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Trebuchet MS" pitchFamily="34" charset="0"/>
      <p:regular r:id="rId26"/>
      <p:bold r:id="rId27"/>
      <p:italic r:id="rId28"/>
      <p:boldItalic r:id="rId29"/>
    </p:embeddedFont>
    <p:embeddedFont>
      <p:font typeface="Quattrocento Sans" charset="0"/>
      <p:regular r:id="rId30"/>
      <p:bold r:id="rId31"/>
      <p:italic r:id="rId32"/>
      <p:boldItalic r:id="rId33"/>
    </p:embeddedFont>
    <p:embeddedFont>
      <p:font typeface="Raleway" charset="0"/>
      <p:regular r:id="rId34"/>
      <p:bold r:id="rId35"/>
      <p:italic r:id="rId36"/>
      <p:boldItalic r:id="rId37"/>
    </p:embeddedFont>
    <p:embeddedFont>
      <p:font typeface="Calibri"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si5zw9ERAlDSVccrO1eR2Vk7vr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498" y="7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grpSp>
        <p:nvGrpSpPr>
          <p:cNvPr id="21" name="Google Shape;21;p25"/>
          <p:cNvGrpSpPr/>
          <p:nvPr/>
        </p:nvGrpSpPr>
        <p:grpSpPr>
          <a:xfrm>
            <a:off x="213681" y="160803"/>
            <a:ext cx="8838738" cy="6748674"/>
            <a:chOff x="213681" y="160803"/>
            <a:chExt cx="8838738" cy="6748674"/>
          </a:xfrm>
        </p:grpSpPr>
        <p:pic>
          <p:nvPicPr>
            <p:cNvPr id="22" name="Google Shape;22;p25"/>
            <p:cNvPicPr preferRelativeResize="0"/>
            <p:nvPr/>
          </p:nvPicPr>
          <p:blipFill rotWithShape="1">
            <a:blip r:embed="rId2">
              <a:alphaModFix/>
            </a:blip>
            <a:srcRect/>
            <a:stretch/>
          </p:blipFill>
          <p:spPr>
            <a:xfrm>
              <a:off x="7113006" y="5845567"/>
              <a:ext cx="1896967" cy="407194"/>
            </a:xfrm>
            <a:prstGeom prst="rect">
              <a:avLst/>
            </a:prstGeom>
            <a:noFill/>
            <a:ln>
              <a:noFill/>
            </a:ln>
          </p:spPr>
        </p:pic>
        <p:sp>
          <p:nvSpPr>
            <p:cNvPr id="23" name="Google Shape;23;p25"/>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pic>
          <p:nvPicPr>
            <p:cNvPr id="24" name="Google Shape;24;p25"/>
            <p:cNvPicPr preferRelativeResize="0"/>
            <p:nvPr/>
          </p:nvPicPr>
          <p:blipFill rotWithShape="1">
            <a:blip r:embed="rId3">
              <a:alphaModFix/>
            </a:blip>
            <a:srcRect/>
            <a:stretch/>
          </p:blipFill>
          <p:spPr>
            <a:xfrm>
              <a:off x="213681" y="160803"/>
              <a:ext cx="1837188" cy="1145483"/>
            </a:xfrm>
            <a:prstGeom prst="rect">
              <a:avLst/>
            </a:prstGeom>
            <a:noFill/>
            <a:ln>
              <a:noFill/>
            </a:ln>
          </p:spPr>
        </p:pic>
        <p:sp>
          <p:nvSpPr>
            <p:cNvPr id="25" name="Google Shape;25;p25"/>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1"/>
        <p:cNvGrpSpPr/>
        <p:nvPr/>
      </p:nvGrpSpPr>
      <p:grpSpPr>
        <a:xfrm>
          <a:off x="0" y="0"/>
          <a:ext cx="0" cy="0"/>
          <a:chOff x="0" y="0"/>
          <a:chExt cx="0" cy="0"/>
        </a:xfrm>
      </p:grpSpPr>
      <p:sp>
        <p:nvSpPr>
          <p:cNvPr id="82" name="Google Shape;82;p3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4"/>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87"/>
        <p:cNvGrpSpPr/>
        <p:nvPr/>
      </p:nvGrpSpPr>
      <p:grpSpPr>
        <a:xfrm>
          <a:off x="0" y="0"/>
          <a:ext cx="0" cy="0"/>
          <a:chOff x="0" y="0"/>
          <a:chExt cx="0" cy="0"/>
        </a:xfrm>
      </p:grpSpPr>
      <p:sp>
        <p:nvSpPr>
          <p:cNvPr id="88" name="Google Shape;88;p35"/>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0" name="Google Shape;90;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pic>
        <p:nvPicPr>
          <p:cNvPr id="93" name="Google Shape;93;p35"/>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94" name="Google Shape;94;p35"/>
          <p:cNvPicPr preferRelativeResize="0"/>
          <p:nvPr/>
        </p:nvPicPr>
        <p:blipFill rotWithShape="1">
          <a:blip r:embed="rId3">
            <a:alphaModFix/>
          </a:blip>
          <a:srcRect/>
          <a:stretch/>
        </p:blipFill>
        <p:spPr>
          <a:xfrm>
            <a:off x="7113006" y="5845567"/>
            <a:ext cx="1896967" cy="407194"/>
          </a:xfrm>
          <a:prstGeom prst="rect">
            <a:avLst/>
          </a:prstGeom>
          <a:noFill/>
          <a:ln>
            <a:noFill/>
          </a:ln>
        </p:spPr>
      </p:pic>
      <p:sp>
        <p:nvSpPr>
          <p:cNvPr id="95" name="Google Shape;95;p35"/>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9" name="Google Shape;29;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pic>
        <p:nvPicPr>
          <p:cNvPr id="31" name="Google Shape;31;p26"/>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32" name="Google Shape;32;p26"/>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pic>
        <p:nvPicPr>
          <p:cNvPr id="39" name="Google Shape;39;p27"/>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40" name="Google Shape;40;p27"/>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2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2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2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pic>
        <p:nvPicPr>
          <p:cNvPr id="49" name="Google Shape;49;p28"/>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50" name="Google Shape;50;p28"/>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1"/>
        <p:cNvGrpSpPr/>
        <p:nvPr/>
      </p:nvGrpSpPr>
      <p:grpSpPr>
        <a:xfrm>
          <a:off x="0" y="0"/>
          <a:ext cx="0" cy="0"/>
          <a:chOff x="0" y="0"/>
          <a:chExt cx="0" cy="0"/>
        </a:xfrm>
      </p:grpSpPr>
      <p:sp>
        <p:nvSpPr>
          <p:cNvPr id="52" name="Google Shape;52;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pic>
        <p:nvPicPr>
          <p:cNvPr id="55" name="Google Shape;55;p29"/>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56" name="Google Shape;56;p29"/>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7"/>
        <p:cNvGrpSpPr/>
        <p:nvPr/>
      </p:nvGrpSpPr>
      <p:grpSpPr>
        <a:xfrm>
          <a:off x="0" y="0"/>
          <a:ext cx="0" cy="0"/>
          <a:chOff x="0" y="0"/>
          <a:chExt cx="0" cy="0"/>
        </a:xfrm>
      </p:grpSpPr>
      <p:sp>
        <p:nvSpPr>
          <p:cNvPr id="58" name="Google Shape;58;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4" name="Google Shape;64;p3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1" name="Google Shape;71;p3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2" name="Google Shape;72;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forbes.com/sites/kateharrison/2014/10/02/employee-alignment-the-secret-sauce-to-succes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gallup.com/workplace/236249/manager-role-employee.aspx" TargetMode="External"/><Relationship Id="rId5" Type="http://schemas.openxmlformats.org/officeDocument/2006/relationships/hyperlink" Target="https://www.smartbrief.com/original/2015/04/3-levels-organizational-alignment-and-how-build-them-your-company" TargetMode="External"/><Relationship Id="rId4" Type="http://schemas.openxmlformats.org/officeDocument/2006/relationships/hyperlink" Target="https://www.entrepreneur.com/article/249312"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p:cNvPicPr preferRelativeResize="0"/>
          <p:nvPr/>
        </p:nvPicPr>
        <p:blipFill rotWithShape="1">
          <a:blip r:embed="rId3">
            <a:alphaModFix/>
          </a:blip>
          <a:srcRect/>
          <a:stretch/>
        </p:blipFill>
        <p:spPr>
          <a:xfrm>
            <a:off x="0" y="1424066"/>
            <a:ext cx="9144000" cy="4302177"/>
          </a:xfrm>
          <a:prstGeom prst="rect">
            <a:avLst/>
          </a:prstGeom>
          <a:noFill/>
          <a:ln>
            <a:noFill/>
          </a:ln>
        </p:spPr>
      </p:pic>
      <p:sp>
        <p:nvSpPr>
          <p:cNvPr id="101" name="Google Shape;101;p1"/>
          <p:cNvSpPr txBox="1">
            <a:spLocks noGrp="1"/>
          </p:cNvSpPr>
          <p:nvPr>
            <p:ph type="ctrTitle"/>
          </p:nvPr>
        </p:nvSpPr>
        <p:spPr>
          <a:xfrm>
            <a:off x="0" y="2871522"/>
            <a:ext cx="9143999" cy="86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en-US" sz="4600" b="1" dirty="0">
                <a:solidFill>
                  <a:schemeClr val="lt1"/>
                </a:solidFill>
              </a:rPr>
              <a:t>Talent 4.0 – </a:t>
            </a:r>
            <a:br>
              <a:rPr lang="en-US" sz="4600" b="1" dirty="0">
                <a:solidFill>
                  <a:schemeClr val="lt1"/>
                </a:solidFill>
              </a:rPr>
            </a:br>
            <a:r>
              <a:rPr lang="en-US" sz="4600" b="1" dirty="0" err="1" smtClean="0">
                <a:solidFill>
                  <a:schemeClr val="lt1"/>
                </a:solidFill>
              </a:rPr>
              <a:t>Gestione</a:t>
            </a:r>
            <a:r>
              <a:rPr lang="en-US" sz="4600" b="1" dirty="0" smtClean="0">
                <a:solidFill>
                  <a:schemeClr val="lt1"/>
                </a:solidFill>
              </a:rPr>
              <a:t> </a:t>
            </a:r>
            <a:r>
              <a:rPr lang="en-US" sz="4600" b="1" dirty="0" err="1" smtClean="0">
                <a:solidFill>
                  <a:schemeClr val="lt1"/>
                </a:solidFill>
              </a:rPr>
              <a:t>dei</a:t>
            </a:r>
            <a:r>
              <a:rPr lang="en-US" sz="4600" b="1" dirty="0" smtClean="0">
                <a:solidFill>
                  <a:schemeClr val="lt1"/>
                </a:solidFill>
              </a:rPr>
              <a:t> </a:t>
            </a:r>
            <a:r>
              <a:rPr lang="en-US" sz="4600" b="1" dirty="0" err="1" smtClean="0">
                <a:solidFill>
                  <a:schemeClr val="lt1"/>
                </a:solidFill>
              </a:rPr>
              <a:t>Talenti</a:t>
            </a:r>
            <a:r>
              <a:rPr lang="en-US" sz="4600" b="1" dirty="0" smtClean="0">
                <a:solidFill>
                  <a:schemeClr val="lt1"/>
                </a:solidFill>
              </a:rPr>
              <a:t> per le PMI</a:t>
            </a:r>
            <a:r>
              <a:rPr lang="en-US" sz="4600" b="1" dirty="0">
                <a:solidFill>
                  <a:schemeClr val="lt1"/>
                </a:solidFill>
              </a:rPr>
              <a:t/>
            </a:r>
            <a:br>
              <a:rPr lang="en-US" sz="4600" b="1" dirty="0">
                <a:solidFill>
                  <a:schemeClr val="lt1"/>
                </a:solidFill>
              </a:rPr>
            </a:br>
            <a:r>
              <a:rPr lang="en-US" sz="4600" b="1" dirty="0" err="1" smtClean="0">
                <a:solidFill>
                  <a:schemeClr val="lt1"/>
                </a:solidFill>
              </a:rPr>
              <a:t>Programma</a:t>
            </a:r>
            <a:r>
              <a:rPr lang="en-US" sz="4600" b="1" dirty="0" smtClean="0">
                <a:solidFill>
                  <a:schemeClr val="lt1"/>
                </a:solidFill>
              </a:rPr>
              <a:t> </a:t>
            </a:r>
            <a:r>
              <a:rPr lang="en-US" sz="4600" b="1" dirty="0" err="1" smtClean="0">
                <a:solidFill>
                  <a:schemeClr val="lt1"/>
                </a:solidFill>
              </a:rPr>
              <a:t>di</a:t>
            </a:r>
            <a:r>
              <a:rPr lang="en-US" sz="4600" b="1" dirty="0" smtClean="0">
                <a:solidFill>
                  <a:schemeClr val="lt1"/>
                </a:solidFill>
              </a:rPr>
              <a:t> </a:t>
            </a:r>
            <a:r>
              <a:rPr lang="en-US" sz="4600" b="1" dirty="0" err="1" smtClean="0">
                <a:solidFill>
                  <a:schemeClr val="lt1"/>
                </a:solidFill>
              </a:rPr>
              <a:t>formazione</a:t>
            </a:r>
            <a:endParaRPr sz="4800" b="1" dirty="0">
              <a:solidFill>
                <a:schemeClr val="lt1"/>
              </a:solidFill>
            </a:endParaRPr>
          </a:p>
        </p:txBody>
      </p:sp>
      <p:sp>
        <p:nvSpPr>
          <p:cNvPr id="102" name="Google Shape;102;p1"/>
          <p:cNvSpPr txBox="1"/>
          <p:nvPr/>
        </p:nvSpPr>
        <p:spPr>
          <a:xfrm>
            <a:off x="3322041" y="4474778"/>
            <a:ext cx="228719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Trebuchet MS"/>
                <a:ea typeface="Trebuchet MS"/>
                <a:cs typeface="Trebuchet MS"/>
                <a:sym typeface="Trebuchet MS"/>
              </a:rPr>
              <a:t>https://</a:t>
            </a:r>
            <a:r>
              <a:rPr lang="en-US" sz="2000" b="0" i="0" u="sng" strike="noStrike" cap="none">
                <a:solidFill>
                  <a:schemeClr val="lt1"/>
                </a:solidFill>
                <a:latin typeface="Trebuchet MS"/>
                <a:ea typeface="Trebuchet MS"/>
                <a:cs typeface="Trebuchet MS"/>
                <a:sym typeface="Trebuchet MS"/>
              </a:rPr>
              <a:t>t4lent.eu</a:t>
            </a:r>
            <a:r>
              <a:rPr lang="en-US" sz="1800" b="0" i="0" u="sng" strike="noStrike" cap="none">
                <a:solidFill>
                  <a:schemeClr val="lt1"/>
                </a:solidFill>
                <a:latin typeface="Trebuchet MS"/>
                <a:ea typeface="Trebuchet MS"/>
                <a:cs typeface="Trebuchet MS"/>
                <a:sym typeface="Trebuchet MS"/>
              </a:rPr>
              <a:t>/</a:t>
            </a: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60" b="1" dirty="0" smtClean="0">
                <a:solidFill>
                  <a:schemeClr val="lt1"/>
                </a:solidFill>
              </a:rPr>
              <a:t>Il </a:t>
            </a:r>
            <a:r>
              <a:rPr lang="en-US" sz="3060" b="1" dirty="0" err="1" smtClean="0">
                <a:solidFill>
                  <a:schemeClr val="lt1"/>
                </a:solidFill>
              </a:rPr>
              <a:t>senso</a:t>
            </a:r>
            <a:r>
              <a:rPr lang="en-US" sz="3060" b="1" dirty="0" smtClean="0">
                <a:solidFill>
                  <a:schemeClr val="lt1"/>
                </a:solidFill>
              </a:rPr>
              <a:t> </a:t>
            </a:r>
            <a:r>
              <a:rPr lang="en-US" sz="3060" b="1" dirty="0" err="1" smtClean="0">
                <a:solidFill>
                  <a:schemeClr val="lt1"/>
                </a:solidFill>
              </a:rPr>
              <a:t>di</a:t>
            </a:r>
            <a:r>
              <a:rPr lang="en-US" sz="3060" b="1" dirty="0" smtClean="0">
                <a:solidFill>
                  <a:schemeClr val="lt1"/>
                </a:solidFill>
              </a:rPr>
              <a:t> </a:t>
            </a:r>
            <a:r>
              <a:rPr lang="en-US" sz="3060" b="1" dirty="0" err="1" smtClean="0">
                <a:solidFill>
                  <a:schemeClr val="lt1"/>
                </a:solidFill>
              </a:rPr>
              <a:t>appartenenza</a:t>
            </a:r>
            <a:endParaRPr sz="3060" b="1" dirty="0">
              <a:solidFill>
                <a:schemeClr val="lt1"/>
              </a:solidFill>
            </a:endParaRPr>
          </a:p>
        </p:txBody>
      </p:sp>
      <p:sp>
        <p:nvSpPr>
          <p:cNvPr id="193" name="Google Shape;193;p10"/>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94" name="Google Shape;194;p10"/>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95" name="Google Shape;195;p1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96" name="Google Shape;196;p10"/>
          <p:cNvSpPr txBox="1"/>
          <p:nvPr/>
        </p:nvSpPr>
        <p:spPr>
          <a:xfrm>
            <a:off x="524425" y="2273968"/>
            <a:ext cx="8312760" cy="3477835"/>
          </a:xfrm>
          <a:prstGeom prst="rect">
            <a:avLst/>
          </a:prstGeom>
          <a:noFill/>
          <a:ln>
            <a:noFill/>
          </a:ln>
        </p:spPr>
        <p:txBody>
          <a:bodyPr spcFirstLastPara="1" wrap="square" lIns="91425" tIns="45700" rIns="91425" bIns="45700" anchor="t" anchorCtr="0">
            <a:spAutoFit/>
          </a:bodyPr>
          <a:lstStyle/>
          <a:p>
            <a:pPr lvl="0"/>
            <a:r>
              <a:rPr lang="it-IT" sz="2000" dirty="0" smtClean="0">
                <a:latin typeface="Trebuchet MS"/>
                <a:ea typeface="Trebuchet MS"/>
                <a:cs typeface="Trebuchet MS"/>
                <a:sym typeface="Trebuchet MS"/>
              </a:rPr>
              <a:t>Il </a:t>
            </a:r>
            <a:r>
              <a:rPr lang="it-IT" sz="2000" b="1" dirty="0" smtClean="0">
                <a:latin typeface="Trebuchet MS"/>
                <a:ea typeface="Trebuchet MS"/>
                <a:cs typeface="Trebuchet MS"/>
                <a:sym typeface="Trebuchet MS"/>
              </a:rPr>
              <a:t>senso di appartenenza </a:t>
            </a:r>
            <a:r>
              <a:rPr lang="it-IT" sz="2000" dirty="0" smtClean="0">
                <a:latin typeface="Trebuchet MS"/>
                <a:ea typeface="Trebuchet MS"/>
                <a:cs typeface="Trebuchet MS"/>
                <a:sym typeface="Trebuchet MS"/>
              </a:rPr>
              <a:t>inizia il primo giorno ed è rafforzato o diminuito ogni giorno </a:t>
            </a:r>
            <a:r>
              <a:rPr lang="it-IT" sz="2000" dirty="0" smtClean="0">
                <a:latin typeface="Trebuchet MS"/>
                <a:ea typeface="Trebuchet MS"/>
                <a:cs typeface="Trebuchet MS"/>
                <a:sym typeface="Trebuchet MS"/>
              </a:rPr>
              <a:t>che passa. </a:t>
            </a:r>
            <a:endParaRPr lang="it-IT" sz="2000" dirty="0" smtClean="0">
              <a:latin typeface="Trebuchet MS"/>
              <a:ea typeface="Trebuchet MS"/>
              <a:cs typeface="Trebuchet MS"/>
              <a:sym typeface="Trebuchet MS"/>
            </a:endParaRPr>
          </a:p>
          <a:p>
            <a:pPr lvl="0"/>
            <a:endParaRPr lang="it-IT" sz="2000" dirty="0" smtClean="0">
              <a:latin typeface="Trebuchet MS"/>
              <a:ea typeface="Trebuchet MS"/>
              <a:cs typeface="Trebuchet MS"/>
              <a:sym typeface="Trebuchet MS"/>
            </a:endParaRPr>
          </a:p>
          <a:p>
            <a:pPr lvl="0"/>
            <a:r>
              <a:rPr lang="it-IT" sz="2000" dirty="0" smtClean="0">
                <a:latin typeface="Trebuchet MS"/>
                <a:ea typeface="Trebuchet MS"/>
                <a:cs typeface="Trebuchet MS"/>
                <a:sym typeface="Trebuchet MS"/>
              </a:rPr>
              <a:t>Senza appartenenza, le persone spesso si sentono come estranei, persino intrusi. Se non sono accolti nella cultura, le persone possono imparare col tempo che la loro voce non viene ascoltata, che i loro sforzi non vengono valorizzati. </a:t>
            </a:r>
          </a:p>
          <a:p>
            <a:pPr marL="0" marR="0" lvl="0" indent="0" algn="l" rtl="0">
              <a:lnSpc>
                <a:spcPct val="100000"/>
              </a:lnSpc>
              <a:spcBef>
                <a:spcPts val="0"/>
              </a:spcBef>
              <a:spcAft>
                <a:spcPts val="0"/>
              </a:spcAft>
              <a:buNone/>
            </a:pPr>
            <a:endParaRPr sz="16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
            </a:r>
            <a:br>
              <a:rPr lang="en-US" sz="1600" b="0" i="0" u="none" strike="noStrike" cap="none" dirty="0">
                <a:solidFill>
                  <a:srgbClr val="000000"/>
                </a:solidFill>
                <a:latin typeface="Arial"/>
                <a:ea typeface="Arial"/>
                <a:cs typeface="Arial"/>
                <a:sym typeface="Arial"/>
              </a:rPr>
            </a:br>
            <a:endParaRPr sz="16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Trebuchet MS"/>
              <a:ea typeface="Trebuchet MS"/>
              <a:cs typeface="Trebuchet MS"/>
              <a:sym typeface="Trebuchet MS"/>
            </a:endParaRPr>
          </a:p>
        </p:txBody>
      </p:sp>
      <p:pic>
        <p:nvPicPr>
          <p:cNvPr id="197" name="Google Shape;197;p10"/>
          <p:cNvPicPr preferRelativeResize="0"/>
          <p:nvPr/>
        </p:nvPicPr>
        <p:blipFill rotWithShape="1">
          <a:blip r:embed="rId3">
            <a:alphaModFix/>
          </a:blip>
          <a:srcRect/>
          <a:stretch/>
        </p:blipFill>
        <p:spPr>
          <a:xfrm>
            <a:off x="1884304" y="4584148"/>
            <a:ext cx="5126655" cy="14878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1"/>
          <p:cNvPicPr preferRelativeResize="0"/>
          <p:nvPr/>
        </p:nvPicPr>
        <p:blipFill rotWithShape="1">
          <a:blip r:embed="rId3">
            <a:alphaModFix/>
          </a:blip>
          <a:srcRect/>
          <a:stretch/>
        </p:blipFill>
        <p:spPr>
          <a:xfrm>
            <a:off x="6205437" y="2960212"/>
            <a:ext cx="2414138" cy="2449737"/>
          </a:xfrm>
          <a:prstGeom prst="rect">
            <a:avLst/>
          </a:prstGeom>
          <a:noFill/>
          <a:ln>
            <a:noFill/>
          </a:ln>
        </p:spPr>
      </p:pic>
      <p:sp>
        <p:nvSpPr>
          <p:cNvPr id="203" name="Google Shape;203;p11"/>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None/>
            </a:pPr>
            <a:r>
              <a:rPr lang="en-US" sz="3060" b="1" dirty="0" smtClean="0">
                <a:solidFill>
                  <a:schemeClr val="lt1"/>
                </a:solidFill>
              </a:rPr>
              <a:t>Il </a:t>
            </a:r>
            <a:r>
              <a:rPr lang="en-US" sz="3060" b="1" dirty="0" err="1" smtClean="0">
                <a:solidFill>
                  <a:schemeClr val="lt1"/>
                </a:solidFill>
              </a:rPr>
              <a:t>senso</a:t>
            </a:r>
            <a:r>
              <a:rPr lang="en-US" sz="3060" b="1" dirty="0" smtClean="0">
                <a:solidFill>
                  <a:schemeClr val="lt1"/>
                </a:solidFill>
              </a:rPr>
              <a:t> </a:t>
            </a:r>
            <a:r>
              <a:rPr lang="en-US" sz="3060" b="1" dirty="0" err="1" smtClean="0">
                <a:solidFill>
                  <a:schemeClr val="lt1"/>
                </a:solidFill>
              </a:rPr>
              <a:t>di</a:t>
            </a:r>
            <a:r>
              <a:rPr lang="en-US" sz="3060" b="1" dirty="0" smtClean="0">
                <a:solidFill>
                  <a:schemeClr val="lt1"/>
                </a:solidFill>
              </a:rPr>
              <a:t> </a:t>
            </a:r>
            <a:r>
              <a:rPr lang="en-US" sz="3060" b="1" dirty="0" err="1" smtClean="0">
                <a:solidFill>
                  <a:schemeClr val="lt1"/>
                </a:solidFill>
              </a:rPr>
              <a:t>appartenenza</a:t>
            </a:r>
            <a:endParaRPr sz="3060" dirty="0"/>
          </a:p>
        </p:txBody>
      </p:sp>
      <p:sp>
        <p:nvSpPr>
          <p:cNvPr id="204" name="Google Shape;204;p1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05" name="Google Shape;205;p1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06" name="Google Shape;206;p1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07" name="Google Shape;207;p11"/>
          <p:cNvSpPr txBox="1"/>
          <p:nvPr/>
        </p:nvSpPr>
        <p:spPr>
          <a:xfrm>
            <a:off x="339695" y="2356850"/>
            <a:ext cx="7620082" cy="3539430"/>
          </a:xfrm>
          <a:prstGeom prst="rect">
            <a:avLst/>
          </a:prstGeom>
          <a:noFill/>
          <a:ln>
            <a:noFill/>
          </a:ln>
        </p:spPr>
        <p:txBody>
          <a:bodyPr spcFirstLastPara="1" wrap="square" lIns="91425" tIns="45700" rIns="91425" bIns="45700" anchor="t" anchorCtr="0">
            <a:spAutoFit/>
          </a:bodyPr>
          <a:lstStyle/>
          <a:p>
            <a:pPr lvl="0"/>
            <a:r>
              <a:rPr lang="it-IT" sz="1600" dirty="0" smtClean="0">
                <a:latin typeface="Trebuchet MS"/>
                <a:ea typeface="Trebuchet MS"/>
                <a:cs typeface="Trebuchet MS"/>
                <a:sym typeface="Trebuchet MS"/>
              </a:rPr>
              <a:t>Quando le persone si sentono sicure, apprezzate, felici e rispettate per quello che sono, possono sfruttare tutto il loro potenziale 🡪 compresa la capacità di connettersi con gli altri, pensare in modo critico e creativo ed essere aperti alle prospettive degli altri.</a:t>
            </a:r>
          </a:p>
          <a:p>
            <a:pPr lvl="0"/>
            <a:endParaRPr lang="it-IT" sz="1600" dirty="0" smtClean="0">
              <a:latin typeface="Trebuchet MS"/>
              <a:ea typeface="Trebuchet MS"/>
              <a:cs typeface="Trebuchet MS"/>
              <a:sym typeface="Trebuchet MS"/>
            </a:endParaRPr>
          </a:p>
          <a:p>
            <a:pPr lvl="0"/>
            <a:r>
              <a:rPr lang="it-IT" sz="1600" b="1" dirty="0" smtClean="0">
                <a:latin typeface="Trebuchet MS"/>
                <a:ea typeface="Trebuchet MS"/>
                <a:cs typeface="Trebuchet MS"/>
                <a:sym typeface="Trebuchet MS"/>
              </a:rPr>
              <a:t>Creare un senso di appartenenza è un modo potente per i leader di riunire le persone verso gli stessi obiettivi. </a:t>
            </a:r>
          </a:p>
          <a:p>
            <a:pPr lvl="0"/>
            <a:endParaRPr lang="it-IT" sz="1600" dirty="0" smtClean="0">
              <a:latin typeface="Trebuchet MS"/>
              <a:ea typeface="Trebuchet MS"/>
              <a:cs typeface="Trebuchet MS"/>
              <a:sym typeface="Trebuchet MS"/>
            </a:endParaRPr>
          </a:p>
          <a:p>
            <a:pPr lvl="0"/>
            <a:r>
              <a:rPr lang="it-IT" sz="1600" dirty="0" smtClean="0">
                <a:latin typeface="Trebuchet MS"/>
                <a:ea typeface="Trebuchet MS"/>
                <a:cs typeface="Trebuchet MS"/>
                <a:sym typeface="Trebuchet MS"/>
              </a:rPr>
              <a:t>Quando le persone sentono di appartenere alla vostra organizzazione:</a:t>
            </a:r>
          </a:p>
          <a:p>
            <a:pPr marL="538163" lvl="0" indent="-179388">
              <a:buFont typeface="Arial" pitchFamily="34" charset="0"/>
              <a:buChar char="•"/>
            </a:pPr>
            <a:r>
              <a:rPr lang="it-IT" sz="1600" dirty="0" smtClean="0">
                <a:latin typeface="Trebuchet MS"/>
                <a:ea typeface="Trebuchet MS"/>
                <a:cs typeface="Trebuchet MS"/>
                <a:sym typeface="Trebuchet MS"/>
              </a:rPr>
              <a:t>contribuiscono di più ai risultati della squadra; </a:t>
            </a:r>
          </a:p>
          <a:p>
            <a:pPr marL="538163" lvl="0" indent="-179388">
              <a:buFont typeface="Arial" pitchFamily="34" charset="0"/>
              <a:buChar char="•"/>
            </a:pPr>
            <a:r>
              <a:rPr lang="it-IT" sz="1600" dirty="0" smtClean="0">
                <a:latin typeface="Trebuchet MS"/>
                <a:ea typeface="Trebuchet MS"/>
                <a:cs typeface="Trebuchet MS"/>
                <a:sym typeface="Trebuchet MS"/>
              </a:rPr>
              <a:t>trovano appagamento e scopo nel loro lavoro. </a:t>
            </a:r>
          </a:p>
          <a:p>
            <a:pPr marL="538163" lvl="0" indent="-179388">
              <a:buFont typeface="Arial" pitchFamily="34" charset="0"/>
              <a:buChar char="•"/>
            </a:pPr>
            <a:r>
              <a:rPr lang="it-IT" sz="1600" dirty="0" smtClean="0">
                <a:latin typeface="Trebuchet MS"/>
                <a:ea typeface="Trebuchet MS"/>
                <a:cs typeface="Trebuchet MS"/>
                <a:sym typeface="Trebuchet MS"/>
              </a:rPr>
              <a:t>danno una sensazione di responsabilità per il risultato, </a:t>
            </a:r>
          </a:p>
          <a:p>
            <a:pPr lvl="0"/>
            <a:r>
              <a:rPr lang="it-IT" sz="1600" dirty="0" smtClean="0">
                <a:latin typeface="Trebuchet MS"/>
                <a:ea typeface="Trebuchet MS"/>
                <a:cs typeface="Trebuchet MS"/>
                <a:sym typeface="Trebuchet MS"/>
              </a:rPr>
              <a:t>Quindi incoraggiano i loro colleghi ad impegnarsi più profondamente nella missione della tua organizzazione.</a:t>
            </a:r>
            <a:endParaRPr lang="it-IT" sz="1600" dirty="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smtClean="0">
                <a:solidFill>
                  <a:schemeClr val="lt1"/>
                </a:solidFill>
              </a:rPr>
              <a:t>Come </a:t>
            </a:r>
            <a:r>
              <a:rPr lang="en-US" sz="3000" b="1" dirty="0" err="1" smtClean="0">
                <a:solidFill>
                  <a:schemeClr val="lt1"/>
                </a:solidFill>
              </a:rPr>
              <a:t>migliorare</a:t>
            </a:r>
            <a:r>
              <a:rPr lang="en-US" sz="3000" b="1" dirty="0" smtClean="0">
                <a:solidFill>
                  <a:schemeClr val="lt1"/>
                </a:solidFill>
              </a:rPr>
              <a:t> </a:t>
            </a:r>
            <a:r>
              <a:rPr lang="en-US" sz="3000" b="1" dirty="0" err="1" smtClean="0">
                <a:solidFill>
                  <a:schemeClr val="lt1"/>
                </a:solidFill>
              </a:rPr>
              <a:t>l'allineamento</a:t>
            </a:r>
            <a:r>
              <a:rPr lang="en-US" sz="3000" b="1" dirty="0" smtClean="0">
                <a:solidFill>
                  <a:schemeClr val="lt1"/>
                </a:solidFill>
              </a:rPr>
              <a:t> </a:t>
            </a:r>
            <a:r>
              <a:rPr lang="en-US" sz="3000" b="1" dirty="0" err="1" smtClean="0">
                <a:solidFill>
                  <a:schemeClr val="lt1"/>
                </a:solidFill>
              </a:rPr>
              <a:t>organizzativo</a:t>
            </a:r>
            <a:endParaRPr dirty="0"/>
          </a:p>
        </p:txBody>
      </p:sp>
      <p:sp>
        <p:nvSpPr>
          <p:cNvPr id="213" name="Google Shape;213;p12"/>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14" name="Google Shape;214;p12"/>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15" name="Google Shape;215;p12"/>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16" name="Google Shape;216;p12"/>
          <p:cNvSpPr txBox="1"/>
          <p:nvPr/>
        </p:nvSpPr>
        <p:spPr>
          <a:xfrm>
            <a:off x="409074" y="2358189"/>
            <a:ext cx="8428111" cy="2769949"/>
          </a:xfrm>
          <a:prstGeom prst="rect">
            <a:avLst/>
          </a:prstGeom>
          <a:noFill/>
          <a:ln>
            <a:noFill/>
          </a:ln>
        </p:spPr>
        <p:txBody>
          <a:bodyPr spcFirstLastPara="1" wrap="square" lIns="91425" tIns="45700" rIns="91425" bIns="45700" anchor="t" anchorCtr="0">
            <a:spAutoFit/>
          </a:bodyPr>
          <a:lstStyle/>
          <a:p>
            <a:pPr lvl="0"/>
            <a:r>
              <a:rPr lang="it-IT" sz="1800" b="1" dirty="0" smtClean="0">
                <a:latin typeface="Trebuchet MS"/>
                <a:ea typeface="Trebuchet MS"/>
                <a:cs typeface="Trebuchet MS"/>
                <a:sym typeface="Trebuchet MS"/>
              </a:rPr>
              <a:t>Il 95% dei dipendenti non capisce pienamente gli obiettivi dell'azienda o cosa ci si aspetta da loro per raggiungere questi obiettivi</a:t>
            </a:r>
            <a:r>
              <a:rPr lang="en-US" sz="1800" b="1" i="0" u="none" strike="noStrike" cap="none" dirty="0" smtClean="0">
                <a:solidFill>
                  <a:srgbClr val="000000"/>
                </a:solidFill>
                <a:latin typeface="Trebuchet MS"/>
                <a:ea typeface="Trebuchet MS"/>
                <a:cs typeface="Trebuchet MS"/>
                <a:sym typeface="Trebuchet MS"/>
              </a:rPr>
              <a:t>.</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4800" b="0" i="0" u="none" strike="noStrike" cap="none" dirty="0" err="1" smtClean="0">
                <a:solidFill>
                  <a:srgbClr val="8296B0"/>
                </a:solidFill>
                <a:latin typeface="Trebuchet MS"/>
                <a:ea typeface="Trebuchet MS"/>
                <a:cs typeface="Trebuchet MS"/>
                <a:sym typeface="Trebuchet MS"/>
              </a:rPr>
              <a:t>Cosa</a:t>
            </a:r>
            <a:r>
              <a:rPr lang="en-US" sz="4800" b="0" i="0" u="none" strike="noStrike" cap="none" dirty="0" smtClean="0">
                <a:solidFill>
                  <a:srgbClr val="8296B0"/>
                </a:solidFill>
                <a:latin typeface="Trebuchet MS"/>
                <a:ea typeface="Trebuchet MS"/>
                <a:cs typeface="Trebuchet MS"/>
                <a:sym typeface="Trebuchet MS"/>
              </a:rPr>
              <a:t> ne </a:t>
            </a:r>
            <a:r>
              <a:rPr lang="en-US" sz="4800" b="0" i="0" u="none" strike="noStrike" cap="none" dirty="0" err="1" smtClean="0">
                <a:solidFill>
                  <a:srgbClr val="8296B0"/>
                </a:solidFill>
                <a:latin typeface="Trebuchet MS"/>
                <a:ea typeface="Trebuchet MS"/>
                <a:cs typeface="Trebuchet MS"/>
                <a:sym typeface="Trebuchet MS"/>
              </a:rPr>
              <a:t>pensi</a:t>
            </a:r>
            <a:r>
              <a:rPr lang="en-US" sz="4800" b="0" i="0" u="none" strike="noStrike" cap="none" dirty="0" smtClean="0">
                <a:solidFill>
                  <a:srgbClr val="8296B0"/>
                </a:solidFill>
                <a:latin typeface="Trebuchet MS"/>
                <a:ea typeface="Trebuchet MS"/>
                <a:cs typeface="Trebuchet MS"/>
                <a:sym typeface="Trebuchet MS"/>
              </a:rPr>
              <a:t>?</a:t>
            </a:r>
            <a:endParaRPr sz="4000" b="0" i="0" u="none" strike="noStrike" cap="none" dirty="0">
              <a:solidFill>
                <a:srgbClr val="8296B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smtClean="0">
                <a:solidFill>
                  <a:schemeClr val="lt1"/>
                </a:solidFill>
              </a:rPr>
              <a:t>Come </a:t>
            </a:r>
            <a:r>
              <a:rPr lang="en-US" sz="3000" b="1" dirty="0" err="1" smtClean="0">
                <a:solidFill>
                  <a:schemeClr val="lt1"/>
                </a:solidFill>
              </a:rPr>
              <a:t>migliorare</a:t>
            </a:r>
            <a:r>
              <a:rPr lang="en-US" sz="3000" b="1" dirty="0" smtClean="0">
                <a:solidFill>
                  <a:schemeClr val="lt1"/>
                </a:solidFill>
              </a:rPr>
              <a:t> </a:t>
            </a:r>
            <a:r>
              <a:rPr lang="en-US" sz="3000" b="1" dirty="0" err="1" smtClean="0">
                <a:solidFill>
                  <a:schemeClr val="lt1"/>
                </a:solidFill>
              </a:rPr>
              <a:t>l'allineamento</a:t>
            </a:r>
            <a:r>
              <a:rPr lang="en-US" sz="3000" b="1" dirty="0" smtClean="0">
                <a:solidFill>
                  <a:schemeClr val="lt1"/>
                </a:solidFill>
              </a:rPr>
              <a:t> </a:t>
            </a:r>
            <a:r>
              <a:rPr lang="en-US" sz="3000" b="1" dirty="0" err="1" smtClean="0">
                <a:solidFill>
                  <a:schemeClr val="lt1"/>
                </a:solidFill>
              </a:rPr>
              <a:t>organizzativo</a:t>
            </a:r>
            <a:endParaRPr dirty="0"/>
          </a:p>
        </p:txBody>
      </p:sp>
      <p:sp>
        <p:nvSpPr>
          <p:cNvPr id="222" name="Google Shape;222;p13"/>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23" name="Google Shape;223;p13"/>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24" name="Google Shape;224;p13"/>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25" name="Google Shape;225;p13"/>
          <p:cNvSpPr txBox="1"/>
          <p:nvPr/>
        </p:nvSpPr>
        <p:spPr>
          <a:xfrm>
            <a:off x="274393" y="2337901"/>
            <a:ext cx="8562792" cy="4093388"/>
          </a:xfrm>
          <a:prstGeom prst="rect">
            <a:avLst/>
          </a:prstGeom>
          <a:noFill/>
          <a:ln>
            <a:noFill/>
          </a:ln>
        </p:spPr>
        <p:txBody>
          <a:bodyPr spcFirstLastPara="1" wrap="square" lIns="91425" tIns="45700" rIns="91425" bIns="45700" anchor="t" anchorCtr="0">
            <a:spAutoFit/>
          </a:bodyPr>
          <a:lstStyle/>
          <a:p>
            <a:pPr lvl="0"/>
            <a:r>
              <a:rPr lang="it-IT" sz="1800" b="1" dirty="0" smtClean="0">
                <a:latin typeface="Trebuchet MS"/>
                <a:ea typeface="Trebuchet MS"/>
                <a:cs typeface="Trebuchet MS"/>
                <a:sym typeface="Trebuchet MS"/>
              </a:rPr>
              <a:t>Il 95% dei dipendenti non capisce pienamente gli obiettivi dell'azienda o cosa ci si aspetta da loro per raggiungere questi obiettivi.</a:t>
            </a:r>
          </a:p>
          <a:p>
            <a:pPr lvl="0"/>
            <a:endParaRPr lang="it-IT" sz="1800" b="1" dirty="0" smtClean="0">
              <a:latin typeface="Trebuchet MS"/>
              <a:ea typeface="Trebuchet MS"/>
              <a:cs typeface="Trebuchet MS"/>
              <a:sym typeface="Trebuchet MS"/>
            </a:endParaRPr>
          </a:p>
          <a:p>
            <a:pPr lvl="0"/>
            <a:r>
              <a:rPr lang="it-IT" sz="1800" dirty="0" smtClean="0">
                <a:latin typeface="Trebuchet MS"/>
                <a:ea typeface="Trebuchet MS"/>
                <a:cs typeface="Trebuchet MS"/>
                <a:sym typeface="Trebuchet MS"/>
              </a:rPr>
              <a:t>Una delle ragioni principali per cui i dipendenti non capiscono pienamente gli obiettivi dell'azienda è che questi obiettivi non sono chiaramente comunicati e spiegati loro.</a:t>
            </a: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4000" dirty="0" err="1" smtClean="0">
                <a:solidFill>
                  <a:srgbClr val="8296B0"/>
                </a:solidFill>
                <a:latin typeface="Trebuchet MS"/>
                <a:ea typeface="Trebuchet MS"/>
                <a:cs typeface="Trebuchet MS"/>
                <a:sym typeface="Trebuchet MS"/>
              </a:rPr>
              <a:t>Quindi</a:t>
            </a:r>
            <a:r>
              <a:rPr lang="en-US" sz="4000" dirty="0" smtClean="0">
                <a:solidFill>
                  <a:srgbClr val="8296B0"/>
                </a:solidFill>
                <a:latin typeface="Trebuchet MS"/>
                <a:ea typeface="Trebuchet MS"/>
                <a:cs typeface="Trebuchet MS"/>
                <a:sym typeface="Trebuchet MS"/>
              </a:rPr>
              <a:t>, come </a:t>
            </a:r>
            <a:r>
              <a:rPr lang="en-US" sz="4000" dirty="0" err="1" smtClean="0">
                <a:solidFill>
                  <a:srgbClr val="8296B0"/>
                </a:solidFill>
                <a:latin typeface="Trebuchet MS"/>
                <a:ea typeface="Trebuchet MS"/>
                <a:cs typeface="Trebuchet MS"/>
                <a:sym typeface="Trebuchet MS"/>
              </a:rPr>
              <a:t>si</a:t>
            </a:r>
            <a:r>
              <a:rPr lang="en-US" sz="4000" dirty="0" smtClean="0">
                <a:solidFill>
                  <a:srgbClr val="8296B0"/>
                </a:solidFill>
                <a:latin typeface="Trebuchet MS"/>
                <a:ea typeface="Trebuchet MS"/>
                <a:cs typeface="Trebuchet MS"/>
                <a:sym typeface="Trebuchet MS"/>
              </a:rPr>
              <a:t> </a:t>
            </a:r>
            <a:r>
              <a:rPr lang="en-US" sz="4000" dirty="0" err="1" smtClean="0">
                <a:solidFill>
                  <a:srgbClr val="8296B0"/>
                </a:solidFill>
                <a:latin typeface="Trebuchet MS"/>
                <a:ea typeface="Trebuchet MS"/>
                <a:cs typeface="Trebuchet MS"/>
                <a:sym typeface="Trebuchet MS"/>
              </a:rPr>
              <a:t>può</a:t>
            </a:r>
            <a:r>
              <a:rPr lang="en-US" sz="4000" dirty="0" smtClean="0">
                <a:solidFill>
                  <a:srgbClr val="8296B0"/>
                </a:solidFill>
                <a:latin typeface="Trebuchet MS"/>
                <a:ea typeface="Trebuchet MS"/>
                <a:cs typeface="Trebuchet MS"/>
                <a:sym typeface="Trebuchet MS"/>
              </a:rPr>
              <a:t> </a:t>
            </a:r>
            <a:r>
              <a:rPr lang="en-US" sz="4000" dirty="0" err="1" smtClean="0">
                <a:solidFill>
                  <a:srgbClr val="8296B0"/>
                </a:solidFill>
                <a:latin typeface="Trebuchet MS"/>
                <a:ea typeface="Trebuchet MS"/>
                <a:cs typeface="Trebuchet MS"/>
                <a:sym typeface="Trebuchet MS"/>
              </a:rPr>
              <a:t>migliorare</a:t>
            </a:r>
            <a:r>
              <a:rPr lang="en-US" sz="4000" dirty="0" smtClean="0">
                <a:solidFill>
                  <a:srgbClr val="8296B0"/>
                </a:solidFill>
                <a:latin typeface="Trebuchet MS"/>
                <a:ea typeface="Trebuchet MS"/>
                <a:cs typeface="Trebuchet MS"/>
                <a:sym typeface="Trebuchet MS"/>
              </a:rPr>
              <a:t> </a:t>
            </a:r>
            <a:r>
              <a:rPr lang="en-US" sz="4000" dirty="0" err="1" smtClean="0">
                <a:solidFill>
                  <a:srgbClr val="8296B0"/>
                </a:solidFill>
                <a:latin typeface="Trebuchet MS"/>
                <a:ea typeface="Trebuchet MS"/>
                <a:cs typeface="Trebuchet MS"/>
                <a:sym typeface="Trebuchet MS"/>
              </a:rPr>
              <a:t>l’allineamento</a:t>
            </a:r>
            <a:r>
              <a:rPr lang="en-US" sz="4000" dirty="0" smtClean="0">
                <a:solidFill>
                  <a:srgbClr val="8296B0"/>
                </a:solidFill>
                <a:latin typeface="Trebuchet MS"/>
                <a:ea typeface="Trebuchet MS"/>
                <a:cs typeface="Trebuchet MS"/>
                <a:sym typeface="Trebuchet MS"/>
              </a:rPr>
              <a:t> </a:t>
            </a:r>
            <a:r>
              <a:rPr lang="en-US" sz="4000" dirty="0" err="1" smtClean="0">
                <a:solidFill>
                  <a:srgbClr val="8296B0"/>
                </a:solidFill>
                <a:latin typeface="Trebuchet MS"/>
                <a:ea typeface="Trebuchet MS"/>
                <a:cs typeface="Trebuchet MS"/>
                <a:sym typeface="Trebuchet MS"/>
              </a:rPr>
              <a:t>organizzativo</a:t>
            </a:r>
            <a:r>
              <a:rPr lang="en-US" sz="4000" b="0" i="0" u="none" strike="noStrike" cap="none" dirty="0" smtClean="0">
                <a:solidFill>
                  <a:srgbClr val="8296B0"/>
                </a:solidFill>
                <a:latin typeface="Trebuchet MS"/>
                <a:ea typeface="Trebuchet MS"/>
                <a:cs typeface="Trebuchet MS"/>
                <a:sym typeface="Trebuchet MS"/>
              </a:rPr>
              <a:t>?</a:t>
            </a:r>
            <a:endParaRPr sz="3200" b="0" i="0" u="none" strike="noStrike" cap="none" dirty="0">
              <a:solidFill>
                <a:srgbClr val="8296B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4"/>
          <p:cNvPicPr preferRelativeResize="0"/>
          <p:nvPr/>
        </p:nvPicPr>
        <p:blipFill rotWithShape="1">
          <a:blip r:embed="rId3">
            <a:alphaModFix/>
          </a:blip>
          <a:srcRect/>
          <a:stretch/>
        </p:blipFill>
        <p:spPr>
          <a:xfrm>
            <a:off x="1690517" y="1364104"/>
            <a:ext cx="6108468" cy="3949927"/>
          </a:xfrm>
          <a:prstGeom prst="roundRect">
            <a:avLst>
              <a:gd name="adj" fmla="val 8594"/>
            </a:avLst>
          </a:prstGeom>
          <a:solidFill>
            <a:srgbClr val="ECECEC"/>
          </a:solidFill>
          <a:ln>
            <a:noFill/>
          </a:ln>
          <a:effectLst>
            <a:reflection stA="38000" endPos="28000" dist="5000" dir="5400000" sy="-100000" algn="bl" rotWithShape="0"/>
          </a:effectLst>
        </p:spPr>
      </p:pic>
      <p:sp>
        <p:nvSpPr>
          <p:cNvPr id="231" name="Google Shape;231;p14"/>
          <p:cNvSpPr>
            <a:spLocks noGrp="1"/>
          </p:cNvSpPr>
          <p:nvPr>
            <p:ph type="ctrTitle"/>
          </p:nvPr>
        </p:nvSpPr>
        <p:spPr>
          <a:xfrm>
            <a:off x="316585" y="1543968"/>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smtClean="0">
                <a:solidFill>
                  <a:schemeClr val="lt1"/>
                </a:solidFill>
              </a:rPr>
              <a:t>Come </a:t>
            </a:r>
            <a:r>
              <a:rPr lang="en-US" sz="3000" b="1" dirty="0" err="1" smtClean="0">
                <a:solidFill>
                  <a:schemeClr val="lt1"/>
                </a:solidFill>
              </a:rPr>
              <a:t>migliorare</a:t>
            </a:r>
            <a:r>
              <a:rPr lang="en-US" sz="3000" b="1" dirty="0" smtClean="0">
                <a:solidFill>
                  <a:schemeClr val="lt1"/>
                </a:solidFill>
              </a:rPr>
              <a:t> </a:t>
            </a:r>
            <a:r>
              <a:rPr lang="en-US" sz="3000" b="1" dirty="0" err="1" smtClean="0">
                <a:solidFill>
                  <a:schemeClr val="lt1"/>
                </a:solidFill>
              </a:rPr>
              <a:t>l'allineamento</a:t>
            </a:r>
            <a:r>
              <a:rPr lang="en-US" sz="3000" b="1" dirty="0" smtClean="0">
                <a:solidFill>
                  <a:schemeClr val="lt1"/>
                </a:solidFill>
              </a:rPr>
              <a:t> </a:t>
            </a:r>
            <a:r>
              <a:rPr lang="en-US" sz="3000" b="1" dirty="0" err="1" smtClean="0">
                <a:solidFill>
                  <a:schemeClr val="lt1"/>
                </a:solidFill>
              </a:rPr>
              <a:t>organizzativo</a:t>
            </a:r>
            <a:endParaRPr dirty="0"/>
          </a:p>
        </p:txBody>
      </p:sp>
      <p:sp>
        <p:nvSpPr>
          <p:cNvPr id="232" name="Google Shape;232;p14"/>
          <p:cNvSpPr txBox="1"/>
          <p:nvPr/>
        </p:nvSpPr>
        <p:spPr>
          <a:xfrm>
            <a:off x="3191530" y="2666607"/>
            <a:ext cx="2798005" cy="17851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i="0" u="none" strike="noStrike" cap="none">
                <a:solidFill>
                  <a:schemeClr val="dk1"/>
                </a:solidFill>
                <a:latin typeface="Quattrocento Sans"/>
                <a:ea typeface="Quattrocento Sans"/>
                <a:cs typeface="Quattrocento Sans"/>
                <a:sym typeface="Quattrocento Sans"/>
              </a:rPr>
              <a:t>Internal </a:t>
            </a:r>
            <a:endParaRPr/>
          </a:p>
          <a:p>
            <a:pPr marL="0" marR="0" lvl="0" indent="0" algn="ctr" rtl="0">
              <a:lnSpc>
                <a:spcPct val="100000"/>
              </a:lnSpc>
              <a:spcBef>
                <a:spcPts val="0"/>
              </a:spcBef>
              <a:spcAft>
                <a:spcPts val="0"/>
              </a:spcAft>
              <a:buNone/>
            </a:pPr>
            <a:endParaRPr sz="2200" b="1" i="0" u="none" strike="noStrike" cap="none">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None/>
            </a:pPr>
            <a:r>
              <a:rPr lang="en-US" sz="2200" b="1" i="0" u="none" strike="noStrike" cap="none">
                <a:solidFill>
                  <a:schemeClr val="dk1"/>
                </a:solidFill>
                <a:latin typeface="Quattrocento Sans"/>
                <a:ea typeface="Quattrocento Sans"/>
                <a:cs typeface="Quattrocento Sans"/>
                <a:sym typeface="Quattrocento Sans"/>
              </a:rPr>
              <a:t>communication</a:t>
            </a:r>
            <a:endParaRPr sz="2200" b="1" i="0" u="none" strike="noStrike" cap="none">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None/>
            </a:pPr>
            <a:r>
              <a:rPr lang="en-US" sz="2200" b="1" i="0" u="none" strike="noStrike" cap="none">
                <a:solidFill>
                  <a:schemeClr val="dk1"/>
                </a:solidFill>
                <a:latin typeface="Quattrocento Sans"/>
                <a:ea typeface="Quattrocento Sans"/>
                <a:cs typeface="Quattrocento Sans"/>
                <a:sym typeface="Quattrocento Sans"/>
              </a:rPr>
              <a:t> </a:t>
            </a:r>
            <a:endParaRPr/>
          </a:p>
          <a:p>
            <a:pPr marL="0" marR="0" lvl="0" indent="0" algn="ctr" rtl="0">
              <a:lnSpc>
                <a:spcPct val="100000"/>
              </a:lnSpc>
              <a:spcBef>
                <a:spcPts val="0"/>
              </a:spcBef>
              <a:spcAft>
                <a:spcPts val="0"/>
              </a:spcAft>
              <a:buNone/>
            </a:pPr>
            <a:r>
              <a:rPr lang="en-US" sz="2200" b="1" i="0" u="none" strike="noStrike" cap="none">
                <a:solidFill>
                  <a:schemeClr val="dk1"/>
                </a:solidFill>
                <a:latin typeface="Quattrocento Sans"/>
                <a:ea typeface="Quattrocento Sans"/>
                <a:cs typeface="Quattrocento Sans"/>
                <a:sym typeface="Quattrocento Sans"/>
              </a:rPr>
              <a:t>plan</a:t>
            </a:r>
            <a:endParaRPr/>
          </a:p>
        </p:txBody>
      </p:sp>
      <p:sp>
        <p:nvSpPr>
          <p:cNvPr id="233" name="Google Shape;233;p14"/>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a:spLocks noGrp="1"/>
          </p:cNvSpPr>
          <p:nvPr>
            <p:ph type="ctrTitle"/>
          </p:nvPr>
        </p:nvSpPr>
        <p:spPr>
          <a:xfrm>
            <a:off x="316585" y="139291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smtClean="0">
                <a:solidFill>
                  <a:schemeClr val="lt1"/>
                </a:solidFill>
              </a:rPr>
              <a:t>Come </a:t>
            </a:r>
            <a:r>
              <a:rPr lang="en-US" sz="3000" b="1" dirty="0" err="1" smtClean="0">
                <a:solidFill>
                  <a:schemeClr val="lt1"/>
                </a:solidFill>
              </a:rPr>
              <a:t>migliorare</a:t>
            </a:r>
            <a:r>
              <a:rPr lang="en-US" sz="3000" b="1" dirty="0" smtClean="0">
                <a:solidFill>
                  <a:schemeClr val="lt1"/>
                </a:solidFill>
              </a:rPr>
              <a:t> </a:t>
            </a:r>
            <a:r>
              <a:rPr lang="en-US" sz="3000" b="1" dirty="0" err="1" smtClean="0">
                <a:solidFill>
                  <a:schemeClr val="lt1"/>
                </a:solidFill>
              </a:rPr>
              <a:t>l'allineamento</a:t>
            </a:r>
            <a:r>
              <a:rPr lang="en-US" sz="3000" b="1" dirty="0" smtClean="0">
                <a:solidFill>
                  <a:schemeClr val="lt1"/>
                </a:solidFill>
              </a:rPr>
              <a:t> </a:t>
            </a:r>
            <a:r>
              <a:rPr lang="en-US" sz="3000" b="1" dirty="0" err="1" smtClean="0">
                <a:solidFill>
                  <a:schemeClr val="lt1"/>
                </a:solidFill>
              </a:rPr>
              <a:t>organizzativo</a:t>
            </a:r>
            <a:endParaRPr dirty="0"/>
          </a:p>
        </p:txBody>
      </p:sp>
      <p:sp>
        <p:nvSpPr>
          <p:cNvPr id="239" name="Google Shape;239;p15"/>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grpSp>
        <p:nvGrpSpPr>
          <p:cNvPr id="240" name="Google Shape;240;p15"/>
          <p:cNvGrpSpPr/>
          <p:nvPr/>
        </p:nvGrpSpPr>
        <p:grpSpPr>
          <a:xfrm>
            <a:off x="1962531" y="1942110"/>
            <a:ext cx="5369396" cy="4184189"/>
            <a:chOff x="433647" y="-77759"/>
            <a:chExt cx="5369396" cy="4184189"/>
          </a:xfrm>
        </p:grpSpPr>
        <p:sp>
          <p:nvSpPr>
            <p:cNvPr id="241" name="Google Shape;241;p15"/>
            <p:cNvSpPr/>
            <p:nvPr/>
          </p:nvSpPr>
          <p:spPr>
            <a:xfrm>
              <a:off x="1139720" y="-77759"/>
              <a:ext cx="3957249" cy="3957249"/>
            </a:xfrm>
            <a:custGeom>
              <a:avLst/>
              <a:gdLst/>
              <a:ahLst/>
              <a:cxnLst/>
              <a:rect l="l" t="t" r="r" b="b"/>
              <a:pathLst>
                <a:path w="120000" h="120000" extrusionOk="0">
                  <a:moveTo>
                    <a:pt x="87386" y="10028"/>
                  </a:moveTo>
                  <a:lnTo>
                    <a:pt x="87386" y="10028"/>
                  </a:lnTo>
                  <a:cubicBezTo>
                    <a:pt x="108235" y="21453"/>
                    <a:pt x="119799" y="44622"/>
                    <a:pt x="116398" y="68152"/>
                  </a:cubicBezTo>
                  <a:cubicBezTo>
                    <a:pt x="112997" y="91682"/>
                    <a:pt x="95345" y="110628"/>
                    <a:pt x="72113" y="115682"/>
                  </a:cubicBezTo>
                  <a:cubicBezTo>
                    <a:pt x="48882" y="120736"/>
                    <a:pt x="24955" y="110836"/>
                    <a:pt x="12086" y="90845"/>
                  </a:cubicBezTo>
                  <a:cubicBezTo>
                    <a:pt x="-783" y="70855"/>
                    <a:pt x="111" y="44975"/>
                    <a:pt x="14329" y="25921"/>
                  </a:cubicBezTo>
                  <a:lnTo>
                    <a:pt x="12061" y="23946"/>
                  </a:lnTo>
                  <a:lnTo>
                    <a:pt x="19141" y="24413"/>
                  </a:lnTo>
                  <a:lnTo>
                    <a:pt x="20834" y="31586"/>
                  </a:lnTo>
                  <a:lnTo>
                    <a:pt x="18567" y="29611"/>
                  </a:lnTo>
                  <a:lnTo>
                    <a:pt x="18567" y="29611"/>
                  </a:lnTo>
                  <a:cubicBezTo>
                    <a:pt x="5911" y="46867"/>
                    <a:pt x="5274" y="70159"/>
                    <a:pt x="16968" y="88080"/>
                  </a:cubicBezTo>
                  <a:cubicBezTo>
                    <a:pt x="28662" y="106001"/>
                    <a:pt x="50239" y="114798"/>
                    <a:pt x="71130" y="110163"/>
                  </a:cubicBezTo>
                  <a:cubicBezTo>
                    <a:pt x="92020" y="105528"/>
                    <a:pt x="107852" y="88431"/>
                    <a:pt x="110869" y="67246"/>
                  </a:cubicBezTo>
                  <a:cubicBezTo>
                    <a:pt x="113887" y="46061"/>
                    <a:pt x="103459" y="25224"/>
                    <a:pt x="84694" y="14940"/>
                  </a:cubicBezTo>
                  <a:close/>
                </a:path>
              </a:pathLst>
            </a:cu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1854562" y="817"/>
              <a:ext cx="2527565" cy="1263782"/>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p:nvPr/>
          </p:nvSpPr>
          <p:spPr>
            <a:xfrm>
              <a:off x="1916255" y="62510"/>
              <a:ext cx="2404179" cy="11403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1</a:t>
              </a:r>
              <a:r>
                <a:rPr lang="en-US" sz="1800" b="1" i="0" u="none" strike="noStrike" cap="none" dirty="0" smtClean="0">
                  <a:solidFill>
                    <a:schemeClr val="lt1"/>
                  </a:solidFill>
                  <a:latin typeface="Arial"/>
                  <a:ea typeface="Arial"/>
                  <a:cs typeface="Arial"/>
                  <a:sym typeface="Arial"/>
                </a:rPr>
                <a:t>.-Definire </a:t>
              </a:r>
              <a:r>
                <a:rPr lang="en-US" sz="1800" b="1" i="0" u="none" strike="noStrike" cap="none" dirty="0" err="1" smtClean="0">
                  <a:solidFill>
                    <a:schemeClr val="lt1"/>
                  </a:solidFill>
                  <a:latin typeface="Arial"/>
                  <a:ea typeface="Arial"/>
                  <a:cs typeface="Arial"/>
                  <a:sym typeface="Arial"/>
                </a:rPr>
                <a:t>gli</a:t>
              </a:r>
              <a:r>
                <a:rPr lang="en-US" sz="1800" b="1" i="0" u="none" strike="noStrike" cap="none" dirty="0" smtClean="0">
                  <a:solidFill>
                    <a:schemeClr val="lt1"/>
                  </a:solidFill>
                  <a:latin typeface="Arial"/>
                  <a:ea typeface="Arial"/>
                  <a:cs typeface="Arial"/>
                  <a:sym typeface="Arial"/>
                </a:rPr>
                <a:t> </a:t>
              </a:r>
              <a:r>
                <a:rPr lang="en-US" sz="1800" b="1" i="0" u="none" strike="noStrike" cap="none" dirty="0" err="1" smtClean="0">
                  <a:solidFill>
                    <a:schemeClr val="lt1"/>
                  </a:solidFill>
                  <a:latin typeface="Arial"/>
                  <a:ea typeface="Arial"/>
                  <a:cs typeface="Arial"/>
                  <a:sym typeface="Arial"/>
                </a:rPr>
                <a:t>obiettivi</a:t>
              </a:r>
              <a:r>
                <a:rPr lang="en-US" sz="1800" b="1" i="0" u="none" strike="noStrike" cap="none" dirty="0" smtClean="0">
                  <a:solidFill>
                    <a:schemeClr val="lt1"/>
                  </a:solidFill>
                  <a:latin typeface="Arial"/>
                  <a:ea typeface="Arial"/>
                  <a:cs typeface="Arial"/>
                  <a:sym typeface="Arial"/>
                </a:rPr>
                <a:t> </a:t>
              </a:r>
              <a:r>
                <a:rPr lang="en-US" sz="1800" b="1" i="0" u="none" strike="noStrike" cap="none" dirty="0" err="1" smtClean="0">
                  <a:solidFill>
                    <a:schemeClr val="lt1"/>
                  </a:solidFill>
                  <a:latin typeface="Arial"/>
                  <a:ea typeface="Arial"/>
                  <a:cs typeface="Arial"/>
                  <a:sym typeface="Arial"/>
                </a:rPr>
                <a:t>aziendali</a:t>
              </a:r>
              <a:endParaRPr dirty="0"/>
            </a:p>
          </p:txBody>
        </p:sp>
        <p:sp>
          <p:nvSpPr>
            <p:cNvPr id="244" name="Google Shape;244;p15"/>
            <p:cNvSpPr/>
            <p:nvPr/>
          </p:nvSpPr>
          <p:spPr>
            <a:xfrm>
              <a:off x="3275478" y="1421733"/>
              <a:ext cx="2527565" cy="1263782"/>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txBox="1"/>
            <p:nvPr/>
          </p:nvSpPr>
          <p:spPr>
            <a:xfrm>
              <a:off x="3337171" y="1483426"/>
              <a:ext cx="2404179" cy="11403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2- </a:t>
              </a:r>
              <a:r>
                <a:rPr lang="en-US" sz="1800" b="1" i="0" u="none" strike="noStrike" cap="none" dirty="0" err="1" smtClean="0">
                  <a:solidFill>
                    <a:schemeClr val="lt1"/>
                  </a:solidFill>
                  <a:latin typeface="Arial"/>
                  <a:ea typeface="Arial"/>
                  <a:cs typeface="Arial"/>
                  <a:sym typeface="Arial"/>
                </a:rPr>
                <a:t>Definire</a:t>
              </a:r>
              <a:r>
                <a:rPr lang="en-US" sz="1800" b="1" i="0" u="none" strike="noStrike" cap="none" dirty="0" smtClean="0">
                  <a:solidFill>
                    <a:schemeClr val="lt1"/>
                  </a:solidFill>
                  <a:latin typeface="Arial"/>
                  <a:ea typeface="Arial"/>
                  <a:cs typeface="Arial"/>
                  <a:sym typeface="Arial"/>
                </a:rPr>
                <a:t> </a:t>
              </a:r>
              <a:r>
                <a:rPr lang="en-US" sz="1800" b="1" i="0" u="none" strike="noStrike" cap="none" dirty="0" err="1" smtClean="0">
                  <a:solidFill>
                    <a:schemeClr val="lt1"/>
                  </a:solidFill>
                  <a:latin typeface="Arial"/>
                  <a:ea typeface="Arial"/>
                  <a:cs typeface="Arial"/>
                  <a:sym typeface="Arial"/>
                </a:rPr>
                <a:t>i</a:t>
              </a:r>
              <a:r>
                <a:rPr lang="en-US" sz="1800" b="1" i="0" u="none" strike="noStrike" cap="none" dirty="0" smtClean="0">
                  <a:solidFill>
                    <a:schemeClr val="lt1"/>
                  </a:solidFill>
                  <a:latin typeface="Arial"/>
                  <a:ea typeface="Arial"/>
                  <a:cs typeface="Arial"/>
                  <a:sym typeface="Arial"/>
                </a:rPr>
                <a:t> </a:t>
              </a:r>
              <a:r>
                <a:rPr lang="en-US" sz="1800" b="1" i="0" u="none" strike="noStrike" cap="none" dirty="0" err="1" smtClean="0">
                  <a:solidFill>
                    <a:schemeClr val="lt1"/>
                  </a:solidFill>
                  <a:latin typeface="Arial"/>
                  <a:ea typeface="Arial"/>
                  <a:cs typeface="Arial"/>
                  <a:sym typeface="Arial"/>
                </a:rPr>
                <a:t>tuoi</a:t>
              </a:r>
              <a:r>
                <a:rPr lang="en-US" sz="1800" b="1" i="0" u="none" strike="noStrike" cap="none" dirty="0" smtClean="0">
                  <a:solidFill>
                    <a:schemeClr val="lt1"/>
                  </a:solidFill>
                  <a:latin typeface="Arial"/>
                  <a:ea typeface="Arial"/>
                  <a:cs typeface="Arial"/>
                  <a:sym typeface="Arial"/>
                </a:rPr>
                <a:t> </a:t>
              </a:r>
              <a:r>
                <a:rPr lang="en-US" sz="1800" b="1" i="0" u="none" strike="noStrike" cap="none" dirty="0" err="1" smtClean="0">
                  <a:solidFill>
                    <a:schemeClr val="lt1"/>
                  </a:solidFill>
                  <a:latin typeface="Arial"/>
                  <a:ea typeface="Arial"/>
                  <a:cs typeface="Arial"/>
                  <a:sym typeface="Arial"/>
                </a:rPr>
                <a:t>obiettivi</a:t>
              </a:r>
              <a:r>
                <a:rPr lang="en-US" sz="1800" b="1" i="0" u="none" strike="noStrike" cap="none" dirty="0" smtClean="0">
                  <a:solidFill>
                    <a:schemeClr val="lt1"/>
                  </a:solidFill>
                  <a:latin typeface="Arial"/>
                  <a:ea typeface="Arial"/>
                  <a:cs typeface="Arial"/>
                  <a:sym typeface="Arial"/>
                </a:rPr>
                <a:t> e </a:t>
              </a:r>
              <a:r>
                <a:rPr lang="en-US" sz="1800" b="1" i="0" u="none" strike="noStrike" cap="none" dirty="0" err="1" smtClean="0">
                  <a:solidFill>
                    <a:schemeClr val="lt1"/>
                  </a:solidFill>
                  <a:latin typeface="Arial"/>
                  <a:ea typeface="Arial"/>
                  <a:cs typeface="Arial"/>
                  <a:sym typeface="Arial"/>
                </a:rPr>
                <a:t>i</a:t>
              </a:r>
              <a:r>
                <a:rPr lang="en-US" sz="1800" b="1" i="0" u="none" strike="noStrike" cap="none" dirty="0" smtClean="0">
                  <a:solidFill>
                    <a:schemeClr val="lt1"/>
                  </a:solidFill>
                  <a:latin typeface="Arial"/>
                  <a:ea typeface="Arial"/>
                  <a:cs typeface="Arial"/>
                  <a:sym typeface="Arial"/>
                </a:rPr>
                <a:t> </a:t>
              </a:r>
              <a:r>
                <a:rPr lang="en-US" sz="1800" b="1" i="0" u="none" strike="noStrike" cap="none" dirty="0" err="1" smtClean="0">
                  <a:solidFill>
                    <a:schemeClr val="lt1"/>
                  </a:solidFill>
                  <a:latin typeface="Arial"/>
                  <a:ea typeface="Arial"/>
                  <a:cs typeface="Arial"/>
                  <a:sym typeface="Arial"/>
                </a:rPr>
                <a:t>risultati</a:t>
              </a:r>
              <a:r>
                <a:rPr lang="en-US" sz="1800" b="1" i="0" u="none" strike="noStrike" cap="none" dirty="0" smtClean="0">
                  <a:solidFill>
                    <a:schemeClr val="lt1"/>
                  </a:solidFill>
                  <a:latin typeface="Arial"/>
                  <a:ea typeface="Arial"/>
                  <a:cs typeface="Arial"/>
                  <a:sym typeface="Arial"/>
                </a:rPr>
                <a:t> </a:t>
              </a:r>
              <a:r>
                <a:rPr lang="en-US" sz="1800" b="1" i="0" u="none" strike="noStrike" cap="none" dirty="0" err="1" smtClean="0">
                  <a:solidFill>
                    <a:schemeClr val="lt1"/>
                  </a:solidFill>
                  <a:latin typeface="Arial"/>
                  <a:ea typeface="Arial"/>
                  <a:cs typeface="Arial"/>
                  <a:sym typeface="Arial"/>
                </a:rPr>
                <a:t>chiave</a:t>
              </a:r>
              <a:endParaRPr sz="1800" b="1" i="0" u="none" strike="noStrike" cap="none" dirty="0">
                <a:solidFill>
                  <a:schemeClr val="lt1"/>
                </a:solidFill>
                <a:latin typeface="Arial"/>
                <a:ea typeface="Arial"/>
                <a:cs typeface="Arial"/>
                <a:sym typeface="Arial"/>
              </a:endParaRPr>
            </a:p>
          </p:txBody>
        </p:sp>
        <p:sp>
          <p:nvSpPr>
            <p:cNvPr id="246" name="Google Shape;246;p15"/>
            <p:cNvSpPr/>
            <p:nvPr/>
          </p:nvSpPr>
          <p:spPr>
            <a:xfrm>
              <a:off x="1854562" y="2842648"/>
              <a:ext cx="2527565" cy="1263782"/>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txBox="1"/>
            <p:nvPr/>
          </p:nvSpPr>
          <p:spPr>
            <a:xfrm>
              <a:off x="1916255" y="2904341"/>
              <a:ext cx="2404179" cy="11403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lt1"/>
                  </a:solidFill>
                  <a:latin typeface="Raleway"/>
                  <a:ea typeface="Raleway"/>
                  <a:cs typeface="Raleway"/>
                  <a:sym typeface="Raleway"/>
                </a:rPr>
                <a:t>3- </a:t>
              </a:r>
              <a:r>
                <a:rPr lang="en-US" sz="1800" b="1" i="0" u="none" strike="noStrike" cap="none" dirty="0" err="1" smtClean="0">
                  <a:solidFill>
                    <a:schemeClr val="lt1"/>
                  </a:solidFill>
                  <a:latin typeface="Raleway"/>
                  <a:ea typeface="Raleway"/>
                  <a:cs typeface="Raleway"/>
                  <a:sym typeface="Raleway"/>
                </a:rPr>
                <a:t>Determinare</a:t>
              </a:r>
              <a:r>
                <a:rPr lang="en-US" sz="1800" b="1" i="0" u="none" strike="noStrike" cap="none" dirty="0" smtClean="0">
                  <a:solidFill>
                    <a:schemeClr val="lt1"/>
                  </a:solidFill>
                  <a:latin typeface="Raleway"/>
                  <a:ea typeface="Raleway"/>
                  <a:cs typeface="Raleway"/>
                  <a:sym typeface="Raleway"/>
                </a:rPr>
                <a:t> le </a:t>
              </a:r>
              <a:r>
                <a:rPr lang="en-US" sz="1800" b="1" i="0" u="none" strike="noStrike" cap="none" dirty="0" err="1" smtClean="0">
                  <a:solidFill>
                    <a:schemeClr val="lt1"/>
                  </a:solidFill>
                  <a:latin typeface="Raleway"/>
                  <a:ea typeface="Raleway"/>
                  <a:cs typeface="Raleway"/>
                  <a:sym typeface="Raleway"/>
                </a:rPr>
                <a:t>metriche</a:t>
              </a:r>
              <a:r>
                <a:rPr lang="en-US" sz="1800" b="1" i="0" u="none" strike="noStrike" cap="none" dirty="0" smtClean="0">
                  <a:solidFill>
                    <a:schemeClr val="lt1"/>
                  </a:solidFill>
                  <a:latin typeface="Raleway"/>
                  <a:ea typeface="Raleway"/>
                  <a:cs typeface="Raleway"/>
                  <a:sym typeface="Raleway"/>
                </a:rPr>
                <a:t> </a:t>
              </a:r>
              <a:r>
                <a:rPr lang="en-US" sz="1800" b="1" i="0" u="none" strike="noStrike" cap="none" dirty="0" err="1" smtClean="0">
                  <a:solidFill>
                    <a:schemeClr val="lt1"/>
                  </a:solidFill>
                  <a:latin typeface="Raleway"/>
                  <a:ea typeface="Raleway"/>
                  <a:cs typeface="Raleway"/>
                  <a:sym typeface="Raleway"/>
                </a:rPr>
                <a:t>chiave</a:t>
              </a:r>
              <a:endParaRPr sz="1800" b="0" i="0" u="none" strike="noStrike" cap="none" dirty="0">
                <a:solidFill>
                  <a:schemeClr val="lt1"/>
                </a:solidFill>
                <a:latin typeface="Arial"/>
                <a:ea typeface="Arial"/>
                <a:cs typeface="Arial"/>
                <a:sym typeface="Arial"/>
              </a:endParaRPr>
            </a:p>
          </p:txBody>
        </p:sp>
        <p:sp>
          <p:nvSpPr>
            <p:cNvPr id="248" name="Google Shape;248;p15"/>
            <p:cNvSpPr/>
            <p:nvPr/>
          </p:nvSpPr>
          <p:spPr>
            <a:xfrm>
              <a:off x="433647" y="1421733"/>
              <a:ext cx="2527565" cy="1263782"/>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txBox="1"/>
            <p:nvPr/>
          </p:nvSpPr>
          <p:spPr>
            <a:xfrm>
              <a:off x="495340" y="1483426"/>
              <a:ext cx="2404179" cy="1140396"/>
            </a:xfrm>
            <a:prstGeom prst="rect">
              <a:avLst/>
            </a:prstGeom>
            <a:noFill/>
            <a:ln>
              <a:noFill/>
            </a:ln>
          </p:spPr>
          <p:txBody>
            <a:bodyPr spcFirstLastPara="1" wrap="square" lIns="68575" tIns="68575" rIns="68575" bIns="68575" anchor="ctr" anchorCtr="0">
              <a:noAutofit/>
            </a:bodyPr>
            <a:lstStyle/>
            <a:p>
              <a:pPr lvl="0" algn="ctr">
                <a:lnSpc>
                  <a:spcPct val="90000"/>
                </a:lnSpc>
                <a:buSzPts val="1800"/>
              </a:pPr>
              <a:r>
                <a:rPr lang="it-IT" sz="1800" b="1" dirty="0" smtClean="0">
                  <a:solidFill>
                    <a:schemeClr val="lt1"/>
                  </a:solidFill>
                  <a:latin typeface="Raleway"/>
                  <a:ea typeface="Raleway"/>
                  <a:cs typeface="Raleway"/>
                  <a:sym typeface="Raleway"/>
                </a:rPr>
                <a:t>4-Assicurare </a:t>
              </a:r>
              <a:r>
                <a:rPr lang="it-IT" sz="1800" b="1" dirty="0" smtClean="0">
                  <a:solidFill>
                    <a:schemeClr val="lt1"/>
                  </a:solidFill>
                  <a:latin typeface="Raleway"/>
                  <a:ea typeface="Raleway"/>
                  <a:cs typeface="Raleway"/>
                  <a:sym typeface="Raleway"/>
                </a:rPr>
                <a:t>il vostro piano di comunicazione interna </a:t>
              </a:r>
              <a:endParaRPr sz="18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6"/>
          <p:cNvPicPr preferRelativeResize="0"/>
          <p:nvPr/>
        </p:nvPicPr>
        <p:blipFill rotWithShape="1">
          <a:blip r:embed="rId3">
            <a:alphaModFix/>
          </a:blip>
          <a:srcRect/>
          <a:stretch/>
        </p:blipFill>
        <p:spPr>
          <a:xfrm>
            <a:off x="4716318" y="2181452"/>
            <a:ext cx="3163259" cy="3544791"/>
          </a:xfrm>
          <a:prstGeom prst="rect">
            <a:avLst/>
          </a:prstGeom>
          <a:noFill/>
          <a:ln>
            <a:noFill/>
          </a:ln>
        </p:spPr>
      </p:pic>
      <p:sp>
        <p:nvSpPr>
          <p:cNvPr id="255" name="Google Shape;255;p16"/>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smtClean="0">
                <a:solidFill>
                  <a:schemeClr val="lt1"/>
                </a:solidFill>
              </a:rPr>
              <a:t>Come </a:t>
            </a:r>
            <a:r>
              <a:rPr lang="en-US" sz="3000" b="1" dirty="0" err="1" smtClean="0">
                <a:solidFill>
                  <a:schemeClr val="lt1"/>
                </a:solidFill>
              </a:rPr>
              <a:t>migliorare</a:t>
            </a:r>
            <a:r>
              <a:rPr lang="en-US" sz="3000" b="1" dirty="0" smtClean="0">
                <a:solidFill>
                  <a:schemeClr val="lt1"/>
                </a:solidFill>
              </a:rPr>
              <a:t> </a:t>
            </a:r>
            <a:r>
              <a:rPr lang="en-US" sz="3000" b="1" dirty="0" err="1" smtClean="0">
                <a:solidFill>
                  <a:schemeClr val="lt1"/>
                </a:solidFill>
              </a:rPr>
              <a:t>l'allineamento</a:t>
            </a:r>
            <a:r>
              <a:rPr lang="en-US" sz="3000" b="1" dirty="0" smtClean="0">
                <a:solidFill>
                  <a:schemeClr val="lt1"/>
                </a:solidFill>
              </a:rPr>
              <a:t> </a:t>
            </a:r>
            <a:r>
              <a:rPr lang="en-US" sz="3000" b="1" dirty="0" err="1" smtClean="0">
                <a:solidFill>
                  <a:schemeClr val="lt1"/>
                </a:solidFill>
              </a:rPr>
              <a:t>organizzativo</a:t>
            </a:r>
            <a:endParaRPr dirty="0"/>
          </a:p>
        </p:txBody>
      </p:sp>
      <p:sp>
        <p:nvSpPr>
          <p:cNvPr id="256" name="Google Shape;256;p1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257" name="Google Shape;257;p16"/>
          <p:cNvPicPr preferRelativeResize="0"/>
          <p:nvPr/>
        </p:nvPicPr>
        <p:blipFill rotWithShape="1">
          <a:blip r:embed="rId4">
            <a:alphaModFix/>
          </a:blip>
          <a:srcRect/>
          <a:stretch/>
        </p:blipFill>
        <p:spPr>
          <a:xfrm>
            <a:off x="1244184" y="2181452"/>
            <a:ext cx="3163260" cy="3544791"/>
          </a:xfrm>
          <a:prstGeom prst="rect">
            <a:avLst/>
          </a:prstGeom>
          <a:noFill/>
          <a:ln>
            <a:noFill/>
          </a:ln>
        </p:spPr>
      </p:pic>
      <p:sp>
        <p:nvSpPr>
          <p:cNvPr id="258" name="Google Shape;258;p16"/>
          <p:cNvSpPr/>
          <p:nvPr/>
        </p:nvSpPr>
        <p:spPr>
          <a:xfrm>
            <a:off x="4845245" y="2367172"/>
            <a:ext cx="3054571" cy="3416279"/>
          </a:xfrm>
          <a:prstGeom prst="rect">
            <a:avLst/>
          </a:prstGeom>
          <a:noFill/>
          <a:ln>
            <a:noFill/>
          </a:ln>
        </p:spPr>
        <p:txBody>
          <a:bodyPr spcFirstLastPara="1" wrap="square" lIns="91425" tIns="45700" rIns="91425" bIns="45700" anchor="t" anchorCtr="0">
            <a:spAutoFit/>
          </a:bodyPr>
          <a:lstStyle/>
          <a:p>
            <a:pPr lvl="0"/>
            <a:r>
              <a:rPr lang="en-US" sz="1800" b="1" i="0" u="sng" strike="noStrike" cap="none" dirty="0">
                <a:solidFill>
                  <a:schemeClr val="lt1"/>
                </a:solidFill>
                <a:latin typeface="Trebuchet MS"/>
                <a:ea typeface="Trebuchet MS"/>
                <a:cs typeface="Trebuchet MS"/>
                <a:sym typeface="Trebuchet MS"/>
              </a:rPr>
              <a:t>Step 2: </a:t>
            </a:r>
            <a:r>
              <a:rPr lang="it-IT" sz="1800" b="1" u="sng" dirty="0" smtClean="0">
                <a:solidFill>
                  <a:schemeClr val="lt1"/>
                </a:solidFill>
                <a:latin typeface="Trebuchet MS"/>
                <a:ea typeface="Trebuchet MS"/>
                <a:cs typeface="Trebuchet MS"/>
                <a:sym typeface="Trebuchet MS"/>
              </a:rPr>
              <a:t>Definisci i tuoi obiettivi e i risultati chiave per un piano di comunicazione interna di successo</a:t>
            </a:r>
            <a:endParaRPr dirty="0"/>
          </a:p>
          <a:p>
            <a:pPr marL="0" marR="0" lvl="0" indent="0" algn="l" rtl="0">
              <a:lnSpc>
                <a:spcPct val="100000"/>
              </a:lnSpc>
              <a:spcBef>
                <a:spcPts val="0"/>
              </a:spcBef>
              <a:spcAft>
                <a:spcPts val="0"/>
              </a:spcAft>
              <a:buNone/>
            </a:pPr>
            <a:endParaRPr sz="1800" b="0" i="0" u="sng" strike="noStrike" cap="none" dirty="0">
              <a:solidFill>
                <a:schemeClr val="lt1"/>
              </a:solidFill>
              <a:latin typeface="Trebuchet MS"/>
              <a:ea typeface="Trebuchet MS"/>
              <a:cs typeface="Trebuchet MS"/>
              <a:sym typeface="Trebuchet MS"/>
            </a:endParaRPr>
          </a:p>
          <a:p>
            <a:pPr lvl="0"/>
            <a:r>
              <a:rPr lang="it-IT" sz="1800" dirty="0" smtClean="0">
                <a:solidFill>
                  <a:schemeClr val="lt1"/>
                </a:solidFill>
                <a:latin typeface="Trebuchet MS"/>
                <a:ea typeface="Trebuchet MS"/>
                <a:cs typeface="Trebuchet MS"/>
                <a:sym typeface="Trebuchet MS"/>
              </a:rPr>
              <a:t>Una volta determinati gli obiettivi principali per il vostro team e per l'azienda in generale, dovete definire come raggiungere questi obiettivi. </a:t>
            </a:r>
            <a:endParaRPr dirty="0"/>
          </a:p>
        </p:txBody>
      </p:sp>
      <p:sp>
        <p:nvSpPr>
          <p:cNvPr id="259" name="Google Shape;259;p16"/>
          <p:cNvSpPr/>
          <p:nvPr/>
        </p:nvSpPr>
        <p:spPr>
          <a:xfrm>
            <a:off x="1424066" y="2367173"/>
            <a:ext cx="2863121" cy="3416279"/>
          </a:xfrm>
          <a:prstGeom prst="rect">
            <a:avLst/>
          </a:prstGeom>
          <a:noFill/>
          <a:ln>
            <a:noFill/>
          </a:ln>
        </p:spPr>
        <p:txBody>
          <a:bodyPr spcFirstLastPara="1" wrap="square" lIns="91425" tIns="45700" rIns="91425" bIns="45700" anchor="t" anchorCtr="0">
            <a:spAutoFit/>
          </a:bodyPr>
          <a:lstStyle/>
          <a:p>
            <a:pPr lvl="0"/>
            <a:r>
              <a:rPr lang="en-US" sz="1800" b="1" i="0" u="sng" strike="noStrike" cap="none" dirty="0">
                <a:solidFill>
                  <a:schemeClr val="lt1"/>
                </a:solidFill>
                <a:latin typeface="Trebuchet MS"/>
                <a:ea typeface="Trebuchet MS"/>
                <a:cs typeface="Trebuchet MS"/>
                <a:sym typeface="Trebuchet MS"/>
              </a:rPr>
              <a:t>Step 1: </a:t>
            </a:r>
            <a:r>
              <a:rPr lang="it-IT" sz="1800" b="1" u="sng" dirty="0" smtClean="0">
                <a:solidFill>
                  <a:schemeClr val="lt1"/>
                </a:solidFill>
                <a:latin typeface="Trebuchet MS"/>
                <a:ea typeface="Trebuchet MS"/>
                <a:cs typeface="Trebuchet MS"/>
                <a:sym typeface="Trebuchet MS"/>
              </a:rPr>
              <a:t>Definisci gli obiettivi dell'azienda, poi allinea gli obiettivi del tuo team con essi</a:t>
            </a:r>
            <a:endParaRPr dirty="0"/>
          </a:p>
          <a:p>
            <a:pPr marL="0" marR="0" lvl="0" indent="0" algn="l" rtl="0">
              <a:lnSpc>
                <a:spcPct val="100000"/>
              </a:lnSpc>
              <a:spcBef>
                <a:spcPts val="0"/>
              </a:spcBef>
              <a:spcAft>
                <a:spcPts val="0"/>
              </a:spcAft>
              <a:buNone/>
            </a:pPr>
            <a:endParaRPr sz="1800" b="1" i="0" u="sng" strike="noStrike" cap="none" dirty="0">
              <a:solidFill>
                <a:schemeClr val="lt1"/>
              </a:solidFill>
              <a:latin typeface="Trebuchet MS"/>
              <a:ea typeface="Trebuchet MS"/>
              <a:cs typeface="Trebuchet MS"/>
              <a:sym typeface="Trebuchet MS"/>
            </a:endParaRPr>
          </a:p>
          <a:p>
            <a:pPr lvl="0"/>
            <a:r>
              <a:rPr lang="it-IT" sz="1800" dirty="0" smtClean="0">
                <a:solidFill>
                  <a:schemeClr val="lt1"/>
                </a:solidFill>
                <a:latin typeface="Trebuchet MS"/>
                <a:ea typeface="Trebuchet MS"/>
                <a:cs typeface="Trebuchet MS"/>
                <a:sym typeface="Trebuchet MS"/>
              </a:rPr>
              <a:t>Conoscendo gli obiettivi della vostra azienda, sarete in grado di allineare i vostri obiettivi di comunicazione con la strategia generale dell'organizzazione.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a:spLocks noGrp="1"/>
          </p:cNvSpPr>
          <p:nvPr>
            <p:ph type="ctrTitle"/>
          </p:nvPr>
        </p:nvSpPr>
        <p:spPr>
          <a:xfrm>
            <a:off x="316585" y="1484026"/>
            <a:ext cx="8520600" cy="579092"/>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smtClean="0">
                <a:solidFill>
                  <a:schemeClr val="lt1"/>
                </a:solidFill>
              </a:rPr>
              <a:t>Come </a:t>
            </a:r>
            <a:r>
              <a:rPr lang="en-US" sz="3000" b="1" dirty="0" err="1" smtClean="0">
                <a:solidFill>
                  <a:schemeClr val="lt1"/>
                </a:solidFill>
              </a:rPr>
              <a:t>migliorare</a:t>
            </a:r>
            <a:r>
              <a:rPr lang="en-US" sz="3000" b="1" dirty="0" smtClean="0">
                <a:solidFill>
                  <a:schemeClr val="lt1"/>
                </a:solidFill>
              </a:rPr>
              <a:t> </a:t>
            </a:r>
            <a:r>
              <a:rPr lang="en-US" sz="3000" b="1" dirty="0" err="1" smtClean="0">
                <a:solidFill>
                  <a:schemeClr val="lt1"/>
                </a:solidFill>
              </a:rPr>
              <a:t>l'allineamento</a:t>
            </a:r>
            <a:r>
              <a:rPr lang="en-US" sz="3000" b="1" dirty="0" smtClean="0">
                <a:solidFill>
                  <a:schemeClr val="lt1"/>
                </a:solidFill>
              </a:rPr>
              <a:t> </a:t>
            </a:r>
            <a:r>
              <a:rPr lang="en-US" sz="3000" b="1" dirty="0" err="1" smtClean="0">
                <a:solidFill>
                  <a:schemeClr val="lt1"/>
                </a:solidFill>
              </a:rPr>
              <a:t>organizzativo</a:t>
            </a:r>
            <a:endParaRPr dirty="0"/>
          </a:p>
        </p:txBody>
      </p:sp>
      <p:sp>
        <p:nvSpPr>
          <p:cNvPr id="265" name="Google Shape;265;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66" name="Google Shape;266;p17"/>
          <p:cNvSpPr/>
          <p:nvPr/>
        </p:nvSpPr>
        <p:spPr>
          <a:xfrm>
            <a:off x="3456220" y="2212781"/>
            <a:ext cx="5186959"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1" dirty="0" err="1" smtClean="0">
                <a:latin typeface="Trebuchet MS"/>
                <a:ea typeface="Trebuchet MS"/>
                <a:cs typeface="Trebuchet MS"/>
                <a:sym typeface="Trebuchet MS"/>
              </a:rPr>
              <a:t>Esempi</a:t>
            </a:r>
            <a:r>
              <a:rPr lang="en-US" sz="1300" b="1" i="0" u="none" strike="noStrike" cap="none" dirty="0" smtClean="0">
                <a:solidFill>
                  <a:srgbClr val="000000"/>
                </a:solidFill>
                <a:latin typeface="Trebuchet MS"/>
                <a:ea typeface="Trebuchet MS"/>
                <a:cs typeface="Trebuchet MS"/>
                <a:sym typeface="Trebuchet MS"/>
              </a:rPr>
              <a:t>: </a:t>
            </a:r>
            <a:endParaRPr sz="1300" b="1" i="0" u="none" strike="noStrike" cap="none" dirty="0">
              <a:solidFill>
                <a:srgbClr val="000000"/>
              </a:solidFill>
              <a:latin typeface="Trebuchet MS"/>
              <a:ea typeface="Trebuchet MS"/>
              <a:cs typeface="Trebuchet MS"/>
              <a:sym typeface="Trebuchet MS"/>
            </a:endParaRPr>
          </a:p>
          <a:p>
            <a:pPr marL="285750" lvl="0" indent="-285750">
              <a:buSzPts val="1300"/>
              <a:buFont typeface="Arial"/>
              <a:buChar char="•"/>
            </a:pPr>
            <a:r>
              <a:rPr lang="it-IT" sz="1300" b="1" dirty="0" smtClean="0">
                <a:latin typeface="Trebuchet MS"/>
                <a:ea typeface="Trebuchet MS"/>
                <a:cs typeface="Trebuchet MS"/>
                <a:sym typeface="Trebuchet MS"/>
              </a:rPr>
              <a:t>Tassi di apertura delle e-mail </a:t>
            </a:r>
          </a:p>
          <a:p>
            <a:pPr marL="285750" lvl="0" indent="-285750">
              <a:buSzPts val="1300"/>
              <a:buFont typeface="Arial"/>
              <a:buChar char="•"/>
            </a:pPr>
            <a:r>
              <a:rPr lang="it-IT" sz="1300" b="1" dirty="0" smtClean="0">
                <a:latin typeface="Trebuchet MS"/>
                <a:ea typeface="Trebuchet MS"/>
                <a:cs typeface="Trebuchet MS"/>
                <a:sym typeface="Trebuchet MS"/>
              </a:rPr>
              <a:t>Link </a:t>
            </a:r>
            <a:r>
              <a:rPr lang="it-IT" sz="1300" b="1" dirty="0" err="1" smtClean="0">
                <a:latin typeface="Trebuchet MS"/>
                <a:ea typeface="Trebuchet MS"/>
                <a:cs typeface="Trebuchet MS"/>
                <a:sym typeface="Trebuchet MS"/>
              </a:rPr>
              <a:t>Clicks</a:t>
            </a:r>
            <a:r>
              <a:rPr lang="it-IT" sz="1300" b="1" dirty="0" smtClean="0">
                <a:latin typeface="Trebuchet MS"/>
                <a:ea typeface="Trebuchet MS"/>
                <a:cs typeface="Trebuchet MS"/>
                <a:sym typeface="Trebuchet MS"/>
              </a:rPr>
              <a:t>: Tenere d'occhio i clic sui link ti permette di vedere se il tuo pubblico è impegnato. </a:t>
            </a:r>
          </a:p>
          <a:p>
            <a:pPr marL="285750" lvl="0" indent="-285750">
              <a:buSzPts val="1300"/>
              <a:buFont typeface="Arial"/>
              <a:buChar char="•"/>
            </a:pPr>
            <a:r>
              <a:rPr lang="it-IT" sz="1300" b="1" dirty="0" smtClean="0">
                <a:latin typeface="Trebuchet MS"/>
                <a:ea typeface="Trebuchet MS"/>
                <a:cs typeface="Trebuchet MS"/>
                <a:sym typeface="Trebuchet MS"/>
              </a:rPr>
              <a:t>Posizione: Se hai team basati in diversi uffici e regioni, le metriche basate sulla posizione ti aiuteranno a identificare i team altamente impegnati o disimpegnati. </a:t>
            </a:r>
          </a:p>
          <a:p>
            <a:pPr marL="285750" lvl="0" indent="-285750">
              <a:buSzPts val="1300"/>
              <a:buFont typeface="Arial"/>
              <a:buChar char="•"/>
            </a:pPr>
            <a:r>
              <a:rPr lang="it-IT" sz="1300" b="1" dirty="0" smtClean="0">
                <a:latin typeface="Trebuchet MS"/>
                <a:ea typeface="Trebuchet MS"/>
                <a:cs typeface="Trebuchet MS"/>
                <a:sym typeface="Trebuchet MS"/>
              </a:rPr>
              <a:t>Dispositivo: Il tasso di apertura delle </a:t>
            </a:r>
            <a:r>
              <a:rPr lang="it-IT" sz="1300" b="1" dirty="0" err="1" smtClean="0">
                <a:latin typeface="Trebuchet MS"/>
                <a:ea typeface="Trebuchet MS"/>
                <a:cs typeface="Trebuchet MS"/>
                <a:sym typeface="Trebuchet MS"/>
              </a:rPr>
              <a:t>email</a:t>
            </a:r>
            <a:r>
              <a:rPr lang="it-IT" sz="1300" b="1" dirty="0" smtClean="0">
                <a:latin typeface="Trebuchet MS"/>
                <a:ea typeface="Trebuchet MS"/>
                <a:cs typeface="Trebuchet MS"/>
                <a:sym typeface="Trebuchet MS"/>
              </a:rPr>
              <a:t> su mobile è cresciuto di 5 volte negli ultimi anni, quindi incontrare il tuo pubblico dove si trova è estremamente importante.</a:t>
            </a:r>
          </a:p>
          <a:p>
            <a:pPr marL="285750" lvl="0" indent="-285750">
              <a:buSzPts val="1300"/>
              <a:buFont typeface="Arial"/>
              <a:buChar char="•"/>
            </a:pPr>
            <a:r>
              <a:rPr lang="it-IT" sz="1300" b="1" dirty="0" smtClean="0">
                <a:latin typeface="Trebuchet MS"/>
                <a:ea typeface="Trebuchet MS"/>
                <a:cs typeface="Trebuchet MS"/>
                <a:sym typeface="Trebuchet MS"/>
              </a:rPr>
              <a:t>Feedback dei dipendenti e risposte: Se non state già sondando i vostri dipendenti, questo è il momento di iniziare. I sondaggi possono essere il modo migliore per capire che cosa i vostri dipendenti si sono impegnati quando si tratta di comunicazione interna.</a:t>
            </a:r>
          </a:p>
          <a:p>
            <a:pPr marL="285750" lvl="0" indent="-285750">
              <a:buSzPts val="1300"/>
              <a:buFont typeface="Arial"/>
              <a:buChar char="•"/>
            </a:pPr>
            <a:r>
              <a:rPr lang="it-IT" sz="1300" b="1" dirty="0" smtClean="0">
                <a:latin typeface="Trebuchet MS"/>
                <a:ea typeface="Trebuchet MS"/>
                <a:cs typeface="Trebuchet MS"/>
                <a:sym typeface="Trebuchet MS"/>
              </a:rPr>
              <a:t>Condivisioni sociali: Questa metrica vi mostra quanto i vostri dipendenti sono coinvolti nel vostro marchio e nei vostri obiettivi generali. </a:t>
            </a:r>
          </a:p>
          <a:p>
            <a:pPr marL="285750" lvl="0" indent="-285750">
              <a:buSzPts val="1300"/>
              <a:buFont typeface="Arial"/>
              <a:buChar char="•"/>
            </a:pPr>
            <a:r>
              <a:rPr lang="it-IT" sz="1300" b="1" dirty="0" smtClean="0">
                <a:latin typeface="Trebuchet MS"/>
                <a:ea typeface="Trebuchet MS"/>
                <a:cs typeface="Trebuchet MS"/>
                <a:sym typeface="Trebuchet MS"/>
              </a:rPr>
              <a:t>Uso della Intranet: Una buona metrica da controllare è il numero di accessi a Intranet tra il tuo staff. </a:t>
            </a:r>
            <a:endParaRPr lang="it-IT" sz="1300" b="1" dirty="0">
              <a:latin typeface="Trebuchet MS"/>
              <a:ea typeface="Trebuchet MS"/>
              <a:cs typeface="Trebuchet MS"/>
              <a:sym typeface="Trebuchet MS"/>
            </a:endParaRPr>
          </a:p>
        </p:txBody>
      </p:sp>
      <p:pic>
        <p:nvPicPr>
          <p:cNvPr id="267" name="Google Shape;267;p17"/>
          <p:cNvPicPr preferRelativeResize="0"/>
          <p:nvPr/>
        </p:nvPicPr>
        <p:blipFill rotWithShape="1">
          <a:blip r:embed="rId3">
            <a:alphaModFix/>
          </a:blip>
          <a:srcRect/>
          <a:stretch/>
        </p:blipFill>
        <p:spPr>
          <a:xfrm>
            <a:off x="316585" y="2327142"/>
            <a:ext cx="2991525" cy="3664653"/>
          </a:xfrm>
          <a:prstGeom prst="rect">
            <a:avLst/>
          </a:prstGeom>
          <a:noFill/>
          <a:ln>
            <a:noFill/>
          </a:ln>
        </p:spPr>
      </p:pic>
      <p:sp>
        <p:nvSpPr>
          <p:cNvPr id="268" name="Google Shape;268;p17"/>
          <p:cNvSpPr/>
          <p:nvPr/>
        </p:nvSpPr>
        <p:spPr>
          <a:xfrm>
            <a:off x="464695" y="2512863"/>
            <a:ext cx="2653259" cy="3293169"/>
          </a:xfrm>
          <a:prstGeom prst="rect">
            <a:avLst/>
          </a:prstGeom>
          <a:noFill/>
          <a:ln>
            <a:noFill/>
          </a:ln>
        </p:spPr>
        <p:txBody>
          <a:bodyPr spcFirstLastPara="1" wrap="square" lIns="91425" tIns="45700" rIns="91425" bIns="45700" anchor="t" anchorCtr="0">
            <a:spAutoFit/>
          </a:bodyPr>
          <a:lstStyle/>
          <a:p>
            <a:pPr lvl="0"/>
            <a:r>
              <a:rPr lang="en-US" sz="1600" b="1" i="0" u="sng" strike="noStrike" cap="none" dirty="0">
                <a:solidFill>
                  <a:schemeClr val="lt1"/>
                </a:solidFill>
                <a:latin typeface="Trebuchet MS"/>
                <a:ea typeface="Trebuchet MS"/>
                <a:cs typeface="Trebuchet MS"/>
                <a:sym typeface="Trebuchet MS"/>
              </a:rPr>
              <a:t>Step 3: </a:t>
            </a:r>
            <a:r>
              <a:rPr lang="it-IT" sz="1600" b="1" u="sng" dirty="0" smtClean="0">
                <a:solidFill>
                  <a:schemeClr val="lt1"/>
                </a:solidFill>
                <a:latin typeface="Trebuchet MS"/>
                <a:ea typeface="Trebuchet MS"/>
                <a:cs typeface="Trebuchet MS"/>
                <a:sym typeface="Trebuchet MS"/>
              </a:rPr>
              <a:t>Determinate le metriche chiave per la vostra strategia di comunicazione interna.</a:t>
            </a:r>
            <a:endParaRPr dirty="0"/>
          </a:p>
          <a:p>
            <a:pPr marL="0" marR="0" lvl="0" indent="0" algn="l" rtl="0">
              <a:lnSpc>
                <a:spcPct val="100000"/>
              </a:lnSpc>
              <a:spcBef>
                <a:spcPts val="0"/>
              </a:spcBef>
              <a:spcAft>
                <a:spcPts val="0"/>
              </a:spcAft>
              <a:buNone/>
            </a:pPr>
            <a:endParaRPr sz="1600" b="1" i="0" u="sng" strike="noStrike" cap="none" dirty="0">
              <a:solidFill>
                <a:schemeClr val="lt1"/>
              </a:solidFill>
              <a:latin typeface="Trebuchet MS"/>
              <a:ea typeface="Trebuchet MS"/>
              <a:cs typeface="Trebuchet MS"/>
              <a:sym typeface="Trebuchet MS"/>
            </a:endParaRPr>
          </a:p>
          <a:p>
            <a:pPr lvl="0"/>
            <a:r>
              <a:rPr lang="it-IT" sz="1600" dirty="0" smtClean="0">
                <a:solidFill>
                  <a:schemeClr val="lt1"/>
                </a:solidFill>
                <a:latin typeface="Trebuchet MS"/>
                <a:ea typeface="Trebuchet MS"/>
                <a:cs typeface="Trebuchet MS"/>
                <a:sym typeface="Trebuchet MS"/>
              </a:rPr>
              <a:t>Come per molti aspetti del vostro business, avrete bisogno di alcuni indicatori chiave di performance (KPI) o metriche per analizzare il vostro piano o strategia di comunicazione interna.</a:t>
            </a:r>
            <a:endParaRPr sz="16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8"/>
          <p:cNvPicPr preferRelativeResize="0"/>
          <p:nvPr/>
        </p:nvPicPr>
        <p:blipFill rotWithShape="1">
          <a:blip r:embed="rId3">
            <a:alphaModFix/>
          </a:blip>
          <a:srcRect/>
          <a:stretch/>
        </p:blipFill>
        <p:spPr>
          <a:xfrm>
            <a:off x="1505489" y="2333460"/>
            <a:ext cx="6109514" cy="3452744"/>
          </a:xfrm>
          <a:prstGeom prst="rect">
            <a:avLst/>
          </a:prstGeom>
          <a:noFill/>
          <a:ln>
            <a:noFill/>
          </a:ln>
        </p:spPr>
      </p:pic>
      <p:sp>
        <p:nvSpPr>
          <p:cNvPr id="274" name="Google Shape;274;p18"/>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smtClean="0">
                <a:solidFill>
                  <a:schemeClr val="lt1"/>
                </a:solidFill>
              </a:rPr>
              <a:t>Come </a:t>
            </a:r>
            <a:r>
              <a:rPr lang="en-US" sz="3000" b="1" dirty="0" err="1" smtClean="0">
                <a:solidFill>
                  <a:schemeClr val="lt1"/>
                </a:solidFill>
              </a:rPr>
              <a:t>migliorare</a:t>
            </a:r>
            <a:r>
              <a:rPr lang="en-US" sz="3000" b="1" dirty="0" smtClean="0">
                <a:solidFill>
                  <a:schemeClr val="lt1"/>
                </a:solidFill>
              </a:rPr>
              <a:t> </a:t>
            </a:r>
            <a:r>
              <a:rPr lang="en-US" sz="3000" b="1" dirty="0" err="1" smtClean="0">
                <a:solidFill>
                  <a:schemeClr val="lt1"/>
                </a:solidFill>
              </a:rPr>
              <a:t>l'allineamento</a:t>
            </a:r>
            <a:r>
              <a:rPr lang="en-US" sz="3000" b="1" dirty="0" smtClean="0">
                <a:solidFill>
                  <a:schemeClr val="lt1"/>
                </a:solidFill>
              </a:rPr>
              <a:t> </a:t>
            </a:r>
            <a:r>
              <a:rPr lang="en-US" sz="3000" b="1" dirty="0" err="1" smtClean="0">
                <a:solidFill>
                  <a:schemeClr val="lt1"/>
                </a:solidFill>
              </a:rPr>
              <a:t>organizzativo</a:t>
            </a:r>
            <a:endParaRPr dirty="0"/>
          </a:p>
        </p:txBody>
      </p:sp>
      <p:sp>
        <p:nvSpPr>
          <p:cNvPr id="275" name="Google Shape;27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76" name="Google Shape;276;p18"/>
          <p:cNvSpPr/>
          <p:nvPr/>
        </p:nvSpPr>
        <p:spPr>
          <a:xfrm>
            <a:off x="1853458" y="2622955"/>
            <a:ext cx="5437083" cy="2862282"/>
          </a:xfrm>
          <a:prstGeom prst="rect">
            <a:avLst/>
          </a:prstGeom>
          <a:noFill/>
          <a:ln>
            <a:noFill/>
          </a:ln>
        </p:spPr>
        <p:txBody>
          <a:bodyPr spcFirstLastPara="1" wrap="square" lIns="91425" tIns="45700" rIns="91425" bIns="45700" anchor="t" anchorCtr="0">
            <a:spAutoFit/>
          </a:bodyPr>
          <a:lstStyle/>
          <a:p>
            <a:pPr lvl="0"/>
            <a:r>
              <a:rPr lang="en-US" sz="1800" b="1" i="0" u="sng" strike="noStrike" cap="none" dirty="0">
                <a:solidFill>
                  <a:schemeClr val="lt1"/>
                </a:solidFill>
                <a:latin typeface="Trebuchet MS"/>
                <a:ea typeface="Trebuchet MS"/>
                <a:cs typeface="Trebuchet MS"/>
                <a:sym typeface="Trebuchet MS"/>
              </a:rPr>
              <a:t>Step 4: </a:t>
            </a:r>
            <a:r>
              <a:rPr lang="it-IT" sz="1800" b="1" u="sng" dirty="0" smtClean="0">
                <a:solidFill>
                  <a:schemeClr val="lt1"/>
                </a:solidFill>
                <a:latin typeface="Trebuchet MS"/>
                <a:ea typeface="Trebuchet MS"/>
                <a:cs typeface="Trebuchet MS"/>
                <a:sym typeface="Trebuchet MS"/>
              </a:rPr>
              <a:t>Assicurati che il tuo piano di comunicazione interna sia costruito per la diversità e l'inclusione</a:t>
            </a:r>
            <a:r>
              <a:rPr lang="en-US" sz="1800" b="1" i="0" u="sng" strike="noStrike" cap="none" dirty="0" smtClean="0">
                <a:solidFill>
                  <a:schemeClr val="lt1"/>
                </a:solidFill>
                <a:latin typeface="Trebuchet MS"/>
                <a:ea typeface="Trebuchet MS"/>
                <a:cs typeface="Trebuchet MS"/>
                <a:sym typeface="Trebuchet MS"/>
              </a:rPr>
              <a:t>.</a:t>
            </a:r>
            <a:endParaRPr dirty="0"/>
          </a:p>
          <a:p>
            <a:pPr marL="0" marR="0" lvl="0" indent="0" algn="l" rtl="0">
              <a:lnSpc>
                <a:spcPct val="100000"/>
              </a:lnSpc>
              <a:spcBef>
                <a:spcPts val="0"/>
              </a:spcBef>
              <a:spcAft>
                <a:spcPts val="0"/>
              </a:spcAft>
              <a:buNone/>
            </a:pPr>
            <a:endParaRPr sz="1800" b="1" i="0" u="none" strike="noStrike" cap="none" dirty="0">
              <a:solidFill>
                <a:schemeClr val="lt1"/>
              </a:solidFill>
              <a:latin typeface="Trebuchet MS"/>
              <a:ea typeface="Trebuchet MS"/>
              <a:cs typeface="Trebuchet MS"/>
              <a:sym typeface="Trebuchet MS"/>
            </a:endParaRPr>
          </a:p>
          <a:p>
            <a:pPr lvl="0"/>
            <a:r>
              <a:rPr lang="it-IT" sz="1800" dirty="0" smtClean="0">
                <a:solidFill>
                  <a:schemeClr val="lt1"/>
                </a:solidFill>
                <a:latin typeface="Trebuchet MS"/>
                <a:ea typeface="Trebuchet MS"/>
                <a:cs typeface="Trebuchet MS"/>
                <a:sym typeface="Trebuchet MS"/>
              </a:rPr>
              <a:t>Il posto di lavoro moderno è più vario che </a:t>
            </a:r>
            <a:r>
              <a:rPr lang="it-IT" sz="1800" dirty="0" smtClean="0">
                <a:solidFill>
                  <a:schemeClr val="lt1"/>
                </a:solidFill>
                <a:latin typeface="Trebuchet MS"/>
                <a:ea typeface="Trebuchet MS"/>
                <a:cs typeface="Trebuchet MS"/>
                <a:sym typeface="Trebuchet MS"/>
              </a:rPr>
              <a:t>mai.</a:t>
            </a:r>
          </a:p>
          <a:p>
            <a:pPr lvl="0"/>
            <a:endParaRPr lang="it-IT" sz="1800" dirty="0" smtClean="0">
              <a:solidFill>
                <a:schemeClr val="lt1"/>
              </a:solidFill>
              <a:latin typeface="Trebuchet MS"/>
              <a:ea typeface="Trebuchet MS"/>
              <a:cs typeface="Trebuchet MS"/>
              <a:sym typeface="Trebuchet MS"/>
            </a:endParaRPr>
          </a:p>
          <a:p>
            <a:pPr lvl="0"/>
            <a:r>
              <a:rPr lang="it-IT" sz="1800" dirty="0" smtClean="0">
                <a:solidFill>
                  <a:schemeClr val="lt1"/>
                </a:solidFill>
                <a:latin typeface="Trebuchet MS"/>
                <a:ea typeface="Trebuchet MS"/>
                <a:cs typeface="Trebuchet MS"/>
                <a:sym typeface="Trebuchet MS"/>
              </a:rPr>
              <a:t>In </a:t>
            </a:r>
            <a:r>
              <a:rPr lang="it-IT" sz="1800" dirty="0" smtClean="0">
                <a:solidFill>
                  <a:schemeClr val="lt1"/>
                </a:solidFill>
                <a:latin typeface="Trebuchet MS"/>
                <a:ea typeface="Trebuchet MS"/>
                <a:cs typeface="Trebuchet MS"/>
                <a:sym typeface="Trebuchet MS"/>
              </a:rPr>
              <a:t>risposta, le aziende stanno prendendo coscienza della necessità di introdurre iniziative che ruotano intorno alla Diversità e all'Inclusione (</a:t>
            </a:r>
            <a:r>
              <a:rPr lang="it-IT" sz="1800" dirty="0" err="1" smtClean="0">
                <a:solidFill>
                  <a:schemeClr val="lt1"/>
                </a:solidFill>
                <a:latin typeface="Trebuchet MS"/>
                <a:ea typeface="Trebuchet MS"/>
                <a:cs typeface="Trebuchet MS"/>
                <a:sym typeface="Trebuchet MS"/>
              </a:rPr>
              <a:t>D&amp;I</a:t>
            </a:r>
            <a:r>
              <a:rPr lang="it-IT" sz="1800" dirty="0" smtClean="0">
                <a:solidFill>
                  <a:schemeClr val="lt1"/>
                </a:solidFill>
                <a:latin typeface="Trebuchet MS"/>
                <a:ea typeface="Trebuchet MS"/>
                <a:cs typeface="Trebuchet MS"/>
                <a:sym typeface="Trebuchet MS"/>
              </a:rPr>
              <a:t>) sul posto di lavoro.</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smtClean="0">
                <a:solidFill>
                  <a:schemeClr val="lt1"/>
                </a:solidFill>
              </a:rPr>
              <a:t>Come </a:t>
            </a:r>
            <a:r>
              <a:rPr lang="en-US" sz="3000" b="1" dirty="0" err="1" smtClean="0">
                <a:solidFill>
                  <a:schemeClr val="lt1"/>
                </a:solidFill>
              </a:rPr>
              <a:t>migliorare</a:t>
            </a:r>
            <a:r>
              <a:rPr lang="en-US" sz="3000" b="1" dirty="0" smtClean="0">
                <a:solidFill>
                  <a:schemeClr val="lt1"/>
                </a:solidFill>
              </a:rPr>
              <a:t> </a:t>
            </a:r>
            <a:r>
              <a:rPr lang="en-US" sz="3000" b="1" dirty="0" err="1" smtClean="0">
                <a:solidFill>
                  <a:schemeClr val="lt1"/>
                </a:solidFill>
              </a:rPr>
              <a:t>l'allineamento</a:t>
            </a:r>
            <a:r>
              <a:rPr lang="en-US" sz="3000" b="1" dirty="0" smtClean="0">
                <a:solidFill>
                  <a:schemeClr val="lt1"/>
                </a:solidFill>
              </a:rPr>
              <a:t> </a:t>
            </a:r>
            <a:r>
              <a:rPr lang="en-US" sz="3000" b="1" dirty="0" err="1" smtClean="0">
                <a:solidFill>
                  <a:schemeClr val="lt1"/>
                </a:solidFill>
              </a:rPr>
              <a:t>organizzativo</a:t>
            </a:r>
            <a:endParaRPr dirty="0"/>
          </a:p>
        </p:txBody>
      </p:sp>
      <p:sp>
        <p:nvSpPr>
          <p:cNvPr id="282" name="Google Shape;282;p19"/>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83" name="Google Shape;283;p19"/>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84" name="Google Shape;284;p1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85" name="Google Shape;285;p19"/>
          <p:cNvSpPr txBox="1"/>
          <p:nvPr/>
        </p:nvSpPr>
        <p:spPr>
          <a:xfrm>
            <a:off x="316584" y="2294575"/>
            <a:ext cx="409900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000000"/>
                </a:solidFill>
                <a:latin typeface="Trebuchet MS"/>
                <a:ea typeface="Trebuchet MS"/>
                <a:cs typeface="Trebuchet MS"/>
                <a:sym typeface="Trebuchet MS"/>
              </a:rPr>
              <a:t>eXo Platform </a:t>
            </a:r>
            <a:endParaRPr sz="4400" b="1" i="0" u="none" strike="noStrike" cap="none">
              <a:solidFill>
                <a:srgbClr val="000000"/>
              </a:solidFill>
              <a:latin typeface="Trebuchet MS"/>
              <a:ea typeface="Trebuchet MS"/>
              <a:cs typeface="Trebuchet MS"/>
              <a:sym typeface="Trebuchet MS"/>
            </a:endParaRPr>
          </a:p>
        </p:txBody>
      </p:sp>
      <p:sp>
        <p:nvSpPr>
          <p:cNvPr id="286" name="Google Shape;286;p19"/>
          <p:cNvSpPr txBox="1"/>
          <p:nvPr/>
        </p:nvSpPr>
        <p:spPr>
          <a:xfrm>
            <a:off x="275791" y="3247450"/>
            <a:ext cx="4775894" cy="2800726"/>
          </a:xfrm>
          <a:prstGeom prst="rect">
            <a:avLst/>
          </a:prstGeom>
          <a:noFill/>
          <a:ln>
            <a:noFill/>
          </a:ln>
        </p:spPr>
        <p:txBody>
          <a:bodyPr spcFirstLastPara="1" wrap="square" lIns="91425" tIns="45700" rIns="91425" bIns="45700" anchor="t" anchorCtr="0">
            <a:spAutoFit/>
          </a:bodyPr>
          <a:lstStyle/>
          <a:p>
            <a:pPr lvl="0"/>
            <a:r>
              <a:rPr lang="it-IT" sz="1600" dirty="0" smtClean="0">
                <a:solidFill>
                  <a:schemeClr val="accent1"/>
                </a:solidFill>
                <a:latin typeface="Trebuchet MS"/>
                <a:ea typeface="Trebuchet MS"/>
                <a:cs typeface="Trebuchet MS"/>
                <a:sym typeface="Trebuchet MS"/>
              </a:rPr>
              <a:t>La soluzione per il posto di lavoro digitale che ti aiuta a collegare i tuoi team, migliorare la collaborazione, potenziare e premiare la tua forza lavoro. Puoi ottimizzare la comunicazione interna attraverso un social network aziendale integrato con spazi di lavoro collaborativi, collaborazione sociale e messaggistica istantanea. Con la piattaforma </a:t>
            </a:r>
            <a:r>
              <a:rPr lang="it-IT" sz="1600" dirty="0" err="1" smtClean="0">
                <a:solidFill>
                  <a:schemeClr val="accent1"/>
                </a:solidFill>
                <a:latin typeface="Trebuchet MS"/>
                <a:ea typeface="Trebuchet MS"/>
                <a:cs typeface="Trebuchet MS"/>
                <a:sym typeface="Trebuchet MS"/>
              </a:rPr>
              <a:t>eXo</a:t>
            </a:r>
            <a:r>
              <a:rPr lang="it-IT" sz="1600" dirty="0" smtClean="0">
                <a:solidFill>
                  <a:schemeClr val="accent1"/>
                </a:solidFill>
                <a:latin typeface="Trebuchet MS"/>
                <a:ea typeface="Trebuchet MS"/>
                <a:cs typeface="Trebuchet MS"/>
                <a:sym typeface="Trebuchet MS"/>
              </a:rPr>
              <a:t>, puoi organizzare, archiviare, condividere e collaborare ai tuoi documenti con un sistema di gestione delle conoscenze integrato. </a:t>
            </a:r>
            <a:endParaRPr lang="it-IT" sz="1600" dirty="0">
              <a:solidFill>
                <a:schemeClr val="accent1"/>
              </a:solidFill>
              <a:latin typeface="Trebuchet MS"/>
              <a:ea typeface="Trebuchet MS"/>
              <a:cs typeface="Trebuchet MS"/>
              <a:sym typeface="Trebuchet MS"/>
            </a:endParaRPr>
          </a:p>
        </p:txBody>
      </p:sp>
      <p:sp>
        <p:nvSpPr>
          <p:cNvPr id="287" name="Google Shape;287;p19"/>
          <p:cNvSpPr txBox="1"/>
          <p:nvPr/>
        </p:nvSpPr>
        <p:spPr>
          <a:xfrm>
            <a:off x="5268185" y="2316430"/>
            <a:ext cx="3421450" cy="33239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dirty="0">
              <a:solidFill>
                <a:schemeClr val="accent1"/>
              </a:solidFill>
              <a:latin typeface="Arial"/>
              <a:ea typeface="Arial"/>
              <a:cs typeface="Arial"/>
              <a:sym typeface="Arial"/>
            </a:endParaRPr>
          </a:p>
          <a:p>
            <a:pPr marL="285750" lvl="0" indent="-285750">
              <a:spcAft>
                <a:spcPts val="1200"/>
              </a:spcAft>
              <a:buSzPts val="1600"/>
              <a:buFont typeface="Noto Sans Symbols"/>
              <a:buChar char="✔"/>
            </a:pPr>
            <a:r>
              <a:rPr lang="it-IT" sz="1600" dirty="0" smtClean="0">
                <a:solidFill>
                  <a:schemeClr val="accent1"/>
                </a:solidFill>
                <a:latin typeface="Trebuchet MS"/>
                <a:ea typeface="Trebuchet MS"/>
                <a:cs typeface="Trebuchet MS"/>
                <a:sym typeface="Trebuchet MS"/>
              </a:rPr>
              <a:t>Rafforzare la collaborazione</a:t>
            </a:r>
          </a:p>
          <a:p>
            <a:pPr marL="285750" lvl="0" indent="-285750">
              <a:spcAft>
                <a:spcPts val="1200"/>
              </a:spcAft>
              <a:buSzPts val="1600"/>
              <a:buFont typeface="Noto Sans Symbols"/>
              <a:buChar char="✔"/>
            </a:pPr>
            <a:r>
              <a:rPr lang="it-IT" sz="1600" dirty="0" smtClean="0">
                <a:solidFill>
                  <a:schemeClr val="accent1"/>
                </a:solidFill>
                <a:latin typeface="Trebuchet MS"/>
                <a:ea typeface="Trebuchet MS"/>
                <a:cs typeface="Trebuchet MS"/>
                <a:sym typeface="Trebuchet MS"/>
              </a:rPr>
              <a:t>Costruire la cultura aziendale</a:t>
            </a:r>
          </a:p>
          <a:p>
            <a:pPr marL="285750" lvl="0" indent="-285750">
              <a:spcAft>
                <a:spcPts val="1200"/>
              </a:spcAft>
              <a:buSzPts val="1600"/>
              <a:buFont typeface="Noto Sans Symbols"/>
              <a:buChar char="✔"/>
            </a:pPr>
            <a:r>
              <a:rPr lang="it-IT" sz="1600" dirty="0" smtClean="0">
                <a:solidFill>
                  <a:schemeClr val="accent1"/>
                </a:solidFill>
                <a:latin typeface="Trebuchet MS"/>
                <a:ea typeface="Trebuchet MS"/>
                <a:cs typeface="Trebuchet MS"/>
                <a:sym typeface="Trebuchet MS"/>
              </a:rPr>
              <a:t>Condividere la conoscenza</a:t>
            </a:r>
          </a:p>
          <a:p>
            <a:pPr marL="285750" lvl="0" indent="-285750">
              <a:spcAft>
                <a:spcPts val="1200"/>
              </a:spcAft>
              <a:buSzPts val="1600"/>
              <a:buFont typeface="Noto Sans Symbols"/>
              <a:buChar char="✔"/>
            </a:pPr>
            <a:r>
              <a:rPr lang="it-IT" sz="1600" dirty="0" smtClean="0">
                <a:solidFill>
                  <a:schemeClr val="accent1"/>
                </a:solidFill>
                <a:latin typeface="Trebuchet MS"/>
                <a:ea typeface="Trebuchet MS"/>
                <a:cs typeface="Trebuchet MS"/>
                <a:sym typeface="Trebuchet MS"/>
              </a:rPr>
              <a:t>Aumentare la produttività</a:t>
            </a:r>
          </a:p>
          <a:p>
            <a:pPr marL="285750" lvl="0" indent="-285750">
              <a:spcAft>
                <a:spcPts val="1200"/>
              </a:spcAft>
              <a:buSzPts val="1600"/>
              <a:buFont typeface="Noto Sans Symbols"/>
              <a:buChar char="✔"/>
            </a:pPr>
            <a:r>
              <a:rPr lang="it-IT" sz="1600" dirty="0" smtClean="0">
                <a:solidFill>
                  <a:schemeClr val="accent1"/>
                </a:solidFill>
                <a:latin typeface="Trebuchet MS"/>
                <a:ea typeface="Trebuchet MS"/>
                <a:cs typeface="Trebuchet MS"/>
                <a:sym typeface="Trebuchet MS"/>
              </a:rPr>
              <a:t>Coinvolgere le tue comunità</a:t>
            </a:r>
          </a:p>
          <a:p>
            <a:pPr marL="285750" lvl="0" indent="-285750">
              <a:spcAft>
                <a:spcPts val="1200"/>
              </a:spcAft>
              <a:buSzPts val="1600"/>
              <a:buFont typeface="Noto Sans Symbols"/>
              <a:buChar char="✔"/>
            </a:pPr>
            <a:r>
              <a:rPr lang="it-IT" sz="1600" dirty="0" smtClean="0">
                <a:solidFill>
                  <a:schemeClr val="accent1"/>
                </a:solidFill>
                <a:latin typeface="Trebuchet MS"/>
                <a:ea typeface="Trebuchet MS"/>
                <a:cs typeface="Trebuchet MS"/>
                <a:sym typeface="Trebuchet MS"/>
              </a:rPr>
              <a:t>Guidare l'innovazione</a:t>
            </a:r>
          </a:p>
          <a:p>
            <a:pPr marL="285750" lvl="0" indent="-285750">
              <a:spcAft>
                <a:spcPts val="1200"/>
              </a:spcAft>
              <a:buSzPts val="1600"/>
              <a:buFont typeface="Noto Sans Symbols"/>
              <a:buChar char="✔"/>
            </a:pPr>
            <a:r>
              <a:rPr lang="it-IT" sz="1600" dirty="0" smtClean="0">
                <a:solidFill>
                  <a:schemeClr val="accent1"/>
                </a:solidFill>
                <a:latin typeface="Trebuchet MS"/>
                <a:ea typeface="Trebuchet MS"/>
                <a:cs typeface="Trebuchet MS"/>
                <a:sym typeface="Trebuchet MS"/>
              </a:rPr>
              <a:t>Garantire il riconoscimento</a:t>
            </a:r>
            <a:endParaRPr sz="1600" b="0" i="0" u="none" strike="noStrike" cap="none" dirty="0">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400" b="0" i="0" u="none" strike="noStrike" cap="none" dirty="0">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
          <p:cNvPicPr preferRelativeResize="0"/>
          <p:nvPr/>
        </p:nvPicPr>
        <p:blipFill rotWithShape="1">
          <a:blip r:embed="rId3">
            <a:alphaModFix/>
          </a:blip>
          <a:srcRect/>
          <a:stretch/>
        </p:blipFill>
        <p:spPr>
          <a:xfrm>
            <a:off x="0" y="1409075"/>
            <a:ext cx="9150824" cy="4272198"/>
          </a:xfrm>
          <a:prstGeom prst="rect">
            <a:avLst/>
          </a:prstGeom>
          <a:noFill/>
          <a:ln>
            <a:noFill/>
          </a:ln>
        </p:spPr>
      </p:pic>
      <p:sp>
        <p:nvSpPr>
          <p:cNvPr id="108" name="Google Shape;108;p2"/>
          <p:cNvSpPr txBox="1">
            <a:spLocks noGrp="1"/>
          </p:cNvSpPr>
          <p:nvPr>
            <p:ph type="ctrTitle"/>
          </p:nvPr>
        </p:nvSpPr>
        <p:spPr>
          <a:xfrm>
            <a:off x="315112" y="2668838"/>
            <a:ext cx="8520600" cy="860799"/>
          </a:xfrm>
          <a:prstGeom prst="rect">
            <a:avLst/>
          </a:prstGeom>
          <a:noFill/>
          <a:ln>
            <a:noFill/>
          </a:ln>
        </p:spPr>
        <p:txBody>
          <a:bodyPr spcFirstLastPara="1" wrap="square" lIns="91425" tIns="91425" rIns="91425" bIns="91425" anchor="b" anchorCtr="0">
            <a:noAutofit/>
          </a:bodyPr>
          <a:lstStyle/>
          <a:p>
            <a:pPr lvl="0"/>
            <a:r>
              <a:rPr lang="en-US" b="1" dirty="0">
                <a:solidFill>
                  <a:schemeClr val="lt1"/>
                </a:solidFill>
              </a:rPr>
              <a:t/>
            </a:r>
            <a:br>
              <a:rPr lang="en-US" b="1" dirty="0">
                <a:solidFill>
                  <a:schemeClr val="lt1"/>
                </a:solidFill>
              </a:rPr>
            </a:br>
            <a:r>
              <a:rPr lang="en-US" sz="3600" b="1" dirty="0">
                <a:solidFill>
                  <a:schemeClr val="lt1"/>
                </a:solidFill>
              </a:rPr>
              <a:t>M5: </a:t>
            </a:r>
            <a:r>
              <a:rPr lang="en-US" sz="3600" b="1" dirty="0" smtClean="0">
                <a:solidFill>
                  <a:schemeClr val="lt1"/>
                </a:solidFill>
              </a:rPr>
              <a:t>Come </a:t>
            </a:r>
            <a:r>
              <a:rPr lang="en-US" sz="3600" b="1" dirty="0" err="1" smtClean="0">
                <a:solidFill>
                  <a:schemeClr val="lt1"/>
                </a:solidFill>
              </a:rPr>
              <a:t>motivare</a:t>
            </a:r>
            <a:r>
              <a:rPr lang="en-US" sz="3600" b="1" dirty="0" smtClean="0">
                <a:solidFill>
                  <a:schemeClr val="lt1"/>
                </a:solidFill>
              </a:rPr>
              <a:t> </a:t>
            </a:r>
            <a:r>
              <a:rPr lang="en-US" sz="3600" b="1" dirty="0" err="1" smtClean="0">
                <a:solidFill>
                  <a:schemeClr val="lt1"/>
                </a:solidFill>
              </a:rPr>
              <a:t>i</a:t>
            </a:r>
            <a:r>
              <a:rPr lang="en-US" sz="3600" b="1" dirty="0" smtClean="0">
                <a:solidFill>
                  <a:schemeClr val="lt1"/>
                </a:solidFill>
              </a:rPr>
              <a:t> </a:t>
            </a:r>
            <a:r>
              <a:rPr lang="en-US" sz="3600" b="1" dirty="0" err="1" smtClean="0">
                <a:solidFill>
                  <a:schemeClr val="lt1"/>
                </a:solidFill>
              </a:rPr>
              <a:t>tuoi</a:t>
            </a:r>
            <a:r>
              <a:rPr lang="en-US" sz="3600" b="1" dirty="0" smtClean="0">
                <a:solidFill>
                  <a:schemeClr val="lt1"/>
                </a:solidFill>
              </a:rPr>
              <a:t> </a:t>
            </a:r>
            <a:r>
              <a:rPr lang="en-US" sz="3600" b="1" dirty="0" err="1" smtClean="0">
                <a:solidFill>
                  <a:schemeClr val="lt1"/>
                </a:solidFill>
              </a:rPr>
              <a:t>dipendenti</a:t>
            </a:r>
            <a:r>
              <a:rPr lang="en-US" b="1" dirty="0">
                <a:solidFill>
                  <a:schemeClr val="lt1"/>
                </a:solidFill>
              </a:rPr>
              <a:t/>
            </a:r>
            <a:br>
              <a:rPr lang="en-US" b="1" dirty="0">
                <a:solidFill>
                  <a:schemeClr val="lt1"/>
                </a:solidFill>
              </a:rPr>
            </a:br>
            <a:r>
              <a:rPr lang="en-US" sz="2800" b="1" dirty="0" err="1" smtClean="0">
                <a:solidFill>
                  <a:schemeClr val="lt1"/>
                </a:solidFill>
              </a:rPr>
              <a:t>Unità</a:t>
            </a:r>
            <a:r>
              <a:rPr lang="en-US" sz="2800" b="1" dirty="0" smtClean="0">
                <a:solidFill>
                  <a:schemeClr val="lt1"/>
                </a:solidFill>
              </a:rPr>
              <a:t> </a:t>
            </a:r>
            <a:r>
              <a:rPr lang="en-US" sz="2800" b="1" dirty="0">
                <a:solidFill>
                  <a:schemeClr val="lt1"/>
                </a:solidFill>
              </a:rPr>
              <a:t>3: </a:t>
            </a:r>
            <a:r>
              <a:rPr lang="it-IT" sz="2800" b="1" dirty="0" smtClean="0">
                <a:solidFill>
                  <a:schemeClr val="lt1"/>
                </a:solidFill>
              </a:rPr>
              <a:t>Allineamento dei dipendenti con gli obiettivi organizzativi</a:t>
            </a:r>
            <a:endParaRPr sz="2800" b="1" dirty="0">
              <a:solidFill>
                <a:schemeClr val="lt1"/>
              </a:solidFill>
            </a:endParaRPr>
          </a:p>
        </p:txBody>
      </p:sp>
      <p:sp>
        <p:nvSpPr>
          <p:cNvPr id="109" name="Google Shape;109;p2"/>
          <p:cNvSpPr txBox="1">
            <a:spLocks noGrp="1"/>
          </p:cNvSpPr>
          <p:nvPr>
            <p:ph type="subTitle" idx="1"/>
          </p:nvPr>
        </p:nvSpPr>
        <p:spPr>
          <a:xfrm>
            <a:off x="192900" y="3928169"/>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US" sz="2400" b="1" dirty="0" err="1" smtClean="0">
                <a:solidFill>
                  <a:schemeClr val="lt1"/>
                </a:solidFill>
              </a:rPr>
              <a:t>Preparato</a:t>
            </a:r>
            <a:r>
              <a:rPr lang="en-US" sz="2400" b="1" dirty="0" smtClean="0">
                <a:solidFill>
                  <a:schemeClr val="lt1"/>
                </a:solidFill>
              </a:rPr>
              <a:t> </a:t>
            </a:r>
            <a:r>
              <a:rPr lang="en-US" sz="2400" b="1" dirty="0" err="1" smtClean="0">
                <a:solidFill>
                  <a:schemeClr val="lt1"/>
                </a:solidFill>
              </a:rPr>
              <a:t>da</a:t>
            </a:r>
            <a:r>
              <a:rPr lang="en-US" sz="2400" b="1" dirty="0" smtClean="0">
                <a:solidFill>
                  <a:schemeClr val="lt1"/>
                </a:solidFill>
              </a:rPr>
              <a:t> </a:t>
            </a:r>
            <a:r>
              <a:rPr lang="en-US" sz="2400" b="1" dirty="0">
                <a:solidFill>
                  <a:schemeClr val="lt1"/>
                </a:solidFill>
              </a:rPr>
              <a:t>FVEM, </a:t>
            </a:r>
            <a:r>
              <a:rPr lang="en-US" sz="2400" b="1" dirty="0" err="1" smtClean="0">
                <a:solidFill>
                  <a:schemeClr val="lt1"/>
                </a:solidFill>
              </a:rPr>
              <a:t>Spagna</a:t>
            </a:r>
            <a:endParaRPr sz="2400" b="1"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dirty="0" err="1" smtClean="0">
                <a:solidFill>
                  <a:schemeClr val="lt2"/>
                </a:solidFill>
                <a:latin typeface="Trebuchet MS"/>
                <a:ea typeface="Trebuchet MS"/>
                <a:cs typeface="Trebuchet MS"/>
                <a:sym typeface="Trebuchet MS"/>
              </a:rPr>
              <a:t>Esercizi</a:t>
            </a:r>
            <a:endParaRPr sz="3060" b="1" dirty="0">
              <a:solidFill>
                <a:schemeClr val="lt2"/>
              </a:solidFill>
            </a:endParaRPr>
          </a:p>
        </p:txBody>
      </p:sp>
      <p:sp>
        <p:nvSpPr>
          <p:cNvPr id="293" name="Google Shape;293;p20"/>
          <p:cNvSpPr txBox="1">
            <a:spLocks noGrp="1"/>
          </p:cNvSpPr>
          <p:nvPr>
            <p:ph type="subTitle" idx="1"/>
          </p:nvPr>
        </p:nvSpPr>
        <p:spPr>
          <a:xfrm>
            <a:off x="396214" y="2500210"/>
            <a:ext cx="8298081" cy="3439534"/>
          </a:xfrm>
          <a:prstGeom prst="rect">
            <a:avLst/>
          </a:prstGeom>
          <a:noFill/>
          <a:ln>
            <a:noFill/>
          </a:ln>
        </p:spPr>
        <p:txBody>
          <a:bodyPr spcFirstLastPara="1" wrap="square" lIns="91425" tIns="91425" rIns="91425" bIns="91425" anchor="t" anchorCtr="0">
            <a:noAutofit/>
          </a:bodyPr>
          <a:lstStyle/>
          <a:p>
            <a:pPr marL="0" lvl="0" indent="0" algn="l"/>
            <a:r>
              <a:rPr lang="it-IT" sz="2000" dirty="0" smtClean="0"/>
              <a:t>La maggior parte dei leader vi dirà che credono che l'allineamento sia importante per le loro organizzazioni, tuttavia ci sono alcune idee sbagliate comuni su come raggiungerlo nell'ambiente dinamico di oggi.</a:t>
            </a:r>
          </a:p>
          <a:p>
            <a:pPr marL="0" lvl="0" indent="0" algn="l"/>
            <a:endParaRPr lang="it-IT" sz="2000" dirty="0" smtClean="0"/>
          </a:p>
          <a:p>
            <a:pPr marL="0" lvl="0" indent="0" algn="l"/>
            <a:r>
              <a:rPr lang="it-IT" sz="2000" dirty="0" smtClean="0"/>
              <a:t>  "Se i dirigenti sono allineati, il resto dell'azienda è allineato".</a:t>
            </a:r>
          </a:p>
          <a:p>
            <a:pPr marL="0" lvl="0" indent="0" algn="l"/>
            <a:r>
              <a:rPr lang="it-IT" sz="2000" dirty="0" smtClean="0"/>
              <a:t>   "L'allineamento riguarda gli obiettivi a cascata dall'alto verso il basso".</a:t>
            </a:r>
          </a:p>
          <a:p>
            <a:pPr marL="0" lvl="0" indent="0" algn="l" rtl="0">
              <a:lnSpc>
                <a:spcPct val="90000"/>
              </a:lnSpc>
              <a:spcBef>
                <a:spcPts val="750"/>
              </a:spcBef>
              <a:spcAft>
                <a:spcPts val="0"/>
              </a:spcAft>
              <a:buSzPts val="1800"/>
              <a:buNone/>
            </a:pPr>
            <a:endParaRPr sz="2000" dirty="0"/>
          </a:p>
          <a:p>
            <a:pPr marL="0" lvl="0" indent="0"/>
            <a:r>
              <a:rPr lang="it-IT" sz="2000" b="1" dirty="0" smtClean="0">
                <a:solidFill>
                  <a:srgbClr val="0070C0"/>
                </a:solidFill>
              </a:rPr>
              <a:t>Sei d'accordo? Cosa diresti a qualcuno che li condivide?</a:t>
            </a:r>
            <a:endParaRPr dirty="0"/>
          </a:p>
          <a:p>
            <a:pPr marL="0" lvl="0" indent="0" algn="l" rtl="0">
              <a:lnSpc>
                <a:spcPct val="90000"/>
              </a:lnSpc>
              <a:spcBef>
                <a:spcPts val="750"/>
              </a:spcBef>
              <a:spcAft>
                <a:spcPts val="0"/>
              </a:spcAft>
              <a:buSzPts val="1800"/>
              <a:buNone/>
            </a:pPr>
            <a:endParaRPr dirty="0"/>
          </a:p>
          <a:p>
            <a:pPr marL="0" lvl="0" indent="0" algn="l" rtl="0">
              <a:lnSpc>
                <a:spcPct val="90000"/>
              </a:lnSpc>
              <a:spcBef>
                <a:spcPts val="750"/>
              </a:spcBef>
              <a:spcAft>
                <a:spcPts val="0"/>
              </a:spcAft>
              <a:buSzPts val="1800"/>
              <a:buNone/>
            </a:pPr>
            <a:endParaRPr dirty="0"/>
          </a:p>
        </p:txBody>
      </p:sp>
      <p:sp>
        <p:nvSpPr>
          <p:cNvPr id="294" name="Google Shape;294;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dirty="0" err="1" smtClean="0">
                <a:solidFill>
                  <a:schemeClr val="lt2"/>
                </a:solidFill>
                <a:latin typeface="Trebuchet MS"/>
                <a:ea typeface="Trebuchet MS"/>
                <a:cs typeface="Trebuchet MS"/>
                <a:sym typeface="Trebuchet MS"/>
              </a:rPr>
              <a:t>Sintesi</a:t>
            </a:r>
            <a:r>
              <a:rPr lang="en-US" sz="3060" b="1" dirty="0" smtClean="0">
                <a:solidFill>
                  <a:schemeClr val="lt2"/>
                </a:solidFill>
                <a:latin typeface="Trebuchet MS"/>
                <a:ea typeface="Trebuchet MS"/>
                <a:cs typeface="Trebuchet MS"/>
                <a:sym typeface="Trebuchet MS"/>
              </a:rPr>
              <a:t>/</a:t>
            </a:r>
            <a:r>
              <a:rPr lang="en-US" sz="3060" b="1" dirty="0" err="1" smtClean="0">
                <a:solidFill>
                  <a:schemeClr val="lt2"/>
                </a:solidFill>
                <a:latin typeface="Trebuchet MS"/>
                <a:ea typeface="Trebuchet MS"/>
                <a:cs typeface="Trebuchet MS"/>
                <a:sym typeface="Trebuchet MS"/>
              </a:rPr>
              <a:t>Conclusioni</a:t>
            </a:r>
            <a:endParaRPr dirty="0"/>
          </a:p>
        </p:txBody>
      </p:sp>
      <p:sp>
        <p:nvSpPr>
          <p:cNvPr id="300" name="Google Shape;300;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301" name="Google Shape;301;p21"/>
          <p:cNvSpPr txBox="1"/>
          <p:nvPr/>
        </p:nvSpPr>
        <p:spPr>
          <a:xfrm>
            <a:off x="367688" y="2658978"/>
            <a:ext cx="8492606" cy="2554505"/>
          </a:xfrm>
          <a:prstGeom prst="rect">
            <a:avLst/>
          </a:prstGeom>
          <a:noFill/>
          <a:ln>
            <a:noFill/>
          </a:ln>
        </p:spPr>
        <p:txBody>
          <a:bodyPr spcFirstLastPara="1" wrap="square" lIns="91425" tIns="45700" rIns="91425" bIns="45700" anchor="t" anchorCtr="0">
            <a:spAutoFit/>
          </a:bodyPr>
          <a:lstStyle/>
          <a:p>
            <a:pPr lvl="0"/>
            <a:r>
              <a:rPr lang="it-IT" sz="2000" dirty="0" smtClean="0">
                <a:latin typeface="Trebuchet MS"/>
                <a:ea typeface="Trebuchet MS"/>
                <a:cs typeface="Trebuchet MS"/>
                <a:sym typeface="Trebuchet MS"/>
              </a:rPr>
              <a:t>Anche se molti credono che l'allineamento all'interno dell'azienda sia una questione individuale, è necessario il supporto e la collaborazione dell'azienda nel suo complesso.</a:t>
            </a:r>
          </a:p>
          <a:p>
            <a:pPr lvl="0"/>
            <a:endParaRPr lang="it-IT" sz="2000" dirty="0" smtClean="0">
              <a:latin typeface="Trebuchet MS"/>
              <a:ea typeface="Trebuchet MS"/>
              <a:cs typeface="Trebuchet MS"/>
              <a:sym typeface="Trebuchet MS"/>
            </a:endParaRPr>
          </a:p>
          <a:p>
            <a:pPr lvl="0"/>
            <a:r>
              <a:rPr lang="it-IT" sz="2000" dirty="0" smtClean="0">
                <a:latin typeface="Trebuchet MS"/>
                <a:ea typeface="Trebuchet MS"/>
                <a:cs typeface="Trebuchet MS"/>
                <a:sym typeface="Trebuchet MS"/>
              </a:rPr>
              <a:t>Ogni membro del team di un'organizzazione dovrebbe sentire che sta contribuendo al raggiungimento degli obiettivi dell'azienda. Questo incoraggerà un senso di appartenenza in ogni dipendente e di conseguenza aiuterà a trattenere i talenti.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p:nvPr/>
        </p:nvSpPr>
        <p:spPr>
          <a:xfrm>
            <a:off x="311700" y="2699616"/>
            <a:ext cx="8397766" cy="36009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sng" strike="noStrike" cap="none">
                <a:solidFill>
                  <a:srgbClr val="0563C1"/>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https://www.forbes.com/sites/kateharrison/2014/10/02/employee-alignment-the-secret-sauce-to-success/#54d1aa9be024</a:t>
            </a:r>
            <a:r>
              <a:rPr lang="en-US" sz="1600" b="0" i="0" u="none" strike="noStrike" cap="none">
                <a:solidFill>
                  <a:srgbClr val="000000"/>
                </a:solidFill>
                <a:latin typeface="Trebuchet MS"/>
                <a:ea typeface="Trebuchet MS"/>
                <a:cs typeface="Trebuchet MS"/>
                <a:sym typeface="Trebuchet MS"/>
              </a:rPr>
              <a:t>  </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sng" strike="noStrike" cap="none">
                <a:solidFill>
                  <a:srgbClr val="0563C1"/>
                </a:solidFill>
                <a:latin typeface="Trebuchet MS"/>
                <a:ea typeface="Trebuchet MS"/>
                <a:cs typeface="Trebuchet MS"/>
                <a:sym typeface="Trebuchet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https://www.entrepreneur.com/article/249312</a:t>
            </a:r>
            <a:r>
              <a:rPr lang="en-US" sz="1600" b="1" i="0" u="none" strike="noStrike" cap="none">
                <a:solidFill>
                  <a:srgbClr val="000000"/>
                </a:solidFill>
                <a:latin typeface="Trebuchet MS"/>
                <a:ea typeface="Trebuchet MS"/>
                <a:cs typeface="Trebuchet MS"/>
                <a:sym typeface="Trebuchet MS"/>
              </a:rPr>
              <a:t> </a:t>
            </a:r>
            <a:endParaRPr sz="2400" b="0" i="0" u="none" strike="noStrike" cap="none">
              <a:solidFill>
                <a:srgbClr val="000000"/>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sng" strike="noStrike" cap="none">
                <a:solidFill>
                  <a:srgbClr val="0563C1"/>
                </a:solidFill>
                <a:latin typeface="Trebuchet MS"/>
                <a:ea typeface="Trebuchet MS"/>
                <a:cs typeface="Trebuchet MS"/>
                <a:sym typeface="Trebuchet M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https://www.smartbrief.com/original/2015/04/3-levels-organizational-alignment-and-how-build-them-your-company</a:t>
            </a:r>
            <a:r>
              <a:rPr lang="en-US" sz="1600" b="0" i="0" u="none" strike="noStrike" cap="none">
                <a:solidFill>
                  <a:srgbClr val="000000"/>
                </a:solidFill>
                <a:latin typeface="Trebuchet MS"/>
                <a:ea typeface="Trebuchet MS"/>
                <a:cs typeface="Trebuchet MS"/>
                <a:sym typeface="Trebuchet MS"/>
              </a:rPr>
              <a:t> </a:t>
            </a:r>
            <a:endParaRPr sz="2400" b="0" i="0" u="none" strike="noStrike" cap="none">
              <a:solidFill>
                <a:srgbClr val="000000"/>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Trebuchet MS"/>
                <a:ea typeface="Trebuchet MS"/>
                <a:cs typeface="Trebuchet MS"/>
                <a:sym typeface="Trebuchet MS"/>
              </a:rPr>
              <a:t>Josling, M. (2015). Belongingness, Work Engagement, Stress and Job Satisfaction in a Healthcare Setting.</a:t>
            </a:r>
            <a:r>
              <a:rPr lang="en-US" sz="1600" b="0" i="0" u="none" strike="noStrike" cap="none">
                <a:solidFill>
                  <a:srgbClr val="000000"/>
                </a:solidFill>
                <a:latin typeface="Trebuchet MS"/>
                <a:ea typeface="Trebuchet MS"/>
                <a:cs typeface="Trebuchet MS"/>
                <a:sym typeface="Trebuchet MS"/>
              </a:rPr>
              <a:t> </a:t>
            </a:r>
            <a:endParaRPr sz="2400" b="0" i="0" u="none" strike="noStrike" cap="none">
              <a:solidFill>
                <a:srgbClr val="000000"/>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sng" strike="noStrike" cap="none">
                <a:solidFill>
                  <a:srgbClr val="0563C1"/>
                </a:solidFill>
                <a:latin typeface="Trebuchet MS"/>
                <a:ea typeface="Trebuchet MS"/>
                <a:cs typeface="Trebuchet MS"/>
                <a:sym typeface="Trebuchet M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https://www.gallup.com/workplace/236249/manager-role-employee.aspx</a:t>
            </a:r>
            <a:r>
              <a:rPr lang="en-US" sz="1600" b="0" i="0" u="none" strike="noStrike" cap="none">
                <a:solidFill>
                  <a:srgbClr val="000000"/>
                </a:solidFill>
                <a:latin typeface="Trebuchet MS"/>
                <a:ea typeface="Trebuchet MS"/>
                <a:cs typeface="Trebuchet MS"/>
                <a:sym typeface="Trebuchet MS"/>
              </a:rPr>
              <a:t> </a:t>
            </a:r>
            <a:endParaRPr sz="2400" b="0" i="0" u="none" strike="noStrike" cap="none">
              <a:solidFill>
                <a:srgbClr val="000000"/>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Trebuchet MS"/>
                <a:ea typeface="Trebuchet MS"/>
                <a:cs typeface="Trebuchet MS"/>
                <a:sym typeface="Trebuchet MS"/>
              </a:rPr>
              <a:t>Alagaraja, M., &amp; Shuck, B. (2015). Exploring organizational alignment-employee engagement linkages and impact on individual performance: A conceptual model. </a:t>
            </a:r>
            <a:r>
              <a:rPr lang="en-US" sz="1600" b="0" i="1" u="none" strike="noStrike" cap="none">
                <a:solidFill>
                  <a:srgbClr val="222222"/>
                </a:solidFill>
                <a:latin typeface="Trebuchet MS"/>
                <a:ea typeface="Trebuchet MS"/>
                <a:cs typeface="Trebuchet MS"/>
                <a:sym typeface="Trebuchet MS"/>
              </a:rPr>
              <a:t>Human Resource Development Review</a:t>
            </a:r>
            <a:r>
              <a:rPr lang="en-US" sz="1600" b="0" i="0" u="none" strike="noStrike" cap="none">
                <a:solidFill>
                  <a:srgbClr val="222222"/>
                </a:solidFill>
                <a:latin typeface="Trebuchet MS"/>
                <a:ea typeface="Trebuchet MS"/>
                <a:cs typeface="Trebuchet MS"/>
                <a:sym typeface="Trebuchet MS"/>
              </a:rPr>
              <a:t>, </a:t>
            </a:r>
            <a:r>
              <a:rPr lang="en-US" sz="1600" b="0" i="1" u="none" strike="noStrike" cap="none">
                <a:solidFill>
                  <a:srgbClr val="222222"/>
                </a:solidFill>
                <a:latin typeface="Trebuchet MS"/>
                <a:ea typeface="Trebuchet MS"/>
                <a:cs typeface="Trebuchet MS"/>
                <a:sym typeface="Trebuchet MS"/>
              </a:rPr>
              <a:t>14</a:t>
            </a:r>
            <a:r>
              <a:rPr lang="en-US" sz="1600" b="0" i="0" u="none" strike="noStrike" cap="none">
                <a:solidFill>
                  <a:srgbClr val="222222"/>
                </a:solidFill>
                <a:latin typeface="Trebuchet MS"/>
                <a:ea typeface="Trebuchet MS"/>
                <a:cs typeface="Trebuchet MS"/>
                <a:sym typeface="Trebuchet MS"/>
              </a:rPr>
              <a:t>(1), 17-37.</a:t>
            </a:r>
            <a:r>
              <a:rPr lang="en-US" sz="1600" b="0" i="0" u="none" strike="noStrike" cap="none">
                <a:solidFill>
                  <a:srgbClr val="000000"/>
                </a:solidFill>
                <a:latin typeface="Trebuchet MS"/>
                <a:ea typeface="Trebuchet MS"/>
                <a:cs typeface="Trebuchet MS"/>
                <a:sym typeface="Trebuchet MS"/>
              </a:rPr>
              <a:t> </a:t>
            </a:r>
            <a:endParaRPr sz="2400" b="0" i="0" u="none" strike="noStrike" cap="none">
              <a:solidFill>
                <a:srgbClr val="000000"/>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latin typeface="Trebuchet MS"/>
                <a:ea typeface="Trebuchet MS"/>
                <a:cs typeface="Trebuchet MS"/>
                <a:sym typeface="Trebuchet MS"/>
              </a:rPr>
              <a:t>Boswell, W. R., Bingham, J. B., &amp; Colvin, A. J. (2006). Aligning employees through “line of sight”. </a:t>
            </a:r>
            <a:r>
              <a:rPr lang="en-US" sz="1600" b="0" i="1" u="none" strike="noStrike" cap="none">
                <a:solidFill>
                  <a:srgbClr val="222222"/>
                </a:solidFill>
                <a:latin typeface="Trebuchet MS"/>
                <a:ea typeface="Trebuchet MS"/>
                <a:cs typeface="Trebuchet MS"/>
                <a:sym typeface="Trebuchet MS"/>
              </a:rPr>
              <a:t>Business horizons</a:t>
            </a:r>
            <a:r>
              <a:rPr lang="en-US" sz="1600" b="0" i="0" u="none" strike="noStrike" cap="none">
                <a:solidFill>
                  <a:srgbClr val="222222"/>
                </a:solidFill>
                <a:latin typeface="Trebuchet MS"/>
                <a:ea typeface="Trebuchet MS"/>
                <a:cs typeface="Trebuchet MS"/>
                <a:sym typeface="Trebuchet MS"/>
              </a:rPr>
              <a:t>, </a:t>
            </a:r>
            <a:r>
              <a:rPr lang="en-US" sz="1600" b="0" i="1" u="none" strike="noStrike" cap="none">
                <a:solidFill>
                  <a:srgbClr val="222222"/>
                </a:solidFill>
                <a:latin typeface="Trebuchet MS"/>
                <a:ea typeface="Trebuchet MS"/>
                <a:cs typeface="Trebuchet MS"/>
                <a:sym typeface="Trebuchet MS"/>
              </a:rPr>
              <a:t>49</a:t>
            </a:r>
            <a:r>
              <a:rPr lang="en-US" sz="1600" b="0" i="0" u="none" strike="noStrike" cap="none">
                <a:solidFill>
                  <a:srgbClr val="222222"/>
                </a:solidFill>
                <a:latin typeface="Trebuchet MS"/>
                <a:ea typeface="Trebuchet MS"/>
                <a:cs typeface="Trebuchet MS"/>
                <a:sym typeface="Trebuchet MS"/>
              </a:rPr>
              <a:t>(6), 499-509.</a:t>
            </a:r>
            <a:endParaRPr sz="2400" b="0" i="0" u="none" strike="noStrike" cap="none">
              <a:solidFill>
                <a:srgbClr val="000000"/>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r>
              <a:rPr lang="en-US" sz="2000" b="1" i="0" u="none" strike="noStrike" cap="none">
                <a:solidFill>
                  <a:srgbClr val="000000"/>
                </a:solidFill>
                <a:latin typeface="Trebuchet MS"/>
                <a:ea typeface="Trebuchet MS"/>
                <a:cs typeface="Trebuchet MS"/>
                <a:sym typeface="Trebuchet MS"/>
              </a:rPr>
              <a:t> </a:t>
            </a:r>
            <a:endParaRPr sz="2000" b="0" i="0" u="none" strike="noStrike" cap="none">
              <a:solidFill>
                <a:srgbClr val="000000"/>
              </a:solidFill>
              <a:latin typeface="Trebuchet MS"/>
              <a:ea typeface="Trebuchet MS"/>
              <a:cs typeface="Trebuchet MS"/>
              <a:sym typeface="Trebuchet MS"/>
            </a:endParaRPr>
          </a:p>
        </p:txBody>
      </p:sp>
      <p:sp>
        <p:nvSpPr>
          <p:cNvPr id="307" name="Google Shape;307;p22"/>
          <p:cNvSpPr/>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lvl="0" algn="ctr">
              <a:lnSpc>
                <a:spcPct val="90000"/>
              </a:lnSpc>
              <a:buClr>
                <a:schemeClr val="lt2"/>
              </a:buClr>
              <a:buSzPts val="3060"/>
            </a:pPr>
            <a:r>
              <a:rPr lang="it-IT" sz="3060" b="1" dirty="0" smtClean="0">
                <a:solidFill>
                  <a:schemeClr val="lt2"/>
                </a:solidFill>
                <a:latin typeface="Trebuchet MS"/>
                <a:ea typeface="Trebuchet MS"/>
                <a:cs typeface="Trebuchet MS"/>
                <a:sym typeface="Trebuchet MS"/>
              </a:rPr>
              <a:t>Risorse e materiali di lavoro</a:t>
            </a:r>
            <a:endParaRPr sz="3300" b="0" i="0" u="none" strike="noStrike" cap="none" dirty="0">
              <a:solidFill>
                <a:schemeClr val="dk1"/>
              </a:solidFill>
              <a:latin typeface="Trebuchet MS"/>
              <a:ea typeface="Trebuchet MS"/>
              <a:cs typeface="Trebuchet MS"/>
              <a:sym typeface="Trebuchet MS"/>
            </a:endParaRPr>
          </a:p>
        </p:txBody>
      </p:sp>
      <p:sp>
        <p:nvSpPr>
          <p:cNvPr id="308" name="Google Shape;308;p22"/>
          <p:cNvSpPr txBox="1"/>
          <p:nvPr/>
        </p:nvSpPr>
        <p:spPr>
          <a:xfrm>
            <a:off x="387925" y="2376451"/>
            <a:ext cx="775965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Trebuchet MS"/>
                <a:ea typeface="Trebuchet MS"/>
                <a:cs typeface="Trebuchet MS"/>
                <a:sym typeface="Trebuchet MS"/>
              </a:rPr>
              <a:t>ECVET;</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23"/>
          <p:cNvPicPr preferRelativeResize="0"/>
          <p:nvPr/>
        </p:nvPicPr>
        <p:blipFill rotWithShape="1">
          <a:blip r:embed="rId3">
            <a:alphaModFix/>
          </a:blip>
          <a:srcRect/>
          <a:stretch/>
        </p:blipFill>
        <p:spPr>
          <a:xfrm>
            <a:off x="0" y="1439056"/>
            <a:ext cx="9144000" cy="4242216"/>
          </a:xfrm>
          <a:prstGeom prst="rect">
            <a:avLst/>
          </a:prstGeom>
          <a:noFill/>
          <a:ln>
            <a:noFill/>
          </a:ln>
        </p:spPr>
      </p:pic>
      <p:grpSp>
        <p:nvGrpSpPr>
          <p:cNvPr id="314" name="Google Shape;314;p23"/>
          <p:cNvGrpSpPr/>
          <p:nvPr/>
        </p:nvGrpSpPr>
        <p:grpSpPr>
          <a:xfrm>
            <a:off x="2185470" y="613153"/>
            <a:ext cx="6505575" cy="404813"/>
            <a:chOff x="311700" y="5859710"/>
            <a:chExt cx="6505575" cy="404813"/>
          </a:xfrm>
        </p:grpSpPr>
        <p:pic>
          <p:nvPicPr>
            <p:cNvPr id="315" name="Google Shape;315;p23"/>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316" name="Google Shape;316;p23"/>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317" name="Google Shape;317;p23"/>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318" name="Google Shape;318;p23"/>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319" name="Google Shape;319;p23"/>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320" name="Google Shape;320;p23"/>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321" name="Google Shape;321;p23"/>
            <p:cNvPicPr preferRelativeResize="0"/>
            <p:nvPr/>
          </p:nvPicPr>
          <p:blipFill rotWithShape="1">
            <a:blip r:embed="rId10">
              <a:alphaModFix/>
            </a:blip>
            <a:srcRect/>
            <a:stretch/>
          </p:blipFill>
          <p:spPr>
            <a:xfrm>
              <a:off x="6291813" y="5859710"/>
              <a:ext cx="525462" cy="36988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dirty="0" err="1" smtClean="0">
                <a:solidFill>
                  <a:schemeClr val="lt2"/>
                </a:solidFill>
                <a:latin typeface="Trebuchet MS"/>
                <a:ea typeface="Trebuchet MS"/>
                <a:cs typeface="Trebuchet MS"/>
                <a:sym typeface="Trebuchet MS"/>
              </a:rPr>
              <a:t>Risultati</a:t>
            </a:r>
            <a:r>
              <a:rPr lang="en-US" sz="3060" b="1" dirty="0" smtClean="0">
                <a:solidFill>
                  <a:schemeClr val="lt2"/>
                </a:solidFill>
                <a:latin typeface="Trebuchet MS"/>
                <a:ea typeface="Trebuchet MS"/>
                <a:cs typeface="Trebuchet MS"/>
                <a:sym typeface="Trebuchet MS"/>
              </a:rPr>
              <a:t> </a:t>
            </a:r>
            <a:r>
              <a:rPr lang="en-US" sz="3060" b="1" dirty="0" err="1" smtClean="0">
                <a:solidFill>
                  <a:schemeClr val="lt2"/>
                </a:solidFill>
                <a:latin typeface="Trebuchet MS"/>
                <a:ea typeface="Trebuchet MS"/>
                <a:cs typeface="Trebuchet MS"/>
                <a:sym typeface="Trebuchet MS"/>
              </a:rPr>
              <a:t>dell’apprendimento</a:t>
            </a:r>
            <a:endParaRPr dirty="0"/>
          </a:p>
        </p:txBody>
      </p:sp>
      <p:sp>
        <p:nvSpPr>
          <p:cNvPr id="115" name="Google Shape;115;p3"/>
          <p:cNvSpPr txBox="1">
            <a:spLocks noGrp="1"/>
          </p:cNvSpPr>
          <p:nvPr>
            <p:ph type="subTitle" idx="1"/>
          </p:nvPr>
        </p:nvSpPr>
        <p:spPr>
          <a:xfrm>
            <a:off x="311700" y="2383435"/>
            <a:ext cx="8726502" cy="3450587"/>
          </a:xfrm>
          <a:prstGeom prst="rect">
            <a:avLst/>
          </a:prstGeom>
          <a:noFill/>
          <a:ln>
            <a:noFill/>
          </a:ln>
        </p:spPr>
        <p:txBody>
          <a:bodyPr spcFirstLastPara="1" wrap="square" lIns="91425" tIns="91425" rIns="91425" bIns="91425" anchor="t" anchorCtr="0">
            <a:noAutofit/>
          </a:bodyPr>
          <a:lstStyle/>
          <a:p>
            <a:pPr marL="0" lvl="0" indent="0" algn="l">
              <a:buSzPts val="2000"/>
            </a:pPr>
            <a:r>
              <a:rPr lang="it-IT" sz="2000" dirty="0" smtClean="0"/>
              <a:t>Questo modulo ha lo scopo di aiutare e guidare gli studenti: </a:t>
            </a:r>
          </a:p>
          <a:p>
            <a:pPr marL="0" lvl="0" indent="0" algn="l">
              <a:buSzPts val="2000"/>
            </a:pPr>
            <a:endParaRPr lang="it-IT" sz="2000" dirty="0" smtClean="0"/>
          </a:p>
          <a:p>
            <a:pPr marL="620713" lvl="0" indent="-261938" algn="l">
              <a:buSzPts val="2000"/>
              <a:buFont typeface="+mj-lt"/>
              <a:buAutoNum type="arabicPeriod"/>
            </a:pPr>
            <a:r>
              <a:rPr lang="it-IT" sz="2000" dirty="0" smtClean="0"/>
              <a:t>L'importanza </a:t>
            </a:r>
            <a:r>
              <a:rPr lang="it-IT" sz="2000" dirty="0" smtClean="0"/>
              <a:t>di allineare i dipendenti verso un obiettivo comune.</a:t>
            </a:r>
          </a:p>
          <a:p>
            <a:pPr marL="620713" lvl="0" indent="-261938" algn="l">
              <a:buSzPts val="2000"/>
              <a:buFont typeface="+mj-lt"/>
              <a:buAutoNum type="arabicPeriod"/>
            </a:pPr>
            <a:r>
              <a:rPr lang="it-IT" sz="2000" dirty="0" smtClean="0"/>
              <a:t>Allineamento </a:t>
            </a:r>
            <a:r>
              <a:rPr lang="it-IT" sz="2000" dirty="0" smtClean="0"/>
              <a:t>dei dipendenti con l'azienda legato al senso di appartenenza. </a:t>
            </a:r>
          </a:p>
          <a:p>
            <a:pPr marL="620713" lvl="0" indent="-261938" algn="l">
              <a:buSzPts val="2000"/>
              <a:buFont typeface="+mj-lt"/>
              <a:buAutoNum type="arabicPeriod"/>
            </a:pPr>
            <a:r>
              <a:rPr lang="it-IT" sz="2000" dirty="0" smtClean="0"/>
              <a:t>Come </a:t>
            </a:r>
            <a:r>
              <a:rPr lang="it-IT" sz="2000" dirty="0" smtClean="0"/>
              <a:t>migliorare l'allineamento dei dipendenti nell'azienda.</a:t>
            </a:r>
            <a:endParaRPr lang="it-IT" sz="2000" dirty="0" smtClean="0"/>
          </a:p>
        </p:txBody>
      </p:sp>
      <p:sp>
        <p:nvSpPr>
          <p:cNvPr id="116" name="Google Shape;116;p3"/>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dirty="0" err="1" smtClean="0">
                <a:solidFill>
                  <a:schemeClr val="lt2"/>
                </a:solidFill>
                <a:latin typeface="Trebuchet MS"/>
                <a:ea typeface="Trebuchet MS"/>
                <a:cs typeface="Trebuchet MS"/>
                <a:sym typeface="Trebuchet MS"/>
              </a:rPr>
              <a:t>Introduzione</a:t>
            </a:r>
            <a:endParaRPr sz="3060" b="1" dirty="0">
              <a:solidFill>
                <a:schemeClr val="lt2"/>
              </a:solidFill>
            </a:endParaRPr>
          </a:p>
        </p:txBody>
      </p:sp>
      <p:sp>
        <p:nvSpPr>
          <p:cNvPr id="122" name="Google Shape;122;p4"/>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23" name="Google Shape;123;p4"/>
          <p:cNvSpPr txBox="1"/>
          <p:nvPr/>
        </p:nvSpPr>
        <p:spPr>
          <a:xfrm>
            <a:off x="311700" y="2660989"/>
            <a:ext cx="8520600" cy="2862282"/>
          </a:xfrm>
          <a:prstGeom prst="rect">
            <a:avLst/>
          </a:prstGeom>
          <a:noFill/>
          <a:ln>
            <a:noFill/>
          </a:ln>
        </p:spPr>
        <p:txBody>
          <a:bodyPr spcFirstLastPara="1" wrap="square" lIns="91425" tIns="45700" rIns="91425" bIns="45700" anchor="t" anchorCtr="0">
            <a:spAutoFit/>
          </a:bodyPr>
          <a:lstStyle/>
          <a:p>
            <a:pPr lvl="0" algn="ctr"/>
            <a:r>
              <a:rPr lang="it-IT" sz="2000" dirty="0" smtClean="0">
                <a:latin typeface="Trebuchet MS"/>
                <a:ea typeface="Trebuchet MS"/>
                <a:cs typeface="Trebuchet MS"/>
                <a:sym typeface="Trebuchet MS"/>
              </a:rPr>
              <a:t>Perché l'allineamento dei dipendenti con gli obiettivi organizzativi è così importante?</a:t>
            </a:r>
          </a:p>
          <a:p>
            <a:pPr lvl="0" algn="ctr"/>
            <a:endParaRPr lang="it-IT" sz="2000" dirty="0" smtClean="0">
              <a:latin typeface="Trebuchet MS"/>
              <a:ea typeface="Trebuchet MS"/>
              <a:cs typeface="Trebuchet MS"/>
              <a:sym typeface="Trebuchet MS"/>
            </a:endParaRPr>
          </a:p>
          <a:p>
            <a:pPr lvl="0" algn="ctr"/>
            <a:r>
              <a:rPr lang="it-IT" sz="2000" dirty="0" smtClean="0">
                <a:latin typeface="Trebuchet MS"/>
                <a:ea typeface="Trebuchet MS"/>
                <a:cs typeface="Trebuchet MS"/>
                <a:sym typeface="Trebuchet MS"/>
              </a:rPr>
              <a:t>Come si fa a comunicare efficacemente gli obiettivi, i valori e la missione dell'azienda a tutta la forza lavoro?</a:t>
            </a:r>
          </a:p>
          <a:p>
            <a:pPr lvl="0" algn="ctr"/>
            <a:endParaRPr lang="it-IT" sz="2000" dirty="0" smtClean="0">
              <a:latin typeface="Trebuchet MS"/>
              <a:ea typeface="Trebuchet MS"/>
              <a:cs typeface="Trebuchet MS"/>
              <a:sym typeface="Trebuchet MS"/>
            </a:endParaRPr>
          </a:p>
          <a:p>
            <a:pPr lvl="0" algn="ctr"/>
            <a:r>
              <a:rPr lang="it-IT" sz="2000" dirty="0" smtClean="0">
                <a:latin typeface="Trebuchet MS"/>
                <a:ea typeface="Trebuchet MS"/>
                <a:cs typeface="Trebuchet MS"/>
                <a:sym typeface="Trebuchet MS"/>
              </a:rPr>
              <a:t>Per rispondere a queste domande, la prima cosa da fare è definire cos'è l'allineamento organizzativo e la sua importanza. Inoltre, dobbiamo sapere quali sono i passi da fare per svilupparlo.</a:t>
            </a:r>
            <a:endParaRPr lang="it-IT" sz="2000" dirty="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None/>
            </a:pPr>
            <a:r>
              <a:rPr lang="en-US" sz="3200" b="1" dirty="0" err="1" smtClean="0">
                <a:solidFill>
                  <a:schemeClr val="lt1"/>
                </a:solidFill>
              </a:rPr>
              <a:t>Allineamento</a:t>
            </a:r>
            <a:r>
              <a:rPr lang="en-US" sz="3200" b="1" dirty="0" smtClean="0">
                <a:solidFill>
                  <a:schemeClr val="lt1"/>
                </a:solidFill>
              </a:rPr>
              <a:t> </a:t>
            </a:r>
            <a:r>
              <a:rPr lang="en-US" sz="3200" b="1" dirty="0" err="1" smtClean="0">
                <a:solidFill>
                  <a:schemeClr val="lt1"/>
                </a:solidFill>
              </a:rPr>
              <a:t>organizzativo</a:t>
            </a:r>
            <a:endParaRPr sz="3060" b="1" dirty="0">
              <a:solidFill>
                <a:schemeClr val="lt2"/>
              </a:solidFill>
            </a:endParaRPr>
          </a:p>
        </p:txBody>
      </p:sp>
      <p:sp>
        <p:nvSpPr>
          <p:cNvPr id="129" name="Google Shape;129;p5"/>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30" name="Google Shape;130;p5"/>
          <p:cNvSpPr/>
          <p:nvPr/>
        </p:nvSpPr>
        <p:spPr>
          <a:xfrm>
            <a:off x="286553" y="4870663"/>
            <a:ext cx="605790" cy="586105"/>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1" name="Google Shape;131;p5"/>
          <p:cNvSpPr/>
          <p:nvPr/>
        </p:nvSpPr>
        <p:spPr>
          <a:xfrm>
            <a:off x="3432484" y="3895362"/>
            <a:ext cx="605790" cy="586105"/>
          </a:xfrm>
          <a:prstGeom prst="ellipse">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 name="Google Shape;132;p5"/>
          <p:cNvSpPr/>
          <p:nvPr/>
        </p:nvSpPr>
        <p:spPr>
          <a:xfrm>
            <a:off x="2377546" y="3890307"/>
            <a:ext cx="605790" cy="586105"/>
          </a:xfrm>
          <a:prstGeom prst="ellipse">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 name="Google Shape;133;p5"/>
          <p:cNvSpPr/>
          <p:nvPr/>
        </p:nvSpPr>
        <p:spPr>
          <a:xfrm>
            <a:off x="1378954" y="3902655"/>
            <a:ext cx="605790" cy="586105"/>
          </a:xfrm>
          <a:prstGeom prst="ellipse">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 name="Google Shape;134;p5"/>
          <p:cNvSpPr/>
          <p:nvPr/>
        </p:nvSpPr>
        <p:spPr>
          <a:xfrm>
            <a:off x="4434313" y="3895363"/>
            <a:ext cx="605790" cy="586105"/>
          </a:xfrm>
          <a:prstGeom prst="ellipse">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35" name="Google Shape;135;p5"/>
          <p:cNvCxnSpPr/>
          <p:nvPr/>
        </p:nvCxnSpPr>
        <p:spPr>
          <a:xfrm>
            <a:off x="1079625" y="4183359"/>
            <a:ext cx="276726" cy="0"/>
          </a:xfrm>
          <a:prstGeom prst="straightConnector1">
            <a:avLst/>
          </a:prstGeom>
          <a:noFill/>
          <a:ln w="9525" cap="flat" cmpd="sng">
            <a:solidFill>
              <a:srgbClr val="5597D3"/>
            </a:solidFill>
            <a:prstDash val="solid"/>
            <a:round/>
            <a:headEnd type="none" w="sm" len="sm"/>
            <a:tailEnd type="triangle" w="med" len="med"/>
          </a:ln>
        </p:spPr>
      </p:cxnSp>
      <p:cxnSp>
        <p:nvCxnSpPr>
          <p:cNvPr id="136" name="Google Shape;136;p5"/>
          <p:cNvCxnSpPr/>
          <p:nvPr/>
        </p:nvCxnSpPr>
        <p:spPr>
          <a:xfrm>
            <a:off x="2024515" y="4202086"/>
            <a:ext cx="276726" cy="0"/>
          </a:xfrm>
          <a:prstGeom prst="straightConnector1">
            <a:avLst/>
          </a:prstGeom>
          <a:noFill/>
          <a:ln w="9525" cap="flat" cmpd="sng">
            <a:solidFill>
              <a:srgbClr val="5597D3"/>
            </a:solidFill>
            <a:prstDash val="solid"/>
            <a:round/>
            <a:headEnd type="none" w="sm" len="sm"/>
            <a:tailEnd type="triangle" w="med" len="med"/>
          </a:ln>
        </p:spPr>
      </p:cxnSp>
      <p:cxnSp>
        <p:nvCxnSpPr>
          <p:cNvPr id="137" name="Google Shape;137;p5"/>
          <p:cNvCxnSpPr/>
          <p:nvPr/>
        </p:nvCxnSpPr>
        <p:spPr>
          <a:xfrm>
            <a:off x="3019414" y="4195706"/>
            <a:ext cx="276726" cy="0"/>
          </a:xfrm>
          <a:prstGeom prst="straightConnector1">
            <a:avLst/>
          </a:prstGeom>
          <a:noFill/>
          <a:ln w="9525" cap="flat" cmpd="sng">
            <a:solidFill>
              <a:srgbClr val="5597D3"/>
            </a:solidFill>
            <a:prstDash val="solid"/>
            <a:round/>
            <a:headEnd type="none" w="sm" len="sm"/>
            <a:tailEnd type="triangle" w="med" len="med"/>
          </a:ln>
        </p:spPr>
      </p:cxnSp>
      <p:cxnSp>
        <p:nvCxnSpPr>
          <p:cNvPr id="138" name="Google Shape;138;p5"/>
          <p:cNvCxnSpPr/>
          <p:nvPr/>
        </p:nvCxnSpPr>
        <p:spPr>
          <a:xfrm>
            <a:off x="4078045" y="4195706"/>
            <a:ext cx="276726" cy="0"/>
          </a:xfrm>
          <a:prstGeom prst="straightConnector1">
            <a:avLst/>
          </a:prstGeom>
          <a:noFill/>
          <a:ln w="9525" cap="flat" cmpd="sng">
            <a:solidFill>
              <a:srgbClr val="5597D3"/>
            </a:solidFill>
            <a:prstDash val="solid"/>
            <a:round/>
            <a:headEnd type="none" w="sm" len="sm"/>
            <a:tailEnd type="triangle" w="med" len="med"/>
          </a:ln>
        </p:spPr>
      </p:cxnSp>
      <p:sp>
        <p:nvSpPr>
          <p:cNvPr id="139" name="Google Shape;139;p5"/>
          <p:cNvSpPr/>
          <p:nvPr/>
        </p:nvSpPr>
        <p:spPr>
          <a:xfrm>
            <a:off x="368023" y="3914534"/>
            <a:ext cx="605790" cy="586105"/>
          </a:xfrm>
          <a:prstGeom prst="ellipse">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 name="Google Shape;140;p5"/>
          <p:cNvSpPr/>
          <p:nvPr/>
        </p:nvSpPr>
        <p:spPr>
          <a:xfrm>
            <a:off x="3405503" y="5149629"/>
            <a:ext cx="605790" cy="586105"/>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 name="Google Shape;141;p5"/>
          <p:cNvSpPr/>
          <p:nvPr/>
        </p:nvSpPr>
        <p:spPr>
          <a:xfrm>
            <a:off x="2354434" y="4837065"/>
            <a:ext cx="605790" cy="586105"/>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 name="Google Shape;142;p5"/>
          <p:cNvSpPr/>
          <p:nvPr/>
        </p:nvSpPr>
        <p:spPr>
          <a:xfrm>
            <a:off x="1356351" y="5106561"/>
            <a:ext cx="605790" cy="586105"/>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 name="Google Shape;143;p5"/>
          <p:cNvSpPr/>
          <p:nvPr/>
        </p:nvSpPr>
        <p:spPr>
          <a:xfrm>
            <a:off x="4594376" y="5089594"/>
            <a:ext cx="605790" cy="586105"/>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4" name="Google Shape;144;p5"/>
          <p:cNvCxnSpPr/>
          <p:nvPr/>
        </p:nvCxnSpPr>
        <p:spPr>
          <a:xfrm>
            <a:off x="993698" y="5210837"/>
            <a:ext cx="276726" cy="0"/>
          </a:xfrm>
          <a:prstGeom prst="straightConnector1">
            <a:avLst/>
          </a:prstGeom>
          <a:noFill/>
          <a:ln w="9525" cap="flat" cmpd="sng">
            <a:solidFill>
              <a:schemeClr val="dk1"/>
            </a:solidFill>
            <a:prstDash val="solid"/>
            <a:round/>
            <a:headEnd type="none" w="sm" len="sm"/>
            <a:tailEnd type="triangle" w="med" len="med"/>
          </a:ln>
        </p:spPr>
      </p:cxnSp>
      <p:cxnSp>
        <p:nvCxnSpPr>
          <p:cNvPr id="145" name="Google Shape;145;p5"/>
          <p:cNvCxnSpPr/>
          <p:nvPr/>
        </p:nvCxnSpPr>
        <p:spPr>
          <a:xfrm>
            <a:off x="2007864" y="5211664"/>
            <a:ext cx="276726" cy="0"/>
          </a:xfrm>
          <a:prstGeom prst="straightConnector1">
            <a:avLst/>
          </a:prstGeom>
          <a:noFill/>
          <a:ln w="9525" cap="flat" cmpd="sng">
            <a:solidFill>
              <a:schemeClr val="dk1"/>
            </a:solidFill>
            <a:prstDash val="solid"/>
            <a:round/>
            <a:headEnd type="none" w="sm" len="sm"/>
            <a:tailEnd type="triangle" w="med" len="med"/>
          </a:ln>
        </p:spPr>
      </p:cxnSp>
      <p:cxnSp>
        <p:nvCxnSpPr>
          <p:cNvPr id="146" name="Google Shape;146;p5"/>
          <p:cNvCxnSpPr/>
          <p:nvPr/>
        </p:nvCxnSpPr>
        <p:spPr>
          <a:xfrm>
            <a:off x="3004520" y="5224707"/>
            <a:ext cx="276726" cy="0"/>
          </a:xfrm>
          <a:prstGeom prst="straightConnector1">
            <a:avLst/>
          </a:prstGeom>
          <a:noFill/>
          <a:ln w="9525" cap="flat" cmpd="sng">
            <a:solidFill>
              <a:schemeClr val="dk1"/>
            </a:solidFill>
            <a:prstDash val="solid"/>
            <a:round/>
            <a:headEnd type="none" w="sm" len="sm"/>
            <a:tailEnd type="triangle" w="med" len="med"/>
          </a:ln>
        </p:spPr>
      </p:cxnSp>
      <p:cxnSp>
        <p:nvCxnSpPr>
          <p:cNvPr id="147" name="Google Shape;147;p5"/>
          <p:cNvCxnSpPr/>
          <p:nvPr/>
        </p:nvCxnSpPr>
        <p:spPr>
          <a:xfrm>
            <a:off x="4157587" y="5303284"/>
            <a:ext cx="276726" cy="0"/>
          </a:xfrm>
          <a:prstGeom prst="straightConnector1">
            <a:avLst/>
          </a:prstGeom>
          <a:noFill/>
          <a:ln w="9525" cap="flat" cmpd="sng">
            <a:solidFill>
              <a:schemeClr val="dk1"/>
            </a:solidFill>
            <a:prstDash val="solid"/>
            <a:round/>
            <a:headEnd type="none" w="sm" len="sm"/>
            <a:tailEnd type="triangle" w="med" len="med"/>
          </a:ln>
        </p:spPr>
      </p:cxnSp>
      <p:sp>
        <p:nvSpPr>
          <p:cNvPr id="148" name="Google Shape;148;p5"/>
          <p:cNvSpPr txBox="1"/>
          <p:nvPr/>
        </p:nvSpPr>
        <p:spPr>
          <a:xfrm>
            <a:off x="5763512" y="3957586"/>
            <a:ext cx="297227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smtClean="0">
                <a:solidFill>
                  <a:srgbClr val="000000"/>
                </a:solidFill>
                <a:latin typeface="Trebuchet MS"/>
                <a:ea typeface="Trebuchet MS"/>
                <a:cs typeface="Trebuchet MS"/>
                <a:sym typeface="Trebuchet MS"/>
              </a:rPr>
              <a:t>IN ALLINEAMENTO</a:t>
            </a:r>
            <a:endParaRPr dirty="0"/>
          </a:p>
        </p:txBody>
      </p:sp>
      <p:sp>
        <p:nvSpPr>
          <p:cNvPr id="149" name="Google Shape;149;p5"/>
          <p:cNvSpPr txBox="1"/>
          <p:nvPr/>
        </p:nvSpPr>
        <p:spPr>
          <a:xfrm>
            <a:off x="5763512" y="4980005"/>
            <a:ext cx="338048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smtClean="0">
                <a:solidFill>
                  <a:srgbClr val="000000"/>
                </a:solidFill>
                <a:latin typeface="Trebuchet MS"/>
                <a:ea typeface="Trebuchet MS"/>
                <a:cs typeface="Trebuchet MS"/>
                <a:sym typeface="Trebuchet MS"/>
              </a:rPr>
              <a:t>FUORI ALLINEAMENTO</a:t>
            </a:r>
            <a:endParaRPr dirty="0"/>
          </a:p>
        </p:txBody>
      </p:sp>
      <p:sp>
        <p:nvSpPr>
          <p:cNvPr id="150" name="Google Shape;150;p5"/>
          <p:cNvSpPr txBox="1"/>
          <p:nvPr/>
        </p:nvSpPr>
        <p:spPr>
          <a:xfrm>
            <a:off x="358464" y="2500891"/>
            <a:ext cx="8520599" cy="1200329"/>
          </a:xfrm>
          <a:prstGeom prst="rect">
            <a:avLst/>
          </a:prstGeom>
          <a:noFill/>
          <a:ln>
            <a:noFill/>
          </a:ln>
        </p:spPr>
        <p:txBody>
          <a:bodyPr spcFirstLastPara="1" wrap="square" lIns="91425" tIns="45700" rIns="91425" bIns="45700" anchor="t" anchorCtr="0">
            <a:spAutoFit/>
          </a:bodyPr>
          <a:lstStyle/>
          <a:p>
            <a:pPr lvl="0"/>
            <a:r>
              <a:rPr lang="it-IT" sz="1800" dirty="0" smtClean="0">
                <a:latin typeface="Trebuchet MS"/>
                <a:ea typeface="Trebuchet MS"/>
                <a:cs typeface="Trebuchet MS"/>
                <a:sym typeface="Trebuchet MS"/>
              </a:rPr>
              <a:t>In molte aziende, non tutti i dipendenti sanno dove sta andando l'azienda.</a:t>
            </a:r>
          </a:p>
          <a:p>
            <a:pPr lvl="0"/>
            <a:r>
              <a:rPr lang="it-IT" sz="1800" dirty="0" smtClean="0">
                <a:latin typeface="Trebuchet MS"/>
                <a:ea typeface="Trebuchet MS"/>
                <a:cs typeface="Trebuchet MS"/>
                <a:sym typeface="Trebuchet MS"/>
              </a:rPr>
              <a:t>Il </a:t>
            </a:r>
            <a:r>
              <a:rPr lang="it-IT" sz="1800" b="1" dirty="0" smtClean="0">
                <a:latin typeface="Trebuchet MS"/>
                <a:ea typeface="Trebuchet MS"/>
                <a:cs typeface="Trebuchet MS"/>
                <a:sym typeface="Trebuchet MS"/>
              </a:rPr>
              <a:t>74% dei dipendenti </a:t>
            </a:r>
            <a:r>
              <a:rPr lang="it-IT" sz="1800" dirty="0" smtClean="0">
                <a:latin typeface="Trebuchet MS"/>
                <a:ea typeface="Trebuchet MS"/>
                <a:cs typeface="Trebuchet MS"/>
                <a:sym typeface="Trebuchet MS"/>
              </a:rPr>
              <a:t>ha la sensazione di perdersi informazioni importanti sul lavoro. Inoltre, molti di loro non hanno una chiara comprensione della visione e degli obiettivi a lungo termine dell'azienda.</a:t>
            </a:r>
            <a:endParaRPr lang="it-IT" sz="1800" dirty="0">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lvl="0">
              <a:buClr>
                <a:schemeClr val="lt2"/>
              </a:buClr>
              <a:buSzPts val="3060"/>
            </a:pPr>
            <a:r>
              <a:rPr lang="en-US" sz="2800" b="1" dirty="0" err="1" smtClean="0">
                <a:solidFill>
                  <a:schemeClr val="lt1"/>
                </a:solidFill>
              </a:rPr>
              <a:t>Allineamento</a:t>
            </a:r>
            <a:r>
              <a:rPr lang="en-US" sz="2800" b="1" dirty="0" smtClean="0">
                <a:solidFill>
                  <a:schemeClr val="lt1"/>
                </a:solidFill>
              </a:rPr>
              <a:t> </a:t>
            </a:r>
            <a:r>
              <a:rPr lang="en-US" sz="2800" b="1" dirty="0" err="1" smtClean="0">
                <a:solidFill>
                  <a:schemeClr val="lt1"/>
                </a:solidFill>
              </a:rPr>
              <a:t>organizzativo</a:t>
            </a:r>
            <a:endParaRPr sz="3060" b="1" dirty="0">
              <a:solidFill>
                <a:schemeClr val="lt2"/>
              </a:solidFill>
            </a:endParaRPr>
          </a:p>
        </p:txBody>
      </p:sp>
      <p:sp>
        <p:nvSpPr>
          <p:cNvPr id="156" name="Google Shape;156;p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57" name="Google Shape;157;p6"/>
          <p:cNvSpPr txBox="1"/>
          <p:nvPr/>
        </p:nvSpPr>
        <p:spPr>
          <a:xfrm>
            <a:off x="311701" y="2490537"/>
            <a:ext cx="8520600" cy="2862322"/>
          </a:xfrm>
          <a:prstGeom prst="rect">
            <a:avLst/>
          </a:prstGeom>
          <a:noFill/>
          <a:ln>
            <a:noFill/>
          </a:ln>
        </p:spPr>
        <p:txBody>
          <a:bodyPr spcFirstLastPara="1" wrap="square" lIns="91425" tIns="45700" rIns="91425" bIns="45700" anchor="t" anchorCtr="0">
            <a:spAutoFit/>
          </a:bodyPr>
          <a:lstStyle/>
          <a:p>
            <a:pPr lvl="0"/>
            <a:r>
              <a:rPr lang="it-IT" sz="1800" dirty="0" smtClean="0">
                <a:latin typeface="Trebuchet MS"/>
                <a:ea typeface="Trebuchet MS"/>
                <a:cs typeface="Trebuchet MS"/>
                <a:sym typeface="Trebuchet MS"/>
              </a:rPr>
              <a:t>Costruire </a:t>
            </a:r>
            <a:r>
              <a:rPr lang="it-IT" sz="1800" b="1" dirty="0" smtClean="0">
                <a:latin typeface="Trebuchet MS"/>
                <a:ea typeface="Trebuchet MS"/>
                <a:cs typeface="Trebuchet MS"/>
                <a:sym typeface="Trebuchet MS"/>
              </a:rPr>
              <a:t>un'efficace strategia di comunicazione </a:t>
            </a:r>
            <a:r>
              <a:rPr lang="it-IT" sz="1800" dirty="0" smtClean="0">
                <a:latin typeface="Trebuchet MS"/>
                <a:ea typeface="Trebuchet MS"/>
                <a:cs typeface="Trebuchet MS"/>
                <a:sym typeface="Trebuchet MS"/>
              </a:rPr>
              <a:t>interna vi aiuterà a creare sinergie nella vostra organizzazione. È l'unico modo per creare un senso di impegno verso obiettivi comuni.</a:t>
            </a:r>
          </a:p>
          <a:p>
            <a:pPr lvl="0"/>
            <a:endParaRPr lang="it-IT" sz="1800" dirty="0" smtClean="0">
              <a:latin typeface="Trebuchet MS"/>
              <a:ea typeface="Trebuchet MS"/>
              <a:cs typeface="Trebuchet MS"/>
              <a:sym typeface="Trebuchet MS"/>
            </a:endParaRPr>
          </a:p>
          <a:p>
            <a:pPr lvl="0"/>
            <a:r>
              <a:rPr lang="it-IT" sz="1800" dirty="0" smtClean="0">
                <a:latin typeface="Trebuchet MS"/>
                <a:ea typeface="Trebuchet MS"/>
                <a:cs typeface="Trebuchet MS"/>
                <a:sym typeface="Trebuchet MS"/>
              </a:rPr>
              <a:t>Quando i vostri dipendenti hanno una </a:t>
            </a:r>
            <a:r>
              <a:rPr lang="it-IT" sz="1800" b="1" dirty="0" smtClean="0">
                <a:latin typeface="Trebuchet MS"/>
                <a:ea typeface="Trebuchet MS"/>
                <a:cs typeface="Trebuchet MS"/>
                <a:sym typeface="Trebuchet MS"/>
              </a:rPr>
              <a:t>buona comprensione della vostra visione</a:t>
            </a:r>
            <a:r>
              <a:rPr lang="it-IT" sz="1800" dirty="0" smtClean="0">
                <a:latin typeface="Trebuchet MS"/>
                <a:ea typeface="Trebuchet MS"/>
                <a:cs typeface="Trebuchet MS"/>
                <a:sym typeface="Trebuchet MS"/>
              </a:rPr>
              <a:t>, degli </a:t>
            </a:r>
            <a:r>
              <a:rPr lang="it-IT" sz="1800" b="1" dirty="0" smtClean="0">
                <a:latin typeface="Trebuchet MS"/>
                <a:ea typeface="Trebuchet MS"/>
                <a:cs typeface="Trebuchet MS"/>
                <a:sym typeface="Trebuchet MS"/>
              </a:rPr>
              <a:t>obiettivi strategici </a:t>
            </a:r>
            <a:r>
              <a:rPr lang="it-IT" sz="1800" dirty="0" smtClean="0">
                <a:latin typeface="Trebuchet MS"/>
                <a:ea typeface="Trebuchet MS"/>
                <a:cs typeface="Trebuchet MS"/>
                <a:sym typeface="Trebuchet MS"/>
              </a:rPr>
              <a:t>e della </a:t>
            </a:r>
            <a:r>
              <a:rPr lang="it-IT" sz="1800" b="1" dirty="0" smtClean="0">
                <a:latin typeface="Trebuchet MS"/>
                <a:ea typeface="Trebuchet MS"/>
                <a:cs typeface="Trebuchet MS"/>
                <a:sym typeface="Trebuchet MS"/>
              </a:rPr>
              <a:t>cultura aziendale</a:t>
            </a:r>
            <a:r>
              <a:rPr lang="it-IT" sz="1800" dirty="0" smtClean="0">
                <a:latin typeface="Trebuchet MS"/>
                <a:ea typeface="Trebuchet MS"/>
                <a:cs typeface="Trebuchet MS"/>
                <a:sym typeface="Trebuchet MS"/>
              </a:rPr>
              <a:t>, è più probabile che portino il vostro business al livello successivo.</a:t>
            </a:r>
          </a:p>
          <a:p>
            <a:pPr lvl="0"/>
            <a:endParaRPr lang="it-IT" sz="1800" dirty="0" smtClean="0">
              <a:latin typeface="Trebuchet MS"/>
              <a:ea typeface="Trebuchet MS"/>
              <a:cs typeface="Trebuchet MS"/>
              <a:sym typeface="Trebuchet MS"/>
            </a:endParaRPr>
          </a:p>
          <a:p>
            <a:pPr lvl="0"/>
            <a:r>
              <a:rPr lang="it-IT" sz="1800" dirty="0" smtClean="0">
                <a:latin typeface="Trebuchet MS"/>
                <a:ea typeface="Trebuchet MS"/>
                <a:cs typeface="Trebuchet MS"/>
                <a:sym typeface="Trebuchet MS"/>
              </a:rPr>
              <a:t>Assicurarsi che i vostri dipendenti </a:t>
            </a:r>
            <a:r>
              <a:rPr lang="it-IT" sz="1800" b="1" dirty="0" smtClean="0">
                <a:latin typeface="Trebuchet MS"/>
                <a:ea typeface="Trebuchet MS"/>
                <a:cs typeface="Trebuchet MS"/>
                <a:sym typeface="Trebuchet MS"/>
              </a:rPr>
              <a:t>credano nella vostra azienda </a:t>
            </a:r>
            <a:r>
              <a:rPr lang="it-IT" sz="1800" dirty="0" smtClean="0">
                <a:latin typeface="Trebuchet MS"/>
                <a:ea typeface="Trebuchet MS"/>
                <a:cs typeface="Trebuchet MS"/>
                <a:sym typeface="Trebuchet MS"/>
              </a:rPr>
              <a:t>e lavorino verso un obiettivo comune è essenziale. </a:t>
            </a:r>
            <a:endParaRPr lang="it-IT" sz="1800" dirty="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a:spLocks noGrp="1"/>
          </p:cNvSpPr>
          <p:nvPr>
            <p:ph type="ctrTitle"/>
          </p:nvPr>
        </p:nvSpPr>
        <p:spPr>
          <a:xfrm>
            <a:off x="316585" y="148401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200" b="1" dirty="0">
                <a:solidFill>
                  <a:schemeClr val="lt1"/>
                </a:solidFill>
              </a:rPr>
              <a:t/>
            </a:r>
            <a:br>
              <a:rPr lang="en-US" sz="3200" b="1" dirty="0">
                <a:solidFill>
                  <a:schemeClr val="lt1"/>
                </a:solidFill>
              </a:rPr>
            </a:br>
            <a:r>
              <a:rPr lang="en-US" sz="3200" b="1" dirty="0" smtClean="0">
                <a:solidFill>
                  <a:schemeClr val="lt1"/>
                </a:solidFill>
              </a:rPr>
              <a:t> </a:t>
            </a:r>
            <a:r>
              <a:rPr lang="en-US" sz="3200" b="1" dirty="0" err="1" smtClean="0">
                <a:solidFill>
                  <a:schemeClr val="lt1"/>
                </a:solidFill>
              </a:rPr>
              <a:t>Livelli</a:t>
            </a:r>
            <a:r>
              <a:rPr lang="en-US" sz="3200" b="1" dirty="0" smtClean="0">
                <a:solidFill>
                  <a:schemeClr val="lt1"/>
                </a:solidFill>
              </a:rPr>
              <a:t> </a:t>
            </a:r>
            <a:r>
              <a:rPr lang="en-US" sz="3200" b="1" dirty="0" err="1" smtClean="0">
                <a:solidFill>
                  <a:schemeClr val="lt1"/>
                </a:solidFill>
              </a:rPr>
              <a:t>di</a:t>
            </a:r>
            <a:r>
              <a:rPr lang="en-US" sz="3200" b="1" dirty="0" smtClean="0">
                <a:solidFill>
                  <a:schemeClr val="lt1"/>
                </a:solidFill>
              </a:rPr>
              <a:t> </a:t>
            </a:r>
            <a:r>
              <a:rPr lang="en-US" sz="3200" b="1" dirty="0" err="1" smtClean="0">
                <a:solidFill>
                  <a:schemeClr val="lt1"/>
                </a:solidFill>
              </a:rPr>
              <a:t>allineamento</a:t>
            </a:r>
            <a:r>
              <a:rPr lang="en-US" sz="3200" b="1" dirty="0" smtClean="0">
                <a:solidFill>
                  <a:schemeClr val="lt1"/>
                </a:solidFill>
              </a:rPr>
              <a:t> </a:t>
            </a:r>
            <a:r>
              <a:rPr lang="en-US" sz="3200" b="1" dirty="0" err="1" smtClean="0">
                <a:solidFill>
                  <a:schemeClr val="lt1"/>
                </a:solidFill>
              </a:rPr>
              <a:t>organizzativo</a:t>
            </a:r>
            <a:r>
              <a:rPr lang="en-US" sz="3200" b="1" dirty="0" smtClean="0">
                <a:solidFill>
                  <a:schemeClr val="lt1"/>
                </a:solidFill>
              </a:rPr>
              <a:t> </a:t>
            </a:r>
            <a:r>
              <a:rPr lang="en-US" b="1" dirty="0"/>
              <a:t/>
            </a:r>
            <a:br>
              <a:rPr lang="en-US" b="1" dirty="0"/>
            </a:br>
            <a:endParaRPr sz="3060" b="1" dirty="0">
              <a:solidFill>
                <a:schemeClr val="lt1"/>
              </a:solidFill>
            </a:endParaRPr>
          </a:p>
        </p:txBody>
      </p:sp>
      <p:sp>
        <p:nvSpPr>
          <p:cNvPr id="163" name="Google Shape;163;p7"/>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4" name="Google Shape;164;p7"/>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5" name="Google Shape;165;p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66" name="Google Shape;166;p7"/>
          <p:cNvSpPr txBox="1"/>
          <p:nvPr/>
        </p:nvSpPr>
        <p:spPr>
          <a:xfrm>
            <a:off x="316585" y="2023918"/>
            <a:ext cx="6458969" cy="4093388"/>
          </a:xfrm>
          <a:prstGeom prst="rect">
            <a:avLst/>
          </a:prstGeom>
          <a:noFill/>
          <a:ln>
            <a:noFill/>
          </a:ln>
        </p:spPr>
        <p:txBody>
          <a:bodyPr spcFirstLastPara="1" wrap="square" lIns="91425" tIns="45700" rIns="91425" bIns="45700" anchor="t" anchorCtr="0">
            <a:spAutoFit/>
          </a:bodyPr>
          <a:lstStyle/>
          <a:p>
            <a:pPr lvl="0"/>
            <a:r>
              <a:rPr lang="en-US" sz="1800" b="1" dirty="0" err="1" smtClean="0">
                <a:solidFill>
                  <a:schemeClr val="accent1"/>
                </a:solidFill>
                <a:latin typeface="Trebuchet MS"/>
                <a:ea typeface="Trebuchet MS"/>
                <a:cs typeface="Trebuchet MS"/>
                <a:sym typeface="Trebuchet MS"/>
              </a:rPr>
              <a:t>Livello</a:t>
            </a:r>
            <a:r>
              <a:rPr lang="en-US" sz="1800" b="1" dirty="0" smtClean="0">
                <a:solidFill>
                  <a:schemeClr val="accent1"/>
                </a:solidFill>
                <a:latin typeface="Trebuchet MS"/>
                <a:ea typeface="Trebuchet MS"/>
                <a:cs typeface="Trebuchet MS"/>
                <a:sym typeface="Trebuchet MS"/>
              </a:rPr>
              <a:t> 1: </a:t>
            </a:r>
            <a:r>
              <a:rPr lang="en-US" sz="1800" b="1" dirty="0" err="1" smtClean="0">
                <a:solidFill>
                  <a:schemeClr val="accent1"/>
                </a:solidFill>
                <a:latin typeface="Trebuchet MS"/>
                <a:ea typeface="Trebuchet MS"/>
                <a:cs typeface="Trebuchet MS"/>
                <a:sym typeface="Trebuchet MS"/>
              </a:rPr>
              <a:t>allineamento</a:t>
            </a:r>
            <a:r>
              <a:rPr lang="en-US" sz="1800" b="1" dirty="0" smtClean="0">
                <a:solidFill>
                  <a:schemeClr val="accent1"/>
                </a:solidFill>
                <a:latin typeface="Trebuchet MS"/>
                <a:ea typeface="Trebuchet MS"/>
                <a:cs typeface="Trebuchet MS"/>
                <a:sym typeface="Trebuchet MS"/>
              </a:rPr>
              <a:t> </a:t>
            </a:r>
            <a:r>
              <a:rPr lang="en-US" sz="1800" b="1" dirty="0" err="1" smtClean="0">
                <a:solidFill>
                  <a:schemeClr val="accent1"/>
                </a:solidFill>
                <a:latin typeface="Trebuchet MS"/>
                <a:ea typeface="Trebuchet MS"/>
                <a:cs typeface="Trebuchet MS"/>
                <a:sym typeface="Trebuchet MS"/>
              </a:rPr>
              <a:t>ruolo-dipendente</a:t>
            </a:r>
            <a:endParaRPr lang="en-US" sz="1800" b="1" dirty="0" smtClean="0">
              <a:solidFill>
                <a:schemeClr val="accent1"/>
              </a:solidFill>
              <a:latin typeface="Trebuchet MS"/>
              <a:ea typeface="Trebuchet MS"/>
              <a:cs typeface="Trebuchet MS"/>
              <a:sym typeface="Trebuchet MS"/>
            </a:endParaRPr>
          </a:p>
          <a:p>
            <a:pPr lvl="0"/>
            <a:endParaRPr lang="it-IT" sz="1600" dirty="0" smtClean="0">
              <a:latin typeface="Trebuchet MS"/>
              <a:ea typeface="Trebuchet MS"/>
              <a:cs typeface="Trebuchet MS"/>
              <a:sym typeface="Trebuchet MS"/>
            </a:endParaRPr>
          </a:p>
          <a:p>
            <a:pPr lvl="0"/>
            <a:r>
              <a:rPr lang="it-IT" sz="1600" dirty="0" smtClean="0">
                <a:latin typeface="Trebuchet MS"/>
                <a:ea typeface="Trebuchet MS"/>
                <a:cs typeface="Trebuchet MS"/>
                <a:sym typeface="Trebuchet MS"/>
              </a:rPr>
              <a:t>Il </a:t>
            </a:r>
            <a:r>
              <a:rPr lang="it-IT" sz="1600" dirty="0" smtClean="0">
                <a:latin typeface="Trebuchet MS"/>
                <a:ea typeface="Trebuchet MS"/>
                <a:cs typeface="Trebuchet MS"/>
                <a:sym typeface="Trebuchet MS"/>
              </a:rPr>
              <a:t>primo livello di allineamento organizzativo richiede di trovare la giusta misura per la posizione. Se l'individuo è disallineato con la funzione da svolgere, la mancata corrispondenza minaccerà forme più ampie di allineamento.</a:t>
            </a:r>
          </a:p>
          <a:p>
            <a:pPr lvl="0"/>
            <a:endParaRPr lang="it-IT" sz="1600" dirty="0" smtClean="0">
              <a:latin typeface="Trebuchet MS"/>
              <a:ea typeface="Trebuchet MS"/>
              <a:cs typeface="Trebuchet MS"/>
              <a:sym typeface="Trebuchet MS"/>
            </a:endParaRPr>
          </a:p>
          <a:p>
            <a:pPr lvl="0"/>
            <a:r>
              <a:rPr lang="it-IT" sz="1600" dirty="0" smtClean="0">
                <a:latin typeface="Trebuchet MS"/>
                <a:ea typeface="Trebuchet MS"/>
                <a:cs typeface="Trebuchet MS"/>
                <a:sym typeface="Trebuchet MS"/>
              </a:rPr>
              <a:t>Per evitare questo, i datori di lavoro devono identificare l'idoneità al lavoro durante il processo di assunzione. </a:t>
            </a:r>
          </a:p>
          <a:p>
            <a:pPr lvl="0"/>
            <a:endParaRPr lang="it-IT" sz="1600" dirty="0" smtClean="0">
              <a:latin typeface="Trebuchet MS"/>
              <a:ea typeface="Trebuchet MS"/>
              <a:cs typeface="Trebuchet MS"/>
              <a:sym typeface="Trebuchet MS"/>
            </a:endParaRPr>
          </a:p>
          <a:p>
            <a:pPr lvl="0"/>
            <a:r>
              <a:rPr lang="it-IT" sz="1600" dirty="0" smtClean="0">
                <a:latin typeface="Trebuchet MS"/>
                <a:ea typeface="Trebuchet MS"/>
                <a:cs typeface="Trebuchet MS"/>
                <a:sym typeface="Trebuchet MS"/>
              </a:rPr>
              <a:t>Non fare l'errore comune di assumere sulla base di un allineamento superficiale e poi supporre che la persona capirà il suo ruolo. </a:t>
            </a:r>
          </a:p>
          <a:p>
            <a:pPr lvl="0"/>
            <a:endParaRPr lang="it-IT" sz="1600" dirty="0" smtClean="0">
              <a:latin typeface="Trebuchet MS"/>
              <a:ea typeface="Trebuchet MS"/>
              <a:cs typeface="Trebuchet MS"/>
              <a:sym typeface="Trebuchet MS"/>
            </a:endParaRPr>
          </a:p>
          <a:p>
            <a:pPr lvl="0"/>
            <a:r>
              <a:rPr lang="it-IT" sz="1600" dirty="0" smtClean="0">
                <a:latin typeface="Trebuchet MS"/>
                <a:ea typeface="Trebuchet MS"/>
                <a:cs typeface="Trebuchet MS"/>
                <a:sym typeface="Trebuchet MS"/>
              </a:rPr>
              <a:t>Impostare un programma di formazione formale per tutti i dipendenti aiuterà le persone a calibrarsi alla posizione. </a:t>
            </a: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p:txBody>
      </p:sp>
      <p:pic>
        <p:nvPicPr>
          <p:cNvPr id="167" name="Google Shape;167;p7" descr="Image result for candidate fit position puzzle"/>
          <p:cNvPicPr preferRelativeResize="0"/>
          <p:nvPr/>
        </p:nvPicPr>
        <p:blipFill rotWithShape="1">
          <a:blip r:embed="rId3">
            <a:alphaModFix/>
          </a:blip>
          <a:srcRect b="-293"/>
          <a:stretch/>
        </p:blipFill>
        <p:spPr>
          <a:xfrm>
            <a:off x="6265890" y="2968052"/>
            <a:ext cx="2571296" cy="23262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a:spLocks noGrp="1"/>
          </p:cNvSpPr>
          <p:nvPr>
            <p:ph type="ctrTitle"/>
          </p:nvPr>
        </p:nvSpPr>
        <p:spPr>
          <a:xfrm>
            <a:off x="311700" y="147724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200" b="1" dirty="0">
                <a:solidFill>
                  <a:schemeClr val="lt1"/>
                </a:solidFill>
              </a:rPr>
              <a:t/>
            </a:r>
            <a:br>
              <a:rPr lang="en-US" sz="3200" b="1" dirty="0">
                <a:solidFill>
                  <a:schemeClr val="lt1"/>
                </a:solidFill>
              </a:rPr>
            </a:br>
            <a:r>
              <a:rPr lang="en-US" sz="3200" b="1" dirty="0" smtClean="0">
                <a:solidFill>
                  <a:schemeClr val="lt1"/>
                </a:solidFill>
              </a:rPr>
              <a:t> </a:t>
            </a:r>
            <a:r>
              <a:rPr lang="en-US" sz="3200" b="1" dirty="0" err="1" smtClean="0">
                <a:solidFill>
                  <a:schemeClr val="lt1"/>
                </a:solidFill>
              </a:rPr>
              <a:t>Livelli</a:t>
            </a:r>
            <a:r>
              <a:rPr lang="en-US" sz="3200" b="1" dirty="0" smtClean="0">
                <a:solidFill>
                  <a:schemeClr val="lt1"/>
                </a:solidFill>
              </a:rPr>
              <a:t> </a:t>
            </a:r>
            <a:r>
              <a:rPr lang="en-US" sz="3200" b="1" dirty="0" err="1" smtClean="0">
                <a:solidFill>
                  <a:schemeClr val="lt1"/>
                </a:solidFill>
              </a:rPr>
              <a:t>di</a:t>
            </a:r>
            <a:r>
              <a:rPr lang="en-US" sz="3200" b="1" dirty="0" smtClean="0">
                <a:solidFill>
                  <a:schemeClr val="lt1"/>
                </a:solidFill>
              </a:rPr>
              <a:t> </a:t>
            </a:r>
            <a:r>
              <a:rPr lang="en-US" sz="3200" b="1" dirty="0" err="1" smtClean="0">
                <a:solidFill>
                  <a:schemeClr val="lt1"/>
                </a:solidFill>
              </a:rPr>
              <a:t>allineamento</a:t>
            </a:r>
            <a:r>
              <a:rPr lang="en-US" sz="3200" b="1" dirty="0" smtClean="0">
                <a:solidFill>
                  <a:schemeClr val="lt1"/>
                </a:solidFill>
              </a:rPr>
              <a:t> </a:t>
            </a:r>
            <a:r>
              <a:rPr lang="en-US" sz="3200" b="1" dirty="0" err="1" smtClean="0">
                <a:solidFill>
                  <a:schemeClr val="lt1"/>
                </a:solidFill>
              </a:rPr>
              <a:t>organizzativo</a:t>
            </a:r>
            <a:r>
              <a:rPr lang="en-US" sz="3200" b="1" dirty="0" smtClean="0">
                <a:solidFill>
                  <a:schemeClr val="lt1"/>
                </a:solidFill>
              </a:rPr>
              <a:t> </a:t>
            </a:r>
            <a:r>
              <a:rPr lang="en-US" b="1" dirty="0"/>
              <a:t/>
            </a:r>
            <a:br>
              <a:rPr lang="en-US" b="1" dirty="0"/>
            </a:br>
            <a:endParaRPr sz="3060" b="1" dirty="0">
              <a:solidFill>
                <a:schemeClr val="lt1"/>
              </a:solidFill>
            </a:endParaRPr>
          </a:p>
        </p:txBody>
      </p:sp>
      <p:sp>
        <p:nvSpPr>
          <p:cNvPr id="173" name="Google Shape;173;p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74" name="Google Shape;174;p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75" name="Google Shape;175;p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76" name="Google Shape;176;p8"/>
          <p:cNvSpPr txBox="1"/>
          <p:nvPr/>
        </p:nvSpPr>
        <p:spPr>
          <a:xfrm>
            <a:off x="311701" y="2046337"/>
            <a:ext cx="6493834" cy="4308831"/>
          </a:xfrm>
          <a:prstGeom prst="rect">
            <a:avLst/>
          </a:prstGeom>
          <a:noFill/>
          <a:ln>
            <a:noFill/>
          </a:ln>
        </p:spPr>
        <p:txBody>
          <a:bodyPr spcFirstLastPara="1" wrap="square" lIns="91425" tIns="45700" rIns="91425" bIns="45700" anchor="t" anchorCtr="0">
            <a:spAutoFit/>
          </a:bodyPr>
          <a:lstStyle/>
          <a:p>
            <a:pPr lvl="0"/>
            <a:r>
              <a:rPr lang="it-IT" sz="1700" b="1" dirty="0" smtClean="0">
                <a:solidFill>
                  <a:schemeClr val="accent1"/>
                </a:solidFill>
                <a:latin typeface="Trebuchet MS"/>
                <a:ea typeface="Trebuchet MS"/>
                <a:cs typeface="Trebuchet MS"/>
                <a:sym typeface="Trebuchet MS"/>
              </a:rPr>
              <a:t>Livello 2: allineamento degli obiettivi dei </a:t>
            </a:r>
            <a:r>
              <a:rPr lang="it-IT" sz="1700" b="1" dirty="0" smtClean="0">
                <a:solidFill>
                  <a:schemeClr val="accent1"/>
                </a:solidFill>
                <a:latin typeface="Trebuchet MS"/>
                <a:ea typeface="Trebuchet MS"/>
                <a:cs typeface="Trebuchet MS"/>
                <a:sym typeface="Trebuchet MS"/>
              </a:rPr>
              <a:t>dipendenti</a:t>
            </a:r>
          </a:p>
          <a:p>
            <a:pPr lvl="0"/>
            <a:r>
              <a:rPr lang="it-IT" sz="1600" dirty="0" smtClean="0">
                <a:latin typeface="Trebuchet MS"/>
                <a:ea typeface="Trebuchet MS"/>
                <a:cs typeface="Trebuchet MS"/>
                <a:sym typeface="Trebuchet MS"/>
              </a:rPr>
              <a:t>Collegare </a:t>
            </a:r>
            <a:r>
              <a:rPr lang="it-IT" sz="1600" dirty="0" smtClean="0">
                <a:latin typeface="Trebuchet MS"/>
                <a:ea typeface="Trebuchet MS"/>
                <a:cs typeface="Trebuchet MS"/>
                <a:sym typeface="Trebuchet MS"/>
              </a:rPr>
              <a:t>gli obiettivi di un'organizzazione con gli obiettivi di performance di ogni dipendente è fondamentale per il successo di un'organizzazione. Per raggiungere un'organizzazione efficace, tutti devono lavorare verso lo stesso obiettivo. Per raggiungere l'allineamento degli obiettivi dei dipendenti, i datori di lavoro devono rendere la definizione degli obiettivi un processo collaborativo. </a:t>
            </a:r>
          </a:p>
          <a:p>
            <a:pPr marL="0" marR="0" lvl="0" indent="0" algn="l" rtl="0">
              <a:lnSpc>
                <a:spcPct val="100000"/>
              </a:lnSpc>
              <a:spcBef>
                <a:spcPts val="0"/>
              </a:spcBef>
              <a:spcAft>
                <a:spcPts val="0"/>
              </a:spcAft>
              <a:buNone/>
            </a:pPr>
            <a:endParaRPr sz="1600" b="1" i="0" u="none" strike="noStrike" cap="none" dirty="0">
              <a:solidFill>
                <a:srgbClr val="000000"/>
              </a:solidFill>
              <a:latin typeface="Trebuchet MS"/>
              <a:ea typeface="Trebuchet MS"/>
              <a:cs typeface="Trebuchet MS"/>
              <a:sym typeface="Trebuchet MS"/>
            </a:endParaRPr>
          </a:p>
          <a:p>
            <a:pPr lvl="0"/>
            <a:r>
              <a:rPr lang="en-US" sz="1700" b="1" dirty="0" err="1" smtClean="0">
                <a:solidFill>
                  <a:schemeClr val="accent1"/>
                </a:solidFill>
                <a:latin typeface="Trebuchet MS"/>
                <a:ea typeface="Trebuchet MS"/>
                <a:cs typeface="Trebuchet MS"/>
                <a:sym typeface="Trebuchet MS"/>
              </a:rPr>
              <a:t>Livello</a:t>
            </a:r>
            <a:r>
              <a:rPr lang="en-US" sz="1700" b="1" dirty="0" smtClean="0">
                <a:solidFill>
                  <a:schemeClr val="accent1"/>
                </a:solidFill>
                <a:latin typeface="Trebuchet MS"/>
                <a:ea typeface="Trebuchet MS"/>
                <a:cs typeface="Trebuchet MS"/>
                <a:sym typeface="Trebuchet MS"/>
              </a:rPr>
              <a:t> 3: </a:t>
            </a:r>
            <a:r>
              <a:rPr lang="en-US" sz="1700" b="1" dirty="0" err="1" smtClean="0">
                <a:solidFill>
                  <a:schemeClr val="accent1"/>
                </a:solidFill>
                <a:latin typeface="Trebuchet MS"/>
                <a:ea typeface="Trebuchet MS"/>
                <a:cs typeface="Trebuchet MS"/>
                <a:sym typeface="Trebuchet MS"/>
              </a:rPr>
              <a:t>allineamento</a:t>
            </a:r>
            <a:r>
              <a:rPr lang="en-US" sz="1700" b="1" dirty="0" smtClean="0">
                <a:solidFill>
                  <a:schemeClr val="accent1"/>
                </a:solidFill>
                <a:latin typeface="Trebuchet MS"/>
                <a:ea typeface="Trebuchet MS"/>
                <a:cs typeface="Trebuchet MS"/>
                <a:sym typeface="Trebuchet MS"/>
              </a:rPr>
              <a:t> </a:t>
            </a:r>
            <a:r>
              <a:rPr lang="en-US" sz="1700" b="1" dirty="0" err="1" smtClean="0">
                <a:solidFill>
                  <a:schemeClr val="accent1"/>
                </a:solidFill>
                <a:latin typeface="Trebuchet MS"/>
                <a:ea typeface="Trebuchet MS"/>
                <a:cs typeface="Trebuchet MS"/>
                <a:sym typeface="Trebuchet MS"/>
              </a:rPr>
              <a:t>dipendenti-squadra</a:t>
            </a:r>
            <a:endParaRPr lang="en-US" sz="1700" b="1" dirty="0" smtClean="0">
              <a:solidFill>
                <a:schemeClr val="accent1"/>
              </a:solidFill>
              <a:latin typeface="Trebuchet MS"/>
              <a:ea typeface="Trebuchet MS"/>
              <a:cs typeface="Trebuchet MS"/>
              <a:sym typeface="Trebuchet MS"/>
            </a:endParaRPr>
          </a:p>
          <a:p>
            <a:pPr lvl="0"/>
            <a:r>
              <a:rPr lang="it-IT" sz="1600" dirty="0" smtClean="0">
                <a:latin typeface="Trebuchet MS"/>
                <a:ea typeface="Trebuchet MS"/>
                <a:cs typeface="Trebuchet MS"/>
                <a:sym typeface="Trebuchet MS"/>
              </a:rPr>
              <a:t>Una </a:t>
            </a:r>
            <a:r>
              <a:rPr lang="it-IT" sz="1600" dirty="0" smtClean="0">
                <a:latin typeface="Trebuchet MS"/>
                <a:ea typeface="Trebuchet MS"/>
                <a:cs typeface="Trebuchet MS"/>
                <a:sym typeface="Trebuchet MS"/>
              </a:rPr>
              <a:t>volta che i dipendenti sono allineati con i loro rispettivi ruoli e obiettivi di lavoro, è il momento di allineare i dipendenti con i loro team. </a:t>
            </a:r>
          </a:p>
          <a:p>
            <a:pPr lvl="0"/>
            <a:r>
              <a:rPr lang="it-IT" sz="1600" dirty="0" smtClean="0">
                <a:latin typeface="Trebuchet MS"/>
                <a:ea typeface="Trebuchet MS"/>
                <a:cs typeface="Trebuchet MS"/>
                <a:sym typeface="Trebuchet MS"/>
              </a:rPr>
              <a:t>Assicuratevi che tutti gli obiettivi dei dipendenti si integrino con gli obiettivi della squadra. </a:t>
            </a:r>
          </a:p>
          <a:p>
            <a:pPr lvl="0"/>
            <a:r>
              <a:rPr lang="it-IT" sz="1600" dirty="0" smtClean="0">
                <a:latin typeface="Trebuchet MS"/>
                <a:ea typeface="Trebuchet MS"/>
                <a:cs typeface="Trebuchet MS"/>
                <a:sym typeface="Trebuchet MS"/>
              </a:rPr>
              <a:t>Ogni dipendente dovrebbe avere obiettivi specifici che supportano direttamente un obiettivo più grande della squadra.</a:t>
            </a:r>
            <a:endParaRPr lang="it-IT" sz="1600" dirty="0">
              <a:latin typeface="Trebuchet MS"/>
              <a:ea typeface="Trebuchet MS"/>
              <a:cs typeface="Trebuchet MS"/>
              <a:sym typeface="Trebuchet MS"/>
            </a:endParaRPr>
          </a:p>
        </p:txBody>
      </p:sp>
      <p:pic>
        <p:nvPicPr>
          <p:cNvPr id="177" name="Google Shape;177;p8" descr="Image result for leadership"/>
          <p:cNvPicPr preferRelativeResize="0"/>
          <p:nvPr/>
        </p:nvPicPr>
        <p:blipFill rotWithShape="1">
          <a:blip r:embed="rId3">
            <a:alphaModFix/>
          </a:blip>
          <a:srcRect/>
          <a:stretch/>
        </p:blipFill>
        <p:spPr>
          <a:xfrm>
            <a:off x="6327564" y="2599614"/>
            <a:ext cx="2504735" cy="30314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a:spLocks noGrp="1"/>
          </p:cNvSpPr>
          <p:nvPr>
            <p:ph type="ctrTitle"/>
          </p:nvPr>
        </p:nvSpPr>
        <p:spPr>
          <a:xfrm>
            <a:off x="316585" y="1566500"/>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200" b="1" dirty="0">
                <a:solidFill>
                  <a:schemeClr val="lt1"/>
                </a:solidFill>
              </a:rPr>
              <a:t/>
            </a:r>
            <a:br>
              <a:rPr lang="en-US" sz="3200" b="1" dirty="0">
                <a:solidFill>
                  <a:schemeClr val="lt1"/>
                </a:solidFill>
              </a:rPr>
            </a:br>
            <a:r>
              <a:rPr lang="en-US" sz="3200" b="1" dirty="0" smtClean="0">
                <a:solidFill>
                  <a:schemeClr val="lt1"/>
                </a:solidFill>
              </a:rPr>
              <a:t> </a:t>
            </a:r>
            <a:r>
              <a:rPr lang="en-US" sz="3200" b="1" dirty="0" err="1" smtClean="0">
                <a:solidFill>
                  <a:schemeClr val="lt1"/>
                </a:solidFill>
              </a:rPr>
              <a:t>Livelli</a:t>
            </a:r>
            <a:r>
              <a:rPr lang="en-US" sz="3200" b="1" dirty="0" smtClean="0">
                <a:solidFill>
                  <a:schemeClr val="lt1"/>
                </a:solidFill>
              </a:rPr>
              <a:t> </a:t>
            </a:r>
            <a:r>
              <a:rPr lang="en-US" sz="3200" b="1" dirty="0" err="1" smtClean="0">
                <a:solidFill>
                  <a:schemeClr val="lt1"/>
                </a:solidFill>
              </a:rPr>
              <a:t>di</a:t>
            </a:r>
            <a:r>
              <a:rPr lang="en-US" sz="3200" b="1" dirty="0" smtClean="0">
                <a:solidFill>
                  <a:schemeClr val="lt1"/>
                </a:solidFill>
              </a:rPr>
              <a:t> </a:t>
            </a:r>
            <a:r>
              <a:rPr lang="en-US" sz="3200" b="1" dirty="0" err="1" smtClean="0">
                <a:solidFill>
                  <a:schemeClr val="lt1"/>
                </a:solidFill>
              </a:rPr>
              <a:t>allineamento</a:t>
            </a:r>
            <a:r>
              <a:rPr lang="en-US" sz="3200" b="1" dirty="0" smtClean="0">
                <a:solidFill>
                  <a:schemeClr val="lt1"/>
                </a:solidFill>
              </a:rPr>
              <a:t> </a:t>
            </a:r>
            <a:r>
              <a:rPr lang="en-US" sz="3200" b="1" dirty="0" err="1" smtClean="0">
                <a:solidFill>
                  <a:schemeClr val="lt1"/>
                </a:solidFill>
              </a:rPr>
              <a:t>organizzativo</a:t>
            </a:r>
            <a:r>
              <a:rPr lang="en-US" sz="3200" b="1" dirty="0" smtClean="0">
                <a:solidFill>
                  <a:schemeClr val="lt1"/>
                </a:solidFill>
              </a:rPr>
              <a:t> </a:t>
            </a:r>
            <a:r>
              <a:rPr lang="en-US" b="1" dirty="0"/>
              <a:t/>
            </a:r>
            <a:br>
              <a:rPr lang="en-US" b="1" dirty="0"/>
            </a:br>
            <a:endParaRPr sz="3060" b="1" dirty="0">
              <a:solidFill>
                <a:schemeClr val="lt1"/>
              </a:solidFill>
            </a:endParaRPr>
          </a:p>
        </p:txBody>
      </p:sp>
      <p:sp>
        <p:nvSpPr>
          <p:cNvPr id="183" name="Google Shape;183;p9"/>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4" name="Google Shape;184;p9"/>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5" name="Google Shape;185;p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86" name="Google Shape;186;p9"/>
          <p:cNvSpPr txBox="1"/>
          <p:nvPr/>
        </p:nvSpPr>
        <p:spPr>
          <a:xfrm>
            <a:off x="421105" y="2286000"/>
            <a:ext cx="4634371" cy="5309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700" b="1" i="0" u="none" strike="noStrike" cap="none" dirty="0" smtClean="0">
                <a:solidFill>
                  <a:schemeClr val="accent1"/>
                </a:solidFill>
                <a:latin typeface="Trebuchet MS"/>
                <a:ea typeface="Trebuchet MS"/>
                <a:cs typeface="Trebuchet MS"/>
                <a:sym typeface="Trebuchet MS"/>
              </a:rPr>
              <a:t>Livello 4 – allineamento dipendente - organizzazione</a:t>
            </a:r>
            <a:endParaRPr dirty="0"/>
          </a:p>
          <a:p>
            <a:pPr marL="0" marR="0" lvl="0" indent="0" algn="l" rtl="0">
              <a:lnSpc>
                <a:spcPct val="100000"/>
              </a:lnSpc>
              <a:spcBef>
                <a:spcPts val="0"/>
              </a:spcBef>
              <a:spcAft>
                <a:spcPts val="0"/>
              </a:spcAft>
              <a:buNone/>
            </a:pPr>
            <a:endParaRPr sz="1700" b="0" i="0" u="sng" strike="noStrike" cap="none" dirty="0">
              <a:solidFill>
                <a:srgbClr val="000000"/>
              </a:solidFill>
              <a:latin typeface="Trebuchet MS"/>
              <a:ea typeface="Trebuchet MS"/>
              <a:cs typeface="Trebuchet MS"/>
              <a:sym typeface="Trebuchet MS"/>
            </a:endParaRPr>
          </a:p>
          <a:p>
            <a:pPr lvl="0"/>
            <a:r>
              <a:rPr lang="it-IT" sz="1800" dirty="0" smtClean="0">
                <a:latin typeface="Trebuchet MS"/>
                <a:ea typeface="Trebuchet MS"/>
                <a:cs typeface="Trebuchet MS"/>
                <a:sym typeface="Trebuchet MS"/>
              </a:rPr>
              <a:t>L'ultimo livello di allineamento organizzativo ricade sulle spalle della leadership dell'azienda: l'allineamento tra i dipendenti e l'azienda nel suo complesso. </a:t>
            </a:r>
          </a:p>
          <a:p>
            <a:pPr lvl="0"/>
            <a:endParaRPr lang="it-IT" sz="1800" dirty="0" smtClean="0">
              <a:latin typeface="Trebuchet MS"/>
              <a:ea typeface="Trebuchet MS"/>
              <a:cs typeface="Trebuchet MS"/>
              <a:sym typeface="Trebuchet MS"/>
            </a:endParaRPr>
          </a:p>
          <a:p>
            <a:pPr lvl="0"/>
            <a:r>
              <a:rPr lang="it-IT" sz="1800" b="1" dirty="0" smtClean="0">
                <a:latin typeface="Trebuchet MS"/>
                <a:ea typeface="Trebuchet MS"/>
                <a:cs typeface="Trebuchet MS"/>
                <a:sym typeface="Trebuchet MS"/>
              </a:rPr>
              <a:t>Come ottenerlo? </a:t>
            </a:r>
            <a:r>
              <a:rPr lang="it-IT" sz="1800" dirty="0" smtClean="0">
                <a:latin typeface="Trebuchet MS"/>
                <a:ea typeface="Trebuchet MS"/>
                <a:cs typeface="Trebuchet MS"/>
                <a:sym typeface="Trebuchet MS"/>
              </a:rPr>
              <a:t>Stabilire degli obiettivi a livello aziendale che i dipendenti abbracceranno prontamente e lavoreranno per raggiungerli è il primo passo. Gli obiettivi dovrebbero essere stimolanti per tutti e riferirsi a ciò che il singolo dipendente fa meglio.</a:t>
            </a: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Trebuchet MS"/>
              <a:ea typeface="Trebuchet MS"/>
              <a:cs typeface="Trebuchet MS"/>
              <a:sym typeface="Trebuchet MS"/>
            </a:endParaRPr>
          </a:p>
        </p:txBody>
      </p:sp>
      <p:pic>
        <p:nvPicPr>
          <p:cNvPr id="187" name="Google Shape;187;p9" descr="Image result for employee goals"/>
          <p:cNvPicPr preferRelativeResize="0"/>
          <p:nvPr/>
        </p:nvPicPr>
        <p:blipFill rotWithShape="1">
          <a:blip r:embed="rId3">
            <a:alphaModFix/>
          </a:blip>
          <a:srcRect/>
          <a:stretch/>
        </p:blipFill>
        <p:spPr>
          <a:xfrm>
            <a:off x="5280609" y="2534710"/>
            <a:ext cx="3442286" cy="3056260"/>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Presentazione su schermo (4:3)</PresentationFormat>
  <Paragraphs>169</Paragraphs>
  <Slides>23</Slides>
  <Notes>23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Trebuchet MS</vt:lpstr>
      <vt:lpstr>Quattrocento Sans</vt:lpstr>
      <vt:lpstr>Raleway</vt:lpstr>
      <vt:lpstr>Noto Sans Symbols</vt:lpstr>
      <vt:lpstr>Calibri</vt:lpstr>
      <vt:lpstr>Office</vt:lpstr>
      <vt:lpstr>Talent 4.0 –  Gestione dei Talenti per le PMI Programma di formazione</vt:lpstr>
      <vt:lpstr> M5: Come motivare i tuoi dipendenti Unità 3: Allineamento dei dipendenti con gli obiettivi organizzativi</vt:lpstr>
      <vt:lpstr>Risultati dell’apprendimento</vt:lpstr>
      <vt:lpstr>Introduzione</vt:lpstr>
      <vt:lpstr>Allineamento organizzativo</vt:lpstr>
      <vt:lpstr>Allineamento organizzativo</vt:lpstr>
      <vt:lpstr>  Livelli di allineamento organizzativo  </vt:lpstr>
      <vt:lpstr>  Livelli di allineamento organizzativo  </vt:lpstr>
      <vt:lpstr>  Livelli di allineamento organizzativo  </vt:lpstr>
      <vt:lpstr>Il senso di appartenenza</vt:lpstr>
      <vt:lpstr>Il senso di appartenenza</vt:lpstr>
      <vt:lpstr>Come migliorare l'allineamento organizzativo</vt:lpstr>
      <vt:lpstr>Come migliorare l'allineamento organizzativo</vt:lpstr>
      <vt:lpstr>Come migliorare l'allineamento organizzativo</vt:lpstr>
      <vt:lpstr>Come migliorare l'allineamento organizzativo</vt:lpstr>
      <vt:lpstr>Come migliorare l'allineamento organizzativo</vt:lpstr>
      <vt:lpstr>Come migliorare l'allineamento organizzativo</vt:lpstr>
      <vt:lpstr>Come migliorare l'allineamento organizzativo</vt:lpstr>
      <vt:lpstr>Come migliorare l'allineamento organizzativo</vt:lpstr>
      <vt:lpstr>Esercizi</vt:lpstr>
      <vt:lpstr>Sintesi/Conclusioni</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Gestione dei Talenti per le PMI Programma di formazione</dc:title>
  <dc:creator>Maria Garcia</dc:creator>
  <cp:lastModifiedBy>Tucep</cp:lastModifiedBy>
  <cp:revision>1</cp:revision>
  <dcterms:modified xsi:type="dcterms:W3CDTF">2021-03-18T15:34:05Z</dcterms:modified>
</cp:coreProperties>
</file>