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0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21" name="Google Shape;21;p2"/>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22" name="Google Shape;22;p2"/>
          <p:cNvPicPr preferRelativeResize="0"/>
          <p:nvPr/>
        </p:nvPicPr>
        <p:blipFill rotWithShape="1">
          <a:blip r:embed="rId3">
            <a:alphaModFix/>
          </a:blip>
          <a:srcRect/>
          <a:stretch/>
        </p:blipFill>
        <p:spPr>
          <a:xfrm>
            <a:off x="7113006" y="5845567"/>
            <a:ext cx="1896967" cy="407194"/>
          </a:xfrm>
          <a:prstGeom prst="rect">
            <a:avLst/>
          </a:prstGeom>
          <a:noFill/>
          <a:ln>
            <a:noFill/>
          </a:ln>
        </p:spPr>
      </p:pic>
      <p:sp>
        <p:nvSpPr>
          <p:cNvPr id="23" name="Google Shape;23;p2"/>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00"/>
              </a:buClr>
              <a:buSzPts val="700"/>
              <a:buFont typeface="Arial"/>
              <a:buNone/>
            </a:pPr>
            <a:r>
              <a:rPr lang="de-DE"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5" name="Google Shape;9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98" name="Google Shape;98;p13"/>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a:alphaModFix/>
          </a:blip>
          <a:srcRect/>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00"/>
              </a:buClr>
              <a:buSzPts val="700"/>
              <a:buFont typeface="Arial"/>
              <a:buNone/>
            </a:pPr>
            <a:r>
              <a:rPr lang="de-DE"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28650" y="1825625"/>
            <a:ext cx="7886700" cy="413408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29" name="Google Shape;29;p3"/>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30" name="Google Shape;30;p3"/>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36" name="Google Shape;36;p4"/>
          <p:cNvPicPr preferRelativeResize="0"/>
          <p:nvPr/>
        </p:nvPicPr>
        <p:blipFill rotWithShape="1">
          <a:blip r:embed="rId2">
            <a:alphaModFix/>
          </a:blip>
          <a:srcRect/>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44" name="Google Shape;44;p5"/>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54" name="Google Shape;54;p6"/>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pic>
        <p:nvPicPr>
          <p:cNvPr id="60" name="Google Shape;60;p7"/>
          <p:cNvPicPr preferRelativeResize="0"/>
          <p:nvPr/>
        </p:nvPicPr>
        <p:blipFill rotWithShape="1">
          <a:blip r:embed="rId2">
            <a:alphaModFix/>
          </a:blip>
          <a:srcRect/>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a:alphaModFix/>
          </a:blip>
          <a:srcRect/>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forbes.com/sites/alankohll/2018/08/14/how-to-build-a-positive-company-culture/" TargetMode="External"/><Relationship Id="rId18" Type="http://schemas.openxmlformats.org/officeDocument/2006/relationships/hyperlink" Target="https://pixabay.com/de/users/geralt-9301/?utm_source=link-attribution&amp;utm_medium=referral&amp;utm_campaign=image&amp;utm_content=2470506" TargetMode="External"/><Relationship Id="rId3" Type="http://schemas.openxmlformats.org/officeDocument/2006/relationships/image" Target="../media/image5.png"/><Relationship Id="rId21" Type="http://schemas.openxmlformats.org/officeDocument/2006/relationships/hyperlink" Target="https://pixabay.com/de/?utm_source=link-attribution&amp;utm_medium=referral&amp;utm_campaign=image&amp;utm_content=3393037" TargetMode="External"/><Relationship Id="rId7" Type="http://schemas.openxmlformats.org/officeDocument/2006/relationships/image" Target="../media/image22.jpeg"/><Relationship Id="rId12" Type="http://schemas.openxmlformats.org/officeDocument/2006/relationships/hyperlink" Target="https://www.businessperform.com/workplace-training/workplace_environment.html" TargetMode="External"/><Relationship Id="rId17" Type="http://schemas.openxmlformats.org/officeDocument/2006/relationships/hyperlink" Target="https://saylordotorg.github.io/text_organizational-behavior-v1.1/index.html" TargetMode="External"/><Relationship Id="rId2" Type="http://schemas.openxmlformats.org/officeDocument/2006/relationships/notesSlide" Target="../notesSlides/notesSlide18.xml"/><Relationship Id="rId16" Type="http://schemas.openxmlformats.org/officeDocument/2006/relationships/hyperlink" Target="https://blog.bonus.ly/20-simple-ways-to-increase-motivation-in-the-workplace/" TargetMode="External"/><Relationship Id="rId20" Type="http://schemas.openxmlformats.org/officeDocument/2006/relationships/hyperlink" Target="https://pixabay.com/de/users/Alexas_Fotos-686414/?utm_source=link-attribution&amp;utm_medium=referral&amp;utm_campaign=image&amp;utm_content=3393037" TargetMode="Externa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hyperlink" Target="https://inside.6q.io/employee-motivation-important/" TargetMode="External"/><Relationship Id="rId5" Type="http://schemas.openxmlformats.org/officeDocument/2006/relationships/image" Target="../media/image20.png"/><Relationship Id="rId15" Type="http://schemas.openxmlformats.org/officeDocument/2006/relationships/hyperlink" Target="https://www.sympa.com/insights/blog/6-basic-hr-metrics-for-measuring-employee-motivation/" TargetMode="External"/><Relationship Id="rId23" Type="http://schemas.openxmlformats.org/officeDocument/2006/relationships/hyperlink" Target="https://pixabay.com/de/?utm_source=link-attribution&amp;utm_medium=referral&amp;utm_campaign=image&amp;utm_content=1245776" TargetMode="External"/><Relationship Id="rId10" Type="http://schemas.openxmlformats.org/officeDocument/2006/relationships/image" Target="../media/image25.jpeg"/><Relationship Id="rId19" Type="http://schemas.openxmlformats.org/officeDocument/2006/relationships/hyperlink" Target="https://pixabay.com/de/?utm_source=link-attribution&amp;utm_medium=referral&amp;utm_campaign=image&amp;utm_content=2470506" TargetMode="External"/><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hyperlink" Target="https://www.thebalancecareers.com/what-is-company-culture-2062000" TargetMode="External"/><Relationship Id="rId22" Type="http://schemas.openxmlformats.org/officeDocument/2006/relationships/hyperlink" Target="https://pixabay.com/photos/?utm_source=link-attribution&amp;utm_medium=referral&amp;utm_campaign=image&amp;utm_content=124577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www.ihk-projekt.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medium.com/swlh/the-art-behind-communication-22f06f283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ctrTitle"/>
          </p:nvPr>
        </p:nvSpPr>
        <p:spPr>
          <a:xfrm>
            <a:off x="421100" y="2889422"/>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600"/>
              <a:buFont typeface="Trebuchet MS"/>
              <a:buNone/>
            </a:pPr>
            <a:r>
              <a:rPr lang="de-DE" sz="4600" b="1" dirty="0" smtClean="0"/>
              <a:t>Talent </a:t>
            </a:r>
            <a:r>
              <a:rPr lang="de-DE" sz="4600" b="1" dirty="0"/>
              <a:t>4.0 - </a:t>
            </a:r>
            <a:br>
              <a:rPr lang="de-DE" sz="4600" b="1" dirty="0"/>
            </a:br>
            <a:r>
              <a:rPr lang="de-DE" sz="4600" b="1" dirty="0" err="1"/>
              <a:t>Gestione</a:t>
            </a:r>
            <a:r>
              <a:rPr lang="de-DE" sz="4600" b="1" dirty="0"/>
              <a:t> </a:t>
            </a:r>
            <a:r>
              <a:rPr lang="de-DE" sz="4600" b="1" dirty="0" err="1"/>
              <a:t>dei</a:t>
            </a:r>
            <a:r>
              <a:rPr lang="de-DE" sz="4600" b="1" dirty="0"/>
              <a:t> </a:t>
            </a:r>
            <a:r>
              <a:rPr lang="de-DE" sz="4600" b="1" dirty="0" err="1"/>
              <a:t>talenti</a:t>
            </a:r>
            <a:r>
              <a:rPr lang="de-DE" sz="4600" b="1" dirty="0"/>
              <a:t> per le PMI</a:t>
            </a:r>
            <a:br>
              <a:rPr lang="de-DE" sz="4600" b="1" dirty="0"/>
            </a:br>
            <a:r>
              <a:rPr lang="de-DE" sz="4600" b="1" dirty="0" err="1"/>
              <a:t>Programma</a:t>
            </a:r>
            <a:r>
              <a:rPr lang="de-DE" sz="4600" b="1" dirty="0"/>
              <a:t> di </a:t>
            </a:r>
            <a:r>
              <a:rPr lang="de-DE" sz="4600" b="1" dirty="0" err="1"/>
              <a:t>formazione</a:t>
            </a:r>
            <a:r>
              <a:rPr lang="de-DE" sz="4600" b="1" dirty="0"/>
              <a:t> </a:t>
            </a:r>
            <a:endParaRPr sz="4800" b="1" dirty="0"/>
          </a:p>
        </p:txBody>
      </p:sp>
      <p:sp>
        <p:nvSpPr>
          <p:cNvPr id="106" name="Google Shape;106;p14"/>
          <p:cNvSpPr txBox="1"/>
          <p:nvPr/>
        </p:nvSpPr>
        <p:spPr>
          <a:xfrm>
            <a:off x="3322040" y="4446165"/>
            <a:ext cx="214758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sng" strike="noStrike" cap="none">
                <a:solidFill>
                  <a:schemeClr val="hlink"/>
                </a:solidFill>
                <a:latin typeface="Trebuchet MS"/>
                <a:ea typeface="Trebuchet MS"/>
                <a:cs typeface="Trebuchet MS"/>
                <a:sym typeface="Trebuchet MS"/>
                <a:hlinkClick r:id="rId3"/>
              </a:rPr>
              <a:t>https://t4lent.eu/</a:t>
            </a:r>
            <a:endParaRPr sz="1800" b="0" i="0" u="none" strike="noStrike" cap="none">
              <a:solidFill>
                <a:schemeClr val="dk1"/>
              </a:solidFill>
              <a:latin typeface="Trebuchet MS"/>
              <a:ea typeface="Trebuchet MS"/>
              <a:cs typeface="Trebuchet MS"/>
              <a:sym typeface="Trebuchet MS"/>
            </a:endParaRPr>
          </a:p>
        </p:txBody>
      </p:sp>
      <p:pic>
        <p:nvPicPr>
          <p:cNvPr id="107" name="Google Shape;107;p14" descr="A close up of a logo&#10;&#10;Description automatically generated"/>
          <p:cNvPicPr preferRelativeResize="0"/>
          <p:nvPr/>
        </p:nvPicPr>
        <p:blipFill rotWithShape="1">
          <a:blip r:embed="rId4">
            <a:alphaModFix/>
          </a:blip>
          <a:srcRect/>
          <a:stretch/>
        </p:blipFill>
        <p:spPr>
          <a:xfrm>
            <a:off x="524425" y="6307332"/>
            <a:ext cx="1710047" cy="408041"/>
          </a:xfrm>
          <a:prstGeom prst="rect">
            <a:avLst/>
          </a:prstGeom>
          <a:noFill/>
          <a:ln>
            <a:noFill/>
          </a:ln>
        </p:spPr>
      </p:pic>
      <p:sp>
        <p:nvSpPr>
          <p:cNvPr id="108" name="Google Shape;108;p14"/>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3"/>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Creare una cultura aziendale positiva</a:t>
            </a:r>
            <a:endParaRPr sz="3060" b="1">
              <a:solidFill>
                <a:schemeClr val="lt2"/>
              </a:solidFill>
            </a:endParaRPr>
          </a:p>
        </p:txBody>
      </p:sp>
      <p:pic>
        <p:nvPicPr>
          <p:cNvPr id="192" name="Google Shape;192;p23"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93" name="Google Shape;193;p23"/>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94" name="Google Shape;194;p23"/>
          <p:cNvSpPr/>
          <p:nvPr/>
        </p:nvSpPr>
        <p:spPr>
          <a:xfrm>
            <a:off x="460980" y="2413338"/>
            <a:ext cx="8371320" cy="313932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1200"/>
              </a:spcAft>
              <a:buClr>
                <a:srgbClr val="000000"/>
              </a:buClr>
              <a:buSzPts val="1800"/>
              <a:buFont typeface="Arial"/>
              <a:buNone/>
            </a:pPr>
            <a:r>
              <a:rPr lang="de-DE" sz="1800" b="0" i="0" u="none" strike="noStrike" cap="none" dirty="0">
                <a:solidFill>
                  <a:schemeClr val="dk1"/>
                </a:solidFill>
                <a:latin typeface="Trebuchet MS"/>
                <a:ea typeface="Trebuchet MS"/>
                <a:cs typeface="Trebuchet MS"/>
                <a:sym typeface="Trebuchet MS"/>
              </a:rPr>
              <a:t>La </a:t>
            </a:r>
            <a:r>
              <a:rPr lang="de-DE" sz="1800" b="0" i="0" u="none" strike="noStrike" cap="none" dirty="0" err="1">
                <a:solidFill>
                  <a:schemeClr val="dk1"/>
                </a:solidFill>
                <a:latin typeface="Trebuchet MS"/>
                <a:ea typeface="Trebuchet MS"/>
                <a:cs typeface="Trebuchet MS"/>
                <a:sym typeface="Trebuchet MS"/>
              </a:rPr>
              <a:t>cultura</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aziendale</a:t>
            </a:r>
            <a:r>
              <a:rPr lang="de-DE" sz="1800" b="0" i="0" u="none" strike="noStrike" cap="none" dirty="0">
                <a:solidFill>
                  <a:schemeClr val="dk1"/>
                </a:solidFill>
                <a:latin typeface="Trebuchet MS"/>
                <a:ea typeface="Trebuchet MS"/>
                <a:cs typeface="Trebuchet MS"/>
                <a:sym typeface="Trebuchet MS"/>
              </a:rPr>
              <a:t> è </a:t>
            </a:r>
            <a:r>
              <a:rPr lang="de-DE" sz="1800" b="0" i="0" u="none" strike="noStrike" cap="none" dirty="0" err="1">
                <a:solidFill>
                  <a:schemeClr val="dk1"/>
                </a:solidFill>
                <a:latin typeface="Trebuchet MS"/>
                <a:ea typeface="Trebuchet MS"/>
                <a:cs typeface="Trebuchet MS"/>
                <a:sym typeface="Trebuchet MS"/>
              </a:rPr>
              <a:t>parte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integrante</a:t>
            </a:r>
            <a:r>
              <a:rPr lang="de-DE" sz="1800" b="0" i="0" u="none" strike="noStrike" cap="none" dirty="0">
                <a:solidFill>
                  <a:schemeClr val="dk1"/>
                </a:solidFill>
                <a:latin typeface="Trebuchet MS"/>
                <a:ea typeface="Trebuchet MS"/>
                <a:cs typeface="Trebuchet MS"/>
                <a:sym typeface="Trebuchet MS"/>
              </a:rPr>
              <a:t> del </a:t>
            </a:r>
            <a:r>
              <a:rPr lang="de-DE" sz="1800" b="0" i="0" u="none" strike="noStrike" cap="none" dirty="0" err="1">
                <a:solidFill>
                  <a:schemeClr val="dk1"/>
                </a:solidFill>
                <a:latin typeface="Trebuchet MS"/>
                <a:ea typeface="Trebuchet MS"/>
                <a:cs typeface="Trebuchet MS"/>
                <a:sym typeface="Trebuchet MS"/>
              </a:rPr>
              <a:t>business</a:t>
            </a:r>
            <a:r>
              <a:rPr lang="de-DE" sz="1800" b="0" i="0" u="none" strike="noStrike" cap="none" dirty="0">
                <a:solidFill>
                  <a:schemeClr val="dk1"/>
                </a:solidFill>
                <a:latin typeface="Trebuchet MS"/>
                <a:ea typeface="Trebuchet MS"/>
                <a:cs typeface="Trebuchet MS"/>
                <a:sym typeface="Trebuchet MS"/>
              </a:rPr>
              <a:t>. Influenza quasi </a:t>
            </a:r>
            <a:r>
              <a:rPr lang="de-DE" sz="1800" b="0" i="0" u="none" strike="noStrike" cap="none" dirty="0" err="1">
                <a:solidFill>
                  <a:schemeClr val="dk1"/>
                </a:solidFill>
                <a:latin typeface="Trebuchet MS"/>
                <a:ea typeface="Trebuchet MS"/>
                <a:cs typeface="Trebuchet MS"/>
                <a:sym typeface="Trebuchet MS"/>
              </a:rPr>
              <a:t>ogni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aspetto</a:t>
            </a:r>
            <a:r>
              <a:rPr lang="de-DE" sz="1800" b="0" i="0" u="none" strike="noStrike" cap="none" dirty="0">
                <a:solidFill>
                  <a:schemeClr val="dk1"/>
                </a:solidFill>
                <a:latin typeface="Trebuchet MS"/>
                <a:ea typeface="Trebuchet MS"/>
                <a:cs typeface="Trebuchet MS"/>
                <a:sym typeface="Trebuchet MS"/>
              </a:rPr>
              <a:t> di </a:t>
            </a:r>
            <a:r>
              <a:rPr lang="de-DE" sz="1800" b="0" i="0" u="none" strike="noStrike" cap="none" dirty="0" err="1">
                <a:solidFill>
                  <a:schemeClr val="dk1"/>
                </a:solidFill>
                <a:latin typeface="Trebuchet MS"/>
                <a:ea typeface="Trebuchet MS"/>
                <a:cs typeface="Trebuchet MS"/>
                <a:sym typeface="Trebuchet MS"/>
              </a:rPr>
              <a:t>un'azienda</a:t>
            </a:r>
            <a:r>
              <a:rPr lang="de-DE" sz="1800" b="0" i="0" u="none" strike="noStrike" cap="none" dirty="0" smtClean="0">
                <a:solidFill>
                  <a:schemeClr val="dk1"/>
                </a:solidFill>
                <a:latin typeface="Trebuchet MS"/>
                <a:ea typeface="Trebuchet MS"/>
                <a:cs typeface="Trebuchet MS"/>
                <a:sym typeface="Trebuchet MS"/>
              </a:rPr>
              <a:t>.</a:t>
            </a:r>
          </a:p>
          <a:p>
            <a:pPr lvl="0" algn="just">
              <a:spcBef>
                <a:spcPts val="600"/>
              </a:spcBef>
              <a:spcAft>
                <a:spcPts val="1200"/>
              </a:spcAft>
              <a:buSzPts val="1800"/>
            </a:pPr>
            <a:r>
              <a:rPr lang="it-IT" sz="1800" dirty="0" smtClean="0"/>
              <a:t>Dal reclutamento </a:t>
            </a:r>
            <a:r>
              <a:rPr lang="it-IT" sz="1800" dirty="0" smtClean="0"/>
              <a:t>dei migliori talenti al miglioramento della soddisfazione dei dipendenti, è la spina dorsale di una forza lavoro felice</a:t>
            </a:r>
            <a:r>
              <a:rPr lang="it-IT" sz="1800" dirty="0" smtClean="0"/>
              <a:t>.</a:t>
            </a:r>
          </a:p>
          <a:p>
            <a:pPr lvl="0" algn="just">
              <a:spcBef>
                <a:spcPts val="600"/>
              </a:spcBef>
              <a:spcAft>
                <a:spcPts val="1200"/>
              </a:spcAft>
              <a:buSzPts val="1800"/>
            </a:pPr>
            <a:r>
              <a:rPr lang="it-IT" sz="1800" dirty="0" smtClean="0"/>
              <a:t>Senza </a:t>
            </a:r>
            <a:r>
              <a:rPr lang="it-IT" sz="1800" dirty="0" smtClean="0"/>
              <a:t>una cultura aziendale positiva, molti dipendenti faranno fatica a trovare il vero valore nel loro lavoro, e questo porta a una serie di conseguenze negative per la vostra linea di fondo. </a:t>
            </a:r>
            <a:endParaRPr sz="1800" b="0" i="0" u="none" strike="noStrike" cap="none" dirty="0">
              <a:solidFill>
                <a:srgbClr val="000000"/>
              </a:solidFill>
              <a:latin typeface="Arial"/>
              <a:ea typeface="Arial"/>
              <a:cs typeface="Arial"/>
              <a:sym typeface="Arial"/>
            </a:endParaRPr>
          </a:p>
          <a:p>
            <a:endParaRPr dirty="0"/>
          </a:p>
        </p:txBody>
      </p:sp>
      <p:pic>
        <p:nvPicPr>
          <p:cNvPr id="195" name="Google Shape;195;p23"/>
          <p:cNvPicPr preferRelativeResize="0"/>
          <p:nvPr/>
        </p:nvPicPr>
        <p:blipFill rotWithShape="1">
          <a:blip r:embed="rId4">
            <a:alphaModFix/>
          </a:blip>
          <a:srcRect/>
          <a:stretch/>
        </p:blipFill>
        <p:spPr>
          <a:xfrm>
            <a:off x="6759480" y="66606"/>
            <a:ext cx="2072820" cy="13778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a:spLocks noGrp="1"/>
          </p:cNvSpPr>
          <p:nvPr>
            <p:ph type="ctrTitle"/>
          </p:nvPr>
        </p:nvSpPr>
        <p:spPr>
          <a:xfrm>
            <a:off x="292806" y="1550653"/>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Creare una cultura aziendale positiva</a:t>
            </a:r>
            <a:endParaRPr sz="3060" b="1">
              <a:solidFill>
                <a:schemeClr val="lt2"/>
              </a:solidFill>
            </a:endParaRPr>
          </a:p>
        </p:txBody>
      </p:sp>
      <p:pic>
        <p:nvPicPr>
          <p:cNvPr id="201" name="Google Shape;201;p24"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02" name="Google Shape;202;p24"/>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203" name="Google Shape;203;p24"/>
          <p:cNvSpPr/>
          <p:nvPr/>
        </p:nvSpPr>
        <p:spPr>
          <a:xfrm>
            <a:off x="4901784" y="2083194"/>
            <a:ext cx="3788064" cy="36955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600"/>
              </a:spcAft>
              <a:buClr>
                <a:srgbClr val="000000"/>
              </a:buClr>
              <a:buSzPts val="1400"/>
              <a:buFont typeface="Arial"/>
              <a:buNone/>
            </a:pPr>
            <a:r>
              <a:rPr lang="de-DE" sz="1400" b="1" i="0" u="none" strike="noStrike" cap="none" dirty="0" err="1">
                <a:solidFill>
                  <a:schemeClr val="dk1"/>
                </a:solidFill>
                <a:latin typeface="Trebuchet MS"/>
                <a:ea typeface="Trebuchet MS"/>
                <a:cs typeface="Trebuchet MS"/>
                <a:sym typeface="Trebuchet MS"/>
              </a:rPr>
              <a:t>Crescere</a:t>
            </a:r>
            <a:r>
              <a:rPr lang="de-DE" sz="1400" b="1" i="0" u="none" strike="noStrike" cap="none" dirty="0">
                <a:solidFill>
                  <a:schemeClr val="dk1"/>
                </a:solidFill>
                <a:latin typeface="Trebuchet MS"/>
                <a:ea typeface="Trebuchet MS"/>
                <a:cs typeface="Trebuchet MS"/>
                <a:sym typeface="Trebuchet MS"/>
              </a:rPr>
              <a:t> </a:t>
            </a:r>
            <a:r>
              <a:rPr lang="de-DE" sz="1400" b="1" i="0" u="none" strike="noStrike" cap="none" dirty="0" err="1">
                <a:solidFill>
                  <a:schemeClr val="dk1"/>
                </a:solidFill>
                <a:latin typeface="Trebuchet MS"/>
                <a:ea typeface="Trebuchet MS"/>
                <a:cs typeface="Trebuchet MS"/>
                <a:sym typeface="Trebuchet MS"/>
              </a:rPr>
              <a:t>sulla</a:t>
            </a:r>
            <a:r>
              <a:rPr lang="de-DE" sz="1400" b="1" i="0" u="none" strike="noStrike" cap="none" dirty="0">
                <a:solidFill>
                  <a:schemeClr val="dk1"/>
                </a:solidFill>
                <a:latin typeface="Trebuchet MS"/>
                <a:ea typeface="Trebuchet MS"/>
                <a:cs typeface="Trebuchet MS"/>
                <a:sym typeface="Trebuchet MS"/>
              </a:rPr>
              <a:t> </a:t>
            </a:r>
            <a:r>
              <a:rPr lang="de-DE" sz="1400" b="1" i="0" u="none" strike="noStrike" cap="none" dirty="0" err="1">
                <a:solidFill>
                  <a:schemeClr val="dk1"/>
                </a:solidFill>
                <a:latin typeface="Trebuchet MS"/>
                <a:ea typeface="Trebuchet MS"/>
                <a:cs typeface="Trebuchet MS"/>
                <a:sym typeface="Trebuchet MS"/>
              </a:rPr>
              <a:t>base</a:t>
            </a:r>
            <a:r>
              <a:rPr lang="de-DE" sz="1400" b="1" i="0" u="none" strike="noStrike" cap="none" dirty="0">
                <a:solidFill>
                  <a:schemeClr val="dk1"/>
                </a:solidFill>
                <a:latin typeface="Trebuchet MS"/>
                <a:ea typeface="Trebuchet MS"/>
                <a:cs typeface="Trebuchet MS"/>
                <a:sym typeface="Trebuchet MS"/>
              </a:rPr>
              <a:t> della </a:t>
            </a:r>
            <a:r>
              <a:rPr lang="de-DE" sz="1400" b="1" i="0" u="none" strike="noStrike" cap="none" dirty="0" err="1">
                <a:solidFill>
                  <a:schemeClr val="dk1"/>
                </a:solidFill>
                <a:latin typeface="Trebuchet MS"/>
                <a:ea typeface="Trebuchet MS"/>
                <a:cs typeface="Trebuchet MS"/>
                <a:sym typeface="Trebuchet MS"/>
              </a:rPr>
              <a:t>vostra</a:t>
            </a:r>
            <a:r>
              <a:rPr lang="de-DE" sz="1400" b="1" i="0" u="none" strike="noStrike" cap="none" dirty="0">
                <a:solidFill>
                  <a:schemeClr val="dk1"/>
                </a:solidFill>
                <a:latin typeface="Trebuchet MS"/>
                <a:ea typeface="Trebuchet MS"/>
                <a:cs typeface="Trebuchet MS"/>
                <a:sym typeface="Trebuchet MS"/>
              </a:rPr>
              <a:t> </a:t>
            </a:r>
            <a:r>
              <a:rPr lang="de-DE" sz="1400" b="1" i="0" u="none" strike="noStrike" cap="none" dirty="0" err="1">
                <a:solidFill>
                  <a:schemeClr val="dk1"/>
                </a:solidFill>
                <a:latin typeface="Trebuchet MS"/>
                <a:ea typeface="Trebuchet MS"/>
                <a:cs typeface="Trebuchet MS"/>
                <a:sym typeface="Trebuchet MS"/>
              </a:rPr>
              <a:t>cultura</a:t>
            </a:r>
            <a:r>
              <a:rPr lang="de-DE" sz="1400" b="1" i="0" u="none" strike="noStrike" cap="none" dirty="0">
                <a:solidFill>
                  <a:schemeClr val="dk1"/>
                </a:solidFill>
                <a:latin typeface="Trebuchet MS"/>
                <a:ea typeface="Trebuchet MS"/>
                <a:cs typeface="Trebuchet MS"/>
                <a:sym typeface="Trebuchet MS"/>
              </a:rPr>
              <a:t> </a:t>
            </a:r>
            <a:r>
              <a:rPr lang="de-DE" sz="1400" b="1" i="0" u="none" strike="noStrike" cap="none" dirty="0" err="1">
                <a:solidFill>
                  <a:schemeClr val="dk1"/>
                </a:solidFill>
                <a:latin typeface="Trebuchet MS"/>
                <a:ea typeface="Trebuchet MS"/>
                <a:cs typeface="Trebuchet MS"/>
                <a:sym typeface="Trebuchet MS"/>
              </a:rPr>
              <a:t>attuale</a:t>
            </a:r>
            <a:r>
              <a:rPr lang="de-DE" sz="1400" b="1" i="0" u="none" strike="noStrike" cap="none" dirty="0">
                <a:solidFill>
                  <a:schemeClr val="dk1"/>
                </a:solidFill>
                <a:latin typeface="Trebuchet MS"/>
                <a:ea typeface="Trebuchet MS"/>
                <a:cs typeface="Trebuchet MS"/>
                <a:sym typeface="Trebuchet MS"/>
              </a:rPr>
              <a:t>.</a:t>
            </a:r>
            <a:br>
              <a:rPr lang="de-DE" sz="1400" b="1" i="0" u="none" strike="noStrike" cap="none" dirty="0">
                <a:solidFill>
                  <a:schemeClr val="dk1"/>
                </a:solidFill>
                <a:latin typeface="Trebuchet MS"/>
                <a:ea typeface="Trebuchet MS"/>
                <a:cs typeface="Trebuchet MS"/>
                <a:sym typeface="Trebuchet MS"/>
              </a:rPr>
            </a:br>
            <a:r>
              <a:rPr lang="de-DE" sz="1100" b="0" i="0" u="none" strike="noStrike" cap="none" dirty="0" err="1">
                <a:solidFill>
                  <a:schemeClr val="dk1"/>
                </a:solidFill>
                <a:latin typeface="Trebuchet MS"/>
                <a:ea typeface="Trebuchet MS"/>
                <a:cs typeface="Trebuchet MS"/>
                <a:sym typeface="Trebuchet MS"/>
              </a:rPr>
              <a:t>Costruire</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una</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cultura</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aziendale</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positiva</a:t>
            </a:r>
            <a:r>
              <a:rPr lang="de-DE" sz="1100" b="0" i="0" u="none" strike="noStrike" cap="none" dirty="0">
                <a:solidFill>
                  <a:schemeClr val="dk1"/>
                </a:solidFill>
                <a:latin typeface="Trebuchet MS"/>
                <a:ea typeface="Trebuchet MS"/>
                <a:cs typeface="Trebuchet MS"/>
                <a:sym typeface="Trebuchet MS"/>
              </a:rPr>
              <a:t> non </a:t>
            </a:r>
            <a:r>
              <a:rPr lang="de-DE" sz="1100" b="0" i="0" u="none" strike="noStrike" cap="none" dirty="0" err="1">
                <a:solidFill>
                  <a:schemeClr val="dk1"/>
                </a:solidFill>
                <a:latin typeface="Trebuchet MS"/>
                <a:ea typeface="Trebuchet MS"/>
                <a:cs typeface="Trebuchet MS"/>
                <a:sym typeface="Trebuchet MS"/>
              </a:rPr>
              <a:t>significa</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che</a:t>
            </a:r>
            <a:r>
              <a:rPr lang="de-DE" sz="1100" b="0" i="0" u="none" strike="noStrike" cap="none" dirty="0">
                <a:solidFill>
                  <a:schemeClr val="dk1"/>
                </a:solidFill>
                <a:latin typeface="Trebuchet MS"/>
                <a:ea typeface="Trebuchet MS"/>
                <a:cs typeface="Trebuchet MS"/>
                <a:sym typeface="Trebuchet MS"/>
              </a:rPr>
              <a:t> i </a:t>
            </a:r>
            <a:r>
              <a:rPr lang="de-DE" sz="1100" b="0" i="0" u="none" strike="noStrike" cap="none" dirty="0" err="1">
                <a:solidFill>
                  <a:schemeClr val="dk1"/>
                </a:solidFill>
                <a:latin typeface="Trebuchet MS"/>
                <a:ea typeface="Trebuchet MS"/>
                <a:cs typeface="Trebuchet MS"/>
                <a:sym typeface="Trebuchet MS"/>
              </a:rPr>
              <a:t>datori</a:t>
            </a:r>
            <a:r>
              <a:rPr lang="de-DE" sz="1100" b="0" i="0" u="none" strike="noStrike" cap="none" dirty="0">
                <a:solidFill>
                  <a:schemeClr val="dk1"/>
                </a:solidFill>
                <a:latin typeface="Trebuchet MS"/>
                <a:ea typeface="Trebuchet MS"/>
                <a:cs typeface="Trebuchet MS"/>
                <a:sym typeface="Trebuchet MS"/>
              </a:rPr>
              <a:t> di </a:t>
            </a:r>
            <a:r>
              <a:rPr lang="de-DE" sz="1100" b="0" i="0" u="none" strike="noStrike" cap="none" dirty="0" err="1">
                <a:solidFill>
                  <a:schemeClr val="dk1"/>
                </a:solidFill>
                <a:latin typeface="Trebuchet MS"/>
                <a:ea typeface="Trebuchet MS"/>
                <a:cs typeface="Trebuchet MS"/>
                <a:sym typeface="Trebuchet MS"/>
              </a:rPr>
              <a:t>lavoro</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devono</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eliminare</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completamente</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tutto</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ciò</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che</a:t>
            </a:r>
            <a:r>
              <a:rPr lang="de-DE" sz="1100" b="0" i="0" u="none" strike="noStrike" cap="none" dirty="0">
                <a:solidFill>
                  <a:schemeClr val="dk1"/>
                </a:solidFill>
                <a:latin typeface="Trebuchet MS"/>
                <a:ea typeface="Trebuchet MS"/>
                <a:cs typeface="Trebuchet MS"/>
                <a:sym typeface="Trebuchet MS"/>
              </a:rPr>
              <a:t> la </a:t>
            </a:r>
            <a:r>
              <a:rPr lang="de-DE" sz="1100" b="0" i="0" u="none" strike="noStrike" cap="none" dirty="0" err="1">
                <a:solidFill>
                  <a:schemeClr val="dk1"/>
                </a:solidFill>
                <a:latin typeface="Trebuchet MS"/>
                <a:ea typeface="Trebuchet MS"/>
                <a:cs typeface="Trebuchet MS"/>
                <a:sym typeface="Trebuchet MS"/>
              </a:rPr>
              <a:t>loro</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azienda</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rappresenta</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attualmente</a:t>
            </a:r>
            <a:r>
              <a:rPr lang="de-DE" sz="1100" b="0" i="0" u="none" strike="noStrike" cap="none" dirty="0">
                <a:solidFill>
                  <a:schemeClr val="dk1"/>
                </a:solidFill>
                <a:latin typeface="Trebuchet MS"/>
                <a:ea typeface="Trebuchet MS"/>
                <a:cs typeface="Trebuchet MS"/>
                <a:sym typeface="Trebuchet MS"/>
              </a:rPr>
              <a:t>. </a:t>
            </a:r>
            <a:endParaRPr sz="11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600"/>
              </a:spcBef>
              <a:spcAft>
                <a:spcPts val="600"/>
              </a:spcAft>
              <a:buClr>
                <a:srgbClr val="000000"/>
              </a:buClr>
              <a:buSzPts val="1400"/>
              <a:buFont typeface="Arial"/>
              <a:buNone/>
            </a:pPr>
            <a:r>
              <a:rPr lang="de-DE" sz="1400" b="1" i="0" u="none" strike="noStrike" cap="none" dirty="0" err="1">
                <a:solidFill>
                  <a:schemeClr val="dk1"/>
                </a:solidFill>
                <a:latin typeface="Trebuchet MS"/>
                <a:ea typeface="Trebuchet MS"/>
                <a:cs typeface="Trebuchet MS"/>
                <a:sym typeface="Trebuchet MS"/>
              </a:rPr>
              <a:t>Incoraggiare</a:t>
            </a:r>
            <a:r>
              <a:rPr lang="de-DE" sz="1400" b="1" i="0" u="none" strike="noStrike" cap="none" dirty="0">
                <a:solidFill>
                  <a:schemeClr val="dk1"/>
                </a:solidFill>
                <a:latin typeface="Trebuchet MS"/>
                <a:ea typeface="Trebuchet MS"/>
                <a:cs typeface="Trebuchet MS"/>
                <a:sym typeface="Trebuchet MS"/>
              </a:rPr>
              <a:t> la </a:t>
            </a:r>
            <a:r>
              <a:rPr lang="de-DE" sz="1400" b="1" i="0" u="none" strike="noStrike" cap="none" dirty="0" err="1">
                <a:solidFill>
                  <a:schemeClr val="dk1"/>
                </a:solidFill>
                <a:latin typeface="Trebuchet MS"/>
                <a:ea typeface="Trebuchet MS"/>
                <a:cs typeface="Trebuchet MS"/>
                <a:sym typeface="Trebuchet MS"/>
              </a:rPr>
              <a:t>positività</a:t>
            </a:r>
            <a:r>
              <a:rPr lang="de-DE" sz="1400" b="1" i="0" u="none" strike="noStrike" cap="none" dirty="0">
                <a:solidFill>
                  <a:schemeClr val="dk1"/>
                </a:solidFill>
                <a:latin typeface="Trebuchet MS"/>
                <a:ea typeface="Trebuchet MS"/>
                <a:cs typeface="Trebuchet MS"/>
                <a:sym typeface="Trebuchet MS"/>
              </a:rPr>
              <a:t>. </a:t>
            </a:r>
            <a:r>
              <a:rPr lang="de-DE" sz="1800" b="1" i="0" u="none" strike="noStrike" cap="none" dirty="0">
                <a:solidFill>
                  <a:schemeClr val="dk1"/>
                </a:solidFill>
                <a:latin typeface="Trebuchet MS"/>
                <a:ea typeface="Trebuchet MS"/>
                <a:cs typeface="Trebuchet MS"/>
                <a:sym typeface="Trebuchet MS"/>
              </a:rPr>
              <a:t/>
            </a:r>
            <a:br>
              <a:rPr lang="de-DE" sz="1800" b="1" i="0" u="none" strike="noStrike" cap="none" dirty="0">
                <a:solidFill>
                  <a:schemeClr val="dk1"/>
                </a:solidFill>
                <a:latin typeface="Trebuchet MS"/>
                <a:ea typeface="Trebuchet MS"/>
                <a:cs typeface="Trebuchet MS"/>
                <a:sym typeface="Trebuchet MS"/>
              </a:rPr>
            </a:br>
            <a:r>
              <a:rPr lang="de-DE" sz="1100" b="0" i="0" u="none" strike="noStrike" cap="none" dirty="0">
                <a:solidFill>
                  <a:schemeClr val="dk1"/>
                </a:solidFill>
                <a:latin typeface="Trebuchet MS"/>
                <a:ea typeface="Trebuchet MS"/>
                <a:cs typeface="Trebuchet MS"/>
                <a:sym typeface="Trebuchet MS"/>
              </a:rPr>
              <a:t>Per </a:t>
            </a:r>
            <a:r>
              <a:rPr lang="de-DE" sz="1100" b="0" i="0" u="none" strike="noStrike" cap="none" dirty="0" err="1">
                <a:solidFill>
                  <a:schemeClr val="dk1"/>
                </a:solidFill>
                <a:latin typeface="Trebuchet MS"/>
                <a:ea typeface="Trebuchet MS"/>
                <a:cs typeface="Trebuchet MS"/>
                <a:sym typeface="Trebuchet MS"/>
              </a:rPr>
              <a:t>costruire</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una</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cultura</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positiva</a:t>
            </a:r>
            <a:r>
              <a:rPr lang="de-DE" sz="1100" b="0" i="0" u="none" strike="noStrike" cap="none" dirty="0">
                <a:solidFill>
                  <a:schemeClr val="dk1"/>
                </a:solidFill>
                <a:latin typeface="Trebuchet MS"/>
                <a:ea typeface="Trebuchet MS"/>
                <a:cs typeface="Trebuchet MS"/>
                <a:sym typeface="Trebuchet MS"/>
              </a:rPr>
              <a:t>, i </a:t>
            </a:r>
            <a:r>
              <a:rPr lang="de-DE" sz="1100" b="0" i="0" u="none" strike="noStrike" cap="none" dirty="0" err="1">
                <a:solidFill>
                  <a:schemeClr val="dk1"/>
                </a:solidFill>
                <a:latin typeface="Trebuchet MS"/>
                <a:ea typeface="Trebuchet MS"/>
                <a:cs typeface="Trebuchet MS"/>
                <a:sym typeface="Trebuchet MS"/>
              </a:rPr>
              <a:t>datori</a:t>
            </a:r>
            <a:r>
              <a:rPr lang="de-DE" sz="1100" b="0" i="0" u="none" strike="noStrike" cap="none" dirty="0">
                <a:solidFill>
                  <a:schemeClr val="dk1"/>
                </a:solidFill>
                <a:latin typeface="Trebuchet MS"/>
                <a:ea typeface="Trebuchet MS"/>
                <a:cs typeface="Trebuchet MS"/>
                <a:sym typeface="Trebuchet MS"/>
              </a:rPr>
              <a:t> di </a:t>
            </a:r>
            <a:r>
              <a:rPr lang="de-DE" sz="1100" b="0" i="0" u="none" strike="noStrike" cap="none" dirty="0" err="1">
                <a:solidFill>
                  <a:schemeClr val="dk1"/>
                </a:solidFill>
                <a:latin typeface="Trebuchet MS"/>
                <a:ea typeface="Trebuchet MS"/>
                <a:cs typeface="Trebuchet MS"/>
                <a:sym typeface="Trebuchet MS"/>
              </a:rPr>
              <a:t>lavoro</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devono</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iniziare</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incoraggiando</a:t>
            </a:r>
            <a:r>
              <a:rPr lang="de-DE" sz="1100" b="0" i="0" u="none" strike="noStrike" cap="none" dirty="0">
                <a:solidFill>
                  <a:schemeClr val="dk1"/>
                </a:solidFill>
                <a:latin typeface="Trebuchet MS"/>
                <a:ea typeface="Trebuchet MS"/>
                <a:cs typeface="Trebuchet MS"/>
                <a:sym typeface="Trebuchet MS"/>
              </a:rPr>
              <a:t> la </a:t>
            </a:r>
            <a:r>
              <a:rPr lang="de-DE" sz="1100" b="0" i="0" u="none" strike="noStrike" cap="none" dirty="0" err="1">
                <a:solidFill>
                  <a:schemeClr val="dk1"/>
                </a:solidFill>
                <a:latin typeface="Trebuchet MS"/>
                <a:ea typeface="Trebuchet MS"/>
                <a:cs typeface="Trebuchet MS"/>
                <a:sym typeface="Trebuchet MS"/>
              </a:rPr>
              <a:t>positività</a:t>
            </a:r>
            <a:r>
              <a:rPr lang="de-DE" sz="1100" b="0" i="0" u="none" strike="noStrike" cap="none" dirty="0">
                <a:solidFill>
                  <a:schemeClr val="dk1"/>
                </a:solidFill>
                <a:latin typeface="Trebuchet MS"/>
                <a:ea typeface="Trebuchet MS"/>
                <a:cs typeface="Trebuchet MS"/>
                <a:sym typeface="Trebuchet MS"/>
              </a:rPr>
              <a:t> sul </a:t>
            </a:r>
            <a:r>
              <a:rPr lang="de-DE" sz="1100" b="0" i="0" u="none" strike="noStrike" cap="none" dirty="0" err="1">
                <a:solidFill>
                  <a:schemeClr val="dk1"/>
                </a:solidFill>
                <a:latin typeface="Trebuchet MS"/>
                <a:ea typeface="Trebuchet MS"/>
                <a:cs typeface="Trebuchet MS"/>
                <a:sym typeface="Trebuchet MS"/>
              </a:rPr>
              <a:t>posto</a:t>
            </a:r>
            <a:r>
              <a:rPr lang="de-DE" sz="1100" b="0" i="0" u="none" strike="noStrike" cap="none" dirty="0">
                <a:solidFill>
                  <a:schemeClr val="dk1"/>
                </a:solidFill>
                <a:latin typeface="Trebuchet MS"/>
                <a:ea typeface="Trebuchet MS"/>
                <a:cs typeface="Trebuchet MS"/>
                <a:sym typeface="Trebuchet MS"/>
              </a:rPr>
              <a:t> di </a:t>
            </a:r>
            <a:r>
              <a:rPr lang="de-DE" sz="1100" b="0" i="0" u="none" strike="noStrike" cap="none" dirty="0" err="1">
                <a:solidFill>
                  <a:schemeClr val="dk1"/>
                </a:solidFill>
                <a:latin typeface="Trebuchet MS"/>
                <a:ea typeface="Trebuchet MS"/>
                <a:cs typeface="Trebuchet MS"/>
                <a:sym typeface="Trebuchet MS"/>
              </a:rPr>
              <a:t>lavoro</a:t>
            </a:r>
            <a:r>
              <a:rPr lang="de-DE" sz="1100" b="0" i="0" u="none" strike="noStrike" cap="none" dirty="0">
                <a:solidFill>
                  <a:schemeClr val="dk1"/>
                </a:solidFill>
                <a:latin typeface="Trebuchet MS"/>
                <a:ea typeface="Trebuchet MS"/>
                <a:cs typeface="Trebuchet MS"/>
                <a:sym typeface="Trebuchet MS"/>
              </a:rPr>
              <a:t>.</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1400"/>
              <a:buFont typeface="Arial"/>
              <a:buNone/>
            </a:pPr>
            <a:r>
              <a:rPr lang="de-DE" sz="1400" b="1" i="0" u="none" strike="noStrike" cap="none" dirty="0" err="1">
                <a:solidFill>
                  <a:schemeClr val="dk1"/>
                </a:solidFill>
                <a:latin typeface="Trebuchet MS"/>
                <a:ea typeface="Trebuchet MS"/>
                <a:cs typeface="Trebuchet MS"/>
                <a:sym typeface="Trebuchet MS"/>
              </a:rPr>
              <a:t>Ascoltare</a:t>
            </a:r>
            <a:r>
              <a:rPr lang="de-DE" sz="1400" b="1" i="0" u="none" strike="noStrike" cap="none" dirty="0">
                <a:solidFill>
                  <a:schemeClr val="dk1"/>
                </a:solidFill>
                <a:latin typeface="Trebuchet MS"/>
                <a:ea typeface="Trebuchet MS"/>
                <a:cs typeface="Trebuchet MS"/>
                <a:sym typeface="Trebuchet MS"/>
              </a:rPr>
              <a:t>. </a:t>
            </a:r>
            <a:r>
              <a:rPr lang="de-DE" sz="1800" b="1" i="0" u="none" strike="noStrike" cap="none" dirty="0">
                <a:solidFill>
                  <a:schemeClr val="dk1"/>
                </a:solidFill>
                <a:latin typeface="Trebuchet MS"/>
                <a:ea typeface="Trebuchet MS"/>
                <a:cs typeface="Trebuchet MS"/>
                <a:sym typeface="Trebuchet MS"/>
              </a:rPr>
              <a:t/>
            </a:r>
            <a:br>
              <a:rPr lang="de-DE" sz="1800" b="1" i="0" u="none" strike="noStrike" cap="none" dirty="0">
                <a:solidFill>
                  <a:schemeClr val="dk1"/>
                </a:solidFill>
                <a:latin typeface="Trebuchet MS"/>
                <a:ea typeface="Trebuchet MS"/>
                <a:cs typeface="Trebuchet MS"/>
                <a:sym typeface="Trebuchet MS"/>
              </a:rPr>
            </a:br>
            <a:r>
              <a:rPr lang="de-DE" sz="1100" b="0" i="0" u="none" strike="noStrike" cap="none" dirty="0" err="1">
                <a:solidFill>
                  <a:schemeClr val="dk1"/>
                </a:solidFill>
                <a:latin typeface="Trebuchet MS"/>
                <a:ea typeface="Trebuchet MS"/>
                <a:cs typeface="Trebuchet MS"/>
                <a:sym typeface="Trebuchet MS"/>
              </a:rPr>
              <a:t>Essere</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un</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buon</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ascoltatore</a:t>
            </a:r>
            <a:r>
              <a:rPr lang="de-DE" sz="1100" b="0" i="0" u="none" strike="noStrike" cap="none" dirty="0">
                <a:solidFill>
                  <a:schemeClr val="dk1"/>
                </a:solidFill>
                <a:latin typeface="Trebuchet MS"/>
                <a:ea typeface="Trebuchet MS"/>
                <a:cs typeface="Trebuchet MS"/>
                <a:sym typeface="Trebuchet MS"/>
              </a:rPr>
              <a:t> è uno </a:t>
            </a:r>
            <a:r>
              <a:rPr lang="de-DE" sz="1100" b="0" i="0" u="none" strike="noStrike" cap="none" dirty="0" err="1">
                <a:solidFill>
                  <a:schemeClr val="dk1"/>
                </a:solidFill>
                <a:latin typeface="Trebuchet MS"/>
                <a:ea typeface="Trebuchet MS"/>
                <a:cs typeface="Trebuchet MS"/>
                <a:sym typeface="Trebuchet MS"/>
              </a:rPr>
              <a:t>dei</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modi</a:t>
            </a:r>
            <a:r>
              <a:rPr lang="de-DE" sz="1100" b="0" i="0" u="none" strike="noStrike" cap="none" dirty="0">
                <a:solidFill>
                  <a:schemeClr val="dk1"/>
                </a:solidFill>
                <a:latin typeface="Trebuchet MS"/>
                <a:ea typeface="Trebuchet MS"/>
                <a:cs typeface="Trebuchet MS"/>
                <a:sym typeface="Trebuchet MS"/>
              </a:rPr>
              <a:t> più </a:t>
            </a:r>
            <a:r>
              <a:rPr lang="de-DE" sz="1100" b="0" i="0" u="none" strike="noStrike" cap="none" dirty="0" err="1">
                <a:solidFill>
                  <a:schemeClr val="dk1"/>
                </a:solidFill>
                <a:latin typeface="Trebuchet MS"/>
                <a:ea typeface="Trebuchet MS"/>
                <a:cs typeface="Trebuchet MS"/>
                <a:sym typeface="Trebuchet MS"/>
              </a:rPr>
              <a:t>semplici</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con</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cui</a:t>
            </a:r>
            <a:r>
              <a:rPr lang="de-DE" sz="1100" b="0" i="0" u="none" strike="noStrike" cap="none" dirty="0">
                <a:solidFill>
                  <a:schemeClr val="dk1"/>
                </a:solidFill>
                <a:latin typeface="Trebuchet MS"/>
                <a:ea typeface="Trebuchet MS"/>
                <a:cs typeface="Trebuchet MS"/>
                <a:sym typeface="Trebuchet MS"/>
              </a:rPr>
              <a:t> i </a:t>
            </a:r>
            <a:r>
              <a:rPr lang="de-DE" sz="1100" b="0" i="0" u="none" strike="noStrike" cap="none" dirty="0" err="1">
                <a:solidFill>
                  <a:schemeClr val="dk1"/>
                </a:solidFill>
                <a:latin typeface="Trebuchet MS"/>
                <a:ea typeface="Trebuchet MS"/>
                <a:cs typeface="Trebuchet MS"/>
                <a:sym typeface="Trebuchet MS"/>
              </a:rPr>
              <a:t>datori</a:t>
            </a:r>
            <a:r>
              <a:rPr lang="de-DE" sz="1100" b="0" i="0" u="none" strike="noStrike" cap="none" dirty="0">
                <a:solidFill>
                  <a:schemeClr val="dk1"/>
                </a:solidFill>
                <a:latin typeface="Trebuchet MS"/>
                <a:ea typeface="Trebuchet MS"/>
                <a:cs typeface="Trebuchet MS"/>
                <a:sym typeface="Trebuchet MS"/>
              </a:rPr>
              <a:t> di </a:t>
            </a:r>
            <a:r>
              <a:rPr lang="de-DE" sz="1100" b="0" i="0" u="none" strike="noStrike" cap="none" dirty="0" err="1">
                <a:solidFill>
                  <a:schemeClr val="dk1"/>
                </a:solidFill>
                <a:latin typeface="Trebuchet MS"/>
                <a:ea typeface="Trebuchet MS"/>
                <a:cs typeface="Trebuchet MS"/>
                <a:sym typeface="Trebuchet MS"/>
              </a:rPr>
              <a:t>lavoro</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possono</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iniziare</a:t>
            </a:r>
            <a:r>
              <a:rPr lang="de-DE" sz="1100" b="0" i="0" u="none" strike="noStrike" cap="none" dirty="0">
                <a:solidFill>
                  <a:schemeClr val="dk1"/>
                </a:solidFill>
                <a:latin typeface="Trebuchet MS"/>
                <a:ea typeface="Trebuchet MS"/>
                <a:cs typeface="Trebuchet MS"/>
                <a:sym typeface="Trebuchet MS"/>
              </a:rPr>
              <a:t> a </a:t>
            </a:r>
            <a:r>
              <a:rPr lang="de-DE" sz="1100" b="0" i="0" u="none" strike="noStrike" cap="none" dirty="0" err="1">
                <a:solidFill>
                  <a:schemeClr val="dk1"/>
                </a:solidFill>
                <a:latin typeface="Trebuchet MS"/>
                <a:ea typeface="Trebuchet MS"/>
                <a:cs typeface="Trebuchet MS"/>
                <a:sym typeface="Trebuchet MS"/>
              </a:rPr>
              <a:t>costruire</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una</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cultura</a:t>
            </a:r>
            <a:r>
              <a:rPr lang="de-DE" sz="1100" b="0" i="0" u="none" strike="noStrike" cap="none" dirty="0">
                <a:solidFill>
                  <a:schemeClr val="dk1"/>
                </a:solidFill>
                <a:latin typeface="Trebuchet MS"/>
                <a:ea typeface="Trebuchet MS"/>
                <a:cs typeface="Trebuchet MS"/>
                <a:sym typeface="Trebuchet MS"/>
              </a:rPr>
              <a:t> </a:t>
            </a:r>
            <a:r>
              <a:rPr lang="de-DE" sz="1100" b="0" i="0" u="none" strike="noStrike" cap="none" dirty="0" err="1">
                <a:solidFill>
                  <a:schemeClr val="dk1"/>
                </a:solidFill>
                <a:latin typeface="Trebuchet MS"/>
                <a:ea typeface="Trebuchet MS"/>
                <a:cs typeface="Trebuchet MS"/>
                <a:sym typeface="Trebuchet MS"/>
              </a:rPr>
              <a:t>positiva</a:t>
            </a:r>
            <a:r>
              <a:rPr lang="de-DE" sz="1100" b="0" i="0" u="none" strike="noStrike" cap="none" dirty="0">
                <a:solidFill>
                  <a:schemeClr val="dk1"/>
                </a:solidFill>
                <a:latin typeface="Trebuchet MS"/>
                <a:ea typeface="Trebuchet MS"/>
                <a:cs typeface="Trebuchet MS"/>
                <a:sym typeface="Trebuchet MS"/>
              </a:rPr>
              <a:t>.</a:t>
            </a:r>
            <a:endParaRPr sz="1400" b="0" i="0" u="none" strike="noStrike" cap="none" dirty="0">
              <a:solidFill>
                <a:schemeClr val="dk1"/>
              </a:solidFill>
              <a:latin typeface="Trebuchet MS"/>
              <a:ea typeface="Trebuchet MS"/>
              <a:cs typeface="Trebuchet MS"/>
              <a:sym typeface="Trebuchet MS"/>
            </a:endParaRPr>
          </a:p>
          <a:p>
            <a:endParaRPr dirty="0"/>
          </a:p>
          <a:p>
            <a:endParaRPr dirty="0"/>
          </a:p>
        </p:txBody>
      </p:sp>
      <p:sp>
        <p:nvSpPr>
          <p:cNvPr id="204" name="Google Shape;204;p24"/>
          <p:cNvSpPr/>
          <p:nvPr/>
        </p:nvSpPr>
        <p:spPr>
          <a:xfrm>
            <a:off x="4660959" y="2079518"/>
            <a:ext cx="4018369" cy="3698406"/>
          </a:xfrm>
          <a:prstGeom prst="rect">
            <a:avLst/>
          </a:prstGeom>
          <a:noFill/>
          <a:ln>
            <a:noFill/>
          </a:ln>
        </p:spPr>
        <p:txBody>
          <a:bodyPr spcFirstLastPara="1" wrap="square" lIns="91425" tIns="45700" rIns="91425" bIns="45700" anchor="t" anchorCtr="0">
            <a:noAutofit/>
          </a:bodyPr>
          <a:lstStyle/>
          <a:p>
            <a:endParaRPr/>
          </a:p>
          <a:p>
            <a:endParaRPr/>
          </a:p>
          <a:p>
            <a:endParaRPr/>
          </a:p>
        </p:txBody>
      </p:sp>
      <p:pic>
        <p:nvPicPr>
          <p:cNvPr id="205" name="Google Shape;205;p24"/>
          <p:cNvPicPr preferRelativeResize="0"/>
          <p:nvPr/>
        </p:nvPicPr>
        <p:blipFill rotWithShape="1">
          <a:blip r:embed="rId4">
            <a:alphaModFix/>
          </a:blip>
          <a:srcRect/>
          <a:stretch/>
        </p:blipFill>
        <p:spPr>
          <a:xfrm>
            <a:off x="6740586" y="56249"/>
            <a:ext cx="2072820" cy="1377815"/>
          </a:xfrm>
          <a:prstGeom prst="rect">
            <a:avLst/>
          </a:prstGeom>
          <a:noFill/>
          <a:ln>
            <a:noFill/>
          </a:ln>
        </p:spPr>
      </p:pic>
      <p:sp>
        <p:nvSpPr>
          <p:cNvPr id="8" name="Google Shape;203;p24"/>
          <p:cNvSpPr/>
          <p:nvPr/>
        </p:nvSpPr>
        <p:spPr>
          <a:xfrm>
            <a:off x="371800" y="2318824"/>
            <a:ext cx="4018369" cy="3695501"/>
          </a:xfrm>
          <a:prstGeom prst="rect">
            <a:avLst/>
          </a:prstGeom>
          <a:noFill/>
          <a:ln>
            <a:noFill/>
          </a:ln>
        </p:spPr>
        <p:txBody>
          <a:bodyPr spcFirstLastPara="1" wrap="square" lIns="91425" tIns="45700" rIns="91425" bIns="45700" anchor="t" anchorCtr="0">
            <a:noAutofit/>
          </a:bodyPr>
          <a:lstStyle/>
          <a:p>
            <a:endParaRPr dirty="0"/>
          </a:p>
          <a:p>
            <a:endParaRPr dirty="0"/>
          </a:p>
        </p:txBody>
      </p:sp>
      <p:sp>
        <p:nvSpPr>
          <p:cNvPr id="9" name="Rettangolo 8"/>
          <p:cNvSpPr/>
          <p:nvPr/>
        </p:nvSpPr>
        <p:spPr>
          <a:xfrm>
            <a:off x="395784" y="2192500"/>
            <a:ext cx="4401403" cy="4185761"/>
          </a:xfrm>
          <a:prstGeom prst="rect">
            <a:avLst/>
          </a:prstGeom>
        </p:spPr>
        <p:txBody>
          <a:bodyPr wrap="square">
            <a:spAutoFit/>
          </a:bodyPr>
          <a:lstStyle/>
          <a:p>
            <a:pPr lvl="0">
              <a:buSzPts val="1400"/>
            </a:pPr>
            <a:r>
              <a:rPr lang="it-IT" b="1" dirty="0" smtClean="0">
                <a:solidFill>
                  <a:schemeClr val="dk1"/>
                </a:solidFill>
                <a:latin typeface="Trebuchet MS"/>
                <a:ea typeface="Trebuchet MS"/>
                <a:cs typeface="Trebuchet MS"/>
                <a:sym typeface="Trebuchet MS"/>
              </a:rPr>
              <a:t>Enfasi sul benessere dei dipendenti.</a:t>
            </a:r>
          </a:p>
          <a:p>
            <a:pPr lvl="0">
              <a:buSzPts val="1400"/>
            </a:pPr>
            <a:r>
              <a:rPr lang="it-IT" sz="1100" dirty="0" smtClean="0">
                <a:solidFill>
                  <a:schemeClr val="dk1"/>
                </a:solidFill>
                <a:latin typeface="Trebuchet MS"/>
                <a:ea typeface="Trebuchet MS"/>
                <a:cs typeface="Trebuchet MS"/>
                <a:sym typeface="Trebuchet MS"/>
              </a:rPr>
              <a:t>Nessuna organizzazione può aspettarsi di promuovere una cultura positiva senza dipendenti sani. I dipendenti devono sentirsi al meglio - fisicamente, mentalmente ed emotivamente - per contribuire a una cultura positiva.</a:t>
            </a:r>
          </a:p>
          <a:p>
            <a:pPr lvl="0">
              <a:buSzPts val="1400"/>
            </a:pPr>
            <a:endParaRPr lang="it-IT" dirty="0" smtClean="0">
              <a:solidFill>
                <a:schemeClr val="dk1"/>
              </a:solidFill>
              <a:latin typeface="Trebuchet MS"/>
              <a:ea typeface="Trebuchet MS"/>
              <a:cs typeface="Trebuchet MS"/>
              <a:sym typeface="Trebuchet MS"/>
            </a:endParaRPr>
          </a:p>
          <a:p>
            <a:pPr lvl="0">
              <a:buSzPts val="1400"/>
            </a:pPr>
            <a:r>
              <a:rPr lang="it-IT" b="1" dirty="0" smtClean="0">
                <a:solidFill>
                  <a:schemeClr val="dk1"/>
                </a:solidFill>
                <a:latin typeface="Trebuchet MS"/>
                <a:ea typeface="Trebuchet MS"/>
                <a:cs typeface="Trebuchet MS"/>
                <a:sym typeface="Trebuchet MS"/>
              </a:rPr>
              <a:t>Crescere sulla base della vostra cultura attuale.</a:t>
            </a:r>
          </a:p>
          <a:p>
            <a:pPr lvl="0">
              <a:buSzPts val="1400"/>
            </a:pPr>
            <a:r>
              <a:rPr lang="it-IT" sz="1100" dirty="0" smtClean="0">
                <a:solidFill>
                  <a:schemeClr val="dk1"/>
                </a:solidFill>
                <a:latin typeface="Trebuchet MS"/>
                <a:ea typeface="Trebuchet MS"/>
                <a:cs typeface="Trebuchet MS"/>
                <a:sym typeface="Trebuchet MS"/>
              </a:rPr>
              <a:t>Costruire una cultura aziendale positiva non significa che i datori di lavoro devono eliminare completamente tutto ciò che la loro azienda rappresenta attualmente.</a:t>
            </a:r>
            <a:r>
              <a:rPr lang="it-IT" dirty="0" smtClean="0">
                <a:solidFill>
                  <a:schemeClr val="dk1"/>
                </a:solidFill>
                <a:latin typeface="Trebuchet MS"/>
                <a:ea typeface="Trebuchet MS"/>
                <a:cs typeface="Trebuchet MS"/>
                <a:sym typeface="Trebuchet MS"/>
              </a:rPr>
              <a:t> </a:t>
            </a:r>
          </a:p>
          <a:p>
            <a:pPr lvl="0">
              <a:buSzPts val="1400"/>
            </a:pPr>
            <a:endParaRPr lang="it-IT" dirty="0" smtClean="0">
              <a:solidFill>
                <a:schemeClr val="dk1"/>
              </a:solidFill>
              <a:latin typeface="Trebuchet MS"/>
              <a:ea typeface="Trebuchet MS"/>
              <a:cs typeface="Trebuchet MS"/>
              <a:sym typeface="Trebuchet MS"/>
            </a:endParaRPr>
          </a:p>
          <a:p>
            <a:pPr lvl="0">
              <a:buSzPts val="1400"/>
            </a:pPr>
            <a:r>
              <a:rPr lang="it-IT" b="1" dirty="0" smtClean="0">
                <a:solidFill>
                  <a:schemeClr val="dk1"/>
                </a:solidFill>
                <a:latin typeface="Trebuchet MS"/>
                <a:ea typeface="Trebuchet MS"/>
                <a:cs typeface="Trebuchet MS"/>
                <a:sym typeface="Trebuchet MS"/>
              </a:rPr>
              <a:t>Fornire un significato.</a:t>
            </a:r>
          </a:p>
          <a:p>
            <a:pPr lvl="0">
              <a:buSzPts val="1400"/>
            </a:pPr>
            <a:r>
              <a:rPr lang="it-IT" sz="1100" dirty="0" smtClean="0">
                <a:solidFill>
                  <a:schemeClr val="dk1"/>
                </a:solidFill>
                <a:latin typeface="Trebuchet MS"/>
                <a:ea typeface="Trebuchet MS"/>
                <a:cs typeface="Trebuchet MS"/>
                <a:sym typeface="Trebuchet MS"/>
              </a:rPr>
              <a:t>Il significato e lo scopo sono più importanti che mai sul posto di lavoro. La maggioranza dei dipendenti desidera avere un significato e uno scopo nel proprio lavoro. Senza di essi, la soddisfazione sul lavoro subisce un grosso colpo.</a:t>
            </a:r>
          </a:p>
          <a:p>
            <a:pPr lvl="0">
              <a:buSzPts val="1400"/>
            </a:pPr>
            <a:endParaRPr lang="it-IT" dirty="0" smtClean="0">
              <a:solidFill>
                <a:schemeClr val="dk1"/>
              </a:solidFill>
              <a:latin typeface="Trebuchet MS"/>
              <a:ea typeface="Trebuchet MS"/>
              <a:cs typeface="Trebuchet MS"/>
              <a:sym typeface="Trebuchet MS"/>
            </a:endParaRPr>
          </a:p>
          <a:p>
            <a:pPr lvl="0">
              <a:buSzPts val="1400"/>
            </a:pPr>
            <a:r>
              <a:rPr lang="it-IT" b="1" dirty="0" smtClean="0">
                <a:solidFill>
                  <a:schemeClr val="dk1"/>
                </a:solidFill>
                <a:latin typeface="Trebuchet MS"/>
                <a:ea typeface="Trebuchet MS"/>
                <a:cs typeface="Trebuchet MS"/>
                <a:sym typeface="Trebuchet MS"/>
              </a:rPr>
              <a:t>Creare obiettivi.</a:t>
            </a:r>
          </a:p>
          <a:p>
            <a:pPr lvl="0">
              <a:buSzPts val="1400"/>
            </a:pPr>
            <a:r>
              <a:rPr lang="it-IT" sz="1100" dirty="0" smtClean="0">
                <a:solidFill>
                  <a:schemeClr val="dk1"/>
                </a:solidFill>
                <a:latin typeface="Trebuchet MS"/>
                <a:ea typeface="Trebuchet MS"/>
                <a:cs typeface="Trebuchet MS"/>
                <a:sym typeface="Trebuchet MS"/>
              </a:rPr>
              <a:t>Nessuna organizzazione può avere una cultura aziendale senza obiettivi chiari. I datori di lavoro dovrebbero riunirsi con il loro team per creare obiettivi e traguardi verso i quali tutti possono lavorare.</a:t>
            </a:r>
            <a:endParaRPr lang="it-IT"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a:spLocks noGrp="1"/>
          </p:cNvSpPr>
          <p:nvPr>
            <p:ph type="ctrTitle"/>
          </p:nvPr>
        </p:nvSpPr>
        <p:spPr>
          <a:xfrm>
            <a:off x="385687" y="152707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3060" b="1">
                <a:solidFill>
                  <a:schemeClr val="lt1"/>
                </a:solidFill>
                <a:latin typeface="Trebuchet MS"/>
                <a:ea typeface="Trebuchet MS"/>
                <a:cs typeface="Trebuchet MS"/>
                <a:sym typeface="Trebuchet MS"/>
              </a:rPr>
              <a:t>Motivare / Premiare i vostri dipendenti </a:t>
            </a:r>
            <a:endParaRPr/>
          </a:p>
        </p:txBody>
      </p:sp>
      <p:sp>
        <p:nvSpPr>
          <p:cNvPr id="211" name="Google Shape;211;p25"/>
          <p:cNvSpPr txBox="1">
            <a:spLocks noGrp="1"/>
          </p:cNvSpPr>
          <p:nvPr>
            <p:ph type="subTitle" idx="1"/>
          </p:nvPr>
        </p:nvSpPr>
        <p:spPr>
          <a:xfrm>
            <a:off x="282601" y="1838652"/>
            <a:ext cx="8520600" cy="425082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de-DE" b="1"/>
              <a:t>  </a:t>
            </a:r>
            <a:endParaRPr sz="1400">
              <a:solidFill>
                <a:schemeClr val="dk1"/>
              </a:solidFill>
            </a:endParaRPr>
          </a:p>
        </p:txBody>
      </p:sp>
      <p:sp>
        <p:nvSpPr>
          <p:cNvPr id="212" name="Google Shape;212;p25"/>
          <p:cNvSpPr/>
          <p:nvPr/>
        </p:nvSpPr>
        <p:spPr>
          <a:xfrm>
            <a:off x="282601"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13" name="Google Shape;213;p25"/>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14" name="Google Shape;214;p25"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15" name="Google Shape;215;p25"/>
          <p:cNvSpPr/>
          <p:nvPr/>
        </p:nvSpPr>
        <p:spPr>
          <a:xfrm>
            <a:off x="524425" y="2507917"/>
            <a:ext cx="8220076" cy="26496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Trebuchet MS"/>
                <a:ea typeface="Trebuchet MS"/>
                <a:cs typeface="Trebuchet MS"/>
                <a:sym typeface="Trebuchet MS"/>
              </a:rPr>
              <a:t>Il 70% dei dipendenti crede che la loro motivazione e il loro morale migliorerebbero significativamente se ricevessero più riconoscimenti dai loro manager. La verità è che il riconoscimento dei dipendenti non deve essere sempre dall'alto per essere motivante.</a:t>
            </a:r>
            <a:br>
              <a:rPr lang="de-DE" sz="1800" b="0" i="0" u="none" strike="noStrike" cap="none">
                <a:solidFill>
                  <a:schemeClr val="dk1"/>
                </a:solidFill>
                <a:latin typeface="Trebuchet MS"/>
                <a:ea typeface="Trebuchet MS"/>
                <a:cs typeface="Trebuchet MS"/>
                <a:sym typeface="Trebuchet MS"/>
              </a:rPr>
            </a:br>
            <a:r>
              <a:rPr lang="de-DE" sz="1800" b="0" i="0" u="none" strike="noStrike" cap="none">
                <a:solidFill>
                  <a:schemeClr val="dk1"/>
                </a:solidFill>
                <a:latin typeface="Trebuchet MS"/>
                <a:ea typeface="Trebuchet MS"/>
                <a:cs typeface="Trebuchet MS"/>
                <a:sym typeface="Trebuchet MS"/>
              </a:rPr>
              <a:t> </a:t>
            </a:r>
            <a:endParaRPr sz="18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Trebuchet MS"/>
                <a:ea typeface="Trebuchet MS"/>
                <a:cs typeface="Trebuchet MS"/>
                <a:sym typeface="Trebuchet MS"/>
              </a:rPr>
              <a:t>Quando dai a tutti nel tuo team o nella tua organizzazione il potere di darsi reciprocamente un riconoscimento frequente, puntuale, visibile, specifico, inclusivo e orientato ai valori, quelle scintille di motivazione possono venire da qualsiasi parte.</a:t>
            </a:r>
            <a:endParaRPr sz="1800" b="0" i="0" u="none" strike="noStrike" cap="none">
              <a:solidFill>
                <a:schemeClr val="dk1"/>
              </a:solidFill>
              <a:latin typeface="Trebuchet MS"/>
              <a:ea typeface="Trebuchet MS"/>
              <a:cs typeface="Trebuchet MS"/>
              <a:sym typeface="Trebuchet MS"/>
            </a:endParaRPr>
          </a:p>
        </p:txBody>
      </p:sp>
      <p:pic>
        <p:nvPicPr>
          <p:cNvPr id="216" name="Google Shape;216;p25"/>
          <p:cNvPicPr preferRelativeResize="0"/>
          <p:nvPr/>
        </p:nvPicPr>
        <p:blipFill rotWithShape="1">
          <a:blip r:embed="rId4">
            <a:alphaModFix/>
          </a:blip>
          <a:srcRect/>
          <a:stretch/>
        </p:blipFill>
        <p:spPr>
          <a:xfrm>
            <a:off x="6833467" y="74654"/>
            <a:ext cx="2072820" cy="13778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a:spLocks noGrp="1"/>
          </p:cNvSpPr>
          <p:nvPr>
            <p:ph type="ctrTitle"/>
          </p:nvPr>
        </p:nvSpPr>
        <p:spPr>
          <a:xfrm>
            <a:off x="385687" y="152707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3060" b="1">
                <a:solidFill>
                  <a:schemeClr val="lt1"/>
                </a:solidFill>
                <a:latin typeface="Trebuchet MS"/>
                <a:ea typeface="Trebuchet MS"/>
                <a:cs typeface="Trebuchet MS"/>
                <a:sym typeface="Trebuchet MS"/>
              </a:rPr>
              <a:t>Motivare / Premiare i vostri dipendenti </a:t>
            </a:r>
            <a:endParaRPr/>
          </a:p>
        </p:txBody>
      </p:sp>
      <p:sp>
        <p:nvSpPr>
          <p:cNvPr id="222" name="Google Shape;222;p26"/>
          <p:cNvSpPr txBox="1">
            <a:spLocks noGrp="1"/>
          </p:cNvSpPr>
          <p:nvPr>
            <p:ph type="subTitle" idx="1"/>
          </p:nvPr>
        </p:nvSpPr>
        <p:spPr>
          <a:xfrm>
            <a:off x="253106" y="1846673"/>
            <a:ext cx="8520600" cy="425082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de-DE" b="1" dirty="0"/>
              <a:t>  </a:t>
            </a:r>
            <a:endParaRPr sz="1400" dirty="0">
              <a:solidFill>
                <a:schemeClr val="dk1"/>
              </a:solidFill>
            </a:endParaRPr>
          </a:p>
        </p:txBody>
      </p:sp>
      <p:sp>
        <p:nvSpPr>
          <p:cNvPr id="223" name="Google Shape;223;p26"/>
          <p:cNvSpPr/>
          <p:nvPr/>
        </p:nvSpPr>
        <p:spPr>
          <a:xfrm>
            <a:off x="282601"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24" name="Google Shape;224;p26"/>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25" name="Google Shape;225;p26"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26" name="Google Shape;226;p26"/>
          <p:cNvSpPr/>
          <p:nvPr/>
        </p:nvSpPr>
        <p:spPr>
          <a:xfrm>
            <a:off x="282599" y="2063794"/>
            <a:ext cx="3334892" cy="837948"/>
          </a:xfrm>
          <a:prstGeom prst="roundRect">
            <a:avLst>
              <a:gd name="adj" fmla="val 16667"/>
            </a:avLst>
          </a:prstGeom>
          <a:solidFill>
            <a:srgbClr val="E1EFD8"/>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a:solidFill>
                  <a:schemeClr val="dk1"/>
                </a:solidFill>
                <a:latin typeface="Arial"/>
                <a:ea typeface="Arial"/>
                <a:cs typeface="Arial"/>
                <a:sym typeface="Arial"/>
              </a:rPr>
              <a:t>1. </a:t>
            </a:r>
            <a:r>
              <a:rPr lang="de-DE" sz="1400" b="1" i="0" u="none" strike="noStrike" cap="none" dirty="0" err="1">
                <a:solidFill>
                  <a:schemeClr val="dk1"/>
                </a:solidFill>
                <a:latin typeface="Arial"/>
                <a:ea typeface="Arial"/>
                <a:cs typeface="Arial"/>
                <a:sym typeface="Arial"/>
              </a:rPr>
              <a:t>Altamente</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impegnato</a:t>
            </a:r>
            <a:r>
              <a:rPr lang="de-DE" sz="1400" b="1" i="0" u="none" strike="noStrike" cap="none" dirty="0">
                <a:solidFill>
                  <a:schemeClr val="dk1"/>
                </a:solidFill>
                <a:latin typeface="Arial"/>
                <a:ea typeface="Arial"/>
                <a:cs typeface="Arial"/>
                <a:sym typeface="Arial"/>
              </a:rPr>
              <a:t/>
            </a:r>
            <a:br>
              <a:rPr lang="de-DE" sz="1400" b="1" i="0" u="none" strike="noStrike" cap="none" dirty="0">
                <a:solidFill>
                  <a:schemeClr val="dk1"/>
                </a:solidFill>
                <a:latin typeface="Arial"/>
                <a:ea typeface="Arial"/>
                <a:cs typeface="Arial"/>
                <a:sym typeface="Arial"/>
              </a:rPr>
            </a:b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Amo</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lavorare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qui</a:t>
            </a:r>
            <a:r>
              <a:rPr lang="de-DE" sz="1100" b="0" i="0" u="none" strike="noStrike" cap="none" dirty="0">
                <a:solidFill>
                  <a:schemeClr val="dk1"/>
                </a:solidFill>
                <a:latin typeface="Arial"/>
                <a:ea typeface="Arial"/>
                <a:cs typeface="Arial"/>
                <a:sym typeface="Arial"/>
              </a:rPr>
              <a:t> e </a:t>
            </a:r>
            <a:r>
              <a:rPr lang="de-DE" sz="1100" b="0" i="0" u="none" strike="noStrike" cap="none" dirty="0" err="1">
                <a:solidFill>
                  <a:schemeClr val="dk1"/>
                </a:solidFill>
                <a:latin typeface="Arial"/>
                <a:ea typeface="Arial"/>
                <a:cs typeface="Arial"/>
                <a:sym typeface="Arial"/>
              </a:rPr>
              <a:t>aiutare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gli</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altri</a:t>
            </a:r>
            <a:r>
              <a:rPr lang="de-DE" sz="1100" b="0" i="0" u="none" strike="noStrike" cap="none" dirty="0">
                <a:solidFill>
                  <a:schemeClr val="dk1"/>
                </a:solidFill>
                <a:latin typeface="Arial"/>
                <a:ea typeface="Arial"/>
                <a:cs typeface="Arial"/>
                <a:sym typeface="Arial"/>
              </a:rPr>
              <a:t/>
            </a:r>
            <a:br>
              <a:rPr lang="de-DE" sz="1100" b="0" i="0" u="none" strike="noStrike" cap="none" dirty="0">
                <a:solidFill>
                  <a:schemeClr val="dk1"/>
                </a:solidFill>
                <a:latin typeface="Arial"/>
                <a:ea typeface="Arial"/>
                <a:cs typeface="Arial"/>
                <a:sym typeface="Arial"/>
              </a:rPr>
            </a:b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Ispiro</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gli</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altri</a:t>
            </a:r>
            <a:r>
              <a:rPr lang="de-DE" sz="1100" b="0" i="0" u="none" strike="noStrike" cap="none" dirty="0">
                <a:solidFill>
                  <a:schemeClr val="dk1"/>
                </a:solidFill>
                <a:latin typeface="Arial"/>
                <a:ea typeface="Arial"/>
                <a:cs typeface="Arial"/>
                <a:sym typeface="Arial"/>
              </a:rPr>
              <a:t> a </a:t>
            </a:r>
            <a:r>
              <a:rPr lang="de-DE" sz="1100" b="0" i="0" u="none" strike="noStrike" cap="none" dirty="0" err="1">
                <a:solidFill>
                  <a:schemeClr val="dk1"/>
                </a:solidFill>
                <a:latin typeface="Arial"/>
                <a:ea typeface="Arial"/>
                <a:cs typeface="Arial"/>
                <a:sym typeface="Arial"/>
              </a:rPr>
              <a:t>fare</a:t>
            </a:r>
            <a:r>
              <a:rPr lang="de-DE" sz="1100" b="0" i="0" u="none" strike="noStrike" cap="none" dirty="0">
                <a:solidFill>
                  <a:schemeClr val="dk1"/>
                </a:solidFill>
                <a:latin typeface="Arial"/>
                <a:ea typeface="Arial"/>
                <a:cs typeface="Arial"/>
                <a:sym typeface="Arial"/>
              </a:rPr>
              <a:t> del </a:t>
            </a:r>
            <a:r>
              <a:rPr lang="de-DE" sz="1100" b="0" i="0" u="none" strike="noStrike" cap="none" dirty="0" err="1">
                <a:solidFill>
                  <a:schemeClr val="dk1"/>
                </a:solidFill>
                <a:latin typeface="Arial"/>
                <a:ea typeface="Arial"/>
                <a:cs typeface="Arial"/>
                <a:sym typeface="Arial"/>
              </a:rPr>
              <a:t>loro</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meglio</a:t>
            </a:r>
            <a:r>
              <a:rPr lang="de-DE" sz="1100" b="0" i="0" u="none" strike="noStrike" cap="none" dirty="0">
                <a:solidFill>
                  <a:schemeClr val="dk1"/>
                </a:solidFill>
                <a:latin typeface="Arial"/>
                <a:ea typeface="Arial"/>
                <a:cs typeface="Arial"/>
                <a:sym typeface="Arial"/>
              </a:rPr>
              <a:t/>
            </a:r>
            <a:br>
              <a:rPr lang="de-DE" sz="1100" b="0" i="0" u="none" strike="noStrike" cap="none" dirty="0">
                <a:solidFill>
                  <a:schemeClr val="dk1"/>
                </a:solidFill>
                <a:latin typeface="Arial"/>
                <a:ea typeface="Arial"/>
                <a:cs typeface="Arial"/>
                <a:sym typeface="Arial"/>
              </a:rPr>
            </a:b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Sono</a:t>
            </a:r>
            <a:r>
              <a:rPr lang="de-DE" sz="1100" b="0" i="0" u="none" strike="noStrike" cap="none" dirty="0">
                <a:solidFill>
                  <a:schemeClr val="dk1"/>
                </a:solidFill>
                <a:latin typeface="Arial"/>
                <a:ea typeface="Arial"/>
                <a:cs typeface="Arial"/>
                <a:sym typeface="Arial"/>
              </a:rPr>
              <a:t> uno </a:t>
            </a:r>
            <a:r>
              <a:rPr lang="de-DE" sz="1100" b="0" i="0" u="none" strike="noStrike" cap="none" dirty="0" err="1">
                <a:solidFill>
                  <a:schemeClr val="dk1"/>
                </a:solidFill>
                <a:latin typeface="Arial"/>
                <a:ea typeface="Arial"/>
                <a:cs typeface="Arial"/>
                <a:sym typeface="Arial"/>
              </a:rPr>
              <a:t>che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vola</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alto</a:t>
            </a:r>
            <a:endParaRPr sz="1100" b="0" i="0" u="none" strike="noStrike" cap="none" dirty="0">
              <a:solidFill>
                <a:schemeClr val="dk1"/>
              </a:solidFill>
              <a:latin typeface="Arial"/>
              <a:ea typeface="Arial"/>
              <a:cs typeface="Arial"/>
              <a:sym typeface="Arial"/>
            </a:endParaRPr>
          </a:p>
        </p:txBody>
      </p:sp>
      <p:sp>
        <p:nvSpPr>
          <p:cNvPr id="227" name="Google Shape;227;p26"/>
          <p:cNvSpPr/>
          <p:nvPr/>
        </p:nvSpPr>
        <p:spPr>
          <a:xfrm>
            <a:off x="282596" y="2901742"/>
            <a:ext cx="3334893" cy="837948"/>
          </a:xfrm>
          <a:prstGeom prst="roundRect">
            <a:avLst>
              <a:gd name="adj" fmla="val 16667"/>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lvl="0">
              <a:buSzPts val="1400"/>
            </a:pPr>
            <a:r>
              <a:rPr lang="it-IT" b="1" dirty="0" smtClean="0"/>
              <a:t>2. Impegnato </a:t>
            </a:r>
            <a:endParaRPr lang="it-IT" b="1" dirty="0" smtClean="0"/>
          </a:p>
          <a:p>
            <a:pPr lvl="0">
              <a:buSzPts val="1400"/>
              <a:buFontTx/>
              <a:buChar char="-"/>
            </a:pPr>
            <a:r>
              <a:rPr lang="it-IT" sz="1100" dirty="0" smtClean="0"/>
              <a:t>Sono </a:t>
            </a:r>
            <a:r>
              <a:rPr lang="it-IT" sz="1100" dirty="0" smtClean="0"/>
              <a:t>una parte vitale </a:t>
            </a:r>
            <a:r>
              <a:rPr lang="it-IT" sz="1100" dirty="0" smtClean="0"/>
              <a:t>dell'istituzione</a:t>
            </a:r>
          </a:p>
          <a:p>
            <a:pPr lvl="0">
              <a:buSzPts val="1400"/>
              <a:buFontTx/>
              <a:buChar char="-"/>
            </a:pPr>
            <a:r>
              <a:rPr lang="it-IT" sz="1100" dirty="0" smtClean="0"/>
              <a:t>- </a:t>
            </a:r>
            <a:r>
              <a:rPr lang="it-IT" sz="1100" dirty="0" smtClean="0"/>
              <a:t>Mi sento importante al lavoro </a:t>
            </a:r>
          </a:p>
          <a:p>
            <a:pPr lvl="0">
              <a:buSzPts val="1400"/>
              <a:buFontTx/>
              <a:buChar char="-"/>
            </a:pPr>
            <a:r>
              <a:rPr lang="it-IT" sz="1100" dirty="0" smtClean="0"/>
              <a:t>- </a:t>
            </a:r>
            <a:r>
              <a:rPr lang="it-IT" sz="1100" dirty="0" smtClean="0"/>
              <a:t>Sono un </a:t>
            </a:r>
            <a:r>
              <a:rPr lang="it-IT" sz="1100" dirty="0" smtClean="0"/>
              <a:t>vincente</a:t>
            </a:r>
            <a:endParaRPr sz="1100" i="0" u="none" strike="noStrike" cap="none" dirty="0">
              <a:solidFill>
                <a:srgbClr val="000000"/>
              </a:solidFill>
              <a:latin typeface="Arial"/>
              <a:ea typeface="Arial"/>
              <a:cs typeface="Arial"/>
              <a:sym typeface="Arial"/>
            </a:endParaRPr>
          </a:p>
        </p:txBody>
      </p:sp>
      <p:sp>
        <p:nvSpPr>
          <p:cNvPr id="228" name="Google Shape;228;p26"/>
          <p:cNvSpPr/>
          <p:nvPr/>
        </p:nvSpPr>
        <p:spPr>
          <a:xfrm>
            <a:off x="218365" y="3739689"/>
            <a:ext cx="3399132" cy="873253"/>
          </a:xfrm>
          <a:prstGeom prst="roundRect">
            <a:avLst>
              <a:gd name="adj" fmla="val 50000"/>
            </a:avLst>
          </a:prstGeom>
          <a:solidFill>
            <a:srgbClr val="FFF2CC"/>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lvl="0">
              <a:buSzPts val="1400"/>
            </a:pPr>
            <a:r>
              <a:rPr lang="it-IT" b="1" dirty="0" smtClean="0">
                <a:solidFill>
                  <a:schemeClr val="tx1"/>
                </a:solidFill>
              </a:rPr>
              <a:t>3. Quasi </a:t>
            </a:r>
            <a:r>
              <a:rPr lang="it-IT" b="1" dirty="0" smtClean="0">
                <a:solidFill>
                  <a:schemeClr val="tx1"/>
                </a:solidFill>
              </a:rPr>
              <a:t>impegnato</a:t>
            </a:r>
          </a:p>
          <a:p>
            <a:pPr lvl="0">
              <a:buSzPts val="1400"/>
              <a:buFontTx/>
              <a:buChar char="-"/>
            </a:pPr>
            <a:r>
              <a:rPr lang="it-IT" sz="1050" dirty="0" smtClean="0">
                <a:solidFill>
                  <a:schemeClr val="tx1"/>
                </a:solidFill>
              </a:rPr>
              <a:t>So </a:t>
            </a:r>
            <a:r>
              <a:rPr lang="it-IT" sz="1050" dirty="0" smtClean="0">
                <a:solidFill>
                  <a:schemeClr val="tx1"/>
                </a:solidFill>
              </a:rPr>
              <a:t>di essere parte di qualcosa di più </a:t>
            </a:r>
            <a:r>
              <a:rPr lang="it-IT" sz="1050" dirty="0" smtClean="0">
                <a:solidFill>
                  <a:schemeClr val="tx1"/>
                </a:solidFill>
              </a:rPr>
              <a:t>grande</a:t>
            </a:r>
          </a:p>
          <a:p>
            <a:pPr lvl="0">
              <a:buSzPts val="1400"/>
              <a:buFontTx/>
              <a:buChar char="-"/>
            </a:pPr>
            <a:r>
              <a:rPr lang="it-IT" sz="1050" dirty="0" smtClean="0">
                <a:solidFill>
                  <a:schemeClr val="tx1"/>
                </a:solidFill>
              </a:rPr>
              <a:t> </a:t>
            </a:r>
            <a:r>
              <a:rPr lang="it-IT" sz="1050" dirty="0" smtClean="0">
                <a:solidFill>
                  <a:schemeClr val="tx1"/>
                </a:solidFill>
              </a:rPr>
              <a:t>Potrei andarmene se fossi </a:t>
            </a:r>
            <a:r>
              <a:rPr lang="it-IT" sz="1050" dirty="0" smtClean="0">
                <a:solidFill>
                  <a:schemeClr val="tx1"/>
                </a:solidFill>
              </a:rPr>
              <a:t>tentato</a:t>
            </a:r>
          </a:p>
          <a:p>
            <a:pPr lvl="0">
              <a:buSzPts val="1400"/>
              <a:buFontTx/>
              <a:buChar char="-"/>
            </a:pPr>
            <a:r>
              <a:rPr lang="it-IT" sz="1050" dirty="0" smtClean="0">
                <a:solidFill>
                  <a:schemeClr val="tx1"/>
                </a:solidFill>
              </a:rPr>
              <a:t>-</a:t>
            </a:r>
            <a:r>
              <a:rPr lang="it-IT" sz="1050" dirty="0" smtClean="0">
                <a:solidFill>
                  <a:schemeClr val="tx1"/>
                </a:solidFill>
              </a:rPr>
              <a:t>Sono orgoglioso di lavorare qui ma non lo direi a nessuno</a:t>
            </a:r>
            <a:endParaRPr sz="1050" b="0" i="0" u="none" strike="noStrike" cap="none" dirty="0">
              <a:solidFill>
                <a:schemeClr val="tx1"/>
              </a:solidFill>
              <a:latin typeface="Arial"/>
              <a:ea typeface="Arial"/>
              <a:cs typeface="Arial"/>
              <a:sym typeface="Arial"/>
            </a:endParaRPr>
          </a:p>
        </p:txBody>
      </p:sp>
      <p:sp>
        <p:nvSpPr>
          <p:cNvPr id="229" name="Google Shape;229;p26"/>
          <p:cNvSpPr/>
          <p:nvPr/>
        </p:nvSpPr>
        <p:spPr>
          <a:xfrm>
            <a:off x="282601" y="4604944"/>
            <a:ext cx="3334895" cy="837948"/>
          </a:xfrm>
          <a:prstGeom prst="roundRect">
            <a:avLst>
              <a:gd name="adj" fmla="val 16667"/>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lvl="0">
              <a:buSzPts val="1200"/>
            </a:pPr>
            <a:r>
              <a:rPr lang="it-IT" b="1" dirty="0" smtClean="0"/>
              <a:t>4. Non impegnato </a:t>
            </a:r>
            <a:endParaRPr lang="it-IT" b="1" dirty="0" smtClean="0"/>
          </a:p>
          <a:p>
            <a:pPr lvl="0">
              <a:buSzPts val="1200"/>
              <a:buFontTx/>
              <a:buChar char="-"/>
            </a:pPr>
            <a:r>
              <a:rPr lang="it-IT" sz="1200" dirty="0" smtClean="0"/>
              <a:t>leggo </a:t>
            </a:r>
            <a:r>
              <a:rPr lang="it-IT" sz="1200" dirty="0" smtClean="0"/>
              <a:t>gli annunci di lavoro </a:t>
            </a:r>
            <a:endParaRPr lang="it-IT" sz="1200" dirty="0" smtClean="0"/>
          </a:p>
          <a:p>
            <a:pPr lvl="0">
              <a:buSzPts val="1200"/>
              <a:buFontTx/>
              <a:buChar char="-"/>
            </a:pPr>
            <a:r>
              <a:rPr lang="it-IT" sz="1200" dirty="0" smtClean="0"/>
              <a:t> </a:t>
            </a:r>
            <a:r>
              <a:rPr lang="it-IT" sz="1200" dirty="0" smtClean="0"/>
              <a:t>ho condizioni di lavoro scadenti </a:t>
            </a:r>
            <a:endParaRPr lang="it-IT" sz="1200" dirty="0" smtClean="0"/>
          </a:p>
          <a:p>
            <a:pPr lvl="0">
              <a:buSzPts val="1200"/>
              <a:buFontTx/>
              <a:buChar char="-"/>
            </a:pPr>
            <a:r>
              <a:rPr lang="it-IT" sz="1200" dirty="0" smtClean="0"/>
              <a:t> </a:t>
            </a:r>
            <a:r>
              <a:rPr lang="it-IT" sz="1200" dirty="0" smtClean="0"/>
              <a:t>non mi piace il mio supervisore né il mio team</a:t>
            </a:r>
            <a:endParaRPr sz="1200" i="0" u="none" strike="noStrike" cap="none" dirty="0">
              <a:solidFill>
                <a:srgbClr val="000000"/>
              </a:solidFill>
              <a:latin typeface="Arial"/>
              <a:ea typeface="Arial"/>
              <a:cs typeface="Arial"/>
              <a:sym typeface="Arial"/>
            </a:endParaRPr>
          </a:p>
        </p:txBody>
      </p:sp>
      <p:sp>
        <p:nvSpPr>
          <p:cNvPr id="230" name="Google Shape;230;p26"/>
          <p:cNvSpPr/>
          <p:nvPr/>
        </p:nvSpPr>
        <p:spPr>
          <a:xfrm>
            <a:off x="282594" y="5469384"/>
            <a:ext cx="3334895" cy="837948"/>
          </a:xfrm>
          <a:prstGeom prst="roundRect">
            <a:avLst>
              <a:gd name="adj" fmla="val 16667"/>
            </a:avLst>
          </a:prstGeom>
          <a:solidFill>
            <a:srgbClr val="FFBDD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lvl="0">
              <a:buSzPts val="1200"/>
            </a:pPr>
            <a:r>
              <a:rPr lang="it-IT" b="1" dirty="0" smtClean="0"/>
              <a:t>5. Disimpegnato </a:t>
            </a:r>
            <a:endParaRPr lang="it-IT" b="1" dirty="0" smtClean="0"/>
          </a:p>
          <a:p>
            <a:pPr lvl="0">
              <a:buSzPts val="1200"/>
              <a:buFontTx/>
              <a:buChar char="-"/>
            </a:pPr>
            <a:r>
              <a:rPr lang="it-IT" sz="1100" dirty="0" smtClean="0"/>
              <a:t>sono </a:t>
            </a:r>
            <a:r>
              <a:rPr lang="it-IT" sz="1100" dirty="0" smtClean="0"/>
              <a:t>qui per i soldi </a:t>
            </a:r>
            <a:endParaRPr lang="it-IT" sz="1100" dirty="0" smtClean="0"/>
          </a:p>
          <a:p>
            <a:pPr lvl="0">
              <a:buSzPts val="1200"/>
              <a:buFontTx/>
              <a:buChar char="-"/>
            </a:pPr>
            <a:r>
              <a:rPr lang="it-IT" sz="1100" dirty="0" smtClean="0"/>
              <a:t> </a:t>
            </a:r>
            <a:r>
              <a:rPr lang="it-IT" sz="1100" dirty="0" smtClean="0"/>
              <a:t>me ne vado quando posso </a:t>
            </a:r>
            <a:endParaRPr lang="it-IT" sz="1100" dirty="0" smtClean="0"/>
          </a:p>
          <a:p>
            <a:pPr lvl="0">
              <a:buSzPts val="1200"/>
              <a:buFontTx/>
              <a:buChar char="-"/>
            </a:pPr>
            <a:r>
              <a:rPr lang="it-IT" sz="1100" dirty="0" smtClean="0"/>
              <a:t> </a:t>
            </a:r>
            <a:r>
              <a:rPr lang="it-IT" sz="1100" dirty="0" smtClean="0"/>
              <a:t>non sono soddisfatto del mio lavoro</a:t>
            </a:r>
            <a:endParaRPr sz="1100" i="0" u="none" strike="noStrike" cap="none" dirty="0">
              <a:solidFill>
                <a:srgbClr val="000000"/>
              </a:solidFill>
              <a:latin typeface="Arial"/>
              <a:ea typeface="Arial"/>
              <a:cs typeface="Arial"/>
              <a:sym typeface="Arial"/>
            </a:endParaRPr>
          </a:p>
        </p:txBody>
      </p:sp>
      <p:sp>
        <p:nvSpPr>
          <p:cNvPr id="231" name="Google Shape;231;p26"/>
          <p:cNvSpPr txBox="1"/>
          <p:nvPr/>
        </p:nvSpPr>
        <p:spPr>
          <a:xfrm>
            <a:off x="2550695" y="515886"/>
            <a:ext cx="3836457" cy="739708"/>
          </a:xfrm>
          <a:prstGeom prst="rect">
            <a:avLst/>
          </a:prstGeom>
          <a:solidFill>
            <a:srgbClr val="F2F2F2"/>
          </a:solidFill>
          <a:ln>
            <a:noFill/>
          </a:ln>
        </p:spPr>
        <p:txBody>
          <a:bodyPr spcFirstLastPara="1" wrap="square" lIns="91425" tIns="45700" rIns="91425" bIns="45700" anchor="t" anchorCtr="0">
            <a:noAutofit/>
          </a:bodyPr>
          <a:lstStyle/>
          <a:p>
            <a:pPr lvl="0" algn="ctr">
              <a:buSzPts val="1200"/>
            </a:pPr>
            <a:r>
              <a:rPr lang="it-IT" sz="1200" b="1" dirty="0" smtClean="0"/>
              <a:t>GERARCHIA DEI BISOGNI </a:t>
            </a:r>
            <a:r>
              <a:rPr lang="it-IT" sz="1200" b="1" dirty="0" err="1" smtClean="0"/>
              <a:t>DI</a:t>
            </a:r>
            <a:r>
              <a:rPr lang="it-IT" sz="1200" b="1" dirty="0" smtClean="0"/>
              <a:t> MASLOW APPLICATA AL COINVOLGIMENTO DEI DIPENDENTI</a:t>
            </a:r>
            <a:endParaRPr sz="1200" b="1" i="0" u="none" strike="noStrike" cap="none" dirty="0">
              <a:solidFill>
                <a:srgbClr val="000000"/>
              </a:solidFill>
              <a:latin typeface="Arial"/>
              <a:ea typeface="Arial"/>
              <a:cs typeface="Arial"/>
              <a:sym typeface="Arial"/>
            </a:endParaRPr>
          </a:p>
        </p:txBody>
      </p:sp>
      <p:sp>
        <p:nvSpPr>
          <p:cNvPr id="232" name="Google Shape;232;p26"/>
          <p:cNvSpPr/>
          <p:nvPr/>
        </p:nvSpPr>
        <p:spPr>
          <a:xfrm>
            <a:off x="2382476" y="2281131"/>
            <a:ext cx="3810000" cy="4225675"/>
          </a:xfrm>
          <a:prstGeom prst="triangle">
            <a:avLst>
              <a:gd name="adj" fmla="val 50221"/>
            </a:avLst>
          </a:prstGeom>
          <a:solidFill>
            <a:schemeClr val="accent1">
              <a:alpha val="18431"/>
            </a:scheme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p:txBody>
      </p:sp>
      <p:sp>
        <p:nvSpPr>
          <p:cNvPr id="233" name="Google Shape;233;p26"/>
          <p:cNvSpPr txBox="1"/>
          <p:nvPr/>
        </p:nvSpPr>
        <p:spPr>
          <a:xfrm>
            <a:off x="3702649" y="5777882"/>
            <a:ext cx="1984277" cy="276999"/>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it-IT" b="1" i="0" u="none" strike="noStrike" cap="none" dirty="0" smtClean="0">
                <a:solidFill>
                  <a:srgbClr val="000000"/>
                </a:solidFill>
                <a:latin typeface="Arial"/>
                <a:ea typeface="Arial"/>
                <a:cs typeface="Arial"/>
                <a:sym typeface="Arial"/>
              </a:rPr>
              <a:t>SOPRAVVIVENZA</a:t>
            </a:r>
            <a:endParaRPr b="1" i="0" u="none" strike="noStrike" cap="none" dirty="0">
              <a:solidFill>
                <a:srgbClr val="000000"/>
              </a:solidFill>
              <a:latin typeface="Arial"/>
              <a:ea typeface="Arial"/>
              <a:cs typeface="Arial"/>
              <a:sym typeface="Arial"/>
            </a:endParaRPr>
          </a:p>
        </p:txBody>
      </p:sp>
      <p:sp>
        <p:nvSpPr>
          <p:cNvPr id="234" name="Google Shape;234;p26"/>
          <p:cNvSpPr txBox="1"/>
          <p:nvPr/>
        </p:nvSpPr>
        <p:spPr>
          <a:xfrm>
            <a:off x="3712191" y="4926841"/>
            <a:ext cx="1869624" cy="30381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it-IT" b="1" i="0" u="none" strike="noStrike" cap="none" dirty="0" smtClean="0">
                <a:solidFill>
                  <a:srgbClr val="000000"/>
                </a:solidFill>
                <a:latin typeface="Arial"/>
                <a:ea typeface="Arial"/>
                <a:cs typeface="Arial"/>
                <a:sym typeface="Arial"/>
              </a:rPr>
              <a:t>SICUREZZA</a:t>
            </a:r>
            <a:endParaRPr b="1" i="0" u="none" strike="noStrike" cap="none" dirty="0">
              <a:solidFill>
                <a:srgbClr val="000000"/>
              </a:solidFill>
              <a:latin typeface="Arial"/>
              <a:ea typeface="Arial"/>
              <a:cs typeface="Arial"/>
              <a:sym typeface="Arial"/>
            </a:endParaRPr>
          </a:p>
        </p:txBody>
      </p:sp>
      <p:sp>
        <p:nvSpPr>
          <p:cNvPr id="235" name="Google Shape;235;p26"/>
          <p:cNvSpPr txBox="1"/>
          <p:nvPr/>
        </p:nvSpPr>
        <p:spPr>
          <a:xfrm>
            <a:off x="3705433" y="4064926"/>
            <a:ext cx="1716506" cy="276999"/>
          </a:xfrm>
          <a:prstGeom prst="rect">
            <a:avLst/>
          </a:prstGeom>
          <a:solidFill>
            <a:schemeClr val="accent1"/>
          </a:solidFill>
          <a:ln>
            <a:noFill/>
          </a:ln>
        </p:spPr>
        <p:txBody>
          <a:bodyPr spcFirstLastPara="1" wrap="square" lIns="91425" tIns="45700" rIns="91425" bIns="45700" anchor="t" anchorCtr="0">
            <a:noAutofit/>
          </a:bodyPr>
          <a:lstStyle/>
          <a:p>
            <a:pPr algn="ctr"/>
            <a:r>
              <a:rPr lang="it-IT" b="1" dirty="0" smtClean="0"/>
              <a:t>APPARTENENZA</a:t>
            </a:r>
            <a:endParaRPr b="1" dirty="0"/>
          </a:p>
        </p:txBody>
      </p:sp>
      <p:sp>
        <p:nvSpPr>
          <p:cNvPr id="236" name="Google Shape;236;p26"/>
          <p:cNvSpPr txBox="1"/>
          <p:nvPr/>
        </p:nvSpPr>
        <p:spPr>
          <a:xfrm>
            <a:off x="3811830" y="3209512"/>
            <a:ext cx="1824695" cy="297963"/>
          </a:xfrm>
          <a:prstGeom prst="rect">
            <a:avLst/>
          </a:prstGeom>
          <a:solidFill>
            <a:schemeClr val="accent1"/>
          </a:solidFill>
          <a:ln>
            <a:noFill/>
          </a:ln>
        </p:spPr>
        <p:txBody>
          <a:bodyPr spcFirstLastPara="1" wrap="square" lIns="91425" tIns="45700" rIns="91425" bIns="45700" anchor="t" anchorCtr="0">
            <a:noAutofit/>
          </a:bodyPr>
          <a:lstStyle/>
          <a:p>
            <a:pPr algn="ctr"/>
            <a:r>
              <a:rPr lang="it-IT" b="1" dirty="0" smtClean="0"/>
              <a:t>IMPORTANZA</a:t>
            </a:r>
            <a:endParaRPr b="1" dirty="0"/>
          </a:p>
        </p:txBody>
      </p:sp>
      <p:sp>
        <p:nvSpPr>
          <p:cNvPr id="237" name="Google Shape;237;p26"/>
          <p:cNvSpPr txBox="1"/>
          <p:nvPr/>
        </p:nvSpPr>
        <p:spPr>
          <a:xfrm>
            <a:off x="3705432" y="2344696"/>
            <a:ext cx="2040275" cy="461665"/>
          </a:xfrm>
          <a:prstGeom prst="rect">
            <a:avLst/>
          </a:prstGeom>
          <a:solidFill>
            <a:schemeClr val="accent1"/>
          </a:solidFill>
          <a:ln>
            <a:noFill/>
          </a:ln>
        </p:spPr>
        <p:txBody>
          <a:bodyPr spcFirstLastPara="1" wrap="square" lIns="91425" tIns="45700" rIns="91425" bIns="45700" anchor="t" anchorCtr="0">
            <a:noAutofit/>
          </a:bodyPr>
          <a:lstStyle/>
          <a:p>
            <a:pPr algn="ctr"/>
            <a:r>
              <a:rPr lang="it-IT" b="1" dirty="0" smtClean="0"/>
              <a:t>AUTO- EQUIPAGGIAMENTO</a:t>
            </a:r>
            <a:endParaRPr b="1" dirty="0"/>
          </a:p>
        </p:txBody>
      </p:sp>
      <p:pic>
        <p:nvPicPr>
          <p:cNvPr id="238" name="Google Shape;238;p26"/>
          <p:cNvPicPr preferRelativeResize="0"/>
          <p:nvPr/>
        </p:nvPicPr>
        <p:blipFill rotWithShape="1">
          <a:blip r:embed="rId4">
            <a:alphaModFix/>
          </a:blip>
          <a:srcRect/>
          <a:stretch/>
        </p:blipFill>
        <p:spPr>
          <a:xfrm>
            <a:off x="6237425" y="2163894"/>
            <a:ext cx="1077220" cy="710341"/>
          </a:xfrm>
          <a:prstGeom prst="rect">
            <a:avLst/>
          </a:prstGeom>
          <a:noFill/>
          <a:ln>
            <a:noFill/>
          </a:ln>
        </p:spPr>
      </p:pic>
      <p:pic>
        <p:nvPicPr>
          <p:cNvPr id="239" name="Google Shape;239;p26"/>
          <p:cNvPicPr preferRelativeResize="0"/>
          <p:nvPr/>
        </p:nvPicPr>
        <p:blipFill rotWithShape="1">
          <a:blip r:embed="rId5">
            <a:alphaModFix/>
          </a:blip>
          <a:srcRect/>
          <a:stretch/>
        </p:blipFill>
        <p:spPr>
          <a:xfrm>
            <a:off x="6301401" y="5429245"/>
            <a:ext cx="949268" cy="730492"/>
          </a:xfrm>
          <a:prstGeom prst="rect">
            <a:avLst/>
          </a:prstGeom>
          <a:noFill/>
          <a:ln>
            <a:noFill/>
          </a:ln>
        </p:spPr>
      </p:pic>
      <p:cxnSp>
        <p:nvCxnSpPr>
          <p:cNvPr id="240" name="Google Shape;240;p26"/>
          <p:cNvCxnSpPr/>
          <p:nvPr/>
        </p:nvCxnSpPr>
        <p:spPr>
          <a:xfrm rot="10800000">
            <a:off x="6791754" y="2909464"/>
            <a:ext cx="26100" cy="2498400"/>
          </a:xfrm>
          <a:prstGeom prst="straightConnector1">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509"/>
              </a:srgbClr>
            </a:outerShdw>
          </a:effectLst>
        </p:spPr>
      </p:cxnSp>
      <p:sp>
        <p:nvSpPr>
          <p:cNvPr id="241" name="Google Shape;241;p26"/>
          <p:cNvSpPr txBox="1"/>
          <p:nvPr/>
        </p:nvSpPr>
        <p:spPr>
          <a:xfrm>
            <a:off x="5837560" y="3890333"/>
            <a:ext cx="1908386" cy="400110"/>
          </a:xfrm>
          <a:prstGeom prst="rect">
            <a:avLst/>
          </a:prstGeom>
          <a:solidFill>
            <a:schemeClr val="accent1"/>
          </a:solidFill>
          <a:ln>
            <a:noFill/>
          </a:ln>
        </p:spPr>
        <p:txBody>
          <a:bodyPr spcFirstLastPara="1" wrap="square" lIns="91425" tIns="45700" rIns="91425" bIns="45700" anchor="t" anchorCtr="0">
            <a:noAutofit/>
          </a:bodyPr>
          <a:lstStyle/>
          <a:p>
            <a:pPr lvl="0" algn="ctr">
              <a:buSzPts val="2000"/>
            </a:pPr>
            <a:r>
              <a:rPr lang="de-DE" sz="1600" b="1" dirty="0" smtClean="0"/>
              <a:t>MOTIVAZIONE</a:t>
            </a:r>
            <a:endParaRPr lang="de-DE" sz="1600" b="1" dirty="0"/>
          </a:p>
        </p:txBody>
      </p:sp>
      <p:pic>
        <p:nvPicPr>
          <p:cNvPr id="242" name="Google Shape;242;p26"/>
          <p:cNvPicPr preferRelativeResize="0"/>
          <p:nvPr/>
        </p:nvPicPr>
        <p:blipFill rotWithShape="1">
          <a:blip r:embed="rId6">
            <a:alphaModFix/>
          </a:blip>
          <a:srcRect/>
          <a:stretch/>
        </p:blipFill>
        <p:spPr>
          <a:xfrm>
            <a:off x="6804803" y="89846"/>
            <a:ext cx="2072820" cy="13778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a:spLocks noGrp="1"/>
          </p:cNvSpPr>
          <p:nvPr>
            <p:ph type="ctrTitle"/>
          </p:nvPr>
        </p:nvSpPr>
        <p:spPr>
          <a:xfrm>
            <a:off x="385687" y="152707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de-DE" sz="3060" b="1">
                <a:solidFill>
                  <a:schemeClr val="lt1"/>
                </a:solidFill>
                <a:latin typeface="Trebuchet MS"/>
                <a:ea typeface="Trebuchet MS"/>
                <a:cs typeface="Trebuchet MS"/>
                <a:sym typeface="Trebuchet MS"/>
              </a:rPr>
              <a:t>Motivare / Premiare i vostri dipendenti </a:t>
            </a:r>
            <a:endParaRPr/>
          </a:p>
        </p:txBody>
      </p:sp>
      <p:sp>
        <p:nvSpPr>
          <p:cNvPr id="248" name="Google Shape;248;p27"/>
          <p:cNvSpPr txBox="1">
            <a:spLocks noGrp="1"/>
          </p:cNvSpPr>
          <p:nvPr>
            <p:ph type="subTitle" idx="1"/>
          </p:nvPr>
        </p:nvSpPr>
        <p:spPr>
          <a:xfrm>
            <a:off x="282601" y="1838652"/>
            <a:ext cx="8520600" cy="425082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de-DE" b="1" dirty="0"/>
              <a:t>  </a:t>
            </a:r>
            <a:endParaRPr sz="1400" dirty="0"/>
          </a:p>
        </p:txBody>
      </p:sp>
      <p:sp>
        <p:nvSpPr>
          <p:cNvPr id="249" name="Google Shape;249;p27"/>
          <p:cNvSpPr/>
          <p:nvPr/>
        </p:nvSpPr>
        <p:spPr>
          <a:xfrm>
            <a:off x="282601"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250" name="Google Shape;250;p27"/>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pic>
        <p:nvPicPr>
          <p:cNvPr id="251" name="Google Shape;251;p27"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pic>
        <p:nvPicPr>
          <p:cNvPr id="252" name="Google Shape;252;p27"/>
          <p:cNvPicPr preferRelativeResize="0"/>
          <p:nvPr/>
        </p:nvPicPr>
        <p:blipFill rotWithShape="1">
          <a:blip r:embed="rId4">
            <a:alphaModFix/>
          </a:blip>
          <a:srcRect/>
          <a:stretch/>
        </p:blipFill>
        <p:spPr>
          <a:xfrm>
            <a:off x="3645476" y="208460"/>
            <a:ext cx="1890241" cy="1138069"/>
          </a:xfrm>
          <a:prstGeom prst="rect">
            <a:avLst/>
          </a:prstGeom>
          <a:noFill/>
          <a:ln>
            <a:noFill/>
          </a:ln>
        </p:spPr>
      </p:pic>
      <p:pic>
        <p:nvPicPr>
          <p:cNvPr id="253" name="Google Shape;253;p27"/>
          <p:cNvPicPr preferRelativeResize="0"/>
          <p:nvPr/>
        </p:nvPicPr>
        <p:blipFill rotWithShape="1">
          <a:blip r:embed="rId5">
            <a:alphaModFix/>
          </a:blip>
          <a:srcRect/>
          <a:stretch/>
        </p:blipFill>
        <p:spPr>
          <a:xfrm>
            <a:off x="611465" y="4902594"/>
            <a:ext cx="2532788" cy="1043445"/>
          </a:xfrm>
          <a:prstGeom prst="rect">
            <a:avLst/>
          </a:prstGeom>
          <a:noFill/>
          <a:ln>
            <a:noFill/>
          </a:ln>
        </p:spPr>
      </p:pic>
      <p:sp>
        <p:nvSpPr>
          <p:cNvPr id="254" name="Google Shape;254;p27"/>
          <p:cNvSpPr/>
          <p:nvPr/>
        </p:nvSpPr>
        <p:spPr>
          <a:xfrm>
            <a:off x="396744" y="2296537"/>
            <a:ext cx="4572000"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000000"/>
                </a:solidFill>
                <a:latin typeface="Arial"/>
                <a:ea typeface="Arial"/>
                <a:cs typeface="Arial"/>
                <a:sym typeface="Arial"/>
              </a:rPr>
              <a:t>È del </a:t>
            </a:r>
            <a:r>
              <a:rPr lang="de-DE" sz="1800" b="0" i="0" u="none" strike="noStrike" cap="none" dirty="0" err="1">
                <a:solidFill>
                  <a:srgbClr val="000000"/>
                </a:solidFill>
                <a:latin typeface="Arial"/>
                <a:ea typeface="Arial"/>
                <a:cs typeface="Arial"/>
                <a:sym typeface="Arial"/>
              </a:rPr>
              <a:t>tutto</a:t>
            </a:r>
            <a:r>
              <a:rPr lang="de-DE" sz="1800" b="0" i="0" u="none" strike="noStrike" cap="none" dirty="0">
                <a:solidFill>
                  <a:srgbClr val="000000"/>
                </a:solidFill>
                <a:latin typeface="Arial"/>
                <a:ea typeface="Arial"/>
                <a:cs typeface="Arial"/>
                <a:sym typeface="Arial"/>
              </a:rPr>
              <a:t> normale per i </a:t>
            </a:r>
            <a:r>
              <a:rPr lang="de-DE" sz="1800" b="0" i="0" u="none" strike="noStrike" cap="none" dirty="0" err="1">
                <a:solidFill>
                  <a:srgbClr val="000000"/>
                </a:solidFill>
                <a:latin typeface="Arial"/>
                <a:ea typeface="Arial"/>
                <a:cs typeface="Arial"/>
                <a:sym typeface="Arial"/>
              </a:rPr>
              <a:t>dipendenti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affrontare</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cali</a:t>
            </a:r>
            <a:r>
              <a:rPr lang="de-DE" sz="1800" b="0" i="0" u="none" strike="noStrike" cap="none" dirty="0">
                <a:solidFill>
                  <a:srgbClr val="000000"/>
                </a:solidFill>
                <a:latin typeface="Arial"/>
                <a:ea typeface="Arial"/>
                <a:cs typeface="Arial"/>
                <a:sym typeface="Arial"/>
              </a:rPr>
              <a:t> di </a:t>
            </a:r>
            <a:r>
              <a:rPr lang="de-DE" sz="1800" b="0" i="0" u="none" strike="noStrike" cap="none" dirty="0" err="1">
                <a:solidFill>
                  <a:srgbClr val="000000"/>
                </a:solidFill>
                <a:latin typeface="Arial"/>
                <a:ea typeface="Arial"/>
                <a:cs typeface="Arial"/>
                <a:sym typeface="Arial"/>
              </a:rPr>
              <a:t>motivazione</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ma</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diventa</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un</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problema</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quando</a:t>
            </a:r>
            <a:r>
              <a:rPr lang="de-DE" sz="1800" b="0" i="0" u="none" strike="noStrike" cap="none" dirty="0">
                <a:solidFill>
                  <a:srgbClr val="000000"/>
                </a:solidFill>
                <a:latin typeface="Arial"/>
                <a:ea typeface="Arial"/>
                <a:cs typeface="Arial"/>
                <a:sym typeface="Arial"/>
              </a:rPr>
              <a:t> i </a:t>
            </a:r>
            <a:r>
              <a:rPr lang="de-DE" sz="1800" b="0" i="0" u="none" strike="noStrike" cap="none" dirty="0" err="1">
                <a:solidFill>
                  <a:srgbClr val="000000"/>
                </a:solidFill>
                <a:latin typeface="Arial"/>
                <a:ea typeface="Arial"/>
                <a:cs typeface="Arial"/>
                <a:sym typeface="Arial"/>
              </a:rPr>
              <a:t>tuoi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colleghi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sono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costantemente</a:t>
            </a:r>
            <a:r>
              <a:rPr lang="de-DE" sz="1800" b="0" i="0" u="none" strike="noStrike" cap="none" dirty="0">
                <a:solidFill>
                  <a:srgbClr val="000000"/>
                </a:solidFill>
                <a:latin typeface="Arial"/>
                <a:ea typeface="Arial"/>
                <a:cs typeface="Arial"/>
                <a:sym typeface="Arial"/>
              </a:rPr>
              <a:t> </a:t>
            </a:r>
            <a:r>
              <a:rPr lang="de-DE" sz="1800" dirty="0" err="1" smtClean="0"/>
              <a:t>demotivati</a:t>
            </a:r>
            <a:r>
              <a:rPr lang="de-DE" sz="1800" b="0" i="0" u="none" strike="noStrike" cap="none" dirty="0" smtClean="0">
                <a:solidFill>
                  <a:srgbClr val="000000"/>
                </a:solidFill>
                <a:latin typeface="Arial"/>
                <a:ea typeface="Arial"/>
                <a:cs typeface="Arial"/>
                <a:sym typeface="Arial"/>
              </a:rPr>
              <a:t>. </a:t>
            </a:r>
            <a:r>
              <a:rPr lang="de-DE" sz="1800" b="0" i="0" u="none" strike="noStrike" cap="none" dirty="0">
                <a:solidFill>
                  <a:srgbClr val="000000"/>
                </a:solidFill>
                <a:latin typeface="Arial"/>
                <a:ea typeface="Arial"/>
                <a:cs typeface="Arial"/>
                <a:sym typeface="Arial"/>
              </a:rPr>
              <a:t/>
            </a:r>
            <a:br>
              <a:rPr lang="de-DE" sz="1800" b="0" i="0" u="none" strike="noStrike" cap="none" dirty="0">
                <a:solidFill>
                  <a:srgbClr val="000000"/>
                </a:solidFill>
                <a:latin typeface="Arial"/>
                <a:ea typeface="Arial"/>
                <a:cs typeface="Arial"/>
                <a:sym typeface="Arial"/>
              </a:rPr>
            </a:b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err="1">
                <a:solidFill>
                  <a:srgbClr val="000000"/>
                </a:solidFill>
                <a:latin typeface="Arial"/>
                <a:ea typeface="Arial"/>
                <a:cs typeface="Arial"/>
                <a:sym typeface="Arial"/>
              </a:rPr>
              <a:t>Ecco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perché</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abbiamo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raccolto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alcuni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grandi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consigli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dagli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esperti</a:t>
            </a:r>
            <a:r>
              <a:rPr lang="de-DE" sz="1800" b="0" i="0" u="none" strike="noStrike" cap="none" dirty="0">
                <a:solidFill>
                  <a:srgbClr val="000000"/>
                </a:solidFill>
                <a:latin typeface="Arial"/>
                <a:ea typeface="Arial"/>
                <a:cs typeface="Arial"/>
                <a:sym typeface="Arial"/>
              </a:rPr>
              <a:t> per </a:t>
            </a:r>
            <a:r>
              <a:rPr lang="de-DE" sz="1800" b="0" i="0" u="none" strike="noStrike" cap="none" dirty="0" err="1">
                <a:solidFill>
                  <a:srgbClr val="000000"/>
                </a:solidFill>
                <a:latin typeface="Arial"/>
                <a:ea typeface="Arial"/>
                <a:cs typeface="Arial"/>
                <a:sym typeface="Arial"/>
              </a:rPr>
              <a:t>aiutare</a:t>
            </a:r>
            <a:r>
              <a:rPr lang="de-DE" sz="1800" b="0" i="0" u="none" strike="noStrike" cap="none" dirty="0">
                <a:solidFill>
                  <a:srgbClr val="000000"/>
                </a:solidFill>
                <a:latin typeface="Arial"/>
                <a:ea typeface="Arial"/>
                <a:cs typeface="Arial"/>
                <a:sym typeface="Arial"/>
              </a:rPr>
              <a:t> a </a:t>
            </a:r>
            <a:r>
              <a:rPr lang="de-DE" sz="1800" b="0" i="0" u="none" strike="noStrike" cap="none" dirty="0" err="1">
                <a:solidFill>
                  <a:srgbClr val="000000"/>
                </a:solidFill>
                <a:latin typeface="Arial"/>
                <a:ea typeface="Arial"/>
                <a:cs typeface="Arial"/>
                <a:sym typeface="Arial"/>
              </a:rPr>
              <a:t>mantenere</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voi</a:t>
            </a:r>
            <a:r>
              <a:rPr lang="de-DE" sz="1800" b="0" i="0" u="none" strike="noStrike" cap="none" dirty="0">
                <a:solidFill>
                  <a:srgbClr val="000000"/>
                </a:solidFill>
                <a:latin typeface="Arial"/>
                <a:ea typeface="Arial"/>
                <a:cs typeface="Arial"/>
                <a:sym typeface="Arial"/>
              </a:rPr>
              <a:t> e </a:t>
            </a:r>
            <a:r>
              <a:rPr lang="de-DE" sz="1800" b="0" i="0" u="none" strike="noStrike" cap="none" dirty="0" err="1">
                <a:solidFill>
                  <a:srgbClr val="000000"/>
                </a:solidFill>
                <a:latin typeface="Arial"/>
                <a:ea typeface="Arial"/>
                <a:cs typeface="Arial"/>
                <a:sym typeface="Arial"/>
              </a:rPr>
              <a:t>il</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vostro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team</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motivati</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giorno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dopo</a:t>
            </a:r>
            <a:r>
              <a:rPr lang="de-DE" sz="1800" b="0" i="0" u="none" strike="noStrike" cap="none" dirty="0">
                <a:solidFill>
                  <a:srgbClr val="000000"/>
                </a:solidFill>
                <a:latin typeface="Arial"/>
                <a:ea typeface="Arial"/>
                <a:cs typeface="Arial"/>
                <a:sym typeface="Arial"/>
              </a:rPr>
              <a:t> </a:t>
            </a:r>
            <a:r>
              <a:rPr lang="de-DE" sz="1800" b="0" i="0" u="none" strike="noStrike" cap="none" dirty="0" err="1">
                <a:solidFill>
                  <a:srgbClr val="000000"/>
                </a:solidFill>
                <a:latin typeface="Arial"/>
                <a:ea typeface="Arial"/>
                <a:cs typeface="Arial"/>
                <a:sym typeface="Arial"/>
              </a:rPr>
              <a:t>giorno</a:t>
            </a:r>
            <a:r>
              <a:rPr lang="de-DE" sz="18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55" name="Google Shape;255;p27"/>
          <p:cNvSpPr txBox="1"/>
          <p:nvPr/>
        </p:nvSpPr>
        <p:spPr>
          <a:xfrm>
            <a:off x="5082887" y="2296537"/>
            <a:ext cx="3664369" cy="3108543"/>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dirty="0">
                <a:solidFill>
                  <a:srgbClr val="000000"/>
                </a:solidFill>
                <a:latin typeface="Arial"/>
                <a:ea typeface="Arial"/>
                <a:cs typeface="Arial"/>
                <a:sym typeface="Arial"/>
              </a:rPr>
              <a:t>1. </a:t>
            </a:r>
            <a:r>
              <a:rPr lang="de-DE" sz="1400" b="0" i="0" u="none" strike="noStrike" cap="none" dirty="0" err="1">
                <a:solidFill>
                  <a:srgbClr val="000000"/>
                </a:solidFill>
                <a:latin typeface="Arial"/>
                <a:ea typeface="Arial"/>
                <a:cs typeface="Arial"/>
                <a:sym typeface="Arial"/>
              </a:rPr>
              <a:t>Riconoscere</a:t>
            </a:r>
            <a:r>
              <a:rPr lang="de-DE" sz="1400" b="0" i="0" u="none" strike="noStrike" cap="none" dirty="0">
                <a:solidFill>
                  <a:srgbClr val="000000"/>
                </a:solidFill>
                <a:latin typeface="Arial"/>
                <a:ea typeface="Arial"/>
                <a:cs typeface="Arial"/>
                <a:sym typeface="Arial"/>
              </a:rPr>
              <a:t> </a:t>
            </a:r>
            <a:r>
              <a:rPr lang="de-DE" sz="1400" b="0" i="0" u="none" strike="noStrike" cap="none" dirty="0" err="1" smtClean="0">
                <a:solidFill>
                  <a:srgbClr val="000000"/>
                </a:solidFill>
                <a:latin typeface="Arial"/>
                <a:ea typeface="Arial"/>
                <a:cs typeface="Arial"/>
                <a:sym typeface="Arial"/>
              </a:rPr>
              <a:t>l‘importanza</a:t>
            </a:r>
            <a:r>
              <a:rPr lang="de-DE" sz="1400" b="0" i="0" u="none" strike="noStrike" cap="none" dirty="0" smtClean="0">
                <a:solidFill>
                  <a:srgbClr val="000000"/>
                </a:solidFill>
                <a:latin typeface="Arial"/>
                <a:ea typeface="Arial"/>
                <a:cs typeface="Arial"/>
                <a:sym typeface="Arial"/>
              </a:rPr>
              <a:t> del </a:t>
            </a:r>
            <a:r>
              <a:rPr lang="de-DE" sz="1400" b="0" i="0" u="none" strike="noStrike" cap="none" dirty="0" err="1" smtClean="0">
                <a:solidFill>
                  <a:srgbClr val="000000"/>
                </a:solidFill>
                <a:latin typeface="Arial"/>
                <a:ea typeface="Arial"/>
                <a:cs typeface="Arial"/>
                <a:sym typeface="Arial"/>
              </a:rPr>
              <a:t>lavoro</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2. </a:t>
            </a:r>
            <a:r>
              <a:rPr lang="de-DE" sz="1400" b="0" i="0" u="none" strike="noStrike" cap="none" dirty="0" err="1">
                <a:solidFill>
                  <a:srgbClr val="000000"/>
                </a:solidFill>
                <a:latin typeface="Arial"/>
                <a:ea typeface="Arial"/>
                <a:cs typeface="Arial"/>
                <a:sym typeface="Arial"/>
              </a:rPr>
              <a:t>Stabilire</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obiettivi</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piccoli</a:t>
            </a:r>
            <a:r>
              <a:rPr lang="de-DE" sz="1400" b="0" i="0" u="none" strike="noStrike" cap="none" dirty="0">
                <a:solidFill>
                  <a:srgbClr val="000000"/>
                </a:solidFill>
                <a:latin typeface="Arial"/>
                <a:ea typeface="Arial"/>
                <a:cs typeface="Arial"/>
                <a:sym typeface="Arial"/>
              </a:rPr>
              <a:t> e </a:t>
            </a:r>
            <a:r>
              <a:rPr lang="de-DE" sz="1400" b="0" i="0" u="none" strike="noStrike" cap="none" dirty="0" err="1">
                <a:solidFill>
                  <a:srgbClr val="000000"/>
                </a:solidFill>
                <a:latin typeface="Arial"/>
                <a:ea typeface="Arial"/>
                <a:cs typeface="Arial"/>
                <a:sym typeface="Arial"/>
              </a:rPr>
              <a:t>misurabili</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3. </a:t>
            </a:r>
            <a:r>
              <a:rPr lang="de-DE" sz="1400" b="0" i="0" u="none" strike="noStrike" cap="none" dirty="0" err="1">
                <a:solidFill>
                  <a:srgbClr val="000000"/>
                </a:solidFill>
                <a:latin typeface="Arial"/>
                <a:ea typeface="Arial"/>
                <a:cs typeface="Arial"/>
                <a:sym typeface="Arial"/>
              </a:rPr>
              <a:t>Festeggiare</a:t>
            </a:r>
            <a:r>
              <a:rPr lang="de-DE" sz="1400" b="0" i="0" u="none" strike="noStrike" cap="none" dirty="0">
                <a:solidFill>
                  <a:srgbClr val="000000"/>
                </a:solidFill>
                <a:latin typeface="Arial"/>
                <a:ea typeface="Arial"/>
                <a:cs typeface="Arial"/>
                <a:sym typeface="Arial"/>
              </a:rPr>
              <a:t> i </a:t>
            </a:r>
            <a:r>
              <a:rPr lang="de-DE" sz="1400" b="0" i="0" u="none" strike="noStrike" cap="none" dirty="0" err="1">
                <a:solidFill>
                  <a:srgbClr val="000000"/>
                </a:solidFill>
                <a:latin typeface="Arial"/>
                <a:ea typeface="Arial"/>
                <a:cs typeface="Arial"/>
                <a:sym typeface="Arial"/>
              </a:rPr>
              <a:t>risultati</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4. </a:t>
            </a:r>
            <a:r>
              <a:rPr lang="de-DE" sz="1400" b="0" i="0" u="none" strike="noStrike" cap="none" dirty="0" err="1">
                <a:solidFill>
                  <a:srgbClr val="000000"/>
                </a:solidFill>
                <a:latin typeface="Arial"/>
                <a:ea typeface="Arial"/>
                <a:cs typeface="Arial"/>
                <a:sym typeface="Arial"/>
              </a:rPr>
              <a:t>Rimanere</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positivi</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5. </a:t>
            </a:r>
            <a:r>
              <a:rPr lang="de-DE" sz="1400" b="0" i="0" u="none" strike="noStrike" cap="none" dirty="0" err="1">
                <a:solidFill>
                  <a:srgbClr val="000000"/>
                </a:solidFill>
                <a:latin typeface="Arial"/>
                <a:ea typeface="Arial"/>
                <a:cs typeface="Arial"/>
                <a:sym typeface="Arial"/>
              </a:rPr>
              <a:t>Rimanere</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pieni</a:t>
            </a:r>
            <a:r>
              <a:rPr lang="de-DE" sz="1400" b="0" i="0" u="none" strike="noStrike" cap="none" dirty="0">
                <a:solidFill>
                  <a:srgbClr val="000000"/>
                </a:solidFill>
                <a:latin typeface="Arial"/>
                <a:ea typeface="Arial"/>
                <a:cs typeface="Arial"/>
                <a:sym typeface="Arial"/>
              </a:rPr>
              <a:t> di </a:t>
            </a:r>
            <a:r>
              <a:rPr lang="de-DE" sz="1400" b="0" i="0" u="none" strike="noStrike" cap="none" dirty="0" err="1">
                <a:solidFill>
                  <a:srgbClr val="000000"/>
                </a:solidFill>
                <a:latin typeface="Arial"/>
                <a:ea typeface="Arial"/>
                <a:cs typeface="Arial"/>
                <a:sym typeface="Arial"/>
              </a:rPr>
              <a:t>carburante</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6. Fai delle pause </a:t>
            </a:r>
            <a:r>
              <a:rPr lang="de-DE" sz="1400" b="0" i="0" u="none" strike="noStrike" cap="none" dirty="0" err="1">
                <a:solidFill>
                  <a:srgbClr val="000000"/>
                </a:solidFill>
                <a:latin typeface="Arial"/>
                <a:ea typeface="Arial"/>
                <a:cs typeface="Arial"/>
                <a:sym typeface="Arial"/>
              </a:rPr>
              <a:t>regolari</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7. </a:t>
            </a:r>
            <a:r>
              <a:rPr lang="de-DE" sz="1400" b="0" i="0" u="none" strike="noStrike" cap="none" dirty="0" err="1">
                <a:solidFill>
                  <a:srgbClr val="000000"/>
                </a:solidFill>
                <a:latin typeface="Arial"/>
                <a:ea typeface="Arial"/>
                <a:cs typeface="Arial"/>
                <a:sym typeface="Arial"/>
              </a:rPr>
              <a:t>Rimanere</a:t>
            </a:r>
            <a:r>
              <a:rPr lang="de-DE" sz="1400" b="0" i="0" u="none" strike="noStrike" cap="none" dirty="0">
                <a:solidFill>
                  <a:srgbClr val="000000"/>
                </a:solidFill>
                <a:latin typeface="Arial"/>
                <a:ea typeface="Arial"/>
                <a:cs typeface="Arial"/>
                <a:sym typeface="Arial"/>
              </a:rPr>
              <a:t> in </a:t>
            </a:r>
            <a:r>
              <a:rPr lang="de-DE" sz="1400" b="0" i="0" u="none" strike="noStrike" cap="none" dirty="0" err="1">
                <a:solidFill>
                  <a:srgbClr val="000000"/>
                </a:solidFill>
                <a:latin typeface="Arial"/>
                <a:ea typeface="Arial"/>
                <a:cs typeface="Arial"/>
                <a:sym typeface="Arial"/>
              </a:rPr>
              <a:t>salute</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8. </a:t>
            </a:r>
            <a:r>
              <a:rPr lang="de-DE" sz="1400" b="0" i="0" u="none" strike="noStrike" cap="none" dirty="0" err="1">
                <a:solidFill>
                  <a:srgbClr val="000000"/>
                </a:solidFill>
                <a:latin typeface="Arial"/>
                <a:ea typeface="Arial"/>
                <a:cs typeface="Arial"/>
                <a:sym typeface="Arial"/>
              </a:rPr>
              <a:t>Essere</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trasparente</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9. </a:t>
            </a:r>
            <a:r>
              <a:rPr lang="de-DE" sz="1400" b="0" i="0" u="none" strike="noStrike" cap="none" dirty="0" err="1">
                <a:solidFill>
                  <a:srgbClr val="000000"/>
                </a:solidFill>
                <a:latin typeface="Arial"/>
                <a:ea typeface="Arial"/>
                <a:cs typeface="Arial"/>
                <a:sym typeface="Arial"/>
              </a:rPr>
              <a:t>Incoraggiare</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il</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lavoro</a:t>
            </a:r>
            <a:r>
              <a:rPr lang="de-DE" sz="1400" b="0" i="0" u="none" strike="noStrike" cap="none" dirty="0">
                <a:solidFill>
                  <a:srgbClr val="000000"/>
                </a:solidFill>
                <a:latin typeface="Arial"/>
                <a:ea typeface="Arial"/>
                <a:cs typeface="Arial"/>
                <a:sym typeface="Arial"/>
              </a:rPr>
              <a:t> di </a:t>
            </a:r>
            <a:r>
              <a:rPr lang="de-DE" sz="1400" b="0" i="0" u="none" strike="noStrike" cap="none" dirty="0" err="1">
                <a:solidFill>
                  <a:srgbClr val="000000"/>
                </a:solidFill>
                <a:latin typeface="Arial"/>
                <a:ea typeface="Arial"/>
                <a:cs typeface="Arial"/>
                <a:sym typeface="Arial"/>
              </a:rPr>
              <a:t>squadra</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10. </a:t>
            </a:r>
            <a:r>
              <a:rPr lang="de-DE" sz="1400" b="0" i="0" u="none" strike="noStrike" cap="none" dirty="0" err="1">
                <a:solidFill>
                  <a:srgbClr val="000000"/>
                </a:solidFill>
                <a:latin typeface="Arial"/>
                <a:ea typeface="Arial"/>
                <a:cs typeface="Arial"/>
                <a:sym typeface="Arial"/>
              </a:rPr>
              <a:t>Immaginare</a:t>
            </a:r>
            <a:r>
              <a:rPr lang="de-DE" sz="1400" b="0" i="0" u="none" strike="noStrike" cap="none" dirty="0">
                <a:solidFill>
                  <a:srgbClr val="000000"/>
                </a:solidFill>
                <a:latin typeface="Arial"/>
                <a:ea typeface="Arial"/>
                <a:cs typeface="Arial"/>
                <a:sym typeface="Arial"/>
              </a:rPr>
              <a:t> e </a:t>
            </a:r>
            <a:r>
              <a:rPr lang="de-DE" sz="1400" b="0" i="0" u="none" strike="noStrike" cap="none" dirty="0" err="1">
                <a:solidFill>
                  <a:srgbClr val="000000"/>
                </a:solidFill>
                <a:latin typeface="Arial"/>
                <a:ea typeface="Arial"/>
                <a:cs typeface="Arial"/>
                <a:sym typeface="Arial"/>
              </a:rPr>
              <a:t>condividere</a:t>
            </a:r>
            <a:r>
              <a:rPr lang="de-DE" sz="1400" b="0" i="0" u="none" strike="noStrike" cap="none" dirty="0">
                <a:solidFill>
                  <a:srgbClr val="000000"/>
                </a:solidFill>
                <a:latin typeface="Arial"/>
                <a:ea typeface="Arial"/>
                <a:cs typeface="Arial"/>
                <a:sym typeface="Arial"/>
              </a:rPr>
              <a:t> i </a:t>
            </a:r>
            <a:r>
              <a:rPr lang="de-DE" sz="1400" b="0" i="0" u="none" strike="noStrike" cap="none" dirty="0" err="1">
                <a:solidFill>
                  <a:srgbClr val="000000"/>
                </a:solidFill>
                <a:latin typeface="Arial"/>
                <a:ea typeface="Arial"/>
                <a:cs typeface="Arial"/>
                <a:sym typeface="Arial"/>
              </a:rPr>
              <a:t>risultati</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positivi</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11. </a:t>
            </a:r>
            <a:r>
              <a:rPr lang="de-DE" sz="1400" b="0" i="0" u="none" strike="noStrike" cap="none" dirty="0" err="1">
                <a:solidFill>
                  <a:srgbClr val="000000"/>
                </a:solidFill>
                <a:latin typeface="Arial"/>
                <a:ea typeface="Arial"/>
                <a:cs typeface="Arial"/>
                <a:sym typeface="Arial"/>
              </a:rPr>
              <a:t>Trovare</a:t>
            </a:r>
            <a:r>
              <a:rPr lang="de-DE" sz="1400" b="0" i="0" u="none" strike="noStrike" cap="none" dirty="0">
                <a:solidFill>
                  <a:srgbClr val="000000"/>
                </a:solidFill>
                <a:latin typeface="Arial"/>
                <a:ea typeface="Arial"/>
                <a:cs typeface="Arial"/>
                <a:sym typeface="Arial"/>
              </a:rPr>
              <a:t> uno </a:t>
            </a:r>
            <a:r>
              <a:rPr lang="de-DE" sz="1400" b="0" i="0" u="none" strike="noStrike" cap="none" dirty="0" err="1">
                <a:solidFill>
                  <a:srgbClr val="000000"/>
                </a:solidFill>
                <a:latin typeface="Arial"/>
                <a:ea typeface="Arial"/>
                <a:cs typeface="Arial"/>
                <a:sym typeface="Arial"/>
              </a:rPr>
              <a:t>scopo</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12. </a:t>
            </a:r>
            <a:r>
              <a:rPr lang="de-DE" sz="1400" b="0" i="0" u="none" strike="noStrike" cap="none" dirty="0" err="1">
                <a:solidFill>
                  <a:srgbClr val="000000"/>
                </a:solidFill>
                <a:latin typeface="Arial"/>
                <a:ea typeface="Arial"/>
                <a:cs typeface="Arial"/>
                <a:sym typeface="Arial"/>
              </a:rPr>
              <a:t>Offrire</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piccole</a:t>
            </a:r>
            <a:r>
              <a:rPr lang="de-DE" sz="1400" b="0" i="0" u="none" strike="noStrike" cap="none" dirty="0">
                <a:solidFill>
                  <a:srgbClr val="000000"/>
                </a:solidFill>
                <a:latin typeface="Arial"/>
                <a:ea typeface="Arial"/>
                <a:cs typeface="Arial"/>
                <a:sym typeface="Arial"/>
              </a:rPr>
              <a:t> e </a:t>
            </a:r>
            <a:r>
              <a:rPr lang="de-DE" sz="1400" b="0" i="0" u="none" strike="noStrike" cap="none" dirty="0" err="1">
                <a:solidFill>
                  <a:srgbClr val="000000"/>
                </a:solidFill>
                <a:latin typeface="Arial"/>
                <a:ea typeface="Arial"/>
                <a:cs typeface="Arial"/>
                <a:sym typeface="Arial"/>
              </a:rPr>
              <a:t>consistenti</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ricompense</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13. </a:t>
            </a:r>
            <a:r>
              <a:rPr lang="de-DE" sz="1400" b="0" i="0" u="none" strike="noStrike" cap="none" dirty="0" err="1">
                <a:solidFill>
                  <a:srgbClr val="000000"/>
                </a:solidFill>
                <a:latin typeface="Arial"/>
                <a:ea typeface="Arial"/>
                <a:cs typeface="Arial"/>
                <a:sym typeface="Arial"/>
              </a:rPr>
              <a:t>Fornire</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un</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senso</a:t>
            </a:r>
            <a:r>
              <a:rPr lang="de-DE" sz="1400" b="0" i="0" u="none" strike="noStrike" cap="none" dirty="0">
                <a:solidFill>
                  <a:srgbClr val="000000"/>
                </a:solidFill>
                <a:latin typeface="Arial"/>
                <a:ea typeface="Arial"/>
                <a:cs typeface="Arial"/>
                <a:sym typeface="Arial"/>
              </a:rPr>
              <a:t> di </a:t>
            </a:r>
            <a:r>
              <a:rPr lang="de-DE" sz="1400" b="0" i="0" u="none" strike="noStrike" cap="none" dirty="0" err="1">
                <a:solidFill>
                  <a:srgbClr val="000000"/>
                </a:solidFill>
                <a:latin typeface="Arial"/>
                <a:ea typeface="Arial"/>
                <a:cs typeface="Arial"/>
                <a:sym typeface="Arial"/>
              </a:rPr>
              <a:t>sicurezza</a:t>
            </a:r>
            <a:r>
              <a:rPr lang="de-DE" sz="1400" b="0" i="0" u="none" strike="noStrike" cap="none" dirty="0">
                <a:solidFill>
                  <a:srgbClr val="000000"/>
                </a:solidFill>
                <a:latin typeface="Arial"/>
                <a:ea typeface="Arial"/>
                <a:cs typeface="Arial"/>
                <a:sym typeface="Arial"/>
              </a:rPr>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14. </a:t>
            </a:r>
            <a:r>
              <a:rPr lang="de-DE" sz="1400" b="0" i="0" u="none" strike="noStrike" cap="none" dirty="0" err="1">
                <a:solidFill>
                  <a:srgbClr val="000000"/>
                </a:solidFill>
                <a:latin typeface="Arial"/>
                <a:ea typeface="Arial"/>
                <a:cs typeface="Arial"/>
                <a:sym typeface="Arial"/>
              </a:rPr>
              <a:t>Vedere</a:t>
            </a:r>
            <a:r>
              <a:rPr lang="de-DE" sz="1400" b="0" i="0" u="none" strike="noStrike" cap="none" dirty="0">
                <a:solidFill>
                  <a:srgbClr val="000000"/>
                </a:solidFill>
                <a:latin typeface="Arial"/>
                <a:ea typeface="Arial"/>
                <a:cs typeface="Arial"/>
                <a:sym typeface="Arial"/>
              </a:rPr>
              <a:t> e </a:t>
            </a:r>
            <a:r>
              <a:rPr lang="de-DE" sz="1400" b="0" i="0" u="none" strike="noStrike" cap="none" dirty="0" err="1">
                <a:solidFill>
                  <a:srgbClr val="000000"/>
                </a:solidFill>
                <a:latin typeface="Arial"/>
                <a:ea typeface="Arial"/>
                <a:cs typeface="Arial"/>
                <a:sym typeface="Arial"/>
              </a:rPr>
              <a:t>condividere</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il</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quadro</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generale</a:t>
            </a:r>
            <a:endParaRPr sz="1400" b="0" i="0" u="none" strike="noStrike" cap="none" dirty="0">
              <a:solidFill>
                <a:srgbClr val="000000"/>
              </a:solidFill>
              <a:latin typeface="Arial"/>
              <a:ea typeface="Arial"/>
              <a:cs typeface="Arial"/>
              <a:sym typeface="Arial"/>
            </a:endParaRPr>
          </a:p>
        </p:txBody>
      </p:sp>
      <p:pic>
        <p:nvPicPr>
          <p:cNvPr id="256" name="Google Shape;256;p27"/>
          <p:cNvPicPr preferRelativeResize="0"/>
          <p:nvPr/>
        </p:nvPicPr>
        <p:blipFill rotWithShape="1">
          <a:blip r:embed="rId6">
            <a:alphaModFix/>
          </a:blip>
          <a:srcRect/>
          <a:stretch/>
        </p:blipFill>
        <p:spPr>
          <a:xfrm>
            <a:off x="6833467" y="70720"/>
            <a:ext cx="2072820" cy="13778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8"/>
          <p:cNvSpPr>
            <a:spLocks noGrp="1"/>
          </p:cNvSpPr>
          <p:nvPr>
            <p:ph type="ctrTitle"/>
          </p:nvPr>
        </p:nvSpPr>
        <p:spPr>
          <a:xfrm>
            <a:off x="311700" y="1642467"/>
            <a:ext cx="8520600" cy="467688"/>
          </a:xfrm>
          <a:prstGeom prst="roundRect">
            <a:avLst>
              <a:gd name="adj" fmla="val 16667"/>
            </a:avLst>
          </a:prstGeom>
          <a:solidFill>
            <a:srgbClr val="3087B9"/>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3060" b="1">
                <a:solidFill>
                  <a:schemeClr val="lt2"/>
                </a:solidFill>
                <a:latin typeface="Trebuchet MS"/>
                <a:ea typeface="Trebuchet MS"/>
                <a:cs typeface="Trebuchet MS"/>
                <a:sym typeface="Trebuchet MS"/>
              </a:rPr>
              <a:t>Esercizi</a:t>
            </a:r>
            <a:endParaRPr sz="3060" b="1">
              <a:solidFill>
                <a:schemeClr val="lt2"/>
              </a:solidFill>
            </a:endParaRPr>
          </a:p>
        </p:txBody>
      </p:sp>
      <p:sp>
        <p:nvSpPr>
          <p:cNvPr id="262" name="Google Shape;262;p28"/>
          <p:cNvSpPr txBox="1">
            <a:spLocks noGrp="1"/>
          </p:cNvSpPr>
          <p:nvPr>
            <p:ph type="subTitle" idx="1"/>
          </p:nvPr>
        </p:nvSpPr>
        <p:spPr>
          <a:xfrm>
            <a:off x="311699" y="2110155"/>
            <a:ext cx="8325863" cy="386861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400"/>
              <a:buNone/>
            </a:pPr>
            <a:r>
              <a:rPr lang="de-DE" sz="1500" dirty="0"/>
              <a:t>Di </a:t>
            </a:r>
            <a:r>
              <a:rPr lang="de-DE" sz="1500" dirty="0" err="1"/>
              <a:t>seguito</a:t>
            </a:r>
            <a:r>
              <a:rPr lang="de-DE" sz="1500" dirty="0"/>
              <a:t> </a:t>
            </a:r>
            <a:r>
              <a:rPr lang="de-DE" sz="1500" dirty="0" err="1"/>
              <a:t>ci</a:t>
            </a:r>
            <a:r>
              <a:rPr lang="de-DE" sz="1500" dirty="0"/>
              <a:t> </a:t>
            </a:r>
            <a:r>
              <a:rPr lang="de-DE" sz="1500" dirty="0" err="1"/>
              <a:t>sono</a:t>
            </a:r>
            <a:r>
              <a:rPr lang="de-DE" sz="1500" dirty="0"/>
              <a:t> </a:t>
            </a:r>
            <a:r>
              <a:rPr lang="de-DE" sz="1500" dirty="0" err="1"/>
              <a:t>scenari</a:t>
            </a:r>
            <a:r>
              <a:rPr lang="de-DE" sz="1500" dirty="0"/>
              <a:t> di </a:t>
            </a:r>
            <a:r>
              <a:rPr lang="de-DE" sz="1500" dirty="0" err="1"/>
              <a:t>decisioni</a:t>
            </a:r>
            <a:r>
              <a:rPr lang="de-DE" sz="1500" dirty="0"/>
              <a:t> </a:t>
            </a:r>
            <a:r>
              <a:rPr lang="de-DE" sz="1500" dirty="0" err="1"/>
              <a:t>critiche</a:t>
            </a:r>
            <a:r>
              <a:rPr lang="de-DE" sz="1500" dirty="0"/>
              <a:t> </a:t>
            </a:r>
            <a:r>
              <a:rPr lang="de-DE" sz="1500" dirty="0" err="1"/>
              <a:t>che</a:t>
            </a:r>
            <a:r>
              <a:rPr lang="de-DE" sz="1500" dirty="0"/>
              <a:t> </a:t>
            </a:r>
            <a:r>
              <a:rPr lang="de-DE" sz="1500" dirty="0" err="1"/>
              <a:t>potresti</a:t>
            </a:r>
            <a:r>
              <a:rPr lang="de-DE" sz="1500" dirty="0"/>
              <a:t> </a:t>
            </a:r>
            <a:r>
              <a:rPr lang="de-DE" sz="1500" dirty="0" err="1"/>
              <a:t>dover</a:t>
            </a:r>
            <a:r>
              <a:rPr lang="de-DE" sz="1500" dirty="0"/>
              <a:t> </a:t>
            </a:r>
            <a:r>
              <a:rPr lang="de-DE" sz="1500" dirty="0" err="1"/>
              <a:t>prendere</a:t>
            </a:r>
            <a:r>
              <a:rPr lang="de-DE" sz="1500" dirty="0"/>
              <a:t> </a:t>
            </a:r>
            <a:r>
              <a:rPr lang="de-DE" sz="1500" dirty="0" err="1"/>
              <a:t>come</a:t>
            </a:r>
            <a:r>
              <a:rPr lang="de-DE" sz="1500" dirty="0"/>
              <a:t> </a:t>
            </a:r>
            <a:r>
              <a:rPr lang="de-DE" sz="1500" dirty="0" err="1"/>
              <a:t>manager</a:t>
            </a:r>
            <a:r>
              <a:rPr lang="de-DE" sz="1500" dirty="0"/>
              <a:t>. </a:t>
            </a:r>
            <a:r>
              <a:rPr lang="de-DE" sz="1500" dirty="0" err="1"/>
              <a:t>Leggi</a:t>
            </a:r>
            <a:r>
              <a:rPr lang="de-DE" sz="1500" dirty="0"/>
              <a:t> </a:t>
            </a:r>
            <a:r>
              <a:rPr lang="de-DE" sz="1500" dirty="0" err="1"/>
              <a:t>ogni</a:t>
            </a:r>
            <a:r>
              <a:rPr lang="de-DE" sz="1500" dirty="0"/>
              <a:t> </a:t>
            </a:r>
            <a:r>
              <a:rPr lang="de-DE" sz="1500" dirty="0" err="1"/>
              <a:t>domanda</a:t>
            </a:r>
            <a:r>
              <a:rPr lang="de-DE" sz="1500" dirty="0"/>
              <a:t> e </a:t>
            </a:r>
            <a:r>
              <a:rPr lang="de-DE" sz="1500" dirty="0" err="1"/>
              <a:t>seleziona</a:t>
            </a:r>
            <a:r>
              <a:rPr lang="de-DE" sz="1500" dirty="0"/>
              <a:t> </a:t>
            </a:r>
            <a:r>
              <a:rPr lang="de-DE" sz="1500" dirty="0" err="1"/>
              <a:t>una</a:t>
            </a:r>
            <a:r>
              <a:rPr lang="de-DE" sz="1500" dirty="0"/>
              <a:t> da </a:t>
            </a:r>
            <a:r>
              <a:rPr lang="de-DE" sz="1500" dirty="0" err="1"/>
              <a:t>ogni</a:t>
            </a:r>
            <a:r>
              <a:rPr lang="de-DE" sz="1500" dirty="0"/>
              <a:t> </a:t>
            </a:r>
            <a:r>
              <a:rPr lang="de-DE" sz="1500" dirty="0" err="1"/>
              <a:t>coppia</a:t>
            </a:r>
            <a:r>
              <a:rPr lang="de-DE" sz="1500" dirty="0"/>
              <a:t> di </a:t>
            </a:r>
            <a:r>
              <a:rPr lang="de-DE" sz="1500" dirty="0" err="1"/>
              <a:t>affermazioni</a:t>
            </a:r>
            <a:r>
              <a:rPr lang="de-DE" sz="1500" dirty="0"/>
              <a:t>. </a:t>
            </a:r>
            <a:endParaRPr sz="1500" dirty="0"/>
          </a:p>
          <a:p>
            <a:pPr marL="0" lvl="0" indent="0" algn="l" rtl="0">
              <a:lnSpc>
                <a:spcPct val="90000"/>
              </a:lnSpc>
              <a:spcBef>
                <a:spcPts val="750"/>
              </a:spcBef>
              <a:spcAft>
                <a:spcPts val="0"/>
              </a:spcAft>
              <a:buClr>
                <a:schemeClr val="dk1"/>
              </a:buClr>
              <a:buSzPts val="1400"/>
              <a:buNone/>
            </a:pPr>
            <a:r>
              <a:rPr lang="de-DE" sz="1500" dirty="0"/>
              <a:t>Devi </a:t>
            </a:r>
            <a:r>
              <a:rPr lang="de-DE" sz="1500" dirty="0" err="1"/>
              <a:t>licenziare</a:t>
            </a:r>
            <a:r>
              <a:rPr lang="de-DE" sz="1500" dirty="0"/>
              <a:t> 10 </a:t>
            </a:r>
            <a:r>
              <a:rPr lang="de-DE" sz="1500" dirty="0" err="1"/>
              <a:t>persone</a:t>
            </a:r>
            <a:r>
              <a:rPr lang="de-DE" sz="1500" dirty="0"/>
              <a:t>. </a:t>
            </a:r>
            <a:r>
              <a:rPr lang="de-DE" sz="1500" dirty="0" smtClean="0"/>
              <a:t>Cosa </a:t>
            </a:r>
            <a:r>
              <a:rPr lang="de-DE" sz="1500" dirty="0" err="1" smtClean="0"/>
              <a:t>faresti</a:t>
            </a:r>
            <a:r>
              <a:rPr lang="de-DE" sz="1500" dirty="0" smtClean="0"/>
              <a:t>? </a:t>
            </a:r>
            <a:endParaRPr sz="1500" dirty="0"/>
          </a:p>
          <a:p>
            <a:pPr marL="342900" lvl="1" indent="0" algn="l" rtl="0">
              <a:lnSpc>
                <a:spcPct val="90000"/>
              </a:lnSpc>
              <a:spcBef>
                <a:spcPts val="375"/>
              </a:spcBef>
              <a:spcAft>
                <a:spcPts val="0"/>
              </a:spcAft>
              <a:buClr>
                <a:schemeClr val="dk1"/>
              </a:buClr>
              <a:buSzPts val="1200"/>
              <a:buNone/>
            </a:pPr>
            <a:r>
              <a:rPr lang="de-DE" dirty="0"/>
              <a:t>a. </a:t>
            </a:r>
            <a:r>
              <a:rPr lang="de-DE" dirty="0" err="1"/>
              <a:t>licenziare</a:t>
            </a:r>
            <a:r>
              <a:rPr lang="de-DE" dirty="0"/>
              <a:t> le </a:t>
            </a:r>
            <a:r>
              <a:rPr lang="de-DE" dirty="0" err="1"/>
              <a:t>ultime</a:t>
            </a:r>
            <a:r>
              <a:rPr lang="de-DE" dirty="0"/>
              <a:t> 10 </a:t>
            </a:r>
            <a:r>
              <a:rPr lang="de-DE" dirty="0" err="1"/>
              <a:t>persone</a:t>
            </a:r>
            <a:r>
              <a:rPr lang="de-DE" dirty="0"/>
              <a:t>? </a:t>
            </a:r>
            <a:endParaRPr dirty="0"/>
          </a:p>
          <a:p>
            <a:pPr marL="342900" lvl="1" indent="0" algn="l" rtl="0">
              <a:lnSpc>
                <a:spcPct val="90000"/>
              </a:lnSpc>
              <a:spcBef>
                <a:spcPts val="375"/>
              </a:spcBef>
              <a:spcAft>
                <a:spcPts val="0"/>
              </a:spcAft>
              <a:buClr>
                <a:schemeClr val="dk1"/>
              </a:buClr>
              <a:buSzPts val="1200"/>
              <a:buNone/>
            </a:pPr>
            <a:r>
              <a:rPr lang="de-DE" dirty="0"/>
              <a:t>b. </a:t>
            </a:r>
            <a:r>
              <a:rPr lang="de-DE" dirty="0" err="1"/>
              <a:t>licenziare</a:t>
            </a:r>
            <a:r>
              <a:rPr lang="de-DE" dirty="0"/>
              <a:t> le 10 </a:t>
            </a:r>
            <a:r>
              <a:rPr lang="de-DE" dirty="0" err="1"/>
              <a:t>persone</a:t>
            </a:r>
            <a:r>
              <a:rPr lang="de-DE" dirty="0"/>
              <a:t> </a:t>
            </a:r>
            <a:r>
              <a:rPr lang="de-DE" dirty="0" err="1"/>
              <a:t>che</a:t>
            </a:r>
            <a:r>
              <a:rPr lang="de-DE" dirty="0"/>
              <a:t> </a:t>
            </a:r>
            <a:r>
              <a:rPr lang="de-DE" dirty="0" err="1"/>
              <a:t>hanno</a:t>
            </a:r>
            <a:r>
              <a:rPr lang="de-DE" dirty="0"/>
              <a:t> le </a:t>
            </a:r>
            <a:r>
              <a:rPr lang="de-DE" dirty="0" err="1"/>
              <a:t>valutazioni</a:t>
            </a:r>
            <a:r>
              <a:rPr lang="de-DE" dirty="0"/>
              <a:t> di </a:t>
            </a:r>
            <a:r>
              <a:rPr lang="de-DE" dirty="0" err="1"/>
              <a:t>rendimento</a:t>
            </a:r>
            <a:r>
              <a:rPr lang="de-DE" dirty="0"/>
              <a:t> più </a:t>
            </a:r>
            <a:r>
              <a:rPr lang="de-DE" dirty="0" err="1"/>
              <a:t>basse</a:t>
            </a:r>
            <a:r>
              <a:rPr lang="de-DE" dirty="0"/>
              <a:t>? </a:t>
            </a:r>
            <a:endParaRPr dirty="0"/>
          </a:p>
          <a:p>
            <a:pPr marL="342900" lvl="1" indent="0" algn="l" rtl="0">
              <a:lnSpc>
                <a:spcPct val="90000"/>
              </a:lnSpc>
              <a:spcBef>
                <a:spcPts val="375"/>
              </a:spcBef>
              <a:spcAft>
                <a:spcPts val="0"/>
              </a:spcAft>
              <a:buClr>
                <a:schemeClr val="dk1"/>
              </a:buClr>
              <a:buSzPts val="800"/>
              <a:buNone/>
            </a:pPr>
            <a:endParaRPr dirty="0"/>
          </a:p>
          <a:p>
            <a:pPr marL="0" lvl="0" indent="0" algn="l" rtl="0">
              <a:lnSpc>
                <a:spcPct val="90000"/>
              </a:lnSpc>
              <a:spcBef>
                <a:spcPts val="750"/>
              </a:spcBef>
              <a:spcAft>
                <a:spcPts val="0"/>
              </a:spcAft>
              <a:buClr>
                <a:schemeClr val="dk1"/>
              </a:buClr>
              <a:buSzPts val="1400"/>
              <a:buNone/>
            </a:pPr>
            <a:r>
              <a:rPr lang="de-DE" sz="1500" dirty="0" err="1"/>
              <a:t>Dovete</a:t>
            </a:r>
            <a:r>
              <a:rPr lang="de-DE" sz="1500" dirty="0"/>
              <a:t> </a:t>
            </a:r>
            <a:r>
              <a:rPr lang="de-DE" sz="1500" dirty="0" err="1"/>
              <a:t>stabilire</a:t>
            </a:r>
            <a:r>
              <a:rPr lang="de-DE" sz="1500" dirty="0"/>
              <a:t> </a:t>
            </a:r>
            <a:r>
              <a:rPr lang="de-DE" sz="1500" dirty="0" err="1"/>
              <a:t>un</a:t>
            </a:r>
            <a:r>
              <a:rPr lang="de-DE" sz="1500" dirty="0"/>
              <a:t> </a:t>
            </a:r>
            <a:r>
              <a:rPr lang="de-DE" sz="1500" dirty="0" err="1"/>
              <a:t>codice</a:t>
            </a:r>
            <a:r>
              <a:rPr lang="de-DE" sz="1500" dirty="0"/>
              <a:t> di </a:t>
            </a:r>
            <a:r>
              <a:rPr lang="de-DE" sz="1500" dirty="0" err="1"/>
              <a:t>abbigliamento</a:t>
            </a:r>
            <a:r>
              <a:rPr lang="de-DE" sz="1500" dirty="0"/>
              <a:t>. </a:t>
            </a:r>
            <a:r>
              <a:rPr lang="de-DE" sz="1500" dirty="0" smtClean="0"/>
              <a:t>Cosa </a:t>
            </a:r>
            <a:r>
              <a:rPr lang="de-DE" sz="1500" dirty="0" err="1" smtClean="0"/>
              <a:t>faresti</a:t>
            </a:r>
            <a:r>
              <a:rPr lang="de-DE" sz="1500" dirty="0"/>
              <a:t>? </a:t>
            </a:r>
            <a:endParaRPr sz="1500" dirty="0"/>
          </a:p>
          <a:p>
            <a:pPr marL="342900" lvl="1" indent="0" algn="l" rtl="0">
              <a:lnSpc>
                <a:spcPct val="90000"/>
              </a:lnSpc>
              <a:spcBef>
                <a:spcPts val="375"/>
              </a:spcBef>
              <a:spcAft>
                <a:spcPts val="0"/>
              </a:spcAft>
              <a:buClr>
                <a:schemeClr val="dk1"/>
              </a:buClr>
              <a:buSzPts val="1200"/>
              <a:buNone/>
            </a:pPr>
            <a:r>
              <a:rPr lang="de-DE" dirty="0"/>
              <a:t>a. </a:t>
            </a:r>
            <a:r>
              <a:rPr lang="de-DE" dirty="0" err="1"/>
              <a:t>chiedere</a:t>
            </a:r>
            <a:r>
              <a:rPr lang="de-DE" dirty="0"/>
              <a:t> ai </a:t>
            </a:r>
            <a:r>
              <a:rPr lang="de-DE" dirty="0" err="1"/>
              <a:t>dipendenti</a:t>
            </a:r>
            <a:r>
              <a:rPr lang="de-DE" dirty="0"/>
              <a:t> di </a:t>
            </a:r>
            <a:r>
              <a:rPr lang="de-DE" dirty="0" err="1"/>
              <a:t>usare</a:t>
            </a:r>
            <a:r>
              <a:rPr lang="de-DE" dirty="0"/>
              <a:t> </a:t>
            </a:r>
            <a:r>
              <a:rPr lang="de-DE" dirty="0" err="1"/>
              <a:t>il</a:t>
            </a:r>
            <a:r>
              <a:rPr lang="de-DE" dirty="0"/>
              <a:t> </a:t>
            </a:r>
            <a:r>
              <a:rPr lang="de-DE" dirty="0" err="1"/>
              <a:t>loro</a:t>
            </a:r>
            <a:r>
              <a:rPr lang="de-DE" dirty="0"/>
              <a:t> </a:t>
            </a:r>
            <a:r>
              <a:rPr lang="de-DE" dirty="0" err="1"/>
              <a:t>miglior</a:t>
            </a:r>
            <a:r>
              <a:rPr lang="de-DE" dirty="0"/>
              <a:t> </a:t>
            </a:r>
            <a:r>
              <a:rPr lang="de-DE" dirty="0" err="1"/>
              <a:t>giudizio</a:t>
            </a:r>
            <a:r>
              <a:rPr lang="de-DE" dirty="0"/>
              <a:t>? </a:t>
            </a:r>
            <a:endParaRPr dirty="0"/>
          </a:p>
          <a:p>
            <a:pPr marL="342900" lvl="1" indent="0" algn="l" rtl="0">
              <a:lnSpc>
                <a:spcPct val="90000"/>
              </a:lnSpc>
              <a:spcBef>
                <a:spcPts val="375"/>
              </a:spcBef>
              <a:spcAft>
                <a:spcPts val="0"/>
              </a:spcAft>
              <a:buClr>
                <a:schemeClr val="dk1"/>
              </a:buClr>
              <a:buSzPts val="1200"/>
              <a:buNone/>
            </a:pPr>
            <a:r>
              <a:rPr lang="de-DE" dirty="0"/>
              <a:t>b. </a:t>
            </a:r>
            <a:r>
              <a:rPr lang="de-DE" dirty="0" err="1"/>
              <a:t>creare</a:t>
            </a:r>
            <a:r>
              <a:rPr lang="de-DE" dirty="0"/>
              <a:t> </a:t>
            </a:r>
            <a:r>
              <a:rPr lang="de-DE" dirty="0" err="1"/>
              <a:t>un</a:t>
            </a:r>
            <a:r>
              <a:rPr lang="de-DE" dirty="0"/>
              <a:t> </a:t>
            </a:r>
            <a:r>
              <a:rPr lang="de-DE" dirty="0" err="1"/>
              <a:t>codice</a:t>
            </a:r>
            <a:r>
              <a:rPr lang="de-DE" dirty="0"/>
              <a:t> di </a:t>
            </a:r>
            <a:r>
              <a:rPr lang="de-DE" dirty="0" err="1"/>
              <a:t>abbigliamento</a:t>
            </a:r>
            <a:r>
              <a:rPr lang="de-DE" dirty="0"/>
              <a:t> </a:t>
            </a:r>
            <a:r>
              <a:rPr lang="de-DE" dirty="0" err="1"/>
              <a:t>dettagliato</a:t>
            </a:r>
            <a:r>
              <a:rPr lang="de-DE" dirty="0"/>
              <a:t> </a:t>
            </a:r>
            <a:r>
              <a:rPr lang="de-DE" dirty="0" err="1"/>
              <a:t>che</a:t>
            </a:r>
            <a:r>
              <a:rPr lang="de-DE" dirty="0"/>
              <a:t> </a:t>
            </a:r>
            <a:r>
              <a:rPr lang="de-DE" dirty="0" err="1"/>
              <a:t>evidenzi</a:t>
            </a:r>
            <a:r>
              <a:rPr lang="de-DE" dirty="0"/>
              <a:t> </a:t>
            </a:r>
            <a:r>
              <a:rPr lang="de-DE" dirty="0" err="1"/>
              <a:t>cosa</a:t>
            </a:r>
            <a:r>
              <a:rPr lang="de-DE" dirty="0"/>
              <a:t> è </a:t>
            </a:r>
            <a:r>
              <a:rPr lang="de-DE" dirty="0" err="1"/>
              <a:t>appropriato</a:t>
            </a:r>
            <a:r>
              <a:rPr lang="de-DE" dirty="0"/>
              <a:t> e </a:t>
            </a:r>
            <a:r>
              <a:rPr lang="de-DE" dirty="0" err="1"/>
              <a:t>cosa</a:t>
            </a:r>
            <a:r>
              <a:rPr lang="de-DE" dirty="0"/>
              <a:t> non </a:t>
            </a:r>
            <a:r>
              <a:rPr lang="de-DE" dirty="0" err="1"/>
              <a:t>lo</a:t>
            </a:r>
            <a:r>
              <a:rPr lang="de-DE" dirty="0"/>
              <a:t> è? </a:t>
            </a:r>
            <a:endParaRPr dirty="0"/>
          </a:p>
          <a:p>
            <a:pPr marL="342900" lvl="1" indent="0" algn="l" rtl="0">
              <a:lnSpc>
                <a:spcPct val="90000"/>
              </a:lnSpc>
              <a:spcBef>
                <a:spcPts val="375"/>
              </a:spcBef>
              <a:spcAft>
                <a:spcPts val="0"/>
              </a:spcAft>
              <a:buClr>
                <a:schemeClr val="dk1"/>
              </a:buClr>
              <a:buSzPts val="800"/>
              <a:buNone/>
            </a:pPr>
            <a:endParaRPr dirty="0"/>
          </a:p>
          <a:p>
            <a:pPr marL="0" lvl="0" indent="0" algn="l" rtl="0">
              <a:lnSpc>
                <a:spcPct val="90000"/>
              </a:lnSpc>
              <a:spcBef>
                <a:spcPts val="750"/>
              </a:spcBef>
              <a:spcAft>
                <a:spcPts val="0"/>
              </a:spcAft>
              <a:buClr>
                <a:schemeClr val="dk1"/>
              </a:buClr>
              <a:buSzPts val="1400"/>
              <a:buNone/>
            </a:pPr>
            <a:r>
              <a:rPr lang="de-DE" sz="1500" dirty="0" err="1"/>
              <a:t>Avete</a:t>
            </a:r>
            <a:r>
              <a:rPr lang="de-DE" sz="1500" dirty="0"/>
              <a:t> </a:t>
            </a:r>
            <a:r>
              <a:rPr lang="de-DE" sz="1500" dirty="0" err="1"/>
              <a:t>bisogno</a:t>
            </a:r>
            <a:r>
              <a:rPr lang="de-DE" sz="1500" dirty="0"/>
              <a:t> di </a:t>
            </a:r>
            <a:r>
              <a:rPr lang="de-DE" sz="1500" dirty="0" err="1"/>
              <a:t>monitorare</a:t>
            </a:r>
            <a:r>
              <a:rPr lang="de-DE" sz="1500" dirty="0"/>
              <a:t> i </a:t>
            </a:r>
            <a:r>
              <a:rPr lang="de-DE" sz="1500" dirty="0" err="1"/>
              <a:t>dipendenti</a:t>
            </a:r>
            <a:r>
              <a:rPr lang="de-DE" sz="1500" dirty="0"/>
              <a:t> </a:t>
            </a:r>
            <a:r>
              <a:rPr lang="de-DE" sz="1500" dirty="0" err="1"/>
              <a:t>durante</a:t>
            </a:r>
            <a:r>
              <a:rPr lang="de-DE" sz="1500" dirty="0"/>
              <a:t> le </a:t>
            </a:r>
            <a:r>
              <a:rPr lang="de-DE" sz="1500" dirty="0" err="1"/>
              <a:t>ore</a:t>
            </a:r>
            <a:r>
              <a:rPr lang="de-DE" sz="1500" dirty="0"/>
              <a:t> di </a:t>
            </a:r>
            <a:r>
              <a:rPr lang="de-DE" sz="1500" dirty="0" err="1" smtClean="0"/>
              <a:t>lavoro.Cosa</a:t>
            </a:r>
            <a:r>
              <a:rPr lang="de-DE" sz="1500" dirty="0" smtClean="0"/>
              <a:t> </a:t>
            </a:r>
            <a:r>
              <a:rPr lang="de-DE" sz="1500" dirty="0" err="1"/>
              <a:t>faresti</a:t>
            </a:r>
            <a:r>
              <a:rPr lang="de-DE" sz="1500" dirty="0"/>
              <a:t>? </a:t>
            </a:r>
            <a:endParaRPr sz="1500" dirty="0"/>
          </a:p>
          <a:p>
            <a:pPr marL="342900" lvl="1" indent="0" algn="l" rtl="0">
              <a:lnSpc>
                <a:spcPct val="90000"/>
              </a:lnSpc>
              <a:spcBef>
                <a:spcPts val="375"/>
              </a:spcBef>
              <a:spcAft>
                <a:spcPts val="0"/>
              </a:spcAft>
              <a:buClr>
                <a:schemeClr val="dk1"/>
              </a:buClr>
              <a:buSzPts val="1200"/>
              <a:buNone/>
            </a:pPr>
            <a:r>
              <a:rPr lang="de-DE" dirty="0"/>
              <a:t>a. non </a:t>
            </a:r>
            <a:r>
              <a:rPr lang="de-DE" dirty="0" err="1"/>
              <a:t>controllarli</a:t>
            </a:r>
            <a:r>
              <a:rPr lang="de-DE" dirty="0"/>
              <a:t> </a:t>
            </a:r>
            <a:r>
              <a:rPr lang="de-DE" dirty="0" err="1"/>
              <a:t>perché</a:t>
            </a:r>
            <a:r>
              <a:rPr lang="de-DE" dirty="0"/>
              <a:t> </a:t>
            </a:r>
            <a:r>
              <a:rPr lang="de-DE" dirty="0" err="1"/>
              <a:t>sono</a:t>
            </a:r>
            <a:r>
              <a:rPr lang="de-DE" dirty="0"/>
              <a:t> </a:t>
            </a:r>
            <a:r>
              <a:rPr lang="de-DE" dirty="0" err="1"/>
              <a:t>professionisti</a:t>
            </a:r>
            <a:r>
              <a:rPr lang="de-DE" dirty="0"/>
              <a:t> e </a:t>
            </a:r>
            <a:r>
              <a:rPr lang="de-DE" dirty="0" err="1"/>
              <a:t>vi</a:t>
            </a:r>
            <a:r>
              <a:rPr lang="de-DE" dirty="0"/>
              <a:t> </a:t>
            </a:r>
            <a:r>
              <a:rPr lang="de-DE" dirty="0" err="1"/>
              <a:t>fidate</a:t>
            </a:r>
            <a:r>
              <a:rPr lang="de-DE" dirty="0"/>
              <a:t> di </a:t>
            </a:r>
            <a:r>
              <a:rPr lang="de-DE" dirty="0" err="1" smtClean="0"/>
              <a:t>loro</a:t>
            </a:r>
            <a:r>
              <a:rPr lang="de-DE" dirty="0" smtClean="0"/>
              <a:t> </a:t>
            </a:r>
            <a:endParaRPr dirty="0"/>
          </a:p>
          <a:p>
            <a:pPr marL="342900" lvl="1" indent="0" algn="l" rtl="0">
              <a:lnSpc>
                <a:spcPct val="90000"/>
              </a:lnSpc>
              <a:spcBef>
                <a:spcPts val="375"/>
              </a:spcBef>
              <a:spcAft>
                <a:spcPts val="0"/>
              </a:spcAft>
              <a:buClr>
                <a:schemeClr val="dk1"/>
              </a:buClr>
              <a:buSzPts val="1200"/>
              <a:buNone/>
            </a:pPr>
            <a:r>
              <a:rPr lang="de-DE" dirty="0"/>
              <a:t>b. </a:t>
            </a:r>
            <a:r>
              <a:rPr lang="de-DE" dirty="0" err="1"/>
              <a:t>installare</a:t>
            </a:r>
            <a:r>
              <a:rPr lang="de-DE" dirty="0"/>
              <a:t> </a:t>
            </a:r>
            <a:r>
              <a:rPr lang="de-DE" dirty="0" err="1"/>
              <a:t>un</a:t>
            </a:r>
            <a:r>
              <a:rPr lang="de-DE" dirty="0"/>
              <a:t> </a:t>
            </a:r>
            <a:r>
              <a:rPr lang="de-DE" dirty="0" err="1"/>
              <a:t>programma</a:t>
            </a:r>
            <a:r>
              <a:rPr lang="de-DE" dirty="0"/>
              <a:t> </a:t>
            </a:r>
            <a:r>
              <a:rPr lang="de-DE" dirty="0" err="1"/>
              <a:t>che</a:t>
            </a:r>
            <a:r>
              <a:rPr lang="de-DE" dirty="0"/>
              <a:t> </a:t>
            </a:r>
            <a:r>
              <a:rPr lang="de-DE" dirty="0" err="1" smtClean="0"/>
              <a:t>monitori</a:t>
            </a:r>
            <a:r>
              <a:rPr lang="de-DE" dirty="0" smtClean="0"/>
              <a:t> </a:t>
            </a:r>
            <a:r>
              <a:rPr lang="de-DE" dirty="0" err="1" smtClean="0"/>
              <a:t>il</a:t>
            </a:r>
            <a:r>
              <a:rPr lang="de-DE" dirty="0" smtClean="0"/>
              <a:t> </a:t>
            </a:r>
            <a:r>
              <a:rPr lang="de-DE" dirty="0" err="1"/>
              <a:t>loro</a:t>
            </a:r>
            <a:r>
              <a:rPr lang="de-DE" dirty="0"/>
              <a:t> </a:t>
            </a:r>
            <a:r>
              <a:rPr lang="de-DE" dirty="0" err="1"/>
              <a:t>uso</a:t>
            </a:r>
            <a:r>
              <a:rPr lang="de-DE" dirty="0"/>
              <a:t> del web per </a:t>
            </a:r>
            <a:r>
              <a:rPr lang="de-DE" dirty="0" err="1"/>
              <a:t>assicurarsi</a:t>
            </a:r>
            <a:r>
              <a:rPr lang="de-DE" dirty="0"/>
              <a:t> </a:t>
            </a:r>
            <a:r>
              <a:rPr lang="de-DE" dirty="0" err="1"/>
              <a:t>che</a:t>
            </a:r>
            <a:r>
              <a:rPr lang="de-DE" dirty="0"/>
              <a:t> </a:t>
            </a:r>
            <a:r>
              <a:rPr lang="de-DE" dirty="0" err="1"/>
              <a:t>passino</a:t>
            </a:r>
            <a:r>
              <a:rPr lang="de-DE" dirty="0"/>
              <a:t> le </a:t>
            </a:r>
            <a:r>
              <a:rPr lang="de-DE" dirty="0" err="1"/>
              <a:t>ore</a:t>
            </a:r>
            <a:r>
              <a:rPr lang="de-DE" dirty="0"/>
              <a:t> di </a:t>
            </a:r>
            <a:r>
              <a:rPr lang="de-DE" dirty="0" err="1"/>
              <a:t>lavoro</a:t>
            </a:r>
            <a:r>
              <a:rPr lang="de-DE" dirty="0"/>
              <a:t> </a:t>
            </a:r>
            <a:r>
              <a:rPr lang="de-DE" dirty="0" err="1"/>
              <a:t>facendo</a:t>
            </a:r>
            <a:r>
              <a:rPr lang="de-DE" dirty="0"/>
              <a:t> </a:t>
            </a:r>
            <a:r>
              <a:rPr lang="de-DE" dirty="0" err="1"/>
              <a:t>effettivamente</a:t>
            </a:r>
            <a:r>
              <a:rPr lang="de-DE" dirty="0"/>
              <a:t> del </a:t>
            </a:r>
            <a:r>
              <a:rPr lang="de-DE" dirty="0" err="1" smtClean="0"/>
              <a:t>lavoro</a:t>
            </a:r>
            <a:r>
              <a:rPr lang="de-DE" dirty="0" smtClean="0"/>
              <a:t> </a:t>
            </a:r>
            <a:endParaRPr dirty="0"/>
          </a:p>
          <a:p>
            <a:pPr marL="342900" lvl="1" indent="0" algn="ctr" rtl="0">
              <a:lnSpc>
                <a:spcPct val="90000"/>
              </a:lnSpc>
              <a:spcBef>
                <a:spcPts val="375"/>
              </a:spcBef>
              <a:spcAft>
                <a:spcPts val="0"/>
              </a:spcAft>
              <a:buClr>
                <a:schemeClr val="dk1"/>
              </a:buClr>
              <a:buSzPts val="1200"/>
              <a:buNone/>
            </a:pPr>
            <a:endParaRPr sz="1200" dirty="0"/>
          </a:p>
          <a:p>
            <a:pPr marL="342900" lvl="0" indent="-266700" algn="l" rtl="0">
              <a:lnSpc>
                <a:spcPct val="90000"/>
              </a:lnSpc>
              <a:spcBef>
                <a:spcPts val="750"/>
              </a:spcBef>
              <a:spcAft>
                <a:spcPts val="0"/>
              </a:spcAft>
              <a:buClr>
                <a:schemeClr val="dk1"/>
              </a:buClr>
              <a:buSzPts val="1200"/>
              <a:buNone/>
            </a:pPr>
            <a:endParaRPr sz="1200" dirty="0"/>
          </a:p>
        </p:txBody>
      </p:sp>
      <p:pic>
        <p:nvPicPr>
          <p:cNvPr id="263" name="Google Shape;263;p28"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64" name="Google Shape;264;p2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265" name="Google Shape;265;p28"/>
          <p:cNvPicPr preferRelativeResize="0"/>
          <p:nvPr/>
        </p:nvPicPr>
        <p:blipFill rotWithShape="1">
          <a:blip r:embed="rId4">
            <a:alphaModFix/>
          </a:blip>
          <a:srcRect/>
          <a:stretch/>
        </p:blipFill>
        <p:spPr>
          <a:xfrm>
            <a:off x="6288258" y="253218"/>
            <a:ext cx="2503435" cy="12631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9"/>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3060" b="1" dirty="0" err="1" smtClean="0">
                <a:solidFill>
                  <a:schemeClr val="lt2"/>
                </a:solidFill>
                <a:latin typeface="Trebuchet MS"/>
                <a:ea typeface="Trebuchet MS"/>
                <a:cs typeface="Trebuchet MS"/>
                <a:sym typeface="Trebuchet MS"/>
              </a:rPr>
              <a:t>Sintesi</a:t>
            </a:r>
            <a:r>
              <a:rPr lang="de-DE" sz="3060" b="1" dirty="0" smtClean="0">
                <a:solidFill>
                  <a:schemeClr val="lt2"/>
                </a:solidFill>
                <a:latin typeface="Trebuchet MS"/>
                <a:ea typeface="Trebuchet MS"/>
                <a:cs typeface="Trebuchet MS"/>
                <a:sym typeface="Trebuchet MS"/>
              </a:rPr>
              <a:t>/</a:t>
            </a:r>
            <a:r>
              <a:rPr lang="de-DE" sz="3060" b="1" dirty="0" err="1" smtClean="0">
                <a:solidFill>
                  <a:schemeClr val="lt2"/>
                </a:solidFill>
                <a:latin typeface="Trebuchet MS"/>
                <a:ea typeface="Trebuchet MS"/>
                <a:cs typeface="Trebuchet MS"/>
                <a:sym typeface="Trebuchet MS"/>
              </a:rPr>
              <a:t>Conclusione</a:t>
            </a:r>
            <a:r>
              <a:rPr lang="de-DE" sz="3060" b="1" dirty="0" smtClean="0">
                <a:solidFill>
                  <a:schemeClr val="lt2"/>
                </a:solidFill>
                <a:latin typeface="Trebuchet MS"/>
                <a:ea typeface="Trebuchet MS"/>
                <a:cs typeface="Trebuchet MS"/>
                <a:sym typeface="Trebuchet MS"/>
              </a:rPr>
              <a:t> </a:t>
            </a:r>
            <a:endParaRPr dirty="0"/>
          </a:p>
        </p:txBody>
      </p:sp>
      <p:sp>
        <p:nvSpPr>
          <p:cNvPr id="271" name="Google Shape;271;p29"/>
          <p:cNvSpPr txBox="1">
            <a:spLocks noGrp="1"/>
          </p:cNvSpPr>
          <p:nvPr>
            <p:ph type="subTitle" idx="1"/>
          </p:nvPr>
        </p:nvSpPr>
        <p:spPr>
          <a:xfrm>
            <a:off x="271125" y="5950423"/>
            <a:ext cx="6661938" cy="33284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dirty="0">
                <a:solidFill>
                  <a:srgbClr val="000000"/>
                </a:solidFill>
                <a:latin typeface="Trebuchet MS"/>
                <a:ea typeface="Trebuchet MS"/>
                <a:cs typeface="Trebuchet MS"/>
                <a:sym typeface="Trebuchet MS"/>
              </a:rPr>
              <a:t>2018-1-AT01-KA202-039242</a:t>
            </a:r>
            <a:endParaRPr sz="1800" b="0" i="0" u="none" strike="noStrike" cap="none" dirty="0">
              <a:solidFill>
                <a:schemeClr val="dk1"/>
              </a:solidFill>
              <a:latin typeface="Trebuchet MS"/>
              <a:ea typeface="Trebuchet MS"/>
              <a:cs typeface="Trebuchet MS"/>
              <a:sym typeface="Trebuchet MS"/>
            </a:endParaRPr>
          </a:p>
        </p:txBody>
      </p:sp>
      <p:pic>
        <p:nvPicPr>
          <p:cNvPr id="272" name="Google Shape;272;p29"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273" name="Google Shape;273;p29"/>
          <p:cNvSpPr/>
          <p:nvPr/>
        </p:nvSpPr>
        <p:spPr>
          <a:xfrm>
            <a:off x="518615" y="2265527"/>
            <a:ext cx="8175009" cy="8598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600" b="0" i="0" u="none" strike="noStrike" cap="none" dirty="0" err="1">
                <a:solidFill>
                  <a:schemeClr val="dk1"/>
                </a:solidFill>
                <a:latin typeface="Trebuchet MS"/>
                <a:ea typeface="Trebuchet MS"/>
                <a:cs typeface="Trebuchet MS"/>
                <a:sym typeface="Trebuchet MS"/>
              </a:rPr>
              <a:t>Un</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ambiente</a:t>
            </a:r>
            <a:r>
              <a:rPr lang="de-DE" sz="1600" b="0" i="0" u="none" strike="noStrike" cap="none" dirty="0">
                <a:solidFill>
                  <a:schemeClr val="dk1"/>
                </a:solidFill>
                <a:latin typeface="Trebuchet MS"/>
                <a:ea typeface="Trebuchet MS"/>
                <a:cs typeface="Trebuchet MS"/>
                <a:sym typeface="Trebuchet MS"/>
              </a:rPr>
              <a:t> di </a:t>
            </a:r>
            <a:r>
              <a:rPr lang="de-DE" sz="1600" b="0" i="0" u="none" strike="noStrike" cap="none" dirty="0" err="1">
                <a:solidFill>
                  <a:schemeClr val="dk1"/>
                </a:solidFill>
                <a:latin typeface="Trebuchet MS"/>
                <a:ea typeface="Trebuchet MS"/>
                <a:cs typeface="Trebuchet MS"/>
                <a:sym typeface="Trebuchet MS"/>
              </a:rPr>
              <a:t>lavoro</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positivo</a:t>
            </a:r>
            <a:r>
              <a:rPr lang="de-DE" sz="1600" b="0" i="0" u="none" strike="noStrike" cap="none" dirty="0">
                <a:solidFill>
                  <a:schemeClr val="dk1"/>
                </a:solidFill>
                <a:latin typeface="Trebuchet MS"/>
                <a:ea typeface="Trebuchet MS"/>
                <a:cs typeface="Trebuchet MS"/>
                <a:sym typeface="Trebuchet MS"/>
              </a:rPr>
              <a:t> è </a:t>
            </a:r>
            <a:r>
              <a:rPr lang="de-DE" sz="1600" b="0" i="0" u="none" strike="noStrike" cap="none" dirty="0" err="1">
                <a:solidFill>
                  <a:schemeClr val="dk1"/>
                </a:solidFill>
                <a:latin typeface="Trebuchet MS"/>
                <a:ea typeface="Trebuchet MS"/>
                <a:cs typeface="Trebuchet MS"/>
                <a:sym typeface="Trebuchet MS"/>
              </a:rPr>
              <a:t>l'elemento</a:t>
            </a:r>
            <a:r>
              <a:rPr lang="de-DE" sz="1600" b="0" i="0" u="none" strike="noStrike" cap="none" dirty="0">
                <a:solidFill>
                  <a:schemeClr val="dk1"/>
                </a:solidFill>
                <a:latin typeface="Trebuchet MS"/>
                <a:ea typeface="Trebuchet MS"/>
                <a:cs typeface="Trebuchet MS"/>
                <a:sym typeface="Trebuchet MS"/>
              </a:rPr>
              <a:t> di </a:t>
            </a:r>
            <a:r>
              <a:rPr lang="de-DE" sz="1600" b="0" i="0" u="none" strike="noStrike" cap="none" dirty="0" err="1">
                <a:solidFill>
                  <a:schemeClr val="dk1"/>
                </a:solidFill>
                <a:latin typeface="Trebuchet MS"/>
                <a:ea typeface="Trebuchet MS"/>
                <a:cs typeface="Trebuchet MS"/>
                <a:sym typeface="Trebuchet MS"/>
              </a:rPr>
              <a:t>base</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che</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porterà</a:t>
            </a:r>
            <a:r>
              <a:rPr lang="de-DE" sz="1600" b="0" i="0" u="none" strike="noStrike" cap="none" dirty="0">
                <a:solidFill>
                  <a:schemeClr val="dk1"/>
                </a:solidFill>
                <a:latin typeface="Trebuchet MS"/>
                <a:ea typeface="Trebuchet MS"/>
                <a:cs typeface="Trebuchet MS"/>
                <a:sym typeface="Trebuchet MS"/>
              </a:rPr>
              <a:t> la </a:t>
            </a:r>
            <a:r>
              <a:rPr lang="de-DE" sz="1600" b="0" i="0" u="none" strike="noStrike" cap="none" dirty="0" err="1">
                <a:solidFill>
                  <a:schemeClr val="dk1"/>
                </a:solidFill>
                <a:latin typeface="Trebuchet MS"/>
                <a:ea typeface="Trebuchet MS"/>
                <a:cs typeface="Trebuchet MS"/>
                <a:sym typeface="Trebuchet MS"/>
              </a:rPr>
              <a:t>vostra</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azienda</a:t>
            </a:r>
            <a:r>
              <a:rPr lang="de-DE" sz="1600" b="0" i="0" u="none" strike="noStrike" cap="none" dirty="0">
                <a:solidFill>
                  <a:schemeClr val="dk1"/>
                </a:solidFill>
                <a:latin typeface="Trebuchet MS"/>
                <a:ea typeface="Trebuchet MS"/>
                <a:cs typeface="Trebuchet MS"/>
                <a:sym typeface="Trebuchet MS"/>
              </a:rPr>
              <a:t> al top. Per </a:t>
            </a:r>
            <a:r>
              <a:rPr lang="de-DE" sz="1600" b="0" i="0" u="none" strike="noStrike" cap="none" dirty="0" err="1">
                <a:solidFill>
                  <a:schemeClr val="dk1"/>
                </a:solidFill>
                <a:latin typeface="Trebuchet MS"/>
                <a:ea typeface="Trebuchet MS"/>
                <a:cs typeface="Trebuchet MS"/>
                <a:sym typeface="Trebuchet MS"/>
              </a:rPr>
              <a:t>raggiungere</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un</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alto</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livello</a:t>
            </a:r>
            <a:r>
              <a:rPr lang="de-DE" sz="1600" b="0" i="0" u="none" strike="noStrike" cap="none" dirty="0">
                <a:solidFill>
                  <a:schemeClr val="dk1"/>
                </a:solidFill>
                <a:latin typeface="Trebuchet MS"/>
                <a:ea typeface="Trebuchet MS"/>
                <a:cs typeface="Trebuchet MS"/>
                <a:sym typeface="Trebuchet MS"/>
              </a:rPr>
              <a:t> di </a:t>
            </a:r>
            <a:r>
              <a:rPr lang="de-DE" sz="1600" b="0" i="0" u="none" strike="noStrike" cap="none" dirty="0" err="1">
                <a:solidFill>
                  <a:schemeClr val="dk1"/>
                </a:solidFill>
                <a:latin typeface="Trebuchet MS"/>
                <a:ea typeface="Trebuchet MS"/>
                <a:cs typeface="Trebuchet MS"/>
                <a:sym typeface="Trebuchet MS"/>
              </a:rPr>
              <a:t>produttività</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dei</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dipendenti</a:t>
            </a:r>
            <a:r>
              <a:rPr lang="de-DE" sz="1600" b="0" i="0" u="none" strike="noStrike" cap="none" dirty="0">
                <a:solidFill>
                  <a:schemeClr val="dk1"/>
                </a:solidFill>
                <a:latin typeface="Trebuchet MS"/>
                <a:ea typeface="Trebuchet MS"/>
                <a:cs typeface="Trebuchet MS"/>
                <a:sym typeface="Trebuchet MS"/>
              </a:rPr>
              <a:t>, la </a:t>
            </a:r>
            <a:r>
              <a:rPr lang="de-DE" sz="1600" b="0" i="0" u="none" strike="noStrike" cap="none" dirty="0" err="1">
                <a:solidFill>
                  <a:schemeClr val="dk1"/>
                </a:solidFill>
                <a:latin typeface="Trebuchet MS"/>
                <a:ea typeface="Trebuchet MS"/>
                <a:cs typeface="Trebuchet MS"/>
                <a:sym typeface="Trebuchet MS"/>
              </a:rPr>
              <a:t>direzione</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deve</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incoraggiare</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un</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ambiente</a:t>
            </a:r>
            <a:r>
              <a:rPr lang="de-DE" sz="1600" b="0" i="0" u="none" strike="noStrike" cap="none" dirty="0">
                <a:solidFill>
                  <a:schemeClr val="dk1"/>
                </a:solidFill>
                <a:latin typeface="Trebuchet MS"/>
                <a:ea typeface="Trebuchet MS"/>
                <a:cs typeface="Trebuchet MS"/>
                <a:sym typeface="Trebuchet MS"/>
              </a:rPr>
              <a:t> di </a:t>
            </a:r>
            <a:r>
              <a:rPr lang="de-DE" sz="1600" b="0" i="0" u="none" strike="noStrike" cap="none" dirty="0" err="1">
                <a:solidFill>
                  <a:schemeClr val="dk1"/>
                </a:solidFill>
                <a:latin typeface="Trebuchet MS"/>
                <a:ea typeface="Trebuchet MS"/>
                <a:cs typeface="Trebuchet MS"/>
                <a:sym typeface="Trebuchet MS"/>
              </a:rPr>
              <a:t>lavoro</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positivo</a:t>
            </a:r>
            <a:r>
              <a:rPr lang="de-DE" sz="1600" b="0" i="0" u="none" strike="noStrike" cap="none" dirty="0">
                <a:solidFill>
                  <a:schemeClr val="dk1"/>
                </a:solidFill>
                <a:latin typeface="Trebuchet MS"/>
                <a:ea typeface="Trebuchet MS"/>
                <a:cs typeface="Trebuchet MS"/>
                <a:sym typeface="Trebuchet MS"/>
              </a:rPr>
              <a:t>.</a:t>
            </a:r>
            <a:endParaRPr sz="1600" b="0" i="0" u="none" strike="noStrike" cap="none" dirty="0">
              <a:solidFill>
                <a:srgbClr val="000000"/>
              </a:solidFill>
              <a:latin typeface="Arial"/>
              <a:ea typeface="Arial"/>
              <a:cs typeface="Arial"/>
              <a:sym typeface="Arial"/>
            </a:endParaRPr>
          </a:p>
        </p:txBody>
      </p:sp>
      <p:sp>
        <p:nvSpPr>
          <p:cNvPr id="274" name="Google Shape;274;p29"/>
          <p:cNvSpPr/>
          <p:nvPr/>
        </p:nvSpPr>
        <p:spPr>
          <a:xfrm>
            <a:off x="523123" y="2972430"/>
            <a:ext cx="8214485" cy="1877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600" b="0" i="0" u="none" strike="noStrike" cap="none" dirty="0" err="1">
                <a:solidFill>
                  <a:schemeClr val="dk1"/>
                </a:solidFill>
                <a:latin typeface="Trebuchet MS"/>
                <a:ea typeface="Trebuchet MS"/>
                <a:cs typeface="Trebuchet MS"/>
                <a:sym typeface="Trebuchet MS"/>
              </a:rPr>
              <a:t>Assicurati</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che</a:t>
            </a:r>
            <a:r>
              <a:rPr lang="de-DE" sz="1600" b="0" i="0" u="none" strike="noStrike" cap="none" dirty="0">
                <a:solidFill>
                  <a:schemeClr val="dk1"/>
                </a:solidFill>
                <a:latin typeface="Trebuchet MS"/>
                <a:ea typeface="Trebuchet MS"/>
                <a:cs typeface="Trebuchet MS"/>
                <a:sym typeface="Trebuchet MS"/>
              </a:rPr>
              <a:t> i </a:t>
            </a:r>
            <a:r>
              <a:rPr lang="de-DE" sz="1600" b="0" i="0" u="none" strike="noStrike" cap="none" dirty="0" err="1">
                <a:solidFill>
                  <a:schemeClr val="dk1"/>
                </a:solidFill>
                <a:latin typeface="Trebuchet MS"/>
                <a:ea typeface="Trebuchet MS"/>
                <a:cs typeface="Trebuchet MS"/>
                <a:sym typeface="Trebuchet MS"/>
              </a:rPr>
              <a:t>tuoi</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dipendenti</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sentano</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che</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il</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loro</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lavoro</a:t>
            </a:r>
            <a:r>
              <a:rPr lang="de-DE" sz="1600" b="0" i="0" u="none" strike="noStrike" cap="none" dirty="0">
                <a:solidFill>
                  <a:schemeClr val="dk1"/>
                </a:solidFill>
                <a:latin typeface="Trebuchet MS"/>
                <a:ea typeface="Trebuchet MS"/>
                <a:cs typeface="Trebuchet MS"/>
                <a:sym typeface="Trebuchet MS"/>
              </a:rPr>
              <a:t> e i </a:t>
            </a:r>
            <a:r>
              <a:rPr lang="de-DE" sz="1600" b="0" i="0" u="none" strike="noStrike" cap="none" dirty="0" err="1">
                <a:solidFill>
                  <a:schemeClr val="dk1"/>
                </a:solidFill>
                <a:latin typeface="Trebuchet MS"/>
                <a:ea typeface="Trebuchet MS"/>
                <a:cs typeface="Trebuchet MS"/>
                <a:sym typeface="Trebuchet MS"/>
              </a:rPr>
              <a:t>loro</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sforzi</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sono</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un</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contributo</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importante</a:t>
            </a:r>
            <a:r>
              <a:rPr lang="de-DE" sz="1600" b="0" i="0" u="none" strike="noStrike" cap="none" dirty="0">
                <a:solidFill>
                  <a:schemeClr val="dk1"/>
                </a:solidFill>
                <a:latin typeface="Trebuchet MS"/>
                <a:ea typeface="Trebuchet MS"/>
                <a:cs typeface="Trebuchet MS"/>
                <a:sym typeface="Trebuchet MS"/>
              </a:rPr>
              <a:t> per </a:t>
            </a:r>
            <a:r>
              <a:rPr lang="de-DE" sz="1600" b="0" i="0" u="none" strike="noStrike" cap="none" dirty="0" err="1">
                <a:solidFill>
                  <a:schemeClr val="dk1"/>
                </a:solidFill>
                <a:latin typeface="Trebuchet MS"/>
                <a:ea typeface="Trebuchet MS"/>
                <a:cs typeface="Trebuchet MS"/>
                <a:sym typeface="Trebuchet MS"/>
              </a:rPr>
              <a:t>il</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successo</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dell'azienda</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Ricorda</a:t>
            </a:r>
            <a:r>
              <a:rPr lang="de-DE" sz="1600" b="0" i="0" u="none" strike="noStrike" cap="none" dirty="0">
                <a:solidFill>
                  <a:schemeClr val="dk1"/>
                </a:solidFill>
                <a:latin typeface="Trebuchet MS"/>
                <a:ea typeface="Trebuchet MS"/>
                <a:cs typeface="Trebuchet MS"/>
                <a:sym typeface="Trebuchet MS"/>
              </a:rPr>
              <a:t> di </a:t>
            </a:r>
            <a:r>
              <a:rPr lang="de-DE" sz="1600" b="0" i="0" u="none" strike="noStrike" cap="none" dirty="0" err="1">
                <a:solidFill>
                  <a:schemeClr val="dk1"/>
                </a:solidFill>
                <a:latin typeface="Trebuchet MS"/>
                <a:ea typeface="Trebuchet MS"/>
                <a:cs typeface="Trebuchet MS"/>
                <a:sym typeface="Trebuchet MS"/>
              </a:rPr>
              <a:t>mantenere</a:t>
            </a:r>
            <a:r>
              <a:rPr lang="de-DE" sz="1600" b="0" i="0" u="none" strike="noStrike" cap="none" dirty="0">
                <a:solidFill>
                  <a:schemeClr val="dk1"/>
                </a:solidFill>
                <a:latin typeface="Trebuchet MS"/>
                <a:ea typeface="Trebuchet MS"/>
                <a:cs typeface="Trebuchet MS"/>
                <a:sym typeface="Trebuchet MS"/>
              </a:rPr>
              <a:t> sempre </a:t>
            </a:r>
            <a:r>
              <a:rPr lang="de-DE" sz="1600" b="0" i="0" u="none" strike="noStrike" cap="none" dirty="0" err="1">
                <a:solidFill>
                  <a:schemeClr val="dk1"/>
                </a:solidFill>
                <a:latin typeface="Trebuchet MS"/>
                <a:ea typeface="Trebuchet MS"/>
                <a:cs typeface="Trebuchet MS"/>
                <a:sym typeface="Trebuchet MS"/>
              </a:rPr>
              <a:t>una</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politica</a:t>
            </a:r>
            <a:r>
              <a:rPr lang="de-DE" sz="1600" b="0" i="0" u="none" strike="noStrike" cap="none" dirty="0">
                <a:solidFill>
                  <a:schemeClr val="dk1"/>
                </a:solidFill>
                <a:latin typeface="Trebuchet MS"/>
                <a:ea typeface="Trebuchet MS"/>
                <a:cs typeface="Trebuchet MS"/>
                <a:sym typeface="Trebuchet MS"/>
              </a:rPr>
              <a:t> della "</a:t>
            </a:r>
            <a:r>
              <a:rPr lang="de-DE" sz="1600" b="0" i="0" u="none" strike="noStrike" cap="none" dirty="0" err="1">
                <a:solidFill>
                  <a:schemeClr val="dk1"/>
                </a:solidFill>
                <a:latin typeface="Trebuchet MS"/>
                <a:ea typeface="Trebuchet MS"/>
                <a:cs typeface="Trebuchet MS"/>
                <a:sym typeface="Trebuchet MS"/>
              </a:rPr>
              <a:t>porta</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aperta</a:t>
            </a:r>
            <a:r>
              <a:rPr lang="de-DE" sz="1600" b="0" i="0" u="none" strike="noStrike" cap="none" dirty="0">
                <a:solidFill>
                  <a:schemeClr val="dk1"/>
                </a:solidFill>
                <a:latin typeface="Trebuchet MS"/>
                <a:ea typeface="Trebuchet MS"/>
                <a:cs typeface="Trebuchet MS"/>
                <a:sym typeface="Trebuchet MS"/>
              </a:rPr>
              <a:t>" e di </a:t>
            </a:r>
            <a:r>
              <a:rPr lang="de-DE" sz="1600" b="0" i="0" u="none" strike="noStrike" cap="none" dirty="0" err="1">
                <a:solidFill>
                  <a:schemeClr val="dk1"/>
                </a:solidFill>
                <a:latin typeface="Trebuchet MS"/>
                <a:ea typeface="Trebuchet MS"/>
                <a:cs typeface="Trebuchet MS"/>
                <a:sym typeface="Trebuchet MS"/>
              </a:rPr>
              <a:t>avere</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un</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team</a:t>
            </a:r>
            <a:r>
              <a:rPr lang="de-DE" sz="1600" b="0" i="0" u="none" strike="noStrike" cap="none" dirty="0">
                <a:solidFill>
                  <a:schemeClr val="dk1"/>
                </a:solidFill>
                <a:latin typeface="Trebuchet MS"/>
                <a:ea typeface="Trebuchet MS"/>
                <a:cs typeface="Trebuchet MS"/>
                <a:sym typeface="Trebuchet MS"/>
              </a:rPr>
              <a:t> di </a:t>
            </a:r>
            <a:r>
              <a:rPr lang="de-DE" sz="1600" b="0" i="0" u="none" strike="noStrike" cap="none" dirty="0" err="1">
                <a:solidFill>
                  <a:schemeClr val="dk1"/>
                </a:solidFill>
                <a:latin typeface="Trebuchet MS"/>
                <a:ea typeface="Trebuchet MS"/>
                <a:cs typeface="Trebuchet MS"/>
                <a:sym typeface="Trebuchet MS"/>
              </a:rPr>
              <a:t>gestione</a:t>
            </a:r>
            <a:r>
              <a:rPr lang="de-DE" sz="1600" b="0" i="0" u="none" strike="noStrike" cap="none" dirty="0">
                <a:solidFill>
                  <a:schemeClr val="dk1"/>
                </a:solidFill>
                <a:latin typeface="Trebuchet MS"/>
                <a:ea typeface="Trebuchet MS"/>
                <a:cs typeface="Trebuchet MS"/>
                <a:sym typeface="Trebuchet MS"/>
              </a:rPr>
              <a:t> </a:t>
            </a:r>
            <a:r>
              <a:rPr lang="de-DE" sz="1600" b="0" i="0" u="none" strike="noStrike" cap="none" dirty="0" err="1">
                <a:solidFill>
                  <a:schemeClr val="dk1"/>
                </a:solidFill>
                <a:latin typeface="Trebuchet MS"/>
                <a:ea typeface="Trebuchet MS"/>
                <a:cs typeface="Trebuchet MS"/>
                <a:sym typeface="Trebuchet MS"/>
              </a:rPr>
              <a:t>accessibile</a:t>
            </a:r>
            <a:r>
              <a:rPr lang="de-DE" sz="1600" b="0" i="0" u="none" strike="noStrike" cap="none" dirty="0" smtClean="0">
                <a:solidFill>
                  <a:schemeClr val="dk1"/>
                </a:solidFill>
                <a:latin typeface="Trebuchet MS"/>
                <a:ea typeface="Trebuchet MS"/>
                <a:cs typeface="Trebuchet MS"/>
                <a:sym typeface="Trebuchet MS"/>
              </a:rPr>
              <a:t>.</a:t>
            </a:r>
            <a:endParaRPr sz="1600" b="0" i="0" u="none" strike="noStrike" cap="none" dirty="0">
              <a:solidFill>
                <a:schemeClr val="dk1"/>
              </a:solidFill>
              <a:latin typeface="Trebuchet MS"/>
              <a:ea typeface="Trebuchet MS"/>
              <a:cs typeface="Trebuchet MS"/>
              <a:sym typeface="Trebuchet MS"/>
            </a:endParaRPr>
          </a:p>
        </p:txBody>
      </p:sp>
      <p:sp>
        <p:nvSpPr>
          <p:cNvPr id="275" name="Google Shape;275;p29"/>
          <p:cNvSpPr/>
          <p:nvPr/>
        </p:nvSpPr>
        <p:spPr>
          <a:xfrm>
            <a:off x="621248" y="4097320"/>
            <a:ext cx="7986919" cy="569495"/>
          </a:xfrm>
          <a:prstGeom prst="rect">
            <a:avLst/>
          </a:prstGeom>
          <a:solidFill>
            <a:srgbClr val="D5DBE5"/>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lvl="0" algn="ctr">
              <a:buSzPts val="1400"/>
            </a:pPr>
            <a:r>
              <a:rPr lang="it-IT" dirty="0" smtClean="0">
                <a:solidFill>
                  <a:schemeClr val="dk1"/>
                </a:solidFill>
              </a:rPr>
              <a:t>3 MODI PER AUMENTARE LA MOTIVAZIONE DEI DIPENDENTI</a:t>
            </a:r>
            <a:br>
              <a:rPr lang="it-IT" dirty="0" smtClean="0">
                <a:solidFill>
                  <a:schemeClr val="dk1"/>
                </a:solidFill>
              </a:rPr>
            </a:br>
            <a:r>
              <a:rPr lang="it-IT" dirty="0" smtClean="0">
                <a:solidFill>
                  <a:schemeClr val="dk1"/>
                </a:solidFill>
              </a:rPr>
              <a:t>Le aziende possono </a:t>
            </a:r>
            <a:r>
              <a:rPr lang="it-IT" dirty="0" err="1" smtClean="0">
                <a:solidFill>
                  <a:schemeClr val="dk1"/>
                </a:solidFill>
              </a:rPr>
              <a:t>craete</a:t>
            </a:r>
            <a:r>
              <a:rPr lang="it-IT" dirty="0" smtClean="0">
                <a:solidFill>
                  <a:schemeClr val="dk1"/>
                </a:solidFill>
              </a:rPr>
              <a:t> ambienti che motivano i dipendenti:</a:t>
            </a:r>
            <a:endParaRPr lang="it-IT" dirty="0">
              <a:solidFill>
                <a:schemeClr val="dk1"/>
              </a:solidFill>
            </a:endParaRPr>
          </a:p>
        </p:txBody>
      </p:sp>
      <p:sp>
        <p:nvSpPr>
          <p:cNvPr id="276" name="Google Shape;276;p29"/>
          <p:cNvSpPr/>
          <p:nvPr/>
        </p:nvSpPr>
        <p:spPr>
          <a:xfrm>
            <a:off x="3538925" y="4821254"/>
            <a:ext cx="2326107" cy="1130968"/>
          </a:xfrm>
          <a:prstGeom prst="roundRect">
            <a:avLst>
              <a:gd name="adj" fmla="val 16667"/>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de-DE" sz="1100" b="0" i="0" u="none" strike="noStrike" cap="none" dirty="0">
                <a:solidFill>
                  <a:schemeClr val="dk1"/>
                </a:solidFill>
                <a:latin typeface="Arial"/>
                <a:ea typeface="Arial"/>
                <a:cs typeface="Arial"/>
                <a:sym typeface="Arial"/>
              </a:rPr>
              <a:t>2. </a:t>
            </a:r>
            <a:r>
              <a:rPr lang="de-DE" sz="1100" b="0" i="0" u="none" strike="noStrike" cap="none" dirty="0" err="1">
                <a:solidFill>
                  <a:schemeClr val="dk1"/>
                </a:solidFill>
                <a:latin typeface="Arial"/>
                <a:ea typeface="Arial"/>
                <a:cs typeface="Arial"/>
                <a:sym typeface="Arial"/>
              </a:rPr>
              <a:t>Creare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sistemi</a:t>
            </a:r>
            <a:r>
              <a:rPr lang="de-DE" sz="1100" b="0" i="0" u="none" strike="noStrike" cap="none" dirty="0">
                <a:solidFill>
                  <a:schemeClr val="dk1"/>
                </a:solidFill>
                <a:latin typeface="Arial"/>
                <a:ea typeface="Arial"/>
                <a:cs typeface="Arial"/>
                <a:sym typeface="Arial"/>
              </a:rPr>
              <a:t> di </a:t>
            </a:r>
            <a:r>
              <a:rPr lang="de-DE" sz="1100" b="0" i="0" u="none" strike="noStrike" cap="none" dirty="0" err="1">
                <a:solidFill>
                  <a:schemeClr val="dk1"/>
                </a:solidFill>
                <a:latin typeface="Arial"/>
                <a:ea typeface="Arial"/>
                <a:cs typeface="Arial"/>
                <a:sym typeface="Arial"/>
              </a:rPr>
              <a:t>ricompensa</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che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affermano</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Usare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ricompense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come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aumenti</a:t>
            </a:r>
            <a:r>
              <a:rPr lang="de-DE" sz="1100" b="0" i="0" u="none" strike="noStrike" cap="none" dirty="0">
                <a:solidFill>
                  <a:schemeClr val="dk1"/>
                </a:solidFill>
                <a:latin typeface="Arial"/>
                <a:ea typeface="Arial"/>
                <a:cs typeface="Arial"/>
                <a:sym typeface="Arial"/>
              </a:rPr>
              <a:t> di </a:t>
            </a:r>
            <a:r>
              <a:rPr lang="de-DE" sz="1100" b="0" i="0" u="none" strike="noStrike" cap="none" dirty="0" err="1">
                <a:solidFill>
                  <a:schemeClr val="dk1"/>
                </a:solidFill>
                <a:latin typeface="Arial"/>
                <a:ea typeface="Arial"/>
                <a:cs typeface="Arial"/>
                <a:sym typeface="Arial"/>
              </a:rPr>
              <a:t>stipendio</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bonus</a:t>
            </a:r>
            <a:r>
              <a:rPr lang="de-DE" sz="1100" b="0" i="0" u="none" strike="noStrike" cap="none" dirty="0">
                <a:solidFill>
                  <a:schemeClr val="dk1"/>
                </a:solidFill>
                <a:latin typeface="Arial"/>
                <a:ea typeface="Arial"/>
                <a:cs typeface="Arial"/>
                <a:sym typeface="Arial"/>
              </a:rPr>
              <a:t> e </a:t>
            </a:r>
            <a:r>
              <a:rPr lang="de-DE" sz="1100" b="0" i="0" u="none" strike="noStrike" cap="none" dirty="0" err="1">
                <a:solidFill>
                  <a:schemeClr val="dk1"/>
                </a:solidFill>
                <a:latin typeface="Arial"/>
                <a:ea typeface="Arial"/>
                <a:cs typeface="Arial"/>
                <a:sym typeface="Arial"/>
              </a:rPr>
              <a:t>promozioni</a:t>
            </a:r>
            <a:r>
              <a:rPr lang="de-DE" sz="1100" b="0" i="0" u="none" strike="noStrike" cap="none" dirty="0">
                <a:solidFill>
                  <a:schemeClr val="dk1"/>
                </a:solidFill>
                <a:latin typeface="Arial"/>
                <a:ea typeface="Arial"/>
                <a:cs typeface="Arial"/>
                <a:sym typeface="Arial"/>
              </a:rPr>
              <a:t> per </a:t>
            </a:r>
            <a:r>
              <a:rPr lang="de-DE" sz="1100" b="0" i="0" u="none" strike="noStrike" cap="none" dirty="0" err="1">
                <a:solidFill>
                  <a:schemeClr val="dk1"/>
                </a:solidFill>
                <a:latin typeface="Arial"/>
                <a:ea typeface="Arial"/>
                <a:cs typeface="Arial"/>
                <a:sym typeface="Arial"/>
              </a:rPr>
              <a:t>aumentare</a:t>
            </a:r>
            <a:r>
              <a:rPr lang="de-DE" sz="1100" b="0" i="0" u="none" strike="noStrike" cap="none" dirty="0">
                <a:solidFill>
                  <a:schemeClr val="dk1"/>
                </a:solidFill>
                <a:latin typeface="Arial"/>
                <a:ea typeface="Arial"/>
                <a:cs typeface="Arial"/>
                <a:sym typeface="Arial"/>
              </a:rPr>
              <a:t> i </a:t>
            </a:r>
            <a:r>
              <a:rPr lang="de-DE" sz="1100" b="0" i="0" u="none" strike="noStrike" cap="none" dirty="0" err="1">
                <a:solidFill>
                  <a:schemeClr val="dk1"/>
                </a:solidFill>
                <a:latin typeface="Arial"/>
                <a:ea typeface="Arial"/>
                <a:cs typeface="Arial"/>
                <a:sym typeface="Arial"/>
              </a:rPr>
              <a:t>sentimenti</a:t>
            </a:r>
            <a:r>
              <a:rPr lang="de-DE" sz="1100" b="0" i="0" u="none" strike="noStrike" cap="none" dirty="0">
                <a:solidFill>
                  <a:schemeClr val="dk1"/>
                </a:solidFill>
                <a:latin typeface="Arial"/>
                <a:ea typeface="Arial"/>
                <a:cs typeface="Arial"/>
                <a:sym typeface="Arial"/>
              </a:rPr>
              <a:t> di </a:t>
            </a:r>
            <a:r>
              <a:rPr lang="de-DE" sz="1100" b="0" i="0" u="none" strike="noStrike" cap="none" dirty="0" err="1">
                <a:solidFill>
                  <a:schemeClr val="dk1"/>
                </a:solidFill>
                <a:latin typeface="Arial"/>
                <a:ea typeface="Arial"/>
                <a:cs typeface="Arial"/>
                <a:sym typeface="Arial"/>
              </a:rPr>
              <a:t>competenza</a:t>
            </a:r>
            <a:r>
              <a:rPr lang="de-DE" sz="1100" b="0" i="0" u="none" strike="noStrike" cap="none" dirty="0">
                <a:solidFill>
                  <a:schemeClr val="dk1"/>
                </a:solidFill>
                <a:latin typeface="Arial"/>
                <a:ea typeface="Arial"/>
                <a:cs typeface="Arial"/>
                <a:sym typeface="Arial"/>
              </a:rPr>
              <a:t> e </a:t>
            </a:r>
            <a:r>
              <a:rPr lang="de-DE" sz="1100" b="0" i="0" u="none" strike="noStrike" cap="none" dirty="0" err="1">
                <a:solidFill>
                  <a:schemeClr val="dk1"/>
                </a:solidFill>
                <a:latin typeface="Arial"/>
                <a:ea typeface="Arial"/>
                <a:cs typeface="Arial"/>
                <a:sym typeface="Arial"/>
              </a:rPr>
              <a:t>padronanza</a:t>
            </a:r>
            <a:r>
              <a:rPr lang="de-DE" sz="1100" b="0" i="0" u="none" strike="noStrike" cap="none" dirty="0">
                <a:solidFill>
                  <a:schemeClr val="dk1"/>
                </a:solidFill>
                <a:latin typeface="Arial"/>
                <a:ea typeface="Arial"/>
                <a:cs typeface="Arial"/>
                <a:sym typeface="Arial"/>
              </a:rPr>
              <a:t>.</a:t>
            </a:r>
            <a:endParaRPr sz="1100" b="0" i="0" u="none" strike="noStrike" cap="none" dirty="0">
              <a:solidFill>
                <a:schemeClr val="dk1"/>
              </a:solidFill>
              <a:latin typeface="Arial"/>
              <a:ea typeface="Arial"/>
              <a:cs typeface="Arial"/>
              <a:sym typeface="Arial"/>
            </a:endParaRPr>
          </a:p>
        </p:txBody>
      </p:sp>
      <p:sp>
        <p:nvSpPr>
          <p:cNvPr id="277" name="Google Shape;277;p29"/>
          <p:cNvSpPr/>
          <p:nvPr/>
        </p:nvSpPr>
        <p:spPr>
          <a:xfrm>
            <a:off x="6220386" y="4807604"/>
            <a:ext cx="2326107" cy="1130968"/>
          </a:xfrm>
          <a:prstGeom prst="roundRect">
            <a:avLst>
              <a:gd name="adj" fmla="val 16667"/>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100"/>
              <a:buFont typeface="Arial"/>
              <a:buNone/>
            </a:pPr>
            <a:r>
              <a:rPr lang="de-DE" sz="1100" b="0" i="0" u="none" strike="noStrike" cap="none" dirty="0">
                <a:solidFill>
                  <a:schemeClr val="dk1"/>
                </a:solidFill>
                <a:latin typeface="Arial"/>
                <a:ea typeface="Arial"/>
                <a:cs typeface="Arial"/>
                <a:sym typeface="Arial"/>
              </a:rPr>
              <a:t>3. </a:t>
            </a:r>
            <a:r>
              <a:rPr lang="de-DE" sz="1100" b="0" i="0" u="none" strike="noStrike" cap="none" dirty="0" err="1">
                <a:solidFill>
                  <a:schemeClr val="dk1"/>
                </a:solidFill>
                <a:latin typeface="Arial"/>
                <a:ea typeface="Arial"/>
                <a:cs typeface="Arial"/>
                <a:sym typeface="Arial"/>
              </a:rPr>
              <a:t>Ridurre</a:t>
            </a:r>
            <a:r>
              <a:rPr lang="de-DE" sz="1100" b="0" i="0" u="none" strike="noStrike" cap="none" dirty="0">
                <a:solidFill>
                  <a:schemeClr val="dk1"/>
                </a:solidFill>
                <a:latin typeface="Arial"/>
                <a:ea typeface="Arial"/>
                <a:cs typeface="Arial"/>
                <a:sym typeface="Arial"/>
              </a:rPr>
              <a:t> al </a:t>
            </a:r>
            <a:r>
              <a:rPr lang="de-DE" sz="1100" b="0" i="0" u="none" strike="noStrike" cap="none" dirty="0" err="1">
                <a:solidFill>
                  <a:schemeClr val="dk1"/>
                </a:solidFill>
                <a:latin typeface="Arial"/>
                <a:ea typeface="Arial"/>
                <a:cs typeface="Arial"/>
                <a:sym typeface="Arial"/>
              </a:rPr>
              <a:t>minimo</a:t>
            </a:r>
            <a:r>
              <a:rPr lang="de-DE" sz="1100" b="0" i="0" u="none" strike="noStrike" cap="none" dirty="0">
                <a:solidFill>
                  <a:schemeClr val="dk1"/>
                </a:solidFill>
                <a:latin typeface="Arial"/>
                <a:ea typeface="Arial"/>
                <a:cs typeface="Arial"/>
                <a:sym typeface="Arial"/>
              </a:rPr>
              <a:t> la </a:t>
            </a:r>
            <a:r>
              <a:rPr lang="de-DE" sz="1100" b="0" i="0" u="none" strike="noStrike" cap="none" dirty="0" err="1">
                <a:solidFill>
                  <a:schemeClr val="dk1"/>
                </a:solidFill>
                <a:latin typeface="Arial"/>
                <a:ea typeface="Arial"/>
                <a:cs typeface="Arial"/>
                <a:sym typeface="Arial"/>
              </a:rPr>
              <a:t>politica</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organizzativa</a:t>
            </a:r>
            <a:r>
              <a:rPr lang="de-DE" sz="1100" b="0" i="0" u="none" strike="noStrike" cap="none" dirty="0">
                <a:solidFill>
                  <a:schemeClr val="dk1"/>
                </a:solidFill>
                <a:latin typeface="Arial"/>
                <a:ea typeface="Arial"/>
                <a:cs typeface="Arial"/>
                <a:sym typeface="Arial"/>
              </a:rPr>
              <a:t> e </a:t>
            </a:r>
            <a:r>
              <a:rPr lang="de-DE" sz="1100" b="0" i="0" u="none" strike="noStrike" cap="none" dirty="0" err="1">
                <a:solidFill>
                  <a:schemeClr val="dk1"/>
                </a:solidFill>
                <a:latin typeface="Arial"/>
                <a:ea typeface="Arial"/>
                <a:cs typeface="Arial"/>
                <a:sym typeface="Arial"/>
              </a:rPr>
              <a:t>promuovere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l'equità</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Assicurarsi</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che</a:t>
            </a:r>
            <a:r>
              <a:rPr lang="de-DE" sz="1100" b="0" i="0" u="none" strike="noStrike" cap="none" dirty="0">
                <a:solidFill>
                  <a:schemeClr val="dk1"/>
                </a:solidFill>
                <a:latin typeface="Arial"/>
                <a:ea typeface="Arial"/>
                <a:cs typeface="Arial"/>
                <a:sym typeface="Arial"/>
              </a:rPr>
              <a:t> le </a:t>
            </a:r>
            <a:r>
              <a:rPr lang="de-DE" sz="1100" b="0" i="0" u="none" strike="noStrike" cap="none" dirty="0" err="1">
                <a:solidFill>
                  <a:schemeClr val="dk1"/>
                </a:solidFill>
                <a:latin typeface="Arial"/>
                <a:ea typeface="Arial"/>
                <a:cs typeface="Arial"/>
                <a:sym typeface="Arial"/>
              </a:rPr>
              <a:t>ricompense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siano</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basate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sulle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qualifiche</a:t>
            </a:r>
            <a:r>
              <a:rPr lang="de-DE" sz="1100" b="0" i="0" u="none" strike="noStrike" cap="none" dirty="0">
                <a:solidFill>
                  <a:schemeClr val="dk1"/>
                </a:solidFill>
                <a:latin typeface="Arial"/>
                <a:ea typeface="Arial"/>
                <a:cs typeface="Arial"/>
                <a:sym typeface="Arial"/>
              </a:rPr>
              <a:t> e </a:t>
            </a:r>
            <a:r>
              <a:rPr lang="de-DE" sz="1100" b="0" i="0" u="none" strike="noStrike" cap="none" dirty="0" err="1">
                <a:solidFill>
                  <a:schemeClr val="dk1"/>
                </a:solidFill>
                <a:latin typeface="Arial"/>
                <a:ea typeface="Arial"/>
                <a:cs typeface="Arial"/>
                <a:sym typeface="Arial"/>
              </a:rPr>
              <a:t>sulle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prestazioni</a:t>
            </a:r>
            <a:r>
              <a:rPr lang="de-DE" sz="1100" b="0" i="0" u="none" strike="noStrike" cap="none" dirty="0">
                <a:solidFill>
                  <a:schemeClr val="dk1"/>
                </a:solidFill>
                <a:latin typeface="Arial"/>
                <a:ea typeface="Arial"/>
                <a:cs typeface="Arial"/>
                <a:sym typeface="Arial"/>
              </a:rPr>
              <a:t>, non </a:t>
            </a:r>
            <a:r>
              <a:rPr lang="de-DE" sz="1100" b="0" i="0" u="none" strike="noStrike" cap="none" dirty="0" err="1">
                <a:solidFill>
                  <a:schemeClr val="dk1"/>
                </a:solidFill>
                <a:latin typeface="Arial"/>
                <a:ea typeface="Arial"/>
                <a:cs typeface="Arial"/>
                <a:sym typeface="Arial"/>
              </a:rPr>
              <a:t>sulle</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connessioni</a:t>
            </a:r>
            <a:r>
              <a:rPr lang="de-DE" sz="1100" b="0" i="0" u="none" strike="noStrike" cap="none" dirty="0">
                <a:solidFill>
                  <a:schemeClr val="dk1"/>
                </a:solidFill>
                <a:latin typeface="Arial"/>
                <a:ea typeface="Arial"/>
                <a:cs typeface="Arial"/>
                <a:sym typeface="Arial"/>
              </a:rPr>
              <a:t>.</a:t>
            </a:r>
            <a:endParaRPr sz="1100" b="0" i="0" u="none" strike="noStrike" cap="none" dirty="0">
              <a:solidFill>
                <a:schemeClr val="dk1"/>
              </a:solidFill>
              <a:latin typeface="Arial"/>
              <a:ea typeface="Arial"/>
              <a:cs typeface="Arial"/>
              <a:sym typeface="Arial"/>
            </a:endParaRPr>
          </a:p>
        </p:txBody>
      </p:sp>
      <p:sp>
        <p:nvSpPr>
          <p:cNvPr id="278" name="Google Shape;278;p29"/>
          <p:cNvSpPr/>
          <p:nvPr/>
        </p:nvSpPr>
        <p:spPr>
          <a:xfrm>
            <a:off x="682388" y="4821252"/>
            <a:ext cx="2634018" cy="1130968"/>
          </a:xfrm>
          <a:prstGeom prst="roundRect">
            <a:avLst>
              <a:gd name="adj" fmla="val 16667"/>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endParaRPr/>
          </a:p>
        </p:txBody>
      </p:sp>
      <p:pic>
        <p:nvPicPr>
          <p:cNvPr id="279" name="Google Shape;279;p29"/>
          <p:cNvPicPr preferRelativeResize="0"/>
          <p:nvPr/>
        </p:nvPicPr>
        <p:blipFill rotWithShape="1">
          <a:blip r:embed="rId4">
            <a:alphaModFix/>
          </a:blip>
          <a:srcRect/>
          <a:stretch/>
        </p:blipFill>
        <p:spPr>
          <a:xfrm>
            <a:off x="6759480" y="55421"/>
            <a:ext cx="2072820" cy="1377815"/>
          </a:xfrm>
          <a:prstGeom prst="rect">
            <a:avLst/>
          </a:prstGeom>
          <a:noFill/>
          <a:ln>
            <a:noFill/>
          </a:ln>
        </p:spPr>
      </p:pic>
      <p:sp>
        <p:nvSpPr>
          <p:cNvPr id="13" name="Rettangolo 12"/>
          <p:cNvSpPr/>
          <p:nvPr/>
        </p:nvSpPr>
        <p:spPr>
          <a:xfrm>
            <a:off x="750627" y="4903577"/>
            <a:ext cx="2497539" cy="1107996"/>
          </a:xfrm>
          <a:prstGeom prst="rect">
            <a:avLst/>
          </a:prstGeom>
        </p:spPr>
        <p:txBody>
          <a:bodyPr wrap="square">
            <a:spAutoFit/>
          </a:bodyPr>
          <a:lstStyle/>
          <a:p>
            <a:pPr lvl="0" algn="just">
              <a:buSzPts val="1100"/>
            </a:pPr>
            <a:r>
              <a:rPr lang="it-IT" sz="1100" dirty="0" smtClean="0">
                <a:solidFill>
                  <a:schemeClr val="dk1"/>
                </a:solidFill>
              </a:rPr>
              <a:t>1. Aspettarsi che il datore di lavoro fornisca supporto e incoraggi l'</a:t>
            </a:r>
            <a:r>
              <a:rPr lang="it-IT" sz="1100" dirty="0" err="1" smtClean="0">
                <a:solidFill>
                  <a:schemeClr val="dk1"/>
                </a:solidFill>
              </a:rPr>
              <a:t>autodirezione</a:t>
            </a:r>
            <a:r>
              <a:rPr lang="it-IT" sz="1100" dirty="0" smtClean="0">
                <a:solidFill>
                  <a:schemeClr val="dk1"/>
                </a:solidFill>
              </a:rPr>
              <a:t>. 2. Avere datori di lavoro che incoraggino la risoluzione dei problemi, non che impongano soluzioni.</a:t>
            </a:r>
            <a:endParaRPr lang="it-IT" sz="1100"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txBox="1">
            <a:spLocks noGrp="1"/>
          </p:cNvSpPr>
          <p:nvPr>
            <p:ph type="ctrTitle"/>
          </p:nvPr>
        </p:nvSpPr>
        <p:spPr>
          <a:xfrm>
            <a:off x="1143000" y="1577555"/>
            <a:ext cx="6858000" cy="3895197"/>
          </a:xfrm>
          <a:prstGeom prst="rect">
            <a:avLst/>
          </a:prstGeom>
          <a:noFill/>
          <a:ln>
            <a:noFill/>
          </a:ln>
        </p:spPr>
        <p:txBody>
          <a:bodyPr spcFirstLastPara="1" wrap="square" lIns="91425" tIns="45700" rIns="91425" bIns="45700" anchor="b" anchorCtr="0">
            <a:noAutofit/>
          </a:bodyPr>
          <a:lstStyle/>
          <a:p>
            <a:pPr lvl="0">
              <a:lnSpc>
                <a:spcPct val="100000"/>
              </a:lnSpc>
              <a:buClr>
                <a:srgbClr val="000000"/>
              </a:buClr>
              <a:buSzPts val="1800"/>
            </a:pPr>
            <a:r>
              <a:rPr lang="de-DE" sz="4000" b="1" i="1" dirty="0" smtClean="0"/>
              <a:t>Grazie per </a:t>
            </a:r>
            <a:r>
              <a:rPr lang="de-DE" sz="4000" b="1" i="1" dirty="0" err="1" smtClean="0"/>
              <a:t>l‘attenzione</a:t>
            </a:r>
            <a:r>
              <a:rPr lang="de-DE" sz="4000" b="1" i="1" dirty="0" smtClean="0"/>
              <a:t>!</a:t>
            </a:r>
            <a:r>
              <a:rPr lang="de-DE" sz="4000" b="1" i="1" dirty="0" smtClean="0"/>
              <a:t/>
            </a:r>
            <a:br>
              <a:rPr lang="de-DE" sz="4000" b="1" i="1" dirty="0" smtClean="0"/>
            </a:br>
            <a:r>
              <a:rPr lang="de-DE" sz="1800" b="1" dirty="0" smtClean="0"/>
              <a:t/>
            </a:r>
            <a:br>
              <a:rPr lang="de-DE" sz="1800" b="1" dirty="0" smtClean="0"/>
            </a:br>
            <a:r>
              <a:rPr lang="de-DE" sz="1800" b="1" dirty="0" smtClean="0"/>
              <a:t/>
            </a:r>
            <a:br>
              <a:rPr lang="de-DE" sz="1800" b="1" dirty="0" smtClean="0"/>
            </a:br>
            <a:r>
              <a:rPr lang="de-DE" sz="1800" b="1" dirty="0" smtClean="0"/>
              <a:t/>
            </a:r>
            <a:br>
              <a:rPr lang="de-DE" sz="1800" b="1" dirty="0" smtClean="0"/>
            </a:br>
            <a:r>
              <a:rPr lang="de-DE" sz="1800" b="1" dirty="0" smtClean="0"/>
              <a:t/>
            </a:r>
            <a:br>
              <a:rPr lang="de-DE" sz="1800" b="1" dirty="0" smtClean="0"/>
            </a:br>
            <a:r>
              <a:rPr lang="de-DE" sz="1800" b="1" dirty="0" smtClean="0"/>
              <a:t/>
            </a:r>
            <a:br>
              <a:rPr lang="de-DE" sz="1800" b="1" dirty="0" smtClean="0"/>
            </a:br>
            <a:r>
              <a:rPr lang="de-DE" sz="1800" b="1" dirty="0" smtClean="0"/>
              <a:t>2</a:t>
            </a:r>
            <a:r>
              <a:rPr lang="de-DE" sz="1800" b="0" i="0" u="none" strike="noStrike" cap="none" dirty="0" smtClean="0">
                <a:solidFill>
                  <a:srgbClr val="000000"/>
                </a:solidFill>
                <a:latin typeface="Trebuchet MS"/>
                <a:ea typeface="Trebuchet MS"/>
                <a:cs typeface="Trebuchet MS"/>
                <a:sym typeface="Trebuchet MS"/>
              </a:rPr>
              <a:t>018-1-AT01-KA202-039242</a:t>
            </a:r>
            <a:endParaRPr sz="1800" b="0" i="0" u="none" strike="noStrike" cap="none" dirty="0">
              <a:solidFill>
                <a:schemeClr val="dk1"/>
              </a:solidFill>
              <a:latin typeface="Trebuchet MS"/>
              <a:ea typeface="Trebuchet MS"/>
              <a:cs typeface="Trebuchet MS"/>
              <a:sym typeface="Trebuchet MS"/>
            </a:endParaRPr>
          </a:p>
        </p:txBody>
      </p:sp>
      <p:pic>
        <p:nvPicPr>
          <p:cNvPr id="285" name="Google Shape;285;p30"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pic>
        <p:nvPicPr>
          <p:cNvPr id="286" name="Google Shape;286;p30"/>
          <p:cNvPicPr preferRelativeResize="0"/>
          <p:nvPr/>
        </p:nvPicPr>
        <p:blipFill rotWithShape="1">
          <a:blip r:embed="rId4">
            <a:alphaModFix/>
          </a:blip>
          <a:srcRect/>
          <a:stretch/>
        </p:blipFill>
        <p:spPr>
          <a:xfrm>
            <a:off x="311700" y="5859710"/>
            <a:ext cx="1439863" cy="398463"/>
          </a:xfrm>
          <a:prstGeom prst="rect">
            <a:avLst/>
          </a:prstGeom>
          <a:noFill/>
          <a:ln>
            <a:noFill/>
          </a:ln>
        </p:spPr>
      </p:pic>
      <p:pic>
        <p:nvPicPr>
          <p:cNvPr id="287" name="Google Shape;287;p30"/>
          <p:cNvPicPr preferRelativeResize="0"/>
          <p:nvPr/>
        </p:nvPicPr>
        <p:blipFill rotWithShape="1">
          <a:blip r:embed="rId5">
            <a:alphaModFix/>
          </a:blip>
          <a:srcRect/>
          <a:stretch/>
        </p:blipFill>
        <p:spPr>
          <a:xfrm>
            <a:off x="1794425" y="5859710"/>
            <a:ext cx="792163" cy="404813"/>
          </a:xfrm>
          <a:prstGeom prst="rect">
            <a:avLst/>
          </a:prstGeom>
          <a:noFill/>
          <a:ln>
            <a:noFill/>
          </a:ln>
        </p:spPr>
      </p:pic>
      <p:pic>
        <p:nvPicPr>
          <p:cNvPr id="288" name="Google Shape;288;p30"/>
          <p:cNvPicPr preferRelativeResize="0"/>
          <p:nvPr/>
        </p:nvPicPr>
        <p:blipFill rotWithShape="1">
          <a:blip r:embed="rId6">
            <a:alphaModFix/>
          </a:blip>
          <a:srcRect/>
          <a:stretch/>
        </p:blipFill>
        <p:spPr>
          <a:xfrm>
            <a:off x="2697713" y="5859710"/>
            <a:ext cx="822325" cy="361950"/>
          </a:xfrm>
          <a:prstGeom prst="rect">
            <a:avLst/>
          </a:prstGeom>
          <a:noFill/>
          <a:ln>
            <a:noFill/>
          </a:ln>
        </p:spPr>
      </p:pic>
      <p:pic>
        <p:nvPicPr>
          <p:cNvPr id="289" name="Google Shape;289;p30"/>
          <p:cNvPicPr preferRelativeResize="0"/>
          <p:nvPr/>
        </p:nvPicPr>
        <p:blipFill rotWithShape="1">
          <a:blip r:embed="rId7">
            <a:alphaModFix/>
          </a:blip>
          <a:srcRect/>
          <a:stretch/>
        </p:blipFill>
        <p:spPr>
          <a:xfrm>
            <a:off x="3572425" y="5859710"/>
            <a:ext cx="1390650" cy="323850"/>
          </a:xfrm>
          <a:prstGeom prst="rect">
            <a:avLst/>
          </a:prstGeom>
          <a:noFill/>
          <a:ln>
            <a:noFill/>
          </a:ln>
        </p:spPr>
      </p:pic>
      <p:pic>
        <p:nvPicPr>
          <p:cNvPr id="290" name="Google Shape;290;p30"/>
          <p:cNvPicPr preferRelativeResize="0"/>
          <p:nvPr/>
        </p:nvPicPr>
        <p:blipFill rotWithShape="1">
          <a:blip r:embed="rId8">
            <a:alphaModFix/>
          </a:blip>
          <a:srcRect/>
          <a:stretch/>
        </p:blipFill>
        <p:spPr>
          <a:xfrm>
            <a:off x="5029750" y="5859710"/>
            <a:ext cx="752475" cy="333375"/>
          </a:xfrm>
          <a:prstGeom prst="rect">
            <a:avLst/>
          </a:prstGeom>
          <a:noFill/>
          <a:ln>
            <a:noFill/>
          </a:ln>
        </p:spPr>
      </p:pic>
      <p:pic>
        <p:nvPicPr>
          <p:cNvPr id="291" name="Google Shape;291;p30"/>
          <p:cNvPicPr preferRelativeResize="0"/>
          <p:nvPr/>
        </p:nvPicPr>
        <p:blipFill rotWithShape="1">
          <a:blip r:embed="rId9">
            <a:alphaModFix/>
          </a:blip>
          <a:srcRect/>
          <a:stretch/>
        </p:blipFill>
        <p:spPr>
          <a:xfrm>
            <a:off x="5858425" y="5859710"/>
            <a:ext cx="342900" cy="306388"/>
          </a:xfrm>
          <a:prstGeom prst="rect">
            <a:avLst/>
          </a:prstGeom>
          <a:noFill/>
          <a:ln>
            <a:noFill/>
          </a:ln>
        </p:spPr>
      </p:pic>
      <p:pic>
        <p:nvPicPr>
          <p:cNvPr id="292" name="Google Shape;292;p30"/>
          <p:cNvPicPr preferRelativeResize="0"/>
          <p:nvPr/>
        </p:nvPicPr>
        <p:blipFill rotWithShape="1">
          <a:blip r:embed="rId10">
            <a:alphaModFix/>
          </a:blip>
          <a:srcRect/>
          <a:stretch/>
        </p:blipFill>
        <p:spPr>
          <a:xfrm>
            <a:off x="6291813" y="5859710"/>
            <a:ext cx="525462" cy="369888"/>
          </a:xfrm>
          <a:prstGeom prst="rect">
            <a:avLst/>
          </a:prstGeom>
          <a:noFill/>
          <a:ln>
            <a:noFill/>
          </a:ln>
        </p:spPr>
      </p:pic>
      <p:sp>
        <p:nvSpPr>
          <p:cNvPr id="293" name="Google Shape;293;p3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31"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pic>
        <p:nvPicPr>
          <p:cNvPr id="299" name="Google Shape;299;p31"/>
          <p:cNvPicPr preferRelativeResize="0"/>
          <p:nvPr/>
        </p:nvPicPr>
        <p:blipFill rotWithShape="1">
          <a:blip r:embed="rId4">
            <a:alphaModFix/>
          </a:blip>
          <a:srcRect/>
          <a:stretch/>
        </p:blipFill>
        <p:spPr>
          <a:xfrm>
            <a:off x="311700" y="5859710"/>
            <a:ext cx="1439863" cy="398463"/>
          </a:xfrm>
          <a:prstGeom prst="rect">
            <a:avLst/>
          </a:prstGeom>
          <a:noFill/>
          <a:ln>
            <a:noFill/>
          </a:ln>
        </p:spPr>
      </p:pic>
      <p:pic>
        <p:nvPicPr>
          <p:cNvPr id="300" name="Google Shape;300;p31"/>
          <p:cNvPicPr preferRelativeResize="0"/>
          <p:nvPr/>
        </p:nvPicPr>
        <p:blipFill rotWithShape="1">
          <a:blip r:embed="rId5">
            <a:alphaModFix/>
          </a:blip>
          <a:srcRect/>
          <a:stretch/>
        </p:blipFill>
        <p:spPr>
          <a:xfrm>
            <a:off x="1794425" y="5859710"/>
            <a:ext cx="792163" cy="404813"/>
          </a:xfrm>
          <a:prstGeom prst="rect">
            <a:avLst/>
          </a:prstGeom>
          <a:noFill/>
          <a:ln>
            <a:noFill/>
          </a:ln>
        </p:spPr>
      </p:pic>
      <p:pic>
        <p:nvPicPr>
          <p:cNvPr id="301" name="Google Shape;301;p31"/>
          <p:cNvPicPr preferRelativeResize="0"/>
          <p:nvPr/>
        </p:nvPicPr>
        <p:blipFill rotWithShape="1">
          <a:blip r:embed="rId6">
            <a:alphaModFix/>
          </a:blip>
          <a:srcRect/>
          <a:stretch/>
        </p:blipFill>
        <p:spPr>
          <a:xfrm>
            <a:off x="2697713" y="5859710"/>
            <a:ext cx="822325" cy="361950"/>
          </a:xfrm>
          <a:prstGeom prst="rect">
            <a:avLst/>
          </a:prstGeom>
          <a:noFill/>
          <a:ln>
            <a:noFill/>
          </a:ln>
        </p:spPr>
      </p:pic>
      <p:pic>
        <p:nvPicPr>
          <p:cNvPr id="302" name="Google Shape;302;p31"/>
          <p:cNvPicPr preferRelativeResize="0"/>
          <p:nvPr/>
        </p:nvPicPr>
        <p:blipFill rotWithShape="1">
          <a:blip r:embed="rId7">
            <a:alphaModFix/>
          </a:blip>
          <a:srcRect/>
          <a:stretch/>
        </p:blipFill>
        <p:spPr>
          <a:xfrm>
            <a:off x="3572425" y="5859710"/>
            <a:ext cx="1390650" cy="323850"/>
          </a:xfrm>
          <a:prstGeom prst="rect">
            <a:avLst/>
          </a:prstGeom>
          <a:noFill/>
          <a:ln>
            <a:noFill/>
          </a:ln>
        </p:spPr>
      </p:pic>
      <p:pic>
        <p:nvPicPr>
          <p:cNvPr id="303" name="Google Shape;303;p31"/>
          <p:cNvPicPr preferRelativeResize="0"/>
          <p:nvPr/>
        </p:nvPicPr>
        <p:blipFill rotWithShape="1">
          <a:blip r:embed="rId8">
            <a:alphaModFix/>
          </a:blip>
          <a:srcRect/>
          <a:stretch/>
        </p:blipFill>
        <p:spPr>
          <a:xfrm>
            <a:off x="5029750" y="5859710"/>
            <a:ext cx="752475" cy="333375"/>
          </a:xfrm>
          <a:prstGeom prst="rect">
            <a:avLst/>
          </a:prstGeom>
          <a:noFill/>
          <a:ln>
            <a:noFill/>
          </a:ln>
        </p:spPr>
      </p:pic>
      <p:pic>
        <p:nvPicPr>
          <p:cNvPr id="304" name="Google Shape;304;p31"/>
          <p:cNvPicPr preferRelativeResize="0"/>
          <p:nvPr/>
        </p:nvPicPr>
        <p:blipFill rotWithShape="1">
          <a:blip r:embed="rId9">
            <a:alphaModFix/>
          </a:blip>
          <a:srcRect/>
          <a:stretch/>
        </p:blipFill>
        <p:spPr>
          <a:xfrm>
            <a:off x="5858425" y="5859710"/>
            <a:ext cx="342900" cy="306388"/>
          </a:xfrm>
          <a:prstGeom prst="rect">
            <a:avLst/>
          </a:prstGeom>
          <a:noFill/>
          <a:ln>
            <a:noFill/>
          </a:ln>
        </p:spPr>
      </p:pic>
      <p:pic>
        <p:nvPicPr>
          <p:cNvPr id="305" name="Google Shape;305;p31"/>
          <p:cNvPicPr preferRelativeResize="0"/>
          <p:nvPr/>
        </p:nvPicPr>
        <p:blipFill rotWithShape="1">
          <a:blip r:embed="rId10">
            <a:alphaModFix/>
          </a:blip>
          <a:srcRect/>
          <a:stretch/>
        </p:blipFill>
        <p:spPr>
          <a:xfrm>
            <a:off x="6291813" y="5859710"/>
            <a:ext cx="525462" cy="369888"/>
          </a:xfrm>
          <a:prstGeom prst="rect">
            <a:avLst/>
          </a:prstGeom>
          <a:noFill/>
          <a:ln>
            <a:noFill/>
          </a:ln>
        </p:spPr>
      </p:pic>
      <p:sp>
        <p:nvSpPr>
          <p:cNvPr id="306" name="Google Shape;306;p3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307" name="Google Shape;307;p31"/>
          <p:cNvSpPr/>
          <p:nvPr/>
        </p:nvSpPr>
        <p:spPr>
          <a:xfrm>
            <a:off x="399433" y="1856096"/>
            <a:ext cx="8506271" cy="33401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1" i="0" u="sng" strike="noStrike" cap="none" dirty="0" err="1" smtClean="0">
                <a:solidFill>
                  <a:schemeClr val="dk1"/>
                </a:solidFill>
                <a:latin typeface="Trebuchet MS"/>
                <a:ea typeface="Trebuchet MS"/>
                <a:cs typeface="Trebuchet MS"/>
                <a:sym typeface="Trebuchet MS"/>
              </a:rPr>
              <a:t>Fonti</a:t>
            </a:r>
            <a:r>
              <a:rPr lang="de-DE" sz="1800" b="1" i="0" u="none" strike="noStrike" cap="none" dirty="0" smtClean="0">
                <a:solidFill>
                  <a:schemeClr val="dk1"/>
                </a:solidFill>
                <a:latin typeface="Trebuchet MS"/>
                <a:ea typeface="Trebuchet MS"/>
                <a:cs typeface="Trebuchet MS"/>
                <a:sym typeface="Trebuchet MS"/>
              </a:rPr>
              <a:t>:</a:t>
            </a:r>
          </a:p>
          <a:p>
            <a:pPr lvl="0">
              <a:buSzPts val="1200"/>
            </a:pPr>
            <a:r>
              <a:rPr lang="de-DE" sz="1200" u="sng" dirty="0" smtClean="0">
                <a:solidFill>
                  <a:schemeClr val="hlink"/>
                </a:solidFill>
                <a:latin typeface="Trebuchet MS"/>
                <a:ea typeface="Trebuchet MS"/>
                <a:cs typeface="Trebuchet MS"/>
                <a:sym typeface="Trebuchet MS"/>
                <a:hlinkClick r:id="rId11"/>
              </a:rPr>
              <a:t>https://inside.6q.io/employee-motivation-important/</a:t>
            </a:r>
            <a:r>
              <a:rPr lang="de-DE" sz="1200" dirty="0" smtClean="0">
                <a:solidFill>
                  <a:schemeClr val="dk1"/>
                </a:solidFill>
                <a:latin typeface="Trebuchet MS"/>
                <a:ea typeface="Trebuchet MS"/>
                <a:cs typeface="Trebuchet MS"/>
                <a:sym typeface="Trebuchet MS"/>
              </a:rPr>
              <a:t/>
            </a:r>
            <a:br>
              <a:rPr lang="de-DE" sz="1200" dirty="0" smtClean="0">
                <a:solidFill>
                  <a:schemeClr val="dk1"/>
                </a:solidFill>
                <a:latin typeface="Trebuchet MS"/>
                <a:ea typeface="Trebuchet MS"/>
                <a:cs typeface="Trebuchet MS"/>
                <a:sym typeface="Trebuchet MS"/>
              </a:rPr>
            </a:br>
            <a:r>
              <a:rPr lang="de-DE" sz="1200" u="sng" dirty="0" smtClean="0">
                <a:solidFill>
                  <a:schemeClr val="hlink"/>
                </a:solidFill>
                <a:latin typeface="Trebuchet MS"/>
                <a:ea typeface="Trebuchet MS"/>
                <a:cs typeface="Trebuchet MS"/>
                <a:sym typeface="Trebuchet MS"/>
                <a:hlinkClick r:id="rId12"/>
              </a:rPr>
              <a:t>https://www.businessperform.com/workplace-training/workplace_environment.html</a:t>
            </a:r>
            <a:r>
              <a:rPr lang="de-DE" sz="1200" dirty="0" smtClean="0">
                <a:solidFill>
                  <a:schemeClr val="dk1"/>
                </a:solidFill>
                <a:latin typeface="Trebuchet MS"/>
                <a:ea typeface="Trebuchet MS"/>
                <a:cs typeface="Trebuchet MS"/>
                <a:sym typeface="Trebuchet MS"/>
              </a:rPr>
              <a:t/>
            </a:r>
            <a:br>
              <a:rPr lang="de-DE" sz="1200" dirty="0" smtClean="0">
                <a:solidFill>
                  <a:schemeClr val="dk1"/>
                </a:solidFill>
                <a:latin typeface="Trebuchet MS"/>
                <a:ea typeface="Trebuchet MS"/>
                <a:cs typeface="Trebuchet MS"/>
                <a:sym typeface="Trebuchet MS"/>
              </a:rPr>
            </a:br>
            <a:r>
              <a:rPr lang="de-DE" sz="1200" u="sng" dirty="0" smtClean="0">
                <a:solidFill>
                  <a:schemeClr val="hlink"/>
                </a:solidFill>
                <a:latin typeface="Trebuchet MS"/>
                <a:ea typeface="Trebuchet MS"/>
                <a:cs typeface="Trebuchet MS"/>
                <a:sym typeface="Trebuchet MS"/>
                <a:hlinkClick r:id="rId13"/>
              </a:rPr>
              <a:t>https://www.forbes.com/sites/alankohll/2018/08/14/how-to-build-a-positive-company-culture/#4290bbd449b5</a:t>
            </a:r>
            <a:r>
              <a:rPr lang="de-DE" sz="1200" dirty="0" smtClean="0">
                <a:solidFill>
                  <a:schemeClr val="dk1"/>
                </a:solidFill>
                <a:latin typeface="Trebuchet MS"/>
                <a:ea typeface="Trebuchet MS"/>
                <a:cs typeface="Trebuchet MS"/>
                <a:sym typeface="Trebuchet MS"/>
              </a:rPr>
              <a:t/>
            </a:r>
            <a:br>
              <a:rPr lang="de-DE" sz="1200" dirty="0" smtClean="0">
                <a:solidFill>
                  <a:schemeClr val="dk1"/>
                </a:solidFill>
                <a:latin typeface="Trebuchet MS"/>
                <a:ea typeface="Trebuchet MS"/>
                <a:cs typeface="Trebuchet MS"/>
                <a:sym typeface="Trebuchet MS"/>
              </a:rPr>
            </a:br>
            <a:r>
              <a:rPr lang="de-DE" sz="1200" u="sng" dirty="0" smtClean="0">
                <a:solidFill>
                  <a:schemeClr val="hlink"/>
                </a:solidFill>
                <a:latin typeface="Trebuchet MS"/>
                <a:ea typeface="Trebuchet MS"/>
                <a:cs typeface="Trebuchet MS"/>
                <a:sym typeface="Trebuchet MS"/>
                <a:hlinkClick r:id="rId14"/>
              </a:rPr>
              <a:t>https://www.thebalancecareers.com/what-is-company-culture-2062000</a:t>
            </a:r>
            <a:r>
              <a:rPr lang="de-DE" sz="1200" dirty="0" smtClean="0">
                <a:solidFill>
                  <a:schemeClr val="dk1"/>
                </a:solidFill>
                <a:latin typeface="Trebuchet MS"/>
                <a:ea typeface="Trebuchet MS"/>
                <a:cs typeface="Trebuchet MS"/>
                <a:sym typeface="Trebuchet MS"/>
              </a:rPr>
              <a:t/>
            </a:r>
            <a:br>
              <a:rPr lang="de-DE" sz="1200" dirty="0" smtClean="0">
                <a:solidFill>
                  <a:schemeClr val="dk1"/>
                </a:solidFill>
                <a:latin typeface="Trebuchet MS"/>
                <a:ea typeface="Trebuchet MS"/>
                <a:cs typeface="Trebuchet MS"/>
                <a:sym typeface="Trebuchet MS"/>
              </a:rPr>
            </a:br>
            <a:r>
              <a:rPr lang="de-DE" sz="1200" u="sng" dirty="0" smtClean="0">
                <a:solidFill>
                  <a:schemeClr val="hlink"/>
                </a:solidFill>
                <a:latin typeface="Trebuchet MS"/>
                <a:ea typeface="Trebuchet MS"/>
                <a:cs typeface="Trebuchet MS"/>
                <a:sym typeface="Trebuchet MS"/>
                <a:hlinkClick r:id="rId15"/>
              </a:rPr>
              <a:t>https://www.sympa.com/insights/blog/6-basic-hr-metrics-for-measuring-employee-motivation/</a:t>
            </a:r>
            <a:r>
              <a:rPr lang="de-DE" sz="1200" dirty="0" smtClean="0">
                <a:solidFill>
                  <a:schemeClr val="dk1"/>
                </a:solidFill>
                <a:latin typeface="Trebuchet MS"/>
                <a:ea typeface="Trebuchet MS"/>
                <a:cs typeface="Trebuchet MS"/>
                <a:sym typeface="Trebuchet MS"/>
              </a:rPr>
              <a:t>   </a:t>
            </a:r>
            <a:endParaRPr lang="de-DE" sz="1200" dirty="0" smtClean="0"/>
          </a:p>
          <a:p>
            <a:pPr lvl="0">
              <a:buSzPts val="1200"/>
            </a:pPr>
            <a:r>
              <a:rPr lang="de-DE" sz="1200" u="sng" dirty="0" smtClean="0">
                <a:solidFill>
                  <a:schemeClr val="hlink"/>
                </a:solidFill>
                <a:latin typeface="Trebuchet MS"/>
                <a:ea typeface="Trebuchet MS"/>
                <a:cs typeface="Trebuchet MS"/>
                <a:sym typeface="Trebuchet MS"/>
                <a:hlinkClick r:id="rId16"/>
              </a:rPr>
              <a:t>https://blog.bonus.ly/20-simple-ways-to-increase-motivation-in-the-workplace/</a:t>
            </a:r>
            <a:r>
              <a:rPr lang="de-DE" sz="1200" dirty="0" smtClean="0">
                <a:solidFill>
                  <a:schemeClr val="dk1"/>
                </a:solidFill>
                <a:latin typeface="Trebuchet MS"/>
                <a:ea typeface="Trebuchet MS"/>
                <a:cs typeface="Trebuchet MS"/>
                <a:sym typeface="Trebuchet MS"/>
              </a:rPr>
              <a:t> </a:t>
            </a:r>
            <a:endParaRPr lang="de-DE" sz="1200" dirty="0" smtClean="0"/>
          </a:p>
          <a:p>
            <a:pPr lvl="0"/>
            <a:r>
              <a:rPr lang="de-DE" sz="1200" u="sng" dirty="0" smtClean="0">
                <a:solidFill>
                  <a:schemeClr val="hlink"/>
                </a:solidFill>
                <a:latin typeface="Trebuchet MS"/>
                <a:ea typeface="Trebuchet MS"/>
                <a:cs typeface="Trebuchet MS"/>
                <a:sym typeface="Trebuchet MS"/>
                <a:hlinkClick r:id="rId17"/>
              </a:rPr>
              <a:t>https://saylordotorg.github.io/text_organizational-behavior-v1.1/index.html</a:t>
            </a:r>
            <a:r>
              <a:rPr lang="de-DE" sz="1200" u="sng" dirty="0" smtClean="0">
                <a:solidFill>
                  <a:schemeClr val="hlink"/>
                </a:solidFill>
                <a:latin typeface="Trebuchet MS"/>
                <a:ea typeface="Trebuchet MS"/>
                <a:cs typeface="Trebuchet MS"/>
                <a:sym typeface="Trebuchet MS"/>
              </a:rPr>
              <a:t/>
            </a:r>
            <a:br>
              <a:rPr lang="de-DE" sz="1200" u="sng" dirty="0" smtClean="0">
                <a:solidFill>
                  <a:schemeClr val="hlink"/>
                </a:solidFill>
                <a:latin typeface="Trebuchet MS"/>
                <a:ea typeface="Trebuchet MS"/>
                <a:cs typeface="Trebuchet MS"/>
                <a:sym typeface="Trebuchet MS"/>
              </a:rPr>
            </a:br>
            <a:r>
              <a:rPr lang="de-DE" sz="1200" u="sng" dirty="0" smtClean="0">
                <a:solidFill>
                  <a:schemeClr val="hlink"/>
                </a:solidFill>
                <a:latin typeface="Trebuchet MS"/>
                <a:ea typeface="Trebuchet MS"/>
                <a:cs typeface="Trebuchet MS"/>
                <a:sym typeface="Trebuchet MS"/>
              </a:rPr>
              <a:t/>
            </a:r>
            <a:br>
              <a:rPr lang="de-DE" sz="1200" u="sng" dirty="0" smtClean="0">
                <a:solidFill>
                  <a:schemeClr val="hlink"/>
                </a:solidFill>
                <a:latin typeface="Trebuchet MS"/>
                <a:ea typeface="Trebuchet MS"/>
                <a:cs typeface="Trebuchet MS"/>
                <a:sym typeface="Trebuchet MS"/>
              </a:rPr>
            </a:br>
            <a:r>
              <a:rPr lang="de-DE" sz="1200" u="sng" dirty="0" smtClean="0">
                <a:solidFill>
                  <a:schemeClr val="hlink"/>
                </a:solidFill>
                <a:latin typeface="Trebuchet MS"/>
                <a:ea typeface="Trebuchet MS"/>
                <a:cs typeface="Trebuchet MS"/>
                <a:sym typeface="Trebuchet MS"/>
              </a:rPr>
              <a:t>Pictures: 	</a:t>
            </a:r>
            <a:r>
              <a:rPr lang="de-DE" sz="1200" dirty="0" smtClean="0"/>
              <a:t>Bild von </a:t>
            </a:r>
            <a:r>
              <a:rPr lang="de-DE" sz="1200" u="sng" dirty="0" smtClean="0">
                <a:solidFill>
                  <a:schemeClr val="hlink"/>
                </a:solidFill>
                <a:hlinkClick r:id="rId18"/>
              </a:rPr>
              <a:t>Gerd Altmann</a:t>
            </a:r>
            <a:r>
              <a:rPr lang="de-DE" sz="1200" dirty="0" smtClean="0"/>
              <a:t> auf </a:t>
            </a:r>
            <a:r>
              <a:rPr lang="de-DE" sz="1200" u="sng" dirty="0" err="1" smtClean="0">
                <a:solidFill>
                  <a:schemeClr val="hlink"/>
                </a:solidFill>
                <a:hlinkClick r:id="rId19"/>
              </a:rPr>
              <a:t>Pixabay</a:t>
            </a:r>
            <a:r>
              <a:rPr lang="de-DE" sz="1200" dirty="0" smtClean="0"/>
              <a:t> </a:t>
            </a:r>
            <a:br>
              <a:rPr lang="de-DE" sz="1200" dirty="0" smtClean="0"/>
            </a:br>
            <a:r>
              <a:rPr lang="de-DE" sz="1200" dirty="0" smtClean="0"/>
              <a:t>	Bild von </a:t>
            </a:r>
            <a:r>
              <a:rPr lang="de-DE" sz="1200" u="sng" dirty="0" err="1" smtClean="0">
                <a:solidFill>
                  <a:schemeClr val="hlink"/>
                </a:solidFill>
                <a:hlinkClick r:id="rId20"/>
              </a:rPr>
              <a:t>Alexas_Fotos</a:t>
            </a:r>
            <a:r>
              <a:rPr lang="de-DE" sz="1200" dirty="0" smtClean="0"/>
              <a:t> auf </a:t>
            </a:r>
            <a:r>
              <a:rPr lang="de-DE" sz="1200" u="sng" dirty="0" err="1" smtClean="0">
                <a:solidFill>
                  <a:schemeClr val="hlink"/>
                </a:solidFill>
                <a:hlinkClick r:id="rId21"/>
              </a:rPr>
              <a:t>Pixabay</a:t>
            </a:r>
            <a:r>
              <a:rPr lang="de-DE" sz="1200" dirty="0" smtClean="0"/>
              <a:t> </a:t>
            </a:r>
            <a:br>
              <a:rPr lang="de-DE" sz="1200" dirty="0" smtClean="0"/>
            </a:br>
            <a:r>
              <a:rPr lang="de-DE" sz="1200" dirty="0" smtClean="0"/>
              <a:t>	Bild von </a:t>
            </a:r>
            <a:r>
              <a:rPr lang="de-DE" sz="1200" u="sng" dirty="0" smtClean="0">
                <a:solidFill>
                  <a:schemeClr val="hlink"/>
                </a:solidFill>
                <a:hlinkClick r:id="rId22"/>
              </a:rPr>
              <a:t>Free-</a:t>
            </a:r>
            <a:r>
              <a:rPr lang="de-DE" sz="1200" u="sng" dirty="0" err="1" smtClean="0">
                <a:solidFill>
                  <a:schemeClr val="hlink"/>
                </a:solidFill>
                <a:hlinkClick r:id="rId22"/>
              </a:rPr>
              <a:t>Photos</a:t>
            </a:r>
            <a:r>
              <a:rPr lang="de-DE" sz="1200" dirty="0" smtClean="0"/>
              <a:t> auf </a:t>
            </a:r>
            <a:r>
              <a:rPr lang="de-DE" sz="1200" u="sng" dirty="0" err="1" smtClean="0">
                <a:solidFill>
                  <a:schemeClr val="hlink"/>
                </a:solidFill>
                <a:hlinkClick r:id="rId23"/>
              </a:rPr>
              <a:t>Pixabay</a:t>
            </a:r>
            <a:r>
              <a:rPr lang="de-DE" sz="1200" dirty="0" smtClean="0"/>
              <a:t> </a:t>
            </a:r>
            <a:endParaRPr lang="de-DE" sz="1200" dirty="0" smtClean="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Trebuchet MS"/>
              <a:ea typeface="Trebuchet MS"/>
              <a:cs typeface="Trebuchet MS"/>
              <a:sym typeface="Trebuchet MS"/>
            </a:endParaRPr>
          </a:p>
          <a:p>
            <a:endParaRPr dirty="0"/>
          </a:p>
        </p:txBody>
      </p:sp>
      <p:sp>
        <p:nvSpPr>
          <p:cNvPr id="308" name="Google Shape;308;p31"/>
          <p:cNvSpPr txBox="1"/>
          <p:nvPr/>
        </p:nvSpPr>
        <p:spPr>
          <a:xfrm>
            <a:off x="399433" y="2446628"/>
            <a:ext cx="1394992" cy="276999"/>
          </a:xfrm>
          <a:prstGeom prst="rect">
            <a:avLst/>
          </a:prstGeom>
          <a:noFill/>
          <a:ln>
            <a:noFill/>
          </a:ln>
        </p:spPr>
        <p:txBody>
          <a:bodyPr spcFirstLastPara="1" wrap="square" lIns="91425" tIns="45700" rIns="91425" bIns="45700" anchor="t" anchorCtr="0">
            <a:noAutofit/>
          </a:bodyPr>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ctrTitle"/>
          </p:nvPr>
        </p:nvSpPr>
        <p:spPr>
          <a:xfrm>
            <a:off x="0" y="4333551"/>
            <a:ext cx="8803933" cy="1427999"/>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dirty="0">
                <a:solidFill>
                  <a:srgbClr val="000000"/>
                </a:solidFill>
                <a:latin typeface="Trebuchet MS"/>
                <a:ea typeface="Trebuchet MS"/>
                <a:cs typeface="Trebuchet MS"/>
                <a:sym typeface="Trebuchet MS"/>
              </a:rPr>
              <a:t>2018-1-AT01-KA202-039242</a:t>
            </a:r>
            <a:endParaRPr sz="1800" b="0" i="0" u="none" strike="noStrike" cap="none" dirty="0">
              <a:solidFill>
                <a:schemeClr val="dk1"/>
              </a:solidFill>
              <a:latin typeface="Trebuchet MS"/>
              <a:ea typeface="Trebuchet MS"/>
              <a:cs typeface="Trebuchet MS"/>
              <a:sym typeface="Trebuchet MS"/>
            </a:endParaRPr>
          </a:p>
        </p:txBody>
      </p:sp>
      <p:pic>
        <p:nvPicPr>
          <p:cNvPr id="114" name="Google Shape;114;p15"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15" name="Google Shape;115;p15"/>
          <p:cNvSpPr/>
          <p:nvPr/>
        </p:nvSpPr>
        <p:spPr>
          <a:xfrm>
            <a:off x="2951870" y="2178775"/>
            <a:ext cx="2991525" cy="3693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de-DE" sz="2400" b="1"/>
              <a:t>Preparato da IHK-Projektgesellschaft</a:t>
            </a:r>
            <a:br>
              <a:rPr lang="de-DE" sz="2400" b="1"/>
            </a:br>
            <a:r>
              <a:rPr lang="de-DE" sz="2400" b="1" u="sng">
                <a:solidFill>
                  <a:schemeClr val="hlink"/>
                </a:solidFill>
                <a:hlinkClick r:id="rId4"/>
              </a:rPr>
              <a:t>www.ihk-projekt.de </a:t>
            </a:r>
            <a:r>
              <a:rPr lang="de-DE" sz="2400" b="1"/>
              <a:t/>
            </a:r>
            <a:br>
              <a:rPr lang="de-DE" sz="2400" b="1"/>
            </a:br>
            <a:r>
              <a:rPr lang="de-DE" sz="2400" b="1"/>
              <a:t>Germania </a:t>
            </a:r>
            <a:endParaRPr sz="2400" b="1"/>
          </a:p>
        </p:txBody>
      </p:sp>
      <p:pic>
        <p:nvPicPr>
          <p:cNvPr id="117" name="Google Shape;117;p15" descr="Ein Bild, das Hemd enthält.&#10;&#10;Automatisch generierte Beschreibung"/>
          <p:cNvPicPr preferRelativeResize="0"/>
          <p:nvPr/>
        </p:nvPicPr>
        <p:blipFill rotWithShape="1">
          <a:blip r:embed="rId5">
            <a:alphaModFix/>
          </a:blip>
          <a:srcRect/>
          <a:stretch/>
        </p:blipFill>
        <p:spPr>
          <a:xfrm>
            <a:off x="5787420" y="225200"/>
            <a:ext cx="2926080" cy="13837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3060" b="1">
                <a:solidFill>
                  <a:schemeClr val="lt2"/>
                </a:solidFill>
                <a:latin typeface="Trebuchet MS"/>
                <a:ea typeface="Trebuchet MS"/>
                <a:cs typeface="Trebuchet MS"/>
                <a:sym typeface="Trebuchet MS"/>
              </a:rPr>
              <a:t>Risultati di apprendimento </a:t>
            </a:r>
            <a:endParaRPr/>
          </a:p>
        </p:txBody>
      </p:sp>
      <p:sp>
        <p:nvSpPr>
          <p:cNvPr id="123" name="Google Shape;123;p16"/>
          <p:cNvSpPr txBox="1">
            <a:spLocks noGrp="1"/>
          </p:cNvSpPr>
          <p:nvPr>
            <p:ph type="subTitle" idx="1"/>
          </p:nvPr>
        </p:nvSpPr>
        <p:spPr>
          <a:xfrm>
            <a:off x="477495" y="2358061"/>
            <a:ext cx="8520601" cy="312833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2000"/>
              <a:buNone/>
            </a:pPr>
            <a:r>
              <a:rPr lang="de-DE" sz="2000"/>
              <a:t>Alla fine di questa unità di apprendimento sarete in grado di migliorare la motivazione dei dipendenti con consigli utili e migliori pratiche e:</a:t>
            </a:r>
            <a:br>
              <a:rPr lang="de-DE" sz="2000"/>
            </a:br>
            <a:endParaRPr sz="2000"/>
          </a:p>
          <a:p>
            <a:pPr marL="342900" lvl="0" indent="-342900" algn="l" rtl="0">
              <a:lnSpc>
                <a:spcPct val="90000"/>
              </a:lnSpc>
              <a:spcBef>
                <a:spcPts val="750"/>
              </a:spcBef>
              <a:spcAft>
                <a:spcPts val="0"/>
              </a:spcAft>
              <a:buClr>
                <a:schemeClr val="dk1"/>
              </a:buClr>
              <a:buSzPts val="2000"/>
              <a:buFont typeface="Arial"/>
              <a:buChar char="•"/>
            </a:pPr>
            <a:r>
              <a:rPr lang="de-DE" sz="2000"/>
              <a:t>Migliorare le comunicazioni interne </a:t>
            </a:r>
            <a:endParaRPr/>
          </a:p>
          <a:p>
            <a:pPr marL="342900" lvl="0" indent="-342900" algn="l" rtl="0">
              <a:lnSpc>
                <a:spcPct val="90000"/>
              </a:lnSpc>
              <a:spcBef>
                <a:spcPts val="750"/>
              </a:spcBef>
              <a:spcAft>
                <a:spcPts val="0"/>
              </a:spcAft>
              <a:buClr>
                <a:schemeClr val="dk1"/>
              </a:buClr>
              <a:buSzPts val="2000"/>
              <a:buFont typeface="Arial"/>
              <a:buChar char="•"/>
            </a:pPr>
            <a:r>
              <a:rPr lang="de-DE" sz="2000"/>
              <a:t>Costruire un ambiente di lavoro positivo </a:t>
            </a:r>
            <a:endParaRPr/>
          </a:p>
          <a:p>
            <a:pPr marL="342900" lvl="0" indent="-342900" algn="l" rtl="0">
              <a:lnSpc>
                <a:spcPct val="90000"/>
              </a:lnSpc>
              <a:spcBef>
                <a:spcPts val="750"/>
              </a:spcBef>
              <a:spcAft>
                <a:spcPts val="0"/>
              </a:spcAft>
              <a:buClr>
                <a:schemeClr val="dk1"/>
              </a:buClr>
              <a:buSzPts val="2000"/>
              <a:buFont typeface="Arial"/>
              <a:buChar char="•"/>
            </a:pPr>
            <a:r>
              <a:rPr lang="de-DE" sz="2000"/>
              <a:t>Creare una cultura aziendale positiva </a:t>
            </a:r>
            <a:endParaRPr/>
          </a:p>
          <a:p>
            <a:pPr marL="342900" lvl="0" indent="-342900" algn="l" rtl="0">
              <a:lnSpc>
                <a:spcPct val="90000"/>
              </a:lnSpc>
              <a:spcBef>
                <a:spcPts val="750"/>
              </a:spcBef>
              <a:spcAft>
                <a:spcPts val="0"/>
              </a:spcAft>
              <a:buClr>
                <a:schemeClr val="dk1"/>
              </a:buClr>
              <a:buSzPts val="2000"/>
              <a:buFont typeface="Arial"/>
              <a:buChar char="•"/>
            </a:pPr>
            <a:r>
              <a:rPr lang="de-DE" sz="2000"/>
              <a:t>Motivare / Premiare i vostri dipendenti </a:t>
            </a:r>
            <a:endParaRPr sz="2000"/>
          </a:p>
        </p:txBody>
      </p:sp>
      <p:pic>
        <p:nvPicPr>
          <p:cNvPr id="124" name="Google Shape;124;p16"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25" name="Google Shape;125;p1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126" name="Google Shape;126;p16" descr="Ein Bild, das Hemd enthält.&#10;&#10;Automatisch generierte Beschreibung"/>
          <p:cNvPicPr preferRelativeResize="0"/>
          <p:nvPr/>
        </p:nvPicPr>
        <p:blipFill rotWithShape="1">
          <a:blip r:embed="rId4">
            <a:alphaModFix/>
          </a:blip>
          <a:srcRect/>
          <a:stretch/>
        </p:blipFill>
        <p:spPr>
          <a:xfrm>
            <a:off x="5763513" y="129638"/>
            <a:ext cx="2926080" cy="13837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de-DE" sz="3060" b="1">
                <a:solidFill>
                  <a:schemeClr val="lt2"/>
                </a:solidFill>
                <a:latin typeface="Trebuchet MS"/>
                <a:ea typeface="Trebuchet MS"/>
                <a:cs typeface="Trebuchet MS"/>
                <a:sym typeface="Trebuchet MS"/>
              </a:rPr>
              <a:t>Introduzione</a:t>
            </a:r>
            <a:endParaRPr sz="3060" b="1">
              <a:solidFill>
                <a:schemeClr val="lt2"/>
              </a:solidFill>
            </a:endParaRPr>
          </a:p>
        </p:txBody>
      </p:sp>
      <p:sp>
        <p:nvSpPr>
          <p:cNvPr id="132" name="Google Shape;132;p17"/>
          <p:cNvSpPr txBox="1">
            <a:spLocks noGrp="1"/>
          </p:cNvSpPr>
          <p:nvPr>
            <p:ph type="subTitle" idx="1"/>
          </p:nvPr>
        </p:nvSpPr>
        <p:spPr>
          <a:xfrm>
            <a:off x="330382" y="2422583"/>
            <a:ext cx="8520600" cy="1114701"/>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750"/>
              </a:spcBef>
              <a:spcAft>
                <a:spcPts val="0"/>
              </a:spcAft>
              <a:buClr>
                <a:schemeClr val="dk1"/>
              </a:buClr>
              <a:buSzPts val="1800"/>
              <a:buNone/>
            </a:pPr>
            <a:r>
              <a:rPr lang="de-DE" dirty="0"/>
              <a:t>La </a:t>
            </a:r>
            <a:r>
              <a:rPr lang="de-DE" dirty="0" err="1"/>
              <a:t>motivazione</a:t>
            </a:r>
            <a:r>
              <a:rPr lang="de-DE" dirty="0"/>
              <a:t> </a:t>
            </a:r>
            <a:r>
              <a:rPr lang="de-DE" dirty="0" err="1"/>
              <a:t>dei</a:t>
            </a:r>
            <a:r>
              <a:rPr lang="de-DE" dirty="0"/>
              <a:t> </a:t>
            </a:r>
            <a:r>
              <a:rPr lang="de-DE" dirty="0" err="1"/>
              <a:t>dipendenti</a:t>
            </a:r>
            <a:r>
              <a:rPr lang="de-DE" dirty="0"/>
              <a:t> è </a:t>
            </a:r>
            <a:r>
              <a:rPr lang="de-DE" dirty="0" err="1"/>
              <a:t>un</a:t>
            </a:r>
            <a:r>
              <a:rPr lang="de-DE" dirty="0"/>
              <a:t> </a:t>
            </a:r>
            <a:r>
              <a:rPr lang="de-DE" dirty="0" err="1"/>
              <a:t>aspetto</a:t>
            </a:r>
            <a:r>
              <a:rPr lang="de-DE" dirty="0"/>
              <a:t> </a:t>
            </a:r>
            <a:r>
              <a:rPr lang="de-DE" dirty="0" err="1" smtClean="0"/>
              <a:t>cruciale</a:t>
            </a:r>
            <a:r>
              <a:rPr lang="de-DE" dirty="0" smtClean="0"/>
              <a:t> sul </a:t>
            </a:r>
            <a:r>
              <a:rPr lang="de-DE" dirty="0" err="1"/>
              <a:t>posto</a:t>
            </a:r>
            <a:r>
              <a:rPr lang="de-DE" dirty="0"/>
              <a:t> di </a:t>
            </a:r>
            <a:r>
              <a:rPr lang="de-DE" dirty="0" err="1"/>
              <a:t>lavoro</a:t>
            </a:r>
            <a:r>
              <a:rPr lang="de-DE" dirty="0"/>
              <a:t> </a:t>
            </a:r>
            <a:r>
              <a:rPr lang="de-DE" dirty="0" err="1"/>
              <a:t>che</a:t>
            </a:r>
            <a:r>
              <a:rPr lang="de-DE" dirty="0"/>
              <a:t> </a:t>
            </a:r>
            <a:r>
              <a:rPr lang="de-DE" dirty="0" err="1"/>
              <a:t>porta</a:t>
            </a:r>
            <a:r>
              <a:rPr lang="de-DE" dirty="0"/>
              <a:t> alla </a:t>
            </a:r>
            <a:r>
              <a:rPr lang="de-DE" dirty="0" err="1"/>
              <a:t>performance</a:t>
            </a:r>
            <a:r>
              <a:rPr lang="de-DE" dirty="0"/>
              <a:t> del </a:t>
            </a:r>
            <a:r>
              <a:rPr lang="de-DE" dirty="0" err="1"/>
              <a:t>dipartimento</a:t>
            </a:r>
            <a:r>
              <a:rPr lang="de-DE" dirty="0"/>
              <a:t> e </a:t>
            </a:r>
            <a:r>
              <a:rPr lang="de-DE" dirty="0" err="1"/>
              <a:t>anche</a:t>
            </a:r>
            <a:r>
              <a:rPr lang="de-DE" dirty="0"/>
              <a:t> </a:t>
            </a:r>
            <a:r>
              <a:rPr lang="de-DE" dirty="0" err="1"/>
              <a:t>dell'azienda</a:t>
            </a:r>
            <a:r>
              <a:rPr lang="de-DE" dirty="0"/>
              <a:t>. </a:t>
            </a:r>
            <a:r>
              <a:rPr lang="de-DE" dirty="0" err="1"/>
              <a:t>Migliorare</a:t>
            </a:r>
            <a:r>
              <a:rPr lang="de-DE" dirty="0"/>
              <a:t> la </a:t>
            </a:r>
            <a:r>
              <a:rPr lang="de-DE" dirty="0" err="1"/>
              <a:t>motivazione</a:t>
            </a:r>
            <a:r>
              <a:rPr lang="de-DE" dirty="0"/>
              <a:t> </a:t>
            </a:r>
            <a:r>
              <a:rPr lang="de-DE" dirty="0" err="1"/>
              <a:t>dei</a:t>
            </a:r>
            <a:r>
              <a:rPr lang="de-DE" dirty="0"/>
              <a:t> </a:t>
            </a:r>
            <a:r>
              <a:rPr lang="de-DE" dirty="0" err="1"/>
              <a:t>dipendenti</a:t>
            </a:r>
            <a:r>
              <a:rPr lang="de-DE" dirty="0"/>
              <a:t> </a:t>
            </a:r>
            <a:r>
              <a:rPr lang="de-DE" dirty="0" err="1"/>
              <a:t>deve</a:t>
            </a:r>
            <a:r>
              <a:rPr lang="de-DE" dirty="0"/>
              <a:t> </a:t>
            </a:r>
            <a:r>
              <a:rPr lang="de-DE" dirty="0" err="1"/>
              <a:t>essere</a:t>
            </a:r>
            <a:r>
              <a:rPr lang="de-DE" dirty="0"/>
              <a:t> </a:t>
            </a:r>
            <a:r>
              <a:rPr lang="de-DE" dirty="0" err="1"/>
              <a:t>una</a:t>
            </a:r>
            <a:r>
              <a:rPr lang="de-DE" dirty="0"/>
              <a:t> </a:t>
            </a:r>
            <a:r>
              <a:rPr lang="de-DE" dirty="0" err="1"/>
              <a:t>routine</a:t>
            </a:r>
            <a:r>
              <a:rPr lang="de-DE" dirty="0"/>
              <a:t> </a:t>
            </a:r>
            <a:r>
              <a:rPr lang="de-DE" dirty="0" err="1"/>
              <a:t>regolare</a:t>
            </a:r>
            <a:r>
              <a:rPr lang="de-DE" dirty="0"/>
              <a:t>. </a:t>
            </a:r>
            <a:endParaRPr dirty="0"/>
          </a:p>
        </p:txBody>
      </p:sp>
      <p:pic>
        <p:nvPicPr>
          <p:cNvPr id="133" name="Google Shape;133;p17"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35" name="Google Shape;135;p17"/>
          <p:cNvSpPr txBox="1"/>
          <p:nvPr/>
        </p:nvSpPr>
        <p:spPr>
          <a:xfrm>
            <a:off x="4123543" y="3752626"/>
            <a:ext cx="4708757" cy="1840772"/>
          </a:xfrm>
          <a:prstGeom prst="rect">
            <a:avLst/>
          </a:prstGeom>
          <a:solidFill>
            <a:srgbClr val="F2F2F2"/>
          </a:solid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1800"/>
              <a:buFont typeface="Arial"/>
              <a:buNone/>
            </a:pPr>
            <a:r>
              <a:rPr lang="de-DE" sz="1800" b="0" i="1" u="none" strike="noStrike" cap="none" dirty="0">
                <a:solidFill>
                  <a:srgbClr val="000000"/>
                </a:solidFill>
                <a:latin typeface="Arial"/>
                <a:ea typeface="Arial"/>
                <a:cs typeface="Arial"/>
                <a:sym typeface="Arial"/>
              </a:rPr>
              <a:t>"I </a:t>
            </a:r>
            <a:r>
              <a:rPr lang="de-DE" sz="1800" b="0" i="1" u="none" strike="noStrike" cap="none" dirty="0" err="1">
                <a:solidFill>
                  <a:srgbClr val="000000"/>
                </a:solidFill>
                <a:latin typeface="Arial"/>
                <a:ea typeface="Arial"/>
                <a:cs typeface="Arial"/>
                <a:sym typeface="Arial"/>
              </a:rPr>
              <a:t>dipendenti</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che</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credono</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che</a:t>
            </a:r>
            <a:r>
              <a:rPr lang="de-DE" sz="1800" b="0" i="1" u="none" strike="noStrike" cap="none" dirty="0">
                <a:solidFill>
                  <a:srgbClr val="000000"/>
                </a:solidFill>
                <a:latin typeface="Arial"/>
                <a:ea typeface="Arial"/>
                <a:cs typeface="Arial"/>
                <a:sym typeface="Arial"/>
              </a:rPr>
              <a:t> la </a:t>
            </a:r>
            <a:r>
              <a:rPr lang="de-DE" sz="1800" b="0" i="1" u="none" strike="noStrike" cap="none" dirty="0" err="1">
                <a:solidFill>
                  <a:srgbClr val="000000"/>
                </a:solidFill>
                <a:latin typeface="Arial"/>
                <a:ea typeface="Arial"/>
                <a:cs typeface="Arial"/>
                <a:sym typeface="Arial"/>
              </a:rPr>
              <a:t>direzione</a:t>
            </a:r>
            <a:r>
              <a:rPr lang="de-DE" sz="1800" b="0" i="1" u="none" strike="noStrike" cap="none" dirty="0">
                <a:solidFill>
                  <a:srgbClr val="000000"/>
                </a:solidFill>
                <a:latin typeface="Arial"/>
                <a:ea typeface="Arial"/>
                <a:cs typeface="Arial"/>
                <a:sym typeface="Arial"/>
              </a:rPr>
              <a:t> si </a:t>
            </a:r>
            <a:r>
              <a:rPr lang="de-DE" sz="1800" b="0" i="1" u="none" strike="noStrike" cap="none" dirty="0" err="1">
                <a:solidFill>
                  <a:srgbClr val="000000"/>
                </a:solidFill>
                <a:latin typeface="Arial"/>
                <a:ea typeface="Arial"/>
                <a:cs typeface="Arial"/>
                <a:sym typeface="Arial"/>
              </a:rPr>
              <a:t>preoccupi</a:t>
            </a:r>
            <a:r>
              <a:rPr lang="de-DE" sz="1800" b="0" i="1" u="none" strike="noStrike" cap="none" dirty="0">
                <a:solidFill>
                  <a:srgbClr val="000000"/>
                </a:solidFill>
                <a:latin typeface="Arial"/>
                <a:ea typeface="Arial"/>
                <a:cs typeface="Arial"/>
                <a:sym typeface="Arial"/>
              </a:rPr>
              <a:t> di </a:t>
            </a:r>
            <a:r>
              <a:rPr lang="de-DE" sz="1800" b="0" i="1" u="none" strike="noStrike" cap="none" dirty="0" err="1">
                <a:solidFill>
                  <a:srgbClr val="000000"/>
                </a:solidFill>
                <a:latin typeface="Arial"/>
                <a:ea typeface="Arial"/>
                <a:cs typeface="Arial"/>
                <a:sym typeface="Arial"/>
              </a:rPr>
              <a:t>loro</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come</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persona</a:t>
            </a:r>
            <a:r>
              <a:rPr lang="de-DE" sz="1800" b="0" i="1" u="none" strike="noStrike" cap="none" dirty="0">
                <a:solidFill>
                  <a:srgbClr val="000000"/>
                </a:solidFill>
                <a:latin typeface="Arial"/>
                <a:ea typeface="Arial"/>
                <a:cs typeface="Arial"/>
                <a:sym typeface="Arial"/>
              </a:rPr>
              <a:t> </a:t>
            </a:r>
            <a:r>
              <a:rPr lang="de-DE" sz="1800" b="0" i="1" u="none" strike="noStrike" cap="none" dirty="0" smtClean="0">
                <a:solidFill>
                  <a:srgbClr val="000000"/>
                </a:solidFill>
                <a:latin typeface="Arial"/>
                <a:ea typeface="Arial"/>
                <a:cs typeface="Arial"/>
                <a:sym typeface="Arial"/>
              </a:rPr>
              <a:t>- </a:t>
            </a:r>
            <a:r>
              <a:rPr lang="de-DE" sz="1800" b="0" i="1" u="none" strike="noStrike" cap="none" dirty="0">
                <a:solidFill>
                  <a:srgbClr val="000000"/>
                </a:solidFill>
                <a:latin typeface="Arial"/>
                <a:ea typeface="Arial"/>
                <a:cs typeface="Arial"/>
                <a:sym typeface="Arial"/>
              </a:rPr>
              <a:t>non solo </a:t>
            </a:r>
            <a:r>
              <a:rPr lang="de-DE" sz="1800" b="0" i="1" u="none" strike="noStrike" cap="none" dirty="0" err="1">
                <a:solidFill>
                  <a:srgbClr val="000000"/>
                </a:solidFill>
                <a:latin typeface="Arial"/>
                <a:ea typeface="Arial"/>
                <a:cs typeface="Arial"/>
                <a:sym typeface="Arial"/>
              </a:rPr>
              <a:t>come</a:t>
            </a:r>
            <a:r>
              <a:rPr lang="de-DE" sz="1800" b="0" i="1" u="none" strike="noStrike" cap="none" dirty="0">
                <a:solidFill>
                  <a:srgbClr val="000000"/>
                </a:solidFill>
                <a:latin typeface="Arial"/>
                <a:ea typeface="Arial"/>
                <a:cs typeface="Arial"/>
                <a:sym typeface="Arial"/>
              </a:rPr>
              <a:t> dipendente - </a:t>
            </a:r>
            <a:r>
              <a:rPr lang="de-DE" sz="1800" b="0" i="1" u="none" strike="noStrike" cap="none" dirty="0" err="1">
                <a:solidFill>
                  <a:srgbClr val="000000"/>
                </a:solidFill>
                <a:latin typeface="Arial"/>
                <a:ea typeface="Arial"/>
                <a:cs typeface="Arial"/>
                <a:sym typeface="Arial"/>
              </a:rPr>
              <a:t>sono</a:t>
            </a:r>
            <a:r>
              <a:rPr lang="de-DE" sz="1800" b="0" i="1" u="none" strike="noStrike" cap="none" dirty="0">
                <a:solidFill>
                  <a:srgbClr val="000000"/>
                </a:solidFill>
                <a:latin typeface="Arial"/>
                <a:ea typeface="Arial"/>
                <a:cs typeface="Arial"/>
                <a:sym typeface="Arial"/>
              </a:rPr>
              <a:t> più </a:t>
            </a:r>
            <a:r>
              <a:rPr lang="de-DE" sz="1800" b="0" i="1" u="none" strike="noStrike" cap="none" dirty="0" err="1">
                <a:solidFill>
                  <a:srgbClr val="000000"/>
                </a:solidFill>
                <a:latin typeface="Arial"/>
                <a:ea typeface="Arial"/>
                <a:cs typeface="Arial"/>
                <a:sym typeface="Arial"/>
              </a:rPr>
              <a:t>produttivi</a:t>
            </a:r>
            <a:r>
              <a:rPr lang="de-DE" sz="1800" b="0" i="1" u="none" strike="noStrike" cap="none" dirty="0">
                <a:solidFill>
                  <a:srgbClr val="000000"/>
                </a:solidFill>
                <a:latin typeface="Arial"/>
                <a:ea typeface="Arial"/>
                <a:cs typeface="Arial"/>
                <a:sym typeface="Arial"/>
              </a:rPr>
              <a:t>, più </a:t>
            </a:r>
            <a:r>
              <a:rPr lang="de-DE" sz="1800" b="0" i="1" u="none" strike="noStrike" cap="none" dirty="0" err="1">
                <a:solidFill>
                  <a:srgbClr val="000000"/>
                </a:solidFill>
                <a:latin typeface="Arial"/>
                <a:ea typeface="Arial"/>
                <a:cs typeface="Arial"/>
                <a:sym typeface="Arial"/>
              </a:rPr>
              <a:t>soddisfatti</a:t>
            </a:r>
            <a:r>
              <a:rPr lang="de-DE" sz="1800" b="0" i="1" u="none" strike="noStrike" cap="none" dirty="0">
                <a:solidFill>
                  <a:srgbClr val="000000"/>
                </a:solidFill>
                <a:latin typeface="Arial"/>
                <a:ea typeface="Arial"/>
                <a:cs typeface="Arial"/>
                <a:sym typeface="Arial"/>
              </a:rPr>
              <a:t>, più </a:t>
            </a:r>
            <a:r>
              <a:rPr lang="de-DE" sz="1800" b="0" i="1" u="none" strike="noStrike" cap="none" dirty="0" err="1">
                <a:solidFill>
                  <a:srgbClr val="000000"/>
                </a:solidFill>
                <a:latin typeface="Arial"/>
                <a:ea typeface="Arial"/>
                <a:cs typeface="Arial"/>
                <a:sym typeface="Arial"/>
              </a:rPr>
              <a:t>appagati</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Dipendenti</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soddisfatti</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significano</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clienti</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soddisfatti</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il</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che</a:t>
            </a:r>
            <a:r>
              <a:rPr lang="de-DE" sz="1800" b="0" i="1" u="none" strike="noStrike" cap="none" dirty="0">
                <a:solidFill>
                  <a:srgbClr val="000000"/>
                </a:solidFill>
                <a:latin typeface="Arial"/>
                <a:ea typeface="Arial"/>
                <a:cs typeface="Arial"/>
                <a:sym typeface="Arial"/>
              </a:rPr>
              <a:t> </a:t>
            </a:r>
            <a:r>
              <a:rPr lang="de-DE" sz="1800" b="0" i="1" u="none" strike="noStrike" cap="none" dirty="0" err="1">
                <a:solidFill>
                  <a:srgbClr val="000000"/>
                </a:solidFill>
                <a:latin typeface="Arial"/>
                <a:ea typeface="Arial"/>
                <a:cs typeface="Arial"/>
                <a:sym typeface="Arial"/>
              </a:rPr>
              <a:t>porta</a:t>
            </a:r>
            <a:r>
              <a:rPr lang="de-DE" sz="1800" b="0" i="1" u="none" strike="noStrike" cap="none" dirty="0">
                <a:solidFill>
                  <a:srgbClr val="000000"/>
                </a:solidFill>
                <a:latin typeface="Arial"/>
                <a:ea typeface="Arial"/>
                <a:cs typeface="Arial"/>
                <a:sym typeface="Arial"/>
              </a:rPr>
              <a:t> alla </a:t>
            </a:r>
            <a:r>
              <a:rPr lang="de-DE" sz="1800" b="0" i="1" u="none" strike="noStrike" cap="none" dirty="0" err="1">
                <a:solidFill>
                  <a:srgbClr val="000000"/>
                </a:solidFill>
                <a:latin typeface="Arial"/>
                <a:ea typeface="Arial"/>
                <a:cs typeface="Arial"/>
                <a:sym typeface="Arial"/>
              </a:rPr>
              <a:t>redditività</a:t>
            </a:r>
            <a:r>
              <a:rPr lang="de-DE" sz="1800" b="0" i="1" u="none" strike="noStrike" cap="none" dirty="0">
                <a:solidFill>
                  <a:srgbClr val="000000"/>
                </a:solidFill>
                <a:latin typeface="Arial"/>
                <a:ea typeface="Arial"/>
                <a:cs typeface="Arial"/>
                <a:sym typeface="Arial"/>
              </a:rPr>
              <a:t>". - </a:t>
            </a:r>
            <a:r>
              <a:rPr lang="de-DE" sz="1200" b="0" i="0" u="none" strike="noStrike" cap="none" dirty="0">
                <a:solidFill>
                  <a:srgbClr val="000000"/>
                </a:solidFill>
                <a:latin typeface="Arial"/>
                <a:ea typeface="Arial"/>
                <a:cs typeface="Arial"/>
                <a:sym typeface="Arial"/>
              </a:rPr>
              <a:t>Anne M. </a:t>
            </a:r>
            <a:r>
              <a:rPr lang="de-DE" sz="1200" b="0" i="0" u="none" strike="noStrike" cap="none" dirty="0" err="1">
                <a:solidFill>
                  <a:srgbClr val="000000"/>
                </a:solidFill>
                <a:latin typeface="Arial"/>
                <a:ea typeface="Arial"/>
                <a:cs typeface="Arial"/>
                <a:sym typeface="Arial"/>
              </a:rPr>
              <a:t>Mulcahy</a:t>
            </a:r>
            <a:endParaRPr sz="1200" b="0" i="0" u="none" strike="noStrike" cap="none" dirty="0">
              <a:solidFill>
                <a:srgbClr val="000000"/>
              </a:solidFill>
              <a:latin typeface="Arial"/>
              <a:ea typeface="Arial"/>
              <a:cs typeface="Arial"/>
              <a:sym typeface="Arial"/>
            </a:endParaRPr>
          </a:p>
        </p:txBody>
      </p:sp>
      <p:pic>
        <p:nvPicPr>
          <p:cNvPr id="136" name="Google Shape;136;p17"/>
          <p:cNvPicPr preferRelativeResize="0"/>
          <p:nvPr/>
        </p:nvPicPr>
        <p:blipFill rotWithShape="1">
          <a:blip r:embed="rId4">
            <a:alphaModFix/>
          </a:blip>
          <a:srcRect/>
          <a:stretch/>
        </p:blipFill>
        <p:spPr>
          <a:xfrm>
            <a:off x="524425" y="3443990"/>
            <a:ext cx="3442664" cy="2491789"/>
          </a:xfrm>
          <a:prstGeom prst="rect">
            <a:avLst/>
          </a:prstGeom>
          <a:noFill/>
          <a:ln>
            <a:noFill/>
          </a:ln>
        </p:spPr>
      </p:pic>
      <p:pic>
        <p:nvPicPr>
          <p:cNvPr id="137" name="Google Shape;137;p17" descr="Ein Bild, das Hemd enthält.&#10;&#10;Automatisch generierte Beschreibung"/>
          <p:cNvPicPr preferRelativeResize="0"/>
          <p:nvPr/>
        </p:nvPicPr>
        <p:blipFill rotWithShape="1">
          <a:blip r:embed="rId5">
            <a:alphaModFix/>
          </a:blip>
          <a:srcRect/>
          <a:stretch/>
        </p:blipFill>
        <p:spPr>
          <a:xfrm>
            <a:off x="5906220" y="133048"/>
            <a:ext cx="2926080" cy="13837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Migliorare le comunicazioni interne</a:t>
            </a:r>
            <a:endParaRPr sz="3060" b="1">
              <a:solidFill>
                <a:schemeClr val="lt2"/>
              </a:solidFill>
            </a:endParaRPr>
          </a:p>
        </p:txBody>
      </p:sp>
      <p:sp>
        <p:nvSpPr>
          <p:cNvPr id="143" name="Google Shape;143;p18"/>
          <p:cNvSpPr txBox="1">
            <a:spLocks noGrp="1"/>
          </p:cNvSpPr>
          <p:nvPr>
            <p:ph type="subTitle" idx="1"/>
          </p:nvPr>
        </p:nvSpPr>
        <p:spPr>
          <a:xfrm>
            <a:off x="200206" y="2286000"/>
            <a:ext cx="8785532" cy="35052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750"/>
              </a:spcBef>
              <a:spcAft>
                <a:spcPts val="0"/>
              </a:spcAft>
              <a:buClr>
                <a:schemeClr val="dk1"/>
              </a:buClr>
              <a:buSzPts val="1800"/>
              <a:buNone/>
            </a:pPr>
            <a:r>
              <a:rPr lang="de-DE" dirty="0"/>
              <a:t>La </a:t>
            </a:r>
            <a:r>
              <a:rPr lang="de-DE" dirty="0" err="1"/>
              <a:t>comunicazione</a:t>
            </a:r>
            <a:r>
              <a:rPr lang="de-DE" dirty="0"/>
              <a:t> è vitale per le </a:t>
            </a:r>
            <a:r>
              <a:rPr lang="de-DE" dirty="0" err="1"/>
              <a:t>organizzazioni</a:t>
            </a:r>
            <a:r>
              <a:rPr lang="de-DE" dirty="0"/>
              <a:t> - è </a:t>
            </a:r>
            <a:r>
              <a:rPr lang="de-DE" dirty="0" err="1"/>
              <a:t>il</a:t>
            </a:r>
            <a:r>
              <a:rPr lang="de-DE" dirty="0"/>
              <a:t> </a:t>
            </a:r>
            <a:r>
              <a:rPr lang="de-DE" dirty="0" err="1"/>
              <a:t>modo</a:t>
            </a:r>
            <a:r>
              <a:rPr lang="de-DE" dirty="0"/>
              <a:t> in </a:t>
            </a:r>
            <a:r>
              <a:rPr lang="de-DE" dirty="0" err="1"/>
              <a:t>cui</a:t>
            </a:r>
            <a:r>
              <a:rPr lang="de-DE" dirty="0"/>
              <a:t> </a:t>
            </a:r>
            <a:r>
              <a:rPr lang="de-DE" dirty="0" err="1"/>
              <a:t>coordiniamo</a:t>
            </a:r>
            <a:r>
              <a:rPr lang="de-DE" dirty="0"/>
              <a:t> le </a:t>
            </a:r>
            <a:r>
              <a:rPr lang="de-DE" dirty="0" err="1"/>
              <a:t>azioni</a:t>
            </a:r>
            <a:r>
              <a:rPr lang="de-DE" dirty="0"/>
              <a:t> e </a:t>
            </a:r>
            <a:r>
              <a:rPr lang="de-DE" dirty="0" err="1"/>
              <a:t>raggiungiamo</a:t>
            </a:r>
            <a:r>
              <a:rPr lang="de-DE" dirty="0"/>
              <a:t> </a:t>
            </a:r>
            <a:r>
              <a:rPr lang="de-DE" dirty="0" err="1"/>
              <a:t>gli</a:t>
            </a:r>
            <a:r>
              <a:rPr lang="de-DE" dirty="0"/>
              <a:t> </a:t>
            </a:r>
            <a:r>
              <a:rPr lang="de-DE" dirty="0" err="1"/>
              <a:t>obiettivi</a:t>
            </a:r>
            <a:r>
              <a:rPr lang="de-DE" dirty="0"/>
              <a:t>. È </a:t>
            </a:r>
            <a:r>
              <a:rPr lang="de-DE" dirty="0" err="1"/>
              <a:t>definita</a:t>
            </a:r>
            <a:r>
              <a:rPr lang="de-DE" dirty="0"/>
              <a:t> </a:t>
            </a:r>
            <a:r>
              <a:rPr lang="de-DE" dirty="0" err="1"/>
              <a:t>nel</a:t>
            </a:r>
            <a:r>
              <a:rPr lang="de-DE" dirty="0"/>
              <a:t> </a:t>
            </a:r>
            <a:r>
              <a:rPr lang="de-DE" dirty="0" err="1"/>
              <a:t>dizionario</a:t>
            </a:r>
            <a:r>
              <a:rPr lang="de-DE" dirty="0"/>
              <a:t> Webster </a:t>
            </a:r>
            <a:r>
              <a:rPr lang="de-DE" dirty="0" err="1"/>
              <a:t>come</a:t>
            </a:r>
            <a:r>
              <a:rPr lang="de-DE" dirty="0"/>
              <a:t> </a:t>
            </a:r>
            <a:r>
              <a:rPr lang="de-DE" dirty="0" err="1"/>
              <a:t>un</a:t>
            </a:r>
            <a:r>
              <a:rPr lang="de-DE" dirty="0"/>
              <a:t> </a:t>
            </a:r>
            <a:r>
              <a:rPr lang="de-DE" dirty="0" err="1"/>
              <a:t>processo</a:t>
            </a:r>
            <a:r>
              <a:rPr lang="de-DE" dirty="0"/>
              <a:t> </a:t>
            </a:r>
            <a:r>
              <a:rPr lang="de-DE" dirty="0" err="1"/>
              <a:t>attraverso</a:t>
            </a:r>
            <a:r>
              <a:rPr lang="de-DE" dirty="0"/>
              <a:t> </a:t>
            </a:r>
            <a:r>
              <a:rPr lang="de-DE" dirty="0" err="1"/>
              <a:t>il</a:t>
            </a:r>
            <a:r>
              <a:rPr lang="de-DE" dirty="0"/>
              <a:t> </a:t>
            </a:r>
            <a:r>
              <a:rPr lang="de-DE" dirty="0" err="1"/>
              <a:t>quale</a:t>
            </a:r>
            <a:r>
              <a:rPr lang="de-DE" dirty="0"/>
              <a:t> le </a:t>
            </a:r>
            <a:r>
              <a:rPr lang="de-DE" dirty="0" err="1"/>
              <a:t>informazioni</a:t>
            </a:r>
            <a:r>
              <a:rPr lang="de-DE" dirty="0"/>
              <a:t> </a:t>
            </a:r>
            <a:r>
              <a:rPr lang="de-DE" dirty="0" err="1"/>
              <a:t>vengono</a:t>
            </a:r>
            <a:r>
              <a:rPr lang="de-DE" dirty="0"/>
              <a:t> </a:t>
            </a:r>
            <a:r>
              <a:rPr lang="de-DE" dirty="0" err="1"/>
              <a:t>scambiate</a:t>
            </a:r>
            <a:r>
              <a:rPr lang="de-DE" dirty="0"/>
              <a:t> </a:t>
            </a:r>
            <a:r>
              <a:rPr lang="de-DE" dirty="0" err="1"/>
              <a:t>tra</a:t>
            </a:r>
            <a:r>
              <a:rPr lang="de-DE" dirty="0"/>
              <a:t> </a:t>
            </a:r>
            <a:r>
              <a:rPr lang="de-DE" dirty="0" err="1"/>
              <a:t>gli</a:t>
            </a:r>
            <a:r>
              <a:rPr lang="de-DE" dirty="0"/>
              <a:t> </a:t>
            </a:r>
            <a:r>
              <a:rPr lang="de-DE" dirty="0" err="1"/>
              <a:t>individui</a:t>
            </a:r>
            <a:r>
              <a:rPr lang="de-DE" dirty="0"/>
              <a:t> </a:t>
            </a:r>
            <a:r>
              <a:rPr lang="de-DE" dirty="0" err="1"/>
              <a:t>attraverso</a:t>
            </a:r>
            <a:r>
              <a:rPr lang="de-DE" dirty="0"/>
              <a:t> </a:t>
            </a:r>
            <a:r>
              <a:rPr lang="de-DE" dirty="0" err="1"/>
              <a:t>un</a:t>
            </a:r>
            <a:r>
              <a:rPr lang="de-DE" dirty="0"/>
              <a:t> </a:t>
            </a:r>
            <a:r>
              <a:rPr lang="de-DE" dirty="0" err="1"/>
              <a:t>sistema</a:t>
            </a:r>
            <a:r>
              <a:rPr lang="de-DE" dirty="0"/>
              <a:t> </a:t>
            </a:r>
            <a:r>
              <a:rPr lang="de-DE" dirty="0" err="1"/>
              <a:t>comune</a:t>
            </a:r>
            <a:r>
              <a:rPr lang="de-DE" dirty="0"/>
              <a:t> di </a:t>
            </a:r>
            <a:r>
              <a:rPr lang="de-DE" dirty="0" err="1"/>
              <a:t>simboli</a:t>
            </a:r>
            <a:r>
              <a:rPr lang="de-DE" dirty="0"/>
              <a:t>, </a:t>
            </a:r>
            <a:r>
              <a:rPr lang="de-DE" dirty="0" err="1"/>
              <a:t>segni</a:t>
            </a:r>
            <a:r>
              <a:rPr lang="de-DE" dirty="0"/>
              <a:t> o </a:t>
            </a:r>
            <a:r>
              <a:rPr lang="de-DE" dirty="0" err="1"/>
              <a:t>comportamenti</a:t>
            </a:r>
            <a:r>
              <a:rPr lang="de-DE" dirty="0"/>
              <a:t>. </a:t>
            </a:r>
            <a:r>
              <a:rPr lang="de-DE" dirty="0" err="1"/>
              <a:t>Sappiamo</a:t>
            </a:r>
            <a:r>
              <a:rPr lang="de-DE" dirty="0"/>
              <a:t> </a:t>
            </a:r>
            <a:r>
              <a:rPr lang="de-DE" dirty="0" err="1"/>
              <a:t>che</a:t>
            </a:r>
            <a:r>
              <a:rPr lang="de-DE" dirty="0"/>
              <a:t> </a:t>
            </a:r>
            <a:r>
              <a:rPr lang="de-DE" b="1" dirty="0" err="1"/>
              <a:t>dal</a:t>
            </a:r>
            <a:r>
              <a:rPr lang="de-DE" b="1" dirty="0"/>
              <a:t> 50% al 90% del tempo di </a:t>
            </a:r>
            <a:r>
              <a:rPr lang="de-DE" b="1" dirty="0" err="1"/>
              <a:t>un</a:t>
            </a:r>
            <a:r>
              <a:rPr lang="de-DE" b="1" dirty="0"/>
              <a:t> </a:t>
            </a:r>
            <a:r>
              <a:rPr lang="de-DE" b="1" dirty="0" err="1"/>
              <a:t>manager</a:t>
            </a:r>
            <a:r>
              <a:rPr lang="de-DE" b="1" dirty="0"/>
              <a:t> è </a:t>
            </a:r>
            <a:r>
              <a:rPr lang="de-DE" b="1" dirty="0" err="1"/>
              <a:t>dedicato</a:t>
            </a:r>
            <a:r>
              <a:rPr lang="de-DE" b="1" dirty="0"/>
              <a:t> alla </a:t>
            </a:r>
            <a:r>
              <a:rPr lang="de-DE" b="1" dirty="0" err="1"/>
              <a:t>comunicazione</a:t>
            </a:r>
            <a:r>
              <a:rPr lang="de-DE" b="1" dirty="0"/>
              <a:t>. </a:t>
            </a:r>
            <a:endParaRPr b="1" dirty="0"/>
          </a:p>
          <a:p>
            <a:pPr marL="0" lvl="0" indent="0" algn="l" rtl="0">
              <a:lnSpc>
                <a:spcPct val="90000"/>
              </a:lnSpc>
              <a:spcBef>
                <a:spcPts val="750"/>
              </a:spcBef>
              <a:spcAft>
                <a:spcPts val="0"/>
              </a:spcAft>
              <a:buClr>
                <a:schemeClr val="dk1"/>
              </a:buClr>
              <a:buSzPts val="1800"/>
              <a:buNone/>
            </a:pPr>
            <a:r>
              <a:rPr lang="de-DE" dirty="0" err="1"/>
              <a:t>Negli</a:t>
            </a:r>
            <a:r>
              <a:rPr lang="de-DE" dirty="0"/>
              <a:t> </a:t>
            </a:r>
            <a:r>
              <a:rPr lang="de-DE" dirty="0" err="1"/>
              <a:t>affari</a:t>
            </a:r>
            <a:r>
              <a:rPr lang="de-DE" dirty="0"/>
              <a:t>, la </a:t>
            </a:r>
            <a:r>
              <a:rPr lang="de-DE" dirty="0" err="1"/>
              <a:t>cattiva</a:t>
            </a:r>
            <a:r>
              <a:rPr lang="de-DE" dirty="0"/>
              <a:t> </a:t>
            </a:r>
            <a:r>
              <a:rPr lang="de-DE" dirty="0" err="1"/>
              <a:t>comunicazione</a:t>
            </a:r>
            <a:r>
              <a:rPr lang="de-DE" dirty="0"/>
              <a:t> </a:t>
            </a:r>
            <a:r>
              <a:rPr lang="de-DE" dirty="0" err="1"/>
              <a:t>costa</a:t>
            </a:r>
            <a:r>
              <a:rPr lang="de-DE" dirty="0"/>
              <a:t> </a:t>
            </a:r>
            <a:r>
              <a:rPr lang="de-DE" dirty="0" err="1"/>
              <a:t>denaro</a:t>
            </a:r>
            <a:r>
              <a:rPr lang="de-DE" dirty="0"/>
              <a:t> e </a:t>
            </a:r>
            <a:r>
              <a:rPr lang="de-DE" dirty="0" err="1"/>
              <a:t>fa</a:t>
            </a:r>
            <a:r>
              <a:rPr lang="de-DE" dirty="0"/>
              <a:t> </a:t>
            </a:r>
            <a:r>
              <a:rPr lang="de-DE" dirty="0" err="1"/>
              <a:t>perdere</a:t>
            </a:r>
            <a:r>
              <a:rPr lang="de-DE" dirty="0"/>
              <a:t> tempo. Uno </a:t>
            </a:r>
            <a:r>
              <a:rPr lang="de-DE" dirty="0" err="1"/>
              <a:t>studio</a:t>
            </a:r>
            <a:r>
              <a:rPr lang="de-DE" dirty="0"/>
              <a:t> ha </a:t>
            </a:r>
            <a:r>
              <a:rPr lang="de-DE" dirty="0" err="1"/>
              <a:t>scoperto</a:t>
            </a:r>
            <a:r>
              <a:rPr lang="de-DE" dirty="0"/>
              <a:t> </a:t>
            </a:r>
            <a:r>
              <a:rPr lang="de-DE" dirty="0" err="1"/>
              <a:t>che</a:t>
            </a:r>
            <a:r>
              <a:rPr lang="de-DE" dirty="0"/>
              <a:t> </a:t>
            </a:r>
            <a:r>
              <a:rPr lang="de-DE" dirty="0" err="1"/>
              <a:t>il</a:t>
            </a:r>
            <a:r>
              <a:rPr lang="de-DE" dirty="0"/>
              <a:t> 14% di </a:t>
            </a:r>
            <a:r>
              <a:rPr lang="de-DE" dirty="0" err="1"/>
              <a:t>ogni</a:t>
            </a:r>
            <a:r>
              <a:rPr lang="de-DE" dirty="0"/>
              <a:t> </a:t>
            </a:r>
            <a:r>
              <a:rPr lang="de-DE" dirty="0" err="1"/>
              <a:t>settimana</a:t>
            </a:r>
            <a:r>
              <a:rPr lang="de-DE" dirty="0"/>
              <a:t> di </a:t>
            </a:r>
            <a:r>
              <a:rPr lang="de-DE" dirty="0" err="1"/>
              <a:t>lavoro</a:t>
            </a:r>
            <a:r>
              <a:rPr lang="de-DE" dirty="0"/>
              <a:t> </a:t>
            </a:r>
            <a:r>
              <a:rPr lang="de-DE" dirty="0" err="1"/>
              <a:t>viene</a:t>
            </a:r>
            <a:r>
              <a:rPr lang="de-DE" dirty="0"/>
              <a:t> </a:t>
            </a:r>
            <a:r>
              <a:rPr lang="de-DE" dirty="0" err="1"/>
              <a:t>sprecato</a:t>
            </a:r>
            <a:r>
              <a:rPr lang="de-DE" dirty="0"/>
              <a:t> per </a:t>
            </a:r>
            <a:r>
              <a:rPr lang="de-DE" dirty="0" err="1"/>
              <a:t>una</a:t>
            </a:r>
            <a:r>
              <a:rPr lang="de-DE" dirty="0"/>
              <a:t> </a:t>
            </a:r>
            <a:r>
              <a:rPr lang="de-DE" dirty="0" err="1"/>
              <a:t>cattiva</a:t>
            </a:r>
            <a:r>
              <a:rPr lang="de-DE" dirty="0"/>
              <a:t> </a:t>
            </a:r>
            <a:r>
              <a:rPr lang="de-DE" dirty="0" err="1"/>
              <a:t>comunicazione</a:t>
            </a:r>
            <a:r>
              <a:rPr lang="de-DE" dirty="0"/>
              <a:t>. </a:t>
            </a:r>
            <a:endParaRPr dirty="0"/>
          </a:p>
          <a:p>
            <a:pPr marL="0" lvl="0" indent="0" algn="l" rtl="0">
              <a:lnSpc>
                <a:spcPct val="90000"/>
              </a:lnSpc>
              <a:spcBef>
                <a:spcPts val="750"/>
              </a:spcBef>
              <a:spcAft>
                <a:spcPts val="0"/>
              </a:spcAft>
              <a:buClr>
                <a:schemeClr val="dk1"/>
              </a:buClr>
              <a:buSzPts val="1800"/>
              <a:buNone/>
            </a:pPr>
            <a:r>
              <a:rPr lang="de-DE" b="1" dirty="0"/>
              <a:t>La </a:t>
            </a:r>
            <a:r>
              <a:rPr lang="de-DE" b="1" dirty="0" err="1"/>
              <a:t>comunicazione</a:t>
            </a:r>
            <a:r>
              <a:rPr lang="de-DE" b="1" dirty="0"/>
              <a:t> </a:t>
            </a:r>
            <a:r>
              <a:rPr lang="de-DE" dirty="0" err="1"/>
              <a:t>svolge</a:t>
            </a:r>
            <a:r>
              <a:rPr lang="de-DE" dirty="0"/>
              <a:t> </a:t>
            </a:r>
            <a:r>
              <a:rPr lang="de-DE" dirty="0" err="1"/>
              <a:t>tre</a:t>
            </a:r>
            <a:r>
              <a:rPr lang="de-DE" dirty="0"/>
              <a:t> </a:t>
            </a:r>
            <a:r>
              <a:rPr lang="de-DE" dirty="0" err="1"/>
              <a:t>funzioni</a:t>
            </a:r>
            <a:r>
              <a:rPr lang="de-DE" dirty="0"/>
              <a:t> </a:t>
            </a:r>
            <a:r>
              <a:rPr lang="de-DE" dirty="0" err="1"/>
              <a:t>principali</a:t>
            </a:r>
            <a:r>
              <a:rPr lang="de-DE" dirty="0"/>
              <a:t> </a:t>
            </a:r>
            <a:r>
              <a:rPr lang="de-DE" dirty="0" err="1"/>
              <a:t>all'interno</a:t>
            </a:r>
            <a:r>
              <a:rPr lang="de-DE" dirty="0"/>
              <a:t> di </a:t>
            </a:r>
            <a:r>
              <a:rPr lang="de-DE" dirty="0" err="1"/>
              <a:t>un'organizzazione</a:t>
            </a:r>
            <a:r>
              <a:rPr lang="de-DE" dirty="0"/>
              <a:t>, </a:t>
            </a:r>
            <a:r>
              <a:rPr lang="de-DE" b="1" dirty="0" err="1"/>
              <a:t>tra</a:t>
            </a:r>
            <a:r>
              <a:rPr lang="de-DE" b="1" dirty="0"/>
              <a:t> </a:t>
            </a:r>
            <a:r>
              <a:rPr lang="de-DE" b="1" dirty="0" err="1"/>
              <a:t>cui</a:t>
            </a:r>
            <a:r>
              <a:rPr lang="de-DE" b="1" dirty="0"/>
              <a:t> </a:t>
            </a:r>
            <a:r>
              <a:rPr lang="de-DE" b="1" dirty="0" err="1"/>
              <a:t>il</a:t>
            </a:r>
            <a:r>
              <a:rPr lang="de-DE" b="1" dirty="0"/>
              <a:t> </a:t>
            </a:r>
            <a:r>
              <a:rPr lang="de-DE" b="1" dirty="0" err="1"/>
              <a:t>coordinamento</a:t>
            </a:r>
            <a:r>
              <a:rPr lang="de-DE" b="1" dirty="0"/>
              <a:t>, la </a:t>
            </a:r>
            <a:r>
              <a:rPr lang="de-DE" b="1" dirty="0" err="1"/>
              <a:t>trasmissione</a:t>
            </a:r>
            <a:r>
              <a:rPr lang="de-DE" b="1" dirty="0"/>
              <a:t> di </a:t>
            </a:r>
            <a:r>
              <a:rPr lang="de-DE" b="1" dirty="0" err="1"/>
              <a:t>informazioni</a:t>
            </a:r>
            <a:r>
              <a:rPr lang="de-DE" b="1" dirty="0"/>
              <a:t> e la </a:t>
            </a:r>
            <a:r>
              <a:rPr lang="de-DE" b="1" dirty="0" err="1"/>
              <a:t>condivisione</a:t>
            </a:r>
            <a:r>
              <a:rPr lang="de-DE" b="1" dirty="0"/>
              <a:t> di </a:t>
            </a:r>
            <a:r>
              <a:rPr lang="de-DE" b="1" dirty="0" err="1"/>
              <a:t>emozioni</a:t>
            </a:r>
            <a:r>
              <a:rPr lang="de-DE" b="1" dirty="0"/>
              <a:t> e </a:t>
            </a:r>
            <a:r>
              <a:rPr lang="de-DE" b="1" dirty="0" err="1"/>
              <a:t>sentimenti</a:t>
            </a:r>
            <a:r>
              <a:rPr lang="de-DE" b="1" dirty="0"/>
              <a:t>. </a:t>
            </a:r>
            <a:r>
              <a:rPr lang="de-DE" dirty="0" err="1"/>
              <a:t>Tutte</a:t>
            </a:r>
            <a:r>
              <a:rPr lang="de-DE" dirty="0"/>
              <a:t> queste </a:t>
            </a:r>
            <a:r>
              <a:rPr lang="de-DE" dirty="0" err="1"/>
              <a:t>funzioni</a:t>
            </a:r>
            <a:r>
              <a:rPr lang="de-DE" dirty="0"/>
              <a:t> </a:t>
            </a:r>
            <a:r>
              <a:rPr lang="de-DE" dirty="0" err="1"/>
              <a:t>sono</a:t>
            </a:r>
            <a:r>
              <a:rPr lang="de-DE" dirty="0"/>
              <a:t> </a:t>
            </a:r>
            <a:r>
              <a:rPr lang="de-DE" dirty="0" err="1"/>
              <a:t>vitali</a:t>
            </a:r>
            <a:r>
              <a:rPr lang="de-DE" dirty="0"/>
              <a:t> per </a:t>
            </a:r>
            <a:r>
              <a:rPr lang="de-DE" dirty="0" err="1"/>
              <a:t>un'organizzazione</a:t>
            </a:r>
            <a:r>
              <a:rPr lang="de-DE" dirty="0"/>
              <a:t> di </a:t>
            </a:r>
            <a:r>
              <a:rPr lang="de-DE" dirty="0" err="1"/>
              <a:t>successo</a:t>
            </a:r>
            <a:r>
              <a:rPr lang="de-DE" dirty="0"/>
              <a:t>. </a:t>
            </a:r>
            <a:endParaRPr dirty="0"/>
          </a:p>
        </p:txBody>
      </p:sp>
      <p:pic>
        <p:nvPicPr>
          <p:cNvPr id="144" name="Google Shape;144;p18"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46" name="Google Shape;146;p18"/>
          <p:cNvSpPr/>
          <p:nvPr/>
        </p:nvSpPr>
        <p:spPr>
          <a:xfrm>
            <a:off x="200206" y="5890091"/>
            <a:ext cx="6489032"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de-DE" sz="1100" b="0" i="0" u="none" strike="noStrike" cap="none" dirty="0" err="1">
                <a:solidFill>
                  <a:srgbClr val="000000"/>
                </a:solidFill>
                <a:latin typeface="Arial"/>
                <a:ea typeface="Arial"/>
                <a:cs typeface="Arial"/>
                <a:sym typeface="Arial"/>
              </a:rPr>
              <a:t>Fonte</a:t>
            </a:r>
            <a:r>
              <a:rPr lang="de-DE" sz="1100" b="0" i="0" u="none" strike="noStrike" cap="none" dirty="0">
                <a:solidFill>
                  <a:srgbClr val="000000"/>
                </a:solidFill>
                <a:latin typeface="Arial"/>
                <a:ea typeface="Arial"/>
                <a:cs typeface="Arial"/>
                <a:sym typeface="Arial"/>
              </a:rPr>
              <a:t>: </a:t>
            </a:r>
            <a:r>
              <a:rPr lang="de-DE" sz="1100" b="0" i="0" u="sng" strike="noStrike" cap="none" dirty="0">
                <a:solidFill>
                  <a:schemeClr val="hlink"/>
                </a:solidFill>
                <a:latin typeface="Arial"/>
                <a:ea typeface="Arial"/>
                <a:cs typeface="Arial"/>
                <a:sym typeface="Arial"/>
                <a:hlinkClick r:id="rId4"/>
              </a:rPr>
              <a:t>https://medium.com/swlh/the-art-behind-communication-22f06f283df </a:t>
            </a:r>
            <a:endParaRPr sz="1100" b="0" i="0" u="none" strike="noStrike" cap="none" dirty="0">
              <a:solidFill>
                <a:srgbClr val="000000"/>
              </a:solidFill>
              <a:latin typeface="Arial"/>
              <a:ea typeface="Arial"/>
              <a:cs typeface="Arial"/>
              <a:sym typeface="Arial"/>
            </a:endParaRPr>
          </a:p>
        </p:txBody>
      </p:sp>
      <p:pic>
        <p:nvPicPr>
          <p:cNvPr id="147" name="Google Shape;147;p18" descr="Ein Bild, das Hemd enthält.&#10;&#10;Automatisch generierte Beschreibung"/>
          <p:cNvPicPr preferRelativeResize="0"/>
          <p:nvPr/>
        </p:nvPicPr>
        <p:blipFill rotWithShape="1">
          <a:blip r:embed="rId5">
            <a:alphaModFix/>
          </a:blip>
          <a:srcRect/>
          <a:stretch/>
        </p:blipFill>
        <p:spPr>
          <a:xfrm>
            <a:off x="5906220" y="129337"/>
            <a:ext cx="2926080" cy="13837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Migliorare le comunicazioni interne</a:t>
            </a:r>
            <a:endParaRPr sz="3060" b="1">
              <a:solidFill>
                <a:schemeClr val="lt2"/>
              </a:solidFill>
            </a:endParaRPr>
          </a:p>
        </p:txBody>
      </p:sp>
      <p:pic>
        <p:nvPicPr>
          <p:cNvPr id="153" name="Google Shape;153;p19"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54" name="Google Shape;154;p1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55" name="Google Shape;155;p19"/>
          <p:cNvSpPr txBox="1">
            <a:spLocks noGrp="1"/>
          </p:cNvSpPr>
          <p:nvPr>
            <p:ph type="subTitle" idx="1"/>
          </p:nvPr>
        </p:nvSpPr>
        <p:spPr>
          <a:xfrm>
            <a:off x="524425" y="3040242"/>
            <a:ext cx="7531769" cy="1684158"/>
          </a:xfrm>
          <a:prstGeom prst="rect">
            <a:avLst/>
          </a:prstGeom>
          <a:noFill/>
          <a:ln>
            <a:noFill/>
          </a:ln>
        </p:spPr>
        <p:txBody>
          <a:bodyPr spcFirstLastPara="1" wrap="square" lIns="91425" tIns="45700" rIns="91425" bIns="45700" anchor="t" anchorCtr="0">
            <a:noAutofit/>
          </a:bodyPr>
          <a:lstStyle/>
          <a:p>
            <a:pPr marL="457200" lvl="0" indent="-361950" algn="ctr" rtl="0">
              <a:lnSpc>
                <a:spcPct val="90000"/>
              </a:lnSpc>
              <a:spcBef>
                <a:spcPts val="750"/>
              </a:spcBef>
              <a:spcAft>
                <a:spcPts val="0"/>
              </a:spcAft>
              <a:buClr>
                <a:schemeClr val="dk1"/>
              </a:buClr>
              <a:buSzPts val="1800"/>
              <a:buNone/>
            </a:pPr>
            <a:r>
              <a:rPr lang="de-DE" sz="2800" b="1"/>
              <a:t>George Bernard Shaw disse una volta, </a:t>
            </a:r>
            <a:endParaRPr/>
          </a:p>
          <a:p>
            <a:pPr marL="457200" lvl="0" indent="-361950" algn="ctr" rtl="0">
              <a:lnSpc>
                <a:spcPct val="90000"/>
              </a:lnSpc>
              <a:spcBef>
                <a:spcPts val="750"/>
              </a:spcBef>
              <a:spcAft>
                <a:spcPts val="0"/>
              </a:spcAft>
              <a:buClr>
                <a:schemeClr val="dk1"/>
              </a:buClr>
              <a:buSzPts val="1800"/>
              <a:buNone/>
            </a:pPr>
            <a:r>
              <a:rPr lang="de-DE" sz="2800" i="1"/>
              <a:t>"Il miglior problema della comunicazione è l'illusione che essa abbia avuto luogo" </a:t>
            </a:r>
            <a:endParaRPr i="1"/>
          </a:p>
        </p:txBody>
      </p:sp>
      <p:pic>
        <p:nvPicPr>
          <p:cNvPr id="156" name="Google Shape;156;p19" descr="Ein Bild, das Hemd enthält.&#10;&#10;Automatisch generierte Beschreibung"/>
          <p:cNvPicPr preferRelativeResize="0"/>
          <p:nvPr/>
        </p:nvPicPr>
        <p:blipFill rotWithShape="1">
          <a:blip r:embed="rId4">
            <a:alphaModFix/>
          </a:blip>
          <a:srcRect/>
          <a:stretch/>
        </p:blipFill>
        <p:spPr>
          <a:xfrm>
            <a:off x="5840174" y="178375"/>
            <a:ext cx="2926080" cy="13837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Costruire un ambiente di lavoro positivo</a:t>
            </a:r>
            <a:endParaRPr sz="3060" b="1">
              <a:solidFill>
                <a:schemeClr val="lt2"/>
              </a:solidFill>
            </a:endParaRPr>
          </a:p>
        </p:txBody>
      </p:sp>
      <p:pic>
        <p:nvPicPr>
          <p:cNvPr id="162" name="Google Shape;162;p20"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63" name="Google Shape;163;p2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dirty="0">
                <a:solidFill>
                  <a:srgbClr val="000000"/>
                </a:solidFill>
                <a:latin typeface="Trebuchet MS"/>
                <a:ea typeface="Trebuchet MS"/>
                <a:cs typeface="Trebuchet MS"/>
                <a:sym typeface="Trebuchet MS"/>
              </a:rPr>
              <a:t>2018-1-AT01-KA202-039242</a:t>
            </a:r>
            <a:endParaRPr sz="1800" b="0" i="0" u="none" strike="noStrike" cap="none" dirty="0">
              <a:solidFill>
                <a:schemeClr val="dk1"/>
              </a:solidFill>
              <a:latin typeface="Trebuchet MS"/>
              <a:ea typeface="Trebuchet MS"/>
              <a:cs typeface="Trebuchet MS"/>
              <a:sym typeface="Trebuchet MS"/>
            </a:endParaRPr>
          </a:p>
        </p:txBody>
      </p:sp>
      <p:sp>
        <p:nvSpPr>
          <p:cNvPr id="164" name="Google Shape;164;p20"/>
          <p:cNvSpPr txBox="1">
            <a:spLocks noGrp="1"/>
          </p:cNvSpPr>
          <p:nvPr>
            <p:ph type="subTitle" idx="1"/>
          </p:nvPr>
        </p:nvSpPr>
        <p:spPr>
          <a:xfrm>
            <a:off x="256938" y="2229322"/>
            <a:ext cx="8463869" cy="3826704"/>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665"/>
              <a:buNone/>
            </a:pPr>
            <a:endParaRPr sz="800" dirty="0"/>
          </a:p>
          <a:p>
            <a:pPr marL="0" lvl="0" indent="0" algn="just" rtl="0">
              <a:lnSpc>
                <a:spcPct val="80000"/>
              </a:lnSpc>
              <a:spcBef>
                <a:spcPts val="750"/>
              </a:spcBef>
              <a:spcAft>
                <a:spcPts val="0"/>
              </a:spcAft>
              <a:buClr>
                <a:schemeClr val="dk1"/>
              </a:buClr>
              <a:buSzPts val="1665"/>
              <a:buNone/>
            </a:pPr>
            <a:r>
              <a:rPr lang="de-DE" sz="1700" dirty="0" err="1"/>
              <a:t>L'ambiente</a:t>
            </a:r>
            <a:r>
              <a:rPr lang="de-DE" sz="1700" dirty="0"/>
              <a:t> di </a:t>
            </a:r>
            <a:r>
              <a:rPr lang="de-DE" sz="1700" dirty="0" err="1"/>
              <a:t>lavoro</a:t>
            </a:r>
            <a:r>
              <a:rPr lang="de-DE" sz="1700" dirty="0"/>
              <a:t> di </a:t>
            </a:r>
            <a:r>
              <a:rPr lang="de-DE" sz="1700" dirty="0" err="1"/>
              <a:t>un</a:t>
            </a:r>
            <a:r>
              <a:rPr lang="de-DE" sz="1700" dirty="0"/>
              <a:t> dipendente è </a:t>
            </a:r>
            <a:r>
              <a:rPr lang="de-DE" sz="1700" dirty="0" err="1"/>
              <a:t>un</a:t>
            </a:r>
            <a:r>
              <a:rPr lang="de-DE" sz="1700" dirty="0"/>
              <a:t> </a:t>
            </a:r>
            <a:r>
              <a:rPr lang="de-DE" sz="1700" dirty="0" err="1"/>
              <a:t>fattore</a:t>
            </a:r>
            <a:r>
              <a:rPr lang="de-DE" sz="1700" dirty="0"/>
              <a:t> </a:t>
            </a:r>
            <a:r>
              <a:rPr lang="de-DE" sz="1700" dirty="0" err="1"/>
              <a:t>chiave</a:t>
            </a:r>
            <a:r>
              <a:rPr lang="de-DE" sz="1700" dirty="0"/>
              <a:t> per la </a:t>
            </a:r>
            <a:r>
              <a:rPr lang="de-DE" sz="1700" dirty="0" err="1"/>
              <a:t>qualità</a:t>
            </a:r>
            <a:r>
              <a:rPr lang="de-DE" sz="1700" dirty="0"/>
              <a:t> del </a:t>
            </a:r>
            <a:r>
              <a:rPr lang="de-DE" sz="1700" dirty="0" err="1"/>
              <a:t>suo</a:t>
            </a:r>
            <a:r>
              <a:rPr lang="de-DE" sz="1700" dirty="0"/>
              <a:t> </a:t>
            </a:r>
            <a:r>
              <a:rPr lang="de-DE" sz="1700" dirty="0" err="1"/>
              <a:t>lavoro</a:t>
            </a:r>
            <a:r>
              <a:rPr lang="de-DE" sz="1700" dirty="0"/>
              <a:t> e </a:t>
            </a:r>
            <a:r>
              <a:rPr lang="de-DE" sz="1700" dirty="0" err="1"/>
              <a:t>il</a:t>
            </a:r>
            <a:r>
              <a:rPr lang="de-DE" sz="1700" dirty="0"/>
              <a:t> </a:t>
            </a:r>
            <a:r>
              <a:rPr lang="de-DE" sz="1700" dirty="0" err="1"/>
              <a:t>suo</a:t>
            </a:r>
            <a:r>
              <a:rPr lang="de-DE" sz="1700" dirty="0"/>
              <a:t> </a:t>
            </a:r>
            <a:r>
              <a:rPr lang="de-DE" sz="1700" dirty="0" err="1"/>
              <a:t>livello</a:t>
            </a:r>
            <a:r>
              <a:rPr lang="de-DE" sz="1700" dirty="0"/>
              <a:t> di </a:t>
            </a:r>
            <a:r>
              <a:rPr lang="de-DE" sz="1700" dirty="0" err="1"/>
              <a:t>produttività</a:t>
            </a:r>
            <a:r>
              <a:rPr lang="de-DE" sz="1700" dirty="0"/>
              <a:t>. Il </a:t>
            </a:r>
            <a:r>
              <a:rPr lang="de-DE" sz="1700" dirty="0" err="1"/>
              <a:t>modo</a:t>
            </a:r>
            <a:r>
              <a:rPr lang="de-DE" sz="1700" dirty="0"/>
              <a:t> in </a:t>
            </a:r>
            <a:r>
              <a:rPr lang="de-DE" sz="1700" dirty="0" err="1"/>
              <a:t>cui</a:t>
            </a:r>
            <a:r>
              <a:rPr lang="de-DE" sz="1700" dirty="0"/>
              <a:t> </a:t>
            </a:r>
            <a:r>
              <a:rPr lang="de-DE" sz="1700" dirty="0" err="1"/>
              <a:t>l'ambiente</a:t>
            </a:r>
            <a:r>
              <a:rPr lang="de-DE" sz="1700" dirty="0"/>
              <a:t> di </a:t>
            </a:r>
            <a:r>
              <a:rPr lang="de-DE" sz="1700" dirty="0" err="1"/>
              <a:t>lavoro</a:t>
            </a:r>
            <a:r>
              <a:rPr lang="de-DE" sz="1700" dirty="0"/>
              <a:t> </a:t>
            </a:r>
            <a:r>
              <a:rPr lang="de-DE" sz="1700" dirty="0" err="1"/>
              <a:t>coinvolge</a:t>
            </a:r>
            <a:r>
              <a:rPr lang="de-DE" sz="1700" dirty="0"/>
              <a:t> </a:t>
            </a:r>
            <a:r>
              <a:rPr lang="de-DE" sz="1700" dirty="0" err="1"/>
              <a:t>un</a:t>
            </a:r>
            <a:r>
              <a:rPr lang="de-DE" sz="1700" dirty="0"/>
              <a:t> dipendente ha </a:t>
            </a:r>
            <a:r>
              <a:rPr lang="de-DE" sz="1700" dirty="0" err="1"/>
              <a:t>un</a:t>
            </a:r>
            <a:r>
              <a:rPr lang="de-DE" sz="1700" dirty="0"/>
              <a:t> </a:t>
            </a:r>
            <a:r>
              <a:rPr lang="de-DE" sz="1700" dirty="0" err="1"/>
              <a:t>impatto</a:t>
            </a:r>
            <a:r>
              <a:rPr lang="de-DE" sz="1700" dirty="0"/>
              <a:t> sul </a:t>
            </a:r>
            <a:r>
              <a:rPr lang="de-DE" sz="1700" dirty="0" err="1"/>
              <a:t>suo</a:t>
            </a:r>
            <a:r>
              <a:rPr lang="de-DE" sz="1700" dirty="0"/>
              <a:t> </a:t>
            </a:r>
            <a:r>
              <a:rPr lang="de-DE" sz="1700" dirty="0" err="1"/>
              <a:t>desiderio</a:t>
            </a:r>
            <a:r>
              <a:rPr lang="de-DE" sz="1700" dirty="0"/>
              <a:t> di </a:t>
            </a:r>
            <a:r>
              <a:rPr lang="de-DE" sz="1700" dirty="0" err="1"/>
              <a:t>imparare</a:t>
            </a:r>
            <a:r>
              <a:rPr lang="de-DE" sz="1700" dirty="0"/>
              <a:t> le </a:t>
            </a:r>
            <a:r>
              <a:rPr lang="de-DE" sz="1700" dirty="0" err="1"/>
              <a:t>competenze</a:t>
            </a:r>
            <a:r>
              <a:rPr lang="de-DE" sz="1700" dirty="0"/>
              <a:t> e </a:t>
            </a:r>
            <a:r>
              <a:rPr lang="de-DE" sz="1700" dirty="0" err="1"/>
              <a:t>il</a:t>
            </a:r>
            <a:r>
              <a:rPr lang="de-DE" sz="1700" dirty="0"/>
              <a:t> </a:t>
            </a:r>
            <a:r>
              <a:rPr lang="de-DE" sz="1700" dirty="0" err="1"/>
              <a:t>suo</a:t>
            </a:r>
            <a:r>
              <a:rPr lang="de-DE" sz="1700" dirty="0"/>
              <a:t> </a:t>
            </a:r>
            <a:r>
              <a:rPr lang="de-DE" sz="1700" dirty="0" err="1"/>
              <a:t>livello</a:t>
            </a:r>
            <a:r>
              <a:rPr lang="de-DE" sz="1700" dirty="0"/>
              <a:t> di </a:t>
            </a:r>
            <a:r>
              <a:rPr lang="de-DE" sz="1700" dirty="0" err="1"/>
              <a:t>motivazione</a:t>
            </a:r>
            <a:r>
              <a:rPr lang="de-DE" sz="1700" dirty="0"/>
              <a:t> a </a:t>
            </a:r>
            <a:r>
              <a:rPr lang="de-DE" sz="1700" dirty="0" err="1"/>
              <a:t>lavorare</a:t>
            </a:r>
            <a:r>
              <a:rPr lang="de-DE" sz="1700" dirty="0"/>
              <a:t>. </a:t>
            </a:r>
            <a:endParaRPr sz="1700" dirty="0"/>
          </a:p>
          <a:p>
            <a:pPr marL="0" lvl="0" indent="0" algn="l" rtl="0">
              <a:lnSpc>
                <a:spcPct val="80000"/>
              </a:lnSpc>
              <a:spcBef>
                <a:spcPts val="750"/>
              </a:spcBef>
              <a:spcAft>
                <a:spcPts val="0"/>
              </a:spcAft>
              <a:buClr>
                <a:schemeClr val="dk1"/>
              </a:buClr>
              <a:buSzPts val="1665"/>
              <a:buNone/>
            </a:pPr>
            <a:endParaRPr sz="1700" dirty="0"/>
          </a:p>
          <a:p>
            <a:pPr marL="0" lvl="0" indent="0" algn="just" rtl="0">
              <a:lnSpc>
                <a:spcPct val="80000"/>
              </a:lnSpc>
              <a:spcBef>
                <a:spcPts val="750"/>
              </a:spcBef>
              <a:spcAft>
                <a:spcPts val="0"/>
              </a:spcAft>
              <a:buClr>
                <a:schemeClr val="dk1"/>
              </a:buClr>
              <a:buSzPts val="1665"/>
              <a:buNone/>
            </a:pPr>
            <a:r>
              <a:rPr lang="de-DE" sz="1700" dirty="0" err="1"/>
              <a:t>Gli</a:t>
            </a:r>
            <a:r>
              <a:rPr lang="de-DE" sz="1700" dirty="0"/>
              <a:t> </a:t>
            </a:r>
            <a:r>
              <a:rPr lang="de-DE" sz="1700" b="1" dirty="0" err="1"/>
              <a:t>ambienti</a:t>
            </a:r>
            <a:r>
              <a:rPr lang="de-DE" sz="1700" b="1" dirty="0"/>
              <a:t> di </a:t>
            </a:r>
            <a:r>
              <a:rPr lang="de-DE" sz="1700" b="1" dirty="0" err="1"/>
              <a:t>lavoro</a:t>
            </a:r>
            <a:r>
              <a:rPr lang="de-DE" sz="1700" b="1" dirty="0"/>
              <a:t> </a:t>
            </a:r>
            <a:r>
              <a:rPr lang="de-DE" sz="1700" b="1" dirty="0" err="1"/>
              <a:t>eccellenti</a:t>
            </a:r>
            <a:r>
              <a:rPr lang="de-DE" sz="1700" b="1" dirty="0"/>
              <a:t> </a:t>
            </a:r>
            <a:r>
              <a:rPr lang="de-DE" sz="1700" dirty="0" err="1"/>
              <a:t>sono</a:t>
            </a:r>
            <a:r>
              <a:rPr lang="de-DE" sz="1700" dirty="0"/>
              <a:t> </a:t>
            </a:r>
            <a:r>
              <a:rPr lang="de-DE" sz="1700" dirty="0" err="1"/>
              <a:t>flessibili</a:t>
            </a:r>
            <a:r>
              <a:rPr lang="de-DE" sz="1700" dirty="0"/>
              <a:t> alle </a:t>
            </a:r>
            <a:r>
              <a:rPr lang="de-DE" sz="1700" dirty="0" err="1"/>
              <a:t>esigenze</a:t>
            </a:r>
            <a:r>
              <a:rPr lang="de-DE" sz="1700" dirty="0"/>
              <a:t> di </a:t>
            </a:r>
            <a:r>
              <a:rPr lang="de-DE" sz="1700" dirty="0" err="1"/>
              <a:t>lavoro</a:t>
            </a:r>
            <a:r>
              <a:rPr lang="de-DE" sz="1700" dirty="0"/>
              <a:t> e di </a:t>
            </a:r>
            <a:r>
              <a:rPr lang="de-DE" sz="1700" dirty="0" err="1"/>
              <a:t>vita</a:t>
            </a:r>
            <a:r>
              <a:rPr lang="de-DE" sz="1700" dirty="0"/>
              <a:t> </a:t>
            </a:r>
            <a:r>
              <a:rPr lang="de-DE" sz="1700" dirty="0" err="1"/>
              <a:t>dei</a:t>
            </a:r>
            <a:r>
              <a:rPr lang="de-DE" sz="1700" dirty="0"/>
              <a:t> </a:t>
            </a:r>
            <a:r>
              <a:rPr lang="de-DE" sz="1700" dirty="0" err="1"/>
              <a:t>dipendenti</a:t>
            </a:r>
            <a:r>
              <a:rPr lang="de-DE" sz="1700" dirty="0"/>
              <a:t> e </a:t>
            </a:r>
            <a:r>
              <a:rPr lang="de-DE" sz="1700" dirty="0" err="1"/>
              <a:t>incoraggiano</a:t>
            </a:r>
            <a:r>
              <a:rPr lang="de-DE" sz="1700" dirty="0"/>
              <a:t> </a:t>
            </a:r>
            <a:r>
              <a:rPr lang="de-DE" sz="1700" dirty="0" err="1"/>
              <a:t>l'equilibrio</a:t>
            </a:r>
            <a:r>
              <a:rPr lang="de-DE" sz="1700" dirty="0"/>
              <a:t> </a:t>
            </a:r>
            <a:r>
              <a:rPr lang="de-DE" sz="1700" dirty="0" err="1"/>
              <a:t>tra</a:t>
            </a:r>
            <a:r>
              <a:rPr lang="de-DE" sz="1700" dirty="0"/>
              <a:t> </a:t>
            </a:r>
            <a:r>
              <a:rPr lang="de-DE" sz="1700" dirty="0" err="1"/>
              <a:t>lavoro</a:t>
            </a:r>
            <a:r>
              <a:rPr lang="de-DE" sz="1700" dirty="0"/>
              <a:t> e </a:t>
            </a:r>
            <a:r>
              <a:rPr lang="de-DE" sz="1700" dirty="0" err="1"/>
              <a:t>vita</a:t>
            </a:r>
            <a:r>
              <a:rPr lang="de-DE" sz="1700" dirty="0"/>
              <a:t> </a:t>
            </a:r>
            <a:r>
              <a:rPr lang="de-DE" sz="1700" dirty="0" err="1"/>
              <a:t>privata</a:t>
            </a:r>
            <a:r>
              <a:rPr lang="de-DE" sz="1700" dirty="0"/>
              <a:t> </a:t>
            </a:r>
            <a:r>
              <a:rPr lang="de-DE" sz="1700" dirty="0" err="1"/>
              <a:t>offrendo</a:t>
            </a:r>
            <a:r>
              <a:rPr lang="de-DE" sz="1700" dirty="0"/>
              <a:t> </a:t>
            </a:r>
            <a:r>
              <a:rPr lang="de-DE" sz="1700" dirty="0" err="1"/>
              <a:t>orari</a:t>
            </a:r>
            <a:r>
              <a:rPr lang="de-DE" sz="1700" dirty="0"/>
              <a:t> </a:t>
            </a:r>
            <a:r>
              <a:rPr lang="de-DE" sz="1700" dirty="0" err="1"/>
              <a:t>flessibili</a:t>
            </a:r>
            <a:r>
              <a:rPr lang="de-DE" sz="1700" dirty="0"/>
              <a:t>, </a:t>
            </a:r>
            <a:r>
              <a:rPr lang="de-DE" sz="1700" dirty="0" err="1"/>
              <a:t>fornendo</a:t>
            </a:r>
            <a:r>
              <a:rPr lang="de-DE" sz="1700" dirty="0"/>
              <a:t> </a:t>
            </a:r>
            <a:r>
              <a:rPr lang="de-DE" sz="1700" dirty="0" err="1"/>
              <a:t>generosi</a:t>
            </a:r>
            <a:r>
              <a:rPr lang="de-DE" sz="1700" dirty="0"/>
              <a:t> </a:t>
            </a:r>
            <a:r>
              <a:rPr lang="de-DE" sz="1700" dirty="0" err="1"/>
              <a:t>permessi</a:t>
            </a:r>
            <a:r>
              <a:rPr lang="de-DE" sz="1700" dirty="0"/>
              <a:t> </a:t>
            </a:r>
            <a:r>
              <a:rPr lang="de-DE" sz="1700" dirty="0" err="1"/>
              <a:t>retribuiti</a:t>
            </a:r>
            <a:r>
              <a:rPr lang="de-DE" sz="1700" dirty="0"/>
              <a:t>, </a:t>
            </a:r>
            <a:r>
              <a:rPr lang="de-DE" sz="1700" dirty="0" err="1"/>
              <a:t>accogliendo</a:t>
            </a:r>
            <a:r>
              <a:rPr lang="de-DE" sz="1700" dirty="0"/>
              <a:t> le </a:t>
            </a:r>
            <a:r>
              <a:rPr lang="de-DE" sz="1700" dirty="0" err="1"/>
              <a:t>richieste</a:t>
            </a:r>
            <a:r>
              <a:rPr lang="de-DE" sz="1700" dirty="0"/>
              <a:t> e i </a:t>
            </a:r>
            <a:r>
              <a:rPr lang="de-DE" sz="1700" dirty="0" err="1"/>
              <a:t>bisogni</a:t>
            </a:r>
            <a:r>
              <a:rPr lang="de-DE" sz="1700" dirty="0"/>
              <a:t> </a:t>
            </a:r>
            <a:r>
              <a:rPr lang="de-DE" sz="1700" dirty="0" err="1"/>
              <a:t>individuali</a:t>
            </a:r>
            <a:r>
              <a:rPr lang="de-DE" sz="1700" dirty="0"/>
              <a:t> e </a:t>
            </a:r>
            <a:r>
              <a:rPr lang="de-DE" sz="1700" dirty="0" err="1"/>
              <a:t>creando</a:t>
            </a:r>
            <a:r>
              <a:rPr lang="de-DE" sz="1700" dirty="0"/>
              <a:t> </a:t>
            </a:r>
            <a:r>
              <a:rPr lang="de-DE" sz="1700" dirty="0" err="1"/>
              <a:t>un</a:t>
            </a:r>
            <a:r>
              <a:rPr lang="de-DE" sz="1700" dirty="0"/>
              <a:t> </a:t>
            </a:r>
            <a:r>
              <a:rPr lang="de-DE" sz="1700" dirty="0" err="1"/>
              <a:t>ambiente</a:t>
            </a:r>
            <a:r>
              <a:rPr lang="de-DE" sz="1700" dirty="0"/>
              <a:t> di </a:t>
            </a:r>
            <a:r>
              <a:rPr lang="de-DE" sz="1700" dirty="0" err="1"/>
              <a:t>lavoro</a:t>
            </a:r>
            <a:r>
              <a:rPr lang="de-DE" sz="1700" dirty="0"/>
              <a:t> di </a:t>
            </a:r>
            <a:r>
              <a:rPr lang="de-DE" sz="1700" dirty="0" err="1"/>
              <a:t>sostegno</a:t>
            </a:r>
            <a:r>
              <a:rPr lang="de-DE" sz="1700" dirty="0"/>
              <a:t> </a:t>
            </a:r>
            <a:r>
              <a:rPr lang="de-DE" sz="1700" dirty="0" err="1"/>
              <a:t>che</a:t>
            </a:r>
            <a:r>
              <a:rPr lang="de-DE" sz="1700" dirty="0"/>
              <a:t> </a:t>
            </a:r>
            <a:r>
              <a:rPr lang="de-DE" sz="1700" dirty="0" err="1"/>
              <a:t>comprende</a:t>
            </a:r>
            <a:r>
              <a:rPr lang="de-DE" sz="1700" dirty="0"/>
              <a:t> </a:t>
            </a:r>
            <a:r>
              <a:rPr lang="de-DE" sz="1700" dirty="0" err="1"/>
              <a:t>gli</a:t>
            </a:r>
            <a:r>
              <a:rPr lang="de-DE" sz="1700" dirty="0"/>
              <a:t> </a:t>
            </a:r>
            <a:r>
              <a:rPr lang="de-DE" sz="1700" dirty="0" err="1"/>
              <a:t>obblighi</a:t>
            </a:r>
            <a:r>
              <a:rPr lang="de-DE" sz="1700" dirty="0"/>
              <a:t> </a:t>
            </a:r>
            <a:r>
              <a:rPr lang="de-DE" sz="1700" dirty="0" err="1"/>
              <a:t>personali</a:t>
            </a:r>
            <a:r>
              <a:rPr lang="de-DE" sz="1700" dirty="0"/>
              <a:t> e </a:t>
            </a:r>
            <a:r>
              <a:rPr lang="de-DE" sz="1700" dirty="0" err="1"/>
              <a:t>familiari</a:t>
            </a:r>
            <a:r>
              <a:rPr lang="de-DE" sz="1700" dirty="0"/>
              <a:t>. </a:t>
            </a:r>
            <a:endParaRPr sz="1700" dirty="0"/>
          </a:p>
          <a:p>
            <a:pPr marL="0" lvl="0" indent="0" algn="l" rtl="0">
              <a:lnSpc>
                <a:spcPct val="80000"/>
              </a:lnSpc>
              <a:spcBef>
                <a:spcPts val="750"/>
              </a:spcBef>
              <a:spcAft>
                <a:spcPts val="0"/>
              </a:spcAft>
              <a:buClr>
                <a:schemeClr val="dk1"/>
              </a:buClr>
              <a:buSzPts val="1665"/>
              <a:buNone/>
            </a:pPr>
            <a:endParaRPr sz="1700" dirty="0"/>
          </a:p>
          <a:p>
            <a:pPr marL="0" lvl="0" indent="0" algn="just" rtl="0">
              <a:lnSpc>
                <a:spcPct val="80000"/>
              </a:lnSpc>
              <a:spcBef>
                <a:spcPts val="750"/>
              </a:spcBef>
              <a:spcAft>
                <a:spcPts val="0"/>
              </a:spcAft>
              <a:buClr>
                <a:schemeClr val="dk1"/>
              </a:buClr>
              <a:buSzPts val="1665"/>
              <a:buNone/>
            </a:pPr>
            <a:r>
              <a:rPr lang="de-DE" sz="1700" dirty="0"/>
              <a:t>È </a:t>
            </a:r>
            <a:r>
              <a:rPr lang="de-DE" sz="1700" dirty="0" err="1"/>
              <a:t>importante</a:t>
            </a:r>
            <a:r>
              <a:rPr lang="de-DE" sz="1700" dirty="0"/>
              <a:t> </a:t>
            </a:r>
            <a:r>
              <a:rPr lang="de-DE" sz="1700" dirty="0" err="1"/>
              <a:t>creare</a:t>
            </a:r>
            <a:r>
              <a:rPr lang="de-DE" sz="1700" dirty="0"/>
              <a:t> </a:t>
            </a:r>
            <a:r>
              <a:rPr lang="de-DE" sz="1700" dirty="0" err="1"/>
              <a:t>un</a:t>
            </a:r>
            <a:r>
              <a:rPr lang="de-DE" sz="1700" dirty="0"/>
              <a:t> </a:t>
            </a:r>
            <a:r>
              <a:rPr lang="de-DE" sz="1700" dirty="0" err="1"/>
              <a:t>ambiente</a:t>
            </a:r>
            <a:r>
              <a:rPr lang="de-DE" sz="1700" dirty="0"/>
              <a:t> </a:t>
            </a:r>
            <a:r>
              <a:rPr lang="de-DE" sz="1700" dirty="0" err="1"/>
              <a:t>premuroso</a:t>
            </a:r>
            <a:r>
              <a:rPr lang="de-DE" sz="1700" dirty="0"/>
              <a:t> e </a:t>
            </a:r>
            <a:r>
              <a:rPr lang="de-DE" sz="1700" dirty="0" err="1"/>
              <a:t>mostrare</a:t>
            </a:r>
            <a:r>
              <a:rPr lang="de-DE" sz="1700" dirty="0"/>
              <a:t> ad </a:t>
            </a:r>
            <a:r>
              <a:rPr lang="de-DE" sz="1700" dirty="0" err="1"/>
              <a:t>ogni</a:t>
            </a:r>
            <a:r>
              <a:rPr lang="de-DE" sz="1700" dirty="0"/>
              <a:t> dipendente </a:t>
            </a:r>
            <a:r>
              <a:rPr lang="de-DE" sz="1700" dirty="0" err="1"/>
              <a:t>che</a:t>
            </a:r>
            <a:r>
              <a:rPr lang="de-DE" sz="1700" dirty="0"/>
              <a:t> </a:t>
            </a:r>
            <a:r>
              <a:rPr lang="de-DE" sz="1700" dirty="0" err="1"/>
              <a:t>il</a:t>
            </a:r>
            <a:r>
              <a:rPr lang="de-DE" sz="1700" dirty="0"/>
              <a:t> </a:t>
            </a:r>
            <a:r>
              <a:rPr lang="de-DE" sz="1700" dirty="0" err="1"/>
              <a:t>suo</a:t>
            </a:r>
            <a:r>
              <a:rPr lang="de-DE" sz="1700" dirty="0"/>
              <a:t> </a:t>
            </a:r>
            <a:r>
              <a:rPr lang="de-DE" sz="1700" dirty="0" err="1"/>
              <a:t>contributo</a:t>
            </a:r>
            <a:r>
              <a:rPr lang="de-DE" sz="1700" dirty="0"/>
              <a:t> è </a:t>
            </a:r>
            <a:r>
              <a:rPr lang="de-DE" sz="1700" dirty="0" err="1"/>
              <a:t>prezioso</a:t>
            </a:r>
            <a:r>
              <a:rPr lang="de-DE" sz="1700" dirty="0"/>
              <a:t> e </a:t>
            </a:r>
            <a:r>
              <a:rPr lang="de-DE" sz="1700" dirty="0" err="1"/>
              <a:t>che</a:t>
            </a:r>
            <a:r>
              <a:rPr lang="de-DE" sz="1700" dirty="0"/>
              <a:t> i </a:t>
            </a:r>
            <a:r>
              <a:rPr lang="de-DE" sz="1700" dirty="0" err="1"/>
              <a:t>suoi</a:t>
            </a:r>
            <a:r>
              <a:rPr lang="de-DE" sz="1700" dirty="0"/>
              <a:t> </a:t>
            </a:r>
            <a:r>
              <a:rPr lang="de-DE" sz="1700" dirty="0" err="1"/>
              <a:t>supervisori</a:t>
            </a:r>
            <a:r>
              <a:rPr lang="de-DE" sz="1700" dirty="0"/>
              <a:t> si </a:t>
            </a:r>
            <a:r>
              <a:rPr lang="de-DE" sz="1700" dirty="0" err="1"/>
              <a:t>preoccupano</a:t>
            </a:r>
            <a:r>
              <a:rPr lang="de-DE" sz="1700" dirty="0"/>
              <a:t> di </a:t>
            </a:r>
            <a:r>
              <a:rPr lang="de-DE" sz="1700" dirty="0" err="1"/>
              <a:t>lui</a:t>
            </a:r>
            <a:r>
              <a:rPr lang="de-DE" sz="1700" dirty="0"/>
              <a:t> </a:t>
            </a:r>
            <a:r>
              <a:rPr lang="de-DE" sz="1700" dirty="0" err="1"/>
              <a:t>come</a:t>
            </a:r>
            <a:r>
              <a:rPr lang="de-DE" sz="1700" dirty="0"/>
              <a:t> </a:t>
            </a:r>
            <a:r>
              <a:rPr lang="de-DE" sz="1700" dirty="0" err="1"/>
              <a:t>persona</a:t>
            </a:r>
            <a:r>
              <a:rPr lang="de-DE" sz="1700" dirty="0"/>
              <a:t>. </a:t>
            </a:r>
            <a:r>
              <a:rPr lang="de-DE" sz="1700" dirty="0" err="1"/>
              <a:t>L'onestà</a:t>
            </a:r>
            <a:r>
              <a:rPr lang="de-DE" sz="1700" dirty="0"/>
              <a:t>, la </a:t>
            </a:r>
            <a:r>
              <a:rPr lang="de-DE" sz="1700" dirty="0" err="1"/>
              <a:t>compassione</a:t>
            </a:r>
            <a:r>
              <a:rPr lang="de-DE" sz="1700" dirty="0"/>
              <a:t> e </a:t>
            </a:r>
            <a:r>
              <a:rPr lang="de-DE" sz="1700" dirty="0" err="1"/>
              <a:t>il</a:t>
            </a:r>
            <a:r>
              <a:rPr lang="de-DE" sz="1700" dirty="0"/>
              <a:t> </a:t>
            </a:r>
            <a:r>
              <a:rPr lang="de-DE" sz="1700" dirty="0" err="1"/>
              <a:t>rispetto</a:t>
            </a:r>
            <a:r>
              <a:rPr lang="de-DE" sz="1700" dirty="0"/>
              <a:t>, </a:t>
            </a:r>
            <a:r>
              <a:rPr lang="de-DE" sz="1700" dirty="0" err="1"/>
              <a:t>specialmente</a:t>
            </a:r>
            <a:r>
              <a:rPr lang="de-DE" sz="1700" dirty="0"/>
              <a:t> da </a:t>
            </a:r>
            <a:r>
              <a:rPr lang="de-DE" sz="1700" dirty="0" err="1"/>
              <a:t>parte</a:t>
            </a:r>
            <a:r>
              <a:rPr lang="de-DE" sz="1700" dirty="0"/>
              <a:t> </a:t>
            </a:r>
            <a:r>
              <a:rPr lang="de-DE" sz="1700" dirty="0" err="1"/>
              <a:t>dei</a:t>
            </a:r>
            <a:r>
              <a:rPr lang="de-DE" sz="1700" dirty="0"/>
              <a:t> </a:t>
            </a:r>
            <a:r>
              <a:rPr lang="de-DE" sz="1700" dirty="0" err="1"/>
              <a:t>dirigenti</a:t>
            </a:r>
            <a:r>
              <a:rPr lang="de-DE" sz="1700" dirty="0"/>
              <a:t>, </a:t>
            </a:r>
            <a:r>
              <a:rPr lang="de-DE" sz="1700" dirty="0" err="1"/>
              <a:t>sono</a:t>
            </a:r>
            <a:r>
              <a:rPr lang="de-DE" sz="1700" dirty="0"/>
              <a:t> </a:t>
            </a:r>
            <a:r>
              <a:rPr lang="de-DE" sz="1700" dirty="0" err="1"/>
              <a:t>fondamentali</a:t>
            </a:r>
            <a:r>
              <a:rPr lang="de-DE" sz="1700" dirty="0"/>
              <a:t> per </a:t>
            </a:r>
            <a:r>
              <a:rPr lang="de-DE" sz="1700" dirty="0" err="1"/>
              <a:t>creare</a:t>
            </a:r>
            <a:r>
              <a:rPr lang="de-DE" sz="1700" dirty="0"/>
              <a:t> </a:t>
            </a:r>
            <a:r>
              <a:rPr lang="de-DE" sz="1700" dirty="0" err="1"/>
              <a:t>un</a:t>
            </a:r>
            <a:r>
              <a:rPr lang="de-DE" sz="1700" dirty="0"/>
              <a:t> </a:t>
            </a:r>
            <a:r>
              <a:rPr lang="de-DE" sz="1700" b="1" dirty="0" err="1"/>
              <a:t>ambiente</a:t>
            </a:r>
            <a:r>
              <a:rPr lang="de-DE" sz="1700" b="1" dirty="0"/>
              <a:t> di </a:t>
            </a:r>
            <a:r>
              <a:rPr lang="de-DE" sz="1700" b="1" dirty="0" err="1"/>
              <a:t>lavoro</a:t>
            </a:r>
            <a:r>
              <a:rPr lang="de-DE" sz="1700" b="1" dirty="0"/>
              <a:t> </a:t>
            </a:r>
            <a:r>
              <a:rPr lang="de-DE" sz="1700" b="1" dirty="0" err="1" smtClean="0"/>
              <a:t>sereno</a:t>
            </a:r>
            <a:r>
              <a:rPr lang="de-DE" sz="1700" b="1" dirty="0" smtClean="0"/>
              <a:t>. </a:t>
            </a:r>
            <a:endParaRPr sz="1700" dirty="0"/>
          </a:p>
        </p:txBody>
      </p:sp>
      <p:pic>
        <p:nvPicPr>
          <p:cNvPr id="165" name="Google Shape;165;p20"/>
          <p:cNvPicPr preferRelativeResize="0"/>
          <p:nvPr/>
        </p:nvPicPr>
        <p:blipFill rotWithShape="1">
          <a:blip r:embed="rId4">
            <a:alphaModFix/>
          </a:blip>
          <a:srcRect/>
          <a:stretch/>
        </p:blipFill>
        <p:spPr>
          <a:xfrm>
            <a:off x="2839183" y="413312"/>
            <a:ext cx="2480163" cy="798663"/>
          </a:xfrm>
          <a:prstGeom prst="rect">
            <a:avLst/>
          </a:prstGeom>
          <a:noFill/>
          <a:ln>
            <a:noFill/>
          </a:ln>
        </p:spPr>
      </p:pic>
      <p:pic>
        <p:nvPicPr>
          <p:cNvPr id="166" name="Google Shape;166;p20"/>
          <p:cNvPicPr preferRelativeResize="0"/>
          <p:nvPr/>
        </p:nvPicPr>
        <p:blipFill rotWithShape="1">
          <a:blip r:embed="rId5">
            <a:alphaModFix/>
          </a:blip>
          <a:srcRect/>
          <a:stretch/>
        </p:blipFill>
        <p:spPr>
          <a:xfrm>
            <a:off x="5926015" y="249952"/>
            <a:ext cx="2906285" cy="12563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Costruire un ambiente di lavoro positivo</a:t>
            </a:r>
            <a:endParaRPr sz="3060" b="1">
              <a:solidFill>
                <a:schemeClr val="lt2"/>
              </a:solidFill>
            </a:endParaRPr>
          </a:p>
        </p:txBody>
      </p:sp>
      <p:pic>
        <p:nvPicPr>
          <p:cNvPr id="172" name="Google Shape;172;p21"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73" name="Google Shape;173;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pic>
        <p:nvPicPr>
          <p:cNvPr id="174" name="Google Shape;174;p21"/>
          <p:cNvPicPr preferRelativeResize="0"/>
          <p:nvPr/>
        </p:nvPicPr>
        <p:blipFill rotWithShape="1">
          <a:blip r:embed="rId4">
            <a:alphaModFix/>
          </a:blip>
          <a:srcRect/>
          <a:stretch/>
        </p:blipFill>
        <p:spPr>
          <a:xfrm>
            <a:off x="257418" y="2429406"/>
            <a:ext cx="5029140" cy="3161267"/>
          </a:xfrm>
          <a:prstGeom prst="rect">
            <a:avLst/>
          </a:prstGeom>
          <a:noFill/>
          <a:ln>
            <a:noFill/>
          </a:ln>
        </p:spPr>
      </p:pic>
      <p:sp>
        <p:nvSpPr>
          <p:cNvPr id="175" name="Google Shape;175;p21"/>
          <p:cNvSpPr/>
          <p:nvPr/>
        </p:nvSpPr>
        <p:spPr>
          <a:xfrm>
            <a:off x="5029200" y="2350026"/>
            <a:ext cx="3810550" cy="34090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a:solidFill>
                  <a:schemeClr val="dk1"/>
                </a:solidFill>
                <a:latin typeface="Trebuchet MS"/>
                <a:ea typeface="Trebuchet MS"/>
                <a:cs typeface="Trebuchet MS"/>
                <a:sym typeface="Trebuchet MS"/>
              </a:rPr>
              <a:t>I più </a:t>
            </a:r>
            <a:r>
              <a:rPr lang="de-DE" sz="1400" b="0" i="0" u="none" strike="noStrike" cap="none" dirty="0" err="1">
                <a:solidFill>
                  <a:schemeClr val="dk1"/>
                </a:solidFill>
                <a:latin typeface="Trebuchet MS"/>
                <a:ea typeface="Trebuchet MS"/>
                <a:cs typeface="Trebuchet MS"/>
                <a:sym typeface="Trebuchet MS"/>
              </a:rPr>
              <a:t>importanti</a:t>
            </a:r>
            <a:r>
              <a:rPr lang="de-DE" sz="1400" b="0" i="0" u="none" strike="noStrike" cap="none" dirty="0">
                <a:solidFill>
                  <a:schemeClr val="dk1"/>
                </a:solidFill>
                <a:latin typeface="Trebuchet MS"/>
                <a:ea typeface="Trebuchet MS"/>
                <a:cs typeface="Trebuchet MS"/>
                <a:sym typeface="Trebuchet MS"/>
              </a:rPr>
              <a:t> di </a:t>
            </a:r>
            <a:r>
              <a:rPr lang="de-DE" sz="1400" b="0" i="0" u="none" strike="noStrike" cap="none" dirty="0" err="1">
                <a:solidFill>
                  <a:schemeClr val="dk1"/>
                </a:solidFill>
                <a:latin typeface="Trebuchet MS"/>
                <a:ea typeface="Trebuchet MS"/>
                <a:cs typeface="Trebuchet MS"/>
                <a:sym typeface="Trebuchet MS"/>
              </a:rPr>
              <a:t>questi</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fattori</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dell'ambiente</a:t>
            </a:r>
            <a:r>
              <a:rPr lang="de-DE" sz="1400" b="0" i="0" u="none" strike="noStrike" cap="none" dirty="0">
                <a:solidFill>
                  <a:schemeClr val="dk1"/>
                </a:solidFill>
                <a:latin typeface="Trebuchet MS"/>
                <a:ea typeface="Trebuchet MS"/>
                <a:cs typeface="Trebuchet MS"/>
                <a:sym typeface="Trebuchet MS"/>
              </a:rPr>
              <a:t> di </a:t>
            </a:r>
            <a:r>
              <a:rPr lang="de-DE" sz="1400" b="0" i="0" u="none" strike="noStrike" cap="none" dirty="0" err="1">
                <a:solidFill>
                  <a:schemeClr val="dk1"/>
                </a:solidFill>
                <a:latin typeface="Trebuchet MS"/>
                <a:ea typeface="Trebuchet MS"/>
                <a:cs typeface="Trebuchet MS"/>
                <a:sym typeface="Trebuchet MS"/>
              </a:rPr>
              <a:t>lavoro</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che</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portano</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all'impegno</a:t>
            </a:r>
            <a:r>
              <a:rPr lang="de-DE" sz="1400" b="0" i="0" u="none" strike="noStrike" cap="none" dirty="0">
                <a:solidFill>
                  <a:schemeClr val="dk1"/>
                </a:solidFill>
                <a:latin typeface="Trebuchet MS"/>
                <a:ea typeface="Trebuchet MS"/>
                <a:cs typeface="Trebuchet MS"/>
                <a:sym typeface="Trebuchet MS"/>
              </a:rPr>
              <a:t> o al </a:t>
            </a:r>
            <a:r>
              <a:rPr lang="de-DE" sz="1400" b="0" i="0" u="none" strike="noStrike" cap="none" dirty="0" err="1">
                <a:solidFill>
                  <a:schemeClr val="dk1"/>
                </a:solidFill>
                <a:latin typeface="Trebuchet MS"/>
                <a:ea typeface="Trebuchet MS"/>
                <a:cs typeface="Trebuchet MS"/>
                <a:sym typeface="Trebuchet MS"/>
              </a:rPr>
              <a:t>disimpegno</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sono</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mostrati</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nel</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seguente</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diagramma</a:t>
            </a:r>
            <a:r>
              <a:rPr lang="de-DE" sz="1400" b="0" i="0" u="none" strike="noStrike" cap="none" dirty="0">
                <a:solidFill>
                  <a:schemeClr val="dk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err="1">
                <a:solidFill>
                  <a:schemeClr val="dk1"/>
                </a:solidFill>
                <a:latin typeface="Trebuchet MS"/>
                <a:ea typeface="Trebuchet MS"/>
                <a:cs typeface="Trebuchet MS"/>
                <a:sym typeface="Trebuchet MS"/>
              </a:rPr>
              <a:t>Un'attenta</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considerazione</a:t>
            </a:r>
            <a:r>
              <a:rPr lang="de-DE" sz="1400" b="0" i="0" u="none" strike="noStrike" cap="none" dirty="0">
                <a:solidFill>
                  <a:schemeClr val="dk1"/>
                </a:solidFill>
                <a:latin typeface="Trebuchet MS"/>
                <a:ea typeface="Trebuchet MS"/>
                <a:cs typeface="Trebuchet MS"/>
                <a:sym typeface="Trebuchet MS"/>
              </a:rPr>
              <a:t> di </a:t>
            </a:r>
            <a:r>
              <a:rPr lang="de-DE" sz="1400" b="0" i="0" u="none" strike="noStrike" cap="none" dirty="0" err="1">
                <a:solidFill>
                  <a:schemeClr val="dk1"/>
                </a:solidFill>
                <a:latin typeface="Trebuchet MS"/>
                <a:ea typeface="Trebuchet MS"/>
                <a:cs typeface="Trebuchet MS"/>
                <a:sym typeface="Trebuchet MS"/>
              </a:rPr>
              <a:t>ognuno</a:t>
            </a:r>
            <a:r>
              <a:rPr lang="de-DE" sz="1400" b="0" i="0" u="none" strike="noStrike" cap="none" dirty="0">
                <a:solidFill>
                  <a:schemeClr val="dk1"/>
                </a:solidFill>
                <a:latin typeface="Trebuchet MS"/>
                <a:ea typeface="Trebuchet MS"/>
                <a:cs typeface="Trebuchet MS"/>
                <a:sym typeface="Trebuchet MS"/>
              </a:rPr>
              <a:t> di </a:t>
            </a:r>
            <a:r>
              <a:rPr lang="de-DE" sz="1400" b="0" i="0" u="none" strike="noStrike" cap="none" dirty="0" err="1">
                <a:solidFill>
                  <a:schemeClr val="dk1"/>
                </a:solidFill>
                <a:latin typeface="Trebuchet MS"/>
                <a:ea typeface="Trebuchet MS"/>
                <a:cs typeface="Trebuchet MS"/>
                <a:sym typeface="Trebuchet MS"/>
              </a:rPr>
              <a:t>questi</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fattori</a:t>
            </a:r>
            <a:r>
              <a:rPr lang="de-DE" sz="1400" b="0" i="0" u="none" strike="noStrike" cap="none" dirty="0">
                <a:solidFill>
                  <a:schemeClr val="dk1"/>
                </a:solidFill>
                <a:latin typeface="Trebuchet MS"/>
                <a:ea typeface="Trebuchet MS"/>
                <a:cs typeface="Trebuchet MS"/>
                <a:sym typeface="Trebuchet MS"/>
              </a:rPr>
              <a:t> è </a:t>
            </a:r>
            <a:r>
              <a:rPr lang="de-DE" sz="1400" b="0" i="0" u="none" strike="noStrike" cap="none" dirty="0" err="1">
                <a:solidFill>
                  <a:schemeClr val="dk1"/>
                </a:solidFill>
                <a:latin typeface="Trebuchet MS"/>
                <a:ea typeface="Trebuchet MS"/>
                <a:cs typeface="Trebuchet MS"/>
                <a:sym typeface="Trebuchet MS"/>
              </a:rPr>
              <a:t>anche</a:t>
            </a:r>
            <a:r>
              <a:rPr lang="de-DE" sz="1400" b="0" i="0" u="none" strike="noStrike" cap="none" dirty="0">
                <a:solidFill>
                  <a:schemeClr val="dk1"/>
                </a:solidFill>
                <a:latin typeface="Trebuchet MS"/>
                <a:ea typeface="Trebuchet MS"/>
                <a:cs typeface="Trebuchet MS"/>
                <a:sym typeface="Trebuchet MS"/>
              </a:rPr>
              <a:t> molto </a:t>
            </a:r>
            <a:r>
              <a:rPr lang="de-DE" sz="1400" b="0" i="0" u="none" strike="noStrike" cap="none" dirty="0" err="1">
                <a:solidFill>
                  <a:schemeClr val="dk1"/>
                </a:solidFill>
                <a:latin typeface="Trebuchet MS"/>
                <a:ea typeface="Trebuchet MS"/>
                <a:cs typeface="Trebuchet MS"/>
                <a:sym typeface="Trebuchet MS"/>
              </a:rPr>
              <a:t>utile</a:t>
            </a:r>
            <a:r>
              <a:rPr lang="de-DE" sz="1400" b="0" i="0" u="none" strike="noStrike" cap="none" dirty="0">
                <a:solidFill>
                  <a:schemeClr val="dk1"/>
                </a:solidFill>
                <a:latin typeface="Trebuchet MS"/>
                <a:ea typeface="Trebuchet MS"/>
                <a:cs typeface="Trebuchet MS"/>
                <a:sym typeface="Trebuchet MS"/>
              </a:rPr>
              <a:t> per </a:t>
            </a:r>
            <a:r>
              <a:rPr lang="de-DE" sz="1400" b="0" i="0" u="none" strike="noStrike" cap="none" dirty="0" err="1">
                <a:solidFill>
                  <a:schemeClr val="dk1"/>
                </a:solidFill>
                <a:latin typeface="Trebuchet MS"/>
                <a:ea typeface="Trebuchet MS"/>
                <a:cs typeface="Trebuchet MS"/>
                <a:sym typeface="Trebuchet MS"/>
              </a:rPr>
              <a:t>assicurare</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che</a:t>
            </a:r>
            <a:r>
              <a:rPr lang="de-DE" sz="1400" b="0" i="0" u="none" strike="noStrike" cap="none" dirty="0">
                <a:solidFill>
                  <a:schemeClr val="dk1"/>
                </a:solidFill>
                <a:latin typeface="Trebuchet MS"/>
                <a:ea typeface="Trebuchet MS"/>
                <a:cs typeface="Trebuchet MS"/>
                <a:sym typeface="Trebuchet MS"/>
              </a:rPr>
              <a:t> i </a:t>
            </a:r>
            <a:r>
              <a:rPr lang="de-DE" sz="1400" b="0" i="0" u="none" strike="noStrike" cap="none" dirty="0" err="1">
                <a:solidFill>
                  <a:schemeClr val="dk1"/>
                </a:solidFill>
                <a:latin typeface="Trebuchet MS"/>
                <a:ea typeface="Trebuchet MS"/>
                <a:cs typeface="Trebuchet MS"/>
                <a:sym typeface="Trebuchet MS"/>
              </a:rPr>
              <a:t>dipendenti</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applichino</a:t>
            </a:r>
            <a:r>
              <a:rPr lang="de-DE" sz="1400" b="0" i="0" u="none" strike="noStrike" cap="none" dirty="0">
                <a:solidFill>
                  <a:schemeClr val="dk1"/>
                </a:solidFill>
                <a:latin typeface="Trebuchet MS"/>
                <a:ea typeface="Trebuchet MS"/>
                <a:cs typeface="Trebuchet MS"/>
                <a:sym typeface="Trebuchet MS"/>
              </a:rPr>
              <a:t> le </a:t>
            </a:r>
            <a:r>
              <a:rPr lang="de-DE" sz="1400" b="0" i="0" u="none" strike="noStrike" cap="none" dirty="0" err="1">
                <a:solidFill>
                  <a:schemeClr val="dk1"/>
                </a:solidFill>
                <a:latin typeface="Trebuchet MS"/>
                <a:ea typeface="Trebuchet MS"/>
                <a:cs typeface="Trebuchet MS"/>
                <a:sym typeface="Trebuchet MS"/>
              </a:rPr>
              <a:t>competenze</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che</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imparano</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durante</a:t>
            </a:r>
            <a:r>
              <a:rPr lang="de-DE" sz="1400" b="0" i="0" u="none" strike="noStrike" cap="none" dirty="0">
                <a:solidFill>
                  <a:schemeClr val="dk1"/>
                </a:solidFill>
                <a:latin typeface="Trebuchet MS"/>
                <a:ea typeface="Trebuchet MS"/>
                <a:cs typeface="Trebuchet MS"/>
                <a:sym typeface="Trebuchet MS"/>
              </a:rPr>
              <a:t> i </a:t>
            </a:r>
            <a:r>
              <a:rPr lang="de-DE" sz="1400" b="0" i="0" u="none" strike="noStrike" cap="none" dirty="0" err="1">
                <a:solidFill>
                  <a:schemeClr val="dk1"/>
                </a:solidFill>
                <a:latin typeface="Trebuchet MS"/>
                <a:ea typeface="Trebuchet MS"/>
                <a:cs typeface="Trebuchet MS"/>
                <a:sym typeface="Trebuchet MS"/>
              </a:rPr>
              <a:t>programmi</a:t>
            </a:r>
            <a:r>
              <a:rPr lang="de-DE" sz="1400" b="0" i="0" u="none" strike="noStrike" cap="none" dirty="0">
                <a:solidFill>
                  <a:schemeClr val="dk1"/>
                </a:solidFill>
                <a:latin typeface="Trebuchet MS"/>
                <a:ea typeface="Trebuchet MS"/>
                <a:cs typeface="Trebuchet MS"/>
                <a:sym typeface="Trebuchet MS"/>
              </a:rPr>
              <a:t> di </a:t>
            </a:r>
            <a:r>
              <a:rPr lang="de-DE" sz="1400" b="0" i="0" u="none" strike="noStrike" cap="none" dirty="0" err="1">
                <a:solidFill>
                  <a:schemeClr val="dk1"/>
                </a:solidFill>
                <a:latin typeface="Trebuchet MS"/>
                <a:ea typeface="Trebuchet MS"/>
                <a:cs typeface="Trebuchet MS"/>
                <a:sym typeface="Trebuchet MS"/>
              </a:rPr>
              <a:t>formazione</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una</a:t>
            </a:r>
            <a:r>
              <a:rPr lang="de-DE" sz="1400" b="0" i="0" u="none" strike="noStrike" cap="none" dirty="0">
                <a:solidFill>
                  <a:schemeClr val="dk1"/>
                </a:solidFill>
                <a:latin typeface="Trebuchet MS"/>
                <a:ea typeface="Trebuchet MS"/>
                <a:cs typeface="Trebuchet MS"/>
                <a:sym typeface="Trebuchet MS"/>
              </a:rPr>
              <a:t> volta </a:t>
            </a:r>
            <a:r>
              <a:rPr lang="de-DE" sz="1400" b="0" i="0" u="none" strike="noStrike" cap="none" dirty="0" err="1">
                <a:solidFill>
                  <a:schemeClr val="dk1"/>
                </a:solidFill>
                <a:latin typeface="Trebuchet MS"/>
                <a:ea typeface="Trebuchet MS"/>
                <a:cs typeface="Trebuchet MS"/>
                <a:sym typeface="Trebuchet MS"/>
              </a:rPr>
              <a:t>tornati</a:t>
            </a:r>
            <a:r>
              <a:rPr lang="de-DE" sz="1400" b="0" i="0" u="none" strike="noStrike" cap="none" dirty="0">
                <a:solidFill>
                  <a:schemeClr val="dk1"/>
                </a:solidFill>
                <a:latin typeface="Trebuchet MS"/>
                <a:ea typeface="Trebuchet MS"/>
                <a:cs typeface="Trebuchet MS"/>
                <a:sym typeface="Trebuchet MS"/>
              </a:rPr>
              <a:t> al </a:t>
            </a:r>
            <a:r>
              <a:rPr lang="de-DE" sz="1400" b="0" i="0" u="none" strike="noStrike" cap="none" dirty="0" err="1">
                <a:solidFill>
                  <a:schemeClr val="dk1"/>
                </a:solidFill>
                <a:latin typeface="Trebuchet MS"/>
                <a:ea typeface="Trebuchet MS"/>
                <a:cs typeface="Trebuchet MS"/>
                <a:sym typeface="Trebuchet MS"/>
              </a:rPr>
              <a:t>loro</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posto</a:t>
            </a:r>
            <a:r>
              <a:rPr lang="de-DE" sz="1400" b="0" i="0" u="none" strike="noStrike" cap="none" dirty="0">
                <a:solidFill>
                  <a:schemeClr val="dk1"/>
                </a:solidFill>
                <a:latin typeface="Trebuchet MS"/>
                <a:ea typeface="Trebuchet MS"/>
                <a:cs typeface="Trebuchet MS"/>
                <a:sym typeface="Trebuchet MS"/>
              </a:rPr>
              <a:t> di </a:t>
            </a:r>
            <a:r>
              <a:rPr lang="de-DE" sz="1400" b="0" i="0" u="none" strike="noStrike" cap="none" dirty="0" err="1">
                <a:solidFill>
                  <a:schemeClr val="dk1"/>
                </a:solidFill>
                <a:latin typeface="Trebuchet MS"/>
                <a:ea typeface="Trebuchet MS"/>
                <a:cs typeface="Trebuchet MS"/>
                <a:sym typeface="Trebuchet MS"/>
              </a:rPr>
              <a:t>lavoro</a:t>
            </a:r>
            <a:r>
              <a:rPr lang="de-DE" sz="1400" b="0" i="0" u="none" strike="noStrike" cap="none" dirty="0">
                <a:solidFill>
                  <a:schemeClr val="dk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a:solidFill>
                  <a:schemeClr val="dk1"/>
                </a:solidFill>
                <a:latin typeface="Trebuchet MS"/>
                <a:ea typeface="Trebuchet MS"/>
                <a:cs typeface="Trebuchet MS"/>
                <a:sym typeface="Trebuchet MS"/>
              </a:rPr>
              <a:t>Curare </a:t>
            </a:r>
            <a:r>
              <a:rPr lang="de-DE" sz="1400" b="0" i="0" u="none" strike="noStrike" cap="none" dirty="0" err="1">
                <a:solidFill>
                  <a:schemeClr val="dk1"/>
                </a:solidFill>
                <a:latin typeface="Trebuchet MS"/>
                <a:ea typeface="Trebuchet MS"/>
                <a:cs typeface="Trebuchet MS"/>
                <a:sym typeface="Trebuchet MS"/>
              </a:rPr>
              <a:t>gli</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aspetti</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strutturali</a:t>
            </a:r>
            <a:r>
              <a:rPr lang="de-DE" sz="1400" b="0" i="0" u="none" strike="noStrike" cap="none" dirty="0">
                <a:solidFill>
                  <a:schemeClr val="dk1"/>
                </a:solidFill>
                <a:latin typeface="Trebuchet MS"/>
                <a:ea typeface="Trebuchet MS"/>
                <a:cs typeface="Trebuchet MS"/>
                <a:sym typeface="Trebuchet MS"/>
              </a:rPr>
              <a:t> e </a:t>
            </a:r>
            <a:r>
              <a:rPr lang="de-DE" sz="1400" b="0" i="0" u="none" strike="noStrike" cap="none" dirty="0" err="1">
                <a:solidFill>
                  <a:schemeClr val="dk1"/>
                </a:solidFill>
                <a:latin typeface="Trebuchet MS"/>
                <a:ea typeface="Trebuchet MS"/>
                <a:cs typeface="Trebuchet MS"/>
                <a:sym typeface="Trebuchet MS"/>
              </a:rPr>
              <a:t>interpersonali</a:t>
            </a:r>
            <a:r>
              <a:rPr lang="de-DE" sz="1400" b="0" i="0" u="none" strike="noStrike" cap="none" dirty="0">
                <a:solidFill>
                  <a:schemeClr val="dk1"/>
                </a:solidFill>
                <a:latin typeface="Trebuchet MS"/>
                <a:ea typeface="Trebuchet MS"/>
                <a:cs typeface="Trebuchet MS"/>
                <a:sym typeface="Trebuchet MS"/>
              </a:rPr>
              <a:t> di </a:t>
            </a:r>
            <a:r>
              <a:rPr lang="de-DE" sz="1400" b="0" i="0" u="none" strike="noStrike" cap="none" dirty="0" err="1">
                <a:solidFill>
                  <a:schemeClr val="dk1"/>
                </a:solidFill>
                <a:latin typeface="Trebuchet MS"/>
                <a:ea typeface="Trebuchet MS"/>
                <a:cs typeface="Trebuchet MS"/>
                <a:sym typeface="Trebuchet MS"/>
              </a:rPr>
              <a:t>ognuno</a:t>
            </a:r>
            <a:r>
              <a:rPr lang="de-DE" sz="1400" b="0" i="0" u="none" strike="noStrike" cap="none" dirty="0">
                <a:solidFill>
                  <a:schemeClr val="dk1"/>
                </a:solidFill>
                <a:latin typeface="Trebuchet MS"/>
                <a:ea typeface="Trebuchet MS"/>
                <a:cs typeface="Trebuchet MS"/>
                <a:sym typeface="Trebuchet MS"/>
              </a:rPr>
              <a:t> di </a:t>
            </a:r>
            <a:r>
              <a:rPr lang="de-DE" sz="1400" b="0" i="0" u="none" strike="noStrike" cap="none" dirty="0" err="1">
                <a:solidFill>
                  <a:schemeClr val="dk1"/>
                </a:solidFill>
                <a:latin typeface="Trebuchet MS"/>
                <a:ea typeface="Trebuchet MS"/>
                <a:cs typeface="Trebuchet MS"/>
                <a:sym typeface="Trebuchet MS"/>
              </a:rPr>
              <a:t>questi</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fattori</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permette</a:t>
            </a:r>
            <a:r>
              <a:rPr lang="de-DE" sz="1400" b="0" i="0" u="none" strike="noStrike" cap="none" dirty="0">
                <a:solidFill>
                  <a:schemeClr val="dk1"/>
                </a:solidFill>
                <a:latin typeface="Trebuchet MS"/>
                <a:ea typeface="Trebuchet MS"/>
                <a:cs typeface="Trebuchet MS"/>
                <a:sym typeface="Trebuchet MS"/>
              </a:rPr>
              <a:t> ai </a:t>
            </a:r>
            <a:r>
              <a:rPr lang="de-DE" sz="1400" b="0" i="0" u="none" strike="noStrike" cap="none" dirty="0" err="1">
                <a:solidFill>
                  <a:schemeClr val="dk1"/>
                </a:solidFill>
                <a:latin typeface="Trebuchet MS"/>
                <a:ea typeface="Trebuchet MS"/>
                <a:cs typeface="Trebuchet MS"/>
                <a:sym typeface="Trebuchet MS"/>
              </a:rPr>
              <a:t>dipendenti</a:t>
            </a:r>
            <a:r>
              <a:rPr lang="de-DE" sz="1400" b="0" i="0" u="none" strike="noStrike" cap="none" dirty="0">
                <a:solidFill>
                  <a:schemeClr val="dk1"/>
                </a:solidFill>
                <a:latin typeface="Trebuchet MS"/>
                <a:ea typeface="Trebuchet MS"/>
                <a:cs typeface="Trebuchet MS"/>
                <a:sym typeface="Trebuchet MS"/>
              </a:rPr>
              <a:t> di </a:t>
            </a:r>
            <a:r>
              <a:rPr lang="de-DE" sz="1400" b="0" i="0" u="none" strike="noStrike" cap="none" dirty="0" err="1">
                <a:solidFill>
                  <a:schemeClr val="dk1"/>
                </a:solidFill>
                <a:latin typeface="Trebuchet MS"/>
                <a:ea typeface="Trebuchet MS"/>
                <a:cs typeface="Trebuchet MS"/>
                <a:sym typeface="Trebuchet MS"/>
              </a:rPr>
              <a:t>applicare</a:t>
            </a:r>
            <a:r>
              <a:rPr lang="de-DE" sz="1400" b="0" i="0" u="none" strike="noStrike" cap="none" dirty="0">
                <a:solidFill>
                  <a:schemeClr val="dk1"/>
                </a:solidFill>
                <a:latin typeface="Trebuchet MS"/>
                <a:ea typeface="Trebuchet MS"/>
                <a:cs typeface="Trebuchet MS"/>
                <a:sym typeface="Trebuchet MS"/>
              </a:rPr>
              <a:t> le </a:t>
            </a:r>
            <a:r>
              <a:rPr lang="de-DE" sz="1400" b="0" i="0" u="none" strike="noStrike" cap="none" dirty="0" err="1">
                <a:solidFill>
                  <a:schemeClr val="dk1"/>
                </a:solidFill>
                <a:latin typeface="Trebuchet MS"/>
                <a:ea typeface="Trebuchet MS"/>
                <a:cs typeface="Trebuchet MS"/>
                <a:sym typeface="Trebuchet MS"/>
              </a:rPr>
              <a:t>competenze</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richieste</a:t>
            </a:r>
            <a:r>
              <a:rPr lang="de-DE" sz="1400" b="0" i="0" u="none" strike="noStrike" cap="none" dirty="0">
                <a:solidFill>
                  <a:schemeClr val="dk1"/>
                </a:solidFill>
                <a:latin typeface="Trebuchet MS"/>
                <a:ea typeface="Trebuchet MS"/>
                <a:cs typeface="Trebuchet MS"/>
                <a:sym typeface="Trebuchet MS"/>
              </a:rPr>
              <a:t> in </a:t>
            </a:r>
            <a:r>
              <a:rPr lang="de-DE" sz="1400" b="0" i="0" u="none" strike="noStrike" cap="none" dirty="0" err="1">
                <a:solidFill>
                  <a:schemeClr val="dk1"/>
                </a:solidFill>
                <a:latin typeface="Trebuchet MS"/>
                <a:ea typeface="Trebuchet MS"/>
                <a:cs typeface="Trebuchet MS"/>
                <a:sym typeface="Trebuchet MS"/>
              </a:rPr>
              <a:t>modo</a:t>
            </a:r>
            <a:r>
              <a:rPr lang="de-DE" sz="1400" b="0" i="0" u="none" strike="noStrike" cap="none" dirty="0">
                <a:solidFill>
                  <a:schemeClr val="dk1"/>
                </a:solidFill>
                <a:latin typeface="Trebuchet MS"/>
                <a:ea typeface="Trebuchet MS"/>
                <a:cs typeface="Trebuchet MS"/>
                <a:sym typeface="Trebuchet MS"/>
              </a:rPr>
              <a:t> </a:t>
            </a:r>
            <a:r>
              <a:rPr lang="de-DE" sz="1400" b="0" i="0" u="none" strike="noStrike" cap="none" dirty="0" err="1">
                <a:solidFill>
                  <a:schemeClr val="dk1"/>
                </a:solidFill>
                <a:latin typeface="Trebuchet MS"/>
                <a:ea typeface="Trebuchet MS"/>
                <a:cs typeface="Trebuchet MS"/>
                <a:sym typeface="Trebuchet MS"/>
              </a:rPr>
              <a:t>coerente</a:t>
            </a:r>
            <a:r>
              <a:rPr lang="de-DE" sz="1400" b="0" i="0" u="none" strike="noStrike" cap="none" dirty="0">
                <a:solidFill>
                  <a:schemeClr val="dk1"/>
                </a:solidFill>
                <a:latin typeface="Trebuchet MS"/>
                <a:ea typeface="Trebuchet MS"/>
                <a:cs typeface="Trebuchet MS"/>
                <a:sym typeface="Trebuchet MS"/>
              </a:rPr>
              <a:t> e </a:t>
            </a:r>
            <a:r>
              <a:rPr lang="de-DE" sz="1400" b="0" i="0" u="none" strike="noStrike" cap="none" dirty="0" err="1">
                <a:solidFill>
                  <a:schemeClr val="dk1"/>
                </a:solidFill>
                <a:latin typeface="Trebuchet MS"/>
                <a:ea typeface="Trebuchet MS"/>
                <a:cs typeface="Trebuchet MS"/>
                <a:sym typeface="Trebuchet MS"/>
              </a:rPr>
              <a:t>abituale</a:t>
            </a:r>
            <a:r>
              <a:rPr lang="de-DE" sz="1400" b="0" i="0" u="none" strike="noStrike" cap="none" dirty="0">
                <a:solidFill>
                  <a:schemeClr val="dk1"/>
                </a:solidFill>
                <a:latin typeface="Trebuchet MS"/>
                <a:ea typeface="Trebuchet MS"/>
                <a:cs typeface="Trebuchet MS"/>
                <a:sym typeface="Trebuchet MS"/>
              </a:rPr>
              <a:t>.</a:t>
            </a:r>
            <a:endParaRPr sz="1400" b="0" i="0" u="none" strike="noStrike" cap="none" dirty="0">
              <a:solidFill>
                <a:schemeClr val="dk1"/>
              </a:solidFill>
              <a:latin typeface="Trebuchet MS"/>
              <a:ea typeface="Trebuchet MS"/>
              <a:cs typeface="Trebuchet MS"/>
              <a:sym typeface="Trebuchet MS"/>
            </a:endParaRPr>
          </a:p>
        </p:txBody>
      </p:sp>
      <p:pic>
        <p:nvPicPr>
          <p:cNvPr id="176" name="Google Shape;176;p21"/>
          <p:cNvPicPr preferRelativeResize="0"/>
          <p:nvPr/>
        </p:nvPicPr>
        <p:blipFill rotWithShape="1">
          <a:blip r:embed="rId5">
            <a:alphaModFix/>
          </a:blip>
          <a:srcRect/>
          <a:stretch/>
        </p:blipFill>
        <p:spPr>
          <a:xfrm>
            <a:off x="5106947" y="329767"/>
            <a:ext cx="3495517" cy="10486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1960"/>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40"/>
              <a:buFont typeface="Trebuchet MS"/>
              <a:buNone/>
            </a:pPr>
            <a:r>
              <a:rPr lang="de-DE" sz="3240">
                <a:solidFill>
                  <a:schemeClr val="lt1"/>
                </a:solidFill>
                <a:latin typeface="Trebuchet MS"/>
                <a:ea typeface="Trebuchet MS"/>
                <a:cs typeface="Trebuchet MS"/>
                <a:sym typeface="Trebuchet MS"/>
              </a:rPr>
              <a:t>Creare una cultura aziendale positiva</a:t>
            </a:r>
            <a:endParaRPr sz="3060" b="1">
              <a:solidFill>
                <a:schemeClr val="lt2"/>
              </a:solidFill>
            </a:endParaRPr>
          </a:p>
        </p:txBody>
      </p:sp>
      <p:pic>
        <p:nvPicPr>
          <p:cNvPr id="182" name="Google Shape;182;p22" descr="A close up of a logo&#10;&#10;Description automatically generated"/>
          <p:cNvPicPr preferRelativeResize="0"/>
          <p:nvPr/>
        </p:nvPicPr>
        <p:blipFill rotWithShape="1">
          <a:blip r:embed="rId3">
            <a:alphaModFix/>
          </a:blip>
          <a:srcRect/>
          <a:stretch/>
        </p:blipFill>
        <p:spPr>
          <a:xfrm>
            <a:off x="524425" y="6307332"/>
            <a:ext cx="1710047" cy="408041"/>
          </a:xfrm>
          <a:prstGeom prst="rect">
            <a:avLst/>
          </a:prstGeom>
          <a:noFill/>
          <a:ln>
            <a:noFill/>
          </a:ln>
        </p:spPr>
      </p:pic>
      <p:sp>
        <p:nvSpPr>
          <p:cNvPr id="183" name="Google Shape;183;p22"/>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Trebuchet MS"/>
                <a:ea typeface="Trebuchet MS"/>
                <a:cs typeface="Trebuchet MS"/>
                <a:sym typeface="Trebuchet MS"/>
              </a:rPr>
              <a:t>2018-1-AT01-KA202-039242</a:t>
            </a:r>
            <a:endParaRPr sz="1800" b="0" i="0" u="none" strike="noStrike" cap="none">
              <a:solidFill>
                <a:schemeClr val="dk1"/>
              </a:solidFill>
              <a:latin typeface="Trebuchet MS"/>
              <a:ea typeface="Trebuchet MS"/>
              <a:cs typeface="Trebuchet MS"/>
              <a:sym typeface="Trebuchet MS"/>
            </a:endParaRPr>
          </a:p>
        </p:txBody>
      </p:sp>
      <p:sp>
        <p:nvSpPr>
          <p:cNvPr id="184" name="Google Shape;184;p22"/>
          <p:cNvSpPr/>
          <p:nvPr/>
        </p:nvSpPr>
        <p:spPr>
          <a:xfrm>
            <a:off x="460979" y="2413338"/>
            <a:ext cx="5637539" cy="313932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de-DE" sz="1800" b="0" i="0" u="none" strike="noStrike" cap="none" dirty="0">
                <a:solidFill>
                  <a:schemeClr val="dk1"/>
                </a:solidFill>
                <a:latin typeface="Trebuchet MS"/>
                <a:ea typeface="Trebuchet MS"/>
                <a:cs typeface="Trebuchet MS"/>
                <a:sym typeface="Trebuchet MS"/>
              </a:rPr>
              <a:t>La </a:t>
            </a:r>
            <a:r>
              <a:rPr lang="de-DE" sz="1800" b="0" i="0" u="none" strike="noStrike" cap="none" dirty="0" err="1">
                <a:solidFill>
                  <a:schemeClr val="dk1"/>
                </a:solidFill>
                <a:latin typeface="Trebuchet MS"/>
                <a:ea typeface="Trebuchet MS"/>
                <a:cs typeface="Trebuchet MS"/>
                <a:sym typeface="Trebuchet MS"/>
              </a:rPr>
              <a:t>cultura</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aziendale</a:t>
            </a:r>
            <a:r>
              <a:rPr lang="de-DE" sz="1800" b="0" i="0" u="none" strike="noStrike" cap="none" dirty="0">
                <a:solidFill>
                  <a:schemeClr val="dk1"/>
                </a:solidFill>
                <a:latin typeface="Trebuchet MS"/>
                <a:ea typeface="Trebuchet MS"/>
                <a:cs typeface="Trebuchet MS"/>
                <a:sym typeface="Trebuchet MS"/>
              </a:rPr>
              <a:t> si </a:t>
            </a:r>
            <a:r>
              <a:rPr lang="de-DE" sz="1800" b="0" i="0" u="none" strike="noStrike" cap="none" dirty="0" err="1">
                <a:solidFill>
                  <a:schemeClr val="dk1"/>
                </a:solidFill>
                <a:latin typeface="Trebuchet MS"/>
                <a:ea typeface="Trebuchet MS"/>
                <a:cs typeface="Trebuchet MS"/>
                <a:sym typeface="Trebuchet MS"/>
              </a:rPr>
              <a:t>riferisce</a:t>
            </a:r>
            <a:r>
              <a:rPr lang="de-DE" sz="1800" b="0" i="0" u="none" strike="noStrike" cap="none" dirty="0">
                <a:solidFill>
                  <a:schemeClr val="dk1"/>
                </a:solidFill>
                <a:latin typeface="Trebuchet MS"/>
                <a:ea typeface="Trebuchet MS"/>
                <a:cs typeface="Trebuchet MS"/>
                <a:sym typeface="Trebuchet MS"/>
              </a:rPr>
              <a:t> alla </a:t>
            </a:r>
            <a:r>
              <a:rPr lang="de-DE" sz="1800" b="0" i="0" u="none" strike="noStrike" cap="none" dirty="0" err="1">
                <a:solidFill>
                  <a:schemeClr val="dk1"/>
                </a:solidFill>
                <a:latin typeface="Trebuchet MS"/>
                <a:ea typeface="Trebuchet MS"/>
                <a:cs typeface="Trebuchet MS"/>
                <a:sym typeface="Trebuchet MS"/>
              </a:rPr>
              <a:t>personalità</a:t>
            </a:r>
            <a:r>
              <a:rPr lang="de-DE" sz="1800" b="0" i="0" u="none" strike="noStrike" cap="none" dirty="0">
                <a:solidFill>
                  <a:schemeClr val="dk1"/>
                </a:solidFill>
                <a:latin typeface="Trebuchet MS"/>
                <a:ea typeface="Trebuchet MS"/>
                <a:cs typeface="Trebuchet MS"/>
                <a:sym typeface="Trebuchet MS"/>
              </a:rPr>
              <a:t> di </a:t>
            </a:r>
            <a:r>
              <a:rPr lang="de-DE" sz="1800" b="0" i="0" u="none" strike="noStrike" cap="none" dirty="0" err="1">
                <a:solidFill>
                  <a:schemeClr val="dk1"/>
                </a:solidFill>
                <a:latin typeface="Trebuchet MS"/>
                <a:ea typeface="Trebuchet MS"/>
                <a:cs typeface="Trebuchet MS"/>
                <a:sym typeface="Trebuchet MS"/>
              </a:rPr>
              <a:t>un'azienda</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Definisce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l'ambiente</a:t>
            </a:r>
            <a:r>
              <a:rPr lang="de-DE" sz="1800" b="0" i="0" u="none" strike="noStrike" cap="none" dirty="0">
                <a:solidFill>
                  <a:schemeClr val="dk1"/>
                </a:solidFill>
                <a:latin typeface="Trebuchet MS"/>
                <a:ea typeface="Trebuchet MS"/>
                <a:cs typeface="Trebuchet MS"/>
                <a:sym typeface="Trebuchet MS"/>
              </a:rPr>
              <a:t> in </a:t>
            </a:r>
            <a:r>
              <a:rPr lang="de-DE" sz="1800" b="0" i="0" u="none" strike="noStrike" cap="none" dirty="0" err="1">
                <a:solidFill>
                  <a:schemeClr val="dk1"/>
                </a:solidFill>
                <a:latin typeface="Trebuchet MS"/>
                <a:ea typeface="Trebuchet MS"/>
                <a:cs typeface="Trebuchet MS"/>
                <a:sym typeface="Trebuchet MS"/>
              </a:rPr>
              <a:t>cui</a:t>
            </a:r>
            <a:r>
              <a:rPr lang="de-DE" sz="1800" b="0" i="0" u="none" strike="noStrike" cap="none" dirty="0">
                <a:solidFill>
                  <a:schemeClr val="dk1"/>
                </a:solidFill>
                <a:latin typeface="Trebuchet MS"/>
                <a:ea typeface="Trebuchet MS"/>
                <a:cs typeface="Trebuchet MS"/>
                <a:sym typeface="Trebuchet MS"/>
              </a:rPr>
              <a:t> i </a:t>
            </a:r>
            <a:r>
              <a:rPr lang="de-DE" sz="1800" b="0" i="0" u="none" strike="noStrike" cap="none" dirty="0" err="1">
                <a:solidFill>
                  <a:schemeClr val="dk1"/>
                </a:solidFill>
                <a:latin typeface="Trebuchet MS"/>
                <a:ea typeface="Trebuchet MS"/>
                <a:cs typeface="Trebuchet MS"/>
                <a:sym typeface="Trebuchet MS"/>
              </a:rPr>
              <a:t>dipendenti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lavorano</a:t>
            </a:r>
            <a:r>
              <a:rPr lang="de-DE" sz="1800" b="0" i="0" u="none" strike="noStrike" cap="none" dirty="0">
                <a:solidFill>
                  <a:schemeClr val="dk1"/>
                </a:solidFill>
                <a:latin typeface="Trebuchet MS"/>
                <a:ea typeface="Trebuchet MS"/>
                <a:cs typeface="Trebuchet MS"/>
                <a:sym typeface="Trebuchet MS"/>
              </a:rPr>
              <a:t>. La </a:t>
            </a:r>
            <a:r>
              <a:rPr lang="de-DE" sz="1800" b="0" i="0" u="none" strike="noStrike" cap="none" dirty="0" err="1">
                <a:solidFill>
                  <a:schemeClr val="dk1"/>
                </a:solidFill>
                <a:latin typeface="Trebuchet MS"/>
                <a:ea typeface="Trebuchet MS"/>
                <a:cs typeface="Trebuchet MS"/>
                <a:sym typeface="Trebuchet MS"/>
              </a:rPr>
              <a:t>cultura</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aziendale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include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una</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varietà</a:t>
            </a:r>
            <a:r>
              <a:rPr lang="de-DE" sz="1800" b="0" i="0" u="none" strike="noStrike" cap="none" dirty="0">
                <a:solidFill>
                  <a:schemeClr val="dk1"/>
                </a:solidFill>
                <a:latin typeface="Trebuchet MS"/>
                <a:ea typeface="Trebuchet MS"/>
                <a:cs typeface="Trebuchet MS"/>
                <a:sym typeface="Trebuchet MS"/>
              </a:rPr>
              <a:t> di </a:t>
            </a:r>
            <a:r>
              <a:rPr lang="de-DE" sz="1800" b="0" i="0" u="none" strike="noStrike" cap="none" dirty="0" err="1">
                <a:solidFill>
                  <a:schemeClr val="dk1"/>
                </a:solidFill>
                <a:latin typeface="Trebuchet MS"/>
                <a:ea typeface="Trebuchet MS"/>
                <a:cs typeface="Trebuchet MS"/>
                <a:sym typeface="Trebuchet MS"/>
              </a:rPr>
              <a:t>elementi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tra</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cui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l'ambiente</a:t>
            </a:r>
            <a:r>
              <a:rPr lang="de-DE" sz="1800" b="0" i="0" u="none" strike="noStrike" cap="none" dirty="0">
                <a:solidFill>
                  <a:schemeClr val="dk1"/>
                </a:solidFill>
                <a:latin typeface="Trebuchet MS"/>
                <a:ea typeface="Trebuchet MS"/>
                <a:cs typeface="Trebuchet MS"/>
                <a:sym typeface="Trebuchet MS"/>
              </a:rPr>
              <a:t> di </a:t>
            </a:r>
            <a:r>
              <a:rPr lang="de-DE" sz="1800" b="0" i="0" u="none" strike="noStrike" cap="none" dirty="0" err="1">
                <a:solidFill>
                  <a:schemeClr val="dk1"/>
                </a:solidFill>
                <a:latin typeface="Trebuchet MS"/>
                <a:ea typeface="Trebuchet MS"/>
                <a:cs typeface="Trebuchet MS"/>
                <a:sym typeface="Trebuchet MS"/>
              </a:rPr>
              <a:t>lavoro</a:t>
            </a:r>
            <a:r>
              <a:rPr lang="de-DE" sz="1800" b="0" i="0" u="none" strike="noStrike" cap="none" dirty="0">
                <a:solidFill>
                  <a:schemeClr val="dk1"/>
                </a:solidFill>
                <a:latin typeface="Trebuchet MS"/>
                <a:ea typeface="Trebuchet MS"/>
                <a:cs typeface="Trebuchet MS"/>
                <a:sym typeface="Trebuchet MS"/>
              </a:rPr>
              <a:t>, la </a:t>
            </a:r>
            <a:r>
              <a:rPr lang="de-DE" sz="1800" b="0" i="0" u="none" strike="noStrike" cap="none" dirty="0" err="1">
                <a:solidFill>
                  <a:schemeClr val="dk1"/>
                </a:solidFill>
                <a:latin typeface="Trebuchet MS"/>
                <a:ea typeface="Trebuchet MS"/>
                <a:cs typeface="Trebuchet MS"/>
                <a:sym typeface="Trebuchet MS"/>
              </a:rPr>
              <a:t>missione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aziendale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il</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valore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l'etica</a:t>
            </a:r>
            <a:r>
              <a:rPr lang="de-DE" sz="1800" b="0" i="0" u="none" strike="noStrike" cap="none" dirty="0">
                <a:solidFill>
                  <a:schemeClr val="dk1"/>
                </a:solidFill>
                <a:latin typeface="Trebuchet MS"/>
                <a:ea typeface="Trebuchet MS"/>
                <a:cs typeface="Trebuchet MS"/>
                <a:sym typeface="Trebuchet MS"/>
              </a:rPr>
              <a:t>, le </a:t>
            </a:r>
            <a:r>
              <a:rPr lang="de-DE" sz="1800" b="0" i="0" u="none" strike="noStrike" cap="none" dirty="0" err="1">
                <a:solidFill>
                  <a:schemeClr val="dk1"/>
                </a:solidFill>
                <a:latin typeface="Trebuchet MS"/>
                <a:ea typeface="Trebuchet MS"/>
                <a:cs typeface="Trebuchet MS"/>
                <a:sym typeface="Trebuchet MS"/>
              </a:rPr>
              <a:t>aspettative</a:t>
            </a:r>
            <a:r>
              <a:rPr lang="de-DE" sz="1800" b="0" i="0" u="none" strike="noStrike" cap="none" dirty="0">
                <a:solidFill>
                  <a:schemeClr val="dk1"/>
                </a:solidFill>
                <a:latin typeface="Trebuchet MS"/>
                <a:ea typeface="Trebuchet MS"/>
                <a:cs typeface="Trebuchet MS"/>
                <a:sym typeface="Trebuchet MS"/>
              </a:rPr>
              <a:t> e </a:t>
            </a:r>
            <a:r>
              <a:rPr lang="de-DE" sz="1800" b="0" i="0" u="none" strike="noStrike" cap="none" dirty="0" err="1">
                <a:solidFill>
                  <a:schemeClr val="dk1"/>
                </a:solidFill>
                <a:latin typeface="Trebuchet MS"/>
                <a:ea typeface="Trebuchet MS"/>
                <a:cs typeface="Trebuchet MS"/>
                <a:sym typeface="Trebuchet MS"/>
              </a:rPr>
              <a:t>gli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obiettivi</a:t>
            </a:r>
            <a:r>
              <a:rPr lang="de-DE" sz="1800" b="0" i="0" u="none" strike="noStrike" cap="none" dirty="0">
                <a:solidFill>
                  <a:schemeClr val="dk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800"/>
              <a:buFont typeface="Arial"/>
              <a:buNone/>
            </a:pPr>
            <a:r>
              <a:rPr lang="de-DE" sz="1800" b="0" i="0" u="none" strike="noStrike" cap="none" dirty="0" err="1">
                <a:solidFill>
                  <a:schemeClr val="dk1"/>
                </a:solidFill>
                <a:latin typeface="Trebuchet MS"/>
                <a:ea typeface="Trebuchet MS"/>
                <a:cs typeface="Trebuchet MS"/>
                <a:sym typeface="Trebuchet MS"/>
              </a:rPr>
              <a:t>Alcune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aziende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hanno</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una</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cultura</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basata</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smtClean="0">
                <a:solidFill>
                  <a:schemeClr val="dk1"/>
                </a:solidFill>
                <a:latin typeface="Trebuchet MS"/>
                <a:ea typeface="Trebuchet MS"/>
                <a:cs typeface="Trebuchet MS"/>
                <a:sym typeface="Trebuchet MS"/>
              </a:rPr>
              <a:t>sul </a:t>
            </a:r>
            <a:r>
              <a:rPr lang="de-DE" sz="1800" b="0" i="0" u="none" strike="noStrike" cap="none" dirty="0" err="1" smtClean="0">
                <a:solidFill>
                  <a:schemeClr val="dk1"/>
                </a:solidFill>
                <a:latin typeface="Trebuchet MS"/>
                <a:ea typeface="Trebuchet MS"/>
                <a:cs typeface="Trebuchet MS"/>
                <a:sym typeface="Trebuchet MS"/>
              </a:rPr>
              <a:t>team</a:t>
            </a:r>
            <a:r>
              <a:rPr lang="de-DE" sz="1800" b="0" i="0" u="none" strike="noStrike" cap="none" dirty="0" smtClean="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con</a:t>
            </a:r>
            <a:r>
              <a:rPr lang="de-DE" sz="1800" b="0" i="0" u="none" strike="noStrike" cap="none" dirty="0">
                <a:solidFill>
                  <a:schemeClr val="dk1"/>
                </a:solidFill>
                <a:latin typeface="Trebuchet MS"/>
                <a:ea typeface="Trebuchet MS"/>
                <a:cs typeface="Trebuchet MS"/>
                <a:sym typeface="Trebuchet MS"/>
              </a:rPr>
              <a:t> la </a:t>
            </a:r>
            <a:r>
              <a:rPr lang="de-DE" sz="1800" b="0" i="0" u="none" strike="noStrike" cap="none" dirty="0" err="1">
                <a:solidFill>
                  <a:schemeClr val="dk1"/>
                </a:solidFill>
                <a:latin typeface="Trebuchet MS"/>
                <a:ea typeface="Trebuchet MS"/>
                <a:cs typeface="Trebuchet MS"/>
                <a:sym typeface="Trebuchet MS"/>
              </a:rPr>
              <a:t>partecipazione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dei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dipendenti</a:t>
            </a:r>
            <a:r>
              <a:rPr lang="de-DE" sz="1800" b="0" i="0" u="none" strike="noStrike" cap="none" dirty="0">
                <a:solidFill>
                  <a:schemeClr val="dk1"/>
                </a:solidFill>
                <a:latin typeface="Trebuchet MS"/>
                <a:ea typeface="Trebuchet MS"/>
                <a:cs typeface="Trebuchet MS"/>
                <a:sym typeface="Trebuchet MS"/>
              </a:rPr>
              <a:t> a tutti i </a:t>
            </a:r>
            <a:r>
              <a:rPr lang="de-DE" sz="1800" b="0" i="0" u="none" strike="noStrike" cap="none" dirty="0" err="1">
                <a:solidFill>
                  <a:schemeClr val="dk1"/>
                </a:solidFill>
                <a:latin typeface="Trebuchet MS"/>
                <a:ea typeface="Trebuchet MS"/>
                <a:cs typeface="Trebuchet MS"/>
                <a:sym typeface="Trebuchet MS"/>
              </a:rPr>
              <a:t>livelli</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mentre</a:t>
            </a:r>
            <a:r>
              <a:rPr lang="de-DE" sz="1800" b="0" i="0" u="none" strike="noStrike" cap="none" dirty="0">
                <a:solidFill>
                  <a:schemeClr val="dk1"/>
                </a:solidFill>
                <a:latin typeface="Trebuchet MS"/>
                <a:ea typeface="Trebuchet MS"/>
                <a:cs typeface="Trebuchet MS"/>
                <a:sym typeface="Trebuchet MS"/>
              </a:rPr>
              <a:t> altre </a:t>
            </a:r>
            <a:r>
              <a:rPr lang="de-DE" sz="1800" b="0" i="0" u="none" strike="noStrike" cap="none" dirty="0" err="1">
                <a:solidFill>
                  <a:schemeClr val="dk1"/>
                </a:solidFill>
                <a:latin typeface="Trebuchet MS"/>
                <a:ea typeface="Trebuchet MS"/>
                <a:cs typeface="Trebuchet MS"/>
                <a:sym typeface="Trebuchet MS"/>
              </a:rPr>
              <a:t>hanno</a:t>
            </a:r>
            <a:r>
              <a:rPr lang="de-DE" sz="1800" b="0" i="0" u="none" strike="noStrike" cap="none" dirty="0">
                <a:solidFill>
                  <a:schemeClr val="dk1"/>
                </a:solidFill>
                <a:latin typeface="Trebuchet MS"/>
                <a:ea typeface="Trebuchet MS"/>
                <a:cs typeface="Trebuchet MS"/>
                <a:sym typeface="Trebuchet MS"/>
              </a:rPr>
              <a:t> uno </a:t>
            </a:r>
            <a:r>
              <a:rPr lang="de-DE" sz="1800" b="0" i="0" u="none" strike="noStrike" cap="none" dirty="0" err="1">
                <a:solidFill>
                  <a:schemeClr val="dk1"/>
                </a:solidFill>
                <a:latin typeface="Trebuchet MS"/>
                <a:ea typeface="Trebuchet MS"/>
                <a:cs typeface="Trebuchet MS"/>
                <a:sym typeface="Trebuchet MS"/>
              </a:rPr>
              <a:t>stile</a:t>
            </a:r>
            <a:r>
              <a:rPr lang="de-DE" sz="1800" b="0" i="0" u="none" strike="noStrike" cap="none" dirty="0">
                <a:solidFill>
                  <a:schemeClr val="dk1"/>
                </a:solidFill>
                <a:latin typeface="Trebuchet MS"/>
                <a:ea typeface="Trebuchet MS"/>
                <a:cs typeface="Trebuchet MS"/>
                <a:sym typeface="Trebuchet MS"/>
              </a:rPr>
              <a:t> di </a:t>
            </a:r>
            <a:r>
              <a:rPr lang="de-DE" sz="1800" b="0" i="0" u="none" strike="noStrike" cap="none" dirty="0" err="1">
                <a:solidFill>
                  <a:schemeClr val="dk1"/>
                </a:solidFill>
                <a:latin typeface="Trebuchet MS"/>
                <a:ea typeface="Trebuchet MS"/>
                <a:cs typeface="Trebuchet MS"/>
                <a:sym typeface="Trebuchet MS"/>
              </a:rPr>
              <a:t>gestione</a:t>
            </a:r>
            <a:r>
              <a:rPr lang="de-DE" sz="1800" b="0" i="0" u="none" strike="noStrike" cap="none" dirty="0">
                <a:solidFill>
                  <a:schemeClr val="dk1"/>
                </a:solidFill>
                <a:latin typeface="Trebuchet MS"/>
                <a:ea typeface="Trebuchet MS"/>
                <a:cs typeface="Trebuchet MS"/>
                <a:sym typeface="Trebuchet MS"/>
              </a:rPr>
              <a:t> più </a:t>
            </a:r>
            <a:r>
              <a:rPr lang="de-DE" sz="1800" b="0" i="0" u="none" strike="noStrike" cap="none" dirty="0" err="1">
                <a:solidFill>
                  <a:schemeClr val="dk1"/>
                </a:solidFill>
                <a:latin typeface="Trebuchet MS"/>
                <a:ea typeface="Trebuchet MS"/>
                <a:cs typeface="Trebuchet MS"/>
                <a:sym typeface="Trebuchet MS"/>
              </a:rPr>
              <a:t>tradizionale</a:t>
            </a:r>
            <a:r>
              <a:rPr lang="de-DE" sz="1800" b="0" i="0" u="none" strike="noStrike" cap="none" dirty="0">
                <a:solidFill>
                  <a:schemeClr val="dk1"/>
                </a:solidFill>
                <a:latin typeface="Trebuchet MS"/>
                <a:ea typeface="Trebuchet MS"/>
                <a:cs typeface="Trebuchet MS"/>
                <a:sym typeface="Trebuchet MS"/>
              </a:rPr>
              <a:t> e formale. Altre </a:t>
            </a:r>
            <a:r>
              <a:rPr lang="de-DE" sz="1800" b="0" i="0" u="none" strike="noStrike" cap="none" dirty="0" err="1">
                <a:solidFill>
                  <a:schemeClr val="dk1"/>
                </a:solidFill>
                <a:latin typeface="Trebuchet MS"/>
                <a:ea typeface="Trebuchet MS"/>
                <a:cs typeface="Trebuchet MS"/>
                <a:sym typeface="Trebuchet MS"/>
              </a:rPr>
              <a:t>aziende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hanno</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un</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luogo</a:t>
            </a:r>
            <a:r>
              <a:rPr lang="de-DE" sz="1800" b="0" i="0" u="none" strike="noStrike" cap="none" dirty="0">
                <a:solidFill>
                  <a:schemeClr val="dk1"/>
                </a:solidFill>
                <a:latin typeface="Trebuchet MS"/>
                <a:ea typeface="Trebuchet MS"/>
                <a:cs typeface="Trebuchet MS"/>
                <a:sym typeface="Trebuchet MS"/>
              </a:rPr>
              <a:t> di </a:t>
            </a:r>
            <a:r>
              <a:rPr lang="de-DE" sz="1800" b="0" i="0" u="none" strike="noStrike" cap="none" dirty="0" err="1">
                <a:solidFill>
                  <a:schemeClr val="dk1"/>
                </a:solidFill>
                <a:latin typeface="Trebuchet MS"/>
                <a:ea typeface="Trebuchet MS"/>
                <a:cs typeface="Trebuchet MS"/>
                <a:sym typeface="Trebuchet MS"/>
              </a:rPr>
              <a:t>lavoro</a:t>
            </a:r>
            <a:r>
              <a:rPr lang="de-DE" sz="1800" b="0" i="0" u="none" strike="noStrike" cap="none" dirty="0">
                <a:solidFill>
                  <a:schemeClr val="dk1"/>
                </a:solidFill>
                <a:latin typeface="Trebuchet MS"/>
                <a:ea typeface="Trebuchet MS"/>
                <a:cs typeface="Trebuchet MS"/>
                <a:sym typeface="Trebuchet MS"/>
              </a:rPr>
              <a:t> informale senza </a:t>
            </a:r>
            <a:r>
              <a:rPr lang="de-DE" sz="1800" b="0" i="0" u="none" strike="noStrike" cap="none" dirty="0" err="1">
                <a:solidFill>
                  <a:schemeClr val="dk1"/>
                </a:solidFill>
                <a:latin typeface="Trebuchet MS"/>
                <a:ea typeface="Trebuchet MS"/>
                <a:cs typeface="Trebuchet MS"/>
                <a:sym typeface="Trebuchet MS"/>
              </a:rPr>
              <a:t>molte</a:t>
            </a:r>
            <a:r>
              <a:rPr lang="de-DE" sz="1800" b="0" i="0" u="none" strike="noStrike" cap="none" dirty="0">
                <a:solidFill>
                  <a:schemeClr val="dk1"/>
                </a:solidFill>
                <a:latin typeface="Trebuchet MS"/>
                <a:ea typeface="Trebuchet MS"/>
                <a:cs typeface="Trebuchet MS"/>
                <a:sym typeface="Trebuchet MS"/>
              </a:rPr>
              <a:t> </a:t>
            </a:r>
            <a:r>
              <a:rPr lang="de-DE" sz="1800" b="0" i="0" u="none" strike="noStrike" cap="none" dirty="0" err="1">
                <a:solidFill>
                  <a:schemeClr val="dk1"/>
                </a:solidFill>
                <a:latin typeface="Trebuchet MS"/>
                <a:ea typeface="Trebuchet MS"/>
                <a:cs typeface="Trebuchet MS"/>
                <a:sym typeface="Trebuchet MS"/>
              </a:rPr>
              <a:t>regole</a:t>
            </a:r>
            <a:r>
              <a:rPr lang="de-DE" sz="1800" b="0" i="0" u="none" strike="noStrike" cap="none" dirty="0">
                <a:solidFill>
                  <a:schemeClr val="dk1"/>
                </a:solidFill>
                <a:latin typeface="Trebuchet MS"/>
                <a:ea typeface="Trebuchet MS"/>
                <a:cs typeface="Trebuchet MS"/>
                <a:sym typeface="Trebuchet MS"/>
              </a:rPr>
              <a:t> e </a:t>
            </a:r>
            <a:r>
              <a:rPr lang="de-DE" sz="1800" b="0" i="0" u="none" strike="noStrike" cap="none" dirty="0" err="1">
                <a:solidFill>
                  <a:schemeClr val="dk1"/>
                </a:solidFill>
                <a:latin typeface="Trebuchet MS"/>
                <a:ea typeface="Trebuchet MS"/>
                <a:cs typeface="Trebuchet MS"/>
                <a:sym typeface="Trebuchet MS"/>
              </a:rPr>
              <a:t>regolamenti</a:t>
            </a:r>
            <a:r>
              <a:rPr lang="de-DE" sz="1800" b="0" i="0" u="none" strike="noStrike" cap="none" dirty="0">
                <a:solidFill>
                  <a:schemeClr val="dk1"/>
                </a:solidFill>
                <a:latin typeface="Trebuchet MS"/>
                <a:ea typeface="Trebuchet MS"/>
                <a:cs typeface="Trebuchet MS"/>
                <a:sym typeface="Trebuchet MS"/>
              </a:rPr>
              <a:t>. </a:t>
            </a:r>
            <a:endParaRPr sz="1800" b="0" i="0" u="none" strike="noStrike" cap="none" dirty="0">
              <a:solidFill>
                <a:schemeClr val="dk1"/>
              </a:solidFill>
              <a:latin typeface="Trebuchet MS"/>
              <a:ea typeface="Trebuchet MS"/>
              <a:cs typeface="Trebuchet MS"/>
              <a:sym typeface="Trebuchet MS"/>
            </a:endParaRPr>
          </a:p>
        </p:txBody>
      </p:sp>
      <p:pic>
        <p:nvPicPr>
          <p:cNvPr id="185" name="Google Shape;185;p22"/>
          <p:cNvPicPr preferRelativeResize="0"/>
          <p:nvPr/>
        </p:nvPicPr>
        <p:blipFill rotWithShape="1">
          <a:blip r:embed="rId4">
            <a:alphaModFix/>
          </a:blip>
          <a:srcRect/>
          <a:stretch/>
        </p:blipFill>
        <p:spPr>
          <a:xfrm>
            <a:off x="5989129" y="2531603"/>
            <a:ext cx="3166849" cy="2425806"/>
          </a:xfrm>
          <a:prstGeom prst="rect">
            <a:avLst/>
          </a:prstGeom>
          <a:noFill/>
          <a:ln>
            <a:noFill/>
          </a:ln>
        </p:spPr>
      </p:pic>
      <p:pic>
        <p:nvPicPr>
          <p:cNvPr id="186" name="Google Shape;186;p22" descr="Ein Bild, das Person, drinnen, Frau, Tisch enthält.&#10;&#10;Automatisch generierte Beschreibung"/>
          <p:cNvPicPr preferRelativeResize="0"/>
          <p:nvPr/>
        </p:nvPicPr>
        <p:blipFill rotWithShape="1">
          <a:blip r:embed="rId5">
            <a:alphaModFix/>
          </a:blip>
          <a:srcRect/>
          <a:stretch/>
        </p:blipFill>
        <p:spPr>
          <a:xfrm>
            <a:off x="6676606" y="82491"/>
            <a:ext cx="2070567" cy="1379839"/>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1362</Words>
  <Application>Microsoft Office PowerPoint</Application>
  <PresentationFormat>Presentazione su schermo (4:3)</PresentationFormat>
  <Paragraphs>132</Paragraphs>
  <Slides>18</Slides>
  <Notes>18</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Office</vt:lpstr>
      <vt:lpstr>Talent 4.0 -  Gestione dei talenti per le PMI Programma di formazione </vt:lpstr>
      <vt:lpstr>2018-1-AT01-KA202-039242</vt:lpstr>
      <vt:lpstr>Risultati di apprendimento </vt:lpstr>
      <vt:lpstr>Introduzione</vt:lpstr>
      <vt:lpstr>Migliorare le comunicazioni interne</vt:lpstr>
      <vt:lpstr>Migliorare le comunicazioni interne</vt:lpstr>
      <vt:lpstr>Costruire un ambiente di lavoro positivo</vt:lpstr>
      <vt:lpstr>Costruire un ambiente di lavoro positivo</vt:lpstr>
      <vt:lpstr>Creare una cultura aziendale positiva</vt:lpstr>
      <vt:lpstr>Creare una cultura aziendale positiva</vt:lpstr>
      <vt:lpstr>Creare una cultura aziendale positiva</vt:lpstr>
      <vt:lpstr>Motivare / Premiare i vostri dipendenti </vt:lpstr>
      <vt:lpstr>Motivare / Premiare i vostri dipendenti </vt:lpstr>
      <vt:lpstr>Motivare / Premiare i vostri dipendenti </vt:lpstr>
      <vt:lpstr>Esercizi</vt:lpstr>
      <vt:lpstr>Sintesi/Conclusione </vt:lpstr>
      <vt:lpstr>Grazie per l‘attenzione!      2018-1-AT01-KA202-039242</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Talent Management for SMEs Training Programme</dc:title>
  <dc:creator>Tucep</dc:creator>
  <cp:lastModifiedBy>Tucep</cp:lastModifiedBy>
  <cp:revision>3</cp:revision>
  <dcterms:modified xsi:type="dcterms:W3CDTF">2021-03-17T21:40:08Z</dcterms:modified>
</cp:coreProperties>
</file>