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5"/>
  </p:notes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577555"/>
            <a:ext cx="6858000" cy="1932407"/>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21" name="Google Shape;21;p2"/>
          <p:cNvPicPr preferRelativeResize="0"/>
          <p:nvPr/>
        </p:nvPicPr>
        <p:blipFill rotWithShape="1">
          <a:blip r:embed="rId2">
            <a:alphaModFix/>
          </a:blip>
          <a:srcRect/>
          <a:stretch/>
        </p:blipFill>
        <p:spPr>
          <a:xfrm>
            <a:off x="213681" y="160803"/>
            <a:ext cx="2067702" cy="1313163"/>
          </a:xfrm>
          <a:prstGeom prst="rect">
            <a:avLst/>
          </a:prstGeom>
          <a:noFill/>
          <a:ln>
            <a:noFill/>
          </a:ln>
        </p:spPr>
      </p:pic>
      <p:pic>
        <p:nvPicPr>
          <p:cNvPr id="22" name="Google Shape;22;p2"/>
          <p:cNvPicPr preferRelativeResize="0"/>
          <p:nvPr/>
        </p:nvPicPr>
        <p:blipFill rotWithShape="1">
          <a:blip r:embed="rId3">
            <a:alphaModFix/>
          </a:blip>
          <a:srcRect/>
          <a:stretch/>
        </p:blipFill>
        <p:spPr>
          <a:xfrm>
            <a:off x="7113006" y="5845567"/>
            <a:ext cx="1896967" cy="407194"/>
          </a:xfrm>
          <a:prstGeom prst="rect">
            <a:avLst/>
          </a:prstGeom>
          <a:noFill/>
          <a:ln>
            <a:noFill/>
          </a:ln>
        </p:spPr>
      </p:pic>
      <p:sp>
        <p:nvSpPr>
          <p:cNvPr id="23" name="Google Shape;23;p2"/>
          <p:cNvSpPr txBox="1"/>
          <p:nvPr/>
        </p:nvSpPr>
        <p:spPr>
          <a:xfrm>
            <a:off x="5836144" y="6238917"/>
            <a:ext cx="3216275" cy="670560"/>
          </a:xfrm>
          <a:prstGeom prst="rect">
            <a:avLst/>
          </a:prstGeom>
          <a:noFill/>
          <a:ln>
            <a:noFill/>
          </a:ln>
        </p:spPr>
        <p:txBody>
          <a:bodyPr spcFirstLastPara="1" wrap="square" lIns="91425" tIns="45700" rIns="91425" bIns="45700" anchor="t" anchorCtr="0">
            <a:noAutofit/>
          </a:bodyPr>
          <a:lstStyle/>
          <a:p>
            <a:pPr marL="0" marR="0" lvl="0" indent="0" algn="just" rtl="0">
              <a:lnSpc>
                <a:spcPct val="107000"/>
              </a:lnSpc>
              <a:spcBef>
                <a:spcPts val="0"/>
              </a:spcBef>
              <a:spcAft>
                <a:spcPts val="0"/>
              </a:spcAft>
              <a:buClr>
                <a:srgbClr val="000000"/>
              </a:buClr>
              <a:buSzPts val="700"/>
              <a:buFont typeface="Arial"/>
              <a:buNone/>
            </a:pPr>
            <a:r>
              <a:rPr lang="de-DE" sz="700" b="0" i="0" u="none" strike="noStrike" cap="non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1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3" name="Google Shape;83;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9" name="Google Shape;89;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elfolie">
  <p:cSld name="1_Titelfolie">
    <p:spTree>
      <p:nvGrpSpPr>
        <p:cNvPr id="1" name="Shape 92"/>
        <p:cNvGrpSpPr/>
        <p:nvPr/>
      </p:nvGrpSpPr>
      <p:grpSpPr>
        <a:xfrm>
          <a:off x="0" y="0"/>
          <a:ext cx="0" cy="0"/>
          <a:chOff x="0" y="0"/>
          <a:chExt cx="0" cy="0"/>
        </a:xfrm>
      </p:grpSpPr>
      <p:sp>
        <p:nvSpPr>
          <p:cNvPr id="93" name="Google Shape;93;p13"/>
          <p:cNvSpPr txBox="1">
            <a:spLocks noGrp="1"/>
          </p:cNvSpPr>
          <p:nvPr>
            <p:ph type="ctrTitle"/>
          </p:nvPr>
        </p:nvSpPr>
        <p:spPr>
          <a:xfrm>
            <a:off x="685800" y="1560945"/>
            <a:ext cx="7772400" cy="1949018"/>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Trebuchet M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400"/>
              <a:buNone/>
              <a:defRPr sz="2400"/>
            </a:lvl1pPr>
            <a:lvl2pPr lvl="1" algn="ctr">
              <a:lnSpc>
                <a:spcPct val="90000"/>
              </a:lnSpc>
              <a:spcBef>
                <a:spcPts val="375"/>
              </a:spcBef>
              <a:spcAft>
                <a:spcPts val="0"/>
              </a:spcAft>
              <a:buClr>
                <a:schemeClr val="dk1"/>
              </a:buClr>
              <a:buSzPts val="2000"/>
              <a:buNone/>
              <a:defRPr sz="2000"/>
            </a:lvl2pPr>
            <a:lvl3pPr lvl="2" algn="ctr">
              <a:lnSpc>
                <a:spcPct val="90000"/>
              </a:lnSpc>
              <a:spcBef>
                <a:spcPts val="375"/>
              </a:spcBef>
              <a:spcAft>
                <a:spcPts val="0"/>
              </a:spcAft>
              <a:buClr>
                <a:schemeClr val="dk1"/>
              </a:buClr>
              <a:buSzPts val="1800"/>
              <a:buNone/>
              <a:defRPr sz="1800"/>
            </a:lvl3pPr>
            <a:lvl4pPr lvl="3" algn="ctr">
              <a:lnSpc>
                <a:spcPct val="90000"/>
              </a:lnSpc>
              <a:spcBef>
                <a:spcPts val="375"/>
              </a:spcBef>
              <a:spcAft>
                <a:spcPts val="0"/>
              </a:spcAft>
              <a:buClr>
                <a:schemeClr val="dk1"/>
              </a:buClr>
              <a:buSzPts val="1600"/>
              <a:buNone/>
              <a:defRPr sz="1600"/>
            </a:lvl4pPr>
            <a:lvl5pPr lvl="4" algn="ctr">
              <a:lnSpc>
                <a:spcPct val="90000"/>
              </a:lnSpc>
              <a:spcBef>
                <a:spcPts val="375"/>
              </a:spcBef>
              <a:spcAft>
                <a:spcPts val="0"/>
              </a:spcAft>
              <a:buClr>
                <a:schemeClr val="dk1"/>
              </a:buClr>
              <a:buSzPts val="1600"/>
              <a:buNone/>
              <a:defRPr sz="1600"/>
            </a:lvl5pPr>
            <a:lvl6pPr lvl="5" algn="ctr">
              <a:lnSpc>
                <a:spcPct val="90000"/>
              </a:lnSpc>
              <a:spcBef>
                <a:spcPts val="375"/>
              </a:spcBef>
              <a:spcAft>
                <a:spcPts val="0"/>
              </a:spcAft>
              <a:buClr>
                <a:schemeClr val="dk1"/>
              </a:buClr>
              <a:buSzPts val="1600"/>
              <a:buNone/>
              <a:defRPr sz="1600"/>
            </a:lvl6pPr>
            <a:lvl7pPr lvl="6" algn="ctr">
              <a:lnSpc>
                <a:spcPct val="90000"/>
              </a:lnSpc>
              <a:spcBef>
                <a:spcPts val="375"/>
              </a:spcBef>
              <a:spcAft>
                <a:spcPts val="0"/>
              </a:spcAft>
              <a:buClr>
                <a:schemeClr val="dk1"/>
              </a:buClr>
              <a:buSzPts val="1600"/>
              <a:buNone/>
              <a:defRPr sz="1600"/>
            </a:lvl7pPr>
            <a:lvl8pPr lvl="7" algn="ctr">
              <a:lnSpc>
                <a:spcPct val="90000"/>
              </a:lnSpc>
              <a:spcBef>
                <a:spcPts val="375"/>
              </a:spcBef>
              <a:spcAft>
                <a:spcPts val="0"/>
              </a:spcAft>
              <a:buClr>
                <a:schemeClr val="dk1"/>
              </a:buClr>
              <a:buSzPts val="1600"/>
              <a:buNone/>
              <a:defRPr sz="1600"/>
            </a:lvl8pPr>
            <a:lvl9pPr lvl="8" algn="ctr">
              <a:lnSpc>
                <a:spcPct val="90000"/>
              </a:lnSpc>
              <a:spcBef>
                <a:spcPts val="375"/>
              </a:spcBef>
              <a:spcAft>
                <a:spcPts val="0"/>
              </a:spcAft>
              <a:buClr>
                <a:schemeClr val="dk1"/>
              </a:buClr>
              <a:buSzPts val="1600"/>
              <a:buNone/>
              <a:defRPr sz="1600"/>
            </a:lvl9pPr>
          </a:lstStyle>
          <a:p>
            <a:endParaRPr/>
          </a:p>
        </p:txBody>
      </p:sp>
      <p:sp>
        <p:nvSpPr>
          <p:cNvPr id="95" name="Google Shape;95;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98" name="Google Shape;98;p13"/>
          <p:cNvPicPr preferRelativeResize="0"/>
          <p:nvPr/>
        </p:nvPicPr>
        <p:blipFill rotWithShape="1">
          <a:blip r:embed="rId2">
            <a:alphaModFix/>
          </a:blip>
          <a:srcRect/>
          <a:stretch/>
        </p:blipFill>
        <p:spPr>
          <a:xfrm>
            <a:off x="213681" y="160803"/>
            <a:ext cx="2067702" cy="1313163"/>
          </a:xfrm>
          <a:prstGeom prst="rect">
            <a:avLst/>
          </a:prstGeom>
          <a:noFill/>
          <a:ln>
            <a:noFill/>
          </a:ln>
        </p:spPr>
      </p:pic>
      <p:pic>
        <p:nvPicPr>
          <p:cNvPr id="99" name="Google Shape;99;p13"/>
          <p:cNvPicPr preferRelativeResize="0"/>
          <p:nvPr/>
        </p:nvPicPr>
        <p:blipFill rotWithShape="1">
          <a:blip r:embed="rId3">
            <a:alphaModFix/>
          </a:blip>
          <a:srcRect/>
          <a:stretch/>
        </p:blipFill>
        <p:spPr>
          <a:xfrm>
            <a:off x="7113006" y="5845567"/>
            <a:ext cx="1896967" cy="407194"/>
          </a:xfrm>
          <a:prstGeom prst="rect">
            <a:avLst/>
          </a:prstGeom>
          <a:noFill/>
          <a:ln>
            <a:noFill/>
          </a:ln>
        </p:spPr>
      </p:pic>
      <p:sp>
        <p:nvSpPr>
          <p:cNvPr id="100" name="Google Shape;100;p13"/>
          <p:cNvSpPr txBox="1"/>
          <p:nvPr/>
        </p:nvSpPr>
        <p:spPr>
          <a:xfrm>
            <a:off x="5836144" y="6238917"/>
            <a:ext cx="3216275" cy="670560"/>
          </a:xfrm>
          <a:prstGeom prst="rect">
            <a:avLst/>
          </a:prstGeom>
          <a:noFill/>
          <a:ln>
            <a:noFill/>
          </a:ln>
        </p:spPr>
        <p:txBody>
          <a:bodyPr spcFirstLastPara="1" wrap="square" lIns="91425" tIns="45700" rIns="91425" bIns="45700" anchor="t" anchorCtr="0">
            <a:noAutofit/>
          </a:bodyPr>
          <a:lstStyle/>
          <a:p>
            <a:pPr marL="0" marR="0" lvl="0" indent="0" algn="just" rtl="0">
              <a:lnSpc>
                <a:spcPct val="107000"/>
              </a:lnSpc>
              <a:spcBef>
                <a:spcPts val="0"/>
              </a:spcBef>
              <a:spcAft>
                <a:spcPts val="0"/>
              </a:spcAft>
              <a:buClr>
                <a:srgbClr val="000000"/>
              </a:buClr>
              <a:buSzPts val="700"/>
              <a:buFont typeface="Arial"/>
              <a:buNone/>
            </a:pPr>
            <a:r>
              <a:rPr lang="de-DE" sz="700" b="0" i="0" u="none" strike="noStrike" cap="none">
                <a:solidFill>
                  <a:schemeClr val="dk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1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628650" y="1825625"/>
            <a:ext cx="7886700" cy="413408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7" name="Google Shape;27;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29" name="Google Shape;29;p3"/>
          <p:cNvPicPr preferRelativeResize="0"/>
          <p:nvPr/>
        </p:nvPicPr>
        <p:blipFill rotWithShape="1">
          <a:blip r:embed="rId2">
            <a:alphaModFix/>
          </a:blip>
          <a:srcRect/>
          <a:stretch/>
        </p:blipFill>
        <p:spPr>
          <a:xfrm>
            <a:off x="7760370" y="6094641"/>
            <a:ext cx="1097880" cy="697245"/>
          </a:xfrm>
          <a:prstGeom prst="rect">
            <a:avLst/>
          </a:prstGeom>
          <a:noFill/>
          <a:ln>
            <a:noFill/>
          </a:ln>
        </p:spPr>
      </p:pic>
      <p:pic>
        <p:nvPicPr>
          <p:cNvPr id="30" name="Google Shape;30;p3"/>
          <p:cNvPicPr preferRelativeResize="0"/>
          <p:nvPr/>
        </p:nvPicPr>
        <p:blipFill rotWithShape="1">
          <a:blip r:embed="rId3">
            <a:alphaModFix/>
          </a:blip>
          <a:srcRect/>
          <a:stretch/>
        </p:blipFill>
        <p:spPr>
          <a:xfrm>
            <a:off x="123035" y="6299200"/>
            <a:ext cx="1967228" cy="42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4" name="Google Shape;34;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36" name="Google Shape;36;p4"/>
          <p:cNvPicPr preferRelativeResize="0"/>
          <p:nvPr/>
        </p:nvPicPr>
        <p:blipFill rotWithShape="1">
          <a:blip r:embed="rId2">
            <a:alphaModFix/>
          </a:blip>
          <a:srcRect/>
          <a:stretch/>
        </p:blipFill>
        <p:spPr>
          <a:xfrm>
            <a:off x="213681" y="160803"/>
            <a:ext cx="2067702" cy="1313163"/>
          </a:xfrm>
          <a:prstGeom prst="rect">
            <a:avLst/>
          </a:prstGeom>
          <a:noFill/>
          <a:ln>
            <a:noFill/>
          </a:ln>
        </p:spPr>
      </p:pic>
      <p:pic>
        <p:nvPicPr>
          <p:cNvPr id="37" name="Google Shape;37;p4"/>
          <p:cNvPicPr preferRelativeResize="0"/>
          <p:nvPr/>
        </p:nvPicPr>
        <p:blipFill rotWithShape="1">
          <a:blip r:embed="rId3">
            <a:alphaModFix/>
          </a:blip>
          <a:srcRect/>
          <a:stretch/>
        </p:blipFill>
        <p:spPr>
          <a:xfrm>
            <a:off x="123035" y="6299200"/>
            <a:ext cx="1967228" cy="42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44" name="Google Shape;44;p5"/>
          <p:cNvPicPr preferRelativeResize="0"/>
          <p:nvPr/>
        </p:nvPicPr>
        <p:blipFill rotWithShape="1">
          <a:blip r:embed="rId2">
            <a:alphaModFix/>
          </a:blip>
          <a:srcRect/>
          <a:stretch/>
        </p:blipFill>
        <p:spPr>
          <a:xfrm>
            <a:off x="7760370" y="6094641"/>
            <a:ext cx="1097880" cy="697245"/>
          </a:xfrm>
          <a:prstGeom prst="rect">
            <a:avLst/>
          </a:prstGeom>
          <a:noFill/>
          <a:ln>
            <a:noFill/>
          </a:ln>
        </p:spPr>
      </p:pic>
      <p:pic>
        <p:nvPicPr>
          <p:cNvPr id="45" name="Google Shape;45;p5"/>
          <p:cNvPicPr preferRelativeResize="0"/>
          <p:nvPr/>
        </p:nvPicPr>
        <p:blipFill rotWithShape="1">
          <a:blip r:embed="rId3">
            <a:alphaModFix/>
          </a:blip>
          <a:srcRect/>
          <a:stretch/>
        </p:blipFill>
        <p:spPr>
          <a:xfrm>
            <a:off x="123035" y="6299200"/>
            <a:ext cx="1967228" cy="42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46"/>
        <p:cNvGrpSpPr/>
        <p:nvPr/>
      </p:nvGrpSpPr>
      <p:grpSpPr>
        <a:xfrm>
          <a:off x="0" y="0"/>
          <a:ext cx="0" cy="0"/>
          <a:chOff x="0" y="0"/>
          <a:chExt cx="0" cy="0"/>
        </a:xfrm>
      </p:grpSpPr>
      <p:sp>
        <p:nvSpPr>
          <p:cNvPr id="47" name="Google Shape;47;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9" name="Google Shape;49;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1" name="Google Shape;51;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2" name="Google Shape;52;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54" name="Google Shape;54;p6"/>
          <p:cNvPicPr preferRelativeResize="0"/>
          <p:nvPr/>
        </p:nvPicPr>
        <p:blipFill rotWithShape="1">
          <a:blip r:embed="rId2">
            <a:alphaModFix/>
          </a:blip>
          <a:srcRect/>
          <a:stretch/>
        </p:blipFill>
        <p:spPr>
          <a:xfrm>
            <a:off x="7760370" y="6094641"/>
            <a:ext cx="1097880" cy="697245"/>
          </a:xfrm>
          <a:prstGeom prst="rect">
            <a:avLst/>
          </a:prstGeom>
          <a:noFill/>
          <a:ln>
            <a:noFill/>
          </a:ln>
        </p:spPr>
      </p:pic>
      <p:pic>
        <p:nvPicPr>
          <p:cNvPr id="55" name="Google Shape;55;p6"/>
          <p:cNvPicPr preferRelativeResize="0"/>
          <p:nvPr/>
        </p:nvPicPr>
        <p:blipFill rotWithShape="1">
          <a:blip r:embed="rId3">
            <a:alphaModFix/>
          </a:blip>
          <a:srcRect/>
          <a:stretch/>
        </p:blipFill>
        <p:spPr>
          <a:xfrm>
            <a:off x="123035" y="6299200"/>
            <a:ext cx="1967228" cy="4222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56"/>
        <p:cNvGrpSpPr/>
        <p:nvPr/>
      </p:nvGrpSpPr>
      <p:grpSpPr>
        <a:xfrm>
          <a:off x="0" y="0"/>
          <a:ext cx="0" cy="0"/>
          <a:chOff x="0" y="0"/>
          <a:chExt cx="0" cy="0"/>
        </a:xfrm>
      </p:grpSpPr>
      <p:sp>
        <p:nvSpPr>
          <p:cNvPr id="57" name="Google Shape;57;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pic>
        <p:nvPicPr>
          <p:cNvPr id="60" name="Google Shape;60;p7"/>
          <p:cNvPicPr preferRelativeResize="0"/>
          <p:nvPr/>
        </p:nvPicPr>
        <p:blipFill rotWithShape="1">
          <a:blip r:embed="rId2">
            <a:alphaModFix/>
          </a:blip>
          <a:srcRect/>
          <a:stretch/>
        </p:blipFill>
        <p:spPr>
          <a:xfrm>
            <a:off x="7760370" y="6094641"/>
            <a:ext cx="1097880" cy="697245"/>
          </a:xfrm>
          <a:prstGeom prst="rect">
            <a:avLst/>
          </a:prstGeom>
          <a:noFill/>
          <a:ln>
            <a:noFill/>
          </a:ln>
        </p:spPr>
      </p:pic>
      <p:pic>
        <p:nvPicPr>
          <p:cNvPr id="61" name="Google Shape;61;p7"/>
          <p:cNvPicPr preferRelativeResize="0"/>
          <p:nvPr/>
        </p:nvPicPr>
        <p:blipFill rotWithShape="1">
          <a:blip r:embed="rId3">
            <a:alphaModFix/>
          </a:blip>
          <a:srcRect/>
          <a:stretch/>
        </p:blipFill>
        <p:spPr>
          <a:xfrm>
            <a:off x="123035" y="6299200"/>
            <a:ext cx="1967228" cy="42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62"/>
        <p:cNvGrpSpPr/>
        <p:nvPr/>
      </p:nvGrpSpPr>
      <p:grpSpPr>
        <a:xfrm>
          <a:off x="0" y="0"/>
          <a:ext cx="0" cy="0"/>
          <a:chOff x="0" y="0"/>
          <a:chExt cx="0" cy="0"/>
        </a:xfrm>
      </p:grpSpPr>
      <p:sp>
        <p:nvSpPr>
          <p:cNvPr id="63" name="Google Shape;63;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9" name="Google Shape;69;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0" name="Google Shape;70;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73"/>
        <p:cNvGrpSpPr/>
        <p:nvPr/>
      </p:nvGrpSpPr>
      <p:grpSpPr>
        <a:xfrm>
          <a:off x="0" y="0"/>
          <a:ext cx="0" cy="0"/>
          <a:chOff x="0" y="0"/>
          <a:chExt cx="0" cy="0"/>
        </a:xfrm>
      </p:grpSpPr>
      <p:sp>
        <p:nvSpPr>
          <p:cNvPr id="74" name="Google Shape;74;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Trebuchet MS"/>
                <a:ea typeface="Trebuchet MS"/>
                <a:cs typeface="Trebuchet MS"/>
                <a:sym typeface="Trebuchet MS"/>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Trebuchet MS"/>
                <a:ea typeface="Trebuchet MS"/>
                <a:cs typeface="Trebuchet MS"/>
                <a:sym typeface="Trebuchet MS"/>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9pPr>
          </a:lstStyle>
          <a:p>
            <a:endParaRPr/>
          </a:p>
        </p:txBody>
      </p:sp>
      <p:sp>
        <p:nvSpPr>
          <p:cNvPr id="76" name="Google Shape;76;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7" name="Google Shape;77;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Trebuchet MS"/>
              <a:buNone/>
              <a:defRPr sz="3300" b="0" i="0" u="none" strike="noStrike" cap="none">
                <a:solidFill>
                  <a:schemeClr val="dk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Trebuchet MS"/>
                <a:ea typeface="Trebuchet MS"/>
                <a:cs typeface="Trebuchet MS"/>
                <a:sym typeface="Trebuchet MS"/>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Trebuchet MS"/>
                <a:ea typeface="Trebuchet MS"/>
                <a:cs typeface="Trebuchet MS"/>
                <a:sym typeface="Trebuchet MS"/>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4lent.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5.png"/><Relationship Id="rId7"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hyperlink" Target="https://pixabay.com/de/users/Peggy_Marco-1553824/?utm_source=link-attribution&amp;utm_medium=referral&amp;utm_campaign=image&amp;utm_content=1013968" TargetMode="External"/><Relationship Id="rId3" Type="http://schemas.openxmlformats.org/officeDocument/2006/relationships/image" Target="../media/image5.png"/><Relationship Id="rId7" Type="http://schemas.openxmlformats.org/officeDocument/2006/relationships/image" Target="../media/image12.jpeg"/><Relationship Id="rId12" Type="http://schemas.openxmlformats.org/officeDocument/2006/relationships/hyperlink" Target="https://pixabay.com/de/?utm_source=link-attribution&amp;utm_medium=referral&amp;utm_campaign=image&amp;utm_content=263539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hyperlink" Target="https://pixabay.com/de/users/qimono-1962238/?utm_source=link-attribution&amp;utm_medium=referral&amp;utm_campaign=image&amp;utm_content=2635397" TargetMode="External"/><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 Id="rId14" Type="http://schemas.openxmlformats.org/officeDocument/2006/relationships/hyperlink" Target="https://pixabay.com/de/?utm_source=link-attribution&amp;utm_medium=referral&amp;utm_campaign=image&amp;utm_content=101396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ihk-projekt.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www.sympa.com/insights/blog/6-basic-hr-metrics-for-measuring-employee-motiva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s://yourbusiness.azcentral.com/evaluate-motivation-9669.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s://saylordotorg.github.io/text_organizational-behavior-v1.1/s10-designing-a-motivating-work-en.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s://saylordotorg.github.io/text_organizational-behavior-v1.1/s10-designing-a-motivating-work-e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4"/>
          <p:cNvSpPr txBox="1">
            <a:spLocks noGrp="1"/>
          </p:cNvSpPr>
          <p:nvPr>
            <p:ph type="ctrTitle"/>
          </p:nvPr>
        </p:nvSpPr>
        <p:spPr>
          <a:xfrm>
            <a:off x="421100" y="2889422"/>
            <a:ext cx="8520600" cy="860799"/>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Clr>
                <a:schemeClr val="dk1"/>
              </a:buClr>
              <a:buSzPts val="4600"/>
              <a:buFont typeface="Trebuchet MS"/>
              <a:buNone/>
            </a:pPr>
            <a:r>
              <a:rPr lang="en-US" sz="4600" b="1" dirty="0" smtClean="0"/>
              <a:t>Talent </a:t>
            </a:r>
            <a:r>
              <a:rPr lang="en-US" sz="4600" b="1" dirty="0"/>
              <a:t>4.0 - </a:t>
            </a:r>
            <a:br>
              <a:rPr lang="en-US" sz="4600" b="1" dirty="0"/>
            </a:br>
            <a:r>
              <a:rPr lang="en-US" sz="4600" b="1" dirty="0" err="1"/>
              <a:t>Gestione</a:t>
            </a:r>
            <a:r>
              <a:rPr lang="en-US" sz="4600" b="1" dirty="0"/>
              <a:t> </a:t>
            </a:r>
            <a:r>
              <a:rPr lang="en-US" sz="4600" b="1" dirty="0" err="1"/>
              <a:t>dei</a:t>
            </a:r>
            <a:r>
              <a:rPr lang="en-US" sz="4600" b="1" dirty="0"/>
              <a:t> </a:t>
            </a:r>
            <a:r>
              <a:rPr lang="en-US" sz="4600" b="1" dirty="0" err="1"/>
              <a:t>talenti</a:t>
            </a:r>
            <a:r>
              <a:rPr lang="en-US" sz="4600" b="1" dirty="0"/>
              <a:t> per le PMI</a:t>
            </a:r>
            <a:br>
              <a:rPr lang="en-US" sz="4600" b="1" dirty="0"/>
            </a:br>
            <a:r>
              <a:rPr lang="en-US" sz="4600" b="1" dirty="0" err="1"/>
              <a:t>Programma</a:t>
            </a:r>
            <a:r>
              <a:rPr lang="en-US" sz="4600" b="1" dirty="0"/>
              <a:t> </a:t>
            </a:r>
            <a:r>
              <a:rPr lang="en-US" sz="4600" b="1" dirty="0" err="1"/>
              <a:t>di</a:t>
            </a:r>
            <a:r>
              <a:rPr lang="en-US" sz="4600" b="1" dirty="0"/>
              <a:t> </a:t>
            </a:r>
            <a:r>
              <a:rPr lang="en-US" sz="4600" b="1" dirty="0" err="1"/>
              <a:t>formazione</a:t>
            </a:r>
            <a:r>
              <a:rPr lang="en-US" sz="4600" b="1" dirty="0"/>
              <a:t> </a:t>
            </a:r>
            <a:endParaRPr sz="4800" b="1" dirty="0"/>
          </a:p>
        </p:txBody>
      </p:sp>
      <p:sp>
        <p:nvSpPr>
          <p:cNvPr id="106" name="Google Shape;106;p14"/>
          <p:cNvSpPr txBox="1"/>
          <p:nvPr/>
        </p:nvSpPr>
        <p:spPr>
          <a:xfrm>
            <a:off x="3322040" y="4446165"/>
            <a:ext cx="214758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0" i="0" u="sng" strike="noStrike" cap="none">
                <a:solidFill>
                  <a:schemeClr val="hlink"/>
                </a:solidFill>
                <a:latin typeface="Trebuchet MS"/>
                <a:ea typeface="Trebuchet MS"/>
                <a:cs typeface="Trebuchet MS"/>
                <a:sym typeface="Trebuchet MS"/>
                <a:hlinkClick r:id="rId3"/>
              </a:rPr>
              <a:t>https://t4lent.eu/</a:t>
            </a:r>
            <a:endParaRPr sz="1800" b="0" i="0" u="none" strike="noStrike" cap="none">
              <a:solidFill>
                <a:schemeClr val="dk1"/>
              </a:solidFill>
              <a:latin typeface="Trebuchet MS"/>
              <a:ea typeface="Trebuchet MS"/>
              <a:cs typeface="Trebuchet MS"/>
              <a:sym typeface="Trebuchet MS"/>
            </a:endParaRPr>
          </a:p>
        </p:txBody>
      </p:sp>
      <p:pic>
        <p:nvPicPr>
          <p:cNvPr id="107" name="Google Shape;107;p14" descr="A close up of a logo&#10;&#10;Description automatically generated"/>
          <p:cNvPicPr preferRelativeResize="0"/>
          <p:nvPr/>
        </p:nvPicPr>
        <p:blipFill rotWithShape="1">
          <a:blip r:embed="rId4">
            <a:alphaModFix/>
          </a:blip>
          <a:srcRect/>
          <a:stretch/>
        </p:blipFill>
        <p:spPr>
          <a:xfrm>
            <a:off x="524425" y="6307332"/>
            <a:ext cx="1710047" cy="408041"/>
          </a:xfrm>
          <a:prstGeom prst="rect">
            <a:avLst/>
          </a:prstGeom>
          <a:noFill/>
          <a:ln>
            <a:noFill/>
          </a:ln>
        </p:spPr>
      </p:pic>
      <p:sp>
        <p:nvSpPr>
          <p:cNvPr id="108" name="Google Shape;108;p14"/>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a:spLocks noGrp="1"/>
          </p:cNvSpPr>
          <p:nvPr>
            <p:ph type="ctrTitle"/>
          </p:nvPr>
        </p:nvSpPr>
        <p:spPr>
          <a:xfrm>
            <a:off x="311700" y="1642466"/>
            <a:ext cx="8520600" cy="528865"/>
          </a:xfrm>
          <a:prstGeom prst="roundRect">
            <a:avLst>
              <a:gd name="adj" fmla="val 16667"/>
            </a:avLst>
          </a:prstGeom>
          <a:solidFill>
            <a:srgbClr val="3087B9"/>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2"/>
              </a:buClr>
              <a:buSzPts val="3060"/>
              <a:buFont typeface="Trebuchet MS"/>
              <a:buNone/>
            </a:pPr>
            <a:r>
              <a:rPr lang="en-US" sz="3060" b="1">
                <a:solidFill>
                  <a:schemeClr val="lt2"/>
                </a:solidFill>
                <a:latin typeface="Trebuchet MS"/>
                <a:ea typeface="Trebuchet MS"/>
                <a:cs typeface="Trebuchet MS"/>
                <a:sym typeface="Trebuchet MS"/>
              </a:rPr>
              <a:t>Esercizi</a:t>
            </a:r>
            <a:endParaRPr sz="3060" b="1">
              <a:solidFill>
                <a:schemeClr val="lt2"/>
              </a:solidFill>
            </a:endParaRPr>
          </a:p>
        </p:txBody>
      </p:sp>
      <p:sp>
        <p:nvSpPr>
          <p:cNvPr id="194" name="Google Shape;194;p23"/>
          <p:cNvSpPr txBox="1">
            <a:spLocks noGrp="1"/>
          </p:cNvSpPr>
          <p:nvPr>
            <p:ph type="subTitle" idx="1"/>
          </p:nvPr>
        </p:nvSpPr>
        <p:spPr>
          <a:xfrm>
            <a:off x="221016" y="2636414"/>
            <a:ext cx="8689628" cy="2759908"/>
          </a:xfrm>
          <a:prstGeom prst="rect">
            <a:avLst/>
          </a:prstGeom>
          <a:noFill/>
          <a:ln>
            <a:noFill/>
          </a:ln>
        </p:spPr>
        <p:txBody>
          <a:bodyPr spcFirstLastPara="1" wrap="square" lIns="91425" tIns="91425" rIns="91425" bIns="91425" anchor="t" anchorCtr="0">
            <a:noAutofit/>
          </a:bodyPr>
          <a:lstStyle/>
          <a:p>
            <a:pPr marL="342900" lvl="0" indent="-342900" algn="l" rtl="0">
              <a:lnSpc>
                <a:spcPct val="90000"/>
              </a:lnSpc>
              <a:spcBef>
                <a:spcPts val="750"/>
              </a:spcBef>
              <a:spcAft>
                <a:spcPts val="0"/>
              </a:spcAft>
              <a:buClr>
                <a:schemeClr val="dk1"/>
              </a:buClr>
              <a:buSzPts val="1800"/>
              <a:buAutoNum type="arabicPeriod"/>
            </a:pPr>
            <a:r>
              <a:rPr lang="en-US" dirty="0"/>
              <a:t>Come vi </a:t>
            </a:r>
            <a:r>
              <a:rPr lang="en-US" dirty="0" err="1"/>
              <a:t>assicurereste</a:t>
            </a:r>
            <a:r>
              <a:rPr lang="en-US" dirty="0"/>
              <a:t> </a:t>
            </a:r>
            <a:r>
              <a:rPr lang="en-US" dirty="0" err="1"/>
              <a:t>che</a:t>
            </a:r>
            <a:r>
              <a:rPr lang="en-US" dirty="0"/>
              <a:t> </a:t>
            </a:r>
            <a:r>
              <a:rPr lang="en-US" dirty="0" err="1"/>
              <a:t>i</a:t>
            </a:r>
            <a:r>
              <a:rPr lang="en-US" dirty="0"/>
              <a:t> </a:t>
            </a:r>
            <a:r>
              <a:rPr lang="en-US" dirty="0" err="1"/>
              <a:t>dipendenti</a:t>
            </a:r>
            <a:r>
              <a:rPr lang="en-US" dirty="0"/>
              <a:t> </a:t>
            </a:r>
            <a:r>
              <a:rPr lang="en-US" dirty="0" err="1"/>
              <a:t>si</a:t>
            </a:r>
            <a:r>
              <a:rPr lang="en-US" dirty="0"/>
              <a:t> </a:t>
            </a:r>
            <a:r>
              <a:rPr lang="en-US" dirty="0" err="1"/>
              <a:t>impegnino</a:t>
            </a:r>
            <a:r>
              <a:rPr lang="en-US" dirty="0"/>
              <a:t> a </a:t>
            </a:r>
            <a:r>
              <a:rPr lang="en-US" dirty="0" err="1"/>
              <a:t>raggiungere</a:t>
            </a:r>
            <a:r>
              <a:rPr lang="en-US" dirty="0"/>
              <a:t> </a:t>
            </a:r>
            <a:r>
              <a:rPr lang="en-US" dirty="0" err="1"/>
              <a:t>gli</a:t>
            </a:r>
            <a:r>
              <a:rPr lang="en-US" dirty="0"/>
              <a:t> </a:t>
            </a:r>
            <a:r>
              <a:rPr lang="en-US" dirty="0" err="1"/>
              <a:t>obiettivi</a:t>
            </a:r>
            <a:r>
              <a:rPr lang="en-US" dirty="0"/>
              <a:t> </a:t>
            </a:r>
            <a:r>
              <a:rPr lang="en-US" dirty="0" err="1"/>
              <a:t>fissati</a:t>
            </a:r>
            <a:r>
              <a:rPr lang="en-US" dirty="0"/>
              <a:t> per </a:t>
            </a:r>
            <a:r>
              <a:rPr lang="en-US" dirty="0" err="1"/>
              <a:t>loro</a:t>
            </a:r>
            <a:r>
              <a:rPr lang="en-US" dirty="0"/>
              <a:t>?</a:t>
            </a:r>
            <a:br>
              <a:rPr lang="en-US" dirty="0"/>
            </a:br>
            <a:endParaRPr dirty="0"/>
          </a:p>
          <a:p>
            <a:pPr marL="342900" lvl="0" indent="-342900" algn="l" rtl="0">
              <a:lnSpc>
                <a:spcPct val="90000"/>
              </a:lnSpc>
              <a:spcBef>
                <a:spcPts val="750"/>
              </a:spcBef>
              <a:spcAft>
                <a:spcPts val="0"/>
              </a:spcAft>
              <a:buClr>
                <a:schemeClr val="dk1"/>
              </a:buClr>
              <a:buSzPts val="1800"/>
              <a:buAutoNum type="arabicPeriod"/>
            </a:pPr>
            <a:r>
              <a:rPr lang="en-US" dirty="0" err="1"/>
              <a:t>Quali</a:t>
            </a:r>
            <a:r>
              <a:rPr lang="en-US" dirty="0"/>
              <a:t> </a:t>
            </a:r>
            <a:r>
              <a:rPr lang="en-US" dirty="0" err="1"/>
              <a:t>sono</a:t>
            </a:r>
            <a:r>
              <a:rPr lang="en-US" dirty="0"/>
              <a:t> </a:t>
            </a:r>
            <a:r>
              <a:rPr lang="en-US" dirty="0" err="1"/>
              <a:t>gli</a:t>
            </a:r>
            <a:r>
              <a:rPr lang="en-US" dirty="0"/>
              <a:t> </a:t>
            </a:r>
            <a:r>
              <a:rPr lang="en-US" dirty="0" err="1"/>
              <a:t>svantaggi</a:t>
            </a:r>
            <a:r>
              <a:rPr lang="en-US" dirty="0"/>
              <a:t> </a:t>
            </a:r>
            <a:r>
              <a:rPr lang="en-US" dirty="0" err="1"/>
              <a:t>di</a:t>
            </a:r>
            <a:r>
              <a:rPr lang="en-US" dirty="0"/>
              <a:t> </a:t>
            </a:r>
            <a:r>
              <a:rPr lang="en-US" dirty="0" err="1"/>
              <a:t>usare</a:t>
            </a:r>
            <a:r>
              <a:rPr lang="en-US" dirty="0"/>
              <a:t> solo </a:t>
            </a:r>
            <a:r>
              <a:rPr lang="en-US" dirty="0" err="1"/>
              <a:t>i</a:t>
            </a:r>
            <a:r>
              <a:rPr lang="en-US" dirty="0"/>
              <a:t> </a:t>
            </a:r>
            <a:r>
              <a:rPr lang="en-US" dirty="0" err="1"/>
              <a:t>supervisori</a:t>
            </a:r>
            <a:r>
              <a:rPr lang="en-US" dirty="0"/>
              <a:t> come </a:t>
            </a:r>
            <a:r>
              <a:rPr lang="en-US" dirty="0" err="1"/>
              <a:t>valutatori</a:t>
            </a:r>
            <a:r>
              <a:rPr lang="en-US" dirty="0"/>
              <a:t>? </a:t>
            </a:r>
            <a:r>
              <a:rPr lang="en-US" dirty="0" err="1"/>
              <a:t>Quali</a:t>
            </a:r>
            <a:r>
              <a:rPr lang="en-US" dirty="0"/>
              <a:t> </a:t>
            </a:r>
            <a:r>
              <a:rPr lang="en-US" dirty="0" err="1"/>
              <a:t>sono</a:t>
            </a:r>
            <a:r>
              <a:rPr lang="en-US" dirty="0"/>
              <a:t> </a:t>
            </a:r>
            <a:r>
              <a:rPr lang="en-US" dirty="0" err="1"/>
              <a:t>gli</a:t>
            </a:r>
            <a:r>
              <a:rPr lang="en-US" dirty="0"/>
              <a:t> </a:t>
            </a:r>
            <a:r>
              <a:rPr lang="en-US" dirty="0" err="1"/>
              <a:t>svantaggi</a:t>
            </a:r>
            <a:r>
              <a:rPr lang="en-US" dirty="0"/>
              <a:t> </a:t>
            </a:r>
            <a:r>
              <a:rPr lang="en-US" dirty="0" err="1"/>
              <a:t>di</a:t>
            </a:r>
            <a:r>
              <a:rPr lang="en-US" dirty="0"/>
              <a:t> </a:t>
            </a:r>
            <a:r>
              <a:rPr lang="en-US" dirty="0" err="1"/>
              <a:t>usare</a:t>
            </a:r>
            <a:r>
              <a:rPr lang="en-US" dirty="0"/>
              <a:t> </a:t>
            </a:r>
            <a:r>
              <a:rPr lang="en-US" dirty="0" err="1"/>
              <a:t>i</a:t>
            </a:r>
            <a:r>
              <a:rPr lang="en-US" dirty="0"/>
              <a:t> </a:t>
            </a:r>
            <a:r>
              <a:rPr lang="en-US" dirty="0" err="1"/>
              <a:t>pari</a:t>
            </a:r>
            <a:r>
              <a:rPr lang="en-US" dirty="0"/>
              <a:t>, </a:t>
            </a:r>
            <a:r>
              <a:rPr lang="en-US" dirty="0" err="1"/>
              <a:t>i</a:t>
            </a:r>
            <a:r>
              <a:rPr lang="en-US" dirty="0"/>
              <a:t> </a:t>
            </a:r>
            <a:r>
              <a:rPr lang="en-US" dirty="0" err="1"/>
              <a:t>subordinati</a:t>
            </a:r>
            <a:r>
              <a:rPr lang="en-US" dirty="0"/>
              <a:t> e </a:t>
            </a:r>
            <a:r>
              <a:rPr lang="en-US" dirty="0" err="1"/>
              <a:t>i</a:t>
            </a:r>
            <a:r>
              <a:rPr lang="en-US" dirty="0"/>
              <a:t> </a:t>
            </a:r>
            <a:r>
              <a:rPr lang="en-US" dirty="0" err="1"/>
              <a:t>clienti</a:t>
            </a:r>
            <a:r>
              <a:rPr lang="en-US" dirty="0"/>
              <a:t> come </a:t>
            </a:r>
            <a:r>
              <a:rPr lang="en-US" dirty="0" err="1"/>
              <a:t>valutatori</a:t>
            </a:r>
            <a:r>
              <a:rPr lang="en-US" dirty="0"/>
              <a:t>?</a:t>
            </a:r>
            <a:br>
              <a:rPr lang="en-US" dirty="0"/>
            </a:br>
            <a:endParaRPr dirty="0"/>
          </a:p>
          <a:p>
            <a:pPr marL="342900" lvl="0" indent="-342900" algn="l" rtl="0">
              <a:lnSpc>
                <a:spcPct val="90000"/>
              </a:lnSpc>
              <a:spcBef>
                <a:spcPts val="750"/>
              </a:spcBef>
              <a:spcAft>
                <a:spcPts val="0"/>
              </a:spcAft>
              <a:buClr>
                <a:schemeClr val="dk1"/>
              </a:buClr>
              <a:buSzPts val="1800"/>
              <a:buAutoNum type="arabicPeriod"/>
            </a:pPr>
            <a:r>
              <a:rPr lang="en-US" dirty="0" err="1" smtClean="0"/>
              <a:t>Credete</a:t>
            </a:r>
            <a:r>
              <a:rPr lang="en-US" dirty="0" smtClean="0"/>
              <a:t> </a:t>
            </a:r>
            <a:r>
              <a:rPr lang="en-US" dirty="0" err="1"/>
              <a:t>che</a:t>
            </a:r>
            <a:r>
              <a:rPr lang="en-US" dirty="0"/>
              <a:t> le </a:t>
            </a:r>
            <a:r>
              <a:rPr lang="en-US" dirty="0" err="1"/>
              <a:t>autovalutazioni</a:t>
            </a:r>
            <a:r>
              <a:rPr lang="en-US" dirty="0"/>
              <a:t> </a:t>
            </a:r>
            <a:r>
              <a:rPr lang="en-US" dirty="0" err="1"/>
              <a:t>siano</a:t>
            </a:r>
            <a:r>
              <a:rPr lang="en-US" dirty="0"/>
              <a:t> </a:t>
            </a:r>
            <a:r>
              <a:rPr lang="en-US" dirty="0" err="1"/>
              <a:t>valide</a:t>
            </a:r>
            <a:r>
              <a:rPr lang="en-US" dirty="0"/>
              <a:t>? </a:t>
            </a:r>
            <a:r>
              <a:rPr lang="en-US" dirty="0" err="1"/>
              <a:t>Perché</a:t>
            </a:r>
            <a:r>
              <a:rPr lang="en-US" dirty="0"/>
              <a:t> </a:t>
            </a:r>
            <a:r>
              <a:rPr lang="en-US" dirty="0" err="1"/>
              <a:t>sarebbe</a:t>
            </a:r>
            <a:r>
              <a:rPr lang="en-US" dirty="0"/>
              <a:t> utile </a:t>
            </a:r>
            <a:r>
              <a:rPr lang="en-US" dirty="0" err="1"/>
              <a:t>aggiungere</a:t>
            </a:r>
            <a:r>
              <a:rPr lang="en-US" dirty="0"/>
              <a:t> le </a:t>
            </a:r>
            <a:r>
              <a:rPr lang="en-US" dirty="0" err="1"/>
              <a:t>autovalutazioni</a:t>
            </a:r>
            <a:r>
              <a:rPr lang="en-US" dirty="0"/>
              <a:t> al </a:t>
            </a:r>
            <a:r>
              <a:rPr lang="en-US" dirty="0" err="1"/>
              <a:t>processo</a:t>
            </a:r>
            <a:r>
              <a:rPr lang="en-US" dirty="0"/>
              <a:t> </a:t>
            </a:r>
            <a:r>
              <a:rPr lang="en-US" dirty="0" err="1"/>
              <a:t>di</a:t>
            </a:r>
            <a:r>
              <a:rPr lang="en-US" dirty="0"/>
              <a:t> </a:t>
            </a:r>
            <a:r>
              <a:rPr lang="en-US" dirty="0" err="1"/>
              <a:t>valutazione</a:t>
            </a:r>
            <a:r>
              <a:rPr lang="en-US" dirty="0"/>
              <a:t>? </a:t>
            </a:r>
            <a:r>
              <a:rPr lang="en-US" dirty="0" err="1" smtClean="0"/>
              <a:t>Riuscite</a:t>
            </a:r>
            <a:r>
              <a:rPr lang="en-US" dirty="0" smtClean="0"/>
              <a:t> </a:t>
            </a:r>
            <a:r>
              <a:rPr lang="en-US" dirty="0"/>
              <a:t>a </a:t>
            </a:r>
            <a:r>
              <a:rPr lang="en-US" dirty="0" err="1"/>
              <a:t>pensare</a:t>
            </a:r>
            <a:r>
              <a:rPr lang="en-US" dirty="0"/>
              <a:t> a </a:t>
            </a:r>
            <a:r>
              <a:rPr lang="en-US" dirty="0" err="1"/>
              <a:t>qualche</a:t>
            </a:r>
            <a:r>
              <a:rPr lang="en-US" dirty="0"/>
              <a:t> </a:t>
            </a:r>
            <a:r>
              <a:rPr lang="en-US" dirty="0" err="1"/>
              <a:t>svantaggio</a:t>
            </a:r>
            <a:r>
              <a:rPr lang="en-US" dirty="0"/>
              <a:t> </a:t>
            </a:r>
            <a:r>
              <a:rPr lang="en-US" dirty="0" err="1"/>
              <a:t>nel</a:t>
            </a:r>
            <a:r>
              <a:rPr lang="en-US" dirty="0"/>
              <a:t> </a:t>
            </a:r>
            <a:r>
              <a:rPr lang="en-US" dirty="0" err="1"/>
              <a:t>loro</a:t>
            </a:r>
            <a:r>
              <a:rPr lang="en-US" dirty="0"/>
              <a:t> </a:t>
            </a:r>
            <a:r>
              <a:rPr lang="en-US" dirty="0" err="1"/>
              <a:t>utilizzo</a:t>
            </a:r>
            <a:r>
              <a:rPr lang="en-US" dirty="0"/>
              <a:t>? </a:t>
            </a:r>
            <a:endParaRPr dirty="0"/>
          </a:p>
          <a:p>
            <a:pPr marL="342900" lvl="0" indent="-228600" algn="l" rtl="0">
              <a:lnSpc>
                <a:spcPct val="90000"/>
              </a:lnSpc>
              <a:spcBef>
                <a:spcPts val="750"/>
              </a:spcBef>
              <a:spcAft>
                <a:spcPts val="0"/>
              </a:spcAft>
              <a:buClr>
                <a:schemeClr val="dk1"/>
              </a:buClr>
              <a:buSzPts val="1800"/>
              <a:buNone/>
            </a:pPr>
            <a:endParaRPr dirty="0"/>
          </a:p>
        </p:txBody>
      </p:sp>
      <p:pic>
        <p:nvPicPr>
          <p:cNvPr id="195" name="Google Shape;195;p23"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96" name="Google Shape;196;p23"/>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pic>
        <p:nvPicPr>
          <p:cNvPr id="197" name="Google Shape;197;p23" descr="Ein Bild, das Waage, Gerät, Tisch, Boot enthält.&#10;&#10;Automatisch generierte Beschreibung"/>
          <p:cNvPicPr preferRelativeResize="0"/>
          <p:nvPr/>
        </p:nvPicPr>
        <p:blipFill rotWithShape="1">
          <a:blip r:embed="rId4">
            <a:alphaModFix/>
          </a:blip>
          <a:srcRect/>
          <a:stretch/>
        </p:blipFill>
        <p:spPr>
          <a:xfrm>
            <a:off x="6137098" y="69552"/>
            <a:ext cx="2633656" cy="146222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4"/>
          <p:cNvSpPr>
            <a:spLocks noGrp="1"/>
          </p:cNvSpPr>
          <p:nvPr>
            <p:ph type="ctrTitle"/>
          </p:nvPr>
        </p:nvSpPr>
        <p:spPr>
          <a:xfrm>
            <a:off x="311700" y="1642466"/>
            <a:ext cx="8520600" cy="528865"/>
          </a:xfrm>
          <a:prstGeom prst="roundRect">
            <a:avLst>
              <a:gd name="adj" fmla="val 16667"/>
            </a:avLst>
          </a:prstGeom>
          <a:solidFill>
            <a:srgbClr val="3087B9"/>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2"/>
              </a:buClr>
              <a:buSzPts val="3060"/>
              <a:buFont typeface="Trebuchet MS"/>
              <a:buNone/>
            </a:pPr>
            <a:r>
              <a:rPr lang="en-US" sz="3060" b="1" dirty="0" err="1" smtClean="0">
                <a:solidFill>
                  <a:schemeClr val="lt2"/>
                </a:solidFill>
                <a:latin typeface="Trebuchet MS"/>
                <a:ea typeface="Trebuchet MS"/>
                <a:cs typeface="Trebuchet MS"/>
                <a:sym typeface="Trebuchet MS"/>
              </a:rPr>
              <a:t>Sintesi</a:t>
            </a:r>
            <a:r>
              <a:rPr lang="en-US" sz="3060" b="1" dirty="0" smtClean="0">
                <a:solidFill>
                  <a:schemeClr val="lt2"/>
                </a:solidFill>
                <a:latin typeface="Trebuchet MS"/>
                <a:ea typeface="Trebuchet MS"/>
                <a:cs typeface="Trebuchet MS"/>
                <a:sym typeface="Trebuchet MS"/>
              </a:rPr>
              <a:t>/</a:t>
            </a:r>
            <a:r>
              <a:rPr lang="en-US" sz="3060" b="1" dirty="0" err="1" smtClean="0">
                <a:solidFill>
                  <a:schemeClr val="lt2"/>
                </a:solidFill>
                <a:latin typeface="Trebuchet MS"/>
                <a:ea typeface="Trebuchet MS"/>
                <a:cs typeface="Trebuchet MS"/>
                <a:sym typeface="Trebuchet MS"/>
              </a:rPr>
              <a:t>Conclusione</a:t>
            </a:r>
            <a:r>
              <a:rPr lang="en-US" sz="3060" b="1" dirty="0" smtClean="0">
                <a:solidFill>
                  <a:schemeClr val="lt2"/>
                </a:solidFill>
                <a:latin typeface="Trebuchet MS"/>
                <a:ea typeface="Trebuchet MS"/>
                <a:cs typeface="Trebuchet MS"/>
                <a:sym typeface="Trebuchet MS"/>
              </a:rPr>
              <a:t> </a:t>
            </a:r>
            <a:endParaRPr dirty="0"/>
          </a:p>
        </p:txBody>
      </p:sp>
      <p:sp>
        <p:nvSpPr>
          <p:cNvPr id="203" name="Google Shape;203;p24"/>
          <p:cNvSpPr txBox="1">
            <a:spLocks noGrp="1"/>
          </p:cNvSpPr>
          <p:nvPr>
            <p:ph type="subTitle" idx="1"/>
          </p:nvPr>
        </p:nvSpPr>
        <p:spPr>
          <a:xfrm>
            <a:off x="287167" y="2311460"/>
            <a:ext cx="8632244" cy="3142856"/>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endParaRPr lang="en-US" dirty="0" smtClean="0">
              <a:solidFill>
                <a:srgbClr val="000000"/>
              </a:solidFill>
            </a:endParaRPr>
          </a:p>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smtClean="0">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smtClean="0">
                <a:solidFill>
                  <a:srgbClr val="000000"/>
                </a:solidFill>
                <a:latin typeface="Trebuchet MS"/>
                <a:ea typeface="Trebuchet MS"/>
                <a:cs typeface="Trebuchet MS"/>
                <a:sym typeface="Trebuchet MS"/>
              </a:rPr>
              <a:t>2018-1-AT01-KA202-039242</a:t>
            </a:r>
            <a:endParaRPr sz="1800" b="0" i="0" u="none" strike="noStrike" cap="none" dirty="0">
              <a:solidFill>
                <a:schemeClr val="dk1"/>
              </a:solidFill>
              <a:latin typeface="Trebuchet MS"/>
              <a:ea typeface="Trebuchet MS"/>
              <a:cs typeface="Trebuchet MS"/>
              <a:sym typeface="Trebuchet MS"/>
            </a:endParaRPr>
          </a:p>
          <a:p>
            <a:endParaRPr dirty="0"/>
          </a:p>
        </p:txBody>
      </p:sp>
      <p:pic>
        <p:nvPicPr>
          <p:cNvPr id="204" name="Google Shape;204;p24"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205" name="Google Shape;205;p24"/>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endParaRPr/>
          </a:p>
        </p:txBody>
      </p:sp>
      <p:pic>
        <p:nvPicPr>
          <p:cNvPr id="206" name="Google Shape;206;p24"/>
          <p:cNvPicPr preferRelativeResize="0"/>
          <p:nvPr/>
        </p:nvPicPr>
        <p:blipFill rotWithShape="1">
          <a:blip r:embed="rId4">
            <a:alphaModFix/>
          </a:blip>
          <a:srcRect/>
          <a:stretch/>
        </p:blipFill>
        <p:spPr>
          <a:xfrm>
            <a:off x="3800238" y="119551"/>
            <a:ext cx="1262379" cy="1262379"/>
          </a:xfrm>
          <a:prstGeom prst="rect">
            <a:avLst/>
          </a:prstGeom>
          <a:noFill/>
          <a:ln>
            <a:noFill/>
          </a:ln>
        </p:spPr>
      </p:pic>
      <p:pic>
        <p:nvPicPr>
          <p:cNvPr id="207" name="Google Shape;207;p24" descr="Ein Bild, das Waage, Gerät, Tisch, Boot enthält.&#10;&#10;Automatisch generierte Beschreibung"/>
          <p:cNvPicPr preferRelativeResize="0"/>
          <p:nvPr/>
        </p:nvPicPr>
        <p:blipFill rotWithShape="1">
          <a:blip r:embed="rId5">
            <a:alphaModFix/>
          </a:blip>
          <a:srcRect/>
          <a:stretch/>
        </p:blipFill>
        <p:spPr>
          <a:xfrm>
            <a:off x="6765405" y="256127"/>
            <a:ext cx="2066895" cy="1147557"/>
          </a:xfrm>
          <a:prstGeom prst="rect">
            <a:avLst/>
          </a:prstGeom>
          <a:noFill/>
          <a:ln>
            <a:noFill/>
          </a:ln>
        </p:spPr>
      </p:pic>
      <p:sp>
        <p:nvSpPr>
          <p:cNvPr id="8" name="Google Shape;203;p24"/>
          <p:cNvSpPr txBox="1">
            <a:spLocks/>
          </p:cNvSpPr>
          <p:nvPr/>
        </p:nvSpPr>
        <p:spPr>
          <a:xfrm>
            <a:off x="327546" y="2402006"/>
            <a:ext cx="8297839" cy="3204710"/>
          </a:xfrm>
          <a:prstGeom prst="rect">
            <a:avLst/>
          </a:prstGeom>
          <a:noFill/>
          <a:ln>
            <a:noFill/>
          </a:ln>
        </p:spPr>
        <p:txBody>
          <a:bodyPr spcFirstLastPara="1" wrap="square" lIns="91425" tIns="91425" rIns="91425" bIns="91425" anchor="t" anchorCtr="0">
            <a:noAutofit/>
          </a:bodyPr>
          <a:lstStyle/>
          <a:p>
            <a:pPr lvl="0">
              <a:lnSpc>
                <a:spcPct val="90000"/>
              </a:lnSpc>
              <a:spcBef>
                <a:spcPts val="750"/>
              </a:spcBef>
              <a:buClr>
                <a:schemeClr val="dk1"/>
              </a:buClr>
              <a:buSzPts val="1800"/>
            </a:pPr>
            <a:r>
              <a:rPr lang="it-IT" sz="1800" dirty="0" smtClean="0">
                <a:solidFill>
                  <a:schemeClr val="dk1"/>
                </a:solidFill>
                <a:latin typeface="Trebuchet MS"/>
                <a:ea typeface="Trebuchet MS"/>
                <a:cs typeface="Trebuchet MS"/>
                <a:sym typeface="Trebuchet MS"/>
              </a:rPr>
              <a:t>È difficile far crescere la tua piccola impresa se non riesci a misurare il livello di motivazione dei tuoi </a:t>
            </a:r>
            <a:r>
              <a:rPr lang="it-IT" sz="1800" dirty="0" smtClean="0">
                <a:solidFill>
                  <a:schemeClr val="dk1"/>
                </a:solidFill>
                <a:latin typeface="Trebuchet MS"/>
                <a:ea typeface="Trebuchet MS"/>
                <a:cs typeface="Trebuchet MS"/>
                <a:sym typeface="Trebuchet MS"/>
              </a:rPr>
              <a:t>dipendenti.</a:t>
            </a:r>
          </a:p>
          <a:p>
            <a:pPr lvl="0">
              <a:lnSpc>
                <a:spcPct val="90000"/>
              </a:lnSpc>
              <a:spcBef>
                <a:spcPts val="750"/>
              </a:spcBef>
              <a:buClr>
                <a:schemeClr val="dk1"/>
              </a:buClr>
              <a:buSzPts val="1800"/>
            </a:pPr>
            <a:r>
              <a:rPr lang="it-IT" sz="1800" dirty="0" smtClean="0">
                <a:solidFill>
                  <a:schemeClr val="dk1"/>
                </a:solidFill>
                <a:latin typeface="Trebuchet MS"/>
                <a:ea typeface="Trebuchet MS"/>
                <a:cs typeface="Trebuchet MS"/>
                <a:sym typeface="Trebuchet MS"/>
              </a:rPr>
              <a:t>Impiegare </a:t>
            </a:r>
            <a:r>
              <a:rPr lang="it-IT" sz="1800" dirty="0" smtClean="0">
                <a:solidFill>
                  <a:schemeClr val="dk1"/>
                </a:solidFill>
                <a:latin typeface="Trebuchet MS"/>
                <a:ea typeface="Trebuchet MS"/>
                <a:cs typeface="Trebuchet MS"/>
                <a:sym typeface="Trebuchet MS"/>
              </a:rPr>
              <a:t>metodi per misurare l'impegno e l'energia dei lavoratori può rendere il lavoro di aumentare questi fattori più facile</a:t>
            </a:r>
            <a:r>
              <a:rPr lang="it-IT" sz="1800" dirty="0" smtClean="0">
                <a:solidFill>
                  <a:schemeClr val="dk1"/>
                </a:solidFill>
                <a:latin typeface="Trebuchet MS"/>
                <a:ea typeface="Trebuchet MS"/>
                <a:cs typeface="Trebuchet MS"/>
                <a:sym typeface="Trebuchet MS"/>
              </a:rPr>
              <a:t>.</a:t>
            </a:r>
          </a:p>
          <a:p>
            <a:pPr lvl="0">
              <a:lnSpc>
                <a:spcPct val="90000"/>
              </a:lnSpc>
              <a:spcBef>
                <a:spcPts val="750"/>
              </a:spcBef>
              <a:buClr>
                <a:schemeClr val="dk1"/>
              </a:buClr>
              <a:buSzPts val="1800"/>
            </a:pPr>
            <a:r>
              <a:rPr lang="it-IT" sz="1800" dirty="0" smtClean="0">
                <a:solidFill>
                  <a:schemeClr val="dk1"/>
                </a:solidFill>
                <a:latin typeface="Trebuchet MS"/>
                <a:ea typeface="Trebuchet MS"/>
                <a:cs typeface="Trebuchet MS"/>
                <a:sym typeface="Trebuchet MS"/>
              </a:rPr>
              <a:t>Per </a:t>
            </a:r>
            <a:r>
              <a:rPr lang="it-IT" sz="1800" dirty="0" smtClean="0">
                <a:solidFill>
                  <a:schemeClr val="dk1"/>
                </a:solidFill>
                <a:latin typeface="Trebuchet MS"/>
                <a:ea typeface="Trebuchet MS"/>
                <a:cs typeface="Trebuchet MS"/>
                <a:sym typeface="Trebuchet MS"/>
              </a:rPr>
              <a:t>valutare la motivazione e fornire un'idea, ascolta gli input del personale e valuta indicatori tangibili per migliorare i tuoi metodi di business. Nell'economia difficile di oggi è più importante che mai avere una forza lavoro motivata. </a:t>
            </a:r>
            <a:endParaRPr lang="it-IT" sz="1800" dirty="0" smtClean="0">
              <a:solidFill>
                <a:schemeClr val="dk1"/>
              </a:solidFill>
              <a:latin typeface="Trebuchet MS"/>
              <a:ea typeface="Trebuchet MS"/>
              <a:cs typeface="Trebuchet MS"/>
              <a:sym typeface="Trebuchet MS"/>
            </a:endParaRPr>
          </a:p>
          <a:p>
            <a:pPr lvl="0">
              <a:lnSpc>
                <a:spcPct val="90000"/>
              </a:lnSpc>
              <a:spcBef>
                <a:spcPts val="750"/>
              </a:spcBef>
              <a:buClr>
                <a:schemeClr val="dk1"/>
              </a:buClr>
              <a:buSzPts val="1800"/>
            </a:pPr>
            <a:r>
              <a:rPr lang="it-IT" sz="1800" dirty="0" smtClean="0">
                <a:solidFill>
                  <a:schemeClr val="dk1"/>
                </a:solidFill>
                <a:latin typeface="Trebuchet MS"/>
                <a:ea typeface="Trebuchet MS"/>
                <a:cs typeface="Trebuchet MS"/>
                <a:sym typeface="Trebuchet MS"/>
              </a:rPr>
              <a:t>Le </a:t>
            </a:r>
            <a:r>
              <a:rPr lang="it-IT" sz="1800" dirty="0" smtClean="0">
                <a:solidFill>
                  <a:schemeClr val="dk1"/>
                </a:solidFill>
                <a:latin typeface="Trebuchet MS"/>
                <a:ea typeface="Trebuchet MS"/>
                <a:cs typeface="Trebuchet MS"/>
                <a:sym typeface="Trebuchet MS"/>
              </a:rPr>
              <a:t>aziende, indipendentemente dalla produzione o dal servizio, si stanno rendendo conto dell'impatto dei dipendenti motivati che, in passato, erano considerati solo come un altro input di produzione di beni e servizi.</a:t>
            </a:r>
            <a:r>
              <a:rPr kumimoji="0" lang="en-US" sz="1800" b="0" i="0" u="none" strike="noStrike" kern="0" cap="none" spc="0" normalizeH="0" baseline="0" noProof="0" dirty="0" smtClean="0">
                <a:ln>
                  <a:noFill/>
                </a:ln>
                <a:solidFill>
                  <a:schemeClr val="dk1"/>
                </a:solidFill>
                <a:effectLst/>
                <a:uLnTx/>
                <a:uFillTx/>
                <a:latin typeface="Trebuchet MS"/>
                <a:ea typeface="Trebuchet MS"/>
                <a:cs typeface="Trebuchet MS"/>
                <a:sym typeface="Trebuchet MS"/>
              </a:rPr>
              <a:t/>
            </a:r>
            <a:br>
              <a:rPr kumimoji="0" lang="en-US" sz="1800" b="0" i="0" u="none" strike="noStrike" kern="0" cap="none" spc="0" normalizeH="0" baseline="0" noProof="0" dirty="0" smtClean="0">
                <a:ln>
                  <a:noFill/>
                </a:ln>
                <a:solidFill>
                  <a:schemeClr val="dk1"/>
                </a:solidFill>
                <a:effectLst/>
                <a:uLnTx/>
                <a:uFillTx/>
                <a:latin typeface="Trebuchet MS"/>
                <a:ea typeface="Trebuchet MS"/>
                <a:cs typeface="Trebuchet MS"/>
                <a:sym typeface="Trebuchet MS"/>
              </a:rPr>
            </a:br>
            <a:endParaRPr kumimoji="0" lang="en-US" sz="1800" b="0" i="0" u="none" strike="noStrike" kern="0" cap="none" spc="0" normalizeH="0" baseline="0" noProof="0" dirty="0">
              <a:ln>
                <a:noFill/>
              </a:ln>
              <a:solidFill>
                <a:schemeClr val="dk1"/>
              </a:solidFill>
              <a:effectLst/>
              <a:uLnTx/>
              <a:uFillTx/>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5"/>
          <p:cNvSpPr txBox="1">
            <a:spLocks noGrp="1"/>
          </p:cNvSpPr>
          <p:nvPr>
            <p:ph type="ctrTitle"/>
          </p:nvPr>
        </p:nvSpPr>
        <p:spPr>
          <a:xfrm>
            <a:off x="1053930" y="2009136"/>
            <a:ext cx="6858000" cy="3763867"/>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smtClean="0">
                <a:solidFill>
                  <a:srgbClr val="000000"/>
                </a:solidFill>
                <a:latin typeface="Trebuchet MS"/>
                <a:ea typeface="Trebuchet MS"/>
                <a:cs typeface="Trebuchet MS"/>
                <a:sym typeface="Trebuchet MS"/>
              </a:rPr>
              <a:t/>
            </a:r>
            <a:br>
              <a:rPr lang="en-US" sz="1800" b="0" i="0" u="none" strike="noStrike" cap="none" dirty="0" smtClean="0">
                <a:solidFill>
                  <a:srgbClr val="000000"/>
                </a:solidFill>
                <a:latin typeface="Trebuchet MS"/>
                <a:ea typeface="Trebuchet MS"/>
                <a:cs typeface="Trebuchet MS"/>
                <a:sym typeface="Trebuchet MS"/>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dirty="0" smtClean="0">
                <a:solidFill>
                  <a:srgbClr val="000000"/>
                </a:solidFill>
              </a:rPr>
              <a:t/>
            </a:r>
            <a:br>
              <a:rPr lang="en-US" sz="1800" dirty="0" smtClean="0">
                <a:solidFill>
                  <a:srgbClr val="000000"/>
                </a:solidFill>
              </a:rPr>
            </a:br>
            <a:r>
              <a:rPr lang="en-US" sz="1800" b="0" i="0" u="none" strike="noStrike" cap="none" dirty="0" smtClean="0">
                <a:solidFill>
                  <a:srgbClr val="000000"/>
                </a:solidFill>
                <a:latin typeface="Trebuchet MS"/>
                <a:ea typeface="Trebuchet MS"/>
                <a:cs typeface="Trebuchet MS"/>
                <a:sym typeface="Trebuchet MS"/>
              </a:rPr>
              <a:t>2018-1-AT01-KA202-039242</a:t>
            </a:r>
            <a:endParaRPr sz="1800" b="0" i="0" u="none" strike="noStrike" cap="none" dirty="0">
              <a:solidFill>
                <a:schemeClr val="dk1"/>
              </a:solidFill>
              <a:latin typeface="Trebuchet MS"/>
              <a:ea typeface="Trebuchet MS"/>
              <a:cs typeface="Trebuchet MS"/>
              <a:sym typeface="Trebuchet MS"/>
            </a:endParaRPr>
          </a:p>
        </p:txBody>
      </p:sp>
      <p:pic>
        <p:nvPicPr>
          <p:cNvPr id="213" name="Google Shape;213;p25"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pic>
        <p:nvPicPr>
          <p:cNvPr id="214" name="Google Shape;214;p25"/>
          <p:cNvPicPr preferRelativeResize="0"/>
          <p:nvPr/>
        </p:nvPicPr>
        <p:blipFill rotWithShape="1">
          <a:blip r:embed="rId4">
            <a:alphaModFix/>
          </a:blip>
          <a:srcRect/>
          <a:stretch/>
        </p:blipFill>
        <p:spPr>
          <a:xfrm>
            <a:off x="311700" y="5859710"/>
            <a:ext cx="1439863" cy="398463"/>
          </a:xfrm>
          <a:prstGeom prst="rect">
            <a:avLst/>
          </a:prstGeom>
          <a:noFill/>
          <a:ln>
            <a:noFill/>
          </a:ln>
        </p:spPr>
      </p:pic>
      <p:pic>
        <p:nvPicPr>
          <p:cNvPr id="215" name="Google Shape;215;p25"/>
          <p:cNvPicPr preferRelativeResize="0"/>
          <p:nvPr/>
        </p:nvPicPr>
        <p:blipFill rotWithShape="1">
          <a:blip r:embed="rId5">
            <a:alphaModFix/>
          </a:blip>
          <a:srcRect/>
          <a:stretch/>
        </p:blipFill>
        <p:spPr>
          <a:xfrm>
            <a:off x="1794425" y="5859710"/>
            <a:ext cx="792163" cy="404813"/>
          </a:xfrm>
          <a:prstGeom prst="rect">
            <a:avLst/>
          </a:prstGeom>
          <a:noFill/>
          <a:ln>
            <a:noFill/>
          </a:ln>
        </p:spPr>
      </p:pic>
      <p:pic>
        <p:nvPicPr>
          <p:cNvPr id="216" name="Google Shape;216;p25"/>
          <p:cNvPicPr preferRelativeResize="0"/>
          <p:nvPr/>
        </p:nvPicPr>
        <p:blipFill rotWithShape="1">
          <a:blip r:embed="rId6">
            <a:alphaModFix/>
          </a:blip>
          <a:srcRect/>
          <a:stretch/>
        </p:blipFill>
        <p:spPr>
          <a:xfrm>
            <a:off x="2697713" y="5859710"/>
            <a:ext cx="822325" cy="361950"/>
          </a:xfrm>
          <a:prstGeom prst="rect">
            <a:avLst/>
          </a:prstGeom>
          <a:noFill/>
          <a:ln>
            <a:noFill/>
          </a:ln>
        </p:spPr>
      </p:pic>
      <p:pic>
        <p:nvPicPr>
          <p:cNvPr id="217" name="Google Shape;217;p25"/>
          <p:cNvPicPr preferRelativeResize="0"/>
          <p:nvPr/>
        </p:nvPicPr>
        <p:blipFill rotWithShape="1">
          <a:blip r:embed="rId7">
            <a:alphaModFix/>
          </a:blip>
          <a:srcRect/>
          <a:stretch/>
        </p:blipFill>
        <p:spPr>
          <a:xfrm>
            <a:off x="3572425" y="5859710"/>
            <a:ext cx="1390650" cy="323850"/>
          </a:xfrm>
          <a:prstGeom prst="rect">
            <a:avLst/>
          </a:prstGeom>
          <a:noFill/>
          <a:ln>
            <a:noFill/>
          </a:ln>
        </p:spPr>
      </p:pic>
      <p:pic>
        <p:nvPicPr>
          <p:cNvPr id="218" name="Google Shape;218;p25"/>
          <p:cNvPicPr preferRelativeResize="0"/>
          <p:nvPr/>
        </p:nvPicPr>
        <p:blipFill rotWithShape="1">
          <a:blip r:embed="rId8">
            <a:alphaModFix/>
          </a:blip>
          <a:srcRect/>
          <a:stretch/>
        </p:blipFill>
        <p:spPr>
          <a:xfrm>
            <a:off x="5029750" y="5859710"/>
            <a:ext cx="752475" cy="333375"/>
          </a:xfrm>
          <a:prstGeom prst="rect">
            <a:avLst/>
          </a:prstGeom>
          <a:noFill/>
          <a:ln>
            <a:noFill/>
          </a:ln>
        </p:spPr>
      </p:pic>
      <p:pic>
        <p:nvPicPr>
          <p:cNvPr id="219" name="Google Shape;219;p25"/>
          <p:cNvPicPr preferRelativeResize="0"/>
          <p:nvPr/>
        </p:nvPicPr>
        <p:blipFill rotWithShape="1">
          <a:blip r:embed="rId9">
            <a:alphaModFix/>
          </a:blip>
          <a:srcRect/>
          <a:stretch/>
        </p:blipFill>
        <p:spPr>
          <a:xfrm>
            <a:off x="5858425" y="5859710"/>
            <a:ext cx="342900" cy="306388"/>
          </a:xfrm>
          <a:prstGeom prst="rect">
            <a:avLst/>
          </a:prstGeom>
          <a:noFill/>
          <a:ln>
            <a:noFill/>
          </a:ln>
        </p:spPr>
      </p:pic>
      <p:pic>
        <p:nvPicPr>
          <p:cNvPr id="220" name="Google Shape;220;p25"/>
          <p:cNvPicPr preferRelativeResize="0"/>
          <p:nvPr/>
        </p:nvPicPr>
        <p:blipFill rotWithShape="1">
          <a:blip r:embed="rId10">
            <a:alphaModFix/>
          </a:blip>
          <a:srcRect/>
          <a:stretch/>
        </p:blipFill>
        <p:spPr>
          <a:xfrm>
            <a:off x="6291813" y="5859710"/>
            <a:ext cx="525462" cy="369888"/>
          </a:xfrm>
          <a:prstGeom prst="rect">
            <a:avLst/>
          </a:prstGeom>
          <a:noFill/>
          <a:ln>
            <a:noFill/>
          </a:ln>
        </p:spPr>
      </p:pic>
      <p:sp>
        <p:nvSpPr>
          <p:cNvPr id="221" name="Google Shape;221;p25"/>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endParaRPr/>
          </a:p>
        </p:txBody>
      </p:sp>
      <p:sp>
        <p:nvSpPr>
          <p:cNvPr id="12" name="Google Shape;212;p25"/>
          <p:cNvSpPr txBox="1">
            <a:spLocks/>
          </p:cNvSpPr>
          <p:nvPr/>
        </p:nvSpPr>
        <p:spPr>
          <a:xfrm>
            <a:off x="1247274" y="2106945"/>
            <a:ext cx="6858000" cy="1932407"/>
          </a:xfrm>
          <a:prstGeom prst="rect">
            <a:avLst/>
          </a:prstGeom>
          <a:noFill/>
          <a:ln>
            <a:noFill/>
          </a:ln>
        </p:spPr>
        <p:txBody>
          <a:bodyPr spcFirstLastPara="1" wrap="square" lIns="91425" tIns="45700" rIns="91425" bIns="45700" anchor="b" anchorCtr="0">
            <a:noAutofit/>
          </a:bodyPr>
          <a:lstStyle/>
          <a:p>
            <a:pPr marL="0" marR="0" lvl="0" indent="0" algn="ctr" defTabSz="914400" rtl="0" eaLnBrk="1" fontAlgn="auto" latinLnBrk="0" hangingPunct="1">
              <a:lnSpc>
                <a:spcPct val="90000"/>
              </a:lnSpc>
              <a:spcBef>
                <a:spcPts val="0"/>
              </a:spcBef>
              <a:spcAft>
                <a:spcPts val="0"/>
              </a:spcAft>
              <a:buClr>
                <a:schemeClr val="dk1"/>
              </a:buClr>
              <a:buSzPts val="4320"/>
              <a:buFont typeface="Trebuchet MS"/>
              <a:buNone/>
              <a:tabLst/>
              <a:defRPr/>
            </a:pPr>
            <a:r>
              <a:rPr kumimoji="0" lang="en-US" sz="4320" b="1" i="0" u="none" strike="noStrike" kern="0" cap="none" spc="0" normalizeH="0" baseline="0" noProof="0" dirty="0" smtClean="0">
                <a:ln>
                  <a:noFill/>
                </a:ln>
                <a:solidFill>
                  <a:schemeClr val="dk1"/>
                </a:solidFill>
                <a:effectLst/>
                <a:uLnTx/>
                <a:uFillTx/>
                <a:latin typeface="Trebuchet MS"/>
                <a:ea typeface="Trebuchet MS"/>
                <a:cs typeface="Trebuchet MS"/>
                <a:sym typeface="Trebuchet MS"/>
              </a:rPr>
              <a:t>Grazie per </a:t>
            </a:r>
            <a:r>
              <a:rPr kumimoji="0" lang="en-US" sz="4320" b="1" i="0" u="none" strike="noStrike" kern="0" cap="none" spc="0" normalizeH="0" baseline="0" noProof="0" dirty="0" err="1" smtClean="0">
                <a:ln>
                  <a:noFill/>
                </a:ln>
                <a:solidFill>
                  <a:schemeClr val="dk1"/>
                </a:solidFill>
                <a:effectLst/>
                <a:uLnTx/>
                <a:uFillTx/>
                <a:latin typeface="Trebuchet MS"/>
                <a:ea typeface="Trebuchet MS"/>
                <a:cs typeface="Trebuchet MS"/>
                <a:sym typeface="Trebuchet MS"/>
              </a:rPr>
              <a:t>l’attenzione</a:t>
            </a:r>
            <a:r>
              <a:rPr kumimoji="0" lang="en-US" sz="4320" b="1" i="0" u="none" strike="noStrike" kern="0" cap="none" spc="0" normalizeH="0" baseline="0" noProof="0" dirty="0" smtClean="0">
                <a:ln>
                  <a:noFill/>
                </a:ln>
                <a:solidFill>
                  <a:schemeClr val="dk1"/>
                </a:solidFill>
                <a:effectLst/>
                <a:uLnTx/>
                <a:uFillTx/>
                <a:latin typeface="Trebuchet MS"/>
                <a:ea typeface="Trebuchet MS"/>
                <a:cs typeface="Trebuchet MS"/>
                <a:sym typeface="Trebuchet MS"/>
              </a:rPr>
              <a:t>!</a:t>
            </a:r>
            <a:r>
              <a:rPr kumimoji="0" lang="en-US" sz="4320" b="1" i="1" u="none" strike="noStrike" kern="0" cap="none" spc="0" normalizeH="0" baseline="0" noProof="0" dirty="0" smtClean="0">
                <a:ln>
                  <a:noFill/>
                </a:ln>
                <a:solidFill>
                  <a:schemeClr val="accent4"/>
                </a:solidFill>
                <a:effectLst/>
                <a:uLnTx/>
                <a:uFillTx/>
                <a:latin typeface="Trebuchet MS"/>
                <a:ea typeface="Trebuchet MS"/>
                <a:cs typeface="Trebuchet MS"/>
                <a:sym typeface="Trebuchet MS"/>
              </a:rPr>
              <a:t/>
            </a:r>
            <a:br>
              <a:rPr kumimoji="0" lang="en-US" sz="4320" b="1" i="1" u="none" strike="noStrike" kern="0" cap="none" spc="0" normalizeH="0" baseline="0" noProof="0" dirty="0" smtClean="0">
                <a:ln>
                  <a:noFill/>
                </a:ln>
                <a:solidFill>
                  <a:schemeClr val="accent4"/>
                </a:solidFill>
                <a:effectLst/>
                <a:uLnTx/>
                <a:uFillTx/>
                <a:latin typeface="Trebuchet MS"/>
                <a:ea typeface="Trebuchet MS"/>
                <a:cs typeface="Trebuchet MS"/>
                <a:sym typeface="Trebuchet MS"/>
              </a:rPr>
            </a:br>
            <a:endParaRPr kumimoji="0" lang="en-US" sz="4050" b="0" i="0" u="none" strike="noStrike" kern="0" cap="none" spc="0" normalizeH="0" baseline="0" noProof="0" dirty="0">
              <a:ln>
                <a:noFill/>
              </a:ln>
              <a:solidFill>
                <a:schemeClr val="dk1"/>
              </a:solidFill>
              <a:effectLst/>
              <a:uLnTx/>
              <a:uFillTx/>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Google Shape;226;p26"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pic>
        <p:nvPicPr>
          <p:cNvPr id="227" name="Google Shape;227;p26"/>
          <p:cNvPicPr preferRelativeResize="0"/>
          <p:nvPr/>
        </p:nvPicPr>
        <p:blipFill rotWithShape="1">
          <a:blip r:embed="rId4">
            <a:alphaModFix/>
          </a:blip>
          <a:srcRect/>
          <a:stretch/>
        </p:blipFill>
        <p:spPr>
          <a:xfrm>
            <a:off x="311700" y="5859710"/>
            <a:ext cx="1439863" cy="398463"/>
          </a:xfrm>
          <a:prstGeom prst="rect">
            <a:avLst/>
          </a:prstGeom>
          <a:noFill/>
          <a:ln>
            <a:noFill/>
          </a:ln>
        </p:spPr>
      </p:pic>
      <p:pic>
        <p:nvPicPr>
          <p:cNvPr id="228" name="Google Shape;228;p26"/>
          <p:cNvPicPr preferRelativeResize="0"/>
          <p:nvPr/>
        </p:nvPicPr>
        <p:blipFill rotWithShape="1">
          <a:blip r:embed="rId5">
            <a:alphaModFix/>
          </a:blip>
          <a:srcRect/>
          <a:stretch/>
        </p:blipFill>
        <p:spPr>
          <a:xfrm>
            <a:off x="1794425" y="5859710"/>
            <a:ext cx="792163" cy="404813"/>
          </a:xfrm>
          <a:prstGeom prst="rect">
            <a:avLst/>
          </a:prstGeom>
          <a:noFill/>
          <a:ln>
            <a:noFill/>
          </a:ln>
        </p:spPr>
      </p:pic>
      <p:pic>
        <p:nvPicPr>
          <p:cNvPr id="229" name="Google Shape;229;p26"/>
          <p:cNvPicPr preferRelativeResize="0"/>
          <p:nvPr/>
        </p:nvPicPr>
        <p:blipFill rotWithShape="1">
          <a:blip r:embed="rId6">
            <a:alphaModFix/>
          </a:blip>
          <a:srcRect/>
          <a:stretch/>
        </p:blipFill>
        <p:spPr>
          <a:xfrm>
            <a:off x="2697713" y="5859710"/>
            <a:ext cx="822325" cy="361950"/>
          </a:xfrm>
          <a:prstGeom prst="rect">
            <a:avLst/>
          </a:prstGeom>
          <a:noFill/>
          <a:ln>
            <a:noFill/>
          </a:ln>
        </p:spPr>
      </p:pic>
      <p:pic>
        <p:nvPicPr>
          <p:cNvPr id="230" name="Google Shape;230;p26"/>
          <p:cNvPicPr preferRelativeResize="0"/>
          <p:nvPr/>
        </p:nvPicPr>
        <p:blipFill rotWithShape="1">
          <a:blip r:embed="rId7">
            <a:alphaModFix/>
          </a:blip>
          <a:srcRect/>
          <a:stretch/>
        </p:blipFill>
        <p:spPr>
          <a:xfrm>
            <a:off x="3572425" y="5859710"/>
            <a:ext cx="1390650" cy="323850"/>
          </a:xfrm>
          <a:prstGeom prst="rect">
            <a:avLst/>
          </a:prstGeom>
          <a:noFill/>
          <a:ln>
            <a:noFill/>
          </a:ln>
        </p:spPr>
      </p:pic>
      <p:pic>
        <p:nvPicPr>
          <p:cNvPr id="231" name="Google Shape;231;p26"/>
          <p:cNvPicPr preferRelativeResize="0"/>
          <p:nvPr/>
        </p:nvPicPr>
        <p:blipFill rotWithShape="1">
          <a:blip r:embed="rId8">
            <a:alphaModFix/>
          </a:blip>
          <a:srcRect/>
          <a:stretch/>
        </p:blipFill>
        <p:spPr>
          <a:xfrm>
            <a:off x="5029750" y="5859710"/>
            <a:ext cx="752475" cy="333375"/>
          </a:xfrm>
          <a:prstGeom prst="rect">
            <a:avLst/>
          </a:prstGeom>
          <a:noFill/>
          <a:ln>
            <a:noFill/>
          </a:ln>
        </p:spPr>
      </p:pic>
      <p:pic>
        <p:nvPicPr>
          <p:cNvPr id="232" name="Google Shape;232;p26"/>
          <p:cNvPicPr preferRelativeResize="0"/>
          <p:nvPr/>
        </p:nvPicPr>
        <p:blipFill rotWithShape="1">
          <a:blip r:embed="rId9">
            <a:alphaModFix/>
          </a:blip>
          <a:srcRect/>
          <a:stretch/>
        </p:blipFill>
        <p:spPr>
          <a:xfrm>
            <a:off x="5858425" y="5859710"/>
            <a:ext cx="342900" cy="306388"/>
          </a:xfrm>
          <a:prstGeom prst="rect">
            <a:avLst/>
          </a:prstGeom>
          <a:noFill/>
          <a:ln>
            <a:noFill/>
          </a:ln>
        </p:spPr>
      </p:pic>
      <p:pic>
        <p:nvPicPr>
          <p:cNvPr id="233" name="Google Shape;233;p26"/>
          <p:cNvPicPr preferRelativeResize="0"/>
          <p:nvPr/>
        </p:nvPicPr>
        <p:blipFill rotWithShape="1">
          <a:blip r:embed="rId10">
            <a:alphaModFix/>
          </a:blip>
          <a:srcRect/>
          <a:stretch/>
        </p:blipFill>
        <p:spPr>
          <a:xfrm>
            <a:off x="6291813" y="5859710"/>
            <a:ext cx="525462" cy="369888"/>
          </a:xfrm>
          <a:prstGeom prst="rect">
            <a:avLst/>
          </a:prstGeom>
          <a:noFill/>
          <a:ln>
            <a:noFill/>
          </a:ln>
        </p:spPr>
      </p:pic>
      <p:sp>
        <p:nvSpPr>
          <p:cNvPr id="234" name="Google Shape;234;p26"/>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sp>
        <p:nvSpPr>
          <p:cNvPr id="235" name="Google Shape;235;p26"/>
          <p:cNvSpPr/>
          <p:nvPr/>
        </p:nvSpPr>
        <p:spPr>
          <a:xfrm>
            <a:off x="659469" y="2686027"/>
            <a:ext cx="4859022" cy="7386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400" b="0" i="0" u="none" strike="noStrike" cap="none" dirty="0" err="1">
                <a:solidFill>
                  <a:srgbClr val="191B26"/>
                </a:solidFill>
                <a:latin typeface="Open Sans"/>
                <a:ea typeface="Open Sans"/>
                <a:cs typeface="Open Sans"/>
                <a:sym typeface="Open Sans"/>
              </a:rPr>
              <a:t>Immagini</a:t>
            </a:r>
            <a:r>
              <a:rPr lang="en-US" sz="1400" b="0" i="0" u="none" strike="noStrike" cap="none" dirty="0">
                <a:solidFill>
                  <a:srgbClr val="191B26"/>
                </a:solidFill>
                <a:latin typeface="Open Sans"/>
                <a:ea typeface="Open Sans"/>
                <a:cs typeface="Open Sans"/>
                <a:sym typeface="Open Sans"/>
              </a:rPr>
              <a:t>:</a:t>
            </a:r>
            <a:br>
              <a:rPr lang="en-US" sz="1400" b="0" i="0" u="none" strike="noStrike" cap="none" dirty="0">
                <a:solidFill>
                  <a:srgbClr val="191B26"/>
                </a:solidFill>
                <a:latin typeface="Open Sans"/>
                <a:ea typeface="Open Sans"/>
                <a:cs typeface="Open Sans"/>
                <a:sym typeface="Open Sans"/>
              </a:rPr>
            </a:br>
            <a:r>
              <a:rPr lang="en-US" sz="1400" b="0" i="0" u="none" strike="noStrike" cap="none" dirty="0">
                <a:solidFill>
                  <a:srgbClr val="191B26"/>
                </a:solidFill>
                <a:latin typeface="Open Sans"/>
                <a:ea typeface="Open Sans"/>
                <a:cs typeface="Open Sans"/>
                <a:sym typeface="Open Sans"/>
              </a:rPr>
              <a:t>1. </a:t>
            </a:r>
            <a:r>
              <a:rPr lang="en-US" sz="1400" b="0" i="0" u="none" strike="noStrike" cap="none" dirty="0" err="1">
                <a:solidFill>
                  <a:srgbClr val="191B26"/>
                </a:solidFill>
                <a:latin typeface="Open Sans"/>
                <a:ea typeface="Open Sans"/>
                <a:cs typeface="Open Sans"/>
                <a:sym typeface="Open Sans"/>
              </a:rPr>
              <a:t>Immagine</a:t>
            </a:r>
            <a:r>
              <a:rPr lang="en-US" sz="1400" b="0" i="0" u="none" strike="noStrike" cap="none" dirty="0">
                <a:solidFill>
                  <a:srgbClr val="191B26"/>
                </a:solidFill>
                <a:latin typeface="Open Sans"/>
                <a:ea typeface="Open Sans"/>
                <a:cs typeface="Open Sans"/>
                <a:sym typeface="Open Sans"/>
              </a:rPr>
              <a:t> </a:t>
            </a:r>
            <a:r>
              <a:rPr lang="en-US" sz="1400" b="0" i="0" u="none" strike="noStrike" cap="none" dirty="0" err="1">
                <a:solidFill>
                  <a:srgbClr val="191B26"/>
                </a:solidFill>
                <a:latin typeface="Open Sans"/>
                <a:ea typeface="Open Sans"/>
                <a:cs typeface="Open Sans"/>
                <a:sym typeface="Open Sans"/>
              </a:rPr>
              <a:t>di</a:t>
            </a:r>
            <a:r>
              <a:rPr lang="en-US" sz="1400" b="0" i="0" u="none" strike="noStrike" cap="none" dirty="0">
                <a:solidFill>
                  <a:srgbClr val="191B26"/>
                </a:solidFill>
                <a:latin typeface="Open Sans"/>
                <a:ea typeface="Open Sans"/>
                <a:cs typeface="Open Sans"/>
                <a:sym typeface="Open Sans"/>
              </a:rPr>
              <a:t> </a:t>
            </a:r>
            <a:r>
              <a:rPr lang="en-US" sz="1400" b="0" i="0" u="sng" strike="noStrike" cap="none" dirty="0" err="1">
                <a:solidFill>
                  <a:schemeClr val="hlink"/>
                </a:solidFill>
                <a:latin typeface="Open Sans"/>
                <a:ea typeface="Open Sans"/>
                <a:cs typeface="Open Sans"/>
                <a:sym typeface="Open Sans"/>
                <a:hlinkClick r:id="rId11"/>
              </a:rPr>
              <a:t>Arek</a:t>
            </a:r>
            <a:r>
              <a:rPr lang="en-US" sz="1400" b="0" i="0" u="sng" strike="noStrike" cap="none" dirty="0">
                <a:solidFill>
                  <a:schemeClr val="hlink"/>
                </a:solidFill>
                <a:latin typeface="Open Sans"/>
                <a:ea typeface="Open Sans"/>
                <a:cs typeface="Open Sans"/>
                <a:sym typeface="Open Sans"/>
                <a:hlinkClick r:id="rId11"/>
              </a:rPr>
              <a:t> </a:t>
            </a:r>
            <a:r>
              <a:rPr lang="en-US" sz="1400" b="0" i="0" u="sng" strike="noStrike" cap="none" dirty="0" err="1">
                <a:solidFill>
                  <a:schemeClr val="hlink"/>
                </a:solidFill>
                <a:latin typeface="Open Sans"/>
                <a:ea typeface="Open Sans"/>
                <a:cs typeface="Open Sans"/>
                <a:sym typeface="Open Sans"/>
                <a:hlinkClick r:id="rId11"/>
              </a:rPr>
              <a:t>Socha</a:t>
            </a:r>
            <a:r>
              <a:rPr lang="en-US" sz="1400" b="0" i="0" u="sng" strike="noStrike" cap="none" dirty="0">
                <a:solidFill>
                  <a:schemeClr val="hlink"/>
                </a:solidFill>
                <a:latin typeface="Open Sans"/>
                <a:ea typeface="Open Sans"/>
                <a:cs typeface="Open Sans"/>
                <a:sym typeface="Open Sans"/>
                <a:hlinkClick r:id="rId11"/>
              </a:rPr>
              <a:t> </a:t>
            </a:r>
            <a:r>
              <a:rPr lang="en-US" sz="1400" b="0" i="0" u="none" strike="noStrike" cap="none" dirty="0" err="1">
                <a:solidFill>
                  <a:srgbClr val="191B26"/>
                </a:solidFill>
                <a:latin typeface="Open Sans"/>
                <a:ea typeface="Open Sans"/>
                <a:cs typeface="Open Sans"/>
                <a:sym typeface="Open Sans"/>
              </a:rPr>
              <a:t>su</a:t>
            </a:r>
            <a:r>
              <a:rPr lang="en-US" sz="1400" b="0" i="0" u="none" strike="noStrike" cap="none" dirty="0">
                <a:solidFill>
                  <a:srgbClr val="191B26"/>
                </a:solidFill>
                <a:latin typeface="Open Sans"/>
                <a:ea typeface="Open Sans"/>
                <a:cs typeface="Open Sans"/>
                <a:sym typeface="Open Sans"/>
              </a:rPr>
              <a:t> </a:t>
            </a:r>
            <a:r>
              <a:rPr lang="en-US" sz="1400" b="0" i="0" u="sng" strike="noStrike" cap="none" dirty="0" err="1">
                <a:solidFill>
                  <a:schemeClr val="hlink"/>
                </a:solidFill>
                <a:latin typeface="Open Sans"/>
                <a:ea typeface="Open Sans"/>
                <a:cs typeface="Open Sans"/>
                <a:sym typeface="Open Sans"/>
                <a:hlinkClick r:id="rId12"/>
              </a:rPr>
              <a:t>Pixabay</a:t>
            </a:r>
            <a:r>
              <a:rPr lang="en-US" sz="1400" b="0" i="0" u="sng" strike="noStrike" cap="none" dirty="0">
                <a:solidFill>
                  <a:schemeClr val="hlink"/>
                </a:solidFill>
                <a:latin typeface="Open Sans"/>
                <a:ea typeface="Open Sans"/>
                <a:cs typeface="Open Sans"/>
                <a:sym typeface="Open Sans"/>
                <a:hlinkClick r:id="rId12"/>
              </a:rPr>
              <a:t> </a:t>
            </a:r>
            <a:r>
              <a:rPr lang="en-US" sz="1400" b="0" i="0" u="none" strike="noStrike" cap="none" dirty="0">
                <a:solidFill>
                  <a:srgbClr val="191B26"/>
                </a:solidFill>
                <a:latin typeface="Open Sans"/>
                <a:ea typeface="Open Sans"/>
                <a:cs typeface="Open Sans"/>
                <a:sym typeface="Open Sans"/>
              </a:rPr>
              <a:t/>
            </a:r>
            <a:br>
              <a:rPr lang="en-US" sz="1400" b="0" i="0" u="none" strike="noStrike" cap="none" dirty="0">
                <a:solidFill>
                  <a:srgbClr val="191B26"/>
                </a:solidFill>
                <a:latin typeface="Open Sans"/>
                <a:ea typeface="Open Sans"/>
                <a:cs typeface="Open Sans"/>
                <a:sym typeface="Open Sans"/>
              </a:rPr>
            </a:br>
            <a:r>
              <a:rPr lang="en-US" sz="1400" b="0" i="0" u="none" strike="noStrike" cap="none" dirty="0">
                <a:solidFill>
                  <a:srgbClr val="191B26"/>
                </a:solidFill>
                <a:latin typeface="Open Sans"/>
                <a:ea typeface="Open Sans"/>
                <a:cs typeface="Open Sans"/>
                <a:sym typeface="Open Sans"/>
              </a:rPr>
              <a:t>2 </a:t>
            </a:r>
            <a:r>
              <a:rPr lang="en-US" sz="1400" b="0" i="0" u="none" strike="noStrike" cap="none" dirty="0" err="1">
                <a:solidFill>
                  <a:srgbClr val="000000"/>
                </a:solidFill>
                <a:latin typeface="Arial"/>
                <a:ea typeface="Arial"/>
                <a:cs typeface="Arial"/>
                <a:sym typeface="Arial"/>
              </a:rPr>
              <a:t>Bild</a:t>
            </a:r>
            <a:r>
              <a:rPr lang="en-US" sz="1400" b="0" i="0" u="none" strike="noStrike" cap="none" dirty="0">
                <a:solidFill>
                  <a:srgbClr val="000000"/>
                </a:solidFill>
                <a:latin typeface="Arial"/>
                <a:ea typeface="Arial"/>
                <a:cs typeface="Arial"/>
                <a:sym typeface="Arial"/>
              </a:rPr>
              <a:t> von </a:t>
            </a:r>
            <a:r>
              <a:rPr lang="en-US" sz="1400" b="0" i="0" u="sng" strike="noStrike" cap="none" dirty="0">
                <a:solidFill>
                  <a:schemeClr val="hlink"/>
                </a:solidFill>
                <a:latin typeface="Arial"/>
                <a:ea typeface="Arial"/>
                <a:cs typeface="Arial"/>
                <a:sym typeface="Arial"/>
                <a:hlinkClick r:id="rId13"/>
              </a:rPr>
              <a:t>Peggy und Marco </a:t>
            </a:r>
            <a:r>
              <a:rPr lang="en-US" sz="1400" b="0" i="0" u="sng" strike="noStrike" cap="none" dirty="0" err="1">
                <a:solidFill>
                  <a:schemeClr val="hlink"/>
                </a:solidFill>
                <a:latin typeface="Arial"/>
                <a:ea typeface="Arial"/>
                <a:cs typeface="Arial"/>
                <a:sym typeface="Arial"/>
                <a:hlinkClick r:id="rId13"/>
              </a:rPr>
              <a:t>Lachmann-Anke</a:t>
            </a:r>
            <a:r>
              <a:rPr lang="en-US" sz="1400" b="0" i="0" u="sng" strike="noStrike" cap="none" dirty="0">
                <a:solidFill>
                  <a:schemeClr val="hlink"/>
                </a:solidFill>
                <a:latin typeface="Arial"/>
                <a:ea typeface="Arial"/>
                <a:cs typeface="Arial"/>
                <a:sym typeface="Arial"/>
                <a:hlinkClick r:id="rId13"/>
              </a:rPr>
              <a:t> </a:t>
            </a:r>
            <a:r>
              <a:rPr lang="en-US" sz="1400" b="0" i="0" u="none" strike="noStrike" cap="none" dirty="0">
                <a:solidFill>
                  <a:srgbClr val="000000"/>
                </a:solidFill>
                <a:latin typeface="Arial"/>
                <a:ea typeface="Arial"/>
                <a:cs typeface="Arial"/>
                <a:sym typeface="Arial"/>
              </a:rPr>
              <a:t>auf </a:t>
            </a:r>
            <a:r>
              <a:rPr lang="en-US" sz="1400" b="0" i="0" u="sng" strike="noStrike" cap="none" dirty="0" err="1">
                <a:solidFill>
                  <a:schemeClr val="hlink"/>
                </a:solidFill>
                <a:latin typeface="Arial"/>
                <a:ea typeface="Arial"/>
                <a:cs typeface="Arial"/>
                <a:sym typeface="Arial"/>
                <a:hlinkClick r:id="rId14"/>
              </a:rPr>
              <a:t>Pixabay</a:t>
            </a:r>
            <a:r>
              <a:rPr lang="en-US" sz="1400" b="0" i="0" u="sng" strike="noStrike" cap="none" dirty="0">
                <a:solidFill>
                  <a:schemeClr val="hlink"/>
                </a:solidFill>
                <a:latin typeface="Arial"/>
                <a:ea typeface="Arial"/>
                <a:cs typeface="Arial"/>
                <a:sym typeface="Arial"/>
                <a:hlinkClick r:id="rId14"/>
              </a:rPr>
              <a:t> </a:t>
            </a:r>
            <a:endParaRPr dirty="0"/>
          </a:p>
        </p:txBody>
      </p:sp>
      <p:sp>
        <p:nvSpPr>
          <p:cNvPr id="236" name="Google Shape;236;p26"/>
          <p:cNvSpPr txBox="1"/>
          <p:nvPr/>
        </p:nvSpPr>
        <p:spPr>
          <a:xfrm>
            <a:off x="524425" y="1916170"/>
            <a:ext cx="1901550"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Fonti: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5"/>
          <p:cNvSpPr txBox="1">
            <a:spLocks noGrp="1"/>
          </p:cNvSpPr>
          <p:nvPr>
            <p:ph type="ctrTitle"/>
          </p:nvPr>
        </p:nvSpPr>
        <p:spPr>
          <a:xfrm>
            <a:off x="0" y="4787592"/>
            <a:ext cx="8803933" cy="860799"/>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Trebuchet MS"/>
                <a:ea typeface="Trebuchet MS"/>
                <a:cs typeface="Trebuchet MS"/>
                <a:sym typeface="Trebuchet MS"/>
              </a:rPr>
              <a:t>2018-1-AT01-KA202-039242</a:t>
            </a:r>
            <a:endParaRPr sz="1800" b="0" i="0" u="none" strike="noStrike" cap="none" dirty="0">
              <a:solidFill>
                <a:schemeClr val="dk1"/>
              </a:solidFill>
              <a:latin typeface="Trebuchet MS"/>
              <a:ea typeface="Trebuchet MS"/>
              <a:cs typeface="Trebuchet MS"/>
              <a:sym typeface="Trebuchet MS"/>
            </a:endParaRPr>
          </a:p>
        </p:txBody>
      </p:sp>
      <p:pic>
        <p:nvPicPr>
          <p:cNvPr id="114" name="Google Shape;114;p15"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15" name="Google Shape;115;p15"/>
          <p:cNvSpPr/>
          <p:nvPr/>
        </p:nvSpPr>
        <p:spPr>
          <a:xfrm>
            <a:off x="2338466" y="1908951"/>
            <a:ext cx="3657600" cy="71432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sz="2400" b="1" dirty="0" err="1"/>
              <a:t>Preparato</a:t>
            </a:r>
            <a:r>
              <a:rPr lang="en-US" sz="2400" b="1" dirty="0"/>
              <a:t> </a:t>
            </a:r>
            <a:r>
              <a:rPr lang="en-US" sz="2400" b="1" dirty="0" err="1"/>
              <a:t>da</a:t>
            </a:r>
            <a:r>
              <a:rPr lang="en-US" sz="2400" b="1" dirty="0"/>
              <a:t> IHK-</a:t>
            </a:r>
            <a:r>
              <a:rPr lang="en-US" sz="2400" b="1" dirty="0" err="1"/>
              <a:t>Projektgesellschaft</a:t>
            </a:r>
            <a:r>
              <a:rPr lang="en-US" sz="2400" b="1" dirty="0"/>
              <a:t/>
            </a:r>
            <a:br>
              <a:rPr lang="en-US" sz="2400" b="1" dirty="0"/>
            </a:br>
            <a:r>
              <a:rPr lang="en-US" sz="2400" b="1" u="sng" dirty="0">
                <a:solidFill>
                  <a:schemeClr val="hlink"/>
                </a:solidFill>
                <a:hlinkClick r:id="rId4"/>
              </a:rPr>
              <a:t>www.ihk-projekt.de </a:t>
            </a:r>
            <a:r>
              <a:rPr lang="en-US" sz="2400" b="1" dirty="0"/>
              <a:t/>
            </a:r>
            <a:br>
              <a:rPr lang="en-US" sz="2400" b="1" dirty="0"/>
            </a:br>
            <a:r>
              <a:rPr lang="en-US" sz="2400" b="1" dirty="0"/>
              <a:t>Germania </a:t>
            </a:r>
            <a:endParaRPr sz="2400" b="1" dirty="0"/>
          </a:p>
        </p:txBody>
      </p:sp>
      <p:pic>
        <p:nvPicPr>
          <p:cNvPr id="117" name="Google Shape;117;p15" descr="Ein Bild, das Waage, Gerät, Tisch, Boot enthält.&#10;&#10;Automatisch generierte Beschreibung"/>
          <p:cNvPicPr preferRelativeResize="0"/>
          <p:nvPr/>
        </p:nvPicPr>
        <p:blipFill rotWithShape="1">
          <a:blip r:embed="rId5">
            <a:alphaModFix/>
          </a:blip>
          <a:srcRect/>
          <a:stretch/>
        </p:blipFill>
        <p:spPr>
          <a:xfrm>
            <a:off x="6013939" y="213579"/>
            <a:ext cx="2866292" cy="159138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a:spLocks noGrp="1"/>
          </p:cNvSpPr>
          <p:nvPr>
            <p:ph type="ctrTitle"/>
          </p:nvPr>
        </p:nvSpPr>
        <p:spPr>
          <a:xfrm>
            <a:off x="311700" y="1642466"/>
            <a:ext cx="8520600" cy="528865"/>
          </a:xfrm>
          <a:prstGeom prst="roundRect">
            <a:avLst>
              <a:gd name="adj" fmla="val 16667"/>
            </a:avLst>
          </a:prstGeom>
          <a:solidFill>
            <a:srgbClr val="3086B8"/>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2"/>
              </a:buClr>
              <a:buSzPts val="3060"/>
              <a:buFont typeface="Trebuchet MS"/>
              <a:buNone/>
            </a:pPr>
            <a:r>
              <a:rPr lang="en-US" sz="3060" b="1">
                <a:solidFill>
                  <a:schemeClr val="lt2"/>
                </a:solidFill>
                <a:latin typeface="Trebuchet MS"/>
                <a:ea typeface="Trebuchet MS"/>
                <a:cs typeface="Trebuchet MS"/>
                <a:sym typeface="Trebuchet MS"/>
              </a:rPr>
              <a:t>Risultati di apprendimento </a:t>
            </a:r>
            <a:endParaRPr/>
          </a:p>
        </p:txBody>
      </p:sp>
      <p:sp>
        <p:nvSpPr>
          <p:cNvPr id="123" name="Google Shape;123;p16"/>
          <p:cNvSpPr txBox="1">
            <a:spLocks noGrp="1"/>
          </p:cNvSpPr>
          <p:nvPr>
            <p:ph type="subTitle" idx="1"/>
          </p:nvPr>
        </p:nvSpPr>
        <p:spPr>
          <a:xfrm>
            <a:off x="295658" y="2406187"/>
            <a:ext cx="8726502" cy="2711245"/>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750"/>
              </a:spcBef>
              <a:spcAft>
                <a:spcPts val="0"/>
              </a:spcAft>
              <a:buClr>
                <a:schemeClr val="dk1"/>
              </a:buClr>
              <a:buSzPts val="2000"/>
              <a:buNone/>
            </a:pPr>
            <a:r>
              <a:rPr lang="en-US" sz="2000"/>
              <a:t>Questo modulo mira a guidare e aiutare gli studenti a capire: </a:t>
            </a:r>
            <a:endParaRPr sz="2000"/>
          </a:p>
          <a:p>
            <a:pPr marL="685800" lvl="1" indent="-342900" algn="l" rtl="0">
              <a:lnSpc>
                <a:spcPct val="150000"/>
              </a:lnSpc>
              <a:spcBef>
                <a:spcPts val="375"/>
              </a:spcBef>
              <a:spcAft>
                <a:spcPts val="0"/>
              </a:spcAft>
              <a:buClr>
                <a:schemeClr val="dk1"/>
              </a:buClr>
              <a:buSzPts val="2000"/>
              <a:buFont typeface="Trebuchet MS"/>
              <a:buAutoNum type="arabicPeriod"/>
            </a:pPr>
            <a:r>
              <a:rPr lang="en-US" sz="2000"/>
              <a:t>Liste di controllo per misurare la motivazione dei dipendenti </a:t>
            </a:r>
            <a:endParaRPr sz="2000"/>
          </a:p>
          <a:p>
            <a:pPr marL="685800" lvl="1" indent="-342900" algn="l" rtl="0">
              <a:lnSpc>
                <a:spcPct val="150000"/>
              </a:lnSpc>
              <a:spcBef>
                <a:spcPts val="375"/>
              </a:spcBef>
              <a:spcAft>
                <a:spcPts val="0"/>
              </a:spcAft>
              <a:buClr>
                <a:schemeClr val="dk1"/>
              </a:buClr>
              <a:buSzPts val="2000"/>
              <a:buFont typeface="Trebuchet MS"/>
              <a:buAutoNum type="arabicPeriod"/>
            </a:pPr>
            <a:r>
              <a:rPr lang="en-US" sz="2000"/>
              <a:t>Indicatori per misurare la motivazione dei dipendenti </a:t>
            </a:r>
            <a:endParaRPr/>
          </a:p>
          <a:p>
            <a:pPr marL="685800" lvl="1" indent="-342900" algn="l" rtl="0">
              <a:lnSpc>
                <a:spcPct val="150000"/>
              </a:lnSpc>
              <a:spcBef>
                <a:spcPts val="375"/>
              </a:spcBef>
              <a:spcAft>
                <a:spcPts val="0"/>
              </a:spcAft>
              <a:buClr>
                <a:schemeClr val="dk1"/>
              </a:buClr>
              <a:buSzPts val="2000"/>
              <a:buFont typeface="Trebuchet MS"/>
              <a:buAutoNum type="arabicPeriod"/>
            </a:pPr>
            <a:r>
              <a:rPr lang="en-US" sz="2000"/>
              <a:t>Come misurare la motivazione dei dipendenti? </a:t>
            </a:r>
            <a:endParaRPr/>
          </a:p>
          <a:p>
            <a:pPr marL="685800" lvl="1" indent="-342900" algn="l" rtl="0">
              <a:lnSpc>
                <a:spcPct val="150000"/>
              </a:lnSpc>
              <a:spcBef>
                <a:spcPts val="375"/>
              </a:spcBef>
              <a:spcAft>
                <a:spcPts val="0"/>
              </a:spcAft>
              <a:buClr>
                <a:schemeClr val="dk1"/>
              </a:buClr>
              <a:buSzPts val="2000"/>
              <a:buFont typeface="Trebuchet MS"/>
              <a:buAutoNum type="arabicPeriod"/>
            </a:pPr>
            <a:r>
              <a:rPr lang="en-US" sz="2000"/>
              <a:t>Motivare i dipendenti attraverso le valutazioni delle prestazioni </a:t>
            </a:r>
            <a:endParaRPr sz="2000"/>
          </a:p>
        </p:txBody>
      </p:sp>
      <p:pic>
        <p:nvPicPr>
          <p:cNvPr id="124" name="Google Shape;124;p16"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25" name="Google Shape;125;p16"/>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pic>
        <p:nvPicPr>
          <p:cNvPr id="126" name="Google Shape;126;p16" descr="Ein Bild, das Waage, Gerät, Tisch, Boot enthält.&#10;&#10;Automatisch generierte Beschreibung"/>
          <p:cNvPicPr preferRelativeResize="0"/>
          <p:nvPr/>
        </p:nvPicPr>
        <p:blipFill rotWithShape="1">
          <a:blip r:embed="rId4">
            <a:alphaModFix/>
          </a:blip>
          <a:srcRect/>
          <a:stretch/>
        </p:blipFill>
        <p:spPr>
          <a:xfrm>
            <a:off x="6435969" y="222371"/>
            <a:ext cx="2312377" cy="1283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7"/>
          <p:cNvSpPr>
            <a:spLocks noGrp="1"/>
          </p:cNvSpPr>
          <p:nvPr>
            <p:ph type="ctrTitle"/>
          </p:nvPr>
        </p:nvSpPr>
        <p:spPr>
          <a:xfrm>
            <a:off x="311700" y="1642466"/>
            <a:ext cx="8520600" cy="528865"/>
          </a:xfrm>
          <a:prstGeom prst="roundRect">
            <a:avLst>
              <a:gd name="adj" fmla="val 16667"/>
            </a:avLst>
          </a:prstGeom>
          <a:solidFill>
            <a:srgbClr val="3086B8"/>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2"/>
              </a:buClr>
              <a:buSzPts val="3060"/>
              <a:buFont typeface="Trebuchet MS"/>
              <a:buNone/>
            </a:pPr>
            <a:r>
              <a:rPr lang="en-US" sz="3060" b="1">
                <a:solidFill>
                  <a:schemeClr val="lt2"/>
                </a:solidFill>
                <a:latin typeface="Trebuchet MS"/>
                <a:ea typeface="Trebuchet MS"/>
                <a:cs typeface="Trebuchet MS"/>
                <a:sym typeface="Trebuchet MS"/>
              </a:rPr>
              <a:t>Introduzione</a:t>
            </a:r>
            <a:endParaRPr sz="3060" b="1">
              <a:solidFill>
                <a:schemeClr val="lt2"/>
              </a:solidFill>
            </a:endParaRPr>
          </a:p>
        </p:txBody>
      </p:sp>
      <p:sp>
        <p:nvSpPr>
          <p:cNvPr id="132" name="Google Shape;132;p17"/>
          <p:cNvSpPr txBox="1">
            <a:spLocks noGrp="1"/>
          </p:cNvSpPr>
          <p:nvPr>
            <p:ph type="subTitle" idx="1"/>
          </p:nvPr>
        </p:nvSpPr>
        <p:spPr>
          <a:xfrm>
            <a:off x="311700" y="2051411"/>
            <a:ext cx="8520600" cy="2358931"/>
          </a:xfrm>
          <a:prstGeom prst="rect">
            <a:avLst/>
          </a:prstGeom>
          <a:noFill/>
          <a:ln>
            <a:noFill/>
          </a:ln>
        </p:spPr>
        <p:txBody>
          <a:bodyPr spcFirstLastPara="1" wrap="square" lIns="91425" tIns="91425" rIns="91425" bIns="91425" anchor="t" anchorCtr="0">
            <a:noAutofit/>
          </a:bodyPr>
          <a:lstStyle/>
          <a:p>
            <a:pPr marL="0" lvl="0" indent="0" algn="just" rtl="0">
              <a:lnSpc>
                <a:spcPct val="150000"/>
              </a:lnSpc>
              <a:spcBef>
                <a:spcPts val="750"/>
              </a:spcBef>
              <a:spcAft>
                <a:spcPts val="0"/>
              </a:spcAft>
              <a:buClr>
                <a:schemeClr val="dk1"/>
              </a:buClr>
              <a:buSzPts val="1800"/>
              <a:buNone/>
            </a:pPr>
            <a:r>
              <a:rPr lang="en-US" dirty="0"/>
              <a:t>Uno </a:t>
            </a:r>
            <a:r>
              <a:rPr lang="en-US" dirty="0" err="1"/>
              <a:t>degli</a:t>
            </a:r>
            <a:r>
              <a:rPr lang="en-US" dirty="0"/>
              <a:t> </a:t>
            </a:r>
            <a:r>
              <a:rPr lang="en-US" dirty="0" err="1"/>
              <a:t>obiettivi</a:t>
            </a:r>
            <a:r>
              <a:rPr lang="en-US" dirty="0"/>
              <a:t> </a:t>
            </a:r>
            <a:r>
              <a:rPr lang="en-US" dirty="0" err="1"/>
              <a:t>più</a:t>
            </a:r>
            <a:r>
              <a:rPr lang="en-US" dirty="0"/>
              <a:t> </a:t>
            </a:r>
            <a:r>
              <a:rPr lang="en-US" dirty="0" err="1"/>
              <a:t>importanti</a:t>
            </a:r>
            <a:r>
              <a:rPr lang="en-US" dirty="0"/>
              <a:t> </a:t>
            </a:r>
            <a:r>
              <a:rPr lang="en-US" dirty="0" err="1"/>
              <a:t>di</a:t>
            </a:r>
            <a:r>
              <a:rPr lang="en-US" dirty="0"/>
              <a:t> </a:t>
            </a:r>
            <a:r>
              <a:rPr lang="en-US" dirty="0" err="1"/>
              <a:t>ogni</a:t>
            </a:r>
            <a:r>
              <a:rPr lang="en-US" dirty="0"/>
              <a:t> </a:t>
            </a:r>
            <a:r>
              <a:rPr lang="en-US" dirty="0" err="1"/>
              <a:t>azienda</a:t>
            </a:r>
            <a:r>
              <a:rPr lang="en-US" dirty="0"/>
              <a:t> è </a:t>
            </a:r>
            <a:r>
              <a:rPr lang="en-US" dirty="0" err="1"/>
              <a:t>quello</a:t>
            </a:r>
            <a:r>
              <a:rPr lang="en-US" dirty="0"/>
              <a:t> </a:t>
            </a:r>
            <a:r>
              <a:rPr lang="en-US" dirty="0" err="1"/>
              <a:t>di</a:t>
            </a:r>
            <a:r>
              <a:rPr lang="en-US" dirty="0"/>
              <a:t> </a:t>
            </a:r>
            <a:r>
              <a:rPr lang="en-US" dirty="0" err="1"/>
              <a:t>avere</a:t>
            </a:r>
            <a:r>
              <a:rPr lang="en-US" dirty="0"/>
              <a:t> </a:t>
            </a:r>
            <a:r>
              <a:rPr lang="en-US" dirty="0" err="1"/>
              <a:t>dipendenti</a:t>
            </a:r>
            <a:r>
              <a:rPr lang="en-US" dirty="0"/>
              <a:t> "</a:t>
            </a:r>
            <a:r>
              <a:rPr lang="en-US" dirty="0" err="1"/>
              <a:t>performanti</a:t>
            </a:r>
            <a:r>
              <a:rPr lang="en-US" dirty="0"/>
              <a:t>" e </a:t>
            </a:r>
            <a:r>
              <a:rPr lang="en-US" dirty="0" err="1"/>
              <a:t>motivati</a:t>
            </a:r>
            <a:r>
              <a:rPr lang="en-US" dirty="0"/>
              <a:t> a </a:t>
            </a:r>
            <a:r>
              <a:rPr lang="en-US" dirty="0" err="1"/>
              <a:t>lavorare</a:t>
            </a:r>
            <a:r>
              <a:rPr lang="en-US" dirty="0"/>
              <a:t> in </a:t>
            </a:r>
            <a:r>
              <a:rPr lang="en-US" dirty="0" err="1"/>
              <a:t>ogni</a:t>
            </a:r>
            <a:r>
              <a:rPr lang="en-US" dirty="0"/>
              <a:t> </a:t>
            </a:r>
            <a:r>
              <a:rPr lang="en-US" dirty="0" err="1"/>
              <a:t>momento</a:t>
            </a:r>
            <a:r>
              <a:rPr lang="en-US" dirty="0"/>
              <a:t>. </a:t>
            </a:r>
            <a:r>
              <a:rPr lang="en-US" dirty="0" err="1"/>
              <a:t>Raggiungere</a:t>
            </a:r>
            <a:r>
              <a:rPr lang="en-US" dirty="0"/>
              <a:t> </a:t>
            </a:r>
            <a:r>
              <a:rPr lang="en-US" dirty="0" err="1"/>
              <a:t>questo</a:t>
            </a:r>
            <a:r>
              <a:rPr lang="en-US" dirty="0"/>
              <a:t> </a:t>
            </a:r>
            <a:r>
              <a:rPr lang="en-US" dirty="0" err="1"/>
              <a:t>obiettivo</a:t>
            </a:r>
            <a:r>
              <a:rPr lang="en-US" dirty="0"/>
              <a:t> è </a:t>
            </a:r>
            <a:r>
              <a:rPr lang="en-US" dirty="0" err="1"/>
              <a:t>spesso</a:t>
            </a:r>
            <a:r>
              <a:rPr lang="en-US" dirty="0"/>
              <a:t> </a:t>
            </a:r>
            <a:r>
              <a:rPr lang="en-US" dirty="0" err="1"/>
              <a:t>complicato</a:t>
            </a:r>
            <a:r>
              <a:rPr lang="en-US" dirty="0"/>
              <a:t> a </a:t>
            </a:r>
            <a:r>
              <a:rPr lang="en-US" dirty="0" err="1"/>
              <a:t>causa</a:t>
            </a:r>
            <a:r>
              <a:rPr lang="en-US" dirty="0"/>
              <a:t> del </a:t>
            </a:r>
            <a:r>
              <a:rPr lang="en-US" dirty="0" err="1"/>
              <a:t>comportamento</a:t>
            </a:r>
            <a:r>
              <a:rPr lang="en-US" dirty="0"/>
              <a:t> </a:t>
            </a:r>
            <a:r>
              <a:rPr lang="en-US" dirty="0" err="1"/>
              <a:t>dinamico</a:t>
            </a:r>
            <a:r>
              <a:rPr lang="en-US" dirty="0"/>
              <a:t> e </a:t>
            </a:r>
            <a:r>
              <a:rPr lang="en-US" dirty="0" err="1"/>
              <a:t>complesso</a:t>
            </a:r>
            <a:r>
              <a:rPr lang="en-US" dirty="0"/>
              <a:t> </a:t>
            </a:r>
            <a:r>
              <a:rPr lang="en-US" dirty="0" err="1"/>
              <a:t>dei</a:t>
            </a:r>
            <a:r>
              <a:rPr lang="en-US" dirty="0"/>
              <a:t> </a:t>
            </a:r>
            <a:r>
              <a:rPr lang="en-US" dirty="0" err="1"/>
              <a:t>lavoratori</a:t>
            </a:r>
            <a:r>
              <a:rPr lang="en-US" dirty="0"/>
              <a:t>. </a:t>
            </a:r>
            <a:endParaRPr dirty="0"/>
          </a:p>
          <a:p>
            <a:pPr marL="0" lvl="0" indent="0" algn="just" rtl="0">
              <a:lnSpc>
                <a:spcPct val="150000"/>
              </a:lnSpc>
              <a:spcBef>
                <a:spcPts val="750"/>
              </a:spcBef>
              <a:spcAft>
                <a:spcPts val="0"/>
              </a:spcAft>
              <a:buClr>
                <a:schemeClr val="dk1"/>
              </a:buClr>
              <a:buSzPts val="1800"/>
              <a:buNone/>
            </a:pPr>
            <a:r>
              <a:rPr lang="en-US" dirty="0"/>
              <a:t>La </a:t>
            </a:r>
            <a:r>
              <a:rPr lang="en-US" dirty="0" err="1"/>
              <a:t>motivazione</a:t>
            </a:r>
            <a:r>
              <a:rPr lang="en-US" dirty="0"/>
              <a:t> </a:t>
            </a:r>
            <a:r>
              <a:rPr lang="en-US" dirty="0" err="1"/>
              <a:t>dei</a:t>
            </a:r>
            <a:r>
              <a:rPr lang="en-US" dirty="0"/>
              <a:t> </a:t>
            </a:r>
            <a:r>
              <a:rPr lang="en-US" dirty="0" err="1"/>
              <a:t>dipendenti</a:t>
            </a:r>
            <a:r>
              <a:rPr lang="en-US" dirty="0"/>
              <a:t> </a:t>
            </a:r>
            <a:r>
              <a:rPr lang="en-US" dirty="0" err="1"/>
              <a:t>deriva</a:t>
            </a:r>
            <a:r>
              <a:rPr lang="en-US" dirty="0"/>
              <a:t> </a:t>
            </a:r>
            <a:r>
              <a:rPr lang="en-US" dirty="0" err="1"/>
              <a:t>dall'avere</a:t>
            </a:r>
            <a:r>
              <a:rPr lang="en-US" dirty="0"/>
              <a:t> un </a:t>
            </a:r>
            <a:r>
              <a:rPr lang="en-US" dirty="0" err="1" smtClean="0"/>
              <a:t>obiettivo</a:t>
            </a:r>
            <a:r>
              <a:rPr lang="en-US" dirty="0" smtClean="0"/>
              <a:t>, </a:t>
            </a:r>
            <a:r>
              <a:rPr lang="en-US" dirty="0" err="1"/>
              <a:t>così</a:t>
            </a:r>
            <a:r>
              <a:rPr lang="en-US" dirty="0"/>
              <a:t> come </a:t>
            </a:r>
            <a:r>
              <a:rPr lang="en-US" dirty="0" err="1"/>
              <a:t>abbastanza</a:t>
            </a:r>
            <a:r>
              <a:rPr lang="en-US" dirty="0"/>
              <a:t> </a:t>
            </a:r>
            <a:r>
              <a:rPr lang="en-US" dirty="0" err="1"/>
              <a:t>supporto</a:t>
            </a:r>
            <a:r>
              <a:rPr lang="en-US" dirty="0"/>
              <a:t> e </a:t>
            </a:r>
            <a:r>
              <a:rPr lang="en-US" dirty="0" err="1"/>
              <a:t>sicurezza</a:t>
            </a:r>
            <a:r>
              <a:rPr lang="en-US" dirty="0"/>
              <a:t> </a:t>
            </a:r>
            <a:r>
              <a:rPr lang="en-US" dirty="0" err="1"/>
              <a:t>da</a:t>
            </a:r>
            <a:r>
              <a:rPr lang="en-US" dirty="0"/>
              <a:t> </a:t>
            </a:r>
            <a:r>
              <a:rPr lang="en-US" dirty="0" err="1"/>
              <a:t>rendere</a:t>
            </a:r>
            <a:r>
              <a:rPr lang="en-US" dirty="0"/>
              <a:t> </a:t>
            </a:r>
            <a:r>
              <a:rPr lang="en-US" dirty="0" err="1"/>
              <a:t>il</a:t>
            </a:r>
            <a:r>
              <a:rPr lang="en-US" dirty="0"/>
              <a:t> </a:t>
            </a:r>
            <a:r>
              <a:rPr lang="en-US" dirty="0" err="1"/>
              <a:t>lavoro</a:t>
            </a:r>
            <a:r>
              <a:rPr lang="en-US" dirty="0"/>
              <a:t> </a:t>
            </a:r>
            <a:r>
              <a:rPr lang="en-US" dirty="0" err="1"/>
              <a:t>quotidiano</a:t>
            </a:r>
            <a:r>
              <a:rPr lang="en-US" dirty="0"/>
              <a:t> </a:t>
            </a:r>
            <a:r>
              <a:rPr lang="en-US" dirty="0" err="1"/>
              <a:t>significativo</a:t>
            </a:r>
            <a:r>
              <a:rPr lang="en-US" dirty="0"/>
              <a:t>. </a:t>
            </a:r>
            <a:endParaRPr dirty="0"/>
          </a:p>
          <a:p>
            <a:pPr marL="0" lvl="0" indent="0" algn="just" rtl="0">
              <a:lnSpc>
                <a:spcPct val="150000"/>
              </a:lnSpc>
              <a:spcBef>
                <a:spcPts val="750"/>
              </a:spcBef>
              <a:spcAft>
                <a:spcPts val="0"/>
              </a:spcAft>
              <a:buClr>
                <a:schemeClr val="dk1"/>
              </a:buClr>
              <a:buSzPts val="1800"/>
              <a:buNone/>
            </a:pPr>
            <a:r>
              <a:rPr lang="en-US" dirty="0"/>
              <a:t>A volte </a:t>
            </a:r>
            <a:r>
              <a:rPr lang="en-US" dirty="0" err="1"/>
              <a:t>può</a:t>
            </a:r>
            <a:r>
              <a:rPr lang="en-US" dirty="0"/>
              <a:t> </a:t>
            </a:r>
            <a:r>
              <a:rPr lang="en-US" dirty="0" err="1"/>
              <a:t>essere</a:t>
            </a:r>
            <a:r>
              <a:rPr lang="en-US" dirty="0"/>
              <a:t> </a:t>
            </a:r>
            <a:r>
              <a:rPr lang="en-US" dirty="0" err="1"/>
              <a:t>difficile</a:t>
            </a:r>
            <a:r>
              <a:rPr lang="en-US" dirty="0"/>
              <a:t> </a:t>
            </a:r>
            <a:r>
              <a:rPr lang="en-US" dirty="0" err="1"/>
              <a:t>valutare</a:t>
            </a:r>
            <a:r>
              <a:rPr lang="en-US" dirty="0"/>
              <a:t> </a:t>
            </a:r>
            <a:r>
              <a:rPr lang="en-US" dirty="0" err="1"/>
              <a:t>quanto</a:t>
            </a:r>
            <a:r>
              <a:rPr lang="en-US" dirty="0"/>
              <a:t> </a:t>
            </a:r>
            <a:r>
              <a:rPr lang="en-US" dirty="0" err="1"/>
              <a:t>siano</a:t>
            </a:r>
            <a:r>
              <a:rPr lang="en-US" dirty="0"/>
              <a:t> </a:t>
            </a:r>
            <a:r>
              <a:rPr lang="en-US" dirty="0" err="1"/>
              <a:t>motivati</a:t>
            </a:r>
            <a:r>
              <a:rPr lang="en-US" dirty="0"/>
              <a:t> </a:t>
            </a:r>
            <a:r>
              <a:rPr lang="en-US" dirty="0" err="1"/>
              <a:t>i</a:t>
            </a:r>
            <a:r>
              <a:rPr lang="en-US" dirty="0"/>
              <a:t> </a:t>
            </a:r>
            <a:r>
              <a:rPr lang="en-US" dirty="0" err="1"/>
              <a:t>tuoi</a:t>
            </a:r>
            <a:r>
              <a:rPr lang="en-US" dirty="0"/>
              <a:t> </a:t>
            </a:r>
            <a:r>
              <a:rPr lang="en-US" dirty="0" err="1"/>
              <a:t>collaboratori</a:t>
            </a:r>
            <a:r>
              <a:rPr lang="en-US" dirty="0"/>
              <a:t>, </a:t>
            </a:r>
            <a:r>
              <a:rPr lang="en-US" dirty="0" err="1"/>
              <a:t>soprattutto</a:t>
            </a:r>
            <a:r>
              <a:rPr lang="en-US" dirty="0"/>
              <a:t> se </a:t>
            </a:r>
            <a:r>
              <a:rPr lang="en-US" dirty="0" err="1"/>
              <a:t>i</a:t>
            </a:r>
            <a:r>
              <a:rPr lang="en-US" dirty="0"/>
              <a:t> leader non </a:t>
            </a:r>
            <a:r>
              <a:rPr lang="en-US" dirty="0" err="1"/>
              <a:t>sono</a:t>
            </a:r>
            <a:r>
              <a:rPr lang="en-US" dirty="0"/>
              <a:t> in </a:t>
            </a:r>
            <a:r>
              <a:rPr lang="en-US" dirty="0" err="1"/>
              <a:t>contatto</a:t>
            </a:r>
            <a:r>
              <a:rPr lang="en-US" dirty="0"/>
              <a:t> </a:t>
            </a:r>
            <a:r>
              <a:rPr lang="en-US" dirty="0" err="1"/>
              <a:t>quotidiano</a:t>
            </a:r>
            <a:r>
              <a:rPr lang="en-US" dirty="0"/>
              <a:t> o </a:t>
            </a:r>
            <a:r>
              <a:rPr lang="en-US" dirty="0" err="1"/>
              <a:t>addirittura</a:t>
            </a:r>
            <a:r>
              <a:rPr lang="en-US" dirty="0"/>
              <a:t> </a:t>
            </a:r>
            <a:r>
              <a:rPr lang="en-US" dirty="0" err="1"/>
              <a:t>settimanale</a:t>
            </a:r>
            <a:r>
              <a:rPr lang="en-US" dirty="0"/>
              <a:t> con </a:t>
            </a:r>
            <a:r>
              <a:rPr lang="en-US" dirty="0" err="1"/>
              <a:t>tutti</a:t>
            </a:r>
            <a:r>
              <a:rPr lang="en-US" dirty="0"/>
              <a:t> </a:t>
            </a:r>
            <a:r>
              <a:rPr lang="en-US" dirty="0" err="1"/>
              <a:t>i</a:t>
            </a:r>
            <a:r>
              <a:rPr lang="en-US" dirty="0"/>
              <a:t> </a:t>
            </a:r>
            <a:r>
              <a:rPr lang="en-US" dirty="0" err="1"/>
              <a:t>loro</a:t>
            </a:r>
            <a:r>
              <a:rPr lang="en-US" dirty="0"/>
              <a:t> </a:t>
            </a:r>
            <a:r>
              <a:rPr lang="en-US" dirty="0" err="1"/>
              <a:t>subordinati</a:t>
            </a:r>
            <a:r>
              <a:rPr lang="en-US" dirty="0"/>
              <a:t>. </a:t>
            </a:r>
            <a:endParaRPr i="1" dirty="0"/>
          </a:p>
        </p:txBody>
      </p:sp>
      <p:pic>
        <p:nvPicPr>
          <p:cNvPr id="133" name="Google Shape;133;p17"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34" name="Google Shape;134;p17"/>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pic>
        <p:nvPicPr>
          <p:cNvPr id="135" name="Google Shape;135;p17" descr="Ein Bild, das Waage, Gerät, Tisch, Boot enthält.&#10;&#10;Automatisch generierte Beschreibung"/>
          <p:cNvPicPr preferRelativeResize="0"/>
          <p:nvPr/>
        </p:nvPicPr>
        <p:blipFill rotWithShape="1">
          <a:blip r:embed="rId4">
            <a:alphaModFix/>
          </a:blip>
          <a:srcRect/>
          <a:stretch/>
        </p:blipFill>
        <p:spPr>
          <a:xfrm>
            <a:off x="6128238" y="105508"/>
            <a:ext cx="2620107" cy="14547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8"/>
          <p:cNvSpPr>
            <a:spLocks noGrp="1"/>
          </p:cNvSpPr>
          <p:nvPr>
            <p:ph type="ctrTitle"/>
          </p:nvPr>
        </p:nvSpPr>
        <p:spPr>
          <a:xfrm>
            <a:off x="311700" y="1642465"/>
            <a:ext cx="8832300" cy="890873"/>
          </a:xfrm>
          <a:prstGeom prst="roundRect">
            <a:avLst>
              <a:gd name="adj" fmla="val 16667"/>
            </a:avLst>
          </a:prstGeom>
          <a:solidFill>
            <a:srgbClr val="3086B8"/>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240"/>
              <a:buFont typeface="Trebuchet MS"/>
              <a:buNone/>
            </a:pPr>
            <a:r>
              <a:rPr lang="en-US" sz="3240" dirty="0" err="1">
                <a:solidFill>
                  <a:schemeClr val="lt1"/>
                </a:solidFill>
                <a:latin typeface="Trebuchet MS"/>
                <a:ea typeface="Trebuchet MS"/>
                <a:cs typeface="Trebuchet MS"/>
                <a:sym typeface="Trebuchet MS"/>
              </a:rPr>
              <a:t>Lista</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di</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controllo</a:t>
            </a:r>
            <a:r>
              <a:rPr lang="en-US" sz="3240" dirty="0">
                <a:solidFill>
                  <a:schemeClr val="lt1"/>
                </a:solidFill>
                <a:latin typeface="Trebuchet MS"/>
                <a:ea typeface="Trebuchet MS"/>
                <a:cs typeface="Trebuchet MS"/>
                <a:sym typeface="Trebuchet MS"/>
              </a:rPr>
              <a:t> per </a:t>
            </a:r>
            <a:r>
              <a:rPr lang="en-US" sz="3240" dirty="0" err="1">
                <a:solidFill>
                  <a:schemeClr val="lt1"/>
                </a:solidFill>
                <a:latin typeface="Trebuchet MS"/>
                <a:ea typeface="Trebuchet MS"/>
                <a:cs typeface="Trebuchet MS"/>
                <a:sym typeface="Trebuchet MS"/>
              </a:rPr>
              <a:t>misurare</a:t>
            </a:r>
            <a:r>
              <a:rPr lang="en-US" sz="3240" dirty="0">
                <a:solidFill>
                  <a:schemeClr val="lt1"/>
                </a:solidFill>
                <a:latin typeface="Trebuchet MS"/>
                <a:ea typeface="Trebuchet MS"/>
                <a:cs typeface="Trebuchet MS"/>
                <a:sym typeface="Trebuchet MS"/>
              </a:rPr>
              <a:t> la </a:t>
            </a:r>
            <a:r>
              <a:rPr lang="en-US" sz="3240" dirty="0" err="1">
                <a:solidFill>
                  <a:schemeClr val="lt1"/>
                </a:solidFill>
                <a:latin typeface="Trebuchet MS"/>
                <a:ea typeface="Trebuchet MS"/>
                <a:cs typeface="Trebuchet MS"/>
                <a:sym typeface="Trebuchet MS"/>
              </a:rPr>
              <a:t>motivazione</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dei</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dipendenti</a:t>
            </a:r>
            <a:endParaRPr sz="3060" b="1" dirty="0">
              <a:solidFill>
                <a:schemeClr val="lt2"/>
              </a:solidFill>
            </a:endParaRPr>
          </a:p>
        </p:txBody>
      </p:sp>
      <p:pic>
        <p:nvPicPr>
          <p:cNvPr id="141" name="Google Shape;141;p18"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42" name="Google Shape;142;p18"/>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Trebuchet MS"/>
                <a:ea typeface="Trebuchet MS"/>
                <a:cs typeface="Trebuchet MS"/>
                <a:sym typeface="Trebuchet MS"/>
              </a:rPr>
              <a:t>2018-1-AT01-KA202-039242</a:t>
            </a:r>
            <a:endParaRPr sz="1800" b="0" i="0" u="none" strike="noStrike" cap="none">
              <a:solidFill>
                <a:schemeClr val="dk1"/>
              </a:solidFill>
              <a:latin typeface="Trebuchet MS"/>
              <a:ea typeface="Trebuchet MS"/>
              <a:cs typeface="Trebuchet MS"/>
              <a:sym typeface="Trebuchet MS"/>
            </a:endParaRPr>
          </a:p>
        </p:txBody>
      </p:sp>
      <p:sp>
        <p:nvSpPr>
          <p:cNvPr id="143" name="Google Shape;143;p18"/>
          <p:cNvSpPr/>
          <p:nvPr/>
        </p:nvSpPr>
        <p:spPr>
          <a:xfrm>
            <a:off x="240629" y="4477509"/>
            <a:ext cx="8438150" cy="116165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Trebuchet MS"/>
                <a:ea typeface="Trebuchet MS"/>
                <a:cs typeface="Trebuchet MS"/>
                <a:sym typeface="Trebuchet MS"/>
              </a:rPr>
              <a:t>L'impiego</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di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metodi</a:t>
            </a:r>
            <a:r>
              <a:rPr lang="en-US" sz="1800" b="0" i="0" u="none" strike="noStrike" cap="none" dirty="0">
                <a:solidFill>
                  <a:schemeClr val="dk1"/>
                </a:solidFill>
                <a:latin typeface="Trebuchet MS"/>
                <a:ea typeface="Trebuchet MS"/>
                <a:cs typeface="Trebuchet MS"/>
                <a:sym typeface="Trebuchet MS"/>
              </a:rPr>
              <a:t> per </a:t>
            </a:r>
            <a:r>
              <a:rPr lang="en-US" sz="1800" b="0" i="0" u="none" strike="noStrike" cap="none" dirty="0" err="1">
                <a:solidFill>
                  <a:schemeClr val="dk1"/>
                </a:solidFill>
                <a:latin typeface="Trebuchet MS"/>
                <a:ea typeface="Trebuchet MS"/>
                <a:cs typeface="Trebuchet MS"/>
                <a:sym typeface="Trebuchet MS"/>
              </a:rPr>
              <a:t>misurare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l'impegno</a:t>
            </a:r>
            <a:r>
              <a:rPr lang="en-US" sz="1800" b="0" i="0" u="none" strike="noStrike" cap="none" dirty="0">
                <a:solidFill>
                  <a:schemeClr val="dk1"/>
                </a:solidFill>
                <a:latin typeface="Trebuchet MS"/>
                <a:ea typeface="Trebuchet MS"/>
                <a:cs typeface="Trebuchet MS"/>
                <a:sym typeface="Trebuchet MS"/>
              </a:rPr>
              <a:t> e </a:t>
            </a:r>
            <a:r>
              <a:rPr lang="en-US" sz="1800" b="0" i="0" u="none" strike="noStrike" cap="none" dirty="0" err="1">
                <a:solidFill>
                  <a:schemeClr val="dk1"/>
                </a:solidFill>
                <a:latin typeface="Trebuchet MS"/>
                <a:ea typeface="Trebuchet MS"/>
                <a:cs typeface="Trebuchet MS"/>
                <a:sym typeface="Trebuchet MS"/>
              </a:rPr>
              <a:t>l'energia</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dei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lavoratori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può</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rendere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più</a:t>
            </a:r>
            <a:r>
              <a:rPr lang="en-US" sz="1800" b="0" i="0" u="none" strike="noStrike" cap="none" dirty="0">
                <a:solidFill>
                  <a:schemeClr val="dk1"/>
                </a:solidFill>
                <a:latin typeface="Trebuchet MS"/>
                <a:ea typeface="Trebuchet MS"/>
                <a:cs typeface="Trebuchet MS"/>
                <a:sym typeface="Trebuchet MS"/>
              </a:rPr>
              <a:t> facile </a:t>
            </a:r>
            <a:r>
              <a:rPr lang="en-US" sz="1800" b="0" i="0" u="none" strike="noStrike" cap="none" dirty="0" err="1">
                <a:solidFill>
                  <a:schemeClr val="dk1"/>
                </a:solidFill>
                <a:latin typeface="Trebuchet MS"/>
                <a:ea typeface="Trebuchet MS"/>
                <a:cs typeface="Trebuchet MS"/>
                <a:sym typeface="Trebuchet MS"/>
              </a:rPr>
              <a:t>il</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lavoro</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di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aumentare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questi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fattori</a:t>
            </a:r>
            <a:r>
              <a:rPr lang="en-US" sz="1800" b="0" i="0" u="none" strike="noStrike" cap="none" dirty="0">
                <a:solidFill>
                  <a:schemeClr val="dk1"/>
                </a:solidFill>
                <a:latin typeface="Trebuchet MS"/>
                <a:ea typeface="Trebuchet MS"/>
                <a:cs typeface="Trebuchet MS"/>
                <a:sym typeface="Trebuchet MS"/>
              </a:rPr>
              <a:t>. Per </a:t>
            </a:r>
            <a:r>
              <a:rPr lang="en-US" sz="1800" b="0" i="0" u="none" strike="noStrike" cap="none" dirty="0" err="1">
                <a:solidFill>
                  <a:schemeClr val="dk1"/>
                </a:solidFill>
                <a:latin typeface="Trebuchet MS"/>
                <a:ea typeface="Trebuchet MS"/>
                <a:cs typeface="Trebuchet MS"/>
                <a:sym typeface="Trebuchet MS"/>
              </a:rPr>
              <a:t>valutare</a:t>
            </a:r>
            <a:r>
              <a:rPr lang="en-US" sz="1800" b="0" i="0" u="none" strike="noStrike" cap="none" dirty="0">
                <a:solidFill>
                  <a:schemeClr val="dk1"/>
                </a:solidFill>
                <a:latin typeface="Trebuchet MS"/>
                <a:ea typeface="Trebuchet MS"/>
                <a:cs typeface="Trebuchet MS"/>
                <a:sym typeface="Trebuchet MS"/>
              </a:rPr>
              <a:t> la </a:t>
            </a:r>
            <a:r>
              <a:rPr lang="en-US" sz="1800" b="0" i="0" u="none" strike="noStrike" cap="none" dirty="0" err="1">
                <a:solidFill>
                  <a:schemeClr val="dk1"/>
                </a:solidFill>
                <a:latin typeface="Trebuchet MS"/>
                <a:ea typeface="Trebuchet MS"/>
                <a:cs typeface="Trebuchet MS"/>
                <a:sym typeface="Trebuchet MS"/>
              </a:rPr>
              <a:t>motivazione</a:t>
            </a:r>
            <a:r>
              <a:rPr lang="en-US" sz="1800" b="0" i="0" u="none" strike="noStrike" cap="none" dirty="0">
                <a:solidFill>
                  <a:schemeClr val="dk1"/>
                </a:solidFill>
                <a:latin typeface="Trebuchet MS"/>
                <a:ea typeface="Trebuchet MS"/>
                <a:cs typeface="Trebuchet MS"/>
                <a:sym typeface="Trebuchet MS"/>
              </a:rPr>
              <a:t> e </a:t>
            </a:r>
            <a:r>
              <a:rPr lang="en-US" sz="1800" b="0" i="0" u="none" strike="noStrike" cap="none" dirty="0" err="1">
                <a:solidFill>
                  <a:schemeClr val="dk1"/>
                </a:solidFill>
                <a:latin typeface="Trebuchet MS"/>
                <a:ea typeface="Trebuchet MS"/>
                <a:cs typeface="Trebuchet MS"/>
                <a:sym typeface="Trebuchet MS"/>
              </a:rPr>
              <a:t>fornire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una</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visione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ascoltate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gli</a:t>
            </a:r>
            <a:r>
              <a:rPr lang="en-US" sz="1800" b="0" i="0" u="none" strike="noStrike" cap="none" dirty="0">
                <a:solidFill>
                  <a:schemeClr val="dk1"/>
                </a:solidFill>
                <a:latin typeface="Trebuchet MS"/>
                <a:ea typeface="Trebuchet MS"/>
                <a:cs typeface="Trebuchet MS"/>
                <a:sym typeface="Trebuchet MS"/>
              </a:rPr>
              <a:t> input del </a:t>
            </a:r>
            <a:r>
              <a:rPr lang="en-US" sz="1800" b="0" i="0" u="none" strike="noStrike" cap="none" dirty="0" err="1">
                <a:solidFill>
                  <a:schemeClr val="dk1"/>
                </a:solidFill>
                <a:latin typeface="Trebuchet MS"/>
                <a:ea typeface="Trebuchet MS"/>
                <a:cs typeface="Trebuchet MS"/>
                <a:sym typeface="Trebuchet MS"/>
              </a:rPr>
              <a:t>personale</a:t>
            </a:r>
            <a:r>
              <a:rPr lang="en-US" sz="1800" b="0" i="0" u="none" strike="noStrike" cap="none" dirty="0">
                <a:solidFill>
                  <a:schemeClr val="dk1"/>
                </a:solidFill>
                <a:latin typeface="Trebuchet MS"/>
                <a:ea typeface="Trebuchet MS"/>
                <a:cs typeface="Trebuchet MS"/>
                <a:sym typeface="Trebuchet MS"/>
              </a:rPr>
              <a:t> e </a:t>
            </a:r>
            <a:r>
              <a:rPr lang="en-US" sz="1800" b="0" i="0" u="none" strike="noStrike" cap="none" dirty="0" err="1">
                <a:solidFill>
                  <a:schemeClr val="dk1"/>
                </a:solidFill>
                <a:latin typeface="Trebuchet MS"/>
                <a:ea typeface="Trebuchet MS"/>
                <a:cs typeface="Trebuchet MS"/>
                <a:sym typeface="Trebuchet MS"/>
              </a:rPr>
              <a:t>valutate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indicatori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tangibili</a:t>
            </a:r>
            <a:r>
              <a:rPr lang="en-US" sz="1800" b="0" i="0" u="none" strike="noStrike" cap="none" dirty="0">
                <a:solidFill>
                  <a:schemeClr val="dk1"/>
                </a:solidFill>
                <a:latin typeface="Trebuchet MS"/>
                <a:ea typeface="Trebuchet MS"/>
                <a:cs typeface="Trebuchet MS"/>
                <a:sym typeface="Trebuchet MS"/>
              </a:rPr>
              <a:t> per </a:t>
            </a:r>
            <a:r>
              <a:rPr lang="en-US" sz="1800" b="0" i="0" u="none" strike="noStrike" cap="none" dirty="0" err="1">
                <a:solidFill>
                  <a:schemeClr val="dk1"/>
                </a:solidFill>
                <a:latin typeface="Trebuchet MS"/>
                <a:ea typeface="Trebuchet MS"/>
                <a:cs typeface="Trebuchet MS"/>
                <a:sym typeface="Trebuchet MS"/>
              </a:rPr>
              <a:t>migliorare</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vostri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metodi</a:t>
            </a:r>
            <a:r>
              <a:rPr lang="en-US" sz="1800" b="0" i="0" u="none" strike="noStrike" cap="none" dirty="0">
                <a:solidFill>
                  <a:schemeClr val="dk1"/>
                </a:solidFill>
                <a:latin typeface="Trebuchet MS"/>
                <a:ea typeface="Trebuchet MS"/>
                <a:cs typeface="Trebuchet MS"/>
                <a:sym typeface="Trebuchet MS"/>
              </a:rPr>
              <a:t> </a:t>
            </a:r>
            <a:r>
              <a:rPr lang="en-US" sz="1800" b="0" i="0" u="none" strike="noStrike" cap="none" dirty="0" err="1">
                <a:solidFill>
                  <a:schemeClr val="dk1"/>
                </a:solidFill>
                <a:latin typeface="Trebuchet MS"/>
                <a:ea typeface="Trebuchet MS"/>
                <a:cs typeface="Trebuchet MS"/>
                <a:sym typeface="Trebuchet MS"/>
              </a:rPr>
              <a:t>aziendali</a:t>
            </a:r>
            <a:r>
              <a:rPr lang="en-US" sz="1800" b="0" i="0" u="none" strike="noStrike" cap="none" dirty="0">
                <a:solidFill>
                  <a:schemeClr val="dk1"/>
                </a:solidFill>
                <a:latin typeface="Trebuchet MS"/>
                <a:ea typeface="Trebuchet MS"/>
                <a:cs typeface="Trebuchet MS"/>
                <a:sym typeface="Trebuchet MS"/>
              </a:rPr>
              <a:t>.</a:t>
            </a:r>
            <a:endParaRPr sz="1800" b="0" i="0" u="none" strike="noStrike" cap="none" dirty="0">
              <a:solidFill>
                <a:srgbClr val="000000"/>
              </a:solidFill>
              <a:latin typeface="Arial"/>
              <a:ea typeface="Arial"/>
              <a:cs typeface="Arial"/>
              <a:sym typeface="Arial"/>
            </a:endParaRPr>
          </a:p>
        </p:txBody>
      </p:sp>
      <p:sp>
        <p:nvSpPr>
          <p:cNvPr id="144" name="Google Shape;144;p18"/>
          <p:cNvSpPr txBox="1"/>
          <p:nvPr/>
        </p:nvSpPr>
        <p:spPr>
          <a:xfrm>
            <a:off x="524425" y="4876800"/>
            <a:ext cx="5740349"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45" name="Google Shape;145;p18"/>
          <p:cNvSpPr txBox="1"/>
          <p:nvPr/>
        </p:nvSpPr>
        <p:spPr>
          <a:xfrm>
            <a:off x="314515" y="2673473"/>
            <a:ext cx="8364264" cy="1881541"/>
          </a:xfrm>
          <a:prstGeom prst="rect">
            <a:avLst/>
          </a:prstGeom>
          <a:solidFill>
            <a:srgbClr val="F2F2F2"/>
          </a:solidFill>
          <a:ln>
            <a:noFill/>
          </a:ln>
        </p:spPr>
        <p:txBody>
          <a:bodyPr spcFirstLastPara="1" wrap="square" lIns="91425" tIns="45700" rIns="91425" bIns="45700" anchor="t" anchorCtr="0">
            <a:noAutofit/>
          </a:bodyPr>
          <a:lstStyle/>
          <a:p>
            <a:pPr marL="285750" marR="0" lvl="0" indent="-285750" algn="l" rtl="0">
              <a:lnSpc>
                <a:spcPct val="90000"/>
              </a:lnSpc>
              <a:spcBef>
                <a:spcPts val="0"/>
              </a:spcBef>
              <a:spcAft>
                <a:spcPts val="0"/>
              </a:spcAft>
              <a:buClr>
                <a:schemeClr val="dk1"/>
              </a:buClr>
              <a:buSzPts val="1600"/>
              <a:buFont typeface="Noto Sans Symbols"/>
              <a:buChar char="✔"/>
            </a:pPr>
            <a:r>
              <a:rPr lang="en-US" sz="1400" b="0" i="0" u="none" strike="noStrike" cap="none" dirty="0" err="1">
                <a:solidFill>
                  <a:srgbClr val="000000"/>
                </a:solidFill>
                <a:latin typeface="Arial"/>
                <a:ea typeface="Arial"/>
                <a:cs typeface="Arial"/>
                <a:sym typeface="Arial"/>
              </a:rPr>
              <a:t>Condurre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interviste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uscita</a:t>
            </a:r>
            <a:r>
              <a:rPr lang="en-US" sz="1400" b="0" i="0" u="none" strike="noStrike" cap="none" dirty="0">
                <a:solidFill>
                  <a:srgbClr val="000000"/>
                </a:solidFill>
                <a:latin typeface="Arial"/>
                <a:ea typeface="Arial"/>
                <a:cs typeface="Arial"/>
                <a:sym typeface="Arial"/>
              </a:rPr>
              <a:t> sui </a:t>
            </a:r>
            <a:r>
              <a:rPr lang="en-US" sz="1400" b="0" i="0" u="none" strike="noStrike" cap="none" dirty="0" err="1">
                <a:solidFill>
                  <a:srgbClr val="000000"/>
                </a:solidFill>
                <a:latin typeface="Arial"/>
                <a:ea typeface="Arial"/>
                <a:cs typeface="Arial"/>
                <a:sym typeface="Arial"/>
              </a:rPr>
              <a:t>veri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motivi</a:t>
            </a:r>
            <a:r>
              <a:rPr lang="en-US" sz="1400" b="0" i="0" u="none" strike="noStrike" cap="none" dirty="0">
                <a:solidFill>
                  <a:srgbClr val="000000"/>
                </a:solidFill>
                <a:latin typeface="Arial"/>
                <a:ea typeface="Arial"/>
                <a:cs typeface="Arial"/>
                <a:sym typeface="Arial"/>
              </a:rPr>
              <a:t> per cui le </a:t>
            </a:r>
            <a:r>
              <a:rPr lang="en-US" sz="1400" b="0" i="0" u="none" strike="noStrike" cap="none" dirty="0" err="1">
                <a:solidFill>
                  <a:srgbClr val="000000"/>
                </a:solidFill>
                <a:latin typeface="Arial"/>
                <a:ea typeface="Arial"/>
                <a:cs typeface="Arial"/>
                <a:sym typeface="Arial"/>
              </a:rPr>
              <a:t>persone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lasciano</a:t>
            </a:r>
            <a:r>
              <a:rPr lang="en-US" sz="1400" b="0" i="0" u="none" strike="noStrike" cap="none" dirty="0">
                <a:solidFill>
                  <a:srgbClr val="000000"/>
                </a:solidFill>
                <a:latin typeface="Arial"/>
                <a:ea typeface="Arial"/>
                <a:cs typeface="Arial"/>
                <a:sym typeface="Arial"/>
              </a:rPr>
              <a:t> la </a:t>
            </a:r>
            <a:r>
              <a:rPr lang="en-US" sz="1400" b="0" i="0" u="none" strike="noStrike" cap="none" dirty="0" err="1">
                <a:solidFill>
                  <a:srgbClr val="000000"/>
                </a:solidFill>
                <a:latin typeface="Arial"/>
                <a:ea typeface="Arial"/>
                <a:cs typeface="Arial"/>
                <a:sym typeface="Arial"/>
              </a:rPr>
              <a:t>vostra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organizzazione</a:t>
            </a:r>
            <a:r>
              <a:rPr lang="en-US"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285750" marR="0" lvl="0" indent="-285750" algn="l" rtl="0">
              <a:lnSpc>
                <a:spcPct val="90000"/>
              </a:lnSpc>
              <a:spcBef>
                <a:spcPts val="750"/>
              </a:spcBef>
              <a:spcAft>
                <a:spcPts val="0"/>
              </a:spcAft>
              <a:buClr>
                <a:schemeClr val="dk1"/>
              </a:buClr>
              <a:buSzPts val="1600"/>
              <a:buFont typeface="Noto Sans Symbols"/>
              <a:buChar char="✔"/>
            </a:pPr>
            <a:r>
              <a:rPr lang="en-US" sz="1400" b="0" i="0" u="none" strike="noStrike" cap="none" dirty="0" err="1">
                <a:solidFill>
                  <a:srgbClr val="000000"/>
                </a:solidFill>
                <a:latin typeface="Arial"/>
                <a:ea typeface="Arial"/>
                <a:cs typeface="Arial"/>
                <a:sym typeface="Arial"/>
              </a:rPr>
              <a:t>Chiedi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dipendenti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che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sono</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stati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nella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tua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azienda</a:t>
            </a:r>
            <a:r>
              <a:rPr lang="en-US" sz="1400" b="0" i="0" u="none" strike="noStrike" cap="none" dirty="0">
                <a:solidFill>
                  <a:srgbClr val="000000"/>
                </a:solidFill>
                <a:latin typeface="Arial"/>
                <a:ea typeface="Arial"/>
                <a:cs typeface="Arial"/>
                <a:sym typeface="Arial"/>
              </a:rPr>
              <a:t> per </a:t>
            </a:r>
            <a:r>
              <a:rPr lang="en-US" sz="1400" b="0" i="0" u="none" strike="noStrike" cap="none" dirty="0" err="1">
                <a:solidFill>
                  <a:srgbClr val="000000"/>
                </a:solidFill>
                <a:latin typeface="Arial"/>
                <a:ea typeface="Arial"/>
                <a:cs typeface="Arial"/>
                <a:sym typeface="Arial"/>
              </a:rPr>
              <a:t>più</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cinque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anni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perché</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rimangono</a:t>
            </a:r>
            <a:r>
              <a:rPr lang="en-US" sz="1400" b="0" i="0" u="none" strike="noStrike" cap="none" dirty="0">
                <a:solidFill>
                  <a:srgbClr val="000000"/>
                </a:solidFill>
                <a:latin typeface="Arial"/>
                <a:ea typeface="Arial"/>
                <a:cs typeface="Arial"/>
                <a:sym typeface="Arial"/>
              </a:rPr>
              <a:t> con </a:t>
            </a:r>
            <a:r>
              <a:rPr lang="en-US" sz="1400" b="0" i="0" u="none" strike="noStrike" cap="none" dirty="0" err="1">
                <a:solidFill>
                  <a:srgbClr val="000000"/>
                </a:solidFill>
                <a:latin typeface="Arial"/>
                <a:ea typeface="Arial"/>
                <a:cs typeface="Arial"/>
                <a:sym typeface="Arial"/>
              </a:rPr>
              <a:t>te</a:t>
            </a:r>
            <a:r>
              <a:rPr lang="en-US"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285750" marR="0" lvl="0" indent="-285750" algn="l" rtl="0">
              <a:lnSpc>
                <a:spcPct val="90000"/>
              </a:lnSpc>
              <a:spcBef>
                <a:spcPts val="750"/>
              </a:spcBef>
              <a:spcAft>
                <a:spcPts val="0"/>
              </a:spcAft>
              <a:buClr>
                <a:schemeClr val="dk1"/>
              </a:buClr>
              <a:buSzPts val="1600"/>
              <a:buFont typeface="Noto Sans Symbols"/>
              <a:buChar char="✔"/>
            </a:pPr>
            <a:r>
              <a:rPr lang="en-US" sz="1400" b="0" i="0" u="none" strike="noStrike" cap="none" dirty="0" err="1">
                <a:solidFill>
                  <a:srgbClr val="000000"/>
                </a:solidFill>
                <a:latin typeface="Arial"/>
                <a:ea typeface="Arial"/>
                <a:cs typeface="Arial"/>
                <a:sym typeface="Arial"/>
              </a:rPr>
              <a:t>Chiedi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nuovi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dipendenti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cosa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li</a:t>
            </a:r>
            <a:r>
              <a:rPr lang="en-US" sz="1400" b="0" i="0" u="none" strike="noStrike" cap="none" dirty="0">
                <a:solidFill>
                  <a:srgbClr val="000000"/>
                </a:solidFill>
                <a:latin typeface="Arial"/>
                <a:ea typeface="Arial"/>
                <a:cs typeface="Arial"/>
                <a:sym typeface="Arial"/>
              </a:rPr>
              <a:t> ha </a:t>
            </a:r>
            <a:r>
              <a:rPr lang="en-US" sz="1400" b="0" i="0" u="none" strike="noStrike" cap="none" dirty="0" err="1">
                <a:solidFill>
                  <a:srgbClr val="000000"/>
                </a:solidFill>
                <a:latin typeface="Arial"/>
                <a:ea typeface="Arial"/>
                <a:cs typeface="Arial"/>
                <a:sym typeface="Arial"/>
              </a:rPr>
              <a:t>attirati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nella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tua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azienda</a:t>
            </a:r>
            <a:r>
              <a:rPr lang="en-US"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285750" marR="0" lvl="0" indent="-285750" algn="l" rtl="0">
              <a:lnSpc>
                <a:spcPct val="90000"/>
              </a:lnSpc>
              <a:spcBef>
                <a:spcPts val="750"/>
              </a:spcBef>
              <a:spcAft>
                <a:spcPts val="0"/>
              </a:spcAft>
              <a:buClr>
                <a:schemeClr val="dk1"/>
              </a:buClr>
              <a:buSzPts val="1600"/>
              <a:buFont typeface="Noto Sans Symbols"/>
              <a:buChar char="✔"/>
            </a:pPr>
            <a:r>
              <a:rPr lang="en-US" sz="1400" b="0" i="0" u="none" strike="noStrike" cap="none" dirty="0" err="1">
                <a:solidFill>
                  <a:srgbClr val="000000"/>
                </a:solidFill>
                <a:latin typeface="Arial"/>
                <a:ea typeface="Arial"/>
                <a:cs typeface="Arial"/>
                <a:sym typeface="Arial"/>
              </a:rPr>
              <a:t>Valutare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quali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dipartimenti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hanno</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tassi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a:t>
            </a:r>
            <a:r>
              <a:rPr lang="en-US" sz="1400" b="0" i="0" u="none" strike="noStrike" cap="none" dirty="0">
                <a:solidFill>
                  <a:srgbClr val="000000"/>
                </a:solidFill>
                <a:latin typeface="Arial"/>
                <a:ea typeface="Arial"/>
                <a:cs typeface="Arial"/>
                <a:sym typeface="Arial"/>
              </a:rPr>
              <a:t> </a:t>
            </a:r>
            <a:r>
              <a:rPr lang="en-US" sz="1400" b="0" i="0" u="none" strike="noStrike" cap="none" dirty="0" err="1" smtClean="0">
                <a:solidFill>
                  <a:srgbClr val="000000"/>
                </a:solidFill>
                <a:latin typeface="Arial"/>
                <a:ea typeface="Arial"/>
                <a:cs typeface="Arial"/>
                <a:sym typeface="Arial"/>
              </a:rPr>
              <a:t>conservazione</a:t>
            </a:r>
            <a:r>
              <a:rPr lang="en-US" sz="1400" b="0" i="0" u="none" strike="noStrike" cap="none" dirty="0" smtClean="0">
                <a:solidFill>
                  <a:srgbClr val="000000"/>
                </a:solidFill>
                <a:latin typeface="Arial"/>
                <a:ea typeface="Arial"/>
                <a:cs typeface="Arial"/>
                <a:sym typeface="Arial"/>
              </a:rPr>
              <a:t> </a:t>
            </a:r>
            <a:r>
              <a:rPr lang="en-US" sz="1400" b="0" i="0" u="none" strike="noStrike" cap="none" dirty="0" err="1" smtClean="0">
                <a:solidFill>
                  <a:srgbClr val="000000"/>
                </a:solidFill>
                <a:latin typeface="Arial"/>
                <a:ea typeface="Arial"/>
                <a:cs typeface="Arial"/>
                <a:sym typeface="Arial"/>
              </a:rPr>
              <a:t>migliori</a:t>
            </a:r>
            <a:r>
              <a:rPr lang="en-US" sz="1400" b="0" i="0" u="none" strike="noStrike" cap="none" dirty="0" smtClean="0">
                <a:solidFill>
                  <a:srgbClr val="000000"/>
                </a:solidFill>
                <a:latin typeface="Arial"/>
                <a:ea typeface="Arial"/>
                <a:cs typeface="Arial"/>
                <a:sym typeface="Arial"/>
              </a:rPr>
              <a:t>/</a:t>
            </a:r>
            <a:r>
              <a:rPr lang="en-US" sz="1400" b="0" i="0" u="none" strike="noStrike" cap="none" dirty="0" err="1" smtClean="0">
                <a:solidFill>
                  <a:srgbClr val="000000"/>
                </a:solidFill>
                <a:latin typeface="Arial"/>
                <a:ea typeface="Arial"/>
                <a:cs typeface="Arial"/>
                <a:sym typeface="Arial"/>
              </a:rPr>
              <a:t>peggiori</a:t>
            </a:r>
            <a:r>
              <a:rPr lang="en-US" sz="1400" b="0" i="0" u="none" strike="noStrike" cap="none" dirty="0" smtClean="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di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altri</a:t>
            </a:r>
            <a:r>
              <a:rPr lang="en-US"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285750" marR="0" lvl="0" indent="-285750" algn="l" rtl="0">
              <a:lnSpc>
                <a:spcPct val="90000"/>
              </a:lnSpc>
              <a:spcBef>
                <a:spcPts val="750"/>
              </a:spcBef>
              <a:spcAft>
                <a:spcPts val="0"/>
              </a:spcAft>
              <a:buClr>
                <a:schemeClr val="dk1"/>
              </a:buClr>
              <a:buSzPts val="1600"/>
              <a:buFont typeface="Noto Sans Symbols"/>
              <a:buChar char="✔"/>
            </a:pPr>
            <a:r>
              <a:rPr lang="en-US" sz="1400" b="0" i="0" u="none" strike="noStrike" cap="none" dirty="0" err="1">
                <a:solidFill>
                  <a:srgbClr val="000000"/>
                </a:solidFill>
                <a:latin typeface="Arial"/>
                <a:ea typeface="Arial"/>
                <a:cs typeface="Arial"/>
                <a:sym typeface="Arial"/>
              </a:rPr>
              <a:t>Creare</a:t>
            </a:r>
            <a:r>
              <a:rPr lang="en-US" sz="1400" b="0" i="0" u="none" strike="noStrike" cap="none" dirty="0">
                <a:solidFill>
                  <a:srgbClr val="000000"/>
                </a:solidFill>
                <a:latin typeface="Arial"/>
                <a:ea typeface="Arial"/>
                <a:cs typeface="Arial"/>
                <a:sym typeface="Arial"/>
              </a:rPr>
              <a:t> un piano </a:t>
            </a:r>
            <a:r>
              <a:rPr lang="en-US" sz="1400" b="0" i="0" u="none" strike="noStrike" cap="none" dirty="0" err="1">
                <a:solidFill>
                  <a:srgbClr val="000000"/>
                </a:solidFill>
                <a:latin typeface="Arial"/>
                <a:ea typeface="Arial"/>
                <a:cs typeface="Arial"/>
                <a:sym typeface="Arial"/>
              </a:rPr>
              <a:t>di</a:t>
            </a:r>
            <a:r>
              <a:rPr lang="en-US" sz="1400" b="0" i="0" u="none" strike="noStrike" cap="none" dirty="0">
                <a:solidFill>
                  <a:srgbClr val="000000"/>
                </a:solidFill>
                <a:latin typeface="Arial"/>
                <a:ea typeface="Arial"/>
                <a:cs typeface="Arial"/>
                <a:sym typeface="Arial"/>
              </a:rPr>
              <a:t> </a:t>
            </a:r>
            <a:r>
              <a:rPr lang="en-US" sz="1400" b="0" i="0" u="none" strike="noStrike" cap="none" dirty="0" err="1" smtClean="0">
                <a:solidFill>
                  <a:srgbClr val="000000"/>
                </a:solidFill>
                <a:latin typeface="Arial"/>
                <a:ea typeface="Arial"/>
                <a:cs typeface="Arial"/>
                <a:sym typeface="Arial"/>
              </a:rPr>
              <a:t>conservazione</a:t>
            </a:r>
            <a:r>
              <a:rPr lang="en-US" sz="1400" b="0" i="0" u="none" strike="noStrike" cap="none" dirty="0" smtClean="0">
                <a:solidFill>
                  <a:srgbClr val="000000"/>
                </a:solidFill>
                <a:latin typeface="Arial"/>
                <a:ea typeface="Arial"/>
                <a:cs typeface="Arial"/>
                <a:sym typeface="Arial"/>
              </a:rPr>
              <a:t> per </a:t>
            </a:r>
            <a:r>
              <a:rPr lang="en-US" sz="1400" b="0" i="0" u="none" strike="noStrike" cap="none" dirty="0" err="1">
                <a:solidFill>
                  <a:srgbClr val="000000"/>
                </a:solidFill>
                <a:latin typeface="Arial"/>
                <a:ea typeface="Arial"/>
                <a:cs typeface="Arial"/>
                <a:sym typeface="Arial"/>
              </a:rPr>
              <a:t>quegli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individui</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chiave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che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hanno</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il</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maggiore</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impatto</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sulla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redditività</a:t>
            </a:r>
            <a:r>
              <a:rPr lang="en-US" sz="1400" b="0" i="0" u="none" strike="noStrike" cap="none" dirty="0">
                <a:solidFill>
                  <a:srgbClr val="000000"/>
                </a:solidFill>
                <a:latin typeface="Arial"/>
                <a:ea typeface="Arial"/>
                <a:cs typeface="Arial"/>
                <a:sym typeface="Arial"/>
              </a:rPr>
              <a:t> e </a:t>
            </a:r>
            <a:r>
              <a:rPr lang="en-US" sz="1400" b="0" i="0" u="none" strike="noStrike" cap="none" dirty="0" err="1">
                <a:solidFill>
                  <a:srgbClr val="000000"/>
                </a:solidFill>
                <a:latin typeface="Arial"/>
                <a:ea typeface="Arial"/>
                <a:cs typeface="Arial"/>
                <a:sym typeface="Arial"/>
              </a:rPr>
              <a:t>sulla</a:t>
            </a:r>
            <a:r>
              <a:rPr lang="en-US" sz="1400" b="0" i="0" u="none" strike="noStrike" cap="none" dirty="0">
                <a:solidFill>
                  <a:srgbClr val="000000"/>
                </a:solidFill>
                <a:latin typeface="Arial"/>
                <a:ea typeface="Arial"/>
                <a:cs typeface="Arial"/>
                <a:sym typeface="Arial"/>
              </a:rPr>
              <a:t> </a:t>
            </a:r>
            <a:r>
              <a:rPr lang="en-US" sz="1400" b="0" i="0" u="none" strike="noStrike" cap="none" dirty="0" err="1">
                <a:solidFill>
                  <a:srgbClr val="000000"/>
                </a:solidFill>
                <a:latin typeface="Arial"/>
                <a:ea typeface="Arial"/>
                <a:cs typeface="Arial"/>
                <a:sym typeface="Arial"/>
              </a:rPr>
              <a:t>produttività</a:t>
            </a:r>
            <a:r>
              <a:rPr lang="en-US"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146" name="Google Shape;146;p18" descr="Ein Bild, das Waage, Gerät, Tisch, Boot enthält.&#10;&#10;Automatisch generierte Beschreibung"/>
          <p:cNvPicPr preferRelativeResize="0"/>
          <p:nvPr/>
        </p:nvPicPr>
        <p:blipFill rotWithShape="1">
          <a:blip r:embed="rId4">
            <a:alphaModFix/>
          </a:blip>
          <a:srcRect/>
          <a:stretch/>
        </p:blipFill>
        <p:spPr>
          <a:xfrm>
            <a:off x="6264773" y="87533"/>
            <a:ext cx="2567527" cy="14255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9"/>
          <p:cNvSpPr>
            <a:spLocks noGrp="1"/>
          </p:cNvSpPr>
          <p:nvPr>
            <p:ph type="ctrTitle"/>
          </p:nvPr>
        </p:nvSpPr>
        <p:spPr>
          <a:xfrm>
            <a:off x="311699" y="1642466"/>
            <a:ext cx="8622439" cy="770950"/>
          </a:xfrm>
          <a:prstGeom prst="roundRect">
            <a:avLst>
              <a:gd name="adj" fmla="val 16667"/>
            </a:avLst>
          </a:prstGeom>
          <a:solidFill>
            <a:srgbClr val="3086B8"/>
          </a:solidFill>
          <a:ln>
            <a:noFill/>
          </a:ln>
          <a:effectLst>
            <a:outerShdw blurRad="57150" dist="19050" dir="5400000" algn="ctr" rotWithShape="0">
              <a:srgbClr val="000000">
                <a:alpha val="61960"/>
              </a:srgbClr>
            </a:outerShdw>
          </a:effectLst>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240"/>
              <a:buFont typeface="Trebuchet MS"/>
              <a:buNone/>
            </a:pPr>
            <a:r>
              <a:rPr lang="en-US" sz="3240" dirty="0" err="1">
                <a:solidFill>
                  <a:schemeClr val="lt1"/>
                </a:solidFill>
                <a:latin typeface="Trebuchet MS"/>
                <a:ea typeface="Trebuchet MS"/>
                <a:cs typeface="Trebuchet MS"/>
                <a:sym typeface="Trebuchet MS"/>
              </a:rPr>
              <a:t>Indicatori</a:t>
            </a:r>
            <a:r>
              <a:rPr lang="en-US" sz="3240" dirty="0">
                <a:solidFill>
                  <a:schemeClr val="lt1"/>
                </a:solidFill>
                <a:latin typeface="Trebuchet MS"/>
                <a:ea typeface="Trebuchet MS"/>
                <a:cs typeface="Trebuchet MS"/>
                <a:sym typeface="Trebuchet MS"/>
              </a:rPr>
              <a:t> per </a:t>
            </a:r>
            <a:r>
              <a:rPr lang="en-US" sz="3240" dirty="0" err="1">
                <a:solidFill>
                  <a:schemeClr val="lt1"/>
                </a:solidFill>
                <a:latin typeface="Trebuchet MS"/>
                <a:ea typeface="Trebuchet MS"/>
                <a:cs typeface="Trebuchet MS"/>
                <a:sym typeface="Trebuchet MS"/>
              </a:rPr>
              <a:t>misurare</a:t>
            </a:r>
            <a:r>
              <a:rPr lang="en-US" sz="3240" dirty="0">
                <a:solidFill>
                  <a:schemeClr val="lt1"/>
                </a:solidFill>
                <a:latin typeface="Trebuchet MS"/>
                <a:ea typeface="Trebuchet MS"/>
                <a:cs typeface="Trebuchet MS"/>
                <a:sym typeface="Trebuchet MS"/>
              </a:rPr>
              <a:t> la </a:t>
            </a:r>
            <a:r>
              <a:rPr lang="en-US" sz="3240" dirty="0" err="1">
                <a:solidFill>
                  <a:schemeClr val="lt1"/>
                </a:solidFill>
                <a:latin typeface="Trebuchet MS"/>
                <a:ea typeface="Trebuchet MS"/>
                <a:cs typeface="Trebuchet MS"/>
                <a:sym typeface="Trebuchet MS"/>
              </a:rPr>
              <a:t>motivazione</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dei</a:t>
            </a:r>
            <a:r>
              <a:rPr lang="en-US" sz="3240" dirty="0">
                <a:solidFill>
                  <a:schemeClr val="lt1"/>
                </a:solidFill>
                <a:latin typeface="Trebuchet MS"/>
                <a:ea typeface="Trebuchet MS"/>
                <a:cs typeface="Trebuchet MS"/>
                <a:sym typeface="Trebuchet MS"/>
              </a:rPr>
              <a:t> </a:t>
            </a:r>
            <a:r>
              <a:rPr lang="en-US" sz="3240" dirty="0" err="1">
                <a:solidFill>
                  <a:schemeClr val="lt1"/>
                </a:solidFill>
                <a:latin typeface="Trebuchet MS"/>
                <a:ea typeface="Trebuchet MS"/>
                <a:cs typeface="Trebuchet MS"/>
                <a:sym typeface="Trebuchet MS"/>
              </a:rPr>
              <a:t>dipendenti</a:t>
            </a:r>
            <a:endParaRPr sz="3060" b="1" dirty="0">
              <a:solidFill>
                <a:schemeClr val="lt2"/>
              </a:solidFill>
            </a:endParaRPr>
          </a:p>
        </p:txBody>
      </p:sp>
      <p:sp>
        <p:nvSpPr>
          <p:cNvPr id="152" name="Google Shape;152;p19"/>
          <p:cNvSpPr txBox="1">
            <a:spLocks noGrp="1"/>
          </p:cNvSpPr>
          <p:nvPr>
            <p:ph type="subTitle" idx="1"/>
          </p:nvPr>
        </p:nvSpPr>
        <p:spPr>
          <a:xfrm>
            <a:off x="372320" y="2448255"/>
            <a:ext cx="8402536" cy="3668912"/>
          </a:xfrm>
          <a:prstGeom prst="rect">
            <a:avLst/>
          </a:prstGeom>
          <a:solidFill>
            <a:srgbClr val="F2F2F2"/>
          </a:solidFill>
          <a:ln>
            <a:noFill/>
          </a:ln>
        </p:spPr>
        <p:txBody>
          <a:bodyPr spcFirstLastPara="1" wrap="square" lIns="91425" tIns="91425" rIns="91425" bIns="91425" anchor="t" anchorCtr="0">
            <a:noAutofit/>
          </a:bodyPr>
          <a:lstStyle/>
          <a:p>
            <a:pPr marL="228600" lvl="0" indent="-228600" algn="l">
              <a:buSzPts val="1600"/>
              <a:buAutoNum type="arabicPeriod"/>
            </a:pPr>
            <a:r>
              <a:rPr lang="en-US" sz="1600" b="1" dirty="0" err="1" smtClean="0"/>
              <a:t>Numero</a:t>
            </a:r>
            <a:r>
              <a:rPr lang="en-US" sz="1600" b="1" dirty="0" smtClean="0"/>
              <a:t> </a:t>
            </a:r>
            <a:r>
              <a:rPr lang="en-US" sz="1600" b="1" dirty="0" err="1" smtClean="0"/>
              <a:t>di</a:t>
            </a:r>
            <a:r>
              <a:rPr lang="en-US" sz="1600" b="1" dirty="0" smtClean="0"/>
              <a:t> </a:t>
            </a:r>
            <a:r>
              <a:rPr lang="en-US" sz="1600" b="1" dirty="0" err="1" smtClean="0"/>
              <a:t>giorni</a:t>
            </a:r>
            <a:r>
              <a:rPr lang="en-US" sz="1600" b="1" dirty="0" smtClean="0"/>
              <a:t> </a:t>
            </a:r>
            <a:r>
              <a:rPr lang="en-US" sz="1600" b="1" dirty="0" err="1" smtClean="0"/>
              <a:t>di</a:t>
            </a:r>
            <a:r>
              <a:rPr lang="en-US" sz="1600" b="1" dirty="0" smtClean="0"/>
              <a:t> </a:t>
            </a:r>
            <a:r>
              <a:rPr lang="en-US" sz="1600" b="1" dirty="0" err="1" smtClean="0"/>
              <a:t>lavoro</a:t>
            </a:r>
            <a:r>
              <a:rPr lang="en-US" sz="1600" b="1" dirty="0" smtClean="0"/>
              <a:t> a casa</a:t>
            </a:r>
            <a:r>
              <a:rPr lang="en-US" sz="1000" dirty="0" smtClean="0"/>
              <a:t/>
            </a:r>
            <a:br>
              <a:rPr lang="en-US" sz="1000" dirty="0" smtClean="0"/>
            </a:br>
            <a:r>
              <a:rPr lang="it-IT" sz="1000" dirty="0" smtClean="0"/>
              <a:t> Non c'è niente di male se i dipendenti lavorano occasionalmente da casa, perché ci sono innumerevoli esempi di </a:t>
            </a:r>
            <a:r>
              <a:rPr lang="it-IT" sz="1000" dirty="0" smtClean="0"/>
              <a:t>benefici sia </a:t>
            </a:r>
            <a:r>
              <a:rPr lang="it-IT" sz="1000" dirty="0" smtClean="0"/>
              <a:t>per l'azienda che per il dipendente.  </a:t>
            </a:r>
            <a:r>
              <a:rPr lang="en-US" sz="1000" dirty="0" smtClean="0"/>
              <a:t> </a:t>
            </a:r>
          </a:p>
          <a:p>
            <a:pPr marL="228600" lvl="0" indent="-228600" algn="l">
              <a:buSzPts val="1600"/>
              <a:buAutoNum type="arabicPeriod"/>
            </a:pPr>
            <a:r>
              <a:rPr lang="en-US" sz="1600" b="1" dirty="0" err="1" smtClean="0"/>
              <a:t>Numero</a:t>
            </a:r>
            <a:r>
              <a:rPr lang="en-US" sz="1600" b="1" dirty="0" smtClean="0"/>
              <a:t> </a:t>
            </a:r>
            <a:r>
              <a:rPr lang="en-US" sz="1600" b="1" dirty="0" err="1" smtClean="0"/>
              <a:t>di</a:t>
            </a:r>
            <a:r>
              <a:rPr lang="en-US" sz="1600" b="1" dirty="0" smtClean="0"/>
              <a:t> </a:t>
            </a:r>
            <a:r>
              <a:rPr lang="en-US" sz="1600" b="1" dirty="0" err="1" smtClean="0"/>
              <a:t>assenze</a:t>
            </a:r>
            <a:r>
              <a:rPr lang="en-US" sz="1000" dirty="0" smtClean="0"/>
              <a:t/>
            </a:r>
            <a:br>
              <a:rPr lang="en-US" sz="1000" dirty="0" smtClean="0"/>
            </a:br>
            <a:r>
              <a:rPr lang="it-IT" sz="1000" dirty="0" smtClean="0"/>
              <a:t> Un altro segno di un ambiente poco sano nell'organizzazione è l'aumento delle assenze</a:t>
            </a:r>
            <a:r>
              <a:rPr lang="en-US" sz="1000" dirty="0" smtClean="0"/>
              <a:t>.</a:t>
            </a:r>
            <a:r>
              <a:rPr lang="en-US" sz="1000" dirty="0" smtClean="0"/>
              <a:t> </a:t>
            </a:r>
          </a:p>
          <a:p>
            <a:pPr marL="228600" lvl="0" indent="-228600" algn="l">
              <a:buSzPts val="1600"/>
              <a:buAutoNum type="arabicPeriod"/>
            </a:pPr>
            <a:r>
              <a:rPr lang="en-US" sz="1600" b="1" dirty="0" err="1" smtClean="0"/>
              <a:t>Numero</a:t>
            </a:r>
            <a:r>
              <a:rPr lang="en-US" sz="1600" b="1" dirty="0" smtClean="0"/>
              <a:t> </a:t>
            </a:r>
            <a:r>
              <a:rPr lang="en-US" sz="1600" b="1" dirty="0" err="1" smtClean="0"/>
              <a:t>di</a:t>
            </a:r>
            <a:r>
              <a:rPr lang="en-US" sz="1600" b="1" dirty="0" smtClean="0"/>
              <a:t> </a:t>
            </a:r>
            <a:r>
              <a:rPr lang="en-US" sz="1600" b="1" dirty="0" err="1" smtClean="0"/>
              <a:t>giorni</a:t>
            </a:r>
            <a:r>
              <a:rPr lang="en-US" sz="1600" b="1" dirty="0" smtClean="0"/>
              <a:t> con </a:t>
            </a:r>
            <a:r>
              <a:rPr lang="en-US" sz="1600" b="1" dirty="0" err="1" smtClean="0"/>
              <a:t>meno</a:t>
            </a:r>
            <a:r>
              <a:rPr lang="en-US" sz="1600" b="1" dirty="0" smtClean="0"/>
              <a:t> ore </a:t>
            </a:r>
            <a:r>
              <a:rPr lang="en-US" sz="1600" b="1" dirty="0" err="1" smtClean="0"/>
              <a:t>di</a:t>
            </a:r>
            <a:r>
              <a:rPr lang="en-US" sz="1600" b="1" dirty="0" smtClean="0"/>
              <a:t> </a:t>
            </a:r>
            <a:r>
              <a:rPr lang="en-US" sz="1600" b="1" dirty="0" err="1" smtClean="0"/>
              <a:t>lavoro</a:t>
            </a:r>
            <a:r>
              <a:rPr lang="en-US" sz="1000" dirty="0" smtClean="0"/>
              <a:t/>
            </a:r>
            <a:br>
              <a:rPr lang="en-US" sz="1000" dirty="0" smtClean="0"/>
            </a:br>
            <a:r>
              <a:rPr lang="it-IT" sz="1000" dirty="0" smtClean="0"/>
              <a:t> I dipendenti lavorano regolarmente meno ore di quanto previsto dal loro contratto di lavoro? </a:t>
            </a:r>
            <a:endParaRPr lang="en-US" sz="1000" dirty="0" smtClean="0"/>
          </a:p>
          <a:p>
            <a:pPr marL="228600" lvl="0" indent="-228600" algn="l">
              <a:buSzPts val="1600"/>
              <a:buAutoNum type="arabicPeriod"/>
            </a:pPr>
            <a:r>
              <a:rPr lang="en-US" sz="1600" b="1" dirty="0" err="1" smtClean="0"/>
              <a:t>Disattenzione</a:t>
            </a:r>
            <a:r>
              <a:rPr lang="en-US" sz="1000" dirty="0" smtClean="0"/>
              <a:t/>
            </a:r>
            <a:br>
              <a:rPr lang="en-US" sz="1000" dirty="0" smtClean="0"/>
            </a:br>
            <a:r>
              <a:rPr lang="it-IT" sz="1000" dirty="0" smtClean="0"/>
              <a:t> Quando si è molto motivati, è anche probabile che ci si dedichi ad ogni minimo dettaglio e si consegni solo il lavoro migliore.</a:t>
            </a:r>
            <a:endParaRPr lang="en-US" sz="1000" dirty="0" smtClean="0"/>
          </a:p>
          <a:p>
            <a:pPr marL="228600" lvl="0" indent="-228600" algn="l">
              <a:buSzPts val="1600"/>
              <a:buAutoNum type="arabicPeriod"/>
            </a:pPr>
            <a:r>
              <a:rPr lang="en-US" sz="1600" b="1" dirty="0" err="1" smtClean="0"/>
              <a:t>Comportamento</a:t>
            </a:r>
            <a:r>
              <a:rPr lang="en-US" sz="1600" b="1" dirty="0" smtClean="0"/>
              <a:t> </a:t>
            </a:r>
            <a:r>
              <a:rPr lang="en-US" sz="1600" b="1" dirty="0" err="1" smtClean="0"/>
              <a:t>asociale</a:t>
            </a:r>
            <a:r>
              <a:rPr lang="en-US" sz="1000" dirty="0" smtClean="0"/>
              <a:t/>
            </a:r>
            <a:br>
              <a:rPr lang="en-US" sz="1000" dirty="0" smtClean="0"/>
            </a:br>
            <a:r>
              <a:rPr lang="it-IT" sz="1000" dirty="0" smtClean="0"/>
              <a:t> Anche se c'è una visione chiara e degli obiettivi a lungo termine che danno le linee guida, le persone sono meno motivate a dare il meglio di sé in un ambiente di lavoro povero. </a:t>
            </a:r>
            <a:endParaRPr lang="en-US" sz="1000" dirty="0" smtClean="0"/>
          </a:p>
          <a:p>
            <a:pPr marL="228600" lvl="0" indent="-228600" algn="l">
              <a:buSzPts val="1600"/>
              <a:buAutoNum type="arabicPeriod"/>
            </a:pPr>
            <a:r>
              <a:rPr lang="it-IT" sz="1600" b="1" dirty="0" smtClean="0"/>
              <a:t>Riluttanza ad assumersi responsabilità o ad accettare nuovi progetti </a:t>
            </a:r>
            <a:r>
              <a:rPr lang="en-US" sz="1000" dirty="0" smtClean="0"/>
              <a:t/>
            </a:r>
            <a:br>
              <a:rPr lang="en-US" sz="1000" dirty="0" smtClean="0"/>
            </a:br>
            <a:r>
              <a:rPr lang="it-IT" sz="1000" dirty="0" smtClean="0"/>
              <a:t> I dipendenti altamente motivati si buttano in nuovi incarichi e si preoccupano personalmente che i progetti siano consegnati e i clienti serviti in modo eccellente.</a:t>
            </a:r>
            <a:endParaRPr lang="en-US" sz="1000" u="sng" dirty="0" smtClean="0">
              <a:solidFill>
                <a:schemeClr val="hlink"/>
              </a:solidFill>
              <a:hlinkClick r:id="rId3"/>
            </a:endParaRPr>
          </a:p>
          <a:p>
            <a:pPr marL="0" lvl="0" indent="0" algn="l" rtl="0">
              <a:lnSpc>
                <a:spcPct val="90000"/>
              </a:lnSpc>
              <a:spcBef>
                <a:spcPts val="750"/>
              </a:spcBef>
              <a:spcAft>
                <a:spcPts val="0"/>
              </a:spcAft>
              <a:buClr>
                <a:schemeClr val="dk1"/>
              </a:buClr>
              <a:buSzPts val="1000"/>
              <a:buNone/>
            </a:pPr>
            <a:r>
              <a:rPr lang="en-US" sz="1000" u="sng" dirty="0" err="1" smtClean="0">
                <a:solidFill>
                  <a:schemeClr val="hlink"/>
                </a:solidFill>
                <a:hlinkClick r:id="rId3"/>
              </a:rPr>
              <a:t>Fonte</a:t>
            </a:r>
            <a:r>
              <a:rPr lang="en-US" sz="1000" u="sng" dirty="0">
                <a:solidFill>
                  <a:schemeClr val="hlink"/>
                </a:solidFill>
                <a:hlinkClick r:id="rId3"/>
              </a:rPr>
              <a:t>: https://www.sympa.com/insights/blog/6-basic-hr-metrics-for-measuring-employee-motivation/ </a:t>
            </a:r>
            <a:endParaRPr sz="1000"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Trebuchet MS"/>
                <a:ea typeface="Trebuchet MS"/>
                <a:cs typeface="Trebuchet MS"/>
                <a:sym typeface="Trebuchet MS"/>
              </a:rPr>
              <a:t>2018-1-AT01-KA202-039242</a:t>
            </a:r>
            <a:endParaRPr sz="1800" b="0" i="0" u="none" strike="noStrike" cap="none" dirty="0">
              <a:solidFill>
                <a:schemeClr val="dk1"/>
              </a:solidFill>
              <a:latin typeface="Trebuchet MS"/>
              <a:ea typeface="Trebuchet MS"/>
              <a:cs typeface="Trebuchet MS"/>
              <a:sym typeface="Trebuchet MS"/>
            </a:endParaRPr>
          </a:p>
          <a:p>
            <a:endParaRPr dirty="0"/>
          </a:p>
          <a:p>
            <a:endParaRPr dirty="0"/>
          </a:p>
          <a:p>
            <a:endParaRPr dirty="0"/>
          </a:p>
          <a:p>
            <a:endParaRPr dirty="0"/>
          </a:p>
          <a:p>
            <a:endParaRPr dirty="0"/>
          </a:p>
        </p:txBody>
      </p:sp>
      <p:pic>
        <p:nvPicPr>
          <p:cNvPr id="153" name="Google Shape;153;p19" descr="A close up of a logo&#10;&#10;Description automatically generated"/>
          <p:cNvPicPr preferRelativeResize="0"/>
          <p:nvPr/>
        </p:nvPicPr>
        <p:blipFill rotWithShape="1">
          <a:blip r:embed="rId4">
            <a:alphaModFix/>
          </a:blip>
          <a:srcRect/>
          <a:stretch/>
        </p:blipFill>
        <p:spPr>
          <a:xfrm>
            <a:off x="524425" y="6307332"/>
            <a:ext cx="1710047" cy="408041"/>
          </a:xfrm>
          <a:prstGeom prst="rect">
            <a:avLst/>
          </a:prstGeom>
          <a:noFill/>
          <a:ln>
            <a:noFill/>
          </a:ln>
        </p:spPr>
      </p:pic>
      <p:sp>
        <p:nvSpPr>
          <p:cNvPr id="154" name="Google Shape;154;p19"/>
          <p:cNvSpPr/>
          <p:nvPr/>
        </p:nvSpPr>
        <p:spPr>
          <a:xfrm>
            <a:off x="2771988" y="6346041"/>
            <a:ext cx="2991525" cy="369332"/>
          </a:xfrm>
          <a:prstGeom prst="rect">
            <a:avLst/>
          </a:prstGeom>
          <a:noFill/>
          <a:ln>
            <a:noFill/>
          </a:ln>
        </p:spPr>
        <p:txBody>
          <a:bodyPr spcFirstLastPara="1" wrap="square" lIns="91425" tIns="45700" rIns="91425" bIns="45700" anchor="t" anchorCtr="0">
            <a:noAutofit/>
          </a:bodyPr>
          <a:lstStyle/>
          <a:p>
            <a:endParaRPr/>
          </a:p>
        </p:txBody>
      </p:sp>
      <p:pic>
        <p:nvPicPr>
          <p:cNvPr id="155" name="Google Shape;155;p19" descr="Ein Bild, das Waage, Gerät, Tisch, Boot enthält.&#10;&#10;Automatisch generierte Beschreibung"/>
          <p:cNvPicPr preferRelativeResize="0"/>
          <p:nvPr/>
        </p:nvPicPr>
        <p:blipFill rotWithShape="1">
          <a:blip r:embed="rId5">
            <a:alphaModFix/>
          </a:blip>
          <a:srcRect/>
          <a:stretch/>
        </p:blipFill>
        <p:spPr>
          <a:xfrm>
            <a:off x="6049108" y="51078"/>
            <a:ext cx="2725748" cy="15133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0"/>
          <p:cNvSpPr>
            <a:spLocks noGrp="1"/>
          </p:cNvSpPr>
          <p:nvPr>
            <p:ph type="ctrTitle"/>
          </p:nvPr>
        </p:nvSpPr>
        <p:spPr>
          <a:xfrm>
            <a:off x="385687" y="1527071"/>
            <a:ext cx="8520600" cy="451276"/>
          </a:xfrm>
          <a:prstGeom prst="roundRect">
            <a:avLst>
              <a:gd name="adj" fmla="val 16667"/>
            </a:avLst>
          </a:prstGeom>
          <a:solidFill>
            <a:srgbClr val="3086B8"/>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060"/>
              <a:buFont typeface="Trebuchet MS"/>
              <a:buNone/>
            </a:pPr>
            <a:r>
              <a:rPr lang="en-US" sz="3060" b="1">
                <a:solidFill>
                  <a:schemeClr val="lt1"/>
                </a:solidFill>
                <a:latin typeface="Trebuchet MS"/>
                <a:ea typeface="Trebuchet MS"/>
                <a:cs typeface="Trebuchet MS"/>
                <a:sym typeface="Trebuchet MS"/>
              </a:rPr>
              <a:t>Come misurare?</a:t>
            </a:r>
            <a:endParaRPr sz="3060" b="1">
              <a:solidFill>
                <a:schemeClr val="lt1"/>
              </a:solidFill>
            </a:endParaRPr>
          </a:p>
        </p:txBody>
      </p:sp>
      <p:sp>
        <p:nvSpPr>
          <p:cNvPr id="161" name="Google Shape;161;p20"/>
          <p:cNvSpPr txBox="1">
            <a:spLocks noGrp="1"/>
          </p:cNvSpPr>
          <p:nvPr>
            <p:ph type="subTitle" idx="1"/>
          </p:nvPr>
        </p:nvSpPr>
        <p:spPr>
          <a:xfrm>
            <a:off x="385687" y="1986123"/>
            <a:ext cx="8520600" cy="3873587"/>
          </a:xfrm>
          <a:prstGeom prst="rect">
            <a:avLst/>
          </a:prstGeom>
          <a:solidFill>
            <a:srgbClr val="F2F2F2"/>
          </a:solidFill>
          <a:ln>
            <a:noFill/>
          </a:ln>
        </p:spPr>
        <p:txBody>
          <a:bodyPr spcFirstLastPara="1" wrap="square" lIns="91425" tIns="91425" rIns="91425" bIns="91425" anchor="t" anchorCtr="0">
            <a:noAutofit/>
          </a:bodyPr>
          <a:lstStyle/>
          <a:p>
            <a:pPr marL="0" lvl="0" indent="0" algn="l" rtl="0">
              <a:lnSpc>
                <a:spcPct val="90000"/>
              </a:lnSpc>
              <a:spcBef>
                <a:spcPts val="750"/>
              </a:spcBef>
              <a:spcAft>
                <a:spcPts val="0"/>
              </a:spcAft>
              <a:buClr>
                <a:schemeClr val="dk1"/>
              </a:buClr>
              <a:buSzPts val="1800"/>
              <a:buNone/>
            </a:pPr>
            <a:r>
              <a:rPr lang="en-US" sz="1600" b="1"/>
              <a:t>Sondaggi</a:t>
            </a:r>
            <a:br>
              <a:rPr lang="en-US" sz="1600" b="1"/>
            </a:br>
            <a:r>
              <a:rPr lang="en-US" sz="1200"/>
              <a:t>Preparare sondaggi per i dipendenti con domande che mirano alla motivazione. Chiedete direttamente ai lavoratori la loro soddisfazione sul lavoro. Date loro una sezione per spiegare cosa stanno ottenendo e di cosa hanno bisogno in termini di opportunità creative, compensazione e benefici, risorse e supporto. </a:t>
            </a:r>
            <a:endParaRPr sz="1200"/>
          </a:p>
          <a:p>
            <a:pPr marL="0" lvl="0" indent="0" algn="l" rtl="0">
              <a:lnSpc>
                <a:spcPct val="90000"/>
              </a:lnSpc>
              <a:spcBef>
                <a:spcPts val="750"/>
              </a:spcBef>
              <a:spcAft>
                <a:spcPts val="0"/>
              </a:spcAft>
              <a:buClr>
                <a:schemeClr val="dk1"/>
              </a:buClr>
              <a:buSzPts val="1800"/>
              <a:buNone/>
            </a:pPr>
            <a:r>
              <a:rPr lang="en-US" sz="1600" b="1"/>
              <a:t>Presenza</a:t>
            </a:r>
            <a:br>
              <a:rPr lang="en-US" sz="1600" b="1"/>
            </a:br>
            <a:r>
              <a:rPr lang="en-US" sz="1200"/>
              <a:t>Un modo per giudicare quanto sono motivati i tuoi dipendenti al lavoro è guardare quanto spesso mancano al lavoro. Guarda i rapporti di presenza dei tuoi lavoratori negli ultimi sei mesi. Consideri la quantità complessiva di assenze. </a:t>
            </a:r>
            <a:endParaRPr sz="1200"/>
          </a:p>
          <a:p>
            <a:pPr marL="0" lvl="0" indent="0" algn="l" rtl="0">
              <a:lnSpc>
                <a:spcPct val="90000"/>
              </a:lnSpc>
              <a:spcBef>
                <a:spcPts val="750"/>
              </a:spcBef>
              <a:spcAft>
                <a:spcPts val="0"/>
              </a:spcAft>
              <a:buClr>
                <a:schemeClr val="dk1"/>
              </a:buClr>
              <a:buSzPts val="1800"/>
              <a:buNone/>
            </a:pPr>
            <a:r>
              <a:rPr lang="en-US" sz="1600" b="1"/>
              <a:t>Partecipazione</a:t>
            </a:r>
            <a:br>
              <a:rPr lang="en-US" sz="1600" b="1"/>
            </a:br>
            <a:r>
              <a:rPr lang="en-US" sz="1200"/>
              <a:t>I manager interessati a giudicare la motivazione dei loro dipendenti possono imparare molto dalle loro azioni partecipative. Gli associati che rispondono ai bisogni dei loro supervisori e degli altri dipendenti mostrano entusiasmo per il loro lavoro. </a:t>
            </a:r>
            <a:endParaRPr sz="1200"/>
          </a:p>
          <a:p>
            <a:pPr marL="0" lvl="0" indent="0" algn="l" rtl="0">
              <a:lnSpc>
                <a:spcPct val="90000"/>
              </a:lnSpc>
              <a:spcBef>
                <a:spcPts val="750"/>
              </a:spcBef>
              <a:spcAft>
                <a:spcPts val="0"/>
              </a:spcAft>
              <a:buClr>
                <a:schemeClr val="dk1"/>
              </a:buClr>
              <a:buSzPts val="1800"/>
              <a:buNone/>
            </a:pPr>
            <a:r>
              <a:rPr lang="en-US" sz="1600" b="1"/>
              <a:t>Risultati</a:t>
            </a:r>
            <a:br>
              <a:rPr lang="en-US" sz="1600" b="1"/>
            </a:br>
            <a:r>
              <a:rPr lang="en-US" sz="1200"/>
              <a:t>Valutare i risultati dei dipendenti è un modo per misurare il loro impegno nel lavoro. Per esempio, guarda i risultati come i profitti recenti per misurare il coinvolgimento del personale. Inoltre, valutate la qualità del lavoro che il vostro staff sta producendo e la tempestività del completamento dei compiti di lavoro. </a:t>
            </a:r>
            <a:endParaRPr sz="1200"/>
          </a:p>
          <a:p>
            <a:pPr marL="0" lvl="0" indent="0" algn="l" rtl="0">
              <a:lnSpc>
                <a:spcPct val="90000"/>
              </a:lnSpc>
              <a:spcBef>
                <a:spcPts val="750"/>
              </a:spcBef>
              <a:spcAft>
                <a:spcPts val="0"/>
              </a:spcAft>
              <a:buSzPts val="1400"/>
              <a:buNone/>
            </a:pPr>
            <a:r>
              <a:rPr lang="en-US" sz="1600" b="1"/>
              <a:t>Crescita</a:t>
            </a:r>
            <a:br>
              <a:rPr lang="en-US" sz="1600" b="1"/>
            </a:br>
            <a:r>
              <a:rPr lang="en-US" sz="1200"/>
              <a:t>Una mancanza di crescita spesso significa che la motivazione dei lavoratori è bassa. Quando un'azienda ristagna, è spesso dovuto alla mancanza di realizzazione della sua forza lavoro. </a:t>
            </a:r>
            <a:endParaRPr sz="1200"/>
          </a:p>
        </p:txBody>
      </p:sp>
      <p:sp>
        <p:nvSpPr>
          <p:cNvPr id="162" name="Google Shape;162;p20"/>
          <p:cNvSpPr/>
          <p:nvPr/>
        </p:nvSpPr>
        <p:spPr>
          <a:xfrm>
            <a:off x="282601" y="540251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163" name="Google Shape;163;p20"/>
          <p:cNvSpPr/>
          <p:nvPr/>
        </p:nvSpPr>
        <p:spPr>
          <a:xfrm>
            <a:off x="524425" y="585971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pic>
        <p:nvPicPr>
          <p:cNvPr id="164" name="Google Shape;164;p20"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65" name="Google Shape;165;p20"/>
          <p:cNvSpPr/>
          <p:nvPr/>
        </p:nvSpPr>
        <p:spPr>
          <a:xfrm>
            <a:off x="393707" y="5963424"/>
            <a:ext cx="4803934" cy="24622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rebuchet MS"/>
                <a:ea typeface="Trebuchet MS"/>
                <a:cs typeface="Trebuchet MS"/>
                <a:sym typeface="Trebuchet MS"/>
              </a:rPr>
              <a:t>Fonte: </a:t>
            </a:r>
            <a:r>
              <a:rPr lang="en-US" sz="1000" b="0" i="0" u="sng" strike="noStrike" cap="none">
                <a:solidFill>
                  <a:schemeClr val="hlink"/>
                </a:solidFill>
                <a:latin typeface="Trebuchet MS"/>
                <a:ea typeface="Trebuchet MS"/>
                <a:cs typeface="Trebuchet MS"/>
                <a:sym typeface="Trebuchet MS"/>
                <a:hlinkClick r:id="rId4"/>
              </a:rPr>
              <a:t>https://yourbusiness.azcentral.com/evaluate-motivation-9669.html </a:t>
            </a:r>
            <a:endParaRPr sz="1000" b="0" i="0" u="none" strike="noStrike" cap="none">
              <a:solidFill>
                <a:schemeClr val="dk1"/>
              </a:solidFill>
              <a:latin typeface="Trebuchet MS"/>
              <a:ea typeface="Trebuchet MS"/>
              <a:cs typeface="Trebuchet MS"/>
              <a:sym typeface="Trebuchet MS"/>
            </a:endParaRPr>
          </a:p>
        </p:txBody>
      </p:sp>
      <p:pic>
        <p:nvPicPr>
          <p:cNvPr id="166" name="Google Shape;166;p20" descr="Ein Bild, das Waage, Gerät, Tisch, Boot enthält.&#10;&#10;Automatisch generierte Beschreibung"/>
          <p:cNvPicPr preferRelativeResize="0"/>
          <p:nvPr/>
        </p:nvPicPr>
        <p:blipFill rotWithShape="1">
          <a:blip r:embed="rId5">
            <a:alphaModFix/>
          </a:blip>
          <a:srcRect/>
          <a:stretch/>
        </p:blipFill>
        <p:spPr>
          <a:xfrm>
            <a:off x="6295293" y="61499"/>
            <a:ext cx="2523392" cy="140100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1"/>
          <p:cNvSpPr>
            <a:spLocks noGrp="1"/>
          </p:cNvSpPr>
          <p:nvPr>
            <p:ph type="ctrTitle"/>
          </p:nvPr>
        </p:nvSpPr>
        <p:spPr>
          <a:xfrm>
            <a:off x="282601" y="1433016"/>
            <a:ext cx="8520205" cy="624302"/>
          </a:xfrm>
          <a:prstGeom prst="roundRect">
            <a:avLst>
              <a:gd name="adj" fmla="val 16667"/>
            </a:avLst>
          </a:prstGeom>
          <a:solidFill>
            <a:srgbClr val="3086B8"/>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400"/>
              <a:buFont typeface="Trebuchet MS"/>
              <a:buNone/>
            </a:pPr>
            <a:r>
              <a:rPr lang="en-US" sz="2400" b="1" dirty="0" err="1">
                <a:solidFill>
                  <a:schemeClr val="lt1"/>
                </a:solidFill>
                <a:latin typeface="Trebuchet MS"/>
                <a:ea typeface="Trebuchet MS"/>
                <a:cs typeface="Trebuchet MS"/>
                <a:sym typeface="Trebuchet MS"/>
              </a:rPr>
              <a:t>Motivare</a:t>
            </a:r>
            <a:r>
              <a:rPr lang="en-US" sz="2400" b="1" dirty="0">
                <a:solidFill>
                  <a:schemeClr val="lt1"/>
                </a:solidFill>
                <a:latin typeface="Trebuchet MS"/>
                <a:ea typeface="Trebuchet MS"/>
                <a:cs typeface="Trebuchet MS"/>
                <a:sym typeface="Trebuchet MS"/>
              </a:rPr>
              <a:t> </a:t>
            </a:r>
            <a:r>
              <a:rPr lang="en-US" sz="2400" b="1" dirty="0" err="1">
                <a:solidFill>
                  <a:schemeClr val="lt1"/>
                </a:solidFill>
                <a:latin typeface="Trebuchet MS"/>
                <a:ea typeface="Trebuchet MS"/>
                <a:cs typeface="Trebuchet MS"/>
                <a:sym typeface="Trebuchet MS"/>
              </a:rPr>
              <a:t>i</a:t>
            </a:r>
            <a:r>
              <a:rPr lang="en-US" sz="2400" b="1" dirty="0">
                <a:solidFill>
                  <a:schemeClr val="lt1"/>
                </a:solidFill>
                <a:latin typeface="Trebuchet MS"/>
                <a:ea typeface="Trebuchet MS"/>
                <a:cs typeface="Trebuchet MS"/>
                <a:sym typeface="Trebuchet MS"/>
              </a:rPr>
              <a:t> </a:t>
            </a:r>
            <a:r>
              <a:rPr lang="en-US" sz="2400" b="1" dirty="0" err="1">
                <a:solidFill>
                  <a:schemeClr val="lt1"/>
                </a:solidFill>
                <a:latin typeface="Trebuchet MS"/>
                <a:ea typeface="Trebuchet MS"/>
                <a:cs typeface="Trebuchet MS"/>
                <a:sym typeface="Trebuchet MS"/>
              </a:rPr>
              <a:t>dipendenti</a:t>
            </a:r>
            <a:r>
              <a:rPr lang="en-US" sz="2400" b="1" dirty="0">
                <a:solidFill>
                  <a:schemeClr val="lt1"/>
                </a:solidFill>
                <a:latin typeface="Trebuchet MS"/>
                <a:ea typeface="Trebuchet MS"/>
                <a:cs typeface="Trebuchet MS"/>
                <a:sym typeface="Trebuchet MS"/>
              </a:rPr>
              <a:t> </a:t>
            </a:r>
            <a:r>
              <a:rPr lang="en-US" sz="2400" b="1" dirty="0" err="1">
                <a:solidFill>
                  <a:schemeClr val="lt1"/>
                </a:solidFill>
                <a:latin typeface="Trebuchet MS"/>
                <a:ea typeface="Trebuchet MS"/>
                <a:cs typeface="Trebuchet MS"/>
                <a:sym typeface="Trebuchet MS"/>
              </a:rPr>
              <a:t>attraverso</a:t>
            </a:r>
            <a:r>
              <a:rPr lang="en-US" sz="2400" b="1" dirty="0">
                <a:solidFill>
                  <a:schemeClr val="lt1"/>
                </a:solidFill>
                <a:latin typeface="Trebuchet MS"/>
                <a:ea typeface="Trebuchet MS"/>
                <a:cs typeface="Trebuchet MS"/>
                <a:sym typeface="Trebuchet MS"/>
              </a:rPr>
              <a:t> le </a:t>
            </a:r>
            <a:r>
              <a:rPr lang="en-US" sz="2400" b="1" dirty="0" err="1">
                <a:solidFill>
                  <a:schemeClr val="lt1"/>
                </a:solidFill>
                <a:latin typeface="Trebuchet MS"/>
                <a:ea typeface="Trebuchet MS"/>
                <a:cs typeface="Trebuchet MS"/>
                <a:sym typeface="Trebuchet MS"/>
              </a:rPr>
              <a:t>valutazioni</a:t>
            </a:r>
            <a:r>
              <a:rPr lang="en-US" sz="2400" b="1" dirty="0">
                <a:solidFill>
                  <a:schemeClr val="lt1"/>
                </a:solidFill>
                <a:latin typeface="Trebuchet MS"/>
                <a:ea typeface="Trebuchet MS"/>
                <a:cs typeface="Trebuchet MS"/>
                <a:sym typeface="Trebuchet MS"/>
              </a:rPr>
              <a:t> </a:t>
            </a:r>
            <a:r>
              <a:rPr lang="en-US" sz="2400" b="1" dirty="0" err="1">
                <a:solidFill>
                  <a:schemeClr val="lt1"/>
                </a:solidFill>
                <a:latin typeface="Trebuchet MS"/>
                <a:ea typeface="Trebuchet MS"/>
                <a:cs typeface="Trebuchet MS"/>
                <a:sym typeface="Trebuchet MS"/>
              </a:rPr>
              <a:t>delle</a:t>
            </a:r>
            <a:r>
              <a:rPr lang="en-US" sz="2400" b="1" dirty="0">
                <a:solidFill>
                  <a:schemeClr val="lt1"/>
                </a:solidFill>
                <a:latin typeface="Trebuchet MS"/>
                <a:ea typeface="Trebuchet MS"/>
                <a:cs typeface="Trebuchet MS"/>
                <a:sym typeface="Trebuchet MS"/>
              </a:rPr>
              <a:t> </a:t>
            </a:r>
            <a:r>
              <a:rPr lang="en-US" sz="2400" b="1" dirty="0" err="1">
                <a:solidFill>
                  <a:schemeClr val="lt1"/>
                </a:solidFill>
                <a:latin typeface="Trebuchet MS"/>
                <a:ea typeface="Trebuchet MS"/>
                <a:cs typeface="Trebuchet MS"/>
                <a:sym typeface="Trebuchet MS"/>
              </a:rPr>
              <a:t>prestazioni</a:t>
            </a:r>
            <a:endParaRPr sz="2400" b="1" dirty="0">
              <a:solidFill>
                <a:schemeClr val="lt1"/>
              </a:solidFill>
            </a:endParaRPr>
          </a:p>
        </p:txBody>
      </p:sp>
      <p:sp>
        <p:nvSpPr>
          <p:cNvPr id="172" name="Google Shape;172;p21"/>
          <p:cNvSpPr txBox="1">
            <a:spLocks noGrp="1"/>
          </p:cNvSpPr>
          <p:nvPr>
            <p:ph type="subTitle" idx="1"/>
          </p:nvPr>
        </p:nvSpPr>
        <p:spPr>
          <a:xfrm>
            <a:off x="282601" y="2206445"/>
            <a:ext cx="8520600" cy="4358132"/>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750"/>
              </a:spcBef>
              <a:spcAft>
                <a:spcPts val="0"/>
              </a:spcAft>
              <a:buClr>
                <a:schemeClr val="dk1"/>
              </a:buClr>
              <a:buSzPts val="1400"/>
              <a:buNone/>
            </a:pPr>
            <a:r>
              <a:rPr lang="en-US" sz="1600" dirty="0" err="1"/>
              <a:t>Quando</a:t>
            </a:r>
            <a:r>
              <a:rPr lang="en-US" sz="1600" dirty="0"/>
              <a:t> </a:t>
            </a:r>
            <a:r>
              <a:rPr lang="en-US" sz="1600" dirty="0" err="1"/>
              <a:t>i</a:t>
            </a:r>
            <a:r>
              <a:rPr lang="en-US" sz="1600" dirty="0"/>
              <a:t> </a:t>
            </a:r>
            <a:r>
              <a:rPr lang="en-US" sz="1600" dirty="0" err="1"/>
              <a:t>dipendenti</a:t>
            </a:r>
            <a:r>
              <a:rPr lang="en-US" sz="1600" dirty="0"/>
              <a:t> </a:t>
            </a:r>
            <a:r>
              <a:rPr lang="en-US" sz="1600" dirty="0" err="1"/>
              <a:t>hanno</a:t>
            </a:r>
            <a:r>
              <a:rPr lang="en-US" sz="1600" dirty="0"/>
              <a:t> </a:t>
            </a:r>
            <a:r>
              <a:rPr lang="en-US" sz="1600" dirty="0" err="1"/>
              <a:t>degli</a:t>
            </a:r>
            <a:r>
              <a:rPr lang="en-US" sz="1600" dirty="0"/>
              <a:t> </a:t>
            </a:r>
            <a:r>
              <a:rPr lang="en-US" sz="1600" dirty="0" err="1"/>
              <a:t>obiettivi</a:t>
            </a:r>
            <a:r>
              <a:rPr lang="en-US" sz="1600" dirty="0"/>
              <a:t>, </a:t>
            </a:r>
            <a:r>
              <a:rPr lang="en-US" sz="1600" dirty="0" err="1"/>
              <a:t>tendono</a:t>
            </a:r>
            <a:r>
              <a:rPr lang="en-US" sz="1600" dirty="0"/>
              <a:t> ad </a:t>
            </a:r>
            <a:r>
              <a:rPr lang="en-US" sz="1600" dirty="0" err="1"/>
              <a:t>essere</a:t>
            </a:r>
            <a:r>
              <a:rPr lang="en-US" sz="1600" dirty="0"/>
              <a:t> </a:t>
            </a:r>
            <a:r>
              <a:rPr lang="en-US" sz="1600" dirty="0" err="1"/>
              <a:t>più</a:t>
            </a:r>
            <a:r>
              <a:rPr lang="en-US" sz="1600" dirty="0"/>
              <a:t> </a:t>
            </a:r>
            <a:r>
              <a:rPr lang="en-US" sz="1600" dirty="0" err="1"/>
              <a:t>motivati</a:t>
            </a:r>
            <a:r>
              <a:rPr lang="en-US" sz="1600" dirty="0"/>
              <a:t> se </a:t>
            </a:r>
            <a:r>
              <a:rPr lang="en-US" sz="1600" dirty="0" err="1"/>
              <a:t>ricevono</a:t>
            </a:r>
            <a:r>
              <a:rPr lang="en-US" sz="1600" dirty="0"/>
              <a:t> </a:t>
            </a:r>
            <a:r>
              <a:rPr lang="en-US" sz="1600" dirty="0" err="1"/>
              <a:t>anche</a:t>
            </a:r>
            <a:r>
              <a:rPr lang="en-US" sz="1600" dirty="0"/>
              <a:t> un feedback sui </a:t>
            </a:r>
            <a:r>
              <a:rPr lang="en-US" sz="1600" dirty="0" err="1"/>
              <a:t>loro</a:t>
            </a:r>
            <a:r>
              <a:rPr lang="en-US" sz="1600" dirty="0"/>
              <a:t> </a:t>
            </a:r>
            <a:r>
              <a:rPr lang="en-US" sz="1600" dirty="0" err="1"/>
              <a:t>progressi</a:t>
            </a:r>
            <a:r>
              <a:rPr lang="en-US" sz="1600" dirty="0"/>
              <a:t>. </a:t>
            </a:r>
            <a:endParaRPr sz="1600" dirty="0"/>
          </a:p>
          <a:p>
            <a:pPr marL="0" lvl="0" indent="0" algn="l" rtl="0">
              <a:lnSpc>
                <a:spcPct val="90000"/>
              </a:lnSpc>
              <a:spcBef>
                <a:spcPts val="750"/>
              </a:spcBef>
              <a:spcAft>
                <a:spcPts val="0"/>
              </a:spcAft>
              <a:buClr>
                <a:schemeClr val="dk1"/>
              </a:buClr>
              <a:buSzPts val="1600"/>
              <a:buNone/>
            </a:pPr>
            <a:r>
              <a:rPr lang="en-US" sz="1600" dirty="0"/>
              <a:t>Il feedback </a:t>
            </a:r>
            <a:r>
              <a:rPr lang="en-US" sz="1600" dirty="0" err="1"/>
              <a:t>può</a:t>
            </a:r>
            <a:r>
              <a:rPr lang="en-US" sz="1600" dirty="0"/>
              <a:t> </a:t>
            </a:r>
            <a:r>
              <a:rPr lang="en-US" sz="1600" dirty="0" err="1"/>
              <a:t>avvenire</a:t>
            </a:r>
            <a:r>
              <a:rPr lang="en-US" sz="1600" dirty="0"/>
              <a:t> </a:t>
            </a:r>
            <a:r>
              <a:rPr lang="en-US" sz="1600" dirty="0" err="1"/>
              <a:t>durante</a:t>
            </a:r>
            <a:r>
              <a:rPr lang="en-US" sz="1600" dirty="0"/>
              <a:t> la </a:t>
            </a:r>
            <a:r>
              <a:rPr lang="en-US" sz="1600" dirty="0" err="1"/>
              <a:t>giornata</a:t>
            </a:r>
            <a:r>
              <a:rPr lang="en-US" sz="1600" dirty="0"/>
              <a:t> </a:t>
            </a:r>
            <a:r>
              <a:rPr lang="en-US" sz="1600" dirty="0" err="1"/>
              <a:t>di</a:t>
            </a:r>
            <a:r>
              <a:rPr lang="en-US" sz="1600" dirty="0"/>
              <a:t> </a:t>
            </a:r>
            <a:r>
              <a:rPr lang="en-US" sz="1600" dirty="0" err="1"/>
              <a:t>lavoro</a:t>
            </a:r>
            <a:r>
              <a:rPr lang="en-US" sz="1600" dirty="0"/>
              <a:t>, ma </a:t>
            </a:r>
            <a:r>
              <a:rPr lang="en-US" sz="1600" dirty="0" err="1"/>
              <a:t>molte</a:t>
            </a:r>
            <a:r>
              <a:rPr lang="en-US" sz="1600" dirty="0"/>
              <a:t> </a:t>
            </a:r>
            <a:r>
              <a:rPr lang="en-US" sz="1600" dirty="0" err="1"/>
              <a:t>aziende</a:t>
            </a:r>
            <a:r>
              <a:rPr lang="en-US" sz="1600" dirty="0"/>
              <a:t> </a:t>
            </a:r>
            <a:r>
              <a:rPr lang="en-US" sz="1600" dirty="0" err="1"/>
              <a:t>hanno</a:t>
            </a:r>
            <a:r>
              <a:rPr lang="en-US" sz="1600" dirty="0"/>
              <a:t> </a:t>
            </a:r>
            <a:r>
              <a:rPr lang="en-US" sz="1600" dirty="0" err="1"/>
              <a:t>anche</a:t>
            </a:r>
            <a:r>
              <a:rPr lang="en-US" sz="1600" dirty="0"/>
              <a:t> un </a:t>
            </a:r>
            <a:r>
              <a:rPr lang="en-US" sz="1600" dirty="0" err="1"/>
              <a:t>processo</a:t>
            </a:r>
            <a:r>
              <a:rPr lang="en-US" sz="1600" dirty="0"/>
              <a:t> </a:t>
            </a:r>
            <a:r>
              <a:rPr lang="en-US" sz="1600" dirty="0" err="1"/>
              <a:t>formale</a:t>
            </a:r>
            <a:r>
              <a:rPr lang="en-US" sz="1600" dirty="0"/>
              <a:t>, a </a:t>
            </a:r>
            <a:r>
              <a:rPr lang="en-US" sz="1600" dirty="0" err="1"/>
              <a:t>livello</a:t>
            </a:r>
            <a:r>
              <a:rPr lang="en-US" sz="1600" dirty="0"/>
              <a:t> </a:t>
            </a:r>
            <a:r>
              <a:rPr lang="en-US" sz="1600" dirty="0" err="1"/>
              <a:t>aziendale</a:t>
            </a:r>
            <a:r>
              <a:rPr lang="en-US" sz="1600" dirty="0"/>
              <a:t>, per </a:t>
            </a:r>
            <a:r>
              <a:rPr lang="en-US" sz="1600" dirty="0" err="1"/>
              <a:t>fornire</a:t>
            </a:r>
            <a:r>
              <a:rPr lang="en-US" sz="1600" dirty="0"/>
              <a:t> feedback </a:t>
            </a:r>
            <a:r>
              <a:rPr lang="en-US" sz="1600" dirty="0" err="1"/>
              <a:t>ai</a:t>
            </a:r>
            <a:r>
              <a:rPr lang="en-US" sz="1600" dirty="0"/>
              <a:t> </a:t>
            </a:r>
            <a:r>
              <a:rPr lang="en-US" sz="1600" dirty="0" err="1"/>
              <a:t>dipendenti</a:t>
            </a:r>
            <a:r>
              <a:rPr lang="en-US" sz="1600" dirty="0"/>
              <a:t>, </a:t>
            </a:r>
            <a:r>
              <a:rPr lang="en-US" sz="1600" dirty="0" err="1"/>
              <a:t>chiamato</a:t>
            </a:r>
            <a:r>
              <a:rPr lang="en-US" sz="1600" dirty="0"/>
              <a:t> </a:t>
            </a:r>
            <a:r>
              <a:rPr lang="en-US" sz="1600" b="1" dirty="0" err="1"/>
              <a:t>valutazione</a:t>
            </a:r>
            <a:r>
              <a:rPr lang="en-US" sz="1600" b="1" dirty="0"/>
              <a:t> </a:t>
            </a:r>
            <a:r>
              <a:rPr lang="en-US" sz="1600" b="1" dirty="0" err="1"/>
              <a:t>delle</a:t>
            </a:r>
            <a:r>
              <a:rPr lang="en-US" sz="1600" b="1" dirty="0"/>
              <a:t> </a:t>
            </a:r>
            <a:r>
              <a:rPr lang="en-US" sz="1600" b="1" dirty="0" err="1"/>
              <a:t>prestazioni</a:t>
            </a:r>
            <a:r>
              <a:rPr lang="en-US" sz="1600" dirty="0"/>
              <a:t>. </a:t>
            </a:r>
            <a:endParaRPr sz="1600" dirty="0"/>
          </a:p>
          <a:p>
            <a:pPr marL="0" lvl="0" indent="0" algn="l" rtl="0">
              <a:lnSpc>
                <a:spcPct val="90000"/>
              </a:lnSpc>
              <a:spcBef>
                <a:spcPts val="750"/>
              </a:spcBef>
              <a:spcAft>
                <a:spcPts val="0"/>
              </a:spcAft>
              <a:buClr>
                <a:schemeClr val="dk1"/>
              </a:buClr>
              <a:buSzPts val="1600"/>
              <a:buNone/>
            </a:pPr>
            <a:r>
              <a:rPr lang="en-US" sz="1600" dirty="0" err="1"/>
              <a:t>Una</a:t>
            </a:r>
            <a:r>
              <a:rPr lang="en-US" sz="1600" dirty="0"/>
              <a:t> </a:t>
            </a:r>
            <a:r>
              <a:rPr lang="en-US" sz="1600" b="1" dirty="0" err="1"/>
              <a:t>valutazione</a:t>
            </a:r>
            <a:r>
              <a:rPr lang="en-US" sz="1600" b="1" dirty="0"/>
              <a:t> </a:t>
            </a:r>
            <a:r>
              <a:rPr lang="en-US" sz="1600" b="1" dirty="0" err="1"/>
              <a:t>delle</a:t>
            </a:r>
            <a:r>
              <a:rPr lang="en-US" sz="1600" b="1" dirty="0"/>
              <a:t> </a:t>
            </a:r>
            <a:r>
              <a:rPr lang="en-US" sz="1600" b="1" dirty="0" err="1"/>
              <a:t>prestazioni</a:t>
            </a:r>
            <a:r>
              <a:rPr lang="en-US" sz="1600" b="1" dirty="0"/>
              <a:t> </a:t>
            </a:r>
            <a:r>
              <a:rPr lang="en-US" sz="1600" dirty="0"/>
              <a:t>è un </a:t>
            </a:r>
            <a:r>
              <a:rPr lang="en-US" sz="1600" dirty="0" err="1"/>
              <a:t>processo</a:t>
            </a:r>
            <a:r>
              <a:rPr lang="en-US" sz="1600" dirty="0"/>
              <a:t> in cui </a:t>
            </a:r>
            <a:r>
              <a:rPr lang="en-US" sz="1600" dirty="0" err="1"/>
              <a:t>uno</a:t>
            </a:r>
            <a:r>
              <a:rPr lang="en-US" sz="1600" dirty="0"/>
              <a:t> o </a:t>
            </a:r>
            <a:r>
              <a:rPr lang="en-US" sz="1600" dirty="0" err="1"/>
              <a:t>più</a:t>
            </a:r>
            <a:r>
              <a:rPr lang="en-US" sz="1600" dirty="0"/>
              <a:t> </a:t>
            </a:r>
            <a:r>
              <a:rPr lang="en-US" sz="1600" dirty="0" err="1"/>
              <a:t>valutatori</a:t>
            </a:r>
            <a:r>
              <a:rPr lang="en-US" sz="1600" dirty="0"/>
              <a:t> </a:t>
            </a:r>
            <a:r>
              <a:rPr lang="en-US" sz="1600" dirty="0" err="1"/>
              <a:t>valutano</a:t>
            </a:r>
            <a:r>
              <a:rPr lang="en-US" sz="1600" dirty="0"/>
              <a:t> le </a:t>
            </a:r>
            <a:r>
              <a:rPr lang="en-US" sz="1600" dirty="0" err="1"/>
              <a:t>prestazioni</a:t>
            </a:r>
            <a:r>
              <a:rPr lang="en-US" sz="1600" dirty="0"/>
              <a:t> </a:t>
            </a:r>
            <a:r>
              <a:rPr lang="en-US" sz="1600" dirty="0" err="1"/>
              <a:t>di</a:t>
            </a:r>
            <a:r>
              <a:rPr lang="en-US" sz="1600" dirty="0"/>
              <a:t> un </a:t>
            </a:r>
            <a:r>
              <a:rPr lang="en-US" sz="1600" dirty="0" err="1"/>
              <a:t>dipendente</a:t>
            </a:r>
            <a:r>
              <a:rPr lang="en-US" sz="1600" dirty="0"/>
              <a:t>. </a:t>
            </a:r>
            <a:r>
              <a:rPr lang="en-US" sz="1600" dirty="0" err="1"/>
              <a:t>Più</a:t>
            </a:r>
            <a:r>
              <a:rPr lang="en-US" sz="1600" dirty="0"/>
              <a:t> </a:t>
            </a:r>
            <a:r>
              <a:rPr lang="en-US" sz="1600" dirty="0" err="1"/>
              <a:t>specificamente</a:t>
            </a:r>
            <a:r>
              <a:rPr lang="en-US" sz="1600" dirty="0"/>
              <a:t>, </a:t>
            </a:r>
            <a:r>
              <a:rPr lang="en-US" sz="1600" dirty="0" err="1"/>
              <a:t>durante</a:t>
            </a:r>
            <a:r>
              <a:rPr lang="en-US" sz="1600" dirty="0"/>
              <a:t> un </a:t>
            </a:r>
            <a:r>
              <a:rPr lang="en-US" sz="1600" dirty="0" err="1"/>
              <a:t>periodo</a:t>
            </a:r>
            <a:r>
              <a:rPr lang="en-US" sz="1600" dirty="0"/>
              <a:t> </a:t>
            </a:r>
            <a:r>
              <a:rPr lang="en-US" sz="1600" dirty="0" err="1"/>
              <a:t>di</a:t>
            </a:r>
            <a:r>
              <a:rPr lang="en-US" sz="1600" dirty="0"/>
              <a:t> </a:t>
            </a:r>
            <a:r>
              <a:rPr lang="en-US" sz="1600" dirty="0" err="1"/>
              <a:t>valutazione</a:t>
            </a:r>
            <a:r>
              <a:rPr lang="en-US" sz="1600" dirty="0"/>
              <a:t> </a:t>
            </a:r>
            <a:r>
              <a:rPr lang="en-US" sz="1600" dirty="0" err="1"/>
              <a:t>delle</a:t>
            </a:r>
            <a:r>
              <a:rPr lang="en-US" sz="1600" dirty="0"/>
              <a:t> </a:t>
            </a:r>
            <a:r>
              <a:rPr lang="en-US" sz="1600" dirty="0" err="1"/>
              <a:t>prestazioni</a:t>
            </a:r>
            <a:r>
              <a:rPr lang="en-US" sz="1600" dirty="0"/>
              <a:t>, </a:t>
            </a:r>
            <a:r>
              <a:rPr lang="en-US" sz="1600" dirty="0" err="1"/>
              <a:t>i</a:t>
            </a:r>
            <a:r>
              <a:rPr lang="en-US" sz="1600" dirty="0"/>
              <a:t> rater </a:t>
            </a:r>
            <a:r>
              <a:rPr lang="en-US" sz="1600" dirty="0" err="1"/>
              <a:t>osservano</a:t>
            </a:r>
            <a:r>
              <a:rPr lang="en-US" sz="1600" dirty="0"/>
              <a:t>, </a:t>
            </a:r>
            <a:r>
              <a:rPr lang="en-US" sz="1600" dirty="0" err="1"/>
              <a:t>interagiscono</a:t>
            </a:r>
            <a:r>
              <a:rPr lang="en-US" sz="1600" dirty="0"/>
              <a:t> e </a:t>
            </a:r>
            <a:r>
              <a:rPr lang="en-US" sz="1600" dirty="0" err="1"/>
              <a:t>valutano</a:t>
            </a:r>
            <a:r>
              <a:rPr lang="en-US" sz="1600" dirty="0"/>
              <a:t> le </a:t>
            </a:r>
            <a:r>
              <a:rPr lang="en-US" sz="1600" dirty="0" err="1"/>
              <a:t>prestazioni</a:t>
            </a:r>
            <a:r>
              <a:rPr lang="en-US" sz="1600" dirty="0"/>
              <a:t> </a:t>
            </a:r>
            <a:r>
              <a:rPr lang="en-US" sz="1600" dirty="0" err="1"/>
              <a:t>di</a:t>
            </a:r>
            <a:r>
              <a:rPr lang="en-US" sz="1600" dirty="0"/>
              <a:t> </a:t>
            </a:r>
            <a:r>
              <a:rPr lang="en-US" sz="1600" dirty="0" err="1"/>
              <a:t>una</a:t>
            </a:r>
            <a:r>
              <a:rPr lang="en-US" sz="1600" dirty="0"/>
              <a:t> persona. </a:t>
            </a:r>
            <a:endParaRPr sz="1600" dirty="0"/>
          </a:p>
          <a:p>
            <a:pPr marL="0" lvl="0" indent="0" algn="l" rtl="0">
              <a:lnSpc>
                <a:spcPct val="90000"/>
              </a:lnSpc>
              <a:spcBef>
                <a:spcPts val="750"/>
              </a:spcBef>
              <a:spcAft>
                <a:spcPts val="0"/>
              </a:spcAft>
              <a:buClr>
                <a:schemeClr val="dk1"/>
              </a:buClr>
              <a:buSzPts val="1600"/>
              <a:buNone/>
            </a:pPr>
            <a:r>
              <a:rPr lang="en-US" sz="1600" dirty="0"/>
              <a:t>Le </a:t>
            </a:r>
            <a:r>
              <a:rPr lang="en-US" sz="1600" b="1" dirty="0" err="1"/>
              <a:t>valutazioni</a:t>
            </a:r>
            <a:r>
              <a:rPr lang="en-US" sz="1600" b="1" dirty="0"/>
              <a:t> </a:t>
            </a:r>
            <a:r>
              <a:rPr lang="en-US" sz="1600" b="1" dirty="0" err="1"/>
              <a:t>delle</a:t>
            </a:r>
            <a:r>
              <a:rPr lang="en-US" sz="1600" b="1" dirty="0"/>
              <a:t> </a:t>
            </a:r>
            <a:r>
              <a:rPr lang="en-US" sz="1600" b="1" dirty="0" err="1"/>
              <a:t>prestazioni</a:t>
            </a:r>
            <a:r>
              <a:rPr lang="en-US" sz="1600" b="1" dirty="0"/>
              <a:t> </a:t>
            </a:r>
            <a:r>
              <a:rPr lang="en-US" sz="1600" dirty="0" err="1"/>
              <a:t>possono</a:t>
            </a:r>
            <a:r>
              <a:rPr lang="en-US" sz="1600" dirty="0"/>
              <a:t> </a:t>
            </a:r>
            <a:r>
              <a:rPr lang="en-US" sz="1600" dirty="0" err="1"/>
              <a:t>essere</a:t>
            </a:r>
            <a:r>
              <a:rPr lang="en-US" sz="1600" dirty="0"/>
              <a:t> </a:t>
            </a:r>
            <a:r>
              <a:rPr lang="en-US" sz="1600" dirty="0" err="1"/>
              <a:t>strumenti</a:t>
            </a:r>
            <a:r>
              <a:rPr lang="en-US" sz="1600" dirty="0"/>
              <a:t> </a:t>
            </a:r>
            <a:r>
              <a:rPr lang="en-US" sz="1600" dirty="0" err="1"/>
              <a:t>importanti</a:t>
            </a:r>
            <a:r>
              <a:rPr lang="en-US" sz="1600" dirty="0"/>
              <a:t> per dare </a:t>
            </a:r>
            <a:r>
              <a:rPr lang="en-US" sz="1600" dirty="0" err="1"/>
              <a:t>ai</a:t>
            </a:r>
            <a:r>
              <a:rPr lang="en-US" sz="1600" dirty="0"/>
              <a:t> </a:t>
            </a:r>
            <a:r>
              <a:rPr lang="en-US" sz="1600" dirty="0" err="1"/>
              <a:t>dipendenti</a:t>
            </a:r>
            <a:r>
              <a:rPr lang="en-US" sz="1600" dirty="0"/>
              <a:t> un feedback e </a:t>
            </a:r>
            <a:r>
              <a:rPr lang="en-US" sz="1600" dirty="0" err="1"/>
              <a:t>aiutarli</a:t>
            </a:r>
            <a:r>
              <a:rPr lang="en-US" sz="1600" dirty="0"/>
              <a:t> </a:t>
            </a:r>
            <a:r>
              <a:rPr lang="en-US" sz="1600" dirty="0" err="1"/>
              <a:t>nel</a:t>
            </a:r>
            <a:r>
              <a:rPr lang="en-US" sz="1600" dirty="0"/>
              <a:t> </a:t>
            </a:r>
            <a:r>
              <a:rPr lang="en-US" sz="1600" dirty="0" err="1"/>
              <a:t>loro</a:t>
            </a:r>
            <a:r>
              <a:rPr lang="en-US" sz="1600" dirty="0"/>
              <a:t> </a:t>
            </a:r>
            <a:r>
              <a:rPr lang="en-US" sz="1600" dirty="0" err="1"/>
              <a:t>sviluppo</a:t>
            </a:r>
            <a:r>
              <a:rPr lang="en-US" sz="1600" dirty="0"/>
              <a:t>. In </a:t>
            </a:r>
            <a:r>
              <a:rPr lang="en-US" sz="1600" dirty="0" err="1"/>
              <a:t>molte</a:t>
            </a:r>
            <a:r>
              <a:rPr lang="en-US" sz="1600" dirty="0"/>
              <a:t> </a:t>
            </a:r>
            <a:r>
              <a:rPr lang="en-US" sz="1600" dirty="0" err="1"/>
              <a:t>aziende</a:t>
            </a:r>
            <a:r>
              <a:rPr lang="en-US" sz="1600" dirty="0"/>
              <a:t>, le </a:t>
            </a:r>
            <a:r>
              <a:rPr lang="en-US" sz="1600" dirty="0" err="1"/>
              <a:t>valutazioni</a:t>
            </a:r>
            <a:r>
              <a:rPr lang="en-US" sz="1600" dirty="0"/>
              <a:t> </a:t>
            </a:r>
            <a:r>
              <a:rPr lang="en-US" sz="1600" dirty="0" err="1"/>
              <a:t>sono</a:t>
            </a:r>
            <a:r>
              <a:rPr lang="en-US" sz="1600" dirty="0"/>
              <a:t> </a:t>
            </a:r>
            <a:r>
              <a:rPr lang="en-US" sz="1600" dirty="0" err="1"/>
              <a:t>usate</a:t>
            </a:r>
            <a:r>
              <a:rPr lang="en-US" sz="1600" dirty="0"/>
              <a:t> per </a:t>
            </a:r>
            <a:r>
              <a:rPr lang="en-US" sz="1600" dirty="0" err="1"/>
              <a:t>distribuire</a:t>
            </a:r>
            <a:r>
              <a:rPr lang="en-US" sz="1600" dirty="0"/>
              <a:t> </a:t>
            </a:r>
            <a:r>
              <a:rPr lang="en-US" sz="1600" dirty="0" err="1"/>
              <a:t>premi</a:t>
            </a:r>
            <a:r>
              <a:rPr lang="en-US" sz="1600" dirty="0"/>
              <a:t> come bonus, </a:t>
            </a:r>
            <a:r>
              <a:rPr lang="en-US" sz="1600" dirty="0" err="1"/>
              <a:t>aumenti</a:t>
            </a:r>
            <a:r>
              <a:rPr lang="en-US" sz="1600" dirty="0"/>
              <a:t> </a:t>
            </a:r>
            <a:r>
              <a:rPr lang="en-US" sz="1600" dirty="0" err="1"/>
              <a:t>di</a:t>
            </a:r>
            <a:r>
              <a:rPr lang="en-US" sz="1600" dirty="0"/>
              <a:t> </a:t>
            </a:r>
            <a:r>
              <a:rPr lang="en-US" sz="1600" dirty="0" err="1"/>
              <a:t>stipendio</a:t>
            </a:r>
            <a:r>
              <a:rPr lang="en-US" sz="1600" dirty="0"/>
              <a:t> </a:t>
            </a:r>
            <a:r>
              <a:rPr lang="en-US" sz="1600" dirty="0" err="1"/>
              <a:t>annuali</a:t>
            </a:r>
            <a:r>
              <a:rPr lang="en-US" sz="1600" dirty="0"/>
              <a:t> e </a:t>
            </a:r>
            <a:r>
              <a:rPr lang="en-US" sz="1600" dirty="0" err="1"/>
              <a:t>promozioni</a:t>
            </a:r>
            <a:r>
              <a:rPr lang="en-US" sz="1600" dirty="0"/>
              <a:t>. </a:t>
            </a:r>
            <a:r>
              <a:rPr lang="en-US" sz="1600" dirty="0" err="1"/>
              <a:t>Possono</a:t>
            </a:r>
            <a:r>
              <a:rPr lang="en-US" sz="1600" dirty="0"/>
              <a:t> </a:t>
            </a:r>
            <a:r>
              <a:rPr lang="en-US" sz="1600" dirty="0" err="1"/>
              <a:t>anche</a:t>
            </a:r>
            <a:r>
              <a:rPr lang="en-US" sz="1600" dirty="0"/>
              <a:t> </a:t>
            </a:r>
            <a:r>
              <a:rPr lang="en-US" sz="1600" dirty="0" err="1"/>
              <a:t>essere</a:t>
            </a:r>
            <a:r>
              <a:rPr lang="en-US" sz="1600" dirty="0"/>
              <a:t> </a:t>
            </a:r>
            <a:r>
              <a:rPr lang="en-US" sz="1600" dirty="0" err="1"/>
              <a:t>usate</a:t>
            </a:r>
            <a:r>
              <a:rPr lang="en-US" sz="1600" dirty="0"/>
              <a:t> per </a:t>
            </a:r>
            <a:r>
              <a:rPr lang="en-US" sz="1600" dirty="0" err="1"/>
              <a:t>documentare</a:t>
            </a:r>
            <a:r>
              <a:rPr lang="en-US" sz="1600" dirty="0"/>
              <a:t> la </a:t>
            </a:r>
            <a:r>
              <a:rPr lang="en-US" sz="1600" dirty="0" err="1"/>
              <a:t>cessazione</a:t>
            </a:r>
            <a:r>
              <a:rPr lang="en-US" sz="1600" dirty="0"/>
              <a:t> </a:t>
            </a:r>
            <a:r>
              <a:rPr lang="en-US" sz="1600" dirty="0" err="1"/>
              <a:t>dei</a:t>
            </a:r>
            <a:r>
              <a:rPr lang="en-US" sz="1600" dirty="0"/>
              <a:t> </a:t>
            </a:r>
            <a:r>
              <a:rPr lang="en-US" sz="1600" dirty="0" err="1"/>
              <a:t>dipendenti</a:t>
            </a:r>
            <a:r>
              <a:rPr lang="en-US" sz="1600" dirty="0"/>
              <a:t>. </a:t>
            </a:r>
            <a:endParaRPr sz="1600" dirty="0"/>
          </a:p>
        </p:txBody>
      </p:sp>
      <p:sp>
        <p:nvSpPr>
          <p:cNvPr id="173" name="Google Shape;173;p21"/>
          <p:cNvSpPr/>
          <p:nvPr/>
        </p:nvSpPr>
        <p:spPr>
          <a:xfrm>
            <a:off x="282601" y="540251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174" name="Google Shape;174;p21"/>
          <p:cNvSpPr/>
          <p:nvPr/>
        </p:nvSpPr>
        <p:spPr>
          <a:xfrm>
            <a:off x="524425" y="585971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pic>
        <p:nvPicPr>
          <p:cNvPr id="175" name="Google Shape;175;p21"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76" name="Google Shape;176;p21"/>
          <p:cNvSpPr/>
          <p:nvPr/>
        </p:nvSpPr>
        <p:spPr>
          <a:xfrm>
            <a:off x="282601" y="5964605"/>
            <a:ext cx="6494475"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dirty="0" err="1">
                <a:solidFill>
                  <a:schemeClr val="dk1"/>
                </a:solidFill>
                <a:latin typeface="Trebuchet MS"/>
                <a:ea typeface="Trebuchet MS"/>
                <a:cs typeface="Trebuchet MS"/>
                <a:sym typeface="Trebuchet MS"/>
              </a:rPr>
              <a:t>Fonte</a:t>
            </a:r>
            <a:r>
              <a:rPr lang="en-US" sz="900" b="0" i="0" u="none" strike="noStrike" cap="none" dirty="0">
                <a:solidFill>
                  <a:schemeClr val="dk1"/>
                </a:solidFill>
                <a:latin typeface="Trebuchet MS"/>
                <a:ea typeface="Trebuchet MS"/>
                <a:cs typeface="Trebuchet MS"/>
                <a:sym typeface="Trebuchet MS"/>
              </a:rPr>
              <a:t>: </a:t>
            </a:r>
            <a:r>
              <a:rPr lang="en-US" sz="900" b="0" i="0" u="sng" strike="noStrike" cap="none" dirty="0">
                <a:solidFill>
                  <a:schemeClr val="hlink"/>
                </a:solidFill>
                <a:latin typeface="Trebuchet MS"/>
                <a:ea typeface="Trebuchet MS"/>
                <a:cs typeface="Trebuchet MS"/>
                <a:sym typeface="Trebuchet MS"/>
                <a:hlinkClick r:id="rId4"/>
              </a:rPr>
              <a:t>https://saylordotorg.github.io/text_organizational-behavior-v1.1/s10-designing-a-motivating-work-en.html </a:t>
            </a:r>
            <a:endParaRPr sz="900" b="0" i="0" u="none" strike="noStrike" cap="none" dirty="0">
              <a:solidFill>
                <a:schemeClr val="dk1"/>
              </a:solidFill>
              <a:latin typeface="Trebuchet MS"/>
              <a:ea typeface="Trebuchet MS"/>
              <a:cs typeface="Trebuchet MS"/>
              <a:sym typeface="Trebuchet MS"/>
            </a:endParaRPr>
          </a:p>
        </p:txBody>
      </p:sp>
      <p:pic>
        <p:nvPicPr>
          <p:cNvPr id="177" name="Google Shape;177;p21" descr="Ein Bild, das Waage, Gerät, Tisch, Boot enthält.&#10;&#10;Automatisch generierte Beschreibung"/>
          <p:cNvPicPr preferRelativeResize="0"/>
          <p:nvPr/>
        </p:nvPicPr>
        <p:blipFill rotWithShape="1">
          <a:blip r:embed="rId5">
            <a:alphaModFix/>
          </a:blip>
          <a:srcRect/>
          <a:stretch/>
        </p:blipFill>
        <p:spPr>
          <a:xfrm>
            <a:off x="6144576" y="31543"/>
            <a:ext cx="2594978" cy="144075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a:spLocks noGrp="1"/>
          </p:cNvSpPr>
          <p:nvPr>
            <p:ph type="ctrTitle"/>
          </p:nvPr>
        </p:nvSpPr>
        <p:spPr>
          <a:xfrm>
            <a:off x="340064" y="1557298"/>
            <a:ext cx="8520600" cy="451276"/>
          </a:xfrm>
          <a:prstGeom prst="roundRect">
            <a:avLst>
              <a:gd name="adj" fmla="val 16667"/>
            </a:avLst>
          </a:prstGeom>
          <a:solidFill>
            <a:srgbClr val="3086B8"/>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400"/>
              <a:buFont typeface="Trebuchet MS"/>
              <a:buNone/>
            </a:pPr>
            <a:r>
              <a:rPr lang="en-US" sz="2400" b="1">
                <a:solidFill>
                  <a:schemeClr val="lt1"/>
                </a:solidFill>
                <a:latin typeface="Trebuchet MS"/>
                <a:ea typeface="Trebuchet MS"/>
                <a:cs typeface="Trebuchet MS"/>
                <a:sym typeface="Trebuchet MS"/>
              </a:rPr>
              <a:t>Valutazioni delle prestazioni</a:t>
            </a:r>
            <a:endParaRPr sz="2400" b="1">
              <a:solidFill>
                <a:schemeClr val="lt1"/>
              </a:solidFill>
            </a:endParaRPr>
          </a:p>
        </p:txBody>
      </p:sp>
      <p:sp>
        <p:nvSpPr>
          <p:cNvPr id="183" name="Google Shape;183;p22"/>
          <p:cNvSpPr txBox="1">
            <a:spLocks noGrp="1"/>
          </p:cNvSpPr>
          <p:nvPr>
            <p:ph type="subTitle" idx="1"/>
          </p:nvPr>
        </p:nvSpPr>
        <p:spPr>
          <a:xfrm>
            <a:off x="363953" y="2101657"/>
            <a:ext cx="8453167" cy="3758053"/>
          </a:xfrm>
          <a:prstGeom prst="rect">
            <a:avLst/>
          </a:prstGeom>
          <a:solidFill>
            <a:srgbClr val="F2F2F2"/>
          </a:solidFill>
          <a:ln>
            <a:noFill/>
          </a:ln>
        </p:spPr>
        <p:txBody>
          <a:bodyPr spcFirstLastPara="1" wrap="square" lIns="91425" tIns="91425" rIns="91425" bIns="91425" anchor="t" anchorCtr="0">
            <a:noAutofit/>
          </a:bodyPr>
          <a:lstStyle/>
          <a:p>
            <a:pPr marL="285750" lvl="0" indent="-285750" algn="l" rtl="0">
              <a:lnSpc>
                <a:spcPct val="90000"/>
              </a:lnSpc>
              <a:spcBef>
                <a:spcPts val="750"/>
              </a:spcBef>
              <a:spcAft>
                <a:spcPts val="0"/>
              </a:spcAft>
              <a:buClr>
                <a:schemeClr val="dk1"/>
              </a:buClr>
              <a:buSzPts val="1600"/>
              <a:buFont typeface="Arial"/>
              <a:buChar char="•"/>
            </a:pPr>
            <a:r>
              <a:rPr lang="en-US" sz="1600"/>
              <a:t>Le valutazioni delle prestazioni comportano l'osservazione e la misurazione delle prestazioni di un dipendente durante un periodo di valutazione, la registrazione di queste osservazioni, la comunicazione dei risultati al dipendente e il riconoscimento delle prestazioni elevate mentre si elaborano modi per migliorare le carenze. </a:t>
            </a:r>
            <a:endParaRPr sz="1600"/>
          </a:p>
          <a:p>
            <a:pPr marL="285750" lvl="0" indent="-285750" algn="l" rtl="0">
              <a:lnSpc>
                <a:spcPct val="90000"/>
              </a:lnSpc>
              <a:spcBef>
                <a:spcPts val="750"/>
              </a:spcBef>
              <a:spcAft>
                <a:spcPts val="0"/>
              </a:spcAft>
              <a:buClr>
                <a:schemeClr val="dk1"/>
              </a:buClr>
              <a:buSzPts val="1600"/>
              <a:buFont typeface="Arial"/>
              <a:buChar char="•"/>
            </a:pPr>
            <a:r>
              <a:rPr lang="en-US" sz="1600"/>
              <a:t>La maggior parte delle valutazioni sono condotte dal supervisore, ma ci sono molti vantaggi nell'usare valutazioni a 360 gradi. Le valutazioni più efficaci danno ai dipendenti un preavviso adeguato, un'udienza equa e un giudizio basato sulle prove. </a:t>
            </a:r>
            <a:endParaRPr sz="1600"/>
          </a:p>
          <a:p>
            <a:pPr marL="285750" lvl="0" indent="-285750" algn="l" rtl="0">
              <a:lnSpc>
                <a:spcPct val="90000"/>
              </a:lnSpc>
              <a:spcBef>
                <a:spcPts val="750"/>
              </a:spcBef>
              <a:spcAft>
                <a:spcPts val="0"/>
              </a:spcAft>
              <a:buClr>
                <a:schemeClr val="dk1"/>
              </a:buClr>
              <a:buSzPts val="1600"/>
              <a:buFont typeface="Arial"/>
              <a:buChar char="•"/>
            </a:pPr>
            <a:r>
              <a:rPr lang="en-US" sz="1600"/>
              <a:t>Alcune aziende usano classifiche relative in cui i dipendenti sono confrontati tra loro, ma questo sistema non è adatto a tutte le aziende. </a:t>
            </a:r>
            <a:endParaRPr sz="1600"/>
          </a:p>
          <a:p>
            <a:pPr marL="285750" lvl="0" indent="-285750" algn="l" rtl="0">
              <a:lnSpc>
                <a:spcPct val="90000"/>
              </a:lnSpc>
              <a:spcBef>
                <a:spcPts val="750"/>
              </a:spcBef>
              <a:spcAft>
                <a:spcPts val="0"/>
              </a:spcAft>
              <a:buClr>
                <a:schemeClr val="dk1"/>
              </a:buClr>
              <a:buSzPts val="1600"/>
              <a:buFont typeface="Arial"/>
              <a:buChar char="•"/>
            </a:pPr>
            <a:r>
              <a:rPr lang="en-US" sz="1600"/>
              <a:t>Un incontro di valutazione delle prestazioni dovrebbe essere pianificato ed eseguito con cura, con il supervisore che dimostra empatia e sostegno. </a:t>
            </a:r>
            <a:endParaRPr sz="1600"/>
          </a:p>
          <a:p>
            <a:pPr marL="285750" lvl="0" indent="-285750" algn="l" rtl="0">
              <a:lnSpc>
                <a:spcPct val="90000"/>
              </a:lnSpc>
              <a:spcBef>
                <a:spcPts val="750"/>
              </a:spcBef>
              <a:spcAft>
                <a:spcPts val="0"/>
              </a:spcAft>
              <a:buClr>
                <a:schemeClr val="dk1"/>
              </a:buClr>
              <a:buSzPts val="1600"/>
              <a:buFont typeface="Arial"/>
              <a:buChar char="•"/>
            </a:pPr>
            <a:r>
              <a:rPr lang="en-US" sz="1600"/>
              <a:t>Ci sono pregiudizi intenzionali e non intenzionali inerenti alle valutazioni ed essere consapevoli di essi, aumentare la responsabilità dei valutatori e formare i manager può essere utile per affrontare alcuni di essi. </a:t>
            </a:r>
            <a:endParaRPr sz="1600"/>
          </a:p>
        </p:txBody>
      </p:sp>
      <p:sp>
        <p:nvSpPr>
          <p:cNvPr id="184" name="Google Shape;184;p22"/>
          <p:cNvSpPr/>
          <p:nvPr/>
        </p:nvSpPr>
        <p:spPr>
          <a:xfrm>
            <a:off x="282601" y="540251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185" name="Google Shape;185;p22"/>
          <p:cNvSpPr/>
          <p:nvPr/>
        </p:nvSpPr>
        <p:spPr>
          <a:xfrm>
            <a:off x="524425" y="585971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pic>
        <p:nvPicPr>
          <p:cNvPr id="186" name="Google Shape;186;p22" descr="A close up of a logo&#10;&#10;Description automatically generated"/>
          <p:cNvPicPr preferRelativeResize="0"/>
          <p:nvPr/>
        </p:nvPicPr>
        <p:blipFill rotWithShape="1">
          <a:blip r:embed="rId3">
            <a:alphaModFix/>
          </a:blip>
          <a:srcRect/>
          <a:stretch/>
        </p:blipFill>
        <p:spPr>
          <a:xfrm>
            <a:off x="524425" y="6307332"/>
            <a:ext cx="1710047" cy="408041"/>
          </a:xfrm>
          <a:prstGeom prst="rect">
            <a:avLst/>
          </a:prstGeom>
          <a:noFill/>
          <a:ln>
            <a:noFill/>
          </a:ln>
        </p:spPr>
      </p:pic>
      <p:sp>
        <p:nvSpPr>
          <p:cNvPr id="187" name="Google Shape;187;p22"/>
          <p:cNvSpPr/>
          <p:nvPr/>
        </p:nvSpPr>
        <p:spPr>
          <a:xfrm>
            <a:off x="340063" y="5868951"/>
            <a:ext cx="6494475"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chemeClr val="dk1"/>
                </a:solidFill>
                <a:latin typeface="Trebuchet MS"/>
                <a:ea typeface="Trebuchet MS"/>
                <a:cs typeface="Trebuchet MS"/>
                <a:sym typeface="Trebuchet MS"/>
              </a:rPr>
              <a:t>Fonte: </a:t>
            </a:r>
            <a:r>
              <a:rPr lang="en-US" sz="900" b="0" i="0" u="sng" strike="noStrike" cap="none">
                <a:solidFill>
                  <a:schemeClr val="hlink"/>
                </a:solidFill>
                <a:latin typeface="Trebuchet MS"/>
                <a:ea typeface="Trebuchet MS"/>
                <a:cs typeface="Trebuchet MS"/>
                <a:sym typeface="Trebuchet MS"/>
                <a:hlinkClick r:id="rId4"/>
              </a:rPr>
              <a:t>https://saylordotorg.github.io/text_organizational-behavior-v1.1/s10-designing-a-motivating-work-en.html </a:t>
            </a:r>
            <a:endParaRPr sz="900" b="0" i="0" u="none" strike="noStrike" cap="none">
              <a:solidFill>
                <a:schemeClr val="dk1"/>
              </a:solidFill>
              <a:latin typeface="Trebuchet MS"/>
              <a:ea typeface="Trebuchet MS"/>
              <a:cs typeface="Trebuchet MS"/>
              <a:sym typeface="Trebuchet MS"/>
            </a:endParaRPr>
          </a:p>
        </p:txBody>
      </p:sp>
      <p:pic>
        <p:nvPicPr>
          <p:cNvPr id="188" name="Google Shape;188;p22"/>
          <p:cNvPicPr preferRelativeResize="0"/>
          <p:nvPr/>
        </p:nvPicPr>
        <p:blipFill rotWithShape="1">
          <a:blip r:embed="rId5">
            <a:alphaModFix/>
          </a:blip>
          <a:srcRect/>
          <a:stretch/>
        </p:blipFill>
        <p:spPr>
          <a:xfrm>
            <a:off x="6731820" y="179213"/>
            <a:ext cx="2085300" cy="1158007"/>
          </a:xfrm>
          <a:prstGeom prst="rect">
            <a:avLst/>
          </a:prstGeom>
          <a:noFill/>
          <a:ln>
            <a:noFill/>
          </a:ln>
        </p:spPr>
      </p:pic>
    </p:spTree>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801</Words>
  <Application>Microsoft Office PowerPoint</Application>
  <PresentationFormat>Presentazione su schermo (4:3)</PresentationFormat>
  <Paragraphs>87</Paragraphs>
  <Slides>13</Slides>
  <Notes>13</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Office</vt:lpstr>
      <vt:lpstr>Talent 4.0 -  Gestione dei talenti per le PMI Programma di formazione </vt:lpstr>
      <vt:lpstr>2018-1-AT01-KA202-039242</vt:lpstr>
      <vt:lpstr>Risultati di apprendimento </vt:lpstr>
      <vt:lpstr>Introduzione</vt:lpstr>
      <vt:lpstr>Lista di controllo per misurare la motivazione dei dipendenti</vt:lpstr>
      <vt:lpstr>Indicatori per misurare la motivazione dei dipendenti</vt:lpstr>
      <vt:lpstr>Come misurare?</vt:lpstr>
      <vt:lpstr>Motivare i dipendenti attraverso le valutazioni delle prestazioni</vt:lpstr>
      <vt:lpstr>Valutazioni delle prestazioni</vt:lpstr>
      <vt:lpstr>Esercizi</vt:lpstr>
      <vt:lpstr>Sintesi/Conclusione </vt:lpstr>
      <vt:lpstr>                2018-1-AT01-KA202-039242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Talent 4.0 –  Talent Management for SMEs Training Programme</dc:title>
  <dc:creator>Tucep</dc:creator>
  <cp:lastModifiedBy>Tucep</cp:lastModifiedBy>
  <cp:revision>3</cp:revision>
  <dcterms:modified xsi:type="dcterms:W3CDTF">2021-03-17T21:07:47Z</dcterms:modified>
</cp:coreProperties>
</file>