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3"/>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0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21" name="Google Shape;21;p2"/>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22" name="Google Shape;22;p2"/>
          <p:cNvPicPr preferRelativeResize="0"/>
          <p:nvPr/>
        </p:nvPicPr>
        <p:blipFill rotWithShape="1">
          <a:blip r:embed="rId3">
            <a:alphaModFix/>
          </a:blip>
          <a:srcRect/>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00"/>
              </a:buClr>
              <a:buSzPts val="700"/>
              <a:buFont typeface="Arial"/>
              <a:buNone/>
            </a:pPr>
            <a:r>
              <a:rPr lang="de-DE"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5" name="Google Shape;9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98" name="Google Shape;98;p13"/>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a:alphaModFix/>
          </a:blip>
          <a:srcRect/>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00"/>
              </a:buClr>
              <a:buSzPts val="700"/>
              <a:buFont typeface="Arial"/>
              <a:buNone/>
            </a:pPr>
            <a:r>
              <a:rPr lang="de-DE"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28650" y="1825625"/>
            <a:ext cx="7886700" cy="413408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29" name="Google Shape;29;p3"/>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30" name="Google Shape;30;p3"/>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36" name="Google Shape;36;p4"/>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44" name="Google Shape;44;p5"/>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54" name="Google Shape;54;p6"/>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60" name="Google Shape;60;p7"/>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s://www.shrm.org/ResourcesAndTools/hr-topics/behavioral-competencies/global-and-cultural-effectiveness/Pages/Motivating-Generations-Infographic.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toolshero.com/human-resources-hr/job-characteristics-model/" TargetMode="External"/><Relationship Id="rId5" Type="http://schemas.openxmlformats.org/officeDocument/2006/relationships/hyperlink" Target="https://www.business.illinois.edu/faculty/oldham.html" TargetMode="External"/><Relationship Id="rId4" Type="http://schemas.openxmlformats.org/officeDocument/2006/relationships/hyperlink" Target="https://hackman.socialpsychology.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usinessjargons.com/alderfers-erg-theory.htm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www.businessballs.com/improving-workplace-performance/vrooms-expectancy-theor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thebalancecareers.com/how-great-managers-motivate-their-employees-1918772"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pinterest.de/cornerstoneinc/cornerstone-2013-u-s-employee-report/" TargetMode="External"/><Relationship Id="rId5" Type="http://schemas.openxmlformats.org/officeDocument/2006/relationships/image" Target="../media/image6.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www.ihk-projekt.de/"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youtube.com/watch?reload=9&amp;v=1T3l2qkE9Q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7.jpeg"/><Relationship Id="rId4" Type="http://schemas.openxmlformats.org/officeDocument/2006/relationships/image" Target="../media/image23.jpeg"/><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pixabay.com/de/users/geralt-9301/?utm_source=link-attribution&amp;utm_medium=referral&amp;utm_campaign=image&amp;utm_content=3227624" TargetMode="External"/><Relationship Id="rId18" Type="http://schemas.openxmlformats.org/officeDocument/2006/relationships/hyperlink" Target="https://pixabay.com/de/?utm_source=link-attribution&amp;utm_medium=referral&amp;utm_campaign=image&amp;utm_content=1013968" TargetMode="External"/><Relationship Id="rId3" Type="http://schemas.openxmlformats.org/officeDocument/2006/relationships/image" Target="../media/image5.png"/><Relationship Id="rId7" Type="http://schemas.openxmlformats.org/officeDocument/2006/relationships/image" Target="../media/image24.jpeg"/><Relationship Id="rId12" Type="http://schemas.openxmlformats.org/officeDocument/2006/relationships/hyperlink" Target="https://pixabay.com/de/?utm_source=link-attribution&amp;utm_medium=referral&amp;utm_campaign=image&amp;utm_content=2121044" TargetMode="External"/><Relationship Id="rId17" Type="http://schemas.openxmlformats.org/officeDocument/2006/relationships/hyperlink" Target="https://pixabay.com/de/users/Peggy_Marco-1553824/?utm_source=link-attribution&amp;utm_medium=referral&amp;utm_campaign=image&amp;utm_content=1013968" TargetMode="External"/><Relationship Id="rId2" Type="http://schemas.openxmlformats.org/officeDocument/2006/relationships/notesSlide" Target="../notesSlides/notesSlide21.xml"/><Relationship Id="rId16" Type="http://schemas.openxmlformats.org/officeDocument/2006/relationships/hyperlink" Target="https://pixabay.com/de/?utm_source=link-attribution&amp;utm_medium=referral&amp;utm_campaign=image&amp;utm_content=2470506" TargetMode="Externa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s://pixabay.com/de/users/Alexas_Fotos-686414/?utm_source=link-attribution&amp;utm_medium=referral&amp;utm_campaign=image&amp;utm_content=2121044" TargetMode="External"/><Relationship Id="rId5" Type="http://schemas.openxmlformats.org/officeDocument/2006/relationships/image" Target="../media/image10.png"/><Relationship Id="rId15" Type="http://schemas.openxmlformats.org/officeDocument/2006/relationships/hyperlink" Target="https://pixabay.com/de/users/geralt-9301/?utm_source=link-attribution&amp;utm_medium=referral&amp;utm_campaign=image&amp;utm_content=2470506" TargetMode="External"/><Relationship Id="rId10" Type="http://schemas.openxmlformats.org/officeDocument/2006/relationships/image" Target="../media/image27.jpeg"/><Relationship Id="rId4" Type="http://schemas.openxmlformats.org/officeDocument/2006/relationships/image" Target="../media/image23.jpeg"/><Relationship Id="rId9" Type="http://schemas.openxmlformats.org/officeDocument/2006/relationships/image" Target="../media/image26.jpeg"/><Relationship Id="rId14" Type="http://schemas.openxmlformats.org/officeDocument/2006/relationships/hyperlink" Target="https://pixabay.com/de/?utm_source=link-attribution&amp;utm_medium=referral&amp;utm_campaign=image&amp;utm_content=322762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managementstudyguide.com/role_of_a_leader.htm" TargetMode="External"/><Relationship Id="rId3" Type="http://schemas.openxmlformats.org/officeDocument/2006/relationships/image" Target="../media/image5.png"/><Relationship Id="rId7" Type="http://schemas.openxmlformats.org/officeDocument/2006/relationships/image" Target="../media/image12.jpeg"/><Relationship Id="rId12" Type="http://schemas.openxmlformats.org/officeDocument/2006/relationships/hyperlink" Target="https://www.managementstudyguide.com/what_is_motivation.ht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7.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ctrTitle"/>
          </p:nvPr>
        </p:nvSpPr>
        <p:spPr>
          <a:xfrm>
            <a:off x="421100" y="2889422"/>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600"/>
              <a:buFont typeface="Trebuchet MS"/>
              <a:buNone/>
            </a:pPr>
            <a:r>
              <a:rPr lang="de-DE" sz="4600" b="1" dirty="0" smtClean="0"/>
              <a:t>Talent </a:t>
            </a:r>
            <a:r>
              <a:rPr lang="de-DE" sz="4600" b="1" dirty="0"/>
              <a:t>4.0 - </a:t>
            </a:r>
            <a:br>
              <a:rPr lang="de-DE" sz="4600" b="1" dirty="0"/>
            </a:br>
            <a:r>
              <a:rPr lang="de-DE" sz="4600" b="1" dirty="0" err="1"/>
              <a:t>Gestione</a:t>
            </a:r>
            <a:r>
              <a:rPr lang="de-DE" sz="4600" b="1" dirty="0"/>
              <a:t> </a:t>
            </a:r>
            <a:r>
              <a:rPr lang="de-DE" sz="4600" b="1" dirty="0" err="1"/>
              <a:t>dei</a:t>
            </a:r>
            <a:r>
              <a:rPr lang="de-DE" sz="4600" b="1" dirty="0"/>
              <a:t> </a:t>
            </a:r>
            <a:r>
              <a:rPr lang="de-DE" sz="4600" b="1" dirty="0" err="1"/>
              <a:t>talenti</a:t>
            </a:r>
            <a:r>
              <a:rPr lang="de-DE" sz="4600" b="1" dirty="0"/>
              <a:t> per le PMI</a:t>
            </a:r>
            <a:br>
              <a:rPr lang="de-DE" sz="4600" b="1" dirty="0"/>
            </a:br>
            <a:r>
              <a:rPr lang="de-DE" sz="4600" b="1" dirty="0" err="1"/>
              <a:t>Programma</a:t>
            </a:r>
            <a:r>
              <a:rPr lang="de-DE" sz="4600" b="1" dirty="0"/>
              <a:t> di </a:t>
            </a:r>
            <a:r>
              <a:rPr lang="de-DE" sz="4600" b="1" dirty="0" err="1"/>
              <a:t>formazione</a:t>
            </a:r>
            <a:r>
              <a:rPr lang="de-DE" sz="4600" b="1" dirty="0"/>
              <a:t> </a:t>
            </a:r>
            <a:endParaRPr sz="4800" b="1" dirty="0"/>
          </a:p>
        </p:txBody>
      </p:sp>
      <p:sp>
        <p:nvSpPr>
          <p:cNvPr id="106" name="Google Shape;106;p14"/>
          <p:cNvSpPr txBox="1"/>
          <p:nvPr/>
        </p:nvSpPr>
        <p:spPr>
          <a:xfrm>
            <a:off x="3322040" y="4446165"/>
            <a:ext cx="214758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sng" strike="noStrike" cap="none">
                <a:solidFill>
                  <a:schemeClr val="hlink"/>
                </a:solidFill>
                <a:latin typeface="Trebuchet MS"/>
                <a:ea typeface="Trebuchet MS"/>
                <a:cs typeface="Trebuchet MS"/>
                <a:sym typeface="Trebuchet MS"/>
                <a:hlinkClick r:id="rId3"/>
              </a:rPr>
              <a:t>https://t4lent.eu/</a:t>
            </a:r>
            <a:endParaRPr sz="1800" b="0" i="0" u="none" strike="noStrike" cap="none">
              <a:solidFill>
                <a:schemeClr val="dk1"/>
              </a:solidFill>
              <a:latin typeface="Trebuchet MS"/>
              <a:ea typeface="Trebuchet MS"/>
              <a:cs typeface="Trebuchet MS"/>
              <a:sym typeface="Trebuchet MS"/>
            </a:endParaRPr>
          </a:p>
        </p:txBody>
      </p:sp>
      <p:pic>
        <p:nvPicPr>
          <p:cNvPr id="107" name="Google Shape;107;p14" descr="A close up of a logo&#10;&#10;Description automatically generated"/>
          <p:cNvPicPr preferRelativeResize="0"/>
          <p:nvPr/>
        </p:nvPicPr>
        <p:blipFill rotWithShape="1">
          <a:blip r:embed="rId4">
            <a:alphaModFix/>
          </a:blip>
          <a:srcRect/>
          <a:stretch/>
        </p:blipFill>
        <p:spPr>
          <a:xfrm>
            <a:off x="524425" y="6307332"/>
            <a:ext cx="1710047" cy="408041"/>
          </a:xfrm>
          <a:prstGeom prst="rect">
            <a:avLst/>
          </a:prstGeom>
          <a:noFill/>
          <a:ln>
            <a:noFill/>
          </a:ln>
        </p:spPr>
      </p:pic>
      <p:sp>
        <p:nvSpPr>
          <p:cNvPr id="108" name="Google Shape;108;p14"/>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a:spLocks noGrp="1"/>
          </p:cNvSpPr>
          <p:nvPr>
            <p:ph type="ctrTitle"/>
          </p:nvPr>
        </p:nvSpPr>
        <p:spPr>
          <a:xfrm>
            <a:off x="2523392" y="571500"/>
            <a:ext cx="3740966" cy="868507"/>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3060" b="1">
                <a:solidFill>
                  <a:schemeClr val="lt1"/>
                </a:solidFill>
                <a:latin typeface="Trebuchet MS"/>
                <a:ea typeface="Trebuchet MS"/>
                <a:cs typeface="Trebuchet MS"/>
                <a:sym typeface="Trebuchet MS"/>
              </a:rPr>
              <a:t>Cosa motiva i dipendenti? </a:t>
            </a:r>
            <a:endParaRPr/>
          </a:p>
        </p:txBody>
      </p:sp>
      <p:sp>
        <p:nvSpPr>
          <p:cNvPr id="244" name="Google Shape;244;p25"/>
          <p:cNvSpPr txBox="1">
            <a:spLocks noGrp="1"/>
          </p:cNvSpPr>
          <p:nvPr>
            <p:ph type="subTitle" idx="1"/>
          </p:nvPr>
        </p:nvSpPr>
        <p:spPr>
          <a:xfrm>
            <a:off x="306125" y="1596421"/>
            <a:ext cx="8484784" cy="299056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de-DE" b="1" dirty="0" err="1"/>
              <a:t>Quali</a:t>
            </a:r>
            <a:r>
              <a:rPr lang="de-DE" b="1" dirty="0"/>
              <a:t> </a:t>
            </a:r>
            <a:r>
              <a:rPr lang="de-DE" b="1" dirty="0" err="1"/>
              <a:t>sono</a:t>
            </a:r>
            <a:r>
              <a:rPr lang="de-DE" b="1" dirty="0"/>
              <a:t> </a:t>
            </a:r>
            <a:r>
              <a:rPr lang="de-DE" b="1" dirty="0" err="1"/>
              <a:t>gli</a:t>
            </a:r>
            <a:r>
              <a:rPr lang="de-DE" b="1" dirty="0"/>
              <a:t> </a:t>
            </a:r>
            <a:r>
              <a:rPr lang="de-DE" b="1" dirty="0" err="1"/>
              <a:t>strumenti</a:t>
            </a:r>
            <a:r>
              <a:rPr lang="de-DE" b="1" dirty="0"/>
              <a:t> </a:t>
            </a:r>
            <a:r>
              <a:rPr lang="de-DE" b="1" dirty="0" err="1"/>
              <a:t>che</a:t>
            </a:r>
            <a:r>
              <a:rPr lang="de-DE" b="1" dirty="0"/>
              <a:t> le </a:t>
            </a:r>
            <a:r>
              <a:rPr lang="de-DE" b="1" dirty="0" err="1"/>
              <a:t>aziende</a:t>
            </a:r>
            <a:r>
              <a:rPr lang="de-DE" b="1" dirty="0"/>
              <a:t> </a:t>
            </a:r>
            <a:r>
              <a:rPr lang="de-DE" b="1" dirty="0" err="1"/>
              <a:t>possono</a:t>
            </a:r>
            <a:r>
              <a:rPr lang="de-DE" b="1" dirty="0"/>
              <a:t> </a:t>
            </a:r>
            <a:r>
              <a:rPr lang="de-DE" b="1" dirty="0" err="1"/>
              <a:t>usare</a:t>
            </a:r>
            <a:r>
              <a:rPr lang="de-DE" b="1" dirty="0"/>
              <a:t> per </a:t>
            </a:r>
            <a:r>
              <a:rPr lang="de-DE" b="1" dirty="0" err="1"/>
              <a:t>garantire</a:t>
            </a:r>
            <a:r>
              <a:rPr lang="de-DE" b="1" dirty="0"/>
              <a:t> </a:t>
            </a:r>
            <a:r>
              <a:rPr lang="de-DE" b="1" dirty="0" err="1"/>
              <a:t>una</a:t>
            </a:r>
            <a:r>
              <a:rPr lang="de-DE" b="1" dirty="0"/>
              <a:t> </a:t>
            </a:r>
            <a:r>
              <a:rPr lang="de-DE" b="1" dirty="0" err="1"/>
              <a:t>forza</a:t>
            </a:r>
            <a:r>
              <a:rPr lang="de-DE" b="1" dirty="0"/>
              <a:t> </a:t>
            </a:r>
            <a:r>
              <a:rPr lang="de-DE" b="1" dirty="0" err="1"/>
              <a:t>lavoro</a:t>
            </a:r>
            <a:r>
              <a:rPr lang="de-DE" b="1" dirty="0"/>
              <a:t> </a:t>
            </a:r>
            <a:r>
              <a:rPr lang="de-DE" b="1" dirty="0" err="1"/>
              <a:t>motivata</a:t>
            </a:r>
            <a:r>
              <a:rPr lang="de-DE" b="1" dirty="0"/>
              <a:t>? </a:t>
            </a:r>
            <a:endParaRPr dirty="0"/>
          </a:p>
          <a:p>
            <a:pPr marL="0" lvl="0" indent="0" algn="l" rtl="0">
              <a:lnSpc>
                <a:spcPct val="90000"/>
              </a:lnSpc>
              <a:spcBef>
                <a:spcPts val="750"/>
              </a:spcBef>
              <a:spcAft>
                <a:spcPts val="0"/>
              </a:spcAft>
              <a:buClr>
                <a:schemeClr val="dk1"/>
              </a:buClr>
              <a:buSzPts val="1800"/>
              <a:buNone/>
            </a:pPr>
            <a:endParaRPr sz="1100" b="1" dirty="0"/>
          </a:p>
          <a:p>
            <a:pPr marL="0" lvl="0" indent="0" algn="l" rtl="0">
              <a:lnSpc>
                <a:spcPct val="90000"/>
              </a:lnSpc>
              <a:spcBef>
                <a:spcPts val="750"/>
              </a:spcBef>
              <a:spcAft>
                <a:spcPts val="0"/>
              </a:spcAft>
              <a:buClr>
                <a:schemeClr val="dk1"/>
              </a:buClr>
              <a:buSzPts val="1800"/>
              <a:buNone/>
            </a:pPr>
            <a:r>
              <a:rPr lang="de-DE" dirty="0" err="1"/>
              <a:t>Molti</a:t>
            </a:r>
            <a:r>
              <a:rPr lang="de-DE" dirty="0"/>
              <a:t> di </a:t>
            </a:r>
            <a:r>
              <a:rPr lang="de-DE" dirty="0" err="1"/>
              <a:t>noi</a:t>
            </a:r>
            <a:r>
              <a:rPr lang="de-DE" dirty="0"/>
              <a:t> </a:t>
            </a:r>
            <a:r>
              <a:rPr lang="de-DE" dirty="0" err="1"/>
              <a:t>presumono</a:t>
            </a:r>
            <a:r>
              <a:rPr lang="de-DE" dirty="0"/>
              <a:t> </a:t>
            </a:r>
            <a:r>
              <a:rPr lang="de-DE" dirty="0" err="1"/>
              <a:t>che</a:t>
            </a:r>
            <a:r>
              <a:rPr lang="de-DE" dirty="0"/>
              <a:t> </a:t>
            </a:r>
            <a:r>
              <a:rPr lang="de-DE" dirty="0" err="1"/>
              <a:t>il</a:t>
            </a:r>
            <a:r>
              <a:rPr lang="de-DE" dirty="0"/>
              <a:t> più </a:t>
            </a:r>
            <a:r>
              <a:rPr lang="de-DE" dirty="0" err="1"/>
              <a:t>importante</a:t>
            </a:r>
            <a:r>
              <a:rPr lang="de-DE" dirty="0"/>
              <a:t> </a:t>
            </a:r>
            <a:r>
              <a:rPr lang="de-DE" dirty="0" err="1"/>
              <a:t>motivatore</a:t>
            </a:r>
            <a:r>
              <a:rPr lang="de-DE" dirty="0"/>
              <a:t> sul </a:t>
            </a:r>
            <a:r>
              <a:rPr lang="de-DE" dirty="0" err="1"/>
              <a:t>lavoro</a:t>
            </a:r>
            <a:r>
              <a:rPr lang="de-DE" dirty="0"/>
              <a:t> </a:t>
            </a:r>
            <a:r>
              <a:rPr lang="de-DE" dirty="0" err="1"/>
              <a:t>sia</a:t>
            </a:r>
            <a:r>
              <a:rPr lang="de-DE" dirty="0"/>
              <a:t> la </a:t>
            </a:r>
            <a:r>
              <a:rPr lang="de-DE" dirty="0" err="1"/>
              <a:t>paga</a:t>
            </a:r>
            <a:r>
              <a:rPr lang="de-DE" dirty="0"/>
              <a:t>. </a:t>
            </a:r>
            <a:r>
              <a:rPr lang="de-DE" dirty="0" err="1"/>
              <a:t>Eppure</a:t>
            </a:r>
            <a:r>
              <a:rPr lang="de-DE" dirty="0"/>
              <a:t>, </a:t>
            </a:r>
            <a:r>
              <a:rPr lang="de-DE" dirty="0" err="1"/>
              <a:t>gli</a:t>
            </a:r>
            <a:r>
              <a:rPr lang="de-DE" dirty="0"/>
              <a:t> </a:t>
            </a:r>
            <a:r>
              <a:rPr lang="de-DE" dirty="0" err="1"/>
              <a:t>studi</a:t>
            </a:r>
            <a:r>
              <a:rPr lang="de-DE" dirty="0"/>
              <a:t> </a:t>
            </a:r>
            <a:r>
              <a:rPr lang="de-DE" dirty="0" err="1"/>
              <a:t>indicano</a:t>
            </a:r>
            <a:r>
              <a:rPr lang="de-DE" dirty="0"/>
              <a:t> </a:t>
            </a:r>
            <a:r>
              <a:rPr lang="de-DE" dirty="0" err="1"/>
              <a:t>un</a:t>
            </a:r>
            <a:r>
              <a:rPr lang="de-DE" dirty="0"/>
              <a:t> </a:t>
            </a:r>
            <a:r>
              <a:rPr lang="de-DE" dirty="0" err="1"/>
              <a:t>fattore</a:t>
            </a:r>
            <a:r>
              <a:rPr lang="de-DE" dirty="0"/>
              <a:t> </a:t>
            </a:r>
            <a:r>
              <a:rPr lang="de-DE" dirty="0" err="1"/>
              <a:t>diverso</a:t>
            </a:r>
            <a:r>
              <a:rPr lang="de-DE" dirty="0"/>
              <a:t> </a:t>
            </a:r>
            <a:r>
              <a:rPr lang="de-DE" dirty="0" err="1"/>
              <a:t>come</a:t>
            </a:r>
            <a:r>
              <a:rPr lang="de-DE" dirty="0"/>
              <a:t> la </a:t>
            </a:r>
            <a:r>
              <a:rPr lang="de-DE" dirty="0" err="1"/>
              <a:t>maggiore</a:t>
            </a:r>
            <a:r>
              <a:rPr lang="de-DE" dirty="0"/>
              <a:t> </a:t>
            </a:r>
            <a:r>
              <a:rPr lang="de-DE" dirty="0" err="1"/>
              <a:t>influenza</a:t>
            </a:r>
            <a:r>
              <a:rPr lang="de-DE" dirty="0"/>
              <a:t> </a:t>
            </a:r>
            <a:r>
              <a:rPr lang="de-DE" dirty="0" err="1"/>
              <a:t>sulla</a:t>
            </a:r>
            <a:r>
              <a:rPr lang="de-DE" dirty="0"/>
              <a:t> </a:t>
            </a:r>
            <a:r>
              <a:rPr lang="de-DE" dirty="0" err="1"/>
              <a:t>motivazione</a:t>
            </a:r>
            <a:r>
              <a:rPr lang="de-DE" dirty="0"/>
              <a:t> </a:t>
            </a:r>
            <a:r>
              <a:rPr lang="de-DE" dirty="0" err="1"/>
              <a:t>dei</a:t>
            </a:r>
            <a:r>
              <a:rPr lang="de-DE" dirty="0"/>
              <a:t> </a:t>
            </a:r>
            <a:r>
              <a:rPr lang="de-DE" dirty="0" err="1"/>
              <a:t>lavoratori</a:t>
            </a:r>
            <a:r>
              <a:rPr lang="de-DE" dirty="0"/>
              <a:t>: </a:t>
            </a:r>
            <a:r>
              <a:rPr lang="de-DE" dirty="0" err="1"/>
              <a:t>il</a:t>
            </a:r>
            <a:r>
              <a:rPr lang="de-DE" dirty="0"/>
              <a:t> design del </a:t>
            </a:r>
            <a:r>
              <a:rPr lang="de-DE" dirty="0" err="1"/>
              <a:t>lavoro</a:t>
            </a:r>
            <a:r>
              <a:rPr lang="de-DE" dirty="0"/>
              <a:t>. </a:t>
            </a:r>
            <a:endParaRPr dirty="0"/>
          </a:p>
          <a:p>
            <a:pPr marL="0" lvl="0" indent="0" algn="l" rtl="0">
              <a:lnSpc>
                <a:spcPct val="90000"/>
              </a:lnSpc>
              <a:spcBef>
                <a:spcPts val="750"/>
              </a:spcBef>
              <a:spcAft>
                <a:spcPts val="0"/>
              </a:spcAft>
              <a:buClr>
                <a:schemeClr val="dk1"/>
              </a:buClr>
              <a:buSzPts val="1800"/>
              <a:buNone/>
            </a:pPr>
            <a:endParaRPr sz="1000" dirty="0"/>
          </a:p>
          <a:p>
            <a:pPr marL="0" lvl="0" indent="0" algn="l" rtl="0">
              <a:lnSpc>
                <a:spcPct val="90000"/>
              </a:lnSpc>
              <a:spcBef>
                <a:spcPts val="750"/>
              </a:spcBef>
              <a:spcAft>
                <a:spcPts val="0"/>
              </a:spcAft>
              <a:buClr>
                <a:schemeClr val="dk1"/>
              </a:buClr>
              <a:buSzPts val="1800"/>
              <a:buNone/>
            </a:pPr>
            <a:r>
              <a:rPr lang="de-DE" dirty="0"/>
              <a:t>Il </a:t>
            </a:r>
            <a:r>
              <a:rPr lang="de-DE" dirty="0" err="1"/>
              <a:t>modo</a:t>
            </a:r>
            <a:r>
              <a:rPr lang="de-DE" dirty="0"/>
              <a:t> in </a:t>
            </a:r>
            <a:r>
              <a:rPr lang="de-DE" dirty="0" err="1"/>
              <a:t>cui</a:t>
            </a:r>
            <a:r>
              <a:rPr lang="de-DE" dirty="0"/>
              <a:t> </a:t>
            </a:r>
            <a:r>
              <a:rPr lang="de-DE" dirty="0" err="1"/>
              <a:t>un</a:t>
            </a:r>
            <a:r>
              <a:rPr lang="de-DE" dirty="0"/>
              <a:t> </a:t>
            </a:r>
            <a:r>
              <a:rPr lang="de-DE" dirty="0" err="1"/>
              <a:t>lavoro</a:t>
            </a:r>
            <a:r>
              <a:rPr lang="de-DE" dirty="0"/>
              <a:t> è </a:t>
            </a:r>
            <a:r>
              <a:rPr lang="de-DE" dirty="0" err="1"/>
              <a:t>progettato</a:t>
            </a:r>
            <a:r>
              <a:rPr lang="de-DE" dirty="0"/>
              <a:t> ha </a:t>
            </a:r>
            <a:r>
              <a:rPr lang="de-DE" dirty="0" err="1"/>
              <a:t>un</a:t>
            </a:r>
            <a:r>
              <a:rPr lang="de-DE" dirty="0"/>
              <a:t> </a:t>
            </a:r>
            <a:r>
              <a:rPr lang="de-DE" dirty="0" err="1"/>
              <a:t>grande</a:t>
            </a:r>
            <a:r>
              <a:rPr lang="de-DE" dirty="0"/>
              <a:t> </a:t>
            </a:r>
            <a:r>
              <a:rPr lang="de-DE" dirty="0" err="1"/>
              <a:t>impatto</a:t>
            </a:r>
            <a:r>
              <a:rPr lang="de-DE" dirty="0"/>
              <a:t> </a:t>
            </a:r>
            <a:r>
              <a:rPr lang="de-DE" dirty="0" err="1"/>
              <a:t>sulla</a:t>
            </a:r>
            <a:r>
              <a:rPr lang="de-DE" dirty="0"/>
              <a:t> </a:t>
            </a:r>
            <a:r>
              <a:rPr lang="de-DE" dirty="0" err="1"/>
              <a:t>motivazione</a:t>
            </a:r>
            <a:r>
              <a:rPr lang="de-DE" dirty="0"/>
              <a:t> </a:t>
            </a:r>
            <a:r>
              <a:rPr lang="de-DE" dirty="0" err="1"/>
              <a:t>dei</a:t>
            </a:r>
            <a:r>
              <a:rPr lang="de-DE" dirty="0"/>
              <a:t> </a:t>
            </a:r>
            <a:r>
              <a:rPr lang="de-DE" dirty="0" err="1"/>
              <a:t>dipendenti</a:t>
            </a:r>
            <a:r>
              <a:rPr lang="de-DE" dirty="0"/>
              <a:t>, la </a:t>
            </a:r>
            <a:r>
              <a:rPr lang="de-DE" dirty="0" err="1"/>
              <a:t>soddisfazione</a:t>
            </a:r>
            <a:r>
              <a:rPr lang="de-DE" dirty="0"/>
              <a:t> sul </a:t>
            </a:r>
            <a:r>
              <a:rPr lang="de-DE" dirty="0" err="1"/>
              <a:t>lavoro</a:t>
            </a:r>
            <a:r>
              <a:rPr lang="de-DE" dirty="0"/>
              <a:t>, </a:t>
            </a:r>
            <a:r>
              <a:rPr lang="de-DE" dirty="0" err="1"/>
              <a:t>l'impegno</a:t>
            </a:r>
            <a:r>
              <a:rPr lang="de-DE" dirty="0"/>
              <a:t> in </a:t>
            </a:r>
            <a:r>
              <a:rPr lang="de-DE" dirty="0" err="1"/>
              <a:t>un'organizzazione</a:t>
            </a:r>
            <a:r>
              <a:rPr lang="de-DE" dirty="0"/>
              <a:t>, </a:t>
            </a:r>
            <a:r>
              <a:rPr lang="de-DE" dirty="0" err="1"/>
              <a:t>l'assenteismo</a:t>
            </a:r>
            <a:r>
              <a:rPr lang="de-DE" dirty="0"/>
              <a:t> e </a:t>
            </a:r>
            <a:r>
              <a:rPr lang="de-DE" dirty="0" err="1"/>
              <a:t>il</a:t>
            </a:r>
            <a:r>
              <a:rPr lang="de-DE" dirty="0"/>
              <a:t> </a:t>
            </a:r>
            <a:r>
              <a:rPr lang="de-DE" dirty="0" err="1"/>
              <a:t>turnover</a:t>
            </a:r>
            <a:r>
              <a:rPr lang="de-DE" dirty="0"/>
              <a:t>. </a:t>
            </a:r>
            <a:endParaRPr dirty="0"/>
          </a:p>
          <a:p>
            <a:pPr marL="0" lvl="0" indent="0" algn="l" rtl="0">
              <a:lnSpc>
                <a:spcPct val="90000"/>
              </a:lnSpc>
              <a:spcBef>
                <a:spcPts val="750"/>
              </a:spcBef>
              <a:spcAft>
                <a:spcPts val="0"/>
              </a:spcAft>
              <a:buClr>
                <a:schemeClr val="dk1"/>
              </a:buClr>
              <a:buSzPts val="1800"/>
              <a:buNone/>
            </a:pPr>
            <a:endParaRPr sz="700"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245" name="Google Shape;245;p25"/>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46" name="Google Shape;246;p25"/>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47" name="Google Shape;247;p25"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48" name="Google Shape;248;p25"/>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49" name="Google Shape;249;p25"/>
          <p:cNvSpPr txBox="1"/>
          <p:nvPr/>
        </p:nvSpPr>
        <p:spPr>
          <a:xfrm>
            <a:off x="306125" y="4631962"/>
            <a:ext cx="8332548" cy="99914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de-DE" sz="1800" b="0" i="0" u="none" strike="noStrike" cap="none" dirty="0">
                <a:solidFill>
                  <a:schemeClr val="dk1"/>
                </a:solidFill>
                <a:latin typeface="Trebuchet MS"/>
                <a:ea typeface="Trebuchet MS"/>
                <a:cs typeface="Trebuchet MS"/>
                <a:sym typeface="Trebuchet MS"/>
              </a:rPr>
              <a:t>La </a:t>
            </a:r>
            <a:r>
              <a:rPr lang="de-DE" sz="1800" b="0" i="0" u="none" strike="noStrike" cap="none" dirty="0" err="1">
                <a:solidFill>
                  <a:schemeClr val="dk1"/>
                </a:solidFill>
                <a:latin typeface="Trebuchet MS"/>
                <a:ea typeface="Trebuchet MS"/>
                <a:cs typeface="Trebuchet MS"/>
                <a:sym typeface="Trebuchet MS"/>
              </a:rPr>
              <a:t>questione</a:t>
            </a:r>
            <a:r>
              <a:rPr lang="de-DE" sz="1800" b="0" i="0" u="none" strike="noStrike" cap="none" dirty="0">
                <a:solidFill>
                  <a:schemeClr val="dk1"/>
                </a:solidFill>
                <a:latin typeface="Trebuchet MS"/>
                <a:ea typeface="Trebuchet MS"/>
                <a:cs typeface="Trebuchet MS"/>
                <a:sym typeface="Trebuchet MS"/>
              </a:rPr>
              <a:t> di </a:t>
            </a:r>
            <a:r>
              <a:rPr lang="de-DE" sz="1800" b="0" i="0" u="none" strike="noStrike" cap="none" dirty="0" err="1">
                <a:solidFill>
                  <a:schemeClr val="dk1"/>
                </a:solidFill>
                <a:latin typeface="Trebuchet MS"/>
                <a:ea typeface="Trebuchet MS"/>
                <a:cs typeface="Trebuchet MS"/>
                <a:sym typeface="Trebuchet MS"/>
              </a:rPr>
              <a:t>come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progettare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correttamente</a:t>
            </a:r>
            <a:r>
              <a:rPr lang="de-DE" sz="1800" b="0" i="0" u="none" strike="noStrike" cap="none" dirty="0">
                <a:solidFill>
                  <a:schemeClr val="dk1"/>
                </a:solidFill>
                <a:latin typeface="Trebuchet MS"/>
                <a:ea typeface="Trebuchet MS"/>
                <a:cs typeface="Trebuchet MS"/>
                <a:sym typeface="Trebuchet MS"/>
              </a:rPr>
              <a:t> i </a:t>
            </a:r>
            <a:r>
              <a:rPr lang="de-DE" sz="1800" b="0" i="0" u="none" strike="noStrike" cap="none" dirty="0" err="1">
                <a:solidFill>
                  <a:schemeClr val="dk1"/>
                </a:solidFill>
                <a:latin typeface="Trebuchet MS"/>
                <a:ea typeface="Trebuchet MS"/>
                <a:cs typeface="Trebuchet MS"/>
                <a:sym typeface="Trebuchet MS"/>
              </a:rPr>
              <a:t>lavori</a:t>
            </a:r>
            <a:r>
              <a:rPr lang="de-DE" sz="1800" b="0" i="0" u="none" strike="noStrike" cap="none" dirty="0">
                <a:solidFill>
                  <a:schemeClr val="dk1"/>
                </a:solidFill>
                <a:latin typeface="Trebuchet MS"/>
                <a:ea typeface="Trebuchet MS"/>
                <a:cs typeface="Trebuchet MS"/>
                <a:sym typeface="Trebuchet MS"/>
              </a:rPr>
              <a:t> in </a:t>
            </a:r>
            <a:r>
              <a:rPr lang="de-DE" sz="1800" b="0" i="0" u="none" strike="noStrike" cap="none" dirty="0" err="1">
                <a:solidFill>
                  <a:schemeClr val="dk1"/>
                </a:solidFill>
                <a:latin typeface="Trebuchet MS"/>
                <a:ea typeface="Trebuchet MS"/>
                <a:cs typeface="Trebuchet MS"/>
                <a:sym typeface="Trebuchet MS"/>
              </a:rPr>
              <a:t>modo</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che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gli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impiegati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siano</a:t>
            </a:r>
            <a:r>
              <a:rPr lang="de-DE" sz="1800" b="0" i="0" u="none" strike="noStrike" cap="none" dirty="0">
                <a:solidFill>
                  <a:schemeClr val="dk1"/>
                </a:solidFill>
                <a:latin typeface="Trebuchet MS"/>
                <a:ea typeface="Trebuchet MS"/>
                <a:cs typeface="Trebuchet MS"/>
                <a:sym typeface="Trebuchet MS"/>
              </a:rPr>
              <a:t> più </a:t>
            </a:r>
            <a:r>
              <a:rPr lang="de-DE" sz="1800" b="0" i="0" u="none" strike="noStrike" cap="none" dirty="0" err="1">
                <a:solidFill>
                  <a:schemeClr val="dk1"/>
                </a:solidFill>
                <a:latin typeface="Trebuchet MS"/>
                <a:ea typeface="Trebuchet MS"/>
                <a:cs typeface="Trebuchet MS"/>
                <a:sym typeface="Trebuchet MS"/>
              </a:rPr>
              <a:t>produttivi</a:t>
            </a:r>
            <a:r>
              <a:rPr lang="de-DE" sz="1800" b="0" i="0" u="none" strike="noStrike" cap="none" dirty="0">
                <a:solidFill>
                  <a:schemeClr val="dk1"/>
                </a:solidFill>
                <a:latin typeface="Trebuchet MS"/>
                <a:ea typeface="Trebuchet MS"/>
                <a:cs typeface="Trebuchet MS"/>
                <a:sym typeface="Trebuchet MS"/>
              </a:rPr>
              <a:t> e più </a:t>
            </a:r>
            <a:r>
              <a:rPr lang="de-DE" sz="1800" b="0" i="0" u="none" strike="noStrike" cap="none" dirty="0" err="1">
                <a:solidFill>
                  <a:schemeClr val="dk1"/>
                </a:solidFill>
                <a:latin typeface="Trebuchet MS"/>
                <a:ea typeface="Trebuchet MS"/>
                <a:cs typeface="Trebuchet MS"/>
                <a:sym typeface="Trebuchet MS"/>
              </a:rPr>
              <a:t>soddisfatti</a:t>
            </a:r>
            <a:r>
              <a:rPr lang="de-DE" sz="1800" b="0" i="0" u="none" strike="noStrike" cap="none" dirty="0">
                <a:solidFill>
                  <a:schemeClr val="dk1"/>
                </a:solidFill>
                <a:latin typeface="Trebuchet MS"/>
                <a:ea typeface="Trebuchet MS"/>
                <a:cs typeface="Trebuchet MS"/>
                <a:sym typeface="Trebuchet MS"/>
              </a:rPr>
              <a:t> ha </a:t>
            </a:r>
            <a:r>
              <a:rPr lang="de-DE" sz="1800" b="0" i="0" u="none" strike="noStrike" cap="none" dirty="0" err="1">
                <a:solidFill>
                  <a:schemeClr val="dk1"/>
                </a:solidFill>
                <a:latin typeface="Trebuchet MS"/>
                <a:ea typeface="Trebuchet MS"/>
                <a:cs typeface="Trebuchet MS"/>
                <a:sym typeface="Trebuchet MS"/>
              </a:rPr>
              <a:t>ricevuto</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l'attenzione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dei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manager</a:t>
            </a:r>
            <a:r>
              <a:rPr lang="de-DE" sz="1800" b="0" i="0" u="none" strike="noStrike" cap="none" dirty="0">
                <a:solidFill>
                  <a:schemeClr val="dk1"/>
                </a:solidFill>
                <a:latin typeface="Trebuchet MS"/>
                <a:ea typeface="Trebuchet MS"/>
                <a:cs typeface="Trebuchet MS"/>
                <a:sym typeface="Trebuchet MS"/>
              </a:rPr>
              <a:t> e </a:t>
            </a:r>
            <a:r>
              <a:rPr lang="de-DE" sz="1800" b="0" i="0" u="none" strike="noStrike" cap="none" dirty="0" err="1">
                <a:solidFill>
                  <a:schemeClr val="dk1"/>
                </a:solidFill>
                <a:latin typeface="Trebuchet MS"/>
                <a:ea typeface="Trebuchet MS"/>
                <a:cs typeface="Trebuchet MS"/>
                <a:sym typeface="Trebuchet MS"/>
              </a:rPr>
              <a:t>dei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ricercatori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fin</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dall'inizio</a:t>
            </a:r>
            <a:r>
              <a:rPr lang="de-DE" sz="1800" b="0" i="0" u="none" strike="noStrike" cap="none" dirty="0">
                <a:solidFill>
                  <a:schemeClr val="dk1"/>
                </a:solidFill>
                <a:latin typeface="Trebuchet MS"/>
                <a:ea typeface="Trebuchet MS"/>
                <a:cs typeface="Trebuchet MS"/>
                <a:sym typeface="Trebuchet MS"/>
              </a:rPr>
              <a:t> del XX </a:t>
            </a:r>
            <a:r>
              <a:rPr lang="de-DE" sz="1800" b="0" i="0" u="none" strike="noStrike" cap="none" dirty="0" err="1">
                <a:solidFill>
                  <a:schemeClr val="dk1"/>
                </a:solidFill>
                <a:latin typeface="Trebuchet MS"/>
                <a:ea typeface="Trebuchet MS"/>
                <a:cs typeface="Trebuchet MS"/>
                <a:sym typeface="Trebuchet MS"/>
              </a:rPr>
              <a:t>secolo</a:t>
            </a:r>
            <a:r>
              <a:rPr lang="de-DE" sz="1800" b="0" i="0" u="none" strike="noStrike" cap="none" dirty="0">
                <a:solidFill>
                  <a:schemeClr val="dk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p:txBody>
      </p:sp>
      <p:pic>
        <p:nvPicPr>
          <p:cNvPr id="250" name="Google Shape;250;p25" descr="Ein Bild, das Person, stehend, Mann, haltend enthält.&#10;&#10;Automatisch generierte Beschreibung"/>
          <p:cNvPicPr preferRelativeResize="0"/>
          <p:nvPr/>
        </p:nvPicPr>
        <p:blipFill rotWithShape="1">
          <a:blip r:embed="rId4">
            <a:alphaModFix/>
          </a:blip>
          <a:srcRect/>
          <a:stretch/>
        </p:blipFill>
        <p:spPr>
          <a:xfrm flipH="1">
            <a:off x="7051431" y="115412"/>
            <a:ext cx="1841152" cy="13799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56" name="Google Shape;256;p26"/>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57" name="Google Shape;257;p26"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58" name="Google Shape;258;p2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259" name="Google Shape;259;p26"/>
          <p:cNvPicPr preferRelativeResize="0"/>
          <p:nvPr/>
        </p:nvPicPr>
        <p:blipFill rotWithShape="1">
          <a:blip r:embed="rId4">
            <a:alphaModFix/>
          </a:blip>
          <a:srcRect/>
          <a:stretch/>
        </p:blipFill>
        <p:spPr>
          <a:xfrm>
            <a:off x="826477" y="1669770"/>
            <a:ext cx="7112978" cy="4007712"/>
          </a:xfrm>
          <a:prstGeom prst="rect">
            <a:avLst/>
          </a:prstGeom>
          <a:noFill/>
          <a:ln>
            <a:noFill/>
          </a:ln>
        </p:spPr>
      </p:pic>
      <p:sp>
        <p:nvSpPr>
          <p:cNvPr id="260" name="Google Shape;260;p26"/>
          <p:cNvSpPr txBox="1"/>
          <p:nvPr/>
        </p:nvSpPr>
        <p:spPr>
          <a:xfrm>
            <a:off x="799155" y="5787168"/>
            <a:ext cx="5091317"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200" b="0" i="1" u="none" strike="noStrike" cap="none">
                <a:solidFill>
                  <a:srgbClr val="000000"/>
                </a:solidFill>
                <a:latin typeface="Arial"/>
                <a:ea typeface="Arial"/>
                <a:cs typeface="Arial"/>
                <a:sym typeface="Arial"/>
              </a:rPr>
              <a:t>Fonte: TALENT4.0 ONLINE LTTA 25.06.2020 </a:t>
            </a:r>
            <a:endParaRPr/>
          </a:p>
        </p:txBody>
      </p:sp>
      <p:pic>
        <p:nvPicPr>
          <p:cNvPr id="261" name="Google Shape;261;p26" descr="Ein Bild, das Person, stehend, Mann, haltend enthält.&#10;&#10;Automatisch generierte Beschreibung"/>
          <p:cNvPicPr preferRelativeResize="0"/>
          <p:nvPr/>
        </p:nvPicPr>
        <p:blipFill rotWithShape="1">
          <a:blip r:embed="rId5">
            <a:alphaModFix/>
          </a:blip>
          <a:srcRect/>
          <a:stretch/>
        </p:blipFill>
        <p:spPr>
          <a:xfrm flipH="1">
            <a:off x="7051431" y="115412"/>
            <a:ext cx="1841152" cy="1379905"/>
          </a:xfrm>
          <a:prstGeom prst="rect">
            <a:avLst/>
          </a:prstGeom>
          <a:noFill/>
          <a:ln>
            <a:noFill/>
          </a:ln>
        </p:spPr>
      </p:pic>
      <p:pic>
        <p:nvPicPr>
          <p:cNvPr id="262" name="Google Shape;262;p26" descr="Ein Bild, das Zeichnung enthält.&#10;&#10;Automatisch generierte Beschreibung"/>
          <p:cNvPicPr preferRelativeResize="0"/>
          <p:nvPr/>
        </p:nvPicPr>
        <p:blipFill rotWithShape="1">
          <a:blip r:embed="rId6">
            <a:alphaModFix/>
          </a:blip>
          <a:srcRect/>
          <a:stretch/>
        </p:blipFill>
        <p:spPr>
          <a:xfrm>
            <a:off x="2847118" y="198751"/>
            <a:ext cx="3449763" cy="13799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7"/>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68" name="Google Shape;268;p27"/>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69" name="Google Shape;269;p27"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70" name="Google Shape;270;p2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71" name="Google Shape;271;p27"/>
          <p:cNvSpPr/>
          <p:nvPr/>
        </p:nvSpPr>
        <p:spPr>
          <a:xfrm>
            <a:off x="485988" y="5848009"/>
            <a:ext cx="45720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Fonte: </a:t>
            </a:r>
            <a:r>
              <a:rPr lang="de-DE" sz="800" b="0" i="0" u="sng" strike="noStrike" cap="none">
                <a:solidFill>
                  <a:schemeClr val="hlink"/>
                </a:solidFill>
                <a:latin typeface="Arial"/>
                <a:ea typeface="Arial"/>
                <a:cs typeface="Arial"/>
                <a:sym typeface="Arial"/>
                <a:hlinkClick r:id="rId4"/>
              </a:rPr>
              <a:t>https://www.shrm.org/ResourcesAndTools/hr-topics/behavioral-competencies/global-and-cultural-effectiveness/Pages/Motivating-Generations-Infographic.aspx </a:t>
            </a:r>
            <a:endParaRPr sz="800" b="0" i="0" u="none" strike="noStrike" cap="none">
              <a:solidFill>
                <a:srgbClr val="000000"/>
              </a:solidFill>
              <a:latin typeface="Arial"/>
              <a:ea typeface="Arial"/>
              <a:cs typeface="Arial"/>
              <a:sym typeface="Arial"/>
            </a:endParaRPr>
          </a:p>
        </p:txBody>
      </p:sp>
      <p:sp>
        <p:nvSpPr>
          <p:cNvPr id="272" name="Google Shape;272;p27"/>
          <p:cNvSpPr/>
          <p:nvPr/>
        </p:nvSpPr>
        <p:spPr>
          <a:xfrm>
            <a:off x="411592" y="2037702"/>
            <a:ext cx="5351921" cy="26843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Cinque generazioni lavorano fianco a fianco nella forza lavoro di oggi, rendendo importante creare una cultura inclusiva che soddisfi le diverse esigenze di ogni gruppo di età. </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I membri di ogni generazione portano un insieme distinto di valori, atteggiamenti e comportamenti sul posto di lavoro. </a:t>
            </a:r>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La forza lavoro multigenerazionale richiede una leadership, politiche e programmi flessibili.</a:t>
            </a:r>
            <a:endParaRPr sz="1600" b="0" i="0" u="none" strike="noStrike" cap="none">
              <a:solidFill>
                <a:srgbClr val="000000"/>
              </a:solidFill>
              <a:latin typeface="Arial"/>
              <a:ea typeface="Arial"/>
              <a:cs typeface="Arial"/>
              <a:sym typeface="Arial"/>
            </a:endParaRPr>
          </a:p>
        </p:txBody>
      </p:sp>
      <p:sp>
        <p:nvSpPr>
          <p:cNvPr id="273" name="Google Shape;273;p27"/>
          <p:cNvSpPr/>
          <p:nvPr/>
        </p:nvSpPr>
        <p:spPr>
          <a:xfrm>
            <a:off x="5871412" y="160420"/>
            <a:ext cx="3192377" cy="962527"/>
          </a:xfrm>
          <a:prstGeom prst="rect">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sng" strike="noStrike" cap="none" dirty="0" err="1" smtClean="0">
                <a:solidFill>
                  <a:schemeClr val="dk1"/>
                </a:solidFill>
                <a:latin typeface="Arial"/>
                <a:ea typeface="Arial"/>
                <a:cs typeface="Arial"/>
                <a:sym typeface="Arial"/>
              </a:rPr>
              <a:t>Tradizionalisti</a:t>
            </a:r>
            <a:endParaRPr lang="de-DE" sz="1400" b="1" i="0" u="sng" strike="noStrike" cap="none" dirty="0" smtClean="0">
              <a:solidFill>
                <a:schemeClr val="dk1"/>
              </a:solidFill>
              <a:latin typeface="Arial"/>
              <a:ea typeface="Arial"/>
              <a:cs typeface="Arial"/>
              <a:sym typeface="Arial"/>
            </a:endParaRPr>
          </a:p>
          <a:p>
            <a:pPr lvl="0" algn="ctr">
              <a:buSzPts val="1400"/>
            </a:pPr>
            <a:r>
              <a:rPr lang="it-IT" sz="1200" dirty="0" smtClean="0">
                <a:solidFill>
                  <a:schemeClr val="dk1"/>
                </a:solidFill>
              </a:rPr>
              <a:t>I tradizionalisti sono motivati dal denaro, ma vogliono anche essere rispettati</a:t>
            </a:r>
            <a:r>
              <a:rPr lang="it-IT" sz="1200" dirty="0" smtClean="0">
                <a:solidFill>
                  <a:schemeClr val="dk1"/>
                </a:solidFill>
              </a:rPr>
              <a:t>.</a:t>
            </a:r>
            <a:endParaRPr sz="1200" i="0" strike="noStrike" cap="none" dirty="0">
              <a:solidFill>
                <a:schemeClr val="dk1"/>
              </a:solidFill>
              <a:latin typeface="Arial"/>
              <a:ea typeface="Arial"/>
              <a:cs typeface="Arial"/>
              <a:sym typeface="Arial"/>
            </a:endParaRPr>
          </a:p>
        </p:txBody>
      </p:sp>
      <p:sp>
        <p:nvSpPr>
          <p:cNvPr id="274" name="Google Shape;274;p27"/>
          <p:cNvSpPr/>
          <p:nvPr/>
        </p:nvSpPr>
        <p:spPr>
          <a:xfrm>
            <a:off x="5871411" y="1183127"/>
            <a:ext cx="3192377" cy="1149005"/>
          </a:xfrm>
          <a:prstGeom prst="rect">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lvl="0" algn="ctr">
              <a:buSzPts val="1400"/>
            </a:pPr>
            <a:r>
              <a:rPr lang="de-DE" b="1" u="sng" dirty="0" smtClean="0">
                <a:solidFill>
                  <a:schemeClr val="dk1"/>
                </a:solidFill>
              </a:rPr>
              <a:t>Baby </a:t>
            </a:r>
            <a:r>
              <a:rPr lang="de-DE" b="1" u="sng" dirty="0" err="1" smtClean="0">
                <a:solidFill>
                  <a:schemeClr val="dk1"/>
                </a:solidFill>
              </a:rPr>
              <a:t>Boomers</a:t>
            </a:r>
            <a:endParaRPr lang="de-DE" b="1" u="sng" dirty="0" smtClean="0">
              <a:solidFill>
                <a:schemeClr val="dk1"/>
              </a:solidFill>
            </a:endParaRPr>
          </a:p>
          <a:p>
            <a:pPr lvl="0" algn="ctr">
              <a:buSzPts val="1400"/>
            </a:pPr>
            <a:r>
              <a:rPr lang="it-IT" sz="1200" dirty="0" smtClean="0">
                <a:solidFill>
                  <a:schemeClr val="dk1"/>
                </a:solidFill>
              </a:rPr>
              <a:t>I baby </a:t>
            </a:r>
            <a:r>
              <a:rPr lang="it-IT" sz="1200" dirty="0" err="1" smtClean="0">
                <a:solidFill>
                  <a:schemeClr val="dk1"/>
                </a:solidFill>
              </a:rPr>
              <a:t>boomer</a:t>
            </a:r>
            <a:r>
              <a:rPr lang="it-IT" sz="1200" dirty="0" smtClean="0">
                <a:solidFill>
                  <a:schemeClr val="dk1"/>
                </a:solidFill>
              </a:rPr>
              <a:t> preferiscono le ricompense monetarie, ma apprezzano anche la pianificazione flessibile del pensionamento e il riconoscimento tra pari.</a:t>
            </a:r>
            <a:endParaRPr lang="de-DE" sz="1200" dirty="0">
              <a:solidFill>
                <a:schemeClr val="dk1"/>
              </a:solidFill>
            </a:endParaRPr>
          </a:p>
        </p:txBody>
      </p:sp>
      <p:sp>
        <p:nvSpPr>
          <p:cNvPr id="275" name="Google Shape;275;p27"/>
          <p:cNvSpPr/>
          <p:nvPr/>
        </p:nvSpPr>
        <p:spPr>
          <a:xfrm>
            <a:off x="5871410" y="2463794"/>
            <a:ext cx="3192377" cy="1026695"/>
          </a:xfrm>
          <a:prstGeom prst="rect">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lvl="0" algn="ctr">
              <a:buSzPts val="1400"/>
            </a:pPr>
            <a:r>
              <a:rPr lang="de-DE" b="1" u="sng" dirty="0" err="1" smtClean="0">
                <a:solidFill>
                  <a:schemeClr val="dk1"/>
                </a:solidFill>
              </a:rPr>
              <a:t>Generazione</a:t>
            </a:r>
            <a:r>
              <a:rPr lang="de-DE" b="1" u="sng" dirty="0" smtClean="0">
                <a:solidFill>
                  <a:schemeClr val="dk1"/>
                </a:solidFill>
              </a:rPr>
              <a:t> </a:t>
            </a:r>
            <a:r>
              <a:rPr lang="de-DE" b="1" u="sng" dirty="0" smtClean="0">
                <a:solidFill>
                  <a:schemeClr val="dk1"/>
                </a:solidFill>
              </a:rPr>
              <a:t>X</a:t>
            </a:r>
          </a:p>
          <a:p>
            <a:pPr lvl="0" algn="ctr">
              <a:buSzPts val="1400"/>
            </a:pPr>
            <a:r>
              <a:rPr lang="it-IT" sz="1200" dirty="0" smtClean="0"/>
              <a:t>La generazione X apprezza i bonus e le azioni come premi monetari e la flessibilità sul posto di lavoro come premio non monetario</a:t>
            </a:r>
            <a:endParaRPr lang="de-DE" sz="1200" dirty="0"/>
          </a:p>
        </p:txBody>
      </p:sp>
      <p:sp>
        <p:nvSpPr>
          <p:cNvPr id="276" name="Google Shape;276;p27"/>
          <p:cNvSpPr/>
          <p:nvPr/>
        </p:nvSpPr>
        <p:spPr>
          <a:xfrm>
            <a:off x="5847350" y="3585846"/>
            <a:ext cx="3192378" cy="962092"/>
          </a:xfrm>
          <a:prstGeom prst="rect">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lvl="0" algn="ctr">
              <a:buSzPts val="1400"/>
            </a:pPr>
            <a:r>
              <a:rPr lang="de-DE" b="1" u="sng" dirty="0" err="1" smtClean="0">
                <a:solidFill>
                  <a:schemeClr val="dk1"/>
                </a:solidFill>
              </a:rPr>
              <a:t>Generazione</a:t>
            </a:r>
            <a:r>
              <a:rPr lang="de-DE" b="1" u="sng" dirty="0" smtClean="0">
                <a:solidFill>
                  <a:schemeClr val="dk1"/>
                </a:solidFill>
              </a:rPr>
              <a:t> </a:t>
            </a:r>
            <a:r>
              <a:rPr lang="de-DE" b="1" u="sng" dirty="0" smtClean="0">
                <a:solidFill>
                  <a:schemeClr val="dk1"/>
                </a:solidFill>
              </a:rPr>
              <a:t>Y</a:t>
            </a:r>
          </a:p>
          <a:p>
            <a:pPr lvl="0" algn="ctr">
              <a:buSzPts val="1400"/>
            </a:pPr>
            <a:r>
              <a:rPr lang="it-IT" sz="1200" dirty="0" smtClean="0"/>
              <a:t>La generazione Y vuole le stock </a:t>
            </a:r>
            <a:r>
              <a:rPr lang="it-IT" sz="1200" dirty="0" err="1" smtClean="0"/>
              <a:t>option</a:t>
            </a:r>
            <a:r>
              <a:rPr lang="it-IT" sz="1200" dirty="0" smtClean="0"/>
              <a:t> come ricompensa monetaria e apprezza il feedback come ricompensa non monetaria.</a:t>
            </a:r>
            <a:endParaRPr lang="de-DE" sz="1200" dirty="0"/>
          </a:p>
        </p:txBody>
      </p:sp>
      <p:sp>
        <p:nvSpPr>
          <p:cNvPr id="277" name="Google Shape;277;p27"/>
          <p:cNvSpPr/>
          <p:nvPr/>
        </p:nvSpPr>
        <p:spPr>
          <a:xfrm>
            <a:off x="5847350" y="4668687"/>
            <a:ext cx="3192378" cy="1132965"/>
          </a:xfrm>
          <a:prstGeom prst="rect">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algn="ctr"/>
            <a:r>
              <a:rPr lang="de-DE" b="1" u="sng" dirty="0" err="1" smtClean="0">
                <a:solidFill>
                  <a:schemeClr val="dk1"/>
                </a:solidFill>
              </a:rPr>
              <a:t>Generazione</a:t>
            </a:r>
            <a:r>
              <a:rPr lang="de-DE" b="1" u="sng" dirty="0" smtClean="0">
                <a:solidFill>
                  <a:schemeClr val="dk1"/>
                </a:solidFill>
              </a:rPr>
              <a:t> </a:t>
            </a:r>
            <a:r>
              <a:rPr lang="de-DE" b="1" u="sng" dirty="0" smtClean="0">
                <a:solidFill>
                  <a:schemeClr val="dk1"/>
                </a:solidFill>
              </a:rPr>
              <a:t>Z</a:t>
            </a:r>
          </a:p>
          <a:p>
            <a:pPr algn="ctr"/>
            <a:r>
              <a:rPr lang="it-IT" sz="1200" dirty="0" smtClean="0"/>
              <a:t>La generazione Z è più interessata alle ricompense sociali (</a:t>
            </a:r>
            <a:r>
              <a:rPr lang="it-IT" sz="1200" dirty="0" err="1" smtClean="0"/>
              <a:t>mentorship</a:t>
            </a:r>
            <a:r>
              <a:rPr lang="it-IT" sz="1200" dirty="0" smtClean="0"/>
              <a:t> e feedback costante) che al denaro, ma è anche motivata da un lavoro significativo e dall'essere responsabilizzata.</a:t>
            </a:r>
            <a:endParaRPr sz="1200" dirty="0"/>
          </a:p>
        </p:txBody>
      </p:sp>
      <p:sp>
        <p:nvSpPr>
          <p:cNvPr id="278" name="Google Shape;278;p27"/>
          <p:cNvSpPr>
            <a:spLocks noGrp="1"/>
          </p:cNvSpPr>
          <p:nvPr>
            <p:ph type="ctrTitle"/>
          </p:nvPr>
        </p:nvSpPr>
        <p:spPr>
          <a:xfrm>
            <a:off x="1510705" y="4677502"/>
            <a:ext cx="2406701" cy="868507"/>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r>
              <a:rPr lang="de-DE" sz="2600" b="1" dirty="0" smtClean="0">
                <a:solidFill>
                  <a:schemeClr val="lt1"/>
                </a:solidFill>
              </a:rPr>
              <a:t>Stereotipi?</a:t>
            </a:r>
            <a:endParaRPr sz="2600" dirty="0"/>
          </a:p>
        </p:txBody>
      </p:sp>
      <p:pic>
        <p:nvPicPr>
          <p:cNvPr id="279" name="Google Shape;279;p27" descr="Ein Bild, das drinnen, orange, klein, sitzend enthält.&#10;&#10;Automatisch generierte Beschreibung"/>
          <p:cNvPicPr preferRelativeResize="0"/>
          <p:nvPr/>
        </p:nvPicPr>
        <p:blipFill rotWithShape="1">
          <a:blip r:embed="rId5">
            <a:alphaModFix/>
          </a:blip>
          <a:srcRect/>
          <a:stretch/>
        </p:blipFill>
        <p:spPr>
          <a:xfrm>
            <a:off x="2963008" y="142627"/>
            <a:ext cx="1608992" cy="16089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8"/>
          <p:cNvSpPr>
            <a:spLocks noGrp="1"/>
          </p:cNvSpPr>
          <p:nvPr>
            <p:ph type="ctrTitle"/>
          </p:nvPr>
        </p:nvSpPr>
        <p:spPr>
          <a:xfrm>
            <a:off x="2624359" y="434205"/>
            <a:ext cx="3895281" cy="951927"/>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3060" b="1">
                <a:solidFill>
                  <a:schemeClr val="lt1"/>
                </a:solidFill>
                <a:latin typeface="Trebuchet MS"/>
                <a:ea typeface="Trebuchet MS"/>
                <a:cs typeface="Trebuchet MS"/>
                <a:sym typeface="Trebuchet MS"/>
              </a:rPr>
              <a:t>Cosa motiva i dipendenti? </a:t>
            </a:r>
            <a:endParaRPr/>
          </a:p>
        </p:txBody>
      </p:sp>
      <p:sp>
        <p:nvSpPr>
          <p:cNvPr id="285" name="Google Shape;285;p28"/>
          <p:cNvSpPr txBox="1">
            <a:spLocks noGrp="1"/>
          </p:cNvSpPr>
          <p:nvPr>
            <p:ph type="subTitle" idx="1"/>
          </p:nvPr>
        </p:nvSpPr>
        <p:spPr>
          <a:xfrm>
            <a:off x="500392" y="1763813"/>
            <a:ext cx="8520600" cy="724554"/>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de-DE" b="1" dirty="0" err="1"/>
              <a:t>Quali</a:t>
            </a:r>
            <a:r>
              <a:rPr lang="de-DE" b="1" dirty="0"/>
              <a:t> </a:t>
            </a:r>
            <a:r>
              <a:rPr lang="de-DE" b="1" dirty="0" err="1"/>
              <a:t>sono</a:t>
            </a:r>
            <a:r>
              <a:rPr lang="de-DE" b="1" dirty="0"/>
              <a:t> </a:t>
            </a:r>
            <a:r>
              <a:rPr lang="de-DE" b="1" dirty="0" err="1"/>
              <a:t>gli</a:t>
            </a:r>
            <a:r>
              <a:rPr lang="de-DE" b="1" dirty="0"/>
              <a:t> </a:t>
            </a:r>
            <a:r>
              <a:rPr lang="de-DE" b="1" dirty="0" err="1"/>
              <a:t>strumenti</a:t>
            </a:r>
            <a:r>
              <a:rPr lang="de-DE" b="1" dirty="0"/>
              <a:t> </a:t>
            </a:r>
            <a:r>
              <a:rPr lang="de-DE" b="1" dirty="0" err="1"/>
              <a:t>che</a:t>
            </a:r>
            <a:r>
              <a:rPr lang="de-DE" b="1" dirty="0"/>
              <a:t> le </a:t>
            </a:r>
            <a:r>
              <a:rPr lang="de-DE" b="1" dirty="0" err="1"/>
              <a:t>aziende</a:t>
            </a:r>
            <a:r>
              <a:rPr lang="de-DE" b="1" dirty="0"/>
              <a:t> </a:t>
            </a:r>
            <a:r>
              <a:rPr lang="de-DE" b="1" dirty="0" err="1"/>
              <a:t>possono</a:t>
            </a:r>
            <a:r>
              <a:rPr lang="de-DE" b="1" dirty="0"/>
              <a:t> </a:t>
            </a:r>
            <a:r>
              <a:rPr lang="de-DE" b="1" dirty="0" err="1"/>
              <a:t>usare</a:t>
            </a:r>
            <a:r>
              <a:rPr lang="de-DE" b="1" dirty="0"/>
              <a:t> per </a:t>
            </a:r>
            <a:r>
              <a:rPr lang="de-DE" b="1" dirty="0" err="1"/>
              <a:t>garantire</a:t>
            </a:r>
            <a:r>
              <a:rPr lang="de-DE" b="1" dirty="0"/>
              <a:t> </a:t>
            </a:r>
            <a:r>
              <a:rPr lang="de-DE" b="1" dirty="0" err="1"/>
              <a:t>una</a:t>
            </a:r>
            <a:r>
              <a:rPr lang="de-DE" b="1" dirty="0"/>
              <a:t> </a:t>
            </a:r>
            <a:r>
              <a:rPr lang="de-DE" b="1" dirty="0" err="1"/>
              <a:t>forza</a:t>
            </a:r>
            <a:r>
              <a:rPr lang="de-DE" b="1" dirty="0"/>
              <a:t> </a:t>
            </a:r>
            <a:r>
              <a:rPr lang="de-DE" b="1" dirty="0" err="1"/>
              <a:t>lavoro</a:t>
            </a:r>
            <a:r>
              <a:rPr lang="de-DE" b="1" dirty="0"/>
              <a:t> </a:t>
            </a:r>
            <a:r>
              <a:rPr lang="de-DE" b="1" dirty="0" err="1"/>
              <a:t>motivata</a:t>
            </a:r>
            <a:r>
              <a:rPr lang="de-DE" b="1" dirty="0"/>
              <a:t>? </a:t>
            </a:r>
            <a:endParaRPr b="1"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286" name="Google Shape;286;p2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87" name="Google Shape;287;p2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88" name="Google Shape;288;p28"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89" name="Google Shape;289;p2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90" name="Google Shape;290;p28"/>
          <p:cNvSpPr txBox="1"/>
          <p:nvPr/>
        </p:nvSpPr>
        <p:spPr>
          <a:xfrm>
            <a:off x="541018" y="4989244"/>
            <a:ext cx="7283848" cy="8265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400" b="0" i="1" u="none" strike="noStrike" cap="none" dirty="0">
                <a:solidFill>
                  <a:schemeClr val="dk1"/>
                </a:solidFill>
                <a:latin typeface="Trebuchet MS"/>
                <a:ea typeface="Trebuchet MS"/>
                <a:cs typeface="Trebuchet MS"/>
                <a:sym typeface="Trebuchet MS"/>
              </a:rPr>
              <a:t> Il </a:t>
            </a:r>
            <a:r>
              <a:rPr lang="de-DE" sz="1400" b="0" i="1" u="none" strike="noStrike" cap="none" dirty="0" err="1">
                <a:solidFill>
                  <a:schemeClr val="dk1"/>
                </a:solidFill>
                <a:latin typeface="Trebuchet MS"/>
                <a:ea typeface="Trebuchet MS"/>
                <a:cs typeface="Trebuchet MS"/>
                <a:sym typeface="Trebuchet MS"/>
              </a:rPr>
              <a:t>modello</a:t>
            </a:r>
            <a:r>
              <a:rPr lang="de-DE" sz="1400" b="0" i="1" u="none" strike="noStrike" cap="none" dirty="0">
                <a:solidFill>
                  <a:schemeClr val="dk1"/>
                </a:solidFill>
                <a:latin typeface="Trebuchet MS"/>
                <a:ea typeface="Trebuchet MS"/>
                <a:cs typeface="Trebuchet MS"/>
                <a:sym typeface="Trebuchet MS"/>
              </a:rPr>
              <a:t> delle </a:t>
            </a:r>
            <a:r>
              <a:rPr lang="de-DE" sz="1400" b="0" i="1" u="none" strike="noStrike" cap="none" dirty="0" err="1">
                <a:solidFill>
                  <a:schemeClr val="dk1"/>
                </a:solidFill>
                <a:latin typeface="Trebuchet MS"/>
                <a:ea typeface="Trebuchet MS"/>
                <a:cs typeface="Trebuchet MS"/>
                <a:sym typeface="Trebuchet MS"/>
              </a:rPr>
              <a:t>caratteristiche</a:t>
            </a:r>
            <a:r>
              <a:rPr lang="de-DE" sz="1400" b="0" i="1" u="none" strike="noStrike" cap="none" dirty="0">
                <a:solidFill>
                  <a:schemeClr val="dk1"/>
                </a:solidFill>
                <a:latin typeface="Trebuchet MS"/>
                <a:ea typeface="Trebuchet MS"/>
                <a:cs typeface="Trebuchet MS"/>
                <a:sym typeface="Trebuchet MS"/>
              </a:rPr>
              <a:t> del </a:t>
            </a:r>
            <a:r>
              <a:rPr lang="de-DE" sz="1400" b="0" i="1" u="none" strike="noStrike" cap="none" dirty="0" err="1">
                <a:solidFill>
                  <a:schemeClr val="dk1"/>
                </a:solidFill>
                <a:latin typeface="Trebuchet MS"/>
                <a:ea typeface="Trebuchet MS"/>
                <a:cs typeface="Trebuchet MS"/>
                <a:sym typeface="Trebuchet MS"/>
              </a:rPr>
              <a:t>lavoro</a:t>
            </a:r>
            <a:r>
              <a:rPr lang="de-DE" sz="1400" b="0" i="1" u="none" strike="noStrike" cap="none" dirty="0">
                <a:solidFill>
                  <a:schemeClr val="dk1"/>
                </a:solidFill>
                <a:latin typeface="Trebuchet MS"/>
                <a:ea typeface="Trebuchet MS"/>
                <a:cs typeface="Trebuchet MS"/>
                <a:sym typeface="Trebuchet MS"/>
              </a:rPr>
              <a:t> ha </a:t>
            </a:r>
            <a:r>
              <a:rPr lang="de-DE" sz="1400" b="0" i="1" u="none" strike="noStrike" cap="none" dirty="0" err="1">
                <a:solidFill>
                  <a:schemeClr val="dk1"/>
                </a:solidFill>
                <a:latin typeface="Trebuchet MS"/>
                <a:ea typeface="Trebuchet MS"/>
                <a:cs typeface="Trebuchet MS"/>
                <a:sym typeface="Trebuchet MS"/>
              </a:rPr>
              <a:t>cinque</a:t>
            </a:r>
            <a:r>
              <a:rPr lang="de-DE" sz="1400" b="0" i="1" u="none" strike="noStrike" cap="none" dirty="0">
                <a:solidFill>
                  <a:schemeClr val="dk1"/>
                </a:solidFill>
                <a:latin typeface="Trebuchet MS"/>
                <a:ea typeface="Trebuchet MS"/>
                <a:cs typeface="Trebuchet MS"/>
                <a:sym typeface="Trebuchet MS"/>
              </a:rPr>
              <a:t> </a:t>
            </a:r>
            <a:r>
              <a:rPr lang="de-DE" sz="1400" b="0" i="1" u="none" strike="noStrike" cap="none" dirty="0" err="1">
                <a:solidFill>
                  <a:schemeClr val="dk1"/>
                </a:solidFill>
                <a:latin typeface="Trebuchet MS"/>
                <a:ea typeface="Trebuchet MS"/>
                <a:cs typeface="Trebuchet MS"/>
                <a:sym typeface="Trebuchet MS"/>
              </a:rPr>
              <a:t>dimensioni</a:t>
            </a:r>
            <a:r>
              <a:rPr lang="de-DE" sz="1400" b="0" i="1" u="none" strike="noStrike" cap="none" dirty="0">
                <a:solidFill>
                  <a:schemeClr val="dk1"/>
                </a:solidFill>
                <a:latin typeface="Trebuchet MS"/>
                <a:ea typeface="Trebuchet MS"/>
                <a:cs typeface="Trebuchet MS"/>
                <a:sym typeface="Trebuchet MS"/>
              </a:rPr>
              <a:t> </a:t>
            </a:r>
            <a:r>
              <a:rPr lang="de-DE" sz="1400" b="0" i="1" u="none" strike="noStrike" cap="none" dirty="0" err="1">
                <a:solidFill>
                  <a:schemeClr val="dk1"/>
                </a:solidFill>
                <a:latin typeface="Trebuchet MS"/>
                <a:ea typeface="Trebuchet MS"/>
                <a:cs typeface="Trebuchet MS"/>
                <a:sym typeface="Trebuchet MS"/>
              </a:rPr>
              <a:t>principali</a:t>
            </a:r>
            <a:r>
              <a:rPr lang="de-DE" sz="1400" b="0" i="1" u="none" strike="noStrike" cap="none" dirty="0">
                <a:solidFill>
                  <a:schemeClr val="dk1"/>
                </a:solidFill>
                <a:latin typeface="Trebuchet MS"/>
                <a:ea typeface="Trebuchet MS"/>
                <a:cs typeface="Trebuchet MS"/>
                <a:sym typeface="Trebuchet MS"/>
              </a:rPr>
              <a:t> del </a:t>
            </a:r>
            <a:r>
              <a:rPr lang="de-DE" sz="1400" b="0" i="1" u="none" strike="noStrike" cap="none" dirty="0" err="1">
                <a:solidFill>
                  <a:schemeClr val="dk1"/>
                </a:solidFill>
                <a:latin typeface="Trebuchet MS"/>
                <a:ea typeface="Trebuchet MS"/>
                <a:cs typeface="Trebuchet MS"/>
                <a:sym typeface="Trebuchet MS"/>
              </a:rPr>
              <a:t>lavoro</a:t>
            </a:r>
            <a:r>
              <a:rPr lang="de-DE" sz="1400" b="0" i="1" u="none" strike="noStrike" cap="none" dirty="0" smtClean="0">
                <a:solidFill>
                  <a:schemeClr val="dk1"/>
                </a:solidFill>
                <a:latin typeface="Trebuchet MS"/>
                <a:ea typeface="Trebuchet MS"/>
                <a:cs typeface="Trebuchet MS"/>
                <a:sym typeface="Trebuchet MS"/>
              </a:rPr>
              <a:t>.</a:t>
            </a:r>
          </a:p>
          <a:p>
            <a:pPr marL="0" marR="0" lvl="0" indent="0" algn="l" rtl="0">
              <a:lnSpc>
                <a:spcPct val="100000"/>
              </a:lnSpc>
              <a:spcBef>
                <a:spcPts val="0"/>
              </a:spcBef>
              <a:spcAft>
                <a:spcPts val="0"/>
              </a:spcAft>
              <a:buClr>
                <a:srgbClr val="000000"/>
              </a:buClr>
              <a:buSzPts val="1800"/>
              <a:buFont typeface="Arial"/>
              <a:buNone/>
            </a:pPr>
            <a:r>
              <a:rPr lang="de-DE" sz="1400" b="0" i="1" u="none" strike="noStrike" cap="none" dirty="0">
                <a:solidFill>
                  <a:schemeClr val="dk1"/>
                </a:solidFill>
                <a:latin typeface="Trebuchet MS"/>
                <a:ea typeface="Trebuchet MS"/>
                <a:cs typeface="Trebuchet MS"/>
                <a:sym typeface="Trebuchet MS"/>
              </a:rPr>
              <a:t/>
            </a:r>
            <a:br>
              <a:rPr lang="de-DE" sz="1400" b="0" i="1" u="none" strike="noStrike" cap="none" dirty="0">
                <a:solidFill>
                  <a:schemeClr val="dk1"/>
                </a:solidFill>
                <a:latin typeface="Trebuchet MS"/>
                <a:ea typeface="Trebuchet MS"/>
                <a:cs typeface="Trebuchet MS"/>
                <a:sym typeface="Trebuchet MS"/>
              </a:rPr>
            </a:br>
            <a:r>
              <a:rPr lang="de-DE" sz="1000" b="0" i="1" u="none" strike="noStrike" cap="none" dirty="0">
                <a:solidFill>
                  <a:srgbClr val="000000"/>
                </a:solidFill>
                <a:latin typeface="Arial"/>
                <a:ea typeface="Arial"/>
                <a:cs typeface="Arial"/>
                <a:sym typeface="Arial"/>
              </a:rPr>
              <a:t> Nel 1980, </a:t>
            </a:r>
            <a:r>
              <a:rPr lang="de-DE" sz="1000" b="0" i="1" u="sng" strike="noStrike" cap="none" dirty="0">
                <a:solidFill>
                  <a:schemeClr val="hlink"/>
                </a:solidFill>
                <a:latin typeface="Arial"/>
                <a:ea typeface="Arial"/>
                <a:cs typeface="Arial"/>
                <a:sym typeface="Arial"/>
                <a:hlinkClick r:id="rId4"/>
              </a:rPr>
              <a:t>Richard Hackman </a:t>
            </a:r>
            <a:r>
              <a:rPr lang="de-DE" sz="1000" b="0" i="1" u="none" strike="noStrike" cap="none" dirty="0">
                <a:solidFill>
                  <a:srgbClr val="000000"/>
                </a:solidFill>
                <a:latin typeface="Arial"/>
                <a:ea typeface="Arial"/>
                <a:cs typeface="Arial"/>
                <a:sym typeface="Arial"/>
              </a:rPr>
              <a:t>e </a:t>
            </a:r>
            <a:r>
              <a:rPr lang="de-DE" sz="1000" b="0" i="1" u="sng" strike="noStrike" cap="none" dirty="0">
                <a:solidFill>
                  <a:schemeClr val="hlink"/>
                </a:solidFill>
                <a:latin typeface="Arial"/>
                <a:ea typeface="Arial"/>
                <a:cs typeface="Arial"/>
                <a:sym typeface="Arial"/>
                <a:hlinkClick r:id="rId5"/>
              </a:rPr>
              <a:t>Greg Oldham </a:t>
            </a:r>
            <a:r>
              <a:rPr lang="de-DE" sz="1000" b="0" i="1" u="sng" strike="noStrike" cap="none" dirty="0" err="1">
                <a:solidFill>
                  <a:schemeClr val="hlink"/>
                </a:solidFill>
                <a:latin typeface="Arial"/>
                <a:ea typeface="Arial"/>
                <a:cs typeface="Arial"/>
                <a:sym typeface="Arial"/>
                <a:hlinkClick r:id="rId5"/>
              </a:rPr>
              <a:t>hanno</a:t>
            </a:r>
            <a:r>
              <a:rPr lang="de-DE" sz="1000" b="0" i="1" u="sng" strike="noStrike" cap="none" dirty="0">
                <a:solidFill>
                  <a:schemeClr val="hlink"/>
                </a:solidFill>
                <a:latin typeface="Arial"/>
                <a:ea typeface="Arial"/>
                <a:cs typeface="Arial"/>
                <a:sym typeface="Arial"/>
                <a:hlinkClick r:id="rId5"/>
              </a:rPr>
              <a:t> </a:t>
            </a:r>
            <a:r>
              <a:rPr lang="de-DE" sz="1000" b="0" i="1" u="none" strike="noStrike" cap="none" dirty="0" err="1">
                <a:solidFill>
                  <a:srgbClr val="000000"/>
                </a:solidFill>
                <a:latin typeface="Arial"/>
                <a:ea typeface="Arial"/>
                <a:cs typeface="Arial"/>
                <a:sym typeface="Arial"/>
              </a:rPr>
              <a:t>presentato</a:t>
            </a:r>
            <a:r>
              <a:rPr lang="de-DE" sz="1000" b="0" i="1" u="none" strike="noStrike" cap="none" dirty="0">
                <a:solidFill>
                  <a:srgbClr val="000000"/>
                </a:solidFill>
                <a:latin typeface="Arial"/>
                <a:ea typeface="Arial"/>
                <a:cs typeface="Arial"/>
                <a:sym typeface="Arial"/>
              </a:rPr>
              <a:t> la forma </a:t>
            </a:r>
            <a:r>
              <a:rPr lang="de-DE" sz="1000" b="0" i="1" u="none" strike="noStrike" cap="none" dirty="0" err="1">
                <a:solidFill>
                  <a:srgbClr val="000000"/>
                </a:solidFill>
                <a:latin typeface="Arial"/>
                <a:ea typeface="Arial"/>
                <a:cs typeface="Arial"/>
                <a:sym typeface="Arial"/>
              </a:rPr>
              <a:t>definitiva</a:t>
            </a:r>
            <a:r>
              <a:rPr lang="de-DE" sz="1000" b="0" i="1" u="none" strike="noStrike" cap="none" dirty="0">
                <a:solidFill>
                  <a:srgbClr val="000000"/>
                </a:solidFill>
                <a:latin typeface="Arial"/>
                <a:ea typeface="Arial"/>
                <a:cs typeface="Arial"/>
                <a:sym typeface="Arial"/>
              </a:rPr>
              <a:t> del </a:t>
            </a:r>
            <a:r>
              <a:rPr lang="de-DE" sz="1000" b="0" i="1" u="none" strike="noStrike" cap="none" dirty="0" err="1">
                <a:solidFill>
                  <a:srgbClr val="000000"/>
                </a:solidFill>
                <a:latin typeface="Arial"/>
                <a:ea typeface="Arial"/>
                <a:cs typeface="Arial"/>
                <a:sym typeface="Arial"/>
              </a:rPr>
              <a:t>Modello</a:t>
            </a:r>
            <a:r>
              <a:rPr lang="de-DE" sz="1000" b="0" i="1" u="none" strike="noStrike" cap="none" dirty="0">
                <a:solidFill>
                  <a:srgbClr val="000000"/>
                </a:solidFill>
                <a:latin typeface="Arial"/>
                <a:ea typeface="Arial"/>
                <a:cs typeface="Arial"/>
                <a:sym typeface="Arial"/>
              </a:rPr>
              <a:t> delle </a:t>
            </a:r>
            <a:r>
              <a:rPr lang="de-DE" sz="1000" b="0" i="1" u="none" strike="noStrike" cap="none" dirty="0" err="1">
                <a:solidFill>
                  <a:srgbClr val="000000"/>
                </a:solidFill>
                <a:latin typeface="Arial"/>
                <a:ea typeface="Arial"/>
                <a:cs typeface="Arial"/>
                <a:sym typeface="Arial"/>
              </a:rPr>
              <a:t>Caratteristiche</a:t>
            </a:r>
            <a:r>
              <a:rPr lang="de-DE" sz="1000" b="0" i="1" u="none" strike="noStrike" cap="none" dirty="0">
                <a:solidFill>
                  <a:srgbClr val="000000"/>
                </a:solidFill>
                <a:latin typeface="Arial"/>
                <a:ea typeface="Arial"/>
                <a:cs typeface="Arial"/>
                <a:sym typeface="Arial"/>
              </a:rPr>
              <a:t> del </a:t>
            </a:r>
            <a:r>
              <a:rPr lang="de-DE" sz="1000" b="0" i="1" u="none" strike="noStrike" cap="none" dirty="0" err="1">
                <a:solidFill>
                  <a:srgbClr val="000000"/>
                </a:solidFill>
                <a:latin typeface="Arial"/>
                <a:ea typeface="Arial"/>
                <a:cs typeface="Arial"/>
                <a:sym typeface="Arial"/>
              </a:rPr>
              <a:t>Lavoro</a:t>
            </a:r>
            <a:r>
              <a:rPr lang="de-DE" sz="1000" b="0" i="1" u="none" strike="noStrike" cap="none" dirty="0">
                <a:solidFill>
                  <a:srgbClr val="000000"/>
                </a:solidFill>
                <a:latin typeface="Arial"/>
                <a:ea typeface="Arial"/>
                <a:cs typeface="Arial"/>
                <a:sym typeface="Arial"/>
              </a:rPr>
              <a:t> </a:t>
            </a:r>
            <a:r>
              <a:rPr lang="de-DE" sz="1000" b="0" i="1" u="none" strike="noStrike" cap="none" dirty="0" err="1">
                <a:solidFill>
                  <a:srgbClr val="000000"/>
                </a:solidFill>
                <a:latin typeface="Arial"/>
                <a:ea typeface="Arial"/>
                <a:cs typeface="Arial"/>
                <a:sym typeface="Arial"/>
              </a:rPr>
              <a:t>nel</a:t>
            </a:r>
            <a:r>
              <a:rPr lang="de-DE" sz="1000" b="0" i="1" u="none" strike="noStrike" cap="none" dirty="0">
                <a:solidFill>
                  <a:srgbClr val="000000"/>
                </a:solidFill>
                <a:latin typeface="Arial"/>
                <a:ea typeface="Arial"/>
                <a:cs typeface="Arial"/>
                <a:sym typeface="Arial"/>
              </a:rPr>
              <a:t> </a:t>
            </a:r>
            <a:r>
              <a:rPr lang="de-DE" sz="1000" b="0" i="1" u="none" strike="noStrike" cap="none" dirty="0" err="1">
                <a:solidFill>
                  <a:srgbClr val="000000"/>
                </a:solidFill>
                <a:latin typeface="Arial"/>
                <a:ea typeface="Arial"/>
                <a:cs typeface="Arial"/>
                <a:sym typeface="Arial"/>
              </a:rPr>
              <a:t>loro</a:t>
            </a:r>
            <a:r>
              <a:rPr lang="de-DE" sz="1000" b="0" i="1" u="none" strike="noStrike" cap="none" dirty="0">
                <a:solidFill>
                  <a:srgbClr val="000000"/>
                </a:solidFill>
                <a:latin typeface="Arial"/>
                <a:ea typeface="Arial"/>
                <a:cs typeface="Arial"/>
                <a:sym typeface="Arial"/>
              </a:rPr>
              <a:t> </a:t>
            </a:r>
            <a:r>
              <a:rPr lang="de-DE" sz="1000" b="0" i="1" u="none" strike="noStrike" cap="none" dirty="0" err="1">
                <a:solidFill>
                  <a:srgbClr val="000000"/>
                </a:solidFill>
                <a:latin typeface="Arial"/>
                <a:ea typeface="Arial"/>
                <a:cs typeface="Arial"/>
                <a:sym typeface="Arial"/>
              </a:rPr>
              <a:t>libro</a:t>
            </a:r>
            <a:r>
              <a:rPr lang="de-DE" sz="1000" b="0" i="1" u="none" strike="noStrike" cap="none" dirty="0">
                <a:solidFill>
                  <a:srgbClr val="000000"/>
                </a:solidFill>
                <a:latin typeface="Arial"/>
                <a:ea typeface="Arial"/>
                <a:cs typeface="Arial"/>
                <a:sym typeface="Arial"/>
              </a:rPr>
              <a:t> 'Work </a:t>
            </a:r>
            <a:r>
              <a:rPr lang="de-DE" sz="1000" b="0" i="1" u="none" strike="noStrike" cap="none" dirty="0" err="1">
                <a:solidFill>
                  <a:srgbClr val="000000"/>
                </a:solidFill>
                <a:latin typeface="Arial"/>
                <a:ea typeface="Arial"/>
                <a:cs typeface="Arial"/>
                <a:sym typeface="Arial"/>
              </a:rPr>
              <a:t>Redesign</a:t>
            </a:r>
            <a:r>
              <a:rPr lang="de-DE" sz="1000" b="0" i="1" u="none" strike="noStrike" cap="none" dirty="0">
                <a:solidFill>
                  <a:srgbClr val="000000"/>
                </a:solidFill>
                <a:latin typeface="Arial"/>
                <a:ea typeface="Arial"/>
                <a:cs typeface="Arial"/>
                <a:sym typeface="Arial"/>
              </a:rPr>
              <a:t>'. </a:t>
            </a:r>
            <a:r>
              <a:rPr lang="de-DE" sz="1000" b="0" i="1" u="none" strike="noStrike" cap="none" dirty="0" err="1">
                <a:solidFill>
                  <a:srgbClr val="000000"/>
                </a:solidFill>
                <a:latin typeface="Arial"/>
                <a:ea typeface="Arial"/>
                <a:cs typeface="Arial"/>
                <a:sym typeface="Arial"/>
              </a:rPr>
              <a:t>Fonte</a:t>
            </a:r>
            <a:r>
              <a:rPr lang="de-DE" sz="1000" b="0" i="1" u="none" strike="noStrike" cap="none" dirty="0">
                <a:solidFill>
                  <a:srgbClr val="000000"/>
                </a:solidFill>
                <a:latin typeface="Arial"/>
                <a:ea typeface="Arial"/>
                <a:cs typeface="Arial"/>
                <a:sym typeface="Arial"/>
              </a:rPr>
              <a:t>: </a:t>
            </a:r>
            <a:r>
              <a:rPr lang="de-DE" sz="1000" b="0" i="0" u="sng" strike="noStrike" cap="none" dirty="0">
                <a:solidFill>
                  <a:schemeClr val="hlink"/>
                </a:solidFill>
                <a:latin typeface="Arial"/>
                <a:ea typeface="Arial"/>
                <a:cs typeface="Arial"/>
                <a:sym typeface="Arial"/>
                <a:hlinkClick r:id="rId6"/>
              </a:rPr>
              <a:t>https://www.toolshero.com/human-resources-hr/job-characteristics-model/</a:t>
            </a:r>
            <a:endParaRPr sz="1400" b="0" i="1" u="none" strike="noStrike" cap="none" dirty="0">
              <a:solidFill>
                <a:schemeClr val="dk1"/>
              </a:solidFill>
              <a:latin typeface="Trebuchet MS"/>
              <a:ea typeface="Trebuchet MS"/>
              <a:cs typeface="Trebuchet MS"/>
              <a:sym typeface="Trebuchet MS"/>
            </a:endParaRPr>
          </a:p>
        </p:txBody>
      </p:sp>
      <p:sp>
        <p:nvSpPr>
          <p:cNvPr id="291" name="Google Shape;291;p28"/>
          <p:cNvSpPr/>
          <p:nvPr/>
        </p:nvSpPr>
        <p:spPr>
          <a:xfrm>
            <a:off x="524425" y="2735179"/>
            <a:ext cx="1536986" cy="721895"/>
          </a:xfrm>
          <a:prstGeom prst="roundRect">
            <a:avLst>
              <a:gd name="adj" fmla="val 16667"/>
            </a:avLst>
          </a:prstGeom>
          <a:solidFill>
            <a:srgbClr val="E1EFD8"/>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dk1"/>
                </a:solidFill>
                <a:latin typeface="Arial"/>
                <a:ea typeface="Arial"/>
                <a:cs typeface="Arial"/>
                <a:sym typeface="Arial"/>
              </a:rPr>
              <a:t>Lavoro principale</a:t>
            </a:r>
            <a:br>
              <a:rPr lang="de-DE" sz="1400" b="1" i="0" u="none" strike="noStrike" cap="none">
                <a:solidFill>
                  <a:schemeClr val="dk1"/>
                </a:solidFill>
                <a:latin typeface="Arial"/>
                <a:ea typeface="Arial"/>
                <a:cs typeface="Arial"/>
                <a:sym typeface="Arial"/>
              </a:rPr>
            </a:br>
            <a:r>
              <a:rPr lang="de-DE" sz="1400" b="1" i="0" u="none" strike="noStrike" cap="none">
                <a:solidFill>
                  <a:schemeClr val="dk1"/>
                </a:solidFill>
                <a:latin typeface="Arial"/>
                <a:ea typeface="Arial"/>
                <a:cs typeface="Arial"/>
                <a:sym typeface="Arial"/>
              </a:rPr>
              <a:t>Caratteristiche</a:t>
            </a:r>
            <a:endParaRPr sz="1400" b="1" i="0" u="none" strike="noStrike" cap="none">
              <a:solidFill>
                <a:schemeClr val="dk1"/>
              </a:solidFill>
              <a:latin typeface="Arial"/>
              <a:ea typeface="Arial"/>
              <a:cs typeface="Arial"/>
              <a:sym typeface="Arial"/>
            </a:endParaRPr>
          </a:p>
        </p:txBody>
      </p:sp>
      <p:sp>
        <p:nvSpPr>
          <p:cNvPr id="292" name="Google Shape;292;p28"/>
          <p:cNvSpPr/>
          <p:nvPr/>
        </p:nvSpPr>
        <p:spPr>
          <a:xfrm>
            <a:off x="3465116" y="2735179"/>
            <a:ext cx="1515958" cy="721895"/>
          </a:xfrm>
          <a:prstGeom prst="roundRect">
            <a:avLst>
              <a:gd name="adj" fmla="val 16667"/>
            </a:avLst>
          </a:prstGeom>
          <a:solidFill>
            <a:srgbClr val="E1EFD8"/>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dk1"/>
                </a:solidFill>
                <a:latin typeface="Arial"/>
                <a:ea typeface="Arial"/>
                <a:cs typeface="Arial"/>
                <a:sym typeface="Arial"/>
              </a:rPr>
              <a:t>Stati psicologici</a:t>
            </a:r>
            <a:endParaRPr sz="1400" b="1" i="0" u="none" strike="noStrike" cap="none">
              <a:solidFill>
                <a:schemeClr val="dk1"/>
              </a:solidFill>
              <a:latin typeface="Arial"/>
              <a:ea typeface="Arial"/>
              <a:cs typeface="Arial"/>
              <a:sym typeface="Arial"/>
            </a:endParaRPr>
          </a:p>
        </p:txBody>
      </p:sp>
      <p:sp>
        <p:nvSpPr>
          <p:cNvPr id="293" name="Google Shape;293;p28"/>
          <p:cNvSpPr/>
          <p:nvPr/>
        </p:nvSpPr>
        <p:spPr>
          <a:xfrm>
            <a:off x="6413868" y="2727157"/>
            <a:ext cx="1503116" cy="721895"/>
          </a:xfrm>
          <a:prstGeom prst="roundRect">
            <a:avLst>
              <a:gd name="adj" fmla="val 16667"/>
            </a:avLst>
          </a:prstGeom>
          <a:solidFill>
            <a:srgbClr val="E1EFD8"/>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dk1"/>
                </a:solidFill>
                <a:latin typeface="Arial"/>
                <a:ea typeface="Arial"/>
                <a:cs typeface="Arial"/>
                <a:sym typeface="Arial"/>
              </a:rPr>
              <a:t>Risultati</a:t>
            </a:r>
            <a:endParaRPr sz="1400" b="1" i="0" u="none" strike="noStrike" cap="none">
              <a:solidFill>
                <a:schemeClr val="dk1"/>
              </a:solidFill>
              <a:latin typeface="Arial"/>
              <a:ea typeface="Arial"/>
              <a:cs typeface="Arial"/>
              <a:sym typeface="Arial"/>
            </a:endParaRPr>
          </a:p>
        </p:txBody>
      </p:sp>
      <p:sp>
        <p:nvSpPr>
          <p:cNvPr id="294" name="Google Shape;294;p28"/>
          <p:cNvSpPr/>
          <p:nvPr/>
        </p:nvSpPr>
        <p:spPr>
          <a:xfrm>
            <a:off x="740898" y="3399875"/>
            <a:ext cx="1970228" cy="1339515"/>
          </a:xfrm>
          <a:prstGeom prst="roundRect">
            <a:avLst>
              <a:gd name="adj" fmla="val 16667"/>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 Varietà di abilità</a:t>
            </a:r>
            <a:br>
              <a:rPr lang="de-DE" sz="1400" b="0" i="0" u="none" strike="noStrike" cap="none">
                <a:solidFill>
                  <a:schemeClr val="dk1"/>
                </a:solidFill>
                <a:latin typeface="Arial"/>
                <a:ea typeface="Arial"/>
                <a:cs typeface="Arial"/>
                <a:sym typeface="Arial"/>
              </a:rPr>
            </a:br>
            <a:r>
              <a:rPr lang="de-DE" sz="1400" b="0" i="0" u="none" strike="noStrike" cap="none">
                <a:solidFill>
                  <a:schemeClr val="dk1"/>
                </a:solidFill>
                <a:latin typeface="Arial"/>
                <a:ea typeface="Arial"/>
                <a:cs typeface="Arial"/>
                <a:sym typeface="Arial"/>
              </a:rPr>
              <a:t>- Identità del compito</a:t>
            </a:r>
            <a:br>
              <a:rPr lang="de-DE" sz="1400" b="0" i="0" u="none" strike="noStrike" cap="none">
                <a:solidFill>
                  <a:schemeClr val="dk1"/>
                </a:solidFill>
                <a:latin typeface="Arial"/>
                <a:ea typeface="Arial"/>
                <a:cs typeface="Arial"/>
                <a:sym typeface="Arial"/>
              </a:rPr>
            </a:br>
            <a:r>
              <a:rPr lang="de-DE" sz="1400" b="0" i="0" u="none" strike="noStrike" cap="none">
                <a:solidFill>
                  <a:schemeClr val="dk1"/>
                </a:solidFill>
                <a:latin typeface="Arial"/>
                <a:ea typeface="Arial"/>
                <a:cs typeface="Arial"/>
                <a:sym typeface="Arial"/>
              </a:rPr>
              <a:t>- Importanza del compito</a:t>
            </a:r>
            <a:br>
              <a:rPr lang="de-DE" sz="1400" b="0" i="0" u="none" strike="noStrike" cap="none">
                <a:solidFill>
                  <a:schemeClr val="dk1"/>
                </a:solidFill>
                <a:latin typeface="Arial"/>
                <a:ea typeface="Arial"/>
                <a:cs typeface="Arial"/>
                <a:sym typeface="Arial"/>
              </a:rPr>
            </a:br>
            <a:r>
              <a:rPr lang="de-DE" sz="1400" b="0" i="0" u="none" strike="noStrike" cap="none">
                <a:solidFill>
                  <a:schemeClr val="dk1"/>
                </a:solidFill>
                <a:latin typeface="Arial"/>
                <a:ea typeface="Arial"/>
                <a:cs typeface="Arial"/>
                <a:sym typeface="Arial"/>
              </a:rPr>
              <a:t>- Autonomia</a:t>
            </a:r>
            <a:br>
              <a:rPr lang="de-DE" sz="1400" b="0" i="0" u="none" strike="noStrike" cap="none">
                <a:solidFill>
                  <a:schemeClr val="dk1"/>
                </a:solidFill>
                <a:latin typeface="Arial"/>
                <a:ea typeface="Arial"/>
                <a:cs typeface="Arial"/>
                <a:sym typeface="Arial"/>
              </a:rPr>
            </a:br>
            <a:r>
              <a:rPr lang="de-DE" sz="1400" b="0" i="0" u="none" strike="noStrike" cap="none">
                <a:solidFill>
                  <a:schemeClr val="dk1"/>
                </a:solidFill>
                <a:latin typeface="Arial"/>
                <a:ea typeface="Arial"/>
                <a:cs typeface="Arial"/>
                <a:sym typeface="Arial"/>
              </a:rPr>
              <a:t>- Feedback</a:t>
            </a:r>
            <a:endParaRPr sz="1400" b="0" i="0" u="none" strike="noStrike" cap="none">
              <a:solidFill>
                <a:schemeClr val="dk1"/>
              </a:solidFill>
              <a:latin typeface="Arial"/>
              <a:ea typeface="Arial"/>
              <a:cs typeface="Arial"/>
              <a:sym typeface="Arial"/>
            </a:endParaRPr>
          </a:p>
        </p:txBody>
      </p:sp>
      <p:sp>
        <p:nvSpPr>
          <p:cNvPr id="295" name="Google Shape;295;p28"/>
          <p:cNvSpPr/>
          <p:nvPr/>
        </p:nvSpPr>
        <p:spPr>
          <a:xfrm>
            <a:off x="3558881" y="3384884"/>
            <a:ext cx="2098237" cy="1339515"/>
          </a:xfrm>
          <a:prstGeom prst="roundRect">
            <a:avLst>
              <a:gd name="adj" fmla="val 16667"/>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Significatività</a:t>
            </a:r>
            <a:r>
              <a:rPr lang="de-DE" sz="1400" b="0" i="0" u="none" strike="noStrike" cap="none" dirty="0">
                <a:solidFill>
                  <a:schemeClr val="dk1"/>
                </a:solidFill>
                <a:latin typeface="Arial"/>
                <a:ea typeface="Arial"/>
                <a:cs typeface="Arial"/>
                <a:sym typeface="Arial"/>
              </a:rPr>
              <a:t/>
            </a:r>
            <a:br>
              <a:rPr lang="de-DE" sz="1400" b="0" i="0" u="none" strike="noStrike" cap="none" dirty="0">
                <a:solidFill>
                  <a:schemeClr val="dk1"/>
                </a:solidFill>
                <a:latin typeface="Arial"/>
                <a:ea typeface="Arial"/>
                <a:cs typeface="Arial"/>
                <a:sym typeface="Arial"/>
              </a:rPr>
            </a:br>
            <a:r>
              <a:rPr lang="de-DE" sz="1400" b="0" i="0" u="none" strike="noStrike" cap="none" dirty="0">
                <a:solidFill>
                  <a:schemeClr val="dk1"/>
                </a:solidFill>
                <a:latin typeface="Arial"/>
                <a:ea typeface="Arial"/>
                <a:cs typeface="Arial"/>
                <a:sym typeface="Arial"/>
              </a:rPr>
              <a:t>- </a:t>
            </a:r>
            <a:r>
              <a:rPr lang="de-DE" sz="1400" b="0" i="0" u="none" strike="noStrike" cap="none" dirty="0" err="1" smtClean="0">
                <a:solidFill>
                  <a:schemeClr val="dk1"/>
                </a:solidFill>
                <a:latin typeface="Arial"/>
                <a:ea typeface="Arial"/>
                <a:cs typeface="Arial"/>
                <a:sym typeface="Arial"/>
              </a:rPr>
              <a:t>responsabilità</a:t>
            </a:r>
            <a:r>
              <a:rPr lang="de-DE" sz="1400" b="0" i="0" u="none" strike="noStrike" cap="none" dirty="0">
                <a:solidFill>
                  <a:schemeClr val="dk1"/>
                </a:solidFill>
                <a:latin typeface="Arial"/>
                <a:ea typeface="Arial"/>
                <a:cs typeface="Arial"/>
                <a:sym typeface="Arial"/>
              </a:rPr>
              <a:t/>
            </a:r>
            <a:br>
              <a:rPr lang="de-DE" sz="1400" b="0" i="0" u="none" strike="noStrike" cap="none" dirty="0">
                <a:solidFill>
                  <a:schemeClr val="dk1"/>
                </a:solidFill>
                <a:latin typeface="Arial"/>
                <a:ea typeface="Arial"/>
                <a:cs typeface="Arial"/>
                <a:sym typeface="Arial"/>
              </a:rPr>
            </a:b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Conoscenza</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dei</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risultati</a:t>
            </a:r>
            <a:r>
              <a:rPr lang="de-DE" sz="1400" b="0" i="0" u="none" strike="noStrike" cap="none" dirty="0">
                <a:solidFill>
                  <a:schemeClr val="dk1"/>
                </a:solidFill>
                <a:latin typeface="Arial"/>
                <a:ea typeface="Arial"/>
                <a:cs typeface="Arial"/>
                <a:sym typeface="Arial"/>
              </a:rPr>
              <a:t/>
            </a:r>
            <a:br>
              <a:rPr lang="de-DE" sz="1400" b="0" i="0" u="none" strike="noStrike" cap="none" dirty="0">
                <a:solidFill>
                  <a:schemeClr val="dk1"/>
                </a:solidFill>
                <a:latin typeface="Arial"/>
                <a:ea typeface="Arial"/>
                <a:cs typeface="Arial"/>
                <a:sym typeface="Arial"/>
              </a:rPr>
            </a:br>
            <a:endParaRPr sz="1400" b="0" i="0" u="none" strike="noStrike" cap="none" dirty="0">
              <a:solidFill>
                <a:schemeClr val="dk1"/>
              </a:solidFill>
              <a:latin typeface="Arial"/>
              <a:ea typeface="Arial"/>
              <a:cs typeface="Arial"/>
              <a:sym typeface="Arial"/>
            </a:endParaRPr>
          </a:p>
        </p:txBody>
      </p:sp>
      <p:sp>
        <p:nvSpPr>
          <p:cNvPr id="296" name="Google Shape;296;p28"/>
          <p:cNvSpPr/>
          <p:nvPr/>
        </p:nvSpPr>
        <p:spPr>
          <a:xfrm>
            <a:off x="6630437" y="3384884"/>
            <a:ext cx="2043297" cy="1339515"/>
          </a:xfrm>
          <a:prstGeom prst="roundRect">
            <a:avLst>
              <a:gd name="adj" fmla="val 16667"/>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 Motivazione</a:t>
            </a:r>
            <a:br>
              <a:rPr lang="de-DE" sz="1400" b="0" i="0" u="none" strike="noStrike" cap="none">
                <a:solidFill>
                  <a:schemeClr val="dk1"/>
                </a:solidFill>
                <a:latin typeface="Arial"/>
                <a:ea typeface="Arial"/>
                <a:cs typeface="Arial"/>
                <a:sym typeface="Arial"/>
              </a:rPr>
            </a:br>
            <a:r>
              <a:rPr lang="de-DE" sz="1400" b="0" i="0" u="none" strike="noStrike" cap="none">
                <a:solidFill>
                  <a:schemeClr val="dk1"/>
                </a:solidFill>
                <a:latin typeface="Arial"/>
                <a:ea typeface="Arial"/>
                <a:cs typeface="Arial"/>
                <a:sym typeface="Arial"/>
              </a:rPr>
              <a:t>- Prestazioni</a:t>
            </a:r>
            <a:br>
              <a:rPr lang="de-DE" sz="1400" b="0" i="0" u="none" strike="noStrike" cap="none">
                <a:solidFill>
                  <a:schemeClr val="dk1"/>
                </a:solidFill>
                <a:latin typeface="Arial"/>
                <a:ea typeface="Arial"/>
                <a:cs typeface="Arial"/>
                <a:sym typeface="Arial"/>
              </a:rPr>
            </a:br>
            <a:r>
              <a:rPr lang="de-DE" sz="1400" b="0" i="0" u="none" strike="noStrike" cap="none">
                <a:solidFill>
                  <a:schemeClr val="dk1"/>
                </a:solidFill>
                <a:latin typeface="Arial"/>
                <a:ea typeface="Arial"/>
                <a:cs typeface="Arial"/>
                <a:sym typeface="Arial"/>
              </a:rPr>
              <a:t>- Soddisfazione</a:t>
            </a:r>
            <a:br>
              <a:rPr lang="de-DE" sz="1400" b="0" i="0" u="none" strike="noStrike" cap="none">
                <a:solidFill>
                  <a:schemeClr val="dk1"/>
                </a:solidFill>
                <a:latin typeface="Arial"/>
                <a:ea typeface="Arial"/>
                <a:cs typeface="Arial"/>
                <a:sym typeface="Arial"/>
              </a:rPr>
            </a:br>
            <a:r>
              <a:rPr lang="de-DE" sz="1400" b="0" i="0" u="none" strike="noStrike" cap="none">
                <a:solidFill>
                  <a:schemeClr val="dk1"/>
                </a:solidFill>
                <a:latin typeface="Arial"/>
                <a:ea typeface="Arial"/>
                <a:cs typeface="Arial"/>
                <a:sym typeface="Arial"/>
              </a:rPr>
              <a:t>- Assenteismo</a:t>
            </a:r>
            <a:br>
              <a:rPr lang="de-DE" sz="1400" b="0" i="0" u="none" strike="noStrike" cap="none">
                <a:solidFill>
                  <a:schemeClr val="dk1"/>
                </a:solidFill>
                <a:latin typeface="Arial"/>
                <a:ea typeface="Arial"/>
                <a:cs typeface="Arial"/>
                <a:sym typeface="Arial"/>
              </a:rPr>
            </a:br>
            <a:r>
              <a:rPr lang="de-DE" sz="1400" b="0" i="0" u="none" strike="noStrike" cap="none">
                <a:solidFill>
                  <a:schemeClr val="dk1"/>
                </a:solidFill>
                <a:latin typeface="Arial"/>
                <a:ea typeface="Arial"/>
                <a:cs typeface="Arial"/>
                <a:sym typeface="Arial"/>
              </a:rPr>
              <a:t>- Turnover</a:t>
            </a:r>
            <a:endParaRPr sz="1400" b="0" i="0" u="none" strike="noStrike" cap="none">
              <a:solidFill>
                <a:schemeClr val="dk1"/>
              </a:solidFill>
              <a:latin typeface="Arial"/>
              <a:ea typeface="Arial"/>
              <a:cs typeface="Arial"/>
              <a:sym typeface="Arial"/>
            </a:endParaRPr>
          </a:p>
        </p:txBody>
      </p:sp>
      <p:cxnSp>
        <p:nvCxnSpPr>
          <p:cNvPr id="297" name="Google Shape;297;p28"/>
          <p:cNvCxnSpPr>
            <a:stCxn id="291" idx="3"/>
            <a:endCxn id="292" idx="1"/>
          </p:cNvCxnSpPr>
          <p:nvPr/>
        </p:nvCxnSpPr>
        <p:spPr>
          <a:xfrm>
            <a:off x="2061411" y="3096126"/>
            <a:ext cx="1403700" cy="0"/>
          </a:xfrm>
          <a:prstGeom prst="straightConnector1">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509"/>
              </a:srgbClr>
            </a:outerShdw>
          </a:effectLst>
        </p:spPr>
      </p:cxnSp>
      <p:cxnSp>
        <p:nvCxnSpPr>
          <p:cNvPr id="298" name="Google Shape;298;p28"/>
          <p:cNvCxnSpPr>
            <a:stCxn id="292" idx="3"/>
            <a:endCxn id="293" idx="1"/>
          </p:cNvCxnSpPr>
          <p:nvPr/>
        </p:nvCxnSpPr>
        <p:spPr>
          <a:xfrm rot="10800000" flipH="1">
            <a:off x="4981074" y="3088026"/>
            <a:ext cx="1432800" cy="8100"/>
          </a:xfrm>
          <a:prstGeom prst="straightConnector1">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509"/>
              </a:srgbClr>
            </a:outerShdw>
          </a:effectLst>
        </p:spPr>
      </p:cxnSp>
      <p:pic>
        <p:nvPicPr>
          <p:cNvPr id="299" name="Google Shape;299;p28" descr="Ein Bild, das Person, stehend, Mann, haltend enthält.&#10;&#10;Automatisch generierte Beschreibung"/>
          <p:cNvPicPr preferRelativeResize="0"/>
          <p:nvPr/>
        </p:nvPicPr>
        <p:blipFill rotWithShape="1">
          <a:blip r:embed="rId7">
            <a:alphaModFix/>
          </a:blip>
          <a:srcRect/>
          <a:stretch/>
        </p:blipFill>
        <p:spPr>
          <a:xfrm flipH="1">
            <a:off x="7051431" y="115412"/>
            <a:ext cx="1841152" cy="13799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9"/>
          <p:cNvSpPr>
            <a:spLocks noGrp="1"/>
          </p:cNvSpPr>
          <p:nvPr>
            <p:ph type="ctrTitle"/>
          </p:nvPr>
        </p:nvSpPr>
        <p:spPr>
          <a:xfrm>
            <a:off x="2602518" y="127763"/>
            <a:ext cx="3848174" cy="13601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Trebuchet MS"/>
              <a:buNone/>
            </a:pPr>
            <a:r>
              <a:rPr lang="de-DE" sz="2800" b="1">
                <a:solidFill>
                  <a:schemeClr val="lt1"/>
                </a:solidFill>
                <a:latin typeface="Trebuchet MS"/>
                <a:ea typeface="Trebuchet MS"/>
                <a:cs typeface="Trebuchet MS"/>
                <a:sym typeface="Trebuchet MS"/>
              </a:rPr>
              <a:t>Classificare i bisogni fondamentali dei dipendenti </a:t>
            </a:r>
            <a:endParaRPr sz="2800"/>
          </a:p>
        </p:txBody>
      </p:sp>
      <p:sp>
        <p:nvSpPr>
          <p:cNvPr id="305" name="Google Shape;305;p29"/>
          <p:cNvSpPr txBox="1">
            <a:spLocks noGrp="1"/>
          </p:cNvSpPr>
          <p:nvPr>
            <p:ph type="subTitle" idx="1"/>
          </p:nvPr>
        </p:nvSpPr>
        <p:spPr>
          <a:xfrm>
            <a:off x="266305" y="1701678"/>
            <a:ext cx="8520600" cy="450425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endParaRPr sz="1000" dirty="0" smtClean="0"/>
          </a:p>
          <a:p>
            <a:pPr marL="0" lvl="0" indent="0" algn="l">
              <a:lnSpc>
                <a:spcPct val="100000"/>
              </a:lnSpc>
              <a:spcBef>
                <a:spcPts val="0"/>
              </a:spcBef>
              <a:spcAft>
                <a:spcPts val="600"/>
              </a:spcAft>
              <a:buClr>
                <a:srgbClr val="000000"/>
              </a:buClr>
            </a:pPr>
            <a:r>
              <a:rPr lang="it-IT" dirty="0" smtClean="0">
                <a:solidFill>
                  <a:srgbClr val="000000"/>
                </a:solidFill>
              </a:rPr>
              <a:t>Le teorie basate sui bisogni descrivono il comportamento motivato come gli sforzi degli individui per soddisfare i loro bisogni. </a:t>
            </a:r>
            <a:endParaRPr lang="it-IT" dirty="0" smtClean="0">
              <a:solidFill>
                <a:srgbClr val="000000"/>
              </a:solidFill>
            </a:endParaRPr>
          </a:p>
          <a:p>
            <a:pPr marL="0" lvl="0" indent="0" algn="l">
              <a:lnSpc>
                <a:spcPct val="100000"/>
              </a:lnSpc>
              <a:spcBef>
                <a:spcPts val="0"/>
              </a:spcBef>
              <a:spcAft>
                <a:spcPts val="600"/>
              </a:spcAft>
              <a:buClr>
                <a:srgbClr val="000000"/>
              </a:buClr>
            </a:pPr>
            <a:r>
              <a:rPr lang="it-IT" dirty="0" smtClean="0">
                <a:solidFill>
                  <a:srgbClr val="000000"/>
                </a:solidFill>
              </a:rPr>
              <a:t>La </a:t>
            </a:r>
            <a:r>
              <a:rPr lang="it-IT" dirty="0" smtClean="0">
                <a:solidFill>
                  <a:srgbClr val="000000"/>
                </a:solidFill>
              </a:rPr>
              <a:t>gerarchia di </a:t>
            </a:r>
            <a:r>
              <a:rPr lang="it-IT" dirty="0" err="1" smtClean="0">
                <a:solidFill>
                  <a:srgbClr val="000000"/>
                </a:solidFill>
              </a:rPr>
              <a:t>Maslow</a:t>
            </a:r>
            <a:r>
              <a:rPr lang="it-IT" dirty="0" smtClean="0">
                <a:solidFill>
                  <a:srgbClr val="000000"/>
                </a:solidFill>
              </a:rPr>
              <a:t> descrive cinque categorie di bisogni umani di base, compresi i bisogni fisiologici, di sicurezza, sociali, di stima e di auto-realizzazione. </a:t>
            </a:r>
            <a:endParaRPr lang="it-IT" dirty="0" smtClean="0">
              <a:solidFill>
                <a:srgbClr val="000000"/>
              </a:solidFill>
            </a:endParaRPr>
          </a:p>
          <a:p>
            <a:pPr marL="0" lvl="0" indent="0" algn="l">
              <a:lnSpc>
                <a:spcPct val="100000"/>
              </a:lnSpc>
              <a:spcBef>
                <a:spcPts val="0"/>
              </a:spcBef>
              <a:spcAft>
                <a:spcPts val="600"/>
              </a:spcAft>
              <a:buClr>
                <a:srgbClr val="000000"/>
              </a:buClr>
            </a:pPr>
            <a:r>
              <a:rPr lang="it-IT" dirty="0" smtClean="0">
                <a:solidFill>
                  <a:srgbClr val="000000"/>
                </a:solidFill>
              </a:rPr>
              <a:t>La </a:t>
            </a:r>
            <a:r>
              <a:rPr lang="it-IT" dirty="0" smtClean="0">
                <a:solidFill>
                  <a:srgbClr val="000000"/>
                </a:solidFill>
              </a:rPr>
              <a:t>teoria ERG (</a:t>
            </a:r>
            <a:r>
              <a:rPr lang="it-IT" dirty="0" err="1" smtClean="0">
                <a:solidFill>
                  <a:srgbClr val="000000"/>
                </a:solidFill>
              </a:rPr>
              <a:t>Existence</a:t>
            </a:r>
            <a:r>
              <a:rPr lang="it-IT" dirty="0" smtClean="0">
                <a:solidFill>
                  <a:srgbClr val="000000"/>
                </a:solidFill>
              </a:rPr>
              <a:t> </a:t>
            </a:r>
            <a:r>
              <a:rPr lang="it-IT" dirty="0" err="1" smtClean="0">
                <a:solidFill>
                  <a:srgbClr val="000000"/>
                </a:solidFill>
              </a:rPr>
              <a:t>Needs</a:t>
            </a:r>
            <a:r>
              <a:rPr lang="it-IT" dirty="0" smtClean="0">
                <a:solidFill>
                  <a:srgbClr val="000000"/>
                </a:solidFill>
              </a:rPr>
              <a:t>, </a:t>
            </a:r>
            <a:r>
              <a:rPr lang="it-IT" dirty="0" err="1" smtClean="0">
                <a:solidFill>
                  <a:srgbClr val="000000"/>
                </a:solidFill>
              </a:rPr>
              <a:t>Relatedness</a:t>
            </a:r>
            <a:r>
              <a:rPr lang="it-IT" dirty="0" smtClean="0">
                <a:solidFill>
                  <a:srgbClr val="000000"/>
                </a:solidFill>
              </a:rPr>
              <a:t> </a:t>
            </a:r>
            <a:r>
              <a:rPr lang="it-IT" dirty="0" err="1" smtClean="0">
                <a:solidFill>
                  <a:srgbClr val="000000"/>
                </a:solidFill>
              </a:rPr>
              <a:t>Needs</a:t>
            </a:r>
            <a:r>
              <a:rPr lang="it-IT" dirty="0" smtClean="0">
                <a:solidFill>
                  <a:srgbClr val="000000"/>
                </a:solidFill>
              </a:rPr>
              <a:t>, and </a:t>
            </a:r>
            <a:r>
              <a:rPr lang="it-IT" dirty="0" err="1" smtClean="0">
                <a:solidFill>
                  <a:srgbClr val="000000"/>
                </a:solidFill>
              </a:rPr>
              <a:t>Growth</a:t>
            </a:r>
            <a:r>
              <a:rPr lang="it-IT" dirty="0" smtClean="0">
                <a:solidFill>
                  <a:srgbClr val="000000"/>
                </a:solidFill>
              </a:rPr>
              <a:t> </a:t>
            </a:r>
            <a:r>
              <a:rPr lang="it-IT" dirty="0" err="1" smtClean="0">
                <a:solidFill>
                  <a:srgbClr val="000000"/>
                </a:solidFill>
              </a:rPr>
              <a:t>Needs</a:t>
            </a:r>
            <a:r>
              <a:rPr lang="it-IT" dirty="0" smtClean="0">
                <a:solidFill>
                  <a:srgbClr val="000000"/>
                </a:solidFill>
              </a:rPr>
              <a:t>) </a:t>
            </a:r>
            <a:r>
              <a:rPr lang="it-IT" dirty="0" smtClean="0">
                <a:solidFill>
                  <a:srgbClr val="000000"/>
                </a:solidFill>
              </a:rPr>
              <a:t>è una modifica della gerarchia di </a:t>
            </a:r>
            <a:r>
              <a:rPr lang="it-IT" dirty="0" err="1" smtClean="0">
                <a:solidFill>
                  <a:srgbClr val="000000"/>
                </a:solidFill>
              </a:rPr>
              <a:t>Maslow</a:t>
            </a:r>
            <a:r>
              <a:rPr lang="it-IT" dirty="0" smtClean="0">
                <a:solidFill>
                  <a:srgbClr val="000000"/>
                </a:solidFill>
              </a:rPr>
              <a:t>. </a:t>
            </a:r>
            <a:endParaRPr lang="it-IT" dirty="0" smtClean="0">
              <a:solidFill>
                <a:srgbClr val="000000"/>
              </a:solidFill>
            </a:endParaRPr>
          </a:p>
          <a:p>
            <a:pPr marL="0" lvl="0" indent="0" algn="l">
              <a:lnSpc>
                <a:spcPct val="100000"/>
              </a:lnSpc>
              <a:spcBef>
                <a:spcPts val="0"/>
              </a:spcBef>
              <a:spcAft>
                <a:spcPts val="600"/>
              </a:spcAft>
              <a:buClr>
                <a:srgbClr val="000000"/>
              </a:buClr>
            </a:pPr>
            <a:r>
              <a:rPr lang="it-IT" dirty="0" smtClean="0">
                <a:solidFill>
                  <a:srgbClr val="000000"/>
                </a:solidFill>
              </a:rPr>
              <a:t>La </a:t>
            </a:r>
            <a:r>
              <a:rPr lang="it-IT" dirty="0" smtClean="0">
                <a:solidFill>
                  <a:srgbClr val="000000"/>
                </a:solidFill>
              </a:rPr>
              <a:t>teoria riconosce che quando gli impiegati sono frustrati mentre tentano di soddisfare i bisogni di livello superiore, possono regredire. Ognuna di queste teorie spiega le caratteristiche di un ambiente di lavoro che motiva gli impiegati. </a:t>
            </a:r>
            <a:endParaRPr lang="it-IT" dirty="0" smtClean="0">
              <a:solidFill>
                <a:srgbClr val="000000"/>
              </a:solidFill>
            </a:endParaRPr>
          </a:p>
          <a:p>
            <a:pPr marL="0" lvl="0" indent="0" algn="l">
              <a:lnSpc>
                <a:spcPct val="100000"/>
              </a:lnSpc>
              <a:spcBef>
                <a:spcPts val="0"/>
              </a:spcBef>
              <a:buClr>
                <a:srgbClr val="000000"/>
              </a:buClr>
            </a:pPr>
            <a:endParaRPr lang="it-IT" dirty="0" smtClean="0">
              <a:solidFill>
                <a:srgbClr val="000000"/>
              </a:solidFill>
            </a:endParaRPr>
          </a:p>
          <a:p>
            <a:pPr marL="0" lvl="0" indent="0" algn="l">
              <a:lnSpc>
                <a:spcPct val="100000"/>
              </a:lnSpc>
              <a:spcBef>
                <a:spcPts val="0"/>
              </a:spcBef>
              <a:buClr>
                <a:srgbClr val="000000"/>
              </a:buClr>
            </a:pPr>
            <a:r>
              <a:rPr lang="it-IT" sz="1200" dirty="0" smtClean="0">
                <a:solidFill>
                  <a:srgbClr val="000000"/>
                </a:solidFill>
              </a:rPr>
              <a:t>Fonte</a:t>
            </a:r>
            <a:r>
              <a:rPr lang="it-IT" sz="1200" dirty="0" smtClean="0">
                <a:solidFill>
                  <a:srgbClr val="000000"/>
                </a:solidFill>
              </a:rPr>
              <a:t>: </a:t>
            </a:r>
            <a:r>
              <a:rPr lang="it-IT" sz="1200" dirty="0" smtClean="0">
                <a:solidFill>
                  <a:srgbClr val="000000"/>
                </a:solidFill>
                <a:hlinkClick r:id="rId3"/>
              </a:rPr>
              <a:t>https://</a:t>
            </a:r>
            <a:r>
              <a:rPr lang="it-IT" sz="1200" dirty="0" smtClean="0">
                <a:solidFill>
                  <a:srgbClr val="000000"/>
                </a:solidFill>
                <a:hlinkClick r:id="rId3"/>
              </a:rPr>
              <a:t>businessjargons.com/alderfers-erg-theory.html</a:t>
            </a:r>
            <a:endParaRPr lang="de-DE" dirty="0" smtClean="0">
              <a:solidFill>
                <a:srgbClr val="000000"/>
              </a:solidFill>
            </a:endParaRPr>
          </a:p>
          <a:p>
            <a:pPr marL="0" marR="0" lvl="0" indent="0" algn="ctr" rtl="0">
              <a:lnSpc>
                <a:spcPct val="100000"/>
              </a:lnSpc>
              <a:spcBef>
                <a:spcPts val="0"/>
              </a:spcBef>
              <a:spcAft>
                <a:spcPts val="0"/>
              </a:spcAft>
              <a:buClr>
                <a:srgbClr val="000000"/>
              </a:buClr>
              <a:buSzPts val="1800"/>
              <a:buFont typeface="Arial"/>
              <a:buNone/>
            </a:pPr>
            <a:endParaRPr lang="de-DE" sz="1800" b="0" i="0" u="none" strike="noStrike" cap="none" dirty="0" smtClean="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dirty="0" smtClean="0">
                <a:solidFill>
                  <a:srgbClr val="000000"/>
                </a:solidFill>
                <a:latin typeface="Trebuchet MS"/>
                <a:ea typeface="Trebuchet MS"/>
                <a:cs typeface="Trebuchet MS"/>
                <a:sym typeface="Trebuchet MS"/>
              </a:rPr>
              <a:t>2018-1-AT01-KA202-039242</a:t>
            </a:r>
            <a:endParaRPr sz="1800" b="0" i="0" u="none" strike="noStrike" cap="none" dirty="0" smtClean="0">
              <a:solidFill>
                <a:schemeClr val="dk1"/>
              </a:solidFill>
              <a:latin typeface="Trebuchet MS"/>
              <a:ea typeface="Trebuchet MS"/>
              <a:cs typeface="Trebuchet MS"/>
              <a:sym typeface="Trebuchet MS"/>
            </a:endParaRPr>
          </a:p>
          <a:p>
            <a:endParaRPr dirty="0" smtClean="0"/>
          </a:p>
          <a:p>
            <a:endParaRPr dirty="0"/>
          </a:p>
        </p:txBody>
      </p:sp>
      <p:pic>
        <p:nvPicPr>
          <p:cNvPr id="306" name="Google Shape;306;p29" descr="A close up of a logo&#10;&#10;Description automatically generated"/>
          <p:cNvPicPr preferRelativeResize="0"/>
          <p:nvPr/>
        </p:nvPicPr>
        <p:blipFill rotWithShape="1">
          <a:blip r:embed="rId4">
            <a:alphaModFix/>
          </a:blip>
          <a:srcRect/>
          <a:stretch/>
        </p:blipFill>
        <p:spPr>
          <a:xfrm>
            <a:off x="524425" y="6307332"/>
            <a:ext cx="1710047" cy="408041"/>
          </a:xfrm>
          <a:prstGeom prst="rect">
            <a:avLst/>
          </a:prstGeom>
          <a:noFill/>
          <a:ln>
            <a:noFill/>
          </a:ln>
        </p:spPr>
      </p:pic>
      <p:sp>
        <p:nvSpPr>
          <p:cNvPr id="307" name="Google Shape;307;p2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endParaRPr/>
          </a:p>
        </p:txBody>
      </p:sp>
      <p:pic>
        <p:nvPicPr>
          <p:cNvPr id="308" name="Google Shape;308;p29" descr="Ein Bild, das Person, stehend, Mann, haltend enthält.&#10;&#10;Automatisch generierte Beschreibung"/>
          <p:cNvPicPr preferRelativeResize="0"/>
          <p:nvPr/>
        </p:nvPicPr>
        <p:blipFill rotWithShape="1">
          <a:blip r:embed="rId5">
            <a:alphaModFix/>
          </a:blip>
          <a:srcRect/>
          <a:stretch/>
        </p:blipFill>
        <p:spPr>
          <a:xfrm flipH="1">
            <a:off x="7042638" y="161083"/>
            <a:ext cx="1841152" cy="13799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0"/>
          <p:cNvSpPr>
            <a:spLocks noGrp="1"/>
          </p:cNvSpPr>
          <p:nvPr>
            <p:ph type="ctrTitle"/>
          </p:nvPr>
        </p:nvSpPr>
        <p:spPr>
          <a:xfrm>
            <a:off x="2403764" y="472707"/>
            <a:ext cx="4285243" cy="91440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Trebuchet MS"/>
              <a:buNone/>
            </a:pPr>
            <a:r>
              <a:rPr lang="de-DE" sz="2200" b="1" dirty="0" err="1">
                <a:solidFill>
                  <a:schemeClr val="lt1"/>
                </a:solidFill>
                <a:latin typeface="Trebuchet MS"/>
                <a:ea typeface="Trebuchet MS"/>
                <a:cs typeface="Trebuchet MS"/>
                <a:sym typeface="Trebuchet MS"/>
              </a:rPr>
              <a:t>Classificare</a:t>
            </a:r>
            <a:r>
              <a:rPr lang="de-DE" sz="2200" b="1" dirty="0">
                <a:solidFill>
                  <a:schemeClr val="lt1"/>
                </a:solidFill>
                <a:latin typeface="Trebuchet MS"/>
                <a:ea typeface="Trebuchet MS"/>
                <a:cs typeface="Trebuchet MS"/>
                <a:sym typeface="Trebuchet MS"/>
              </a:rPr>
              <a:t> i </a:t>
            </a:r>
            <a:r>
              <a:rPr lang="de-DE" sz="2200" b="1" dirty="0" err="1">
                <a:solidFill>
                  <a:schemeClr val="lt1"/>
                </a:solidFill>
                <a:latin typeface="Trebuchet MS"/>
                <a:ea typeface="Trebuchet MS"/>
                <a:cs typeface="Trebuchet MS"/>
                <a:sym typeface="Trebuchet MS"/>
              </a:rPr>
              <a:t>bisogni</a:t>
            </a:r>
            <a:r>
              <a:rPr lang="de-DE" sz="2200" b="1" dirty="0">
                <a:solidFill>
                  <a:schemeClr val="lt1"/>
                </a:solidFill>
                <a:latin typeface="Trebuchet MS"/>
                <a:ea typeface="Trebuchet MS"/>
                <a:cs typeface="Trebuchet MS"/>
                <a:sym typeface="Trebuchet MS"/>
              </a:rPr>
              <a:t> </a:t>
            </a:r>
            <a:r>
              <a:rPr lang="de-DE" sz="2200" b="1" dirty="0" err="1">
                <a:solidFill>
                  <a:schemeClr val="lt1"/>
                </a:solidFill>
                <a:latin typeface="Trebuchet MS"/>
                <a:ea typeface="Trebuchet MS"/>
                <a:cs typeface="Trebuchet MS"/>
                <a:sym typeface="Trebuchet MS"/>
              </a:rPr>
              <a:t>fondamentali</a:t>
            </a:r>
            <a:r>
              <a:rPr lang="de-DE" sz="2200" b="1" dirty="0">
                <a:solidFill>
                  <a:schemeClr val="lt1"/>
                </a:solidFill>
                <a:latin typeface="Trebuchet MS"/>
                <a:ea typeface="Trebuchet MS"/>
                <a:cs typeface="Trebuchet MS"/>
                <a:sym typeface="Trebuchet MS"/>
              </a:rPr>
              <a:t> </a:t>
            </a:r>
            <a:r>
              <a:rPr lang="de-DE" sz="2200" b="1" dirty="0" err="1">
                <a:solidFill>
                  <a:schemeClr val="lt1"/>
                </a:solidFill>
                <a:latin typeface="Trebuchet MS"/>
                <a:ea typeface="Trebuchet MS"/>
                <a:cs typeface="Trebuchet MS"/>
                <a:sym typeface="Trebuchet MS"/>
              </a:rPr>
              <a:t>dei</a:t>
            </a:r>
            <a:r>
              <a:rPr lang="de-DE" sz="2200" b="1" dirty="0">
                <a:solidFill>
                  <a:schemeClr val="lt1"/>
                </a:solidFill>
                <a:latin typeface="Trebuchet MS"/>
                <a:ea typeface="Trebuchet MS"/>
                <a:cs typeface="Trebuchet MS"/>
                <a:sym typeface="Trebuchet MS"/>
              </a:rPr>
              <a:t> </a:t>
            </a:r>
            <a:r>
              <a:rPr lang="de-DE" sz="2200" b="1" dirty="0" err="1">
                <a:solidFill>
                  <a:schemeClr val="lt1"/>
                </a:solidFill>
                <a:latin typeface="Trebuchet MS"/>
                <a:ea typeface="Trebuchet MS"/>
                <a:cs typeface="Trebuchet MS"/>
                <a:sym typeface="Trebuchet MS"/>
              </a:rPr>
              <a:t>dipendenti</a:t>
            </a:r>
            <a:r>
              <a:rPr lang="de-DE" sz="2200" b="1" dirty="0">
                <a:solidFill>
                  <a:schemeClr val="lt1"/>
                </a:solidFill>
                <a:latin typeface="Trebuchet MS"/>
                <a:ea typeface="Trebuchet MS"/>
                <a:cs typeface="Trebuchet MS"/>
                <a:sym typeface="Trebuchet MS"/>
              </a:rPr>
              <a:t> </a:t>
            </a:r>
            <a:endParaRPr sz="2200" dirty="0"/>
          </a:p>
        </p:txBody>
      </p:sp>
      <p:sp>
        <p:nvSpPr>
          <p:cNvPr id="314" name="Google Shape;314;p30"/>
          <p:cNvSpPr txBox="1">
            <a:spLocks noGrp="1"/>
          </p:cNvSpPr>
          <p:nvPr>
            <p:ph type="subTitle" idx="1"/>
          </p:nvPr>
        </p:nvSpPr>
        <p:spPr>
          <a:xfrm>
            <a:off x="337462" y="1661687"/>
            <a:ext cx="8767448" cy="747406"/>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de-DE"/>
              <a:t>Modi in cui i manager possono influenzare l'aspettativa, la strumentalità e la valenza </a:t>
            </a:r>
            <a:endParaRPr/>
          </a:p>
        </p:txBody>
      </p:sp>
      <p:pic>
        <p:nvPicPr>
          <p:cNvPr id="315" name="Google Shape;315;p30"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316" name="Google Shape;316;p3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317" name="Google Shape;317;p30"/>
          <p:cNvSpPr/>
          <p:nvPr/>
        </p:nvSpPr>
        <p:spPr>
          <a:xfrm>
            <a:off x="524425" y="5402650"/>
            <a:ext cx="6809876"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dirty="0" err="1">
                <a:solidFill>
                  <a:srgbClr val="000000"/>
                </a:solidFill>
                <a:latin typeface="Arial"/>
                <a:ea typeface="Arial"/>
                <a:cs typeface="Arial"/>
                <a:sym typeface="Arial"/>
              </a:rPr>
              <a:t>Fonte</a:t>
            </a:r>
            <a:r>
              <a:rPr lang="de-DE" sz="1000" b="0" i="0" u="none" strike="noStrike" cap="none" dirty="0">
                <a:solidFill>
                  <a:srgbClr val="000000"/>
                </a:solidFill>
                <a:latin typeface="Arial"/>
                <a:ea typeface="Arial"/>
                <a:cs typeface="Arial"/>
                <a:sym typeface="Arial"/>
              </a:rPr>
              <a:t>: </a:t>
            </a:r>
            <a:r>
              <a:rPr lang="de-DE" sz="1000" b="0" i="0" u="sng" strike="noStrike" cap="none" dirty="0">
                <a:solidFill>
                  <a:schemeClr val="hlink"/>
                </a:solidFill>
                <a:latin typeface="Arial"/>
                <a:ea typeface="Arial"/>
                <a:cs typeface="Arial"/>
                <a:sym typeface="Arial"/>
                <a:hlinkClick r:id="rId4"/>
              </a:rPr>
              <a:t>https://www.businessballs.com/improving-workplace-performance/vrooms-expectancy-theory/ </a:t>
            </a:r>
            <a:endParaRPr sz="1000" b="0" i="0" u="none" strike="noStrike" cap="none" dirty="0">
              <a:solidFill>
                <a:srgbClr val="000000"/>
              </a:solidFill>
              <a:latin typeface="Arial"/>
              <a:ea typeface="Arial"/>
              <a:cs typeface="Arial"/>
              <a:sym typeface="Arial"/>
            </a:endParaRPr>
          </a:p>
        </p:txBody>
      </p:sp>
      <p:sp>
        <p:nvSpPr>
          <p:cNvPr id="318" name="Google Shape;318;p30"/>
          <p:cNvSpPr/>
          <p:nvPr/>
        </p:nvSpPr>
        <p:spPr>
          <a:xfrm>
            <a:off x="360946" y="2530322"/>
            <a:ext cx="1873526" cy="569494"/>
          </a:xfrm>
          <a:prstGeom prst="rect">
            <a:avLst/>
          </a:prstGeom>
          <a:solidFill>
            <a:srgbClr val="EDEDED"/>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dk1"/>
                </a:solidFill>
                <a:latin typeface="Arial"/>
                <a:ea typeface="Arial"/>
                <a:cs typeface="Arial"/>
                <a:sym typeface="Arial"/>
              </a:rPr>
              <a:t>Aspettativa</a:t>
            </a:r>
            <a:endParaRPr sz="1400" b="1" i="0" u="none" strike="noStrike" cap="none">
              <a:solidFill>
                <a:schemeClr val="dk1"/>
              </a:solidFill>
              <a:latin typeface="Arial"/>
              <a:ea typeface="Arial"/>
              <a:cs typeface="Arial"/>
              <a:sym typeface="Arial"/>
            </a:endParaRPr>
          </a:p>
        </p:txBody>
      </p:sp>
      <p:sp>
        <p:nvSpPr>
          <p:cNvPr id="319" name="Google Shape;319;p30"/>
          <p:cNvSpPr/>
          <p:nvPr/>
        </p:nvSpPr>
        <p:spPr>
          <a:xfrm>
            <a:off x="3266818" y="2530322"/>
            <a:ext cx="1873526" cy="569494"/>
          </a:xfrm>
          <a:prstGeom prst="rect">
            <a:avLst/>
          </a:prstGeom>
          <a:solidFill>
            <a:srgbClr val="EDEDED"/>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dk1"/>
                </a:solidFill>
                <a:latin typeface="Arial"/>
                <a:ea typeface="Arial"/>
                <a:cs typeface="Arial"/>
                <a:sym typeface="Arial"/>
              </a:rPr>
              <a:t>Strumentalità</a:t>
            </a:r>
            <a:endParaRPr sz="1400" b="1" i="0" u="none" strike="noStrike" cap="none">
              <a:solidFill>
                <a:schemeClr val="dk1"/>
              </a:solidFill>
              <a:latin typeface="Arial"/>
              <a:ea typeface="Arial"/>
              <a:cs typeface="Arial"/>
              <a:sym typeface="Arial"/>
            </a:endParaRPr>
          </a:p>
        </p:txBody>
      </p:sp>
      <p:sp>
        <p:nvSpPr>
          <p:cNvPr id="320" name="Google Shape;320;p30"/>
          <p:cNvSpPr/>
          <p:nvPr/>
        </p:nvSpPr>
        <p:spPr>
          <a:xfrm>
            <a:off x="6066169" y="2530322"/>
            <a:ext cx="1873526" cy="569494"/>
          </a:xfrm>
          <a:prstGeom prst="rect">
            <a:avLst/>
          </a:prstGeom>
          <a:solidFill>
            <a:srgbClr val="EDEDED"/>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dirty="0" err="1" smtClean="0">
                <a:solidFill>
                  <a:schemeClr val="dk1"/>
                </a:solidFill>
                <a:latin typeface="Arial"/>
                <a:ea typeface="Arial"/>
                <a:cs typeface="Arial"/>
                <a:sym typeface="Arial"/>
              </a:rPr>
              <a:t>Valorizzazione</a:t>
            </a:r>
            <a:endParaRPr sz="1400" b="1" i="0" u="none" strike="noStrike" cap="none" dirty="0">
              <a:solidFill>
                <a:schemeClr val="dk1"/>
              </a:solidFill>
              <a:latin typeface="Arial"/>
              <a:ea typeface="Arial"/>
              <a:cs typeface="Arial"/>
              <a:sym typeface="Arial"/>
            </a:endParaRPr>
          </a:p>
        </p:txBody>
      </p:sp>
      <p:sp>
        <p:nvSpPr>
          <p:cNvPr id="321" name="Google Shape;321;p30"/>
          <p:cNvSpPr/>
          <p:nvPr/>
        </p:nvSpPr>
        <p:spPr>
          <a:xfrm>
            <a:off x="524425" y="3291733"/>
            <a:ext cx="2679034" cy="1879874"/>
          </a:xfrm>
          <a:prstGeom prst="rect">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Assicurarsi</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che</a:t>
            </a:r>
            <a:r>
              <a:rPr lang="de-DE" sz="1200" b="0" i="0" u="none" strike="noStrike" cap="none" dirty="0">
                <a:solidFill>
                  <a:schemeClr val="dk1"/>
                </a:solidFill>
                <a:latin typeface="Arial"/>
                <a:ea typeface="Arial"/>
                <a:cs typeface="Arial"/>
                <a:sym typeface="Arial"/>
              </a:rPr>
              <a:t> i </a:t>
            </a:r>
            <a:r>
              <a:rPr lang="de-DE" sz="1200" b="0" i="0" u="none" strike="noStrike" cap="none" dirty="0" err="1">
                <a:solidFill>
                  <a:schemeClr val="dk1"/>
                </a:solidFill>
                <a:latin typeface="Arial"/>
                <a:ea typeface="Arial"/>
                <a:cs typeface="Arial"/>
                <a:sym typeface="Arial"/>
              </a:rPr>
              <a:t>dipendenti</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abbiano</a:t>
            </a:r>
            <a:r>
              <a:rPr lang="de-DE" sz="1200" b="0" i="0" u="none" strike="noStrike" cap="none" dirty="0">
                <a:solidFill>
                  <a:schemeClr val="dk1"/>
                </a:solidFill>
                <a:latin typeface="Arial"/>
                <a:ea typeface="Arial"/>
                <a:cs typeface="Arial"/>
                <a:sym typeface="Arial"/>
              </a:rPr>
              <a:t> </a:t>
            </a:r>
            <a:r>
              <a:rPr lang="de-DE" sz="1200" b="0" i="0" u="none" strike="noStrike" cap="none" dirty="0" smtClean="0">
                <a:solidFill>
                  <a:schemeClr val="dk1"/>
                </a:solidFill>
                <a:latin typeface="Arial"/>
                <a:ea typeface="Arial"/>
                <a:cs typeface="Arial"/>
                <a:sym typeface="Arial"/>
              </a:rPr>
              <a:t>le   </a:t>
            </a:r>
            <a:r>
              <a:rPr lang="de-DE" sz="1200" b="0" i="0" u="none" strike="noStrike" cap="none" dirty="0" err="1">
                <a:solidFill>
                  <a:schemeClr val="dk1"/>
                </a:solidFill>
                <a:latin typeface="Arial"/>
                <a:ea typeface="Arial"/>
                <a:cs typeface="Arial"/>
                <a:sym typeface="Arial"/>
              </a:rPr>
              <a:t>competenze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abilità</a:t>
            </a:r>
            <a:r>
              <a:rPr lang="de-DE" sz="1200" b="0" i="0" u="none" strike="noStrike" cap="none" dirty="0">
                <a:solidFill>
                  <a:schemeClr val="dk1"/>
                </a:solidFill>
                <a:latin typeface="Arial"/>
                <a:ea typeface="Arial"/>
                <a:cs typeface="Arial"/>
                <a:sym typeface="Arial"/>
              </a:rPr>
              <a:t> e </a:t>
            </a:r>
            <a:r>
              <a:rPr lang="de-DE" sz="1200" b="0" i="0" u="none" strike="noStrike" cap="none" dirty="0" err="1">
                <a:solidFill>
                  <a:schemeClr val="dk1"/>
                </a:solidFill>
                <a:latin typeface="Arial"/>
                <a:ea typeface="Arial"/>
                <a:cs typeface="Arial"/>
                <a:sym typeface="Arial"/>
              </a:rPr>
              <a:t>conoscenze</a:t>
            </a:r>
            <a:r>
              <a:rPr lang="de-DE" sz="1200" b="0" i="0" u="none" strike="noStrike" cap="none" dirty="0">
                <a:solidFill>
                  <a:schemeClr val="dk1"/>
                </a:solidFill>
                <a:latin typeface="Arial"/>
                <a:ea typeface="Arial"/>
                <a:cs typeface="Arial"/>
                <a:sym typeface="Arial"/>
              </a:rPr>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Assicurarsi</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che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l'ambiente</a:t>
            </a:r>
            <a:r>
              <a:rPr lang="de-DE" sz="1200" b="0" i="0" u="none" strike="noStrike" cap="none" dirty="0">
                <a:solidFill>
                  <a:schemeClr val="dk1"/>
                </a:solidFill>
                <a:latin typeface="Arial"/>
                <a:ea typeface="Arial"/>
                <a:cs typeface="Arial"/>
                <a:sym typeface="Arial"/>
              </a:rPr>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faciliti</a:t>
            </a:r>
            <a:r>
              <a:rPr lang="de-DE" sz="1200" b="0" i="0" u="none" strike="noStrike" cap="none" dirty="0">
                <a:solidFill>
                  <a:schemeClr val="dk1"/>
                </a:solidFill>
                <a:latin typeface="Arial"/>
                <a:ea typeface="Arial"/>
                <a:cs typeface="Arial"/>
                <a:sym typeface="Arial"/>
              </a:rPr>
              <a:t> le </a:t>
            </a:r>
            <a:r>
              <a:rPr lang="de-DE" sz="1200" b="0" i="0" u="none" strike="noStrike" cap="none" dirty="0" err="1">
                <a:solidFill>
                  <a:schemeClr val="dk1"/>
                </a:solidFill>
                <a:latin typeface="Arial"/>
                <a:ea typeface="Arial"/>
                <a:cs typeface="Arial"/>
                <a:sym typeface="Arial"/>
              </a:rPr>
              <a:t>prestazioni</a:t>
            </a:r>
            <a:r>
              <a:rPr lang="de-DE" sz="1200" b="0" i="0" u="none" strike="noStrike" cap="none" dirty="0">
                <a:solidFill>
                  <a:schemeClr val="dk1"/>
                </a:solidFill>
                <a:latin typeface="Arial"/>
                <a:ea typeface="Arial"/>
                <a:cs typeface="Arial"/>
                <a:sym typeface="Arial"/>
              </a:rPr>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a:t>
            </a:r>
            <a:r>
              <a:rPr lang="de-DE" sz="1200" b="0" i="0" u="none" strike="noStrike" cap="none" dirty="0" smtClean="0">
                <a:solidFill>
                  <a:schemeClr val="dk1"/>
                </a:solidFill>
                <a:latin typeface="Arial"/>
                <a:ea typeface="Arial"/>
                <a:cs typeface="Arial"/>
                <a:sym typeface="Arial"/>
              </a:rPr>
              <a:t>Dare </a:t>
            </a:r>
            <a:r>
              <a:rPr lang="de-DE" sz="1200" b="0" i="0" u="none" strike="noStrike" cap="none" dirty="0" err="1" smtClean="0">
                <a:solidFill>
                  <a:schemeClr val="dk1"/>
                </a:solidFill>
                <a:latin typeface="Arial"/>
                <a:ea typeface="Arial"/>
                <a:cs typeface="Arial"/>
                <a:sym typeface="Arial"/>
              </a:rPr>
              <a:t>incoraggiamento</a:t>
            </a:r>
            <a:r>
              <a:rPr lang="de-DE" sz="1200" b="0" i="0" u="none" strike="noStrike" cap="none" dirty="0" smtClean="0">
                <a:solidFill>
                  <a:schemeClr val="dk1"/>
                </a:solidFill>
                <a:latin typeface="Arial"/>
                <a:ea typeface="Arial"/>
                <a:cs typeface="Arial"/>
                <a:sym typeface="Arial"/>
              </a:rPr>
              <a:t> </a:t>
            </a:r>
            <a:r>
              <a:rPr lang="de-DE" sz="1200" b="0" i="0" u="none" strike="noStrike" cap="none" dirty="0">
                <a:solidFill>
                  <a:schemeClr val="dk1"/>
                </a:solidFill>
                <a:latin typeface="Arial"/>
                <a:ea typeface="Arial"/>
                <a:cs typeface="Arial"/>
                <a:sym typeface="Arial"/>
              </a:rPr>
              <a:t>per </a:t>
            </a:r>
            <a:r>
              <a:rPr lang="de-DE" sz="1200" b="0" i="0" u="none" strike="noStrike" cap="none" dirty="0" err="1" smtClean="0">
                <a:solidFill>
                  <a:schemeClr val="dk1"/>
                </a:solidFill>
                <a:latin typeface="Arial"/>
                <a:ea typeface="Arial"/>
                <a:cs typeface="Arial"/>
                <a:sym typeface="Arial"/>
              </a:rPr>
              <a:t>aiutare</a:t>
            </a:r>
            <a:r>
              <a:rPr lang="de-DE" sz="1200" b="0" i="0" u="none" strike="noStrike" cap="none" dirty="0">
                <a:solidFill>
                  <a:schemeClr val="dk1"/>
                </a:solidFill>
                <a:latin typeface="Arial"/>
                <a:ea typeface="Arial"/>
                <a:cs typeface="Arial"/>
                <a:sym typeface="Arial"/>
              </a:rPr>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le </a:t>
            </a:r>
            <a:r>
              <a:rPr lang="de-DE" sz="1200" b="0" i="0" u="none" strike="noStrike" cap="none" dirty="0" err="1">
                <a:solidFill>
                  <a:schemeClr val="dk1"/>
                </a:solidFill>
                <a:latin typeface="Arial"/>
                <a:ea typeface="Arial"/>
                <a:cs typeface="Arial"/>
                <a:sym typeface="Arial"/>
              </a:rPr>
              <a:t>persone</a:t>
            </a:r>
            <a:r>
              <a:rPr lang="de-DE" sz="1200" b="0" i="0" u="none" strike="noStrike" cap="none" dirty="0">
                <a:solidFill>
                  <a:schemeClr val="dk1"/>
                </a:solidFill>
                <a:latin typeface="Arial"/>
                <a:ea typeface="Arial"/>
                <a:cs typeface="Arial"/>
                <a:sym typeface="Arial"/>
              </a:rPr>
              <a:t> a </a:t>
            </a:r>
            <a:r>
              <a:rPr lang="de-DE" sz="1200" b="0" i="0" u="none" strike="noStrike" cap="none" dirty="0" err="1">
                <a:solidFill>
                  <a:schemeClr val="dk1"/>
                </a:solidFill>
                <a:latin typeface="Arial"/>
                <a:ea typeface="Arial"/>
                <a:cs typeface="Arial"/>
                <a:sym typeface="Arial"/>
              </a:rPr>
              <a:t>credere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che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il</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loro</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sforzo</a:t>
            </a:r>
            <a:r>
              <a:rPr lang="de-DE" sz="1200" b="0" i="0" u="none" strike="noStrike" cap="none" dirty="0">
                <a:solidFill>
                  <a:schemeClr val="dk1"/>
                </a:solidFill>
                <a:latin typeface="Arial"/>
                <a:ea typeface="Arial"/>
                <a:cs typeface="Arial"/>
                <a:sym typeface="Arial"/>
              </a:rPr>
              <a:t> </a:t>
            </a:r>
            <a:r>
              <a:rPr lang="de-DE" sz="1200" b="0" i="0" u="none" strike="noStrike" cap="none" dirty="0" smtClean="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fa</a:t>
            </a:r>
            <a:r>
              <a:rPr lang="de-DE" sz="1200" b="0" i="0" u="none" strike="noStrike" cap="none" dirty="0">
                <a:solidFill>
                  <a:schemeClr val="dk1"/>
                </a:solidFill>
                <a:latin typeface="Arial"/>
                <a:ea typeface="Arial"/>
                <a:cs typeface="Arial"/>
                <a:sym typeface="Arial"/>
              </a:rPr>
              <a:t> la </a:t>
            </a:r>
            <a:r>
              <a:rPr lang="de-DE" sz="1200" b="0" i="0" u="none" strike="noStrike" cap="none" dirty="0" err="1">
                <a:solidFill>
                  <a:schemeClr val="dk1"/>
                </a:solidFill>
                <a:latin typeface="Arial"/>
                <a:ea typeface="Arial"/>
                <a:cs typeface="Arial"/>
                <a:sym typeface="Arial"/>
              </a:rPr>
              <a:t>differenza</a:t>
            </a:r>
            <a:r>
              <a:rPr lang="de-DE" sz="12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p:txBody>
      </p:sp>
      <p:sp>
        <p:nvSpPr>
          <p:cNvPr id="322" name="Google Shape;322;p30"/>
          <p:cNvSpPr/>
          <p:nvPr/>
        </p:nvSpPr>
        <p:spPr>
          <a:xfrm>
            <a:off x="3421778" y="3291732"/>
            <a:ext cx="2679034" cy="1819913"/>
          </a:xfrm>
          <a:prstGeom prst="rect">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Premiare</a:t>
            </a:r>
            <a:r>
              <a:rPr lang="de-DE" sz="1200" b="0" i="0" u="none" strike="noStrike" cap="none" dirty="0">
                <a:solidFill>
                  <a:schemeClr val="dk1"/>
                </a:solidFill>
                <a:latin typeface="Arial"/>
                <a:ea typeface="Arial"/>
                <a:cs typeface="Arial"/>
                <a:sym typeface="Arial"/>
              </a:rPr>
              <a:t> le </a:t>
            </a:r>
            <a:r>
              <a:rPr lang="de-DE" sz="1200" b="0" i="0" u="none" strike="noStrike" cap="none" dirty="0" err="1">
                <a:solidFill>
                  <a:schemeClr val="dk1"/>
                </a:solidFill>
                <a:latin typeface="Arial"/>
                <a:ea typeface="Arial"/>
                <a:cs typeface="Arial"/>
                <a:sym typeface="Arial"/>
              </a:rPr>
              <a:t>prestazioni</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dei</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dipendenti</a:t>
            </a:r>
            <a:r>
              <a:rPr lang="de-DE" sz="1200" b="0" i="0" u="none" strike="noStrike" cap="none" dirty="0">
                <a:solidFill>
                  <a:schemeClr val="dk1"/>
                </a:solidFill>
                <a:latin typeface="Arial"/>
                <a:ea typeface="Arial"/>
                <a:cs typeface="Arial"/>
                <a:sym typeface="Arial"/>
              </a:rPr>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Informare</a:t>
            </a:r>
            <a:r>
              <a:rPr lang="de-DE" sz="1200" b="0" i="0" u="none" strike="noStrike" cap="none" dirty="0">
                <a:solidFill>
                  <a:schemeClr val="dk1"/>
                </a:solidFill>
                <a:latin typeface="Arial"/>
                <a:ea typeface="Arial"/>
                <a:cs typeface="Arial"/>
                <a:sym typeface="Arial"/>
              </a:rPr>
              <a:t> le </a:t>
            </a:r>
            <a:r>
              <a:rPr lang="de-DE" sz="1200" b="0" i="0" u="none" strike="noStrike" cap="none" dirty="0" err="1">
                <a:solidFill>
                  <a:schemeClr val="dk1"/>
                </a:solidFill>
                <a:latin typeface="Arial"/>
                <a:ea typeface="Arial"/>
                <a:cs typeface="Arial"/>
                <a:sym typeface="Arial"/>
              </a:rPr>
              <a:t>persone</a:t>
            </a:r>
            <a:r>
              <a:rPr lang="de-DE" sz="1200" b="0" i="0" u="none" strike="noStrike" cap="none" dirty="0">
                <a:solidFill>
                  <a:schemeClr val="dk1"/>
                </a:solidFill>
                <a:latin typeface="Arial"/>
                <a:ea typeface="Arial"/>
                <a:cs typeface="Arial"/>
                <a:sym typeface="Arial"/>
              </a:rPr>
              <a:t> in </a:t>
            </a:r>
            <a:r>
              <a:rPr lang="de-DE" sz="1200" b="0" i="0" u="none" strike="noStrike" cap="none" dirty="0" err="1">
                <a:solidFill>
                  <a:schemeClr val="dk1"/>
                </a:solidFill>
                <a:latin typeface="Arial"/>
                <a:ea typeface="Arial"/>
                <a:cs typeface="Arial"/>
                <a:sym typeface="Arial"/>
              </a:rPr>
              <a:t>anticipo</a:t>
            </a:r>
            <a:r>
              <a:rPr lang="de-DE" sz="1200" b="0" i="0" u="none" strike="noStrike" cap="none" dirty="0">
                <a:solidFill>
                  <a:schemeClr val="dk1"/>
                </a:solidFill>
                <a:latin typeface="Arial"/>
                <a:ea typeface="Arial"/>
                <a:cs typeface="Arial"/>
                <a:sym typeface="Arial"/>
              </a:rPr>
              <a:t>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sui </a:t>
            </a:r>
            <a:r>
              <a:rPr lang="de-DE" sz="1200" b="0" i="0" u="none" strike="noStrike" cap="none" dirty="0" err="1">
                <a:solidFill>
                  <a:schemeClr val="dk1"/>
                </a:solidFill>
                <a:latin typeface="Arial"/>
                <a:ea typeface="Arial"/>
                <a:cs typeface="Arial"/>
                <a:sym typeface="Arial"/>
              </a:rPr>
              <a:t>premi</a:t>
            </a:r>
            <a:r>
              <a:rPr lang="de-DE" sz="1200" b="0" i="0" u="none" strike="noStrike" cap="none" dirty="0">
                <a:solidFill>
                  <a:schemeClr val="dk1"/>
                </a:solidFill>
                <a:latin typeface="Arial"/>
                <a:ea typeface="Arial"/>
                <a:cs typeface="Arial"/>
                <a:sym typeface="Arial"/>
              </a:rPr>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Cercare</a:t>
            </a:r>
            <a:r>
              <a:rPr lang="de-DE" sz="1200" b="0" i="0" u="none" strike="noStrike" cap="none" dirty="0">
                <a:solidFill>
                  <a:schemeClr val="dk1"/>
                </a:solidFill>
                <a:latin typeface="Arial"/>
                <a:ea typeface="Arial"/>
                <a:cs typeface="Arial"/>
                <a:sym typeface="Arial"/>
              </a:rPr>
              <a:t> di </a:t>
            </a:r>
            <a:r>
              <a:rPr lang="de-DE" sz="1200" b="0" i="0" u="none" strike="noStrike" cap="none" dirty="0" err="1">
                <a:solidFill>
                  <a:schemeClr val="dk1"/>
                </a:solidFill>
                <a:latin typeface="Arial"/>
                <a:ea typeface="Arial"/>
                <a:cs typeface="Arial"/>
                <a:sym typeface="Arial"/>
              </a:rPr>
              <a:t>eliminare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il</a:t>
            </a:r>
            <a:r>
              <a:rPr lang="de-DE" sz="1200" b="0" i="0" u="none" strike="noStrike" cap="none" dirty="0">
                <a:solidFill>
                  <a:schemeClr val="dk1"/>
                </a:solidFill>
                <a:latin typeface="Arial"/>
                <a:ea typeface="Arial"/>
                <a:cs typeface="Arial"/>
                <a:sym typeface="Arial"/>
              </a:rPr>
              <a:t> non </a:t>
            </a:r>
            <a:r>
              <a:rPr lang="de-DE" sz="1200" b="0" i="0" u="none" strike="noStrike" cap="none" dirty="0" err="1" smtClean="0">
                <a:solidFill>
                  <a:schemeClr val="dk1"/>
                </a:solidFill>
                <a:latin typeface="Arial"/>
                <a:ea typeface="Arial"/>
                <a:cs typeface="Arial"/>
                <a:sym typeface="Arial"/>
              </a:rPr>
              <a:t>rendimento</a:t>
            </a:r>
            <a:endParaRPr lang="de-DE" sz="1200" b="0" i="0" u="none" strike="noStrike" cap="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dirty="0" smtClean="0">
                <a:solidFill>
                  <a:schemeClr val="dk1"/>
                </a:solidFill>
              </a:rPr>
              <a:t>-</a:t>
            </a:r>
            <a:r>
              <a:rPr lang="de-DE" sz="1200" b="0" i="0" u="none" strike="noStrike" cap="none" dirty="0" smtClean="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influenza</a:t>
            </a:r>
            <a:r>
              <a:rPr lang="de-DE" sz="1200" b="0" i="0" u="none" strike="noStrike" cap="none" dirty="0">
                <a:solidFill>
                  <a:schemeClr val="dk1"/>
                </a:solidFill>
                <a:latin typeface="Arial"/>
                <a:ea typeface="Arial"/>
                <a:cs typeface="Arial"/>
                <a:sym typeface="Arial"/>
              </a:rPr>
              <a:t> sui </a:t>
            </a:r>
            <a:r>
              <a:rPr lang="de-DE" sz="1200" b="0" i="0" u="none" strike="noStrike" cap="none" dirty="0" err="1">
                <a:solidFill>
                  <a:schemeClr val="dk1"/>
                </a:solidFill>
                <a:latin typeface="Arial"/>
                <a:ea typeface="Arial"/>
                <a:cs typeface="Arial"/>
                <a:sym typeface="Arial"/>
              </a:rPr>
              <a:t>premi</a:t>
            </a:r>
            <a:endParaRPr sz="1200" b="0" i="0" u="none" strike="noStrike" cap="none" dirty="0">
              <a:solidFill>
                <a:schemeClr val="dk1"/>
              </a:solidFill>
              <a:latin typeface="Arial"/>
              <a:ea typeface="Arial"/>
              <a:cs typeface="Arial"/>
              <a:sym typeface="Arial"/>
            </a:endParaRPr>
          </a:p>
        </p:txBody>
      </p:sp>
      <p:sp>
        <p:nvSpPr>
          <p:cNvPr id="323" name="Google Shape;323;p30"/>
          <p:cNvSpPr/>
          <p:nvPr/>
        </p:nvSpPr>
        <p:spPr>
          <a:xfrm>
            <a:off x="6319131" y="3291732"/>
            <a:ext cx="2679034" cy="1804923"/>
          </a:xfrm>
          <a:prstGeom prst="rect">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Trovare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ricompense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che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sono</a:t>
            </a:r>
            <a:r>
              <a:rPr lang="de-DE" sz="1200" b="0" i="0" u="none" strike="noStrike" cap="none" dirty="0">
                <a:solidFill>
                  <a:schemeClr val="dk1"/>
                </a:solidFill>
                <a:latin typeface="Arial"/>
                <a:ea typeface="Arial"/>
                <a:cs typeface="Arial"/>
                <a:sym typeface="Arial"/>
              </a:rPr>
              <a:t>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desiderabili</a:t>
            </a:r>
            <a:r>
              <a:rPr lang="de-DE" sz="1200" b="0" i="0" u="none" strike="noStrike" cap="none" dirty="0">
                <a:solidFill>
                  <a:schemeClr val="dk1"/>
                </a:solidFill>
                <a:latin typeface="Arial"/>
                <a:ea typeface="Arial"/>
                <a:cs typeface="Arial"/>
                <a:sym typeface="Arial"/>
              </a:rPr>
              <a:t> per i </a:t>
            </a:r>
            <a:r>
              <a:rPr lang="de-DE" sz="1200" b="0" i="0" u="none" strike="noStrike" cap="none" dirty="0" err="1">
                <a:solidFill>
                  <a:schemeClr val="dk1"/>
                </a:solidFill>
                <a:latin typeface="Arial"/>
                <a:ea typeface="Arial"/>
                <a:cs typeface="Arial"/>
                <a:sym typeface="Arial"/>
              </a:rPr>
              <a:t>dipendenti</a:t>
            </a:r>
            <a:r>
              <a:rPr lang="de-DE" sz="1200" b="0" i="0" u="none" strike="noStrike" cap="none" dirty="0">
                <a:solidFill>
                  <a:schemeClr val="dk1"/>
                </a:solidFill>
                <a:latin typeface="Arial"/>
                <a:ea typeface="Arial"/>
                <a:cs typeface="Arial"/>
                <a:sym typeface="Arial"/>
              </a:rPr>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Assicurarsi</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che</a:t>
            </a:r>
            <a:r>
              <a:rPr lang="de-DE" sz="1200" b="0" i="0" u="none" strike="noStrike" cap="none" dirty="0">
                <a:solidFill>
                  <a:schemeClr val="dk1"/>
                </a:solidFill>
                <a:latin typeface="Arial"/>
                <a:ea typeface="Arial"/>
                <a:cs typeface="Arial"/>
                <a:sym typeface="Arial"/>
              </a:rPr>
              <a:t> le </a:t>
            </a:r>
            <a:r>
              <a:rPr lang="de-DE" sz="1200" b="0" i="0" u="none" strike="noStrike" cap="none" dirty="0" err="1">
                <a:solidFill>
                  <a:schemeClr val="dk1"/>
                </a:solidFill>
                <a:latin typeface="Arial"/>
                <a:ea typeface="Arial"/>
                <a:cs typeface="Arial"/>
                <a:sym typeface="Arial"/>
              </a:rPr>
              <a:t>ricompense</a:t>
            </a:r>
            <a:r>
              <a:rPr lang="de-DE" sz="1200" b="0" i="0" u="none" strike="noStrike" cap="none" dirty="0">
                <a:solidFill>
                  <a:schemeClr val="dk1"/>
                </a:solidFill>
                <a:latin typeface="Arial"/>
                <a:ea typeface="Arial"/>
                <a:cs typeface="Arial"/>
                <a:sym typeface="Arial"/>
              </a:rPr>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siano</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viste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come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giuste</a:t>
            </a:r>
            <a:r>
              <a:rPr lang="de-DE" sz="1200" b="0" i="0" u="none" strike="noStrike" cap="none" dirty="0">
                <a:solidFill>
                  <a:schemeClr val="dk1"/>
                </a:solidFill>
                <a:latin typeface="Arial"/>
                <a:ea typeface="Arial"/>
                <a:cs typeface="Arial"/>
                <a:sym typeface="Arial"/>
              </a:rPr>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Dare ai </a:t>
            </a:r>
            <a:r>
              <a:rPr lang="de-DE" sz="1200" b="0" i="0" u="none" strike="noStrike" cap="none" dirty="0" err="1">
                <a:solidFill>
                  <a:schemeClr val="dk1"/>
                </a:solidFill>
                <a:latin typeface="Arial"/>
                <a:ea typeface="Arial"/>
                <a:cs typeface="Arial"/>
                <a:sym typeface="Arial"/>
              </a:rPr>
              <a:t>dipendenti</a:t>
            </a:r>
            <a:r>
              <a:rPr lang="de-DE" sz="1200" b="0" i="0" u="none" strike="noStrike" cap="none" dirty="0">
                <a:solidFill>
                  <a:schemeClr val="dk1"/>
                </a:solidFill>
                <a:latin typeface="Arial"/>
                <a:ea typeface="Arial"/>
                <a:cs typeface="Arial"/>
                <a:sym typeface="Arial"/>
              </a:rPr>
              <a:t> la </a:t>
            </a:r>
            <a:r>
              <a:rPr lang="de-DE" sz="1200" b="0" i="0" u="none" strike="noStrike" cap="none" dirty="0" err="1">
                <a:solidFill>
                  <a:schemeClr val="dk1"/>
                </a:solidFill>
                <a:latin typeface="Arial"/>
                <a:ea typeface="Arial"/>
                <a:cs typeface="Arial"/>
                <a:sym typeface="Arial"/>
              </a:rPr>
              <a:t>scelta</a:t>
            </a:r>
            <a:r>
              <a:rPr lang="de-DE" sz="1200" b="0" i="0" u="none" strike="noStrike" cap="none" dirty="0">
                <a:solidFill>
                  <a:schemeClr val="dk1"/>
                </a:solidFill>
                <a:latin typeface="Arial"/>
                <a:ea typeface="Arial"/>
                <a:cs typeface="Arial"/>
                <a:sym typeface="Arial"/>
              </a:rPr>
              <a:t/>
            </a:r>
            <a:br>
              <a:rPr lang="de-DE" sz="1200" b="0" i="0" u="none" strike="noStrike" cap="none" dirty="0">
                <a:solidFill>
                  <a:schemeClr val="dk1"/>
                </a:solidFill>
                <a:latin typeface="Arial"/>
                <a:ea typeface="Arial"/>
                <a:cs typeface="Arial"/>
                <a:sym typeface="Arial"/>
              </a:rPr>
            </a:b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sulle</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ricompense</a:t>
            </a:r>
            <a:endParaRPr sz="1200" b="0" i="0" u="none" strike="noStrike" cap="none" dirty="0">
              <a:solidFill>
                <a:schemeClr val="dk1"/>
              </a:solidFill>
              <a:latin typeface="Arial"/>
              <a:ea typeface="Arial"/>
              <a:cs typeface="Arial"/>
              <a:sym typeface="Arial"/>
            </a:endParaRPr>
          </a:p>
        </p:txBody>
      </p:sp>
      <p:pic>
        <p:nvPicPr>
          <p:cNvPr id="324" name="Google Shape;324;p30" descr="Ein Bild, das Person, stehend, Mann, haltend enthält.&#10;&#10;Automatisch generierte Beschreibung"/>
          <p:cNvPicPr preferRelativeResize="0"/>
          <p:nvPr/>
        </p:nvPicPr>
        <p:blipFill rotWithShape="1">
          <a:blip r:embed="rId5">
            <a:alphaModFix/>
          </a:blip>
          <a:srcRect/>
          <a:stretch/>
        </p:blipFill>
        <p:spPr>
          <a:xfrm flipH="1">
            <a:off x="7051431" y="115412"/>
            <a:ext cx="1841152" cy="13799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1"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330" name="Google Shape;330;p3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331" name="Google Shape;331;p31"/>
          <p:cNvPicPr preferRelativeResize="0"/>
          <p:nvPr/>
        </p:nvPicPr>
        <p:blipFill rotWithShape="1">
          <a:blip r:embed="rId4">
            <a:alphaModFix/>
          </a:blip>
          <a:srcRect/>
          <a:stretch/>
        </p:blipFill>
        <p:spPr>
          <a:xfrm>
            <a:off x="181633" y="142627"/>
            <a:ext cx="8821689" cy="5624509"/>
          </a:xfrm>
          <a:prstGeom prst="rect">
            <a:avLst/>
          </a:prstGeom>
          <a:noFill/>
          <a:ln>
            <a:noFill/>
          </a:ln>
        </p:spPr>
      </p:pic>
      <p:sp>
        <p:nvSpPr>
          <p:cNvPr id="332" name="Google Shape;332;p31"/>
          <p:cNvSpPr/>
          <p:nvPr/>
        </p:nvSpPr>
        <p:spPr>
          <a:xfrm>
            <a:off x="181634" y="5784112"/>
            <a:ext cx="7013250"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sz="1100" b="0" i="0" u="none" strike="noStrike" cap="none">
                <a:solidFill>
                  <a:srgbClr val="000000"/>
                </a:solidFill>
                <a:latin typeface="Arial"/>
                <a:ea typeface="Arial"/>
                <a:cs typeface="Arial"/>
                <a:sym typeface="Arial"/>
              </a:rPr>
              <a:t>Fonte: https:</a:t>
            </a:r>
            <a:r>
              <a:rPr lang="de-DE" sz="1100" b="0" i="0" u="sng" strike="noStrike" cap="none">
                <a:solidFill>
                  <a:schemeClr val="hlink"/>
                </a:solidFill>
                <a:latin typeface="Arial"/>
                <a:ea typeface="Arial"/>
                <a:cs typeface="Arial"/>
                <a:sym typeface="Arial"/>
                <a:hlinkClick r:id="rId5"/>
              </a:rPr>
              <a:t>//www.thebalancecareers.com/how-great-managers-motivate-their-employees-1918772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32"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338" name="Google Shape;338;p32"/>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339" name="Google Shape;339;p32"/>
          <p:cNvSpPr>
            <a:spLocks noGrp="1"/>
          </p:cNvSpPr>
          <p:nvPr>
            <p:ph type="ctrTitle"/>
          </p:nvPr>
        </p:nvSpPr>
        <p:spPr>
          <a:xfrm>
            <a:off x="266305" y="1529985"/>
            <a:ext cx="8520600" cy="91440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Trebuchet MS"/>
              <a:buNone/>
            </a:pPr>
            <a:r>
              <a:rPr lang="de-DE" sz="3400" b="1">
                <a:solidFill>
                  <a:schemeClr val="lt1"/>
                </a:solidFill>
                <a:latin typeface="Trebuchet MS"/>
                <a:ea typeface="Trebuchet MS"/>
                <a:cs typeface="Trebuchet MS"/>
                <a:sym typeface="Trebuchet MS"/>
              </a:rPr>
              <a:t>Cosa motiva i dipendenti a rimanere? </a:t>
            </a:r>
            <a:endParaRPr/>
          </a:p>
        </p:txBody>
      </p:sp>
      <p:sp>
        <p:nvSpPr>
          <p:cNvPr id="340" name="Google Shape;340;p32"/>
          <p:cNvSpPr/>
          <p:nvPr/>
        </p:nvSpPr>
        <p:spPr>
          <a:xfrm>
            <a:off x="657726" y="2791325"/>
            <a:ext cx="2114262" cy="119513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Arial"/>
                <a:ea typeface="Arial"/>
                <a:cs typeface="Arial"/>
                <a:sym typeface="Arial"/>
              </a:rPr>
              <a:t>48 % </a:t>
            </a:r>
            <a:br>
              <a:rPr lang="de-DE" sz="1600" b="1" i="0" u="none" strike="noStrike" cap="none">
                <a:solidFill>
                  <a:schemeClr val="lt1"/>
                </a:solidFill>
                <a:latin typeface="Arial"/>
                <a:ea typeface="Arial"/>
                <a:cs typeface="Arial"/>
                <a:sym typeface="Arial"/>
              </a:rPr>
            </a:br>
            <a:r>
              <a:rPr lang="de-DE" sz="1600" b="1" i="0" u="none" strike="noStrike" cap="none">
                <a:solidFill>
                  <a:schemeClr val="lt1"/>
                </a:solidFill>
                <a:latin typeface="Arial"/>
                <a:ea typeface="Arial"/>
                <a:cs typeface="Arial"/>
                <a:sym typeface="Arial"/>
              </a:rPr>
              <a:t> un buon manager</a:t>
            </a:r>
            <a:endParaRPr sz="1600" b="1" i="0" u="none" strike="noStrike" cap="none">
              <a:solidFill>
                <a:schemeClr val="lt1"/>
              </a:solidFill>
              <a:latin typeface="Arial"/>
              <a:ea typeface="Arial"/>
              <a:cs typeface="Arial"/>
              <a:sym typeface="Arial"/>
            </a:endParaRPr>
          </a:p>
        </p:txBody>
      </p:sp>
      <p:sp>
        <p:nvSpPr>
          <p:cNvPr id="341" name="Google Shape;341;p32"/>
          <p:cNvSpPr/>
          <p:nvPr/>
        </p:nvSpPr>
        <p:spPr>
          <a:xfrm>
            <a:off x="3116892" y="2791325"/>
            <a:ext cx="2172035" cy="119513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dirty="0">
                <a:solidFill>
                  <a:schemeClr val="lt1"/>
                </a:solidFill>
                <a:latin typeface="Arial"/>
                <a:ea typeface="Arial"/>
                <a:cs typeface="Arial"/>
                <a:sym typeface="Arial"/>
              </a:rPr>
              <a:t>46 % </a:t>
            </a:r>
            <a:br>
              <a:rPr lang="de-DE" sz="1600" b="1" i="0" u="none" strike="noStrike" cap="none" dirty="0">
                <a:solidFill>
                  <a:schemeClr val="lt1"/>
                </a:solidFill>
                <a:latin typeface="Arial"/>
                <a:ea typeface="Arial"/>
                <a:cs typeface="Arial"/>
                <a:sym typeface="Arial"/>
              </a:rPr>
            </a:br>
            <a:r>
              <a:rPr lang="de-DE" sz="1600" b="1" i="0" u="none" strike="noStrike" cap="none" dirty="0">
                <a:solidFill>
                  <a:schemeClr val="lt1"/>
                </a:solidFill>
                <a:latin typeface="Arial"/>
                <a:ea typeface="Arial"/>
                <a:cs typeface="Arial"/>
                <a:sym typeface="Arial"/>
              </a:rPr>
              <a:t> </a:t>
            </a:r>
            <a:r>
              <a:rPr lang="de-DE" sz="1600" b="1" i="0" u="none" strike="noStrike" cap="none" dirty="0" err="1" smtClean="0">
                <a:solidFill>
                  <a:schemeClr val="lt1"/>
                </a:solidFill>
                <a:latin typeface="Arial"/>
                <a:ea typeface="Arial"/>
                <a:cs typeface="Arial"/>
                <a:sym typeface="Arial"/>
              </a:rPr>
              <a:t>sentirsi</a:t>
            </a:r>
            <a:r>
              <a:rPr lang="de-DE" sz="1600" b="1" i="0" u="none" strike="noStrike" cap="none" dirty="0" smtClean="0">
                <a:solidFill>
                  <a:schemeClr val="lt1"/>
                </a:solidFill>
                <a:latin typeface="Arial"/>
                <a:ea typeface="Arial"/>
                <a:cs typeface="Arial"/>
                <a:sym typeface="Arial"/>
              </a:rPr>
              <a:t> </a:t>
            </a:r>
            <a:r>
              <a:rPr lang="de-DE" sz="1600" b="1" i="0" u="none" strike="noStrike" cap="none" dirty="0" err="1" smtClean="0">
                <a:solidFill>
                  <a:schemeClr val="lt1"/>
                </a:solidFill>
                <a:latin typeface="Arial"/>
                <a:ea typeface="Arial"/>
                <a:cs typeface="Arial"/>
                <a:sym typeface="Arial"/>
              </a:rPr>
              <a:t>apprezzati</a:t>
            </a:r>
            <a:r>
              <a:rPr lang="de-DE" sz="1600" b="1" i="0" u="none" strike="noStrike" cap="none" dirty="0" smtClean="0">
                <a:solidFill>
                  <a:schemeClr val="lt1"/>
                </a:solidFill>
                <a:latin typeface="Arial"/>
                <a:ea typeface="Arial"/>
                <a:cs typeface="Arial"/>
                <a:sym typeface="Arial"/>
              </a:rPr>
              <a:t> </a:t>
            </a:r>
            <a:r>
              <a:rPr lang="de-DE" sz="1600" b="1" i="0" u="none" strike="noStrike" cap="none" dirty="0" err="1">
                <a:solidFill>
                  <a:schemeClr val="lt1"/>
                </a:solidFill>
                <a:latin typeface="Arial"/>
                <a:ea typeface="Arial"/>
                <a:cs typeface="Arial"/>
                <a:sym typeface="Arial"/>
              </a:rPr>
              <a:t>dal</a:t>
            </a:r>
            <a:r>
              <a:rPr lang="de-DE" sz="1600" b="1" i="0" u="none" strike="noStrike" cap="none" dirty="0">
                <a:solidFill>
                  <a:schemeClr val="lt1"/>
                </a:solidFill>
                <a:latin typeface="Arial"/>
                <a:ea typeface="Arial"/>
                <a:cs typeface="Arial"/>
                <a:sym typeface="Arial"/>
              </a:rPr>
              <a:t> </a:t>
            </a:r>
            <a:r>
              <a:rPr lang="de-DE" sz="1600" b="1" i="0" u="none" strike="noStrike" cap="none" dirty="0" err="1">
                <a:solidFill>
                  <a:schemeClr val="lt1"/>
                </a:solidFill>
                <a:latin typeface="Arial"/>
                <a:ea typeface="Arial"/>
                <a:cs typeface="Arial"/>
                <a:sym typeface="Arial"/>
              </a:rPr>
              <a:t>datore</a:t>
            </a:r>
            <a:r>
              <a:rPr lang="de-DE" sz="1600" b="1" i="0" u="none" strike="noStrike" cap="none" dirty="0">
                <a:solidFill>
                  <a:schemeClr val="lt1"/>
                </a:solidFill>
                <a:latin typeface="Arial"/>
                <a:ea typeface="Arial"/>
                <a:cs typeface="Arial"/>
                <a:sym typeface="Arial"/>
              </a:rPr>
              <a:t> di </a:t>
            </a:r>
            <a:r>
              <a:rPr lang="de-DE" sz="1600" b="1" i="0" u="none" strike="noStrike" cap="none" dirty="0" err="1">
                <a:solidFill>
                  <a:schemeClr val="lt1"/>
                </a:solidFill>
                <a:latin typeface="Arial"/>
                <a:ea typeface="Arial"/>
                <a:cs typeface="Arial"/>
                <a:sym typeface="Arial"/>
              </a:rPr>
              <a:t>lavoro</a:t>
            </a:r>
            <a:endParaRPr sz="1600" b="1" i="0" u="none" strike="noStrike" cap="none" dirty="0">
              <a:solidFill>
                <a:schemeClr val="lt1"/>
              </a:solidFill>
              <a:latin typeface="Arial"/>
              <a:ea typeface="Arial"/>
              <a:cs typeface="Arial"/>
              <a:sym typeface="Arial"/>
            </a:endParaRPr>
          </a:p>
        </p:txBody>
      </p:sp>
      <p:sp>
        <p:nvSpPr>
          <p:cNvPr id="342" name="Google Shape;342;p32"/>
          <p:cNvSpPr/>
          <p:nvPr/>
        </p:nvSpPr>
        <p:spPr>
          <a:xfrm>
            <a:off x="657726" y="4275220"/>
            <a:ext cx="2114262" cy="119513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Arial"/>
                <a:ea typeface="Arial"/>
                <a:cs typeface="Arial"/>
                <a:sym typeface="Arial"/>
              </a:rPr>
              <a:t>39 % </a:t>
            </a:r>
            <a:br>
              <a:rPr lang="de-DE" sz="1600" b="1" i="0" u="none" strike="noStrike" cap="none">
                <a:solidFill>
                  <a:schemeClr val="lt1"/>
                </a:solidFill>
                <a:latin typeface="Arial"/>
                <a:ea typeface="Arial"/>
                <a:cs typeface="Arial"/>
                <a:sym typeface="Arial"/>
              </a:rPr>
            </a:br>
            <a:r>
              <a:rPr lang="de-DE" sz="1600" b="1" i="0" u="none" strike="noStrike" cap="none">
                <a:solidFill>
                  <a:schemeClr val="lt1"/>
                </a:solidFill>
                <a:latin typeface="Arial"/>
                <a:ea typeface="Arial"/>
                <a:cs typeface="Arial"/>
                <a:sym typeface="Arial"/>
              </a:rPr>
              <a:t>opportunità di crescita professionale</a:t>
            </a:r>
            <a:endParaRPr sz="1600" b="1" i="0" u="none" strike="noStrike" cap="none">
              <a:solidFill>
                <a:schemeClr val="lt1"/>
              </a:solidFill>
              <a:latin typeface="Arial"/>
              <a:ea typeface="Arial"/>
              <a:cs typeface="Arial"/>
              <a:sym typeface="Arial"/>
            </a:endParaRPr>
          </a:p>
        </p:txBody>
      </p:sp>
      <p:sp>
        <p:nvSpPr>
          <p:cNvPr id="343" name="Google Shape;343;p32"/>
          <p:cNvSpPr/>
          <p:nvPr/>
        </p:nvSpPr>
        <p:spPr>
          <a:xfrm>
            <a:off x="3237209" y="4275220"/>
            <a:ext cx="2051718" cy="119513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Arial"/>
                <a:ea typeface="Arial"/>
                <a:cs typeface="Arial"/>
                <a:sym typeface="Arial"/>
              </a:rPr>
              <a:t>38 % </a:t>
            </a:r>
            <a:br>
              <a:rPr lang="de-DE" sz="1600" b="1" i="0" u="none" strike="noStrike" cap="none">
                <a:solidFill>
                  <a:schemeClr val="lt1"/>
                </a:solidFill>
                <a:latin typeface="Arial"/>
                <a:ea typeface="Arial"/>
                <a:cs typeface="Arial"/>
                <a:sym typeface="Arial"/>
              </a:rPr>
            </a:br>
            <a:r>
              <a:rPr lang="de-DE" sz="1600" b="1" i="0" u="none" strike="noStrike" cap="none">
                <a:solidFill>
                  <a:schemeClr val="lt1"/>
                </a:solidFill>
                <a:latin typeface="Arial"/>
                <a:ea typeface="Arial"/>
                <a:cs typeface="Arial"/>
                <a:sym typeface="Arial"/>
              </a:rPr>
              <a:t> promozione o nuovo titolo</a:t>
            </a:r>
            <a:endParaRPr sz="1600" b="1" i="0" u="none" strike="noStrike" cap="none">
              <a:solidFill>
                <a:schemeClr val="lt1"/>
              </a:solidFill>
              <a:latin typeface="Arial"/>
              <a:ea typeface="Arial"/>
              <a:cs typeface="Arial"/>
              <a:sym typeface="Arial"/>
            </a:endParaRPr>
          </a:p>
        </p:txBody>
      </p:sp>
      <p:sp>
        <p:nvSpPr>
          <p:cNvPr id="344" name="Google Shape;344;p32"/>
          <p:cNvSpPr/>
          <p:nvPr/>
        </p:nvSpPr>
        <p:spPr>
          <a:xfrm>
            <a:off x="5601749" y="2791324"/>
            <a:ext cx="2090440" cy="119513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Arial"/>
                <a:ea typeface="Arial"/>
                <a:cs typeface="Arial"/>
                <a:sym typeface="Arial"/>
              </a:rPr>
              <a:t>35 % </a:t>
            </a:r>
            <a:br>
              <a:rPr lang="de-DE" sz="1600" b="1" i="0" u="none" strike="noStrike" cap="none">
                <a:solidFill>
                  <a:schemeClr val="lt1"/>
                </a:solidFill>
                <a:latin typeface="Arial"/>
                <a:ea typeface="Arial"/>
                <a:cs typeface="Arial"/>
                <a:sym typeface="Arial"/>
              </a:rPr>
            </a:br>
            <a:r>
              <a:rPr lang="de-DE" sz="1600" b="1" i="0" u="none" strike="noStrike" cap="none">
                <a:solidFill>
                  <a:schemeClr val="lt1"/>
                </a:solidFill>
                <a:latin typeface="Arial"/>
                <a:ea typeface="Arial"/>
                <a:cs typeface="Arial"/>
                <a:sym typeface="Arial"/>
              </a:rPr>
              <a:t> riconoscimento dei risultati</a:t>
            </a:r>
            <a:endParaRPr sz="1600" b="1" i="0" u="none" strike="noStrike" cap="none">
              <a:solidFill>
                <a:schemeClr val="lt1"/>
              </a:solidFill>
              <a:latin typeface="Arial"/>
              <a:ea typeface="Arial"/>
              <a:cs typeface="Arial"/>
              <a:sym typeface="Arial"/>
            </a:endParaRPr>
          </a:p>
        </p:txBody>
      </p:sp>
      <p:sp>
        <p:nvSpPr>
          <p:cNvPr id="345" name="Google Shape;345;p32"/>
          <p:cNvSpPr/>
          <p:nvPr/>
        </p:nvSpPr>
        <p:spPr>
          <a:xfrm>
            <a:off x="5601749" y="4275219"/>
            <a:ext cx="2162630" cy="119513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Arial"/>
                <a:ea typeface="Arial"/>
                <a:cs typeface="Arial"/>
                <a:sym typeface="Arial"/>
              </a:rPr>
              <a:t>32 % </a:t>
            </a:r>
            <a:br>
              <a:rPr lang="de-DE" sz="1600" b="1" i="0" u="none" strike="noStrike" cap="none">
                <a:solidFill>
                  <a:schemeClr val="lt1"/>
                </a:solidFill>
                <a:latin typeface="Arial"/>
                <a:ea typeface="Arial"/>
                <a:cs typeface="Arial"/>
                <a:sym typeface="Arial"/>
              </a:rPr>
            </a:br>
            <a:r>
              <a:rPr lang="de-DE" sz="1600" b="1" i="0" u="none" strike="noStrike" cap="none">
                <a:solidFill>
                  <a:schemeClr val="lt1"/>
                </a:solidFill>
                <a:latin typeface="Arial"/>
                <a:ea typeface="Arial"/>
                <a:cs typeface="Arial"/>
                <a:sym typeface="Arial"/>
              </a:rPr>
              <a:t> opportunità di sviluppare competenze</a:t>
            </a:r>
            <a:endParaRPr sz="1600" b="1" i="0" u="none" strike="noStrike" cap="none">
              <a:solidFill>
                <a:schemeClr val="lt1"/>
              </a:solidFill>
              <a:latin typeface="Arial"/>
              <a:ea typeface="Arial"/>
              <a:cs typeface="Arial"/>
              <a:sym typeface="Arial"/>
            </a:endParaRPr>
          </a:p>
        </p:txBody>
      </p:sp>
      <p:pic>
        <p:nvPicPr>
          <p:cNvPr id="346" name="Google Shape;346;p32" descr="Ein Bild, das Zeichnung enthält.&#10;&#10;Automatisch generierte Beschreibung"/>
          <p:cNvPicPr preferRelativeResize="0"/>
          <p:nvPr/>
        </p:nvPicPr>
        <p:blipFill rotWithShape="1">
          <a:blip r:embed="rId4">
            <a:alphaModFix/>
          </a:blip>
          <a:srcRect/>
          <a:stretch/>
        </p:blipFill>
        <p:spPr>
          <a:xfrm>
            <a:off x="2671272" y="150544"/>
            <a:ext cx="3449763" cy="1379905"/>
          </a:xfrm>
          <a:prstGeom prst="rect">
            <a:avLst/>
          </a:prstGeom>
          <a:noFill/>
          <a:ln>
            <a:noFill/>
          </a:ln>
        </p:spPr>
      </p:pic>
      <p:pic>
        <p:nvPicPr>
          <p:cNvPr id="347" name="Google Shape;347;p32" descr="Ein Bild, das Person, stehend, Mann, haltend enthält.&#10;&#10;Automatisch generierte Beschreibung"/>
          <p:cNvPicPr preferRelativeResize="0"/>
          <p:nvPr/>
        </p:nvPicPr>
        <p:blipFill rotWithShape="1">
          <a:blip r:embed="rId5">
            <a:alphaModFix/>
          </a:blip>
          <a:srcRect/>
          <a:stretch/>
        </p:blipFill>
        <p:spPr>
          <a:xfrm flipH="1">
            <a:off x="6945753" y="70949"/>
            <a:ext cx="1841152" cy="1379905"/>
          </a:xfrm>
          <a:prstGeom prst="rect">
            <a:avLst/>
          </a:prstGeom>
          <a:noFill/>
          <a:ln>
            <a:noFill/>
          </a:ln>
        </p:spPr>
      </p:pic>
      <p:sp>
        <p:nvSpPr>
          <p:cNvPr id="348" name="Google Shape;348;p32"/>
          <p:cNvSpPr/>
          <p:nvPr/>
        </p:nvSpPr>
        <p:spPr>
          <a:xfrm>
            <a:off x="461453" y="5715601"/>
            <a:ext cx="3772188"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de-DE" sz="1400" b="1" i="0" u="sng" strike="noStrike" cap="none">
                <a:solidFill>
                  <a:schemeClr val="hlink"/>
                </a:solidFill>
                <a:latin typeface="Arial"/>
                <a:ea typeface="Arial"/>
                <a:cs typeface="Arial"/>
                <a:sym typeface="Arial"/>
                <a:hlinkClick r:id="rId6"/>
              </a:rPr>
              <a:t>Fonte: Cornerstone 2013 U.S. Employee Report</a:t>
            </a:r>
            <a:endParaRPr sz="1400" b="1" i="0" u="none" strike="noStrike" cap="none">
              <a:solidFill>
                <a:srgbClr val="11111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3"/>
          <p:cNvSpPr>
            <a:spLocks noGrp="1"/>
          </p:cNvSpPr>
          <p:nvPr>
            <p:ph type="ctrTitle"/>
          </p:nvPr>
        </p:nvSpPr>
        <p:spPr>
          <a:xfrm>
            <a:off x="305530" y="1897122"/>
            <a:ext cx="8520600" cy="528865"/>
          </a:xfrm>
          <a:prstGeom prst="roundRect">
            <a:avLst>
              <a:gd name="adj" fmla="val 16667"/>
            </a:avLst>
          </a:prstGeom>
          <a:solidFill>
            <a:srgbClr val="3087B9"/>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3060" b="1">
                <a:solidFill>
                  <a:schemeClr val="lt2"/>
                </a:solidFill>
                <a:latin typeface="Trebuchet MS"/>
                <a:ea typeface="Trebuchet MS"/>
                <a:cs typeface="Trebuchet MS"/>
                <a:sym typeface="Trebuchet MS"/>
              </a:rPr>
              <a:t>Esercizi</a:t>
            </a:r>
            <a:endParaRPr sz="3060" b="1">
              <a:solidFill>
                <a:schemeClr val="lt2"/>
              </a:solidFill>
            </a:endParaRPr>
          </a:p>
        </p:txBody>
      </p:sp>
      <p:sp>
        <p:nvSpPr>
          <p:cNvPr id="354" name="Google Shape;354;p33"/>
          <p:cNvSpPr txBox="1">
            <a:spLocks noGrp="1"/>
          </p:cNvSpPr>
          <p:nvPr>
            <p:ph type="subTitle" idx="1"/>
          </p:nvPr>
        </p:nvSpPr>
        <p:spPr>
          <a:xfrm>
            <a:off x="221016" y="2636414"/>
            <a:ext cx="8689628" cy="2759908"/>
          </a:xfrm>
          <a:prstGeom prst="rect">
            <a:avLst/>
          </a:prstGeom>
          <a:noFill/>
          <a:ln>
            <a:noFill/>
          </a:ln>
        </p:spPr>
        <p:txBody>
          <a:bodyPr spcFirstLastPara="1" wrap="square" lIns="91425" tIns="91425" rIns="91425" bIns="91425" anchor="t" anchorCtr="0">
            <a:noAutofit/>
          </a:bodyPr>
          <a:lstStyle/>
          <a:p>
            <a:pPr marL="342900" lvl="0" indent="-342900" algn="l" rtl="0">
              <a:lnSpc>
                <a:spcPct val="90000"/>
              </a:lnSpc>
              <a:spcBef>
                <a:spcPts val="750"/>
              </a:spcBef>
              <a:spcAft>
                <a:spcPts val="0"/>
              </a:spcAft>
              <a:buClr>
                <a:schemeClr val="dk1"/>
              </a:buClr>
              <a:buSzPts val="1800"/>
              <a:buFont typeface="Arial"/>
              <a:buChar char="•"/>
            </a:pPr>
            <a:r>
              <a:rPr lang="de-DE" sz="2000" dirty="0" err="1"/>
              <a:t>Molti</a:t>
            </a:r>
            <a:r>
              <a:rPr lang="de-DE" sz="2000" dirty="0"/>
              <a:t> </a:t>
            </a:r>
            <a:r>
              <a:rPr lang="de-DE" sz="2000" dirty="0" err="1"/>
              <a:t>manager</a:t>
            </a:r>
            <a:r>
              <a:rPr lang="de-DE" sz="2000" dirty="0"/>
              <a:t> </a:t>
            </a:r>
            <a:r>
              <a:rPr lang="de-DE" sz="2000" dirty="0" err="1"/>
              <a:t>presumono</a:t>
            </a:r>
            <a:r>
              <a:rPr lang="de-DE" sz="2000" dirty="0"/>
              <a:t> </a:t>
            </a:r>
            <a:r>
              <a:rPr lang="de-DE" sz="2000" dirty="0" err="1"/>
              <a:t>che</a:t>
            </a:r>
            <a:r>
              <a:rPr lang="de-DE" sz="2000" dirty="0"/>
              <a:t> se </a:t>
            </a:r>
            <a:r>
              <a:rPr lang="de-DE" sz="2000" dirty="0" err="1"/>
              <a:t>un</a:t>
            </a:r>
            <a:r>
              <a:rPr lang="de-DE" sz="2000" dirty="0"/>
              <a:t> dipendente non </a:t>
            </a:r>
            <a:r>
              <a:rPr lang="de-DE" sz="2000" dirty="0" err="1"/>
              <a:t>sta</a:t>
            </a:r>
            <a:r>
              <a:rPr lang="de-DE" sz="2000" dirty="0"/>
              <a:t> </a:t>
            </a:r>
            <a:r>
              <a:rPr lang="de-DE" sz="2000" dirty="0" err="1"/>
              <a:t>lavorando</a:t>
            </a:r>
            <a:r>
              <a:rPr lang="de-DE" sz="2000" dirty="0"/>
              <a:t> </a:t>
            </a:r>
            <a:r>
              <a:rPr lang="de-DE" sz="2000" dirty="0" err="1"/>
              <a:t>bene</a:t>
            </a:r>
            <a:r>
              <a:rPr lang="de-DE" sz="2000" dirty="0"/>
              <a:t>, la </a:t>
            </a:r>
            <a:r>
              <a:rPr lang="de-DE" sz="2000" dirty="0" err="1"/>
              <a:t>ragione</a:t>
            </a:r>
            <a:r>
              <a:rPr lang="de-DE" sz="2000" dirty="0"/>
              <a:t> </a:t>
            </a:r>
            <a:r>
              <a:rPr lang="de-DE" sz="2000" dirty="0" err="1"/>
              <a:t>deve</a:t>
            </a:r>
            <a:r>
              <a:rPr lang="de-DE" sz="2000" dirty="0"/>
              <a:t> </a:t>
            </a:r>
            <a:r>
              <a:rPr lang="de-DE" sz="2000" dirty="0" err="1"/>
              <a:t>essere</a:t>
            </a:r>
            <a:r>
              <a:rPr lang="de-DE" sz="2000" dirty="0"/>
              <a:t> </a:t>
            </a:r>
            <a:r>
              <a:rPr lang="de-DE" sz="2000" dirty="0" err="1"/>
              <a:t>una</a:t>
            </a:r>
            <a:r>
              <a:rPr lang="de-DE" sz="2000" dirty="0"/>
              <a:t> </a:t>
            </a:r>
            <a:r>
              <a:rPr lang="de-DE" sz="2000" dirty="0" err="1"/>
              <a:t>mancanza</a:t>
            </a:r>
            <a:r>
              <a:rPr lang="de-DE" sz="2000" dirty="0"/>
              <a:t> di </a:t>
            </a:r>
            <a:r>
              <a:rPr lang="de-DE" sz="2000" dirty="0" err="1"/>
              <a:t>motivazione</a:t>
            </a:r>
            <a:r>
              <a:rPr lang="de-DE" sz="2000" dirty="0"/>
              <a:t>. </a:t>
            </a:r>
            <a:r>
              <a:rPr lang="de-DE" sz="2000" dirty="0" err="1"/>
              <a:t>Pensi</a:t>
            </a:r>
            <a:r>
              <a:rPr lang="de-DE" sz="2000" dirty="0"/>
              <a:t> </a:t>
            </a:r>
            <a:r>
              <a:rPr lang="de-DE" sz="2000" dirty="0" err="1"/>
              <a:t>che</a:t>
            </a:r>
            <a:r>
              <a:rPr lang="de-DE" sz="2000" dirty="0"/>
              <a:t> </a:t>
            </a:r>
            <a:r>
              <a:rPr lang="de-DE" sz="2000" dirty="0" err="1"/>
              <a:t>questo</a:t>
            </a:r>
            <a:r>
              <a:rPr lang="de-DE" sz="2000" dirty="0"/>
              <a:t> </a:t>
            </a:r>
            <a:r>
              <a:rPr lang="de-DE" sz="2000" dirty="0" err="1"/>
              <a:t>ragionamento</a:t>
            </a:r>
            <a:r>
              <a:rPr lang="de-DE" sz="2000" dirty="0"/>
              <a:t> </a:t>
            </a:r>
            <a:r>
              <a:rPr lang="de-DE" sz="2000" dirty="0" err="1"/>
              <a:t>sia</a:t>
            </a:r>
            <a:r>
              <a:rPr lang="de-DE" sz="2000" dirty="0"/>
              <a:t> </a:t>
            </a:r>
            <a:r>
              <a:rPr lang="de-DE" sz="2000" dirty="0" err="1" smtClean="0"/>
              <a:t>esatto</a:t>
            </a:r>
            <a:r>
              <a:rPr lang="de-DE" sz="2000" dirty="0" smtClean="0"/>
              <a:t>? </a:t>
            </a:r>
            <a:r>
              <a:rPr lang="de-DE" sz="2000" dirty="0"/>
              <a:t>Qual è </a:t>
            </a:r>
            <a:r>
              <a:rPr lang="de-DE" sz="2000" dirty="0" err="1"/>
              <a:t>il</a:t>
            </a:r>
            <a:r>
              <a:rPr lang="de-DE" sz="2000" dirty="0"/>
              <a:t> </a:t>
            </a:r>
            <a:r>
              <a:rPr lang="de-DE" sz="2000" dirty="0" err="1"/>
              <a:t>problema</a:t>
            </a:r>
            <a:r>
              <a:rPr lang="de-DE" sz="2000" dirty="0"/>
              <a:t> </a:t>
            </a:r>
            <a:r>
              <a:rPr lang="de-DE" sz="2000" dirty="0" err="1"/>
              <a:t>con</a:t>
            </a:r>
            <a:r>
              <a:rPr lang="de-DE" sz="2000" dirty="0"/>
              <a:t> </a:t>
            </a:r>
            <a:r>
              <a:rPr lang="de-DE" sz="2000" dirty="0" err="1"/>
              <a:t>questo</a:t>
            </a:r>
            <a:r>
              <a:rPr lang="de-DE" sz="2000" dirty="0"/>
              <a:t> </a:t>
            </a:r>
            <a:r>
              <a:rPr lang="de-DE" sz="2000" dirty="0" err="1"/>
              <a:t>presupposto</a:t>
            </a:r>
            <a:r>
              <a:rPr lang="de-DE" sz="2000" dirty="0"/>
              <a:t>? </a:t>
            </a:r>
            <a:endParaRPr sz="2000" dirty="0"/>
          </a:p>
          <a:p>
            <a:pPr marL="457200" lvl="0" indent="-228600" algn="l" rtl="0">
              <a:lnSpc>
                <a:spcPct val="90000"/>
              </a:lnSpc>
              <a:spcBef>
                <a:spcPts val="750"/>
              </a:spcBef>
              <a:spcAft>
                <a:spcPts val="0"/>
              </a:spcAft>
              <a:buClr>
                <a:schemeClr val="dk1"/>
              </a:buClr>
              <a:buSzPts val="1800"/>
              <a:buFont typeface="Arial"/>
              <a:buNone/>
            </a:pPr>
            <a:endParaRPr sz="2000" dirty="0"/>
          </a:p>
          <a:p>
            <a:pPr marL="342900" lvl="0" indent="-342900" algn="l" rtl="0">
              <a:lnSpc>
                <a:spcPct val="90000"/>
              </a:lnSpc>
              <a:spcBef>
                <a:spcPts val="750"/>
              </a:spcBef>
              <a:spcAft>
                <a:spcPts val="0"/>
              </a:spcAft>
              <a:buClr>
                <a:schemeClr val="dk1"/>
              </a:buClr>
              <a:buSzPts val="1800"/>
              <a:buFont typeface="Arial"/>
              <a:buChar char="•"/>
            </a:pPr>
            <a:r>
              <a:rPr lang="de-DE" sz="2000" dirty="0" err="1"/>
              <a:t>Come</a:t>
            </a:r>
            <a:r>
              <a:rPr lang="de-DE" sz="2000" dirty="0"/>
              <a:t> </a:t>
            </a:r>
            <a:r>
              <a:rPr lang="de-DE" sz="2000" dirty="0" err="1"/>
              <a:t>può</a:t>
            </a:r>
            <a:r>
              <a:rPr lang="de-DE" sz="2000" dirty="0"/>
              <a:t> </a:t>
            </a:r>
            <a:r>
              <a:rPr lang="de-DE" sz="2000" dirty="0" err="1"/>
              <a:t>un'organizzazione</a:t>
            </a:r>
            <a:r>
              <a:rPr lang="de-DE" sz="2000" dirty="0"/>
              <a:t> </a:t>
            </a:r>
            <a:r>
              <a:rPr lang="de-DE" sz="2000" dirty="0" err="1"/>
              <a:t>soddisfare</a:t>
            </a:r>
            <a:r>
              <a:rPr lang="de-DE" sz="2000" dirty="0"/>
              <a:t> i </a:t>
            </a:r>
            <a:r>
              <a:rPr lang="de-DE" sz="2000" dirty="0" err="1"/>
              <a:t>bisogni</a:t>
            </a:r>
            <a:r>
              <a:rPr lang="de-DE" sz="2000" dirty="0"/>
              <a:t> </a:t>
            </a:r>
            <a:r>
              <a:rPr lang="de-DE" sz="2000" dirty="0" err="1"/>
              <a:t>dei</a:t>
            </a:r>
            <a:r>
              <a:rPr lang="de-DE" sz="2000" dirty="0"/>
              <a:t> </a:t>
            </a:r>
            <a:r>
              <a:rPr lang="de-DE" sz="2000" dirty="0" err="1"/>
              <a:t>dipendenti</a:t>
            </a:r>
            <a:r>
              <a:rPr lang="de-DE" sz="2000" dirty="0"/>
              <a:t> </a:t>
            </a:r>
            <a:r>
              <a:rPr lang="de-DE" sz="2000" dirty="0" err="1"/>
              <a:t>che</a:t>
            </a:r>
            <a:r>
              <a:rPr lang="de-DE" sz="2000" dirty="0"/>
              <a:t> </a:t>
            </a:r>
            <a:r>
              <a:rPr lang="de-DE" sz="2000" dirty="0" err="1"/>
              <a:t>sono</a:t>
            </a:r>
            <a:r>
              <a:rPr lang="de-DE" sz="2000" dirty="0"/>
              <a:t> </a:t>
            </a:r>
            <a:r>
              <a:rPr lang="de-DE" sz="2000" dirty="0" err="1"/>
              <a:t>inclusi</a:t>
            </a:r>
            <a:r>
              <a:rPr lang="de-DE" sz="2000" dirty="0"/>
              <a:t> </a:t>
            </a:r>
            <a:r>
              <a:rPr lang="de-DE" sz="2000" dirty="0" err="1"/>
              <a:t>nella</a:t>
            </a:r>
            <a:r>
              <a:rPr lang="de-DE" sz="2000" dirty="0"/>
              <a:t> </a:t>
            </a:r>
            <a:r>
              <a:rPr lang="de-DE" sz="2000" dirty="0" err="1"/>
              <a:t>gerarchia</a:t>
            </a:r>
            <a:r>
              <a:rPr lang="de-DE" sz="2000" dirty="0"/>
              <a:t> di Maslow? </a:t>
            </a:r>
            <a:endParaRPr sz="2000" dirty="0"/>
          </a:p>
        </p:txBody>
      </p:sp>
      <p:pic>
        <p:nvPicPr>
          <p:cNvPr id="355" name="Google Shape;355;p33"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356" name="Google Shape;356;p33"/>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357" name="Google Shape;357;p33"/>
          <p:cNvPicPr preferRelativeResize="0"/>
          <p:nvPr/>
        </p:nvPicPr>
        <p:blipFill rotWithShape="1">
          <a:blip r:embed="rId4">
            <a:alphaModFix/>
          </a:blip>
          <a:srcRect/>
          <a:stretch/>
        </p:blipFill>
        <p:spPr>
          <a:xfrm>
            <a:off x="6781485" y="258495"/>
            <a:ext cx="1841152" cy="1377815"/>
          </a:xfrm>
          <a:prstGeom prst="rect">
            <a:avLst/>
          </a:prstGeom>
          <a:noFill/>
          <a:ln>
            <a:noFill/>
          </a:ln>
        </p:spPr>
      </p:pic>
      <p:pic>
        <p:nvPicPr>
          <p:cNvPr id="358" name="Google Shape;358;p33" descr="Ein Bild, das Zeichnung enthält.&#10;&#10;Automatisch generierte Beschreibung"/>
          <p:cNvPicPr preferRelativeResize="0"/>
          <p:nvPr/>
        </p:nvPicPr>
        <p:blipFill rotWithShape="1">
          <a:blip r:embed="rId5">
            <a:alphaModFix/>
          </a:blip>
          <a:srcRect/>
          <a:stretch/>
        </p:blipFill>
        <p:spPr>
          <a:xfrm>
            <a:off x="2644895" y="256405"/>
            <a:ext cx="3449763" cy="13799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4"/>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None/>
            </a:pPr>
            <a:r>
              <a:rPr lang="de-DE" sz="3060" b="1" dirty="0" err="1" smtClean="0">
                <a:solidFill>
                  <a:schemeClr val="lt2"/>
                </a:solidFill>
              </a:rPr>
              <a:t>Sintesi</a:t>
            </a:r>
            <a:r>
              <a:rPr lang="de-DE" sz="3060" b="1" dirty="0" smtClean="0">
                <a:solidFill>
                  <a:schemeClr val="lt2"/>
                </a:solidFill>
              </a:rPr>
              <a:t>/</a:t>
            </a:r>
            <a:r>
              <a:rPr lang="de-DE" sz="3060" b="1" dirty="0" err="1" smtClean="0">
                <a:solidFill>
                  <a:schemeClr val="lt2"/>
                </a:solidFill>
              </a:rPr>
              <a:t>Conclusione</a:t>
            </a:r>
            <a:r>
              <a:rPr lang="de-DE" sz="3060" b="1" dirty="0" smtClean="0">
                <a:solidFill>
                  <a:schemeClr val="lt2"/>
                </a:solidFill>
              </a:rPr>
              <a:t> </a:t>
            </a:r>
            <a:endParaRPr dirty="0"/>
          </a:p>
        </p:txBody>
      </p:sp>
      <p:sp>
        <p:nvSpPr>
          <p:cNvPr id="364" name="Google Shape;364;p34"/>
          <p:cNvSpPr txBox="1">
            <a:spLocks noGrp="1"/>
          </p:cNvSpPr>
          <p:nvPr>
            <p:ph type="subTitle" idx="1"/>
          </p:nvPr>
        </p:nvSpPr>
        <p:spPr>
          <a:xfrm>
            <a:off x="311700" y="2311460"/>
            <a:ext cx="8689628" cy="3575461"/>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750"/>
              </a:spcBef>
              <a:spcAft>
                <a:spcPts val="0"/>
              </a:spcAft>
              <a:buClr>
                <a:schemeClr val="dk1"/>
              </a:buClr>
              <a:buSzPts val="1800"/>
              <a:buNone/>
            </a:pPr>
            <a:r>
              <a:rPr lang="de-DE" dirty="0"/>
              <a:t>I </a:t>
            </a:r>
            <a:r>
              <a:rPr lang="de-DE" dirty="0" err="1"/>
              <a:t>dipendenti</a:t>
            </a:r>
            <a:r>
              <a:rPr lang="de-DE" dirty="0"/>
              <a:t> </a:t>
            </a:r>
            <a:r>
              <a:rPr lang="de-DE" dirty="0" err="1"/>
              <a:t>rispondono</a:t>
            </a:r>
            <a:r>
              <a:rPr lang="de-DE" dirty="0"/>
              <a:t> </a:t>
            </a:r>
            <a:r>
              <a:rPr lang="de-DE" dirty="0" err="1"/>
              <a:t>all'ingiustizia</a:t>
            </a:r>
            <a:r>
              <a:rPr lang="de-DE" dirty="0"/>
              <a:t> </a:t>
            </a:r>
            <a:r>
              <a:rPr lang="de-DE" dirty="0" err="1"/>
              <a:t>nel</a:t>
            </a:r>
            <a:r>
              <a:rPr lang="de-DE" dirty="0"/>
              <a:t> </a:t>
            </a:r>
            <a:r>
              <a:rPr lang="de-DE" dirty="0" err="1"/>
              <a:t>loro</a:t>
            </a:r>
            <a:r>
              <a:rPr lang="de-DE" dirty="0"/>
              <a:t> </a:t>
            </a:r>
            <a:r>
              <a:rPr lang="de-DE" dirty="0" err="1"/>
              <a:t>ambiente</a:t>
            </a:r>
            <a:r>
              <a:rPr lang="de-DE" dirty="0"/>
              <a:t>, </a:t>
            </a:r>
            <a:r>
              <a:rPr lang="de-DE" dirty="0" err="1"/>
              <a:t>imparano</a:t>
            </a:r>
            <a:r>
              <a:rPr lang="de-DE" dirty="0"/>
              <a:t> </a:t>
            </a:r>
            <a:r>
              <a:rPr lang="de-DE" dirty="0" err="1"/>
              <a:t>dalle</a:t>
            </a:r>
            <a:r>
              <a:rPr lang="de-DE" dirty="0"/>
              <a:t> </a:t>
            </a:r>
            <a:r>
              <a:rPr lang="de-DE" dirty="0" err="1"/>
              <a:t>conseguenze</a:t>
            </a:r>
            <a:r>
              <a:rPr lang="de-DE" dirty="0"/>
              <a:t> delle </a:t>
            </a:r>
            <a:r>
              <a:rPr lang="de-DE" dirty="0" err="1"/>
              <a:t>loro</a:t>
            </a:r>
            <a:r>
              <a:rPr lang="de-DE" dirty="0"/>
              <a:t> </a:t>
            </a:r>
            <a:r>
              <a:rPr lang="de-DE" dirty="0" err="1"/>
              <a:t>azioni</a:t>
            </a:r>
            <a:r>
              <a:rPr lang="de-DE" dirty="0"/>
              <a:t> e </a:t>
            </a:r>
            <a:r>
              <a:rPr lang="de-DE" dirty="0" err="1"/>
              <a:t>ripetono</a:t>
            </a:r>
            <a:r>
              <a:rPr lang="de-DE" dirty="0"/>
              <a:t> i </a:t>
            </a:r>
            <a:r>
              <a:rPr lang="de-DE" dirty="0" err="1"/>
              <a:t>comportamenti</a:t>
            </a:r>
            <a:r>
              <a:rPr lang="de-DE" dirty="0"/>
              <a:t> </a:t>
            </a:r>
            <a:r>
              <a:rPr lang="de-DE" dirty="0" err="1"/>
              <a:t>che</a:t>
            </a:r>
            <a:r>
              <a:rPr lang="de-DE" dirty="0"/>
              <a:t> </a:t>
            </a:r>
            <a:r>
              <a:rPr lang="de-DE" dirty="0" err="1"/>
              <a:t>portano</a:t>
            </a:r>
            <a:r>
              <a:rPr lang="de-DE" dirty="0"/>
              <a:t> a </a:t>
            </a:r>
            <a:r>
              <a:rPr lang="de-DE" dirty="0" err="1"/>
              <a:t>risultati</a:t>
            </a:r>
            <a:r>
              <a:rPr lang="de-DE" dirty="0"/>
              <a:t> </a:t>
            </a:r>
            <a:r>
              <a:rPr lang="de-DE" dirty="0" err="1"/>
              <a:t>positivi</a:t>
            </a:r>
            <a:r>
              <a:rPr lang="de-DE" dirty="0"/>
              <a:t>, e </a:t>
            </a:r>
            <a:r>
              <a:rPr lang="de-DE" dirty="0" err="1"/>
              <a:t>sono</a:t>
            </a:r>
            <a:r>
              <a:rPr lang="de-DE" dirty="0"/>
              <a:t> </a:t>
            </a:r>
            <a:r>
              <a:rPr lang="de-DE" dirty="0" err="1"/>
              <a:t>motivati</a:t>
            </a:r>
            <a:r>
              <a:rPr lang="de-DE" dirty="0"/>
              <a:t> ad </a:t>
            </a:r>
            <a:r>
              <a:rPr lang="de-DE" dirty="0" err="1"/>
              <a:t>esercitare</a:t>
            </a:r>
            <a:r>
              <a:rPr lang="de-DE" dirty="0"/>
              <a:t> </a:t>
            </a:r>
            <a:r>
              <a:rPr lang="de-DE" dirty="0" err="1"/>
              <a:t>lo</a:t>
            </a:r>
            <a:r>
              <a:rPr lang="de-DE" dirty="0"/>
              <a:t> </a:t>
            </a:r>
            <a:r>
              <a:rPr lang="de-DE" dirty="0" err="1"/>
              <a:t>sforzo</a:t>
            </a:r>
            <a:r>
              <a:rPr lang="de-DE" dirty="0"/>
              <a:t> se </a:t>
            </a:r>
            <a:r>
              <a:rPr lang="de-DE" dirty="0" err="1"/>
              <a:t>vedono</a:t>
            </a:r>
            <a:r>
              <a:rPr lang="de-DE" dirty="0"/>
              <a:t> </a:t>
            </a:r>
            <a:r>
              <a:rPr lang="de-DE" dirty="0" err="1"/>
              <a:t>che</a:t>
            </a:r>
            <a:r>
              <a:rPr lang="de-DE" dirty="0"/>
              <a:t> le </a:t>
            </a:r>
            <a:r>
              <a:rPr lang="de-DE" dirty="0" err="1"/>
              <a:t>loro</a:t>
            </a:r>
            <a:r>
              <a:rPr lang="de-DE" dirty="0"/>
              <a:t> </a:t>
            </a:r>
            <a:r>
              <a:rPr lang="de-DE" dirty="0" err="1"/>
              <a:t>azioni</a:t>
            </a:r>
            <a:r>
              <a:rPr lang="de-DE" dirty="0"/>
              <a:t> </a:t>
            </a:r>
            <a:r>
              <a:rPr lang="de-DE" dirty="0" err="1"/>
              <a:t>porteranno</a:t>
            </a:r>
            <a:r>
              <a:rPr lang="de-DE" dirty="0"/>
              <a:t> a </a:t>
            </a:r>
            <a:r>
              <a:rPr lang="de-DE" dirty="0" err="1"/>
              <a:t>risultati</a:t>
            </a:r>
            <a:r>
              <a:rPr lang="de-DE" dirty="0"/>
              <a:t> </a:t>
            </a:r>
            <a:r>
              <a:rPr lang="de-DE" dirty="0" err="1"/>
              <a:t>che</a:t>
            </a:r>
            <a:r>
              <a:rPr lang="de-DE" dirty="0"/>
              <a:t> </a:t>
            </a:r>
            <a:r>
              <a:rPr lang="de-DE" dirty="0" err="1"/>
              <a:t>li</a:t>
            </a:r>
            <a:r>
              <a:rPr lang="de-DE" dirty="0"/>
              <a:t> </a:t>
            </a:r>
            <a:r>
              <a:rPr lang="de-DE" dirty="0" err="1"/>
              <a:t>faranno</a:t>
            </a:r>
            <a:r>
              <a:rPr lang="de-DE" dirty="0"/>
              <a:t> </a:t>
            </a:r>
            <a:r>
              <a:rPr lang="de-DE" dirty="0" err="1"/>
              <a:t>ottenere</a:t>
            </a:r>
            <a:r>
              <a:rPr lang="de-DE" dirty="0"/>
              <a:t> le </a:t>
            </a:r>
            <a:r>
              <a:rPr lang="de-DE" dirty="0" err="1"/>
              <a:t>ricompense</a:t>
            </a:r>
            <a:r>
              <a:rPr lang="de-DE" dirty="0"/>
              <a:t> </a:t>
            </a:r>
            <a:r>
              <a:rPr lang="de-DE" dirty="0" err="1"/>
              <a:t>desiderate</a:t>
            </a:r>
            <a:r>
              <a:rPr lang="de-DE" dirty="0"/>
              <a:t>. </a:t>
            </a:r>
            <a:endParaRPr dirty="0"/>
          </a:p>
          <a:p>
            <a:pPr marL="0" lvl="0" indent="0" algn="just" rtl="0">
              <a:lnSpc>
                <a:spcPct val="100000"/>
              </a:lnSpc>
              <a:spcBef>
                <a:spcPts val="750"/>
              </a:spcBef>
              <a:spcAft>
                <a:spcPts val="0"/>
              </a:spcAft>
              <a:buClr>
                <a:schemeClr val="dk1"/>
              </a:buClr>
              <a:buSzPts val="1800"/>
              <a:buNone/>
            </a:pPr>
            <a:endParaRPr dirty="0"/>
          </a:p>
          <a:p>
            <a:pPr marL="0" lvl="0" indent="0" algn="just" rtl="0">
              <a:lnSpc>
                <a:spcPct val="90000"/>
              </a:lnSpc>
              <a:spcBef>
                <a:spcPts val="750"/>
              </a:spcBef>
              <a:spcAft>
                <a:spcPts val="0"/>
              </a:spcAft>
              <a:buClr>
                <a:schemeClr val="dk1"/>
              </a:buClr>
              <a:buSzPts val="1800"/>
              <a:buNone/>
            </a:pPr>
            <a:r>
              <a:rPr lang="de-DE" dirty="0" err="1"/>
              <a:t>Nessuna</a:t>
            </a:r>
            <a:r>
              <a:rPr lang="de-DE" dirty="0"/>
              <a:t> delle </a:t>
            </a:r>
            <a:r>
              <a:rPr lang="de-DE" dirty="0" err="1"/>
              <a:t>teorie</a:t>
            </a:r>
            <a:r>
              <a:rPr lang="de-DE" dirty="0"/>
              <a:t> è </a:t>
            </a:r>
            <a:r>
              <a:rPr lang="de-DE" dirty="0" err="1"/>
              <a:t>completa</a:t>
            </a:r>
            <a:r>
              <a:rPr lang="de-DE" dirty="0"/>
              <a:t> da </a:t>
            </a:r>
            <a:r>
              <a:rPr lang="de-DE" dirty="0" err="1"/>
              <a:t>sola</a:t>
            </a:r>
            <a:r>
              <a:rPr lang="de-DE" dirty="0"/>
              <a:t>, </a:t>
            </a:r>
            <a:r>
              <a:rPr lang="de-DE" dirty="0" err="1"/>
              <a:t>ma</a:t>
            </a:r>
            <a:r>
              <a:rPr lang="de-DE" dirty="0"/>
              <a:t> </a:t>
            </a:r>
            <a:r>
              <a:rPr lang="de-DE" dirty="0" err="1"/>
              <a:t>ogni</a:t>
            </a:r>
            <a:r>
              <a:rPr lang="de-DE" dirty="0"/>
              <a:t> </a:t>
            </a:r>
            <a:r>
              <a:rPr lang="de-DE" dirty="0" err="1"/>
              <a:t>teoria</a:t>
            </a:r>
            <a:r>
              <a:rPr lang="de-DE" dirty="0"/>
              <a:t> </a:t>
            </a:r>
            <a:r>
              <a:rPr lang="de-DE" dirty="0" err="1"/>
              <a:t>ci</a:t>
            </a:r>
            <a:r>
              <a:rPr lang="de-DE" dirty="0"/>
              <a:t> </a:t>
            </a:r>
            <a:r>
              <a:rPr lang="de-DE" dirty="0" err="1"/>
              <a:t>fornisce</a:t>
            </a:r>
            <a:r>
              <a:rPr lang="de-DE" dirty="0"/>
              <a:t> </a:t>
            </a:r>
            <a:r>
              <a:rPr lang="de-DE" dirty="0" err="1"/>
              <a:t>una</a:t>
            </a:r>
            <a:r>
              <a:rPr lang="de-DE" dirty="0"/>
              <a:t> </a:t>
            </a:r>
            <a:r>
              <a:rPr lang="de-DE" dirty="0" err="1"/>
              <a:t>struttura</a:t>
            </a:r>
            <a:r>
              <a:rPr lang="de-DE" dirty="0"/>
              <a:t> </a:t>
            </a:r>
            <a:r>
              <a:rPr lang="de-DE" dirty="0" err="1"/>
              <a:t>che</a:t>
            </a:r>
            <a:r>
              <a:rPr lang="de-DE" dirty="0"/>
              <a:t> </a:t>
            </a:r>
            <a:r>
              <a:rPr lang="de-DE" dirty="0" err="1"/>
              <a:t>possiamo</a:t>
            </a:r>
            <a:r>
              <a:rPr lang="de-DE" dirty="0"/>
              <a:t> </a:t>
            </a:r>
            <a:r>
              <a:rPr lang="de-DE" dirty="0" err="1"/>
              <a:t>usare</a:t>
            </a:r>
            <a:r>
              <a:rPr lang="de-DE" dirty="0"/>
              <a:t> per </a:t>
            </a:r>
            <a:r>
              <a:rPr lang="de-DE" dirty="0" err="1"/>
              <a:t>analizzare</a:t>
            </a:r>
            <a:r>
              <a:rPr lang="de-DE" dirty="0"/>
              <a:t>, </a:t>
            </a:r>
            <a:r>
              <a:rPr lang="de-DE" dirty="0" err="1"/>
              <a:t>interpretare</a:t>
            </a:r>
            <a:r>
              <a:rPr lang="de-DE" dirty="0"/>
              <a:t> e </a:t>
            </a:r>
            <a:r>
              <a:rPr lang="de-DE" dirty="0" err="1"/>
              <a:t>gestire</a:t>
            </a:r>
            <a:r>
              <a:rPr lang="de-DE" dirty="0"/>
              <a:t> i </a:t>
            </a:r>
            <a:r>
              <a:rPr lang="de-DE" dirty="0" err="1"/>
              <a:t>comportamenti</a:t>
            </a:r>
            <a:r>
              <a:rPr lang="de-DE" dirty="0"/>
              <a:t> </a:t>
            </a:r>
            <a:r>
              <a:rPr lang="de-DE" dirty="0" err="1"/>
              <a:t>dei</a:t>
            </a:r>
            <a:r>
              <a:rPr lang="de-DE" dirty="0"/>
              <a:t> </a:t>
            </a:r>
            <a:r>
              <a:rPr lang="de-DE" dirty="0" err="1"/>
              <a:t>dipendenti</a:t>
            </a:r>
            <a:r>
              <a:rPr lang="de-DE" dirty="0"/>
              <a:t> sul </a:t>
            </a:r>
            <a:r>
              <a:rPr lang="de-DE" dirty="0" err="1"/>
              <a:t>posto</a:t>
            </a:r>
            <a:r>
              <a:rPr lang="de-DE" dirty="0"/>
              <a:t> di </a:t>
            </a:r>
            <a:r>
              <a:rPr lang="de-DE" dirty="0" err="1"/>
              <a:t>lavoro</a:t>
            </a:r>
            <a:r>
              <a:rPr lang="de-DE" dirty="0"/>
              <a:t>. </a:t>
            </a:r>
            <a:endParaRPr dirty="0"/>
          </a:p>
          <a:p>
            <a:pPr marL="0" lvl="0" indent="0" algn="l" rtl="0">
              <a:lnSpc>
                <a:spcPct val="90000"/>
              </a:lnSpc>
              <a:spcBef>
                <a:spcPts val="750"/>
              </a:spcBef>
              <a:spcAft>
                <a:spcPts val="0"/>
              </a:spcAft>
              <a:buClr>
                <a:schemeClr val="dk1"/>
              </a:buClr>
              <a:buSzPts val="1800"/>
              <a:buNone/>
            </a:pPr>
            <a:endParaRPr sz="1100" dirty="0"/>
          </a:p>
          <a:p>
            <a:pPr marL="0" marR="0" lvl="0" indent="0" algn="ctr" rtl="0">
              <a:lnSpc>
                <a:spcPct val="100000"/>
              </a:lnSpc>
              <a:spcBef>
                <a:spcPts val="0"/>
              </a:spcBef>
              <a:spcAft>
                <a:spcPts val="0"/>
              </a:spcAft>
              <a:buClr>
                <a:srgbClr val="000000"/>
              </a:buClr>
              <a:buSzPts val="1800"/>
              <a:buFont typeface="Arial"/>
              <a:buNone/>
            </a:pPr>
            <a:endParaRPr lang="de-DE" sz="1800" b="0" i="0" u="none" strike="noStrike" cap="none" dirty="0" smtClean="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lang="de-DE" dirty="0" smtClean="0">
              <a:solidFill>
                <a:srgbClr val="000000"/>
              </a:solidFill>
            </a:endParaRPr>
          </a:p>
          <a:p>
            <a:pPr marL="0" marR="0" lvl="0" indent="0" algn="ctr" rtl="0">
              <a:lnSpc>
                <a:spcPct val="100000"/>
              </a:lnSpc>
              <a:spcBef>
                <a:spcPts val="0"/>
              </a:spcBef>
              <a:spcAft>
                <a:spcPts val="0"/>
              </a:spcAft>
              <a:buClr>
                <a:srgbClr val="000000"/>
              </a:buClr>
              <a:buSzPts val="1800"/>
              <a:buFont typeface="Arial"/>
              <a:buNone/>
            </a:pPr>
            <a:endParaRPr lang="de-DE" sz="1800" b="0" i="0" u="none" strike="noStrike" cap="none" dirty="0" smtClean="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dirty="0" smtClean="0">
                <a:solidFill>
                  <a:srgbClr val="000000"/>
                </a:solidFill>
                <a:latin typeface="Trebuchet MS"/>
                <a:ea typeface="Trebuchet MS"/>
                <a:cs typeface="Trebuchet MS"/>
                <a:sym typeface="Trebuchet MS"/>
              </a:rPr>
              <a:t>2018-1-AT01-KA202-039242</a:t>
            </a:r>
            <a:endParaRPr sz="1800" b="0" i="0" u="none" strike="noStrike" cap="none" dirty="0">
              <a:solidFill>
                <a:schemeClr val="dk1"/>
              </a:solidFill>
              <a:latin typeface="Trebuchet MS"/>
              <a:ea typeface="Trebuchet MS"/>
              <a:cs typeface="Trebuchet MS"/>
              <a:sym typeface="Trebuchet MS"/>
            </a:endParaRPr>
          </a:p>
        </p:txBody>
      </p:sp>
      <p:pic>
        <p:nvPicPr>
          <p:cNvPr id="365" name="Google Shape;365;p34"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366" name="Google Shape;366;p34"/>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endParaRPr/>
          </a:p>
        </p:txBody>
      </p:sp>
      <p:pic>
        <p:nvPicPr>
          <p:cNvPr id="367" name="Google Shape;367;p34"/>
          <p:cNvPicPr preferRelativeResize="0"/>
          <p:nvPr/>
        </p:nvPicPr>
        <p:blipFill rotWithShape="1">
          <a:blip r:embed="rId4">
            <a:alphaModFix/>
          </a:blip>
          <a:srcRect/>
          <a:stretch/>
        </p:blipFill>
        <p:spPr>
          <a:xfrm>
            <a:off x="5974528" y="109353"/>
            <a:ext cx="2924568" cy="1462285"/>
          </a:xfrm>
          <a:prstGeom prst="rect">
            <a:avLst/>
          </a:prstGeom>
          <a:noFill/>
          <a:ln>
            <a:noFill/>
          </a:ln>
        </p:spPr>
      </p:pic>
      <p:pic>
        <p:nvPicPr>
          <p:cNvPr id="368" name="Google Shape;368;p34" descr="Ein Bild, das Zeichnung enthält.&#10;&#10;Automatisch generierte Beschreibung"/>
          <p:cNvPicPr preferRelativeResize="0"/>
          <p:nvPr/>
        </p:nvPicPr>
        <p:blipFill rotWithShape="1">
          <a:blip r:embed="rId5">
            <a:alphaModFix/>
          </a:blip>
          <a:srcRect/>
          <a:stretch/>
        </p:blipFill>
        <p:spPr>
          <a:xfrm>
            <a:off x="2425088" y="150542"/>
            <a:ext cx="3449763" cy="13799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ctrTitle"/>
          </p:nvPr>
        </p:nvSpPr>
        <p:spPr>
          <a:xfrm>
            <a:off x="315267" y="2323345"/>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2400"/>
              <a:buNone/>
            </a:pPr>
            <a:r>
              <a:rPr lang="de-DE" sz="2400" b="1"/>
              <a:t>Preparato da IHK-Projektgesellschaft</a:t>
            </a:r>
            <a:br>
              <a:rPr lang="de-DE" sz="2400" b="1"/>
            </a:br>
            <a:r>
              <a:rPr lang="de-DE" sz="2400" b="1" u="sng">
                <a:solidFill>
                  <a:schemeClr val="hlink"/>
                </a:solidFill>
                <a:hlinkClick r:id="rId3"/>
              </a:rPr>
              <a:t>www.ihk-projekt.de </a:t>
            </a:r>
            <a:r>
              <a:rPr lang="de-DE" sz="2400" b="1"/>
              <a:t/>
            </a:r>
            <a:br>
              <a:rPr lang="de-DE" sz="2400" b="1"/>
            </a:br>
            <a:r>
              <a:rPr lang="de-DE" sz="2400" b="1"/>
              <a:t>Germania </a:t>
            </a:r>
            <a:endParaRPr sz="2400" b="1"/>
          </a:p>
        </p:txBody>
      </p:sp>
      <p:sp>
        <p:nvSpPr>
          <p:cNvPr id="114" name="Google Shape;114;p15"/>
          <p:cNvSpPr txBox="1">
            <a:spLocks noGrp="1"/>
          </p:cNvSpPr>
          <p:nvPr>
            <p:ph type="subTitle" idx="1"/>
          </p:nvPr>
        </p:nvSpPr>
        <p:spPr>
          <a:xfrm>
            <a:off x="184108" y="4047892"/>
            <a:ext cx="8520600" cy="115378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115" name="Google Shape;115;p15" descr="A close up of a logo&#10;&#10;Description automatically generated"/>
          <p:cNvPicPr preferRelativeResize="0"/>
          <p:nvPr/>
        </p:nvPicPr>
        <p:blipFill rotWithShape="1">
          <a:blip r:embed="rId4">
            <a:alphaModFix/>
          </a:blip>
          <a:srcRect/>
          <a:stretch/>
        </p:blipFill>
        <p:spPr>
          <a:xfrm>
            <a:off x="524425" y="6307332"/>
            <a:ext cx="1710047" cy="408041"/>
          </a:xfrm>
          <a:prstGeom prst="rect">
            <a:avLst/>
          </a:prstGeom>
          <a:noFill/>
          <a:ln>
            <a:noFill/>
          </a:ln>
        </p:spPr>
      </p:pic>
      <p:sp>
        <p:nvSpPr>
          <p:cNvPr id="116" name="Google Shape;116;p15"/>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de-DE" sz="1600" b="1" i="0" u="sng" strike="noStrike" cap="none">
                <a:solidFill>
                  <a:schemeClr val="hlink"/>
                </a:solidFill>
                <a:latin typeface="Arial"/>
                <a:ea typeface="Arial"/>
                <a:cs typeface="Arial"/>
                <a:sym typeface="Arial"/>
                <a:hlinkClick r:id="rId5"/>
              </a:rPr>
              <a:t>Video introduttivo </a:t>
            </a:r>
            <a:endParaRPr sz="1600" b="1" i="0" u="none" strike="noStrike" cap="none">
              <a:solidFill>
                <a:srgbClr val="000000"/>
              </a:solidFill>
              <a:latin typeface="Arial"/>
              <a:ea typeface="Arial"/>
              <a:cs typeface="Arial"/>
              <a:sym typeface="Arial"/>
            </a:endParaRPr>
          </a:p>
        </p:txBody>
      </p:sp>
      <p:sp>
        <p:nvSpPr>
          <p:cNvPr id="117" name="Google Shape;117;p15"/>
          <p:cNvSpPr/>
          <p:nvPr/>
        </p:nvSpPr>
        <p:spPr>
          <a:xfrm>
            <a:off x="1846384" y="3429000"/>
            <a:ext cx="5451231" cy="338554"/>
          </a:xfrm>
          <a:prstGeom prst="rect">
            <a:avLst/>
          </a:prstGeom>
          <a:noFill/>
          <a:ln>
            <a:noFill/>
          </a:ln>
        </p:spPr>
        <p:txBody>
          <a:bodyPr spcFirstLastPara="1" wrap="square" lIns="91425" tIns="45700" rIns="91425" bIns="45700" anchor="t" anchorCtr="0">
            <a:noAutofit/>
          </a:bodyPr>
          <a:lstStyle/>
          <a:p>
            <a:endParaRPr/>
          </a:p>
        </p:txBody>
      </p:sp>
      <p:pic>
        <p:nvPicPr>
          <p:cNvPr id="118" name="Google Shape;118;p15" descr="Ein Bild, das Person, stehend, Mann, haltend enthält.&#10;&#10;Automatisch generierte Beschreibung"/>
          <p:cNvPicPr preferRelativeResize="0"/>
          <p:nvPr/>
        </p:nvPicPr>
        <p:blipFill rotWithShape="1">
          <a:blip r:embed="rId6">
            <a:alphaModFix/>
          </a:blip>
          <a:srcRect/>
          <a:stretch/>
        </p:blipFill>
        <p:spPr>
          <a:xfrm flipH="1">
            <a:off x="6629400" y="196978"/>
            <a:ext cx="2075308" cy="1555400"/>
          </a:xfrm>
          <a:prstGeom prst="rect">
            <a:avLst/>
          </a:prstGeom>
          <a:noFill/>
          <a:ln>
            <a:noFill/>
          </a:ln>
        </p:spPr>
      </p:pic>
      <p:pic>
        <p:nvPicPr>
          <p:cNvPr id="119" name="Google Shape;119;p15" descr="Ein Bild, das Zeichnung enthält.&#10;&#10;Automatisch generierte Beschreibung"/>
          <p:cNvPicPr preferRelativeResize="0"/>
          <p:nvPr/>
        </p:nvPicPr>
        <p:blipFill rotWithShape="1">
          <a:blip r:embed="rId7">
            <a:alphaModFix/>
          </a:blip>
          <a:srcRect/>
          <a:stretch/>
        </p:blipFill>
        <p:spPr>
          <a:xfrm>
            <a:off x="2901355" y="393704"/>
            <a:ext cx="3156547" cy="12626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4" name="Google Shape;374;p35"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pic>
        <p:nvPicPr>
          <p:cNvPr id="375" name="Google Shape;375;p35"/>
          <p:cNvPicPr preferRelativeResize="0"/>
          <p:nvPr/>
        </p:nvPicPr>
        <p:blipFill rotWithShape="1">
          <a:blip r:embed="rId4">
            <a:alphaModFix/>
          </a:blip>
          <a:srcRect/>
          <a:stretch/>
        </p:blipFill>
        <p:spPr>
          <a:xfrm>
            <a:off x="311700" y="5859710"/>
            <a:ext cx="1439863" cy="398463"/>
          </a:xfrm>
          <a:prstGeom prst="rect">
            <a:avLst/>
          </a:prstGeom>
          <a:noFill/>
          <a:ln>
            <a:noFill/>
          </a:ln>
        </p:spPr>
      </p:pic>
      <p:pic>
        <p:nvPicPr>
          <p:cNvPr id="376" name="Google Shape;376;p35"/>
          <p:cNvPicPr preferRelativeResize="0"/>
          <p:nvPr/>
        </p:nvPicPr>
        <p:blipFill rotWithShape="1">
          <a:blip r:embed="rId5">
            <a:alphaModFix/>
          </a:blip>
          <a:srcRect/>
          <a:stretch/>
        </p:blipFill>
        <p:spPr>
          <a:xfrm>
            <a:off x="1794425" y="5859710"/>
            <a:ext cx="792163" cy="404813"/>
          </a:xfrm>
          <a:prstGeom prst="rect">
            <a:avLst/>
          </a:prstGeom>
          <a:noFill/>
          <a:ln>
            <a:noFill/>
          </a:ln>
        </p:spPr>
      </p:pic>
      <p:pic>
        <p:nvPicPr>
          <p:cNvPr id="377" name="Google Shape;377;p35"/>
          <p:cNvPicPr preferRelativeResize="0"/>
          <p:nvPr/>
        </p:nvPicPr>
        <p:blipFill rotWithShape="1">
          <a:blip r:embed="rId6">
            <a:alphaModFix/>
          </a:blip>
          <a:srcRect/>
          <a:stretch/>
        </p:blipFill>
        <p:spPr>
          <a:xfrm>
            <a:off x="2697713" y="5859710"/>
            <a:ext cx="822325" cy="361950"/>
          </a:xfrm>
          <a:prstGeom prst="rect">
            <a:avLst/>
          </a:prstGeom>
          <a:noFill/>
          <a:ln>
            <a:noFill/>
          </a:ln>
        </p:spPr>
      </p:pic>
      <p:pic>
        <p:nvPicPr>
          <p:cNvPr id="378" name="Google Shape;378;p35"/>
          <p:cNvPicPr preferRelativeResize="0"/>
          <p:nvPr/>
        </p:nvPicPr>
        <p:blipFill rotWithShape="1">
          <a:blip r:embed="rId7">
            <a:alphaModFix/>
          </a:blip>
          <a:srcRect/>
          <a:stretch/>
        </p:blipFill>
        <p:spPr>
          <a:xfrm>
            <a:off x="3572425" y="5859710"/>
            <a:ext cx="1390650" cy="323850"/>
          </a:xfrm>
          <a:prstGeom prst="rect">
            <a:avLst/>
          </a:prstGeom>
          <a:noFill/>
          <a:ln>
            <a:noFill/>
          </a:ln>
        </p:spPr>
      </p:pic>
      <p:pic>
        <p:nvPicPr>
          <p:cNvPr id="379" name="Google Shape;379;p35"/>
          <p:cNvPicPr preferRelativeResize="0"/>
          <p:nvPr/>
        </p:nvPicPr>
        <p:blipFill rotWithShape="1">
          <a:blip r:embed="rId8">
            <a:alphaModFix/>
          </a:blip>
          <a:srcRect/>
          <a:stretch/>
        </p:blipFill>
        <p:spPr>
          <a:xfrm>
            <a:off x="5029750" y="5859710"/>
            <a:ext cx="752475" cy="333375"/>
          </a:xfrm>
          <a:prstGeom prst="rect">
            <a:avLst/>
          </a:prstGeom>
          <a:noFill/>
          <a:ln>
            <a:noFill/>
          </a:ln>
        </p:spPr>
      </p:pic>
      <p:pic>
        <p:nvPicPr>
          <p:cNvPr id="380" name="Google Shape;380;p35"/>
          <p:cNvPicPr preferRelativeResize="0"/>
          <p:nvPr/>
        </p:nvPicPr>
        <p:blipFill rotWithShape="1">
          <a:blip r:embed="rId9">
            <a:alphaModFix/>
          </a:blip>
          <a:srcRect/>
          <a:stretch/>
        </p:blipFill>
        <p:spPr>
          <a:xfrm>
            <a:off x="5858425" y="5859710"/>
            <a:ext cx="342900" cy="306388"/>
          </a:xfrm>
          <a:prstGeom prst="rect">
            <a:avLst/>
          </a:prstGeom>
          <a:noFill/>
          <a:ln>
            <a:noFill/>
          </a:ln>
        </p:spPr>
      </p:pic>
      <p:pic>
        <p:nvPicPr>
          <p:cNvPr id="381" name="Google Shape;381;p35"/>
          <p:cNvPicPr preferRelativeResize="0"/>
          <p:nvPr/>
        </p:nvPicPr>
        <p:blipFill rotWithShape="1">
          <a:blip r:embed="rId10">
            <a:alphaModFix/>
          </a:blip>
          <a:srcRect/>
          <a:stretch/>
        </p:blipFill>
        <p:spPr>
          <a:xfrm>
            <a:off x="6291813" y="5859710"/>
            <a:ext cx="525462" cy="369888"/>
          </a:xfrm>
          <a:prstGeom prst="rect">
            <a:avLst/>
          </a:prstGeom>
          <a:noFill/>
          <a:ln>
            <a:noFill/>
          </a:ln>
        </p:spPr>
      </p:pic>
      <p:sp>
        <p:nvSpPr>
          <p:cNvPr id="382" name="Google Shape;382;p35"/>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endParaRPr/>
          </a:p>
        </p:txBody>
      </p:sp>
      <p:sp>
        <p:nvSpPr>
          <p:cNvPr id="13" name="Google Shape;373;p35"/>
          <p:cNvSpPr txBox="1">
            <a:spLocks/>
          </p:cNvSpPr>
          <p:nvPr/>
        </p:nvSpPr>
        <p:spPr>
          <a:xfrm>
            <a:off x="1295400" y="2075601"/>
            <a:ext cx="6858000" cy="1932407"/>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
                <a:schemeClr val="dk1"/>
              </a:buClr>
              <a:buSzPts val="4320"/>
              <a:buFont typeface="Trebuchet MS"/>
              <a:buNone/>
              <a:tabLst/>
              <a:defRPr/>
            </a:pPr>
            <a:r>
              <a:rPr kumimoji="0" lang="de-DE" sz="4320" b="1"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Grazie per </a:t>
            </a:r>
            <a:r>
              <a:rPr kumimoji="0" lang="de-DE" sz="4320" b="1" i="0" u="none" strike="noStrike" kern="0" cap="none" spc="0" normalizeH="0" baseline="0" noProof="0" dirty="0" err="1" smtClean="0">
                <a:ln>
                  <a:noFill/>
                </a:ln>
                <a:solidFill>
                  <a:schemeClr val="dk1"/>
                </a:solidFill>
                <a:effectLst/>
                <a:uLnTx/>
                <a:uFillTx/>
                <a:latin typeface="Trebuchet MS"/>
                <a:ea typeface="Trebuchet MS"/>
                <a:cs typeface="Trebuchet MS"/>
                <a:sym typeface="Trebuchet MS"/>
              </a:rPr>
              <a:t>l‘attenzione</a:t>
            </a:r>
            <a:r>
              <a:rPr kumimoji="0" lang="de-DE" sz="4320" b="1"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a:t>
            </a:r>
            <a:r>
              <a:rPr kumimoji="0" lang="de-DE" sz="4320" b="1" i="1" u="none" strike="noStrike" kern="0" cap="none" spc="0" normalizeH="0" baseline="0" noProof="0" dirty="0" smtClean="0">
                <a:ln>
                  <a:noFill/>
                </a:ln>
                <a:solidFill>
                  <a:schemeClr val="accent4"/>
                </a:solidFill>
                <a:effectLst/>
                <a:uLnTx/>
                <a:uFillTx/>
                <a:latin typeface="Trebuchet MS"/>
                <a:ea typeface="Trebuchet MS"/>
                <a:cs typeface="Trebuchet MS"/>
                <a:sym typeface="Trebuchet MS"/>
              </a:rPr>
              <a:t/>
            </a:r>
            <a:br>
              <a:rPr kumimoji="0" lang="de-DE" sz="4320" b="1" i="1" u="none" strike="noStrike" kern="0" cap="none" spc="0" normalizeH="0" baseline="0" noProof="0" dirty="0" smtClean="0">
                <a:ln>
                  <a:noFill/>
                </a:ln>
                <a:solidFill>
                  <a:schemeClr val="accent4"/>
                </a:solidFill>
                <a:effectLst/>
                <a:uLnTx/>
                <a:uFillTx/>
                <a:latin typeface="Trebuchet MS"/>
                <a:ea typeface="Trebuchet MS"/>
                <a:cs typeface="Trebuchet MS"/>
                <a:sym typeface="Trebuchet MS"/>
              </a:rPr>
            </a:br>
            <a:endParaRPr kumimoji="0" lang="de-DE" sz="4050" b="0" i="0" u="none" strike="noStrike" kern="0" cap="none" spc="0" normalizeH="0" baseline="0" noProof="0" dirty="0">
              <a:ln>
                <a:noFill/>
              </a:ln>
              <a:solidFill>
                <a:schemeClr val="dk1"/>
              </a:solidFill>
              <a:effectLst/>
              <a:uLnTx/>
              <a:uFillTx/>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6"/>
          <p:cNvSpPr txBox="1">
            <a:spLocks noGrp="1"/>
          </p:cNvSpPr>
          <p:nvPr>
            <p:ph type="ctrTitle"/>
          </p:nvPr>
        </p:nvSpPr>
        <p:spPr>
          <a:xfrm>
            <a:off x="311700" y="1818665"/>
            <a:ext cx="8489400" cy="234333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p:txBody>
      </p:sp>
      <p:pic>
        <p:nvPicPr>
          <p:cNvPr id="388" name="Google Shape;388;p36"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pic>
        <p:nvPicPr>
          <p:cNvPr id="389" name="Google Shape;389;p36"/>
          <p:cNvPicPr preferRelativeResize="0"/>
          <p:nvPr/>
        </p:nvPicPr>
        <p:blipFill rotWithShape="1">
          <a:blip r:embed="rId4">
            <a:alphaModFix/>
          </a:blip>
          <a:srcRect/>
          <a:stretch/>
        </p:blipFill>
        <p:spPr>
          <a:xfrm>
            <a:off x="311700" y="5859710"/>
            <a:ext cx="1439863" cy="398463"/>
          </a:xfrm>
          <a:prstGeom prst="rect">
            <a:avLst/>
          </a:prstGeom>
          <a:noFill/>
          <a:ln>
            <a:noFill/>
          </a:ln>
        </p:spPr>
      </p:pic>
      <p:pic>
        <p:nvPicPr>
          <p:cNvPr id="390" name="Google Shape;390;p36"/>
          <p:cNvPicPr preferRelativeResize="0"/>
          <p:nvPr/>
        </p:nvPicPr>
        <p:blipFill rotWithShape="1">
          <a:blip r:embed="rId5">
            <a:alphaModFix/>
          </a:blip>
          <a:srcRect/>
          <a:stretch/>
        </p:blipFill>
        <p:spPr>
          <a:xfrm>
            <a:off x="1794425" y="5859710"/>
            <a:ext cx="792163" cy="404813"/>
          </a:xfrm>
          <a:prstGeom prst="rect">
            <a:avLst/>
          </a:prstGeom>
          <a:noFill/>
          <a:ln>
            <a:noFill/>
          </a:ln>
        </p:spPr>
      </p:pic>
      <p:pic>
        <p:nvPicPr>
          <p:cNvPr id="391" name="Google Shape;391;p36"/>
          <p:cNvPicPr preferRelativeResize="0"/>
          <p:nvPr/>
        </p:nvPicPr>
        <p:blipFill rotWithShape="1">
          <a:blip r:embed="rId6">
            <a:alphaModFix/>
          </a:blip>
          <a:srcRect/>
          <a:stretch/>
        </p:blipFill>
        <p:spPr>
          <a:xfrm>
            <a:off x="2697713" y="5859710"/>
            <a:ext cx="822325" cy="361950"/>
          </a:xfrm>
          <a:prstGeom prst="rect">
            <a:avLst/>
          </a:prstGeom>
          <a:noFill/>
          <a:ln>
            <a:noFill/>
          </a:ln>
        </p:spPr>
      </p:pic>
      <p:pic>
        <p:nvPicPr>
          <p:cNvPr id="392" name="Google Shape;392;p36"/>
          <p:cNvPicPr preferRelativeResize="0"/>
          <p:nvPr/>
        </p:nvPicPr>
        <p:blipFill rotWithShape="1">
          <a:blip r:embed="rId7">
            <a:alphaModFix/>
          </a:blip>
          <a:srcRect/>
          <a:stretch/>
        </p:blipFill>
        <p:spPr>
          <a:xfrm>
            <a:off x="3572425" y="5859710"/>
            <a:ext cx="1390650" cy="323850"/>
          </a:xfrm>
          <a:prstGeom prst="rect">
            <a:avLst/>
          </a:prstGeom>
          <a:noFill/>
          <a:ln>
            <a:noFill/>
          </a:ln>
        </p:spPr>
      </p:pic>
      <p:pic>
        <p:nvPicPr>
          <p:cNvPr id="393" name="Google Shape;393;p36"/>
          <p:cNvPicPr preferRelativeResize="0"/>
          <p:nvPr/>
        </p:nvPicPr>
        <p:blipFill rotWithShape="1">
          <a:blip r:embed="rId8">
            <a:alphaModFix/>
          </a:blip>
          <a:srcRect/>
          <a:stretch/>
        </p:blipFill>
        <p:spPr>
          <a:xfrm>
            <a:off x="5029750" y="5859710"/>
            <a:ext cx="752475" cy="333375"/>
          </a:xfrm>
          <a:prstGeom prst="rect">
            <a:avLst/>
          </a:prstGeom>
          <a:noFill/>
          <a:ln>
            <a:noFill/>
          </a:ln>
        </p:spPr>
      </p:pic>
      <p:pic>
        <p:nvPicPr>
          <p:cNvPr id="394" name="Google Shape;394;p36"/>
          <p:cNvPicPr preferRelativeResize="0"/>
          <p:nvPr/>
        </p:nvPicPr>
        <p:blipFill rotWithShape="1">
          <a:blip r:embed="rId9">
            <a:alphaModFix/>
          </a:blip>
          <a:srcRect/>
          <a:stretch/>
        </p:blipFill>
        <p:spPr>
          <a:xfrm>
            <a:off x="5858425" y="5859710"/>
            <a:ext cx="342900" cy="306388"/>
          </a:xfrm>
          <a:prstGeom prst="rect">
            <a:avLst/>
          </a:prstGeom>
          <a:noFill/>
          <a:ln>
            <a:noFill/>
          </a:ln>
        </p:spPr>
      </p:pic>
      <p:pic>
        <p:nvPicPr>
          <p:cNvPr id="395" name="Google Shape;395;p36"/>
          <p:cNvPicPr preferRelativeResize="0"/>
          <p:nvPr/>
        </p:nvPicPr>
        <p:blipFill rotWithShape="1">
          <a:blip r:embed="rId10">
            <a:alphaModFix/>
          </a:blip>
          <a:srcRect/>
          <a:stretch/>
        </p:blipFill>
        <p:spPr>
          <a:xfrm>
            <a:off x="6291813" y="5859710"/>
            <a:ext cx="525462" cy="369888"/>
          </a:xfrm>
          <a:prstGeom prst="rect">
            <a:avLst/>
          </a:prstGeom>
          <a:noFill/>
          <a:ln>
            <a:noFill/>
          </a:ln>
        </p:spPr>
      </p:pic>
      <p:sp>
        <p:nvSpPr>
          <p:cNvPr id="396" name="Google Shape;396;p3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endParaRPr/>
          </a:p>
        </p:txBody>
      </p:sp>
      <p:sp>
        <p:nvSpPr>
          <p:cNvPr id="12" name="Google Shape;387;p36"/>
          <p:cNvSpPr txBox="1">
            <a:spLocks/>
          </p:cNvSpPr>
          <p:nvPr/>
        </p:nvSpPr>
        <p:spPr>
          <a:xfrm>
            <a:off x="464100" y="1971065"/>
            <a:ext cx="8489400" cy="2343331"/>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chemeClr val="dk1"/>
              </a:buClr>
              <a:buSzPts val="4320"/>
              <a:buFont typeface="Trebuchet MS"/>
              <a:buNone/>
              <a:tabLst/>
              <a:defRPr/>
            </a:pP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Foto:</a:t>
            </a:r>
            <a:b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b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
            </a:r>
            <a:b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b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1. Bild von </a:t>
            </a:r>
            <a:r>
              <a:rPr kumimoji="0" lang="de-DE" sz="1400" b="0" i="0" u="sng" strike="noStrike" kern="0" cap="none" spc="0" normalizeH="0" baseline="0" noProof="0" dirty="0" err="1" smtClean="0">
                <a:ln>
                  <a:noFill/>
                </a:ln>
                <a:solidFill>
                  <a:schemeClr val="hlink"/>
                </a:solidFill>
                <a:effectLst/>
                <a:uLnTx/>
                <a:uFillTx/>
                <a:latin typeface="Trebuchet MS"/>
                <a:ea typeface="Trebuchet MS"/>
                <a:cs typeface="Trebuchet MS"/>
                <a:sym typeface="Trebuchet MS"/>
                <a:hlinkClick r:id="rId11"/>
              </a:rPr>
              <a:t>Alexas_Fotos</a:t>
            </a: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 auf </a:t>
            </a:r>
            <a:r>
              <a:rPr kumimoji="0" lang="de-DE" sz="1400" b="0" i="0" u="sng" strike="noStrike" kern="0" cap="none" spc="0" normalizeH="0" baseline="0" noProof="0" dirty="0" err="1" smtClean="0">
                <a:ln>
                  <a:noFill/>
                </a:ln>
                <a:solidFill>
                  <a:schemeClr val="hlink"/>
                </a:solidFill>
                <a:effectLst/>
                <a:uLnTx/>
                <a:uFillTx/>
                <a:latin typeface="Trebuchet MS"/>
                <a:ea typeface="Trebuchet MS"/>
                <a:cs typeface="Trebuchet MS"/>
                <a:sym typeface="Trebuchet MS"/>
                <a:hlinkClick r:id="rId12"/>
              </a:rPr>
              <a:t>Pixabay</a:t>
            </a:r>
            <a:r>
              <a:rPr kumimoji="0" lang="de-DE" sz="1400" b="0" i="0" u="sng" strike="noStrike" kern="0" cap="none" spc="0" normalizeH="0" baseline="0" noProof="0" dirty="0" smtClean="0">
                <a:ln>
                  <a:noFill/>
                </a:ln>
                <a:solidFill>
                  <a:schemeClr val="dk1"/>
                </a:solidFill>
                <a:effectLst/>
                <a:uLnTx/>
                <a:uFillTx/>
                <a:latin typeface="Trebuchet MS"/>
                <a:ea typeface="Trebuchet MS"/>
                <a:cs typeface="Trebuchet MS"/>
                <a:sym typeface="Trebuchet MS"/>
              </a:rPr>
              <a:t/>
            </a:r>
            <a:br>
              <a:rPr kumimoji="0" lang="de-DE" sz="1400" b="0" i="0" u="sng" strike="noStrike" kern="0" cap="none" spc="0" normalizeH="0" baseline="0" noProof="0" dirty="0" smtClean="0">
                <a:ln>
                  <a:noFill/>
                </a:ln>
                <a:solidFill>
                  <a:schemeClr val="dk1"/>
                </a:solidFill>
                <a:effectLst/>
                <a:uLnTx/>
                <a:uFillTx/>
                <a:latin typeface="Trebuchet MS"/>
                <a:ea typeface="Trebuchet MS"/>
                <a:cs typeface="Trebuchet MS"/>
                <a:sym typeface="Trebuchet MS"/>
              </a:rPr>
            </a:b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2. Bild von </a:t>
            </a:r>
            <a:r>
              <a:rPr kumimoji="0" lang="de-DE" sz="1400" b="0" i="0" u="sng" strike="noStrike" kern="0" cap="none" spc="0" normalizeH="0" baseline="0" noProof="0" dirty="0" smtClean="0">
                <a:ln>
                  <a:noFill/>
                </a:ln>
                <a:solidFill>
                  <a:schemeClr val="hlink"/>
                </a:solidFill>
                <a:effectLst/>
                <a:uLnTx/>
                <a:uFillTx/>
                <a:latin typeface="Trebuchet MS"/>
                <a:ea typeface="Trebuchet MS"/>
                <a:cs typeface="Trebuchet MS"/>
                <a:sym typeface="Trebuchet MS"/>
                <a:hlinkClick r:id="rId13"/>
              </a:rPr>
              <a:t>Gerd Altmann</a:t>
            </a: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 auf </a:t>
            </a:r>
            <a:r>
              <a:rPr kumimoji="0" lang="de-DE" sz="1400" b="0" i="0" u="sng" strike="noStrike" kern="0" cap="none" spc="0" normalizeH="0" baseline="0" noProof="0" dirty="0" err="1" smtClean="0">
                <a:ln>
                  <a:noFill/>
                </a:ln>
                <a:solidFill>
                  <a:schemeClr val="hlink"/>
                </a:solidFill>
                <a:effectLst/>
                <a:uLnTx/>
                <a:uFillTx/>
                <a:latin typeface="Trebuchet MS"/>
                <a:ea typeface="Trebuchet MS"/>
                <a:cs typeface="Trebuchet MS"/>
                <a:sym typeface="Trebuchet MS"/>
                <a:hlinkClick r:id="rId14"/>
              </a:rPr>
              <a:t>Pixabay</a:t>
            </a: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 </a:t>
            </a:r>
            <a:b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b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3. Bild von </a:t>
            </a:r>
            <a:r>
              <a:rPr kumimoji="0" lang="de-DE" sz="1400" b="0" i="0" u="sng" strike="noStrike" kern="0" cap="none" spc="0" normalizeH="0" baseline="0" noProof="0" dirty="0" smtClean="0">
                <a:ln>
                  <a:noFill/>
                </a:ln>
                <a:solidFill>
                  <a:schemeClr val="hlink"/>
                </a:solidFill>
                <a:effectLst/>
                <a:uLnTx/>
                <a:uFillTx/>
                <a:latin typeface="Trebuchet MS"/>
                <a:ea typeface="Trebuchet MS"/>
                <a:cs typeface="Trebuchet MS"/>
                <a:sym typeface="Trebuchet MS"/>
                <a:hlinkClick r:id="rId15"/>
              </a:rPr>
              <a:t>Gerd Altmann</a:t>
            </a: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 auf </a:t>
            </a:r>
            <a:r>
              <a:rPr kumimoji="0" lang="de-DE" sz="1400" b="0" i="0" u="sng" strike="noStrike" kern="0" cap="none" spc="0" normalizeH="0" baseline="0" noProof="0" dirty="0" err="1" smtClean="0">
                <a:ln>
                  <a:noFill/>
                </a:ln>
                <a:solidFill>
                  <a:schemeClr val="hlink"/>
                </a:solidFill>
                <a:effectLst/>
                <a:uLnTx/>
                <a:uFillTx/>
                <a:latin typeface="Trebuchet MS"/>
                <a:ea typeface="Trebuchet MS"/>
                <a:cs typeface="Trebuchet MS"/>
                <a:sym typeface="Trebuchet MS"/>
                <a:hlinkClick r:id="rId16"/>
              </a:rPr>
              <a:t>Pixabay</a:t>
            </a: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  </a:t>
            </a:r>
            <a:b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b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4. Bild von </a:t>
            </a:r>
            <a:r>
              <a:rPr kumimoji="0" lang="de-DE" sz="1400" b="0" i="0" u="sng" strike="noStrike" kern="0" cap="none" spc="0" normalizeH="0" baseline="0" noProof="0" dirty="0" smtClean="0">
                <a:ln>
                  <a:noFill/>
                </a:ln>
                <a:solidFill>
                  <a:schemeClr val="hlink"/>
                </a:solidFill>
                <a:effectLst/>
                <a:uLnTx/>
                <a:uFillTx/>
                <a:latin typeface="Trebuchet MS"/>
                <a:ea typeface="Trebuchet MS"/>
                <a:cs typeface="Trebuchet MS"/>
                <a:sym typeface="Trebuchet MS"/>
                <a:hlinkClick r:id="rId17"/>
              </a:rPr>
              <a:t>Peggy und Marco Lachmann-Anke</a:t>
            </a: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 auf </a:t>
            </a:r>
            <a:r>
              <a:rPr kumimoji="0" lang="de-DE" sz="1400" b="0" i="0" u="sng" strike="noStrike" kern="0" cap="none" spc="0" normalizeH="0" baseline="0" noProof="0" dirty="0" err="1" smtClean="0">
                <a:ln>
                  <a:noFill/>
                </a:ln>
                <a:solidFill>
                  <a:schemeClr val="hlink"/>
                </a:solidFill>
                <a:effectLst/>
                <a:uLnTx/>
                <a:uFillTx/>
                <a:latin typeface="Trebuchet MS"/>
                <a:ea typeface="Trebuchet MS"/>
                <a:cs typeface="Trebuchet MS"/>
                <a:sym typeface="Trebuchet MS"/>
                <a:hlinkClick r:id="rId18"/>
              </a:rPr>
              <a:t>Pixabay</a:t>
            </a:r>
            <a: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 </a:t>
            </a:r>
            <a:br>
              <a:rPr kumimoji="0" lang="de-DE" sz="14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br>
            <a:r>
              <a:rPr kumimoji="0" lang="de-DE" sz="45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t/>
            </a:r>
            <a:br>
              <a:rPr kumimoji="0" lang="de-DE" sz="4500" b="0" i="0" u="none" strike="noStrike" kern="0" cap="none" spc="0" normalizeH="0" baseline="0" noProof="0" dirty="0" smtClean="0">
                <a:ln>
                  <a:noFill/>
                </a:ln>
                <a:solidFill>
                  <a:schemeClr val="dk1"/>
                </a:solidFill>
                <a:effectLst/>
                <a:uLnTx/>
                <a:uFillTx/>
                <a:latin typeface="Trebuchet MS"/>
                <a:ea typeface="Trebuchet MS"/>
                <a:cs typeface="Trebuchet MS"/>
                <a:sym typeface="Trebuchet MS"/>
              </a:rPr>
            </a:br>
            <a:endParaRPr kumimoji="0" lang="de-DE" sz="4050" b="0" i="0" u="none" strike="noStrike" kern="0" cap="none" spc="0" normalizeH="0" baseline="0" noProof="0" dirty="0">
              <a:ln>
                <a:noFill/>
              </a:ln>
              <a:solidFill>
                <a:schemeClr val="dk1"/>
              </a:solidFill>
              <a:effectLst/>
              <a:uLnTx/>
              <a:uFillTx/>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a:spLocks noGrp="1"/>
          </p:cNvSpPr>
          <p:nvPr>
            <p:ph type="ctrTitle"/>
          </p:nvPr>
        </p:nvSpPr>
        <p:spPr>
          <a:xfrm>
            <a:off x="2516585" y="839449"/>
            <a:ext cx="4214000" cy="944381"/>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3060" b="1" dirty="0" err="1">
                <a:solidFill>
                  <a:schemeClr val="lt2"/>
                </a:solidFill>
                <a:latin typeface="Trebuchet MS"/>
                <a:ea typeface="Trebuchet MS"/>
                <a:cs typeface="Trebuchet MS"/>
                <a:sym typeface="Trebuchet MS"/>
              </a:rPr>
              <a:t>Risultati</a:t>
            </a:r>
            <a:r>
              <a:rPr lang="de-DE" sz="3060" b="1" dirty="0">
                <a:solidFill>
                  <a:schemeClr val="lt2"/>
                </a:solidFill>
                <a:latin typeface="Trebuchet MS"/>
                <a:ea typeface="Trebuchet MS"/>
                <a:cs typeface="Trebuchet MS"/>
                <a:sym typeface="Trebuchet MS"/>
              </a:rPr>
              <a:t> di </a:t>
            </a:r>
            <a:r>
              <a:rPr lang="de-DE" sz="3060" b="1" dirty="0" err="1">
                <a:solidFill>
                  <a:schemeClr val="lt2"/>
                </a:solidFill>
                <a:latin typeface="Trebuchet MS"/>
                <a:ea typeface="Trebuchet MS"/>
                <a:cs typeface="Trebuchet MS"/>
                <a:sym typeface="Trebuchet MS"/>
              </a:rPr>
              <a:t>apprendimento</a:t>
            </a:r>
            <a:r>
              <a:rPr lang="de-DE" sz="3060" b="1" dirty="0">
                <a:solidFill>
                  <a:schemeClr val="lt2"/>
                </a:solidFill>
                <a:latin typeface="Trebuchet MS"/>
                <a:ea typeface="Trebuchet MS"/>
                <a:cs typeface="Trebuchet MS"/>
                <a:sym typeface="Trebuchet MS"/>
              </a:rPr>
              <a:t> </a:t>
            </a:r>
            <a:endParaRPr dirty="0"/>
          </a:p>
        </p:txBody>
      </p:sp>
      <p:sp>
        <p:nvSpPr>
          <p:cNvPr id="125" name="Google Shape;125;p16"/>
          <p:cNvSpPr txBox="1">
            <a:spLocks noGrp="1"/>
          </p:cNvSpPr>
          <p:nvPr>
            <p:ph type="subTitle" idx="1"/>
          </p:nvPr>
        </p:nvSpPr>
        <p:spPr>
          <a:xfrm>
            <a:off x="208750" y="1940349"/>
            <a:ext cx="8726502" cy="361232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2000"/>
              <a:buNone/>
            </a:pPr>
            <a:r>
              <a:rPr lang="de-DE" sz="2000" dirty="0" err="1"/>
              <a:t>Questo</a:t>
            </a:r>
            <a:r>
              <a:rPr lang="de-DE" sz="2000" dirty="0"/>
              <a:t> </a:t>
            </a:r>
            <a:r>
              <a:rPr lang="de-DE" sz="2000" dirty="0" err="1"/>
              <a:t>modulo</a:t>
            </a:r>
            <a:r>
              <a:rPr lang="de-DE" sz="2000" dirty="0"/>
              <a:t> </a:t>
            </a:r>
            <a:r>
              <a:rPr lang="de-DE" sz="2000" dirty="0" err="1"/>
              <a:t>vuole</a:t>
            </a:r>
            <a:r>
              <a:rPr lang="de-DE" sz="2000" dirty="0"/>
              <a:t> </a:t>
            </a:r>
            <a:r>
              <a:rPr lang="de-DE" sz="2000" dirty="0" err="1"/>
              <a:t>guidare</a:t>
            </a:r>
            <a:r>
              <a:rPr lang="de-DE" sz="2000" dirty="0"/>
              <a:t> e </a:t>
            </a:r>
            <a:r>
              <a:rPr lang="de-DE" sz="2000" dirty="0" err="1"/>
              <a:t>aiutare</a:t>
            </a:r>
            <a:r>
              <a:rPr lang="de-DE" sz="2000" dirty="0"/>
              <a:t> </a:t>
            </a:r>
            <a:r>
              <a:rPr lang="de-DE" sz="2000" dirty="0" err="1"/>
              <a:t>gli</a:t>
            </a:r>
            <a:r>
              <a:rPr lang="de-DE" sz="2000" dirty="0"/>
              <a:t> </a:t>
            </a:r>
            <a:r>
              <a:rPr lang="de-DE" sz="2000" dirty="0" err="1" smtClean="0"/>
              <a:t>studenti</a:t>
            </a:r>
            <a:r>
              <a:rPr lang="de-DE" sz="2000" dirty="0" smtClean="0"/>
              <a:t> a: </a:t>
            </a:r>
            <a:endParaRPr dirty="0"/>
          </a:p>
          <a:p>
            <a:pPr marL="685800" lvl="1" indent="-342900" algn="l" rtl="0">
              <a:lnSpc>
                <a:spcPct val="150000"/>
              </a:lnSpc>
              <a:spcBef>
                <a:spcPts val="375"/>
              </a:spcBef>
              <a:spcAft>
                <a:spcPts val="0"/>
              </a:spcAft>
              <a:buClr>
                <a:schemeClr val="dk1"/>
              </a:buClr>
              <a:buSzPts val="2000"/>
              <a:buFont typeface="Trebuchet MS"/>
              <a:buAutoNum type="arabicPeriod"/>
            </a:pPr>
            <a:r>
              <a:rPr lang="de-DE" sz="2000" dirty="0" err="1"/>
              <a:t>Comprendere</a:t>
            </a:r>
            <a:r>
              <a:rPr lang="de-DE" sz="2000" dirty="0"/>
              <a:t> </a:t>
            </a:r>
            <a:r>
              <a:rPr lang="de-DE" sz="2000" dirty="0" err="1"/>
              <a:t>il</a:t>
            </a:r>
            <a:r>
              <a:rPr lang="de-DE" sz="2000" dirty="0"/>
              <a:t> </a:t>
            </a:r>
            <a:r>
              <a:rPr lang="de-DE" sz="2000" dirty="0" err="1"/>
              <a:t>ruolo</a:t>
            </a:r>
            <a:r>
              <a:rPr lang="de-DE" sz="2000" dirty="0"/>
              <a:t> della </a:t>
            </a:r>
            <a:r>
              <a:rPr lang="de-DE" sz="2000" dirty="0" err="1"/>
              <a:t>motivazione</a:t>
            </a:r>
            <a:r>
              <a:rPr lang="de-DE" sz="2000" dirty="0"/>
              <a:t> </a:t>
            </a:r>
            <a:r>
              <a:rPr lang="de-DE" sz="2000" dirty="0" err="1"/>
              <a:t>nel</a:t>
            </a:r>
            <a:r>
              <a:rPr lang="de-DE" sz="2000" dirty="0"/>
              <a:t> </a:t>
            </a:r>
            <a:r>
              <a:rPr lang="de-DE" sz="2000" dirty="0" err="1"/>
              <a:t>determinare</a:t>
            </a:r>
            <a:r>
              <a:rPr lang="de-DE" sz="2000" dirty="0"/>
              <a:t> le </a:t>
            </a:r>
            <a:r>
              <a:rPr lang="de-DE" sz="2000" dirty="0" err="1"/>
              <a:t>prestazioni</a:t>
            </a:r>
            <a:r>
              <a:rPr lang="de-DE" sz="2000" dirty="0"/>
              <a:t> </a:t>
            </a:r>
            <a:r>
              <a:rPr lang="de-DE" sz="2000" dirty="0" err="1"/>
              <a:t>dei</a:t>
            </a:r>
            <a:r>
              <a:rPr lang="de-DE" sz="2000" dirty="0"/>
              <a:t> </a:t>
            </a:r>
            <a:r>
              <a:rPr lang="de-DE" sz="2000" dirty="0" err="1"/>
              <a:t>dipendenti</a:t>
            </a:r>
            <a:r>
              <a:rPr lang="de-DE" sz="2000" dirty="0"/>
              <a:t>. </a:t>
            </a:r>
            <a:endParaRPr dirty="0"/>
          </a:p>
          <a:p>
            <a:pPr marL="685800" lvl="1" indent="-342900" algn="l" rtl="0">
              <a:lnSpc>
                <a:spcPct val="150000"/>
              </a:lnSpc>
              <a:spcBef>
                <a:spcPts val="375"/>
              </a:spcBef>
              <a:spcAft>
                <a:spcPts val="0"/>
              </a:spcAft>
              <a:buClr>
                <a:schemeClr val="dk1"/>
              </a:buClr>
              <a:buSzPts val="2000"/>
              <a:buFont typeface="Trebuchet MS"/>
              <a:buAutoNum type="arabicPeriod"/>
            </a:pPr>
            <a:r>
              <a:rPr lang="de-DE" sz="2000" dirty="0" err="1" smtClean="0"/>
              <a:t>Conoscere</a:t>
            </a:r>
            <a:r>
              <a:rPr lang="de-DE" sz="2000" dirty="0" smtClean="0"/>
              <a:t> la </a:t>
            </a:r>
            <a:r>
              <a:rPr lang="de-DE" sz="2000" dirty="0" err="1"/>
              <a:t>gerarchia</a:t>
            </a:r>
            <a:r>
              <a:rPr lang="de-DE" sz="2000" dirty="0"/>
              <a:t> </a:t>
            </a:r>
            <a:r>
              <a:rPr lang="de-DE" sz="2000" dirty="0" err="1"/>
              <a:t>dei</a:t>
            </a:r>
            <a:r>
              <a:rPr lang="de-DE" sz="2000" dirty="0"/>
              <a:t> </a:t>
            </a:r>
            <a:r>
              <a:rPr lang="de-DE" sz="2000" dirty="0" err="1"/>
              <a:t>bisogni</a:t>
            </a:r>
            <a:r>
              <a:rPr lang="de-DE" sz="2000" dirty="0"/>
              <a:t> di Abraham Maslow </a:t>
            </a:r>
            <a:endParaRPr dirty="0"/>
          </a:p>
          <a:p>
            <a:pPr marL="685800" lvl="1" indent="-342900" algn="l" rtl="0">
              <a:lnSpc>
                <a:spcPct val="150000"/>
              </a:lnSpc>
              <a:spcBef>
                <a:spcPts val="375"/>
              </a:spcBef>
              <a:spcAft>
                <a:spcPts val="0"/>
              </a:spcAft>
              <a:buClr>
                <a:schemeClr val="dk1"/>
              </a:buClr>
              <a:buSzPts val="2000"/>
              <a:buFont typeface="Trebuchet MS"/>
              <a:buAutoNum type="arabicPeriod"/>
            </a:pPr>
            <a:r>
              <a:rPr lang="de-DE" sz="2000" dirty="0" err="1" smtClean="0"/>
              <a:t>Capire</a:t>
            </a:r>
            <a:r>
              <a:rPr lang="de-DE" sz="2000" dirty="0" smtClean="0"/>
              <a:t> </a:t>
            </a:r>
            <a:r>
              <a:rPr lang="de-DE" sz="2000" dirty="0" err="1" smtClean="0"/>
              <a:t>cosa</a:t>
            </a:r>
            <a:r>
              <a:rPr lang="de-DE" sz="2000" dirty="0" smtClean="0"/>
              <a:t> </a:t>
            </a:r>
            <a:r>
              <a:rPr lang="de-DE" sz="2000" dirty="0" err="1"/>
              <a:t>motiva</a:t>
            </a:r>
            <a:r>
              <a:rPr lang="de-DE" sz="2000" dirty="0"/>
              <a:t> i </a:t>
            </a:r>
            <a:r>
              <a:rPr lang="de-DE" sz="2000" dirty="0" err="1" smtClean="0"/>
              <a:t>dipendenti</a:t>
            </a:r>
            <a:endParaRPr dirty="0"/>
          </a:p>
          <a:p>
            <a:pPr marL="685800" lvl="1" indent="-342900" algn="l" rtl="0">
              <a:lnSpc>
                <a:spcPct val="150000"/>
              </a:lnSpc>
              <a:spcBef>
                <a:spcPts val="375"/>
              </a:spcBef>
              <a:spcAft>
                <a:spcPts val="0"/>
              </a:spcAft>
              <a:buClr>
                <a:schemeClr val="dk1"/>
              </a:buClr>
              <a:buSzPts val="2000"/>
              <a:buFont typeface="Trebuchet MS"/>
              <a:buAutoNum type="arabicPeriod"/>
            </a:pPr>
            <a:r>
              <a:rPr lang="de-DE" sz="2000" dirty="0" err="1"/>
              <a:t>Classificare</a:t>
            </a:r>
            <a:r>
              <a:rPr lang="de-DE" sz="2000" dirty="0"/>
              <a:t> i </a:t>
            </a:r>
            <a:r>
              <a:rPr lang="de-DE" sz="2000" dirty="0" err="1"/>
              <a:t>bisogni</a:t>
            </a:r>
            <a:r>
              <a:rPr lang="de-DE" sz="2000" dirty="0"/>
              <a:t> </a:t>
            </a:r>
            <a:r>
              <a:rPr lang="de-DE" sz="2000" dirty="0" err="1"/>
              <a:t>fondamentali</a:t>
            </a:r>
            <a:r>
              <a:rPr lang="de-DE" sz="2000" dirty="0"/>
              <a:t> </a:t>
            </a:r>
            <a:r>
              <a:rPr lang="de-DE" sz="2000" dirty="0" err="1"/>
              <a:t>dei</a:t>
            </a:r>
            <a:r>
              <a:rPr lang="de-DE" sz="2000" dirty="0"/>
              <a:t> </a:t>
            </a:r>
            <a:r>
              <a:rPr lang="de-DE" sz="2000" dirty="0" err="1"/>
              <a:t>dipendenti</a:t>
            </a:r>
            <a:r>
              <a:rPr lang="de-DE" sz="2000" dirty="0"/>
              <a:t> </a:t>
            </a:r>
            <a:endParaRPr dirty="0"/>
          </a:p>
        </p:txBody>
      </p:sp>
      <p:pic>
        <p:nvPicPr>
          <p:cNvPr id="126" name="Google Shape;126;p16"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27" name="Google Shape;127;p1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128" name="Google Shape;128;p16"/>
          <p:cNvPicPr preferRelativeResize="0"/>
          <p:nvPr/>
        </p:nvPicPr>
        <p:blipFill rotWithShape="1">
          <a:blip r:embed="rId4">
            <a:alphaModFix/>
          </a:blip>
          <a:srcRect/>
          <a:stretch/>
        </p:blipFill>
        <p:spPr>
          <a:xfrm>
            <a:off x="6862430" y="209888"/>
            <a:ext cx="2072820" cy="15546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a:spLocks noGrp="1"/>
          </p:cNvSpPr>
          <p:nvPr>
            <p:ph type="ctrTitle"/>
          </p:nvPr>
        </p:nvSpPr>
        <p:spPr>
          <a:xfrm>
            <a:off x="2634476" y="905269"/>
            <a:ext cx="3689772" cy="528865"/>
          </a:xfrm>
          <a:prstGeom prst="roundRect">
            <a:avLst>
              <a:gd name="adj" fmla="val 16667"/>
            </a:avLst>
          </a:prstGeom>
          <a:solidFill>
            <a:srgbClr val="3086B8"/>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3060" b="1">
                <a:solidFill>
                  <a:schemeClr val="lt2"/>
                </a:solidFill>
                <a:latin typeface="Trebuchet MS"/>
                <a:ea typeface="Trebuchet MS"/>
                <a:cs typeface="Trebuchet MS"/>
                <a:sym typeface="Trebuchet MS"/>
              </a:rPr>
              <a:t>Introduzione</a:t>
            </a:r>
            <a:endParaRPr sz="3060" b="1">
              <a:solidFill>
                <a:schemeClr val="lt2"/>
              </a:solidFill>
            </a:endParaRPr>
          </a:p>
        </p:txBody>
      </p:sp>
      <p:sp>
        <p:nvSpPr>
          <p:cNvPr id="152" name="Google Shape;152;p19"/>
          <p:cNvSpPr txBox="1">
            <a:spLocks noGrp="1"/>
          </p:cNvSpPr>
          <p:nvPr>
            <p:ph type="subTitle" idx="1"/>
          </p:nvPr>
        </p:nvSpPr>
        <p:spPr>
          <a:xfrm>
            <a:off x="314111" y="1879351"/>
            <a:ext cx="8515777" cy="3527918"/>
          </a:xfrm>
          <a:prstGeom prst="rect">
            <a:avLst/>
          </a:prstGeom>
          <a:noFill/>
          <a:ln>
            <a:noFill/>
          </a:ln>
        </p:spPr>
        <p:txBody>
          <a:bodyPr spcFirstLastPara="1" wrap="square" lIns="91425" tIns="91425" rIns="91425" bIns="91425" anchor="t" anchorCtr="0">
            <a:noAutofit/>
          </a:bodyPr>
          <a:lstStyle/>
          <a:p>
            <a:pPr marL="457200" lvl="0" indent="-361950" algn="l" rtl="0">
              <a:lnSpc>
                <a:spcPct val="90000"/>
              </a:lnSpc>
              <a:spcBef>
                <a:spcPts val="750"/>
              </a:spcBef>
              <a:spcAft>
                <a:spcPts val="0"/>
              </a:spcAft>
              <a:buSzPts val="1800"/>
              <a:buNone/>
            </a:pPr>
            <a:r>
              <a:rPr lang="de-DE" dirty="0" err="1"/>
              <a:t>Quando</a:t>
            </a:r>
            <a:r>
              <a:rPr lang="de-DE" dirty="0"/>
              <a:t> sei </a:t>
            </a:r>
            <a:r>
              <a:rPr lang="de-DE" dirty="0" err="1"/>
              <a:t>motivato</a:t>
            </a:r>
            <a:r>
              <a:rPr lang="de-DE" dirty="0"/>
              <a:t>, </a:t>
            </a:r>
            <a:r>
              <a:rPr lang="de-DE" dirty="0" err="1"/>
              <a:t>ti</a:t>
            </a:r>
            <a:r>
              <a:rPr lang="de-DE" dirty="0"/>
              <a:t> </a:t>
            </a:r>
            <a:r>
              <a:rPr lang="de-DE" dirty="0" err="1"/>
              <a:t>senti</a:t>
            </a:r>
            <a:r>
              <a:rPr lang="de-DE" dirty="0"/>
              <a:t> pieno di </a:t>
            </a:r>
            <a:r>
              <a:rPr lang="de-DE" dirty="0" err="1"/>
              <a:t>energia</a:t>
            </a:r>
            <a:r>
              <a:rPr lang="de-DE" dirty="0"/>
              <a:t>. Sei </a:t>
            </a:r>
            <a:r>
              <a:rPr lang="de-DE" dirty="0" err="1"/>
              <a:t>pronto</a:t>
            </a:r>
            <a:r>
              <a:rPr lang="de-DE" dirty="0"/>
              <a:t> ad </a:t>
            </a:r>
            <a:r>
              <a:rPr lang="de-DE" dirty="0" err="1"/>
              <a:t>affrontare</a:t>
            </a:r>
            <a:r>
              <a:rPr lang="de-DE" dirty="0"/>
              <a:t> le </a:t>
            </a:r>
            <a:r>
              <a:rPr lang="de-DE" dirty="0" err="1"/>
              <a:t>cose</a:t>
            </a:r>
            <a:r>
              <a:rPr lang="de-DE" dirty="0"/>
              <a:t>, a </a:t>
            </a:r>
            <a:r>
              <a:rPr lang="de-DE" dirty="0" err="1"/>
              <a:t>portarle</a:t>
            </a:r>
            <a:r>
              <a:rPr lang="de-DE" dirty="0"/>
              <a:t> a </a:t>
            </a:r>
            <a:r>
              <a:rPr lang="de-DE" dirty="0" err="1"/>
              <a:t>termine</a:t>
            </a:r>
            <a:r>
              <a:rPr lang="de-DE" dirty="0"/>
              <a:t>, a </a:t>
            </a:r>
            <a:r>
              <a:rPr lang="de-DE" dirty="0" err="1"/>
              <a:t>spingerle</a:t>
            </a:r>
            <a:r>
              <a:rPr lang="de-DE" dirty="0"/>
              <a:t> in avanti. I </a:t>
            </a:r>
            <a:r>
              <a:rPr lang="de-DE" dirty="0" err="1"/>
              <a:t>progetti</a:t>
            </a:r>
            <a:r>
              <a:rPr lang="de-DE" dirty="0"/>
              <a:t> </a:t>
            </a:r>
            <a:r>
              <a:rPr lang="de-DE" dirty="0" err="1"/>
              <a:t>vengono</a:t>
            </a:r>
            <a:r>
              <a:rPr lang="de-DE" dirty="0"/>
              <a:t> </a:t>
            </a:r>
            <a:r>
              <a:rPr lang="de-DE" dirty="0" err="1"/>
              <a:t>portati</a:t>
            </a:r>
            <a:r>
              <a:rPr lang="de-DE" dirty="0"/>
              <a:t> avanti; le e-</a:t>
            </a:r>
            <a:r>
              <a:rPr lang="de-DE" dirty="0" err="1"/>
              <a:t>mail</a:t>
            </a:r>
            <a:r>
              <a:rPr lang="de-DE" dirty="0"/>
              <a:t> </a:t>
            </a:r>
            <a:r>
              <a:rPr lang="de-DE" dirty="0" err="1"/>
              <a:t>ricevono</a:t>
            </a:r>
            <a:r>
              <a:rPr lang="de-DE" dirty="0"/>
              <a:t> </a:t>
            </a:r>
            <a:r>
              <a:rPr lang="de-DE" dirty="0" err="1"/>
              <a:t>risposta</a:t>
            </a:r>
            <a:r>
              <a:rPr lang="de-DE" dirty="0"/>
              <a:t>; </a:t>
            </a:r>
            <a:r>
              <a:rPr lang="de-DE" dirty="0" err="1"/>
              <a:t>ti</a:t>
            </a:r>
            <a:r>
              <a:rPr lang="de-DE" dirty="0"/>
              <a:t> </a:t>
            </a:r>
            <a:r>
              <a:rPr lang="de-DE" dirty="0" err="1"/>
              <a:t>muovi</a:t>
            </a:r>
            <a:r>
              <a:rPr lang="de-DE" dirty="0"/>
              <a:t> </a:t>
            </a:r>
            <a:r>
              <a:rPr lang="de-DE" dirty="0" err="1"/>
              <a:t>con</a:t>
            </a:r>
            <a:r>
              <a:rPr lang="de-DE" dirty="0"/>
              <a:t> </a:t>
            </a:r>
            <a:r>
              <a:rPr lang="de-DE" dirty="0" err="1"/>
              <a:t>slancio</a:t>
            </a:r>
            <a:r>
              <a:rPr lang="de-DE" dirty="0"/>
              <a:t>.</a:t>
            </a:r>
            <a:br>
              <a:rPr lang="de-DE" dirty="0"/>
            </a:br>
            <a:endParaRPr dirty="0"/>
          </a:p>
          <a:p>
            <a:pPr marL="457200" lvl="0" indent="-361950" algn="l" rtl="0">
              <a:lnSpc>
                <a:spcPct val="90000"/>
              </a:lnSpc>
              <a:spcBef>
                <a:spcPts val="750"/>
              </a:spcBef>
              <a:spcAft>
                <a:spcPts val="0"/>
              </a:spcAft>
              <a:buSzPts val="1800"/>
              <a:buNone/>
            </a:pPr>
            <a:r>
              <a:rPr lang="de-DE" dirty="0" err="1"/>
              <a:t>Quando</a:t>
            </a:r>
            <a:r>
              <a:rPr lang="de-DE" dirty="0"/>
              <a:t> sei </a:t>
            </a:r>
            <a:r>
              <a:rPr lang="de-DE" dirty="0" err="1"/>
              <a:t>demotivato</a:t>
            </a:r>
            <a:r>
              <a:rPr lang="de-DE" dirty="0"/>
              <a:t>, è </a:t>
            </a:r>
            <a:r>
              <a:rPr lang="de-DE" dirty="0" err="1"/>
              <a:t>difficile</a:t>
            </a:r>
            <a:r>
              <a:rPr lang="de-DE" dirty="0"/>
              <a:t> </a:t>
            </a:r>
            <a:r>
              <a:rPr lang="de-DE" dirty="0" err="1"/>
              <a:t>iniziare</a:t>
            </a:r>
            <a:r>
              <a:rPr lang="de-DE" dirty="0"/>
              <a:t>. </a:t>
            </a:r>
            <a:r>
              <a:rPr lang="de-DE" dirty="0" err="1"/>
              <a:t>Trascini</a:t>
            </a:r>
            <a:r>
              <a:rPr lang="de-DE" dirty="0"/>
              <a:t> i </a:t>
            </a:r>
            <a:r>
              <a:rPr lang="de-DE" dirty="0" err="1"/>
              <a:t>piedi</a:t>
            </a:r>
            <a:r>
              <a:rPr lang="de-DE" dirty="0"/>
              <a:t>, </a:t>
            </a:r>
            <a:r>
              <a:rPr lang="de-DE" dirty="0" err="1"/>
              <a:t>rimandi</a:t>
            </a:r>
            <a:r>
              <a:rPr lang="de-DE" dirty="0"/>
              <a:t> le </a:t>
            </a:r>
            <a:r>
              <a:rPr lang="de-DE" dirty="0" err="1"/>
              <a:t>cose</a:t>
            </a:r>
            <a:r>
              <a:rPr lang="de-DE" dirty="0"/>
              <a:t> e le </a:t>
            </a:r>
            <a:r>
              <a:rPr lang="de-DE" dirty="0" err="1"/>
              <a:t>rallenti</a:t>
            </a:r>
            <a:r>
              <a:rPr lang="de-DE" dirty="0"/>
              <a:t>. Non </a:t>
            </a:r>
            <a:r>
              <a:rPr lang="de-DE" dirty="0" err="1"/>
              <a:t>vuoi</a:t>
            </a:r>
            <a:r>
              <a:rPr lang="de-DE" dirty="0"/>
              <a:t> </a:t>
            </a:r>
            <a:r>
              <a:rPr lang="de-DE" dirty="0" err="1"/>
              <a:t>davvero</a:t>
            </a:r>
            <a:r>
              <a:rPr lang="de-DE" dirty="0"/>
              <a:t> </a:t>
            </a:r>
            <a:r>
              <a:rPr lang="de-DE" dirty="0" err="1"/>
              <a:t>fare</a:t>
            </a:r>
            <a:r>
              <a:rPr lang="de-DE" dirty="0"/>
              <a:t> </a:t>
            </a:r>
            <a:r>
              <a:rPr lang="de-DE" dirty="0" err="1"/>
              <a:t>il</a:t>
            </a:r>
            <a:r>
              <a:rPr lang="de-DE" dirty="0"/>
              <a:t> </a:t>
            </a:r>
            <a:r>
              <a:rPr lang="de-DE" dirty="0" err="1"/>
              <a:t>progetto</a:t>
            </a:r>
            <a:r>
              <a:rPr lang="de-DE" dirty="0"/>
              <a:t>, </a:t>
            </a:r>
            <a:r>
              <a:rPr lang="de-DE" dirty="0" err="1"/>
              <a:t>scrivere</a:t>
            </a:r>
            <a:r>
              <a:rPr lang="de-DE" dirty="0"/>
              <a:t> </a:t>
            </a:r>
            <a:r>
              <a:rPr lang="de-DE" dirty="0" err="1"/>
              <a:t>l'e-mail</a:t>
            </a:r>
            <a:r>
              <a:rPr lang="de-DE" dirty="0"/>
              <a:t> o </a:t>
            </a:r>
            <a:r>
              <a:rPr lang="de-DE" dirty="0" err="1"/>
              <a:t>andare</a:t>
            </a:r>
            <a:r>
              <a:rPr lang="de-DE" dirty="0"/>
              <a:t> alla </a:t>
            </a:r>
            <a:r>
              <a:rPr lang="de-DE" dirty="0" err="1"/>
              <a:t>riunione</a:t>
            </a:r>
            <a:r>
              <a:rPr lang="de-DE" dirty="0"/>
              <a:t>... </a:t>
            </a:r>
            <a:r>
              <a:rPr lang="de-DE" dirty="0" err="1"/>
              <a:t>quindi</a:t>
            </a:r>
            <a:r>
              <a:rPr lang="de-DE" dirty="0"/>
              <a:t> non </a:t>
            </a:r>
            <a:r>
              <a:rPr lang="de-DE" dirty="0" err="1"/>
              <a:t>lo</a:t>
            </a:r>
            <a:r>
              <a:rPr lang="de-DE" dirty="0"/>
              <a:t> </a:t>
            </a:r>
            <a:r>
              <a:rPr lang="de-DE" dirty="0" err="1"/>
              <a:t>fai</a:t>
            </a:r>
            <a:r>
              <a:rPr lang="de-DE" dirty="0"/>
              <a:t>. Per molto tempo. </a:t>
            </a:r>
            <a:r>
              <a:rPr lang="de-DE" dirty="0" err="1"/>
              <a:t>Forse</a:t>
            </a:r>
            <a:r>
              <a:rPr lang="de-DE" dirty="0"/>
              <a:t> non </a:t>
            </a:r>
            <a:r>
              <a:rPr lang="de-DE" dirty="0" err="1"/>
              <a:t>ci</a:t>
            </a:r>
            <a:r>
              <a:rPr lang="de-DE" dirty="0"/>
              <a:t> </a:t>
            </a:r>
            <a:r>
              <a:rPr lang="de-DE" dirty="0" err="1"/>
              <a:t>vai</a:t>
            </a:r>
            <a:r>
              <a:rPr lang="de-DE" dirty="0"/>
              <a:t> </a:t>
            </a:r>
            <a:r>
              <a:rPr lang="de-DE" dirty="0" err="1"/>
              <a:t>proprio</a:t>
            </a:r>
            <a:r>
              <a:rPr lang="de-DE" dirty="0"/>
              <a:t>.</a:t>
            </a:r>
            <a:br>
              <a:rPr lang="de-DE" dirty="0"/>
            </a:br>
            <a:endParaRPr dirty="0"/>
          </a:p>
          <a:p>
            <a:pPr marL="457200" lvl="0" indent="-361950" algn="l" rtl="0">
              <a:lnSpc>
                <a:spcPct val="90000"/>
              </a:lnSpc>
              <a:spcBef>
                <a:spcPts val="750"/>
              </a:spcBef>
              <a:spcAft>
                <a:spcPts val="0"/>
              </a:spcAft>
              <a:buSzPts val="1800"/>
              <a:buNone/>
            </a:pPr>
            <a:r>
              <a:rPr lang="de-DE" sz="2800" dirty="0"/>
              <a:t>Il </a:t>
            </a:r>
            <a:r>
              <a:rPr lang="de-DE" sz="2800" dirty="0" err="1"/>
              <a:t>fatto</a:t>
            </a:r>
            <a:r>
              <a:rPr lang="de-DE" sz="2800" dirty="0"/>
              <a:t> è </a:t>
            </a:r>
            <a:r>
              <a:rPr lang="de-DE" sz="2800" dirty="0" err="1"/>
              <a:t>che</a:t>
            </a:r>
            <a:r>
              <a:rPr lang="de-DE" sz="2800" dirty="0"/>
              <a:t> </a:t>
            </a:r>
            <a:r>
              <a:rPr lang="de-DE" sz="2800" dirty="0" err="1"/>
              <a:t>sapere</a:t>
            </a:r>
            <a:r>
              <a:rPr lang="de-DE" sz="2800" dirty="0"/>
              <a:t> </a:t>
            </a:r>
            <a:r>
              <a:rPr lang="de-DE" sz="2800" dirty="0" err="1"/>
              <a:t>come</a:t>
            </a:r>
            <a:r>
              <a:rPr lang="de-DE" sz="2800" dirty="0"/>
              <a:t> </a:t>
            </a:r>
            <a:r>
              <a:rPr lang="de-DE" sz="2800" dirty="0" err="1"/>
              <a:t>motivare</a:t>
            </a:r>
            <a:r>
              <a:rPr lang="de-DE" sz="2800" dirty="0"/>
              <a:t> la </a:t>
            </a:r>
            <a:r>
              <a:rPr lang="de-DE" sz="2800" dirty="0" err="1"/>
              <a:t>propria</a:t>
            </a:r>
            <a:r>
              <a:rPr lang="de-DE" sz="2800" dirty="0"/>
              <a:t> </a:t>
            </a:r>
            <a:r>
              <a:rPr lang="de-DE" sz="2800" dirty="0" err="1"/>
              <a:t>squadra</a:t>
            </a:r>
            <a:r>
              <a:rPr lang="de-DE" sz="2800" dirty="0"/>
              <a:t> è </a:t>
            </a:r>
            <a:r>
              <a:rPr lang="de-DE" sz="2800" dirty="0" err="1"/>
              <a:t>una</a:t>
            </a:r>
            <a:r>
              <a:rPr lang="de-DE" sz="2800" dirty="0"/>
              <a:t> delle </a:t>
            </a:r>
            <a:r>
              <a:rPr lang="de-DE" sz="2800" dirty="0" err="1"/>
              <a:t>parti</a:t>
            </a:r>
            <a:r>
              <a:rPr lang="de-DE" sz="2800" dirty="0"/>
              <a:t> più </a:t>
            </a:r>
            <a:r>
              <a:rPr lang="de-DE" sz="2800" dirty="0" err="1"/>
              <a:t>importanti</a:t>
            </a:r>
            <a:r>
              <a:rPr lang="de-DE" sz="2800" dirty="0"/>
              <a:t> della </a:t>
            </a:r>
            <a:r>
              <a:rPr lang="de-DE" sz="2800" dirty="0" err="1"/>
              <a:t>leadership</a:t>
            </a:r>
            <a:r>
              <a:rPr lang="de-DE" sz="2800" dirty="0"/>
              <a:t>. </a:t>
            </a:r>
            <a:endParaRPr dirty="0"/>
          </a:p>
        </p:txBody>
      </p:sp>
      <p:pic>
        <p:nvPicPr>
          <p:cNvPr id="153" name="Google Shape;153;p19"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54" name="Google Shape;154;p1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55" name="Google Shape;155;p19"/>
          <p:cNvSpPr/>
          <p:nvPr/>
        </p:nvSpPr>
        <p:spPr>
          <a:xfrm>
            <a:off x="524425" y="5954428"/>
            <a:ext cx="6653366"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800" b="0" i="0" u="none" strike="noStrike" cap="none">
                <a:solidFill>
                  <a:srgbClr val="000000"/>
                </a:solidFill>
                <a:latin typeface="Arial"/>
                <a:ea typeface="Arial"/>
                <a:cs typeface="Arial"/>
                <a:sym typeface="Arial"/>
              </a:rPr>
              <a:t>https://www.inc.com/melanie-curtin/what-motivates-you-at-work-when-200000-workers-were-asked-this-was-their-top-reponse.html </a:t>
            </a:r>
            <a:endParaRPr/>
          </a:p>
        </p:txBody>
      </p:sp>
      <p:pic>
        <p:nvPicPr>
          <p:cNvPr id="156" name="Google Shape;156;p19" descr="Ein Bild, das Person, stehend, Mann, haltend enthält.&#10;&#10;Automatisch generierte Beschreibung"/>
          <p:cNvPicPr preferRelativeResize="0"/>
          <p:nvPr/>
        </p:nvPicPr>
        <p:blipFill rotWithShape="1">
          <a:blip r:embed="rId4">
            <a:alphaModFix/>
          </a:blip>
          <a:srcRect/>
          <a:stretch/>
        </p:blipFill>
        <p:spPr>
          <a:xfrm flipH="1">
            <a:off x="6629400" y="196978"/>
            <a:ext cx="2075308" cy="1555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0"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pic>
        <p:nvPicPr>
          <p:cNvPr id="162" name="Google Shape;162;p20"/>
          <p:cNvPicPr preferRelativeResize="0"/>
          <p:nvPr/>
        </p:nvPicPr>
        <p:blipFill rotWithShape="1">
          <a:blip r:embed="rId4">
            <a:alphaModFix/>
          </a:blip>
          <a:srcRect/>
          <a:stretch/>
        </p:blipFill>
        <p:spPr>
          <a:xfrm>
            <a:off x="311700" y="5859710"/>
            <a:ext cx="1439863" cy="398463"/>
          </a:xfrm>
          <a:prstGeom prst="rect">
            <a:avLst/>
          </a:prstGeom>
          <a:noFill/>
          <a:ln>
            <a:noFill/>
          </a:ln>
        </p:spPr>
      </p:pic>
      <p:pic>
        <p:nvPicPr>
          <p:cNvPr id="163" name="Google Shape;163;p20"/>
          <p:cNvPicPr preferRelativeResize="0"/>
          <p:nvPr/>
        </p:nvPicPr>
        <p:blipFill rotWithShape="1">
          <a:blip r:embed="rId5">
            <a:alphaModFix/>
          </a:blip>
          <a:srcRect/>
          <a:stretch/>
        </p:blipFill>
        <p:spPr>
          <a:xfrm>
            <a:off x="1794425" y="5859710"/>
            <a:ext cx="792163" cy="404813"/>
          </a:xfrm>
          <a:prstGeom prst="rect">
            <a:avLst/>
          </a:prstGeom>
          <a:noFill/>
          <a:ln>
            <a:noFill/>
          </a:ln>
        </p:spPr>
      </p:pic>
      <p:pic>
        <p:nvPicPr>
          <p:cNvPr id="164" name="Google Shape;164;p20"/>
          <p:cNvPicPr preferRelativeResize="0"/>
          <p:nvPr/>
        </p:nvPicPr>
        <p:blipFill rotWithShape="1">
          <a:blip r:embed="rId6">
            <a:alphaModFix/>
          </a:blip>
          <a:srcRect/>
          <a:stretch/>
        </p:blipFill>
        <p:spPr>
          <a:xfrm>
            <a:off x="2697713" y="5859710"/>
            <a:ext cx="822325" cy="361950"/>
          </a:xfrm>
          <a:prstGeom prst="rect">
            <a:avLst/>
          </a:prstGeom>
          <a:noFill/>
          <a:ln>
            <a:noFill/>
          </a:ln>
        </p:spPr>
      </p:pic>
      <p:pic>
        <p:nvPicPr>
          <p:cNvPr id="165" name="Google Shape;165;p20"/>
          <p:cNvPicPr preferRelativeResize="0"/>
          <p:nvPr/>
        </p:nvPicPr>
        <p:blipFill rotWithShape="1">
          <a:blip r:embed="rId7">
            <a:alphaModFix/>
          </a:blip>
          <a:srcRect/>
          <a:stretch/>
        </p:blipFill>
        <p:spPr>
          <a:xfrm>
            <a:off x="3572425" y="5859710"/>
            <a:ext cx="1390650" cy="323850"/>
          </a:xfrm>
          <a:prstGeom prst="rect">
            <a:avLst/>
          </a:prstGeom>
          <a:noFill/>
          <a:ln>
            <a:noFill/>
          </a:ln>
        </p:spPr>
      </p:pic>
      <p:pic>
        <p:nvPicPr>
          <p:cNvPr id="166" name="Google Shape;166;p20"/>
          <p:cNvPicPr preferRelativeResize="0"/>
          <p:nvPr/>
        </p:nvPicPr>
        <p:blipFill rotWithShape="1">
          <a:blip r:embed="rId8">
            <a:alphaModFix/>
          </a:blip>
          <a:srcRect/>
          <a:stretch/>
        </p:blipFill>
        <p:spPr>
          <a:xfrm>
            <a:off x="5029750" y="5859710"/>
            <a:ext cx="752475" cy="333375"/>
          </a:xfrm>
          <a:prstGeom prst="rect">
            <a:avLst/>
          </a:prstGeom>
          <a:noFill/>
          <a:ln>
            <a:noFill/>
          </a:ln>
        </p:spPr>
      </p:pic>
      <p:pic>
        <p:nvPicPr>
          <p:cNvPr id="167" name="Google Shape;167;p20"/>
          <p:cNvPicPr preferRelativeResize="0"/>
          <p:nvPr/>
        </p:nvPicPr>
        <p:blipFill rotWithShape="1">
          <a:blip r:embed="rId9">
            <a:alphaModFix/>
          </a:blip>
          <a:srcRect/>
          <a:stretch/>
        </p:blipFill>
        <p:spPr>
          <a:xfrm>
            <a:off x="5858425" y="5859710"/>
            <a:ext cx="342900" cy="306388"/>
          </a:xfrm>
          <a:prstGeom prst="rect">
            <a:avLst/>
          </a:prstGeom>
          <a:noFill/>
          <a:ln>
            <a:noFill/>
          </a:ln>
        </p:spPr>
      </p:pic>
      <p:pic>
        <p:nvPicPr>
          <p:cNvPr id="168" name="Google Shape;168;p20"/>
          <p:cNvPicPr preferRelativeResize="0"/>
          <p:nvPr/>
        </p:nvPicPr>
        <p:blipFill rotWithShape="1">
          <a:blip r:embed="rId10">
            <a:alphaModFix/>
          </a:blip>
          <a:srcRect/>
          <a:stretch/>
        </p:blipFill>
        <p:spPr>
          <a:xfrm>
            <a:off x="6291813" y="5859710"/>
            <a:ext cx="525462" cy="369888"/>
          </a:xfrm>
          <a:prstGeom prst="rect">
            <a:avLst/>
          </a:prstGeom>
          <a:noFill/>
          <a:ln>
            <a:noFill/>
          </a:ln>
        </p:spPr>
      </p:pic>
      <p:sp>
        <p:nvSpPr>
          <p:cNvPr id="169" name="Google Shape;169;p2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170" name="Google Shape;170;p20"/>
          <p:cNvPicPr preferRelativeResize="0"/>
          <p:nvPr/>
        </p:nvPicPr>
        <p:blipFill rotWithShape="1">
          <a:blip r:embed="rId11">
            <a:alphaModFix/>
          </a:blip>
          <a:srcRect/>
          <a:stretch/>
        </p:blipFill>
        <p:spPr>
          <a:xfrm>
            <a:off x="6173411" y="2273452"/>
            <a:ext cx="2634872" cy="2311095"/>
          </a:xfrm>
          <a:prstGeom prst="rect">
            <a:avLst/>
          </a:prstGeom>
          <a:noFill/>
          <a:ln>
            <a:noFill/>
          </a:ln>
        </p:spPr>
      </p:pic>
      <p:sp>
        <p:nvSpPr>
          <p:cNvPr id="171" name="Google Shape;171;p20"/>
          <p:cNvSpPr/>
          <p:nvPr/>
        </p:nvSpPr>
        <p:spPr>
          <a:xfrm>
            <a:off x="147526" y="1487023"/>
            <a:ext cx="8660757" cy="15388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800" b="0" i="0" u="none" strike="noStrike" cap="none" dirty="0">
                <a:solidFill>
                  <a:srgbClr val="000000"/>
                </a:solidFill>
                <a:latin typeface="Arial"/>
                <a:ea typeface="Arial"/>
                <a:cs typeface="Arial"/>
                <a:sym typeface="Arial"/>
              </a:rPr>
              <a:t>La </a:t>
            </a:r>
            <a:r>
              <a:rPr lang="de-DE" sz="1800" b="1" i="0" u="sng" strike="noStrike" cap="none" dirty="0" err="1">
                <a:solidFill>
                  <a:srgbClr val="000000"/>
                </a:solidFill>
                <a:latin typeface="Arial"/>
                <a:ea typeface="Arial"/>
                <a:cs typeface="Arial"/>
                <a:sym typeface="Arial"/>
              </a:rPr>
              <a:t>motivazione</a:t>
            </a:r>
            <a:r>
              <a:rPr lang="de-DE" sz="1800" b="1" i="0" u="sng" strike="noStrike" cap="none" dirty="0">
                <a:solidFill>
                  <a:srgbClr val="000000"/>
                </a:solidFill>
                <a:latin typeface="Arial"/>
                <a:ea typeface="Arial"/>
                <a:cs typeface="Arial"/>
                <a:sym typeface="Arial"/>
              </a:rPr>
              <a:t> </a:t>
            </a:r>
            <a:r>
              <a:rPr lang="de-DE" sz="1800" b="0" i="0" u="none" strike="noStrike" cap="none" dirty="0">
                <a:solidFill>
                  <a:srgbClr val="000000"/>
                </a:solidFill>
                <a:latin typeface="Arial"/>
                <a:ea typeface="Arial"/>
                <a:cs typeface="Arial"/>
                <a:sym typeface="Arial"/>
              </a:rPr>
              <a:t>è la </a:t>
            </a:r>
            <a:r>
              <a:rPr lang="de-DE" sz="1800" b="0" i="0" u="none" strike="noStrike" cap="none" dirty="0" err="1">
                <a:solidFill>
                  <a:srgbClr val="000000"/>
                </a:solidFill>
                <a:latin typeface="Arial"/>
                <a:ea typeface="Arial"/>
                <a:cs typeface="Arial"/>
                <a:sym typeface="Arial"/>
              </a:rPr>
              <a:t>parola</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derivata</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dalla</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parola</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movente</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che</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significa</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bisogni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desideri</a:t>
            </a:r>
            <a:r>
              <a:rPr lang="de-DE" sz="1800" b="0" i="0" u="none" strike="noStrike" cap="none" dirty="0">
                <a:solidFill>
                  <a:srgbClr val="000000"/>
                </a:solidFill>
                <a:latin typeface="Arial"/>
                <a:ea typeface="Arial"/>
                <a:cs typeface="Arial"/>
                <a:sym typeface="Arial"/>
              </a:rPr>
              <a:t>, </a:t>
            </a:r>
            <a:r>
              <a:rPr lang="de-DE" sz="1800" dirty="0" err="1" smtClean="0"/>
              <a:t>necessità</a:t>
            </a:r>
            <a:r>
              <a:rPr lang="de-DE" sz="1800" b="0" i="0" u="none" strike="noStrike" cap="none" dirty="0" smtClean="0">
                <a:solidFill>
                  <a:srgbClr val="000000"/>
                </a:solidFill>
                <a:latin typeface="Arial"/>
                <a:ea typeface="Arial"/>
                <a:cs typeface="Arial"/>
                <a:sym typeface="Arial"/>
              </a:rPr>
              <a:t> </a:t>
            </a:r>
            <a:r>
              <a:rPr lang="de-DE" sz="1800" b="0" i="0" u="none" strike="noStrike" cap="none" dirty="0">
                <a:solidFill>
                  <a:srgbClr val="000000"/>
                </a:solidFill>
                <a:latin typeface="Arial"/>
                <a:ea typeface="Arial"/>
                <a:cs typeface="Arial"/>
                <a:sym typeface="Arial"/>
              </a:rPr>
              <a:t>o </a:t>
            </a:r>
            <a:r>
              <a:rPr lang="de-DE" sz="1800" b="0" i="0" u="none" strike="noStrike" cap="none" dirty="0" err="1">
                <a:solidFill>
                  <a:srgbClr val="000000"/>
                </a:solidFill>
                <a:latin typeface="Arial"/>
                <a:ea typeface="Arial"/>
                <a:cs typeface="Arial"/>
                <a:sym typeface="Arial"/>
              </a:rPr>
              <a:t>spinte</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all'interno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degli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individui</a:t>
            </a:r>
            <a:r>
              <a:rPr lang="de-DE" sz="1800" b="0" i="0" u="none" strike="noStrike" cap="none" dirty="0">
                <a:solidFill>
                  <a:srgbClr val="000000"/>
                </a:solidFill>
                <a:latin typeface="Arial"/>
                <a:ea typeface="Arial"/>
                <a:cs typeface="Arial"/>
                <a:sym typeface="Arial"/>
              </a:rPr>
              <a:t>. È </a:t>
            </a:r>
            <a:r>
              <a:rPr lang="de-DE" sz="1800" b="0" i="0" u="none" strike="noStrike" cap="none" dirty="0" err="1">
                <a:solidFill>
                  <a:srgbClr val="000000"/>
                </a:solidFill>
                <a:latin typeface="Arial"/>
                <a:ea typeface="Arial"/>
                <a:cs typeface="Arial"/>
                <a:sym typeface="Arial"/>
              </a:rPr>
              <a:t>il</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processo</a:t>
            </a:r>
            <a:r>
              <a:rPr lang="de-DE" sz="1800" b="0" i="0" u="none" strike="noStrike" cap="none" dirty="0">
                <a:solidFill>
                  <a:srgbClr val="000000"/>
                </a:solidFill>
                <a:latin typeface="Arial"/>
                <a:ea typeface="Arial"/>
                <a:cs typeface="Arial"/>
                <a:sym typeface="Arial"/>
              </a:rPr>
              <a:t> di </a:t>
            </a:r>
            <a:r>
              <a:rPr lang="de-DE" sz="1800" b="0" i="0" u="none" strike="noStrike" cap="none" dirty="0" err="1">
                <a:solidFill>
                  <a:srgbClr val="000000"/>
                </a:solidFill>
                <a:latin typeface="Arial"/>
                <a:ea typeface="Arial"/>
                <a:cs typeface="Arial"/>
                <a:sym typeface="Arial"/>
              </a:rPr>
              <a:t>stimolare</a:t>
            </a:r>
            <a:r>
              <a:rPr lang="de-DE" sz="1800" b="0" i="0" u="none" strike="noStrike" cap="none" dirty="0">
                <a:solidFill>
                  <a:srgbClr val="000000"/>
                </a:solidFill>
                <a:latin typeface="Arial"/>
                <a:ea typeface="Arial"/>
                <a:cs typeface="Arial"/>
                <a:sym typeface="Arial"/>
              </a:rPr>
              <a:t> le </a:t>
            </a:r>
            <a:r>
              <a:rPr lang="de-DE" sz="1800" b="0" i="0" u="none" strike="noStrike" cap="none" dirty="0" err="1">
                <a:solidFill>
                  <a:srgbClr val="000000"/>
                </a:solidFill>
                <a:latin typeface="Arial"/>
                <a:ea typeface="Arial"/>
                <a:cs typeface="Arial"/>
                <a:sym typeface="Arial"/>
              </a:rPr>
              <a:t>persone</a:t>
            </a:r>
            <a:r>
              <a:rPr lang="de-DE" sz="1800" b="0" i="0" u="none" strike="noStrike" cap="none" dirty="0">
                <a:solidFill>
                  <a:srgbClr val="000000"/>
                </a:solidFill>
                <a:latin typeface="Arial"/>
                <a:ea typeface="Arial"/>
                <a:cs typeface="Arial"/>
                <a:sym typeface="Arial"/>
              </a:rPr>
              <a:t> ad </a:t>
            </a:r>
            <a:r>
              <a:rPr lang="de-DE" sz="1800" b="0" i="0" u="none" strike="noStrike" cap="none" dirty="0" err="1">
                <a:solidFill>
                  <a:srgbClr val="000000"/>
                </a:solidFill>
                <a:latin typeface="Arial"/>
                <a:ea typeface="Arial"/>
                <a:cs typeface="Arial"/>
                <a:sym typeface="Arial"/>
              </a:rPr>
              <a:t>azioni</a:t>
            </a:r>
            <a:r>
              <a:rPr lang="de-DE" sz="1800" b="0" i="0" u="none" strike="noStrike" cap="none" dirty="0">
                <a:solidFill>
                  <a:srgbClr val="000000"/>
                </a:solidFill>
                <a:latin typeface="Arial"/>
                <a:ea typeface="Arial"/>
                <a:cs typeface="Arial"/>
                <a:sym typeface="Arial"/>
              </a:rPr>
              <a:t> per </a:t>
            </a:r>
            <a:r>
              <a:rPr lang="de-DE" sz="1800" b="0" i="0" u="none" strike="noStrike" cap="none" dirty="0" err="1">
                <a:solidFill>
                  <a:srgbClr val="000000"/>
                </a:solidFill>
                <a:latin typeface="Arial"/>
                <a:ea typeface="Arial"/>
                <a:cs typeface="Arial"/>
                <a:sym typeface="Arial"/>
              </a:rPr>
              <a:t>realizzare</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gli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obiettivi</a:t>
            </a:r>
            <a:r>
              <a:rPr lang="de-DE" sz="18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
        <p:nvSpPr>
          <p:cNvPr id="172" name="Google Shape;172;p20"/>
          <p:cNvSpPr/>
          <p:nvPr/>
        </p:nvSpPr>
        <p:spPr>
          <a:xfrm>
            <a:off x="147526" y="2396969"/>
            <a:ext cx="6255363" cy="20005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800" b="0" i="0" u="none" strike="noStrike" cap="none" dirty="0">
                <a:solidFill>
                  <a:srgbClr val="000000"/>
                </a:solidFill>
                <a:latin typeface="Arial"/>
                <a:ea typeface="Arial"/>
                <a:cs typeface="Arial"/>
                <a:sym typeface="Arial"/>
              </a:rPr>
              <a:t>Nel </a:t>
            </a:r>
            <a:r>
              <a:rPr lang="de-DE" sz="1800" b="0" i="0" u="none" strike="noStrike" cap="none" dirty="0" err="1">
                <a:solidFill>
                  <a:srgbClr val="000000"/>
                </a:solidFill>
                <a:latin typeface="Arial"/>
                <a:ea typeface="Arial"/>
                <a:cs typeface="Arial"/>
                <a:sym typeface="Arial"/>
              </a:rPr>
              <a:t>contesto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dell'obiettivo</a:t>
            </a:r>
            <a:r>
              <a:rPr lang="de-DE" sz="1800" b="0" i="0" u="none" strike="noStrike" cap="none" dirty="0">
                <a:solidFill>
                  <a:srgbClr val="000000"/>
                </a:solidFill>
                <a:latin typeface="Arial"/>
                <a:ea typeface="Arial"/>
                <a:cs typeface="Arial"/>
                <a:sym typeface="Arial"/>
              </a:rPr>
              <a:t> di </a:t>
            </a:r>
            <a:r>
              <a:rPr lang="de-DE" sz="1800" b="0" i="0" u="none" strike="noStrike" cap="none" dirty="0" err="1">
                <a:solidFill>
                  <a:srgbClr val="000000"/>
                </a:solidFill>
                <a:latin typeface="Arial"/>
                <a:ea typeface="Arial"/>
                <a:cs typeface="Arial"/>
                <a:sym typeface="Arial"/>
              </a:rPr>
              <a:t>lavoro</a:t>
            </a:r>
            <a:r>
              <a:rPr lang="de-DE" sz="1800" b="0" i="0" u="none" strike="noStrike" cap="none" dirty="0">
                <a:solidFill>
                  <a:srgbClr val="000000"/>
                </a:solidFill>
                <a:latin typeface="Arial"/>
                <a:ea typeface="Arial"/>
                <a:cs typeface="Arial"/>
                <a:sym typeface="Arial"/>
              </a:rPr>
              <a:t> i </a:t>
            </a:r>
            <a:r>
              <a:rPr lang="de-DE" sz="1800" b="0" i="0" u="none" strike="noStrike" cap="none" dirty="0" err="1">
                <a:solidFill>
                  <a:srgbClr val="000000"/>
                </a:solidFill>
                <a:latin typeface="Arial"/>
                <a:ea typeface="Arial"/>
                <a:cs typeface="Arial"/>
                <a:sym typeface="Arial"/>
              </a:rPr>
              <a:t>fattori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psicologici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che</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stimolano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il</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comportamento</a:t>
            </a:r>
            <a:r>
              <a:rPr lang="de-DE" sz="1800" b="0" i="0" u="none" strike="noStrike" cap="none" dirty="0">
                <a:solidFill>
                  <a:srgbClr val="000000"/>
                </a:solidFill>
                <a:latin typeface="Arial"/>
                <a:ea typeface="Arial"/>
                <a:cs typeface="Arial"/>
                <a:sym typeface="Arial"/>
              </a:rPr>
              <a:t> delle </a:t>
            </a:r>
            <a:r>
              <a:rPr lang="de-DE" sz="1800" b="0" i="0" u="none" strike="noStrike" cap="none" dirty="0" err="1">
                <a:solidFill>
                  <a:srgbClr val="000000"/>
                </a:solidFill>
                <a:latin typeface="Arial"/>
                <a:ea typeface="Arial"/>
                <a:cs typeface="Arial"/>
                <a:sym typeface="Arial"/>
              </a:rPr>
              <a:t>persone</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possono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essere</a:t>
            </a:r>
            <a:r>
              <a:rPr lang="de-DE" sz="1800" b="0" i="0" u="none" strike="noStrike" cap="none" dirty="0">
                <a:solidFill>
                  <a:srgbClr val="000000"/>
                </a:solidFill>
                <a:latin typeface="Arial"/>
                <a:ea typeface="Arial"/>
                <a:cs typeface="Arial"/>
                <a:sym typeface="Arial"/>
              </a:rPr>
              <a:t/>
            </a:r>
            <a:br>
              <a:rPr lang="de-DE" sz="1800" b="0" i="0" u="none" strike="noStrike" cap="none" dirty="0">
                <a:solidFill>
                  <a:srgbClr val="000000"/>
                </a:solidFill>
                <a:latin typeface="Arial"/>
                <a:ea typeface="Arial"/>
                <a:cs typeface="Arial"/>
                <a:sym typeface="Arial"/>
              </a:rPr>
            </a:br>
            <a:endParaRPr sz="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dirty="0" err="1">
                <a:solidFill>
                  <a:srgbClr val="000000"/>
                </a:solidFill>
                <a:latin typeface="Arial"/>
                <a:ea typeface="Arial"/>
                <a:cs typeface="Arial"/>
                <a:sym typeface="Arial"/>
              </a:rPr>
              <a:t>desiderio</a:t>
            </a:r>
            <a:r>
              <a:rPr lang="de-DE" sz="1600" b="0" i="0" u="none" strike="noStrike" cap="none" dirty="0">
                <a:solidFill>
                  <a:srgbClr val="000000"/>
                </a:solidFill>
                <a:latin typeface="Arial"/>
                <a:ea typeface="Arial"/>
                <a:cs typeface="Arial"/>
                <a:sym typeface="Arial"/>
              </a:rPr>
              <a:t> di </a:t>
            </a:r>
            <a:r>
              <a:rPr lang="de-DE" sz="1600" b="0" i="0" u="none" strike="noStrike" cap="none" dirty="0" err="1">
                <a:solidFill>
                  <a:srgbClr val="000000"/>
                </a:solidFill>
                <a:latin typeface="Arial"/>
                <a:ea typeface="Arial"/>
                <a:cs typeface="Arial"/>
                <a:sym typeface="Arial"/>
              </a:rPr>
              <a:t>denaro</a:t>
            </a:r>
            <a:r>
              <a:rPr lang="de-DE" sz="1600" b="0" i="0" u="none" strike="noStrike" cap="none" dirty="0">
                <a:solidFill>
                  <a:srgbClr val="000000"/>
                </a:solidFill>
                <a:latin typeface="Arial"/>
                <a:ea typeface="Arial"/>
                <a:cs typeface="Arial"/>
                <a:sym typeface="Arial"/>
              </a:rPr>
              <a:t> </a:t>
            </a:r>
            <a:endParaRPr dirty="0"/>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dirty="0" err="1">
                <a:solidFill>
                  <a:srgbClr val="000000"/>
                </a:solidFill>
                <a:latin typeface="Arial"/>
                <a:ea typeface="Arial"/>
                <a:cs typeface="Arial"/>
                <a:sym typeface="Arial"/>
              </a:rPr>
              <a:t>successo</a:t>
            </a:r>
            <a:r>
              <a:rPr lang="de-DE" sz="1600" b="0" i="0" u="none" strike="noStrike" cap="none" dirty="0">
                <a:solidFill>
                  <a:srgbClr val="000000"/>
                </a:solidFill>
                <a:latin typeface="Arial"/>
                <a:ea typeface="Arial"/>
                <a:cs typeface="Arial"/>
                <a:sym typeface="Arial"/>
              </a:rPr>
              <a:t> </a:t>
            </a:r>
            <a:endParaRPr dirty="0"/>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dirty="0" err="1">
                <a:solidFill>
                  <a:srgbClr val="000000"/>
                </a:solidFill>
                <a:latin typeface="Arial"/>
                <a:ea typeface="Arial"/>
                <a:cs typeface="Arial"/>
                <a:sym typeface="Arial"/>
              </a:rPr>
              <a:t>riconoscimento</a:t>
            </a:r>
            <a:r>
              <a:rPr lang="de-DE" sz="1600" b="0" i="0" u="none" strike="noStrike" cap="none" dirty="0">
                <a:solidFill>
                  <a:srgbClr val="000000"/>
                </a:solidFill>
                <a:latin typeface="Arial"/>
                <a:ea typeface="Arial"/>
                <a:cs typeface="Arial"/>
                <a:sym typeface="Arial"/>
              </a:rPr>
              <a:t> </a:t>
            </a:r>
            <a:endParaRPr dirty="0"/>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dirty="0" err="1">
                <a:solidFill>
                  <a:srgbClr val="000000"/>
                </a:solidFill>
                <a:latin typeface="Arial"/>
                <a:ea typeface="Arial"/>
                <a:cs typeface="Arial"/>
                <a:sym typeface="Arial"/>
              </a:rPr>
              <a:t>soddisfazione</a:t>
            </a:r>
            <a:r>
              <a:rPr lang="de-DE" sz="1600" b="0" i="0" u="none" strike="noStrike" cap="none" dirty="0">
                <a:solidFill>
                  <a:srgbClr val="000000"/>
                </a:solidFill>
                <a:latin typeface="Arial"/>
                <a:ea typeface="Arial"/>
                <a:cs typeface="Arial"/>
                <a:sym typeface="Arial"/>
              </a:rPr>
              <a:t> sul </a:t>
            </a:r>
            <a:r>
              <a:rPr lang="de-DE" sz="1600" b="0" i="0" u="none" strike="noStrike" cap="none" dirty="0" err="1">
                <a:solidFill>
                  <a:srgbClr val="000000"/>
                </a:solidFill>
                <a:latin typeface="Arial"/>
                <a:ea typeface="Arial"/>
                <a:cs typeface="Arial"/>
                <a:sym typeface="Arial"/>
              </a:rPr>
              <a:t>lavoro</a:t>
            </a:r>
            <a:r>
              <a:rPr lang="de-DE" sz="1600" b="0" i="0" u="none" strike="noStrike" cap="none" dirty="0">
                <a:solidFill>
                  <a:srgbClr val="000000"/>
                </a:solidFill>
                <a:latin typeface="Arial"/>
                <a:ea typeface="Arial"/>
                <a:cs typeface="Arial"/>
                <a:sym typeface="Arial"/>
              </a:rPr>
              <a:t> </a:t>
            </a:r>
            <a:endParaRPr dirty="0"/>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dirty="0" err="1">
                <a:solidFill>
                  <a:srgbClr val="000000"/>
                </a:solidFill>
                <a:latin typeface="Arial"/>
                <a:ea typeface="Arial"/>
                <a:cs typeface="Arial"/>
                <a:sym typeface="Arial"/>
              </a:rPr>
              <a:t>lavoro</a:t>
            </a:r>
            <a:r>
              <a:rPr lang="de-DE" sz="1600" b="0" i="0" u="none" strike="noStrike" cap="none" dirty="0">
                <a:solidFill>
                  <a:srgbClr val="000000"/>
                </a:solidFill>
                <a:latin typeface="Arial"/>
                <a:ea typeface="Arial"/>
                <a:cs typeface="Arial"/>
                <a:sym typeface="Arial"/>
              </a:rPr>
              <a:t> di </a:t>
            </a:r>
            <a:r>
              <a:rPr lang="de-DE" sz="1600" b="0" i="0" u="none" strike="noStrike" cap="none" dirty="0" err="1">
                <a:solidFill>
                  <a:srgbClr val="000000"/>
                </a:solidFill>
                <a:latin typeface="Arial"/>
                <a:ea typeface="Arial"/>
                <a:cs typeface="Arial"/>
                <a:sym typeface="Arial"/>
              </a:rPr>
              <a:t>squadra</a:t>
            </a:r>
            <a:r>
              <a:rPr lang="de-DE" sz="1600" b="0" i="0" u="none" strike="noStrike" cap="none" dirty="0">
                <a:solidFill>
                  <a:srgbClr val="000000"/>
                </a:solidFill>
                <a:latin typeface="Arial"/>
                <a:ea typeface="Arial"/>
                <a:cs typeface="Arial"/>
                <a:sym typeface="Arial"/>
              </a:rPr>
              <a:t>, </a:t>
            </a:r>
            <a:r>
              <a:rPr lang="de-DE" sz="1600" b="0" i="0" u="none" strike="noStrike" cap="none" dirty="0" err="1">
                <a:solidFill>
                  <a:srgbClr val="000000"/>
                </a:solidFill>
                <a:latin typeface="Arial"/>
                <a:ea typeface="Arial"/>
                <a:cs typeface="Arial"/>
                <a:sym typeface="Arial"/>
              </a:rPr>
              <a:t>ecc</a:t>
            </a:r>
            <a:r>
              <a:rPr lang="de-DE" sz="16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73" name="Google Shape;173;p20"/>
          <p:cNvSpPr/>
          <p:nvPr/>
        </p:nvSpPr>
        <p:spPr>
          <a:xfrm>
            <a:off x="252162" y="5547638"/>
            <a:ext cx="4977163"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900" b="0" i="0" u="sng" strike="noStrike" cap="none">
                <a:solidFill>
                  <a:schemeClr val="hlink"/>
                </a:solidFill>
                <a:latin typeface="Arial"/>
                <a:ea typeface="Arial"/>
                <a:cs typeface="Arial"/>
                <a:sym typeface="Arial"/>
                <a:hlinkClick r:id="rId12"/>
              </a:rPr>
              <a:t>Fonte: https://www.managementstudyguide.com/what_is_motivation.htm </a:t>
            </a:r>
            <a:endParaRPr/>
          </a:p>
        </p:txBody>
      </p:sp>
      <p:sp>
        <p:nvSpPr>
          <p:cNvPr id="174" name="Google Shape;174;p20"/>
          <p:cNvSpPr/>
          <p:nvPr/>
        </p:nvSpPr>
        <p:spPr>
          <a:xfrm>
            <a:off x="185847" y="4411155"/>
            <a:ext cx="6092653"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Una delle funzioni più importanti della gestione è quella di creare la volontà tra gli impiegati di eseguire al meglio delle loro capacità. Quindi il </a:t>
            </a:r>
            <a:r>
              <a:rPr lang="de-DE" sz="1600" b="0" i="0" u="sng" strike="noStrike" cap="none">
                <a:solidFill>
                  <a:schemeClr val="hlink"/>
                </a:solidFill>
                <a:latin typeface="Arial"/>
                <a:ea typeface="Arial"/>
                <a:cs typeface="Arial"/>
                <a:sym typeface="Arial"/>
                <a:hlinkClick r:id="rId13"/>
              </a:rPr>
              <a:t>ruolo di un leader </a:t>
            </a:r>
            <a:r>
              <a:rPr lang="de-DE" sz="1600" b="0" i="0" u="none" strike="noStrike" cap="none">
                <a:solidFill>
                  <a:srgbClr val="000000"/>
                </a:solidFill>
                <a:latin typeface="Arial"/>
                <a:ea typeface="Arial"/>
                <a:cs typeface="Arial"/>
                <a:sym typeface="Arial"/>
              </a:rPr>
              <a:t>è quello di suscitare interesse nelle prestazioni dei dipendenti nel loro lavoro.</a:t>
            </a:r>
            <a:endParaRPr sz="1600" b="0" i="0" u="none" strike="noStrike" cap="none">
              <a:solidFill>
                <a:srgbClr val="000000"/>
              </a:solidFill>
              <a:latin typeface="Arial"/>
              <a:ea typeface="Arial"/>
              <a:cs typeface="Arial"/>
              <a:sym typeface="Arial"/>
            </a:endParaRPr>
          </a:p>
        </p:txBody>
      </p:sp>
      <p:pic>
        <p:nvPicPr>
          <p:cNvPr id="175" name="Google Shape;175;p20" descr="Ein Bild, das Person, stehend, Mann, haltend enthält.&#10;&#10;Automatisch generierte Beschreibung"/>
          <p:cNvPicPr preferRelativeResize="0"/>
          <p:nvPr/>
        </p:nvPicPr>
        <p:blipFill rotWithShape="1">
          <a:blip r:embed="rId14">
            <a:alphaModFix/>
          </a:blip>
          <a:srcRect/>
          <a:stretch/>
        </p:blipFill>
        <p:spPr>
          <a:xfrm flipH="1">
            <a:off x="7051431" y="115412"/>
            <a:ext cx="1841152" cy="1379905"/>
          </a:xfrm>
          <a:prstGeom prst="rect">
            <a:avLst/>
          </a:prstGeom>
          <a:noFill/>
          <a:ln>
            <a:noFill/>
          </a:ln>
        </p:spPr>
      </p:pic>
      <p:pic>
        <p:nvPicPr>
          <p:cNvPr id="176" name="Google Shape;176;p20" descr="Ein Bild, das Zeichnung enthält.&#10;&#10;Automatisch generierte Beschreibung"/>
          <p:cNvPicPr preferRelativeResize="0"/>
          <p:nvPr/>
        </p:nvPicPr>
        <p:blipFill rotWithShape="1">
          <a:blip r:embed="rId15">
            <a:alphaModFix/>
          </a:blip>
          <a:srcRect/>
          <a:stretch/>
        </p:blipFill>
        <p:spPr>
          <a:xfrm>
            <a:off x="2365131" y="-1"/>
            <a:ext cx="4305491" cy="15482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a:spLocks noGrp="1"/>
          </p:cNvSpPr>
          <p:nvPr>
            <p:ph type="ctrTitle"/>
          </p:nvPr>
        </p:nvSpPr>
        <p:spPr>
          <a:xfrm>
            <a:off x="2558562" y="254833"/>
            <a:ext cx="3887208" cy="1206674"/>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2800" b="1" dirty="0" err="1">
                <a:solidFill>
                  <a:schemeClr val="lt1"/>
                </a:solidFill>
                <a:latin typeface="Trebuchet MS"/>
                <a:ea typeface="Trebuchet MS"/>
                <a:cs typeface="Trebuchet MS"/>
                <a:sym typeface="Trebuchet MS"/>
              </a:rPr>
              <a:t>Definire</a:t>
            </a:r>
            <a:r>
              <a:rPr lang="de-DE" sz="2800" b="1" dirty="0">
                <a:solidFill>
                  <a:schemeClr val="lt1"/>
                </a:solidFill>
                <a:latin typeface="Trebuchet MS"/>
                <a:ea typeface="Trebuchet MS"/>
                <a:cs typeface="Trebuchet MS"/>
                <a:sym typeface="Trebuchet MS"/>
              </a:rPr>
              <a:t> la </a:t>
            </a:r>
            <a:r>
              <a:rPr lang="de-DE" sz="2800" b="1" dirty="0" err="1">
                <a:solidFill>
                  <a:schemeClr val="lt1"/>
                </a:solidFill>
                <a:latin typeface="Trebuchet MS"/>
                <a:ea typeface="Trebuchet MS"/>
                <a:cs typeface="Trebuchet MS"/>
                <a:sym typeface="Trebuchet MS"/>
              </a:rPr>
              <a:t>motivazione</a:t>
            </a:r>
            <a:r>
              <a:rPr lang="de-DE" sz="2800" b="1" dirty="0">
                <a:solidFill>
                  <a:schemeClr val="lt1"/>
                </a:solidFill>
                <a:latin typeface="Trebuchet MS"/>
                <a:ea typeface="Trebuchet MS"/>
                <a:cs typeface="Trebuchet MS"/>
                <a:sym typeface="Trebuchet MS"/>
              </a:rPr>
              <a:t> </a:t>
            </a:r>
            <a:r>
              <a:rPr lang="de-DE" sz="2800" b="1" dirty="0" err="1">
                <a:solidFill>
                  <a:schemeClr val="lt1"/>
                </a:solidFill>
                <a:latin typeface="Trebuchet MS"/>
                <a:ea typeface="Trebuchet MS"/>
                <a:cs typeface="Trebuchet MS"/>
                <a:sym typeface="Trebuchet MS"/>
              </a:rPr>
              <a:t>dei</a:t>
            </a:r>
            <a:r>
              <a:rPr lang="de-DE" sz="2800" b="1" dirty="0">
                <a:solidFill>
                  <a:schemeClr val="lt1"/>
                </a:solidFill>
                <a:latin typeface="Trebuchet MS"/>
                <a:ea typeface="Trebuchet MS"/>
                <a:cs typeface="Trebuchet MS"/>
                <a:sym typeface="Trebuchet MS"/>
              </a:rPr>
              <a:t> </a:t>
            </a:r>
            <a:r>
              <a:rPr lang="de-DE" sz="2800" b="1" dirty="0" err="1">
                <a:solidFill>
                  <a:schemeClr val="lt1"/>
                </a:solidFill>
                <a:latin typeface="Trebuchet MS"/>
                <a:ea typeface="Trebuchet MS"/>
                <a:cs typeface="Trebuchet MS"/>
                <a:sym typeface="Trebuchet MS"/>
              </a:rPr>
              <a:t>dipendenti</a:t>
            </a:r>
            <a:endParaRPr sz="2800" b="1" dirty="0">
              <a:solidFill>
                <a:schemeClr val="lt1"/>
              </a:solidFill>
            </a:endParaRPr>
          </a:p>
        </p:txBody>
      </p:sp>
      <p:sp>
        <p:nvSpPr>
          <p:cNvPr id="182" name="Google Shape;182;p21"/>
          <p:cNvSpPr txBox="1">
            <a:spLocks noGrp="1"/>
          </p:cNvSpPr>
          <p:nvPr>
            <p:ph type="subTitle" idx="1"/>
          </p:nvPr>
        </p:nvSpPr>
        <p:spPr>
          <a:xfrm>
            <a:off x="254550" y="1482726"/>
            <a:ext cx="8520600" cy="385544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de-DE" dirty="0"/>
              <a:t>La </a:t>
            </a:r>
            <a:r>
              <a:rPr lang="de-DE" b="1" dirty="0" err="1"/>
              <a:t>motivazione</a:t>
            </a:r>
            <a:r>
              <a:rPr lang="de-DE" b="1" dirty="0"/>
              <a:t> </a:t>
            </a:r>
            <a:r>
              <a:rPr lang="de-DE" dirty="0"/>
              <a:t>è </a:t>
            </a:r>
            <a:r>
              <a:rPr lang="de-DE" dirty="0" err="1"/>
              <a:t>una</a:t>
            </a:r>
            <a:r>
              <a:rPr lang="de-DE" dirty="0"/>
              <a:t> delle forze </a:t>
            </a:r>
            <a:r>
              <a:rPr lang="de-DE" dirty="0" err="1"/>
              <a:t>che</a:t>
            </a:r>
            <a:r>
              <a:rPr lang="de-DE" dirty="0"/>
              <a:t> </a:t>
            </a:r>
            <a:r>
              <a:rPr lang="de-DE" dirty="0" err="1"/>
              <a:t>portano</a:t>
            </a:r>
            <a:r>
              <a:rPr lang="de-DE" dirty="0"/>
              <a:t> alla </a:t>
            </a:r>
            <a:r>
              <a:rPr lang="de-DE" dirty="0" err="1"/>
              <a:t>performance</a:t>
            </a:r>
            <a:r>
              <a:rPr lang="de-DE" dirty="0"/>
              <a:t>. La </a:t>
            </a:r>
            <a:r>
              <a:rPr lang="de-DE" b="1" dirty="0" err="1"/>
              <a:t>motivazione</a:t>
            </a:r>
            <a:r>
              <a:rPr lang="de-DE" b="1" dirty="0"/>
              <a:t> </a:t>
            </a:r>
            <a:r>
              <a:rPr lang="de-DE" dirty="0"/>
              <a:t>è </a:t>
            </a:r>
            <a:r>
              <a:rPr lang="de-DE" dirty="0" err="1"/>
              <a:t>definita</a:t>
            </a:r>
            <a:r>
              <a:rPr lang="de-DE" dirty="0"/>
              <a:t> </a:t>
            </a:r>
            <a:r>
              <a:rPr lang="de-DE" dirty="0" err="1"/>
              <a:t>come</a:t>
            </a:r>
            <a:r>
              <a:rPr lang="de-DE" dirty="0"/>
              <a:t> </a:t>
            </a:r>
            <a:r>
              <a:rPr lang="de-DE" dirty="0" err="1"/>
              <a:t>il</a:t>
            </a:r>
            <a:r>
              <a:rPr lang="de-DE" dirty="0"/>
              <a:t> </a:t>
            </a:r>
            <a:r>
              <a:rPr lang="de-DE" dirty="0" err="1"/>
              <a:t>desiderio</a:t>
            </a:r>
            <a:r>
              <a:rPr lang="de-DE" dirty="0"/>
              <a:t> di </a:t>
            </a:r>
            <a:r>
              <a:rPr lang="de-DE" dirty="0" err="1"/>
              <a:t>raggiungere</a:t>
            </a:r>
            <a:r>
              <a:rPr lang="de-DE" dirty="0"/>
              <a:t> </a:t>
            </a:r>
            <a:r>
              <a:rPr lang="de-DE" dirty="0" err="1"/>
              <a:t>un</a:t>
            </a:r>
            <a:r>
              <a:rPr lang="de-DE" dirty="0"/>
              <a:t> </a:t>
            </a:r>
            <a:r>
              <a:rPr lang="de-DE" dirty="0" err="1"/>
              <a:t>obiettivo</a:t>
            </a:r>
            <a:r>
              <a:rPr lang="de-DE" dirty="0"/>
              <a:t> o </a:t>
            </a:r>
            <a:r>
              <a:rPr lang="de-DE" dirty="0" err="1"/>
              <a:t>un</a:t>
            </a:r>
            <a:r>
              <a:rPr lang="de-DE" dirty="0"/>
              <a:t> </a:t>
            </a:r>
            <a:r>
              <a:rPr lang="de-DE" dirty="0" err="1"/>
              <a:t>certo</a:t>
            </a:r>
            <a:r>
              <a:rPr lang="de-DE" dirty="0"/>
              <a:t> </a:t>
            </a:r>
            <a:r>
              <a:rPr lang="de-DE" dirty="0" err="1"/>
              <a:t>livello</a:t>
            </a:r>
            <a:r>
              <a:rPr lang="de-DE" dirty="0"/>
              <a:t> di </a:t>
            </a:r>
            <a:r>
              <a:rPr lang="de-DE" dirty="0" err="1"/>
              <a:t>performance</a:t>
            </a:r>
            <a:r>
              <a:rPr lang="de-DE" dirty="0"/>
              <a:t>, </a:t>
            </a:r>
            <a:r>
              <a:rPr lang="de-DE" dirty="0" err="1"/>
              <a:t>che</a:t>
            </a:r>
            <a:r>
              <a:rPr lang="de-DE" dirty="0"/>
              <a:t> </a:t>
            </a:r>
            <a:r>
              <a:rPr lang="de-DE" dirty="0" err="1"/>
              <a:t>porta</a:t>
            </a:r>
            <a:r>
              <a:rPr lang="de-DE" dirty="0"/>
              <a:t> a </a:t>
            </a:r>
            <a:r>
              <a:rPr lang="de-DE" dirty="0" err="1"/>
              <a:t>un</a:t>
            </a:r>
            <a:r>
              <a:rPr lang="de-DE" dirty="0"/>
              <a:t> </a:t>
            </a:r>
            <a:r>
              <a:rPr lang="de-DE" dirty="0" err="1"/>
              <a:t>comportamento</a:t>
            </a:r>
            <a:r>
              <a:rPr lang="de-DE" dirty="0"/>
              <a:t> </a:t>
            </a:r>
            <a:r>
              <a:rPr lang="de-DE" dirty="0" err="1"/>
              <a:t>diretto</a:t>
            </a:r>
            <a:r>
              <a:rPr lang="de-DE" dirty="0"/>
              <a:t> </a:t>
            </a:r>
            <a:r>
              <a:rPr lang="de-DE" dirty="0" err="1"/>
              <a:t>all'obiettivo</a:t>
            </a:r>
            <a:r>
              <a:rPr lang="de-DE" dirty="0"/>
              <a:t>.</a:t>
            </a:r>
            <a:br>
              <a:rPr lang="de-DE" dirty="0"/>
            </a:br>
            <a:endParaRPr sz="800" dirty="0"/>
          </a:p>
          <a:p>
            <a:pPr marL="0" lvl="0" indent="0" algn="l" rtl="0">
              <a:lnSpc>
                <a:spcPct val="90000"/>
              </a:lnSpc>
              <a:spcBef>
                <a:spcPts val="750"/>
              </a:spcBef>
              <a:spcAft>
                <a:spcPts val="0"/>
              </a:spcAft>
              <a:buClr>
                <a:schemeClr val="dk1"/>
              </a:buClr>
              <a:buSzPts val="1800"/>
              <a:buNone/>
            </a:pPr>
            <a:r>
              <a:rPr lang="de-DE" dirty="0" err="1"/>
              <a:t>Quando</a:t>
            </a:r>
            <a:r>
              <a:rPr lang="de-DE" dirty="0"/>
              <a:t> </a:t>
            </a:r>
            <a:r>
              <a:rPr lang="de-DE" dirty="0" err="1"/>
              <a:t>ci</a:t>
            </a:r>
            <a:r>
              <a:rPr lang="de-DE" dirty="0"/>
              <a:t> </a:t>
            </a:r>
            <a:r>
              <a:rPr lang="de-DE" dirty="0" err="1"/>
              <a:t>riferiamo</a:t>
            </a:r>
            <a:r>
              <a:rPr lang="de-DE" dirty="0"/>
              <a:t> a </a:t>
            </a:r>
            <a:r>
              <a:rPr lang="de-DE" dirty="0" err="1"/>
              <a:t>qualcuno</a:t>
            </a:r>
            <a:r>
              <a:rPr lang="de-DE" dirty="0"/>
              <a:t> </a:t>
            </a:r>
            <a:r>
              <a:rPr lang="de-DE" dirty="0" err="1"/>
              <a:t>come</a:t>
            </a:r>
            <a:r>
              <a:rPr lang="de-DE" dirty="0"/>
              <a:t> </a:t>
            </a:r>
            <a:r>
              <a:rPr lang="de-DE" dirty="0" err="1"/>
              <a:t>motivato</a:t>
            </a:r>
            <a:r>
              <a:rPr lang="de-DE" dirty="0"/>
              <a:t>, </a:t>
            </a:r>
            <a:r>
              <a:rPr lang="de-DE" dirty="0" err="1"/>
              <a:t>intendiamo</a:t>
            </a:r>
            <a:r>
              <a:rPr lang="de-DE" dirty="0"/>
              <a:t> </a:t>
            </a:r>
            <a:r>
              <a:rPr lang="de-DE" dirty="0" err="1"/>
              <a:t>che</a:t>
            </a:r>
            <a:r>
              <a:rPr lang="de-DE" dirty="0"/>
              <a:t> la </a:t>
            </a:r>
            <a:r>
              <a:rPr lang="de-DE" dirty="0" err="1"/>
              <a:t>persona</a:t>
            </a:r>
            <a:r>
              <a:rPr lang="de-DE" dirty="0"/>
              <a:t> si </a:t>
            </a:r>
            <a:r>
              <a:rPr lang="de-DE" dirty="0" err="1"/>
              <a:t>sta</a:t>
            </a:r>
            <a:r>
              <a:rPr lang="de-DE" dirty="0"/>
              <a:t> </a:t>
            </a:r>
            <a:r>
              <a:rPr lang="de-DE" dirty="0" err="1"/>
              <a:t>impegnando</a:t>
            </a:r>
            <a:r>
              <a:rPr lang="de-DE" dirty="0"/>
              <a:t> a </a:t>
            </a:r>
            <a:r>
              <a:rPr lang="de-DE" dirty="0" err="1"/>
              <a:t>fondo</a:t>
            </a:r>
            <a:r>
              <a:rPr lang="de-DE" dirty="0"/>
              <a:t> per </a:t>
            </a:r>
            <a:r>
              <a:rPr lang="de-DE" dirty="0" err="1"/>
              <a:t>portare</a:t>
            </a:r>
            <a:r>
              <a:rPr lang="de-DE" dirty="0"/>
              <a:t> a </a:t>
            </a:r>
            <a:r>
              <a:rPr lang="de-DE" dirty="0" err="1"/>
              <a:t>termine</a:t>
            </a:r>
            <a:r>
              <a:rPr lang="de-DE" dirty="0"/>
              <a:t> </a:t>
            </a:r>
            <a:r>
              <a:rPr lang="de-DE" dirty="0" err="1"/>
              <a:t>un</a:t>
            </a:r>
            <a:r>
              <a:rPr lang="de-DE" dirty="0"/>
              <a:t> </a:t>
            </a:r>
            <a:r>
              <a:rPr lang="de-DE" dirty="0" err="1"/>
              <a:t>certo</a:t>
            </a:r>
            <a:r>
              <a:rPr lang="de-DE" dirty="0"/>
              <a:t> </a:t>
            </a:r>
            <a:r>
              <a:rPr lang="de-DE" dirty="0" err="1"/>
              <a:t>compito</a:t>
            </a:r>
            <a:r>
              <a:rPr lang="de-DE" dirty="0"/>
              <a:t>. La </a:t>
            </a:r>
            <a:r>
              <a:rPr lang="de-DE" dirty="0" err="1"/>
              <a:t>motivazione</a:t>
            </a:r>
            <a:r>
              <a:rPr lang="de-DE" dirty="0"/>
              <a:t> è </a:t>
            </a:r>
            <a:r>
              <a:rPr lang="de-DE" dirty="0" err="1"/>
              <a:t>chiaramente</a:t>
            </a:r>
            <a:r>
              <a:rPr lang="de-DE" dirty="0"/>
              <a:t> </a:t>
            </a:r>
            <a:r>
              <a:rPr lang="de-DE" dirty="0" err="1"/>
              <a:t>importante</a:t>
            </a:r>
            <a:r>
              <a:rPr lang="de-DE" dirty="0"/>
              <a:t> se si </a:t>
            </a:r>
            <a:r>
              <a:rPr lang="de-DE" dirty="0" err="1"/>
              <a:t>vuole</a:t>
            </a:r>
            <a:r>
              <a:rPr lang="de-DE" dirty="0"/>
              <a:t> </a:t>
            </a:r>
            <a:r>
              <a:rPr lang="de-DE" dirty="0" err="1"/>
              <a:t>che</a:t>
            </a:r>
            <a:r>
              <a:rPr lang="de-DE" dirty="0"/>
              <a:t> </a:t>
            </a:r>
            <a:r>
              <a:rPr lang="de-DE" dirty="0" err="1"/>
              <a:t>qualcuno</a:t>
            </a:r>
            <a:r>
              <a:rPr lang="de-DE" dirty="0"/>
              <a:t> si </a:t>
            </a:r>
            <a:r>
              <a:rPr lang="de-DE" dirty="0" err="1"/>
              <a:t>comporti</a:t>
            </a:r>
            <a:r>
              <a:rPr lang="de-DE" dirty="0"/>
              <a:t> </a:t>
            </a:r>
            <a:r>
              <a:rPr lang="de-DE" dirty="0" err="1"/>
              <a:t>bene</a:t>
            </a:r>
            <a:r>
              <a:rPr lang="de-DE" dirty="0"/>
              <a:t>, </a:t>
            </a:r>
            <a:r>
              <a:rPr lang="de-DE" dirty="0" err="1"/>
              <a:t>ma</a:t>
            </a:r>
            <a:r>
              <a:rPr lang="de-DE" dirty="0"/>
              <a:t> non è </a:t>
            </a:r>
            <a:r>
              <a:rPr lang="de-DE" dirty="0" err="1"/>
              <a:t>sufficiente</a:t>
            </a:r>
            <a:r>
              <a:rPr lang="de-DE" dirty="0"/>
              <a:t>.</a:t>
            </a:r>
            <a:br>
              <a:rPr lang="de-DE" dirty="0"/>
            </a:br>
            <a:endParaRPr sz="800" dirty="0"/>
          </a:p>
          <a:p>
            <a:pPr marL="0" lvl="0" indent="0" algn="l" rtl="0">
              <a:lnSpc>
                <a:spcPct val="90000"/>
              </a:lnSpc>
              <a:spcBef>
                <a:spcPts val="750"/>
              </a:spcBef>
              <a:spcAft>
                <a:spcPts val="0"/>
              </a:spcAft>
              <a:buClr>
                <a:schemeClr val="dk1"/>
              </a:buClr>
              <a:buSzPts val="1800"/>
              <a:buNone/>
            </a:pPr>
            <a:r>
              <a:rPr lang="de-DE" dirty="0" err="1"/>
              <a:t>Essere</a:t>
            </a:r>
            <a:r>
              <a:rPr lang="de-DE" dirty="0"/>
              <a:t> </a:t>
            </a:r>
            <a:r>
              <a:rPr lang="de-DE" dirty="0" err="1"/>
              <a:t>motivati</a:t>
            </a:r>
            <a:r>
              <a:rPr lang="de-DE" dirty="0"/>
              <a:t> non è la </a:t>
            </a:r>
            <a:r>
              <a:rPr lang="de-DE" dirty="0" err="1"/>
              <a:t>stessa</a:t>
            </a:r>
            <a:r>
              <a:rPr lang="de-DE" dirty="0"/>
              <a:t> </a:t>
            </a:r>
            <a:r>
              <a:rPr lang="de-DE" dirty="0" err="1"/>
              <a:t>cosa</a:t>
            </a:r>
            <a:r>
              <a:rPr lang="de-DE" dirty="0"/>
              <a:t> </a:t>
            </a:r>
            <a:r>
              <a:rPr lang="de-DE" dirty="0" err="1"/>
              <a:t>che</a:t>
            </a:r>
            <a:r>
              <a:rPr lang="de-DE" dirty="0"/>
              <a:t> </a:t>
            </a:r>
            <a:r>
              <a:rPr lang="de-DE" dirty="0" err="1"/>
              <a:t>essere</a:t>
            </a:r>
            <a:r>
              <a:rPr lang="de-DE" dirty="0"/>
              <a:t> </a:t>
            </a:r>
            <a:r>
              <a:rPr lang="de-DE" dirty="0" err="1"/>
              <a:t>performanti</a:t>
            </a:r>
            <a:r>
              <a:rPr lang="de-DE" dirty="0"/>
              <a:t> e non è </a:t>
            </a:r>
            <a:r>
              <a:rPr lang="de-DE" dirty="0" err="1"/>
              <a:t>l'unica</a:t>
            </a:r>
            <a:r>
              <a:rPr lang="de-DE" dirty="0"/>
              <a:t> </a:t>
            </a:r>
            <a:r>
              <a:rPr lang="de-DE" dirty="0" err="1"/>
              <a:t>ragione</a:t>
            </a:r>
            <a:r>
              <a:rPr lang="de-DE" dirty="0"/>
              <a:t> per </a:t>
            </a:r>
            <a:r>
              <a:rPr lang="de-DE" dirty="0" err="1"/>
              <a:t>cui</a:t>
            </a:r>
            <a:r>
              <a:rPr lang="de-DE" dirty="0"/>
              <a:t> le </a:t>
            </a:r>
            <a:r>
              <a:rPr lang="de-DE" dirty="0" err="1"/>
              <a:t>persone</a:t>
            </a:r>
            <a:r>
              <a:rPr lang="de-DE" dirty="0"/>
              <a:t> </a:t>
            </a:r>
            <a:r>
              <a:rPr lang="de-DE" dirty="0" err="1"/>
              <a:t>lavorano</a:t>
            </a:r>
            <a:r>
              <a:rPr lang="de-DE" dirty="0"/>
              <a:t> </a:t>
            </a:r>
            <a:r>
              <a:rPr lang="de-DE" dirty="0" err="1"/>
              <a:t>bene</a:t>
            </a:r>
            <a:r>
              <a:rPr lang="de-DE" dirty="0"/>
              <a:t>, </a:t>
            </a:r>
            <a:r>
              <a:rPr lang="de-DE" dirty="0" err="1"/>
              <a:t>ma</a:t>
            </a:r>
            <a:r>
              <a:rPr lang="de-DE" dirty="0"/>
              <a:t> è </a:t>
            </a:r>
            <a:r>
              <a:rPr lang="de-DE" dirty="0" err="1"/>
              <a:t>comunque</a:t>
            </a:r>
            <a:r>
              <a:rPr lang="de-DE" dirty="0"/>
              <a:t> </a:t>
            </a:r>
            <a:r>
              <a:rPr lang="de-DE" dirty="0" err="1"/>
              <a:t>un'influenza</a:t>
            </a:r>
            <a:r>
              <a:rPr lang="de-DE" dirty="0"/>
              <a:t> </a:t>
            </a:r>
            <a:r>
              <a:rPr lang="de-DE" dirty="0" err="1"/>
              <a:t>chiave</a:t>
            </a:r>
            <a:r>
              <a:rPr lang="de-DE" dirty="0"/>
              <a:t> sul </a:t>
            </a:r>
            <a:r>
              <a:rPr lang="de-DE" dirty="0" err="1"/>
              <a:t>nostro</a:t>
            </a:r>
            <a:r>
              <a:rPr lang="de-DE" dirty="0"/>
              <a:t> </a:t>
            </a:r>
            <a:r>
              <a:rPr lang="de-DE" dirty="0" err="1"/>
              <a:t>livello</a:t>
            </a:r>
            <a:r>
              <a:rPr lang="de-DE" dirty="0"/>
              <a:t> di </a:t>
            </a:r>
            <a:r>
              <a:rPr lang="de-DE" dirty="0" err="1"/>
              <a:t>performance</a:t>
            </a:r>
            <a:r>
              <a:rPr lang="de-DE" dirty="0"/>
              <a:t>. La </a:t>
            </a:r>
            <a:r>
              <a:rPr lang="de-DE" b="1" dirty="0" err="1"/>
              <a:t>motivazione</a:t>
            </a:r>
            <a:r>
              <a:rPr lang="de-DE" b="1" dirty="0"/>
              <a:t>, la </a:t>
            </a:r>
            <a:r>
              <a:rPr lang="de-DE" b="1" dirty="0" err="1"/>
              <a:t>capacità</a:t>
            </a:r>
            <a:r>
              <a:rPr lang="de-DE" b="1" dirty="0"/>
              <a:t> e </a:t>
            </a:r>
            <a:r>
              <a:rPr lang="de-DE" b="1" dirty="0" err="1"/>
              <a:t>l'ambiente</a:t>
            </a:r>
            <a:r>
              <a:rPr lang="de-DE" b="1" dirty="0"/>
              <a:t> </a:t>
            </a:r>
            <a:r>
              <a:rPr lang="de-DE" b="1" dirty="0" err="1"/>
              <a:t>sono</a:t>
            </a:r>
            <a:r>
              <a:rPr lang="de-DE" b="1" dirty="0"/>
              <a:t> le </a:t>
            </a:r>
            <a:r>
              <a:rPr lang="de-DE" b="1" dirty="0" err="1"/>
              <a:t>principali</a:t>
            </a:r>
            <a:r>
              <a:rPr lang="de-DE" b="1" dirty="0"/>
              <a:t> </a:t>
            </a:r>
            <a:r>
              <a:rPr lang="de-DE" b="1" dirty="0" err="1"/>
              <a:t>influenze</a:t>
            </a:r>
            <a:r>
              <a:rPr lang="de-DE" b="1" dirty="0"/>
              <a:t> </a:t>
            </a:r>
            <a:r>
              <a:rPr lang="de-DE" b="1" dirty="0" err="1"/>
              <a:t>sulle</a:t>
            </a:r>
            <a:r>
              <a:rPr lang="de-DE" b="1" dirty="0"/>
              <a:t> </a:t>
            </a:r>
            <a:r>
              <a:rPr lang="de-DE" b="1" dirty="0" err="1"/>
              <a:t>prestazioni</a:t>
            </a:r>
            <a:r>
              <a:rPr lang="de-DE" b="1" dirty="0"/>
              <a:t> </a:t>
            </a:r>
            <a:r>
              <a:rPr lang="de-DE" b="1" dirty="0" err="1"/>
              <a:t>dei</a:t>
            </a:r>
            <a:r>
              <a:rPr lang="de-DE" b="1" dirty="0"/>
              <a:t> </a:t>
            </a:r>
            <a:r>
              <a:rPr lang="de-DE" b="1" dirty="0" err="1"/>
              <a:t>dipendenti</a:t>
            </a:r>
            <a:r>
              <a:rPr lang="de-DE" dirty="0"/>
              <a:t>. </a:t>
            </a:r>
            <a:endParaRPr i="1" dirty="0"/>
          </a:p>
          <a:p>
            <a:pPr marL="0" lvl="0" indent="0" algn="l" rtl="0">
              <a:lnSpc>
                <a:spcPct val="90000"/>
              </a:lnSpc>
              <a:spcBef>
                <a:spcPts val="750"/>
              </a:spcBef>
              <a:spcAft>
                <a:spcPts val="0"/>
              </a:spcAft>
              <a:buClr>
                <a:schemeClr val="dk1"/>
              </a:buClr>
              <a:buSzPts val="1800"/>
              <a:buNone/>
            </a:pPr>
            <a:endParaRPr dirty="0"/>
          </a:p>
        </p:txBody>
      </p:sp>
      <p:sp>
        <p:nvSpPr>
          <p:cNvPr id="183" name="Google Shape;183;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4" name="Google Shape;184;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185" name="Google Shape;185;p21"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86" name="Google Shape;186;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87" name="Google Shape;187;p21"/>
          <p:cNvSpPr txBox="1"/>
          <p:nvPr/>
        </p:nvSpPr>
        <p:spPr>
          <a:xfrm>
            <a:off x="273360" y="5732932"/>
            <a:ext cx="6518722"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de-DE" sz="1000" b="0" i="1" u="none" strike="noStrike" cap="none">
                <a:solidFill>
                  <a:schemeClr val="dk1"/>
                </a:solidFill>
                <a:latin typeface="Trebuchet MS"/>
                <a:ea typeface="Trebuchet MS"/>
                <a:cs typeface="Trebuchet MS"/>
                <a:sym typeface="Trebuchet MS"/>
              </a:rPr>
              <a:t>La performance è una funzione dell'interazione tra motivazione, abilità e ambiente di un individuo.</a:t>
            </a:r>
            <a:endParaRPr sz="1000" b="0" i="0" u="none" strike="noStrike" cap="none">
              <a:solidFill>
                <a:schemeClr val="dk1"/>
              </a:solidFill>
              <a:latin typeface="Trebuchet MS"/>
              <a:ea typeface="Trebuchet MS"/>
              <a:cs typeface="Trebuchet MS"/>
              <a:sym typeface="Trebuchet MS"/>
            </a:endParaRPr>
          </a:p>
        </p:txBody>
      </p:sp>
      <p:sp>
        <p:nvSpPr>
          <p:cNvPr id="188" name="Google Shape;188;p21"/>
          <p:cNvSpPr/>
          <p:nvPr/>
        </p:nvSpPr>
        <p:spPr>
          <a:xfrm>
            <a:off x="254550" y="4876015"/>
            <a:ext cx="1591956" cy="79600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Performance </a:t>
            </a:r>
            <a:endParaRPr/>
          </a:p>
        </p:txBody>
      </p:sp>
      <p:sp>
        <p:nvSpPr>
          <p:cNvPr id="189" name="Google Shape;189;p21"/>
          <p:cNvSpPr/>
          <p:nvPr/>
        </p:nvSpPr>
        <p:spPr>
          <a:xfrm>
            <a:off x="2265335" y="4884515"/>
            <a:ext cx="1485410" cy="79600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Motivazione </a:t>
            </a:r>
            <a:endParaRPr/>
          </a:p>
        </p:txBody>
      </p:sp>
      <p:sp>
        <p:nvSpPr>
          <p:cNvPr id="190" name="Google Shape;190;p21"/>
          <p:cNvSpPr/>
          <p:nvPr/>
        </p:nvSpPr>
        <p:spPr>
          <a:xfrm>
            <a:off x="4070590" y="4876015"/>
            <a:ext cx="1421065" cy="79600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Capacità </a:t>
            </a:r>
            <a:endParaRPr/>
          </a:p>
        </p:txBody>
      </p:sp>
      <p:sp>
        <p:nvSpPr>
          <p:cNvPr id="191" name="Google Shape;191;p21"/>
          <p:cNvSpPr/>
          <p:nvPr/>
        </p:nvSpPr>
        <p:spPr>
          <a:xfrm>
            <a:off x="5926725" y="4832710"/>
            <a:ext cx="1344493" cy="79600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Ambiente </a:t>
            </a:r>
            <a:endParaRPr/>
          </a:p>
        </p:txBody>
      </p:sp>
      <p:sp>
        <p:nvSpPr>
          <p:cNvPr id="192" name="Google Shape;192;p21"/>
          <p:cNvSpPr txBox="1"/>
          <p:nvPr/>
        </p:nvSpPr>
        <p:spPr>
          <a:xfrm>
            <a:off x="1872782" y="5051560"/>
            <a:ext cx="26987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800" b="0" i="0" u="none" strike="noStrike" cap="none" dirty="0">
                <a:solidFill>
                  <a:srgbClr val="000000"/>
                </a:solidFill>
                <a:latin typeface="Arial"/>
                <a:ea typeface="Arial"/>
                <a:cs typeface="Arial"/>
                <a:sym typeface="Arial"/>
              </a:rPr>
              <a:t>= </a:t>
            </a:r>
            <a:endParaRPr dirty="0"/>
          </a:p>
        </p:txBody>
      </p:sp>
      <p:sp>
        <p:nvSpPr>
          <p:cNvPr id="193" name="Google Shape;193;p21"/>
          <p:cNvSpPr txBox="1"/>
          <p:nvPr/>
        </p:nvSpPr>
        <p:spPr>
          <a:xfrm>
            <a:off x="3757603" y="5074881"/>
            <a:ext cx="311537"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800" b="0" i="0" u="none" strike="noStrike" cap="none">
                <a:solidFill>
                  <a:srgbClr val="000000"/>
                </a:solidFill>
                <a:latin typeface="Arial"/>
                <a:ea typeface="Arial"/>
                <a:cs typeface="Arial"/>
                <a:sym typeface="Arial"/>
              </a:rPr>
              <a:t>+ </a:t>
            </a:r>
            <a:endParaRPr/>
          </a:p>
        </p:txBody>
      </p:sp>
      <p:sp>
        <p:nvSpPr>
          <p:cNvPr id="194" name="Google Shape;194;p21"/>
          <p:cNvSpPr txBox="1"/>
          <p:nvPr/>
        </p:nvSpPr>
        <p:spPr>
          <a:xfrm>
            <a:off x="5493105" y="5020909"/>
            <a:ext cx="311537"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800" b="0" i="0" u="none" strike="noStrike" cap="none">
                <a:solidFill>
                  <a:srgbClr val="000000"/>
                </a:solidFill>
                <a:latin typeface="Arial"/>
                <a:ea typeface="Arial"/>
                <a:cs typeface="Arial"/>
                <a:sym typeface="Arial"/>
              </a:rPr>
              <a:t>+ </a:t>
            </a:r>
            <a:endParaRPr/>
          </a:p>
        </p:txBody>
      </p:sp>
      <p:pic>
        <p:nvPicPr>
          <p:cNvPr id="195" name="Google Shape;195;p21" descr="Ein Bild, das Person, stehend, Mann, haltend enthält.&#10;&#10;Automatisch generierte Beschreibung"/>
          <p:cNvPicPr preferRelativeResize="0"/>
          <p:nvPr/>
        </p:nvPicPr>
        <p:blipFill rotWithShape="1">
          <a:blip r:embed="rId4">
            <a:alphaModFix/>
          </a:blip>
          <a:srcRect/>
          <a:stretch/>
        </p:blipFill>
        <p:spPr>
          <a:xfrm flipH="1">
            <a:off x="7051431" y="115412"/>
            <a:ext cx="1841152" cy="13799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2"/>
          <p:cNvSpPr txBox="1">
            <a:spLocks noGrp="1"/>
          </p:cNvSpPr>
          <p:nvPr>
            <p:ph type="subTitle" idx="1"/>
          </p:nvPr>
        </p:nvSpPr>
        <p:spPr>
          <a:xfrm>
            <a:off x="316585" y="1675561"/>
            <a:ext cx="8520600" cy="3266524"/>
          </a:xfrm>
          <a:prstGeom prst="rect">
            <a:avLst/>
          </a:prstGeom>
          <a:noFill/>
          <a:ln>
            <a:noFill/>
          </a:ln>
        </p:spPr>
        <p:txBody>
          <a:bodyPr spcFirstLastPara="1" wrap="square" lIns="91425" tIns="91425" rIns="91425" bIns="91425" anchor="t" anchorCtr="0">
            <a:noAutofit/>
          </a:bodyPr>
          <a:lstStyle/>
          <a:p>
            <a:pPr marL="0" lvl="0" indent="0" algn="l"/>
            <a:r>
              <a:rPr lang="it-IT" dirty="0" smtClean="0"/>
              <a:t>Anche </a:t>
            </a:r>
            <a:r>
              <a:rPr lang="it-IT" b="1" dirty="0" smtClean="0"/>
              <a:t>l'abilità</a:t>
            </a:r>
            <a:r>
              <a:rPr lang="it-IT" dirty="0" smtClean="0"/>
              <a:t> - o l'avere le competenze e le conoscenze necessarie per svolgere il lavoro - è importante ed è a volte il fattore chiave dell'efficacia.</a:t>
            </a:r>
            <a:endParaRPr lang="de-DE" dirty="0" smtClean="0"/>
          </a:p>
          <a:p>
            <a:pPr marL="0" lvl="0" indent="0" algn="l" rtl="0">
              <a:lnSpc>
                <a:spcPct val="90000"/>
              </a:lnSpc>
              <a:spcBef>
                <a:spcPts val="750"/>
              </a:spcBef>
              <a:spcAft>
                <a:spcPts val="0"/>
              </a:spcAft>
              <a:buClr>
                <a:schemeClr val="dk1"/>
              </a:buClr>
              <a:buSzPts val="1800"/>
              <a:buNone/>
            </a:pPr>
            <a:endParaRPr lang="de-DE" dirty="0" smtClean="0"/>
          </a:p>
          <a:p>
            <a:pPr marL="0" lvl="0" indent="0" algn="l" rtl="0">
              <a:lnSpc>
                <a:spcPct val="90000"/>
              </a:lnSpc>
              <a:spcBef>
                <a:spcPts val="750"/>
              </a:spcBef>
              <a:spcAft>
                <a:spcPts val="0"/>
              </a:spcAft>
              <a:buClr>
                <a:schemeClr val="dk1"/>
              </a:buClr>
              <a:buSzPts val="1800"/>
              <a:buNone/>
            </a:pPr>
            <a:r>
              <a:rPr lang="de-DE" dirty="0" err="1" smtClean="0"/>
              <a:t>Infine</a:t>
            </a:r>
            <a:r>
              <a:rPr lang="de-DE" b="1" dirty="0"/>
              <a:t>, i </a:t>
            </a:r>
            <a:r>
              <a:rPr lang="de-DE" dirty="0" err="1"/>
              <a:t>fattori</a:t>
            </a:r>
            <a:r>
              <a:rPr lang="de-DE" dirty="0"/>
              <a:t> </a:t>
            </a:r>
            <a:r>
              <a:rPr lang="de-DE" b="1" dirty="0" err="1"/>
              <a:t>ambientali</a:t>
            </a:r>
            <a:r>
              <a:rPr lang="de-DE" b="1" dirty="0"/>
              <a:t>, </a:t>
            </a:r>
            <a:r>
              <a:rPr lang="de-DE" dirty="0" err="1"/>
              <a:t>come</a:t>
            </a:r>
            <a:r>
              <a:rPr lang="de-DE" dirty="0"/>
              <a:t> </a:t>
            </a:r>
            <a:r>
              <a:rPr lang="de-DE" dirty="0" err="1"/>
              <a:t>l'avere</a:t>
            </a:r>
            <a:r>
              <a:rPr lang="de-DE" dirty="0"/>
              <a:t> le </a:t>
            </a:r>
            <a:r>
              <a:rPr lang="de-DE" dirty="0" err="1"/>
              <a:t>risorse</a:t>
            </a:r>
            <a:r>
              <a:rPr lang="de-DE" dirty="0"/>
              <a:t>, le </a:t>
            </a:r>
            <a:r>
              <a:rPr lang="de-DE" dirty="0" err="1"/>
              <a:t>informazioni</a:t>
            </a:r>
            <a:r>
              <a:rPr lang="de-DE" dirty="0"/>
              <a:t> e </a:t>
            </a:r>
            <a:r>
              <a:rPr lang="de-DE" dirty="0" err="1"/>
              <a:t>il</a:t>
            </a:r>
            <a:r>
              <a:rPr lang="de-DE" dirty="0"/>
              <a:t> </a:t>
            </a:r>
            <a:r>
              <a:rPr lang="de-DE" dirty="0" err="1"/>
              <a:t>supporto</a:t>
            </a:r>
            <a:r>
              <a:rPr lang="de-DE" dirty="0"/>
              <a:t> di </a:t>
            </a:r>
            <a:r>
              <a:rPr lang="de-DE" dirty="0" err="1"/>
              <a:t>cui</a:t>
            </a:r>
            <a:r>
              <a:rPr lang="de-DE" dirty="0"/>
              <a:t> si ha </a:t>
            </a:r>
            <a:r>
              <a:rPr lang="de-DE" dirty="0" err="1"/>
              <a:t>bisogno</a:t>
            </a:r>
            <a:r>
              <a:rPr lang="de-DE" dirty="0"/>
              <a:t> per </a:t>
            </a:r>
            <a:r>
              <a:rPr lang="de-DE" dirty="0" err="1"/>
              <a:t>fare</a:t>
            </a:r>
            <a:r>
              <a:rPr lang="de-DE" dirty="0"/>
              <a:t> </a:t>
            </a:r>
            <a:r>
              <a:rPr lang="de-DE" dirty="0" err="1"/>
              <a:t>bene</a:t>
            </a:r>
            <a:r>
              <a:rPr lang="de-DE" dirty="0"/>
              <a:t>, </a:t>
            </a:r>
            <a:r>
              <a:rPr lang="de-DE" dirty="0" err="1"/>
              <a:t>sono</a:t>
            </a:r>
            <a:r>
              <a:rPr lang="de-DE" dirty="0"/>
              <a:t> </a:t>
            </a:r>
            <a:r>
              <a:rPr lang="de-DE" dirty="0" err="1"/>
              <a:t>fondamentali</a:t>
            </a:r>
            <a:r>
              <a:rPr lang="de-DE" dirty="0"/>
              <a:t> per </a:t>
            </a:r>
            <a:r>
              <a:rPr lang="de-DE" dirty="0" err="1"/>
              <a:t>determinare</a:t>
            </a:r>
            <a:r>
              <a:rPr lang="de-DE" dirty="0"/>
              <a:t> </a:t>
            </a:r>
            <a:r>
              <a:rPr lang="de-DE" dirty="0" err="1"/>
              <a:t>il</a:t>
            </a:r>
            <a:r>
              <a:rPr lang="de-DE" dirty="0"/>
              <a:t> </a:t>
            </a:r>
            <a:r>
              <a:rPr lang="de-DE" dirty="0" err="1"/>
              <a:t>rendimento</a:t>
            </a:r>
            <a:r>
              <a:rPr lang="de-DE" dirty="0"/>
              <a:t>. In </a:t>
            </a:r>
            <a:r>
              <a:rPr lang="de-DE" dirty="0" err="1"/>
              <a:t>momenti</a:t>
            </a:r>
            <a:r>
              <a:rPr lang="de-DE" dirty="0"/>
              <a:t> </a:t>
            </a:r>
            <a:r>
              <a:rPr lang="de-DE" dirty="0" err="1"/>
              <a:t>diversi</a:t>
            </a:r>
            <a:r>
              <a:rPr lang="de-DE" dirty="0"/>
              <a:t>, uno di </a:t>
            </a:r>
            <a:r>
              <a:rPr lang="de-DE" dirty="0" err="1"/>
              <a:t>questi</a:t>
            </a:r>
            <a:r>
              <a:rPr lang="de-DE" dirty="0"/>
              <a:t> </a:t>
            </a:r>
            <a:r>
              <a:rPr lang="de-DE" dirty="0" err="1"/>
              <a:t>tre</a:t>
            </a:r>
            <a:r>
              <a:rPr lang="de-DE" dirty="0"/>
              <a:t> </a:t>
            </a:r>
            <a:r>
              <a:rPr lang="de-DE" dirty="0" err="1"/>
              <a:t>fattori</a:t>
            </a:r>
            <a:r>
              <a:rPr lang="de-DE" dirty="0"/>
              <a:t> </a:t>
            </a:r>
            <a:r>
              <a:rPr lang="de-DE" dirty="0" err="1"/>
              <a:t>può</a:t>
            </a:r>
            <a:r>
              <a:rPr lang="de-DE" dirty="0"/>
              <a:t> </a:t>
            </a:r>
            <a:r>
              <a:rPr lang="de-DE" dirty="0" err="1"/>
              <a:t>essere</a:t>
            </a:r>
            <a:r>
              <a:rPr lang="de-DE" dirty="0"/>
              <a:t> la </a:t>
            </a:r>
            <a:r>
              <a:rPr lang="de-DE" dirty="0" err="1"/>
              <a:t>chiave</a:t>
            </a:r>
            <a:r>
              <a:rPr lang="de-DE" dirty="0"/>
              <a:t> per </a:t>
            </a:r>
            <a:r>
              <a:rPr lang="de-DE" dirty="0" err="1"/>
              <a:t>un</a:t>
            </a:r>
            <a:r>
              <a:rPr lang="de-DE" dirty="0"/>
              <a:t> </a:t>
            </a:r>
            <a:r>
              <a:rPr lang="de-DE" dirty="0" err="1"/>
              <a:t>rendimento</a:t>
            </a:r>
            <a:r>
              <a:rPr lang="de-DE" dirty="0"/>
              <a:t> </a:t>
            </a:r>
            <a:r>
              <a:rPr lang="de-DE" dirty="0" err="1"/>
              <a:t>elevato</a:t>
            </a:r>
            <a:r>
              <a:rPr lang="de-DE" dirty="0"/>
              <a:t>. </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p:txBody>
      </p:sp>
      <p:sp>
        <p:nvSpPr>
          <p:cNvPr id="202" name="Google Shape;202;p22"/>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203" name="Google Shape;203;p22"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04" name="Google Shape;204;p22"/>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de-DE" sz="1000" b="0" i="1" u="none" strike="noStrike" cap="none">
                <a:solidFill>
                  <a:schemeClr val="dk1"/>
                </a:solidFill>
                <a:latin typeface="Trebuchet MS"/>
                <a:ea typeface="Trebuchet MS"/>
                <a:cs typeface="Trebuchet MS"/>
                <a:sym typeface="Trebuchet MS"/>
              </a:rPr>
              <a:t>La performance è una funzione dell'interazione tra motivazione, abilità e ambiente di un individuo.</a:t>
            </a:r>
            <a:endParaRPr sz="1000" b="0" i="0" u="none" strike="noStrike" cap="none">
              <a:solidFill>
                <a:schemeClr val="dk1"/>
              </a:solidFill>
              <a:latin typeface="Trebuchet MS"/>
              <a:ea typeface="Trebuchet MS"/>
              <a:cs typeface="Trebuchet MS"/>
              <a:sym typeface="Trebuchet MS"/>
            </a:endParaRPr>
          </a:p>
        </p:txBody>
      </p:sp>
      <p:sp>
        <p:nvSpPr>
          <p:cNvPr id="205" name="Google Shape;205;p22"/>
          <p:cNvSpPr txBox="1"/>
          <p:nvPr/>
        </p:nvSpPr>
        <p:spPr>
          <a:xfrm>
            <a:off x="245606" y="5270861"/>
            <a:ext cx="6518722"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Performance </a:t>
            </a:r>
            <a:endParaRPr/>
          </a:p>
        </p:txBody>
      </p:sp>
      <p:sp>
        <p:nvSpPr>
          <p:cNvPr id="206" name="Google Shape;206;p22"/>
          <p:cNvSpPr/>
          <p:nvPr/>
        </p:nvSpPr>
        <p:spPr>
          <a:xfrm>
            <a:off x="2759981" y="4320589"/>
            <a:ext cx="1591956" cy="79600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Motivazione </a:t>
            </a:r>
            <a:endParaRPr/>
          </a:p>
        </p:txBody>
      </p:sp>
      <p:sp>
        <p:nvSpPr>
          <p:cNvPr id="207" name="Google Shape;207;p22"/>
          <p:cNvSpPr/>
          <p:nvPr/>
        </p:nvSpPr>
        <p:spPr>
          <a:xfrm>
            <a:off x="4899994" y="4286366"/>
            <a:ext cx="1485410" cy="79600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dirty="0" err="1">
                <a:solidFill>
                  <a:schemeClr val="lt1"/>
                </a:solidFill>
                <a:latin typeface="Arial"/>
                <a:ea typeface="Arial"/>
                <a:cs typeface="Arial"/>
                <a:sym typeface="Arial"/>
              </a:rPr>
              <a:t>Capacità</a:t>
            </a:r>
            <a:r>
              <a:rPr lang="de-DE" sz="1400" b="0" i="0" u="none" strike="noStrike" cap="none" dirty="0">
                <a:solidFill>
                  <a:schemeClr val="lt1"/>
                </a:solidFill>
                <a:latin typeface="Arial"/>
                <a:ea typeface="Arial"/>
                <a:cs typeface="Arial"/>
                <a:sym typeface="Arial"/>
              </a:rPr>
              <a:t> </a:t>
            </a:r>
            <a:endParaRPr dirty="0"/>
          </a:p>
        </p:txBody>
      </p:sp>
      <p:sp>
        <p:nvSpPr>
          <p:cNvPr id="208" name="Google Shape;208;p22"/>
          <p:cNvSpPr/>
          <p:nvPr/>
        </p:nvSpPr>
        <p:spPr>
          <a:xfrm>
            <a:off x="6996493" y="4241395"/>
            <a:ext cx="1421065" cy="79600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dirty="0">
                <a:solidFill>
                  <a:schemeClr val="lt1"/>
                </a:solidFill>
                <a:latin typeface="Arial"/>
                <a:ea typeface="Arial"/>
                <a:cs typeface="Arial"/>
                <a:sym typeface="Arial"/>
              </a:rPr>
              <a:t>Ambiente </a:t>
            </a:r>
            <a:endParaRPr dirty="0"/>
          </a:p>
        </p:txBody>
      </p:sp>
      <p:sp>
        <p:nvSpPr>
          <p:cNvPr id="210" name="Google Shape;210;p22"/>
          <p:cNvSpPr txBox="1"/>
          <p:nvPr/>
        </p:nvSpPr>
        <p:spPr>
          <a:xfrm>
            <a:off x="4397602" y="4427003"/>
            <a:ext cx="26987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800" b="0" i="0" u="none" strike="noStrike" cap="none" dirty="0">
                <a:solidFill>
                  <a:srgbClr val="000000"/>
                </a:solidFill>
                <a:latin typeface="Arial"/>
                <a:ea typeface="Arial"/>
                <a:cs typeface="Arial"/>
                <a:sym typeface="Arial"/>
              </a:rPr>
              <a:t>+ </a:t>
            </a:r>
            <a:endParaRPr dirty="0"/>
          </a:p>
        </p:txBody>
      </p:sp>
      <p:sp>
        <p:nvSpPr>
          <p:cNvPr id="211" name="Google Shape;211;p22"/>
          <p:cNvSpPr txBox="1"/>
          <p:nvPr/>
        </p:nvSpPr>
        <p:spPr>
          <a:xfrm>
            <a:off x="6456649" y="4441932"/>
            <a:ext cx="311537"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800" b="0" i="0" u="none" strike="noStrike" cap="none" dirty="0">
                <a:solidFill>
                  <a:srgbClr val="000000"/>
                </a:solidFill>
                <a:latin typeface="Arial"/>
                <a:ea typeface="Arial"/>
                <a:cs typeface="Arial"/>
                <a:sym typeface="Arial"/>
              </a:rPr>
              <a:t>+ </a:t>
            </a:r>
            <a:endParaRPr dirty="0"/>
          </a:p>
        </p:txBody>
      </p:sp>
      <p:sp>
        <p:nvSpPr>
          <p:cNvPr id="213" name="Google Shape;213;p22"/>
          <p:cNvSpPr/>
          <p:nvPr/>
        </p:nvSpPr>
        <p:spPr>
          <a:xfrm>
            <a:off x="2723451" y="269823"/>
            <a:ext cx="3917191" cy="1191684"/>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r>
              <a:rPr lang="de-DE" sz="2800" b="1" dirty="0" err="1" smtClean="0">
                <a:solidFill>
                  <a:schemeClr val="lt1"/>
                </a:solidFill>
                <a:latin typeface="Trebuchet MS"/>
                <a:ea typeface="Trebuchet MS"/>
                <a:cs typeface="Trebuchet MS"/>
                <a:sym typeface="Trebuchet MS"/>
              </a:rPr>
              <a:t>Definire</a:t>
            </a:r>
            <a:r>
              <a:rPr lang="de-DE" sz="2800" b="1" dirty="0" smtClean="0">
                <a:solidFill>
                  <a:schemeClr val="lt1"/>
                </a:solidFill>
                <a:latin typeface="Trebuchet MS"/>
                <a:ea typeface="Trebuchet MS"/>
                <a:cs typeface="Trebuchet MS"/>
                <a:sym typeface="Trebuchet MS"/>
              </a:rPr>
              <a:t> la </a:t>
            </a:r>
            <a:r>
              <a:rPr lang="de-DE" sz="2800" b="1" dirty="0" err="1" smtClean="0">
                <a:solidFill>
                  <a:schemeClr val="lt1"/>
                </a:solidFill>
                <a:latin typeface="Trebuchet MS"/>
                <a:ea typeface="Trebuchet MS"/>
                <a:cs typeface="Trebuchet MS"/>
                <a:sym typeface="Trebuchet MS"/>
              </a:rPr>
              <a:t>motivazione</a:t>
            </a:r>
            <a:r>
              <a:rPr lang="de-DE" sz="2800" b="1" dirty="0" smtClean="0">
                <a:solidFill>
                  <a:schemeClr val="lt1"/>
                </a:solidFill>
                <a:latin typeface="Trebuchet MS"/>
                <a:ea typeface="Trebuchet MS"/>
                <a:cs typeface="Trebuchet MS"/>
                <a:sym typeface="Trebuchet MS"/>
              </a:rPr>
              <a:t> </a:t>
            </a:r>
            <a:r>
              <a:rPr lang="de-DE" sz="2800" b="1" dirty="0" err="1" smtClean="0">
                <a:solidFill>
                  <a:schemeClr val="lt1"/>
                </a:solidFill>
                <a:latin typeface="Trebuchet MS"/>
                <a:ea typeface="Trebuchet MS"/>
                <a:cs typeface="Trebuchet MS"/>
                <a:sym typeface="Trebuchet MS"/>
              </a:rPr>
              <a:t>dei</a:t>
            </a:r>
            <a:r>
              <a:rPr lang="de-DE" sz="2800" b="1" dirty="0" smtClean="0">
                <a:solidFill>
                  <a:schemeClr val="lt1"/>
                </a:solidFill>
                <a:latin typeface="Trebuchet MS"/>
                <a:ea typeface="Trebuchet MS"/>
                <a:cs typeface="Trebuchet MS"/>
                <a:sym typeface="Trebuchet MS"/>
              </a:rPr>
              <a:t> </a:t>
            </a:r>
            <a:r>
              <a:rPr lang="de-DE" sz="2800" b="1" dirty="0" err="1" smtClean="0">
                <a:solidFill>
                  <a:schemeClr val="lt1"/>
                </a:solidFill>
                <a:latin typeface="Trebuchet MS"/>
                <a:ea typeface="Trebuchet MS"/>
                <a:cs typeface="Trebuchet MS"/>
                <a:sym typeface="Trebuchet MS"/>
              </a:rPr>
              <a:t>dipendenti</a:t>
            </a:r>
            <a:endParaRPr sz="2800" dirty="0"/>
          </a:p>
        </p:txBody>
      </p:sp>
      <p:pic>
        <p:nvPicPr>
          <p:cNvPr id="214" name="Google Shape;214;p22" descr="Ein Bild, das Person, stehend, Mann, haltend enthält.&#10;&#10;Automatisch generierte Beschreibung"/>
          <p:cNvPicPr preferRelativeResize="0"/>
          <p:nvPr/>
        </p:nvPicPr>
        <p:blipFill rotWithShape="1">
          <a:blip r:embed="rId4">
            <a:alphaModFix/>
          </a:blip>
          <a:srcRect/>
          <a:stretch/>
        </p:blipFill>
        <p:spPr>
          <a:xfrm flipH="1">
            <a:off x="7051431" y="115412"/>
            <a:ext cx="1841152" cy="1379905"/>
          </a:xfrm>
          <a:prstGeom prst="rect">
            <a:avLst/>
          </a:prstGeom>
          <a:noFill/>
          <a:ln>
            <a:noFill/>
          </a:ln>
        </p:spPr>
      </p:pic>
      <p:sp>
        <p:nvSpPr>
          <p:cNvPr id="17" name="Google Shape;188;p21"/>
          <p:cNvSpPr/>
          <p:nvPr/>
        </p:nvSpPr>
        <p:spPr>
          <a:xfrm>
            <a:off x="524374" y="4336369"/>
            <a:ext cx="1591956" cy="79600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Performance </a:t>
            </a:r>
            <a:endParaRPr/>
          </a:p>
        </p:txBody>
      </p:sp>
      <p:sp>
        <p:nvSpPr>
          <p:cNvPr id="19" name="Google Shape;192;p21"/>
          <p:cNvSpPr txBox="1"/>
          <p:nvPr/>
        </p:nvSpPr>
        <p:spPr>
          <a:xfrm>
            <a:off x="2247536" y="4391993"/>
            <a:ext cx="330772" cy="6147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800" b="0" i="0" u="none" strike="noStrike" cap="none" dirty="0">
                <a:solidFill>
                  <a:srgbClr val="000000"/>
                </a:solidFill>
                <a:latin typeface="Arial"/>
                <a:ea typeface="Arial"/>
                <a:cs typeface="Arial"/>
                <a:sym typeface="Arial"/>
              </a:rPr>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3"/>
          <p:cNvSpPr>
            <a:spLocks noGrp="1"/>
          </p:cNvSpPr>
          <p:nvPr>
            <p:ph type="ctrTitle"/>
          </p:nvPr>
        </p:nvSpPr>
        <p:spPr>
          <a:xfrm>
            <a:off x="2505807" y="527538"/>
            <a:ext cx="3869531" cy="912469"/>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3060" b="1">
                <a:solidFill>
                  <a:schemeClr val="lt1"/>
                </a:solidFill>
                <a:latin typeface="Trebuchet MS"/>
                <a:ea typeface="Trebuchet MS"/>
                <a:cs typeface="Trebuchet MS"/>
                <a:sym typeface="Trebuchet MS"/>
              </a:rPr>
              <a:t>Gerarchia dei bisogni di Maslow </a:t>
            </a:r>
            <a:endParaRPr/>
          </a:p>
        </p:txBody>
      </p:sp>
      <p:sp>
        <p:nvSpPr>
          <p:cNvPr id="220" name="Google Shape;220;p23"/>
          <p:cNvSpPr txBox="1">
            <a:spLocks noGrp="1"/>
          </p:cNvSpPr>
          <p:nvPr>
            <p:ph type="subTitle" idx="1"/>
          </p:nvPr>
        </p:nvSpPr>
        <p:spPr>
          <a:xfrm>
            <a:off x="253735" y="1593005"/>
            <a:ext cx="8520600" cy="334888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de-DE"/>
              <a:t>Abraham Maslow è uno degli psicologi più importanti del ventesimo secolo. La sua gerarchia dei bisogni è un'immagine familiare alla maggior parte degli studenti di business e dei manager. La teoria si basa su una semplice premessa: gli esseri umani hanno bisogni che sono classificati gerarchicamente. </a:t>
            </a:r>
            <a:endParaRPr/>
          </a:p>
          <a:p>
            <a:pPr marL="0" lvl="0" indent="0" algn="l" rtl="0">
              <a:lnSpc>
                <a:spcPct val="90000"/>
              </a:lnSpc>
              <a:spcBef>
                <a:spcPts val="750"/>
              </a:spcBef>
              <a:spcAft>
                <a:spcPts val="0"/>
              </a:spcAft>
              <a:buClr>
                <a:schemeClr val="dk1"/>
              </a:buClr>
              <a:buSzPts val="1800"/>
              <a:buNone/>
            </a:pPr>
            <a:endParaRPr/>
          </a:p>
        </p:txBody>
      </p:sp>
      <p:sp>
        <p:nvSpPr>
          <p:cNvPr id="221" name="Google Shape;221;p23"/>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22" name="Google Shape;222;p23"/>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23" name="Google Shape;223;p23"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24" name="Google Shape;224;p23"/>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225" name="Google Shape;225;p23"/>
          <p:cNvPicPr preferRelativeResize="0"/>
          <p:nvPr/>
        </p:nvPicPr>
        <p:blipFill rotWithShape="1">
          <a:blip r:embed="rId4">
            <a:alphaModFix/>
          </a:blip>
          <a:srcRect/>
          <a:stretch/>
        </p:blipFill>
        <p:spPr>
          <a:xfrm>
            <a:off x="76363" y="2708032"/>
            <a:ext cx="3616406" cy="2931731"/>
          </a:xfrm>
          <a:prstGeom prst="rect">
            <a:avLst/>
          </a:prstGeom>
          <a:noFill/>
          <a:ln>
            <a:noFill/>
          </a:ln>
        </p:spPr>
      </p:pic>
      <p:sp>
        <p:nvSpPr>
          <p:cNvPr id="226" name="Google Shape;226;p23"/>
          <p:cNvSpPr/>
          <p:nvPr/>
        </p:nvSpPr>
        <p:spPr>
          <a:xfrm>
            <a:off x="3934281" y="3862164"/>
            <a:ext cx="4834843" cy="177759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Trebuchet MS"/>
                <a:ea typeface="Trebuchet MS"/>
                <a:cs typeface="Trebuchet MS"/>
                <a:sym typeface="Trebuchet MS"/>
              </a:rPr>
              <a:t>Il più basilare dei bisogni di Maslow sono i bisogni fisiologici. I bisogni fisiologici si riferiscono al bisogno di cibo, acqua e altri bisogni biologici. Questi bisogni sono fondamentali perché quando mancano, la loro ricerca può sopraffare tutti gli altri impulsi.</a:t>
            </a:r>
            <a:endParaRPr sz="1800" b="0" i="0" u="none" strike="noStrike" cap="none">
              <a:solidFill>
                <a:schemeClr val="dk1"/>
              </a:solidFill>
              <a:latin typeface="Trebuchet MS"/>
              <a:ea typeface="Trebuchet MS"/>
              <a:cs typeface="Trebuchet MS"/>
              <a:sym typeface="Trebuchet MS"/>
            </a:endParaRPr>
          </a:p>
        </p:txBody>
      </p:sp>
      <p:pic>
        <p:nvPicPr>
          <p:cNvPr id="227" name="Google Shape;227;p23" descr="Ein Bild, das Person, stehend, Mann, haltend enthält.&#10;&#10;Automatisch generierte Beschreibung"/>
          <p:cNvPicPr preferRelativeResize="0"/>
          <p:nvPr/>
        </p:nvPicPr>
        <p:blipFill rotWithShape="1">
          <a:blip r:embed="rId5">
            <a:alphaModFix/>
          </a:blip>
          <a:srcRect/>
          <a:stretch/>
        </p:blipFill>
        <p:spPr>
          <a:xfrm flipH="1">
            <a:off x="7051431" y="115412"/>
            <a:ext cx="1841152" cy="13799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a:spLocks noGrp="1"/>
          </p:cNvSpPr>
          <p:nvPr>
            <p:ph type="ctrTitle"/>
          </p:nvPr>
        </p:nvSpPr>
        <p:spPr>
          <a:xfrm>
            <a:off x="2699238" y="642981"/>
            <a:ext cx="3745524" cy="79702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3060" b="1">
                <a:solidFill>
                  <a:schemeClr val="lt1"/>
                </a:solidFill>
                <a:latin typeface="Trebuchet MS"/>
                <a:ea typeface="Trebuchet MS"/>
                <a:cs typeface="Trebuchet MS"/>
                <a:sym typeface="Trebuchet MS"/>
              </a:rPr>
              <a:t>Gerarchia dei bisogni di Maslow </a:t>
            </a:r>
            <a:endParaRPr/>
          </a:p>
        </p:txBody>
      </p:sp>
      <p:sp>
        <p:nvSpPr>
          <p:cNvPr id="233" name="Google Shape;233;p24"/>
          <p:cNvSpPr txBox="1">
            <a:spLocks noGrp="1"/>
          </p:cNvSpPr>
          <p:nvPr>
            <p:ph type="subTitle" idx="1"/>
          </p:nvPr>
        </p:nvSpPr>
        <p:spPr>
          <a:xfrm>
            <a:off x="253735" y="1926337"/>
            <a:ext cx="8520600" cy="2579916"/>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600"/>
              <a:buNone/>
            </a:pPr>
            <a:r>
              <a:rPr lang="de-DE"/>
              <a:t>La gerarchia di Maslow è un modo sistematico di pensare ai diversi bisogni che i dipendenti possono avere in un dato momento e spiega le diverse reazioni che possono avere a un trattamento simile. </a:t>
            </a:r>
            <a:endParaRPr/>
          </a:p>
          <a:p>
            <a:pPr marL="0" lvl="0" indent="0" algn="l" rtl="0">
              <a:lnSpc>
                <a:spcPct val="90000"/>
              </a:lnSpc>
              <a:spcBef>
                <a:spcPts val="750"/>
              </a:spcBef>
              <a:spcAft>
                <a:spcPts val="0"/>
              </a:spcAft>
              <a:buClr>
                <a:schemeClr val="dk1"/>
              </a:buClr>
              <a:buSzPts val="1600"/>
              <a:buNone/>
            </a:pPr>
            <a:endParaRPr sz="2000"/>
          </a:p>
          <a:p>
            <a:pPr marL="0" lvl="0" indent="0" algn="l" rtl="0">
              <a:lnSpc>
                <a:spcPct val="90000"/>
              </a:lnSpc>
              <a:spcBef>
                <a:spcPts val="750"/>
              </a:spcBef>
              <a:spcAft>
                <a:spcPts val="0"/>
              </a:spcAft>
              <a:buClr>
                <a:schemeClr val="dk1"/>
              </a:buClr>
              <a:buSzPts val="1600"/>
              <a:buNone/>
            </a:pPr>
            <a:r>
              <a:rPr lang="de-DE"/>
              <a:t>Un dipendente che sta cercando di soddisfare i bisogni di stima può sentirsi gratificato quando il suo supervisore elogia un risultato. Facendo lo sforzo di soddisfare i diversi bisogni di ogni impiegato, le organizzazioni possono assicurare una forza lavoro altamente motivata. </a:t>
            </a:r>
            <a:endParaRPr/>
          </a:p>
          <a:p>
            <a:pPr marL="0" lvl="0" indent="0" algn="l" rtl="0">
              <a:lnSpc>
                <a:spcPct val="90000"/>
              </a:lnSpc>
              <a:spcBef>
                <a:spcPts val="750"/>
              </a:spcBef>
              <a:spcAft>
                <a:spcPts val="0"/>
              </a:spcAft>
              <a:buClr>
                <a:schemeClr val="dk1"/>
              </a:buClr>
              <a:buSzPts val="1800"/>
              <a:buNone/>
            </a:pPr>
            <a:endParaRPr/>
          </a:p>
        </p:txBody>
      </p:sp>
      <p:sp>
        <p:nvSpPr>
          <p:cNvPr id="234" name="Google Shape;234;p24"/>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35" name="Google Shape;235;p24"/>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36" name="Google Shape;236;p24"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37" name="Google Shape;237;p24"/>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238" name="Google Shape;238;p24" descr="Ein Bild, das Person, stehend, Mann, haltend enthält.&#10;&#10;Automatisch generierte Beschreibung"/>
          <p:cNvPicPr preferRelativeResize="0"/>
          <p:nvPr/>
        </p:nvPicPr>
        <p:blipFill rotWithShape="1">
          <a:blip r:embed="rId4">
            <a:alphaModFix/>
          </a:blip>
          <a:srcRect/>
          <a:stretch/>
        </p:blipFill>
        <p:spPr>
          <a:xfrm flipH="1">
            <a:off x="7051431" y="115412"/>
            <a:ext cx="1841152" cy="1379905"/>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1287</Words>
  <Application>Microsoft Office PowerPoint</Application>
  <PresentationFormat>Presentazione su schermo (4:3)</PresentationFormat>
  <Paragraphs>152</Paragraphs>
  <Slides>21</Slides>
  <Notes>21</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Office</vt:lpstr>
      <vt:lpstr>Talent 4.0 -  Gestione dei talenti per le PMI Programma di formazione </vt:lpstr>
      <vt:lpstr>Preparato da IHK-Projektgesellschaft www.ihk-projekt.de  Germania </vt:lpstr>
      <vt:lpstr>Risultati di apprendimento </vt:lpstr>
      <vt:lpstr>Introduzione</vt:lpstr>
      <vt:lpstr>Diapositiva 5</vt:lpstr>
      <vt:lpstr>Definire la motivazione dei dipendenti</vt:lpstr>
      <vt:lpstr>Diapositiva 7</vt:lpstr>
      <vt:lpstr>Gerarchia dei bisogni di Maslow </vt:lpstr>
      <vt:lpstr>Gerarchia dei bisogni di Maslow </vt:lpstr>
      <vt:lpstr>Cosa motiva i dipendenti? </vt:lpstr>
      <vt:lpstr>Diapositiva 11</vt:lpstr>
      <vt:lpstr>Stereotipi?</vt:lpstr>
      <vt:lpstr>Cosa motiva i dipendenti? </vt:lpstr>
      <vt:lpstr>Classificare i bisogni fondamentali dei dipendenti </vt:lpstr>
      <vt:lpstr>Classificare i bisogni fondamentali dei dipendenti </vt:lpstr>
      <vt:lpstr>Diapositiva 16</vt:lpstr>
      <vt:lpstr>Cosa motiva i dipendenti a rimanere? </vt:lpstr>
      <vt:lpstr>Esercizi</vt:lpstr>
      <vt:lpstr>Sintesi/Conclusione </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Talent Management for SMEs Training Programme</dc:title>
  <dc:creator>Tucep</dc:creator>
  <cp:lastModifiedBy>Tucep</cp:lastModifiedBy>
  <cp:revision>4</cp:revision>
  <dcterms:modified xsi:type="dcterms:W3CDTF">2021-03-17T20:46:21Z</dcterms:modified>
</cp:coreProperties>
</file>