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6" r:id="rId9"/>
    <p:sldId id="263" r:id="rId10"/>
    <p:sldId id="265" r:id="rId11"/>
    <p:sldId id="266" r:id="rId12"/>
    <p:sldId id="267" r:id="rId13"/>
    <p:sldId id="268" r:id="rId14"/>
    <p:sldId id="269" r:id="rId15"/>
    <p:sldId id="272" r:id="rId16"/>
    <p:sldId id="274" r:id="rId17"/>
    <p:sldId id="275"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hyAsIAH6/rQrsbgXC96bezBUeU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Tröbinger" initials="" lastIdx="10" clrIdx="0"/>
  <p:cmAuthor id="1" name="Savvas Charalambous" initials="SC" lastIdx="4" clrIdx="1">
    <p:extLst>
      <p:ext uri="{19B8F6BF-5375-455C-9EA6-DF929625EA0E}">
        <p15:presenceInfo xmlns:p15="http://schemas.microsoft.com/office/powerpoint/2012/main" xmlns="" userId="Savvas Charalamb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51" autoAdjust="0"/>
  </p:normalViewPr>
  <p:slideViewPr>
    <p:cSldViewPr snapToGrid="0">
      <p:cViewPr varScale="1">
        <p:scale>
          <a:sx n="60" d="100"/>
          <a:sy n="60" d="100"/>
        </p:scale>
        <p:origin x="-157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69163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415946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150945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Per avere un piano di sviluppo di successo, il coinvolgimento dei dipendenti - il buy-in dei vostri dipendenti deve giocare un ruolo cruciale nel guidare il processo. Devono essere consultati e le loro opinioni e suggerimenti devono essere presi in considerazione durante tutto il processo. Questo può essere fatto tramite incontri personali o questionari attraverso i quali possono anche suggerire attività che possono aiutarli a svilupparsi.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La chiave per implementare efficacemente un piano di crescita e sviluppo dei dipendenti è di creare uno scopo per l'organizzazione che motivi i dipendenti ad essere attivi nel lavorare verso di esso e nel sostenerlo.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Incoraggiare il vostro staff a prendere possesso di questo piano permetterà loro di rispondere positivamente quando lavorano per l'azienda.</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320927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Ci sono due tipi principali di piani di sviluppo dei dipendenti: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Piani di crescita professionale, sviluppati specificamente per aiutare gli individui nella loro crescita professionale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Piani di miglioramento delle prestazioni, per aiutare i dipendenti a migliorare le loro prestazioni. In tali programmi, i dipendenti con prestazioni insufficienti sono supportati con un piano d'azione per tornare in pista con le loro prestazioni e raggiungere gli obiettivi previsti </a:t>
            </a:r>
            <a:endParaRPr dirty="0"/>
          </a:p>
        </p:txBody>
      </p:sp>
    </p:spTree>
    <p:extLst>
      <p:ext uri="{BB962C8B-B14F-4D97-AF65-F5344CB8AC3E}">
        <p14:creationId xmlns:p14="http://schemas.microsoft.com/office/powerpoint/2010/main" xmlns="" val="104896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Obiettivi di sviluppo della carriera: Questi obiettivi potrebbero essere orientati alla crescita, alle competenze e alle relazioni (per esempio l'assertività). I migliori piani includeranno obiettivi in più di un'area</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Esigenze di sviluppo del lavoro: Questo comporta uno sguardo obiettivo alle richieste del ruolo inizialmente, per assicurare che il piano di sviluppo del dipendente sia allineato agli obiettivi organizzativi, e anche alle richieste future del ruolo (come si evolverà) e alle future posizioni disponibili nell'organizzazione (per la pianificazione della successione).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Un piano d'azione: Una volta che l'allineamento è stato stabilito e le aree di sviluppo identificate, il percorso per questo sviluppo deve essere tracciato.</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23464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Primo passo: Pensare agli obiettivi di business - Prima di fissare gli obiettivi per il piano di sviluppo dei dipendenti, cercate di allineare le loro esigenze di sviluppo con le esigenze di business della vostra azienda, considerando i vostri obiettivi di business a lungo e breve termine. Una volta che hai identificato i tuoi obiettivi, puoi identificare le abilità, le conoscenze e le competenze necessarie che supportano quegli obiettivi.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Secondo passo: Parla con i tuoi dipendenti - Non dare per scontato di conoscere il livello di abilità e le aspirazioni di carriera dei tuoi dipendenti. Parla con ognuno dei membri del tuo team per capire meglio quali sono i loro obiettivi di carriera. Dovresti anche chiedere ai tuoi dipendenti di valutare il loro lavoro e discutere di eventuali sfide che stanno avendo nella loro posizione attuale e che tipo di formazione aggiuntiva, mentoring o incarichi sentono che li aiuterebbe. Parlando con i dipendenti, potete lavorare insieme per capire quale ruolo la vostra azienda può giocare nei loro piani e quali opportunità potete offrire loro.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Terzo passo: Riconoscere il potenziale vs. la prontezza - Mentre si valuta il personale, è importante ricordare che c'è una differenza tra potenziale e prontezza. Un dipendente può avere le capacità e il potenziale, ma non ha la motivazione e la spinta per sottoporsi alla formazione e al processo di sviluppo per realizzarli. La prontezza si presenta in una varietà di forme, comprendendo il desiderio, le abilità e l'esperienza. Tenete a mente che non tutti i dipendenti vogliono - o dovrebbero - passare alla gestione, non importa quanto siano bravi nella loro posizione attuale.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Quarto passo: Considerare le competenze e la formazione necessarie per ogni lavoratore - Valutando le capacità e l'esperienza di ogni dipendente, così come le esigenze della vostra azienda, è importante esplorare e decidere esattamente quali competenze ogni persona deve acquisire.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Passo 5: Esplorare e identificare opportunità e approcci che possono essere utilizzati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Avendo fissato gli obiettivi di un piano di sviluppo, è anche importante capire come il dipendente dovrebbe acquisire le sue nuove competenze. Una soluzione olistica implica il nutrimento di nuove abilità hard così come lo sviluppo di abilità soft, e la fornitura di un feedback continuo. Un piano di formazione e sviluppo dei dipendenti comprenderà tutto questo, presentando opportunità realistiche e ottenibili per lo sviluppo della carriera e migliorando l'esperienza dei dipendenti attraverso la cultura e l'impegno dell'azienda.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248955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I piani di sviluppo dei dipendenti sono piani d'azione, documenti di lavoro usati attivamente sia dal dipendente che dal manager di linea per assicurare che un dipendente stia "crescendo".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Non c'è una soluzione unica per tutti quando si tratta di piani di apprendimento e sviluppo, perché ogni dipendente è diverso.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Condurre revisioni regolari dello sviluppo per valutare la loro efficacia e come il piano di sviluppo può essere migliorato.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Ci sono due tipi di piani di sviluppo dei dipendenti: Piani di crescita professionale e piani di miglioramento delle prestazioni.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Un piano di sviluppo dell'impiegato dovrebbe contenere obiettivi di sviluppo della carriera, esigenze di sviluppo del lavoro e un piano d'azione.</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390455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140852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146692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166875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301280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Questo modulo mira a guidare e aiutare gli studenti: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Diventare consapevoli e capire il processo del piano di sviluppo dei dipendenti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Afferrare le diverse forme di piano di sviluppo dei dipendenti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Essere in grado di identificare i passi che devono essere fatti nella progettazione di un piano di sviluppo-crescita dei dipendenti</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410623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"Un piano di sviluppo dei dipendenti, a volte chiamato piano di crescita dei dipendenti, è un processo per aiutare gli individui a migliorare le competenze per il loro lavoro attuale e ad acquisire conoscenze e competenze per nuovi ruoli e responsabilità in un'organizzazione." (Peterson:2020)</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Aiuta a garantire che la crescita dei dipendenti sia promossa in modo "strutturato", aiutandoli a sviluppare la loro capacità di ottenere di più sul posto di lavoro e contribuire agli obiettivi dell'organizzazione.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Nota: se le opportunità di sviluppo professionale offerte non attraggono o non portano benefici ai dipendenti, questi perderanno interesse e si disimpegneranno dal programma. </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130503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Un piano di sviluppo dei dipendenti funziona come un piano d'azione per la crescita e la responsabilizzazione di un dipendente ed è un "documento vivo" che viene costantemente valutato e, se necessario, modificato.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Stabilisce i passi che un'organizzazione dovrebbe fare per migliorare le competenze di un impiegato e motivarlo ad acquisire nuove conoscenze e inclinazioni.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Nota: Adattare il piano per riflettere la vostra forza lavoro unica è fondamentale. Quando si sviluppa un piano di sviluppo dei dipendenti, è essenziale che le realtà e le esigenze dell'azienda così come le particolarità del dipendente in questione (ad esempio il suo stile di apprendimento o le sue preferenze) siano prese in considerazione</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10152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Un piano di sviluppo agisce come una tabella di marcia per i dipendenti e aiuta a sostenerli nella loro carriera e nello sviluppo personale.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Aiuta un'azienda a identificare i ruoli chiave e i bisogni in modo da poter investire nel sostegno dei suoi dipendenti per far crescere il loro talento e colmare le lacune di competenze.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Aiuta a garantire che ci sia una comunicazione e un dialogo a due vie, aiutando sia l'azienda che i dipendenti a raggiungere obiettivi comuni. </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235860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Non c'è una soluzione unica per tutti quando si tratta di piani di apprendimento e sviluppo, perché ogni dipendente è diverso.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La ricerca scientifica, come la teoria degli stili di apprendimento di Kolb, mostra che le persone hanno diversi modi preferiti di imparare. La teoria degli stili di apprendimento di Mumford &amp; Honey è molto simile e il loro questionario sugli stili di apprendimento (che si trova con i fogli di lavoro di questo modulo) può essere uno strumento prezioso per l'autoconsapevolezza e per l'elaborazione di un EDP </a:t>
            </a:r>
            <a:endParaRPr dirty="0"/>
          </a:p>
        </p:txBody>
      </p:sp>
    </p:spTree>
    <p:extLst>
      <p:ext uri="{BB962C8B-B14F-4D97-AF65-F5344CB8AC3E}">
        <p14:creationId xmlns:p14="http://schemas.microsoft.com/office/powerpoint/2010/main" xmlns="" val="91290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Ogni piano di sviluppo del dipendente dovrebbe essere adattato in linea con i bisogni del dipendente e il suo ruolo attuale e futuro.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È importante che i dipendenti non vedano i piani di sviluppo dei dipendenti come separati dalla loro vita lavorativa quotidiana, come qualcosa da fare nel loro "tempo libero". Usati correttamente, gli EDP forniscono opportunità di sviluppo attraverso il lavoro quotidiano.</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391333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I dipendenti dovrebbero essere fatti lavorare su progetti dal vivo che fornirebbero loro esperienze del mondo reale. In questo modo il dipendente impara nuove abilità durante il lavoro.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Codificare il piano, usarlo come documento di lavoro e fare riferimento ad esso aiuta a stabilire la sua importanza.</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Condurre revisioni regolari dello sviluppo per valutare la loro efficacia e come il piano di sviluppo può essere migliorato.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Assicurarsi che </a:t>
            </a:r>
            <a:endParaRPr dirty="0"/>
          </a:p>
        </p:txBody>
      </p:sp>
    </p:spTree>
    <p:extLst>
      <p:ext uri="{BB962C8B-B14F-4D97-AF65-F5344CB8AC3E}">
        <p14:creationId xmlns:p14="http://schemas.microsoft.com/office/powerpoint/2010/main" xmlns="" val="489945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21" name="Google Shape;21;p20"/>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22" name="Google Shape;22;p20"/>
          <p:cNvPicPr preferRelativeResize="0"/>
          <p:nvPr/>
        </p:nvPicPr>
        <p:blipFill rotWithShape="1">
          <a:blip r:embed="rId3">
            <a:alphaModFix/>
          </a:blip>
          <a:srcRect t="12525" b="12326"/>
          <a:stretch/>
        </p:blipFill>
        <p:spPr>
          <a:xfrm>
            <a:off x="7113006" y="5845567"/>
            <a:ext cx="1896967" cy="407194"/>
          </a:xfrm>
          <a:prstGeom prst="rect">
            <a:avLst/>
          </a:prstGeom>
          <a:noFill/>
          <a:ln>
            <a:noFill/>
          </a:ln>
        </p:spPr>
      </p:pic>
      <p:sp>
        <p:nvSpPr>
          <p:cNvPr id="23" name="Google Shape;23;p20"/>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3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31"/>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98" name="Google Shape;98;p31"/>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99" name="Google Shape;99;p31"/>
          <p:cNvPicPr preferRelativeResize="0"/>
          <p:nvPr/>
        </p:nvPicPr>
        <p:blipFill rotWithShape="1">
          <a:blip r:embed="rId3">
            <a:alphaModFix/>
          </a:blip>
          <a:srcRect t="12525" b="12326"/>
          <a:stretch/>
        </p:blipFill>
        <p:spPr>
          <a:xfrm>
            <a:off x="7113006" y="5845567"/>
            <a:ext cx="1896967" cy="407194"/>
          </a:xfrm>
          <a:prstGeom prst="rect">
            <a:avLst/>
          </a:prstGeom>
          <a:noFill/>
          <a:ln>
            <a:noFill/>
          </a:ln>
        </p:spPr>
      </p:pic>
      <p:sp>
        <p:nvSpPr>
          <p:cNvPr id="100" name="Google Shape;100;p31"/>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29" name="Google Shape;29;p21"/>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30" name="Google Shape;30;p21"/>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36" name="Google Shape;36;p22"/>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37" name="Google Shape;37;p22"/>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44" name="Google Shape;44;p23"/>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45" name="Google Shape;45;p23"/>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2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2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2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54" name="Google Shape;54;p24"/>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5" name="Google Shape;55;p24"/>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60" name="Google Shape;60;p25"/>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61" name="Google Shape;61;p25"/>
          <p:cNvPicPr preferRelativeResize="0"/>
          <p:nvPr/>
        </p:nvPicPr>
        <p:blipFill rotWithShape="1">
          <a:blip r:embed="rId3">
            <a:alphaModFix/>
          </a:blip>
          <a:srcRect t="12525" b="12326"/>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2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2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drive.google.com/file/d/1YDcvnAIK_DW9t1RnSJrfL1uxCcSLMdDC/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businessballs.com/self-awareness/kolbs-learning-styles/" TargetMode="External"/><Relationship Id="rId3" Type="http://schemas.openxmlformats.org/officeDocument/2006/relationships/hyperlink" Target="https://www.investorsinpeople.com/knowledge/employee-development-plan/" TargetMode="External"/><Relationship Id="rId7" Type="http://schemas.openxmlformats.org/officeDocument/2006/relationships/hyperlink" Target="https://www.getsmarter.com/blog/employee-development/7-steps-to-creating-an-employee-development-pla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managementstudyguide.com/employee-development-plan.htm" TargetMode="External"/><Relationship Id="rId5" Type="http://schemas.openxmlformats.org/officeDocument/2006/relationships/hyperlink" Target="https://blog.walkme.com/employee-development-plan/" TargetMode="External"/><Relationship Id="rId4" Type="http://schemas.openxmlformats.org/officeDocument/2006/relationships/hyperlink" Target="https://www.bamboohr.com/blog/employee-development-plans/" TargetMode="Externa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www.terrastaffinggroup.com/resources/blog/best-employee-development-plan-templates/" TargetMode="External"/><Relationship Id="rId3" Type="http://schemas.openxmlformats.org/officeDocument/2006/relationships/hyperlink" Target="https://www.shrm.org/resourcesandtools/tools-and-samples/toolkits/pages/developingemployees.aspx" TargetMode="External"/><Relationship Id="rId7" Type="http://schemas.openxmlformats.org/officeDocument/2006/relationships/hyperlink" Target="https://www.monster.co.uk/advertise-a-job/hr-resources/workforce-management-and-planning/performance-management/how-do-i-construct-an-employee-development-pla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blog.continu.co/employee-development-plan/" TargetMode="External"/><Relationship Id="rId5" Type="http://schemas.openxmlformats.org/officeDocument/2006/relationships/hyperlink" Target="https://www.insperity.com/blog/5-steps-to-creating-employee-development-plans-that-truly-work/" TargetMode="External"/><Relationship Id="rId4" Type="http://schemas.openxmlformats.org/officeDocument/2006/relationships/hyperlink" Target="https://simplicable.com/new/personal-development-plan" TargetMode="Externa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421100" y="3929978"/>
            <a:ext cx="8520600" cy="860799"/>
          </a:xfrm>
          <a:prstGeom prst="rect">
            <a:avLst/>
          </a:prstGeom>
          <a:noFill/>
          <a:ln>
            <a:noFill/>
          </a:ln>
        </p:spPr>
        <p:txBody>
          <a:bodyPr spcFirstLastPara="1" wrap="square" lIns="91425" tIns="91425" rIns="91425" bIns="91425" anchor="b" anchorCtr="0">
            <a:noAutofit/>
          </a:bodyPr>
          <a:lstStyle/>
          <a:p>
            <a:pPr lvl="0">
              <a:buSzPts val="4600"/>
            </a:pPr>
            <a:r>
              <a:rPr lang="en-GB" sz="4600" b="1" dirty="0" smtClean="0"/>
              <a:t>Talent </a:t>
            </a:r>
            <a:r>
              <a:rPr lang="en-GB" sz="4600" b="1" dirty="0"/>
              <a:t>4.0 </a:t>
            </a:r>
            <a:r>
              <a:rPr lang="en-GB" sz="4600" b="1" dirty="0" smtClean="0"/>
              <a:t>– </a:t>
            </a:r>
            <a:br>
              <a:rPr lang="en-GB" sz="4600" b="1" dirty="0" smtClean="0"/>
            </a:br>
            <a:r>
              <a:rPr lang="en-GB" sz="4600" b="1" dirty="0" err="1" smtClean="0"/>
              <a:t>Programma</a:t>
            </a:r>
            <a:r>
              <a:rPr lang="en-GB" sz="4600" b="1" dirty="0" smtClean="0"/>
              <a:t> </a:t>
            </a:r>
            <a:r>
              <a:rPr lang="en-GB" sz="4600" b="1" dirty="0" err="1" smtClean="0"/>
              <a:t>di</a:t>
            </a:r>
            <a:r>
              <a:rPr lang="en-GB" sz="4600" b="1" dirty="0" smtClean="0"/>
              <a:t> </a:t>
            </a:r>
            <a:r>
              <a:rPr lang="en-GB" sz="4600" b="1" dirty="0" err="1" smtClean="0"/>
              <a:t>formazione</a:t>
            </a:r>
            <a:r>
              <a:rPr lang="en-GB" sz="4600" b="1" dirty="0" smtClean="0"/>
              <a:t> </a:t>
            </a:r>
            <a:r>
              <a:rPr lang="en-GB" sz="4600" b="1" dirty="0" err="1" smtClean="0"/>
              <a:t>Gestione</a:t>
            </a:r>
            <a:r>
              <a:rPr lang="en-GB" sz="4600" b="1" dirty="0" smtClean="0"/>
              <a:t> </a:t>
            </a:r>
            <a:r>
              <a:rPr lang="en-GB" sz="4600" b="1" dirty="0" err="1"/>
              <a:t>dei</a:t>
            </a:r>
            <a:r>
              <a:rPr lang="en-GB" sz="4600" b="1" dirty="0"/>
              <a:t> </a:t>
            </a:r>
            <a:r>
              <a:rPr lang="en-GB" sz="4600" b="1" dirty="0" err="1"/>
              <a:t>talenti</a:t>
            </a:r>
            <a:r>
              <a:rPr lang="en-GB" sz="4600" b="1" dirty="0"/>
              <a:t> per le PMI</a:t>
            </a:r>
            <a:br>
              <a:rPr lang="en-GB" sz="4600" b="1" dirty="0"/>
            </a:br>
            <a:endParaRPr sz="4800" b="1" dirty="0"/>
          </a:p>
        </p:txBody>
      </p:sp>
      <p:sp>
        <p:nvSpPr>
          <p:cNvPr id="106" name="Google Shape;106;p1"/>
          <p:cNvSpPr txBox="1"/>
          <p:nvPr/>
        </p:nvSpPr>
        <p:spPr>
          <a:xfrm>
            <a:off x="3322040" y="4446165"/>
            <a:ext cx="2147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sng" strike="noStrike" cap="none">
                <a:solidFill>
                  <a:schemeClr val="dk1"/>
                </a:solidFill>
                <a:latin typeface="Trebuchet MS"/>
                <a:ea typeface="Trebuchet MS"/>
                <a:cs typeface="Trebuchet MS"/>
                <a:sym typeface="Trebuchet MS"/>
                <a:hlinkClick r:id="rId3"/>
              </a:rPr>
              <a:t>https://t4lent.eu/</a:t>
            </a:r>
            <a:endParaRPr sz="1800">
              <a:solidFill>
                <a:schemeClr val="dk1"/>
              </a:solidFill>
              <a:latin typeface="Trebuchet MS"/>
              <a:ea typeface="Trebuchet MS"/>
              <a:cs typeface="Trebuchet MS"/>
              <a:sym typeface="Trebuchet MS"/>
            </a:endParaRPr>
          </a:p>
        </p:txBody>
      </p:sp>
      <p:pic>
        <p:nvPicPr>
          <p:cNvPr id="107" name="Google Shape;107;p1" descr="A close up of a logo&#10;&#10;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08" name="Google Shape;108;p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a:spLocks noGrp="1"/>
          </p:cNvSpPr>
          <p:nvPr>
            <p:ph type="ctrTitle"/>
          </p:nvPr>
        </p:nvSpPr>
        <p:spPr>
          <a:xfrm>
            <a:off x="201453" y="166739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
            </a:r>
            <a:br>
              <a:rPr lang="en-GB" sz="3060" b="1">
                <a:solidFill>
                  <a:schemeClr val="lt1"/>
                </a:solidFill>
                <a:latin typeface="Trebuchet MS"/>
                <a:ea typeface="Trebuchet MS"/>
                <a:cs typeface="Trebuchet MS"/>
                <a:sym typeface="Trebuchet MS"/>
              </a:rPr>
            </a:br>
            <a:r>
              <a:rPr lang="en-GB" sz="3060" b="1">
                <a:solidFill>
                  <a:schemeClr val="lt1"/>
                </a:solidFill>
                <a:latin typeface="Trebuchet MS"/>
                <a:ea typeface="Trebuchet MS"/>
                <a:cs typeface="Trebuchet MS"/>
                <a:sym typeface="Trebuchet MS"/>
              </a:rPr>
              <a:t>Sviluppare un piano di sviluppo dei dipendenti</a:t>
            </a:r>
            <a:br>
              <a:rPr lang="en-GB" sz="3060" b="1">
                <a:solidFill>
                  <a:schemeClr val="lt1"/>
                </a:solidFill>
                <a:latin typeface="Trebuchet MS"/>
                <a:ea typeface="Trebuchet MS"/>
                <a:cs typeface="Trebuchet MS"/>
                <a:sym typeface="Trebuchet MS"/>
              </a:rPr>
            </a:br>
            <a:endParaRPr sz="3060" b="1">
              <a:solidFill>
                <a:schemeClr val="lt1"/>
              </a:solidFill>
            </a:endParaRPr>
          </a:p>
        </p:txBody>
      </p:sp>
      <p:sp>
        <p:nvSpPr>
          <p:cNvPr id="191" name="Google Shape;191;p10"/>
          <p:cNvSpPr txBox="1">
            <a:spLocks noGrp="1"/>
          </p:cNvSpPr>
          <p:nvPr>
            <p:ph type="subTitle" idx="1"/>
          </p:nvPr>
        </p:nvSpPr>
        <p:spPr>
          <a:xfrm>
            <a:off x="201453" y="2223813"/>
            <a:ext cx="8677941" cy="35307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I piani di sviluppo dei dipendenti dovrebbero essere creati tenendo conto delle seguenti cose: </a:t>
            </a:r>
            <a:endParaRPr dirty="0"/>
          </a:p>
          <a:p>
            <a:pPr marL="0" lvl="0" indent="0" algn="l" rtl="0">
              <a:lnSpc>
                <a:spcPct val="90000"/>
              </a:lnSpc>
              <a:spcBef>
                <a:spcPts val="750"/>
              </a:spcBef>
              <a:spcAft>
                <a:spcPts val="0"/>
              </a:spcAft>
              <a:buClr>
                <a:schemeClr val="dk1"/>
              </a:buClr>
              <a:buSzPts val="1800"/>
              <a:buNone/>
            </a:pP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Quali competenze possiede il dipendente? </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Quali sono le sue principali aree di responsabilità/responsabilità lavorative? </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Quali competenze ha bisogno di acquisire per essere più produttivo? </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In quali aspetti dell'azienda, oltre al suo profilo attuale, può contribuire? </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Non solo concentrarsi sulle attuali responsabilità lavorative di un dipendente, ma anche pensare al suo potenziale. </a:t>
            </a: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I suoi obiettivi personali e professionali. </a:t>
            </a: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92" name="Google Shape;192;p10"/>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93" name="Google Shape;193;p10"/>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94" name="Google Shape;194;p10"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95" name="Google Shape;195;p10"/>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Sviluppare un piano di sviluppo dei dipendenti</a:t>
            </a:r>
            <a:endParaRPr sz="3060" b="1">
              <a:solidFill>
                <a:schemeClr val="lt1"/>
              </a:solidFill>
            </a:endParaRPr>
          </a:p>
        </p:txBody>
      </p:sp>
      <p:sp>
        <p:nvSpPr>
          <p:cNvPr id="201" name="Google Shape;201;p11"/>
          <p:cNvSpPr txBox="1">
            <a:spLocks noGrp="1"/>
          </p:cNvSpPr>
          <p:nvPr>
            <p:ph type="subTitle" idx="1"/>
          </p:nvPr>
        </p:nvSpPr>
        <p:spPr>
          <a:xfrm>
            <a:off x="311699" y="2146245"/>
            <a:ext cx="4733267" cy="326584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000" dirty="0"/>
              <a:t>Un piano di sviluppo di successo ha bisogno di:</a:t>
            </a:r>
          </a:p>
          <a:p>
            <a:pPr marL="0" lvl="0" indent="0" algn="l" rtl="0">
              <a:lnSpc>
                <a:spcPct val="90000"/>
              </a:lnSpc>
              <a:spcBef>
                <a:spcPts val="750"/>
              </a:spcBef>
              <a:spcAft>
                <a:spcPts val="0"/>
              </a:spcAft>
              <a:buClr>
                <a:schemeClr val="dk1"/>
              </a:buClr>
              <a:buSzPts val="1800"/>
              <a:buNone/>
            </a:pPr>
            <a:endParaRPr lang="en-GB" sz="2000" dirty="0"/>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r>
              <a:rPr lang="en-GB" sz="2000" dirty="0"/>
              <a:t>impegno dei dipendenti </a:t>
            </a:r>
          </a:p>
          <a:p>
            <a:pPr marL="0" lvl="0" indent="0" algn="l" rtl="0">
              <a:lnSpc>
                <a:spcPct val="90000"/>
              </a:lnSpc>
              <a:spcBef>
                <a:spcPts val="750"/>
              </a:spcBef>
              <a:spcAft>
                <a:spcPts val="0"/>
              </a:spcAft>
              <a:buClr>
                <a:schemeClr val="dk1"/>
              </a:buClr>
              <a:buSzPts val="1800"/>
              <a:buNone/>
            </a:pPr>
            <a:endParaRPr lang="en-GB" sz="2000" dirty="0"/>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r>
              <a:rPr lang="en-GB" sz="2000" dirty="0"/>
              <a:t>motivare lo scopo organizzativo</a:t>
            </a:r>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endParaRPr sz="2000" dirty="0"/>
          </a:p>
          <a:p>
            <a:pPr marL="342900" lvl="0" indent="-342900" algn="l" rtl="0">
              <a:lnSpc>
                <a:spcPct val="90000"/>
              </a:lnSpc>
              <a:spcBef>
                <a:spcPts val="750"/>
              </a:spcBef>
              <a:spcAft>
                <a:spcPts val="0"/>
              </a:spcAft>
              <a:buClr>
                <a:schemeClr val="dk1"/>
              </a:buClr>
              <a:buSzPts val="1800"/>
              <a:buFont typeface="Arial" panose="020B0604020202020204" pitchFamily="34" charset="0"/>
              <a:buChar char="•"/>
            </a:pP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incoraggiare il personale ad assumersi la responsabilità</a:t>
            </a: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p>
        </p:txBody>
      </p:sp>
      <p:sp>
        <p:nvSpPr>
          <p:cNvPr id="203" name="Google Shape;203;p11"/>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04" name="Google Shape;204;p11"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05" name="Google Shape;205;p1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4970D078-6555-4CCD-8D90-30277C2866D3}"/>
              </a:ext>
            </a:extLst>
          </p:cNvPr>
          <p:cNvPicPr>
            <a:picLocks noChangeAspect="1"/>
          </p:cNvPicPr>
          <p:nvPr/>
        </p:nvPicPr>
        <p:blipFill>
          <a:blip r:embed="rId4"/>
          <a:stretch>
            <a:fillRect/>
          </a:stretch>
        </p:blipFill>
        <p:spPr>
          <a:xfrm>
            <a:off x="5096425" y="2421827"/>
            <a:ext cx="4019550" cy="2705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Tipi di piani di sviluppo dei dipendenti </a:t>
            </a:r>
            <a:endParaRPr/>
          </a:p>
        </p:txBody>
      </p:sp>
      <p:sp>
        <p:nvSpPr>
          <p:cNvPr id="211" name="Google Shape;211;p12"/>
          <p:cNvSpPr txBox="1">
            <a:spLocks noGrp="1"/>
          </p:cNvSpPr>
          <p:nvPr>
            <p:ph type="subTitle" idx="1"/>
          </p:nvPr>
        </p:nvSpPr>
        <p:spPr>
          <a:xfrm>
            <a:off x="311701" y="2337898"/>
            <a:ext cx="8520600" cy="333015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r>
              <a:rPr lang="en-GB" sz="2000" b="1" u="sng" dirty="0"/>
              <a:t>Piani di crescita professionale </a:t>
            </a:r>
            <a:r>
              <a:rPr lang="en-GB" sz="2000" dirty="0"/>
              <a:t>per lo sviluppo della carriera </a:t>
            </a:r>
            <a:endParaRPr sz="2000" dirty="0"/>
          </a:p>
          <a:p>
            <a:pPr marL="0" lvl="0" indent="0" algn="l" rtl="0">
              <a:lnSpc>
                <a:spcPct val="90000"/>
              </a:lnSpc>
              <a:spcBef>
                <a:spcPts val="750"/>
              </a:spcBef>
              <a:spcAft>
                <a:spcPts val="0"/>
              </a:spcAft>
              <a:buClr>
                <a:schemeClr val="dk1"/>
              </a:buClr>
              <a:buSzPts val="1800"/>
              <a:buNone/>
            </a:pPr>
            <a:endParaRPr lang="en-GB" sz="2000" dirty="0"/>
          </a:p>
          <a:p>
            <a:pPr marL="0" lvl="0" indent="0" algn="l" rtl="0">
              <a:lnSpc>
                <a:spcPct val="90000"/>
              </a:lnSpc>
              <a:spcBef>
                <a:spcPts val="750"/>
              </a:spcBef>
              <a:spcAft>
                <a:spcPts val="0"/>
              </a:spcAft>
              <a:buClr>
                <a:schemeClr val="dk1"/>
              </a:buClr>
              <a:buSzPts val="1800"/>
              <a:buNone/>
            </a:pPr>
            <a:endParaRPr sz="2000" dirty="0"/>
          </a:p>
          <a:p>
            <a:pPr marL="0" lvl="0" indent="0" algn="l" rtl="0">
              <a:lnSpc>
                <a:spcPct val="90000"/>
              </a:lnSpc>
              <a:spcBef>
                <a:spcPts val="750"/>
              </a:spcBef>
              <a:spcAft>
                <a:spcPts val="0"/>
              </a:spcAft>
              <a:buClr>
                <a:schemeClr val="dk1"/>
              </a:buClr>
              <a:buSzPts val="1800"/>
              <a:buNone/>
            </a:pPr>
            <a:r>
              <a:rPr lang="en-GB" sz="2000" b="1" u="sng" dirty="0"/>
              <a:t>Piani di miglioramento delle prestazioni </a:t>
            </a:r>
            <a:r>
              <a:rPr lang="en-GB" sz="2000" dirty="0"/>
              <a:t>per aiutare i dipendenti con prestazioni insufficienti </a:t>
            </a:r>
            <a:endParaRPr sz="2000" dirty="0"/>
          </a:p>
          <a:p>
            <a:pPr marL="0" lvl="0" indent="0" algn="l" rtl="0">
              <a:lnSpc>
                <a:spcPct val="90000"/>
              </a:lnSpc>
              <a:spcBef>
                <a:spcPts val="750"/>
              </a:spcBef>
              <a:spcAft>
                <a:spcPts val="0"/>
              </a:spcAft>
              <a:buClr>
                <a:schemeClr val="dk1"/>
              </a:buClr>
              <a:buSzPts val="1800"/>
              <a:buNone/>
            </a:pP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p>
        </p:txBody>
      </p:sp>
      <p:sp>
        <p:nvSpPr>
          <p:cNvPr id="212" name="Google Shape;212;p12"/>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13" name="Google Shape;213;p12"/>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14" name="Google Shape;214;p1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15" name="Google Shape;215;p1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a:spLocks noGrp="1"/>
          </p:cNvSpPr>
          <p:nvPr>
            <p:ph type="ctrTitle"/>
          </p:nvPr>
        </p:nvSpPr>
        <p:spPr>
          <a:xfrm>
            <a:off x="344468" y="151473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dirty="0">
                <a:solidFill>
                  <a:schemeClr val="lt1"/>
                </a:solidFill>
                <a:latin typeface="Trebuchet MS"/>
                <a:ea typeface="Trebuchet MS"/>
                <a:cs typeface="Trebuchet MS"/>
                <a:sym typeface="Trebuchet MS"/>
              </a:rPr>
              <a:t>Cosa si dovrebbe includere?</a:t>
            </a:r>
            <a:endParaRPr sz="3060" b="1" dirty="0">
              <a:solidFill>
                <a:schemeClr val="lt1"/>
              </a:solidFill>
            </a:endParaRPr>
          </a:p>
        </p:txBody>
      </p:sp>
      <p:sp>
        <p:nvSpPr>
          <p:cNvPr id="221" name="Google Shape;221;p13"/>
          <p:cNvSpPr txBox="1">
            <a:spLocks noGrp="1"/>
          </p:cNvSpPr>
          <p:nvPr>
            <p:ph type="subTitle" idx="1"/>
          </p:nvPr>
        </p:nvSpPr>
        <p:spPr>
          <a:xfrm>
            <a:off x="328082" y="1941056"/>
            <a:ext cx="5757407" cy="393391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rgbClr val="0A0A0A"/>
              </a:buClr>
              <a:buSzPts val="1800"/>
              <a:buNone/>
            </a:pPr>
            <a:r>
              <a:rPr lang="en-GB" b="1" dirty="0">
                <a:solidFill>
                  <a:srgbClr val="0A0A0A"/>
                </a:solidFill>
                <a:latin typeface="Trebuchet MS" panose="020B0603020202020204" pitchFamily="34" charset="0"/>
                <a:ea typeface="Avenir"/>
                <a:cs typeface="Avenir"/>
                <a:sym typeface="Avenir"/>
              </a:rPr>
              <a:t>Obiettivi di sviluppo della carriera: </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r>
              <a:rPr lang="en-GB" dirty="0">
                <a:latin typeface="Trebuchet MS" panose="020B0603020202020204" pitchFamily="34" charset="0"/>
              </a:rPr>
              <a:t>orientato alla crescita</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r>
              <a:rPr lang="en-GB" dirty="0">
                <a:latin typeface="Trebuchet MS" panose="020B0603020202020204" pitchFamily="34" charset="0"/>
              </a:rPr>
              <a:t>orientato alle competenze </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r>
              <a:rPr lang="en-GB" dirty="0">
                <a:latin typeface="Trebuchet MS" panose="020B0603020202020204" pitchFamily="34" charset="0"/>
              </a:rPr>
              <a:t>orientato alla relazione</a:t>
            </a:r>
          </a:p>
          <a:p>
            <a:pPr marL="285750" lvl="0" indent="-285750" algn="l" rtl="0">
              <a:lnSpc>
                <a:spcPct val="90000"/>
              </a:lnSpc>
              <a:spcBef>
                <a:spcPts val="750"/>
              </a:spcBef>
              <a:spcAft>
                <a:spcPts val="0"/>
              </a:spcAft>
              <a:buClr>
                <a:srgbClr val="0A0A0A"/>
              </a:buClr>
              <a:buSzPts val="1800"/>
              <a:buFont typeface="Arial" panose="020B0604020202020204" pitchFamily="34" charset="0"/>
              <a:buChar char="•"/>
            </a:pPr>
            <a:endParaRPr sz="1000" dirty="0">
              <a:solidFill>
                <a:srgbClr val="0A0A0A"/>
              </a:solidFill>
              <a:latin typeface="Trebuchet MS" panose="020B0603020202020204" pitchFamily="34" charset="0"/>
              <a:ea typeface="Avenir"/>
              <a:cs typeface="Avenir"/>
              <a:sym typeface="Avenir"/>
            </a:endParaRPr>
          </a:p>
          <a:p>
            <a:pPr marL="0" lvl="0" indent="0" algn="l" rtl="0">
              <a:lnSpc>
                <a:spcPct val="90000"/>
              </a:lnSpc>
              <a:spcBef>
                <a:spcPts val="750"/>
              </a:spcBef>
              <a:spcAft>
                <a:spcPts val="0"/>
              </a:spcAft>
              <a:buClr>
                <a:schemeClr val="dk1"/>
              </a:buClr>
              <a:buSzPts val="1800"/>
              <a:buNone/>
            </a:pPr>
            <a:r>
              <a:rPr lang="en-GB" b="1" dirty="0">
                <a:latin typeface="Trebuchet MS" panose="020B0603020202020204" pitchFamily="34" charset="0"/>
              </a:rPr>
              <a:t>Esigenze di sviluppo del lavoro: </a:t>
            </a:r>
            <a:endParaRPr lang="en-GB" dirty="0">
              <a:latin typeface="Trebuchet MS" panose="020B0603020202020204" pitchFamily="34" charset="0"/>
            </a:endParaRP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Quali sono le </a:t>
            </a:r>
            <a:r>
              <a:rPr lang="en-GB" dirty="0" err="1">
                <a:latin typeface="Trebuchet MS" panose="020B0603020202020204" pitchFamily="34" charset="0"/>
              </a:rPr>
              <a:t>richieste</a:t>
            </a:r>
            <a:r>
              <a:rPr lang="en-GB" dirty="0">
                <a:latin typeface="Trebuchet MS" panose="020B0603020202020204" pitchFamily="34" charset="0"/>
              </a:rPr>
              <a:t> </a:t>
            </a:r>
            <a:r>
              <a:rPr lang="en-GB" dirty="0" smtClean="0">
                <a:latin typeface="Trebuchet MS" panose="020B0603020202020204" pitchFamily="34" charset="0"/>
              </a:rPr>
              <a:t>per </a:t>
            </a:r>
            <a:r>
              <a:rPr lang="en-GB" dirty="0" err="1" smtClean="0">
                <a:latin typeface="Trebuchet MS" panose="020B0603020202020204" pitchFamily="34" charset="0"/>
              </a:rPr>
              <a:t>il</a:t>
            </a:r>
            <a:r>
              <a:rPr lang="en-GB" dirty="0" smtClean="0">
                <a:latin typeface="Trebuchet MS" panose="020B0603020202020204" pitchFamily="34" charset="0"/>
              </a:rPr>
              <a:t> </a:t>
            </a:r>
            <a:r>
              <a:rPr lang="en-GB" dirty="0">
                <a:latin typeface="Trebuchet MS" panose="020B0603020202020204" pitchFamily="34" charset="0"/>
              </a:rPr>
              <a:t>ruolo?</a:t>
            </a: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allineato agli obiettivi organizzativi, </a:t>
            </a: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richieste di ruoli futuri </a:t>
            </a:r>
          </a:p>
          <a:p>
            <a:pPr marL="285750" lvl="0" indent="-285750" algn="l" rtl="0">
              <a:lnSpc>
                <a:spcPct val="90000"/>
              </a:lnSpc>
              <a:spcBef>
                <a:spcPts val="750"/>
              </a:spcBef>
              <a:spcAft>
                <a:spcPts val="0"/>
              </a:spcAft>
              <a:buClr>
                <a:schemeClr val="dk1"/>
              </a:buClr>
              <a:buSzPts val="1800"/>
              <a:buFontTx/>
              <a:buChar char="-"/>
            </a:pPr>
            <a:r>
              <a:rPr lang="en-GB" dirty="0">
                <a:latin typeface="Trebuchet MS" panose="020B0603020202020204" pitchFamily="34" charset="0"/>
              </a:rPr>
              <a:t>posizioni future disponibili nell'organizzazione </a:t>
            </a:r>
          </a:p>
          <a:p>
            <a:pPr marL="0" lvl="0" indent="0" algn="l" rtl="0">
              <a:lnSpc>
                <a:spcPct val="90000"/>
              </a:lnSpc>
              <a:spcBef>
                <a:spcPts val="750"/>
              </a:spcBef>
              <a:spcAft>
                <a:spcPts val="0"/>
              </a:spcAft>
              <a:buClr>
                <a:schemeClr val="dk1"/>
              </a:buClr>
              <a:buSzPts val="1800"/>
              <a:buNone/>
            </a:pPr>
            <a:r>
              <a:rPr lang="en-GB" b="1" dirty="0" smtClean="0">
                <a:latin typeface="Trebuchet MS" panose="020B0603020202020204" pitchFamily="34" charset="0"/>
              </a:rPr>
              <a:t>Un </a:t>
            </a:r>
            <a:r>
              <a:rPr lang="en-GB" b="1" dirty="0">
                <a:latin typeface="Trebuchet MS" panose="020B0603020202020204" pitchFamily="34" charset="0"/>
              </a:rPr>
              <a:t>piano d'azione: </a:t>
            </a:r>
            <a:r>
              <a:rPr lang="en-GB" dirty="0">
                <a:latin typeface="Trebuchet MS" panose="020B0603020202020204" pitchFamily="34" charset="0"/>
              </a:rPr>
              <a:t>Tracciare un percorso per lo sviluppo previsto </a:t>
            </a:r>
            <a:endParaRPr dirty="0"/>
          </a:p>
          <a:p>
            <a:pPr marL="0" lvl="0" indent="0" algn="l" rtl="0">
              <a:lnSpc>
                <a:spcPct val="90000"/>
              </a:lnSpc>
              <a:spcBef>
                <a:spcPts val="750"/>
              </a:spcBef>
              <a:spcAft>
                <a:spcPts val="0"/>
              </a:spcAft>
              <a:buClr>
                <a:schemeClr val="dk1"/>
              </a:buClr>
              <a:buSzPts val="1800"/>
              <a:buNone/>
            </a:pPr>
            <a:endParaRPr dirty="0">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dirty="0"/>
          </a:p>
        </p:txBody>
      </p:sp>
      <p:sp>
        <p:nvSpPr>
          <p:cNvPr id="222" name="Google Shape;222;p13"/>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23" name="Google Shape;223;p13"/>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24" name="Google Shape;224;p1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25" name="Google Shape;225;p13"/>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49D66B49-475A-44E4-A9A5-279C432D7265}"/>
              </a:ext>
            </a:extLst>
          </p:cNvPr>
          <p:cNvPicPr>
            <a:picLocks noChangeAspect="1"/>
          </p:cNvPicPr>
          <p:nvPr/>
        </p:nvPicPr>
        <p:blipFill>
          <a:blip r:embed="rId4"/>
          <a:stretch>
            <a:fillRect/>
          </a:stretch>
        </p:blipFill>
        <p:spPr>
          <a:xfrm>
            <a:off x="4466249" y="2057463"/>
            <a:ext cx="4594624" cy="26564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a:spLocks noGrp="1"/>
          </p:cNvSpPr>
          <p:nvPr>
            <p:ph type="ctrTitle"/>
          </p:nvPr>
        </p:nvSpPr>
        <p:spPr>
          <a:xfrm>
            <a:off x="207595" y="1492154"/>
            <a:ext cx="8520600" cy="860163"/>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Passi essenziali per creare un piano di sviluppo dei dipendenti</a:t>
            </a:r>
            <a:endParaRPr sz="3060" b="1">
              <a:solidFill>
                <a:schemeClr val="lt1"/>
              </a:solidFill>
            </a:endParaRPr>
          </a:p>
        </p:txBody>
      </p:sp>
      <p:sp>
        <p:nvSpPr>
          <p:cNvPr id="231" name="Google Shape;231;p14"/>
          <p:cNvSpPr txBox="1">
            <a:spLocks noGrp="1"/>
          </p:cNvSpPr>
          <p:nvPr>
            <p:ph type="subTitle" idx="1"/>
          </p:nvPr>
        </p:nvSpPr>
        <p:spPr>
          <a:xfrm>
            <a:off x="415425" y="2337898"/>
            <a:ext cx="8313149" cy="333015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endParaRPr>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a:solidFill>
                <a:srgbClr val="0A0A0A"/>
              </a:solidFill>
              <a:latin typeface="Avenir"/>
              <a:ea typeface="Avenir"/>
              <a:cs typeface="Avenir"/>
              <a:sym typeface="Avenir"/>
            </a:endParaRPr>
          </a:p>
          <a:p>
            <a:pPr marL="0" lvl="0" indent="0" algn="l" rtl="0">
              <a:lnSpc>
                <a:spcPct val="90000"/>
              </a:lnSpc>
              <a:spcBef>
                <a:spcPts val="750"/>
              </a:spcBef>
              <a:spcAft>
                <a:spcPts val="0"/>
              </a:spcAft>
              <a:buClr>
                <a:schemeClr val="dk1"/>
              </a:buClr>
              <a:buSzPts val="1800"/>
              <a:buNone/>
            </a:pPr>
            <a:endParaRPr/>
          </a:p>
        </p:txBody>
      </p:sp>
      <p:sp>
        <p:nvSpPr>
          <p:cNvPr id="232" name="Google Shape;232;p14"/>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33" name="Google Shape;233;p14"/>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234" name="Google Shape;234;p1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35" name="Google Shape;235;p14"/>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36" name="Google Shape;236;p14"/>
          <p:cNvSpPr txBox="1"/>
          <p:nvPr/>
        </p:nvSpPr>
        <p:spPr>
          <a:xfrm>
            <a:off x="501620" y="2509348"/>
            <a:ext cx="8140758"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Passo 1: Pensare agli obiettivi di business </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Passo 2: </a:t>
            </a:r>
            <a:r>
              <a:rPr lang="en-GB" sz="1800" b="1" dirty="0" err="1" smtClean="0">
                <a:solidFill>
                  <a:schemeClr val="dk1"/>
                </a:solidFill>
                <a:latin typeface="Trebuchet MS" panose="020B0603020202020204" pitchFamily="34" charset="0"/>
                <a:ea typeface="Trebuchet MS"/>
                <a:cs typeface="Trebuchet MS"/>
                <a:sym typeface="Trebuchet MS"/>
              </a:rPr>
              <a:t>Parlare</a:t>
            </a:r>
            <a:r>
              <a:rPr lang="en-GB" sz="1800" b="1" dirty="0" smtClean="0">
                <a:solidFill>
                  <a:schemeClr val="dk1"/>
                </a:solidFill>
                <a:latin typeface="Trebuchet MS" panose="020B0603020202020204" pitchFamily="34" charset="0"/>
                <a:ea typeface="Trebuchet MS"/>
                <a:cs typeface="Trebuchet MS"/>
                <a:sym typeface="Trebuchet MS"/>
              </a:rPr>
              <a:t> </a:t>
            </a:r>
            <a:r>
              <a:rPr lang="en-GB" sz="1800" b="1" dirty="0">
                <a:solidFill>
                  <a:schemeClr val="dk1"/>
                </a:solidFill>
                <a:latin typeface="Trebuchet MS" panose="020B0603020202020204" pitchFamily="34" charset="0"/>
                <a:ea typeface="Trebuchet MS"/>
                <a:cs typeface="Trebuchet MS"/>
                <a:sym typeface="Trebuchet MS"/>
              </a:rPr>
              <a:t>con i vostri dipendenti</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Passo 3: Riconoscere il potenziale rispetto alla prontezza</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Passo 4: </a:t>
            </a:r>
            <a:r>
              <a:rPr lang="en-GB" sz="1800" b="1" dirty="0" err="1" smtClean="0">
                <a:solidFill>
                  <a:schemeClr val="dk1"/>
                </a:solidFill>
                <a:latin typeface="Trebuchet MS" panose="020B0603020202020204" pitchFamily="34" charset="0"/>
                <a:ea typeface="Trebuchet MS"/>
                <a:cs typeface="Trebuchet MS"/>
                <a:sym typeface="Trebuchet MS"/>
              </a:rPr>
              <a:t>Considerare</a:t>
            </a:r>
            <a:r>
              <a:rPr lang="en-GB" sz="1800" b="1" dirty="0" smtClean="0">
                <a:solidFill>
                  <a:schemeClr val="dk1"/>
                </a:solidFill>
                <a:latin typeface="Trebuchet MS" panose="020B0603020202020204" pitchFamily="34" charset="0"/>
                <a:ea typeface="Trebuchet MS"/>
                <a:cs typeface="Trebuchet MS"/>
                <a:sym typeface="Trebuchet MS"/>
              </a:rPr>
              <a:t> </a:t>
            </a:r>
            <a:r>
              <a:rPr lang="en-GB" sz="1800" b="1" dirty="0">
                <a:solidFill>
                  <a:schemeClr val="dk1"/>
                </a:solidFill>
                <a:latin typeface="Trebuchet MS" panose="020B0603020202020204" pitchFamily="34" charset="0"/>
                <a:ea typeface="Trebuchet MS"/>
                <a:cs typeface="Trebuchet MS"/>
                <a:sym typeface="Trebuchet MS"/>
              </a:rPr>
              <a:t>le competenze e la formazione necessarie per ogni lavoratore</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r>
              <a:rPr lang="en-GB" sz="1800" b="1" dirty="0">
                <a:solidFill>
                  <a:schemeClr val="dk1"/>
                </a:solidFill>
                <a:latin typeface="Trebuchet MS" panose="020B0603020202020204" pitchFamily="34" charset="0"/>
                <a:ea typeface="Trebuchet MS"/>
                <a:cs typeface="Trebuchet MS"/>
                <a:sym typeface="Trebuchet MS"/>
              </a:rPr>
              <a:t>Passo 5: Esplorare e identificare opportunità e approcci che possono essere utilizzati</a:t>
            </a: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endParaRPr lang="en-GB" sz="1800" b="1" dirty="0">
              <a:solidFill>
                <a:schemeClr val="dk1"/>
              </a:solidFill>
              <a:latin typeface="Trebuchet MS" panose="020B0603020202020204" pitchFamily="34" charset="0"/>
              <a:ea typeface="Trebuchet MS"/>
              <a:cs typeface="Trebuchet MS"/>
              <a:sym typeface="Trebuchet MS"/>
            </a:endParaRPr>
          </a:p>
          <a:p>
            <a:pPr marL="0" marR="0" lvl="0" indent="0" algn="l" rtl="0">
              <a:spcBef>
                <a:spcPts val="0"/>
              </a:spcBef>
              <a:spcAft>
                <a:spcPts val="0"/>
              </a:spcAft>
              <a:buNone/>
            </a:pPr>
            <a:endParaRPr sz="1800" b="1" dirty="0">
              <a:solidFill>
                <a:schemeClr val="dk1"/>
              </a:solidFill>
              <a:latin typeface="Trebuchet MS" panose="020B0603020202020204" pitchFamily="34" charset="0"/>
              <a:ea typeface="Trebuchet MS"/>
              <a:cs typeface="Trebuchet MS"/>
              <a:sym typeface="Trebuchet MS"/>
            </a:endParaRPr>
          </a:p>
        </p:txBody>
      </p:sp>
      <p:sp>
        <p:nvSpPr>
          <p:cNvPr id="7" name="Google Shape;258;p16">
            <a:extLst>
              <a:ext uri="{FF2B5EF4-FFF2-40B4-BE49-F238E27FC236}">
                <a16:creationId xmlns:a16="http://schemas.microsoft.com/office/drawing/2014/main" xmlns="" id="{8212A314-51FD-49EC-A940-205FF1BA37FD}"/>
              </a:ext>
            </a:extLst>
          </p:cNvPr>
          <p:cNvSpPr txBox="1"/>
          <p:nvPr/>
        </p:nvSpPr>
        <p:spPr>
          <a:xfrm>
            <a:off x="536028" y="5302188"/>
            <a:ext cx="8063223"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1800" dirty="0">
              <a:solidFill>
                <a:schemeClr val="dk1"/>
              </a:solidFill>
              <a:latin typeface="Trebuchet MS" panose="020B0603020202020204" pitchFamily="34" charset="0"/>
              <a:ea typeface="Trebuchet MS"/>
              <a:cs typeface="Trebuchet MS"/>
              <a:sym typeface="Trebuchet MS"/>
            </a:endParaRPr>
          </a:p>
          <a:p>
            <a:pPr lvl="0"/>
            <a:r>
              <a:rPr lang="en-US" sz="1600" b="1" dirty="0">
                <a:latin typeface="Trebuchet MS" panose="020B0603020202020204" pitchFamily="34" charset="0"/>
                <a:hlinkClick r:id="rId4"/>
              </a:rPr>
              <a:t>Lista di controllo del piano di sviluppo dei dipendenti</a:t>
            </a:r>
            <a:r>
              <a:rPr lang="en-GB" sz="1600" b="1" dirty="0">
                <a:latin typeface="Trebuchet MS" panose="020B0603020202020204" pitchFamily="34" charset="0"/>
                <a:hlinkClick r:id="rId4"/>
              </a:rPr>
              <a:t>: </a:t>
            </a:r>
            <a:endParaRPr lang="en-GB" sz="1600" b="1" dirty="0" smtClean="0">
              <a:latin typeface="Trebuchet MS" panose="020B0603020202020204" pitchFamily="34" charset="0"/>
              <a:hlinkClick r:id="rId4"/>
            </a:endParaRPr>
          </a:p>
          <a:p>
            <a:pPr lvl="0"/>
            <a:r>
              <a:rPr lang="en-GB" sz="1600" b="1" dirty="0" smtClean="0">
                <a:latin typeface="Trebuchet MS" panose="020B0603020202020204" pitchFamily="34" charset="0"/>
                <a:hlinkClick r:id="rId4"/>
              </a:rPr>
              <a:t>4 </a:t>
            </a:r>
            <a:r>
              <a:rPr lang="en-GB" sz="1600" b="1" dirty="0">
                <a:latin typeface="Trebuchet MS" panose="020B0603020202020204" pitchFamily="34" charset="0"/>
                <a:hlinkClick r:id="rId4"/>
              </a:rPr>
              <a:t>Passi vincenti per dipendenti impegnati</a:t>
            </a:r>
            <a:endParaRPr sz="1600" b="1" dirty="0">
              <a:latin typeface="Trebuchet MS" panose="020B0603020202020204" pitchFamily="34" charset="0"/>
            </a:endParaRPr>
          </a:p>
          <a:p>
            <a:pPr marL="0" marR="0" lvl="0" indent="0" algn="l" rtl="0">
              <a:spcBef>
                <a:spcPts val="0"/>
              </a:spcBef>
              <a:spcAft>
                <a:spcPts val="0"/>
              </a:spcAft>
              <a:buNone/>
            </a:pPr>
            <a:endParaRPr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600" b="1"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600" b="1" dirty="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err="1" smtClean="0">
                <a:solidFill>
                  <a:schemeClr val="lt2"/>
                </a:solidFill>
              </a:rPr>
              <a:t>Sintesi</a:t>
            </a:r>
            <a:r>
              <a:rPr lang="en-GB" sz="3060" b="1" dirty="0" smtClean="0">
                <a:solidFill>
                  <a:schemeClr val="lt2"/>
                </a:solidFill>
                <a:latin typeface="Trebuchet MS"/>
                <a:ea typeface="Trebuchet MS"/>
                <a:cs typeface="Trebuchet MS"/>
                <a:sym typeface="Trebuchet MS"/>
              </a:rPr>
              <a:t>/</a:t>
            </a:r>
            <a:r>
              <a:rPr lang="en-GB" sz="3060" b="1" dirty="0" err="1" smtClean="0">
                <a:solidFill>
                  <a:schemeClr val="lt2"/>
                </a:solidFill>
                <a:latin typeface="Trebuchet MS"/>
                <a:ea typeface="Trebuchet MS"/>
                <a:cs typeface="Trebuchet MS"/>
                <a:sym typeface="Trebuchet MS"/>
              </a:rPr>
              <a:t>Conclusione</a:t>
            </a:r>
            <a:r>
              <a:rPr lang="en-GB" sz="3060" b="1" dirty="0" smtClean="0">
                <a:solidFill>
                  <a:schemeClr val="lt2"/>
                </a:solidFill>
                <a:latin typeface="Trebuchet MS"/>
                <a:ea typeface="Trebuchet MS"/>
                <a:cs typeface="Trebuchet MS"/>
                <a:sym typeface="Trebuchet MS"/>
              </a:rPr>
              <a:t> </a:t>
            </a:r>
            <a:endParaRPr dirty="0"/>
          </a:p>
        </p:txBody>
      </p:sp>
      <p:sp>
        <p:nvSpPr>
          <p:cNvPr id="264" name="Google Shape;264;p17"/>
          <p:cNvSpPr txBox="1">
            <a:spLocks noGrp="1"/>
          </p:cNvSpPr>
          <p:nvPr>
            <p:ph type="subTitle" idx="1"/>
          </p:nvPr>
        </p:nvSpPr>
        <p:spPr>
          <a:xfrm>
            <a:off x="311700" y="2271549"/>
            <a:ext cx="8520600" cy="3891745"/>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I piani di sviluppo dei dipendenti sono piani d'azione.</a:t>
            </a: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Nessuna soluzione unica per tutti.</a:t>
            </a:r>
            <a:endParaRPr dirty="0">
              <a:latin typeface="Trebuchet MS" panose="020B0603020202020204" pitchFamily="34" charset="0"/>
            </a:endParaRP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Condurre revisioni regolari dello sviluppo per valutare l'efficacia del piano di sviluppo e come può essere migliorato.</a:t>
            </a:r>
            <a:endParaRPr dirty="0">
              <a:latin typeface="Trebuchet MS" panose="020B0603020202020204" pitchFamily="34" charset="0"/>
            </a:endParaRP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Due tipi di piani di sviluppo dei dipendenti: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Piani di crescita professionale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Piani di miglioramento delle prestazioni</a:t>
            </a:r>
            <a:endParaRPr dirty="0">
              <a:latin typeface="Trebuchet MS" panose="020B0603020202020204" pitchFamily="34" charset="0"/>
            </a:endParaRPr>
          </a:p>
          <a:p>
            <a:pPr marL="342900" lvl="0" indent="-342900" algn="l" rtl="0">
              <a:lnSpc>
                <a:spcPct val="90000"/>
              </a:lnSpc>
              <a:spcBef>
                <a:spcPts val="750"/>
              </a:spcBef>
              <a:spcAft>
                <a:spcPts val="0"/>
              </a:spcAft>
              <a:buClr>
                <a:schemeClr val="dk1"/>
              </a:buClr>
              <a:buSzPts val="1800"/>
              <a:buFont typeface="Trebuchet MS"/>
              <a:buAutoNum type="arabicPeriod"/>
            </a:pPr>
            <a:r>
              <a:rPr lang="en-GB" dirty="0">
                <a:latin typeface="Trebuchet MS" panose="020B0603020202020204" pitchFamily="34" charset="0"/>
              </a:rPr>
              <a:t>Devono includere </a:t>
            </a:r>
          </a:p>
          <a:p>
            <a:pPr marL="800100" lvl="1" algn="l">
              <a:spcBef>
                <a:spcPts val="750"/>
              </a:spcBef>
              <a:buSzPts val="1800"/>
              <a:buFont typeface="Arial" panose="020B0604020202020204" pitchFamily="34" charset="0"/>
              <a:buChar char="•"/>
            </a:pPr>
            <a:r>
              <a:rPr lang="en-GB" dirty="0">
                <a:solidFill>
                  <a:srgbClr val="0A0A0A"/>
                </a:solidFill>
                <a:latin typeface="Trebuchet MS" panose="020B0603020202020204" pitchFamily="34" charset="0"/>
                <a:ea typeface="Avenir"/>
                <a:cs typeface="Avenir"/>
                <a:sym typeface="Avenir"/>
              </a:rPr>
              <a:t>Obiettivi di sviluppo della carriera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Bisogni di sviluppo del lavoro </a:t>
            </a:r>
          </a:p>
          <a:p>
            <a:pPr marL="800100" lvl="1" algn="l">
              <a:spcBef>
                <a:spcPts val="750"/>
              </a:spcBef>
              <a:buSzPts val="1800"/>
              <a:buFont typeface="Arial" panose="020B0604020202020204" pitchFamily="34" charset="0"/>
              <a:buChar char="•"/>
            </a:pPr>
            <a:r>
              <a:rPr lang="en-GB" dirty="0">
                <a:latin typeface="Trebuchet MS" panose="020B0603020202020204" pitchFamily="34" charset="0"/>
              </a:rPr>
              <a:t>Piano d'azione</a:t>
            </a:r>
            <a:endParaRPr dirty="0">
              <a:latin typeface="Trebuchet MS" panose="020B0603020202020204" pitchFamily="34" charset="0"/>
            </a:endParaRPr>
          </a:p>
          <a:p>
            <a:pPr marL="342900" lvl="0" indent="-228600" algn="l" rtl="0">
              <a:lnSpc>
                <a:spcPct val="90000"/>
              </a:lnSpc>
              <a:spcBef>
                <a:spcPts val="750"/>
              </a:spcBef>
              <a:spcAft>
                <a:spcPts val="0"/>
              </a:spcAft>
              <a:buClr>
                <a:schemeClr val="dk1"/>
              </a:buClr>
              <a:buSzPts val="1800"/>
              <a:buFont typeface="Trebuchet MS"/>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265" name="Google Shape;265;p1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66" name="Google Shape;266;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a:solidFill>
                  <a:schemeClr val="lt2"/>
                </a:solidFill>
                <a:latin typeface="Trebuchet MS"/>
                <a:ea typeface="Trebuchet MS"/>
                <a:cs typeface="Trebuchet MS"/>
                <a:sym typeface="Trebuchet MS"/>
              </a:rPr>
              <a:t>Riferimenti - Letture aggiuntive </a:t>
            </a:r>
            <a:endParaRPr dirty="0"/>
          </a:p>
        </p:txBody>
      </p:sp>
      <p:sp>
        <p:nvSpPr>
          <p:cNvPr id="264" name="Google Shape;264;p17"/>
          <p:cNvSpPr txBox="1">
            <a:spLocks noGrp="1"/>
          </p:cNvSpPr>
          <p:nvPr>
            <p:ph type="subTitle" idx="1"/>
          </p:nvPr>
        </p:nvSpPr>
        <p:spPr>
          <a:xfrm>
            <a:off x="311701" y="2377440"/>
            <a:ext cx="8621284" cy="3240766"/>
          </a:xfrm>
          <a:prstGeom prst="rect">
            <a:avLst/>
          </a:prstGeom>
          <a:noFill/>
          <a:ln>
            <a:noFill/>
          </a:ln>
        </p:spPr>
        <p:txBody>
          <a:bodyPr spcFirstLastPara="1" wrap="square" lIns="91425" tIns="91425" rIns="91425" bIns="91425" anchor="t" anchorCtr="0">
            <a:noAutofit/>
          </a:bodyPr>
          <a:lstStyle/>
          <a:p>
            <a:pPr algn="l"/>
            <a:r>
              <a:rPr lang="en-GB" dirty="0"/>
              <a:t>Investors in People </a:t>
            </a:r>
            <a:r>
              <a:rPr lang="en-GB" u="sng" dirty="0">
                <a:hlinkClick r:id="rId3"/>
              </a:rPr>
              <a:t>'Piano di sviluppo dei dipendenti - Tutto quello che c'è da sapere' </a:t>
            </a:r>
            <a:endParaRPr lang="en-GB" u="sng" dirty="0"/>
          </a:p>
          <a:p>
            <a:pPr algn="l"/>
            <a:r>
              <a:rPr lang="en-GB" dirty="0"/>
              <a:t>Kent Peterson (2020) </a:t>
            </a:r>
            <a:r>
              <a:rPr lang="en-GB" u="sng" dirty="0">
                <a:hlinkClick r:id="rId4"/>
              </a:rPr>
              <a:t>"Piani di sviluppo dei dipendenti: 4 Passi vincenti per dipendenti impegnati' </a:t>
            </a:r>
          </a:p>
          <a:p>
            <a:pPr algn="l"/>
            <a:r>
              <a:rPr lang="en-US" dirty="0" err="1"/>
              <a:t>WalkMe </a:t>
            </a:r>
            <a:r>
              <a:rPr lang="en-US" dirty="0"/>
              <a:t>(2017) '</a:t>
            </a:r>
            <a:r>
              <a:rPr lang="en-US" u="sng" dirty="0">
                <a:hlinkClick r:id="rId5"/>
              </a:rPr>
              <a:t>Top 4 Employee Development Plan Examples' </a:t>
            </a:r>
            <a:endParaRPr lang="en-US" u="sng" dirty="0"/>
          </a:p>
          <a:p>
            <a:pPr algn="l"/>
            <a:r>
              <a:rPr lang="en-GB" dirty="0"/>
              <a:t>Guida alla gestione stile </a:t>
            </a:r>
            <a:r>
              <a:rPr lang="en-GB" dirty="0">
                <a:hlinkClick r:id="rId6"/>
              </a:rPr>
              <a:t>'Piano di sviluppo dei dipendenti'. </a:t>
            </a:r>
            <a:endParaRPr lang="en-US" dirty="0"/>
          </a:p>
          <a:p>
            <a:pPr algn="l"/>
            <a:r>
              <a:rPr lang="en-GB" dirty="0"/>
              <a:t>Get Smarter (2019) </a:t>
            </a:r>
            <a:r>
              <a:rPr lang="en-GB" u="sng" dirty="0">
                <a:hlinkClick r:id="rId7"/>
              </a:rPr>
              <a:t>7 passi per creare un piano di sviluppo dei dipendenti </a:t>
            </a:r>
            <a:endParaRPr lang="en-GB" u="sng" dirty="0"/>
          </a:p>
          <a:p>
            <a:pPr algn="l"/>
            <a:endParaRPr lang="en-US" dirty="0"/>
          </a:p>
          <a:p>
            <a:pPr marL="342900" lvl="0" indent="-228600" algn="l" rtl="0">
              <a:lnSpc>
                <a:spcPct val="90000"/>
              </a:lnSpc>
              <a:spcBef>
                <a:spcPts val="750"/>
              </a:spcBef>
              <a:spcAft>
                <a:spcPts val="0"/>
              </a:spcAft>
              <a:buClr>
                <a:schemeClr val="dk1"/>
              </a:buClr>
              <a:buSzPts val="1800"/>
              <a:buFont typeface="Trebuchet MS"/>
              <a:buNone/>
            </a:pPr>
            <a:endParaRPr lang="en-GB">
              <a:solidFill>
                <a:srgbClr val="FF0000"/>
              </a:solidFill>
              <a:hlinkClick r:id="rId8"/>
            </a:endParaRPr>
          </a:p>
          <a:p>
            <a:pPr marL="342900" lvl="0" indent="-228600" algn="l" rtl="0">
              <a:lnSpc>
                <a:spcPct val="90000"/>
              </a:lnSpc>
              <a:spcBef>
                <a:spcPts val="750"/>
              </a:spcBef>
              <a:spcAft>
                <a:spcPts val="0"/>
              </a:spcAft>
              <a:buClr>
                <a:schemeClr val="dk1"/>
              </a:buClr>
              <a:buSzPts val="1800"/>
              <a:buFont typeface="Trebuchet MS"/>
              <a:buNone/>
            </a:pPr>
            <a:r>
              <a:rPr lang="en-GB" dirty="0">
                <a:solidFill>
                  <a:srgbClr val="FF0000"/>
                </a:solidFill>
                <a:hlinkClick r:id="rId8"/>
              </a:rPr>
              <a:t>https://www.businessballs.com/self-awareness/kolbs-learning-styles/</a:t>
            </a:r>
            <a:endParaRPr lang="en-GB" dirty="0">
              <a:solidFill>
                <a:srgbClr val="FF0000"/>
              </a:solidFill>
            </a:endParaRPr>
          </a:p>
          <a:p>
            <a:pPr marL="342900" lvl="0" indent="-228600" algn="l" rtl="0">
              <a:lnSpc>
                <a:spcPct val="90000"/>
              </a:lnSpc>
              <a:spcBef>
                <a:spcPts val="750"/>
              </a:spcBef>
              <a:spcAft>
                <a:spcPts val="0"/>
              </a:spcAft>
              <a:buClr>
                <a:schemeClr val="dk1"/>
              </a:buClr>
              <a:buSzPts val="1800"/>
              <a:buFont typeface="Trebuchet MS"/>
              <a:buNone/>
            </a:pPr>
            <a:endParaRPr lang="en-GB" dirty="0">
              <a:solidFill>
                <a:srgbClr val="FF0000"/>
              </a:solidFill>
            </a:endParaRPr>
          </a:p>
          <a:p>
            <a:pPr marL="342900" lvl="0" indent="-228600" algn="l" rtl="0">
              <a:lnSpc>
                <a:spcPct val="90000"/>
              </a:lnSpc>
              <a:spcBef>
                <a:spcPts val="750"/>
              </a:spcBef>
              <a:spcAft>
                <a:spcPts val="0"/>
              </a:spcAft>
              <a:buClr>
                <a:schemeClr val="dk1"/>
              </a:buClr>
              <a:buSzPts val="1800"/>
              <a:buFont typeface="Trebuchet MS"/>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265" name="Google Shape;265;p17" descr="A close up of a logo&#10;&#10;Description automatically generated"/>
          <p:cNvPicPr preferRelativeResize="0"/>
          <p:nvPr/>
        </p:nvPicPr>
        <p:blipFill rotWithShape="1">
          <a:blip r:embed="rId9">
            <a:alphaModFix/>
          </a:blip>
          <a:srcRect/>
          <a:stretch/>
        </p:blipFill>
        <p:spPr>
          <a:xfrm>
            <a:off x="524425" y="6307332"/>
            <a:ext cx="1710047" cy="408041"/>
          </a:xfrm>
          <a:prstGeom prst="rect">
            <a:avLst/>
          </a:prstGeom>
          <a:noFill/>
          <a:ln>
            <a:noFill/>
          </a:ln>
        </p:spPr>
      </p:pic>
      <p:sp>
        <p:nvSpPr>
          <p:cNvPr id="266" name="Google Shape;266;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xmlns="" val="86021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a:solidFill>
                  <a:schemeClr val="lt2"/>
                </a:solidFill>
                <a:latin typeface="Trebuchet MS"/>
                <a:ea typeface="Trebuchet MS"/>
                <a:cs typeface="Trebuchet MS"/>
                <a:sym typeface="Trebuchet MS"/>
              </a:rPr>
              <a:t>Riferimenti - Letture aggiuntive </a:t>
            </a:r>
            <a:endParaRPr dirty="0"/>
          </a:p>
        </p:txBody>
      </p:sp>
      <p:sp>
        <p:nvSpPr>
          <p:cNvPr id="264" name="Google Shape;264;p17"/>
          <p:cNvSpPr txBox="1">
            <a:spLocks noGrp="1"/>
          </p:cNvSpPr>
          <p:nvPr>
            <p:ph type="subTitle" idx="1"/>
          </p:nvPr>
        </p:nvSpPr>
        <p:spPr>
          <a:xfrm>
            <a:off x="311700" y="2461845"/>
            <a:ext cx="8520600" cy="3007203"/>
          </a:xfrm>
          <a:prstGeom prst="rect">
            <a:avLst/>
          </a:prstGeom>
          <a:noFill/>
          <a:ln>
            <a:noFill/>
          </a:ln>
        </p:spPr>
        <p:txBody>
          <a:bodyPr spcFirstLastPara="1" wrap="square" lIns="91425" tIns="91425" rIns="91425" bIns="91425" anchor="t" anchorCtr="0">
            <a:noAutofit/>
          </a:bodyPr>
          <a:lstStyle/>
          <a:p>
            <a:pPr marL="342900" indent="-228600" algn="l"/>
            <a:r>
              <a:rPr lang="en-GB" dirty="0"/>
              <a:t>Società per la gestione delle risorse umane </a:t>
            </a:r>
            <a:r>
              <a:rPr lang="en-GB" dirty="0">
                <a:hlinkClick r:id="rId3"/>
              </a:rPr>
              <a:t>"</a:t>
            </a:r>
            <a:r>
              <a:rPr lang="en-US" dirty="0">
                <a:hlinkClick r:id="rId3"/>
              </a:rPr>
              <a:t>Sviluppare i dipendenti </a:t>
            </a:r>
            <a:endParaRPr lang="en-US" dirty="0"/>
          </a:p>
          <a:p>
            <a:pPr marL="342900" lvl="0" indent="-228600" algn="l"/>
            <a:r>
              <a:rPr lang="en-GB" dirty="0"/>
              <a:t>John Spacey (2018) </a:t>
            </a:r>
            <a:r>
              <a:rPr lang="en-GB" dirty="0">
                <a:hlinkClick r:id="rId4"/>
              </a:rPr>
              <a:t>'4 esempi di un piano di sviluppo personale</a:t>
            </a:r>
            <a:r>
              <a:rPr lang="en-GB" dirty="0"/>
              <a:t>'</a:t>
            </a:r>
          </a:p>
          <a:p>
            <a:pPr marL="342900" indent="-228600" algn="l"/>
            <a:r>
              <a:rPr lang="en-GB" dirty="0"/>
              <a:t>Insperity </a:t>
            </a:r>
            <a:r>
              <a:rPr lang="en-GB" dirty="0">
                <a:hlinkClick r:id="rId5"/>
              </a:rPr>
              <a:t>'5 passi per creare piani di sviluppo della carriera che funzionino' </a:t>
            </a:r>
            <a:endParaRPr lang="en-GB" dirty="0"/>
          </a:p>
          <a:p>
            <a:pPr marL="342900" lvl="0" indent="-228600" algn="l"/>
            <a:r>
              <a:rPr lang="en-GB" dirty="0" err="1"/>
              <a:t>Continua </a:t>
            </a:r>
            <a:r>
              <a:rPr lang="en-GB" dirty="0">
                <a:hlinkClick r:id="rId6"/>
              </a:rPr>
              <a:t>'Creare un piano di sviluppo per i dipendenti </a:t>
            </a:r>
            <a:endParaRPr lang="en-GB" dirty="0"/>
          </a:p>
          <a:p>
            <a:pPr marL="342900" indent="-228600" algn="l"/>
            <a:r>
              <a:rPr lang="en-GB" dirty="0"/>
              <a:t>Mostro </a:t>
            </a:r>
            <a:r>
              <a:rPr lang="en-GB" dirty="0">
                <a:hlinkClick r:id="rId7"/>
              </a:rPr>
              <a:t>'Come faccio a costruire un piano di sviluppo per i dipendenti? </a:t>
            </a:r>
            <a:endParaRPr lang="en-GB" dirty="0"/>
          </a:p>
          <a:p>
            <a:pPr marL="342900" indent="-228600" algn="l"/>
            <a:r>
              <a:rPr lang="en-GB" dirty="0"/>
              <a:t>Terra Staffing </a:t>
            </a:r>
            <a:r>
              <a:rPr lang="en-GB" dirty="0">
                <a:hlinkClick r:id="rId8"/>
              </a:rPr>
              <a:t>'I migliori modelli di piano di sviluppo per i dipendenti </a:t>
            </a:r>
            <a:endParaRPr lang="en-GB" dirty="0"/>
          </a:p>
          <a:p>
            <a:pPr marL="342900" indent="-228600" algn="l"/>
            <a:endParaRPr lang="en-GB" dirty="0"/>
          </a:p>
          <a:p>
            <a:pPr marL="342900" indent="-228600" algn="l"/>
            <a:endParaRPr lang="en-GB" dirty="0"/>
          </a:p>
          <a:p>
            <a:pPr marL="342900" lvl="0" indent="-228600" algn="l"/>
            <a:endParaRPr dirty="0"/>
          </a:p>
          <a:p>
            <a:pPr marL="0" lvl="0" indent="0" algn="l" rtl="0">
              <a:lnSpc>
                <a:spcPct val="90000"/>
              </a:lnSpc>
              <a:spcBef>
                <a:spcPts val="750"/>
              </a:spcBef>
              <a:spcAft>
                <a:spcPts val="0"/>
              </a:spcAft>
              <a:buClr>
                <a:schemeClr val="dk1"/>
              </a:buClr>
              <a:buSzPts val="1800"/>
              <a:buNone/>
            </a:pPr>
            <a:endParaRPr dirty="0"/>
          </a:p>
        </p:txBody>
      </p:sp>
      <p:pic>
        <p:nvPicPr>
          <p:cNvPr id="265" name="Google Shape;265;p17" descr="A close up of a logo&#10;&#10;Description automatically generated"/>
          <p:cNvPicPr preferRelativeResize="0"/>
          <p:nvPr/>
        </p:nvPicPr>
        <p:blipFill rotWithShape="1">
          <a:blip r:embed="rId9">
            <a:alphaModFix/>
          </a:blip>
          <a:srcRect/>
          <a:stretch/>
        </p:blipFill>
        <p:spPr>
          <a:xfrm>
            <a:off x="524425" y="6307332"/>
            <a:ext cx="1710047" cy="408041"/>
          </a:xfrm>
          <a:prstGeom prst="rect">
            <a:avLst/>
          </a:prstGeom>
          <a:noFill/>
          <a:ln>
            <a:noFill/>
          </a:ln>
        </p:spPr>
      </p:pic>
      <p:sp>
        <p:nvSpPr>
          <p:cNvPr id="266" name="Google Shape;266;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xmlns="" val="78421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320"/>
              <a:buFont typeface="Trebuchet MS"/>
              <a:buNone/>
            </a:pPr>
            <a:r>
              <a:rPr lang="en-GB" sz="4320" b="1" dirty="0"/>
              <a:t>Grazie per </a:t>
            </a:r>
            <a:r>
              <a:rPr lang="en-GB" sz="4320" b="1" dirty="0" err="1" smtClean="0"/>
              <a:t>l’attenzione</a:t>
            </a:r>
            <a:r>
              <a:rPr lang="en-GB" sz="4320" b="1" dirty="0" smtClean="0"/>
              <a:t>!</a:t>
            </a:r>
            <a:r>
              <a:rPr lang="en-GB" sz="4320" b="1" i="1" dirty="0">
                <a:solidFill>
                  <a:schemeClr val="accent4"/>
                </a:solidFill>
              </a:rPr>
              <a:t/>
            </a:r>
            <a:br>
              <a:rPr lang="en-GB" sz="4320" b="1" i="1" dirty="0">
                <a:solidFill>
                  <a:schemeClr val="accent4"/>
                </a:solidFill>
              </a:rPr>
            </a:br>
            <a:endParaRPr sz="4050" dirty="0"/>
          </a:p>
        </p:txBody>
      </p:sp>
      <p:pic>
        <p:nvPicPr>
          <p:cNvPr id="272" name="Google Shape;272;p1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73" name="Google Shape;273;p18"/>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274" name="Google Shape;274;p18"/>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275" name="Google Shape;275;p18"/>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276" name="Google Shape;276;p18"/>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277" name="Google Shape;277;p18"/>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278" name="Google Shape;278;p18"/>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279" name="Google Shape;279;p18"/>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280" name="Google Shape;280;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ctrTitle"/>
          </p:nvPr>
        </p:nvSpPr>
        <p:spPr>
          <a:xfrm>
            <a:off x="311700" y="2777885"/>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r>
              <a:rPr lang="en-GB" b="1" dirty="0"/>
              <a:t/>
            </a:r>
            <a:br>
              <a:rPr lang="en-GB" b="1" dirty="0"/>
            </a:br>
            <a:r>
              <a:rPr lang="en-GB" b="1" dirty="0" err="1"/>
              <a:t>Sviluppo</a:t>
            </a:r>
            <a:r>
              <a:rPr lang="en-GB" b="1" dirty="0"/>
              <a:t> </a:t>
            </a:r>
            <a:r>
              <a:rPr lang="en-GB" b="1" dirty="0" err="1"/>
              <a:t>dei</a:t>
            </a:r>
            <a:r>
              <a:rPr lang="en-GB" b="1" dirty="0"/>
              <a:t> </a:t>
            </a:r>
            <a:r>
              <a:rPr lang="en-GB" b="1" dirty="0" err="1"/>
              <a:t>dipendenti</a:t>
            </a:r>
            <a:r>
              <a:rPr lang="en-GB" b="1" dirty="0"/>
              <a:t/>
            </a:r>
            <a:br>
              <a:rPr lang="en-GB" b="1" dirty="0"/>
            </a:br>
            <a:r>
              <a:rPr lang="en-GB" sz="3200" b="1" dirty="0" err="1"/>
              <a:t>Unità</a:t>
            </a:r>
            <a:r>
              <a:rPr lang="en-GB" sz="3200" b="1" dirty="0"/>
              <a:t> 2: </a:t>
            </a:r>
            <a:r>
              <a:rPr lang="en-GB" sz="3200" b="1" dirty="0" err="1"/>
              <a:t>Impostare</a:t>
            </a:r>
            <a:r>
              <a:rPr lang="en-GB" sz="3200" b="1" dirty="0"/>
              <a:t> un piano </a:t>
            </a:r>
            <a:r>
              <a:rPr lang="en-GB" sz="3200" b="1" dirty="0" err="1"/>
              <a:t>di</a:t>
            </a:r>
            <a:r>
              <a:rPr lang="en-GB" sz="3200" b="1" dirty="0"/>
              <a:t> </a:t>
            </a:r>
            <a:r>
              <a:rPr lang="en-GB" sz="3200" b="1" dirty="0" err="1"/>
              <a:t>sviluppo</a:t>
            </a:r>
            <a:r>
              <a:rPr lang="en-GB" sz="3200" b="1" dirty="0"/>
              <a:t> </a:t>
            </a:r>
            <a:r>
              <a:rPr lang="en-GB" sz="3200" b="1" dirty="0" err="1"/>
              <a:t>dei</a:t>
            </a:r>
            <a:r>
              <a:rPr lang="en-GB" sz="3200" b="1" dirty="0"/>
              <a:t> </a:t>
            </a:r>
            <a:r>
              <a:rPr lang="en-GB" sz="3200" b="1" dirty="0" err="1"/>
              <a:t>dipendenti</a:t>
            </a:r>
            <a:r>
              <a:rPr lang="en-GB" sz="3200" b="1" dirty="0"/>
              <a:t> </a:t>
            </a:r>
            <a:endParaRPr sz="2400" b="1" dirty="0"/>
          </a:p>
        </p:txBody>
      </p:sp>
      <p:sp>
        <p:nvSpPr>
          <p:cNvPr id="114" name="Google Shape;114;p2"/>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GB" sz="2400" b="1" dirty="0" err="1"/>
              <a:t>Preparato</a:t>
            </a:r>
            <a:r>
              <a:rPr lang="en-GB" sz="2400" b="1" dirty="0"/>
              <a:t> </a:t>
            </a:r>
            <a:r>
              <a:rPr lang="en-GB" sz="2400" b="1" dirty="0" err="1"/>
              <a:t>da</a:t>
            </a:r>
            <a:r>
              <a:rPr lang="en-GB" sz="2400" b="1" dirty="0"/>
              <a:t> CARDET, </a:t>
            </a:r>
            <a:r>
              <a:rPr lang="en-GB" sz="2400" b="1" dirty="0" err="1"/>
              <a:t>Cipro</a:t>
            </a:r>
            <a:r>
              <a:rPr lang="en-GB" sz="2400" b="1" dirty="0"/>
              <a:t> </a:t>
            </a:r>
            <a:endParaRPr sz="2400" b="1" dirty="0"/>
          </a:p>
        </p:txBody>
      </p:sp>
      <p:pic>
        <p:nvPicPr>
          <p:cNvPr id="115" name="Google Shape;115;p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16" name="Google Shape;116;p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Risultati di apprendimento </a:t>
            </a:r>
            <a:endParaRPr/>
          </a:p>
        </p:txBody>
      </p:sp>
      <p:sp>
        <p:nvSpPr>
          <p:cNvPr id="122" name="Google Shape;122;p3"/>
          <p:cNvSpPr txBox="1">
            <a:spLocks noGrp="1"/>
          </p:cNvSpPr>
          <p:nvPr>
            <p:ph type="subTitle" idx="1"/>
          </p:nvPr>
        </p:nvSpPr>
        <p:spPr>
          <a:xfrm>
            <a:off x="311700" y="2221703"/>
            <a:ext cx="8520600" cy="2978039"/>
          </a:xfrm>
          <a:prstGeom prst="rect">
            <a:avLst/>
          </a:prstGeom>
          <a:noFill/>
          <a:ln>
            <a:noFill/>
          </a:ln>
        </p:spPr>
        <p:txBody>
          <a:bodyPr spcFirstLastPara="1" wrap="square" lIns="91425" tIns="91425" rIns="91425" bIns="91425" anchor="t" anchorCtr="0">
            <a:noAutofit/>
          </a:bodyPr>
          <a:lstStyle/>
          <a:p>
            <a:pPr marL="342900" lvl="0" indent="-342900" algn="l" rtl="0">
              <a:lnSpc>
                <a:spcPct val="150000"/>
              </a:lnSpc>
              <a:spcBef>
                <a:spcPts val="750"/>
              </a:spcBef>
              <a:spcAft>
                <a:spcPts val="0"/>
              </a:spcAft>
              <a:buClr>
                <a:schemeClr val="dk1"/>
              </a:buClr>
              <a:buSzPts val="1800"/>
              <a:buFont typeface="Trebuchet MS"/>
              <a:buAutoNum type="arabicPeriod"/>
            </a:pPr>
            <a:r>
              <a:rPr lang="en-GB" dirty="0"/>
              <a:t>Comprendere il processo del piano di sviluppo dei dipendenti </a:t>
            </a:r>
            <a:endParaRPr dirty="0"/>
          </a:p>
          <a:p>
            <a:pPr marL="342900" lvl="0" indent="-342900" algn="l" rtl="0">
              <a:lnSpc>
                <a:spcPct val="150000"/>
              </a:lnSpc>
              <a:spcBef>
                <a:spcPts val="750"/>
              </a:spcBef>
              <a:spcAft>
                <a:spcPts val="0"/>
              </a:spcAft>
              <a:buClr>
                <a:schemeClr val="dk1"/>
              </a:buClr>
              <a:buSzPts val="1800"/>
              <a:buFont typeface="Trebuchet MS"/>
              <a:buAutoNum type="arabicPeriod"/>
            </a:pPr>
            <a:r>
              <a:rPr lang="en-GB" dirty="0"/>
              <a:t>Comprendere le diverse forme di piani di sviluppo dei dipendenti </a:t>
            </a:r>
            <a:endParaRPr dirty="0"/>
          </a:p>
          <a:p>
            <a:pPr marL="342900" lvl="0" indent="-342900" algn="l" rtl="0">
              <a:lnSpc>
                <a:spcPct val="150000"/>
              </a:lnSpc>
              <a:spcBef>
                <a:spcPts val="750"/>
              </a:spcBef>
              <a:spcAft>
                <a:spcPts val="0"/>
              </a:spcAft>
              <a:buClr>
                <a:schemeClr val="dk1"/>
              </a:buClr>
              <a:buSzPts val="1800"/>
              <a:buFont typeface="Trebuchet MS"/>
              <a:buAutoNum type="arabicPeriod"/>
            </a:pPr>
            <a:r>
              <a:rPr lang="en-GB" dirty="0"/>
              <a:t>Identificare i passi nella progettazione di un piano di sviluppo-crescita dei dipendenti </a:t>
            </a:r>
            <a:endParaRPr dirty="0"/>
          </a:p>
        </p:txBody>
      </p:sp>
      <p:pic>
        <p:nvPicPr>
          <p:cNvPr id="123" name="Google Shape;123;p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24" name="Google Shape;124;p3"/>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Cos'è un piano di sviluppo dei dipendenti?</a:t>
            </a:r>
            <a:endParaRPr sz="3060" b="1">
              <a:solidFill>
                <a:schemeClr val="lt1"/>
              </a:solidFill>
            </a:endParaRPr>
          </a:p>
        </p:txBody>
      </p:sp>
      <p:sp>
        <p:nvSpPr>
          <p:cNvPr id="130" name="Google Shape;130;p4"/>
          <p:cNvSpPr txBox="1">
            <a:spLocks noGrp="1"/>
          </p:cNvSpPr>
          <p:nvPr>
            <p:ph type="subTitle" idx="1"/>
          </p:nvPr>
        </p:nvSpPr>
        <p:spPr>
          <a:xfrm>
            <a:off x="378090" y="2150021"/>
            <a:ext cx="8520600" cy="3683219"/>
          </a:xfrm>
          <a:prstGeom prst="rect">
            <a:avLst/>
          </a:prstGeom>
          <a:noFill/>
          <a:ln>
            <a:noFill/>
          </a:ln>
        </p:spPr>
        <p:txBody>
          <a:bodyPr spcFirstLastPara="1" wrap="square" lIns="91425" tIns="91425" rIns="91425" bIns="91425" anchor="t" anchorCtr="0">
            <a:noAutofit/>
          </a:bodyPr>
          <a:lstStyle/>
          <a:p>
            <a:pPr marL="0" lvl="0" indent="0" algn="l"/>
            <a:r>
              <a:rPr lang="en-GB" sz="2600" dirty="0"/>
              <a:t>"Un piano di sviluppo dei dipendenti, a volte chiamato piano di crescita dei dipendenti, è un processo per aiutare gli individui a migliorare le competenze per il loro lavoro attuale e ad acquisire conoscenze e competenze per nuovi ruoli e responsabilità in un'organizzazione." (Peterson:2020) </a:t>
            </a:r>
            <a:endParaRPr lang="en-GB" sz="2600" i="1" dirty="0"/>
          </a:p>
          <a:p>
            <a:pPr marL="0" lvl="0" indent="0" algn="l"/>
            <a:endParaRPr lang="en-GB" b="1" dirty="0"/>
          </a:p>
          <a:p>
            <a:pPr marL="0" lvl="0" indent="0" algn="l"/>
            <a:r>
              <a:rPr lang="en-GB" b="1" dirty="0" smtClean="0"/>
              <a:t>Nota</a:t>
            </a:r>
            <a:r>
              <a:rPr lang="en-GB" b="1" dirty="0"/>
              <a:t>: se le opportunità di sviluppo professionale offerte non attraggono o non portano benefici ai dipendenti, questi perderanno interesse e </a:t>
            </a:r>
            <a:r>
              <a:rPr lang="en-GB" b="1" dirty="0" err="1"/>
              <a:t>si</a:t>
            </a:r>
            <a:r>
              <a:rPr lang="en-GB" b="1" dirty="0"/>
              <a:t> </a:t>
            </a:r>
            <a:r>
              <a:rPr lang="en-GB" b="1" dirty="0" err="1" smtClean="0"/>
              <a:t>demotiveranno</a:t>
            </a:r>
            <a:r>
              <a:rPr lang="en-GB" b="1" dirty="0" smtClean="0"/>
              <a:t>. </a:t>
            </a:r>
            <a:endParaRPr lang="en-GB" dirty="0"/>
          </a:p>
          <a:p>
            <a:pPr marL="0" lvl="0" indent="0" algn="l" rtl="0">
              <a:lnSpc>
                <a:spcPct val="90000"/>
              </a:lnSpc>
              <a:spcBef>
                <a:spcPts val="750"/>
              </a:spcBef>
              <a:spcAft>
                <a:spcPts val="0"/>
              </a:spcAft>
              <a:buClr>
                <a:schemeClr val="dk1"/>
              </a:buClr>
              <a:buSzPts val="1800"/>
              <a:buNone/>
            </a:pPr>
            <a:endParaRPr dirty="0"/>
          </a:p>
        </p:txBody>
      </p:sp>
      <p:sp>
        <p:nvSpPr>
          <p:cNvPr id="132" name="Google Shape;132;p4"/>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33" name="Google Shape;133;p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34" name="Google Shape;134;p4"/>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a:spLocks noGrp="1"/>
          </p:cNvSpPr>
          <p:nvPr>
            <p:ph type="ctrTitle"/>
          </p:nvPr>
        </p:nvSpPr>
        <p:spPr>
          <a:xfrm>
            <a:off x="311700" y="1553075"/>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dirty="0" err="1">
                <a:solidFill>
                  <a:schemeClr val="lt1"/>
                </a:solidFill>
                <a:latin typeface="Trebuchet MS"/>
                <a:ea typeface="Trebuchet MS"/>
                <a:cs typeface="Trebuchet MS"/>
                <a:sym typeface="Trebuchet MS"/>
              </a:rPr>
              <a:t>Cos'è</a:t>
            </a:r>
            <a:r>
              <a:rPr lang="en-GB" sz="3060" b="1" dirty="0">
                <a:solidFill>
                  <a:schemeClr val="lt1"/>
                </a:solidFill>
                <a:latin typeface="Trebuchet MS"/>
                <a:ea typeface="Trebuchet MS"/>
                <a:cs typeface="Trebuchet MS"/>
                <a:sym typeface="Trebuchet MS"/>
              </a:rPr>
              <a:t> un piano </a:t>
            </a:r>
            <a:r>
              <a:rPr lang="en-GB" sz="3060" b="1" dirty="0" err="1">
                <a:solidFill>
                  <a:schemeClr val="lt1"/>
                </a:solidFill>
                <a:latin typeface="Trebuchet MS"/>
                <a:ea typeface="Trebuchet MS"/>
                <a:cs typeface="Trebuchet MS"/>
                <a:sym typeface="Trebuchet MS"/>
              </a:rPr>
              <a:t>di</a:t>
            </a:r>
            <a:r>
              <a:rPr lang="en-GB" sz="3060" b="1" dirty="0">
                <a:solidFill>
                  <a:schemeClr val="lt1"/>
                </a:solidFill>
                <a:latin typeface="Trebuchet MS"/>
                <a:ea typeface="Trebuchet MS"/>
                <a:cs typeface="Trebuchet MS"/>
                <a:sym typeface="Trebuchet MS"/>
              </a:rPr>
              <a:t> </a:t>
            </a:r>
            <a:r>
              <a:rPr lang="en-GB" sz="3060" b="1" dirty="0" err="1">
                <a:solidFill>
                  <a:schemeClr val="lt1"/>
                </a:solidFill>
                <a:latin typeface="Trebuchet MS"/>
                <a:ea typeface="Trebuchet MS"/>
                <a:cs typeface="Trebuchet MS"/>
                <a:sym typeface="Trebuchet MS"/>
              </a:rPr>
              <a:t>sviluppo</a:t>
            </a:r>
            <a:r>
              <a:rPr lang="en-GB" sz="3060" b="1" dirty="0">
                <a:solidFill>
                  <a:schemeClr val="lt1"/>
                </a:solidFill>
                <a:latin typeface="Trebuchet MS"/>
                <a:ea typeface="Trebuchet MS"/>
                <a:cs typeface="Trebuchet MS"/>
                <a:sym typeface="Trebuchet MS"/>
              </a:rPr>
              <a:t> </a:t>
            </a:r>
            <a:r>
              <a:rPr lang="en-GB" sz="3060" b="1" dirty="0" err="1">
                <a:solidFill>
                  <a:schemeClr val="lt1"/>
                </a:solidFill>
                <a:latin typeface="Trebuchet MS"/>
                <a:ea typeface="Trebuchet MS"/>
                <a:cs typeface="Trebuchet MS"/>
                <a:sym typeface="Trebuchet MS"/>
              </a:rPr>
              <a:t>dei</a:t>
            </a:r>
            <a:r>
              <a:rPr lang="en-GB" sz="3060" b="1" dirty="0">
                <a:solidFill>
                  <a:schemeClr val="lt1"/>
                </a:solidFill>
                <a:latin typeface="Trebuchet MS"/>
                <a:ea typeface="Trebuchet MS"/>
                <a:cs typeface="Trebuchet MS"/>
                <a:sym typeface="Trebuchet MS"/>
              </a:rPr>
              <a:t> </a:t>
            </a:r>
            <a:r>
              <a:rPr lang="en-GB" sz="3060" b="1" dirty="0" err="1">
                <a:solidFill>
                  <a:schemeClr val="lt1"/>
                </a:solidFill>
                <a:latin typeface="Trebuchet MS"/>
                <a:ea typeface="Trebuchet MS"/>
                <a:cs typeface="Trebuchet MS"/>
                <a:sym typeface="Trebuchet MS"/>
              </a:rPr>
              <a:t>dipendenti</a:t>
            </a:r>
            <a:r>
              <a:rPr lang="en-GB" sz="3060" b="1" dirty="0">
                <a:solidFill>
                  <a:schemeClr val="lt1"/>
                </a:solidFill>
                <a:latin typeface="Trebuchet MS"/>
                <a:ea typeface="Trebuchet MS"/>
                <a:cs typeface="Trebuchet MS"/>
                <a:sym typeface="Trebuchet MS"/>
              </a:rPr>
              <a:t>?</a:t>
            </a:r>
            <a:endParaRPr sz="3060" b="1" dirty="0">
              <a:solidFill>
                <a:schemeClr val="lt1"/>
              </a:solidFill>
            </a:endParaRPr>
          </a:p>
        </p:txBody>
      </p:sp>
      <p:sp>
        <p:nvSpPr>
          <p:cNvPr id="141" name="Google Shape;141;p5"/>
          <p:cNvSpPr txBox="1">
            <a:spLocks noGrp="1"/>
          </p:cNvSpPr>
          <p:nvPr>
            <p:ph type="subTitle" idx="1"/>
          </p:nvPr>
        </p:nvSpPr>
        <p:spPr>
          <a:xfrm>
            <a:off x="311701" y="2050904"/>
            <a:ext cx="3975292" cy="3432575"/>
          </a:xfrm>
          <a:prstGeom prst="rect">
            <a:avLst/>
          </a:prstGeom>
          <a:noFill/>
          <a:ln>
            <a:noFill/>
          </a:ln>
        </p:spPr>
        <p:txBody>
          <a:bodyPr spcFirstLastPara="1" wrap="square" lIns="91425" tIns="91425" rIns="91425" bIns="91425" anchor="t" anchorCtr="0">
            <a:noAutofit/>
          </a:bodyPr>
          <a:lstStyle/>
          <a:p>
            <a:pPr marL="0" indent="0" algn="l"/>
            <a:r>
              <a:rPr lang="en-GB" sz="2000" dirty="0"/>
              <a:t>Un piano d'azione per la crescita e la responsabilizzazione dei dipendenti </a:t>
            </a:r>
          </a:p>
          <a:p>
            <a:pPr marL="0" indent="0" algn="l"/>
            <a:endParaRPr lang="en-GB" sz="2000" dirty="0"/>
          </a:p>
          <a:p>
            <a:pPr marL="0" indent="0" algn="l"/>
            <a:r>
              <a:rPr lang="en-GB" sz="2000" dirty="0"/>
              <a:t>Un 'documento vivo' costantemente valutato</a:t>
            </a:r>
          </a:p>
          <a:p>
            <a:pPr marL="0" indent="0" algn="l"/>
            <a:endPar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endParaRPr>
          </a:p>
          <a:p>
            <a:pPr marL="0" lvl="0" indent="0" algn="l" rtl="0">
              <a:lnSpc>
                <a:spcPct val="90000"/>
              </a:lnSpc>
              <a:spcBef>
                <a:spcPts val="750"/>
              </a:spcBef>
              <a:spcAft>
                <a:spcPts val="0"/>
              </a:spcAft>
              <a:buClr>
                <a:schemeClr val="dk1"/>
              </a:buClr>
              <a:buSzPts val="1800"/>
              <a:buNone/>
            </a:pPr>
            <a:r>
              <a:rPr lang="en-GB" sz="2000" dirty="0"/>
              <a:t>Passi necessari a un'organizzazione per migliorare le competenze dei dipendenti e la motivazione per acquisire nuove conoscenze e per apprendere </a:t>
            </a:r>
            <a:endParaRPr sz="2000" dirty="0"/>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endParaRPr dirty="0"/>
          </a:p>
        </p:txBody>
      </p:sp>
      <p:sp>
        <p:nvSpPr>
          <p:cNvPr id="142" name="Google Shape;142;p5"/>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5"/>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4" name="Google Shape;144;p5"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45" name="Google Shape;145;p5"/>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57052EF3-3039-4B5A-A122-3802EDBD5EB1}"/>
              </a:ext>
            </a:extLst>
          </p:cNvPr>
          <p:cNvPicPr>
            <a:picLocks noChangeAspect="1"/>
          </p:cNvPicPr>
          <p:nvPr/>
        </p:nvPicPr>
        <p:blipFill>
          <a:blip r:embed="rId4"/>
          <a:stretch>
            <a:fillRect/>
          </a:stretch>
        </p:blipFill>
        <p:spPr>
          <a:xfrm>
            <a:off x="4240924" y="2470068"/>
            <a:ext cx="4686379" cy="31710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a:spLocks noGrp="1"/>
          </p:cNvSpPr>
          <p:nvPr>
            <p:ph type="ctrTitle"/>
          </p:nvPr>
        </p:nvSpPr>
        <p:spPr>
          <a:xfrm>
            <a:off x="201453" y="1491574"/>
            <a:ext cx="8747994" cy="87549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Perché è importante avere un piano di sviluppo dei dipendenti?</a:t>
            </a:r>
            <a:endParaRPr sz="3060" b="1">
              <a:solidFill>
                <a:schemeClr val="lt1"/>
              </a:solidFill>
            </a:endParaRPr>
          </a:p>
        </p:txBody>
      </p:sp>
      <p:sp>
        <p:nvSpPr>
          <p:cNvPr id="151" name="Google Shape;151;p6"/>
          <p:cNvSpPr txBox="1">
            <a:spLocks noGrp="1"/>
          </p:cNvSpPr>
          <p:nvPr>
            <p:ph type="subTitle" idx="1"/>
          </p:nvPr>
        </p:nvSpPr>
        <p:spPr>
          <a:xfrm>
            <a:off x="201453" y="2533415"/>
            <a:ext cx="3943035" cy="35307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Agisce come una tabella di marcia </a:t>
            </a:r>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r>
              <a:rPr lang="en-GB" dirty="0"/>
              <a:t>Supporta i dipendenti nello sviluppo personale e di carriera</a:t>
            </a:r>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r>
              <a:rPr lang="en-GB" dirty="0"/>
              <a:t>Aiuta un'azienda a identificare i ruoli e i bisogni chiave </a:t>
            </a:r>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r>
              <a:rPr lang="en-GB" dirty="0"/>
              <a:t>Assicura una comunicazione bidirezionale per raggiungere obiettivi comuni. </a:t>
            </a:r>
            <a:endParaRPr dirty="0"/>
          </a:p>
        </p:txBody>
      </p:sp>
      <p:sp>
        <p:nvSpPr>
          <p:cNvPr id="152" name="Google Shape;152;p6"/>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3" name="Google Shape;153;p6"/>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54" name="Google Shape;154;p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55" name="Google Shape;155;p6"/>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5666155D-5B77-41D6-8714-17133229C1B4}"/>
              </a:ext>
            </a:extLst>
          </p:cNvPr>
          <p:cNvPicPr>
            <a:picLocks noChangeAspect="1"/>
          </p:cNvPicPr>
          <p:nvPr/>
        </p:nvPicPr>
        <p:blipFill>
          <a:blip r:embed="rId4"/>
          <a:stretch>
            <a:fillRect/>
          </a:stretch>
        </p:blipFill>
        <p:spPr>
          <a:xfrm>
            <a:off x="4370119" y="2648938"/>
            <a:ext cx="4634216" cy="31203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a:spLocks noGrp="1"/>
          </p:cNvSpPr>
          <p:nvPr>
            <p:ph type="ctrTitle"/>
          </p:nvPr>
        </p:nvSpPr>
        <p:spPr>
          <a:xfrm>
            <a:off x="204821" y="1483317"/>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dirty="0">
                <a:solidFill>
                  <a:schemeClr val="lt1"/>
                </a:solidFill>
                <a:latin typeface="Trebuchet MS"/>
                <a:ea typeface="Trebuchet MS"/>
                <a:cs typeface="Trebuchet MS"/>
                <a:sym typeface="Trebuchet MS"/>
              </a:rPr>
              <a:t/>
            </a:r>
            <a:br>
              <a:rPr lang="en-GB" sz="3060" b="1" dirty="0">
                <a:solidFill>
                  <a:schemeClr val="lt1"/>
                </a:solidFill>
                <a:latin typeface="Trebuchet MS"/>
                <a:ea typeface="Trebuchet MS"/>
                <a:cs typeface="Trebuchet MS"/>
                <a:sym typeface="Trebuchet MS"/>
              </a:rPr>
            </a:br>
            <a:r>
              <a:rPr lang="en-GB" sz="3060" b="1" dirty="0">
                <a:solidFill>
                  <a:schemeClr val="lt1"/>
                </a:solidFill>
                <a:latin typeface="Trebuchet MS"/>
                <a:ea typeface="Trebuchet MS"/>
                <a:cs typeface="Trebuchet MS"/>
                <a:sym typeface="Trebuchet MS"/>
              </a:rPr>
              <a:t>Cose da tenere a mente</a:t>
            </a:r>
            <a:br>
              <a:rPr lang="en-GB" sz="3060" b="1" dirty="0">
                <a:solidFill>
                  <a:schemeClr val="lt1"/>
                </a:solidFill>
                <a:latin typeface="Trebuchet MS"/>
                <a:ea typeface="Trebuchet MS"/>
                <a:cs typeface="Trebuchet MS"/>
                <a:sym typeface="Trebuchet MS"/>
              </a:rPr>
            </a:br>
            <a:endParaRPr sz="3060" b="1" dirty="0">
              <a:solidFill>
                <a:schemeClr val="lt1"/>
              </a:solidFill>
            </a:endParaRPr>
          </a:p>
        </p:txBody>
      </p:sp>
      <p:sp>
        <p:nvSpPr>
          <p:cNvPr id="161" name="Google Shape;161;p7"/>
          <p:cNvSpPr txBox="1">
            <a:spLocks noGrp="1"/>
          </p:cNvSpPr>
          <p:nvPr>
            <p:ph type="subTitle" idx="1"/>
          </p:nvPr>
        </p:nvSpPr>
        <p:spPr>
          <a:xfrm>
            <a:off x="204821" y="1783326"/>
            <a:ext cx="8520600" cy="332367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000" b="1" dirty="0"/>
              <a:t>Non c'è una soluzione unica nei piani di apprendimento e sviluppo, perché ogni dipendente è diverso. </a:t>
            </a:r>
            <a:endParaRPr sz="2000" dirty="0"/>
          </a:p>
          <a:p>
            <a:pPr marL="0" lvl="0" indent="0" algn="l" rtl="0">
              <a:lnSpc>
                <a:spcPct val="90000"/>
              </a:lnSpc>
              <a:spcBef>
                <a:spcPts val="750"/>
              </a:spcBef>
              <a:spcAft>
                <a:spcPts val="0"/>
              </a:spcAft>
              <a:buClr>
                <a:schemeClr val="dk1"/>
              </a:buClr>
              <a:buSzPts val="1800"/>
              <a:buNone/>
            </a:pPr>
            <a:endParaRPr b="1" dirty="0"/>
          </a:p>
        </p:txBody>
      </p:sp>
      <p:sp>
        <p:nvSpPr>
          <p:cNvPr id="162" name="Google Shape;162;p7"/>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3" name="Google Shape;163;p7"/>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4" name="Google Shape;164;p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65" name="Google Shape;165;p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0" name="TextBox 9">
            <a:extLst>
              <a:ext uri="{FF2B5EF4-FFF2-40B4-BE49-F238E27FC236}">
                <a16:creationId xmlns:a16="http://schemas.microsoft.com/office/drawing/2014/main" xmlns="" id="{678317B4-CAE2-47F9-8648-E174D201BF64}"/>
              </a:ext>
            </a:extLst>
          </p:cNvPr>
          <p:cNvSpPr txBox="1"/>
          <p:nvPr/>
        </p:nvSpPr>
        <p:spPr>
          <a:xfrm>
            <a:off x="107439" y="5732656"/>
            <a:ext cx="8320621" cy="307777"/>
          </a:xfrm>
          <a:prstGeom prst="rect">
            <a:avLst/>
          </a:prstGeom>
          <a:noFill/>
        </p:spPr>
        <p:txBody>
          <a:bodyPr wrap="square">
            <a:spAutoFit/>
          </a:bodyPr>
          <a:lstStyle/>
          <a:p>
            <a:r>
              <a:rPr lang="en-GB" dirty="0"/>
              <a:t>https://www.businessballs.com/self-awareness/kolbs-learning-styles/</a:t>
            </a:r>
          </a:p>
        </p:txBody>
      </p:sp>
      <p:pic>
        <p:nvPicPr>
          <p:cNvPr id="4" name="Picture 3">
            <a:extLst>
              <a:ext uri="{FF2B5EF4-FFF2-40B4-BE49-F238E27FC236}">
                <a16:creationId xmlns:a16="http://schemas.microsoft.com/office/drawing/2014/main" xmlns="" id="{40D2BF7E-6725-4354-AF94-7E842961CD3B}"/>
              </a:ext>
            </a:extLst>
          </p:cNvPr>
          <p:cNvPicPr>
            <a:picLocks noChangeAspect="1"/>
          </p:cNvPicPr>
          <p:nvPr/>
        </p:nvPicPr>
        <p:blipFill>
          <a:blip r:embed="rId4"/>
          <a:stretch>
            <a:fillRect/>
          </a:stretch>
        </p:blipFill>
        <p:spPr>
          <a:xfrm>
            <a:off x="1781299" y="2607549"/>
            <a:ext cx="5367645" cy="30714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a:spLocks noGrp="1"/>
          </p:cNvSpPr>
          <p:nvPr>
            <p:ph type="ctrTitle"/>
          </p:nvPr>
        </p:nvSpPr>
        <p:spPr>
          <a:xfrm>
            <a:off x="201453" y="166739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
            </a:r>
            <a:br>
              <a:rPr lang="en-GB" sz="3060" b="1">
                <a:solidFill>
                  <a:schemeClr val="lt1"/>
                </a:solidFill>
                <a:latin typeface="Trebuchet MS"/>
                <a:ea typeface="Trebuchet MS"/>
                <a:cs typeface="Trebuchet MS"/>
                <a:sym typeface="Trebuchet MS"/>
              </a:rPr>
            </a:br>
            <a:r>
              <a:rPr lang="en-GB" sz="3060" b="1">
                <a:solidFill>
                  <a:schemeClr val="lt1"/>
                </a:solidFill>
                <a:latin typeface="Trebuchet MS"/>
                <a:ea typeface="Trebuchet MS"/>
                <a:cs typeface="Trebuchet MS"/>
                <a:sym typeface="Trebuchet MS"/>
              </a:rPr>
              <a:t>Cose da tenere a mente</a:t>
            </a:r>
            <a:br>
              <a:rPr lang="en-GB" sz="3060" b="1">
                <a:solidFill>
                  <a:schemeClr val="lt1"/>
                </a:solidFill>
                <a:latin typeface="Trebuchet MS"/>
                <a:ea typeface="Trebuchet MS"/>
                <a:cs typeface="Trebuchet MS"/>
                <a:sym typeface="Trebuchet MS"/>
              </a:rPr>
            </a:br>
            <a:endParaRPr sz="3060" b="1">
              <a:solidFill>
                <a:schemeClr val="lt1"/>
              </a:solidFill>
            </a:endParaRPr>
          </a:p>
        </p:txBody>
      </p:sp>
      <p:sp>
        <p:nvSpPr>
          <p:cNvPr id="161" name="Google Shape;161;p7"/>
          <p:cNvSpPr txBox="1">
            <a:spLocks noGrp="1"/>
          </p:cNvSpPr>
          <p:nvPr>
            <p:ph type="subTitle" idx="1"/>
          </p:nvPr>
        </p:nvSpPr>
        <p:spPr>
          <a:xfrm>
            <a:off x="392556" y="2254297"/>
            <a:ext cx="4096317" cy="332367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400" dirty="0"/>
              <a:t>Ogni piano dovrebbe essere personalizzato in linea con le esigenze del dipendente e il suo ruolo attuale e futuro.</a:t>
            </a:r>
          </a:p>
          <a:p>
            <a:pPr marL="0" lvl="0" indent="0" algn="l" rtl="0">
              <a:lnSpc>
                <a:spcPct val="90000"/>
              </a:lnSpc>
              <a:spcBef>
                <a:spcPts val="750"/>
              </a:spcBef>
              <a:spcAft>
                <a:spcPts val="0"/>
              </a:spcAft>
              <a:buClr>
                <a:schemeClr val="dk1"/>
              </a:buClr>
              <a:buSzPts val="1800"/>
              <a:buNone/>
            </a:pPr>
            <a:r>
              <a:rPr lang="en-GB" sz="2400" b="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I </a:t>
            </a:r>
            <a:r>
              <a:rPr lang="en-GB" sz="2400" b="1" dirty="0" err="1"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piani</a:t>
            </a:r>
            <a:r>
              <a:rPr lang="en-GB" sz="2400" b="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a:t>
            </a:r>
            <a:r>
              <a:rPr lang="en-GB" sz="2400" b="1" dirty="0" err="1"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di</a:t>
            </a:r>
            <a:r>
              <a:rPr lang="en-GB" sz="2400" b="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a:t>
            </a:r>
            <a:r>
              <a:rPr lang="en-GB" sz="2400" b="1" dirty="0" err="1"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sviluppo</a:t>
            </a:r>
            <a:r>
              <a:rPr lang="en-GB" sz="2400" b="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a:t>
            </a:r>
            <a:r>
              <a:rPr lang="en-GB" sz="2400" b="1" dirty="0" err="1"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dei</a:t>
            </a:r>
            <a:r>
              <a:rPr lang="en-GB" sz="2400" b="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a:t>
            </a:r>
            <a:r>
              <a:rPr lang="en-GB" sz="2400" b="1" dirty="0" err="1"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dipendenti</a:t>
            </a:r>
            <a:r>
              <a:rPr lang="en-GB" sz="240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a:t>
            </a:r>
            <a:r>
              <a:rPr lang="en-GB"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forniscono opportunità di sviluppo attraverso il lavoro quotidiano. </a:t>
            </a:r>
            <a:endParaRPr sz="2400" dirty="0"/>
          </a:p>
          <a:p>
            <a:pPr marL="0" lvl="0" indent="0" algn="l" rtl="0">
              <a:lnSpc>
                <a:spcPct val="90000"/>
              </a:lnSpc>
              <a:spcBef>
                <a:spcPts val="750"/>
              </a:spcBef>
              <a:spcAft>
                <a:spcPts val="0"/>
              </a:spcAft>
              <a:buClr>
                <a:schemeClr val="dk1"/>
              </a:buClr>
              <a:buSzPts val="1800"/>
              <a:buNone/>
            </a:pPr>
            <a:endParaRPr b="1" dirty="0"/>
          </a:p>
        </p:txBody>
      </p:sp>
      <p:sp>
        <p:nvSpPr>
          <p:cNvPr id="162" name="Google Shape;162;p7"/>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3" name="Google Shape;163;p7"/>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4" name="Google Shape;164;p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65" name="Google Shape;165;p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8251D5DD-7B26-4417-858B-FEDD7D147AC8}"/>
              </a:ext>
            </a:extLst>
          </p:cNvPr>
          <p:cNvPicPr>
            <a:picLocks noChangeAspect="1"/>
          </p:cNvPicPr>
          <p:nvPr/>
        </p:nvPicPr>
        <p:blipFill>
          <a:blip r:embed="rId4"/>
          <a:stretch>
            <a:fillRect/>
          </a:stretch>
        </p:blipFill>
        <p:spPr>
          <a:xfrm>
            <a:off x="4572000" y="2545961"/>
            <a:ext cx="4500688" cy="3006319"/>
          </a:xfrm>
          <a:prstGeom prst="rect">
            <a:avLst/>
          </a:prstGeom>
        </p:spPr>
      </p:pic>
    </p:spTree>
    <p:extLst>
      <p:ext uri="{BB962C8B-B14F-4D97-AF65-F5344CB8AC3E}">
        <p14:creationId xmlns:p14="http://schemas.microsoft.com/office/powerpoint/2010/main" xmlns="" val="154591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a:spLocks noGrp="1"/>
          </p:cNvSpPr>
          <p:nvPr>
            <p:ph type="ctrTitle"/>
          </p:nvPr>
        </p:nvSpPr>
        <p:spPr>
          <a:xfrm>
            <a:off x="201453" y="1548727"/>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dirty="0">
                <a:solidFill>
                  <a:schemeClr val="lt1"/>
                </a:solidFill>
                <a:latin typeface="Trebuchet MS"/>
                <a:ea typeface="Trebuchet MS"/>
                <a:cs typeface="Trebuchet MS"/>
                <a:sym typeface="Trebuchet MS"/>
              </a:rPr>
              <a:t/>
            </a:r>
            <a:br>
              <a:rPr lang="en-GB" sz="3060" b="1" dirty="0">
                <a:solidFill>
                  <a:schemeClr val="lt1"/>
                </a:solidFill>
                <a:latin typeface="Trebuchet MS"/>
                <a:ea typeface="Trebuchet MS"/>
                <a:cs typeface="Trebuchet MS"/>
                <a:sym typeface="Trebuchet MS"/>
              </a:rPr>
            </a:br>
            <a:r>
              <a:rPr lang="en-GB" sz="3060" b="1" dirty="0">
                <a:solidFill>
                  <a:schemeClr val="lt1"/>
                </a:solidFill>
                <a:latin typeface="Trebuchet MS"/>
                <a:ea typeface="Trebuchet MS"/>
                <a:cs typeface="Trebuchet MS"/>
                <a:sym typeface="Trebuchet MS"/>
              </a:rPr>
              <a:t>Cose da tenere a mente</a:t>
            </a:r>
            <a:br>
              <a:rPr lang="en-GB" sz="3060" b="1" dirty="0">
                <a:solidFill>
                  <a:schemeClr val="lt1"/>
                </a:solidFill>
                <a:latin typeface="Trebuchet MS"/>
                <a:ea typeface="Trebuchet MS"/>
                <a:cs typeface="Trebuchet MS"/>
                <a:sym typeface="Trebuchet MS"/>
              </a:rPr>
            </a:br>
            <a:endParaRPr sz="3060" b="1" dirty="0">
              <a:solidFill>
                <a:schemeClr val="lt1"/>
              </a:solidFill>
            </a:endParaRPr>
          </a:p>
        </p:txBody>
      </p:sp>
      <p:sp>
        <p:nvSpPr>
          <p:cNvPr id="171" name="Google Shape;171;p8"/>
          <p:cNvSpPr txBox="1">
            <a:spLocks noGrp="1"/>
          </p:cNvSpPr>
          <p:nvPr>
            <p:ph type="subTitle" idx="1"/>
          </p:nvPr>
        </p:nvSpPr>
        <p:spPr>
          <a:xfrm>
            <a:off x="201453" y="2052576"/>
            <a:ext cx="5106817" cy="35307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Fornire </a:t>
            </a:r>
            <a:r>
              <a:rPr lang="en-GB" dirty="0" err="1"/>
              <a:t>esperienze</a:t>
            </a:r>
            <a:r>
              <a:rPr lang="en-GB" dirty="0"/>
              <a:t> </a:t>
            </a:r>
            <a:r>
              <a:rPr lang="en-GB" dirty="0" smtClean="0"/>
              <a:t> </a:t>
            </a:r>
            <a:r>
              <a:rPr lang="en-GB" dirty="0" err="1" smtClean="0"/>
              <a:t>tratte</a:t>
            </a:r>
            <a:r>
              <a:rPr lang="en-GB" dirty="0" smtClean="0"/>
              <a:t> </a:t>
            </a:r>
            <a:r>
              <a:rPr lang="en-GB" dirty="0" err="1" smtClean="0"/>
              <a:t>dal</a:t>
            </a:r>
            <a:r>
              <a:rPr lang="en-GB" dirty="0" smtClean="0"/>
              <a:t> </a:t>
            </a:r>
            <a:r>
              <a:rPr lang="en-GB" dirty="0"/>
              <a:t>mondo reale. </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Fare riferimento a questo documento di lavoro aiuta a stabilire la sua importanza.</a:t>
            </a:r>
          </a:p>
          <a:p>
            <a:pPr marL="0" lvl="0" indent="0" algn="l" rtl="0">
              <a:lnSpc>
                <a:spcPct val="90000"/>
              </a:lnSpc>
              <a:spcBef>
                <a:spcPts val="750"/>
              </a:spcBef>
              <a:spcAft>
                <a:spcPts val="0"/>
              </a:spcAft>
              <a:buClr>
                <a:schemeClr val="dk1"/>
              </a:buClr>
              <a:buSzPts val="1800"/>
              <a:buNone/>
            </a:pPr>
            <a:endParaRPr sz="1000" dirty="0"/>
          </a:p>
          <a:p>
            <a:pPr marL="0" lvl="0" indent="0" algn="l" rtl="0">
              <a:lnSpc>
                <a:spcPct val="90000"/>
              </a:lnSpc>
              <a:spcBef>
                <a:spcPts val="750"/>
              </a:spcBef>
              <a:spcAft>
                <a:spcPts val="0"/>
              </a:spcAft>
              <a:buClr>
                <a:schemeClr val="dk1"/>
              </a:buClr>
              <a:buSzPts val="1800"/>
              <a:buNone/>
            </a:pPr>
            <a:r>
              <a:rPr lang="en-GB" dirty="0"/>
              <a:t>Rivedere </a:t>
            </a:r>
            <a:r>
              <a:rPr lang="en-GB" dirty="0" err="1"/>
              <a:t>regolarmente</a:t>
            </a:r>
            <a:r>
              <a:rPr lang="en-GB" dirty="0"/>
              <a:t> </a:t>
            </a:r>
            <a:r>
              <a:rPr lang="en-GB" dirty="0" err="1" smtClean="0"/>
              <a:t>il</a:t>
            </a:r>
            <a:r>
              <a:rPr lang="en-GB" dirty="0" smtClean="0"/>
              <a:t> Piano </a:t>
            </a:r>
            <a:r>
              <a:rPr lang="en-GB" dirty="0" err="1" smtClean="0"/>
              <a:t>di</a:t>
            </a:r>
            <a:r>
              <a:rPr lang="en-GB" dirty="0" smtClean="0"/>
              <a:t> </a:t>
            </a:r>
            <a:r>
              <a:rPr lang="en-GB" dirty="0" err="1" smtClean="0"/>
              <a:t>Sviluppo</a:t>
            </a:r>
            <a:r>
              <a:rPr lang="en-GB" dirty="0" smtClean="0"/>
              <a:t> </a:t>
            </a:r>
            <a:r>
              <a:rPr lang="en-GB" dirty="0" err="1" smtClean="0"/>
              <a:t>dei</a:t>
            </a:r>
            <a:r>
              <a:rPr lang="en-GB" dirty="0" smtClean="0"/>
              <a:t> </a:t>
            </a:r>
            <a:r>
              <a:rPr lang="en-GB" dirty="0" err="1" smtClean="0"/>
              <a:t>Dipendenti</a:t>
            </a:r>
            <a:r>
              <a:rPr lang="en-GB" dirty="0" smtClean="0"/>
              <a:t>.</a:t>
            </a:r>
            <a:endParaRPr lang="en-GB" dirty="0"/>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Assicurarsi che i dipendenti siano motivati a partecipare al processo</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dirty="0"/>
              <a:t>Guidati dai dipendenti e guidati dai manager. </a:t>
            </a:r>
          </a:p>
          <a:p>
            <a:pPr marL="0" lvl="0" indent="0" algn="l" rtl="0">
              <a:lnSpc>
                <a:spcPct val="90000"/>
              </a:lnSpc>
              <a:spcBef>
                <a:spcPts val="750"/>
              </a:spcBef>
              <a:spcAft>
                <a:spcPts val="0"/>
              </a:spcAft>
              <a:buClr>
                <a:schemeClr val="dk1"/>
              </a:buClr>
              <a:buSzPts val="1800"/>
              <a:buNone/>
            </a:pPr>
            <a:r>
              <a:rPr lang="en-GB" dirty="0" smtClean="0"/>
              <a:t>Lo </a:t>
            </a:r>
            <a:r>
              <a:rPr lang="en-GB" dirty="0"/>
              <a:t>sviluppo non è sempre uguale all'apprendimento formale. </a:t>
            </a:r>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endParaRPr lang="en-GB"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73" name="Google Shape;173;p8"/>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74" name="Google Shape;174;p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75" name="Google Shape;175;p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 name="Picture 2">
            <a:extLst>
              <a:ext uri="{FF2B5EF4-FFF2-40B4-BE49-F238E27FC236}">
                <a16:creationId xmlns:a16="http://schemas.microsoft.com/office/drawing/2014/main" xmlns="" id="{3AE3C1F5-6E19-47F1-9F9F-580EE093541E}"/>
              </a:ext>
            </a:extLst>
          </p:cNvPr>
          <p:cNvPicPr>
            <a:picLocks noChangeAspect="1"/>
          </p:cNvPicPr>
          <p:nvPr/>
        </p:nvPicPr>
        <p:blipFill>
          <a:blip r:embed="rId4"/>
          <a:stretch>
            <a:fillRect/>
          </a:stretch>
        </p:blipFill>
        <p:spPr>
          <a:xfrm>
            <a:off x="5308270" y="2289440"/>
            <a:ext cx="3517697" cy="3517697"/>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2325</Words>
  <Application>Microsoft Office PowerPoint</Application>
  <PresentationFormat>Presentazione su schermo (4:3)</PresentationFormat>
  <Paragraphs>217</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Office</vt:lpstr>
      <vt:lpstr>Talent 4.0 –  Programma di formazione Gestione dei talenti per le PMI </vt:lpstr>
      <vt:lpstr> Sviluppo dei dipendenti Unità 2: Impostare un piano di sviluppo dei dipendenti </vt:lpstr>
      <vt:lpstr>Risultati di apprendimento </vt:lpstr>
      <vt:lpstr>Cos'è un piano di sviluppo dei dipendenti?</vt:lpstr>
      <vt:lpstr>Cos'è un piano di sviluppo dei dipendenti?</vt:lpstr>
      <vt:lpstr>Perché è importante avere un piano di sviluppo dei dipendenti?</vt:lpstr>
      <vt:lpstr> Cose da tenere a mente </vt:lpstr>
      <vt:lpstr> Cose da tenere a mente </vt:lpstr>
      <vt:lpstr> Cose da tenere a mente </vt:lpstr>
      <vt:lpstr> Sviluppare un piano di sviluppo dei dipendenti </vt:lpstr>
      <vt:lpstr>Sviluppare un piano di sviluppo dei dipendenti</vt:lpstr>
      <vt:lpstr>Tipi di piani di sviluppo dei dipendenti </vt:lpstr>
      <vt:lpstr>Cosa si dovrebbe includere?</vt:lpstr>
      <vt:lpstr>Passi essenziali per creare un piano di sviluppo dei dipendenti</vt:lpstr>
      <vt:lpstr>Sintesi/Conclusione </vt:lpstr>
      <vt:lpstr>Riferimenti - Letture aggiuntive </vt:lpstr>
      <vt:lpstr>Riferimenti - Letture aggiuntive </vt:lpstr>
      <vt:lpstr>Grazie per l’attenzione!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Kenneth OE Sundin</dc:creator>
  <cp:lastModifiedBy>Tucep</cp:lastModifiedBy>
  <cp:revision>31</cp:revision>
  <dcterms:created xsi:type="dcterms:W3CDTF">2019-12-09T12:18:42Z</dcterms:created>
  <dcterms:modified xsi:type="dcterms:W3CDTF">2021-03-14T18:30:10Z</dcterms:modified>
</cp:coreProperties>
</file>