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7" r:id="rId16"/>
    <p:sldId id="272" r:id="rId17"/>
    <p:sldId id="273" r:id="rId18"/>
    <p:sldId id="275" r:id="rId19"/>
    <p:sldId id="276" r:id="rId20"/>
    <p:sldId id="274" r:id="rId2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jQT9W8x6uWdHC0pHOE2+pHNZNd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as Tröbinger" initials="" lastIdx="3" clrIdx="0"/>
  <p:cmAuthor id="1" name="Savvas Charalambous" initials="SC" lastIdx="1" clrIdx="1">
    <p:extLst>
      <p:ext uri="{19B8F6BF-5375-455C-9EA6-DF929625EA0E}">
        <p15:presenceInfo xmlns:p15="http://schemas.microsoft.com/office/powerpoint/2012/main" xmlns="" userId="Savvas Charalambo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65" autoAdjust="0"/>
  </p:normalViewPr>
  <p:slideViewPr>
    <p:cSldViewPr snapToGrid="0">
      <p:cViewPr varScale="1">
        <p:scale>
          <a:sx n="65" d="100"/>
          <a:sy n="65" d="100"/>
        </p:scale>
        <p:origin x="-145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4079174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291125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Aiuta i dipendenti a superare il divario tra il loro stadio attuale e dove vorrebbero vedersi tra cinque anni - Le attività di sviluppo dei dipendenti non solo preparano un individuo per il presente ma anche per il futuro.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È essenziale per motivare ed estrarre il meglio dai dipendenti. Ogni dipendente ama acquisire nuove competenze e imparare mentre lavora. Un senso di orgoglio può svilupparsi quando sentono che la loro organizzazione sta investendo tempo e risorse per formarli.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Va molto lontano nel rafforzare il rapporto tra i dipendenti. Le attività di sviluppo dei dipendenti spesso promuovono migliori interazioni, la condivisione delle conoscenze e il team building.</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344621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3694116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Secondo la ricerca, il 74% dei dipendenti crede di non raggiungere il proprio potenziale a causa della mancanza di opportunità di sviluppo professionale.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Aiutare i dipendenti ad affinare i loro punti di forza e a far crescere le loro competenze li equipaggia meglio per il loro ruolo e per realizzare le loro aspirazioni di carriera. Questo aggiunge più valore al lavoro che fanno per loro che in cambio può elevare la loro produttività e indirettamente beneficiare un'impresa.</a:t>
            </a:r>
          </a:p>
          <a:p>
            <a:pPr marL="0" lvl="0" indent="0" algn="l" rtl="0">
              <a:spcBef>
                <a:spcPts val="0"/>
              </a:spcBef>
              <a:spcAft>
                <a:spcPts val="0"/>
              </a:spcAft>
              <a:buClr>
                <a:schemeClr val="dk1"/>
              </a:buClr>
              <a:buSzPts val="1200"/>
              <a:buFont typeface="Calibri"/>
              <a:buNone/>
            </a:pPr>
            <a:r>
              <a:rPr lang="en-GB" dirty="0"/>
              <a:t>I dipendenti e le persone in cerca di lavoro danno grande importanza alle opportunità di sviluppo. Le opportunità di sviluppo possono aiutare a migliorare l'impegno dei dipendenti, la ritenzione e aiutare un'organizzazione ad attrarre candidati d'élite.</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2463521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1157630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Anche se i termini formazione e sviluppo sono spesso usati in modo intercambiabile, ci sono differenze chiave tra loro che dovrebbero influenzare il modo in cui i leader aziendali pensano al miglioramento delle prestazioni.</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La formazione si riferisce all'insegnamento di nuove abilità a un dipendente per aiutarlo a migliorare le sue prestazioni lavorative e a lavorare in modo più efficiente.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Lo sviluppo, invece, si riferisce al miglioramento delle competenze esistenti, alla crescita personale e professionale.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La formazione è specifica per gli obiettivi e i processi interni dell'azienda, mentre lo sviluppo si estende al di fuori dell'azienda e può includere competenze generali come la comunicazione, la leadership e la gestione dei progetti.</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3665223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"Il panorama del posto di lavoro di oggi è un ambiente veloce e competitivo, e i dipendenti stanno cercando un nuovo tipo di sviluppo della carriera." (chronus.com)</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Per la nuova generazione di impiegati, lo sviluppo della carriera è tutto un progredire a livello personale e professionale, non solo ottenere una promozione. Inoltre, la maggior parte delle organizzazioni si sta muovendo verso strutture gerarchiche più piatte con meno manager intermedi, il che porta a meno opportunità di promozione.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Non investire nello sviluppo dei dipendenti porterà a un turnover dei dipendenti che a sua volta comporta un costo per l'azienda. Secondo studi (come SHRM) ogni volta che un'azienda sostituisce un dipendente, in media subisce un costo da 6 a 9 mesi di stipendio. E questo non conta i costi indiretti della perdita di produttività?</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127723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Lo sviluppo dei dipendenti è uno strumento strategico per la crescita continua di un'organizzazione, la produttività e la capacità di trattenere i dipendenti di valore.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È un'iniziativa congiunta del dipendente e del datore di lavoro per aggiornare le competenze e le conoscenze esistenti di un individuo.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Mentre è in definitiva la responsabilità dell'individuo di possedere il proprio sviluppo professionale, è a beneficio del datore di lavoro incoraggiare la formazione continua fornendo o facilitando le opportunità di apprendimento sia interne che esterne.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Le opportunità di sviluppo aiutano a migliorare l'impegno dei dipendenti, la ritenzione e aiutano un'organizzazione ad attrarre candidati d'élite.</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Il termine sviluppo implica una serie di azioni più ampia della formazione e si riferisce alla crescita personale e professionale, non solo al miglioramento delle prestazioni lavorative.</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1997552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2287506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1327806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299377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241767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153459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316123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Lo sviluppo dei dipendenti è un termine ampio che copre diversi tipi di apprendimento dei dipendenti.</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È un'iniziativa congiunta del dipendente e del datore di lavoro per aggiornare le competenze e le conoscenze esistenti di un individuo.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Si tratta di un approccio ad ampio raggio che si concentra sulla crescita dei dipendenti e sulle prestazioni future, piuttosto che su un ruolo lavorativo immediato.</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È un tentativo di migliorare le prestazioni generali dell'organizzazione impartendo conoscenze o aumentando le competenze degli impiegati. </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151062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3388863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Lo sviluppo dei dipendenti non si riferisce solo all'ottimizzazione delle competenze di un individuo per un particolare ruolo.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Si riferisce all'apprendimento continuo che nutre i professionisti e li aiuta a progredire nel loro percorso di carriera individuale.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Mentre è in ultima analisi la responsabilità dell'individuo per il proprio sviluppo professionale, è a beneficio del datore di lavoro incoraggiare la formazione continua fornendo o facilitando le opportunità di apprendimento sia interne che esterne.</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3370279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xmlns="" val="99557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GB" dirty="0"/>
              <a:t>Dare la priorità allo sviluppo dei dipendenti assicura che le competenze dei membri del team continuino ad evolversi in conformità con le tendenze del settore e le migliori pratiche.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Aiuta i suoi dipendenti a migliorare le loro competenze e ad aggiornare le loro conoscenze esistenti per poter lavorare meglio. </a:t>
            </a:r>
          </a:p>
          <a:p>
            <a:pPr marL="0" lvl="0" indent="0" algn="l" rtl="0">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Calibri"/>
              <a:buNone/>
            </a:pPr>
            <a:r>
              <a:rPr lang="en-GB" dirty="0"/>
              <a:t>Promuove la crescita professionale e personale dei dipendenti. </a:t>
            </a:r>
          </a:p>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xmlns="" val="1269919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21"/>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21" name="Google Shape;21;p21"/>
          <p:cNvPicPr preferRelativeResize="0"/>
          <p:nvPr/>
        </p:nvPicPr>
        <p:blipFill rotWithShape="1">
          <a:blip r:embed="rId2">
            <a:alphaModFix/>
            <a:extLst>
              <a:ext uri="{28A0092B-C50C-407E-A947-70E740481C1C}">
                <a14:useLocalDpi xmlns:a14="http://schemas.microsoft.com/office/drawing/2010/main" xmlns="" val="0"/>
              </a:ext>
            </a:extLst>
          </a:blip>
          <a:srcRect/>
          <a:stretch/>
        </p:blipFill>
        <p:spPr>
          <a:xfrm>
            <a:off x="213681" y="160803"/>
            <a:ext cx="2067702" cy="1313163"/>
          </a:xfrm>
          <a:prstGeom prst="rect">
            <a:avLst/>
          </a:prstGeom>
          <a:noFill/>
          <a:ln>
            <a:noFill/>
          </a:ln>
        </p:spPr>
      </p:pic>
      <p:pic>
        <p:nvPicPr>
          <p:cNvPr id="22" name="Google Shape;22;p21"/>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7113006" y="5845567"/>
            <a:ext cx="1896967" cy="407194"/>
          </a:xfrm>
          <a:prstGeom prst="rect">
            <a:avLst/>
          </a:prstGeom>
          <a:noFill/>
          <a:ln>
            <a:noFill/>
          </a:ln>
        </p:spPr>
      </p:pic>
      <p:sp>
        <p:nvSpPr>
          <p:cNvPr id="23" name="Google Shape;23;p21"/>
          <p:cNvSpPr txBox="1"/>
          <p:nvPr/>
        </p:nvSpPr>
        <p:spPr>
          <a:xfrm>
            <a:off x="5836144" y="6238917"/>
            <a:ext cx="3216275" cy="67056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700" b="0" i="0" u="none" strike="noStrike" cap="none">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0"/>
        <p:cNvGrpSpPr/>
        <p:nvPr/>
      </p:nvGrpSpPr>
      <p:grpSpPr>
        <a:xfrm>
          <a:off x="0" y="0"/>
          <a:ext cx="0" cy="0"/>
          <a:chOff x="0" y="0"/>
          <a:chExt cx="0" cy="0"/>
        </a:xfrm>
      </p:grpSpPr>
      <p:sp>
        <p:nvSpPr>
          <p:cNvPr id="81" name="Google Shape;81;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0"/>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86"/>
        <p:cNvGrpSpPr/>
        <p:nvPr/>
      </p:nvGrpSpPr>
      <p:grpSpPr>
        <a:xfrm>
          <a:off x="0" y="0"/>
          <a:ext cx="0" cy="0"/>
          <a:chOff x="0" y="0"/>
          <a:chExt cx="0" cy="0"/>
        </a:xfrm>
      </p:grpSpPr>
      <p:sp>
        <p:nvSpPr>
          <p:cNvPr id="87" name="Google Shape;87;p31"/>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1"/>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elfolie">
  <p:cSld name="1_Titelfolie">
    <p:spTree>
      <p:nvGrpSpPr>
        <p:cNvPr id="1" name="Shape 92"/>
        <p:cNvGrpSpPr/>
        <p:nvPr/>
      </p:nvGrpSpPr>
      <p:grpSpPr>
        <a:xfrm>
          <a:off x="0" y="0"/>
          <a:ext cx="0" cy="0"/>
          <a:chOff x="0" y="0"/>
          <a:chExt cx="0" cy="0"/>
        </a:xfrm>
      </p:grpSpPr>
      <p:sp>
        <p:nvSpPr>
          <p:cNvPr id="93" name="Google Shape;93;p32"/>
          <p:cNvSpPr txBox="1">
            <a:spLocks noGrp="1"/>
          </p:cNvSpPr>
          <p:nvPr>
            <p:ph type="ctrTitle"/>
          </p:nvPr>
        </p:nvSpPr>
        <p:spPr>
          <a:xfrm>
            <a:off x="685800" y="1560945"/>
            <a:ext cx="7772400" cy="19490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Trebuchet M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2400"/>
            </a:lvl1pPr>
            <a:lvl2pPr lvl="1" algn="ctr">
              <a:lnSpc>
                <a:spcPct val="90000"/>
              </a:lnSpc>
              <a:spcBef>
                <a:spcPts val="375"/>
              </a:spcBef>
              <a:spcAft>
                <a:spcPts val="0"/>
              </a:spcAft>
              <a:buClr>
                <a:schemeClr val="dk1"/>
              </a:buClr>
              <a:buSzPts val="2000"/>
              <a:buNone/>
              <a:defRPr sz="2000"/>
            </a:lvl2pPr>
            <a:lvl3pPr lvl="2" algn="ctr">
              <a:lnSpc>
                <a:spcPct val="90000"/>
              </a:lnSpc>
              <a:spcBef>
                <a:spcPts val="375"/>
              </a:spcBef>
              <a:spcAft>
                <a:spcPts val="0"/>
              </a:spcAft>
              <a:buClr>
                <a:schemeClr val="dk1"/>
              </a:buClr>
              <a:buSzPts val="1800"/>
              <a:buNone/>
              <a:defRPr sz="1800"/>
            </a:lvl3pPr>
            <a:lvl4pPr lvl="3" algn="ctr">
              <a:lnSpc>
                <a:spcPct val="90000"/>
              </a:lnSpc>
              <a:spcBef>
                <a:spcPts val="375"/>
              </a:spcBef>
              <a:spcAft>
                <a:spcPts val="0"/>
              </a:spcAft>
              <a:buClr>
                <a:schemeClr val="dk1"/>
              </a:buClr>
              <a:buSzPts val="1600"/>
              <a:buNone/>
              <a:defRPr sz="1600"/>
            </a:lvl4pPr>
            <a:lvl5pPr lvl="4" algn="ctr">
              <a:lnSpc>
                <a:spcPct val="90000"/>
              </a:lnSpc>
              <a:spcBef>
                <a:spcPts val="375"/>
              </a:spcBef>
              <a:spcAft>
                <a:spcPts val="0"/>
              </a:spcAft>
              <a:buClr>
                <a:schemeClr val="dk1"/>
              </a:buClr>
              <a:buSzPts val="1600"/>
              <a:buNone/>
              <a:defRPr sz="1600"/>
            </a:lvl5pPr>
            <a:lvl6pPr lvl="5" algn="ctr">
              <a:lnSpc>
                <a:spcPct val="90000"/>
              </a:lnSpc>
              <a:spcBef>
                <a:spcPts val="375"/>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95" name="Google Shape;95;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98" name="Google Shape;98;p32"/>
          <p:cNvPicPr preferRelativeResize="0"/>
          <p:nvPr/>
        </p:nvPicPr>
        <p:blipFill rotWithShape="1">
          <a:blip r:embed="rId2">
            <a:alphaModFix/>
            <a:extLst>
              <a:ext uri="{28A0092B-C50C-407E-A947-70E740481C1C}">
                <a14:useLocalDpi xmlns:a14="http://schemas.microsoft.com/office/drawing/2010/main" xmlns="" val="0"/>
              </a:ext>
            </a:extLst>
          </a:blip>
          <a:srcRect/>
          <a:stretch/>
        </p:blipFill>
        <p:spPr>
          <a:xfrm>
            <a:off x="213681" y="160803"/>
            <a:ext cx="2067702" cy="1313163"/>
          </a:xfrm>
          <a:prstGeom prst="rect">
            <a:avLst/>
          </a:prstGeom>
          <a:noFill/>
          <a:ln>
            <a:noFill/>
          </a:ln>
        </p:spPr>
      </p:pic>
      <p:pic>
        <p:nvPicPr>
          <p:cNvPr id="99" name="Google Shape;99;p32"/>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7113006" y="5845567"/>
            <a:ext cx="1896967" cy="407194"/>
          </a:xfrm>
          <a:prstGeom prst="rect">
            <a:avLst/>
          </a:prstGeom>
          <a:noFill/>
          <a:ln>
            <a:noFill/>
          </a:ln>
        </p:spPr>
      </p:pic>
      <p:sp>
        <p:nvSpPr>
          <p:cNvPr id="100" name="Google Shape;100;p32"/>
          <p:cNvSpPr txBox="1"/>
          <p:nvPr/>
        </p:nvSpPr>
        <p:spPr>
          <a:xfrm>
            <a:off x="5836144" y="6238917"/>
            <a:ext cx="3216275" cy="67056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700">
                <a:solidFill>
                  <a:schemeClr val="dk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4"/>
        <p:cNvGrpSpPr/>
        <p:nvPr/>
      </p:nvGrpSpPr>
      <p:grpSpPr>
        <a:xfrm>
          <a:off x="0" y="0"/>
          <a:ext cx="0" cy="0"/>
          <a:chOff x="0" y="0"/>
          <a:chExt cx="0" cy="0"/>
        </a:xfrm>
      </p:grpSpPr>
      <p:sp>
        <p:nvSpPr>
          <p:cNvPr id="25" name="Google Shape;25;p2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2"/>
          <p:cNvSpPr txBox="1">
            <a:spLocks noGrp="1"/>
          </p:cNvSpPr>
          <p:nvPr>
            <p:ph type="body" idx="1"/>
          </p:nvPr>
        </p:nvSpPr>
        <p:spPr>
          <a:xfrm>
            <a:off x="628650" y="1825625"/>
            <a:ext cx="7886700" cy="41340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29" name="Google Shape;29;p22"/>
          <p:cNvPicPr preferRelativeResize="0"/>
          <p:nvPr/>
        </p:nvPicPr>
        <p:blipFill rotWithShape="1">
          <a:blip r:embed="rId2">
            <a:alphaModFix/>
            <a:extLst>
              <a:ext uri="{28A0092B-C50C-407E-A947-70E740481C1C}">
                <a14:useLocalDpi xmlns:a14="http://schemas.microsoft.com/office/drawing/2010/main" xmlns="" val="0"/>
              </a:ext>
            </a:extLst>
          </a:blip>
          <a:srcRect/>
          <a:stretch/>
        </p:blipFill>
        <p:spPr>
          <a:xfrm>
            <a:off x="7760370" y="6094641"/>
            <a:ext cx="1097880" cy="697245"/>
          </a:xfrm>
          <a:prstGeom prst="rect">
            <a:avLst/>
          </a:prstGeom>
          <a:noFill/>
          <a:ln>
            <a:noFill/>
          </a:ln>
        </p:spPr>
      </p:pic>
      <p:pic>
        <p:nvPicPr>
          <p:cNvPr id="30" name="Google Shape;30;p22"/>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2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Trebuchet M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4" name="Google Shape;34;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36" name="Google Shape;36;p23"/>
          <p:cNvPicPr preferRelativeResize="0"/>
          <p:nvPr/>
        </p:nvPicPr>
        <p:blipFill rotWithShape="1">
          <a:blip r:embed="rId2">
            <a:alphaModFix/>
            <a:extLst>
              <a:ext uri="{28A0092B-C50C-407E-A947-70E740481C1C}">
                <a14:useLocalDpi xmlns:a14="http://schemas.microsoft.com/office/drawing/2010/main" xmlns="" val="0"/>
              </a:ext>
            </a:extLst>
          </a:blip>
          <a:srcRect/>
          <a:stretch/>
        </p:blipFill>
        <p:spPr>
          <a:xfrm>
            <a:off x="213681" y="160803"/>
            <a:ext cx="2067702" cy="1313163"/>
          </a:xfrm>
          <a:prstGeom prst="rect">
            <a:avLst/>
          </a:prstGeom>
          <a:noFill/>
          <a:ln>
            <a:noFill/>
          </a:ln>
        </p:spPr>
      </p:pic>
      <p:pic>
        <p:nvPicPr>
          <p:cNvPr id="37" name="Google Shape;37;p23"/>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1" name="Google Shape;41;p2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44" name="Google Shape;44;p24"/>
          <p:cNvPicPr preferRelativeResize="0"/>
          <p:nvPr/>
        </p:nvPicPr>
        <p:blipFill rotWithShape="1">
          <a:blip r:embed="rId2">
            <a:alphaModFix/>
            <a:extLst>
              <a:ext uri="{28A0092B-C50C-407E-A947-70E740481C1C}">
                <a14:useLocalDpi xmlns:a14="http://schemas.microsoft.com/office/drawing/2010/main" xmlns="" val="0"/>
              </a:ext>
            </a:extLst>
          </a:blip>
          <a:srcRect/>
          <a:stretch/>
        </p:blipFill>
        <p:spPr>
          <a:xfrm>
            <a:off x="7760370" y="6094641"/>
            <a:ext cx="1097880" cy="697245"/>
          </a:xfrm>
          <a:prstGeom prst="rect">
            <a:avLst/>
          </a:prstGeom>
          <a:noFill/>
          <a:ln>
            <a:noFill/>
          </a:ln>
        </p:spPr>
      </p:pic>
      <p:pic>
        <p:nvPicPr>
          <p:cNvPr id="45" name="Google Shape;45;p24"/>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6"/>
        <p:cNvGrpSpPr/>
        <p:nvPr/>
      </p:nvGrpSpPr>
      <p:grpSpPr>
        <a:xfrm>
          <a:off x="0" y="0"/>
          <a:ext cx="0" cy="0"/>
          <a:chOff x="0" y="0"/>
          <a:chExt cx="0" cy="0"/>
        </a:xfrm>
      </p:grpSpPr>
      <p:sp>
        <p:nvSpPr>
          <p:cNvPr id="47" name="Google Shape;47;p2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9" name="Google Shape;49;p2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2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1" name="Google Shape;51;p2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54" name="Google Shape;54;p25"/>
          <p:cNvPicPr preferRelativeResize="0"/>
          <p:nvPr/>
        </p:nvPicPr>
        <p:blipFill rotWithShape="1">
          <a:blip r:embed="rId2">
            <a:alphaModFix/>
            <a:extLst>
              <a:ext uri="{28A0092B-C50C-407E-A947-70E740481C1C}">
                <a14:useLocalDpi xmlns:a14="http://schemas.microsoft.com/office/drawing/2010/main" xmlns="" val="0"/>
              </a:ext>
            </a:extLst>
          </a:blip>
          <a:srcRect/>
          <a:stretch/>
        </p:blipFill>
        <p:spPr>
          <a:xfrm>
            <a:off x="7760370" y="6094641"/>
            <a:ext cx="1097880" cy="697245"/>
          </a:xfrm>
          <a:prstGeom prst="rect">
            <a:avLst/>
          </a:prstGeom>
          <a:noFill/>
          <a:ln>
            <a:noFill/>
          </a:ln>
        </p:spPr>
      </p:pic>
      <p:pic>
        <p:nvPicPr>
          <p:cNvPr id="55" name="Google Shape;55;p25"/>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6"/>
        <p:cNvGrpSpPr/>
        <p:nvPr/>
      </p:nvGrpSpPr>
      <p:grpSpPr>
        <a:xfrm>
          <a:off x="0" y="0"/>
          <a:ext cx="0" cy="0"/>
          <a:chOff x="0" y="0"/>
          <a:chExt cx="0" cy="0"/>
        </a:xfrm>
      </p:grpSpPr>
      <p:sp>
        <p:nvSpPr>
          <p:cNvPr id="57" name="Google Shape;57;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pic>
        <p:nvPicPr>
          <p:cNvPr id="60" name="Google Shape;60;p26"/>
          <p:cNvPicPr preferRelativeResize="0"/>
          <p:nvPr/>
        </p:nvPicPr>
        <p:blipFill rotWithShape="1">
          <a:blip r:embed="rId2">
            <a:alphaModFix/>
            <a:extLst>
              <a:ext uri="{28A0092B-C50C-407E-A947-70E740481C1C}">
                <a14:useLocalDpi xmlns:a14="http://schemas.microsoft.com/office/drawing/2010/main" xmlns="" val="0"/>
              </a:ext>
            </a:extLst>
          </a:blip>
          <a:srcRect/>
          <a:stretch/>
        </p:blipFill>
        <p:spPr>
          <a:xfrm>
            <a:off x="7760370" y="6094641"/>
            <a:ext cx="1097880" cy="697245"/>
          </a:xfrm>
          <a:prstGeom prst="rect">
            <a:avLst/>
          </a:prstGeom>
          <a:noFill/>
          <a:ln>
            <a:noFill/>
          </a:ln>
        </p:spPr>
      </p:pic>
      <p:pic>
        <p:nvPicPr>
          <p:cNvPr id="61" name="Google Shape;61;p26"/>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123035" y="6299200"/>
            <a:ext cx="1967228" cy="4222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2"/>
        <p:cNvGrpSpPr/>
        <p:nvPr/>
      </p:nvGrpSpPr>
      <p:grpSpPr>
        <a:xfrm>
          <a:off x="0" y="0"/>
          <a:ext cx="0" cy="0"/>
          <a:chOff x="0" y="0"/>
          <a:chExt cx="0" cy="0"/>
        </a:xfrm>
      </p:grpSpPr>
      <p:sp>
        <p:nvSpPr>
          <p:cNvPr id="63" name="Google Shape;63;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66"/>
        <p:cNvGrpSpPr/>
        <p:nvPr/>
      </p:nvGrpSpPr>
      <p:grpSpPr>
        <a:xfrm>
          <a:off x="0" y="0"/>
          <a:ext cx="0" cy="0"/>
          <a:chOff x="0" y="0"/>
          <a:chExt cx="0" cy="0"/>
        </a:xfrm>
      </p:grpSpPr>
      <p:sp>
        <p:nvSpPr>
          <p:cNvPr id="67" name="Google Shape;67;p2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9" name="Google Shape;69;p2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0" name="Google Shape;70;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73"/>
        <p:cNvGrpSpPr/>
        <p:nvPr/>
      </p:nvGrpSpPr>
      <p:grpSpPr>
        <a:xfrm>
          <a:off x="0" y="0"/>
          <a:ext cx="0" cy="0"/>
          <a:chOff x="0" y="0"/>
          <a:chExt cx="0" cy="0"/>
        </a:xfrm>
      </p:grpSpPr>
      <p:sp>
        <p:nvSpPr>
          <p:cNvPr id="74" name="Google Shape;74;p2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9"/>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Trebuchet MS"/>
                <a:ea typeface="Trebuchet MS"/>
                <a:cs typeface="Trebuchet MS"/>
                <a:sym typeface="Trebuchet MS"/>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76" name="Google Shape;76;p2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7" name="Google Shape;77;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Trebuchet MS"/>
              <a:buNone/>
              <a:defRPr sz="33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Trebuchet MS"/>
                <a:ea typeface="Trebuchet MS"/>
                <a:cs typeface="Trebuchet MS"/>
                <a:sym typeface="Trebuchet MS"/>
              </a:defRPr>
            </a:lvl1pPr>
            <a:lvl2pPr marL="0" marR="0" lvl="1" indent="0" algn="r" rtl="0">
              <a:spcBef>
                <a:spcPts val="0"/>
              </a:spcBef>
              <a:buNone/>
              <a:defRPr sz="900" b="0" i="0" u="none" strike="noStrike" cap="none">
                <a:solidFill>
                  <a:srgbClr val="888888"/>
                </a:solidFill>
                <a:latin typeface="Trebuchet MS"/>
                <a:ea typeface="Trebuchet MS"/>
                <a:cs typeface="Trebuchet MS"/>
                <a:sym typeface="Trebuchet MS"/>
              </a:defRPr>
            </a:lvl2pPr>
            <a:lvl3pPr marL="0" marR="0" lvl="2" indent="0" algn="r" rtl="0">
              <a:spcBef>
                <a:spcPts val="0"/>
              </a:spcBef>
              <a:buNone/>
              <a:defRPr sz="900" b="0" i="0" u="none" strike="noStrike" cap="none">
                <a:solidFill>
                  <a:srgbClr val="888888"/>
                </a:solidFill>
                <a:latin typeface="Trebuchet MS"/>
                <a:ea typeface="Trebuchet MS"/>
                <a:cs typeface="Trebuchet MS"/>
                <a:sym typeface="Trebuchet MS"/>
              </a:defRPr>
            </a:lvl3pPr>
            <a:lvl4pPr marL="0" marR="0" lvl="3" indent="0" algn="r" rtl="0">
              <a:spcBef>
                <a:spcPts val="0"/>
              </a:spcBef>
              <a:buNone/>
              <a:defRPr sz="900" b="0" i="0" u="none" strike="noStrike" cap="none">
                <a:solidFill>
                  <a:srgbClr val="888888"/>
                </a:solidFill>
                <a:latin typeface="Trebuchet MS"/>
                <a:ea typeface="Trebuchet MS"/>
                <a:cs typeface="Trebuchet MS"/>
                <a:sym typeface="Trebuchet MS"/>
              </a:defRPr>
            </a:lvl4pPr>
            <a:lvl5pPr marL="0" marR="0" lvl="4" indent="0" algn="r" rtl="0">
              <a:spcBef>
                <a:spcPts val="0"/>
              </a:spcBef>
              <a:buNone/>
              <a:defRPr sz="900" b="0" i="0" u="none" strike="noStrike" cap="none">
                <a:solidFill>
                  <a:srgbClr val="888888"/>
                </a:solidFill>
                <a:latin typeface="Trebuchet MS"/>
                <a:ea typeface="Trebuchet MS"/>
                <a:cs typeface="Trebuchet MS"/>
                <a:sym typeface="Trebuchet MS"/>
              </a:defRPr>
            </a:lvl5pPr>
            <a:lvl6pPr marL="0" marR="0" lvl="5" indent="0" algn="r" rtl="0">
              <a:spcBef>
                <a:spcPts val="0"/>
              </a:spcBef>
              <a:buNone/>
              <a:defRPr sz="900" b="0" i="0" u="none" strike="noStrike" cap="none">
                <a:solidFill>
                  <a:srgbClr val="888888"/>
                </a:solidFill>
                <a:latin typeface="Trebuchet MS"/>
                <a:ea typeface="Trebuchet MS"/>
                <a:cs typeface="Trebuchet MS"/>
                <a:sym typeface="Trebuchet MS"/>
              </a:defRPr>
            </a:lvl6pPr>
            <a:lvl7pPr marL="0" marR="0" lvl="6" indent="0" algn="r" rtl="0">
              <a:spcBef>
                <a:spcPts val="0"/>
              </a:spcBef>
              <a:buNone/>
              <a:defRPr sz="900" b="0" i="0" u="none" strike="noStrike" cap="none">
                <a:solidFill>
                  <a:srgbClr val="888888"/>
                </a:solidFill>
                <a:latin typeface="Trebuchet MS"/>
                <a:ea typeface="Trebuchet MS"/>
                <a:cs typeface="Trebuchet MS"/>
                <a:sym typeface="Trebuchet MS"/>
              </a:defRPr>
            </a:lvl7pPr>
            <a:lvl8pPr marL="0" marR="0" lvl="7" indent="0" algn="r" rtl="0">
              <a:spcBef>
                <a:spcPts val="0"/>
              </a:spcBef>
              <a:buNone/>
              <a:defRPr sz="900" b="0" i="0" u="none" strike="noStrike" cap="none">
                <a:solidFill>
                  <a:srgbClr val="888888"/>
                </a:solidFill>
                <a:latin typeface="Trebuchet MS"/>
                <a:ea typeface="Trebuchet MS"/>
                <a:cs typeface="Trebuchet MS"/>
                <a:sym typeface="Trebuchet MS"/>
              </a:defRPr>
            </a:lvl8pPr>
            <a:lvl9pPr marL="0" marR="0" lvl="8" indent="0" algn="r" rtl="0">
              <a:spcBef>
                <a:spcPts val="0"/>
              </a:spcBef>
              <a:buNone/>
              <a:defRPr sz="900" b="0" i="0" u="none" strike="noStrike" cap="none">
                <a:solidFill>
                  <a:srgbClr val="8888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4lent.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www.gyrus.com/the-difference-between-training-and-development" TargetMode="External"/><Relationship Id="rId3" Type="http://schemas.openxmlformats.org/officeDocument/2006/relationships/hyperlink" Target="http://www.capahrconsulting.com/leadership-employee-development/" TargetMode="External"/><Relationship Id="rId7" Type="http://schemas.openxmlformats.org/officeDocument/2006/relationships/hyperlink" Target="https://hrexecutive.com/adapting-learning-and-leadership-development-to-the-digital-ag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chronus.com/employee-development" TargetMode="External"/><Relationship Id="rId5" Type="http://schemas.openxmlformats.org/officeDocument/2006/relationships/hyperlink" Target="https://www.peoplekeep.com/blog/bid/312123/employee-retention-the-real-cost-of-losing-an-employee" TargetMode="External"/><Relationship Id="rId10" Type="http://schemas.openxmlformats.org/officeDocument/2006/relationships/image" Target="../media/image5.png"/><Relationship Id="rId4" Type="http://schemas.openxmlformats.org/officeDocument/2006/relationships/hyperlink" Target="https://www.inc.com/chad-halvorson/5-reasons-you-should-be-investing-in-employee-development.html" TargetMode="External"/><Relationship Id="rId9" Type="http://schemas.openxmlformats.org/officeDocument/2006/relationships/hyperlink" Target="https://hbr.org/2018/03/the-new-rules-of-talent-management"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hrdive.com/news/study-turnover-costs-employers-15000-per-worker/449142/" TargetMode="External"/><Relationship Id="rId3" Type="http://schemas.openxmlformats.org/officeDocument/2006/relationships/hyperlink" Target="https://www.managementstudyguide.com/employee-development-articles.htm" TargetMode="External"/><Relationship Id="rId7" Type="http://schemas.openxmlformats.org/officeDocument/2006/relationships/hyperlink" Target="https://www.upcounsel.com/employee-developmen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blog.logicearth.com/training-development-skills" TargetMode="External"/><Relationship Id="rId5" Type="http://schemas.openxmlformats.org/officeDocument/2006/relationships/hyperlink" Target="https://www.thebalancecareers.com/what-is-human-resource-development-hrd-1918142" TargetMode="External"/><Relationship Id="rId4" Type="http://schemas.openxmlformats.org/officeDocument/2006/relationships/hyperlink" Target="https://trainingmag.com/importance-employee-development/"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391603" y="2241755"/>
            <a:ext cx="8520600" cy="2216389"/>
          </a:xfrm>
          <a:prstGeom prst="rect">
            <a:avLst/>
          </a:prstGeom>
          <a:noFill/>
          <a:ln>
            <a:noFill/>
          </a:ln>
        </p:spPr>
        <p:txBody>
          <a:bodyPr spcFirstLastPara="1" wrap="square" lIns="91425" tIns="91425" rIns="91425" bIns="91425" anchor="b" anchorCtr="0">
            <a:noAutofit/>
          </a:bodyPr>
          <a:lstStyle/>
          <a:p>
            <a:pPr lvl="0">
              <a:buSzPts val="4600"/>
            </a:pPr>
            <a:r>
              <a:rPr lang="en-GB" sz="4600" b="1" dirty="0" smtClean="0"/>
              <a:t/>
            </a:r>
            <a:br>
              <a:rPr lang="en-GB" sz="4600" b="1" dirty="0" smtClean="0"/>
            </a:br>
            <a:r>
              <a:rPr lang="en-GB" sz="4600" b="1" dirty="0" smtClean="0"/>
              <a:t/>
            </a:r>
            <a:br>
              <a:rPr lang="en-GB" sz="4600" b="1" dirty="0" smtClean="0"/>
            </a:br>
            <a:r>
              <a:rPr lang="en-GB" sz="4600" b="1" dirty="0" smtClean="0"/>
              <a:t/>
            </a:r>
            <a:br>
              <a:rPr lang="en-GB" sz="4600" b="1" dirty="0" smtClean="0"/>
            </a:br>
            <a:r>
              <a:rPr lang="en-GB" sz="4600" b="1" dirty="0" smtClean="0"/>
              <a:t/>
            </a:r>
            <a:br>
              <a:rPr lang="en-GB" sz="4600" b="1" dirty="0" smtClean="0"/>
            </a:br>
            <a:r>
              <a:rPr lang="en-GB" sz="4600" b="1" dirty="0" smtClean="0"/>
              <a:t> </a:t>
            </a:r>
            <a:r>
              <a:rPr lang="en-GB" sz="4600" b="1" dirty="0" err="1" smtClean="0"/>
              <a:t>Programma</a:t>
            </a:r>
            <a:r>
              <a:rPr lang="en-GB" sz="4600" b="1" dirty="0" smtClean="0"/>
              <a:t> </a:t>
            </a:r>
            <a:r>
              <a:rPr lang="en-GB" sz="4600" b="1" dirty="0" err="1" smtClean="0"/>
              <a:t>di</a:t>
            </a:r>
            <a:r>
              <a:rPr lang="en-GB" sz="4600" b="1" dirty="0" smtClean="0"/>
              <a:t> </a:t>
            </a:r>
            <a:r>
              <a:rPr lang="en-GB" sz="4600" b="1" dirty="0" err="1" smtClean="0"/>
              <a:t>formazione</a:t>
            </a:r>
            <a:r>
              <a:rPr lang="en-GB" sz="4600" b="1" dirty="0" smtClean="0"/>
              <a:t> </a:t>
            </a:r>
            <a:r>
              <a:rPr lang="en-GB" sz="4600" b="1" dirty="0" smtClean="0"/>
              <a:t/>
            </a:r>
            <a:br>
              <a:rPr lang="en-GB" sz="4600" b="1" dirty="0" smtClean="0"/>
            </a:br>
            <a:r>
              <a:rPr lang="en-GB" sz="4600" b="1" dirty="0" smtClean="0"/>
              <a:t>Talent </a:t>
            </a:r>
            <a:r>
              <a:rPr lang="en-GB" sz="4600" b="1" dirty="0"/>
              <a:t>4.0 - </a:t>
            </a:r>
            <a:br>
              <a:rPr lang="en-GB" sz="4600" b="1" dirty="0"/>
            </a:br>
            <a:r>
              <a:rPr lang="en-GB" sz="4600" b="1" dirty="0" err="1"/>
              <a:t>Gestione</a:t>
            </a:r>
            <a:r>
              <a:rPr lang="en-GB" sz="4600" b="1" dirty="0"/>
              <a:t> </a:t>
            </a:r>
            <a:r>
              <a:rPr lang="en-GB" sz="4600" b="1" dirty="0" err="1"/>
              <a:t>dei</a:t>
            </a:r>
            <a:r>
              <a:rPr lang="en-GB" sz="4600" b="1" dirty="0"/>
              <a:t> </a:t>
            </a:r>
            <a:r>
              <a:rPr lang="en-GB" sz="4600" b="1" dirty="0" err="1"/>
              <a:t>talenti</a:t>
            </a:r>
            <a:r>
              <a:rPr lang="en-GB" sz="4600" b="1" dirty="0"/>
              <a:t> per le PMI</a:t>
            </a:r>
            <a:br>
              <a:rPr lang="en-GB" sz="4600" b="1" dirty="0"/>
            </a:br>
            <a:endParaRPr sz="4800" b="1" dirty="0"/>
          </a:p>
        </p:txBody>
      </p:sp>
      <p:sp>
        <p:nvSpPr>
          <p:cNvPr id="106" name="Google Shape;106;p1"/>
          <p:cNvSpPr txBox="1"/>
          <p:nvPr/>
        </p:nvSpPr>
        <p:spPr>
          <a:xfrm>
            <a:off x="3322040" y="4446165"/>
            <a:ext cx="21475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0" i="0" u="sng" strike="noStrike" cap="none">
                <a:solidFill>
                  <a:schemeClr val="dk1"/>
                </a:solidFill>
                <a:latin typeface="Trebuchet MS"/>
                <a:ea typeface="Trebuchet MS"/>
                <a:cs typeface="Trebuchet MS"/>
                <a:sym typeface="Trebuchet MS"/>
                <a:hlinkClick r:id="rId3"/>
              </a:rPr>
              <a:t>https://t4lent.eu/</a:t>
            </a:r>
            <a:endParaRPr sz="1800">
              <a:solidFill>
                <a:schemeClr val="dk1"/>
              </a:solidFill>
              <a:latin typeface="Trebuchet MS"/>
              <a:ea typeface="Trebuchet MS"/>
              <a:cs typeface="Trebuchet MS"/>
              <a:sym typeface="Trebuchet MS"/>
            </a:endParaRPr>
          </a:p>
        </p:txBody>
      </p:sp>
      <p:pic>
        <p:nvPicPr>
          <p:cNvPr id="107" name="Google Shape;107;p1" descr="A close up of a logo&#10;&#10;Description automatically generated"/>
          <p:cNvPicPr preferRelativeResize="0"/>
          <p:nvPr/>
        </p:nvPicPr>
        <p:blipFill rotWithShape="1">
          <a:blip r:embed="rId4">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108" name="Google Shape;108;p1"/>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a:spLocks noGrp="1"/>
          </p:cNvSpPr>
          <p:nvPr>
            <p:ph type="ctrTitle"/>
          </p:nvPr>
        </p:nvSpPr>
        <p:spPr>
          <a:xfrm>
            <a:off x="266305" y="1529985"/>
            <a:ext cx="8520600" cy="91440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Perché lo sviluppo dei dipendenti è importante per una PMI?</a:t>
            </a:r>
            <a:endParaRPr sz="3060" b="1">
              <a:solidFill>
                <a:schemeClr val="lt1"/>
              </a:solidFill>
            </a:endParaRPr>
          </a:p>
        </p:txBody>
      </p:sp>
      <p:sp>
        <p:nvSpPr>
          <p:cNvPr id="186" name="Google Shape;186;p10"/>
          <p:cNvSpPr txBox="1">
            <a:spLocks noGrp="1"/>
          </p:cNvSpPr>
          <p:nvPr>
            <p:ph type="subTitle" idx="1"/>
          </p:nvPr>
        </p:nvSpPr>
        <p:spPr>
          <a:xfrm>
            <a:off x="266305" y="2488470"/>
            <a:ext cx="3656766" cy="3793721"/>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sz="2000" dirty="0"/>
              <a:t>Le attività di sviluppo dei dipendenti preparano un individuo sia per il presente che per il futuro.</a:t>
            </a:r>
          </a:p>
          <a:p>
            <a:pPr marL="0" lvl="0" indent="0" algn="l" rtl="0">
              <a:lnSpc>
                <a:spcPct val="90000"/>
              </a:lnSpc>
              <a:spcBef>
                <a:spcPts val="750"/>
              </a:spcBef>
              <a:spcAft>
                <a:spcPts val="0"/>
              </a:spcAft>
              <a:buClr>
                <a:schemeClr val="dk1"/>
              </a:buClr>
              <a:buSzPts val="1800"/>
              <a:buNone/>
            </a:pPr>
            <a:endParaRPr sz="1000" dirty="0"/>
          </a:p>
          <a:p>
            <a:pPr marL="0" lvl="0" indent="0" algn="l" rtl="0">
              <a:lnSpc>
                <a:spcPct val="90000"/>
              </a:lnSpc>
              <a:spcBef>
                <a:spcPts val="750"/>
              </a:spcBef>
              <a:spcAft>
                <a:spcPts val="0"/>
              </a:spcAft>
              <a:buClr>
                <a:schemeClr val="dk1"/>
              </a:buClr>
              <a:buSzPts val="1800"/>
              <a:buNone/>
            </a:pPr>
            <a:r>
              <a:rPr lang="en-GB" sz="2000" dirty="0"/>
              <a:t>Essenziale per </a:t>
            </a:r>
            <a:r>
              <a:rPr lang="en-GB" sz="2000" dirty="0" err="1"/>
              <a:t>motivare</a:t>
            </a:r>
            <a:r>
              <a:rPr lang="en-GB" sz="2000" dirty="0"/>
              <a:t> </a:t>
            </a:r>
            <a:r>
              <a:rPr lang="en-GB" sz="2000" dirty="0" smtClean="0"/>
              <a:t>e </a:t>
            </a:r>
            <a:r>
              <a:rPr lang="en-GB" sz="2000" dirty="0" err="1" smtClean="0"/>
              <a:t>tirar</a:t>
            </a:r>
            <a:r>
              <a:rPr lang="en-GB" sz="2000" dirty="0" smtClean="0"/>
              <a:t> </a:t>
            </a:r>
            <a:r>
              <a:rPr lang="en-GB" sz="2000" dirty="0" err="1" smtClean="0"/>
              <a:t>fuori</a:t>
            </a:r>
            <a:r>
              <a:rPr lang="en-GB" sz="2000" dirty="0" smtClean="0"/>
              <a:t> </a:t>
            </a:r>
            <a:r>
              <a:rPr lang="en-GB" sz="2000" dirty="0" err="1" smtClean="0"/>
              <a:t>il</a:t>
            </a:r>
            <a:r>
              <a:rPr lang="en-GB" sz="2000" dirty="0" smtClean="0"/>
              <a:t> </a:t>
            </a:r>
            <a:r>
              <a:rPr lang="en-GB" sz="2000" dirty="0"/>
              <a:t>meglio dai dipendenti. </a:t>
            </a:r>
          </a:p>
          <a:p>
            <a:pPr marL="0" lvl="0" indent="0" algn="l" rtl="0">
              <a:lnSpc>
                <a:spcPct val="90000"/>
              </a:lnSpc>
              <a:spcBef>
                <a:spcPts val="750"/>
              </a:spcBef>
              <a:spcAft>
                <a:spcPts val="0"/>
              </a:spcAft>
              <a:buClr>
                <a:schemeClr val="dk1"/>
              </a:buClr>
              <a:buSzPts val="1800"/>
              <a:buNone/>
            </a:pPr>
            <a:endParaRPr lang="en-GB" sz="1000" dirty="0"/>
          </a:p>
          <a:p>
            <a:pPr marL="0" lvl="0" indent="0" algn="l" rtl="0">
              <a:lnSpc>
                <a:spcPct val="90000"/>
              </a:lnSpc>
              <a:spcBef>
                <a:spcPts val="750"/>
              </a:spcBef>
              <a:spcAft>
                <a:spcPts val="0"/>
              </a:spcAft>
              <a:buClr>
                <a:schemeClr val="dk1"/>
              </a:buClr>
              <a:buSzPts val="1800"/>
              <a:buNone/>
            </a:pPr>
            <a:r>
              <a:rPr lang="en-GB" sz="2000" dirty="0" err="1" smtClean="0"/>
              <a:t>Nel</a:t>
            </a:r>
            <a:r>
              <a:rPr lang="en-GB" sz="2000" dirty="0" smtClean="0"/>
              <a:t> tempo, </a:t>
            </a:r>
            <a:r>
              <a:rPr lang="en-GB" sz="2000" dirty="0" err="1" smtClean="0"/>
              <a:t>rafforzare</a:t>
            </a:r>
            <a:r>
              <a:rPr lang="en-GB" sz="2000" dirty="0" smtClean="0"/>
              <a:t> </a:t>
            </a:r>
            <a:r>
              <a:rPr lang="en-GB" sz="2000" dirty="0"/>
              <a:t>le relazioni tra i dipendenti. </a:t>
            </a:r>
            <a:endParaRPr sz="2000"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pic>
        <p:nvPicPr>
          <p:cNvPr id="187" name="Google Shape;187;p10"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188" name="Google Shape;188;p10"/>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E3533C94-34CA-4B35-9E7D-8403FB79B5E0}"/>
              </a:ext>
            </a:extLst>
          </p:cNvPr>
          <p:cNvPicPr>
            <a:picLocks noChangeAspect="1"/>
          </p:cNvPicPr>
          <p:nvPr/>
        </p:nvPicPr>
        <p:blipFill>
          <a:blip r:embed="rId4"/>
          <a:stretch>
            <a:fillRect/>
          </a:stretch>
        </p:blipFill>
        <p:spPr>
          <a:xfrm>
            <a:off x="3920490" y="2644140"/>
            <a:ext cx="4957205" cy="31212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a:spLocks noGrp="1"/>
          </p:cNvSpPr>
          <p:nvPr>
            <p:ph type="ctrTitle"/>
          </p:nvPr>
        </p:nvSpPr>
        <p:spPr>
          <a:xfrm>
            <a:off x="253334" y="1512563"/>
            <a:ext cx="8520600" cy="84801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Cosa guadagna una PMI investendo nello sviluppo dei dipendenti</a:t>
            </a:r>
            <a:endParaRPr sz="3060" b="1">
              <a:solidFill>
                <a:schemeClr val="lt1"/>
              </a:solidFill>
            </a:endParaRPr>
          </a:p>
        </p:txBody>
      </p:sp>
      <p:sp>
        <p:nvSpPr>
          <p:cNvPr id="194" name="Google Shape;194;p11"/>
          <p:cNvSpPr txBox="1">
            <a:spLocks noGrp="1"/>
          </p:cNvSpPr>
          <p:nvPr>
            <p:ph type="subTitle" idx="1"/>
          </p:nvPr>
        </p:nvSpPr>
        <p:spPr>
          <a:xfrm>
            <a:off x="331156" y="2477377"/>
            <a:ext cx="8520600" cy="3318512"/>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dirty="0"/>
              <a:t>Dedicando tempo e sforzi allo sviluppo dei suoi dipendenti, una PMI può: </a:t>
            </a:r>
            <a:endParaRPr dirty="0"/>
          </a:p>
          <a:p>
            <a:pPr marL="0" lvl="0" indent="0" algn="l" rtl="0">
              <a:lnSpc>
                <a:spcPct val="90000"/>
              </a:lnSpc>
              <a:spcBef>
                <a:spcPts val="750"/>
              </a:spcBef>
              <a:spcAft>
                <a:spcPts val="0"/>
              </a:spcAft>
              <a:buClr>
                <a:schemeClr val="dk1"/>
              </a:buClr>
              <a:buSzPts val="1800"/>
              <a:buNone/>
            </a:pPr>
            <a:endParaRPr dirty="0"/>
          </a:p>
          <a:p>
            <a:pPr marL="342900" lvl="1" indent="0" algn="l" rtl="0">
              <a:lnSpc>
                <a:spcPct val="100000"/>
              </a:lnSpc>
              <a:spcBef>
                <a:spcPts val="375"/>
              </a:spcBef>
              <a:spcAft>
                <a:spcPts val="0"/>
              </a:spcAft>
              <a:buClr>
                <a:schemeClr val="dk1"/>
              </a:buClr>
              <a:buSzPts val="1800"/>
              <a:buNone/>
            </a:pPr>
            <a:r>
              <a:rPr lang="en-GB" sz="1800" dirty="0"/>
              <a:t>- Utilizzare meglio le sue risorse umane </a:t>
            </a:r>
            <a:endParaRPr sz="1800" dirty="0"/>
          </a:p>
          <a:p>
            <a:pPr marL="342900" lvl="1" indent="0" algn="l" rtl="0">
              <a:lnSpc>
                <a:spcPct val="100000"/>
              </a:lnSpc>
              <a:spcBef>
                <a:spcPts val="375"/>
              </a:spcBef>
              <a:spcAft>
                <a:spcPts val="0"/>
              </a:spcAft>
              <a:buClr>
                <a:schemeClr val="dk1"/>
              </a:buClr>
              <a:buSzPts val="1800"/>
              <a:buNone/>
            </a:pPr>
            <a:r>
              <a:rPr lang="en-GB" sz="1800" dirty="0"/>
              <a:t>- Migliorare lo sviluppo delle competenze dei suoi dipendenti </a:t>
            </a:r>
            <a:endParaRPr sz="1800" dirty="0"/>
          </a:p>
          <a:p>
            <a:pPr marL="342900" lvl="1" indent="0" algn="l" rtl="0">
              <a:lnSpc>
                <a:spcPct val="100000"/>
              </a:lnSpc>
              <a:spcBef>
                <a:spcPts val="375"/>
              </a:spcBef>
              <a:spcAft>
                <a:spcPts val="0"/>
              </a:spcAft>
              <a:buClr>
                <a:schemeClr val="dk1"/>
              </a:buClr>
              <a:buSzPts val="1800"/>
              <a:buNone/>
            </a:pPr>
            <a:r>
              <a:rPr lang="en-GB" sz="1800" dirty="0"/>
              <a:t>- Aumentare la produttività del suo personale </a:t>
            </a:r>
            <a:endParaRPr sz="1800" dirty="0"/>
          </a:p>
          <a:p>
            <a:pPr marL="342900" lvl="1" indent="0" algn="l" rtl="0">
              <a:lnSpc>
                <a:spcPct val="100000"/>
              </a:lnSpc>
              <a:spcBef>
                <a:spcPts val="375"/>
              </a:spcBef>
              <a:spcAft>
                <a:spcPts val="0"/>
              </a:spcAft>
              <a:buClr>
                <a:schemeClr val="dk1"/>
              </a:buClr>
              <a:buSzPts val="1800"/>
              <a:buNone/>
            </a:pPr>
            <a:r>
              <a:rPr lang="en-GB" sz="1800" dirty="0"/>
              <a:t>- Migliorare la sua cultura organizzativa </a:t>
            </a:r>
            <a:endParaRPr dirty="0"/>
          </a:p>
          <a:p>
            <a:pPr marL="342900" lvl="1" indent="0" algn="l" rtl="0">
              <a:lnSpc>
                <a:spcPct val="100000"/>
              </a:lnSpc>
              <a:spcBef>
                <a:spcPts val="375"/>
              </a:spcBef>
              <a:spcAft>
                <a:spcPts val="0"/>
              </a:spcAft>
              <a:buClr>
                <a:schemeClr val="dk1"/>
              </a:buClr>
              <a:buSzPts val="1800"/>
              <a:buNone/>
            </a:pPr>
            <a:r>
              <a:rPr lang="en-GB" sz="1800" dirty="0"/>
              <a:t>- Migliorare la qualità e la sicurezza del suo processo </a:t>
            </a:r>
            <a:endParaRPr sz="1800" dirty="0"/>
          </a:p>
          <a:p>
            <a:pPr marL="342900" lvl="1" indent="0" algn="l" rtl="0">
              <a:lnSpc>
                <a:spcPct val="100000"/>
              </a:lnSpc>
              <a:spcBef>
                <a:spcPts val="375"/>
              </a:spcBef>
              <a:spcAft>
                <a:spcPts val="0"/>
              </a:spcAft>
              <a:buClr>
                <a:schemeClr val="dk1"/>
              </a:buClr>
              <a:buSzPts val="1800"/>
              <a:buNone/>
            </a:pPr>
            <a:r>
              <a:rPr lang="en-GB" sz="1800" dirty="0"/>
              <a:t>- Aumentare la redditività </a:t>
            </a:r>
            <a:endParaRPr dirty="0"/>
          </a:p>
          <a:p>
            <a:pPr marL="342900" lvl="1" indent="0" algn="l" rtl="0">
              <a:lnSpc>
                <a:spcPct val="100000"/>
              </a:lnSpc>
              <a:spcBef>
                <a:spcPts val="375"/>
              </a:spcBef>
              <a:spcAft>
                <a:spcPts val="0"/>
              </a:spcAft>
              <a:buClr>
                <a:schemeClr val="dk1"/>
              </a:buClr>
              <a:buSzPts val="1800"/>
              <a:buNone/>
            </a:pPr>
            <a:r>
              <a:rPr lang="en-GB" sz="1800" dirty="0"/>
              <a:t>- Migliorare il morale dell'azienda e l'immagine aziendale </a:t>
            </a:r>
            <a:endParaRPr dirty="0"/>
          </a:p>
        </p:txBody>
      </p:sp>
      <p:pic>
        <p:nvPicPr>
          <p:cNvPr id="195" name="Google Shape;195;p11"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196" name="Google Shape;196;p11"/>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a:spLocks noGrp="1"/>
          </p:cNvSpPr>
          <p:nvPr>
            <p:ph type="ctrTitle"/>
          </p:nvPr>
        </p:nvSpPr>
        <p:spPr>
          <a:xfrm>
            <a:off x="272788" y="1512563"/>
            <a:ext cx="8417255" cy="84801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Sviluppo dei dipendenti e</a:t>
            </a:r>
            <a:br>
              <a:rPr lang="en-GB" sz="3060" b="1">
                <a:solidFill>
                  <a:schemeClr val="lt1"/>
                </a:solidFill>
                <a:latin typeface="Trebuchet MS"/>
                <a:ea typeface="Trebuchet MS"/>
                <a:cs typeface="Trebuchet MS"/>
                <a:sym typeface="Trebuchet MS"/>
              </a:rPr>
            </a:br>
            <a:r>
              <a:rPr lang="en-GB" sz="3060" b="1">
                <a:solidFill>
                  <a:schemeClr val="lt1"/>
                </a:solidFill>
                <a:latin typeface="Trebuchet MS"/>
                <a:ea typeface="Trebuchet MS"/>
                <a:cs typeface="Trebuchet MS"/>
                <a:sym typeface="Trebuchet MS"/>
              </a:rPr>
              <a:t>Rapporto dipendente-datore di lavoro</a:t>
            </a:r>
            <a:endParaRPr sz="3060" b="1">
              <a:solidFill>
                <a:schemeClr val="lt1"/>
              </a:solidFill>
            </a:endParaRPr>
          </a:p>
        </p:txBody>
      </p:sp>
      <p:sp>
        <p:nvSpPr>
          <p:cNvPr id="202" name="Google Shape;202;p12"/>
          <p:cNvSpPr txBox="1">
            <a:spLocks noGrp="1"/>
          </p:cNvSpPr>
          <p:nvPr>
            <p:ph type="subTitle" idx="1"/>
          </p:nvPr>
        </p:nvSpPr>
        <p:spPr>
          <a:xfrm>
            <a:off x="272787" y="2522707"/>
            <a:ext cx="3458555" cy="3320308"/>
          </a:xfrm>
          <a:prstGeom prst="rect">
            <a:avLst/>
          </a:prstGeom>
          <a:noFill/>
          <a:ln>
            <a:noFill/>
          </a:ln>
        </p:spPr>
        <p:txBody>
          <a:bodyPr spcFirstLastPara="1" wrap="square" lIns="91425" tIns="91425" rIns="91425" bIns="91425" anchor="t" anchorCtr="0">
            <a:noAutofit/>
          </a:bodyPr>
          <a:lstStyle/>
          <a:p>
            <a:pPr marL="0" indent="0" algn="l"/>
            <a:r>
              <a:rPr lang="en-GB" sz="2000" dirty="0" err="1"/>
              <a:t>Secondo</a:t>
            </a:r>
            <a:r>
              <a:rPr lang="en-GB" sz="2000" dirty="0"/>
              <a:t> </a:t>
            </a:r>
            <a:r>
              <a:rPr lang="en-GB" sz="2000" dirty="0" err="1" smtClean="0"/>
              <a:t>una</a:t>
            </a:r>
            <a:r>
              <a:rPr lang="en-GB" sz="2000" dirty="0" smtClean="0"/>
              <a:t> </a:t>
            </a:r>
            <a:r>
              <a:rPr lang="en-GB" sz="2000" dirty="0"/>
              <a:t>ricerca, il 74% dei dipendenti crede di non raggiungere il proprio pieno potenziale a causa della mancanza di opportunità di sviluppo professionale.</a:t>
            </a:r>
          </a:p>
          <a:p>
            <a:pPr marL="0" indent="0" algn="l"/>
            <a:endParaRPr lang="el-GR" sz="1000" dirty="0"/>
          </a:p>
          <a:p>
            <a:pPr marL="0" lvl="0" indent="0" algn="l" rtl="0">
              <a:lnSpc>
                <a:spcPct val="90000"/>
              </a:lnSpc>
              <a:spcBef>
                <a:spcPts val="750"/>
              </a:spcBef>
              <a:spcAft>
                <a:spcPts val="0"/>
              </a:spcAft>
              <a:buClr>
                <a:schemeClr val="dk1"/>
              </a:buClr>
              <a:buSzPts val="1800"/>
              <a:buNone/>
            </a:pPr>
            <a:r>
              <a:rPr lang="en-GB" sz="2000" dirty="0"/>
              <a:t>I dipendenti e le persone in cerca di lavoro danno grande importanza alle opportunità di sviluppo. </a:t>
            </a:r>
            <a:endParaRPr sz="2000" dirty="0"/>
          </a:p>
          <a:p>
            <a:pPr marL="0" lvl="0" indent="0" algn="l" rtl="0">
              <a:lnSpc>
                <a:spcPct val="90000"/>
              </a:lnSpc>
              <a:spcBef>
                <a:spcPts val="750"/>
              </a:spcBef>
              <a:spcAft>
                <a:spcPts val="0"/>
              </a:spcAft>
              <a:buClr>
                <a:schemeClr val="dk1"/>
              </a:buClr>
              <a:buSzPts val="1800"/>
              <a:buNone/>
            </a:pPr>
            <a:endParaRPr dirty="0"/>
          </a:p>
          <a:p>
            <a:pPr marL="628650" lvl="1" indent="-190500" algn="l" rtl="0">
              <a:lnSpc>
                <a:spcPct val="90000"/>
              </a:lnSpc>
              <a:spcBef>
                <a:spcPts val="375"/>
              </a:spcBef>
              <a:spcAft>
                <a:spcPts val="0"/>
              </a:spcAft>
              <a:buClr>
                <a:schemeClr val="dk1"/>
              </a:buClr>
              <a:buSzPts val="1500"/>
              <a:buFont typeface="Noto Sans Symbols"/>
              <a:buNone/>
            </a:pPr>
            <a:endParaRPr dirty="0"/>
          </a:p>
          <a:p>
            <a:pPr marL="0" lvl="0" indent="0" algn="l" rtl="0">
              <a:lnSpc>
                <a:spcPct val="90000"/>
              </a:lnSpc>
              <a:spcBef>
                <a:spcPts val="750"/>
              </a:spcBef>
              <a:spcAft>
                <a:spcPts val="0"/>
              </a:spcAft>
              <a:buClr>
                <a:schemeClr val="dk1"/>
              </a:buClr>
              <a:buSzPts val="1800"/>
              <a:buNone/>
            </a:pPr>
            <a:endParaRPr sz="1800" dirty="0"/>
          </a:p>
        </p:txBody>
      </p:sp>
      <p:pic>
        <p:nvPicPr>
          <p:cNvPr id="203" name="Google Shape;203;p12"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204" name="Google Shape;204;p12"/>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D63C894D-6075-47DA-9DAD-42A1F0B9CA86}"/>
              </a:ext>
            </a:extLst>
          </p:cNvPr>
          <p:cNvPicPr>
            <a:picLocks noChangeAspect="1"/>
          </p:cNvPicPr>
          <p:nvPr/>
        </p:nvPicPr>
        <p:blipFill>
          <a:blip r:embed="rId4"/>
          <a:stretch>
            <a:fillRect/>
          </a:stretch>
        </p:blipFill>
        <p:spPr>
          <a:xfrm>
            <a:off x="3943350" y="2459735"/>
            <a:ext cx="5074920" cy="33832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4"/>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206625" y="468724"/>
            <a:ext cx="8730749" cy="522699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a:spLocks noGrp="1"/>
          </p:cNvSpPr>
          <p:nvPr>
            <p:ph type="ctrTitle"/>
          </p:nvPr>
        </p:nvSpPr>
        <p:spPr>
          <a:xfrm>
            <a:off x="253334" y="1483068"/>
            <a:ext cx="8520600" cy="55221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400"/>
              <a:buFont typeface="Trebuchet MS"/>
              <a:buNone/>
            </a:pPr>
            <a:r>
              <a:rPr lang="en-GB" sz="3400" b="1" dirty="0">
                <a:solidFill>
                  <a:schemeClr val="lt1"/>
                </a:solidFill>
                <a:latin typeface="Trebuchet MS"/>
                <a:ea typeface="Trebuchet MS"/>
                <a:cs typeface="Trebuchet MS"/>
                <a:sym typeface="Trebuchet MS"/>
              </a:rPr>
              <a:t>Sviluppo Vs Formazione</a:t>
            </a:r>
            <a:endParaRPr sz="3400" b="1" dirty="0">
              <a:solidFill>
                <a:schemeClr val="lt1"/>
              </a:solidFill>
            </a:endParaRPr>
          </a:p>
        </p:txBody>
      </p:sp>
      <p:sp>
        <p:nvSpPr>
          <p:cNvPr id="223" name="Google Shape;223;p15"/>
          <p:cNvSpPr txBox="1">
            <a:spLocks noGrp="1"/>
          </p:cNvSpPr>
          <p:nvPr>
            <p:ph type="subTitle" idx="1"/>
          </p:nvPr>
        </p:nvSpPr>
        <p:spPr>
          <a:xfrm>
            <a:off x="0" y="2031652"/>
            <a:ext cx="8773934" cy="3975002"/>
          </a:xfrm>
          <a:prstGeom prst="rect">
            <a:avLst/>
          </a:prstGeom>
          <a:noFill/>
          <a:ln>
            <a:noFill/>
          </a:ln>
        </p:spPr>
        <p:txBody>
          <a:bodyPr spcFirstLastPara="1" wrap="square" lIns="91425" tIns="91425" rIns="91425" bIns="91425" anchor="t" anchorCtr="0">
            <a:noAutofit/>
          </a:bodyPr>
          <a:lstStyle/>
          <a:p>
            <a:pPr marL="342900" lvl="1" indent="0" algn="l" rtl="0">
              <a:lnSpc>
                <a:spcPct val="90000"/>
              </a:lnSpc>
              <a:spcBef>
                <a:spcPts val="375"/>
              </a:spcBef>
              <a:spcAft>
                <a:spcPts val="0"/>
              </a:spcAft>
              <a:buClr>
                <a:schemeClr val="dk1"/>
              </a:buClr>
              <a:buSzPts val="1800"/>
              <a:buNone/>
            </a:pPr>
            <a:r>
              <a:rPr lang="en-GB" sz="1900" dirty="0"/>
              <a:t>La formazione e lo sviluppo sono spesso usati in modo intercambiabile, ma hanno differenze chiave rilevanti per il miglioramento delle prestazioni. </a:t>
            </a:r>
            <a:endParaRPr sz="1900" dirty="0"/>
          </a:p>
          <a:p>
            <a:pPr marL="342900" lvl="1" indent="0" algn="l" rtl="0">
              <a:lnSpc>
                <a:spcPct val="90000"/>
              </a:lnSpc>
              <a:spcBef>
                <a:spcPts val="375"/>
              </a:spcBef>
              <a:spcAft>
                <a:spcPts val="0"/>
              </a:spcAft>
              <a:buClr>
                <a:schemeClr val="dk1"/>
              </a:buClr>
              <a:buSzPts val="1800"/>
              <a:buNone/>
            </a:pPr>
            <a:endParaRPr sz="1900" dirty="0"/>
          </a:p>
          <a:p>
            <a:pPr marL="342900" lvl="1" indent="0" algn="l" rtl="0">
              <a:lnSpc>
                <a:spcPct val="90000"/>
              </a:lnSpc>
              <a:spcBef>
                <a:spcPts val="375"/>
              </a:spcBef>
              <a:spcAft>
                <a:spcPts val="0"/>
              </a:spcAft>
              <a:buClr>
                <a:schemeClr val="dk1"/>
              </a:buClr>
              <a:buSzPts val="1800"/>
              <a:buNone/>
            </a:pPr>
            <a:r>
              <a:rPr lang="en-GB" sz="1900" dirty="0"/>
              <a:t>La formazione si </a:t>
            </a:r>
            <a:r>
              <a:rPr lang="en-GB" sz="1900" dirty="0" err="1"/>
              <a:t>riferisce</a:t>
            </a:r>
            <a:r>
              <a:rPr lang="en-GB" sz="1900" dirty="0"/>
              <a:t> </a:t>
            </a:r>
            <a:r>
              <a:rPr lang="en-GB" sz="1900" dirty="0" smtClean="0"/>
              <a:t>al </a:t>
            </a:r>
            <a:r>
              <a:rPr lang="en-GB" sz="1900" dirty="0" err="1" smtClean="0"/>
              <a:t>trasferimento</a:t>
            </a:r>
            <a:r>
              <a:rPr lang="en-GB" sz="1900" dirty="0" smtClean="0"/>
              <a:t> </a:t>
            </a:r>
            <a:r>
              <a:rPr lang="en-GB" sz="1900" dirty="0"/>
              <a:t>di </a:t>
            </a:r>
            <a:r>
              <a:rPr lang="en-GB" sz="1900" b="1" dirty="0"/>
              <a:t>nuove abilità </a:t>
            </a:r>
            <a:r>
              <a:rPr lang="en-GB" sz="1900" dirty="0"/>
              <a:t>a</a:t>
            </a:r>
            <a:r>
              <a:rPr lang="en-GB" sz="1900" b="1" dirty="0"/>
              <a:t> </a:t>
            </a:r>
            <a:r>
              <a:rPr lang="en-GB" sz="1900" dirty="0"/>
              <a:t>un dipendente per aiutarlo a migliorare le sue prestazioni lavorative e a lavorare in modo più efficiente. </a:t>
            </a:r>
            <a:endParaRPr sz="1900" dirty="0"/>
          </a:p>
          <a:p>
            <a:pPr marL="342900" lvl="1" indent="0" algn="l" rtl="0">
              <a:lnSpc>
                <a:spcPct val="90000"/>
              </a:lnSpc>
              <a:spcBef>
                <a:spcPts val="375"/>
              </a:spcBef>
              <a:spcAft>
                <a:spcPts val="0"/>
              </a:spcAft>
              <a:buClr>
                <a:schemeClr val="dk1"/>
              </a:buClr>
              <a:buSzPts val="1800"/>
              <a:buNone/>
            </a:pPr>
            <a:endParaRPr sz="1900" dirty="0"/>
          </a:p>
          <a:p>
            <a:pPr marL="342900" lvl="1" indent="0" algn="l" rtl="0">
              <a:lnSpc>
                <a:spcPct val="90000"/>
              </a:lnSpc>
              <a:spcBef>
                <a:spcPts val="375"/>
              </a:spcBef>
              <a:spcAft>
                <a:spcPts val="0"/>
              </a:spcAft>
              <a:buClr>
                <a:schemeClr val="dk1"/>
              </a:buClr>
              <a:buSzPts val="1800"/>
              <a:buNone/>
            </a:pPr>
            <a:r>
              <a:rPr lang="en-GB" sz="1900" dirty="0"/>
              <a:t>Lo sviluppo, invece, si riferisce al </a:t>
            </a:r>
            <a:r>
              <a:rPr lang="en-GB" sz="1900" b="1" dirty="0"/>
              <a:t>miglioramento delle competenze esistenti</a:t>
            </a:r>
            <a:r>
              <a:rPr lang="en-GB" sz="1900" dirty="0"/>
              <a:t>, alla crescita personale e professionale. </a:t>
            </a:r>
            <a:endParaRPr sz="1900" dirty="0"/>
          </a:p>
          <a:p>
            <a:pPr marL="342900" lvl="1" indent="0" algn="l" rtl="0">
              <a:lnSpc>
                <a:spcPct val="90000"/>
              </a:lnSpc>
              <a:spcBef>
                <a:spcPts val="375"/>
              </a:spcBef>
              <a:spcAft>
                <a:spcPts val="0"/>
              </a:spcAft>
              <a:buClr>
                <a:schemeClr val="dk1"/>
              </a:buClr>
              <a:buSzPts val="1800"/>
              <a:buNone/>
            </a:pPr>
            <a:endParaRPr sz="1900" dirty="0"/>
          </a:p>
          <a:p>
            <a:pPr marL="342900" lvl="1" indent="0" algn="l" rtl="0">
              <a:lnSpc>
                <a:spcPct val="90000"/>
              </a:lnSpc>
              <a:spcBef>
                <a:spcPts val="375"/>
              </a:spcBef>
              <a:spcAft>
                <a:spcPts val="0"/>
              </a:spcAft>
              <a:buClr>
                <a:schemeClr val="dk1"/>
              </a:buClr>
              <a:buSzPts val="1800"/>
              <a:buNone/>
            </a:pPr>
            <a:r>
              <a:rPr lang="en-GB" sz="1900" dirty="0"/>
              <a:t>La formazione è specifica per gli obiettivi e i processi interni dell'azienda, lo sviluppo si estende al di fuori dell'azienda e può includere competenze generali </a:t>
            </a:r>
            <a:endParaRPr sz="1900" dirty="0"/>
          </a:p>
          <a:p>
            <a:pPr marL="342900" lvl="1" indent="0" algn="l" rtl="0">
              <a:lnSpc>
                <a:spcPct val="90000"/>
              </a:lnSpc>
              <a:spcBef>
                <a:spcPts val="375"/>
              </a:spcBef>
              <a:spcAft>
                <a:spcPts val="0"/>
              </a:spcAft>
              <a:buClr>
                <a:schemeClr val="dk1"/>
              </a:buClr>
              <a:buSzPts val="1800"/>
              <a:buNone/>
            </a:pPr>
            <a:endParaRPr sz="1800" dirty="0"/>
          </a:p>
        </p:txBody>
      </p:sp>
      <p:pic>
        <p:nvPicPr>
          <p:cNvPr id="224" name="Google Shape;224;p15"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225" name="Google Shape;225;p15"/>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70B0BE-5D8F-4704-844D-2369ACCF1C90}"/>
              </a:ext>
            </a:extLst>
          </p:cNvPr>
          <p:cNvSpPr>
            <a:spLocks noGrp="1"/>
          </p:cNvSpPr>
          <p:nvPr>
            <p:ph type="title"/>
          </p:nvPr>
        </p:nvSpPr>
        <p:spPr>
          <a:xfrm>
            <a:off x="628650" y="365126"/>
            <a:ext cx="7886700" cy="692149"/>
          </a:xfrm>
        </p:spPr>
        <p:txBody>
          <a:bodyPr/>
          <a:lstStyle/>
          <a:p>
            <a:pPr algn="ctr"/>
            <a:r>
              <a:rPr lang="it-IT" i="1" dirty="0"/>
              <a:t>Formazione VS Sviluppo</a:t>
            </a:r>
          </a:p>
        </p:txBody>
      </p:sp>
      <p:sp>
        <p:nvSpPr>
          <p:cNvPr id="3" name="Segnaposto testo 2">
            <a:extLst>
              <a:ext uri="{FF2B5EF4-FFF2-40B4-BE49-F238E27FC236}">
                <a16:creationId xmlns:a16="http://schemas.microsoft.com/office/drawing/2014/main" xmlns="" id="{9738E4D4-3CA0-4161-96D2-2DBF097814FF}"/>
              </a:ext>
            </a:extLst>
          </p:cNvPr>
          <p:cNvSpPr>
            <a:spLocks noGrp="1"/>
          </p:cNvSpPr>
          <p:nvPr>
            <p:ph type="body" idx="1"/>
          </p:nvPr>
        </p:nvSpPr>
        <p:spPr/>
        <p:txBody>
          <a:bodyPr/>
          <a:lstStyle/>
          <a:p>
            <a:pPr marL="114300" indent="0">
              <a:buNone/>
            </a:pPr>
            <a:endParaRPr lang="it-IT" sz="1800" b="0" i="0" u="none" strike="noStrike" dirty="0">
              <a:effectLst/>
              <a:latin typeface="Arial" panose="020B0604020202020204" pitchFamily="34" charset="0"/>
            </a:endParaRPr>
          </a:p>
          <a:p>
            <a:pPr marL="114300" indent="0">
              <a:buNone/>
            </a:pPr>
            <a:endParaRPr lang="it-IT" dirty="0"/>
          </a:p>
        </p:txBody>
      </p:sp>
      <p:graphicFrame>
        <p:nvGraphicFramePr>
          <p:cNvPr id="6" name="Tabella 4">
            <a:extLst>
              <a:ext uri="{FF2B5EF4-FFF2-40B4-BE49-F238E27FC236}">
                <a16:creationId xmlns:a16="http://schemas.microsoft.com/office/drawing/2014/main" xmlns="" id="{CDB50023-D2D0-4142-8002-1C5435F7B53C}"/>
              </a:ext>
            </a:extLst>
          </p:cNvPr>
          <p:cNvGraphicFramePr>
            <a:graphicFrameLocks noGrp="1"/>
          </p:cNvGraphicFramePr>
          <p:nvPr>
            <p:extLst>
              <p:ext uri="{D42A27DB-BD31-4B8C-83A1-F6EECF244321}">
                <p14:modId xmlns:p14="http://schemas.microsoft.com/office/powerpoint/2010/main" xmlns="" val="3378200940"/>
              </p:ext>
            </p:extLst>
          </p:nvPr>
        </p:nvGraphicFramePr>
        <p:xfrm>
          <a:off x="771526" y="1390650"/>
          <a:ext cx="3429000" cy="4657725"/>
        </p:xfrm>
        <a:graphic>
          <a:graphicData uri="http://schemas.openxmlformats.org/drawingml/2006/table">
            <a:tbl>
              <a:tblPr firstRow="1" bandRow="1">
                <a:tableStyleId>{7DF18680-E054-41AD-8BC1-D1AEF772440D}</a:tableStyleId>
              </a:tblPr>
              <a:tblGrid>
                <a:gridCol w="3429000">
                  <a:extLst>
                    <a:ext uri="{9D8B030D-6E8A-4147-A177-3AD203B41FA5}">
                      <a16:colId xmlns:a16="http://schemas.microsoft.com/office/drawing/2014/main" xmlns="" val="3064422129"/>
                    </a:ext>
                  </a:extLst>
                </a:gridCol>
              </a:tblGrid>
              <a:tr h="499006">
                <a:tc>
                  <a:txBody>
                    <a:bodyPr/>
                    <a:lstStyle/>
                    <a:p>
                      <a:pPr algn="ctr"/>
                      <a:r>
                        <a:rPr lang="it-IT" sz="1600" dirty="0">
                          <a:latin typeface="Trebuchet MS" panose="020B0603020202020204" pitchFamily="34" charset="0"/>
                        </a:rPr>
                        <a:t>Formazione</a:t>
                      </a:r>
                    </a:p>
                  </a:txBody>
                  <a:tcPr/>
                </a:tc>
                <a:extLst>
                  <a:ext uri="{0D108BD9-81ED-4DB2-BD59-A6C34878D82A}">
                    <a16:rowId xmlns:a16="http://schemas.microsoft.com/office/drawing/2014/main" xmlns="" val="4202940817"/>
                  </a:ext>
                </a:extLst>
              </a:tr>
              <a:tr h="4158719">
                <a:tc>
                  <a:txBody>
                    <a:bodyPr/>
                    <a:lstStyle/>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La formazione è per lo più a breve termine con un obiettivo concreto.</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La formazione si concentra sul ruolo.</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La formazione mira a un lavoro o a un ruolo specifico.</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La formazione ruota intorno al bisogno immediato o attuale.</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La formazione migliora le conoscenze o le competenze per un particolare lavoro o ruolo.</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I programmi di formazione sono orientati al gruppo, dove più di un individuo partecipa ad eventi di gruppo organizzati, come workshop, corsi o seminari, ecc.</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L'Organizzazione si assume la responsabilità della formazione.</a:t>
                      </a:r>
                    </a:p>
                  </a:txBody>
                  <a:tcPr/>
                </a:tc>
                <a:extLst>
                  <a:ext uri="{0D108BD9-81ED-4DB2-BD59-A6C34878D82A}">
                    <a16:rowId xmlns:a16="http://schemas.microsoft.com/office/drawing/2014/main" xmlns="" val="3120102625"/>
                  </a:ext>
                </a:extLst>
              </a:tr>
            </a:tbl>
          </a:graphicData>
        </a:graphic>
      </p:graphicFrame>
      <p:graphicFrame>
        <p:nvGraphicFramePr>
          <p:cNvPr id="8" name="Tabella 4">
            <a:extLst>
              <a:ext uri="{FF2B5EF4-FFF2-40B4-BE49-F238E27FC236}">
                <a16:creationId xmlns:a16="http://schemas.microsoft.com/office/drawing/2014/main" xmlns="" id="{EEDAF989-EF7E-410E-9597-D5C9895B0FCA}"/>
              </a:ext>
            </a:extLst>
          </p:cNvPr>
          <p:cNvGraphicFramePr>
            <a:graphicFrameLocks noGrp="1"/>
          </p:cNvGraphicFramePr>
          <p:nvPr>
            <p:extLst>
              <p:ext uri="{D42A27DB-BD31-4B8C-83A1-F6EECF244321}">
                <p14:modId xmlns:p14="http://schemas.microsoft.com/office/powerpoint/2010/main" xmlns="" val="2472268591"/>
              </p:ext>
            </p:extLst>
          </p:nvPr>
        </p:nvGraphicFramePr>
        <p:xfrm>
          <a:off x="4943477" y="1390650"/>
          <a:ext cx="3428998" cy="4657725"/>
        </p:xfrm>
        <a:graphic>
          <a:graphicData uri="http://schemas.openxmlformats.org/drawingml/2006/table">
            <a:tbl>
              <a:tblPr firstRow="1" bandRow="1">
                <a:tableStyleId>{21E4AEA4-8DFA-4A89-87EB-49C32662AFE0}</a:tableStyleId>
              </a:tblPr>
              <a:tblGrid>
                <a:gridCol w="3428998">
                  <a:extLst>
                    <a:ext uri="{9D8B030D-6E8A-4147-A177-3AD203B41FA5}">
                      <a16:colId xmlns:a16="http://schemas.microsoft.com/office/drawing/2014/main" xmlns="" val="3064422129"/>
                    </a:ext>
                  </a:extLst>
                </a:gridCol>
              </a:tblGrid>
              <a:tr h="499006">
                <a:tc>
                  <a:txBody>
                    <a:bodyPr/>
                    <a:lstStyle/>
                    <a:p>
                      <a:pPr algn="ctr"/>
                      <a:r>
                        <a:rPr lang="it-IT" sz="1600" dirty="0">
                          <a:latin typeface="Trebuchet MS" panose="020B0603020202020204" pitchFamily="34" charset="0"/>
                        </a:rPr>
                        <a:t>Sviluppo</a:t>
                      </a:r>
                    </a:p>
                  </a:txBody>
                  <a:tcPr/>
                </a:tc>
                <a:extLst>
                  <a:ext uri="{0D108BD9-81ED-4DB2-BD59-A6C34878D82A}">
                    <a16:rowId xmlns:a16="http://schemas.microsoft.com/office/drawing/2014/main" xmlns="" val="4202940817"/>
                  </a:ext>
                </a:extLst>
              </a:tr>
              <a:tr h="4158719">
                <a:tc>
                  <a:txBody>
                    <a:bodyPr/>
                    <a:lstStyle/>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Lo sviluppo è un'attività a lungo termine, con obiettivi aperti e continui.</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Lo sviluppo si concentra sulla persona.</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Lo sviluppo è più concettuale e si concentra sulla progressione generale degli individui.</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Le attività di sviluppo sono orientate al futuro.</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Lo sviluppo si concentra sulla costruzione della carriera e sulla progressione.</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Le attività di sviluppo tendono ad essere più un'esperienza personalizzata, che si basa sul piano di sviluppo dell'individuo.</a:t>
                      </a:r>
                    </a:p>
                    <a:p>
                      <a:pPr marL="171450" indent="-171450">
                        <a:lnSpc>
                          <a:spcPct val="114000"/>
                        </a:lnSpc>
                        <a:spcBef>
                          <a:spcPts val="600"/>
                        </a:spcBef>
                        <a:buFont typeface="Wingdings" panose="05000000000000000000" pitchFamily="2" charset="2"/>
                        <a:buChar char="Ø"/>
                      </a:pPr>
                      <a:r>
                        <a:rPr lang="it-IT" sz="1200" dirty="0">
                          <a:latin typeface="Trebuchet MS" panose="020B0603020202020204" pitchFamily="34" charset="0"/>
                        </a:rPr>
                        <a:t>Lo sviluppo è una procedura di autovalutazione, in cui gli individui sono ritenuti responsabili della creazione e del possesso del loro piano di sviluppo e delle loro attività.</a:t>
                      </a:r>
                    </a:p>
                  </a:txBody>
                  <a:tcPr/>
                </a:tc>
                <a:extLst>
                  <a:ext uri="{0D108BD9-81ED-4DB2-BD59-A6C34878D82A}">
                    <a16:rowId xmlns:a16="http://schemas.microsoft.com/office/drawing/2014/main" xmlns="" val="3120102625"/>
                  </a:ext>
                </a:extLst>
              </a:tr>
            </a:tbl>
          </a:graphicData>
        </a:graphic>
      </p:graphicFrame>
    </p:spTree>
    <p:extLst>
      <p:ext uri="{BB962C8B-B14F-4D97-AF65-F5344CB8AC3E}">
        <p14:creationId xmlns:p14="http://schemas.microsoft.com/office/powerpoint/2010/main" xmlns="" val="165279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a:spLocks noGrp="1"/>
          </p:cNvSpPr>
          <p:nvPr>
            <p:ph type="ctrTitle"/>
          </p:nvPr>
        </p:nvSpPr>
        <p:spPr>
          <a:xfrm>
            <a:off x="253333" y="1719035"/>
            <a:ext cx="8546955" cy="84801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240"/>
              <a:buFont typeface="Trebuchet MS"/>
              <a:buNone/>
            </a:pPr>
            <a:r>
              <a:rPr lang="en-GB" sz="3240">
                <a:solidFill>
                  <a:schemeClr val="lt1"/>
                </a:solidFill>
                <a:latin typeface="Trebuchet MS"/>
                <a:ea typeface="Trebuchet MS"/>
                <a:cs typeface="Trebuchet MS"/>
                <a:sym typeface="Trebuchet MS"/>
              </a:rPr>
              <a:t>Perché lo sviluppo dei dipendenti è più importante che mai?</a:t>
            </a:r>
            <a:endParaRPr sz="3240">
              <a:solidFill>
                <a:schemeClr val="lt1"/>
              </a:solidFill>
            </a:endParaRPr>
          </a:p>
        </p:txBody>
      </p:sp>
      <p:sp>
        <p:nvSpPr>
          <p:cNvPr id="237" name="Google Shape;237;p17"/>
          <p:cNvSpPr txBox="1">
            <a:spLocks noGrp="1"/>
          </p:cNvSpPr>
          <p:nvPr>
            <p:ph type="subTitle" idx="1"/>
          </p:nvPr>
        </p:nvSpPr>
        <p:spPr>
          <a:xfrm>
            <a:off x="146397" y="2733445"/>
            <a:ext cx="8851205" cy="3320308"/>
          </a:xfrm>
          <a:prstGeom prst="rect">
            <a:avLst/>
          </a:prstGeom>
          <a:noFill/>
          <a:ln>
            <a:noFill/>
          </a:ln>
        </p:spPr>
        <p:txBody>
          <a:bodyPr spcFirstLastPara="1" wrap="square" lIns="91425" tIns="91425" rIns="91425" bIns="91425" anchor="t" anchorCtr="0">
            <a:noAutofit/>
          </a:bodyPr>
          <a:lstStyle/>
          <a:p>
            <a:pPr marL="342900" lvl="1" indent="0" algn="l" rtl="0">
              <a:lnSpc>
                <a:spcPct val="90000"/>
              </a:lnSpc>
              <a:spcBef>
                <a:spcPts val="375"/>
              </a:spcBef>
              <a:spcAft>
                <a:spcPts val="0"/>
              </a:spcAft>
              <a:buClr>
                <a:schemeClr val="dk1"/>
              </a:buClr>
              <a:buSzPts val="1800"/>
              <a:buNone/>
            </a:pPr>
            <a:endParaRPr lang="en-GB" sz="1800" dirty="0"/>
          </a:p>
          <a:p>
            <a:pPr marL="342900" lvl="1" indent="0" algn="l" rtl="0">
              <a:lnSpc>
                <a:spcPct val="90000"/>
              </a:lnSpc>
              <a:spcBef>
                <a:spcPts val="375"/>
              </a:spcBef>
              <a:spcAft>
                <a:spcPts val="0"/>
              </a:spcAft>
              <a:buClr>
                <a:schemeClr val="dk1"/>
              </a:buClr>
              <a:buSzPts val="1800"/>
              <a:buNone/>
            </a:pPr>
            <a:endParaRPr lang="en-GB" sz="1800" dirty="0"/>
          </a:p>
          <a:p>
            <a:pPr marL="342900" lvl="1" indent="0" algn="l" rtl="0">
              <a:lnSpc>
                <a:spcPct val="90000"/>
              </a:lnSpc>
              <a:spcBef>
                <a:spcPts val="375"/>
              </a:spcBef>
              <a:spcAft>
                <a:spcPts val="0"/>
              </a:spcAft>
              <a:buClr>
                <a:schemeClr val="dk1"/>
              </a:buClr>
              <a:buSzPts val="1800"/>
              <a:buNone/>
            </a:pPr>
            <a:r>
              <a:rPr lang="en-GB" sz="2400" dirty="0"/>
              <a:t>"Il </a:t>
            </a:r>
            <a:r>
              <a:rPr lang="en-GB" sz="2400" dirty="0" err="1" smtClean="0"/>
              <a:t>concetto</a:t>
            </a:r>
            <a:r>
              <a:rPr lang="en-GB" sz="2400" dirty="0" smtClean="0"/>
              <a:t> del </a:t>
            </a:r>
            <a:r>
              <a:rPr lang="en-GB" sz="2400" dirty="0" err="1" smtClean="0"/>
              <a:t>posto</a:t>
            </a:r>
            <a:r>
              <a:rPr lang="en-GB" sz="2400" dirty="0" smtClean="0"/>
              <a:t> </a:t>
            </a:r>
            <a:r>
              <a:rPr lang="en-GB" sz="2400" dirty="0" err="1" smtClean="0"/>
              <a:t>di</a:t>
            </a:r>
            <a:r>
              <a:rPr lang="en-GB" sz="2400" dirty="0" smtClean="0"/>
              <a:t> </a:t>
            </a:r>
            <a:r>
              <a:rPr lang="en-GB" sz="2400" dirty="0" err="1"/>
              <a:t>lavoro</a:t>
            </a:r>
            <a:r>
              <a:rPr lang="en-GB" sz="2400" dirty="0"/>
              <a:t> </a:t>
            </a:r>
            <a:r>
              <a:rPr lang="en-GB" sz="2400" dirty="0" err="1" smtClean="0"/>
              <a:t>odierno</a:t>
            </a:r>
            <a:r>
              <a:rPr lang="en-GB" sz="2400" dirty="0" smtClean="0"/>
              <a:t> è </a:t>
            </a:r>
            <a:r>
              <a:rPr lang="en-GB" sz="2400" dirty="0"/>
              <a:t>un ambiente veloce e </a:t>
            </a:r>
            <a:r>
              <a:rPr lang="en-GB" sz="2400" dirty="0" err="1" smtClean="0"/>
              <a:t>competitivo</a:t>
            </a:r>
            <a:r>
              <a:rPr lang="en-GB" sz="2400" dirty="0" smtClean="0"/>
              <a:t> dove </a:t>
            </a:r>
            <a:r>
              <a:rPr lang="en-GB" sz="2400" dirty="0"/>
              <a:t>i </a:t>
            </a:r>
            <a:r>
              <a:rPr lang="en-GB" sz="2400" dirty="0" err="1"/>
              <a:t>dipendenti</a:t>
            </a:r>
            <a:r>
              <a:rPr lang="en-GB" sz="2400" dirty="0"/>
              <a:t> </a:t>
            </a:r>
            <a:r>
              <a:rPr lang="en-GB" sz="2400" dirty="0" err="1" smtClean="0"/>
              <a:t>cercano</a:t>
            </a:r>
            <a:r>
              <a:rPr lang="en-GB" sz="2400" dirty="0" smtClean="0"/>
              <a:t> un </a:t>
            </a:r>
            <a:r>
              <a:rPr lang="en-GB" sz="2400" dirty="0"/>
              <a:t>nuovo tipo di sviluppo della carriera". </a:t>
            </a:r>
          </a:p>
          <a:p>
            <a:pPr marL="342900" lvl="1" indent="0" algn="l" rtl="0">
              <a:lnSpc>
                <a:spcPct val="90000"/>
              </a:lnSpc>
              <a:spcBef>
                <a:spcPts val="375"/>
              </a:spcBef>
              <a:spcAft>
                <a:spcPts val="0"/>
              </a:spcAft>
              <a:buClr>
                <a:schemeClr val="dk1"/>
              </a:buClr>
              <a:buSzPts val="1800"/>
              <a:buNone/>
            </a:pPr>
            <a:endParaRPr lang="en-GB" sz="1800" dirty="0"/>
          </a:p>
          <a:p>
            <a:pPr marL="342900" lvl="1" indent="0" algn="r" rtl="0">
              <a:lnSpc>
                <a:spcPct val="90000"/>
              </a:lnSpc>
              <a:spcBef>
                <a:spcPts val="375"/>
              </a:spcBef>
              <a:spcAft>
                <a:spcPts val="0"/>
              </a:spcAft>
              <a:buClr>
                <a:schemeClr val="dk1"/>
              </a:buClr>
              <a:buSzPts val="1800"/>
              <a:buNone/>
            </a:pPr>
            <a:r>
              <a:rPr lang="en-GB" sz="1800" dirty="0"/>
              <a:t>cronus.com </a:t>
            </a:r>
            <a:endParaRPr dirty="0"/>
          </a:p>
          <a:p>
            <a:pPr marL="342900" lvl="1" indent="0" algn="l" rtl="0">
              <a:lnSpc>
                <a:spcPct val="90000"/>
              </a:lnSpc>
              <a:spcBef>
                <a:spcPts val="375"/>
              </a:spcBef>
              <a:spcAft>
                <a:spcPts val="0"/>
              </a:spcAft>
              <a:buClr>
                <a:schemeClr val="dk1"/>
              </a:buClr>
              <a:buSzPts val="1800"/>
              <a:buNone/>
            </a:pPr>
            <a:endParaRPr sz="1800" dirty="0"/>
          </a:p>
        </p:txBody>
      </p:sp>
      <p:pic>
        <p:nvPicPr>
          <p:cNvPr id="238" name="Google Shape;238;p17"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239" name="Google Shape;239;p1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a:spLocks noGrp="1"/>
          </p:cNvSpPr>
          <p:nvPr>
            <p:ph type="ctrTitle"/>
          </p:nvPr>
        </p:nvSpPr>
        <p:spPr>
          <a:xfrm>
            <a:off x="324770" y="149387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dirty="0" err="1" smtClean="0">
                <a:solidFill>
                  <a:schemeClr val="lt2"/>
                </a:solidFill>
                <a:latin typeface="Trebuchet MS"/>
                <a:ea typeface="Trebuchet MS"/>
                <a:cs typeface="Trebuchet MS"/>
                <a:sym typeface="Trebuchet MS"/>
              </a:rPr>
              <a:t>Sintesi</a:t>
            </a:r>
            <a:r>
              <a:rPr lang="en-GB" sz="3060" b="1" dirty="0" smtClean="0">
                <a:solidFill>
                  <a:schemeClr val="lt2"/>
                </a:solidFill>
                <a:latin typeface="Trebuchet MS"/>
                <a:ea typeface="Trebuchet MS"/>
                <a:cs typeface="Trebuchet MS"/>
                <a:sym typeface="Trebuchet MS"/>
              </a:rPr>
              <a:t>/</a:t>
            </a:r>
            <a:r>
              <a:rPr lang="en-GB" sz="3060" b="1" dirty="0" err="1" smtClean="0">
                <a:solidFill>
                  <a:schemeClr val="lt2"/>
                </a:solidFill>
                <a:latin typeface="Trebuchet MS"/>
                <a:ea typeface="Trebuchet MS"/>
                <a:cs typeface="Trebuchet MS"/>
                <a:sym typeface="Trebuchet MS"/>
              </a:rPr>
              <a:t>conclusioni</a:t>
            </a:r>
            <a:endParaRPr dirty="0"/>
          </a:p>
        </p:txBody>
      </p:sp>
      <p:sp>
        <p:nvSpPr>
          <p:cNvPr id="245" name="Google Shape;245;p18"/>
          <p:cNvSpPr txBox="1">
            <a:spLocks noGrp="1"/>
          </p:cNvSpPr>
          <p:nvPr>
            <p:ph type="subTitle" idx="1"/>
          </p:nvPr>
        </p:nvSpPr>
        <p:spPr>
          <a:xfrm>
            <a:off x="324770" y="2022741"/>
            <a:ext cx="8494460" cy="2759908"/>
          </a:xfrm>
          <a:prstGeom prst="rect">
            <a:avLst/>
          </a:prstGeom>
          <a:noFill/>
          <a:ln>
            <a:noFill/>
          </a:ln>
        </p:spPr>
        <p:txBody>
          <a:bodyPr spcFirstLastPara="1" wrap="square" lIns="91425" tIns="91425" rIns="91425" bIns="91425" anchor="t" anchorCtr="0">
            <a:noAutofit/>
          </a:bodyPr>
          <a:lstStyle/>
          <a:p>
            <a:pPr marL="342900" lvl="0" indent="-342900" algn="l" rtl="0">
              <a:lnSpc>
                <a:spcPct val="90000"/>
              </a:lnSpc>
              <a:spcBef>
                <a:spcPts val="750"/>
              </a:spcBef>
              <a:spcAft>
                <a:spcPts val="0"/>
              </a:spcAft>
              <a:buClr>
                <a:schemeClr val="dk1"/>
              </a:buClr>
              <a:buSzPts val="1800"/>
              <a:buAutoNum type="arabicPeriod"/>
            </a:pPr>
            <a:r>
              <a:rPr lang="en-GB" sz="2000" dirty="0"/>
              <a:t>Strumento strategico per la crescita continua di un'organizzazione, la produttività e il mantenimento di dipendenti di valore. </a:t>
            </a:r>
            <a:endParaRPr sz="2000" dirty="0"/>
          </a:p>
          <a:p>
            <a:pPr marL="342900" lvl="0" indent="-342900" algn="l" rtl="0">
              <a:lnSpc>
                <a:spcPct val="90000"/>
              </a:lnSpc>
              <a:spcBef>
                <a:spcPts val="750"/>
              </a:spcBef>
              <a:spcAft>
                <a:spcPts val="0"/>
              </a:spcAft>
              <a:buClr>
                <a:schemeClr val="dk1"/>
              </a:buClr>
              <a:buSzPts val="1800"/>
              <a:buFont typeface="Arial"/>
              <a:buAutoNum type="arabicPeriod"/>
            </a:pPr>
            <a:r>
              <a:rPr lang="en-GB" sz="2000" dirty="0"/>
              <a:t>Un'iniziativa congiunta che mira a migliorare le competenze e le conoscenze individuali esistenti. </a:t>
            </a:r>
            <a:endParaRPr sz="2000" b="1" dirty="0"/>
          </a:p>
          <a:p>
            <a:pPr marL="342900" lvl="0" indent="-342900" algn="l" rtl="0">
              <a:lnSpc>
                <a:spcPct val="90000"/>
              </a:lnSpc>
              <a:spcBef>
                <a:spcPts val="750"/>
              </a:spcBef>
              <a:spcAft>
                <a:spcPts val="0"/>
              </a:spcAft>
              <a:buClr>
                <a:schemeClr val="dk1"/>
              </a:buClr>
              <a:buSzPts val="1800"/>
              <a:buFont typeface="Arial"/>
              <a:buAutoNum type="arabicPeriod"/>
            </a:pPr>
            <a:r>
              <a:rPr lang="en-GB" sz="2000" dirty="0"/>
              <a:t>È a vantaggio del datore di lavoro incoraggiare la formazione continua fornendo opportunità di apprendimento. </a:t>
            </a:r>
            <a:endParaRPr sz="2000" dirty="0"/>
          </a:p>
          <a:p>
            <a:pPr marL="342900" lvl="0" indent="-342900" algn="l" rtl="0">
              <a:lnSpc>
                <a:spcPct val="90000"/>
              </a:lnSpc>
              <a:spcBef>
                <a:spcPts val="750"/>
              </a:spcBef>
              <a:spcAft>
                <a:spcPts val="0"/>
              </a:spcAft>
              <a:buClr>
                <a:schemeClr val="dk1"/>
              </a:buClr>
              <a:buSzPts val="1800"/>
              <a:buFont typeface="Arial"/>
              <a:buAutoNum type="arabicPeriod"/>
            </a:pPr>
            <a:r>
              <a:rPr lang="en-GB" sz="2000" dirty="0"/>
              <a:t>Le opportunità di sviluppo aiutano ad attrarre i candidati e a coinvolgere e trattenere i dipendenti </a:t>
            </a:r>
            <a:endParaRPr sz="2000" dirty="0"/>
          </a:p>
          <a:p>
            <a:pPr marL="342900" lvl="0" indent="-342900" algn="l" rtl="0">
              <a:lnSpc>
                <a:spcPct val="90000"/>
              </a:lnSpc>
              <a:spcBef>
                <a:spcPts val="750"/>
              </a:spcBef>
              <a:spcAft>
                <a:spcPts val="0"/>
              </a:spcAft>
              <a:buClr>
                <a:schemeClr val="dk1"/>
              </a:buClr>
              <a:buSzPts val="1800"/>
              <a:buFont typeface="Arial"/>
              <a:buAutoNum type="arabicPeriod"/>
            </a:pPr>
            <a:r>
              <a:rPr lang="en-GB" sz="2000" dirty="0"/>
              <a:t>Lo sviluppo è molto più che azioni di formazione </a:t>
            </a:r>
          </a:p>
          <a:p>
            <a:pPr marL="342900" lvl="0" indent="-342900" algn="l" rtl="0">
              <a:lnSpc>
                <a:spcPct val="90000"/>
              </a:lnSpc>
              <a:spcBef>
                <a:spcPts val="750"/>
              </a:spcBef>
              <a:spcAft>
                <a:spcPts val="0"/>
              </a:spcAft>
              <a:buClr>
                <a:schemeClr val="dk1"/>
              </a:buClr>
              <a:buSzPts val="1800"/>
              <a:buFont typeface="Arial"/>
              <a:buAutoNum type="arabicPeriod"/>
            </a:pPr>
            <a:r>
              <a:rPr lang="en-GB" sz="2000" dirty="0"/>
              <a:t>Lo sviluppo si riferisce alla crescita personale e professionale, non solo al miglioramento delle prestazioni lavorative. </a:t>
            </a:r>
            <a:endParaRPr sz="2000" dirty="0"/>
          </a:p>
          <a:p>
            <a:pPr marL="342900" lvl="0" indent="-228600" algn="l" rtl="0">
              <a:lnSpc>
                <a:spcPct val="90000"/>
              </a:lnSpc>
              <a:spcBef>
                <a:spcPts val="750"/>
              </a:spcBef>
              <a:spcAft>
                <a:spcPts val="0"/>
              </a:spcAft>
              <a:buClr>
                <a:schemeClr val="dk1"/>
              </a:buClr>
              <a:buSzPts val="1800"/>
              <a:buFont typeface="Arial"/>
              <a:buNone/>
            </a:pPr>
            <a:endParaRPr dirty="0"/>
          </a:p>
        </p:txBody>
      </p:sp>
      <p:pic>
        <p:nvPicPr>
          <p:cNvPr id="246" name="Google Shape;246;p18"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247" name="Google Shape;247;p1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dirty="0">
                <a:solidFill>
                  <a:schemeClr val="lt2"/>
                </a:solidFill>
                <a:latin typeface="Trebuchet MS"/>
                <a:ea typeface="Trebuchet MS"/>
                <a:cs typeface="Trebuchet MS"/>
                <a:sym typeface="Trebuchet MS"/>
              </a:rPr>
              <a:t>Riferimenti - Letture aggiuntive </a:t>
            </a:r>
            <a:endParaRPr dirty="0"/>
          </a:p>
        </p:txBody>
      </p:sp>
      <p:sp>
        <p:nvSpPr>
          <p:cNvPr id="245" name="Google Shape;245;p18"/>
          <p:cNvSpPr txBox="1">
            <a:spLocks noGrp="1"/>
          </p:cNvSpPr>
          <p:nvPr>
            <p:ph type="subTitle" idx="1"/>
          </p:nvPr>
        </p:nvSpPr>
        <p:spPr>
          <a:xfrm>
            <a:off x="311700" y="2171331"/>
            <a:ext cx="8689628" cy="3693748"/>
          </a:xfrm>
          <a:prstGeom prst="rect">
            <a:avLst/>
          </a:prstGeom>
          <a:noFill/>
          <a:ln>
            <a:noFill/>
          </a:ln>
        </p:spPr>
        <p:txBody>
          <a:bodyPr spcFirstLastPara="1" wrap="square" lIns="91425" tIns="91425" rIns="91425" bIns="91425" anchor="t" anchorCtr="0">
            <a:noAutofit/>
          </a:bodyPr>
          <a:lstStyle/>
          <a:p>
            <a:pPr marL="400050" indent="-285750" algn="l">
              <a:buFont typeface="Wingdings" panose="05000000000000000000" pitchFamily="2" charset="2"/>
              <a:buChar char="§"/>
            </a:pPr>
            <a:r>
              <a:rPr lang="en-GB" dirty="0"/>
              <a:t>CAPA HR Consulting </a:t>
            </a:r>
            <a:r>
              <a:rPr lang="en-GB" dirty="0">
                <a:hlinkClick r:id="rId3"/>
              </a:rPr>
              <a:t>'Sviluppo della leadership - Sviluppo dei dipendenti - Sviluppo del team' </a:t>
            </a:r>
            <a:endParaRPr lang="el-GR" dirty="0"/>
          </a:p>
          <a:p>
            <a:pPr marL="400050" indent="-285750" algn="l">
              <a:buFont typeface="Wingdings" panose="05000000000000000000" pitchFamily="2" charset="2"/>
              <a:buChar char="§"/>
            </a:pPr>
            <a:r>
              <a:rPr lang="en-GB" dirty="0"/>
              <a:t>Chad Halvorson (2015) </a:t>
            </a:r>
            <a:r>
              <a:rPr lang="en-GB" dirty="0">
                <a:hlinkClick r:id="rId4"/>
              </a:rPr>
              <a:t>'5 motivi per cui dovresti investire nello sviluppo dei dipendenti' </a:t>
            </a:r>
            <a:endParaRPr lang="el-GR" dirty="0"/>
          </a:p>
          <a:p>
            <a:pPr marL="400050" indent="-285750" algn="l">
              <a:buFont typeface="Wingdings" panose="05000000000000000000" pitchFamily="2" charset="2"/>
              <a:buChar char="§"/>
            </a:pPr>
            <a:r>
              <a:rPr lang="en-GB" dirty="0"/>
              <a:t>Christina </a:t>
            </a:r>
            <a:r>
              <a:rPr lang="en-GB" dirty="0" err="1"/>
              <a:t>Merhar </a:t>
            </a:r>
            <a:r>
              <a:rPr lang="en-GB" dirty="0"/>
              <a:t>(2016) </a:t>
            </a:r>
            <a:r>
              <a:rPr lang="en-GB" dirty="0">
                <a:hlinkClick r:id="rId5"/>
              </a:rPr>
              <a:t>'Employee Retention - The Real Cost of Losing an Employee' </a:t>
            </a:r>
            <a:endParaRPr lang="en-GB" dirty="0"/>
          </a:p>
          <a:p>
            <a:pPr marL="400050" indent="-285750" algn="l">
              <a:buFont typeface="Wingdings" panose="05000000000000000000" pitchFamily="2" charset="2"/>
              <a:buChar char="§"/>
            </a:pPr>
            <a:r>
              <a:rPr lang="en-GB" dirty="0" err="1"/>
              <a:t>Chronus </a:t>
            </a:r>
            <a:r>
              <a:rPr lang="en-GB" dirty="0">
                <a:hlinkClick r:id="rId6"/>
              </a:rPr>
              <a:t>"Modernizzare lo sviluppo dei dipendenti per la forza lavoro di oggi </a:t>
            </a:r>
            <a:endParaRPr lang="el-GR" dirty="0"/>
          </a:p>
          <a:p>
            <a:pPr marL="400050" indent="-285750" algn="l">
              <a:buFont typeface="Wingdings" panose="05000000000000000000" pitchFamily="2" charset="2"/>
              <a:buChar char="§"/>
            </a:pPr>
            <a:r>
              <a:rPr lang="en-US" dirty="0"/>
              <a:t>Gerald C. Kane, Doug Palmer (2018) </a:t>
            </a:r>
            <a:r>
              <a:rPr lang="en-GB" dirty="0">
                <a:hlinkClick r:id="rId7"/>
              </a:rPr>
              <a:t>"Apprendimento e sviluppo della leadership nell'era digitale </a:t>
            </a:r>
            <a:endParaRPr lang="en-GB" dirty="0"/>
          </a:p>
          <a:p>
            <a:pPr marL="400050" indent="-285750" algn="l">
              <a:buFont typeface="Wingdings" panose="05000000000000000000" pitchFamily="2" charset="2"/>
              <a:buChar char="§"/>
            </a:pPr>
            <a:r>
              <a:rPr lang="en-GB" dirty="0"/>
              <a:t>GYRUS (2016) </a:t>
            </a:r>
            <a:r>
              <a:rPr lang="en-GB" dirty="0">
                <a:hlinkClick r:id="rId8"/>
              </a:rPr>
              <a:t>"La differenza tra formazione e sviluppo </a:t>
            </a:r>
            <a:endParaRPr lang="en-GB" dirty="0"/>
          </a:p>
          <a:p>
            <a:pPr marL="400050" indent="-285750" algn="l">
              <a:buFont typeface="Wingdings" panose="05000000000000000000" pitchFamily="2" charset="2"/>
              <a:buChar char="§"/>
            </a:pPr>
            <a:r>
              <a:rPr lang="en-GB" dirty="0"/>
              <a:t>Harvard Business Review (marzo-aprile 2018) </a:t>
            </a:r>
            <a:r>
              <a:rPr lang="en-GB" dirty="0">
                <a:hlinkClick r:id="rId9"/>
              </a:rPr>
              <a:t>"Le nuove regole del Talent Management </a:t>
            </a:r>
            <a:endParaRPr lang="en-GB" dirty="0"/>
          </a:p>
          <a:p>
            <a:pPr marL="400050" indent="-285750" algn="l">
              <a:buFont typeface="Wingdings" panose="05000000000000000000" pitchFamily="2" charset="2"/>
              <a:buChar char="§"/>
            </a:pPr>
            <a:endParaRPr lang="en-GB" dirty="0"/>
          </a:p>
          <a:p>
            <a:pPr marL="400050" lvl="0" indent="-285750" algn="l">
              <a:buFont typeface="Wingdings" panose="05000000000000000000" pitchFamily="2" charset="2"/>
              <a:buChar char="§"/>
            </a:pPr>
            <a:endParaRPr dirty="0"/>
          </a:p>
        </p:txBody>
      </p:sp>
      <p:pic>
        <p:nvPicPr>
          <p:cNvPr id="246" name="Google Shape;246;p18" descr="A close up of a logo&#10;&#10;Description automatically generated"/>
          <p:cNvPicPr preferRelativeResize="0"/>
          <p:nvPr/>
        </p:nvPicPr>
        <p:blipFill rotWithShape="1">
          <a:blip r:embed="rId10">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247" name="Google Shape;247;p1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xmlns="" val="2539407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a:spLocks noGrp="1"/>
          </p:cNvSpPr>
          <p:nvPr>
            <p:ph type="ctrTitle"/>
          </p:nvPr>
        </p:nvSpPr>
        <p:spPr>
          <a:xfrm>
            <a:off x="311700" y="1642466"/>
            <a:ext cx="8520600" cy="528865"/>
          </a:xfrm>
          <a:prstGeom prst="roundRect">
            <a:avLst>
              <a:gd name="adj" fmla="val 16667"/>
            </a:avLst>
          </a:prstGeom>
          <a:solidFill>
            <a:srgbClr val="3087B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dirty="0">
                <a:solidFill>
                  <a:schemeClr val="lt2"/>
                </a:solidFill>
                <a:latin typeface="Trebuchet MS"/>
                <a:ea typeface="Trebuchet MS"/>
                <a:cs typeface="Trebuchet MS"/>
                <a:sym typeface="Trebuchet MS"/>
              </a:rPr>
              <a:t>Riferimenti - Letture aggiuntive </a:t>
            </a:r>
            <a:endParaRPr dirty="0"/>
          </a:p>
        </p:txBody>
      </p:sp>
      <p:sp>
        <p:nvSpPr>
          <p:cNvPr id="245" name="Google Shape;245;p18"/>
          <p:cNvSpPr txBox="1">
            <a:spLocks noGrp="1"/>
          </p:cNvSpPr>
          <p:nvPr>
            <p:ph type="subTitle" idx="1"/>
          </p:nvPr>
        </p:nvSpPr>
        <p:spPr>
          <a:xfrm>
            <a:off x="311700" y="2311461"/>
            <a:ext cx="8689628" cy="3693748"/>
          </a:xfrm>
          <a:prstGeom prst="rect">
            <a:avLst/>
          </a:prstGeom>
          <a:noFill/>
          <a:ln>
            <a:noFill/>
          </a:ln>
        </p:spPr>
        <p:txBody>
          <a:bodyPr spcFirstLastPara="1" wrap="square" lIns="91425" tIns="91425" rIns="91425" bIns="91425" anchor="t" anchorCtr="0">
            <a:noAutofit/>
          </a:bodyPr>
          <a:lstStyle/>
          <a:p>
            <a:pPr marL="400050" lvl="0" indent="-285750" algn="l">
              <a:buFont typeface="Wingdings" panose="05000000000000000000" pitchFamily="2" charset="2"/>
              <a:buChar char="§"/>
            </a:pPr>
            <a:r>
              <a:rPr lang="en-GB" dirty="0"/>
              <a:t>Guida allo studio della gestione </a:t>
            </a:r>
            <a:r>
              <a:rPr lang="en-GB" dirty="0">
                <a:hlinkClick r:id="rId3"/>
              </a:rPr>
              <a:t>'Sviluppo dei dipendenti'. </a:t>
            </a:r>
            <a:endParaRPr lang="en-GB" dirty="0"/>
          </a:p>
          <a:p>
            <a:pPr marL="400050" lvl="0" indent="-285750" algn="l">
              <a:buFont typeface="Wingdings" panose="05000000000000000000" pitchFamily="2" charset="2"/>
              <a:buChar char="§"/>
            </a:pPr>
            <a:r>
              <a:rPr lang="en-GB" dirty="0"/>
              <a:t>Michael </a:t>
            </a:r>
            <a:r>
              <a:rPr lang="en-GB" dirty="0" err="1"/>
              <a:t>Zammuto </a:t>
            </a:r>
            <a:r>
              <a:rPr lang="en-GB" dirty="0"/>
              <a:t>(2019) </a:t>
            </a:r>
            <a:r>
              <a:rPr lang="en-GB" dirty="0">
                <a:hlinkClick r:id="rId4"/>
              </a:rPr>
              <a:t>"L'importanza dello sviluppo dei dipendenti </a:t>
            </a:r>
            <a:endParaRPr lang="en-GB" dirty="0"/>
          </a:p>
          <a:p>
            <a:pPr marL="400050" lvl="0" indent="-285750" algn="l">
              <a:buFont typeface="Wingdings" panose="05000000000000000000" pitchFamily="2" charset="2"/>
              <a:buChar char="§"/>
            </a:pPr>
            <a:r>
              <a:rPr lang="en-US" dirty="0"/>
              <a:t>Susan M. </a:t>
            </a:r>
            <a:r>
              <a:rPr lang="en-US" dirty="0" err="1"/>
              <a:t>Heathfield </a:t>
            </a:r>
            <a:r>
              <a:rPr lang="en-US" dirty="0"/>
              <a:t>(2020) </a:t>
            </a:r>
            <a:r>
              <a:rPr lang="en-US" dirty="0">
                <a:hlinkClick r:id="rId5"/>
              </a:rPr>
              <a:t>"</a:t>
            </a:r>
            <a:r>
              <a:rPr lang="en-GB" dirty="0">
                <a:hlinkClick r:id="rId5"/>
              </a:rPr>
              <a:t>Cos'è lo sviluppo delle risorse umane - HRD? </a:t>
            </a:r>
            <a:endParaRPr lang="el-GR" dirty="0"/>
          </a:p>
          <a:p>
            <a:pPr marL="400050" indent="-285750" algn="l">
              <a:buFont typeface="Wingdings" panose="05000000000000000000" pitchFamily="2" charset="2"/>
              <a:buChar char="§"/>
            </a:pPr>
            <a:r>
              <a:rPr lang="en-GB" dirty="0"/>
              <a:t>Susan Dumas </a:t>
            </a:r>
            <a:r>
              <a:rPr lang="en-GB" dirty="0">
                <a:hlinkClick r:id="rId6"/>
              </a:rPr>
              <a:t>"Competenze di formazione e sviluppo per l'era digitale </a:t>
            </a:r>
            <a:endParaRPr lang="el-GR" dirty="0"/>
          </a:p>
          <a:p>
            <a:pPr marL="400050" indent="-285750" algn="l">
              <a:buFont typeface="Wingdings" panose="05000000000000000000" pitchFamily="2" charset="2"/>
              <a:buChar char="§"/>
            </a:pPr>
            <a:r>
              <a:rPr lang="en-GB" dirty="0" err="1"/>
              <a:t>UpCounsel </a:t>
            </a:r>
            <a:r>
              <a:rPr lang="en-GB" dirty="0">
                <a:hlinkClick r:id="rId7"/>
              </a:rPr>
              <a:t>'Sviluppo dei dipendenti: Tutto quello che dovete sapere </a:t>
            </a:r>
            <a:endParaRPr lang="en-GB" dirty="0"/>
          </a:p>
          <a:p>
            <a:pPr marL="400050" indent="-285750" algn="l">
              <a:buFont typeface="Wingdings" panose="05000000000000000000" pitchFamily="2" charset="2"/>
              <a:buChar char="§"/>
            </a:pPr>
            <a:r>
              <a:rPr lang="en-US" dirty="0"/>
              <a:t>Valerie Bolden-Barrett </a:t>
            </a:r>
            <a:r>
              <a:rPr lang="en-GB" dirty="0"/>
              <a:t>(2017) </a:t>
            </a:r>
            <a:r>
              <a:rPr lang="en-GB" dirty="0">
                <a:hlinkClick r:id="rId8"/>
              </a:rPr>
              <a:t>'Studio: Il turnover costa ai datori di lavoro 15.000 dollari per lavoratore' </a:t>
            </a:r>
            <a:endParaRPr lang="en-GB" dirty="0"/>
          </a:p>
          <a:p>
            <a:pPr marL="400050" lvl="0" indent="-285750" algn="l">
              <a:buFont typeface="Wingdings" panose="05000000000000000000" pitchFamily="2" charset="2"/>
              <a:buChar char="§"/>
            </a:pPr>
            <a:endParaRPr dirty="0"/>
          </a:p>
        </p:txBody>
      </p:sp>
      <p:pic>
        <p:nvPicPr>
          <p:cNvPr id="246" name="Google Shape;246;p18" descr="A close up of a logo&#10;&#10;Description automatically generated"/>
          <p:cNvPicPr preferRelativeResize="0"/>
          <p:nvPr/>
        </p:nvPicPr>
        <p:blipFill rotWithShape="1">
          <a:blip r:embed="rId9">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247" name="Google Shape;247;p1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extLst>
      <p:ext uri="{BB962C8B-B14F-4D97-AF65-F5344CB8AC3E}">
        <p14:creationId xmlns:p14="http://schemas.microsoft.com/office/powerpoint/2010/main" xmlns="" val="360965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a:spLocks noGrp="1"/>
          </p:cNvSpPr>
          <p:nvPr>
            <p:ph type="ctrTitle"/>
          </p:nvPr>
        </p:nvSpPr>
        <p:spPr>
          <a:xfrm>
            <a:off x="311700" y="2494097"/>
            <a:ext cx="8520600" cy="860799"/>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Trebuchet MS"/>
              <a:buNone/>
            </a:pPr>
            <a:r>
              <a:rPr lang="en-GB" b="1"/>
              <a:t/>
            </a:r>
            <a:br>
              <a:rPr lang="en-GB" b="1"/>
            </a:br>
            <a:r>
              <a:rPr lang="en-GB" b="1"/>
              <a:t>Sviluppo dei dipendenti</a:t>
            </a:r>
            <a:br>
              <a:rPr lang="en-GB" b="1"/>
            </a:br>
            <a:r>
              <a:rPr lang="en-GB" sz="3200" b="1"/>
              <a:t>Unità 1: Definire lo sviluppo dei dipendenti </a:t>
            </a:r>
            <a:endParaRPr sz="3200" b="1"/>
          </a:p>
        </p:txBody>
      </p:sp>
      <p:sp>
        <p:nvSpPr>
          <p:cNvPr id="114" name="Google Shape;114;p2"/>
          <p:cNvSpPr txBox="1">
            <a:spLocks noGrp="1"/>
          </p:cNvSpPr>
          <p:nvPr>
            <p:ph type="subTitle" idx="1"/>
          </p:nvPr>
        </p:nvSpPr>
        <p:spPr>
          <a:xfrm>
            <a:off x="192900" y="3928169"/>
            <a:ext cx="8520600" cy="7926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2400"/>
              <a:buNone/>
            </a:pPr>
            <a:r>
              <a:rPr lang="en-GB" sz="2400" b="1"/>
              <a:t>Preparato da CARDET, Cipro </a:t>
            </a:r>
            <a:endParaRPr sz="2400" b="1"/>
          </a:p>
        </p:txBody>
      </p:sp>
      <p:pic>
        <p:nvPicPr>
          <p:cNvPr id="115" name="Google Shape;115;p2"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116" name="Google Shape;116;p2"/>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a:spLocks noGrp="1"/>
          </p:cNvSpPr>
          <p:nvPr>
            <p:ph type="ctrTitle"/>
          </p:nvPr>
        </p:nvSpPr>
        <p:spPr>
          <a:xfrm>
            <a:off x="1143000" y="1577555"/>
            <a:ext cx="6858000" cy="193240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320"/>
              <a:buFont typeface="Trebuchet MS"/>
              <a:buNone/>
            </a:pPr>
            <a:r>
              <a:rPr lang="en-GB" sz="4320" b="1" dirty="0"/>
              <a:t>Grazie per </a:t>
            </a:r>
            <a:r>
              <a:rPr lang="en-GB" sz="4320" b="1" dirty="0" smtClean="0"/>
              <a:t>la </a:t>
            </a:r>
            <a:r>
              <a:rPr lang="en-GB" sz="4320" b="1" dirty="0" err="1" smtClean="0"/>
              <a:t>vostra</a:t>
            </a:r>
            <a:r>
              <a:rPr lang="en-GB" sz="4320" b="1" dirty="0" smtClean="0"/>
              <a:t/>
            </a:r>
            <a:br>
              <a:rPr lang="en-GB" sz="4320" b="1" dirty="0" smtClean="0"/>
            </a:br>
            <a:r>
              <a:rPr lang="en-GB" sz="4320" b="1" dirty="0" err="1" smtClean="0"/>
              <a:t>attenzione</a:t>
            </a:r>
            <a:r>
              <a:rPr lang="en-GB" sz="4320" b="1" dirty="0" smtClean="0"/>
              <a:t>!</a:t>
            </a:r>
            <a:r>
              <a:rPr lang="en-GB" sz="4320" b="1" i="1" dirty="0">
                <a:solidFill>
                  <a:schemeClr val="accent4"/>
                </a:solidFill>
              </a:rPr>
              <a:t/>
            </a:r>
            <a:br>
              <a:rPr lang="en-GB" sz="4320" b="1" i="1" dirty="0">
                <a:solidFill>
                  <a:schemeClr val="accent4"/>
                </a:solidFill>
              </a:rPr>
            </a:br>
            <a:endParaRPr sz="4050" dirty="0"/>
          </a:p>
        </p:txBody>
      </p:sp>
      <p:pic>
        <p:nvPicPr>
          <p:cNvPr id="253" name="Google Shape;253;p19"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pic>
        <p:nvPicPr>
          <p:cNvPr id="254" name="Google Shape;254;p19"/>
          <p:cNvPicPr preferRelativeResize="0"/>
          <p:nvPr/>
        </p:nvPicPr>
        <p:blipFill rotWithShape="1">
          <a:blip r:embed="rId4">
            <a:alphaModFix/>
            <a:extLst>
              <a:ext uri="{28A0092B-C50C-407E-A947-70E740481C1C}">
                <a14:useLocalDpi xmlns:a14="http://schemas.microsoft.com/office/drawing/2010/main" xmlns="" val="0"/>
              </a:ext>
            </a:extLst>
          </a:blip>
          <a:srcRect/>
          <a:stretch/>
        </p:blipFill>
        <p:spPr>
          <a:xfrm>
            <a:off x="311700" y="5859710"/>
            <a:ext cx="1439863" cy="398463"/>
          </a:xfrm>
          <a:prstGeom prst="rect">
            <a:avLst/>
          </a:prstGeom>
          <a:noFill/>
          <a:ln>
            <a:noFill/>
          </a:ln>
        </p:spPr>
      </p:pic>
      <p:pic>
        <p:nvPicPr>
          <p:cNvPr id="255" name="Google Shape;255;p19"/>
          <p:cNvPicPr preferRelativeResize="0"/>
          <p:nvPr/>
        </p:nvPicPr>
        <p:blipFill rotWithShape="1">
          <a:blip r:embed="rId5">
            <a:alphaModFix/>
            <a:extLst>
              <a:ext uri="{28A0092B-C50C-407E-A947-70E740481C1C}">
                <a14:useLocalDpi xmlns:a14="http://schemas.microsoft.com/office/drawing/2010/main" xmlns="" val="0"/>
              </a:ext>
            </a:extLst>
          </a:blip>
          <a:srcRect/>
          <a:stretch/>
        </p:blipFill>
        <p:spPr>
          <a:xfrm>
            <a:off x="1794425" y="5859710"/>
            <a:ext cx="792163" cy="404813"/>
          </a:xfrm>
          <a:prstGeom prst="rect">
            <a:avLst/>
          </a:prstGeom>
          <a:noFill/>
          <a:ln>
            <a:noFill/>
          </a:ln>
        </p:spPr>
      </p:pic>
      <p:pic>
        <p:nvPicPr>
          <p:cNvPr id="256" name="Google Shape;256;p19"/>
          <p:cNvPicPr preferRelativeResize="0"/>
          <p:nvPr/>
        </p:nvPicPr>
        <p:blipFill rotWithShape="1">
          <a:blip r:embed="rId6">
            <a:alphaModFix/>
            <a:extLst>
              <a:ext uri="{28A0092B-C50C-407E-A947-70E740481C1C}">
                <a14:useLocalDpi xmlns:a14="http://schemas.microsoft.com/office/drawing/2010/main" xmlns="" val="0"/>
              </a:ext>
            </a:extLst>
          </a:blip>
          <a:srcRect/>
          <a:stretch/>
        </p:blipFill>
        <p:spPr>
          <a:xfrm>
            <a:off x="2697713" y="5859710"/>
            <a:ext cx="822325" cy="361950"/>
          </a:xfrm>
          <a:prstGeom prst="rect">
            <a:avLst/>
          </a:prstGeom>
          <a:noFill/>
          <a:ln>
            <a:noFill/>
          </a:ln>
        </p:spPr>
      </p:pic>
      <p:pic>
        <p:nvPicPr>
          <p:cNvPr id="257" name="Google Shape;257;p19"/>
          <p:cNvPicPr preferRelativeResize="0"/>
          <p:nvPr/>
        </p:nvPicPr>
        <p:blipFill rotWithShape="1">
          <a:blip r:embed="rId7">
            <a:alphaModFix/>
            <a:extLst>
              <a:ext uri="{28A0092B-C50C-407E-A947-70E740481C1C}">
                <a14:useLocalDpi xmlns:a14="http://schemas.microsoft.com/office/drawing/2010/main" xmlns="" val="0"/>
              </a:ext>
            </a:extLst>
          </a:blip>
          <a:srcRect/>
          <a:stretch/>
        </p:blipFill>
        <p:spPr>
          <a:xfrm>
            <a:off x="3572425" y="5859710"/>
            <a:ext cx="1390650" cy="323850"/>
          </a:xfrm>
          <a:prstGeom prst="rect">
            <a:avLst/>
          </a:prstGeom>
          <a:noFill/>
          <a:ln>
            <a:noFill/>
          </a:ln>
        </p:spPr>
      </p:pic>
      <p:pic>
        <p:nvPicPr>
          <p:cNvPr id="258" name="Google Shape;258;p19"/>
          <p:cNvPicPr preferRelativeResize="0"/>
          <p:nvPr/>
        </p:nvPicPr>
        <p:blipFill rotWithShape="1">
          <a:blip r:embed="rId8">
            <a:alphaModFix/>
            <a:extLst>
              <a:ext uri="{28A0092B-C50C-407E-A947-70E740481C1C}">
                <a14:useLocalDpi xmlns:a14="http://schemas.microsoft.com/office/drawing/2010/main" xmlns="" val="0"/>
              </a:ext>
            </a:extLst>
          </a:blip>
          <a:srcRect/>
          <a:stretch/>
        </p:blipFill>
        <p:spPr>
          <a:xfrm>
            <a:off x="5029750" y="5859710"/>
            <a:ext cx="752475" cy="333375"/>
          </a:xfrm>
          <a:prstGeom prst="rect">
            <a:avLst/>
          </a:prstGeom>
          <a:noFill/>
          <a:ln>
            <a:noFill/>
          </a:ln>
        </p:spPr>
      </p:pic>
      <p:pic>
        <p:nvPicPr>
          <p:cNvPr id="259" name="Google Shape;259;p19"/>
          <p:cNvPicPr preferRelativeResize="0"/>
          <p:nvPr/>
        </p:nvPicPr>
        <p:blipFill rotWithShape="1">
          <a:blip r:embed="rId9">
            <a:alphaModFix/>
            <a:extLst>
              <a:ext uri="{28A0092B-C50C-407E-A947-70E740481C1C}">
                <a14:useLocalDpi xmlns:a14="http://schemas.microsoft.com/office/drawing/2010/main" xmlns="" val="0"/>
              </a:ext>
            </a:extLst>
          </a:blip>
          <a:srcRect/>
          <a:stretch/>
        </p:blipFill>
        <p:spPr>
          <a:xfrm>
            <a:off x="5858425" y="5859710"/>
            <a:ext cx="342900" cy="306388"/>
          </a:xfrm>
          <a:prstGeom prst="rect">
            <a:avLst/>
          </a:prstGeom>
          <a:noFill/>
          <a:ln>
            <a:noFill/>
          </a:ln>
        </p:spPr>
      </p:pic>
      <p:pic>
        <p:nvPicPr>
          <p:cNvPr id="260" name="Google Shape;260;p19"/>
          <p:cNvPicPr preferRelativeResize="0"/>
          <p:nvPr/>
        </p:nvPicPr>
        <p:blipFill rotWithShape="1">
          <a:blip r:embed="rId10">
            <a:alphaModFix/>
            <a:extLst>
              <a:ext uri="{28A0092B-C50C-407E-A947-70E740481C1C}">
                <a14:useLocalDpi xmlns:a14="http://schemas.microsoft.com/office/drawing/2010/main" xmlns="" val="0"/>
              </a:ext>
            </a:extLst>
          </a:blip>
          <a:srcRect/>
          <a:stretch/>
        </p:blipFill>
        <p:spPr>
          <a:xfrm>
            <a:off x="6291813" y="5859710"/>
            <a:ext cx="525462" cy="369888"/>
          </a:xfrm>
          <a:prstGeom prst="rect">
            <a:avLst/>
          </a:prstGeom>
          <a:noFill/>
          <a:ln>
            <a:noFill/>
          </a:ln>
        </p:spPr>
      </p:pic>
      <p:sp>
        <p:nvSpPr>
          <p:cNvPr id="261" name="Google Shape;261;p19"/>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a:solidFill>
                  <a:schemeClr val="lt2"/>
                </a:solidFill>
                <a:latin typeface="Trebuchet MS"/>
                <a:ea typeface="Trebuchet MS"/>
                <a:cs typeface="Trebuchet MS"/>
                <a:sym typeface="Trebuchet MS"/>
              </a:rPr>
              <a:t>Risultati di apprendimento </a:t>
            </a:r>
            <a:endParaRPr/>
          </a:p>
        </p:txBody>
      </p:sp>
      <p:sp>
        <p:nvSpPr>
          <p:cNvPr id="122" name="Google Shape;122;p3"/>
          <p:cNvSpPr txBox="1">
            <a:spLocks noGrp="1"/>
          </p:cNvSpPr>
          <p:nvPr>
            <p:ph type="subTitle" idx="1"/>
          </p:nvPr>
        </p:nvSpPr>
        <p:spPr>
          <a:xfrm>
            <a:off x="312420" y="2427443"/>
            <a:ext cx="8520600" cy="2978039"/>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dirty="0"/>
              <a:t>Questo modulo mira a guidare e </a:t>
            </a:r>
            <a:r>
              <a:rPr lang="en-GB" dirty="0" err="1" smtClean="0"/>
              <a:t>supportare</a:t>
            </a:r>
            <a:r>
              <a:rPr lang="en-GB" dirty="0" smtClean="0"/>
              <a:t> </a:t>
            </a:r>
            <a:r>
              <a:rPr lang="en-GB" dirty="0" err="1" smtClean="0"/>
              <a:t>gli</a:t>
            </a:r>
            <a:r>
              <a:rPr lang="en-GB" dirty="0" smtClean="0"/>
              <a:t> </a:t>
            </a:r>
            <a:r>
              <a:rPr lang="en-GB" dirty="0"/>
              <a:t>studenti a: </a:t>
            </a:r>
            <a:endParaRPr dirty="0"/>
          </a:p>
          <a:p>
            <a:pPr marL="0" lvl="0" indent="0" algn="l" rtl="0">
              <a:lnSpc>
                <a:spcPct val="90000"/>
              </a:lnSpc>
              <a:spcBef>
                <a:spcPts val="750"/>
              </a:spcBef>
              <a:spcAft>
                <a:spcPts val="0"/>
              </a:spcAft>
              <a:buClr>
                <a:schemeClr val="dk1"/>
              </a:buClr>
              <a:buSzPts val="1800"/>
              <a:buNone/>
            </a:pPr>
            <a:endParaRPr dirty="0"/>
          </a:p>
          <a:p>
            <a:pPr marL="685800" lvl="1" indent="-342900" algn="l" rtl="0">
              <a:lnSpc>
                <a:spcPct val="150000"/>
              </a:lnSpc>
              <a:spcBef>
                <a:spcPts val="375"/>
              </a:spcBef>
              <a:spcAft>
                <a:spcPts val="0"/>
              </a:spcAft>
              <a:buClr>
                <a:schemeClr val="dk1"/>
              </a:buClr>
              <a:buSzPts val="1800"/>
              <a:buFont typeface="Trebuchet MS"/>
              <a:buAutoNum type="arabicPeriod"/>
            </a:pPr>
            <a:r>
              <a:rPr lang="en-GB" sz="1800" dirty="0"/>
              <a:t>Capire cos'è lo </a:t>
            </a:r>
            <a:r>
              <a:rPr lang="en-GB" sz="1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sviluppo dei dipendenti </a:t>
            </a:r>
            <a:endParaRPr sz="1800" dirty="0"/>
          </a:p>
          <a:p>
            <a:pPr marL="685800" lvl="1" indent="-342900" algn="l" rtl="0">
              <a:lnSpc>
                <a:spcPct val="150000"/>
              </a:lnSpc>
              <a:spcBef>
                <a:spcPts val="375"/>
              </a:spcBef>
              <a:spcAft>
                <a:spcPts val="0"/>
              </a:spcAft>
              <a:buClr>
                <a:schemeClr val="dk1"/>
              </a:buClr>
              <a:buSzPts val="1800"/>
              <a:buFont typeface="Trebuchet MS"/>
              <a:buAutoNum type="arabicPeriod"/>
            </a:pPr>
            <a:r>
              <a:rPr lang="en-GB" sz="1800" dirty="0"/>
              <a:t>Comprendere la sua importanza per una PMI/Organizzazione come parte di una strategia completa di gestione dei talenti </a:t>
            </a:r>
            <a:endParaRPr sz="1800" dirty="0"/>
          </a:p>
          <a:p>
            <a:pPr marL="685800" lvl="1" indent="-342900" algn="l" rtl="0">
              <a:lnSpc>
                <a:spcPct val="150000"/>
              </a:lnSpc>
              <a:spcBef>
                <a:spcPts val="375"/>
              </a:spcBef>
              <a:spcAft>
                <a:spcPts val="0"/>
              </a:spcAft>
              <a:buClr>
                <a:schemeClr val="dk1"/>
              </a:buClr>
              <a:buSzPts val="1800"/>
              <a:buFont typeface="Trebuchet MS"/>
              <a:buAutoNum type="arabicPeriod"/>
            </a:pPr>
            <a:r>
              <a:rPr lang="en-GB" sz="1800" dirty="0"/>
              <a:t>Distinguere tra sviluppo dei dipendenti e formazione </a:t>
            </a:r>
            <a:endParaRPr sz="1800" dirty="0"/>
          </a:p>
        </p:txBody>
      </p:sp>
      <p:pic>
        <p:nvPicPr>
          <p:cNvPr id="123" name="Google Shape;123;p3"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124" name="Google Shape;124;p3"/>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a:spLocks noGrp="1"/>
          </p:cNvSpPr>
          <p:nvPr>
            <p:ph type="ctrTitle"/>
          </p:nvPr>
        </p:nvSpPr>
        <p:spPr>
          <a:xfrm>
            <a:off x="311700" y="1642466"/>
            <a:ext cx="8520600" cy="528865"/>
          </a:xfrm>
          <a:prstGeom prst="roundRect">
            <a:avLst>
              <a:gd name="adj" fmla="val 16667"/>
            </a:avLst>
          </a:prstGeom>
          <a:solidFill>
            <a:srgbClr val="3086B8"/>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2"/>
              </a:buClr>
              <a:buSzPts val="3060"/>
              <a:buFont typeface="Trebuchet MS"/>
              <a:buNone/>
            </a:pPr>
            <a:r>
              <a:rPr lang="en-GB" sz="3060" b="1">
                <a:solidFill>
                  <a:schemeClr val="lt2"/>
                </a:solidFill>
                <a:latin typeface="Trebuchet MS"/>
                <a:ea typeface="Trebuchet MS"/>
                <a:cs typeface="Trebuchet MS"/>
                <a:sym typeface="Trebuchet MS"/>
              </a:rPr>
              <a:t>Introduzione</a:t>
            </a:r>
            <a:endParaRPr sz="3060" b="1">
              <a:solidFill>
                <a:schemeClr val="lt2"/>
              </a:solidFill>
            </a:endParaRPr>
          </a:p>
        </p:txBody>
      </p:sp>
      <p:sp>
        <p:nvSpPr>
          <p:cNvPr id="130" name="Google Shape;130;p4"/>
          <p:cNvSpPr txBox="1">
            <a:spLocks noGrp="1"/>
          </p:cNvSpPr>
          <p:nvPr>
            <p:ph type="subTitle" idx="1"/>
          </p:nvPr>
        </p:nvSpPr>
        <p:spPr>
          <a:xfrm>
            <a:off x="312326" y="2183318"/>
            <a:ext cx="8520600" cy="375108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2000"/>
              <a:buNone/>
            </a:pPr>
            <a:r>
              <a:rPr lang="en-GB" sz="2000" dirty="0"/>
              <a:t>Lo sviluppo dei dipendenti è riconosciuto come uno strumento strategico per la crescita continua di un'organizzazione, la produttività e la capacità di trattenere i dipendenti di valore come parte della sua strategia generale di gestione dei talenti. </a:t>
            </a:r>
            <a:endParaRPr dirty="0"/>
          </a:p>
          <a:p>
            <a:pPr marL="0" lvl="0" indent="0" algn="l" rtl="0">
              <a:lnSpc>
                <a:spcPct val="90000"/>
              </a:lnSpc>
              <a:spcBef>
                <a:spcPts val="750"/>
              </a:spcBef>
              <a:spcAft>
                <a:spcPts val="0"/>
              </a:spcAft>
              <a:buClr>
                <a:schemeClr val="dk1"/>
              </a:buClr>
              <a:buSzPts val="2000"/>
              <a:buNone/>
            </a:pPr>
            <a:endParaRPr sz="2000" dirty="0"/>
          </a:p>
          <a:p>
            <a:pPr marL="0" lvl="0" indent="0" algn="l" rtl="0">
              <a:lnSpc>
                <a:spcPct val="90000"/>
              </a:lnSpc>
              <a:spcBef>
                <a:spcPts val="750"/>
              </a:spcBef>
              <a:spcAft>
                <a:spcPts val="0"/>
              </a:spcAft>
              <a:buClr>
                <a:schemeClr val="dk1"/>
              </a:buClr>
              <a:buSzPts val="2000"/>
              <a:buNone/>
            </a:pPr>
            <a:r>
              <a:rPr lang="en-GB" sz="2000" dirty="0"/>
              <a:t>I dipendenti sono i beni </a:t>
            </a:r>
            <a:r>
              <a:rPr lang="en-GB" sz="2000" dirty="0" err="1"/>
              <a:t>più</a:t>
            </a:r>
            <a:r>
              <a:rPr lang="en-GB" sz="2000" dirty="0"/>
              <a:t> </a:t>
            </a:r>
            <a:r>
              <a:rPr lang="en-GB" sz="2000" dirty="0" err="1" smtClean="0"/>
              <a:t>preziosi</a:t>
            </a:r>
            <a:r>
              <a:rPr lang="en-GB" sz="2000" dirty="0" smtClean="0"/>
              <a:t>, </a:t>
            </a:r>
            <a:r>
              <a:rPr lang="en-GB" sz="2000" dirty="0" err="1" smtClean="0"/>
              <a:t>considerati</a:t>
            </a:r>
            <a:r>
              <a:rPr lang="en-GB" sz="2000" dirty="0" smtClean="0"/>
              <a:t> </a:t>
            </a:r>
            <a:r>
              <a:rPr lang="en-GB" sz="2000" dirty="0" smtClean="0"/>
              <a:t>la </a:t>
            </a:r>
            <a:r>
              <a:rPr lang="en-GB" sz="2000" dirty="0"/>
              <a:t>spina dorsale di un'organizzazione - Senza i dipendenti in un'organizzazione, anche il più potente macchinario con </a:t>
            </a:r>
            <a:r>
              <a:rPr lang="en-GB" sz="2000" dirty="0" err="1"/>
              <a:t>l'ultima</a:t>
            </a:r>
            <a:r>
              <a:rPr lang="en-GB" sz="2000" dirty="0"/>
              <a:t> </a:t>
            </a:r>
            <a:r>
              <a:rPr lang="en-GB" sz="2000" dirty="0" err="1" smtClean="0"/>
              <a:t>tecnologia</a:t>
            </a:r>
            <a:r>
              <a:rPr lang="en-GB" sz="2000" dirty="0" smtClean="0"/>
              <a:t>, </a:t>
            </a:r>
            <a:r>
              <a:rPr lang="en-GB" sz="2000" dirty="0"/>
              <a:t>non funzionerebbe. </a:t>
            </a:r>
            <a:endParaRPr sz="2000" dirty="0"/>
          </a:p>
          <a:p>
            <a:pPr marL="0" lvl="0" indent="0" algn="l" rtl="0">
              <a:lnSpc>
                <a:spcPct val="90000"/>
              </a:lnSpc>
              <a:spcBef>
                <a:spcPts val="750"/>
              </a:spcBef>
              <a:spcAft>
                <a:spcPts val="0"/>
              </a:spcAft>
              <a:buClr>
                <a:schemeClr val="dk1"/>
              </a:buClr>
              <a:buSzPts val="2000"/>
              <a:buNone/>
            </a:pPr>
            <a:endParaRPr sz="2000" dirty="0"/>
          </a:p>
          <a:p>
            <a:pPr marL="0" lvl="0" indent="0" algn="l" rtl="0">
              <a:lnSpc>
                <a:spcPct val="90000"/>
              </a:lnSpc>
              <a:spcBef>
                <a:spcPts val="750"/>
              </a:spcBef>
              <a:spcAft>
                <a:spcPts val="0"/>
              </a:spcAft>
              <a:buClr>
                <a:schemeClr val="dk1"/>
              </a:buClr>
              <a:buSzPts val="2000"/>
              <a:buNone/>
            </a:pPr>
            <a:r>
              <a:rPr lang="en-GB" sz="2000" dirty="0"/>
              <a:t>I datori di lavoro devono investire il loro tempo e le loro risorse nella formazione e nello sviluppo della loro forza lavoro per farli diventare risorse indispensabili in </a:t>
            </a:r>
            <a:r>
              <a:rPr lang="en-GB" sz="2000" dirty="0" err="1" smtClean="0"/>
              <a:t>futuro</a:t>
            </a:r>
            <a:r>
              <a:rPr lang="en-GB" sz="2000" dirty="0" smtClean="0"/>
              <a:t>. </a:t>
            </a:r>
            <a:endParaRPr sz="2000" dirty="0"/>
          </a:p>
        </p:txBody>
      </p:sp>
      <p:pic>
        <p:nvPicPr>
          <p:cNvPr id="131" name="Google Shape;131;p4"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132" name="Google Shape;132;p4"/>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dirty="0">
                <a:solidFill>
                  <a:srgbClr val="000000"/>
                </a:solidFill>
                <a:latin typeface="Trebuchet MS"/>
                <a:ea typeface="Trebuchet MS"/>
                <a:cs typeface="Trebuchet MS"/>
                <a:sym typeface="Trebuchet MS"/>
              </a:rPr>
              <a:t>2018-1-AT01-KA202-039242</a:t>
            </a:r>
            <a:endParaRPr sz="1800" dirty="0">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a:spLocks noGrp="1"/>
          </p:cNvSpPr>
          <p:nvPr>
            <p:ph type="ctrTitle"/>
          </p:nvPr>
        </p:nvSpPr>
        <p:spPr>
          <a:xfrm>
            <a:off x="311700" y="154748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Definire lo sviluppo dei dipendenti</a:t>
            </a:r>
            <a:endParaRPr sz="3060" b="1">
              <a:solidFill>
                <a:schemeClr val="lt1"/>
              </a:solidFill>
            </a:endParaRPr>
          </a:p>
        </p:txBody>
      </p:sp>
      <p:sp>
        <p:nvSpPr>
          <p:cNvPr id="138" name="Google Shape;138;p5"/>
          <p:cNvSpPr txBox="1">
            <a:spLocks noGrp="1"/>
          </p:cNvSpPr>
          <p:nvPr>
            <p:ph type="subTitle" idx="1"/>
          </p:nvPr>
        </p:nvSpPr>
        <p:spPr>
          <a:xfrm>
            <a:off x="311700" y="1966631"/>
            <a:ext cx="3917400" cy="3929908"/>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sz="1600" b="1" dirty="0"/>
              <a:t>Lo sviluppo dei dipendenti è un termine ampio che copre diversi tipi di apprendimento dei dipendenti.</a:t>
            </a:r>
          </a:p>
          <a:p>
            <a:pPr marL="0" lvl="0" indent="0" algn="l" rtl="0">
              <a:lnSpc>
                <a:spcPct val="90000"/>
              </a:lnSpc>
              <a:spcBef>
                <a:spcPts val="750"/>
              </a:spcBef>
              <a:spcAft>
                <a:spcPts val="0"/>
              </a:spcAft>
              <a:buClr>
                <a:schemeClr val="dk1"/>
              </a:buClr>
              <a:buSzPts val="1800"/>
              <a:buNone/>
            </a:pPr>
            <a:endParaRPr sz="1600" dirty="0"/>
          </a:p>
          <a:p>
            <a:pPr marL="0" lvl="0" indent="0" algn="l" rtl="0">
              <a:lnSpc>
                <a:spcPct val="90000"/>
              </a:lnSpc>
              <a:spcBef>
                <a:spcPts val="750"/>
              </a:spcBef>
              <a:spcAft>
                <a:spcPts val="0"/>
              </a:spcAft>
              <a:buClr>
                <a:schemeClr val="dk1"/>
              </a:buClr>
              <a:buSzPts val="1800"/>
              <a:buNone/>
            </a:pPr>
            <a:r>
              <a:rPr lang="en-GB" sz="1600" dirty="0"/>
              <a:t>Un'iniziativa comune per aggiornare le competenze e le conoscenze esistenti di un individuo.</a:t>
            </a:r>
          </a:p>
          <a:p>
            <a:pPr marL="0" lvl="0" indent="0" algn="l" rtl="0">
              <a:lnSpc>
                <a:spcPct val="90000"/>
              </a:lnSpc>
              <a:spcBef>
                <a:spcPts val="750"/>
              </a:spcBef>
              <a:spcAft>
                <a:spcPts val="0"/>
              </a:spcAft>
              <a:buClr>
                <a:schemeClr val="dk1"/>
              </a:buClr>
              <a:buSzPts val="1800"/>
              <a:buNone/>
            </a:pPr>
            <a:endParaRPr sz="1600" dirty="0"/>
          </a:p>
          <a:p>
            <a:pPr marL="0" lvl="0" indent="0" algn="l" rtl="0">
              <a:lnSpc>
                <a:spcPct val="90000"/>
              </a:lnSpc>
              <a:spcBef>
                <a:spcPts val="750"/>
              </a:spcBef>
              <a:spcAft>
                <a:spcPts val="0"/>
              </a:spcAft>
              <a:buClr>
                <a:schemeClr val="dk1"/>
              </a:buClr>
              <a:buSzPts val="1800"/>
              <a:buNone/>
            </a:pPr>
            <a:r>
              <a:rPr lang="en-GB" sz="1600" dirty="0"/>
              <a:t>Implica un approccio ad ampio raggio che si concentra sulla crescita dei dipendenti e sulle prestazioni future</a:t>
            </a:r>
          </a:p>
          <a:p>
            <a:pPr marL="0" lvl="0" indent="0" algn="l" rtl="0">
              <a:lnSpc>
                <a:spcPct val="90000"/>
              </a:lnSpc>
              <a:spcBef>
                <a:spcPts val="750"/>
              </a:spcBef>
              <a:spcAft>
                <a:spcPts val="0"/>
              </a:spcAft>
              <a:buClr>
                <a:schemeClr val="dk1"/>
              </a:buClr>
              <a:buSzPts val="1800"/>
              <a:buNone/>
            </a:pPr>
            <a:endParaRPr sz="1600" dirty="0"/>
          </a:p>
          <a:p>
            <a:pPr marL="0" lvl="0" indent="0" algn="l" rtl="0">
              <a:lnSpc>
                <a:spcPct val="90000"/>
              </a:lnSpc>
              <a:spcBef>
                <a:spcPts val="750"/>
              </a:spcBef>
              <a:spcAft>
                <a:spcPts val="0"/>
              </a:spcAft>
              <a:buClr>
                <a:schemeClr val="dk1"/>
              </a:buClr>
              <a:buSzPts val="1800"/>
              <a:buNone/>
            </a:pPr>
            <a:r>
              <a:rPr lang="en-GB" sz="1600" dirty="0"/>
              <a:t>Un tentativo di migliorare la performance organizzativa complessiva </a:t>
            </a:r>
            <a:endParaRPr sz="1600" dirty="0"/>
          </a:p>
        </p:txBody>
      </p:sp>
      <p:sp>
        <p:nvSpPr>
          <p:cNvPr id="139" name="Google Shape;139;p5"/>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40" name="Google Shape;140;p5"/>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41" name="Google Shape;141;p5"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142" name="Google Shape;142;p5"/>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3" name="Picture 2">
            <a:extLst>
              <a:ext uri="{FF2B5EF4-FFF2-40B4-BE49-F238E27FC236}">
                <a16:creationId xmlns:a16="http://schemas.microsoft.com/office/drawing/2014/main" xmlns="" id="{C9801118-330E-420D-8E70-FD9A34678A48}"/>
              </a:ext>
            </a:extLst>
          </p:cNvPr>
          <p:cNvPicPr>
            <a:picLocks noChangeAspect="1"/>
          </p:cNvPicPr>
          <p:nvPr/>
        </p:nvPicPr>
        <p:blipFill>
          <a:blip r:embed="rId4"/>
          <a:stretch>
            <a:fillRect/>
          </a:stretch>
        </p:blipFill>
        <p:spPr>
          <a:xfrm>
            <a:off x="4358439" y="2501219"/>
            <a:ext cx="4633362" cy="31153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6"/>
          <p:cNvSpPr>
            <a:spLocks noGrp="1"/>
          </p:cNvSpPr>
          <p:nvPr>
            <p:ph type="ctrTitle"/>
          </p:nvPr>
        </p:nvSpPr>
        <p:spPr>
          <a:xfrm>
            <a:off x="311700" y="1694969"/>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Definire lo sviluppo dei dipendenti</a:t>
            </a:r>
            <a:endParaRPr sz="3060" b="1">
              <a:solidFill>
                <a:schemeClr val="lt1"/>
              </a:solidFill>
            </a:endParaRPr>
          </a:p>
        </p:txBody>
      </p:sp>
      <p:sp>
        <p:nvSpPr>
          <p:cNvPr id="148" name="Google Shape;148;p6"/>
          <p:cNvSpPr txBox="1">
            <a:spLocks noGrp="1"/>
          </p:cNvSpPr>
          <p:nvPr>
            <p:ph type="subTitle" idx="1"/>
          </p:nvPr>
        </p:nvSpPr>
        <p:spPr>
          <a:xfrm>
            <a:off x="127956" y="2277334"/>
            <a:ext cx="8704344" cy="330879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b="1" dirty="0"/>
              <a:t>Lo sviluppo dei dipendenti è </a:t>
            </a:r>
            <a:r>
              <a:rPr lang="en-GB" b="1" dirty="0" err="1"/>
              <a:t>il</a:t>
            </a:r>
            <a:r>
              <a:rPr lang="en-GB" b="1" dirty="0"/>
              <a:t> </a:t>
            </a:r>
            <a:r>
              <a:rPr lang="en-GB" b="1" dirty="0" err="1" smtClean="0"/>
              <a:t>contesto</a:t>
            </a:r>
            <a:r>
              <a:rPr lang="en-GB" b="1" dirty="0" smtClean="0"/>
              <a:t> per </a:t>
            </a:r>
            <a:r>
              <a:rPr lang="en-GB" b="1" dirty="0"/>
              <a:t>aiutare i dipendenti a sviluppare le loro competenze, conoscenze e abilità personali e organizzative: </a:t>
            </a:r>
            <a:endParaRPr b="1" dirty="0"/>
          </a:p>
          <a:p>
            <a:pPr marL="0" lvl="0" indent="0" algn="l" rtl="0">
              <a:lnSpc>
                <a:spcPct val="90000"/>
              </a:lnSpc>
              <a:spcBef>
                <a:spcPts val="750"/>
              </a:spcBef>
              <a:spcAft>
                <a:spcPts val="0"/>
              </a:spcAft>
              <a:buClr>
                <a:schemeClr val="dk1"/>
              </a:buClr>
              <a:buSzPts val="1800"/>
              <a:buNone/>
            </a:pP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È un processo in cui un dipendente riceve supporto dal suo datore di lavoro per migliorare ed espandere le sue competenze. </a:t>
            </a:r>
            <a:endParaRPr dirty="0"/>
          </a:p>
          <a:p>
            <a:pPr marL="285750" lvl="0" indent="-171450" algn="l" rtl="0">
              <a:lnSpc>
                <a:spcPct val="90000"/>
              </a:lnSpc>
              <a:spcBef>
                <a:spcPts val="750"/>
              </a:spcBef>
              <a:spcAft>
                <a:spcPts val="0"/>
              </a:spcAft>
              <a:buClr>
                <a:schemeClr val="dk1"/>
              </a:buClr>
              <a:buSzPts val="1800"/>
              <a:buFont typeface="Noto Sans Symbols"/>
              <a:buNone/>
            </a:pP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Facilita il miglioramento e la crescita dei dipendenti per farli diventare risorse </a:t>
            </a:r>
            <a:r>
              <a:rPr lang="en-GB" dirty="0" err="1"/>
              <a:t>affidabili</a:t>
            </a:r>
            <a:r>
              <a:rPr lang="en-GB" dirty="0"/>
              <a:t> </a:t>
            </a:r>
            <a:r>
              <a:rPr lang="en-GB" dirty="0" smtClean="0"/>
              <a:t>e </a:t>
            </a:r>
            <a:r>
              <a:rPr lang="en-GB" dirty="0" err="1" smtClean="0"/>
              <a:t>facendo</a:t>
            </a:r>
            <a:r>
              <a:rPr lang="en-GB" dirty="0" err="1" smtClean="0"/>
              <a:t>ne</a:t>
            </a:r>
            <a:r>
              <a:rPr lang="en-GB" dirty="0" smtClean="0"/>
              <a:t> </a:t>
            </a:r>
            <a:r>
              <a:rPr lang="en-GB" dirty="0" err="1" smtClean="0"/>
              <a:t>beneficiare</a:t>
            </a:r>
            <a:r>
              <a:rPr lang="en-GB" dirty="0" smtClean="0"/>
              <a:t>, al tempo </a:t>
            </a:r>
            <a:r>
              <a:rPr lang="en-GB" dirty="0" err="1" smtClean="0"/>
              <a:t>stesso</a:t>
            </a:r>
            <a:r>
              <a:rPr lang="en-GB" dirty="0" smtClean="0"/>
              <a:t>, </a:t>
            </a:r>
            <a:r>
              <a:rPr lang="en-GB" dirty="0" err="1" smtClean="0"/>
              <a:t>l'organizzazione</a:t>
            </a:r>
            <a:r>
              <a:rPr lang="en-GB" dirty="0"/>
              <a:t>. </a:t>
            </a:r>
            <a:endParaRPr dirty="0"/>
          </a:p>
          <a:p>
            <a:pPr marL="285750" lvl="0" indent="-171450" algn="l" rtl="0">
              <a:lnSpc>
                <a:spcPct val="90000"/>
              </a:lnSpc>
              <a:spcBef>
                <a:spcPts val="750"/>
              </a:spcBef>
              <a:spcAft>
                <a:spcPts val="0"/>
              </a:spcAft>
              <a:buClr>
                <a:schemeClr val="dk1"/>
              </a:buClr>
              <a:buSzPts val="1800"/>
              <a:buFont typeface="Noto Sans Symbols"/>
              <a:buNone/>
            </a:pPr>
            <a:endParaRPr dirty="0"/>
          </a:p>
          <a:p>
            <a:pPr marL="285750" lvl="0" indent="-285750" algn="l" rtl="0">
              <a:lnSpc>
                <a:spcPct val="90000"/>
              </a:lnSpc>
              <a:spcBef>
                <a:spcPts val="750"/>
              </a:spcBef>
              <a:spcAft>
                <a:spcPts val="0"/>
              </a:spcAft>
              <a:buClr>
                <a:schemeClr val="dk1"/>
              </a:buClr>
              <a:buSzPts val="1800"/>
              <a:buFont typeface="Noto Sans Symbols"/>
              <a:buChar char="▪"/>
            </a:pPr>
            <a:r>
              <a:rPr lang="en-GB" dirty="0"/>
              <a:t>Si riferisce anche al processo di improvvisazione o trasformazione di un sistema già esistente per adattarlo alle tendenze attuali del mercato. </a:t>
            </a: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149" name="Google Shape;149;p6"/>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50" name="Google Shape;150;p6"/>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51" name="Google Shape;151;p6"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152" name="Google Shape;152;p6"/>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a:spLocks noGrp="1"/>
          </p:cNvSpPr>
          <p:nvPr>
            <p:ph type="ctrTitle"/>
          </p:nvPr>
        </p:nvSpPr>
        <p:spPr>
          <a:xfrm>
            <a:off x="311699" y="1597458"/>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Definire lo sviluppo dei dipendenti</a:t>
            </a:r>
            <a:endParaRPr sz="3060" b="1">
              <a:solidFill>
                <a:schemeClr val="lt1"/>
              </a:solidFill>
            </a:endParaRPr>
          </a:p>
        </p:txBody>
      </p:sp>
      <p:sp>
        <p:nvSpPr>
          <p:cNvPr id="158" name="Google Shape;158;p7"/>
          <p:cNvSpPr txBox="1">
            <a:spLocks noGrp="1"/>
          </p:cNvSpPr>
          <p:nvPr>
            <p:ph type="subTitle" idx="1"/>
          </p:nvPr>
        </p:nvSpPr>
        <p:spPr>
          <a:xfrm>
            <a:off x="311699" y="2108277"/>
            <a:ext cx="4100281" cy="3308797"/>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rgbClr val="3A3B41"/>
              </a:buClr>
              <a:buSzPts val="1800"/>
              <a:buNone/>
            </a:pPr>
            <a:r>
              <a:rPr lang="en-GB" dirty="0">
                <a:solidFill>
                  <a:schemeClr val="tx1"/>
                </a:solidFill>
                <a:latin typeface="Trebuchet MS"/>
                <a:ea typeface="Trebuchet MS"/>
                <a:cs typeface="Trebuchet MS"/>
                <a:sym typeface="Trebuchet MS"/>
              </a:rPr>
              <a:t>Non si riferisce solo all'ottimizzazione delle competenze di un individuo per un particolare ruolo</a:t>
            </a:r>
            <a:endParaRPr dirty="0">
              <a:solidFill>
                <a:schemeClr val="tx1"/>
              </a:solidFill>
              <a:latin typeface="Trebuchet MS"/>
              <a:ea typeface="Trebuchet MS"/>
              <a:cs typeface="Trebuchet MS"/>
              <a:sym typeface="Trebuchet MS"/>
            </a:endParaRPr>
          </a:p>
          <a:p>
            <a:pPr marL="0" lvl="0" indent="0" algn="l" rtl="0">
              <a:lnSpc>
                <a:spcPct val="90000"/>
              </a:lnSpc>
              <a:spcBef>
                <a:spcPts val="750"/>
              </a:spcBef>
              <a:spcAft>
                <a:spcPts val="0"/>
              </a:spcAft>
              <a:buClr>
                <a:schemeClr val="dk1"/>
              </a:buClr>
              <a:buSzPts val="1800"/>
              <a:buNone/>
            </a:pPr>
            <a:endParaRPr sz="1000" dirty="0">
              <a:solidFill>
                <a:schemeClr val="tx1"/>
              </a:solidFill>
              <a:latin typeface="Trebuchet MS"/>
              <a:ea typeface="Trebuchet MS"/>
              <a:cs typeface="Trebuchet MS"/>
              <a:sym typeface="Trebuchet MS"/>
            </a:endParaRPr>
          </a:p>
          <a:p>
            <a:pPr marL="0" lvl="0" indent="0" algn="l" rtl="0">
              <a:lnSpc>
                <a:spcPct val="90000"/>
              </a:lnSpc>
              <a:spcBef>
                <a:spcPts val="750"/>
              </a:spcBef>
              <a:spcAft>
                <a:spcPts val="0"/>
              </a:spcAft>
              <a:buClr>
                <a:srgbClr val="3A3B41"/>
              </a:buClr>
              <a:buSzPts val="1800"/>
              <a:buNone/>
            </a:pPr>
            <a:r>
              <a:rPr lang="en-GB" dirty="0">
                <a:solidFill>
                  <a:schemeClr val="tx1"/>
                </a:solidFill>
                <a:latin typeface="Trebuchet MS"/>
                <a:ea typeface="Trebuchet MS"/>
                <a:cs typeface="Trebuchet MS"/>
                <a:sym typeface="Trebuchet MS"/>
              </a:rPr>
              <a:t>Si riferisce all'apprendimento continuo per progredire nel proprio percorso di carriera individuale</a:t>
            </a:r>
            <a:endParaRPr dirty="0">
              <a:solidFill>
                <a:schemeClr val="tx1"/>
              </a:solidFill>
              <a:latin typeface="Trebuchet MS"/>
              <a:ea typeface="Trebuchet MS"/>
              <a:cs typeface="Trebuchet MS"/>
              <a:sym typeface="Trebuchet MS"/>
            </a:endParaRPr>
          </a:p>
          <a:p>
            <a:pPr marL="0" lvl="0" indent="0" algn="l" rtl="0">
              <a:lnSpc>
                <a:spcPct val="90000"/>
              </a:lnSpc>
              <a:spcBef>
                <a:spcPts val="750"/>
              </a:spcBef>
              <a:spcAft>
                <a:spcPts val="0"/>
              </a:spcAft>
              <a:buClr>
                <a:schemeClr val="dk1"/>
              </a:buClr>
              <a:buSzPts val="1800"/>
              <a:buNone/>
            </a:pPr>
            <a:endParaRPr sz="1000" dirty="0">
              <a:solidFill>
                <a:schemeClr val="tx1"/>
              </a:solidFill>
              <a:latin typeface="Trebuchet MS"/>
              <a:ea typeface="Trebuchet MS"/>
              <a:cs typeface="Trebuchet MS"/>
              <a:sym typeface="Trebuchet MS"/>
            </a:endParaRPr>
          </a:p>
          <a:p>
            <a:pPr marL="0" lvl="0" indent="0" algn="l" rtl="0">
              <a:lnSpc>
                <a:spcPct val="90000"/>
              </a:lnSpc>
              <a:spcBef>
                <a:spcPts val="750"/>
              </a:spcBef>
              <a:spcAft>
                <a:spcPts val="0"/>
              </a:spcAft>
              <a:buClr>
                <a:schemeClr val="dk1"/>
              </a:buClr>
              <a:buSzPts val="1800"/>
              <a:buNone/>
            </a:pPr>
            <a:r>
              <a:rPr lang="en-GB" dirty="0">
                <a:solidFill>
                  <a:schemeClr val="tx1"/>
                </a:solidFill>
                <a:latin typeface="Trebuchet MS"/>
                <a:ea typeface="Trebuchet MS"/>
                <a:cs typeface="Trebuchet MS"/>
                <a:sym typeface="Trebuchet MS"/>
              </a:rPr>
              <a:t>L'individuo ha la responsabilità </a:t>
            </a:r>
            <a:r>
              <a:rPr lang="en-GB" dirty="0">
                <a:solidFill>
                  <a:schemeClr val="tx1"/>
                </a:solidFill>
              </a:rPr>
              <a:t>del </a:t>
            </a:r>
            <a:r>
              <a:rPr lang="en-GB" dirty="0">
                <a:solidFill>
                  <a:schemeClr val="tx1"/>
                </a:solidFill>
                <a:latin typeface="Trebuchet MS"/>
                <a:ea typeface="Trebuchet MS"/>
                <a:cs typeface="Trebuchet MS"/>
                <a:sym typeface="Trebuchet MS"/>
              </a:rPr>
              <a:t>proprio sviluppo professionale</a:t>
            </a:r>
          </a:p>
          <a:p>
            <a:pPr marL="0" lvl="0" indent="0" algn="l" rtl="0">
              <a:lnSpc>
                <a:spcPct val="90000"/>
              </a:lnSpc>
              <a:spcBef>
                <a:spcPts val="750"/>
              </a:spcBef>
              <a:spcAft>
                <a:spcPts val="0"/>
              </a:spcAft>
              <a:buClr>
                <a:schemeClr val="dk1"/>
              </a:buClr>
              <a:buSzPts val="1800"/>
              <a:buNone/>
            </a:pPr>
            <a:endParaRPr lang="en-GB" sz="1000" dirty="0">
              <a:solidFill>
                <a:schemeClr val="tx1"/>
              </a:solidFill>
              <a:latin typeface="Trebuchet MS"/>
              <a:ea typeface="Trebuchet MS"/>
              <a:cs typeface="Trebuchet MS"/>
              <a:sym typeface="Trebuchet MS"/>
            </a:endParaRPr>
          </a:p>
          <a:p>
            <a:pPr marL="0" lvl="0" indent="0" algn="l" rtl="0">
              <a:lnSpc>
                <a:spcPct val="90000"/>
              </a:lnSpc>
              <a:spcBef>
                <a:spcPts val="750"/>
              </a:spcBef>
              <a:spcAft>
                <a:spcPts val="0"/>
              </a:spcAft>
              <a:buClr>
                <a:schemeClr val="dk1"/>
              </a:buClr>
              <a:buSzPts val="1800"/>
              <a:buNone/>
            </a:pPr>
            <a:r>
              <a:rPr lang="en-GB" dirty="0">
                <a:solidFill>
                  <a:schemeClr val="tx1"/>
                </a:solidFill>
                <a:latin typeface="Trebuchet MS"/>
                <a:ea typeface="Trebuchet MS"/>
                <a:cs typeface="Trebuchet MS"/>
                <a:sym typeface="Trebuchet MS"/>
              </a:rPr>
              <a:t>A beneficio del datore di lavoro per incoraggiare la formazione continua </a:t>
            </a: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159" name="Google Shape;159;p7"/>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60" name="Google Shape;160;p7"/>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61" name="Google Shape;161;p7"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162" name="Google Shape;162;p7"/>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D513967B-86B8-44D3-9ADC-BEF494C6AA75}"/>
              </a:ext>
            </a:extLst>
          </p:cNvPr>
          <p:cNvPicPr>
            <a:picLocks noChangeAspect="1"/>
          </p:cNvPicPr>
          <p:nvPr/>
        </p:nvPicPr>
        <p:blipFill>
          <a:blip r:embed="rId4"/>
          <a:stretch>
            <a:fillRect/>
          </a:stretch>
        </p:blipFill>
        <p:spPr>
          <a:xfrm>
            <a:off x="4309110" y="2308860"/>
            <a:ext cx="4737347" cy="33087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8"/>
          <p:cNvSpPr>
            <a:spLocks noGrp="1"/>
          </p:cNvSpPr>
          <p:nvPr>
            <p:ph type="ctrTitle"/>
          </p:nvPr>
        </p:nvSpPr>
        <p:spPr>
          <a:xfrm>
            <a:off x="311700" y="1567943"/>
            <a:ext cx="8520600" cy="451276"/>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Definire lo sviluppo dei dipendenti</a:t>
            </a:r>
            <a:endParaRPr sz="3060" b="1">
              <a:solidFill>
                <a:schemeClr val="lt1"/>
              </a:solidFill>
            </a:endParaRPr>
          </a:p>
        </p:txBody>
      </p:sp>
      <p:sp>
        <p:nvSpPr>
          <p:cNvPr id="168" name="Google Shape;168;p8"/>
          <p:cNvSpPr txBox="1">
            <a:spLocks noGrp="1"/>
          </p:cNvSpPr>
          <p:nvPr>
            <p:ph type="subTitle" idx="1"/>
          </p:nvPr>
        </p:nvSpPr>
        <p:spPr>
          <a:xfrm>
            <a:off x="278820" y="2032902"/>
            <a:ext cx="8704344" cy="4034061"/>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dirty="0"/>
              <a:t>Le organizzazioni hanno spesso molte opportunità per lo sviluppo dei dipendenti, sia all'interno che all'esterno del posto di lavoro. </a:t>
            </a:r>
            <a:endParaRPr dirty="0"/>
          </a:p>
          <a:p>
            <a:pPr marL="0" lvl="0" indent="0" algn="l" rtl="0">
              <a:lnSpc>
                <a:spcPct val="90000"/>
              </a:lnSpc>
              <a:spcBef>
                <a:spcPts val="750"/>
              </a:spcBef>
              <a:spcAft>
                <a:spcPts val="0"/>
              </a:spcAft>
              <a:buClr>
                <a:schemeClr val="dk1"/>
              </a:buClr>
              <a:buSzPts val="1800"/>
              <a:buNone/>
            </a:pPr>
            <a:r>
              <a:rPr lang="en-GB" dirty="0"/>
              <a:t>Alcuni esempi di azioni e approcci che un'azienda può utilizzare per promuovere lo sviluppo dei dipendenti:</a:t>
            </a:r>
          </a:p>
          <a:p>
            <a:pPr marL="0" lvl="0" indent="0" algn="l" rtl="0">
              <a:lnSpc>
                <a:spcPct val="90000"/>
              </a:lnSpc>
              <a:spcBef>
                <a:spcPts val="750"/>
              </a:spcBef>
              <a:spcAft>
                <a:spcPts val="0"/>
              </a:spcAft>
              <a:buClr>
                <a:schemeClr val="dk1"/>
              </a:buClr>
              <a:buSzPts val="1800"/>
              <a:buNone/>
            </a:pPr>
            <a:endParaRPr dirty="0"/>
          </a:p>
          <a:p>
            <a:pPr marL="628650" lvl="1" indent="-285750" algn="l" rtl="0">
              <a:lnSpc>
                <a:spcPct val="90000"/>
              </a:lnSpc>
              <a:spcBef>
                <a:spcPts val="375"/>
              </a:spcBef>
              <a:spcAft>
                <a:spcPts val="0"/>
              </a:spcAft>
              <a:buClr>
                <a:schemeClr val="dk1"/>
              </a:buClr>
              <a:buSzPts val="1800"/>
              <a:buFont typeface="Trebuchet MS"/>
              <a:buChar char="-"/>
            </a:pPr>
            <a:r>
              <a:rPr lang="en-GB" sz="1800" dirty="0"/>
              <a:t>Formazione dei dipendenti </a:t>
            </a:r>
            <a:endParaRPr dirty="0"/>
          </a:p>
          <a:p>
            <a:pPr marL="628650" lvl="1" indent="-285750" algn="l" rtl="0">
              <a:lnSpc>
                <a:spcPct val="90000"/>
              </a:lnSpc>
              <a:spcBef>
                <a:spcPts val="375"/>
              </a:spcBef>
              <a:spcAft>
                <a:spcPts val="0"/>
              </a:spcAft>
              <a:buClr>
                <a:schemeClr val="dk1"/>
              </a:buClr>
              <a:buSzPts val="1800"/>
              <a:buFont typeface="Trebuchet MS"/>
              <a:buChar char="-"/>
            </a:pPr>
            <a:r>
              <a:rPr lang="en-GB" sz="1800" dirty="0"/>
              <a:t>Sviluppo della carriera dei dipendenti </a:t>
            </a:r>
            <a:endParaRPr dirty="0"/>
          </a:p>
          <a:p>
            <a:pPr marL="628650" lvl="1" indent="-285750" algn="l" rtl="0">
              <a:lnSpc>
                <a:spcPct val="90000"/>
              </a:lnSpc>
              <a:spcBef>
                <a:spcPts val="375"/>
              </a:spcBef>
              <a:spcAft>
                <a:spcPts val="0"/>
              </a:spcAft>
              <a:buClr>
                <a:schemeClr val="dk1"/>
              </a:buClr>
              <a:buSzPts val="1800"/>
              <a:buFont typeface="Trebuchet MS"/>
              <a:buChar char="-"/>
            </a:pPr>
            <a:r>
              <a:rPr lang="en-GB" sz="1800" dirty="0"/>
              <a:t>Gestione e sviluppo delle prestazioni </a:t>
            </a:r>
            <a:endParaRPr dirty="0"/>
          </a:p>
          <a:p>
            <a:pPr marL="628650" lvl="1" indent="-285750" algn="l" rtl="0">
              <a:lnSpc>
                <a:spcPct val="90000"/>
              </a:lnSpc>
              <a:spcBef>
                <a:spcPts val="375"/>
              </a:spcBef>
              <a:spcAft>
                <a:spcPts val="0"/>
              </a:spcAft>
              <a:buClr>
                <a:schemeClr val="dk1"/>
              </a:buClr>
              <a:buSzPts val="1800"/>
              <a:buFont typeface="Trebuchet MS"/>
              <a:buChar char="-"/>
            </a:pPr>
            <a:r>
              <a:rPr lang="en-GB" sz="1800" dirty="0"/>
              <a:t>Coaching </a:t>
            </a:r>
            <a:endParaRPr dirty="0"/>
          </a:p>
          <a:p>
            <a:pPr marL="628650" lvl="1" indent="-285750" algn="l" rtl="0">
              <a:lnSpc>
                <a:spcPct val="90000"/>
              </a:lnSpc>
              <a:spcBef>
                <a:spcPts val="375"/>
              </a:spcBef>
              <a:spcAft>
                <a:spcPts val="0"/>
              </a:spcAft>
              <a:buClr>
                <a:schemeClr val="dk1"/>
              </a:buClr>
              <a:buSzPts val="1800"/>
              <a:buFont typeface="Trebuchet MS"/>
              <a:buChar char="-"/>
            </a:pPr>
            <a:r>
              <a:rPr lang="en-GB" sz="1800" dirty="0"/>
              <a:t>Mentoring </a:t>
            </a:r>
            <a:endParaRPr dirty="0"/>
          </a:p>
          <a:p>
            <a:pPr marL="628650" lvl="1" indent="-285750" algn="l" rtl="0">
              <a:lnSpc>
                <a:spcPct val="90000"/>
              </a:lnSpc>
              <a:spcBef>
                <a:spcPts val="375"/>
              </a:spcBef>
              <a:spcAft>
                <a:spcPts val="0"/>
              </a:spcAft>
              <a:buClr>
                <a:schemeClr val="dk1"/>
              </a:buClr>
              <a:buSzPts val="1800"/>
              <a:buFont typeface="Trebuchet MS"/>
              <a:buChar char="-"/>
            </a:pPr>
            <a:r>
              <a:rPr lang="en-GB" sz="1800" dirty="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Identificazione dei dipendenti chiave </a:t>
            </a:r>
            <a:endParaRPr dirty="0"/>
          </a:p>
          <a:p>
            <a:pPr marL="628650" lvl="1" indent="-285750" algn="l" rtl="0">
              <a:lnSpc>
                <a:spcPct val="90000"/>
              </a:lnSpc>
              <a:spcBef>
                <a:spcPts val="375"/>
              </a:spcBef>
              <a:spcAft>
                <a:spcPts val="0"/>
              </a:spcAft>
              <a:buClr>
                <a:schemeClr val="dk1"/>
              </a:buClr>
              <a:buSzPts val="1800"/>
              <a:buFont typeface="Trebuchet MS"/>
              <a:buChar char="-"/>
            </a:pPr>
            <a:r>
              <a:rPr lang="en-GB" sz="1800" dirty="0" err="1"/>
              <a:t>Assistenza</a:t>
            </a:r>
            <a:r>
              <a:rPr lang="en-GB" sz="1800" dirty="0"/>
              <a:t> </a:t>
            </a:r>
            <a:r>
              <a:rPr lang="en-GB" sz="1800" dirty="0" err="1" smtClean="0"/>
              <a:t>formativa</a:t>
            </a: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sp>
        <p:nvSpPr>
          <p:cNvPr id="169" name="Google Shape;169;p8"/>
          <p:cNvSpPr/>
          <p:nvPr/>
        </p:nvSpPr>
        <p:spPr>
          <a:xfrm>
            <a:off x="524425" y="5402510"/>
            <a:ext cx="9144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170" name="Google Shape;170;p8"/>
          <p:cNvSpPr/>
          <p:nvPr/>
        </p:nvSpPr>
        <p:spPr>
          <a:xfrm>
            <a:off x="524425" y="5859710"/>
            <a:ext cx="9144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171" name="Google Shape;171;p8"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172" name="Google Shape;172;p8"/>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a:spLocks noGrp="1"/>
          </p:cNvSpPr>
          <p:nvPr>
            <p:ph type="ctrTitle"/>
          </p:nvPr>
        </p:nvSpPr>
        <p:spPr>
          <a:xfrm>
            <a:off x="266305" y="1529985"/>
            <a:ext cx="8520600" cy="914400"/>
          </a:xfrm>
          <a:prstGeom prst="roundRect">
            <a:avLst>
              <a:gd name="adj" fmla="val 16667"/>
            </a:avLst>
          </a:prstGeom>
          <a:solidFill>
            <a:srgbClr val="3086B8"/>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ts val="3060"/>
              <a:buFont typeface="Trebuchet MS"/>
              <a:buNone/>
            </a:pPr>
            <a:r>
              <a:rPr lang="en-GB" sz="3060" b="1">
                <a:solidFill>
                  <a:schemeClr val="lt1"/>
                </a:solidFill>
                <a:latin typeface="Trebuchet MS"/>
                <a:ea typeface="Trebuchet MS"/>
                <a:cs typeface="Trebuchet MS"/>
                <a:sym typeface="Trebuchet MS"/>
              </a:rPr>
              <a:t>Perché lo sviluppo dei dipendenti è importante per una PMI?</a:t>
            </a:r>
            <a:endParaRPr sz="3060" b="1">
              <a:solidFill>
                <a:schemeClr val="lt1"/>
              </a:solidFill>
            </a:endParaRPr>
          </a:p>
        </p:txBody>
      </p:sp>
      <p:sp>
        <p:nvSpPr>
          <p:cNvPr id="178" name="Google Shape;178;p9"/>
          <p:cNvSpPr txBox="1">
            <a:spLocks noGrp="1"/>
          </p:cNvSpPr>
          <p:nvPr>
            <p:ph type="subTitle" idx="1"/>
          </p:nvPr>
        </p:nvSpPr>
        <p:spPr>
          <a:xfrm>
            <a:off x="266305" y="2444385"/>
            <a:ext cx="3768485" cy="3793721"/>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750"/>
              </a:spcBef>
              <a:spcAft>
                <a:spcPts val="0"/>
              </a:spcAft>
              <a:buClr>
                <a:schemeClr val="dk1"/>
              </a:buClr>
              <a:buSzPts val="1800"/>
              <a:buNone/>
            </a:pPr>
            <a:r>
              <a:rPr lang="en-GB" sz="2000" dirty="0"/>
              <a:t>Assicura l'evoluzione delle competenze dei membri del team. </a:t>
            </a:r>
            <a:endParaRPr sz="2000" dirty="0"/>
          </a:p>
          <a:p>
            <a:pPr marL="0" lvl="0" indent="0" algn="l" rtl="0">
              <a:lnSpc>
                <a:spcPct val="90000"/>
              </a:lnSpc>
              <a:spcBef>
                <a:spcPts val="750"/>
              </a:spcBef>
              <a:spcAft>
                <a:spcPts val="0"/>
              </a:spcAft>
              <a:buClr>
                <a:schemeClr val="dk1"/>
              </a:buClr>
              <a:buSzPts val="1800"/>
              <a:buNone/>
            </a:pPr>
            <a:endParaRPr sz="1000" dirty="0"/>
          </a:p>
          <a:p>
            <a:pPr marL="0" lvl="0" indent="0" algn="l" rtl="0">
              <a:lnSpc>
                <a:spcPct val="90000"/>
              </a:lnSpc>
              <a:spcBef>
                <a:spcPts val="750"/>
              </a:spcBef>
              <a:spcAft>
                <a:spcPts val="0"/>
              </a:spcAft>
              <a:buClr>
                <a:schemeClr val="dk1"/>
              </a:buClr>
              <a:buSzPts val="1800"/>
              <a:buNone/>
            </a:pPr>
            <a:r>
              <a:rPr lang="en-GB" sz="2000" dirty="0"/>
              <a:t>Aiuta i suoi impiegati a migliorare le loro competenze e ad aggiornare le loro conoscenze esistenti. </a:t>
            </a:r>
            <a:endParaRPr sz="2000" dirty="0"/>
          </a:p>
          <a:p>
            <a:pPr marL="0" lvl="0" indent="0" algn="l" rtl="0">
              <a:lnSpc>
                <a:spcPct val="90000"/>
              </a:lnSpc>
              <a:spcBef>
                <a:spcPts val="750"/>
              </a:spcBef>
              <a:spcAft>
                <a:spcPts val="0"/>
              </a:spcAft>
              <a:buClr>
                <a:schemeClr val="dk1"/>
              </a:buClr>
              <a:buSzPts val="1800"/>
              <a:buNone/>
            </a:pPr>
            <a:endParaRPr sz="1000" dirty="0"/>
          </a:p>
          <a:p>
            <a:pPr marL="0" lvl="0" indent="0" algn="l" rtl="0">
              <a:lnSpc>
                <a:spcPct val="90000"/>
              </a:lnSpc>
              <a:spcBef>
                <a:spcPts val="750"/>
              </a:spcBef>
              <a:spcAft>
                <a:spcPts val="0"/>
              </a:spcAft>
              <a:buClr>
                <a:schemeClr val="dk1"/>
              </a:buClr>
              <a:buSzPts val="1800"/>
              <a:buNone/>
            </a:pPr>
            <a:r>
              <a:rPr lang="en-GB" sz="2000" dirty="0"/>
              <a:t>Promuove la crescita professionale e personale dei dipendenti. </a:t>
            </a:r>
            <a:endParaRPr sz="2000" dirty="0"/>
          </a:p>
          <a:p>
            <a:pPr marL="0" lvl="0" indent="0" algn="l" rtl="0">
              <a:lnSpc>
                <a:spcPct val="90000"/>
              </a:lnSpc>
              <a:spcBef>
                <a:spcPts val="750"/>
              </a:spcBef>
              <a:spcAft>
                <a:spcPts val="0"/>
              </a:spcAft>
              <a:buClr>
                <a:schemeClr val="dk1"/>
              </a:buClr>
              <a:buSzPts val="1800"/>
              <a:buNone/>
            </a:pPr>
            <a:endParaRPr dirty="0"/>
          </a:p>
          <a:p>
            <a:pPr marL="0" lvl="0" indent="0" algn="l" rtl="0">
              <a:lnSpc>
                <a:spcPct val="90000"/>
              </a:lnSpc>
              <a:spcBef>
                <a:spcPts val="750"/>
              </a:spcBef>
              <a:spcAft>
                <a:spcPts val="0"/>
              </a:spcAft>
              <a:buClr>
                <a:schemeClr val="dk1"/>
              </a:buClr>
              <a:buSzPts val="1800"/>
              <a:buNone/>
            </a:pPr>
            <a:endParaRPr dirty="0"/>
          </a:p>
        </p:txBody>
      </p:sp>
      <p:pic>
        <p:nvPicPr>
          <p:cNvPr id="179" name="Google Shape;179;p9" descr="A close up of a logo&#10;&#10;Description automatically generated"/>
          <p:cNvPicPr preferRelativeResize="0"/>
          <p:nvPr/>
        </p:nvPicPr>
        <p:blipFill rotWithShape="1">
          <a:blip r:embed="rId3">
            <a:alphaModFix/>
            <a:extLst>
              <a:ext uri="{28A0092B-C50C-407E-A947-70E740481C1C}">
                <a14:useLocalDpi xmlns:a14="http://schemas.microsoft.com/office/drawing/2010/main" xmlns="" val="0"/>
              </a:ext>
            </a:extLst>
          </a:blip>
          <a:srcRect/>
          <a:stretch/>
        </p:blipFill>
        <p:spPr>
          <a:xfrm>
            <a:off x="524425" y="6307332"/>
            <a:ext cx="1710047" cy="408041"/>
          </a:xfrm>
          <a:prstGeom prst="rect">
            <a:avLst/>
          </a:prstGeom>
          <a:noFill/>
          <a:ln>
            <a:noFill/>
          </a:ln>
        </p:spPr>
      </p:pic>
      <p:sp>
        <p:nvSpPr>
          <p:cNvPr id="180" name="Google Shape;180;p9"/>
          <p:cNvSpPr/>
          <p:nvPr/>
        </p:nvSpPr>
        <p:spPr>
          <a:xfrm>
            <a:off x="2771988" y="6346041"/>
            <a:ext cx="299152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rgbClr val="000000"/>
                </a:solidFill>
                <a:latin typeface="Trebuchet MS"/>
                <a:ea typeface="Trebuchet MS"/>
                <a:cs typeface="Trebuchet MS"/>
                <a:sym typeface="Trebuchet MS"/>
              </a:rPr>
              <a:t>2018-1-AT01-KA202-039242</a:t>
            </a:r>
            <a:endParaRPr sz="1800">
              <a:solidFill>
                <a:schemeClr val="dk1"/>
              </a:solidFill>
              <a:latin typeface="Trebuchet MS"/>
              <a:ea typeface="Trebuchet MS"/>
              <a:cs typeface="Trebuchet MS"/>
              <a:sym typeface="Trebuchet MS"/>
            </a:endParaRPr>
          </a:p>
        </p:txBody>
      </p:sp>
      <p:pic>
        <p:nvPicPr>
          <p:cNvPr id="2" name="Picture 1">
            <a:extLst>
              <a:ext uri="{FF2B5EF4-FFF2-40B4-BE49-F238E27FC236}">
                <a16:creationId xmlns:a16="http://schemas.microsoft.com/office/drawing/2014/main" xmlns="" id="{39EAA1E3-2A44-4A12-93CE-D42A11FCF1E5}"/>
              </a:ext>
            </a:extLst>
          </p:cNvPr>
          <p:cNvPicPr>
            <a:picLocks noChangeAspect="1"/>
          </p:cNvPicPr>
          <p:nvPr/>
        </p:nvPicPr>
        <p:blipFill>
          <a:blip r:embed="rId4"/>
          <a:stretch>
            <a:fillRect/>
          </a:stretch>
        </p:blipFill>
        <p:spPr>
          <a:xfrm>
            <a:off x="3919060" y="2663190"/>
            <a:ext cx="4996547" cy="2664825"/>
          </a:xfrm>
          <a:prstGeom prst="rect">
            <a:avLst/>
          </a:prstGeom>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2153</Words>
  <Application>Microsoft Office PowerPoint</Application>
  <PresentationFormat>Presentazione su schermo (4:3)</PresentationFormat>
  <Paragraphs>206</Paragraphs>
  <Slides>20</Slides>
  <Notes>19</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Office</vt:lpstr>
      <vt:lpstr>     Programma di formazione  Talent 4.0 -  Gestione dei talenti per le PMI </vt:lpstr>
      <vt:lpstr> Sviluppo dei dipendenti Unità 1: Definire lo sviluppo dei dipendenti </vt:lpstr>
      <vt:lpstr>Risultati di apprendimento </vt:lpstr>
      <vt:lpstr>Introduzione</vt:lpstr>
      <vt:lpstr>Definire lo sviluppo dei dipendenti</vt:lpstr>
      <vt:lpstr>Definire lo sviluppo dei dipendenti</vt:lpstr>
      <vt:lpstr>Definire lo sviluppo dei dipendenti</vt:lpstr>
      <vt:lpstr>Definire lo sviluppo dei dipendenti</vt:lpstr>
      <vt:lpstr>Perché lo sviluppo dei dipendenti è importante per una PMI?</vt:lpstr>
      <vt:lpstr>Perché lo sviluppo dei dipendenti è importante per una PMI?</vt:lpstr>
      <vt:lpstr>Cosa guadagna una PMI investendo nello sviluppo dei dipendenti</vt:lpstr>
      <vt:lpstr>Sviluppo dei dipendenti e Rapporto dipendente-datore di lavoro</vt:lpstr>
      <vt:lpstr>Diapositiva 13</vt:lpstr>
      <vt:lpstr>Sviluppo Vs Formazione</vt:lpstr>
      <vt:lpstr>Formazione VS Sviluppo</vt:lpstr>
      <vt:lpstr>Perché lo sviluppo dei dipendenti è più importante che mai?</vt:lpstr>
      <vt:lpstr>Sintesi/conclusioni</vt:lpstr>
      <vt:lpstr>Riferimenti - Letture aggiuntive </vt:lpstr>
      <vt:lpstr>Riferimenti - Letture aggiuntive </vt:lpstr>
      <vt:lpstr>Grazie per la vostra attenzione!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Talent 4.0 –  Talent Management for SMEs Training Programme</dc:title>
  <dc:creator>Kenneth OE Sundin</dc:creator>
  <cp:lastModifiedBy>Tucep</cp:lastModifiedBy>
  <cp:revision>21</cp:revision>
  <dcterms:created xsi:type="dcterms:W3CDTF">2019-12-09T12:18:42Z</dcterms:created>
  <dcterms:modified xsi:type="dcterms:W3CDTF">2021-03-14T17:57:50Z</dcterms:modified>
</cp:coreProperties>
</file>