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7" r:id="rId2"/>
    <p:sldId id="273" r:id="rId3"/>
    <p:sldId id="274" r:id="rId4"/>
    <p:sldId id="275" r:id="rId5"/>
    <p:sldId id="276" r:id="rId6"/>
    <p:sldId id="277" r:id="rId7"/>
    <p:sldId id="278" r:id="rId8"/>
    <p:sldId id="279" r:id="rId9"/>
    <p:sldId id="280" r:id="rId10"/>
    <p:sldId id="281" r:id="rId11"/>
    <p:sldId id="283"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087B9"/>
    <a:srgbClr val="3086B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1026"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909EB-9729-4F47-91C0-3AA07B88B825}" type="datetimeFigureOut">
              <a:rPr lang="x-none" smtClean="0"/>
              <a:pPr/>
              <a:t>11/10/2020</a:t>
            </a:fld>
            <a:endParaRPr lang="x-non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2A152-18E1-47D5-9774-F259E223000C}" type="slidenum">
              <a:rPr lang="x-none" smtClean="0"/>
              <a:pPr/>
              <a:t>‹N›</a:t>
            </a:fld>
            <a:endParaRPr lang="x-none"/>
          </a:p>
        </p:txBody>
      </p:sp>
    </p:spTree>
    <p:extLst>
      <p:ext uri="{BB962C8B-B14F-4D97-AF65-F5344CB8AC3E}">
        <p14:creationId xmlns:p14="http://schemas.microsoft.com/office/powerpoint/2010/main" xmlns="" val="45049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056141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577555"/>
            <a:ext cx="6858000" cy="1932407"/>
          </a:xfrm>
        </p:spPr>
        <p:txBody>
          <a:bodyPr anchor="b"/>
          <a:lstStyle>
            <a:lvl1pPr algn="ctr">
              <a:defRPr sz="4500"/>
            </a:lvl1pPr>
          </a:lstStyle>
          <a:p>
            <a:r>
              <a:rPr lang="en-US"/>
              <a:t>Click to edit Master title style</a:t>
            </a:r>
            <a:endParaRPr lang="de-AT" dirty="0"/>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11.10.2020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7113006" y="5845567"/>
            <a:ext cx="1896967" cy="407194"/>
          </a:xfrm>
          <a:prstGeom prst="rect">
            <a:avLst/>
          </a:prstGeom>
        </p:spPr>
      </p:pic>
      <p:sp>
        <p:nvSpPr>
          <p:cNvPr id="9"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8930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11.10.2020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143424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en-US"/>
              <a:t>Click to edit Master title style</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11.10.2020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274428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0945"/>
            <a:ext cx="7772400" cy="1949018"/>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A7073B3-B8A4-4A9F-A96A-2C180B3B6F5D}" type="datetimeFigureOut">
              <a:rPr lang="de-AT" smtClean="0"/>
              <a:pPr/>
              <a:t>11.10.2020</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3681" y="160803"/>
            <a:ext cx="2067702" cy="1313163"/>
          </a:xfrm>
          <a:prstGeom prst="rect">
            <a:avLst/>
          </a:prstGeom>
        </p:spPr>
      </p:pic>
      <p:pic>
        <p:nvPicPr>
          <p:cNvPr id="10" name="Grafik 9"/>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7113006" y="5845567"/>
            <a:ext cx="1896967" cy="407194"/>
          </a:xfrm>
          <a:prstGeom prst="rect">
            <a:avLst/>
          </a:prstGeom>
        </p:spPr>
      </p:pic>
      <p:sp>
        <p:nvSpPr>
          <p:cNvPr id="11"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0921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dirty="0"/>
          </a:p>
        </p:txBody>
      </p:sp>
      <p:sp>
        <p:nvSpPr>
          <p:cNvPr id="3" name="Inhaltsplatzhalter 2"/>
          <p:cNvSpPr>
            <a:spLocks noGrp="1"/>
          </p:cNvSpPr>
          <p:nvPr>
            <p:ph idx="1"/>
          </p:nvPr>
        </p:nvSpPr>
        <p:spPr>
          <a:xfrm>
            <a:off x="628650" y="1825625"/>
            <a:ext cx="7886700" cy="4134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60370" y="6094641"/>
            <a:ext cx="1097880" cy="697245"/>
          </a:xfrm>
          <a:prstGeom prst="rect">
            <a:avLst/>
          </a:prstGeom>
        </p:spPr>
      </p:pic>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xmlns="" val="99406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xmlns="" val="191789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60370" y="6094641"/>
            <a:ext cx="1097880" cy="697245"/>
          </a:xfrm>
          <a:prstGeom prst="rect">
            <a:avLst/>
          </a:prstGeom>
        </p:spPr>
      </p:pic>
      <p:pic>
        <p:nvPicPr>
          <p:cNvPr id="9" name="Grafik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xmlns="" val="15129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en-US"/>
              <a:t>Click to edit Master title style</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Inhaltsplatzhalt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Inhaltsplatzhalt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60370" y="6094641"/>
            <a:ext cx="1097880" cy="697245"/>
          </a:xfrm>
          <a:prstGeom prst="rect">
            <a:avLst/>
          </a:prstGeom>
        </p:spPr>
      </p:pic>
      <p:pic>
        <p:nvPicPr>
          <p:cNvPr id="11" name="Grafik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xmlns="" val="160031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60370" y="6094641"/>
            <a:ext cx="1097880" cy="697245"/>
          </a:xfrm>
          <a:prstGeom prst="rect">
            <a:avLst/>
          </a:prstGeom>
        </p:spPr>
      </p:pic>
      <p:pic>
        <p:nvPicPr>
          <p:cNvPr id="7" name="Grafik 6"/>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xmlns="" val="344033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A7073B3-B8A4-4A9F-A96A-2C180B3B6F5D}" type="datetimeFigureOut">
              <a:rPr lang="de-AT" smtClean="0"/>
              <a:pPr/>
              <a:t>11.10.2020</a:t>
            </a:fld>
            <a:endParaRPr lang="de-AT" dirty="0"/>
          </a:p>
        </p:txBody>
      </p:sp>
      <p:sp>
        <p:nvSpPr>
          <p:cNvPr id="3" name="Fußzeilenplatzhalter 2"/>
          <p:cNvSpPr>
            <a:spLocks noGrp="1"/>
          </p:cNvSpPr>
          <p:nvPr>
            <p:ph type="ftr" sz="quarter" idx="11"/>
          </p:nvPr>
        </p:nvSpPr>
        <p:spPr/>
        <p:txBody>
          <a:bodyPr/>
          <a:lstStyle/>
          <a:p>
            <a:endParaRPr lang="de-AT" dirty="0"/>
          </a:p>
        </p:txBody>
      </p:sp>
      <p:sp>
        <p:nvSpPr>
          <p:cNvPr id="4" name="Foliennummernplatzhalter 3"/>
          <p:cNvSpPr>
            <a:spLocks noGrp="1"/>
          </p:cNvSpPr>
          <p:nvPr>
            <p:ph type="sldNum" sz="quarter" idx="12"/>
          </p:nvPr>
        </p:nvSpPr>
        <p:spPr/>
        <p:txBody>
          <a:body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279295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pPr/>
              <a:t>11.10.2020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255199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de-AT" dirty="0"/>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pPr/>
              <a:t>11.10.2020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186762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FEAAD3-FFDB-4E0C-A6C1-ECE8D80FA51D}" type="datetimeFigureOut">
              <a:rPr lang="de-AT" smtClean="0"/>
              <a:pPr/>
              <a:t>11.10.2020</a:t>
            </a:fld>
            <a:endParaRPr lang="de-AT" dirty="0"/>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962578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unsplash.com/s/photos/strategy?utm_source=unsplash&amp;utm_medium=referral&amp;utm_content=creditCopyText" TargetMode="External"/><Relationship Id="rId5" Type="http://schemas.openxmlformats.org/officeDocument/2006/relationships/hyperlink" Target="https://unsplash.com/@austindistel?utm_source=unsplash&amp;utm_medium=referral&amp;utm_content=creditCopyText"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21100" y="3221942"/>
            <a:ext cx="8520600" cy="860799"/>
          </a:xfrm>
          <a:prstGeom prst="rect">
            <a:avLst/>
          </a:prstGeom>
        </p:spPr>
        <p:txBody>
          <a:bodyPr spcFirstLastPara="1" vert="horz" wrap="square" lIns="91425" tIns="91425" rIns="91425" bIns="91425" rtlCol="0" anchor="b" anchorCtr="0">
            <a:noAutofit/>
          </a:bodyPr>
          <a:lstStyle/>
          <a:p>
            <a:pPr lvl="0"/>
            <a:r>
              <a:rPr lang="en-GB" sz="4600" b="1" spc="50" dirty="0">
                <a:ln w="0"/>
                <a:effectLst>
                  <a:innerShdw blurRad="63500" dist="50800" dir="13500000">
                    <a:srgbClr val="000000">
                      <a:alpha val="50000"/>
                    </a:srgbClr>
                  </a:innerShdw>
                </a:effectLst>
              </a:rPr>
              <a:t>Talent 4.0 – </a:t>
            </a:r>
            <a:br>
              <a:rPr lang="en-GB" sz="4600" b="1" spc="50" dirty="0">
                <a:ln w="0"/>
                <a:effectLst>
                  <a:innerShdw blurRad="63500" dist="50800" dir="13500000">
                    <a:srgbClr val="000000">
                      <a:alpha val="50000"/>
                    </a:srgbClr>
                  </a:innerShdw>
                </a:effectLst>
              </a:rPr>
            </a:br>
            <a:r>
              <a:rPr lang="en-GB" sz="4600" b="1" spc="50" dirty="0" err="1" smtClean="0">
                <a:ln w="0"/>
                <a:effectLst>
                  <a:innerShdw blurRad="63500" dist="50800" dir="13500000">
                    <a:srgbClr val="000000">
                      <a:alpha val="50000"/>
                    </a:srgbClr>
                  </a:innerShdw>
                </a:effectLst>
              </a:rPr>
              <a:t>Programma</a:t>
            </a:r>
            <a:r>
              <a:rPr lang="en-GB" sz="4600" b="1" spc="50" dirty="0" smtClean="0">
                <a:ln w="0"/>
                <a:effectLst>
                  <a:innerShdw blurRad="63500" dist="50800" dir="13500000">
                    <a:srgbClr val="000000">
                      <a:alpha val="50000"/>
                    </a:srgbClr>
                  </a:innerShdw>
                </a:effectLst>
              </a:rPr>
              <a:t> </a:t>
            </a:r>
            <a:r>
              <a:rPr lang="en-GB" sz="4600" b="1" spc="50" dirty="0" err="1" smtClean="0">
                <a:ln w="0"/>
                <a:effectLst>
                  <a:innerShdw blurRad="63500" dist="50800" dir="13500000">
                    <a:srgbClr val="000000">
                      <a:alpha val="50000"/>
                    </a:srgbClr>
                  </a:innerShdw>
                </a:effectLst>
              </a:rPr>
              <a:t>di</a:t>
            </a:r>
            <a:r>
              <a:rPr lang="en-GB" sz="4600" b="1" spc="50" dirty="0" smtClean="0">
                <a:ln w="0"/>
                <a:effectLst>
                  <a:innerShdw blurRad="63500" dist="50800" dir="13500000">
                    <a:srgbClr val="000000">
                      <a:alpha val="50000"/>
                    </a:srgbClr>
                  </a:innerShdw>
                </a:effectLst>
              </a:rPr>
              <a:t> </a:t>
            </a:r>
            <a:r>
              <a:rPr lang="en-GB" sz="4600" b="1" spc="50" dirty="0" err="1" smtClean="0">
                <a:ln w="0"/>
                <a:effectLst>
                  <a:innerShdw blurRad="63500" dist="50800" dir="13500000">
                    <a:srgbClr val="000000">
                      <a:alpha val="50000"/>
                    </a:srgbClr>
                  </a:innerShdw>
                </a:effectLst>
              </a:rPr>
              <a:t>formazione</a:t>
            </a:r>
            <a:r>
              <a:rPr lang="en-GB" sz="4600" b="1" spc="50" dirty="0" smtClean="0">
                <a:ln w="0"/>
                <a:effectLst>
                  <a:innerShdw blurRad="63500" dist="50800" dir="13500000">
                    <a:srgbClr val="000000">
                      <a:alpha val="50000"/>
                    </a:srgbClr>
                  </a:innerShdw>
                </a:effectLst>
              </a:rPr>
              <a:t/>
            </a:r>
            <a:br>
              <a:rPr lang="en-GB" sz="4600" b="1" spc="50" dirty="0" smtClean="0">
                <a:ln w="0"/>
                <a:effectLst>
                  <a:innerShdw blurRad="63500" dist="50800" dir="13500000">
                    <a:srgbClr val="000000">
                      <a:alpha val="50000"/>
                    </a:srgbClr>
                  </a:innerShdw>
                </a:effectLst>
              </a:rPr>
            </a:br>
            <a:r>
              <a:rPr lang="en-GB" sz="4600" b="1" spc="50" dirty="0" smtClean="0">
                <a:ln w="0"/>
                <a:effectLst>
                  <a:innerShdw blurRad="63500" dist="50800" dir="13500000">
                    <a:srgbClr val="000000">
                      <a:alpha val="50000"/>
                    </a:srgbClr>
                  </a:innerShdw>
                </a:effectLst>
              </a:rPr>
              <a:t>Talent Management per le PMI</a:t>
            </a:r>
            <a:endParaRPr sz="4800" b="1" spc="50" dirty="0">
              <a:ln w="0"/>
              <a:effectLst>
                <a:innerShdw blurRad="63500" dist="50800" dir="13500000">
                  <a:srgbClr val="000000">
                    <a:alpha val="50000"/>
                  </a:srgbClr>
                </a:innerShdw>
              </a:effectLst>
            </a:endParaRPr>
          </a:p>
        </p:txBody>
      </p:sp>
      <p:sp>
        <p:nvSpPr>
          <p:cNvPr id="2" name="TextBox 1">
            <a:extLst>
              <a:ext uri="{FF2B5EF4-FFF2-40B4-BE49-F238E27FC236}">
                <a16:creationId xmlns:a16="http://schemas.microsoft.com/office/drawing/2014/main" xmlns="" id="{340489AB-6B8C-4A79-B8F6-6BBF45C01F44}"/>
              </a:ext>
            </a:extLst>
          </p:cNvPr>
          <p:cNvSpPr txBox="1"/>
          <p:nvPr/>
        </p:nvSpPr>
        <p:spPr>
          <a:xfrm>
            <a:off x="3322040" y="4446165"/>
            <a:ext cx="2147582" cy="369332"/>
          </a:xfrm>
          <a:prstGeom prst="rect">
            <a:avLst/>
          </a:prstGeom>
          <a:noFill/>
        </p:spPr>
        <p:txBody>
          <a:bodyPr wrap="square" rtlCol="0">
            <a:spAutoFit/>
          </a:bodyPr>
          <a:lstStyle/>
          <a:p>
            <a:r>
              <a:rPr lang="sv-SE" dirty="0">
                <a:hlinkClick r:id="rId3"/>
              </a:rPr>
              <a:t>https://t4lent.eu/</a:t>
            </a:r>
            <a:endParaRPr lang="x-none" dirty="0"/>
          </a:p>
        </p:txBody>
      </p:sp>
      <p:pic>
        <p:nvPicPr>
          <p:cNvPr id="4" name="Picture 3" descr="A close up of a logo&#10;&#10;Description automatically generated">
            <a:extLst>
              <a:ext uri="{FF2B5EF4-FFF2-40B4-BE49-F238E27FC236}">
                <a16:creationId xmlns:a16="http://schemas.microsoft.com/office/drawing/2014/main" xmlns="" id="{6DE162E2-3A7C-49F5-98B6-6CDE8B83232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B85096CB-8D14-407D-919A-F227C038C295}"/>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Talent Roadmap </a:t>
            </a:r>
            <a:r>
              <a:rPr lang="de-DE" dirty="0" err="1"/>
              <a:t>Planning</a:t>
            </a:r>
            <a:r>
              <a:rPr lang="de-DE" dirty="0"/>
              <a:t> Template (II)</a:t>
            </a:r>
            <a:endParaRPr lang="de-AT" dirty="0"/>
          </a:p>
        </p:txBody>
      </p:sp>
      <p:graphicFrame>
        <p:nvGraphicFramePr>
          <p:cNvPr id="4" name="Group 139"/>
          <p:cNvGraphicFramePr>
            <a:graphicFrameLocks noGrp="1"/>
          </p:cNvGraphicFramePr>
          <p:nvPr>
            <p:extLst>
              <p:ext uri="{D42A27DB-BD31-4B8C-83A1-F6EECF244321}">
                <p14:modId xmlns:p14="http://schemas.microsoft.com/office/powerpoint/2010/main" xmlns="" val="406285892"/>
              </p:ext>
            </p:extLst>
          </p:nvPr>
        </p:nvGraphicFramePr>
        <p:xfrm>
          <a:off x="203707" y="2058165"/>
          <a:ext cx="8736586" cy="3269725"/>
        </p:xfrm>
        <a:graphic>
          <a:graphicData uri="http://schemas.openxmlformats.org/drawingml/2006/table">
            <a:tbl>
              <a:tblPr firstRow="1" bandRow="1">
                <a:tableStyleId>{BC89EF96-8CEA-46FF-86C4-4CE0E7609802}</a:tableStyleId>
              </a:tblPr>
              <a:tblGrid>
                <a:gridCol w="1033759">
                  <a:extLst>
                    <a:ext uri="{9D8B030D-6E8A-4147-A177-3AD203B41FA5}">
                      <a16:colId xmlns:a16="http://schemas.microsoft.com/office/drawing/2014/main" xmlns="" val="20000"/>
                    </a:ext>
                  </a:extLst>
                </a:gridCol>
                <a:gridCol w="2567609">
                  <a:extLst>
                    <a:ext uri="{9D8B030D-6E8A-4147-A177-3AD203B41FA5}">
                      <a16:colId xmlns:a16="http://schemas.microsoft.com/office/drawing/2014/main" xmlns="" val="20001"/>
                    </a:ext>
                  </a:extLst>
                </a:gridCol>
                <a:gridCol w="2567609">
                  <a:extLst>
                    <a:ext uri="{9D8B030D-6E8A-4147-A177-3AD203B41FA5}">
                      <a16:colId xmlns:a16="http://schemas.microsoft.com/office/drawing/2014/main" xmlns="" val="20002"/>
                    </a:ext>
                  </a:extLst>
                </a:gridCol>
                <a:gridCol w="2567609">
                  <a:extLst>
                    <a:ext uri="{9D8B030D-6E8A-4147-A177-3AD203B41FA5}">
                      <a16:colId xmlns:a16="http://schemas.microsoft.com/office/drawing/2014/main" xmlns="" val="20003"/>
                    </a:ext>
                  </a:extLst>
                </a:gridCol>
              </a:tblGrid>
              <a:tr h="3577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cap="none" normalizeH="0" baseline="0" dirty="0" smtClean="0">
                          <a:ln>
                            <a:noFill/>
                          </a:ln>
                          <a:solidFill>
                            <a:schemeClr val="bg1"/>
                          </a:solidFill>
                          <a:effectLst/>
                          <a:latin typeface="+mj-lt"/>
                          <a:ea typeface="+mn-ea"/>
                          <a:cs typeface="+mn-cs"/>
                        </a:rPr>
                        <a:t>PIANO DI LAVORO: ANNO 1</a:t>
                      </a:r>
                      <a:endParaRPr kumimoji="0" lang="en-US" sz="1000" b="1" i="0"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kern="1200" cap="none" normalizeH="0" baseline="0" dirty="0" smtClean="0">
                          <a:ln>
                            <a:noFill/>
                          </a:ln>
                          <a:solidFill>
                            <a:schemeClr val="bg1"/>
                          </a:solidFill>
                          <a:effectLst/>
                          <a:latin typeface="+mn-lt"/>
                          <a:ea typeface="+mn-ea"/>
                          <a:cs typeface="+mn-cs"/>
                        </a:rPr>
                        <a:t>PIANO DI LAVORO: ANNO 2</a:t>
                      </a:r>
                      <a:endParaRPr kumimoji="0" lang="en-US" sz="1000" b="1" i="0" u="none" strike="noStrike" kern="1200" cap="none" normalizeH="0" baseline="0" dirty="0">
                        <a:ln>
                          <a:noFill/>
                        </a:ln>
                        <a:solidFill>
                          <a:schemeClr val="bg1"/>
                        </a:solidFill>
                        <a:effectLst/>
                        <a:latin typeface="+mn-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cap="none" normalizeH="0" baseline="0" dirty="0" smtClean="0">
                          <a:ln>
                            <a:noFill/>
                          </a:ln>
                          <a:solidFill>
                            <a:schemeClr val="bg1"/>
                          </a:solidFill>
                          <a:effectLst/>
                          <a:latin typeface="+mj-lt"/>
                          <a:ea typeface="+mn-ea"/>
                          <a:cs typeface="+mn-cs"/>
                        </a:rPr>
                        <a:t>P</a:t>
                      </a:r>
                      <a:r>
                        <a:rPr kumimoji="0" lang="en-US" sz="1000" b="1" i="0" u="none" strike="noStrike" kern="1200" cap="none" normalizeH="0" baseline="0" dirty="0" smtClean="0">
                          <a:ln>
                            <a:noFill/>
                          </a:ln>
                          <a:solidFill>
                            <a:schemeClr val="bg1"/>
                          </a:solidFill>
                          <a:effectLst/>
                          <a:latin typeface="+mn-lt"/>
                          <a:ea typeface="+mn-ea"/>
                          <a:cs typeface="+mn-cs"/>
                        </a:rPr>
                        <a:t>PIANO DI LAVORO: ANNO 3</a:t>
                      </a:r>
                      <a:endParaRPr kumimoji="0" lang="en-US" sz="1000" b="1" i="0" u="none" strike="noStrike" kern="1200" cap="none" normalizeH="0" baseline="0" dirty="0">
                        <a:ln>
                          <a:noFill/>
                        </a:ln>
                        <a:solidFill>
                          <a:schemeClr val="bg1"/>
                        </a:solidFill>
                        <a:effectLst/>
                        <a:latin typeface="+mn-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358271">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1" u="none" strike="noStrike" cap="none" normalizeH="0" baseline="0" dirty="0" smtClean="0">
                          <a:ln>
                            <a:noFill/>
                          </a:ln>
                          <a:solidFill>
                            <a:schemeClr val="tx1"/>
                          </a:solidFill>
                          <a:effectLst/>
                          <a:latin typeface="+mj-lt"/>
                          <a:ea typeface="MS PGothic"/>
                          <a:cs typeface="MS PGothic"/>
                        </a:rPr>
                        <a:t>AZIONE</a:t>
                      </a:r>
                      <a:endParaRPr kumimoji="0" lang="en-US" sz="1000" b="1" i="1"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defRPr/>
                      </a:pPr>
                      <a:r>
                        <a:rPr lang="it-IT" sz="1000" b="1" dirty="0" smtClean="0">
                          <a:solidFill>
                            <a:schemeClr val="tx1"/>
                          </a:solidFill>
                          <a:latin typeface="+mj-lt"/>
                        </a:rPr>
                        <a:t>Ottenere i fondamenti della gestione del talento e della performance</a:t>
                      </a:r>
                      <a:endParaRPr lang="en-GB" sz="1000" b="1" dirty="0">
                        <a:solidFill>
                          <a:schemeClr val="tx1"/>
                        </a:solidFill>
                        <a:latin typeface="+mj-lt"/>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b="1" i="0" u="none" strike="noStrike" cap="none" normalizeH="0" baseline="0" dirty="0" smtClean="0">
                          <a:ln>
                            <a:noFill/>
                          </a:ln>
                          <a:solidFill>
                            <a:schemeClr val="tx1"/>
                          </a:solidFill>
                          <a:effectLst/>
                          <a:latin typeface="+mj-lt"/>
                          <a:ea typeface="MS PGothic"/>
                          <a:cs typeface="MS PGothic"/>
                        </a:rPr>
                        <a:t>Costruire la capacità e la volontà di gestire il talento e le prestazioni dei manager di linea</a:t>
                      </a:r>
                      <a:endParaRPr kumimoji="0" lang="en-GB" sz="1000" b="1" i="0"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b="1" i="0" u="none" strike="noStrike" cap="none" normalizeH="0" baseline="0" dirty="0" smtClean="0">
                          <a:ln>
                            <a:noFill/>
                          </a:ln>
                          <a:solidFill>
                            <a:schemeClr val="tx1"/>
                          </a:solidFill>
                          <a:effectLst/>
                          <a:latin typeface="+mj-lt"/>
                          <a:ea typeface="MS PGothic"/>
                          <a:cs typeface="MS PGothic"/>
                        </a:rPr>
                        <a:t>Incorporare la gestione dei talenti rimanendo fedeli al processo</a:t>
                      </a:r>
                      <a:endParaRPr kumimoji="0" lang="en-GB" sz="1000" b="1" i="0"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0851">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1" u="none" strike="noStrike" cap="none" normalizeH="0" baseline="0" dirty="0" smtClean="0">
                          <a:ln>
                            <a:noFill/>
                          </a:ln>
                          <a:solidFill>
                            <a:schemeClr val="tx1"/>
                          </a:solidFill>
                          <a:effectLst/>
                          <a:latin typeface="+mj-lt"/>
                          <a:ea typeface="MS PGothic"/>
                          <a:cs typeface="MS PGothic"/>
                        </a:rPr>
                        <a:t>ATTIVITA’ CHIAVE</a:t>
                      </a:r>
                      <a:endParaRPr kumimoji="0" lang="en-US" sz="1000" b="0" i="1"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Rivedere e allineare i processi di gestione dei talenti e delle prestazioni </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Chiarire la definizione di talento</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Mentalità del test manager sulla trasparenza</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Concordare chi darà il feedback e come</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Rivedere e snellire il processo di gestione delle prestazioni per garantire il collegamento con il processo di feedback</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Concentrarsi su un processo di identificazione dei talenti accurato ed equo</a:t>
                      </a:r>
                      <a:endParaRPr kumimoji="0" lang="en-US" sz="1000" b="0" i="0" u="none" strike="noStrike" cap="none" normalizeH="0" baseline="0" dirty="0">
                        <a:ln>
                          <a:noFill/>
                        </a:ln>
                        <a:solidFill>
                          <a:schemeClr val="tx1"/>
                        </a:solidFill>
                        <a:effectLst/>
                        <a:latin typeface="+mj-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Testare i livelli attuali di capacità di feedback</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Sviluppare e gestire un programma di interventi per costruire le competenze individuali</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Garantire che gli input e gli output del processo di gestione delle prestazioni dell'anno in corso siano chiaramente collegati alla gestione dei talenti</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Eseguire i processi di raccolta dati del secondo anno</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Eseguire il feedback</a:t>
                      </a:r>
                      <a:r>
                        <a:rPr kumimoji="0" lang="en-US" sz="1000" b="0" i="0" u="none" strike="noStrike" cap="none" normalizeH="0" baseline="0" dirty="0" smtClean="0">
                          <a:ln>
                            <a:noFill/>
                          </a:ln>
                          <a:solidFill>
                            <a:schemeClr val="tx1"/>
                          </a:solidFill>
                          <a:effectLst/>
                          <a:latin typeface="+mj-lt"/>
                          <a:ea typeface="MS PGothic"/>
                          <a:cs typeface="MS PGothic"/>
                        </a:rPr>
                        <a:t>  del primo anno</a:t>
                      </a:r>
                      <a:endParaRPr kumimoji="0" lang="en-US" sz="1000" b="0" i="0" u="none" strike="noStrike" cap="none" normalizeH="0" baseline="0" dirty="0">
                        <a:ln>
                          <a:noFill/>
                        </a:ln>
                        <a:solidFill>
                          <a:schemeClr val="tx1"/>
                        </a:solidFill>
                        <a:effectLst/>
                        <a:latin typeface="+mj-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kern="1200" cap="none" normalizeH="0" baseline="0" dirty="0" smtClean="0">
                          <a:ln>
                            <a:noFill/>
                          </a:ln>
                          <a:solidFill>
                            <a:schemeClr val="tx1"/>
                          </a:solidFill>
                          <a:effectLst/>
                          <a:latin typeface="+mj-lt"/>
                          <a:ea typeface="MS PGothic"/>
                          <a:cs typeface="MS PGothic"/>
                        </a:rPr>
                        <a:t>Eseguire il terzo anno di raccolta dati e il secondo anno di feedback</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kern="1200" cap="none" normalizeH="0" baseline="0" dirty="0" smtClean="0">
                          <a:ln>
                            <a:noFill/>
                          </a:ln>
                          <a:solidFill>
                            <a:schemeClr val="tx1"/>
                          </a:solidFill>
                          <a:effectLst/>
                          <a:latin typeface="+mj-lt"/>
                          <a:ea typeface="MS PGothic"/>
                          <a:cs typeface="MS PGothic"/>
                        </a:rPr>
                        <a:t>Migliorare il processo di identificazione dei talenti con input da altre fonti</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kern="1200" cap="none" normalizeH="0" baseline="0" dirty="0" smtClean="0">
                          <a:ln>
                            <a:noFill/>
                          </a:ln>
                          <a:solidFill>
                            <a:schemeClr val="tx1"/>
                          </a:solidFill>
                          <a:effectLst/>
                          <a:latin typeface="+mj-lt"/>
                          <a:ea typeface="MS PGothic"/>
                          <a:cs typeface="MS PGothic"/>
                        </a:rPr>
                        <a:t>Costruire fonti aggiuntive nel processo di feedback e nel processo di gestione delle prestazioni</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kern="1200" cap="none" normalizeH="0" baseline="0" dirty="0" smtClean="0">
                          <a:ln>
                            <a:noFill/>
                          </a:ln>
                          <a:solidFill>
                            <a:schemeClr val="tx1"/>
                          </a:solidFill>
                          <a:effectLst/>
                          <a:latin typeface="+mj-lt"/>
                          <a:ea typeface="MS PGothic"/>
                          <a:cs typeface="MS PGothic"/>
                        </a:rPr>
                        <a:t>Concentrarsi sulla pianificazione delle azioni per lo sviluppo e la diffusione</a:t>
                      </a:r>
                      <a:endParaRPr kumimoji="0" lang="en-US" sz="1000" b="0" i="0" u="none" strike="noStrike" kern="1200" cap="none" normalizeH="0" baseline="0" dirty="0">
                        <a:ln>
                          <a:noFill/>
                        </a:ln>
                        <a:solidFill>
                          <a:schemeClr val="tx1"/>
                        </a:solidFill>
                        <a:effectLst/>
                        <a:latin typeface="+mj-lt"/>
                        <a:ea typeface="MS PGothic"/>
                        <a:cs typeface="MS PGothic"/>
                      </a:endParaRPr>
                    </a:p>
                  </a:txBody>
                  <a:tcPr marL="84406" marR="84406" marT="42203" marB="42203" horzOverflow="overflow"/>
                </a:tc>
                <a:extLst>
                  <a:ext uri="{0D108BD9-81ED-4DB2-BD59-A6C34878D82A}">
                    <a16:rowId xmlns:a16="http://schemas.microsoft.com/office/drawing/2014/main" xmlns="" val="10002"/>
                  </a:ext>
                </a:extLst>
              </a:tr>
            </a:tbl>
          </a:graphicData>
        </a:graphic>
      </p:graphicFrame>
      <p:sp>
        <p:nvSpPr>
          <p:cNvPr id="6" name="Textfeld 4">
            <a:extLst>
              <a:ext uri="{FF2B5EF4-FFF2-40B4-BE49-F238E27FC236}">
                <a16:creationId xmlns:a16="http://schemas.microsoft.com/office/drawing/2014/main" xmlns="" id="{77C51ED9-500B-414A-9598-FD8ED37C9E11}"/>
              </a:ext>
            </a:extLst>
          </p:cNvPr>
          <p:cNvSpPr txBox="1"/>
          <p:nvPr/>
        </p:nvSpPr>
        <p:spPr>
          <a:xfrm>
            <a:off x="2517677" y="5959705"/>
            <a:ext cx="4311161" cy="769441"/>
          </a:xfrm>
          <a:prstGeom prst="rect">
            <a:avLst/>
          </a:prstGeom>
          <a:noFill/>
        </p:spPr>
        <p:txBody>
          <a:bodyPr wrap="square" rtlCol="0">
            <a:spAutoFit/>
          </a:bodyPr>
          <a:lstStyle/>
          <a:p>
            <a:endParaRPr lang="de-DE" sz="1100" dirty="0"/>
          </a:p>
          <a:p>
            <a:pPr algn="ctr"/>
            <a:r>
              <a:rPr lang="de-DE" sz="1100" dirty="0"/>
              <a:t>With kind permission from the NHS London Leadership Academy. This tool is a derivation of the talent segmentation tool developed by © PA Consulting and London Leadership Academy.</a:t>
            </a:r>
            <a:endParaRPr lang="de-AT" sz="1100" dirty="0"/>
          </a:p>
        </p:txBody>
      </p:sp>
    </p:spTree>
    <p:extLst>
      <p:ext uri="{BB962C8B-B14F-4D97-AF65-F5344CB8AC3E}">
        <p14:creationId xmlns:p14="http://schemas.microsoft.com/office/powerpoint/2010/main" xmlns="" val="177527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en-US"/>
          </a:p>
        </p:txBody>
      </p:sp>
      <p:sp>
        <p:nvSpPr>
          <p:cNvPr id="3" name="Foliennummernplatzhalter 2"/>
          <p:cNvSpPr>
            <a:spLocks noGrp="1"/>
          </p:cNvSpPr>
          <p:nvPr>
            <p:ph type="sldNum" sz="quarter" idx="12"/>
          </p:nvPr>
        </p:nvSpPr>
        <p:spPr/>
        <p:txBody>
          <a:bodyPr/>
          <a:lstStyle/>
          <a:p>
            <a:fld id="{9B618960-8005-486C-9A75-10CB2AAC16F9}" type="slidenum">
              <a:rPr lang="en-US" smtClean="0"/>
              <a:pPr/>
              <a:t>11</a:t>
            </a:fld>
            <a:endParaRPr lang="en-US"/>
          </a:p>
        </p:txBody>
      </p:sp>
      <p:graphicFrame>
        <p:nvGraphicFramePr>
          <p:cNvPr id="4" name="Group 139"/>
          <p:cNvGraphicFramePr>
            <a:graphicFrameLocks noGrp="1"/>
          </p:cNvGraphicFramePr>
          <p:nvPr>
            <p:extLst>
              <p:ext uri="{D42A27DB-BD31-4B8C-83A1-F6EECF244321}">
                <p14:modId xmlns:p14="http://schemas.microsoft.com/office/powerpoint/2010/main" xmlns="" val="1700491441"/>
              </p:ext>
            </p:extLst>
          </p:nvPr>
        </p:nvGraphicFramePr>
        <p:xfrm>
          <a:off x="111850" y="1072586"/>
          <a:ext cx="8967497" cy="5283764"/>
        </p:xfrm>
        <a:graphic>
          <a:graphicData uri="http://schemas.openxmlformats.org/drawingml/2006/table">
            <a:tbl>
              <a:tblPr firstRow="1" bandRow="1">
                <a:tableStyleId>{BC89EF96-8CEA-46FF-86C4-4CE0E7609802}</a:tableStyleId>
              </a:tblPr>
              <a:tblGrid>
                <a:gridCol w="1075682">
                  <a:extLst>
                    <a:ext uri="{9D8B030D-6E8A-4147-A177-3AD203B41FA5}">
                      <a16:colId xmlns:a16="http://schemas.microsoft.com/office/drawing/2014/main" xmlns="" val="20000"/>
                    </a:ext>
                  </a:extLst>
                </a:gridCol>
                <a:gridCol w="2620871">
                  <a:extLst>
                    <a:ext uri="{9D8B030D-6E8A-4147-A177-3AD203B41FA5}">
                      <a16:colId xmlns:a16="http://schemas.microsoft.com/office/drawing/2014/main" xmlns="" val="20001"/>
                    </a:ext>
                  </a:extLst>
                </a:gridCol>
                <a:gridCol w="2635472">
                  <a:extLst>
                    <a:ext uri="{9D8B030D-6E8A-4147-A177-3AD203B41FA5}">
                      <a16:colId xmlns:a16="http://schemas.microsoft.com/office/drawing/2014/main" xmlns="" val="20002"/>
                    </a:ext>
                  </a:extLst>
                </a:gridCol>
                <a:gridCol w="2635472">
                  <a:extLst>
                    <a:ext uri="{9D8B030D-6E8A-4147-A177-3AD203B41FA5}">
                      <a16:colId xmlns:a16="http://schemas.microsoft.com/office/drawing/2014/main" xmlns="" val="20003"/>
                    </a:ext>
                  </a:extLst>
                </a:gridCol>
              </a:tblGrid>
              <a:tr h="58076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cap="none" normalizeH="0" baseline="0" dirty="0" smtClean="0">
                          <a:ln>
                            <a:noFill/>
                          </a:ln>
                          <a:solidFill>
                            <a:schemeClr val="bg1"/>
                          </a:solidFill>
                          <a:effectLst/>
                          <a:latin typeface="+mj-lt"/>
                          <a:ea typeface="+mn-ea"/>
                          <a:cs typeface="+mn-cs"/>
                        </a:rPr>
                        <a:t>PIANO DI LAVORO: ANNO 1</a:t>
                      </a:r>
                      <a:endParaRPr kumimoji="0" lang="en-US" sz="1000" b="1" i="0"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kern="1200" cap="none" normalizeH="0" baseline="0" dirty="0" smtClean="0">
                          <a:ln>
                            <a:noFill/>
                          </a:ln>
                          <a:solidFill>
                            <a:schemeClr val="bg1"/>
                          </a:solidFill>
                          <a:effectLst/>
                          <a:latin typeface="+mn-lt"/>
                          <a:ea typeface="+mn-ea"/>
                          <a:cs typeface="+mn-cs"/>
                        </a:rPr>
                        <a:t>PIANO DI LAVORO: ANNO 2</a:t>
                      </a:r>
                      <a:endParaRPr kumimoji="0" lang="en-US" sz="1000" b="1" i="0" u="none" strike="noStrike" kern="1200" cap="none" normalizeH="0" baseline="0" dirty="0">
                        <a:ln>
                          <a:noFill/>
                        </a:ln>
                        <a:solidFill>
                          <a:schemeClr val="bg1"/>
                        </a:solidFill>
                        <a:effectLst/>
                        <a:latin typeface="+mn-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cap="none" normalizeH="0" baseline="0" dirty="0" smtClean="0">
                          <a:ln>
                            <a:noFill/>
                          </a:ln>
                          <a:solidFill>
                            <a:schemeClr val="bg1"/>
                          </a:solidFill>
                          <a:effectLst/>
                          <a:latin typeface="+mj-lt"/>
                          <a:ea typeface="+mn-ea"/>
                          <a:cs typeface="+mn-cs"/>
                        </a:rPr>
                        <a:t>P</a:t>
                      </a:r>
                      <a:r>
                        <a:rPr kumimoji="0" lang="en-US" sz="1000" b="1" i="0" u="none" strike="noStrike" kern="1200" cap="none" normalizeH="0" baseline="0" dirty="0" smtClean="0">
                          <a:ln>
                            <a:noFill/>
                          </a:ln>
                          <a:solidFill>
                            <a:schemeClr val="bg1"/>
                          </a:solidFill>
                          <a:effectLst/>
                          <a:latin typeface="+mn-lt"/>
                          <a:ea typeface="+mn-ea"/>
                          <a:cs typeface="+mn-cs"/>
                        </a:rPr>
                        <a:t>PIANO DI LAVORO: ANNO 3</a:t>
                      </a:r>
                      <a:endParaRPr kumimoji="0" lang="en-US" sz="1000" b="1" i="0" u="none" strike="noStrike" kern="1200" cap="none" normalizeH="0" baseline="0" dirty="0">
                        <a:ln>
                          <a:noFill/>
                        </a:ln>
                        <a:solidFill>
                          <a:schemeClr val="bg1"/>
                        </a:solidFill>
                        <a:effectLst/>
                        <a:latin typeface="+mn-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1" u="none" strike="noStrike" cap="none" normalizeH="0" baseline="0" dirty="0" smtClean="0">
                          <a:ln>
                            <a:noFill/>
                          </a:ln>
                          <a:solidFill>
                            <a:schemeClr val="tx1"/>
                          </a:solidFill>
                          <a:effectLst/>
                          <a:latin typeface="+mn-lt"/>
                          <a:ea typeface="MS PGothic"/>
                          <a:cs typeface="MS PGothic"/>
                        </a:rPr>
                        <a:t>AZIONE</a:t>
                      </a: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defRPr/>
                      </a:pPr>
                      <a:endParaRPr lang="en-GB" sz="1000" b="1" dirty="0">
                        <a:solidFill>
                          <a:schemeClr val="tx1"/>
                        </a:solidFill>
                        <a:latin typeface="+mn-lt"/>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603072">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1" u="none" strike="noStrike" cap="none" normalizeH="0" baseline="0" dirty="0" smtClean="0">
                          <a:ln>
                            <a:noFill/>
                          </a:ln>
                          <a:solidFill>
                            <a:schemeClr val="tx1"/>
                          </a:solidFill>
                          <a:effectLst/>
                          <a:latin typeface="+mn-lt"/>
                          <a:ea typeface="MS PGothic"/>
                          <a:cs typeface="MS PGothic"/>
                        </a:rPr>
                        <a:t>ATTIVITA’ CHIAVE</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kern="1200" cap="none" normalizeH="0" baseline="0" dirty="0">
                        <a:ln>
                          <a:noFill/>
                        </a:ln>
                        <a:solidFill>
                          <a:schemeClr val="tx1"/>
                        </a:solidFill>
                        <a:effectLst/>
                        <a:latin typeface="+mn-lt"/>
                        <a:ea typeface="MS PGothic"/>
                        <a:cs typeface="MS PGothic"/>
                      </a:endParaRPr>
                    </a:p>
                  </a:txBody>
                  <a:tcPr marL="84406" marR="84406" marT="42203" marB="42203" horzOverflow="overflow"/>
                </a:tc>
                <a:extLst>
                  <a:ext uri="{0D108BD9-81ED-4DB2-BD59-A6C34878D82A}">
                    <a16:rowId xmlns:a16="http://schemas.microsoft.com/office/drawing/2014/main" xmlns="" val="10002"/>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1" u="none" strike="noStrike" cap="none" normalizeH="0" baseline="0" dirty="0" smtClean="0">
                          <a:ln>
                            <a:noFill/>
                          </a:ln>
                          <a:solidFill>
                            <a:schemeClr val="tx1"/>
                          </a:solidFill>
                          <a:effectLst/>
                          <a:latin typeface="+mn-lt"/>
                          <a:ea typeface="MS PGothic"/>
                          <a:cs typeface="MS PGothic"/>
                        </a:rPr>
                        <a:t>AZIONE</a:t>
                      </a: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3"/>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1" u="none" strike="noStrike" cap="none" normalizeH="0" baseline="0" dirty="0" smtClean="0">
                          <a:ln>
                            <a:noFill/>
                          </a:ln>
                          <a:solidFill>
                            <a:schemeClr val="tx1"/>
                          </a:solidFill>
                          <a:effectLst/>
                          <a:latin typeface="+mn-lt"/>
                          <a:ea typeface="MS PGothic"/>
                          <a:cs typeface="MS PGothic"/>
                        </a:rPr>
                        <a:t>ATTIVITA’ CHIAVE</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4"/>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1" u="none" strike="noStrike" cap="none" normalizeH="0" baseline="0" dirty="0" smtClean="0">
                          <a:ln>
                            <a:noFill/>
                          </a:ln>
                          <a:solidFill>
                            <a:schemeClr val="tx1"/>
                          </a:solidFill>
                          <a:effectLst/>
                          <a:latin typeface="+mn-lt"/>
                          <a:ea typeface="MS PGothic"/>
                          <a:cs typeface="MS PGothic"/>
                        </a:rPr>
                        <a:t>AZIONE</a:t>
                      </a: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5"/>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1" u="none" strike="noStrike" cap="none" normalizeH="0" baseline="0" dirty="0" smtClean="0">
                          <a:ln>
                            <a:noFill/>
                          </a:ln>
                          <a:solidFill>
                            <a:schemeClr val="tx1"/>
                          </a:solidFill>
                          <a:effectLst/>
                          <a:latin typeface="+mn-lt"/>
                          <a:ea typeface="MS PGothic"/>
                          <a:cs typeface="MS PGothic"/>
                        </a:rPr>
                        <a:t>ATTIVITA’ CHIAVE</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6"/>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1" u="none" strike="noStrike" cap="none" normalizeH="0" baseline="0" dirty="0" smtClean="0">
                          <a:ln>
                            <a:noFill/>
                          </a:ln>
                          <a:solidFill>
                            <a:schemeClr val="tx1"/>
                          </a:solidFill>
                          <a:effectLst/>
                          <a:latin typeface="+mn-lt"/>
                          <a:ea typeface="MS PGothic"/>
                          <a:cs typeface="MS PGothic"/>
                        </a:rPr>
                        <a:t>AZIONE</a:t>
                      </a: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7"/>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1" u="none" strike="noStrike" cap="none" normalizeH="0" baseline="0" dirty="0" smtClean="0">
                          <a:ln>
                            <a:noFill/>
                          </a:ln>
                          <a:solidFill>
                            <a:schemeClr val="tx1"/>
                          </a:solidFill>
                          <a:effectLst/>
                          <a:latin typeface="+mn-lt"/>
                          <a:ea typeface="MS PGothic"/>
                          <a:cs typeface="MS PGothic"/>
                        </a:rPr>
                        <a:t>ATTIVITA’ CHIAVE</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8"/>
                  </a:ext>
                </a:extLst>
              </a:tr>
              <a:tr h="204788">
                <a:tc gridSpan="4">
                  <a:txBody>
                    <a:bodyPr/>
                    <a:lstStyle/>
                    <a:p>
                      <a:pPr marL="0" marR="0" lvl="0" indent="0" algn="r" defTabSz="914400" rtl="0" eaLnBrk="0" fontAlgn="base" latinLnBrk="0" hangingPunct="0">
                        <a:lnSpc>
                          <a:spcPct val="100000"/>
                        </a:lnSpc>
                        <a:spcBef>
                          <a:spcPct val="20000"/>
                        </a:spcBef>
                        <a:spcAft>
                          <a:spcPct val="0"/>
                        </a:spcAft>
                        <a:buClr>
                          <a:srgbClr val="D78539"/>
                        </a:buClr>
                        <a:buSzTx/>
                        <a:buFontTx/>
                        <a:buNone/>
                        <a:tabLst/>
                        <a:defRPr/>
                      </a:pPr>
                      <a:r>
                        <a:rPr kumimoji="0" lang="en-US" sz="600" b="0" i="0" u="none" strike="noStrike" kern="1200" cap="none" spc="0" normalizeH="0" baseline="0" noProof="0" dirty="0">
                          <a:ln>
                            <a:noFill/>
                          </a:ln>
                          <a:solidFill>
                            <a:srgbClr val="5E707D"/>
                          </a:solidFill>
                          <a:effectLst/>
                          <a:uLnTx/>
                          <a:uFillTx/>
                          <a:latin typeface="+mn-lt"/>
                          <a:ea typeface="+mn-ea"/>
                          <a:cs typeface="+mn-cs"/>
                        </a:rPr>
                        <a:t>© PA Knowledge Limited 2017</a:t>
                      </a: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alpha val="20000"/>
                      </a:schemeClr>
                    </a:solidFill>
                  </a:tcPr>
                </a:tc>
                <a:tc hMerge="1">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extLst>
                  <a:ext uri="{0D108BD9-81ED-4DB2-BD59-A6C34878D82A}">
                    <a16:rowId xmlns:a16="http://schemas.microsoft.com/office/drawing/2014/main" xmlns="" val="10009"/>
                  </a:ext>
                </a:extLst>
              </a:tr>
            </a:tbl>
          </a:graphicData>
        </a:graphic>
      </p:graphicFrame>
      <p:sp>
        <p:nvSpPr>
          <p:cNvPr id="5" name="Titel 1"/>
          <p:cNvSpPr txBox="1">
            <a:spLocks/>
          </p:cNvSpPr>
          <p:nvPr/>
        </p:nvSpPr>
        <p:spPr>
          <a:xfrm>
            <a:off x="305810" y="365126"/>
            <a:ext cx="7886700" cy="498734"/>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i="1" dirty="0"/>
              <a:t>Talent Roadmap Planning Template (III)</a:t>
            </a:r>
            <a:endParaRPr lang="de-AT" dirty="0"/>
          </a:p>
        </p:txBody>
      </p:sp>
    </p:spTree>
    <p:extLst>
      <p:ext uri="{BB962C8B-B14F-4D97-AF65-F5344CB8AC3E}">
        <p14:creationId xmlns:p14="http://schemas.microsoft.com/office/powerpoint/2010/main" xmlns="" val="139533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Grafik 5"/>
          <p:cNvPicPr>
            <a:picLocks noChangeAspect="1"/>
          </p:cNvPicPr>
          <p:nvPr/>
        </p:nvPicPr>
        <p:blipFill rotWithShape="1">
          <a:blip r:embed="rId3" cstate="print">
            <a:extLst>
              <a:ext uri="{28A0092B-C50C-407E-A947-70E740481C1C}">
                <a14:useLocalDpi xmlns:a14="http://schemas.microsoft.com/office/drawing/2010/main" xmlns="" val="0"/>
              </a:ext>
            </a:extLst>
          </a:blip>
          <a:srcRect t="18420"/>
          <a:stretch/>
        </p:blipFill>
        <p:spPr>
          <a:xfrm>
            <a:off x="2347816" y="1704754"/>
            <a:ext cx="6568938" cy="4018962"/>
          </a:xfrm>
          <a:prstGeom prst="rect">
            <a:avLst/>
          </a:prstGeom>
          <a:effectLst>
            <a:outerShdw blurRad="50800" dist="50800" dir="5400000" algn="ctr" rotWithShape="0">
              <a:srgbClr val="000000"/>
            </a:outerShdw>
          </a:effectLst>
        </p:spPr>
      </p:pic>
      <p:sp>
        <p:nvSpPr>
          <p:cNvPr id="15" name="Google Shape;54;p13">
            <a:extLst>
              <a:ext uri="{FF2B5EF4-FFF2-40B4-BE49-F238E27FC236}">
                <a16:creationId xmlns:a16="http://schemas.microsoft.com/office/drawing/2014/main" xmlns="" id="{4EE1301B-4607-4539-A2F0-A5E934540CA8}"/>
              </a:ext>
            </a:extLst>
          </p:cNvPr>
          <p:cNvSpPr txBox="1">
            <a:spLocks noGrp="1"/>
          </p:cNvSpPr>
          <p:nvPr>
            <p:ph type="ctrTitle"/>
          </p:nvPr>
        </p:nvSpPr>
        <p:spPr>
          <a:xfrm>
            <a:off x="2369127" y="243778"/>
            <a:ext cx="6497782" cy="838651"/>
          </a:xfrm>
          <a:prstGeom prst="rect">
            <a:avLst/>
          </a:prstGeom>
        </p:spPr>
        <p:txBody>
          <a:bodyPr spcFirstLastPara="1" vert="horz" wrap="square" lIns="91425" tIns="91425" rIns="91425" bIns="91425" rtlCol="0" anchor="b" anchorCtr="0">
            <a:noAutofit/>
          </a:bodyPr>
          <a:lstStyle/>
          <a:p>
            <a:pPr>
              <a:spcBef>
                <a:spcPts val="0"/>
              </a:spcBef>
            </a:pPr>
            <a:r>
              <a:rPr lang="en-GB" sz="3000" b="1" spc="50" dirty="0" err="1" smtClean="0">
                <a:ln w="0"/>
                <a:effectLst>
                  <a:innerShdw blurRad="63500" dist="50800" dir="13500000">
                    <a:srgbClr val="000000">
                      <a:alpha val="50000"/>
                    </a:srgbClr>
                  </a:innerShdw>
                </a:effectLst>
              </a:rPr>
              <a:t>Strumenti</a:t>
            </a:r>
            <a:r>
              <a:rPr lang="en-GB" sz="3000" b="1" spc="50" dirty="0" smtClean="0">
                <a:ln w="0"/>
                <a:effectLst>
                  <a:innerShdw blurRad="63500" dist="50800" dir="13500000">
                    <a:srgbClr val="000000">
                      <a:alpha val="50000"/>
                    </a:srgbClr>
                  </a:innerShdw>
                </a:effectLst>
              </a:rPr>
              <a:t> </a:t>
            </a:r>
            <a:r>
              <a:rPr lang="en-GB" sz="3000" b="1" spc="50" dirty="0" err="1" smtClean="0">
                <a:ln w="0"/>
                <a:effectLst>
                  <a:innerShdw blurRad="63500" dist="50800" dir="13500000">
                    <a:srgbClr val="000000">
                      <a:alpha val="50000"/>
                    </a:srgbClr>
                  </a:innerShdw>
                </a:effectLst>
              </a:rPr>
              <a:t>di</a:t>
            </a:r>
            <a:r>
              <a:rPr lang="en-GB" sz="3000" b="1" spc="50" dirty="0" smtClean="0">
                <a:ln w="0"/>
                <a:effectLst>
                  <a:innerShdw blurRad="63500" dist="50800" dir="13500000">
                    <a:srgbClr val="000000">
                      <a:alpha val="50000"/>
                    </a:srgbClr>
                  </a:innerShdw>
                </a:effectLst>
              </a:rPr>
              <a:t> </a:t>
            </a:r>
            <a:r>
              <a:rPr lang="en-GB" sz="3000" b="1" spc="50" dirty="0" err="1" smtClean="0">
                <a:ln w="0"/>
                <a:effectLst>
                  <a:innerShdw blurRad="63500" dist="50800" dir="13500000">
                    <a:srgbClr val="000000">
                      <a:alpha val="50000"/>
                    </a:srgbClr>
                  </a:innerShdw>
                </a:effectLst>
              </a:rPr>
              <a:t>strategia</a:t>
            </a:r>
            <a:r>
              <a:rPr lang="en-GB" sz="3000" b="1" spc="50" dirty="0" smtClean="0">
                <a:ln w="0"/>
                <a:effectLst>
                  <a:innerShdw blurRad="63500" dist="50800" dir="13500000">
                    <a:srgbClr val="000000">
                      <a:alpha val="50000"/>
                    </a:srgbClr>
                  </a:innerShdw>
                </a:effectLst>
              </a:rPr>
              <a:t> </a:t>
            </a:r>
            <a:r>
              <a:rPr lang="en-GB" sz="3000" b="1" spc="50" dirty="0" err="1" smtClean="0">
                <a:ln w="0"/>
                <a:effectLst>
                  <a:innerShdw blurRad="63500" dist="50800" dir="13500000">
                    <a:srgbClr val="000000">
                      <a:alpha val="50000"/>
                    </a:srgbClr>
                  </a:innerShdw>
                </a:effectLst>
              </a:rPr>
              <a:t>dei</a:t>
            </a:r>
            <a:r>
              <a:rPr lang="en-GB" sz="3000" b="1" spc="50" dirty="0" smtClean="0">
                <a:ln w="0"/>
                <a:effectLst>
                  <a:innerShdw blurRad="63500" dist="50800" dir="13500000">
                    <a:srgbClr val="000000">
                      <a:alpha val="50000"/>
                    </a:srgbClr>
                  </a:innerShdw>
                </a:effectLst>
              </a:rPr>
              <a:t> </a:t>
            </a:r>
            <a:r>
              <a:rPr lang="en-GB" sz="3000" b="1" spc="50" dirty="0" err="1" smtClean="0">
                <a:ln w="0"/>
                <a:effectLst>
                  <a:innerShdw blurRad="63500" dist="50800" dir="13500000">
                    <a:srgbClr val="000000">
                      <a:alpha val="50000"/>
                    </a:srgbClr>
                  </a:innerShdw>
                </a:effectLst>
              </a:rPr>
              <a:t>talenti</a:t>
            </a:r>
            <a:endParaRPr sz="3000" b="1" spc="50" dirty="0">
              <a:ln w="0"/>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xmlns="" id="{DE9B7982-7A4B-457A-9C2E-1923E7C8D161}"/>
              </a:ext>
            </a:extLst>
          </p:cNvPr>
          <p:cNvSpPr txBox="1">
            <a:spLocks noGrp="1"/>
          </p:cNvSpPr>
          <p:nvPr>
            <p:ph type="subTitle" idx="1"/>
          </p:nvPr>
        </p:nvSpPr>
        <p:spPr>
          <a:xfrm>
            <a:off x="2691239" y="1121137"/>
            <a:ext cx="5854324" cy="477617"/>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n-GB" sz="1600" b="1" dirty="0" err="1" smtClean="0">
                <a:ln/>
              </a:rPr>
              <a:t>Elaborato</a:t>
            </a:r>
            <a:r>
              <a:rPr lang="en-GB" sz="1600" b="1" dirty="0" smtClean="0">
                <a:ln/>
              </a:rPr>
              <a:t> </a:t>
            </a:r>
            <a:r>
              <a:rPr lang="en-GB" sz="1600" b="1" dirty="0" err="1" smtClean="0">
                <a:ln/>
              </a:rPr>
              <a:t>da</a:t>
            </a:r>
            <a:r>
              <a:rPr lang="en-GB" sz="1600" b="1" dirty="0" smtClean="0">
                <a:ln/>
              </a:rPr>
              <a:t> WKO </a:t>
            </a:r>
            <a:r>
              <a:rPr lang="en-GB" sz="1600" b="1" dirty="0" err="1">
                <a:ln/>
              </a:rPr>
              <a:t>Steiermark</a:t>
            </a:r>
            <a:r>
              <a:rPr lang="en-GB" sz="1600" b="1" dirty="0">
                <a:ln/>
              </a:rPr>
              <a:t>, Austria</a:t>
            </a:r>
            <a:endParaRPr sz="1600" b="1" dirty="0">
              <a:ln/>
            </a:endParaRPr>
          </a:p>
        </p:txBody>
      </p:sp>
      <p:pic>
        <p:nvPicPr>
          <p:cNvPr id="4" name="Picture 3" descr="A close up of a logo&#10;&#10;Description automatically generated">
            <a:extLst>
              <a:ext uri="{FF2B5EF4-FFF2-40B4-BE49-F238E27FC236}">
                <a16:creationId xmlns:a16="http://schemas.microsoft.com/office/drawing/2014/main" xmlns="" id="{318EA7DB-91C1-4A48-A734-32949D410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hteck 1"/>
          <p:cNvSpPr/>
          <p:nvPr/>
        </p:nvSpPr>
        <p:spPr>
          <a:xfrm>
            <a:off x="2347816" y="5829716"/>
            <a:ext cx="2572692" cy="276999"/>
          </a:xfrm>
          <a:prstGeom prst="rect">
            <a:avLst/>
          </a:prstGeom>
        </p:spPr>
        <p:txBody>
          <a:bodyPr wrap="none">
            <a:spAutoFit/>
          </a:bodyPr>
          <a:lstStyle/>
          <a:p>
            <a:r>
              <a:rPr lang="en-US" sz="1200" dirty="0">
                <a:solidFill>
                  <a:srgbClr val="111111"/>
                </a:solidFill>
                <a:latin typeface="-apple-system"/>
              </a:rPr>
              <a:t>Photo by </a:t>
            </a:r>
            <a:r>
              <a:rPr lang="en-US" sz="1200" dirty="0">
                <a:solidFill>
                  <a:srgbClr val="767676"/>
                </a:solidFill>
                <a:latin typeface="-apple-system"/>
                <a:hlinkClick r:id="rId5"/>
              </a:rPr>
              <a:t>Austin </a:t>
            </a:r>
            <a:r>
              <a:rPr lang="en-US" sz="1200" dirty="0" err="1">
                <a:solidFill>
                  <a:srgbClr val="767676"/>
                </a:solidFill>
                <a:latin typeface="-apple-system"/>
                <a:hlinkClick r:id="rId5"/>
              </a:rPr>
              <a:t>Distel</a:t>
            </a:r>
            <a:r>
              <a:rPr lang="en-US" sz="1200" dirty="0">
                <a:solidFill>
                  <a:srgbClr val="111111"/>
                </a:solidFill>
                <a:latin typeface="-apple-system"/>
              </a:rPr>
              <a:t> on </a:t>
            </a:r>
            <a:r>
              <a:rPr lang="en-US" sz="1200" dirty="0" err="1">
                <a:solidFill>
                  <a:srgbClr val="767676"/>
                </a:solidFill>
                <a:latin typeface="-apple-system"/>
                <a:hlinkClick r:id="rId6"/>
              </a:rPr>
              <a:t>Unsplash</a:t>
            </a:r>
            <a:endParaRPr lang="de-AT" sz="1200" dirty="0"/>
          </a:p>
        </p:txBody>
      </p:sp>
      <p:sp>
        <p:nvSpPr>
          <p:cNvPr id="9" name="Textfeld 8"/>
          <p:cNvSpPr txBox="1"/>
          <p:nvPr/>
        </p:nvSpPr>
        <p:spPr>
          <a:xfrm>
            <a:off x="258373" y="4499443"/>
            <a:ext cx="1976100" cy="1615827"/>
          </a:xfrm>
          <a:prstGeom prst="rect">
            <a:avLst/>
          </a:prstGeom>
          <a:noFill/>
        </p:spPr>
        <p:txBody>
          <a:bodyPr wrap="square" rtlCol="0">
            <a:spAutoFit/>
          </a:bodyPr>
          <a:lstStyle/>
          <a:p>
            <a:pPr algn="r"/>
            <a:r>
              <a:rPr lang="it-IT" sz="1100" dirty="0" smtClean="0"/>
              <a:t>Con il gentile permesso della NHS London Leadership </a:t>
            </a:r>
            <a:r>
              <a:rPr lang="it-IT" sz="1100" dirty="0" err="1" smtClean="0"/>
              <a:t>Academy</a:t>
            </a:r>
            <a:r>
              <a:rPr lang="it-IT" sz="1100" dirty="0" smtClean="0"/>
              <a:t>. Questo strumento è una derivazione dello strumento di strategia dei talenti sviluppato da</a:t>
            </a:r>
          </a:p>
          <a:p>
            <a:pPr algn="r"/>
            <a:r>
              <a:rPr lang="it-IT" sz="1100" dirty="0" smtClean="0"/>
              <a:t>© PA </a:t>
            </a:r>
            <a:r>
              <a:rPr lang="it-IT" sz="1100" dirty="0" err="1" smtClean="0"/>
              <a:t>Consulting</a:t>
            </a:r>
            <a:r>
              <a:rPr lang="it-IT" sz="1100" dirty="0" smtClean="0"/>
              <a:t> e London Leadership </a:t>
            </a:r>
            <a:r>
              <a:rPr lang="it-IT" sz="1100" dirty="0" err="1" smtClean="0"/>
              <a:t>Academy</a:t>
            </a:r>
            <a:r>
              <a:rPr lang="de-DE" sz="1100" dirty="0" smtClean="0"/>
              <a:t>.</a:t>
            </a:r>
            <a:endParaRPr lang="de-AT" sz="1100" dirty="0"/>
          </a:p>
        </p:txBody>
      </p:sp>
    </p:spTree>
    <p:extLst>
      <p:ext uri="{BB962C8B-B14F-4D97-AF65-F5344CB8AC3E}">
        <p14:creationId xmlns:p14="http://schemas.microsoft.com/office/powerpoint/2010/main" xmlns="" val="71614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825625"/>
            <a:ext cx="7886700" cy="4174787"/>
          </a:xfrm>
        </p:spPr>
        <p:txBody>
          <a:bodyPr>
            <a:normAutofit fontScale="70000" lnSpcReduction="20000"/>
          </a:bodyPr>
          <a:lstStyle/>
          <a:p>
            <a:pPr marL="0" lvl="0" indent="0">
              <a:buNone/>
            </a:pPr>
            <a:r>
              <a:rPr lang="it-IT" sz="2400" dirty="0" smtClean="0"/>
              <a:t>Seguite questi passi usando gli strumenti e i modelli forniti per sviluppare la vostra strategia di talento:</a:t>
            </a:r>
          </a:p>
          <a:p>
            <a:pPr marL="457200" lvl="0" indent="-457200">
              <a:buFont typeface="+mj-lt"/>
              <a:buAutoNum type="arabicPeriod"/>
            </a:pPr>
            <a:r>
              <a:rPr lang="it-IT" sz="2400" dirty="0" smtClean="0"/>
              <a:t>Raccogliere informazioni sul contesto e sulla strategia dell'organizzazione e sulla strategia esistente in materia di risorse umane e talenti, compresi i documenti di strategia aziendale; piani di sostenibilità e di trasformazione (STP); fattori esterni che hanno un impatto sull'organizzazione; processi e piani esistenti in materia di risorse umane, ad esempio </a:t>
            </a:r>
            <a:r>
              <a:rPr lang="it-IT" sz="2400" dirty="0" smtClean="0"/>
              <a:t>piani </a:t>
            </a:r>
            <a:r>
              <a:rPr lang="it-IT" sz="2400" dirty="0" smtClean="0"/>
              <a:t>di successione, ruoli critici, struttura organizzativa; dati sui talenti, ad esempio tassi di </a:t>
            </a:r>
            <a:r>
              <a:rPr lang="it-IT" sz="2400" dirty="0" smtClean="0"/>
              <a:t>abbandono, </a:t>
            </a:r>
            <a:r>
              <a:rPr lang="it-IT" sz="2400" dirty="0" smtClean="0"/>
              <a:t>numero di dipendenti, dati sulle prestazioni, ecc. </a:t>
            </a:r>
          </a:p>
          <a:p>
            <a:pPr marL="457200" lvl="0" indent="-457200">
              <a:buFont typeface="+mj-lt"/>
              <a:buAutoNum type="arabicPeriod"/>
            </a:pPr>
            <a:r>
              <a:rPr lang="it-IT" sz="2400" dirty="0" smtClean="0"/>
              <a:t>Condurre interviste con gli </a:t>
            </a:r>
            <a:r>
              <a:rPr lang="it-IT" sz="2400" dirty="0" err="1" smtClean="0"/>
              <a:t>stakeholder</a:t>
            </a:r>
            <a:r>
              <a:rPr lang="it-IT" sz="2400" dirty="0" smtClean="0"/>
              <a:t> interni, tra cui il CEO, il responsabile della strategia, il responsabile delle operazioni, il responsabile </a:t>
            </a:r>
            <a:r>
              <a:rPr lang="it-IT" sz="2400" dirty="0" smtClean="0"/>
              <a:t>dell’amministrazione, </a:t>
            </a:r>
            <a:r>
              <a:rPr lang="it-IT" sz="2400" dirty="0" smtClean="0"/>
              <a:t>tra gli altri individui rilevanti. Raccogliere informazioni sulle priorità nella loro area dell'organizzazione, le sfide, le opportunità che vedono nel futuro e i talenti, le competenze e le risorse di cui pensano di aver bisogno per raggiungere i loro obiettivi a breve, medio e lungo termine. </a:t>
            </a:r>
          </a:p>
          <a:p>
            <a:pPr marL="457200" lvl="0" indent="-457200">
              <a:buFont typeface="+mj-lt"/>
              <a:buAutoNum type="arabicPeriod"/>
            </a:pPr>
            <a:r>
              <a:rPr lang="it-IT" sz="2400" dirty="0" smtClean="0"/>
              <a:t>Utilizzate lo Schema della sfida organizzativa (diapositive 5-6) per aiutarvi a raccogliere le informazioni raccolte sul contesto e la strategia dell'organizzazione durante le prime due fasi.</a:t>
            </a:r>
            <a:endParaRPr lang="en-GB" sz="2400" dirty="0"/>
          </a:p>
        </p:txBody>
      </p:sp>
      <p:sp>
        <p:nvSpPr>
          <p:cNvPr id="4" name="Titel 1"/>
          <p:cNvSpPr>
            <a:spLocks noGrp="1"/>
          </p:cNvSpPr>
          <p:nvPr>
            <p:ph type="title"/>
          </p:nvPr>
        </p:nvSpPr>
        <p:spPr/>
        <p:txBody>
          <a:bodyPr>
            <a:normAutofit fontScale="90000"/>
          </a:bodyPr>
          <a:lstStyle/>
          <a:p>
            <a:r>
              <a:rPr lang="it-IT" b="1" i="1" dirty="0" smtClean="0"/>
              <a:t>5 </a:t>
            </a:r>
            <a:r>
              <a:rPr lang="it-IT" b="1" i="1" dirty="0" err="1" smtClean="0"/>
              <a:t>step</a:t>
            </a:r>
            <a:r>
              <a:rPr lang="it-IT" b="1" i="1" dirty="0" smtClean="0"/>
              <a:t> per allineare la vostra strategia di talento alla strategia </a:t>
            </a:r>
            <a:r>
              <a:rPr lang="it-IT" b="1" i="1" dirty="0" smtClean="0"/>
              <a:t>organizzativa </a:t>
            </a:r>
            <a:r>
              <a:rPr lang="en-GB" b="1" i="1" dirty="0" smtClean="0"/>
              <a:t>(I</a:t>
            </a:r>
            <a:r>
              <a:rPr lang="en-GB" b="1" i="1" dirty="0"/>
              <a:t>)</a:t>
            </a:r>
            <a:endParaRPr lang="de-AT" dirty="0"/>
          </a:p>
        </p:txBody>
      </p:sp>
      <p:sp>
        <p:nvSpPr>
          <p:cNvPr id="6" name="Textfeld 4">
            <a:extLst>
              <a:ext uri="{FF2B5EF4-FFF2-40B4-BE49-F238E27FC236}">
                <a16:creationId xmlns:a16="http://schemas.microsoft.com/office/drawing/2014/main" xmlns="" id="{8043B32D-3FAA-4423-82B7-C22C3BD0D264}"/>
              </a:ext>
            </a:extLst>
          </p:cNvPr>
          <p:cNvSpPr txBox="1"/>
          <p:nvPr/>
        </p:nvSpPr>
        <p:spPr>
          <a:xfrm>
            <a:off x="2517677" y="5959705"/>
            <a:ext cx="4311161" cy="769441"/>
          </a:xfrm>
          <a:prstGeom prst="rect">
            <a:avLst/>
          </a:prstGeom>
          <a:noFill/>
        </p:spPr>
        <p:txBody>
          <a:bodyPr wrap="square" rtlCol="0">
            <a:spAutoFit/>
          </a:bodyPr>
          <a:lstStyle/>
          <a:p>
            <a:endParaRPr lang="de-DE" sz="1100" dirty="0"/>
          </a:p>
          <a:p>
            <a:pPr algn="ctr"/>
            <a:r>
              <a:rPr lang="de-DE" sz="1100" dirty="0"/>
              <a:t>With kind permission from the NHS London Leadership Academy. This tool is a derivation of the talent segmentation tool developed by © PA Consulting and London Leadership Academy.</a:t>
            </a:r>
            <a:endParaRPr lang="de-AT" sz="1100" dirty="0"/>
          </a:p>
        </p:txBody>
      </p:sp>
    </p:spTree>
    <p:extLst>
      <p:ext uri="{BB962C8B-B14F-4D97-AF65-F5344CB8AC3E}">
        <p14:creationId xmlns:p14="http://schemas.microsoft.com/office/powerpoint/2010/main" xmlns="" val="105861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70000" lnSpcReduction="20000"/>
          </a:bodyPr>
          <a:lstStyle/>
          <a:p>
            <a:pPr marL="0" lvl="0" indent="0">
              <a:lnSpc>
                <a:spcPct val="100000"/>
              </a:lnSpc>
              <a:buNone/>
            </a:pPr>
            <a:r>
              <a:rPr lang="it-IT" sz="2400" dirty="0" smtClean="0"/>
              <a:t>Seguite questi passi usando gli strumenti e i modelli forniti per sviluppare la vostra strategia di talento:</a:t>
            </a:r>
          </a:p>
          <a:p>
            <a:pPr marL="457200" lvl="0" indent="-457200">
              <a:lnSpc>
                <a:spcPct val="100000"/>
              </a:lnSpc>
              <a:buFont typeface="+mj-lt"/>
              <a:buAutoNum type="arabicPeriod" startAt="4"/>
            </a:pPr>
            <a:r>
              <a:rPr lang="it-IT" sz="2400" dirty="0" smtClean="0"/>
              <a:t>Utilizzando lo strumento diagnostico Talent </a:t>
            </a:r>
            <a:r>
              <a:rPr lang="it-IT" sz="2400" dirty="0" err="1" smtClean="0"/>
              <a:t>Dilemmas</a:t>
            </a:r>
            <a:r>
              <a:rPr lang="it-IT" sz="2400" dirty="0" smtClean="0"/>
              <a:t> (diapositive 7-8), identificate i principi generali del talento che guideranno lo sviluppo della vostra strategia per i talenti. Lo strumento può essere utilizzato nei colloqui con gli </a:t>
            </a:r>
            <a:r>
              <a:rPr lang="it-IT" sz="2400" dirty="0" err="1" smtClean="0"/>
              <a:t>stakeholder</a:t>
            </a:r>
            <a:r>
              <a:rPr lang="it-IT" sz="2400" dirty="0" smtClean="0"/>
              <a:t> o in un esercizio di gruppo facilitato con un team di </a:t>
            </a:r>
            <a:r>
              <a:rPr lang="it-IT" sz="2400" dirty="0" err="1" smtClean="0"/>
              <a:t>stakeholder</a:t>
            </a:r>
            <a:r>
              <a:rPr lang="it-IT" sz="2400" dirty="0" smtClean="0"/>
              <a:t> per darvi un quadro chiaro di dove la vostra organizzazione si trova attualmente sui dieci dilemmi del talento più comuni e dove i vostri </a:t>
            </a:r>
            <a:r>
              <a:rPr lang="it-IT" sz="2400" dirty="0" err="1" smtClean="0"/>
              <a:t>stakeholder</a:t>
            </a:r>
            <a:r>
              <a:rPr lang="it-IT" sz="2400" dirty="0" smtClean="0"/>
              <a:t> ritengono che l'organizzazione dovrebbe </a:t>
            </a:r>
            <a:r>
              <a:rPr lang="it-IT" sz="2400" dirty="0" smtClean="0"/>
              <a:t>posizionarsi. </a:t>
            </a:r>
            <a:r>
              <a:rPr lang="it-IT" sz="2400" dirty="0" smtClean="0"/>
              <a:t>La posizione </a:t>
            </a:r>
            <a:r>
              <a:rPr lang="it-IT" sz="2400" dirty="0" err="1" smtClean="0"/>
              <a:t>aspirazionale</a:t>
            </a:r>
            <a:r>
              <a:rPr lang="it-IT" sz="2400" dirty="0" smtClean="0"/>
              <a:t> guida lo sviluppo dei vostri principi di talento. Il divario tra la vostra posizione attuale e questa aspirazione </a:t>
            </a:r>
            <a:r>
              <a:rPr lang="it-IT" sz="2400" dirty="0" smtClean="0"/>
              <a:t>ispirerà le </a:t>
            </a:r>
            <a:r>
              <a:rPr lang="it-IT" sz="2400" dirty="0" smtClean="0"/>
              <a:t>azioni della vostra strategia per i talenti.</a:t>
            </a:r>
          </a:p>
          <a:p>
            <a:pPr marL="457200" lvl="0" indent="-457200">
              <a:lnSpc>
                <a:spcPct val="100000"/>
              </a:lnSpc>
              <a:buFont typeface="+mj-lt"/>
              <a:buAutoNum type="arabicPeriod" startAt="5"/>
            </a:pPr>
            <a:r>
              <a:rPr lang="it-IT" sz="2400" dirty="0" smtClean="0"/>
              <a:t>Una volta completati i passi precedenti, siete pronti ad iniziare la fase critica di pianificazione. Utilizzate il modello di pianificazione della tabella di marcia dei talenti (diapositive 9-11) per identificare e registrare le priorità e le azioni chiave da intraprendere ad ogni tappa del percorso di sviluppo della vostra strategia per i talenti.  </a:t>
            </a:r>
            <a:endParaRPr lang="en-GB" sz="2400" dirty="0"/>
          </a:p>
        </p:txBody>
      </p:sp>
      <p:sp>
        <p:nvSpPr>
          <p:cNvPr id="4" name="Titel 1"/>
          <p:cNvSpPr>
            <a:spLocks noGrp="1"/>
          </p:cNvSpPr>
          <p:nvPr>
            <p:ph type="title"/>
          </p:nvPr>
        </p:nvSpPr>
        <p:spPr/>
        <p:txBody>
          <a:bodyPr>
            <a:normAutofit fontScale="90000"/>
          </a:bodyPr>
          <a:lstStyle/>
          <a:p>
            <a:r>
              <a:rPr lang="it-IT" b="1" i="1" dirty="0" smtClean="0"/>
              <a:t>5 </a:t>
            </a:r>
            <a:r>
              <a:rPr lang="it-IT" b="1" i="1" dirty="0" err="1" smtClean="0"/>
              <a:t>step</a:t>
            </a:r>
            <a:r>
              <a:rPr lang="it-IT" b="1" i="1" dirty="0" smtClean="0"/>
              <a:t> per allineare la vostra strategia di talento alla strategia </a:t>
            </a:r>
            <a:r>
              <a:rPr lang="it-IT" b="1" i="1" dirty="0" smtClean="0"/>
              <a:t>organizzativa </a:t>
            </a:r>
            <a:r>
              <a:rPr lang="en-GB" b="1" i="1" dirty="0" smtClean="0"/>
              <a:t>(II</a:t>
            </a:r>
            <a:r>
              <a:rPr lang="en-GB" b="1" i="1" dirty="0"/>
              <a:t>)</a:t>
            </a:r>
            <a:endParaRPr lang="de-AT" dirty="0"/>
          </a:p>
        </p:txBody>
      </p:sp>
      <p:sp>
        <p:nvSpPr>
          <p:cNvPr id="8" name="Textfeld 4">
            <a:extLst>
              <a:ext uri="{FF2B5EF4-FFF2-40B4-BE49-F238E27FC236}">
                <a16:creationId xmlns:a16="http://schemas.microsoft.com/office/drawing/2014/main" xmlns="" id="{7B32F858-D0ED-4A5A-83E1-088F0C5DF1E7}"/>
              </a:ext>
            </a:extLst>
          </p:cNvPr>
          <p:cNvSpPr txBox="1"/>
          <p:nvPr/>
        </p:nvSpPr>
        <p:spPr>
          <a:xfrm>
            <a:off x="2517677" y="5959705"/>
            <a:ext cx="4311161" cy="769441"/>
          </a:xfrm>
          <a:prstGeom prst="rect">
            <a:avLst/>
          </a:prstGeom>
          <a:noFill/>
        </p:spPr>
        <p:txBody>
          <a:bodyPr wrap="square" rtlCol="0">
            <a:spAutoFit/>
          </a:bodyPr>
          <a:lstStyle/>
          <a:p>
            <a:endParaRPr lang="de-DE" sz="1100" dirty="0"/>
          </a:p>
          <a:p>
            <a:pPr algn="ctr"/>
            <a:r>
              <a:rPr lang="de-DE" sz="1100" dirty="0"/>
              <a:t>With kind permission from the NHS London Leadership Academy. This tool is a derivation of the talent segmentation tool developed by © PA Consulting and London Leadership Academy.</a:t>
            </a:r>
            <a:endParaRPr lang="de-AT" sz="1100" dirty="0"/>
          </a:p>
        </p:txBody>
      </p:sp>
    </p:spTree>
    <p:extLst>
      <p:ext uri="{BB962C8B-B14F-4D97-AF65-F5344CB8AC3E}">
        <p14:creationId xmlns:p14="http://schemas.microsoft.com/office/powerpoint/2010/main" xmlns="" val="91988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78555" y="0"/>
            <a:ext cx="7886700" cy="1325563"/>
          </a:xfrm>
        </p:spPr>
        <p:txBody>
          <a:bodyPr/>
          <a:lstStyle/>
          <a:p>
            <a:r>
              <a:rPr lang="en-GB" b="1" i="1" dirty="0" err="1" smtClean="0"/>
              <a:t>Modello</a:t>
            </a:r>
            <a:r>
              <a:rPr lang="en-GB" b="1" i="1" dirty="0" smtClean="0"/>
              <a:t> </a:t>
            </a:r>
            <a:r>
              <a:rPr lang="en-GB" b="1" i="1" dirty="0" err="1" smtClean="0"/>
              <a:t>di</a:t>
            </a:r>
            <a:r>
              <a:rPr lang="en-GB" b="1" i="1" dirty="0" smtClean="0"/>
              <a:t> “</a:t>
            </a:r>
            <a:r>
              <a:rPr lang="en-GB" b="1" i="1" dirty="0" err="1" smtClean="0"/>
              <a:t>sfida</a:t>
            </a:r>
            <a:r>
              <a:rPr lang="en-GB" b="1" i="1" dirty="0" smtClean="0"/>
              <a:t>” </a:t>
            </a:r>
            <a:r>
              <a:rPr lang="en-GB" b="1" i="1" dirty="0" err="1" smtClean="0"/>
              <a:t>organizzativa</a:t>
            </a:r>
            <a:endParaRPr lang="de-AT" dirty="0"/>
          </a:p>
        </p:txBody>
      </p:sp>
      <p:sp>
        <p:nvSpPr>
          <p:cNvPr id="3" name="Inhaltsplatzhalter 2"/>
          <p:cNvSpPr>
            <a:spLocks noGrp="1"/>
          </p:cNvSpPr>
          <p:nvPr>
            <p:ph idx="4294967295"/>
          </p:nvPr>
        </p:nvSpPr>
        <p:spPr>
          <a:xfrm>
            <a:off x="878555" y="954088"/>
            <a:ext cx="7886700" cy="3937000"/>
          </a:xfrm>
        </p:spPr>
        <p:txBody>
          <a:bodyPr>
            <a:noAutofit/>
          </a:bodyPr>
          <a:lstStyle/>
          <a:p>
            <a:pPr marL="0" indent="0">
              <a:buNone/>
            </a:pPr>
            <a:r>
              <a:rPr lang="it-IT" sz="1400" dirty="0" smtClean="0"/>
              <a:t>Lo Strumento Modelli di Sfida Organizzativa vi permette di esplorare il contesto in cui opera la vostra organizzazione e di registrare le sfide o le opportunità chiave che l'organizzazione deve affrontare, considerando le implicazioni per la gestione dei talenti e identificando le azioni da intraprendere</a:t>
            </a:r>
            <a:r>
              <a:rPr lang="it-IT" sz="1400" dirty="0" smtClean="0"/>
              <a:t>.</a:t>
            </a:r>
          </a:p>
          <a:p>
            <a:pPr marL="0" indent="0">
              <a:buNone/>
            </a:pPr>
            <a:r>
              <a:rPr lang="it-IT" sz="1400" dirty="0" smtClean="0"/>
              <a:t>Questo potrebbe essere utilizzato durante le interviste con gli </a:t>
            </a:r>
            <a:r>
              <a:rPr lang="it-IT" sz="1400" dirty="0" err="1" smtClean="0"/>
              <a:t>stakeholder</a:t>
            </a:r>
            <a:r>
              <a:rPr lang="it-IT" sz="1400" dirty="0" smtClean="0"/>
              <a:t> o potrebbe essere adattato per essere un questionario. Permette di acquisire dati sul contesto organizzativo e sulle relative implicazioni in termini di talento, che forniranno indicazioni per la vostra strategia di talent management</a:t>
            </a:r>
            <a:r>
              <a:rPr lang="it-IT" sz="1400" dirty="0" smtClean="0"/>
              <a:t>.</a:t>
            </a:r>
          </a:p>
          <a:p>
            <a:pPr marL="0" indent="0">
              <a:buNone/>
            </a:pPr>
            <a:r>
              <a:rPr lang="it-IT" sz="1400" dirty="0" smtClean="0"/>
              <a:t>Identifica le sfide o le opportunità chiave che la vostra organizzazione deve </a:t>
            </a:r>
            <a:r>
              <a:rPr lang="it-IT" sz="1400" dirty="0" smtClean="0"/>
              <a:t>affrontare:</a:t>
            </a:r>
            <a:endParaRPr lang="en-GB" sz="1400" dirty="0" smtClean="0"/>
          </a:p>
          <a:p>
            <a:pPr marL="342900" indent="-342900">
              <a:spcAft>
                <a:spcPts val="600"/>
              </a:spcAft>
              <a:buFont typeface="+mj-lt"/>
              <a:buAutoNum type="arabicPeriod"/>
            </a:pPr>
            <a:r>
              <a:rPr lang="it-IT" sz="1400" dirty="0" smtClean="0"/>
              <a:t>Analizzare i tipi di competenze, capacità e risorse necessarie per avere successo in questi scenari o ambienti</a:t>
            </a:r>
          </a:p>
          <a:p>
            <a:pPr marL="342900" indent="-342900">
              <a:spcAft>
                <a:spcPts val="600"/>
              </a:spcAft>
              <a:buFont typeface="+mj-lt"/>
              <a:buAutoNum type="arabicPeriod"/>
            </a:pPr>
            <a:r>
              <a:rPr lang="it-IT" sz="1400" dirty="0" smtClean="0"/>
              <a:t>Valutare lo stato attuale della vostra organizzazione per identificare le aree prioritarie</a:t>
            </a:r>
          </a:p>
          <a:p>
            <a:pPr marL="342900" indent="-342900">
              <a:spcAft>
                <a:spcPts val="600"/>
              </a:spcAft>
              <a:buFont typeface="+mj-lt"/>
              <a:buAutoNum type="arabicPeriod"/>
            </a:pPr>
            <a:r>
              <a:rPr lang="it-IT" sz="1400" dirty="0" smtClean="0"/>
              <a:t>Identificare le implicazioni per la gestione dei talenti</a:t>
            </a:r>
          </a:p>
          <a:p>
            <a:pPr marL="342900" indent="-342900">
              <a:spcAft>
                <a:spcPts val="600"/>
              </a:spcAft>
              <a:buFont typeface="+mj-lt"/>
              <a:buAutoNum type="arabicPeriod"/>
            </a:pPr>
            <a:r>
              <a:rPr lang="it-IT" sz="1400" dirty="0" smtClean="0"/>
              <a:t>Registrare le azioni che devono essere intraprese per affrontare le </a:t>
            </a:r>
            <a:r>
              <a:rPr lang="it-IT" sz="1400" dirty="0" smtClean="0"/>
              <a:t>implicazioni</a:t>
            </a:r>
          </a:p>
          <a:p>
            <a:pPr marL="342900" indent="-342900">
              <a:spcAft>
                <a:spcPts val="600"/>
              </a:spcAft>
              <a:buNone/>
            </a:pPr>
            <a:r>
              <a:rPr lang="it-IT" sz="1400" dirty="0" smtClean="0"/>
              <a:t>Qui di seguito sono riportati un paio di </a:t>
            </a:r>
            <a:r>
              <a:rPr lang="it-IT" sz="1400" dirty="0" smtClean="0"/>
              <a:t>esempi</a:t>
            </a:r>
            <a:r>
              <a:rPr lang="en-GB" sz="1400" dirty="0" smtClean="0"/>
              <a:t>:</a:t>
            </a:r>
            <a:endParaRPr lang="en-GB" sz="1400" dirty="0"/>
          </a:p>
          <a:p>
            <a:endParaRPr lang="de-AT" sz="1200" dirty="0"/>
          </a:p>
        </p:txBody>
      </p:sp>
      <p:graphicFrame>
        <p:nvGraphicFramePr>
          <p:cNvPr id="4" name="Group 139"/>
          <p:cNvGraphicFramePr>
            <a:graphicFrameLocks noGrp="1"/>
          </p:cNvGraphicFramePr>
          <p:nvPr>
            <p:extLst>
              <p:ext uri="{D42A27DB-BD31-4B8C-83A1-F6EECF244321}">
                <p14:modId xmlns:p14="http://schemas.microsoft.com/office/powerpoint/2010/main" xmlns="" val="3415153394"/>
              </p:ext>
            </p:extLst>
          </p:nvPr>
        </p:nvGraphicFramePr>
        <p:xfrm>
          <a:off x="300399" y="4963442"/>
          <a:ext cx="8792005" cy="1794154"/>
        </p:xfrm>
        <a:graphic>
          <a:graphicData uri="http://schemas.openxmlformats.org/drawingml/2006/table">
            <a:tbl>
              <a:tblPr firstRow="1" bandRow="1">
                <a:tableStyleId>{BC89EF96-8CEA-46FF-86C4-4CE0E7609802}</a:tableStyleId>
              </a:tblPr>
              <a:tblGrid>
                <a:gridCol w="1758401">
                  <a:extLst>
                    <a:ext uri="{9D8B030D-6E8A-4147-A177-3AD203B41FA5}">
                      <a16:colId xmlns:a16="http://schemas.microsoft.com/office/drawing/2014/main" xmlns="" val="20000"/>
                    </a:ext>
                  </a:extLst>
                </a:gridCol>
                <a:gridCol w="1758401">
                  <a:extLst>
                    <a:ext uri="{9D8B030D-6E8A-4147-A177-3AD203B41FA5}">
                      <a16:colId xmlns:a16="http://schemas.microsoft.com/office/drawing/2014/main" xmlns="" val="20001"/>
                    </a:ext>
                  </a:extLst>
                </a:gridCol>
                <a:gridCol w="1758401">
                  <a:extLst>
                    <a:ext uri="{9D8B030D-6E8A-4147-A177-3AD203B41FA5}">
                      <a16:colId xmlns:a16="http://schemas.microsoft.com/office/drawing/2014/main" xmlns="" val="20002"/>
                    </a:ext>
                  </a:extLst>
                </a:gridCol>
                <a:gridCol w="1758401">
                  <a:extLst>
                    <a:ext uri="{9D8B030D-6E8A-4147-A177-3AD203B41FA5}">
                      <a16:colId xmlns:a16="http://schemas.microsoft.com/office/drawing/2014/main" xmlns="" val="20003"/>
                    </a:ext>
                  </a:extLst>
                </a:gridCol>
                <a:gridCol w="1758401">
                  <a:extLst>
                    <a:ext uri="{9D8B030D-6E8A-4147-A177-3AD203B41FA5}">
                      <a16:colId xmlns:a16="http://schemas.microsoft.com/office/drawing/2014/main" xmlns="" val="20004"/>
                    </a:ext>
                  </a:extLst>
                </a:gridCol>
              </a:tblGrid>
              <a:tr h="57411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sono le sfide/opportunità critiche che l'organizzazione deve affrontare</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In cosa dovrà eccellere l'organizzazione per affrontare queste sfide</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In che misura esistono queste capacità</a:t>
                      </a:r>
                      <a:r>
                        <a:rPr kumimoji="0" lang="en-US" sz="1000" u="none" strike="noStrike" cap="none" normalizeH="0" baseline="0" dirty="0" smtClean="0">
                          <a:ln>
                            <a:noFill/>
                          </a:ln>
                          <a:effectLst/>
                          <a:latin typeface="+mn-lt"/>
                        </a:rPr>
                        <a:t>? </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sono le implicazioni per la gestione dei talenti</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azioni devono essere intraprese per affrontare questi cambiamenti</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0"/>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u="none" strike="noStrike" cap="none" normalizeH="0" baseline="0" dirty="0" err="1" smtClean="0">
                          <a:ln>
                            <a:noFill/>
                          </a:ln>
                          <a:effectLst/>
                          <a:latin typeface="+mn-lt"/>
                        </a:rPr>
                        <a:t>L’aumento</a:t>
                      </a:r>
                      <a:r>
                        <a:rPr kumimoji="0" lang="en-US" sz="1000" u="none" strike="noStrike" cap="none" normalizeH="0" baseline="0" dirty="0" smtClean="0">
                          <a:ln>
                            <a:noFill/>
                          </a:ln>
                          <a:effectLst/>
                          <a:latin typeface="+mn-lt"/>
                        </a:rPr>
                        <a:t> del </a:t>
                      </a:r>
                      <a:r>
                        <a:rPr kumimoji="0" lang="en-US" sz="1000" u="none" strike="noStrike" cap="none" normalizeH="0" baseline="0" dirty="0" err="1" smtClean="0">
                          <a:ln>
                            <a:noFill/>
                          </a:ln>
                          <a:effectLst/>
                          <a:latin typeface="+mn-lt"/>
                        </a:rPr>
                        <a:t>digitale</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u="none" strike="noStrike" cap="none" normalizeH="0" baseline="0" dirty="0" err="1" smtClean="0">
                          <a:ln>
                            <a:noFill/>
                          </a:ln>
                          <a:effectLst/>
                          <a:latin typeface="+mn-lt"/>
                        </a:rPr>
                        <a:t>Tecnologia</a:t>
                      </a:r>
                      <a:r>
                        <a:rPr kumimoji="0" lang="en-US" sz="1000" u="none" strike="noStrike" cap="none" normalizeH="0" baseline="0" dirty="0" smtClean="0">
                          <a:ln>
                            <a:noFill/>
                          </a:ln>
                          <a:effectLst/>
                          <a:latin typeface="+mn-lt"/>
                        </a:rPr>
                        <a:t> </a:t>
                      </a:r>
                      <a:r>
                        <a:rPr kumimoji="0" lang="en-US" sz="1000" u="none" strike="noStrike" cap="none" normalizeH="0" baseline="0" dirty="0" err="1" smtClean="0">
                          <a:ln>
                            <a:noFill/>
                          </a:ln>
                          <a:effectLst/>
                          <a:latin typeface="+mn-lt"/>
                        </a:rPr>
                        <a:t>digitale</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err="1" smtClean="0">
                          <a:ln>
                            <a:noFill/>
                          </a:ln>
                          <a:effectLst/>
                          <a:latin typeface="+mn-lt"/>
                        </a:rPr>
                        <a:t>Rosso</a:t>
                      </a:r>
                      <a:r>
                        <a:rPr kumimoji="0" lang="en-US" sz="1000" u="none" strike="noStrike" cap="none" normalizeH="0" baseline="0" dirty="0" smtClean="0">
                          <a:ln>
                            <a:noFill/>
                          </a:ln>
                          <a:effectLst/>
                          <a:latin typeface="+mn-lt"/>
                        </a:rPr>
                        <a:t> - </a:t>
                      </a:r>
                      <a:r>
                        <a:rPr kumimoji="0" lang="en-US" sz="1000" u="none" strike="noStrike" cap="none" normalizeH="0" baseline="0" dirty="0" err="1" smtClean="0">
                          <a:ln>
                            <a:noFill/>
                          </a:ln>
                          <a:effectLst/>
                          <a:latin typeface="+mn-lt"/>
                        </a:rPr>
                        <a:t>alta</a:t>
                      </a:r>
                      <a:r>
                        <a:rPr kumimoji="0" lang="en-US" sz="1000" u="none" strike="noStrike" cap="none" normalizeH="0" baseline="0" dirty="0" smtClean="0">
                          <a:ln>
                            <a:noFill/>
                          </a:ln>
                          <a:effectLst/>
                          <a:latin typeface="+mn-lt"/>
                        </a:rPr>
                        <a:t> </a:t>
                      </a:r>
                      <a:r>
                        <a:rPr kumimoji="0" lang="en-US" sz="1000" u="none" strike="noStrike" cap="none" normalizeH="0" baseline="0" dirty="0" err="1" smtClean="0">
                          <a:ln>
                            <a:noFill/>
                          </a:ln>
                          <a:effectLst/>
                          <a:latin typeface="+mn-lt"/>
                        </a:rPr>
                        <a:t>priorità</a:t>
                      </a:r>
                      <a:endParaRPr kumimoji="0" lang="en-US" sz="1000" u="none" strike="noStrike" cap="none" normalizeH="0" baseline="0" dirty="0">
                        <a:ln>
                          <a:noFill/>
                        </a:ln>
                        <a:effectLst/>
                        <a:latin typeface="+mn-lt"/>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u="none" strike="noStrike" cap="none" normalizeH="0" baseline="0" dirty="0" smtClean="0">
                          <a:ln>
                            <a:noFill/>
                          </a:ln>
                          <a:effectLst/>
                          <a:latin typeface="+mn-lt"/>
                        </a:rPr>
                        <a:t>Mancanza di competenze digitali in alcuni team</a:t>
                      </a:r>
                      <a:endParaRPr kumimoji="0" lang="it-IT" sz="1000" u="none" strike="noStrike" cap="none" normalizeH="0" baseline="0" dirty="0">
                        <a:ln>
                          <a:noFill/>
                        </a:ln>
                        <a:effectLst/>
                        <a:latin typeface="+mn-lt"/>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GB" sz="1000" b="0" i="0" u="none" strike="noStrike" cap="none" normalizeH="0" baseline="0" dirty="0" err="1" smtClean="0">
                          <a:ln>
                            <a:noFill/>
                          </a:ln>
                          <a:solidFill>
                            <a:schemeClr val="tx1"/>
                          </a:solidFill>
                          <a:effectLst/>
                          <a:latin typeface="+mn-lt"/>
                          <a:ea typeface="MS PGothic"/>
                          <a:cs typeface="MS PGothic"/>
                        </a:rPr>
                        <a:t>Assunzioni</a:t>
                      </a:r>
                      <a:r>
                        <a:rPr kumimoji="0" lang="en-GB" sz="1000" b="0" i="0" u="none" strike="noStrike" cap="none" normalizeH="0" baseline="0" dirty="0" smtClean="0">
                          <a:ln>
                            <a:noFill/>
                          </a:ln>
                          <a:solidFill>
                            <a:schemeClr val="tx1"/>
                          </a:solidFill>
                          <a:effectLst/>
                          <a:latin typeface="+mn-lt"/>
                          <a:ea typeface="MS PGothic"/>
                          <a:cs typeface="MS PGothic"/>
                        </a:rPr>
                        <a:t> </a:t>
                      </a:r>
                      <a:r>
                        <a:rPr kumimoji="0" lang="en-GB" sz="1000" b="0" i="0" u="none" strike="noStrike" cap="none" normalizeH="0" baseline="0" dirty="0" err="1" smtClean="0">
                          <a:ln>
                            <a:noFill/>
                          </a:ln>
                          <a:solidFill>
                            <a:schemeClr val="tx1"/>
                          </a:solidFill>
                          <a:effectLst/>
                          <a:latin typeface="+mn-lt"/>
                          <a:ea typeface="MS PGothic"/>
                          <a:cs typeface="MS PGothic"/>
                        </a:rPr>
                        <a:t>mirate</a:t>
                      </a: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1"/>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0" u="none" strike="noStrike" cap="none" normalizeH="0" baseline="0" dirty="0" err="1" smtClean="0">
                          <a:ln>
                            <a:noFill/>
                          </a:ln>
                          <a:solidFill>
                            <a:schemeClr val="tx1"/>
                          </a:solidFill>
                          <a:effectLst/>
                          <a:latin typeface="+mn-lt"/>
                          <a:ea typeface="MS PGothic"/>
                          <a:cs typeface="MS PGothic"/>
                        </a:rPr>
                        <a:t>Nuova</a:t>
                      </a:r>
                      <a:r>
                        <a:rPr kumimoji="0" lang="en-US" sz="1000" b="0" i="0" u="none" strike="noStrike" cap="none" normalizeH="0" baseline="0" dirty="0" smtClean="0">
                          <a:ln>
                            <a:noFill/>
                          </a:ln>
                          <a:solidFill>
                            <a:schemeClr val="tx1"/>
                          </a:solidFill>
                          <a:effectLst/>
                          <a:latin typeface="+mn-lt"/>
                          <a:ea typeface="MS PGothic"/>
                          <a:cs typeface="MS PGothic"/>
                        </a:rPr>
                        <a:t> leadership</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b="0" i="0" u="none" strike="noStrike" cap="none" normalizeH="0" baseline="0" dirty="0" smtClean="0">
                          <a:ln>
                            <a:noFill/>
                          </a:ln>
                          <a:solidFill>
                            <a:schemeClr val="tx1"/>
                          </a:solidFill>
                          <a:effectLst/>
                          <a:latin typeface="+mn-lt"/>
                          <a:ea typeface="MS PGothic"/>
                          <a:cs typeface="MS PGothic"/>
                        </a:rPr>
                        <a:t>Comportamenti di leadership efficaci per gestire il cambiamento</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mn-lt"/>
                          <a:ea typeface="MS PGothic"/>
                          <a:cs typeface="MS PGothic"/>
                        </a:rPr>
                        <a:t>Giallo</a:t>
                      </a:r>
                      <a:r>
                        <a:rPr kumimoji="0" lang="en-US" sz="1000" b="0" i="0" u="none" strike="noStrike" cap="none" normalizeH="0" baseline="0" dirty="0" smtClean="0">
                          <a:ln>
                            <a:noFill/>
                          </a:ln>
                          <a:solidFill>
                            <a:schemeClr val="tx1"/>
                          </a:solidFill>
                          <a:effectLst/>
                          <a:latin typeface="+mn-lt"/>
                          <a:ea typeface="MS PGothic"/>
                          <a:cs typeface="MS PGothic"/>
                        </a:rPr>
                        <a:t>- </a:t>
                      </a:r>
                      <a:r>
                        <a:rPr kumimoji="0" lang="en-US" sz="1000" b="0" i="0" u="none" strike="noStrike" cap="none" normalizeH="0" baseline="0" dirty="0" err="1" smtClean="0">
                          <a:ln>
                            <a:noFill/>
                          </a:ln>
                          <a:solidFill>
                            <a:schemeClr val="tx1"/>
                          </a:solidFill>
                          <a:effectLst/>
                          <a:latin typeface="+mn-lt"/>
                          <a:ea typeface="MS PGothic"/>
                          <a:cs typeface="MS PGothic"/>
                        </a:rPr>
                        <a:t>priorità</a:t>
                      </a:r>
                      <a:r>
                        <a:rPr kumimoji="0" lang="en-US" sz="1000" b="0" i="0" u="none" strike="noStrike" cap="none" normalizeH="0" baseline="0" dirty="0" smtClean="0">
                          <a:ln>
                            <a:noFill/>
                          </a:ln>
                          <a:solidFill>
                            <a:schemeClr val="tx1"/>
                          </a:solidFill>
                          <a:effectLst/>
                          <a:latin typeface="+mn-lt"/>
                          <a:ea typeface="MS PGothic"/>
                          <a:cs typeface="MS PGothic"/>
                        </a:rPr>
                        <a:t> media</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mn-lt"/>
                          <a:ea typeface="MS PGothic"/>
                          <a:cs typeface="MS PGothic"/>
                        </a:rPr>
                        <a:t>Mancanza di capacità di gestione del cambiamento nella leadership esistente</a:t>
                      </a: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GB" sz="1000" b="0" i="0" u="none" strike="noStrike" cap="none" normalizeH="0" baseline="0" dirty="0" err="1" smtClean="0">
                          <a:ln>
                            <a:noFill/>
                          </a:ln>
                          <a:solidFill>
                            <a:schemeClr val="tx1"/>
                          </a:solidFill>
                          <a:effectLst/>
                          <a:latin typeface="+mn-lt"/>
                          <a:ea typeface="MS PGothic"/>
                          <a:cs typeface="MS PGothic"/>
                        </a:rPr>
                        <a:t>Sviluppo</a:t>
                      </a:r>
                      <a:r>
                        <a:rPr kumimoji="0" lang="en-GB" sz="1000" b="0" i="0" u="none" strike="noStrike" cap="none" normalizeH="0" baseline="0" dirty="0" smtClean="0">
                          <a:ln>
                            <a:noFill/>
                          </a:ln>
                          <a:solidFill>
                            <a:schemeClr val="tx1"/>
                          </a:solidFill>
                          <a:effectLst/>
                          <a:latin typeface="+mn-lt"/>
                          <a:ea typeface="MS PGothic"/>
                          <a:cs typeface="MS PGothic"/>
                        </a:rPr>
                        <a:t> </a:t>
                      </a:r>
                      <a:r>
                        <a:rPr kumimoji="0" lang="en-GB" sz="1000" b="0" i="0" u="none" strike="noStrike" cap="none" normalizeH="0" baseline="0" dirty="0" err="1" smtClean="0">
                          <a:ln>
                            <a:noFill/>
                          </a:ln>
                          <a:solidFill>
                            <a:schemeClr val="tx1"/>
                          </a:solidFill>
                          <a:effectLst/>
                          <a:latin typeface="+mn-lt"/>
                          <a:ea typeface="MS PGothic"/>
                          <a:cs typeface="MS PGothic"/>
                        </a:rPr>
                        <a:t>della</a:t>
                      </a:r>
                      <a:r>
                        <a:rPr kumimoji="0" lang="en-GB" sz="1000" b="0" i="0" u="none" strike="noStrike" cap="none" normalizeH="0" baseline="0" dirty="0" smtClean="0">
                          <a:ln>
                            <a:noFill/>
                          </a:ln>
                          <a:solidFill>
                            <a:schemeClr val="tx1"/>
                          </a:solidFill>
                          <a:effectLst/>
                          <a:latin typeface="+mn-lt"/>
                          <a:ea typeface="MS PGothic"/>
                          <a:cs typeface="MS PGothic"/>
                        </a:rPr>
                        <a:t> leadership</a:t>
                      </a: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5121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05810" y="365126"/>
            <a:ext cx="7886700" cy="498734"/>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i="1" dirty="0" err="1" smtClean="0"/>
              <a:t>Modello</a:t>
            </a:r>
            <a:r>
              <a:rPr lang="en-GB" b="1" i="1" dirty="0" smtClean="0"/>
              <a:t> </a:t>
            </a:r>
            <a:r>
              <a:rPr lang="en-GB" b="1" i="1" dirty="0" err="1" smtClean="0"/>
              <a:t>di</a:t>
            </a:r>
            <a:r>
              <a:rPr lang="en-GB" b="1" i="1" dirty="0" smtClean="0"/>
              <a:t> “</a:t>
            </a:r>
            <a:r>
              <a:rPr lang="en-GB" b="1" i="1" dirty="0" err="1" smtClean="0"/>
              <a:t>sfida</a:t>
            </a:r>
            <a:r>
              <a:rPr lang="en-GB" b="1" i="1" dirty="0" smtClean="0"/>
              <a:t>” </a:t>
            </a:r>
            <a:r>
              <a:rPr lang="en-GB" b="1" i="1" dirty="0" err="1" smtClean="0"/>
              <a:t>organizzativa</a:t>
            </a:r>
            <a:endParaRPr lang="de-AT" dirty="0"/>
          </a:p>
        </p:txBody>
      </p:sp>
      <p:graphicFrame>
        <p:nvGraphicFramePr>
          <p:cNvPr id="3" name="Group 139"/>
          <p:cNvGraphicFramePr>
            <a:graphicFrameLocks noGrp="1"/>
          </p:cNvGraphicFramePr>
          <p:nvPr>
            <p:extLst>
              <p:ext uri="{D42A27DB-BD31-4B8C-83A1-F6EECF244321}">
                <p14:modId xmlns:p14="http://schemas.microsoft.com/office/powerpoint/2010/main" xmlns="" val="409000941"/>
              </p:ext>
            </p:extLst>
          </p:nvPr>
        </p:nvGraphicFramePr>
        <p:xfrm>
          <a:off x="305810" y="1019795"/>
          <a:ext cx="8718120" cy="5300511"/>
        </p:xfrm>
        <a:graphic>
          <a:graphicData uri="http://schemas.openxmlformats.org/drawingml/2006/table">
            <a:tbl>
              <a:tblPr firstRow="1" bandRow="1">
                <a:tableStyleId>{BC89EF96-8CEA-46FF-86C4-4CE0E7609802}</a:tableStyleId>
              </a:tblPr>
              <a:tblGrid>
                <a:gridCol w="1743624">
                  <a:extLst>
                    <a:ext uri="{9D8B030D-6E8A-4147-A177-3AD203B41FA5}">
                      <a16:colId xmlns:a16="http://schemas.microsoft.com/office/drawing/2014/main" xmlns="" val="20000"/>
                    </a:ext>
                  </a:extLst>
                </a:gridCol>
                <a:gridCol w="1743624">
                  <a:extLst>
                    <a:ext uri="{9D8B030D-6E8A-4147-A177-3AD203B41FA5}">
                      <a16:colId xmlns:a16="http://schemas.microsoft.com/office/drawing/2014/main" xmlns="" val="20001"/>
                    </a:ext>
                  </a:extLst>
                </a:gridCol>
                <a:gridCol w="1743624">
                  <a:extLst>
                    <a:ext uri="{9D8B030D-6E8A-4147-A177-3AD203B41FA5}">
                      <a16:colId xmlns:a16="http://schemas.microsoft.com/office/drawing/2014/main" xmlns="" val="20002"/>
                    </a:ext>
                  </a:extLst>
                </a:gridCol>
                <a:gridCol w="1743624">
                  <a:extLst>
                    <a:ext uri="{9D8B030D-6E8A-4147-A177-3AD203B41FA5}">
                      <a16:colId xmlns:a16="http://schemas.microsoft.com/office/drawing/2014/main" xmlns="" val="20003"/>
                    </a:ext>
                  </a:extLst>
                </a:gridCol>
                <a:gridCol w="1743624">
                  <a:extLst>
                    <a:ext uri="{9D8B030D-6E8A-4147-A177-3AD203B41FA5}">
                      <a16:colId xmlns:a16="http://schemas.microsoft.com/office/drawing/2014/main" xmlns="" val="20004"/>
                    </a:ext>
                  </a:extLst>
                </a:gridCol>
              </a:tblGrid>
              <a:tr h="57411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sono le sfide/opportunità critiche che l'organizzazione deve affrontare</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In cosa dovrà eccellere l'organizzazione per affrontare queste sfide</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In che misura esistono queste capacità</a:t>
                      </a:r>
                      <a:r>
                        <a:rPr kumimoji="0" lang="en-US" sz="1000" u="none" strike="noStrike" cap="none" normalizeH="0" baseline="0" dirty="0" smtClean="0">
                          <a:ln>
                            <a:noFill/>
                          </a:ln>
                          <a:effectLst/>
                          <a:latin typeface="+mn-lt"/>
                        </a:rPr>
                        <a:t>? </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sono le implicazioni per la gestione dei talenti</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azioni devono essere intraprese per affrontare questi cambiamenti</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0"/>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1"/>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2"/>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3"/>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algn="l">
                        <a:lnSpc>
                          <a:spcPct val="100000"/>
                        </a:lnSpc>
                        <a:buNone/>
                      </a:pPr>
                      <a:endParaRPr lang="en-GB" sz="1000" dirty="0">
                        <a:latin typeface="+mn-lt"/>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4"/>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5"/>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6"/>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7"/>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8"/>
                  </a:ext>
                </a:extLst>
              </a:tr>
              <a:tr h="205913">
                <a:tc gridSpan="5">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defRPr/>
                      </a:pPr>
                      <a:r>
                        <a:rPr lang="en-US" sz="600" b="0" dirty="0">
                          <a:solidFill>
                            <a:schemeClr val="bg2"/>
                          </a:solidFill>
                          <a:latin typeface="+mn-lt"/>
                        </a:rPr>
                        <a:t>  © PA Knowledge Limited 2017</a:t>
                      </a: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alpha val="20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extLst>
                  <a:ext uri="{0D108BD9-81ED-4DB2-BD59-A6C34878D82A}">
                    <a16:rowId xmlns:a16="http://schemas.microsoft.com/office/drawing/2014/main" xmlns="" val="10009"/>
                  </a:ext>
                </a:extLst>
              </a:tr>
            </a:tbl>
          </a:graphicData>
        </a:graphic>
      </p:graphicFrame>
      <p:sp>
        <p:nvSpPr>
          <p:cNvPr id="6" name="Textfeld 4">
            <a:extLst>
              <a:ext uri="{FF2B5EF4-FFF2-40B4-BE49-F238E27FC236}">
                <a16:creationId xmlns:a16="http://schemas.microsoft.com/office/drawing/2014/main" xmlns="" id="{DBBADF0D-C70D-4D80-BF0E-5D54EF24931F}"/>
              </a:ext>
            </a:extLst>
          </p:cNvPr>
          <p:cNvSpPr txBox="1"/>
          <p:nvPr/>
        </p:nvSpPr>
        <p:spPr>
          <a:xfrm>
            <a:off x="2090057" y="5959705"/>
            <a:ext cx="5165766" cy="769441"/>
          </a:xfrm>
          <a:prstGeom prst="rect">
            <a:avLst/>
          </a:prstGeom>
          <a:noFill/>
        </p:spPr>
        <p:txBody>
          <a:bodyPr wrap="square" rtlCol="0">
            <a:spAutoFit/>
          </a:bodyPr>
          <a:lstStyle/>
          <a:p>
            <a:endParaRPr lang="de-DE" sz="1100" dirty="0"/>
          </a:p>
          <a:p>
            <a:pPr algn="ctr"/>
            <a:r>
              <a:rPr lang="it-IT" sz="1100" dirty="0" smtClean="0"/>
              <a:t>Con il gentile permesso della NHS London Leadership </a:t>
            </a:r>
            <a:r>
              <a:rPr lang="it-IT" sz="1100" dirty="0" err="1" smtClean="0"/>
              <a:t>Academy</a:t>
            </a:r>
            <a:r>
              <a:rPr lang="it-IT" sz="1100" dirty="0" smtClean="0"/>
              <a:t>. Questo strumento è una derivazione dello strumento di segmentazione dei talenti sviluppato da PA </a:t>
            </a:r>
            <a:r>
              <a:rPr lang="it-IT" sz="1100" dirty="0" err="1" smtClean="0"/>
              <a:t>Consulting</a:t>
            </a:r>
            <a:r>
              <a:rPr lang="it-IT" sz="1100" dirty="0" smtClean="0"/>
              <a:t> e dalla London Leadership </a:t>
            </a:r>
            <a:r>
              <a:rPr lang="it-IT" sz="1100" dirty="0" err="1" smtClean="0"/>
              <a:t>Academy</a:t>
            </a:r>
            <a:r>
              <a:rPr lang="it-IT" sz="1100" dirty="0" smtClean="0"/>
              <a:t>.</a:t>
            </a:r>
            <a:r>
              <a:rPr lang="de-DE" sz="1100" dirty="0" smtClean="0"/>
              <a:t>.</a:t>
            </a:r>
            <a:endParaRPr lang="de-AT" sz="1100" dirty="0"/>
          </a:p>
        </p:txBody>
      </p:sp>
    </p:spTree>
    <p:extLst>
      <p:ext uri="{BB962C8B-B14F-4D97-AF65-F5344CB8AC3E}">
        <p14:creationId xmlns:p14="http://schemas.microsoft.com/office/powerpoint/2010/main" xmlns="" val="37404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0099" y="94244"/>
            <a:ext cx="7886700" cy="1325563"/>
          </a:xfrm>
        </p:spPr>
        <p:txBody>
          <a:bodyPr/>
          <a:lstStyle/>
          <a:p>
            <a:pPr algn="ctr"/>
            <a:r>
              <a:rPr lang="de-DE" dirty="0" err="1" smtClean="0"/>
              <a:t>Strumento</a:t>
            </a:r>
            <a:r>
              <a:rPr lang="de-DE" dirty="0" smtClean="0"/>
              <a:t> </a:t>
            </a:r>
            <a:r>
              <a:rPr lang="de-DE" dirty="0" err="1" smtClean="0"/>
              <a:t>diagnostico</a:t>
            </a:r>
            <a:r>
              <a:rPr lang="de-DE" dirty="0" smtClean="0"/>
              <a:t> Talent Dilemmas</a:t>
            </a:r>
            <a:endParaRPr lang="de-AT" dirty="0"/>
          </a:p>
        </p:txBody>
      </p:sp>
      <p:sp>
        <p:nvSpPr>
          <p:cNvPr id="3" name="Inhaltsplatzhalter 2"/>
          <p:cNvSpPr>
            <a:spLocks noGrp="1"/>
          </p:cNvSpPr>
          <p:nvPr>
            <p:ph idx="4294967295"/>
          </p:nvPr>
        </p:nvSpPr>
        <p:spPr>
          <a:xfrm>
            <a:off x="660099" y="1181945"/>
            <a:ext cx="7886700" cy="3330677"/>
          </a:xfrm>
        </p:spPr>
        <p:txBody>
          <a:bodyPr>
            <a:noAutofit/>
          </a:bodyPr>
          <a:lstStyle/>
          <a:p>
            <a:r>
              <a:rPr lang="it-IT" sz="1400" dirty="0" smtClean="0"/>
              <a:t>Il Talent </a:t>
            </a:r>
            <a:r>
              <a:rPr lang="it-IT" sz="1400" dirty="0" err="1" smtClean="0"/>
              <a:t>Dilemmas</a:t>
            </a:r>
            <a:r>
              <a:rPr lang="it-IT" sz="1400" dirty="0" smtClean="0"/>
              <a:t> </a:t>
            </a:r>
            <a:r>
              <a:rPr lang="it-IT" sz="1400" dirty="0" err="1" smtClean="0"/>
              <a:t>Diagnostic</a:t>
            </a:r>
            <a:r>
              <a:rPr lang="it-IT" sz="1400" dirty="0" smtClean="0"/>
              <a:t> </a:t>
            </a:r>
            <a:r>
              <a:rPr lang="it-IT" sz="1400" dirty="0" err="1" smtClean="0"/>
              <a:t>Tool</a:t>
            </a:r>
            <a:r>
              <a:rPr lang="it-IT" sz="1400" dirty="0" smtClean="0"/>
              <a:t> presenta i dieci principali </a:t>
            </a:r>
            <a:r>
              <a:rPr lang="it-IT" sz="1400" dirty="0" smtClean="0"/>
              <a:t>fattori che </a:t>
            </a:r>
            <a:r>
              <a:rPr lang="it-IT" sz="1400" dirty="0" smtClean="0"/>
              <a:t>le organizzazioni devono affrontare. Vi permette di identificare e definire i principi del talento che guideranno la vostra </a:t>
            </a:r>
            <a:r>
              <a:rPr lang="it-IT" sz="1400" dirty="0" smtClean="0"/>
              <a:t>strategia, assicurandovi </a:t>
            </a:r>
            <a:r>
              <a:rPr lang="it-IT" sz="1400" dirty="0" smtClean="0"/>
              <a:t>che </a:t>
            </a:r>
            <a:r>
              <a:rPr lang="it-IT" sz="1400" dirty="0" smtClean="0"/>
              <a:t>sia </a:t>
            </a:r>
            <a:r>
              <a:rPr lang="it-IT" sz="1400" dirty="0" smtClean="0"/>
              <a:t>adatta allo scopo per la vostra organizzazione.</a:t>
            </a:r>
          </a:p>
          <a:p>
            <a:r>
              <a:rPr lang="it-IT" sz="1400" dirty="0" smtClean="0"/>
              <a:t>È uno strumento utile da utilizzare nelle conversazioni con le parti interessate per capire e identificare l'approccio alla gestione dei talenti che la vostra organizzazione dovrebbe </a:t>
            </a:r>
            <a:r>
              <a:rPr lang="it-IT" sz="1400" dirty="0" smtClean="0"/>
              <a:t>adottare, </a:t>
            </a:r>
            <a:r>
              <a:rPr lang="it-IT" sz="1400" dirty="0" smtClean="0"/>
              <a:t>e quanto lontano da esso sia attualmente. Potrebbe essere utilizzato in una riunione per ottenere il punto di vista di un team di </a:t>
            </a:r>
            <a:r>
              <a:rPr lang="it-IT" sz="1400" dirty="0" err="1" smtClean="0"/>
              <a:t>stakeholder</a:t>
            </a:r>
            <a:r>
              <a:rPr lang="it-IT" sz="1400" dirty="0" smtClean="0"/>
              <a:t> o in conversazioni individuali. </a:t>
            </a:r>
          </a:p>
          <a:p>
            <a:r>
              <a:rPr lang="it-IT" sz="1400" dirty="0" smtClean="0"/>
              <a:t>Oltre ai dieci </a:t>
            </a:r>
            <a:r>
              <a:rPr lang="it-IT" sz="1400" dirty="0" smtClean="0"/>
              <a:t>fattoti forniti</a:t>
            </a:r>
            <a:r>
              <a:rPr lang="it-IT" sz="1400" dirty="0" smtClean="0"/>
              <a:t>, potete anche includere qualsiasi </a:t>
            </a:r>
            <a:r>
              <a:rPr lang="it-IT" sz="1400" dirty="0" smtClean="0"/>
              <a:t>fattore specifico </a:t>
            </a:r>
            <a:r>
              <a:rPr lang="it-IT" sz="1400" dirty="0" smtClean="0"/>
              <a:t>che possa essere rilevante per la vostra organizzazione. </a:t>
            </a:r>
          </a:p>
          <a:p>
            <a:r>
              <a:rPr lang="it-IT" sz="1400" dirty="0" smtClean="0"/>
              <a:t>Una volta che avete la vostra serie di </a:t>
            </a:r>
            <a:r>
              <a:rPr lang="it-IT" sz="1400" dirty="0" smtClean="0"/>
              <a:t>fattori sul </a:t>
            </a:r>
            <a:r>
              <a:rPr lang="it-IT" sz="1400" dirty="0" smtClean="0"/>
              <a:t>talento, </a:t>
            </a:r>
            <a:r>
              <a:rPr lang="it-IT" sz="1400" dirty="0" smtClean="0"/>
              <a:t>indicate dove si trova attualmente </a:t>
            </a:r>
            <a:r>
              <a:rPr lang="it-IT" sz="1400" dirty="0" smtClean="0"/>
              <a:t>la vostra organizzazione </a:t>
            </a:r>
            <a:r>
              <a:rPr lang="it-IT" sz="1400" dirty="0" smtClean="0"/>
              <a:t>per </a:t>
            </a:r>
            <a:r>
              <a:rPr lang="it-IT" sz="1400" dirty="0" smtClean="0"/>
              <a:t>ogni </a:t>
            </a:r>
            <a:r>
              <a:rPr lang="it-IT" sz="1400" dirty="0" smtClean="0"/>
              <a:t>fattore e con un </a:t>
            </a:r>
            <a:r>
              <a:rPr lang="it-IT" sz="1400" dirty="0" smtClean="0"/>
              <a:t>colore diverso, segnate dove voi o la parte interessata credete che l'organizzazione dovrebbe essere. </a:t>
            </a:r>
          </a:p>
          <a:p>
            <a:r>
              <a:rPr lang="it-IT" sz="1400" dirty="0" smtClean="0"/>
              <a:t>L'esempio seguente segna lo stato attuale in arancione e la posizione di aspirazione in verde per tre dei </a:t>
            </a:r>
            <a:r>
              <a:rPr lang="it-IT" sz="1400" dirty="0" smtClean="0"/>
              <a:t>fattori:</a:t>
            </a:r>
            <a:endParaRPr lang="en-GB" sz="1400" dirty="0"/>
          </a:p>
        </p:txBody>
      </p:sp>
      <p:grpSp>
        <p:nvGrpSpPr>
          <p:cNvPr id="4" name="Group 14"/>
          <p:cNvGrpSpPr/>
          <p:nvPr/>
        </p:nvGrpSpPr>
        <p:grpSpPr>
          <a:xfrm>
            <a:off x="141849" y="4486746"/>
            <a:ext cx="8860302" cy="2175128"/>
            <a:chOff x="277859" y="3721893"/>
            <a:chExt cx="9363075" cy="1990507"/>
          </a:xfrm>
        </p:grpSpPr>
        <p:pic>
          <p:nvPicPr>
            <p:cNvPr id="5" name="Picture 13"/>
            <p:cNvPicPr>
              <a:picLocks noChangeAspect="1"/>
            </p:cNvPicPr>
            <p:nvPr/>
          </p:nvPicPr>
          <p:blipFill>
            <a:blip r:embed="rId2" cstate="print"/>
            <a:stretch>
              <a:fillRect/>
            </a:stretch>
          </p:blipFill>
          <p:spPr>
            <a:xfrm>
              <a:off x="277859" y="3721893"/>
              <a:ext cx="9363075" cy="1990507"/>
            </a:xfrm>
            <a:prstGeom prst="rect">
              <a:avLst/>
            </a:prstGeom>
          </p:spPr>
        </p:pic>
        <p:sp>
          <p:nvSpPr>
            <p:cNvPr id="6" name="Multiply 4"/>
            <p:cNvSpPr/>
            <p:nvPr/>
          </p:nvSpPr>
          <p:spPr bwMode="auto">
            <a:xfrm>
              <a:off x="5677128" y="3826759"/>
              <a:ext cx="288000" cy="288000"/>
            </a:xfrm>
            <a:prstGeom prst="mathMultiply">
              <a:avLst/>
            </a:prstGeom>
            <a:solidFill>
              <a:srgbClr val="FFC00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7" name="Multiply 5"/>
            <p:cNvSpPr/>
            <p:nvPr/>
          </p:nvSpPr>
          <p:spPr bwMode="auto">
            <a:xfrm>
              <a:off x="6997880" y="4468731"/>
              <a:ext cx="288000" cy="288000"/>
            </a:xfrm>
            <a:prstGeom prst="mathMultiply">
              <a:avLst/>
            </a:prstGeom>
            <a:solidFill>
              <a:srgbClr val="FFC00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8" name="Multiply 6"/>
            <p:cNvSpPr/>
            <p:nvPr/>
          </p:nvSpPr>
          <p:spPr bwMode="auto">
            <a:xfrm>
              <a:off x="6732031" y="5132384"/>
              <a:ext cx="288000" cy="288000"/>
            </a:xfrm>
            <a:prstGeom prst="mathMultiply">
              <a:avLst/>
            </a:prstGeom>
            <a:solidFill>
              <a:srgbClr val="FFC00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9" name="Multiply 7"/>
            <p:cNvSpPr/>
            <p:nvPr/>
          </p:nvSpPr>
          <p:spPr bwMode="auto">
            <a:xfrm>
              <a:off x="7739691" y="5132384"/>
              <a:ext cx="288000" cy="288000"/>
            </a:xfrm>
            <a:prstGeom prst="mathMultiply">
              <a:avLst/>
            </a:prstGeom>
            <a:solidFill>
              <a:schemeClr val="accent6"/>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10" name="Multiply 8"/>
            <p:cNvSpPr/>
            <p:nvPr/>
          </p:nvSpPr>
          <p:spPr bwMode="auto">
            <a:xfrm>
              <a:off x="3567608" y="3824322"/>
              <a:ext cx="288000" cy="288000"/>
            </a:xfrm>
            <a:prstGeom prst="mathMultiply">
              <a:avLst/>
            </a:prstGeom>
            <a:solidFill>
              <a:schemeClr val="accent6"/>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11" name="Multiply 9"/>
            <p:cNvSpPr/>
            <p:nvPr/>
          </p:nvSpPr>
          <p:spPr bwMode="auto">
            <a:xfrm>
              <a:off x="2107013" y="4468731"/>
              <a:ext cx="288000" cy="288000"/>
            </a:xfrm>
            <a:prstGeom prst="mathMultiply">
              <a:avLst/>
            </a:prstGeom>
            <a:solidFill>
              <a:schemeClr val="accent6"/>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xmlns="" val="204276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052" y="99254"/>
            <a:ext cx="8774857" cy="6622222"/>
            <a:chOff x="295252" y="220441"/>
            <a:chExt cx="9315495" cy="6622222"/>
          </a:xfrm>
        </p:grpSpPr>
        <p:pic>
          <p:nvPicPr>
            <p:cNvPr id="3" name="Picture 2"/>
            <p:cNvPicPr>
              <a:picLocks noChangeAspect="1"/>
            </p:cNvPicPr>
            <p:nvPr/>
          </p:nvPicPr>
          <p:blipFill>
            <a:blip r:embed="rId2" cstate="print"/>
            <a:stretch>
              <a:fillRect/>
            </a:stretch>
          </p:blipFill>
          <p:spPr>
            <a:xfrm>
              <a:off x="295252" y="220441"/>
              <a:ext cx="9315495" cy="6425741"/>
            </a:xfrm>
            <a:prstGeom prst="rect">
              <a:avLst/>
            </a:prstGeom>
          </p:spPr>
        </p:pic>
        <p:sp>
          <p:nvSpPr>
            <p:cNvPr id="4" name="TextBox 3"/>
            <p:cNvSpPr txBox="1"/>
            <p:nvPr/>
          </p:nvSpPr>
          <p:spPr>
            <a:xfrm>
              <a:off x="3568131" y="6592497"/>
              <a:ext cx="2076421" cy="250166"/>
            </a:xfrm>
            <a:prstGeom prst="rect">
              <a:avLst/>
            </a:prstGeom>
            <a:noFill/>
          </p:spPr>
          <p:txBody>
            <a:bodyPr wrap="square" lIns="0" tIns="0" rIns="0" bIns="0" rtlCol="0" anchor="ctr">
              <a:noAutofit/>
            </a:bodyPr>
            <a:lstStyle/>
            <a:p>
              <a:pPr algn="r">
                <a:spcBef>
                  <a:spcPct val="0"/>
                </a:spcBef>
                <a:buClr>
                  <a:schemeClr val="accent1"/>
                </a:buClr>
                <a:defRPr/>
              </a:pPr>
              <a:r>
                <a:rPr lang="en-US" sz="600" dirty="0">
                  <a:solidFill>
                    <a:schemeClr val="bg2"/>
                  </a:solidFill>
                </a:rPr>
                <a:t>© PA Knowledge Limited 2017</a:t>
              </a:r>
            </a:p>
          </p:txBody>
        </p:sp>
      </p:grpSp>
    </p:spTree>
    <p:extLst>
      <p:ext uri="{BB962C8B-B14F-4D97-AF65-F5344CB8AC3E}">
        <p14:creationId xmlns:p14="http://schemas.microsoft.com/office/powerpoint/2010/main" xmlns="" val="111097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 </a:t>
            </a:r>
            <a:r>
              <a:rPr lang="de-DE" dirty="0" smtClean="0"/>
              <a:t>Talent </a:t>
            </a:r>
            <a:r>
              <a:rPr lang="de-DE" dirty="0" err="1" smtClean="0"/>
              <a:t>Roadmap</a:t>
            </a:r>
            <a:r>
              <a:rPr lang="de-DE" dirty="0" smtClean="0"/>
              <a:t> </a:t>
            </a:r>
            <a:r>
              <a:rPr lang="de-DE" dirty="0" err="1" smtClean="0"/>
              <a:t>Planning</a:t>
            </a:r>
            <a:r>
              <a:rPr lang="de-DE" dirty="0" smtClean="0"/>
              <a:t> Template</a:t>
            </a:r>
            <a:endParaRPr lang="de-AT" dirty="0"/>
          </a:p>
        </p:txBody>
      </p:sp>
      <p:sp>
        <p:nvSpPr>
          <p:cNvPr id="3" name="Inhaltsplatzhalter 2"/>
          <p:cNvSpPr>
            <a:spLocks noGrp="1"/>
          </p:cNvSpPr>
          <p:nvPr>
            <p:ph idx="1"/>
          </p:nvPr>
        </p:nvSpPr>
        <p:spPr/>
        <p:txBody>
          <a:bodyPr>
            <a:normAutofit fontScale="85000" lnSpcReduction="20000"/>
          </a:bodyPr>
          <a:lstStyle/>
          <a:p>
            <a:pPr marL="0" indent="0">
              <a:buNone/>
            </a:pPr>
            <a:r>
              <a:rPr lang="it-IT" sz="2400" dirty="0" smtClean="0"/>
              <a:t>Il Talent </a:t>
            </a:r>
            <a:r>
              <a:rPr lang="it-IT" sz="2400" dirty="0" err="1" smtClean="0"/>
              <a:t>Roadmap</a:t>
            </a:r>
            <a:r>
              <a:rPr lang="it-IT" sz="2400" dirty="0" smtClean="0"/>
              <a:t> Planning </a:t>
            </a:r>
            <a:r>
              <a:rPr lang="it-IT" sz="2400" dirty="0" err="1" smtClean="0"/>
              <a:t>Template</a:t>
            </a:r>
            <a:r>
              <a:rPr lang="it-IT" sz="2400" dirty="0" smtClean="0"/>
              <a:t> consente di pianificare le azioni che costituiranno la base della vostra strategia per i talenti. </a:t>
            </a:r>
          </a:p>
          <a:p>
            <a:pPr marL="0" indent="0">
              <a:buNone/>
            </a:pPr>
            <a:r>
              <a:rPr lang="it-IT" sz="2400" dirty="0" smtClean="0"/>
              <a:t>Utilizzando l'output dello strumento diagnostico Talent </a:t>
            </a:r>
            <a:r>
              <a:rPr lang="it-IT" sz="2400" dirty="0" err="1" smtClean="0"/>
              <a:t>Dilemmas</a:t>
            </a:r>
            <a:r>
              <a:rPr lang="it-IT" sz="2400" dirty="0" smtClean="0"/>
              <a:t> come base, potete iniziare a tracciare il percorso per passare dal vostro stato attuale allo stato di aspirazione come definito nei vostri principi di talento.  </a:t>
            </a:r>
          </a:p>
          <a:p>
            <a:pPr marL="0" indent="0">
              <a:buNone/>
            </a:pPr>
            <a:r>
              <a:rPr lang="it-IT" sz="2400" dirty="0" smtClean="0"/>
              <a:t>La priorità delle azioni da intraprendere per colmare le lacune nei vostri principi del talento dipenderà dai vostri specifici obiettivi organizzativi e da quanto ben sviluppata è attualmente la vostra strategia per il talento. A seconda della priorità e dell'impatto dell'azione, determinare il calendario appropriato per l'attuazione di ogni azione e delle attività associate. </a:t>
            </a:r>
          </a:p>
          <a:p>
            <a:pPr marL="0" indent="0">
              <a:buNone/>
            </a:pPr>
            <a:r>
              <a:rPr lang="it-IT" sz="2400" dirty="0" smtClean="0"/>
              <a:t>Nella prossima diapositiva è riportato un </a:t>
            </a:r>
            <a:r>
              <a:rPr lang="it-IT" sz="2400" dirty="0" smtClean="0"/>
              <a:t>esempio </a:t>
            </a:r>
            <a:r>
              <a:rPr lang="it-IT" sz="2400" dirty="0" smtClean="0"/>
              <a:t>basato sul secondo principio "Saremo aperti con gli individui </a:t>
            </a:r>
            <a:r>
              <a:rPr lang="it-IT" sz="2400" dirty="0" smtClean="0"/>
              <a:t>in merito alle loro </a:t>
            </a:r>
            <a:r>
              <a:rPr lang="it-IT" sz="2400" dirty="0" smtClean="0"/>
              <a:t>prestazioni e sul loro potenziale" </a:t>
            </a:r>
            <a:r>
              <a:rPr lang="it-IT" sz="2400" dirty="0" smtClean="0"/>
              <a:t>dal modello </a:t>
            </a:r>
            <a:r>
              <a:rPr lang="it-IT" sz="2400" dirty="0" smtClean="0"/>
              <a:t>del Talent </a:t>
            </a:r>
            <a:r>
              <a:rPr lang="it-IT" sz="2400" dirty="0" err="1" smtClean="0"/>
              <a:t>Dilemmas</a:t>
            </a:r>
            <a:r>
              <a:rPr lang="it-IT" sz="2400" dirty="0" smtClean="0"/>
              <a:t> </a:t>
            </a:r>
            <a:r>
              <a:rPr lang="it-IT" sz="2400" dirty="0" err="1" smtClean="0"/>
              <a:t>Diagnostic</a:t>
            </a:r>
            <a:r>
              <a:rPr lang="it-IT" sz="2400" dirty="0" smtClean="0"/>
              <a:t> </a:t>
            </a:r>
            <a:r>
              <a:rPr lang="it-IT" sz="2400" dirty="0" err="1" smtClean="0"/>
              <a:t>Tool</a:t>
            </a:r>
            <a:r>
              <a:rPr lang="it-IT" sz="2400" dirty="0" smtClean="0"/>
              <a:t>.</a:t>
            </a:r>
            <a:endParaRPr lang="de-AT" dirty="0"/>
          </a:p>
        </p:txBody>
      </p:sp>
      <p:sp>
        <p:nvSpPr>
          <p:cNvPr id="5" name="Textfeld 4">
            <a:extLst>
              <a:ext uri="{FF2B5EF4-FFF2-40B4-BE49-F238E27FC236}">
                <a16:creationId xmlns:a16="http://schemas.microsoft.com/office/drawing/2014/main" xmlns="" id="{95A1BF6E-8B2B-43EB-8C36-CBC2B08C0118}"/>
              </a:ext>
            </a:extLst>
          </p:cNvPr>
          <p:cNvSpPr txBox="1"/>
          <p:nvPr/>
        </p:nvSpPr>
        <p:spPr>
          <a:xfrm>
            <a:off x="2517677" y="5959705"/>
            <a:ext cx="4311161" cy="769441"/>
          </a:xfrm>
          <a:prstGeom prst="rect">
            <a:avLst/>
          </a:prstGeom>
          <a:noFill/>
        </p:spPr>
        <p:txBody>
          <a:bodyPr wrap="square" rtlCol="0">
            <a:spAutoFit/>
          </a:bodyPr>
          <a:lstStyle/>
          <a:p>
            <a:endParaRPr lang="de-DE" sz="1100" dirty="0"/>
          </a:p>
          <a:p>
            <a:pPr algn="ctr"/>
            <a:r>
              <a:rPr lang="de-DE" sz="1100" dirty="0"/>
              <a:t>With kind permission from the NHS London Leadership Academy. This tool is a derivation of the talent segmentation tool developed by © PA Consulting and London Leadership Academy.</a:t>
            </a:r>
            <a:endParaRPr lang="de-AT" sz="1100" dirty="0"/>
          </a:p>
        </p:txBody>
      </p:sp>
    </p:spTree>
    <p:extLst>
      <p:ext uri="{BB962C8B-B14F-4D97-AF65-F5344CB8AC3E}">
        <p14:creationId xmlns:p14="http://schemas.microsoft.com/office/powerpoint/2010/main" xmlns="" val="323905568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4.0_Template_PPT.pptx" id="{BE5B8B3B-EF03-4840-A88D-FA8D295AF0A1}" vid="{38676A41-D09E-4BFD-A57E-8CC614ECDB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T4.0_Template_PPT</Template>
  <TotalTime>0</TotalTime>
  <Words>1580</Words>
  <Application>Microsoft Office PowerPoint</Application>
  <PresentationFormat>Presentazione su schermo (4:3)</PresentationFormat>
  <Paragraphs>109</Paragraphs>
  <Slides>11</Slides>
  <Notes>2</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Office</vt:lpstr>
      <vt:lpstr>Talent 4.0 –  Programma di formazione Talent Management per le PMI</vt:lpstr>
      <vt:lpstr>Strumenti di strategia dei talenti</vt:lpstr>
      <vt:lpstr>5 step per allineare la vostra strategia di talento alla strategia organizzativa (I)</vt:lpstr>
      <vt:lpstr>5 step per allineare la vostra strategia di talento alla strategia organizzativa (II)</vt:lpstr>
      <vt:lpstr>Modello di “sfida” organizzativa</vt:lpstr>
      <vt:lpstr>Diapositiva 6</vt:lpstr>
      <vt:lpstr>Strumento diagnostico Talent Dilemmas</vt:lpstr>
      <vt:lpstr>Diapositiva 8</vt:lpstr>
      <vt:lpstr> Talent Roadmap Planning Template</vt:lpstr>
      <vt:lpstr>Talent Roadmap Planning Template (II)</vt:lpstr>
      <vt:lpstr>Diapositiva 11</vt:lpstr>
    </vt:vector>
  </TitlesOfParts>
  <Company>WKO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OE Sundin</dc:creator>
  <cp:lastModifiedBy>Alunno1</cp:lastModifiedBy>
  <cp:revision>24</cp:revision>
  <dcterms:created xsi:type="dcterms:W3CDTF">2019-12-09T12:18:42Z</dcterms:created>
  <dcterms:modified xsi:type="dcterms:W3CDTF">2020-10-11T20:19:24Z</dcterms:modified>
</cp:coreProperties>
</file>