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sldIdLst>
    <p:sldId id="256" r:id="rId2"/>
    <p:sldId id="257" r:id="rId3"/>
    <p:sldId id="258" r:id="rId4"/>
    <p:sldId id="275" r:id="rId5"/>
    <p:sldId id="259" r:id="rId6"/>
    <p:sldId id="274" r:id="rId7"/>
    <p:sldId id="260" r:id="rId8"/>
    <p:sldId id="276" r:id="rId9"/>
    <p:sldId id="277" r:id="rId10"/>
    <p:sldId id="261" r:id="rId11"/>
    <p:sldId id="262" r:id="rId12"/>
    <p:sldId id="263" r:id="rId13"/>
    <p:sldId id="287" r:id="rId14"/>
    <p:sldId id="282" r:id="rId15"/>
    <p:sldId id="284" r:id="rId16"/>
    <p:sldId id="283" r:id="rId17"/>
    <p:sldId id="285" r:id="rId18"/>
    <p:sldId id="286" r:id="rId19"/>
    <p:sldId id="278" r:id="rId20"/>
    <p:sldId id="271" r:id="rId21"/>
    <p:sldId id="272" r:id="rId22"/>
    <p:sldId id="280" r:id="rId23"/>
    <p:sldId id="273"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C57"/>
    <a:srgbClr val="5FD2C7"/>
    <a:srgbClr val="3D6F65"/>
    <a:srgbClr val="DEDEDC"/>
    <a:srgbClr val="E4E6E5"/>
    <a:srgbClr val="EEEEEE"/>
    <a:srgbClr val="DCDCDA"/>
    <a:srgbClr val="E2E2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7"/>
    <p:restoredTop sz="94632"/>
  </p:normalViewPr>
  <p:slideViewPr>
    <p:cSldViewPr snapToGrid="0">
      <p:cViewPr varScale="1">
        <p:scale>
          <a:sx n="108" d="100"/>
          <a:sy n="108" d="100"/>
        </p:scale>
        <p:origin x="157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6B2D7-E440-4635-9B03-115F50B6CAA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0180FD4F-1143-495B-B908-EA6055C3A76C}">
      <dgm:prSet phldrT="[Texto]"/>
      <dgm:spPr/>
      <dgm:t>
        <a:bodyPr/>
        <a:lstStyle/>
        <a:p>
          <a:pPr algn="ctr"/>
          <a:r>
            <a:rPr lang="de-DE" b="1" noProof="0" dirty="0"/>
            <a:t>1. Definieren Si</a:t>
          </a:r>
          <a:r>
            <a:rPr lang="pl-PL" b="1" noProof="0" dirty="0"/>
            <a:t>e</a:t>
          </a:r>
          <a:r>
            <a:rPr lang="de-DE" b="1" noProof="0" dirty="0"/>
            <a:t> die Unternehmensziele </a:t>
          </a:r>
        </a:p>
      </dgm:t>
    </dgm:pt>
    <dgm:pt modelId="{60AC7314-86C2-4EE8-B001-A35088BAA960}" type="parTrans" cxnId="{A6CE9519-3CBE-42D9-A6C2-42395F0AD1A9}">
      <dgm:prSet/>
      <dgm:spPr/>
      <dgm:t>
        <a:bodyPr/>
        <a:lstStyle/>
        <a:p>
          <a:endParaRPr lang="es-ES"/>
        </a:p>
      </dgm:t>
    </dgm:pt>
    <dgm:pt modelId="{7B95B62F-2BE9-4D5A-A3C9-713F3AC5697E}" type="sibTrans" cxnId="{A6CE9519-3CBE-42D9-A6C2-42395F0AD1A9}">
      <dgm:prSet/>
      <dgm:spPr/>
      <dgm:t>
        <a:bodyPr/>
        <a:lstStyle/>
        <a:p>
          <a:endParaRPr lang="es-ES"/>
        </a:p>
      </dgm:t>
    </dgm:pt>
    <dgm:pt modelId="{2C3AFB7E-DEFA-4571-847C-7C1C8A8292CA}">
      <dgm:prSet phldrT="[Texto]"/>
      <dgm:spPr/>
      <dgm:t>
        <a:bodyPr/>
        <a:lstStyle/>
        <a:p>
          <a:r>
            <a:rPr lang="de-DE" b="1" dirty="0"/>
            <a:t>2. Definieren Sie Ihre Ziele und Schlüsselergebnisse </a:t>
          </a:r>
          <a:endParaRPr lang="es-ES" b="1" dirty="0"/>
        </a:p>
      </dgm:t>
    </dgm:pt>
    <dgm:pt modelId="{13E31346-B1BD-4C99-A76A-8DE421D8F14B}" type="parTrans" cxnId="{34DA0E1B-4418-4BB9-868C-46977B821B7B}">
      <dgm:prSet/>
      <dgm:spPr/>
      <dgm:t>
        <a:bodyPr/>
        <a:lstStyle/>
        <a:p>
          <a:endParaRPr lang="es-ES"/>
        </a:p>
      </dgm:t>
    </dgm:pt>
    <dgm:pt modelId="{4E43DCA3-D9B9-4242-83C8-E9DE0DE17760}" type="sibTrans" cxnId="{34DA0E1B-4418-4BB9-868C-46977B821B7B}">
      <dgm:prSet/>
      <dgm:spPr/>
      <dgm:t>
        <a:bodyPr/>
        <a:lstStyle/>
        <a:p>
          <a:endParaRPr lang="es-ES"/>
        </a:p>
      </dgm:t>
    </dgm:pt>
    <dgm:pt modelId="{3D304D50-E7D2-4560-B2B6-E9CF94C1C959}">
      <dgm:prSet phldrT="[Texto]"/>
      <dgm:spPr/>
      <dgm:t>
        <a:bodyPr/>
        <a:lstStyle/>
        <a:p>
          <a:r>
            <a:rPr lang="de-DE" b="1" dirty="0"/>
            <a:t>3. Bestimmen Sie die wichtigsten Messgrößen</a:t>
          </a:r>
          <a:endParaRPr lang="es-ES" dirty="0"/>
        </a:p>
      </dgm:t>
    </dgm:pt>
    <dgm:pt modelId="{5BEC3311-676C-4E45-8287-FE1005C736F6}" type="parTrans" cxnId="{3B89B7C6-689B-4238-BB8F-B8E30398CDA2}">
      <dgm:prSet/>
      <dgm:spPr/>
      <dgm:t>
        <a:bodyPr/>
        <a:lstStyle/>
        <a:p>
          <a:endParaRPr lang="es-ES"/>
        </a:p>
      </dgm:t>
    </dgm:pt>
    <dgm:pt modelId="{B13F9DCA-2F7B-4E4B-88B2-F9CA6171F668}" type="sibTrans" cxnId="{3B89B7C6-689B-4238-BB8F-B8E30398CDA2}">
      <dgm:prSet/>
      <dgm:spPr/>
      <dgm:t>
        <a:bodyPr/>
        <a:lstStyle/>
        <a:p>
          <a:endParaRPr lang="es-ES"/>
        </a:p>
      </dgm:t>
    </dgm:pt>
    <dgm:pt modelId="{297D98C7-FCE3-4680-A5AB-FA7C4BF4FABC}">
      <dgm:prSet phldrT="[Texto]"/>
      <dgm:spPr/>
      <dgm:t>
        <a:bodyPr/>
        <a:lstStyle/>
        <a:p>
          <a:r>
            <a:rPr lang="de-DE" b="1" noProof="0" dirty="0"/>
            <a:t>4. Stellen Sie sicher, dass Ihr interner Kommunikationsplan richtig ausgelegt ist</a:t>
          </a:r>
          <a:endParaRPr lang="de-DE" noProof="0" dirty="0"/>
        </a:p>
      </dgm:t>
    </dgm:pt>
    <dgm:pt modelId="{FCD6F66E-DADA-4A3F-A0B6-20BAF77335E3}" type="parTrans" cxnId="{83B718FD-A31C-4385-B9D0-856EAD524628}">
      <dgm:prSet/>
      <dgm:spPr/>
      <dgm:t>
        <a:bodyPr/>
        <a:lstStyle/>
        <a:p>
          <a:endParaRPr lang="es-ES"/>
        </a:p>
      </dgm:t>
    </dgm:pt>
    <dgm:pt modelId="{78F9EC96-D29F-461A-82AB-9F72D3F939C3}" type="sibTrans" cxnId="{83B718FD-A31C-4385-B9D0-856EAD524628}">
      <dgm:prSet/>
      <dgm:spPr/>
      <dgm:t>
        <a:bodyPr/>
        <a:lstStyle/>
        <a:p>
          <a:endParaRPr lang="es-ES"/>
        </a:p>
      </dgm:t>
    </dgm:pt>
    <dgm:pt modelId="{46A5CE11-BE78-43D1-9511-F833A51FE640}" type="pres">
      <dgm:prSet presAssocID="{1066B2D7-E440-4635-9B03-115F50B6CAAB}" presName="Name0" presStyleCnt="0">
        <dgm:presLayoutVars>
          <dgm:dir/>
          <dgm:resizeHandles val="exact"/>
        </dgm:presLayoutVars>
      </dgm:prSet>
      <dgm:spPr/>
    </dgm:pt>
    <dgm:pt modelId="{7B078A07-5A88-490A-B1DD-2F81A384BDE3}" type="pres">
      <dgm:prSet presAssocID="{1066B2D7-E440-4635-9B03-115F50B6CAAB}" presName="cycle" presStyleCnt="0"/>
      <dgm:spPr/>
    </dgm:pt>
    <dgm:pt modelId="{E8816EEB-D31F-4607-9EE1-ADDE288906AA}" type="pres">
      <dgm:prSet presAssocID="{0180FD4F-1143-495B-B908-EA6055C3A76C}" presName="nodeFirstNode" presStyleLbl="node1" presStyleIdx="0" presStyleCnt="4">
        <dgm:presLayoutVars>
          <dgm:bulletEnabled val="1"/>
        </dgm:presLayoutVars>
      </dgm:prSet>
      <dgm:spPr/>
    </dgm:pt>
    <dgm:pt modelId="{6721CD94-C15B-4463-A7A2-966FB205EAB7}" type="pres">
      <dgm:prSet presAssocID="{7B95B62F-2BE9-4D5A-A3C9-713F3AC5697E}" presName="sibTransFirstNode" presStyleLbl="bgShp" presStyleIdx="0" presStyleCnt="1"/>
      <dgm:spPr/>
    </dgm:pt>
    <dgm:pt modelId="{8943F2AA-8B07-4656-9BC1-8B8CE6B0767F}" type="pres">
      <dgm:prSet presAssocID="{2C3AFB7E-DEFA-4571-847C-7C1C8A8292CA}" presName="nodeFollowingNodes" presStyleLbl="node1" presStyleIdx="1" presStyleCnt="4">
        <dgm:presLayoutVars>
          <dgm:bulletEnabled val="1"/>
        </dgm:presLayoutVars>
      </dgm:prSet>
      <dgm:spPr/>
    </dgm:pt>
    <dgm:pt modelId="{07AC5674-7AA7-4B93-B8EA-1C985BCB50EB}" type="pres">
      <dgm:prSet presAssocID="{3D304D50-E7D2-4560-B2B6-E9CF94C1C959}" presName="nodeFollowingNodes" presStyleLbl="node1" presStyleIdx="2" presStyleCnt="4">
        <dgm:presLayoutVars>
          <dgm:bulletEnabled val="1"/>
        </dgm:presLayoutVars>
      </dgm:prSet>
      <dgm:spPr/>
    </dgm:pt>
    <dgm:pt modelId="{160ACA60-6080-41C6-AF3F-865FE04FE1D6}" type="pres">
      <dgm:prSet presAssocID="{297D98C7-FCE3-4680-A5AB-FA7C4BF4FABC}" presName="nodeFollowingNodes" presStyleLbl="node1" presStyleIdx="3" presStyleCnt="4">
        <dgm:presLayoutVars>
          <dgm:bulletEnabled val="1"/>
        </dgm:presLayoutVars>
      </dgm:prSet>
      <dgm:spPr/>
    </dgm:pt>
  </dgm:ptLst>
  <dgm:cxnLst>
    <dgm:cxn modelId="{A6CE9519-3CBE-42D9-A6C2-42395F0AD1A9}" srcId="{1066B2D7-E440-4635-9B03-115F50B6CAAB}" destId="{0180FD4F-1143-495B-B908-EA6055C3A76C}" srcOrd="0" destOrd="0" parTransId="{60AC7314-86C2-4EE8-B001-A35088BAA960}" sibTransId="{7B95B62F-2BE9-4D5A-A3C9-713F3AC5697E}"/>
    <dgm:cxn modelId="{34DA0E1B-4418-4BB9-868C-46977B821B7B}" srcId="{1066B2D7-E440-4635-9B03-115F50B6CAAB}" destId="{2C3AFB7E-DEFA-4571-847C-7C1C8A8292CA}" srcOrd="1" destOrd="0" parTransId="{13E31346-B1BD-4C99-A76A-8DE421D8F14B}" sibTransId="{4E43DCA3-D9B9-4242-83C8-E9DE0DE17760}"/>
    <dgm:cxn modelId="{B4EA415E-B3A6-45CF-97C9-0B9976044021}" type="presOf" srcId="{7B95B62F-2BE9-4D5A-A3C9-713F3AC5697E}" destId="{6721CD94-C15B-4463-A7A2-966FB205EAB7}" srcOrd="0" destOrd="0" presId="urn:microsoft.com/office/officeart/2005/8/layout/cycle3"/>
    <dgm:cxn modelId="{9BE51042-9E76-436F-9DD8-5E760775059A}" type="presOf" srcId="{0180FD4F-1143-495B-B908-EA6055C3A76C}" destId="{E8816EEB-D31F-4607-9EE1-ADDE288906AA}" srcOrd="0" destOrd="0" presId="urn:microsoft.com/office/officeart/2005/8/layout/cycle3"/>
    <dgm:cxn modelId="{09418E6F-8219-41F3-80E4-3C7B2C6BB27C}" type="presOf" srcId="{297D98C7-FCE3-4680-A5AB-FA7C4BF4FABC}" destId="{160ACA60-6080-41C6-AF3F-865FE04FE1D6}" srcOrd="0" destOrd="0" presId="urn:microsoft.com/office/officeart/2005/8/layout/cycle3"/>
    <dgm:cxn modelId="{CEFC1D56-E713-48BC-B5DF-3AA1E5DD5A03}" type="presOf" srcId="{3D304D50-E7D2-4560-B2B6-E9CF94C1C959}" destId="{07AC5674-7AA7-4B93-B8EA-1C985BCB50EB}" srcOrd="0" destOrd="0" presId="urn:microsoft.com/office/officeart/2005/8/layout/cycle3"/>
    <dgm:cxn modelId="{5FBA1289-D303-47BD-80BE-073066E723F4}" type="presOf" srcId="{1066B2D7-E440-4635-9B03-115F50B6CAAB}" destId="{46A5CE11-BE78-43D1-9511-F833A51FE640}" srcOrd="0" destOrd="0" presId="urn:microsoft.com/office/officeart/2005/8/layout/cycle3"/>
    <dgm:cxn modelId="{1D5A37AC-8DC7-49E1-AD41-8A0A8D947C40}" type="presOf" srcId="{2C3AFB7E-DEFA-4571-847C-7C1C8A8292CA}" destId="{8943F2AA-8B07-4656-9BC1-8B8CE6B0767F}" srcOrd="0" destOrd="0" presId="urn:microsoft.com/office/officeart/2005/8/layout/cycle3"/>
    <dgm:cxn modelId="{3B89B7C6-689B-4238-BB8F-B8E30398CDA2}" srcId="{1066B2D7-E440-4635-9B03-115F50B6CAAB}" destId="{3D304D50-E7D2-4560-B2B6-E9CF94C1C959}" srcOrd="2" destOrd="0" parTransId="{5BEC3311-676C-4E45-8287-FE1005C736F6}" sibTransId="{B13F9DCA-2F7B-4E4B-88B2-F9CA6171F668}"/>
    <dgm:cxn modelId="{83B718FD-A31C-4385-B9D0-856EAD524628}" srcId="{1066B2D7-E440-4635-9B03-115F50B6CAAB}" destId="{297D98C7-FCE3-4680-A5AB-FA7C4BF4FABC}" srcOrd="3" destOrd="0" parTransId="{FCD6F66E-DADA-4A3F-A0B6-20BAF77335E3}" sibTransId="{78F9EC96-D29F-461A-82AB-9F72D3F939C3}"/>
    <dgm:cxn modelId="{5508CAB7-69C8-4420-9542-453BFF7959F7}" type="presParOf" srcId="{46A5CE11-BE78-43D1-9511-F833A51FE640}" destId="{7B078A07-5A88-490A-B1DD-2F81A384BDE3}" srcOrd="0" destOrd="0" presId="urn:microsoft.com/office/officeart/2005/8/layout/cycle3"/>
    <dgm:cxn modelId="{877FD26B-6B0D-4D6B-BC53-FAFC92B95C25}" type="presParOf" srcId="{7B078A07-5A88-490A-B1DD-2F81A384BDE3}" destId="{E8816EEB-D31F-4607-9EE1-ADDE288906AA}" srcOrd="0" destOrd="0" presId="urn:microsoft.com/office/officeart/2005/8/layout/cycle3"/>
    <dgm:cxn modelId="{009434E5-E78B-44E6-A0DA-8B320B998CA0}" type="presParOf" srcId="{7B078A07-5A88-490A-B1DD-2F81A384BDE3}" destId="{6721CD94-C15B-4463-A7A2-966FB205EAB7}" srcOrd="1" destOrd="0" presId="urn:microsoft.com/office/officeart/2005/8/layout/cycle3"/>
    <dgm:cxn modelId="{F2F073CC-9878-4570-BAEF-0A0C9483DF2C}" type="presParOf" srcId="{7B078A07-5A88-490A-B1DD-2F81A384BDE3}" destId="{8943F2AA-8B07-4656-9BC1-8B8CE6B0767F}" srcOrd="2" destOrd="0" presId="urn:microsoft.com/office/officeart/2005/8/layout/cycle3"/>
    <dgm:cxn modelId="{7D478E21-E266-418E-B6F4-2F1EE6487C46}" type="presParOf" srcId="{7B078A07-5A88-490A-B1DD-2F81A384BDE3}" destId="{07AC5674-7AA7-4B93-B8EA-1C985BCB50EB}" srcOrd="3" destOrd="0" presId="urn:microsoft.com/office/officeart/2005/8/layout/cycle3"/>
    <dgm:cxn modelId="{048DD4FE-5EA2-4439-9BB3-7FECD749456C}" type="presParOf" srcId="{7B078A07-5A88-490A-B1DD-2F81A384BDE3}" destId="{160ACA60-6080-41C6-AF3F-865FE04FE1D6}"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1CD94-C15B-4463-A7A2-966FB205EAB7}">
      <dsp:nvSpPr>
        <dsp:cNvPr id="0" name=""/>
        <dsp:cNvSpPr/>
      </dsp:nvSpPr>
      <dsp:spPr>
        <a:xfrm>
          <a:off x="1152240" y="-91239"/>
          <a:ext cx="4353772" cy="4353772"/>
        </a:xfrm>
        <a:prstGeom prst="circularArrow">
          <a:avLst>
            <a:gd name="adj1" fmla="val 4668"/>
            <a:gd name="adj2" fmla="val 272909"/>
            <a:gd name="adj3" fmla="val 12961742"/>
            <a:gd name="adj4" fmla="val 1794259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816EEB-D31F-4607-9EE1-ADDE288906AA}">
      <dsp:nvSpPr>
        <dsp:cNvPr id="0" name=""/>
        <dsp:cNvSpPr/>
      </dsp:nvSpPr>
      <dsp:spPr>
        <a:xfrm>
          <a:off x="1927902" y="662"/>
          <a:ext cx="2802448" cy="1401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b="1" kern="1200" noProof="0" dirty="0"/>
            <a:t>1. Definieren Si</a:t>
          </a:r>
          <a:r>
            <a:rPr lang="pl-PL" sz="1900" b="1" kern="1200" noProof="0" dirty="0"/>
            <a:t>e</a:t>
          </a:r>
          <a:r>
            <a:rPr lang="de-DE" sz="1900" b="1" kern="1200" noProof="0" dirty="0"/>
            <a:t> die Unternehmensziele </a:t>
          </a:r>
        </a:p>
      </dsp:txBody>
      <dsp:txXfrm>
        <a:off x="1996304" y="69064"/>
        <a:ext cx="2665644" cy="1264420"/>
      </dsp:txXfrm>
    </dsp:sp>
    <dsp:sp modelId="{8943F2AA-8B07-4656-9BC1-8B8CE6B0767F}">
      <dsp:nvSpPr>
        <dsp:cNvPr id="0" name=""/>
        <dsp:cNvSpPr/>
      </dsp:nvSpPr>
      <dsp:spPr>
        <a:xfrm>
          <a:off x="3491195" y="1563956"/>
          <a:ext cx="2802448" cy="1401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b="1" kern="1200" dirty="0"/>
            <a:t>2. Definieren Sie Ihre Ziele und Schlüsselergebnisse </a:t>
          </a:r>
          <a:endParaRPr lang="es-ES" sz="1900" b="1" kern="1200" dirty="0"/>
        </a:p>
      </dsp:txBody>
      <dsp:txXfrm>
        <a:off x="3559597" y="1632358"/>
        <a:ext cx="2665644" cy="1264420"/>
      </dsp:txXfrm>
    </dsp:sp>
    <dsp:sp modelId="{07AC5674-7AA7-4B93-B8EA-1C985BCB50EB}">
      <dsp:nvSpPr>
        <dsp:cNvPr id="0" name=""/>
        <dsp:cNvSpPr/>
      </dsp:nvSpPr>
      <dsp:spPr>
        <a:xfrm>
          <a:off x="1927902" y="3127249"/>
          <a:ext cx="2802448" cy="1401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b="1" kern="1200" dirty="0"/>
            <a:t>3. Bestimmen Sie die wichtigsten Messgrößen</a:t>
          </a:r>
          <a:endParaRPr lang="es-ES" sz="1900" kern="1200" dirty="0"/>
        </a:p>
      </dsp:txBody>
      <dsp:txXfrm>
        <a:off x="1996304" y="3195651"/>
        <a:ext cx="2665644" cy="1264420"/>
      </dsp:txXfrm>
    </dsp:sp>
    <dsp:sp modelId="{160ACA60-6080-41C6-AF3F-865FE04FE1D6}">
      <dsp:nvSpPr>
        <dsp:cNvPr id="0" name=""/>
        <dsp:cNvSpPr/>
      </dsp:nvSpPr>
      <dsp:spPr>
        <a:xfrm>
          <a:off x="364608" y="1563956"/>
          <a:ext cx="2802448" cy="1401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b="1" kern="1200" noProof="0" dirty="0"/>
            <a:t>4. Stellen Sie sicher, dass Ihr interner Kommunikationsplan richtig ausgelegt ist</a:t>
          </a:r>
          <a:endParaRPr lang="de-DE" sz="1900" kern="1200" noProof="0" dirty="0"/>
        </a:p>
      </dsp:txBody>
      <dsp:txXfrm>
        <a:off x="433010" y="1632358"/>
        <a:ext cx="2665644" cy="126442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04258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193288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323279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19433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041727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76298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8624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10689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48834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0331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045914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grpSp>
        <p:nvGrpSpPr>
          <p:cNvPr id="10" name="Group 9">
            <a:extLst>
              <a:ext uri="{FF2B5EF4-FFF2-40B4-BE49-F238E27FC236}">
                <a16:creationId xmlns:a16="http://schemas.microsoft.com/office/drawing/2014/main" id="{A33CAC24-F280-4910-B455-657311F83C1E}"/>
              </a:ext>
            </a:extLst>
          </p:cNvPr>
          <p:cNvGrpSpPr/>
          <p:nvPr userDrawn="1"/>
        </p:nvGrpSpPr>
        <p:grpSpPr>
          <a:xfrm>
            <a:off x="213681" y="160803"/>
            <a:ext cx="8838738" cy="6748674"/>
            <a:chOff x="213681" y="160803"/>
            <a:chExt cx="8838738" cy="6748674"/>
          </a:xfrm>
        </p:grpSpPr>
        <p:pic>
          <p:nvPicPr>
            <p:cNvPr id="11" name="Google Shape;22;p2">
              <a:extLst>
                <a:ext uri="{FF2B5EF4-FFF2-40B4-BE49-F238E27FC236}">
                  <a16:creationId xmlns:a16="http://schemas.microsoft.com/office/drawing/2014/main" id="{C7C65EF3-898D-4CA1-A47A-1C0F34EA4B49}"/>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13006" y="5845567"/>
              <a:ext cx="1896967" cy="407194"/>
            </a:xfrm>
            <a:prstGeom prst="rect">
              <a:avLst/>
            </a:prstGeom>
            <a:noFill/>
            <a:ln>
              <a:noFill/>
            </a:ln>
          </p:spPr>
        </p:pic>
        <p:sp>
          <p:nvSpPr>
            <p:cNvPr id="12" name="Google Shape;23;p2">
              <a:extLst>
                <a:ext uri="{FF2B5EF4-FFF2-40B4-BE49-F238E27FC236}">
                  <a16:creationId xmlns:a16="http://schemas.microsoft.com/office/drawing/2014/main" id="{20186E56-93A3-474E-BD9B-16E5BB73D0CF}"/>
                </a:ext>
              </a:extLst>
            </p:cNvPr>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700" b="0" i="0" u="none" strike="noStrike" cap="none" dirty="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dirty="0">
                <a:solidFill>
                  <a:schemeClr val="dk1"/>
                </a:solidFill>
                <a:latin typeface="Calibri"/>
                <a:ea typeface="Calibri"/>
                <a:cs typeface="Calibri"/>
                <a:sym typeface="Calibri"/>
              </a:endParaRPr>
            </a:p>
          </p:txBody>
        </p:sp>
        <p:pic>
          <p:nvPicPr>
            <p:cNvPr id="13" name="Google Shape;21;p2">
              <a:extLst>
                <a:ext uri="{FF2B5EF4-FFF2-40B4-BE49-F238E27FC236}">
                  <a16:creationId xmlns:a16="http://schemas.microsoft.com/office/drawing/2014/main" id="{85F93D6C-97DD-4364-8F33-BE9247E7A8F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3681" y="160803"/>
              <a:ext cx="1837188" cy="1145483"/>
            </a:xfrm>
            <a:prstGeom prst="rect">
              <a:avLst/>
            </a:prstGeom>
            <a:noFill/>
            <a:ln>
              <a:noFill/>
            </a:ln>
          </p:spPr>
        </p:pic>
        <p:sp>
          <p:nvSpPr>
            <p:cNvPr id="14" name="Google Shape;158;p19">
              <a:extLst>
                <a:ext uri="{FF2B5EF4-FFF2-40B4-BE49-F238E27FC236}">
                  <a16:creationId xmlns:a16="http://schemas.microsoft.com/office/drawing/2014/main" id="{DE4075DB-9569-4BE2-A6F6-86453C85869F}"/>
                </a:ext>
              </a:extLst>
            </p:cNvPr>
            <p:cNvSpPr/>
            <p:nvPr userDrawn="1"/>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5" name="Google Shape;9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6" name="Google Shape;9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98" name="Google Shape;98;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700" dirty="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dirty="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36" name="Google Shape;36;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44" name="Google Shape;44;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54" name="Google Shape;54;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60" name="Google Shape;60;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dirty="0"/>
          </a:p>
        </p:txBody>
      </p:sp>
      <p:sp>
        <p:nvSpPr>
          <p:cNvPr id="76" name="Google Shape;76;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hyperlink" Target="https://www.contactmonkey.com/blog/sending-internal-emails-outlook-guid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jpeg"/><Relationship Id="rId5" Type="http://schemas.microsoft.com/office/2007/relationships/hdphoto" Target="../media/hdphoto5.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trepreneur.com/article/249312" TargetMode="External"/><Relationship Id="rId2" Type="http://schemas.openxmlformats.org/officeDocument/2006/relationships/hyperlink" Target="https://www.forbes.com/sites/kateharrison/2014/10/02/employee-alignment-the-secret-sauce-to-success/#54d1aa9be024"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gallup.com/workplace/236249/manager-role-employee.aspx" TargetMode="External"/><Relationship Id="rId4" Type="http://schemas.openxmlformats.org/officeDocument/2006/relationships/hyperlink" Target="https://www.smartbrief.com/original/2015/04/3-levels-organizational-alignment-and-how-build-them-your-company"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microsoft.com/office/2007/relationships/hdphoto" Target="../media/hdphoto7.wdp"/><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2" name="Imagen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0" y="1424066"/>
            <a:ext cx="9144000" cy="4302177"/>
          </a:xfrm>
          <a:prstGeom prst="rect">
            <a:avLst/>
          </a:prstGeom>
        </p:spPr>
      </p:pic>
      <p:sp>
        <p:nvSpPr>
          <p:cNvPr id="106" name="Google Shape;106;p14"/>
          <p:cNvSpPr txBox="1"/>
          <p:nvPr/>
        </p:nvSpPr>
        <p:spPr>
          <a:xfrm>
            <a:off x="3322041" y="4474778"/>
            <a:ext cx="228719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sng" strike="noStrike" cap="none" dirty="0">
                <a:solidFill>
                  <a:schemeClr val="bg1"/>
                </a:solidFill>
                <a:latin typeface="Trebuchet MS"/>
                <a:ea typeface="Trebuchet MS"/>
                <a:cs typeface="Trebuchet MS"/>
                <a:sym typeface="Trebuchet MS"/>
              </a:rPr>
              <a:t>https://</a:t>
            </a:r>
            <a:r>
              <a:rPr lang="en-US" sz="2000" b="0" i="0" u="sng" strike="noStrike" cap="none" dirty="0">
                <a:solidFill>
                  <a:schemeClr val="bg1"/>
                </a:solidFill>
                <a:latin typeface="Trebuchet MS"/>
                <a:ea typeface="Trebuchet MS"/>
                <a:cs typeface="Trebuchet MS"/>
                <a:sym typeface="Trebuchet MS"/>
              </a:rPr>
              <a:t>t4lent.eu</a:t>
            </a:r>
            <a:r>
              <a:rPr lang="en-US" sz="1800" b="0" i="0" u="sng" strike="noStrike" cap="none" dirty="0">
                <a:solidFill>
                  <a:schemeClr val="bg1"/>
                </a:solidFill>
                <a:latin typeface="Trebuchet MS"/>
                <a:ea typeface="Trebuchet MS"/>
                <a:cs typeface="Trebuchet MS"/>
                <a:sym typeface="Trebuchet MS"/>
              </a:rPr>
              <a:t>/</a:t>
            </a:r>
            <a:endParaRPr sz="1800" dirty="0">
              <a:solidFill>
                <a:schemeClr val="bg1"/>
              </a:solidFill>
              <a:latin typeface="Trebuchet MS"/>
              <a:ea typeface="Trebuchet MS"/>
              <a:cs typeface="Trebuchet MS"/>
              <a:sym typeface="Trebuchet MS"/>
            </a:endParaRPr>
          </a:p>
        </p:txBody>
      </p:sp>
      <p:sp>
        <p:nvSpPr>
          <p:cNvPr id="7" name="Google Shape;105;p14">
            <a:extLst>
              <a:ext uri="{FF2B5EF4-FFF2-40B4-BE49-F238E27FC236}">
                <a16:creationId xmlns:a16="http://schemas.microsoft.com/office/drawing/2014/main" id="{1E5EDDF0-8498-4AC1-B006-1CFDC42E6BD7}"/>
              </a:ext>
            </a:extLst>
          </p:cNvPr>
          <p:cNvSpPr txBox="1">
            <a:spLocks/>
          </p:cNvSpPr>
          <p:nvPr/>
        </p:nvSpPr>
        <p:spPr>
          <a:xfrm>
            <a:off x="421100" y="3164633"/>
            <a:ext cx="8314527" cy="86079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600"/>
              <a:buFont typeface="Trebuchet MS"/>
              <a:buNone/>
            </a:pPr>
            <a:r>
              <a:rPr lang="de-DE" sz="4400" b="1" dirty="0">
                <a:solidFill>
                  <a:schemeClr val="bg1"/>
                </a:solidFill>
                <a:latin typeface="Calibri" panose="020F0502020204030204" pitchFamily="34" charset="0"/>
                <a:cs typeface="Calibri" panose="020F0502020204030204" pitchFamily="34" charset="0"/>
              </a:rPr>
              <a:t>Mitarbeiterqualifizierung für KMU „Talent 4.0 </a:t>
            </a:r>
            <a:r>
              <a:rPr lang="pl-PL" sz="4400" b="1" dirty="0">
                <a:solidFill>
                  <a:schemeClr val="bg1"/>
                </a:solidFill>
                <a:latin typeface="Calibri" panose="020F0502020204030204" pitchFamily="34" charset="0"/>
                <a:cs typeface="Calibri" panose="020F0502020204030204" pitchFamily="34" charset="0"/>
              </a:rPr>
              <a:t>-</a:t>
            </a:r>
            <a:r>
              <a:rPr lang="de-DE" sz="4400" b="1" dirty="0">
                <a:solidFill>
                  <a:schemeClr val="bg1"/>
                </a:solidFill>
                <a:latin typeface="Calibri" panose="020F0502020204030204" pitchFamily="34" charset="0"/>
                <a:cs typeface="Calibri" panose="020F0502020204030204" pitchFamily="34" charset="0"/>
              </a:rPr>
              <a:t> betriebliches Talentmanagement”</a:t>
            </a:r>
          </a:p>
        </p:txBody>
      </p:sp>
      <p:pic>
        <p:nvPicPr>
          <p:cNvPr id="8" name="Obraz 7" descr="Obraz zawierający tekst&#10;&#10;Opis wygenerowany automatycznie">
            <a:extLst>
              <a:ext uri="{FF2B5EF4-FFF2-40B4-BE49-F238E27FC236}">
                <a16:creationId xmlns:a16="http://schemas.microsoft.com/office/drawing/2014/main" id="{530B521D-5CBE-4C7A-B63E-AE0F966AC5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9" name="pole tekstowe 8">
            <a:extLst>
              <a:ext uri="{FF2B5EF4-FFF2-40B4-BE49-F238E27FC236}">
                <a16:creationId xmlns:a16="http://schemas.microsoft.com/office/drawing/2014/main" id="{081E8313-3F82-42ED-AF9E-4A9BA63E91C8}"/>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5" name="Google Shape;155;p19"/>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56" name="Google Shape;156;p19"/>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58" name="Google Shape;158;p1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7585E0B8-3E75-954B-B31E-F65170A42FE3}"/>
              </a:ext>
            </a:extLst>
          </p:cNvPr>
          <p:cNvSpPr txBox="1"/>
          <p:nvPr/>
        </p:nvSpPr>
        <p:spPr>
          <a:xfrm>
            <a:off x="316585" y="1599257"/>
            <a:ext cx="8520600" cy="2147447"/>
          </a:xfrm>
          <a:prstGeom prst="rect">
            <a:avLst/>
          </a:prstGeom>
          <a:noFill/>
        </p:spPr>
        <p:txBody>
          <a:bodyPr wrap="square" rtlCol="0">
            <a:spAutoFit/>
          </a:bodyPr>
          <a:lstStyle/>
          <a:p>
            <a:pPr algn="just">
              <a:lnSpc>
                <a:spcPct val="107000"/>
              </a:lnSpc>
              <a:spcAft>
                <a:spcPts val="800"/>
              </a:spcAft>
            </a:pPr>
            <a:r>
              <a:rPr lang="de-DE" sz="2000" dirty="0">
                <a:effectLst/>
                <a:latin typeface="Trebuchet MS" panose="020B0603020202020204" pitchFamily="34" charset="0"/>
                <a:ea typeface="Calibri" panose="020F0502020204030204" pitchFamily="34" charset="0"/>
                <a:cs typeface="Times New Roman" panose="02020603050405020304" pitchFamily="18" charset="0"/>
              </a:rPr>
              <a:t>Das</a:t>
            </a:r>
            <a:r>
              <a:rPr lang="de-DE" sz="2000" b="1" dirty="0">
                <a:effectLst/>
                <a:latin typeface="Trebuchet MS" panose="020B0603020202020204" pitchFamily="34" charset="0"/>
                <a:ea typeface="Calibri" panose="020F0502020204030204" pitchFamily="34" charset="0"/>
                <a:cs typeface="Times New Roman" panose="02020603050405020304" pitchFamily="18" charset="0"/>
              </a:rPr>
              <a:t> Gefühl der Zugehörigkeit</a:t>
            </a:r>
            <a:r>
              <a:rPr lang="de-DE" sz="2000" dirty="0">
                <a:effectLst/>
                <a:latin typeface="Trebuchet MS" panose="020B0603020202020204" pitchFamily="34" charset="0"/>
                <a:ea typeface="Calibri" panose="020F0502020204030204" pitchFamily="34" charset="0"/>
                <a:cs typeface="Times New Roman" panose="02020603050405020304" pitchFamily="18" charset="0"/>
              </a:rPr>
              <a:t> beginnt am ersten Tag und wird jeden Tag danach entweder verstärkt oder vermindert. </a:t>
            </a:r>
          </a:p>
          <a:p>
            <a:pPr algn="just">
              <a:lnSpc>
                <a:spcPct val="107000"/>
              </a:lnSpc>
              <a:spcAft>
                <a:spcPts val="800"/>
              </a:spcAft>
            </a:pPr>
            <a:r>
              <a:rPr lang="de-DE" sz="2000" dirty="0">
                <a:effectLst/>
                <a:latin typeface="Trebuchet MS" panose="020B0603020202020204" pitchFamily="34" charset="0"/>
                <a:ea typeface="Calibri" panose="020F0502020204030204" pitchFamily="34" charset="0"/>
                <a:cs typeface="Times New Roman" panose="02020603050405020304" pitchFamily="18" charset="0"/>
              </a:rPr>
              <a:t>Ohne Zugehörigkeit fühlen sich Menschen oft als Außenseiter, sogar als Eindringlinge. Wenn sie in einem Kulturkreis nicht willkommen geheißen werden, können sie mit der Zeit lernen, dass ihre Stimme nicht gehört und ihre Bemühungen nicht geschätzt werden.</a:t>
            </a:r>
            <a:endParaRPr lang="en-US" sz="1600" dirty="0">
              <a:latin typeface="Trebuchet MS" panose="020B0703020202090204" pitchFamily="34" charset="0"/>
            </a:endParaRPr>
          </a:p>
        </p:txBody>
      </p:sp>
      <p:pic>
        <p:nvPicPr>
          <p:cNvPr id="5" name="Imagen 4">
            <a:extLst>
              <a:ext uri="{FF2B5EF4-FFF2-40B4-BE49-F238E27FC236}">
                <a16:creationId xmlns:a16="http://schemas.microsoft.com/office/drawing/2014/main" id="{DA67D572-FFD7-3D47-BF30-B0F4011A12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61770" y="3968313"/>
            <a:ext cx="5777450" cy="1676710"/>
          </a:xfrm>
          <a:prstGeom prst="rect">
            <a:avLst/>
          </a:prstGeom>
        </p:spPr>
      </p:pic>
      <p:pic>
        <p:nvPicPr>
          <p:cNvPr id="8" name="Obraz 7" descr="Obraz zawierający tekst&#10;&#10;Opis wygenerowany automatycznie">
            <a:extLst>
              <a:ext uri="{FF2B5EF4-FFF2-40B4-BE49-F238E27FC236}">
                <a16:creationId xmlns:a16="http://schemas.microsoft.com/office/drawing/2014/main" id="{50335ECF-C662-4F80-A040-4582DA2828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9" name="pole tekstowe 8">
            <a:extLst>
              <a:ext uri="{FF2B5EF4-FFF2-40B4-BE49-F238E27FC236}">
                <a16:creationId xmlns:a16="http://schemas.microsoft.com/office/drawing/2014/main" id="{D31DDE6F-E404-4396-B098-534B5E705CD8}"/>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Google Shape;179;p21">
            <a:extLst>
              <a:ext uri="{FF2B5EF4-FFF2-40B4-BE49-F238E27FC236}">
                <a16:creationId xmlns:a16="http://schemas.microsoft.com/office/drawing/2014/main" id="{00CE85C5-7F63-4C23-B479-D2FDDF760363}"/>
              </a:ext>
            </a:extLst>
          </p:cNvPr>
          <p:cNvSpPr txBox="1">
            <a:spLocks/>
          </p:cNvSpPr>
          <p:nvPr/>
        </p:nvSpPr>
        <p:spPr>
          <a:xfrm>
            <a:off x="2254928" y="555391"/>
            <a:ext cx="6658253" cy="457201"/>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3060"/>
            </a:pPr>
            <a:r>
              <a:rPr lang="de-DE" sz="2800" b="1" dirty="0">
                <a:solidFill>
                  <a:schemeClr val="lt1"/>
                </a:solidFill>
              </a:rPr>
              <a:t>Das Gefühl der Zugehörigkeit</a:t>
            </a:r>
            <a:endParaRPr lang="de-DE" sz="28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CuadroTexto 3">
            <a:extLst>
              <a:ext uri="{FF2B5EF4-FFF2-40B4-BE49-F238E27FC236}">
                <a16:creationId xmlns:a16="http://schemas.microsoft.com/office/drawing/2014/main" id="{15D6DFCC-5FE6-9545-A6B4-167AD8DC00E1}"/>
              </a:ext>
            </a:extLst>
          </p:cNvPr>
          <p:cNvSpPr txBox="1"/>
          <p:nvPr/>
        </p:nvSpPr>
        <p:spPr>
          <a:xfrm>
            <a:off x="339694" y="1664393"/>
            <a:ext cx="8431444" cy="3871894"/>
          </a:xfrm>
          <a:prstGeom prst="rect">
            <a:avLst/>
          </a:prstGeom>
          <a:noFill/>
        </p:spPr>
        <p:txBody>
          <a:bodyPr wrap="square" rtlCol="0">
            <a:spAutoFit/>
          </a:bodyPr>
          <a:lstStyle/>
          <a:p>
            <a:pPr algn="just"/>
            <a:r>
              <a:rPr lang="de-DE" sz="1600" dirty="0">
                <a:effectLst/>
                <a:latin typeface="Trebuchet MS" panose="020B0603020202020204" pitchFamily="34" charset="0"/>
                <a:ea typeface="Calibri" panose="020F0502020204030204" pitchFamily="34" charset="0"/>
                <a:cs typeface="Times New Roman" panose="02020603050405020304" pitchFamily="18" charset="0"/>
              </a:rPr>
              <a:t>Wenn Menschen sich sicher, wertgeschätzt, glücklich und für das respektiert fühlen, was sie sind, können sie ihr volles Potenzial ausschöpfen, einschließlich der Fähigkeit, sich mit anderen zu verbinden, kritisch und kreativ zu denken und offen für die Perspektiven anderer zu sein.</a:t>
            </a:r>
            <a:endParaRPr lang="de-DE" sz="1600" dirty="0">
              <a:latin typeface="Trebuchet MS" panose="020B0603020202020204" pitchFamily="34" charset="0"/>
            </a:endParaRPr>
          </a:p>
          <a:p>
            <a:pPr algn="just"/>
            <a:endParaRPr lang="de-DE" sz="1600" dirty="0">
              <a:latin typeface="Trebuchet MS" panose="020B0703020202090204" pitchFamily="34" charset="0"/>
            </a:endParaRPr>
          </a:p>
          <a:p>
            <a:pPr algn="just"/>
            <a:r>
              <a:rPr lang="de-DE" sz="1600" b="1" dirty="0">
                <a:effectLst/>
                <a:latin typeface="Trebuchet MS" panose="020B0603020202020204" pitchFamily="34" charset="0"/>
                <a:ea typeface="Calibri" panose="020F0502020204030204" pitchFamily="34" charset="0"/>
                <a:cs typeface="Times New Roman" panose="02020603050405020304" pitchFamily="18" charset="0"/>
              </a:rPr>
              <a:t>Ein Zugehörigkeitsgefühl zu schaffen, ist eine wirksame Möglichkeit für</a:t>
            </a:r>
            <a:r>
              <a:rPr lang="pl-PL" sz="1600" b="1" dirty="0">
                <a:latin typeface="Trebuchet MS" panose="020B0603020202020204" pitchFamily="34" charset="0"/>
                <a:ea typeface="Calibri" panose="020F0502020204030204" pitchFamily="34" charset="0"/>
                <a:cs typeface="Times New Roman" panose="02020603050405020304" pitchFamily="18" charset="0"/>
              </a:rPr>
              <a:t> </a:t>
            </a:r>
            <a:r>
              <a:rPr lang="de-DE" sz="1600" b="1" dirty="0">
                <a:effectLst/>
                <a:latin typeface="Trebuchet MS" panose="020B0603020202020204" pitchFamily="34" charset="0"/>
                <a:ea typeface="Calibri" panose="020F0502020204030204" pitchFamily="34" charset="0"/>
                <a:cs typeface="Times New Roman" panose="02020603050405020304" pitchFamily="18" charset="0"/>
              </a:rPr>
              <a:t>Vorgesetzte, Menschen zusammenzubringen, um dieselben Ziele zu erreichen.</a:t>
            </a:r>
            <a:endParaRPr lang="de-DE" sz="1600" b="1" dirty="0">
              <a:latin typeface="Trebuchet MS" panose="020B0603020202020204" pitchFamily="34" charset="0"/>
            </a:endParaRPr>
          </a:p>
          <a:p>
            <a:pPr algn="just"/>
            <a:endParaRPr lang="de-DE" sz="1600" b="1" dirty="0">
              <a:latin typeface="Trebuchet MS" panose="020B0703020202090204" pitchFamily="34" charset="0"/>
            </a:endParaRPr>
          </a:p>
          <a:p>
            <a:pPr algn="just">
              <a:lnSpc>
                <a:spcPct val="107000"/>
              </a:lnSpc>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Wenn Menschen das Gefühl haben, dass sie zu Ihrem Unternehmen gehören:</a:t>
            </a:r>
          </a:p>
          <a:p>
            <a:pPr marL="285750" indent="-285750" algn="just">
              <a:lnSpc>
                <a:spcPct val="107000"/>
              </a:lnSpc>
              <a:buFont typeface="Arial" panose="020B0604020202020204" pitchFamily="34" charset="0"/>
              <a:buChar char="•"/>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tragen sie mehr zur Teamleistung bei, </a:t>
            </a:r>
          </a:p>
          <a:p>
            <a:pPr marL="285750" indent="-285750" algn="just">
              <a:lnSpc>
                <a:spcPct val="107000"/>
              </a:lnSpc>
              <a:buFont typeface="Arial" panose="020B0604020202020204" pitchFamily="34" charset="0"/>
              <a:buChar char="•"/>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finden sie Erfüllung und Zweck in ihrer Arbeit, </a:t>
            </a:r>
          </a:p>
          <a:p>
            <a:pPr marL="285750" indent="-285750" algn="just">
              <a:lnSpc>
                <a:spcPct val="107000"/>
              </a:lnSpc>
              <a:buFont typeface="Arial" panose="020B0604020202020204" pitchFamily="34" charset="0"/>
              <a:buChar char="•"/>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entwickeln sie ein Gefühl der Verantwortung für das Ergebnis. </a:t>
            </a:r>
          </a:p>
          <a:p>
            <a:pPr algn="just">
              <a:lnSpc>
                <a:spcPct val="107000"/>
              </a:lnSpc>
            </a:pPr>
            <a:endParaRPr lang="de-DE" sz="1600" dirty="0">
              <a:latin typeface="Trebuchet MS" panose="020B0603020202020204" pitchFamily="34" charset="0"/>
            </a:endParaRPr>
          </a:p>
          <a:p>
            <a:pPr algn="just"/>
            <a:r>
              <a:rPr lang="de-DE" sz="1600" dirty="0">
                <a:effectLst/>
                <a:latin typeface="Trebuchet MS" panose="020B0603020202020204" pitchFamily="34" charset="0"/>
                <a:ea typeface="Calibri" panose="020F0502020204030204" pitchFamily="34" charset="0"/>
                <a:cs typeface="Times New Roman" panose="02020603050405020304" pitchFamily="18" charset="0"/>
              </a:rPr>
              <a:t>Ermutigen Sie daher sie ihre Kollegen, </a:t>
            </a:r>
            <a:r>
              <a:rPr lang="de-DE" sz="1600" b="1" dirty="0">
                <a:effectLst/>
                <a:latin typeface="Trebuchet MS" panose="020B0603020202020204" pitchFamily="34" charset="0"/>
                <a:ea typeface="Calibri" panose="020F0502020204030204" pitchFamily="34" charset="0"/>
                <a:cs typeface="Times New Roman" panose="02020603050405020304" pitchFamily="18" charset="0"/>
              </a:rPr>
              <a:t>sich intensiver mit der Mission</a:t>
            </a:r>
            <a:r>
              <a:rPr lang="pl-PL" sz="1600" b="1" dirty="0">
                <a:effectLst/>
                <a:latin typeface="Trebuchet MS" panose="020B0603020202020204" pitchFamily="34" charset="0"/>
                <a:ea typeface="Calibri" panose="020F0502020204030204" pitchFamily="34" charset="0"/>
                <a:cs typeface="Times New Roman" panose="02020603050405020304" pitchFamily="18" charset="0"/>
              </a:rPr>
              <a:t> </a:t>
            </a:r>
            <a:r>
              <a:rPr lang="de-DE" sz="1600" b="1" dirty="0">
                <a:effectLst/>
                <a:latin typeface="Trebuchet MS" panose="020B0603020202020204" pitchFamily="34" charset="0"/>
                <a:ea typeface="Calibri" panose="020F0502020204030204" pitchFamily="34" charset="0"/>
                <a:cs typeface="Times New Roman" panose="02020603050405020304" pitchFamily="18" charset="0"/>
              </a:rPr>
              <a:t>Ihres Unternehmens auseinander zu setzen</a:t>
            </a:r>
            <a:r>
              <a:rPr lang="de-DE" sz="1600" dirty="0">
                <a:effectLst/>
                <a:latin typeface="Trebuchet MS" panose="020B0603020202020204" pitchFamily="34" charset="0"/>
                <a:ea typeface="Calibri" panose="020F0502020204030204" pitchFamily="34" charset="0"/>
                <a:cs typeface="Times New Roman" panose="02020603050405020304" pitchFamily="18" charset="0"/>
              </a:rPr>
              <a:t>.</a:t>
            </a:r>
          </a:p>
        </p:txBody>
      </p:sp>
      <p:pic>
        <p:nvPicPr>
          <p:cNvPr id="5" name="Imagen 4">
            <a:extLst>
              <a:ext uri="{FF2B5EF4-FFF2-40B4-BE49-F238E27FC236}">
                <a16:creationId xmlns:a16="http://schemas.microsoft.com/office/drawing/2014/main" id="{03DA6CA2-3683-0F46-A614-50D1E205475A}"/>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20934" y="3114676"/>
            <a:ext cx="1935020" cy="1963553"/>
          </a:xfrm>
          <a:prstGeom prst="rect">
            <a:avLst/>
          </a:prstGeom>
        </p:spPr>
      </p:pic>
      <p:sp>
        <p:nvSpPr>
          <p:cNvPr id="168" name="Google Shape;168;p20"/>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69" name="Google Shape;169;p20"/>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71" name="Google Shape;171;p2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pic>
        <p:nvPicPr>
          <p:cNvPr id="8" name="Obraz 7" descr="Obraz zawierający tekst&#10;&#10;Opis wygenerowany automatycznie">
            <a:extLst>
              <a:ext uri="{FF2B5EF4-FFF2-40B4-BE49-F238E27FC236}">
                <a16:creationId xmlns:a16="http://schemas.microsoft.com/office/drawing/2014/main" id="{BE418BF7-5AFF-4664-B00A-AADD5B0D58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9" name="pole tekstowe 8">
            <a:extLst>
              <a:ext uri="{FF2B5EF4-FFF2-40B4-BE49-F238E27FC236}">
                <a16:creationId xmlns:a16="http://schemas.microsoft.com/office/drawing/2014/main" id="{BE61B8AF-70A0-443A-9EBE-01EF93AED88E}"/>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Google Shape;179;p21">
            <a:extLst>
              <a:ext uri="{FF2B5EF4-FFF2-40B4-BE49-F238E27FC236}">
                <a16:creationId xmlns:a16="http://schemas.microsoft.com/office/drawing/2014/main" id="{4E2D66E8-D2EF-4A14-80F1-4B0F76CC8E6A}"/>
              </a:ext>
            </a:extLst>
          </p:cNvPr>
          <p:cNvSpPr txBox="1">
            <a:spLocks/>
          </p:cNvSpPr>
          <p:nvPr/>
        </p:nvSpPr>
        <p:spPr>
          <a:xfrm>
            <a:off x="2254928" y="555391"/>
            <a:ext cx="6658253" cy="457201"/>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3060"/>
            </a:pPr>
            <a:r>
              <a:rPr lang="de-DE" sz="2800" b="1" dirty="0">
                <a:solidFill>
                  <a:schemeClr val="lt1"/>
                </a:solidFill>
              </a:rPr>
              <a:t>Das Gefühl der Zugehörigkeit</a:t>
            </a:r>
            <a:endParaRPr lang="de-DE" sz="28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2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82" name="Google Shape;182;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84"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0E3A196E-721E-3147-8AE3-A73B67918771}"/>
              </a:ext>
            </a:extLst>
          </p:cNvPr>
          <p:cNvSpPr txBox="1"/>
          <p:nvPr/>
        </p:nvSpPr>
        <p:spPr>
          <a:xfrm>
            <a:off x="409074" y="2384826"/>
            <a:ext cx="8428111" cy="2769989"/>
          </a:xfrm>
          <a:prstGeom prst="rect">
            <a:avLst/>
          </a:prstGeom>
          <a:noFill/>
        </p:spPr>
        <p:txBody>
          <a:bodyPr wrap="square" rtlCol="0">
            <a:spAutoFit/>
          </a:bodyPr>
          <a:lstStyle/>
          <a:p>
            <a:pPr algn="just" fontAlgn="base"/>
            <a:r>
              <a:rPr lang="de-DE" sz="1800" b="1" dirty="0">
                <a:latin typeface="Trebuchet MS" panose="020B0603020202020204" pitchFamily="34" charset="0"/>
              </a:rPr>
              <a:t>95% </a:t>
            </a:r>
            <a:r>
              <a:rPr lang="de-DE" sz="1800" b="1" dirty="0">
                <a:effectLst/>
                <a:latin typeface="Trebuchet MS" panose="020B0603020202020204" pitchFamily="34" charset="0"/>
                <a:ea typeface="Calibri" panose="020F0502020204030204" pitchFamily="34" charset="0"/>
                <a:cs typeface="Times New Roman" panose="02020603050405020304" pitchFamily="18" charset="0"/>
              </a:rPr>
              <a:t>der Mitarbeiter verstehen nicht ganz die Ziele des Unternehmens oder was von ihnen erwartet wird, um diese Ziele zu erreichen.</a:t>
            </a:r>
            <a:endParaRPr lang="de-DE" sz="1800" b="1" dirty="0">
              <a:latin typeface="Trebuchet MS" panose="020B0603020202020204" pitchFamily="34" charset="0"/>
            </a:endParaRPr>
          </a:p>
          <a:p>
            <a:pPr fontAlgn="base"/>
            <a:endParaRPr lang="de-DE" sz="1800" dirty="0">
              <a:latin typeface="Trebuchet MS" panose="020B0703020202090204" pitchFamily="34" charset="0"/>
            </a:endParaRPr>
          </a:p>
          <a:p>
            <a:pPr fontAlgn="base"/>
            <a:endParaRPr lang="de-DE" sz="1800" dirty="0">
              <a:latin typeface="Trebuchet MS" panose="020B0703020202090204" pitchFamily="34" charset="0"/>
            </a:endParaRPr>
          </a:p>
          <a:p>
            <a:pPr algn="ctr" fontAlgn="base"/>
            <a:r>
              <a:rPr lang="de-DE" sz="4800" dirty="0">
                <a:solidFill>
                  <a:schemeClr val="bg2">
                    <a:lumMod val="60000"/>
                    <a:lumOff val="40000"/>
                  </a:schemeClr>
                </a:solidFill>
                <a:latin typeface="Trebuchet MS" panose="020B0703020202090204" pitchFamily="34" charset="0"/>
              </a:rPr>
              <a:t>Was denken Sie?</a:t>
            </a:r>
            <a:endParaRPr lang="de-DE" sz="4000" dirty="0">
              <a:solidFill>
                <a:schemeClr val="bg2">
                  <a:lumMod val="60000"/>
                  <a:lumOff val="40000"/>
                </a:schemeClr>
              </a:solidFill>
              <a:latin typeface="Trebuchet MS" panose="020B0703020202090204" pitchFamily="34" charset="0"/>
            </a:endParaRPr>
          </a:p>
          <a:p>
            <a:pPr fontAlgn="base"/>
            <a:endParaRPr lang="en-US" sz="1800" dirty="0">
              <a:latin typeface="Trebuchet MS" panose="020B0703020202090204" pitchFamily="34" charset="0"/>
            </a:endParaRPr>
          </a:p>
          <a:p>
            <a:pPr fontAlgn="base"/>
            <a:endParaRPr lang="en-US" sz="1800" dirty="0">
              <a:latin typeface="Trebuchet MS" panose="020B0703020202090204" pitchFamily="34" charset="0"/>
            </a:endParaRPr>
          </a:p>
          <a:p>
            <a:pPr fontAlgn="base"/>
            <a:endParaRPr lang="en-US" sz="1800" dirty="0">
              <a:latin typeface="Trebuchet MS" panose="020B0703020202090204" pitchFamily="34" charset="0"/>
            </a:endParaRPr>
          </a:p>
        </p:txBody>
      </p:sp>
      <p:pic>
        <p:nvPicPr>
          <p:cNvPr id="7" name="Obraz 6" descr="Obraz zawierający tekst&#10;&#10;Opis wygenerowany automatycznie">
            <a:extLst>
              <a:ext uri="{FF2B5EF4-FFF2-40B4-BE49-F238E27FC236}">
                <a16:creationId xmlns:a16="http://schemas.microsoft.com/office/drawing/2014/main" id="{5ED5EADD-0E9E-43B8-B308-9E9A72D8C1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8" name="pole tekstowe 7">
            <a:extLst>
              <a:ext uri="{FF2B5EF4-FFF2-40B4-BE49-F238E27FC236}">
                <a16:creationId xmlns:a16="http://schemas.microsoft.com/office/drawing/2014/main" id="{F99BB6B0-DF28-4171-8738-48D175CD0399}"/>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179;p21">
            <a:extLst>
              <a:ext uri="{FF2B5EF4-FFF2-40B4-BE49-F238E27FC236}">
                <a16:creationId xmlns:a16="http://schemas.microsoft.com/office/drawing/2014/main" id="{6A06F638-4D0F-4552-8F21-C4E8EEB89336}"/>
              </a:ext>
            </a:extLst>
          </p:cNvPr>
          <p:cNvSpPr>
            <a:spLocks noGrp="1"/>
          </p:cNvSpPr>
          <p:nvPr>
            <p:ph type="ctrTitle"/>
          </p:nvPr>
        </p:nvSpPr>
        <p:spPr>
          <a:xfrm>
            <a:off x="2254928" y="306818"/>
            <a:ext cx="6658253" cy="848895"/>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2600" b="1" dirty="0">
                <a:solidFill>
                  <a:schemeClr val="bg1"/>
                </a:solidFill>
              </a:rPr>
              <a:t>Wie kann man die Unternehmensausrichtung verbessern?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2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82" name="Google Shape;182;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84"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0E3A196E-721E-3147-8AE3-A73B67918771}"/>
              </a:ext>
            </a:extLst>
          </p:cNvPr>
          <p:cNvSpPr txBox="1"/>
          <p:nvPr/>
        </p:nvSpPr>
        <p:spPr>
          <a:xfrm>
            <a:off x="274393" y="1751964"/>
            <a:ext cx="8562792" cy="4005584"/>
          </a:xfrm>
          <a:prstGeom prst="rect">
            <a:avLst/>
          </a:prstGeom>
          <a:noFill/>
        </p:spPr>
        <p:txBody>
          <a:bodyPr wrap="square" rtlCol="0">
            <a:spAutoFit/>
          </a:bodyPr>
          <a:lstStyle/>
          <a:p>
            <a:pPr algn="just">
              <a:lnSpc>
                <a:spcPct val="107000"/>
              </a:lnSpc>
              <a:spcAft>
                <a:spcPts val="1200"/>
              </a:spcAft>
            </a:pPr>
            <a:r>
              <a:rPr lang="de-DE" sz="1800" b="1" dirty="0">
                <a:effectLst/>
                <a:latin typeface="Trebuchet MS" panose="020B0603020202020204" pitchFamily="34" charset="0"/>
                <a:ea typeface="Calibri" panose="020F0502020204030204" pitchFamily="34" charset="0"/>
                <a:cs typeface="Times New Roman" panose="02020603050405020304" pitchFamily="18" charset="0"/>
              </a:rPr>
              <a:t>95 % der Mitarbeiter verstehen nicht ganz die Ziele des Unternehmens oder was von ihnen erwartet wird, um diese Ziele zu erreichen.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de-DE" sz="1800" dirty="0">
                <a:effectLst/>
                <a:latin typeface="Trebuchet MS" panose="020B0603020202020204" pitchFamily="34" charset="0"/>
                <a:ea typeface="Calibri" panose="020F0502020204030204" pitchFamily="34" charset="0"/>
                <a:cs typeface="Times New Roman" panose="02020603050405020304" pitchFamily="18" charset="0"/>
              </a:rPr>
              <a:t>Einer der Hauptgründe, warum Mitarbeiter die Ziele des Unternehmens nicht vollständig verstehen, ist, dass diese Ziele </a:t>
            </a:r>
            <a:r>
              <a:rPr lang="de-DE" sz="1800" b="1" dirty="0">
                <a:effectLst/>
                <a:latin typeface="Trebuchet MS" panose="020B0603020202020204" pitchFamily="34" charset="0"/>
                <a:ea typeface="Calibri" panose="020F0502020204030204" pitchFamily="34" charset="0"/>
                <a:cs typeface="Times New Roman" panose="02020603050405020304" pitchFamily="18" charset="0"/>
              </a:rPr>
              <a:t>nicht klar kommuniziert und erklärt</a:t>
            </a:r>
            <a:r>
              <a:rPr lang="de-DE" sz="1800" dirty="0">
                <a:effectLst/>
                <a:latin typeface="Trebuchet MS" panose="020B0603020202020204" pitchFamily="34" charset="0"/>
                <a:ea typeface="Calibri" panose="020F0502020204030204" pitchFamily="34" charset="0"/>
                <a:cs typeface="Times New Roman" panose="02020603050405020304" pitchFamily="18" charset="0"/>
              </a:rPr>
              <a:t> werden.</a:t>
            </a:r>
            <a:endParaRPr lang="de-DE" sz="1800" dirty="0">
              <a:latin typeface="Trebuchet MS" panose="020B0703020202090204" pitchFamily="34" charset="0"/>
            </a:endParaRPr>
          </a:p>
          <a:p>
            <a:pPr algn="ctr" fontAlgn="base"/>
            <a:r>
              <a:rPr lang="de-DE" sz="4000" dirty="0">
                <a:solidFill>
                  <a:schemeClr val="bg2">
                    <a:lumMod val="60000"/>
                    <a:lumOff val="40000"/>
                  </a:schemeClr>
                </a:solidFill>
                <a:latin typeface="Trebuchet MS" panose="020B0703020202090204" pitchFamily="34" charset="0"/>
              </a:rPr>
              <a:t>Wie kann also die Unternehmensausrichtung verbessert werden?</a:t>
            </a:r>
            <a:endParaRPr lang="de-DE" sz="3200" dirty="0">
              <a:solidFill>
                <a:schemeClr val="bg2">
                  <a:lumMod val="60000"/>
                  <a:lumOff val="40000"/>
                </a:schemeClr>
              </a:solidFill>
              <a:latin typeface="Trebuchet MS" panose="020B0703020202090204" pitchFamily="34" charset="0"/>
            </a:endParaRPr>
          </a:p>
          <a:p>
            <a:pPr fontAlgn="base"/>
            <a:endParaRPr lang="en-US" sz="1800" dirty="0">
              <a:latin typeface="Trebuchet MS" panose="020B0703020202090204" pitchFamily="34" charset="0"/>
            </a:endParaRPr>
          </a:p>
        </p:txBody>
      </p:sp>
      <p:pic>
        <p:nvPicPr>
          <p:cNvPr id="7" name="Obraz 6" descr="Obraz zawierający tekst&#10;&#10;Opis wygenerowany automatycznie">
            <a:extLst>
              <a:ext uri="{FF2B5EF4-FFF2-40B4-BE49-F238E27FC236}">
                <a16:creationId xmlns:a16="http://schemas.microsoft.com/office/drawing/2014/main" id="{B455CC51-9C8D-43CC-B96B-BD3ED44B08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8" name="pole tekstowe 7">
            <a:extLst>
              <a:ext uri="{FF2B5EF4-FFF2-40B4-BE49-F238E27FC236}">
                <a16:creationId xmlns:a16="http://schemas.microsoft.com/office/drawing/2014/main" id="{586A8F9C-EE65-4CA6-962D-F6B3D44A3051}"/>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179;p21">
            <a:extLst>
              <a:ext uri="{FF2B5EF4-FFF2-40B4-BE49-F238E27FC236}">
                <a16:creationId xmlns:a16="http://schemas.microsoft.com/office/drawing/2014/main" id="{9657C870-8D07-429A-BC5A-16F5F95C37E7}"/>
              </a:ext>
            </a:extLst>
          </p:cNvPr>
          <p:cNvSpPr>
            <a:spLocks noGrp="1"/>
          </p:cNvSpPr>
          <p:nvPr>
            <p:ph type="ctrTitle"/>
          </p:nvPr>
        </p:nvSpPr>
        <p:spPr>
          <a:xfrm>
            <a:off x="2254928" y="306818"/>
            <a:ext cx="6658253" cy="848895"/>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2600" b="1" dirty="0">
                <a:solidFill>
                  <a:schemeClr val="bg1"/>
                </a:solidFill>
              </a:rPr>
              <a:t>Wie kann man die Unternehmensausrichtung verbessern?</a:t>
            </a:r>
          </a:p>
        </p:txBody>
      </p:sp>
    </p:spTree>
    <p:extLst>
      <p:ext uri="{BB962C8B-B14F-4D97-AF65-F5344CB8AC3E}">
        <p14:creationId xmlns:p14="http://schemas.microsoft.com/office/powerpoint/2010/main" val="113990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5212" y="1541664"/>
            <a:ext cx="6108468" cy="3949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uadroTexto 1"/>
          <p:cNvSpPr txBox="1"/>
          <p:nvPr/>
        </p:nvSpPr>
        <p:spPr>
          <a:xfrm rot="250502">
            <a:off x="3058773" y="3040123"/>
            <a:ext cx="3161645" cy="646331"/>
          </a:xfrm>
          <a:prstGeom prst="rect">
            <a:avLst/>
          </a:prstGeom>
          <a:noFill/>
        </p:spPr>
        <p:txBody>
          <a:bodyPr wrap="square" rtlCol="0">
            <a:spAutoFit/>
          </a:bodyPr>
          <a:lstStyle/>
          <a:p>
            <a:pPr algn="ctr"/>
            <a:r>
              <a:rPr lang="de-DE" sz="1200" b="1" dirty="0">
                <a:solidFill>
                  <a:schemeClr val="tx1"/>
                </a:solidFill>
                <a:latin typeface="Segoe Print" panose="02000600000000000000" pitchFamily="2" charset="0"/>
                <a:ea typeface="Trebuchet MS"/>
                <a:cs typeface="Trebuchet MS"/>
                <a:sym typeface="Trebuchet MS"/>
              </a:rPr>
              <a:t>Interner </a:t>
            </a:r>
          </a:p>
          <a:p>
            <a:pPr algn="ctr"/>
            <a:endParaRPr lang="de-DE" sz="1200" b="1" dirty="0">
              <a:solidFill>
                <a:schemeClr val="tx1"/>
              </a:solidFill>
              <a:latin typeface="Segoe Print" panose="02000600000000000000" pitchFamily="2" charset="0"/>
              <a:ea typeface="Trebuchet MS"/>
              <a:cs typeface="Trebuchet MS"/>
              <a:sym typeface="Trebuchet MS"/>
            </a:endParaRPr>
          </a:p>
          <a:p>
            <a:pPr algn="ctr"/>
            <a:r>
              <a:rPr lang="de-DE" sz="1200" b="1" dirty="0">
                <a:solidFill>
                  <a:schemeClr val="tx1"/>
                </a:solidFill>
                <a:latin typeface="Segoe Print" panose="02000600000000000000" pitchFamily="2" charset="0"/>
                <a:ea typeface="Trebuchet MS"/>
                <a:cs typeface="Trebuchet MS"/>
                <a:sym typeface="Trebuchet MS"/>
              </a:rPr>
              <a:t>Kommunikationsplan</a:t>
            </a:r>
          </a:p>
        </p:txBody>
      </p:sp>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pic>
        <p:nvPicPr>
          <p:cNvPr id="6" name="Obraz 5" descr="Obraz zawierający tekst&#10;&#10;Opis wygenerowany automatycznie">
            <a:extLst>
              <a:ext uri="{FF2B5EF4-FFF2-40B4-BE49-F238E27FC236}">
                <a16:creationId xmlns:a16="http://schemas.microsoft.com/office/drawing/2014/main" id="{E182CC92-A913-42F8-9A67-566E5C5FC6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7" name="pole tekstowe 6">
            <a:extLst>
              <a:ext uri="{FF2B5EF4-FFF2-40B4-BE49-F238E27FC236}">
                <a16:creationId xmlns:a16="http://schemas.microsoft.com/office/drawing/2014/main" id="{B2FE530E-D9F2-404C-8055-CDB4C28D690D}"/>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179;p21">
            <a:extLst>
              <a:ext uri="{FF2B5EF4-FFF2-40B4-BE49-F238E27FC236}">
                <a16:creationId xmlns:a16="http://schemas.microsoft.com/office/drawing/2014/main" id="{A067AD1A-26ED-4E13-AD2F-E978FF9B58F7}"/>
              </a:ext>
            </a:extLst>
          </p:cNvPr>
          <p:cNvSpPr>
            <a:spLocks noGrp="1"/>
          </p:cNvSpPr>
          <p:nvPr>
            <p:ph type="ctrTitle"/>
          </p:nvPr>
        </p:nvSpPr>
        <p:spPr>
          <a:xfrm>
            <a:off x="2254928" y="306818"/>
            <a:ext cx="6658253" cy="848895"/>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2600" b="1" dirty="0">
                <a:solidFill>
                  <a:schemeClr val="bg1"/>
                </a:solidFill>
              </a:rPr>
              <a:t>Wie kann man die Unternehmensausrichtung verbessern?</a:t>
            </a:r>
          </a:p>
        </p:txBody>
      </p:sp>
    </p:spTree>
    <p:extLst>
      <p:ext uri="{BB962C8B-B14F-4D97-AF65-F5344CB8AC3E}">
        <p14:creationId xmlns:p14="http://schemas.microsoft.com/office/powerpoint/2010/main" val="248122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graphicFrame>
        <p:nvGraphicFramePr>
          <p:cNvPr id="7" name="Diagrama 6"/>
          <p:cNvGraphicFramePr/>
          <p:nvPr>
            <p:extLst>
              <p:ext uri="{D42A27DB-BD31-4B8C-83A1-F6EECF244321}">
                <p14:modId xmlns:p14="http://schemas.microsoft.com/office/powerpoint/2010/main" val="3176493109"/>
              </p:ext>
            </p:extLst>
          </p:nvPr>
        </p:nvGraphicFramePr>
        <p:xfrm>
          <a:off x="1242874" y="1597981"/>
          <a:ext cx="6658253" cy="4529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az 4" descr="Obraz zawierający tekst&#10;&#10;Opis wygenerowany automatycznie">
            <a:extLst>
              <a:ext uri="{FF2B5EF4-FFF2-40B4-BE49-F238E27FC236}">
                <a16:creationId xmlns:a16="http://schemas.microsoft.com/office/drawing/2014/main" id="{8C39F415-E198-4C75-84DD-36841A9A0B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6" name="pole tekstowe 5">
            <a:extLst>
              <a:ext uri="{FF2B5EF4-FFF2-40B4-BE49-F238E27FC236}">
                <a16:creationId xmlns:a16="http://schemas.microsoft.com/office/drawing/2014/main" id="{801E0706-16B2-4EA2-B3AF-C0F1E748B36B}"/>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Google Shape;179;p21">
            <a:extLst>
              <a:ext uri="{FF2B5EF4-FFF2-40B4-BE49-F238E27FC236}">
                <a16:creationId xmlns:a16="http://schemas.microsoft.com/office/drawing/2014/main" id="{2C753AA1-DD31-457C-B851-197A1F3D1068}"/>
              </a:ext>
            </a:extLst>
          </p:cNvPr>
          <p:cNvSpPr>
            <a:spLocks noGrp="1"/>
          </p:cNvSpPr>
          <p:nvPr>
            <p:ph type="ctrTitle"/>
          </p:nvPr>
        </p:nvSpPr>
        <p:spPr>
          <a:xfrm>
            <a:off x="2254928" y="306818"/>
            <a:ext cx="6658253" cy="848895"/>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2600" b="1" dirty="0">
                <a:solidFill>
                  <a:schemeClr val="bg1"/>
                </a:solidFill>
              </a:rPr>
              <a:t>Wie kann man die Unternehmensausrichtung verbessern?</a:t>
            </a:r>
          </a:p>
        </p:txBody>
      </p:sp>
    </p:spTree>
    <p:extLst>
      <p:ext uri="{BB962C8B-B14F-4D97-AF65-F5344CB8AC3E}">
        <p14:creationId xmlns:p14="http://schemas.microsoft.com/office/powerpoint/2010/main" val="279266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5" name="Imagen 4"/>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800337" y="1493542"/>
            <a:ext cx="3693110" cy="4138549"/>
          </a:xfrm>
          <a:prstGeom prst="rect">
            <a:avLst/>
          </a:prstGeom>
        </p:spPr>
      </p:pic>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pic>
        <p:nvPicPr>
          <p:cNvPr id="2" name="Imagen 1"/>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30316" y="1493544"/>
            <a:ext cx="3693110" cy="4138548"/>
          </a:xfrm>
          <a:prstGeom prst="rect">
            <a:avLst/>
          </a:prstGeom>
        </p:spPr>
      </p:pic>
      <p:sp>
        <p:nvSpPr>
          <p:cNvPr id="3" name="Rectángulo 2"/>
          <p:cNvSpPr/>
          <p:nvPr/>
        </p:nvSpPr>
        <p:spPr>
          <a:xfrm>
            <a:off x="852255" y="2201664"/>
            <a:ext cx="3239621" cy="2708434"/>
          </a:xfrm>
          <a:prstGeom prst="rect">
            <a:avLst/>
          </a:prstGeom>
        </p:spPr>
        <p:txBody>
          <a:bodyPr wrap="square">
            <a:spAutoFit/>
          </a:bodyPr>
          <a:lstStyle/>
          <a:p>
            <a:pPr>
              <a:spcAft>
                <a:spcPts val="1200"/>
              </a:spcAft>
            </a:pPr>
            <a:r>
              <a:rPr lang="de-DE" sz="1600" b="1" u="sng"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Schritt 1: Definieren Sie die Unternehmensziele und richten Sie dann die Ziele Ihres Teams daran aus</a:t>
            </a:r>
            <a:endParaRPr lang="de-DE"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p>
            <a:pPr>
              <a:spcAft>
                <a:spcPts val="1200"/>
              </a:spcAft>
            </a:pPr>
            <a:r>
              <a:rPr lang="de-DE"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Wenn Sie die „großen“ Ziele Ihres Unternehmens kennen, können Sie Ihre eigenen Kommunikationsziele an der Gesamtstrategie des Unternehmens ausrichten.</a:t>
            </a:r>
          </a:p>
        </p:txBody>
      </p:sp>
      <p:pic>
        <p:nvPicPr>
          <p:cNvPr id="8" name="Obraz 7" descr="Obraz zawierający tekst&#10;&#10;Opis wygenerowany automatycznie">
            <a:extLst>
              <a:ext uri="{FF2B5EF4-FFF2-40B4-BE49-F238E27FC236}">
                <a16:creationId xmlns:a16="http://schemas.microsoft.com/office/drawing/2014/main" id="{D9A14C65-6CE4-4C86-BB41-FB668BD66C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9" name="pole tekstowe 8">
            <a:extLst>
              <a:ext uri="{FF2B5EF4-FFF2-40B4-BE49-F238E27FC236}">
                <a16:creationId xmlns:a16="http://schemas.microsoft.com/office/drawing/2014/main" id="{DC2A29A9-1E0D-4965-88F1-528D65042070}"/>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179;p21">
            <a:extLst>
              <a:ext uri="{FF2B5EF4-FFF2-40B4-BE49-F238E27FC236}">
                <a16:creationId xmlns:a16="http://schemas.microsoft.com/office/drawing/2014/main" id="{0DC01F8E-BA04-47A8-A1AF-656F3C64ADAF}"/>
              </a:ext>
            </a:extLst>
          </p:cNvPr>
          <p:cNvSpPr txBox="1">
            <a:spLocks/>
          </p:cNvSpPr>
          <p:nvPr/>
        </p:nvSpPr>
        <p:spPr>
          <a:xfrm>
            <a:off x="2254928" y="306818"/>
            <a:ext cx="6658253" cy="848895"/>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3060"/>
            </a:pPr>
            <a:r>
              <a:rPr lang="de-DE" sz="2600" b="1" dirty="0">
                <a:solidFill>
                  <a:schemeClr val="bg1"/>
                </a:solidFill>
              </a:rPr>
              <a:t>Wie kann man die Unternehmensausrichtung verbessern?</a:t>
            </a:r>
          </a:p>
        </p:txBody>
      </p:sp>
      <p:sp>
        <p:nvSpPr>
          <p:cNvPr id="12" name="Rectángulo 2">
            <a:extLst>
              <a:ext uri="{FF2B5EF4-FFF2-40B4-BE49-F238E27FC236}">
                <a16:creationId xmlns:a16="http://schemas.microsoft.com/office/drawing/2014/main" id="{7E71411D-1BE1-4F29-97FB-19F96A27A6EB}"/>
              </a:ext>
            </a:extLst>
          </p:cNvPr>
          <p:cNvSpPr/>
          <p:nvPr/>
        </p:nvSpPr>
        <p:spPr>
          <a:xfrm>
            <a:off x="5026246" y="2247530"/>
            <a:ext cx="3239621" cy="2462213"/>
          </a:xfrm>
          <a:prstGeom prst="rect">
            <a:avLst/>
          </a:prstGeom>
        </p:spPr>
        <p:txBody>
          <a:bodyPr wrap="square">
            <a:spAutoFit/>
          </a:bodyPr>
          <a:lstStyle/>
          <a:p>
            <a:pPr>
              <a:spcAft>
                <a:spcPts val="1200"/>
              </a:spcAft>
            </a:pPr>
            <a:r>
              <a:rPr lang="de-DE" sz="1600" b="1" u="sng"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Schritt 2: Definieren Sie Ihre Ziele und Schlüsselergebnisse für einen erfolgreichen internen Kommunikationsplan</a:t>
            </a:r>
            <a:endParaRPr lang="de-DE"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p>
            <a:pPr>
              <a:spcAft>
                <a:spcPts val="1200"/>
              </a:spcAft>
            </a:pPr>
            <a:r>
              <a:rPr lang="de-DE"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Sobald Sie die Hauptziele für Ihr Team und das Unternehmen als Ganzes festgelegt haben, müssen Sie definieren, wie Sie diese Ziele erreichen wollen.</a:t>
            </a:r>
          </a:p>
        </p:txBody>
      </p:sp>
    </p:spTree>
    <p:extLst>
      <p:ext uri="{BB962C8B-B14F-4D97-AF65-F5344CB8AC3E}">
        <p14:creationId xmlns:p14="http://schemas.microsoft.com/office/powerpoint/2010/main" val="112181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3" name="Rectángulo 2"/>
          <p:cNvSpPr/>
          <p:nvPr/>
        </p:nvSpPr>
        <p:spPr>
          <a:xfrm>
            <a:off x="3678163" y="1298372"/>
            <a:ext cx="5186959" cy="4693593"/>
          </a:xfrm>
          <a:prstGeom prst="rect">
            <a:avLst/>
          </a:prstGeom>
        </p:spPr>
        <p:txBody>
          <a:bodyPr wrap="square">
            <a:spAutoFit/>
          </a:bodyPr>
          <a:lstStyle/>
          <a:p>
            <a:r>
              <a:rPr lang="de-DE" sz="1300" b="1" dirty="0">
                <a:effectLst/>
                <a:latin typeface="Trebuchet MS" panose="020B0603020202020204" pitchFamily="34" charset="0"/>
                <a:ea typeface="Calibri" panose="020F0502020204030204" pitchFamily="34" charset="0"/>
                <a:cs typeface="Times New Roman" panose="02020603050405020304" pitchFamily="18" charset="0"/>
              </a:rPr>
              <a:t>Beispiele:</a:t>
            </a:r>
          </a:p>
          <a:p>
            <a:endParaRPr lang="de-DE" sz="1300" dirty="0">
              <a:effectLst/>
              <a:latin typeface="Trebuchet MS" panose="020B0603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de-DE" sz="1300" b="1" dirty="0">
                <a:effectLst/>
                <a:latin typeface="Trebuchet MS" panose="020B0603020202020204" pitchFamily="34" charset="0"/>
                <a:ea typeface="Calibri" panose="020F0502020204030204" pitchFamily="34" charset="0"/>
                <a:cs typeface="Times New Roman" panose="02020603050405020304" pitchFamily="18" charset="0"/>
              </a:rPr>
              <a:t>E-Mail-Öffnungsraten</a:t>
            </a:r>
            <a:r>
              <a:rPr lang="de-DE" sz="1300" dirty="0">
                <a:effectLst/>
                <a:latin typeface="Trebuchet MS" panose="020B0603020202020204" pitchFamily="34" charset="0"/>
                <a:ea typeface="Calibri" panose="020F0502020204030204" pitchFamily="34" charset="0"/>
                <a:cs typeface="Times New Roman" panose="02020603050405020304" pitchFamily="18" charset="0"/>
              </a:rPr>
              <a:t> </a:t>
            </a:r>
          </a:p>
          <a:p>
            <a:pPr marL="285750" indent="-285750" algn="just">
              <a:buFont typeface="Arial" panose="020B0604020202020204" pitchFamily="34" charset="0"/>
              <a:buChar char="•"/>
            </a:pPr>
            <a:r>
              <a:rPr lang="de-DE" sz="1300" b="1" dirty="0">
                <a:effectLst/>
                <a:latin typeface="Trebuchet MS" panose="020B0603020202020204" pitchFamily="34" charset="0"/>
                <a:ea typeface="Calibri" panose="020F0502020204030204" pitchFamily="34" charset="0"/>
                <a:cs typeface="Times New Roman" panose="02020603050405020304" pitchFamily="18" charset="0"/>
              </a:rPr>
              <a:t>Link-Klicks</a:t>
            </a:r>
            <a:r>
              <a:rPr lang="de-DE" sz="1300" dirty="0">
                <a:effectLst/>
                <a:latin typeface="Trebuchet MS" panose="020B0603020202020204" pitchFamily="34" charset="0"/>
                <a:ea typeface="Calibri" panose="020F0502020204030204" pitchFamily="34" charset="0"/>
                <a:cs typeface="Times New Roman" panose="02020603050405020304" pitchFamily="18" charset="0"/>
              </a:rPr>
              <a:t>: Wenn Sie die Link-Klicks im Auge behalten, können Sie sehen, ob Ihre Zielgruppe engagiert ist.</a:t>
            </a:r>
          </a:p>
          <a:p>
            <a:pPr marL="285750" indent="-285750" algn="just">
              <a:buFont typeface="Arial" panose="020B0604020202020204" pitchFamily="34" charset="0"/>
              <a:buChar char="•"/>
            </a:pPr>
            <a:r>
              <a:rPr lang="de-DE" sz="1300" b="1" dirty="0">
                <a:effectLst/>
                <a:latin typeface="Trebuchet MS" panose="020B0603020202020204" pitchFamily="34" charset="0"/>
                <a:ea typeface="Calibri" panose="020F0502020204030204" pitchFamily="34" charset="0"/>
                <a:cs typeface="Times New Roman" panose="02020603050405020304" pitchFamily="18" charset="0"/>
              </a:rPr>
              <a:t>Standort</a:t>
            </a:r>
            <a:r>
              <a:rPr lang="de-DE" sz="1300" dirty="0">
                <a:effectLst/>
                <a:latin typeface="Trebuchet MS" panose="020B0603020202020204" pitchFamily="34" charset="0"/>
                <a:ea typeface="Calibri" panose="020F0502020204030204" pitchFamily="34" charset="0"/>
                <a:cs typeface="Times New Roman" panose="02020603050405020304" pitchFamily="18" charset="0"/>
              </a:rPr>
              <a:t>: Wenn Sie Teams in verschiedenen Niederlassungen und Regionen haben, helfen Ihnen die standortbasierten Messwerte, hoch engagierte oder nicht engagierte Teams zu identifizieren.</a:t>
            </a:r>
          </a:p>
          <a:p>
            <a:pPr marL="285750" indent="-285750" algn="just">
              <a:buFont typeface="Arial" panose="020B0604020202020204" pitchFamily="34" charset="0"/>
              <a:buChar char="•"/>
            </a:pPr>
            <a:r>
              <a:rPr lang="de-DE" sz="1300" b="1" dirty="0">
                <a:effectLst/>
                <a:latin typeface="Trebuchet MS" panose="020B0603020202020204" pitchFamily="34" charset="0"/>
                <a:ea typeface="Calibri" panose="020F0502020204030204" pitchFamily="34" charset="0"/>
                <a:cs typeface="Times New Roman" panose="02020603050405020304" pitchFamily="18" charset="0"/>
              </a:rPr>
              <a:t>Endgerät</a:t>
            </a:r>
            <a:r>
              <a:rPr lang="de-DE" sz="1300" dirty="0">
                <a:effectLst/>
                <a:latin typeface="Trebuchet MS" panose="020B0603020202020204" pitchFamily="34" charset="0"/>
                <a:ea typeface="Calibri" panose="020F0502020204030204" pitchFamily="34" charset="0"/>
                <a:cs typeface="Times New Roman" panose="02020603050405020304" pitchFamily="18" charset="0"/>
              </a:rPr>
              <a:t>: Die E-Mail-Öffnungsrate auf Mobilgeräten </a:t>
            </a:r>
            <a:r>
              <a:rPr lang="de-DE" sz="1300" u="sng" dirty="0">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3"/>
              </a:rPr>
              <a:t>hat sich in den letzten Jahren verfünffacht</a:t>
            </a:r>
            <a:r>
              <a:rPr lang="de-DE" sz="1300" dirty="0">
                <a:effectLst/>
                <a:latin typeface="Trebuchet MS" panose="020B0603020202020204" pitchFamily="34" charset="0"/>
                <a:ea typeface="Calibri" panose="020F0502020204030204" pitchFamily="34" charset="0"/>
                <a:cs typeface="Times New Roman" panose="02020603050405020304" pitchFamily="18" charset="0"/>
              </a:rPr>
              <a:t>. Daher ist es äußerst wichtig, dass Sie Ihre Zielgruppe dort treffen, wo sie sich befindet.</a:t>
            </a:r>
          </a:p>
          <a:p>
            <a:pPr marL="285750" indent="-285750" algn="just">
              <a:buFont typeface="Arial" panose="020B0604020202020204" pitchFamily="34" charset="0"/>
              <a:buChar char="•"/>
            </a:pPr>
            <a:r>
              <a:rPr lang="de-DE" sz="1300" b="1" dirty="0">
                <a:effectLst/>
                <a:latin typeface="Trebuchet MS" panose="020B0603020202020204" pitchFamily="34" charset="0"/>
                <a:ea typeface="Calibri" panose="020F0502020204030204" pitchFamily="34" charset="0"/>
                <a:cs typeface="Times New Roman" panose="02020603050405020304" pitchFamily="18" charset="0"/>
              </a:rPr>
              <a:t>Mitarbeiter-Feedback und Antworten</a:t>
            </a:r>
            <a:r>
              <a:rPr lang="de-DE" sz="1300" dirty="0">
                <a:effectLst/>
                <a:latin typeface="Trebuchet MS" panose="020B0603020202020204" pitchFamily="34" charset="0"/>
                <a:ea typeface="Calibri" panose="020F0502020204030204" pitchFamily="34" charset="0"/>
                <a:cs typeface="Times New Roman" panose="02020603050405020304" pitchFamily="18" charset="0"/>
              </a:rPr>
              <a:t>: Wenn Sie Ihre Mitarbeiter noch nicht befragt haben, ist jetzt der richtige Zeitpunkt dafür. Umfragen können der beste Weg sein, um zu verstehen, mit was sich Ihre Mitarbeiter in Bezug auf die interne Kommunikation beschäftigt haben. </a:t>
            </a:r>
          </a:p>
          <a:p>
            <a:pPr marL="285750" indent="-285750" algn="just">
              <a:buFont typeface="Arial" panose="020B0604020202020204" pitchFamily="34" charset="0"/>
              <a:buChar char="•"/>
            </a:pPr>
            <a:r>
              <a:rPr lang="de-DE" sz="1300" b="1" dirty="0">
                <a:effectLst/>
                <a:latin typeface="Trebuchet MS" panose="020B0603020202020204" pitchFamily="34" charset="0"/>
                <a:ea typeface="Calibri" panose="020F0502020204030204" pitchFamily="34" charset="0"/>
                <a:cs typeface="Times New Roman" panose="02020603050405020304" pitchFamily="18" charset="0"/>
              </a:rPr>
              <a:t>Social Shares (geteilte Inhalte)</a:t>
            </a:r>
            <a:r>
              <a:rPr lang="de-DE" sz="1300" dirty="0">
                <a:effectLst/>
                <a:latin typeface="Trebuchet MS" panose="020B0603020202020204" pitchFamily="34" charset="0"/>
                <a:ea typeface="Calibri" panose="020F0502020204030204" pitchFamily="34" charset="0"/>
                <a:cs typeface="Times New Roman" panose="02020603050405020304" pitchFamily="18" charset="0"/>
              </a:rPr>
              <a:t>: Dieser Messwert zeigt Ihnen, wie engagiert Ihre Mitarbeiter mit Ihrer Marke und Ihren allgemeinen Zielen sind. </a:t>
            </a:r>
          </a:p>
          <a:p>
            <a:pPr marL="285750" indent="-285750" algn="just">
              <a:buFont typeface="Arial" panose="020B0604020202020204" pitchFamily="34" charset="0"/>
              <a:buChar char="•"/>
            </a:pPr>
            <a:r>
              <a:rPr lang="de-DE" sz="1300" b="1" dirty="0">
                <a:effectLst/>
                <a:latin typeface="Trebuchet MS" panose="020B0603020202020204" pitchFamily="34" charset="0"/>
                <a:ea typeface="Calibri" panose="020F0502020204030204" pitchFamily="34" charset="0"/>
                <a:cs typeface="Times New Roman" panose="02020603050405020304" pitchFamily="18" charset="0"/>
              </a:rPr>
              <a:t>Intranet-Nutzung</a:t>
            </a:r>
            <a:r>
              <a:rPr lang="de-DE" sz="1300" dirty="0">
                <a:effectLst/>
                <a:latin typeface="Trebuchet MS" panose="020B0603020202020204" pitchFamily="34" charset="0"/>
                <a:ea typeface="Calibri" panose="020F0502020204030204" pitchFamily="34" charset="0"/>
                <a:cs typeface="Times New Roman" panose="02020603050405020304" pitchFamily="18" charset="0"/>
              </a:rPr>
              <a:t>: Ein guter Messwert, den Sie überprüfen sollten, ist die Anzahl der Intranet-Anmeldungen Ihrer Mitarbeiter.</a:t>
            </a:r>
          </a:p>
        </p:txBody>
      </p:sp>
      <p:pic>
        <p:nvPicPr>
          <p:cNvPr id="6" name="Imagen 5"/>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16585" y="1826435"/>
            <a:ext cx="3190095" cy="3907904"/>
          </a:xfrm>
          <a:prstGeom prst="rect">
            <a:avLst/>
          </a:prstGeom>
        </p:spPr>
      </p:pic>
      <p:sp>
        <p:nvSpPr>
          <p:cNvPr id="7" name="Rectángulo 6"/>
          <p:cNvSpPr/>
          <p:nvPr/>
        </p:nvSpPr>
        <p:spPr>
          <a:xfrm>
            <a:off x="464695" y="2184379"/>
            <a:ext cx="2917697" cy="3200876"/>
          </a:xfrm>
          <a:prstGeom prst="rect">
            <a:avLst/>
          </a:prstGeom>
        </p:spPr>
        <p:txBody>
          <a:bodyPr wrap="square">
            <a:spAutoFit/>
          </a:bodyPr>
          <a:lstStyle/>
          <a:p>
            <a:pPr>
              <a:spcAft>
                <a:spcPts val="1200"/>
              </a:spcAft>
            </a:pPr>
            <a:r>
              <a:rPr lang="de-DE" sz="1600" b="1" u="sng"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Schritt 3: Bestimmen Sie die wichtigsten Messgrößen für Ihre interne Kommunikationsstrategie</a:t>
            </a:r>
            <a:endParaRPr lang="de-DE"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p>
            <a:pPr>
              <a:spcAft>
                <a:spcPts val="1200"/>
              </a:spcAft>
            </a:pPr>
            <a:r>
              <a:rPr lang="de-DE"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Wie bei vielen Aspekten Ihres Geschäfts benötigen Sie einige wichtige Leistungsindikatoren (KPIs) oder Messgrößen, um Ihren internen Kommunikationsplan oder Ihre Strategie analysieren zu können.</a:t>
            </a:r>
          </a:p>
        </p:txBody>
      </p:sp>
      <p:pic>
        <p:nvPicPr>
          <p:cNvPr id="8" name="Obraz 7" descr="Obraz zawierający tekst&#10;&#10;Opis wygenerowany automatycznie">
            <a:extLst>
              <a:ext uri="{FF2B5EF4-FFF2-40B4-BE49-F238E27FC236}">
                <a16:creationId xmlns:a16="http://schemas.microsoft.com/office/drawing/2014/main" id="{F64B53D9-A4ED-4176-9EA9-8B6AEB348C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9" name="pole tekstowe 8">
            <a:extLst>
              <a:ext uri="{FF2B5EF4-FFF2-40B4-BE49-F238E27FC236}">
                <a16:creationId xmlns:a16="http://schemas.microsoft.com/office/drawing/2014/main" id="{B0AC6BDB-7FB8-4D6C-9ACB-64156CDF5BA9}"/>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179;p21">
            <a:extLst>
              <a:ext uri="{FF2B5EF4-FFF2-40B4-BE49-F238E27FC236}">
                <a16:creationId xmlns:a16="http://schemas.microsoft.com/office/drawing/2014/main" id="{DBF342EE-D6AF-42B0-BA8B-30293BF39216}"/>
              </a:ext>
            </a:extLst>
          </p:cNvPr>
          <p:cNvSpPr>
            <a:spLocks noGrp="1"/>
          </p:cNvSpPr>
          <p:nvPr>
            <p:ph type="ctrTitle"/>
          </p:nvPr>
        </p:nvSpPr>
        <p:spPr>
          <a:xfrm>
            <a:off x="2254928" y="306818"/>
            <a:ext cx="6658253" cy="848895"/>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2600" b="1" dirty="0">
                <a:solidFill>
                  <a:schemeClr val="bg1"/>
                </a:solidFill>
              </a:rPr>
              <a:t>Wie kann man die Unternehmensausrichtung verbessern?</a:t>
            </a:r>
          </a:p>
        </p:txBody>
      </p:sp>
    </p:spTree>
    <p:extLst>
      <p:ext uri="{BB962C8B-B14F-4D97-AF65-F5344CB8AC3E}">
        <p14:creationId xmlns:p14="http://schemas.microsoft.com/office/powerpoint/2010/main" val="307952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4" name="Imagen 3"/>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1505489" y="2333460"/>
            <a:ext cx="6109514" cy="3452744"/>
          </a:xfrm>
          <a:prstGeom prst="rect">
            <a:avLst/>
          </a:prstGeom>
        </p:spPr>
      </p:pic>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2" name="Rectángulo 1"/>
          <p:cNvSpPr/>
          <p:nvPr/>
        </p:nvSpPr>
        <p:spPr>
          <a:xfrm>
            <a:off x="1853458" y="2622955"/>
            <a:ext cx="5437083" cy="2949975"/>
          </a:xfrm>
          <a:prstGeom prst="rect">
            <a:avLst/>
          </a:prstGeom>
        </p:spPr>
        <p:txBody>
          <a:bodyPr wrap="square">
            <a:spAutoFit/>
          </a:bodyPr>
          <a:lstStyle/>
          <a:p>
            <a:pPr algn="just">
              <a:spcAft>
                <a:spcPts val="1200"/>
              </a:spcAft>
            </a:pPr>
            <a:r>
              <a:rPr lang="de-DE" sz="1800" b="1" u="sng"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Schritt 4: Stellen Sie sicher, dass Ihr interner Kommunikationsplan auf Vielfalt und Inklusion ausgelegt ist</a:t>
            </a:r>
            <a:endParaRPr lang="de-DE" sz="18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p>
            <a:pPr algn="just">
              <a:spcAft>
                <a:spcPts val="1200"/>
              </a:spcAft>
            </a:pPr>
            <a:r>
              <a:rPr lang="de-DE" sz="18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Der moderne Arbeitsplatz ist vielfältiger als je zuvor. </a:t>
            </a:r>
          </a:p>
          <a:p>
            <a:pPr algn="just">
              <a:spcAft>
                <a:spcPts val="1200"/>
              </a:spcAft>
            </a:pPr>
            <a:r>
              <a:rPr lang="de-DE" sz="18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Als Reaktion darauf erkennen Unternehmen die Notwendigkeit, Initiativen einzuführen, die sich um Diversität und Inklusion (D&amp;I) am Arbeitsplatz drehen.</a:t>
            </a:r>
          </a:p>
        </p:txBody>
      </p:sp>
      <p:pic>
        <p:nvPicPr>
          <p:cNvPr id="6" name="Obraz 5" descr="Obraz zawierający tekst&#10;&#10;Opis wygenerowany automatycznie">
            <a:extLst>
              <a:ext uri="{FF2B5EF4-FFF2-40B4-BE49-F238E27FC236}">
                <a16:creationId xmlns:a16="http://schemas.microsoft.com/office/drawing/2014/main" id="{32FDC1E7-B329-4A46-9D93-30F816BFAF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7" name="pole tekstowe 6">
            <a:extLst>
              <a:ext uri="{FF2B5EF4-FFF2-40B4-BE49-F238E27FC236}">
                <a16:creationId xmlns:a16="http://schemas.microsoft.com/office/drawing/2014/main" id="{C90933AD-C772-44DF-8B1A-B6059CB3ACEA}"/>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179;p21">
            <a:extLst>
              <a:ext uri="{FF2B5EF4-FFF2-40B4-BE49-F238E27FC236}">
                <a16:creationId xmlns:a16="http://schemas.microsoft.com/office/drawing/2014/main" id="{1E65D994-C212-4A8E-9BA9-3DD7327ED324}"/>
              </a:ext>
            </a:extLst>
          </p:cNvPr>
          <p:cNvSpPr>
            <a:spLocks noGrp="1"/>
          </p:cNvSpPr>
          <p:nvPr>
            <p:ph type="ctrTitle"/>
          </p:nvPr>
        </p:nvSpPr>
        <p:spPr>
          <a:xfrm>
            <a:off x="2254928" y="306818"/>
            <a:ext cx="6658253" cy="848895"/>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2600" b="1" dirty="0">
                <a:solidFill>
                  <a:schemeClr val="bg1"/>
                </a:solidFill>
              </a:rPr>
              <a:t>Wie kann man die Unternehmensausrichtung verbessern?</a:t>
            </a:r>
          </a:p>
        </p:txBody>
      </p:sp>
    </p:spTree>
    <p:extLst>
      <p:ext uri="{BB962C8B-B14F-4D97-AF65-F5344CB8AC3E}">
        <p14:creationId xmlns:p14="http://schemas.microsoft.com/office/powerpoint/2010/main" val="278251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2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82" name="Google Shape;182;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84"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5" name="CuadroTexto 4">
            <a:extLst>
              <a:ext uri="{FF2B5EF4-FFF2-40B4-BE49-F238E27FC236}">
                <a16:creationId xmlns:a16="http://schemas.microsoft.com/office/drawing/2014/main" id="{BC159D88-92F1-684D-AE03-B4D6199A24D4}"/>
              </a:ext>
            </a:extLst>
          </p:cNvPr>
          <p:cNvSpPr txBox="1"/>
          <p:nvPr/>
        </p:nvSpPr>
        <p:spPr>
          <a:xfrm>
            <a:off x="272194" y="1460060"/>
            <a:ext cx="4099005" cy="769441"/>
          </a:xfrm>
          <a:prstGeom prst="rect">
            <a:avLst/>
          </a:prstGeom>
          <a:noFill/>
        </p:spPr>
        <p:txBody>
          <a:bodyPr wrap="square" rtlCol="0">
            <a:spAutoFit/>
          </a:bodyPr>
          <a:lstStyle/>
          <a:p>
            <a:r>
              <a:rPr lang="en-US" sz="4400" b="1" dirty="0">
                <a:latin typeface="Trebuchet MS" panose="020B0703020202090204" pitchFamily="34" charset="0"/>
              </a:rPr>
              <a:t>eXo Platform</a:t>
            </a:r>
            <a:r>
              <a:rPr lang="es-ES" sz="4400" b="1" dirty="0">
                <a:latin typeface="Trebuchet MS" panose="020B0703020202090204" pitchFamily="34" charset="0"/>
              </a:rPr>
              <a:t> </a:t>
            </a:r>
            <a:endParaRPr lang="en-US" sz="4400" b="1" dirty="0">
              <a:latin typeface="Trebuchet MS" panose="020B0703020202090204" pitchFamily="34" charset="0"/>
            </a:endParaRPr>
          </a:p>
        </p:txBody>
      </p:sp>
      <p:sp>
        <p:nvSpPr>
          <p:cNvPr id="7" name="CuadroTexto 6">
            <a:extLst>
              <a:ext uri="{FF2B5EF4-FFF2-40B4-BE49-F238E27FC236}">
                <a16:creationId xmlns:a16="http://schemas.microsoft.com/office/drawing/2014/main" id="{821754A5-0B3B-FB40-B43E-E593DD03D8FC}"/>
              </a:ext>
            </a:extLst>
          </p:cNvPr>
          <p:cNvSpPr txBox="1"/>
          <p:nvPr/>
        </p:nvSpPr>
        <p:spPr>
          <a:xfrm>
            <a:off x="275791" y="2297528"/>
            <a:ext cx="4367230" cy="386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just">
              <a:lnSpc>
                <a:spcPct val="107000"/>
              </a:lnSpc>
              <a:spcAft>
                <a:spcPts val="800"/>
              </a:spcAft>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Eine digitale Arbeitsplatzlösung, die Ihnen hilft, Ihre Teams miteinander zu verbinden, die Zusammenarbeit zu stärken, Ihren Mitarbeitern zur Handlungsfähigkeit zu verhelfen und sie zu belohnen.</a:t>
            </a:r>
          </a:p>
          <a:p>
            <a:pPr algn="just">
              <a:lnSpc>
                <a:spcPct val="107000"/>
              </a:lnSpc>
              <a:spcAft>
                <a:spcPts val="800"/>
              </a:spcAft>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Sie können die interne Kommunikation durch ein integriertes unternehmensinternes soziales Netzwerk mit kollaborativen Arbeitsbereichen, sozialer Zusammenarbeit und Sofortnachriten optimieren. Mit der </a:t>
            </a:r>
            <a:r>
              <a:rPr lang="de-DE" sz="1600" i="1" dirty="0">
                <a:effectLst/>
                <a:latin typeface="Trebuchet MS" panose="020B0603020202020204" pitchFamily="34" charset="0"/>
                <a:ea typeface="Calibri" panose="020F0502020204030204" pitchFamily="34" charset="0"/>
                <a:cs typeface="Times New Roman" panose="02020603050405020304" pitchFamily="18" charset="0"/>
              </a:rPr>
              <a:t>eXo Platform</a:t>
            </a:r>
            <a:r>
              <a:rPr lang="de-DE" sz="1600" dirty="0">
                <a:effectLst/>
                <a:latin typeface="Trebuchet MS" panose="020B0603020202020204" pitchFamily="34" charset="0"/>
                <a:ea typeface="Calibri" panose="020F0502020204030204" pitchFamily="34" charset="0"/>
                <a:cs typeface="Times New Roman" panose="02020603050405020304" pitchFamily="18" charset="0"/>
              </a:rPr>
              <a:t> können Sie Ihre Dokumente mit einem integrierten Wissensmanagement-system organisieren, speichern, freigeben und gemeinsam bearbeiten.</a:t>
            </a:r>
          </a:p>
        </p:txBody>
      </p:sp>
      <p:sp>
        <p:nvSpPr>
          <p:cNvPr id="8" name="CuadroTexto 7">
            <a:extLst>
              <a:ext uri="{FF2B5EF4-FFF2-40B4-BE49-F238E27FC236}">
                <a16:creationId xmlns:a16="http://schemas.microsoft.com/office/drawing/2014/main" id="{31F1466A-6831-9247-9354-C0762518523F}"/>
              </a:ext>
            </a:extLst>
          </p:cNvPr>
          <p:cNvSpPr txBox="1"/>
          <p:nvPr/>
        </p:nvSpPr>
        <p:spPr>
          <a:xfrm>
            <a:off x="4971495" y="2307552"/>
            <a:ext cx="3718140" cy="27969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marL="285750" indent="-285750">
              <a:lnSpc>
                <a:spcPct val="107000"/>
              </a:lnSpc>
              <a:spcAft>
                <a:spcPts val="800"/>
              </a:spcAft>
              <a:buFont typeface="Wingdings" panose="05000000000000000000" pitchFamily="2" charset="2"/>
              <a:buChar char="ü"/>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Stärken Sie die Zusammenarbeit </a:t>
            </a:r>
          </a:p>
          <a:p>
            <a:pPr marL="285750" indent="-285750">
              <a:lnSpc>
                <a:spcPct val="107000"/>
              </a:lnSpc>
              <a:spcAft>
                <a:spcPts val="800"/>
              </a:spcAft>
              <a:buFont typeface="Wingdings" panose="05000000000000000000" pitchFamily="2" charset="2"/>
              <a:buChar char="ü"/>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Bauen Sie Ihre Unternehmenskultur auf</a:t>
            </a:r>
          </a:p>
          <a:p>
            <a:pPr marL="285750" indent="-285750">
              <a:lnSpc>
                <a:spcPct val="107000"/>
              </a:lnSpc>
              <a:spcAft>
                <a:spcPts val="800"/>
              </a:spcAft>
              <a:buFont typeface="Wingdings" panose="05000000000000000000" pitchFamily="2" charset="2"/>
              <a:buChar char="ü"/>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Teilen Sie Ihr Wissen </a:t>
            </a:r>
          </a:p>
          <a:p>
            <a:pPr marL="285750" indent="-285750">
              <a:lnSpc>
                <a:spcPct val="107000"/>
              </a:lnSpc>
              <a:spcAft>
                <a:spcPts val="800"/>
              </a:spcAft>
              <a:buFont typeface="Wingdings" panose="05000000000000000000" pitchFamily="2" charset="2"/>
              <a:buChar char="ü"/>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Steigern Sie Ihre Produktivität</a:t>
            </a:r>
          </a:p>
          <a:p>
            <a:pPr marL="285750" indent="-285750">
              <a:lnSpc>
                <a:spcPct val="107000"/>
              </a:lnSpc>
              <a:spcAft>
                <a:spcPts val="800"/>
              </a:spcAft>
              <a:buFont typeface="Wingdings" panose="05000000000000000000" pitchFamily="2" charset="2"/>
              <a:buChar char="ü"/>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Engagieren Sie Ihre Netzwerke</a:t>
            </a:r>
          </a:p>
          <a:p>
            <a:pPr marL="285750" indent="-285750">
              <a:lnSpc>
                <a:spcPct val="107000"/>
              </a:lnSpc>
              <a:spcAft>
                <a:spcPts val="800"/>
              </a:spcAft>
              <a:buFont typeface="Wingdings" panose="05000000000000000000" pitchFamily="2" charset="2"/>
              <a:buChar char="ü"/>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Treiben Sie die Innovation voran</a:t>
            </a:r>
          </a:p>
          <a:p>
            <a:pPr marL="285750" indent="-285750">
              <a:lnSpc>
                <a:spcPct val="107000"/>
              </a:lnSpc>
              <a:spcAft>
                <a:spcPts val="800"/>
              </a:spcAft>
              <a:buFont typeface="Wingdings" panose="05000000000000000000" pitchFamily="2" charset="2"/>
              <a:buChar char="ü"/>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Stellen Sie die Anerkennung sicher</a:t>
            </a:r>
          </a:p>
        </p:txBody>
      </p:sp>
      <p:pic>
        <p:nvPicPr>
          <p:cNvPr id="9" name="Obraz 8" descr="Obraz zawierający tekst&#10;&#10;Opis wygenerowany automatycznie">
            <a:extLst>
              <a:ext uri="{FF2B5EF4-FFF2-40B4-BE49-F238E27FC236}">
                <a16:creationId xmlns:a16="http://schemas.microsoft.com/office/drawing/2014/main" id="{1550CE7A-85A7-44E1-84AB-64178C6728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10" name="pole tekstowe 9">
            <a:extLst>
              <a:ext uri="{FF2B5EF4-FFF2-40B4-BE49-F238E27FC236}">
                <a16:creationId xmlns:a16="http://schemas.microsoft.com/office/drawing/2014/main" id="{43942798-D431-4502-B897-F693D92161CE}"/>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Google Shape;179;p21">
            <a:extLst>
              <a:ext uri="{FF2B5EF4-FFF2-40B4-BE49-F238E27FC236}">
                <a16:creationId xmlns:a16="http://schemas.microsoft.com/office/drawing/2014/main" id="{E7121337-D904-4B2A-9D77-4350C92E1F57}"/>
              </a:ext>
            </a:extLst>
          </p:cNvPr>
          <p:cNvSpPr>
            <a:spLocks noGrp="1"/>
          </p:cNvSpPr>
          <p:nvPr>
            <p:ph type="ctrTitle"/>
          </p:nvPr>
        </p:nvSpPr>
        <p:spPr>
          <a:xfrm>
            <a:off x="2254928" y="306818"/>
            <a:ext cx="6658253" cy="848895"/>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2600" b="1" dirty="0">
                <a:solidFill>
                  <a:schemeClr val="bg1"/>
                </a:solidFill>
              </a:rPr>
              <a:t>Wie kann man die Unternehmensausrichtung verbessern?</a:t>
            </a:r>
          </a:p>
        </p:txBody>
      </p:sp>
    </p:spTree>
    <p:extLst>
      <p:ext uri="{BB962C8B-B14F-4D97-AF65-F5344CB8AC3E}">
        <p14:creationId xmlns:p14="http://schemas.microsoft.com/office/powerpoint/2010/main" val="186673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2" name="Imagen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0" y="1409075"/>
            <a:ext cx="9150824" cy="4272198"/>
          </a:xfrm>
          <a:prstGeom prst="rect">
            <a:avLst/>
          </a:prstGeom>
        </p:spPr>
      </p:pic>
      <p:sp>
        <p:nvSpPr>
          <p:cNvPr id="113" name="Google Shape;113;p15"/>
          <p:cNvSpPr txBox="1">
            <a:spLocks noGrp="1"/>
          </p:cNvSpPr>
          <p:nvPr>
            <p:ph type="ctrTitle"/>
          </p:nvPr>
        </p:nvSpPr>
        <p:spPr>
          <a:xfrm>
            <a:off x="0" y="2730984"/>
            <a:ext cx="91440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Trebuchet MS"/>
              <a:buNone/>
            </a:pPr>
            <a:br>
              <a:rPr lang="en-US" b="1" dirty="0">
                <a:solidFill>
                  <a:schemeClr val="bg1"/>
                </a:solidFill>
              </a:rPr>
            </a:br>
            <a:r>
              <a:rPr lang="de-DE" sz="3200" b="1" dirty="0">
                <a:solidFill>
                  <a:schemeClr val="bg1"/>
                </a:solidFill>
                <a:latin typeface="Calibri" panose="020F0502020204030204" pitchFamily="34" charset="0"/>
                <a:cs typeface="Calibri" panose="020F0502020204030204" pitchFamily="34" charset="0"/>
              </a:rPr>
              <a:t>Modul </a:t>
            </a:r>
            <a:r>
              <a:rPr lang="pl-PL" sz="3200" b="1" dirty="0">
                <a:solidFill>
                  <a:schemeClr val="bg1"/>
                </a:solidFill>
                <a:latin typeface="Calibri" panose="020F0502020204030204" pitchFamily="34" charset="0"/>
                <a:cs typeface="Calibri" panose="020F0502020204030204" pitchFamily="34" charset="0"/>
              </a:rPr>
              <a:t>0</a:t>
            </a:r>
            <a:r>
              <a:rPr lang="de-DE" sz="3200" b="1" dirty="0">
                <a:solidFill>
                  <a:schemeClr val="bg1"/>
                </a:solidFill>
                <a:latin typeface="Calibri" panose="020F0502020204030204" pitchFamily="34" charset="0"/>
                <a:cs typeface="Calibri" panose="020F0502020204030204" pitchFamily="34" charset="0"/>
              </a:rPr>
              <a:t>5: Wie Sie Ihre Mitarbeiter binden können</a:t>
            </a:r>
            <a:br>
              <a:rPr lang="de-DE" b="1" dirty="0">
                <a:solidFill>
                  <a:schemeClr val="bg1"/>
                </a:solidFill>
                <a:latin typeface="Calibri" panose="020F0502020204030204" pitchFamily="34" charset="0"/>
                <a:cs typeface="Calibri" panose="020F0502020204030204" pitchFamily="34" charset="0"/>
              </a:rPr>
            </a:br>
            <a:r>
              <a:rPr lang="de-DE" sz="2800" b="1" dirty="0">
                <a:solidFill>
                  <a:schemeClr val="bg1"/>
                </a:solidFill>
                <a:latin typeface="Calibri" panose="020F0502020204030204" pitchFamily="34" charset="0"/>
                <a:cs typeface="Calibri" panose="020F0502020204030204" pitchFamily="34" charset="0"/>
              </a:rPr>
              <a:t>Lerneinheit </a:t>
            </a:r>
            <a:r>
              <a:rPr lang="pl-PL" sz="2800" b="1" dirty="0">
                <a:solidFill>
                  <a:schemeClr val="bg1"/>
                </a:solidFill>
                <a:latin typeface="Calibri" panose="020F0502020204030204" pitchFamily="34" charset="0"/>
                <a:cs typeface="Calibri" panose="020F0502020204030204" pitchFamily="34" charset="0"/>
              </a:rPr>
              <a:t>05.0</a:t>
            </a:r>
            <a:r>
              <a:rPr lang="de-DE" sz="2800" b="1" dirty="0">
                <a:solidFill>
                  <a:schemeClr val="bg1"/>
                </a:solidFill>
                <a:latin typeface="Calibri" panose="020F0502020204030204" pitchFamily="34" charset="0"/>
                <a:cs typeface="Calibri" panose="020F0502020204030204" pitchFamily="34" charset="0"/>
              </a:rPr>
              <a:t>3: Ausrichtung der Mitarbeiter auf die Unternehmensziele</a:t>
            </a:r>
          </a:p>
        </p:txBody>
      </p:sp>
      <p:sp>
        <p:nvSpPr>
          <p:cNvPr id="114" name="Google Shape;114;p15"/>
          <p:cNvSpPr txBox="1">
            <a:spLocks noGrp="1"/>
          </p:cNvSpPr>
          <p:nvPr>
            <p:ph type="subTitle" idx="1"/>
          </p:nvPr>
        </p:nvSpPr>
        <p:spPr>
          <a:xfrm>
            <a:off x="192900" y="3928169"/>
            <a:ext cx="8520600" cy="792600"/>
          </a:xfrm>
          <a:prstGeom prst="rect">
            <a:avLst/>
          </a:prstGeom>
          <a:noFill/>
          <a:ln>
            <a:noFill/>
          </a:ln>
        </p:spPr>
        <p:txBody>
          <a:bodyPr spcFirstLastPara="1" wrap="square" lIns="91425" tIns="91425" rIns="91425" bIns="91425" anchor="t" anchorCtr="0">
            <a:noAutofit/>
          </a:bodyPr>
          <a:lstStyle/>
          <a:p>
            <a:pPr algn="ctr">
              <a:lnSpc>
                <a:spcPct val="90000"/>
              </a:lnSpc>
              <a:buClr>
                <a:schemeClr val="dk1"/>
              </a:buClr>
              <a:buSzPts val="2400"/>
            </a:pPr>
            <a:r>
              <a:rPr lang="de-DE" sz="2400" b="1" dirty="0">
                <a:solidFill>
                  <a:schemeClr val="bg1"/>
                </a:solidFill>
                <a:latin typeface="Calibri" panose="020F0502020204030204" pitchFamily="34" charset="0"/>
                <a:cs typeface="Calibri" panose="020F0502020204030204" pitchFamily="34" charset="0"/>
              </a:rPr>
              <a:t>Vorbereitet von de</a:t>
            </a:r>
            <a:r>
              <a:rPr lang="pl-PL" sz="2400" b="1" dirty="0">
                <a:solidFill>
                  <a:schemeClr val="bg1"/>
                </a:solidFill>
                <a:latin typeface="Calibri" panose="020F0502020204030204" pitchFamily="34" charset="0"/>
                <a:cs typeface="Calibri" panose="020F0502020204030204" pitchFamily="34" charset="0"/>
              </a:rPr>
              <a:t>r</a:t>
            </a:r>
            <a:r>
              <a:rPr lang="de-DE" sz="2400" b="1" dirty="0">
                <a:solidFill>
                  <a:schemeClr val="bg1"/>
                </a:solidFill>
                <a:latin typeface="Calibri" panose="020F0502020204030204" pitchFamily="34" charset="0"/>
                <a:cs typeface="Calibri" panose="020F0502020204030204" pitchFamily="34" charset="0"/>
              </a:rPr>
              <a:t> </a:t>
            </a:r>
            <a:r>
              <a:rPr lang="pl-PL" sz="2400" b="1" dirty="0">
                <a:solidFill>
                  <a:schemeClr val="bg1"/>
                </a:solidFill>
                <a:latin typeface="Calibri" panose="020F0502020204030204" pitchFamily="34" charset="0"/>
                <a:cs typeface="Calibri" panose="020F0502020204030204" pitchFamily="34" charset="0"/>
              </a:rPr>
              <a:t>FVEM</a:t>
            </a:r>
            <a:r>
              <a:rPr lang="de-DE" sz="2400" b="1" dirty="0">
                <a:solidFill>
                  <a:schemeClr val="bg1"/>
                </a:solidFill>
                <a:latin typeface="Calibri" panose="020F0502020204030204" pitchFamily="34" charset="0"/>
                <a:cs typeface="Calibri" panose="020F0502020204030204" pitchFamily="34" charset="0"/>
              </a:rPr>
              <a:t>, Spanien</a:t>
            </a:r>
          </a:p>
        </p:txBody>
      </p:sp>
      <p:pic>
        <p:nvPicPr>
          <p:cNvPr id="9" name="Obraz 8" descr="Obraz zawierający tekst&#10;&#10;Opis wygenerowany automatycznie">
            <a:extLst>
              <a:ext uri="{FF2B5EF4-FFF2-40B4-BE49-F238E27FC236}">
                <a16:creationId xmlns:a16="http://schemas.microsoft.com/office/drawing/2014/main" id="{F37ACDEA-5043-402F-9E3D-ADC19E6F00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10" name="pole tekstowe 9">
            <a:extLst>
              <a:ext uri="{FF2B5EF4-FFF2-40B4-BE49-F238E27FC236}">
                <a16:creationId xmlns:a16="http://schemas.microsoft.com/office/drawing/2014/main" id="{6CDF590A-C324-4E8E-BBCC-3C0E9C7E353A}"/>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de-DE" sz="2800" b="1" dirty="0">
                <a:solidFill>
                  <a:schemeClr val="lt2"/>
                </a:solidFill>
                <a:latin typeface="Trebuchet MS"/>
                <a:ea typeface="Trebuchet MS"/>
                <a:cs typeface="Trebuchet MS"/>
                <a:sym typeface="Trebuchet MS"/>
              </a:rPr>
              <a:t>Übungen</a:t>
            </a:r>
            <a:endParaRPr sz="2800" b="1" dirty="0">
              <a:solidFill>
                <a:schemeClr val="lt2"/>
              </a:solidFill>
            </a:endParaRPr>
          </a:p>
        </p:txBody>
      </p:sp>
      <p:sp>
        <p:nvSpPr>
          <p:cNvPr id="264" name="Google Shape;264;p29"/>
          <p:cNvSpPr txBox="1">
            <a:spLocks noGrp="1"/>
          </p:cNvSpPr>
          <p:nvPr>
            <p:ph type="subTitle" idx="1"/>
          </p:nvPr>
        </p:nvSpPr>
        <p:spPr>
          <a:xfrm>
            <a:off x="396214" y="2313772"/>
            <a:ext cx="8298081" cy="3439534"/>
          </a:xfrm>
          <a:prstGeom prst="rect">
            <a:avLst/>
          </a:prstGeom>
          <a:noFill/>
          <a:ln>
            <a:noFill/>
          </a:ln>
        </p:spPr>
        <p:txBody>
          <a:bodyPr spcFirstLastPara="1" wrap="square" lIns="91425" tIns="91425" rIns="91425" bIns="91425" anchor="t" anchorCtr="0">
            <a:noAutofit/>
          </a:bodyPr>
          <a:lstStyle/>
          <a:p>
            <a:pPr marL="0" indent="0" algn="just">
              <a:lnSpc>
                <a:spcPct val="100000"/>
              </a:lnSpc>
              <a:spcBef>
                <a:spcPts val="600"/>
              </a:spcBef>
              <a:spcAft>
                <a:spcPts val="600"/>
              </a:spcAft>
            </a:pPr>
            <a:r>
              <a:rPr lang="de-DE" sz="1800" dirty="0">
                <a:effectLst/>
                <a:latin typeface="Trebuchet MS" panose="020B0603020202020204" pitchFamily="34" charset="0"/>
                <a:ea typeface="Calibri" panose="020F0502020204030204" pitchFamily="34" charset="0"/>
                <a:cs typeface="Times New Roman" panose="02020603050405020304" pitchFamily="18" charset="0"/>
              </a:rPr>
              <a:t>Die meisten Führungskräfte werden Ihnen sagen, dass sie glauben, dass eine gute Unternehmensausrichtung für ihre Unternehmen wichtig ist. Es gibt allerdings ein paar häufige Missverständnisse darüber, wie man es in der heutigen dynamischen Arbeitswelt erreicht.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de-DE" sz="1800" dirty="0">
                <a:effectLst/>
                <a:latin typeface="Trebuchet MS" panose="020B0603020202020204" pitchFamily="34" charset="0"/>
                <a:ea typeface="Calibri" panose="020F0502020204030204" pitchFamily="34" charset="0"/>
                <a:cs typeface="Times New Roman" panose="02020603050405020304" pitchFamily="18" charset="0"/>
              </a:rPr>
              <a:t>  „Wenn die Führungskräfte ausgerichtet sind, ist der Rest des Unternehmens ausgerichtet.“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1200"/>
              </a:spcAft>
            </a:pPr>
            <a:r>
              <a:rPr lang="de-DE" sz="1800" dirty="0">
                <a:effectLst/>
                <a:latin typeface="Trebuchet MS" panose="020B0603020202020204" pitchFamily="34" charset="0"/>
                <a:ea typeface="Calibri" panose="020F0502020204030204" pitchFamily="34" charset="0"/>
                <a:cs typeface="Times New Roman" panose="02020603050405020304" pitchFamily="18" charset="0"/>
              </a:rPr>
              <a:t>  „Bei der Ausrichtung geht es darum, die Ziele von oben nach unten zu kaskadieren.“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600"/>
              </a:spcBef>
              <a:spcAft>
                <a:spcPts val="600"/>
              </a:spcAft>
            </a:pPr>
            <a:r>
              <a:rPr lang="de-DE" sz="2000" b="1" dirty="0">
                <a:solidFill>
                  <a:srgbClr val="0070C0"/>
                </a:solidFill>
                <a:effectLst/>
                <a:latin typeface="Trebuchet MS" panose="020B0603020202020204" pitchFamily="34" charset="0"/>
                <a:ea typeface="Calibri" panose="020F0502020204030204" pitchFamily="34" charset="0"/>
                <a:cs typeface="Times New Roman" panose="02020603050405020304" pitchFamily="18" charset="0"/>
              </a:rPr>
              <a:t>Stimmen Sie dem zu? Was würden Sie zu jemandem sagen, der diese Ansichten teilt?</a:t>
            </a:r>
            <a:endParaRPr lang="de-DE" sz="2000" b="1" dirty="0">
              <a:solidFill>
                <a:srgbClr val="0070C0"/>
              </a:solidFill>
              <a:latin typeface="Trebuchet MS" panose="020B0603020202020204" pitchFamily="34" charset="0"/>
            </a:endParaRPr>
          </a:p>
          <a:p>
            <a:pPr marL="0" indent="0" algn="l"/>
            <a:endParaRPr lang="en-US" dirty="0"/>
          </a:p>
          <a:p>
            <a:pPr marL="0" lvl="0" indent="0" algn="l"/>
            <a:endParaRPr lang="en-US" dirty="0"/>
          </a:p>
          <a:p>
            <a:pPr marL="0" lvl="0" indent="0" algn="l"/>
            <a:endParaRPr lang="en-US" dirty="0"/>
          </a:p>
        </p:txBody>
      </p:sp>
      <p:sp>
        <p:nvSpPr>
          <p:cNvPr id="266" name="Google Shape;266;p2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pic>
        <p:nvPicPr>
          <p:cNvPr id="5" name="Obraz 4" descr="Obraz zawierający tekst&#10;&#10;Opis wygenerowany automatycznie">
            <a:extLst>
              <a:ext uri="{FF2B5EF4-FFF2-40B4-BE49-F238E27FC236}">
                <a16:creationId xmlns:a16="http://schemas.microsoft.com/office/drawing/2014/main" id="{BB439D61-F96B-46DC-994C-FEE97118E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6" name="pole tekstowe 5">
            <a:extLst>
              <a:ext uri="{FF2B5EF4-FFF2-40B4-BE49-F238E27FC236}">
                <a16:creationId xmlns:a16="http://schemas.microsoft.com/office/drawing/2014/main" id="{446A060F-7BF3-41D2-920D-51CBD7CC16B1}"/>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de-DE" sz="2800" b="1" spc="50" dirty="0">
                <a:ln w="0"/>
                <a:solidFill>
                  <a:schemeClr val="bg1"/>
                </a:solidFill>
                <a:effectLst>
                  <a:innerShdw blurRad="63500" dist="50800" dir="13500000">
                    <a:srgbClr val="000000">
                      <a:alpha val="50000"/>
                    </a:srgbClr>
                  </a:innerShdw>
                </a:effectLst>
              </a:rPr>
              <a:t>Zusammenfassung / Schlussfolgerungen</a:t>
            </a:r>
            <a:endParaRPr sz="2800" dirty="0"/>
          </a:p>
        </p:txBody>
      </p:sp>
      <p:sp>
        <p:nvSpPr>
          <p:cNvPr id="275" name="Google Shape;275;p3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C5EA1E69-C10B-8841-842E-70E4FF4C6B55}"/>
              </a:ext>
            </a:extLst>
          </p:cNvPr>
          <p:cNvSpPr txBox="1"/>
          <p:nvPr/>
        </p:nvSpPr>
        <p:spPr>
          <a:xfrm>
            <a:off x="461639" y="2658978"/>
            <a:ext cx="8247356" cy="2708434"/>
          </a:xfrm>
          <a:prstGeom prst="rect">
            <a:avLst/>
          </a:prstGeom>
          <a:noFill/>
        </p:spPr>
        <p:txBody>
          <a:bodyPr wrap="square" rtlCol="0">
            <a:spAutoFit/>
          </a:bodyPr>
          <a:lstStyle/>
          <a:p>
            <a:pPr algn="just">
              <a:spcAft>
                <a:spcPts val="1200"/>
              </a:spcAft>
            </a:pPr>
            <a:r>
              <a:rPr lang="de-DE" sz="2000" dirty="0">
                <a:effectLst/>
                <a:latin typeface="Trebuchet MS" panose="020B0603020202020204" pitchFamily="34" charset="0"/>
                <a:ea typeface="Calibri" panose="020F0502020204030204" pitchFamily="34" charset="0"/>
                <a:cs typeface="Times New Roman" panose="02020603050405020304" pitchFamily="18" charset="0"/>
              </a:rPr>
              <a:t>Obwohl viele der Ansicht sind, dass die Ausrichtung innerhalb des Unternehmens eine individuelle Angelegenheit ist, ist die Unterstützung und Zusammenarbeit durch das Unternehmen als Ganzes erforderlich.</a:t>
            </a:r>
          </a:p>
          <a:p>
            <a:pPr algn="just">
              <a:spcAft>
                <a:spcPts val="1200"/>
              </a:spcAft>
            </a:pPr>
            <a:r>
              <a:rPr lang="de-DE" sz="2000" dirty="0">
                <a:effectLst/>
                <a:latin typeface="Trebuchet MS" panose="020B0603020202020204" pitchFamily="34" charset="0"/>
                <a:ea typeface="Calibri" panose="020F0502020204030204" pitchFamily="34" charset="0"/>
                <a:cs typeface="Times New Roman" panose="02020603050405020304" pitchFamily="18" charset="0"/>
              </a:rPr>
              <a:t>Jedes Teammitglied im Unternehmen sollte das Gefühl haben, dass es einen Beitrag zum Erreichen der Unternehmensziele leistet. Dies fördert das Zugehörigkeitsgefühl jedes Mitarbeiters und trägt folglich zur Talentbindung bei. </a:t>
            </a:r>
            <a:r>
              <a:rPr lang="de-DE" sz="2000" dirty="0">
                <a:latin typeface="Trebuchet MS" panose="020B0603020202020204" pitchFamily="34" charset="0"/>
              </a:rPr>
              <a:t> </a:t>
            </a:r>
          </a:p>
        </p:txBody>
      </p:sp>
      <p:pic>
        <p:nvPicPr>
          <p:cNvPr id="5" name="Obraz 4" descr="Obraz zawierający tekst&#10;&#10;Opis wygenerowany automatycznie">
            <a:extLst>
              <a:ext uri="{FF2B5EF4-FFF2-40B4-BE49-F238E27FC236}">
                <a16:creationId xmlns:a16="http://schemas.microsoft.com/office/drawing/2014/main" id="{429B8191-4CF5-4FBA-9CAD-2066051D8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6" name="pole tekstowe 5">
            <a:extLst>
              <a:ext uri="{FF2B5EF4-FFF2-40B4-BE49-F238E27FC236}">
                <a16:creationId xmlns:a16="http://schemas.microsoft.com/office/drawing/2014/main" id="{9C17C6D8-DC96-435B-9DE3-8E762E0D34E5}"/>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1700" y="2699616"/>
            <a:ext cx="8397766" cy="3600986"/>
          </a:xfrm>
          <a:prstGeom prst="rect">
            <a:avLst/>
          </a:prstGeom>
        </p:spPr>
        <p:txBody>
          <a:bodyPr wrap="square">
            <a:spAutoFit/>
          </a:bodyPr>
          <a:lstStyle/>
          <a:p>
            <a:pPr marL="285750" lvl="0" indent="-285750" algn="just">
              <a:buFont typeface="Arial" panose="020B0604020202020204" pitchFamily="34" charset="0"/>
              <a:buChar char="•"/>
            </a:pPr>
            <a:r>
              <a:rPr lang="es-ES"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2"/>
              </a:rPr>
              <a:t>https://www.forbes.com/sites/kateharrison/2014/10/02/employee-alignment-the-secret-sauce-to-success/#54d1aa9be024</a:t>
            </a:r>
            <a:r>
              <a:rPr lang="es-ES" sz="1600" dirty="0">
                <a:latin typeface="Trebuchet MS" panose="020B0603020202020204" pitchFamily="34" charset="0"/>
                <a:ea typeface="Calibri" panose="020F0502020204030204" pitchFamily="34" charset="0"/>
                <a:cs typeface="Times New Roman" panose="02020603050405020304" pitchFamily="18" charset="0"/>
              </a:rPr>
              <a:t>  </a:t>
            </a:r>
          </a:p>
          <a:p>
            <a:pPr marL="285750" lvl="0" indent="-285750" algn="just">
              <a:buFont typeface="Arial" panose="020B0604020202020204" pitchFamily="34" charset="0"/>
              <a:buChar char="•"/>
            </a:pPr>
            <a:r>
              <a:rPr lang="es-ES"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3"/>
              </a:rPr>
              <a:t>https://www.entrepreneur.com/article/249312</a:t>
            </a:r>
            <a:r>
              <a:rPr lang="es-ES" sz="1600" b="1" dirty="0">
                <a:latin typeface="Trebuchet MS" panose="020B0603020202020204" pitchFamily="34" charset="0"/>
                <a:ea typeface="Calibri" panose="020F0502020204030204" pitchFamily="34"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ES"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4"/>
              </a:rPr>
              <a:t>https://www.smartbrief.com/original/2015/04/3-levels-organizational-alignment-and-how-build-them-your-company</a:t>
            </a:r>
            <a:r>
              <a:rPr lang="es-ES" sz="1600" dirty="0">
                <a:latin typeface="Trebuchet MS" panose="020B0603020202020204" pitchFamily="34" charset="0"/>
                <a:ea typeface="Calibri" panose="020F0502020204030204" pitchFamily="34"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Josling, M. (2015)</a:t>
            </a:r>
            <a:r>
              <a:rPr lang="pl-PL"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a:t>
            </a: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Belongingness, Work Engagement, Stress and Job Satisfaction in a Healthcare Setting</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n-GB"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5"/>
              </a:rPr>
              <a:t>https://www.gallup.com/workplace/236249/manager-role-employee.aspx</a:t>
            </a:r>
            <a:r>
              <a:rPr lang="es-ES" sz="1600" dirty="0">
                <a:latin typeface="Trebuchet MS" panose="020B0603020202020204" pitchFamily="34" charset="0"/>
                <a:ea typeface="Calibri" panose="020F0502020204030204" pitchFamily="34"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Alagaraja, M.</a:t>
            </a:r>
            <a:r>
              <a:rPr lang="pl-PL"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a:t>
            </a: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Shuck, B. (2015)</a:t>
            </a:r>
            <a:r>
              <a:rPr lang="pl-PL"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a:t>
            </a: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Exploring organizational alignment-employee engagement linkages and impact on individual performance: A conceptual model</a:t>
            </a:r>
            <a:r>
              <a:rPr lang="pl-PL"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a:t>
            </a: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Human Resource Development Review</a:t>
            </a:r>
            <a:r>
              <a:rPr lang="es-ES"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14</a:t>
            </a:r>
            <a:r>
              <a:rPr lang="es-ES"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(1), </a:t>
            </a:r>
            <a:r>
              <a:rPr lang="pl-PL"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S. </a:t>
            </a:r>
            <a:r>
              <a:rPr lang="es-ES"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17-37</a:t>
            </a:r>
            <a:r>
              <a:rPr lang="es-ES" sz="1600" dirty="0">
                <a:latin typeface="Trebuchet MS" panose="020B0603020202020204" pitchFamily="34" charset="0"/>
                <a:ea typeface="Times New Roman" panose="02020603050405020304" pitchFamily="18"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Boswell, W. R.</a:t>
            </a:r>
            <a:r>
              <a:rPr lang="pl-PL"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a:t>
            </a: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Bingham, J. B.</a:t>
            </a:r>
            <a:r>
              <a:rPr lang="pl-PL"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a:t>
            </a: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Colvin, A. J. (2006)</a:t>
            </a:r>
            <a:r>
              <a:rPr lang="pl-PL"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a:t>
            </a: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Aligning employees through “line of sight”</a:t>
            </a:r>
            <a:r>
              <a:rPr lang="pl-PL"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a:t>
            </a: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Business horizons</a:t>
            </a:r>
            <a:r>
              <a:rPr lang="es-ES"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49</a:t>
            </a:r>
            <a:r>
              <a:rPr lang="es-ES"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(6), </a:t>
            </a:r>
            <a:r>
              <a:rPr lang="pl-PL"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S. </a:t>
            </a:r>
            <a:r>
              <a:rPr lang="es-ES"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499-509</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457200"/>
            <a:r>
              <a:rPr lang="es-ES" sz="2000" b="1" dirty="0">
                <a:latin typeface="Trebuchet MS" panose="020B0603020202020204" pitchFamily="34" charset="0"/>
                <a:ea typeface="Calibri" panose="020F0502020204030204" pitchFamily="34" charset="0"/>
                <a:cs typeface="Times New Roman" panose="02020603050405020304" pitchFamily="18" charset="0"/>
              </a:rPr>
              <a:t> </a:t>
            </a:r>
            <a:endParaRPr lang="es-ES" sz="20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5" name="Google Shape;272;p30"/>
          <p:cNvSpPr txBox="1">
            <a:spLocks/>
          </p:cNvSpPr>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rebuchet MS"/>
              <a:buNone/>
              <a:defRPr sz="3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de-DE" sz="2800" b="1" dirty="0">
                <a:solidFill>
                  <a:schemeClr val="lt2"/>
                </a:solidFill>
              </a:rPr>
              <a:t>Quellen und Arbeitsmaterialien</a:t>
            </a:r>
            <a:endParaRPr lang="en-US" sz="2800" dirty="0"/>
          </a:p>
        </p:txBody>
      </p:sp>
      <p:pic>
        <p:nvPicPr>
          <p:cNvPr id="7" name="Obraz 6" descr="Obraz zawierający tekst&#10;&#10;Opis wygenerowany automatycznie">
            <a:extLst>
              <a:ext uri="{FF2B5EF4-FFF2-40B4-BE49-F238E27FC236}">
                <a16:creationId xmlns:a16="http://schemas.microsoft.com/office/drawing/2014/main" id="{2654F833-8384-493D-BAD9-AB67E3AC37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8" name="pole tekstowe 7">
            <a:extLst>
              <a:ext uri="{FF2B5EF4-FFF2-40B4-BE49-F238E27FC236}">
                <a16:creationId xmlns:a16="http://schemas.microsoft.com/office/drawing/2014/main" id="{C008F03F-8916-4D62-B4DA-37029F71B3DF}"/>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4">
            <a:extLst>
              <a:ext uri="{FF2B5EF4-FFF2-40B4-BE49-F238E27FC236}">
                <a16:creationId xmlns:a16="http://schemas.microsoft.com/office/drawing/2014/main" id="{2E095251-56F5-4192-AC09-8D9CB231F52D}"/>
              </a:ext>
            </a:extLst>
          </p:cNvPr>
          <p:cNvSpPr txBox="1"/>
          <p:nvPr/>
        </p:nvSpPr>
        <p:spPr>
          <a:xfrm>
            <a:off x="310996" y="2432437"/>
            <a:ext cx="7969745" cy="369332"/>
          </a:xfrm>
          <a:prstGeom prst="rect">
            <a:avLst/>
          </a:prstGeom>
          <a:noFill/>
        </p:spPr>
        <p:txBody>
          <a:bodyPr wrap="square" rtlCol="0">
            <a:spAutoFit/>
          </a:bodyPr>
          <a:lstStyle/>
          <a:p>
            <a:pPr marL="180000" indent="-288000">
              <a:buFont typeface="Arial" panose="020B0604020202020204" pitchFamily="34" charset="0"/>
              <a:buChar char="•"/>
            </a:pPr>
            <a:r>
              <a:rPr lang="en-US" sz="1800" dirty="0">
                <a:latin typeface="Trebuchet MS" panose="020B0703020202090204" pitchFamily="34" charset="0"/>
              </a:rPr>
              <a:t>ECVET</a:t>
            </a:r>
          </a:p>
        </p:txBody>
      </p:sp>
    </p:spTree>
    <p:extLst>
      <p:ext uri="{BB962C8B-B14F-4D97-AF65-F5344CB8AC3E}">
        <p14:creationId xmlns:p14="http://schemas.microsoft.com/office/powerpoint/2010/main" val="2737184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 name="Imagen 1"/>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1439056"/>
            <a:ext cx="9144000" cy="4242216"/>
          </a:xfrm>
          <a:prstGeom prst="rect">
            <a:avLst/>
          </a:prstGeom>
        </p:spPr>
      </p:pic>
      <p:grpSp>
        <p:nvGrpSpPr>
          <p:cNvPr id="3" name="Group 2">
            <a:extLst>
              <a:ext uri="{FF2B5EF4-FFF2-40B4-BE49-F238E27FC236}">
                <a16:creationId xmlns:a16="http://schemas.microsoft.com/office/drawing/2014/main" id="{A614C686-2F38-43B1-8F51-9902204294B7}"/>
              </a:ext>
            </a:extLst>
          </p:cNvPr>
          <p:cNvGrpSpPr/>
          <p:nvPr/>
        </p:nvGrpSpPr>
        <p:grpSpPr>
          <a:xfrm>
            <a:off x="2185470" y="613153"/>
            <a:ext cx="6505575" cy="404813"/>
            <a:chOff x="311700" y="5859710"/>
            <a:chExt cx="6505575" cy="404813"/>
          </a:xfrm>
        </p:grpSpPr>
        <p:pic>
          <p:nvPicPr>
            <p:cNvPr id="283" name="Google Shape;283;p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1700" y="5859710"/>
              <a:ext cx="1439863" cy="398463"/>
            </a:xfrm>
            <a:prstGeom prst="rect">
              <a:avLst/>
            </a:prstGeom>
            <a:noFill/>
            <a:ln>
              <a:noFill/>
            </a:ln>
          </p:spPr>
        </p:pic>
        <p:pic>
          <p:nvPicPr>
            <p:cNvPr id="284" name="Google Shape;284;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94425" y="5859710"/>
              <a:ext cx="792163" cy="404813"/>
            </a:xfrm>
            <a:prstGeom prst="rect">
              <a:avLst/>
            </a:prstGeom>
            <a:noFill/>
            <a:ln>
              <a:noFill/>
            </a:ln>
          </p:spPr>
        </p:pic>
        <p:pic>
          <p:nvPicPr>
            <p:cNvPr id="285" name="Google Shape;285;p3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697713" y="5859710"/>
              <a:ext cx="822325" cy="361950"/>
            </a:xfrm>
            <a:prstGeom prst="rect">
              <a:avLst/>
            </a:prstGeom>
            <a:noFill/>
            <a:ln>
              <a:noFill/>
            </a:ln>
          </p:spPr>
        </p:pic>
        <p:pic>
          <p:nvPicPr>
            <p:cNvPr id="286" name="Google Shape;286;p3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572425" y="5859710"/>
              <a:ext cx="1390650" cy="323850"/>
            </a:xfrm>
            <a:prstGeom prst="rect">
              <a:avLst/>
            </a:prstGeom>
            <a:noFill/>
            <a:ln>
              <a:noFill/>
            </a:ln>
          </p:spPr>
        </p:pic>
        <p:pic>
          <p:nvPicPr>
            <p:cNvPr id="287" name="Google Shape;287;p3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029750" y="5859710"/>
              <a:ext cx="752475" cy="333375"/>
            </a:xfrm>
            <a:prstGeom prst="rect">
              <a:avLst/>
            </a:prstGeom>
            <a:noFill/>
            <a:ln>
              <a:noFill/>
            </a:ln>
          </p:spPr>
        </p:pic>
        <p:pic>
          <p:nvPicPr>
            <p:cNvPr id="288" name="Google Shape;288;p3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858425" y="5859710"/>
              <a:ext cx="342900" cy="306388"/>
            </a:xfrm>
            <a:prstGeom prst="rect">
              <a:avLst/>
            </a:prstGeom>
            <a:noFill/>
            <a:ln>
              <a:noFill/>
            </a:ln>
          </p:spPr>
        </p:pic>
        <p:pic>
          <p:nvPicPr>
            <p:cNvPr id="289" name="Google Shape;289;p3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291813" y="5859710"/>
              <a:ext cx="525462" cy="369888"/>
            </a:xfrm>
            <a:prstGeom prst="rect">
              <a:avLst/>
            </a:prstGeom>
            <a:noFill/>
            <a:ln>
              <a:noFill/>
            </a:ln>
          </p:spPr>
        </p:pic>
      </p:grpSp>
      <p:pic>
        <p:nvPicPr>
          <p:cNvPr id="11" name="Obraz 10" descr="Obraz zawierający tekst&#10;&#10;Opis wygenerowany automatycznie">
            <a:extLst>
              <a:ext uri="{FF2B5EF4-FFF2-40B4-BE49-F238E27FC236}">
                <a16:creationId xmlns:a16="http://schemas.microsoft.com/office/drawing/2014/main" id="{A6FF4098-DBCD-46EA-AB61-BFCFA4213A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12" name="pole tekstowe 11">
            <a:extLst>
              <a:ext uri="{FF2B5EF4-FFF2-40B4-BE49-F238E27FC236}">
                <a16:creationId xmlns:a16="http://schemas.microsoft.com/office/drawing/2014/main" id="{B340A22A-FBAA-4ED7-BE7A-F4E3DB0659A2}"/>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pole tekstowe 12">
            <a:extLst>
              <a:ext uri="{FF2B5EF4-FFF2-40B4-BE49-F238E27FC236}">
                <a16:creationId xmlns:a16="http://schemas.microsoft.com/office/drawing/2014/main" id="{2BEBF0BA-489E-42F5-9804-DCF983161FC3}"/>
              </a:ext>
            </a:extLst>
          </p:cNvPr>
          <p:cNvSpPr txBox="1"/>
          <p:nvPr/>
        </p:nvSpPr>
        <p:spPr>
          <a:xfrm rot="120000">
            <a:off x="2231660" y="2601890"/>
            <a:ext cx="2873069" cy="1138773"/>
          </a:xfrm>
          <a:prstGeom prst="rect">
            <a:avLst/>
          </a:prstGeom>
          <a:solidFill>
            <a:srgbClr val="DEDEDC"/>
          </a:solidFill>
        </p:spPr>
        <p:txBody>
          <a:bodyPr wrap="square" rtlCol="0">
            <a:spAutoFit/>
          </a:bodyPr>
          <a:lstStyle/>
          <a:p>
            <a:pPr algn="ctr"/>
            <a:r>
              <a:rPr lang="de-DE" sz="2800" b="1" dirty="0">
                <a:ln/>
                <a:latin typeface="Forte" panose="03060902040502070203" pitchFamily="66" charset="0"/>
              </a:rPr>
              <a:t>Vielen Dank</a:t>
            </a:r>
            <a:endParaRPr lang="pl-PL" sz="2800" b="1" dirty="0">
              <a:ln/>
              <a:latin typeface="Forte" panose="03060902040502070203" pitchFamily="66" charset="0"/>
            </a:endParaRPr>
          </a:p>
          <a:p>
            <a:pPr algn="ctr"/>
            <a:r>
              <a:rPr lang="de-DE" sz="2800" b="1" dirty="0">
                <a:ln/>
                <a:latin typeface="Forte" panose="03060902040502070203" pitchFamily="66" charset="0"/>
              </a:rPr>
              <a:t>fürs Zuschauen</a:t>
            </a:r>
            <a:r>
              <a:rPr lang="en-GB" sz="4000" b="1" dirty="0">
                <a:ln/>
                <a:latin typeface="Forte" panose="03060902040502070203" pitchFamily="66" charset="0"/>
              </a:rPr>
              <a:t>!</a:t>
            </a:r>
            <a:endParaRPr lang="pl-PL" sz="4000" b="1" dirty="0">
              <a:ln/>
              <a:latin typeface="Forte" panose="03060902040502070203"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a:spLocks noGrp="1"/>
          </p:cNvSpPr>
          <p:nvPr>
            <p:ph type="ctrTitle"/>
          </p:nvPr>
        </p:nvSpPr>
        <p:spPr>
          <a:xfrm>
            <a:off x="311700" y="1642466"/>
            <a:ext cx="8520600" cy="52368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de-DE" sz="2800" b="1" dirty="0">
                <a:solidFill>
                  <a:schemeClr val="lt2"/>
                </a:solidFill>
                <a:latin typeface="Trebuchet MS"/>
                <a:ea typeface="Trebuchet MS"/>
                <a:cs typeface="Trebuchet MS"/>
                <a:sym typeface="Trebuchet MS"/>
              </a:rPr>
              <a:t>Lernergebnisse</a:t>
            </a:r>
            <a:endParaRPr sz="2800" dirty="0"/>
          </a:p>
        </p:txBody>
      </p:sp>
      <p:sp>
        <p:nvSpPr>
          <p:cNvPr id="123" name="Google Shape;123;p16"/>
          <p:cNvSpPr txBox="1">
            <a:spLocks noGrp="1"/>
          </p:cNvSpPr>
          <p:nvPr>
            <p:ph type="subTitle" idx="1"/>
          </p:nvPr>
        </p:nvSpPr>
        <p:spPr>
          <a:xfrm>
            <a:off x="311700" y="2383435"/>
            <a:ext cx="8520600" cy="3450587"/>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2400"/>
              </a:spcAft>
              <a:buSzPts val="2000"/>
              <a:buNone/>
            </a:pPr>
            <a:r>
              <a:rPr lang="de-DE" sz="2000" dirty="0"/>
              <a:t>Am Ende dieser Lerneinheit werden Sie:</a:t>
            </a:r>
            <a:endParaRPr lang="pl-PL" sz="2000" dirty="0"/>
          </a:p>
          <a:p>
            <a:pPr marL="684000" lvl="0" indent="-342900" algn="just">
              <a:lnSpc>
                <a:spcPct val="100000"/>
              </a:lnSpc>
              <a:spcBef>
                <a:spcPts val="0"/>
              </a:spcBef>
              <a:spcAft>
                <a:spcPts val="1200"/>
              </a:spcAft>
              <a:buFont typeface="+mj-lt"/>
              <a:buAutoNum type="arabicPeriod"/>
            </a:pPr>
            <a:r>
              <a:rPr lang="de-DE" sz="2000" dirty="0">
                <a:effectLst/>
                <a:latin typeface="Trebuchet MS" panose="020B0603020202020204" pitchFamily="34" charset="0"/>
                <a:ea typeface="Calibri" panose="020F0502020204030204" pitchFamily="34" charset="0"/>
                <a:cs typeface="Times New Roman" panose="02020603050405020304" pitchFamily="18" charset="0"/>
              </a:rPr>
              <a:t>die Bedeutung der Ausrichtung der Mitarbeiter auf ein gemeinsames Ziel kennen,</a:t>
            </a:r>
          </a:p>
          <a:p>
            <a:pPr marL="684000" lvl="0" indent="-342900" algn="just">
              <a:lnSpc>
                <a:spcPct val="100000"/>
              </a:lnSpc>
              <a:spcBef>
                <a:spcPts val="0"/>
              </a:spcBef>
              <a:spcAft>
                <a:spcPts val="1200"/>
              </a:spcAft>
              <a:buFont typeface="+mj-lt"/>
              <a:buAutoNum type="arabicPeriod"/>
            </a:pPr>
            <a:r>
              <a:rPr lang="de-DE" sz="2000" dirty="0">
                <a:effectLst/>
                <a:latin typeface="Trebuchet MS" panose="020B0603020202020204" pitchFamily="34" charset="0"/>
                <a:ea typeface="Calibri" panose="020F0502020204030204" pitchFamily="34" charset="0"/>
                <a:cs typeface="Times New Roman" panose="02020603050405020304" pitchFamily="18" charset="0"/>
              </a:rPr>
              <a:t>verstehen, worin die Ausrichtung der Mitarbeiter auf die Ziele des Unternehmens in Verbindung mit dem Gefühl der Zugehörigkeit besteht,  </a:t>
            </a:r>
          </a:p>
          <a:p>
            <a:pPr marL="684000" lvl="0" indent="-342900" algn="just">
              <a:lnSpc>
                <a:spcPct val="100000"/>
              </a:lnSpc>
              <a:spcBef>
                <a:spcPts val="0"/>
              </a:spcBef>
              <a:spcAft>
                <a:spcPts val="1200"/>
              </a:spcAft>
              <a:buFont typeface="+mj-lt"/>
              <a:buAutoNum type="arabicPeriod"/>
            </a:pPr>
            <a:r>
              <a:rPr lang="de-DE" sz="2000" dirty="0">
                <a:effectLst/>
                <a:latin typeface="Trebuchet MS" panose="020B0603020202020204" pitchFamily="34" charset="0"/>
                <a:ea typeface="Calibri" panose="020F0502020204030204" pitchFamily="34" charset="0"/>
                <a:cs typeface="Times New Roman" panose="02020603050405020304" pitchFamily="18" charset="0"/>
              </a:rPr>
              <a:t>wissen, wie die Ausrichtung auf die Ziele im Unternehmen verbessert werden kann.</a:t>
            </a:r>
          </a:p>
        </p:txBody>
      </p:sp>
      <p:sp>
        <p:nvSpPr>
          <p:cNvPr id="125" name="Google Shape;125;p1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pic>
        <p:nvPicPr>
          <p:cNvPr id="5" name="Obraz 4" descr="Obraz zawierający tekst&#10;&#10;Opis wygenerowany automatycznie">
            <a:extLst>
              <a:ext uri="{FF2B5EF4-FFF2-40B4-BE49-F238E27FC236}">
                <a16:creationId xmlns:a16="http://schemas.microsoft.com/office/drawing/2014/main" id="{76888780-53CC-4A52-A0DB-4154531E1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6" name="pole tekstowe 5">
            <a:extLst>
              <a:ext uri="{FF2B5EF4-FFF2-40B4-BE49-F238E27FC236}">
                <a16:creationId xmlns:a16="http://schemas.microsoft.com/office/drawing/2014/main" id="{A51FB3F0-A624-435D-967D-8E5A0759650D}"/>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3" name="CuadroTexto 2">
            <a:extLst>
              <a:ext uri="{FF2B5EF4-FFF2-40B4-BE49-F238E27FC236}">
                <a16:creationId xmlns:a16="http://schemas.microsoft.com/office/drawing/2014/main" id="{41551E9C-CB24-E64F-B21B-E927CB33D34E}"/>
              </a:ext>
            </a:extLst>
          </p:cNvPr>
          <p:cNvSpPr txBox="1"/>
          <p:nvPr/>
        </p:nvSpPr>
        <p:spPr>
          <a:xfrm>
            <a:off x="311700" y="2447922"/>
            <a:ext cx="8520600" cy="3011274"/>
          </a:xfrm>
          <a:prstGeom prst="rect">
            <a:avLst/>
          </a:prstGeom>
          <a:noFill/>
        </p:spPr>
        <p:txBody>
          <a:bodyPr wrap="square" rtlCol="0">
            <a:spAutoFit/>
          </a:bodyPr>
          <a:lstStyle/>
          <a:p>
            <a:pPr algn="just">
              <a:lnSpc>
                <a:spcPct val="107000"/>
              </a:lnSpc>
              <a:spcAft>
                <a:spcPts val="1200"/>
              </a:spcAft>
            </a:pPr>
            <a:r>
              <a:rPr lang="de-DE" sz="2000" dirty="0">
                <a:effectLst/>
                <a:latin typeface="Trebuchet MS" panose="020B0603020202020204" pitchFamily="34" charset="0"/>
                <a:ea typeface="Calibri" panose="020F0502020204030204" pitchFamily="34" charset="0"/>
                <a:cs typeface="Times New Roman" panose="02020603050405020304" pitchFamily="18" charset="0"/>
              </a:rPr>
              <a:t>Warum ist die Ausrichtung der Mitarbeiter auf die Unternehmensziele so wichtig?</a:t>
            </a:r>
          </a:p>
          <a:p>
            <a:pPr algn="just">
              <a:lnSpc>
                <a:spcPct val="107000"/>
              </a:lnSpc>
              <a:spcAft>
                <a:spcPts val="1200"/>
              </a:spcAft>
            </a:pPr>
            <a:r>
              <a:rPr lang="de-DE" sz="2000" dirty="0">
                <a:effectLst/>
                <a:latin typeface="Trebuchet MS" panose="020B0603020202020204" pitchFamily="34" charset="0"/>
                <a:ea typeface="Calibri" panose="020F0502020204030204" pitchFamily="34" charset="0"/>
                <a:cs typeface="Times New Roman" panose="02020603050405020304" pitchFamily="18" charset="0"/>
              </a:rPr>
              <a:t>Wie kommunizieren Sie die Ziele, Werte und Mission des Unternehmens effektiv an Ihre gesamte Belegschaft?</a:t>
            </a:r>
          </a:p>
          <a:p>
            <a:pPr algn="just">
              <a:lnSpc>
                <a:spcPct val="107000"/>
              </a:lnSpc>
              <a:spcAft>
                <a:spcPts val="1200"/>
              </a:spcAft>
            </a:pPr>
            <a:r>
              <a:rPr lang="de-DE" sz="2000" dirty="0">
                <a:effectLst/>
                <a:latin typeface="Trebuchet MS" panose="020B0603020202020204" pitchFamily="34" charset="0"/>
                <a:ea typeface="Calibri" panose="020F0502020204030204" pitchFamily="34" charset="0"/>
                <a:cs typeface="Times New Roman" panose="02020603050405020304" pitchFamily="18" charset="0"/>
              </a:rPr>
              <a:t>Um diese Fragen zu beantworten, muss zunächst einmal definiert werden, was Unternehmensausrichtung ist und welche Bedeutung sie hat. Außerdem müssen wir wissen, welche Schritte unternommen werden müssen, um sie zu entwickeln.</a:t>
            </a:r>
          </a:p>
        </p:txBody>
      </p:sp>
      <p:pic>
        <p:nvPicPr>
          <p:cNvPr id="5" name="Obraz 4" descr="Obraz zawierający tekst&#10;&#10;Opis wygenerowany automatycznie">
            <a:extLst>
              <a:ext uri="{FF2B5EF4-FFF2-40B4-BE49-F238E27FC236}">
                <a16:creationId xmlns:a16="http://schemas.microsoft.com/office/drawing/2014/main" id="{F97BA249-CBAD-4436-8EA7-4E61136F2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6" name="pole tekstowe 5">
            <a:extLst>
              <a:ext uri="{FF2B5EF4-FFF2-40B4-BE49-F238E27FC236}">
                <a16:creationId xmlns:a16="http://schemas.microsoft.com/office/drawing/2014/main" id="{354D4656-B425-44D6-A38E-BA9F3DE63813}"/>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Google Shape;131;p17">
            <a:extLst>
              <a:ext uri="{FF2B5EF4-FFF2-40B4-BE49-F238E27FC236}">
                <a16:creationId xmlns:a16="http://schemas.microsoft.com/office/drawing/2014/main" id="{A2BD165B-DF0B-4E3C-9F63-F1F946B759C6}"/>
              </a:ext>
            </a:extLst>
          </p:cNvPr>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de-DE" sz="2800" b="1" dirty="0">
                <a:solidFill>
                  <a:schemeClr val="lt2"/>
                </a:solidFill>
                <a:latin typeface="Trebuchet MS"/>
                <a:ea typeface="Trebuchet MS"/>
                <a:cs typeface="Trebuchet MS"/>
                <a:sym typeface="Trebuchet MS"/>
              </a:rPr>
              <a:t>Einführung</a:t>
            </a:r>
            <a:endParaRPr lang="de-DE" sz="2800" b="1" dirty="0">
              <a:solidFill>
                <a:schemeClr val="lt2"/>
              </a:solidFill>
            </a:endParaRPr>
          </a:p>
        </p:txBody>
      </p:sp>
    </p:spTree>
    <p:extLst>
      <p:ext uri="{BB962C8B-B14F-4D97-AF65-F5344CB8AC3E}">
        <p14:creationId xmlns:p14="http://schemas.microsoft.com/office/powerpoint/2010/main" val="189042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7" name="Elipse 6">
            <a:extLst>
              <a:ext uri="{FF2B5EF4-FFF2-40B4-BE49-F238E27FC236}">
                <a16:creationId xmlns:a16="http://schemas.microsoft.com/office/drawing/2014/main" id="{504B9035-E2F3-5344-A588-BE29CFA5FFA5}"/>
              </a:ext>
            </a:extLst>
          </p:cNvPr>
          <p:cNvSpPr/>
          <p:nvPr/>
        </p:nvSpPr>
        <p:spPr>
          <a:xfrm>
            <a:off x="455235" y="4835143"/>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
        <p:nvSpPr>
          <p:cNvPr id="8" name="Elipse 7">
            <a:extLst>
              <a:ext uri="{FF2B5EF4-FFF2-40B4-BE49-F238E27FC236}">
                <a16:creationId xmlns:a16="http://schemas.microsoft.com/office/drawing/2014/main" id="{EFEBD652-071C-8B45-A9DE-E7FD55C8E8BC}"/>
              </a:ext>
            </a:extLst>
          </p:cNvPr>
          <p:cNvSpPr/>
          <p:nvPr/>
        </p:nvSpPr>
        <p:spPr>
          <a:xfrm>
            <a:off x="3450240" y="3886476"/>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9" name="Elipse 8">
            <a:extLst>
              <a:ext uri="{FF2B5EF4-FFF2-40B4-BE49-F238E27FC236}">
                <a16:creationId xmlns:a16="http://schemas.microsoft.com/office/drawing/2014/main" id="{E554C61C-D86E-DD4F-9090-A15BC3C2B72A}"/>
              </a:ext>
            </a:extLst>
          </p:cNvPr>
          <p:cNvSpPr/>
          <p:nvPr/>
        </p:nvSpPr>
        <p:spPr>
          <a:xfrm>
            <a:off x="2466326" y="3881421"/>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10" name="Elipse 9">
            <a:extLst>
              <a:ext uri="{FF2B5EF4-FFF2-40B4-BE49-F238E27FC236}">
                <a16:creationId xmlns:a16="http://schemas.microsoft.com/office/drawing/2014/main" id="{20B55933-DBB8-A844-9F4C-41F8F91C2437}"/>
              </a:ext>
            </a:extLst>
          </p:cNvPr>
          <p:cNvSpPr/>
          <p:nvPr/>
        </p:nvSpPr>
        <p:spPr>
          <a:xfrm>
            <a:off x="1467734" y="3893769"/>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12" name="Elipse 11">
            <a:extLst>
              <a:ext uri="{FF2B5EF4-FFF2-40B4-BE49-F238E27FC236}">
                <a16:creationId xmlns:a16="http://schemas.microsoft.com/office/drawing/2014/main" id="{304805CF-DD2F-7A43-AD6A-7C23A1F5B2DE}"/>
              </a:ext>
            </a:extLst>
          </p:cNvPr>
          <p:cNvSpPr/>
          <p:nvPr/>
        </p:nvSpPr>
        <p:spPr>
          <a:xfrm>
            <a:off x="4407679" y="3886477"/>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cxnSp>
        <p:nvCxnSpPr>
          <p:cNvPr id="4" name="Conector recto de flecha 3">
            <a:extLst>
              <a:ext uri="{FF2B5EF4-FFF2-40B4-BE49-F238E27FC236}">
                <a16:creationId xmlns:a16="http://schemas.microsoft.com/office/drawing/2014/main" id="{F322E882-CF34-CC42-87CF-8C3301F16A9F}"/>
              </a:ext>
            </a:extLst>
          </p:cNvPr>
          <p:cNvCxnSpPr/>
          <p:nvPr/>
        </p:nvCxnSpPr>
        <p:spPr>
          <a:xfrm>
            <a:off x="1168405" y="4174473"/>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C073BE20-ED84-2843-B3D7-2436844DD275}"/>
              </a:ext>
            </a:extLst>
          </p:cNvPr>
          <p:cNvCxnSpPr/>
          <p:nvPr/>
        </p:nvCxnSpPr>
        <p:spPr>
          <a:xfrm>
            <a:off x="2113295" y="4193200"/>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7D0AD5DD-BBE1-604A-A390-AACD52605FB9}"/>
              </a:ext>
            </a:extLst>
          </p:cNvPr>
          <p:cNvCxnSpPr/>
          <p:nvPr/>
        </p:nvCxnSpPr>
        <p:spPr>
          <a:xfrm>
            <a:off x="3108194" y="4186820"/>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DD78A29C-67A8-DF42-A4A1-E6BADDC5D13F}"/>
              </a:ext>
            </a:extLst>
          </p:cNvPr>
          <p:cNvCxnSpPr/>
          <p:nvPr/>
        </p:nvCxnSpPr>
        <p:spPr>
          <a:xfrm>
            <a:off x="4078045" y="4186820"/>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Elipse 19">
            <a:extLst>
              <a:ext uri="{FF2B5EF4-FFF2-40B4-BE49-F238E27FC236}">
                <a16:creationId xmlns:a16="http://schemas.microsoft.com/office/drawing/2014/main" id="{C23FE018-007D-5641-9BEF-1982BE057BE5}"/>
              </a:ext>
            </a:extLst>
          </p:cNvPr>
          <p:cNvSpPr/>
          <p:nvPr/>
        </p:nvSpPr>
        <p:spPr>
          <a:xfrm>
            <a:off x="456803" y="3905648"/>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
        <p:nvSpPr>
          <p:cNvPr id="21" name="Elipse 20">
            <a:extLst>
              <a:ext uri="{FF2B5EF4-FFF2-40B4-BE49-F238E27FC236}">
                <a16:creationId xmlns:a16="http://schemas.microsoft.com/office/drawing/2014/main" id="{0C005A7E-C8E3-1646-A12D-18AEA855FCDB}"/>
              </a:ext>
            </a:extLst>
          </p:cNvPr>
          <p:cNvSpPr/>
          <p:nvPr/>
        </p:nvSpPr>
        <p:spPr>
          <a:xfrm>
            <a:off x="3396625" y="5140743"/>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
        <p:nvSpPr>
          <p:cNvPr id="22" name="Elipse 21">
            <a:extLst>
              <a:ext uri="{FF2B5EF4-FFF2-40B4-BE49-F238E27FC236}">
                <a16:creationId xmlns:a16="http://schemas.microsoft.com/office/drawing/2014/main" id="{E72F7311-4C8F-B844-A39C-622DCFBC8348}"/>
              </a:ext>
            </a:extLst>
          </p:cNvPr>
          <p:cNvSpPr/>
          <p:nvPr/>
        </p:nvSpPr>
        <p:spPr>
          <a:xfrm>
            <a:off x="2443214" y="4748277"/>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
        <p:nvSpPr>
          <p:cNvPr id="23" name="Elipse 22">
            <a:extLst>
              <a:ext uri="{FF2B5EF4-FFF2-40B4-BE49-F238E27FC236}">
                <a16:creationId xmlns:a16="http://schemas.microsoft.com/office/drawing/2014/main" id="{A2BB3D0B-B256-8F43-B4ED-D1F13D302A4E}"/>
              </a:ext>
            </a:extLst>
          </p:cNvPr>
          <p:cNvSpPr/>
          <p:nvPr/>
        </p:nvSpPr>
        <p:spPr>
          <a:xfrm>
            <a:off x="1445131" y="5017773"/>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
        <p:nvSpPr>
          <p:cNvPr id="24" name="Elipse 23">
            <a:extLst>
              <a:ext uri="{FF2B5EF4-FFF2-40B4-BE49-F238E27FC236}">
                <a16:creationId xmlns:a16="http://schemas.microsoft.com/office/drawing/2014/main" id="{296ECF71-1376-D146-B378-F7E86FAE0E10}"/>
              </a:ext>
            </a:extLst>
          </p:cNvPr>
          <p:cNvSpPr/>
          <p:nvPr/>
        </p:nvSpPr>
        <p:spPr>
          <a:xfrm>
            <a:off x="4407938" y="5000806"/>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cxnSp>
        <p:nvCxnSpPr>
          <p:cNvPr id="25" name="Conector recto de flecha 24">
            <a:extLst>
              <a:ext uri="{FF2B5EF4-FFF2-40B4-BE49-F238E27FC236}">
                <a16:creationId xmlns:a16="http://schemas.microsoft.com/office/drawing/2014/main" id="{DF8D0107-3CEF-144E-9C9A-943431493426}"/>
              </a:ext>
            </a:extLst>
          </p:cNvPr>
          <p:cNvCxnSpPr/>
          <p:nvPr/>
        </p:nvCxnSpPr>
        <p:spPr>
          <a:xfrm>
            <a:off x="1171258" y="5122049"/>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184531E2-2A4F-AC4E-9157-AF0FF78AFC3C}"/>
              </a:ext>
            </a:extLst>
          </p:cNvPr>
          <p:cNvCxnSpPr/>
          <p:nvPr/>
        </p:nvCxnSpPr>
        <p:spPr>
          <a:xfrm>
            <a:off x="2096644" y="5122876"/>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9E169752-9AB0-8441-8298-2DCF57EC4375}"/>
              </a:ext>
            </a:extLst>
          </p:cNvPr>
          <p:cNvCxnSpPr/>
          <p:nvPr/>
        </p:nvCxnSpPr>
        <p:spPr>
          <a:xfrm>
            <a:off x="3093300" y="5135919"/>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716591F2-034F-304C-990D-1CBCA38AC4C8}"/>
              </a:ext>
            </a:extLst>
          </p:cNvPr>
          <p:cNvCxnSpPr/>
          <p:nvPr/>
        </p:nvCxnSpPr>
        <p:spPr>
          <a:xfrm>
            <a:off x="4077692" y="5214496"/>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10DC929C-2397-764F-8D70-B129B54566E1}"/>
              </a:ext>
            </a:extLst>
          </p:cNvPr>
          <p:cNvSpPr txBox="1"/>
          <p:nvPr/>
        </p:nvSpPr>
        <p:spPr>
          <a:xfrm>
            <a:off x="5089166" y="3959987"/>
            <a:ext cx="2658592" cy="461665"/>
          </a:xfrm>
          <a:prstGeom prst="rect">
            <a:avLst/>
          </a:prstGeom>
          <a:noFill/>
        </p:spPr>
        <p:txBody>
          <a:bodyPr wrap="square" rtlCol="0">
            <a:spAutoFit/>
          </a:bodyPr>
          <a:lstStyle/>
          <a:p>
            <a:r>
              <a:rPr lang="pl-PL" sz="2400" b="1" dirty="0">
                <a:latin typeface="Trebuchet MS" panose="020B0703020202090204" pitchFamily="34" charset="0"/>
              </a:rPr>
              <a:t>AUSGERICHTET</a:t>
            </a:r>
            <a:endParaRPr lang="en-US" sz="2400" b="1" dirty="0">
              <a:latin typeface="Trebuchet MS" panose="020B0703020202090204" pitchFamily="34" charset="0"/>
            </a:endParaRPr>
          </a:p>
        </p:txBody>
      </p:sp>
      <p:sp>
        <p:nvSpPr>
          <p:cNvPr id="6" name="CuadroTexto 5">
            <a:extLst>
              <a:ext uri="{FF2B5EF4-FFF2-40B4-BE49-F238E27FC236}">
                <a16:creationId xmlns:a16="http://schemas.microsoft.com/office/drawing/2014/main" id="{102A2B0E-2C67-2A42-A5ED-A3BCA31C936E}"/>
              </a:ext>
            </a:extLst>
          </p:cNvPr>
          <p:cNvSpPr txBox="1"/>
          <p:nvPr/>
        </p:nvSpPr>
        <p:spPr>
          <a:xfrm>
            <a:off x="5089166" y="4934938"/>
            <a:ext cx="3330481" cy="461665"/>
          </a:xfrm>
          <a:prstGeom prst="rect">
            <a:avLst/>
          </a:prstGeom>
          <a:noFill/>
        </p:spPr>
        <p:txBody>
          <a:bodyPr wrap="square" rtlCol="0">
            <a:spAutoFit/>
          </a:bodyPr>
          <a:lstStyle/>
          <a:p>
            <a:r>
              <a:rPr lang="pl-PL" sz="2400" dirty="0">
                <a:latin typeface="Trebuchet MS" panose="020B0703020202090204" pitchFamily="34" charset="0"/>
              </a:rPr>
              <a:t>NICHT AUSGERICHTET</a:t>
            </a:r>
            <a:endParaRPr lang="en-US" sz="2400" dirty="0">
              <a:latin typeface="Trebuchet MS" panose="020B0703020202090204" pitchFamily="34" charset="0"/>
            </a:endParaRPr>
          </a:p>
        </p:txBody>
      </p:sp>
      <p:sp>
        <p:nvSpPr>
          <p:cNvPr id="13" name="CuadroTexto 12">
            <a:extLst>
              <a:ext uri="{FF2B5EF4-FFF2-40B4-BE49-F238E27FC236}">
                <a16:creationId xmlns:a16="http://schemas.microsoft.com/office/drawing/2014/main" id="{0283FE4F-0EA6-A747-9FEC-F7F0E22EEE3C}"/>
              </a:ext>
            </a:extLst>
          </p:cNvPr>
          <p:cNvSpPr txBox="1"/>
          <p:nvPr/>
        </p:nvSpPr>
        <p:spPr>
          <a:xfrm>
            <a:off x="358464" y="2225673"/>
            <a:ext cx="8417513" cy="1477328"/>
          </a:xfrm>
          <a:prstGeom prst="rect">
            <a:avLst/>
          </a:prstGeom>
          <a:noFill/>
        </p:spPr>
        <p:txBody>
          <a:bodyPr wrap="square" rtlCol="0">
            <a:spAutoFit/>
          </a:bodyPr>
          <a:lstStyle/>
          <a:p>
            <a:pPr algn="just"/>
            <a:r>
              <a:rPr lang="de-DE" sz="1800" dirty="0">
                <a:effectLst/>
                <a:latin typeface="Trebuchet MS" panose="020B0603020202020204" pitchFamily="34" charset="0"/>
                <a:ea typeface="Calibri" panose="020F0502020204030204" pitchFamily="34" charset="0"/>
                <a:cs typeface="Times New Roman" panose="02020603050405020304" pitchFamily="18" charset="0"/>
              </a:rPr>
              <a:t>In vielen Unternehmen wissen nicht alle Mitarbeiter, welche Richtung ihr Unternehmen ansteuert.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de-DE" sz="1800" b="1" dirty="0">
                <a:effectLst/>
                <a:latin typeface="Trebuchet MS" panose="020B0603020202020204" pitchFamily="34" charset="0"/>
                <a:ea typeface="Calibri" panose="020F0502020204030204" pitchFamily="34" charset="0"/>
                <a:cs typeface="Times New Roman" panose="02020603050405020304" pitchFamily="18" charset="0"/>
              </a:rPr>
              <a:t>74% der Mitarbeiter</a:t>
            </a:r>
            <a:r>
              <a:rPr lang="de-DE" sz="1800" dirty="0">
                <a:effectLst/>
                <a:latin typeface="Trebuchet MS" panose="020B0603020202020204" pitchFamily="34" charset="0"/>
                <a:ea typeface="Calibri" panose="020F0502020204030204" pitchFamily="34" charset="0"/>
                <a:cs typeface="Times New Roman" panose="02020603050405020304" pitchFamily="18" charset="0"/>
              </a:rPr>
              <a:t> haben das Gefühl, dass ihnen bei der Arbeit wichtige Informationen entgehen. Darüber hinaus haben viele von ihnen kein klares Verständnis von der Vision und den langfristigen Zielen des Unternehmens.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Obraz 28" descr="Obraz zawierający tekst&#10;&#10;Opis wygenerowany automatycznie">
            <a:extLst>
              <a:ext uri="{FF2B5EF4-FFF2-40B4-BE49-F238E27FC236}">
                <a16:creationId xmlns:a16="http://schemas.microsoft.com/office/drawing/2014/main" id="{FA1E83B5-99A3-4626-BD8B-E440781E87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30" name="pole tekstowe 29">
            <a:extLst>
              <a:ext uri="{FF2B5EF4-FFF2-40B4-BE49-F238E27FC236}">
                <a16:creationId xmlns:a16="http://schemas.microsoft.com/office/drawing/2014/main" id="{0A0A6F49-2FFF-42D1-BB81-BBA15BBB000E}"/>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Google Shape;140;p18">
            <a:extLst>
              <a:ext uri="{FF2B5EF4-FFF2-40B4-BE49-F238E27FC236}">
                <a16:creationId xmlns:a16="http://schemas.microsoft.com/office/drawing/2014/main" id="{F6A06D42-F7E5-443B-A700-8508A564D6AA}"/>
              </a:ext>
            </a:extLst>
          </p:cNvPr>
          <p:cNvSpPr>
            <a:spLocks noGrp="1"/>
          </p:cNvSpPr>
          <p:nvPr>
            <p:ph type="ctrTitle"/>
          </p:nvPr>
        </p:nvSpPr>
        <p:spPr>
          <a:xfrm>
            <a:off x="316585" y="1566500"/>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3060"/>
            </a:pPr>
            <a:br>
              <a:rPr lang="de-DE" sz="3200" b="1" dirty="0">
                <a:solidFill>
                  <a:schemeClr val="bg1"/>
                </a:solidFill>
              </a:rPr>
            </a:br>
            <a:r>
              <a:rPr lang="de-DE" sz="2800" b="1" dirty="0">
                <a:solidFill>
                  <a:schemeClr val="bg1"/>
                </a:solidFill>
              </a:rPr>
              <a:t>Unternehmensausrichtung</a:t>
            </a:r>
            <a:br>
              <a:rPr lang="de-DE" b="1" dirty="0"/>
            </a:br>
            <a:endParaRPr lang="de-DE" sz="3060" b="1" dirty="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2" name="CuadroTexto 1">
            <a:extLst>
              <a:ext uri="{FF2B5EF4-FFF2-40B4-BE49-F238E27FC236}">
                <a16:creationId xmlns:a16="http://schemas.microsoft.com/office/drawing/2014/main" id="{01C5B3A7-46CB-B64C-81E2-22BBDDC46EBF}"/>
              </a:ext>
            </a:extLst>
          </p:cNvPr>
          <p:cNvSpPr txBox="1"/>
          <p:nvPr/>
        </p:nvSpPr>
        <p:spPr>
          <a:xfrm>
            <a:off x="311701" y="2490537"/>
            <a:ext cx="8520600" cy="2653612"/>
          </a:xfrm>
          <a:prstGeom prst="rect">
            <a:avLst/>
          </a:prstGeom>
          <a:noFill/>
        </p:spPr>
        <p:txBody>
          <a:bodyPr wrap="square" rtlCol="0">
            <a:spAutoFit/>
          </a:bodyPr>
          <a:lstStyle/>
          <a:p>
            <a:pPr algn="just">
              <a:spcAft>
                <a:spcPts val="1200"/>
              </a:spcAft>
            </a:pPr>
            <a:r>
              <a:rPr lang="de-DE" sz="1800" dirty="0">
                <a:effectLst/>
                <a:latin typeface="Trebuchet MS" panose="020B0603020202020204" pitchFamily="34" charset="0"/>
                <a:ea typeface="Calibri" panose="020F0502020204030204" pitchFamily="34" charset="0"/>
                <a:cs typeface="Times New Roman" panose="02020603050405020304" pitchFamily="18" charset="0"/>
              </a:rPr>
              <a:t>Der Aufbau einer effektiven </a:t>
            </a:r>
            <a:r>
              <a:rPr lang="de-DE" sz="1800" b="1" dirty="0">
                <a:effectLst/>
                <a:latin typeface="Trebuchet MS" panose="020B0603020202020204" pitchFamily="34" charset="0"/>
                <a:ea typeface="Calibri" panose="020F0502020204030204" pitchFamily="34" charset="0"/>
                <a:cs typeface="Times New Roman" panose="02020603050405020304" pitchFamily="18" charset="0"/>
              </a:rPr>
              <a:t>internen Kommunikationsstrategie </a:t>
            </a:r>
            <a:r>
              <a:rPr lang="de-DE" sz="1800" dirty="0">
                <a:effectLst/>
                <a:latin typeface="Trebuchet MS" panose="020B0603020202020204" pitchFamily="34" charset="0"/>
                <a:ea typeface="Calibri" panose="020F0502020204030204" pitchFamily="34" charset="0"/>
                <a:cs typeface="Times New Roman" panose="02020603050405020304" pitchFamily="18" charset="0"/>
              </a:rPr>
              <a:t>hilft Ihnen, Synergien innerhalb Ihres Unternehmens zu schaffen. Nur so können Sie ein Gefühl des Engagements für gemeinsame Ziele schaffen.</a:t>
            </a:r>
          </a:p>
          <a:p>
            <a:pPr algn="just">
              <a:spcAft>
                <a:spcPts val="1200"/>
              </a:spcAft>
            </a:pPr>
            <a:r>
              <a:rPr lang="de-DE" sz="1800" dirty="0">
                <a:effectLst/>
                <a:latin typeface="Trebuchet MS" panose="020B0603020202020204" pitchFamily="34" charset="0"/>
                <a:ea typeface="Calibri" panose="020F0502020204030204" pitchFamily="34" charset="0"/>
                <a:cs typeface="Times New Roman" panose="02020603050405020304" pitchFamily="18" charset="0"/>
              </a:rPr>
              <a:t>Wenn Ihre Mitarbeiter ein </a:t>
            </a:r>
            <a:r>
              <a:rPr lang="de-DE" sz="1800" b="1" dirty="0">
                <a:effectLst/>
                <a:latin typeface="Trebuchet MS" panose="020B0603020202020204" pitchFamily="34" charset="0"/>
                <a:ea typeface="Calibri" panose="020F0502020204030204" pitchFamily="34" charset="0"/>
                <a:cs typeface="Times New Roman" panose="02020603050405020304" pitchFamily="18" charset="0"/>
              </a:rPr>
              <a:t>gutes Verständnis von Ihrer Vision, Ihren strategischen Zielen und Ihrer Unternehmenskultur</a:t>
            </a:r>
            <a:r>
              <a:rPr lang="de-DE" sz="1800" dirty="0">
                <a:effectLst/>
                <a:latin typeface="Trebuchet MS" panose="020B0603020202020204" pitchFamily="34" charset="0"/>
                <a:ea typeface="Calibri" panose="020F0502020204030204" pitchFamily="34" charset="0"/>
                <a:cs typeface="Times New Roman" panose="02020603050405020304" pitchFamily="18" charset="0"/>
              </a:rPr>
              <a:t> haben, ist es wahrscheinlicher, dass sie Ihr Unternehmen auf die nächste Ebene bringen.</a:t>
            </a:r>
          </a:p>
          <a:p>
            <a:pPr algn="just">
              <a:spcAft>
                <a:spcPts val="1200"/>
              </a:spcAft>
            </a:pPr>
            <a:r>
              <a:rPr lang="de-DE" sz="1800" b="1" dirty="0">
                <a:effectLst/>
                <a:latin typeface="Trebuchet MS" panose="020B0603020202020204" pitchFamily="34" charset="0"/>
                <a:ea typeface="Calibri" panose="020F0502020204030204" pitchFamily="34" charset="0"/>
                <a:cs typeface="Times New Roman" panose="02020603050405020304" pitchFamily="18" charset="0"/>
              </a:rPr>
              <a:t>Es ist von entscheidender Bedeutung, dass Ihre Mitarbeiter an Ihr Unternehmen glauben und auf ein gemeinsames Ziel hinarbeiten</a:t>
            </a:r>
            <a:r>
              <a:rPr lang="de-DE" sz="1800" dirty="0">
                <a:effectLst/>
                <a:latin typeface="Trebuchet MS" panose="020B0603020202020204" pitchFamily="34" charset="0"/>
                <a:ea typeface="Calibri" panose="020F0502020204030204" pitchFamily="34" charset="0"/>
                <a:cs typeface="Times New Roman" panose="02020603050405020304" pitchFamily="18" charset="0"/>
              </a:rPr>
              <a:t>.</a:t>
            </a:r>
          </a:p>
        </p:txBody>
      </p:sp>
      <p:pic>
        <p:nvPicPr>
          <p:cNvPr id="5" name="Obraz 4" descr="Obraz zawierający tekst&#10;&#10;Opis wygenerowany automatycznie">
            <a:extLst>
              <a:ext uri="{FF2B5EF4-FFF2-40B4-BE49-F238E27FC236}">
                <a16:creationId xmlns:a16="http://schemas.microsoft.com/office/drawing/2014/main" id="{BBBC0670-6F49-4821-AC9A-2BAD34BAF5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6" name="pole tekstowe 5">
            <a:extLst>
              <a:ext uri="{FF2B5EF4-FFF2-40B4-BE49-F238E27FC236}">
                <a16:creationId xmlns:a16="http://schemas.microsoft.com/office/drawing/2014/main" id="{648428AE-F9F4-4E47-8941-9DA2D0B2D23E}"/>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Google Shape;140;p18">
            <a:extLst>
              <a:ext uri="{FF2B5EF4-FFF2-40B4-BE49-F238E27FC236}">
                <a16:creationId xmlns:a16="http://schemas.microsoft.com/office/drawing/2014/main" id="{7EE24FC3-CA39-49E3-AC92-39C85FD9FE0B}"/>
              </a:ext>
            </a:extLst>
          </p:cNvPr>
          <p:cNvSpPr>
            <a:spLocks noGrp="1"/>
          </p:cNvSpPr>
          <p:nvPr>
            <p:ph type="ctrTitle"/>
          </p:nvPr>
        </p:nvSpPr>
        <p:spPr>
          <a:xfrm>
            <a:off x="316585" y="1566500"/>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3060"/>
            </a:pPr>
            <a:br>
              <a:rPr lang="de-DE" sz="3200" b="1" dirty="0">
                <a:solidFill>
                  <a:schemeClr val="bg1"/>
                </a:solidFill>
              </a:rPr>
            </a:br>
            <a:r>
              <a:rPr lang="de-DE" sz="2800" b="1" dirty="0">
                <a:solidFill>
                  <a:schemeClr val="bg1"/>
                </a:solidFill>
              </a:rPr>
              <a:t>Unternehmensausrichtung</a:t>
            </a:r>
            <a:br>
              <a:rPr lang="de-DE" b="1" dirty="0"/>
            </a:br>
            <a:endParaRPr lang="de-DE" sz="3060" b="1" dirty="0">
              <a:solidFill>
                <a:schemeClr val="lt1"/>
              </a:solidFill>
            </a:endParaRPr>
          </a:p>
        </p:txBody>
      </p:sp>
    </p:spTree>
    <p:extLst>
      <p:ext uri="{BB962C8B-B14F-4D97-AF65-F5344CB8AC3E}">
        <p14:creationId xmlns:p14="http://schemas.microsoft.com/office/powerpoint/2010/main" val="77239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2" name="Google Shape;142;p1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43" name="Google Shape;143;p1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013E5307-DFA1-FB48-B416-078CFC23B8E5}"/>
              </a:ext>
            </a:extLst>
          </p:cNvPr>
          <p:cNvSpPr txBox="1"/>
          <p:nvPr/>
        </p:nvSpPr>
        <p:spPr>
          <a:xfrm>
            <a:off x="316586" y="2023918"/>
            <a:ext cx="6186862" cy="4370427"/>
          </a:xfrm>
          <a:prstGeom prst="rect">
            <a:avLst/>
          </a:prstGeom>
          <a:noFill/>
        </p:spPr>
        <p:txBody>
          <a:bodyPr wrap="square" rtlCol="0">
            <a:spAutoFit/>
          </a:bodyPr>
          <a:lstStyle/>
          <a:p>
            <a:pPr algn="just">
              <a:spcAft>
                <a:spcPts val="600"/>
              </a:spcAft>
            </a:pPr>
            <a:r>
              <a:rPr lang="de-DE" sz="1800" b="1" dirty="0">
                <a:solidFill>
                  <a:schemeClr val="accent1"/>
                </a:solidFill>
                <a:latin typeface="Trebuchet MS" panose="020B0703020202090204" pitchFamily="34" charset="0"/>
              </a:rPr>
              <a:t>Stufe 1: Ausrichtung der Mitarbeiter auf ihre Rollen</a:t>
            </a:r>
          </a:p>
          <a:p>
            <a:pPr algn="just">
              <a:spcAft>
                <a:spcPts val="600"/>
              </a:spcAft>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Auf der ersten Stufe der Unternehmensausrichtung geht es darum, den richtigen Mitarbeiter für eine Position zu finden. Wenn die Person für die auszuführende Funktion nicht geeignet ist, bedroht diese Fehlanpassung weitere Formen der Ausrichtung.</a:t>
            </a:r>
          </a:p>
          <a:p>
            <a:pPr algn="just">
              <a:spcAft>
                <a:spcPts val="600"/>
              </a:spcAft>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Um dies zu vermeiden, müssen Arbeitgeber die Passgenauigkeit an die Anforderungen der zu besetzenden Stelle während des Einstellungsprozesses identifizieren. </a:t>
            </a:r>
          </a:p>
          <a:p>
            <a:pPr algn="just">
              <a:spcAft>
                <a:spcPts val="600"/>
              </a:spcAft>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Machen Sie nicht den häufigen Fehler, einen Mitarbeiter aufgrund einer oberflächlichen Übereinstimmung einzustellen und dann davon auszugehen, dass er sich in seiner Rolle schon zurechtfinden wird.</a:t>
            </a:r>
          </a:p>
          <a:p>
            <a:pPr algn="just">
              <a:spcAft>
                <a:spcPts val="600"/>
              </a:spcAft>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Die Einrichtung eines formalen Schulungsprogramms für alle Mitarbeiter hilft den Einzelnen, sich auf die Position zu kalibrieren.</a:t>
            </a:r>
          </a:p>
        </p:txBody>
      </p:sp>
      <p:pic>
        <p:nvPicPr>
          <p:cNvPr id="1026" name="Picture 2" descr="Image result for candidate fit position puzzl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93"/>
          <a:stretch/>
        </p:blipFill>
        <p:spPr bwMode="auto">
          <a:xfrm>
            <a:off x="6560598" y="2923958"/>
            <a:ext cx="2276588" cy="2059624"/>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descr="Obraz zawierający tekst&#10;&#10;Opis wygenerowany automatycznie">
            <a:extLst>
              <a:ext uri="{FF2B5EF4-FFF2-40B4-BE49-F238E27FC236}">
                <a16:creationId xmlns:a16="http://schemas.microsoft.com/office/drawing/2014/main" id="{7DE5FBCA-6D6B-4488-9C23-7B00A476C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9" name="pole tekstowe 8">
            <a:extLst>
              <a:ext uri="{FF2B5EF4-FFF2-40B4-BE49-F238E27FC236}">
                <a16:creationId xmlns:a16="http://schemas.microsoft.com/office/drawing/2014/main" id="{15D605E9-BE0D-4746-8BC6-D28E47B3098E}"/>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ole tekstowe 1">
            <a:extLst>
              <a:ext uri="{FF2B5EF4-FFF2-40B4-BE49-F238E27FC236}">
                <a16:creationId xmlns:a16="http://schemas.microsoft.com/office/drawing/2014/main" id="{9ED086F1-2140-4B52-AFAC-740CEE451572}"/>
              </a:ext>
            </a:extLst>
          </p:cNvPr>
          <p:cNvSpPr txBox="1"/>
          <p:nvPr/>
        </p:nvSpPr>
        <p:spPr>
          <a:xfrm rot="20269301">
            <a:off x="6816338" y="3447370"/>
            <a:ext cx="669351" cy="338554"/>
          </a:xfrm>
          <a:prstGeom prst="rect">
            <a:avLst/>
          </a:prstGeom>
          <a:solidFill>
            <a:srgbClr val="365C57"/>
          </a:solidFill>
        </p:spPr>
        <p:txBody>
          <a:bodyPr wrap="square" rtlCol="0">
            <a:spAutoFit/>
          </a:bodyPr>
          <a:lstStyle/>
          <a:p>
            <a:pPr algn="ctr"/>
            <a:r>
              <a:rPr lang="pl-PL" sz="800" b="1" dirty="0">
                <a:solidFill>
                  <a:schemeClr val="bg1"/>
                </a:solidFill>
                <a:latin typeface="Arial Black" panose="020B0A04020102020204" pitchFamily="34" charset="0"/>
              </a:rPr>
              <a:t>OFFENE</a:t>
            </a:r>
          </a:p>
          <a:p>
            <a:pPr algn="ctr"/>
            <a:r>
              <a:rPr lang="pl-PL" sz="800" b="1" dirty="0">
                <a:solidFill>
                  <a:schemeClr val="bg1"/>
                </a:solidFill>
                <a:latin typeface="Arial Black" panose="020B0A04020102020204" pitchFamily="34" charset="0"/>
              </a:rPr>
              <a:t>STELLE</a:t>
            </a:r>
            <a:endParaRPr lang="de-DE" sz="800" b="1" dirty="0">
              <a:solidFill>
                <a:schemeClr val="bg1"/>
              </a:solidFill>
              <a:latin typeface="Arial Black" panose="020B0A04020102020204" pitchFamily="34" charset="0"/>
            </a:endParaRPr>
          </a:p>
        </p:txBody>
      </p:sp>
      <p:sp>
        <p:nvSpPr>
          <p:cNvPr id="11" name="pole tekstowe 10">
            <a:extLst>
              <a:ext uri="{FF2B5EF4-FFF2-40B4-BE49-F238E27FC236}">
                <a16:creationId xmlns:a16="http://schemas.microsoft.com/office/drawing/2014/main" id="{CE096692-378A-41E4-83A3-7FF0B14FA0A6}"/>
              </a:ext>
            </a:extLst>
          </p:cNvPr>
          <p:cNvSpPr txBox="1"/>
          <p:nvPr/>
        </p:nvSpPr>
        <p:spPr>
          <a:xfrm rot="21032806">
            <a:off x="7771274" y="3692169"/>
            <a:ext cx="956217" cy="442493"/>
          </a:xfrm>
          <a:prstGeom prst="rect">
            <a:avLst/>
          </a:prstGeom>
          <a:solidFill>
            <a:srgbClr val="5FD2C7"/>
          </a:solidFill>
        </p:spPr>
        <p:txBody>
          <a:bodyPr wrap="square" rtlCol="0">
            <a:spAutoFit/>
          </a:bodyPr>
          <a:lstStyle/>
          <a:p>
            <a:pPr algn="ctr">
              <a:lnSpc>
                <a:spcPct val="150000"/>
              </a:lnSpc>
            </a:pPr>
            <a:r>
              <a:rPr lang="pl-PL" sz="800" b="1" dirty="0">
                <a:solidFill>
                  <a:schemeClr val="bg1"/>
                </a:solidFill>
                <a:latin typeface="Arial Black" panose="020B0A04020102020204" pitchFamily="34" charset="0"/>
              </a:rPr>
              <a:t>PERFERKTER</a:t>
            </a:r>
          </a:p>
          <a:p>
            <a:pPr algn="ctr">
              <a:lnSpc>
                <a:spcPct val="150000"/>
              </a:lnSpc>
            </a:pPr>
            <a:r>
              <a:rPr lang="pl-PL" sz="800" b="1" dirty="0">
                <a:solidFill>
                  <a:schemeClr val="bg1"/>
                </a:solidFill>
                <a:latin typeface="Arial Black" panose="020B0A04020102020204" pitchFamily="34" charset="0"/>
              </a:rPr>
              <a:t>KANDIDAT</a:t>
            </a:r>
            <a:endParaRPr lang="de-DE" sz="800" b="1" dirty="0">
              <a:solidFill>
                <a:schemeClr val="bg1"/>
              </a:solidFill>
              <a:latin typeface="Arial Black" panose="020B0A04020102020204" pitchFamily="34" charset="0"/>
            </a:endParaRPr>
          </a:p>
        </p:txBody>
      </p:sp>
      <p:sp>
        <p:nvSpPr>
          <p:cNvPr id="19" name="Google Shape;140;p18">
            <a:extLst>
              <a:ext uri="{FF2B5EF4-FFF2-40B4-BE49-F238E27FC236}">
                <a16:creationId xmlns:a16="http://schemas.microsoft.com/office/drawing/2014/main" id="{F0E66009-5F43-488E-8E75-D863625BAECB}"/>
              </a:ext>
            </a:extLst>
          </p:cNvPr>
          <p:cNvSpPr>
            <a:spLocks noGrp="1"/>
          </p:cNvSpPr>
          <p:nvPr>
            <p:ph type="ctrTitle"/>
          </p:nvPr>
        </p:nvSpPr>
        <p:spPr>
          <a:xfrm>
            <a:off x="316585" y="1504354"/>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3060"/>
            </a:pPr>
            <a:br>
              <a:rPr lang="de-DE" sz="3200" b="1" dirty="0">
                <a:solidFill>
                  <a:schemeClr val="bg1"/>
                </a:solidFill>
              </a:rPr>
            </a:br>
            <a:r>
              <a:rPr lang="de-DE" sz="2800" b="1" dirty="0">
                <a:solidFill>
                  <a:schemeClr val="bg1"/>
                </a:solidFill>
              </a:rPr>
              <a:t>Stufen der Unternehmensausrichtung</a:t>
            </a:r>
            <a:br>
              <a:rPr lang="de-DE" b="1" dirty="0"/>
            </a:br>
            <a:endParaRPr lang="de-DE" sz="3060" b="1" dirty="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2" name="Google Shape;142;p1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43" name="Google Shape;143;p1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013E5307-DFA1-FB48-B416-078CFC23B8E5}"/>
              </a:ext>
            </a:extLst>
          </p:cNvPr>
          <p:cNvSpPr txBox="1"/>
          <p:nvPr/>
        </p:nvSpPr>
        <p:spPr>
          <a:xfrm>
            <a:off x="311701" y="2046337"/>
            <a:ext cx="6240019" cy="4416594"/>
          </a:xfrm>
          <a:prstGeom prst="rect">
            <a:avLst/>
          </a:prstGeom>
          <a:noFill/>
        </p:spPr>
        <p:txBody>
          <a:bodyPr wrap="square" rtlCol="0">
            <a:spAutoFit/>
          </a:bodyPr>
          <a:lstStyle/>
          <a:p>
            <a:pPr algn="just">
              <a:spcAft>
                <a:spcPts val="600"/>
              </a:spcAft>
            </a:pPr>
            <a:r>
              <a:rPr lang="de-DE" sz="1800" b="1" dirty="0">
                <a:solidFill>
                  <a:schemeClr val="accent1"/>
                </a:solidFill>
                <a:latin typeface="Trebuchet MS" panose="020B0703020202090204" pitchFamily="34" charset="0"/>
              </a:rPr>
              <a:t>Stufe 2: Ausrichtung der Mitarbeiter auf die Ziele</a:t>
            </a:r>
          </a:p>
          <a:p>
            <a:pPr algn="just">
              <a:spcAft>
                <a:spcPts val="600"/>
              </a:spcAft>
            </a:pPr>
            <a:r>
              <a:rPr lang="de-DE" sz="1600" dirty="0">
                <a:effectLst/>
                <a:latin typeface="Trebuchet MS" panose="020B0603020202020204" pitchFamily="34" charset="0"/>
                <a:ea typeface="Calibri" panose="020F0502020204030204" pitchFamily="34" charset="0"/>
                <a:cs typeface="Times New Roman" panose="02020603050405020304" pitchFamily="18" charset="0"/>
              </a:rPr>
              <a:t>Die Verbindung der Ziele eines Unternehmens mit den Leistungszielen seiner einzelnen Mitarbeiter ist entscheidend für den Unternehmenserfolg. Um das Niveau eines effektiv arbeitenden Unternehmens zu erreichen, müssen alle auf dasselbe Ziel hinarbeiten. Um die Ausrichtung der Mitarbeiter auf die Ziele des Unternehmens zu erreichen, müssen die Arbeitgeber die Zielsetzung zu einem kollaborativen Prozess machen.</a:t>
            </a:r>
          </a:p>
          <a:p>
            <a:pPr algn="just">
              <a:spcAft>
                <a:spcPts val="600"/>
              </a:spcAft>
            </a:pPr>
            <a:r>
              <a:rPr lang="de-DE" sz="1800" b="1" dirty="0">
                <a:solidFill>
                  <a:schemeClr val="accent1"/>
                </a:solidFill>
                <a:latin typeface="Trebuchet MS" panose="020B0703020202090204" pitchFamily="34" charset="0"/>
              </a:rPr>
              <a:t>Stufe 3: Ausrichtung der Mitarbeiter auf das Team</a:t>
            </a:r>
          </a:p>
          <a:p>
            <a:pPr algn="just"/>
            <a:r>
              <a:rPr lang="de-DE" sz="1600" dirty="0">
                <a:effectLst/>
                <a:latin typeface="Trebuchet MS" panose="020B0603020202020204" pitchFamily="34" charset="0"/>
                <a:ea typeface="Calibri" panose="020F0502020204030204" pitchFamily="34" charset="0"/>
                <a:cs typeface="Times New Roman" panose="02020603050405020304" pitchFamily="18" charset="0"/>
              </a:rPr>
              <a:t>Sobald die Mitarbeiter auf ihre jeweiligen Rollen und Arbeitsziele ausgerichtet sind, ist es an der Zeit, sie auf ihre Teams auszurichten. </a:t>
            </a:r>
          </a:p>
          <a:p>
            <a:pPr algn="just"/>
            <a:r>
              <a:rPr lang="de-DE" sz="1600" dirty="0">
                <a:effectLst/>
                <a:latin typeface="Trebuchet MS" panose="020B0603020202020204" pitchFamily="34" charset="0"/>
                <a:ea typeface="Calibri" panose="020F0502020204030204" pitchFamily="34" charset="0"/>
                <a:cs typeface="Times New Roman" panose="02020603050405020304" pitchFamily="18" charset="0"/>
              </a:rPr>
              <a:t>Stellen Sie sicher, dass alle Mitarbeiterziele mit den Teamzielen übereinstimmen. </a:t>
            </a:r>
          </a:p>
          <a:p>
            <a:pPr algn="just"/>
            <a:r>
              <a:rPr lang="de-DE" sz="1600" dirty="0">
                <a:effectLst/>
                <a:latin typeface="Trebuchet MS" panose="020B0603020202020204" pitchFamily="34" charset="0"/>
                <a:ea typeface="Calibri" panose="020F0502020204030204" pitchFamily="34" charset="0"/>
                <a:cs typeface="Times New Roman" panose="02020603050405020304" pitchFamily="18" charset="0"/>
              </a:rPr>
              <a:t>Jeder Mitarbeiter sollte spezifische Ziele haben, die direkt ein größeres gemeinsames Ziel des Teams unterstützen.</a:t>
            </a:r>
          </a:p>
        </p:txBody>
      </p:sp>
      <p:pic>
        <p:nvPicPr>
          <p:cNvPr id="2050" name="Picture 2" descr="Image result for leadership"/>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645006" y="2831974"/>
            <a:ext cx="2276073" cy="2754745"/>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descr="Obraz zawierający tekst&#10;&#10;Opis wygenerowany automatycznie">
            <a:extLst>
              <a:ext uri="{FF2B5EF4-FFF2-40B4-BE49-F238E27FC236}">
                <a16:creationId xmlns:a16="http://schemas.microsoft.com/office/drawing/2014/main" id="{65323882-4E31-4403-876E-8BA60A782B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9" name="pole tekstowe 8">
            <a:extLst>
              <a:ext uri="{FF2B5EF4-FFF2-40B4-BE49-F238E27FC236}">
                <a16:creationId xmlns:a16="http://schemas.microsoft.com/office/drawing/2014/main" id="{D04E6A50-A33A-4151-AC35-F467583530B4}"/>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140;p18">
            <a:extLst>
              <a:ext uri="{FF2B5EF4-FFF2-40B4-BE49-F238E27FC236}">
                <a16:creationId xmlns:a16="http://schemas.microsoft.com/office/drawing/2014/main" id="{3FDC4B54-1AD7-4EE6-9313-F12D50C505B9}"/>
              </a:ext>
            </a:extLst>
          </p:cNvPr>
          <p:cNvSpPr>
            <a:spLocks noGrp="1"/>
          </p:cNvSpPr>
          <p:nvPr>
            <p:ph type="ctrTitle"/>
          </p:nvPr>
        </p:nvSpPr>
        <p:spPr>
          <a:xfrm>
            <a:off x="316585" y="1504354"/>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3060"/>
            </a:pPr>
            <a:br>
              <a:rPr lang="de-DE" sz="3200" b="1" dirty="0">
                <a:solidFill>
                  <a:schemeClr val="bg1"/>
                </a:solidFill>
              </a:rPr>
            </a:br>
            <a:r>
              <a:rPr lang="de-DE" sz="2800" b="1" dirty="0">
                <a:solidFill>
                  <a:schemeClr val="bg1"/>
                </a:solidFill>
              </a:rPr>
              <a:t>Stufen der Unternehmensausrichtung</a:t>
            </a:r>
            <a:br>
              <a:rPr lang="de-DE" b="1" dirty="0"/>
            </a:br>
            <a:endParaRPr lang="de-DE" sz="3060" b="1" dirty="0">
              <a:solidFill>
                <a:schemeClr val="lt1"/>
              </a:solidFill>
            </a:endParaRPr>
          </a:p>
        </p:txBody>
      </p:sp>
    </p:spTree>
    <p:extLst>
      <p:ext uri="{BB962C8B-B14F-4D97-AF65-F5344CB8AC3E}">
        <p14:creationId xmlns:p14="http://schemas.microsoft.com/office/powerpoint/2010/main" val="16803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p:nvPr>
        </p:nvSpPr>
        <p:spPr>
          <a:xfrm>
            <a:off x="316585" y="1530988"/>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3060"/>
            </a:pPr>
            <a:br>
              <a:rPr lang="de-DE" sz="3200" b="1" dirty="0">
                <a:solidFill>
                  <a:schemeClr val="bg1"/>
                </a:solidFill>
              </a:rPr>
            </a:br>
            <a:r>
              <a:rPr lang="de-DE" sz="2800" b="1" dirty="0">
                <a:solidFill>
                  <a:schemeClr val="bg1"/>
                </a:solidFill>
              </a:rPr>
              <a:t>Stufen der Unternehmensausrichtung</a:t>
            </a:r>
            <a:br>
              <a:rPr lang="de-DE" b="1" dirty="0"/>
            </a:br>
            <a:endParaRPr lang="de-DE" sz="3060" b="1" dirty="0">
              <a:solidFill>
                <a:schemeClr val="lt1"/>
              </a:solidFill>
            </a:endParaRPr>
          </a:p>
        </p:txBody>
      </p:sp>
      <p:sp>
        <p:nvSpPr>
          <p:cNvPr id="142" name="Google Shape;142;p1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43" name="Google Shape;143;p1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013E5307-DFA1-FB48-B416-078CFC23B8E5}"/>
              </a:ext>
            </a:extLst>
          </p:cNvPr>
          <p:cNvSpPr txBox="1"/>
          <p:nvPr/>
        </p:nvSpPr>
        <p:spPr>
          <a:xfrm>
            <a:off x="421105" y="2543451"/>
            <a:ext cx="4807843" cy="3493264"/>
          </a:xfrm>
          <a:prstGeom prst="rect">
            <a:avLst/>
          </a:prstGeom>
          <a:noFill/>
        </p:spPr>
        <p:txBody>
          <a:bodyPr wrap="square" rtlCol="0">
            <a:spAutoFit/>
          </a:bodyPr>
          <a:lstStyle/>
          <a:p>
            <a:pPr algn="just">
              <a:spcAft>
                <a:spcPts val="600"/>
              </a:spcAft>
            </a:pPr>
            <a:r>
              <a:rPr lang="de-DE"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Die letzte Stufe der Unternehmens</a:t>
            </a:r>
            <a:r>
              <a:rPr lang="pl-PL"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t>
            </a:r>
            <a:r>
              <a:rPr lang="de-DE"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ausrichtung liegt auf den Schultern der Unternehmensführung: die Ausrichtung der Mitarbeiter auf das Unternehmen als Ganzes. </a:t>
            </a:r>
            <a:endParaRPr lang="de-DE" sz="1800" dirty="0">
              <a:effectLst/>
              <a:latin typeface="Trebuchet MS" panose="020B0603020202020204" pitchFamily="34" charset="0"/>
              <a:ea typeface="Calibri" panose="020F0502020204030204" pitchFamily="34" charset="0"/>
              <a:cs typeface="Times New Roman" panose="02020603050405020304" pitchFamily="18" charset="0"/>
            </a:endParaRPr>
          </a:p>
          <a:p>
            <a:pPr algn="just">
              <a:spcAft>
                <a:spcPts val="600"/>
              </a:spcAft>
            </a:pPr>
            <a:r>
              <a:rPr lang="de-DE" sz="18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Wie erreicht man sie?</a:t>
            </a:r>
            <a:r>
              <a:rPr lang="de-DE"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Der erste Schritt besteht darin, unternehmensweite Ziele zu setzen, die die Mitarbeiter bereitwillig annehmen und auf die sie hinarbeiten. Die Ziele sollten für alle inspirierend sein und sich auf das beziehen, was der einzelne Mitarbeiter am besten kann.</a:t>
            </a:r>
            <a:endParaRPr lang="de-DE" sz="1800" dirty="0">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3074" name="Picture 2" descr="Image result for employee goa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4155" y="2697676"/>
            <a:ext cx="3218739" cy="2857782"/>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descr="Obraz zawierający tekst&#10;&#10;Opis wygenerowany automatycznie">
            <a:extLst>
              <a:ext uri="{FF2B5EF4-FFF2-40B4-BE49-F238E27FC236}">
                <a16:creationId xmlns:a16="http://schemas.microsoft.com/office/drawing/2014/main" id="{E80AA9F2-F7D9-4E8D-ACD9-F49C3FAF40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7567" y="5874566"/>
            <a:ext cx="1819277" cy="370878"/>
          </a:xfrm>
          <a:prstGeom prst="rect">
            <a:avLst/>
          </a:prstGeom>
        </p:spPr>
      </p:pic>
      <p:sp>
        <p:nvSpPr>
          <p:cNvPr id="9" name="pole tekstowe 8">
            <a:extLst>
              <a:ext uri="{FF2B5EF4-FFF2-40B4-BE49-F238E27FC236}">
                <a16:creationId xmlns:a16="http://schemas.microsoft.com/office/drawing/2014/main" id="{F875CC31-00F0-4E81-9992-112070FF8D4E}"/>
              </a:ext>
            </a:extLst>
          </p:cNvPr>
          <p:cNvSpPr txBox="1"/>
          <p:nvPr/>
        </p:nvSpPr>
        <p:spPr>
          <a:xfrm>
            <a:off x="5824537" y="6245444"/>
            <a:ext cx="3269457" cy="523220"/>
          </a:xfrm>
          <a:prstGeom prst="rect">
            <a:avLst/>
          </a:prstGeom>
          <a:solidFill>
            <a:schemeClr val="bg1"/>
          </a:solidFill>
        </p:spPr>
        <p:txBody>
          <a:bodyPr wrap="square" rtlCol="0">
            <a:spAutoFit/>
          </a:bodyPr>
          <a:lstStyle/>
          <a:p>
            <a:pPr algn="just"/>
            <a:r>
              <a:rPr lang="de-DE" sz="7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4">
            <a:extLst>
              <a:ext uri="{FF2B5EF4-FFF2-40B4-BE49-F238E27FC236}">
                <a16:creationId xmlns:a16="http://schemas.microsoft.com/office/drawing/2014/main" id="{555CAF77-5AAC-482E-B804-EE49665F431F}"/>
              </a:ext>
            </a:extLst>
          </p:cNvPr>
          <p:cNvSpPr txBox="1"/>
          <p:nvPr/>
        </p:nvSpPr>
        <p:spPr>
          <a:xfrm>
            <a:off x="421105" y="2128666"/>
            <a:ext cx="7969745" cy="369332"/>
          </a:xfrm>
          <a:prstGeom prst="rect">
            <a:avLst/>
          </a:prstGeom>
          <a:noFill/>
        </p:spPr>
        <p:txBody>
          <a:bodyPr wrap="square" rtlCol="0">
            <a:spAutoFit/>
          </a:bodyPr>
          <a:lstStyle/>
          <a:p>
            <a:r>
              <a:rPr lang="de-DE" sz="1800" b="1" dirty="0">
                <a:solidFill>
                  <a:schemeClr val="accent1"/>
                </a:solidFill>
                <a:latin typeface="Trebuchet MS" panose="020B0603020202020204" pitchFamily="34" charset="0"/>
              </a:rPr>
              <a:t>Stufe 4: Ausrichtung der Mitarbeiter auf das Unternehmen</a:t>
            </a:r>
          </a:p>
        </p:txBody>
      </p:sp>
    </p:spTree>
    <p:extLst>
      <p:ext uri="{BB962C8B-B14F-4D97-AF65-F5344CB8AC3E}">
        <p14:creationId xmlns:p14="http://schemas.microsoft.com/office/powerpoint/2010/main" val="3297795741"/>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2778</Words>
  <Application>Microsoft Office PowerPoint</Application>
  <PresentationFormat>Pokaz na ekranie (4:3)</PresentationFormat>
  <Paragraphs>171</Paragraphs>
  <Slides>23</Slides>
  <Notes>22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23</vt:i4>
      </vt:variant>
    </vt:vector>
  </HeadingPairs>
  <TitlesOfParts>
    <vt:vector size="31" baseType="lpstr">
      <vt:lpstr>Arial</vt:lpstr>
      <vt:lpstr>Arial Black</vt:lpstr>
      <vt:lpstr>Calibri</vt:lpstr>
      <vt:lpstr>Forte</vt:lpstr>
      <vt:lpstr>Segoe Print</vt:lpstr>
      <vt:lpstr>Trebuchet MS</vt:lpstr>
      <vt:lpstr>Wingdings</vt:lpstr>
      <vt:lpstr>Office</vt:lpstr>
      <vt:lpstr>Prezentacja programu PowerPoint</vt:lpstr>
      <vt:lpstr> Modul 05: Wie Sie Ihre Mitarbeiter binden können Lerneinheit 05.03: Ausrichtung der Mitarbeiter auf die Unternehmensziele</vt:lpstr>
      <vt:lpstr>Lernergebnisse</vt:lpstr>
      <vt:lpstr>Einführung</vt:lpstr>
      <vt:lpstr> Unternehmensausrichtung </vt:lpstr>
      <vt:lpstr> Unternehmensausrichtung </vt:lpstr>
      <vt:lpstr> Stufen der Unternehmensausrichtung </vt:lpstr>
      <vt:lpstr> Stufen der Unternehmensausrichtung </vt:lpstr>
      <vt:lpstr> Stufen der Unternehmensausrichtung </vt:lpstr>
      <vt:lpstr>Prezentacja programu PowerPoint</vt:lpstr>
      <vt:lpstr>Prezentacja programu PowerPoint</vt:lpstr>
      <vt:lpstr>Wie kann man die Unternehmensausrichtung verbessern?</vt:lpstr>
      <vt:lpstr>Wie kann man die Unternehmensausrichtung verbessern?</vt:lpstr>
      <vt:lpstr>Wie kann man die Unternehmensausrichtung verbessern?</vt:lpstr>
      <vt:lpstr>Wie kann man die Unternehmensausrichtung verbessern?</vt:lpstr>
      <vt:lpstr>Prezentacja programu PowerPoint</vt:lpstr>
      <vt:lpstr>Wie kann man die Unternehmensausrichtung verbessern?</vt:lpstr>
      <vt:lpstr>Wie kann man die Unternehmensausrichtung verbessern?</vt:lpstr>
      <vt:lpstr>Wie kann man die Unternehmensausrichtung verbessern?</vt:lpstr>
      <vt:lpstr>Übungen</vt:lpstr>
      <vt:lpstr>Zusammenfassung / Schlussfolgerungen</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4.0 –  Talent Management for SMEs Training Programme</dc:title>
  <dc:creator>Maria Garcia</dc:creator>
  <cp:lastModifiedBy>Przemysław Szymoński</cp:lastModifiedBy>
  <cp:revision>105</cp:revision>
  <dcterms:modified xsi:type="dcterms:W3CDTF">2021-01-13T10:06:11Z</dcterms:modified>
</cp:coreProperties>
</file>