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3" name="Google Shape;10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7" name="Google Shape;247;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0" name="Google Shape;260;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4" name="Google Shape;314;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3" name="Google Shape;333;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5" name="Google Shape;355;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6" name="Google Shape;366;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4" name="Google Shape;384;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9" name="Google Shape;399;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7" name="Google Shape;417;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9" name="Google Shape;429;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 name="Google Shape;113;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1" name="Google Shape;441;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7" name="Google Shape;457;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6" name="Google Shape;126;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7" name="Google Shape;137;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9" name="Google Shape;149;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1" name="Google Shape;171;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2" name="Google Shape;192;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3" name="Google Shape;213;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4" name="Google Shape;234;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6.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6.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8.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8.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8.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8.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8.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1143000" y="1577555"/>
            <a:ext cx="6858000" cy="1932407"/>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4500"/>
              <a:buFont typeface="Trebuchet MS"/>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18" name="Google Shape;18;p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de-DE"/>
              <a:t>‹#›</a:t>
            </a:fld>
            <a:endParaRPr/>
          </a:p>
        </p:txBody>
      </p:sp>
      <p:pic>
        <p:nvPicPr>
          <p:cNvPr id="21" name="Google Shape;21;p2"/>
          <p:cNvPicPr preferRelativeResize="0"/>
          <p:nvPr/>
        </p:nvPicPr>
        <p:blipFill rotWithShape="1">
          <a:blip r:embed="rId2">
            <a:alphaModFix/>
          </a:blip>
          <a:srcRect b="0" l="0" r="0" t="0"/>
          <a:stretch/>
        </p:blipFill>
        <p:spPr>
          <a:xfrm>
            <a:off x="213681" y="160803"/>
            <a:ext cx="2067702" cy="1313163"/>
          </a:xfrm>
          <a:prstGeom prst="rect">
            <a:avLst/>
          </a:prstGeom>
          <a:noFill/>
          <a:ln>
            <a:noFill/>
          </a:ln>
        </p:spPr>
      </p:pic>
      <p:pic>
        <p:nvPicPr>
          <p:cNvPr id="22" name="Google Shape;22;p2"/>
          <p:cNvPicPr preferRelativeResize="0"/>
          <p:nvPr/>
        </p:nvPicPr>
        <p:blipFill rotWithShape="1">
          <a:blip r:embed="rId3">
            <a:alphaModFix/>
          </a:blip>
          <a:srcRect b="0" l="0" r="0" t="0"/>
          <a:stretch/>
        </p:blipFill>
        <p:spPr>
          <a:xfrm>
            <a:off x="7113006" y="5845567"/>
            <a:ext cx="1896967" cy="407194"/>
          </a:xfrm>
          <a:prstGeom prst="rect">
            <a:avLst/>
          </a:prstGeom>
          <a:noFill/>
          <a:ln>
            <a:noFill/>
          </a:ln>
        </p:spPr>
      </p:pic>
      <p:sp>
        <p:nvSpPr>
          <p:cNvPr id="23" name="Google Shape;23;p2"/>
          <p:cNvSpPr txBox="1"/>
          <p:nvPr/>
        </p:nvSpPr>
        <p:spPr>
          <a:xfrm>
            <a:off x="5836144" y="6238917"/>
            <a:ext cx="3216275" cy="670560"/>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Clr>
                <a:srgbClr val="000000"/>
              </a:buClr>
              <a:buSzPts val="700"/>
              <a:buFont typeface="Arial"/>
              <a:buNone/>
            </a:pPr>
            <a:r>
              <a:rPr b="0" i="0" lang="de-DE" sz="700" u="none" cap="none" strike="noStrike">
                <a:solidFill>
                  <a:schemeClr val="dk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b="0" i="0" sz="1100" u="none" cap="none" strike="noStrike">
              <a:solidFill>
                <a:schemeClr val="dk1"/>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vertikaler Text" type="vertTx">
  <p:cSld name="VERTICAL_TEXT">
    <p:spTree>
      <p:nvGrpSpPr>
        <p:cNvPr id="80" name="Shape 80"/>
        <p:cNvGrpSpPr/>
        <p:nvPr/>
      </p:nvGrpSpPr>
      <p:grpSpPr>
        <a:xfrm>
          <a:off x="0" y="0"/>
          <a:ext cx="0" cy="0"/>
          <a:chOff x="0" y="0"/>
          <a:chExt cx="0" cy="0"/>
        </a:xfrm>
      </p:grpSpPr>
      <p:sp>
        <p:nvSpPr>
          <p:cNvPr id="81" name="Google Shape;81;p1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11"/>
          <p:cNvSpPr txBox="1"/>
          <p:nvPr>
            <p:ph idx="1" type="body"/>
          </p:nvPr>
        </p:nvSpPr>
        <p:spPr>
          <a:xfrm rot="5400000">
            <a:off x="2396331" y="57944"/>
            <a:ext cx="4351338" cy="78867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83" name="Google Shape;83;p1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1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1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kaler Titel und Text" type="vertTitleAndTx">
  <p:cSld name="VERTICAL_TITLE_AND_VERTICAL_TEXT">
    <p:spTree>
      <p:nvGrpSpPr>
        <p:cNvPr id="86" name="Shape 86"/>
        <p:cNvGrpSpPr/>
        <p:nvPr/>
      </p:nvGrpSpPr>
      <p:grpSpPr>
        <a:xfrm>
          <a:off x="0" y="0"/>
          <a:ext cx="0" cy="0"/>
          <a:chOff x="0" y="0"/>
          <a:chExt cx="0" cy="0"/>
        </a:xfrm>
      </p:grpSpPr>
      <p:sp>
        <p:nvSpPr>
          <p:cNvPr id="87" name="Google Shape;87;p12"/>
          <p:cNvSpPr txBox="1"/>
          <p:nvPr>
            <p:ph type="title"/>
          </p:nvPr>
        </p:nvSpPr>
        <p:spPr>
          <a:xfrm rot="5400000">
            <a:off x="4623593" y="2285206"/>
            <a:ext cx="5811838" cy="197167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12"/>
          <p:cNvSpPr txBox="1"/>
          <p:nvPr>
            <p:ph idx="1" type="body"/>
          </p:nvPr>
        </p:nvSpPr>
        <p:spPr>
          <a:xfrm rot="5400000">
            <a:off x="623093" y="370681"/>
            <a:ext cx="5811838" cy="5800725"/>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89" name="Google Shape;89;p1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1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1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elfolie">
  <p:cSld name="1_Titelfolie">
    <p:spTree>
      <p:nvGrpSpPr>
        <p:cNvPr id="92" name="Shape 92"/>
        <p:cNvGrpSpPr/>
        <p:nvPr/>
      </p:nvGrpSpPr>
      <p:grpSpPr>
        <a:xfrm>
          <a:off x="0" y="0"/>
          <a:ext cx="0" cy="0"/>
          <a:chOff x="0" y="0"/>
          <a:chExt cx="0" cy="0"/>
        </a:xfrm>
      </p:grpSpPr>
      <p:sp>
        <p:nvSpPr>
          <p:cNvPr id="93" name="Google Shape;93;p13"/>
          <p:cNvSpPr txBox="1"/>
          <p:nvPr>
            <p:ph type="ctrTitle"/>
          </p:nvPr>
        </p:nvSpPr>
        <p:spPr>
          <a:xfrm>
            <a:off x="685800" y="1560945"/>
            <a:ext cx="7772400" cy="1949018"/>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Trebuchet M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13"/>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750"/>
              </a:spcBef>
              <a:spcAft>
                <a:spcPts val="0"/>
              </a:spcAft>
              <a:buClr>
                <a:schemeClr val="dk1"/>
              </a:buClr>
              <a:buSzPts val="2400"/>
              <a:buNone/>
              <a:defRPr sz="2400"/>
            </a:lvl1pPr>
            <a:lvl2pPr lvl="1" algn="ctr">
              <a:lnSpc>
                <a:spcPct val="90000"/>
              </a:lnSpc>
              <a:spcBef>
                <a:spcPts val="375"/>
              </a:spcBef>
              <a:spcAft>
                <a:spcPts val="0"/>
              </a:spcAft>
              <a:buClr>
                <a:schemeClr val="dk1"/>
              </a:buClr>
              <a:buSzPts val="2000"/>
              <a:buNone/>
              <a:defRPr sz="2000"/>
            </a:lvl2pPr>
            <a:lvl3pPr lvl="2" algn="ctr">
              <a:lnSpc>
                <a:spcPct val="90000"/>
              </a:lnSpc>
              <a:spcBef>
                <a:spcPts val="375"/>
              </a:spcBef>
              <a:spcAft>
                <a:spcPts val="0"/>
              </a:spcAft>
              <a:buClr>
                <a:schemeClr val="dk1"/>
              </a:buClr>
              <a:buSzPts val="1800"/>
              <a:buNone/>
              <a:defRPr sz="1800"/>
            </a:lvl3pPr>
            <a:lvl4pPr lvl="3" algn="ctr">
              <a:lnSpc>
                <a:spcPct val="90000"/>
              </a:lnSpc>
              <a:spcBef>
                <a:spcPts val="375"/>
              </a:spcBef>
              <a:spcAft>
                <a:spcPts val="0"/>
              </a:spcAft>
              <a:buClr>
                <a:schemeClr val="dk1"/>
              </a:buClr>
              <a:buSzPts val="1600"/>
              <a:buNone/>
              <a:defRPr sz="1600"/>
            </a:lvl4pPr>
            <a:lvl5pPr lvl="4" algn="ctr">
              <a:lnSpc>
                <a:spcPct val="90000"/>
              </a:lnSpc>
              <a:spcBef>
                <a:spcPts val="375"/>
              </a:spcBef>
              <a:spcAft>
                <a:spcPts val="0"/>
              </a:spcAft>
              <a:buClr>
                <a:schemeClr val="dk1"/>
              </a:buClr>
              <a:buSzPts val="1600"/>
              <a:buNone/>
              <a:defRPr sz="1600"/>
            </a:lvl5pPr>
            <a:lvl6pPr lvl="5" algn="ctr">
              <a:lnSpc>
                <a:spcPct val="90000"/>
              </a:lnSpc>
              <a:spcBef>
                <a:spcPts val="375"/>
              </a:spcBef>
              <a:spcAft>
                <a:spcPts val="0"/>
              </a:spcAft>
              <a:buClr>
                <a:schemeClr val="dk1"/>
              </a:buClr>
              <a:buSzPts val="1600"/>
              <a:buNone/>
              <a:defRPr sz="1600"/>
            </a:lvl6pPr>
            <a:lvl7pPr lvl="6" algn="ctr">
              <a:lnSpc>
                <a:spcPct val="90000"/>
              </a:lnSpc>
              <a:spcBef>
                <a:spcPts val="375"/>
              </a:spcBef>
              <a:spcAft>
                <a:spcPts val="0"/>
              </a:spcAft>
              <a:buClr>
                <a:schemeClr val="dk1"/>
              </a:buClr>
              <a:buSzPts val="1600"/>
              <a:buNone/>
              <a:defRPr sz="1600"/>
            </a:lvl7pPr>
            <a:lvl8pPr lvl="7" algn="ctr">
              <a:lnSpc>
                <a:spcPct val="90000"/>
              </a:lnSpc>
              <a:spcBef>
                <a:spcPts val="375"/>
              </a:spcBef>
              <a:spcAft>
                <a:spcPts val="0"/>
              </a:spcAft>
              <a:buClr>
                <a:schemeClr val="dk1"/>
              </a:buClr>
              <a:buSzPts val="1600"/>
              <a:buNone/>
              <a:defRPr sz="1600"/>
            </a:lvl8pPr>
            <a:lvl9pPr lvl="8" algn="ctr">
              <a:lnSpc>
                <a:spcPct val="90000"/>
              </a:lnSpc>
              <a:spcBef>
                <a:spcPts val="375"/>
              </a:spcBef>
              <a:spcAft>
                <a:spcPts val="0"/>
              </a:spcAft>
              <a:buClr>
                <a:schemeClr val="dk1"/>
              </a:buClr>
              <a:buSzPts val="1600"/>
              <a:buNone/>
              <a:defRPr sz="1600"/>
            </a:lvl9pPr>
          </a:lstStyle>
          <a:p/>
        </p:txBody>
      </p:sp>
      <p:sp>
        <p:nvSpPr>
          <p:cNvPr id="95" name="Google Shape;95;p13"/>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p13"/>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1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de-DE"/>
              <a:t>‹#›</a:t>
            </a:fld>
            <a:endParaRPr/>
          </a:p>
        </p:txBody>
      </p:sp>
      <p:pic>
        <p:nvPicPr>
          <p:cNvPr id="98" name="Google Shape;98;p13"/>
          <p:cNvPicPr preferRelativeResize="0"/>
          <p:nvPr/>
        </p:nvPicPr>
        <p:blipFill rotWithShape="1">
          <a:blip r:embed="rId2">
            <a:alphaModFix/>
          </a:blip>
          <a:srcRect b="0" l="0" r="0" t="0"/>
          <a:stretch/>
        </p:blipFill>
        <p:spPr>
          <a:xfrm>
            <a:off x="213681" y="160803"/>
            <a:ext cx="2067702" cy="1313163"/>
          </a:xfrm>
          <a:prstGeom prst="rect">
            <a:avLst/>
          </a:prstGeom>
          <a:noFill/>
          <a:ln>
            <a:noFill/>
          </a:ln>
        </p:spPr>
      </p:pic>
      <p:pic>
        <p:nvPicPr>
          <p:cNvPr id="99" name="Google Shape;99;p13"/>
          <p:cNvPicPr preferRelativeResize="0"/>
          <p:nvPr/>
        </p:nvPicPr>
        <p:blipFill rotWithShape="1">
          <a:blip r:embed="rId3">
            <a:alphaModFix/>
          </a:blip>
          <a:srcRect b="0" l="0" r="0" t="0"/>
          <a:stretch/>
        </p:blipFill>
        <p:spPr>
          <a:xfrm>
            <a:off x="7113006" y="5845567"/>
            <a:ext cx="1896967" cy="407194"/>
          </a:xfrm>
          <a:prstGeom prst="rect">
            <a:avLst/>
          </a:prstGeom>
          <a:noFill/>
          <a:ln>
            <a:noFill/>
          </a:ln>
        </p:spPr>
      </p:pic>
      <p:sp>
        <p:nvSpPr>
          <p:cNvPr id="100" name="Google Shape;100;p13"/>
          <p:cNvSpPr txBox="1"/>
          <p:nvPr/>
        </p:nvSpPr>
        <p:spPr>
          <a:xfrm>
            <a:off x="5836144" y="6238917"/>
            <a:ext cx="3216275" cy="670560"/>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Clr>
                <a:srgbClr val="000000"/>
              </a:buClr>
              <a:buSzPts val="700"/>
              <a:buFont typeface="Arial"/>
              <a:buNone/>
            </a:pPr>
            <a:r>
              <a:rPr b="0" i="0" lang="de-DE" sz="700" u="none" cap="none" strike="noStrike">
                <a:solidFill>
                  <a:schemeClr val="dk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b="0" i="0" sz="1100" u="none" cap="none" strike="noStrike">
              <a:solidFill>
                <a:schemeClr val="dk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Inhalt" type="obj">
  <p:cSld name="OBJECT">
    <p:spTree>
      <p:nvGrpSpPr>
        <p:cNvPr id="24" name="Shape 24"/>
        <p:cNvGrpSpPr/>
        <p:nvPr/>
      </p:nvGrpSpPr>
      <p:grpSpPr>
        <a:xfrm>
          <a:off x="0" y="0"/>
          <a:ext cx="0" cy="0"/>
          <a:chOff x="0" y="0"/>
          <a:chExt cx="0" cy="0"/>
        </a:xfrm>
      </p:grpSpPr>
      <p:sp>
        <p:nvSpPr>
          <p:cNvPr id="25" name="Google Shape;25;p3"/>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
          <p:cNvSpPr txBox="1"/>
          <p:nvPr>
            <p:ph idx="1" type="body"/>
          </p:nvPr>
        </p:nvSpPr>
        <p:spPr>
          <a:xfrm>
            <a:off x="628650" y="1825625"/>
            <a:ext cx="7886700" cy="413408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7" name="Google Shape;27;p3"/>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de-DE"/>
              <a:t>‹#›</a:t>
            </a:fld>
            <a:endParaRPr/>
          </a:p>
        </p:txBody>
      </p:sp>
      <p:pic>
        <p:nvPicPr>
          <p:cNvPr id="29" name="Google Shape;29;p3"/>
          <p:cNvPicPr preferRelativeResize="0"/>
          <p:nvPr/>
        </p:nvPicPr>
        <p:blipFill rotWithShape="1">
          <a:blip r:embed="rId2">
            <a:alphaModFix/>
          </a:blip>
          <a:srcRect b="0" l="0" r="0" t="0"/>
          <a:stretch/>
        </p:blipFill>
        <p:spPr>
          <a:xfrm>
            <a:off x="7760370" y="6094641"/>
            <a:ext cx="1097880" cy="697245"/>
          </a:xfrm>
          <a:prstGeom prst="rect">
            <a:avLst/>
          </a:prstGeom>
          <a:noFill/>
          <a:ln>
            <a:noFill/>
          </a:ln>
        </p:spPr>
      </p:pic>
      <p:pic>
        <p:nvPicPr>
          <p:cNvPr id="30" name="Google Shape;30;p3"/>
          <p:cNvPicPr preferRelativeResize="0"/>
          <p:nvPr/>
        </p:nvPicPr>
        <p:blipFill rotWithShape="1">
          <a:blip r:embed="rId3">
            <a:alphaModFix/>
          </a:blip>
          <a:srcRect b="0" l="0" r="0" t="0"/>
          <a:stretch/>
        </p:blipFill>
        <p:spPr>
          <a:xfrm>
            <a:off x="123035" y="6299200"/>
            <a:ext cx="1967228" cy="42227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bschnitts-&#10;überschrift" type="secHead">
  <p:cSld name="SECTION_HEADER">
    <p:spTree>
      <p:nvGrpSpPr>
        <p:cNvPr id="31" name="Shape 31"/>
        <p:cNvGrpSpPr/>
        <p:nvPr/>
      </p:nvGrpSpPr>
      <p:grpSpPr>
        <a:xfrm>
          <a:off x="0" y="0"/>
          <a:ext cx="0" cy="0"/>
          <a:chOff x="0" y="0"/>
          <a:chExt cx="0" cy="0"/>
        </a:xfrm>
      </p:grpSpPr>
      <p:sp>
        <p:nvSpPr>
          <p:cNvPr id="32" name="Google Shape;32;p4"/>
          <p:cNvSpPr txBox="1"/>
          <p:nvPr>
            <p:ph type="title"/>
          </p:nvPr>
        </p:nvSpPr>
        <p:spPr>
          <a:xfrm>
            <a:off x="623888" y="1709739"/>
            <a:ext cx="78867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4500"/>
              <a:buFont typeface="Trebuchet MS"/>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4"/>
          <p:cNvSpPr txBox="1"/>
          <p:nvPr>
            <p:ph idx="1" type="body"/>
          </p:nvPr>
        </p:nvSpPr>
        <p:spPr>
          <a:xfrm>
            <a:off x="623888" y="4589464"/>
            <a:ext cx="78867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888888"/>
              </a:buClr>
              <a:buSzPts val="1800"/>
              <a:buNone/>
              <a:defRPr sz="1800">
                <a:solidFill>
                  <a:srgbClr val="888888"/>
                </a:solidFill>
              </a:defRPr>
            </a:lvl1pPr>
            <a:lvl2pPr indent="-228600" lvl="1" marL="914400" algn="l">
              <a:lnSpc>
                <a:spcPct val="90000"/>
              </a:lnSpc>
              <a:spcBef>
                <a:spcPts val="375"/>
              </a:spcBef>
              <a:spcAft>
                <a:spcPts val="0"/>
              </a:spcAft>
              <a:buClr>
                <a:srgbClr val="888888"/>
              </a:buClr>
              <a:buSzPts val="1500"/>
              <a:buNone/>
              <a:defRPr sz="1500">
                <a:solidFill>
                  <a:srgbClr val="888888"/>
                </a:solidFill>
              </a:defRPr>
            </a:lvl2pPr>
            <a:lvl3pPr indent="-228600" lvl="2" marL="1371600" algn="l">
              <a:lnSpc>
                <a:spcPct val="90000"/>
              </a:lnSpc>
              <a:spcBef>
                <a:spcPts val="375"/>
              </a:spcBef>
              <a:spcAft>
                <a:spcPts val="0"/>
              </a:spcAft>
              <a:buClr>
                <a:srgbClr val="888888"/>
              </a:buClr>
              <a:buSzPts val="1350"/>
              <a:buNone/>
              <a:defRPr sz="1350">
                <a:solidFill>
                  <a:srgbClr val="888888"/>
                </a:solidFill>
              </a:defRPr>
            </a:lvl3pPr>
            <a:lvl4pPr indent="-228600" lvl="3" marL="1828800" algn="l">
              <a:lnSpc>
                <a:spcPct val="90000"/>
              </a:lnSpc>
              <a:spcBef>
                <a:spcPts val="375"/>
              </a:spcBef>
              <a:spcAft>
                <a:spcPts val="0"/>
              </a:spcAft>
              <a:buClr>
                <a:srgbClr val="888888"/>
              </a:buClr>
              <a:buSzPts val="1200"/>
              <a:buNone/>
              <a:defRPr sz="1200">
                <a:solidFill>
                  <a:srgbClr val="888888"/>
                </a:solidFill>
              </a:defRPr>
            </a:lvl4pPr>
            <a:lvl5pPr indent="-228600" lvl="4" marL="2286000" algn="l">
              <a:lnSpc>
                <a:spcPct val="90000"/>
              </a:lnSpc>
              <a:spcBef>
                <a:spcPts val="375"/>
              </a:spcBef>
              <a:spcAft>
                <a:spcPts val="0"/>
              </a:spcAft>
              <a:buClr>
                <a:srgbClr val="888888"/>
              </a:buClr>
              <a:buSzPts val="1200"/>
              <a:buNone/>
              <a:defRPr sz="1200">
                <a:solidFill>
                  <a:srgbClr val="888888"/>
                </a:solidFill>
              </a:defRPr>
            </a:lvl5pPr>
            <a:lvl6pPr indent="-228600" lvl="5" marL="2743200" algn="l">
              <a:lnSpc>
                <a:spcPct val="90000"/>
              </a:lnSpc>
              <a:spcBef>
                <a:spcPts val="375"/>
              </a:spcBef>
              <a:spcAft>
                <a:spcPts val="0"/>
              </a:spcAft>
              <a:buClr>
                <a:srgbClr val="888888"/>
              </a:buClr>
              <a:buSzPts val="1200"/>
              <a:buNone/>
              <a:defRPr sz="1200">
                <a:solidFill>
                  <a:srgbClr val="888888"/>
                </a:solidFill>
              </a:defRPr>
            </a:lvl6pPr>
            <a:lvl7pPr indent="-228600" lvl="6" marL="3200400" algn="l">
              <a:lnSpc>
                <a:spcPct val="90000"/>
              </a:lnSpc>
              <a:spcBef>
                <a:spcPts val="375"/>
              </a:spcBef>
              <a:spcAft>
                <a:spcPts val="0"/>
              </a:spcAft>
              <a:buClr>
                <a:srgbClr val="888888"/>
              </a:buClr>
              <a:buSzPts val="1200"/>
              <a:buNone/>
              <a:defRPr sz="1200">
                <a:solidFill>
                  <a:srgbClr val="888888"/>
                </a:solidFill>
              </a:defRPr>
            </a:lvl7pPr>
            <a:lvl8pPr indent="-228600" lvl="7" marL="3657600" algn="l">
              <a:lnSpc>
                <a:spcPct val="90000"/>
              </a:lnSpc>
              <a:spcBef>
                <a:spcPts val="375"/>
              </a:spcBef>
              <a:spcAft>
                <a:spcPts val="0"/>
              </a:spcAft>
              <a:buClr>
                <a:srgbClr val="888888"/>
              </a:buClr>
              <a:buSzPts val="1200"/>
              <a:buNone/>
              <a:defRPr sz="1200">
                <a:solidFill>
                  <a:srgbClr val="888888"/>
                </a:solidFill>
              </a:defRPr>
            </a:lvl8pPr>
            <a:lvl9pPr indent="-228600" lvl="8" marL="4114800" algn="l">
              <a:lnSpc>
                <a:spcPct val="90000"/>
              </a:lnSpc>
              <a:spcBef>
                <a:spcPts val="375"/>
              </a:spcBef>
              <a:spcAft>
                <a:spcPts val="0"/>
              </a:spcAft>
              <a:buClr>
                <a:srgbClr val="888888"/>
              </a:buClr>
              <a:buSzPts val="1200"/>
              <a:buNone/>
              <a:defRPr sz="1200">
                <a:solidFill>
                  <a:srgbClr val="888888"/>
                </a:solidFill>
              </a:defRPr>
            </a:lvl9pPr>
          </a:lstStyle>
          <a:p/>
        </p:txBody>
      </p:sp>
      <p:sp>
        <p:nvSpPr>
          <p:cNvPr id="34" name="Google Shape;34;p4"/>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de-DE"/>
              <a:t>‹#›</a:t>
            </a:fld>
            <a:endParaRPr/>
          </a:p>
        </p:txBody>
      </p:sp>
      <p:pic>
        <p:nvPicPr>
          <p:cNvPr id="36" name="Google Shape;36;p4"/>
          <p:cNvPicPr preferRelativeResize="0"/>
          <p:nvPr/>
        </p:nvPicPr>
        <p:blipFill rotWithShape="1">
          <a:blip r:embed="rId2">
            <a:alphaModFix/>
          </a:blip>
          <a:srcRect b="0" l="0" r="0" t="0"/>
          <a:stretch/>
        </p:blipFill>
        <p:spPr>
          <a:xfrm>
            <a:off x="213681" y="160803"/>
            <a:ext cx="2067702" cy="1313163"/>
          </a:xfrm>
          <a:prstGeom prst="rect">
            <a:avLst/>
          </a:prstGeom>
          <a:noFill/>
          <a:ln>
            <a:noFill/>
          </a:ln>
        </p:spPr>
      </p:pic>
      <p:pic>
        <p:nvPicPr>
          <p:cNvPr id="37" name="Google Shape;37;p4"/>
          <p:cNvPicPr preferRelativeResize="0"/>
          <p:nvPr/>
        </p:nvPicPr>
        <p:blipFill rotWithShape="1">
          <a:blip r:embed="rId3">
            <a:alphaModFix/>
          </a:blip>
          <a:srcRect b="0" l="0" r="0" t="0"/>
          <a:stretch/>
        </p:blipFill>
        <p:spPr>
          <a:xfrm>
            <a:off x="123035" y="6299200"/>
            <a:ext cx="1967228" cy="42227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wei Inhalte" type="twoObj">
  <p:cSld name="TWO_OBJECTS">
    <p:spTree>
      <p:nvGrpSpPr>
        <p:cNvPr id="38" name="Shape 38"/>
        <p:cNvGrpSpPr/>
        <p:nvPr/>
      </p:nvGrpSpPr>
      <p:grpSpPr>
        <a:xfrm>
          <a:off x="0" y="0"/>
          <a:ext cx="0" cy="0"/>
          <a:chOff x="0" y="0"/>
          <a:chExt cx="0" cy="0"/>
        </a:xfrm>
      </p:grpSpPr>
      <p:sp>
        <p:nvSpPr>
          <p:cNvPr id="39" name="Google Shape;39;p5"/>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5"/>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1" name="Google Shape;41;p5"/>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2" name="Google Shape;42;p5"/>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de-DE"/>
              <a:t>‹#›</a:t>
            </a:fld>
            <a:endParaRPr/>
          </a:p>
        </p:txBody>
      </p:sp>
      <p:pic>
        <p:nvPicPr>
          <p:cNvPr id="44" name="Google Shape;44;p5"/>
          <p:cNvPicPr preferRelativeResize="0"/>
          <p:nvPr/>
        </p:nvPicPr>
        <p:blipFill rotWithShape="1">
          <a:blip r:embed="rId2">
            <a:alphaModFix/>
          </a:blip>
          <a:srcRect b="0" l="0" r="0" t="0"/>
          <a:stretch/>
        </p:blipFill>
        <p:spPr>
          <a:xfrm>
            <a:off x="7760370" y="6094641"/>
            <a:ext cx="1097880" cy="697245"/>
          </a:xfrm>
          <a:prstGeom prst="rect">
            <a:avLst/>
          </a:prstGeom>
          <a:noFill/>
          <a:ln>
            <a:noFill/>
          </a:ln>
        </p:spPr>
      </p:pic>
      <p:pic>
        <p:nvPicPr>
          <p:cNvPr id="45" name="Google Shape;45;p5"/>
          <p:cNvPicPr preferRelativeResize="0"/>
          <p:nvPr/>
        </p:nvPicPr>
        <p:blipFill rotWithShape="1">
          <a:blip r:embed="rId3">
            <a:alphaModFix/>
          </a:blip>
          <a:srcRect b="0" l="0" r="0" t="0"/>
          <a:stretch/>
        </p:blipFill>
        <p:spPr>
          <a:xfrm>
            <a:off x="123035" y="6299200"/>
            <a:ext cx="1967228" cy="422276"/>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gleich" type="twoTxTwoObj">
  <p:cSld name="TWO_OBJECTS_WITH_TEXT">
    <p:spTree>
      <p:nvGrpSpPr>
        <p:cNvPr id="46" name="Shape 46"/>
        <p:cNvGrpSpPr/>
        <p:nvPr/>
      </p:nvGrpSpPr>
      <p:grpSpPr>
        <a:xfrm>
          <a:off x="0" y="0"/>
          <a:ext cx="0" cy="0"/>
          <a:chOff x="0" y="0"/>
          <a:chExt cx="0" cy="0"/>
        </a:xfrm>
      </p:grpSpPr>
      <p:sp>
        <p:nvSpPr>
          <p:cNvPr id="47" name="Google Shape;47;p6"/>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6"/>
          <p:cNvSpPr txBox="1"/>
          <p:nvPr>
            <p:ph idx="1" type="body"/>
          </p:nvPr>
        </p:nvSpPr>
        <p:spPr>
          <a:xfrm>
            <a:off x="629842" y="1681163"/>
            <a:ext cx="3868340"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49" name="Google Shape;49;p6"/>
          <p:cNvSpPr txBox="1"/>
          <p:nvPr>
            <p:ph idx="2" type="body"/>
          </p:nvPr>
        </p:nvSpPr>
        <p:spPr>
          <a:xfrm>
            <a:off x="629842" y="2505075"/>
            <a:ext cx="3868340"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0" name="Google Shape;50;p6"/>
          <p:cNvSpPr txBox="1"/>
          <p:nvPr>
            <p:ph idx="3" type="body"/>
          </p:nvPr>
        </p:nvSpPr>
        <p:spPr>
          <a:xfrm>
            <a:off x="4629150" y="1681163"/>
            <a:ext cx="3887391"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51" name="Google Shape;51;p6"/>
          <p:cNvSpPr txBox="1"/>
          <p:nvPr>
            <p:ph idx="4" type="body"/>
          </p:nvPr>
        </p:nvSpPr>
        <p:spPr>
          <a:xfrm>
            <a:off x="4629150" y="2505075"/>
            <a:ext cx="3887391"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2" name="Google Shape;52;p6"/>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de-DE"/>
              <a:t>‹#›</a:t>
            </a:fld>
            <a:endParaRPr/>
          </a:p>
        </p:txBody>
      </p:sp>
      <p:pic>
        <p:nvPicPr>
          <p:cNvPr id="54" name="Google Shape;54;p6"/>
          <p:cNvPicPr preferRelativeResize="0"/>
          <p:nvPr/>
        </p:nvPicPr>
        <p:blipFill rotWithShape="1">
          <a:blip r:embed="rId2">
            <a:alphaModFix/>
          </a:blip>
          <a:srcRect b="0" l="0" r="0" t="0"/>
          <a:stretch/>
        </p:blipFill>
        <p:spPr>
          <a:xfrm>
            <a:off x="7760370" y="6094641"/>
            <a:ext cx="1097880" cy="697245"/>
          </a:xfrm>
          <a:prstGeom prst="rect">
            <a:avLst/>
          </a:prstGeom>
          <a:noFill/>
          <a:ln>
            <a:noFill/>
          </a:ln>
        </p:spPr>
      </p:pic>
      <p:pic>
        <p:nvPicPr>
          <p:cNvPr id="55" name="Google Shape;55;p6"/>
          <p:cNvPicPr preferRelativeResize="0"/>
          <p:nvPr/>
        </p:nvPicPr>
        <p:blipFill rotWithShape="1">
          <a:blip r:embed="rId3">
            <a:alphaModFix/>
          </a:blip>
          <a:srcRect b="0" l="0" r="0" t="0"/>
          <a:stretch/>
        </p:blipFill>
        <p:spPr>
          <a:xfrm>
            <a:off x="123035" y="6299200"/>
            <a:ext cx="1967228" cy="422276"/>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r Titel" type="titleOnly">
  <p:cSld name="TITLE_ONLY">
    <p:spTree>
      <p:nvGrpSpPr>
        <p:cNvPr id="56" name="Shape 56"/>
        <p:cNvGrpSpPr/>
        <p:nvPr/>
      </p:nvGrpSpPr>
      <p:grpSpPr>
        <a:xfrm>
          <a:off x="0" y="0"/>
          <a:ext cx="0" cy="0"/>
          <a:chOff x="0" y="0"/>
          <a:chExt cx="0" cy="0"/>
        </a:xfrm>
      </p:grpSpPr>
      <p:sp>
        <p:nvSpPr>
          <p:cNvPr id="57" name="Google Shape;57;p7"/>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7"/>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de-DE"/>
              <a:t>‹#›</a:t>
            </a:fld>
            <a:endParaRPr/>
          </a:p>
        </p:txBody>
      </p:sp>
      <p:pic>
        <p:nvPicPr>
          <p:cNvPr id="60" name="Google Shape;60;p7"/>
          <p:cNvPicPr preferRelativeResize="0"/>
          <p:nvPr/>
        </p:nvPicPr>
        <p:blipFill rotWithShape="1">
          <a:blip r:embed="rId2">
            <a:alphaModFix/>
          </a:blip>
          <a:srcRect b="0" l="0" r="0" t="0"/>
          <a:stretch/>
        </p:blipFill>
        <p:spPr>
          <a:xfrm>
            <a:off x="7760370" y="6094641"/>
            <a:ext cx="1097880" cy="697245"/>
          </a:xfrm>
          <a:prstGeom prst="rect">
            <a:avLst/>
          </a:prstGeom>
          <a:noFill/>
          <a:ln>
            <a:noFill/>
          </a:ln>
        </p:spPr>
      </p:pic>
      <p:pic>
        <p:nvPicPr>
          <p:cNvPr id="61" name="Google Shape;61;p7"/>
          <p:cNvPicPr preferRelativeResize="0"/>
          <p:nvPr/>
        </p:nvPicPr>
        <p:blipFill rotWithShape="1">
          <a:blip r:embed="rId3">
            <a:alphaModFix/>
          </a:blip>
          <a:srcRect b="0" l="0" r="0" t="0"/>
          <a:stretch/>
        </p:blipFill>
        <p:spPr>
          <a:xfrm>
            <a:off x="123035" y="6299200"/>
            <a:ext cx="1967228" cy="42227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er" type="blank">
  <p:cSld name="BLANK">
    <p:spTree>
      <p:nvGrpSpPr>
        <p:cNvPr id="62" name="Shape 62"/>
        <p:cNvGrpSpPr/>
        <p:nvPr/>
      </p:nvGrpSpPr>
      <p:grpSpPr>
        <a:xfrm>
          <a:off x="0" y="0"/>
          <a:ext cx="0" cy="0"/>
          <a:chOff x="0" y="0"/>
          <a:chExt cx="0" cy="0"/>
        </a:xfrm>
      </p:grpSpPr>
      <p:sp>
        <p:nvSpPr>
          <p:cNvPr id="63" name="Google Shape;63;p8"/>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8"/>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halt mit Überschrift" type="objTx">
  <p:cSld name="OBJECT_WITH_CAPTION_TEXT">
    <p:spTree>
      <p:nvGrpSpPr>
        <p:cNvPr id="66" name="Shape 66"/>
        <p:cNvGrpSpPr/>
        <p:nvPr/>
      </p:nvGrpSpPr>
      <p:grpSpPr>
        <a:xfrm>
          <a:off x="0" y="0"/>
          <a:ext cx="0" cy="0"/>
          <a:chOff x="0" y="0"/>
          <a:chExt cx="0" cy="0"/>
        </a:xfrm>
      </p:grpSpPr>
      <p:sp>
        <p:nvSpPr>
          <p:cNvPr id="67" name="Google Shape;67;p9"/>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2400"/>
              <a:buFont typeface="Trebuchet MS"/>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9"/>
          <p:cNvSpPr txBox="1"/>
          <p:nvPr>
            <p:ph idx="1" type="body"/>
          </p:nvPr>
        </p:nvSpPr>
        <p:spPr>
          <a:xfrm>
            <a:off x="3887391" y="987426"/>
            <a:ext cx="4629150" cy="4873625"/>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750"/>
              </a:spcBef>
              <a:spcAft>
                <a:spcPts val="0"/>
              </a:spcAft>
              <a:buClr>
                <a:schemeClr val="dk1"/>
              </a:buClr>
              <a:buSzPts val="2400"/>
              <a:buChar char="•"/>
              <a:defRPr sz="2400"/>
            </a:lvl1pPr>
            <a:lvl2pPr indent="-361950" lvl="1" marL="914400" algn="l">
              <a:lnSpc>
                <a:spcPct val="90000"/>
              </a:lnSpc>
              <a:spcBef>
                <a:spcPts val="375"/>
              </a:spcBef>
              <a:spcAft>
                <a:spcPts val="0"/>
              </a:spcAft>
              <a:buClr>
                <a:schemeClr val="dk1"/>
              </a:buClr>
              <a:buSzPts val="2100"/>
              <a:buChar char="•"/>
              <a:defRPr sz="2100"/>
            </a:lvl2pPr>
            <a:lvl3pPr indent="-342900" lvl="2" marL="1371600" algn="l">
              <a:lnSpc>
                <a:spcPct val="90000"/>
              </a:lnSpc>
              <a:spcBef>
                <a:spcPts val="375"/>
              </a:spcBef>
              <a:spcAft>
                <a:spcPts val="0"/>
              </a:spcAft>
              <a:buClr>
                <a:schemeClr val="dk1"/>
              </a:buClr>
              <a:buSzPts val="1800"/>
              <a:buChar char="•"/>
              <a:defRPr sz="1800"/>
            </a:lvl3pPr>
            <a:lvl4pPr indent="-323850" lvl="3" marL="1828800" algn="l">
              <a:lnSpc>
                <a:spcPct val="90000"/>
              </a:lnSpc>
              <a:spcBef>
                <a:spcPts val="375"/>
              </a:spcBef>
              <a:spcAft>
                <a:spcPts val="0"/>
              </a:spcAft>
              <a:buClr>
                <a:schemeClr val="dk1"/>
              </a:buClr>
              <a:buSzPts val="1500"/>
              <a:buChar char="•"/>
              <a:defRPr sz="1500"/>
            </a:lvl4pPr>
            <a:lvl5pPr indent="-323850" lvl="4" marL="2286000" algn="l">
              <a:lnSpc>
                <a:spcPct val="90000"/>
              </a:lnSpc>
              <a:spcBef>
                <a:spcPts val="375"/>
              </a:spcBef>
              <a:spcAft>
                <a:spcPts val="0"/>
              </a:spcAft>
              <a:buClr>
                <a:schemeClr val="dk1"/>
              </a:buClr>
              <a:buSzPts val="1500"/>
              <a:buChar char="•"/>
              <a:defRPr sz="1500"/>
            </a:lvl5pPr>
            <a:lvl6pPr indent="-323850" lvl="5" marL="2743200" algn="l">
              <a:lnSpc>
                <a:spcPct val="90000"/>
              </a:lnSpc>
              <a:spcBef>
                <a:spcPts val="375"/>
              </a:spcBef>
              <a:spcAft>
                <a:spcPts val="0"/>
              </a:spcAft>
              <a:buClr>
                <a:schemeClr val="dk1"/>
              </a:buClr>
              <a:buSzPts val="1500"/>
              <a:buChar char="•"/>
              <a:defRPr sz="1500"/>
            </a:lvl6pPr>
            <a:lvl7pPr indent="-323850" lvl="6" marL="3200400" algn="l">
              <a:lnSpc>
                <a:spcPct val="90000"/>
              </a:lnSpc>
              <a:spcBef>
                <a:spcPts val="375"/>
              </a:spcBef>
              <a:spcAft>
                <a:spcPts val="0"/>
              </a:spcAft>
              <a:buClr>
                <a:schemeClr val="dk1"/>
              </a:buClr>
              <a:buSzPts val="1500"/>
              <a:buChar char="•"/>
              <a:defRPr sz="1500"/>
            </a:lvl7pPr>
            <a:lvl8pPr indent="-323850" lvl="7" marL="3657600" algn="l">
              <a:lnSpc>
                <a:spcPct val="90000"/>
              </a:lnSpc>
              <a:spcBef>
                <a:spcPts val="375"/>
              </a:spcBef>
              <a:spcAft>
                <a:spcPts val="0"/>
              </a:spcAft>
              <a:buClr>
                <a:schemeClr val="dk1"/>
              </a:buClr>
              <a:buSzPts val="1500"/>
              <a:buChar char="•"/>
              <a:defRPr sz="1500"/>
            </a:lvl8pPr>
            <a:lvl9pPr indent="-323850" lvl="8" marL="4114800" algn="l">
              <a:lnSpc>
                <a:spcPct val="90000"/>
              </a:lnSpc>
              <a:spcBef>
                <a:spcPts val="375"/>
              </a:spcBef>
              <a:spcAft>
                <a:spcPts val="0"/>
              </a:spcAft>
              <a:buClr>
                <a:schemeClr val="dk1"/>
              </a:buClr>
              <a:buSzPts val="1500"/>
              <a:buChar char="•"/>
              <a:defRPr sz="1500"/>
            </a:lvl9pPr>
          </a:lstStyle>
          <a:p/>
        </p:txBody>
      </p:sp>
      <p:sp>
        <p:nvSpPr>
          <p:cNvPr id="69" name="Google Shape;69;p9"/>
          <p:cNvSpPr txBox="1"/>
          <p:nvPr>
            <p:ph idx="2" type="body"/>
          </p:nvPr>
        </p:nvSpPr>
        <p:spPr>
          <a:xfrm>
            <a:off x="629841" y="2057400"/>
            <a:ext cx="2949178"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70" name="Google Shape;70;p9"/>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9"/>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ld mit Überschrift" type="picTx">
  <p:cSld name="PICTURE_WITH_CAPTION_TEXT">
    <p:spTree>
      <p:nvGrpSpPr>
        <p:cNvPr id="73" name="Shape 73"/>
        <p:cNvGrpSpPr/>
        <p:nvPr/>
      </p:nvGrpSpPr>
      <p:grpSpPr>
        <a:xfrm>
          <a:off x="0" y="0"/>
          <a:ext cx="0" cy="0"/>
          <a:chOff x="0" y="0"/>
          <a:chExt cx="0" cy="0"/>
        </a:xfrm>
      </p:grpSpPr>
      <p:sp>
        <p:nvSpPr>
          <p:cNvPr id="74" name="Google Shape;74;p10"/>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2400"/>
              <a:buFont typeface="Trebuchet MS"/>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10"/>
          <p:cNvSpPr/>
          <p:nvPr>
            <p:ph idx="2" type="pic"/>
          </p:nvPr>
        </p:nvSpPr>
        <p:spPr>
          <a:xfrm>
            <a:off x="3887391" y="987426"/>
            <a:ext cx="462915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750"/>
              </a:spcBef>
              <a:spcAft>
                <a:spcPts val="0"/>
              </a:spcAft>
              <a:buClr>
                <a:schemeClr val="dk1"/>
              </a:buClr>
              <a:buSzPts val="2400"/>
              <a:buFont typeface="Arial"/>
              <a:buNone/>
              <a:defRPr b="0" i="0" sz="2400" u="none" cap="none" strike="noStrike">
                <a:solidFill>
                  <a:schemeClr val="dk1"/>
                </a:solidFill>
                <a:latin typeface="Trebuchet MS"/>
                <a:ea typeface="Trebuchet MS"/>
                <a:cs typeface="Trebuchet MS"/>
                <a:sym typeface="Trebuchet MS"/>
              </a:defRPr>
            </a:lvl1pPr>
            <a:lvl2pPr lvl="1" marR="0" rtl="0" algn="l">
              <a:lnSpc>
                <a:spcPct val="90000"/>
              </a:lnSpc>
              <a:spcBef>
                <a:spcPts val="375"/>
              </a:spcBef>
              <a:spcAft>
                <a:spcPts val="0"/>
              </a:spcAft>
              <a:buClr>
                <a:schemeClr val="dk1"/>
              </a:buClr>
              <a:buSzPts val="2100"/>
              <a:buFont typeface="Arial"/>
              <a:buNone/>
              <a:defRPr b="0" i="0" sz="2100" u="none" cap="none" strike="noStrike">
                <a:solidFill>
                  <a:schemeClr val="dk1"/>
                </a:solidFill>
                <a:latin typeface="Trebuchet MS"/>
                <a:ea typeface="Trebuchet MS"/>
                <a:cs typeface="Trebuchet MS"/>
                <a:sym typeface="Trebuchet MS"/>
              </a:defRPr>
            </a:lvl2pPr>
            <a:lvl3pPr lvl="2" marR="0" rtl="0" algn="l">
              <a:lnSpc>
                <a:spcPct val="90000"/>
              </a:lnSpc>
              <a:spcBef>
                <a:spcPts val="375"/>
              </a:spcBef>
              <a:spcAft>
                <a:spcPts val="0"/>
              </a:spcAft>
              <a:buClr>
                <a:schemeClr val="dk1"/>
              </a:buClr>
              <a:buSzPts val="1800"/>
              <a:buFont typeface="Arial"/>
              <a:buNone/>
              <a:defRPr b="0" i="0" sz="1800" u="none" cap="none" strike="noStrike">
                <a:solidFill>
                  <a:schemeClr val="dk1"/>
                </a:solidFill>
                <a:latin typeface="Trebuchet MS"/>
                <a:ea typeface="Trebuchet MS"/>
                <a:cs typeface="Trebuchet MS"/>
                <a:sym typeface="Trebuchet MS"/>
              </a:defRPr>
            </a:lvl3pPr>
            <a:lvl4pPr lvl="3"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Trebuchet MS"/>
                <a:ea typeface="Trebuchet MS"/>
                <a:cs typeface="Trebuchet MS"/>
                <a:sym typeface="Trebuchet MS"/>
              </a:defRPr>
            </a:lvl4pPr>
            <a:lvl5pPr lvl="4"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Trebuchet MS"/>
                <a:ea typeface="Trebuchet MS"/>
                <a:cs typeface="Trebuchet MS"/>
                <a:sym typeface="Trebuchet MS"/>
              </a:defRPr>
            </a:lvl5pPr>
            <a:lvl6pPr lvl="5"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Trebuchet MS"/>
                <a:ea typeface="Trebuchet MS"/>
                <a:cs typeface="Trebuchet MS"/>
                <a:sym typeface="Trebuchet MS"/>
              </a:defRPr>
            </a:lvl6pPr>
            <a:lvl7pPr lvl="6"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Trebuchet MS"/>
                <a:ea typeface="Trebuchet MS"/>
                <a:cs typeface="Trebuchet MS"/>
                <a:sym typeface="Trebuchet MS"/>
              </a:defRPr>
            </a:lvl7pPr>
            <a:lvl8pPr lvl="7"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Trebuchet MS"/>
                <a:ea typeface="Trebuchet MS"/>
                <a:cs typeface="Trebuchet MS"/>
                <a:sym typeface="Trebuchet MS"/>
              </a:defRPr>
            </a:lvl8pPr>
            <a:lvl9pPr lvl="8"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Trebuchet MS"/>
                <a:ea typeface="Trebuchet MS"/>
                <a:cs typeface="Trebuchet MS"/>
                <a:sym typeface="Trebuchet MS"/>
              </a:defRPr>
            </a:lvl9pPr>
          </a:lstStyle>
          <a:p/>
        </p:txBody>
      </p:sp>
      <p:sp>
        <p:nvSpPr>
          <p:cNvPr id="76" name="Google Shape;76;p10"/>
          <p:cNvSpPr txBox="1"/>
          <p:nvPr>
            <p:ph idx="1" type="body"/>
          </p:nvPr>
        </p:nvSpPr>
        <p:spPr>
          <a:xfrm>
            <a:off x="629841" y="2057400"/>
            <a:ext cx="2949178"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77" name="Google Shape;77;p10"/>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0"/>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3300"/>
              <a:buFont typeface="Trebuchet MS"/>
              <a:buNone/>
              <a:defRPr b="0" i="0" sz="3300" u="none" cap="none" strike="noStrike">
                <a:solidFill>
                  <a:schemeClr val="dk1"/>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Trebuchet MS"/>
                <a:ea typeface="Trebuchet MS"/>
                <a:cs typeface="Trebuchet MS"/>
                <a:sym typeface="Trebuchet MS"/>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Trebuchet MS"/>
                <a:ea typeface="Trebuchet MS"/>
                <a:cs typeface="Trebuchet MS"/>
                <a:sym typeface="Trebuchet MS"/>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9pPr>
          </a:lstStyle>
          <a:p/>
        </p:txBody>
      </p:sp>
      <p:sp>
        <p:nvSpPr>
          <p:cNvPr id="12" name="Google Shape;12;p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rgbClr val="888888"/>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9pPr>
          </a:lstStyle>
          <a:p/>
        </p:txBody>
      </p:sp>
      <p:sp>
        <p:nvSpPr>
          <p:cNvPr id="13" name="Google Shape;13;p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900" u="none" cap="none" strike="noStrike">
                <a:solidFill>
                  <a:srgbClr val="888888"/>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9pPr>
          </a:lstStyle>
          <a:p/>
        </p:txBody>
      </p:sp>
      <p:sp>
        <p:nvSpPr>
          <p:cNvPr id="14" name="Google Shape;14;p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de-DE"/>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t4lent.eu/" TargetMode="External"/><Relationship Id="rId4" Type="http://schemas.openxmlformats.org/officeDocument/2006/relationships/image" Target="../media/image2.png"/><Relationship Id="rId5"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image" Target="../media/image3.jpg"/><Relationship Id="rId5"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png"/><Relationship Id="rId4" Type="http://schemas.openxmlformats.org/officeDocument/2006/relationships/image" Target="../media/image14.png"/><Relationship Id="rId5" Type="http://schemas.openxmlformats.org/officeDocument/2006/relationships/image" Target="../media/image3.jpg"/><Relationship Id="rId6" Type="http://schemas.openxmlformats.org/officeDocument/2006/relationships/image" Target="../media/image7.jpg"/><Relationship Id="rId7" Type="http://schemas.openxmlformats.org/officeDocument/2006/relationships/image" Target="../media/image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png"/><Relationship Id="rId4" Type="http://schemas.openxmlformats.org/officeDocument/2006/relationships/hyperlink" Target="https://www.shrm.org/ResourcesAndTools/hr-topics/behavioral-competencies/global-and-cultural-effectiveness/Pages/Motivating-Generations-Infographic.aspx" TargetMode="External"/><Relationship Id="rId5" Type="http://schemas.openxmlformats.org/officeDocument/2006/relationships/image" Target="../media/image21.jpg"/><Relationship Id="rId6" Type="http://schemas.openxmlformats.org/officeDocument/2006/relationships/image" Target="../media/image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png"/><Relationship Id="rId4" Type="http://schemas.openxmlformats.org/officeDocument/2006/relationships/hyperlink" Target="https://hackman.socialpsychology.org/" TargetMode="External"/><Relationship Id="rId5" Type="http://schemas.openxmlformats.org/officeDocument/2006/relationships/hyperlink" Target="https://www.business.illinois.edu/faculty/oldham.html" TargetMode="External"/><Relationship Id="rId6" Type="http://schemas.openxmlformats.org/officeDocument/2006/relationships/hyperlink" Target="https://www.toolshero.com/human-resources-hr/job-characteristics-model/" TargetMode="External"/><Relationship Id="rId7" Type="http://schemas.openxmlformats.org/officeDocument/2006/relationships/image" Target="../media/image3.jpg"/><Relationship Id="rId8" Type="http://schemas.openxmlformats.org/officeDocument/2006/relationships/image" Target="../media/image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hyperlink" Target="https://businessjargons.com/alderfers-erg-theory.html" TargetMode="External"/><Relationship Id="rId4" Type="http://schemas.openxmlformats.org/officeDocument/2006/relationships/image" Target="../media/image2.png"/><Relationship Id="rId5" Type="http://schemas.openxmlformats.org/officeDocument/2006/relationships/image" Target="../media/image3.jpg"/><Relationship Id="rId6" Type="http://schemas.openxmlformats.org/officeDocument/2006/relationships/image" Target="../media/image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png"/><Relationship Id="rId4" Type="http://schemas.openxmlformats.org/officeDocument/2006/relationships/hyperlink" Target="https://www.businessballs.com/improving-workplace-performance/vrooms-expectancy-theory/" TargetMode="External"/><Relationship Id="rId5" Type="http://schemas.openxmlformats.org/officeDocument/2006/relationships/image" Target="../media/image3.jpg"/><Relationship Id="rId6" Type="http://schemas.openxmlformats.org/officeDocument/2006/relationships/image" Target="../media/image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png"/><Relationship Id="rId4" Type="http://schemas.openxmlformats.org/officeDocument/2006/relationships/image" Target="../media/image25.png"/><Relationship Id="rId5" Type="http://schemas.openxmlformats.org/officeDocument/2006/relationships/hyperlink" Target="https://www.thebalancecareers.com/how-great-managers-motivate-their-employees-1918772" TargetMode="External"/><Relationship Id="rId6" Type="http://schemas.openxmlformats.org/officeDocument/2006/relationships/image" Target="../media/image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png"/><Relationship Id="rId4" Type="http://schemas.openxmlformats.org/officeDocument/2006/relationships/image" Target="../media/image7.jpg"/><Relationship Id="rId5" Type="http://schemas.openxmlformats.org/officeDocument/2006/relationships/image" Target="../media/image3.jpg"/><Relationship Id="rId6" Type="http://schemas.openxmlformats.org/officeDocument/2006/relationships/hyperlink" Target="https://www.pinterest.de/cornerstoneinc/cornerstone-2013-u-s-employee-report/" TargetMode="External"/><Relationship Id="rId7" Type="http://schemas.openxmlformats.org/officeDocument/2006/relationships/image" Target="../media/image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png"/><Relationship Id="rId4" Type="http://schemas.openxmlformats.org/officeDocument/2006/relationships/image" Target="../media/image20.png"/><Relationship Id="rId5" Type="http://schemas.openxmlformats.org/officeDocument/2006/relationships/image" Target="../media/image7.jpg"/><Relationship Id="rId6" Type="http://schemas.openxmlformats.org/officeDocument/2006/relationships/image" Target="../media/image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hyperlink" Target="https://saylordotorg.github.io/text_organizational-behavior-v1.1/s09-theories-of-motivation.html" TargetMode="External"/><Relationship Id="rId4" Type="http://schemas.openxmlformats.org/officeDocument/2006/relationships/image" Target="../media/image2.png"/><Relationship Id="rId5" Type="http://schemas.openxmlformats.org/officeDocument/2006/relationships/image" Target="../media/image26.jpg"/><Relationship Id="rId6" Type="http://schemas.openxmlformats.org/officeDocument/2006/relationships/image" Target="../media/image7.jpg"/><Relationship Id="rId7"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hyperlink" Target="http://www.ihk-projekt.de/" TargetMode="External"/><Relationship Id="rId4" Type="http://schemas.openxmlformats.org/officeDocument/2006/relationships/image" Target="../media/image2.png"/><Relationship Id="rId5" Type="http://schemas.openxmlformats.org/officeDocument/2006/relationships/hyperlink" Target="https://www.youtube.com/watch?reload=9&amp;v=1T3l2qkE9Qg" TargetMode="External"/><Relationship Id="rId6" Type="http://schemas.openxmlformats.org/officeDocument/2006/relationships/image" Target="../media/image3.jpg"/><Relationship Id="rId7" Type="http://schemas.openxmlformats.org/officeDocument/2006/relationships/image" Target="../media/image7.jpg"/><Relationship Id="rId8" Type="http://schemas.openxmlformats.org/officeDocument/2006/relationships/image" Target="../media/image4.jpg"/></Relationships>
</file>

<file path=ppt/slides/_rels/slide20.xml.rels><?xml version="1.0" encoding="UTF-8" standalone="yes"?><Relationships xmlns="http://schemas.openxmlformats.org/package/2006/relationships"><Relationship Id="rId11" Type="http://schemas.openxmlformats.org/officeDocument/2006/relationships/image" Target="../media/image4.jpg"/><Relationship Id="rId10" Type="http://schemas.openxmlformats.org/officeDocument/2006/relationships/image" Target="../media/image28.jpg"/><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png"/><Relationship Id="rId4" Type="http://schemas.openxmlformats.org/officeDocument/2006/relationships/image" Target="../media/image24.jpg"/><Relationship Id="rId9" Type="http://schemas.openxmlformats.org/officeDocument/2006/relationships/image" Target="../media/image23.jpg"/><Relationship Id="rId5" Type="http://schemas.openxmlformats.org/officeDocument/2006/relationships/image" Target="../media/image11.png"/><Relationship Id="rId6" Type="http://schemas.openxmlformats.org/officeDocument/2006/relationships/image" Target="../media/image22.png"/><Relationship Id="rId7" Type="http://schemas.openxmlformats.org/officeDocument/2006/relationships/image" Target="../media/image27.jpg"/><Relationship Id="rId8" Type="http://schemas.openxmlformats.org/officeDocument/2006/relationships/image" Target="../media/image16.png"/></Relationships>
</file>

<file path=ppt/slides/_rels/slide21.xml.rels><?xml version="1.0" encoding="UTF-8" standalone="yes"?><Relationships xmlns="http://schemas.openxmlformats.org/package/2006/relationships"><Relationship Id="rId11" Type="http://schemas.openxmlformats.org/officeDocument/2006/relationships/image" Target="../media/image2.png"/><Relationship Id="rId10" Type="http://schemas.openxmlformats.org/officeDocument/2006/relationships/hyperlink" Target="https://pixabay.com/de/?utm_source=link-attribution&amp;utm_medium=referral&amp;utm_campaign=image&amp;utm_content=1013968" TargetMode="External"/><Relationship Id="rId13" Type="http://schemas.openxmlformats.org/officeDocument/2006/relationships/image" Target="../media/image11.png"/><Relationship Id="rId12" Type="http://schemas.openxmlformats.org/officeDocument/2006/relationships/image" Target="../media/image24.jpg"/><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hyperlink" Target="https://pixabay.com/de/users/Alexas_Fotos-686414/?utm_source=link-attribution&amp;utm_medium=referral&amp;utm_campaign=image&amp;utm_content=2121044" TargetMode="External"/><Relationship Id="rId4" Type="http://schemas.openxmlformats.org/officeDocument/2006/relationships/hyperlink" Target="https://pixabay.com/de/?utm_source=link-attribution&amp;utm_medium=referral&amp;utm_campaign=image&amp;utm_content=2121044" TargetMode="External"/><Relationship Id="rId9" Type="http://schemas.openxmlformats.org/officeDocument/2006/relationships/hyperlink" Target="https://pixabay.com/de/users/Peggy_Marco-1553824/?utm_source=link-attribution&amp;utm_medium=referral&amp;utm_campaign=image&amp;utm_content=1013968" TargetMode="External"/><Relationship Id="rId15" Type="http://schemas.openxmlformats.org/officeDocument/2006/relationships/image" Target="../media/image27.jpg"/><Relationship Id="rId14" Type="http://schemas.openxmlformats.org/officeDocument/2006/relationships/image" Target="../media/image22.png"/><Relationship Id="rId17" Type="http://schemas.openxmlformats.org/officeDocument/2006/relationships/image" Target="../media/image23.jpg"/><Relationship Id="rId16" Type="http://schemas.openxmlformats.org/officeDocument/2006/relationships/image" Target="../media/image16.png"/><Relationship Id="rId5" Type="http://schemas.openxmlformats.org/officeDocument/2006/relationships/hyperlink" Target="https://pixabay.com/de/users/geralt-9301/?utm_source=link-attribution&amp;utm_medium=referral&amp;utm_campaign=image&amp;utm_content=3227624" TargetMode="External"/><Relationship Id="rId19" Type="http://schemas.openxmlformats.org/officeDocument/2006/relationships/image" Target="../media/image4.jpg"/><Relationship Id="rId6" Type="http://schemas.openxmlformats.org/officeDocument/2006/relationships/hyperlink" Target="https://pixabay.com/de/?utm_source=link-attribution&amp;utm_medium=referral&amp;utm_campaign=image&amp;utm_content=3227624" TargetMode="External"/><Relationship Id="rId18" Type="http://schemas.openxmlformats.org/officeDocument/2006/relationships/image" Target="../media/image28.jpg"/><Relationship Id="rId7" Type="http://schemas.openxmlformats.org/officeDocument/2006/relationships/hyperlink" Target="https://pixabay.com/de/users/geralt-9301/?utm_source=link-attribution&amp;utm_medium=referral&amp;utm_campaign=image&amp;utm_content=2470506" TargetMode="External"/><Relationship Id="rId8" Type="http://schemas.openxmlformats.org/officeDocument/2006/relationships/hyperlink" Target="https://pixabay.com/de/?utm_source=link-attribution&amp;utm_medium=referral&amp;utm_campaign=image&amp;utm_content=2470506"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10.png"/><Relationship Id="rId5"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hyperlink" Target="https://www.inc.com/melanie-curtin/what-motivates-you-at-work-when-200000-workers-were-asked-this-was-their-top-reponse.html" TargetMode="External"/><Relationship Id="rId5" Type="http://schemas.openxmlformats.org/officeDocument/2006/relationships/image" Target="../media/image3.jpg"/><Relationship Id="rId6" Type="http://schemas.openxmlformats.org/officeDocument/2006/relationships/image" Target="../media/image4.jpg"/></Relationships>
</file>

<file path=ppt/slides/_rels/slide5.xml.rels><?xml version="1.0" encoding="UTF-8" standalone="yes"?><Relationships xmlns="http://schemas.openxmlformats.org/package/2006/relationships"><Relationship Id="rId11" Type="http://schemas.openxmlformats.org/officeDocument/2006/relationships/image" Target="../media/image18.png"/><Relationship Id="rId10" Type="http://schemas.openxmlformats.org/officeDocument/2006/relationships/image" Target="../media/image17.jpg"/><Relationship Id="rId13" Type="http://schemas.openxmlformats.org/officeDocument/2006/relationships/hyperlink" Target="https://www.managementstudyguide.com/role_of_a_leader.htm" TargetMode="External"/><Relationship Id="rId12" Type="http://schemas.openxmlformats.org/officeDocument/2006/relationships/hyperlink" Target="https://www.managementstudyguide.com/what_is_motivation.htm" TargetMode="External"/><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9.jpg"/><Relationship Id="rId9" Type="http://schemas.openxmlformats.org/officeDocument/2006/relationships/image" Target="../media/image19.jpg"/><Relationship Id="rId15" Type="http://schemas.openxmlformats.org/officeDocument/2006/relationships/image" Target="../media/image7.jpg"/><Relationship Id="rId14" Type="http://schemas.openxmlformats.org/officeDocument/2006/relationships/image" Target="../media/image3.jpg"/><Relationship Id="rId16" Type="http://schemas.openxmlformats.org/officeDocument/2006/relationships/image" Target="../media/image4.jpg"/><Relationship Id="rId5" Type="http://schemas.openxmlformats.org/officeDocument/2006/relationships/image" Target="../media/image11.png"/><Relationship Id="rId6" Type="http://schemas.openxmlformats.org/officeDocument/2006/relationships/image" Target="../media/image22.png"/><Relationship Id="rId7" Type="http://schemas.openxmlformats.org/officeDocument/2006/relationships/image" Target="../media/image13.jpg"/><Relationship Id="rId8"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3.jpg"/><Relationship Id="rId5"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3.jpg"/><Relationship Id="rId5"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12.png"/><Relationship Id="rId5" Type="http://schemas.openxmlformats.org/officeDocument/2006/relationships/image" Target="../media/image3.jpg"/><Relationship Id="rId6"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3.jpg"/><Relationship Id="rId5"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4"/>
          <p:cNvSpPr txBox="1"/>
          <p:nvPr>
            <p:ph type="ctrTitle"/>
          </p:nvPr>
        </p:nvSpPr>
        <p:spPr>
          <a:xfrm>
            <a:off x="421100" y="2889422"/>
            <a:ext cx="8520600" cy="860799"/>
          </a:xfrm>
          <a:prstGeom prst="rect">
            <a:avLst/>
          </a:prstGeom>
          <a:noFill/>
          <a:ln>
            <a:noFill/>
          </a:ln>
        </p:spPr>
        <p:txBody>
          <a:bodyPr anchorCtr="0" anchor="b" bIns="91425" lIns="91425" spcFirstLastPara="1" rIns="91425" wrap="square" tIns="91425">
            <a:noAutofit/>
          </a:bodyPr>
          <a:lstStyle/>
          <a:p>
            <a:pPr indent="0" lvl="0" marL="0" rtl="0" algn="ctr">
              <a:lnSpc>
                <a:spcPct val="90000"/>
              </a:lnSpc>
              <a:spcBef>
                <a:spcPts val="0"/>
              </a:spcBef>
              <a:spcAft>
                <a:spcPts val="0"/>
              </a:spcAft>
              <a:buClr>
                <a:schemeClr val="dk1"/>
              </a:buClr>
              <a:buSzPts val="4600"/>
              <a:buFont typeface="Trebuchet MS"/>
              <a:buNone/>
            </a:pPr>
            <a:r>
              <a:rPr b="1" lang="de-DE" sz="4600"/>
              <a:t>Talent 4.0 – </a:t>
            </a:r>
            <a:br>
              <a:rPr b="1" lang="de-DE" sz="4600"/>
            </a:br>
            <a:r>
              <a:rPr b="1" lang="de-DE" sz="4600"/>
              <a:t>Talentmanagement für KMU-Ausbildungsprogramm</a:t>
            </a:r>
            <a:endParaRPr b="1" sz="4800"/>
          </a:p>
        </p:txBody>
      </p:sp>
      <p:sp>
        <p:nvSpPr>
          <p:cNvPr id="106" name="Google Shape;106;p14"/>
          <p:cNvSpPr txBox="1"/>
          <p:nvPr/>
        </p:nvSpPr>
        <p:spPr>
          <a:xfrm>
            <a:off x="3322040" y="4446165"/>
            <a:ext cx="2147582" cy="3693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de-DE" sz="1800" u="sng" cap="none" strike="noStrike">
                <a:solidFill>
                  <a:schemeClr val="hlink"/>
                </a:solidFill>
                <a:latin typeface="Trebuchet MS"/>
                <a:ea typeface="Trebuchet MS"/>
                <a:cs typeface="Trebuchet MS"/>
                <a:sym typeface="Trebuchet MS"/>
                <a:hlinkClick r:id="rId3"/>
              </a:rPr>
              <a:t>https://t4lent.eu/</a:t>
            </a:r>
            <a:endParaRPr b="0" i="0" sz="1800" u="none" cap="none" strike="noStrike">
              <a:solidFill>
                <a:schemeClr val="dk1"/>
              </a:solidFill>
              <a:latin typeface="Trebuchet MS"/>
              <a:ea typeface="Trebuchet MS"/>
              <a:cs typeface="Trebuchet MS"/>
              <a:sym typeface="Trebuchet MS"/>
            </a:endParaRPr>
          </a:p>
        </p:txBody>
      </p:sp>
      <p:pic>
        <p:nvPicPr>
          <p:cNvPr descr="A close up of a logo&#10;&#10;Description automatically generated" id="107" name="Google Shape;107;p14"/>
          <p:cNvPicPr preferRelativeResize="0"/>
          <p:nvPr/>
        </p:nvPicPr>
        <p:blipFill rotWithShape="1">
          <a:blip r:embed="rId4">
            <a:alphaModFix/>
          </a:blip>
          <a:srcRect b="0" l="0" r="0" t="0"/>
          <a:stretch/>
        </p:blipFill>
        <p:spPr>
          <a:xfrm>
            <a:off x="524425" y="6307332"/>
            <a:ext cx="1710047" cy="408041"/>
          </a:xfrm>
          <a:prstGeom prst="rect">
            <a:avLst/>
          </a:prstGeom>
          <a:noFill/>
          <a:ln>
            <a:noFill/>
          </a:ln>
        </p:spPr>
      </p:pic>
      <p:sp>
        <p:nvSpPr>
          <p:cNvPr id="108" name="Google Shape;108;p14"/>
          <p:cNvSpPr/>
          <p:nvPr/>
        </p:nvSpPr>
        <p:spPr>
          <a:xfrm>
            <a:off x="2771988" y="6346041"/>
            <a:ext cx="2991525" cy="36933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de-DE" sz="1800" u="none" cap="none" strike="noStrike">
                <a:solidFill>
                  <a:srgbClr val="000000"/>
                </a:solidFill>
                <a:latin typeface="Trebuchet MS"/>
                <a:ea typeface="Trebuchet MS"/>
                <a:cs typeface="Trebuchet MS"/>
                <a:sym typeface="Trebuchet MS"/>
              </a:rPr>
              <a:t>2018-1-AT01-KA202-039242</a:t>
            </a:r>
            <a:endParaRPr b="0" i="0" sz="1800" u="none" cap="none" strike="noStrike">
              <a:solidFill>
                <a:schemeClr val="dk1"/>
              </a:solidFill>
              <a:latin typeface="Trebuchet MS"/>
              <a:ea typeface="Trebuchet MS"/>
              <a:cs typeface="Trebuchet MS"/>
              <a:sym typeface="Trebuchet MS"/>
            </a:endParaRPr>
          </a:p>
        </p:txBody>
      </p:sp>
      <p:pic>
        <p:nvPicPr>
          <p:cNvPr descr="Obraz zawierający tekst&#10;&#10;Opis wygenerowany automatycznie" id="109" name="Google Shape;109;p14"/>
          <p:cNvPicPr preferRelativeResize="0"/>
          <p:nvPr/>
        </p:nvPicPr>
        <p:blipFill rotWithShape="1">
          <a:blip r:embed="rId5">
            <a:alphaModFix/>
          </a:blip>
          <a:srcRect b="0" l="0" r="0" t="0"/>
          <a:stretch/>
        </p:blipFill>
        <p:spPr>
          <a:xfrm>
            <a:off x="7217567" y="5874566"/>
            <a:ext cx="1819277" cy="370878"/>
          </a:xfrm>
          <a:prstGeom prst="rect">
            <a:avLst/>
          </a:prstGeom>
          <a:noFill/>
          <a:ln>
            <a:noFill/>
          </a:ln>
        </p:spPr>
      </p:pic>
      <p:sp>
        <p:nvSpPr>
          <p:cNvPr id="110" name="Google Shape;110;p14"/>
          <p:cNvSpPr txBox="1"/>
          <p:nvPr/>
        </p:nvSpPr>
        <p:spPr>
          <a:xfrm>
            <a:off x="5824537" y="6245444"/>
            <a:ext cx="3269457" cy="52322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None/>
            </a:pPr>
            <a:r>
              <a:rPr b="0" i="0" lang="de-DE" sz="700" u="none" cap="none" strike="noStrike">
                <a:solidFill>
                  <a:srgbClr val="333333"/>
                </a:solidFill>
                <a:latin typeface="Calibri"/>
                <a:ea typeface="Calibri"/>
                <a:cs typeface="Calibri"/>
                <a:sym typeface="Calibri"/>
              </a:rPr>
              <a:t>Die Unterstützung der Europäischen Kommission für die Erstellung dieser Veröffentlichung stellt keine Billigung des Inhalts dar, welcher nur die Ansichten der Verfasser wiedergibt, und die Kommission kann nicht für eine etwaige Verwendung der darin enthaltenen Informationen haftbar gemacht werden.</a:t>
            </a:r>
            <a:endParaRPr b="0" i="0" sz="700" u="none" cap="none" strike="noStrike">
              <a:solidFill>
                <a:srgbClr val="000000"/>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23"/>
          <p:cNvSpPr/>
          <p:nvPr>
            <p:ph type="ctrTitle"/>
          </p:nvPr>
        </p:nvSpPr>
        <p:spPr>
          <a:xfrm>
            <a:off x="2523392" y="571500"/>
            <a:ext cx="3740966" cy="868507"/>
          </a:xfrm>
          <a:prstGeom prst="roundRect">
            <a:avLst>
              <a:gd fmla="val 16667" name="adj"/>
            </a:avLst>
          </a:prstGeom>
          <a:solidFill>
            <a:srgbClr val="3086B8"/>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3060"/>
              <a:buFont typeface="Trebuchet MS"/>
              <a:buNone/>
            </a:pPr>
            <a:r>
              <a:rPr b="1" lang="de-DE" sz="3060">
                <a:solidFill>
                  <a:schemeClr val="lt1"/>
                </a:solidFill>
                <a:latin typeface="Trebuchet MS"/>
                <a:ea typeface="Trebuchet MS"/>
                <a:cs typeface="Trebuchet MS"/>
                <a:sym typeface="Trebuchet MS"/>
              </a:rPr>
              <a:t>Was motiviert die Mitarbeiter? </a:t>
            </a:r>
            <a:endParaRPr/>
          </a:p>
        </p:txBody>
      </p:sp>
      <p:sp>
        <p:nvSpPr>
          <p:cNvPr id="250" name="Google Shape;250;p23"/>
          <p:cNvSpPr txBox="1"/>
          <p:nvPr>
            <p:ph idx="1" type="subTitle"/>
          </p:nvPr>
        </p:nvSpPr>
        <p:spPr>
          <a:xfrm>
            <a:off x="306125" y="1596421"/>
            <a:ext cx="8484784" cy="3695351"/>
          </a:xfrm>
          <a:prstGeom prst="rect">
            <a:avLst/>
          </a:prstGeom>
          <a:noFill/>
          <a:ln>
            <a:noFill/>
          </a:ln>
        </p:spPr>
        <p:txBody>
          <a:bodyPr anchorCtr="0" anchor="t" bIns="91425" lIns="91425" spcFirstLastPara="1" rIns="91425" wrap="square" tIns="91425">
            <a:noAutofit/>
          </a:bodyPr>
          <a:lstStyle/>
          <a:p>
            <a:pPr indent="0" lvl="0" marL="0" rtl="0" algn="just">
              <a:lnSpc>
                <a:spcPct val="90000"/>
              </a:lnSpc>
              <a:spcBef>
                <a:spcPts val="750"/>
              </a:spcBef>
              <a:spcAft>
                <a:spcPts val="0"/>
              </a:spcAft>
              <a:buSzPts val="1800"/>
              <a:buNone/>
            </a:pPr>
            <a:r>
              <a:rPr b="1" lang="de-DE" sz="1800">
                <a:latin typeface="Trebuchet MS"/>
                <a:ea typeface="Trebuchet MS"/>
                <a:cs typeface="Trebuchet MS"/>
                <a:sym typeface="Trebuchet MS"/>
              </a:rPr>
              <a:t>Welche Instrumente können von Unternehmen eingesetzt werden, um eine motivierte Belegschaft sicherzustellen?</a:t>
            </a:r>
            <a:endParaRPr b="1"/>
          </a:p>
          <a:p>
            <a:pPr indent="0" lvl="0" marL="0" rtl="0" algn="just">
              <a:lnSpc>
                <a:spcPct val="90000"/>
              </a:lnSpc>
              <a:spcBef>
                <a:spcPts val="750"/>
              </a:spcBef>
              <a:spcAft>
                <a:spcPts val="0"/>
              </a:spcAft>
              <a:buClr>
                <a:schemeClr val="dk1"/>
              </a:buClr>
              <a:buSzPts val="1800"/>
              <a:buNone/>
            </a:pPr>
            <a:r>
              <a:t/>
            </a:r>
            <a:endParaRPr b="1" sz="1100"/>
          </a:p>
          <a:p>
            <a:pPr indent="0" lvl="0" marL="0" rtl="0" algn="just">
              <a:lnSpc>
                <a:spcPct val="90000"/>
              </a:lnSpc>
              <a:spcBef>
                <a:spcPts val="750"/>
              </a:spcBef>
              <a:spcAft>
                <a:spcPts val="0"/>
              </a:spcAft>
              <a:buSzPts val="1800"/>
              <a:buNone/>
            </a:pPr>
            <a:r>
              <a:rPr lang="de-DE" sz="1800">
                <a:latin typeface="Trebuchet MS"/>
                <a:ea typeface="Trebuchet MS"/>
                <a:cs typeface="Trebuchet MS"/>
                <a:sym typeface="Trebuchet MS"/>
              </a:rPr>
              <a:t>Viele von uns gehen davon aus, dass der wichtigste Motivator bei der Arbeit die Bezahlung ist. Studien weisen jedoch auf einen anderen Faktor als den wichtigsten Einfluss auf die Motivation der Arbeitnehmer hin – die Arbeitsplatzgestaltung. </a:t>
            </a:r>
            <a:endParaRPr/>
          </a:p>
          <a:p>
            <a:pPr indent="0" lvl="0" marL="0" rtl="0" algn="just">
              <a:lnSpc>
                <a:spcPct val="90000"/>
              </a:lnSpc>
              <a:spcBef>
                <a:spcPts val="750"/>
              </a:spcBef>
              <a:spcAft>
                <a:spcPts val="0"/>
              </a:spcAft>
              <a:buClr>
                <a:schemeClr val="dk1"/>
              </a:buClr>
              <a:buSzPts val="1800"/>
              <a:buNone/>
            </a:pPr>
            <a:r>
              <a:t/>
            </a:r>
            <a:endParaRPr sz="1000"/>
          </a:p>
          <a:p>
            <a:pPr indent="0" lvl="0" marL="0" rtl="0" algn="just">
              <a:lnSpc>
                <a:spcPct val="90000"/>
              </a:lnSpc>
              <a:spcBef>
                <a:spcPts val="750"/>
              </a:spcBef>
              <a:spcAft>
                <a:spcPts val="0"/>
              </a:spcAft>
              <a:buSzPts val="1800"/>
              <a:buNone/>
            </a:pPr>
            <a:r>
              <a:rPr lang="de-DE" sz="1800">
                <a:latin typeface="Trebuchet MS"/>
                <a:ea typeface="Trebuchet MS"/>
                <a:cs typeface="Trebuchet MS"/>
                <a:sym typeface="Trebuchet MS"/>
              </a:rPr>
              <a:t>Die Art und Weise, wie ein Arbeitsplatz gestaltet wird, hat einen großen Einfluss auf die Mitarbeitermotivation, die Arbeitszufriedenheit, das Engagement für die Organisation, die Abwesenheiten und die Mitarbeiterfluktuation.</a:t>
            </a:r>
            <a:endParaRPr sz="1800">
              <a:latin typeface="Trebuchet MS"/>
              <a:ea typeface="Trebuchet MS"/>
              <a:cs typeface="Trebuchet MS"/>
              <a:sym typeface="Trebuchet MS"/>
            </a:endParaRPr>
          </a:p>
          <a:p>
            <a:pPr indent="0" lvl="0" marL="0" rtl="0" algn="just">
              <a:lnSpc>
                <a:spcPct val="90000"/>
              </a:lnSpc>
              <a:spcBef>
                <a:spcPts val="750"/>
              </a:spcBef>
              <a:spcAft>
                <a:spcPts val="0"/>
              </a:spcAft>
              <a:buSzPts val="1800"/>
              <a:buNone/>
            </a:pPr>
            <a:r>
              <a:t/>
            </a:r>
            <a:endParaRPr sz="1100">
              <a:latin typeface="Trebuchet MS"/>
              <a:ea typeface="Trebuchet MS"/>
              <a:cs typeface="Trebuchet MS"/>
              <a:sym typeface="Trebuchet MS"/>
            </a:endParaRPr>
          </a:p>
          <a:p>
            <a:pPr indent="0" lvl="0" marL="0" rtl="0" algn="just">
              <a:lnSpc>
                <a:spcPct val="90000"/>
              </a:lnSpc>
              <a:spcBef>
                <a:spcPts val="750"/>
              </a:spcBef>
              <a:spcAft>
                <a:spcPts val="0"/>
              </a:spcAft>
              <a:buSzPts val="1800"/>
              <a:buNone/>
            </a:pPr>
            <a:r>
              <a:rPr lang="de-DE" sz="1800">
                <a:latin typeface="Trebuchet MS"/>
                <a:ea typeface="Trebuchet MS"/>
                <a:cs typeface="Trebuchet MS"/>
                <a:sym typeface="Trebuchet MS"/>
              </a:rPr>
              <a:t>Die Frage, wie Arbeitsplätze richtig gestaltet werden können, damit die Mitarbeiter produktiver und zufriedener sind, hat seit Beginn des 20. Jahrhunderts die Aufmerksamkeit von Managern und Forschern auf sich gezogen.</a:t>
            </a:r>
            <a:endParaRPr/>
          </a:p>
          <a:p>
            <a:pPr indent="0" lvl="0" marL="0" rtl="0" algn="l">
              <a:lnSpc>
                <a:spcPct val="90000"/>
              </a:lnSpc>
              <a:spcBef>
                <a:spcPts val="750"/>
              </a:spcBef>
              <a:spcAft>
                <a:spcPts val="0"/>
              </a:spcAft>
              <a:buClr>
                <a:schemeClr val="dk1"/>
              </a:buClr>
              <a:buSzPts val="1800"/>
              <a:buNone/>
            </a:pPr>
            <a:r>
              <a:t/>
            </a:r>
            <a:endParaRPr sz="700"/>
          </a:p>
          <a:p>
            <a:pPr indent="0" lvl="0" marL="0" rtl="0" algn="l">
              <a:lnSpc>
                <a:spcPct val="90000"/>
              </a:lnSpc>
              <a:spcBef>
                <a:spcPts val="750"/>
              </a:spcBef>
              <a:spcAft>
                <a:spcPts val="0"/>
              </a:spcAft>
              <a:buClr>
                <a:schemeClr val="dk1"/>
              </a:buClr>
              <a:buSzPts val="1800"/>
              <a:buNone/>
            </a:pPr>
            <a:r>
              <a:t/>
            </a:r>
            <a:endParaRPr/>
          </a:p>
          <a:p>
            <a:pPr indent="0" lvl="0" marL="0" rtl="0" algn="l">
              <a:lnSpc>
                <a:spcPct val="90000"/>
              </a:lnSpc>
              <a:spcBef>
                <a:spcPts val="750"/>
              </a:spcBef>
              <a:spcAft>
                <a:spcPts val="0"/>
              </a:spcAft>
              <a:buClr>
                <a:schemeClr val="dk1"/>
              </a:buClr>
              <a:buSzPts val="1800"/>
              <a:buNone/>
            </a:pPr>
            <a:r>
              <a:t/>
            </a:r>
            <a:endParaRPr/>
          </a:p>
        </p:txBody>
      </p:sp>
      <p:sp>
        <p:nvSpPr>
          <p:cNvPr id="251" name="Google Shape;251;p23"/>
          <p:cNvSpPr/>
          <p:nvPr/>
        </p:nvSpPr>
        <p:spPr>
          <a:xfrm>
            <a:off x="524425" y="5402510"/>
            <a:ext cx="9144000" cy="457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rebuchet MS"/>
              <a:ea typeface="Trebuchet MS"/>
              <a:cs typeface="Trebuchet MS"/>
              <a:sym typeface="Trebuchet MS"/>
            </a:endParaRPr>
          </a:p>
        </p:txBody>
      </p:sp>
      <p:sp>
        <p:nvSpPr>
          <p:cNvPr id="252" name="Google Shape;252;p23"/>
          <p:cNvSpPr/>
          <p:nvPr/>
        </p:nvSpPr>
        <p:spPr>
          <a:xfrm>
            <a:off x="524425" y="5859710"/>
            <a:ext cx="9144000" cy="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rebuchet MS"/>
              <a:ea typeface="Trebuchet MS"/>
              <a:cs typeface="Trebuchet MS"/>
              <a:sym typeface="Trebuchet MS"/>
            </a:endParaRPr>
          </a:p>
        </p:txBody>
      </p:sp>
      <p:pic>
        <p:nvPicPr>
          <p:cNvPr descr="A close up of a logo&#10;&#10;Description automatically generated" id="253" name="Google Shape;253;p23"/>
          <p:cNvPicPr preferRelativeResize="0"/>
          <p:nvPr/>
        </p:nvPicPr>
        <p:blipFill rotWithShape="1">
          <a:blip r:embed="rId3">
            <a:alphaModFix/>
          </a:blip>
          <a:srcRect b="0" l="0" r="0" t="0"/>
          <a:stretch/>
        </p:blipFill>
        <p:spPr>
          <a:xfrm>
            <a:off x="524425" y="6307332"/>
            <a:ext cx="1710047" cy="408041"/>
          </a:xfrm>
          <a:prstGeom prst="rect">
            <a:avLst/>
          </a:prstGeom>
          <a:noFill/>
          <a:ln>
            <a:noFill/>
          </a:ln>
        </p:spPr>
      </p:pic>
      <p:sp>
        <p:nvSpPr>
          <p:cNvPr id="254" name="Google Shape;254;p23"/>
          <p:cNvSpPr/>
          <p:nvPr/>
        </p:nvSpPr>
        <p:spPr>
          <a:xfrm>
            <a:off x="2771988" y="6346041"/>
            <a:ext cx="2991525" cy="36933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de-DE" sz="1800" u="none" cap="none" strike="noStrike">
                <a:solidFill>
                  <a:srgbClr val="000000"/>
                </a:solidFill>
                <a:latin typeface="Trebuchet MS"/>
                <a:ea typeface="Trebuchet MS"/>
                <a:cs typeface="Trebuchet MS"/>
                <a:sym typeface="Trebuchet MS"/>
              </a:rPr>
              <a:t>2018-1-AT01-KA202-039242</a:t>
            </a:r>
            <a:endParaRPr b="0" i="0" sz="1800" u="none" cap="none" strike="noStrike">
              <a:solidFill>
                <a:schemeClr val="dk1"/>
              </a:solidFill>
              <a:latin typeface="Trebuchet MS"/>
              <a:ea typeface="Trebuchet MS"/>
              <a:cs typeface="Trebuchet MS"/>
              <a:sym typeface="Trebuchet MS"/>
            </a:endParaRPr>
          </a:p>
        </p:txBody>
      </p:sp>
      <p:pic>
        <p:nvPicPr>
          <p:cNvPr descr="Ein Bild, das Person, stehend, Mann, haltend enthält.&#10;&#10;Automatisch generierte Beschreibung" id="255" name="Google Shape;255;p23"/>
          <p:cNvPicPr preferRelativeResize="0"/>
          <p:nvPr/>
        </p:nvPicPr>
        <p:blipFill rotWithShape="1">
          <a:blip r:embed="rId4">
            <a:alphaModFix/>
          </a:blip>
          <a:srcRect b="0" l="0" r="0" t="0"/>
          <a:stretch/>
        </p:blipFill>
        <p:spPr>
          <a:xfrm flipH="1">
            <a:off x="7051431" y="115412"/>
            <a:ext cx="1841152" cy="1379905"/>
          </a:xfrm>
          <a:prstGeom prst="rect">
            <a:avLst/>
          </a:prstGeom>
          <a:noFill/>
          <a:ln>
            <a:noFill/>
          </a:ln>
        </p:spPr>
      </p:pic>
      <p:pic>
        <p:nvPicPr>
          <p:cNvPr descr="Obraz zawierający tekst&#10;&#10;Opis wygenerowany automatycznie" id="256" name="Google Shape;256;p23"/>
          <p:cNvPicPr preferRelativeResize="0"/>
          <p:nvPr/>
        </p:nvPicPr>
        <p:blipFill rotWithShape="1">
          <a:blip r:embed="rId5">
            <a:alphaModFix/>
          </a:blip>
          <a:srcRect b="0" l="0" r="0" t="0"/>
          <a:stretch/>
        </p:blipFill>
        <p:spPr>
          <a:xfrm>
            <a:off x="7217567" y="5874566"/>
            <a:ext cx="1819277" cy="370878"/>
          </a:xfrm>
          <a:prstGeom prst="rect">
            <a:avLst/>
          </a:prstGeom>
          <a:noFill/>
          <a:ln>
            <a:noFill/>
          </a:ln>
        </p:spPr>
      </p:pic>
      <p:sp>
        <p:nvSpPr>
          <p:cNvPr id="257" name="Google Shape;257;p23"/>
          <p:cNvSpPr txBox="1"/>
          <p:nvPr/>
        </p:nvSpPr>
        <p:spPr>
          <a:xfrm>
            <a:off x="5824537" y="6245444"/>
            <a:ext cx="3269457" cy="52322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None/>
            </a:pPr>
            <a:r>
              <a:rPr b="0" i="0" lang="de-DE" sz="700" u="none" cap="none" strike="noStrike">
                <a:solidFill>
                  <a:srgbClr val="333333"/>
                </a:solidFill>
                <a:latin typeface="Calibri"/>
                <a:ea typeface="Calibri"/>
                <a:cs typeface="Calibri"/>
                <a:sym typeface="Calibri"/>
              </a:rPr>
              <a:t>Die Unterstützung der Europäischen Kommission für die Erstellung dieser Veröffentlichung stellt keine Billigung des Inhalts dar, welcher nur die Ansichten der Verfasser wiedergibt, und die Kommission kann nicht für eine etwaige Verwendung der darin enthaltenen Informationen haftbar gemacht werden.</a:t>
            </a:r>
            <a:endParaRPr b="0" i="0" sz="700" u="none" cap="none" strike="noStrike">
              <a:solidFill>
                <a:srgbClr val="000000"/>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24"/>
          <p:cNvSpPr/>
          <p:nvPr/>
        </p:nvSpPr>
        <p:spPr>
          <a:xfrm>
            <a:off x="524425" y="5402510"/>
            <a:ext cx="9144000" cy="457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rebuchet MS"/>
              <a:ea typeface="Trebuchet MS"/>
              <a:cs typeface="Trebuchet MS"/>
              <a:sym typeface="Trebuchet MS"/>
            </a:endParaRPr>
          </a:p>
        </p:txBody>
      </p:sp>
      <p:sp>
        <p:nvSpPr>
          <p:cNvPr id="263" name="Google Shape;263;p24"/>
          <p:cNvSpPr/>
          <p:nvPr/>
        </p:nvSpPr>
        <p:spPr>
          <a:xfrm>
            <a:off x="524425" y="5859710"/>
            <a:ext cx="9144000" cy="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rebuchet MS"/>
              <a:ea typeface="Trebuchet MS"/>
              <a:cs typeface="Trebuchet MS"/>
              <a:sym typeface="Trebuchet MS"/>
            </a:endParaRPr>
          </a:p>
        </p:txBody>
      </p:sp>
      <p:pic>
        <p:nvPicPr>
          <p:cNvPr descr="A close up of a logo&#10;&#10;Description automatically generated" id="264" name="Google Shape;264;p24"/>
          <p:cNvPicPr preferRelativeResize="0"/>
          <p:nvPr/>
        </p:nvPicPr>
        <p:blipFill rotWithShape="1">
          <a:blip r:embed="rId3">
            <a:alphaModFix/>
          </a:blip>
          <a:srcRect b="0" l="0" r="0" t="0"/>
          <a:stretch/>
        </p:blipFill>
        <p:spPr>
          <a:xfrm>
            <a:off x="524425" y="6307332"/>
            <a:ext cx="1710047" cy="408041"/>
          </a:xfrm>
          <a:prstGeom prst="rect">
            <a:avLst/>
          </a:prstGeom>
          <a:noFill/>
          <a:ln>
            <a:noFill/>
          </a:ln>
        </p:spPr>
      </p:pic>
      <p:sp>
        <p:nvSpPr>
          <p:cNvPr id="265" name="Google Shape;265;p24"/>
          <p:cNvSpPr/>
          <p:nvPr/>
        </p:nvSpPr>
        <p:spPr>
          <a:xfrm>
            <a:off x="2771988" y="6346041"/>
            <a:ext cx="2991525" cy="36933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de-DE" sz="1800" u="none" cap="none" strike="noStrike">
                <a:solidFill>
                  <a:srgbClr val="000000"/>
                </a:solidFill>
                <a:latin typeface="Trebuchet MS"/>
                <a:ea typeface="Trebuchet MS"/>
                <a:cs typeface="Trebuchet MS"/>
                <a:sym typeface="Trebuchet MS"/>
              </a:rPr>
              <a:t>2018-1-AT01-KA202-039242</a:t>
            </a:r>
            <a:endParaRPr b="0" i="0" sz="1800" u="none" cap="none" strike="noStrike">
              <a:solidFill>
                <a:schemeClr val="dk1"/>
              </a:solidFill>
              <a:latin typeface="Trebuchet MS"/>
              <a:ea typeface="Trebuchet MS"/>
              <a:cs typeface="Trebuchet MS"/>
              <a:sym typeface="Trebuchet MS"/>
            </a:endParaRPr>
          </a:p>
        </p:txBody>
      </p:sp>
      <p:pic>
        <p:nvPicPr>
          <p:cNvPr id="266" name="Google Shape;266;p24"/>
          <p:cNvPicPr preferRelativeResize="0"/>
          <p:nvPr/>
        </p:nvPicPr>
        <p:blipFill rotWithShape="1">
          <a:blip r:embed="rId4">
            <a:alphaModFix/>
          </a:blip>
          <a:srcRect b="0" l="0" r="0" t="0"/>
          <a:stretch/>
        </p:blipFill>
        <p:spPr>
          <a:xfrm>
            <a:off x="1031624" y="1688818"/>
            <a:ext cx="7112978" cy="4007712"/>
          </a:xfrm>
          <a:prstGeom prst="rect">
            <a:avLst/>
          </a:prstGeom>
          <a:noFill/>
          <a:ln>
            <a:noFill/>
          </a:ln>
        </p:spPr>
      </p:pic>
      <p:sp>
        <p:nvSpPr>
          <p:cNvPr id="267" name="Google Shape;267;p24"/>
          <p:cNvSpPr txBox="1"/>
          <p:nvPr/>
        </p:nvSpPr>
        <p:spPr>
          <a:xfrm>
            <a:off x="896813" y="5787168"/>
            <a:ext cx="5091317" cy="2769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de-DE" sz="1200" u="none" cap="none" strike="noStrike">
                <a:solidFill>
                  <a:srgbClr val="000000"/>
                </a:solidFill>
                <a:latin typeface="Arial"/>
                <a:ea typeface="Arial"/>
                <a:cs typeface="Arial"/>
                <a:sym typeface="Arial"/>
              </a:rPr>
              <a:t>Quelle: </a:t>
            </a:r>
            <a:r>
              <a:rPr b="0" i="1" lang="de-DE" sz="1200" u="none" cap="none" strike="noStrike">
                <a:solidFill>
                  <a:srgbClr val="000000"/>
                </a:solidFill>
                <a:latin typeface="Arial"/>
                <a:ea typeface="Arial"/>
                <a:cs typeface="Arial"/>
                <a:sym typeface="Arial"/>
              </a:rPr>
              <a:t>TALENT4.0 ONLINE LTTA 25.06.2020</a:t>
            </a:r>
            <a:endParaRPr/>
          </a:p>
        </p:txBody>
      </p:sp>
      <p:pic>
        <p:nvPicPr>
          <p:cNvPr descr="Ein Bild, das Person, stehend, Mann, haltend enthält.&#10;&#10;Automatisch generierte Beschreibung" id="268" name="Google Shape;268;p24"/>
          <p:cNvPicPr preferRelativeResize="0"/>
          <p:nvPr/>
        </p:nvPicPr>
        <p:blipFill rotWithShape="1">
          <a:blip r:embed="rId5">
            <a:alphaModFix/>
          </a:blip>
          <a:srcRect b="0" l="0" r="0" t="0"/>
          <a:stretch/>
        </p:blipFill>
        <p:spPr>
          <a:xfrm flipH="1">
            <a:off x="7051431" y="115412"/>
            <a:ext cx="1841152" cy="1379905"/>
          </a:xfrm>
          <a:prstGeom prst="rect">
            <a:avLst/>
          </a:prstGeom>
          <a:noFill/>
          <a:ln>
            <a:noFill/>
          </a:ln>
        </p:spPr>
      </p:pic>
      <p:pic>
        <p:nvPicPr>
          <p:cNvPr descr="Ein Bild, das Zeichnung enthält.&#10;&#10;Automatisch generierte Beschreibung" id="269" name="Google Shape;269;p24"/>
          <p:cNvPicPr preferRelativeResize="0"/>
          <p:nvPr/>
        </p:nvPicPr>
        <p:blipFill rotWithShape="1">
          <a:blip r:embed="rId6">
            <a:alphaModFix/>
          </a:blip>
          <a:srcRect b="0" l="0" r="0" t="0"/>
          <a:stretch/>
        </p:blipFill>
        <p:spPr>
          <a:xfrm>
            <a:off x="2847118" y="198751"/>
            <a:ext cx="3449763" cy="1379905"/>
          </a:xfrm>
          <a:prstGeom prst="rect">
            <a:avLst/>
          </a:prstGeom>
          <a:noFill/>
          <a:ln>
            <a:noFill/>
          </a:ln>
        </p:spPr>
      </p:pic>
      <p:pic>
        <p:nvPicPr>
          <p:cNvPr descr="Obraz zawierający tekst&#10;&#10;Opis wygenerowany automatycznie" id="270" name="Google Shape;270;p24"/>
          <p:cNvPicPr preferRelativeResize="0"/>
          <p:nvPr/>
        </p:nvPicPr>
        <p:blipFill rotWithShape="1">
          <a:blip r:embed="rId7">
            <a:alphaModFix/>
          </a:blip>
          <a:srcRect b="0" l="0" r="0" t="0"/>
          <a:stretch/>
        </p:blipFill>
        <p:spPr>
          <a:xfrm>
            <a:off x="7217567" y="5874566"/>
            <a:ext cx="1819277" cy="370878"/>
          </a:xfrm>
          <a:prstGeom prst="rect">
            <a:avLst/>
          </a:prstGeom>
          <a:noFill/>
          <a:ln>
            <a:noFill/>
          </a:ln>
        </p:spPr>
      </p:pic>
      <p:sp>
        <p:nvSpPr>
          <p:cNvPr id="271" name="Google Shape;271;p24"/>
          <p:cNvSpPr txBox="1"/>
          <p:nvPr/>
        </p:nvSpPr>
        <p:spPr>
          <a:xfrm>
            <a:off x="5824537" y="6245444"/>
            <a:ext cx="3269457" cy="52322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None/>
            </a:pPr>
            <a:r>
              <a:rPr b="0" i="0" lang="de-DE" sz="700" u="none" cap="none" strike="noStrike">
                <a:solidFill>
                  <a:srgbClr val="333333"/>
                </a:solidFill>
                <a:latin typeface="Calibri"/>
                <a:ea typeface="Calibri"/>
                <a:cs typeface="Calibri"/>
                <a:sym typeface="Calibri"/>
              </a:rPr>
              <a:t>Die Unterstützung der Europäischen Kommission für die Erstellung dieser Veröffentlichung stellt keine Billigung des Inhalts dar, welcher nur die Ansichten der Verfasser wiedergibt, und die Kommission kann nicht für eine etwaige Verwendung der darin enthaltenen Informationen haftbar gemacht werden.</a:t>
            </a:r>
            <a:endParaRPr b="0" i="0" sz="700" u="none" cap="none" strike="noStrike">
              <a:solidFill>
                <a:srgbClr val="000000"/>
              </a:solidFill>
              <a:latin typeface="Calibri"/>
              <a:ea typeface="Calibri"/>
              <a:cs typeface="Calibri"/>
              <a:sym typeface="Calibri"/>
            </a:endParaRPr>
          </a:p>
        </p:txBody>
      </p:sp>
      <p:sp>
        <p:nvSpPr>
          <p:cNvPr id="272" name="Google Shape;272;p24"/>
          <p:cNvSpPr txBox="1"/>
          <p:nvPr/>
        </p:nvSpPr>
        <p:spPr>
          <a:xfrm>
            <a:off x="1109708" y="1759933"/>
            <a:ext cx="5004896" cy="461665"/>
          </a:xfrm>
          <a:prstGeom prst="rect">
            <a:avLst/>
          </a:prstGeom>
          <a:solidFill>
            <a:srgbClr val="8458C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de-DE" sz="2400" u="none" cap="none" strike="noStrike">
                <a:solidFill>
                  <a:schemeClr val="lt1"/>
                </a:solidFill>
                <a:latin typeface="Arial"/>
                <a:ea typeface="Arial"/>
                <a:cs typeface="Arial"/>
                <a:sym typeface="Arial"/>
              </a:rPr>
              <a:t>Was motiviert Sie bei der Arbeit?</a:t>
            </a:r>
            <a:endParaRPr/>
          </a:p>
        </p:txBody>
      </p:sp>
      <p:sp>
        <p:nvSpPr>
          <p:cNvPr id="273" name="Google Shape;273;p24"/>
          <p:cNvSpPr txBox="1"/>
          <p:nvPr/>
        </p:nvSpPr>
        <p:spPr>
          <a:xfrm>
            <a:off x="3465467" y="2396051"/>
            <a:ext cx="748923" cy="230832"/>
          </a:xfrm>
          <a:prstGeom prst="rect">
            <a:avLst/>
          </a:prstGeom>
          <a:solidFill>
            <a:srgbClr val="8458C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de-DE" sz="900" u="none" cap="none" strike="noStrike">
                <a:solidFill>
                  <a:schemeClr val="lt1"/>
                </a:solidFill>
                <a:latin typeface="Arial"/>
                <a:ea typeface="Arial"/>
                <a:cs typeface="Arial"/>
                <a:sym typeface="Arial"/>
              </a:rPr>
              <a:t>Kreativität</a:t>
            </a:r>
            <a:endParaRPr/>
          </a:p>
        </p:txBody>
      </p:sp>
      <p:sp>
        <p:nvSpPr>
          <p:cNvPr id="274" name="Google Shape;274;p24"/>
          <p:cNvSpPr txBox="1"/>
          <p:nvPr/>
        </p:nvSpPr>
        <p:spPr>
          <a:xfrm>
            <a:off x="4089877" y="3372100"/>
            <a:ext cx="996473" cy="461665"/>
          </a:xfrm>
          <a:prstGeom prst="rect">
            <a:avLst/>
          </a:prstGeom>
          <a:solidFill>
            <a:srgbClr val="8458C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de-DE" sz="2400" u="none" cap="none" strike="noStrike">
                <a:solidFill>
                  <a:schemeClr val="lt1"/>
                </a:solidFill>
                <a:latin typeface="Arial"/>
                <a:ea typeface="Arial"/>
                <a:cs typeface="Arial"/>
                <a:sym typeface="Arial"/>
              </a:rPr>
              <a:t>Geld</a:t>
            </a:r>
            <a:endParaRPr/>
          </a:p>
        </p:txBody>
      </p:sp>
      <p:sp>
        <p:nvSpPr>
          <p:cNvPr id="275" name="Google Shape;275;p24"/>
          <p:cNvSpPr txBox="1"/>
          <p:nvPr/>
        </p:nvSpPr>
        <p:spPr>
          <a:xfrm>
            <a:off x="3980634" y="3110360"/>
            <a:ext cx="1693883" cy="338554"/>
          </a:xfrm>
          <a:prstGeom prst="rect">
            <a:avLst/>
          </a:prstGeom>
          <a:solidFill>
            <a:srgbClr val="8458C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de-DE" sz="1600" u="none" cap="none" strike="noStrike">
                <a:solidFill>
                  <a:schemeClr val="lt1"/>
                </a:solidFill>
                <a:latin typeface="Arial"/>
                <a:ea typeface="Arial"/>
                <a:cs typeface="Arial"/>
                <a:sym typeface="Arial"/>
              </a:rPr>
              <a:t>Verantwortung</a:t>
            </a:r>
            <a:endParaRPr/>
          </a:p>
        </p:txBody>
      </p:sp>
      <p:sp>
        <p:nvSpPr>
          <p:cNvPr id="276" name="Google Shape;276;p24"/>
          <p:cNvSpPr txBox="1"/>
          <p:nvPr/>
        </p:nvSpPr>
        <p:spPr>
          <a:xfrm>
            <a:off x="2989626" y="3747725"/>
            <a:ext cx="2067741" cy="338554"/>
          </a:xfrm>
          <a:prstGeom prst="rect">
            <a:avLst/>
          </a:prstGeom>
          <a:solidFill>
            <a:srgbClr val="8458C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de-DE" sz="1600" u="none" cap="none" strike="noStrike">
                <a:solidFill>
                  <a:schemeClr val="lt1"/>
                </a:solidFill>
                <a:latin typeface="Arial"/>
                <a:ea typeface="Arial"/>
                <a:cs typeface="Arial"/>
                <a:sym typeface="Arial"/>
              </a:rPr>
              <a:t>Herausforderungen</a:t>
            </a:r>
            <a:endParaRPr/>
          </a:p>
        </p:txBody>
      </p:sp>
      <p:sp>
        <p:nvSpPr>
          <p:cNvPr id="277" name="Google Shape;277;p24"/>
          <p:cNvSpPr txBox="1"/>
          <p:nvPr/>
        </p:nvSpPr>
        <p:spPr>
          <a:xfrm>
            <a:off x="4238682" y="2396051"/>
            <a:ext cx="928459" cy="230832"/>
          </a:xfrm>
          <a:prstGeom prst="rect">
            <a:avLst/>
          </a:prstGeom>
          <a:solidFill>
            <a:srgbClr val="8458C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de-DE" sz="900" u="none" cap="none" strike="noStrike">
                <a:solidFill>
                  <a:schemeClr val="lt1"/>
                </a:solidFill>
                <a:latin typeface="Arial"/>
                <a:ea typeface="Arial"/>
                <a:cs typeface="Arial"/>
                <a:sym typeface="Arial"/>
              </a:rPr>
              <a:t>Anerkennung</a:t>
            </a:r>
            <a:endParaRPr/>
          </a:p>
        </p:txBody>
      </p:sp>
      <p:sp>
        <p:nvSpPr>
          <p:cNvPr id="278" name="Google Shape;278;p24"/>
          <p:cNvSpPr txBox="1"/>
          <p:nvPr/>
        </p:nvSpPr>
        <p:spPr>
          <a:xfrm>
            <a:off x="3094330" y="2738591"/>
            <a:ext cx="1173420" cy="230832"/>
          </a:xfrm>
          <a:prstGeom prst="rect">
            <a:avLst/>
          </a:prstGeom>
          <a:solidFill>
            <a:srgbClr val="8458C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de-DE" sz="900" u="none" cap="none" strike="noStrike">
                <a:solidFill>
                  <a:schemeClr val="lt1"/>
                </a:solidFill>
                <a:latin typeface="Arial"/>
                <a:ea typeface="Arial"/>
                <a:cs typeface="Arial"/>
                <a:sym typeface="Arial"/>
              </a:rPr>
              <a:t>Einfluss nehmen</a:t>
            </a:r>
            <a:endParaRPr/>
          </a:p>
        </p:txBody>
      </p:sp>
      <p:sp>
        <p:nvSpPr>
          <p:cNvPr id="279" name="Google Shape;279;p24"/>
          <p:cNvSpPr txBox="1"/>
          <p:nvPr/>
        </p:nvSpPr>
        <p:spPr>
          <a:xfrm>
            <a:off x="4136768" y="2630237"/>
            <a:ext cx="1173420" cy="230832"/>
          </a:xfrm>
          <a:prstGeom prst="rect">
            <a:avLst/>
          </a:prstGeom>
          <a:solidFill>
            <a:srgbClr val="8458C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de-DE" sz="900" u="none" cap="none" strike="noStrike">
                <a:solidFill>
                  <a:schemeClr val="lt1"/>
                </a:solidFill>
                <a:latin typeface="Arial"/>
                <a:ea typeface="Arial"/>
                <a:cs typeface="Arial"/>
                <a:sym typeface="Arial"/>
              </a:rPr>
              <a:t>Wirkung erzielen</a:t>
            </a:r>
            <a:endParaRPr/>
          </a:p>
        </p:txBody>
      </p:sp>
      <p:sp>
        <p:nvSpPr>
          <p:cNvPr id="280" name="Google Shape;280;p24"/>
          <p:cNvSpPr txBox="1"/>
          <p:nvPr/>
        </p:nvSpPr>
        <p:spPr>
          <a:xfrm>
            <a:off x="5167141" y="2477060"/>
            <a:ext cx="1140056" cy="230832"/>
          </a:xfrm>
          <a:prstGeom prst="rect">
            <a:avLst/>
          </a:prstGeom>
          <a:solidFill>
            <a:srgbClr val="8458C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de-DE" sz="900" u="none" cap="none" strike="noStrike">
                <a:solidFill>
                  <a:schemeClr val="lt1"/>
                </a:solidFill>
                <a:latin typeface="Arial"/>
                <a:ea typeface="Arial"/>
                <a:cs typeface="Arial"/>
                <a:sym typeface="Arial"/>
              </a:rPr>
              <a:t>Menschen treffen</a:t>
            </a:r>
            <a:endParaRPr/>
          </a:p>
        </p:txBody>
      </p:sp>
      <p:sp>
        <p:nvSpPr>
          <p:cNvPr id="281" name="Google Shape;281;p24"/>
          <p:cNvSpPr txBox="1"/>
          <p:nvPr/>
        </p:nvSpPr>
        <p:spPr>
          <a:xfrm>
            <a:off x="5561546" y="2650928"/>
            <a:ext cx="768159" cy="230832"/>
          </a:xfrm>
          <a:prstGeom prst="rect">
            <a:avLst/>
          </a:prstGeom>
          <a:solidFill>
            <a:srgbClr val="8458C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de-DE" sz="900" u="none" cap="none" strike="noStrike">
                <a:solidFill>
                  <a:schemeClr val="lt1"/>
                </a:solidFill>
                <a:latin typeface="Arial"/>
                <a:ea typeface="Arial"/>
                <a:cs typeface="Arial"/>
                <a:sym typeface="Arial"/>
              </a:rPr>
              <a:t>Wachstum</a:t>
            </a:r>
            <a:endParaRPr/>
          </a:p>
        </p:txBody>
      </p:sp>
      <p:sp>
        <p:nvSpPr>
          <p:cNvPr id="282" name="Google Shape;282;p24"/>
          <p:cNvSpPr txBox="1"/>
          <p:nvPr/>
        </p:nvSpPr>
        <p:spPr>
          <a:xfrm>
            <a:off x="4904248" y="2809060"/>
            <a:ext cx="1665841" cy="230832"/>
          </a:xfrm>
          <a:prstGeom prst="rect">
            <a:avLst/>
          </a:prstGeom>
          <a:solidFill>
            <a:srgbClr val="8458C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de-DE" sz="900" u="none" cap="none" strike="noStrike">
                <a:solidFill>
                  <a:schemeClr val="lt1"/>
                </a:solidFill>
                <a:latin typeface="Arial"/>
                <a:ea typeface="Arial"/>
                <a:cs typeface="Arial"/>
                <a:sym typeface="Arial"/>
              </a:rPr>
              <a:t>herausfordernde Aufgaben</a:t>
            </a:r>
            <a:endParaRPr/>
          </a:p>
        </p:txBody>
      </p:sp>
      <p:sp>
        <p:nvSpPr>
          <p:cNvPr id="283" name="Google Shape;283;p24"/>
          <p:cNvSpPr txBox="1"/>
          <p:nvPr/>
        </p:nvSpPr>
        <p:spPr>
          <a:xfrm>
            <a:off x="5211495" y="2967192"/>
            <a:ext cx="941283" cy="230832"/>
          </a:xfrm>
          <a:prstGeom prst="rect">
            <a:avLst/>
          </a:prstGeom>
          <a:solidFill>
            <a:srgbClr val="8458C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de-DE" sz="900" u="none" cap="none" strike="noStrike">
                <a:solidFill>
                  <a:schemeClr val="lt1"/>
                </a:solidFill>
                <a:latin typeface="Arial"/>
                <a:ea typeface="Arial"/>
                <a:cs typeface="Arial"/>
                <a:sym typeface="Arial"/>
              </a:rPr>
              <a:t>neue Projekte</a:t>
            </a:r>
            <a:endParaRPr/>
          </a:p>
        </p:txBody>
      </p:sp>
      <p:sp>
        <p:nvSpPr>
          <p:cNvPr id="284" name="Google Shape;284;p24"/>
          <p:cNvSpPr txBox="1"/>
          <p:nvPr/>
        </p:nvSpPr>
        <p:spPr>
          <a:xfrm>
            <a:off x="5824537" y="3138980"/>
            <a:ext cx="447558" cy="230832"/>
          </a:xfrm>
          <a:prstGeom prst="rect">
            <a:avLst/>
          </a:prstGeom>
          <a:solidFill>
            <a:srgbClr val="8458C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de-DE" sz="900" u="none" cap="none" strike="noStrike">
                <a:solidFill>
                  <a:schemeClr val="lt1"/>
                </a:solidFill>
                <a:latin typeface="Arial"/>
                <a:ea typeface="Arial"/>
                <a:cs typeface="Arial"/>
                <a:sym typeface="Arial"/>
              </a:rPr>
              <a:t>Ziele</a:t>
            </a:r>
            <a:endParaRPr b="1" i="0" sz="900" u="none" cap="none" strike="noStrike">
              <a:solidFill>
                <a:schemeClr val="lt1"/>
              </a:solidFill>
              <a:latin typeface="Arial"/>
              <a:ea typeface="Arial"/>
              <a:cs typeface="Arial"/>
              <a:sym typeface="Arial"/>
            </a:endParaRPr>
          </a:p>
        </p:txBody>
      </p:sp>
      <p:sp>
        <p:nvSpPr>
          <p:cNvPr id="285" name="Google Shape;285;p24"/>
          <p:cNvSpPr txBox="1"/>
          <p:nvPr/>
        </p:nvSpPr>
        <p:spPr>
          <a:xfrm>
            <a:off x="6249956" y="3219202"/>
            <a:ext cx="755335" cy="230832"/>
          </a:xfrm>
          <a:prstGeom prst="rect">
            <a:avLst/>
          </a:prstGeom>
          <a:solidFill>
            <a:srgbClr val="8458C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de-DE" sz="900" u="none" cap="none" strike="noStrike">
                <a:solidFill>
                  <a:schemeClr val="lt1"/>
                </a:solidFill>
                <a:latin typeface="Arial"/>
                <a:ea typeface="Arial"/>
                <a:cs typeface="Arial"/>
                <a:sym typeface="Arial"/>
              </a:rPr>
              <a:t>Teamgeist</a:t>
            </a:r>
            <a:endParaRPr/>
          </a:p>
        </p:txBody>
      </p:sp>
      <p:sp>
        <p:nvSpPr>
          <p:cNvPr id="286" name="Google Shape;286;p24"/>
          <p:cNvSpPr txBox="1"/>
          <p:nvPr/>
        </p:nvSpPr>
        <p:spPr>
          <a:xfrm>
            <a:off x="3363041" y="2903972"/>
            <a:ext cx="1599484" cy="230832"/>
          </a:xfrm>
          <a:prstGeom prst="rect">
            <a:avLst/>
          </a:prstGeom>
          <a:solidFill>
            <a:srgbClr val="8458C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de-DE" sz="900" u="none" cap="none" strike="noStrike">
                <a:solidFill>
                  <a:schemeClr val="lt1"/>
                </a:solidFill>
                <a:latin typeface="Arial"/>
                <a:ea typeface="Arial"/>
                <a:cs typeface="Arial"/>
                <a:sym typeface="Arial"/>
              </a:rPr>
              <a:t>Möglichkeit zum Lernen</a:t>
            </a:r>
            <a:endParaRPr/>
          </a:p>
        </p:txBody>
      </p:sp>
      <p:sp>
        <p:nvSpPr>
          <p:cNvPr id="287" name="Google Shape;287;p24"/>
          <p:cNvSpPr txBox="1"/>
          <p:nvPr/>
        </p:nvSpPr>
        <p:spPr>
          <a:xfrm rot="-5400000">
            <a:off x="1900063" y="3151133"/>
            <a:ext cx="965186" cy="230832"/>
          </a:xfrm>
          <a:prstGeom prst="rect">
            <a:avLst/>
          </a:prstGeom>
          <a:solidFill>
            <a:srgbClr val="8458C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de-DE" sz="900" u="none" cap="none" strike="noStrike">
                <a:solidFill>
                  <a:schemeClr val="lt1"/>
                </a:solidFill>
                <a:latin typeface="Arial"/>
                <a:ea typeface="Arial"/>
                <a:cs typeface="Arial"/>
                <a:sym typeface="Arial"/>
              </a:rPr>
              <a:t>Leidenschaft</a:t>
            </a:r>
            <a:endParaRPr/>
          </a:p>
        </p:txBody>
      </p:sp>
      <p:sp>
        <p:nvSpPr>
          <p:cNvPr id="288" name="Google Shape;288;p24"/>
          <p:cNvSpPr txBox="1"/>
          <p:nvPr/>
        </p:nvSpPr>
        <p:spPr>
          <a:xfrm rot="-5400000">
            <a:off x="2106385" y="3908580"/>
            <a:ext cx="552542" cy="230832"/>
          </a:xfrm>
          <a:prstGeom prst="rect">
            <a:avLst/>
          </a:prstGeom>
          <a:solidFill>
            <a:srgbClr val="8458C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de-DE" sz="900" u="none" cap="none" strike="noStrike">
                <a:solidFill>
                  <a:schemeClr val="lt1"/>
                </a:solidFill>
                <a:latin typeface="Arial"/>
                <a:ea typeface="Arial"/>
                <a:cs typeface="Arial"/>
                <a:sym typeface="Arial"/>
              </a:rPr>
              <a:t>Vision</a:t>
            </a:r>
            <a:endParaRPr/>
          </a:p>
        </p:txBody>
      </p:sp>
      <p:sp>
        <p:nvSpPr>
          <p:cNvPr id="289" name="Google Shape;289;p24"/>
          <p:cNvSpPr txBox="1"/>
          <p:nvPr/>
        </p:nvSpPr>
        <p:spPr>
          <a:xfrm rot="-5400000">
            <a:off x="2885146" y="4180437"/>
            <a:ext cx="518842" cy="230832"/>
          </a:xfrm>
          <a:prstGeom prst="rect">
            <a:avLst/>
          </a:prstGeom>
          <a:solidFill>
            <a:srgbClr val="8458C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de-DE" sz="900" u="none" cap="none" strike="noStrike">
                <a:solidFill>
                  <a:schemeClr val="lt1"/>
                </a:solidFill>
                <a:latin typeface="Arial"/>
                <a:ea typeface="Arial"/>
                <a:cs typeface="Arial"/>
                <a:sym typeface="Arial"/>
              </a:rPr>
              <a:t>Spaß</a:t>
            </a:r>
            <a:endParaRPr/>
          </a:p>
        </p:txBody>
      </p:sp>
      <p:sp>
        <p:nvSpPr>
          <p:cNvPr id="290" name="Google Shape;290;p24"/>
          <p:cNvSpPr txBox="1"/>
          <p:nvPr/>
        </p:nvSpPr>
        <p:spPr>
          <a:xfrm>
            <a:off x="2531246" y="3093449"/>
            <a:ext cx="1499517" cy="230832"/>
          </a:xfrm>
          <a:prstGeom prst="rect">
            <a:avLst/>
          </a:prstGeom>
          <a:solidFill>
            <a:srgbClr val="8458C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de-DE" sz="900" u="none" cap="none" strike="noStrike">
                <a:solidFill>
                  <a:schemeClr val="lt1"/>
                </a:solidFill>
                <a:latin typeface="Arial"/>
                <a:ea typeface="Arial"/>
                <a:cs typeface="Arial"/>
                <a:sym typeface="Arial"/>
              </a:rPr>
              <a:t>Selbstentwicklung</a:t>
            </a:r>
            <a:endParaRPr/>
          </a:p>
        </p:txBody>
      </p:sp>
      <p:sp>
        <p:nvSpPr>
          <p:cNvPr id="291" name="Google Shape;291;p24"/>
          <p:cNvSpPr txBox="1"/>
          <p:nvPr/>
        </p:nvSpPr>
        <p:spPr>
          <a:xfrm>
            <a:off x="2539819" y="3251297"/>
            <a:ext cx="1188267" cy="230832"/>
          </a:xfrm>
          <a:prstGeom prst="rect">
            <a:avLst/>
          </a:prstGeom>
          <a:solidFill>
            <a:srgbClr val="8458C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de-DE" sz="900" u="none" cap="none" strike="noStrike">
                <a:solidFill>
                  <a:schemeClr val="lt1"/>
                </a:solidFill>
                <a:latin typeface="Arial"/>
                <a:ea typeface="Arial"/>
                <a:cs typeface="Arial"/>
                <a:sym typeface="Arial"/>
              </a:rPr>
              <a:t>gute Atmosphäre</a:t>
            </a:r>
            <a:endParaRPr/>
          </a:p>
        </p:txBody>
      </p:sp>
      <p:sp>
        <p:nvSpPr>
          <p:cNvPr id="292" name="Google Shape;292;p24"/>
          <p:cNvSpPr txBox="1"/>
          <p:nvPr/>
        </p:nvSpPr>
        <p:spPr>
          <a:xfrm>
            <a:off x="2539819" y="3432675"/>
            <a:ext cx="1653460" cy="230832"/>
          </a:xfrm>
          <a:prstGeom prst="rect">
            <a:avLst/>
          </a:prstGeom>
          <a:solidFill>
            <a:srgbClr val="8458C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de-DE" sz="900" u="none" cap="none" strike="noStrike">
                <a:solidFill>
                  <a:schemeClr val="lt1"/>
                </a:solidFill>
                <a:latin typeface="Arial"/>
                <a:ea typeface="Arial"/>
                <a:cs typeface="Arial"/>
                <a:sym typeface="Arial"/>
              </a:rPr>
              <a:t>einen Unterschied machen</a:t>
            </a:r>
            <a:endParaRPr/>
          </a:p>
        </p:txBody>
      </p:sp>
      <p:sp>
        <p:nvSpPr>
          <p:cNvPr id="293" name="Google Shape;293;p24"/>
          <p:cNvSpPr txBox="1"/>
          <p:nvPr/>
        </p:nvSpPr>
        <p:spPr>
          <a:xfrm>
            <a:off x="2539819" y="3618476"/>
            <a:ext cx="1348660" cy="230832"/>
          </a:xfrm>
          <a:prstGeom prst="rect">
            <a:avLst/>
          </a:prstGeom>
          <a:solidFill>
            <a:srgbClr val="8458C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de-DE" sz="900" u="none" cap="none" strike="noStrike">
                <a:solidFill>
                  <a:schemeClr val="lt1"/>
                </a:solidFill>
                <a:latin typeface="Arial"/>
                <a:ea typeface="Arial"/>
                <a:cs typeface="Arial"/>
                <a:sym typeface="Arial"/>
              </a:rPr>
              <a:t>Selbstverwirklichung</a:t>
            </a:r>
            <a:endParaRPr/>
          </a:p>
        </p:txBody>
      </p:sp>
      <p:sp>
        <p:nvSpPr>
          <p:cNvPr id="294" name="Google Shape;294;p24"/>
          <p:cNvSpPr txBox="1"/>
          <p:nvPr/>
        </p:nvSpPr>
        <p:spPr>
          <a:xfrm>
            <a:off x="4226776" y="4796032"/>
            <a:ext cx="540302" cy="230832"/>
          </a:xfrm>
          <a:prstGeom prst="rect">
            <a:avLst/>
          </a:prstGeom>
          <a:solidFill>
            <a:srgbClr val="8458C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de-DE" sz="900" u="none" cap="none" strike="noStrike">
                <a:solidFill>
                  <a:schemeClr val="lt1"/>
                </a:solidFill>
                <a:latin typeface="Arial"/>
                <a:ea typeface="Arial"/>
                <a:cs typeface="Arial"/>
                <a:sym typeface="Arial"/>
              </a:rPr>
              <a:t>Erfolg</a:t>
            </a:r>
            <a:endParaRPr/>
          </a:p>
        </p:txBody>
      </p:sp>
      <p:sp>
        <p:nvSpPr>
          <p:cNvPr id="295" name="Google Shape;295;p24"/>
          <p:cNvSpPr txBox="1"/>
          <p:nvPr/>
        </p:nvSpPr>
        <p:spPr>
          <a:xfrm rot="-5400000">
            <a:off x="2253265" y="4210125"/>
            <a:ext cx="629013" cy="230832"/>
          </a:xfrm>
          <a:prstGeom prst="rect">
            <a:avLst/>
          </a:prstGeom>
          <a:solidFill>
            <a:srgbClr val="8458C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de-DE" sz="900" u="none" cap="none" strike="noStrike">
                <a:solidFill>
                  <a:schemeClr val="lt1"/>
                </a:solidFill>
                <a:latin typeface="Arial"/>
                <a:ea typeface="Arial"/>
                <a:cs typeface="Arial"/>
                <a:sym typeface="Arial"/>
              </a:rPr>
              <a:t>Zukunft</a:t>
            </a:r>
            <a:endParaRPr/>
          </a:p>
        </p:txBody>
      </p:sp>
      <p:sp>
        <p:nvSpPr>
          <p:cNvPr id="296" name="Google Shape;296;p24"/>
          <p:cNvSpPr txBox="1"/>
          <p:nvPr/>
        </p:nvSpPr>
        <p:spPr>
          <a:xfrm rot="-5400000">
            <a:off x="2353454" y="4125201"/>
            <a:ext cx="798862" cy="230832"/>
          </a:xfrm>
          <a:prstGeom prst="rect">
            <a:avLst/>
          </a:prstGeom>
          <a:solidFill>
            <a:srgbClr val="8458C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de-DE" sz="900" u="none" cap="none" strike="noStrike">
                <a:solidFill>
                  <a:schemeClr val="lt1"/>
                </a:solidFill>
                <a:latin typeface="Arial"/>
                <a:ea typeface="Arial"/>
                <a:cs typeface="Arial"/>
                <a:sym typeface="Arial"/>
              </a:rPr>
              <a:t>Innovation</a:t>
            </a:r>
            <a:endParaRPr/>
          </a:p>
        </p:txBody>
      </p:sp>
      <p:sp>
        <p:nvSpPr>
          <p:cNvPr id="297" name="Google Shape;297;p24"/>
          <p:cNvSpPr txBox="1"/>
          <p:nvPr/>
        </p:nvSpPr>
        <p:spPr>
          <a:xfrm rot="-5400000">
            <a:off x="2550124" y="4125201"/>
            <a:ext cx="798862" cy="230832"/>
          </a:xfrm>
          <a:prstGeom prst="rect">
            <a:avLst/>
          </a:prstGeom>
          <a:solidFill>
            <a:srgbClr val="8458C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de-DE" sz="900" u="none" cap="none" strike="noStrike">
                <a:solidFill>
                  <a:schemeClr val="lt1"/>
                </a:solidFill>
                <a:latin typeface="Arial"/>
                <a:ea typeface="Arial"/>
                <a:cs typeface="Arial"/>
                <a:sym typeface="Arial"/>
              </a:rPr>
              <a:t>Leistung</a:t>
            </a:r>
            <a:endParaRPr/>
          </a:p>
        </p:txBody>
      </p:sp>
      <p:sp>
        <p:nvSpPr>
          <p:cNvPr id="298" name="Google Shape;298;p24"/>
          <p:cNvSpPr txBox="1"/>
          <p:nvPr/>
        </p:nvSpPr>
        <p:spPr>
          <a:xfrm>
            <a:off x="2954283" y="4890449"/>
            <a:ext cx="1306786" cy="230832"/>
          </a:xfrm>
          <a:prstGeom prst="rect">
            <a:avLst/>
          </a:prstGeom>
          <a:solidFill>
            <a:srgbClr val="8458C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de-DE" sz="900" u="none" cap="none" strike="noStrike">
                <a:solidFill>
                  <a:schemeClr val="lt1"/>
                </a:solidFill>
                <a:latin typeface="Arial"/>
                <a:ea typeface="Arial"/>
                <a:cs typeface="Arial"/>
                <a:sym typeface="Arial"/>
              </a:rPr>
              <a:t>Unternehmenskultur</a:t>
            </a:r>
            <a:endParaRPr/>
          </a:p>
        </p:txBody>
      </p:sp>
      <p:sp>
        <p:nvSpPr>
          <p:cNvPr id="299" name="Google Shape;299;p24"/>
          <p:cNvSpPr txBox="1"/>
          <p:nvPr/>
        </p:nvSpPr>
        <p:spPr>
          <a:xfrm>
            <a:off x="4637989" y="4612727"/>
            <a:ext cx="1053249" cy="230832"/>
          </a:xfrm>
          <a:prstGeom prst="rect">
            <a:avLst/>
          </a:prstGeom>
          <a:solidFill>
            <a:srgbClr val="8458C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de-DE" sz="900" u="none" cap="none" strike="noStrike">
                <a:solidFill>
                  <a:schemeClr val="lt1"/>
                </a:solidFill>
                <a:latin typeface="Arial"/>
                <a:ea typeface="Arial"/>
                <a:cs typeface="Arial"/>
                <a:sym typeface="Arial"/>
              </a:rPr>
              <a:t>Werte schaffen</a:t>
            </a:r>
            <a:endParaRPr/>
          </a:p>
        </p:txBody>
      </p:sp>
      <p:sp>
        <p:nvSpPr>
          <p:cNvPr id="300" name="Google Shape;300;p24"/>
          <p:cNvSpPr txBox="1"/>
          <p:nvPr/>
        </p:nvSpPr>
        <p:spPr>
          <a:xfrm>
            <a:off x="5210543" y="4452797"/>
            <a:ext cx="941283" cy="230832"/>
          </a:xfrm>
          <a:prstGeom prst="rect">
            <a:avLst/>
          </a:prstGeom>
          <a:solidFill>
            <a:srgbClr val="8458C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de-DE" sz="900" u="none" cap="none" strike="noStrike">
                <a:solidFill>
                  <a:schemeClr val="lt1"/>
                </a:solidFill>
                <a:latin typeface="Arial"/>
                <a:ea typeface="Arial"/>
                <a:cs typeface="Arial"/>
                <a:sym typeface="Arial"/>
              </a:rPr>
              <a:t>soziale Werte</a:t>
            </a:r>
            <a:endParaRPr/>
          </a:p>
        </p:txBody>
      </p:sp>
      <p:sp>
        <p:nvSpPr>
          <p:cNvPr id="301" name="Google Shape;301;p24"/>
          <p:cNvSpPr txBox="1"/>
          <p:nvPr/>
        </p:nvSpPr>
        <p:spPr>
          <a:xfrm>
            <a:off x="4673657" y="4295928"/>
            <a:ext cx="1405674" cy="230832"/>
          </a:xfrm>
          <a:prstGeom prst="rect">
            <a:avLst/>
          </a:prstGeom>
          <a:solidFill>
            <a:srgbClr val="8458C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de-DE" sz="900" u="none" cap="none" strike="noStrike">
                <a:solidFill>
                  <a:schemeClr val="lt1"/>
                </a:solidFill>
                <a:latin typeface="Arial"/>
                <a:ea typeface="Arial"/>
                <a:cs typeface="Arial"/>
                <a:sym typeface="Arial"/>
              </a:rPr>
              <a:t>gute Zusammenarbeit</a:t>
            </a:r>
            <a:endParaRPr/>
          </a:p>
        </p:txBody>
      </p:sp>
      <p:sp>
        <p:nvSpPr>
          <p:cNvPr id="302" name="Google Shape;302;p24"/>
          <p:cNvSpPr txBox="1"/>
          <p:nvPr/>
        </p:nvSpPr>
        <p:spPr>
          <a:xfrm>
            <a:off x="6125163" y="4304296"/>
            <a:ext cx="790433" cy="230832"/>
          </a:xfrm>
          <a:prstGeom prst="rect">
            <a:avLst/>
          </a:prstGeom>
          <a:solidFill>
            <a:srgbClr val="8458C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de-DE" sz="900" u="none" cap="none" strike="noStrike">
                <a:solidFill>
                  <a:schemeClr val="lt1"/>
                </a:solidFill>
                <a:latin typeface="Arial"/>
                <a:ea typeface="Arial"/>
                <a:cs typeface="Arial"/>
                <a:sym typeface="Arial"/>
              </a:rPr>
              <a:t>Teilnahme</a:t>
            </a:r>
            <a:endParaRPr/>
          </a:p>
        </p:txBody>
      </p:sp>
      <p:sp>
        <p:nvSpPr>
          <p:cNvPr id="303" name="Google Shape;303;p24"/>
          <p:cNvSpPr txBox="1"/>
          <p:nvPr/>
        </p:nvSpPr>
        <p:spPr>
          <a:xfrm>
            <a:off x="5437177" y="4103394"/>
            <a:ext cx="1354853" cy="230832"/>
          </a:xfrm>
          <a:prstGeom prst="rect">
            <a:avLst/>
          </a:prstGeom>
          <a:solidFill>
            <a:srgbClr val="8458C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de-DE" sz="900" u="none" cap="none" strike="noStrike">
                <a:solidFill>
                  <a:schemeClr val="lt1"/>
                </a:solidFill>
                <a:latin typeface="Arial"/>
                <a:ea typeface="Arial"/>
                <a:cs typeface="Arial"/>
                <a:sym typeface="Arial"/>
              </a:rPr>
              <a:t>Selbstorganisierung</a:t>
            </a:r>
            <a:endParaRPr/>
          </a:p>
        </p:txBody>
      </p:sp>
      <p:sp>
        <p:nvSpPr>
          <p:cNvPr id="304" name="Google Shape;304;p24"/>
          <p:cNvSpPr txBox="1"/>
          <p:nvPr/>
        </p:nvSpPr>
        <p:spPr>
          <a:xfrm>
            <a:off x="5057367" y="3900602"/>
            <a:ext cx="1606175" cy="230832"/>
          </a:xfrm>
          <a:prstGeom prst="rect">
            <a:avLst/>
          </a:prstGeom>
          <a:solidFill>
            <a:srgbClr val="8458C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de-DE" sz="900" u="none" cap="none" strike="noStrike">
                <a:solidFill>
                  <a:schemeClr val="lt1"/>
                </a:solidFill>
                <a:latin typeface="Arial"/>
                <a:ea typeface="Arial"/>
                <a:cs typeface="Arial"/>
                <a:sym typeface="Arial"/>
              </a:rPr>
              <a:t>etwas Positives bewirken</a:t>
            </a:r>
            <a:endParaRPr/>
          </a:p>
        </p:txBody>
      </p:sp>
      <p:sp>
        <p:nvSpPr>
          <p:cNvPr id="305" name="Google Shape;305;p24"/>
          <p:cNvSpPr txBox="1"/>
          <p:nvPr/>
        </p:nvSpPr>
        <p:spPr>
          <a:xfrm>
            <a:off x="5299072" y="3387644"/>
            <a:ext cx="1773907" cy="230832"/>
          </a:xfrm>
          <a:prstGeom prst="rect">
            <a:avLst/>
          </a:prstGeom>
          <a:solidFill>
            <a:srgbClr val="8458C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de-DE" sz="900" u="none" cap="none" strike="noStrike">
                <a:solidFill>
                  <a:schemeClr val="lt1"/>
                </a:solidFill>
                <a:latin typeface="Arial"/>
                <a:ea typeface="Arial"/>
                <a:cs typeface="Arial"/>
                <a:sym typeface="Arial"/>
              </a:rPr>
              <a:t>Glaube an das, was ich tue</a:t>
            </a:r>
            <a:endParaRPr/>
          </a:p>
        </p:txBody>
      </p:sp>
      <p:sp>
        <p:nvSpPr>
          <p:cNvPr id="306" name="Google Shape;306;p24"/>
          <p:cNvSpPr txBox="1"/>
          <p:nvPr/>
        </p:nvSpPr>
        <p:spPr>
          <a:xfrm>
            <a:off x="5299071" y="3568422"/>
            <a:ext cx="1773907" cy="230832"/>
          </a:xfrm>
          <a:prstGeom prst="rect">
            <a:avLst/>
          </a:prstGeom>
          <a:solidFill>
            <a:srgbClr val="8458C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de-DE" sz="900" u="none" cap="none" strike="noStrike">
                <a:solidFill>
                  <a:schemeClr val="lt1"/>
                </a:solidFill>
                <a:latin typeface="Arial"/>
                <a:ea typeface="Arial"/>
                <a:cs typeface="Arial"/>
                <a:sym typeface="Arial"/>
              </a:rPr>
              <a:t>Würdigung</a:t>
            </a:r>
            <a:endParaRPr/>
          </a:p>
        </p:txBody>
      </p:sp>
      <p:sp>
        <p:nvSpPr>
          <p:cNvPr id="307" name="Google Shape;307;p24"/>
          <p:cNvSpPr txBox="1"/>
          <p:nvPr/>
        </p:nvSpPr>
        <p:spPr>
          <a:xfrm>
            <a:off x="5299070" y="3739907"/>
            <a:ext cx="1773907" cy="230832"/>
          </a:xfrm>
          <a:prstGeom prst="rect">
            <a:avLst/>
          </a:prstGeom>
          <a:solidFill>
            <a:srgbClr val="8458C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de-DE" sz="900" u="none" cap="none" strike="noStrike">
                <a:solidFill>
                  <a:schemeClr val="lt1"/>
                </a:solidFill>
                <a:latin typeface="Arial"/>
                <a:ea typeface="Arial"/>
                <a:cs typeface="Arial"/>
                <a:sym typeface="Arial"/>
              </a:rPr>
              <a:t>persönliche Befriedigung</a:t>
            </a:r>
            <a:endParaRPr/>
          </a:p>
        </p:txBody>
      </p:sp>
      <p:sp>
        <p:nvSpPr>
          <p:cNvPr id="308" name="Google Shape;308;p24"/>
          <p:cNvSpPr txBox="1"/>
          <p:nvPr/>
        </p:nvSpPr>
        <p:spPr>
          <a:xfrm>
            <a:off x="3222149" y="4063728"/>
            <a:ext cx="2234711" cy="230832"/>
          </a:xfrm>
          <a:prstGeom prst="rect">
            <a:avLst/>
          </a:prstGeom>
          <a:solidFill>
            <a:srgbClr val="8458C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de-DE" sz="900" u="none" cap="none" strike="noStrike">
                <a:solidFill>
                  <a:schemeClr val="lt1"/>
                </a:solidFill>
                <a:latin typeface="Arial"/>
                <a:ea typeface="Arial"/>
                <a:cs typeface="Arial"/>
                <a:sym typeface="Arial"/>
              </a:rPr>
              <a:t>benötigte Arbeitsausrüstung erhalten</a:t>
            </a:r>
            <a:endParaRPr/>
          </a:p>
        </p:txBody>
      </p:sp>
      <p:sp>
        <p:nvSpPr>
          <p:cNvPr id="309" name="Google Shape;309;p24"/>
          <p:cNvSpPr txBox="1"/>
          <p:nvPr/>
        </p:nvSpPr>
        <p:spPr>
          <a:xfrm>
            <a:off x="3223649" y="4245441"/>
            <a:ext cx="1487840" cy="230832"/>
          </a:xfrm>
          <a:prstGeom prst="rect">
            <a:avLst/>
          </a:prstGeom>
          <a:solidFill>
            <a:srgbClr val="8458C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de-DE" sz="900" u="none" cap="none" strike="noStrike">
                <a:solidFill>
                  <a:schemeClr val="lt1"/>
                </a:solidFill>
                <a:latin typeface="Arial"/>
                <a:ea typeface="Arial"/>
                <a:cs typeface="Arial"/>
                <a:sym typeface="Arial"/>
              </a:rPr>
              <a:t>gute Arbeitsumgebung</a:t>
            </a:r>
            <a:endParaRPr/>
          </a:p>
        </p:txBody>
      </p:sp>
      <p:sp>
        <p:nvSpPr>
          <p:cNvPr id="310" name="Google Shape;310;p24"/>
          <p:cNvSpPr txBox="1"/>
          <p:nvPr/>
        </p:nvSpPr>
        <p:spPr>
          <a:xfrm>
            <a:off x="3221231" y="4431344"/>
            <a:ext cx="1452426" cy="230832"/>
          </a:xfrm>
          <a:prstGeom prst="rect">
            <a:avLst/>
          </a:prstGeom>
          <a:solidFill>
            <a:srgbClr val="8458C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de-DE" sz="900" u="none" cap="none" strike="noStrike">
                <a:solidFill>
                  <a:schemeClr val="lt1"/>
                </a:solidFill>
                <a:latin typeface="Arial"/>
                <a:ea typeface="Arial"/>
                <a:cs typeface="Arial"/>
                <a:sym typeface="Arial"/>
              </a:rPr>
              <a:t>sinnvolle Aufgaben</a:t>
            </a:r>
            <a:endParaRPr/>
          </a:p>
        </p:txBody>
      </p:sp>
      <p:sp>
        <p:nvSpPr>
          <p:cNvPr id="311" name="Google Shape;311;p24"/>
          <p:cNvSpPr txBox="1"/>
          <p:nvPr/>
        </p:nvSpPr>
        <p:spPr>
          <a:xfrm>
            <a:off x="3226592" y="4611876"/>
            <a:ext cx="1112046" cy="230832"/>
          </a:xfrm>
          <a:prstGeom prst="rect">
            <a:avLst/>
          </a:prstGeom>
          <a:solidFill>
            <a:srgbClr val="8458C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de-DE" sz="900" u="none" cap="none" strike="noStrike">
                <a:solidFill>
                  <a:schemeClr val="lt1"/>
                </a:solidFill>
                <a:latin typeface="Arial"/>
                <a:ea typeface="Arial"/>
                <a:cs typeface="Arial"/>
                <a:sym typeface="Arial"/>
              </a:rPr>
              <a:t>höhere Stellung</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25"/>
          <p:cNvSpPr/>
          <p:nvPr/>
        </p:nvSpPr>
        <p:spPr>
          <a:xfrm>
            <a:off x="524425" y="5402510"/>
            <a:ext cx="9144000" cy="457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rebuchet MS"/>
              <a:ea typeface="Trebuchet MS"/>
              <a:cs typeface="Trebuchet MS"/>
              <a:sym typeface="Trebuchet MS"/>
            </a:endParaRPr>
          </a:p>
        </p:txBody>
      </p:sp>
      <p:sp>
        <p:nvSpPr>
          <p:cNvPr id="317" name="Google Shape;317;p25"/>
          <p:cNvSpPr/>
          <p:nvPr/>
        </p:nvSpPr>
        <p:spPr>
          <a:xfrm>
            <a:off x="524425" y="5859710"/>
            <a:ext cx="9144000" cy="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rebuchet MS"/>
              <a:ea typeface="Trebuchet MS"/>
              <a:cs typeface="Trebuchet MS"/>
              <a:sym typeface="Trebuchet MS"/>
            </a:endParaRPr>
          </a:p>
        </p:txBody>
      </p:sp>
      <p:pic>
        <p:nvPicPr>
          <p:cNvPr descr="A close up of a logo&#10;&#10;Description automatically generated" id="318" name="Google Shape;318;p25"/>
          <p:cNvPicPr preferRelativeResize="0"/>
          <p:nvPr/>
        </p:nvPicPr>
        <p:blipFill rotWithShape="1">
          <a:blip r:embed="rId3">
            <a:alphaModFix/>
          </a:blip>
          <a:srcRect b="0" l="0" r="0" t="0"/>
          <a:stretch/>
        </p:blipFill>
        <p:spPr>
          <a:xfrm>
            <a:off x="524425" y="6307332"/>
            <a:ext cx="1710047" cy="408041"/>
          </a:xfrm>
          <a:prstGeom prst="rect">
            <a:avLst/>
          </a:prstGeom>
          <a:noFill/>
          <a:ln>
            <a:noFill/>
          </a:ln>
        </p:spPr>
      </p:pic>
      <p:sp>
        <p:nvSpPr>
          <p:cNvPr id="319" name="Google Shape;319;p25"/>
          <p:cNvSpPr/>
          <p:nvPr/>
        </p:nvSpPr>
        <p:spPr>
          <a:xfrm>
            <a:off x="2771988" y="6346041"/>
            <a:ext cx="2991525" cy="36933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de-DE" sz="1800" u="none" cap="none" strike="noStrike">
                <a:solidFill>
                  <a:srgbClr val="000000"/>
                </a:solidFill>
                <a:latin typeface="Trebuchet MS"/>
                <a:ea typeface="Trebuchet MS"/>
                <a:cs typeface="Trebuchet MS"/>
                <a:sym typeface="Trebuchet MS"/>
              </a:rPr>
              <a:t>2018-1-AT01-KA202-039242</a:t>
            </a:r>
            <a:endParaRPr b="0" i="0" sz="1800" u="none" cap="none" strike="noStrike">
              <a:solidFill>
                <a:schemeClr val="dk1"/>
              </a:solidFill>
              <a:latin typeface="Trebuchet MS"/>
              <a:ea typeface="Trebuchet MS"/>
              <a:cs typeface="Trebuchet MS"/>
              <a:sym typeface="Trebuchet MS"/>
            </a:endParaRPr>
          </a:p>
        </p:txBody>
      </p:sp>
      <p:sp>
        <p:nvSpPr>
          <p:cNvPr id="320" name="Google Shape;320;p25"/>
          <p:cNvSpPr/>
          <p:nvPr/>
        </p:nvSpPr>
        <p:spPr>
          <a:xfrm>
            <a:off x="485988" y="5848009"/>
            <a:ext cx="4572000" cy="33855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rPr b="0" i="0" lang="de-DE" sz="800" u="none" cap="none" strike="noStrike">
                <a:solidFill>
                  <a:srgbClr val="000000"/>
                </a:solidFill>
                <a:latin typeface="Arial"/>
                <a:ea typeface="Arial"/>
                <a:cs typeface="Arial"/>
                <a:sym typeface="Arial"/>
              </a:rPr>
              <a:t>Quelle: </a:t>
            </a:r>
            <a:r>
              <a:rPr b="0" i="0" lang="de-DE" sz="800" u="sng" cap="none" strike="noStrike">
                <a:solidFill>
                  <a:schemeClr val="hlink"/>
                </a:solidFill>
                <a:latin typeface="Arial"/>
                <a:ea typeface="Arial"/>
                <a:cs typeface="Arial"/>
                <a:sym typeface="Arial"/>
                <a:hlinkClick r:id="rId4"/>
              </a:rPr>
              <a:t>https://www.shrm.org/ResourcesAndTools/hr-topics/behavioral-competencies/global-and-cultural-effectiveness/Pages/Motivating-Generations-Infographic.aspx</a:t>
            </a:r>
            <a:r>
              <a:rPr b="0" i="0" lang="de-DE" sz="800" u="none" cap="none" strike="noStrike">
                <a:solidFill>
                  <a:srgbClr val="000000"/>
                </a:solidFill>
                <a:latin typeface="Arial"/>
                <a:ea typeface="Arial"/>
                <a:cs typeface="Arial"/>
                <a:sym typeface="Arial"/>
              </a:rPr>
              <a:t> </a:t>
            </a:r>
            <a:endParaRPr/>
          </a:p>
        </p:txBody>
      </p:sp>
      <p:sp>
        <p:nvSpPr>
          <p:cNvPr id="321" name="Google Shape;321;p25"/>
          <p:cNvSpPr/>
          <p:nvPr/>
        </p:nvSpPr>
        <p:spPr>
          <a:xfrm>
            <a:off x="411592" y="2037702"/>
            <a:ext cx="5351921" cy="268431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None/>
            </a:pPr>
            <a:r>
              <a:rPr b="0" i="0" lang="de-DE" sz="1600" u="none" cap="none" strike="noStrike">
                <a:solidFill>
                  <a:srgbClr val="000000"/>
                </a:solidFill>
                <a:latin typeface="Arial"/>
                <a:ea typeface="Arial"/>
                <a:cs typeface="Arial"/>
                <a:sym typeface="Arial"/>
              </a:rPr>
              <a:t>Fünf Generationen arbeiten in der heutigen Arbeitswelt Seite an Seite, so dass es wichtig ist, eine integrative Kultur zu schaffen, die den unterschiedlichen Bedürfnissen jeder Altersgruppe gerecht wird.</a:t>
            </a:r>
            <a:endParaRPr b="0" i="0" sz="16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a:p>
            <a:pPr indent="0" lvl="0" marL="0" marR="0" rtl="0" algn="just">
              <a:lnSpc>
                <a:spcPct val="107000"/>
              </a:lnSpc>
              <a:spcBef>
                <a:spcPts val="0"/>
              </a:spcBef>
              <a:spcAft>
                <a:spcPts val="800"/>
              </a:spcAft>
              <a:buNone/>
            </a:pPr>
            <a:r>
              <a:rPr b="0" i="0" lang="de-DE" sz="1600" u="none" cap="none" strike="noStrike">
                <a:solidFill>
                  <a:srgbClr val="000000"/>
                </a:solidFill>
                <a:latin typeface="Arial"/>
                <a:ea typeface="Arial"/>
                <a:cs typeface="Arial"/>
                <a:sym typeface="Arial"/>
              </a:rPr>
              <a:t>Vertreter jeder Generation bringen eine Reihe von Werten, Einstellungen und Verhaltensweisen an den Arbeitsplatz mit. Die Mehrgenerationen-Belegschaft erfordert flexible Führung, Richtlinien und Programme.</a:t>
            </a:r>
            <a:endParaRPr b="0" i="0" sz="1600" u="none" cap="none" strike="noStrike">
              <a:solidFill>
                <a:srgbClr val="000000"/>
              </a:solidFill>
              <a:latin typeface="Arial"/>
              <a:ea typeface="Arial"/>
              <a:cs typeface="Arial"/>
              <a:sym typeface="Arial"/>
            </a:endParaRPr>
          </a:p>
        </p:txBody>
      </p:sp>
      <p:sp>
        <p:nvSpPr>
          <p:cNvPr id="322" name="Google Shape;322;p25"/>
          <p:cNvSpPr/>
          <p:nvPr/>
        </p:nvSpPr>
        <p:spPr>
          <a:xfrm>
            <a:off x="5871412" y="160420"/>
            <a:ext cx="3192377" cy="962527"/>
          </a:xfrm>
          <a:prstGeom prst="rect">
            <a:avLst/>
          </a:prstGeom>
          <a:solidFill>
            <a:srgbClr val="FFF2CC"/>
          </a:solidFill>
          <a:ln cap="flat" cmpd="sng" w="25400">
            <a:solidFill>
              <a:srgbClr val="4271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de-DE" sz="1400" u="sng" cap="none" strike="noStrike">
                <a:solidFill>
                  <a:schemeClr val="dk1"/>
                </a:solidFill>
                <a:latin typeface="Arial"/>
                <a:ea typeface="Arial"/>
                <a:cs typeface="Arial"/>
                <a:sym typeface="Arial"/>
              </a:rPr>
              <a:t>Traditionalisten</a:t>
            </a:r>
            <a:endParaRPr/>
          </a:p>
          <a:p>
            <a:pPr indent="0" lvl="0" marL="0" marR="0" rtl="0" algn="ctr">
              <a:lnSpc>
                <a:spcPct val="100000"/>
              </a:lnSpc>
              <a:spcBef>
                <a:spcPts val="0"/>
              </a:spcBef>
              <a:spcAft>
                <a:spcPts val="0"/>
              </a:spcAft>
              <a:buNone/>
            </a:pPr>
            <a:br>
              <a:rPr b="0" i="0" lang="de-DE" sz="800" u="none" cap="none" strike="noStrike">
                <a:solidFill>
                  <a:schemeClr val="dk1"/>
                </a:solidFill>
                <a:latin typeface="Arial"/>
                <a:ea typeface="Arial"/>
                <a:cs typeface="Arial"/>
                <a:sym typeface="Arial"/>
              </a:rPr>
            </a:br>
            <a:r>
              <a:rPr b="0" i="0" lang="de-DE" sz="1050" u="none" cap="none" strike="noStrike">
                <a:solidFill>
                  <a:schemeClr val="dk1"/>
                </a:solidFill>
                <a:latin typeface="Arial"/>
                <a:ea typeface="Arial"/>
                <a:cs typeface="Arial"/>
                <a:sym typeface="Arial"/>
              </a:rPr>
              <a:t>Die </a:t>
            </a:r>
            <a:r>
              <a:rPr b="0" i="0" lang="de-DE" sz="1050" u="none" cap="none" strike="noStrike">
                <a:solidFill>
                  <a:srgbClr val="000000"/>
                </a:solidFill>
                <a:latin typeface="Arial"/>
                <a:ea typeface="Arial"/>
                <a:cs typeface="Arial"/>
                <a:sym typeface="Arial"/>
              </a:rPr>
              <a:t>Traditionalisten sind durch Geld motiviert, wollen aber auch respektiert werden.</a:t>
            </a:r>
            <a:endParaRPr/>
          </a:p>
        </p:txBody>
      </p:sp>
      <p:sp>
        <p:nvSpPr>
          <p:cNvPr id="323" name="Google Shape;323;p25"/>
          <p:cNvSpPr/>
          <p:nvPr/>
        </p:nvSpPr>
        <p:spPr>
          <a:xfrm>
            <a:off x="5871411" y="1183127"/>
            <a:ext cx="3192377" cy="1149005"/>
          </a:xfrm>
          <a:prstGeom prst="rect">
            <a:avLst/>
          </a:prstGeom>
          <a:solidFill>
            <a:srgbClr val="FFF2CC"/>
          </a:solidFill>
          <a:ln cap="flat" cmpd="sng" w="25400">
            <a:solidFill>
              <a:srgbClr val="4271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de-DE" sz="1400" u="sng" cap="none" strike="noStrike">
                <a:solidFill>
                  <a:schemeClr val="dk1"/>
                </a:solidFill>
                <a:latin typeface="Arial"/>
                <a:ea typeface="Arial"/>
                <a:cs typeface="Arial"/>
                <a:sym typeface="Arial"/>
              </a:rPr>
              <a:t>Babyboomer</a:t>
            </a:r>
            <a:endParaRPr/>
          </a:p>
          <a:p>
            <a:pPr indent="0" lvl="0" marL="0" marR="0" rtl="0" algn="ctr">
              <a:lnSpc>
                <a:spcPct val="100000"/>
              </a:lnSpc>
              <a:spcBef>
                <a:spcPts val="0"/>
              </a:spcBef>
              <a:spcAft>
                <a:spcPts val="0"/>
              </a:spcAft>
              <a:buNone/>
            </a:pPr>
            <a:br>
              <a:rPr b="0" i="0" lang="de-DE" sz="800" u="none" cap="none" strike="noStrike">
                <a:solidFill>
                  <a:schemeClr val="dk1"/>
                </a:solidFill>
                <a:latin typeface="Arial"/>
                <a:ea typeface="Arial"/>
                <a:cs typeface="Arial"/>
                <a:sym typeface="Arial"/>
              </a:rPr>
            </a:br>
            <a:r>
              <a:rPr b="0" i="0" lang="de-DE" sz="1050" u="none" cap="none" strike="noStrike">
                <a:solidFill>
                  <a:schemeClr val="dk1"/>
                </a:solidFill>
                <a:latin typeface="Arial"/>
                <a:ea typeface="Arial"/>
                <a:cs typeface="Arial"/>
                <a:sym typeface="Arial"/>
              </a:rPr>
              <a:t>Die </a:t>
            </a:r>
            <a:r>
              <a:rPr b="0" i="0" lang="de-DE" sz="1050" u="none" cap="none" strike="noStrike">
                <a:solidFill>
                  <a:srgbClr val="000000"/>
                </a:solidFill>
                <a:latin typeface="Arial"/>
                <a:ea typeface="Arial"/>
                <a:cs typeface="Arial"/>
                <a:sym typeface="Arial"/>
              </a:rPr>
              <a:t>Babyboomer bevorzugen monetäre Belohnungen, legen aber auch Wert auf flexible Altersvorsorge und Anerkennung durch Gleichaltrige.</a:t>
            </a:r>
            <a:endParaRPr/>
          </a:p>
        </p:txBody>
      </p:sp>
      <p:sp>
        <p:nvSpPr>
          <p:cNvPr id="324" name="Google Shape;324;p25"/>
          <p:cNvSpPr/>
          <p:nvPr/>
        </p:nvSpPr>
        <p:spPr>
          <a:xfrm>
            <a:off x="5871410" y="2463794"/>
            <a:ext cx="3192377" cy="1026695"/>
          </a:xfrm>
          <a:prstGeom prst="rect">
            <a:avLst/>
          </a:prstGeom>
          <a:solidFill>
            <a:srgbClr val="FFF2CC"/>
          </a:solidFill>
          <a:ln cap="flat" cmpd="sng" w="25400">
            <a:solidFill>
              <a:srgbClr val="4271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de-DE" sz="1400" u="sng" cap="none" strike="noStrike">
                <a:solidFill>
                  <a:schemeClr val="dk1"/>
                </a:solidFill>
                <a:latin typeface="Arial"/>
                <a:ea typeface="Arial"/>
                <a:cs typeface="Arial"/>
                <a:sym typeface="Arial"/>
              </a:rPr>
              <a:t>Generation X</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br>
              <a:rPr b="0" i="0" lang="de-DE" sz="800" u="none" cap="none" strike="noStrike">
                <a:solidFill>
                  <a:schemeClr val="dk1"/>
                </a:solidFill>
                <a:latin typeface="Arial"/>
                <a:ea typeface="Arial"/>
                <a:cs typeface="Arial"/>
                <a:sym typeface="Arial"/>
              </a:rPr>
            </a:br>
            <a:r>
              <a:rPr b="0" i="0" lang="de-DE" sz="1050" u="none" cap="none" strike="noStrike">
                <a:solidFill>
                  <a:schemeClr val="dk1"/>
                </a:solidFill>
                <a:latin typeface="Arial"/>
                <a:ea typeface="Arial"/>
                <a:cs typeface="Arial"/>
                <a:sym typeface="Arial"/>
              </a:rPr>
              <a:t>Die </a:t>
            </a:r>
            <a:r>
              <a:rPr b="0" i="0" lang="de-DE" sz="1050" u="none" cap="none" strike="noStrike">
                <a:solidFill>
                  <a:srgbClr val="000000"/>
                </a:solidFill>
                <a:latin typeface="Arial"/>
                <a:ea typeface="Arial"/>
                <a:cs typeface="Arial"/>
                <a:sym typeface="Arial"/>
              </a:rPr>
              <a:t>Generation X schätzt Boni und Aktien als monetäre Belohnung und Flexibilität am Arbeitsplatz als nicht-monetäre Belohnung.</a:t>
            </a:r>
            <a:endParaRPr/>
          </a:p>
        </p:txBody>
      </p:sp>
      <p:sp>
        <p:nvSpPr>
          <p:cNvPr id="325" name="Google Shape;325;p25"/>
          <p:cNvSpPr/>
          <p:nvPr/>
        </p:nvSpPr>
        <p:spPr>
          <a:xfrm>
            <a:off x="5847350" y="3585846"/>
            <a:ext cx="3192378" cy="962092"/>
          </a:xfrm>
          <a:prstGeom prst="rect">
            <a:avLst/>
          </a:prstGeom>
          <a:solidFill>
            <a:srgbClr val="FFF2CC"/>
          </a:solidFill>
          <a:ln cap="flat" cmpd="sng" w="25400">
            <a:solidFill>
              <a:srgbClr val="4271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de-DE" sz="1400" u="sng" cap="none" strike="noStrike">
                <a:solidFill>
                  <a:schemeClr val="dk1"/>
                </a:solidFill>
                <a:latin typeface="Arial"/>
                <a:ea typeface="Arial"/>
                <a:cs typeface="Arial"/>
                <a:sym typeface="Arial"/>
              </a:rPr>
              <a:t>Generation Y</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br>
              <a:rPr b="0" i="0" lang="de-DE" sz="800" u="none" cap="none" strike="noStrike">
                <a:solidFill>
                  <a:schemeClr val="dk1"/>
                </a:solidFill>
                <a:latin typeface="Arial"/>
                <a:ea typeface="Arial"/>
                <a:cs typeface="Arial"/>
                <a:sym typeface="Arial"/>
              </a:rPr>
            </a:br>
            <a:r>
              <a:rPr b="0" i="0" lang="de-DE" sz="1050" u="none" cap="none" strike="noStrike">
                <a:solidFill>
                  <a:schemeClr val="dk1"/>
                </a:solidFill>
                <a:latin typeface="Arial"/>
                <a:ea typeface="Arial"/>
                <a:cs typeface="Arial"/>
                <a:sym typeface="Arial"/>
              </a:rPr>
              <a:t>Die </a:t>
            </a:r>
            <a:r>
              <a:rPr b="0" i="0" lang="de-DE" sz="1050" u="none" cap="none" strike="noStrike">
                <a:solidFill>
                  <a:srgbClr val="000000"/>
                </a:solidFill>
                <a:latin typeface="Arial"/>
                <a:ea typeface="Arial"/>
                <a:cs typeface="Arial"/>
                <a:sym typeface="Arial"/>
              </a:rPr>
              <a:t>Generation Y will Aktienoptionen als monetäre Belohnung und schätzt Feedback als nicht-monetäre Belohnung.</a:t>
            </a:r>
            <a:endParaRPr/>
          </a:p>
        </p:txBody>
      </p:sp>
      <p:sp>
        <p:nvSpPr>
          <p:cNvPr id="326" name="Google Shape;326;p25"/>
          <p:cNvSpPr/>
          <p:nvPr/>
        </p:nvSpPr>
        <p:spPr>
          <a:xfrm>
            <a:off x="5847350" y="4668687"/>
            <a:ext cx="3192378" cy="1132965"/>
          </a:xfrm>
          <a:prstGeom prst="rect">
            <a:avLst/>
          </a:prstGeom>
          <a:solidFill>
            <a:srgbClr val="FFF2CC"/>
          </a:solidFill>
          <a:ln cap="flat" cmpd="sng" w="25400">
            <a:solidFill>
              <a:srgbClr val="4271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de-DE" sz="1400" u="sng" cap="none" strike="noStrike">
                <a:solidFill>
                  <a:schemeClr val="dk1"/>
                </a:solidFill>
                <a:latin typeface="Arial"/>
                <a:ea typeface="Arial"/>
                <a:cs typeface="Arial"/>
                <a:sym typeface="Arial"/>
              </a:rPr>
              <a:t>Generation Z</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br>
              <a:rPr b="0" i="0" lang="de-DE" sz="800" u="none" cap="none" strike="noStrike">
                <a:solidFill>
                  <a:schemeClr val="dk1"/>
                </a:solidFill>
                <a:latin typeface="Arial"/>
                <a:ea typeface="Arial"/>
                <a:cs typeface="Arial"/>
                <a:sym typeface="Arial"/>
              </a:rPr>
            </a:br>
            <a:r>
              <a:rPr b="0" i="0" lang="de-DE" sz="1050" u="none" cap="none" strike="noStrike">
                <a:solidFill>
                  <a:schemeClr val="dk1"/>
                </a:solidFill>
                <a:latin typeface="Arial"/>
                <a:ea typeface="Arial"/>
                <a:cs typeface="Arial"/>
                <a:sym typeface="Arial"/>
              </a:rPr>
              <a:t>Die </a:t>
            </a:r>
            <a:r>
              <a:rPr b="0" i="0" lang="de-DE" sz="1050" u="none" cap="none" strike="noStrike">
                <a:solidFill>
                  <a:srgbClr val="000000"/>
                </a:solidFill>
                <a:latin typeface="Arial"/>
                <a:ea typeface="Arial"/>
                <a:cs typeface="Arial"/>
                <a:sym typeface="Arial"/>
              </a:rPr>
              <a:t>Generation Z ist mehr an sozialer Belohnung (Mentoring und ständiges Feedback) als an Geld interessiert, wird aber auch durch sinnvolle Arbeit und Verantwortungsübernahme motiviert.</a:t>
            </a:r>
            <a:endParaRPr/>
          </a:p>
        </p:txBody>
      </p:sp>
      <p:sp>
        <p:nvSpPr>
          <p:cNvPr id="327" name="Google Shape;327;p25"/>
          <p:cNvSpPr/>
          <p:nvPr>
            <p:ph type="ctrTitle"/>
          </p:nvPr>
        </p:nvSpPr>
        <p:spPr>
          <a:xfrm>
            <a:off x="1600501" y="4660617"/>
            <a:ext cx="2406701" cy="868507"/>
          </a:xfrm>
          <a:prstGeom prst="roundRect">
            <a:avLst>
              <a:gd fmla="val 16667" name="adj"/>
            </a:avLst>
          </a:prstGeom>
          <a:solidFill>
            <a:srgbClr val="3086B8"/>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3060"/>
              <a:buFont typeface="Trebuchet MS"/>
              <a:buNone/>
            </a:pPr>
            <a:r>
              <a:rPr b="1" lang="de-DE" sz="2800">
                <a:solidFill>
                  <a:schemeClr val="lt1"/>
                </a:solidFill>
                <a:latin typeface="Trebuchet MS"/>
                <a:ea typeface="Trebuchet MS"/>
                <a:cs typeface="Trebuchet MS"/>
                <a:sym typeface="Trebuchet MS"/>
              </a:rPr>
              <a:t>Klischees?</a:t>
            </a:r>
            <a:endParaRPr sz="2800"/>
          </a:p>
        </p:txBody>
      </p:sp>
      <p:pic>
        <p:nvPicPr>
          <p:cNvPr descr="Ein Bild, das drinnen, orange, klein, sitzend enthält.&#10;&#10;Automatisch generierte Beschreibung" id="328" name="Google Shape;328;p25"/>
          <p:cNvPicPr preferRelativeResize="0"/>
          <p:nvPr/>
        </p:nvPicPr>
        <p:blipFill rotWithShape="1">
          <a:blip r:embed="rId5">
            <a:alphaModFix/>
          </a:blip>
          <a:srcRect b="0" l="0" r="0" t="0"/>
          <a:stretch/>
        </p:blipFill>
        <p:spPr>
          <a:xfrm>
            <a:off x="2963008" y="142627"/>
            <a:ext cx="1608992" cy="1608992"/>
          </a:xfrm>
          <a:prstGeom prst="rect">
            <a:avLst/>
          </a:prstGeom>
          <a:noFill/>
          <a:ln>
            <a:noFill/>
          </a:ln>
        </p:spPr>
      </p:pic>
      <p:pic>
        <p:nvPicPr>
          <p:cNvPr descr="Obraz zawierający tekst&#10;&#10;Opis wygenerowany automatycznie" id="329" name="Google Shape;329;p25"/>
          <p:cNvPicPr preferRelativeResize="0"/>
          <p:nvPr/>
        </p:nvPicPr>
        <p:blipFill rotWithShape="1">
          <a:blip r:embed="rId6">
            <a:alphaModFix/>
          </a:blip>
          <a:srcRect b="0" l="0" r="0" t="0"/>
          <a:stretch/>
        </p:blipFill>
        <p:spPr>
          <a:xfrm>
            <a:off x="7217567" y="5874566"/>
            <a:ext cx="1819277" cy="370878"/>
          </a:xfrm>
          <a:prstGeom prst="rect">
            <a:avLst/>
          </a:prstGeom>
          <a:noFill/>
          <a:ln>
            <a:noFill/>
          </a:ln>
        </p:spPr>
      </p:pic>
      <p:sp>
        <p:nvSpPr>
          <p:cNvPr id="330" name="Google Shape;330;p25"/>
          <p:cNvSpPr txBox="1"/>
          <p:nvPr/>
        </p:nvSpPr>
        <p:spPr>
          <a:xfrm>
            <a:off x="5824537" y="6245444"/>
            <a:ext cx="3269457" cy="52322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None/>
            </a:pPr>
            <a:r>
              <a:rPr b="0" i="0" lang="de-DE" sz="700" u="none" cap="none" strike="noStrike">
                <a:solidFill>
                  <a:srgbClr val="333333"/>
                </a:solidFill>
                <a:latin typeface="Calibri"/>
                <a:ea typeface="Calibri"/>
                <a:cs typeface="Calibri"/>
                <a:sym typeface="Calibri"/>
              </a:rPr>
              <a:t>Die Unterstützung der Europäischen Kommission für die Erstellung dieser Veröffentlichung stellt keine Billigung des Inhalts dar, welcher nur die Ansichten der Verfasser wiedergibt, und die Kommission kann nicht für eine etwaige Verwendung der darin enthaltenen Informationen haftbar gemacht werden.</a:t>
            </a:r>
            <a:endParaRPr b="0" i="0" sz="700" u="none" cap="none" strike="noStrike">
              <a:solidFill>
                <a:srgbClr val="000000"/>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26"/>
          <p:cNvSpPr/>
          <p:nvPr>
            <p:ph type="ctrTitle"/>
          </p:nvPr>
        </p:nvSpPr>
        <p:spPr>
          <a:xfrm>
            <a:off x="2624359" y="434205"/>
            <a:ext cx="3895281" cy="951927"/>
          </a:xfrm>
          <a:prstGeom prst="roundRect">
            <a:avLst>
              <a:gd fmla="val 16667" name="adj"/>
            </a:avLst>
          </a:prstGeom>
          <a:solidFill>
            <a:srgbClr val="3086B8"/>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3060"/>
              <a:buFont typeface="Trebuchet MS"/>
              <a:buNone/>
            </a:pPr>
            <a:r>
              <a:rPr b="1" lang="de-DE" sz="3000">
                <a:solidFill>
                  <a:schemeClr val="lt1"/>
                </a:solidFill>
                <a:latin typeface="Trebuchet MS"/>
                <a:ea typeface="Trebuchet MS"/>
                <a:cs typeface="Trebuchet MS"/>
                <a:sym typeface="Trebuchet MS"/>
              </a:rPr>
              <a:t>Was motiviert die Mitarbeiter? </a:t>
            </a:r>
            <a:endParaRPr sz="3000"/>
          </a:p>
        </p:txBody>
      </p:sp>
      <p:sp>
        <p:nvSpPr>
          <p:cNvPr id="336" name="Google Shape;336;p26"/>
          <p:cNvSpPr txBox="1"/>
          <p:nvPr>
            <p:ph idx="1" type="subTitle"/>
          </p:nvPr>
        </p:nvSpPr>
        <p:spPr>
          <a:xfrm>
            <a:off x="500392" y="1763813"/>
            <a:ext cx="8392191" cy="721893"/>
          </a:xfrm>
          <a:prstGeom prst="rect">
            <a:avLst/>
          </a:prstGeom>
          <a:solidFill>
            <a:schemeClr val="lt2"/>
          </a:solid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1800"/>
              <a:buNone/>
            </a:pPr>
            <a:r>
              <a:rPr b="1" lang="de-DE" sz="1800">
                <a:latin typeface="Trebuchet MS"/>
                <a:ea typeface="Trebuchet MS"/>
                <a:cs typeface="Trebuchet MS"/>
                <a:sym typeface="Trebuchet MS"/>
              </a:rPr>
              <a:t>Welche Instrumente können von Unternehmen eingesetzt werden, um eine motivierte Belegschaft sicherzustellen?</a:t>
            </a:r>
            <a:endParaRPr b="1"/>
          </a:p>
          <a:p>
            <a:pPr indent="0" lvl="0" marL="0" rtl="0" algn="l">
              <a:lnSpc>
                <a:spcPct val="90000"/>
              </a:lnSpc>
              <a:spcBef>
                <a:spcPts val="750"/>
              </a:spcBef>
              <a:spcAft>
                <a:spcPts val="0"/>
              </a:spcAft>
              <a:buClr>
                <a:schemeClr val="dk1"/>
              </a:buClr>
              <a:buSzPts val="1800"/>
              <a:buNone/>
            </a:pPr>
            <a:r>
              <a:t/>
            </a:r>
            <a:endParaRPr/>
          </a:p>
          <a:p>
            <a:pPr indent="0" lvl="0" marL="0" rtl="0" algn="l">
              <a:lnSpc>
                <a:spcPct val="90000"/>
              </a:lnSpc>
              <a:spcBef>
                <a:spcPts val="750"/>
              </a:spcBef>
              <a:spcAft>
                <a:spcPts val="0"/>
              </a:spcAft>
              <a:buClr>
                <a:schemeClr val="dk1"/>
              </a:buClr>
              <a:buSzPts val="1800"/>
              <a:buNone/>
            </a:pPr>
            <a:r>
              <a:t/>
            </a:r>
            <a:endParaRPr/>
          </a:p>
        </p:txBody>
      </p:sp>
      <p:sp>
        <p:nvSpPr>
          <p:cNvPr id="337" name="Google Shape;337;p26"/>
          <p:cNvSpPr/>
          <p:nvPr/>
        </p:nvSpPr>
        <p:spPr>
          <a:xfrm>
            <a:off x="524425" y="5402510"/>
            <a:ext cx="9144000" cy="457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rebuchet MS"/>
              <a:ea typeface="Trebuchet MS"/>
              <a:cs typeface="Trebuchet MS"/>
              <a:sym typeface="Trebuchet MS"/>
            </a:endParaRPr>
          </a:p>
        </p:txBody>
      </p:sp>
      <p:sp>
        <p:nvSpPr>
          <p:cNvPr id="338" name="Google Shape;338;p26"/>
          <p:cNvSpPr/>
          <p:nvPr/>
        </p:nvSpPr>
        <p:spPr>
          <a:xfrm>
            <a:off x="524425" y="5859710"/>
            <a:ext cx="9144000" cy="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rebuchet MS"/>
              <a:ea typeface="Trebuchet MS"/>
              <a:cs typeface="Trebuchet MS"/>
              <a:sym typeface="Trebuchet MS"/>
            </a:endParaRPr>
          </a:p>
        </p:txBody>
      </p:sp>
      <p:pic>
        <p:nvPicPr>
          <p:cNvPr descr="A close up of a logo&#10;&#10;Description automatically generated" id="339" name="Google Shape;339;p26"/>
          <p:cNvPicPr preferRelativeResize="0"/>
          <p:nvPr/>
        </p:nvPicPr>
        <p:blipFill rotWithShape="1">
          <a:blip r:embed="rId3">
            <a:alphaModFix/>
          </a:blip>
          <a:srcRect b="0" l="0" r="0" t="0"/>
          <a:stretch/>
        </p:blipFill>
        <p:spPr>
          <a:xfrm>
            <a:off x="524425" y="6307332"/>
            <a:ext cx="1710047" cy="408041"/>
          </a:xfrm>
          <a:prstGeom prst="rect">
            <a:avLst/>
          </a:prstGeom>
          <a:noFill/>
          <a:ln>
            <a:noFill/>
          </a:ln>
        </p:spPr>
      </p:pic>
      <p:sp>
        <p:nvSpPr>
          <p:cNvPr id="340" name="Google Shape;340;p26"/>
          <p:cNvSpPr/>
          <p:nvPr/>
        </p:nvSpPr>
        <p:spPr>
          <a:xfrm>
            <a:off x="2771988" y="6346041"/>
            <a:ext cx="2991525" cy="36933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de-DE" sz="1800" u="none" cap="none" strike="noStrike">
                <a:solidFill>
                  <a:srgbClr val="000000"/>
                </a:solidFill>
                <a:latin typeface="Trebuchet MS"/>
                <a:ea typeface="Trebuchet MS"/>
                <a:cs typeface="Trebuchet MS"/>
                <a:sym typeface="Trebuchet MS"/>
              </a:rPr>
              <a:t>2018-1-AT01-KA202-039242</a:t>
            </a:r>
            <a:endParaRPr b="0" i="0" sz="1800" u="none" cap="none" strike="noStrike">
              <a:solidFill>
                <a:schemeClr val="dk1"/>
              </a:solidFill>
              <a:latin typeface="Trebuchet MS"/>
              <a:ea typeface="Trebuchet MS"/>
              <a:cs typeface="Trebuchet MS"/>
              <a:sym typeface="Trebuchet MS"/>
            </a:endParaRPr>
          </a:p>
        </p:txBody>
      </p:sp>
      <p:sp>
        <p:nvSpPr>
          <p:cNvPr id="341" name="Google Shape;341;p26"/>
          <p:cNvSpPr txBox="1"/>
          <p:nvPr/>
        </p:nvSpPr>
        <p:spPr>
          <a:xfrm>
            <a:off x="541018" y="4989244"/>
            <a:ext cx="6718036" cy="82653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1" lang="de-DE" sz="1400" u="none" cap="none" strike="noStrike">
                <a:solidFill>
                  <a:schemeClr val="dk1"/>
                </a:solidFill>
                <a:latin typeface="Trebuchet MS"/>
                <a:ea typeface="Trebuchet MS"/>
                <a:cs typeface="Trebuchet MS"/>
                <a:sym typeface="Trebuchet MS"/>
              </a:rPr>
              <a:t>Das Modell der  Arbeitsplatzmerkmale hat fünf Kerndimensionen.</a:t>
            </a:r>
            <a:br>
              <a:rPr b="0" i="1" lang="de-DE" sz="1400" u="none" cap="none" strike="noStrike">
                <a:solidFill>
                  <a:schemeClr val="dk1"/>
                </a:solidFill>
                <a:latin typeface="Trebuchet MS"/>
                <a:ea typeface="Trebuchet MS"/>
                <a:cs typeface="Trebuchet MS"/>
                <a:sym typeface="Trebuchet MS"/>
              </a:rPr>
            </a:br>
            <a:r>
              <a:rPr b="0" i="1" lang="de-DE" sz="1400" u="none" cap="none" strike="noStrike">
                <a:solidFill>
                  <a:srgbClr val="000000"/>
                </a:solidFill>
                <a:latin typeface="Arial"/>
                <a:ea typeface="Arial"/>
                <a:cs typeface="Arial"/>
                <a:sym typeface="Arial"/>
              </a:rPr>
              <a:t> </a:t>
            </a:r>
            <a:r>
              <a:rPr b="0" i="1" lang="de-DE" sz="1000" u="none" cap="none" strike="noStrike">
                <a:solidFill>
                  <a:srgbClr val="000000"/>
                </a:solidFill>
                <a:latin typeface="Arial"/>
                <a:ea typeface="Arial"/>
                <a:cs typeface="Arial"/>
                <a:sym typeface="Arial"/>
              </a:rPr>
              <a:t>1980 stellten </a:t>
            </a:r>
            <a:r>
              <a:rPr b="0" i="1" lang="de-DE" sz="1000" u="sng" cap="none" strike="noStrike">
                <a:solidFill>
                  <a:schemeClr val="hlink"/>
                </a:solidFill>
                <a:latin typeface="Arial"/>
                <a:ea typeface="Arial"/>
                <a:cs typeface="Arial"/>
                <a:sym typeface="Arial"/>
                <a:hlinkClick r:id="rId4"/>
              </a:rPr>
              <a:t>Richard Hackman</a:t>
            </a:r>
            <a:r>
              <a:rPr b="0" i="1" lang="de-DE" sz="1000" u="none" cap="none" strike="noStrike">
                <a:solidFill>
                  <a:srgbClr val="000000"/>
                </a:solidFill>
                <a:latin typeface="Arial"/>
                <a:ea typeface="Arial"/>
                <a:cs typeface="Arial"/>
                <a:sym typeface="Arial"/>
              </a:rPr>
              <a:t> und </a:t>
            </a:r>
            <a:r>
              <a:rPr b="0" i="1" lang="de-DE" sz="1000" u="sng" cap="none" strike="noStrike">
                <a:solidFill>
                  <a:schemeClr val="hlink"/>
                </a:solidFill>
                <a:latin typeface="Arial"/>
                <a:ea typeface="Arial"/>
                <a:cs typeface="Arial"/>
                <a:sym typeface="Arial"/>
                <a:hlinkClick r:id="rId5"/>
              </a:rPr>
              <a:t>Greg Oldham</a:t>
            </a:r>
            <a:r>
              <a:rPr b="0" i="1" lang="de-DE" sz="1000" u="none" cap="none" strike="noStrike">
                <a:solidFill>
                  <a:srgbClr val="000000"/>
                </a:solidFill>
                <a:latin typeface="Arial"/>
                <a:ea typeface="Arial"/>
                <a:cs typeface="Arial"/>
                <a:sym typeface="Arial"/>
              </a:rPr>
              <a:t> in ihrem Buch „Work Redesign” die endgültige Form des Modells der Arbeitsplatzmerkmale vor. Quelle: </a:t>
            </a:r>
            <a:r>
              <a:rPr b="0" i="0" lang="de-DE" sz="1000" u="sng" cap="none" strike="noStrike">
                <a:solidFill>
                  <a:schemeClr val="hlink"/>
                </a:solidFill>
                <a:latin typeface="Arial"/>
                <a:ea typeface="Arial"/>
                <a:cs typeface="Arial"/>
                <a:sym typeface="Arial"/>
                <a:hlinkClick r:id="rId6"/>
              </a:rPr>
              <a:t>https://www.toolshero.com/human-resources-hr/job-characteristics-model/</a:t>
            </a:r>
            <a:endParaRPr b="0" i="1" sz="1400" u="none" cap="none" strike="noStrike">
              <a:solidFill>
                <a:schemeClr val="dk1"/>
              </a:solidFill>
              <a:latin typeface="Trebuchet MS"/>
              <a:ea typeface="Trebuchet MS"/>
              <a:cs typeface="Trebuchet MS"/>
              <a:sym typeface="Trebuchet MS"/>
            </a:endParaRPr>
          </a:p>
        </p:txBody>
      </p:sp>
      <p:sp>
        <p:nvSpPr>
          <p:cNvPr id="342" name="Google Shape;342;p26"/>
          <p:cNvSpPr/>
          <p:nvPr/>
        </p:nvSpPr>
        <p:spPr>
          <a:xfrm>
            <a:off x="524425" y="2735179"/>
            <a:ext cx="1536986" cy="721895"/>
          </a:xfrm>
          <a:prstGeom prst="roundRect">
            <a:avLst>
              <a:gd fmla="val 16667" name="adj"/>
            </a:avLst>
          </a:prstGeom>
          <a:solidFill>
            <a:srgbClr val="E1EFD8"/>
          </a:solidFill>
          <a:ln cap="flat" cmpd="sng" w="25400">
            <a:solidFill>
              <a:srgbClr val="4271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00"/>
              <a:buFont typeface="Arial"/>
              <a:buNone/>
            </a:pPr>
            <a:r>
              <a:rPr b="1" i="0" lang="de-DE" sz="1300" u="none" cap="none" strike="noStrike">
                <a:solidFill>
                  <a:schemeClr val="dk1"/>
                </a:solidFill>
                <a:latin typeface="Arial"/>
                <a:ea typeface="Arial"/>
                <a:cs typeface="Arial"/>
                <a:sym typeface="Arial"/>
              </a:rPr>
              <a:t>Kernmerkmale des Arbeitsplatzes</a:t>
            </a:r>
            <a:endParaRPr/>
          </a:p>
        </p:txBody>
      </p:sp>
      <p:sp>
        <p:nvSpPr>
          <p:cNvPr id="343" name="Google Shape;343;p26"/>
          <p:cNvSpPr/>
          <p:nvPr/>
        </p:nvSpPr>
        <p:spPr>
          <a:xfrm>
            <a:off x="3465116" y="2735179"/>
            <a:ext cx="1515958" cy="721895"/>
          </a:xfrm>
          <a:prstGeom prst="roundRect">
            <a:avLst>
              <a:gd fmla="val 16667" name="adj"/>
            </a:avLst>
          </a:prstGeom>
          <a:solidFill>
            <a:srgbClr val="E1EFD8"/>
          </a:solidFill>
          <a:ln cap="flat" cmpd="sng" w="25400">
            <a:solidFill>
              <a:srgbClr val="4271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00"/>
              <a:buFont typeface="Arial"/>
              <a:buNone/>
            </a:pPr>
            <a:r>
              <a:rPr b="1" i="0" lang="de-DE" sz="1300" u="none" cap="none" strike="noStrike">
                <a:solidFill>
                  <a:schemeClr val="dk1"/>
                </a:solidFill>
                <a:latin typeface="Arial"/>
                <a:ea typeface="Arial"/>
                <a:cs typeface="Arial"/>
                <a:sym typeface="Arial"/>
              </a:rPr>
              <a:t>Psychologische Zustände</a:t>
            </a:r>
            <a:endParaRPr/>
          </a:p>
        </p:txBody>
      </p:sp>
      <p:sp>
        <p:nvSpPr>
          <p:cNvPr id="344" name="Google Shape;344;p26"/>
          <p:cNvSpPr/>
          <p:nvPr/>
        </p:nvSpPr>
        <p:spPr>
          <a:xfrm>
            <a:off x="6413868" y="2727157"/>
            <a:ext cx="1503116" cy="721895"/>
          </a:xfrm>
          <a:prstGeom prst="roundRect">
            <a:avLst>
              <a:gd fmla="val 16667" name="adj"/>
            </a:avLst>
          </a:prstGeom>
          <a:solidFill>
            <a:srgbClr val="E1EFD8"/>
          </a:solidFill>
          <a:ln cap="flat" cmpd="sng" w="25400">
            <a:solidFill>
              <a:srgbClr val="4271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00"/>
              <a:buFont typeface="Arial"/>
              <a:buNone/>
            </a:pPr>
            <a:r>
              <a:rPr b="1" i="0" lang="de-DE" sz="1300" u="none" cap="none" strike="noStrike">
                <a:solidFill>
                  <a:schemeClr val="dk1"/>
                </a:solidFill>
                <a:latin typeface="Arial"/>
                <a:ea typeface="Arial"/>
                <a:cs typeface="Arial"/>
                <a:sym typeface="Arial"/>
              </a:rPr>
              <a:t>Ergebnisse</a:t>
            </a:r>
            <a:endParaRPr/>
          </a:p>
        </p:txBody>
      </p:sp>
      <p:sp>
        <p:nvSpPr>
          <p:cNvPr id="345" name="Google Shape;345;p26"/>
          <p:cNvSpPr/>
          <p:nvPr/>
        </p:nvSpPr>
        <p:spPr>
          <a:xfrm>
            <a:off x="740897" y="3402641"/>
            <a:ext cx="2407116" cy="1339515"/>
          </a:xfrm>
          <a:prstGeom prst="roundRect">
            <a:avLst>
              <a:gd fmla="val 16667" name="adj"/>
            </a:avLst>
          </a:prstGeom>
          <a:solidFill>
            <a:srgbClr val="FFF2CC"/>
          </a:solidFill>
          <a:ln cap="flat" cmpd="sng" w="25400">
            <a:solidFill>
              <a:srgbClr val="4271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chemeClr val="dk1"/>
                </a:solidFill>
                <a:latin typeface="Arial"/>
                <a:ea typeface="Arial"/>
                <a:cs typeface="Arial"/>
                <a:sym typeface="Arial"/>
              </a:rPr>
              <a:t>- Vielseitigkeit der Fähigkeiten</a:t>
            </a:r>
            <a:br>
              <a:rPr b="0" i="0" lang="de-DE" sz="1200" u="none" cap="none" strike="noStrike">
                <a:solidFill>
                  <a:schemeClr val="dk1"/>
                </a:solidFill>
                <a:latin typeface="Arial"/>
                <a:ea typeface="Arial"/>
                <a:cs typeface="Arial"/>
                <a:sym typeface="Arial"/>
              </a:rPr>
            </a:br>
            <a:r>
              <a:rPr b="0" i="0" lang="de-DE" sz="1200" u="none" cap="none" strike="noStrike">
                <a:solidFill>
                  <a:schemeClr val="dk1"/>
                </a:solidFill>
                <a:latin typeface="Arial"/>
                <a:ea typeface="Arial"/>
                <a:cs typeface="Arial"/>
                <a:sym typeface="Arial"/>
              </a:rPr>
              <a:t>- Aufgabenidentität</a:t>
            </a:r>
            <a:br>
              <a:rPr b="0" i="0" lang="de-DE" sz="1200" u="none" cap="none" strike="noStrike">
                <a:solidFill>
                  <a:schemeClr val="dk1"/>
                </a:solidFill>
                <a:latin typeface="Arial"/>
                <a:ea typeface="Arial"/>
                <a:cs typeface="Arial"/>
                <a:sym typeface="Arial"/>
              </a:rPr>
            </a:br>
            <a:r>
              <a:rPr b="0" i="0" lang="de-DE" sz="1200" u="none" cap="none" strike="noStrike">
                <a:solidFill>
                  <a:schemeClr val="dk1"/>
                </a:solidFill>
                <a:latin typeface="Arial"/>
                <a:ea typeface="Arial"/>
                <a:cs typeface="Arial"/>
                <a:sym typeface="Arial"/>
              </a:rPr>
              <a:t>- Aufgabenbedeutung</a:t>
            </a:r>
            <a:br>
              <a:rPr b="0" i="0" lang="de-DE" sz="1200" u="none" cap="none" strike="noStrike">
                <a:solidFill>
                  <a:schemeClr val="dk1"/>
                </a:solidFill>
                <a:latin typeface="Arial"/>
                <a:ea typeface="Arial"/>
                <a:cs typeface="Arial"/>
                <a:sym typeface="Arial"/>
              </a:rPr>
            </a:br>
            <a:r>
              <a:rPr b="0" i="0" lang="de-DE" sz="1200" u="none" cap="none" strike="noStrike">
                <a:solidFill>
                  <a:schemeClr val="dk1"/>
                </a:solidFill>
                <a:latin typeface="Arial"/>
                <a:ea typeface="Arial"/>
                <a:cs typeface="Arial"/>
                <a:sym typeface="Arial"/>
              </a:rPr>
              <a:t>- Autonomie</a:t>
            </a:r>
            <a:br>
              <a:rPr b="0" i="0" lang="de-DE" sz="1200" u="none" cap="none" strike="noStrike">
                <a:solidFill>
                  <a:schemeClr val="dk1"/>
                </a:solidFill>
                <a:latin typeface="Arial"/>
                <a:ea typeface="Arial"/>
                <a:cs typeface="Arial"/>
                <a:sym typeface="Arial"/>
              </a:rPr>
            </a:br>
            <a:r>
              <a:rPr b="0" i="0" lang="de-DE" sz="1200" u="none" cap="none" strike="noStrike">
                <a:solidFill>
                  <a:schemeClr val="dk1"/>
                </a:solidFill>
                <a:latin typeface="Arial"/>
                <a:ea typeface="Arial"/>
                <a:cs typeface="Arial"/>
                <a:sym typeface="Arial"/>
              </a:rPr>
              <a:t>- Ruckmeldung</a:t>
            </a:r>
            <a:endParaRPr/>
          </a:p>
        </p:txBody>
      </p:sp>
      <p:sp>
        <p:nvSpPr>
          <p:cNvPr id="346" name="Google Shape;346;p26"/>
          <p:cNvSpPr/>
          <p:nvPr/>
        </p:nvSpPr>
        <p:spPr>
          <a:xfrm>
            <a:off x="3558880" y="3402640"/>
            <a:ext cx="2344769" cy="1339515"/>
          </a:xfrm>
          <a:prstGeom prst="roundRect">
            <a:avLst>
              <a:gd fmla="val 16667" name="adj"/>
            </a:avLst>
          </a:prstGeom>
          <a:solidFill>
            <a:srgbClr val="FFF2CC"/>
          </a:solidFill>
          <a:ln cap="flat" cmpd="sng" w="25400">
            <a:solidFill>
              <a:srgbClr val="4271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chemeClr val="dk1"/>
                </a:solidFill>
                <a:latin typeface="Arial"/>
                <a:ea typeface="Arial"/>
                <a:cs typeface="Arial"/>
                <a:sym typeface="Arial"/>
              </a:rPr>
              <a:t>- Sinnhaftigkeit</a:t>
            </a:r>
            <a:br>
              <a:rPr b="0" i="0" lang="de-DE" sz="1200" u="none" cap="none" strike="noStrike">
                <a:solidFill>
                  <a:schemeClr val="dk1"/>
                </a:solidFill>
                <a:latin typeface="Arial"/>
                <a:ea typeface="Arial"/>
                <a:cs typeface="Arial"/>
                <a:sym typeface="Arial"/>
              </a:rPr>
            </a:br>
            <a:r>
              <a:rPr b="0" i="0" lang="de-DE" sz="1200" u="none" cap="none" strike="noStrike">
                <a:solidFill>
                  <a:schemeClr val="dk1"/>
                </a:solidFill>
                <a:latin typeface="Arial"/>
                <a:ea typeface="Arial"/>
                <a:cs typeface="Arial"/>
                <a:sym typeface="Arial"/>
              </a:rPr>
              <a:t>- Verantwortlichkeit</a:t>
            </a:r>
            <a:br>
              <a:rPr b="0" i="0" lang="de-DE" sz="1200" u="none" cap="none" strike="noStrike">
                <a:solidFill>
                  <a:schemeClr val="dk1"/>
                </a:solidFill>
                <a:latin typeface="Arial"/>
                <a:ea typeface="Arial"/>
                <a:cs typeface="Arial"/>
                <a:sym typeface="Arial"/>
              </a:rPr>
            </a:br>
            <a:r>
              <a:rPr b="0" i="0" lang="de-DE" sz="1200" u="none" cap="none" strike="noStrike">
                <a:solidFill>
                  <a:schemeClr val="dk1"/>
                </a:solidFill>
                <a:latin typeface="Arial"/>
                <a:ea typeface="Arial"/>
                <a:cs typeface="Arial"/>
                <a:sym typeface="Arial"/>
              </a:rPr>
              <a:t>- Kenntnis der Ergebnisse</a:t>
            </a:r>
            <a:endParaRPr b="0" i="0" sz="1400" u="none" cap="none" strike="noStrike">
              <a:solidFill>
                <a:schemeClr val="dk1"/>
              </a:solidFill>
              <a:latin typeface="Arial"/>
              <a:ea typeface="Arial"/>
              <a:cs typeface="Arial"/>
              <a:sym typeface="Arial"/>
            </a:endParaRPr>
          </a:p>
        </p:txBody>
      </p:sp>
      <p:sp>
        <p:nvSpPr>
          <p:cNvPr id="347" name="Google Shape;347;p26"/>
          <p:cNvSpPr/>
          <p:nvPr/>
        </p:nvSpPr>
        <p:spPr>
          <a:xfrm>
            <a:off x="6630437" y="3402640"/>
            <a:ext cx="2043297" cy="1339515"/>
          </a:xfrm>
          <a:prstGeom prst="roundRect">
            <a:avLst>
              <a:gd fmla="val 16667" name="adj"/>
            </a:avLst>
          </a:prstGeom>
          <a:solidFill>
            <a:srgbClr val="FFF2CC"/>
          </a:solidFill>
          <a:ln cap="flat" cmpd="sng" w="25400">
            <a:solidFill>
              <a:srgbClr val="4271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chemeClr val="dk1"/>
                </a:solidFill>
                <a:latin typeface="Arial"/>
                <a:ea typeface="Arial"/>
                <a:cs typeface="Arial"/>
                <a:sym typeface="Arial"/>
              </a:rPr>
              <a:t>- Motivation</a:t>
            </a:r>
            <a:br>
              <a:rPr b="0" i="0" lang="de-DE" sz="1200" u="none" cap="none" strike="noStrike">
                <a:solidFill>
                  <a:schemeClr val="dk1"/>
                </a:solidFill>
                <a:latin typeface="Arial"/>
                <a:ea typeface="Arial"/>
                <a:cs typeface="Arial"/>
                <a:sym typeface="Arial"/>
              </a:rPr>
            </a:br>
            <a:r>
              <a:rPr b="0" i="0" lang="de-DE" sz="1200" u="none" cap="none" strike="noStrike">
                <a:solidFill>
                  <a:schemeClr val="dk1"/>
                </a:solidFill>
                <a:latin typeface="Arial"/>
                <a:ea typeface="Arial"/>
                <a:cs typeface="Arial"/>
                <a:sym typeface="Arial"/>
              </a:rPr>
              <a:t>- Leistung</a:t>
            </a:r>
            <a:br>
              <a:rPr b="0" i="0" lang="de-DE" sz="1200" u="none" cap="none" strike="noStrike">
                <a:solidFill>
                  <a:schemeClr val="dk1"/>
                </a:solidFill>
                <a:latin typeface="Arial"/>
                <a:ea typeface="Arial"/>
                <a:cs typeface="Arial"/>
                <a:sym typeface="Arial"/>
              </a:rPr>
            </a:br>
            <a:r>
              <a:rPr b="0" i="0" lang="de-DE" sz="1200" u="none" cap="none" strike="noStrike">
                <a:solidFill>
                  <a:schemeClr val="dk1"/>
                </a:solidFill>
                <a:latin typeface="Arial"/>
                <a:ea typeface="Arial"/>
                <a:cs typeface="Arial"/>
                <a:sym typeface="Arial"/>
              </a:rPr>
              <a:t>- Zufriedenheit</a:t>
            </a:r>
            <a:br>
              <a:rPr b="0" i="0" lang="de-DE" sz="1200" u="none" cap="none" strike="noStrike">
                <a:solidFill>
                  <a:schemeClr val="dk1"/>
                </a:solidFill>
                <a:latin typeface="Arial"/>
                <a:ea typeface="Arial"/>
                <a:cs typeface="Arial"/>
                <a:sym typeface="Arial"/>
              </a:rPr>
            </a:br>
            <a:r>
              <a:rPr b="0" i="0" lang="de-DE" sz="1200" u="none" cap="none" strike="noStrike">
                <a:solidFill>
                  <a:schemeClr val="dk1"/>
                </a:solidFill>
                <a:latin typeface="Arial"/>
                <a:ea typeface="Arial"/>
                <a:cs typeface="Arial"/>
                <a:sym typeface="Arial"/>
              </a:rPr>
              <a:t>- Abwesenheiten</a:t>
            </a:r>
            <a:br>
              <a:rPr b="0" i="0" lang="de-DE" sz="1200" u="none" cap="none" strike="noStrike">
                <a:solidFill>
                  <a:schemeClr val="dk1"/>
                </a:solidFill>
                <a:latin typeface="Arial"/>
                <a:ea typeface="Arial"/>
                <a:cs typeface="Arial"/>
                <a:sym typeface="Arial"/>
              </a:rPr>
            </a:br>
            <a:r>
              <a:rPr b="0" i="0" lang="de-DE" sz="1200" u="none" cap="none" strike="noStrike">
                <a:solidFill>
                  <a:schemeClr val="dk1"/>
                </a:solidFill>
                <a:latin typeface="Arial"/>
                <a:ea typeface="Arial"/>
                <a:cs typeface="Arial"/>
                <a:sym typeface="Arial"/>
              </a:rPr>
              <a:t>- Fluktuation</a:t>
            </a:r>
            <a:endParaRPr/>
          </a:p>
        </p:txBody>
      </p:sp>
      <p:cxnSp>
        <p:nvCxnSpPr>
          <p:cNvPr id="348" name="Google Shape;348;p26"/>
          <p:cNvCxnSpPr>
            <a:stCxn id="342" idx="3"/>
            <a:endCxn id="343" idx="1"/>
          </p:cNvCxnSpPr>
          <p:nvPr/>
        </p:nvCxnSpPr>
        <p:spPr>
          <a:xfrm>
            <a:off x="2061411" y="3096126"/>
            <a:ext cx="1403700" cy="0"/>
          </a:xfrm>
          <a:prstGeom prst="straightConnector1">
            <a:avLst/>
          </a:prstGeom>
          <a:noFill/>
          <a:ln cap="flat" cmpd="sng" w="38100">
            <a:solidFill>
              <a:schemeClr val="accent1"/>
            </a:solidFill>
            <a:prstDash val="solid"/>
            <a:round/>
            <a:headEnd len="sm" w="sm" type="none"/>
            <a:tailEnd len="med" w="med" type="stealth"/>
          </a:ln>
          <a:effectLst>
            <a:outerShdw blurRad="40000" rotWithShape="0" dir="5400000" dist="23000">
              <a:srgbClr val="000000">
                <a:alpha val="34509"/>
              </a:srgbClr>
            </a:outerShdw>
          </a:effectLst>
        </p:spPr>
      </p:cxnSp>
      <p:cxnSp>
        <p:nvCxnSpPr>
          <p:cNvPr id="349" name="Google Shape;349;p26"/>
          <p:cNvCxnSpPr>
            <a:stCxn id="343" idx="3"/>
            <a:endCxn id="344" idx="1"/>
          </p:cNvCxnSpPr>
          <p:nvPr/>
        </p:nvCxnSpPr>
        <p:spPr>
          <a:xfrm flipH="1" rot="10800000">
            <a:off x="4981074" y="3088026"/>
            <a:ext cx="1432800" cy="8100"/>
          </a:xfrm>
          <a:prstGeom prst="straightConnector1">
            <a:avLst/>
          </a:prstGeom>
          <a:noFill/>
          <a:ln cap="flat" cmpd="sng" w="38100">
            <a:solidFill>
              <a:schemeClr val="accent1"/>
            </a:solidFill>
            <a:prstDash val="solid"/>
            <a:round/>
            <a:headEnd len="sm" w="sm" type="none"/>
            <a:tailEnd len="med" w="med" type="stealth"/>
          </a:ln>
          <a:effectLst>
            <a:outerShdw blurRad="40000" rotWithShape="0" dir="5400000" dist="23000">
              <a:srgbClr val="000000">
                <a:alpha val="34509"/>
              </a:srgbClr>
            </a:outerShdw>
          </a:effectLst>
        </p:spPr>
      </p:cxnSp>
      <p:pic>
        <p:nvPicPr>
          <p:cNvPr descr="Ein Bild, das Person, stehend, Mann, haltend enthält.&#10;&#10;Automatisch generierte Beschreibung" id="350" name="Google Shape;350;p26"/>
          <p:cNvPicPr preferRelativeResize="0"/>
          <p:nvPr/>
        </p:nvPicPr>
        <p:blipFill rotWithShape="1">
          <a:blip r:embed="rId7">
            <a:alphaModFix/>
          </a:blip>
          <a:srcRect b="0" l="0" r="0" t="0"/>
          <a:stretch/>
        </p:blipFill>
        <p:spPr>
          <a:xfrm flipH="1">
            <a:off x="7051431" y="115412"/>
            <a:ext cx="1841152" cy="1379905"/>
          </a:xfrm>
          <a:prstGeom prst="rect">
            <a:avLst/>
          </a:prstGeom>
          <a:noFill/>
          <a:ln>
            <a:noFill/>
          </a:ln>
        </p:spPr>
      </p:pic>
      <p:pic>
        <p:nvPicPr>
          <p:cNvPr descr="Obraz zawierający tekst&#10;&#10;Opis wygenerowany automatycznie" id="351" name="Google Shape;351;p26"/>
          <p:cNvPicPr preferRelativeResize="0"/>
          <p:nvPr/>
        </p:nvPicPr>
        <p:blipFill rotWithShape="1">
          <a:blip r:embed="rId8">
            <a:alphaModFix/>
          </a:blip>
          <a:srcRect b="0" l="0" r="0" t="0"/>
          <a:stretch/>
        </p:blipFill>
        <p:spPr>
          <a:xfrm>
            <a:off x="7217567" y="5874566"/>
            <a:ext cx="1819277" cy="370878"/>
          </a:xfrm>
          <a:prstGeom prst="rect">
            <a:avLst/>
          </a:prstGeom>
          <a:noFill/>
          <a:ln>
            <a:noFill/>
          </a:ln>
        </p:spPr>
      </p:pic>
      <p:sp>
        <p:nvSpPr>
          <p:cNvPr id="352" name="Google Shape;352;p26"/>
          <p:cNvSpPr txBox="1"/>
          <p:nvPr/>
        </p:nvSpPr>
        <p:spPr>
          <a:xfrm>
            <a:off x="5824537" y="6245444"/>
            <a:ext cx="3269457" cy="52322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None/>
            </a:pPr>
            <a:r>
              <a:rPr b="0" i="0" lang="de-DE" sz="700" u="none" cap="none" strike="noStrike">
                <a:solidFill>
                  <a:srgbClr val="333333"/>
                </a:solidFill>
                <a:latin typeface="Calibri"/>
                <a:ea typeface="Calibri"/>
                <a:cs typeface="Calibri"/>
                <a:sym typeface="Calibri"/>
              </a:rPr>
              <a:t>Die Unterstützung der Europäischen Kommission für die Erstellung dieser Veröffentlichung stellt keine Billigung des Inhalts dar, welcher nur die Ansichten der Verfasser wiedergibt, und die Kommission kann nicht für eine etwaige Verwendung der darin enthaltenen Informationen haftbar gemacht werden.</a:t>
            </a:r>
            <a:endParaRPr b="0" i="0" sz="700" u="none" cap="none" strike="noStrike">
              <a:solidFill>
                <a:srgbClr val="000000"/>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27"/>
          <p:cNvSpPr/>
          <p:nvPr>
            <p:ph type="ctrTitle"/>
          </p:nvPr>
        </p:nvSpPr>
        <p:spPr>
          <a:xfrm>
            <a:off x="2602518" y="154397"/>
            <a:ext cx="4073490" cy="1360176"/>
          </a:xfrm>
          <a:prstGeom prst="roundRect">
            <a:avLst>
              <a:gd fmla="val 16667" name="adj"/>
            </a:avLst>
          </a:prstGeom>
          <a:solidFill>
            <a:srgbClr val="3086B8"/>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3400"/>
              <a:buFont typeface="Trebuchet MS"/>
              <a:buNone/>
            </a:pPr>
            <a:r>
              <a:rPr b="1" lang="de-DE" sz="2800">
                <a:solidFill>
                  <a:schemeClr val="lt1"/>
                </a:solidFill>
                <a:latin typeface="Trebuchet MS"/>
                <a:ea typeface="Trebuchet MS"/>
                <a:cs typeface="Trebuchet MS"/>
                <a:sym typeface="Trebuchet MS"/>
              </a:rPr>
              <a:t>Die Grundbedürfnisse der Mitarbeiter klassifizieren</a:t>
            </a:r>
            <a:endParaRPr sz="2800"/>
          </a:p>
        </p:txBody>
      </p:sp>
      <p:sp>
        <p:nvSpPr>
          <p:cNvPr id="358" name="Google Shape;358;p27"/>
          <p:cNvSpPr txBox="1"/>
          <p:nvPr>
            <p:ph idx="1" type="subTitle"/>
          </p:nvPr>
        </p:nvSpPr>
        <p:spPr>
          <a:xfrm>
            <a:off x="266305" y="1701678"/>
            <a:ext cx="8520600" cy="4119839"/>
          </a:xfrm>
          <a:prstGeom prst="rect">
            <a:avLst/>
          </a:prstGeom>
          <a:noFill/>
          <a:ln>
            <a:noFill/>
          </a:ln>
        </p:spPr>
        <p:txBody>
          <a:bodyPr anchorCtr="0" anchor="t" bIns="91425" lIns="91425" spcFirstLastPara="1" rIns="91425" wrap="square" tIns="91425">
            <a:noAutofit/>
          </a:bodyPr>
          <a:lstStyle/>
          <a:p>
            <a:pPr indent="0" lvl="0" marL="0" rtl="0" algn="just">
              <a:lnSpc>
                <a:spcPct val="90000"/>
              </a:lnSpc>
              <a:spcBef>
                <a:spcPts val="0"/>
              </a:spcBef>
              <a:spcAft>
                <a:spcPts val="0"/>
              </a:spcAft>
              <a:buSzPts val="1800"/>
              <a:buNone/>
            </a:pPr>
            <a:r>
              <a:rPr lang="de-DE" sz="1800">
                <a:latin typeface="Trebuchet MS"/>
                <a:ea typeface="Trebuchet MS"/>
                <a:cs typeface="Trebuchet MS"/>
                <a:sym typeface="Trebuchet MS"/>
              </a:rPr>
              <a:t>Bedürfnisbasierte Theorien beschreiben ein motiviertes Verhalten als das Bemühen des Einzelnen, seine Bedürfnisse zu erfüllen. Die Aufgabe des Managers ist es, die Bedürfnisse der Mitarbeiter zu erkennen und die Arbeitsumgebung zu einem Mittel zur Befriedigung dieser Bedürfnisse zu machen.</a:t>
            </a:r>
            <a:endParaRPr sz="1800">
              <a:latin typeface="Trebuchet MS"/>
              <a:ea typeface="Trebuchet MS"/>
              <a:cs typeface="Trebuchet MS"/>
              <a:sym typeface="Trebuchet MS"/>
            </a:endParaRPr>
          </a:p>
          <a:p>
            <a:pPr indent="0" lvl="0" marL="0" rtl="0" algn="just">
              <a:lnSpc>
                <a:spcPct val="90000"/>
              </a:lnSpc>
              <a:spcBef>
                <a:spcPts val="750"/>
              </a:spcBef>
              <a:spcAft>
                <a:spcPts val="0"/>
              </a:spcAft>
              <a:buSzPts val="1800"/>
              <a:buNone/>
            </a:pPr>
            <a:r>
              <a:rPr lang="de-DE" sz="1800">
                <a:latin typeface="Trebuchet MS"/>
                <a:ea typeface="Trebuchet MS"/>
                <a:cs typeface="Trebuchet MS"/>
                <a:sym typeface="Trebuchet MS"/>
              </a:rPr>
              <a:t>Die Maslowsche Hierarchie beschreibt fünf Kategorien menschlicher Grundbedürfnisse, darunter physiologische, sicherheitsbezogene, soziale, anerkennungsbezogene und selbstverwirklichungsbezogene Bedürfnisse</a:t>
            </a:r>
            <a:r>
              <a:rPr lang="de-DE"/>
              <a:t>. </a:t>
            </a:r>
            <a:endParaRPr/>
          </a:p>
          <a:p>
            <a:pPr indent="0" lvl="0" marL="0" rtl="0" algn="just">
              <a:lnSpc>
                <a:spcPct val="90000"/>
              </a:lnSpc>
              <a:spcBef>
                <a:spcPts val="750"/>
              </a:spcBef>
              <a:spcAft>
                <a:spcPts val="0"/>
              </a:spcAft>
              <a:buSzPts val="1800"/>
              <a:buNone/>
            </a:pPr>
            <a:r>
              <a:rPr lang="de-DE" sz="1800">
                <a:latin typeface="Trebuchet MS"/>
                <a:ea typeface="Trebuchet MS"/>
                <a:cs typeface="Trebuchet MS"/>
                <a:sym typeface="Trebuchet MS"/>
              </a:rPr>
              <a:t>Die sog. ERG-Theorie (ERG: englisches Akronym für Existenzbedürfnisse, Beziehungsbedürfnisse und Wachstumsbedürfnisse) ist eine Modifikation der Maslowschen Hierarchie. Die Theorie erkennt an, dass sich die Mitarbeiter, die frustriert sind, während sie versuchen, ihre Bedürfnisse auf höherer Ebene zu befriedigen, zurückentwickeln können.</a:t>
            </a:r>
            <a:endParaRPr sz="1800">
              <a:latin typeface="Trebuchet MS"/>
              <a:ea typeface="Trebuchet MS"/>
              <a:cs typeface="Trebuchet MS"/>
              <a:sym typeface="Trebuchet MS"/>
            </a:endParaRPr>
          </a:p>
          <a:p>
            <a:pPr indent="0" lvl="0" marL="0" rtl="0" algn="just">
              <a:lnSpc>
                <a:spcPct val="90000"/>
              </a:lnSpc>
              <a:spcBef>
                <a:spcPts val="750"/>
              </a:spcBef>
              <a:spcAft>
                <a:spcPts val="0"/>
              </a:spcAft>
              <a:buSzPts val="1800"/>
              <a:buNone/>
            </a:pPr>
            <a:r>
              <a:rPr lang="de-DE" sz="1800">
                <a:latin typeface="Trebuchet MS"/>
                <a:ea typeface="Trebuchet MS"/>
                <a:cs typeface="Trebuchet MS"/>
                <a:sym typeface="Trebuchet MS"/>
              </a:rPr>
              <a:t>Jede dieser Theorien erklärt Merkmale einer Arbeitsumgebung, die Mitarbeiter motiviert</a:t>
            </a:r>
            <a:r>
              <a:rPr lang="de-DE"/>
              <a:t>. </a:t>
            </a:r>
            <a:endParaRPr/>
          </a:p>
          <a:p>
            <a:pPr indent="0" lvl="0" marL="0" rtl="0" algn="l">
              <a:lnSpc>
                <a:spcPct val="90000"/>
              </a:lnSpc>
              <a:spcBef>
                <a:spcPts val="750"/>
              </a:spcBef>
              <a:spcAft>
                <a:spcPts val="0"/>
              </a:spcAft>
              <a:buSzPts val="1800"/>
              <a:buNone/>
            </a:pPr>
            <a:r>
              <a:rPr lang="de-DE" sz="1000"/>
              <a:t>Quelle: </a:t>
            </a:r>
            <a:r>
              <a:rPr lang="de-DE" sz="1000" u="sng">
                <a:solidFill>
                  <a:schemeClr val="hlink"/>
                </a:solidFill>
                <a:hlinkClick r:id="rId3"/>
              </a:rPr>
              <a:t>https://businessjargons.com/alderfers-erg-theory.html</a:t>
            </a:r>
            <a:endParaRPr sz="1000"/>
          </a:p>
          <a:p>
            <a:pPr indent="0" lvl="0" marL="0" rtl="0" algn="l">
              <a:lnSpc>
                <a:spcPct val="90000"/>
              </a:lnSpc>
              <a:spcBef>
                <a:spcPts val="750"/>
              </a:spcBef>
              <a:spcAft>
                <a:spcPts val="0"/>
              </a:spcAft>
              <a:buSzPts val="1800"/>
              <a:buNone/>
            </a:pPr>
            <a:r>
              <a:t/>
            </a:r>
            <a:endParaRPr sz="1000"/>
          </a:p>
        </p:txBody>
      </p:sp>
      <p:pic>
        <p:nvPicPr>
          <p:cNvPr descr="A close up of a logo&#10;&#10;Description automatically generated" id="359" name="Google Shape;359;p27"/>
          <p:cNvPicPr preferRelativeResize="0"/>
          <p:nvPr/>
        </p:nvPicPr>
        <p:blipFill rotWithShape="1">
          <a:blip r:embed="rId4">
            <a:alphaModFix/>
          </a:blip>
          <a:srcRect b="0" l="0" r="0" t="0"/>
          <a:stretch/>
        </p:blipFill>
        <p:spPr>
          <a:xfrm>
            <a:off x="524425" y="6307332"/>
            <a:ext cx="1710047" cy="408041"/>
          </a:xfrm>
          <a:prstGeom prst="rect">
            <a:avLst/>
          </a:prstGeom>
          <a:noFill/>
          <a:ln>
            <a:noFill/>
          </a:ln>
        </p:spPr>
      </p:pic>
      <p:sp>
        <p:nvSpPr>
          <p:cNvPr id="360" name="Google Shape;360;p27"/>
          <p:cNvSpPr/>
          <p:nvPr/>
        </p:nvSpPr>
        <p:spPr>
          <a:xfrm>
            <a:off x="2771988" y="6346041"/>
            <a:ext cx="2991525" cy="36933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de-DE" sz="1800" u="none" cap="none" strike="noStrike">
                <a:solidFill>
                  <a:srgbClr val="000000"/>
                </a:solidFill>
                <a:latin typeface="Trebuchet MS"/>
                <a:ea typeface="Trebuchet MS"/>
                <a:cs typeface="Trebuchet MS"/>
                <a:sym typeface="Trebuchet MS"/>
              </a:rPr>
              <a:t>2018-1-AT01-KA202-039242</a:t>
            </a:r>
            <a:endParaRPr b="0" i="0" sz="1800" u="none" cap="none" strike="noStrike">
              <a:solidFill>
                <a:schemeClr val="dk1"/>
              </a:solidFill>
              <a:latin typeface="Trebuchet MS"/>
              <a:ea typeface="Trebuchet MS"/>
              <a:cs typeface="Trebuchet MS"/>
              <a:sym typeface="Trebuchet MS"/>
            </a:endParaRPr>
          </a:p>
        </p:txBody>
      </p:sp>
      <p:pic>
        <p:nvPicPr>
          <p:cNvPr descr="Ein Bild, das Person, stehend, Mann, haltend enthält.&#10;&#10;Automatisch generierte Beschreibung" id="361" name="Google Shape;361;p27"/>
          <p:cNvPicPr preferRelativeResize="0"/>
          <p:nvPr/>
        </p:nvPicPr>
        <p:blipFill rotWithShape="1">
          <a:blip r:embed="rId5">
            <a:alphaModFix/>
          </a:blip>
          <a:srcRect b="0" l="0" r="0" t="0"/>
          <a:stretch/>
        </p:blipFill>
        <p:spPr>
          <a:xfrm flipH="1">
            <a:off x="7042638" y="161083"/>
            <a:ext cx="1841152" cy="1379905"/>
          </a:xfrm>
          <a:prstGeom prst="rect">
            <a:avLst/>
          </a:prstGeom>
          <a:noFill/>
          <a:ln>
            <a:noFill/>
          </a:ln>
        </p:spPr>
      </p:pic>
      <p:pic>
        <p:nvPicPr>
          <p:cNvPr descr="Obraz zawierający tekst&#10;&#10;Opis wygenerowany automatycznie" id="362" name="Google Shape;362;p27"/>
          <p:cNvPicPr preferRelativeResize="0"/>
          <p:nvPr/>
        </p:nvPicPr>
        <p:blipFill rotWithShape="1">
          <a:blip r:embed="rId6">
            <a:alphaModFix/>
          </a:blip>
          <a:srcRect b="0" l="0" r="0" t="0"/>
          <a:stretch/>
        </p:blipFill>
        <p:spPr>
          <a:xfrm>
            <a:off x="7217567" y="5874566"/>
            <a:ext cx="1819277" cy="370878"/>
          </a:xfrm>
          <a:prstGeom prst="rect">
            <a:avLst/>
          </a:prstGeom>
          <a:noFill/>
          <a:ln>
            <a:noFill/>
          </a:ln>
        </p:spPr>
      </p:pic>
      <p:sp>
        <p:nvSpPr>
          <p:cNvPr id="363" name="Google Shape;363;p27"/>
          <p:cNvSpPr txBox="1"/>
          <p:nvPr/>
        </p:nvSpPr>
        <p:spPr>
          <a:xfrm>
            <a:off x="5824537" y="6245444"/>
            <a:ext cx="3269457" cy="52322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None/>
            </a:pPr>
            <a:r>
              <a:rPr b="0" i="0" lang="de-DE" sz="700" u="none" cap="none" strike="noStrike">
                <a:solidFill>
                  <a:srgbClr val="333333"/>
                </a:solidFill>
                <a:latin typeface="Calibri"/>
                <a:ea typeface="Calibri"/>
                <a:cs typeface="Calibri"/>
                <a:sym typeface="Calibri"/>
              </a:rPr>
              <a:t>Die Unterstützung der Europäischen Kommission für die Erstellung dieser Veröffentlichung stellt keine Billigung des Inhalts dar, welcher nur die Ansichten der Verfasser wiedergibt, und die Kommission kann nicht für eine etwaige Verwendung der darin enthaltenen Informationen haftbar gemacht werden.</a:t>
            </a:r>
            <a:endParaRPr b="0" i="0" sz="700" u="none" cap="none" strike="noStrike">
              <a:solidFill>
                <a:srgbClr val="000000"/>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28"/>
          <p:cNvSpPr txBox="1"/>
          <p:nvPr>
            <p:ph idx="1" type="subTitle"/>
          </p:nvPr>
        </p:nvSpPr>
        <p:spPr>
          <a:xfrm>
            <a:off x="337462" y="1661687"/>
            <a:ext cx="8660703" cy="747406"/>
          </a:xfrm>
          <a:prstGeom prst="rect">
            <a:avLst/>
          </a:prstGeom>
          <a:solidFill>
            <a:schemeClr val="lt2"/>
          </a:solidFill>
          <a:ln>
            <a:noFill/>
          </a:ln>
        </p:spPr>
        <p:txBody>
          <a:bodyPr anchorCtr="0" anchor="t" bIns="91425" lIns="91425" spcFirstLastPara="1" rIns="91425" wrap="square" tIns="91425">
            <a:noAutofit/>
          </a:bodyPr>
          <a:lstStyle/>
          <a:p>
            <a:pPr indent="0" lvl="0" marL="0" rtl="0" algn="ctr">
              <a:lnSpc>
                <a:spcPct val="107000"/>
              </a:lnSpc>
              <a:spcBef>
                <a:spcPts val="0"/>
              </a:spcBef>
              <a:spcAft>
                <a:spcPts val="0"/>
              </a:spcAft>
              <a:buSzPts val="1800"/>
              <a:buNone/>
            </a:pPr>
            <a:r>
              <a:rPr lang="de-DE" sz="1800">
                <a:latin typeface="Trebuchet MS"/>
                <a:ea typeface="Trebuchet MS"/>
                <a:cs typeface="Trebuchet MS"/>
                <a:sym typeface="Trebuchet MS"/>
              </a:rPr>
              <a:t>Möglichkeiten, wie Manager die Erwartung, Instrumentalität und Valenz beeinflussen können</a:t>
            </a:r>
            <a:endParaRPr sz="1800">
              <a:latin typeface="Calibri"/>
              <a:ea typeface="Calibri"/>
              <a:cs typeface="Calibri"/>
              <a:sym typeface="Calibri"/>
            </a:endParaRPr>
          </a:p>
        </p:txBody>
      </p:sp>
      <p:pic>
        <p:nvPicPr>
          <p:cNvPr descr="A close up of a logo&#10;&#10;Description automatically generated" id="369" name="Google Shape;369;p28"/>
          <p:cNvPicPr preferRelativeResize="0"/>
          <p:nvPr/>
        </p:nvPicPr>
        <p:blipFill rotWithShape="1">
          <a:blip r:embed="rId3">
            <a:alphaModFix/>
          </a:blip>
          <a:srcRect b="0" l="0" r="0" t="0"/>
          <a:stretch/>
        </p:blipFill>
        <p:spPr>
          <a:xfrm>
            <a:off x="524425" y="6307332"/>
            <a:ext cx="1710047" cy="408041"/>
          </a:xfrm>
          <a:prstGeom prst="rect">
            <a:avLst/>
          </a:prstGeom>
          <a:noFill/>
          <a:ln>
            <a:noFill/>
          </a:ln>
        </p:spPr>
      </p:pic>
      <p:sp>
        <p:nvSpPr>
          <p:cNvPr id="370" name="Google Shape;370;p28"/>
          <p:cNvSpPr/>
          <p:nvPr/>
        </p:nvSpPr>
        <p:spPr>
          <a:xfrm>
            <a:off x="2771988" y="6346041"/>
            <a:ext cx="2991525" cy="36933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de-DE" sz="1800" u="none" cap="none" strike="noStrike">
                <a:solidFill>
                  <a:srgbClr val="000000"/>
                </a:solidFill>
                <a:latin typeface="Trebuchet MS"/>
                <a:ea typeface="Trebuchet MS"/>
                <a:cs typeface="Trebuchet MS"/>
                <a:sym typeface="Trebuchet MS"/>
              </a:rPr>
              <a:t>2018-1-AT01-KA202-039242</a:t>
            </a:r>
            <a:endParaRPr b="0" i="0" sz="1800" u="none" cap="none" strike="noStrike">
              <a:solidFill>
                <a:schemeClr val="dk1"/>
              </a:solidFill>
              <a:latin typeface="Trebuchet MS"/>
              <a:ea typeface="Trebuchet MS"/>
              <a:cs typeface="Trebuchet MS"/>
              <a:sym typeface="Trebuchet MS"/>
            </a:endParaRPr>
          </a:p>
        </p:txBody>
      </p:sp>
      <p:sp>
        <p:nvSpPr>
          <p:cNvPr id="371" name="Google Shape;371;p28"/>
          <p:cNvSpPr/>
          <p:nvPr/>
        </p:nvSpPr>
        <p:spPr>
          <a:xfrm>
            <a:off x="435006" y="5354200"/>
            <a:ext cx="6899295" cy="24622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de-DE" sz="1000" u="none" cap="none" strike="noStrike">
                <a:solidFill>
                  <a:srgbClr val="000000"/>
                </a:solidFill>
                <a:latin typeface="Arial"/>
                <a:ea typeface="Arial"/>
                <a:cs typeface="Arial"/>
                <a:sym typeface="Arial"/>
              </a:rPr>
              <a:t>Quelle: </a:t>
            </a:r>
            <a:r>
              <a:rPr b="0" i="0" lang="de-DE" sz="1000" u="sng" cap="none" strike="noStrike">
                <a:solidFill>
                  <a:schemeClr val="hlink"/>
                </a:solidFill>
                <a:latin typeface="Arial"/>
                <a:ea typeface="Arial"/>
                <a:cs typeface="Arial"/>
                <a:sym typeface="Arial"/>
                <a:hlinkClick r:id="rId4"/>
              </a:rPr>
              <a:t>https://www.businessballs.com/improving-workplace-performance/vrooms-expectancy-theory/</a:t>
            </a:r>
            <a:r>
              <a:rPr b="0" i="0" lang="de-DE" sz="1000" u="none" cap="none" strike="noStrike">
                <a:solidFill>
                  <a:srgbClr val="000000"/>
                </a:solidFill>
                <a:latin typeface="Arial"/>
                <a:ea typeface="Arial"/>
                <a:cs typeface="Arial"/>
                <a:sym typeface="Arial"/>
              </a:rPr>
              <a:t> </a:t>
            </a:r>
            <a:endParaRPr/>
          </a:p>
        </p:txBody>
      </p:sp>
      <p:sp>
        <p:nvSpPr>
          <p:cNvPr id="372" name="Google Shape;372;p28"/>
          <p:cNvSpPr/>
          <p:nvPr/>
        </p:nvSpPr>
        <p:spPr>
          <a:xfrm>
            <a:off x="360946" y="2556956"/>
            <a:ext cx="1873526" cy="569494"/>
          </a:xfrm>
          <a:prstGeom prst="rect">
            <a:avLst/>
          </a:prstGeom>
          <a:solidFill>
            <a:srgbClr val="EDEDED"/>
          </a:solidFill>
          <a:ln cap="flat" cmpd="sng" w="25400">
            <a:solidFill>
              <a:srgbClr val="4271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de-DE" sz="1400" u="none" cap="none" strike="noStrike">
                <a:solidFill>
                  <a:schemeClr val="dk1"/>
                </a:solidFill>
                <a:latin typeface="Arial"/>
                <a:ea typeface="Arial"/>
                <a:cs typeface="Arial"/>
                <a:sym typeface="Arial"/>
              </a:rPr>
              <a:t>Erwartung</a:t>
            </a:r>
            <a:endParaRPr/>
          </a:p>
        </p:txBody>
      </p:sp>
      <p:sp>
        <p:nvSpPr>
          <p:cNvPr id="373" name="Google Shape;373;p28"/>
          <p:cNvSpPr/>
          <p:nvPr/>
        </p:nvSpPr>
        <p:spPr>
          <a:xfrm>
            <a:off x="3266818" y="2556956"/>
            <a:ext cx="1873526" cy="569494"/>
          </a:xfrm>
          <a:prstGeom prst="rect">
            <a:avLst/>
          </a:prstGeom>
          <a:solidFill>
            <a:srgbClr val="EDEDED"/>
          </a:solidFill>
          <a:ln cap="flat" cmpd="sng" w="25400">
            <a:solidFill>
              <a:srgbClr val="4271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de-DE" sz="1400" u="none" cap="none" strike="noStrike">
                <a:solidFill>
                  <a:schemeClr val="dk1"/>
                </a:solidFill>
                <a:latin typeface="Arial"/>
                <a:ea typeface="Arial"/>
                <a:cs typeface="Arial"/>
                <a:sym typeface="Arial"/>
              </a:rPr>
              <a:t>Instrumentalität</a:t>
            </a:r>
            <a:endParaRPr/>
          </a:p>
        </p:txBody>
      </p:sp>
      <p:sp>
        <p:nvSpPr>
          <p:cNvPr id="374" name="Google Shape;374;p28"/>
          <p:cNvSpPr/>
          <p:nvPr/>
        </p:nvSpPr>
        <p:spPr>
          <a:xfrm>
            <a:off x="6066169" y="2556956"/>
            <a:ext cx="1873526" cy="569494"/>
          </a:xfrm>
          <a:prstGeom prst="rect">
            <a:avLst/>
          </a:prstGeom>
          <a:solidFill>
            <a:srgbClr val="EDEDED"/>
          </a:solidFill>
          <a:ln cap="flat" cmpd="sng" w="25400">
            <a:solidFill>
              <a:srgbClr val="4271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de-DE" sz="1400" u="none" cap="none" strike="noStrike">
                <a:solidFill>
                  <a:schemeClr val="dk1"/>
                </a:solidFill>
                <a:latin typeface="Arial"/>
                <a:ea typeface="Arial"/>
                <a:cs typeface="Arial"/>
                <a:sym typeface="Arial"/>
              </a:rPr>
              <a:t>Valenz</a:t>
            </a:r>
            <a:endParaRPr/>
          </a:p>
        </p:txBody>
      </p:sp>
      <p:sp>
        <p:nvSpPr>
          <p:cNvPr id="375" name="Google Shape;375;p28"/>
          <p:cNvSpPr/>
          <p:nvPr/>
        </p:nvSpPr>
        <p:spPr>
          <a:xfrm>
            <a:off x="524425" y="3291732"/>
            <a:ext cx="2679034" cy="1904581"/>
          </a:xfrm>
          <a:prstGeom prst="rect">
            <a:avLst/>
          </a:prstGeom>
          <a:solidFill>
            <a:srgbClr val="FFF2CC"/>
          </a:solidFill>
          <a:ln cap="flat" cmpd="sng" w="25400">
            <a:solidFill>
              <a:srgbClr val="42719B"/>
            </a:solidFill>
            <a:prstDash val="solid"/>
            <a:round/>
            <a:headEnd len="sm" w="sm" type="none"/>
            <a:tailEnd len="sm" w="sm" type="none"/>
          </a:ln>
        </p:spPr>
        <p:txBody>
          <a:bodyPr anchorCtr="0" anchor="ctr" bIns="45700" lIns="91425" spcFirstLastPara="1" rIns="91425" wrap="square" tIns="45700">
            <a:noAutofit/>
          </a:bodyPr>
          <a:lstStyle/>
          <a:p>
            <a:pPr indent="-171450" lvl="0" marL="171450" marR="0" rtl="0" algn="l">
              <a:lnSpc>
                <a:spcPct val="100000"/>
              </a:lnSpc>
              <a:spcBef>
                <a:spcPts val="0"/>
              </a:spcBef>
              <a:spcAft>
                <a:spcPts val="0"/>
              </a:spcAft>
              <a:buClr>
                <a:srgbClr val="000000"/>
              </a:buClr>
              <a:buSzPts val="1200"/>
              <a:buFont typeface="Arial"/>
              <a:buChar char="-"/>
            </a:pPr>
            <a:r>
              <a:rPr b="0" i="0" lang="de-DE" sz="1200" u="none" cap="none" strike="noStrike">
                <a:solidFill>
                  <a:srgbClr val="000000"/>
                </a:solidFill>
                <a:latin typeface="Arial"/>
                <a:ea typeface="Arial"/>
                <a:cs typeface="Arial"/>
                <a:sym typeface="Arial"/>
              </a:rPr>
              <a:t>Stellen Sie sicher, dass die Mitarbeiter angemessene Fähigkeiten, Fertigkeiten und Kenntnisse besitzen</a:t>
            </a:r>
            <a:endParaRPr/>
          </a:p>
          <a:p>
            <a:pPr indent="-171450" lvl="0" marL="171450" marR="0" rtl="0" algn="l">
              <a:lnSpc>
                <a:spcPct val="100000"/>
              </a:lnSpc>
              <a:spcBef>
                <a:spcPts val="0"/>
              </a:spcBef>
              <a:spcAft>
                <a:spcPts val="0"/>
              </a:spcAft>
              <a:buClr>
                <a:srgbClr val="000000"/>
              </a:buClr>
              <a:buSzPts val="1200"/>
              <a:buFont typeface="Arial"/>
              <a:buChar char="-"/>
            </a:pPr>
            <a:r>
              <a:rPr b="0" i="0" lang="de-DE" sz="1200" u="none" cap="none" strike="noStrike">
                <a:solidFill>
                  <a:srgbClr val="000000"/>
                </a:solidFill>
                <a:latin typeface="Arial"/>
                <a:ea typeface="Arial"/>
                <a:cs typeface="Arial"/>
                <a:sym typeface="Arial"/>
              </a:rPr>
              <a:t>Stellen Sie sicher, dass die Umgebung die Leistung erleichtert</a:t>
            </a:r>
            <a:endParaRPr/>
          </a:p>
          <a:p>
            <a:pPr indent="-171450" lvl="0" marL="171450" marR="0" rtl="0" algn="l">
              <a:lnSpc>
                <a:spcPct val="100000"/>
              </a:lnSpc>
              <a:spcBef>
                <a:spcPts val="0"/>
              </a:spcBef>
              <a:spcAft>
                <a:spcPts val="0"/>
              </a:spcAft>
              <a:buClr>
                <a:srgbClr val="000000"/>
              </a:buClr>
              <a:buSzPts val="1200"/>
              <a:buFont typeface="Arial"/>
              <a:buChar char="-"/>
            </a:pPr>
            <a:r>
              <a:rPr b="0" i="0" lang="de-DE" sz="1200" u="none" cap="none" strike="noStrike">
                <a:solidFill>
                  <a:srgbClr val="000000"/>
                </a:solidFill>
                <a:latin typeface="Arial"/>
                <a:ea typeface="Arial"/>
                <a:cs typeface="Arial"/>
                <a:sym typeface="Arial"/>
              </a:rPr>
              <a:t>Ermutigen Sie die Mitarbeiter dazu, zu glauben, dass ihre Bemühungen einen Unterschied machen</a:t>
            </a:r>
            <a:endParaRPr/>
          </a:p>
        </p:txBody>
      </p:sp>
      <p:sp>
        <p:nvSpPr>
          <p:cNvPr id="376" name="Google Shape;376;p28"/>
          <p:cNvSpPr/>
          <p:nvPr/>
        </p:nvSpPr>
        <p:spPr>
          <a:xfrm>
            <a:off x="3421778" y="3291733"/>
            <a:ext cx="2679034" cy="1904580"/>
          </a:xfrm>
          <a:prstGeom prst="rect">
            <a:avLst/>
          </a:prstGeom>
          <a:solidFill>
            <a:srgbClr val="FFF2CC"/>
          </a:solidFill>
          <a:ln cap="flat" cmpd="sng" w="25400">
            <a:solidFill>
              <a:srgbClr val="42719B"/>
            </a:solidFill>
            <a:prstDash val="solid"/>
            <a:round/>
            <a:headEnd len="sm" w="sm" type="none"/>
            <a:tailEnd len="sm" w="sm" type="none"/>
          </a:ln>
        </p:spPr>
        <p:txBody>
          <a:bodyPr anchorCtr="0" anchor="ctr" bIns="45700" lIns="91425" spcFirstLastPara="1" rIns="91425" wrap="square" tIns="45700">
            <a:noAutofit/>
          </a:bodyPr>
          <a:lstStyle/>
          <a:p>
            <a:pPr indent="-171450" lvl="0" marL="171450" marR="0" rtl="0" algn="l">
              <a:lnSpc>
                <a:spcPct val="100000"/>
              </a:lnSpc>
              <a:spcBef>
                <a:spcPts val="0"/>
              </a:spcBef>
              <a:spcAft>
                <a:spcPts val="0"/>
              </a:spcAft>
              <a:buClr>
                <a:srgbClr val="000000"/>
              </a:buClr>
              <a:buSzPts val="1200"/>
              <a:buFont typeface="Arial"/>
              <a:buChar char="-"/>
            </a:pPr>
            <a:r>
              <a:rPr b="0" i="0" lang="de-DE" sz="1200" u="none" cap="none" strike="noStrike">
                <a:solidFill>
                  <a:srgbClr val="000000"/>
                </a:solidFill>
                <a:latin typeface="Arial"/>
                <a:ea typeface="Arial"/>
                <a:cs typeface="Arial"/>
                <a:sym typeface="Arial"/>
              </a:rPr>
              <a:t>Belohnen Sie die Leistung von Mitarbeitern</a:t>
            </a:r>
            <a:endParaRPr b="0" i="0" sz="12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200"/>
              <a:buFont typeface="Arial"/>
              <a:buChar char="-"/>
            </a:pPr>
            <a:r>
              <a:rPr b="0" i="0" lang="de-DE" sz="1200" u="none" cap="none" strike="noStrike">
                <a:solidFill>
                  <a:srgbClr val="000000"/>
                </a:solidFill>
                <a:latin typeface="Arial"/>
                <a:ea typeface="Arial"/>
                <a:cs typeface="Arial"/>
                <a:sym typeface="Arial"/>
              </a:rPr>
              <a:t>Informieren Sie die Mitarbeiter im Voraus über die Belohnungen</a:t>
            </a:r>
            <a:endParaRPr b="0" i="0" sz="12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200"/>
              <a:buFont typeface="Arial"/>
              <a:buChar char="-"/>
            </a:pPr>
            <a:r>
              <a:rPr b="0" i="0" lang="de-DE" sz="1200" u="none" cap="none" strike="noStrike">
                <a:solidFill>
                  <a:srgbClr val="000000"/>
                </a:solidFill>
                <a:latin typeface="Arial"/>
                <a:ea typeface="Arial"/>
                <a:cs typeface="Arial"/>
                <a:sym typeface="Arial"/>
              </a:rPr>
              <a:t>Versuchen Sie, den Einfluss der Nichtleistung auf Belohnungen zu eliminieren</a:t>
            </a:r>
            <a:endParaRPr b="0" i="0" sz="1200" u="none" cap="none" strike="noStrike">
              <a:solidFill>
                <a:srgbClr val="000000"/>
              </a:solidFill>
              <a:latin typeface="Arial"/>
              <a:ea typeface="Arial"/>
              <a:cs typeface="Arial"/>
              <a:sym typeface="Arial"/>
            </a:endParaRPr>
          </a:p>
        </p:txBody>
      </p:sp>
      <p:sp>
        <p:nvSpPr>
          <p:cNvPr id="377" name="Google Shape;377;p28"/>
          <p:cNvSpPr/>
          <p:nvPr/>
        </p:nvSpPr>
        <p:spPr>
          <a:xfrm>
            <a:off x="6319131" y="3291732"/>
            <a:ext cx="2679034" cy="1892111"/>
          </a:xfrm>
          <a:prstGeom prst="rect">
            <a:avLst/>
          </a:prstGeom>
          <a:solidFill>
            <a:srgbClr val="FFF2CC"/>
          </a:solidFill>
          <a:ln cap="flat" cmpd="sng" w="25400">
            <a:solidFill>
              <a:srgbClr val="42719B"/>
            </a:solidFill>
            <a:prstDash val="solid"/>
            <a:round/>
            <a:headEnd len="sm" w="sm" type="none"/>
            <a:tailEnd len="sm" w="sm" type="none"/>
          </a:ln>
        </p:spPr>
        <p:txBody>
          <a:bodyPr anchorCtr="0" anchor="ctr" bIns="45700" lIns="91425" spcFirstLastPara="1" rIns="91425" wrap="square" tIns="45700">
            <a:noAutofit/>
          </a:bodyPr>
          <a:lstStyle/>
          <a:p>
            <a:pPr indent="-171450" lvl="0" marL="171450" marR="0" rtl="0" algn="l">
              <a:lnSpc>
                <a:spcPct val="100000"/>
              </a:lnSpc>
              <a:spcBef>
                <a:spcPts val="0"/>
              </a:spcBef>
              <a:spcAft>
                <a:spcPts val="0"/>
              </a:spcAft>
              <a:buClr>
                <a:srgbClr val="000000"/>
              </a:buClr>
              <a:buSzPts val="1200"/>
              <a:buFont typeface="Arial"/>
              <a:buChar char="-"/>
            </a:pPr>
            <a:r>
              <a:rPr b="0" i="0" lang="de-DE" sz="1200" u="none" cap="none" strike="noStrike">
                <a:solidFill>
                  <a:srgbClr val="000000"/>
                </a:solidFill>
                <a:latin typeface="Arial"/>
                <a:ea typeface="Arial"/>
                <a:cs typeface="Arial"/>
                <a:sym typeface="Arial"/>
              </a:rPr>
              <a:t>Finden Sie Belohnungen, die für die Mitarbeiter wünschenswert sind</a:t>
            </a:r>
            <a:endParaRPr b="0" i="0" sz="12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200"/>
              <a:buFont typeface="Arial"/>
              <a:buChar char="-"/>
            </a:pPr>
            <a:r>
              <a:rPr b="0" i="0" lang="de-DE" sz="1200" u="none" cap="none" strike="noStrike">
                <a:solidFill>
                  <a:srgbClr val="000000"/>
                </a:solidFill>
                <a:latin typeface="Arial"/>
                <a:ea typeface="Arial"/>
                <a:cs typeface="Arial"/>
                <a:sym typeface="Arial"/>
              </a:rPr>
              <a:t>Stellen Sie sicher, dass die Belohnungen als fair angesehen werden</a:t>
            </a:r>
            <a:endParaRPr b="0" i="0" sz="12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200"/>
              <a:buFont typeface="Arial"/>
              <a:buChar char="-"/>
            </a:pPr>
            <a:r>
              <a:rPr b="0" i="0" lang="de-DE" sz="1200" u="none" cap="none" strike="noStrike">
                <a:solidFill>
                  <a:srgbClr val="000000"/>
                </a:solidFill>
                <a:latin typeface="Arial"/>
                <a:ea typeface="Arial"/>
                <a:cs typeface="Arial"/>
                <a:sym typeface="Arial"/>
              </a:rPr>
              <a:t>Geben Sie den Mitarbeitern die Wahl zwischen Belohnungen</a:t>
            </a:r>
            <a:endParaRPr b="0" i="0" sz="1200" u="none" cap="none" strike="noStrike">
              <a:solidFill>
                <a:srgbClr val="000000"/>
              </a:solidFill>
              <a:latin typeface="Arial"/>
              <a:ea typeface="Arial"/>
              <a:cs typeface="Arial"/>
              <a:sym typeface="Arial"/>
            </a:endParaRPr>
          </a:p>
        </p:txBody>
      </p:sp>
      <p:pic>
        <p:nvPicPr>
          <p:cNvPr descr="Ein Bild, das Person, stehend, Mann, haltend enthält.&#10;&#10;Automatisch generierte Beschreibung" id="378" name="Google Shape;378;p28"/>
          <p:cNvPicPr preferRelativeResize="0"/>
          <p:nvPr/>
        </p:nvPicPr>
        <p:blipFill rotWithShape="1">
          <a:blip r:embed="rId5">
            <a:alphaModFix/>
          </a:blip>
          <a:srcRect b="0" l="0" r="0" t="0"/>
          <a:stretch/>
        </p:blipFill>
        <p:spPr>
          <a:xfrm flipH="1">
            <a:off x="7051431" y="115412"/>
            <a:ext cx="1841152" cy="1379905"/>
          </a:xfrm>
          <a:prstGeom prst="rect">
            <a:avLst/>
          </a:prstGeom>
          <a:noFill/>
          <a:ln>
            <a:noFill/>
          </a:ln>
        </p:spPr>
      </p:pic>
      <p:pic>
        <p:nvPicPr>
          <p:cNvPr descr="Obraz zawierający tekst&#10;&#10;Opis wygenerowany automatycznie" id="379" name="Google Shape;379;p28"/>
          <p:cNvPicPr preferRelativeResize="0"/>
          <p:nvPr/>
        </p:nvPicPr>
        <p:blipFill rotWithShape="1">
          <a:blip r:embed="rId6">
            <a:alphaModFix/>
          </a:blip>
          <a:srcRect b="0" l="0" r="0" t="0"/>
          <a:stretch/>
        </p:blipFill>
        <p:spPr>
          <a:xfrm>
            <a:off x="7217567" y="5874566"/>
            <a:ext cx="1819277" cy="370878"/>
          </a:xfrm>
          <a:prstGeom prst="rect">
            <a:avLst/>
          </a:prstGeom>
          <a:noFill/>
          <a:ln>
            <a:noFill/>
          </a:ln>
        </p:spPr>
      </p:pic>
      <p:sp>
        <p:nvSpPr>
          <p:cNvPr id="380" name="Google Shape;380;p28"/>
          <p:cNvSpPr txBox="1"/>
          <p:nvPr/>
        </p:nvSpPr>
        <p:spPr>
          <a:xfrm>
            <a:off x="5824537" y="6245444"/>
            <a:ext cx="3269457" cy="52322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None/>
            </a:pPr>
            <a:r>
              <a:rPr b="0" i="0" lang="de-DE" sz="700" u="none" cap="none" strike="noStrike">
                <a:solidFill>
                  <a:srgbClr val="333333"/>
                </a:solidFill>
                <a:latin typeface="Calibri"/>
                <a:ea typeface="Calibri"/>
                <a:cs typeface="Calibri"/>
                <a:sym typeface="Calibri"/>
              </a:rPr>
              <a:t>Die Unterstützung der Europäischen Kommission für die Erstellung dieser Veröffentlichung stellt keine Billigung des Inhalts dar, welcher nur die Ansichten der Verfasser wiedergibt, und die Kommission kann nicht für eine etwaige Verwendung der darin enthaltenen Informationen haftbar gemacht werden.</a:t>
            </a:r>
            <a:endParaRPr b="0" i="0" sz="700" u="none" cap="none" strike="noStrike">
              <a:solidFill>
                <a:srgbClr val="000000"/>
              </a:solidFill>
              <a:latin typeface="Calibri"/>
              <a:ea typeface="Calibri"/>
              <a:cs typeface="Calibri"/>
              <a:sym typeface="Calibri"/>
            </a:endParaRPr>
          </a:p>
        </p:txBody>
      </p:sp>
      <p:sp>
        <p:nvSpPr>
          <p:cNvPr id="381" name="Google Shape;381;p28"/>
          <p:cNvSpPr/>
          <p:nvPr>
            <p:ph type="ctrTitle"/>
          </p:nvPr>
        </p:nvSpPr>
        <p:spPr>
          <a:xfrm>
            <a:off x="2602518" y="127763"/>
            <a:ext cx="4073490" cy="1360176"/>
          </a:xfrm>
          <a:prstGeom prst="roundRect">
            <a:avLst>
              <a:gd fmla="val 16667" name="adj"/>
            </a:avLst>
          </a:prstGeom>
          <a:solidFill>
            <a:srgbClr val="3086B8"/>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3400"/>
              <a:buFont typeface="Trebuchet MS"/>
              <a:buNone/>
            </a:pPr>
            <a:r>
              <a:rPr b="1" lang="de-DE" sz="2800">
                <a:solidFill>
                  <a:schemeClr val="lt1"/>
                </a:solidFill>
                <a:latin typeface="Trebuchet MS"/>
                <a:ea typeface="Trebuchet MS"/>
                <a:cs typeface="Trebuchet MS"/>
                <a:sym typeface="Trebuchet MS"/>
              </a:rPr>
              <a:t>Die Grundbedürfnisse der Mitarbeiter klassifizieren</a:t>
            </a:r>
            <a:endParaRPr sz="28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pic>
        <p:nvPicPr>
          <p:cNvPr descr="A close up of a logo&#10;&#10;Description automatically generated" id="386" name="Google Shape;386;p29"/>
          <p:cNvPicPr preferRelativeResize="0"/>
          <p:nvPr/>
        </p:nvPicPr>
        <p:blipFill rotWithShape="1">
          <a:blip r:embed="rId3">
            <a:alphaModFix/>
          </a:blip>
          <a:srcRect b="0" l="0" r="0" t="0"/>
          <a:stretch/>
        </p:blipFill>
        <p:spPr>
          <a:xfrm>
            <a:off x="524425" y="6307332"/>
            <a:ext cx="1710047" cy="408041"/>
          </a:xfrm>
          <a:prstGeom prst="rect">
            <a:avLst/>
          </a:prstGeom>
          <a:noFill/>
          <a:ln>
            <a:noFill/>
          </a:ln>
        </p:spPr>
      </p:pic>
      <p:sp>
        <p:nvSpPr>
          <p:cNvPr id="387" name="Google Shape;387;p29"/>
          <p:cNvSpPr/>
          <p:nvPr/>
        </p:nvSpPr>
        <p:spPr>
          <a:xfrm>
            <a:off x="2771988" y="6346041"/>
            <a:ext cx="2991525" cy="36933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de-DE" sz="1800" u="none" cap="none" strike="noStrike">
                <a:solidFill>
                  <a:srgbClr val="000000"/>
                </a:solidFill>
                <a:latin typeface="Trebuchet MS"/>
                <a:ea typeface="Trebuchet MS"/>
                <a:cs typeface="Trebuchet MS"/>
                <a:sym typeface="Trebuchet MS"/>
              </a:rPr>
              <a:t>2018-1-AT01-KA202-039242</a:t>
            </a:r>
            <a:endParaRPr b="0" i="0" sz="1800" u="none" cap="none" strike="noStrike">
              <a:solidFill>
                <a:schemeClr val="dk1"/>
              </a:solidFill>
              <a:latin typeface="Trebuchet MS"/>
              <a:ea typeface="Trebuchet MS"/>
              <a:cs typeface="Trebuchet MS"/>
              <a:sym typeface="Trebuchet MS"/>
            </a:endParaRPr>
          </a:p>
        </p:txBody>
      </p:sp>
      <p:pic>
        <p:nvPicPr>
          <p:cNvPr id="388" name="Google Shape;388;p29"/>
          <p:cNvPicPr preferRelativeResize="0"/>
          <p:nvPr/>
        </p:nvPicPr>
        <p:blipFill rotWithShape="1">
          <a:blip r:embed="rId4">
            <a:alphaModFix/>
          </a:blip>
          <a:srcRect b="0" l="0" r="0" t="0"/>
          <a:stretch/>
        </p:blipFill>
        <p:spPr>
          <a:xfrm>
            <a:off x="181633" y="142627"/>
            <a:ext cx="8821689" cy="5624509"/>
          </a:xfrm>
          <a:prstGeom prst="rect">
            <a:avLst/>
          </a:prstGeom>
          <a:noFill/>
          <a:ln>
            <a:noFill/>
          </a:ln>
        </p:spPr>
      </p:pic>
      <p:sp>
        <p:nvSpPr>
          <p:cNvPr id="389" name="Google Shape;389;p29"/>
          <p:cNvSpPr/>
          <p:nvPr/>
        </p:nvSpPr>
        <p:spPr>
          <a:xfrm>
            <a:off x="181634" y="5784112"/>
            <a:ext cx="7013250" cy="26161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rPr b="0" i="0" lang="de-DE" sz="1100" u="none" cap="none" strike="noStrike">
                <a:solidFill>
                  <a:srgbClr val="000000"/>
                </a:solidFill>
                <a:latin typeface="Arial"/>
                <a:ea typeface="Arial"/>
                <a:cs typeface="Arial"/>
                <a:sym typeface="Arial"/>
              </a:rPr>
              <a:t>Quelle : </a:t>
            </a:r>
            <a:r>
              <a:rPr b="0" i="0" lang="de-DE" sz="1100" u="sng" cap="none" strike="noStrike">
                <a:solidFill>
                  <a:schemeClr val="hlink"/>
                </a:solidFill>
                <a:latin typeface="Arial"/>
                <a:ea typeface="Arial"/>
                <a:cs typeface="Arial"/>
                <a:sym typeface="Arial"/>
                <a:hlinkClick r:id="rId5"/>
              </a:rPr>
              <a:t>https://www.thebalancecareers.com/how-great-managers-motivate-their-employees-1918772</a:t>
            </a:r>
            <a:r>
              <a:rPr b="0" i="0" lang="de-DE" sz="1100" u="none" cap="none" strike="noStrike">
                <a:solidFill>
                  <a:srgbClr val="000000"/>
                </a:solidFill>
                <a:latin typeface="Arial"/>
                <a:ea typeface="Arial"/>
                <a:cs typeface="Arial"/>
                <a:sym typeface="Arial"/>
              </a:rPr>
              <a:t> </a:t>
            </a:r>
            <a:endParaRPr/>
          </a:p>
        </p:txBody>
      </p:sp>
      <p:pic>
        <p:nvPicPr>
          <p:cNvPr descr="Obraz zawierający tekst&#10;&#10;Opis wygenerowany automatycznie" id="390" name="Google Shape;390;p29"/>
          <p:cNvPicPr preferRelativeResize="0"/>
          <p:nvPr/>
        </p:nvPicPr>
        <p:blipFill rotWithShape="1">
          <a:blip r:embed="rId6">
            <a:alphaModFix/>
          </a:blip>
          <a:srcRect b="0" l="0" r="0" t="0"/>
          <a:stretch/>
        </p:blipFill>
        <p:spPr>
          <a:xfrm>
            <a:off x="7217567" y="5874566"/>
            <a:ext cx="1819277" cy="370878"/>
          </a:xfrm>
          <a:prstGeom prst="rect">
            <a:avLst/>
          </a:prstGeom>
          <a:noFill/>
          <a:ln>
            <a:noFill/>
          </a:ln>
        </p:spPr>
      </p:pic>
      <p:sp>
        <p:nvSpPr>
          <p:cNvPr id="391" name="Google Shape;391;p29"/>
          <p:cNvSpPr txBox="1"/>
          <p:nvPr/>
        </p:nvSpPr>
        <p:spPr>
          <a:xfrm>
            <a:off x="5824537" y="6245444"/>
            <a:ext cx="3269457" cy="52322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None/>
            </a:pPr>
            <a:r>
              <a:rPr b="0" i="0" lang="de-DE" sz="700" u="none" cap="none" strike="noStrike">
                <a:solidFill>
                  <a:srgbClr val="333333"/>
                </a:solidFill>
                <a:latin typeface="Calibri"/>
                <a:ea typeface="Calibri"/>
                <a:cs typeface="Calibri"/>
                <a:sym typeface="Calibri"/>
              </a:rPr>
              <a:t>Die Unterstützung der Europäischen Kommission für die Erstellung dieser Veröffentlichung stellt keine Billigung des Inhalts dar, welcher nur die Ansichten der Verfasser wiedergibt, und die Kommission kann nicht für eine etwaige Verwendung der darin enthaltenen Informationen haftbar gemacht werden.</a:t>
            </a:r>
            <a:endParaRPr b="0" i="0" sz="700" u="none" cap="none" strike="noStrike">
              <a:solidFill>
                <a:srgbClr val="000000"/>
              </a:solidFill>
              <a:latin typeface="Calibri"/>
              <a:ea typeface="Calibri"/>
              <a:cs typeface="Calibri"/>
              <a:sym typeface="Calibri"/>
            </a:endParaRPr>
          </a:p>
        </p:txBody>
      </p:sp>
      <p:sp>
        <p:nvSpPr>
          <p:cNvPr id="392" name="Google Shape;392;p29"/>
          <p:cNvSpPr txBox="1"/>
          <p:nvPr/>
        </p:nvSpPr>
        <p:spPr>
          <a:xfrm>
            <a:off x="943943" y="142627"/>
            <a:ext cx="7108103" cy="615553"/>
          </a:xfrm>
          <a:prstGeom prst="rect">
            <a:avLst/>
          </a:prstGeom>
          <a:solidFill>
            <a:srgbClr val="F3817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1" lang="de-DE" sz="2000" u="none" cap="none" strike="noStrike">
                <a:solidFill>
                  <a:schemeClr val="lt1"/>
                </a:solidFill>
                <a:latin typeface="Trebuchet MS"/>
                <a:ea typeface="Trebuchet MS"/>
                <a:cs typeface="Trebuchet MS"/>
                <a:sym typeface="Trebuchet MS"/>
              </a:rPr>
              <a:t>Was macht einen glücklichen Mitarbeiter aus?</a:t>
            </a:r>
            <a:endParaRPr b="1" i="1" sz="2000" u="none" cap="none" strike="noStrike">
              <a:solidFill>
                <a:schemeClr val="lt1"/>
              </a:solidFill>
              <a:latin typeface="Trebuchet MS"/>
              <a:ea typeface="Trebuchet MS"/>
              <a:cs typeface="Trebuchet MS"/>
              <a:sym typeface="Trebuchet MS"/>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93" name="Google Shape;393;p29"/>
          <p:cNvSpPr/>
          <p:nvPr/>
        </p:nvSpPr>
        <p:spPr>
          <a:xfrm>
            <a:off x="1085984" y="2465214"/>
            <a:ext cx="3628057" cy="692468"/>
          </a:xfrm>
          <a:prstGeom prst="roundRect">
            <a:avLst>
              <a:gd fmla="val 49690" name="adj"/>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de-DE" sz="1300" u="none" cap="none" strike="noStrike">
                <a:solidFill>
                  <a:srgbClr val="000000"/>
                </a:solidFill>
                <a:latin typeface="Arial"/>
                <a:ea typeface="Arial"/>
                <a:cs typeface="Arial"/>
                <a:sym typeface="Arial"/>
              </a:rPr>
              <a:t>Bieten Sie ihnen die Möglichkeit, ihr Wissen und ihre Fähigkeiten zu erweitern</a:t>
            </a:r>
            <a:endParaRPr b="0" i="0" sz="1300" u="none" cap="none" strike="noStrike">
              <a:solidFill>
                <a:srgbClr val="000000"/>
              </a:solidFill>
              <a:latin typeface="Arial"/>
              <a:ea typeface="Arial"/>
              <a:cs typeface="Arial"/>
              <a:sym typeface="Arial"/>
            </a:endParaRPr>
          </a:p>
        </p:txBody>
      </p:sp>
      <p:sp>
        <p:nvSpPr>
          <p:cNvPr id="394" name="Google Shape;394;p29"/>
          <p:cNvSpPr/>
          <p:nvPr/>
        </p:nvSpPr>
        <p:spPr>
          <a:xfrm>
            <a:off x="4909350" y="2465214"/>
            <a:ext cx="3346883" cy="709960"/>
          </a:xfrm>
          <a:prstGeom prst="roundRect">
            <a:avLst>
              <a:gd fmla="val 49690" name="adj"/>
            </a:avLst>
          </a:prstGeom>
          <a:solidFill>
            <a:schemeClr val="lt1"/>
          </a:solid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None/>
            </a:pPr>
            <a:r>
              <a:rPr b="0" i="0" lang="de-DE" sz="1300" u="none" cap="none" strike="noStrike">
                <a:solidFill>
                  <a:srgbClr val="000000"/>
                </a:solidFill>
                <a:latin typeface="Arial"/>
                <a:ea typeface="Arial"/>
                <a:cs typeface="Arial"/>
                <a:sym typeface="Arial"/>
              </a:rPr>
              <a:t>Kommunizieren Sie offen und häufig  mit jedem Mitarbeiter in Ihrem Team</a:t>
            </a:r>
            <a:endParaRPr b="0" i="0" sz="1300" u="none" cap="none" strike="noStrike">
              <a:solidFill>
                <a:srgbClr val="000000"/>
              </a:solidFill>
              <a:latin typeface="Arial"/>
              <a:ea typeface="Arial"/>
              <a:cs typeface="Arial"/>
              <a:sym typeface="Arial"/>
            </a:endParaRPr>
          </a:p>
        </p:txBody>
      </p:sp>
      <p:sp>
        <p:nvSpPr>
          <p:cNvPr id="395" name="Google Shape;395;p29"/>
          <p:cNvSpPr/>
          <p:nvPr/>
        </p:nvSpPr>
        <p:spPr>
          <a:xfrm>
            <a:off x="1335060" y="5020469"/>
            <a:ext cx="3851430" cy="408989"/>
          </a:xfrm>
          <a:prstGeom prst="roundRect">
            <a:avLst>
              <a:gd fmla="val 49690" name="adj"/>
            </a:avLst>
          </a:prstGeom>
          <a:solidFill>
            <a:schemeClr val="lt1"/>
          </a:solid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None/>
            </a:pPr>
            <a:r>
              <a:rPr b="0" i="0" lang="de-DE" sz="1300" u="none" cap="none" strike="noStrike">
                <a:solidFill>
                  <a:srgbClr val="000000"/>
                </a:solidFill>
                <a:latin typeface="Arial"/>
                <a:ea typeface="Arial"/>
                <a:cs typeface="Arial"/>
                <a:sym typeface="Arial"/>
              </a:rPr>
              <a:t>Zeigen Sie den Mitarbeitern Ihre Anerkennung</a:t>
            </a:r>
            <a:endParaRPr b="0" i="0" sz="1300" u="none" cap="none" strike="noStrike">
              <a:solidFill>
                <a:srgbClr val="000000"/>
              </a:solidFill>
              <a:latin typeface="Arial"/>
              <a:ea typeface="Arial"/>
              <a:cs typeface="Arial"/>
              <a:sym typeface="Arial"/>
            </a:endParaRPr>
          </a:p>
        </p:txBody>
      </p:sp>
      <p:sp>
        <p:nvSpPr>
          <p:cNvPr id="396" name="Google Shape;396;p29"/>
          <p:cNvSpPr/>
          <p:nvPr/>
        </p:nvSpPr>
        <p:spPr>
          <a:xfrm>
            <a:off x="5186490" y="5030345"/>
            <a:ext cx="3049122" cy="709960"/>
          </a:xfrm>
          <a:prstGeom prst="roundRect">
            <a:avLst>
              <a:gd fmla="val 49690" name="adj"/>
            </a:avLst>
          </a:prstGeom>
          <a:solidFill>
            <a:schemeClr val="lt1"/>
          </a:solid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None/>
            </a:pPr>
            <a:r>
              <a:rPr b="0" i="0" lang="de-DE" sz="1300" u="none" cap="none" strike="noStrike">
                <a:solidFill>
                  <a:srgbClr val="000000"/>
                </a:solidFill>
                <a:latin typeface="Arial"/>
                <a:ea typeface="Arial"/>
                <a:cs typeface="Arial"/>
                <a:sym typeface="Arial"/>
              </a:rPr>
              <a:t>Finden Sie Wege, wie Sie am Arbeitsplatz Respekt zeigen können</a:t>
            </a:r>
            <a:endParaRPr b="0" i="0" sz="13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pic>
        <p:nvPicPr>
          <p:cNvPr descr="A close up of a logo&#10;&#10;Description automatically generated" id="401" name="Google Shape;401;p30"/>
          <p:cNvPicPr preferRelativeResize="0"/>
          <p:nvPr/>
        </p:nvPicPr>
        <p:blipFill rotWithShape="1">
          <a:blip r:embed="rId3">
            <a:alphaModFix/>
          </a:blip>
          <a:srcRect b="0" l="0" r="0" t="0"/>
          <a:stretch/>
        </p:blipFill>
        <p:spPr>
          <a:xfrm>
            <a:off x="524425" y="6307332"/>
            <a:ext cx="1710047" cy="408041"/>
          </a:xfrm>
          <a:prstGeom prst="rect">
            <a:avLst/>
          </a:prstGeom>
          <a:noFill/>
          <a:ln>
            <a:noFill/>
          </a:ln>
        </p:spPr>
      </p:pic>
      <p:sp>
        <p:nvSpPr>
          <p:cNvPr id="402" name="Google Shape;402;p30"/>
          <p:cNvSpPr/>
          <p:nvPr/>
        </p:nvSpPr>
        <p:spPr>
          <a:xfrm>
            <a:off x="2771988" y="6346041"/>
            <a:ext cx="2991525" cy="36933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de-DE" sz="1800" u="none" cap="none" strike="noStrike">
                <a:solidFill>
                  <a:srgbClr val="000000"/>
                </a:solidFill>
                <a:latin typeface="Trebuchet MS"/>
                <a:ea typeface="Trebuchet MS"/>
                <a:cs typeface="Trebuchet MS"/>
                <a:sym typeface="Trebuchet MS"/>
              </a:rPr>
              <a:t>2018-1-AT01-KA202-039242</a:t>
            </a:r>
            <a:endParaRPr b="0" i="0" sz="1800" u="none" cap="none" strike="noStrike">
              <a:solidFill>
                <a:schemeClr val="dk1"/>
              </a:solidFill>
              <a:latin typeface="Trebuchet MS"/>
              <a:ea typeface="Trebuchet MS"/>
              <a:cs typeface="Trebuchet MS"/>
              <a:sym typeface="Trebuchet MS"/>
            </a:endParaRPr>
          </a:p>
        </p:txBody>
      </p:sp>
      <p:sp>
        <p:nvSpPr>
          <p:cNvPr id="403" name="Google Shape;403;p30"/>
          <p:cNvSpPr/>
          <p:nvPr>
            <p:ph type="ctrTitle"/>
          </p:nvPr>
        </p:nvSpPr>
        <p:spPr>
          <a:xfrm>
            <a:off x="266305" y="1529985"/>
            <a:ext cx="8520600" cy="914400"/>
          </a:xfrm>
          <a:prstGeom prst="roundRect">
            <a:avLst>
              <a:gd fmla="val 16667" name="adj"/>
            </a:avLst>
          </a:prstGeom>
          <a:solidFill>
            <a:srgbClr val="3086B8"/>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3400"/>
              <a:buFont typeface="Trebuchet MS"/>
              <a:buNone/>
            </a:pPr>
            <a:r>
              <a:rPr b="1" lang="de-DE" sz="3200">
                <a:solidFill>
                  <a:schemeClr val="lt1"/>
                </a:solidFill>
                <a:latin typeface="Trebuchet MS"/>
                <a:ea typeface="Trebuchet MS"/>
                <a:cs typeface="Trebuchet MS"/>
                <a:sym typeface="Trebuchet MS"/>
              </a:rPr>
              <a:t>Was motiviert die Mitarbeiter, zu bleiben?</a:t>
            </a:r>
            <a:endParaRPr sz="3200"/>
          </a:p>
        </p:txBody>
      </p:sp>
      <p:sp>
        <p:nvSpPr>
          <p:cNvPr id="404" name="Google Shape;404;p30"/>
          <p:cNvSpPr/>
          <p:nvPr/>
        </p:nvSpPr>
        <p:spPr>
          <a:xfrm>
            <a:off x="541235" y="2791325"/>
            <a:ext cx="2318262" cy="1195137"/>
          </a:xfrm>
          <a:prstGeom prst="roundRect">
            <a:avLst>
              <a:gd fmla="val 16667" name="adj"/>
            </a:avLst>
          </a:prstGeom>
          <a:solidFill>
            <a:schemeClr val="accent1"/>
          </a:solidFill>
          <a:ln cap="flat" cmpd="sng" w="25400">
            <a:solidFill>
              <a:srgbClr val="4271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de-DE" sz="1600" u="none" cap="none" strike="noStrike">
                <a:solidFill>
                  <a:schemeClr val="lt1"/>
                </a:solidFill>
                <a:latin typeface="Arial"/>
                <a:ea typeface="Arial"/>
                <a:cs typeface="Arial"/>
                <a:sym typeface="Arial"/>
              </a:rPr>
              <a:t>48 % </a:t>
            </a:r>
            <a:br>
              <a:rPr b="1" i="0" lang="de-DE" sz="1600" u="none" cap="none" strike="noStrike">
                <a:solidFill>
                  <a:schemeClr val="lt1"/>
                </a:solidFill>
                <a:latin typeface="Arial"/>
                <a:ea typeface="Arial"/>
                <a:cs typeface="Arial"/>
                <a:sym typeface="Arial"/>
              </a:rPr>
            </a:br>
            <a:r>
              <a:rPr b="1" i="0" lang="de-DE" sz="1600" u="none" cap="none" strike="noStrike">
                <a:solidFill>
                  <a:schemeClr val="lt1"/>
                </a:solidFill>
                <a:latin typeface="Arial"/>
                <a:ea typeface="Arial"/>
                <a:cs typeface="Arial"/>
                <a:sym typeface="Arial"/>
              </a:rPr>
              <a:t>ein guter Manager</a:t>
            </a:r>
            <a:endParaRPr/>
          </a:p>
        </p:txBody>
      </p:sp>
      <p:sp>
        <p:nvSpPr>
          <p:cNvPr id="405" name="Google Shape;405;p30"/>
          <p:cNvSpPr/>
          <p:nvPr/>
        </p:nvSpPr>
        <p:spPr>
          <a:xfrm>
            <a:off x="3116892" y="2791325"/>
            <a:ext cx="2316242" cy="1195137"/>
          </a:xfrm>
          <a:prstGeom prst="roundRect">
            <a:avLst>
              <a:gd fmla="val 16667" name="adj"/>
            </a:avLst>
          </a:prstGeom>
          <a:solidFill>
            <a:schemeClr val="accent1"/>
          </a:solidFill>
          <a:ln cap="flat" cmpd="sng" w="25400">
            <a:solidFill>
              <a:srgbClr val="4271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de-DE" sz="1600" u="none" cap="none" strike="noStrike">
                <a:solidFill>
                  <a:schemeClr val="lt1"/>
                </a:solidFill>
                <a:latin typeface="Arial"/>
                <a:ea typeface="Arial"/>
                <a:cs typeface="Arial"/>
                <a:sym typeface="Arial"/>
              </a:rPr>
              <a:t>46 % </a:t>
            </a:r>
            <a:br>
              <a:rPr b="1" i="0" lang="de-DE" sz="1600" u="none" cap="none" strike="noStrike">
                <a:solidFill>
                  <a:schemeClr val="lt1"/>
                </a:solidFill>
                <a:latin typeface="Arial"/>
                <a:ea typeface="Arial"/>
                <a:cs typeface="Arial"/>
                <a:sym typeface="Arial"/>
              </a:rPr>
            </a:br>
            <a:r>
              <a:rPr b="1" i="0" lang="de-DE" sz="1600" u="none" cap="none" strike="noStrike">
                <a:solidFill>
                  <a:schemeClr val="lt1"/>
                </a:solidFill>
                <a:latin typeface="Arial"/>
                <a:ea typeface="Arial"/>
                <a:cs typeface="Arial"/>
                <a:sym typeface="Arial"/>
              </a:rPr>
              <a:t> Gefühl, vom Arbeitgeber geschätzt zu werden</a:t>
            </a:r>
            <a:endParaRPr/>
          </a:p>
        </p:txBody>
      </p:sp>
      <p:sp>
        <p:nvSpPr>
          <p:cNvPr id="406" name="Google Shape;406;p30"/>
          <p:cNvSpPr/>
          <p:nvPr/>
        </p:nvSpPr>
        <p:spPr>
          <a:xfrm>
            <a:off x="552659" y="4275220"/>
            <a:ext cx="2306837" cy="1195137"/>
          </a:xfrm>
          <a:prstGeom prst="roundRect">
            <a:avLst>
              <a:gd fmla="val 16667" name="adj"/>
            </a:avLst>
          </a:prstGeom>
          <a:solidFill>
            <a:schemeClr val="accent1"/>
          </a:solidFill>
          <a:ln cap="flat" cmpd="sng" w="25400">
            <a:solidFill>
              <a:srgbClr val="4271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de-DE" sz="1600" u="none" cap="none" strike="noStrike">
                <a:solidFill>
                  <a:schemeClr val="lt1"/>
                </a:solidFill>
                <a:latin typeface="Arial"/>
                <a:ea typeface="Arial"/>
                <a:cs typeface="Arial"/>
                <a:sym typeface="Arial"/>
              </a:rPr>
              <a:t>39 % </a:t>
            </a:r>
            <a:br>
              <a:rPr b="1" i="0" lang="de-DE" sz="1600" u="none" cap="none" strike="noStrike">
                <a:solidFill>
                  <a:schemeClr val="lt1"/>
                </a:solidFill>
                <a:latin typeface="Arial"/>
                <a:ea typeface="Arial"/>
                <a:cs typeface="Arial"/>
                <a:sym typeface="Arial"/>
              </a:rPr>
            </a:br>
            <a:r>
              <a:rPr b="1" i="0" lang="de-DE" sz="1600" u="none" cap="none" strike="noStrike">
                <a:solidFill>
                  <a:schemeClr val="lt1"/>
                </a:solidFill>
                <a:latin typeface="Arial"/>
                <a:ea typeface="Arial"/>
                <a:cs typeface="Arial"/>
                <a:sym typeface="Arial"/>
              </a:rPr>
              <a:t>Chance für beruflichen Aufstieg</a:t>
            </a:r>
            <a:endParaRPr/>
          </a:p>
        </p:txBody>
      </p:sp>
      <p:sp>
        <p:nvSpPr>
          <p:cNvPr id="407" name="Google Shape;407;p30"/>
          <p:cNvSpPr/>
          <p:nvPr/>
        </p:nvSpPr>
        <p:spPr>
          <a:xfrm>
            <a:off x="3126296" y="4275220"/>
            <a:ext cx="2306837" cy="1195137"/>
          </a:xfrm>
          <a:prstGeom prst="roundRect">
            <a:avLst>
              <a:gd fmla="val 16667" name="adj"/>
            </a:avLst>
          </a:prstGeom>
          <a:solidFill>
            <a:schemeClr val="accent1"/>
          </a:solidFill>
          <a:ln cap="flat" cmpd="sng" w="25400">
            <a:solidFill>
              <a:srgbClr val="4271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de-DE" sz="1600" u="none" cap="none" strike="noStrike">
                <a:solidFill>
                  <a:schemeClr val="lt1"/>
                </a:solidFill>
                <a:latin typeface="Arial"/>
                <a:ea typeface="Arial"/>
                <a:cs typeface="Arial"/>
                <a:sym typeface="Arial"/>
              </a:rPr>
              <a:t>38 % </a:t>
            </a:r>
            <a:br>
              <a:rPr b="1" i="0" lang="de-DE" sz="1600" u="none" cap="none" strike="noStrike">
                <a:solidFill>
                  <a:schemeClr val="lt1"/>
                </a:solidFill>
                <a:latin typeface="Arial"/>
                <a:ea typeface="Arial"/>
                <a:cs typeface="Arial"/>
                <a:sym typeface="Arial"/>
              </a:rPr>
            </a:br>
            <a:r>
              <a:rPr b="1" i="0" lang="de-DE" sz="1600" u="none" cap="none" strike="noStrike">
                <a:solidFill>
                  <a:schemeClr val="lt1"/>
                </a:solidFill>
                <a:latin typeface="Arial"/>
                <a:ea typeface="Arial"/>
                <a:cs typeface="Arial"/>
                <a:sym typeface="Arial"/>
              </a:rPr>
              <a:t> Beförderung oder neuer Titel</a:t>
            </a:r>
            <a:endParaRPr b="1" i="0" sz="1600" u="none" cap="none" strike="noStrike">
              <a:solidFill>
                <a:schemeClr val="lt1"/>
              </a:solidFill>
              <a:latin typeface="Arial"/>
              <a:ea typeface="Arial"/>
              <a:cs typeface="Arial"/>
              <a:sym typeface="Arial"/>
            </a:endParaRPr>
          </a:p>
        </p:txBody>
      </p:sp>
      <p:sp>
        <p:nvSpPr>
          <p:cNvPr id="408" name="Google Shape;408;p30"/>
          <p:cNvSpPr/>
          <p:nvPr/>
        </p:nvSpPr>
        <p:spPr>
          <a:xfrm>
            <a:off x="5690529" y="2791324"/>
            <a:ext cx="2316242" cy="1195137"/>
          </a:xfrm>
          <a:prstGeom prst="roundRect">
            <a:avLst>
              <a:gd fmla="val 16667" name="adj"/>
            </a:avLst>
          </a:prstGeom>
          <a:solidFill>
            <a:schemeClr val="accent1"/>
          </a:solidFill>
          <a:ln cap="flat" cmpd="sng" w="25400">
            <a:solidFill>
              <a:srgbClr val="4271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de-DE" sz="1600" u="none" cap="none" strike="noStrike">
                <a:solidFill>
                  <a:schemeClr val="lt1"/>
                </a:solidFill>
                <a:latin typeface="Arial"/>
                <a:ea typeface="Arial"/>
                <a:cs typeface="Arial"/>
                <a:sym typeface="Arial"/>
              </a:rPr>
              <a:t>35 % </a:t>
            </a:r>
            <a:br>
              <a:rPr b="1" i="0" lang="de-DE" sz="1600" u="none" cap="none" strike="noStrike">
                <a:solidFill>
                  <a:schemeClr val="lt1"/>
                </a:solidFill>
                <a:latin typeface="Arial"/>
                <a:ea typeface="Arial"/>
                <a:cs typeface="Arial"/>
                <a:sym typeface="Arial"/>
              </a:rPr>
            </a:br>
            <a:r>
              <a:rPr b="1" i="0" lang="de-DE" sz="1600" u="none" cap="none" strike="noStrike">
                <a:solidFill>
                  <a:schemeClr val="lt1"/>
                </a:solidFill>
                <a:latin typeface="Arial"/>
                <a:ea typeface="Arial"/>
                <a:cs typeface="Arial"/>
                <a:sym typeface="Arial"/>
              </a:rPr>
              <a:t>Anerkennung für Leistungen</a:t>
            </a:r>
            <a:endParaRPr/>
          </a:p>
        </p:txBody>
      </p:sp>
      <p:sp>
        <p:nvSpPr>
          <p:cNvPr id="409" name="Google Shape;409;p30"/>
          <p:cNvSpPr/>
          <p:nvPr/>
        </p:nvSpPr>
        <p:spPr>
          <a:xfrm>
            <a:off x="5690528" y="4275219"/>
            <a:ext cx="2306837" cy="1195137"/>
          </a:xfrm>
          <a:prstGeom prst="roundRect">
            <a:avLst>
              <a:gd fmla="val 16667" name="adj"/>
            </a:avLst>
          </a:prstGeom>
          <a:solidFill>
            <a:schemeClr val="accent1"/>
          </a:solidFill>
          <a:ln cap="flat" cmpd="sng" w="25400">
            <a:solidFill>
              <a:srgbClr val="4271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de-DE" sz="1600" u="none" cap="none" strike="noStrike">
                <a:solidFill>
                  <a:schemeClr val="lt1"/>
                </a:solidFill>
                <a:latin typeface="Arial"/>
                <a:ea typeface="Arial"/>
                <a:cs typeface="Arial"/>
                <a:sym typeface="Arial"/>
              </a:rPr>
              <a:t>32 % </a:t>
            </a:r>
            <a:br>
              <a:rPr b="1" i="0" lang="de-DE" sz="1600" u="none" cap="none" strike="noStrike">
                <a:solidFill>
                  <a:schemeClr val="lt1"/>
                </a:solidFill>
                <a:latin typeface="Arial"/>
                <a:ea typeface="Arial"/>
                <a:cs typeface="Arial"/>
                <a:sym typeface="Arial"/>
              </a:rPr>
            </a:br>
            <a:r>
              <a:rPr b="1" i="0" lang="de-DE" sz="1600" u="none" cap="none" strike="noStrike">
                <a:solidFill>
                  <a:schemeClr val="lt1"/>
                </a:solidFill>
                <a:latin typeface="Arial"/>
                <a:ea typeface="Arial"/>
                <a:cs typeface="Arial"/>
                <a:sym typeface="Arial"/>
              </a:rPr>
              <a:t> Möglichkeit, Fähigkeiten zu entwickeln</a:t>
            </a:r>
            <a:endParaRPr/>
          </a:p>
        </p:txBody>
      </p:sp>
      <p:pic>
        <p:nvPicPr>
          <p:cNvPr descr="Ein Bild, das Zeichnung enthält.&#10;&#10;Automatisch generierte Beschreibung" id="410" name="Google Shape;410;p30"/>
          <p:cNvPicPr preferRelativeResize="0"/>
          <p:nvPr/>
        </p:nvPicPr>
        <p:blipFill rotWithShape="1">
          <a:blip r:embed="rId4">
            <a:alphaModFix/>
          </a:blip>
          <a:srcRect b="0" l="0" r="0" t="0"/>
          <a:stretch/>
        </p:blipFill>
        <p:spPr>
          <a:xfrm>
            <a:off x="2671272" y="150544"/>
            <a:ext cx="3449763" cy="1379905"/>
          </a:xfrm>
          <a:prstGeom prst="rect">
            <a:avLst/>
          </a:prstGeom>
          <a:noFill/>
          <a:ln>
            <a:noFill/>
          </a:ln>
        </p:spPr>
      </p:pic>
      <p:pic>
        <p:nvPicPr>
          <p:cNvPr descr="Ein Bild, das Person, stehend, Mann, haltend enthält.&#10;&#10;Automatisch generierte Beschreibung" id="411" name="Google Shape;411;p30"/>
          <p:cNvPicPr preferRelativeResize="0"/>
          <p:nvPr/>
        </p:nvPicPr>
        <p:blipFill rotWithShape="1">
          <a:blip r:embed="rId5">
            <a:alphaModFix/>
          </a:blip>
          <a:srcRect b="0" l="0" r="0" t="0"/>
          <a:stretch/>
        </p:blipFill>
        <p:spPr>
          <a:xfrm flipH="1">
            <a:off x="6945753" y="70949"/>
            <a:ext cx="1841152" cy="1379905"/>
          </a:xfrm>
          <a:prstGeom prst="rect">
            <a:avLst/>
          </a:prstGeom>
          <a:noFill/>
          <a:ln>
            <a:noFill/>
          </a:ln>
        </p:spPr>
      </p:pic>
      <p:sp>
        <p:nvSpPr>
          <p:cNvPr id="412" name="Google Shape;412;p30"/>
          <p:cNvSpPr/>
          <p:nvPr/>
        </p:nvSpPr>
        <p:spPr>
          <a:xfrm>
            <a:off x="541234" y="5715601"/>
            <a:ext cx="3736920" cy="30777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0" i="0" lang="de-DE" sz="1400" u="none" cap="none" strike="noStrike">
                <a:solidFill>
                  <a:srgbClr val="111111"/>
                </a:solidFill>
                <a:latin typeface="Arial"/>
                <a:ea typeface="Arial"/>
                <a:cs typeface="Arial"/>
                <a:sym typeface="Arial"/>
              </a:rPr>
              <a:t>Quelle: </a:t>
            </a:r>
            <a:r>
              <a:rPr b="0" i="0" lang="de-DE" sz="1400" u="sng" cap="none" strike="noStrike">
                <a:solidFill>
                  <a:schemeClr val="hlink"/>
                </a:solidFill>
                <a:latin typeface="Arial"/>
                <a:ea typeface="Arial"/>
                <a:cs typeface="Arial"/>
                <a:sym typeface="Arial"/>
                <a:hlinkClick r:id="rId6"/>
              </a:rPr>
              <a:t>Cornerstone 2013 U.S. Employee Report</a:t>
            </a:r>
            <a:r>
              <a:rPr b="0" i="0" lang="de-DE" sz="1400" u="none" cap="none" strike="noStrike">
                <a:solidFill>
                  <a:srgbClr val="111111"/>
                </a:solidFill>
                <a:latin typeface="Arial"/>
                <a:ea typeface="Arial"/>
                <a:cs typeface="Arial"/>
                <a:sym typeface="Arial"/>
              </a:rPr>
              <a:t> </a:t>
            </a:r>
            <a:endParaRPr b="0" i="0" sz="1400" u="none" cap="none" strike="noStrike">
              <a:solidFill>
                <a:srgbClr val="111111"/>
              </a:solidFill>
              <a:latin typeface="Arial"/>
              <a:ea typeface="Arial"/>
              <a:cs typeface="Arial"/>
              <a:sym typeface="Arial"/>
            </a:endParaRPr>
          </a:p>
        </p:txBody>
      </p:sp>
      <p:pic>
        <p:nvPicPr>
          <p:cNvPr descr="Obraz zawierający tekst&#10;&#10;Opis wygenerowany automatycznie" id="413" name="Google Shape;413;p30"/>
          <p:cNvPicPr preferRelativeResize="0"/>
          <p:nvPr/>
        </p:nvPicPr>
        <p:blipFill rotWithShape="1">
          <a:blip r:embed="rId7">
            <a:alphaModFix/>
          </a:blip>
          <a:srcRect b="0" l="0" r="0" t="0"/>
          <a:stretch/>
        </p:blipFill>
        <p:spPr>
          <a:xfrm>
            <a:off x="7217567" y="5874566"/>
            <a:ext cx="1819277" cy="370878"/>
          </a:xfrm>
          <a:prstGeom prst="rect">
            <a:avLst/>
          </a:prstGeom>
          <a:noFill/>
          <a:ln>
            <a:noFill/>
          </a:ln>
        </p:spPr>
      </p:pic>
      <p:sp>
        <p:nvSpPr>
          <p:cNvPr id="414" name="Google Shape;414;p30"/>
          <p:cNvSpPr txBox="1"/>
          <p:nvPr/>
        </p:nvSpPr>
        <p:spPr>
          <a:xfrm>
            <a:off x="5824537" y="6245444"/>
            <a:ext cx="3269457" cy="52322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None/>
            </a:pPr>
            <a:r>
              <a:rPr b="0" i="0" lang="de-DE" sz="700" u="none" cap="none" strike="noStrike">
                <a:solidFill>
                  <a:srgbClr val="333333"/>
                </a:solidFill>
                <a:latin typeface="Calibri"/>
                <a:ea typeface="Calibri"/>
                <a:cs typeface="Calibri"/>
                <a:sym typeface="Calibri"/>
              </a:rPr>
              <a:t>Die Unterstützung der Europäischen Kommission für die Erstellung dieser Veröffentlichung stellt keine Billigung des Inhalts dar, welcher nur die Ansichten der Verfasser wiedergibt, und die Kommission kann nicht für eine etwaige Verwendung der darin enthaltenen Informationen haftbar gemacht werden.</a:t>
            </a:r>
            <a:endParaRPr b="0" i="0" sz="700" u="none" cap="none" strike="noStrike">
              <a:solidFill>
                <a:srgbClr val="000000"/>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p31"/>
          <p:cNvSpPr/>
          <p:nvPr>
            <p:ph type="ctrTitle"/>
          </p:nvPr>
        </p:nvSpPr>
        <p:spPr>
          <a:xfrm>
            <a:off x="305530" y="1897122"/>
            <a:ext cx="8520600" cy="528865"/>
          </a:xfrm>
          <a:prstGeom prst="roundRect">
            <a:avLst>
              <a:gd fmla="val 16667" name="adj"/>
            </a:avLst>
          </a:prstGeom>
          <a:solidFill>
            <a:srgbClr val="3087B9"/>
          </a:solidFill>
          <a:ln>
            <a:noFill/>
          </a:ln>
          <a:effectLst>
            <a:outerShdw blurRad="57150" rotWithShape="0" algn="ctr" dir="5400000" dist="19050">
              <a:srgbClr val="000000">
                <a:alpha val="61960"/>
              </a:srgbClr>
            </a:outerShdw>
          </a:effectLst>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2"/>
              </a:buClr>
              <a:buSzPts val="3060"/>
              <a:buFont typeface="Trebuchet MS"/>
              <a:buNone/>
            </a:pPr>
            <a:r>
              <a:rPr b="1" lang="de-DE" sz="3060">
                <a:solidFill>
                  <a:schemeClr val="lt2"/>
                </a:solidFill>
                <a:latin typeface="Trebuchet MS"/>
                <a:ea typeface="Trebuchet MS"/>
                <a:cs typeface="Trebuchet MS"/>
                <a:sym typeface="Trebuchet MS"/>
              </a:rPr>
              <a:t>Übungen</a:t>
            </a:r>
            <a:endParaRPr b="1" sz="3060">
              <a:solidFill>
                <a:schemeClr val="lt2"/>
              </a:solidFill>
            </a:endParaRPr>
          </a:p>
        </p:txBody>
      </p:sp>
      <p:sp>
        <p:nvSpPr>
          <p:cNvPr id="420" name="Google Shape;420;p31"/>
          <p:cNvSpPr txBox="1"/>
          <p:nvPr>
            <p:ph idx="1" type="subTitle"/>
          </p:nvPr>
        </p:nvSpPr>
        <p:spPr>
          <a:xfrm>
            <a:off x="221016" y="2636414"/>
            <a:ext cx="8689628" cy="2759908"/>
          </a:xfrm>
          <a:prstGeom prst="rect">
            <a:avLst/>
          </a:prstGeom>
          <a:noFill/>
          <a:ln>
            <a:noFill/>
          </a:ln>
        </p:spPr>
        <p:txBody>
          <a:bodyPr anchorCtr="0" anchor="t" bIns="91425" lIns="91425" spcFirstLastPara="1" rIns="91425" wrap="square" tIns="91425">
            <a:noAutofit/>
          </a:bodyPr>
          <a:lstStyle/>
          <a:p>
            <a:pPr indent="-342900" lvl="0" marL="342900" rtl="0" algn="just">
              <a:lnSpc>
                <a:spcPct val="90000"/>
              </a:lnSpc>
              <a:spcBef>
                <a:spcPts val="750"/>
              </a:spcBef>
              <a:spcAft>
                <a:spcPts val="0"/>
              </a:spcAft>
              <a:buClr>
                <a:schemeClr val="dk1"/>
              </a:buClr>
              <a:buSzPts val="1800"/>
              <a:buFont typeface="Arial"/>
              <a:buChar char="•"/>
            </a:pPr>
            <a:r>
              <a:rPr lang="de-DE" sz="2000">
                <a:latin typeface="Trebuchet MS"/>
                <a:ea typeface="Trebuchet MS"/>
                <a:cs typeface="Trebuchet MS"/>
                <a:sym typeface="Trebuchet MS"/>
              </a:rPr>
              <a:t>Viele Manager gehen davon aus, dass der Grund für mangelnde Leistung eines Mitarbeiters ein Mangel an Motivation sein muss. Halten Sie diese Schlussfolgerung für richtig? Was ist die Lücke in dieser Annahme</a:t>
            </a:r>
            <a:r>
              <a:rPr lang="de-DE" sz="2000"/>
              <a:t>?</a:t>
            </a:r>
            <a:endParaRPr/>
          </a:p>
          <a:p>
            <a:pPr indent="-228600" lvl="0" marL="457200" rtl="0" algn="just">
              <a:lnSpc>
                <a:spcPct val="90000"/>
              </a:lnSpc>
              <a:spcBef>
                <a:spcPts val="750"/>
              </a:spcBef>
              <a:spcAft>
                <a:spcPts val="0"/>
              </a:spcAft>
              <a:buClr>
                <a:schemeClr val="dk1"/>
              </a:buClr>
              <a:buSzPts val="1800"/>
              <a:buFont typeface="Arial"/>
              <a:buNone/>
            </a:pPr>
            <a:r>
              <a:t/>
            </a:r>
            <a:endParaRPr sz="2000"/>
          </a:p>
          <a:p>
            <a:pPr indent="-342900" lvl="0" marL="342900" rtl="0" algn="just">
              <a:lnSpc>
                <a:spcPct val="90000"/>
              </a:lnSpc>
              <a:spcBef>
                <a:spcPts val="750"/>
              </a:spcBef>
              <a:spcAft>
                <a:spcPts val="0"/>
              </a:spcAft>
              <a:buClr>
                <a:schemeClr val="dk1"/>
              </a:buClr>
              <a:buSzPts val="1800"/>
              <a:buFont typeface="Arial"/>
              <a:buChar char="•"/>
            </a:pPr>
            <a:r>
              <a:rPr lang="de-DE" sz="2000">
                <a:latin typeface="Trebuchet MS"/>
                <a:ea typeface="Trebuchet MS"/>
                <a:cs typeface="Trebuchet MS"/>
                <a:sym typeface="Trebuchet MS"/>
              </a:rPr>
              <a:t>Wie kann eine Organisation die Mitarbeiterbedürfnisse befriedigen, die in der Maslowschen Hierarchie enthalten sind</a:t>
            </a:r>
            <a:r>
              <a:rPr lang="de-DE" sz="2000"/>
              <a:t>?</a:t>
            </a:r>
            <a:endParaRPr/>
          </a:p>
        </p:txBody>
      </p:sp>
      <p:pic>
        <p:nvPicPr>
          <p:cNvPr descr="A close up of a logo&#10;&#10;Description automatically generated" id="421" name="Google Shape;421;p31"/>
          <p:cNvPicPr preferRelativeResize="0"/>
          <p:nvPr/>
        </p:nvPicPr>
        <p:blipFill rotWithShape="1">
          <a:blip r:embed="rId3">
            <a:alphaModFix/>
          </a:blip>
          <a:srcRect b="0" l="0" r="0" t="0"/>
          <a:stretch/>
        </p:blipFill>
        <p:spPr>
          <a:xfrm>
            <a:off x="524425" y="6307332"/>
            <a:ext cx="1710047" cy="408041"/>
          </a:xfrm>
          <a:prstGeom prst="rect">
            <a:avLst/>
          </a:prstGeom>
          <a:noFill/>
          <a:ln>
            <a:noFill/>
          </a:ln>
        </p:spPr>
      </p:pic>
      <p:sp>
        <p:nvSpPr>
          <p:cNvPr id="422" name="Google Shape;422;p31"/>
          <p:cNvSpPr/>
          <p:nvPr/>
        </p:nvSpPr>
        <p:spPr>
          <a:xfrm>
            <a:off x="2771988" y="6346041"/>
            <a:ext cx="2991525" cy="36933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de-DE" sz="1800" u="none" cap="none" strike="noStrike">
                <a:solidFill>
                  <a:srgbClr val="000000"/>
                </a:solidFill>
                <a:latin typeface="Trebuchet MS"/>
                <a:ea typeface="Trebuchet MS"/>
                <a:cs typeface="Trebuchet MS"/>
                <a:sym typeface="Trebuchet MS"/>
              </a:rPr>
              <a:t>2018-1-AT01-KA202-039242</a:t>
            </a:r>
            <a:endParaRPr b="0" i="0" sz="1800" u="none" cap="none" strike="noStrike">
              <a:solidFill>
                <a:schemeClr val="dk1"/>
              </a:solidFill>
              <a:latin typeface="Trebuchet MS"/>
              <a:ea typeface="Trebuchet MS"/>
              <a:cs typeface="Trebuchet MS"/>
              <a:sym typeface="Trebuchet MS"/>
            </a:endParaRPr>
          </a:p>
        </p:txBody>
      </p:sp>
      <p:pic>
        <p:nvPicPr>
          <p:cNvPr id="423" name="Google Shape;423;p31"/>
          <p:cNvPicPr preferRelativeResize="0"/>
          <p:nvPr/>
        </p:nvPicPr>
        <p:blipFill rotWithShape="1">
          <a:blip r:embed="rId4">
            <a:alphaModFix/>
          </a:blip>
          <a:srcRect b="0" l="0" r="0" t="0"/>
          <a:stretch/>
        </p:blipFill>
        <p:spPr>
          <a:xfrm>
            <a:off x="6781485" y="258495"/>
            <a:ext cx="1841152" cy="1377815"/>
          </a:xfrm>
          <a:prstGeom prst="rect">
            <a:avLst/>
          </a:prstGeom>
          <a:noFill/>
          <a:ln>
            <a:noFill/>
          </a:ln>
        </p:spPr>
      </p:pic>
      <p:pic>
        <p:nvPicPr>
          <p:cNvPr descr="Ein Bild, das Zeichnung enthält.&#10;&#10;Automatisch generierte Beschreibung" id="424" name="Google Shape;424;p31"/>
          <p:cNvPicPr preferRelativeResize="0"/>
          <p:nvPr/>
        </p:nvPicPr>
        <p:blipFill rotWithShape="1">
          <a:blip r:embed="rId5">
            <a:alphaModFix/>
          </a:blip>
          <a:srcRect b="0" l="0" r="0" t="0"/>
          <a:stretch/>
        </p:blipFill>
        <p:spPr>
          <a:xfrm>
            <a:off x="2644895" y="256405"/>
            <a:ext cx="3449763" cy="1379905"/>
          </a:xfrm>
          <a:prstGeom prst="rect">
            <a:avLst/>
          </a:prstGeom>
          <a:noFill/>
          <a:ln>
            <a:noFill/>
          </a:ln>
        </p:spPr>
      </p:pic>
      <p:pic>
        <p:nvPicPr>
          <p:cNvPr descr="Obraz zawierający tekst&#10;&#10;Opis wygenerowany automatycznie" id="425" name="Google Shape;425;p31"/>
          <p:cNvPicPr preferRelativeResize="0"/>
          <p:nvPr/>
        </p:nvPicPr>
        <p:blipFill rotWithShape="1">
          <a:blip r:embed="rId6">
            <a:alphaModFix/>
          </a:blip>
          <a:srcRect b="0" l="0" r="0" t="0"/>
          <a:stretch/>
        </p:blipFill>
        <p:spPr>
          <a:xfrm>
            <a:off x="7217567" y="5874566"/>
            <a:ext cx="1819277" cy="370878"/>
          </a:xfrm>
          <a:prstGeom prst="rect">
            <a:avLst/>
          </a:prstGeom>
          <a:noFill/>
          <a:ln>
            <a:noFill/>
          </a:ln>
        </p:spPr>
      </p:pic>
      <p:sp>
        <p:nvSpPr>
          <p:cNvPr id="426" name="Google Shape;426;p31"/>
          <p:cNvSpPr txBox="1"/>
          <p:nvPr/>
        </p:nvSpPr>
        <p:spPr>
          <a:xfrm>
            <a:off x="5824537" y="6245444"/>
            <a:ext cx="3269457" cy="52322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None/>
            </a:pPr>
            <a:r>
              <a:rPr b="0" i="0" lang="de-DE" sz="700" u="none" cap="none" strike="noStrike">
                <a:solidFill>
                  <a:srgbClr val="333333"/>
                </a:solidFill>
                <a:latin typeface="Calibri"/>
                <a:ea typeface="Calibri"/>
                <a:cs typeface="Calibri"/>
                <a:sym typeface="Calibri"/>
              </a:rPr>
              <a:t>Die Unterstützung der Europäischen Kommission für die Erstellung dieser Veröffentlichung stellt keine Billigung des Inhalts dar, welcher nur die Ansichten der Verfasser wiedergibt, und die Kommission kann nicht für eine etwaige Verwendung der darin enthaltenen Informationen haftbar gemacht werden.</a:t>
            </a:r>
            <a:endParaRPr b="0" i="0" sz="700" u="none" cap="none" strike="noStrike">
              <a:solidFill>
                <a:srgbClr val="000000"/>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sp>
        <p:nvSpPr>
          <p:cNvPr id="431" name="Google Shape;431;p32"/>
          <p:cNvSpPr/>
          <p:nvPr>
            <p:ph type="ctrTitle"/>
          </p:nvPr>
        </p:nvSpPr>
        <p:spPr>
          <a:xfrm>
            <a:off x="311700" y="1642466"/>
            <a:ext cx="8520600" cy="528865"/>
          </a:xfrm>
          <a:prstGeom prst="roundRect">
            <a:avLst>
              <a:gd fmla="val 16667" name="adj"/>
            </a:avLst>
          </a:prstGeom>
          <a:solidFill>
            <a:srgbClr val="3087B9"/>
          </a:solidFill>
          <a:ln>
            <a:noFill/>
          </a:ln>
          <a:effectLst>
            <a:outerShdw blurRad="57150" rotWithShape="0" algn="ctr" dir="5400000" dist="19050">
              <a:srgbClr val="000000">
                <a:alpha val="61960"/>
              </a:srgbClr>
            </a:outerShdw>
          </a:effectLst>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2"/>
              </a:buClr>
              <a:buSzPts val="3060"/>
              <a:buNone/>
            </a:pPr>
            <a:r>
              <a:rPr b="1" lang="de-DE" sz="3200">
                <a:solidFill>
                  <a:schemeClr val="lt1"/>
                </a:solidFill>
              </a:rPr>
              <a:t>Zusammenfassung / Schlussfolgerungen</a:t>
            </a:r>
            <a:endParaRPr>
              <a:solidFill>
                <a:schemeClr val="lt1"/>
              </a:solidFill>
            </a:endParaRPr>
          </a:p>
        </p:txBody>
      </p:sp>
      <p:sp>
        <p:nvSpPr>
          <p:cNvPr id="432" name="Google Shape;432;p32"/>
          <p:cNvSpPr txBox="1"/>
          <p:nvPr>
            <p:ph idx="1" type="subTitle"/>
          </p:nvPr>
        </p:nvSpPr>
        <p:spPr>
          <a:xfrm>
            <a:off x="311700" y="2311460"/>
            <a:ext cx="8689628" cy="3575461"/>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750"/>
              </a:spcBef>
              <a:spcAft>
                <a:spcPts val="0"/>
              </a:spcAft>
              <a:buSzPts val="1800"/>
              <a:buNone/>
            </a:pPr>
            <a:r>
              <a:rPr lang="de-DE" sz="2000">
                <a:latin typeface="Trebuchet MS"/>
                <a:ea typeface="Trebuchet MS"/>
                <a:cs typeface="Trebuchet MS"/>
                <a:sym typeface="Trebuchet MS"/>
              </a:rPr>
              <a:t>Mitarbeiter reagieren auf die Ungerechtigkeit in ihrem Umfeld, sie lernen aus den Folgen ihrer Handlungen und wiederholen die Verhaltensweisen, die zu positiven Ergebnissen führen, und sie sind motiviert, sich anzustrengen, wenn sie sehen, dass ihre Handlungen zu Ergebnissen führen, die ihnen die gewünschte Belohnung bringen.</a:t>
            </a:r>
            <a:endParaRPr/>
          </a:p>
          <a:p>
            <a:pPr indent="0" lvl="0" marL="0" rtl="0" algn="just">
              <a:lnSpc>
                <a:spcPct val="100000"/>
              </a:lnSpc>
              <a:spcBef>
                <a:spcPts val="750"/>
              </a:spcBef>
              <a:spcAft>
                <a:spcPts val="0"/>
              </a:spcAft>
              <a:buClr>
                <a:schemeClr val="dk1"/>
              </a:buClr>
              <a:buSzPts val="1800"/>
              <a:buNone/>
            </a:pPr>
            <a:r>
              <a:t/>
            </a:r>
            <a:endParaRPr/>
          </a:p>
          <a:p>
            <a:pPr indent="0" lvl="0" marL="0" rtl="0" algn="just">
              <a:lnSpc>
                <a:spcPct val="90000"/>
              </a:lnSpc>
              <a:spcBef>
                <a:spcPts val="750"/>
              </a:spcBef>
              <a:spcAft>
                <a:spcPts val="0"/>
              </a:spcAft>
              <a:buSzPts val="1800"/>
              <a:buNone/>
            </a:pPr>
            <a:r>
              <a:rPr lang="de-DE" sz="2000">
                <a:latin typeface="Trebuchet MS"/>
                <a:ea typeface="Trebuchet MS"/>
                <a:cs typeface="Trebuchet MS"/>
                <a:sym typeface="Trebuchet MS"/>
              </a:rPr>
              <a:t>Keine der Theorien ist für sich genommen vollständig, aber jede Theorie bietet uns einen Rahmen, den wir zur Analyse, Interpretation und Steuerung des Verhaltens von Mitarbeitern am Arbeitsplatz nutzen können</a:t>
            </a:r>
            <a:r>
              <a:rPr lang="de-DE" sz="2000"/>
              <a:t>.</a:t>
            </a:r>
            <a:endParaRPr/>
          </a:p>
          <a:p>
            <a:pPr indent="0" lvl="0" marL="0" rtl="0" algn="l">
              <a:lnSpc>
                <a:spcPct val="90000"/>
              </a:lnSpc>
              <a:spcBef>
                <a:spcPts val="750"/>
              </a:spcBef>
              <a:spcAft>
                <a:spcPts val="0"/>
              </a:spcAft>
              <a:buClr>
                <a:schemeClr val="dk1"/>
              </a:buClr>
              <a:buSzPts val="1800"/>
              <a:buNone/>
            </a:pPr>
            <a:r>
              <a:rPr lang="de-DE" sz="1100"/>
              <a:t>Quelle: </a:t>
            </a:r>
            <a:r>
              <a:rPr lang="de-DE" sz="1100" u="sng">
                <a:solidFill>
                  <a:schemeClr val="hlink"/>
                </a:solidFill>
                <a:hlinkClick r:id="rId3"/>
              </a:rPr>
              <a:t>https://saylordotorg.github.io/text_organizational-behavior-v1.1/s09-theories-of-motivation.html</a:t>
            </a:r>
            <a:r>
              <a:rPr lang="de-DE" sz="1100"/>
              <a:t> </a:t>
            </a:r>
            <a:endParaRPr/>
          </a:p>
          <a:p>
            <a:pPr indent="0" lvl="0" marL="0" rtl="0" algn="l">
              <a:lnSpc>
                <a:spcPct val="90000"/>
              </a:lnSpc>
              <a:spcBef>
                <a:spcPts val="750"/>
              </a:spcBef>
              <a:spcAft>
                <a:spcPts val="0"/>
              </a:spcAft>
              <a:buClr>
                <a:schemeClr val="dk1"/>
              </a:buClr>
              <a:buSzPts val="1800"/>
              <a:buNone/>
            </a:pPr>
            <a:r>
              <a:t/>
            </a:r>
            <a:endParaRPr sz="1100"/>
          </a:p>
        </p:txBody>
      </p:sp>
      <p:pic>
        <p:nvPicPr>
          <p:cNvPr descr="A close up of a logo&#10;&#10;Description automatically generated" id="433" name="Google Shape;433;p32"/>
          <p:cNvPicPr preferRelativeResize="0"/>
          <p:nvPr/>
        </p:nvPicPr>
        <p:blipFill rotWithShape="1">
          <a:blip r:embed="rId4">
            <a:alphaModFix/>
          </a:blip>
          <a:srcRect b="0" l="0" r="0" t="0"/>
          <a:stretch/>
        </p:blipFill>
        <p:spPr>
          <a:xfrm>
            <a:off x="524425" y="6307332"/>
            <a:ext cx="1710047" cy="408041"/>
          </a:xfrm>
          <a:prstGeom prst="rect">
            <a:avLst/>
          </a:prstGeom>
          <a:noFill/>
          <a:ln>
            <a:noFill/>
          </a:ln>
        </p:spPr>
      </p:pic>
      <p:sp>
        <p:nvSpPr>
          <p:cNvPr id="434" name="Google Shape;434;p32"/>
          <p:cNvSpPr/>
          <p:nvPr/>
        </p:nvSpPr>
        <p:spPr>
          <a:xfrm>
            <a:off x="2771988" y="6346041"/>
            <a:ext cx="2991525" cy="36933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de-DE" sz="1800" u="none" cap="none" strike="noStrike">
                <a:solidFill>
                  <a:srgbClr val="000000"/>
                </a:solidFill>
                <a:latin typeface="Trebuchet MS"/>
                <a:ea typeface="Trebuchet MS"/>
                <a:cs typeface="Trebuchet MS"/>
                <a:sym typeface="Trebuchet MS"/>
              </a:rPr>
              <a:t>2018-1-AT01-KA202-039242</a:t>
            </a:r>
            <a:endParaRPr b="0" i="0" sz="1800" u="none" cap="none" strike="noStrike">
              <a:solidFill>
                <a:schemeClr val="dk1"/>
              </a:solidFill>
              <a:latin typeface="Trebuchet MS"/>
              <a:ea typeface="Trebuchet MS"/>
              <a:cs typeface="Trebuchet MS"/>
              <a:sym typeface="Trebuchet MS"/>
            </a:endParaRPr>
          </a:p>
        </p:txBody>
      </p:sp>
      <p:pic>
        <p:nvPicPr>
          <p:cNvPr id="435" name="Google Shape;435;p32"/>
          <p:cNvPicPr preferRelativeResize="0"/>
          <p:nvPr/>
        </p:nvPicPr>
        <p:blipFill rotWithShape="1">
          <a:blip r:embed="rId5">
            <a:alphaModFix/>
          </a:blip>
          <a:srcRect b="0" l="0" r="0" t="0"/>
          <a:stretch/>
        </p:blipFill>
        <p:spPr>
          <a:xfrm>
            <a:off x="5974528" y="109353"/>
            <a:ext cx="2924568" cy="1462285"/>
          </a:xfrm>
          <a:prstGeom prst="rect">
            <a:avLst/>
          </a:prstGeom>
          <a:noFill/>
          <a:ln>
            <a:noFill/>
          </a:ln>
        </p:spPr>
      </p:pic>
      <p:pic>
        <p:nvPicPr>
          <p:cNvPr descr="Ein Bild, das Zeichnung enthält.&#10;&#10;Automatisch generierte Beschreibung" id="436" name="Google Shape;436;p32"/>
          <p:cNvPicPr preferRelativeResize="0"/>
          <p:nvPr/>
        </p:nvPicPr>
        <p:blipFill rotWithShape="1">
          <a:blip r:embed="rId6">
            <a:alphaModFix/>
          </a:blip>
          <a:srcRect b="0" l="0" r="0" t="0"/>
          <a:stretch/>
        </p:blipFill>
        <p:spPr>
          <a:xfrm>
            <a:off x="2425088" y="150542"/>
            <a:ext cx="3449763" cy="1379905"/>
          </a:xfrm>
          <a:prstGeom prst="rect">
            <a:avLst/>
          </a:prstGeom>
          <a:noFill/>
          <a:ln>
            <a:noFill/>
          </a:ln>
        </p:spPr>
      </p:pic>
      <p:pic>
        <p:nvPicPr>
          <p:cNvPr descr="Obraz zawierający tekst&#10;&#10;Opis wygenerowany automatycznie" id="437" name="Google Shape;437;p32"/>
          <p:cNvPicPr preferRelativeResize="0"/>
          <p:nvPr/>
        </p:nvPicPr>
        <p:blipFill rotWithShape="1">
          <a:blip r:embed="rId7">
            <a:alphaModFix/>
          </a:blip>
          <a:srcRect b="0" l="0" r="0" t="0"/>
          <a:stretch/>
        </p:blipFill>
        <p:spPr>
          <a:xfrm>
            <a:off x="7217567" y="5874566"/>
            <a:ext cx="1819277" cy="370878"/>
          </a:xfrm>
          <a:prstGeom prst="rect">
            <a:avLst/>
          </a:prstGeom>
          <a:noFill/>
          <a:ln>
            <a:noFill/>
          </a:ln>
        </p:spPr>
      </p:pic>
      <p:sp>
        <p:nvSpPr>
          <p:cNvPr id="438" name="Google Shape;438;p32"/>
          <p:cNvSpPr txBox="1"/>
          <p:nvPr/>
        </p:nvSpPr>
        <p:spPr>
          <a:xfrm>
            <a:off x="5824537" y="6245444"/>
            <a:ext cx="3269457" cy="52322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None/>
            </a:pPr>
            <a:r>
              <a:rPr b="0" i="0" lang="de-DE" sz="700" u="none" cap="none" strike="noStrike">
                <a:solidFill>
                  <a:srgbClr val="333333"/>
                </a:solidFill>
                <a:latin typeface="Calibri"/>
                <a:ea typeface="Calibri"/>
                <a:cs typeface="Calibri"/>
                <a:sym typeface="Calibri"/>
              </a:rPr>
              <a:t>Die Unterstützung der Europäischen Kommission für die Erstellung dieser Veröffentlichung stellt keine Billigung des Inhalts dar, welcher nur die Ansichten der Verfasser wiedergibt, und die Kommission kann nicht für eine etwaige Verwendung der darin enthaltenen Informationen haftbar gemacht werden.</a:t>
            </a:r>
            <a:endParaRPr b="0" i="0" sz="700" u="none" cap="none" strike="noStrike">
              <a:solidFill>
                <a:srgbClr val="000000"/>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15"/>
          <p:cNvSpPr txBox="1"/>
          <p:nvPr>
            <p:ph type="ctrTitle"/>
          </p:nvPr>
        </p:nvSpPr>
        <p:spPr>
          <a:xfrm>
            <a:off x="315267" y="2873766"/>
            <a:ext cx="8520600" cy="860799"/>
          </a:xfrm>
          <a:prstGeom prst="rect">
            <a:avLst/>
          </a:prstGeom>
          <a:noFill/>
          <a:ln>
            <a:noFill/>
          </a:ln>
        </p:spPr>
        <p:txBody>
          <a:bodyPr anchorCtr="0" anchor="b" bIns="91425" lIns="91425" spcFirstLastPara="1" rIns="91425" wrap="square" tIns="91425">
            <a:noAutofit/>
          </a:bodyPr>
          <a:lstStyle/>
          <a:p>
            <a:pPr indent="0" lvl="0" marL="0" rtl="0" algn="ctr">
              <a:lnSpc>
                <a:spcPct val="90000"/>
              </a:lnSpc>
              <a:spcBef>
                <a:spcPts val="0"/>
              </a:spcBef>
              <a:spcAft>
                <a:spcPts val="0"/>
              </a:spcAft>
              <a:buClr>
                <a:schemeClr val="dk1"/>
              </a:buClr>
              <a:buSzPts val="4500"/>
              <a:buFont typeface="Trebuchet MS"/>
              <a:buNone/>
            </a:pPr>
            <a:br>
              <a:rPr b="1" lang="de-DE"/>
            </a:br>
            <a:r>
              <a:rPr b="1" lang="de-DE" sz="3600"/>
              <a:t>Modul 4: Wie Sie Ihre Mitarbeiter motivieren können</a:t>
            </a:r>
            <a:br>
              <a:rPr b="1" lang="de-DE"/>
            </a:br>
            <a:r>
              <a:rPr b="1" lang="de-DE" sz="2800"/>
              <a:t>Lerneinheit 1: Mitarbeitermotivation – in der Theorie</a:t>
            </a:r>
            <a:endParaRPr/>
          </a:p>
        </p:txBody>
      </p:sp>
      <p:sp>
        <p:nvSpPr>
          <p:cNvPr id="116" name="Google Shape;116;p15"/>
          <p:cNvSpPr txBox="1"/>
          <p:nvPr>
            <p:ph idx="1" type="subTitle"/>
          </p:nvPr>
        </p:nvSpPr>
        <p:spPr>
          <a:xfrm>
            <a:off x="184108" y="4403000"/>
            <a:ext cx="8520600" cy="1153785"/>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Clr>
                <a:schemeClr val="dk1"/>
              </a:buClr>
              <a:buSzPts val="2400"/>
              <a:buNone/>
            </a:pPr>
            <a:r>
              <a:rPr lang="de-DE" sz="2000"/>
              <a:t>Vorbereitet von der IHK-Projektgesellschaft mbH Ostbrandenburg</a:t>
            </a:r>
            <a:br>
              <a:rPr lang="de-DE" sz="2000"/>
            </a:br>
            <a:r>
              <a:rPr lang="de-DE" sz="2000" u="sng">
                <a:solidFill>
                  <a:schemeClr val="hlink"/>
                </a:solidFill>
                <a:hlinkClick r:id="rId3"/>
              </a:rPr>
              <a:t>www.ihk-projekt.de</a:t>
            </a:r>
            <a:r>
              <a:rPr lang="de-DE" sz="2000"/>
              <a:t> </a:t>
            </a:r>
            <a:br>
              <a:rPr lang="de-DE" sz="2000"/>
            </a:br>
            <a:r>
              <a:rPr lang="de-DE" sz="2000"/>
              <a:t>Deutschland</a:t>
            </a:r>
            <a:endParaRPr/>
          </a:p>
        </p:txBody>
      </p:sp>
      <p:pic>
        <p:nvPicPr>
          <p:cNvPr descr="A close up of a logo&#10;&#10;Description automatically generated" id="117" name="Google Shape;117;p15"/>
          <p:cNvPicPr preferRelativeResize="0"/>
          <p:nvPr/>
        </p:nvPicPr>
        <p:blipFill rotWithShape="1">
          <a:blip r:embed="rId4">
            <a:alphaModFix/>
          </a:blip>
          <a:srcRect b="0" l="0" r="0" t="0"/>
          <a:stretch/>
        </p:blipFill>
        <p:spPr>
          <a:xfrm>
            <a:off x="524425" y="6307332"/>
            <a:ext cx="1710047" cy="408041"/>
          </a:xfrm>
          <a:prstGeom prst="rect">
            <a:avLst/>
          </a:prstGeom>
          <a:noFill/>
          <a:ln>
            <a:noFill/>
          </a:ln>
        </p:spPr>
      </p:pic>
      <p:sp>
        <p:nvSpPr>
          <p:cNvPr id="118" name="Google Shape;118;p15"/>
          <p:cNvSpPr/>
          <p:nvPr/>
        </p:nvSpPr>
        <p:spPr>
          <a:xfrm>
            <a:off x="2771988" y="6346041"/>
            <a:ext cx="2991525" cy="36933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de-DE" sz="1800" u="none" cap="none" strike="noStrike">
                <a:solidFill>
                  <a:srgbClr val="000000"/>
                </a:solidFill>
                <a:latin typeface="Trebuchet MS"/>
                <a:ea typeface="Trebuchet MS"/>
                <a:cs typeface="Trebuchet MS"/>
                <a:sym typeface="Trebuchet MS"/>
              </a:rPr>
              <a:t>2018-1-AT01-KA202-039242</a:t>
            </a:r>
            <a:endParaRPr b="0" i="0" sz="1800" u="none" cap="none" strike="noStrike">
              <a:solidFill>
                <a:schemeClr val="dk1"/>
              </a:solidFill>
              <a:latin typeface="Trebuchet MS"/>
              <a:ea typeface="Trebuchet MS"/>
              <a:cs typeface="Trebuchet MS"/>
              <a:sym typeface="Trebuchet MS"/>
            </a:endParaRPr>
          </a:p>
        </p:txBody>
      </p:sp>
      <p:sp>
        <p:nvSpPr>
          <p:cNvPr id="119" name="Google Shape;119;p15"/>
          <p:cNvSpPr/>
          <p:nvPr/>
        </p:nvSpPr>
        <p:spPr>
          <a:xfrm>
            <a:off x="1846384" y="3855133"/>
            <a:ext cx="5451231" cy="33855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de-DE" sz="1600" u="sng" cap="none" strike="noStrike">
                <a:solidFill>
                  <a:schemeClr val="hlink"/>
                </a:solidFill>
                <a:latin typeface="Arial"/>
                <a:ea typeface="Arial"/>
                <a:cs typeface="Arial"/>
                <a:sym typeface="Arial"/>
                <a:hlinkClick r:id="rId5"/>
              </a:rPr>
              <a:t>Einführungsvideo </a:t>
            </a:r>
            <a:endParaRPr b="1" i="0" sz="1600" u="none" cap="none" strike="noStrike">
              <a:solidFill>
                <a:srgbClr val="000000"/>
              </a:solidFill>
              <a:latin typeface="Arial"/>
              <a:ea typeface="Arial"/>
              <a:cs typeface="Arial"/>
              <a:sym typeface="Arial"/>
            </a:endParaRPr>
          </a:p>
        </p:txBody>
      </p:sp>
      <p:pic>
        <p:nvPicPr>
          <p:cNvPr descr="Ein Bild, das Person, stehend, Mann, haltend enthält.&#10;&#10;Automatisch generierte Beschreibung" id="120" name="Google Shape;120;p15"/>
          <p:cNvPicPr preferRelativeResize="0"/>
          <p:nvPr/>
        </p:nvPicPr>
        <p:blipFill rotWithShape="1">
          <a:blip r:embed="rId6">
            <a:alphaModFix/>
          </a:blip>
          <a:srcRect b="0" l="0" r="0" t="0"/>
          <a:stretch/>
        </p:blipFill>
        <p:spPr>
          <a:xfrm flipH="1">
            <a:off x="6629400" y="196978"/>
            <a:ext cx="2075308" cy="1555400"/>
          </a:xfrm>
          <a:prstGeom prst="rect">
            <a:avLst/>
          </a:prstGeom>
          <a:noFill/>
          <a:ln>
            <a:noFill/>
          </a:ln>
        </p:spPr>
      </p:pic>
      <p:pic>
        <p:nvPicPr>
          <p:cNvPr descr="Ein Bild, das Zeichnung enthält.&#10;&#10;Automatisch generierte Beschreibung" id="121" name="Google Shape;121;p15"/>
          <p:cNvPicPr preferRelativeResize="0"/>
          <p:nvPr/>
        </p:nvPicPr>
        <p:blipFill rotWithShape="1">
          <a:blip r:embed="rId7">
            <a:alphaModFix/>
          </a:blip>
          <a:srcRect b="0" l="0" r="0" t="0"/>
          <a:stretch/>
        </p:blipFill>
        <p:spPr>
          <a:xfrm>
            <a:off x="2901355" y="393704"/>
            <a:ext cx="3156547" cy="1262619"/>
          </a:xfrm>
          <a:prstGeom prst="rect">
            <a:avLst/>
          </a:prstGeom>
          <a:noFill/>
          <a:ln>
            <a:noFill/>
          </a:ln>
        </p:spPr>
      </p:pic>
      <p:pic>
        <p:nvPicPr>
          <p:cNvPr descr="Obraz zawierający tekst&#10;&#10;Opis wygenerowany automatycznie" id="122" name="Google Shape;122;p15"/>
          <p:cNvPicPr preferRelativeResize="0"/>
          <p:nvPr/>
        </p:nvPicPr>
        <p:blipFill rotWithShape="1">
          <a:blip r:embed="rId8">
            <a:alphaModFix/>
          </a:blip>
          <a:srcRect b="0" l="0" r="0" t="0"/>
          <a:stretch/>
        </p:blipFill>
        <p:spPr>
          <a:xfrm>
            <a:off x="7217567" y="5874566"/>
            <a:ext cx="1819277" cy="370878"/>
          </a:xfrm>
          <a:prstGeom prst="rect">
            <a:avLst/>
          </a:prstGeom>
          <a:noFill/>
          <a:ln>
            <a:noFill/>
          </a:ln>
        </p:spPr>
      </p:pic>
      <p:sp>
        <p:nvSpPr>
          <p:cNvPr id="123" name="Google Shape;123;p15"/>
          <p:cNvSpPr txBox="1"/>
          <p:nvPr/>
        </p:nvSpPr>
        <p:spPr>
          <a:xfrm>
            <a:off x="5824537" y="6245444"/>
            <a:ext cx="3269457" cy="52322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None/>
            </a:pPr>
            <a:r>
              <a:rPr b="0" i="0" lang="de-DE" sz="700" u="none" cap="none" strike="noStrike">
                <a:solidFill>
                  <a:srgbClr val="333333"/>
                </a:solidFill>
                <a:latin typeface="Calibri"/>
                <a:ea typeface="Calibri"/>
                <a:cs typeface="Calibri"/>
                <a:sym typeface="Calibri"/>
              </a:rPr>
              <a:t>Die Unterstützung der Europäischen Kommission für die Erstellung dieser Veröffentlichung stellt keine Billigung des Inhalts dar, welcher nur die Ansichten der Verfasser wiedergibt, und die Kommission kann nicht für eine etwaige Verwendung der darin enthaltenen Informationen haftbar gemacht werden.</a:t>
            </a:r>
            <a:endParaRPr b="0" i="0" sz="700" u="none" cap="none" strike="noStrike">
              <a:solidFill>
                <a:srgbClr val="000000"/>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sp>
        <p:nvSpPr>
          <p:cNvPr id="443" name="Google Shape;443;p33"/>
          <p:cNvSpPr txBox="1"/>
          <p:nvPr>
            <p:ph type="ctrTitle"/>
          </p:nvPr>
        </p:nvSpPr>
        <p:spPr>
          <a:xfrm>
            <a:off x="639192" y="1923201"/>
            <a:ext cx="7847860" cy="1932407"/>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4320"/>
              <a:buFont typeface="Trebuchet MS"/>
              <a:buNone/>
            </a:pPr>
            <a:r>
              <a:rPr b="1" lang="de-DE" sz="4400"/>
              <a:t>Vielen Dank fürs Zuschauen!</a:t>
            </a:r>
            <a:br>
              <a:rPr b="1" i="1" lang="de-DE" sz="4320">
                <a:solidFill>
                  <a:schemeClr val="accent4"/>
                </a:solidFill>
              </a:rPr>
            </a:br>
            <a:endParaRPr sz="4050"/>
          </a:p>
        </p:txBody>
      </p:sp>
      <p:pic>
        <p:nvPicPr>
          <p:cNvPr descr="A close up of a logo&#10;&#10;Description automatically generated" id="444" name="Google Shape;444;p33"/>
          <p:cNvPicPr preferRelativeResize="0"/>
          <p:nvPr/>
        </p:nvPicPr>
        <p:blipFill rotWithShape="1">
          <a:blip r:embed="rId3">
            <a:alphaModFix/>
          </a:blip>
          <a:srcRect b="0" l="0" r="0" t="0"/>
          <a:stretch/>
        </p:blipFill>
        <p:spPr>
          <a:xfrm>
            <a:off x="524425" y="6307332"/>
            <a:ext cx="1710047" cy="408041"/>
          </a:xfrm>
          <a:prstGeom prst="rect">
            <a:avLst/>
          </a:prstGeom>
          <a:noFill/>
          <a:ln>
            <a:noFill/>
          </a:ln>
        </p:spPr>
      </p:pic>
      <p:pic>
        <p:nvPicPr>
          <p:cNvPr id="445" name="Google Shape;445;p33"/>
          <p:cNvPicPr preferRelativeResize="0"/>
          <p:nvPr/>
        </p:nvPicPr>
        <p:blipFill rotWithShape="1">
          <a:blip r:embed="rId4">
            <a:alphaModFix/>
          </a:blip>
          <a:srcRect b="0" l="0" r="0" t="0"/>
          <a:stretch/>
        </p:blipFill>
        <p:spPr>
          <a:xfrm>
            <a:off x="311700" y="5859710"/>
            <a:ext cx="1439863" cy="398463"/>
          </a:xfrm>
          <a:prstGeom prst="rect">
            <a:avLst/>
          </a:prstGeom>
          <a:noFill/>
          <a:ln>
            <a:noFill/>
          </a:ln>
        </p:spPr>
      </p:pic>
      <p:pic>
        <p:nvPicPr>
          <p:cNvPr id="446" name="Google Shape;446;p33"/>
          <p:cNvPicPr preferRelativeResize="0"/>
          <p:nvPr/>
        </p:nvPicPr>
        <p:blipFill rotWithShape="1">
          <a:blip r:embed="rId5">
            <a:alphaModFix/>
          </a:blip>
          <a:srcRect b="0" l="0" r="0" t="0"/>
          <a:stretch/>
        </p:blipFill>
        <p:spPr>
          <a:xfrm>
            <a:off x="1794425" y="5859710"/>
            <a:ext cx="792163" cy="404813"/>
          </a:xfrm>
          <a:prstGeom prst="rect">
            <a:avLst/>
          </a:prstGeom>
          <a:noFill/>
          <a:ln>
            <a:noFill/>
          </a:ln>
        </p:spPr>
      </p:pic>
      <p:pic>
        <p:nvPicPr>
          <p:cNvPr id="447" name="Google Shape;447;p33"/>
          <p:cNvPicPr preferRelativeResize="0"/>
          <p:nvPr/>
        </p:nvPicPr>
        <p:blipFill rotWithShape="1">
          <a:blip r:embed="rId6">
            <a:alphaModFix/>
          </a:blip>
          <a:srcRect b="0" l="0" r="0" t="0"/>
          <a:stretch/>
        </p:blipFill>
        <p:spPr>
          <a:xfrm>
            <a:off x="2697713" y="5859710"/>
            <a:ext cx="822325" cy="361950"/>
          </a:xfrm>
          <a:prstGeom prst="rect">
            <a:avLst/>
          </a:prstGeom>
          <a:noFill/>
          <a:ln>
            <a:noFill/>
          </a:ln>
        </p:spPr>
      </p:pic>
      <p:pic>
        <p:nvPicPr>
          <p:cNvPr id="448" name="Google Shape;448;p33"/>
          <p:cNvPicPr preferRelativeResize="0"/>
          <p:nvPr/>
        </p:nvPicPr>
        <p:blipFill rotWithShape="1">
          <a:blip r:embed="rId7">
            <a:alphaModFix/>
          </a:blip>
          <a:srcRect b="0" l="0" r="0" t="0"/>
          <a:stretch/>
        </p:blipFill>
        <p:spPr>
          <a:xfrm>
            <a:off x="3572425" y="5859710"/>
            <a:ext cx="1390650" cy="323850"/>
          </a:xfrm>
          <a:prstGeom prst="rect">
            <a:avLst/>
          </a:prstGeom>
          <a:noFill/>
          <a:ln>
            <a:noFill/>
          </a:ln>
        </p:spPr>
      </p:pic>
      <p:pic>
        <p:nvPicPr>
          <p:cNvPr id="449" name="Google Shape;449;p33"/>
          <p:cNvPicPr preferRelativeResize="0"/>
          <p:nvPr/>
        </p:nvPicPr>
        <p:blipFill rotWithShape="1">
          <a:blip r:embed="rId8">
            <a:alphaModFix/>
          </a:blip>
          <a:srcRect b="0" l="0" r="0" t="0"/>
          <a:stretch/>
        </p:blipFill>
        <p:spPr>
          <a:xfrm>
            <a:off x="5029750" y="5859710"/>
            <a:ext cx="752475" cy="333375"/>
          </a:xfrm>
          <a:prstGeom prst="rect">
            <a:avLst/>
          </a:prstGeom>
          <a:noFill/>
          <a:ln>
            <a:noFill/>
          </a:ln>
        </p:spPr>
      </p:pic>
      <p:pic>
        <p:nvPicPr>
          <p:cNvPr id="450" name="Google Shape;450;p33"/>
          <p:cNvPicPr preferRelativeResize="0"/>
          <p:nvPr/>
        </p:nvPicPr>
        <p:blipFill rotWithShape="1">
          <a:blip r:embed="rId9">
            <a:alphaModFix/>
          </a:blip>
          <a:srcRect b="0" l="0" r="0" t="0"/>
          <a:stretch/>
        </p:blipFill>
        <p:spPr>
          <a:xfrm>
            <a:off x="5858425" y="5859710"/>
            <a:ext cx="342900" cy="306388"/>
          </a:xfrm>
          <a:prstGeom prst="rect">
            <a:avLst/>
          </a:prstGeom>
          <a:noFill/>
          <a:ln>
            <a:noFill/>
          </a:ln>
        </p:spPr>
      </p:pic>
      <p:pic>
        <p:nvPicPr>
          <p:cNvPr id="451" name="Google Shape;451;p33"/>
          <p:cNvPicPr preferRelativeResize="0"/>
          <p:nvPr/>
        </p:nvPicPr>
        <p:blipFill rotWithShape="1">
          <a:blip r:embed="rId10">
            <a:alphaModFix/>
          </a:blip>
          <a:srcRect b="0" l="0" r="0" t="0"/>
          <a:stretch/>
        </p:blipFill>
        <p:spPr>
          <a:xfrm>
            <a:off x="6291813" y="5859710"/>
            <a:ext cx="525462" cy="369888"/>
          </a:xfrm>
          <a:prstGeom prst="rect">
            <a:avLst/>
          </a:prstGeom>
          <a:noFill/>
          <a:ln>
            <a:noFill/>
          </a:ln>
        </p:spPr>
      </p:pic>
      <p:sp>
        <p:nvSpPr>
          <p:cNvPr id="452" name="Google Shape;452;p33"/>
          <p:cNvSpPr/>
          <p:nvPr/>
        </p:nvSpPr>
        <p:spPr>
          <a:xfrm>
            <a:off x="2771988" y="6346041"/>
            <a:ext cx="2991525" cy="36933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de-DE" sz="1800" u="none" cap="none" strike="noStrike">
                <a:solidFill>
                  <a:srgbClr val="000000"/>
                </a:solidFill>
                <a:latin typeface="Trebuchet MS"/>
                <a:ea typeface="Trebuchet MS"/>
                <a:cs typeface="Trebuchet MS"/>
                <a:sym typeface="Trebuchet MS"/>
              </a:rPr>
              <a:t>2018-1-AT01-KA202-039242</a:t>
            </a:r>
            <a:endParaRPr b="0" i="0" sz="1800" u="none" cap="none" strike="noStrike">
              <a:solidFill>
                <a:schemeClr val="dk1"/>
              </a:solidFill>
              <a:latin typeface="Trebuchet MS"/>
              <a:ea typeface="Trebuchet MS"/>
              <a:cs typeface="Trebuchet MS"/>
              <a:sym typeface="Trebuchet MS"/>
            </a:endParaRPr>
          </a:p>
        </p:txBody>
      </p:sp>
      <p:pic>
        <p:nvPicPr>
          <p:cNvPr descr="Obraz zawierający tekst&#10;&#10;Opis wygenerowany automatycznie" id="453" name="Google Shape;453;p33"/>
          <p:cNvPicPr preferRelativeResize="0"/>
          <p:nvPr/>
        </p:nvPicPr>
        <p:blipFill rotWithShape="1">
          <a:blip r:embed="rId11">
            <a:alphaModFix/>
          </a:blip>
          <a:srcRect b="0" l="0" r="0" t="0"/>
          <a:stretch/>
        </p:blipFill>
        <p:spPr>
          <a:xfrm>
            <a:off x="7217567" y="5874566"/>
            <a:ext cx="1819277" cy="370878"/>
          </a:xfrm>
          <a:prstGeom prst="rect">
            <a:avLst/>
          </a:prstGeom>
          <a:noFill/>
          <a:ln>
            <a:noFill/>
          </a:ln>
        </p:spPr>
      </p:pic>
      <p:sp>
        <p:nvSpPr>
          <p:cNvPr id="454" name="Google Shape;454;p33"/>
          <p:cNvSpPr txBox="1"/>
          <p:nvPr/>
        </p:nvSpPr>
        <p:spPr>
          <a:xfrm>
            <a:off x="5824537" y="6245444"/>
            <a:ext cx="3269457" cy="52322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None/>
            </a:pPr>
            <a:r>
              <a:rPr b="0" i="0" lang="de-DE" sz="700" u="none" cap="none" strike="noStrike">
                <a:solidFill>
                  <a:srgbClr val="333333"/>
                </a:solidFill>
                <a:latin typeface="Calibri"/>
                <a:ea typeface="Calibri"/>
                <a:cs typeface="Calibri"/>
                <a:sym typeface="Calibri"/>
              </a:rPr>
              <a:t>Die Unterstützung der Europäischen Kommission für die Erstellung dieser Veröffentlichung stellt keine Billigung des Inhalts dar, welcher nur die Ansichten der Verfasser wiedergibt, und die Kommission kann nicht für eine etwaige Verwendung der darin enthaltenen Informationen haftbar gemacht werden.</a:t>
            </a:r>
            <a:endParaRPr b="0" i="0" sz="700" u="none" cap="none" strike="noStrike">
              <a:solidFill>
                <a:srgbClr val="000000"/>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sp>
        <p:nvSpPr>
          <p:cNvPr id="459" name="Google Shape;459;p34"/>
          <p:cNvSpPr txBox="1"/>
          <p:nvPr>
            <p:ph type="ctrTitle"/>
          </p:nvPr>
        </p:nvSpPr>
        <p:spPr>
          <a:xfrm>
            <a:off x="311700" y="1818665"/>
            <a:ext cx="8489400" cy="2343331"/>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SzPts val="4320"/>
              <a:buNone/>
            </a:pPr>
            <a:r>
              <a:rPr lang="de-DE" sz="1400"/>
              <a:t>Bildquellen:</a:t>
            </a:r>
            <a:br>
              <a:rPr lang="de-DE" sz="1400"/>
            </a:br>
            <a:br>
              <a:rPr lang="de-DE" sz="1400"/>
            </a:br>
            <a:r>
              <a:rPr lang="de-DE" sz="1400"/>
              <a:t>1. Bild von </a:t>
            </a:r>
            <a:r>
              <a:rPr lang="de-DE" sz="1400" u="sng">
                <a:solidFill>
                  <a:schemeClr val="hlink"/>
                </a:solidFill>
                <a:hlinkClick r:id="rId3"/>
              </a:rPr>
              <a:t>Alexas_Fotos</a:t>
            </a:r>
            <a:r>
              <a:rPr lang="de-DE" sz="1400"/>
              <a:t> auf </a:t>
            </a:r>
            <a:r>
              <a:rPr lang="de-DE" sz="1400" u="sng">
                <a:solidFill>
                  <a:schemeClr val="hlink"/>
                </a:solidFill>
                <a:hlinkClick r:id="rId4"/>
              </a:rPr>
              <a:t>Pixabay</a:t>
            </a:r>
            <a:br>
              <a:rPr lang="de-DE" sz="1400" u="sng"/>
            </a:br>
            <a:r>
              <a:rPr lang="de-DE" sz="1400"/>
              <a:t>2. Bild von </a:t>
            </a:r>
            <a:r>
              <a:rPr lang="de-DE" sz="1400" u="sng">
                <a:solidFill>
                  <a:schemeClr val="hlink"/>
                </a:solidFill>
                <a:hlinkClick r:id="rId5"/>
              </a:rPr>
              <a:t>Gerd Altmann</a:t>
            </a:r>
            <a:r>
              <a:rPr lang="de-DE" sz="1400"/>
              <a:t> auf </a:t>
            </a:r>
            <a:r>
              <a:rPr lang="de-DE" sz="1400" u="sng">
                <a:solidFill>
                  <a:schemeClr val="hlink"/>
                </a:solidFill>
                <a:hlinkClick r:id="rId6"/>
              </a:rPr>
              <a:t>Pixabay</a:t>
            </a:r>
            <a:r>
              <a:rPr lang="de-DE" sz="1400"/>
              <a:t> </a:t>
            </a:r>
            <a:br>
              <a:rPr lang="de-DE" sz="1400"/>
            </a:br>
            <a:r>
              <a:rPr lang="de-DE" sz="1400"/>
              <a:t>3. Bild von </a:t>
            </a:r>
            <a:r>
              <a:rPr lang="de-DE" sz="1400" u="sng">
                <a:solidFill>
                  <a:schemeClr val="hlink"/>
                </a:solidFill>
                <a:hlinkClick r:id="rId7"/>
              </a:rPr>
              <a:t>Gerd Altmann</a:t>
            </a:r>
            <a:r>
              <a:rPr lang="de-DE" sz="1400"/>
              <a:t> auf </a:t>
            </a:r>
            <a:r>
              <a:rPr lang="de-DE" sz="1400" u="sng">
                <a:solidFill>
                  <a:schemeClr val="hlink"/>
                </a:solidFill>
                <a:hlinkClick r:id="rId8"/>
              </a:rPr>
              <a:t>Pixabay</a:t>
            </a:r>
            <a:r>
              <a:rPr lang="de-DE" sz="1400"/>
              <a:t>  </a:t>
            </a:r>
            <a:br>
              <a:rPr lang="de-DE" sz="1400"/>
            </a:br>
            <a:r>
              <a:rPr lang="de-DE" sz="1400"/>
              <a:t>4. Bild von </a:t>
            </a:r>
            <a:r>
              <a:rPr lang="de-DE" sz="1400" u="sng">
                <a:solidFill>
                  <a:schemeClr val="hlink"/>
                </a:solidFill>
                <a:hlinkClick r:id="rId9"/>
              </a:rPr>
              <a:t>Peggy und Marco Lachmann-Anke</a:t>
            </a:r>
            <a:r>
              <a:rPr lang="de-DE" sz="1400"/>
              <a:t> auf </a:t>
            </a:r>
            <a:r>
              <a:rPr lang="de-DE" sz="1400" u="sng">
                <a:solidFill>
                  <a:schemeClr val="hlink"/>
                </a:solidFill>
                <a:hlinkClick r:id="rId10"/>
              </a:rPr>
              <a:t>Pixabay</a:t>
            </a:r>
            <a:r>
              <a:rPr lang="de-DE" sz="1400"/>
              <a:t> </a:t>
            </a:r>
            <a:br>
              <a:rPr lang="de-DE" sz="1400"/>
            </a:br>
            <a:br>
              <a:rPr lang="de-DE"/>
            </a:br>
            <a:endParaRPr sz="4050"/>
          </a:p>
        </p:txBody>
      </p:sp>
      <p:pic>
        <p:nvPicPr>
          <p:cNvPr descr="A close up of a logo&#10;&#10;Description automatically generated" id="460" name="Google Shape;460;p34"/>
          <p:cNvPicPr preferRelativeResize="0"/>
          <p:nvPr/>
        </p:nvPicPr>
        <p:blipFill rotWithShape="1">
          <a:blip r:embed="rId11">
            <a:alphaModFix/>
          </a:blip>
          <a:srcRect b="0" l="0" r="0" t="0"/>
          <a:stretch/>
        </p:blipFill>
        <p:spPr>
          <a:xfrm>
            <a:off x="524425" y="6307332"/>
            <a:ext cx="1710047" cy="408041"/>
          </a:xfrm>
          <a:prstGeom prst="rect">
            <a:avLst/>
          </a:prstGeom>
          <a:noFill/>
          <a:ln>
            <a:noFill/>
          </a:ln>
        </p:spPr>
      </p:pic>
      <p:pic>
        <p:nvPicPr>
          <p:cNvPr id="461" name="Google Shape;461;p34"/>
          <p:cNvPicPr preferRelativeResize="0"/>
          <p:nvPr/>
        </p:nvPicPr>
        <p:blipFill rotWithShape="1">
          <a:blip r:embed="rId12">
            <a:alphaModFix/>
          </a:blip>
          <a:srcRect b="0" l="0" r="0" t="0"/>
          <a:stretch/>
        </p:blipFill>
        <p:spPr>
          <a:xfrm>
            <a:off x="311700" y="5859710"/>
            <a:ext cx="1439863" cy="398463"/>
          </a:xfrm>
          <a:prstGeom prst="rect">
            <a:avLst/>
          </a:prstGeom>
          <a:noFill/>
          <a:ln>
            <a:noFill/>
          </a:ln>
        </p:spPr>
      </p:pic>
      <p:pic>
        <p:nvPicPr>
          <p:cNvPr id="462" name="Google Shape;462;p34"/>
          <p:cNvPicPr preferRelativeResize="0"/>
          <p:nvPr/>
        </p:nvPicPr>
        <p:blipFill rotWithShape="1">
          <a:blip r:embed="rId13">
            <a:alphaModFix/>
          </a:blip>
          <a:srcRect b="0" l="0" r="0" t="0"/>
          <a:stretch/>
        </p:blipFill>
        <p:spPr>
          <a:xfrm>
            <a:off x="1794425" y="5859710"/>
            <a:ext cx="792163" cy="404813"/>
          </a:xfrm>
          <a:prstGeom prst="rect">
            <a:avLst/>
          </a:prstGeom>
          <a:noFill/>
          <a:ln>
            <a:noFill/>
          </a:ln>
        </p:spPr>
      </p:pic>
      <p:pic>
        <p:nvPicPr>
          <p:cNvPr id="463" name="Google Shape;463;p34"/>
          <p:cNvPicPr preferRelativeResize="0"/>
          <p:nvPr/>
        </p:nvPicPr>
        <p:blipFill rotWithShape="1">
          <a:blip r:embed="rId14">
            <a:alphaModFix/>
          </a:blip>
          <a:srcRect b="0" l="0" r="0" t="0"/>
          <a:stretch/>
        </p:blipFill>
        <p:spPr>
          <a:xfrm>
            <a:off x="2697713" y="5859710"/>
            <a:ext cx="822325" cy="361950"/>
          </a:xfrm>
          <a:prstGeom prst="rect">
            <a:avLst/>
          </a:prstGeom>
          <a:noFill/>
          <a:ln>
            <a:noFill/>
          </a:ln>
        </p:spPr>
      </p:pic>
      <p:pic>
        <p:nvPicPr>
          <p:cNvPr id="464" name="Google Shape;464;p34"/>
          <p:cNvPicPr preferRelativeResize="0"/>
          <p:nvPr/>
        </p:nvPicPr>
        <p:blipFill rotWithShape="1">
          <a:blip r:embed="rId15">
            <a:alphaModFix/>
          </a:blip>
          <a:srcRect b="0" l="0" r="0" t="0"/>
          <a:stretch/>
        </p:blipFill>
        <p:spPr>
          <a:xfrm>
            <a:off x="3572425" y="5859710"/>
            <a:ext cx="1390650" cy="323850"/>
          </a:xfrm>
          <a:prstGeom prst="rect">
            <a:avLst/>
          </a:prstGeom>
          <a:noFill/>
          <a:ln>
            <a:noFill/>
          </a:ln>
        </p:spPr>
      </p:pic>
      <p:pic>
        <p:nvPicPr>
          <p:cNvPr id="465" name="Google Shape;465;p34"/>
          <p:cNvPicPr preferRelativeResize="0"/>
          <p:nvPr/>
        </p:nvPicPr>
        <p:blipFill rotWithShape="1">
          <a:blip r:embed="rId16">
            <a:alphaModFix/>
          </a:blip>
          <a:srcRect b="0" l="0" r="0" t="0"/>
          <a:stretch/>
        </p:blipFill>
        <p:spPr>
          <a:xfrm>
            <a:off x="5029750" y="5859710"/>
            <a:ext cx="752475" cy="333375"/>
          </a:xfrm>
          <a:prstGeom prst="rect">
            <a:avLst/>
          </a:prstGeom>
          <a:noFill/>
          <a:ln>
            <a:noFill/>
          </a:ln>
        </p:spPr>
      </p:pic>
      <p:pic>
        <p:nvPicPr>
          <p:cNvPr id="466" name="Google Shape;466;p34"/>
          <p:cNvPicPr preferRelativeResize="0"/>
          <p:nvPr/>
        </p:nvPicPr>
        <p:blipFill rotWithShape="1">
          <a:blip r:embed="rId17">
            <a:alphaModFix/>
          </a:blip>
          <a:srcRect b="0" l="0" r="0" t="0"/>
          <a:stretch/>
        </p:blipFill>
        <p:spPr>
          <a:xfrm>
            <a:off x="5858425" y="5859710"/>
            <a:ext cx="342900" cy="306388"/>
          </a:xfrm>
          <a:prstGeom prst="rect">
            <a:avLst/>
          </a:prstGeom>
          <a:noFill/>
          <a:ln>
            <a:noFill/>
          </a:ln>
        </p:spPr>
      </p:pic>
      <p:pic>
        <p:nvPicPr>
          <p:cNvPr id="467" name="Google Shape;467;p34"/>
          <p:cNvPicPr preferRelativeResize="0"/>
          <p:nvPr/>
        </p:nvPicPr>
        <p:blipFill rotWithShape="1">
          <a:blip r:embed="rId18">
            <a:alphaModFix/>
          </a:blip>
          <a:srcRect b="0" l="0" r="0" t="0"/>
          <a:stretch/>
        </p:blipFill>
        <p:spPr>
          <a:xfrm>
            <a:off x="6291813" y="5859710"/>
            <a:ext cx="525462" cy="369888"/>
          </a:xfrm>
          <a:prstGeom prst="rect">
            <a:avLst/>
          </a:prstGeom>
          <a:noFill/>
          <a:ln>
            <a:noFill/>
          </a:ln>
        </p:spPr>
      </p:pic>
      <p:sp>
        <p:nvSpPr>
          <p:cNvPr id="468" name="Google Shape;468;p34"/>
          <p:cNvSpPr/>
          <p:nvPr/>
        </p:nvSpPr>
        <p:spPr>
          <a:xfrm>
            <a:off x="2771988" y="6346041"/>
            <a:ext cx="2991525" cy="36933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de-DE" sz="1800" u="none" cap="none" strike="noStrike">
                <a:solidFill>
                  <a:srgbClr val="000000"/>
                </a:solidFill>
                <a:latin typeface="Trebuchet MS"/>
                <a:ea typeface="Trebuchet MS"/>
                <a:cs typeface="Trebuchet MS"/>
                <a:sym typeface="Trebuchet MS"/>
              </a:rPr>
              <a:t>2018-1-AT01-KA202-039242</a:t>
            </a:r>
            <a:endParaRPr b="0" i="0" sz="1800" u="none" cap="none" strike="noStrike">
              <a:solidFill>
                <a:schemeClr val="dk1"/>
              </a:solidFill>
              <a:latin typeface="Trebuchet MS"/>
              <a:ea typeface="Trebuchet MS"/>
              <a:cs typeface="Trebuchet MS"/>
              <a:sym typeface="Trebuchet MS"/>
            </a:endParaRPr>
          </a:p>
        </p:txBody>
      </p:sp>
      <p:pic>
        <p:nvPicPr>
          <p:cNvPr descr="Obraz zawierający tekst&#10;&#10;Opis wygenerowany automatycznie" id="469" name="Google Shape;469;p34"/>
          <p:cNvPicPr preferRelativeResize="0"/>
          <p:nvPr/>
        </p:nvPicPr>
        <p:blipFill rotWithShape="1">
          <a:blip r:embed="rId19">
            <a:alphaModFix/>
          </a:blip>
          <a:srcRect b="0" l="0" r="0" t="0"/>
          <a:stretch/>
        </p:blipFill>
        <p:spPr>
          <a:xfrm>
            <a:off x="7217567" y="5874566"/>
            <a:ext cx="1819277" cy="370878"/>
          </a:xfrm>
          <a:prstGeom prst="rect">
            <a:avLst/>
          </a:prstGeom>
          <a:noFill/>
          <a:ln>
            <a:noFill/>
          </a:ln>
        </p:spPr>
      </p:pic>
      <p:sp>
        <p:nvSpPr>
          <p:cNvPr id="470" name="Google Shape;470;p34"/>
          <p:cNvSpPr txBox="1"/>
          <p:nvPr/>
        </p:nvSpPr>
        <p:spPr>
          <a:xfrm>
            <a:off x="5824537" y="6245444"/>
            <a:ext cx="3269457" cy="52322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None/>
            </a:pPr>
            <a:r>
              <a:rPr b="0" i="0" lang="de-DE" sz="700" u="none" cap="none" strike="noStrike">
                <a:solidFill>
                  <a:srgbClr val="333333"/>
                </a:solidFill>
                <a:latin typeface="Calibri"/>
                <a:ea typeface="Calibri"/>
                <a:cs typeface="Calibri"/>
                <a:sym typeface="Calibri"/>
              </a:rPr>
              <a:t>Die Unterstützung der Europäischen Kommission für die Erstellung dieser Veröffentlichung stellt keine Billigung des Inhalts dar, welcher nur die Ansichten der Verfasser wiedergibt, und die Kommission kann nicht für eine etwaige Verwendung der darin enthaltenen Informationen haftbar gemacht werden.</a:t>
            </a:r>
            <a:endParaRPr b="0" i="0" sz="700" u="none" cap="none" strike="noStrike">
              <a:solidFill>
                <a:srgbClr val="00000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6"/>
          <p:cNvSpPr/>
          <p:nvPr>
            <p:ph type="ctrTitle"/>
          </p:nvPr>
        </p:nvSpPr>
        <p:spPr>
          <a:xfrm>
            <a:off x="2516584" y="1023977"/>
            <a:ext cx="4110831" cy="528865"/>
          </a:xfrm>
          <a:prstGeom prst="roundRect">
            <a:avLst>
              <a:gd fmla="val 16667" name="adj"/>
            </a:avLst>
          </a:prstGeom>
          <a:solidFill>
            <a:srgbClr val="3086B8"/>
          </a:solidFill>
          <a:ln>
            <a:noFill/>
          </a:ln>
          <a:effectLst>
            <a:outerShdw blurRad="57150" rotWithShape="0" algn="ctr" dir="5400000" dist="19050">
              <a:srgbClr val="000000">
                <a:alpha val="61960"/>
              </a:srgbClr>
            </a:outerShdw>
          </a:effectLst>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2"/>
              </a:buClr>
              <a:buSzPts val="3060"/>
              <a:buFont typeface="Trebuchet MS"/>
              <a:buNone/>
            </a:pPr>
            <a:r>
              <a:rPr b="1" lang="de-DE" sz="3060">
                <a:solidFill>
                  <a:schemeClr val="lt2"/>
                </a:solidFill>
                <a:latin typeface="Trebuchet MS"/>
                <a:ea typeface="Trebuchet MS"/>
                <a:cs typeface="Trebuchet MS"/>
                <a:sym typeface="Trebuchet MS"/>
              </a:rPr>
              <a:t>Lernergebnisse</a:t>
            </a:r>
            <a:endParaRPr/>
          </a:p>
        </p:txBody>
      </p:sp>
      <p:sp>
        <p:nvSpPr>
          <p:cNvPr id="129" name="Google Shape;129;p16"/>
          <p:cNvSpPr txBox="1"/>
          <p:nvPr>
            <p:ph idx="1" type="subTitle"/>
          </p:nvPr>
        </p:nvSpPr>
        <p:spPr>
          <a:xfrm>
            <a:off x="208750" y="1940349"/>
            <a:ext cx="8726502" cy="361232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750"/>
              </a:spcBef>
              <a:spcAft>
                <a:spcPts val="0"/>
              </a:spcAft>
              <a:buSzPts val="2000"/>
              <a:buNone/>
            </a:pPr>
            <a:r>
              <a:rPr lang="de-DE" sz="2000">
                <a:latin typeface="Trebuchet MS"/>
                <a:ea typeface="Trebuchet MS"/>
                <a:cs typeface="Trebuchet MS"/>
                <a:sym typeface="Trebuchet MS"/>
              </a:rPr>
              <a:t>Dieses Modul möchte die Lernenden anleiten und ihnen dabei helfen: </a:t>
            </a:r>
            <a:endParaRPr/>
          </a:p>
          <a:p>
            <a:pPr indent="-342900" lvl="1" marL="685800" rtl="0" algn="l">
              <a:lnSpc>
                <a:spcPct val="150000"/>
              </a:lnSpc>
              <a:spcBef>
                <a:spcPts val="375"/>
              </a:spcBef>
              <a:spcAft>
                <a:spcPts val="0"/>
              </a:spcAft>
              <a:buClr>
                <a:schemeClr val="dk1"/>
              </a:buClr>
              <a:buSzPts val="2000"/>
              <a:buFont typeface="Trebuchet MS"/>
              <a:buAutoNum type="arabicPeriod"/>
            </a:pPr>
            <a:r>
              <a:rPr lang="de-DE" sz="2000">
                <a:latin typeface="Trebuchet MS"/>
                <a:ea typeface="Trebuchet MS"/>
                <a:cs typeface="Trebuchet MS"/>
                <a:sym typeface="Trebuchet MS"/>
              </a:rPr>
              <a:t>die Rolle der Motivation bei der Bestimmung der Mitarbeiterleistung zu verstehen,</a:t>
            </a:r>
            <a:endParaRPr sz="2000"/>
          </a:p>
          <a:p>
            <a:pPr indent="-342900" lvl="1" marL="685800" rtl="0" algn="l">
              <a:lnSpc>
                <a:spcPct val="150000"/>
              </a:lnSpc>
              <a:spcBef>
                <a:spcPts val="375"/>
              </a:spcBef>
              <a:spcAft>
                <a:spcPts val="0"/>
              </a:spcAft>
              <a:buClr>
                <a:schemeClr val="dk1"/>
              </a:buClr>
              <a:buSzPts val="2000"/>
              <a:buFont typeface="Trebuchet MS"/>
              <a:buAutoNum type="arabicPeriod"/>
            </a:pPr>
            <a:r>
              <a:rPr lang="de-DE" sz="2000">
                <a:latin typeface="Trebuchet MS"/>
                <a:ea typeface="Trebuchet MS"/>
                <a:cs typeface="Trebuchet MS"/>
                <a:sym typeface="Trebuchet MS"/>
              </a:rPr>
              <a:t>die Bedürfnishierarchie nach Abraham Maslows kennenzulernen,</a:t>
            </a:r>
            <a:endParaRPr sz="2000"/>
          </a:p>
          <a:p>
            <a:pPr indent="-342900" lvl="1" marL="685800" rtl="0" algn="l">
              <a:lnSpc>
                <a:spcPct val="150000"/>
              </a:lnSpc>
              <a:spcBef>
                <a:spcPts val="375"/>
              </a:spcBef>
              <a:spcAft>
                <a:spcPts val="0"/>
              </a:spcAft>
              <a:buClr>
                <a:schemeClr val="dk1"/>
              </a:buClr>
              <a:buSzPts val="2000"/>
              <a:buFont typeface="Trebuchet MS"/>
              <a:buAutoNum type="arabicPeriod"/>
            </a:pPr>
            <a:r>
              <a:rPr lang="de-DE" sz="2000">
                <a:latin typeface="Trebuchet MS"/>
                <a:ea typeface="Trebuchet MS"/>
                <a:cs typeface="Trebuchet MS"/>
                <a:sym typeface="Trebuchet MS"/>
              </a:rPr>
              <a:t>zu verstehen, was die Mitarbeiter motiviert,</a:t>
            </a:r>
            <a:r>
              <a:rPr lang="de-DE" sz="2000"/>
              <a:t> </a:t>
            </a:r>
            <a:endParaRPr/>
          </a:p>
          <a:p>
            <a:pPr indent="-342900" lvl="1" marL="685800" rtl="0" algn="l">
              <a:lnSpc>
                <a:spcPct val="150000"/>
              </a:lnSpc>
              <a:spcBef>
                <a:spcPts val="375"/>
              </a:spcBef>
              <a:spcAft>
                <a:spcPts val="0"/>
              </a:spcAft>
              <a:buClr>
                <a:schemeClr val="dk1"/>
              </a:buClr>
              <a:buSzPts val="2000"/>
              <a:buFont typeface="Trebuchet MS"/>
              <a:buAutoNum type="arabicPeriod"/>
            </a:pPr>
            <a:r>
              <a:rPr lang="de-DE" sz="2000">
                <a:latin typeface="Trebuchet MS"/>
                <a:ea typeface="Trebuchet MS"/>
                <a:cs typeface="Trebuchet MS"/>
                <a:sym typeface="Trebuchet MS"/>
              </a:rPr>
              <a:t>die grundlegenden Bedürfnisse der Mitarbeiter zu klassifizieren,</a:t>
            </a:r>
            <a:endParaRPr sz="2000"/>
          </a:p>
        </p:txBody>
      </p:sp>
      <p:pic>
        <p:nvPicPr>
          <p:cNvPr descr="A close up of a logo&#10;&#10;Description automatically generated" id="130" name="Google Shape;130;p16"/>
          <p:cNvPicPr preferRelativeResize="0"/>
          <p:nvPr/>
        </p:nvPicPr>
        <p:blipFill rotWithShape="1">
          <a:blip r:embed="rId3">
            <a:alphaModFix/>
          </a:blip>
          <a:srcRect b="0" l="0" r="0" t="0"/>
          <a:stretch/>
        </p:blipFill>
        <p:spPr>
          <a:xfrm>
            <a:off x="524425" y="6307332"/>
            <a:ext cx="1710047" cy="408041"/>
          </a:xfrm>
          <a:prstGeom prst="rect">
            <a:avLst/>
          </a:prstGeom>
          <a:noFill/>
          <a:ln>
            <a:noFill/>
          </a:ln>
        </p:spPr>
      </p:pic>
      <p:sp>
        <p:nvSpPr>
          <p:cNvPr id="131" name="Google Shape;131;p16"/>
          <p:cNvSpPr/>
          <p:nvPr/>
        </p:nvSpPr>
        <p:spPr>
          <a:xfrm>
            <a:off x="2771988" y="6346041"/>
            <a:ext cx="2991525" cy="36933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de-DE" sz="1800" u="none" cap="none" strike="noStrike">
                <a:solidFill>
                  <a:srgbClr val="000000"/>
                </a:solidFill>
                <a:latin typeface="Trebuchet MS"/>
                <a:ea typeface="Trebuchet MS"/>
                <a:cs typeface="Trebuchet MS"/>
                <a:sym typeface="Trebuchet MS"/>
              </a:rPr>
              <a:t>2018-1-AT01-KA202-039242</a:t>
            </a:r>
            <a:endParaRPr b="0" i="0" sz="1800" u="none" cap="none" strike="noStrike">
              <a:solidFill>
                <a:schemeClr val="dk1"/>
              </a:solidFill>
              <a:latin typeface="Trebuchet MS"/>
              <a:ea typeface="Trebuchet MS"/>
              <a:cs typeface="Trebuchet MS"/>
              <a:sym typeface="Trebuchet MS"/>
            </a:endParaRPr>
          </a:p>
        </p:txBody>
      </p:sp>
      <p:pic>
        <p:nvPicPr>
          <p:cNvPr id="132" name="Google Shape;132;p16"/>
          <p:cNvPicPr preferRelativeResize="0"/>
          <p:nvPr/>
        </p:nvPicPr>
        <p:blipFill rotWithShape="1">
          <a:blip r:embed="rId4">
            <a:alphaModFix/>
          </a:blip>
          <a:srcRect b="0" l="0" r="0" t="0"/>
          <a:stretch/>
        </p:blipFill>
        <p:spPr>
          <a:xfrm>
            <a:off x="6862430" y="209888"/>
            <a:ext cx="2072820" cy="1554615"/>
          </a:xfrm>
          <a:prstGeom prst="rect">
            <a:avLst/>
          </a:prstGeom>
          <a:noFill/>
          <a:ln>
            <a:noFill/>
          </a:ln>
        </p:spPr>
      </p:pic>
      <p:pic>
        <p:nvPicPr>
          <p:cNvPr descr="Obraz zawierający tekst&#10;&#10;Opis wygenerowany automatycznie" id="133" name="Google Shape;133;p16"/>
          <p:cNvPicPr preferRelativeResize="0"/>
          <p:nvPr/>
        </p:nvPicPr>
        <p:blipFill rotWithShape="1">
          <a:blip r:embed="rId5">
            <a:alphaModFix/>
          </a:blip>
          <a:srcRect b="0" l="0" r="0" t="0"/>
          <a:stretch/>
        </p:blipFill>
        <p:spPr>
          <a:xfrm>
            <a:off x="7217567" y="5874566"/>
            <a:ext cx="1819277" cy="370878"/>
          </a:xfrm>
          <a:prstGeom prst="rect">
            <a:avLst/>
          </a:prstGeom>
          <a:noFill/>
          <a:ln>
            <a:noFill/>
          </a:ln>
        </p:spPr>
      </p:pic>
      <p:sp>
        <p:nvSpPr>
          <p:cNvPr id="134" name="Google Shape;134;p16"/>
          <p:cNvSpPr txBox="1"/>
          <p:nvPr/>
        </p:nvSpPr>
        <p:spPr>
          <a:xfrm>
            <a:off x="5824537" y="6245444"/>
            <a:ext cx="3269457" cy="52322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None/>
            </a:pPr>
            <a:r>
              <a:rPr b="0" i="0" lang="de-DE" sz="700" u="none" cap="none" strike="noStrike">
                <a:solidFill>
                  <a:srgbClr val="333333"/>
                </a:solidFill>
                <a:latin typeface="Calibri"/>
                <a:ea typeface="Calibri"/>
                <a:cs typeface="Calibri"/>
                <a:sym typeface="Calibri"/>
              </a:rPr>
              <a:t>Die Unterstützung der Europäischen Kommission für die Erstellung dieser Veröffentlichung stellt keine Billigung des Inhalts dar, welcher nur die Ansichten der Verfasser wiedergibt, und die Kommission kann nicht für eine etwaige Verwendung der darin enthaltenen Informationen haftbar gemacht werden.</a:t>
            </a:r>
            <a:endParaRPr b="0" i="0" sz="700" u="none" cap="none" strike="noStrike">
              <a:solidFill>
                <a:srgbClr val="000000"/>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17"/>
          <p:cNvSpPr/>
          <p:nvPr>
            <p:ph type="ctrTitle"/>
          </p:nvPr>
        </p:nvSpPr>
        <p:spPr>
          <a:xfrm>
            <a:off x="2634476" y="905269"/>
            <a:ext cx="3689772" cy="528865"/>
          </a:xfrm>
          <a:prstGeom prst="roundRect">
            <a:avLst>
              <a:gd fmla="val 16667" name="adj"/>
            </a:avLst>
          </a:prstGeom>
          <a:solidFill>
            <a:srgbClr val="3086B8"/>
          </a:solidFill>
          <a:ln>
            <a:noFill/>
          </a:ln>
          <a:effectLst>
            <a:outerShdw blurRad="57150" rotWithShape="0" algn="ctr" dir="5400000" dist="19050">
              <a:srgbClr val="000000">
                <a:alpha val="62352"/>
              </a:srgbClr>
            </a:outerShdw>
          </a:effectLst>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2"/>
              </a:buClr>
              <a:buSzPts val="3060"/>
              <a:buFont typeface="Trebuchet MS"/>
              <a:buNone/>
            </a:pPr>
            <a:r>
              <a:rPr b="1" lang="de-DE" sz="3060">
                <a:solidFill>
                  <a:schemeClr val="lt2"/>
                </a:solidFill>
                <a:latin typeface="Trebuchet MS"/>
                <a:ea typeface="Trebuchet MS"/>
                <a:cs typeface="Trebuchet MS"/>
                <a:sym typeface="Trebuchet MS"/>
              </a:rPr>
              <a:t>Einleitung</a:t>
            </a:r>
            <a:endParaRPr b="1" sz="3060">
              <a:solidFill>
                <a:schemeClr val="lt2"/>
              </a:solidFill>
            </a:endParaRPr>
          </a:p>
        </p:txBody>
      </p:sp>
      <p:sp>
        <p:nvSpPr>
          <p:cNvPr id="140" name="Google Shape;140;p17"/>
          <p:cNvSpPr txBox="1"/>
          <p:nvPr>
            <p:ph idx="1" type="subTitle"/>
          </p:nvPr>
        </p:nvSpPr>
        <p:spPr>
          <a:xfrm>
            <a:off x="314111" y="1879351"/>
            <a:ext cx="8515777" cy="3527918"/>
          </a:xfrm>
          <a:prstGeom prst="rect">
            <a:avLst/>
          </a:prstGeom>
          <a:noFill/>
          <a:ln>
            <a:noFill/>
          </a:ln>
        </p:spPr>
        <p:txBody>
          <a:bodyPr anchorCtr="0" anchor="t" bIns="91425" lIns="91425" spcFirstLastPara="1" rIns="91425" wrap="square" tIns="91425">
            <a:noAutofit/>
          </a:bodyPr>
          <a:lstStyle/>
          <a:p>
            <a:pPr indent="-361950" lvl="0" marL="457200" rtl="0" algn="just">
              <a:lnSpc>
                <a:spcPct val="90000"/>
              </a:lnSpc>
              <a:spcBef>
                <a:spcPts val="750"/>
              </a:spcBef>
              <a:spcAft>
                <a:spcPts val="0"/>
              </a:spcAft>
              <a:buSzPts val="1800"/>
              <a:buNone/>
            </a:pPr>
            <a:r>
              <a:rPr lang="de-DE" sz="1800">
                <a:latin typeface="Trebuchet MS"/>
                <a:ea typeface="Trebuchet MS"/>
                <a:cs typeface="Trebuchet MS"/>
                <a:sym typeface="Trebuchet MS"/>
              </a:rPr>
              <a:t>Wenn Sie motiviert sind, fühlen Sie sich energetisiert. Sie sind bereit, Dinge anzupacken, Dinge zu erledigen, Dinge voranzutreiben. Projekte werden vorangetrieben; E-Mails werden beantwortet; Sie gehen mit Schwung und Energie vorwärts.</a:t>
            </a:r>
            <a:endParaRPr/>
          </a:p>
          <a:p>
            <a:pPr indent="-361950" lvl="0" marL="457200" rtl="0" algn="just">
              <a:lnSpc>
                <a:spcPct val="90000"/>
              </a:lnSpc>
              <a:spcBef>
                <a:spcPts val="1350"/>
              </a:spcBef>
              <a:spcAft>
                <a:spcPts val="0"/>
              </a:spcAft>
              <a:buSzPts val="1800"/>
              <a:buNone/>
            </a:pPr>
            <a:r>
              <a:rPr lang="de-DE">
                <a:latin typeface="Trebuchet MS"/>
                <a:ea typeface="Trebuchet MS"/>
                <a:cs typeface="Trebuchet MS"/>
                <a:sym typeface="Trebuchet MS"/>
              </a:rPr>
              <a:t>Wenn Sie nicht motiviert sind, ist es schwierig, loszulegen. Sie schlurfen, verschieben die Dinge auf den Sankt-Nimmerleinstag und verlangsamen das Tempo. Sie haben keine Lust, Ihre Projekte wirklich durchzuführen, die E-Mail zu schreiben oder zur Besprechung zu gehen... Sie tun es also nicht. Und das für eine lange Zeit. Vielleicht gehen Sie sogar überhaupt nicht hin.</a:t>
            </a:r>
            <a:endParaRPr/>
          </a:p>
          <a:p>
            <a:pPr indent="-361950" lvl="0" marL="457200" rtl="0" algn="just">
              <a:lnSpc>
                <a:spcPct val="90000"/>
              </a:lnSpc>
              <a:spcBef>
                <a:spcPts val="1350"/>
              </a:spcBef>
              <a:spcAft>
                <a:spcPts val="600"/>
              </a:spcAft>
              <a:buSzPts val="1800"/>
              <a:buNone/>
            </a:pPr>
            <a:r>
              <a:rPr lang="de-DE" sz="2400">
                <a:latin typeface="Trebuchet MS"/>
                <a:ea typeface="Trebuchet MS"/>
                <a:cs typeface="Trebuchet MS"/>
                <a:sym typeface="Trebuchet MS"/>
              </a:rPr>
              <a:t>Tatsache ist, dass das Wissen, wie Sie Ihr Team motivieren können, einer der wichtigsten Bestandteile der Führungsfähigkeit ist.</a:t>
            </a:r>
            <a:endParaRPr sz="2400">
              <a:latin typeface="Trebuchet MS"/>
              <a:ea typeface="Trebuchet MS"/>
              <a:cs typeface="Trebuchet MS"/>
              <a:sym typeface="Trebuchet MS"/>
            </a:endParaRPr>
          </a:p>
        </p:txBody>
      </p:sp>
      <p:pic>
        <p:nvPicPr>
          <p:cNvPr descr="A close up of a logo&#10;&#10;Description automatically generated" id="141" name="Google Shape;141;p17"/>
          <p:cNvPicPr preferRelativeResize="0"/>
          <p:nvPr/>
        </p:nvPicPr>
        <p:blipFill rotWithShape="1">
          <a:blip r:embed="rId3">
            <a:alphaModFix/>
          </a:blip>
          <a:srcRect b="0" l="0" r="0" t="0"/>
          <a:stretch/>
        </p:blipFill>
        <p:spPr>
          <a:xfrm>
            <a:off x="524425" y="6307332"/>
            <a:ext cx="1710047" cy="408041"/>
          </a:xfrm>
          <a:prstGeom prst="rect">
            <a:avLst/>
          </a:prstGeom>
          <a:noFill/>
          <a:ln>
            <a:noFill/>
          </a:ln>
        </p:spPr>
      </p:pic>
      <p:sp>
        <p:nvSpPr>
          <p:cNvPr id="142" name="Google Shape;142;p17"/>
          <p:cNvSpPr/>
          <p:nvPr/>
        </p:nvSpPr>
        <p:spPr>
          <a:xfrm>
            <a:off x="2771988" y="6346041"/>
            <a:ext cx="2991525" cy="36933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de-DE" sz="1800" u="none" cap="none" strike="noStrike">
                <a:solidFill>
                  <a:srgbClr val="000000"/>
                </a:solidFill>
                <a:latin typeface="Trebuchet MS"/>
                <a:ea typeface="Trebuchet MS"/>
                <a:cs typeface="Trebuchet MS"/>
                <a:sym typeface="Trebuchet MS"/>
              </a:rPr>
              <a:t>2018-1-AT01-KA202-039242</a:t>
            </a:r>
            <a:endParaRPr b="0" i="0" sz="1800" u="none" cap="none" strike="noStrike">
              <a:solidFill>
                <a:schemeClr val="dk1"/>
              </a:solidFill>
              <a:latin typeface="Trebuchet MS"/>
              <a:ea typeface="Trebuchet MS"/>
              <a:cs typeface="Trebuchet MS"/>
              <a:sym typeface="Trebuchet MS"/>
            </a:endParaRPr>
          </a:p>
        </p:txBody>
      </p:sp>
      <p:sp>
        <p:nvSpPr>
          <p:cNvPr id="143" name="Google Shape;143;p17"/>
          <p:cNvSpPr/>
          <p:nvPr/>
        </p:nvSpPr>
        <p:spPr>
          <a:xfrm>
            <a:off x="443883" y="6034330"/>
            <a:ext cx="6733908" cy="33855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de-DE" sz="800" u="none" cap="none" strike="noStrike">
                <a:solidFill>
                  <a:srgbClr val="000000"/>
                </a:solidFill>
                <a:latin typeface="Arial"/>
                <a:ea typeface="Arial"/>
                <a:cs typeface="Arial"/>
                <a:sym typeface="Arial"/>
              </a:rPr>
              <a:t>Quelle: </a:t>
            </a:r>
            <a:r>
              <a:rPr b="0" i="0" lang="de-DE" sz="800" u="sng" cap="none" strike="noStrike">
                <a:solidFill>
                  <a:schemeClr val="hlink"/>
                </a:solidFill>
                <a:latin typeface="Arial"/>
                <a:ea typeface="Arial"/>
                <a:cs typeface="Arial"/>
                <a:sym typeface="Arial"/>
                <a:hlinkClick r:id="rId4"/>
              </a:rPr>
              <a:t>https://www.inc.com/melanie-curtin/what-motivates-you-at-work-when-200000-workers-were-asked-this-was-their-top-reponse.html</a:t>
            </a:r>
            <a:endParaRPr b="0" i="0" sz="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800" u="none" cap="none" strike="noStrike">
              <a:solidFill>
                <a:srgbClr val="000000"/>
              </a:solidFill>
              <a:latin typeface="Arial"/>
              <a:ea typeface="Arial"/>
              <a:cs typeface="Arial"/>
              <a:sym typeface="Arial"/>
            </a:endParaRPr>
          </a:p>
        </p:txBody>
      </p:sp>
      <p:pic>
        <p:nvPicPr>
          <p:cNvPr descr="Ein Bild, das Person, stehend, Mann, haltend enthält.&#10;&#10;Automatisch generierte Beschreibung" id="144" name="Google Shape;144;p17"/>
          <p:cNvPicPr preferRelativeResize="0"/>
          <p:nvPr/>
        </p:nvPicPr>
        <p:blipFill rotWithShape="1">
          <a:blip r:embed="rId5">
            <a:alphaModFix/>
          </a:blip>
          <a:srcRect b="0" l="0" r="0" t="0"/>
          <a:stretch/>
        </p:blipFill>
        <p:spPr>
          <a:xfrm flipH="1">
            <a:off x="6629400" y="196978"/>
            <a:ext cx="2075308" cy="1555400"/>
          </a:xfrm>
          <a:prstGeom prst="rect">
            <a:avLst/>
          </a:prstGeom>
          <a:noFill/>
          <a:ln>
            <a:noFill/>
          </a:ln>
        </p:spPr>
      </p:pic>
      <p:pic>
        <p:nvPicPr>
          <p:cNvPr descr="Obraz zawierający tekst&#10;&#10;Opis wygenerowany automatycznie" id="145" name="Google Shape;145;p17"/>
          <p:cNvPicPr preferRelativeResize="0"/>
          <p:nvPr/>
        </p:nvPicPr>
        <p:blipFill rotWithShape="1">
          <a:blip r:embed="rId6">
            <a:alphaModFix/>
          </a:blip>
          <a:srcRect b="0" l="0" r="0" t="0"/>
          <a:stretch/>
        </p:blipFill>
        <p:spPr>
          <a:xfrm>
            <a:off x="7217567" y="5874566"/>
            <a:ext cx="1819277" cy="370878"/>
          </a:xfrm>
          <a:prstGeom prst="rect">
            <a:avLst/>
          </a:prstGeom>
          <a:noFill/>
          <a:ln>
            <a:noFill/>
          </a:ln>
        </p:spPr>
      </p:pic>
      <p:sp>
        <p:nvSpPr>
          <p:cNvPr id="146" name="Google Shape;146;p17"/>
          <p:cNvSpPr txBox="1"/>
          <p:nvPr/>
        </p:nvSpPr>
        <p:spPr>
          <a:xfrm>
            <a:off x="5824537" y="6245444"/>
            <a:ext cx="3269457" cy="52322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None/>
            </a:pPr>
            <a:r>
              <a:rPr b="0" i="0" lang="de-DE" sz="700" u="none" cap="none" strike="noStrike">
                <a:solidFill>
                  <a:srgbClr val="333333"/>
                </a:solidFill>
                <a:latin typeface="Calibri"/>
                <a:ea typeface="Calibri"/>
                <a:cs typeface="Calibri"/>
                <a:sym typeface="Calibri"/>
              </a:rPr>
              <a:t>Die Unterstützung der Europäischen Kommission für die Erstellung dieser Veröffentlichung stellt keine Billigung des Inhalts dar, welcher nur die Ansichten der Verfasser wiedergibt, und die Kommission kann nicht für eine etwaige Verwendung der darin enthaltenen Informationen haftbar gemacht werden.</a:t>
            </a:r>
            <a:endParaRPr b="0" i="0" sz="700" u="none" cap="none" strike="noStrike">
              <a:solidFill>
                <a:srgbClr val="000000"/>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pic>
        <p:nvPicPr>
          <p:cNvPr descr="A close up of a logo&#10;&#10;Description automatically generated" id="151" name="Google Shape;151;p18"/>
          <p:cNvPicPr preferRelativeResize="0"/>
          <p:nvPr/>
        </p:nvPicPr>
        <p:blipFill rotWithShape="1">
          <a:blip r:embed="rId3">
            <a:alphaModFix/>
          </a:blip>
          <a:srcRect b="0" l="0" r="0" t="0"/>
          <a:stretch/>
        </p:blipFill>
        <p:spPr>
          <a:xfrm>
            <a:off x="524425" y="6307332"/>
            <a:ext cx="1710047" cy="408041"/>
          </a:xfrm>
          <a:prstGeom prst="rect">
            <a:avLst/>
          </a:prstGeom>
          <a:noFill/>
          <a:ln>
            <a:noFill/>
          </a:ln>
        </p:spPr>
      </p:pic>
      <p:pic>
        <p:nvPicPr>
          <p:cNvPr id="152" name="Google Shape;152;p18"/>
          <p:cNvPicPr preferRelativeResize="0"/>
          <p:nvPr/>
        </p:nvPicPr>
        <p:blipFill rotWithShape="1">
          <a:blip r:embed="rId4">
            <a:alphaModFix/>
          </a:blip>
          <a:srcRect b="0" l="0" r="0" t="0"/>
          <a:stretch/>
        </p:blipFill>
        <p:spPr>
          <a:xfrm>
            <a:off x="311700" y="5859710"/>
            <a:ext cx="1439863" cy="398463"/>
          </a:xfrm>
          <a:prstGeom prst="rect">
            <a:avLst/>
          </a:prstGeom>
          <a:noFill/>
          <a:ln>
            <a:noFill/>
          </a:ln>
        </p:spPr>
      </p:pic>
      <p:pic>
        <p:nvPicPr>
          <p:cNvPr id="153" name="Google Shape;153;p18"/>
          <p:cNvPicPr preferRelativeResize="0"/>
          <p:nvPr/>
        </p:nvPicPr>
        <p:blipFill rotWithShape="1">
          <a:blip r:embed="rId5">
            <a:alphaModFix/>
          </a:blip>
          <a:srcRect b="0" l="0" r="0" t="0"/>
          <a:stretch/>
        </p:blipFill>
        <p:spPr>
          <a:xfrm>
            <a:off x="1794425" y="5859710"/>
            <a:ext cx="792163" cy="404813"/>
          </a:xfrm>
          <a:prstGeom prst="rect">
            <a:avLst/>
          </a:prstGeom>
          <a:noFill/>
          <a:ln>
            <a:noFill/>
          </a:ln>
        </p:spPr>
      </p:pic>
      <p:pic>
        <p:nvPicPr>
          <p:cNvPr id="154" name="Google Shape;154;p18"/>
          <p:cNvPicPr preferRelativeResize="0"/>
          <p:nvPr/>
        </p:nvPicPr>
        <p:blipFill rotWithShape="1">
          <a:blip r:embed="rId6">
            <a:alphaModFix/>
          </a:blip>
          <a:srcRect b="0" l="0" r="0" t="0"/>
          <a:stretch/>
        </p:blipFill>
        <p:spPr>
          <a:xfrm>
            <a:off x="2697713" y="5859710"/>
            <a:ext cx="822325" cy="361950"/>
          </a:xfrm>
          <a:prstGeom prst="rect">
            <a:avLst/>
          </a:prstGeom>
          <a:noFill/>
          <a:ln>
            <a:noFill/>
          </a:ln>
        </p:spPr>
      </p:pic>
      <p:pic>
        <p:nvPicPr>
          <p:cNvPr id="155" name="Google Shape;155;p18"/>
          <p:cNvPicPr preferRelativeResize="0"/>
          <p:nvPr/>
        </p:nvPicPr>
        <p:blipFill rotWithShape="1">
          <a:blip r:embed="rId7">
            <a:alphaModFix/>
          </a:blip>
          <a:srcRect b="0" l="0" r="0" t="0"/>
          <a:stretch/>
        </p:blipFill>
        <p:spPr>
          <a:xfrm>
            <a:off x="3572425" y="5859710"/>
            <a:ext cx="1390650" cy="323850"/>
          </a:xfrm>
          <a:prstGeom prst="rect">
            <a:avLst/>
          </a:prstGeom>
          <a:noFill/>
          <a:ln>
            <a:noFill/>
          </a:ln>
        </p:spPr>
      </p:pic>
      <p:pic>
        <p:nvPicPr>
          <p:cNvPr id="156" name="Google Shape;156;p18"/>
          <p:cNvPicPr preferRelativeResize="0"/>
          <p:nvPr/>
        </p:nvPicPr>
        <p:blipFill rotWithShape="1">
          <a:blip r:embed="rId8">
            <a:alphaModFix/>
          </a:blip>
          <a:srcRect b="0" l="0" r="0" t="0"/>
          <a:stretch/>
        </p:blipFill>
        <p:spPr>
          <a:xfrm>
            <a:off x="5029750" y="5859710"/>
            <a:ext cx="752475" cy="333375"/>
          </a:xfrm>
          <a:prstGeom prst="rect">
            <a:avLst/>
          </a:prstGeom>
          <a:noFill/>
          <a:ln>
            <a:noFill/>
          </a:ln>
        </p:spPr>
      </p:pic>
      <p:pic>
        <p:nvPicPr>
          <p:cNvPr id="157" name="Google Shape;157;p18"/>
          <p:cNvPicPr preferRelativeResize="0"/>
          <p:nvPr/>
        </p:nvPicPr>
        <p:blipFill rotWithShape="1">
          <a:blip r:embed="rId9">
            <a:alphaModFix/>
          </a:blip>
          <a:srcRect b="0" l="0" r="0" t="0"/>
          <a:stretch/>
        </p:blipFill>
        <p:spPr>
          <a:xfrm>
            <a:off x="5858425" y="5859710"/>
            <a:ext cx="342900" cy="306388"/>
          </a:xfrm>
          <a:prstGeom prst="rect">
            <a:avLst/>
          </a:prstGeom>
          <a:noFill/>
          <a:ln>
            <a:noFill/>
          </a:ln>
        </p:spPr>
      </p:pic>
      <p:pic>
        <p:nvPicPr>
          <p:cNvPr id="158" name="Google Shape;158;p18"/>
          <p:cNvPicPr preferRelativeResize="0"/>
          <p:nvPr/>
        </p:nvPicPr>
        <p:blipFill rotWithShape="1">
          <a:blip r:embed="rId10">
            <a:alphaModFix/>
          </a:blip>
          <a:srcRect b="0" l="0" r="0" t="0"/>
          <a:stretch/>
        </p:blipFill>
        <p:spPr>
          <a:xfrm>
            <a:off x="6291813" y="5859710"/>
            <a:ext cx="525462" cy="369888"/>
          </a:xfrm>
          <a:prstGeom prst="rect">
            <a:avLst/>
          </a:prstGeom>
          <a:noFill/>
          <a:ln>
            <a:noFill/>
          </a:ln>
        </p:spPr>
      </p:pic>
      <p:sp>
        <p:nvSpPr>
          <p:cNvPr id="159" name="Google Shape;159;p18"/>
          <p:cNvSpPr/>
          <p:nvPr/>
        </p:nvSpPr>
        <p:spPr>
          <a:xfrm>
            <a:off x="2771988" y="6346041"/>
            <a:ext cx="2991525" cy="36933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de-DE" sz="1800" u="none" cap="none" strike="noStrike">
                <a:solidFill>
                  <a:srgbClr val="000000"/>
                </a:solidFill>
                <a:latin typeface="Trebuchet MS"/>
                <a:ea typeface="Trebuchet MS"/>
                <a:cs typeface="Trebuchet MS"/>
                <a:sym typeface="Trebuchet MS"/>
              </a:rPr>
              <a:t>2018-1-AT01-KA202-039242</a:t>
            </a:r>
            <a:endParaRPr b="0" i="0" sz="1800" u="none" cap="none" strike="noStrike">
              <a:solidFill>
                <a:schemeClr val="dk1"/>
              </a:solidFill>
              <a:latin typeface="Trebuchet MS"/>
              <a:ea typeface="Trebuchet MS"/>
              <a:cs typeface="Trebuchet MS"/>
              <a:sym typeface="Trebuchet MS"/>
            </a:endParaRPr>
          </a:p>
        </p:txBody>
      </p:sp>
      <p:pic>
        <p:nvPicPr>
          <p:cNvPr id="160" name="Google Shape;160;p18"/>
          <p:cNvPicPr preferRelativeResize="0"/>
          <p:nvPr/>
        </p:nvPicPr>
        <p:blipFill rotWithShape="1">
          <a:blip r:embed="rId11">
            <a:alphaModFix/>
          </a:blip>
          <a:srcRect b="0" l="0" r="0" t="0"/>
          <a:stretch/>
        </p:blipFill>
        <p:spPr>
          <a:xfrm>
            <a:off x="6817275" y="2340309"/>
            <a:ext cx="2140461" cy="1877438"/>
          </a:xfrm>
          <a:prstGeom prst="rect">
            <a:avLst/>
          </a:prstGeom>
          <a:noFill/>
          <a:ln>
            <a:noFill/>
          </a:ln>
        </p:spPr>
      </p:pic>
      <p:sp>
        <p:nvSpPr>
          <p:cNvPr id="161" name="Google Shape;161;p18"/>
          <p:cNvSpPr/>
          <p:nvPr/>
        </p:nvSpPr>
        <p:spPr>
          <a:xfrm>
            <a:off x="147526" y="1487023"/>
            <a:ext cx="8660757" cy="1538883"/>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None/>
            </a:pPr>
            <a:r>
              <a:rPr b="1" i="0" lang="de-DE" sz="1800" u="sng" cap="none" strike="noStrike">
                <a:solidFill>
                  <a:srgbClr val="000000"/>
                </a:solidFill>
                <a:latin typeface="Arial"/>
                <a:ea typeface="Arial"/>
                <a:cs typeface="Arial"/>
                <a:sym typeface="Arial"/>
              </a:rPr>
              <a:t>Motivation</a:t>
            </a:r>
            <a:r>
              <a:rPr b="0" i="0" lang="de-DE" sz="1800" u="none" cap="none" strike="noStrike">
                <a:solidFill>
                  <a:srgbClr val="000000"/>
                </a:solidFill>
                <a:latin typeface="Arial"/>
                <a:ea typeface="Arial"/>
                <a:cs typeface="Arial"/>
                <a:sym typeface="Arial"/>
              </a:rPr>
              <a:t> ist das vom Wort „Motiv“ abgeleitete Wort, das Bedürfnisse, Verlangen, Wünsche oder Beweggründe eines Individuums bedeutet. Es ist der Prozess, Menschen zu Handlungen anzuregen, um die Ziele zu erreichen.</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p:txBody>
      </p:sp>
      <p:sp>
        <p:nvSpPr>
          <p:cNvPr id="162" name="Google Shape;162;p18"/>
          <p:cNvSpPr/>
          <p:nvPr/>
        </p:nvSpPr>
        <p:spPr>
          <a:xfrm>
            <a:off x="147525" y="2396969"/>
            <a:ext cx="6903905" cy="187743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de-DE" sz="1800" u="none" cap="none" strike="noStrike">
                <a:solidFill>
                  <a:srgbClr val="000000"/>
                </a:solidFill>
                <a:latin typeface="Arial"/>
                <a:ea typeface="Arial"/>
                <a:cs typeface="Arial"/>
                <a:sym typeface="Arial"/>
              </a:rPr>
              <a:t>Im Kontext des Arbeitsziels können die psychologischen Faktoren, die das Verhalten der Menschen stimulieren, folgende sein:</a:t>
            </a:r>
            <a:endParaRPr/>
          </a:p>
          <a:p>
            <a:pPr indent="-285750" lvl="0" marL="285750" marR="0" rtl="0" algn="l">
              <a:lnSpc>
                <a:spcPct val="100000"/>
              </a:lnSpc>
              <a:spcBef>
                <a:spcPts val="0"/>
              </a:spcBef>
              <a:spcAft>
                <a:spcPts val="0"/>
              </a:spcAft>
              <a:buClr>
                <a:srgbClr val="000000"/>
              </a:buClr>
              <a:buSzPts val="1600"/>
              <a:buFont typeface="Arial"/>
              <a:buChar char="•"/>
            </a:pPr>
            <a:r>
              <a:rPr b="0" i="0" lang="de-DE" sz="1600" u="none" cap="none" strike="noStrike">
                <a:solidFill>
                  <a:srgbClr val="000000"/>
                </a:solidFill>
                <a:latin typeface="Arial"/>
                <a:ea typeface="Arial"/>
                <a:cs typeface="Arial"/>
                <a:sym typeface="Arial"/>
              </a:rPr>
              <a:t>Verlangen nach Geld,</a:t>
            </a:r>
            <a:endParaRPr/>
          </a:p>
          <a:p>
            <a:pPr indent="-285750" lvl="0" marL="285750" marR="0" rtl="0" algn="l">
              <a:lnSpc>
                <a:spcPct val="100000"/>
              </a:lnSpc>
              <a:spcBef>
                <a:spcPts val="0"/>
              </a:spcBef>
              <a:spcAft>
                <a:spcPts val="0"/>
              </a:spcAft>
              <a:buClr>
                <a:srgbClr val="000000"/>
              </a:buClr>
              <a:buSzPts val="1600"/>
              <a:buFont typeface="Arial"/>
              <a:buChar char="•"/>
            </a:pPr>
            <a:r>
              <a:rPr b="0" i="0" lang="de-DE" sz="1600" u="none" cap="none" strike="noStrike">
                <a:solidFill>
                  <a:srgbClr val="000000"/>
                </a:solidFill>
                <a:latin typeface="Arial"/>
                <a:ea typeface="Arial"/>
                <a:cs typeface="Arial"/>
                <a:sym typeface="Arial"/>
              </a:rPr>
              <a:t>Erfolg,</a:t>
            </a:r>
            <a:endParaRPr/>
          </a:p>
          <a:p>
            <a:pPr indent="-285750" lvl="0" marL="285750" marR="0" rtl="0" algn="l">
              <a:lnSpc>
                <a:spcPct val="100000"/>
              </a:lnSpc>
              <a:spcBef>
                <a:spcPts val="0"/>
              </a:spcBef>
              <a:spcAft>
                <a:spcPts val="0"/>
              </a:spcAft>
              <a:buClr>
                <a:srgbClr val="000000"/>
              </a:buClr>
              <a:buSzPts val="1600"/>
              <a:buFont typeface="Arial"/>
              <a:buChar char="•"/>
            </a:pPr>
            <a:r>
              <a:rPr b="0" i="0" lang="de-DE" sz="1600" u="none" cap="none" strike="noStrike">
                <a:solidFill>
                  <a:srgbClr val="000000"/>
                </a:solidFill>
                <a:latin typeface="Arial"/>
                <a:ea typeface="Arial"/>
                <a:cs typeface="Arial"/>
                <a:sym typeface="Arial"/>
              </a:rPr>
              <a:t>Anerkennung,</a:t>
            </a:r>
            <a:endParaRPr/>
          </a:p>
          <a:p>
            <a:pPr indent="-285750" lvl="0" marL="285750" marR="0" rtl="0" algn="l">
              <a:lnSpc>
                <a:spcPct val="100000"/>
              </a:lnSpc>
              <a:spcBef>
                <a:spcPts val="0"/>
              </a:spcBef>
              <a:spcAft>
                <a:spcPts val="0"/>
              </a:spcAft>
              <a:buClr>
                <a:srgbClr val="000000"/>
              </a:buClr>
              <a:buSzPts val="1600"/>
              <a:buFont typeface="Arial"/>
              <a:buChar char="•"/>
            </a:pPr>
            <a:r>
              <a:rPr b="0" i="0" lang="de-DE" sz="1600" u="none" cap="none" strike="noStrike">
                <a:solidFill>
                  <a:srgbClr val="000000"/>
                </a:solidFill>
                <a:latin typeface="Arial"/>
                <a:ea typeface="Arial"/>
                <a:cs typeface="Arial"/>
                <a:sym typeface="Arial"/>
              </a:rPr>
              <a:t>Zufriedenheit im Job,</a:t>
            </a:r>
            <a:endParaRPr/>
          </a:p>
          <a:p>
            <a:pPr indent="-285750" lvl="0" marL="285750" marR="0" rtl="0" algn="l">
              <a:lnSpc>
                <a:spcPct val="100000"/>
              </a:lnSpc>
              <a:spcBef>
                <a:spcPts val="0"/>
              </a:spcBef>
              <a:spcAft>
                <a:spcPts val="0"/>
              </a:spcAft>
              <a:buClr>
                <a:srgbClr val="000000"/>
              </a:buClr>
              <a:buSzPts val="1600"/>
              <a:buFont typeface="Arial"/>
              <a:buChar char="•"/>
            </a:pPr>
            <a:r>
              <a:rPr b="0" i="0" lang="de-DE" sz="1600" u="none" cap="none" strike="noStrike">
                <a:solidFill>
                  <a:srgbClr val="000000"/>
                </a:solidFill>
                <a:latin typeface="Arial"/>
                <a:ea typeface="Arial"/>
                <a:cs typeface="Arial"/>
                <a:sym typeface="Arial"/>
              </a:rPr>
              <a:t>Teamarbeit etc.</a:t>
            </a:r>
            <a:endParaRPr b="0" i="0" sz="1400" u="none" cap="none" strike="noStrike">
              <a:solidFill>
                <a:srgbClr val="000000"/>
              </a:solidFill>
              <a:latin typeface="Arial"/>
              <a:ea typeface="Arial"/>
              <a:cs typeface="Arial"/>
              <a:sym typeface="Arial"/>
            </a:endParaRPr>
          </a:p>
        </p:txBody>
      </p:sp>
      <p:sp>
        <p:nvSpPr>
          <p:cNvPr id="163" name="Google Shape;163;p18"/>
          <p:cNvSpPr/>
          <p:nvPr/>
        </p:nvSpPr>
        <p:spPr>
          <a:xfrm>
            <a:off x="147526" y="5547638"/>
            <a:ext cx="5081800" cy="2308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de-DE" sz="900" u="none" cap="none" strike="noStrike">
                <a:solidFill>
                  <a:schemeClr val="dk1"/>
                </a:solidFill>
                <a:latin typeface="Arial"/>
                <a:ea typeface="Arial"/>
                <a:cs typeface="Arial"/>
                <a:sym typeface="Arial"/>
              </a:rPr>
              <a:t>Quelle: </a:t>
            </a:r>
            <a:r>
              <a:rPr b="0" i="0" lang="de-DE" sz="900" u="sng" cap="none" strike="noStrike">
                <a:solidFill>
                  <a:schemeClr val="hlink"/>
                </a:solidFill>
                <a:latin typeface="Arial"/>
                <a:ea typeface="Arial"/>
                <a:cs typeface="Arial"/>
                <a:sym typeface="Arial"/>
                <a:hlinkClick r:id="rId12"/>
              </a:rPr>
              <a:t>https://www.managementstudyguide.com/what_is_motivation.htm</a:t>
            </a:r>
            <a:r>
              <a:rPr b="0" i="0" lang="de-DE" sz="900" u="none" cap="none" strike="noStrike">
                <a:solidFill>
                  <a:schemeClr val="dk1"/>
                </a:solidFill>
                <a:latin typeface="Arial"/>
                <a:ea typeface="Arial"/>
                <a:cs typeface="Arial"/>
                <a:sym typeface="Arial"/>
              </a:rPr>
              <a:t> </a:t>
            </a:r>
            <a:endParaRPr/>
          </a:p>
        </p:txBody>
      </p:sp>
      <p:sp>
        <p:nvSpPr>
          <p:cNvPr id="164" name="Google Shape;164;p18"/>
          <p:cNvSpPr/>
          <p:nvPr/>
        </p:nvSpPr>
        <p:spPr>
          <a:xfrm>
            <a:off x="147525" y="4393399"/>
            <a:ext cx="8744313" cy="1200329"/>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None/>
            </a:pPr>
            <a:r>
              <a:rPr b="0" i="0" lang="de-DE" sz="1800" u="none" cap="none" strike="noStrike">
                <a:solidFill>
                  <a:srgbClr val="000000"/>
                </a:solidFill>
                <a:latin typeface="Arial"/>
                <a:ea typeface="Arial"/>
                <a:cs typeface="Arial"/>
                <a:sym typeface="Arial"/>
              </a:rPr>
              <a:t>Eine der wichtigsten Funktionen des Managements ist es, bei den Mitarbeitern die Bereitschaft zu entwickeln, das Beste aus ihren Fähigkeiten herauszuholen. Daher besteht </a:t>
            </a:r>
            <a:r>
              <a:rPr b="0" i="0" lang="de-DE" sz="1800" u="sng" cap="none" strike="noStrike">
                <a:solidFill>
                  <a:schemeClr val="hlink"/>
                </a:solidFill>
                <a:latin typeface="Arial"/>
                <a:ea typeface="Arial"/>
                <a:cs typeface="Arial"/>
                <a:sym typeface="Arial"/>
                <a:hlinkClick r:id="rId13"/>
              </a:rPr>
              <a:t>die Rolle einer Führungskraft</a:t>
            </a:r>
            <a:r>
              <a:rPr b="0" i="0" lang="de-DE" sz="1800" u="none" cap="none" strike="noStrike">
                <a:solidFill>
                  <a:srgbClr val="000000"/>
                </a:solidFill>
                <a:latin typeface="Arial"/>
                <a:ea typeface="Arial"/>
                <a:cs typeface="Arial"/>
                <a:sym typeface="Arial"/>
              </a:rPr>
              <a:t> darin, das Interesse der Mitarbeiter an der Leistung am Arbeitsplatz zu wecken.</a:t>
            </a:r>
            <a:endParaRPr/>
          </a:p>
        </p:txBody>
      </p:sp>
      <p:pic>
        <p:nvPicPr>
          <p:cNvPr descr="Ein Bild, das Person, stehend, Mann, haltend enthält.&#10;&#10;Automatisch generierte Beschreibung" id="165" name="Google Shape;165;p18"/>
          <p:cNvPicPr preferRelativeResize="0"/>
          <p:nvPr/>
        </p:nvPicPr>
        <p:blipFill rotWithShape="1">
          <a:blip r:embed="rId14">
            <a:alphaModFix/>
          </a:blip>
          <a:srcRect b="0" l="0" r="0" t="0"/>
          <a:stretch/>
        </p:blipFill>
        <p:spPr>
          <a:xfrm flipH="1">
            <a:off x="7051431" y="115412"/>
            <a:ext cx="1841152" cy="1379905"/>
          </a:xfrm>
          <a:prstGeom prst="rect">
            <a:avLst/>
          </a:prstGeom>
          <a:noFill/>
          <a:ln>
            <a:noFill/>
          </a:ln>
        </p:spPr>
      </p:pic>
      <p:pic>
        <p:nvPicPr>
          <p:cNvPr descr="Ein Bild, das Zeichnung enthält.&#10;&#10;Automatisch generierte Beschreibung" id="166" name="Google Shape;166;p18"/>
          <p:cNvPicPr preferRelativeResize="0"/>
          <p:nvPr/>
        </p:nvPicPr>
        <p:blipFill rotWithShape="1">
          <a:blip r:embed="rId15">
            <a:alphaModFix/>
          </a:blip>
          <a:srcRect b="0" l="0" r="0" t="0"/>
          <a:stretch/>
        </p:blipFill>
        <p:spPr>
          <a:xfrm>
            <a:off x="2365132" y="-164469"/>
            <a:ext cx="4281854" cy="1712742"/>
          </a:xfrm>
          <a:prstGeom prst="rect">
            <a:avLst/>
          </a:prstGeom>
          <a:noFill/>
          <a:ln>
            <a:noFill/>
          </a:ln>
        </p:spPr>
      </p:pic>
      <p:pic>
        <p:nvPicPr>
          <p:cNvPr descr="Obraz zawierający tekst&#10;&#10;Opis wygenerowany automatycznie" id="167" name="Google Shape;167;p18"/>
          <p:cNvPicPr preferRelativeResize="0"/>
          <p:nvPr/>
        </p:nvPicPr>
        <p:blipFill rotWithShape="1">
          <a:blip r:embed="rId16">
            <a:alphaModFix/>
          </a:blip>
          <a:srcRect b="0" l="0" r="0" t="0"/>
          <a:stretch/>
        </p:blipFill>
        <p:spPr>
          <a:xfrm>
            <a:off x="7217567" y="5874566"/>
            <a:ext cx="1819277" cy="370878"/>
          </a:xfrm>
          <a:prstGeom prst="rect">
            <a:avLst/>
          </a:prstGeom>
          <a:noFill/>
          <a:ln>
            <a:noFill/>
          </a:ln>
        </p:spPr>
      </p:pic>
      <p:sp>
        <p:nvSpPr>
          <p:cNvPr id="168" name="Google Shape;168;p18"/>
          <p:cNvSpPr txBox="1"/>
          <p:nvPr/>
        </p:nvSpPr>
        <p:spPr>
          <a:xfrm>
            <a:off x="5824537" y="6245444"/>
            <a:ext cx="3269457" cy="52322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None/>
            </a:pPr>
            <a:r>
              <a:rPr b="0" i="0" lang="de-DE" sz="700" u="none" cap="none" strike="noStrike">
                <a:solidFill>
                  <a:srgbClr val="333333"/>
                </a:solidFill>
                <a:latin typeface="Calibri"/>
                <a:ea typeface="Calibri"/>
                <a:cs typeface="Calibri"/>
                <a:sym typeface="Calibri"/>
              </a:rPr>
              <a:t>Die Unterstützung der Europäischen Kommission für die Erstellung dieser Veröffentlichung stellt keine Billigung des Inhalts dar, welcher nur die Ansichten der Verfasser wiedergibt, und die Kommission kann nicht für eine etwaige Verwendung der darin enthaltenen Informationen haftbar gemacht werden.</a:t>
            </a:r>
            <a:endParaRPr b="0" i="0" sz="700" u="none" cap="none" strike="noStrike">
              <a:solidFill>
                <a:srgbClr val="000000"/>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19"/>
          <p:cNvSpPr/>
          <p:nvPr>
            <p:ph type="ctrTitle"/>
          </p:nvPr>
        </p:nvSpPr>
        <p:spPr>
          <a:xfrm>
            <a:off x="2432482" y="659423"/>
            <a:ext cx="4447712" cy="802083"/>
          </a:xfrm>
          <a:prstGeom prst="roundRect">
            <a:avLst>
              <a:gd fmla="val 16667" name="adj"/>
            </a:avLst>
          </a:prstGeom>
          <a:solidFill>
            <a:srgbClr val="3086B8"/>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3060"/>
              <a:buFont typeface="Trebuchet MS"/>
              <a:buNone/>
            </a:pPr>
            <a:r>
              <a:rPr b="1" lang="de-DE" sz="3060">
                <a:solidFill>
                  <a:schemeClr val="lt1"/>
                </a:solidFill>
                <a:latin typeface="Trebuchet MS"/>
                <a:ea typeface="Trebuchet MS"/>
                <a:cs typeface="Trebuchet MS"/>
                <a:sym typeface="Trebuchet MS"/>
              </a:rPr>
              <a:t>Mitarbeitermotivation definieren</a:t>
            </a:r>
            <a:endParaRPr b="1" sz="3060">
              <a:solidFill>
                <a:schemeClr val="lt1"/>
              </a:solidFill>
            </a:endParaRPr>
          </a:p>
        </p:txBody>
      </p:sp>
      <p:sp>
        <p:nvSpPr>
          <p:cNvPr id="174" name="Google Shape;174;p19"/>
          <p:cNvSpPr txBox="1"/>
          <p:nvPr>
            <p:ph idx="1" type="subTitle"/>
          </p:nvPr>
        </p:nvSpPr>
        <p:spPr>
          <a:xfrm>
            <a:off x="254550" y="1482726"/>
            <a:ext cx="8634900" cy="3855442"/>
          </a:xfrm>
          <a:prstGeom prst="rect">
            <a:avLst/>
          </a:prstGeom>
          <a:noFill/>
          <a:ln>
            <a:noFill/>
          </a:ln>
        </p:spPr>
        <p:txBody>
          <a:bodyPr anchorCtr="0" anchor="t" bIns="91425" lIns="91425" spcFirstLastPara="1" rIns="91425" wrap="square" tIns="91425">
            <a:noAutofit/>
          </a:bodyPr>
          <a:lstStyle/>
          <a:p>
            <a:pPr indent="0" lvl="0" marL="0" rtl="0" algn="just">
              <a:lnSpc>
                <a:spcPct val="90000"/>
              </a:lnSpc>
              <a:spcBef>
                <a:spcPts val="750"/>
              </a:spcBef>
              <a:spcAft>
                <a:spcPts val="0"/>
              </a:spcAft>
              <a:buSzPts val="1800"/>
              <a:buNone/>
            </a:pPr>
            <a:r>
              <a:rPr b="1" lang="de-DE"/>
              <a:t>Motivation </a:t>
            </a:r>
            <a:r>
              <a:rPr lang="de-DE" sz="1800">
                <a:latin typeface="Trebuchet MS"/>
                <a:ea typeface="Trebuchet MS"/>
                <a:cs typeface="Trebuchet MS"/>
                <a:sym typeface="Trebuchet MS"/>
              </a:rPr>
              <a:t>ist eine der Kräfte, die zur Leistung führen. </a:t>
            </a:r>
            <a:r>
              <a:rPr b="1" lang="de-DE" sz="1800">
                <a:latin typeface="Trebuchet MS"/>
                <a:ea typeface="Trebuchet MS"/>
                <a:cs typeface="Trebuchet MS"/>
                <a:sym typeface="Trebuchet MS"/>
              </a:rPr>
              <a:t>Motivation</a:t>
            </a:r>
            <a:r>
              <a:rPr lang="de-DE" sz="1800">
                <a:latin typeface="Trebuchet MS"/>
                <a:ea typeface="Trebuchet MS"/>
                <a:cs typeface="Trebuchet MS"/>
                <a:sym typeface="Trebuchet MS"/>
              </a:rPr>
              <a:t> wird definiert als der Wunsch, ein Ziel oder ein bestimmtes Leistungsniveau zu erreichen, was zu einem zielorientierten Verhalten führt</a:t>
            </a:r>
            <a:r>
              <a:rPr lang="de-DE"/>
              <a:t>.</a:t>
            </a:r>
            <a:endParaRPr sz="800"/>
          </a:p>
          <a:p>
            <a:pPr indent="0" lvl="0" marL="0" rtl="0" algn="just">
              <a:lnSpc>
                <a:spcPct val="90000"/>
              </a:lnSpc>
              <a:spcBef>
                <a:spcPts val="1350"/>
              </a:spcBef>
              <a:spcAft>
                <a:spcPts val="0"/>
              </a:spcAft>
              <a:buSzPts val="1800"/>
              <a:buNone/>
            </a:pPr>
            <a:r>
              <a:rPr lang="de-DE" sz="1800">
                <a:latin typeface="Trebuchet MS"/>
                <a:ea typeface="Trebuchet MS"/>
                <a:cs typeface="Trebuchet MS"/>
                <a:sym typeface="Trebuchet MS"/>
              </a:rPr>
              <a:t>Wenn wir jemanden als motiviert bezeichnen, meinen wir, dass die Person sich bemüht, eine bestimmte Aufgabe zu erfüllen. Motivation ist eindeutig wichtig, wenn jemand gute Leistungen erbringen soll. Es reicht jedoch nicht aus.</a:t>
            </a:r>
            <a:endParaRPr sz="800"/>
          </a:p>
          <a:p>
            <a:pPr indent="0" lvl="0" marL="0" rtl="0" algn="just">
              <a:lnSpc>
                <a:spcPct val="90000"/>
              </a:lnSpc>
              <a:spcBef>
                <a:spcPts val="1350"/>
              </a:spcBef>
              <a:spcAft>
                <a:spcPts val="0"/>
              </a:spcAft>
              <a:buSzPts val="1800"/>
              <a:buNone/>
            </a:pPr>
            <a:r>
              <a:rPr lang="de-DE" sz="1800">
                <a:latin typeface="Trebuchet MS"/>
                <a:ea typeface="Trebuchet MS"/>
                <a:cs typeface="Trebuchet MS"/>
                <a:sym typeface="Trebuchet MS"/>
              </a:rPr>
              <a:t>Motiviert zu sein ist nicht dasselbe wie ein Leistungsträger zu sein und es ist nicht der einzige Grund, warum Menschen gute Leistungen erbringen, aber dennoch hat es einen entscheidenden Einfluss auf unser Leistungsniveau. </a:t>
            </a:r>
            <a:r>
              <a:rPr b="1" lang="de-DE" sz="1800">
                <a:latin typeface="Trebuchet MS"/>
                <a:ea typeface="Trebuchet MS"/>
                <a:cs typeface="Trebuchet MS"/>
                <a:sym typeface="Trebuchet MS"/>
              </a:rPr>
              <a:t>Motivation, Können und Umfeld sind die wichtigsten Faktoren, die auf die Leistung der Mitarbeiter Einfluss haben.</a:t>
            </a:r>
            <a:endParaRPr sz="1800">
              <a:latin typeface="Calibri"/>
              <a:ea typeface="Calibri"/>
              <a:cs typeface="Calibri"/>
              <a:sym typeface="Calibri"/>
            </a:endParaRPr>
          </a:p>
          <a:p>
            <a:pPr indent="0" lvl="0" marL="0" rtl="0" algn="l">
              <a:lnSpc>
                <a:spcPct val="90000"/>
              </a:lnSpc>
              <a:spcBef>
                <a:spcPts val="1350"/>
              </a:spcBef>
              <a:spcAft>
                <a:spcPts val="0"/>
              </a:spcAft>
              <a:buClr>
                <a:schemeClr val="dk1"/>
              </a:buClr>
              <a:buSzPts val="1800"/>
              <a:buNone/>
            </a:pPr>
            <a:r>
              <a:rPr lang="de-DE"/>
              <a:t>.</a:t>
            </a:r>
            <a:endParaRPr i="1"/>
          </a:p>
          <a:p>
            <a:pPr indent="0" lvl="0" marL="0" rtl="0" algn="l">
              <a:lnSpc>
                <a:spcPct val="90000"/>
              </a:lnSpc>
              <a:spcBef>
                <a:spcPts val="750"/>
              </a:spcBef>
              <a:spcAft>
                <a:spcPts val="0"/>
              </a:spcAft>
              <a:buClr>
                <a:schemeClr val="dk1"/>
              </a:buClr>
              <a:buSzPts val="1800"/>
              <a:buNone/>
            </a:pPr>
            <a:r>
              <a:t/>
            </a:r>
            <a:endParaRPr/>
          </a:p>
        </p:txBody>
      </p:sp>
      <p:sp>
        <p:nvSpPr>
          <p:cNvPr id="175" name="Google Shape;175;p19"/>
          <p:cNvSpPr/>
          <p:nvPr/>
        </p:nvSpPr>
        <p:spPr>
          <a:xfrm>
            <a:off x="524425" y="5402510"/>
            <a:ext cx="9144000" cy="457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rebuchet MS"/>
              <a:ea typeface="Trebuchet MS"/>
              <a:cs typeface="Trebuchet MS"/>
              <a:sym typeface="Trebuchet MS"/>
            </a:endParaRPr>
          </a:p>
        </p:txBody>
      </p:sp>
      <p:sp>
        <p:nvSpPr>
          <p:cNvPr id="176" name="Google Shape;176;p19"/>
          <p:cNvSpPr/>
          <p:nvPr/>
        </p:nvSpPr>
        <p:spPr>
          <a:xfrm>
            <a:off x="524425" y="5859710"/>
            <a:ext cx="9144000" cy="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rebuchet MS"/>
              <a:ea typeface="Trebuchet MS"/>
              <a:cs typeface="Trebuchet MS"/>
              <a:sym typeface="Trebuchet MS"/>
            </a:endParaRPr>
          </a:p>
        </p:txBody>
      </p:sp>
      <p:pic>
        <p:nvPicPr>
          <p:cNvPr descr="A close up of a logo&#10;&#10;Description automatically generated" id="177" name="Google Shape;177;p19"/>
          <p:cNvPicPr preferRelativeResize="0"/>
          <p:nvPr/>
        </p:nvPicPr>
        <p:blipFill rotWithShape="1">
          <a:blip r:embed="rId3">
            <a:alphaModFix/>
          </a:blip>
          <a:srcRect b="0" l="0" r="0" t="0"/>
          <a:stretch/>
        </p:blipFill>
        <p:spPr>
          <a:xfrm>
            <a:off x="524425" y="6307332"/>
            <a:ext cx="1710047" cy="408041"/>
          </a:xfrm>
          <a:prstGeom prst="rect">
            <a:avLst/>
          </a:prstGeom>
          <a:noFill/>
          <a:ln>
            <a:noFill/>
          </a:ln>
        </p:spPr>
      </p:pic>
      <p:sp>
        <p:nvSpPr>
          <p:cNvPr id="178" name="Google Shape;178;p19"/>
          <p:cNvSpPr/>
          <p:nvPr/>
        </p:nvSpPr>
        <p:spPr>
          <a:xfrm>
            <a:off x="2771988" y="6346041"/>
            <a:ext cx="2991525" cy="36933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de-DE" sz="1800" u="none" cap="none" strike="noStrike">
                <a:solidFill>
                  <a:srgbClr val="000000"/>
                </a:solidFill>
                <a:latin typeface="Trebuchet MS"/>
                <a:ea typeface="Trebuchet MS"/>
                <a:cs typeface="Trebuchet MS"/>
                <a:sym typeface="Trebuchet MS"/>
              </a:rPr>
              <a:t>2018-1-AT01-KA202-039242</a:t>
            </a:r>
            <a:endParaRPr b="0" i="0" sz="1800" u="none" cap="none" strike="noStrike">
              <a:solidFill>
                <a:schemeClr val="dk1"/>
              </a:solidFill>
              <a:latin typeface="Trebuchet MS"/>
              <a:ea typeface="Trebuchet MS"/>
              <a:cs typeface="Trebuchet MS"/>
              <a:sym typeface="Trebuchet MS"/>
            </a:endParaRPr>
          </a:p>
        </p:txBody>
      </p:sp>
      <p:sp>
        <p:nvSpPr>
          <p:cNvPr id="179" name="Google Shape;179;p19"/>
          <p:cNvSpPr txBox="1"/>
          <p:nvPr/>
        </p:nvSpPr>
        <p:spPr>
          <a:xfrm>
            <a:off x="142668" y="5732932"/>
            <a:ext cx="7164061" cy="24622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1" lang="de-DE" sz="1000" u="none" cap="none" strike="noStrike">
                <a:solidFill>
                  <a:srgbClr val="000000"/>
                </a:solidFill>
                <a:latin typeface="Trebuchet MS"/>
                <a:ea typeface="Trebuchet MS"/>
                <a:cs typeface="Trebuchet MS"/>
                <a:sym typeface="Trebuchet MS"/>
              </a:rPr>
              <a:t>Leistung ist eine Funktion der Interaktion zwischen der Motivation, dem Können und dem Umfeld eines Individuums.</a:t>
            </a:r>
            <a:endParaRPr b="0" i="0" sz="1000" u="none" cap="none" strike="noStrike">
              <a:solidFill>
                <a:srgbClr val="000000"/>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000"/>
              <a:buFont typeface="Arial"/>
              <a:buNone/>
            </a:pPr>
            <a:r>
              <a:rPr b="0" i="1" lang="de-DE" sz="1000" u="none" cap="none" strike="noStrike">
                <a:solidFill>
                  <a:schemeClr val="dk1"/>
                </a:solidFill>
                <a:latin typeface="Trebuchet MS"/>
                <a:ea typeface="Trebuchet MS"/>
                <a:cs typeface="Trebuchet MS"/>
                <a:sym typeface="Trebuchet MS"/>
              </a:rPr>
              <a:t>.</a:t>
            </a:r>
            <a:endParaRPr b="0" i="0" sz="1000" u="none" cap="none" strike="noStrike">
              <a:solidFill>
                <a:schemeClr val="dk1"/>
              </a:solidFill>
              <a:latin typeface="Trebuchet MS"/>
              <a:ea typeface="Trebuchet MS"/>
              <a:cs typeface="Trebuchet MS"/>
              <a:sym typeface="Trebuchet MS"/>
            </a:endParaRPr>
          </a:p>
        </p:txBody>
      </p:sp>
      <p:sp>
        <p:nvSpPr>
          <p:cNvPr id="180" name="Google Shape;180;p19"/>
          <p:cNvSpPr/>
          <p:nvPr/>
        </p:nvSpPr>
        <p:spPr>
          <a:xfrm>
            <a:off x="254550" y="4876015"/>
            <a:ext cx="1591956" cy="796009"/>
          </a:xfrm>
          <a:prstGeom prst="roundRect">
            <a:avLst>
              <a:gd fmla="val 16667" name="adj"/>
            </a:avLst>
          </a:prstGeom>
          <a:solidFill>
            <a:schemeClr val="accent1"/>
          </a:solidFill>
          <a:ln cap="flat" cmpd="sng" w="25400">
            <a:solidFill>
              <a:srgbClr val="4271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de-DE" sz="1400" u="none" cap="none" strike="noStrike">
                <a:solidFill>
                  <a:schemeClr val="lt1"/>
                </a:solidFill>
                <a:latin typeface="Arial"/>
                <a:ea typeface="Arial"/>
                <a:cs typeface="Arial"/>
                <a:sym typeface="Arial"/>
              </a:rPr>
              <a:t>Leistung</a:t>
            </a:r>
            <a:endParaRPr/>
          </a:p>
        </p:txBody>
      </p:sp>
      <p:sp>
        <p:nvSpPr>
          <p:cNvPr id="181" name="Google Shape;181;p19"/>
          <p:cNvSpPr/>
          <p:nvPr/>
        </p:nvSpPr>
        <p:spPr>
          <a:xfrm>
            <a:off x="2265335" y="4884515"/>
            <a:ext cx="1485410" cy="796009"/>
          </a:xfrm>
          <a:prstGeom prst="roundRect">
            <a:avLst>
              <a:gd fmla="val 16667" name="adj"/>
            </a:avLst>
          </a:prstGeom>
          <a:solidFill>
            <a:schemeClr val="accent1"/>
          </a:solidFill>
          <a:ln cap="flat" cmpd="sng" w="25400">
            <a:solidFill>
              <a:srgbClr val="4271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de-DE" sz="1400" u="none" cap="none" strike="noStrike">
                <a:solidFill>
                  <a:schemeClr val="lt1"/>
                </a:solidFill>
                <a:latin typeface="Arial"/>
                <a:ea typeface="Arial"/>
                <a:cs typeface="Arial"/>
                <a:sym typeface="Arial"/>
              </a:rPr>
              <a:t>Motivation</a:t>
            </a:r>
            <a:endParaRPr/>
          </a:p>
        </p:txBody>
      </p:sp>
      <p:sp>
        <p:nvSpPr>
          <p:cNvPr id="182" name="Google Shape;182;p19"/>
          <p:cNvSpPr/>
          <p:nvPr/>
        </p:nvSpPr>
        <p:spPr>
          <a:xfrm>
            <a:off x="4070590" y="4876015"/>
            <a:ext cx="1421065" cy="796009"/>
          </a:xfrm>
          <a:prstGeom prst="roundRect">
            <a:avLst>
              <a:gd fmla="val 16667" name="adj"/>
            </a:avLst>
          </a:prstGeom>
          <a:solidFill>
            <a:schemeClr val="accent1"/>
          </a:solidFill>
          <a:ln cap="flat" cmpd="sng" w="25400">
            <a:solidFill>
              <a:srgbClr val="4271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de-DE" sz="1400" u="none" cap="none" strike="noStrike">
                <a:solidFill>
                  <a:schemeClr val="lt1"/>
                </a:solidFill>
                <a:latin typeface="Arial"/>
                <a:ea typeface="Arial"/>
                <a:cs typeface="Arial"/>
                <a:sym typeface="Arial"/>
              </a:rPr>
              <a:t>Können</a:t>
            </a:r>
            <a:endParaRPr/>
          </a:p>
        </p:txBody>
      </p:sp>
      <p:sp>
        <p:nvSpPr>
          <p:cNvPr id="183" name="Google Shape;183;p19"/>
          <p:cNvSpPr/>
          <p:nvPr/>
        </p:nvSpPr>
        <p:spPr>
          <a:xfrm>
            <a:off x="5926725" y="4832710"/>
            <a:ext cx="1344493" cy="796009"/>
          </a:xfrm>
          <a:prstGeom prst="roundRect">
            <a:avLst>
              <a:gd fmla="val 16667" name="adj"/>
            </a:avLst>
          </a:prstGeom>
          <a:solidFill>
            <a:schemeClr val="accent1"/>
          </a:solidFill>
          <a:ln cap="flat" cmpd="sng" w="25400">
            <a:solidFill>
              <a:srgbClr val="4271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de-DE" sz="1400" u="none" cap="none" strike="noStrike">
                <a:solidFill>
                  <a:schemeClr val="lt1"/>
                </a:solidFill>
                <a:latin typeface="Arial"/>
                <a:ea typeface="Arial"/>
                <a:cs typeface="Arial"/>
                <a:sym typeface="Arial"/>
              </a:rPr>
              <a:t>Umfeld</a:t>
            </a:r>
            <a:endParaRPr/>
          </a:p>
        </p:txBody>
      </p:sp>
      <p:sp>
        <p:nvSpPr>
          <p:cNvPr id="184" name="Google Shape;184;p19"/>
          <p:cNvSpPr txBox="1"/>
          <p:nvPr/>
        </p:nvSpPr>
        <p:spPr>
          <a:xfrm>
            <a:off x="1872782" y="5051560"/>
            <a:ext cx="269875" cy="52322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de-DE" sz="2800" u="none" cap="none" strike="noStrike">
                <a:solidFill>
                  <a:srgbClr val="000000"/>
                </a:solidFill>
                <a:latin typeface="Arial"/>
                <a:ea typeface="Arial"/>
                <a:cs typeface="Arial"/>
                <a:sym typeface="Arial"/>
              </a:rPr>
              <a:t>=</a:t>
            </a:r>
            <a:endParaRPr/>
          </a:p>
        </p:txBody>
      </p:sp>
      <p:sp>
        <p:nvSpPr>
          <p:cNvPr id="185" name="Google Shape;185;p19"/>
          <p:cNvSpPr txBox="1"/>
          <p:nvPr/>
        </p:nvSpPr>
        <p:spPr>
          <a:xfrm>
            <a:off x="3757603" y="5074881"/>
            <a:ext cx="311537" cy="52322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de-DE" sz="2800" u="none" cap="none" strike="noStrike">
                <a:solidFill>
                  <a:srgbClr val="000000"/>
                </a:solidFill>
                <a:latin typeface="Arial"/>
                <a:ea typeface="Arial"/>
                <a:cs typeface="Arial"/>
                <a:sym typeface="Arial"/>
              </a:rPr>
              <a:t>+</a:t>
            </a:r>
            <a:endParaRPr/>
          </a:p>
        </p:txBody>
      </p:sp>
      <p:sp>
        <p:nvSpPr>
          <p:cNvPr id="186" name="Google Shape;186;p19"/>
          <p:cNvSpPr txBox="1"/>
          <p:nvPr/>
        </p:nvSpPr>
        <p:spPr>
          <a:xfrm>
            <a:off x="5493105" y="5020909"/>
            <a:ext cx="311537" cy="52322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de-DE" sz="2800" u="none" cap="none" strike="noStrike">
                <a:solidFill>
                  <a:srgbClr val="000000"/>
                </a:solidFill>
                <a:latin typeface="Arial"/>
                <a:ea typeface="Arial"/>
                <a:cs typeface="Arial"/>
                <a:sym typeface="Arial"/>
              </a:rPr>
              <a:t>+</a:t>
            </a:r>
            <a:endParaRPr/>
          </a:p>
        </p:txBody>
      </p:sp>
      <p:pic>
        <p:nvPicPr>
          <p:cNvPr descr="Ein Bild, das Person, stehend, Mann, haltend enthält.&#10;&#10;Automatisch generierte Beschreibung" id="187" name="Google Shape;187;p19"/>
          <p:cNvPicPr preferRelativeResize="0"/>
          <p:nvPr/>
        </p:nvPicPr>
        <p:blipFill rotWithShape="1">
          <a:blip r:embed="rId4">
            <a:alphaModFix/>
          </a:blip>
          <a:srcRect b="0" l="0" r="0" t="0"/>
          <a:stretch/>
        </p:blipFill>
        <p:spPr>
          <a:xfrm flipH="1">
            <a:off x="7051431" y="115412"/>
            <a:ext cx="1841152" cy="1379905"/>
          </a:xfrm>
          <a:prstGeom prst="rect">
            <a:avLst/>
          </a:prstGeom>
          <a:noFill/>
          <a:ln>
            <a:noFill/>
          </a:ln>
        </p:spPr>
      </p:pic>
      <p:pic>
        <p:nvPicPr>
          <p:cNvPr descr="Obraz zawierający tekst&#10;&#10;Opis wygenerowany automatycznie" id="188" name="Google Shape;188;p19"/>
          <p:cNvPicPr preferRelativeResize="0"/>
          <p:nvPr/>
        </p:nvPicPr>
        <p:blipFill rotWithShape="1">
          <a:blip r:embed="rId5">
            <a:alphaModFix/>
          </a:blip>
          <a:srcRect b="0" l="0" r="0" t="0"/>
          <a:stretch/>
        </p:blipFill>
        <p:spPr>
          <a:xfrm>
            <a:off x="7217567" y="5874566"/>
            <a:ext cx="1819277" cy="370878"/>
          </a:xfrm>
          <a:prstGeom prst="rect">
            <a:avLst/>
          </a:prstGeom>
          <a:noFill/>
          <a:ln>
            <a:noFill/>
          </a:ln>
        </p:spPr>
      </p:pic>
      <p:sp>
        <p:nvSpPr>
          <p:cNvPr id="189" name="Google Shape;189;p19"/>
          <p:cNvSpPr txBox="1"/>
          <p:nvPr/>
        </p:nvSpPr>
        <p:spPr>
          <a:xfrm>
            <a:off x="5824537" y="6245444"/>
            <a:ext cx="3269457" cy="52322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None/>
            </a:pPr>
            <a:r>
              <a:rPr b="0" i="0" lang="de-DE" sz="700" u="none" cap="none" strike="noStrike">
                <a:solidFill>
                  <a:srgbClr val="333333"/>
                </a:solidFill>
                <a:latin typeface="Calibri"/>
                <a:ea typeface="Calibri"/>
                <a:cs typeface="Calibri"/>
                <a:sym typeface="Calibri"/>
              </a:rPr>
              <a:t>Die Unterstützung der Europäischen Kommission für die Erstellung dieser Veröffentlichung stellt keine Billigung des Inhalts dar, welcher nur die Ansichten der Verfasser wiedergibt, und die Kommission kann nicht für eine etwaige Verwendung der darin enthaltenen Informationen haftbar gemacht werden.</a:t>
            </a:r>
            <a:endParaRPr b="0" i="0" sz="700" u="none" cap="none" strike="noStrike">
              <a:solidFill>
                <a:srgbClr val="000000"/>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20"/>
          <p:cNvSpPr txBox="1"/>
          <p:nvPr>
            <p:ph idx="1" type="subTitle"/>
          </p:nvPr>
        </p:nvSpPr>
        <p:spPr>
          <a:xfrm>
            <a:off x="316585" y="1675561"/>
            <a:ext cx="8575998" cy="3266524"/>
          </a:xfrm>
          <a:prstGeom prst="rect">
            <a:avLst/>
          </a:prstGeom>
          <a:noFill/>
          <a:ln>
            <a:noFill/>
          </a:ln>
        </p:spPr>
        <p:txBody>
          <a:bodyPr anchorCtr="0" anchor="t" bIns="91425" lIns="91425" spcFirstLastPara="1" rIns="91425" wrap="square" tIns="91425">
            <a:noAutofit/>
          </a:bodyPr>
          <a:lstStyle/>
          <a:p>
            <a:pPr indent="0" lvl="0" marL="0" rtl="0" algn="just">
              <a:lnSpc>
                <a:spcPct val="90000"/>
              </a:lnSpc>
              <a:spcBef>
                <a:spcPts val="750"/>
              </a:spcBef>
              <a:spcAft>
                <a:spcPts val="0"/>
              </a:spcAft>
              <a:buSzPts val="1800"/>
              <a:buNone/>
            </a:pPr>
            <a:br>
              <a:rPr b="1" lang="de-DE"/>
            </a:br>
            <a:r>
              <a:rPr lang="de-DE" sz="1800">
                <a:latin typeface="Trebuchet MS"/>
                <a:ea typeface="Trebuchet MS"/>
                <a:cs typeface="Trebuchet MS"/>
                <a:sym typeface="Trebuchet MS"/>
              </a:rPr>
              <a:t>Das </a:t>
            </a:r>
            <a:r>
              <a:rPr b="1" lang="de-DE" sz="1800">
                <a:latin typeface="Trebuchet MS"/>
                <a:ea typeface="Trebuchet MS"/>
                <a:cs typeface="Trebuchet MS"/>
                <a:sym typeface="Trebuchet MS"/>
              </a:rPr>
              <a:t>Können</a:t>
            </a:r>
            <a:r>
              <a:rPr lang="de-DE" sz="1800">
                <a:latin typeface="Trebuchet MS"/>
                <a:ea typeface="Trebuchet MS"/>
                <a:cs typeface="Trebuchet MS"/>
                <a:sym typeface="Trebuchet MS"/>
              </a:rPr>
              <a:t> – oder die Fertigkeiten und Kenntnisse, die zur Ausführung der Arbeit erforderlich sind – ist ebenfalls wichtig und manchmal der entscheidende Faktor für die Wirksamkeit. </a:t>
            </a:r>
            <a:endParaRPr/>
          </a:p>
          <a:p>
            <a:pPr indent="0" lvl="0" marL="0" rtl="0" algn="just">
              <a:lnSpc>
                <a:spcPct val="90000"/>
              </a:lnSpc>
              <a:spcBef>
                <a:spcPts val="1350"/>
              </a:spcBef>
              <a:spcAft>
                <a:spcPts val="0"/>
              </a:spcAft>
              <a:buSzPts val="1800"/>
              <a:buNone/>
            </a:pPr>
            <a:r>
              <a:rPr lang="de-DE" sz="1800">
                <a:latin typeface="Trebuchet MS"/>
                <a:ea typeface="Trebuchet MS"/>
                <a:cs typeface="Trebuchet MS"/>
                <a:sym typeface="Trebuchet MS"/>
              </a:rPr>
              <a:t>Und schließlich sind auch die </a:t>
            </a:r>
            <a:r>
              <a:rPr b="1" lang="de-DE" sz="1800">
                <a:latin typeface="Trebuchet MS"/>
                <a:ea typeface="Trebuchet MS"/>
                <a:cs typeface="Trebuchet MS"/>
                <a:sym typeface="Trebuchet MS"/>
              </a:rPr>
              <a:t>Umfeldfaktoren</a:t>
            </a:r>
            <a:r>
              <a:rPr lang="de-DE" sz="1800">
                <a:latin typeface="Trebuchet MS"/>
                <a:ea typeface="Trebuchet MS"/>
                <a:cs typeface="Trebuchet MS"/>
                <a:sym typeface="Trebuchet MS"/>
              </a:rPr>
              <a:t> wie das Vorhandensein der Ressourcen, Informationen und Unterstützung, die man für eine gute Leistung benötigt, entscheidend für die Bestimmung der Leistung. Zu verschiedenen Zeiten kann einer dieser drei Faktoren der Schlüssel zu hoher Leistung sein.</a:t>
            </a:r>
            <a:endParaRPr sz="1800">
              <a:latin typeface="Calibri"/>
              <a:ea typeface="Calibri"/>
              <a:cs typeface="Calibri"/>
              <a:sym typeface="Calibri"/>
            </a:endParaRPr>
          </a:p>
          <a:p>
            <a:pPr indent="0" lvl="0" marL="0" rtl="0" algn="l">
              <a:lnSpc>
                <a:spcPct val="90000"/>
              </a:lnSpc>
              <a:spcBef>
                <a:spcPts val="1350"/>
              </a:spcBef>
              <a:spcAft>
                <a:spcPts val="0"/>
              </a:spcAft>
              <a:buClr>
                <a:schemeClr val="dk1"/>
              </a:buClr>
              <a:buSzPts val="1800"/>
              <a:buNone/>
            </a:pPr>
            <a:r>
              <a:rPr lang="de-DE"/>
              <a:t>.</a:t>
            </a:r>
            <a:endParaRPr/>
          </a:p>
        </p:txBody>
      </p:sp>
      <p:sp>
        <p:nvSpPr>
          <p:cNvPr id="195" name="Google Shape;195;p20"/>
          <p:cNvSpPr/>
          <p:nvPr/>
        </p:nvSpPr>
        <p:spPr>
          <a:xfrm>
            <a:off x="524425" y="5402510"/>
            <a:ext cx="9144000" cy="457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rebuchet MS"/>
              <a:ea typeface="Trebuchet MS"/>
              <a:cs typeface="Trebuchet MS"/>
              <a:sym typeface="Trebuchet MS"/>
            </a:endParaRPr>
          </a:p>
        </p:txBody>
      </p:sp>
      <p:sp>
        <p:nvSpPr>
          <p:cNvPr id="196" name="Google Shape;196;p20"/>
          <p:cNvSpPr/>
          <p:nvPr/>
        </p:nvSpPr>
        <p:spPr>
          <a:xfrm>
            <a:off x="524425" y="5859710"/>
            <a:ext cx="9144000" cy="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rebuchet MS"/>
              <a:ea typeface="Trebuchet MS"/>
              <a:cs typeface="Trebuchet MS"/>
              <a:sym typeface="Trebuchet MS"/>
            </a:endParaRPr>
          </a:p>
        </p:txBody>
      </p:sp>
      <p:pic>
        <p:nvPicPr>
          <p:cNvPr descr="A close up of a logo&#10;&#10;Description automatically generated" id="197" name="Google Shape;197;p20"/>
          <p:cNvPicPr preferRelativeResize="0"/>
          <p:nvPr/>
        </p:nvPicPr>
        <p:blipFill rotWithShape="1">
          <a:blip r:embed="rId3">
            <a:alphaModFix/>
          </a:blip>
          <a:srcRect b="0" l="0" r="0" t="0"/>
          <a:stretch/>
        </p:blipFill>
        <p:spPr>
          <a:xfrm>
            <a:off x="524425" y="6307332"/>
            <a:ext cx="1710047" cy="408041"/>
          </a:xfrm>
          <a:prstGeom prst="rect">
            <a:avLst/>
          </a:prstGeom>
          <a:noFill/>
          <a:ln>
            <a:noFill/>
          </a:ln>
        </p:spPr>
      </p:pic>
      <p:sp>
        <p:nvSpPr>
          <p:cNvPr id="198" name="Google Shape;198;p20"/>
          <p:cNvSpPr/>
          <p:nvPr/>
        </p:nvSpPr>
        <p:spPr>
          <a:xfrm>
            <a:off x="2771988" y="6346041"/>
            <a:ext cx="2991525" cy="36933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de-DE" sz="1800" u="none" cap="none" strike="noStrike">
                <a:solidFill>
                  <a:srgbClr val="000000"/>
                </a:solidFill>
                <a:latin typeface="Trebuchet MS"/>
                <a:ea typeface="Trebuchet MS"/>
                <a:cs typeface="Trebuchet MS"/>
                <a:sym typeface="Trebuchet MS"/>
              </a:rPr>
              <a:t>2018-1-AT01-KA202-039242</a:t>
            </a:r>
            <a:endParaRPr b="0" i="0" sz="1800" u="none" cap="none" strike="noStrike">
              <a:solidFill>
                <a:schemeClr val="dk1"/>
              </a:solidFill>
              <a:latin typeface="Trebuchet MS"/>
              <a:ea typeface="Trebuchet MS"/>
              <a:cs typeface="Trebuchet MS"/>
              <a:sym typeface="Trebuchet MS"/>
            </a:endParaRPr>
          </a:p>
        </p:txBody>
      </p:sp>
      <p:sp>
        <p:nvSpPr>
          <p:cNvPr id="199" name="Google Shape;199;p20"/>
          <p:cNvSpPr txBox="1"/>
          <p:nvPr/>
        </p:nvSpPr>
        <p:spPr>
          <a:xfrm>
            <a:off x="204185" y="5270861"/>
            <a:ext cx="7182035" cy="24622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1" lang="de-DE" sz="1000" u="none" cap="none" strike="noStrike">
                <a:solidFill>
                  <a:srgbClr val="000000"/>
                </a:solidFill>
                <a:latin typeface="Trebuchet MS"/>
                <a:ea typeface="Trebuchet MS"/>
                <a:cs typeface="Trebuchet MS"/>
                <a:sym typeface="Trebuchet MS"/>
              </a:rPr>
              <a:t>Leistung ist eine Funktion der Interaktion zwischen der Motivation, dem Können und dem Umfeld eines Individuums.</a:t>
            </a:r>
            <a:endParaRPr b="0" i="0" sz="1000" u="none" cap="none" strike="noStrike">
              <a:solidFill>
                <a:srgbClr val="000000"/>
              </a:solidFill>
              <a:latin typeface="Trebuchet MS"/>
              <a:ea typeface="Trebuchet MS"/>
              <a:cs typeface="Trebuchet MS"/>
              <a:sym typeface="Trebuchet MS"/>
            </a:endParaRPr>
          </a:p>
        </p:txBody>
      </p:sp>
      <p:sp>
        <p:nvSpPr>
          <p:cNvPr id="200" name="Google Shape;200;p20"/>
          <p:cNvSpPr/>
          <p:nvPr/>
        </p:nvSpPr>
        <p:spPr>
          <a:xfrm>
            <a:off x="316585" y="4278384"/>
            <a:ext cx="1591956" cy="796009"/>
          </a:xfrm>
          <a:prstGeom prst="roundRect">
            <a:avLst>
              <a:gd fmla="val 16667" name="adj"/>
            </a:avLst>
          </a:prstGeom>
          <a:solidFill>
            <a:schemeClr val="accent1"/>
          </a:solidFill>
          <a:ln cap="flat" cmpd="sng" w="25400">
            <a:solidFill>
              <a:srgbClr val="4271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de-DE" sz="1400" u="none" cap="none" strike="noStrike">
                <a:solidFill>
                  <a:schemeClr val="lt1"/>
                </a:solidFill>
                <a:latin typeface="Arial"/>
                <a:ea typeface="Arial"/>
                <a:cs typeface="Arial"/>
                <a:sym typeface="Arial"/>
              </a:rPr>
              <a:t>Leistung</a:t>
            </a:r>
            <a:endParaRPr/>
          </a:p>
        </p:txBody>
      </p:sp>
      <p:sp>
        <p:nvSpPr>
          <p:cNvPr id="201" name="Google Shape;201;p20"/>
          <p:cNvSpPr/>
          <p:nvPr/>
        </p:nvSpPr>
        <p:spPr>
          <a:xfrm>
            <a:off x="2336676" y="4289132"/>
            <a:ext cx="1485410" cy="796009"/>
          </a:xfrm>
          <a:prstGeom prst="roundRect">
            <a:avLst>
              <a:gd fmla="val 16667" name="adj"/>
            </a:avLst>
          </a:prstGeom>
          <a:solidFill>
            <a:schemeClr val="accent1"/>
          </a:solidFill>
          <a:ln cap="flat" cmpd="sng" w="25400">
            <a:solidFill>
              <a:srgbClr val="4271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de-DE" sz="1400" u="none" cap="none" strike="noStrike">
                <a:solidFill>
                  <a:schemeClr val="lt1"/>
                </a:solidFill>
                <a:latin typeface="Arial"/>
                <a:ea typeface="Arial"/>
                <a:cs typeface="Arial"/>
                <a:sym typeface="Arial"/>
              </a:rPr>
              <a:t>Motivation</a:t>
            </a:r>
            <a:endParaRPr/>
          </a:p>
        </p:txBody>
      </p:sp>
      <p:sp>
        <p:nvSpPr>
          <p:cNvPr id="202" name="Google Shape;202;p20"/>
          <p:cNvSpPr/>
          <p:nvPr/>
        </p:nvSpPr>
        <p:spPr>
          <a:xfrm>
            <a:off x="4133371" y="4289132"/>
            <a:ext cx="1421065" cy="796009"/>
          </a:xfrm>
          <a:prstGeom prst="roundRect">
            <a:avLst>
              <a:gd fmla="val 16667" name="adj"/>
            </a:avLst>
          </a:prstGeom>
          <a:solidFill>
            <a:schemeClr val="accent1"/>
          </a:solidFill>
          <a:ln cap="flat" cmpd="sng" w="25400">
            <a:solidFill>
              <a:srgbClr val="4271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de-DE" sz="1400" u="none" cap="none" strike="noStrike">
                <a:solidFill>
                  <a:schemeClr val="lt1"/>
                </a:solidFill>
                <a:latin typeface="Arial"/>
                <a:ea typeface="Arial"/>
                <a:cs typeface="Arial"/>
                <a:sym typeface="Arial"/>
              </a:rPr>
              <a:t>Können</a:t>
            </a:r>
            <a:endParaRPr/>
          </a:p>
        </p:txBody>
      </p:sp>
      <p:sp>
        <p:nvSpPr>
          <p:cNvPr id="203" name="Google Shape;203;p20"/>
          <p:cNvSpPr/>
          <p:nvPr/>
        </p:nvSpPr>
        <p:spPr>
          <a:xfrm>
            <a:off x="5921515" y="4278553"/>
            <a:ext cx="1344493" cy="796009"/>
          </a:xfrm>
          <a:prstGeom prst="roundRect">
            <a:avLst>
              <a:gd fmla="val 16667" name="adj"/>
            </a:avLst>
          </a:prstGeom>
          <a:solidFill>
            <a:schemeClr val="accent1"/>
          </a:solidFill>
          <a:ln cap="flat" cmpd="sng" w="25400">
            <a:solidFill>
              <a:srgbClr val="4271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de-DE" sz="1400" u="none" cap="none" strike="noStrike">
                <a:solidFill>
                  <a:schemeClr val="lt1"/>
                </a:solidFill>
                <a:latin typeface="Arial"/>
                <a:ea typeface="Arial"/>
                <a:cs typeface="Arial"/>
                <a:sym typeface="Arial"/>
              </a:rPr>
              <a:t>Umfeld</a:t>
            </a:r>
            <a:endParaRPr/>
          </a:p>
        </p:txBody>
      </p:sp>
      <p:sp>
        <p:nvSpPr>
          <p:cNvPr id="204" name="Google Shape;204;p20"/>
          <p:cNvSpPr txBox="1"/>
          <p:nvPr/>
        </p:nvSpPr>
        <p:spPr>
          <a:xfrm>
            <a:off x="1939215" y="4414778"/>
            <a:ext cx="269875" cy="52322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de-DE" sz="2800" u="none" cap="none" strike="noStrike">
                <a:solidFill>
                  <a:srgbClr val="000000"/>
                </a:solidFill>
                <a:latin typeface="Arial"/>
                <a:ea typeface="Arial"/>
                <a:cs typeface="Arial"/>
                <a:sym typeface="Arial"/>
              </a:rPr>
              <a:t>=</a:t>
            </a:r>
            <a:endParaRPr/>
          </a:p>
        </p:txBody>
      </p:sp>
      <p:sp>
        <p:nvSpPr>
          <p:cNvPr id="205" name="Google Shape;205;p20"/>
          <p:cNvSpPr txBox="1"/>
          <p:nvPr/>
        </p:nvSpPr>
        <p:spPr>
          <a:xfrm>
            <a:off x="3788400" y="4429708"/>
            <a:ext cx="311537" cy="52322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de-DE" sz="2800" u="none" cap="none" strike="noStrike">
                <a:solidFill>
                  <a:srgbClr val="000000"/>
                </a:solidFill>
                <a:latin typeface="Arial"/>
                <a:ea typeface="Arial"/>
                <a:cs typeface="Arial"/>
                <a:sym typeface="Arial"/>
              </a:rPr>
              <a:t>+</a:t>
            </a:r>
            <a:endParaRPr/>
          </a:p>
        </p:txBody>
      </p:sp>
      <p:sp>
        <p:nvSpPr>
          <p:cNvPr id="206" name="Google Shape;206;p20"/>
          <p:cNvSpPr txBox="1"/>
          <p:nvPr/>
        </p:nvSpPr>
        <p:spPr>
          <a:xfrm>
            <a:off x="5549987" y="4423148"/>
            <a:ext cx="311537" cy="52322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de-DE" sz="2800" u="none" cap="none" strike="noStrike">
                <a:solidFill>
                  <a:srgbClr val="000000"/>
                </a:solidFill>
                <a:latin typeface="Arial"/>
                <a:ea typeface="Arial"/>
                <a:cs typeface="Arial"/>
                <a:sym typeface="Arial"/>
              </a:rPr>
              <a:t>+</a:t>
            </a:r>
            <a:endParaRPr/>
          </a:p>
        </p:txBody>
      </p:sp>
      <p:sp>
        <p:nvSpPr>
          <p:cNvPr id="207" name="Google Shape;207;p20"/>
          <p:cNvSpPr/>
          <p:nvPr/>
        </p:nvSpPr>
        <p:spPr>
          <a:xfrm>
            <a:off x="2459115" y="659423"/>
            <a:ext cx="4376691" cy="802083"/>
          </a:xfrm>
          <a:prstGeom prst="roundRect">
            <a:avLst>
              <a:gd fmla="val 16667" name="adj"/>
            </a:avLst>
          </a:prstGeom>
          <a:solidFill>
            <a:srgbClr val="3086B8"/>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3060"/>
              <a:buFont typeface="Trebuchet MS"/>
              <a:buNone/>
            </a:pPr>
            <a:r>
              <a:rPr b="1" i="0" lang="de-DE" sz="3060" u="none" cap="none" strike="noStrike">
                <a:solidFill>
                  <a:schemeClr val="lt1"/>
                </a:solidFill>
                <a:latin typeface="Trebuchet MS"/>
                <a:ea typeface="Trebuchet MS"/>
                <a:cs typeface="Trebuchet MS"/>
                <a:sym typeface="Trebuchet MS"/>
              </a:rPr>
              <a:t>Mitarbeitermotivation definieren</a:t>
            </a:r>
            <a:endParaRPr b="1" i="0" sz="3060" u="none" cap="none" strike="noStrike">
              <a:solidFill>
                <a:schemeClr val="lt1"/>
              </a:solidFill>
              <a:latin typeface="Trebuchet MS"/>
              <a:ea typeface="Trebuchet MS"/>
              <a:cs typeface="Trebuchet MS"/>
              <a:sym typeface="Trebuchet MS"/>
            </a:endParaRPr>
          </a:p>
        </p:txBody>
      </p:sp>
      <p:pic>
        <p:nvPicPr>
          <p:cNvPr descr="Ein Bild, das Person, stehend, Mann, haltend enthält.&#10;&#10;Automatisch generierte Beschreibung" id="208" name="Google Shape;208;p20"/>
          <p:cNvPicPr preferRelativeResize="0"/>
          <p:nvPr/>
        </p:nvPicPr>
        <p:blipFill rotWithShape="1">
          <a:blip r:embed="rId4">
            <a:alphaModFix/>
          </a:blip>
          <a:srcRect b="0" l="0" r="0" t="0"/>
          <a:stretch/>
        </p:blipFill>
        <p:spPr>
          <a:xfrm flipH="1">
            <a:off x="7051431" y="115412"/>
            <a:ext cx="1841152" cy="1379905"/>
          </a:xfrm>
          <a:prstGeom prst="rect">
            <a:avLst/>
          </a:prstGeom>
          <a:noFill/>
          <a:ln>
            <a:noFill/>
          </a:ln>
        </p:spPr>
      </p:pic>
      <p:pic>
        <p:nvPicPr>
          <p:cNvPr descr="Obraz zawierający tekst&#10;&#10;Opis wygenerowany automatycznie" id="209" name="Google Shape;209;p20"/>
          <p:cNvPicPr preferRelativeResize="0"/>
          <p:nvPr/>
        </p:nvPicPr>
        <p:blipFill rotWithShape="1">
          <a:blip r:embed="rId5">
            <a:alphaModFix/>
          </a:blip>
          <a:srcRect b="0" l="0" r="0" t="0"/>
          <a:stretch/>
        </p:blipFill>
        <p:spPr>
          <a:xfrm>
            <a:off x="7217567" y="5874566"/>
            <a:ext cx="1819277" cy="370878"/>
          </a:xfrm>
          <a:prstGeom prst="rect">
            <a:avLst/>
          </a:prstGeom>
          <a:noFill/>
          <a:ln>
            <a:noFill/>
          </a:ln>
        </p:spPr>
      </p:pic>
      <p:sp>
        <p:nvSpPr>
          <p:cNvPr id="210" name="Google Shape;210;p20"/>
          <p:cNvSpPr txBox="1"/>
          <p:nvPr/>
        </p:nvSpPr>
        <p:spPr>
          <a:xfrm>
            <a:off x="5824537" y="6245444"/>
            <a:ext cx="3269457" cy="52322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None/>
            </a:pPr>
            <a:r>
              <a:rPr b="0" i="0" lang="de-DE" sz="700" u="none" cap="none" strike="noStrike">
                <a:solidFill>
                  <a:srgbClr val="333333"/>
                </a:solidFill>
                <a:latin typeface="Calibri"/>
                <a:ea typeface="Calibri"/>
                <a:cs typeface="Calibri"/>
                <a:sym typeface="Calibri"/>
              </a:rPr>
              <a:t>Die Unterstützung der Europäischen Kommission für die Erstellung dieser Veröffentlichung stellt keine Billigung des Inhalts dar, welcher nur die Ansichten der Verfasser wiedergibt, und die Kommission kann nicht für eine etwaige Verwendung der darin enthaltenen Informationen haftbar gemacht werden.</a:t>
            </a:r>
            <a:endParaRPr b="0" i="0" sz="700" u="none" cap="none" strike="noStrike">
              <a:solidFill>
                <a:srgbClr val="000000"/>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21"/>
          <p:cNvSpPr/>
          <p:nvPr>
            <p:ph type="ctrTitle"/>
          </p:nvPr>
        </p:nvSpPr>
        <p:spPr>
          <a:xfrm>
            <a:off x="2505807" y="527538"/>
            <a:ext cx="4294488" cy="912469"/>
          </a:xfrm>
          <a:prstGeom prst="roundRect">
            <a:avLst>
              <a:gd fmla="val 16667" name="adj"/>
            </a:avLst>
          </a:prstGeom>
          <a:solidFill>
            <a:srgbClr val="3086B8"/>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3060"/>
              <a:buFont typeface="Trebuchet MS"/>
              <a:buNone/>
            </a:pPr>
            <a:r>
              <a:rPr b="1" lang="de-DE" sz="3060">
                <a:solidFill>
                  <a:schemeClr val="lt1"/>
                </a:solidFill>
                <a:latin typeface="Trebuchet MS"/>
                <a:ea typeface="Trebuchet MS"/>
                <a:cs typeface="Trebuchet MS"/>
                <a:sym typeface="Trebuchet MS"/>
              </a:rPr>
              <a:t>Maslowsche Bedürfnishierarchie</a:t>
            </a:r>
            <a:endParaRPr/>
          </a:p>
        </p:txBody>
      </p:sp>
      <p:sp>
        <p:nvSpPr>
          <p:cNvPr id="216" name="Google Shape;216;p21"/>
          <p:cNvSpPr txBox="1"/>
          <p:nvPr>
            <p:ph idx="1" type="subTitle"/>
          </p:nvPr>
        </p:nvSpPr>
        <p:spPr>
          <a:xfrm>
            <a:off x="253735" y="1593005"/>
            <a:ext cx="8638848" cy="3348889"/>
          </a:xfrm>
          <a:prstGeom prst="rect">
            <a:avLst/>
          </a:prstGeom>
          <a:noFill/>
          <a:ln>
            <a:noFill/>
          </a:ln>
        </p:spPr>
        <p:txBody>
          <a:bodyPr anchorCtr="0" anchor="t" bIns="91425" lIns="91425" spcFirstLastPara="1" rIns="91425" wrap="square" tIns="91425">
            <a:noAutofit/>
          </a:bodyPr>
          <a:lstStyle/>
          <a:p>
            <a:pPr indent="0" lvl="0" marL="0" rtl="0" algn="just">
              <a:lnSpc>
                <a:spcPct val="90000"/>
              </a:lnSpc>
              <a:spcBef>
                <a:spcPts val="750"/>
              </a:spcBef>
              <a:spcAft>
                <a:spcPts val="0"/>
              </a:spcAft>
              <a:buSzPts val="1800"/>
              <a:buNone/>
            </a:pPr>
            <a:r>
              <a:rPr lang="de-DE" sz="1800">
                <a:latin typeface="Trebuchet MS"/>
                <a:ea typeface="Trebuchet MS"/>
                <a:cs typeface="Trebuchet MS"/>
                <a:sym typeface="Trebuchet MS"/>
              </a:rPr>
              <a:t>Abraham Maslow gehört zu den prominentesten Psychologen des zwanzigsten Jahrhunderts. Seine Bedürfnishierarchie ist ein Bild, das den meisten BWL-Studenten und Managern vertraut ist. Die Theorie basiert auf einer einfachen Prämisse: Menschen haben Bedürfnisse, die hierarchisch geordnet sind.</a:t>
            </a:r>
            <a:endParaRPr sz="1800">
              <a:latin typeface="Calibri"/>
              <a:ea typeface="Calibri"/>
              <a:cs typeface="Calibri"/>
              <a:sym typeface="Calibri"/>
            </a:endParaRPr>
          </a:p>
          <a:p>
            <a:pPr indent="0" lvl="0" marL="0" rtl="0" algn="l">
              <a:lnSpc>
                <a:spcPct val="90000"/>
              </a:lnSpc>
              <a:spcBef>
                <a:spcPts val="750"/>
              </a:spcBef>
              <a:spcAft>
                <a:spcPts val="0"/>
              </a:spcAft>
              <a:buClr>
                <a:schemeClr val="dk1"/>
              </a:buClr>
              <a:buSzPts val="1800"/>
              <a:buNone/>
            </a:pPr>
            <a:r>
              <a:rPr lang="de-DE"/>
              <a:t>.</a:t>
            </a:r>
            <a:endParaRPr/>
          </a:p>
          <a:p>
            <a:pPr indent="0" lvl="0" marL="0" rtl="0" algn="l">
              <a:lnSpc>
                <a:spcPct val="90000"/>
              </a:lnSpc>
              <a:spcBef>
                <a:spcPts val="750"/>
              </a:spcBef>
              <a:spcAft>
                <a:spcPts val="0"/>
              </a:spcAft>
              <a:buClr>
                <a:schemeClr val="dk1"/>
              </a:buClr>
              <a:buSzPts val="1800"/>
              <a:buNone/>
            </a:pPr>
            <a:r>
              <a:t/>
            </a:r>
            <a:endParaRPr/>
          </a:p>
        </p:txBody>
      </p:sp>
      <p:sp>
        <p:nvSpPr>
          <p:cNvPr id="217" name="Google Shape;217;p21"/>
          <p:cNvSpPr/>
          <p:nvPr/>
        </p:nvSpPr>
        <p:spPr>
          <a:xfrm>
            <a:off x="524425" y="5402510"/>
            <a:ext cx="9144000" cy="457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rebuchet MS"/>
              <a:ea typeface="Trebuchet MS"/>
              <a:cs typeface="Trebuchet MS"/>
              <a:sym typeface="Trebuchet MS"/>
            </a:endParaRPr>
          </a:p>
        </p:txBody>
      </p:sp>
      <p:sp>
        <p:nvSpPr>
          <p:cNvPr id="218" name="Google Shape;218;p21"/>
          <p:cNvSpPr/>
          <p:nvPr/>
        </p:nvSpPr>
        <p:spPr>
          <a:xfrm>
            <a:off x="524425" y="5859710"/>
            <a:ext cx="9144000" cy="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rebuchet MS"/>
              <a:ea typeface="Trebuchet MS"/>
              <a:cs typeface="Trebuchet MS"/>
              <a:sym typeface="Trebuchet MS"/>
            </a:endParaRPr>
          </a:p>
        </p:txBody>
      </p:sp>
      <p:pic>
        <p:nvPicPr>
          <p:cNvPr descr="A close up of a logo&#10;&#10;Description automatically generated" id="219" name="Google Shape;219;p21"/>
          <p:cNvPicPr preferRelativeResize="0"/>
          <p:nvPr/>
        </p:nvPicPr>
        <p:blipFill rotWithShape="1">
          <a:blip r:embed="rId3">
            <a:alphaModFix/>
          </a:blip>
          <a:srcRect b="0" l="0" r="0" t="0"/>
          <a:stretch/>
        </p:blipFill>
        <p:spPr>
          <a:xfrm>
            <a:off x="524425" y="6307332"/>
            <a:ext cx="1710047" cy="408041"/>
          </a:xfrm>
          <a:prstGeom prst="rect">
            <a:avLst/>
          </a:prstGeom>
          <a:noFill/>
          <a:ln>
            <a:noFill/>
          </a:ln>
        </p:spPr>
      </p:pic>
      <p:sp>
        <p:nvSpPr>
          <p:cNvPr id="220" name="Google Shape;220;p21"/>
          <p:cNvSpPr/>
          <p:nvPr/>
        </p:nvSpPr>
        <p:spPr>
          <a:xfrm>
            <a:off x="2771988" y="6346041"/>
            <a:ext cx="2991525" cy="36933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de-DE" sz="1800" u="none" cap="none" strike="noStrike">
                <a:solidFill>
                  <a:srgbClr val="000000"/>
                </a:solidFill>
                <a:latin typeface="Trebuchet MS"/>
                <a:ea typeface="Trebuchet MS"/>
                <a:cs typeface="Trebuchet MS"/>
                <a:sym typeface="Trebuchet MS"/>
              </a:rPr>
              <a:t>2018-1-AT01-KA202-039242</a:t>
            </a:r>
            <a:endParaRPr b="0" i="0" sz="1800" u="none" cap="none" strike="noStrike">
              <a:solidFill>
                <a:schemeClr val="dk1"/>
              </a:solidFill>
              <a:latin typeface="Trebuchet MS"/>
              <a:ea typeface="Trebuchet MS"/>
              <a:cs typeface="Trebuchet MS"/>
              <a:sym typeface="Trebuchet MS"/>
            </a:endParaRPr>
          </a:p>
        </p:txBody>
      </p:sp>
      <p:pic>
        <p:nvPicPr>
          <p:cNvPr id="221" name="Google Shape;221;p21"/>
          <p:cNvPicPr preferRelativeResize="0"/>
          <p:nvPr/>
        </p:nvPicPr>
        <p:blipFill rotWithShape="1">
          <a:blip r:embed="rId4">
            <a:alphaModFix/>
          </a:blip>
          <a:srcRect b="0" l="0" r="0" t="0"/>
          <a:stretch/>
        </p:blipFill>
        <p:spPr>
          <a:xfrm>
            <a:off x="76363" y="2760425"/>
            <a:ext cx="3616406" cy="2931731"/>
          </a:xfrm>
          <a:prstGeom prst="rect">
            <a:avLst/>
          </a:prstGeom>
          <a:noFill/>
          <a:ln>
            <a:noFill/>
          </a:ln>
        </p:spPr>
      </p:pic>
      <p:sp>
        <p:nvSpPr>
          <p:cNvPr id="222" name="Google Shape;222;p21"/>
          <p:cNvSpPr/>
          <p:nvPr/>
        </p:nvSpPr>
        <p:spPr>
          <a:xfrm>
            <a:off x="3790765" y="3143069"/>
            <a:ext cx="5099500" cy="1777599"/>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None/>
            </a:pPr>
            <a:r>
              <a:rPr b="0" i="0" lang="de-DE" sz="1800" u="none" cap="none" strike="noStrike">
                <a:solidFill>
                  <a:srgbClr val="000000"/>
                </a:solidFill>
                <a:latin typeface="Trebuchet MS"/>
                <a:ea typeface="Trebuchet MS"/>
                <a:cs typeface="Trebuchet MS"/>
                <a:sym typeface="Trebuchet MS"/>
              </a:rPr>
              <a:t>Die grundlegendsten von Maslows Bedürfnissen sind physiologische Bedürfnisse. Physiologische Bedürfnisse beziehen sich auf den Bedarf an Nahrung, Wasser und anderen biologischen Bedürfnissen. Diese Bedürfnisse sind grundlegend, denn wenn sie nicht befriedigt werden, kann die Suche nach entsprechenden Befriedigungsmöglichkeiten alle anderen Triebe überwältigen.</a:t>
            </a:r>
            <a:endParaRPr b="0" i="0" sz="1800" u="none" cap="none" strike="noStrike">
              <a:solidFill>
                <a:srgbClr val="000000"/>
              </a:solidFill>
              <a:latin typeface="Calibri"/>
              <a:ea typeface="Calibri"/>
              <a:cs typeface="Calibri"/>
              <a:sym typeface="Calibri"/>
            </a:endParaRPr>
          </a:p>
        </p:txBody>
      </p:sp>
      <p:pic>
        <p:nvPicPr>
          <p:cNvPr descr="Ein Bild, das Person, stehend, Mann, haltend enthält.&#10;&#10;Automatisch generierte Beschreibung" id="223" name="Google Shape;223;p21"/>
          <p:cNvPicPr preferRelativeResize="0"/>
          <p:nvPr/>
        </p:nvPicPr>
        <p:blipFill rotWithShape="1">
          <a:blip r:embed="rId5">
            <a:alphaModFix/>
          </a:blip>
          <a:srcRect b="0" l="0" r="0" t="0"/>
          <a:stretch/>
        </p:blipFill>
        <p:spPr>
          <a:xfrm flipH="1">
            <a:off x="7051431" y="115412"/>
            <a:ext cx="1841152" cy="1379905"/>
          </a:xfrm>
          <a:prstGeom prst="rect">
            <a:avLst/>
          </a:prstGeom>
          <a:noFill/>
          <a:ln>
            <a:noFill/>
          </a:ln>
        </p:spPr>
      </p:pic>
      <p:pic>
        <p:nvPicPr>
          <p:cNvPr descr="Obraz zawierający tekst&#10;&#10;Opis wygenerowany automatycznie" id="224" name="Google Shape;224;p21"/>
          <p:cNvPicPr preferRelativeResize="0"/>
          <p:nvPr/>
        </p:nvPicPr>
        <p:blipFill rotWithShape="1">
          <a:blip r:embed="rId6">
            <a:alphaModFix/>
          </a:blip>
          <a:srcRect b="0" l="0" r="0" t="0"/>
          <a:stretch/>
        </p:blipFill>
        <p:spPr>
          <a:xfrm>
            <a:off x="7217567" y="5874566"/>
            <a:ext cx="1819277" cy="370878"/>
          </a:xfrm>
          <a:prstGeom prst="rect">
            <a:avLst/>
          </a:prstGeom>
          <a:noFill/>
          <a:ln>
            <a:noFill/>
          </a:ln>
        </p:spPr>
      </p:pic>
      <p:sp>
        <p:nvSpPr>
          <p:cNvPr id="225" name="Google Shape;225;p21"/>
          <p:cNvSpPr txBox="1"/>
          <p:nvPr/>
        </p:nvSpPr>
        <p:spPr>
          <a:xfrm>
            <a:off x="5824537" y="6245444"/>
            <a:ext cx="3269457" cy="52322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None/>
            </a:pPr>
            <a:r>
              <a:rPr b="0" i="0" lang="de-DE" sz="700" u="none" cap="none" strike="noStrike">
                <a:solidFill>
                  <a:srgbClr val="333333"/>
                </a:solidFill>
                <a:latin typeface="Calibri"/>
                <a:ea typeface="Calibri"/>
                <a:cs typeface="Calibri"/>
                <a:sym typeface="Calibri"/>
              </a:rPr>
              <a:t>Die Unterstützung der Europäischen Kommission für die Erstellung dieser Veröffentlichung stellt keine Billigung des Inhalts dar, welcher nur die Ansichten der Verfasser wiedergibt, und die Kommission kann nicht für eine etwaige Verwendung der darin enthaltenen Informationen haftbar gemacht werden.</a:t>
            </a:r>
            <a:endParaRPr b="0" i="0" sz="700" u="none" cap="none" strike="noStrike">
              <a:solidFill>
                <a:srgbClr val="000000"/>
              </a:solidFill>
              <a:latin typeface="Calibri"/>
              <a:ea typeface="Calibri"/>
              <a:cs typeface="Calibri"/>
              <a:sym typeface="Calibri"/>
            </a:endParaRPr>
          </a:p>
        </p:txBody>
      </p:sp>
      <p:sp>
        <p:nvSpPr>
          <p:cNvPr id="226" name="Google Shape;226;p21"/>
          <p:cNvSpPr/>
          <p:nvPr/>
        </p:nvSpPr>
        <p:spPr>
          <a:xfrm>
            <a:off x="1573945" y="2919243"/>
            <a:ext cx="621241" cy="495300"/>
          </a:xfrm>
          <a:prstGeom prst="triangle">
            <a:avLst>
              <a:gd fmla="val 50000"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27" name="Google Shape;227;p21"/>
          <p:cNvSpPr txBox="1"/>
          <p:nvPr/>
        </p:nvSpPr>
        <p:spPr>
          <a:xfrm>
            <a:off x="1526133" y="3110360"/>
            <a:ext cx="716863" cy="33855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0" i="0" lang="de-DE" sz="800" u="none" cap="none" strike="noStrike">
                <a:solidFill>
                  <a:srgbClr val="000000"/>
                </a:solidFill>
                <a:latin typeface="Arial"/>
                <a:ea typeface="Arial"/>
                <a:cs typeface="Arial"/>
                <a:sym typeface="Arial"/>
              </a:rPr>
              <a:t>Selbst-</a:t>
            </a:r>
            <a:endParaRPr/>
          </a:p>
          <a:p>
            <a:pPr indent="0" lvl="0" marL="0" marR="0" rtl="0" algn="ctr">
              <a:lnSpc>
                <a:spcPct val="100000"/>
              </a:lnSpc>
              <a:spcBef>
                <a:spcPts val="0"/>
              </a:spcBef>
              <a:spcAft>
                <a:spcPts val="0"/>
              </a:spcAft>
              <a:buNone/>
            </a:pPr>
            <a:r>
              <a:rPr b="0" i="0" lang="de-DE" sz="800" u="none" cap="none" strike="noStrike">
                <a:solidFill>
                  <a:srgbClr val="000000"/>
                </a:solidFill>
                <a:latin typeface="Arial"/>
                <a:ea typeface="Arial"/>
                <a:cs typeface="Arial"/>
                <a:sym typeface="Arial"/>
              </a:rPr>
              <a:t>realisierung</a:t>
            </a:r>
            <a:endParaRPr/>
          </a:p>
        </p:txBody>
      </p:sp>
      <p:sp>
        <p:nvSpPr>
          <p:cNvPr id="228" name="Google Shape;228;p21"/>
          <p:cNvSpPr txBox="1"/>
          <p:nvPr/>
        </p:nvSpPr>
        <p:spPr>
          <a:xfrm>
            <a:off x="1484454" y="3601912"/>
            <a:ext cx="800219" cy="215444"/>
          </a:xfrm>
          <a:prstGeom prst="rect">
            <a:avLst/>
          </a:prstGeom>
          <a:solidFill>
            <a:srgbClr val="FCAE4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de-DE" sz="800" u="none" cap="none" strike="noStrike">
                <a:solidFill>
                  <a:srgbClr val="000000"/>
                </a:solidFill>
                <a:latin typeface="Arial"/>
                <a:ea typeface="Arial"/>
                <a:cs typeface="Arial"/>
                <a:sym typeface="Arial"/>
              </a:rPr>
              <a:t>Anerkennung</a:t>
            </a:r>
            <a:endParaRPr/>
          </a:p>
        </p:txBody>
      </p:sp>
      <p:sp>
        <p:nvSpPr>
          <p:cNvPr id="229" name="Google Shape;229;p21"/>
          <p:cNvSpPr txBox="1"/>
          <p:nvPr/>
        </p:nvSpPr>
        <p:spPr>
          <a:xfrm>
            <a:off x="1336175" y="4106493"/>
            <a:ext cx="1096775" cy="215444"/>
          </a:xfrm>
          <a:prstGeom prst="rect">
            <a:avLst/>
          </a:prstGeom>
          <a:solidFill>
            <a:srgbClr val="FDD4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de-DE" sz="800" u="none" cap="none" strike="noStrike">
                <a:solidFill>
                  <a:srgbClr val="000000"/>
                </a:solidFill>
                <a:latin typeface="Arial"/>
                <a:ea typeface="Arial"/>
                <a:cs typeface="Arial"/>
                <a:sym typeface="Arial"/>
              </a:rPr>
              <a:t>Soziale Bedürfnisse</a:t>
            </a:r>
            <a:endParaRPr/>
          </a:p>
        </p:txBody>
      </p:sp>
      <p:sp>
        <p:nvSpPr>
          <p:cNvPr id="230" name="Google Shape;230;p21"/>
          <p:cNvSpPr txBox="1"/>
          <p:nvPr/>
        </p:nvSpPr>
        <p:spPr>
          <a:xfrm>
            <a:off x="1256024" y="4652889"/>
            <a:ext cx="1257075" cy="215444"/>
          </a:xfrm>
          <a:prstGeom prst="rect">
            <a:avLst/>
          </a:prstGeom>
          <a:solidFill>
            <a:srgbClr val="9CB32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de-DE" sz="800" u="none" cap="none" strike="noStrike">
                <a:solidFill>
                  <a:srgbClr val="000000"/>
                </a:solidFill>
                <a:latin typeface="Arial"/>
                <a:ea typeface="Arial"/>
                <a:cs typeface="Arial"/>
                <a:sym typeface="Arial"/>
              </a:rPr>
              <a:t>Sicherheitsbedürfnisse</a:t>
            </a:r>
            <a:endParaRPr/>
          </a:p>
        </p:txBody>
      </p:sp>
      <p:sp>
        <p:nvSpPr>
          <p:cNvPr id="231" name="Google Shape;231;p21"/>
          <p:cNvSpPr txBox="1"/>
          <p:nvPr/>
        </p:nvSpPr>
        <p:spPr>
          <a:xfrm>
            <a:off x="1147019" y="5184107"/>
            <a:ext cx="1475084" cy="215444"/>
          </a:xfrm>
          <a:prstGeom prst="rect">
            <a:avLst/>
          </a:prstGeom>
          <a:solidFill>
            <a:srgbClr val="D2D57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de-DE" sz="800" u="none" cap="none" strike="noStrike">
                <a:solidFill>
                  <a:srgbClr val="000000"/>
                </a:solidFill>
                <a:latin typeface="Arial"/>
                <a:ea typeface="Arial"/>
                <a:cs typeface="Arial"/>
                <a:sym typeface="Arial"/>
              </a:rPr>
              <a:t>Psychologische Bedürfnisse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22"/>
          <p:cNvSpPr/>
          <p:nvPr>
            <p:ph type="ctrTitle"/>
          </p:nvPr>
        </p:nvSpPr>
        <p:spPr>
          <a:xfrm>
            <a:off x="2618913" y="642981"/>
            <a:ext cx="4065972" cy="797026"/>
          </a:xfrm>
          <a:prstGeom prst="roundRect">
            <a:avLst>
              <a:gd fmla="val 16667" name="adj"/>
            </a:avLst>
          </a:prstGeom>
          <a:solidFill>
            <a:srgbClr val="3086B8"/>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3060"/>
              <a:buFont typeface="Trebuchet MS"/>
              <a:buNone/>
            </a:pPr>
            <a:r>
              <a:rPr b="1" lang="de-DE" sz="3060">
                <a:solidFill>
                  <a:schemeClr val="lt1"/>
                </a:solidFill>
                <a:latin typeface="Trebuchet MS"/>
                <a:ea typeface="Trebuchet MS"/>
                <a:cs typeface="Trebuchet MS"/>
                <a:sym typeface="Trebuchet MS"/>
              </a:rPr>
              <a:t>Maslowsche Bedürfnishierarchie</a:t>
            </a:r>
            <a:endParaRPr/>
          </a:p>
        </p:txBody>
      </p:sp>
      <p:sp>
        <p:nvSpPr>
          <p:cNvPr id="237" name="Google Shape;237;p22"/>
          <p:cNvSpPr txBox="1"/>
          <p:nvPr>
            <p:ph idx="1" type="subTitle"/>
          </p:nvPr>
        </p:nvSpPr>
        <p:spPr>
          <a:xfrm>
            <a:off x="253735" y="1926336"/>
            <a:ext cx="8638848" cy="2952949"/>
          </a:xfrm>
          <a:prstGeom prst="rect">
            <a:avLst/>
          </a:prstGeom>
          <a:noFill/>
          <a:ln>
            <a:noFill/>
          </a:ln>
        </p:spPr>
        <p:txBody>
          <a:bodyPr anchorCtr="0" anchor="t" bIns="91425" lIns="91425" spcFirstLastPara="1" rIns="91425" wrap="square" tIns="91425">
            <a:noAutofit/>
          </a:bodyPr>
          <a:lstStyle/>
          <a:p>
            <a:pPr indent="0" lvl="0" marL="0" rtl="0" algn="just">
              <a:lnSpc>
                <a:spcPct val="90000"/>
              </a:lnSpc>
              <a:spcBef>
                <a:spcPts val="750"/>
              </a:spcBef>
              <a:spcAft>
                <a:spcPts val="0"/>
              </a:spcAft>
              <a:buSzPts val="1600"/>
              <a:buNone/>
            </a:pPr>
            <a:r>
              <a:rPr lang="de-DE" sz="1800">
                <a:latin typeface="Trebuchet MS"/>
                <a:ea typeface="Trebuchet MS"/>
                <a:cs typeface="Trebuchet MS"/>
                <a:sym typeface="Trebuchet MS"/>
              </a:rPr>
              <a:t>Die Maslowsche Bedürfnishierarchie ist eine systematisierte Art und Weise, über die verschiedenen Bedürfnisse nachzudenken, die die Mitarbeiter zu einem bestimmten Zeitpunkt haben können, und erklärt die unterschiedlichen Reaktionen, die sie auf eine ähnliche Behandlung haben können.</a:t>
            </a:r>
            <a:endParaRPr/>
          </a:p>
          <a:p>
            <a:pPr indent="0" lvl="0" marL="0" rtl="0" algn="just">
              <a:lnSpc>
                <a:spcPct val="90000"/>
              </a:lnSpc>
              <a:spcBef>
                <a:spcPts val="750"/>
              </a:spcBef>
              <a:spcAft>
                <a:spcPts val="0"/>
              </a:spcAft>
              <a:buClr>
                <a:schemeClr val="dk1"/>
              </a:buClr>
              <a:buSzPts val="1600"/>
              <a:buNone/>
            </a:pPr>
            <a:r>
              <a:t/>
            </a:r>
            <a:endParaRPr sz="2000"/>
          </a:p>
          <a:p>
            <a:pPr indent="0" lvl="0" marL="0" rtl="0" algn="just">
              <a:lnSpc>
                <a:spcPct val="90000"/>
              </a:lnSpc>
              <a:spcBef>
                <a:spcPts val="750"/>
              </a:spcBef>
              <a:spcAft>
                <a:spcPts val="0"/>
              </a:spcAft>
              <a:buSzPts val="1600"/>
              <a:buNone/>
            </a:pPr>
            <a:r>
              <a:rPr lang="de-DE" sz="1800">
                <a:latin typeface="Trebuchet MS"/>
                <a:ea typeface="Trebuchet MS"/>
                <a:cs typeface="Trebuchet MS"/>
                <a:sym typeface="Trebuchet MS"/>
              </a:rPr>
              <a:t>Ein Mitarbeiter, der versucht, seine Anerkennungsbedürfnisse zu befriedigen, kann sich zufrieden fühlen, wenn sein Vorgesetzter eine Leistung lobt. Durch die Bemühungen, die unterschiedlichen Bedürfnisse jedes Mitarbeiters zu befriedigen, können Organisationen eine hoch motivierte Belegschaft sicherstellen.</a:t>
            </a:r>
            <a:endParaRPr/>
          </a:p>
          <a:p>
            <a:pPr indent="0" lvl="0" marL="0" rtl="0" algn="l">
              <a:lnSpc>
                <a:spcPct val="90000"/>
              </a:lnSpc>
              <a:spcBef>
                <a:spcPts val="750"/>
              </a:spcBef>
              <a:spcAft>
                <a:spcPts val="0"/>
              </a:spcAft>
              <a:buClr>
                <a:schemeClr val="dk1"/>
              </a:buClr>
              <a:buSzPts val="1800"/>
              <a:buNone/>
            </a:pPr>
            <a:r>
              <a:t/>
            </a:r>
            <a:endParaRPr/>
          </a:p>
        </p:txBody>
      </p:sp>
      <p:sp>
        <p:nvSpPr>
          <p:cNvPr id="238" name="Google Shape;238;p22"/>
          <p:cNvSpPr/>
          <p:nvPr/>
        </p:nvSpPr>
        <p:spPr>
          <a:xfrm>
            <a:off x="524425" y="5402510"/>
            <a:ext cx="9144000" cy="457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rebuchet MS"/>
              <a:ea typeface="Trebuchet MS"/>
              <a:cs typeface="Trebuchet MS"/>
              <a:sym typeface="Trebuchet MS"/>
            </a:endParaRPr>
          </a:p>
        </p:txBody>
      </p:sp>
      <p:sp>
        <p:nvSpPr>
          <p:cNvPr id="239" name="Google Shape;239;p22"/>
          <p:cNvSpPr/>
          <p:nvPr/>
        </p:nvSpPr>
        <p:spPr>
          <a:xfrm>
            <a:off x="524425" y="5859710"/>
            <a:ext cx="9144000" cy="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rebuchet MS"/>
              <a:ea typeface="Trebuchet MS"/>
              <a:cs typeface="Trebuchet MS"/>
              <a:sym typeface="Trebuchet MS"/>
            </a:endParaRPr>
          </a:p>
        </p:txBody>
      </p:sp>
      <p:pic>
        <p:nvPicPr>
          <p:cNvPr descr="A close up of a logo&#10;&#10;Description automatically generated" id="240" name="Google Shape;240;p22"/>
          <p:cNvPicPr preferRelativeResize="0"/>
          <p:nvPr/>
        </p:nvPicPr>
        <p:blipFill rotWithShape="1">
          <a:blip r:embed="rId3">
            <a:alphaModFix/>
          </a:blip>
          <a:srcRect b="0" l="0" r="0" t="0"/>
          <a:stretch/>
        </p:blipFill>
        <p:spPr>
          <a:xfrm>
            <a:off x="524425" y="6307332"/>
            <a:ext cx="1710047" cy="408041"/>
          </a:xfrm>
          <a:prstGeom prst="rect">
            <a:avLst/>
          </a:prstGeom>
          <a:noFill/>
          <a:ln>
            <a:noFill/>
          </a:ln>
        </p:spPr>
      </p:pic>
      <p:sp>
        <p:nvSpPr>
          <p:cNvPr id="241" name="Google Shape;241;p22"/>
          <p:cNvSpPr/>
          <p:nvPr/>
        </p:nvSpPr>
        <p:spPr>
          <a:xfrm>
            <a:off x="2771988" y="6346041"/>
            <a:ext cx="2991525" cy="36933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de-DE" sz="1800" u="none" cap="none" strike="noStrike">
                <a:solidFill>
                  <a:srgbClr val="000000"/>
                </a:solidFill>
                <a:latin typeface="Trebuchet MS"/>
                <a:ea typeface="Trebuchet MS"/>
                <a:cs typeface="Trebuchet MS"/>
                <a:sym typeface="Trebuchet MS"/>
              </a:rPr>
              <a:t>2018-1-AT01-KA202-039242</a:t>
            </a:r>
            <a:endParaRPr b="0" i="0" sz="1800" u="none" cap="none" strike="noStrike">
              <a:solidFill>
                <a:schemeClr val="dk1"/>
              </a:solidFill>
              <a:latin typeface="Trebuchet MS"/>
              <a:ea typeface="Trebuchet MS"/>
              <a:cs typeface="Trebuchet MS"/>
              <a:sym typeface="Trebuchet MS"/>
            </a:endParaRPr>
          </a:p>
        </p:txBody>
      </p:sp>
      <p:pic>
        <p:nvPicPr>
          <p:cNvPr descr="Ein Bild, das Person, stehend, Mann, haltend enthält.&#10;&#10;Automatisch generierte Beschreibung" id="242" name="Google Shape;242;p22"/>
          <p:cNvPicPr preferRelativeResize="0"/>
          <p:nvPr/>
        </p:nvPicPr>
        <p:blipFill rotWithShape="1">
          <a:blip r:embed="rId4">
            <a:alphaModFix/>
          </a:blip>
          <a:srcRect b="0" l="0" r="0" t="0"/>
          <a:stretch/>
        </p:blipFill>
        <p:spPr>
          <a:xfrm flipH="1">
            <a:off x="7051431" y="115412"/>
            <a:ext cx="1841152" cy="1379905"/>
          </a:xfrm>
          <a:prstGeom prst="rect">
            <a:avLst/>
          </a:prstGeom>
          <a:noFill/>
          <a:ln>
            <a:noFill/>
          </a:ln>
        </p:spPr>
      </p:pic>
      <p:pic>
        <p:nvPicPr>
          <p:cNvPr descr="Obraz zawierający tekst&#10;&#10;Opis wygenerowany automatycznie" id="243" name="Google Shape;243;p22"/>
          <p:cNvPicPr preferRelativeResize="0"/>
          <p:nvPr/>
        </p:nvPicPr>
        <p:blipFill rotWithShape="1">
          <a:blip r:embed="rId5">
            <a:alphaModFix/>
          </a:blip>
          <a:srcRect b="0" l="0" r="0" t="0"/>
          <a:stretch/>
        </p:blipFill>
        <p:spPr>
          <a:xfrm>
            <a:off x="7217567" y="5874566"/>
            <a:ext cx="1819277" cy="370878"/>
          </a:xfrm>
          <a:prstGeom prst="rect">
            <a:avLst/>
          </a:prstGeom>
          <a:noFill/>
          <a:ln>
            <a:noFill/>
          </a:ln>
        </p:spPr>
      </p:pic>
      <p:sp>
        <p:nvSpPr>
          <p:cNvPr id="244" name="Google Shape;244;p22"/>
          <p:cNvSpPr txBox="1"/>
          <p:nvPr/>
        </p:nvSpPr>
        <p:spPr>
          <a:xfrm>
            <a:off x="5824537" y="6245444"/>
            <a:ext cx="3269457" cy="52322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None/>
            </a:pPr>
            <a:r>
              <a:rPr b="0" i="0" lang="de-DE" sz="700" u="none" cap="none" strike="noStrike">
                <a:solidFill>
                  <a:srgbClr val="333333"/>
                </a:solidFill>
                <a:latin typeface="Calibri"/>
                <a:ea typeface="Calibri"/>
                <a:cs typeface="Calibri"/>
                <a:sym typeface="Calibri"/>
              </a:rPr>
              <a:t>Die Unterstützung der Europäischen Kommission für die Erstellung dieser Veröffentlichung stellt keine Billigung des Inhalts dar, welcher nur die Ansichten der Verfasser wiedergibt, und die Kommission kann nicht für eine etwaige Verwendung der darin enthaltenen Informationen haftbar gemacht werden.</a:t>
            </a:r>
            <a:endParaRPr b="0" i="0" sz="700" u="none" cap="none" strike="noStrike">
              <a:solidFill>
                <a:srgbClr val="000000"/>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