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9144000"/>
  <p:notesSz cx="6858000" cy="9144000"/>
  <p:embeddedFontLst>
    <p:embeddedFont>
      <p:font typeface="Open Sans"/>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8ADD017-9221-4D3F-B094-B31CD68EAFBF}">
  <a:tblStyle styleId="{B8ADD017-9221-4D3F-B094-B31CD68EAFBF}"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font" Target="fonts/OpenSans-bold.fntdata"/><Relationship Id="rId20" Type="http://schemas.openxmlformats.org/officeDocument/2006/relationships/slide" Target="slides/slide15.xml"/><Relationship Id="rId42" Type="http://schemas.openxmlformats.org/officeDocument/2006/relationships/font" Target="fonts/OpenSans-boldItalic.fntdata"/><Relationship Id="rId41" Type="http://schemas.openxmlformats.org/officeDocument/2006/relationships/font" Target="fonts/OpenSans-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OpenSans-regular.fnt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5" name="Google Shape;22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8" name="Google Shape;388;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2" name="Google Shape;40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577555"/>
            <a:ext cx="6858000" cy="193240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1" name="Google Shape;21;p2"/>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22" name="Google Shape;22;p2"/>
          <p:cNvPicPr preferRelativeResize="0"/>
          <p:nvPr/>
        </p:nvPicPr>
        <p:blipFill rotWithShape="1">
          <a:blip r:embed="rId3">
            <a:alphaModFix/>
          </a:blip>
          <a:srcRect b="0" l="0" r="0" t="0"/>
          <a:stretch/>
        </p:blipFill>
        <p:spPr>
          <a:xfrm>
            <a:off x="7113006" y="5845567"/>
            <a:ext cx="1896967" cy="407194"/>
          </a:xfrm>
          <a:prstGeom prst="rect">
            <a:avLst/>
          </a:prstGeom>
          <a:noFill/>
          <a:ln>
            <a:noFill/>
          </a:ln>
        </p:spPr>
      </p:pic>
      <p:sp>
        <p:nvSpPr>
          <p:cNvPr id="23" name="Google Shape;23;p2"/>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b="0" i="0" lang="de-DE" sz="700" u="none" cap="none" strike="noStrik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11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80" name="Shape 80"/>
        <p:cNvGrpSpPr/>
        <p:nvPr/>
      </p:nvGrpSpPr>
      <p:grpSpPr>
        <a:xfrm>
          <a:off x="0" y="0"/>
          <a:ext cx="0" cy="0"/>
          <a:chOff x="0" y="0"/>
          <a:chExt cx="0" cy="0"/>
        </a:xfrm>
      </p:grpSpPr>
      <p:sp>
        <p:nvSpPr>
          <p:cNvPr id="81" name="Google Shape;81;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3" name="Google Shape;83;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86" name="Shape 86"/>
        <p:cNvGrpSpPr/>
        <p:nvPr/>
      </p:nvGrpSpPr>
      <p:grpSpPr>
        <a:xfrm>
          <a:off x="0" y="0"/>
          <a:ext cx="0" cy="0"/>
          <a:chOff x="0" y="0"/>
          <a:chExt cx="0" cy="0"/>
        </a:xfrm>
      </p:grpSpPr>
      <p:sp>
        <p:nvSpPr>
          <p:cNvPr id="87" name="Google Shape;87;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9" name="Google Shape;8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elfolie">
  <p:cSld name="1_Titelfolie">
    <p:spTree>
      <p:nvGrpSpPr>
        <p:cNvPr id="92" name="Shape 92"/>
        <p:cNvGrpSpPr/>
        <p:nvPr/>
      </p:nvGrpSpPr>
      <p:grpSpPr>
        <a:xfrm>
          <a:off x="0" y="0"/>
          <a:ext cx="0" cy="0"/>
          <a:chOff x="0" y="0"/>
          <a:chExt cx="0" cy="0"/>
        </a:xfrm>
      </p:grpSpPr>
      <p:sp>
        <p:nvSpPr>
          <p:cNvPr id="93" name="Google Shape;93;p13"/>
          <p:cNvSpPr txBox="1"/>
          <p:nvPr>
            <p:ph type="ctrTitle"/>
          </p:nvPr>
        </p:nvSpPr>
        <p:spPr>
          <a:xfrm>
            <a:off x="685800" y="1560945"/>
            <a:ext cx="7772400" cy="1949018"/>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2000"/>
              <a:buNone/>
              <a:defRPr sz="2000"/>
            </a:lvl2pPr>
            <a:lvl3pPr lvl="2" algn="ctr">
              <a:lnSpc>
                <a:spcPct val="90000"/>
              </a:lnSpc>
              <a:spcBef>
                <a:spcPts val="375"/>
              </a:spcBef>
              <a:spcAft>
                <a:spcPts val="0"/>
              </a:spcAft>
              <a:buClr>
                <a:schemeClr val="dk1"/>
              </a:buClr>
              <a:buSzPts val="1800"/>
              <a:buNone/>
              <a:defRPr sz="1800"/>
            </a:lvl3pPr>
            <a:lvl4pPr lvl="3" algn="ctr">
              <a:lnSpc>
                <a:spcPct val="90000"/>
              </a:lnSpc>
              <a:spcBef>
                <a:spcPts val="375"/>
              </a:spcBef>
              <a:spcAft>
                <a:spcPts val="0"/>
              </a:spcAft>
              <a:buClr>
                <a:schemeClr val="dk1"/>
              </a:buClr>
              <a:buSzPts val="1600"/>
              <a:buNone/>
              <a:defRPr sz="1600"/>
            </a:lvl4pPr>
            <a:lvl5pPr lvl="4" algn="ctr">
              <a:lnSpc>
                <a:spcPct val="90000"/>
              </a:lnSpc>
              <a:spcBef>
                <a:spcPts val="375"/>
              </a:spcBef>
              <a:spcAft>
                <a:spcPts val="0"/>
              </a:spcAft>
              <a:buClr>
                <a:schemeClr val="dk1"/>
              </a:buClr>
              <a:buSzPts val="1600"/>
              <a:buNone/>
              <a:defRPr sz="1600"/>
            </a:lvl5pPr>
            <a:lvl6pPr lvl="5" algn="ctr">
              <a:lnSpc>
                <a:spcPct val="90000"/>
              </a:lnSpc>
              <a:spcBef>
                <a:spcPts val="375"/>
              </a:spcBef>
              <a:spcAft>
                <a:spcPts val="0"/>
              </a:spcAft>
              <a:buClr>
                <a:schemeClr val="dk1"/>
              </a:buClr>
              <a:buSzPts val="1600"/>
              <a:buNone/>
              <a:defRPr sz="1600"/>
            </a:lvl6pPr>
            <a:lvl7pPr lvl="6" algn="ctr">
              <a:lnSpc>
                <a:spcPct val="90000"/>
              </a:lnSpc>
              <a:spcBef>
                <a:spcPts val="375"/>
              </a:spcBef>
              <a:spcAft>
                <a:spcPts val="0"/>
              </a:spcAft>
              <a:buClr>
                <a:schemeClr val="dk1"/>
              </a:buClr>
              <a:buSzPts val="1600"/>
              <a:buNone/>
              <a:defRPr sz="1600"/>
            </a:lvl7pPr>
            <a:lvl8pPr lvl="7" algn="ctr">
              <a:lnSpc>
                <a:spcPct val="90000"/>
              </a:lnSpc>
              <a:spcBef>
                <a:spcPts val="375"/>
              </a:spcBef>
              <a:spcAft>
                <a:spcPts val="0"/>
              </a:spcAft>
              <a:buClr>
                <a:schemeClr val="dk1"/>
              </a:buClr>
              <a:buSzPts val="1600"/>
              <a:buNone/>
              <a:defRPr sz="1600"/>
            </a:lvl8pPr>
            <a:lvl9pPr lvl="8" algn="ctr">
              <a:lnSpc>
                <a:spcPct val="90000"/>
              </a:lnSpc>
              <a:spcBef>
                <a:spcPts val="375"/>
              </a:spcBef>
              <a:spcAft>
                <a:spcPts val="0"/>
              </a:spcAft>
              <a:buClr>
                <a:schemeClr val="dk1"/>
              </a:buClr>
              <a:buSzPts val="1600"/>
              <a:buNone/>
              <a:defRPr sz="1600"/>
            </a:lvl9pPr>
          </a:lstStyle>
          <a:p/>
        </p:txBody>
      </p:sp>
      <p:sp>
        <p:nvSpPr>
          <p:cNvPr id="95" name="Google Shape;95;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98" name="Google Shape;98;p13"/>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99" name="Google Shape;99;p13"/>
          <p:cNvPicPr preferRelativeResize="0"/>
          <p:nvPr/>
        </p:nvPicPr>
        <p:blipFill rotWithShape="1">
          <a:blip r:embed="rId3">
            <a:alphaModFix/>
          </a:blip>
          <a:srcRect b="0" l="0" r="0" t="0"/>
          <a:stretch/>
        </p:blipFill>
        <p:spPr>
          <a:xfrm>
            <a:off x="7113006" y="5845567"/>
            <a:ext cx="1896967" cy="407194"/>
          </a:xfrm>
          <a:prstGeom prst="rect">
            <a:avLst/>
          </a:prstGeom>
          <a:noFill/>
          <a:ln>
            <a:noFill/>
          </a:ln>
        </p:spPr>
      </p:pic>
      <p:sp>
        <p:nvSpPr>
          <p:cNvPr id="100" name="Google Shape;100;p13"/>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lang="de-DE" sz="700">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10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8" name="Google Shape;28;p3"/>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29" name="Google Shape;29;p3"/>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30" name="Shape 30"/>
        <p:cNvGrpSpPr/>
        <p:nvPr/>
      </p:nvGrpSpPr>
      <p:grpSpPr>
        <a:xfrm>
          <a:off x="0" y="0"/>
          <a:ext cx="0" cy="0"/>
          <a:chOff x="0" y="0"/>
          <a:chExt cx="0" cy="0"/>
        </a:xfrm>
      </p:grpSpPr>
      <p:sp>
        <p:nvSpPr>
          <p:cNvPr id="31" name="Google Shape;31;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35" name="Google Shape;35;p4"/>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36" name="Google Shape;36;p4"/>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37" name="Shape 37"/>
        <p:cNvGrpSpPr/>
        <p:nvPr/>
      </p:nvGrpSpPr>
      <p:grpSpPr>
        <a:xfrm>
          <a:off x="0" y="0"/>
          <a:ext cx="0" cy="0"/>
          <a:chOff x="0" y="0"/>
          <a:chExt cx="0" cy="0"/>
        </a:xfrm>
      </p:grpSpPr>
      <p:sp>
        <p:nvSpPr>
          <p:cNvPr id="38" name="Google Shape;38;p5"/>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5"/>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0" name="Google Shape;40;p5"/>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1" name="Google Shape;41;p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2" name="Google Shape;42;p5"/>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3" name="Google Shape;43;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45" name="Google Shape;45;p5"/>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46" name="Google Shape;46;p5"/>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 überschrift" type="secHead">
  <p:cSld name="SECTION_HEADER">
    <p:spTree>
      <p:nvGrpSpPr>
        <p:cNvPr id="47" name="Shape 47"/>
        <p:cNvGrpSpPr/>
        <p:nvPr/>
      </p:nvGrpSpPr>
      <p:grpSpPr>
        <a:xfrm>
          <a:off x="0" y="0"/>
          <a:ext cx="0" cy="0"/>
          <a:chOff x="0" y="0"/>
          <a:chExt cx="0" cy="0"/>
        </a:xfrm>
      </p:grpSpPr>
      <p:sp>
        <p:nvSpPr>
          <p:cNvPr id="48" name="Google Shape;48;p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50" name="Google Shape;50;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52" name="Google Shape;52;p6"/>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53" name="Google Shape;53;p6"/>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54" name="Shape 54"/>
        <p:cNvGrpSpPr/>
        <p:nvPr/>
      </p:nvGrpSpPr>
      <p:grpSpPr>
        <a:xfrm>
          <a:off x="0" y="0"/>
          <a:ext cx="0" cy="0"/>
          <a:chOff x="0" y="0"/>
          <a:chExt cx="0" cy="0"/>
        </a:xfrm>
      </p:grpSpPr>
      <p:sp>
        <p:nvSpPr>
          <p:cNvPr id="55" name="Google Shape;55;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7" name="Google Shape;57;p7"/>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8" name="Google Shape;5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60" name="Google Shape;60;p7"/>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61" name="Google Shape;61;p7"/>
          <p:cNvPicPr preferRelativeResize="0"/>
          <p:nvPr/>
        </p:nvPicPr>
        <p:blipFill rotWithShape="1">
          <a:blip r:embed="rId3">
            <a:alphaModFix/>
          </a:blip>
          <a:srcRect b="0" l="0" r="0" t="0"/>
          <a:stretch/>
        </p:blipFill>
        <p:spPr>
          <a:xfrm>
            <a:off x="123035" y="6299200"/>
            <a:ext cx="1967228" cy="42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9" name="Google Shape;69;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0" name="Google Shape;70;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Trebuchet MS"/>
                <a:ea typeface="Trebuchet MS"/>
                <a:cs typeface="Trebuchet MS"/>
                <a:sym typeface="Trebuchet MS"/>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Trebuchet MS"/>
                <a:ea typeface="Trebuchet MS"/>
                <a:cs typeface="Trebuchet MS"/>
                <a:sym typeface="Trebuchet MS"/>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9pPr>
          </a:lstStyle>
          <a:p/>
        </p:txBody>
      </p:sp>
      <p:sp>
        <p:nvSpPr>
          <p:cNvPr id="76" name="Google Shape;76;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7" name="Google Shape;77;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Trebuchet MS"/>
              <a:buNone/>
              <a:defRPr b="0" i="0" sz="3300" u="none" cap="none" strike="noStrik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Trebuchet MS"/>
                <a:ea typeface="Trebuchet MS"/>
                <a:cs typeface="Trebuchet MS"/>
                <a:sym typeface="Trebuchet MS"/>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888888"/>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888888"/>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888888"/>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888888"/>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888888"/>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888888"/>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888888"/>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de-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4lent.eu/"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8.jpg"/><Relationship Id="rId5" Type="http://schemas.openxmlformats.org/officeDocument/2006/relationships/hyperlink" Target="https://unsplash.com/@cliqueimages?utm_source=unsplash&amp;utm_medium=referral&amp;utm_content=creditCopyText" TargetMode="External"/><Relationship Id="rId6" Type="http://schemas.openxmlformats.org/officeDocument/2006/relationships/hyperlink" Target="https://unsplash.com/s/photos/steps?utm_source=unsplash&amp;utm_medium=referral&amp;utm_content=creditCopyTex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8.jpg"/><Relationship Id="rId5" Type="http://schemas.openxmlformats.org/officeDocument/2006/relationships/hyperlink" Target="https://unsplash.com/@cliqueimages?utm_source=unsplash&amp;utm_medium=referral&amp;utm_content=creditCopyText" TargetMode="External"/><Relationship Id="rId6" Type="http://schemas.openxmlformats.org/officeDocument/2006/relationships/hyperlink" Target="https://unsplash.com/s/photos/steps?utm_source=unsplash&amp;utm_medium=referral&amp;utm_content=creditCopyTex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1.jpg"/><Relationship Id="rId4" Type="http://schemas.openxmlformats.org/officeDocument/2006/relationships/image" Target="../media/image2.png"/><Relationship Id="rId5" Type="http://schemas.openxmlformats.org/officeDocument/2006/relationships/hyperlink" Target="https://pixabay.com/de/users/moiranazzari-7402443/?utm_source=link-attribution&amp;utm_medium=referral&amp;utm_campaign=image&amp;utm_content=3048001" TargetMode="External"/><Relationship Id="rId6" Type="http://schemas.openxmlformats.org/officeDocument/2006/relationships/hyperlink" Target="https://pixabay.com/de/?utm_source=link-attribution&amp;utm_medium=referral&amp;utm_campaign=image&amp;utm_content=304800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2.png"/><Relationship Id="rId5" Type="http://schemas.openxmlformats.org/officeDocument/2006/relationships/hyperlink" Target="https://unsplash.com/@proxyclick?utm_source=unsplash&amp;utm_medium=referral&amp;utm_content=creditCopyText" TargetMode="External"/><Relationship Id="rId6" Type="http://schemas.openxmlformats.org/officeDocument/2006/relationships/hyperlink" Target="https://unsplash.com/s/photos/checkin?utm_source=unsplash&amp;utm_medium=referral&amp;utm_content=creditCopyTe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hbr.org/2009/06/ten-fatal-flaws-that-derail-leaders" TargetMode="External"/><Relationship Id="rId4" Type="http://schemas.openxmlformats.org/officeDocument/2006/relationships/image" Target="../media/image13.jpg"/><Relationship Id="rId5" Type="http://schemas.openxmlformats.org/officeDocument/2006/relationships/hyperlink" Target="https://unsplash.com/@jr16_photography?utm_source=unsplash&amp;utm_medium=referral&amp;utm_content=creditCopyText" TargetMode="External"/><Relationship Id="rId6" Type="http://schemas.openxmlformats.org/officeDocument/2006/relationships/hyperlink" Target="https://unsplash.com/s/photos/manager?utm_source=unsplash&amp;utm_medium=referral&amp;utm_content=creditCopyTex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3.jpg"/><Relationship Id="rId4" Type="http://schemas.openxmlformats.org/officeDocument/2006/relationships/hyperlink" Target="https://unsplash.com/@jr16_photography?utm_source=unsplash&amp;utm_medium=referral&amp;utm_content=creditCopyText" TargetMode="External"/><Relationship Id="rId5" Type="http://schemas.openxmlformats.org/officeDocument/2006/relationships/hyperlink" Target="https://unsplash.com/s/photos/manager?utm_source=unsplash&amp;utm_medium=referral&amp;utm_content=creditCopyTex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3.jpg"/><Relationship Id="rId4" Type="http://schemas.openxmlformats.org/officeDocument/2006/relationships/hyperlink" Target="https://unsplash.com/@jr16_photography?utm_source=unsplash&amp;utm_medium=referral&amp;utm_content=creditCopyText" TargetMode="External"/><Relationship Id="rId5" Type="http://schemas.openxmlformats.org/officeDocument/2006/relationships/hyperlink" Target="https://unsplash.com/s/photos/manager?utm_source=unsplash&amp;utm_medium=referral&amp;utm_content=creditCopyTex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9.jpg"/><Relationship Id="rId4" Type="http://schemas.openxmlformats.org/officeDocument/2006/relationships/hyperlink" Target="https://pixabay.com/de/users/nicolagiordano-8243414/?utm_source=link-attribution&amp;utm_medium=referral&amp;utm_campaign=image&amp;utm_content=3399553" TargetMode="External"/><Relationship Id="rId5" Type="http://schemas.openxmlformats.org/officeDocument/2006/relationships/hyperlink" Target="https://pixabay.com/de/?utm_source=link-attribution&amp;utm_medium=referral&amp;utm_campaign=image&amp;utm_content=339955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4.jpg"/><Relationship Id="rId4" Type="http://schemas.openxmlformats.org/officeDocument/2006/relationships/hyperlink" Target="https://unsplash.com/@youxventures?utm_source=unsplash&amp;utm_medium=referral&amp;utm_content=creditCopyText" TargetMode="External"/><Relationship Id="rId5" Type="http://schemas.openxmlformats.org/officeDocument/2006/relationships/hyperlink" Target="https://unsplash.com/s/photos/planning?utm_source=unsplash&amp;utm_medium=referral&amp;utm_content=creditCopyTex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hbr.org/2009/06/ten-fatal-flaws-that-derail-leaders" TargetMode="External"/></Relationships>
</file>

<file path=ppt/slides/_rels/slide33.xml.rels><?xml version="1.0" encoding="UTF-8" standalone="yes"?><Relationships xmlns="http://schemas.openxmlformats.org/package/2006/relationships"><Relationship Id="rId10" Type="http://schemas.openxmlformats.org/officeDocument/2006/relationships/image" Target="../media/image17.jpg"/><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2.png"/><Relationship Id="rId4" Type="http://schemas.openxmlformats.org/officeDocument/2006/relationships/image" Target="../media/image20.jpg"/><Relationship Id="rId9" Type="http://schemas.openxmlformats.org/officeDocument/2006/relationships/image" Target="../media/image16.jpg"/><Relationship Id="rId5" Type="http://schemas.openxmlformats.org/officeDocument/2006/relationships/image" Target="../media/image15.png"/><Relationship Id="rId6" Type="http://schemas.openxmlformats.org/officeDocument/2006/relationships/image" Target="../media/image21.png"/><Relationship Id="rId7" Type="http://schemas.openxmlformats.org/officeDocument/2006/relationships/image" Target="../media/image19.jpg"/><Relationship Id="rId8"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hyperlink" Target="https://unsplash.com/@annaelizaearl?utm_source=unsplash&amp;utm_medium=referral&amp;utm_content=creditCopyText" TargetMode="External"/><Relationship Id="rId6" Type="http://schemas.openxmlformats.org/officeDocument/2006/relationships/hyperlink" Target="https://unsplash.com/s/photos/garden?utm_source=unsplash&amp;utm_medium=referral&amp;utm_content=creditCopyTex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hyperlink" Target="https://unsplash.com/@annaelizaearl?utm_source=unsplash&amp;utm_medium=referral&amp;utm_content=creditCopyText" TargetMode="External"/><Relationship Id="rId6" Type="http://schemas.openxmlformats.org/officeDocument/2006/relationships/hyperlink" Target="https://unsplash.com/s/photos/garden?utm_source=unsplash&amp;utm_medium=referral&amp;utm_content=creditCopyTex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2.jpg"/><Relationship Id="rId5" Type="http://schemas.openxmlformats.org/officeDocument/2006/relationships/hyperlink" Target="https://unsplash.com/@annaelizaearl?utm_source=unsplash&amp;utm_medium=referral&amp;utm_content=creditCopyText" TargetMode="External"/><Relationship Id="rId6" Type="http://schemas.openxmlformats.org/officeDocument/2006/relationships/hyperlink" Target="https://unsplash.com/s/photos/garden?utm_source=unsplash&amp;utm_medium=referral&amp;utm_content=creditCopyTex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ph type="ctrTitle"/>
          </p:nvPr>
        </p:nvSpPr>
        <p:spPr>
          <a:xfrm>
            <a:off x="404868" y="2034406"/>
            <a:ext cx="8520600" cy="2094562"/>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600"/>
              <a:buFont typeface="Trebuchet MS"/>
              <a:buNone/>
            </a:pPr>
            <a:r>
              <a:rPr b="1" lang="de-DE" sz="4600"/>
              <a:t>Talent 4.0 – </a:t>
            </a:r>
            <a:br>
              <a:rPr b="1" lang="de-DE" sz="4600"/>
            </a:br>
            <a:r>
              <a:rPr b="1" lang="de-DE" sz="4600"/>
              <a:t>Talent Management för SMEs Utbildnings-program</a:t>
            </a:r>
            <a:br>
              <a:rPr b="1" lang="de-DE" sz="4600"/>
            </a:br>
            <a:endParaRPr b="1" sz="4800"/>
          </a:p>
        </p:txBody>
      </p:sp>
      <p:sp>
        <p:nvSpPr>
          <p:cNvPr id="106" name="Google Shape;106;p14"/>
          <p:cNvSpPr txBox="1"/>
          <p:nvPr/>
        </p:nvSpPr>
        <p:spPr>
          <a:xfrm>
            <a:off x="3322040" y="4446165"/>
            <a:ext cx="214758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de-DE" sz="1800" u="sng" cap="none" strike="noStrike">
                <a:solidFill>
                  <a:schemeClr val="hlink"/>
                </a:solidFill>
                <a:latin typeface="Trebuchet MS"/>
                <a:ea typeface="Trebuchet MS"/>
                <a:cs typeface="Trebuchet MS"/>
                <a:sym typeface="Trebuchet MS"/>
                <a:hlinkClick r:id="rId3"/>
              </a:rPr>
              <a:t>https://t4lent.eu/</a:t>
            </a:r>
            <a:endParaRPr sz="1800">
              <a:solidFill>
                <a:schemeClr val="dk1"/>
              </a:solidFill>
              <a:latin typeface="Trebuchet MS"/>
              <a:ea typeface="Trebuchet MS"/>
              <a:cs typeface="Trebuchet MS"/>
              <a:sym typeface="Trebuchet MS"/>
            </a:endParaRPr>
          </a:p>
        </p:txBody>
      </p:sp>
      <p:pic>
        <p:nvPicPr>
          <p:cNvPr descr="A close up of a logo  Description automatically generated" id="107" name="Google Shape;107;p14"/>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08" name="Google Shape;108;p1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3"/>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Viktiga steg mot din talangstrategi</a:t>
            </a:r>
            <a:endParaRPr/>
          </a:p>
        </p:txBody>
      </p:sp>
      <p:sp>
        <p:nvSpPr>
          <p:cNvPr id="198" name="Google Shape;198;p23"/>
          <p:cNvSpPr txBox="1"/>
          <p:nvPr>
            <p:ph idx="1" type="subTitle"/>
          </p:nvPr>
        </p:nvSpPr>
        <p:spPr>
          <a:xfrm>
            <a:off x="2955389" y="2436758"/>
            <a:ext cx="5250291" cy="2923403"/>
          </a:xfrm>
          <a:prstGeom prst="rect">
            <a:avLst/>
          </a:prstGeom>
          <a:noFill/>
          <a:ln>
            <a:noFill/>
          </a:ln>
        </p:spPr>
        <p:txBody>
          <a:bodyPr anchorCtr="0" anchor="t" bIns="91425" lIns="91425" spcFirstLastPara="1" rIns="91425" wrap="square" tIns="91425">
            <a:noAutofit/>
          </a:bodyPr>
          <a:lstStyle/>
          <a:p>
            <a:pPr indent="-342900" lvl="0" marL="342900" rtl="0" algn="l">
              <a:lnSpc>
                <a:spcPct val="90000"/>
              </a:lnSpc>
              <a:spcBef>
                <a:spcPts val="750"/>
              </a:spcBef>
              <a:spcAft>
                <a:spcPts val="0"/>
              </a:spcAft>
              <a:buClr>
                <a:schemeClr val="dk1"/>
              </a:buClr>
              <a:buSzPts val="1800"/>
              <a:buFont typeface="Trebuchet MS"/>
              <a:buAutoNum type="arabicPeriod"/>
            </a:pPr>
            <a:r>
              <a:rPr lang="de-DE"/>
              <a:t>Förstå status quo (lägesanalys, utmaningar och dilemman)</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Sätta mål</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Designa din färdplan - Planering av aktiviteter med tydliga leveransplaner, roller och ansvar</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Budgetering (när arbetsbelastningen är tydligare)</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Kick-off Event (inkl. Presentation av mål och färdplan)</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  Description automatically generated" id="199" name="Google Shape;199;p23"/>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00" name="Google Shape;200;p23"/>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201" name="Google Shape;201;p23"/>
          <p:cNvPicPr preferRelativeResize="0"/>
          <p:nvPr/>
        </p:nvPicPr>
        <p:blipFill rotWithShape="1">
          <a:blip r:embed="rId4">
            <a:alphaModFix/>
          </a:blip>
          <a:srcRect b="0" l="0" r="0" t="0"/>
          <a:stretch/>
        </p:blipFill>
        <p:spPr>
          <a:xfrm>
            <a:off x="425071" y="2498175"/>
            <a:ext cx="2188020" cy="3278599"/>
          </a:xfrm>
          <a:prstGeom prst="rect">
            <a:avLst/>
          </a:prstGeom>
          <a:noFill/>
          <a:ln>
            <a:noFill/>
          </a:ln>
          <a:effectLst>
            <a:outerShdw blurRad="292100" rotWithShape="0" algn="tl" dir="2700000" dist="139700">
              <a:srgbClr val="333333">
                <a:alpha val="64705"/>
              </a:srgbClr>
            </a:outerShdw>
          </a:effectLst>
        </p:spPr>
      </p:pic>
      <p:sp>
        <p:nvSpPr>
          <p:cNvPr id="202" name="Google Shape;202;p23"/>
          <p:cNvSpPr/>
          <p:nvPr/>
        </p:nvSpPr>
        <p:spPr>
          <a:xfrm>
            <a:off x="266174" y="5776774"/>
            <a:ext cx="2505814" cy="2616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100">
                <a:solidFill>
                  <a:srgbClr val="111111"/>
                </a:solidFill>
                <a:latin typeface="Arial"/>
                <a:ea typeface="Arial"/>
                <a:cs typeface="Arial"/>
                <a:sym typeface="Arial"/>
              </a:rPr>
              <a:t>Photo by </a:t>
            </a:r>
            <a:r>
              <a:rPr lang="de-DE" sz="1100" u="sng">
                <a:solidFill>
                  <a:schemeClr val="hlink"/>
                </a:solidFill>
                <a:latin typeface="Arial"/>
                <a:ea typeface="Arial"/>
                <a:cs typeface="Arial"/>
                <a:sym typeface="Arial"/>
                <a:hlinkClick r:id="rId5"/>
              </a:rPr>
              <a:t>Clique Images</a:t>
            </a:r>
            <a:r>
              <a:rPr lang="de-DE" sz="1100">
                <a:solidFill>
                  <a:srgbClr val="111111"/>
                </a:solidFill>
                <a:latin typeface="Arial"/>
                <a:ea typeface="Arial"/>
                <a:cs typeface="Arial"/>
                <a:sym typeface="Arial"/>
              </a:rPr>
              <a:t> on </a:t>
            </a:r>
            <a:r>
              <a:rPr lang="de-DE" sz="1100" u="sng">
                <a:solidFill>
                  <a:schemeClr val="hlink"/>
                </a:solidFill>
                <a:latin typeface="Arial"/>
                <a:ea typeface="Arial"/>
                <a:cs typeface="Arial"/>
                <a:sym typeface="Arial"/>
                <a:hlinkClick r:id="rId6"/>
              </a:rPr>
              <a:t>Unsplash</a:t>
            </a:r>
            <a:endParaRPr sz="1100">
              <a:solidFill>
                <a:schemeClr val="dk1"/>
              </a:solidFill>
              <a:latin typeface="Trebuchet MS"/>
              <a:ea typeface="Trebuchet MS"/>
              <a:cs typeface="Trebuchet MS"/>
              <a:sym typeface="Trebuchet MS"/>
            </a:endParaRPr>
          </a:p>
        </p:txBody>
      </p:sp>
      <p:sp>
        <p:nvSpPr>
          <p:cNvPr id="203" name="Google Shape;203;p23"/>
          <p:cNvSpPr/>
          <p:nvPr/>
        </p:nvSpPr>
        <p:spPr>
          <a:xfrm>
            <a:off x="8060177" y="2648797"/>
            <a:ext cx="291005" cy="1403781"/>
          </a:xfrm>
          <a:prstGeom prst="rightBrace">
            <a:avLst>
              <a:gd fmla="val 8333" name="adj1"/>
              <a:gd fmla="val 50000" name="adj2"/>
            </a:avLst>
          </a:prstGeom>
          <a:noFill/>
          <a:ln cap="flat" cmpd="sng" w="2857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04" name="Google Shape;204;p23"/>
          <p:cNvSpPr txBox="1"/>
          <p:nvPr/>
        </p:nvSpPr>
        <p:spPr>
          <a:xfrm rot="5400000">
            <a:off x="7945397" y="2969685"/>
            <a:ext cx="1488677" cy="67710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600">
                <a:solidFill>
                  <a:schemeClr val="dk1"/>
                </a:solidFill>
                <a:latin typeface="Trebuchet MS"/>
                <a:ea typeface="Trebuchet MS"/>
                <a:cs typeface="Trebuchet MS"/>
                <a:sym typeface="Trebuchet MS"/>
              </a:rPr>
              <a:t>Talangstrategi</a:t>
            </a:r>
            <a:endParaRPr sz="16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600">
                <a:solidFill>
                  <a:schemeClr val="dk1"/>
                </a:solidFill>
                <a:latin typeface="Trebuchet MS"/>
                <a:ea typeface="Trebuchet MS"/>
                <a:cs typeface="Trebuchet MS"/>
                <a:sym typeface="Trebuchet MS"/>
              </a:rPr>
              <a:t>Verktyg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4"/>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Viktiga steg mot din talangstrategi</a:t>
            </a:r>
            <a:endParaRPr b="1" sz="3060">
              <a:solidFill>
                <a:schemeClr val="lt1"/>
              </a:solidFill>
            </a:endParaRPr>
          </a:p>
        </p:txBody>
      </p:sp>
      <p:sp>
        <p:nvSpPr>
          <p:cNvPr id="210" name="Google Shape;210;p24"/>
          <p:cNvSpPr txBox="1"/>
          <p:nvPr>
            <p:ph idx="1" type="subTitle"/>
          </p:nvPr>
        </p:nvSpPr>
        <p:spPr>
          <a:xfrm>
            <a:off x="2971621" y="2507067"/>
            <a:ext cx="5250291" cy="2923403"/>
          </a:xfrm>
          <a:prstGeom prst="rect">
            <a:avLst/>
          </a:prstGeom>
          <a:noFill/>
          <a:ln>
            <a:noFill/>
          </a:ln>
        </p:spPr>
        <p:txBody>
          <a:bodyPr anchorCtr="0" anchor="t" bIns="91425" lIns="91425" spcFirstLastPara="1" rIns="91425" wrap="square" tIns="91425">
            <a:noAutofit/>
          </a:bodyPr>
          <a:lstStyle/>
          <a:p>
            <a:pPr indent="-342900" lvl="0" marL="342900" rtl="0" algn="l">
              <a:lnSpc>
                <a:spcPct val="90000"/>
              </a:lnSpc>
              <a:spcBef>
                <a:spcPts val="750"/>
              </a:spcBef>
              <a:spcAft>
                <a:spcPts val="0"/>
              </a:spcAft>
              <a:buClr>
                <a:schemeClr val="dk1"/>
              </a:buClr>
              <a:buSzPts val="1800"/>
              <a:buFont typeface="Trebuchet MS"/>
              <a:buAutoNum type="arabicPeriod" startAt="6"/>
            </a:pPr>
            <a:r>
              <a:rPr b="1" lang="de-DE"/>
              <a:t>Identifiera kritisk talang (Talentsegmentering, inlärningsenhet 3)</a:t>
            </a:r>
            <a:endParaRPr/>
          </a:p>
          <a:p>
            <a:pPr indent="-342900" lvl="0" marL="342900" rtl="0" algn="l">
              <a:lnSpc>
                <a:spcPct val="90000"/>
              </a:lnSpc>
              <a:spcBef>
                <a:spcPts val="750"/>
              </a:spcBef>
              <a:spcAft>
                <a:spcPts val="0"/>
              </a:spcAft>
              <a:buClr>
                <a:schemeClr val="dk1"/>
              </a:buClr>
              <a:buSzPts val="1800"/>
              <a:buFont typeface="Trebuchet MS"/>
              <a:buAutoNum type="arabicPeriod" startAt="6"/>
            </a:pPr>
            <a:r>
              <a:rPr b="1" lang="de-DE"/>
              <a:t>Definiera avgörande kompetenser och färdigheter (Kompetensmodellering) - Inlärningsenhet 3</a:t>
            </a:r>
            <a:endParaRPr/>
          </a:p>
          <a:p>
            <a:pPr indent="-342900" lvl="0" marL="342900" rtl="0" algn="l">
              <a:lnSpc>
                <a:spcPct val="90000"/>
              </a:lnSpc>
              <a:spcBef>
                <a:spcPts val="750"/>
              </a:spcBef>
              <a:spcAft>
                <a:spcPts val="0"/>
              </a:spcAft>
              <a:buClr>
                <a:schemeClr val="dk1"/>
              </a:buClr>
              <a:buSzPts val="1800"/>
              <a:buFont typeface="Trebuchet MS"/>
              <a:buAutoNum type="arabicPeriod" startAt="6"/>
            </a:pPr>
            <a:r>
              <a:rPr lang="de-DE"/>
              <a:t>Besluta om framgångskriterier och indikatorer</a:t>
            </a:r>
            <a:endParaRPr/>
          </a:p>
          <a:p>
            <a:pPr indent="-342900" lvl="0" marL="342900" rtl="0" algn="l">
              <a:lnSpc>
                <a:spcPct val="90000"/>
              </a:lnSpc>
              <a:spcBef>
                <a:spcPts val="750"/>
              </a:spcBef>
              <a:spcAft>
                <a:spcPts val="0"/>
              </a:spcAft>
              <a:buClr>
                <a:schemeClr val="dk1"/>
              </a:buClr>
              <a:buSzPts val="1800"/>
              <a:buFont typeface="Trebuchet MS"/>
              <a:buAutoNum type="arabicPeriod" startAt="6"/>
            </a:pPr>
            <a:r>
              <a:rPr lang="de-DE"/>
              <a:t>Tillhandahållande av verktyg och förfaranden för bedömning</a:t>
            </a:r>
            <a:endParaRPr/>
          </a:p>
          <a:p>
            <a:pPr indent="-228600" lvl="0" marL="342900" rtl="0" algn="l">
              <a:lnSpc>
                <a:spcPct val="90000"/>
              </a:lnSpc>
              <a:spcBef>
                <a:spcPts val="750"/>
              </a:spcBef>
              <a:spcAft>
                <a:spcPts val="0"/>
              </a:spcAft>
              <a:buClr>
                <a:schemeClr val="dk1"/>
              </a:buClr>
              <a:buSzPts val="1800"/>
              <a:buFont typeface="Trebuchet MS"/>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  Description automatically generated" id="211" name="Google Shape;211;p24"/>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12" name="Google Shape;212;p2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213" name="Google Shape;213;p24"/>
          <p:cNvPicPr preferRelativeResize="0"/>
          <p:nvPr/>
        </p:nvPicPr>
        <p:blipFill rotWithShape="1">
          <a:blip r:embed="rId4">
            <a:alphaModFix/>
          </a:blip>
          <a:srcRect b="0" l="0" r="0" t="0"/>
          <a:stretch/>
        </p:blipFill>
        <p:spPr>
          <a:xfrm>
            <a:off x="425071" y="2478851"/>
            <a:ext cx="2188020" cy="3278599"/>
          </a:xfrm>
          <a:prstGeom prst="rect">
            <a:avLst/>
          </a:prstGeom>
          <a:noFill/>
          <a:ln>
            <a:noFill/>
          </a:ln>
          <a:effectLst>
            <a:outerShdw blurRad="292100" rotWithShape="0" algn="tl" dir="2700000" dist="139700">
              <a:srgbClr val="333333">
                <a:alpha val="64705"/>
              </a:srgbClr>
            </a:outerShdw>
          </a:effectLst>
        </p:spPr>
      </p:pic>
      <p:sp>
        <p:nvSpPr>
          <p:cNvPr id="214" name="Google Shape;214;p24"/>
          <p:cNvSpPr/>
          <p:nvPr/>
        </p:nvSpPr>
        <p:spPr>
          <a:xfrm>
            <a:off x="266174" y="5757450"/>
            <a:ext cx="2505814" cy="2616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100">
                <a:solidFill>
                  <a:srgbClr val="111111"/>
                </a:solidFill>
                <a:latin typeface="Arial"/>
                <a:ea typeface="Arial"/>
                <a:cs typeface="Arial"/>
                <a:sym typeface="Arial"/>
              </a:rPr>
              <a:t>Photo by </a:t>
            </a:r>
            <a:r>
              <a:rPr lang="de-DE" sz="1100" u="sng">
                <a:solidFill>
                  <a:schemeClr val="hlink"/>
                </a:solidFill>
                <a:latin typeface="Arial"/>
                <a:ea typeface="Arial"/>
                <a:cs typeface="Arial"/>
                <a:sym typeface="Arial"/>
                <a:hlinkClick r:id="rId5"/>
              </a:rPr>
              <a:t>Clique Images</a:t>
            </a:r>
            <a:r>
              <a:rPr lang="de-DE" sz="1100">
                <a:solidFill>
                  <a:srgbClr val="111111"/>
                </a:solidFill>
                <a:latin typeface="Arial"/>
                <a:ea typeface="Arial"/>
                <a:cs typeface="Arial"/>
                <a:sym typeface="Arial"/>
              </a:rPr>
              <a:t> on </a:t>
            </a:r>
            <a:r>
              <a:rPr lang="de-DE" sz="1100" u="sng">
                <a:solidFill>
                  <a:schemeClr val="hlink"/>
                </a:solidFill>
                <a:latin typeface="Arial"/>
                <a:ea typeface="Arial"/>
                <a:cs typeface="Arial"/>
                <a:sym typeface="Arial"/>
                <a:hlinkClick r:id="rId6"/>
              </a:rPr>
              <a:t>Unsplash</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5"/>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Identifiera kritisk talang</a:t>
            </a:r>
            <a:endParaRPr/>
          </a:p>
        </p:txBody>
      </p:sp>
      <p:pic>
        <p:nvPicPr>
          <p:cNvPr descr="A close up of a logo  Description automatically generated" id="220" name="Google Shape;220;p25"/>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221" name="Google Shape;221;p2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222" name="Google Shape;222;p25"/>
          <p:cNvSpPr txBox="1"/>
          <p:nvPr/>
        </p:nvSpPr>
        <p:spPr>
          <a:xfrm>
            <a:off x="397163" y="2512291"/>
            <a:ext cx="7666182" cy="2246769"/>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2800"/>
              <a:buFont typeface="Arial"/>
              <a:buChar char="•"/>
            </a:pPr>
            <a:r>
              <a:rPr lang="de-DE" sz="2800">
                <a:solidFill>
                  <a:schemeClr val="dk1"/>
                </a:solidFill>
                <a:latin typeface="Trebuchet MS"/>
                <a:ea typeface="Trebuchet MS"/>
                <a:cs typeface="Trebuchet MS"/>
                <a:sym typeface="Trebuchet MS"/>
              </a:rPr>
              <a:t>Kriterier - hur kan du bedöma om en position är kritisk?</a:t>
            </a:r>
            <a:endParaRPr/>
          </a:p>
          <a:p>
            <a:pPr indent="-285750" lvl="0" marL="285750" marR="0" rtl="0" algn="l">
              <a:spcBef>
                <a:spcPts val="0"/>
              </a:spcBef>
              <a:spcAft>
                <a:spcPts val="0"/>
              </a:spcAft>
              <a:buClr>
                <a:schemeClr val="dk1"/>
              </a:buClr>
              <a:buSzPts val="2800"/>
              <a:buFont typeface="Arial"/>
              <a:buChar char="•"/>
            </a:pPr>
            <a:r>
              <a:rPr lang="de-DE" sz="2800">
                <a:solidFill>
                  <a:schemeClr val="dk1"/>
                </a:solidFill>
                <a:latin typeface="Trebuchet MS"/>
                <a:ea typeface="Trebuchet MS"/>
                <a:cs typeface="Trebuchet MS"/>
                <a:sym typeface="Trebuchet MS"/>
              </a:rPr>
              <a:t>Talentsegmentering som ett första steg mot kompetensmodellering</a:t>
            </a:r>
            <a:endParaRPr/>
          </a:p>
          <a:p>
            <a:pPr indent="-285750" lvl="0" marL="285750" marR="0" rtl="0" algn="l">
              <a:spcBef>
                <a:spcPts val="0"/>
              </a:spcBef>
              <a:spcAft>
                <a:spcPts val="0"/>
              </a:spcAft>
              <a:buClr>
                <a:schemeClr val="dk1"/>
              </a:buClr>
              <a:buSzPts val="2800"/>
              <a:buFont typeface="Arial"/>
              <a:buChar char="•"/>
            </a:pPr>
            <a:r>
              <a:rPr lang="de-DE" sz="2800">
                <a:solidFill>
                  <a:schemeClr val="dk1"/>
                </a:solidFill>
                <a:latin typeface="Trebuchet MS"/>
                <a:ea typeface="Trebuchet MS"/>
                <a:cs typeface="Trebuchet MS"/>
                <a:sym typeface="Trebuchet MS"/>
              </a:rPr>
              <a:t>Källor som ska användas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p26"/>
          <p:cNvPicPr preferRelativeResize="0"/>
          <p:nvPr/>
        </p:nvPicPr>
        <p:blipFill rotWithShape="1">
          <a:blip r:embed="rId3">
            <a:alphaModFix/>
          </a:blip>
          <a:srcRect b="0" l="0" r="0" t="0"/>
          <a:stretch/>
        </p:blipFill>
        <p:spPr>
          <a:xfrm>
            <a:off x="2550653" y="1704754"/>
            <a:ext cx="6163264" cy="4018962"/>
          </a:xfrm>
          <a:prstGeom prst="rect">
            <a:avLst/>
          </a:prstGeom>
          <a:noFill/>
          <a:ln>
            <a:noFill/>
          </a:ln>
          <a:effectLst>
            <a:outerShdw blurRad="50800" rotWithShape="0" algn="ctr" dir="5400000" dist="50800">
              <a:srgbClr val="000000"/>
            </a:outerShdw>
          </a:effectLst>
        </p:spPr>
      </p:pic>
      <p:sp>
        <p:nvSpPr>
          <p:cNvPr id="228" name="Google Shape;228;p26"/>
          <p:cNvSpPr txBox="1"/>
          <p:nvPr>
            <p:ph type="ctrTitle"/>
          </p:nvPr>
        </p:nvSpPr>
        <p:spPr>
          <a:xfrm>
            <a:off x="2451053" y="255986"/>
            <a:ext cx="6362464" cy="838651"/>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3600"/>
              <a:buFont typeface="Trebuchet MS"/>
              <a:buNone/>
            </a:pPr>
            <a:r>
              <a:rPr b="1" lang="de-DE" sz="3600"/>
              <a:t>Talentsegmenteringsverktyg</a:t>
            </a:r>
            <a:endParaRPr b="1" sz="3200"/>
          </a:p>
        </p:txBody>
      </p:sp>
      <p:sp>
        <p:nvSpPr>
          <p:cNvPr id="229" name="Google Shape;229;p26"/>
          <p:cNvSpPr txBox="1"/>
          <p:nvPr>
            <p:ph idx="1" type="subTitle"/>
          </p:nvPr>
        </p:nvSpPr>
        <p:spPr>
          <a:xfrm>
            <a:off x="2691239" y="1121137"/>
            <a:ext cx="5854324" cy="477617"/>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1600"/>
              <a:buNone/>
            </a:pPr>
            <a:r>
              <a:rPr b="1" lang="de-DE" sz="1600"/>
              <a:t>Prepared by WKO Steiermark, Austria</a:t>
            </a:r>
            <a:endParaRPr b="1" sz="1600"/>
          </a:p>
        </p:txBody>
      </p:sp>
      <p:pic>
        <p:nvPicPr>
          <p:cNvPr descr="A close up of a logo  Description automatically generated" id="230" name="Google Shape;230;p26"/>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231" name="Google Shape;231;p2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232" name="Google Shape;232;p26"/>
          <p:cNvSpPr/>
          <p:nvPr/>
        </p:nvSpPr>
        <p:spPr>
          <a:xfrm>
            <a:off x="2553915" y="5880990"/>
            <a:ext cx="3210751"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400">
                <a:solidFill>
                  <a:schemeClr val="dk1"/>
                </a:solidFill>
                <a:latin typeface="Trebuchet MS"/>
                <a:ea typeface="Trebuchet MS"/>
                <a:cs typeface="Trebuchet MS"/>
                <a:sym typeface="Trebuchet MS"/>
              </a:rPr>
              <a:t>Image from </a:t>
            </a:r>
            <a:r>
              <a:rPr lang="de-DE" sz="1400" u="sng">
                <a:solidFill>
                  <a:schemeClr val="hlink"/>
                </a:solidFill>
                <a:latin typeface="Trebuchet MS"/>
                <a:ea typeface="Trebuchet MS"/>
                <a:cs typeface="Trebuchet MS"/>
                <a:sym typeface="Trebuchet MS"/>
                <a:hlinkClick r:id="rId5"/>
              </a:rPr>
              <a:t>Moira Nazzari</a:t>
            </a:r>
            <a:r>
              <a:rPr lang="de-DE" sz="1400">
                <a:solidFill>
                  <a:schemeClr val="dk1"/>
                </a:solidFill>
                <a:latin typeface="Trebuchet MS"/>
                <a:ea typeface="Trebuchet MS"/>
                <a:cs typeface="Trebuchet MS"/>
                <a:sym typeface="Trebuchet MS"/>
              </a:rPr>
              <a:t> on </a:t>
            </a:r>
            <a:r>
              <a:rPr lang="de-DE" sz="1400" u="sng">
                <a:solidFill>
                  <a:schemeClr val="hlink"/>
                </a:solidFill>
                <a:latin typeface="Trebuchet MS"/>
                <a:ea typeface="Trebuchet MS"/>
                <a:cs typeface="Trebuchet MS"/>
                <a:sym typeface="Trebuchet MS"/>
                <a:hlinkClick r:id="rId6"/>
              </a:rPr>
              <a:t>Pixabay</a:t>
            </a:r>
            <a:r>
              <a:rPr lang="de-DE" sz="1400">
                <a:solidFill>
                  <a:schemeClr val="dk1"/>
                </a:solidFill>
                <a:latin typeface="Trebuchet MS"/>
                <a:ea typeface="Trebuchet MS"/>
                <a:cs typeface="Trebuchet MS"/>
                <a:sym typeface="Trebuchet MS"/>
              </a:rPr>
              <a:t> </a:t>
            </a:r>
            <a:endParaRPr sz="1050">
              <a:solidFill>
                <a:schemeClr val="dk1"/>
              </a:solidFill>
              <a:latin typeface="Trebuchet MS"/>
              <a:ea typeface="Trebuchet MS"/>
              <a:cs typeface="Trebuchet MS"/>
              <a:sym typeface="Trebuchet MS"/>
            </a:endParaRPr>
          </a:p>
        </p:txBody>
      </p:sp>
      <p:sp>
        <p:nvSpPr>
          <p:cNvPr id="233" name="Google Shape;233;p26"/>
          <p:cNvSpPr txBox="1"/>
          <p:nvPr/>
        </p:nvSpPr>
        <p:spPr>
          <a:xfrm>
            <a:off x="258372" y="4499443"/>
            <a:ext cx="2155581" cy="127727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strategy tool developed by</a:t>
            </a:r>
            <a:endParaRPr sz="1100">
              <a:solidFill>
                <a:schemeClr val="dk1"/>
              </a:solidFill>
              <a:latin typeface="Trebuchet MS"/>
              <a:ea typeface="Trebuchet MS"/>
              <a:cs typeface="Trebuchet MS"/>
              <a:sym typeface="Trebuchet MS"/>
            </a:endParaRPr>
          </a:p>
          <a:p>
            <a:pPr indent="0" lvl="0" marL="0" marR="0" rtl="0" algn="r">
              <a:spcBef>
                <a:spcPts val="0"/>
              </a:spcBef>
              <a:spcAft>
                <a:spcPts val="0"/>
              </a:spcAft>
              <a:buNone/>
            </a:pPr>
            <a:r>
              <a:rPr lang="de-DE" sz="1100">
                <a:solidFill>
                  <a:schemeClr val="dk1"/>
                </a:solidFill>
                <a:latin typeface="Trebuchet MS"/>
                <a:ea typeface="Trebuchet MS"/>
                <a:cs typeface="Trebuchet MS"/>
                <a:sym typeface="Trebuchet MS"/>
              </a:rPr>
              <a:t>©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b="1" i="1" lang="de-DE"/>
              <a:t>5 steg för att segmentera din talang</a:t>
            </a:r>
            <a:endParaRPr/>
          </a:p>
        </p:txBody>
      </p:sp>
      <p:sp>
        <p:nvSpPr>
          <p:cNvPr id="239" name="Google Shape;239;p27"/>
          <p:cNvSpPr txBox="1"/>
          <p:nvPr/>
        </p:nvSpPr>
        <p:spPr>
          <a:xfrm>
            <a:off x="143669" y="1429615"/>
            <a:ext cx="8856661" cy="4472421"/>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800"/>
              <a:buFont typeface="Arial"/>
              <a:buNone/>
            </a:pPr>
            <a:r>
              <a:rPr lang="de-DE" sz="1800">
                <a:solidFill>
                  <a:schemeClr val="dk1"/>
                </a:solidFill>
                <a:latin typeface="Trebuchet MS"/>
                <a:ea typeface="Trebuchet MS"/>
                <a:cs typeface="Trebuchet MS"/>
                <a:sym typeface="Trebuchet MS"/>
              </a:rPr>
              <a:t>Följ dessa 5 steg för att identifiera dina kritiska talentsegment och utveckla ditt talentsegmenteringshjul:</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Identifiera de talangsegment som är avgörande för att driva din organisations effektivitet och framgång. Dessa är ofta specifika färdigheter eller yrken som är unika för din organisation och kan till exempel vara kopplade till leverans av nya produkter eller tjänster. Detta kan göras genom intervjuer eller fokusgrupper med intressenter, så att du får en gemensam definition av denna talang.</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Förstå dina yttre förhållanden och om de är stabila, flyktiga eller genomgår en förändring, vilket ger en bild av det framtida tillståndet i organisationskontext och vad du behöver för att lyckas nu och i framtiden.</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Använd informationen som samlats in i de två första stegen för att skapa en bild av de roller och färdigheter som är viktigast för nuvarande och framtida leverans av dina tjänster. Använd </a:t>
            </a:r>
            <a:r>
              <a:rPr i="1" lang="de-DE" sz="1800">
                <a:solidFill>
                  <a:schemeClr val="dk1"/>
                </a:solidFill>
                <a:latin typeface="Trebuchet MS"/>
                <a:ea typeface="Trebuchet MS"/>
                <a:cs typeface="Trebuchet MS"/>
                <a:sym typeface="Trebuchet MS"/>
              </a:rPr>
              <a:t>Talent Segmentation Whee</a:t>
            </a:r>
            <a:r>
              <a:rPr lang="de-DE" sz="1800">
                <a:solidFill>
                  <a:schemeClr val="dk1"/>
                </a:solidFill>
                <a:latin typeface="Trebuchet MS"/>
                <a:ea typeface="Trebuchet MS"/>
                <a:cs typeface="Trebuchet MS"/>
                <a:sym typeface="Trebuchet MS"/>
              </a:rPr>
              <a:t>l (slide 3) för att skapa din egen version av dina kritiska segment. Detta verktyg ger ett exempel på kritiska talangsegment som du kan anpassa efter din organisation. </a:t>
            </a:r>
            <a:endParaRPr/>
          </a:p>
        </p:txBody>
      </p:sp>
      <p:sp>
        <p:nvSpPr>
          <p:cNvPr id="240" name="Google Shape;240;p27"/>
          <p:cNvSpPr txBox="1"/>
          <p:nvPr/>
        </p:nvSpPr>
        <p:spPr>
          <a:xfrm>
            <a:off x="2442924" y="5986262"/>
            <a:ext cx="4311161"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ctr">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segmentation tool developed by ©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000"/>
              <a:buFont typeface="Trebuchet MS"/>
              <a:buNone/>
            </a:pPr>
            <a:r>
              <a:rPr b="1" i="1" lang="de-DE" sz="3000"/>
              <a:t>5 steg för att segmentera din talang (II)</a:t>
            </a:r>
            <a:endParaRPr/>
          </a:p>
        </p:txBody>
      </p:sp>
      <p:sp>
        <p:nvSpPr>
          <p:cNvPr id="246" name="Google Shape;246;p28"/>
          <p:cNvSpPr/>
          <p:nvPr/>
        </p:nvSpPr>
        <p:spPr>
          <a:xfrm>
            <a:off x="490105" y="1850655"/>
            <a:ext cx="7886700" cy="3693319"/>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1800"/>
              <a:buFont typeface="Trebuchet MS"/>
              <a:buAutoNum type="arabicPeriod" startAt="4"/>
            </a:pPr>
            <a:r>
              <a:rPr lang="de-DE" sz="1800">
                <a:solidFill>
                  <a:schemeClr val="dk1"/>
                </a:solidFill>
                <a:latin typeface="Trebuchet MS"/>
                <a:ea typeface="Trebuchet MS"/>
                <a:cs typeface="Trebuchet MS"/>
                <a:sym typeface="Trebuchet MS"/>
              </a:rPr>
              <a:t>Definiera ytterligare dina talentsegment genom att identifiera de kompetenser som är avgörande för att säkerställa framgång i varje segment. Du kan göra detta genom en kortsorteringsövning som visar alla kompetenser på separata kort, där individer eller grupper väljer och godkänner de mest kritiska kompetenser som krävs. Om du behöver förfina dina kompetensdefinitioner måste dessa vara enkla, entydiga, inkluderande och framåtblickande. Dessa kompetenser beskriver sedan hur varje talentsegment ser ut, så att du kan identifiera, bedöma och utveckla.</a:t>
            </a:r>
            <a:endParaRPr/>
          </a:p>
          <a:p>
            <a:pPr indent="-342900" lvl="0" marL="342900" marR="0" rtl="0" algn="l">
              <a:spcBef>
                <a:spcPts val="0"/>
              </a:spcBef>
              <a:spcAft>
                <a:spcPts val="0"/>
              </a:spcAft>
              <a:buClr>
                <a:schemeClr val="dk1"/>
              </a:buClr>
              <a:buSzPts val="1800"/>
              <a:buFont typeface="Trebuchet MS"/>
              <a:buAutoNum type="arabicPeriod" startAt="4"/>
            </a:pPr>
            <a:r>
              <a:rPr lang="de-DE" sz="1800">
                <a:solidFill>
                  <a:schemeClr val="dk1"/>
                </a:solidFill>
                <a:latin typeface="Trebuchet MS"/>
                <a:ea typeface="Trebuchet MS"/>
                <a:cs typeface="Trebuchet MS"/>
                <a:sym typeface="Trebuchet MS"/>
              </a:rPr>
              <a:t>När du väl är klar med dina viktigaste talangsegment och deras kompetensbehov, kan dina åtgärder för att locka, identifiera, utveckla, distribuera och behålla denna talang prioriteras och skräddarsys för dessa segment.</a:t>
            </a:r>
            <a:endParaRPr/>
          </a:p>
        </p:txBody>
      </p:sp>
      <p:sp>
        <p:nvSpPr>
          <p:cNvPr id="247" name="Google Shape;247;p28"/>
          <p:cNvSpPr txBox="1"/>
          <p:nvPr/>
        </p:nvSpPr>
        <p:spPr>
          <a:xfrm>
            <a:off x="2442924" y="5986262"/>
            <a:ext cx="4311161"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ctr">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segmentation tool developed by ©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rebuchet MS"/>
              <a:buNone/>
            </a:pPr>
            <a:r>
              <a:rPr b="1" lang="de-DE" sz="3200"/>
              <a:t>Kriterier för att identifiera kritiska talangsegment (von Hehn 2016, p.50)</a:t>
            </a:r>
            <a:endParaRPr/>
          </a:p>
        </p:txBody>
      </p:sp>
      <p:graphicFrame>
        <p:nvGraphicFramePr>
          <p:cNvPr id="253" name="Google Shape;253;p29"/>
          <p:cNvGraphicFramePr/>
          <p:nvPr/>
        </p:nvGraphicFramePr>
        <p:xfrm>
          <a:off x="628650" y="1567008"/>
          <a:ext cx="3000000" cy="3000000"/>
        </p:xfrm>
        <a:graphic>
          <a:graphicData uri="http://schemas.openxmlformats.org/drawingml/2006/table">
            <a:tbl>
              <a:tblPr bandRow="1" firstRow="1">
                <a:noFill/>
                <a:tableStyleId>{B8ADD017-9221-4D3F-B094-B31CD68EAFBF}</a:tableStyleId>
              </a:tblPr>
              <a:tblGrid>
                <a:gridCol w="3625300"/>
                <a:gridCol w="4261400"/>
              </a:tblGrid>
              <a:tr h="390750">
                <a:tc>
                  <a:txBody>
                    <a:bodyPr/>
                    <a:lstStyle/>
                    <a:p>
                      <a:pPr indent="0" lvl="0" marL="0" marR="0" rtl="0" algn="l">
                        <a:spcBef>
                          <a:spcPts val="0"/>
                        </a:spcBef>
                        <a:spcAft>
                          <a:spcPts val="0"/>
                        </a:spcAft>
                        <a:buNone/>
                      </a:pPr>
                      <a:r>
                        <a:rPr lang="de-DE" sz="1400" u="none" cap="none" strike="noStrike"/>
                        <a:t>Kriterium</a:t>
                      </a:r>
                      <a:endParaRPr/>
                    </a:p>
                  </a:txBody>
                  <a:tcPr marT="45725" marB="45725" marR="91450" marL="91450"/>
                </a:tc>
                <a:tc>
                  <a:txBody>
                    <a:bodyPr/>
                    <a:lstStyle/>
                    <a:p>
                      <a:pPr indent="0" lvl="0" marL="0" marR="0" rtl="0" algn="l">
                        <a:spcBef>
                          <a:spcPts val="0"/>
                        </a:spcBef>
                        <a:spcAft>
                          <a:spcPts val="0"/>
                        </a:spcAft>
                        <a:buNone/>
                      </a:pPr>
                      <a:r>
                        <a:rPr lang="de-DE" sz="1400"/>
                        <a:t>Vägledande frågor</a:t>
                      </a:r>
                      <a:endParaRPr/>
                    </a:p>
                  </a:txBody>
                  <a:tcPr marT="45725" marB="45725" marR="91450" marL="91450"/>
                </a:tc>
              </a:tr>
              <a:tr h="1445200">
                <a:tc>
                  <a:txBody>
                    <a:bodyPr/>
                    <a:lstStyle/>
                    <a:p>
                      <a:pPr indent="0" lvl="0" marL="0" marR="0" rtl="0" algn="l">
                        <a:spcBef>
                          <a:spcPts val="0"/>
                        </a:spcBef>
                        <a:spcAft>
                          <a:spcPts val="0"/>
                        </a:spcAft>
                        <a:buNone/>
                      </a:pPr>
                      <a:r>
                        <a:rPr lang="de-DE" sz="1400"/>
                        <a:t>Strategisk relevans</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Skapas direkt mervärde för företaget?</a:t>
                      </a:r>
                      <a:endParaRPr/>
                    </a:p>
                    <a:p>
                      <a:pPr indent="-285750" lvl="0" marL="285750" marR="0" rtl="0" algn="l">
                        <a:spcBef>
                          <a:spcPts val="0"/>
                        </a:spcBef>
                        <a:spcAft>
                          <a:spcPts val="0"/>
                        </a:spcAft>
                        <a:buClr>
                          <a:schemeClr val="dk1"/>
                        </a:buClr>
                        <a:buSzPts val="1400"/>
                        <a:buFont typeface="Arial"/>
                        <a:buChar char="•"/>
                      </a:pPr>
                      <a:r>
                        <a:rPr lang="de-DE" sz="1400"/>
                        <a:t>I vilken utsträckning skulle de strategiska målen- i förhållande till marknaden, kunderna eller produkterna - försämras om positionen inte fylls?</a:t>
                      </a:r>
                      <a:endParaRPr/>
                    </a:p>
                    <a:p>
                      <a:pPr indent="-285750" lvl="0" marL="285750" marR="0" rtl="0" algn="l">
                        <a:spcBef>
                          <a:spcPts val="0"/>
                        </a:spcBef>
                        <a:spcAft>
                          <a:spcPts val="0"/>
                        </a:spcAft>
                        <a:buClr>
                          <a:schemeClr val="dk1"/>
                        </a:buClr>
                        <a:buSzPts val="1400"/>
                        <a:buFont typeface="Arial"/>
                        <a:buChar char="•"/>
                      </a:pPr>
                      <a:r>
                        <a:rPr lang="de-DE" sz="1400"/>
                        <a:t>Skulle icke-ockupation leda till kortsiktiga hinder för affärer?</a:t>
                      </a:r>
                      <a:endParaRPr/>
                    </a:p>
                  </a:txBody>
                  <a:tcPr marT="45725" marB="45725" marR="91450" marL="91450"/>
                </a:tc>
              </a:tr>
              <a:tr h="1220400">
                <a:tc>
                  <a:txBody>
                    <a:bodyPr/>
                    <a:lstStyle/>
                    <a:p>
                      <a:pPr indent="0" lvl="0" marL="0" marR="0" rtl="0" algn="l">
                        <a:spcBef>
                          <a:spcPts val="0"/>
                        </a:spcBef>
                        <a:spcAft>
                          <a:spcPts val="0"/>
                        </a:spcAft>
                        <a:buNone/>
                      </a:pPr>
                      <a:r>
                        <a:rPr lang="de-DE" sz="1400"/>
                        <a:t>Ekonomisk relevans</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Hur viktig är positionen för att öka / upprätthålla finansiella siffror som omsättning, vinst, lönsamhet?</a:t>
                      </a:r>
                      <a:endParaRPr/>
                    </a:p>
                    <a:p>
                      <a:pPr indent="-285750" lvl="0" marL="285750" marR="0" rtl="0" algn="l">
                        <a:spcBef>
                          <a:spcPts val="0"/>
                        </a:spcBef>
                        <a:spcAft>
                          <a:spcPts val="0"/>
                        </a:spcAft>
                        <a:buClr>
                          <a:schemeClr val="dk1"/>
                        </a:buClr>
                        <a:buSzPts val="1400"/>
                        <a:buFont typeface="Arial"/>
                        <a:buChar char="•"/>
                      </a:pPr>
                      <a:r>
                        <a:rPr lang="de-DE" sz="1400"/>
                        <a:t>Skulle icke-beläggning leda till kostnader eller förlust av försäljning eller andra finansiella risker på kort sikt?</a:t>
                      </a:r>
                      <a:endParaRPr/>
                    </a:p>
                  </a:txBody>
                  <a:tcPr marT="45725" marB="45725" marR="91450" marL="91450"/>
                </a:tc>
              </a:tr>
              <a:tr h="995575">
                <a:tc>
                  <a:txBody>
                    <a:bodyPr/>
                    <a:lstStyle/>
                    <a:p>
                      <a:pPr indent="0" lvl="0" marL="0" marR="0" rtl="0" algn="l">
                        <a:spcBef>
                          <a:spcPts val="0"/>
                        </a:spcBef>
                        <a:spcAft>
                          <a:spcPts val="0"/>
                        </a:spcAft>
                        <a:buNone/>
                      </a:pPr>
                      <a:r>
                        <a:rPr lang="de-DE" sz="1400"/>
                        <a:t>Komplexitet inom företaget</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I vilken utsträckning konfronteras positionshållaren med hög komplexitet såsom antal processer, länder, produkter, projekt, kundgrupper?</a:t>
                      </a:r>
                      <a:endParaRPr/>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000"/>
              <a:buFont typeface="Trebuchet MS"/>
              <a:buNone/>
            </a:pPr>
            <a:r>
              <a:rPr b="1" lang="de-DE" sz="3000"/>
              <a:t>Kriterier för att identifiera kritiska talangsegment II (von Hehn 2016, p.50)</a:t>
            </a:r>
            <a:endParaRPr/>
          </a:p>
        </p:txBody>
      </p:sp>
      <p:graphicFrame>
        <p:nvGraphicFramePr>
          <p:cNvPr id="259" name="Google Shape;259;p30"/>
          <p:cNvGraphicFramePr/>
          <p:nvPr/>
        </p:nvGraphicFramePr>
        <p:xfrm>
          <a:off x="628650" y="1613190"/>
          <a:ext cx="3000000" cy="3000000"/>
        </p:xfrm>
        <a:graphic>
          <a:graphicData uri="http://schemas.openxmlformats.org/drawingml/2006/table">
            <a:tbl>
              <a:tblPr bandRow="1" firstRow="1">
                <a:noFill/>
                <a:tableStyleId>{B8ADD017-9221-4D3F-B094-B31CD68EAFBF}</a:tableStyleId>
              </a:tblPr>
              <a:tblGrid>
                <a:gridCol w="3943350"/>
                <a:gridCol w="3943350"/>
              </a:tblGrid>
              <a:tr h="370850">
                <a:tc>
                  <a:txBody>
                    <a:bodyPr/>
                    <a:lstStyle/>
                    <a:p>
                      <a:pPr indent="0" lvl="0" marL="0" marR="0" rtl="0" algn="l">
                        <a:spcBef>
                          <a:spcPts val="0"/>
                        </a:spcBef>
                        <a:spcAft>
                          <a:spcPts val="0"/>
                        </a:spcAft>
                        <a:buNone/>
                      </a:pPr>
                      <a:r>
                        <a:rPr lang="de-DE" sz="1400"/>
                        <a:t>Kriterium</a:t>
                      </a:r>
                      <a:endParaRPr/>
                    </a:p>
                  </a:txBody>
                  <a:tcPr marT="45725" marB="45725" marR="91450" marL="91450"/>
                </a:tc>
                <a:tc>
                  <a:txBody>
                    <a:bodyPr/>
                    <a:lstStyle/>
                    <a:p>
                      <a:pPr indent="0" lvl="0" marL="0" marR="0" rtl="0" algn="l">
                        <a:spcBef>
                          <a:spcPts val="0"/>
                        </a:spcBef>
                        <a:spcAft>
                          <a:spcPts val="0"/>
                        </a:spcAft>
                        <a:buNone/>
                      </a:pPr>
                      <a:r>
                        <a:rPr lang="de-DE" sz="1400"/>
                        <a:t>Vägledande frågor</a:t>
                      </a:r>
                      <a:endParaRPr/>
                    </a:p>
                  </a:txBody>
                  <a:tcPr marT="45725" marB="45725" marR="91450" marL="91450"/>
                </a:tc>
              </a:tr>
              <a:tr h="370850">
                <a:tc>
                  <a:txBody>
                    <a:bodyPr/>
                    <a:lstStyle/>
                    <a:p>
                      <a:pPr indent="0" lvl="0" marL="0" marR="0" rtl="0" algn="l">
                        <a:spcBef>
                          <a:spcPts val="0"/>
                        </a:spcBef>
                        <a:spcAft>
                          <a:spcPts val="0"/>
                        </a:spcAft>
                        <a:buNone/>
                      </a:pPr>
                      <a:r>
                        <a:rPr lang="de-DE" sz="1400"/>
                        <a:t>Nätverkande med intressenter</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I vilken utsträckning upprätthåller positionshållaren relationer med kunder, leverantörer, externa byråer etc.?</a:t>
                      </a:r>
                      <a:endParaRPr/>
                    </a:p>
                    <a:p>
                      <a:pPr indent="-285750" lvl="0" marL="285750" marR="0" rtl="0" algn="l">
                        <a:spcBef>
                          <a:spcPts val="0"/>
                        </a:spcBef>
                        <a:spcAft>
                          <a:spcPts val="0"/>
                        </a:spcAft>
                        <a:buClr>
                          <a:schemeClr val="dk1"/>
                        </a:buClr>
                        <a:buSzPts val="1400"/>
                        <a:buFont typeface="Arial"/>
                        <a:buChar char="•"/>
                      </a:pPr>
                      <a:r>
                        <a:rPr lang="de-DE" sz="1400"/>
                        <a:t>Hur många relationer finns det?</a:t>
                      </a:r>
                      <a:endParaRPr/>
                    </a:p>
                    <a:p>
                      <a:pPr indent="-285750" lvl="0" marL="285750" marR="0" rtl="0" algn="l">
                        <a:spcBef>
                          <a:spcPts val="0"/>
                        </a:spcBef>
                        <a:spcAft>
                          <a:spcPts val="0"/>
                        </a:spcAft>
                        <a:buClr>
                          <a:schemeClr val="dk1"/>
                        </a:buClr>
                        <a:buSzPts val="1400"/>
                        <a:buFont typeface="Arial"/>
                        <a:buChar char="•"/>
                      </a:pPr>
                      <a:r>
                        <a:rPr lang="de-DE" sz="1400"/>
                        <a:t>Är relationerna internationella?</a:t>
                      </a:r>
                      <a:endParaRPr/>
                    </a:p>
                    <a:p>
                      <a:pPr indent="-285750" lvl="0" marL="285750" marR="0" rtl="0" algn="l">
                        <a:spcBef>
                          <a:spcPts val="0"/>
                        </a:spcBef>
                        <a:spcAft>
                          <a:spcPts val="0"/>
                        </a:spcAft>
                        <a:buClr>
                          <a:schemeClr val="dk1"/>
                        </a:buClr>
                        <a:buSzPts val="1400"/>
                        <a:buFont typeface="Arial"/>
                        <a:buChar char="•"/>
                      </a:pPr>
                      <a:r>
                        <a:rPr lang="de-DE" sz="1400"/>
                        <a:t>Hur oersättliga är de?</a:t>
                      </a:r>
                      <a:endParaRPr/>
                    </a:p>
                  </a:txBody>
                  <a:tcPr marT="45725" marB="45725" marR="91450" marL="91450"/>
                </a:tc>
              </a:tr>
              <a:tr h="370850">
                <a:tc>
                  <a:txBody>
                    <a:bodyPr/>
                    <a:lstStyle/>
                    <a:p>
                      <a:pPr indent="0" lvl="0" marL="0" marR="0" rtl="0" algn="l">
                        <a:spcBef>
                          <a:spcPts val="0"/>
                        </a:spcBef>
                        <a:spcAft>
                          <a:spcPts val="0"/>
                        </a:spcAft>
                        <a:buNone/>
                      </a:pPr>
                      <a:r>
                        <a:rPr lang="de-DE" sz="1400"/>
                        <a:t>Svårigheter med att byta ut</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Är höga yrkeskrav, kvalifikationer eller specialiseringar förknippade med anställningen?</a:t>
                      </a:r>
                      <a:endParaRPr/>
                    </a:p>
                    <a:p>
                      <a:pPr indent="-285750" lvl="0" marL="285750" marR="0" rtl="0" algn="l">
                        <a:spcBef>
                          <a:spcPts val="0"/>
                        </a:spcBef>
                        <a:spcAft>
                          <a:spcPts val="0"/>
                        </a:spcAft>
                        <a:buClr>
                          <a:schemeClr val="dk1"/>
                        </a:buClr>
                        <a:buSzPts val="1400"/>
                        <a:buFont typeface="Arial"/>
                        <a:buChar char="•"/>
                      </a:pPr>
                      <a:r>
                        <a:rPr lang="de-DE" sz="1400"/>
                        <a:t>Krävs det särskilda kompetenser?</a:t>
                      </a:r>
                      <a:endParaRPr/>
                    </a:p>
                    <a:p>
                      <a:pPr indent="-285750" lvl="0" marL="285750" marR="0" rtl="0" algn="l">
                        <a:spcBef>
                          <a:spcPts val="0"/>
                        </a:spcBef>
                        <a:spcAft>
                          <a:spcPts val="0"/>
                        </a:spcAft>
                        <a:buClr>
                          <a:schemeClr val="dk1"/>
                        </a:buClr>
                        <a:buSzPts val="1400"/>
                        <a:buFont typeface="Arial"/>
                        <a:buChar char="•"/>
                      </a:pPr>
                      <a:r>
                        <a:rPr lang="de-DE" sz="1400"/>
                        <a:t>Är det svårt att fylla ledigheten på grund av lagliga regler?</a:t>
                      </a:r>
                      <a:endParaRPr/>
                    </a:p>
                  </a:txBody>
                  <a:tcPr marT="45725" marB="45725" marR="91450" marL="9145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Talentsegmenteringshjulet</a:t>
            </a:r>
            <a:endParaRPr/>
          </a:p>
        </p:txBody>
      </p:sp>
      <p:sp>
        <p:nvSpPr>
          <p:cNvPr id="265" name="Google Shape;265;p31"/>
          <p:cNvSpPr txBox="1"/>
          <p:nvPr/>
        </p:nvSpPr>
        <p:spPr>
          <a:xfrm>
            <a:off x="421631" y="1832439"/>
            <a:ext cx="2335756" cy="1926566"/>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de-DE" sz="1200">
                <a:solidFill>
                  <a:schemeClr val="dk1"/>
                </a:solidFill>
                <a:latin typeface="Trebuchet MS"/>
                <a:ea typeface="Trebuchet MS"/>
                <a:cs typeface="Trebuchet MS"/>
                <a:sym typeface="Trebuchet MS"/>
              </a:rPr>
              <a:t>Detta talangsegmenteringshjul är ett exempel på hur dina kritiska segment kan se ut.</a:t>
            </a:r>
            <a:endParaRPr/>
          </a:p>
          <a:p>
            <a:pPr indent="0" lvl="0" marL="0" marR="0" rtl="0" algn="l">
              <a:spcBef>
                <a:spcPts val="0"/>
              </a:spcBef>
              <a:spcAft>
                <a:spcPts val="0"/>
              </a:spcAft>
              <a:buNone/>
            </a:pPr>
            <a:r>
              <a:rPr b="1" lang="de-DE" sz="1200">
                <a:solidFill>
                  <a:schemeClr val="dk1"/>
                </a:solidFill>
                <a:latin typeface="Trebuchet MS"/>
                <a:ea typeface="Trebuchet MS"/>
                <a:cs typeface="Trebuchet MS"/>
                <a:sym typeface="Trebuchet MS"/>
              </a:rPr>
              <a:t>Du vill anpassa segmenten beroende på vad som gör att du levererar exceptionell service och gör dig konkurrenskraftig på din marknad.</a:t>
            </a:r>
            <a:endParaRPr/>
          </a:p>
        </p:txBody>
      </p:sp>
      <p:grpSp>
        <p:nvGrpSpPr>
          <p:cNvPr id="266" name="Google Shape;266;p31"/>
          <p:cNvGrpSpPr/>
          <p:nvPr/>
        </p:nvGrpSpPr>
        <p:grpSpPr>
          <a:xfrm>
            <a:off x="3767195" y="1431307"/>
            <a:ext cx="6237099" cy="4452097"/>
            <a:chOff x="2966419" y="1358838"/>
            <a:chExt cx="6782032" cy="4841075"/>
          </a:xfrm>
        </p:grpSpPr>
        <p:grpSp>
          <p:nvGrpSpPr>
            <p:cNvPr id="267" name="Google Shape;267;p31"/>
            <p:cNvGrpSpPr/>
            <p:nvPr/>
          </p:nvGrpSpPr>
          <p:grpSpPr>
            <a:xfrm>
              <a:off x="2966419" y="1358838"/>
              <a:ext cx="4678911" cy="4657634"/>
              <a:chOff x="2649585" y="1367791"/>
              <a:chExt cx="4678911" cy="4657634"/>
            </a:xfrm>
          </p:grpSpPr>
          <p:sp>
            <p:nvSpPr>
              <p:cNvPr id="268" name="Google Shape;268;p31"/>
              <p:cNvSpPr/>
              <p:nvPr/>
            </p:nvSpPr>
            <p:spPr>
              <a:xfrm>
                <a:off x="2649585" y="1367791"/>
                <a:ext cx="4657629" cy="4657634"/>
              </a:xfrm>
              <a:custGeom>
                <a:rect b="b" l="l" r="r" t="t"/>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46" y="10800"/>
                    </a:moveTo>
                    <a:cubicBezTo>
                      <a:pt x="1246" y="16077"/>
                      <a:pt x="5523" y="20354"/>
                      <a:pt x="10800" y="20354"/>
                    </a:cubicBezTo>
                    <a:cubicBezTo>
                      <a:pt x="16077" y="20354"/>
                      <a:pt x="20354" y="16077"/>
                      <a:pt x="20354" y="10800"/>
                    </a:cubicBezTo>
                    <a:cubicBezTo>
                      <a:pt x="20354" y="5523"/>
                      <a:pt x="16077" y="1246"/>
                      <a:pt x="10800" y="1246"/>
                    </a:cubicBezTo>
                    <a:cubicBezTo>
                      <a:pt x="5523" y="1246"/>
                      <a:pt x="1246" y="5523"/>
                      <a:pt x="1246" y="1080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1800"/>
                  <a:buFont typeface="Trebuchet MS"/>
                  <a:buNone/>
                </a:pPr>
                <a:r>
                  <a:t/>
                </a:r>
                <a:endParaRPr sz="1800">
                  <a:solidFill>
                    <a:schemeClr val="dk1"/>
                  </a:solidFill>
                  <a:latin typeface="Trebuchet MS"/>
                  <a:ea typeface="Trebuchet MS"/>
                  <a:cs typeface="Trebuchet MS"/>
                  <a:sym typeface="Trebuchet MS"/>
                </a:endParaRPr>
              </a:p>
            </p:txBody>
          </p:sp>
          <p:cxnSp>
            <p:nvCxnSpPr>
              <p:cNvPr id="269" name="Google Shape;269;p31"/>
              <p:cNvCxnSpPr/>
              <p:nvPr/>
            </p:nvCxnSpPr>
            <p:spPr>
              <a:xfrm rot="10800000">
                <a:off x="4976214" y="1367791"/>
                <a:ext cx="0" cy="2367447"/>
              </a:xfrm>
              <a:prstGeom prst="straightConnector1">
                <a:avLst/>
              </a:prstGeom>
              <a:noFill/>
              <a:ln cap="flat" cmpd="sng" w="19050">
                <a:solidFill>
                  <a:srgbClr val="BBD6EE"/>
                </a:solidFill>
                <a:prstDash val="solid"/>
                <a:round/>
                <a:headEnd len="med" w="med" type="none"/>
                <a:tailEnd len="med" w="med" type="none"/>
              </a:ln>
            </p:spPr>
          </p:cxnSp>
          <p:cxnSp>
            <p:nvCxnSpPr>
              <p:cNvPr id="270" name="Google Shape;270;p31"/>
              <p:cNvCxnSpPr/>
              <p:nvPr/>
            </p:nvCxnSpPr>
            <p:spPr>
              <a:xfrm flipH="1" rot="10800000">
                <a:off x="4976215" y="1897811"/>
                <a:ext cx="1476000" cy="1837422"/>
              </a:xfrm>
              <a:prstGeom prst="straightConnector1">
                <a:avLst/>
              </a:prstGeom>
              <a:noFill/>
              <a:ln cap="flat" cmpd="sng" w="19050">
                <a:solidFill>
                  <a:schemeClr val="lt1"/>
                </a:solidFill>
                <a:prstDash val="solid"/>
                <a:round/>
                <a:headEnd len="med" w="med" type="none"/>
                <a:tailEnd len="med" w="med" type="none"/>
              </a:ln>
            </p:spPr>
          </p:cxnSp>
          <p:cxnSp>
            <p:nvCxnSpPr>
              <p:cNvPr id="271" name="Google Shape;271;p31"/>
              <p:cNvCxnSpPr/>
              <p:nvPr/>
            </p:nvCxnSpPr>
            <p:spPr>
              <a:xfrm>
                <a:off x="4976214" y="3735237"/>
                <a:ext cx="2045687" cy="1088822"/>
              </a:xfrm>
              <a:prstGeom prst="straightConnector1">
                <a:avLst/>
              </a:prstGeom>
              <a:noFill/>
              <a:ln cap="flat" cmpd="sng" w="19050">
                <a:solidFill>
                  <a:srgbClr val="BBD6EE"/>
                </a:solidFill>
                <a:prstDash val="solid"/>
                <a:round/>
                <a:headEnd len="med" w="med" type="none"/>
                <a:tailEnd len="med" w="med" type="none"/>
              </a:ln>
            </p:spPr>
          </p:cxnSp>
          <p:cxnSp>
            <p:nvCxnSpPr>
              <p:cNvPr id="272" name="Google Shape;272;p31"/>
              <p:cNvCxnSpPr/>
              <p:nvPr/>
            </p:nvCxnSpPr>
            <p:spPr>
              <a:xfrm flipH="1">
                <a:off x="2931752" y="3726611"/>
                <a:ext cx="2070340" cy="1088822"/>
              </a:xfrm>
              <a:prstGeom prst="straightConnector1">
                <a:avLst/>
              </a:prstGeom>
              <a:noFill/>
              <a:ln cap="flat" cmpd="sng" w="19050">
                <a:solidFill>
                  <a:srgbClr val="BBD6EE"/>
                </a:solidFill>
                <a:prstDash val="solid"/>
                <a:round/>
                <a:headEnd len="med" w="med" type="none"/>
                <a:tailEnd len="med" w="med" type="none"/>
              </a:ln>
            </p:spPr>
          </p:cxnSp>
          <p:cxnSp>
            <p:nvCxnSpPr>
              <p:cNvPr id="273" name="Google Shape;273;p31"/>
              <p:cNvCxnSpPr/>
              <p:nvPr/>
            </p:nvCxnSpPr>
            <p:spPr>
              <a:xfrm flipH="1" rot="10800000">
                <a:off x="4967589" y="3260027"/>
                <a:ext cx="2301976" cy="475206"/>
              </a:xfrm>
              <a:prstGeom prst="straightConnector1">
                <a:avLst/>
              </a:prstGeom>
              <a:noFill/>
              <a:ln cap="flat" cmpd="sng" w="19050">
                <a:solidFill>
                  <a:schemeClr val="lt1"/>
                </a:solidFill>
                <a:prstDash val="solid"/>
                <a:round/>
                <a:headEnd len="med" w="med" type="none"/>
                <a:tailEnd len="med" w="med" type="none"/>
              </a:ln>
            </p:spPr>
          </p:cxnSp>
          <p:cxnSp>
            <p:nvCxnSpPr>
              <p:cNvPr id="274" name="Google Shape;274;p31"/>
              <p:cNvCxnSpPr/>
              <p:nvPr/>
            </p:nvCxnSpPr>
            <p:spPr>
              <a:xfrm>
                <a:off x="4958961" y="3717986"/>
                <a:ext cx="872496" cy="2151780"/>
              </a:xfrm>
              <a:prstGeom prst="straightConnector1">
                <a:avLst/>
              </a:prstGeom>
              <a:noFill/>
              <a:ln cap="flat" cmpd="sng" w="19050">
                <a:solidFill>
                  <a:schemeClr val="lt1"/>
                </a:solidFill>
                <a:prstDash val="solid"/>
                <a:round/>
                <a:headEnd len="med" w="med" type="none"/>
                <a:tailEnd len="med" w="med" type="none"/>
              </a:ln>
            </p:spPr>
          </p:cxnSp>
          <p:cxnSp>
            <p:nvCxnSpPr>
              <p:cNvPr id="275" name="Google Shape;275;p31"/>
              <p:cNvCxnSpPr/>
              <p:nvPr/>
            </p:nvCxnSpPr>
            <p:spPr>
              <a:xfrm flipH="1">
                <a:off x="3984780" y="3735238"/>
                <a:ext cx="991436" cy="2071474"/>
              </a:xfrm>
              <a:prstGeom prst="straightConnector1">
                <a:avLst/>
              </a:prstGeom>
              <a:noFill/>
              <a:ln cap="flat" cmpd="sng" w="19050">
                <a:solidFill>
                  <a:schemeClr val="lt1"/>
                </a:solidFill>
                <a:prstDash val="solid"/>
                <a:round/>
                <a:headEnd len="med" w="med" type="none"/>
                <a:tailEnd len="med" w="med" type="none"/>
              </a:ln>
            </p:spPr>
          </p:cxnSp>
          <p:cxnSp>
            <p:nvCxnSpPr>
              <p:cNvPr id="276" name="Google Shape;276;p31"/>
              <p:cNvCxnSpPr/>
              <p:nvPr/>
            </p:nvCxnSpPr>
            <p:spPr>
              <a:xfrm rot="10800000">
                <a:off x="2725947" y="3114137"/>
                <a:ext cx="2250269" cy="621102"/>
              </a:xfrm>
              <a:prstGeom prst="straightConnector1">
                <a:avLst/>
              </a:prstGeom>
              <a:noFill/>
              <a:ln cap="flat" cmpd="sng" w="19050">
                <a:solidFill>
                  <a:schemeClr val="lt1"/>
                </a:solidFill>
                <a:prstDash val="solid"/>
                <a:round/>
                <a:headEnd len="med" w="med" type="none"/>
                <a:tailEnd len="med" w="med" type="none"/>
              </a:ln>
            </p:spPr>
          </p:cxnSp>
          <p:cxnSp>
            <p:nvCxnSpPr>
              <p:cNvPr id="277" name="Google Shape;277;p31"/>
              <p:cNvCxnSpPr/>
              <p:nvPr/>
            </p:nvCxnSpPr>
            <p:spPr>
              <a:xfrm rot="10800000">
                <a:off x="3572609" y="1837425"/>
                <a:ext cx="1429485" cy="1923686"/>
              </a:xfrm>
              <a:prstGeom prst="straightConnector1">
                <a:avLst/>
              </a:prstGeom>
              <a:noFill/>
              <a:ln cap="flat" cmpd="sng" w="19050">
                <a:solidFill>
                  <a:schemeClr val="lt1"/>
                </a:solidFill>
                <a:prstDash val="solid"/>
                <a:round/>
                <a:headEnd len="med" w="med" type="none"/>
                <a:tailEnd len="med" w="med" type="none"/>
              </a:ln>
            </p:spPr>
          </p:cxnSp>
          <p:sp>
            <p:nvSpPr>
              <p:cNvPr id="278" name="Google Shape;278;p31"/>
              <p:cNvSpPr/>
              <p:nvPr/>
            </p:nvSpPr>
            <p:spPr>
              <a:xfrm>
                <a:off x="4292216" y="3018523"/>
                <a:ext cx="1368000" cy="1368000"/>
              </a:xfrm>
              <a:prstGeom prst="ellipse">
                <a:avLst/>
              </a:prstGeom>
              <a:solidFill>
                <a:schemeClr val="accent1"/>
              </a:solidFill>
              <a:ln cap="flat" cmpd="sng" w="19050">
                <a:solidFill>
                  <a:srgbClr val="FFFFFF"/>
                </a:solidFill>
                <a:prstDash val="solid"/>
                <a:round/>
                <a:headEnd len="sm" w="sm" type="none"/>
                <a:tailEnd len="sm" w="sm" type="none"/>
              </a:ln>
            </p:spPr>
            <p:txBody>
              <a:bodyPr anchorCtr="0" anchor="ctr" bIns="36000" lIns="0" spcFirstLastPara="1" rIns="0" wrap="square" tIns="36000">
                <a:noAutofit/>
              </a:bodyPr>
              <a:lstStyle/>
              <a:p>
                <a:pPr indent="0" lvl="0" marL="0" marR="0" rtl="0" algn="ctr">
                  <a:spcBef>
                    <a:spcPts val="0"/>
                  </a:spcBef>
                  <a:spcAft>
                    <a:spcPts val="0"/>
                  </a:spcAft>
                  <a:buClr>
                    <a:schemeClr val="lt1"/>
                  </a:buClr>
                  <a:buSzPts val="1200"/>
                  <a:buFont typeface="Trebuchet MS"/>
                  <a:buNone/>
                </a:pPr>
                <a:r>
                  <a:rPr lang="de-DE" sz="1200">
                    <a:solidFill>
                      <a:srgbClr val="F3F3F3"/>
                    </a:solidFill>
                    <a:latin typeface="Trebuchet MS"/>
                    <a:ea typeface="Trebuchet MS"/>
                    <a:cs typeface="Trebuchet MS"/>
                    <a:sym typeface="Trebuchet MS"/>
                  </a:rPr>
                  <a:t>KÄLLA PÅ KONKURRENSFÖRDELAR</a:t>
                </a:r>
                <a:endParaRPr/>
              </a:p>
            </p:txBody>
          </p:sp>
          <p:sp>
            <p:nvSpPr>
              <p:cNvPr id="279" name="Google Shape;279;p31"/>
              <p:cNvSpPr/>
              <p:nvPr/>
            </p:nvSpPr>
            <p:spPr>
              <a:xfrm rot="-1070989">
                <a:off x="3618089" y="1604621"/>
                <a:ext cx="1428330" cy="521059"/>
              </a:xfrm>
              <a:prstGeom prst="rect">
                <a:avLst/>
              </a:prstGeom>
            </p:spPr>
            <p:txBody>
              <a:bodyPr>
                <a:prstTxWarp prst="textPlain"/>
              </a:bodyPr>
              <a:lstStyle/>
              <a:p>
                <a:pPr lvl="0" algn="l"/>
                <a:r>
                  <a:rPr b="1" i="0">
                    <a:ln>
                      <a:noFill/>
                    </a:ln>
                    <a:solidFill>
                      <a:schemeClr val="lt1"/>
                    </a:solidFill>
                    <a:latin typeface="Arial"/>
                  </a:rPr>
                  <a:t>ONKOLOGER</a:t>
                </a:r>
              </a:p>
            </p:txBody>
          </p:sp>
          <p:sp>
            <p:nvSpPr>
              <p:cNvPr id="280" name="Google Shape;280;p31"/>
              <p:cNvSpPr txBox="1"/>
              <p:nvPr/>
            </p:nvSpPr>
            <p:spPr>
              <a:xfrm>
                <a:off x="3308062" y="2831419"/>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MEDICINSKA YRKEMÄN</a:t>
                </a:r>
                <a:endParaRPr/>
              </a:p>
            </p:txBody>
          </p:sp>
          <p:sp>
            <p:nvSpPr>
              <p:cNvPr id="281" name="Google Shape;281;p31"/>
              <p:cNvSpPr txBox="1"/>
              <p:nvPr/>
            </p:nvSpPr>
            <p:spPr>
              <a:xfrm>
                <a:off x="5482406" y="2831117"/>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ALLIERAD VÅRDPERSONALS</a:t>
                </a:r>
                <a:endParaRPr/>
              </a:p>
            </p:txBody>
          </p:sp>
          <p:sp>
            <p:nvSpPr>
              <p:cNvPr id="282" name="Google Shape;282;p31"/>
              <p:cNvSpPr txBox="1"/>
              <p:nvPr/>
            </p:nvSpPr>
            <p:spPr>
              <a:xfrm>
                <a:off x="4487857" y="4758309"/>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FÖRVALTNING</a:t>
                </a:r>
                <a:endParaRPr/>
              </a:p>
            </p:txBody>
          </p:sp>
          <p:sp>
            <p:nvSpPr>
              <p:cNvPr id="283" name="Google Shape;283;p31"/>
              <p:cNvSpPr/>
              <p:nvPr/>
            </p:nvSpPr>
            <p:spPr>
              <a:xfrm rot="-5889138">
                <a:off x="2222797" y="3680400"/>
                <a:ext cx="1697098" cy="521059"/>
              </a:xfrm>
              <a:prstGeom prst="rect">
                <a:avLst/>
              </a:prstGeom>
            </p:spPr>
            <p:txBody>
              <a:bodyPr>
                <a:prstTxWarp prst="textPlain"/>
              </a:bodyPr>
              <a:lstStyle/>
              <a:p>
                <a:pPr lvl="0" algn="l"/>
                <a:r>
                  <a:rPr b="0" i="0">
                    <a:ln>
                      <a:noFill/>
                    </a:ln>
                    <a:solidFill>
                      <a:srgbClr val="F3F3F3"/>
                    </a:solidFill>
                    <a:latin typeface="Trebuchet MS"/>
                  </a:rPr>
                  <a:t>ALLMÄN PRAKTIK</a:t>
                </a:r>
              </a:p>
            </p:txBody>
          </p:sp>
          <p:sp>
            <p:nvSpPr>
              <p:cNvPr id="284" name="Google Shape;284;p31"/>
              <p:cNvSpPr/>
              <p:nvPr/>
            </p:nvSpPr>
            <p:spPr>
              <a:xfrm rot="-3404680">
                <a:off x="2534916" y="2372796"/>
                <a:ext cx="1641853" cy="521059"/>
              </a:xfrm>
              <a:prstGeom prst="rect">
                <a:avLst/>
              </a:prstGeom>
            </p:spPr>
            <p:txBody>
              <a:bodyPr>
                <a:prstTxWarp prst="textPlain"/>
              </a:bodyPr>
              <a:lstStyle/>
              <a:p>
                <a:pPr lvl="0" algn="l"/>
                <a:r>
                  <a:rPr b="1" i="0">
                    <a:ln>
                      <a:noFill/>
                    </a:ln>
                    <a:solidFill>
                      <a:schemeClr val="lt1"/>
                    </a:solidFill>
                    <a:latin typeface="Arial"/>
                  </a:rPr>
                  <a:t>NARKOSLÄKARE</a:t>
                </a:r>
              </a:p>
            </p:txBody>
          </p:sp>
          <p:sp>
            <p:nvSpPr>
              <p:cNvPr id="285" name="Google Shape;285;p31"/>
              <p:cNvSpPr/>
              <p:nvPr/>
            </p:nvSpPr>
            <p:spPr>
              <a:xfrm rot="1116617">
                <a:off x="4933100" y="1591338"/>
                <a:ext cx="1311994" cy="521059"/>
              </a:xfrm>
              <a:prstGeom prst="rect">
                <a:avLst/>
              </a:prstGeom>
            </p:spPr>
            <p:txBody>
              <a:bodyPr>
                <a:prstTxWarp prst="textPlain"/>
              </a:bodyPr>
              <a:lstStyle/>
              <a:p>
                <a:pPr lvl="0" algn="l"/>
                <a:r>
                  <a:rPr b="1" i="0">
                    <a:ln>
                      <a:noFill/>
                    </a:ln>
                    <a:solidFill>
                      <a:schemeClr val="lt1"/>
                    </a:solidFill>
                    <a:latin typeface="Arial"/>
                  </a:rPr>
                  <a:t>SJUKVÅRDARE</a:t>
                </a:r>
              </a:p>
            </p:txBody>
          </p:sp>
          <p:sp>
            <p:nvSpPr>
              <p:cNvPr id="286" name="Google Shape;286;p31"/>
              <p:cNvSpPr/>
              <p:nvPr/>
            </p:nvSpPr>
            <p:spPr>
              <a:xfrm rot="3485057">
                <a:off x="5761062" y="2441723"/>
                <a:ext cx="1761386" cy="521059"/>
              </a:xfrm>
              <a:prstGeom prst="rect">
                <a:avLst/>
              </a:prstGeom>
            </p:spPr>
            <p:txBody>
              <a:bodyPr>
                <a:prstTxWarp prst="textPlain"/>
              </a:bodyPr>
              <a:lstStyle/>
              <a:p>
                <a:pPr lvl="0" algn="l"/>
                <a:r>
                  <a:rPr b="1" i="0">
                    <a:ln>
                      <a:noFill/>
                    </a:ln>
                    <a:solidFill>
                      <a:schemeClr val="lt1"/>
                    </a:solidFill>
                    <a:latin typeface="Arial"/>
                  </a:rPr>
                  <a:t>SUKGYMNASTER</a:t>
                </a:r>
              </a:p>
            </p:txBody>
          </p:sp>
          <p:sp>
            <p:nvSpPr>
              <p:cNvPr id="287" name="Google Shape;287;p31"/>
              <p:cNvSpPr/>
              <p:nvPr/>
            </p:nvSpPr>
            <p:spPr>
              <a:xfrm rot="5851789">
                <a:off x="6127511" y="3703118"/>
                <a:ext cx="1548717" cy="521059"/>
              </a:xfrm>
              <a:prstGeom prst="rect">
                <a:avLst/>
              </a:prstGeom>
            </p:spPr>
            <p:txBody>
              <a:bodyPr>
                <a:prstTxWarp prst="textPlain"/>
              </a:bodyPr>
              <a:lstStyle/>
              <a:p>
                <a:pPr lvl="0" algn="l"/>
                <a:r>
                  <a:rPr b="1" i="0">
                    <a:ln>
                      <a:noFill/>
                    </a:ln>
                    <a:solidFill>
                      <a:schemeClr val="lt1"/>
                    </a:solidFill>
                    <a:latin typeface="Arial"/>
                  </a:rPr>
                  <a:t>NÄRINGSLÄKARE</a:t>
                </a:r>
              </a:p>
            </p:txBody>
          </p:sp>
          <p:sp>
            <p:nvSpPr>
              <p:cNvPr id="288" name="Google Shape;288;p31"/>
              <p:cNvSpPr/>
              <p:nvPr/>
            </p:nvSpPr>
            <p:spPr>
              <a:xfrm rot="-8120289">
                <a:off x="2859314" y="4849095"/>
                <a:ext cx="1566984" cy="521059"/>
              </a:xfrm>
              <a:prstGeom prst="rect">
                <a:avLst/>
              </a:prstGeom>
            </p:spPr>
            <p:txBody>
              <a:bodyPr>
                <a:prstTxWarp prst="textPlain"/>
              </a:bodyPr>
              <a:lstStyle/>
              <a:p>
                <a:pPr lvl="0" algn="l"/>
                <a:r>
                  <a:rPr b="0" i="0">
                    <a:ln>
                      <a:noFill/>
                    </a:ln>
                    <a:solidFill>
                      <a:srgbClr val="F3F3F3"/>
                    </a:solidFill>
                    <a:latin typeface="Trebuchet MS"/>
                  </a:rPr>
                  <a:t>KLINISK CHEF</a:t>
                </a:r>
              </a:p>
            </p:txBody>
          </p:sp>
          <p:sp>
            <p:nvSpPr>
              <p:cNvPr id="289" name="Google Shape;289;p31"/>
              <p:cNvSpPr/>
              <p:nvPr/>
            </p:nvSpPr>
            <p:spPr>
              <a:xfrm rot="-10616746">
                <a:off x="3986853" y="5371850"/>
                <a:ext cx="1857983" cy="521059"/>
              </a:xfrm>
              <a:prstGeom prst="rect">
                <a:avLst/>
              </a:prstGeom>
            </p:spPr>
            <p:txBody>
              <a:bodyPr>
                <a:prstTxWarp prst="textPlain"/>
              </a:bodyPr>
              <a:lstStyle/>
              <a:p>
                <a:pPr lvl="0" algn="l"/>
                <a:r>
                  <a:rPr b="1" i="0">
                    <a:ln>
                      <a:noFill/>
                    </a:ln>
                    <a:solidFill>
                      <a:schemeClr val="lt1"/>
                    </a:solidFill>
                    <a:latin typeface="Arial"/>
                  </a:rPr>
                  <a:t>VERKSAMHETSCHEF</a:t>
                </a:r>
              </a:p>
            </p:txBody>
          </p:sp>
          <p:sp>
            <p:nvSpPr>
              <p:cNvPr id="290" name="Google Shape;290;p31"/>
              <p:cNvSpPr/>
              <p:nvPr/>
            </p:nvSpPr>
            <p:spPr>
              <a:xfrm rot="8274100">
                <a:off x="5514763" y="4917769"/>
                <a:ext cx="1499029" cy="521059"/>
              </a:xfrm>
              <a:prstGeom prst="rect">
                <a:avLst/>
              </a:prstGeom>
            </p:spPr>
            <p:txBody>
              <a:bodyPr>
                <a:prstTxWarp prst="textPlain"/>
              </a:bodyPr>
              <a:lstStyle/>
              <a:p>
                <a:pPr lvl="0" algn="l"/>
                <a:r>
                  <a:rPr b="0" i="0">
                    <a:ln>
                      <a:noFill/>
                    </a:ln>
                    <a:solidFill>
                      <a:srgbClr val="F3F3F3"/>
                    </a:solidFill>
                    <a:latin typeface="Trebuchet MS"/>
                  </a:rPr>
                  <a:t>PRAKTIG ANSVARIG</a:t>
                </a:r>
              </a:p>
            </p:txBody>
          </p:sp>
        </p:grpSp>
        <p:sp>
          <p:nvSpPr>
            <p:cNvPr id="291" name="Google Shape;291;p31"/>
            <p:cNvSpPr/>
            <p:nvPr/>
          </p:nvSpPr>
          <p:spPr>
            <a:xfrm>
              <a:off x="8513819" y="6015247"/>
              <a:ext cx="1234632" cy="184666"/>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de-DE" sz="600">
                  <a:solidFill>
                    <a:schemeClr val="lt2"/>
                  </a:solidFill>
                  <a:latin typeface="Trebuchet MS"/>
                  <a:ea typeface="Trebuchet MS"/>
                  <a:cs typeface="Trebuchet MS"/>
                  <a:sym typeface="Trebuchet MS"/>
                </a:rPr>
                <a:t>© PA Knowledge Limited 2017</a:t>
              </a:r>
              <a:endParaRPr/>
            </a:p>
          </p:txBody>
        </p:sp>
      </p:grpSp>
      <p:sp>
        <p:nvSpPr>
          <p:cNvPr id="292" name="Google Shape;292;p31"/>
          <p:cNvSpPr/>
          <p:nvPr/>
        </p:nvSpPr>
        <p:spPr>
          <a:xfrm>
            <a:off x="331957" y="3632325"/>
            <a:ext cx="2524262"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de-DE" sz="1400">
                <a:solidFill>
                  <a:schemeClr val="dk1"/>
                </a:solidFill>
                <a:latin typeface="Trebuchet MS"/>
                <a:ea typeface="Trebuchet MS"/>
                <a:cs typeface="Trebuchet MS"/>
                <a:sym typeface="Trebuchet MS"/>
              </a:rPr>
              <a:t>Var och en av dina talangsegment måste definieras, inklusive de kritiska kompetenser som krävs för att lyckas.</a:t>
            </a:r>
            <a:endParaRPr/>
          </a:p>
        </p:txBody>
      </p:sp>
      <p:sp>
        <p:nvSpPr>
          <p:cNvPr id="293" name="Google Shape;293;p31"/>
          <p:cNvSpPr txBox="1"/>
          <p:nvPr/>
        </p:nvSpPr>
        <p:spPr>
          <a:xfrm>
            <a:off x="2442924" y="5986262"/>
            <a:ext cx="4311161"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ctr">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segmentation tool developed by ©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970"/>
              <a:buFont typeface="Trebuchet MS"/>
              <a:buNone/>
            </a:pPr>
            <a:r>
              <a:rPr lang="de-DE" sz="2970"/>
              <a:t>Källor och förfaranden för att samla allmän information om kritisk talang (von Hehn 2016, s.51)</a:t>
            </a:r>
            <a:endParaRPr/>
          </a:p>
        </p:txBody>
      </p:sp>
      <p:sp>
        <p:nvSpPr>
          <p:cNvPr id="299" name="Google Shape;299;p32"/>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chemeClr val="dk1"/>
              </a:buClr>
              <a:buSzPts val="2100"/>
              <a:buFont typeface="Trebuchet MS"/>
              <a:buAutoNum type="arabicPeriod"/>
            </a:pPr>
            <a:r>
              <a:rPr lang="de-DE"/>
              <a:t>Uppifrån och ner: Avledning av uppgifter, beteenden från affärsstrategin som är avgörande för framgång (involverar VD, HR och använd trosbekännelsen / Mission Statement och andra regler)</a:t>
            </a:r>
            <a:endParaRPr/>
          </a:p>
          <a:p>
            <a:pPr indent="-457200" lvl="0" marL="457200" rtl="0" algn="l">
              <a:lnSpc>
                <a:spcPct val="90000"/>
              </a:lnSpc>
              <a:spcBef>
                <a:spcPts val="750"/>
              </a:spcBef>
              <a:spcAft>
                <a:spcPts val="0"/>
              </a:spcAft>
              <a:buClr>
                <a:schemeClr val="dk1"/>
              </a:buClr>
              <a:buSzPts val="2100"/>
              <a:buFont typeface="Trebuchet MS"/>
              <a:buAutoNum type="arabicPeriod"/>
            </a:pPr>
            <a:r>
              <a:rPr lang="de-DE"/>
              <a:t>Nedifrån och upp: Definition av beteenden som är nödvändiga för att lyckas med uppgifter (från framgångsrika positionshållares perspektiv med expertintervjuer, kritisk incidentmetod)</a:t>
            </a:r>
            <a:endParaRPr/>
          </a:p>
          <a:p>
            <a:pPr indent="-457200" lvl="0" marL="457200" rtl="0" algn="l">
              <a:lnSpc>
                <a:spcPct val="90000"/>
              </a:lnSpc>
              <a:spcBef>
                <a:spcPts val="750"/>
              </a:spcBef>
              <a:spcAft>
                <a:spcPts val="0"/>
              </a:spcAft>
              <a:buClr>
                <a:schemeClr val="dk1"/>
              </a:buClr>
              <a:buSzPts val="2100"/>
              <a:buFont typeface="Trebuchet MS"/>
              <a:buAutoNum type="arabicPeriod"/>
            </a:pPr>
            <a:r>
              <a:rPr lang="de-DE"/>
              <a:t>Sammanfoga resultat och gruppera i kompetenser och kompetenskluster</a:t>
            </a:r>
            <a:endParaRPr/>
          </a:p>
          <a:p>
            <a:pPr indent="-457200" lvl="0" marL="457200" rtl="0" algn="l">
              <a:lnSpc>
                <a:spcPct val="90000"/>
              </a:lnSpc>
              <a:spcBef>
                <a:spcPts val="750"/>
              </a:spcBef>
              <a:spcAft>
                <a:spcPts val="0"/>
              </a:spcAft>
              <a:buClr>
                <a:schemeClr val="dk1"/>
              </a:buClr>
              <a:buSzPts val="2100"/>
              <a:buFont typeface="Trebuchet MS"/>
              <a:buAutoNum type="arabicPeriod"/>
            </a:pPr>
            <a:r>
              <a:rPr lang="de-DE"/>
              <a:t>Vikt av krav</a:t>
            </a:r>
            <a:endParaRPr/>
          </a:p>
        </p:txBody>
      </p:sp>
      <p:sp>
        <p:nvSpPr>
          <p:cNvPr id="300" name="Google Shape;300;p32"/>
          <p:cNvSpPr/>
          <p:nvPr/>
        </p:nvSpPr>
        <p:spPr>
          <a:xfrm>
            <a:off x="4572000" y="4509333"/>
            <a:ext cx="3563652" cy="1749443"/>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de-DE" sz="1800">
                <a:solidFill>
                  <a:schemeClr val="lt1"/>
                </a:solidFill>
                <a:latin typeface="Trebuchet MS"/>
                <a:ea typeface="Trebuchet MS"/>
                <a:cs typeface="Trebuchet MS"/>
                <a:sym typeface="Trebuchet MS"/>
              </a:rPr>
              <a:t>Vi behöver allmänna beteendebeskrivningar för hur uppgifter blir framgångsrika!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15"/>
          <p:cNvPicPr preferRelativeResize="0"/>
          <p:nvPr/>
        </p:nvPicPr>
        <p:blipFill rotWithShape="1">
          <a:blip r:embed="rId3">
            <a:alphaModFix/>
          </a:blip>
          <a:srcRect b="0" l="0" r="0" t="0"/>
          <a:stretch/>
        </p:blipFill>
        <p:spPr>
          <a:xfrm>
            <a:off x="317238" y="1930451"/>
            <a:ext cx="8148848" cy="3749581"/>
          </a:xfrm>
          <a:prstGeom prst="rect">
            <a:avLst/>
          </a:prstGeom>
          <a:noFill/>
          <a:ln>
            <a:noFill/>
          </a:ln>
          <a:effectLst>
            <a:outerShdw blurRad="50800" rotWithShape="0" algn="ctr" dir="5400000" dist="50800">
              <a:srgbClr val="000000"/>
            </a:outerShdw>
          </a:effectLst>
        </p:spPr>
      </p:pic>
      <p:sp>
        <p:nvSpPr>
          <p:cNvPr id="114" name="Google Shape;114;p15"/>
          <p:cNvSpPr txBox="1"/>
          <p:nvPr>
            <p:ph type="ctrTitle"/>
          </p:nvPr>
        </p:nvSpPr>
        <p:spPr>
          <a:xfrm>
            <a:off x="2462309" y="114891"/>
            <a:ext cx="6128222" cy="1389267"/>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000"/>
              <a:buFont typeface="Trebuchet MS"/>
              <a:buNone/>
            </a:pPr>
            <a:br>
              <a:rPr b="1" lang="de-DE" sz="4000"/>
            </a:br>
            <a:r>
              <a:rPr b="1" lang="de-DE" sz="3600"/>
              <a:t>Modul 01: Incheckning till</a:t>
            </a:r>
            <a:endParaRPr b="1" sz="3200"/>
          </a:p>
          <a:p>
            <a:pPr indent="0" lvl="0" marL="0" rtl="0" algn="ctr">
              <a:lnSpc>
                <a:spcPct val="90000"/>
              </a:lnSpc>
              <a:spcBef>
                <a:spcPts val="0"/>
              </a:spcBef>
              <a:spcAft>
                <a:spcPts val="0"/>
              </a:spcAft>
              <a:buClr>
                <a:schemeClr val="dk1"/>
              </a:buClr>
              <a:buSzPts val="3600"/>
              <a:buFont typeface="Trebuchet MS"/>
              <a:buNone/>
            </a:pPr>
            <a:r>
              <a:rPr b="1" lang="de-DE" sz="3600"/>
              <a:t>Talent Management 4.0</a:t>
            </a:r>
            <a:endParaRPr/>
          </a:p>
        </p:txBody>
      </p:sp>
      <p:sp>
        <p:nvSpPr>
          <p:cNvPr id="115" name="Google Shape;115;p15"/>
          <p:cNvSpPr txBox="1"/>
          <p:nvPr>
            <p:ph idx="1" type="subTitle"/>
          </p:nvPr>
        </p:nvSpPr>
        <p:spPr>
          <a:xfrm>
            <a:off x="2462309" y="1446591"/>
            <a:ext cx="5854324" cy="516326"/>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1600"/>
              <a:buNone/>
            </a:pPr>
            <a:r>
              <a:rPr b="1" lang="de-DE" sz="1600"/>
              <a:t>Prepared by WKO Steiermark, Austria</a:t>
            </a:r>
            <a:endParaRPr b="1" sz="1600"/>
          </a:p>
        </p:txBody>
      </p:sp>
      <p:pic>
        <p:nvPicPr>
          <p:cNvPr descr="A close up of a logo  Description automatically generated" id="116" name="Google Shape;116;p15"/>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17" name="Google Shape;117;p1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118" name="Google Shape;118;p15"/>
          <p:cNvSpPr/>
          <p:nvPr/>
        </p:nvSpPr>
        <p:spPr>
          <a:xfrm>
            <a:off x="240774" y="5834742"/>
            <a:ext cx="4572000" cy="2616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100">
                <a:solidFill>
                  <a:srgbClr val="111111"/>
                </a:solidFill>
                <a:latin typeface="Arial"/>
                <a:ea typeface="Arial"/>
                <a:cs typeface="Arial"/>
                <a:sym typeface="Arial"/>
              </a:rPr>
              <a:t>Photo by </a:t>
            </a:r>
            <a:r>
              <a:rPr lang="de-DE" sz="1100" u="sng">
                <a:solidFill>
                  <a:schemeClr val="hlink"/>
                </a:solidFill>
                <a:latin typeface="Arial"/>
                <a:ea typeface="Arial"/>
                <a:cs typeface="Arial"/>
                <a:sym typeface="Arial"/>
                <a:hlinkClick r:id="rId5"/>
              </a:rPr>
              <a:t>Proxyclick Visitor Management System</a:t>
            </a:r>
            <a:r>
              <a:rPr lang="de-DE" sz="1100">
                <a:solidFill>
                  <a:srgbClr val="111111"/>
                </a:solidFill>
                <a:latin typeface="Arial"/>
                <a:ea typeface="Arial"/>
                <a:cs typeface="Arial"/>
                <a:sym typeface="Arial"/>
              </a:rPr>
              <a:t> on </a:t>
            </a:r>
            <a:r>
              <a:rPr lang="de-DE" sz="1100" u="sng">
                <a:solidFill>
                  <a:schemeClr val="hlink"/>
                </a:solidFill>
                <a:latin typeface="Arial"/>
                <a:ea typeface="Arial"/>
                <a:cs typeface="Arial"/>
                <a:sym typeface="Arial"/>
                <a:hlinkClick r:id="rId6"/>
              </a:rPr>
              <a:t>Unsplash</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Vad menar vi med kompetenser?</a:t>
            </a:r>
            <a:endParaRPr/>
          </a:p>
        </p:txBody>
      </p:sp>
      <p:sp>
        <p:nvSpPr>
          <p:cNvPr id="306" name="Google Shape;306;p33"/>
          <p:cNvSpPr txBox="1"/>
          <p:nvPr>
            <p:ph idx="1" type="body"/>
          </p:nvPr>
        </p:nvSpPr>
        <p:spPr>
          <a:xfrm>
            <a:off x="628650" y="1825625"/>
            <a:ext cx="7886700" cy="3965575"/>
          </a:xfrm>
          <a:prstGeom prst="rect">
            <a:avLst/>
          </a:prstGeom>
          <a:noFill/>
          <a:ln>
            <a:noFill/>
          </a:ln>
        </p:spPr>
        <p:txBody>
          <a:bodyPr anchorCtr="0" anchor="t" bIns="45700" lIns="91425" spcFirstLastPara="1" rIns="91425" wrap="square" tIns="45700">
            <a:noAutofit/>
          </a:bodyPr>
          <a:lstStyle/>
          <a:p>
            <a:pPr indent="-171450" lvl="0" marL="171450" rtl="0" algn="l">
              <a:lnSpc>
                <a:spcPct val="80000"/>
              </a:lnSpc>
              <a:spcBef>
                <a:spcPts val="0"/>
              </a:spcBef>
              <a:spcAft>
                <a:spcPts val="0"/>
              </a:spcAft>
              <a:buClr>
                <a:schemeClr val="dk1"/>
              </a:buClr>
              <a:buSzPts val="2100"/>
              <a:buChar char="•"/>
            </a:pPr>
            <a:r>
              <a:rPr lang="de-DE"/>
              <a:t>Hur uppgifter görs och med vilket resultat som är avgörande för framgång</a:t>
            </a:r>
            <a:endParaRPr/>
          </a:p>
          <a:p>
            <a:pPr indent="-171450" lvl="0" marL="171450" rtl="0" algn="l">
              <a:lnSpc>
                <a:spcPct val="80000"/>
              </a:lnSpc>
              <a:spcBef>
                <a:spcPts val="750"/>
              </a:spcBef>
              <a:spcAft>
                <a:spcPts val="0"/>
              </a:spcAft>
              <a:buClr>
                <a:schemeClr val="dk1"/>
              </a:buClr>
              <a:buSzPts val="2100"/>
              <a:buChar char="•"/>
            </a:pPr>
            <a:r>
              <a:rPr lang="de-DE"/>
              <a:t>Vi kallar dessa ”</a:t>
            </a:r>
            <a:r>
              <a:rPr b="1" lang="de-DE"/>
              <a:t>(mjuka) faktorer eller beteenden som är kritiska för framgångskompetenser” (von Hehn 2016, s.63)</a:t>
            </a:r>
            <a:endParaRPr/>
          </a:p>
          <a:p>
            <a:pPr indent="0" lvl="0" marL="0" rtl="0" algn="l">
              <a:lnSpc>
                <a:spcPct val="80000"/>
              </a:lnSpc>
              <a:spcBef>
                <a:spcPts val="750"/>
              </a:spcBef>
              <a:spcAft>
                <a:spcPts val="0"/>
              </a:spcAft>
              <a:buClr>
                <a:schemeClr val="dk1"/>
              </a:buClr>
              <a:buSzPts val="2100"/>
              <a:buNone/>
            </a:pPr>
            <a:r>
              <a:rPr lang="de-DE"/>
              <a:t>Exempel "kundorientering"</a:t>
            </a:r>
            <a:endParaRPr/>
          </a:p>
          <a:p>
            <a:pPr indent="-171450" lvl="0" marL="171450" rtl="0" algn="l">
              <a:lnSpc>
                <a:spcPct val="80000"/>
              </a:lnSpc>
              <a:spcBef>
                <a:spcPts val="750"/>
              </a:spcBef>
              <a:spcAft>
                <a:spcPts val="0"/>
              </a:spcAft>
              <a:buClr>
                <a:schemeClr val="dk1"/>
              </a:buClr>
              <a:buSzPts val="2100"/>
              <a:buChar char="•"/>
            </a:pPr>
            <a:r>
              <a:rPr lang="de-DE"/>
              <a:t>Kommunikation</a:t>
            </a:r>
            <a:endParaRPr/>
          </a:p>
          <a:p>
            <a:pPr indent="-171450" lvl="1" marL="514350" rtl="0" algn="l">
              <a:lnSpc>
                <a:spcPct val="80000"/>
              </a:lnSpc>
              <a:spcBef>
                <a:spcPts val="375"/>
              </a:spcBef>
              <a:spcAft>
                <a:spcPts val="0"/>
              </a:spcAft>
              <a:buClr>
                <a:schemeClr val="dk1"/>
              </a:buClr>
              <a:buSzPts val="2000"/>
              <a:buChar char="•"/>
            </a:pPr>
            <a:r>
              <a:rPr lang="de-DE" sz="2000"/>
              <a:t>Formulering i skriftlig kommunikation</a:t>
            </a:r>
            <a:endParaRPr/>
          </a:p>
          <a:p>
            <a:pPr indent="-171450" lvl="1" marL="514350" rtl="0" algn="l">
              <a:lnSpc>
                <a:spcPct val="80000"/>
              </a:lnSpc>
              <a:spcBef>
                <a:spcPts val="375"/>
              </a:spcBef>
              <a:spcAft>
                <a:spcPts val="0"/>
              </a:spcAft>
              <a:buClr>
                <a:schemeClr val="dk1"/>
              </a:buClr>
              <a:buSzPts val="2000"/>
              <a:buChar char="•"/>
            </a:pPr>
            <a:r>
              <a:rPr lang="de-DE" sz="2000"/>
              <a:t>Ton - alltid artig</a:t>
            </a:r>
            <a:endParaRPr/>
          </a:p>
          <a:p>
            <a:pPr indent="-171450" lvl="1" marL="514350" rtl="0" algn="l">
              <a:lnSpc>
                <a:spcPct val="80000"/>
              </a:lnSpc>
              <a:spcBef>
                <a:spcPts val="375"/>
              </a:spcBef>
              <a:spcAft>
                <a:spcPts val="0"/>
              </a:spcAft>
              <a:buClr>
                <a:schemeClr val="dk1"/>
              </a:buClr>
              <a:buSzPts val="2000"/>
              <a:buChar char="•"/>
            </a:pPr>
            <a:r>
              <a:rPr lang="de-DE" sz="2000"/>
              <a:t>Att ta kundförfrågningar på allvar</a:t>
            </a:r>
            <a:endParaRPr/>
          </a:p>
          <a:p>
            <a:pPr indent="-171450" lvl="1" marL="514350" rtl="0" algn="l">
              <a:lnSpc>
                <a:spcPct val="80000"/>
              </a:lnSpc>
              <a:spcBef>
                <a:spcPts val="375"/>
              </a:spcBef>
              <a:spcAft>
                <a:spcPts val="0"/>
              </a:spcAft>
              <a:buClr>
                <a:schemeClr val="dk1"/>
              </a:buClr>
              <a:buSzPts val="2000"/>
              <a:buChar char="•"/>
            </a:pPr>
            <a:r>
              <a:rPr lang="de-DE" sz="2000"/>
              <a:t>Reaktionstid</a:t>
            </a:r>
            <a:endParaRPr/>
          </a:p>
          <a:p>
            <a:pPr indent="-171450" lvl="0" marL="171450" rtl="0" algn="l">
              <a:lnSpc>
                <a:spcPct val="80000"/>
              </a:lnSpc>
              <a:spcBef>
                <a:spcPts val="750"/>
              </a:spcBef>
              <a:spcAft>
                <a:spcPts val="0"/>
              </a:spcAft>
              <a:buClr>
                <a:schemeClr val="dk1"/>
              </a:buClr>
              <a:buSzPts val="2400"/>
              <a:buChar char="•"/>
            </a:pPr>
            <a:r>
              <a:rPr lang="de-DE" sz="2400"/>
              <a:t>Resultat</a:t>
            </a:r>
            <a:endParaRPr/>
          </a:p>
          <a:p>
            <a:pPr indent="-171450" lvl="1" marL="514350" rtl="0" algn="l">
              <a:lnSpc>
                <a:spcPct val="80000"/>
              </a:lnSpc>
              <a:spcBef>
                <a:spcPts val="375"/>
              </a:spcBef>
              <a:spcAft>
                <a:spcPts val="0"/>
              </a:spcAft>
              <a:buClr>
                <a:schemeClr val="dk1"/>
              </a:buClr>
              <a:buSzPts val="2000"/>
              <a:buChar char="•"/>
            </a:pPr>
            <a:r>
              <a:rPr lang="de-DE" sz="2000"/>
              <a:t>Kundnöjdhet</a:t>
            </a:r>
            <a:endParaRPr/>
          </a:p>
          <a:p>
            <a:pPr indent="-171450" lvl="1" marL="514350" rtl="0" algn="l">
              <a:lnSpc>
                <a:spcPct val="80000"/>
              </a:lnSpc>
              <a:spcBef>
                <a:spcPts val="375"/>
              </a:spcBef>
              <a:spcAft>
                <a:spcPts val="0"/>
              </a:spcAft>
              <a:buClr>
                <a:schemeClr val="dk1"/>
              </a:buClr>
              <a:buSzPts val="2000"/>
              <a:buChar char="•"/>
            </a:pPr>
            <a:r>
              <a:rPr lang="de-DE" sz="2000"/>
              <a:t>Försäljningssiffror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4"/>
          <p:cNvSpPr txBox="1"/>
          <p:nvPr>
            <p:ph type="title"/>
          </p:nvPr>
        </p:nvSpPr>
        <p:spPr>
          <a:xfrm>
            <a:off x="628650" y="365126"/>
            <a:ext cx="5097895"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Varför ska vi arbeta med kompetens?</a:t>
            </a:r>
            <a:endParaRPr/>
          </a:p>
        </p:txBody>
      </p:sp>
      <p:sp>
        <p:nvSpPr>
          <p:cNvPr id="312" name="Google Shape;312;p34"/>
          <p:cNvSpPr txBox="1"/>
          <p:nvPr>
            <p:ph idx="1" type="body"/>
          </p:nvPr>
        </p:nvSpPr>
        <p:spPr>
          <a:xfrm>
            <a:off x="628651" y="1825625"/>
            <a:ext cx="4367420" cy="413408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1942"/>
              <a:buNone/>
            </a:pPr>
            <a:r>
              <a:rPr lang="de-DE" sz="1942"/>
              <a:t>10 misstag som gör att chefer förlorar sina jobb (</a:t>
            </a:r>
            <a:r>
              <a:rPr lang="de-DE" sz="1942" u="sng">
                <a:solidFill>
                  <a:schemeClr val="hlink"/>
                </a:solidFill>
                <a:hlinkClick r:id="rId3"/>
              </a:rPr>
              <a:t>Zenger &amp; Folkman 2009, HBR</a:t>
            </a:r>
            <a:r>
              <a:rPr lang="de-DE" sz="1942"/>
              <a:t>)</a:t>
            </a:r>
            <a:endParaRPr/>
          </a:p>
          <a:p>
            <a:pPr indent="0" lvl="0" marL="0" rtl="0" algn="l">
              <a:lnSpc>
                <a:spcPct val="70000"/>
              </a:lnSpc>
              <a:spcBef>
                <a:spcPts val="750"/>
              </a:spcBef>
              <a:spcAft>
                <a:spcPts val="0"/>
              </a:spcAft>
              <a:buClr>
                <a:schemeClr val="dk1"/>
              </a:buClr>
              <a:buSzPts val="1942"/>
              <a:buNone/>
            </a:pPr>
            <a:r>
              <a:t/>
            </a:r>
            <a:endParaRPr sz="1942"/>
          </a:p>
          <a:p>
            <a:pPr indent="-171450" lvl="0" marL="171450" rtl="0" algn="l">
              <a:lnSpc>
                <a:spcPct val="70000"/>
              </a:lnSpc>
              <a:spcBef>
                <a:spcPts val="750"/>
              </a:spcBef>
              <a:spcAft>
                <a:spcPts val="0"/>
              </a:spcAft>
              <a:buClr>
                <a:schemeClr val="dk1"/>
              </a:buClr>
              <a:buSzPts val="1942"/>
              <a:buChar char="•"/>
            </a:pPr>
            <a:r>
              <a:rPr lang="de-DE" sz="1942"/>
              <a:t>Brist på energi och entusiasm</a:t>
            </a:r>
            <a:endParaRPr/>
          </a:p>
          <a:p>
            <a:pPr indent="-171450" lvl="0" marL="171450" rtl="0" algn="l">
              <a:lnSpc>
                <a:spcPct val="70000"/>
              </a:lnSpc>
              <a:spcBef>
                <a:spcPts val="750"/>
              </a:spcBef>
              <a:spcAft>
                <a:spcPts val="0"/>
              </a:spcAft>
              <a:buClr>
                <a:schemeClr val="dk1"/>
              </a:buClr>
              <a:buSzPts val="1942"/>
              <a:buChar char="•"/>
            </a:pPr>
            <a:r>
              <a:rPr lang="de-DE" sz="1942"/>
              <a:t>Acceptera sin egen medelmåttiga prestanda</a:t>
            </a:r>
            <a:endParaRPr/>
          </a:p>
          <a:p>
            <a:pPr indent="-171450" lvl="0" marL="171450" rtl="0" algn="l">
              <a:lnSpc>
                <a:spcPct val="70000"/>
              </a:lnSpc>
              <a:spcBef>
                <a:spcPts val="750"/>
              </a:spcBef>
              <a:spcAft>
                <a:spcPts val="0"/>
              </a:spcAft>
              <a:buClr>
                <a:schemeClr val="dk1"/>
              </a:buClr>
              <a:buSzPts val="1942"/>
              <a:buChar char="•"/>
            </a:pPr>
            <a:r>
              <a:rPr lang="de-DE" sz="1942"/>
              <a:t>Brist på tydlig syn och riktning</a:t>
            </a:r>
            <a:endParaRPr/>
          </a:p>
          <a:p>
            <a:pPr indent="-171450" lvl="0" marL="171450" rtl="0" algn="l">
              <a:lnSpc>
                <a:spcPct val="70000"/>
              </a:lnSpc>
              <a:spcBef>
                <a:spcPts val="750"/>
              </a:spcBef>
              <a:spcAft>
                <a:spcPts val="0"/>
              </a:spcAft>
              <a:buClr>
                <a:schemeClr val="dk1"/>
              </a:buClr>
              <a:buSzPts val="1942"/>
              <a:buChar char="•"/>
            </a:pPr>
            <a:r>
              <a:rPr lang="de-DE" sz="1942"/>
              <a:t>Ha dåligt omdöme</a:t>
            </a:r>
            <a:endParaRPr/>
          </a:p>
          <a:p>
            <a:pPr indent="-171450" lvl="0" marL="171450" rtl="0" algn="l">
              <a:lnSpc>
                <a:spcPct val="70000"/>
              </a:lnSpc>
              <a:spcBef>
                <a:spcPts val="750"/>
              </a:spcBef>
              <a:spcAft>
                <a:spcPts val="0"/>
              </a:spcAft>
              <a:buClr>
                <a:schemeClr val="dk1"/>
              </a:buClr>
              <a:buSzPts val="1942"/>
              <a:buChar char="•"/>
            </a:pPr>
            <a:r>
              <a:rPr lang="de-DE" sz="1942"/>
              <a:t>Samarbetar inte</a:t>
            </a:r>
            <a:endParaRPr/>
          </a:p>
          <a:p>
            <a:pPr indent="-171450" lvl="0" marL="171450" rtl="0" algn="l">
              <a:lnSpc>
                <a:spcPct val="70000"/>
              </a:lnSpc>
              <a:spcBef>
                <a:spcPts val="750"/>
              </a:spcBef>
              <a:spcAft>
                <a:spcPts val="0"/>
              </a:spcAft>
              <a:buClr>
                <a:schemeClr val="dk1"/>
              </a:buClr>
              <a:buSzPts val="1942"/>
              <a:buChar char="•"/>
            </a:pPr>
            <a:r>
              <a:rPr lang="de-DE" sz="1942"/>
              <a:t>Motstår nya idéer</a:t>
            </a:r>
            <a:endParaRPr/>
          </a:p>
          <a:p>
            <a:pPr indent="-171450" lvl="0" marL="171450" rtl="0" algn="l">
              <a:lnSpc>
                <a:spcPct val="70000"/>
              </a:lnSpc>
              <a:spcBef>
                <a:spcPts val="750"/>
              </a:spcBef>
              <a:spcAft>
                <a:spcPts val="0"/>
              </a:spcAft>
              <a:buClr>
                <a:schemeClr val="dk1"/>
              </a:buClr>
              <a:buSzPts val="1942"/>
              <a:buChar char="•"/>
            </a:pPr>
            <a:r>
              <a:rPr lang="de-DE" sz="1942"/>
              <a:t>Lär sig inte av misstag</a:t>
            </a:r>
            <a:endParaRPr/>
          </a:p>
          <a:p>
            <a:pPr indent="-171450" lvl="0" marL="171450" rtl="0" algn="l">
              <a:lnSpc>
                <a:spcPct val="70000"/>
              </a:lnSpc>
              <a:spcBef>
                <a:spcPts val="750"/>
              </a:spcBef>
              <a:spcAft>
                <a:spcPts val="0"/>
              </a:spcAft>
              <a:buClr>
                <a:schemeClr val="dk1"/>
              </a:buClr>
              <a:buSzPts val="1942"/>
              <a:buChar char="•"/>
            </a:pPr>
            <a:r>
              <a:rPr lang="de-DE" sz="1942"/>
              <a:t>Bristande mänskliga färdigheter</a:t>
            </a:r>
            <a:endParaRPr/>
          </a:p>
          <a:p>
            <a:pPr indent="-171450" lvl="0" marL="171450" rtl="0" algn="l">
              <a:lnSpc>
                <a:spcPct val="70000"/>
              </a:lnSpc>
              <a:spcBef>
                <a:spcPts val="750"/>
              </a:spcBef>
              <a:spcAft>
                <a:spcPts val="0"/>
              </a:spcAft>
              <a:buClr>
                <a:schemeClr val="dk1"/>
              </a:buClr>
              <a:buSzPts val="1942"/>
              <a:buChar char="•"/>
            </a:pPr>
            <a:r>
              <a:rPr lang="de-DE" sz="1942"/>
              <a:t>Misslyckas med att utveckla andra</a:t>
            </a:r>
            <a:endParaRPr/>
          </a:p>
        </p:txBody>
      </p:sp>
      <p:pic>
        <p:nvPicPr>
          <p:cNvPr id="313" name="Google Shape;313;p34"/>
          <p:cNvPicPr preferRelativeResize="0"/>
          <p:nvPr/>
        </p:nvPicPr>
        <p:blipFill rotWithShape="1">
          <a:blip r:embed="rId4">
            <a:alphaModFix/>
          </a:blip>
          <a:srcRect b="0" l="0" r="0" t="0"/>
          <a:stretch/>
        </p:blipFill>
        <p:spPr>
          <a:xfrm>
            <a:off x="5287817" y="1256145"/>
            <a:ext cx="2923310" cy="4384966"/>
          </a:xfrm>
          <a:prstGeom prst="rect">
            <a:avLst/>
          </a:prstGeom>
          <a:noFill/>
          <a:ln>
            <a:noFill/>
          </a:ln>
          <a:effectLst>
            <a:outerShdw blurRad="292100" rotWithShape="0" algn="tl" dir="2700000" dist="139700">
              <a:srgbClr val="333333">
                <a:alpha val="64705"/>
              </a:srgbClr>
            </a:outerShdw>
          </a:effectLst>
        </p:spPr>
      </p:pic>
      <p:sp>
        <p:nvSpPr>
          <p:cNvPr id="314" name="Google Shape;314;p34"/>
          <p:cNvSpPr/>
          <p:nvPr/>
        </p:nvSpPr>
        <p:spPr>
          <a:xfrm>
            <a:off x="5189146" y="5733474"/>
            <a:ext cx="3021981"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400">
                <a:solidFill>
                  <a:srgbClr val="111111"/>
                </a:solidFill>
                <a:latin typeface="Arial"/>
                <a:ea typeface="Arial"/>
                <a:cs typeface="Arial"/>
                <a:sym typeface="Arial"/>
              </a:rPr>
              <a:t>Photo by </a:t>
            </a:r>
            <a:r>
              <a:rPr lang="de-DE" sz="1400" u="sng">
                <a:solidFill>
                  <a:schemeClr val="hlink"/>
                </a:solidFill>
                <a:latin typeface="Arial"/>
                <a:ea typeface="Arial"/>
                <a:cs typeface="Arial"/>
                <a:sym typeface="Arial"/>
                <a:hlinkClick r:id="rId5"/>
              </a:rPr>
              <a:t>Javier Reyes</a:t>
            </a:r>
            <a:r>
              <a:rPr lang="de-DE" sz="1400">
                <a:solidFill>
                  <a:srgbClr val="111111"/>
                </a:solidFill>
                <a:latin typeface="Arial"/>
                <a:ea typeface="Arial"/>
                <a:cs typeface="Arial"/>
                <a:sym typeface="Arial"/>
              </a:rPr>
              <a:t> on </a:t>
            </a:r>
            <a:r>
              <a:rPr lang="de-DE" sz="1400" u="sng">
                <a:solidFill>
                  <a:schemeClr val="hlink"/>
                </a:solidFill>
                <a:latin typeface="Arial"/>
                <a:ea typeface="Arial"/>
                <a:cs typeface="Arial"/>
                <a:sym typeface="Arial"/>
                <a:hlinkClick r:id="rId6"/>
              </a:rPr>
              <a:t>Unsplash</a:t>
            </a:r>
            <a:endParaRPr sz="1400">
              <a:solidFill>
                <a:schemeClr val="dk1"/>
              </a:solidFill>
              <a:latin typeface="Trebuchet MS"/>
              <a:ea typeface="Trebuchet MS"/>
              <a:cs typeface="Trebuchet MS"/>
              <a:sym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5"/>
          <p:cNvSpPr txBox="1"/>
          <p:nvPr>
            <p:ph type="title"/>
          </p:nvPr>
        </p:nvSpPr>
        <p:spPr>
          <a:xfrm>
            <a:off x="628650" y="365126"/>
            <a:ext cx="5097895"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Varför ska vi arbeta med kompetens? II</a:t>
            </a:r>
            <a:endParaRPr/>
          </a:p>
        </p:txBody>
      </p:sp>
      <p:sp>
        <p:nvSpPr>
          <p:cNvPr id="320" name="Google Shape;320;p35"/>
          <p:cNvSpPr txBox="1"/>
          <p:nvPr>
            <p:ph idx="1" type="body"/>
          </p:nvPr>
        </p:nvSpPr>
        <p:spPr>
          <a:xfrm>
            <a:off x="628650" y="1825625"/>
            <a:ext cx="4534477" cy="413408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665"/>
              <a:buNone/>
            </a:pPr>
            <a:r>
              <a:rPr lang="de-DE" sz="1665"/>
              <a:t>Brett vetenskapligt samförstånd om att mjuka färdigheter är avgörande för framgång.</a:t>
            </a:r>
            <a:endParaRPr/>
          </a:p>
          <a:p>
            <a:pPr indent="-171450" lvl="0" marL="171450" rtl="0" algn="l">
              <a:lnSpc>
                <a:spcPct val="90000"/>
              </a:lnSpc>
              <a:spcBef>
                <a:spcPts val="750"/>
              </a:spcBef>
              <a:spcAft>
                <a:spcPts val="0"/>
              </a:spcAft>
              <a:buClr>
                <a:schemeClr val="dk1"/>
              </a:buClr>
              <a:buSzPts val="1665"/>
              <a:buChar char="•"/>
            </a:pPr>
            <a:r>
              <a:rPr lang="de-DE" sz="1665"/>
              <a:t>Människor befordras på grund av intellektuella och ämneskunskaper men misslyckas eftersom de saknar känslomässiga färdigheter (Goleman 1998)</a:t>
            </a:r>
            <a:endParaRPr/>
          </a:p>
          <a:p>
            <a:pPr indent="-171450" lvl="0" marL="171450" rtl="0" algn="l">
              <a:lnSpc>
                <a:spcPct val="90000"/>
              </a:lnSpc>
              <a:spcBef>
                <a:spcPts val="750"/>
              </a:spcBef>
              <a:spcAft>
                <a:spcPts val="0"/>
              </a:spcAft>
              <a:buClr>
                <a:schemeClr val="dk1"/>
              </a:buClr>
              <a:buSzPts val="1665"/>
              <a:buChar char="•"/>
            </a:pPr>
            <a:r>
              <a:rPr lang="de-DE" sz="1665"/>
              <a:t>Den bästa förutsägaren för befordran är förmågan och viljan att lära sig, i kombination med öppenhet för nya saker (Lombardo &amp; Eichinger 2003)</a:t>
            </a:r>
            <a:endParaRPr/>
          </a:p>
          <a:p>
            <a:pPr indent="-171450" lvl="0" marL="171450" rtl="0" algn="l">
              <a:lnSpc>
                <a:spcPct val="90000"/>
              </a:lnSpc>
              <a:spcBef>
                <a:spcPts val="750"/>
              </a:spcBef>
              <a:spcAft>
                <a:spcPts val="0"/>
              </a:spcAft>
              <a:buClr>
                <a:schemeClr val="dk1"/>
              </a:buClr>
              <a:buSzPts val="1665"/>
              <a:buChar char="•"/>
            </a:pPr>
            <a:r>
              <a:rPr lang="de-DE" sz="1665"/>
              <a:t>Sociala kompetenser är mycket bättre förutsägare för prestanda än kognitiva färdigheter (Hogan &amp; Holland, 2004)</a:t>
            </a:r>
            <a:endParaRPr/>
          </a:p>
        </p:txBody>
      </p:sp>
      <p:pic>
        <p:nvPicPr>
          <p:cNvPr id="321" name="Google Shape;321;p35"/>
          <p:cNvPicPr preferRelativeResize="0"/>
          <p:nvPr/>
        </p:nvPicPr>
        <p:blipFill rotWithShape="1">
          <a:blip r:embed="rId3">
            <a:alphaModFix/>
          </a:blip>
          <a:srcRect b="0" l="0" r="0" t="0"/>
          <a:stretch/>
        </p:blipFill>
        <p:spPr>
          <a:xfrm>
            <a:off x="5287817" y="1256145"/>
            <a:ext cx="2923310" cy="4384966"/>
          </a:xfrm>
          <a:prstGeom prst="rect">
            <a:avLst/>
          </a:prstGeom>
          <a:noFill/>
          <a:ln>
            <a:noFill/>
          </a:ln>
          <a:effectLst>
            <a:outerShdw blurRad="292100" rotWithShape="0" algn="tl" dir="2700000" dist="139700">
              <a:srgbClr val="333333">
                <a:alpha val="64705"/>
              </a:srgbClr>
            </a:outerShdw>
          </a:effectLst>
        </p:spPr>
      </p:pic>
      <p:sp>
        <p:nvSpPr>
          <p:cNvPr id="322" name="Google Shape;322;p35"/>
          <p:cNvSpPr/>
          <p:nvPr/>
        </p:nvSpPr>
        <p:spPr>
          <a:xfrm>
            <a:off x="5189146" y="5733474"/>
            <a:ext cx="3021981"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400">
                <a:solidFill>
                  <a:srgbClr val="111111"/>
                </a:solidFill>
                <a:latin typeface="Arial"/>
                <a:ea typeface="Arial"/>
                <a:cs typeface="Arial"/>
                <a:sym typeface="Arial"/>
              </a:rPr>
              <a:t>Photo by </a:t>
            </a:r>
            <a:r>
              <a:rPr lang="de-DE" sz="1400" u="sng">
                <a:solidFill>
                  <a:schemeClr val="hlink"/>
                </a:solidFill>
                <a:latin typeface="Arial"/>
                <a:ea typeface="Arial"/>
                <a:cs typeface="Arial"/>
                <a:sym typeface="Arial"/>
                <a:hlinkClick r:id="rId4"/>
              </a:rPr>
              <a:t>Javier Reyes</a:t>
            </a:r>
            <a:r>
              <a:rPr lang="de-DE" sz="1400">
                <a:solidFill>
                  <a:srgbClr val="111111"/>
                </a:solidFill>
                <a:latin typeface="Arial"/>
                <a:ea typeface="Arial"/>
                <a:cs typeface="Arial"/>
                <a:sym typeface="Arial"/>
              </a:rPr>
              <a:t> on </a:t>
            </a:r>
            <a:r>
              <a:rPr lang="de-DE" sz="1400" u="sng">
                <a:solidFill>
                  <a:schemeClr val="hlink"/>
                </a:solidFill>
                <a:latin typeface="Arial"/>
                <a:ea typeface="Arial"/>
                <a:cs typeface="Arial"/>
                <a:sym typeface="Arial"/>
                <a:hlinkClick r:id="rId5"/>
              </a:rPr>
              <a:t>Unsplash</a:t>
            </a:r>
            <a:endParaRPr sz="1400">
              <a:solidFill>
                <a:schemeClr val="dk1"/>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6"/>
          <p:cNvSpPr txBox="1"/>
          <p:nvPr>
            <p:ph type="title"/>
          </p:nvPr>
        </p:nvSpPr>
        <p:spPr>
          <a:xfrm>
            <a:off x="628650" y="365126"/>
            <a:ext cx="5097895"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Varför ska vi arbeta med kompetens? III</a:t>
            </a:r>
            <a:endParaRPr/>
          </a:p>
        </p:txBody>
      </p:sp>
      <p:sp>
        <p:nvSpPr>
          <p:cNvPr id="328" name="Google Shape;328;p36"/>
          <p:cNvSpPr txBox="1"/>
          <p:nvPr>
            <p:ph idx="1" type="body"/>
          </p:nvPr>
        </p:nvSpPr>
        <p:spPr>
          <a:xfrm>
            <a:off x="628650" y="1825625"/>
            <a:ext cx="4534477" cy="413408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100"/>
              <a:buNone/>
            </a:pPr>
            <a:r>
              <a:rPr lang="de-DE"/>
              <a:t>De kan användas inom olika områden inom Talent Management / HR Practices</a:t>
            </a:r>
            <a:endParaRPr/>
          </a:p>
          <a:p>
            <a:pPr indent="0" lvl="0" marL="0" rtl="0" algn="l">
              <a:lnSpc>
                <a:spcPct val="90000"/>
              </a:lnSpc>
              <a:spcBef>
                <a:spcPts val="750"/>
              </a:spcBef>
              <a:spcAft>
                <a:spcPts val="0"/>
              </a:spcAft>
              <a:buClr>
                <a:schemeClr val="dk1"/>
              </a:buClr>
              <a:buSzPts val="2100"/>
              <a:buNone/>
            </a:pPr>
            <a:r>
              <a:t/>
            </a:r>
            <a:endParaRPr/>
          </a:p>
          <a:p>
            <a:pPr indent="-171450" lvl="0" marL="171450" rtl="0" algn="l">
              <a:lnSpc>
                <a:spcPct val="90000"/>
              </a:lnSpc>
              <a:spcBef>
                <a:spcPts val="750"/>
              </a:spcBef>
              <a:spcAft>
                <a:spcPts val="0"/>
              </a:spcAft>
              <a:buClr>
                <a:schemeClr val="dk1"/>
              </a:buClr>
              <a:buSzPts val="2100"/>
              <a:buChar char="•"/>
            </a:pPr>
            <a:r>
              <a:rPr lang="de-DE"/>
              <a:t>Talangidentifiering</a:t>
            </a:r>
            <a:endParaRPr/>
          </a:p>
          <a:p>
            <a:pPr indent="-171450" lvl="0" marL="171450" rtl="0" algn="l">
              <a:lnSpc>
                <a:spcPct val="90000"/>
              </a:lnSpc>
              <a:spcBef>
                <a:spcPts val="750"/>
              </a:spcBef>
              <a:spcAft>
                <a:spcPts val="0"/>
              </a:spcAft>
              <a:buClr>
                <a:schemeClr val="dk1"/>
              </a:buClr>
              <a:buSzPts val="2100"/>
              <a:buChar char="•"/>
            </a:pPr>
            <a:r>
              <a:rPr lang="de-DE"/>
              <a:t>Attraktion och rekrytering</a:t>
            </a:r>
            <a:endParaRPr/>
          </a:p>
          <a:p>
            <a:pPr indent="-171450" lvl="0" marL="171450" rtl="0" algn="l">
              <a:lnSpc>
                <a:spcPct val="90000"/>
              </a:lnSpc>
              <a:spcBef>
                <a:spcPts val="750"/>
              </a:spcBef>
              <a:spcAft>
                <a:spcPts val="0"/>
              </a:spcAft>
              <a:buClr>
                <a:schemeClr val="dk1"/>
              </a:buClr>
              <a:buSzPts val="2100"/>
              <a:buChar char="•"/>
            </a:pPr>
            <a:r>
              <a:rPr lang="de-DE"/>
              <a:t>Personalbedömning</a:t>
            </a:r>
            <a:endParaRPr/>
          </a:p>
          <a:p>
            <a:pPr indent="-171450" lvl="0" marL="171450" rtl="0" algn="l">
              <a:lnSpc>
                <a:spcPct val="90000"/>
              </a:lnSpc>
              <a:spcBef>
                <a:spcPts val="750"/>
              </a:spcBef>
              <a:spcAft>
                <a:spcPts val="0"/>
              </a:spcAft>
              <a:buClr>
                <a:schemeClr val="dk1"/>
              </a:buClr>
              <a:buSzPts val="2100"/>
              <a:buChar char="•"/>
            </a:pPr>
            <a:r>
              <a:rPr lang="de-DE"/>
              <a:t>Personalutveckling</a:t>
            </a:r>
            <a:endParaRPr/>
          </a:p>
          <a:p>
            <a:pPr indent="-171450" lvl="0" marL="171450" rtl="0" algn="l">
              <a:lnSpc>
                <a:spcPct val="90000"/>
              </a:lnSpc>
              <a:spcBef>
                <a:spcPts val="750"/>
              </a:spcBef>
              <a:spcAft>
                <a:spcPts val="0"/>
              </a:spcAft>
              <a:buClr>
                <a:schemeClr val="dk1"/>
              </a:buClr>
              <a:buSzPts val="2100"/>
              <a:buChar char="•"/>
            </a:pPr>
            <a:r>
              <a:rPr lang="de-DE"/>
              <a:t>Kvarhållande av persona</a:t>
            </a:r>
            <a:endParaRPr/>
          </a:p>
        </p:txBody>
      </p:sp>
      <p:pic>
        <p:nvPicPr>
          <p:cNvPr id="329" name="Google Shape;329;p36"/>
          <p:cNvPicPr preferRelativeResize="0"/>
          <p:nvPr/>
        </p:nvPicPr>
        <p:blipFill rotWithShape="1">
          <a:blip r:embed="rId3">
            <a:alphaModFix/>
          </a:blip>
          <a:srcRect b="0" l="0" r="0" t="0"/>
          <a:stretch/>
        </p:blipFill>
        <p:spPr>
          <a:xfrm>
            <a:off x="5287817" y="1256145"/>
            <a:ext cx="2923310" cy="4384966"/>
          </a:xfrm>
          <a:prstGeom prst="rect">
            <a:avLst/>
          </a:prstGeom>
          <a:noFill/>
          <a:ln>
            <a:noFill/>
          </a:ln>
          <a:effectLst>
            <a:outerShdw blurRad="292100" rotWithShape="0" algn="tl" dir="2700000" dist="139700">
              <a:srgbClr val="333333">
                <a:alpha val="64705"/>
              </a:srgbClr>
            </a:outerShdw>
          </a:effectLst>
        </p:spPr>
      </p:pic>
      <p:sp>
        <p:nvSpPr>
          <p:cNvPr id="330" name="Google Shape;330;p36"/>
          <p:cNvSpPr/>
          <p:nvPr/>
        </p:nvSpPr>
        <p:spPr>
          <a:xfrm>
            <a:off x="5189146" y="5733474"/>
            <a:ext cx="3021981"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400">
                <a:solidFill>
                  <a:srgbClr val="111111"/>
                </a:solidFill>
                <a:latin typeface="Arial"/>
                <a:ea typeface="Arial"/>
                <a:cs typeface="Arial"/>
                <a:sym typeface="Arial"/>
              </a:rPr>
              <a:t>Photo by </a:t>
            </a:r>
            <a:r>
              <a:rPr lang="de-DE" sz="1400" u="sng">
                <a:solidFill>
                  <a:schemeClr val="hlink"/>
                </a:solidFill>
                <a:latin typeface="Arial"/>
                <a:ea typeface="Arial"/>
                <a:cs typeface="Arial"/>
                <a:sym typeface="Arial"/>
                <a:hlinkClick r:id="rId4"/>
              </a:rPr>
              <a:t>Javier Reyes</a:t>
            </a:r>
            <a:r>
              <a:rPr lang="de-DE" sz="1400">
                <a:solidFill>
                  <a:srgbClr val="111111"/>
                </a:solidFill>
                <a:latin typeface="Arial"/>
                <a:ea typeface="Arial"/>
                <a:cs typeface="Arial"/>
                <a:sym typeface="Arial"/>
              </a:rPr>
              <a:t> on </a:t>
            </a:r>
            <a:r>
              <a:rPr lang="de-DE" sz="1400" u="sng">
                <a:solidFill>
                  <a:schemeClr val="hlink"/>
                </a:solidFill>
                <a:latin typeface="Arial"/>
                <a:ea typeface="Arial"/>
                <a:cs typeface="Arial"/>
                <a:sym typeface="Arial"/>
                <a:hlinkClick r:id="rId5"/>
              </a:rPr>
              <a:t>Unsplash</a:t>
            </a:r>
            <a:endParaRPr sz="1400">
              <a:solidFill>
                <a:schemeClr val="dk1"/>
              </a:solidFill>
              <a:latin typeface="Trebuchet MS"/>
              <a:ea typeface="Trebuchet MS"/>
              <a:cs typeface="Trebuchet MS"/>
              <a:sym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Definiera kompetenser I</a:t>
            </a:r>
            <a:endParaRPr/>
          </a:p>
        </p:txBody>
      </p:sp>
      <p:sp>
        <p:nvSpPr>
          <p:cNvPr id="336" name="Google Shape;336;p37"/>
          <p:cNvSpPr txBox="1"/>
          <p:nvPr>
            <p:ph idx="1" type="body"/>
          </p:nvPr>
        </p:nvSpPr>
        <p:spPr>
          <a:xfrm>
            <a:off x="628650" y="1825625"/>
            <a:ext cx="7362411" cy="413408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de-DE" sz="2800"/>
              <a:t>En kompetensmodell är ...</a:t>
            </a:r>
            <a:endParaRPr/>
          </a:p>
          <a:p>
            <a:pPr indent="0" lvl="0" marL="0" rtl="0" algn="l">
              <a:lnSpc>
                <a:spcPct val="90000"/>
              </a:lnSpc>
              <a:spcBef>
                <a:spcPts val="750"/>
              </a:spcBef>
              <a:spcAft>
                <a:spcPts val="0"/>
              </a:spcAft>
              <a:buClr>
                <a:schemeClr val="dk1"/>
              </a:buClr>
              <a:buSzPts val="2800"/>
              <a:buNone/>
            </a:pPr>
            <a:r>
              <a:t/>
            </a:r>
            <a:endParaRPr sz="2800"/>
          </a:p>
          <a:p>
            <a:pPr indent="-177800" lvl="0" marL="171450" rtl="0" algn="l">
              <a:lnSpc>
                <a:spcPct val="90000"/>
              </a:lnSpc>
              <a:spcBef>
                <a:spcPts val="750"/>
              </a:spcBef>
              <a:spcAft>
                <a:spcPts val="0"/>
              </a:spcAft>
              <a:buClr>
                <a:schemeClr val="dk1"/>
              </a:buClr>
              <a:buSzPts val="2800"/>
              <a:buChar char="•"/>
            </a:pPr>
            <a:r>
              <a:rPr lang="de-DE" sz="2800"/>
              <a:t> ... en samling systematiska beskrivningar av beteenden som anses vara kritiska för framgång</a:t>
            </a:r>
            <a:endParaRPr/>
          </a:p>
          <a:p>
            <a:pPr indent="-177800" lvl="0" marL="171450" rtl="0" algn="l">
              <a:lnSpc>
                <a:spcPct val="90000"/>
              </a:lnSpc>
              <a:spcBef>
                <a:spcPts val="750"/>
              </a:spcBef>
              <a:spcAft>
                <a:spcPts val="0"/>
              </a:spcAft>
              <a:buClr>
                <a:schemeClr val="dk1"/>
              </a:buClr>
              <a:buSzPts val="2800"/>
              <a:buChar char="•"/>
            </a:pPr>
            <a:r>
              <a:rPr lang="de-DE" sz="2800"/>
              <a:t>  ... med målet att höja den organisatoriska kompetensen och kunna följa och styra avgörande utveckling</a:t>
            </a:r>
            <a:endParaRPr/>
          </a:p>
          <a:p>
            <a:pPr indent="-177800" lvl="0" marL="171450" rtl="0" algn="l">
              <a:lnSpc>
                <a:spcPct val="90000"/>
              </a:lnSpc>
              <a:spcBef>
                <a:spcPts val="750"/>
              </a:spcBef>
              <a:spcAft>
                <a:spcPts val="0"/>
              </a:spcAft>
              <a:buClr>
                <a:schemeClr val="dk1"/>
              </a:buClr>
              <a:buSzPts val="2800"/>
              <a:buChar char="•"/>
            </a:pPr>
            <a:r>
              <a:rPr lang="de-DE" sz="2800"/>
              <a:t>  Specifikt för organisationen och dess behov</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3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Definiera kompetenser II</a:t>
            </a:r>
            <a:endParaRPr/>
          </a:p>
        </p:txBody>
      </p:sp>
      <p:sp>
        <p:nvSpPr>
          <p:cNvPr id="342" name="Google Shape;342;p38"/>
          <p:cNvSpPr txBox="1"/>
          <p:nvPr>
            <p:ph idx="1" type="body"/>
          </p:nvPr>
        </p:nvSpPr>
        <p:spPr>
          <a:xfrm>
            <a:off x="628650" y="1825625"/>
            <a:ext cx="8091280" cy="413408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de-DE" sz="2800"/>
              <a:t>Typer av kompetenser (Erpenbeck &amp; Rosenstiel, 2007)</a:t>
            </a:r>
            <a:endParaRPr/>
          </a:p>
          <a:p>
            <a:pPr indent="-177800" lvl="0" marL="171450" rtl="0" algn="l">
              <a:lnSpc>
                <a:spcPct val="90000"/>
              </a:lnSpc>
              <a:spcBef>
                <a:spcPts val="750"/>
              </a:spcBef>
              <a:spcAft>
                <a:spcPts val="0"/>
              </a:spcAft>
              <a:buClr>
                <a:schemeClr val="dk1"/>
              </a:buClr>
              <a:buSzPts val="2800"/>
              <a:buChar char="•"/>
            </a:pPr>
            <a:r>
              <a:rPr lang="de-DE" sz="2800"/>
              <a:t> Personliga kompetenser</a:t>
            </a:r>
            <a:endParaRPr/>
          </a:p>
          <a:p>
            <a:pPr indent="-177800" lvl="0" marL="171450" rtl="0" algn="l">
              <a:lnSpc>
                <a:spcPct val="90000"/>
              </a:lnSpc>
              <a:spcBef>
                <a:spcPts val="750"/>
              </a:spcBef>
              <a:spcAft>
                <a:spcPts val="0"/>
              </a:spcAft>
              <a:buClr>
                <a:schemeClr val="dk1"/>
              </a:buClr>
              <a:buSzPts val="2800"/>
              <a:buChar char="•"/>
            </a:pPr>
            <a:r>
              <a:rPr lang="de-DE" sz="2800"/>
              <a:t>  Åtgärdskompetenser</a:t>
            </a:r>
            <a:endParaRPr/>
          </a:p>
          <a:p>
            <a:pPr indent="-177800" lvl="0" marL="171450" rtl="0" algn="l">
              <a:lnSpc>
                <a:spcPct val="90000"/>
              </a:lnSpc>
              <a:spcBef>
                <a:spcPts val="750"/>
              </a:spcBef>
              <a:spcAft>
                <a:spcPts val="0"/>
              </a:spcAft>
              <a:buClr>
                <a:schemeClr val="dk1"/>
              </a:buClr>
              <a:buSzPts val="2800"/>
              <a:buChar char="•"/>
            </a:pPr>
            <a:r>
              <a:rPr lang="de-DE" sz="2800"/>
              <a:t>  Kompetenser i metoder och ämneskunskap</a:t>
            </a:r>
            <a:endParaRPr/>
          </a:p>
          <a:p>
            <a:pPr indent="-177800" lvl="0" marL="171450" rtl="0" algn="l">
              <a:lnSpc>
                <a:spcPct val="90000"/>
              </a:lnSpc>
              <a:spcBef>
                <a:spcPts val="750"/>
              </a:spcBef>
              <a:spcAft>
                <a:spcPts val="0"/>
              </a:spcAft>
              <a:buClr>
                <a:schemeClr val="dk1"/>
              </a:buClr>
              <a:buSzPts val="2800"/>
              <a:buChar char="•"/>
            </a:pPr>
            <a:r>
              <a:rPr lang="de-DE" sz="2800"/>
              <a:t>  Sociala och kommunikativa kompetenser</a:t>
            </a:r>
            <a:endParaRPr/>
          </a:p>
          <a:p>
            <a:pPr indent="0" lvl="0" marL="0" rtl="0" algn="l">
              <a:lnSpc>
                <a:spcPct val="90000"/>
              </a:lnSpc>
              <a:spcBef>
                <a:spcPts val="750"/>
              </a:spcBef>
              <a:spcAft>
                <a:spcPts val="0"/>
              </a:spcAft>
              <a:buClr>
                <a:schemeClr val="dk1"/>
              </a:buClr>
              <a:buSzPts val="2800"/>
              <a:buNone/>
            </a:pPr>
            <a:r>
              <a:t/>
            </a: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3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Definiera kompetenser III</a:t>
            </a:r>
            <a:endParaRPr/>
          </a:p>
        </p:txBody>
      </p:sp>
      <p:grpSp>
        <p:nvGrpSpPr>
          <p:cNvPr id="348" name="Google Shape;348;p39"/>
          <p:cNvGrpSpPr/>
          <p:nvPr/>
        </p:nvGrpSpPr>
        <p:grpSpPr>
          <a:xfrm>
            <a:off x="2457498" y="1597924"/>
            <a:ext cx="4388571" cy="4388571"/>
            <a:chOff x="1119029" y="0"/>
            <a:chExt cx="4388571" cy="4388571"/>
          </a:xfrm>
        </p:grpSpPr>
        <p:sp>
          <p:nvSpPr>
            <p:cNvPr id="349" name="Google Shape;349;p39"/>
            <p:cNvSpPr/>
            <p:nvPr/>
          </p:nvSpPr>
          <p:spPr>
            <a:xfrm>
              <a:off x="1119029" y="0"/>
              <a:ext cx="4388571" cy="4388571"/>
            </a:xfrm>
            <a:prstGeom prst="ellipse">
              <a:avLst/>
            </a:prstGeom>
            <a:solidFill>
              <a:srgbClr val="528CB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9"/>
            <p:cNvSpPr txBox="1"/>
            <p:nvPr/>
          </p:nvSpPr>
          <p:spPr>
            <a:xfrm>
              <a:off x="2546411" y="219428"/>
              <a:ext cx="1533805" cy="658285"/>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lt1"/>
                </a:buClr>
                <a:buSzPts val="2000"/>
                <a:buFont typeface="Trebuchet MS"/>
                <a:buNone/>
              </a:pPr>
              <a:r>
                <a:rPr b="1" lang="de-DE" sz="2000">
                  <a:solidFill>
                    <a:schemeClr val="lt1"/>
                  </a:solidFill>
                  <a:latin typeface="Trebuchet MS"/>
                  <a:ea typeface="Trebuchet MS"/>
                  <a:cs typeface="Trebuchet MS"/>
                  <a:sym typeface="Trebuchet MS"/>
                </a:rPr>
                <a:t>Leading others</a:t>
              </a:r>
              <a:endParaRPr b="1" sz="2000">
                <a:solidFill>
                  <a:schemeClr val="lt1"/>
                </a:solidFill>
                <a:latin typeface="Trebuchet MS"/>
                <a:ea typeface="Trebuchet MS"/>
                <a:cs typeface="Trebuchet MS"/>
                <a:sym typeface="Trebuchet MS"/>
              </a:endParaRPr>
            </a:p>
          </p:txBody>
        </p:sp>
        <p:sp>
          <p:nvSpPr>
            <p:cNvPr id="351" name="Google Shape;351;p39"/>
            <p:cNvSpPr/>
            <p:nvPr/>
          </p:nvSpPr>
          <p:spPr>
            <a:xfrm>
              <a:off x="1587816" y="1097142"/>
              <a:ext cx="3291428" cy="3291428"/>
            </a:xfrm>
            <a:prstGeom prst="ellipse">
              <a:avLst/>
            </a:prstGeom>
            <a:solidFill>
              <a:srgbClr val="79A3D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9"/>
            <p:cNvSpPr txBox="1"/>
            <p:nvPr/>
          </p:nvSpPr>
          <p:spPr>
            <a:xfrm>
              <a:off x="2466627" y="1302857"/>
              <a:ext cx="1533805" cy="61714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lt1"/>
                </a:buClr>
                <a:buSzPts val="2000"/>
                <a:buFont typeface="Trebuchet MS"/>
                <a:buNone/>
              </a:pPr>
              <a:r>
                <a:rPr b="1" lang="de-DE" sz="2000">
                  <a:solidFill>
                    <a:schemeClr val="lt1"/>
                  </a:solidFill>
                  <a:latin typeface="Trebuchet MS"/>
                  <a:ea typeface="Trebuchet MS"/>
                  <a:cs typeface="Trebuchet MS"/>
                  <a:sym typeface="Trebuchet MS"/>
                </a:rPr>
                <a:t>Leading the cause</a:t>
              </a:r>
              <a:endParaRPr b="1" sz="2000">
                <a:solidFill>
                  <a:schemeClr val="lt1"/>
                </a:solidFill>
                <a:latin typeface="Trebuchet MS"/>
                <a:ea typeface="Trebuchet MS"/>
                <a:cs typeface="Trebuchet MS"/>
                <a:sym typeface="Trebuchet MS"/>
              </a:endParaRPr>
            </a:p>
          </p:txBody>
        </p:sp>
        <p:sp>
          <p:nvSpPr>
            <p:cNvPr id="353" name="Google Shape;353;p39"/>
            <p:cNvSpPr/>
            <p:nvPr/>
          </p:nvSpPr>
          <p:spPr>
            <a:xfrm>
              <a:off x="2136387" y="2194285"/>
              <a:ext cx="2194285" cy="2194285"/>
            </a:xfrm>
            <a:prstGeom prst="ellipse">
              <a:avLst/>
            </a:prstGeom>
            <a:solidFill>
              <a:srgbClr val="A3BFE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9"/>
            <p:cNvSpPr txBox="1"/>
            <p:nvPr/>
          </p:nvSpPr>
          <p:spPr>
            <a:xfrm>
              <a:off x="2457733" y="2742856"/>
              <a:ext cx="1551594" cy="109714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lt1"/>
                </a:buClr>
                <a:buSzPts val="2000"/>
                <a:buFont typeface="Trebuchet MS"/>
                <a:buNone/>
              </a:pPr>
              <a:r>
                <a:rPr b="1" lang="de-DE" sz="2000">
                  <a:solidFill>
                    <a:schemeClr val="lt1"/>
                  </a:solidFill>
                  <a:latin typeface="Trebuchet MS"/>
                  <a:ea typeface="Trebuchet MS"/>
                  <a:cs typeface="Trebuchet MS"/>
                  <a:sym typeface="Trebuchet MS"/>
                </a:rPr>
                <a:t>Leading yourself</a:t>
              </a:r>
              <a:endParaRPr b="1" sz="2000">
                <a:solidFill>
                  <a:schemeClr val="lt1"/>
                </a:solidFill>
                <a:latin typeface="Trebuchet MS"/>
                <a:ea typeface="Trebuchet MS"/>
                <a:cs typeface="Trebuchet MS"/>
                <a:sym typeface="Trebuchet MS"/>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0"/>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Element i en kompetensmodell</a:t>
            </a:r>
            <a:endParaRPr/>
          </a:p>
        </p:txBody>
      </p:sp>
      <p:sp>
        <p:nvSpPr>
          <p:cNvPr id="360" name="Google Shape;360;p40"/>
          <p:cNvSpPr txBox="1"/>
          <p:nvPr>
            <p:ph idx="1" type="body"/>
          </p:nvPr>
        </p:nvSpPr>
        <p:spPr>
          <a:xfrm>
            <a:off x="627459" y="1508884"/>
            <a:ext cx="3868340"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de-DE"/>
              <a:t>Element</a:t>
            </a:r>
            <a:endParaRPr/>
          </a:p>
        </p:txBody>
      </p:sp>
      <p:sp>
        <p:nvSpPr>
          <p:cNvPr id="361" name="Google Shape;361;p40"/>
          <p:cNvSpPr txBox="1"/>
          <p:nvPr>
            <p:ph idx="2" type="body"/>
          </p:nvPr>
        </p:nvSpPr>
        <p:spPr>
          <a:xfrm>
            <a:off x="627459" y="2637597"/>
            <a:ext cx="3868340" cy="2954820"/>
          </a:xfrm>
          <a:prstGeom prst="rect">
            <a:avLst/>
          </a:prstGeom>
          <a:noFill/>
          <a:ln>
            <a:noFill/>
          </a:ln>
        </p:spPr>
        <p:txBody>
          <a:bodyPr anchorCtr="0" anchor="t" bIns="45700" lIns="91425" spcFirstLastPara="1" rIns="91425" wrap="square" tIns="45700">
            <a:noAutofit/>
          </a:bodyPr>
          <a:lstStyle/>
          <a:p>
            <a:pPr indent="-171450" lvl="0" marL="171450" rtl="0" algn="l">
              <a:lnSpc>
                <a:spcPct val="80000"/>
              </a:lnSpc>
              <a:spcBef>
                <a:spcPts val="0"/>
              </a:spcBef>
              <a:spcAft>
                <a:spcPts val="0"/>
              </a:spcAft>
              <a:buClr>
                <a:schemeClr val="dk1"/>
              </a:buClr>
              <a:buSzPts val="1942"/>
              <a:buChar char="•"/>
            </a:pPr>
            <a:r>
              <a:rPr lang="de-DE" sz="1942"/>
              <a:t>Kompetenskluster</a:t>
            </a:r>
            <a:endParaRPr/>
          </a:p>
          <a:p>
            <a:pPr indent="-171450" lvl="0" marL="171450" rtl="0" algn="l">
              <a:lnSpc>
                <a:spcPct val="80000"/>
              </a:lnSpc>
              <a:spcBef>
                <a:spcPts val="750"/>
              </a:spcBef>
              <a:spcAft>
                <a:spcPts val="0"/>
              </a:spcAft>
              <a:buClr>
                <a:schemeClr val="dk1"/>
              </a:buClr>
              <a:buSzPts val="1942"/>
              <a:buChar char="•"/>
            </a:pPr>
            <a:r>
              <a:rPr lang="de-DE" sz="1942"/>
              <a:t>Definition av specifika kompetenser</a:t>
            </a:r>
            <a:endParaRPr/>
          </a:p>
          <a:p>
            <a:pPr indent="-171450" lvl="0" marL="171450" rtl="0" algn="l">
              <a:lnSpc>
                <a:spcPct val="80000"/>
              </a:lnSpc>
              <a:spcBef>
                <a:spcPts val="750"/>
              </a:spcBef>
              <a:spcAft>
                <a:spcPts val="0"/>
              </a:spcAft>
              <a:buClr>
                <a:schemeClr val="dk1"/>
              </a:buClr>
              <a:buSzPts val="1942"/>
              <a:buChar char="•"/>
            </a:pPr>
            <a:r>
              <a:rPr lang="de-DE" sz="1942"/>
              <a:t>Beteendeindikatorer (exempel; hur kan du observera denna kompetens?)</a:t>
            </a:r>
            <a:endParaRPr/>
          </a:p>
          <a:p>
            <a:pPr indent="-48133" lvl="0" marL="171450" rtl="0" algn="l">
              <a:lnSpc>
                <a:spcPct val="80000"/>
              </a:lnSpc>
              <a:spcBef>
                <a:spcPts val="750"/>
              </a:spcBef>
              <a:spcAft>
                <a:spcPts val="0"/>
              </a:spcAft>
              <a:buClr>
                <a:schemeClr val="dk1"/>
              </a:buClr>
              <a:buSzPts val="1942"/>
              <a:buNone/>
            </a:pPr>
            <a:r>
              <a:t/>
            </a:r>
            <a:endParaRPr sz="1942"/>
          </a:p>
        </p:txBody>
      </p:sp>
      <p:sp>
        <p:nvSpPr>
          <p:cNvPr id="362" name="Google Shape;362;p40"/>
          <p:cNvSpPr txBox="1"/>
          <p:nvPr>
            <p:ph idx="3" type="body"/>
          </p:nvPr>
        </p:nvSpPr>
        <p:spPr>
          <a:xfrm>
            <a:off x="4695411" y="1425645"/>
            <a:ext cx="3887391"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de-DE"/>
              <a:t>Exempel</a:t>
            </a:r>
            <a:endParaRPr/>
          </a:p>
        </p:txBody>
      </p:sp>
      <p:sp>
        <p:nvSpPr>
          <p:cNvPr id="363" name="Google Shape;363;p40"/>
          <p:cNvSpPr txBox="1"/>
          <p:nvPr>
            <p:ph idx="4" type="body"/>
          </p:nvPr>
        </p:nvSpPr>
        <p:spPr>
          <a:xfrm>
            <a:off x="4629150" y="2637597"/>
            <a:ext cx="3953652" cy="3498160"/>
          </a:xfrm>
          <a:prstGeom prst="rect">
            <a:avLst/>
          </a:prstGeom>
          <a:noFill/>
          <a:ln>
            <a:noFill/>
          </a:ln>
        </p:spPr>
        <p:txBody>
          <a:bodyPr anchorCtr="0" anchor="t" bIns="45700" lIns="91425" spcFirstLastPara="1" rIns="91425" wrap="square" tIns="45700">
            <a:noAutofit/>
          </a:bodyPr>
          <a:lstStyle/>
          <a:p>
            <a:pPr indent="-171450" lvl="0" marL="171450" rtl="0" algn="l">
              <a:lnSpc>
                <a:spcPct val="80000"/>
              </a:lnSpc>
              <a:spcBef>
                <a:spcPts val="0"/>
              </a:spcBef>
              <a:spcAft>
                <a:spcPts val="0"/>
              </a:spcAft>
              <a:buClr>
                <a:schemeClr val="dk1"/>
              </a:buClr>
              <a:buSzPts val="1942"/>
              <a:buChar char="•"/>
            </a:pPr>
            <a:r>
              <a:rPr lang="de-DE" sz="1942"/>
              <a:t>Kluster ”Att leda andra” består av 20 kompetenser</a:t>
            </a:r>
            <a:endParaRPr/>
          </a:p>
          <a:p>
            <a:pPr indent="-171450" lvl="0" marL="171450" rtl="0" algn="l">
              <a:lnSpc>
                <a:spcPct val="80000"/>
              </a:lnSpc>
              <a:spcBef>
                <a:spcPts val="750"/>
              </a:spcBef>
              <a:spcAft>
                <a:spcPts val="0"/>
              </a:spcAft>
              <a:buClr>
                <a:schemeClr val="dk1"/>
              </a:buClr>
              <a:buSzPts val="1942"/>
              <a:buChar char="•"/>
            </a:pPr>
            <a:r>
              <a:rPr lang="de-DE" sz="1942"/>
              <a:t>Ledarskapskompetens: ”Respektfullt och uppmuntra anställda att uppnå gemensamma mål”</a:t>
            </a:r>
            <a:endParaRPr/>
          </a:p>
          <a:p>
            <a:pPr indent="-171450" lvl="0" marL="171450" rtl="0" algn="l">
              <a:lnSpc>
                <a:spcPct val="80000"/>
              </a:lnSpc>
              <a:spcBef>
                <a:spcPts val="750"/>
              </a:spcBef>
              <a:spcAft>
                <a:spcPts val="0"/>
              </a:spcAft>
              <a:buClr>
                <a:schemeClr val="dk1"/>
              </a:buClr>
              <a:buSzPts val="1942"/>
              <a:buChar char="•"/>
            </a:pPr>
            <a:r>
              <a:rPr lang="de-DE" sz="1942"/>
              <a:t>Beteendeindikatorer:</a:t>
            </a:r>
            <a:endParaRPr/>
          </a:p>
          <a:p>
            <a:pPr indent="-171450" lvl="1" marL="514350" rtl="0" algn="l">
              <a:lnSpc>
                <a:spcPct val="80000"/>
              </a:lnSpc>
              <a:spcBef>
                <a:spcPts val="375"/>
              </a:spcBef>
              <a:spcAft>
                <a:spcPts val="0"/>
              </a:spcAft>
              <a:buClr>
                <a:schemeClr val="dk1"/>
              </a:buClr>
              <a:buSzPts val="1665"/>
              <a:buFont typeface="Courier New"/>
              <a:buChar char="o"/>
            </a:pPr>
            <a:r>
              <a:rPr lang="de-DE" sz="1665"/>
              <a:t>Frågar regelbundet om konstruktiva prestationsgranskningar i teammöten</a:t>
            </a:r>
            <a:endParaRPr/>
          </a:p>
          <a:p>
            <a:pPr indent="-171450" lvl="1" marL="514350" rtl="0" algn="l">
              <a:lnSpc>
                <a:spcPct val="80000"/>
              </a:lnSpc>
              <a:spcBef>
                <a:spcPts val="375"/>
              </a:spcBef>
              <a:spcAft>
                <a:spcPts val="0"/>
              </a:spcAft>
              <a:buClr>
                <a:schemeClr val="dk1"/>
              </a:buClr>
              <a:buSzPts val="1665"/>
              <a:buFont typeface="Courier New"/>
              <a:buChar char="o"/>
            </a:pPr>
            <a:r>
              <a:rPr lang="de-DE" sz="1665"/>
              <a:t>Erbjuder tid och utrymme proaktivt för reflektion över utmaningar och hinder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i="1" lang="de-DE"/>
              <a:t>Övning: Definiera viktiga kompetenser för din organisation (Arbetsblad 03)</a:t>
            </a:r>
            <a:endParaRPr/>
          </a:p>
        </p:txBody>
      </p:sp>
      <p:sp>
        <p:nvSpPr>
          <p:cNvPr id="369" name="Google Shape;369;p41"/>
          <p:cNvSpPr txBox="1"/>
          <p:nvPr>
            <p:ph idx="1" type="body"/>
          </p:nvPr>
        </p:nvSpPr>
        <p:spPr>
          <a:xfrm>
            <a:off x="628650" y="1739055"/>
            <a:ext cx="3894654" cy="4347928"/>
          </a:xfrm>
          <a:prstGeom prst="rect">
            <a:avLst/>
          </a:prstGeom>
          <a:noFill/>
          <a:ln>
            <a:noFill/>
          </a:ln>
        </p:spPr>
        <p:txBody>
          <a:bodyPr anchorCtr="0" anchor="t" bIns="45700" lIns="91425" spcFirstLastPara="1" rIns="91425" wrap="square" tIns="45700">
            <a:noAutofit/>
          </a:bodyPr>
          <a:lstStyle/>
          <a:p>
            <a:pPr indent="-457200" lvl="0" marL="457200" rtl="0" algn="l">
              <a:lnSpc>
                <a:spcPct val="80000"/>
              </a:lnSpc>
              <a:spcBef>
                <a:spcPts val="0"/>
              </a:spcBef>
              <a:spcAft>
                <a:spcPts val="0"/>
              </a:spcAft>
              <a:buClr>
                <a:schemeClr val="dk1"/>
              </a:buClr>
              <a:buSzPts val="1942"/>
              <a:buFont typeface="Trebuchet MS"/>
              <a:buAutoNum type="arabicPeriod"/>
            </a:pPr>
            <a:r>
              <a:rPr lang="de-DE" sz="1942"/>
              <a:t>Välj ett viktigt talentsegment / yrke</a:t>
            </a:r>
            <a:endParaRPr/>
          </a:p>
          <a:p>
            <a:pPr indent="-457200" lvl="0" marL="457200" rtl="0" algn="l">
              <a:lnSpc>
                <a:spcPct val="80000"/>
              </a:lnSpc>
              <a:spcBef>
                <a:spcPts val="750"/>
              </a:spcBef>
              <a:spcAft>
                <a:spcPts val="0"/>
              </a:spcAft>
              <a:buClr>
                <a:schemeClr val="dk1"/>
              </a:buClr>
              <a:buSzPts val="1942"/>
              <a:buFont typeface="Trebuchet MS"/>
              <a:buAutoNum type="arabicPeriod"/>
            </a:pPr>
            <a:r>
              <a:rPr lang="de-DE" sz="1942"/>
              <a:t>Skapa den första delen av din kompetensmodell:</a:t>
            </a:r>
            <a:endParaRPr/>
          </a:p>
          <a:p>
            <a:pPr indent="-457200" lvl="1" marL="800100" rtl="0" algn="l">
              <a:lnSpc>
                <a:spcPct val="80000"/>
              </a:lnSpc>
              <a:spcBef>
                <a:spcPts val="375"/>
              </a:spcBef>
              <a:spcAft>
                <a:spcPts val="0"/>
              </a:spcAft>
              <a:buClr>
                <a:schemeClr val="dk1"/>
              </a:buClr>
              <a:buSzPts val="1665"/>
              <a:buFont typeface="Trebuchet MS"/>
              <a:buAutoNum type="alphaLcPeriod"/>
            </a:pPr>
            <a:r>
              <a:rPr lang="de-DE" sz="1665"/>
              <a:t>Välj ett av de viktigaste kompetensområdena (leda dig själv, orsaken och andra)</a:t>
            </a:r>
            <a:endParaRPr/>
          </a:p>
          <a:p>
            <a:pPr indent="-457200" lvl="1" marL="800100" rtl="0" algn="l">
              <a:lnSpc>
                <a:spcPct val="80000"/>
              </a:lnSpc>
              <a:spcBef>
                <a:spcPts val="375"/>
              </a:spcBef>
              <a:spcAft>
                <a:spcPts val="0"/>
              </a:spcAft>
              <a:buClr>
                <a:schemeClr val="dk1"/>
              </a:buClr>
              <a:buSzPts val="1665"/>
              <a:buFont typeface="Trebuchet MS"/>
              <a:buAutoNum type="alphaLcPeriod"/>
            </a:pPr>
            <a:r>
              <a:rPr lang="de-DE" sz="1665"/>
              <a:t>Ange 2-3 kompetenser</a:t>
            </a:r>
            <a:endParaRPr/>
          </a:p>
          <a:p>
            <a:pPr indent="-457200" lvl="1" marL="800100" rtl="0" algn="l">
              <a:lnSpc>
                <a:spcPct val="80000"/>
              </a:lnSpc>
              <a:spcBef>
                <a:spcPts val="375"/>
              </a:spcBef>
              <a:spcAft>
                <a:spcPts val="0"/>
              </a:spcAft>
              <a:buClr>
                <a:schemeClr val="dk1"/>
              </a:buClr>
              <a:buSzPts val="1665"/>
              <a:buFont typeface="Trebuchet MS"/>
              <a:buAutoNum type="alphaLcPeriod"/>
            </a:pPr>
            <a:r>
              <a:rPr lang="de-DE" sz="1665"/>
              <a:t>Ge tydliga beskrivningar</a:t>
            </a:r>
            <a:endParaRPr/>
          </a:p>
          <a:p>
            <a:pPr indent="-457200" lvl="1" marL="800100" rtl="0" algn="l">
              <a:lnSpc>
                <a:spcPct val="80000"/>
              </a:lnSpc>
              <a:spcBef>
                <a:spcPts val="375"/>
              </a:spcBef>
              <a:spcAft>
                <a:spcPts val="0"/>
              </a:spcAft>
              <a:buClr>
                <a:schemeClr val="dk1"/>
              </a:buClr>
              <a:buSzPts val="1665"/>
              <a:buFont typeface="Trebuchet MS"/>
              <a:buAutoNum type="alphaLcPeriod"/>
            </a:pPr>
            <a:r>
              <a:rPr lang="de-DE" sz="1665"/>
              <a:t>Försök hitta beteendemässiga indikatorer för att göra det tydligt vilket beteende som indikerar att den kompetens som krävs krävs.</a:t>
            </a:r>
            <a:endParaRPr/>
          </a:p>
          <a:p>
            <a:pPr indent="-457200" lvl="0" marL="457200" rtl="0" algn="l">
              <a:lnSpc>
                <a:spcPct val="80000"/>
              </a:lnSpc>
              <a:spcBef>
                <a:spcPts val="750"/>
              </a:spcBef>
              <a:spcAft>
                <a:spcPts val="0"/>
              </a:spcAft>
              <a:buClr>
                <a:schemeClr val="dk1"/>
              </a:buClr>
              <a:buSzPts val="1942"/>
              <a:buFont typeface="Trebuchet MS"/>
              <a:buAutoNum type="arabicPeriod"/>
            </a:pPr>
            <a:r>
              <a:rPr lang="de-DE" sz="1942"/>
              <a:t>Dela dina resultat med en kollega</a:t>
            </a:r>
            <a:endParaRPr/>
          </a:p>
          <a:p>
            <a:pPr indent="-48133" lvl="0" marL="171450" rtl="0" algn="l">
              <a:lnSpc>
                <a:spcPct val="80000"/>
              </a:lnSpc>
              <a:spcBef>
                <a:spcPts val="750"/>
              </a:spcBef>
              <a:spcAft>
                <a:spcPts val="0"/>
              </a:spcAft>
              <a:buClr>
                <a:schemeClr val="dk1"/>
              </a:buClr>
              <a:buSzPts val="1942"/>
              <a:buNone/>
            </a:pPr>
            <a:r>
              <a:t/>
            </a:r>
            <a:endParaRPr sz="1942"/>
          </a:p>
        </p:txBody>
      </p:sp>
      <p:pic>
        <p:nvPicPr>
          <p:cNvPr id="370" name="Google Shape;370;p41"/>
          <p:cNvPicPr preferRelativeResize="0"/>
          <p:nvPr/>
        </p:nvPicPr>
        <p:blipFill rotWithShape="1">
          <a:blip r:embed="rId3">
            <a:alphaModFix/>
          </a:blip>
          <a:srcRect b="0" l="0" r="0" t="0"/>
          <a:stretch/>
        </p:blipFill>
        <p:spPr>
          <a:xfrm>
            <a:off x="4615286" y="1787753"/>
            <a:ext cx="3722528" cy="2481686"/>
          </a:xfrm>
          <a:prstGeom prst="rect">
            <a:avLst/>
          </a:prstGeom>
          <a:noFill/>
          <a:ln>
            <a:noFill/>
          </a:ln>
          <a:effectLst>
            <a:outerShdw blurRad="292100" rotWithShape="0" algn="tl" dir="2700000" dist="139700">
              <a:srgbClr val="333333">
                <a:alpha val="64705"/>
              </a:srgbClr>
            </a:outerShdw>
          </a:effectLst>
        </p:spPr>
      </p:pic>
      <p:sp>
        <p:nvSpPr>
          <p:cNvPr id="371" name="Google Shape;371;p41"/>
          <p:cNvSpPr/>
          <p:nvPr/>
        </p:nvSpPr>
        <p:spPr>
          <a:xfrm>
            <a:off x="4561178" y="4280261"/>
            <a:ext cx="2948243"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91B26"/>
                </a:solidFill>
                <a:latin typeface="Open Sans"/>
                <a:ea typeface="Open Sans"/>
                <a:cs typeface="Open Sans"/>
                <a:sym typeface="Open Sans"/>
              </a:rPr>
              <a:t>Image from </a:t>
            </a:r>
            <a:r>
              <a:rPr lang="de-DE" sz="1200" u="sng">
                <a:solidFill>
                  <a:schemeClr val="hlink"/>
                </a:solidFill>
                <a:latin typeface="Open Sans"/>
                <a:ea typeface="Open Sans"/>
                <a:cs typeface="Open Sans"/>
                <a:sym typeface="Open Sans"/>
                <a:hlinkClick r:id="rId4"/>
              </a:rPr>
              <a:t>Nicola Giordano</a:t>
            </a:r>
            <a:r>
              <a:rPr lang="de-DE" sz="1200">
                <a:solidFill>
                  <a:srgbClr val="191B26"/>
                </a:solidFill>
                <a:latin typeface="Open Sans"/>
                <a:ea typeface="Open Sans"/>
                <a:cs typeface="Open Sans"/>
                <a:sym typeface="Open Sans"/>
              </a:rPr>
              <a:t> on </a:t>
            </a:r>
            <a:r>
              <a:rPr lang="de-DE" sz="1200" u="sng">
                <a:solidFill>
                  <a:schemeClr val="hlink"/>
                </a:solidFill>
                <a:latin typeface="Open Sans"/>
                <a:ea typeface="Open Sans"/>
                <a:cs typeface="Open Sans"/>
                <a:sym typeface="Open Sans"/>
                <a:hlinkClick r:id="rId5"/>
              </a:rPr>
              <a:t>Pixabay</a:t>
            </a:r>
            <a:r>
              <a:rPr lang="de-DE" sz="1200">
                <a:solidFill>
                  <a:srgbClr val="191B26"/>
                </a:solidFill>
                <a:latin typeface="Open Sans"/>
                <a:ea typeface="Open Sans"/>
                <a:cs typeface="Open Sans"/>
                <a:sym typeface="Open Sans"/>
              </a:rPr>
              <a:t> </a:t>
            </a:r>
            <a:endParaRPr sz="1200">
              <a:solidFill>
                <a:schemeClr val="dk1"/>
              </a:solidFill>
              <a:latin typeface="Trebuchet MS"/>
              <a:ea typeface="Trebuchet MS"/>
              <a:cs typeface="Trebuchet MS"/>
              <a:sym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4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Kompetensplaneringsverktyg</a:t>
            </a:r>
            <a:endParaRPr/>
          </a:p>
        </p:txBody>
      </p:sp>
      <p:sp>
        <p:nvSpPr>
          <p:cNvPr id="377" name="Google Shape;377;p42"/>
          <p:cNvSpPr txBox="1"/>
          <p:nvPr>
            <p:ph idx="1" type="body"/>
          </p:nvPr>
        </p:nvSpPr>
        <p:spPr>
          <a:xfrm>
            <a:off x="478338" y="1489395"/>
            <a:ext cx="3979188" cy="4134080"/>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dk1"/>
              </a:buClr>
              <a:buSzPts val="1665"/>
              <a:buChar char="•"/>
            </a:pPr>
            <a:r>
              <a:rPr lang="de-DE" sz="1665"/>
              <a:t>Detta verktyg gör att du kan kartlägga behärskningsnivån i din organisation för varje kompetens som är kritisk för dina talangsegment.</a:t>
            </a:r>
            <a:endParaRPr/>
          </a:p>
          <a:p>
            <a:pPr indent="-171450" lvl="0" marL="171450" rtl="0" algn="l">
              <a:lnSpc>
                <a:spcPct val="90000"/>
              </a:lnSpc>
              <a:spcBef>
                <a:spcPts val="750"/>
              </a:spcBef>
              <a:spcAft>
                <a:spcPts val="0"/>
              </a:spcAft>
              <a:buClr>
                <a:schemeClr val="dk1"/>
              </a:buClr>
              <a:buSzPts val="1665"/>
              <a:buChar char="•"/>
            </a:pPr>
            <a:r>
              <a:rPr lang="de-DE" sz="1665"/>
              <a:t>Kombinerat med dina tidigare ansträngningar för talentsegmentering och kompetensmodellering hjälper det dig att identifiera kritiska talangluckor och planera ytterligare åtgärder för att ta itu med dem (t.ex. rekrytera ny talang eller göra det möjligt för befintliga medarbetare att vidareutveckla för att fylla gapet).</a:t>
            </a:r>
            <a:endParaRPr/>
          </a:p>
          <a:p>
            <a:pPr indent="-48133" lvl="0" marL="171450" rtl="0" algn="l">
              <a:lnSpc>
                <a:spcPct val="90000"/>
              </a:lnSpc>
              <a:spcBef>
                <a:spcPts val="750"/>
              </a:spcBef>
              <a:spcAft>
                <a:spcPts val="0"/>
              </a:spcAft>
              <a:buClr>
                <a:schemeClr val="dk1"/>
              </a:buClr>
              <a:buSzPts val="1942"/>
              <a:buNone/>
            </a:pPr>
            <a:r>
              <a:t/>
            </a:r>
            <a:endParaRPr sz="1942"/>
          </a:p>
        </p:txBody>
      </p:sp>
      <p:pic>
        <p:nvPicPr>
          <p:cNvPr id="378" name="Google Shape;378;p42"/>
          <p:cNvPicPr preferRelativeResize="0"/>
          <p:nvPr/>
        </p:nvPicPr>
        <p:blipFill rotWithShape="1">
          <a:blip r:embed="rId3">
            <a:alphaModFix/>
          </a:blip>
          <a:srcRect b="0" l="0" r="0" t="0"/>
          <a:stretch/>
        </p:blipFill>
        <p:spPr>
          <a:xfrm>
            <a:off x="4720695" y="1489395"/>
            <a:ext cx="4150557" cy="2767038"/>
          </a:xfrm>
          <a:prstGeom prst="rect">
            <a:avLst/>
          </a:prstGeom>
          <a:noFill/>
          <a:ln>
            <a:noFill/>
          </a:ln>
          <a:effectLst>
            <a:outerShdw blurRad="50800" rotWithShape="0" algn="ctr" dir="5400000" dist="50800">
              <a:srgbClr val="000000"/>
            </a:outerShdw>
          </a:effectLst>
        </p:spPr>
      </p:pic>
      <p:sp>
        <p:nvSpPr>
          <p:cNvPr id="379" name="Google Shape;379;p42"/>
          <p:cNvSpPr/>
          <p:nvPr/>
        </p:nvSpPr>
        <p:spPr>
          <a:xfrm>
            <a:off x="4607838" y="4425721"/>
            <a:ext cx="191309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Photo by </a:t>
            </a:r>
            <a:r>
              <a:rPr lang="de-DE" sz="1200" u="sng">
                <a:solidFill>
                  <a:schemeClr val="hlink"/>
                </a:solidFill>
                <a:latin typeface="Arial"/>
                <a:ea typeface="Arial"/>
                <a:cs typeface="Arial"/>
                <a:sym typeface="Arial"/>
                <a:hlinkClick r:id="rId4"/>
              </a:rPr>
              <a:t>You X Ventures</a:t>
            </a:r>
            <a:r>
              <a:rPr lang="de-DE" sz="1200">
                <a:solidFill>
                  <a:srgbClr val="111111"/>
                </a:solidFill>
                <a:latin typeface="Arial"/>
                <a:ea typeface="Arial"/>
                <a:cs typeface="Arial"/>
                <a:sym typeface="Arial"/>
              </a:rPr>
              <a:t> on </a:t>
            </a:r>
            <a:r>
              <a:rPr lang="de-DE" sz="1200" u="sng">
                <a:solidFill>
                  <a:schemeClr val="hlink"/>
                </a:solidFill>
                <a:latin typeface="Arial"/>
                <a:ea typeface="Arial"/>
                <a:cs typeface="Arial"/>
                <a:sym typeface="Arial"/>
                <a:hlinkClick r:id="rId5"/>
              </a:rPr>
              <a:t>Unsplash</a:t>
            </a:r>
            <a:endParaRPr sz="1200">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ph type="ctrTitle"/>
          </p:nvPr>
        </p:nvSpPr>
        <p:spPr>
          <a:xfrm>
            <a:off x="64928" y="1996530"/>
            <a:ext cx="8990920" cy="2066868"/>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500"/>
              <a:buFont typeface="Trebuchet MS"/>
              <a:buNone/>
            </a:pPr>
            <a:r>
              <a:rPr b="1" lang="de-DE"/>
              <a:t>Inlärningsenhet 03:</a:t>
            </a:r>
            <a:endParaRPr b="1" sz="3600"/>
          </a:p>
          <a:p>
            <a:pPr indent="0" lvl="0" marL="0" rtl="0" algn="ctr">
              <a:lnSpc>
                <a:spcPct val="90000"/>
              </a:lnSpc>
              <a:spcBef>
                <a:spcPts val="0"/>
              </a:spcBef>
              <a:spcAft>
                <a:spcPts val="0"/>
              </a:spcAft>
              <a:buClr>
                <a:schemeClr val="dk1"/>
              </a:buClr>
              <a:buSzPts val="4500"/>
              <a:buFont typeface="Trebuchet MS"/>
              <a:buNone/>
            </a:pPr>
            <a:r>
              <a:rPr b="1" lang="de-DE"/>
              <a:t>Komma igång med talentsegmentering och planering av kompetenser</a:t>
            </a:r>
            <a:endParaRPr/>
          </a:p>
        </p:txBody>
      </p:sp>
      <p:sp>
        <p:nvSpPr>
          <p:cNvPr id="124" name="Google Shape;124;p16"/>
          <p:cNvSpPr txBox="1"/>
          <p:nvPr>
            <p:ph idx="1" type="subTitle"/>
          </p:nvPr>
        </p:nvSpPr>
        <p:spPr>
          <a:xfrm>
            <a:off x="134859" y="4125581"/>
            <a:ext cx="8520600" cy="69362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2400"/>
              <a:buNone/>
            </a:pPr>
            <a:r>
              <a:rPr b="1" lang="de-DE" sz="2400"/>
              <a:t>Prepared by WKO Steiermark, Austria</a:t>
            </a:r>
            <a:endParaRPr b="1" sz="2400"/>
          </a:p>
        </p:txBody>
      </p:sp>
      <p:pic>
        <p:nvPicPr>
          <p:cNvPr descr="A close up of a logo  Description automatically generated" id="125" name="Google Shape;125;p1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26" name="Google Shape;126;p1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4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Ytterligare uppgifter för utveckling av talanghanteringsstrategi (valfritt)</a:t>
            </a:r>
            <a:endParaRPr/>
          </a:p>
        </p:txBody>
      </p:sp>
      <p:sp>
        <p:nvSpPr>
          <p:cNvPr id="385" name="Google Shape;385;p43"/>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dk1"/>
              </a:buClr>
              <a:buSzPts val="2100"/>
              <a:buChar char="•"/>
            </a:pPr>
            <a:r>
              <a:rPr lang="de-DE"/>
              <a:t>Slutför din kompetensmodell</a:t>
            </a:r>
            <a:endParaRPr/>
          </a:p>
          <a:p>
            <a:pPr indent="-171450" lvl="0" marL="171450" rtl="0" algn="l">
              <a:lnSpc>
                <a:spcPct val="90000"/>
              </a:lnSpc>
              <a:spcBef>
                <a:spcPts val="750"/>
              </a:spcBef>
              <a:spcAft>
                <a:spcPts val="0"/>
              </a:spcAft>
              <a:buClr>
                <a:schemeClr val="dk1"/>
              </a:buClr>
              <a:buSzPts val="2100"/>
              <a:buChar char="•"/>
            </a:pPr>
            <a:r>
              <a:rPr lang="de-DE"/>
              <a:t>Kompetensplaneringsverktyg för att fånga luckor och behov (bifogat)</a:t>
            </a:r>
            <a:endParaRPr/>
          </a:p>
          <a:p>
            <a:pPr indent="-171450" lvl="0" marL="171450" rtl="0" algn="l">
              <a:lnSpc>
                <a:spcPct val="90000"/>
              </a:lnSpc>
              <a:spcBef>
                <a:spcPts val="750"/>
              </a:spcBef>
              <a:spcAft>
                <a:spcPts val="0"/>
              </a:spcAft>
              <a:buClr>
                <a:schemeClr val="dk1"/>
              </a:buClr>
              <a:buSzPts val="2100"/>
              <a:buChar char="•"/>
            </a:pPr>
            <a:r>
              <a:rPr lang="de-DE"/>
              <a:t>Ytterligare planering av aktiviteter för kulturförändringar och HR-processer</a:t>
            </a:r>
            <a:endParaRPr/>
          </a:p>
          <a:p>
            <a:pPr indent="-171450" lvl="0" marL="171450" rtl="0" algn="l">
              <a:lnSpc>
                <a:spcPct val="90000"/>
              </a:lnSpc>
              <a:spcBef>
                <a:spcPts val="750"/>
              </a:spcBef>
              <a:spcAft>
                <a:spcPts val="0"/>
              </a:spcAft>
              <a:buClr>
                <a:schemeClr val="dk1"/>
              </a:buClr>
              <a:buSzPts val="2100"/>
              <a:buChar char="•"/>
            </a:pPr>
            <a:r>
              <a:rPr lang="de-DE"/>
              <a:t>Definition av framgångskriterier och indikatorer (KPI)</a:t>
            </a:r>
            <a:endParaRPr/>
          </a:p>
          <a:p>
            <a:pPr indent="-171450" lvl="0" marL="171450" rtl="0" algn="l">
              <a:lnSpc>
                <a:spcPct val="90000"/>
              </a:lnSpc>
              <a:spcBef>
                <a:spcPts val="750"/>
              </a:spcBef>
              <a:spcAft>
                <a:spcPts val="0"/>
              </a:spcAft>
              <a:buClr>
                <a:schemeClr val="dk1"/>
              </a:buClr>
              <a:buSzPts val="2100"/>
              <a:buChar char="•"/>
            </a:pPr>
            <a:r>
              <a:rPr lang="de-DE"/>
              <a:t>Tillhandahållande av verktyg och förfaranden för bedömning</a:t>
            </a:r>
            <a:endParaRPr/>
          </a:p>
          <a:p>
            <a:pPr indent="-171450" lvl="0" marL="171450" rtl="0" algn="l">
              <a:lnSpc>
                <a:spcPct val="90000"/>
              </a:lnSpc>
              <a:spcBef>
                <a:spcPts val="750"/>
              </a:spcBef>
              <a:spcAft>
                <a:spcPts val="0"/>
              </a:spcAft>
              <a:buClr>
                <a:schemeClr val="dk1"/>
              </a:buClr>
              <a:buSzPts val="2100"/>
              <a:buChar char="•"/>
            </a:pPr>
            <a:r>
              <a:rPr lang="de-DE"/>
              <a:t>Uppsättning av Talent Management Data &amp; Analys System (valfritt)</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4"/>
          <p:cNvSpPr/>
          <p:nvPr>
            <p:ph type="ctrTitle"/>
          </p:nvPr>
        </p:nvSpPr>
        <p:spPr>
          <a:xfrm>
            <a:off x="311700" y="1642466"/>
            <a:ext cx="8520600" cy="528865"/>
          </a:xfrm>
          <a:prstGeom prst="roundRect">
            <a:avLst>
              <a:gd fmla="val 16667" name="adj"/>
            </a:avLst>
          </a:prstGeom>
          <a:solidFill>
            <a:srgbClr val="3087B9"/>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de-DE" sz="3060">
                <a:solidFill>
                  <a:schemeClr val="lt2"/>
                </a:solidFill>
                <a:latin typeface="Trebuchet MS"/>
                <a:ea typeface="Trebuchet MS"/>
                <a:cs typeface="Trebuchet MS"/>
                <a:sym typeface="Trebuchet MS"/>
              </a:rPr>
              <a:t>Sammanfattning / slutsats</a:t>
            </a:r>
            <a:endParaRPr/>
          </a:p>
        </p:txBody>
      </p:sp>
      <p:sp>
        <p:nvSpPr>
          <p:cNvPr id="391" name="Google Shape;391;p44"/>
          <p:cNvSpPr txBox="1"/>
          <p:nvPr>
            <p:ph idx="1" type="subTitle"/>
          </p:nvPr>
        </p:nvSpPr>
        <p:spPr>
          <a:xfrm>
            <a:off x="311700" y="2502828"/>
            <a:ext cx="8330181" cy="2897001"/>
          </a:xfrm>
          <a:prstGeom prst="rect">
            <a:avLst/>
          </a:prstGeom>
          <a:noFill/>
          <a:ln>
            <a:noFill/>
          </a:ln>
        </p:spPr>
        <p:txBody>
          <a:bodyPr anchorCtr="0" anchor="t" bIns="91425" lIns="91425" spcFirstLastPara="1" rIns="91425" wrap="square" tIns="91425">
            <a:noAutofit/>
          </a:bodyPr>
          <a:lstStyle/>
          <a:p>
            <a:pPr indent="-514350" lvl="0" marL="514350" rtl="0" algn="l">
              <a:lnSpc>
                <a:spcPct val="100000"/>
              </a:lnSpc>
              <a:spcBef>
                <a:spcPts val="0"/>
              </a:spcBef>
              <a:spcAft>
                <a:spcPts val="0"/>
              </a:spcAft>
              <a:buClr>
                <a:schemeClr val="dk1"/>
              </a:buClr>
              <a:buSzPts val="1800"/>
              <a:buFont typeface="Trebuchet MS"/>
              <a:buAutoNum type="arabicPeriod"/>
            </a:pPr>
            <a:r>
              <a:rPr lang="de-DE"/>
              <a:t>Att identifiera kritiska talanger är en mycket viktig del av talangstrategidesign och att sätta fokus</a:t>
            </a:r>
            <a:endParaRPr/>
          </a:p>
          <a:p>
            <a:pPr indent="-514350" lvl="0" marL="514350" rtl="0" algn="l">
              <a:lnSpc>
                <a:spcPct val="100000"/>
              </a:lnSpc>
              <a:spcBef>
                <a:spcPts val="0"/>
              </a:spcBef>
              <a:spcAft>
                <a:spcPts val="0"/>
              </a:spcAft>
              <a:buClr>
                <a:schemeClr val="dk1"/>
              </a:buClr>
              <a:buSzPts val="1800"/>
              <a:buFont typeface="Trebuchet MS"/>
              <a:buAutoNum type="arabicPeriod"/>
            </a:pPr>
            <a:r>
              <a:rPr lang="de-DE"/>
              <a:t>Involvera viktiga intressenter i denna aktivitet</a:t>
            </a:r>
            <a:endParaRPr/>
          </a:p>
          <a:p>
            <a:pPr indent="-514350" lvl="0" marL="514350" rtl="0" algn="l">
              <a:lnSpc>
                <a:spcPct val="100000"/>
              </a:lnSpc>
              <a:spcBef>
                <a:spcPts val="0"/>
              </a:spcBef>
              <a:spcAft>
                <a:spcPts val="0"/>
              </a:spcAft>
              <a:buClr>
                <a:schemeClr val="dk1"/>
              </a:buClr>
              <a:buSzPts val="1800"/>
              <a:buFont typeface="Trebuchet MS"/>
              <a:buAutoNum type="arabicPeriod"/>
            </a:pPr>
            <a:r>
              <a:rPr lang="de-DE"/>
              <a:t>En kompetensmodell är ett relevant instrument för att styra din strategi för talanghantering och HR-processer</a:t>
            </a:r>
            <a:endParaRPr/>
          </a:p>
          <a:p>
            <a:pPr indent="-514350" lvl="0" marL="514350" rtl="0" algn="l">
              <a:lnSpc>
                <a:spcPct val="100000"/>
              </a:lnSpc>
              <a:spcBef>
                <a:spcPts val="0"/>
              </a:spcBef>
              <a:spcAft>
                <a:spcPts val="0"/>
              </a:spcAft>
              <a:buClr>
                <a:schemeClr val="dk1"/>
              </a:buClr>
              <a:buSzPts val="1800"/>
              <a:buFont typeface="Trebuchet MS"/>
              <a:buAutoNum type="arabicPeriod"/>
            </a:pPr>
            <a:r>
              <a:rPr lang="de-DE"/>
              <a:t>Modellen måste vara specifik för en organisation och framtidsinriktad</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a:p>
            <a:pPr indent="-400050" lvl="0" marL="514350" rtl="0" algn="l">
              <a:lnSpc>
                <a:spcPct val="100000"/>
              </a:lnSpc>
              <a:spcBef>
                <a:spcPts val="0"/>
              </a:spcBef>
              <a:spcAft>
                <a:spcPts val="0"/>
              </a:spcAft>
              <a:buClr>
                <a:schemeClr val="dk1"/>
              </a:buClr>
              <a:buSzPts val="1800"/>
              <a:buFont typeface="Trebuchet MS"/>
              <a:buNone/>
            </a:pPr>
            <a:r>
              <a:t/>
            </a:r>
            <a:endParaRPr/>
          </a:p>
        </p:txBody>
      </p:sp>
      <p:pic>
        <p:nvPicPr>
          <p:cNvPr descr="A close up of a logo  Description automatically generated" id="392" name="Google Shape;392;p44"/>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393" name="Google Shape;393;p4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4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Källor</a:t>
            </a:r>
            <a:endParaRPr/>
          </a:p>
        </p:txBody>
      </p:sp>
      <p:sp>
        <p:nvSpPr>
          <p:cNvPr id="399" name="Google Shape;399;p45"/>
          <p:cNvSpPr txBox="1"/>
          <p:nvPr>
            <p:ph idx="1" type="body"/>
          </p:nvPr>
        </p:nvSpPr>
        <p:spPr>
          <a:xfrm>
            <a:off x="628650" y="1381951"/>
            <a:ext cx="7886700" cy="4596818"/>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dk1"/>
              </a:buClr>
              <a:buSzPts val="1400"/>
              <a:buChar char="•"/>
            </a:pPr>
            <a:r>
              <a:rPr lang="de-DE" sz="1400"/>
              <a:t>Slide 6-7, 16-17; 19:</a:t>
            </a:r>
            <a:br>
              <a:rPr lang="de-DE" sz="1400"/>
            </a:br>
            <a:r>
              <a:rPr lang="de-DE" sz="1400"/>
              <a:t>Svea von Hehn, S. (2016): Systematisches Talent Management – Kompetenzen strategisch einsetzen (2.Auflage), Stuttgart, Schäffer-Pöschel</a:t>
            </a:r>
            <a:endParaRPr sz="1400"/>
          </a:p>
          <a:p>
            <a:pPr indent="-171450" lvl="0" marL="171450" rtl="0" algn="l">
              <a:lnSpc>
                <a:spcPct val="90000"/>
              </a:lnSpc>
              <a:spcBef>
                <a:spcPts val="750"/>
              </a:spcBef>
              <a:spcAft>
                <a:spcPts val="0"/>
              </a:spcAft>
              <a:buClr>
                <a:schemeClr val="dk1"/>
              </a:buClr>
              <a:buSzPts val="1400"/>
              <a:buChar char="•"/>
            </a:pPr>
            <a:r>
              <a:rPr lang="de-DE" sz="1400"/>
              <a:t>Slide 21</a:t>
            </a:r>
            <a:br>
              <a:rPr lang="de-DE" sz="1400"/>
            </a:br>
            <a:r>
              <a:rPr lang="de-DE" sz="1400"/>
              <a:t>Jack Zenger &amp; Joseph Folkman (2009): Ten fatal flaws that derail leaders,  Harvard Business Review, Online eingesehen am 04.03.2020 unter </a:t>
            </a:r>
            <a:r>
              <a:rPr lang="de-DE" sz="1400" u="sng">
                <a:solidFill>
                  <a:schemeClr val="hlink"/>
                </a:solidFill>
                <a:hlinkClick r:id="rId3"/>
              </a:rPr>
              <a:t>https://hbr.org/2009/06/ten-fatal-flaws-that-derail-leaders</a:t>
            </a:r>
            <a:endParaRPr sz="1400"/>
          </a:p>
          <a:p>
            <a:pPr indent="-171450" lvl="0" marL="171450" rtl="0" algn="l">
              <a:lnSpc>
                <a:spcPct val="90000"/>
              </a:lnSpc>
              <a:spcBef>
                <a:spcPts val="750"/>
              </a:spcBef>
              <a:spcAft>
                <a:spcPts val="0"/>
              </a:spcAft>
              <a:buClr>
                <a:schemeClr val="dk1"/>
              </a:buClr>
              <a:buSzPts val="1400"/>
              <a:buChar char="•"/>
            </a:pPr>
            <a:r>
              <a:rPr lang="de-DE" sz="1400"/>
              <a:t>Slide 22:</a:t>
            </a:r>
            <a:br>
              <a:rPr lang="de-DE" sz="1400"/>
            </a:br>
            <a:r>
              <a:rPr lang="de-DE" sz="1400"/>
              <a:t>Goleman, D. (1998): What makes a leader? In: Harvard Business Review, 76 (6), p.93-102</a:t>
            </a:r>
            <a:br>
              <a:rPr lang="de-DE" sz="1400"/>
            </a:br>
            <a:br>
              <a:rPr lang="de-DE" sz="1400"/>
            </a:br>
            <a:r>
              <a:rPr lang="de-DE" sz="1400"/>
              <a:t>Lombardo, M. &amp; Eichinger, R. (2003): The leadership architect norms and validity report. Minneapolis: Lominger Limited, Inc.</a:t>
            </a:r>
            <a:br>
              <a:rPr lang="de-DE" sz="1400"/>
            </a:br>
            <a:br>
              <a:rPr lang="de-DE" sz="1400"/>
            </a:br>
            <a:r>
              <a:rPr lang="de-DE" sz="1400"/>
              <a:t>Hogan, R.T. &amp; Holland, B. (2004): Incompetence across the hierarchy. In: R.B. Kaiser and S.B.Craig (Co-Chairs): Filling the Pipe I: Studying Management Developement accross the Hierarchy. Symposium presented at the 18th  Annual Conference of the Society for Industrial and Organizational Psychology, Chicago, II.</a:t>
            </a:r>
            <a:endParaRPr/>
          </a:p>
          <a:p>
            <a:pPr indent="-171450" lvl="0" marL="171450" rtl="0" algn="l">
              <a:lnSpc>
                <a:spcPct val="90000"/>
              </a:lnSpc>
              <a:spcBef>
                <a:spcPts val="750"/>
              </a:spcBef>
              <a:spcAft>
                <a:spcPts val="0"/>
              </a:spcAft>
              <a:buClr>
                <a:schemeClr val="dk1"/>
              </a:buClr>
              <a:buSzPts val="1400"/>
              <a:buChar char="•"/>
            </a:pPr>
            <a:r>
              <a:rPr lang="de-DE" sz="1400"/>
              <a:t>Slide 25:</a:t>
            </a:r>
            <a:br>
              <a:rPr lang="de-DE" sz="1400"/>
            </a:br>
            <a:r>
              <a:rPr lang="de-DE" sz="1400"/>
              <a:t>Erpenbeck, J. &amp; Rosenstiel, L. (Hrsg. 2007): Handbuch Kompetenzmessung. Erkennen, verstehen und bewerten von Kompetenzen in der betrieblichen, pädagogischen und psychologischen Praxis (2.Auflage). Stutgart: Schäffer-Poeschel.</a:t>
            </a:r>
            <a:br>
              <a:rPr lang="de-DE" sz="1400"/>
            </a:br>
            <a:br>
              <a:rPr lang="de-DE" sz="1400"/>
            </a:br>
            <a:endParaRPr sz="14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46"/>
          <p:cNvSpPr txBox="1"/>
          <p:nvPr>
            <p:ph type="ctrTitle"/>
          </p:nvPr>
        </p:nvSpPr>
        <p:spPr>
          <a:xfrm>
            <a:off x="1143000" y="1577555"/>
            <a:ext cx="6858000" cy="193240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320"/>
              <a:buFont typeface="Trebuchet MS"/>
              <a:buNone/>
            </a:pPr>
            <a:r>
              <a:rPr b="1" lang="de-DE" sz="4320"/>
              <a:t>Tack för att du tittade!</a:t>
            </a:r>
            <a:br>
              <a:rPr b="1" i="1" lang="de-DE" sz="4320">
                <a:solidFill>
                  <a:schemeClr val="accent4"/>
                </a:solidFill>
              </a:rPr>
            </a:br>
            <a:endParaRPr sz="4050"/>
          </a:p>
        </p:txBody>
      </p:sp>
      <p:pic>
        <p:nvPicPr>
          <p:cNvPr descr="A close up of a logo  Description automatically generated" id="405" name="Google Shape;405;p46"/>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pic>
        <p:nvPicPr>
          <p:cNvPr id="406" name="Google Shape;406;p46"/>
          <p:cNvPicPr preferRelativeResize="0"/>
          <p:nvPr/>
        </p:nvPicPr>
        <p:blipFill rotWithShape="1">
          <a:blip r:embed="rId4">
            <a:alphaModFix/>
          </a:blip>
          <a:srcRect b="0" l="0" r="0" t="0"/>
          <a:stretch/>
        </p:blipFill>
        <p:spPr>
          <a:xfrm>
            <a:off x="311700" y="5859710"/>
            <a:ext cx="1439863" cy="398463"/>
          </a:xfrm>
          <a:prstGeom prst="rect">
            <a:avLst/>
          </a:prstGeom>
          <a:noFill/>
          <a:ln>
            <a:noFill/>
          </a:ln>
        </p:spPr>
      </p:pic>
      <p:pic>
        <p:nvPicPr>
          <p:cNvPr id="407" name="Google Shape;407;p46"/>
          <p:cNvPicPr preferRelativeResize="0"/>
          <p:nvPr/>
        </p:nvPicPr>
        <p:blipFill rotWithShape="1">
          <a:blip r:embed="rId5">
            <a:alphaModFix/>
          </a:blip>
          <a:srcRect b="0" l="0" r="0" t="0"/>
          <a:stretch/>
        </p:blipFill>
        <p:spPr>
          <a:xfrm>
            <a:off x="1794425" y="5859710"/>
            <a:ext cx="792163" cy="404813"/>
          </a:xfrm>
          <a:prstGeom prst="rect">
            <a:avLst/>
          </a:prstGeom>
          <a:noFill/>
          <a:ln>
            <a:noFill/>
          </a:ln>
        </p:spPr>
      </p:pic>
      <p:pic>
        <p:nvPicPr>
          <p:cNvPr id="408" name="Google Shape;408;p46"/>
          <p:cNvPicPr preferRelativeResize="0"/>
          <p:nvPr/>
        </p:nvPicPr>
        <p:blipFill rotWithShape="1">
          <a:blip r:embed="rId6">
            <a:alphaModFix/>
          </a:blip>
          <a:srcRect b="0" l="0" r="0" t="0"/>
          <a:stretch/>
        </p:blipFill>
        <p:spPr>
          <a:xfrm>
            <a:off x="2697713" y="5859710"/>
            <a:ext cx="822325" cy="361950"/>
          </a:xfrm>
          <a:prstGeom prst="rect">
            <a:avLst/>
          </a:prstGeom>
          <a:noFill/>
          <a:ln>
            <a:noFill/>
          </a:ln>
        </p:spPr>
      </p:pic>
      <p:pic>
        <p:nvPicPr>
          <p:cNvPr id="409" name="Google Shape;409;p46"/>
          <p:cNvPicPr preferRelativeResize="0"/>
          <p:nvPr/>
        </p:nvPicPr>
        <p:blipFill rotWithShape="1">
          <a:blip r:embed="rId7">
            <a:alphaModFix/>
          </a:blip>
          <a:srcRect b="0" l="0" r="0" t="0"/>
          <a:stretch/>
        </p:blipFill>
        <p:spPr>
          <a:xfrm>
            <a:off x="3572425" y="5859710"/>
            <a:ext cx="1390650" cy="323850"/>
          </a:xfrm>
          <a:prstGeom prst="rect">
            <a:avLst/>
          </a:prstGeom>
          <a:noFill/>
          <a:ln>
            <a:noFill/>
          </a:ln>
        </p:spPr>
      </p:pic>
      <p:pic>
        <p:nvPicPr>
          <p:cNvPr id="410" name="Google Shape;410;p46"/>
          <p:cNvPicPr preferRelativeResize="0"/>
          <p:nvPr/>
        </p:nvPicPr>
        <p:blipFill rotWithShape="1">
          <a:blip r:embed="rId8">
            <a:alphaModFix/>
          </a:blip>
          <a:srcRect b="0" l="0" r="0" t="0"/>
          <a:stretch/>
        </p:blipFill>
        <p:spPr>
          <a:xfrm>
            <a:off x="5029750" y="5859710"/>
            <a:ext cx="752475" cy="333375"/>
          </a:xfrm>
          <a:prstGeom prst="rect">
            <a:avLst/>
          </a:prstGeom>
          <a:noFill/>
          <a:ln>
            <a:noFill/>
          </a:ln>
        </p:spPr>
      </p:pic>
      <p:pic>
        <p:nvPicPr>
          <p:cNvPr id="411" name="Google Shape;411;p46"/>
          <p:cNvPicPr preferRelativeResize="0"/>
          <p:nvPr/>
        </p:nvPicPr>
        <p:blipFill rotWithShape="1">
          <a:blip r:embed="rId9">
            <a:alphaModFix/>
          </a:blip>
          <a:srcRect b="0" l="0" r="0" t="0"/>
          <a:stretch/>
        </p:blipFill>
        <p:spPr>
          <a:xfrm>
            <a:off x="5858425" y="5859710"/>
            <a:ext cx="342900" cy="306388"/>
          </a:xfrm>
          <a:prstGeom prst="rect">
            <a:avLst/>
          </a:prstGeom>
          <a:noFill/>
          <a:ln>
            <a:noFill/>
          </a:ln>
        </p:spPr>
      </p:pic>
      <p:pic>
        <p:nvPicPr>
          <p:cNvPr id="412" name="Google Shape;412;p46"/>
          <p:cNvPicPr preferRelativeResize="0"/>
          <p:nvPr/>
        </p:nvPicPr>
        <p:blipFill rotWithShape="1">
          <a:blip r:embed="rId10">
            <a:alphaModFix/>
          </a:blip>
          <a:srcRect b="0" l="0" r="0" t="0"/>
          <a:stretch/>
        </p:blipFill>
        <p:spPr>
          <a:xfrm>
            <a:off x="6291813" y="5859710"/>
            <a:ext cx="525462" cy="369888"/>
          </a:xfrm>
          <a:prstGeom prst="rect">
            <a:avLst/>
          </a:prstGeom>
          <a:noFill/>
          <a:ln>
            <a:noFill/>
          </a:ln>
        </p:spPr>
      </p:pic>
      <p:sp>
        <p:nvSpPr>
          <p:cNvPr id="413" name="Google Shape;413;p46"/>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p:nvPr>
            <p:ph type="ctrTitle"/>
          </p:nvPr>
        </p:nvSpPr>
        <p:spPr>
          <a:xfrm>
            <a:off x="311700" y="1642466"/>
            <a:ext cx="8520600" cy="528865"/>
          </a:xfrm>
          <a:prstGeom prst="roundRect">
            <a:avLst>
              <a:gd fmla="val 16667" name="adj"/>
            </a:avLst>
          </a:prstGeom>
          <a:solidFill>
            <a:srgbClr val="3086B8"/>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2"/>
              </a:buClr>
              <a:buSzPts val="3060"/>
              <a:buFont typeface="Trebuchet MS"/>
              <a:buNone/>
            </a:pPr>
            <a:r>
              <a:rPr b="1" lang="de-DE" sz="3060">
                <a:solidFill>
                  <a:schemeClr val="lt2"/>
                </a:solidFill>
                <a:latin typeface="Trebuchet MS"/>
                <a:ea typeface="Trebuchet MS"/>
                <a:cs typeface="Trebuchet MS"/>
                <a:sym typeface="Trebuchet MS"/>
              </a:rPr>
              <a:t>Lärandemål</a:t>
            </a:r>
            <a:endParaRPr/>
          </a:p>
        </p:txBody>
      </p:sp>
      <p:sp>
        <p:nvSpPr>
          <p:cNvPr id="132" name="Google Shape;132;p17"/>
          <p:cNvSpPr txBox="1"/>
          <p:nvPr>
            <p:ph idx="1" type="subTitle"/>
          </p:nvPr>
        </p:nvSpPr>
        <p:spPr>
          <a:xfrm>
            <a:off x="311700" y="2356969"/>
            <a:ext cx="8520600" cy="2978039"/>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800"/>
              <a:buNone/>
            </a:pPr>
            <a:r>
              <a:rPr lang="de-DE"/>
              <a:t>I slutet av denna inlärningsenhet kommer du att kunna ...</a:t>
            </a:r>
            <a:endParaRPr/>
          </a:p>
          <a:p>
            <a:pPr indent="0" lvl="0" marL="0" rtl="0" algn="l">
              <a:lnSpc>
                <a:spcPct val="90000"/>
              </a:lnSpc>
              <a:spcBef>
                <a:spcPts val="0"/>
              </a:spcBef>
              <a:spcAft>
                <a:spcPts val="0"/>
              </a:spcAft>
              <a:buClr>
                <a:schemeClr val="dk1"/>
              </a:buClr>
              <a:buSzPts val="1800"/>
              <a:buNone/>
            </a:pPr>
            <a:r>
              <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Ge exempel på kritiska talentsegment i ditt företag</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Välja en kompetensmodell som passar dina behov</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Använd talentsegmenteringsverktyget för att identifiera dina kritiska talentsegment</a:t>
            </a:r>
            <a:endParaRPr/>
          </a:p>
          <a:p>
            <a:pPr indent="-342900" lvl="0" marL="342900" rtl="0" algn="l">
              <a:lnSpc>
                <a:spcPct val="90000"/>
              </a:lnSpc>
              <a:spcBef>
                <a:spcPts val="750"/>
              </a:spcBef>
              <a:spcAft>
                <a:spcPts val="0"/>
              </a:spcAft>
              <a:buClr>
                <a:schemeClr val="dk1"/>
              </a:buClr>
              <a:buSzPts val="1800"/>
              <a:buFont typeface="Trebuchet MS"/>
              <a:buAutoNum type="arabicPeriod"/>
            </a:pPr>
            <a:r>
              <a:rPr lang="de-DE"/>
              <a:t>Utveckla ditt eget anpassade kompetensplaneringsnät</a:t>
            </a:r>
            <a:endParaRPr/>
          </a:p>
        </p:txBody>
      </p:sp>
      <p:pic>
        <p:nvPicPr>
          <p:cNvPr descr="A close up of a logo  Description automatically generated" id="133" name="Google Shape;133;p17"/>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34" name="Google Shape;134;p17"/>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Innehållet i inlärningsenhet 03</a:t>
            </a:r>
            <a:endParaRPr/>
          </a:p>
        </p:txBody>
      </p:sp>
      <p:sp>
        <p:nvSpPr>
          <p:cNvPr id="140" name="Google Shape;140;p18"/>
          <p:cNvSpPr txBox="1"/>
          <p:nvPr>
            <p:ph idx="1" type="subTitle"/>
          </p:nvPr>
        </p:nvSpPr>
        <p:spPr>
          <a:xfrm>
            <a:off x="342045" y="2498175"/>
            <a:ext cx="5250291" cy="2923403"/>
          </a:xfrm>
          <a:prstGeom prst="rect">
            <a:avLst/>
          </a:prstGeom>
          <a:no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2800"/>
              <a:buFont typeface="Arial"/>
              <a:buChar char="•"/>
            </a:pPr>
            <a:r>
              <a:rPr lang="de-DE" sz="2800"/>
              <a:t>Talentsegmentering</a:t>
            </a:r>
            <a:endParaRPr sz="2800"/>
          </a:p>
          <a:p>
            <a:pPr indent="-285750" lvl="0" marL="285750" rtl="0" algn="l">
              <a:lnSpc>
                <a:spcPct val="90000"/>
              </a:lnSpc>
              <a:spcBef>
                <a:spcPts val="750"/>
              </a:spcBef>
              <a:spcAft>
                <a:spcPts val="0"/>
              </a:spcAft>
              <a:buClr>
                <a:schemeClr val="dk1"/>
              </a:buClr>
              <a:buSzPts val="2800"/>
              <a:buFont typeface="Arial"/>
              <a:buChar char="•"/>
            </a:pPr>
            <a:r>
              <a:rPr lang="de-DE" sz="2800"/>
              <a:t>Kompetensmodeller och planering</a:t>
            </a:r>
            <a:endParaRPr/>
          </a:p>
          <a:p>
            <a:pPr indent="-285750" lvl="0" marL="285750" rtl="0" algn="l">
              <a:lnSpc>
                <a:spcPct val="90000"/>
              </a:lnSpc>
              <a:spcBef>
                <a:spcPts val="750"/>
              </a:spcBef>
              <a:spcAft>
                <a:spcPts val="0"/>
              </a:spcAft>
              <a:buClr>
                <a:schemeClr val="dk1"/>
              </a:buClr>
              <a:buSzPts val="2800"/>
              <a:buFont typeface="Arial"/>
              <a:buChar char="•"/>
            </a:pPr>
            <a:r>
              <a:rPr lang="de-DE" sz="2800"/>
              <a:t>Verktyg för nästa steg för talanghantering</a:t>
            </a:r>
            <a:endParaRPr/>
          </a:p>
        </p:txBody>
      </p:sp>
      <p:pic>
        <p:nvPicPr>
          <p:cNvPr descr="A close up of a logo  Description automatically generated" id="141" name="Google Shape;141;p18"/>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42" name="Google Shape;142;p18"/>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43" name="Google Shape;143;p18"/>
          <p:cNvPicPr preferRelativeResize="0"/>
          <p:nvPr/>
        </p:nvPicPr>
        <p:blipFill rotWithShape="1">
          <a:blip r:embed="rId4">
            <a:alphaModFix/>
          </a:blip>
          <a:srcRect b="0" l="0" r="0" t="0"/>
          <a:stretch/>
        </p:blipFill>
        <p:spPr>
          <a:xfrm>
            <a:off x="6351527" y="2438372"/>
            <a:ext cx="2411686" cy="304301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970"/>
              <a:buFont typeface="Trebuchet MS"/>
              <a:buNone/>
            </a:pPr>
            <a:r>
              <a:rPr lang="de-DE" sz="2970"/>
              <a:t>Repetition: Det integrerade Talent Management Systemet av Svea von Hehn (2016)</a:t>
            </a:r>
            <a:endParaRPr/>
          </a:p>
        </p:txBody>
      </p:sp>
      <p:sp>
        <p:nvSpPr>
          <p:cNvPr id="149" name="Google Shape;149;p19"/>
          <p:cNvSpPr txBox="1"/>
          <p:nvPr/>
        </p:nvSpPr>
        <p:spPr>
          <a:xfrm>
            <a:off x="1202970" y="752072"/>
            <a:ext cx="6454794"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3217"/>
              <a:buFont typeface="Trebuchet MS"/>
              <a:buNone/>
            </a:pPr>
            <a:r>
              <a:t/>
            </a:r>
            <a:endParaRPr sz="3217">
              <a:solidFill>
                <a:schemeClr val="dk1"/>
              </a:solidFill>
              <a:latin typeface="Trebuchet MS"/>
              <a:ea typeface="Trebuchet MS"/>
              <a:cs typeface="Trebuchet MS"/>
              <a:sym typeface="Trebuchet MS"/>
            </a:endParaRPr>
          </a:p>
        </p:txBody>
      </p:sp>
      <p:grpSp>
        <p:nvGrpSpPr>
          <p:cNvPr id="150" name="Google Shape;150;p19"/>
          <p:cNvGrpSpPr/>
          <p:nvPr/>
        </p:nvGrpSpPr>
        <p:grpSpPr>
          <a:xfrm>
            <a:off x="1431443" y="1902538"/>
            <a:ext cx="6281112" cy="3705299"/>
            <a:chOff x="1964" y="211849"/>
            <a:chExt cx="6281112" cy="3705299"/>
          </a:xfrm>
        </p:grpSpPr>
        <p:sp>
          <p:nvSpPr>
            <p:cNvPr id="151" name="Google Shape;151;p19"/>
            <p:cNvSpPr/>
            <p:nvPr/>
          </p:nvSpPr>
          <p:spPr>
            <a:xfrm>
              <a:off x="1964" y="211849"/>
              <a:ext cx="1914973" cy="5760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9"/>
            <p:cNvSpPr txBox="1"/>
            <p:nvPr/>
          </p:nvSpPr>
          <p:spPr>
            <a:xfrm>
              <a:off x="1964" y="211849"/>
              <a:ext cx="1914973" cy="576000"/>
            </a:xfrm>
            <a:prstGeom prst="rect">
              <a:avLst/>
            </a:prstGeom>
            <a:noFill/>
            <a:ln>
              <a:noFill/>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Clr>
                  <a:schemeClr val="lt1"/>
                </a:buClr>
                <a:buSzPts val="2000"/>
                <a:buFont typeface="Trebuchet MS"/>
                <a:buNone/>
              </a:pPr>
              <a:r>
                <a:rPr lang="de-DE" sz="2000">
                  <a:solidFill>
                    <a:schemeClr val="lt1"/>
                  </a:solidFill>
                  <a:latin typeface="Trebuchet MS"/>
                  <a:ea typeface="Trebuchet MS"/>
                  <a:cs typeface="Trebuchet MS"/>
                  <a:sym typeface="Trebuchet MS"/>
                </a:rPr>
                <a:t>Strategy</a:t>
              </a:r>
              <a:endParaRPr sz="2000">
                <a:solidFill>
                  <a:schemeClr val="lt1"/>
                </a:solidFill>
                <a:latin typeface="Trebuchet MS"/>
                <a:ea typeface="Trebuchet MS"/>
                <a:cs typeface="Trebuchet MS"/>
                <a:sym typeface="Trebuchet MS"/>
              </a:endParaRPr>
            </a:p>
          </p:txBody>
        </p:sp>
        <p:sp>
          <p:nvSpPr>
            <p:cNvPr id="153" name="Google Shape;153;p19"/>
            <p:cNvSpPr/>
            <p:nvPr/>
          </p:nvSpPr>
          <p:spPr>
            <a:xfrm>
              <a:off x="1964" y="787849"/>
              <a:ext cx="1914973" cy="3129299"/>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9"/>
            <p:cNvSpPr txBox="1"/>
            <p:nvPr/>
          </p:nvSpPr>
          <p:spPr>
            <a:xfrm>
              <a:off x="1964" y="787849"/>
              <a:ext cx="1914973" cy="3129299"/>
            </a:xfrm>
            <a:prstGeom prst="rect">
              <a:avLst/>
            </a:prstGeom>
            <a:noFill/>
            <a:ln>
              <a:noFill/>
            </a:ln>
          </p:spPr>
          <p:txBody>
            <a:bodyPr anchorCtr="0" anchor="t" bIns="160000" lIns="106675" spcFirstLastPara="1" rIns="142225" wrap="square" tIns="106675">
              <a:noAutofit/>
            </a:bodyPr>
            <a:lstStyle/>
            <a:p>
              <a:pPr indent="-228600" lvl="1" marL="228600" marR="0" rtl="0" algn="l">
                <a:lnSpc>
                  <a:spcPct val="90000"/>
                </a:lnSpc>
                <a:spcBef>
                  <a:spcPts val="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Clear TM-Strategy</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Aligned with business objectives</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Agree on Indicators</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Develop instruments</a:t>
              </a:r>
              <a:endParaRPr/>
            </a:p>
            <a:p>
              <a:pPr indent="-101600" lvl="1" marL="228600" marR="0" rtl="0" algn="l">
                <a:lnSpc>
                  <a:spcPct val="90000"/>
                </a:lnSpc>
                <a:spcBef>
                  <a:spcPts val="300"/>
                </a:spcBef>
                <a:spcAft>
                  <a:spcPts val="0"/>
                </a:spcAft>
                <a:buClr>
                  <a:schemeClr val="dk1"/>
                </a:buClr>
                <a:buSzPts val="2000"/>
                <a:buFont typeface="Trebuchet MS"/>
                <a:buNone/>
              </a:pPr>
              <a:r>
                <a:t/>
              </a:r>
              <a:endParaRPr b="0" i="0" sz="2000" u="none" cap="none" strike="noStrike">
                <a:solidFill>
                  <a:schemeClr val="dk1"/>
                </a:solidFill>
                <a:latin typeface="Trebuchet MS"/>
                <a:ea typeface="Trebuchet MS"/>
                <a:cs typeface="Trebuchet MS"/>
                <a:sym typeface="Trebuchet MS"/>
              </a:endParaRPr>
            </a:p>
          </p:txBody>
        </p:sp>
        <p:sp>
          <p:nvSpPr>
            <p:cNvPr id="155" name="Google Shape;155;p19"/>
            <p:cNvSpPr/>
            <p:nvPr/>
          </p:nvSpPr>
          <p:spPr>
            <a:xfrm>
              <a:off x="2185033" y="211849"/>
              <a:ext cx="1914973" cy="5760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txBox="1"/>
            <p:nvPr/>
          </p:nvSpPr>
          <p:spPr>
            <a:xfrm>
              <a:off x="2185033" y="211849"/>
              <a:ext cx="1914973" cy="576000"/>
            </a:xfrm>
            <a:prstGeom prst="rect">
              <a:avLst/>
            </a:prstGeom>
            <a:noFill/>
            <a:ln>
              <a:noFill/>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Clr>
                  <a:schemeClr val="lt1"/>
                </a:buClr>
                <a:buSzPts val="2000"/>
                <a:buFont typeface="Trebuchet MS"/>
                <a:buNone/>
              </a:pPr>
              <a:r>
                <a:rPr lang="de-DE" sz="2000">
                  <a:solidFill>
                    <a:schemeClr val="lt1"/>
                  </a:solidFill>
                  <a:latin typeface="Trebuchet MS"/>
                  <a:ea typeface="Trebuchet MS"/>
                  <a:cs typeface="Trebuchet MS"/>
                  <a:sym typeface="Trebuchet MS"/>
                </a:rPr>
                <a:t>Culture</a:t>
              </a:r>
              <a:endParaRPr/>
            </a:p>
          </p:txBody>
        </p:sp>
        <p:sp>
          <p:nvSpPr>
            <p:cNvPr id="157" name="Google Shape;157;p19"/>
            <p:cNvSpPr/>
            <p:nvPr/>
          </p:nvSpPr>
          <p:spPr>
            <a:xfrm>
              <a:off x="2185033" y="787849"/>
              <a:ext cx="1914973" cy="3129299"/>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txBox="1"/>
            <p:nvPr/>
          </p:nvSpPr>
          <p:spPr>
            <a:xfrm>
              <a:off x="2185033" y="787849"/>
              <a:ext cx="1914973" cy="3129299"/>
            </a:xfrm>
            <a:prstGeom prst="rect">
              <a:avLst/>
            </a:prstGeom>
            <a:noFill/>
            <a:ln>
              <a:noFill/>
            </a:ln>
          </p:spPr>
          <p:txBody>
            <a:bodyPr anchorCtr="0" anchor="t" bIns="160000" lIns="106675" spcFirstLastPara="1" rIns="142225" wrap="square" tIns="106675">
              <a:noAutofit/>
            </a:bodyPr>
            <a:lstStyle/>
            <a:p>
              <a:pPr indent="-228600" lvl="1" marL="228600" marR="0" rtl="0" algn="l">
                <a:lnSpc>
                  <a:spcPct val="90000"/>
                </a:lnSpc>
                <a:spcBef>
                  <a:spcPts val="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Mindfulness leadership</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Openness for change</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Willingness to learn and develop</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HR acts as business partner</a:t>
              </a:r>
              <a:endParaRPr/>
            </a:p>
          </p:txBody>
        </p:sp>
        <p:sp>
          <p:nvSpPr>
            <p:cNvPr id="159" name="Google Shape;159;p19"/>
            <p:cNvSpPr/>
            <p:nvPr/>
          </p:nvSpPr>
          <p:spPr>
            <a:xfrm>
              <a:off x="4368103" y="211849"/>
              <a:ext cx="1914973" cy="576000"/>
            </a:xfrm>
            <a:prstGeom prst="rect">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9"/>
            <p:cNvSpPr txBox="1"/>
            <p:nvPr/>
          </p:nvSpPr>
          <p:spPr>
            <a:xfrm>
              <a:off x="4368103" y="211849"/>
              <a:ext cx="1914973" cy="576000"/>
            </a:xfrm>
            <a:prstGeom prst="rect">
              <a:avLst/>
            </a:prstGeom>
            <a:noFill/>
            <a:ln>
              <a:noFill/>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Clr>
                  <a:schemeClr val="lt1"/>
                </a:buClr>
                <a:buSzPts val="2000"/>
                <a:buFont typeface="Trebuchet MS"/>
                <a:buNone/>
              </a:pPr>
              <a:r>
                <a:rPr lang="de-DE" sz="2000">
                  <a:solidFill>
                    <a:schemeClr val="lt1"/>
                  </a:solidFill>
                  <a:latin typeface="Trebuchet MS"/>
                  <a:ea typeface="Trebuchet MS"/>
                  <a:cs typeface="Trebuchet MS"/>
                  <a:sym typeface="Trebuchet MS"/>
                </a:rPr>
                <a:t>HR-Processes</a:t>
              </a:r>
              <a:endParaRPr/>
            </a:p>
          </p:txBody>
        </p:sp>
        <p:sp>
          <p:nvSpPr>
            <p:cNvPr id="161" name="Google Shape;161;p19"/>
            <p:cNvSpPr/>
            <p:nvPr/>
          </p:nvSpPr>
          <p:spPr>
            <a:xfrm>
              <a:off x="4368103" y="787849"/>
              <a:ext cx="1914973" cy="3129299"/>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9"/>
            <p:cNvSpPr txBox="1"/>
            <p:nvPr/>
          </p:nvSpPr>
          <p:spPr>
            <a:xfrm>
              <a:off x="4368103" y="787849"/>
              <a:ext cx="1914973" cy="3129299"/>
            </a:xfrm>
            <a:prstGeom prst="rect">
              <a:avLst/>
            </a:prstGeom>
            <a:noFill/>
            <a:ln>
              <a:noFill/>
            </a:ln>
          </p:spPr>
          <p:txBody>
            <a:bodyPr anchorCtr="0" anchor="t" bIns="160000" lIns="106675" spcFirstLastPara="1" rIns="142225" wrap="square" tIns="106675">
              <a:noAutofit/>
            </a:bodyPr>
            <a:lstStyle/>
            <a:p>
              <a:pPr indent="-228600" lvl="1" marL="228600" marR="0" rtl="0" algn="l">
                <a:lnSpc>
                  <a:spcPct val="90000"/>
                </a:lnSpc>
                <a:spcBef>
                  <a:spcPts val="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Attract</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Identify</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Recruit</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Develop</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Retain</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Succession</a:t>
              </a:r>
              <a:endParaRPr/>
            </a:p>
            <a:p>
              <a:pPr indent="-228600" lvl="1" marL="228600" marR="0" rtl="0" algn="l">
                <a:lnSpc>
                  <a:spcPct val="90000"/>
                </a:lnSpc>
                <a:spcBef>
                  <a:spcPts val="300"/>
                </a:spcBef>
                <a:spcAft>
                  <a:spcPts val="0"/>
                </a:spcAft>
                <a:buClr>
                  <a:schemeClr val="dk1"/>
                </a:buClr>
                <a:buSzPts val="2000"/>
                <a:buFont typeface="Trebuchet MS"/>
                <a:buChar char="•"/>
              </a:pPr>
              <a:r>
                <a:rPr b="0" i="0" lang="de-DE" sz="2000" u="none" cap="none" strike="noStrike">
                  <a:solidFill>
                    <a:schemeClr val="dk1"/>
                  </a:solidFill>
                  <a:latin typeface="Trebuchet MS"/>
                  <a:ea typeface="Trebuchet MS"/>
                  <a:cs typeface="Trebuchet MS"/>
                  <a:sym typeface="Trebuchet MS"/>
                </a:rPr>
                <a:t>etc.</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0"/>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Allmänna mål för en TM-strategi</a:t>
            </a:r>
            <a:endParaRPr b="1" sz="3060">
              <a:solidFill>
                <a:schemeClr val="lt1"/>
              </a:solidFill>
            </a:endParaRPr>
          </a:p>
        </p:txBody>
      </p:sp>
      <p:sp>
        <p:nvSpPr>
          <p:cNvPr id="168" name="Google Shape;168;p20"/>
          <p:cNvSpPr txBox="1"/>
          <p:nvPr>
            <p:ph idx="1" type="subTitle"/>
          </p:nvPr>
        </p:nvSpPr>
        <p:spPr>
          <a:xfrm>
            <a:off x="342045" y="2498175"/>
            <a:ext cx="5250291" cy="2923403"/>
          </a:xfrm>
          <a:prstGeom prst="rect">
            <a:avLst/>
          </a:prstGeom>
          <a:no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1800"/>
              <a:buFont typeface="Arial"/>
              <a:buChar char="•"/>
            </a:pPr>
            <a:r>
              <a:rPr lang="de-DE"/>
              <a:t>„Att bygga en hållbar organisatorisk förmåga att reagera adekvat på förändringar och implementera affärsstrategin med rätt personer“ (von Hehn 2016, s. 24)</a:t>
            </a:r>
            <a:endParaRPr/>
          </a:p>
          <a:p>
            <a:pPr indent="-285750" lvl="0" marL="285750" rtl="0" algn="l">
              <a:lnSpc>
                <a:spcPct val="90000"/>
              </a:lnSpc>
              <a:spcBef>
                <a:spcPts val="750"/>
              </a:spcBef>
              <a:spcAft>
                <a:spcPts val="0"/>
              </a:spcAft>
              <a:buClr>
                <a:schemeClr val="dk1"/>
              </a:buClr>
              <a:buSzPts val="1800"/>
              <a:buFont typeface="Arial"/>
              <a:buChar char="•"/>
            </a:pPr>
            <a:r>
              <a:rPr lang="de-DE"/>
              <a:t>Tänka på företagskulturen</a:t>
            </a:r>
            <a:endParaRPr/>
          </a:p>
          <a:p>
            <a:pPr indent="-285750" lvl="0" marL="285750" rtl="0" algn="l">
              <a:lnSpc>
                <a:spcPct val="90000"/>
              </a:lnSpc>
              <a:spcBef>
                <a:spcPts val="750"/>
              </a:spcBef>
              <a:spcAft>
                <a:spcPts val="0"/>
              </a:spcAft>
              <a:buClr>
                <a:schemeClr val="dk1"/>
              </a:buClr>
              <a:buSzPts val="1800"/>
              <a:buFont typeface="Arial"/>
              <a:buChar char="•"/>
            </a:pPr>
            <a:r>
              <a:rPr lang="de-DE"/>
              <a:t>T.ex. Om företagets framgång beror på personalens innovation och kreativitet, kan ett TM-mål vara att stärka en ”kultur av öppenhet mot ny utveckling</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  Description automatically generated" id="169" name="Google Shape;169;p20"/>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70" name="Google Shape;170;p20"/>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71" name="Google Shape;171;p20"/>
          <p:cNvPicPr preferRelativeResize="0"/>
          <p:nvPr/>
        </p:nvPicPr>
        <p:blipFill rotWithShape="1">
          <a:blip r:embed="rId4">
            <a:alphaModFix/>
          </a:blip>
          <a:srcRect b="0" l="0" r="0" t="0"/>
          <a:stretch/>
        </p:blipFill>
        <p:spPr>
          <a:xfrm>
            <a:off x="6476549" y="2364457"/>
            <a:ext cx="2220485" cy="2954953"/>
          </a:xfrm>
          <a:prstGeom prst="rect">
            <a:avLst/>
          </a:prstGeom>
          <a:noFill/>
          <a:ln>
            <a:noFill/>
          </a:ln>
          <a:effectLst>
            <a:outerShdw blurRad="292100" rotWithShape="0" algn="tl" dir="2700000" dist="139700">
              <a:srgbClr val="333333">
                <a:alpha val="64705"/>
              </a:srgbClr>
            </a:outerShdw>
          </a:effectLst>
        </p:spPr>
      </p:pic>
      <p:sp>
        <p:nvSpPr>
          <p:cNvPr id="172" name="Google Shape;172;p20"/>
          <p:cNvSpPr/>
          <p:nvPr/>
        </p:nvSpPr>
        <p:spPr>
          <a:xfrm>
            <a:off x="6390213" y="5401097"/>
            <a:ext cx="239315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Photo by </a:t>
            </a:r>
            <a:r>
              <a:rPr lang="de-DE" sz="1200" u="sng">
                <a:solidFill>
                  <a:schemeClr val="hlink"/>
                </a:solidFill>
                <a:latin typeface="Arial"/>
                <a:ea typeface="Arial"/>
                <a:cs typeface="Arial"/>
                <a:sym typeface="Arial"/>
                <a:hlinkClick r:id="rId5"/>
              </a:rPr>
              <a:t>Anna Earl</a:t>
            </a:r>
            <a:r>
              <a:rPr lang="de-DE" sz="1200">
                <a:solidFill>
                  <a:srgbClr val="111111"/>
                </a:solidFill>
                <a:latin typeface="Arial"/>
                <a:ea typeface="Arial"/>
                <a:cs typeface="Arial"/>
                <a:sym typeface="Arial"/>
              </a:rPr>
              <a:t> on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1"/>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060"/>
              <a:buFont typeface="Trebuchet MS"/>
              <a:buNone/>
            </a:pPr>
            <a:r>
              <a:rPr b="1" lang="de-DE" sz="3060">
                <a:solidFill>
                  <a:schemeClr val="lt1"/>
                </a:solidFill>
                <a:latin typeface="Trebuchet MS"/>
                <a:ea typeface="Trebuchet MS"/>
                <a:cs typeface="Trebuchet MS"/>
                <a:sym typeface="Trebuchet MS"/>
              </a:rPr>
              <a:t>Vad ska en framgångsrik strategi inverka på?</a:t>
            </a:r>
            <a:endParaRPr/>
          </a:p>
        </p:txBody>
      </p:sp>
      <p:sp>
        <p:nvSpPr>
          <p:cNvPr id="178" name="Google Shape;178;p21"/>
          <p:cNvSpPr txBox="1"/>
          <p:nvPr>
            <p:ph idx="1" type="subTitle"/>
          </p:nvPr>
        </p:nvSpPr>
        <p:spPr>
          <a:xfrm>
            <a:off x="342045" y="2498175"/>
            <a:ext cx="5250291" cy="2923403"/>
          </a:xfrm>
          <a:prstGeom prst="rect">
            <a:avLst/>
          </a:prstGeom>
          <a:no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1800"/>
              <a:buFont typeface="Arial"/>
              <a:buChar char="•"/>
            </a:pPr>
            <a:r>
              <a:rPr lang="de-DE"/>
              <a:t>Anpassad med nuvarande och framtida affärsstrategi (nya produkter, tjänster och marknader)</a:t>
            </a:r>
            <a:endParaRPr/>
          </a:p>
          <a:p>
            <a:pPr indent="-285750" lvl="0" marL="285750" rtl="0" algn="l">
              <a:lnSpc>
                <a:spcPct val="90000"/>
              </a:lnSpc>
              <a:spcBef>
                <a:spcPts val="750"/>
              </a:spcBef>
              <a:spcAft>
                <a:spcPts val="0"/>
              </a:spcAft>
              <a:buClr>
                <a:schemeClr val="dk1"/>
              </a:buClr>
              <a:buSzPts val="1800"/>
              <a:buFont typeface="Arial"/>
              <a:buChar char="•"/>
            </a:pPr>
            <a:r>
              <a:rPr lang="de-DE"/>
              <a:t>Organisationsprofil (storlek, bransch / sektor, geografiska platser, tillväxttakt osv.)</a:t>
            </a:r>
            <a:endParaRPr/>
          </a:p>
          <a:p>
            <a:pPr indent="-285750" lvl="0" marL="285750" rtl="0" algn="l">
              <a:lnSpc>
                <a:spcPct val="90000"/>
              </a:lnSpc>
              <a:spcBef>
                <a:spcPts val="750"/>
              </a:spcBef>
              <a:spcAft>
                <a:spcPts val="0"/>
              </a:spcAft>
              <a:buClr>
                <a:schemeClr val="dk1"/>
              </a:buClr>
              <a:buSzPts val="1800"/>
              <a:buFont typeface="Arial"/>
              <a:buChar char="•"/>
            </a:pPr>
            <a:r>
              <a:rPr lang="de-DE"/>
              <a:t>Kulturella faktorer (mångfald, etnisk bakgrund / migration, språkbarriärer etc.)</a:t>
            </a:r>
            <a:endParaRPr/>
          </a:p>
          <a:p>
            <a:pPr indent="-285750" lvl="0" marL="285750" rtl="0" algn="l">
              <a:lnSpc>
                <a:spcPct val="90000"/>
              </a:lnSpc>
              <a:spcBef>
                <a:spcPts val="750"/>
              </a:spcBef>
              <a:spcAft>
                <a:spcPts val="0"/>
              </a:spcAft>
              <a:buClr>
                <a:schemeClr val="dk1"/>
              </a:buClr>
              <a:buSzPts val="1800"/>
              <a:buFont typeface="Arial"/>
              <a:buChar char="•"/>
            </a:pPr>
            <a:r>
              <a:rPr b="1" lang="de-DE"/>
              <a:t>Kompetensbehov</a:t>
            </a:r>
            <a:endParaRPr/>
          </a:p>
          <a:p>
            <a:pPr indent="-285750" lvl="0" marL="285750" rtl="0" algn="l">
              <a:lnSpc>
                <a:spcPct val="90000"/>
              </a:lnSpc>
              <a:spcBef>
                <a:spcPts val="750"/>
              </a:spcBef>
              <a:spcAft>
                <a:spcPts val="0"/>
              </a:spcAft>
              <a:buClr>
                <a:schemeClr val="dk1"/>
              </a:buClr>
              <a:buSzPts val="1800"/>
              <a:buFont typeface="Arial"/>
              <a:buChar char="•"/>
            </a:pPr>
            <a:r>
              <a:rPr lang="de-DE"/>
              <a:t>Resurser för att genomföra Talent Management</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  Description automatically generated" id="179" name="Google Shape;179;p21"/>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80" name="Google Shape;180;p21"/>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81" name="Google Shape;181;p21"/>
          <p:cNvPicPr preferRelativeResize="0"/>
          <p:nvPr/>
        </p:nvPicPr>
        <p:blipFill rotWithShape="1">
          <a:blip r:embed="rId4">
            <a:alphaModFix/>
          </a:blip>
          <a:srcRect b="0" l="0" r="0" t="0"/>
          <a:stretch/>
        </p:blipFill>
        <p:spPr>
          <a:xfrm>
            <a:off x="6476549" y="2364457"/>
            <a:ext cx="2220485" cy="2954953"/>
          </a:xfrm>
          <a:prstGeom prst="rect">
            <a:avLst/>
          </a:prstGeom>
          <a:noFill/>
          <a:ln>
            <a:noFill/>
          </a:ln>
          <a:effectLst>
            <a:outerShdw blurRad="292100" rotWithShape="0" algn="tl" dir="2700000" dist="139700">
              <a:srgbClr val="333333">
                <a:alpha val="64705"/>
              </a:srgbClr>
            </a:outerShdw>
          </a:effectLst>
        </p:spPr>
      </p:pic>
      <p:sp>
        <p:nvSpPr>
          <p:cNvPr id="182" name="Google Shape;182;p21"/>
          <p:cNvSpPr/>
          <p:nvPr/>
        </p:nvSpPr>
        <p:spPr>
          <a:xfrm>
            <a:off x="6390213" y="5401097"/>
            <a:ext cx="239315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Photo by </a:t>
            </a:r>
            <a:r>
              <a:rPr lang="de-DE" sz="1200" u="sng">
                <a:solidFill>
                  <a:schemeClr val="hlink"/>
                </a:solidFill>
                <a:latin typeface="Arial"/>
                <a:ea typeface="Arial"/>
                <a:cs typeface="Arial"/>
                <a:sym typeface="Arial"/>
                <a:hlinkClick r:id="rId5"/>
              </a:rPr>
              <a:t>Anna Earl</a:t>
            </a:r>
            <a:r>
              <a:rPr lang="de-DE" sz="1200">
                <a:solidFill>
                  <a:srgbClr val="111111"/>
                </a:solidFill>
                <a:latin typeface="Arial"/>
                <a:ea typeface="Arial"/>
                <a:cs typeface="Arial"/>
                <a:sym typeface="Arial"/>
              </a:rPr>
              <a:t> on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2"/>
          <p:cNvSpPr/>
          <p:nvPr>
            <p:ph type="ctrTitle"/>
          </p:nvPr>
        </p:nvSpPr>
        <p:spPr>
          <a:xfrm>
            <a:off x="311700" y="1771967"/>
            <a:ext cx="8520600" cy="451276"/>
          </a:xfrm>
          <a:prstGeom prst="roundRect">
            <a:avLst>
              <a:gd fmla="val 16667" name="adj"/>
            </a:avLst>
          </a:prstGeom>
          <a:solidFill>
            <a:srgbClr val="3086B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F3F3F3"/>
              </a:buClr>
              <a:buSzPts val="2700"/>
              <a:buFont typeface="Trebuchet MS"/>
              <a:buNone/>
            </a:pPr>
            <a:r>
              <a:rPr lang="de-DE" sz="2700">
                <a:solidFill>
                  <a:srgbClr val="F3F3F3"/>
                </a:solidFill>
                <a:latin typeface="Trebuchet MS"/>
                <a:ea typeface="Trebuchet MS"/>
                <a:cs typeface="Trebuchet MS"/>
                <a:sym typeface="Trebuchet MS"/>
              </a:rPr>
              <a:t>Vad ska en framgångsrik strategi inverka på?</a:t>
            </a:r>
            <a:endParaRPr b="1" sz="3060">
              <a:solidFill>
                <a:schemeClr val="lt1"/>
              </a:solidFill>
            </a:endParaRPr>
          </a:p>
        </p:txBody>
      </p:sp>
      <p:sp>
        <p:nvSpPr>
          <p:cNvPr id="188" name="Google Shape;188;p22"/>
          <p:cNvSpPr txBox="1"/>
          <p:nvPr>
            <p:ph idx="1" type="subTitle"/>
          </p:nvPr>
        </p:nvSpPr>
        <p:spPr>
          <a:xfrm>
            <a:off x="342045" y="2498175"/>
            <a:ext cx="5250291" cy="2923403"/>
          </a:xfrm>
          <a:prstGeom prst="rect">
            <a:avLst/>
          </a:prstGeom>
          <a:noFill/>
          <a:ln>
            <a:noFill/>
          </a:ln>
        </p:spPr>
        <p:txBody>
          <a:bodyPr anchorCtr="0" anchor="t" bIns="91425" lIns="91425" spcFirstLastPara="1" rIns="91425" wrap="square" tIns="91425">
            <a:noAutofit/>
          </a:bodyPr>
          <a:lstStyle/>
          <a:p>
            <a:pPr indent="-285750" lvl="0" marL="285750" rtl="0" algn="l">
              <a:lnSpc>
                <a:spcPct val="90000"/>
              </a:lnSpc>
              <a:spcBef>
                <a:spcPts val="750"/>
              </a:spcBef>
              <a:spcAft>
                <a:spcPts val="0"/>
              </a:spcAft>
              <a:buClr>
                <a:schemeClr val="dk1"/>
              </a:buClr>
              <a:buSzPts val="2000"/>
              <a:buFont typeface="Arial"/>
              <a:buChar char="•"/>
            </a:pPr>
            <a:r>
              <a:rPr b="1" lang="de-DE" sz="2000"/>
              <a:t>Identifiering av kritisk talang (talentsegmentering) - Inlärningsenhet 3</a:t>
            </a:r>
            <a:endParaRPr/>
          </a:p>
          <a:p>
            <a:pPr indent="-285750" lvl="0" marL="285750" rtl="0" algn="l">
              <a:lnSpc>
                <a:spcPct val="90000"/>
              </a:lnSpc>
              <a:spcBef>
                <a:spcPts val="750"/>
              </a:spcBef>
              <a:spcAft>
                <a:spcPts val="0"/>
              </a:spcAft>
              <a:buClr>
                <a:schemeClr val="dk1"/>
              </a:buClr>
              <a:buSzPts val="2000"/>
              <a:buFont typeface="Arial"/>
              <a:buChar char="•"/>
            </a:pPr>
            <a:r>
              <a:rPr b="0" lang="de-DE" sz="2000"/>
              <a:t>Bedömning och planering av talangdilemma</a:t>
            </a:r>
            <a:endParaRPr/>
          </a:p>
          <a:p>
            <a:pPr indent="-285750" lvl="0" marL="285750" rtl="0" algn="l">
              <a:lnSpc>
                <a:spcPct val="90000"/>
              </a:lnSpc>
              <a:spcBef>
                <a:spcPts val="750"/>
              </a:spcBef>
              <a:spcAft>
                <a:spcPts val="0"/>
              </a:spcAft>
              <a:buClr>
                <a:schemeClr val="dk1"/>
              </a:buClr>
              <a:buSzPts val="2000"/>
              <a:buFont typeface="Arial"/>
              <a:buChar char="•"/>
            </a:pPr>
            <a:r>
              <a:rPr b="0" lang="de-DE" sz="2000"/>
              <a:t>Involvering av alla viktiga intressenter</a:t>
            </a:r>
            <a:endParaRPr/>
          </a:p>
          <a:p>
            <a:pPr indent="-285750" lvl="0" marL="285750" rtl="0" algn="l">
              <a:lnSpc>
                <a:spcPct val="90000"/>
              </a:lnSpc>
              <a:spcBef>
                <a:spcPts val="750"/>
              </a:spcBef>
              <a:spcAft>
                <a:spcPts val="0"/>
              </a:spcAft>
              <a:buClr>
                <a:schemeClr val="dk1"/>
              </a:buClr>
              <a:buSzPts val="2000"/>
              <a:buFont typeface="Arial"/>
              <a:buChar char="•"/>
            </a:pPr>
            <a:r>
              <a:rPr b="0" lang="de-DE" sz="2000"/>
              <a:t>Handlingsplan med milstolpar</a:t>
            </a:r>
            <a:endParaRPr/>
          </a:p>
          <a:p>
            <a:pPr indent="-285750" lvl="0" marL="285750" rtl="0" algn="l">
              <a:lnSpc>
                <a:spcPct val="90000"/>
              </a:lnSpc>
              <a:spcBef>
                <a:spcPts val="750"/>
              </a:spcBef>
              <a:spcAft>
                <a:spcPts val="0"/>
              </a:spcAft>
              <a:buClr>
                <a:schemeClr val="dk1"/>
              </a:buClr>
              <a:buSzPts val="2000"/>
              <a:buFont typeface="Arial"/>
              <a:buChar char="•"/>
            </a:pPr>
            <a:r>
              <a:rPr b="0" lang="de-DE" sz="2000"/>
              <a:t>Framgångskriterier, indikatorer och verktyg</a:t>
            </a:r>
            <a:endParaRPr/>
          </a:p>
          <a:p>
            <a:pPr indent="-171450" lvl="0" marL="285750" rtl="0" algn="l">
              <a:lnSpc>
                <a:spcPct val="90000"/>
              </a:lnSpc>
              <a:spcBef>
                <a:spcPts val="750"/>
              </a:spcBef>
              <a:spcAft>
                <a:spcPts val="0"/>
              </a:spcAft>
              <a:buClr>
                <a:schemeClr val="dk1"/>
              </a:buClr>
              <a:buSzPts val="1800"/>
              <a:buFont typeface="Arial"/>
              <a:buNone/>
            </a:pPr>
            <a:r>
              <a:t/>
            </a:r>
            <a:endParaRPr/>
          </a:p>
          <a:p>
            <a:pPr indent="-171450" lvl="0" marL="285750" rtl="0" algn="l">
              <a:lnSpc>
                <a:spcPct val="90000"/>
              </a:lnSpc>
              <a:spcBef>
                <a:spcPts val="750"/>
              </a:spcBef>
              <a:spcAft>
                <a:spcPts val="0"/>
              </a:spcAft>
              <a:buClr>
                <a:schemeClr val="dk1"/>
              </a:buClr>
              <a:buSzPts val="1800"/>
              <a:buFont typeface="Arial"/>
              <a:buNone/>
            </a:pPr>
            <a:r>
              <a:t/>
            </a:r>
            <a:endParaRPr/>
          </a:p>
        </p:txBody>
      </p:sp>
      <p:pic>
        <p:nvPicPr>
          <p:cNvPr descr="A close up of a logo  Description automatically generated" id="189" name="Google Shape;189;p22"/>
          <p:cNvPicPr preferRelativeResize="0"/>
          <p:nvPr/>
        </p:nvPicPr>
        <p:blipFill rotWithShape="1">
          <a:blip r:embed="rId3">
            <a:alphaModFix/>
          </a:blip>
          <a:srcRect b="0" l="0" r="0" t="0"/>
          <a:stretch/>
        </p:blipFill>
        <p:spPr>
          <a:xfrm>
            <a:off x="524425" y="6307332"/>
            <a:ext cx="1710047" cy="408041"/>
          </a:xfrm>
          <a:prstGeom prst="rect">
            <a:avLst/>
          </a:prstGeom>
          <a:noFill/>
          <a:ln>
            <a:noFill/>
          </a:ln>
        </p:spPr>
      </p:pic>
      <p:sp>
        <p:nvSpPr>
          <p:cNvPr id="190" name="Google Shape;190;p22"/>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pic>
        <p:nvPicPr>
          <p:cNvPr id="191" name="Google Shape;191;p22"/>
          <p:cNvPicPr preferRelativeResize="0"/>
          <p:nvPr/>
        </p:nvPicPr>
        <p:blipFill rotWithShape="1">
          <a:blip r:embed="rId4">
            <a:alphaModFix/>
          </a:blip>
          <a:srcRect b="0" l="0" r="0" t="0"/>
          <a:stretch/>
        </p:blipFill>
        <p:spPr>
          <a:xfrm>
            <a:off x="6574557" y="2353633"/>
            <a:ext cx="2187405" cy="2910931"/>
          </a:xfrm>
          <a:prstGeom prst="rect">
            <a:avLst/>
          </a:prstGeom>
          <a:noFill/>
          <a:ln>
            <a:noFill/>
          </a:ln>
          <a:effectLst>
            <a:outerShdw blurRad="292100" rotWithShape="0" algn="tl" dir="2700000" dist="139700">
              <a:srgbClr val="333333">
                <a:alpha val="64705"/>
              </a:srgbClr>
            </a:outerShdw>
          </a:effectLst>
        </p:spPr>
      </p:pic>
      <p:sp>
        <p:nvSpPr>
          <p:cNvPr id="192" name="Google Shape;192;p22"/>
          <p:cNvSpPr/>
          <p:nvPr/>
        </p:nvSpPr>
        <p:spPr>
          <a:xfrm>
            <a:off x="6471681" y="5283078"/>
            <a:ext cx="239315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200">
                <a:solidFill>
                  <a:srgbClr val="111111"/>
                </a:solidFill>
                <a:latin typeface="Arial"/>
                <a:ea typeface="Arial"/>
                <a:cs typeface="Arial"/>
                <a:sym typeface="Arial"/>
              </a:rPr>
              <a:t>Photo by </a:t>
            </a:r>
            <a:r>
              <a:rPr lang="de-DE" sz="1200" u="sng">
                <a:solidFill>
                  <a:schemeClr val="hlink"/>
                </a:solidFill>
                <a:latin typeface="Arial"/>
                <a:ea typeface="Arial"/>
                <a:cs typeface="Arial"/>
                <a:sym typeface="Arial"/>
                <a:hlinkClick r:id="rId5"/>
              </a:rPr>
              <a:t>Anna Earl</a:t>
            </a:r>
            <a:r>
              <a:rPr lang="de-DE" sz="1200">
                <a:solidFill>
                  <a:srgbClr val="111111"/>
                </a:solidFill>
                <a:latin typeface="Arial"/>
                <a:ea typeface="Arial"/>
                <a:cs typeface="Arial"/>
                <a:sym typeface="Arial"/>
              </a:rPr>
              <a:t> on </a:t>
            </a:r>
            <a:r>
              <a:rPr lang="de-DE" sz="1200" u="sng">
                <a:solidFill>
                  <a:schemeClr val="hlink"/>
                </a:solidFill>
                <a:latin typeface="Arial"/>
                <a:ea typeface="Arial"/>
                <a:cs typeface="Arial"/>
                <a:sym typeface="Arial"/>
                <a:hlinkClick r:id="rId6"/>
              </a:rPr>
              <a:t>Unsplash</a:t>
            </a:r>
            <a:endParaRPr sz="1200">
              <a:solidFill>
                <a:schemeClr val="dk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