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1" name="Google Shape;22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4" name="Google Shape;23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6" name="Google Shape;24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6" name="Google Shape;30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0" name="Google Shape;32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0" name="Google Shape;330;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0" name="Google Shape;340;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0" name="Google Shape;350;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0" name="Google Shape;370;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2" name="Google Shape;382;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4" name="Google Shape;394;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6" name="Google Shape;40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8" name="Google Shape;418;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0" name="Google Shape;43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2" name="Google Shape;442;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4" name="Google Shape;45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4" name="Google Shape;464;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6" name="Google Shape;47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8" name="Google Shape;488;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0" name="Google Shape;500;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2" name="Google Shape;512;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2" name="Google Shape;522;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9" name="Google Shape;529;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577555"/>
            <a:ext cx="6858000" cy="193240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1" name="Google Shape;21;p2"/>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22" name="Google Shape;22;p2"/>
          <p:cNvPicPr preferRelativeResize="0"/>
          <p:nvPr/>
        </p:nvPicPr>
        <p:blipFill rotWithShape="1">
          <a:blip r:embed="rId3">
            <a:alphaModFix/>
          </a:blip>
          <a:srcRect b="0" l="0" r="0" t="0"/>
          <a:stretch/>
        </p:blipFill>
        <p:spPr>
          <a:xfrm>
            <a:off x="7113006" y="5845567"/>
            <a:ext cx="1896967" cy="407194"/>
          </a:xfrm>
          <a:prstGeom prst="rect">
            <a:avLst/>
          </a:prstGeom>
          <a:noFill/>
          <a:ln>
            <a:noFill/>
          </a:ln>
        </p:spPr>
      </p:pic>
      <p:sp>
        <p:nvSpPr>
          <p:cNvPr id="23" name="Google Shape;23;p2"/>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b="0" i="0" lang="de-DE" sz="700" u="none" cap="none" strike="noStrike">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11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80" name="Shape 80"/>
        <p:cNvGrpSpPr/>
        <p:nvPr/>
      </p:nvGrpSpPr>
      <p:grpSpPr>
        <a:xfrm>
          <a:off x="0" y="0"/>
          <a:ext cx="0" cy="0"/>
          <a:chOff x="0" y="0"/>
          <a:chExt cx="0" cy="0"/>
        </a:xfrm>
      </p:grpSpPr>
      <p:sp>
        <p:nvSpPr>
          <p:cNvPr id="81" name="Google Shape;81;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3" name="Google Shape;83;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86" name="Shape 86"/>
        <p:cNvGrpSpPr/>
        <p:nvPr/>
      </p:nvGrpSpPr>
      <p:grpSpPr>
        <a:xfrm>
          <a:off x="0" y="0"/>
          <a:ext cx="0" cy="0"/>
          <a:chOff x="0" y="0"/>
          <a:chExt cx="0" cy="0"/>
        </a:xfrm>
      </p:grpSpPr>
      <p:sp>
        <p:nvSpPr>
          <p:cNvPr id="87" name="Google Shape;87;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9" name="Google Shape;89;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elfolie">
  <p:cSld name="1_Titelfolie">
    <p:spTree>
      <p:nvGrpSpPr>
        <p:cNvPr id="92" name="Shape 92"/>
        <p:cNvGrpSpPr/>
        <p:nvPr/>
      </p:nvGrpSpPr>
      <p:grpSpPr>
        <a:xfrm>
          <a:off x="0" y="0"/>
          <a:ext cx="0" cy="0"/>
          <a:chOff x="0" y="0"/>
          <a:chExt cx="0" cy="0"/>
        </a:xfrm>
      </p:grpSpPr>
      <p:sp>
        <p:nvSpPr>
          <p:cNvPr id="93" name="Google Shape;93;p13"/>
          <p:cNvSpPr txBox="1"/>
          <p:nvPr>
            <p:ph type="ctrTitle"/>
          </p:nvPr>
        </p:nvSpPr>
        <p:spPr>
          <a:xfrm>
            <a:off x="685800" y="1560945"/>
            <a:ext cx="7772400" cy="1949018"/>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2400"/>
              <a:buNone/>
              <a:defRPr sz="2400"/>
            </a:lvl1pPr>
            <a:lvl2pPr lvl="1" algn="ctr">
              <a:lnSpc>
                <a:spcPct val="90000"/>
              </a:lnSpc>
              <a:spcBef>
                <a:spcPts val="375"/>
              </a:spcBef>
              <a:spcAft>
                <a:spcPts val="0"/>
              </a:spcAft>
              <a:buClr>
                <a:schemeClr val="dk1"/>
              </a:buClr>
              <a:buSzPts val="2000"/>
              <a:buNone/>
              <a:defRPr sz="2000"/>
            </a:lvl2pPr>
            <a:lvl3pPr lvl="2" algn="ctr">
              <a:lnSpc>
                <a:spcPct val="90000"/>
              </a:lnSpc>
              <a:spcBef>
                <a:spcPts val="375"/>
              </a:spcBef>
              <a:spcAft>
                <a:spcPts val="0"/>
              </a:spcAft>
              <a:buClr>
                <a:schemeClr val="dk1"/>
              </a:buClr>
              <a:buSzPts val="1800"/>
              <a:buNone/>
              <a:defRPr sz="1800"/>
            </a:lvl3pPr>
            <a:lvl4pPr lvl="3" algn="ctr">
              <a:lnSpc>
                <a:spcPct val="90000"/>
              </a:lnSpc>
              <a:spcBef>
                <a:spcPts val="375"/>
              </a:spcBef>
              <a:spcAft>
                <a:spcPts val="0"/>
              </a:spcAft>
              <a:buClr>
                <a:schemeClr val="dk1"/>
              </a:buClr>
              <a:buSzPts val="1600"/>
              <a:buNone/>
              <a:defRPr sz="1600"/>
            </a:lvl4pPr>
            <a:lvl5pPr lvl="4" algn="ctr">
              <a:lnSpc>
                <a:spcPct val="90000"/>
              </a:lnSpc>
              <a:spcBef>
                <a:spcPts val="375"/>
              </a:spcBef>
              <a:spcAft>
                <a:spcPts val="0"/>
              </a:spcAft>
              <a:buClr>
                <a:schemeClr val="dk1"/>
              </a:buClr>
              <a:buSzPts val="1600"/>
              <a:buNone/>
              <a:defRPr sz="1600"/>
            </a:lvl5pPr>
            <a:lvl6pPr lvl="5" algn="ctr">
              <a:lnSpc>
                <a:spcPct val="90000"/>
              </a:lnSpc>
              <a:spcBef>
                <a:spcPts val="375"/>
              </a:spcBef>
              <a:spcAft>
                <a:spcPts val="0"/>
              </a:spcAft>
              <a:buClr>
                <a:schemeClr val="dk1"/>
              </a:buClr>
              <a:buSzPts val="1600"/>
              <a:buNone/>
              <a:defRPr sz="1600"/>
            </a:lvl6pPr>
            <a:lvl7pPr lvl="6" algn="ctr">
              <a:lnSpc>
                <a:spcPct val="90000"/>
              </a:lnSpc>
              <a:spcBef>
                <a:spcPts val="375"/>
              </a:spcBef>
              <a:spcAft>
                <a:spcPts val="0"/>
              </a:spcAft>
              <a:buClr>
                <a:schemeClr val="dk1"/>
              </a:buClr>
              <a:buSzPts val="1600"/>
              <a:buNone/>
              <a:defRPr sz="1600"/>
            </a:lvl7pPr>
            <a:lvl8pPr lvl="7" algn="ctr">
              <a:lnSpc>
                <a:spcPct val="90000"/>
              </a:lnSpc>
              <a:spcBef>
                <a:spcPts val="375"/>
              </a:spcBef>
              <a:spcAft>
                <a:spcPts val="0"/>
              </a:spcAft>
              <a:buClr>
                <a:schemeClr val="dk1"/>
              </a:buClr>
              <a:buSzPts val="1600"/>
              <a:buNone/>
              <a:defRPr sz="1600"/>
            </a:lvl8pPr>
            <a:lvl9pPr lvl="8" algn="ctr">
              <a:lnSpc>
                <a:spcPct val="90000"/>
              </a:lnSpc>
              <a:spcBef>
                <a:spcPts val="375"/>
              </a:spcBef>
              <a:spcAft>
                <a:spcPts val="0"/>
              </a:spcAft>
              <a:buClr>
                <a:schemeClr val="dk1"/>
              </a:buClr>
              <a:buSzPts val="1600"/>
              <a:buNone/>
              <a:defRPr sz="1600"/>
            </a:lvl9pPr>
          </a:lstStyle>
          <a:p/>
        </p:txBody>
      </p:sp>
      <p:sp>
        <p:nvSpPr>
          <p:cNvPr id="95" name="Google Shape;95;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98" name="Google Shape;98;p13"/>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99" name="Google Shape;99;p13"/>
          <p:cNvPicPr preferRelativeResize="0"/>
          <p:nvPr/>
        </p:nvPicPr>
        <p:blipFill rotWithShape="1">
          <a:blip r:embed="rId3">
            <a:alphaModFix/>
          </a:blip>
          <a:srcRect b="0" l="0" r="0" t="0"/>
          <a:stretch/>
        </p:blipFill>
        <p:spPr>
          <a:xfrm>
            <a:off x="7113006" y="5845567"/>
            <a:ext cx="1896967" cy="407194"/>
          </a:xfrm>
          <a:prstGeom prst="rect">
            <a:avLst/>
          </a:prstGeom>
          <a:noFill/>
          <a:ln>
            <a:noFill/>
          </a:ln>
        </p:spPr>
      </p:pic>
      <p:sp>
        <p:nvSpPr>
          <p:cNvPr id="100" name="Google Shape;100;p13"/>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lang="de-DE" sz="700">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110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 type="body"/>
          </p:nvPr>
        </p:nvSpPr>
        <p:spPr>
          <a:xfrm>
            <a:off x="628650" y="1825625"/>
            <a:ext cx="7886700" cy="413408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7" name="Google Shape;27;p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9" name="Google Shape;29;p3"/>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30" name="Google Shape;30;p3"/>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31" name="Shape 31"/>
        <p:cNvGrpSpPr/>
        <p:nvPr/>
      </p:nvGrpSpPr>
      <p:grpSpPr>
        <a:xfrm>
          <a:off x="0" y="0"/>
          <a:ext cx="0" cy="0"/>
          <a:chOff x="0" y="0"/>
          <a:chExt cx="0" cy="0"/>
        </a:xfrm>
      </p:grpSpPr>
      <p:sp>
        <p:nvSpPr>
          <p:cNvPr id="32" name="Google Shape;32;p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35" name="Google Shape;35;p4"/>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36" name="Google Shape;36;p4"/>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type="secHead">
  <p:cSld name="SECTION_HEADER">
    <p:spTree>
      <p:nvGrpSpPr>
        <p:cNvPr id="37" name="Shape 37"/>
        <p:cNvGrpSpPr/>
        <p:nvPr/>
      </p:nvGrpSpPr>
      <p:grpSpPr>
        <a:xfrm>
          <a:off x="0" y="0"/>
          <a:ext cx="0" cy="0"/>
          <a:chOff x="0" y="0"/>
          <a:chExt cx="0" cy="0"/>
        </a:xfrm>
      </p:grpSpPr>
      <p:sp>
        <p:nvSpPr>
          <p:cNvPr id="38" name="Google Shape;38;p5"/>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5"/>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40" name="Google Shape;40;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42" name="Google Shape;42;p5"/>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43" name="Google Shape;43;p5"/>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44" name="Shape 44"/>
        <p:cNvGrpSpPr/>
        <p:nvPr/>
      </p:nvGrpSpPr>
      <p:grpSpPr>
        <a:xfrm>
          <a:off x="0" y="0"/>
          <a:ext cx="0" cy="0"/>
          <a:chOff x="0" y="0"/>
          <a:chExt cx="0" cy="0"/>
        </a:xfrm>
      </p:grpSpPr>
      <p:sp>
        <p:nvSpPr>
          <p:cNvPr id="45" name="Google Shape;45;p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6"/>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7" name="Google Shape;47;p6"/>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8" name="Google Shape;48;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50" name="Google Shape;50;p6"/>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51" name="Google Shape;51;p6"/>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52" name="Shape 52"/>
        <p:cNvGrpSpPr/>
        <p:nvPr/>
      </p:nvGrpSpPr>
      <p:grpSpPr>
        <a:xfrm>
          <a:off x="0" y="0"/>
          <a:ext cx="0" cy="0"/>
          <a:chOff x="0" y="0"/>
          <a:chExt cx="0" cy="0"/>
        </a:xfrm>
      </p:grpSpPr>
      <p:sp>
        <p:nvSpPr>
          <p:cNvPr id="53" name="Google Shape;53;p7"/>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5" name="Google Shape;55;p7"/>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6" name="Google Shape;56;p7"/>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7" name="Google Shape;57;p7"/>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8" name="Google Shape;58;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60" name="Google Shape;60;p7"/>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61" name="Google Shape;61;p7"/>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66" name="Shape 66"/>
        <p:cNvGrpSpPr/>
        <p:nvPr/>
      </p:nvGrpSpPr>
      <p:grpSpPr>
        <a:xfrm>
          <a:off x="0" y="0"/>
          <a:ext cx="0" cy="0"/>
          <a:chOff x="0" y="0"/>
          <a:chExt cx="0" cy="0"/>
        </a:xfrm>
      </p:grpSpPr>
      <p:sp>
        <p:nvSpPr>
          <p:cNvPr id="67" name="Google Shape;67;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9" name="Google Shape;69;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0" name="Google Shape;70;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73" name="Shape 73"/>
        <p:cNvGrpSpPr/>
        <p:nvPr/>
      </p:nvGrpSpPr>
      <p:grpSpPr>
        <a:xfrm>
          <a:off x="0" y="0"/>
          <a:ext cx="0" cy="0"/>
          <a:chOff x="0" y="0"/>
          <a:chExt cx="0" cy="0"/>
        </a:xfrm>
      </p:grpSpPr>
      <p:sp>
        <p:nvSpPr>
          <p:cNvPr id="74" name="Google Shape;74;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Trebuchet MS"/>
                <a:ea typeface="Trebuchet MS"/>
                <a:cs typeface="Trebuchet MS"/>
                <a:sym typeface="Trebuchet MS"/>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Trebuchet MS"/>
                <a:ea typeface="Trebuchet MS"/>
                <a:cs typeface="Trebuchet MS"/>
                <a:sym typeface="Trebuchet MS"/>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9pPr>
          </a:lstStyle>
          <a:p/>
        </p:txBody>
      </p:sp>
      <p:sp>
        <p:nvSpPr>
          <p:cNvPr id="76" name="Google Shape;76;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7" name="Google Shape;77;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300"/>
              <a:buFont typeface="Trebuchet MS"/>
              <a:buNone/>
              <a:defRPr b="0" i="0" sz="3300" u="none" cap="none" strike="noStrik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Trebuchet MS"/>
                <a:ea typeface="Trebuchet MS"/>
                <a:cs typeface="Trebuchet MS"/>
                <a:sym typeface="Trebuchet MS"/>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9pPr>
          </a:lstStyle>
          <a:p/>
        </p:txBody>
      </p:sp>
      <p:sp>
        <p:nvSpPr>
          <p:cNvPr id="12" name="Google Shape;12;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 name="Google Shape;13;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4" name="Google Shape;14;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0" marR="0" rtl="0" algn="r">
              <a:spcBef>
                <a:spcPts val="0"/>
              </a:spcBef>
              <a:buNone/>
              <a:defRPr b="0" i="0" sz="900" u="none" cap="none" strike="noStrike">
                <a:solidFill>
                  <a:srgbClr val="888888"/>
                </a:solidFill>
                <a:latin typeface="Trebuchet MS"/>
                <a:ea typeface="Trebuchet MS"/>
                <a:cs typeface="Trebuchet MS"/>
                <a:sym typeface="Trebuchet MS"/>
              </a:defRPr>
            </a:lvl2pPr>
            <a:lvl3pPr indent="0" lvl="2" marL="0" marR="0" rtl="0" algn="r">
              <a:spcBef>
                <a:spcPts val="0"/>
              </a:spcBef>
              <a:buNone/>
              <a:defRPr b="0" i="0" sz="900" u="none" cap="none" strike="noStrike">
                <a:solidFill>
                  <a:srgbClr val="888888"/>
                </a:solidFill>
                <a:latin typeface="Trebuchet MS"/>
                <a:ea typeface="Trebuchet MS"/>
                <a:cs typeface="Trebuchet MS"/>
                <a:sym typeface="Trebuchet MS"/>
              </a:defRPr>
            </a:lvl3pPr>
            <a:lvl4pPr indent="0" lvl="3" marL="0" marR="0" rtl="0" algn="r">
              <a:spcBef>
                <a:spcPts val="0"/>
              </a:spcBef>
              <a:buNone/>
              <a:defRPr b="0" i="0" sz="900" u="none" cap="none" strike="noStrike">
                <a:solidFill>
                  <a:srgbClr val="888888"/>
                </a:solidFill>
                <a:latin typeface="Trebuchet MS"/>
                <a:ea typeface="Trebuchet MS"/>
                <a:cs typeface="Trebuchet MS"/>
                <a:sym typeface="Trebuchet MS"/>
              </a:defRPr>
            </a:lvl4pPr>
            <a:lvl5pPr indent="0" lvl="4" marL="0" marR="0" rtl="0" algn="r">
              <a:spcBef>
                <a:spcPts val="0"/>
              </a:spcBef>
              <a:buNone/>
              <a:defRPr b="0" i="0" sz="900" u="none" cap="none" strike="noStrike">
                <a:solidFill>
                  <a:srgbClr val="888888"/>
                </a:solidFill>
                <a:latin typeface="Trebuchet MS"/>
                <a:ea typeface="Trebuchet MS"/>
                <a:cs typeface="Trebuchet MS"/>
                <a:sym typeface="Trebuchet MS"/>
              </a:defRPr>
            </a:lvl5pPr>
            <a:lvl6pPr indent="0" lvl="5" marL="0" marR="0" rtl="0" algn="r">
              <a:spcBef>
                <a:spcPts val="0"/>
              </a:spcBef>
              <a:buNone/>
              <a:defRPr b="0" i="0" sz="900" u="none" cap="none" strike="noStrike">
                <a:solidFill>
                  <a:srgbClr val="888888"/>
                </a:solidFill>
                <a:latin typeface="Trebuchet MS"/>
                <a:ea typeface="Trebuchet MS"/>
                <a:cs typeface="Trebuchet MS"/>
                <a:sym typeface="Trebuchet MS"/>
              </a:defRPr>
            </a:lvl6pPr>
            <a:lvl7pPr indent="0" lvl="6" marL="0" marR="0" rtl="0" algn="r">
              <a:spcBef>
                <a:spcPts val="0"/>
              </a:spcBef>
              <a:buNone/>
              <a:defRPr b="0" i="0" sz="900" u="none" cap="none" strike="noStrike">
                <a:solidFill>
                  <a:srgbClr val="888888"/>
                </a:solidFill>
                <a:latin typeface="Trebuchet MS"/>
                <a:ea typeface="Trebuchet MS"/>
                <a:cs typeface="Trebuchet MS"/>
                <a:sym typeface="Trebuchet MS"/>
              </a:defRPr>
            </a:lvl7pPr>
            <a:lvl8pPr indent="0" lvl="7" marL="0" marR="0" rtl="0" algn="r">
              <a:spcBef>
                <a:spcPts val="0"/>
              </a:spcBef>
              <a:buNone/>
              <a:defRPr b="0" i="0" sz="900" u="none" cap="none" strike="noStrike">
                <a:solidFill>
                  <a:srgbClr val="888888"/>
                </a:solidFill>
                <a:latin typeface="Trebuchet MS"/>
                <a:ea typeface="Trebuchet MS"/>
                <a:cs typeface="Trebuchet MS"/>
                <a:sym typeface="Trebuchet MS"/>
              </a:defRPr>
            </a:lvl8pPr>
            <a:lvl9pPr indent="0" lvl="8" marL="0" marR="0" rtl="0" algn="r">
              <a:spcBef>
                <a:spcPts val="0"/>
              </a:spcBef>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de-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4lent.eu/" TargetMode="External"/><Relationship Id="rId4" Type="http://schemas.openxmlformats.org/officeDocument/2006/relationships/image" Target="../media/image7.png"/><Relationship Id="rId5"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7.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image" Target="../media/image9.jpg"/><Relationship Id="rId5" Type="http://schemas.openxmlformats.org/officeDocument/2006/relationships/hyperlink" Target="https://unsplash.com/@cowomen?utm_source=unsplash&amp;utm_medium=referral&amp;utm_content=creditCopyText" TargetMode="External"/><Relationship Id="rId6" Type="http://schemas.openxmlformats.org/officeDocument/2006/relationships/hyperlink" Target="https://unsplash.com/s/photos/business-woman?utm_source=unsplash&amp;utm_medium=referral&amp;utm_content=creditCopyText" TargetMode="External"/><Relationship Id="rId7"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7.png"/><Relationship Id="rId4" Type="http://schemas.openxmlformats.org/officeDocument/2006/relationships/image" Target="../media/image12.jpg"/><Relationship Id="rId5"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padlet.com/thomas_troebinger1/wall_of_talents" TargetMode="External"/><Relationship Id="rId4" Type="http://schemas.openxmlformats.org/officeDocument/2006/relationships/image" Target="../media/image18.png"/><Relationship Id="rId5" Type="http://schemas.openxmlformats.org/officeDocument/2006/relationships/image" Target="../media/image1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7.png"/><Relationship Id="rId4" Type="http://schemas.openxmlformats.org/officeDocument/2006/relationships/image" Target="../media/image12.jpg"/><Relationship Id="rId5" Type="http://schemas.openxmlformats.org/officeDocument/2006/relationships/hyperlink" Target="https://www.oxfordlearnersdictionaries.com/definition/english/talent?q=talent" TargetMode="External"/><Relationship Id="rId6" Type="http://schemas.openxmlformats.org/officeDocument/2006/relationships/hyperlink" Target="https://www.duden.de/rechtschreibung/Talent" TargetMode="External"/><Relationship Id="rId7"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7.pn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7.pn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7.png"/><Relationship Id="rId5" Type="http://schemas.openxmlformats.org/officeDocument/2006/relationships/hyperlink" Target="https://unsplash.com/@proxyclick?utm_source=unsplash&amp;utm_medium=referral&amp;utm_content=creditCopyText" TargetMode="External"/><Relationship Id="rId6" Type="http://schemas.openxmlformats.org/officeDocument/2006/relationships/hyperlink" Target="https://unsplash.com/s/photos/checkin?utm_source=unsplash&amp;utm_medium=referral&amp;utm_content=creditCopyText" TargetMode="External"/><Relationship Id="rId7"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7.png"/><Relationship Id="rId4" Type="http://schemas.openxmlformats.org/officeDocument/2006/relationships/image" Target="../media/image16.jpg"/><Relationship Id="rId5" Type="http://schemas.openxmlformats.org/officeDocument/2006/relationships/hyperlink" Target="https://unsplash.com/@marvelous?utm_source=unsplash&amp;utm_medium=referral&amp;utm_content=creditCopyText" TargetMode="External"/><Relationship Id="rId6" Type="http://schemas.openxmlformats.org/officeDocument/2006/relationships/hyperlink" Target="https://unsplash.com/s/photos/business?utm_source=unsplash&amp;utm_medium=referral&amp;utm_content=creditCopyText" TargetMode="External"/><Relationship Id="rId7"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7.png"/><Relationship Id="rId4" Type="http://schemas.openxmlformats.org/officeDocument/2006/relationships/image" Target="../media/image16.jpg"/><Relationship Id="rId5" Type="http://schemas.openxmlformats.org/officeDocument/2006/relationships/hyperlink" Target="https://unsplash.com/@marvelous?utm_source=unsplash&amp;utm_medium=referral&amp;utm_content=creditCopyText" TargetMode="External"/><Relationship Id="rId6" Type="http://schemas.openxmlformats.org/officeDocument/2006/relationships/hyperlink" Target="https://unsplash.com/s/photos/business?utm_source=unsplash&amp;utm_medium=referral&amp;utm_content=creditCopyText" TargetMode="External"/><Relationship Id="rId7"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7.png"/><Relationship Id="rId4" Type="http://schemas.openxmlformats.org/officeDocument/2006/relationships/image" Target="../media/image16.jpg"/><Relationship Id="rId5" Type="http://schemas.openxmlformats.org/officeDocument/2006/relationships/hyperlink" Target="https://unsplash.com/@marvelous?utm_source=unsplash&amp;utm_medium=referral&amp;utm_content=creditCopyText" TargetMode="External"/><Relationship Id="rId6" Type="http://schemas.openxmlformats.org/officeDocument/2006/relationships/hyperlink" Target="https://unsplash.com/s/photos/business?utm_source=unsplash&amp;utm_medium=referral&amp;utm_content=creditCopyText" TargetMode="External"/><Relationship Id="rId7" Type="http://schemas.openxmlformats.org/officeDocument/2006/relationships/image" Target="../media/image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7.png"/><Relationship Id="rId4" Type="http://schemas.openxmlformats.org/officeDocument/2006/relationships/image" Target="../media/image15.jpg"/><Relationship Id="rId5" Type="http://schemas.openxmlformats.org/officeDocument/2006/relationships/hyperlink" Target="https://unsplash.com/@yiranding?utm_source=unsplash&amp;utm_medium=referral&amp;utm_content=creditCopyText" TargetMode="External"/><Relationship Id="rId6" Type="http://schemas.openxmlformats.org/officeDocument/2006/relationships/hyperlink" Target="https://unsplash.com/s/photos/group?utm_source=unsplash&amp;utm_medium=referral&amp;utm_content=creditCopyText" TargetMode="External"/><Relationship Id="rId7"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7.png"/><Relationship Id="rId4" Type="http://schemas.openxmlformats.org/officeDocument/2006/relationships/image" Target="../media/image15.jpg"/><Relationship Id="rId5" Type="http://schemas.openxmlformats.org/officeDocument/2006/relationships/hyperlink" Target="https://unsplash.com/@yiranding?utm_source=unsplash&amp;utm_medium=referral&amp;utm_content=creditCopyText" TargetMode="External"/><Relationship Id="rId6" Type="http://schemas.openxmlformats.org/officeDocument/2006/relationships/hyperlink" Target="https://unsplash.com/s/photos/group?utm_source=unsplash&amp;utm_medium=referral&amp;utm_content=creditCopyText" TargetMode="External"/><Relationship Id="rId7"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7.png"/><Relationship Id="rId4" Type="http://schemas.openxmlformats.org/officeDocument/2006/relationships/image" Target="../media/image17.jpg"/><Relationship Id="rId5" Type="http://schemas.openxmlformats.org/officeDocument/2006/relationships/hyperlink" Target="https://unsplash.com/@worldsbetweenlines?utm_source=unsplash&amp;utm_medium=referral&amp;utm_content=creditCopyText" TargetMode="External"/><Relationship Id="rId6" Type="http://schemas.openxmlformats.org/officeDocument/2006/relationships/hyperlink" Target="https://unsplash.com/s/photos/creed?utm_source=unsplash&amp;utm_medium=referral&amp;utm_content=creditCopyText" TargetMode="External"/><Relationship Id="rId7"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7.png"/><Relationship Id="rId4" Type="http://schemas.openxmlformats.org/officeDocument/2006/relationships/image" Target="../media/image15.jpg"/><Relationship Id="rId5" Type="http://schemas.openxmlformats.org/officeDocument/2006/relationships/hyperlink" Target="https://unsplash.com/@yiranding?utm_source=unsplash&amp;utm_medium=referral&amp;utm_content=creditCopyText" TargetMode="External"/><Relationship Id="rId6" Type="http://schemas.openxmlformats.org/officeDocument/2006/relationships/hyperlink" Target="https://unsplash.com/s/photos/group?utm_source=unsplash&amp;utm_medium=referral&amp;utm_content=creditCopyText" TargetMode="External"/><Relationship Id="rId7" Type="http://schemas.openxmlformats.org/officeDocument/2006/relationships/image" Target="../media/image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7.png"/><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7.png"/><Relationship Id="rId4" Type="http://schemas.openxmlformats.org/officeDocument/2006/relationships/image" Target="../media/image14.jpg"/><Relationship Id="rId5" Type="http://schemas.openxmlformats.org/officeDocument/2006/relationships/hyperlink" Target="https://pixabay.com/de/users/mohamed_hassan-5229782/?utm_source=link-attribution&amp;utm_medium=referral&amp;utm_campaign=image&amp;utm_content=3568221" TargetMode="External"/><Relationship Id="rId6" Type="http://schemas.openxmlformats.org/officeDocument/2006/relationships/hyperlink" Target="https://pixabay.com/de/?utm_source=link-attribution&amp;utm_medium=referral&amp;utm_campaign=image&amp;utm_content=3568221" TargetMode="External"/><Relationship Id="rId7"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7.png"/><Relationship Id="rId4" Type="http://schemas.openxmlformats.org/officeDocument/2006/relationships/image" Target="../media/image14.jpg"/><Relationship Id="rId5" Type="http://schemas.openxmlformats.org/officeDocument/2006/relationships/hyperlink" Target="https://pixabay.com/de/users/mohamed_hassan-5229782/?utm_source=link-attribution&amp;utm_medium=referral&amp;utm_campaign=image&amp;utm_content=3568221" TargetMode="External"/><Relationship Id="rId6" Type="http://schemas.openxmlformats.org/officeDocument/2006/relationships/hyperlink" Target="https://pixabay.com/de/?utm_source=link-attribution&amp;utm_medium=referral&amp;utm_campaign=image&amp;utm_content=3568221" TargetMode="External"/><Relationship Id="rId7" Type="http://schemas.openxmlformats.org/officeDocument/2006/relationships/image" Target="../media/image3.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hyperlink" Target="http://www.jnj.de/unsere-werte/unser-credo.html" TargetMode="External"/><Relationship Id="rId4" Type="http://schemas.openxmlformats.org/officeDocument/2006/relationships/hyperlink" Target="https://www.starbucks.com/about-us/company-information/mission-statement" TargetMode="External"/><Relationship Id="rId9" Type="http://schemas.openxmlformats.org/officeDocument/2006/relationships/image" Target="../media/image3.jpg"/><Relationship Id="rId5" Type="http://schemas.openxmlformats.org/officeDocument/2006/relationships/image" Target="../media/image7.png"/><Relationship Id="rId6" Type="http://schemas.openxmlformats.org/officeDocument/2006/relationships/image" Target="../media/image14.jpg"/><Relationship Id="rId7" Type="http://schemas.openxmlformats.org/officeDocument/2006/relationships/hyperlink" Target="https://pixabay.com/de/users/mohamed_hassan-5229782/?utm_source=link-attribution&amp;utm_medium=referral&amp;utm_campaign=image&amp;utm_content=3568221" TargetMode="External"/><Relationship Id="rId8" Type="http://schemas.openxmlformats.org/officeDocument/2006/relationships/hyperlink" Target="https://pixabay.com/de/?utm_source=link-attribution&amp;utm_medium=referral&amp;utm_campaign=image&amp;utm_content=3568221"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7.png"/><Relationship Id="rId4" Type="http://schemas.openxmlformats.org/officeDocument/2006/relationships/image" Target="../media/image14.jpg"/><Relationship Id="rId5" Type="http://schemas.openxmlformats.org/officeDocument/2006/relationships/hyperlink" Target="https://pixabay.com/de/users/mohamed_hassan-5229782/?utm_source=link-attribution&amp;utm_medium=referral&amp;utm_campaign=image&amp;utm_content=3568221" TargetMode="External"/><Relationship Id="rId6" Type="http://schemas.openxmlformats.org/officeDocument/2006/relationships/hyperlink" Target="https://pixabay.com/de/?utm_source=link-attribution&amp;utm_medium=referral&amp;utm_campaign=image&amp;utm_content=3568221" TargetMode="External"/><Relationship Id="rId7" Type="http://schemas.openxmlformats.org/officeDocument/2006/relationships/image" Target="../media/image3.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7.png"/><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0.jpg"/><Relationship Id="rId4" Type="http://schemas.openxmlformats.org/officeDocument/2006/relationships/hyperlink" Target="https://www.oxfordlearnersdictionaries.com/definition/english/talent?q=talent" TargetMode="External"/><Relationship Id="rId5" Type="http://schemas.openxmlformats.org/officeDocument/2006/relationships/hyperlink" Target="https://www.duden.de/rechtschreibung/Talent" TargetMode="External"/></Relationships>
</file>

<file path=ppt/slides/_rels/slide35.xml.rels><?xml version="1.0" encoding="UTF-8" standalone="yes"?><Relationships xmlns="http://schemas.openxmlformats.org/package/2006/relationships"><Relationship Id="rId11" Type="http://schemas.openxmlformats.org/officeDocument/2006/relationships/image" Target="../media/image3.jpg"/><Relationship Id="rId10" Type="http://schemas.openxmlformats.org/officeDocument/2006/relationships/image" Target="../media/image24.jpg"/><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7.png"/><Relationship Id="rId4" Type="http://schemas.openxmlformats.org/officeDocument/2006/relationships/image" Target="../media/image25.jpg"/><Relationship Id="rId9" Type="http://schemas.openxmlformats.org/officeDocument/2006/relationships/image" Target="../media/image26.jpg"/><Relationship Id="rId5" Type="http://schemas.openxmlformats.org/officeDocument/2006/relationships/image" Target="../media/image21.png"/><Relationship Id="rId6" Type="http://schemas.openxmlformats.org/officeDocument/2006/relationships/image" Target="../media/image19.png"/><Relationship Id="rId7" Type="http://schemas.openxmlformats.org/officeDocument/2006/relationships/image" Target="../media/image23.jpg"/><Relationship Id="rId8" Type="http://schemas.openxmlformats.org/officeDocument/2006/relationships/image" Target="../media/image2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8.jpg"/><Relationship Id="rId5"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12.jpg"/><Relationship Id="rId5"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11.jpg"/><Relationship Id="rId5"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10.jpg"/><Relationship Id="rId5" Type="http://schemas.openxmlformats.org/officeDocument/2006/relationships/hyperlink" Target="https://unsplash.com/@madebymarius?utm_source=unsplash&amp;utm_medium=referral&amp;utm_content=creditCopyText" TargetMode="External"/><Relationship Id="rId6" Type="http://schemas.openxmlformats.org/officeDocument/2006/relationships/hyperlink" Target="https://unsplash.com/s/photos/business-man?utm_source=unsplash&amp;utm_medium=referral&amp;utm_content=creditCopyText" TargetMode="External"/><Relationship Id="rId7"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4"/>
          <p:cNvSpPr txBox="1"/>
          <p:nvPr>
            <p:ph type="ctrTitle"/>
          </p:nvPr>
        </p:nvSpPr>
        <p:spPr>
          <a:xfrm>
            <a:off x="404868" y="2034406"/>
            <a:ext cx="8520600" cy="2094562"/>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600"/>
              <a:buFont typeface="Trebuchet MS"/>
              <a:buNone/>
            </a:pPr>
            <a:r>
              <a:rPr b="1" lang="de-DE" sz="4600"/>
              <a:t>Talent 4.0 – </a:t>
            </a:r>
            <a:br>
              <a:rPr b="1" lang="de-DE" sz="4600"/>
            </a:br>
            <a:r>
              <a:rPr b="1" lang="de-DE" sz="4600"/>
              <a:t>Talentmanagement für KMU-Ausbildungsprogramm</a:t>
            </a:r>
            <a:endParaRPr b="1" sz="4800"/>
          </a:p>
        </p:txBody>
      </p:sp>
      <p:sp>
        <p:nvSpPr>
          <p:cNvPr id="106" name="Google Shape;106;p14"/>
          <p:cNvSpPr txBox="1"/>
          <p:nvPr/>
        </p:nvSpPr>
        <p:spPr>
          <a:xfrm>
            <a:off x="3322040" y="4446165"/>
            <a:ext cx="214758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de-DE" sz="1800" u="sng" cap="none" strike="noStrike">
                <a:solidFill>
                  <a:schemeClr val="hlink"/>
                </a:solidFill>
                <a:latin typeface="Trebuchet MS"/>
                <a:ea typeface="Trebuchet MS"/>
                <a:cs typeface="Trebuchet MS"/>
                <a:sym typeface="Trebuchet MS"/>
                <a:hlinkClick r:id="rId3"/>
              </a:rPr>
              <a:t>https://t4lent.eu/</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107" name="Google Shape;107;p14"/>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08" name="Google Shape;108;p1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109" name="Google Shape;109;p14"/>
          <p:cNvPicPr preferRelativeResize="0"/>
          <p:nvPr/>
        </p:nvPicPr>
        <p:blipFill rotWithShape="1">
          <a:blip r:embed="rId5">
            <a:alphaModFix/>
          </a:blip>
          <a:srcRect b="0" l="0" r="0" t="0"/>
          <a:stretch/>
        </p:blipFill>
        <p:spPr>
          <a:xfrm>
            <a:off x="7217567" y="5874566"/>
            <a:ext cx="1819277" cy="370878"/>
          </a:xfrm>
          <a:prstGeom prst="rect">
            <a:avLst/>
          </a:prstGeom>
          <a:noFill/>
          <a:ln>
            <a:noFill/>
          </a:ln>
        </p:spPr>
      </p:pic>
      <p:sp>
        <p:nvSpPr>
          <p:cNvPr id="110" name="Google Shape;110;p14"/>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3"/>
          <p:cNvSpPr/>
          <p:nvPr>
            <p:ph type="ctrTitle"/>
          </p:nvPr>
        </p:nvSpPr>
        <p:spPr>
          <a:xfrm>
            <a:off x="311700" y="168414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Fallbeispiel 01 – Ein Talent, warum?</a:t>
            </a:r>
            <a:endParaRPr/>
          </a:p>
        </p:txBody>
      </p:sp>
      <p:sp>
        <p:nvSpPr>
          <p:cNvPr id="224" name="Google Shape;224;p23"/>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25" name="Google Shape;225;p23"/>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226" name="Google Shape;226;p23"/>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27" name="Google Shape;227;p23"/>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228" name="Google Shape;228;p23"/>
          <p:cNvSpPr txBox="1"/>
          <p:nvPr/>
        </p:nvSpPr>
        <p:spPr>
          <a:xfrm>
            <a:off x="331225" y="2053762"/>
            <a:ext cx="4081749" cy="4082497"/>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60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Soft Skills</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Zuverlässiger und unabhängiger Mitarbeiter</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Sehr gute organisatorische Fähigkeiten</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Hohe Kommunikationsfähigkeiten und Erfahrung</a:t>
            </a:r>
            <a:endParaRPr/>
          </a:p>
          <a:p>
            <a:pPr indent="-285750" lvl="1" marL="628650" marR="0" rtl="0" algn="l">
              <a:lnSpc>
                <a:spcPct val="90000"/>
              </a:lnSpc>
              <a:spcBef>
                <a:spcPts val="600"/>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in der Gruppenarbeit</a:t>
            </a:r>
            <a:endParaRPr/>
          </a:p>
          <a:p>
            <a:pPr indent="-285750" lvl="1" marL="628650" marR="0" rtl="0" algn="l">
              <a:lnSpc>
                <a:spcPct val="90000"/>
              </a:lnSpc>
              <a:spcBef>
                <a:spcPts val="600"/>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In der Arbeit mit einzelnen Personen</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Europaweites Netzwerk in der allgemeinen und beruflichen Bildung</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Überbrückung der Distanz zwischen Technologie und ihrer praktischen Anwendung in der Bildung</a:t>
            </a:r>
            <a:endParaRPr sz="1700">
              <a:solidFill>
                <a:schemeClr val="dk1"/>
              </a:solidFill>
              <a:latin typeface="Trebuchet MS"/>
              <a:ea typeface="Trebuchet MS"/>
              <a:cs typeface="Trebuchet MS"/>
              <a:sym typeface="Trebuchet MS"/>
            </a:endParaRPr>
          </a:p>
          <a:p>
            <a:pPr indent="-171450" lvl="0" marL="285750" marR="0" rtl="0" algn="l">
              <a:lnSpc>
                <a:spcPct val="90000"/>
              </a:lnSpc>
              <a:spcBef>
                <a:spcPts val="750"/>
              </a:spcBef>
              <a:spcAft>
                <a:spcPts val="0"/>
              </a:spcAft>
              <a:buClr>
                <a:schemeClr val="dk1"/>
              </a:buClr>
              <a:buSzPts val="1800"/>
              <a:buFont typeface="Arial"/>
              <a:buNone/>
            </a:pPr>
            <a:r>
              <a:t/>
            </a:r>
            <a:endParaRPr sz="1800">
              <a:solidFill>
                <a:schemeClr val="dk1"/>
              </a:solidFill>
              <a:latin typeface="Trebuchet MS"/>
              <a:ea typeface="Trebuchet MS"/>
              <a:cs typeface="Trebuchet MS"/>
              <a:sym typeface="Trebuchet MS"/>
            </a:endParaRPr>
          </a:p>
        </p:txBody>
      </p:sp>
      <p:sp>
        <p:nvSpPr>
          <p:cNvPr id="229" name="Google Shape;229;p23"/>
          <p:cNvSpPr txBox="1"/>
          <p:nvPr/>
        </p:nvSpPr>
        <p:spPr>
          <a:xfrm>
            <a:off x="4545063" y="2044120"/>
            <a:ext cx="4306762" cy="381064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60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Fachwissen</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Schreibfähigkeiten (Anträge, Berichte, Lehrpläne)</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Wissen über Förderprogramme von Erasmus+</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Digitale Fertigkeiten im Bereich der Webanwendungen für Projektmanagement und Bildung</a:t>
            </a:r>
            <a:endParaRPr/>
          </a:p>
          <a:p>
            <a:pPr indent="-285750" lvl="0" marL="285750" marR="0" rtl="0" algn="l">
              <a:lnSpc>
                <a:spcPct val="90000"/>
              </a:lnSpc>
              <a:spcBef>
                <a:spcPts val="60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Leistungen: </a:t>
            </a:r>
            <a:endParaRPr/>
          </a:p>
          <a:p>
            <a:pPr indent="-285750" lvl="1" marL="628650" marR="0" rtl="0" algn="l">
              <a:lnSpc>
                <a:spcPct val="90000"/>
              </a:lnSpc>
              <a:spcBef>
                <a:spcPts val="600"/>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Entwicklung von 5 erfolgreichen Kursangeboten </a:t>
            </a:r>
            <a:endParaRPr/>
          </a:p>
          <a:p>
            <a:pPr indent="-285750" lvl="1" marL="628650" marR="0" rtl="0" algn="l">
              <a:lnSpc>
                <a:spcPct val="90000"/>
              </a:lnSpc>
              <a:spcBef>
                <a:spcPts val="600"/>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Durchführung von 5 erfolgreichen Erasmus-Projekten</a:t>
            </a:r>
            <a:endParaRPr/>
          </a:p>
          <a:p>
            <a:pPr indent="-285750" lvl="1" marL="628650" marR="0" rtl="0" algn="l">
              <a:lnSpc>
                <a:spcPct val="90000"/>
              </a:lnSpc>
              <a:spcBef>
                <a:spcPts val="600"/>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mehrere Auszeichnungen</a:t>
            </a:r>
            <a:endParaRPr/>
          </a:p>
          <a:p>
            <a:pPr indent="-171450" lvl="0" marL="285750" marR="0" rtl="0" algn="l">
              <a:lnSpc>
                <a:spcPct val="90000"/>
              </a:lnSpc>
              <a:spcBef>
                <a:spcPts val="750"/>
              </a:spcBef>
              <a:spcAft>
                <a:spcPts val="0"/>
              </a:spcAft>
              <a:buClr>
                <a:schemeClr val="dk1"/>
              </a:buClr>
              <a:buSzPts val="1800"/>
              <a:buFont typeface="Arial"/>
              <a:buNone/>
            </a:pPr>
            <a:r>
              <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230" name="Google Shape;230;p23"/>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231" name="Google Shape;231;p23"/>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4"/>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Fallbeispiel 02 – Unternehmensprofil</a:t>
            </a:r>
            <a:endParaRPr/>
          </a:p>
        </p:txBody>
      </p:sp>
      <p:sp>
        <p:nvSpPr>
          <p:cNvPr id="237" name="Google Shape;237;p24"/>
          <p:cNvSpPr txBox="1"/>
          <p:nvPr>
            <p:ph idx="1" type="subTitle"/>
          </p:nvPr>
        </p:nvSpPr>
        <p:spPr>
          <a:xfrm>
            <a:off x="311700" y="2315048"/>
            <a:ext cx="6440792" cy="2639841"/>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b="1" lang="de-DE"/>
              <a:t>Fallbeispiel 02: YourCareer Inc.</a:t>
            </a:r>
            <a:endParaRPr/>
          </a:p>
          <a:p>
            <a:pPr indent="-285750" lvl="0" marL="285750" rtl="0" algn="l">
              <a:lnSpc>
                <a:spcPct val="90000"/>
              </a:lnSpc>
              <a:spcBef>
                <a:spcPts val="750"/>
              </a:spcBef>
              <a:spcAft>
                <a:spcPts val="0"/>
              </a:spcAft>
              <a:buClr>
                <a:schemeClr val="dk1"/>
              </a:buClr>
              <a:buSzPts val="1800"/>
              <a:buFont typeface="Arial"/>
              <a:buChar char="•"/>
            </a:pPr>
            <a:r>
              <a:rPr lang="de-DE"/>
              <a:t>Beratungsfirma</a:t>
            </a:r>
            <a:endParaRPr/>
          </a:p>
          <a:p>
            <a:pPr indent="-285750" lvl="0" marL="285750" rtl="0" algn="l">
              <a:lnSpc>
                <a:spcPct val="90000"/>
              </a:lnSpc>
              <a:spcBef>
                <a:spcPts val="750"/>
              </a:spcBef>
              <a:spcAft>
                <a:spcPts val="0"/>
              </a:spcAft>
              <a:buClr>
                <a:schemeClr val="dk1"/>
              </a:buClr>
              <a:buSzPts val="1800"/>
              <a:buFont typeface="Arial"/>
              <a:buChar char="•"/>
            </a:pPr>
            <a:r>
              <a:rPr lang="de-DE"/>
              <a:t>Berufsberatung für junge Erwachsene</a:t>
            </a:r>
            <a:endParaRPr/>
          </a:p>
          <a:p>
            <a:pPr indent="-285750" lvl="0" marL="285750" rtl="0" algn="l">
              <a:lnSpc>
                <a:spcPct val="90000"/>
              </a:lnSpc>
              <a:spcBef>
                <a:spcPts val="750"/>
              </a:spcBef>
              <a:spcAft>
                <a:spcPts val="0"/>
              </a:spcAft>
              <a:buClr>
                <a:schemeClr val="dk1"/>
              </a:buClr>
              <a:buSzPts val="1800"/>
              <a:buFont typeface="Arial"/>
              <a:buChar char="•"/>
            </a:pPr>
            <a:r>
              <a:rPr lang="de-DE"/>
              <a:t>Arbeitsbereiche:</a:t>
            </a:r>
            <a:endParaRPr/>
          </a:p>
          <a:p>
            <a:pPr indent="-285750" lvl="1" marL="628650" rtl="0" algn="l">
              <a:lnSpc>
                <a:spcPct val="90000"/>
              </a:lnSpc>
              <a:spcBef>
                <a:spcPts val="375"/>
              </a:spcBef>
              <a:spcAft>
                <a:spcPts val="0"/>
              </a:spcAft>
              <a:buClr>
                <a:schemeClr val="dk1"/>
              </a:buClr>
              <a:buSzPts val="1500"/>
              <a:buFont typeface="Arial"/>
              <a:buChar char="•"/>
            </a:pPr>
            <a:r>
              <a:rPr lang="de-DE"/>
              <a:t>psychometrische Tests</a:t>
            </a:r>
            <a:endParaRPr/>
          </a:p>
          <a:p>
            <a:pPr indent="-285750" lvl="1" marL="628650" rtl="0" algn="l">
              <a:lnSpc>
                <a:spcPct val="90000"/>
              </a:lnSpc>
              <a:spcBef>
                <a:spcPts val="375"/>
              </a:spcBef>
              <a:spcAft>
                <a:spcPts val="0"/>
              </a:spcAft>
              <a:buClr>
                <a:schemeClr val="dk1"/>
              </a:buClr>
              <a:buSzPts val="1500"/>
              <a:buFont typeface="Arial"/>
              <a:buChar char="•"/>
            </a:pPr>
            <a:r>
              <a:rPr lang="de-DE"/>
              <a:t>Beratung von jungen Erwachsenen</a:t>
            </a:r>
            <a:endParaRPr/>
          </a:p>
          <a:p>
            <a:pPr indent="-285750" lvl="1" marL="628650" rtl="0" algn="l">
              <a:lnSpc>
                <a:spcPct val="90000"/>
              </a:lnSpc>
              <a:spcBef>
                <a:spcPts val="375"/>
              </a:spcBef>
              <a:spcAft>
                <a:spcPts val="0"/>
              </a:spcAft>
              <a:buClr>
                <a:schemeClr val="dk1"/>
              </a:buClr>
              <a:buSzPts val="1500"/>
              <a:buFont typeface="Arial"/>
              <a:buChar char="•"/>
            </a:pPr>
            <a:r>
              <a:rPr lang="de-DE"/>
              <a:t>Beratung von Unternehmen</a:t>
            </a:r>
            <a:endParaRPr/>
          </a:p>
        </p:txBody>
      </p:sp>
      <p:sp>
        <p:nvSpPr>
          <p:cNvPr id="238" name="Google Shape;238;p24"/>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39" name="Google Shape;239;p24"/>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240" name="Google Shape;240;p24"/>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41" name="Google Shape;241;p2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242" name="Google Shape;242;p24"/>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243" name="Google Shape;243;p24"/>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5"/>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Fallbeispiel 02 – Mitarbeiterprofil</a:t>
            </a:r>
            <a:endParaRPr/>
          </a:p>
        </p:txBody>
      </p:sp>
      <p:sp>
        <p:nvSpPr>
          <p:cNvPr id="249" name="Google Shape;249;p25"/>
          <p:cNvSpPr txBox="1"/>
          <p:nvPr>
            <p:ph idx="1" type="subTitle"/>
          </p:nvPr>
        </p:nvSpPr>
        <p:spPr>
          <a:xfrm>
            <a:off x="311700" y="2276339"/>
            <a:ext cx="4081749" cy="3810643"/>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b="1" lang="de-DE"/>
              <a:t>Melinda S., 31 Jahre alt</a:t>
            </a:r>
            <a:endParaRPr/>
          </a:p>
          <a:p>
            <a:pPr indent="-285750" lvl="0" marL="285750" rtl="0" algn="l">
              <a:lnSpc>
                <a:spcPct val="90000"/>
              </a:lnSpc>
              <a:spcBef>
                <a:spcPts val="750"/>
              </a:spcBef>
              <a:spcAft>
                <a:spcPts val="0"/>
              </a:spcAft>
              <a:buClr>
                <a:schemeClr val="dk1"/>
              </a:buClr>
              <a:buSzPts val="1800"/>
              <a:buFont typeface="Arial"/>
              <a:buChar char="•"/>
            </a:pPr>
            <a:r>
              <a:rPr lang="de-DE"/>
              <a:t>Supervisorin</a:t>
            </a:r>
            <a:endParaRPr/>
          </a:p>
          <a:p>
            <a:pPr indent="-285750" lvl="0" marL="285750" rtl="0" algn="l">
              <a:lnSpc>
                <a:spcPct val="90000"/>
              </a:lnSpc>
              <a:spcBef>
                <a:spcPts val="750"/>
              </a:spcBef>
              <a:spcAft>
                <a:spcPts val="0"/>
              </a:spcAft>
              <a:buClr>
                <a:schemeClr val="dk1"/>
              </a:buClr>
              <a:buSzPts val="1800"/>
              <a:buFont typeface="Arial"/>
              <a:buChar char="•"/>
            </a:pPr>
            <a:r>
              <a:rPr lang="de-DE"/>
              <a:t>Bildung: </a:t>
            </a:r>
            <a:endParaRPr/>
          </a:p>
          <a:p>
            <a:pPr indent="-285750" lvl="1" marL="628650" rtl="0" algn="l">
              <a:lnSpc>
                <a:spcPct val="90000"/>
              </a:lnSpc>
              <a:spcBef>
                <a:spcPts val="375"/>
              </a:spcBef>
              <a:spcAft>
                <a:spcPts val="0"/>
              </a:spcAft>
              <a:buClr>
                <a:schemeClr val="dk1"/>
              </a:buClr>
              <a:buSzPts val="1500"/>
              <a:buFont typeface="Arial"/>
              <a:buChar char="•"/>
            </a:pPr>
            <a:r>
              <a:rPr lang="de-DE"/>
              <a:t>MA in Psychologie</a:t>
            </a:r>
            <a:endParaRPr/>
          </a:p>
          <a:p>
            <a:pPr indent="-285750" lvl="0" marL="285750" rtl="0" algn="l">
              <a:lnSpc>
                <a:spcPct val="90000"/>
              </a:lnSpc>
              <a:spcBef>
                <a:spcPts val="750"/>
              </a:spcBef>
              <a:spcAft>
                <a:spcPts val="0"/>
              </a:spcAft>
              <a:buClr>
                <a:schemeClr val="dk1"/>
              </a:buClr>
              <a:buSzPts val="1800"/>
              <a:buFont typeface="Arial"/>
              <a:buChar char="•"/>
            </a:pPr>
            <a:r>
              <a:rPr lang="de-DE"/>
              <a:t>Arbeitsfelder:</a:t>
            </a:r>
            <a:endParaRPr/>
          </a:p>
          <a:p>
            <a:pPr indent="-285750" lvl="1" marL="628650" rtl="0" algn="l">
              <a:lnSpc>
                <a:spcPct val="90000"/>
              </a:lnSpc>
              <a:spcBef>
                <a:spcPts val="375"/>
              </a:spcBef>
              <a:spcAft>
                <a:spcPts val="0"/>
              </a:spcAft>
              <a:buClr>
                <a:schemeClr val="dk1"/>
              </a:buClr>
              <a:buSzPts val="1500"/>
              <a:buFont typeface="Arial"/>
              <a:buChar char="•"/>
            </a:pPr>
            <a:r>
              <a:rPr lang="de-DE"/>
              <a:t>Aufsicht über psychometrische Tests</a:t>
            </a:r>
            <a:endParaRPr/>
          </a:p>
          <a:p>
            <a:pPr indent="-285750" lvl="1" marL="628650" rtl="0" algn="l">
              <a:lnSpc>
                <a:spcPct val="90000"/>
              </a:lnSpc>
              <a:spcBef>
                <a:spcPts val="375"/>
              </a:spcBef>
              <a:spcAft>
                <a:spcPts val="0"/>
              </a:spcAft>
              <a:buClr>
                <a:schemeClr val="dk1"/>
              </a:buClr>
              <a:buSzPts val="1500"/>
              <a:buFont typeface="Arial"/>
              <a:buChar char="•"/>
            </a:pPr>
            <a:r>
              <a:rPr lang="de-DE"/>
              <a:t>Qualitätssicherung</a:t>
            </a:r>
            <a:endParaRPr/>
          </a:p>
          <a:p>
            <a:pPr indent="-285750" lvl="1" marL="628650" rtl="0" algn="l">
              <a:lnSpc>
                <a:spcPct val="90000"/>
              </a:lnSpc>
              <a:spcBef>
                <a:spcPts val="375"/>
              </a:spcBef>
              <a:spcAft>
                <a:spcPts val="0"/>
              </a:spcAft>
              <a:buClr>
                <a:schemeClr val="dk1"/>
              </a:buClr>
              <a:buSzPts val="1500"/>
              <a:buFont typeface="Arial"/>
              <a:buChar char="•"/>
            </a:pPr>
            <a:r>
              <a:rPr lang="de-DE"/>
              <a:t>Kontinuierliche Entwicklung von Dienstleistungen</a:t>
            </a:r>
            <a:endParaRPr/>
          </a:p>
        </p:txBody>
      </p:sp>
      <p:sp>
        <p:nvSpPr>
          <p:cNvPr id="250" name="Google Shape;250;p25"/>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51" name="Google Shape;251;p25"/>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252" name="Google Shape;252;p25"/>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53" name="Google Shape;253;p2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254" name="Google Shape;254;p25"/>
          <p:cNvPicPr preferRelativeResize="0"/>
          <p:nvPr/>
        </p:nvPicPr>
        <p:blipFill rotWithShape="1">
          <a:blip r:embed="rId4">
            <a:alphaModFix/>
          </a:blip>
          <a:srcRect b="0" l="0" r="0" t="0"/>
          <a:stretch/>
        </p:blipFill>
        <p:spPr>
          <a:xfrm>
            <a:off x="4863320" y="2358568"/>
            <a:ext cx="3893230" cy="2595487"/>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255" name="Google Shape;255;p25"/>
          <p:cNvSpPr/>
          <p:nvPr/>
        </p:nvSpPr>
        <p:spPr>
          <a:xfrm>
            <a:off x="4863320" y="5028448"/>
            <a:ext cx="2377510"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CoWomen</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256" name="Google Shape;256;p25"/>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257" name="Google Shape;257;p25"/>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6"/>
          <p:cNvSpPr/>
          <p:nvPr>
            <p:ph type="ctrTitle"/>
          </p:nvPr>
        </p:nvSpPr>
        <p:spPr>
          <a:xfrm>
            <a:off x="311700" y="168414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Fallbeispiel 02 – Ein Talent, warum?</a:t>
            </a:r>
            <a:endParaRPr/>
          </a:p>
        </p:txBody>
      </p:sp>
      <p:sp>
        <p:nvSpPr>
          <p:cNvPr id="263" name="Google Shape;263;p26"/>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64" name="Google Shape;264;p26"/>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265" name="Google Shape;265;p2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66" name="Google Shape;266;p2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267" name="Google Shape;267;p26"/>
          <p:cNvSpPr txBox="1"/>
          <p:nvPr/>
        </p:nvSpPr>
        <p:spPr>
          <a:xfrm>
            <a:off x="331225" y="2135423"/>
            <a:ext cx="4081749" cy="381064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60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Soft Skills</a:t>
            </a:r>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detaillierte, analytische Fähigkeiten</a:t>
            </a:r>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Sie ist in der Lage psychologische Theorie in IT-Sprache „zu übersetzen“</a:t>
            </a:r>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hohe Problemlösungskompetenzen</a:t>
            </a:r>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interdisziplinäre Arbeitsorientierung</a:t>
            </a:r>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hohe Zuverlässigkeit</a:t>
            </a:r>
            <a:endParaRPr/>
          </a:p>
          <a:p>
            <a:pPr indent="-171450" lvl="0" marL="285750" marR="0" rtl="0" algn="l">
              <a:lnSpc>
                <a:spcPct val="90000"/>
              </a:lnSpc>
              <a:spcBef>
                <a:spcPts val="750"/>
              </a:spcBef>
              <a:spcAft>
                <a:spcPts val="0"/>
              </a:spcAft>
              <a:buClr>
                <a:schemeClr val="dk1"/>
              </a:buClr>
              <a:buSzPts val="1800"/>
              <a:buFont typeface="Arial"/>
              <a:buNone/>
            </a:pPr>
            <a:r>
              <a:t/>
            </a:r>
            <a:endParaRPr sz="1800">
              <a:solidFill>
                <a:schemeClr val="dk1"/>
              </a:solidFill>
              <a:latin typeface="Trebuchet MS"/>
              <a:ea typeface="Trebuchet MS"/>
              <a:cs typeface="Trebuchet MS"/>
              <a:sym typeface="Trebuchet MS"/>
            </a:endParaRPr>
          </a:p>
        </p:txBody>
      </p:sp>
      <p:sp>
        <p:nvSpPr>
          <p:cNvPr id="268" name="Google Shape;268;p26"/>
          <p:cNvSpPr txBox="1"/>
          <p:nvPr/>
        </p:nvSpPr>
        <p:spPr>
          <a:xfrm>
            <a:off x="4545063" y="2092245"/>
            <a:ext cx="4081749" cy="381064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60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Fachwissen</a:t>
            </a:r>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erweitertes Wissen über psychometrische Tests</a:t>
            </a:r>
            <a:endParaRPr sz="1800">
              <a:solidFill>
                <a:schemeClr val="dk1"/>
              </a:solidFill>
              <a:latin typeface="Calibri"/>
              <a:ea typeface="Calibri"/>
              <a:cs typeface="Calibri"/>
              <a:sym typeface="Calibri"/>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vertiefte Kenntnisse über IT-Systeme für Tests</a:t>
            </a:r>
            <a:endParaRPr sz="1800">
              <a:solidFill>
                <a:schemeClr val="dk1"/>
              </a:solidFill>
              <a:latin typeface="Calibri"/>
              <a:ea typeface="Calibri"/>
              <a:cs typeface="Calibri"/>
              <a:sym typeface="Calibri"/>
            </a:endParaRPr>
          </a:p>
          <a:p>
            <a:pPr indent="-285750" lvl="0" marL="285750" marR="0" rtl="0" algn="l">
              <a:lnSpc>
                <a:spcPct val="90000"/>
              </a:lnSpc>
              <a:spcBef>
                <a:spcPts val="60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Leistungen: </a:t>
            </a:r>
            <a:endParaRPr/>
          </a:p>
          <a:p>
            <a:pPr indent="-285750" lvl="1" marL="628650" marR="0" rtl="0" algn="l">
              <a:lnSpc>
                <a:spcPct val="90000"/>
              </a:lnSpc>
              <a:spcBef>
                <a:spcPts val="600"/>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reibungslose Durchführung aller Testdienstleistungen in den letzten 3 Jahren </a:t>
            </a:r>
            <a:endParaRPr/>
          </a:p>
          <a:p>
            <a:pPr indent="-285750" lvl="1" marL="628650" marR="0" rtl="0" algn="l">
              <a:lnSpc>
                <a:spcPct val="90000"/>
              </a:lnSpc>
              <a:spcBef>
                <a:spcPts val="600"/>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kontinuierliche Weiterentwicklung</a:t>
            </a:r>
            <a:endParaRPr/>
          </a:p>
        </p:txBody>
      </p:sp>
      <p:pic>
        <p:nvPicPr>
          <p:cNvPr descr="Obraz zawierający tekst&#10;&#10;Opis wygenerowany automatycznie" id="269" name="Google Shape;269;p26"/>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270" name="Google Shape;270;p26"/>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7"/>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Was ist ein Talent?(II)</a:t>
            </a:r>
            <a:endParaRPr b="1" sz="3060">
              <a:solidFill>
                <a:schemeClr val="lt1"/>
              </a:solidFill>
            </a:endParaRPr>
          </a:p>
        </p:txBody>
      </p:sp>
      <p:sp>
        <p:nvSpPr>
          <p:cNvPr id="276" name="Google Shape;276;p27"/>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77" name="Google Shape;277;p27"/>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278" name="Google Shape;278;p27"/>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79" name="Google Shape;279;p27"/>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280" name="Google Shape;280;p27"/>
          <p:cNvPicPr preferRelativeResize="0"/>
          <p:nvPr/>
        </p:nvPicPr>
        <p:blipFill rotWithShape="1">
          <a:blip r:embed="rId4">
            <a:alphaModFix/>
          </a:blip>
          <a:srcRect b="0" l="0" r="0" t="0"/>
          <a:stretch/>
        </p:blipFill>
        <p:spPr>
          <a:xfrm>
            <a:off x="4146676" y="2249631"/>
            <a:ext cx="4685624" cy="3123749"/>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grpSp>
        <p:nvGrpSpPr>
          <p:cNvPr id="281" name="Google Shape;281;p27"/>
          <p:cNvGrpSpPr/>
          <p:nvPr/>
        </p:nvGrpSpPr>
        <p:grpSpPr>
          <a:xfrm>
            <a:off x="366435" y="2195967"/>
            <a:ext cx="3641684" cy="4061640"/>
            <a:chOff x="1" y="1179"/>
            <a:chExt cx="3641684" cy="4061640"/>
          </a:xfrm>
        </p:grpSpPr>
        <p:sp>
          <p:nvSpPr>
            <p:cNvPr id="282" name="Google Shape;282;p27"/>
            <p:cNvSpPr/>
            <p:nvPr/>
          </p:nvSpPr>
          <p:spPr>
            <a:xfrm rot="5400000">
              <a:off x="-222646" y="223826"/>
              <a:ext cx="1484312" cy="1039018"/>
            </a:xfrm>
            <a:prstGeom prst="chevron">
              <a:avLst>
                <a:gd fmla="val 5000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7"/>
            <p:cNvSpPr txBox="1"/>
            <p:nvPr/>
          </p:nvSpPr>
          <p:spPr>
            <a:xfrm>
              <a:off x="1" y="520688"/>
              <a:ext cx="1039018" cy="445294"/>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Clr>
                  <a:schemeClr val="lt1"/>
                </a:buClr>
                <a:buSzPts val="1200"/>
                <a:buFont typeface="Trebuchet MS"/>
                <a:buNone/>
              </a:pPr>
              <a:r>
                <a:rPr lang="de-DE" sz="1200">
                  <a:solidFill>
                    <a:schemeClr val="lt1"/>
                  </a:solidFill>
                  <a:latin typeface="Trebuchet MS"/>
                  <a:ea typeface="Trebuchet MS"/>
                  <a:cs typeface="Trebuchet MS"/>
                  <a:sym typeface="Trebuchet MS"/>
                </a:rPr>
                <a:t>Braindumping</a:t>
              </a:r>
              <a:endParaRPr/>
            </a:p>
          </p:txBody>
        </p:sp>
        <p:sp>
          <p:nvSpPr>
            <p:cNvPr id="284" name="Google Shape;284;p27"/>
            <p:cNvSpPr/>
            <p:nvPr/>
          </p:nvSpPr>
          <p:spPr>
            <a:xfrm rot="5400000">
              <a:off x="1857950" y="-817752"/>
              <a:ext cx="964803" cy="2602667"/>
            </a:xfrm>
            <a:prstGeom prst="round2SameRect">
              <a:avLst>
                <a:gd fmla="val 16667" name="adj1"/>
                <a:gd fmla="val 0" name="adj2"/>
              </a:avLst>
            </a:prstGeom>
            <a:solidFill>
              <a:schemeClr val="lt1">
                <a:alpha val="89803"/>
              </a:schemeClr>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7"/>
            <p:cNvSpPr txBox="1"/>
            <p:nvPr/>
          </p:nvSpPr>
          <p:spPr>
            <a:xfrm>
              <a:off x="1039018" y="48278"/>
              <a:ext cx="2555569" cy="870607"/>
            </a:xfrm>
            <a:prstGeom prst="rect">
              <a:avLst/>
            </a:prstGeom>
            <a:noFill/>
            <a:ln>
              <a:noFill/>
            </a:ln>
          </p:spPr>
          <p:txBody>
            <a:bodyPr anchorCtr="0" anchor="ctr" bIns="8875" lIns="99550" spcFirstLastPara="1" rIns="8875" wrap="square" tIns="8875">
              <a:noAutofit/>
            </a:bodyPr>
            <a:lstStyle/>
            <a:p>
              <a:pPr indent="-114300" lvl="1" marL="114300" marR="0" rtl="0" algn="l">
                <a:lnSpc>
                  <a:spcPct val="90000"/>
                </a:lnSpc>
                <a:spcBef>
                  <a:spcPts val="0"/>
                </a:spcBef>
                <a:spcAft>
                  <a:spcPts val="0"/>
                </a:spcAft>
                <a:buClr>
                  <a:schemeClr val="dk1"/>
                </a:buClr>
                <a:buSzPts val="1400"/>
                <a:buFont typeface="Trebuchet MS"/>
                <a:buChar char="•"/>
              </a:pPr>
              <a:r>
                <a:rPr b="0" i="0" lang="de-DE" sz="1400" u="none" cap="none" strike="noStrike">
                  <a:solidFill>
                    <a:schemeClr val="dk1"/>
                  </a:solidFill>
                  <a:latin typeface="Trebuchet MS"/>
                  <a:ea typeface="Trebuchet MS"/>
                  <a:cs typeface="Trebuchet MS"/>
                  <a:sym typeface="Trebuchet MS"/>
                </a:rPr>
                <a:t>Was fällt Ihnen ein, wenn Sie an Talent denken?</a:t>
              </a:r>
              <a:endParaRPr b="0" i="0" sz="1400" u="none" cap="none" strike="noStrike">
                <a:solidFill>
                  <a:schemeClr val="dk1"/>
                </a:solidFill>
                <a:latin typeface="Trebuchet MS"/>
                <a:ea typeface="Trebuchet MS"/>
                <a:cs typeface="Trebuchet MS"/>
                <a:sym typeface="Trebuchet MS"/>
              </a:endParaRPr>
            </a:p>
            <a:p>
              <a:pPr indent="-114300" lvl="1" marL="114300" marR="0" rtl="0" algn="l">
                <a:lnSpc>
                  <a:spcPct val="90000"/>
                </a:lnSpc>
                <a:spcBef>
                  <a:spcPts val="210"/>
                </a:spcBef>
                <a:spcAft>
                  <a:spcPts val="0"/>
                </a:spcAft>
                <a:buClr>
                  <a:schemeClr val="dk1"/>
                </a:buClr>
                <a:buSzPts val="1400"/>
                <a:buFont typeface="Trebuchet MS"/>
                <a:buChar char="•"/>
              </a:pPr>
              <a:r>
                <a:rPr b="0" i="0" lang="de-DE" sz="1400" u="none" cap="none" strike="noStrike">
                  <a:solidFill>
                    <a:schemeClr val="dk1"/>
                  </a:solidFill>
                  <a:latin typeface="Trebuchet MS"/>
                  <a:ea typeface="Trebuchet MS"/>
                  <a:cs typeface="Trebuchet MS"/>
                  <a:sym typeface="Trebuchet MS"/>
                </a:rPr>
                <a:t>Schreiben Sie alles auf</a:t>
              </a:r>
              <a:endParaRPr/>
            </a:p>
          </p:txBody>
        </p:sp>
        <p:sp>
          <p:nvSpPr>
            <p:cNvPr id="286" name="Google Shape;286;p27"/>
            <p:cNvSpPr/>
            <p:nvPr/>
          </p:nvSpPr>
          <p:spPr>
            <a:xfrm rot="5400000">
              <a:off x="-222646" y="1512490"/>
              <a:ext cx="1484312" cy="1039018"/>
            </a:xfrm>
            <a:prstGeom prst="chevron">
              <a:avLst>
                <a:gd fmla="val 5000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7"/>
            <p:cNvSpPr txBox="1"/>
            <p:nvPr/>
          </p:nvSpPr>
          <p:spPr>
            <a:xfrm>
              <a:off x="1" y="1809352"/>
              <a:ext cx="1039018" cy="445294"/>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Clr>
                  <a:schemeClr val="lt1"/>
                </a:buClr>
                <a:buSzPts val="1200"/>
                <a:buFont typeface="Trebuchet MS"/>
                <a:buNone/>
              </a:pPr>
              <a:r>
                <a:rPr lang="de-DE" sz="1200">
                  <a:solidFill>
                    <a:schemeClr val="lt1"/>
                  </a:solidFill>
                  <a:latin typeface="Trebuchet MS"/>
                  <a:ea typeface="Trebuchet MS"/>
                  <a:cs typeface="Trebuchet MS"/>
                  <a:sym typeface="Trebuchet MS"/>
                </a:rPr>
                <a:t>Fallstudien</a:t>
              </a:r>
              <a:endParaRPr/>
            </a:p>
          </p:txBody>
        </p:sp>
        <p:sp>
          <p:nvSpPr>
            <p:cNvPr id="288" name="Google Shape;288;p27"/>
            <p:cNvSpPr/>
            <p:nvPr/>
          </p:nvSpPr>
          <p:spPr>
            <a:xfrm rot="5400000">
              <a:off x="1857950" y="470911"/>
              <a:ext cx="964803" cy="2602667"/>
            </a:xfrm>
            <a:prstGeom prst="round2SameRect">
              <a:avLst>
                <a:gd fmla="val 16667" name="adj1"/>
                <a:gd fmla="val 0" name="adj2"/>
              </a:avLst>
            </a:prstGeom>
            <a:solidFill>
              <a:schemeClr val="lt1">
                <a:alpha val="89803"/>
              </a:schemeClr>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7"/>
            <p:cNvSpPr txBox="1"/>
            <p:nvPr/>
          </p:nvSpPr>
          <p:spPr>
            <a:xfrm>
              <a:off x="1039018" y="1336941"/>
              <a:ext cx="2555569" cy="870607"/>
            </a:xfrm>
            <a:prstGeom prst="rect">
              <a:avLst/>
            </a:prstGeom>
            <a:noFill/>
            <a:ln>
              <a:noFill/>
            </a:ln>
          </p:spPr>
          <p:txBody>
            <a:bodyPr anchorCtr="0" anchor="ctr" bIns="8875" lIns="99550" spcFirstLastPara="1" rIns="8875" wrap="square" tIns="8875">
              <a:noAutofit/>
            </a:bodyPr>
            <a:lstStyle/>
            <a:p>
              <a:pPr indent="-114300" lvl="1" marL="114300" marR="0" rtl="0" algn="l">
                <a:lnSpc>
                  <a:spcPct val="90000"/>
                </a:lnSpc>
                <a:spcBef>
                  <a:spcPts val="0"/>
                </a:spcBef>
                <a:spcAft>
                  <a:spcPts val="0"/>
                </a:spcAft>
                <a:buClr>
                  <a:schemeClr val="dk1"/>
                </a:buClr>
                <a:buSzPts val="1400"/>
                <a:buFont typeface="Trebuchet MS"/>
                <a:buChar char="•"/>
              </a:pPr>
              <a:r>
                <a:rPr b="0" i="0" lang="de-DE" sz="1400" u="none" cap="none" strike="noStrike">
                  <a:solidFill>
                    <a:schemeClr val="dk1"/>
                  </a:solidFill>
                  <a:latin typeface="Trebuchet MS"/>
                  <a:ea typeface="Trebuchet MS"/>
                  <a:cs typeface="Trebuchet MS"/>
                  <a:sym typeface="Trebuchet MS"/>
                </a:rPr>
                <a:t>Hören Sie zu</a:t>
              </a:r>
              <a:endParaRPr b="0" i="0" sz="1400" u="none" cap="none" strike="noStrike">
                <a:solidFill>
                  <a:schemeClr val="dk1"/>
                </a:solidFill>
                <a:latin typeface="Trebuchet MS"/>
                <a:ea typeface="Trebuchet MS"/>
                <a:cs typeface="Trebuchet MS"/>
                <a:sym typeface="Trebuchet MS"/>
              </a:endParaRPr>
            </a:p>
            <a:p>
              <a:pPr indent="-114300" lvl="1" marL="114300" marR="0" rtl="0" algn="l">
                <a:lnSpc>
                  <a:spcPct val="90000"/>
                </a:lnSpc>
                <a:spcBef>
                  <a:spcPts val="210"/>
                </a:spcBef>
                <a:spcAft>
                  <a:spcPts val="0"/>
                </a:spcAft>
                <a:buClr>
                  <a:schemeClr val="dk1"/>
                </a:buClr>
                <a:buSzPts val="1400"/>
                <a:buFont typeface="Trebuchet MS"/>
                <a:buChar char="•"/>
              </a:pPr>
              <a:r>
                <a:rPr b="0" i="0" lang="de-DE" sz="1400" u="none" cap="none" strike="noStrike">
                  <a:solidFill>
                    <a:schemeClr val="dk1"/>
                  </a:solidFill>
                  <a:latin typeface="Trebuchet MS"/>
                  <a:ea typeface="Trebuchet MS"/>
                  <a:cs typeface="Trebuchet MS"/>
                  <a:sym typeface="Trebuchet MS"/>
                </a:rPr>
                <a:t>Denken Sie nach</a:t>
              </a:r>
              <a:endParaRPr/>
            </a:p>
          </p:txBody>
        </p:sp>
        <p:sp>
          <p:nvSpPr>
            <p:cNvPr id="290" name="Google Shape;290;p27"/>
            <p:cNvSpPr/>
            <p:nvPr/>
          </p:nvSpPr>
          <p:spPr>
            <a:xfrm rot="5400000">
              <a:off x="-222646" y="2801154"/>
              <a:ext cx="1484312" cy="1039018"/>
            </a:xfrm>
            <a:prstGeom prst="chevron">
              <a:avLst>
                <a:gd fmla="val 5000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7"/>
            <p:cNvSpPr txBox="1"/>
            <p:nvPr/>
          </p:nvSpPr>
          <p:spPr>
            <a:xfrm>
              <a:off x="1" y="3098016"/>
              <a:ext cx="1039018" cy="445294"/>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Clr>
                  <a:schemeClr val="lt1"/>
                </a:buClr>
                <a:buSzPts val="1200"/>
                <a:buFont typeface="Trebuchet MS"/>
                <a:buNone/>
              </a:pPr>
              <a:r>
                <a:rPr lang="de-DE" sz="1200">
                  <a:solidFill>
                    <a:schemeClr val="lt1"/>
                  </a:solidFill>
                  <a:latin typeface="Trebuchet MS"/>
                  <a:ea typeface="Trebuchet MS"/>
                  <a:cs typeface="Trebuchet MS"/>
                  <a:sym typeface="Trebuchet MS"/>
                </a:rPr>
                <a:t>Brainstorming</a:t>
              </a:r>
              <a:endParaRPr/>
            </a:p>
          </p:txBody>
        </p:sp>
        <p:sp>
          <p:nvSpPr>
            <p:cNvPr id="292" name="Google Shape;292;p27"/>
            <p:cNvSpPr/>
            <p:nvPr/>
          </p:nvSpPr>
          <p:spPr>
            <a:xfrm rot="5400000">
              <a:off x="1857950" y="1759575"/>
              <a:ext cx="964803" cy="2602667"/>
            </a:xfrm>
            <a:prstGeom prst="round2SameRect">
              <a:avLst>
                <a:gd fmla="val 16667" name="adj1"/>
                <a:gd fmla="val 0" name="adj2"/>
              </a:avLst>
            </a:prstGeom>
            <a:solidFill>
              <a:schemeClr val="lt1">
                <a:alpha val="89803"/>
              </a:schemeClr>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7"/>
            <p:cNvSpPr txBox="1"/>
            <p:nvPr/>
          </p:nvSpPr>
          <p:spPr>
            <a:xfrm>
              <a:off x="1039018" y="2625605"/>
              <a:ext cx="2555569" cy="870607"/>
            </a:xfrm>
            <a:prstGeom prst="rect">
              <a:avLst/>
            </a:prstGeom>
            <a:noFill/>
            <a:ln>
              <a:noFill/>
            </a:ln>
          </p:spPr>
          <p:txBody>
            <a:bodyPr anchorCtr="0" anchor="ctr" bIns="8875" lIns="99550" spcFirstLastPara="1" rIns="8875" wrap="square" tIns="8875">
              <a:noAutofit/>
            </a:bodyPr>
            <a:lstStyle/>
            <a:p>
              <a:pPr indent="-114300" lvl="1" marL="114300" marR="0" rtl="0" algn="l">
                <a:lnSpc>
                  <a:spcPct val="90000"/>
                </a:lnSpc>
                <a:spcBef>
                  <a:spcPts val="0"/>
                </a:spcBef>
                <a:spcAft>
                  <a:spcPts val="0"/>
                </a:spcAft>
                <a:buClr>
                  <a:schemeClr val="dk1"/>
                </a:buClr>
                <a:buSzPts val="1400"/>
                <a:buFont typeface="Trebuchet MS"/>
                <a:buChar char="•"/>
              </a:pPr>
              <a:r>
                <a:rPr b="0" i="0" lang="de-DE" sz="1400" u="none" cap="none" strike="noStrike">
                  <a:solidFill>
                    <a:schemeClr val="dk1"/>
                  </a:solidFill>
                  <a:latin typeface="Trebuchet MS"/>
                  <a:ea typeface="Trebuchet MS"/>
                  <a:cs typeface="Trebuchet MS"/>
                  <a:sym typeface="Trebuchet MS"/>
                </a:rPr>
                <a:t>Schlüsselmerkmale guter Mitarbeiter</a:t>
              </a:r>
              <a:endParaRPr b="0" i="0" sz="1400" u="none" cap="none" strike="noStrike">
                <a:solidFill>
                  <a:schemeClr val="dk1"/>
                </a:solidFill>
                <a:latin typeface="Trebuchet MS"/>
                <a:ea typeface="Trebuchet MS"/>
                <a:cs typeface="Trebuchet MS"/>
                <a:sym typeface="Trebuchet MS"/>
              </a:endParaRPr>
            </a:p>
            <a:p>
              <a:pPr indent="-114300" lvl="1" marL="114300" marR="0" rtl="0" algn="l">
                <a:lnSpc>
                  <a:spcPct val="90000"/>
                </a:lnSpc>
                <a:spcBef>
                  <a:spcPts val="210"/>
                </a:spcBef>
                <a:spcAft>
                  <a:spcPts val="0"/>
                </a:spcAft>
                <a:buClr>
                  <a:schemeClr val="dk1"/>
                </a:buClr>
                <a:buSzPts val="1400"/>
                <a:buFont typeface="Trebuchet MS"/>
                <a:buChar char="•"/>
              </a:pPr>
              <a:r>
                <a:rPr b="0" i="0" lang="de-DE" sz="1400" u="none" cap="none" strike="noStrike">
                  <a:solidFill>
                    <a:schemeClr val="dk1"/>
                  </a:solidFill>
                  <a:latin typeface="Trebuchet MS"/>
                  <a:ea typeface="Trebuchet MS"/>
                  <a:cs typeface="Trebuchet MS"/>
                  <a:sym typeface="Trebuchet MS"/>
                </a:rPr>
                <a:t>Schlüsselmerkmale herausragender Mitarbeiter</a:t>
              </a:r>
              <a:endParaRPr/>
            </a:p>
          </p:txBody>
        </p:sp>
      </p:grpSp>
      <p:pic>
        <p:nvPicPr>
          <p:cNvPr descr="Obraz zawierający tekst&#10;&#10;Opis wygenerowany automatycznie" id="294" name="Google Shape;294;p27"/>
          <p:cNvPicPr preferRelativeResize="0"/>
          <p:nvPr/>
        </p:nvPicPr>
        <p:blipFill rotWithShape="1">
          <a:blip r:embed="rId5">
            <a:alphaModFix/>
          </a:blip>
          <a:srcRect b="0" l="0" r="0" t="0"/>
          <a:stretch/>
        </p:blipFill>
        <p:spPr>
          <a:xfrm>
            <a:off x="7217567" y="5874566"/>
            <a:ext cx="1819277" cy="370878"/>
          </a:xfrm>
          <a:prstGeom prst="rect">
            <a:avLst/>
          </a:prstGeom>
          <a:noFill/>
          <a:ln>
            <a:noFill/>
          </a:ln>
        </p:spPr>
      </p:pic>
      <p:sp>
        <p:nvSpPr>
          <p:cNvPr id="295" name="Google Shape;295;p27"/>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8"/>
          <p:cNvSpPr txBox="1"/>
          <p:nvPr>
            <p:ph type="title"/>
          </p:nvPr>
        </p:nvSpPr>
        <p:spPr>
          <a:xfrm>
            <a:off x="569132" y="370537"/>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Die Talent-Wand</a:t>
            </a:r>
            <a:endParaRPr/>
          </a:p>
        </p:txBody>
      </p:sp>
      <p:sp>
        <p:nvSpPr>
          <p:cNvPr id="301" name="Google Shape;301;p28"/>
          <p:cNvSpPr txBox="1"/>
          <p:nvPr>
            <p:ph idx="1" type="body"/>
          </p:nvPr>
        </p:nvSpPr>
        <p:spPr>
          <a:xfrm>
            <a:off x="628650" y="1696099"/>
            <a:ext cx="3790950" cy="3940859"/>
          </a:xfrm>
          <a:prstGeom prst="rect">
            <a:avLst/>
          </a:prstGeom>
          <a:noFill/>
          <a:ln>
            <a:noFill/>
          </a:ln>
        </p:spPr>
        <p:txBody>
          <a:bodyPr anchorCtr="0" anchor="t" bIns="45700" lIns="91425" spcFirstLastPara="1" rIns="91425" wrap="square" tIns="45700">
            <a:noAutofit/>
          </a:bodyPr>
          <a:lstStyle/>
          <a:p>
            <a:pPr indent="-342000" lvl="0" marL="342000" rtl="0" algn="l">
              <a:lnSpc>
                <a:spcPct val="90000"/>
              </a:lnSpc>
              <a:spcBef>
                <a:spcPts val="0"/>
              </a:spcBef>
              <a:spcAft>
                <a:spcPts val="0"/>
              </a:spcAft>
              <a:buClr>
                <a:schemeClr val="dk1"/>
              </a:buClr>
              <a:buSzPts val="1800"/>
              <a:buFont typeface="Trebuchet MS"/>
              <a:buAutoNum type="arabicPeriod"/>
            </a:pPr>
            <a:r>
              <a:rPr lang="de-DE" sz="1800"/>
              <a:t>Arbeiten Sie in Paaren: Teilen Sie Ihr Talentprofil mit Ihrem/Ihrer Arbeitspartner/-in</a:t>
            </a:r>
            <a:endParaRPr/>
          </a:p>
          <a:p>
            <a:pPr indent="-342000" lvl="0" marL="342000" rtl="0" algn="l">
              <a:lnSpc>
                <a:spcPct val="90000"/>
              </a:lnSpc>
              <a:spcBef>
                <a:spcPts val="600"/>
              </a:spcBef>
              <a:spcAft>
                <a:spcPts val="0"/>
              </a:spcAft>
              <a:buClr>
                <a:schemeClr val="dk1"/>
              </a:buClr>
              <a:buSzPts val="1800"/>
              <a:buFont typeface="Trebuchet MS"/>
              <a:buAutoNum type="arabicPeriod"/>
            </a:pPr>
            <a:r>
              <a:rPr lang="de-DE" sz="1800"/>
              <a:t>Versuchen Sie, das Profil auf ein Minimum von 3-5  Schlüsseleigenschaften zu reduzieren</a:t>
            </a:r>
            <a:endParaRPr/>
          </a:p>
          <a:p>
            <a:pPr indent="-342000" lvl="0" marL="342000" rtl="0" algn="l">
              <a:lnSpc>
                <a:spcPct val="90000"/>
              </a:lnSpc>
              <a:spcBef>
                <a:spcPts val="600"/>
              </a:spcBef>
              <a:spcAft>
                <a:spcPts val="0"/>
              </a:spcAft>
              <a:buClr>
                <a:schemeClr val="dk1"/>
              </a:buClr>
              <a:buSzPts val="1800"/>
              <a:buFont typeface="Trebuchet MS"/>
              <a:buAutoNum type="arabicPeriod"/>
            </a:pPr>
            <a:r>
              <a:rPr lang="de-DE" sz="1800"/>
              <a:t>Entwerfen Sie ein Profil für eine wichtige berufliche Rolle</a:t>
            </a:r>
            <a:endParaRPr/>
          </a:p>
          <a:p>
            <a:pPr indent="-342000" lvl="0" marL="342000" rtl="0" algn="l">
              <a:lnSpc>
                <a:spcPct val="90000"/>
              </a:lnSpc>
              <a:spcBef>
                <a:spcPts val="600"/>
              </a:spcBef>
              <a:spcAft>
                <a:spcPts val="0"/>
              </a:spcAft>
              <a:buClr>
                <a:schemeClr val="dk1"/>
              </a:buClr>
              <a:buSzPts val="1800"/>
              <a:buFont typeface="Trebuchet MS"/>
              <a:buAutoNum type="arabicPeriod"/>
            </a:pPr>
            <a:r>
              <a:rPr lang="de-DE" sz="1800"/>
              <a:t>Klicken Sie auf den </a:t>
            </a:r>
            <a:r>
              <a:rPr lang="de-DE" sz="1800" u="sng">
                <a:solidFill>
                  <a:schemeClr val="hlink"/>
                </a:solidFill>
                <a:hlinkClick r:id="rId3"/>
              </a:rPr>
              <a:t>folgenden Link</a:t>
            </a:r>
            <a:r>
              <a:rPr lang="de-DE" sz="1800"/>
              <a:t> und teilen Sie Ihr Profil mit anderen auf unserer Talent-Wand</a:t>
            </a:r>
            <a:endParaRPr/>
          </a:p>
        </p:txBody>
      </p:sp>
      <p:pic>
        <p:nvPicPr>
          <p:cNvPr id="302" name="Google Shape;302;p28"/>
          <p:cNvPicPr preferRelativeResize="0"/>
          <p:nvPr/>
        </p:nvPicPr>
        <p:blipFill rotWithShape="1">
          <a:blip r:embed="rId4">
            <a:alphaModFix/>
          </a:blip>
          <a:srcRect b="0" l="0" r="0" t="0"/>
          <a:stretch/>
        </p:blipFill>
        <p:spPr>
          <a:xfrm>
            <a:off x="4419600" y="1540754"/>
            <a:ext cx="4257732" cy="3776634"/>
          </a:xfrm>
          <a:prstGeom prst="rect">
            <a:avLst/>
          </a:prstGeom>
          <a:noFill/>
          <a:ln>
            <a:noFill/>
          </a:ln>
          <a:effectLst>
            <a:outerShdw blurRad="292100" rotWithShape="0" algn="tl" dir="2700000" dist="139700">
              <a:srgbClr val="333333">
                <a:alpha val="64705"/>
              </a:srgbClr>
            </a:outerShdw>
          </a:effectLst>
        </p:spPr>
      </p:pic>
      <p:pic>
        <p:nvPicPr>
          <p:cNvPr descr="Obraz zawierający tekst&#10;&#10;Opis wygenerowany automatycznie" id="303" name="Google Shape;303;p28"/>
          <p:cNvPicPr preferRelativeResize="0"/>
          <p:nvPr/>
        </p:nvPicPr>
        <p:blipFill rotWithShape="1">
          <a:blip r:embed="rId5">
            <a:alphaModFix/>
          </a:blip>
          <a:srcRect b="0" l="0" r="0" t="0"/>
          <a:stretch/>
        </p:blipFill>
        <p:spPr>
          <a:xfrm>
            <a:off x="232007" y="6325837"/>
            <a:ext cx="1909584" cy="38928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9"/>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Was ist ein Talent? (III)</a:t>
            </a:r>
            <a:endParaRPr/>
          </a:p>
        </p:txBody>
      </p:sp>
      <p:sp>
        <p:nvSpPr>
          <p:cNvPr id="309" name="Google Shape;309;p29"/>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310" name="Google Shape;310;p29"/>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311" name="Google Shape;311;p29"/>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12" name="Google Shape;312;p29"/>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313" name="Google Shape;313;p29"/>
          <p:cNvPicPr preferRelativeResize="0"/>
          <p:nvPr/>
        </p:nvPicPr>
        <p:blipFill rotWithShape="1">
          <a:blip r:embed="rId4">
            <a:alphaModFix/>
          </a:blip>
          <a:srcRect b="0" l="0" r="0" t="0"/>
          <a:stretch/>
        </p:blipFill>
        <p:spPr>
          <a:xfrm>
            <a:off x="4146676" y="2249631"/>
            <a:ext cx="4685624" cy="3123749"/>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314" name="Google Shape;314;p29"/>
          <p:cNvSpPr/>
          <p:nvPr/>
        </p:nvSpPr>
        <p:spPr>
          <a:xfrm>
            <a:off x="267827" y="2274253"/>
            <a:ext cx="3534152"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800">
                <a:solidFill>
                  <a:srgbClr val="333333"/>
                </a:solidFill>
                <a:latin typeface="Trebuchet MS"/>
                <a:ea typeface="Trebuchet MS"/>
                <a:cs typeface="Trebuchet MS"/>
                <a:sym typeface="Trebuchet MS"/>
              </a:rPr>
              <a:t>„</a:t>
            </a:r>
            <a:r>
              <a:rPr i="1" lang="de-DE" sz="1800">
                <a:solidFill>
                  <a:srgbClr val="333333"/>
                </a:solidFill>
                <a:latin typeface="Trebuchet MS"/>
                <a:ea typeface="Trebuchet MS"/>
                <a:cs typeface="Trebuchet MS"/>
                <a:sym typeface="Trebuchet MS"/>
              </a:rPr>
              <a:t>…Menschen oder eine Person mit einer natürlichen Fähigkeit, etwas gut zu machen</a:t>
            </a:r>
            <a:r>
              <a:rPr lang="de-DE" sz="1800">
                <a:solidFill>
                  <a:srgbClr val="333333"/>
                </a:solidFill>
                <a:latin typeface="Trebuchet MS"/>
                <a:ea typeface="Trebuchet MS"/>
                <a:cs typeface="Trebuchet MS"/>
                <a:sym typeface="Trebuchet MS"/>
              </a:rPr>
              <a:t>”</a:t>
            </a:r>
            <a:r>
              <a:rPr i="1" lang="de-DE" sz="1800">
                <a:solidFill>
                  <a:srgbClr val="333333"/>
                </a:solidFill>
                <a:latin typeface="Trebuchet MS"/>
                <a:ea typeface="Trebuchet MS"/>
                <a:cs typeface="Trebuchet MS"/>
                <a:sym typeface="Trebuchet MS"/>
              </a:rPr>
              <a:t>; </a:t>
            </a:r>
            <a:r>
              <a:rPr lang="de-DE" sz="1800">
                <a:solidFill>
                  <a:srgbClr val="333333"/>
                </a:solidFill>
                <a:latin typeface="Trebuchet MS"/>
                <a:ea typeface="Trebuchet MS"/>
                <a:cs typeface="Trebuchet MS"/>
                <a:sym typeface="Trebuchet MS"/>
              </a:rPr>
              <a:t>nach: </a:t>
            </a:r>
            <a:r>
              <a:rPr lang="de-DE" sz="1800" u="sng">
                <a:solidFill>
                  <a:schemeClr val="hlink"/>
                </a:solidFill>
                <a:latin typeface="Trebuchet MS"/>
                <a:ea typeface="Trebuchet MS"/>
                <a:cs typeface="Trebuchet MS"/>
                <a:sym typeface="Trebuchet MS"/>
                <a:hlinkClick r:id="rId5"/>
              </a:rPr>
              <a:t>Oxford Learner’s Dictionary</a:t>
            </a:r>
            <a:endParaRPr sz="1800">
              <a:solidFill>
                <a:schemeClr val="dk1"/>
              </a:solidFill>
              <a:latin typeface="Trebuchet MS"/>
              <a:ea typeface="Trebuchet MS"/>
              <a:cs typeface="Trebuchet MS"/>
              <a:sym typeface="Trebuchet MS"/>
            </a:endParaRPr>
          </a:p>
        </p:txBody>
      </p:sp>
      <p:sp>
        <p:nvSpPr>
          <p:cNvPr id="315" name="Google Shape;315;p29"/>
          <p:cNvSpPr/>
          <p:nvPr/>
        </p:nvSpPr>
        <p:spPr>
          <a:xfrm>
            <a:off x="311700" y="3695865"/>
            <a:ext cx="3490279" cy="203132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800">
                <a:solidFill>
                  <a:schemeClr val="dk1"/>
                </a:solidFill>
                <a:latin typeface="Trebuchet MS"/>
                <a:ea typeface="Trebuchet MS"/>
                <a:cs typeface="Trebuchet MS"/>
                <a:sym typeface="Trebuchet MS"/>
              </a:rPr>
              <a:t>„</a:t>
            </a:r>
            <a:r>
              <a:rPr i="1" lang="de-DE" sz="1800">
                <a:solidFill>
                  <a:srgbClr val="333333"/>
                </a:solidFill>
                <a:latin typeface="Trebuchet MS"/>
                <a:ea typeface="Trebuchet MS"/>
                <a:cs typeface="Trebuchet MS"/>
                <a:sym typeface="Trebuchet MS"/>
              </a:rPr>
              <a:t>Begabung, die jemanden zu ungewöhnlichen bzw. über-durchschnittlichen Leistungen auf einem bestimmten, beson-ders auf künstlerischem Gebiet befähigt</a:t>
            </a:r>
            <a:r>
              <a:rPr i="1" lang="de-DE" sz="1800">
                <a:solidFill>
                  <a:schemeClr val="dk1"/>
                </a:solidFill>
                <a:latin typeface="Trebuchet MS"/>
                <a:ea typeface="Trebuchet MS"/>
                <a:cs typeface="Trebuchet MS"/>
                <a:sym typeface="Trebuchet MS"/>
              </a:rPr>
              <a:t>“;</a:t>
            </a:r>
            <a:r>
              <a:rPr lang="de-DE" sz="1800">
                <a:solidFill>
                  <a:schemeClr val="dk1"/>
                </a:solidFill>
                <a:latin typeface="Trebuchet MS"/>
                <a:ea typeface="Trebuchet MS"/>
                <a:cs typeface="Trebuchet MS"/>
                <a:sym typeface="Trebuchet MS"/>
              </a:rPr>
              <a:t> nach: </a:t>
            </a:r>
            <a:r>
              <a:rPr lang="de-DE" sz="1800" u="sng">
                <a:solidFill>
                  <a:schemeClr val="hlink"/>
                </a:solidFill>
                <a:latin typeface="Trebuchet MS"/>
                <a:ea typeface="Trebuchet MS"/>
                <a:cs typeface="Trebuchet MS"/>
                <a:sym typeface="Trebuchet MS"/>
                <a:hlinkClick r:id="rId6"/>
              </a:rPr>
              <a:t>Duden Fremdwörterbuch Online</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316" name="Google Shape;316;p29"/>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317" name="Google Shape;317;p29"/>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0"/>
          <p:cNvSpPr/>
          <p:nvPr>
            <p:ph type="ctrTitle"/>
          </p:nvPr>
        </p:nvSpPr>
        <p:spPr>
          <a:xfrm>
            <a:off x="311700" y="1694968"/>
            <a:ext cx="8520600" cy="934607"/>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Definitionen des Talents in einem</a:t>
            </a:r>
            <a:br>
              <a:rPr b="1" lang="de-DE" sz="3060">
                <a:solidFill>
                  <a:schemeClr val="lt1"/>
                </a:solidFill>
                <a:latin typeface="Trebuchet MS"/>
                <a:ea typeface="Trebuchet MS"/>
                <a:cs typeface="Trebuchet MS"/>
                <a:sym typeface="Trebuchet MS"/>
              </a:rPr>
            </a:br>
            <a:r>
              <a:rPr b="1" lang="de-DE" sz="3060">
                <a:solidFill>
                  <a:schemeClr val="lt1"/>
                </a:solidFill>
                <a:latin typeface="Trebuchet MS"/>
                <a:ea typeface="Trebuchet MS"/>
                <a:cs typeface="Trebuchet MS"/>
                <a:sym typeface="Trebuchet MS"/>
              </a:rPr>
              <a:t>geschäftlichen Kontext</a:t>
            </a:r>
            <a:endParaRPr/>
          </a:p>
        </p:txBody>
      </p:sp>
      <p:pic>
        <p:nvPicPr>
          <p:cNvPr descr="A close up of a logo&#10;&#10;Description automatically generated" id="323" name="Google Shape;323;p30"/>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24" name="Google Shape;324;p30"/>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325" name="Google Shape;325;p30"/>
          <p:cNvSpPr txBox="1"/>
          <p:nvPr/>
        </p:nvSpPr>
        <p:spPr>
          <a:xfrm>
            <a:off x="628650" y="2927161"/>
            <a:ext cx="8203650" cy="3032543"/>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665"/>
              <a:buFont typeface="Arial"/>
              <a:buNone/>
            </a:pPr>
            <a:r>
              <a:rPr b="1" lang="de-DE" sz="1665">
                <a:solidFill>
                  <a:schemeClr val="dk1"/>
                </a:solidFill>
                <a:latin typeface="Trebuchet MS"/>
                <a:ea typeface="Trebuchet MS"/>
                <a:cs typeface="Trebuchet MS"/>
                <a:sym typeface="Trebuchet MS"/>
              </a:rPr>
              <a:t>Konventionelle Definition:</a:t>
            </a:r>
            <a:endParaRPr/>
          </a:p>
          <a:p>
            <a:pPr indent="-285750" lvl="0" marL="285750" marR="0" rtl="0" algn="l">
              <a:lnSpc>
                <a:spcPct val="80000"/>
              </a:lnSpc>
              <a:spcBef>
                <a:spcPts val="750"/>
              </a:spcBef>
              <a:spcAft>
                <a:spcPts val="0"/>
              </a:spcAft>
              <a:buClr>
                <a:schemeClr val="dk1"/>
              </a:buClr>
              <a:buSzPts val="1665"/>
              <a:buFont typeface="Arial"/>
              <a:buChar char="•"/>
            </a:pPr>
            <a:r>
              <a:rPr lang="de-DE" sz="1665">
                <a:solidFill>
                  <a:schemeClr val="dk1"/>
                </a:solidFill>
                <a:latin typeface="Trebuchet MS"/>
                <a:ea typeface="Trebuchet MS"/>
                <a:cs typeface="Trebuchet MS"/>
                <a:sym typeface="Trebuchet MS"/>
              </a:rPr>
              <a:t>Talent besteht aus einer Kombination von zwei Eigenschaften:</a:t>
            </a:r>
            <a:endParaRPr/>
          </a:p>
          <a:p>
            <a:pPr indent="-285749" lvl="1" marL="628650" marR="0" rtl="0" algn="l">
              <a:lnSpc>
                <a:spcPct val="80000"/>
              </a:lnSpc>
              <a:spcBef>
                <a:spcPts val="375"/>
              </a:spcBef>
              <a:spcAft>
                <a:spcPts val="0"/>
              </a:spcAft>
              <a:buClr>
                <a:schemeClr val="dk1"/>
              </a:buClr>
              <a:buSzPts val="1387"/>
              <a:buFont typeface="Arial"/>
              <a:buChar char="•"/>
            </a:pPr>
            <a:r>
              <a:rPr b="0" i="0" lang="de-DE" sz="1387" u="none" cap="none" strike="noStrike">
                <a:solidFill>
                  <a:schemeClr val="dk1"/>
                </a:solidFill>
                <a:latin typeface="Trebuchet MS"/>
                <a:ea typeface="Trebuchet MS"/>
                <a:cs typeface="Trebuchet MS"/>
                <a:sym typeface="Trebuchet MS"/>
              </a:rPr>
              <a:t>hoher Leistung und</a:t>
            </a:r>
            <a:endParaRPr/>
          </a:p>
          <a:p>
            <a:pPr indent="-285749" lvl="1" marL="628650" marR="0" rtl="0" algn="l">
              <a:lnSpc>
                <a:spcPct val="80000"/>
              </a:lnSpc>
              <a:spcBef>
                <a:spcPts val="375"/>
              </a:spcBef>
              <a:spcAft>
                <a:spcPts val="0"/>
              </a:spcAft>
              <a:buClr>
                <a:schemeClr val="dk1"/>
              </a:buClr>
              <a:buSzPts val="1387"/>
              <a:buFont typeface="Arial"/>
              <a:buChar char="•"/>
            </a:pPr>
            <a:r>
              <a:rPr b="0" i="0" lang="de-DE" sz="1387" u="none" cap="none" strike="noStrike">
                <a:solidFill>
                  <a:schemeClr val="dk1"/>
                </a:solidFill>
                <a:latin typeface="Trebuchet MS"/>
                <a:ea typeface="Trebuchet MS"/>
                <a:cs typeface="Trebuchet MS"/>
                <a:sym typeface="Trebuchet MS"/>
              </a:rPr>
              <a:t>hohem Potenzial.</a:t>
            </a:r>
            <a:endParaRPr/>
          </a:p>
          <a:p>
            <a:pPr indent="-285750" lvl="0" marL="285750" marR="0" rtl="0" algn="l">
              <a:lnSpc>
                <a:spcPct val="80000"/>
              </a:lnSpc>
              <a:spcBef>
                <a:spcPts val="750"/>
              </a:spcBef>
              <a:spcAft>
                <a:spcPts val="0"/>
              </a:spcAft>
              <a:buClr>
                <a:schemeClr val="dk1"/>
              </a:buClr>
              <a:buSzPts val="1665"/>
              <a:buFont typeface="Arial"/>
              <a:buChar char="•"/>
            </a:pPr>
            <a:r>
              <a:rPr lang="de-DE" sz="1665">
                <a:solidFill>
                  <a:schemeClr val="dk1"/>
                </a:solidFill>
                <a:latin typeface="Trebuchet MS"/>
                <a:ea typeface="Trebuchet MS"/>
                <a:cs typeface="Trebuchet MS"/>
                <a:sym typeface="Trebuchet MS"/>
              </a:rPr>
              <a:t>Nur die besten 3-10% der Arbeitnehmer fallen in diese Kategorie. </a:t>
            </a:r>
            <a:endParaRPr/>
          </a:p>
          <a:p>
            <a:pPr indent="-285750" lvl="0" marL="285750" marR="0" rtl="0" algn="l">
              <a:lnSpc>
                <a:spcPct val="80000"/>
              </a:lnSpc>
              <a:spcBef>
                <a:spcPts val="750"/>
              </a:spcBef>
              <a:spcAft>
                <a:spcPts val="0"/>
              </a:spcAft>
              <a:buClr>
                <a:schemeClr val="dk1"/>
              </a:buClr>
              <a:buSzPts val="1665"/>
              <a:buFont typeface="Arial"/>
              <a:buChar char="•"/>
            </a:pPr>
            <a:r>
              <a:rPr lang="de-DE" sz="1665">
                <a:solidFill>
                  <a:schemeClr val="dk1"/>
                </a:solidFill>
                <a:latin typeface="Trebuchet MS"/>
                <a:ea typeface="Trebuchet MS"/>
                <a:cs typeface="Trebuchet MS"/>
                <a:sym typeface="Trebuchet MS"/>
              </a:rPr>
              <a:t>Vorherrschende Ansicht in der Vergangenheit.</a:t>
            </a:r>
            <a:endParaRPr/>
          </a:p>
          <a:p>
            <a:pPr indent="-285750" lvl="0" marL="285750" marR="0" rtl="0" algn="l">
              <a:lnSpc>
                <a:spcPct val="80000"/>
              </a:lnSpc>
              <a:spcBef>
                <a:spcPts val="750"/>
              </a:spcBef>
              <a:spcAft>
                <a:spcPts val="0"/>
              </a:spcAft>
              <a:buClr>
                <a:schemeClr val="dk1"/>
              </a:buClr>
              <a:buSzPts val="1665"/>
              <a:buFont typeface="Arial"/>
              <a:buChar char="•"/>
            </a:pPr>
            <a:r>
              <a:rPr lang="de-DE" sz="1665">
                <a:solidFill>
                  <a:schemeClr val="dk1"/>
                </a:solidFill>
                <a:latin typeface="Trebuchet MS"/>
                <a:ea typeface="Trebuchet MS"/>
                <a:cs typeface="Trebuchet MS"/>
                <a:sym typeface="Trebuchet MS"/>
              </a:rPr>
              <a:t>Fokus auf Schlüsselpositionen: die sog. HiPos (Mitarbeiter mit einem hohen Potenzial), Superkeeper (Mitarbeiter mit Schlüsselkompetenzen fürs Unternehmen), etc.</a:t>
            </a:r>
            <a:endParaRPr/>
          </a:p>
          <a:p>
            <a:pPr indent="-285750" lvl="0" marL="285750" marR="0" rtl="0" algn="l">
              <a:lnSpc>
                <a:spcPct val="80000"/>
              </a:lnSpc>
              <a:spcBef>
                <a:spcPts val="750"/>
              </a:spcBef>
              <a:spcAft>
                <a:spcPts val="0"/>
              </a:spcAft>
              <a:buClr>
                <a:schemeClr val="dk1"/>
              </a:buClr>
              <a:buSzPts val="1665"/>
              <a:buFont typeface="Arial"/>
              <a:buChar char="•"/>
            </a:pPr>
            <a:r>
              <a:rPr lang="de-DE" sz="1665">
                <a:solidFill>
                  <a:schemeClr val="dk1"/>
                </a:solidFill>
                <a:latin typeface="Trebuchet MS"/>
                <a:ea typeface="Trebuchet MS"/>
                <a:cs typeface="Trebuchet MS"/>
                <a:sym typeface="Trebuchet MS"/>
              </a:rPr>
              <a:t>Wie können Sie Mitarbeiter identifizieren, gewinnen, einstellen, entwickeln und behalten?</a:t>
            </a:r>
            <a:endParaRPr/>
          </a:p>
          <a:p>
            <a:pPr indent="-180022" lvl="0" marL="285750" marR="0" rtl="0" algn="l">
              <a:lnSpc>
                <a:spcPct val="80000"/>
              </a:lnSpc>
              <a:spcBef>
                <a:spcPts val="750"/>
              </a:spcBef>
              <a:spcAft>
                <a:spcPts val="0"/>
              </a:spcAft>
              <a:buClr>
                <a:schemeClr val="dk1"/>
              </a:buClr>
              <a:buSzPts val="1665"/>
              <a:buFont typeface="Arial"/>
              <a:buNone/>
            </a:pPr>
            <a:r>
              <a:t/>
            </a:r>
            <a:endParaRPr sz="1665">
              <a:solidFill>
                <a:schemeClr val="dk1"/>
              </a:solidFill>
              <a:latin typeface="Trebuchet MS"/>
              <a:ea typeface="Trebuchet MS"/>
              <a:cs typeface="Trebuchet MS"/>
              <a:sym typeface="Trebuchet MS"/>
            </a:endParaRPr>
          </a:p>
        </p:txBody>
      </p:sp>
      <p:pic>
        <p:nvPicPr>
          <p:cNvPr descr="Obraz zawierający tekst&#10;&#10;Opis wygenerowany automatycznie" id="326" name="Google Shape;326;p30"/>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327" name="Google Shape;327;p30"/>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1"/>
          <p:cNvSpPr/>
          <p:nvPr>
            <p:ph type="ctrTitle"/>
          </p:nvPr>
        </p:nvSpPr>
        <p:spPr>
          <a:xfrm>
            <a:off x="311700" y="1694968"/>
            <a:ext cx="8520600" cy="934607"/>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Definitionen des Talents in einem</a:t>
            </a:r>
            <a:br>
              <a:rPr b="1" lang="de-DE" sz="3060">
                <a:solidFill>
                  <a:schemeClr val="lt1"/>
                </a:solidFill>
                <a:latin typeface="Trebuchet MS"/>
                <a:ea typeface="Trebuchet MS"/>
                <a:cs typeface="Trebuchet MS"/>
                <a:sym typeface="Trebuchet MS"/>
              </a:rPr>
            </a:br>
            <a:r>
              <a:rPr b="1" lang="de-DE" sz="3060">
                <a:solidFill>
                  <a:schemeClr val="lt1"/>
                </a:solidFill>
                <a:latin typeface="Trebuchet MS"/>
                <a:ea typeface="Trebuchet MS"/>
                <a:cs typeface="Trebuchet MS"/>
                <a:sym typeface="Trebuchet MS"/>
              </a:rPr>
              <a:t>geschäftlichen Kontext (II)</a:t>
            </a:r>
            <a:endParaRPr b="1" sz="3060">
              <a:solidFill>
                <a:schemeClr val="lt1"/>
              </a:solidFill>
            </a:endParaRPr>
          </a:p>
        </p:txBody>
      </p:sp>
      <p:pic>
        <p:nvPicPr>
          <p:cNvPr descr="A close up of a logo&#10;&#10;Description automatically generated" id="333" name="Google Shape;333;p31"/>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34" name="Google Shape;334;p31"/>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335" name="Google Shape;335;p31"/>
          <p:cNvSpPr txBox="1"/>
          <p:nvPr/>
        </p:nvSpPr>
        <p:spPr>
          <a:xfrm>
            <a:off x="628650" y="2927161"/>
            <a:ext cx="7886700" cy="3032543"/>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Inklusive Definition von „Talent”</a:t>
            </a:r>
            <a:endParaRPr/>
          </a:p>
          <a:p>
            <a:pPr indent="-285750" lvl="0" marL="285750" marR="0" rtl="0" algn="l">
              <a:lnSpc>
                <a:spcPct val="90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Der Geschäftserfolg hängt von der Leistung aller Mitarbeiter ab.</a:t>
            </a:r>
            <a:endParaRPr sz="1800">
              <a:solidFill>
                <a:schemeClr val="dk1"/>
              </a:solidFill>
              <a:latin typeface="Trebuchet MS"/>
              <a:ea typeface="Trebuchet MS"/>
              <a:cs typeface="Trebuchet MS"/>
              <a:sym typeface="Trebuchet MS"/>
            </a:endParaRPr>
          </a:p>
          <a:p>
            <a:pPr indent="-285750" lvl="0" marL="285750" marR="0" rtl="0" algn="l">
              <a:lnSpc>
                <a:spcPct val="90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Jeder Mitarbeiter ist gleich wichtig, und jeder hat Talente, die sich bei künftigen Aktivitäten positiv auswirken können.</a:t>
            </a:r>
            <a:endParaRPr sz="1800">
              <a:solidFill>
                <a:schemeClr val="dk1"/>
              </a:solidFill>
              <a:latin typeface="Calibri"/>
              <a:ea typeface="Calibri"/>
              <a:cs typeface="Calibri"/>
              <a:sym typeface="Calibri"/>
            </a:endParaRPr>
          </a:p>
          <a:p>
            <a:pPr indent="-285750" lvl="0" marL="285750" marR="0" rtl="0" algn="l">
              <a:lnSpc>
                <a:spcPct val="90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Talent als </a:t>
            </a:r>
            <a:r>
              <a:rPr b="1" lang="de-DE" sz="1800">
                <a:solidFill>
                  <a:schemeClr val="dk1"/>
                </a:solidFill>
                <a:latin typeface="Trebuchet MS"/>
                <a:ea typeface="Trebuchet MS"/>
                <a:cs typeface="Trebuchet MS"/>
                <a:sym typeface="Trebuchet MS"/>
              </a:rPr>
              <a:t>Potenzial für Handlungsfähigkeit </a:t>
            </a:r>
            <a:r>
              <a:rPr lang="de-DE" sz="1800">
                <a:solidFill>
                  <a:schemeClr val="dk1"/>
                </a:solidFill>
                <a:latin typeface="Trebuchet MS"/>
                <a:ea typeface="Trebuchet MS"/>
                <a:cs typeface="Trebuchet MS"/>
                <a:sym typeface="Trebuchet MS"/>
              </a:rPr>
              <a:t>(von Hehn 2016, S. 6)</a:t>
            </a:r>
            <a:endParaRPr/>
          </a:p>
          <a:p>
            <a:pPr indent="-285750" lvl="0" marL="285750" marR="0" rtl="0" algn="l">
              <a:lnSpc>
                <a:spcPct val="107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Dieses Talentmodell betont die Bedeutung von folgenden Faktoren:</a:t>
            </a:r>
            <a:endParaRPr sz="1800">
              <a:solidFill>
                <a:schemeClr val="dk1"/>
              </a:solidFill>
              <a:latin typeface="Calibri"/>
              <a:ea typeface="Calibri"/>
              <a:cs typeface="Calibri"/>
              <a:sym typeface="Calibri"/>
            </a:endParaRPr>
          </a:p>
          <a:p>
            <a:pPr indent="-285750" lvl="1" marL="628650" marR="0" rtl="0" algn="l">
              <a:lnSpc>
                <a:spcPct val="90000"/>
              </a:lnSpc>
              <a:spcBef>
                <a:spcPts val="375"/>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Menschen, die in das Unternehmen passen, zu rekrutieren und</a:t>
            </a:r>
            <a:endParaRPr/>
          </a:p>
          <a:p>
            <a:pPr indent="-285750" lvl="1" marL="628650" marR="0" rtl="0" algn="l">
              <a:lnSpc>
                <a:spcPct val="90000"/>
              </a:lnSpc>
              <a:spcBef>
                <a:spcPts val="375"/>
              </a:spcBef>
              <a:spcAft>
                <a:spcPts val="0"/>
              </a:spcAft>
              <a:buClr>
                <a:schemeClr val="dk1"/>
              </a:buClr>
              <a:buSzPts val="1500"/>
              <a:buFont typeface="Arial"/>
              <a:buChar char="•"/>
            </a:pPr>
            <a:r>
              <a:rPr b="0" i="0" lang="de-DE" sz="1500" u="none" cap="none" strike="noStrike">
                <a:solidFill>
                  <a:schemeClr val="dk1"/>
                </a:solidFill>
                <a:latin typeface="Trebuchet MS"/>
                <a:ea typeface="Trebuchet MS"/>
                <a:cs typeface="Trebuchet MS"/>
                <a:sym typeface="Trebuchet MS"/>
              </a:rPr>
              <a:t>die besten Passungen in Bezug auf die Position/Rolle im Unternehmen zu finden.</a:t>
            </a:r>
            <a:endParaRPr b="0" i="0" sz="1500" u="none" cap="none" strike="noStrike">
              <a:solidFill>
                <a:schemeClr val="dk1"/>
              </a:solidFill>
              <a:latin typeface="Trebuchet MS"/>
              <a:ea typeface="Trebuchet MS"/>
              <a:cs typeface="Trebuchet MS"/>
              <a:sym typeface="Trebuchet MS"/>
            </a:endParaRPr>
          </a:p>
        </p:txBody>
      </p:sp>
      <p:pic>
        <p:nvPicPr>
          <p:cNvPr descr="Obraz zawierający tekst&#10;&#10;Opis wygenerowany automatycznie" id="336" name="Google Shape;336;p31"/>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337" name="Google Shape;337;p31"/>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32"/>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Was ist Talentmanagement?</a:t>
            </a:r>
            <a:endParaRPr/>
          </a:p>
        </p:txBody>
      </p:sp>
      <p:sp>
        <p:nvSpPr>
          <p:cNvPr id="343" name="Google Shape;343;p32"/>
          <p:cNvSpPr txBox="1"/>
          <p:nvPr>
            <p:ph idx="1" type="subTitle"/>
          </p:nvPr>
        </p:nvSpPr>
        <p:spPr>
          <a:xfrm>
            <a:off x="311700" y="2276339"/>
            <a:ext cx="8520600" cy="3502236"/>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lang="de-DE">
                <a:latin typeface="Times New Roman"/>
                <a:ea typeface="Times New Roman"/>
                <a:cs typeface="Times New Roman"/>
                <a:sym typeface="Times New Roman"/>
              </a:rPr>
              <a:t>„</a:t>
            </a:r>
            <a:r>
              <a:rPr i="1" lang="de-DE"/>
              <a:t>Talentmanagement bezieht sich auf jene organisatorischen Konzepte und Maßnahmen, die sich speziell mit der Rekrutierung, Beurteilung, Bindung und Entwicklung von gegenwärtigen oder zukünftigen Mitarbeitern befassen, die aufgrund ihrer vergleichsweise knappen, stark nachgefragten und für die Organisation entscheidenden Schlüsselkompetenzen als Talente bezeichnet werden.</a:t>
            </a:r>
            <a:r>
              <a:rPr lang="de-DE">
                <a:latin typeface="Times New Roman"/>
                <a:ea typeface="Times New Roman"/>
                <a:cs typeface="Times New Roman"/>
                <a:sym typeface="Times New Roman"/>
              </a:rPr>
              <a:t>”</a:t>
            </a:r>
            <a:endParaRPr/>
          </a:p>
          <a:p>
            <a:pPr indent="0" lvl="0" marL="0" rtl="0" algn="l">
              <a:lnSpc>
                <a:spcPct val="90000"/>
              </a:lnSpc>
              <a:spcBef>
                <a:spcPts val="750"/>
              </a:spcBef>
              <a:spcAft>
                <a:spcPts val="0"/>
              </a:spcAft>
              <a:buClr>
                <a:schemeClr val="dk1"/>
              </a:buClr>
              <a:buSzPts val="1800"/>
              <a:buNone/>
            </a:pPr>
            <a:r>
              <a:rPr lang="de-DE"/>
              <a:t>(Ritz/Sinelli, 2018, S. 14)</a:t>
            </a:r>
            <a:endParaRPr/>
          </a:p>
          <a:p>
            <a:pPr indent="0" lvl="0" marL="0" rtl="0" algn="l">
              <a:lnSpc>
                <a:spcPct val="90000"/>
              </a:lnSpc>
              <a:spcBef>
                <a:spcPts val="750"/>
              </a:spcBef>
              <a:spcAft>
                <a:spcPts val="0"/>
              </a:spcAft>
              <a:buClr>
                <a:schemeClr val="dk1"/>
              </a:buClr>
              <a:buSzPts val="900"/>
              <a:buNone/>
            </a:pPr>
            <a:r>
              <a:t/>
            </a:r>
            <a:endParaRPr sz="900"/>
          </a:p>
          <a:p>
            <a:pPr indent="0" lvl="0" marL="0" rtl="0" algn="l">
              <a:lnSpc>
                <a:spcPct val="90000"/>
              </a:lnSpc>
              <a:spcBef>
                <a:spcPts val="750"/>
              </a:spcBef>
              <a:spcAft>
                <a:spcPts val="0"/>
              </a:spcAft>
              <a:buClr>
                <a:schemeClr val="dk1"/>
              </a:buClr>
              <a:buSzPts val="1800"/>
              <a:buNone/>
            </a:pPr>
            <a:r>
              <a:rPr lang="de-DE">
                <a:latin typeface="Times New Roman"/>
                <a:ea typeface="Times New Roman"/>
                <a:cs typeface="Times New Roman"/>
                <a:sym typeface="Times New Roman"/>
              </a:rPr>
              <a:t>„</a:t>
            </a:r>
            <a:r>
              <a:rPr i="1" lang="de-DE"/>
              <a:t>Ein Talentmanagement-System ist ein organisatorischer Ansatz, der darauf abzielt, das/die Talent/-e jedes Mitarbeiters bestmöglich zu nutzen, um aktuelle und bevorstehende Herausforderungen zu bewältigen. Er besteht aus drei Säulen: Strategie, Unternehmenskultur und HR-Praktiken.</a:t>
            </a:r>
            <a:r>
              <a:rPr lang="de-DE">
                <a:latin typeface="Times New Roman"/>
                <a:ea typeface="Times New Roman"/>
                <a:cs typeface="Times New Roman"/>
                <a:sym typeface="Times New Roman"/>
              </a:rPr>
              <a:t>”</a:t>
            </a:r>
            <a:endParaRPr/>
          </a:p>
          <a:p>
            <a:pPr indent="0" lvl="0" marL="0" rtl="0" algn="l">
              <a:lnSpc>
                <a:spcPct val="90000"/>
              </a:lnSpc>
              <a:spcBef>
                <a:spcPts val="750"/>
              </a:spcBef>
              <a:spcAft>
                <a:spcPts val="0"/>
              </a:spcAft>
              <a:buClr>
                <a:schemeClr val="dk1"/>
              </a:buClr>
              <a:buSzPts val="1800"/>
              <a:buNone/>
            </a:pPr>
            <a:r>
              <a:rPr lang="de-DE"/>
              <a:t>(von Hehn, 2016, S. 3)</a:t>
            </a:r>
            <a:endParaRPr/>
          </a:p>
        </p:txBody>
      </p:sp>
      <p:pic>
        <p:nvPicPr>
          <p:cNvPr descr="A close up of a logo&#10;&#10;Description automatically generated" id="344" name="Google Shape;344;p32"/>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45" name="Google Shape;345;p32"/>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346" name="Google Shape;346;p32"/>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347" name="Google Shape;347;p32"/>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p15"/>
          <p:cNvPicPr preferRelativeResize="0"/>
          <p:nvPr/>
        </p:nvPicPr>
        <p:blipFill rotWithShape="1">
          <a:blip r:embed="rId3">
            <a:alphaModFix/>
          </a:blip>
          <a:srcRect b="0" l="0" r="0" t="0"/>
          <a:stretch/>
        </p:blipFill>
        <p:spPr>
          <a:xfrm>
            <a:off x="317238" y="1930451"/>
            <a:ext cx="8148848" cy="3749581"/>
          </a:xfrm>
          <a:prstGeom prst="rect">
            <a:avLst/>
          </a:prstGeom>
          <a:noFill/>
          <a:ln>
            <a:noFill/>
          </a:ln>
          <a:effectLst>
            <a:outerShdw blurRad="50800" rotWithShape="0" algn="ctr" dir="5400000" dist="50800">
              <a:srgbClr val="000000"/>
            </a:outerShdw>
          </a:effectLst>
        </p:spPr>
      </p:pic>
      <p:sp>
        <p:nvSpPr>
          <p:cNvPr id="116" name="Google Shape;116;p15"/>
          <p:cNvSpPr txBox="1"/>
          <p:nvPr>
            <p:ph type="ctrTitle"/>
          </p:nvPr>
        </p:nvSpPr>
        <p:spPr>
          <a:xfrm>
            <a:off x="2462309" y="114891"/>
            <a:ext cx="6128222" cy="1389267"/>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000"/>
              <a:buFont typeface="Trebuchet MS"/>
              <a:buNone/>
            </a:pPr>
            <a:br>
              <a:rPr b="1" lang="de-DE" sz="4000"/>
            </a:br>
            <a:r>
              <a:rPr b="1" lang="de-DE" sz="3200"/>
              <a:t>Modul 01: Einchecken in das</a:t>
            </a:r>
            <a:br>
              <a:rPr b="1" lang="de-DE" sz="3200"/>
            </a:br>
            <a:r>
              <a:rPr b="1" lang="de-DE" sz="3200"/>
              <a:t>Talentmanagement 4.0</a:t>
            </a:r>
            <a:endParaRPr/>
          </a:p>
        </p:txBody>
      </p:sp>
      <p:sp>
        <p:nvSpPr>
          <p:cNvPr id="117" name="Google Shape;117;p15"/>
          <p:cNvSpPr txBox="1"/>
          <p:nvPr>
            <p:ph idx="1" type="subTitle"/>
          </p:nvPr>
        </p:nvSpPr>
        <p:spPr>
          <a:xfrm>
            <a:off x="2462309" y="1446591"/>
            <a:ext cx="5854324" cy="516326"/>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chemeClr val="dk1"/>
              </a:buClr>
              <a:buSzPts val="1600"/>
              <a:buNone/>
            </a:pPr>
            <a:r>
              <a:rPr b="1" lang="de-DE" sz="1600"/>
              <a:t>Vorbereitet von der WKO Steiermark, Österreich</a:t>
            </a:r>
            <a:endParaRPr/>
          </a:p>
        </p:txBody>
      </p:sp>
      <p:pic>
        <p:nvPicPr>
          <p:cNvPr descr="A close up of a logo&#10;&#10;Description automatically generated" id="118" name="Google Shape;118;p15"/>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19" name="Google Shape;119;p1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120" name="Google Shape;120;p15"/>
          <p:cNvSpPr/>
          <p:nvPr/>
        </p:nvSpPr>
        <p:spPr>
          <a:xfrm>
            <a:off x="240774" y="5834742"/>
            <a:ext cx="4572000" cy="2616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100">
                <a:solidFill>
                  <a:srgbClr val="111111"/>
                </a:solidFill>
                <a:latin typeface="Arial"/>
                <a:ea typeface="Arial"/>
                <a:cs typeface="Arial"/>
                <a:sym typeface="Arial"/>
              </a:rPr>
              <a:t>Bildquelle: </a:t>
            </a:r>
            <a:r>
              <a:rPr lang="de-DE" sz="1100" u="sng">
                <a:solidFill>
                  <a:schemeClr val="hlink"/>
                </a:solidFill>
                <a:latin typeface="Arial"/>
                <a:ea typeface="Arial"/>
                <a:cs typeface="Arial"/>
                <a:sym typeface="Arial"/>
                <a:hlinkClick r:id="rId5"/>
              </a:rPr>
              <a:t>Proxyclick Visitor Management System</a:t>
            </a:r>
            <a:r>
              <a:rPr lang="de-DE" sz="1100">
                <a:solidFill>
                  <a:srgbClr val="111111"/>
                </a:solidFill>
                <a:latin typeface="Arial"/>
                <a:ea typeface="Arial"/>
                <a:cs typeface="Arial"/>
                <a:sym typeface="Arial"/>
              </a:rPr>
              <a:t> auf </a:t>
            </a:r>
            <a:r>
              <a:rPr lang="de-DE" sz="1100" u="sng">
                <a:solidFill>
                  <a:schemeClr val="hlink"/>
                </a:solidFill>
                <a:latin typeface="Arial"/>
                <a:ea typeface="Arial"/>
                <a:cs typeface="Arial"/>
                <a:sym typeface="Arial"/>
                <a:hlinkClick r:id="rId6"/>
              </a:rPr>
              <a:t>Unsplash</a:t>
            </a:r>
            <a:endParaRPr sz="1100">
              <a:solidFill>
                <a:schemeClr val="dk1"/>
              </a:solidFill>
              <a:latin typeface="Trebuchet MS"/>
              <a:ea typeface="Trebuchet MS"/>
              <a:cs typeface="Trebuchet MS"/>
              <a:sym typeface="Trebuchet MS"/>
            </a:endParaRPr>
          </a:p>
        </p:txBody>
      </p:sp>
      <p:pic>
        <p:nvPicPr>
          <p:cNvPr descr="Obraz zawierający tekst&#10;&#10;Opis wygenerowany automatycznie" id="121" name="Google Shape;121;p15"/>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122" name="Google Shape;122;p15"/>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3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rebuchet MS"/>
              <a:buNone/>
            </a:pPr>
            <a:r>
              <a:rPr lang="de-DE" sz="3200"/>
              <a:t>Das integrierte Talentmanagementsystem nach Svea von Hehn</a:t>
            </a:r>
            <a:endParaRPr/>
          </a:p>
        </p:txBody>
      </p:sp>
      <p:sp>
        <p:nvSpPr>
          <p:cNvPr id="353" name="Google Shape;353;p33"/>
          <p:cNvSpPr txBox="1"/>
          <p:nvPr/>
        </p:nvSpPr>
        <p:spPr>
          <a:xfrm>
            <a:off x="1202970" y="752072"/>
            <a:ext cx="6454794"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3217"/>
              <a:buFont typeface="Trebuchet MS"/>
              <a:buNone/>
            </a:pPr>
            <a:r>
              <a:t/>
            </a:r>
            <a:endParaRPr sz="3217">
              <a:solidFill>
                <a:schemeClr val="dk1"/>
              </a:solidFill>
              <a:latin typeface="Trebuchet MS"/>
              <a:ea typeface="Trebuchet MS"/>
              <a:cs typeface="Trebuchet MS"/>
              <a:sym typeface="Trebuchet MS"/>
            </a:endParaRPr>
          </a:p>
        </p:txBody>
      </p:sp>
      <p:grpSp>
        <p:nvGrpSpPr>
          <p:cNvPr id="354" name="Google Shape;354;p33"/>
          <p:cNvGrpSpPr/>
          <p:nvPr/>
        </p:nvGrpSpPr>
        <p:grpSpPr>
          <a:xfrm>
            <a:off x="631114" y="1974540"/>
            <a:ext cx="7881770" cy="3693378"/>
            <a:chOff x="2464" y="550001"/>
            <a:chExt cx="7881770" cy="3693378"/>
          </a:xfrm>
        </p:grpSpPr>
        <p:sp>
          <p:nvSpPr>
            <p:cNvPr id="355" name="Google Shape;355;p33"/>
            <p:cNvSpPr/>
            <p:nvPr/>
          </p:nvSpPr>
          <p:spPr>
            <a:xfrm>
              <a:off x="2464" y="550001"/>
              <a:ext cx="2402978" cy="518400"/>
            </a:xfrm>
            <a:prstGeom prst="rect">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3"/>
            <p:cNvSpPr txBox="1"/>
            <p:nvPr/>
          </p:nvSpPr>
          <p:spPr>
            <a:xfrm>
              <a:off x="2464" y="550001"/>
              <a:ext cx="2402978" cy="518400"/>
            </a:xfrm>
            <a:prstGeom prst="rect">
              <a:avLst/>
            </a:prstGeom>
            <a:noFill/>
            <a:ln>
              <a:noFill/>
            </a:ln>
          </p:spPr>
          <p:txBody>
            <a:bodyPr anchorCtr="0" anchor="ctr" bIns="73150" lIns="128000" spcFirstLastPara="1" rIns="128000" wrap="square" tIns="73150">
              <a:noAutofit/>
            </a:bodyPr>
            <a:lstStyle/>
            <a:p>
              <a:pPr indent="0" lvl="0" marL="0" marR="0" rtl="0" algn="ctr">
                <a:lnSpc>
                  <a:spcPct val="90000"/>
                </a:lnSpc>
                <a:spcBef>
                  <a:spcPts val="0"/>
                </a:spcBef>
                <a:spcAft>
                  <a:spcPts val="0"/>
                </a:spcAft>
                <a:buClr>
                  <a:schemeClr val="lt1"/>
                </a:buClr>
                <a:buSzPts val="1800"/>
                <a:buFont typeface="Trebuchet MS"/>
                <a:buNone/>
              </a:pPr>
              <a:r>
                <a:rPr lang="de-DE" sz="1800">
                  <a:solidFill>
                    <a:schemeClr val="lt1"/>
                  </a:solidFill>
                  <a:latin typeface="Trebuchet MS"/>
                  <a:ea typeface="Trebuchet MS"/>
                  <a:cs typeface="Trebuchet MS"/>
                  <a:sym typeface="Trebuchet MS"/>
                </a:rPr>
                <a:t>Strategie</a:t>
              </a:r>
              <a:endParaRPr sz="1800">
                <a:solidFill>
                  <a:schemeClr val="lt1"/>
                </a:solidFill>
                <a:latin typeface="Trebuchet MS"/>
                <a:ea typeface="Trebuchet MS"/>
                <a:cs typeface="Trebuchet MS"/>
                <a:sym typeface="Trebuchet MS"/>
              </a:endParaRPr>
            </a:p>
          </p:txBody>
        </p:sp>
        <p:sp>
          <p:nvSpPr>
            <p:cNvPr id="357" name="Google Shape;357;p33"/>
            <p:cNvSpPr/>
            <p:nvPr/>
          </p:nvSpPr>
          <p:spPr>
            <a:xfrm>
              <a:off x="2464" y="1068401"/>
              <a:ext cx="2402978" cy="3174978"/>
            </a:xfrm>
            <a:prstGeom prst="rect">
              <a:avLst/>
            </a:prstGeom>
            <a:solidFill>
              <a:srgbClr val="CFDEEF">
                <a:alpha val="89803"/>
              </a:srgbClr>
            </a:solidFill>
            <a:ln cap="flat" cmpd="sng" w="12700">
              <a:solidFill>
                <a:srgbClr val="CFDEE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33"/>
            <p:cNvSpPr txBox="1"/>
            <p:nvPr/>
          </p:nvSpPr>
          <p:spPr>
            <a:xfrm>
              <a:off x="2464" y="1068401"/>
              <a:ext cx="2402978" cy="3174978"/>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90000"/>
                </a:lnSpc>
                <a:spcBef>
                  <a:spcPts val="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klare TM-Strategie</a:t>
              </a:r>
              <a:endParaRPr b="0" i="0" sz="1800" u="none" cap="none" strike="noStrike">
                <a:solidFill>
                  <a:schemeClr val="dk1"/>
                </a:solidFill>
                <a:latin typeface="Trebuchet MS"/>
                <a:ea typeface="Trebuchet MS"/>
                <a:cs typeface="Trebuchet MS"/>
                <a:sym typeface="Trebuchet MS"/>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ausgerichtet auf Geschäftsziele</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Festlegung von Kennzahlen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Bereitstellung von Instrumenten</a:t>
              </a:r>
              <a:endParaRPr/>
            </a:p>
            <a:p>
              <a:pPr indent="-57150" lvl="1" marL="171450" marR="0" rtl="0" algn="l">
                <a:lnSpc>
                  <a:spcPct val="90000"/>
                </a:lnSpc>
                <a:spcBef>
                  <a:spcPts val="270"/>
                </a:spcBef>
                <a:spcAft>
                  <a:spcPts val="0"/>
                </a:spcAft>
                <a:buClr>
                  <a:schemeClr val="dk1"/>
                </a:buClr>
                <a:buSzPts val="1800"/>
                <a:buFont typeface="Trebuchet MS"/>
                <a:buNone/>
              </a:pPr>
              <a:r>
                <a:t/>
              </a:r>
              <a:endParaRPr b="0" i="0" sz="1800" u="none" cap="none" strike="noStrike">
                <a:solidFill>
                  <a:schemeClr val="dk1"/>
                </a:solidFill>
                <a:latin typeface="Trebuchet MS"/>
                <a:ea typeface="Trebuchet MS"/>
                <a:cs typeface="Trebuchet MS"/>
                <a:sym typeface="Trebuchet MS"/>
              </a:endParaRPr>
            </a:p>
          </p:txBody>
        </p:sp>
        <p:sp>
          <p:nvSpPr>
            <p:cNvPr id="359" name="Google Shape;359;p33"/>
            <p:cNvSpPr/>
            <p:nvPr/>
          </p:nvSpPr>
          <p:spPr>
            <a:xfrm>
              <a:off x="2741860" y="550001"/>
              <a:ext cx="2402978" cy="518400"/>
            </a:xfrm>
            <a:prstGeom prst="rect">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3"/>
            <p:cNvSpPr txBox="1"/>
            <p:nvPr/>
          </p:nvSpPr>
          <p:spPr>
            <a:xfrm>
              <a:off x="2741860" y="550001"/>
              <a:ext cx="2402978" cy="518400"/>
            </a:xfrm>
            <a:prstGeom prst="rect">
              <a:avLst/>
            </a:prstGeom>
            <a:noFill/>
            <a:ln>
              <a:noFill/>
            </a:ln>
          </p:spPr>
          <p:txBody>
            <a:bodyPr anchorCtr="0" anchor="ctr" bIns="73150" lIns="128000" spcFirstLastPara="1" rIns="128000" wrap="square" tIns="73150">
              <a:noAutofit/>
            </a:bodyPr>
            <a:lstStyle/>
            <a:p>
              <a:pPr indent="0" lvl="0" marL="0" marR="0" rtl="0" algn="ctr">
                <a:lnSpc>
                  <a:spcPct val="90000"/>
                </a:lnSpc>
                <a:spcBef>
                  <a:spcPts val="0"/>
                </a:spcBef>
                <a:spcAft>
                  <a:spcPts val="0"/>
                </a:spcAft>
                <a:buClr>
                  <a:schemeClr val="lt1"/>
                </a:buClr>
                <a:buSzPts val="1800"/>
                <a:buFont typeface="Trebuchet MS"/>
                <a:buNone/>
              </a:pPr>
              <a:r>
                <a:rPr lang="de-DE" sz="1800">
                  <a:solidFill>
                    <a:schemeClr val="lt1"/>
                  </a:solidFill>
                  <a:latin typeface="Trebuchet MS"/>
                  <a:ea typeface="Trebuchet MS"/>
                  <a:cs typeface="Trebuchet MS"/>
                  <a:sym typeface="Trebuchet MS"/>
                </a:rPr>
                <a:t>Unternehmenskultur</a:t>
              </a:r>
              <a:endParaRPr/>
            </a:p>
          </p:txBody>
        </p:sp>
        <p:sp>
          <p:nvSpPr>
            <p:cNvPr id="361" name="Google Shape;361;p33"/>
            <p:cNvSpPr/>
            <p:nvPr/>
          </p:nvSpPr>
          <p:spPr>
            <a:xfrm>
              <a:off x="2741860" y="1068401"/>
              <a:ext cx="2402978" cy="3174978"/>
            </a:xfrm>
            <a:prstGeom prst="rect">
              <a:avLst/>
            </a:prstGeom>
            <a:solidFill>
              <a:srgbClr val="CFDEEF">
                <a:alpha val="89803"/>
              </a:srgbClr>
            </a:solidFill>
            <a:ln cap="flat" cmpd="sng" w="12700">
              <a:solidFill>
                <a:srgbClr val="CFDEE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33"/>
            <p:cNvSpPr txBox="1"/>
            <p:nvPr/>
          </p:nvSpPr>
          <p:spPr>
            <a:xfrm>
              <a:off x="2741860" y="1068401"/>
              <a:ext cx="2402978" cy="3174978"/>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90000"/>
                </a:lnSpc>
                <a:spcBef>
                  <a:spcPts val="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Achtsame Führung</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Offenheit für Änderungen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Lern- und Entwicklungs-bereitschaft</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Personalabteilung agiert als ein HR-Geschäftspartner</a:t>
              </a:r>
              <a:endParaRPr/>
            </a:p>
          </p:txBody>
        </p:sp>
        <p:sp>
          <p:nvSpPr>
            <p:cNvPr id="363" name="Google Shape;363;p33"/>
            <p:cNvSpPr/>
            <p:nvPr/>
          </p:nvSpPr>
          <p:spPr>
            <a:xfrm>
              <a:off x="5481256" y="550001"/>
              <a:ext cx="2402978" cy="518400"/>
            </a:xfrm>
            <a:prstGeom prst="rect">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33"/>
            <p:cNvSpPr txBox="1"/>
            <p:nvPr/>
          </p:nvSpPr>
          <p:spPr>
            <a:xfrm>
              <a:off x="5481256" y="550001"/>
              <a:ext cx="2402978" cy="518400"/>
            </a:xfrm>
            <a:prstGeom prst="rect">
              <a:avLst/>
            </a:prstGeom>
            <a:noFill/>
            <a:ln>
              <a:noFill/>
            </a:ln>
          </p:spPr>
          <p:txBody>
            <a:bodyPr anchorCtr="0" anchor="ctr" bIns="73150" lIns="128000" spcFirstLastPara="1" rIns="128000" wrap="square" tIns="73150">
              <a:noAutofit/>
            </a:bodyPr>
            <a:lstStyle/>
            <a:p>
              <a:pPr indent="0" lvl="0" marL="0" marR="0" rtl="0" algn="ctr">
                <a:lnSpc>
                  <a:spcPct val="90000"/>
                </a:lnSpc>
                <a:spcBef>
                  <a:spcPts val="0"/>
                </a:spcBef>
                <a:spcAft>
                  <a:spcPts val="0"/>
                </a:spcAft>
                <a:buClr>
                  <a:schemeClr val="lt1"/>
                </a:buClr>
                <a:buSzPts val="1800"/>
                <a:buFont typeface="Trebuchet MS"/>
                <a:buNone/>
              </a:pPr>
              <a:r>
                <a:rPr lang="de-DE" sz="1800">
                  <a:solidFill>
                    <a:schemeClr val="lt1"/>
                  </a:solidFill>
                  <a:latin typeface="Trebuchet MS"/>
                  <a:ea typeface="Trebuchet MS"/>
                  <a:cs typeface="Trebuchet MS"/>
                  <a:sym typeface="Trebuchet MS"/>
                </a:rPr>
                <a:t>HR-Praktiken</a:t>
              </a:r>
              <a:endParaRPr/>
            </a:p>
          </p:txBody>
        </p:sp>
        <p:sp>
          <p:nvSpPr>
            <p:cNvPr id="365" name="Google Shape;365;p33"/>
            <p:cNvSpPr/>
            <p:nvPr/>
          </p:nvSpPr>
          <p:spPr>
            <a:xfrm>
              <a:off x="5481256" y="1068401"/>
              <a:ext cx="2402978" cy="3174978"/>
            </a:xfrm>
            <a:prstGeom prst="rect">
              <a:avLst/>
            </a:prstGeom>
            <a:solidFill>
              <a:srgbClr val="CFDEEF">
                <a:alpha val="89803"/>
              </a:srgbClr>
            </a:solidFill>
            <a:ln cap="flat" cmpd="sng" w="12700">
              <a:solidFill>
                <a:srgbClr val="CFDEE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33"/>
            <p:cNvSpPr txBox="1"/>
            <p:nvPr/>
          </p:nvSpPr>
          <p:spPr>
            <a:xfrm>
              <a:off x="5481256" y="1068401"/>
              <a:ext cx="2402978" cy="3174978"/>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90000"/>
                </a:lnSpc>
                <a:spcBef>
                  <a:spcPts val="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Kandidaten anwerben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Talente identifizieren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Mitarbeiter rekrutieren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Mitarbeiter entwickeln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Mitarbeiter binden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Nachfolge planen</a:t>
              </a:r>
              <a:endParaRPr/>
            </a:p>
            <a:p>
              <a:pPr indent="-171450" lvl="1" marL="171450" marR="0" rtl="0" algn="l">
                <a:lnSpc>
                  <a:spcPct val="90000"/>
                </a:lnSpc>
                <a:spcBef>
                  <a:spcPts val="270"/>
                </a:spcBef>
                <a:spcAft>
                  <a:spcPts val="0"/>
                </a:spcAft>
                <a:buClr>
                  <a:schemeClr val="dk1"/>
                </a:buClr>
                <a:buSzPts val="1800"/>
                <a:buFont typeface="Trebuchet MS"/>
                <a:buChar char="•"/>
              </a:pPr>
              <a:r>
                <a:rPr b="0" i="0" lang="de-DE" sz="1800" u="none" cap="none" strike="noStrike">
                  <a:solidFill>
                    <a:schemeClr val="dk1"/>
                  </a:solidFill>
                  <a:latin typeface="Trebuchet MS"/>
                  <a:ea typeface="Trebuchet MS"/>
                  <a:cs typeface="Trebuchet MS"/>
                  <a:sym typeface="Trebuchet MS"/>
                </a:rPr>
                <a:t>etc.</a:t>
              </a:r>
              <a:endParaRPr/>
            </a:p>
          </p:txBody>
        </p:sp>
      </p:grpSp>
      <p:pic>
        <p:nvPicPr>
          <p:cNvPr descr="Obraz zawierający tekst&#10;&#10;Opis wygenerowany automatycznie" id="367" name="Google Shape;367;p33"/>
          <p:cNvPicPr preferRelativeResize="0"/>
          <p:nvPr/>
        </p:nvPicPr>
        <p:blipFill rotWithShape="1">
          <a:blip r:embed="rId3">
            <a:alphaModFix/>
          </a:blip>
          <a:srcRect b="0" l="0" r="0" t="0"/>
          <a:stretch/>
        </p:blipFill>
        <p:spPr>
          <a:xfrm>
            <a:off x="232007" y="6325837"/>
            <a:ext cx="1909584" cy="38928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34"/>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Die Hintergründe verstehen (I)</a:t>
            </a:r>
            <a:endParaRPr b="1" sz="3060">
              <a:solidFill>
                <a:schemeClr val="lt1"/>
              </a:solidFill>
            </a:endParaRPr>
          </a:p>
        </p:txBody>
      </p:sp>
      <p:sp>
        <p:nvSpPr>
          <p:cNvPr id="373" name="Google Shape;373;p34"/>
          <p:cNvSpPr txBox="1"/>
          <p:nvPr>
            <p:ph idx="1" type="subTitle"/>
          </p:nvPr>
        </p:nvSpPr>
        <p:spPr>
          <a:xfrm>
            <a:off x="311700" y="2276339"/>
            <a:ext cx="3805805" cy="3989195"/>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600"/>
              </a:spcBef>
              <a:spcAft>
                <a:spcPts val="0"/>
              </a:spcAft>
              <a:buClr>
                <a:schemeClr val="dk1"/>
              </a:buClr>
              <a:buSzPts val="1800"/>
              <a:buNone/>
            </a:pPr>
            <a:r>
              <a:rPr b="1" lang="de-DE"/>
              <a:t>Die Wirtschaft verändert sich rasch</a:t>
            </a:r>
            <a:endParaRPr/>
          </a:p>
          <a:p>
            <a:pPr indent="-285750" lvl="0" marL="285750" rtl="0" algn="l">
              <a:lnSpc>
                <a:spcPct val="90000"/>
              </a:lnSpc>
              <a:spcBef>
                <a:spcPts val="600"/>
              </a:spcBef>
              <a:spcAft>
                <a:spcPts val="0"/>
              </a:spcAft>
              <a:buClr>
                <a:schemeClr val="dk1"/>
              </a:buClr>
              <a:buSzPts val="1800"/>
              <a:buFont typeface="Arial"/>
              <a:buChar char="•"/>
            </a:pPr>
            <a:r>
              <a:rPr lang="de-DE"/>
              <a:t>(Digitale) Technologien revolutionieren die Wirtschaft</a:t>
            </a:r>
            <a:endParaRPr/>
          </a:p>
          <a:p>
            <a:pPr indent="-285750" lvl="0" marL="285750" rtl="0" algn="l">
              <a:lnSpc>
                <a:spcPct val="90000"/>
              </a:lnSpc>
              <a:spcBef>
                <a:spcPts val="600"/>
              </a:spcBef>
              <a:spcAft>
                <a:spcPts val="0"/>
              </a:spcAft>
              <a:buClr>
                <a:schemeClr val="dk1"/>
              </a:buClr>
              <a:buSzPts val="1800"/>
              <a:buFont typeface="Arial"/>
              <a:buChar char="•"/>
            </a:pPr>
            <a:r>
              <a:rPr lang="de-DE"/>
              <a:t>Industrie 4.0</a:t>
            </a:r>
            <a:endParaRPr/>
          </a:p>
          <a:p>
            <a:pPr indent="-285750" lvl="1" marL="628650" rtl="0" algn="l">
              <a:lnSpc>
                <a:spcPct val="90000"/>
              </a:lnSpc>
              <a:spcBef>
                <a:spcPts val="600"/>
              </a:spcBef>
              <a:spcAft>
                <a:spcPts val="0"/>
              </a:spcAft>
              <a:buClr>
                <a:schemeClr val="dk1"/>
              </a:buClr>
              <a:buSzPts val="1800"/>
              <a:buFont typeface="Arial"/>
              <a:buChar char="•"/>
            </a:pPr>
            <a:r>
              <a:rPr lang="de-DE" sz="1800"/>
              <a:t>Automatisierung von Aufgaben</a:t>
            </a:r>
            <a:endParaRPr/>
          </a:p>
          <a:p>
            <a:pPr indent="-285750" lvl="1" marL="628650" rtl="0" algn="l">
              <a:lnSpc>
                <a:spcPct val="90000"/>
              </a:lnSpc>
              <a:spcBef>
                <a:spcPts val="600"/>
              </a:spcBef>
              <a:spcAft>
                <a:spcPts val="0"/>
              </a:spcAft>
              <a:buClr>
                <a:schemeClr val="dk1"/>
              </a:buClr>
              <a:buSzPts val="1800"/>
              <a:buFont typeface="Arial"/>
              <a:buChar char="•"/>
            </a:pPr>
            <a:r>
              <a:rPr lang="de-DE" sz="1800"/>
              <a:t>Wechsel der Arbeitsrollen und -anforderungen</a:t>
            </a:r>
            <a:endParaRPr/>
          </a:p>
          <a:p>
            <a:pPr indent="-285750" lvl="0" marL="285750" rtl="0" algn="l">
              <a:lnSpc>
                <a:spcPct val="90000"/>
              </a:lnSpc>
              <a:spcBef>
                <a:spcPts val="600"/>
              </a:spcBef>
              <a:spcAft>
                <a:spcPts val="0"/>
              </a:spcAft>
              <a:buClr>
                <a:schemeClr val="dk1"/>
              </a:buClr>
              <a:buSzPts val="1800"/>
              <a:buFont typeface="Arial"/>
              <a:buChar char="•"/>
            </a:pPr>
            <a:r>
              <a:rPr lang="de-DE"/>
              <a:t>Manche Sektoren stehen vor massiven Veränderungen </a:t>
            </a:r>
            <a:endParaRPr/>
          </a:p>
          <a:p>
            <a:pPr indent="-285750" lvl="0" marL="285750" rtl="0" algn="l">
              <a:lnSpc>
                <a:spcPct val="90000"/>
              </a:lnSpc>
              <a:spcBef>
                <a:spcPts val="600"/>
              </a:spcBef>
              <a:spcAft>
                <a:spcPts val="0"/>
              </a:spcAft>
              <a:buClr>
                <a:schemeClr val="dk1"/>
              </a:buClr>
              <a:buSzPts val="1800"/>
              <a:buFont typeface="Arial"/>
              <a:buChar char="•"/>
            </a:pPr>
            <a:r>
              <a:rPr lang="de-DE"/>
              <a:t>Es entstehen ständig neue Geschäftsmöglichkeiten</a:t>
            </a:r>
            <a:endParaRPr/>
          </a:p>
        </p:txBody>
      </p:sp>
      <p:pic>
        <p:nvPicPr>
          <p:cNvPr descr="A close up of a logo&#10;&#10;Description automatically generated" id="374" name="Google Shape;374;p34"/>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75" name="Google Shape;375;p3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376" name="Google Shape;376;p34"/>
          <p:cNvPicPr preferRelativeResize="0"/>
          <p:nvPr/>
        </p:nvPicPr>
        <p:blipFill rotWithShape="1">
          <a:blip r:embed="rId4">
            <a:alphaModFix/>
          </a:blip>
          <a:srcRect b="0" l="0" r="0" t="0"/>
          <a:stretch/>
        </p:blipFill>
        <p:spPr>
          <a:xfrm>
            <a:off x="4335959" y="2326580"/>
            <a:ext cx="4423884" cy="2949256"/>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377" name="Google Shape;377;p34"/>
          <p:cNvSpPr/>
          <p:nvPr/>
        </p:nvSpPr>
        <p:spPr>
          <a:xfrm>
            <a:off x="4335959" y="5322673"/>
            <a:ext cx="2605393"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Marvin Meyer</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378" name="Google Shape;378;p34"/>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379" name="Google Shape;379;p34"/>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35"/>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Die Hintergründe verstehen (II)</a:t>
            </a:r>
            <a:endParaRPr b="1" sz="3060">
              <a:solidFill>
                <a:schemeClr val="lt1"/>
              </a:solidFill>
            </a:endParaRPr>
          </a:p>
        </p:txBody>
      </p:sp>
      <p:sp>
        <p:nvSpPr>
          <p:cNvPr id="385" name="Google Shape;385;p35"/>
          <p:cNvSpPr txBox="1"/>
          <p:nvPr>
            <p:ph idx="1" type="subTitle"/>
          </p:nvPr>
        </p:nvSpPr>
        <p:spPr>
          <a:xfrm>
            <a:off x="311700" y="2276339"/>
            <a:ext cx="3805805" cy="3458951"/>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800"/>
              <a:buNone/>
            </a:pPr>
            <a:r>
              <a:rPr b="1" lang="de-DE"/>
              <a:t>Die Wirtschaft verändert sich rasch</a:t>
            </a:r>
            <a:endParaRPr/>
          </a:p>
          <a:p>
            <a:pPr indent="-285750" lvl="0" marL="285750" rtl="0" algn="l">
              <a:lnSpc>
                <a:spcPct val="90000"/>
              </a:lnSpc>
              <a:spcBef>
                <a:spcPts val="600"/>
              </a:spcBef>
              <a:spcAft>
                <a:spcPts val="0"/>
              </a:spcAft>
              <a:buClr>
                <a:schemeClr val="dk1"/>
              </a:buClr>
              <a:buSzPts val="1800"/>
              <a:buFont typeface="Arial"/>
              <a:buChar char="•"/>
            </a:pPr>
            <a:r>
              <a:rPr lang="de-DE" sz="1800">
                <a:latin typeface="Trebuchet MS"/>
                <a:ea typeface="Trebuchet MS"/>
                <a:cs typeface="Trebuchet MS"/>
                <a:sym typeface="Trebuchet MS"/>
              </a:rPr>
              <a:t>Ständiger, schneller Wandel wird zur Normalität</a:t>
            </a:r>
            <a:endParaRPr sz="1800">
              <a:latin typeface="Calibri"/>
              <a:ea typeface="Calibri"/>
              <a:cs typeface="Calibri"/>
              <a:sym typeface="Calibri"/>
            </a:endParaRPr>
          </a:p>
          <a:p>
            <a:pPr indent="-285750" lvl="0" marL="285750" rtl="0" algn="l">
              <a:lnSpc>
                <a:spcPct val="90000"/>
              </a:lnSpc>
              <a:spcBef>
                <a:spcPts val="600"/>
              </a:spcBef>
              <a:spcAft>
                <a:spcPts val="0"/>
              </a:spcAft>
              <a:buClr>
                <a:schemeClr val="dk1"/>
              </a:buClr>
              <a:buSzPts val="1800"/>
              <a:buFont typeface="Arial"/>
              <a:buChar char="•"/>
            </a:pPr>
            <a:r>
              <a:rPr lang="de-DE"/>
              <a:t>VUCA - engl. Akronym für Unbest</a:t>
            </a:r>
            <a:r>
              <a:rPr lang="de-DE" sz="1800">
                <a:latin typeface="Trebuchet MS"/>
                <a:ea typeface="Trebuchet MS"/>
                <a:cs typeface="Trebuchet MS"/>
                <a:sym typeface="Trebuchet MS"/>
              </a:rPr>
              <a:t>ä</a:t>
            </a:r>
            <a:r>
              <a:rPr lang="de-DE"/>
              <a:t>ndigkeit, Unsicherheit, Komplexit</a:t>
            </a:r>
            <a:r>
              <a:rPr lang="de-DE" sz="1800">
                <a:latin typeface="Trebuchet MS"/>
                <a:ea typeface="Trebuchet MS"/>
                <a:cs typeface="Trebuchet MS"/>
                <a:sym typeface="Trebuchet MS"/>
              </a:rPr>
              <a:t>ät</a:t>
            </a:r>
            <a:r>
              <a:rPr lang="de-DE"/>
              <a:t>, Mehrdeutigkeit </a:t>
            </a:r>
            <a:endParaRPr/>
          </a:p>
          <a:p>
            <a:pPr indent="-285750" lvl="0" marL="285750" rtl="0" algn="l">
              <a:lnSpc>
                <a:spcPct val="90000"/>
              </a:lnSpc>
              <a:spcBef>
                <a:spcPts val="600"/>
              </a:spcBef>
              <a:spcAft>
                <a:spcPts val="0"/>
              </a:spcAft>
              <a:buClr>
                <a:schemeClr val="dk1"/>
              </a:buClr>
              <a:buSzPts val="1800"/>
              <a:buFont typeface="Arial"/>
              <a:buChar char="•"/>
            </a:pPr>
            <a:r>
              <a:rPr lang="de-DE" sz="1800">
                <a:latin typeface="Trebuchet MS"/>
                <a:ea typeface="Trebuchet MS"/>
                <a:cs typeface="Trebuchet MS"/>
                <a:sym typeface="Trebuchet MS"/>
              </a:rPr>
              <a:t>Wissensintensive Dienstleistungen gewinnen an Bedeutung</a:t>
            </a:r>
            <a:endParaRPr sz="1800">
              <a:latin typeface="Calibri"/>
              <a:ea typeface="Calibri"/>
              <a:cs typeface="Calibri"/>
              <a:sym typeface="Calibri"/>
            </a:endParaRPr>
          </a:p>
          <a:p>
            <a:pPr indent="-285750" lvl="0" marL="285750" rtl="0" algn="l">
              <a:lnSpc>
                <a:spcPct val="90000"/>
              </a:lnSpc>
              <a:spcBef>
                <a:spcPts val="600"/>
              </a:spcBef>
              <a:spcAft>
                <a:spcPts val="0"/>
              </a:spcAft>
              <a:buClr>
                <a:schemeClr val="dk1"/>
              </a:buClr>
              <a:buSzPts val="1800"/>
              <a:buFont typeface="Arial"/>
              <a:buChar char="•"/>
            </a:pPr>
            <a:r>
              <a:rPr lang="de-DE"/>
              <a:t>Wert des Humankapitals w</a:t>
            </a:r>
            <a:r>
              <a:rPr lang="de-DE">
                <a:latin typeface="Trebuchet MS"/>
                <a:ea typeface="Trebuchet MS"/>
                <a:cs typeface="Trebuchet MS"/>
                <a:sym typeface="Trebuchet MS"/>
              </a:rPr>
              <a:t>ä</a:t>
            </a:r>
            <a:r>
              <a:rPr lang="de-DE"/>
              <a:t>chst</a:t>
            </a:r>
            <a:endParaRPr/>
          </a:p>
          <a:p>
            <a:pPr indent="-285750" lvl="1" marL="628650" rtl="0" algn="l">
              <a:lnSpc>
                <a:spcPct val="90000"/>
              </a:lnSpc>
              <a:spcBef>
                <a:spcPts val="600"/>
              </a:spcBef>
              <a:spcAft>
                <a:spcPts val="0"/>
              </a:spcAft>
              <a:buClr>
                <a:schemeClr val="dk1"/>
              </a:buClr>
              <a:buSzPts val="1500"/>
              <a:buFont typeface="Arial"/>
              <a:buChar char="•"/>
            </a:pPr>
            <a:r>
              <a:rPr lang="de-DE"/>
              <a:t>Wissen</a:t>
            </a:r>
            <a:endParaRPr/>
          </a:p>
          <a:p>
            <a:pPr indent="-285750" lvl="1" marL="628650" rtl="0" algn="l">
              <a:lnSpc>
                <a:spcPct val="90000"/>
              </a:lnSpc>
              <a:spcBef>
                <a:spcPts val="600"/>
              </a:spcBef>
              <a:spcAft>
                <a:spcPts val="0"/>
              </a:spcAft>
              <a:buClr>
                <a:schemeClr val="dk1"/>
              </a:buClr>
              <a:buSzPts val="1500"/>
              <a:buFont typeface="Arial"/>
              <a:buChar char="•"/>
            </a:pPr>
            <a:r>
              <a:rPr lang="de-DE"/>
              <a:t>Fähigkeiten</a:t>
            </a:r>
            <a:endParaRPr/>
          </a:p>
          <a:p>
            <a:pPr indent="-285750" lvl="1" marL="628650" rtl="0" algn="l">
              <a:lnSpc>
                <a:spcPct val="90000"/>
              </a:lnSpc>
              <a:spcBef>
                <a:spcPts val="600"/>
              </a:spcBef>
              <a:spcAft>
                <a:spcPts val="0"/>
              </a:spcAft>
              <a:buClr>
                <a:schemeClr val="dk1"/>
              </a:buClr>
              <a:buSzPts val="1500"/>
              <a:buFont typeface="Arial"/>
              <a:buChar char="•"/>
            </a:pPr>
            <a:r>
              <a:rPr lang="de-DE"/>
              <a:t>Kreativität</a:t>
            </a:r>
            <a:endParaRPr/>
          </a:p>
          <a:p>
            <a:pPr indent="-171450" lvl="0" marL="285750" rtl="0" algn="l">
              <a:lnSpc>
                <a:spcPct val="90000"/>
              </a:lnSpc>
              <a:spcBef>
                <a:spcPts val="750"/>
              </a:spcBef>
              <a:spcAft>
                <a:spcPts val="0"/>
              </a:spcAft>
              <a:buClr>
                <a:schemeClr val="dk1"/>
              </a:buClr>
              <a:buSzPts val="1800"/>
              <a:buFont typeface="Arial"/>
              <a:buNone/>
            </a:pPr>
            <a:r>
              <a:t/>
            </a:r>
            <a:endParaRPr/>
          </a:p>
        </p:txBody>
      </p:sp>
      <p:pic>
        <p:nvPicPr>
          <p:cNvPr descr="A close up of a logo&#10;&#10;Description automatically generated" id="386" name="Google Shape;386;p35"/>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87" name="Google Shape;387;p3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388" name="Google Shape;388;p35"/>
          <p:cNvPicPr preferRelativeResize="0"/>
          <p:nvPr/>
        </p:nvPicPr>
        <p:blipFill rotWithShape="1">
          <a:blip r:embed="rId4">
            <a:alphaModFix/>
          </a:blip>
          <a:srcRect b="0" l="0" r="0" t="0"/>
          <a:stretch/>
        </p:blipFill>
        <p:spPr>
          <a:xfrm>
            <a:off x="4335959" y="2326580"/>
            <a:ext cx="4423884" cy="2949256"/>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389" name="Google Shape;389;p35"/>
          <p:cNvSpPr/>
          <p:nvPr/>
        </p:nvSpPr>
        <p:spPr>
          <a:xfrm>
            <a:off x="4335959" y="5322673"/>
            <a:ext cx="2605393"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Marvin Meyer</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390" name="Google Shape;390;p35"/>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391" name="Google Shape;391;p35"/>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36"/>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Die Hintergründe verstehen(III)</a:t>
            </a:r>
            <a:endParaRPr b="1" sz="3060">
              <a:solidFill>
                <a:schemeClr val="lt1"/>
              </a:solidFill>
            </a:endParaRPr>
          </a:p>
        </p:txBody>
      </p:sp>
      <p:sp>
        <p:nvSpPr>
          <p:cNvPr id="397" name="Google Shape;397;p36"/>
          <p:cNvSpPr txBox="1"/>
          <p:nvPr>
            <p:ph idx="1" type="subTitle"/>
          </p:nvPr>
        </p:nvSpPr>
        <p:spPr>
          <a:xfrm>
            <a:off x="311700" y="2276339"/>
            <a:ext cx="3805805" cy="3667261"/>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800"/>
              <a:buNone/>
            </a:pPr>
            <a:r>
              <a:rPr b="1" lang="de-DE"/>
              <a:t>Die Wirtschaft verändert sich rasch</a:t>
            </a:r>
            <a:endParaRPr/>
          </a:p>
          <a:p>
            <a:pPr indent="-285750" lvl="0" marL="28575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Größtes globales Medienunter-nehmen, das keine Inhalte erstellt</a:t>
            </a:r>
            <a:r>
              <a:rPr lang="de-DE"/>
              <a:t>?</a:t>
            </a:r>
            <a:endParaRPr/>
          </a:p>
          <a:p>
            <a:pPr indent="-285750" lvl="0" marL="28575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Größtes globales Gastgewerbe-unternehmen, das keine einzige Immobilie besitzt</a:t>
            </a:r>
            <a:r>
              <a:rPr lang="de-DE"/>
              <a:t>?</a:t>
            </a:r>
            <a:endParaRPr/>
          </a:p>
          <a:p>
            <a:pPr indent="-285750" lvl="0" marL="28575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Größtes globales Taxiunterneh-men, das kein einziges Taxi besitzt</a:t>
            </a:r>
            <a:r>
              <a:rPr lang="de-DE"/>
              <a:t>?</a:t>
            </a:r>
            <a:endParaRPr/>
          </a:p>
          <a:p>
            <a:pPr indent="-285750" lvl="0" marL="28575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Größtes europäisches Transport-unternehmen, das nur einen Bus besitzt</a:t>
            </a:r>
            <a:r>
              <a:rPr lang="de-DE"/>
              <a:t>?</a:t>
            </a:r>
            <a:endParaRPr/>
          </a:p>
          <a:p>
            <a:pPr indent="-171450" lvl="0" marL="285750" rtl="0" algn="l">
              <a:lnSpc>
                <a:spcPct val="90000"/>
              </a:lnSpc>
              <a:spcBef>
                <a:spcPts val="750"/>
              </a:spcBef>
              <a:spcAft>
                <a:spcPts val="0"/>
              </a:spcAft>
              <a:buClr>
                <a:schemeClr val="dk1"/>
              </a:buClr>
              <a:buSzPts val="1800"/>
              <a:buFont typeface="Arial"/>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b="1"/>
          </a:p>
        </p:txBody>
      </p:sp>
      <p:pic>
        <p:nvPicPr>
          <p:cNvPr descr="A close up of a logo&#10;&#10;Description automatically generated" id="398" name="Google Shape;398;p3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99" name="Google Shape;399;p3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400" name="Google Shape;400;p36"/>
          <p:cNvPicPr preferRelativeResize="0"/>
          <p:nvPr/>
        </p:nvPicPr>
        <p:blipFill rotWithShape="1">
          <a:blip r:embed="rId4">
            <a:alphaModFix/>
          </a:blip>
          <a:srcRect b="0" l="0" r="0" t="0"/>
          <a:stretch/>
        </p:blipFill>
        <p:spPr>
          <a:xfrm>
            <a:off x="4335959" y="2326580"/>
            <a:ext cx="4423884" cy="2949256"/>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401" name="Google Shape;401;p36"/>
          <p:cNvSpPr/>
          <p:nvPr/>
        </p:nvSpPr>
        <p:spPr>
          <a:xfrm>
            <a:off x="4335959" y="5322673"/>
            <a:ext cx="2605393"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Marvin Meyer</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402" name="Google Shape;402;p36"/>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403" name="Google Shape;403;p36"/>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37"/>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Die Hintergründe verstehen (IV)</a:t>
            </a:r>
            <a:endParaRPr b="1" sz="3060">
              <a:solidFill>
                <a:schemeClr val="lt1"/>
              </a:solidFill>
            </a:endParaRPr>
          </a:p>
        </p:txBody>
      </p:sp>
      <p:pic>
        <p:nvPicPr>
          <p:cNvPr descr="A close up of a logo&#10;&#10;Description automatically generated" id="409" name="Google Shape;409;p37"/>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410" name="Google Shape;410;p37"/>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411" name="Google Shape;411;p37"/>
          <p:cNvSpPr txBox="1"/>
          <p:nvPr/>
        </p:nvSpPr>
        <p:spPr>
          <a:xfrm>
            <a:off x="3138178" y="2281217"/>
            <a:ext cx="5152382" cy="3718662"/>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750"/>
              </a:spcBef>
              <a:spcAft>
                <a:spcPts val="0"/>
              </a:spcAft>
              <a:buClr>
                <a:schemeClr val="dk1"/>
              </a:buClr>
              <a:buSzPts val="2000"/>
              <a:buFont typeface="Arial"/>
              <a:buNone/>
            </a:pPr>
            <a:r>
              <a:rPr b="1" lang="de-DE" sz="2000">
                <a:solidFill>
                  <a:schemeClr val="dk1"/>
                </a:solidFill>
                <a:latin typeface="Trebuchet MS"/>
                <a:ea typeface="Trebuchet MS"/>
                <a:cs typeface="Trebuchet MS"/>
                <a:sym typeface="Trebuchet MS"/>
              </a:rPr>
              <a:t>Demografischer Wandel</a:t>
            </a:r>
            <a:endParaRPr/>
          </a:p>
          <a:p>
            <a:pPr indent="-285750" lvl="0" marL="285750" marR="0" rtl="0" algn="l">
              <a:lnSpc>
                <a:spcPct val="90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Langfristige strukturelle Veränderungen</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Menschen leben langer</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Geburtenrate von weniger als 1.7 Kindern pro Frau (in OECD-Ländern)</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Mangel an potenziellen Arbeitskräften</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Krieg um Talente</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Ältere Arbeitskräfte</a:t>
            </a:r>
            <a:endParaRPr/>
          </a:p>
          <a:p>
            <a:pPr indent="-285750" lvl="0" marL="285750" marR="0" rtl="0" algn="l">
              <a:lnSpc>
                <a:spcPct val="90000"/>
              </a:lnSpc>
              <a:spcBef>
                <a:spcPts val="750"/>
              </a:spcBef>
              <a:spcAft>
                <a:spcPts val="0"/>
              </a:spcAft>
              <a:buClr>
                <a:schemeClr val="dk1"/>
              </a:buClr>
              <a:buSzPts val="2000"/>
              <a:buFont typeface="Arial"/>
              <a:buChar char="•"/>
            </a:pPr>
            <a:r>
              <a:rPr lang="de-DE" sz="2000">
                <a:solidFill>
                  <a:schemeClr val="dk1"/>
                </a:solidFill>
                <a:latin typeface="Trebuchet MS"/>
                <a:ea typeface="Trebuchet MS"/>
                <a:cs typeface="Trebuchet MS"/>
                <a:sym typeface="Trebuchet MS"/>
              </a:rPr>
              <a:t>Die Babyboom-Generation geht in den Ruhestand</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Risiko des Verlusts von (implizitem) Wissen</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Wissenstransfer</a:t>
            </a:r>
            <a:endParaRPr/>
          </a:p>
          <a:p>
            <a:pPr indent="-285750" lvl="1" marL="62865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Nachfolgeplanung</a:t>
            </a:r>
            <a:endParaRPr/>
          </a:p>
        </p:txBody>
      </p:sp>
      <p:pic>
        <p:nvPicPr>
          <p:cNvPr id="412" name="Google Shape;412;p37"/>
          <p:cNvPicPr preferRelativeResize="0"/>
          <p:nvPr/>
        </p:nvPicPr>
        <p:blipFill rotWithShape="1">
          <a:blip r:embed="rId4">
            <a:alphaModFix/>
          </a:blip>
          <a:srcRect b="0" l="0" r="0" t="0"/>
          <a:stretch/>
        </p:blipFill>
        <p:spPr>
          <a:xfrm>
            <a:off x="423019" y="2325276"/>
            <a:ext cx="2460288" cy="3682680"/>
          </a:xfrm>
          <a:prstGeom prst="rect">
            <a:avLst/>
          </a:prstGeom>
          <a:noFill/>
          <a:ln>
            <a:noFill/>
          </a:ln>
          <a:effectLst>
            <a:outerShdw blurRad="292100" rotWithShape="0" algn="tl" dir="2700000" dist="139700">
              <a:srgbClr val="333333">
                <a:alpha val="64705"/>
              </a:srgbClr>
            </a:outerShdw>
          </a:effectLst>
        </p:spPr>
      </p:pic>
      <p:sp>
        <p:nvSpPr>
          <p:cNvPr id="413" name="Google Shape;413;p37"/>
          <p:cNvSpPr/>
          <p:nvPr/>
        </p:nvSpPr>
        <p:spPr>
          <a:xfrm>
            <a:off x="337154" y="6057854"/>
            <a:ext cx="2351156"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Yiran Ding</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414" name="Google Shape;414;p37"/>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415" name="Google Shape;415;p37"/>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38"/>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Die Hintergründe verstehen (V)</a:t>
            </a:r>
            <a:endParaRPr b="1" sz="3060">
              <a:solidFill>
                <a:schemeClr val="lt1"/>
              </a:solidFill>
            </a:endParaRPr>
          </a:p>
        </p:txBody>
      </p:sp>
      <p:pic>
        <p:nvPicPr>
          <p:cNvPr descr="A close up of a logo&#10;&#10;Description automatically generated" id="421" name="Google Shape;421;p38"/>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422" name="Google Shape;422;p38"/>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423" name="Google Shape;423;p38"/>
          <p:cNvSpPr txBox="1"/>
          <p:nvPr/>
        </p:nvSpPr>
        <p:spPr>
          <a:xfrm>
            <a:off x="3138178" y="2281217"/>
            <a:ext cx="5015222" cy="3718662"/>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75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Gesellschaftliche Veränderungen</a:t>
            </a:r>
            <a:endParaRPr/>
          </a:p>
          <a:p>
            <a:pPr indent="-285750" lvl="0" marL="285750" marR="0" rtl="0" algn="l">
              <a:lnSpc>
                <a:spcPct val="90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Neue Generationen treten in den Arbeitsmarkt ein</a:t>
            </a:r>
            <a:endParaRPr/>
          </a:p>
          <a:p>
            <a:pPr indent="-285750" lvl="1" marL="628650" marR="0" rtl="0" algn="l">
              <a:lnSpc>
                <a:spcPct val="90000"/>
              </a:lnSpc>
              <a:spcBef>
                <a:spcPts val="375"/>
              </a:spcBef>
              <a:spcAft>
                <a:spcPts val="0"/>
              </a:spcAft>
              <a:buClr>
                <a:schemeClr val="dk1"/>
              </a:buClr>
              <a:buSzPts val="1400"/>
              <a:buFont typeface="Arial"/>
              <a:buChar char="•"/>
            </a:pPr>
            <a:r>
              <a:rPr b="0" i="0" lang="de-DE" sz="1400" u="none" cap="none" strike="noStrike">
                <a:solidFill>
                  <a:schemeClr val="dk1"/>
                </a:solidFill>
                <a:latin typeface="Trebuchet MS"/>
                <a:ea typeface="Trebuchet MS"/>
                <a:cs typeface="Trebuchet MS"/>
                <a:sym typeface="Trebuchet MS"/>
              </a:rPr>
              <a:t>Mehrheit der Arbeitskräfte sind die „Millennials” (Generation Y)</a:t>
            </a:r>
            <a:endParaRPr/>
          </a:p>
          <a:p>
            <a:pPr indent="-285750" lvl="1" marL="628650" marR="0" rtl="0" algn="l">
              <a:lnSpc>
                <a:spcPct val="90000"/>
              </a:lnSpc>
              <a:spcBef>
                <a:spcPts val="375"/>
              </a:spcBef>
              <a:spcAft>
                <a:spcPts val="0"/>
              </a:spcAft>
              <a:buClr>
                <a:schemeClr val="dk1"/>
              </a:buClr>
              <a:buSzPts val="1400"/>
              <a:buFont typeface="Arial"/>
              <a:buChar char="•"/>
            </a:pPr>
            <a:r>
              <a:rPr b="0" i="0" lang="de-DE" sz="1400" u="none" cap="none" strike="noStrike">
                <a:solidFill>
                  <a:schemeClr val="dk1"/>
                </a:solidFill>
                <a:latin typeface="Trebuchet MS"/>
                <a:ea typeface="Trebuchet MS"/>
                <a:cs typeface="Trebuchet MS"/>
                <a:sym typeface="Trebuchet MS"/>
              </a:rPr>
              <a:t>Generation Z beginnt jetzt</a:t>
            </a:r>
            <a:endParaRPr/>
          </a:p>
          <a:p>
            <a:pPr indent="-285750" lvl="1" marL="628650" marR="0" rtl="0" algn="l">
              <a:lnSpc>
                <a:spcPct val="90000"/>
              </a:lnSpc>
              <a:spcBef>
                <a:spcPts val="375"/>
              </a:spcBef>
              <a:spcAft>
                <a:spcPts val="0"/>
              </a:spcAft>
              <a:buClr>
                <a:schemeClr val="dk1"/>
              </a:buClr>
              <a:buSzPts val="1400"/>
              <a:buFont typeface="Arial"/>
              <a:buChar char="•"/>
            </a:pPr>
            <a:r>
              <a:rPr b="0" i="0" lang="de-DE" sz="1400" u="none" cap="none" strike="noStrike">
                <a:solidFill>
                  <a:schemeClr val="dk1"/>
                </a:solidFill>
                <a:latin typeface="Trebuchet MS"/>
                <a:ea typeface="Trebuchet MS"/>
                <a:cs typeface="Trebuchet MS"/>
                <a:sym typeface="Trebuchet MS"/>
              </a:rPr>
              <a:t>Generation Alpha wird in 5-10 Jahren eintreten</a:t>
            </a:r>
            <a:endParaRPr/>
          </a:p>
          <a:p>
            <a:pPr indent="-285750" lvl="0" marL="285750" marR="0" rtl="0" algn="l">
              <a:lnSpc>
                <a:spcPct val="90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Neue Generationen werden in Berufen arbeiten, die es heute noch nicht gibt</a:t>
            </a:r>
            <a:endParaRPr/>
          </a:p>
          <a:p>
            <a:pPr indent="-285750" lvl="0" marL="285750" marR="0" rtl="0" algn="l">
              <a:lnSpc>
                <a:spcPct val="90000"/>
              </a:lnSpc>
              <a:spcBef>
                <a:spcPts val="750"/>
              </a:spcBef>
              <a:spcAft>
                <a:spcPts val="0"/>
              </a:spcAft>
              <a:buClr>
                <a:schemeClr val="dk1"/>
              </a:buClr>
              <a:buSzPts val="1800"/>
              <a:buFont typeface="Arial"/>
              <a:buChar char="•"/>
            </a:pPr>
            <a:r>
              <a:rPr lang="de-DE" sz="1800">
                <a:solidFill>
                  <a:schemeClr val="dk1"/>
                </a:solidFill>
                <a:latin typeface="Trebuchet MS"/>
                <a:ea typeface="Trebuchet MS"/>
                <a:cs typeface="Trebuchet MS"/>
                <a:sym typeface="Trebuchet MS"/>
              </a:rPr>
              <a:t>Die Werte andern sich</a:t>
            </a:r>
            <a:endParaRPr/>
          </a:p>
          <a:p>
            <a:pPr indent="-285750" lvl="1" marL="628650" marR="0" rtl="0" algn="l">
              <a:lnSpc>
                <a:spcPct val="90000"/>
              </a:lnSpc>
              <a:spcBef>
                <a:spcPts val="375"/>
              </a:spcBef>
              <a:spcAft>
                <a:spcPts val="0"/>
              </a:spcAft>
              <a:buClr>
                <a:schemeClr val="dk1"/>
              </a:buClr>
              <a:buSzPts val="1400"/>
              <a:buFont typeface="Arial"/>
              <a:buChar char="•"/>
            </a:pPr>
            <a:r>
              <a:rPr b="0" i="0" lang="de-DE" sz="1400" u="none" cap="none" strike="noStrike">
                <a:solidFill>
                  <a:schemeClr val="dk1"/>
                </a:solidFill>
                <a:latin typeface="Trebuchet MS"/>
                <a:ea typeface="Trebuchet MS"/>
                <a:cs typeface="Trebuchet MS"/>
                <a:sym typeface="Trebuchet MS"/>
              </a:rPr>
              <a:t>Technologien werden normal/wichtiger</a:t>
            </a:r>
            <a:endParaRPr/>
          </a:p>
          <a:p>
            <a:pPr indent="-285750" lvl="1" marL="628650" marR="0" rtl="0" algn="l">
              <a:lnSpc>
                <a:spcPct val="90000"/>
              </a:lnSpc>
              <a:spcBef>
                <a:spcPts val="375"/>
              </a:spcBef>
              <a:spcAft>
                <a:spcPts val="0"/>
              </a:spcAft>
              <a:buClr>
                <a:schemeClr val="dk1"/>
              </a:buClr>
              <a:buSzPts val="1400"/>
              <a:buFont typeface="Arial"/>
              <a:buChar char="•"/>
            </a:pPr>
            <a:r>
              <a:rPr b="0" i="0" lang="de-DE" sz="1400" u="none" cap="none" strike="noStrike">
                <a:solidFill>
                  <a:schemeClr val="dk1"/>
                </a:solidFill>
                <a:latin typeface="Trebuchet MS"/>
                <a:ea typeface="Trebuchet MS"/>
                <a:cs typeface="Trebuchet MS"/>
                <a:sym typeface="Trebuchet MS"/>
              </a:rPr>
              <a:t>Das Gleichgewicht zwischen Beruf und Privatleben wird wichtiger als Karriere</a:t>
            </a:r>
            <a:endParaRPr/>
          </a:p>
          <a:p>
            <a:pPr indent="-285750" lvl="1" marL="628650" marR="0" rtl="0" algn="l">
              <a:lnSpc>
                <a:spcPct val="90000"/>
              </a:lnSpc>
              <a:spcBef>
                <a:spcPts val="375"/>
              </a:spcBef>
              <a:spcAft>
                <a:spcPts val="0"/>
              </a:spcAft>
              <a:buClr>
                <a:schemeClr val="dk1"/>
              </a:buClr>
              <a:buSzPts val="1400"/>
              <a:buFont typeface="Arial"/>
              <a:buChar char="•"/>
            </a:pPr>
            <a:r>
              <a:rPr b="0" i="0" lang="de-DE" sz="1400" u="none" cap="none" strike="noStrike">
                <a:solidFill>
                  <a:schemeClr val="dk1"/>
                </a:solidFill>
                <a:latin typeface="Trebuchet MS"/>
                <a:ea typeface="Trebuchet MS"/>
                <a:cs typeface="Trebuchet MS"/>
                <a:sym typeface="Trebuchet MS"/>
              </a:rPr>
              <a:t>Umweltbewusstsein</a:t>
            </a:r>
            <a:endParaRPr/>
          </a:p>
          <a:p>
            <a:pPr indent="-190500" lvl="1" marL="628650" marR="0" rtl="0" algn="l">
              <a:lnSpc>
                <a:spcPct val="90000"/>
              </a:lnSpc>
              <a:spcBef>
                <a:spcPts val="375"/>
              </a:spcBef>
              <a:spcAft>
                <a:spcPts val="0"/>
              </a:spcAft>
              <a:buClr>
                <a:schemeClr val="dk1"/>
              </a:buClr>
              <a:buSzPts val="1500"/>
              <a:buFont typeface="Arial"/>
              <a:buNone/>
            </a:pPr>
            <a:r>
              <a:t/>
            </a:r>
            <a:endParaRPr b="0" i="0" sz="1500" u="none" cap="none" strike="noStrike">
              <a:solidFill>
                <a:schemeClr val="dk1"/>
              </a:solidFill>
              <a:latin typeface="Trebuchet MS"/>
              <a:ea typeface="Trebuchet MS"/>
              <a:cs typeface="Trebuchet MS"/>
              <a:sym typeface="Trebuchet MS"/>
            </a:endParaRPr>
          </a:p>
        </p:txBody>
      </p:sp>
      <p:pic>
        <p:nvPicPr>
          <p:cNvPr id="424" name="Google Shape;424;p38"/>
          <p:cNvPicPr preferRelativeResize="0"/>
          <p:nvPr/>
        </p:nvPicPr>
        <p:blipFill rotWithShape="1">
          <a:blip r:embed="rId4">
            <a:alphaModFix/>
          </a:blip>
          <a:srcRect b="0" l="0" r="0" t="0"/>
          <a:stretch/>
        </p:blipFill>
        <p:spPr>
          <a:xfrm>
            <a:off x="423019" y="2325276"/>
            <a:ext cx="2460288" cy="3682680"/>
          </a:xfrm>
          <a:prstGeom prst="rect">
            <a:avLst/>
          </a:prstGeom>
          <a:noFill/>
          <a:ln>
            <a:noFill/>
          </a:ln>
          <a:effectLst>
            <a:outerShdw blurRad="292100" rotWithShape="0" algn="tl" dir="2700000" dist="139700">
              <a:srgbClr val="333333">
                <a:alpha val="64705"/>
              </a:srgbClr>
            </a:outerShdw>
          </a:effectLst>
        </p:spPr>
      </p:pic>
      <p:sp>
        <p:nvSpPr>
          <p:cNvPr id="425" name="Google Shape;425;p38"/>
          <p:cNvSpPr/>
          <p:nvPr/>
        </p:nvSpPr>
        <p:spPr>
          <a:xfrm>
            <a:off x="337154" y="6057854"/>
            <a:ext cx="2351156"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Yiran Ding</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426" name="Google Shape;426;p38"/>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427" name="Google Shape;427;p38"/>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39"/>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Die Hintergründe verstehen (VI)</a:t>
            </a:r>
            <a:endParaRPr b="1" sz="3060">
              <a:solidFill>
                <a:schemeClr val="lt1"/>
              </a:solidFill>
            </a:endParaRPr>
          </a:p>
        </p:txBody>
      </p:sp>
      <p:pic>
        <p:nvPicPr>
          <p:cNvPr descr="A close up of a logo&#10;&#10;Description automatically generated" id="433" name="Google Shape;433;p39"/>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434" name="Google Shape;434;p39"/>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435" name="Google Shape;435;p39"/>
          <p:cNvSpPr txBox="1"/>
          <p:nvPr/>
        </p:nvSpPr>
        <p:spPr>
          <a:xfrm>
            <a:off x="2771989" y="2280693"/>
            <a:ext cx="6060312" cy="389712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Der Klimawandel wird die Weltwirtschaft beeinflussen</a:t>
            </a:r>
            <a:endParaRPr/>
          </a:p>
          <a:p>
            <a:pPr indent="-284400" lvl="1" marL="28440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Agrarland wird verschwinden oder sein Anbau muss sich ändern.</a:t>
            </a:r>
            <a:endParaRPr/>
          </a:p>
          <a:p>
            <a:pPr indent="-284400" lvl="1" marL="28440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Küstenregionen sind bedroht (Ballungsräume wie Miami oder New York).</a:t>
            </a:r>
            <a:endParaRPr/>
          </a:p>
          <a:p>
            <a:pPr indent="-284400" lvl="1" marL="28440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Den Regionen südlich der Sahara droht die Austrocknung.</a:t>
            </a:r>
            <a:endParaRPr/>
          </a:p>
          <a:p>
            <a:pPr indent="-284400" lvl="1" marL="28440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Verschiedene Industriezweige sind bedroht (wie die Fische-reiindustrie) oder stehen vor massiven Veränderungen.</a:t>
            </a:r>
            <a:endParaRPr/>
          </a:p>
          <a:p>
            <a:pPr indent="-284400" lvl="1" marL="28440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Diese Veränderungen werden zu Massenmigrationen von „Klimaflüchtlingen“ führen, die sich auf verschiedenen Ebe-nen auswirken werden (soziale Harmonie, Arbeitsmärkte etc.).</a:t>
            </a:r>
            <a:endParaRPr/>
          </a:p>
          <a:p>
            <a:pPr indent="-284400" lvl="1" marL="284400" marR="0" rtl="0" algn="l">
              <a:lnSpc>
                <a:spcPct val="90000"/>
              </a:lnSpc>
              <a:spcBef>
                <a:spcPts val="375"/>
              </a:spcBef>
              <a:spcAft>
                <a:spcPts val="0"/>
              </a:spcAft>
              <a:buClr>
                <a:schemeClr val="dk1"/>
              </a:buClr>
              <a:buSzPts val="1600"/>
              <a:buFont typeface="Arial"/>
              <a:buChar char="•"/>
            </a:pPr>
            <a:r>
              <a:rPr b="0" i="0" lang="de-DE" sz="1600" u="none" cap="none" strike="noStrike">
                <a:solidFill>
                  <a:schemeClr val="dk1"/>
                </a:solidFill>
                <a:latin typeface="Trebuchet MS"/>
                <a:ea typeface="Trebuchet MS"/>
                <a:cs typeface="Trebuchet MS"/>
                <a:sym typeface="Trebuchet MS"/>
              </a:rPr>
              <a:t>Unterbrechung der Versorgungsketten (die Verfügbarkeit natürlicher Ressourcen wird beeinträchtigt).</a:t>
            </a:r>
            <a:endParaRPr/>
          </a:p>
        </p:txBody>
      </p:sp>
      <p:pic>
        <p:nvPicPr>
          <p:cNvPr id="436" name="Google Shape;436;p39"/>
          <p:cNvPicPr preferRelativeResize="0"/>
          <p:nvPr/>
        </p:nvPicPr>
        <p:blipFill rotWithShape="1">
          <a:blip r:embed="rId4">
            <a:alphaModFix/>
          </a:blip>
          <a:srcRect b="0" l="0" r="0" t="0"/>
          <a:stretch/>
        </p:blipFill>
        <p:spPr>
          <a:xfrm>
            <a:off x="524425" y="2407740"/>
            <a:ext cx="2102940" cy="3154410"/>
          </a:xfrm>
          <a:prstGeom prst="rect">
            <a:avLst/>
          </a:prstGeom>
          <a:noFill/>
          <a:ln>
            <a:noFill/>
          </a:ln>
          <a:effectLst>
            <a:outerShdw blurRad="292100" rotWithShape="0" algn="tl" dir="2700000" dist="139700">
              <a:srgbClr val="333333">
                <a:alpha val="64705"/>
              </a:srgbClr>
            </a:outerShdw>
          </a:effectLst>
        </p:spPr>
      </p:pic>
      <p:sp>
        <p:nvSpPr>
          <p:cNvPr id="437" name="Google Shape;437;p39"/>
          <p:cNvSpPr/>
          <p:nvPr/>
        </p:nvSpPr>
        <p:spPr>
          <a:xfrm>
            <a:off x="430678" y="5621097"/>
            <a:ext cx="2331087" cy="25391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050">
                <a:solidFill>
                  <a:srgbClr val="111111"/>
                </a:solidFill>
                <a:latin typeface="Arial"/>
                <a:ea typeface="Arial"/>
                <a:cs typeface="Arial"/>
                <a:sym typeface="Arial"/>
              </a:rPr>
              <a:t>Bildquelle: </a:t>
            </a:r>
            <a:r>
              <a:rPr lang="de-DE" sz="1050" u="sng">
                <a:solidFill>
                  <a:schemeClr val="hlink"/>
                </a:solidFill>
                <a:latin typeface="Arial"/>
                <a:ea typeface="Arial"/>
                <a:cs typeface="Arial"/>
                <a:sym typeface="Arial"/>
                <a:hlinkClick r:id="rId5"/>
              </a:rPr>
              <a:t>Patrick Hendry</a:t>
            </a:r>
            <a:r>
              <a:rPr lang="de-DE" sz="1050">
                <a:solidFill>
                  <a:srgbClr val="111111"/>
                </a:solidFill>
                <a:latin typeface="Arial"/>
                <a:ea typeface="Arial"/>
                <a:cs typeface="Arial"/>
                <a:sym typeface="Arial"/>
              </a:rPr>
              <a:t> auf </a:t>
            </a:r>
            <a:r>
              <a:rPr lang="de-DE" sz="1050" u="sng">
                <a:solidFill>
                  <a:schemeClr val="hlink"/>
                </a:solidFill>
                <a:latin typeface="Arial"/>
                <a:ea typeface="Arial"/>
                <a:cs typeface="Arial"/>
                <a:sym typeface="Arial"/>
                <a:hlinkClick r:id="rId6"/>
              </a:rPr>
              <a:t>Unsplash</a:t>
            </a:r>
            <a:endParaRPr sz="1050">
              <a:solidFill>
                <a:schemeClr val="dk1"/>
              </a:solidFill>
              <a:latin typeface="Trebuchet MS"/>
              <a:ea typeface="Trebuchet MS"/>
              <a:cs typeface="Trebuchet MS"/>
              <a:sym typeface="Trebuchet MS"/>
            </a:endParaRPr>
          </a:p>
        </p:txBody>
      </p:sp>
      <p:pic>
        <p:nvPicPr>
          <p:cNvPr descr="Obraz zawierający tekst&#10;&#10;Opis wygenerowany automatycznie" id="438" name="Google Shape;438;p39"/>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439" name="Google Shape;439;p39"/>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40"/>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Die Hintergründe verstehen (VII)</a:t>
            </a:r>
            <a:endParaRPr b="1" sz="3060">
              <a:solidFill>
                <a:schemeClr val="lt1"/>
              </a:solidFill>
            </a:endParaRPr>
          </a:p>
        </p:txBody>
      </p:sp>
      <p:pic>
        <p:nvPicPr>
          <p:cNvPr descr="A close up of a logo&#10;&#10;Description automatically generated" id="445" name="Google Shape;445;p40"/>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446" name="Google Shape;446;p40"/>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447" name="Google Shape;447;p40"/>
          <p:cNvSpPr txBox="1"/>
          <p:nvPr/>
        </p:nvSpPr>
        <p:spPr>
          <a:xfrm>
            <a:off x="3138178" y="2281217"/>
            <a:ext cx="5694122" cy="3718662"/>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1800"/>
              <a:buFont typeface="Arial"/>
              <a:buNone/>
            </a:pPr>
            <a:r>
              <a:rPr b="1" lang="de-DE" sz="1800">
                <a:solidFill>
                  <a:schemeClr val="dk1"/>
                </a:solidFill>
                <a:latin typeface="Trebuchet MS"/>
                <a:ea typeface="Trebuchet MS"/>
                <a:cs typeface="Trebuchet MS"/>
                <a:sym typeface="Trebuchet MS"/>
              </a:rPr>
              <a:t>Die Menschen sind entscheidend für den Erfolg</a:t>
            </a:r>
            <a:endParaRPr/>
          </a:p>
          <a:p>
            <a:pPr indent="-285750" lvl="0" marL="285750" marR="0" rtl="0" algn="l">
              <a:lnSpc>
                <a:spcPct val="90000"/>
              </a:lnSpc>
              <a:spcBef>
                <a:spcPts val="75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Mitarbeitererfahrung rückt stärker in den Fokus (Morgan 2018, S. 663).</a:t>
            </a:r>
            <a:endParaRPr/>
          </a:p>
          <a:p>
            <a:pPr indent="-285750" lvl="0" marL="285750" marR="0" rtl="0" algn="l">
              <a:lnSpc>
                <a:spcPct val="90000"/>
              </a:lnSpc>
              <a:spcBef>
                <a:spcPts val="75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Es werden Umgebungen geschaffen, in denen Menschen sich zeigen wollen (Morgan 2018, S. 663).</a:t>
            </a:r>
            <a:endParaRPr sz="1700">
              <a:solidFill>
                <a:schemeClr val="dk1"/>
              </a:solidFill>
              <a:latin typeface="Trebuchet MS"/>
              <a:ea typeface="Trebuchet MS"/>
              <a:cs typeface="Trebuchet MS"/>
              <a:sym typeface="Trebuchet MS"/>
            </a:endParaRPr>
          </a:p>
          <a:p>
            <a:pPr indent="-285750" lvl="0" marL="285750" marR="0" rtl="0" algn="l">
              <a:lnSpc>
                <a:spcPct val="90000"/>
              </a:lnSpc>
              <a:spcBef>
                <a:spcPts val="75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Beteiligung an (strategischen) Entscheidungsprozessen.</a:t>
            </a:r>
            <a:endParaRPr sz="1700">
              <a:solidFill>
                <a:schemeClr val="dk1"/>
              </a:solidFill>
              <a:latin typeface="Trebuchet MS"/>
              <a:ea typeface="Trebuchet MS"/>
              <a:cs typeface="Trebuchet MS"/>
              <a:sym typeface="Trebuchet MS"/>
            </a:endParaRPr>
          </a:p>
          <a:p>
            <a:pPr indent="-285750" lvl="0" marL="285750" marR="0" rtl="0" algn="l">
              <a:lnSpc>
                <a:spcPct val="90000"/>
              </a:lnSpc>
              <a:spcBef>
                <a:spcPts val="75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Veränderung der Arbeitsweise von Organisationen (von hierarchisch zu agil und flach).</a:t>
            </a:r>
            <a:endParaRPr sz="1700">
              <a:solidFill>
                <a:schemeClr val="dk1"/>
              </a:solidFill>
              <a:latin typeface="Trebuchet MS"/>
              <a:ea typeface="Trebuchet MS"/>
              <a:cs typeface="Trebuchet MS"/>
              <a:sym typeface="Trebuchet MS"/>
            </a:endParaRPr>
          </a:p>
          <a:p>
            <a:pPr indent="-285750" lvl="0" marL="285750" marR="0" rtl="0" algn="l">
              <a:lnSpc>
                <a:spcPct val="90000"/>
              </a:lnSpc>
              <a:spcBef>
                <a:spcPts val="750"/>
              </a:spcBef>
              <a:spcAft>
                <a:spcPts val="0"/>
              </a:spcAft>
              <a:buClr>
                <a:schemeClr val="dk1"/>
              </a:buClr>
              <a:buSzPts val="1700"/>
              <a:buFont typeface="Arial"/>
              <a:buChar char="•"/>
            </a:pPr>
            <a:r>
              <a:rPr lang="de-DE" sz="1700">
                <a:solidFill>
                  <a:schemeClr val="dk1"/>
                </a:solidFill>
                <a:latin typeface="Trebuchet MS"/>
                <a:ea typeface="Trebuchet MS"/>
                <a:cs typeface="Trebuchet MS"/>
                <a:sym typeface="Trebuchet MS"/>
              </a:rPr>
              <a:t>Lernbereitschaft und -fähigkeit sowie Anpassungsfähigkeit werden positiv beeinflusst.</a:t>
            </a:r>
            <a:endParaRPr sz="1700">
              <a:solidFill>
                <a:schemeClr val="dk1"/>
              </a:solidFill>
              <a:latin typeface="Trebuchet MS"/>
              <a:ea typeface="Trebuchet MS"/>
              <a:cs typeface="Trebuchet MS"/>
              <a:sym typeface="Trebuchet MS"/>
            </a:endParaRPr>
          </a:p>
          <a:p>
            <a:pPr indent="-171450" lvl="0" marL="285750" marR="0" rtl="0" algn="l">
              <a:lnSpc>
                <a:spcPct val="90000"/>
              </a:lnSpc>
              <a:spcBef>
                <a:spcPts val="750"/>
              </a:spcBef>
              <a:spcAft>
                <a:spcPts val="0"/>
              </a:spcAft>
              <a:buClr>
                <a:schemeClr val="dk1"/>
              </a:buClr>
              <a:buSzPts val="1800"/>
              <a:buFont typeface="Arial"/>
              <a:buNone/>
            </a:pPr>
            <a:r>
              <a:t/>
            </a:r>
            <a:endParaRPr sz="1800">
              <a:solidFill>
                <a:schemeClr val="dk1"/>
              </a:solidFill>
              <a:latin typeface="Trebuchet MS"/>
              <a:ea typeface="Trebuchet MS"/>
              <a:cs typeface="Trebuchet MS"/>
              <a:sym typeface="Trebuchet MS"/>
            </a:endParaRPr>
          </a:p>
        </p:txBody>
      </p:sp>
      <p:pic>
        <p:nvPicPr>
          <p:cNvPr id="448" name="Google Shape;448;p40"/>
          <p:cNvPicPr preferRelativeResize="0"/>
          <p:nvPr/>
        </p:nvPicPr>
        <p:blipFill rotWithShape="1">
          <a:blip r:embed="rId4">
            <a:alphaModFix/>
          </a:blip>
          <a:srcRect b="0" l="0" r="0" t="0"/>
          <a:stretch/>
        </p:blipFill>
        <p:spPr>
          <a:xfrm>
            <a:off x="423019" y="2325276"/>
            <a:ext cx="2460288" cy="3682680"/>
          </a:xfrm>
          <a:prstGeom prst="rect">
            <a:avLst/>
          </a:prstGeom>
          <a:noFill/>
          <a:ln>
            <a:noFill/>
          </a:ln>
          <a:effectLst>
            <a:outerShdw blurRad="292100" rotWithShape="0" algn="tl" dir="2700000" dist="139700">
              <a:srgbClr val="333333">
                <a:alpha val="64705"/>
              </a:srgbClr>
            </a:outerShdw>
          </a:effectLst>
        </p:spPr>
      </p:pic>
      <p:sp>
        <p:nvSpPr>
          <p:cNvPr id="449" name="Google Shape;449;p40"/>
          <p:cNvSpPr/>
          <p:nvPr/>
        </p:nvSpPr>
        <p:spPr>
          <a:xfrm>
            <a:off x="337154" y="6057854"/>
            <a:ext cx="2434834"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Yiran Ding</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450" name="Google Shape;450;p40"/>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451" name="Google Shape;451;p40"/>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41"/>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Talentmanagement 4.0</a:t>
            </a:r>
            <a:endParaRPr/>
          </a:p>
        </p:txBody>
      </p:sp>
      <p:sp>
        <p:nvSpPr>
          <p:cNvPr id="457" name="Google Shape;457;p41"/>
          <p:cNvSpPr txBox="1"/>
          <p:nvPr>
            <p:ph idx="1" type="subTitle"/>
          </p:nvPr>
        </p:nvSpPr>
        <p:spPr>
          <a:xfrm>
            <a:off x="311700" y="2276339"/>
            <a:ext cx="8520600" cy="2923403"/>
          </a:xfrm>
          <a:prstGeom prst="rect">
            <a:avLst/>
          </a:prstGeom>
          <a:noFill/>
          <a:ln>
            <a:noFill/>
          </a:ln>
        </p:spPr>
        <p:txBody>
          <a:bodyPr anchorCtr="0" anchor="t" bIns="91425" lIns="91425" spcFirstLastPara="1" rIns="91425" wrap="square" tIns="91425">
            <a:noAutofit/>
          </a:bodyPr>
          <a:lstStyle/>
          <a:p>
            <a:pPr indent="-285750" lvl="0" marL="285750" rtl="0" algn="l">
              <a:lnSpc>
                <a:spcPct val="90000"/>
              </a:lnSpc>
              <a:spcBef>
                <a:spcPts val="750"/>
              </a:spcBef>
              <a:spcAft>
                <a:spcPts val="0"/>
              </a:spcAft>
              <a:buClr>
                <a:schemeClr val="dk1"/>
              </a:buClr>
              <a:buSzPts val="1800"/>
              <a:buFont typeface="Arial"/>
              <a:buChar char="•"/>
            </a:pPr>
            <a:r>
              <a:rPr lang="de-DE"/>
              <a:t>Menschen und Technologie werden wichtiger</a:t>
            </a:r>
            <a:endParaRPr/>
          </a:p>
          <a:p>
            <a:pPr indent="-285750" lvl="0" marL="285750" rtl="0" algn="l">
              <a:lnSpc>
                <a:spcPct val="90000"/>
              </a:lnSpc>
              <a:spcBef>
                <a:spcPts val="750"/>
              </a:spcBef>
              <a:spcAft>
                <a:spcPts val="0"/>
              </a:spcAft>
              <a:buClr>
                <a:schemeClr val="dk1"/>
              </a:buClr>
              <a:buSzPts val="1800"/>
              <a:buFont typeface="Arial"/>
              <a:buChar char="•"/>
            </a:pPr>
            <a:r>
              <a:rPr lang="de-DE"/>
              <a:t>Organisationen und ihre Mitarbeiter haben:</a:t>
            </a:r>
            <a:endParaRPr/>
          </a:p>
          <a:p>
            <a:pPr indent="-285750" lvl="1" marL="628650" rtl="0" algn="l">
              <a:lnSpc>
                <a:spcPct val="90000"/>
              </a:lnSpc>
              <a:spcBef>
                <a:spcPts val="375"/>
              </a:spcBef>
              <a:spcAft>
                <a:spcPts val="0"/>
              </a:spcAft>
              <a:buClr>
                <a:schemeClr val="dk1"/>
              </a:buClr>
              <a:buSzPts val="1500"/>
              <a:buFont typeface="Arial"/>
              <a:buChar char="•"/>
            </a:pPr>
            <a:r>
              <a:rPr lang="de-DE"/>
              <a:t>offen für das Lernen und die Entwicklung,</a:t>
            </a:r>
            <a:endParaRPr/>
          </a:p>
          <a:p>
            <a:pPr indent="-285750" lvl="1" marL="628650" rtl="0" algn="l">
              <a:lnSpc>
                <a:spcPct val="90000"/>
              </a:lnSpc>
              <a:spcBef>
                <a:spcPts val="375"/>
              </a:spcBef>
              <a:spcAft>
                <a:spcPts val="0"/>
              </a:spcAft>
              <a:buClr>
                <a:schemeClr val="dk1"/>
              </a:buClr>
              <a:buSzPts val="1500"/>
              <a:buFont typeface="Arial"/>
              <a:buChar char="•"/>
            </a:pPr>
            <a:r>
              <a:rPr lang="de-DE"/>
              <a:t>agil und flexibel,</a:t>
            </a:r>
            <a:endParaRPr/>
          </a:p>
          <a:p>
            <a:pPr indent="-285750" lvl="1" marL="628650" rtl="0" algn="l">
              <a:lnSpc>
                <a:spcPct val="90000"/>
              </a:lnSpc>
              <a:spcBef>
                <a:spcPts val="375"/>
              </a:spcBef>
              <a:spcAft>
                <a:spcPts val="0"/>
              </a:spcAft>
              <a:buClr>
                <a:schemeClr val="dk1"/>
              </a:buClr>
              <a:buSzPts val="1500"/>
              <a:buFont typeface="Arial"/>
              <a:buChar char="•"/>
            </a:pPr>
            <a:r>
              <a:rPr lang="de-DE"/>
              <a:t>technisch vorbereitet,</a:t>
            </a:r>
            <a:endParaRPr/>
          </a:p>
          <a:p>
            <a:pPr indent="-285750" lvl="1" marL="628650" rtl="0" algn="l">
              <a:lnSpc>
                <a:spcPct val="90000"/>
              </a:lnSpc>
              <a:spcBef>
                <a:spcPts val="375"/>
              </a:spcBef>
              <a:spcAft>
                <a:spcPts val="0"/>
              </a:spcAft>
              <a:buClr>
                <a:schemeClr val="dk1"/>
              </a:buClr>
              <a:buSzPts val="1500"/>
              <a:buFont typeface="Arial"/>
              <a:buChar char="•"/>
            </a:pPr>
            <a:r>
              <a:rPr lang="de-DE"/>
              <a:t>digital kompetent,</a:t>
            </a:r>
            <a:endParaRPr/>
          </a:p>
          <a:p>
            <a:pPr indent="-285750" lvl="1" marL="628650" rtl="0" algn="l">
              <a:lnSpc>
                <a:spcPct val="90000"/>
              </a:lnSpc>
              <a:spcBef>
                <a:spcPts val="375"/>
              </a:spcBef>
              <a:spcAft>
                <a:spcPts val="0"/>
              </a:spcAft>
              <a:buClr>
                <a:schemeClr val="dk1"/>
              </a:buClr>
              <a:buSzPts val="1500"/>
              <a:buFont typeface="Arial"/>
              <a:buChar char="•"/>
            </a:pPr>
            <a:r>
              <a:rPr lang="de-DE"/>
              <a:t>belastbar und</a:t>
            </a:r>
            <a:endParaRPr/>
          </a:p>
          <a:p>
            <a:pPr indent="-285750" lvl="1" marL="628650" rtl="0" algn="l">
              <a:lnSpc>
                <a:spcPct val="90000"/>
              </a:lnSpc>
              <a:spcBef>
                <a:spcPts val="375"/>
              </a:spcBef>
              <a:spcAft>
                <a:spcPts val="0"/>
              </a:spcAft>
              <a:buClr>
                <a:schemeClr val="dk1"/>
              </a:buClr>
              <a:buSzPts val="1500"/>
              <a:buFont typeface="Arial"/>
              <a:buChar char="•"/>
            </a:pPr>
            <a:r>
              <a:rPr lang="de-DE"/>
              <a:t>nachhaltig</a:t>
            </a:r>
            <a:endParaRPr/>
          </a:p>
          <a:p>
            <a:pPr indent="0" lvl="1" marL="342900" rtl="0" algn="l">
              <a:lnSpc>
                <a:spcPct val="90000"/>
              </a:lnSpc>
              <a:spcBef>
                <a:spcPts val="375"/>
              </a:spcBef>
              <a:spcAft>
                <a:spcPts val="0"/>
              </a:spcAft>
              <a:buClr>
                <a:schemeClr val="dk1"/>
              </a:buClr>
              <a:buSzPts val="1500"/>
              <a:buNone/>
            </a:pPr>
            <a:r>
              <a:rPr lang="de-DE"/>
              <a:t>zu sein.</a:t>
            </a:r>
            <a:endParaRPr/>
          </a:p>
          <a:p>
            <a:pPr indent="-285750" lvl="0" marL="28575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Die TM-Strategie und -Maßnahmen müssen das oben Genannte widerspiegeln, um die richtigen Mitarbeiter für die richtigen Positionen anzuziehen, zu identifizieren, zu entwickeln und zu binden.</a:t>
            </a:r>
            <a:endParaRPr sz="1800">
              <a:latin typeface="Calibri"/>
              <a:ea typeface="Calibri"/>
              <a:cs typeface="Calibri"/>
              <a:sym typeface="Calibri"/>
            </a:endParaRPr>
          </a:p>
        </p:txBody>
      </p:sp>
      <p:pic>
        <p:nvPicPr>
          <p:cNvPr descr="A close up of a logo&#10;&#10;Description automatically generated" id="458" name="Google Shape;458;p41"/>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459" name="Google Shape;459;p41"/>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460" name="Google Shape;460;p41"/>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461" name="Google Shape;461;p41"/>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p42"/>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Font typeface="Trebuchet MS"/>
              <a:buNone/>
            </a:pPr>
            <a:r>
              <a:rPr b="1" lang="de-DE" sz="2400">
                <a:solidFill>
                  <a:schemeClr val="lt1"/>
                </a:solidFill>
                <a:latin typeface="Trebuchet MS"/>
                <a:ea typeface="Trebuchet MS"/>
                <a:cs typeface="Trebuchet MS"/>
                <a:sym typeface="Trebuchet MS"/>
              </a:rPr>
              <a:t>Formulierung oder Überarbeitung Ihres Credos (I)</a:t>
            </a:r>
            <a:endParaRPr b="1" sz="2400">
              <a:solidFill>
                <a:schemeClr val="lt1"/>
              </a:solidFill>
            </a:endParaRPr>
          </a:p>
        </p:txBody>
      </p:sp>
      <p:sp>
        <p:nvSpPr>
          <p:cNvPr id="467" name="Google Shape;467;p42"/>
          <p:cNvSpPr txBox="1"/>
          <p:nvPr>
            <p:ph idx="1" type="subTitle"/>
          </p:nvPr>
        </p:nvSpPr>
        <p:spPr>
          <a:xfrm>
            <a:off x="311700" y="2276339"/>
            <a:ext cx="4173730" cy="2923403"/>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lang="de-DE"/>
              <a:t>Ein </a:t>
            </a:r>
            <a:r>
              <a:rPr b="1" lang="de-DE"/>
              <a:t>Blueprint</a:t>
            </a:r>
            <a:r>
              <a:rPr lang="de-DE"/>
              <a:t> wird definiert als „eine Reihe </a:t>
            </a:r>
            <a:r>
              <a:rPr lang="de-DE" sz="1800">
                <a:latin typeface="Trebuchet MS"/>
                <a:ea typeface="Trebuchet MS"/>
                <a:cs typeface="Trebuchet MS"/>
                <a:sym typeface="Trebuchet MS"/>
              </a:rPr>
              <a:t>von Prinzipien, die Organisatio-nen bei strategischen und taktischen Talentmanagementprozessen leiten. Er besteht aus einem Credo</a:t>
            </a:r>
            <a:r>
              <a:rPr lang="de-DE" sz="1800">
                <a:solidFill>
                  <a:srgbClr val="FF0000"/>
                </a:solidFill>
                <a:latin typeface="Trebuchet MS"/>
                <a:ea typeface="Trebuchet MS"/>
                <a:cs typeface="Trebuchet MS"/>
                <a:sym typeface="Trebuchet MS"/>
              </a:rPr>
              <a:t> </a:t>
            </a:r>
            <a:r>
              <a:rPr lang="de-DE" sz="1800">
                <a:latin typeface="Trebuchet MS"/>
                <a:ea typeface="Trebuchet MS"/>
                <a:cs typeface="Trebuchet MS"/>
                <a:sym typeface="Trebuchet MS"/>
              </a:rPr>
              <a:t>und einer Talentmanagementstrategie</a:t>
            </a:r>
            <a:r>
              <a:rPr lang="de-DE"/>
              <a:t>” (Berger/Berger 2018, S. 3).</a:t>
            </a:r>
            <a:endParaRPr/>
          </a:p>
          <a:p>
            <a:pPr indent="0" lvl="0" marL="0" rtl="0" algn="l">
              <a:lnSpc>
                <a:spcPct val="90000"/>
              </a:lnSpc>
              <a:spcBef>
                <a:spcPts val="750"/>
              </a:spcBef>
              <a:spcAft>
                <a:spcPts val="0"/>
              </a:spcAft>
              <a:buClr>
                <a:schemeClr val="dk1"/>
              </a:buClr>
              <a:buSzPts val="1800"/>
              <a:buNone/>
            </a:pPr>
            <a:r>
              <a:t/>
            </a:r>
            <a:endParaRPr/>
          </a:p>
          <a:p>
            <a:pPr indent="0" lvl="0" marL="0" rtl="0" algn="l">
              <a:lnSpc>
                <a:spcPct val="90000"/>
              </a:lnSpc>
              <a:spcBef>
                <a:spcPts val="750"/>
              </a:spcBef>
              <a:spcAft>
                <a:spcPts val="0"/>
              </a:spcAft>
              <a:buClr>
                <a:schemeClr val="dk1"/>
              </a:buClr>
              <a:buSzPts val="1800"/>
              <a:buNone/>
            </a:pPr>
            <a:r>
              <a:rPr lang="de-DE"/>
              <a:t>„Ein </a:t>
            </a:r>
            <a:r>
              <a:rPr b="1" lang="de-DE"/>
              <a:t>Credo</a:t>
            </a:r>
            <a:r>
              <a:rPr lang="de-DE"/>
              <a:t> </a:t>
            </a:r>
            <a:r>
              <a:rPr lang="de-DE" sz="1800">
                <a:latin typeface="Trebuchet MS"/>
                <a:ea typeface="Trebuchet MS"/>
                <a:cs typeface="Trebuchet MS"/>
                <a:sym typeface="Trebuchet MS"/>
              </a:rPr>
              <a:t>besteht aus </a:t>
            </a:r>
            <a:r>
              <a:rPr lang="de-DE">
                <a:latin typeface="Trebuchet MS"/>
                <a:ea typeface="Trebuchet MS"/>
                <a:cs typeface="Trebuchet MS"/>
                <a:sym typeface="Trebuchet MS"/>
              </a:rPr>
              <a:t>einem Satz von weit verbreiteten </a:t>
            </a:r>
            <a:r>
              <a:rPr lang="de-DE" sz="1800">
                <a:latin typeface="Trebuchet MS"/>
                <a:ea typeface="Trebuchet MS"/>
                <a:cs typeface="Trebuchet MS"/>
                <a:sym typeface="Trebuchet MS"/>
              </a:rPr>
              <a:t>Kernprinzipien, Werten und gegenseitigen Erwartun-gen, die das Verhalten einer Institu-tion und ihrer Mitarbeiter leiten</a:t>
            </a:r>
            <a:r>
              <a:rPr lang="de-DE"/>
              <a:t>” (ebd., S. 3)</a:t>
            </a:r>
            <a:endParaRPr/>
          </a:p>
        </p:txBody>
      </p:sp>
      <p:pic>
        <p:nvPicPr>
          <p:cNvPr descr="A close up of a logo&#10;&#10;Description automatically generated" id="468" name="Google Shape;468;p42"/>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469" name="Google Shape;469;p42"/>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470" name="Google Shape;470;p42"/>
          <p:cNvPicPr preferRelativeResize="0"/>
          <p:nvPr/>
        </p:nvPicPr>
        <p:blipFill rotWithShape="1">
          <a:blip r:embed="rId4">
            <a:alphaModFix/>
          </a:blip>
          <a:srcRect b="0" l="0" r="0" t="0"/>
          <a:stretch/>
        </p:blipFill>
        <p:spPr>
          <a:xfrm>
            <a:off x="4681211" y="2464079"/>
            <a:ext cx="4151089" cy="2551190"/>
          </a:xfrm>
          <a:prstGeom prst="rect">
            <a:avLst/>
          </a:prstGeom>
          <a:noFill/>
          <a:ln>
            <a:noFill/>
          </a:ln>
          <a:effectLst>
            <a:outerShdw blurRad="292100" rotWithShape="0" algn="tl" dir="2700000" dist="139700">
              <a:srgbClr val="333333">
                <a:alpha val="64705"/>
              </a:srgbClr>
            </a:outerShdw>
          </a:effectLst>
        </p:spPr>
      </p:pic>
      <p:sp>
        <p:nvSpPr>
          <p:cNvPr id="471" name="Google Shape;471;p42"/>
          <p:cNvSpPr txBox="1"/>
          <p:nvPr/>
        </p:nvSpPr>
        <p:spPr>
          <a:xfrm>
            <a:off x="4626104" y="5172688"/>
            <a:ext cx="3468227"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chemeClr val="dk1"/>
                </a:solidFill>
                <a:latin typeface="Trebuchet MS"/>
                <a:ea typeface="Trebuchet MS"/>
                <a:cs typeface="Trebuchet MS"/>
                <a:sym typeface="Trebuchet MS"/>
              </a:rPr>
              <a:t>Bildquelle: </a:t>
            </a:r>
            <a:r>
              <a:rPr lang="de-DE" sz="1200" u="sng">
                <a:solidFill>
                  <a:srgbClr val="0070C0"/>
                </a:solidFill>
                <a:latin typeface="Trebuchet MS"/>
                <a:ea typeface="Trebuchet MS"/>
                <a:cs typeface="Trebuchet MS"/>
                <a:sym typeface="Trebuchet MS"/>
              </a:rPr>
              <a:t>M</a:t>
            </a:r>
            <a:r>
              <a:rPr lang="de-DE" sz="1200" u="sng">
                <a:solidFill>
                  <a:schemeClr val="hlink"/>
                </a:solidFill>
                <a:latin typeface="Trebuchet MS"/>
                <a:ea typeface="Trebuchet MS"/>
                <a:cs typeface="Trebuchet MS"/>
                <a:sym typeface="Trebuchet MS"/>
                <a:hlinkClick r:id="rId5"/>
              </a:rPr>
              <a:t>ohamed Hassan</a:t>
            </a:r>
            <a:r>
              <a:rPr lang="de-DE" sz="1200">
                <a:solidFill>
                  <a:schemeClr val="dk1"/>
                </a:solidFill>
                <a:latin typeface="Trebuchet MS"/>
                <a:ea typeface="Trebuchet MS"/>
                <a:cs typeface="Trebuchet MS"/>
                <a:sym typeface="Trebuchet MS"/>
              </a:rPr>
              <a:t> auf </a:t>
            </a:r>
            <a:r>
              <a:rPr lang="de-DE" sz="1200" u="sng">
                <a:solidFill>
                  <a:schemeClr val="hlink"/>
                </a:solidFill>
                <a:latin typeface="Trebuchet MS"/>
                <a:ea typeface="Trebuchet MS"/>
                <a:cs typeface="Trebuchet MS"/>
                <a:sym typeface="Trebuchet MS"/>
                <a:hlinkClick r:id="rId6"/>
              </a:rPr>
              <a:t>Pixabay</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472" name="Google Shape;472;p42"/>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473" name="Google Shape;473;p42"/>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6"/>
          <p:cNvSpPr txBox="1"/>
          <p:nvPr>
            <p:ph type="ctrTitle"/>
          </p:nvPr>
        </p:nvSpPr>
        <p:spPr>
          <a:xfrm>
            <a:off x="64928" y="1996530"/>
            <a:ext cx="8990920" cy="2066868"/>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000"/>
              <a:buFont typeface="Trebuchet MS"/>
              <a:buNone/>
            </a:pPr>
            <a:r>
              <a:rPr b="1" lang="de-DE" sz="4000"/>
              <a:t>Lerneinheit 01: Talentmanagement 4.0 - Was ist das und warum sollte ich mich darauf einlassen?</a:t>
            </a:r>
            <a:endParaRPr b="1" sz="4000"/>
          </a:p>
        </p:txBody>
      </p:sp>
      <p:sp>
        <p:nvSpPr>
          <p:cNvPr id="128" name="Google Shape;128;p16"/>
          <p:cNvSpPr txBox="1"/>
          <p:nvPr>
            <p:ph idx="1" type="subTitle"/>
          </p:nvPr>
        </p:nvSpPr>
        <p:spPr>
          <a:xfrm>
            <a:off x="134859" y="4125581"/>
            <a:ext cx="8520600" cy="69362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chemeClr val="dk1"/>
              </a:buClr>
              <a:buSzPts val="2400"/>
              <a:buNone/>
            </a:pPr>
            <a:r>
              <a:rPr b="1" lang="de-DE" sz="2400"/>
              <a:t>Vorbereitet von der WKO Steiermark, Österreich</a:t>
            </a:r>
            <a:endParaRPr/>
          </a:p>
        </p:txBody>
      </p:sp>
      <p:pic>
        <p:nvPicPr>
          <p:cNvPr descr="A close up of a logo&#10;&#10;Description automatically generated" id="129" name="Google Shape;129;p1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30" name="Google Shape;130;p1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131" name="Google Shape;131;p16"/>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132" name="Google Shape;132;p16"/>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43"/>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Font typeface="Trebuchet MS"/>
              <a:buNone/>
            </a:pPr>
            <a:r>
              <a:rPr b="1" lang="de-DE" sz="2400">
                <a:solidFill>
                  <a:schemeClr val="lt1"/>
                </a:solidFill>
                <a:latin typeface="Trebuchet MS"/>
                <a:ea typeface="Trebuchet MS"/>
                <a:cs typeface="Trebuchet MS"/>
                <a:sym typeface="Trebuchet MS"/>
              </a:rPr>
              <a:t>Formulierung oder Überarbeitung Ihres Credos (II)</a:t>
            </a:r>
            <a:endParaRPr b="1" sz="2400">
              <a:solidFill>
                <a:schemeClr val="lt1"/>
              </a:solidFill>
            </a:endParaRPr>
          </a:p>
        </p:txBody>
      </p:sp>
      <p:sp>
        <p:nvSpPr>
          <p:cNvPr id="479" name="Google Shape;479;p43"/>
          <p:cNvSpPr txBox="1"/>
          <p:nvPr>
            <p:ph idx="1" type="subTitle"/>
          </p:nvPr>
        </p:nvSpPr>
        <p:spPr>
          <a:xfrm>
            <a:off x="311700" y="2276338"/>
            <a:ext cx="4173730" cy="3821465"/>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b="1" lang="de-DE" sz="1800"/>
              <a:t>Das Credo leitet das gesamte Unternehmen sowie die TM-Strategie und -Prozesse</a:t>
            </a:r>
            <a:r>
              <a:rPr b="1" lang="de-DE"/>
              <a:t>:</a:t>
            </a:r>
            <a:endParaRPr/>
          </a:p>
          <a:p>
            <a:pPr indent="-285750" lvl="0" marL="285750" rtl="0" algn="l">
              <a:lnSpc>
                <a:spcPct val="90000"/>
              </a:lnSpc>
              <a:spcBef>
                <a:spcPts val="750"/>
              </a:spcBef>
              <a:spcAft>
                <a:spcPts val="0"/>
              </a:spcAft>
              <a:buClr>
                <a:schemeClr val="dk1"/>
              </a:buClr>
              <a:buSzPts val="1800"/>
              <a:buFont typeface="Arial"/>
              <a:buChar char="•"/>
            </a:pPr>
            <a:r>
              <a:rPr b="1" lang="de-DE"/>
              <a:t>Auswahlkriterien</a:t>
            </a:r>
            <a:endParaRPr/>
          </a:p>
          <a:p>
            <a:pPr indent="-285750" lvl="0" marL="285750" rtl="0" algn="l">
              <a:lnSpc>
                <a:spcPct val="90000"/>
              </a:lnSpc>
              <a:spcBef>
                <a:spcPts val="750"/>
              </a:spcBef>
              <a:spcAft>
                <a:spcPts val="0"/>
              </a:spcAft>
              <a:buClr>
                <a:schemeClr val="dk1"/>
              </a:buClr>
              <a:buSzPts val="1800"/>
              <a:buFont typeface="Arial"/>
              <a:buChar char="•"/>
            </a:pPr>
            <a:r>
              <a:rPr b="1" lang="de-DE" sz="1800"/>
              <a:t>Definition der Zuständigkeiten</a:t>
            </a:r>
            <a:endParaRPr b="1"/>
          </a:p>
          <a:p>
            <a:pPr indent="-285750" lvl="0" marL="285750" rtl="0" algn="l">
              <a:lnSpc>
                <a:spcPct val="90000"/>
              </a:lnSpc>
              <a:spcBef>
                <a:spcPts val="750"/>
              </a:spcBef>
              <a:spcAft>
                <a:spcPts val="0"/>
              </a:spcAft>
              <a:buClr>
                <a:schemeClr val="dk1"/>
              </a:buClr>
              <a:buSzPts val="1800"/>
              <a:buFont typeface="Arial"/>
              <a:buChar char="•"/>
            </a:pPr>
            <a:r>
              <a:rPr b="1" lang="de-DE" sz="1800"/>
              <a:t>Leistungsbewertung</a:t>
            </a:r>
            <a:endParaRPr b="1"/>
          </a:p>
          <a:p>
            <a:pPr indent="-285750" lvl="0" marL="285750" rtl="0" algn="l">
              <a:lnSpc>
                <a:spcPct val="90000"/>
              </a:lnSpc>
              <a:spcBef>
                <a:spcPts val="750"/>
              </a:spcBef>
              <a:spcAft>
                <a:spcPts val="0"/>
              </a:spcAft>
              <a:buClr>
                <a:schemeClr val="dk1"/>
              </a:buClr>
              <a:buSzPts val="1800"/>
              <a:buFont typeface="Arial"/>
              <a:buChar char="•"/>
            </a:pPr>
            <a:r>
              <a:rPr b="1" lang="de-DE" sz="1800"/>
              <a:t>Entwicklungsplanung</a:t>
            </a:r>
            <a:endParaRPr b="1"/>
          </a:p>
          <a:p>
            <a:pPr indent="-285750" lvl="0" marL="285750" rtl="0" algn="l">
              <a:lnSpc>
                <a:spcPct val="90000"/>
              </a:lnSpc>
              <a:spcBef>
                <a:spcPts val="750"/>
              </a:spcBef>
              <a:spcAft>
                <a:spcPts val="0"/>
              </a:spcAft>
              <a:buClr>
                <a:schemeClr val="dk1"/>
              </a:buClr>
              <a:buSzPts val="1800"/>
              <a:buFont typeface="Arial"/>
              <a:buChar char="•"/>
            </a:pPr>
            <a:r>
              <a:rPr b="1" lang="de-DE" sz="1800"/>
              <a:t>Prozesse der Mitarbeiterbindung</a:t>
            </a:r>
            <a:endParaRPr b="1"/>
          </a:p>
          <a:p>
            <a:pPr indent="-285750" lvl="0" marL="285750" rtl="0" algn="l">
              <a:lnSpc>
                <a:spcPct val="90000"/>
              </a:lnSpc>
              <a:spcBef>
                <a:spcPts val="750"/>
              </a:spcBef>
              <a:spcAft>
                <a:spcPts val="0"/>
              </a:spcAft>
              <a:buClr>
                <a:schemeClr val="dk1"/>
              </a:buClr>
              <a:buSzPts val="1800"/>
              <a:buFont typeface="Arial"/>
              <a:buChar char="•"/>
            </a:pPr>
            <a:r>
              <a:rPr b="1" lang="de-DE" sz="1800"/>
              <a:t>Nachfolgeplanung</a:t>
            </a:r>
            <a:endParaRPr/>
          </a:p>
          <a:p>
            <a:pPr indent="-171450" lvl="0" marL="285750" rtl="0" algn="l">
              <a:lnSpc>
                <a:spcPct val="90000"/>
              </a:lnSpc>
              <a:spcBef>
                <a:spcPts val="750"/>
              </a:spcBef>
              <a:spcAft>
                <a:spcPts val="0"/>
              </a:spcAft>
              <a:buClr>
                <a:schemeClr val="dk1"/>
              </a:buClr>
              <a:buSzPts val="1800"/>
              <a:buFont typeface="Arial"/>
              <a:buNone/>
            </a:pPr>
            <a:r>
              <a:t/>
            </a:r>
            <a:endParaRPr b="1"/>
          </a:p>
        </p:txBody>
      </p:sp>
      <p:pic>
        <p:nvPicPr>
          <p:cNvPr descr="A close up of a logo&#10;&#10;Description automatically generated" id="480" name="Google Shape;480;p43"/>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481" name="Google Shape;481;p43"/>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482" name="Google Shape;482;p43"/>
          <p:cNvPicPr preferRelativeResize="0"/>
          <p:nvPr/>
        </p:nvPicPr>
        <p:blipFill rotWithShape="1">
          <a:blip r:embed="rId4">
            <a:alphaModFix/>
          </a:blip>
          <a:srcRect b="0" l="0" r="0" t="0"/>
          <a:stretch/>
        </p:blipFill>
        <p:spPr>
          <a:xfrm>
            <a:off x="4681211" y="2464079"/>
            <a:ext cx="4151089" cy="2551190"/>
          </a:xfrm>
          <a:prstGeom prst="rect">
            <a:avLst/>
          </a:prstGeom>
          <a:noFill/>
          <a:ln>
            <a:noFill/>
          </a:ln>
          <a:effectLst>
            <a:outerShdw blurRad="292100" rotWithShape="0" algn="tl" dir="2700000" dist="139700">
              <a:srgbClr val="333333">
                <a:alpha val="64705"/>
              </a:srgbClr>
            </a:outerShdw>
          </a:effectLst>
        </p:spPr>
      </p:pic>
      <p:sp>
        <p:nvSpPr>
          <p:cNvPr id="483" name="Google Shape;483;p43"/>
          <p:cNvSpPr txBox="1"/>
          <p:nvPr/>
        </p:nvSpPr>
        <p:spPr>
          <a:xfrm>
            <a:off x="4626104" y="5172688"/>
            <a:ext cx="3468227"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chemeClr val="dk1"/>
                </a:solidFill>
                <a:latin typeface="Trebuchet MS"/>
                <a:ea typeface="Trebuchet MS"/>
                <a:cs typeface="Trebuchet MS"/>
                <a:sym typeface="Trebuchet MS"/>
              </a:rPr>
              <a:t>Bildquelle: </a:t>
            </a:r>
            <a:r>
              <a:rPr lang="de-DE" sz="1200" u="sng">
                <a:solidFill>
                  <a:srgbClr val="0070C0"/>
                </a:solidFill>
                <a:latin typeface="Trebuchet MS"/>
                <a:ea typeface="Trebuchet MS"/>
                <a:cs typeface="Trebuchet MS"/>
                <a:sym typeface="Trebuchet MS"/>
              </a:rPr>
              <a:t>M</a:t>
            </a:r>
            <a:r>
              <a:rPr lang="de-DE" sz="1200" u="sng">
                <a:solidFill>
                  <a:schemeClr val="hlink"/>
                </a:solidFill>
                <a:latin typeface="Trebuchet MS"/>
                <a:ea typeface="Trebuchet MS"/>
                <a:cs typeface="Trebuchet MS"/>
                <a:sym typeface="Trebuchet MS"/>
                <a:hlinkClick r:id="rId5"/>
              </a:rPr>
              <a:t>ohamed Hassan</a:t>
            </a:r>
            <a:r>
              <a:rPr lang="de-DE" sz="1200">
                <a:solidFill>
                  <a:schemeClr val="dk1"/>
                </a:solidFill>
                <a:latin typeface="Trebuchet MS"/>
                <a:ea typeface="Trebuchet MS"/>
                <a:cs typeface="Trebuchet MS"/>
                <a:sym typeface="Trebuchet MS"/>
              </a:rPr>
              <a:t> auf </a:t>
            </a:r>
            <a:r>
              <a:rPr lang="de-DE" sz="1200" u="sng">
                <a:solidFill>
                  <a:schemeClr val="hlink"/>
                </a:solidFill>
                <a:latin typeface="Trebuchet MS"/>
                <a:ea typeface="Trebuchet MS"/>
                <a:cs typeface="Trebuchet MS"/>
                <a:sym typeface="Trebuchet MS"/>
                <a:hlinkClick r:id="rId6"/>
              </a:rPr>
              <a:t>Pixabay</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484" name="Google Shape;484;p43"/>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485" name="Google Shape;485;p43"/>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p44"/>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Font typeface="Trebuchet MS"/>
              <a:buNone/>
            </a:pPr>
            <a:r>
              <a:rPr b="1" lang="de-DE" sz="2400">
                <a:solidFill>
                  <a:schemeClr val="lt1"/>
                </a:solidFill>
                <a:latin typeface="Trebuchet MS"/>
                <a:ea typeface="Trebuchet MS"/>
                <a:cs typeface="Trebuchet MS"/>
                <a:sym typeface="Trebuchet MS"/>
              </a:rPr>
              <a:t>Formulierung oder Überarbeitung Ihres Credos (III)</a:t>
            </a:r>
            <a:endParaRPr b="1" sz="2400">
              <a:solidFill>
                <a:schemeClr val="lt1"/>
              </a:solidFill>
            </a:endParaRPr>
          </a:p>
        </p:txBody>
      </p:sp>
      <p:sp>
        <p:nvSpPr>
          <p:cNvPr id="491" name="Google Shape;491;p44"/>
          <p:cNvSpPr txBox="1"/>
          <p:nvPr>
            <p:ph idx="1" type="subTitle"/>
          </p:nvPr>
        </p:nvSpPr>
        <p:spPr>
          <a:xfrm>
            <a:off x="311700" y="2276338"/>
            <a:ext cx="4173730" cy="3821465"/>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800"/>
              <a:buNone/>
            </a:pPr>
            <a:r>
              <a:rPr b="1" lang="de-DE"/>
              <a:t>Beispiele:</a:t>
            </a:r>
            <a:endParaRPr/>
          </a:p>
          <a:p>
            <a:pPr indent="-285750" lvl="0" marL="285750" rtl="0" algn="l">
              <a:lnSpc>
                <a:spcPct val="90000"/>
              </a:lnSpc>
              <a:spcBef>
                <a:spcPts val="750"/>
              </a:spcBef>
              <a:spcAft>
                <a:spcPts val="0"/>
              </a:spcAft>
              <a:buClr>
                <a:schemeClr val="dk1"/>
              </a:buClr>
              <a:buSzPts val="1800"/>
              <a:buFont typeface="Arial"/>
              <a:buChar char="•"/>
            </a:pPr>
            <a:r>
              <a:rPr b="1" lang="de-DE" u="sng">
                <a:solidFill>
                  <a:schemeClr val="hlink"/>
                </a:solidFill>
                <a:hlinkClick r:id="rId3"/>
              </a:rPr>
              <a:t>das Firmencredo von Johnson &amp; Johnson</a:t>
            </a:r>
            <a:endParaRPr b="1"/>
          </a:p>
          <a:p>
            <a:pPr indent="-285750" lvl="0" marL="285750" rtl="0" algn="l">
              <a:lnSpc>
                <a:spcPct val="90000"/>
              </a:lnSpc>
              <a:spcBef>
                <a:spcPts val="750"/>
              </a:spcBef>
              <a:spcAft>
                <a:spcPts val="0"/>
              </a:spcAft>
              <a:buClr>
                <a:schemeClr val="dk1"/>
              </a:buClr>
              <a:buSzPts val="1800"/>
              <a:buFont typeface="Arial"/>
              <a:buChar char="•"/>
            </a:pPr>
            <a:r>
              <a:rPr b="1" lang="de-DE" u="sng">
                <a:solidFill>
                  <a:schemeClr val="hlink"/>
                </a:solidFill>
                <a:hlinkClick r:id="rId4"/>
              </a:rPr>
              <a:t>das Unternehmensleitbild von Starbucks</a:t>
            </a:r>
            <a:endParaRPr b="1"/>
          </a:p>
          <a:p>
            <a:pPr indent="0" lvl="0" marL="0" rtl="0" algn="l">
              <a:lnSpc>
                <a:spcPct val="90000"/>
              </a:lnSpc>
              <a:spcBef>
                <a:spcPts val="750"/>
              </a:spcBef>
              <a:spcAft>
                <a:spcPts val="0"/>
              </a:spcAft>
              <a:buClr>
                <a:schemeClr val="dk1"/>
              </a:buClr>
              <a:buSzPts val="1000"/>
              <a:buNone/>
            </a:pPr>
            <a:r>
              <a:t/>
            </a:r>
            <a:endParaRPr b="1" sz="1000"/>
          </a:p>
          <a:p>
            <a:pPr indent="0" lvl="0" marL="0" rtl="0" algn="l">
              <a:lnSpc>
                <a:spcPct val="90000"/>
              </a:lnSpc>
              <a:spcBef>
                <a:spcPts val="750"/>
              </a:spcBef>
              <a:spcAft>
                <a:spcPts val="0"/>
              </a:spcAft>
              <a:buClr>
                <a:schemeClr val="dk1"/>
              </a:buClr>
              <a:buSzPts val="1800"/>
              <a:buNone/>
            </a:pPr>
            <a:r>
              <a:rPr b="1" lang="de-DE"/>
              <a:t>Vorbereitende Übung</a:t>
            </a:r>
            <a:endParaRPr/>
          </a:p>
          <a:p>
            <a:pPr indent="-285750" lvl="0" marL="285750" rtl="0" algn="l">
              <a:lnSpc>
                <a:spcPct val="90000"/>
              </a:lnSpc>
              <a:spcBef>
                <a:spcPts val="750"/>
              </a:spcBef>
              <a:spcAft>
                <a:spcPts val="0"/>
              </a:spcAft>
              <a:buClr>
                <a:schemeClr val="dk1"/>
              </a:buClr>
              <a:buSzPts val="1800"/>
              <a:buFont typeface="Arial"/>
              <a:buChar char="•"/>
            </a:pPr>
            <a:r>
              <a:rPr b="1" lang="de-DE"/>
              <a:t>Lesen Sie die Credos und beantworten Sie folgende Fragen:</a:t>
            </a:r>
            <a:endParaRPr/>
          </a:p>
          <a:p>
            <a:pPr indent="-285750" lvl="0" marL="285750" rtl="0" algn="l">
              <a:lnSpc>
                <a:spcPct val="90000"/>
              </a:lnSpc>
              <a:spcBef>
                <a:spcPts val="750"/>
              </a:spcBef>
              <a:spcAft>
                <a:spcPts val="0"/>
              </a:spcAft>
              <a:buClr>
                <a:schemeClr val="dk1"/>
              </a:buClr>
              <a:buSzPts val="1800"/>
              <a:buFont typeface="Arial"/>
              <a:buChar char="•"/>
            </a:pPr>
            <a:r>
              <a:rPr b="1" lang="de-DE"/>
              <a:t>Was haben sie gemeinsam?</a:t>
            </a:r>
            <a:endParaRPr/>
          </a:p>
          <a:p>
            <a:pPr indent="-285750" lvl="0" marL="285750" rtl="0" algn="l">
              <a:lnSpc>
                <a:spcPct val="90000"/>
              </a:lnSpc>
              <a:spcBef>
                <a:spcPts val="750"/>
              </a:spcBef>
              <a:spcAft>
                <a:spcPts val="0"/>
              </a:spcAft>
              <a:buClr>
                <a:schemeClr val="dk1"/>
              </a:buClr>
              <a:buSzPts val="1800"/>
              <a:buFont typeface="Arial"/>
              <a:buChar char="•"/>
            </a:pPr>
            <a:r>
              <a:rPr b="1" lang="de-DE"/>
              <a:t>Gibt es darin Werte oder Leitprinzipien, mit denen Sie sich identifizieren können?</a:t>
            </a:r>
            <a:endParaRPr/>
          </a:p>
          <a:p>
            <a:pPr indent="-171450" lvl="0" marL="285750" rtl="0" algn="l">
              <a:lnSpc>
                <a:spcPct val="90000"/>
              </a:lnSpc>
              <a:spcBef>
                <a:spcPts val="750"/>
              </a:spcBef>
              <a:spcAft>
                <a:spcPts val="0"/>
              </a:spcAft>
              <a:buClr>
                <a:schemeClr val="dk1"/>
              </a:buClr>
              <a:buSzPts val="1800"/>
              <a:buFont typeface="Arial"/>
              <a:buNone/>
            </a:pPr>
            <a:r>
              <a:t/>
            </a:r>
            <a:endParaRPr b="1"/>
          </a:p>
        </p:txBody>
      </p:sp>
      <p:pic>
        <p:nvPicPr>
          <p:cNvPr descr="A close up of a logo&#10;&#10;Description automatically generated" id="492" name="Google Shape;492;p44"/>
          <p:cNvPicPr preferRelativeResize="0"/>
          <p:nvPr/>
        </p:nvPicPr>
        <p:blipFill rotWithShape="1">
          <a:blip r:embed="rId5">
            <a:alphaModFix/>
          </a:blip>
          <a:srcRect b="0" l="0" r="0" t="0"/>
          <a:stretch/>
        </p:blipFill>
        <p:spPr>
          <a:xfrm>
            <a:off x="524425" y="6307332"/>
            <a:ext cx="1710047" cy="408041"/>
          </a:xfrm>
          <a:prstGeom prst="rect">
            <a:avLst/>
          </a:prstGeom>
          <a:noFill/>
          <a:ln>
            <a:noFill/>
          </a:ln>
        </p:spPr>
      </p:pic>
      <p:sp>
        <p:nvSpPr>
          <p:cNvPr id="493" name="Google Shape;493;p4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494" name="Google Shape;494;p44"/>
          <p:cNvPicPr preferRelativeResize="0"/>
          <p:nvPr/>
        </p:nvPicPr>
        <p:blipFill rotWithShape="1">
          <a:blip r:embed="rId6">
            <a:alphaModFix/>
          </a:blip>
          <a:srcRect b="0" l="0" r="0" t="0"/>
          <a:stretch/>
        </p:blipFill>
        <p:spPr>
          <a:xfrm>
            <a:off x="4681211" y="2464079"/>
            <a:ext cx="4151089" cy="2551190"/>
          </a:xfrm>
          <a:prstGeom prst="rect">
            <a:avLst/>
          </a:prstGeom>
          <a:noFill/>
          <a:ln>
            <a:noFill/>
          </a:ln>
          <a:effectLst>
            <a:outerShdw blurRad="292100" rotWithShape="0" algn="tl" dir="2700000" dist="139700">
              <a:srgbClr val="333333">
                <a:alpha val="64705"/>
              </a:srgbClr>
            </a:outerShdw>
          </a:effectLst>
        </p:spPr>
      </p:pic>
      <p:sp>
        <p:nvSpPr>
          <p:cNvPr id="495" name="Google Shape;495;p44"/>
          <p:cNvSpPr txBox="1"/>
          <p:nvPr/>
        </p:nvSpPr>
        <p:spPr>
          <a:xfrm>
            <a:off x="4626104" y="5172688"/>
            <a:ext cx="3468227"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chemeClr val="dk1"/>
                </a:solidFill>
                <a:latin typeface="Trebuchet MS"/>
                <a:ea typeface="Trebuchet MS"/>
                <a:cs typeface="Trebuchet MS"/>
                <a:sym typeface="Trebuchet MS"/>
              </a:rPr>
              <a:t>Bildquelle: </a:t>
            </a:r>
            <a:r>
              <a:rPr lang="de-DE" sz="1200" u="sng">
                <a:solidFill>
                  <a:srgbClr val="0070C0"/>
                </a:solidFill>
                <a:latin typeface="Trebuchet MS"/>
                <a:ea typeface="Trebuchet MS"/>
                <a:cs typeface="Trebuchet MS"/>
                <a:sym typeface="Trebuchet MS"/>
              </a:rPr>
              <a:t>M</a:t>
            </a:r>
            <a:r>
              <a:rPr lang="de-DE" sz="1200" u="sng">
                <a:solidFill>
                  <a:schemeClr val="hlink"/>
                </a:solidFill>
                <a:latin typeface="Trebuchet MS"/>
                <a:ea typeface="Trebuchet MS"/>
                <a:cs typeface="Trebuchet MS"/>
                <a:sym typeface="Trebuchet MS"/>
                <a:hlinkClick r:id="rId7"/>
              </a:rPr>
              <a:t>ohamed Hassan</a:t>
            </a:r>
            <a:r>
              <a:rPr lang="de-DE" sz="1200">
                <a:solidFill>
                  <a:schemeClr val="dk1"/>
                </a:solidFill>
                <a:latin typeface="Trebuchet MS"/>
                <a:ea typeface="Trebuchet MS"/>
                <a:cs typeface="Trebuchet MS"/>
                <a:sym typeface="Trebuchet MS"/>
              </a:rPr>
              <a:t> auf </a:t>
            </a:r>
            <a:r>
              <a:rPr lang="de-DE" sz="1200" u="sng">
                <a:solidFill>
                  <a:schemeClr val="hlink"/>
                </a:solidFill>
                <a:latin typeface="Trebuchet MS"/>
                <a:ea typeface="Trebuchet MS"/>
                <a:cs typeface="Trebuchet MS"/>
                <a:sym typeface="Trebuchet MS"/>
                <a:hlinkClick r:id="rId8"/>
              </a:rPr>
              <a:t>Pixabay</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496" name="Google Shape;496;p44"/>
          <p:cNvPicPr preferRelativeResize="0"/>
          <p:nvPr/>
        </p:nvPicPr>
        <p:blipFill rotWithShape="1">
          <a:blip r:embed="rId9">
            <a:alphaModFix/>
          </a:blip>
          <a:srcRect b="0" l="0" r="0" t="0"/>
          <a:stretch/>
        </p:blipFill>
        <p:spPr>
          <a:xfrm>
            <a:off x="7217567" y="5874566"/>
            <a:ext cx="1819277" cy="370878"/>
          </a:xfrm>
          <a:prstGeom prst="rect">
            <a:avLst/>
          </a:prstGeom>
          <a:noFill/>
          <a:ln>
            <a:noFill/>
          </a:ln>
        </p:spPr>
      </p:pic>
      <p:sp>
        <p:nvSpPr>
          <p:cNvPr id="497" name="Google Shape;497;p44"/>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45"/>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Font typeface="Trebuchet MS"/>
              <a:buNone/>
            </a:pPr>
            <a:r>
              <a:rPr b="1" lang="de-DE" sz="2400">
                <a:solidFill>
                  <a:schemeClr val="lt1"/>
                </a:solidFill>
                <a:latin typeface="Trebuchet MS"/>
                <a:ea typeface="Trebuchet MS"/>
                <a:cs typeface="Trebuchet MS"/>
                <a:sym typeface="Trebuchet MS"/>
              </a:rPr>
              <a:t>Formulierung oder Überarbeitung Ihres Credos (III)</a:t>
            </a:r>
            <a:endParaRPr b="1" sz="2400">
              <a:solidFill>
                <a:schemeClr val="lt1"/>
              </a:solidFill>
            </a:endParaRPr>
          </a:p>
        </p:txBody>
      </p:sp>
      <p:sp>
        <p:nvSpPr>
          <p:cNvPr id="503" name="Google Shape;503;p45"/>
          <p:cNvSpPr txBox="1"/>
          <p:nvPr>
            <p:ph idx="1" type="subTitle"/>
          </p:nvPr>
        </p:nvSpPr>
        <p:spPr>
          <a:xfrm>
            <a:off x="311700" y="2276338"/>
            <a:ext cx="4173730" cy="3821465"/>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2000"/>
              <a:buNone/>
            </a:pPr>
            <a:r>
              <a:rPr b="1" lang="de-DE" sz="2000"/>
              <a:t>Übung 02 (Arbeitsblatt 01.2)</a:t>
            </a:r>
            <a:endParaRPr/>
          </a:p>
          <a:p>
            <a:pPr indent="-285750" lvl="0" marL="285750" rtl="0" algn="l">
              <a:lnSpc>
                <a:spcPct val="90000"/>
              </a:lnSpc>
              <a:spcBef>
                <a:spcPts val="750"/>
              </a:spcBef>
              <a:spcAft>
                <a:spcPts val="0"/>
              </a:spcAft>
              <a:buClr>
                <a:schemeClr val="dk1"/>
              </a:buClr>
              <a:buSzPts val="2000"/>
              <a:buFont typeface="Arial"/>
              <a:buChar char="•"/>
            </a:pPr>
            <a:r>
              <a:rPr b="1" lang="de-DE" sz="2000"/>
              <a:t>Brainstorming über Leitwerte und -prinzipien</a:t>
            </a:r>
            <a:endParaRPr/>
          </a:p>
          <a:p>
            <a:pPr indent="-285750" lvl="1" marL="628650" rtl="0" algn="l">
              <a:lnSpc>
                <a:spcPct val="90000"/>
              </a:lnSpc>
              <a:spcBef>
                <a:spcPts val="375"/>
              </a:spcBef>
              <a:spcAft>
                <a:spcPts val="0"/>
              </a:spcAft>
              <a:buClr>
                <a:schemeClr val="dk1"/>
              </a:buClr>
              <a:buSzPts val="1600"/>
              <a:buFont typeface="Arial"/>
              <a:buChar char="•"/>
            </a:pPr>
            <a:r>
              <a:rPr b="1" lang="de-DE" sz="1600"/>
              <a:t>allgemein</a:t>
            </a:r>
            <a:endParaRPr/>
          </a:p>
          <a:p>
            <a:pPr indent="-285750" lvl="1" marL="628650" rtl="0" algn="l">
              <a:lnSpc>
                <a:spcPct val="90000"/>
              </a:lnSpc>
              <a:spcBef>
                <a:spcPts val="375"/>
              </a:spcBef>
              <a:spcAft>
                <a:spcPts val="0"/>
              </a:spcAft>
              <a:buClr>
                <a:schemeClr val="dk1"/>
              </a:buClr>
              <a:buSzPts val="1600"/>
              <a:buFont typeface="Arial"/>
              <a:buChar char="•"/>
            </a:pPr>
            <a:r>
              <a:rPr b="1" lang="de-DE" sz="1600"/>
              <a:t>Kunden</a:t>
            </a:r>
            <a:endParaRPr/>
          </a:p>
          <a:p>
            <a:pPr indent="-285750" lvl="1" marL="628650" rtl="0" algn="l">
              <a:lnSpc>
                <a:spcPct val="90000"/>
              </a:lnSpc>
              <a:spcBef>
                <a:spcPts val="375"/>
              </a:spcBef>
              <a:spcAft>
                <a:spcPts val="0"/>
              </a:spcAft>
              <a:buClr>
                <a:schemeClr val="dk1"/>
              </a:buClr>
              <a:buSzPts val="1600"/>
              <a:buFont typeface="Arial"/>
              <a:buChar char="•"/>
            </a:pPr>
            <a:r>
              <a:rPr b="1" lang="de-DE" sz="1600"/>
              <a:t>Mitarbeiter</a:t>
            </a:r>
            <a:endParaRPr/>
          </a:p>
          <a:p>
            <a:pPr indent="-285750" lvl="1" marL="628650" rtl="0" algn="l">
              <a:lnSpc>
                <a:spcPct val="90000"/>
              </a:lnSpc>
              <a:spcBef>
                <a:spcPts val="375"/>
              </a:spcBef>
              <a:spcAft>
                <a:spcPts val="0"/>
              </a:spcAft>
              <a:buClr>
                <a:schemeClr val="dk1"/>
              </a:buClr>
              <a:buSzPts val="1600"/>
              <a:buFont typeface="Arial"/>
              <a:buChar char="•"/>
            </a:pPr>
            <a:r>
              <a:rPr b="1" lang="de-DE" sz="1600"/>
              <a:t>Gesellschaft</a:t>
            </a:r>
            <a:endParaRPr/>
          </a:p>
          <a:p>
            <a:pPr indent="-285750" lvl="0" marL="285750" rtl="0" algn="l">
              <a:lnSpc>
                <a:spcPct val="90000"/>
              </a:lnSpc>
              <a:spcBef>
                <a:spcPts val="750"/>
              </a:spcBef>
              <a:spcAft>
                <a:spcPts val="0"/>
              </a:spcAft>
              <a:buClr>
                <a:schemeClr val="dk1"/>
              </a:buClr>
              <a:buSzPts val="2000"/>
              <a:buFont typeface="Arial"/>
              <a:buChar char="•"/>
            </a:pPr>
            <a:r>
              <a:rPr b="1" lang="de-DE" sz="2000"/>
              <a:t>Entwerfen Sie Ihr Credo</a:t>
            </a:r>
            <a:endParaRPr/>
          </a:p>
          <a:p>
            <a:pPr indent="-285750" lvl="1" marL="628650" rtl="0" algn="l">
              <a:lnSpc>
                <a:spcPct val="90000"/>
              </a:lnSpc>
              <a:spcBef>
                <a:spcPts val="375"/>
              </a:spcBef>
              <a:spcAft>
                <a:spcPts val="0"/>
              </a:spcAft>
              <a:buClr>
                <a:schemeClr val="dk1"/>
              </a:buClr>
              <a:buSzPts val="1600"/>
              <a:buFont typeface="Arial"/>
              <a:buChar char="•"/>
            </a:pPr>
            <a:r>
              <a:rPr b="1" lang="de-DE" sz="1600"/>
              <a:t>kurze Satze</a:t>
            </a:r>
            <a:endParaRPr/>
          </a:p>
          <a:p>
            <a:pPr indent="-285750" lvl="1" marL="628650" rtl="0" algn="l">
              <a:lnSpc>
                <a:spcPct val="90000"/>
              </a:lnSpc>
              <a:spcBef>
                <a:spcPts val="375"/>
              </a:spcBef>
              <a:spcAft>
                <a:spcPts val="0"/>
              </a:spcAft>
              <a:buClr>
                <a:schemeClr val="dk1"/>
              </a:buClr>
              <a:buSzPts val="1600"/>
              <a:buFont typeface="Arial"/>
              <a:buChar char="•"/>
            </a:pPr>
            <a:r>
              <a:rPr b="1" lang="de-DE" sz="1600"/>
              <a:t>klare Botschaft</a:t>
            </a:r>
            <a:endParaRPr/>
          </a:p>
          <a:p>
            <a:pPr indent="-285750" lvl="1" marL="628650" rtl="0" algn="l">
              <a:lnSpc>
                <a:spcPct val="90000"/>
              </a:lnSpc>
              <a:spcBef>
                <a:spcPts val="375"/>
              </a:spcBef>
              <a:spcAft>
                <a:spcPts val="0"/>
              </a:spcAft>
              <a:buClr>
                <a:schemeClr val="dk1"/>
              </a:buClr>
              <a:buSzPts val="1600"/>
              <a:buFont typeface="Arial"/>
              <a:buChar char="•"/>
            </a:pPr>
            <a:r>
              <a:rPr b="1" lang="de-DE" sz="1600"/>
              <a:t>benutzen Sie die Form „Wir…”</a:t>
            </a:r>
            <a:endParaRPr/>
          </a:p>
          <a:p>
            <a:pPr indent="-171450" lvl="0" marL="285750" rtl="0" algn="l">
              <a:lnSpc>
                <a:spcPct val="90000"/>
              </a:lnSpc>
              <a:spcBef>
                <a:spcPts val="750"/>
              </a:spcBef>
              <a:spcAft>
                <a:spcPts val="0"/>
              </a:spcAft>
              <a:buClr>
                <a:schemeClr val="dk1"/>
              </a:buClr>
              <a:buSzPts val="1800"/>
              <a:buFont typeface="Arial"/>
              <a:buNone/>
            </a:pPr>
            <a:r>
              <a:t/>
            </a:r>
            <a:endParaRPr b="1"/>
          </a:p>
        </p:txBody>
      </p:sp>
      <p:pic>
        <p:nvPicPr>
          <p:cNvPr descr="A close up of a logo&#10;&#10;Description automatically generated" id="504" name="Google Shape;504;p45"/>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505" name="Google Shape;505;p4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506" name="Google Shape;506;p45"/>
          <p:cNvPicPr preferRelativeResize="0"/>
          <p:nvPr/>
        </p:nvPicPr>
        <p:blipFill rotWithShape="1">
          <a:blip r:embed="rId4">
            <a:alphaModFix/>
          </a:blip>
          <a:srcRect b="0" l="0" r="0" t="0"/>
          <a:stretch/>
        </p:blipFill>
        <p:spPr>
          <a:xfrm>
            <a:off x="4681211" y="2464079"/>
            <a:ext cx="4151089" cy="2551190"/>
          </a:xfrm>
          <a:prstGeom prst="rect">
            <a:avLst/>
          </a:prstGeom>
          <a:noFill/>
          <a:ln>
            <a:noFill/>
          </a:ln>
          <a:effectLst>
            <a:outerShdw blurRad="292100" rotWithShape="0" algn="tl" dir="2700000" dist="139700">
              <a:srgbClr val="333333">
                <a:alpha val="64705"/>
              </a:srgbClr>
            </a:outerShdw>
          </a:effectLst>
        </p:spPr>
      </p:pic>
      <p:sp>
        <p:nvSpPr>
          <p:cNvPr id="507" name="Google Shape;507;p45"/>
          <p:cNvSpPr txBox="1"/>
          <p:nvPr/>
        </p:nvSpPr>
        <p:spPr>
          <a:xfrm>
            <a:off x="4626104" y="5172688"/>
            <a:ext cx="3468227"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chemeClr val="dk1"/>
                </a:solidFill>
                <a:latin typeface="Trebuchet MS"/>
                <a:ea typeface="Trebuchet MS"/>
                <a:cs typeface="Trebuchet MS"/>
                <a:sym typeface="Trebuchet MS"/>
              </a:rPr>
              <a:t>Bildquelle: </a:t>
            </a:r>
            <a:r>
              <a:rPr lang="de-DE" sz="1200" u="sng">
                <a:solidFill>
                  <a:srgbClr val="0070C0"/>
                </a:solidFill>
                <a:latin typeface="Trebuchet MS"/>
                <a:ea typeface="Trebuchet MS"/>
                <a:cs typeface="Trebuchet MS"/>
                <a:sym typeface="Trebuchet MS"/>
              </a:rPr>
              <a:t>M</a:t>
            </a:r>
            <a:r>
              <a:rPr lang="de-DE" sz="1200" u="sng">
                <a:solidFill>
                  <a:schemeClr val="hlink"/>
                </a:solidFill>
                <a:latin typeface="Trebuchet MS"/>
                <a:ea typeface="Trebuchet MS"/>
                <a:cs typeface="Trebuchet MS"/>
                <a:sym typeface="Trebuchet MS"/>
                <a:hlinkClick r:id="rId5"/>
              </a:rPr>
              <a:t>ohamed Hassan</a:t>
            </a:r>
            <a:r>
              <a:rPr lang="de-DE" sz="1200">
                <a:solidFill>
                  <a:schemeClr val="dk1"/>
                </a:solidFill>
                <a:latin typeface="Trebuchet MS"/>
                <a:ea typeface="Trebuchet MS"/>
                <a:cs typeface="Trebuchet MS"/>
                <a:sym typeface="Trebuchet MS"/>
              </a:rPr>
              <a:t> auf </a:t>
            </a:r>
            <a:r>
              <a:rPr lang="de-DE" sz="1200" u="sng">
                <a:solidFill>
                  <a:schemeClr val="hlink"/>
                </a:solidFill>
                <a:latin typeface="Trebuchet MS"/>
                <a:ea typeface="Trebuchet MS"/>
                <a:cs typeface="Trebuchet MS"/>
                <a:sym typeface="Trebuchet MS"/>
                <a:hlinkClick r:id="rId6"/>
              </a:rPr>
              <a:t>Pixabay</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508" name="Google Shape;508;p45"/>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509" name="Google Shape;509;p45"/>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46"/>
          <p:cNvSpPr/>
          <p:nvPr>
            <p:ph type="ctrTitle"/>
          </p:nvPr>
        </p:nvSpPr>
        <p:spPr>
          <a:xfrm>
            <a:off x="311700" y="1642466"/>
            <a:ext cx="8520600" cy="528865"/>
          </a:xfrm>
          <a:prstGeom prst="roundRect">
            <a:avLst>
              <a:gd fmla="val 16667" name="adj"/>
            </a:avLst>
          </a:prstGeom>
          <a:solidFill>
            <a:srgbClr val="3087B9"/>
          </a:soli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de-DE" sz="3060">
                <a:solidFill>
                  <a:schemeClr val="lt2"/>
                </a:solidFill>
                <a:latin typeface="Trebuchet MS"/>
                <a:ea typeface="Trebuchet MS"/>
                <a:cs typeface="Trebuchet MS"/>
                <a:sym typeface="Trebuchet MS"/>
              </a:rPr>
              <a:t>Zusammenfassung / Schlussfolgerungen</a:t>
            </a:r>
            <a:endParaRPr/>
          </a:p>
        </p:txBody>
      </p:sp>
      <p:sp>
        <p:nvSpPr>
          <p:cNvPr id="515" name="Google Shape;515;p46"/>
          <p:cNvSpPr txBox="1"/>
          <p:nvPr>
            <p:ph idx="1" type="subTitle"/>
          </p:nvPr>
        </p:nvSpPr>
        <p:spPr>
          <a:xfrm>
            <a:off x="231007" y="2358453"/>
            <a:ext cx="8601293" cy="3059772"/>
          </a:xfrm>
          <a:prstGeom prst="rect">
            <a:avLst/>
          </a:prstGeom>
          <a:noFill/>
          <a:ln>
            <a:noFill/>
          </a:ln>
        </p:spPr>
        <p:txBody>
          <a:bodyPr anchorCtr="0" anchor="t" bIns="91425" lIns="91425" spcFirstLastPara="1" rIns="91425" wrap="square" tIns="91425">
            <a:noAutofit/>
          </a:bodyPr>
          <a:lstStyle/>
          <a:p>
            <a:pPr indent="-514800" lvl="0" marL="514800" rtl="0" algn="l">
              <a:lnSpc>
                <a:spcPct val="100000"/>
              </a:lnSpc>
              <a:spcBef>
                <a:spcPts val="0"/>
              </a:spcBef>
              <a:spcAft>
                <a:spcPts val="0"/>
              </a:spcAft>
              <a:buClr>
                <a:schemeClr val="dk1"/>
              </a:buClr>
              <a:buSzPts val="1800"/>
              <a:buFont typeface="Trebuchet MS"/>
              <a:buAutoNum type="arabicPeriod"/>
            </a:pPr>
            <a:r>
              <a:rPr lang="de-DE" sz="1800"/>
              <a:t>Die Definition von Talent ist sehr individuell und hängt vom Kontext ab.</a:t>
            </a:r>
            <a:endParaRPr/>
          </a:p>
          <a:p>
            <a:pPr indent="-514800" lvl="0" marL="514800" rtl="0" algn="l">
              <a:lnSpc>
                <a:spcPct val="100000"/>
              </a:lnSpc>
              <a:spcBef>
                <a:spcPts val="0"/>
              </a:spcBef>
              <a:spcAft>
                <a:spcPts val="0"/>
              </a:spcAft>
              <a:buClr>
                <a:schemeClr val="dk1"/>
              </a:buClr>
              <a:buSzPts val="1800"/>
              <a:buFont typeface="Trebuchet MS"/>
              <a:buAutoNum type="arabicPeriod"/>
            </a:pPr>
            <a:r>
              <a:rPr lang="de-DE" sz="1800"/>
              <a:t>Ein modernes Talentmanagement berücksichtigt das Potenzial eines jeden Mitarbeiters und konzentriert sich nicht nur auf hohe Potenziale</a:t>
            </a:r>
            <a:r>
              <a:rPr lang="de-DE"/>
              <a:t>.</a:t>
            </a:r>
            <a:endParaRPr/>
          </a:p>
          <a:p>
            <a:pPr indent="-514800" lvl="0" marL="514800" rtl="0" algn="l">
              <a:lnSpc>
                <a:spcPct val="100000"/>
              </a:lnSpc>
              <a:spcBef>
                <a:spcPts val="0"/>
              </a:spcBef>
              <a:spcAft>
                <a:spcPts val="0"/>
              </a:spcAft>
              <a:buClr>
                <a:schemeClr val="dk1"/>
              </a:buClr>
              <a:buSzPts val="1800"/>
              <a:buFont typeface="Trebuchet MS"/>
              <a:buAutoNum type="arabicPeriod"/>
            </a:pPr>
            <a:r>
              <a:rPr lang="de-DE" sz="1800"/>
              <a:t>Das Talentmanagement ist nicht nur eine HR-Aufgabe, sondern ein umfassender Ansatz, der die Geschäftsstrategie, Unternehmenskultur und HR-Praktiken umfasst</a:t>
            </a:r>
            <a:r>
              <a:rPr lang="de-DE"/>
              <a:t>.</a:t>
            </a:r>
            <a:endParaRPr/>
          </a:p>
          <a:p>
            <a:pPr indent="-514800" lvl="0" marL="514800" rtl="0" algn="l">
              <a:lnSpc>
                <a:spcPct val="100000"/>
              </a:lnSpc>
              <a:spcBef>
                <a:spcPts val="0"/>
              </a:spcBef>
              <a:spcAft>
                <a:spcPts val="0"/>
              </a:spcAft>
              <a:buClr>
                <a:schemeClr val="dk1"/>
              </a:buClr>
              <a:buSzPts val="1800"/>
              <a:buFont typeface="Trebuchet MS"/>
              <a:buAutoNum type="arabicPeriod"/>
            </a:pPr>
            <a:r>
              <a:rPr lang="de-DE" sz="1800"/>
              <a:t>Die Welt verändert sich rasch und unvorhersehbar</a:t>
            </a:r>
            <a:r>
              <a:rPr lang="de-DE"/>
              <a:t>. </a:t>
            </a:r>
            <a:endParaRPr/>
          </a:p>
          <a:p>
            <a:pPr indent="-514800" lvl="0" marL="514800" rtl="0" algn="l">
              <a:lnSpc>
                <a:spcPct val="100000"/>
              </a:lnSpc>
              <a:spcBef>
                <a:spcPts val="0"/>
              </a:spcBef>
              <a:spcAft>
                <a:spcPts val="0"/>
              </a:spcAft>
              <a:buClr>
                <a:schemeClr val="dk1"/>
              </a:buClr>
              <a:buSzPts val="1800"/>
              <a:buFont typeface="Trebuchet MS"/>
              <a:buAutoNum type="arabicPeriod"/>
            </a:pPr>
            <a:r>
              <a:rPr lang="de-DE" sz="1800"/>
              <a:t>Um mit diesen Veränderungen umgehen zu können, müssen wir uns in fast allen Bereichen unserer geschäftlichen Aktivitäten und Prozesse verändern</a:t>
            </a:r>
            <a:r>
              <a:rPr lang="de-DE"/>
              <a:t>.</a:t>
            </a:r>
            <a:endParaRPr/>
          </a:p>
          <a:p>
            <a:pPr indent="-514800" lvl="0" marL="514800" rtl="0" algn="l">
              <a:lnSpc>
                <a:spcPct val="100000"/>
              </a:lnSpc>
              <a:spcBef>
                <a:spcPts val="0"/>
              </a:spcBef>
              <a:spcAft>
                <a:spcPts val="0"/>
              </a:spcAft>
              <a:buClr>
                <a:schemeClr val="dk1"/>
              </a:buClr>
              <a:buSzPts val="1800"/>
              <a:buFont typeface="Trebuchet MS"/>
              <a:buAutoNum type="arabicPeriod"/>
            </a:pPr>
            <a:r>
              <a:rPr lang="de-DE" sz="1800"/>
              <a:t>Wir sollten Menschen in den Mittelpunkt unserer „TM-Aufmerksamkeit“ stellen</a:t>
            </a:r>
            <a:r>
              <a:rPr lang="de-DE"/>
              <a:t>.</a:t>
            </a:r>
            <a:endParaRPr/>
          </a:p>
          <a:p>
            <a:pPr indent="-514800" lvl="0" marL="514800" rtl="0" algn="l">
              <a:lnSpc>
                <a:spcPct val="100000"/>
              </a:lnSpc>
              <a:spcBef>
                <a:spcPts val="0"/>
              </a:spcBef>
              <a:spcAft>
                <a:spcPts val="0"/>
              </a:spcAft>
              <a:buClr>
                <a:schemeClr val="dk1"/>
              </a:buClr>
              <a:buSzPts val="1800"/>
              <a:buFont typeface="Trebuchet MS"/>
              <a:buAutoNum type="arabicPeriod"/>
            </a:pPr>
            <a:r>
              <a:rPr lang="de-DE" sz="1800"/>
              <a:t>Ein klares und einfaches Credo sollte der Ausgangspunkt Ihrer Bemühungen im Bereich des Talentmanagements sein.</a:t>
            </a:r>
            <a:endParaRPr/>
          </a:p>
        </p:txBody>
      </p:sp>
      <p:pic>
        <p:nvPicPr>
          <p:cNvPr descr="A close up of a logo&#10;&#10;Description automatically generated" id="516" name="Google Shape;516;p4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517" name="Google Shape;517;p4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518" name="Google Shape;518;p46"/>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519" name="Google Shape;519;p46"/>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47"/>
          <p:cNvSpPr txBox="1"/>
          <p:nvPr>
            <p:ph type="title"/>
          </p:nvPr>
        </p:nvSpPr>
        <p:spPr>
          <a:xfrm>
            <a:off x="628650" y="278501"/>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700"/>
              <a:buFont typeface="Trebuchet MS"/>
              <a:buNone/>
            </a:pPr>
            <a:r>
              <a:rPr b="1" i="1" lang="de-DE" sz="2700"/>
              <a:t>Quellen:</a:t>
            </a:r>
            <a:endParaRPr/>
          </a:p>
        </p:txBody>
      </p:sp>
      <p:pic>
        <p:nvPicPr>
          <p:cNvPr descr="Obraz zawierający tekst&#10;&#10;Opis wygenerowany automatycznie" id="525" name="Google Shape;525;p47"/>
          <p:cNvPicPr preferRelativeResize="0"/>
          <p:nvPr/>
        </p:nvPicPr>
        <p:blipFill rotWithShape="1">
          <a:blip r:embed="rId3">
            <a:alphaModFix/>
          </a:blip>
          <a:srcRect b="0" l="0" r="0" t="0"/>
          <a:stretch/>
        </p:blipFill>
        <p:spPr>
          <a:xfrm>
            <a:off x="232007" y="6325837"/>
            <a:ext cx="1909584" cy="389288"/>
          </a:xfrm>
          <a:prstGeom prst="rect">
            <a:avLst/>
          </a:prstGeom>
          <a:noFill/>
          <a:ln>
            <a:noFill/>
          </a:ln>
        </p:spPr>
      </p:pic>
      <p:sp>
        <p:nvSpPr>
          <p:cNvPr id="526" name="Google Shape;526;p47"/>
          <p:cNvSpPr txBox="1"/>
          <p:nvPr/>
        </p:nvSpPr>
        <p:spPr>
          <a:xfrm>
            <a:off x="628650" y="1312057"/>
            <a:ext cx="7886700" cy="5132583"/>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100"/>
              <a:buFont typeface="Arial"/>
              <a:buNone/>
            </a:pPr>
            <a:r>
              <a:rPr lang="de-DE" sz="1100">
                <a:solidFill>
                  <a:schemeClr val="dk1"/>
                </a:solidFill>
                <a:latin typeface="Trebuchet MS"/>
                <a:ea typeface="Trebuchet MS"/>
                <a:cs typeface="Trebuchet MS"/>
                <a:sym typeface="Trebuchet MS"/>
              </a:rPr>
              <a:t>Folie 16:</a:t>
            </a:r>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Oxford Learners Dictionary, abgerufen am 19.02.2020:</a:t>
            </a:r>
            <a:br>
              <a:rPr lang="de-DE" sz="1100">
                <a:solidFill>
                  <a:srgbClr val="FF0000"/>
                </a:solidFill>
                <a:latin typeface="Trebuchet MS"/>
                <a:ea typeface="Trebuchet MS"/>
                <a:cs typeface="Trebuchet MS"/>
                <a:sym typeface="Trebuchet MS"/>
              </a:rPr>
            </a:br>
            <a:r>
              <a:rPr lang="de-DE" sz="1100" u="sng">
                <a:solidFill>
                  <a:schemeClr val="hlink"/>
                </a:solidFill>
                <a:latin typeface="Trebuchet MS"/>
                <a:ea typeface="Trebuchet MS"/>
                <a:cs typeface="Trebuchet MS"/>
                <a:sym typeface="Trebuchet MS"/>
                <a:hlinkClick r:id="rId4"/>
              </a:rPr>
              <a:t>https://www.oxfordlearnersdictionaries.com/definition/english/talent?q=talent</a:t>
            </a:r>
            <a:endParaRPr sz="1100">
              <a:solidFill>
                <a:srgbClr val="FF0000"/>
              </a:solidFill>
              <a:latin typeface="Trebuchet MS"/>
              <a:ea typeface="Trebuchet MS"/>
              <a:cs typeface="Trebuchet MS"/>
              <a:sym typeface="Trebuchet MS"/>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Duden Fremdwörterbuch; abgerufen am 19.02.2020</a:t>
            </a:r>
            <a:br>
              <a:rPr lang="de-DE" sz="1100">
                <a:solidFill>
                  <a:srgbClr val="FF0000"/>
                </a:solidFill>
                <a:latin typeface="Trebuchet MS"/>
                <a:ea typeface="Trebuchet MS"/>
                <a:cs typeface="Trebuchet MS"/>
                <a:sym typeface="Trebuchet MS"/>
              </a:rPr>
            </a:br>
            <a:r>
              <a:rPr lang="de-DE" sz="1100" u="sng">
                <a:solidFill>
                  <a:schemeClr val="hlink"/>
                </a:solidFill>
                <a:latin typeface="Trebuchet MS"/>
                <a:ea typeface="Trebuchet MS"/>
                <a:cs typeface="Trebuchet MS"/>
                <a:sym typeface="Trebuchet MS"/>
                <a:hlinkClick r:id="rId5"/>
              </a:rPr>
              <a:t>https://www.duden.de/rechtschreibung/Talent</a:t>
            </a:r>
            <a:r>
              <a:rPr lang="de-DE" sz="1100">
                <a:solidFill>
                  <a:srgbClr val="FF0000"/>
                </a:solidFill>
                <a:latin typeface="Trebuchet MS"/>
                <a:ea typeface="Trebuchet MS"/>
                <a:cs typeface="Trebuchet MS"/>
                <a:sym typeface="Trebuchet MS"/>
              </a:rPr>
              <a:t> </a:t>
            </a:r>
            <a:endParaRPr/>
          </a:p>
          <a:p>
            <a:pPr indent="0" lvl="0" marL="0" marR="0" rtl="0" algn="l">
              <a:lnSpc>
                <a:spcPct val="90000"/>
              </a:lnSpc>
              <a:spcBef>
                <a:spcPts val="750"/>
              </a:spcBef>
              <a:spcAft>
                <a:spcPts val="0"/>
              </a:spcAft>
              <a:buClr>
                <a:schemeClr val="dk1"/>
              </a:buClr>
              <a:buSzPts val="1100"/>
              <a:buFont typeface="Arial"/>
              <a:buNone/>
            </a:pPr>
            <a:r>
              <a:rPr lang="de-DE" sz="1100">
                <a:solidFill>
                  <a:schemeClr val="dk1"/>
                </a:solidFill>
                <a:latin typeface="Trebuchet MS"/>
                <a:ea typeface="Trebuchet MS"/>
                <a:cs typeface="Trebuchet MS"/>
                <a:sym typeface="Trebuchet MS"/>
              </a:rPr>
              <a:t>Folie 18:</a:t>
            </a:r>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von Hehn, S. (2016): Systematisches Talent Management – Kompetenzen strategisch einsetzen (2. Auflage), Stuttgart, Schäffer-Pöschel</a:t>
            </a:r>
            <a:endParaRPr/>
          </a:p>
          <a:p>
            <a:pPr indent="0" lvl="0" marL="0" marR="0" rtl="0" algn="l">
              <a:lnSpc>
                <a:spcPct val="90000"/>
              </a:lnSpc>
              <a:spcBef>
                <a:spcPts val="750"/>
              </a:spcBef>
              <a:spcAft>
                <a:spcPts val="0"/>
              </a:spcAft>
              <a:buClr>
                <a:schemeClr val="dk1"/>
              </a:buClr>
              <a:buSzPts val="1100"/>
              <a:buFont typeface="Arial"/>
              <a:buNone/>
            </a:pPr>
            <a:r>
              <a:rPr lang="de-DE" sz="1100">
                <a:solidFill>
                  <a:schemeClr val="dk1"/>
                </a:solidFill>
                <a:latin typeface="Trebuchet MS"/>
                <a:ea typeface="Trebuchet MS"/>
                <a:cs typeface="Trebuchet MS"/>
                <a:sym typeface="Trebuchet MS"/>
              </a:rPr>
              <a:t>Folie 19:</a:t>
            </a:r>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Ritz, A./Sinelli, P. (2018): Talent Management – Überblick und konzeptionelle Grundlagen (3. Auflage, S. 3-32), in: Ritz, A./Thom, N. (2018), Talent Management, Wiesbaden, Springer Gabler</a:t>
            </a:r>
            <a:endParaRPr sz="1100">
              <a:solidFill>
                <a:schemeClr val="dk1"/>
              </a:solidFill>
              <a:latin typeface="Trebuchet MS"/>
              <a:ea typeface="Trebuchet MS"/>
              <a:cs typeface="Trebuchet MS"/>
              <a:sym typeface="Trebuchet MS"/>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von Hehn, S. (2016): Systematisches Talent Management – Kompetenzen strategisch einsetzen (2. Auflage), Stuttgart, Schäffer-Pöschel</a:t>
            </a:r>
            <a:endParaRPr/>
          </a:p>
          <a:p>
            <a:pPr indent="0" lvl="0" marL="0" marR="0" rtl="0" algn="l">
              <a:lnSpc>
                <a:spcPct val="90000"/>
              </a:lnSpc>
              <a:spcBef>
                <a:spcPts val="750"/>
              </a:spcBef>
              <a:spcAft>
                <a:spcPts val="0"/>
              </a:spcAft>
              <a:buClr>
                <a:schemeClr val="dk1"/>
              </a:buClr>
              <a:buSzPts val="1100"/>
              <a:buFont typeface="Arial"/>
              <a:buNone/>
            </a:pPr>
            <a:r>
              <a:rPr lang="de-DE" sz="1100">
                <a:solidFill>
                  <a:schemeClr val="dk1"/>
                </a:solidFill>
                <a:latin typeface="Trebuchet MS"/>
                <a:ea typeface="Trebuchet MS"/>
                <a:cs typeface="Trebuchet MS"/>
                <a:sym typeface="Trebuchet MS"/>
              </a:rPr>
              <a:t>Folie 20:</a:t>
            </a:r>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von Hehn, S. (2016): Systematisches Talent Management – Kompetenzen strategisch einsetzen (2. Auflage), Stuttgart, Schäffer-Pöschel</a:t>
            </a:r>
            <a:endParaRPr/>
          </a:p>
          <a:p>
            <a:pPr indent="0" lvl="0" marL="0" marR="0" rtl="0" algn="l">
              <a:lnSpc>
                <a:spcPct val="90000"/>
              </a:lnSpc>
              <a:spcBef>
                <a:spcPts val="750"/>
              </a:spcBef>
              <a:spcAft>
                <a:spcPts val="0"/>
              </a:spcAft>
              <a:buClr>
                <a:schemeClr val="dk1"/>
              </a:buClr>
              <a:buSzPts val="1100"/>
              <a:buFont typeface="Arial"/>
              <a:buNone/>
            </a:pPr>
            <a:r>
              <a:rPr lang="de-DE" sz="1100">
                <a:solidFill>
                  <a:schemeClr val="dk1"/>
                </a:solidFill>
                <a:latin typeface="Trebuchet MS"/>
                <a:ea typeface="Trebuchet MS"/>
                <a:cs typeface="Trebuchet MS"/>
                <a:sym typeface="Trebuchet MS"/>
              </a:rPr>
              <a:t>Folie 27:</a:t>
            </a:r>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Morgan, J. (2018): Eight Trends Shaping the Future of Talent Management Programs, in: Berger, Lance A./Berger, Dorothy R. (2018), The Talent Management Handbook (Third Edition, 2018), USA, McGraw-Hill Education</a:t>
            </a:r>
            <a:endParaRPr/>
          </a:p>
          <a:p>
            <a:pPr indent="0" lvl="0" marL="0" marR="0" rtl="0" algn="l">
              <a:lnSpc>
                <a:spcPct val="90000"/>
              </a:lnSpc>
              <a:spcBef>
                <a:spcPts val="750"/>
              </a:spcBef>
              <a:spcAft>
                <a:spcPts val="0"/>
              </a:spcAft>
              <a:buClr>
                <a:schemeClr val="dk1"/>
              </a:buClr>
              <a:buSzPts val="1100"/>
              <a:buFont typeface="Arial"/>
              <a:buNone/>
            </a:pPr>
            <a:r>
              <a:rPr lang="de-DE" sz="1100">
                <a:solidFill>
                  <a:schemeClr val="dk1"/>
                </a:solidFill>
                <a:latin typeface="Trebuchet MS"/>
                <a:ea typeface="Trebuchet MS"/>
                <a:cs typeface="Trebuchet MS"/>
                <a:sym typeface="Trebuchet MS"/>
              </a:rPr>
              <a:t>Folie 29:</a:t>
            </a:r>
            <a:endParaRPr sz="1100">
              <a:solidFill>
                <a:schemeClr val="dk1"/>
              </a:solidFill>
              <a:latin typeface="Trebuchet MS"/>
              <a:ea typeface="Trebuchet MS"/>
              <a:cs typeface="Trebuchet MS"/>
              <a:sym typeface="Trebuchet MS"/>
            </a:endParaRPr>
          </a:p>
          <a:p>
            <a:pPr indent="-171450" lvl="0" marL="171450" marR="0" rtl="0" algn="l">
              <a:lnSpc>
                <a:spcPct val="90000"/>
              </a:lnSpc>
              <a:spcBef>
                <a:spcPts val="750"/>
              </a:spcBef>
              <a:spcAft>
                <a:spcPts val="0"/>
              </a:spcAft>
              <a:buClr>
                <a:schemeClr val="dk1"/>
              </a:buClr>
              <a:buSzPts val="1100"/>
              <a:buFont typeface="Arial"/>
              <a:buChar char="•"/>
            </a:pPr>
            <a:r>
              <a:rPr lang="de-DE" sz="1100">
                <a:solidFill>
                  <a:schemeClr val="dk1"/>
                </a:solidFill>
                <a:latin typeface="Trebuchet MS"/>
                <a:ea typeface="Trebuchet MS"/>
                <a:cs typeface="Trebuchet MS"/>
                <a:sym typeface="Trebuchet MS"/>
              </a:rPr>
              <a:t>Berger, Lance A./Berger, Dorothy R. (2018): Using Talent Management to build a high performing work force, in: Berger, Lance A./Berger, Dorothy R. (2018), The Talent Management Handbook (Third Edition, 2018), USA, McGraw-Hill Education</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48"/>
          <p:cNvSpPr txBox="1"/>
          <p:nvPr>
            <p:ph type="ctrTitle"/>
          </p:nvPr>
        </p:nvSpPr>
        <p:spPr>
          <a:xfrm>
            <a:off x="693019" y="1790915"/>
            <a:ext cx="7767587" cy="193240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320"/>
              <a:buFont typeface="Trebuchet MS"/>
              <a:buNone/>
            </a:pPr>
            <a:r>
              <a:rPr b="1" lang="de-DE" sz="4320"/>
              <a:t>Vielen Dank fürs Zuschauen!</a:t>
            </a:r>
            <a:br>
              <a:rPr b="1" i="1" lang="de-DE" sz="4320">
                <a:solidFill>
                  <a:schemeClr val="accent4"/>
                </a:solidFill>
              </a:rPr>
            </a:br>
            <a:endParaRPr sz="4050"/>
          </a:p>
        </p:txBody>
      </p:sp>
      <p:pic>
        <p:nvPicPr>
          <p:cNvPr descr="A close up of a logo&#10;&#10;Description automatically generated" id="532" name="Google Shape;532;p48"/>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pic>
        <p:nvPicPr>
          <p:cNvPr id="533" name="Google Shape;533;p48"/>
          <p:cNvPicPr preferRelativeResize="0"/>
          <p:nvPr/>
        </p:nvPicPr>
        <p:blipFill rotWithShape="1">
          <a:blip r:embed="rId4">
            <a:alphaModFix/>
          </a:blip>
          <a:srcRect b="0" l="0" r="0" t="0"/>
          <a:stretch/>
        </p:blipFill>
        <p:spPr>
          <a:xfrm>
            <a:off x="311700" y="5859710"/>
            <a:ext cx="1439863" cy="398463"/>
          </a:xfrm>
          <a:prstGeom prst="rect">
            <a:avLst/>
          </a:prstGeom>
          <a:noFill/>
          <a:ln>
            <a:noFill/>
          </a:ln>
        </p:spPr>
      </p:pic>
      <p:pic>
        <p:nvPicPr>
          <p:cNvPr id="534" name="Google Shape;534;p48"/>
          <p:cNvPicPr preferRelativeResize="0"/>
          <p:nvPr/>
        </p:nvPicPr>
        <p:blipFill rotWithShape="1">
          <a:blip r:embed="rId5">
            <a:alphaModFix/>
          </a:blip>
          <a:srcRect b="0" l="0" r="0" t="0"/>
          <a:stretch/>
        </p:blipFill>
        <p:spPr>
          <a:xfrm>
            <a:off x="1794425" y="5859710"/>
            <a:ext cx="792163" cy="404813"/>
          </a:xfrm>
          <a:prstGeom prst="rect">
            <a:avLst/>
          </a:prstGeom>
          <a:noFill/>
          <a:ln>
            <a:noFill/>
          </a:ln>
        </p:spPr>
      </p:pic>
      <p:pic>
        <p:nvPicPr>
          <p:cNvPr id="535" name="Google Shape;535;p48"/>
          <p:cNvPicPr preferRelativeResize="0"/>
          <p:nvPr/>
        </p:nvPicPr>
        <p:blipFill rotWithShape="1">
          <a:blip r:embed="rId6">
            <a:alphaModFix/>
          </a:blip>
          <a:srcRect b="0" l="0" r="0" t="0"/>
          <a:stretch/>
        </p:blipFill>
        <p:spPr>
          <a:xfrm>
            <a:off x="2697713" y="5859710"/>
            <a:ext cx="822325" cy="361950"/>
          </a:xfrm>
          <a:prstGeom prst="rect">
            <a:avLst/>
          </a:prstGeom>
          <a:noFill/>
          <a:ln>
            <a:noFill/>
          </a:ln>
        </p:spPr>
      </p:pic>
      <p:pic>
        <p:nvPicPr>
          <p:cNvPr id="536" name="Google Shape;536;p48"/>
          <p:cNvPicPr preferRelativeResize="0"/>
          <p:nvPr/>
        </p:nvPicPr>
        <p:blipFill rotWithShape="1">
          <a:blip r:embed="rId7">
            <a:alphaModFix/>
          </a:blip>
          <a:srcRect b="0" l="0" r="0" t="0"/>
          <a:stretch/>
        </p:blipFill>
        <p:spPr>
          <a:xfrm>
            <a:off x="3572425" y="5859710"/>
            <a:ext cx="1390650" cy="323850"/>
          </a:xfrm>
          <a:prstGeom prst="rect">
            <a:avLst/>
          </a:prstGeom>
          <a:noFill/>
          <a:ln>
            <a:noFill/>
          </a:ln>
        </p:spPr>
      </p:pic>
      <p:pic>
        <p:nvPicPr>
          <p:cNvPr id="537" name="Google Shape;537;p48"/>
          <p:cNvPicPr preferRelativeResize="0"/>
          <p:nvPr/>
        </p:nvPicPr>
        <p:blipFill rotWithShape="1">
          <a:blip r:embed="rId8">
            <a:alphaModFix/>
          </a:blip>
          <a:srcRect b="0" l="0" r="0" t="0"/>
          <a:stretch/>
        </p:blipFill>
        <p:spPr>
          <a:xfrm>
            <a:off x="5029750" y="5859710"/>
            <a:ext cx="752475" cy="333375"/>
          </a:xfrm>
          <a:prstGeom prst="rect">
            <a:avLst/>
          </a:prstGeom>
          <a:noFill/>
          <a:ln>
            <a:noFill/>
          </a:ln>
        </p:spPr>
      </p:pic>
      <p:pic>
        <p:nvPicPr>
          <p:cNvPr id="538" name="Google Shape;538;p48"/>
          <p:cNvPicPr preferRelativeResize="0"/>
          <p:nvPr/>
        </p:nvPicPr>
        <p:blipFill rotWithShape="1">
          <a:blip r:embed="rId9">
            <a:alphaModFix/>
          </a:blip>
          <a:srcRect b="0" l="0" r="0" t="0"/>
          <a:stretch/>
        </p:blipFill>
        <p:spPr>
          <a:xfrm>
            <a:off x="5858425" y="5859710"/>
            <a:ext cx="342900" cy="306388"/>
          </a:xfrm>
          <a:prstGeom prst="rect">
            <a:avLst/>
          </a:prstGeom>
          <a:noFill/>
          <a:ln>
            <a:noFill/>
          </a:ln>
        </p:spPr>
      </p:pic>
      <p:pic>
        <p:nvPicPr>
          <p:cNvPr id="539" name="Google Shape;539;p48"/>
          <p:cNvPicPr preferRelativeResize="0"/>
          <p:nvPr/>
        </p:nvPicPr>
        <p:blipFill rotWithShape="1">
          <a:blip r:embed="rId10">
            <a:alphaModFix/>
          </a:blip>
          <a:srcRect b="0" l="0" r="0" t="0"/>
          <a:stretch/>
        </p:blipFill>
        <p:spPr>
          <a:xfrm>
            <a:off x="6291813" y="5859710"/>
            <a:ext cx="525462" cy="369888"/>
          </a:xfrm>
          <a:prstGeom prst="rect">
            <a:avLst/>
          </a:prstGeom>
          <a:noFill/>
          <a:ln>
            <a:noFill/>
          </a:ln>
        </p:spPr>
      </p:pic>
      <p:sp>
        <p:nvSpPr>
          <p:cNvPr id="540" name="Google Shape;540;p48"/>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541" name="Google Shape;541;p48"/>
          <p:cNvPicPr preferRelativeResize="0"/>
          <p:nvPr/>
        </p:nvPicPr>
        <p:blipFill rotWithShape="1">
          <a:blip r:embed="rId11">
            <a:alphaModFix/>
          </a:blip>
          <a:srcRect b="0" l="0" r="0" t="0"/>
          <a:stretch/>
        </p:blipFill>
        <p:spPr>
          <a:xfrm>
            <a:off x="7217567" y="5874566"/>
            <a:ext cx="1819277" cy="370878"/>
          </a:xfrm>
          <a:prstGeom prst="rect">
            <a:avLst/>
          </a:prstGeom>
          <a:noFill/>
          <a:ln>
            <a:noFill/>
          </a:ln>
        </p:spPr>
      </p:pic>
      <p:sp>
        <p:nvSpPr>
          <p:cNvPr id="542" name="Google Shape;542;p48"/>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7"/>
          <p:cNvSpPr/>
          <p:nvPr>
            <p:ph type="ctrTitle"/>
          </p:nvPr>
        </p:nvSpPr>
        <p:spPr>
          <a:xfrm>
            <a:off x="311700" y="1642466"/>
            <a:ext cx="8520600" cy="528865"/>
          </a:xfrm>
          <a:prstGeom prst="roundRect">
            <a:avLst>
              <a:gd fmla="val 16667" name="adj"/>
            </a:avLst>
          </a:prstGeom>
          <a:solidFill>
            <a:srgbClr val="3086B8"/>
          </a:soli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de-DE" sz="3060">
                <a:solidFill>
                  <a:schemeClr val="lt2"/>
                </a:solidFill>
                <a:latin typeface="Trebuchet MS"/>
                <a:ea typeface="Trebuchet MS"/>
                <a:cs typeface="Trebuchet MS"/>
                <a:sym typeface="Trebuchet MS"/>
              </a:rPr>
              <a:t>Lernergebnisse</a:t>
            </a:r>
            <a:endParaRPr/>
          </a:p>
        </p:txBody>
      </p:sp>
      <p:sp>
        <p:nvSpPr>
          <p:cNvPr id="138" name="Google Shape;138;p17"/>
          <p:cNvSpPr txBox="1"/>
          <p:nvPr>
            <p:ph idx="1" type="subTitle"/>
          </p:nvPr>
        </p:nvSpPr>
        <p:spPr>
          <a:xfrm>
            <a:off x="311700" y="2356969"/>
            <a:ext cx="8520600" cy="3481856"/>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800"/>
              <a:buNone/>
            </a:pPr>
            <a:r>
              <a:rPr lang="de-DE" sz="1800">
                <a:latin typeface="Trebuchet MS"/>
                <a:ea typeface="Trebuchet MS"/>
                <a:cs typeface="Trebuchet MS"/>
                <a:sym typeface="Trebuchet MS"/>
              </a:rPr>
              <a:t>Am Ende dieser Lerneinheit werden Sie in der Lage sein...</a:t>
            </a:r>
            <a:endParaRPr/>
          </a:p>
          <a:p>
            <a:pPr indent="0" lvl="0" marL="0" rtl="0" algn="l">
              <a:lnSpc>
                <a:spcPct val="90000"/>
              </a:lnSpc>
              <a:spcBef>
                <a:spcPts val="0"/>
              </a:spcBef>
              <a:spcAft>
                <a:spcPts val="0"/>
              </a:spcAft>
              <a:buClr>
                <a:schemeClr val="dk1"/>
              </a:buClr>
              <a:buSzPts val="1800"/>
              <a:buNone/>
            </a:pPr>
            <a:r>
              <a:t/>
            </a:r>
            <a:endParaRPr sz="1800">
              <a:latin typeface="Trebuchet MS"/>
              <a:ea typeface="Trebuchet MS"/>
              <a:cs typeface="Trebuchet MS"/>
              <a:sym typeface="Trebuchet MS"/>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sz="1800">
                <a:latin typeface="Trebuchet MS"/>
                <a:ea typeface="Trebuchet MS"/>
                <a:cs typeface="Trebuchet MS"/>
                <a:sym typeface="Trebuchet MS"/>
              </a:rPr>
              <a:t>zu erklären, welche sozialen, kulturellen und wirtschaftlichen Umstände einen Einfluss auf KMU und ihre Ambitionen im Bereich des Talentmanagements haben,</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sz="1800">
                <a:latin typeface="Trebuchet MS"/>
                <a:ea typeface="Trebuchet MS"/>
                <a:cs typeface="Trebuchet MS"/>
                <a:sym typeface="Trebuchet MS"/>
              </a:rPr>
              <a:t>Ihr Verständnis von Talent und Talentmanagement zu identifizieren,</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sz="1800">
                <a:latin typeface="Trebuchet MS"/>
                <a:ea typeface="Trebuchet MS"/>
                <a:cs typeface="Trebuchet MS"/>
                <a:sym typeface="Trebuchet MS"/>
              </a:rPr>
              <a:t>die typischen Elemente eines inklusiven Talentmanagement-Modells aufzulisten,</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sz="1800">
                <a:latin typeface="Trebuchet MS"/>
                <a:ea typeface="Trebuchet MS"/>
                <a:cs typeface="Trebuchet MS"/>
                <a:sym typeface="Trebuchet MS"/>
              </a:rPr>
              <a:t>einen Überblick über typische Talentmanagement-Aktionen zu liefern</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sz="1800">
                <a:latin typeface="Trebuchet MS"/>
                <a:ea typeface="Trebuchet MS"/>
                <a:cs typeface="Trebuchet MS"/>
                <a:sym typeface="Trebuchet MS"/>
              </a:rPr>
              <a:t>zu diskutieren, was Talentmanagement für die Industrie 4.0 bedeuten könnte,</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sz="1800">
                <a:latin typeface="Trebuchet MS"/>
                <a:ea typeface="Trebuchet MS"/>
                <a:cs typeface="Trebuchet MS"/>
                <a:sym typeface="Trebuchet MS"/>
              </a:rPr>
              <a:t>ein Credo für Ihr Unternehmen zu formulieren.</a:t>
            </a:r>
            <a:endParaRPr sz="1800">
              <a:latin typeface="Calibri"/>
              <a:ea typeface="Calibri"/>
              <a:cs typeface="Calibri"/>
              <a:sym typeface="Calibri"/>
            </a:endParaRPr>
          </a:p>
        </p:txBody>
      </p:sp>
      <p:pic>
        <p:nvPicPr>
          <p:cNvPr descr="A close up of a logo&#10;&#10;Description automatically generated" id="139" name="Google Shape;139;p17"/>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40" name="Google Shape;140;p17"/>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141" name="Google Shape;141;p17"/>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142" name="Google Shape;142;p17"/>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8"/>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Inhalte der Lerneinheit 01</a:t>
            </a:r>
            <a:endParaRPr/>
          </a:p>
        </p:txBody>
      </p:sp>
      <p:sp>
        <p:nvSpPr>
          <p:cNvPr id="148" name="Google Shape;148;p18"/>
          <p:cNvSpPr txBox="1"/>
          <p:nvPr>
            <p:ph idx="1" type="subTitle"/>
          </p:nvPr>
        </p:nvSpPr>
        <p:spPr>
          <a:xfrm>
            <a:off x="342045" y="2498175"/>
            <a:ext cx="5421468" cy="2923403"/>
          </a:xfrm>
          <a:prstGeom prst="rect">
            <a:avLst/>
          </a:prstGeom>
          <a:noFill/>
          <a:ln>
            <a:noFill/>
          </a:ln>
        </p:spPr>
        <p:txBody>
          <a:bodyPr anchorCtr="0" anchor="t" bIns="91425" lIns="91425" spcFirstLastPara="1" rIns="91425" wrap="square" tIns="91425">
            <a:noAutofit/>
          </a:bodyPr>
          <a:lstStyle/>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Talent definieren</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Gesellschaftlicher und wirtschaftlicher Hintergrund</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Ansätze zum Talentmanagement</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Schlüsselelemente des modernen Talentmanagements</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Talent Management 4.0 – Was könnte das sein?</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Ein Credo für Ihr Unternehmen formulieren</a:t>
            </a:r>
            <a:endParaRPr sz="1800">
              <a:latin typeface="Calibri"/>
              <a:ea typeface="Calibri"/>
              <a:cs typeface="Calibri"/>
              <a:sym typeface="Calibri"/>
            </a:endParaRPr>
          </a:p>
        </p:txBody>
      </p:sp>
      <p:pic>
        <p:nvPicPr>
          <p:cNvPr descr="A close up of a logo&#10;&#10;Description automatically generated" id="149" name="Google Shape;149;p18"/>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50" name="Google Shape;150;p18"/>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151" name="Google Shape;151;p18"/>
          <p:cNvPicPr preferRelativeResize="0"/>
          <p:nvPr/>
        </p:nvPicPr>
        <p:blipFill rotWithShape="1">
          <a:blip r:embed="rId4">
            <a:alphaModFix/>
          </a:blip>
          <a:srcRect b="0" l="0" r="0" t="0"/>
          <a:stretch/>
        </p:blipFill>
        <p:spPr>
          <a:xfrm>
            <a:off x="6351527" y="2438372"/>
            <a:ext cx="2411686" cy="3043010"/>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pic>
        <p:nvPicPr>
          <p:cNvPr descr="Obraz zawierający tekst&#10;&#10;Opis wygenerowany automatycznie" id="152" name="Google Shape;152;p18"/>
          <p:cNvPicPr preferRelativeResize="0"/>
          <p:nvPr/>
        </p:nvPicPr>
        <p:blipFill rotWithShape="1">
          <a:blip r:embed="rId5">
            <a:alphaModFix/>
          </a:blip>
          <a:srcRect b="0" l="0" r="0" t="0"/>
          <a:stretch/>
        </p:blipFill>
        <p:spPr>
          <a:xfrm>
            <a:off x="7217567" y="5874566"/>
            <a:ext cx="1819277" cy="370878"/>
          </a:xfrm>
          <a:prstGeom prst="rect">
            <a:avLst/>
          </a:prstGeom>
          <a:noFill/>
          <a:ln>
            <a:noFill/>
          </a:ln>
        </p:spPr>
      </p:pic>
      <p:sp>
        <p:nvSpPr>
          <p:cNvPr id="153" name="Google Shape;153;p18"/>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9"/>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Was ist ein Talent? (I)</a:t>
            </a:r>
            <a:endParaRPr/>
          </a:p>
        </p:txBody>
      </p:sp>
      <p:sp>
        <p:nvSpPr>
          <p:cNvPr id="159" name="Google Shape;159;p19"/>
          <p:cNvSpPr txBox="1"/>
          <p:nvPr>
            <p:ph idx="1" type="subTitle"/>
          </p:nvPr>
        </p:nvSpPr>
        <p:spPr>
          <a:xfrm>
            <a:off x="311700" y="2276339"/>
            <a:ext cx="3648896" cy="3810643"/>
          </a:xfrm>
          <a:prstGeom prst="rect">
            <a:avLst/>
          </a:prstGeom>
          <a:noFill/>
          <a:ln>
            <a:noFill/>
          </a:ln>
        </p:spPr>
        <p:txBody>
          <a:bodyPr anchorCtr="0" anchor="t" bIns="91425" lIns="91425" spcFirstLastPara="1" rIns="91425" wrap="square" tIns="91425">
            <a:noAutofit/>
          </a:bodyPr>
          <a:lstStyle/>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Fallstudien</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Talent definieren (Übung)</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Definitionen aus der Wissenschaft und Praxis</a:t>
            </a:r>
            <a:endParaRPr sz="1800">
              <a:latin typeface="Calibri"/>
              <a:ea typeface="Calibri"/>
              <a:cs typeface="Calibri"/>
              <a:sym typeface="Calibri"/>
            </a:endParaRPr>
          </a:p>
          <a:p>
            <a:pPr indent="-342900" lvl="0" marL="34290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Bedeutung der Suche nach einer eigenen Definition</a:t>
            </a:r>
            <a:endParaRPr sz="1800">
              <a:latin typeface="Calibri"/>
              <a:ea typeface="Calibri"/>
              <a:cs typeface="Calibri"/>
              <a:sym typeface="Calibri"/>
            </a:endParaRPr>
          </a:p>
        </p:txBody>
      </p:sp>
      <p:sp>
        <p:nvSpPr>
          <p:cNvPr id="160" name="Google Shape;160;p19"/>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161" name="Google Shape;161;p19"/>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162" name="Google Shape;162;p19"/>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63" name="Google Shape;163;p19"/>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164" name="Google Shape;164;p19"/>
          <p:cNvPicPr preferRelativeResize="0"/>
          <p:nvPr/>
        </p:nvPicPr>
        <p:blipFill rotWithShape="1">
          <a:blip r:embed="rId4">
            <a:alphaModFix/>
          </a:blip>
          <a:srcRect b="0" l="0" r="0" t="0"/>
          <a:stretch/>
        </p:blipFill>
        <p:spPr>
          <a:xfrm>
            <a:off x="4146676" y="2336207"/>
            <a:ext cx="4685624" cy="3123749"/>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pic>
        <p:nvPicPr>
          <p:cNvPr descr="Obraz zawierający tekst&#10;&#10;Opis wygenerowany automatycznie" id="165" name="Google Shape;165;p19"/>
          <p:cNvPicPr preferRelativeResize="0"/>
          <p:nvPr/>
        </p:nvPicPr>
        <p:blipFill rotWithShape="1">
          <a:blip r:embed="rId5">
            <a:alphaModFix/>
          </a:blip>
          <a:srcRect b="0" l="0" r="0" t="0"/>
          <a:stretch/>
        </p:blipFill>
        <p:spPr>
          <a:xfrm>
            <a:off x="7217567" y="5874566"/>
            <a:ext cx="1819277" cy="370878"/>
          </a:xfrm>
          <a:prstGeom prst="rect">
            <a:avLst/>
          </a:prstGeom>
          <a:noFill/>
          <a:ln>
            <a:noFill/>
          </a:ln>
        </p:spPr>
      </p:pic>
      <p:sp>
        <p:nvSpPr>
          <p:cNvPr id="166" name="Google Shape;166;p19"/>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0"/>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Was ist ein Talent? (II)</a:t>
            </a:r>
            <a:endParaRPr b="1" sz="3060">
              <a:solidFill>
                <a:schemeClr val="lt1"/>
              </a:solidFill>
            </a:endParaRPr>
          </a:p>
        </p:txBody>
      </p:sp>
      <p:sp>
        <p:nvSpPr>
          <p:cNvPr id="172" name="Google Shape;172;p20"/>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173" name="Google Shape;173;p20"/>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174" name="Google Shape;174;p20"/>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75" name="Google Shape;175;p20"/>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176" name="Google Shape;176;p20"/>
          <p:cNvPicPr preferRelativeResize="0"/>
          <p:nvPr/>
        </p:nvPicPr>
        <p:blipFill rotWithShape="1">
          <a:blip r:embed="rId4">
            <a:alphaModFix/>
          </a:blip>
          <a:srcRect b="0" l="0" r="0" t="0"/>
          <a:stretch/>
        </p:blipFill>
        <p:spPr>
          <a:xfrm>
            <a:off x="4371806" y="2399719"/>
            <a:ext cx="4235364" cy="2823574"/>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grpSp>
        <p:nvGrpSpPr>
          <p:cNvPr id="177" name="Google Shape;177;p20"/>
          <p:cNvGrpSpPr/>
          <p:nvPr/>
        </p:nvGrpSpPr>
        <p:grpSpPr>
          <a:xfrm>
            <a:off x="388076" y="2804754"/>
            <a:ext cx="3635282" cy="3377581"/>
            <a:chOff x="0" y="2037"/>
            <a:chExt cx="3635282" cy="3377581"/>
          </a:xfrm>
        </p:grpSpPr>
        <p:sp>
          <p:nvSpPr>
            <p:cNvPr id="178" name="Google Shape;178;p20"/>
            <p:cNvSpPr/>
            <p:nvPr/>
          </p:nvSpPr>
          <p:spPr>
            <a:xfrm rot="5400000">
              <a:off x="-184769" y="186806"/>
              <a:ext cx="1231794" cy="862256"/>
            </a:xfrm>
            <a:prstGeom prst="chevron">
              <a:avLst>
                <a:gd fmla="val 5000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0"/>
            <p:cNvSpPr txBox="1"/>
            <p:nvPr/>
          </p:nvSpPr>
          <p:spPr>
            <a:xfrm>
              <a:off x="0" y="433165"/>
              <a:ext cx="862256" cy="369538"/>
            </a:xfrm>
            <a:prstGeom prst="rect">
              <a:avLst/>
            </a:prstGeom>
            <a:noFill/>
            <a:ln>
              <a:noFill/>
            </a:ln>
          </p:spPr>
          <p:txBody>
            <a:bodyPr anchorCtr="0" anchor="ctr" bIns="6350" lIns="6350" spcFirstLastPara="1" rIns="6350" wrap="square" tIns="6350">
              <a:noAutofit/>
            </a:bodyPr>
            <a:lstStyle/>
            <a:p>
              <a:pPr indent="0" lvl="0" marL="0" marR="0" rtl="0" algn="ctr">
                <a:lnSpc>
                  <a:spcPct val="90000"/>
                </a:lnSpc>
                <a:spcBef>
                  <a:spcPts val="0"/>
                </a:spcBef>
                <a:spcAft>
                  <a:spcPts val="0"/>
                </a:spcAft>
                <a:buClr>
                  <a:schemeClr val="lt1"/>
                </a:buClr>
                <a:buSzPts val="1000"/>
                <a:buFont typeface="Trebuchet MS"/>
                <a:buNone/>
              </a:pPr>
              <a:r>
                <a:rPr lang="de-DE" sz="1000">
                  <a:solidFill>
                    <a:schemeClr val="lt1"/>
                  </a:solidFill>
                  <a:latin typeface="Trebuchet MS"/>
                  <a:ea typeface="Trebuchet MS"/>
                  <a:cs typeface="Trebuchet MS"/>
                  <a:sym typeface="Trebuchet MS"/>
                </a:rPr>
                <a:t>Braindumping</a:t>
              </a:r>
              <a:endParaRPr/>
            </a:p>
          </p:txBody>
        </p:sp>
        <p:sp>
          <p:nvSpPr>
            <p:cNvPr id="180" name="Google Shape;180;p20"/>
            <p:cNvSpPr/>
            <p:nvPr/>
          </p:nvSpPr>
          <p:spPr>
            <a:xfrm rot="5400000">
              <a:off x="1848436" y="-984142"/>
              <a:ext cx="800666" cy="2773026"/>
            </a:xfrm>
            <a:prstGeom prst="round2SameRect">
              <a:avLst>
                <a:gd fmla="val 16667" name="adj1"/>
                <a:gd fmla="val 0" name="adj2"/>
              </a:avLst>
            </a:prstGeom>
            <a:solidFill>
              <a:schemeClr val="lt1">
                <a:alpha val="89803"/>
              </a:schemeClr>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0"/>
            <p:cNvSpPr txBox="1"/>
            <p:nvPr/>
          </p:nvSpPr>
          <p:spPr>
            <a:xfrm>
              <a:off x="862257" y="41122"/>
              <a:ext cx="2733941" cy="722496"/>
            </a:xfrm>
            <a:prstGeom prst="rect">
              <a:avLst/>
            </a:prstGeom>
            <a:noFill/>
            <a:ln>
              <a:noFill/>
            </a:ln>
          </p:spPr>
          <p:txBody>
            <a:bodyPr anchorCtr="0" anchor="ctr" bIns="7600" lIns="85325" spcFirstLastPara="1" rIns="7600" wrap="square" tIns="7600">
              <a:noAutofit/>
            </a:bodyPr>
            <a:lstStyle/>
            <a:p>
              <a:pPr indent="-114300" lvl="1" marL="114300" marR="0" rtl="0" algn="l">
                <a:lnSpc>
                  <a:spcPct val="90000"/>
                </a:lnSpc>
                <a:spcBef>
                  <a:spcPts val="0"/>
                </a:spcBef>
                <a:spcAft>
                  <a:spcPts val="0"/>
                </a:spcAft>
                <a:buClr>
                  <a:schemeClr val="dk1"/>
                </a:buClr>
                <a:buSzPts val="1200"/>
                <a:buFont typeface="Trebuchet MS"/>
                <a:buChar char="•"/>
              </a:pPr>
              <a:r>
                <a:rPr b="0" i="0" lang="de-DE" sz="1200" u="none" cap="none" strike="noStrike">
                  <a:solidFill>
                    <a:schemeClr val="dk1"/>
                  </a:solidFill>
                  <a:latin typeface="Trebuchet MS"/>
                  <a:ea typeface="Trebuchet MS"/>
                  <a:cs typeface="Trebuchet MS"/>
                  <a:sym typeface="Trebuchet MS"/>
                </a:rPr>
                <a:t>Was fällt Ihnen ein, wenn Sie an Talent denken?</a:t>
              </a:r>
              <a:endParaRPr/>
            </a:p>
            <a:p>
              <a:pPr indent="-114300" lvl="1" marL="114300" marR="0" rtl="0" algn="l">
                <a:lnSpc>
                  <a:spcPct val="90000"/>
                </a:lnSpc>
                <a:spcBef>
                  <a:spcPts val="180"/>
                </a:spcBef>
                <a:spcAft>
                  <a:spcPts val="0"/>
                </a:spcAft>
                <a:buClr>
                  <a:schemeClr val="dk1"/>
                </a:buClr>
                <a:buSzPts val="1200"/>
                <a:buFont typeface="Times New Roman"/>
                <a:buChar char="•"/>
              </a:pPr>
              <a:r>
                <a:rPr b="0" i="0" lang="de-DE" sz="1200" u="none" cap="none" strike="noStrike">
                  <a:solidFill>
                    <a:schemeClr val="dk1"/>
                  </a:solidFill>
                  <a:latin typeface="Trebuchet MS"/>
                  <a:ea typeface="Trebuchet MS"/>
                  <a:cs typeface="Trebuchet MS"/>
                  <a:sym typeface="Trebuchet MS"/>
                </a:rPr>
                <a:t>Schreiben Sie alles auf</a:t>
              </a:r>
              <a:endParaRPr/>
            </a:p>
          </p:txBody>
        </p:sp>
        <p:sp>
          <p:nvSpPr>
            <p:cNvPr id="182" name="Google Shape;182;p20"/>
            <p:cNvSpPr/>
            <p:nvPr/>
          </p:nvSpPr>
          <p:spPr>
            <a:xfrm rot="5400000">
              <a:off x="-184769" y="1259700"/>
              <a:ext cx="1231794" cy="862256"/>
            </a:xfrm>
            <a:prstGeom prst="chevron">
              <a:avLst>
                <a:gd fmla="val 5000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0"/>
            <p:cNvSpPr txBox="1"/>
            <p:nvPr/>
          </p:nvSpPr>
          <p:spPr>
            <a:xfrm>
              <a:off x="0" y="1506059"/>
              <a:ext cx="862256" cy="369538"/>
            </a:xfrm>
            <a:prstGeom prst="rect">
              <a:avLst/>
            </a:prstGeom>
            <a:noFill/>
            <a:ln>
              <a:noFill/>
            </a:ln>
          </p:spPr>
          <p:txBody>
            <a:bodyPr anchorCtr="0" anchor="ctr" bIns="6350" lIns="6350" spcFirstLastPara="1" rIns="6350" wrap="square" tIns="6350">
              <a:noAutofit/>
            </a:bodyPr>
            <a:lstStyle/>
            <a:p>
              <a:pPr indent="0" lvl="0" marL="0" marR="0" rtl="0" algn="ctr">
                <a:lnSpc>
                  <a:spcPct val="90000"/>
                </a:lnSpc>
                <a:spcBef>
                  <a:spcPts val="0"/>
                </a:spcBef>
                <a:spcAft>
                  <a:spcPts val="0"/>
                </a:spcAft>
                <a:buClr>
                  <a:schemeClr val="lt1"/>
                </a:buClr>
                <a:buSzPts val="1000"/>
                <a:buFont typeface="Trebuchet MS"/>
                <a:buNone/>
              </a:pPr>
              <a:r>
                <a:rPr lang="de-DE" sz="1000">
                  <a:solidFill>
                    <a:schemeClr val="lt1"/>
                  </a:solidFill>
                  <a:latin typeface="Trebuchet MS"/>
                  <a:ea typeface="Trebuchet MS"/>
                  <a:cs typeface="Trebuchet MS"/>
                  <a:sym typeface="Trebuchet MS"/>
                </a:rPr>
                <a:t>Fallstudien</a:t>
              </a:r>
              <a:endParaRPr/>
            </a:p>
          </p:txBody>
        </p:sp>
        <p:sp>
          <p:nvSpPr>
            <p:cNvPr id="184" name="Google Shape;184;p20"/>
            <p:cNvSpPr/>
            <p:nvPr/>
          </p:nvSpPr>
          <p:spPr>
            <a:xfrm rot="5400000">
              <a:off x="1848436" y="88751"/>
              <a:ext cx="800666" cy="2773026"/>
            </a:xfrm>
            <a:prstGeom prst="round2SameRect">
              <a:avLst>
                <a:gd fmla="val 16667" name="adj1"/>
                <a:gd fmla="val 0" name="adj2"/>
              </a:avLst>
            </a:prstGeom>
            <a:solidFill>
              <a:schemeClr val="lt1">
                <a:alpha val="89803"/>
              </a:schemeClr>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0"/>
            <p:cNvSpPr txBox="1"/>
            <p:nvPr/>
          </p:nvSpPr>
          <p:spPr>
            <a:xfrm>
              <a:off x="862257" y="1114016"/>
              <a:ext cx="2733941" cy="722496"/>
            </a:xfrm>
            <a:prstGeom prst="rect">
              <a:avLst/>
            </a:prstGeom>
            <a:noFill/>
            <a:ln>
              <a:noFill/>
            </a:ln>
          </p:spPr>
          <p:txBody>
            <a:bodyPr anchorCtr="0" anchor="ctr" bIns="7600" lIns="85325" spcFirstLastPara="1" rIns="7600" wrap="square" tIns="7600">
              <a:noAutofit/>
            </a:bodyPr>
            <a:lstStyle/>
            <a:p>
              <a:pPr indent="-114300" lvl="1" marL="114300" marR="0" rtl="0" algn="l">
                <a:lnSpc>
                  <a:spcPct val="90000"/>
                </a:lnSpc>
                <a:spcBef>
                  <a:spcPts val="0"/>
                </a:spcBef>
                <a:spcAft>
                  <a:spcPts val="0"/>
                </a:spcAft>
                <a:buClr>
                  <a:schemeClr val="dk1"/>
                </a:buClr>
                <a:buSzPts val="1200"/>
                <a:buFont typeface="Trebuchet MS"/>
                <a:buChar char="•"/>
              </a:pPr>
              <a:r>
                <a:rPr b="0" i="0" lang="de-DE" sz="1200" u="none" cap="none" strike="noStrike">
                  <a:solidFill>
                    <a:schemeClr val="dk1"/>
                  </a:solidFill>
                  <a:latin typeface="Trebuchet MS"/>
                  <a:ea typeface="Trebuchet MS"/>
                  <a:cs typeface="Trebuchet MS"/>
                  <a:sym typeface="Trebuchet MS"/>
                </a:rPr>
                <a:t>Hören Sie zu</a:t>
              </a:r>
              <a:endParaRPr/>
            </a:p>
            <a:p>
              <a:pPr indent="-114300" lvl="1" marL="114300" marR="0" rtl="0" algn="l">
                <a:lnSpc>
                  <a:spcPct val="90000"/>
                </a:lnSpc>
                <a:spcBef>
                  <a:spcPts val="180"/>
                </a:spcBef>
                <a:spcAft>
                  <a:spcPts val="0"/>
                </a:spcAft>
                <a:buClr>
                  <a:schemeClr val="dk1"/>
                </a:buClr>
                <a:buSzPts val="1200"/>
                <a:buFont typeface="Times New Roman"/>
                <a:buChar char="•"/>
              </a:pPr>
              <a:r>
                <a:rPr b="0" i="0" lang="de-DE" sz="1200" u="none" cap="none" strike="noStrike">
                  <a:solidFill>
                    <a:schemeClr val="dk1"/>
                  </a:solidFill>
                  <a:latin typeface="Trebuchet MS"/>
                  <a:ea typeface="Trebuchet MS"/>
                  <a:cs typeface="Trebuchet MS"/>
                  <a:sym typeface="Trebuchet MS"/>
                </a:rPr>
                <a:t>Denken Sie nach</a:t>
              </a:r>
              <a:endParaRPr/>
            </a:p>
          </p:txBody>
        </p:sp>
        <p:sp>
          <p:nvSpPr>
            <p:cNvPr id="186" name="Google Shape;186;p20"/>
            <p:cNvSpPr/>
            <p:nvPr/>
          </p:nvSpPr>
          <p:spPr>
            <a:xfrm rot="5400000">
              <a:off x="-184769" y="2332593"/>
              <a:ext cx="1231794" cy="862256"/>
            </a:xfrm>
            <a:prstGeom prst="chevron">
              <a:avLst>
                <a:gd fmla="val 5000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0"/>
            <p:cNvSpPr txBox="1"/>
            <p:nvPr/>
          </p:nvSpPr>
          <p:spPr>
            <a:xfrm>
              <a:off x="0" y="2578952"/>
              <a:ext cx="862256" cy="369538"/>
            </a:xfrm>
            <a:prstGeom prst="rect">
              <a:avLst/>
            </a:prstGeom>
            <a:noFill/>
            <a:ln>
              <a:noFill/>
            </a:ln>
          </p:spPr>
          <p:txBody>
            <a:bodyPr anchorCtr="0" anchor="ctr" bIns="6350" lIns="6350" spcFirstLastPara="1" rIns="6350" wrap="square" tIns="6350">
              <a:noAutofit/>
            </a:bodyPr>
            <a:lstStyle/>
            <a:p>
              <a:pPr indent="0" lvl="0" marL="0" marR="0" rtl="0" algn="ctr">
                <a:lnSpc>
                  <a:spcPct val="90000"/>
                </a:lnSpc>
                <a:spcBef>
                  <a:spcPts val="0"/>
                </a:spcBef>
                <a:spcAft>
                  <a:spcPts val="0"/>
                </a:spcAft>
                <a:buClr>
                  <a:schemeClr val="lt1"/>
                </a:buClr>
                <a:buSzPts val="1000"/>
                <a:buFont typeface="Trebuchet MS"/>
                <a:buNone/>
              </a:pPr>
              <a:r>
                <a:rPr lang="de-DE" sz="1000">
                  <a:solidFill>
                    <a:schemeClr val="lt1"/>
                  </a:solidFill>
                  <a:latin typeface="Trebuchet MS"/>
                  <a:ea typeface="Trebuchet MS"/>
                  <a:cs typeface="Trebuchet MS"/>
                  <a:sym typeface="Trebuchet MS"/>
                </a:rPr>
                <a:t>Brainstorming</a:t>
              </a:r>
              <a:endParaRPr/>
            </a:p>
          </p:txBody>
        </p:sp>
        <p:sp>
          <p:nvSpPr>
            <p:cNvPr id="188" name="Google Shape;188;p20"/>
            <p:cNvSpPr/>
            <p:nvPr/>
          </p:nvSpPr>
          <p:spPr>
            <a:xfrm rot="5400000">
              <a:off x="1848436" y="1161644"/>
              <a:ext cx="800666" cy="2773026"/>
            </a:xfrm>
            <a:prstGeom prst="round2SameRect">
              <a:avLst>
                <a:gd fmla="val 16667" name="adj1"/>
                <a:gd fmla="val 0" name="adj2"/>
              </a:avLst>
            </a:prstGeom>
            <a:solidFill>
              <a:schemeClr val="lt1">
                <a:alpha val="89803"/>
              </a:schemeClr>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0"/>
            <p:cNvSpPr txBox="1"/>
            <p:nvPr/>
          </p:nvSpPr>
          <p:spPr>
            <a:xfrm>
              <a:off x="862257" y="2186909"/>
              <a:ext cx="2733941" cy="722496"/>
            </a:xfrm>
            <a:prstGeom prst="rect">
              <a:avLst/>
            </a:prstGeom>
            <a:noFill/>
            <a:ln>
              <a:noFill/>
            </a:ln>
          </p:spPr>
          <p:txBody>
            <a:bodyPr anchorCtr="0" anchor="ctr" bIns="7600" lIns="85325" spcFirstLastPara="1" rIns="7600" wrap="square" tIns="7600">
              <a:noAutofit/>
            </a:bodyPr>
            <a:lstStyle/>
            <a:p>
              <a:pPr indent="-114300" lvl="1" marL="114300" marR="0" rtl="0" algn="l">
                <a:lnSpc>
                  <a:spcPct val="90000"/>
                </a:lnSpc>
                <a:spcBef>
                  <a:spcPts val="0"/>
                </a:spcBef>
                <a:spcAft>
                  <a:spcPts val="0"/>
                </a:spcAft>
                <a:buClr>
                  <a:schemeClr val="dk1"/>
                </a:buClr>
                <a:buSzPts val="1200"/>
                <a:buFont typeface="Trebuchet MS"/>
                <a:buChar char="•"/>
              </a:pPr>
              <a:r>
                <a:rPr b="0" i="0" lang="de-DE" sz="1200" u="none" cap="none" strike="noStrike">
                  <a:solidFill>
                    <a:schemeClr val="dk1"/>
                  </a:solidFill>
                  <a:latin typeface="Trebuchet MS"/>
                  <a:ea typeface="Trebuchet MS"/>
                  <a:cs typeface="Trebuchet MS"/>
                  <a:sym typeface="Trebuchet MS"/>
                </a:rPr>
                <a:t>Schlüsselmerkmale guter Mitarbeiter</a:t>
              </a:r>
              <a:endParaRPr/>
            </a:p>
            <a:p>
              <a:pPr indent="-114300" lvl="1" marL="114300" marR="0" rtl="0" algn="l">
                <a:lnSpc>
                  <a:spcPct val="90000"/>
                </a:lnSpc>
                <a:spcBef>
                  <a:spcPts val="180"/>
                </a:spcBef>
                <a:spcAft>
                  <a:spcPts val="0"/>
                </a:spcAft>
                <a:buClr>
                  <a:schemeClr val="dk1"/>
                </a:buClr>
                <a:buSzPts val="1200"/>
                <a:buFont typeface="Times New Roman"/>
                <a:buChar char="•"/>
              </a:pPr>
              <a:r>
                <a:rPr b="0" i="0" lang="de-DE" sz="1200" u="none" cap="none" strike="noStrike">
                  <a:solidFill>
                    <a:schemeClr val="dk1"/>
                  </a:solidFill>
                  <a:latin typeface="Trebuchet MS"/>
                  <a:ea typeface="Trebuchet MS"/>
                  <a:cs typeface="Trebuchet MS"/>
                  <a:sym typeface="Trebuchet MS"/>
                </a:rPr>
                <a:t>Schlüsselmerkmale herausragender Mitarbeiter</a:t>
              </a:r>
              <a:endParaRPr/>
            </a:p>
          </p:txBody>
        </p:sp>
      </p:grpSp>
      <p:sp>
        <p:nvSpPr>
          <p:cNvPr id="190" name="Google Shape;190;p20"/>
          <p:cNvSpPr txBox="1"/>
          <p:nvPr/>
        </p:nvSpPr>
        <p:spPr>
          <a:xfrm>
            <a:off x="388077" y="2289815"/>
            <a:ext cx="363528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800">
                <a:solidFill>
                  <a:schemeClr val="dk1"/>
                </a:solidFill>
                <a:latin typeface="Trebuchet MS"/>
                <a:ea typeface="Trebuchet MS"/>
                <a:cs typeface="Trebuchet MS"/>
                <a:sym typeface="Trebuchet MS"/>
              </a:rPr>
              <a:t>Übung 01 (Arbeitsblatt 01.2)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191" name="Google Shape;191;p20"/>
          <p:cNvPicPr preferRelativeResize="0"/>
          <p:nvPr/>
        </p:nvPicPr>
        <p:blipFill rotWithShape="1">
          <a:blip r:embed="rId5">
            <a:alphaModFix/>
          </a:blip>
          <a:srcRect b="0" l="0" r="0" t="0"/>
          <a:stretch/>
        </p:blipFill>
        <p:spPr>
          <a:xfrm>
            <a:off x="7217567" y="5874566"/>
            <a:ext cx="1819277" cy="370878"/>
          </a:xfrm>
          <a:prstGeom prst="rect">
            <a:avLst/>
          </a:prstGeom>
          <a:noFill/>
          <a:ln>
            <a:noFill/>
          </a:ln>
        </p:spPr>
      </p:pic>
      <p:sp>
        <p:nvSpPr>
          <p:cNvPr id="192" name="Google Shape;192;p20"/>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1"/>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Fallbeispiel 01 – Unternehmensprofil</a:t>
            </a:r>
            <a:endParaRPr/>
          </a:p>
        </p:txBody>
      </p:sp>
      <p:sp>
        <p:nvSpPr>
          <p:cNvPr id="198" name="Google Shape;198;p21"/>
          <p:cNvSpPr txBox="1"/>
          <p:nvPr>
            <p:ph idx="1" type="subTitle"/>
          </p:nvPr>
        </p:nvSpPr>
        <p:spPr>
          <a:xfrm>
            <a:off x="311699" y="2276339"/>
            <a:ext cx="7566638" cy="2886691"/>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b="1" lang="de-DE"/>
              <a:t>Fallbeispiel 01: SocialEquity GmbH</a:t>
            </a:r>
            <a:endParaRPr/>
          </a:p>
          <a:p>
            <a:pPr indent="-285750" lvl="0" marL="285750" rtl="0" algn="l">
              <a:lnSpc>
                <a:spcPct val="90000"/>
              </a:lnSpc>
              <a:spcBef>
                <a:spcPts val="750"/>
              </a:spcBef>
              <a:spcAft>
                <a:spcPts val="0"/>
              </a:spcAft>
              <a:buClr>
                <a:schemeClr val="dk1"/>
              </a:buClr>
              <a:buSzPts val="1800"/>
              <a:buFont typeface="Arial"/>
              <a:buChar char="•"/>
            </a:pPr>
            <a:r>
              <a:rPr lang="de-DE"/>
              <a:t>Ein soziales Unternehmen</a:t>
            </a:r>
            <a:endParaRPr/>
          </a:p>
          <a:p>
            <a:pPr indent="-285750" lvl="0" marL="285750" rtl="0" algn="l">
              <a:lnSpc>
                <a:spcPct val="90000"/>
              </a:lnSpc>
              <a:spcBef>
                <a:spcPts val="750"/>
              </a:spcBef>
              <a:spcAft>
                <a:spcPts val="0"/>
              </a:spcAft>
              <a:buClr>
                <a:schemeClr val="dk1"/>
              </a:buClr>
              <a:buSzPts val="1800"/>
              <a:buFont typeface="Arial"/>
              <a:buChar char="•"/>
            </a:pPr>
            <a:r>
              <a:rPr lang="de-DE" sz="1800">
                <a:latin typeface="Trebuchet MS"/>
                <a:ea typeface="Trebuchet MS"/>
                <a:cs typeface="Trebuchet MS"/>
                <a:sym typeface="Trebuchet MS"/>
              </a:rPr>
              <a:t>Dienstleistungen und Produkte mit Auswirkungen auf die soziale Eingliederung</a:t>
            </a:r>
            <a:endParaRPr/>
          </a:p>
          <a:p>
            <a:pPr indent="-285750" lvl="0" marL="285750" rtl="0" algn="l">
              <a:lnSpc>
                <a:spcPct val="90000"/>
              </a:lnSpc>
              <a:spcBef>
                <a:spcPts val="750"/>
              </a:spcBef>
              <a:spcAft>
                <a:spcPts val="0"/>
              </a:spcAft>
              <a:buClr>
                <a:schemeClr val="dk1"/>
              </a:buClr>
              <a:buSzPts val="1800"/>
              <a:buFont typeface="Arial"/>
              <a:buChar char="•"/>
            </a:pPr>
            <a:r>
              <a:rPr lang="de-DE"/>
              <a:t>Arbeitsbereiche:</a:t>
            </a:r>
            <a:endParaRPr/>
          </a:p>
          <a:p>
            <a:pPr indent="-285750" lvl="1" marL="628650" rtl="0" algn="l">
              <a:lnSpc>
                <a:spcPct val="90000"/>
              </a:lnSpc>
              <a:spcBef>
                <a:spcPts val="375"/>
              </a:spcBef>
              <a:spcAft>
                <a:spcPts val="0"/>
              </a:spcAft>
              <a:buClr>
                <a:schemeClr val="dk1"/>
              </a:buClr>
              <a:buSzPts val="1500"/>
              <a:buFont typeface="Arial"/>
              <a:buChar char="•"/>
            </a:pPr>
            <a:r>
              <a:rPr lang="de-DE"/>
              <a:t>Berufsausbildung für junge Erwachsene mit Behinderungen </a:t>
            </a:r>
            <a:endParaRPr/>
          </a:p>
          <a:p>
            <a:pPr indent="-285750" lvl="1" marL="628650" rtl="0" algn="l">
              <a:lnSpc>
                <a:spcPct val="90000"/>
              </a:lnSpc>
              <a:spcBef>
                <a:spcPts val="375"/>
              </a:spcBef>
              <a:spcAft>
                <a:spcPts val="0"/>
              </a:spcAft>
              <a:buClr>
                <a:schemeClr val="dk1"/>
              </a:buClr>
              <a:buSzPts val="1500"/>
              <a:buFont typeface="Arial"/>
              <a:buChar char="•"/>
            </a:pPr>
            <a:r>
              <a:rPr lang="de-DE"/>
              <a:t>Berufliche Entwicklung von Bildungsfachkräften (Lehrkräfte, Ausbilder etc.)</a:t>
            </a:r>
            <a:endParaRPr/>
          </a:p>
          <a:p>
            <a:pPr indent="-285750" lvl="1" marL="628650" rtl="0" algn="l">
              <a:lnSpc>
                <a:spcPct val="90000"/>
              </a:lnSpc>
              <a:spcBef>
                <a:spcPts val="375"/>
              </a:spcBef>
              <a:spcAft>
                <a:spcPts val="0"/>
              </a:spcAft>
              <a:buClr>
                <a:schemeClr val="dk1"/>
              </a:buClr>
              <a:buSzPts val="1500"/>
              <a:buFont typeface="Arial"/>
              <a:buChar char="•"/>
            </a:pPr>
            <a:r>
              <a:rPr lang="de-DE"/>
              <a:t>Zugängliche Information</a:t>
            </a:r>
            <a:endParaRPr/>
          </a:p>
          <a:p>
            <a:pPr indent="-285750" lvl="1" marL="628650" rtl="0" algn="l">
              <a:lnSpc>
                <a:spcPct val="90000"/>
              </a:lnSpc>
              <a:spcBef>
                <a:spcPts val="375"/>
              </a:spcBef>
              <a:spcAft>
                <a:spcPts val="0"/>
              </a:spcAft>
              <a:buClr>
                <a:schemeClr val="dk1"/>
              </a:buClr>
              <a:buSzPts val="1500"/>
              <a:buFont typeface="Arial"/>
              <a:buChar char="•"/>
            </a:pPr>
            <a:r>
              <a:rPr lang="de-DE"/>
              <a:t>Evaluierung von sozialen Dienstleistungen</a:t>
            </a:r>
            <a:endParaRPr/>
          </a:p>
          <a:p>
            <a:pPr indent="-190500" lvl="1" marL="628650" rtl="0" algn="l">
              <a:lnSpc>
                <a:spcPct val="90000"/>
              </a:lnSpc>
              <a:spcBef>
                <a:spcPts val="375"/>
              </a:spcBef>
              <a:spcAft>
                <a:spcPts val="0"/>
              </a:spcAft>
              <a:buClr>
                <a:schemeClr val="dk1"/>
              </a:buClr>
              <a:buSzPts val="1500"/>
              <a:buFont typeface="Arial"/>
              <a:buNone/>
            </a:pPr>
            <a:r>
              <a:t/>
            </a:r>
            <a:endParaRPr/>
          </a:p>
        </p:txBody>
      </p:sp>
      <p:sp>
        <p:nvSpPr>
          <p:cNvPr id="199" name="Google Shape;199;p21"/>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00" name="Google Shape;200;p21"/>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201" name="Google Shape;201;p21"/>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02" name="Google Shape;202;p21"/>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descr="Obraz zawierający tekst&#10;&#10;Opis wygenerowany automatycznie" id="203" name="Google Shape;203;p21"/>
          <p:cNvPicPr preferRelativeResize="0"/>
          <p:nvPr/>
        </p:nvPicPr>
        <p:blipFill rotWithShape="1">
          <a:blip r:embed="rId4">
            <a:alphaModFix/>
          </a:blip>
          <a:srcRect b="0" l="0" r="0" t="0"/>
          <a:stretch/>
        </p:blipFill>
        <p:spPr>
          <a:xfrm>
            <a:off x="7217567" y="5874566"/>
            <a:ext cx="1819277" cy="370878"/>
          </a:xfrm>
          <a:prstGeom prst="rect">
            <a:avLst/>
          </a:prstGeom>
          <a:noFill/>
          <a:ln>
            <a:noFill/>
          </a:ln>
        </p:spPr>
      </p:pic>
      <p:sp>
        <p:nvSpPr>
          <p:cNvPr id="204" name="Google Shape;204;p21"/>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2"/>
          <p:cNvSpPr/>
          <p:nvPr>
            <p:ph type="ctrTitle"/>
          </p:nvPr>
        </p:nvSpPr>
        <p:spPr>
          <a:xfrm>
            <a:off x="311700" y="1694969"/>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Fallbeispiel 01 – Mitarbeiterprofil</a:t>
            </a:r>
            <a:endParaRPr/>
          </a:p>
        </p:txBody>
      </p:sp>
      <p:sp>
        <p:nvSpPr>
          <p:cNvPr id="210" name="Google Shape;210;p22"/>
          <p:cNvSpPr txBox="1"/>
          <p:nvPr>
            <p:ph idx="1" type="subTitle"/>
          </p:nvPr>
        </p:nvSpPr>
        <p:spPr>
          <a:xfrm>
            <a:off x="311700" y="2276339"/>
            <a:ext cx="4511192" cy="3810643"/>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b="1" lang="de-DE"/>
              <a:t>John A., 39 Jahre alt</a:t>
            </a:r>
            <a:endParaRPr/>
          </a:p>
          <a:p>
            <a:pPr indent="-285750" lvl="0" marL="285750" rtl="0" algn="l">
              <a:lnSpc>
                <a:spcPct val="90000"/>
              </a:lnSpc>
              <a:spcBef>
                <a:spcPts val="750"/>
              </a:spcBef>
              <a:spcAft>
                <a:spcPts val="0"/>
              </a:spcAft>
              <a:buClr>
                <a:schemeClr val="dk1"/>
              </a:buClr>
              <a:buSzPts val="1800"/>
              <a:buFont typeface="Arial"/>
              <a:buChar char="•"/>
            </a:pPr>
            <a:r>
              <a:rPr lang="de-DE"/>
              <a:t>Ausbilder und Projekt- und Dienstleistungsentwickler</a:t>
            </a:r>
            <a:endParaRPr/>
          </a:p>
          <a:p>
            <a:pPr indent="-285750" lvl="0" marL="285750" rtl="0" algn="l">
              <a:lnSpc>
                <a:spcPct val="90000"/>
              </a:lnSpc>
              <a:spcBef>
                <a:spcPts val="750"/>
              </a:spcBef>
              <a:spcAft>
                <a:spcPts val="0"/>
              </a:spcAft>
              <a:buClr>
                <a:schemeClr val="dk1"/>
              </a:buClr>
              <a:buSzPts val="1800"/>
              <a:buFont typeface="Arial"/>
              <a:buChar char="•"/>
            </a:pPr>
            <a:r>
              <a:rPr lang="de-DE"/>
              <a:t>Bildung: </a:t>
            </a:r>
            <a:endParaRPr/>
          </a:p>
          <a:p>
            <a:pPr indent="-285750" lvl="1" marL="628650" rtl="0" algn="l">
              <a:lnSpc>
                <a:spcPct val="90000"/>
              </a:lnSpc>
              <a:spcBef>
                <a:spcPts val="375"/>
              </a:spcBef>
              <a:spcAft>
                <a:spcPts val="0"/>
              </a:spcAft>
              <a:buClr>
                <a:schemeClr val="dk1"/>
              </a:buClr>
              <a:buSzPts val="1500"/>
              <a:buFont typeface="Arial"/>
              <a:buChar char="•"/>
            </a:pPr>
            <a:r>
              <a:rPr lang="de-DE"/>
              <a:t>MA in Soziologie; Ausbildung im Internetdesign</a:t>
            </a:r>
            <a:endParaRPr/>
          </a:p>
          <a:p>
            <a:pPr indent="-285750" lvl="1" marL="628650" rtl="0" algn="l">
              <a:lnSpc>
                <a:spcPct val="90000"/>
              </a:lnSpc>
              <a:spcBef>
                <a:spcPts val="375"/>
              </a:spcBef>
              <a:spcAft>
                <a:spcPts val="0"/>
              </a:spcAft>
              <a:buClr>
                <a:schemeClr val="dk1"/>
              </a:buClr>
              <a:buSzPts val="1500"/>
              <a:buFont typeface="Arial"/>
              <a:buChar char="•"/>
            </a:pPr>
            <a:r>
              <a:rPr lang="de-DE"/>
              <a:t>IT-Hintergrund als Projektleiter</a:t>
            </a:r>
            <a:endParaRPr/>
          </a:p>
          <a:p>
            <a:pPr indent="-285750" lvl="0" marL="285750" rtl="0" algn="l">
              <a:lnSpc>
                <a:spcPct val="90000"/>
              </a:lnSpc>
              <a:spcBef>
                <a:spcPts val="750"/>
              </a:spcBef>
              <a:spcAft>
                <a:spcPts val="0"/>
              </a:spcAft>
              <a:buClr>
                <a:schemeClr val="dk1"/>
              </a:buClr>
              <a:buSzPts val="1800"/>
              <a:buFont typeface="Arial"/>
              <a:buChar char="•"/>
            </a:pPr>
            <a:r>
              <a:rPr lang="de-DE"/>
              <a:t>Arbeitsfelder:</a:t>
            </a:r>
            <a:endParaRPr/>
          </a:p>
          <a:p>
            <a:pPr indent="-285750" lvl="1" marL="628650" rtl="0" algn="l">
              <a:lnSpc>
                <a:spcPct val="90000"/>
              </a:lnSpc>
              <a:spcBef>
                <a:spcPts val="375"/>
              </a:spcBef>
              <a:spcAft>
                <a:spcPts val="0"/>
              </a:spcAft>
              <a:buClr>
                <a:schemeClr val="dk1"/>
              </a:buClr>
              <a:buSzPts val="1500"/>
              <a:buFont typeface="Arial"/>
              <a:buChar char="•"/>
            </a:pPr>
            <a:r>
              <a:rPr lang="de-DE"/>
              <a:t>Organisation und Durchführung von internationalen Kursen zu digitaler Eingliederung und neuen Lernformen</a:t>
            </a:r>
            <a:endParaRPr/>
          </a:p>
          <a:p>
            <a:pPr indent="-285750" lvl="1" marL="628650" rtl="0" algn="l">
              <a:lnSpc>
                <a:spcPct val="90000"/>
              </a:lnSpc>
              <a:spcBef>
                <a:spcPts val="375"/>
              </a:spcBef>
              <a:spcAft>
                <a:spcPts val="0"/>
              </a:spcAft>
              <a:buClr>
                <a:schemeClr val="dk1"/>
              </a:buClr>
              <a:buSzPts val="1500"/>
              <a:buFont typeface="Arial"/>
              <a:buChar char="•"/>
            </a:pPr>
            <a:r>
              <a:rPr lang="de-DE"/>
              <a:t>Entwicklung neuer Kursangebote</a:t>
            </a:r>
            <a:endParaRPr/>
          </a:p>
          <a:p>
            <a:pPr indent="-285750" lvl="1" marL="628650" rtl="0" algn="l">
              <a:lnSpc>
                <a:spcPct val="90000"/>
              </a:lnSpc>
              <a:spcBef>
                <a:spcPts val="375"/>
              </a:spcBef>
              <a:spcAft>
                <a:spcPts val="0"/>
              </a:spcAft>
              <a:buClr>
                <a:schemeClr val="dk1"/>
              </a:buClr>
              <a:buSzPts val="1500"/>
              <a:buFont typeface="Arial"/>
              <a:buChar char="•"/>
            </a:pPr>
            <a:r>
              <a:rPr lang="de-DE"/>
              <a:t>Entwicklung EU-geförderter Projekte</a:t>
            </a:r>
            <a:endParaRPr/>
          </a:p>
        </p:txBody>
      </p:sp>
      <p:sp>
        <p:nvSpPr>
          <p:cNvPr id="211" name="Google Shape;211;p22"/>
          <p:cNvSpPr/>
          <p:nvPr/>
        </p:nvSpPr>
        <p:spPr>
          <a:xfrm>
            <a:off x="524425"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2" name="Google Shape;212;p22"/>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pic>
        <p:nvPicPr>
          <p:cNvPr descr="A close up of a logo&#10;&#10;Description automatically generated" id="213" name="Google Shape;213;p22"/>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14" name="Google Shape;214;p22"/>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215" name="Google Shape;215;p22"/>
          <p:cNvPicPr preferRelativeResize="0"/>
          <p:nvPr/>
        </p:nvPicPr>
        <p:blipFill rotWithShape="1">
          <a:blip r:embed="rId4">
            <a:alphaModFix/>
          </a:blip>
          <a:srcRect b="0" l="0" r="0" t="0"/>
          <a:stretch/>
        </p:blipFill>
        <p:spPr>
          <a:xfrm>
            <a:off x="5848684" y="2204192"/>
            <a:ext cx="2983616" cy="2898900"/>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
        <p:nvSpPr>
          <p:cNvPr id="216" name="Google Shape;216;p22"/>
          <p:cNvSpPr/>
          <p:nvPr/>
        </p:nvSpPr>
        <p:spPr>
          <a:xfrm>
            <a:off x="5832451" y="5161040"/>
            <a:ext cx="2733441"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Bildquelle: </a:t>
            </a:r>
            <a:r>
              <a:rPr lang="de-DE" sz="1200" u="sng">
                <a:solidFill>
                  <a:schemeClr val="hlink"/>
                </a:solidFill>
                <a:latin typeface="Arial"/>
                <a:ea typeface="Arial"/>
                <a:cs typeface="Arial"/>
                <a:sym typeface="Arial"/>
                <a:hlinkClick r:id="rId5"/>
              </a:rPr>
              <a:t>Marius Ciocirlan</a:t>
            </a:r>
            <a:r>
              <a:rPr lang="de-DE" sz="1200">
                <a:solidFill>
                  <a:srgbClr val="111111"/>
                </a:solidFill>
                <a:latin typeface="Arial"/>
                <a:ea typeface="Arial"/>
                <a:cs typeface="Arial"/>
                <a:sym typeface="Arial"/>
              </a:rPr>
              <a:t> auf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pic>
        <p:nvPicPr>
          <p:cNvPr descr="Obraz zawierający tekst&#10;&#10;Opis wygenerowany automatycznie" id="217" name="Google Shape;217;p22"/>
          <p:cNvPicPr preferRelativeResize="0"/>
          <p:nvPr/>
        </p:nvPicPr>
        <p:blipFill rotWithShape="1">
          <a:blip r:embed="rId7">
            <a:alphaModFix/>
          </a:blip>
          <a:srcRect b="0" l="0" r="0" t="0"/>
          <a:stretch/>
        </p:blipFill>
        <p:spPr>
          <a:xfrm>
            <a:off x="7217567" y="5874566"/>
            <a:ext cx="1819277" cy="370878"/>
          </a:xfrm>
          <a:prstGeom prst="rect">
            <a:avLst/>
          </a:prstGeom>
          <a:noFill/>
          <a:ln>
            <a:noFill/>
          </a:ln>
        </p:spPr>
      </p:pic>
      <p:sp>
        <p:nvSpPr>
          <p:cNvPr id="218" name="Google Shape;218;p22"/>
          <p:cNvSpPr txBox="1"/>
          <p:nvPr/>
        </p:nvSpPr>
        <p:spPr>
          <a:xfrm>
            <a:off x="5824537" y="6245444"/>
            <a:ext cx="3269457" cy="52322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de-DE" sz="700">
                <a:solidFill>
                  <a:srgbClr val="333333"/>
                </a:solidFill>
                <a:latin typeface="Calibri"/>
                <a:ea typeface="Calibri"/>
                <a:cs typeface="Calibri"/>
                <a:sym typeface="Calibri"/>
              </a:rPr>
              <a:t>Die Unterstützung der Europäischen Kommission für die Erstellung dieser Veröffentlichung stellt keine Billigung des Inhalts dar, welcher nur die Ansichten der Verfasser wiedergibt, und die Kommission kann nicht für eine etwaige Verwendung der darin enthaltenen Informationen haftbar gemacht werden.</a:t>
            </a:r>
            <a:endParaRPr sz="7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