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143000" y="1577555"/>
            <a:ext cx="6858000" cy="193240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21" name="Google Shape;21;p2"/>
          <p:cNvPicPr preferRelativeResize="0"/>
          <p:nvPr/>
        </p:nvPicPr>
        <p:blipFill rotWithShape="1">
          <a:blip r:embed="rId2">
            <a:alphaModFix/>
          </a:blip>
          <a:srcRect b="0" l="0" r="0" t="0"/>
          <a:stretch/>
        </p:blipFill>
        <p:spPr>
          <a:xfrm>
            <a:off x="213681" y="160803"/>
            <a:ext cx="2067702" cy="1313163"/>
          </a:xfrm>
          <a:prstGeom prst="rect">
            <a:avLst/>
          </a:prstGeom>
          <a:noFill/>
          <a:ln>
            <a:noFill/>
          </a:ln>
        </p:spPr>
      </p:pic>
      <p:pic>
        <p:nvPicPr>
          <p:cNvPr id="22" name="Google Shape;22;p2"/>
          <p:cNvPicPr preferRelativeResize="0"/>
          <p:nvPr/>
        </p:nvPicPr>
        <p:blipFill rotWithShape="1">
          <a:blip r:embed="rId3">
            <a:alphaModFix/>
          </a:blip>
          <a:srcRect b="12326" l="0" r="0" t="12525"/>
          <a:stretch/>
        </p:blipFill>
        <p:spPr>
          <a:xfrm>
            <a:off x="7113006" y="5845567"/>
            <a:ext cx="1896967" cy="407194"/>
          </a:xfrm>
          <a:prstGeom prst="rect">
            <a:avLst/>
          </a:prstGeom>
          <a:noFill/>
          <a:ln>
            <a:noFill/>
          </a:ln>
        </p:spPr>
      </p:pic>
      <p:sp>
        <p:nvSpPr>
          <p:cNvPr id="23" name="Google Shape;23;p2"/>
          <p:cNvSpPr txBox="1"/>
          <p:nvPr/>
        </p:nvSpPr>
        <p:spPr>
          <a:xfrm>
            <a:off x="5836144" y="6238917"/>
            <a:ext cx="3216275" cy="670560"/>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700" u="none" cap="none" strike="noStrike">
                <a:solidFill>
                  <a:schemeClr val="dk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1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80" name="Shape 80"/>
        <p:cNvGrpSpPr/>
        <p:nvPr/>
      </p:nvGrpSpPr>
      <p:grpSpPr>
        <a:xfrm>
          <a:off x="0" y="0"/>
          <a:ext cx="0" cy="0"/>
          <a:chOff x="0" y="0"/>
          <a:chExt cx="0" cy="0"/>
        </a:xfrm>
      </p:grpSpPr>
      <p:sp>
        <p:nvSpPr>
          <p:cNvPr id="81" name="Google Shape;81;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3" name="Google Shape;83;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86" name="Shape 86"/>
        <p:cNvGrpSpPr/>
        <p:nvPr/>
      </p:nvGrpSpPr>
      <p:grpSpPr>
        <a:xfrm>
          <a:off x="0" y="0"/>
          <a:ext cx="0" cy="0"/>
          <a:chOff x="0" y="0"/>
          <a:chExt cx="0" cy="0"/>
        </a:xfrm>
      </p:grpSpPr>
      <p:sp>
        <p:nvSpPr>
          <p:cNvPr id="87" name="Google Shape;87;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9" name="Google Shape;89;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folie">
  <p:cSld name="1_Titelfolie">
    <p:spTree>
      <p:nvGrpSpPr>
        <p:cNvPr id="92" name="Shape 92"/>
        <p:cNvGrpSpPr/>
        <p:nvPr/>
      </p:nvGrpSpPr>
      <p:grpSpPr>
        <a:xfrm>
          <a:off x="0" y="0"/>
          <a:ext cx="0" cy="0"/>
          <a:chOff x="0" y="0"/>
          <a:chExt cx="0" cy="0"/>
        </a:xfrm>
      </p:grpSpPr>
      <p:sp>
        <p:nvSpPr>
          <p:cNvPr id="93" name="Google Shape;93;p13"/>
          <p:cNvSpPr txBox="1"/>
          <p:nvPr>
            <p:ph type="ctrTitle"/>
          </p:nvPr>
        </p:nvSpPr>
        <p:spPr>
          <a:xfrm>
            <a:off x="685800" y="1560945"/>
            <a:ext cx="7772400" cy="1949018"/>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2400"/>
              <a:buNone/>
              <a:defRPr sz="2400"/>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sp>
        <p:nvSpPr>
          <p:cNvPr id="95" name="Google Shape;95;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98" name="Google Shape;98;p13"/>
          <p:cNvPicPr preferRelativeResize="0"/>
          <p:nvPr/>
        </p:nvPicPr>
        <p:blipFill rotWithShape="1">
          <a:blip r:embed="rId2">
            <a:alphaModFix/>
          </a:blip>
          <a:srcRect b="0" l="0" r="0" t="0"/>
          <a:stretch/>
        </p:blipFill>
        <p:spPr>
          <a:xfrm>
            <a:off x="213681" y="160803"/>
            <a:ext cx="2067702" cy="1313163"/>
          </a:xfrm>
          <a:prstGeom prst="rect">
            <a:avLst/>
          </a:prstGeom>
          <a:noFill/>
          <a:ln>
            <a:noFill/>
          </a:ln>
        </p:spPr>
      </p:pic>
      <p:pic>
        <p:nvPicPr>
          <p:cNvPr id="99" name="Google Shape;99;p13"/>
          <p:cNvPicPr preferRelativeResize="0"/>
          <p:nvPr/>
        </p:nvPicPr>
        <p:blipFill rotWithShape="1">
          <a:blip r:embed="rId3">
            <a:alphaModFix/>
          </a:blip>
          <a:srcRect b="12326" l="0" r="0" t="12525"/>
          <a:stretch/>
        </p:blipFill>
        <p:spPr>
          <a:xfrm>
            <a:off x="7113006" y="5845567"/>
            <a:ext cx="1896967" cy="407194"/>
          </a:xfrm>
          <a:prstGeom prst="rect">
            <a:avLst/>
          </a:prstGeom>
          <a:noFill/>
          <a:ln>
            <a:noFill/>
          </a:ln>
        </p:spPr>
      </p:pic>
      <p:sp>
        <p:nvSpPr>
          <p:cNvPr id="100" name="Google Shape;100;p13"/>
          <p:cNvSpPr txBox="1"/>
          <p:nvPr/>
        </p:nvSpPr>
        <p:spPr>
          <a:xfrm>
            <a:off x="5836144" y="6238917"/>
            <a:ext cx="3216275" cy="670560"/>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lang="it-IT" sz="700">
                <a:solidFill>
                  <a:schemeClr val="dk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4" name="Shape 24"/>
        <p:cNvGrpSpPr/>
        <p:nvPr/>
      </p:nvGrpSpPr>
      <p:grpSpPr>
        <a:xfrm>
          <a:off x="0" y="0"/>
          <a:ext cx="0" cy="0"/>
          <a:chOff x="0" y="0"/>
          <a:chExt cx="0" cy="0"/>
        </a:xfrm>
      </p:grpSpPr>
      <p:sp>
        <p:nvSpPr>
          <p:cNvPr id="25" name="Google Shape;25;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628650" y="1825625"/>
            <a:ext cx="7886700" cy="413408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 name="Google Shape;27;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29" name="Google Shape;29;p3"/>
          <p:cNvPicPr preferRelativeResize="0"/>
          <p:nvPr/>
        </p:nvPicPr>
        <p:blipFill rotWithShape="1">
          <a:blip r:embed="rId2">
            <a:alphaModFix/>
          </a:blip>
          <a:srcRect b="0" l="0" r="0" t="0"/>
          <a:stretch/>
        </p:blipFill>
        <p:spPr>
          <a:xfrm>
            <a:off x="7760370" y="6094641"/>
            <a:ext cx="1097880" cy="697245"/>
          </a:xfrm>
          <a:prstGeom prst="rect">
            <a:avLst/>
          </a:prstGeom>
          <a:noFill/>
          <a:ln>
            <a:noFill/>
          </a:ln>
        </p:spPr>
      </p:pic>
      <p:pic>
        <p:nvPicPr>
          <p:cNvPr id="30" name="Google Shape;30;p3"/>
          <p:cNvPicPr preferRelativeResize="0"/>
          <p:nvPr/>
        </p:nvPicPr>
        <p:blipFill rotWithShape="1">
          <a:blip r:embed="rId3">
            <a:alphaModFix/>
          </a:blip>
          <a:srcRect b="12326" l="0" r="0" t="12525"/>
          <a:stretch/>
        </p:blipFill>
        <p:spPr>
          <a:xfrm>
            <a:off x="123035" y="6299200"/>
            <a:ext cx="1967228" cy="4222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 überschrift" type="secHead">
  <p:cSld name="SECTION_HEADER">
    <p:spTree>
      <p:nvGrpSpPr>
        <p:cNvPr id="31" name="Shape 31"/>
        <p:cNvGrpSpPr/>
        <p:nvPr/>
      </p:nvGrpSpPr>
      <p:grpSpPr>
        <a:xfrm>
          <a:off x="0" y="0"/>
          <a:ext cx="0" cy="0"/>
          <a:chOff x="0" y="0"/>
          <a:chExt cx="0" cy="0"/>
        </a:xfrm>
      </p:grpSpPr>
      <p:sp>
        <p:nvSpPr>
          <p:cNvPr id="32" name="Google Shape;32;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500"/>
              <a:buFont typeface="Trebuchet MS"/>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 name="Google Shape;34;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36" name="Google Shape;36;p4"/>
          <p:cNvPicPr preferRelativeResize="0"/>
          <p:nvPr/>
        </p:nvPicPr>
        <p:blipFill rotWithShape="1">
          <a:blip r:embed="rId2">
            <a:alphaModFix/>
          </a:blip>
          <a:srcRect b="0" l="0" r="0" t="0"/>
          <a:stretch/>
        </p:blipFill>
        <p:spPr>
          <a:xfrm>
            <a:off x="213681" y="160803"/>
            <a:ext cx="2067702" cy="1313163"/>
          </a:xfrm>
          <a:prstGeom prst="rect">
            <a:avLst/>
          </a:prstGeom>
          <a:noFill/>
          <a:ln>
            <a:noFill/>
          </a:ln>
        </p:spPr>
      </p:pic>
      <p:pic>
        <p:nvPicPr>
          <p:cNvPr id="37" name="Google Shape;37;p4"/>
          <p:cNvPicPr preferRelativeResize="0"/>
          <p:nvPr/>
        </p:nvPicPr>
        <p:blipFill rotWithShape="1">
          <a:blip r:embed="rId3">
            <a:alphaModFix/>
          </a:blip>
          <a:srcRect b="12326" l="0" r="0" t="12525"/>
          <a:stretch/>
        </p:blipFill>
        <p:spPr>
          <a:xfrm>
            <a:off x="123035" y="6299200"/>
            <a:ext cx="1967228" cy="4222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38" name="Shape 38"/>
        <p:cNvGrpSpPr/>
        <p:nvPr/>
      </p:nvGrpSpPr>
      <p:grpSpPr>
        <a:xfrm>
          <a:off x="0" y="0"/>
          <a:ext cx="0" cy="0"/>
          <a:chOff x="0" y="0"/>
          <a:chExt cx="0" cy="0"/>
        </a:xfrm>
      </p:grpSpPr>
      <p:sp>
        <p:nvSpPr>
          <p:cNvPr id="39" name="Google Shape;39;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44" name="Google Shape;44;p5"/>
          <p:cNvPicPr preferRelativeResize="0"/>
          <p:nvPr/>
        </p:nvPicPr>
        <p:blipFill rotWithShape="1">
          <a:blip r:embed="rId2">
            <a:alphaModFix/>
          </a:blip>
          <a:srcRect b="0" l="0" r="0" t="0"/>
          <a:stretch/>
        </p:blipFill>
        <p:spPr>
          <a:xfrm>
            <a:off x="7760370" y="6094641"/>
            <a:ext cx="1097880" cy="697245"/>
          </a:xfrm>
          <a:prstGeom prst="rect">
            <a:avLst/>
          </a:prstGeom>
          <a:noFill/>
          <a:ln>
            <a:noFill/>
          </a:ln>
        </p:spPr>
      </p:pic>
      <p:pic>
        <p:nvPicPr>
          <p:cNvPr id="45" name="Google Shape;45;p5"/>
          <p:cNvPicPr preferRelativeResize="0"/>
          <p:nvPr/>
        </p:nvPicPr>
        <p:blipFill rotWithShape="1">
          <a:blip r:embed="rId3">
            <a:alphaModFix/>
          </a:blip>
          <a:srcRect b="12326" l="0" r="0" t="12525"/>
          <a:stretch/>
        </p:blipFill>
        <p:spPr>
          <a:xfrm>
            <a:off x="123035" y="6299200"/>
            <a:ext cx="1967228" cy="4222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46" name="Shape 46"/>
        <p:cNvGrpSpPr/>
        <p:nvPr/>
      </p:nvGrpSpPr>
      <p:grpSpPr>
        <a:xfrm>
          <a:off x="0" y="0"/>
          <a:ext cx="0" cy="0"/>
          <a:chOff x="0" y="0"/>
          <a:chExt cx="0" cy="0"/>
        </a:xfrm>
      </p:grpSpPr>
      <p:sp>
        <p:nvSpPr>
          <p:cNvPr id="47" name="Google Shape;47;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1" name="Google Shape;51;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 name="Google Shape;52;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54" name="Google Shape;54;p6"/>
          <p:cNvPicPr preferRelativeResize="0"/>
          <p:nvPr/>
        </p:nvPicPr>
        <p:blipFill rotWithShape="1">
          <a:blip r:embed="rId2">
            <a:alphaModFix/>
          </a:blip>
          <a:srcRect b="0" l="0" r="0" t="0"/>
          <a:stretch/>
        </p:blipFill>
        <p:spPr>
          <a:xfrm>
            <a:off x="7760370" y="6094641"/>
            <a:ext cx="1097880" cy="697245"/>
          </a:xfrm>
          <a:prstGeom prst="rect">
            <a:avLst/>
          </a:prstGeom>
          <a:noFill/>
          <a:ln>
            <a:noFill/>
          </a:ln>
        </p:spPr>
      </p:pic>
      <p:pic>
        <p:nvPicPr>
          <p:cNvPr id="55" name="Google Shape;55;p6"/>
          <p:cNvPicPr preferRelativeResize="0"/>
          <p:nvPr/>
        </p:nvPicPr>
        <p:blipFill rotWithShape="1">
          <a:blip r:embed="rId3">
            <a:alphaModFix/>
          </a:blip>
          <a:srcRect b="12326" l="0" r="0" t="12525"/>
          <a:stretch/>
        </p:blipFill>
        <p:spPr>
          <a:xfrm>
            <a:off x="123035" y="6299200"/>
            <a:ext cx="1967228" cy="4222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56" name="Shape 56"/>
        <p:cNvGrpSpPr/>
        <p:nvPr/>
      </p:nvGrpSpPr>
      <p:grpSpPr>
        <a:xfrm>
          <a:off x="0" y="0"/>
          <a:ext cx="0" cy="0"/>
          <a:chOff x="0" y="0"/>
          <a:chExt cx="0" cy="0"/>
        </a:xfrm>
      </p:grpSpPr>
      <p:sp>
        <p:nvSpPr>
          <p:cNvPr id="57" name="Google Shape;57;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60" name="Google Shape;60;p7"/>
          <p:cNvPicPr preferRelativeResize="0"/>
          <p:nvPr/>
        </p:nvPicPr>
        <p:blipFill rotWithShape="1">
          <a:blip r:embed="rId2">
            <a:alphaModFix/>
          </a:blip>
          <a:srcRect b="0" l="0" r="0" t="0"/>
          <a:stretch/>
        </p:blipFill>
        <p:spPr>
          <a:xfrm>
            <a:off x="7760370" y="6094641"/>
            <a:ext cx="1097880" cy="697245"/>
          </a:xfrm>
          <a:prstGeom prst="rect">
            <a:avLst/>
          </a:prstGeom>
          <a:noFill/>
          <a:ln>
            <a:noFill/>
          </a:ln>
        </p:spPr>
      </p:pic>
      <p:pic>
        <p:nvPicPr>
          <p:cNvPr id="61" name="Google Shape;61;p7"/>
          <p:cNvPicPr preferRelativeResize="0"/>
          <p:nvPr/>
        </p:nvPicPr>
        <p:blipFill rotWithShape="1">
          <a:blip r:embed="rId3">
            <a:alphaModFix/>
          </a:blip>
          <a:srcRect b="12326" l="0" r="0" t="12525"/>
          <a:stretch/>
        </p:blipFill>
        <p:spPr>
          <a:xfrm>
            <a:off x="123035" y="6299200"/>
            <a:ext cx="1967228" cy="4222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62" name="Shape 62"/>
        <p:cNvGrpSpPr/>
        <p:nvPr/>
      </p:nvGrpSpPr>
      <p:grpSpPr>
        <a:xfrm>
          <a:off x="0" y="0"/>
          <a:ext cx="0" cy="0"/>
          <a:chOff x="0" y="0"/>
          <a:chExt cx="0" cy="0"/>
        </a:xfrm>
      </p:grpSpPr>
      <p:sp>
        <p:nvSpPr>
          <p:cNvPr id="63" name="Google Shape;63;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66" name="Shape 66"/>
        <p:cNvGrpSpPr/>
        <p:nvPr/>
      </p:nvGrpSpPr>
      <p:grpSpPr>
        <a:xfrm>
          <a:off x="0" y="0"/>
          <a:ext cx="0" cy="0"/>
          <a:chOff x="0" y="0"/>
          <a:chExt cx="0" cy="0"/>
        </a:xfrm>
      </p:grpSpPr>
      <p:sp>
        <p:nvSpPr>
          <p:cNvPr id="67" name="Google Shape;67;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9" name="Google Shape;69;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0" name="Google Shape;70;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73" name="Shape 73"/>
        <p:cNvGrpSpPr/>
        <p:nvPr/>
      </p:nvGrpSpPr>
      <p:grpSpPr>
        <a:xfrm>
          <a:off x="0" y="0"/>
          <a:ext cx="0" cy="0"/>
          <a:chOff x="0" y="0"/>
          <a:chExt cx="0" cy="0"/>
        </a:xfrm>
      </p:grpSpPr>
      <p:sp>
        <p:nvSpPr>
          <p:cNvPr id="74" name="Google Shape;74;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Trebuchet MS"/>
                <a:ea typeface="Trebuchet MS"/>
                <a:cs typeface="Trebuchet MS"/>
                <a:sym typeface="Trebuchet MS"/>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Trebuchet MS"/>
                <a:ea typeface="Trebuchet MS"/>
                <a:cs typeface="Trebuchet MS"/>
                <a:sym typeface="Trebuchet MS"/>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Trebuchet MS"/>
                <a:ea typeface="Trebuchet MS"/>
                <a:cs typeface="Trebuchet MS"/>
                <a:sym typeface="Trebuchet MS"/>
              </a:defRPr>
            </a:lvl9pPr>
          </a:lstStyle>
          <a:p/>
        </p:txBody>
      </p:sp>
      <p:sp>
        <p:nvSpPr>
          <p:cNvPr id="76" name="Google Shape;76;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7" name="Google Shape;77;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Trebuchet MS"/>
              <a:buNone/>
              <a:defRPr b="0" i="0" sz="3300" u="none" cap="none" strike="noStrik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Trebuchet MS"/>
                <a:ea typeface="Trebuchet MS"/>
                <a:cs typeface="Trebuchet MS"/>
                <a:sym typeface="Trebuchet MS"/>
              </a:defRPr>
            </a:lvl1pPr>
            <a:lvl2pPr indent="0" lvl="1" marL="0" marR="0" rtl="0" algn="r">
              <a:spcBef>
                <a:spcPts val="0"/>
              </a:spcBef>
              <a:buNone/>
              <a:defRPr b="0" i="0" sz="900" u="none" cap="none" strike="noStrike">
                <a:solidFill>
                  <a:srgbClr val="888888"/>
                </a:solidFill>
                <a:latin typeface="Trebuchet MS"/>
                <a:ea typeface="Trebuchet MS"/>
                <a:cs typeface="Trebuchet MS"/>
                <a:sym typeface="Trebuchet MS"/>
              </a:defRPr>
            </a:lvl2pPr>
            <a:lvl3pPr indent="0" lvl="2" marL="0" marR="0" rtl="0" algn="r">
              <a:spcBef>
                <a:spcPts val="0"/>
              </a:spcBef>
              <a:buNone/>
              <a:defRPr b="0" i="0" sz="900" u="none" cap="none" strike="noStrike">
                <a:solidFill>
                  <a:srgbClr val="888888"/>
                </a:solidFill>
                <a:latin typeface="Trebuchet MS"/>
                <a:ea typeface="Trebuchet MS"/>
                <a:cs typeface="Trebuchet MS"/>
                <a:sym typeface="Trebuchet MS"/>
              </a:defRPr>
            </a:lvl3pPr>
            <a:lvl4pPr indent="0" lvl="3" marL="0" marR="0" rtl="0" algn="r">
              <a:spcBef>
                <a:spcPts val="0"/>
              </a:spcBef>
              <a:buNone/>
              <a:defRPr b="0" i="0" sz="900" u="none" cap="none" strike="noStrike">
                <a:solidFill>
                  <a:srgbClr val="888888"/>
                </a:solidFill>
                <a:latin typeface="Trebuchet MS"/>
                <a:ea typeface="Trebuchet MS"/>
                <a:cs typeface="Trebuchet MS"/>
                <a:sym typeface="Trebuchet MS"/>
              </a:defRPr>
            </a:lvl4pPr>
            <a:lvl5pPr indent="0" lvl="4" marL="0" marR="0" rtl="0" algn="r">
              <a:spcBef>
                <a:spcPts val="0"/>
              </a:spcBef>
              <a:buNone/>
              <a:defRPr b="0" i="0" sz="900" u="none" cap="none" strike="noStrike">
                <a:solidFill>
                  <a:srgbClr val="888888"/>
                </a:solidFill>
                <a:latin typeface="Trebuchet MS"/>
                <a:ea typeface="Trebuchet MS"/>
                <a:cs typeface="Trebuchet MS"/>
                <a:sym typeface="Trebuchet MS"/>
              </a:defRPr>
            </a:lvl5pPr>
            <a:lvl6pPr indent="0" lvl="5" marL="0" marR="0" rtl="0" algn="r">
              <a:spcBef>
                <a:spcPts val="0"/>
              </a:spcBef>
              <a:buNone/>
              <a:defRPr b="0" i="0" sz="900" u="none" cap="none" strike="noStrike">
                <a:solidFill>
                  <a:srgbClr val="888888"/>
                </a:solidFill>
                <a:latin typeface="Trebuchet MS"/>
                <a:ea typeface="Trebuchet MS"/>
                <a:cs typeface="Trebuchet MS"/>
                <a:sym typeface="Trebuchet MS"/>
              </a:defRPr>
            </a:lvl6pPr>
            <a:lvl7pPr indent="0" lvl="6" marL="0" marR="0" rtl="0" algn="r">
              <a:spcBef>
                <a:spcPts val="0"/>
              </a:spcBef>
              <a:buNone/>
              <a:defRPr b="0" i="0" sz="900" u="none" cap="none" strike="noStrike">
                <a:solidFill>
                  <a:srgbClr val="888888"/>
                </a:solidFill>
                <a:latin typeface="Trebuchet MS"/>
                <a:ea typeface="Trebuchet MS"/>
                <a:cs typeface="Trebuchet MS"/>
                <a:sym typeface="Trebuchet MS"/>
              </a:defRPr>
            </a:lvl7pPr>
            <a:lvl8pPr indent="0" lvl="7" marL="0" marR="0" rtl="0" algn="r">
              <a:spcBef>
                <a:spcPts val="0"/>
              </a:spcBef>
              <a:buNone/>
              <a:defRPr b="0" i="0" sz="900" u="none" cap="none" strike="noStrike">
                <a:solidFill>
                  <a:srgbClr val="888888"/>
                </a:solidFill>
                <a:latin typeface="Trebuchet MS"/>
                <a:ea typeface="Trebuchet MS"/>
                <a:cs typeface="Trebuchet MS"/>
                <a:sym typeface="Trebuchet MS"/>
              </a:defRPr>
            </a:lvl8pPr>
            <a:lvl9pPr indent="0" lvl="8" marL="0" marR="0" rtl="0" algn="r">
              <a:spcBef>
                <a:spcPts val="0"/>
              </a:spcBef>
              <a:buNone/>
              <a:defRPr b="0" i="0" sz="900" u="none" cap="none" strike="noStrike">
                <a:solidFill>
                  <a:srgbClr val="8888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t4lent.eu/"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11.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11.png"/><Relationship Id="rId6"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1.jpg"/><Relationship Id="rId4" Type="http://schemas.openxmlformats.org/officeDocument/2006/relationships/image" Target="../media/image42.png"/><Relationship Id="rId9" Type="http://schemas.openxmlformats.org/officeDocument/2006/relationships/image" Target="../media/image5.png"/><Relationship Id="rId5" Type="http://schemas.openxmlformats.org/officeDocument/2006/relationships/image" Target="../media/image48.png"/><Relationship Id="rId6" Type="http://schemas.openxmlformats.org/officeDocument/2006/relationships/image" Target="../media/image45.jpg"/><Relationship Id="rId7" Type="http://schemas.openxmlformats.org/officeDocument/2006/relationships/image" Target="../media/image44.jpg"/><Relationship Id="rId8"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4"/>
          <p:cNvSpPr txBox="1"/>
          <p:nvPr>
            <p:ph type="ctrTitle"/>
          </p:nvPr>
        </p:nvSpPr>
        <p:spPr>
          <a:xfrm>
            <a:off x="421100" y="2889422"/>
            <a:ext cx="8520600" cy="860799"/>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4600"/>
              <a:buFont typeface="Trebuchet MS"/>
              <a:buNone/>
            </a:pPr>
            <a:r>
              <a:rPr b="1" lang="it-IT" sz="4600"/>
              <a:t>Talent 4.0 – </a:t>
            </a:r>
            <a:br>
              <a:rPr b="1" lang="it-IT" sz="4600"/>
            </a:br>
            <a:r>
              <a:rPr b="1" lang="it-IT" sz="4600"/>
              <a:t>Talent Management för SMEs</a:t>
            </a:r>
            <a:br>
              <a:rPr b="1" lang="it-IT" sz="4600"/>
            </a:br>
            <a:r>
              <a:rPr b="1" lang="it-IT" sz="4600"/>
              <a:t>Utbildnings-program</a:t>
            </a:r>
            <a:endParaRPr b="1" sz="4800"/>
          </a:p>
        </p:txBody>
      </p:sp>
      <p:sp>
        <p:nvSpPr>
          <p:cNvPr id="106" name="Google Shape;106;p14"/>
          <p:cNvSpPr txBox="1"/>
          <p:nvPr/>
        </p:nvSpPr>
        <p:spPr>
          <a:xfrm>
            <a:off x="3322040" y="4446165"/>
            <a:ext cx="21475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it-IT" sz="1800" u="sng" cap="none" strike="noStrike">
                <a:solidFill>
                  <a:schemeClr val="hlink"/>
                </a:solidFill>
                <a:latin typeface="Trebuchet MS"/>
                <a:ea typeface="Trebuchet MS"/>
                <a:cs typeface="Trebuchet MS"/>
                <a:sym typeface="Trebuchet MS"/>
                <a:hlinkClick r:id="rId3"/>
              </a:rPr>
              <a:t>https://t4lent.eu/</a:t>
            </a:r>
            <a:endParaRPr sz="1800">
              <a:solidFill>
                <a:schemeClr val="dk1"/>
              </a:solidFill>
              <a:latin typeface="Trebuchet MS"/>
              <a:ea typeface="Trebuchet MS"/>
              <a:cs typeface="Trebuchet MS"/>
              <a:sym typeface="Trebuchet MS"/>
            </a:endParaRPr>
          </a:p>
        </p:txBody>
      </p:sp>
      <p:sp>
        <p:nvSpPr>
          <p:cNvPr id="107" name="Google Shape;107;p14"/>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08" name="Google Shape;108;p14"/>
          <p:cNvPicPr preferRelativeResize="0"/>
          <p:nvPr/>
        </p:nvPicPr>
        <p:blipFill rotWithShape="1">
          <a:blip r:embed="rId4">
            <a:alphaModFix/>
          </a:blip>
          <a:srcRect b="0" l="0" r="0" t="0"/>
          <a:stretch/>
        </p:blipFill>
        <p:spPr>
          <a:xfrm>
            <a:off x="421100" y="5996331"/>
            <a:ext cx="1815473" cy="7190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3"/>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40" name="Google Shape;240;p23"/>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41" name="Google Shape;241;p23"/>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LinkedIn: förstod du verkligen?</a:t>
            </a:r>
            <a:endParaRPr b="1" sz="2000">
              <a:solidFill>
                <a:schemeClr val="lt1"/>
              </a:solidFill>
            </a:endParaRPr>
          </a:p>
        </p:txBody>
      </p:sp>
      <p:sp>
        <p:nvSpPr>
          <p:cNvPr id="242" name="Google Shape;242;p23"/>
          <p:cNvSpPr/>
          <p:nvPr/>
        </p:nvSpPr>
        <p:spPr>
          <a:xfrm>
            <a:off x="3445061" y="1434201"/>
            <a:ext cx="347751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Verkligheten är att</a:t>
            </a:r>
            <a:r>
              <a:rPr b="1" lang="it-IT" sz="1200">
                <a:solidFill>
                  <a:schemeClr val="dk1"/>
                </a:solidFill>
                <a:latin typeface="Trebuchet MS"/>
                <a:ea typeface="Trebuchet MS"/>
                <a:cs typeface="Trebuchet MS"/>
                <a:sym typeface="Trebuchet MS"/>
              </a:rPr>
              <a:t> studenter på LinkedIn representerar minst 10% av de totala användarna</a:t>
            </a:r>
            <a:r>
              <a:rPr lang="it-IT" sz="1200">
                <a:solidFill>
                  <a:schemeClr val="dk1"/>
                </a:solidFill>
                <a:latin typeface="Trebuchet MS"/>
                <a:ea typeface="Trebuchet MS"/>
                <a:cs typeface="Trebuchet MS"/>
                <a:sym typeface="Trebuchet MS"/>
              </a:rPr>
              <a:t> och om företaget inte kan fånga dem beror det på att det inte har strukturerat en </a:t>
            </a:r>
            <a:r>
              <a:rPr b="1" lang="it-IT" sz="1200">
                <a:solidFill>
                  <a:schemeClr val="dk1"/>
                </a:solidFill>
                <a:latin typeface="Trebuchet MS"/>
                <a:ea typeface="Trebuchet MS"/>
                <a:cs typeface="Trebuchet MS"/>
                <a:sym typeface="Trebuchet MS"/>
              </a:rPr>
              <a:t>strategisk kommunikationsplan</a:t>
            </a:r>
            <a:r>
              <a:rPr lang="it-IT" sz="1200">
                <a:solidFill>
                  <a:schemeClr val="dk1"/>
                </a:solidFill>
                <a:latin typeface="Trebuchet MS"/>
                <a:ea typeface="Trebuchet MS"/>
                <a:cs typeface="Trebuchet MS"/>
                <a:sym typeface="Trebuchet MS"/>
              </a:rPr>
              <a:t> för just denna målgrupp.</a:t>
            </a:r>
            <a:endParaRPr/>
          </a:p>
        </p:txBody>
      </p:sp>
      <p:sp>
        <p:nvSpPr>
          <p:cNvPr id="243" name="Google Shape;243;p23"/>
          <p:cNvSpPr/>
          <p:nvPr/>
        </p:nvSpPr>
        <p:spPr>
          <a:xfrm>
            <a:off x="252261" y="1424066"/>
            <a:ext cx="3192800"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En svag punkt i LinkedIn skulle vara bristen på unga profiler. Många företag kastar sig nu in på andra sociala nätverk som Instagram, vilket ökar samlingen av investeringar som görs utan logik.</a:t>
            </a:r>
            <a:endParaRPr/>
          </a:p>
        </p:txBody>
      </p:sp>
      <p:pic>
        <p:nvPicPr>
          <p:cNvPr descr="page9image31208032" id="244" name="Google Shape;244;p23"/>
          <p:cNvPicPr preferRelativeResize="0"/>
          <p:nvPr/>
        </p:nvPicPr>
        <p:blipFill rotWithShape="1">
          <a:blip r:embed="rId4">
            <a:alphaModFix/>
          </a:blip>
          <a:srcRect b="0" l="0" r="0" t="0"/>
          <a:stretch/>
        </p:blipFill>
        <p:spPr>
          <a:xfrm>
            <a:off x="6778545" y="1134698"/>
            <a:ext cx="2270955" cy="4712650"/>
          </a:xfrm>
          <a:prstGeom prst="rect">
            <a:avLst/>
          </a:prstGeom>
          <a:noFill/>
          <a:ln>
            <a:noFill/>
          </a:ln>
        </p:spPr>
      </p:pic>
      <p:pic>
        <p:nvPicPr>
          <p:cNvPr descr="page9image20795904" id="245" name="Google Shape;245;p23"/>
          <p:cNvPicPr preferRelativeResize="0"/>
          <p:nvPr/>
        </p:nvPicPr>
        <p:blipFill rotWithShape="1">
          <a:blip r:embed="rId5">
            <a:alphaModFix/>
          </a:blip>
          <a:srcRect b="0" l="0" r="0" t="0"/>
          <a:stretch/>
        </p:blipFill>
        <p:spPr>
          <a:xfrm>
            <a:off x="696112" y="2661499"/>
            <a:ext cx="5702300" cy="307772"/>
          </a:xfrm>
          <a:prstGeom prst="rect">
            <a:avLst/>
          </a:prstGeom>
          <a:noFill/>
          <a:ln>
            <a:noFill/>
          </a:ln>
        </p:spPr>
      </p:pic>
      <p:sp>
        <p:nvSpPr>
          <p:cNvPr id="246" name="Google Shape;246;p23"/>
          <p:cNvSpPr/>
          <p:nvPr/>
        </p:nvSpPr>
        <p:spPr>
          <a:xfrm>
            <a:off x="5227919" y="2676883"/>
            <a:ext cx="1091247" cy="276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it-IT" sz="1200" u="none" cap="none" strike="noStrike">
                <a:solidFill>
                  <a:schemeClr val="dk1"/>
                </a:solidFill>
                <a:latin typeface="Arial"/>
                <a:ea typeface="Arial"/>
                <a:cs typeface="Arial"/>
                <a:sym typeface="Arial"/>
              </a:rPr>
              <a:t>+ 20 %   </a:t>
            </a:r>
            <a:endParaRPr/>
          </a:p>
        </p:txBody>
      </p:sp>
      <p:sp>
        <p:nvSpPr>
          <p:cNvPr id="247" name="Google Shape;247;p23"/>
          <p:cNvSpPr/>
          <p:nvPr/>
        </p:nvSpPr>
        <p:spPr>
          <a:xfrm>
            <a:off x="601580" y="3021069"/>
            <a:ext cx="599172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2E75B5"/>
                </a:solidFill>
                <a:latin typeface="Trebuchet MS"/>
                <a:ea typeface="Trebuchet MS"/>
                <a:cs typeface="Trebuchet MS"/>
                <a:sym typeface="Trebuchet MS"/>
              </a:rPr>
              <a:t>Att ha en strategisk kommunikationsplan är viktigt för att få resultat från LinkedIn och ökar omedelbart kanalprestanda med 20%.</a:t>
            </a:r>
            <a:endParaRPr/>
          </a:p>
        </p:txBody>
      </p:sp>
      <p:pic>
        <p:nvPicPr>
          <p:cNvPr descr="page9image14075760" id="248" name="Google Shape;248;p23"/>
          <p:cNvPicPr preferRelativeResize="0"/>
          <p:nvPr/>
        </p:nvPicPr>
        <p:blipFill rotWithShape="1">
          <a:blip r:embed="rId6">
            <a:alphaModFix/>
          </a:blip>
          <a:srcRect b="0" l="0" r="0" t="0"/>
          <a:stretch/>
        </p:blipFill>
        <p:spPr>
          <a:xfrm>
            <a:off x="694892" y="3599851"/>
            <a:ext cx="394631" cy="394631"/>
          </a:xfrm>
          <a:prstGeom prst="rect">
            <a:avLst/>
          </a:prstGeom>
          <a:noFill/>
          <a:ln>
            <a:noFill/>
          </a:ln>
        </p:spPr>
      </p:pic>
      <p:pic>
        <p:nvPicPr>
          <p:cNvPr descr="page9image14074528" id="249" name="Google Shape;249;p23"/>
          <p:cNvPicPr preferRelativeResize="0"/>
          <p:nvPr/>
        </p:nvPicPr>
        <p:blipFill rotWithShape="1">
          <a:blip r:embed="rId7">
            <a:alphaModFix/>
          </a:blip>
          <a:srcRect b="0" l="0" r="0" t="0"/>
          <a:stretch/>
        </p:blipFill>
        <p:spPr>
          <a:xfrm>
            <a:off x="5536921" y="3584105"/>
            <a:ext cx="394631" cy="394631"/>
          </a:xfrm>
          <a:prstGeom prst="rect">
            <a:avLst/>
          </a:prstGeom>
          <a:noFill/>
          <a:ln>
            <a:noFill/>
          </a:ln>
        </p:spPr>
      </p:pic>
      <p:pic>
        <p:nvPicPr>
          <p:cNvPr descr="page9image14075760" id="250" name="Google Shape;250;p23"/>
          <p:cNvPicPr preferRelativeResize="0"/>
          <p:nvPr/>
        </p:nvPicPr>
        <p:blipFill rotWithShape="1">
          <a:blip r:embed="rId6">
            <a:alphaModFix/>
          </a:blip>
          <a:srcRect b="0" l="0" r="0" t="0"/>
          <a:stretch/>
        </p:blipFill>
        <p:spPr>
          <a:xfrm>
            <a:off x="3266309" y="3620643"/>
            <a:ext cx="394631" cy="394631"/>
          </a:xfrm>
          <a:prstGeom prst="rect">
            <a:avLst/>
          </a:prstGeom>
          <a:noFill/>
          <a:ln>
            <a:noFill/>
          </a:ln>
        </p:spPr>
      </p:pic>
      <p:sp>
        <p:nvSpPr>
          <p:cNvPr id="251" name="Google Shape;251;p23"/>
          <p:cNvSpPr/>
          <p:nvPr/>
        </p:nvSpPr>
        <p:spPr>
          <a:xfrm>
            <a:off x="252261" y="4026516"/>
            <a:ext cx="213494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Tyvärr använder företag ofta LinkedIn-sidan för att </a:t>
            </a:r>
            <a:r>
              <a:rPr b="1" lang="it-IT" sz="1200">
                <a:solidFill>
                  <a:schemeClr val="dk1"/>
                </a:solidFill>
                <a:latin typeface="Trebuchet MS"/>
                <a:ea typeface="Trebuchet MS"/>
                <a:cs typeface="Trebuchet MS"/>
                <a:sym typeface="Trebuchet MS"/>
              </a:rPr>
              <a:t>visa upp innehåll</a:t>
            </a:r>
            <a:r>
              <a:rPr lang="it-IT" sz="1200">
                <a:solidFill>
                  <a:schemeClr val="dk1"/>
                </a:solidFill>
                <a:latin typeface="Trebuchet MS"/>
                <a:ea typeface="Trebuchet MS"/>
                <a:cs typeface="Trebuchet MS"/>
                <a:sym typeface="Trebuchet MS"/>
              </a:rPr>
              <a:t>.</a:t>
            </a:r>
            <a:endParaRPr/>
          </a:p>
        </p:txBody>
      </p:sp>
      <p:sp>
        <p:nvSpPr>
          <p:cNvPr id="252" name="Google Shape;252;p23"/>
          <p:cNvSpPr/>
          <p:nvPr/>
        </p:nvSpPr>
        <p:spPr>
          <a:xfrm>
            <a:off x="4783347" y="4032524"/>
            <a:ext cx="2019262"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Bristen på en strategi gör att </a:t>
            </a:r>
            <a:r>
              <a:rPr b="1" lang="it-IT" sz="1200">
                <a:solidFill>
                  <a:schemeClr val="dk1"/>
                </a:solidFill>
                <a:latin typeface="Trebuchet MS"/>
                <a:ea typeface="Trebuchet MS"/>
                <a:cs typeface="Trebuchet MS"/>
                <a:sym typeface="Trebuchet MS"/>
              </a:rPr>
              <a:t>LinkedIn blir en icke återbetalningsbar investering,</a:t>
            </a:r>
            <a:r>
              <a:rPr lang="it-IT" sz="1200">
                <a:solidFill>
                  <a:schemeClr val="dk1"/>
                </a:solidFill>
                <a:latin typeface="Trebuchet MS"/>
                <a:ea typeface="Trebuchet MS"/>
                <a:cs typeface="Trebuchet MS"/>
                <a:sym typeface="Trebuchet MS"/>
              </a:rPr>
              <a:t> då den inte är relaterad till målen för talangförvärvning</a:t>
            </a:r>
            <a:endParaRPr sz="1200">
              <a:solidFill>
                <a:schemeClr val="dk1"/>
              </a:solidFill>
              <a:latin typeface="Trebuchet MS"/>
              <a:ea typeface="Trebuchet MS"/>
              <a:cs typeface="Trebuchet MS"/>
              <a:sym typeface="Trebuchet MS"/>
            </a:endParaRPr>
          </a:p>
        </p:txBody>
      </p:sp>
      <p:sp>
        <p:nvSpPr>
          <p:cNvPr id="253" name="Google Shape;253;p23"/>
          <p:cNvSpPr/>
          <p:nvPr/>
        </p:nvSpPr>
        <p:spPr>
          <a:xfrm>
            <a:off x="2299030" y="3960887"/>
            <a:ext cx="2329158" cy="12002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De publicerar och berättar saker men </a:t>
            </a:r>
            <a:r>
              <a:rPr b="1" lang="it-IT" sz="1200">
                <a:solidFill>
                  <a:schemeClr val="dk1"/>
                </a:solidFill>
                <a:latin typeface="Trebuchet MS"/>
                <a:ea typeface="Trebuchet MS"/>
                <a:cs typeface="Trebuchet MS"/>
                <a:sym typeface="Trebuchet MS"/>
              </a:rPr>
              <a:t>utan ett mål</a:t>
            </a:r>
            <a:r>
              <a:rPr lang="it-IT" sz="1200">
                <a:solidFill>
                  <a:schemeClr val="dk1"/>
                </a:solidFill>
                <a:latin typeface="Trebuchet MS"/>
                <a:ea typeface="Trebuchet MS"/>
                <a:cs typeface="Trebuchet MS"/>
                <a:sym typeface="Trebuchet MS"/>
              </a:rPr>
              <a:t> som till exempel att vilja förbättra sin uppfattning om det specifika utbudet av nyutexaminerade i naturvetenskapliga ämnen.</a:t>
            </a:r>
            <a:endParaRPr/>
          </a:p>
        </p:txBody>
      </p:sp>
      <p:sp>
        <p:nvSpPr>
          <p:cNvPr id="254" name="Google Shape;254;p23"/>
          <p:cNvSpPr/>
          <p:nvPr/>
        </p:nvSpPr>
        <p:spPr>
          <a:xfrm>
            <a:off x="1089523" y="5223860"/>
            <a:ext cx="577950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Detta förstärker i sin tur den redan </a:t>
            </a:r>
            <a:r>
              <a:rPr b="1" lang="it-IT" sz="1200">
                <a:solidFill>
                  <a:schemeClr val="dk1"/>
                </a:solidFill>
                <a:latin typeface="Trebuchet MS"/>
                <a:ea typeface="Trebuchet MS"/>
                <a:cs typeface="Trebuchet MS"/>
                <a:sym typeface="Trebuchet MS"/>
              </a:rPr>
              <a:t>negativa uppfattningen som ledningen vanligtvis har gentemot sociala medier och reflekterar negativt den interna trovärdigheten hos HR-området,</a:t>
            </a:r>
            <a:r>
              <a:rPr lang="it-IT" sz="1200">
                <a:solidFill>
                  <a:schemeClr val="dk1"/>
                </a:solidFill>
                <a:latin typeface="Trebuchet MS"/>
                <a:ea typeface="Trebuchet MS"/>
                <a:cs typeface="Trebuchet MS"/>
                <a:sym typeface="Trebuchet MS"/>
              </a:rPr>
              <a:t> som istället starkt tror på verktyget men inte kan erhålla </a:t>
            </a:r>
            <a:r>
              <a:rPr b="1" lang="it-IT" sz="1200">
                <a:solidFill>
                  <a:schemeClr val="dk1"/>
                </a:solidFill>
                <a:latin typeface="Trebuchet MS"/>
                <a:ea typeface="Trebuchet MS"/>
                <a:cs typeface="Trebuchet MS"/>
                <a:sym typeface="Trebuchet MS"/>
              </a:rPr>
              <a:t>nödvändiga resurser för att fullt ut utnyttja det.</a:t>
            </a:r>
            <a:endParaRPr/>
          </a:p>
        </p:txBody>
      </p:sp>
      <p:pic>
        <p:nvPicPr>
          <p:cNvPr descr="page9image14075760" id="255" name="Google Shape;255;p23"/>
          <p:cNvPicPr preferRelativeResize="0"/>
          <p:nvPr/>
        </p:nvPicPr>
        <p:blipFill rotWithShape="1">
          <a:blip r:embed="rId6">
            <a:alphaModFix/>
          </a:blip>
          <a:srcRect b="0" l="0" r="0" t="0"/>
          <a:stretch/>
        </p:blipFill>
        <p:spPr>
          <a:xfrm>
            <a:off x="670828" y="5449003"/>
            <a:ext cx="394631" cy="3946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4"/>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61" name="Google Shape;261;p24"/>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62" name="Google Shape;262;p24"/>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Men vart ska du gå om du inte har en plan?</a:t>
            </a:r>
            <a:endParaRPr/>
          </a:p>
        </p:txBody>
      </p:sp>
      <p:pic>
        <p:nvPicPr>
          <p:cNvPr descr="page10image31197632" id="263" name="Google Shape;263;p24"/>
          <p:cNvPicPr preferRelativeResize="0"/>
          <p:nvPr/>
        </p:nvPicPr>
        <p:blipFill rotWithShape="1">
          <a:blip r:embed="rId4">
            <a:alphaModFix/>
          </a:blip>
          <a:srcRect b="0" l="0" r="0" t="0"/>
          <a:stretch/>
        </p:blipFill>
        <p:spPr>
          <a:xfrm>
            <a:off x="6352697" y="1144152"/>
            <a:ext cx="2704806" cy="4675531"/>
          </a:xfrm>
          <a:prstGeom prst="rect">
            <a:avLst/>
          </a:prstGeom>
          <a:noFill/>
          <a:ln>
            <a:noFill/>
          </a:ln>
        </p:spPr>
      </p:pic>
      <p:sp>
        <p:nvSpPr>
          <p:cNvPr id="264" name="Google Shape;264;p24"/>
          <p:cNvSpPr/>
          <p:nvPr/>
        </p:nvSpPr>
        <p:spPr>
          <a:xfrm>
            <a:off x="166710" y="1611878"/>
            <a:ext cx="6504254" cy="64633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it-IT" sz="1200">
                <a:solidFill>
                  <a:schemeClr val="dk1"/>
                </a:solidFill>
                <a:latin typeface="Trebuchet MS"/>
                <a:ea typeface="Trebuchet MS"/>
                <a:cs typeface="Trebuchet MS"/>
                <a:sym typeface="Trebuchet MS"/>
              </a:rPr>
              <a:t>När är den bästa tiden att hitta den talang du behöver idag? </a:t>
            </a:r>
            <a:r>
              <a:rPr b="1" lang="it-IT" sz="1200">
                <a:solidFill>
                  <a:schemeClr val="dk1"/>
                </a:solidFill>
                <a:latin typeface="Trebuchet MS"/>
                <a:ea typeface="Trebuchet MS"/>
                <a:cs typeface="Trebuchet MS"/>
                <a:sym typeface="Trebuchet MS"/>
              </a:rPr>
              <a:t>6 månader sen!</a:t>
            </a:r>
            <a:r>
              <a:rPr lang="it-IT" sz="1200">
                <a:solidFill>
                  <a:schemeClr val="dk1"/>
                </a:solidFill>
                <a:latin typeface="Trebuchet MS"/>
                <a:ea typeface="Trebuchet MS"/>
                <a:cs typeface="Trebuchet MS"/>
                <a:sym typeface="Trebuchet MS"/>
              </a:rPr>
              <a:t> Fördelen med att investera i kommunikation med LinkedIn är att det</a:t>
            </a:r>
            <a:r>
              <a:rPr b="1" lang="it-IT" sz="1200">
                <a:solidFill>
                  <a:schemeClr val="dk1"/>
                </a:solidFill>
                <a:latin typeface="Trebuchet MS"/>
                <a:ea typeface="Trebuchet MS"/>
                <a:cs typeface="Trebuchet MS"/>
                <a:sym typeface="Trebuchet MS"/>
              </a:rPr>
              <a:t> alltid finns en ny kontaktlinje som rekryterare och anställningschefer kan använda när det behövs.</a:t>
            </a:r>
            <a:endParaRPr/>
          </a:p>
        </p:txBody>
      </p:sp>
      <p:pic>
        <p:nvPicPr>
          <p:cNvPr descr="page9image14075760" id="265" name="Google Shape;265;p24"/>
          <p:cNvPicPr preferRelativeResize="0"/>
          <p:nvPr/>
        </p:nvPicPr>
        <p:blipFill rotWithShape="1">
          <a:blip r:embed="rId5">
            <a:alphaModFix/>
          </a:blip>
          <a:srcRect b="0" l="0" r="0" t="0"/>
          <a:stretch/>
        </p:blipFill>
        <p:spPr>
          <a:xfrm>
            <a:off x="1016556" y="3158216"/>
            <a:ext cx="394631" cy="394631"/>
          </a:xfrm>
          <a:prstGeom prst="rect">
            <a:avLst/>
          </a:prstGeom>
          <a:noFill/>
          <a:ln>
            <a:noFill/>
          </a:ln>
        </p:spPr>
      </p:pic>
      <p:pic>
        <p:nvPicPr>
          <p:cNvPr descr="page9image14074528" id="266" name="Google Shape;266;p24"/>
          <p:cNvPicPr preferRelativeResize="0"/>
          <p:nvPr/>
        </p:nvPicPr>
        <p:blipFill rotWithShape="1">
          <a:blip r:embed="rId6">
            <a:alphaModFix/>
          </a:blip>
          <a:srcRect b="0" l="0" r="0" t="0"/>
          <a:stretch/>
        </p:blipFill>
        <p:spPr>
          <a:xfrm>
            <a:off x="5142062" y="3126904"/>
            <a:ext cx="394631" cy="394631"/>
          </a:xfrm>
          <a:prstGeom prst="rect">
            <a:avLst/>
          </a:prstGeom>
          <a:noFill/>
          <a:ln>
            <a:noFill/>
          </a:ln>
        </p:spPr>
      </p:pic>
      <p:pic>
        <p:nvPicPr>
          <p:cNvPr descr="page9image14075760" id="267" name="Google Shape;267;p24"/>
          <p:cNvPicPr preferRelativeResize="0"/>
          <p:nvPr/>
        </p:nvPicPr>
        <p:blipFill rotWithShape="1">
          <a:blip r:embed="rId5">
            <a:alphaModFix/>
          </a:blip>
          <a:srcRect b="0" l="0" r="0" t="0"/>
          <a:stretch/>
        </p:blipFill>
        <p:spPr>
          <a:xfrm>
            <a:off x="3042987" y="3144083"/>
            <a:ext cx="430391" cy="430391"/>
          </a:xfrm>
          <a:prstGeom prst="rect">
            <a:avLst/>
          </a:prstGeom>
          <a:noFill/>
          <a:ln>
            <a:noFill/>
          </a:ln>
        </p:spPr>
      </p:pic>
      <p:pic>
        <p:nvPicPr>
          <p:cNvPr descr="page10image14253824" id="268" name="Google Shape;268;p24"/>
          <p:cNvPicPr preferRelativeResize="0"/>
          <p:nvPr/>
        </p:nvPicPr>
        <p:blipFill rotWithShape="1">
          <a:blip r:embed="rId7">
            <a:alphaModFix/>
          </a:blip>
          <a:srcRect b="0" l="0" r="0" t="0"/>
          <a:stretch/>
        </p:blipFill>
        <p:spPr>
          <a:xfrm>
            <a:off x="3089098" y="3184174"/>
            <a:ext cx="342716" cy="342716"/>
          </a:xfrm>
          <a:prstGeom prst="rect">
            <a:avLst/>
          </a:prstGeom>
          <a:noFill/>
          <a:ln>
            <a:noFill/>
          </a:ln>
        </p:spPr>
      </p:pic>
      <p:sp>
        <p:nvSpPr>
          <p:cNvPr id="269" name="Google Shape;269;p24"/>
          <p:cNvSpPr/>
          <p:nvPr/>
        </p:nvSpPr>
        <p:spPr>
          <a:xfrm>
            <a:off x="492680" y="2438001"/>
            <a:ext cx="5860017"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400">
                <a:solidFill>
                  <a:schemeClr val="dk1"/>
                </a:solidFill>
                <a:latin typeface="Trebuchet MS"/>
                <a:ea typeface="Trebuchet MS"/>
                <a:cs typeface="Trebuchet MS"/>
                <a:sym typeface="Trebuchet MS"/>
              </a:rPr>
              <a:t>För att uppnå detta måste företaget arbeta minst 6-12 månader med strategisk kommunikation, med ett mycket specifikt mål. Varför?</a:t>
            </a:r>
            <a:endParaRPr/>
          </a:p>
        </p:txBody>
      </p:sp>
      <p:sp>
        <p:nvSpPr>
          <p:cNvPr id="270" name="Google Shape;270;p24"/>
          <p:cNvSpPr/>
          <p:nvPr/>
        </p:nvSpPr>
        <p:spPr>
          <a:xfrm>
            <a:off x="2236573" y="3617816"/>
            <a:ext cx="2026227"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LinkedIn, å andra sidan, är ett socialt nätverk och är fullt av människor som </a:t>
            </a:r>
            <a:r>
              <a:rPr b="1" lang="it-IT" sz="1200">
                <a:solidFill>
                  <a:schemeClr val="dk1"/>
                </a:solidFill>
                <a:latin typeface="Trebuchet MS"/>
                <a:ea typeface="Trebuchet MS"/>
                <a:cs typeface="Trebuchet MS"/>
                <a:sym typeface="Trebuchet MS"/>
              </a:rPr>
              <a:t>inte har bråttom att förändras.</a:t>
            </a:r>
            <a:r>
              <a:rPr lang="it-IT" sz="1200">
                <a:solidFill>
                  <a:schemeClr val="dk1"/>
                </a:solidFill>
                <a:latin typeface="Trebuchet MS"/>
                <a:ea typeface="Trebuchet MS"/>
                <a:cs typeface="Trebuchet MS"/>
                <a:sym typeface="Trebuchet MS"/>
              </a:rPr>
              <a:t> Företaget måste därför gå in på djupet, mata dem och övertyga dem om att de är ett bra företag och </a:t>
            </a:r>
            <a:r>
              <a:rPr b="1" lang="it-IT" sz="1200">
                <a:solidFill>
                  <a:schemeClr val="dk1"/>
                </a:solidFill>
                <a:latin typeface="Trebuchet MS"/>
                <a:ea typeface="Trebuchet MS"/>
                <a:cs typeface="Trebuchet MS"/>
                <a:sym typeface="Trebuchet MS"/>
              </a:rPr>
              <a:t>att det är intressant för dem att lämna den gamla vägen för den nya.</a:t>
            </a:r>
            <a:endParaRPr/>
          </a:p>
        </p:txBody>
      </p:sp>
      <p:sp>
        <p:nvSpPr>
          <p:cNvPr id="271" name="Google Shape;271;p24"/>
          <p:cNvSpPr/>
          <p:nvPr/>
        </p:nvSpPr>
        <p:spPr>
          <a:xfrm>
            <a:off x="135455" y="3617816"/>
            <a:ext cx="1911604" cy="21236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Företagens första stora misstag är att </a:t>
            </a:r>
            <a:r>
              <a:rPr b="1" lang="it-IT" sz="1200">
                <a:solidFill>
                  <a:schemeClr val="dk1"/>
                </a:solidFill>
                <a:latin typeface="Trebuchet MS"/>
                <a:ea typeface="Trebuchet MS"/>
                <a:cs typeface="Trebuchet MS"/>
                <a:sym typeface="Trebuchet MS"/>
              </a:rPr>
              <a:t>behandla LinkedIn som en jobbtavla.</a:t>
            </a:r>
            <a:r>
              <a:rPr lang="it-IT" sz="1200">
                <a:solidFill>
                  <a:schemeClr val="dk1"/>
                </a:solidFill>
                <a:latin typeface="Trebuchet MS"/>
                <a:ea typeface="Trebuchet MS"/>
                <a:cs typeface="Trebuchet MS"/>
                <a:sym typeface="Trebuchet MS"/>
              </a:rPr>
              <a:t> Skillnaden är stor. På en jobbtavla finns det användare som aktivt letar efter ett nytt jobb. Det betyder att beslutscykeln är snabbare och att de klassiska formlerna fungerar.</a:t>
            </a:r>
            <a:endParaRPr/>
          </a:p>
        </p:txBody>
      </p:sp>
      <p:sp>
        <p:nvSpPr>
          <p:cNvPr id="272" name="Google Shape;272;p24"/>
          <p:cNvSpPr/>
          <p:nvPr/>
        </p:nvSpPr>
        <p:spPr>
          <a:xfrm>
            <a:off x="4452314" y="3647211"/>
            <a:ext cx="181353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Även om det gör det, har andra konkurrerande företag kommit till samma slutsats genom att höja inträdeshindren när det gäller kvalitet, typ av innehåll och reklambudget.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5"/>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78" name="Google Shape;278;p25"/>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79" name="Google Shape;279;p25"/>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Men vart ska du gå om du inte har en plan?</a:t>
            </a:r>
            <a:endParaRPr/>
          </a:p>
        </p:txBody>
      </p:sp>
      <p:pic>
        <p:nvPicPr>
          <p:cNvPr descr="page11image31101200" id="280" name="Google Shape;280;p25"/>
          <p:cNvPicPr preferRelativeResize="0"/>
          <p:nvPr/>
        </p:nvPicPr>
        <p:blipFill rotWithShape="1">
          <a:blip r:embed="rId4">
            <a:alphaModFix/>
          </a:blip>
          <a:srcRect b="0" l="0" r="0" t="0"/>
          <a:stretch/>
        </p:blipFill>
        <p:spPr>
          <a:xfrm>
            <a:off x="6679769" y="1122666"/>
            <a:ext cx="2386740" cy="4704697"/>
          </a:xfrm>
          <a:prstGeom prst="rect">
            <a:avLst/>
          </a:prstGeom>
          <a:noFill/>
          <a:ln>
            <a:noFill/>
          </a:ln>
        </p:spPr>
      </p:pic>
      <p:sp>
        <p:nvSpPr>
          <p:cNvPr id="281" name="Google Shape;281;p25"/>
          <p:cNvSpPr/>
          <p:nvPr/>
        </p:nvSpPr>
        <p:spPr>
          <a:xfrm>
            <a:off x="219621" y="1518361"/>
            <a:ext cx="8837882"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Detta missförstånd av LinkedIn är anledningen till att företag skyndar sig att utrusta sig med överflödiga jobb-öppningar och karriärsidor när de först ska investera i en sida för kommunikation, ett ambassadörsprogram och reklam för att förstora målgruppen på sidan. </a:t>
            </a:r>
            <a:endParaRPr/>
          </a:p>
        </p:txBody>
      </p:sp>
      <p:sp>
        <p:nvSpPr>
          <p:cNvPr id="282" name="Google Shape;282;p25"/>
          <p:cNvSpPr/>
          <p:nvPr/>
        </p:nvSpPr>
        <p:spPr>
          <a:xfrm>
            <a:off x="219621" y="2461992"/>
            <a:ext cx="6834322"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600">
                <a:solidFill>
                  <a:schemeClr val="dk1"/>
                </a:solidFill>
                <a:latin typeface="Trebuchet MS"/>
                <a:ea typeface="Trebuchet MS"/>
                <a:cs typeface="Trebuchet MS"/>
                <a:sym typeface="Trebuchet MS"/>
              </a:rPr>
              <a:t>Kort sagt, att arbeta utan en plan är den snabba vägen till katastrof.</a:t>
            </a:r>
            <a:endParaRPr/>
          </a:p>
          <a:p>
            <a:pPr indent="0" lvl="0" marL="0" marR="0" rtl="0" algn="ctr">
              <a:spcBef>
                <a:spcPts val="0"/>
              </a:spcBef>
              <a:spcAft>
                <a:spcPts val="0"/>
              </a:spcAft>
              <a:buNone/>
            </a:pPr>
            <a:r>
              <a:rPr b="1" lang="it-IT" sz="1600">
                <a:solidFill>
                  <a:schemeClr val="dk1"/>
                </a:solidFill>
                <a:latin typeface="Trebuchet MS"/>
                <a:ea typeface="Trebuchet MS"/>
                <a:cs typeface="Trebuchet MS"/>
                <a:sym typeface="Trebuchet MS"/>
              </a:rPr>
              <a:t>«Men vi har en plan!»</a:t>
            </a:r>
            <a:endParaRPr/>
          </a:p>
          <a:p>
            <a:pPr indent="0" lvl="0" marL="0" marR="0" rtl="0" algn="ctr">
              <a:spcBef>
                <a:spcPts val="0"/>
              </a:spcBef>
              <a:spcAft>
                <a:spcPts val="0"/>
              </a:spcAft>
              <a:buNone/>
            </a:pPr>
            <a:r>
              <a:t/>
            </a:r>
            <a:endParaRPr sz="16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b="1" lang="it-IT" sz="1600">
                <a:solidFill>
                  <a:srgbClr val="2E75B5"/>
                </a:solidFill>
                <a:latin typeface="Trebuchet MS"/>
                <a:ea typeface="Trebuchet MS"/>
                <a:cs typeface="Trebuchet MS"/>
                <a:sym typeface="Trebuchet MS"/>
              </a:rPr>
              <a:t>Var noga med: de företag jag har hört säga detta har haft en redaktionell "kalender" och inte en HR "kommunikationsplan" på LinkedIn.</a:t>
            </a:r>
            <a:endParaRPr/>
          </a:p>
        </p:txBody>
      </p:sp>
      <p:sp>
        <p:nvSpPr>
          <p:cNvPr id="283" name="Google Shape;283;p25"/>
          <p:cNvSpPr/>
          <p:nvPr/>
        </p:nvSpPr>
        <p:spPr>
          <a:xfrm>
            <a:off x="1661238" y="2346177"/>
            <a:ext cx="3951087" cy="56793"/>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84" name="Google Shape;284;p25"/>
          <p:cNvSpPr/>
          <p:nvPr/>
        </p:nvSpPr>
        <p:spPr>
          <a:xfrm>
            <a:off x="1576130" y="3926748"/>
            <a:ext cx="3951056" cy="56555"/>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85" name="Google Shape;285;p25"/>
          <p:cNvSpPr/>
          <p:nvPr/>
        </p:nvSpPr>
        <p:spPr>
          <a:xfrm>
            <a:off x="314696" y="4008122"/>
            <a:ext cx="3105398"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En redaktionell kalender är en ordnad samling av inlägg, infogade i ett schema som effektiviserar arbetet för de team som arbetar med sidan. Det är viktigt att ha en redaktionskalender: det underlättar vhefens arbete med arbetsgivarvarumärket; samordnar de interna aktörerna (t.ex. HR och kommunikation) och de externa aktörerna (t.ex. byrån).</a:t>
            </a:r>
            <a:endParaRPr/>
          </a:p>
        </p:txBody>
      </p:sp>
      <p:sp>
        <p:nvSpPr>
          <p:cNvPr id="286" name="Google Shape;286;p25"/>
          <p:cNvSpPr/>
          <p:nvPr/>
        </p:nvSpPr>
        <p:spPr>
          <a:xfrm>
            <a:off x="3633644" y="4101655"/>
            <a:ext cx="3236125"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200">
                <a:solidFill>
                  <a:schemeClr val="dk1"/>
                </a:solidFill>
                <a:latin typeface="Trebuchet MS"/>
                <a:ea typeface="Trebuchet MS"/>
                <a:cs typeface="Trebuchet MS"/>
                <a:sym typeface="Trebuchet MS"/>
              </a:rPr>
              <a:t>En kommunikationsplan ligger däremot på en högre nivå:</a:t>
            </a:r>
            <a:r>
              <a:rPr lang="it-IT" sz="1200">
                <a:solidFill>
                  <a:schemeClr val="dk1"/>
                </a:solidFill>
                <a:latin typeface="Trebuchet MS"/>
                <a:ea typeface="Trebuchet MS"/>
                <a:cs typeface="Trebuchet MS"/>
                <a:sym typeface="Trebuchet MS"/>
              </a:rPr>
              <a:t> det är de </a:t>
            </a:r>
            <a:r>
              <a:rPr b="1" lang="it-IT" sz="1200">
                <a:solidFill>
                  <a:schemeClr val="dk1"/>
                </a:solidFill>
                <a:latin typeface="Trebuchet MS"/>
                <a:ea typeface="Trebuchet MS"/>
                <a:cs typeface="Trebuchet MS"/>
                <a:sym typeface="Trebuchet MS"/>
              </a:rPr>
              <a:t>globala strategidokumentet</a:t>
            </a:r>
            <a:r>
              <a:rPr lang="it-IT" sz="1200">
                <a:solidFill>
                  <a:schemeClr val="dk1"/>
                </a:solidFill>
                <a:latin typeface="Trebuchet MS"/>
                <a:ea typeface="Trebuchet MS"/>
                <a:cs typeface="Trebuchet MS"/>
                <a:sym typeface="Trebuchet MS"/>
              </a:rPr>
              <a:t> som inriktar alla projektintressenter på målet som ska uppnås, </a:t>
            </a:r>
            <a:r>
              <a:rPr b="1" lang="it-IT" sz="1200">
                <a:solidFill>
                  <a:schemeClr val="dk1"/>
                </a:solidFill>
                <a:latin typeface="Trebuchet MS"/>
                <a:ea typeface="Trebuchet MS"/>
                <a:cs typeface="Trebuchet MS"/>
                <a:sym typeface="Trebuchet MS"/>
              </a:rPr>
              <a:t>på verktygen för att uppnå dem och på den tid och resurser som krävs för att slutföra dem.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6"/>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92" name="Google Shape;292;p26"/>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93" name="Google Shape;293;p26"/>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i="0" lang="it-IT" sz="1800" u="sng">
                <a:solidFill>
                  <a:schemeClr val="dk1"/>
                </a:solidFill>
                <a:latin typeface="Trebuchet MS"/>
                <a:ea typeface="Trebuchet MS"/>
                <a:cs typeface="Trebuchet MS"/>
                <a:sym typeface="Trebuchet MS"/>
              </a:rPr>
              <a:t>Hera-gruppens vittnesmål</a:t>
            </a:r>
            <a:endParaRPr/>
          </a:p>
        </p:txBody>
      </p:sp>
      <p:sp>
        <p:nvSpPr>
          <p:cNvPr id="294" name="Google Shape;294;p26"/>
          <p:cNvSpPr/>
          <p:nvPr/>
        </p:nvSpPr>
        <p:spPr>
          <a:xfrm>
            <a:off x="274184" y="1467457"/>
            <a:ext cx="6114741"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Vi känner till få företag som har börjat från grunden, men med en "Grand Communication Plan" i handen, tydlighet i syfte och internt samarbete mellan HR och kommunikation som Hera Group.</a:t>
            </a:r>
            <a:endParaRPr/>
          </a:p>
          <a:p>
            <a:pPr indent="0" lvl="0" marL="0" marR="0" rtl="0" algn="l">
              <a:spcBef>
                <a:spcPts val="0"/>
              </a:spcBef>
              <a:spcAft>
                <a:spcPts val="0"/>
              </a:spcAft>
              <a:buNone/>
            </a:pPr>
            <a:r>
              <a:t/>
            </a:r>
            <a:endParaRPr sz="14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Vi hade nöjet och äran att intervjua Giovanna Coppini, personal utveckling &amp; arbetsgivarvarumärke @Hera, i syfte att identifiera elementen i deras framgång.</a:t>
            </a:r>
            <a:endParaRPr/>
          </a:p>
        </p:txBody>
      </p:sp>
      <p:pic>
        <p:nvPicPr>
          <p:cNvPr descr="page12image31101408" id="295" name="Google Shape;295;p26"/>
          <p:cNvPicPr preferRelativeResize="0"/>
          <p:nvPr/>
        </p:nvPicPr>
        <p:blipFill rotWithShape="1">
          <a:blip r:embed="rId4">
            <a:alphaModFix/>
          </a:blip>
          <a:srcRect b="0" l="0" r="0" t="0"/>
          <a:stretch/>
        </p:blipFill>
        <p:spPr>
          <a:xfrm>
            <a:off x="6388925" y="1132190"/>
            <a:ext cx="2668578" cy="4716159"/>
          </a:xfrm>
          <a:prstGeom prst="rect">
            <a:avLst/>
          </a:prstGeom>
          <a:noFill/>
          <a:ln>
            <a:noFill/>
          </a:ln>
        </p:spPr>
      </p:pic>
      <p:sp>
        <p:nvSpPr>
          <p:cNvPr id="296" name="Google Shape;296;p26"/>
          <p:cNvSpPr/>
          <p:nvPr/>
        </p:nvSpPr>
        <p:spPr>
          <a:xfrm>
            <a:off x="1360415" y="3173893"/>
            <a:ext cx="3951087" cy="56793"/>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pic>
        <p:nvPicPr>
          <p:cNvPr descr="page12image13930320" id="297" name="Google Shape;297;p26"/>
          <p:cNvPicPr preferRelativeResize="0"/>
          <p:nvPr/>
        </p:nvPicPr>
        <p:blipFill rotWithShape="1">
          <a:blip r:embed="rId5">
            <a:alphaModFix/>
          </a:blip>
          <a:srcRect b="0" l="0" r="0" t="0"/>
          <a:stretch/>
        </p:blipFill>
        <p:spPr>
          <a:xfrm>
            <a:off x="381001" y="3429001"/>
            <a:ext cx="521208" cy="521208"/>
          </a:xfrm>
          <a:prstGeom prst="rect">
            <a:avLst/>
          </a:prstGeom>
          <a:solidFill>
            <a:srgbClr val="2E75B5"/>
          </a:solidFill>
          <a:ln>
            <a:noFill/>
          </a:ln>
        </p:spPr>
      </p:pic>
      <p:sp>
        <p:nvSpPr>
          <p:cNvPr id="298" name="Google Shape;298;p26"/>
          <p:cNvSpPr/>
          <p:nvPr/>
        </p:nvSpPr>
        <p:spPr>
          <a:xfrm>
            <a:off x="1360415" y="3322886"/>
            <a:ext cx="3951087"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it-IT" sz="1600">
                <a:solidFill>
                  <a:srgbClr val="2E75B5"/>
                </a:solidFill>
                <a:latin typeface="Trebuchet MS"/>
                <a:ea typeface="Trebuchet MS"/>
                <a:cs typeface="Trebuchet MS"/>
                <a:sym typeface="Trebuchet MS"/>
              </a:rPr>
              <a:t>Giovanna, varför bestämde sig företaget för att investera på LinkedIn?</a:t>
            </a:r>
            <a:endParaRPr/>
          </a:p>
        </p:txBody>
      </p:sp>
      <p:sp>
        <p:nvSpPr>
          <p:cNvPr id="299" name="Google Shape;299;p26"/>
          <p:cNvSpPr/>
          <p:nvPr/>
        </p:nvSpPr>
        <p:spPr>
          <a:xfrm>
            <a:off x="274184" y="4049700"/>
            <a:ext cx="2480892"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Vi öppnade LinkedIn 2012 som det enda sociala nätverket, med det uttryckliga s</a:t>
            </a:r>
            <a:r>
              <a:rPr b="1" lang="it-IT" sz="1400">
                <a:solidFill>
                  <a:schemeClr val="dk1"/>
                </a:solidFill>
                <a:latin typeface="Trebuchet MS"/>
                <a:ea typeface="Trebuchet MS"/>
                <a:cs typeface="Trebuchet MS"/>
                <a:sym typeface="Trebuchet MS"/>
              </a:rPr>
              <a:t>yftet att göra det till en utställning för att dirigera kandidater</a:t>
            </a:r>
            <a:r>
              <a:rPr lang="it-IT" sz="1400">
                <a:solidFill>
                  <a:schemeClr val="dk1"/>
                </a:solidFill>
                <a:latin typeface="Trebuchet MS"/>
                <a:ea typeface="Trebuchet MS"/>
                <a:cs typeface="Trebuchet MS"/>
                <a:sym typeface="Trebuchet MS"/>
              </a:rPr>
              <a:t> och därmed leda ansökan till vår karriärsida.</a:t>
            </a:r>
            <a:endParaRPr/>
          </a:p>
        </p:txBody>
      </p:sp>
      <p:sp>
        <p:nvSpPr>
          <p:cNvPr id="300" name="Google Shape;300;p26"/>
          <p:cNvSpPr/>
          <p:nvPr/>
        </p:nvSpPr>
        <p:spPr>
          <a:xfrm>
            <a:off x="3059249" y="4049700"/>
            <a:ext cx="3025502"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Vi såg LinkedIn </a:t>
            </a:r>
            <a:r>
              <a:rPr b="1" lang="it-IT" sz="1400">
                <a:solidFill>
                  <a:schemeClr val="dk1"/>
                </a:solidFill>
                <a:latin typeface="Trebuchet MS"/>
                <a:ea typeface="Trebuchet MS"/>
                <a:cs typeface="Trebuchet MS"/>
                <a:sym typeface="Trebuchet MS"/>
              </a:rPr>
              <a:t>som en strategisk tillgång</a:t>
            </a:r>
            <a:r>
              <a:rPr lang="it-IT" sz="1400">
                <a:solidFill>
                  <a:schemeClr val="dk1"/>
                </a:solidFill>
                <a:latin typeface="Trebuchet MS"/>
                <a:ea typeface="Trebuchet MS"/>
                <a:cs typeface="Trebuchet MS"/>
                <a:sym typeface="Trebuchet MS"/>
              </a:rPr>
              <a:t> där hela vår potentiella målgrupp var och där vi kunde kommunicera heterogeniteten i de aktiviteter vi gör på Hera och som "utifrån" är svåra att se eller ansluta till Hera-varumärket.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7"/>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06" name="Google Shape;306;p27"/>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07" name="Google Shape;307;p27"/>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a:p>
        </p:txBody>
      </p:sp>
      <p:sp>
        <p:nvSpPr>
          <p:cNvPr id="308" name="Google Shape;308;p27"/>
          <p:cNvSpPr/>
          <p:nvPr/>
        </p:nvSpPr>
        <p:spPr>
          <a:xfrm>
            <a:off x="1118816" y="3984034"/>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pic>
        <p:nvPicPr>
          <p:cNvPr descr="page12image13930320" id="309" name="Google Shape;309;p27"/>
          <p:cNvPicPr preferRelativeResize="0"/>
          <p:nvPr/>
        </p:nvPicPr>
        <p:blipFill rotWithShape="1">
          <a:blip r:embed="rId4">
            <a:alphaModFix/>
          </a:blip>
          <a:srcRect b="0" l="0" r="0" t="0"/>
          <a:stretch/>
        </p:blipFill>
        <p:spPr>
          <a:xfrm>
            <a:off x="1242415" y="2378156"/>
            <a:ext cx="521208" cy="521208"/>
          </a:xfrm>
          <a:prstGeom prst="rect">
            <a:avLst/>
          </a:prstGeom>
          <a:solidFill>
            <a:srgbClr val="2E75B5"/>
          </a:solidFill>
          <a:ln>
            <a:noFill/>
          </a:ln>
        </p:spPr>
      </p:pic>
      <p:sp>
        <p:nvSpPr>
          <p:cNvPr id="310" name="Google Shape;310;p27"/>
          <p:cNvSpPr/>
          <p:nvPr/>
        </p:nvSpPr>
        <p:spPr>
          <a:xfrm>
            <a:off x="1739238" y="2461344"/>
            <a:ext cx="4906273"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it-IT" sz="1600">
                <a:solidFill>
                  <a:srgbClr val="2E75B5"/>
                </a:solidFill>
                <a:latin typeface="Trebuchet MS"/>
                <a:ea typeface="Trebuchet MS"/>
                <a:cs typeface="Trebuchet MS"/>
                <a:sym typeface="Trebuchet MS"/>
              </a:rPr>
              <a:t>Vilka var prioriteringarna redan från början?</a:t>
            </a:r>
            <a:endParaRPr/>
          </a:p>
        </p:txBody>
      </p:sp>
      <p:sp>
        <p:nvSpPr>
          <p:cNvPr id="311" name="Google Shape;311;p27"/>
          <p:cNvSpPr/>
          <p:nvPr/>
        </p:nvSpPr>
        <p:spPr>
          <a:xfrm>
            <a:off x="1118816" y="4593345"/>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312" name="Google Shape;312;p27"/>
          <p:cNvSpPr/>
          <p:nvPr/>
        </p:nvSpPr>
        <p:spPr>
          <a:xfrm>
            <a:off x="1033407" y="4010643"/>
            <a:ext cx="567437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2E75B5"/>
                </a:solidFill>
                <a:latin typeface="Trebuchet MS"/>
                <a:ea typeface="Trebuchet MS"/>
                <a:cs typeface="Trebuchet MS"/>
                <a:sym typeface="Trebuchet MS"/>
              </a:rPr>
              <a:t>Vi ökade frekvensen och använde ett språk som passade för sociala medier och skillnaden märktes av direkt!</a:t>
            </a:r>
            <a:endParaRPr/>
          </a:p>
        </p:txBody>
      </p:sp>
      <p:sp>
        <p:nvSpPr>
          <p:cNvPr id="313" name="Google Shape;313;p27"/>
          <p:cNvSpPr/>
          <p:nvPr/>
        </p:nvSpPr>
        <p:spPr>
          <a:xfrm>
            <a:off x="187687" y="1447145"/>
            <a:ext cx="3312922"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Under de följande åren har vi utrustat oss med de verktyg som LinkedIn gör tillgängliga: Rekryteringslicenser, karriärsidor, jobb-öppningar och nyligen köpte vi också ''Talent Insight''.</a:t>
            </a:r>
            <a:endParaRPr/>
          </a:p>
        </p:txBody>
      </p:sp>
      <p:sp>
        <p:nvSpPr>
          <p:cNvPr id="314" name="Google Shape;314;p27"/>
          <p:cNvSpPr/>
          <p:nvPr/>
        </p:nvSpPr>
        <p:spPr>
          <a:xfrm>
            <a:off x="3642863" y="1452974"/>
            <a:ext cx="331292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Med tiden har vi byggt en relation med en målgrupp som har blivit allt bredare: består inte bara kandidater utan också investerare och intressenter.</a:t>
            </a:r>
            <a:endParaRPr/>
          </a:p>
        </p:txBody>
      </p:sp>
      <p:pic>
        <p:nvPicPr>
          <p:cNvPr descr="page13image31101616" id="315" name="Google Shape;315;p27"/>
          <p:cNvPicPr preferRelativeResize="0"/>
          <p:nvPr/>
        </p:nvPicPr>
        <p:blipFill rotWithShape="1">
          <a:blip r:embed="rId5">
            <a:alphaModFix/>
          </a:blip>
          <a:srcRect b="0" l="0" r="0" t="0"/>
          <a:stretch/>
        </p:blipFill>
        <p:spPr>
          <a:xfrm>
            <a:off x="6763511" y="1140298"/>
            <a:ext cx="2254978" cy="4656164"/>
          </a:xfrm>
          <a:prstGeom prst="rect">
            <a:avLst/>
          </a:prstGeom>
          <a:noFill/>
          <a:ln>
            <a:noFill/>
          </a:ln>
        </p:spPr>
      </p:pic>
      <p:sp>
        <p:nvSpPr>
          <p:cNvPr id="316" name="Google Shape;316;p27"/>
          <p:cNvSpPr/>
          <p:nvPr/>
        </p:nvSpPr>
        <p:spPr>
          <a:xfrm>
            <a:off x="223296" y="2912492"/>
            <a:ext cx="6732489"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200">
                <a:solidFill>
                  <a:schemeClr val="dk1"/>
                </a:solidFill>
                <a:latin typeface="Trebuchet MS"/>
                <a:ea typeface="Trebuchet MS"/>
                <a:cs typeface="Trebuchet MS"/>
                <a:sym typeface="Trebuchet MS"/>
              </a:rPr>
              <a:t>Utöka kommunikationsstrategin, öka frekvensen av publicerade inlägg, var mer aktiv, börja arbeta med kampanjer, även på områden där det var svårt att hitta möjliga kandidater </a:t>
            </a:r>
            <a:r>
              <a:rPr b="0" lang="it-IT" sz="1200">
                <a:solidFill>
                  <a:schemeClr val="dk1"/>
                </a:solidFill>
                <a:latin typeface="Trebuchet MS"/>
                <a:ea typeface="Trebuchet MS"/>
                <a:cs typeface="Trebuchet MS"/>
                <a:sym typeface="Trebuchet MS"/>
              </a:rPr>
              <a:t>(t.ex. kommersiell, it eller administration, ekonomistyrning). I början var siffrorna stabila: inläggen kom ut en gång i veckan men med ett språk som passar för pressmeddelanden mer än vad som krävs av sociala medier!</a:t>
            </a:r>
            <a:endParaRPr/>
          </a:p>
        </p:txBody>
      </p:sp>
      <p:sp>
        <p:nvSpPr>
          <p:cNvPr id="317" name="Google Shape;317;p27"/>
          <p:cNvSpPr/>
          <p:nvPr/>
        </p:nvSpPr>
        <p:spPr>
          <a:xfrm>
            <a:off x="187687" y="4761064"/>
            <a:ext cx="3212141"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Idag är vi stolta över att ha byggt en gemenskap med </a:t>
            </a:r>
            <a:r>
              <a:rPr b="1" lang="it-IT" sz="1200">
                <a:solidFill>
                  <a:schemeClr val="dk1"/>
                </a:solidFill>
                <a:latin typeface="Trebuchet MS"/>
                <a:ea typeface="Trebuchet MS"/>
                <a:cs typeface="Trebuchet MS"/>
                <a:sym typeface="Trebuchet MS"/>
              </a:rPr>
              <a:t>mer än 50 000 personer</a:t>
            </a:r>
            <a:r>
              <a:rPr lang="it-IT" sz="1200">
                <a:solidFill>
                  <a:schemeClr val="dk1"/>
                </a:solidFill>
                <a:latin typeface="Trebuchet MS"/>
                <a:ea typeface="Trebuchet MS"/>
                <a:cs typeface="Trebuchet MS"/>
                <a:sym typeface="Trebuchet MS"/>
              </a:rPr>
              <a:t>. En sak som inte är lätt i vår bransch: människor kommer ihåg energiföretag när de ser logotypen på en räkning eller när de står inför ett missnöje.</a:t>
            </a:r>
            <a:endParaRPr/>
          </a:p>
        </p:txBody>
      </p:sp>
      <p:sp>
        <p:nvSpPr>
          <p:cNvPr id="318" name="Google Shape;318;p27"/>
          <p:cNvSpPr/>
          <p:nvPr/>
        </p:nvSpPr>
        <p:spPr>
          <a:xfrm>
            <a:off x="3399829" y="4745836"/>
            <a:ext cx="4564898"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Vi har solida värderingar och ett specifikt uppdrag: vi </a:t>
            </a:r>
            <a:r>
              <a:rPr b="1" lang="it-IT" sz="1200">
                <a:solidFill>
                  <a:schemeClr val="dk1"/>
                </a:solidFill>
                <a:latin typeface="Trebuchet MS"/>
                <a:ea typeface="Trebuchet MS"/>
                <a:cs typeface="Trebuchet MS"/>
                <a:sym typeface="Trebuchet MS"/>
              </a:rPr>
              <a:t>främjar frågor relaterade till cirkulär ekonomi, hållbarhet och intelligent användning av resurser </a:t>
            </a:r>
            <a:r>
              <a:rPr lang="it-IT" sz="1200">
                <a:solidFill>
                  <a:schemeClr val="dk1"/>
                </a:solidFill>
                <a:latin typeface="Trebuchet MS"/>
                <a:ea typeface="Trebuchet MS"/>
                <a:cs typeface="Trebuchet MS"/>
                <a:sym typeface="Trebuchet MS"/>
              </a:rPr>
              <a:t>(vatten och energi), det är därför våra samtal är inriktade på att öka människors medvetenhet om dessa, grundläggande frågor för medborgarnas liv och för att göra städer smartare och mer hållbara.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page14image31101824" id="323" name="Google Shape;323;p28"/>
          <p:cNvPicPr preferRelativeResize="0"/>
          <p:nvPr/>
        </p:nvPicPr>
        <p:blipFill rotWithShape="1">
          <a:blip r:embed="rId3">
            <a:alphaModFix/>
          </a:blip>
          <a:srcRect b="0" l="0" r="0" t="0"/>
          <a:stretch/>
        </p:blipFill>
        <p:spPr>
          <a:xfrm>
            <a:off x="6807266" y="1172690"/>
            <a:ext cx="2250237" cy="4640761"/>
          </a:xfrm>
          <a:prstGeom prst="rect">
            <a:avLst/>
          </a:prstGeom>
          <a:noFill/>
          <a:ln>
            <a:noFill/>
          </a:ln>
        </p:spPr>
      </p:pic>
      <p:sp>
        <p:nvSpPr>
          <p:cNvPr id="324" name="Google Shape;324;p28"/>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25" name="Google Shape;325;p28"/>
          <p:cNvPicPr preferRelativeResize="0"/>
          <p:nvPr/>
        </p:nvPicPr>
        <p:blipFill rotWithShape="1">
          <a:blip r:embed="rId4">
            <a:alphaModFix/>
          </a:blip>
          <a:srcRect b="0" l="0" r="0" t="0"/>
          <a:stretch/>
        </p:blipFill>
        <p:spPr>
          <a:xfrm>
            <a:off x="421100" y="5996331"/>
            <a:ext cx="1815473" cy="719042"/>
          </a:xfrm>
          <a:prstGeom prst="rect">
            <a:avLst/>
          </a:prstGeom>
          <a:noFill/>
          <a:ln>
            <a:noFill/>
          </a:ln>
        </p:spPr>
      </p:pic>
      <p:sp>
        <p:nvSpPr>
          <p:cNvPr id="326" name="Google Shape;326;p28"/>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a:p>
        </p:txBody>
      </p:sp>
      <p:pic>
        <p:nvPicPr>
          <p:cNvPr descr="page12image13930320" id="327" name="Google Shape;327;p28"/>
          <p:cNvPicPr preferRelativeResize="0"/>
          <p:nvPr/>
        </p:nvPicPr>
        <p:blipFill rotWithShape="1">
          <a:blip r:embed="rId5">
            <a:alphaModFix/>
          </a:blip>
          <a:srcRect b="0" l="0" r="0" t="0"/>
          <a:stretch/>
        </p:blipFill>
        <p:spPr>
          <a:xfrm>
            <a:off x="1298687" y="2209340"/>
            <a:ext cx="521208" cy="521208"/>
          </a:xfrm>
          <a:prstGeom prst="rect">
            <a:avLst/>
          </a:prstGeom>
          <a:solidFill>
            <a:srgbClr val="2E75B5"/>
          </a:solidFill>
          <a:ln>
            <a:noFill/>
          </a:ln>
        </p:spPr>
      </p:pic>
      <p:sp>
        <p:nvSpPr>
          <p:cNvPr id="328" name="Google Shape;328;p28"/>
          <p:cNvSpPr/>
          <p:nvPr/>
        </p:nvSpPr>
        <p:spPr>
          <a:xfrm>
            <a:off x="1795510" y="2292528"/>
            <a:ext cx="4906273"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it-IT" sz="1400">
                <a:solidFill>
                  <a:srgbClr val="2E75B5"/>
                </a:solidFill>
                <a:latin typeface="Trebuchet MS"/>
                <a:ea typeface="Trebuchet MS"/>
                <a:cs typeface="Trebuchet MS"/>
                <a:sym typeface="Trebuchet MS"/>
              </a:rPr>
              <a:t>Vad är enligt din åsikt hemligheten med framgång?</a:t>
            </a:r>
            <a:endParaRPr/>
          </a:p>
        </p:txBody>
      </p:sp>
      <p:sp>
        <p:nvSpPr>
          <p:cNvPr id="329" name="Google Shape;329;p28"/>
          <p:cNvSpPr/>
          <p:nvPr/>
        </p:nvSpPr>
        <p:spPr>
          <a:xfrm>
            <a:off x="1045022" y="4518899"/>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330" name="Google Shape;330;p28"/>
          <p:cNvSpPr/>
          <p:nvPr/>
        </p:nvSpPr>
        <p:spPr>
          <a:xfrm>
            <a:off x="205624" y="1472012"/>
            <a:ext cx="7123643"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I efterhand tror vi att vi alltid har haft en mycket tydlig strategi med informationen vi delade med vår mgrupp och varför den informationen överensstämde med vårt uppdrag och vårt sätt att arbeta.</a:t>
            </a:r>
            <a:endParaRPr/>
          </a:p>
        </p:txBody>
      </p:sp>
      <p:sp>
        <p:nvSpPr>
          <p:cNvPr id="331" name="Google Shape;331;p28"/>
          <p:cNvSpPr/>
          <p:nvPr/>
        </p:nvSpPr>
        <p:spPr>
          <a:xfrm>
            <a:off x="221426" y="2716594"/>
            <a:ext cx="3200312"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Jag tror att poängen med framgång är </a:t>
            </a:r>
            <a:r>
              <a:rPr b="1" lang="it-IT" sz="1200">
                <a:solidFill>
                  <a:schemeClr val="dk1"/>
                </a:solidFill>
                <a:latin typeface="Trebuchet MS"/>
                <a:ea typeface="Trebuchet MS"/>
                <a:cs typeface="Trebuchet MS"/>
                <a:sym typeface="Trebuchet MS"/>
              </a:rPr>
              <a:t>maximal integration mellan affärsstrategi, HR och kommunikation.</a:t>
            </a:r>
            <a:r>
              <a:rPr lang="it-IT" sz="1200">
                <a:solidFill>
                  <a:schemeClr val="dk1"/>
                </a:solidFill>
                <a:latin typeface="Trebuchet MS"/>
                <a:ea typeface="Trebuchet MS"/>
                <a:cs typeface="Trebuchet MS"/>
                <a:sym typeface="Trebuchet MS"/>
              </a:rPr>
              <a:t> Vi har en fyraårig affärsplan: som företag tänker vi på framtiden och utvecklingen för våra medarbetare och vår verksamhet. Detta gör att vi kan planera våra kommunikationsstrategier i god tid.</a:t>
            </a:r>
            <a:endParaRPr sz="1200">
              <a:solidFill>
                <a:schemeClr val="dk1"/>
              </a:solidFill>
              <a:latin typeface="Trebuchet MS"/>
              <a:ea typeface="Trebuchet MS"/>
              <a:cs typeface="Trebuchet MS"/>
              <a:sym typeface="Trebuchet MS"/>
            </a:endParaRPr>
          </a:p>
        </p:txBody>
      </p:sp>
      <p:sp>
        <p:nvSpPr>
          <p:cNvPr id="332" name="Google Shape;332;p28"/>
          <p:cNvSpPr/>
          <p:nvPr/>
        </p:nvSpPr>
        <p:spPr>
          <a:xfrm>
            <a:off x="3421738" y="2716594"/>
            <a:ext cx="3499567"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En av våra hörnstenar är till exempel begreppet "</a:t>
            </a:r>
            <a:r>
              <a:rPr b="1" lang="it-IT" sz="1200">
                <a:solidFill>
                  <a:schemeClr val="dk1"/>
                </a:solidFill>
                <a:latin typeface="Trebuchet MS"/>
                <a:ea typeface="Trebuchet MS"/>
                <a:cs typeface="Trebuchet MS"/>
                <a:sym typeface="Trebuchet MS"/>
              </a:rPr>
              <a:t>delat värde</a:t>
            </a:r>
            <a:r>
              <a:rPr lang="it-IT" sz="1200">
                <a:solidFill>
                  <a:schemeClr val="dk1"/>
                </a:solidFill>
                <a:latin typeface="Trebuchet MS"/>
                <a:ea typeface="Trebuchet MS"/>
                <a:cs typeface="Trebuchet MS"/>
                <a:sym typeface="Trebuchet MS"/>
              </a:rPr>
              <a:t>". Som nämnts tidigare är en av våra strategiska tillgångar hanteringen av den integrerade avfallscykeln: från gatusopning, till behandling och bortskaffande till omvandling av avfall till nya resurser (såsom plastregenerering) som sedan sätts i omlopp på marknaden.</a:t>
            </a:r>
            <a:endParaRPr sz="1200">
              <a:solidFill>
                <a:schemeClr val="dk1"/>
              </a:solidFill>
              <a:latin typeface="Trebuchet MS"/>
              <a:ea typeface="Trebuchet MS"/>
              <a:cs typeface="Trebuchet MS"/>
              <a:sym typeface="Trebuchet MS"/>
            </a:endParaRPr>
          </a:p>
        </p:txBody>
      </p:sp>
      <p:sp>
        <p:nvSpPr>
          <p:cNvPr id="333" name="Google Shape;333;p28"/>
          <p:cNvSpPr/>
          <p:nvPr/>
        </p:nvSpPr>
        <p:spPr>
          <a:xfrm>
            <a:off x="220396" y="4611700"/>
            <a:ext cx="6883789"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Det som gör att vi effektivt kan kommunicera vårt DNA (distinkt och heterogent) är </a:t>
            </a:r>
            <a:r>
              <a:rPr b="1" lang="it-IT" sz="1400">
                <a:solidFill>
                  <a:schemeClr val="dk1"/>
                </a:solidFill>
                <a:latin typeface="Trebuchet MS"/>
                <a:ea typeface="Trebuchet MS"/>
                <a:cs typeface="Trebuchet MS"/>
                <a:sym typeface="Trebuchet MS"/>
              </a:rPr>
              <a:t>den stora kopplingen mellan HR och kommunikation</a:t>
            </a:r>
            <a:r>
              <a:rPr lang="it-IT" sz="1400">
                <a:solidFill>
                  <a:schemeClr val="dk1"/>
                </a:solidFill>
                <a:latin typeface="Trebuchet MS"/>
                <a:ea typeface="Trebuchet MS"/>
                <a:cs typeface="Trebuchet MS"/>
                <a:sym typeface="Trebuchet MS"/>
              </a:rPr>
              <a:t>. Som HR vet vi vilka områden och aktiviteter som potentiella kandidater har. Intressenter betraktas som ett värde och kommunikation hjälper oss att förstå hur vi kan förmedla dem i de olika sociala kanalerna och identifiera när och hur man berättar för dem och infoga dem i den övergripande ledningen planen.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9"/>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39" name="Google Shape;339;p29"/>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40" name="Google Shape;340;p29"/>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b="1" sz="1800"/>
          </a:p>
        </p:txBody>
      </p:sp>
      <p:pic>
        <p:nvPicPr>
          <p:cNvPr descr="page15image46916800" id="341" name="Google Shape;341;p29"/>
          <p:cNvPicPr preferRelativeResize="0"/>
          <p:nvPr/>
        </p:nvPicPr>
        <p:blipFill rotWithShape="1">
          <a:blip r:embed="rId4">
            <a:alphaModFix/>
          </a:blip>
          <a:srcRect b="0" l="0" r="0" t="0"/>
          <a:stretch/>
        </p:blipFill>
        <p:spPr>
          <a:xfrm>
            <a:off x="6816847" y="1144931"/>
            <a:ext cx="2240656" cy="4620869"/>
          </a:xfrm>
          <a:prstGeom prst="rect">
            <a:avLst/>
          </a:prstGeom>
          <a:noFill/>
          <a:ln>
            <a:noFill/>
          </a:ln>
        </p:spPr>
      </p:pic>
      <p:sp>
        <p:nvSpPr>
          <p:cNvPr id="342" name="Google Shape;342;p29"/>
          <p:cNvSpPr/>
          <p:nvPr/>
        </p:nvSpPr>
        <p:spPr>
          <a:xfrm>
            <a:off x="162786" y="1537684"/>
            <a:ext cx="3636168"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Calibri"/>
                <a:ea typeface="Calibri"/>
                <a:cs typeface="Calibri"/>
                <a:sym typeface="Calibri"/>
              </a:rPr>
              <a:t>Förutom HR-aktiviteter använder vi faktiskt Linkedin för att berätta vad vårt företag gör: vi förmedlar hållbarhetsvärdena för multifunktion, berättar om dess ekonomiska resultat, illustrerar projekt och aktiviteter från de olika avdelningarna. Vi berättar om våra innovationer, våra anläggningars excellens, att främja kommersiell verksamhet eller solidaritetsinitiativ, att synliggöra artiklar och videoklipp som berättar om oss.</a:t>
            </a:r>
            <a:endParaRPr sz="1200">
              <a:solidFill>
                <a:schemeClr val="dk1"/>
              </a:solidFill>
              <a:latin typeface="Calibri"/>
              <a:ea typeface="Calibri"/>
              <a:cs typeface="Calibri"/>
              <a:sym typeface="Calibri"/>
            </a:endParaRPr>
          </a:p>
        </p:txBody>
      </p:sp>
      <p:sp>
        <p:nvSpPr>
          <p:cNvPr id="343" name="Google Shape;343;p29"/>
          <p:cNvSpPr/>
          <p:nvPr/>
        </p:nvSpPr>
        <p:spPr>
          <a:xfrm>
            <a:off x="3933331" y="1537684"/>
            <a:ext cx="2883516"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Calibri"/>
                <a:ea typeface="Calibri"/>
                <a:cs typeface="Calibri"/>
                <a:sym typeface="Calibri"/>
              </a:rPr>
              <a:t>Det har aldrig funnits områden med missförstånd eller brist på samarbete. I företaget är</a:t>
            </a:r>
            <a:r>
              <a:rPr b="1" lang="it-IT" sz="1200">
                <a:solidFill>
                  <a:schemeClr val="dk1"/>
                </a:solidFill>
                <a:latin typeface="Calibri"/>
                <a:ea typeface="Calibri"/>
                <a:cs typeface="Calibri"/>
                <a:sym typeface="Calibri"/>
              </a:rPr>
              <a:t> förmågan att samarbeta väsentlig </a:t>
            </a:r>
            <a:r>
              <a:rPr lang="it-IT" sz="1200">
                <a:solidFill>
                  <a:schemeClr val="dk1"/>
                </a:solidFill>
                <a:latin typeface="Calibri"/>
                <a:ea typeface="Calibri"/>
                <a:cs typeface="Calibri"/>
                <a:sym typeface="Calibri"/>
              </a:rPr>
              <a:t>för att skapa värde och en av de särskiljande färdigheterna i vår ledarskapsmodell är </a:t>
            </a:r>
            <a:r>
              <a:rPr b="1" lang="it-IT" sz="1200">
                <a:solidFill>
                  <a:schemeClr val="dk1"/>
                </a:solidFill>
                <a:latin typeface="Calibri"/>
                <a:ea typeface="Calibri"/>
                <a:cs typeface="Calibri"/>
                <a:sym typeface="Calibri"/>
              </a:rPr>
              <a:t>samarbete,</a:t>
            </a:r>
            <a:r>
              <a:rPr lang="it-IT" sz="1200">
                <a:solidFill>
                  <a:schemeClr val="dk1"/>
                </a:solidFill>
                <a:latin typeface="Calibri"/>
                <a:ea typeface="Calibri"/>
                <a:cs typeface="Calibri"/>
                <a:sym typeface="Calibri"/>
              </a:rPr>
              <a:t> önskan att arbeta tillsammans för </a:t>
            </a:r>
            <a:r>
              <a:rPr b="1" lang="it-IT" sz="1200">
                <a:solidFill>
                  <a:schemeClr val="dk1"/>
                </a:solidFill>
                <a:latin typeface="Calibri"/>
                <a:ea typeface="Calibri"/>
                <a:cs typeface="Calibri"/>
                <a:sym typeface="Calibri"/>
              </a:rPr>
              <a:t>gemensamma mål.</a:t>
            </a:r>
            <a:endParaRPr b="1" sz="1200">
              <a:solidFill>
                <a:schemeClr val="dk1"/>
              </a:solidFill>
              <a:latin typeface="Calibri"/>
              <a:ea typeface="Calibri"/>
              <a:cs typeface="Calibri"/>
              <a:sym typeface="Calibri"/>
            </a:endParaRPr>
          </a:p>
        </p:txBody>
      </p:sp>
      <p:sp>
        <p:nvSpPr>
          <p:cNvPr id="344" name="Google Shape;344;p29"/>
          <p:cNvSpPr/>
          <p:nvPr/>
        </p:nvSpPr>
        <p:spPr>
          <a:xfrm>
            <a:off x="233030" y="3166842"/>
            <a:ext cx="6797161"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400">
                <a:solidFill>
                  <a:schemeClr val="dk1"/>
                </a:solidFill>
                <a:latin typeface="Calibri"/>
                <a:ea typeface="Calibri"/>
                <a:cs typeface="Calibri"/>
                <a:sym typeface="Calibri"/>
              </a:rPr>
              <a:t>Från början har vi använt ett "experimentellt" tillvägagångssätt, som just genom de misstag som normalt görs - har gjort det möjligt för oss att hitta nya sätt och lösningar.</a:t>
            </a:r>
            <a:endParaRPr sz="1400">
              <a:solidFill>
                <a:schemeClr val="dk1"/>
              </a:solidFill>
              <a:latin typeface="Calibri"/>
              <a:ea typeface="Calibri"/>
              <a:cs typeface="Calibri"/>
              <a:sym typeface="Calibri"/>
            </a:endParaRPr>
          </a:p>
        </p:txBody>
      </p:sp>
      <p:sp>
        <p:nvSpPr>
          <p:cNvPr id="345" name="Google Shape;345;p29"/>
          <p:cNvSpPr/>
          <p:nvPr/>
        </p:nvSpPr>
        <p:spPr>
          <a:xfrm>
            <a:off x="1516505" y="3901096"/>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346" name="Google Shape;346;p29"/>
          <p:cNvSpPr/>
          <p:nvPr/>
        </p:nvSpPr>
        <p:spPr>
          <a:xfrm>
            <a:off x="874767" y="4012512"/>
            <a:ext cx="5848373"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rgbClr val="3087B9"/>
                </a:solidFill>
                <a:latin typeface="Calibri"/>
                <a:ea typeface="Calibri"/>
                <a:cs typeface="Calibri"/>
                <a:sym typeface="Calibri"/>
              </a:rPr>
              <a:t>Med fyra händer har vi byggt upp alltmer frekventa och diversifierade redaktionella planer.</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it-IT" sz="1400">
                <a:solidFill>
                  <a:schemeClr val="dk1"/>
                </a:solidFill>
                <a:latin typeface="Calibri"/>
                <a:ea typeface="Calibri"/>
                <a:cs typeface="Calibri"/>
                <a:sym typeface="Calibri"/>
              </a:rPr>
              <a:t>Planer som påverkar olika målgrupper med </a:t>
            </a:r>
            <a:r>
              <a:rPr b="1" lang="it-IT" sz="1400">
                <a:solidFill>
                  <a:schemeClr val="dk1"/>
                </a:solidFill>
                <a:latin typeface="Calibri"/>
                <a:ea typeface="Calibri"/>
                <a:cs typeface="Calibri"/>
                <a:sym typeface="Calibri"/>
              </a:rPr>
              <a:t>personliga meddelanden som berättar vad som händer i företaget,</a:t>
            </a:r>
            <a:r>
              <a:rPr lang="it-IT" sz="1400">
                <a:solidFill>
                  <a:schemeClr val="dk1"/>
                </a:solidFill>
                <a:latin typeface="Calibri"/>
                <a:ea typeface="Calibri"/>
                <a:cs typeface="Calibri"/>
                <a:sym typeface="Calibri"/>
              </a:rPr>
              <a:t> vilka färdigheter vi anser är</a:t>
            </a:r>
            <a:r>
              <a:rPr b="1" lang="it-IT" sz="1400">
                <a:solidFill>
                  <a:schemeClr val="dk1"/>
                </a:solidFill>
                <a:latin typeface="Calibri"/>
                <a:ea typeface="Calibri"/>
                <a:cs typeface="Calibri"/>
                <a:sym typeface="Calibri"/>
              </a:rPr>
              <a:t> viktiga</a:t>
            </a:r>
            <a:r>
              <a:rPr lang="it-IT" sz="1400">
                <a:solidFill>
                  <a:schemeClr val="dk1"/>
                </a:solidFill>
                <a:latin typeface="Calibri"/>
                <a:ea typeface="Calibri"/>
                <a:cs typeface="Calibri"/>
                <a:sym typeface="Calibri"/>
              </a:rPr>
              <a:t> för vår organisation, vilka specifika projekt vi hanterar och </a:t>
            </a:r>
            <a:r>
              <a:rPr b="1" lang="it-IT" sz="1400">
                <a:solidFill>
                  <a:schemeClr val="dk1"/>
                </a:solidFill>
                <a:latin typeface="Calibri"/>
                <a:ea typeface="Calibri"/>
                <a:cs typeface="Calibri"/>
                <a:sym typeface="Calibri"/>
              </a:rPr>
              <a:t>vilka fördelar som reserveras för våra kunder.</a:t>
            </a:r>
            <a:endParaRPr sz="1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0"/>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52" name="Google Shape;352;p30"/>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53" name="Google Shape;353;p30"/>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b="1" sz="1800"/>
          </a:p>
        </p:txBody>
      </p:sp>
      <p:pic>
        <p:nvPicPr>
          <p:cNvPr descr="page16image46800544" id="354" name="Google Shape;354;p30"/>
          <p:cNvPicPr preferRelativeResize="0"/>
          <p:nvPr/>
        </p:nvPicPr>
        <p:blipFill rotWithShape="1">
          <a:blip r:embed="rId4">
            <a:alphaModFix/>
          </a:blip>
          <a:srcRect b="0" l="0" r="0" t="0"/>
          <a:stretch/>
        </p:blipFill>
        <p:spPr>
          <a:xfrm>
            <a:off x="6768331" y="1122666"/>
            <a:ext cx="2289172" cy="4720922"/>
          </a:xfrm>
          <a:prstGeom prst="rect">
            <a:avLst/>
          </a:prstGeom>
          <a:noFill/>
          <a:ln>
            <a:noFill/>
          </a:ln>
        </p:spPr>
      </p:pic>
      <p:sp>
        <p:nvSpPr>
          <p:cNvPr id="355" name="Google Shape;355;p30"/>
          <p:cNvSpPr/>
          <p:nvPr/>
        </p:nvSpPr>
        <p:spPr>
          <a:xfrm>
            <a:off x="2375670" y="1265185"/>
            <a:ext cx="4512018" cy="15388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600">
                <a:solidFill>
                  <a:srgbClr val="3087B9"/>
                </a:solidFill>
                <a:latin typeface="Calibri"/>
                <a:ea typeface="Calibri"/>
                <a:cs typeface="Calibri"/>
                <a:sym typeface="Calibri"/>
              </a:rPr>
              <a:t>Förutom att samhället vuxit har vi också vunnit många utmärkelser från ''Potential Park'' för vår förmåga att kommunicera online.</a:t>
            </a:r>
            <a:endParaRPr/>
          </a:p>
          <a:p>
            <a:pPr indent="0" lvl="0" marL="0" marR="0" rtl="0" algn="l">
              <a:spcBef>
                <a:spcPts val="0"/>
              </a:spcBef>
              <a:spcAft>
                <a:spcPts val="0"/>
              </a:spcAft>
              <a:buNone/>
            </a:pPr>
            <a:r>
              <a:t/>
            </a:r>
            <a:endParaRPr b="1" sz="1600">
              <a:solidFill>
                <a:srgbClr val="3087B9"/>
              </a:solidFill>
              <a:latin typeface="Calibri"/>
              <a:ea typeface="Calibri"/>
              <a:cs typeface="Calibri"/>
              <a:sym typeface="Calibri"/>
            </a:endParaRPr>
          </a:p>
          <a:p>
            <a:pPr indent="0" lvl="0" marL="0" marR="0" rtl="0" algn="l">
              <a:spcBef>
                <a:spcPts val="0"/>
              </a:spcBef>
              <a:spcAft>
                <a:spcPts val="0"/>
              </a:spcAft>
              <a:buNone/>
            </a:pPr>
            <a:r>
              <a:rPr b="1" lang="it-IT" sz="1600">
                <a:solidFill>
                  <a:srgbClr val="3087B9"/>
                </a:solidFill>
                <a:latin typeface="Calibri"/>
                <a:ea typeface="Calibri"/>
                <a:cs typeface="Calibri"/>
                <a:sym typeface="Calibri"/>
              </a:rPr>
              <a:t>Hur översätts all denna synlighet till kandidaternas attraktion?</a:t>
            </a:r>
            <a:endParaRPr/>
          </a:p>
        </p:txBody>
      </p:sp>
      <p:pic>
        <p:nvPicPr>
          <p:cNvPr descr="page16image46802000" id="356" name="Google Shape;356;p30"/>
          <p:cNvPicPr preferRelativeResize="0"/>
          <p:nvPr/>
        </p:nvPicPr>
        <p:blipFill rotWithShape="1">
          <a:blip r:embed="rId5">
            <a:alphaModFix/>
          </a:blip>
          <a:srcRect b="0" l="0" r="0" t="0"/>
          <a:stretch/>
        </p:blipFill>
        <p:spPr>
          <a:xfrm>
            <a:off x="1436914" y="1674420"/>
            <a:ext cx="584200" cy="584200"/>
          </a:xfrm>
          <a:prstGeom prst="rect">
            <a:avLst/>
          </a:prstGeom>
          <a:noFill/>
          <a:ln>
            <a:noFill/>
          </a:ln>
        </p:spPr>
      </p:pic>
      <p:sp>
        <p:nvSpPr>
          <p:cNvPr id="357" name="Google Shape;357;p30"/>
          <p:cNvSpPr/>
          <p:nvPr/>
        </p:nvSpPr>
        <p:spPr>
          <a:xfrm>
            <a:off x="201881" y="2793211"/>
            <a:ext cx="7659584"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För några år sedan vann vi också priset för bästa rekryterare från LinkedIn, tack vare våra svarsfrekvenser! (69% mot då genomsnittet 20%, red.).</a:t>
            </a:r>
            <a:endParaRPr sz="1400">
              <a:solidFill>
                <a:schemeClr val="dk1"/>
              </a:solidFill>
              <a:latin typeface="Calibri"/>
              <a:ea typeface="Calibri"/>
              <a:cs typeface="Calibri"/>
              <a:sym typeface="Calibri"/>
            </a:endParaRPr>
          </a:p>
        </p:txBody>
      </p:sp>
      <p:sp>
        <p:nvSpPr>
          <p:cNvPr id="358" name="Google Shape;358;p30"/>
          <p:cNvSpPr/>
          <p:nvPr/>
        </p:nvSpPr>
        <p:spPr>
          <a:xfrm>
            <a:off x="187687" y="3308109"/>
            <a:ext cx="3517306" cy="11694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För att ge ett nyare exempel skickade vi mitten av juni, 2019, över 2500 e-postmeddelanden (personliga e-postmeddelanden riktade till kandidater som bedömdes vara i linje med det nuvarande erbjudandet); 1700 öppnades och svarsfrekvensen var 21%..</a:t>
            </a:r>
            <a:endParaRPr sz="1400">
              <a:solidFill>
                <a:schemeClr val="dk1"/>
              </a:solidFill>
              <a:latin typeface="Calibri"/>
              <a:ea typeface="Calibri"/>
              <a:cs typeface="Calibri"/>
              <a:sym typeface="Calibri"/>
            </a:endParaRPr>
          </a:p>
        </p:txBody>
      </p:sp>
      <p:sp>
        <p:nvSpPr>
          <p:cNvPr id="359" name="Google Shape;359;p30"/>
          <p:cNvSpPr/>
          <p:nvPr/>
        </p:nvSpPr>
        <p:spPr>
          <a:xfrm>
            <a:off x="3705101" y="3364377"/>
            <a:ext cx="4294644"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Om vi vill göra en jämförelse med vad som händer i allmänhet är LinkedIn-genomsnittet 10%. Tack vare denna kampanj har vi inkluderat flera personer i linje med företagets önskemål när det gäller hårda och mjuka färdigheter.</a:t>
            </a:r>
            <a:endParaRPr sz="1400">
              <a:solidFill>
                <a:schemeClr val="dk1"/>
              </a:solidFill>
              <a:latin typeface="Calibri"/>
              <a:ea typeface="Calibri"/>
              <a:cs typeface="Calibri"/>
              <a:sym typeface="Calibri"/>
            </a:endParaRPr>
          </a:p>
        </p:txBody>
      </p:sp>
      <p:sp>
        <p:nvSpPr>
          <p:cNvPr id="360" name="Google Shape;360;p30"/>
          <p:cNvSpPr/>
          <p:nvPr/>
        </p:nvSpPr>
        <p:spPr>
          <a:xfrm>
            <a:off x="1149916" y="4772742"/>
            <a:ext cx="5110370"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rgbClr val="3087B9"/>
                </a:solidFill>
                <a:latin typeface="Calibri"/>
                <a:ea typeface="Calibri"/>
                <a:cs typeface="Calibri"/>
                <a:sym typeface="Calibri"/>
              </a:rPr>
              <a:t>LinkedIn är viktigt - vi letar inte bara efter kompetenta personer. Vi vill ha människor som är i linje med vår ledarskapsmodell, digitalt skickliga och som har en bra inställning när det gäller att hantera innovation och nya färdigheter</a:t>
            </a:r>
            <a:endParaRPr b="1" sz="1600">
              <a:solidFill>
                <a:srgbClr val="3087B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1"/>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66" name="Google Shape;366;p31"/>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67" name="Google Shape;367;p31"/>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b="1" sz="1800"/>
          </a:p>
        </p:txBody>
      </p:sp>
      <p:pic>
        <p:nvPicPr>
          <p:cNvPr descr="page17image46836784" id="368" name="Google Shape;368;p31"/>
          <p:cNvPicPr preferRelativeResize="0"/>
          <p:nvPr/>
        </p:nvPicPr>
        <p:blipFill rotWithShape="1">
          <a:blip r:embed="rId4">
            <a:alphaModFix/>
          </a:blip>
          <a:srcRect b="0" l="0" r="0" t="0"/>
          <a:stretch/>
        </p:blipFill>
        <p:spPr>
          <a:xfrm>
            <a:off x="6782348" y="1136954"/>
            <a:ext cx="2275155" cy="4692015"/>
          </a:xfrm>
          <a:prstGeom prst="rect">
            <a:avLst/>
          </a:prstGeom>
          <a:noFill/>
          <a:ln>
            <a:noFill/>
          </a:ln>
        </p:spPr>
      </p:pic>
      <p:sp>
        <p:nvSpPr>
          <p:cNvPr id="369" name="Google Shape;369;p31"/>
          <p:cNvSpPr/>
          <p:nvPr/>
        </p:nvSpPr>
        <p:spPr>
          <a:xfrm>
            <a:off x="187687" y="1554586"/>
            <a:ext cx="2991525"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Hur ska man spåra dessa färdigheter? Vi utgjorde en kartläggning av digitala färdigheter 2017 i samarbete med PoliMi.</a:t>
            </a:r>
            <a:endParaRPr sz="1400">
              <a:solidFill>
                <a:schemeClr val="dk1"/>
              </a:solidFill>
              <a:latin typeface="Calibri"/>
              <a:ea typeface="Calibri"/>
              <a:cs typeface="Calibri"/>
              <a:sym typeface="Calibri"/>
            </a:endParaRPr>
          </a:p>
        </p:txBody>
      </p:sp>
      <p:sp>
        <p:nvSpPr>
          <p:cNvPr id="370" name="Google Shape;370;p31"/>
          <p:cNvSpPr/>
          <p:nvPr/>
        </p:nvSpPr>
        <p:spPr>
          <a:xfrm>
            <a:off x="3155461" y="1265435"/>
            <a:ext cx="4005359"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Kandidater uppmanas att fylla i en onlineundersökning som ger dem en profil som består av två delar: en med beteendefokus och den andra på digital beredskap. Var 20: e dag gör vi det tillgängligt på LinkedIn-sidan: det lockar många nyfikna, ger dem något praktiskt och låter oss välja de personer som verkligen intresserar oss.</a:t>
            </a:r>
            <a:endParaRPr sz="1400">
              <a:solidFill>
                <a:schemeClr val="dk1"/>
              </a:solidFill>
              <a:latin typeface="Calibri"/>
              <a:ea typeface="Calibri"/>
              <a:cs typeface="Calibri"/>
              <a:sym typeface="Calibri"/>
            </a:endParaRPr>
          </a:p>
        </p:txBody>
      </p:sp>
      <p:pic>
        <p:nvPicPr>
          <p:cNvPr descr="page17image46867536" id="371" name="Google Shape;371;p31"/>
          <p:cNvPicPr preferRelativeResize="0"/>
          <p:nvPr/>
        </p:nvPicPr>
        <p:blipFill rotWithShape="1">
          <a:blip r:embed="rId5">
            <a:alphaModFix/>
          </a:blip>
          <a:srcRect b="0" l="0" r="0" t="0"/>
          <a:stretch/>
        </p:blipFill>
        <p:spPr>
          <a:xfrm>
            <a:off x="187687" y="2709389"/>
            <a:ext cx="584200" cy="584200"/>
          </a:xfrm>
          <a:prstGeom prst="rect">
            <a:avLst/>
          </a:prstGeom>
          <a:noFill/>
          <a:ln>
            <a:noFill/>
          </a:ln>
        </p:spPr>
      </p:pic>
      <p:sp>
        <p:nvSpPr>
          <p:cNvPr id="372" name="Google Shape;372;p31"/>
          <p:cNvSpPr/>
          <p:nvPr/>
        </p:nvSpPr>
        <p:spPr>
          <a:xfrm>
            <a:off x="869461" y="2652227"/>
            <a:ext cx="2419779" cy="36909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rgbClr val="3087B9"/>
                </a:solidFill>
                <a:latin typeface="Calibri"/>
                <a:ea typeface="Calibri"/>
                <a:cs typeface="Calibri"/>
                <a:sym typeface="Calibri"/>
              </a:rPr>
              <a:t>Ett väldigt smart initiativ!</a:t>
            </a:r>
            <a:endParaRPr b="1" sz="1800">
              <a:solidFill>
                <a:srgbClr val="3087B9"/>
              </a:solidFill>
              <a:latin typeface="Calibri"/>
              <a:ea typeface="Calibri"/>
              <a:cs typeface="Calibri"/>
              <a:sym typeface="Calibri"/>
            </a:endParaRPr>
          </a:p>
        </p:txBody>
      </p:sp>
      <p:sp>
        <p:nvSpPr>
          <p:cNvPr id="373" name="Google Shape;373;p31"/>
          <p:cNvSpPr/>
          <p:nvPr/>
        </p:nvSpPr>
        <p:spPr>
          <a:xfrm>
            <a:off x="187687" y="3331758"/>
            <a:ext cx="3541165"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Det finns också en "negativ" sida: avkastningen är så hög att urvalsteamets arbete har ökat avsevärt! Vi måste garantera alla sina egna rapporter på kort tid för att hålla den positiva bilden av företaget och initiativet högt, och det är en stor utmaning :)</a:t>
            </a:r>
            <a:endParaRPr sz="1400">
              <a:solidFill>
                <a:schemeClr val="dk1"/>
              </a:solidFill>
              <a:latin typeface="Calibri"/>
              <a:ea typeface="Calibri"/>
              <a:cs typeface="Calibri"/>
              <a:sym typeface="Calibri"/>
            </a:endParaRPr>
          </a:p>
        </p:txBody>
      </p:sp>
      <p:sp>
        <p:nvSpPr>
          <p:cNvPr id="374" name="Google Shape;374;p31"/>
          <p:cNvSpPr/>
          <p:nvPr/>
        </p:nvSpPr>
        <p:spPr>
          <a:xfrm>
            <a:off x="3844126" y="3547201"/>
            <a:ext cx="2991525"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Också för att i våra fall är alla våra kandidater framtida kunder eller intressenter, så det finns en direkt linje mellan HR och affärsansvar.</a:t>
            </a:r>
            <a:endParaRPr sz="1400">
              <a:solidFill>
                <a:schemeClr val="dk1"/>
              </a:solidFill>
              <a:latin typeface="Calibri"/>
              <a:ea typeface="Calibri"/>
              <a:cs typeface="Calibri"/>
              <a:sym typeface="Calibri"/>
            </a:endParaRPr>
          </a:p>
        </p:txBody>
      </p:sp>
      <p:sp>
        <p:nvSpPr>
          <p:cNvPr id="375" name="Google Shape;375;p31"/>
          <p:cNvSpPr/>
          <p:nvPr/>
        </p:nvSpPr>
        <p:spPr>
          <a:xfrm>
            <a:off x="221231" y="4873885"/>
            <a:ext cx="6561001" cy="9539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Calibri"/>
                <a:ea typeface="Calibri"/>
                <a:cs typeface="Calibri"/>
                <a:sym typeface="Calibri"/>
              </a:rPr>
              <a:t>Det är viktigt att ha målet i åtanke: att dela vårt distinkta kunnande och det värde vi skapar dagligen inom företaget gratis med människor</a:t>
            </a:r>
            <a:r>
              <a:rPr b="0" lang="it-IT" sz="1400">
                <a:solidFill>
                  <a:schemeClr val="dk1"/>
                </a:solidFill>
                <a:latin typeface="Calibri"/>
                <a:ea typeface="Calibri"/>
                <a:cs typeface="Calibri"/>
                <a:sym typeface="Calibri"/>
              </a:rPr>
              <a:t> - forskning, aktiviteter och utbildning - leder till att människor blir mer informerade om problem med hög påverkan (t.ex. Klimatförändring) och att stimulera dygdigt beteende. Det är användbart för att bygga en bättre framtid.</a:t>
            </a:r>
            <a:endParaRPr sz="1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2"/>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81" name="Google Shape;381;p32"/>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82" name="Google Shape;382;p32"/>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b="1" sz="1800"/>
          </a:p>
        </p:txBody>
      </p:sp>
      <p:pic>
        <p:nvPicPr>
          <p:cNvPr descr="page18image46864064" id="383" name="Google Shape;383;p32"/>
          <p:cNvPicPr preferRelativeResize="0"/>
          <p:nvPr/>
        </p:nvPicPr>
        <p:blipFill rotWithShape="1">
          <a:blip r:embed="rId4">
            <a:alphaModFix/>
          </a:blip>
          <a:srcRect b="0" l="0" r="0" t="0"/>
          <a:stretch/>
        </p:blipFill>
        <p:spPr>
          <a:xfrm>
            <a:off x="6785119" y="1152863"/>
            <a:ext cx="2272384" cy="4686300"/>
          </a:xfrm>
          <a:prstGeom prst="rect">
            <a:avLst/>
          </a:prstGeom>
          <a:noFill/>
          <a:ln>
            <a:noFill/>
          </a:ln>
        </p:spPr>
      </p:pic>
      <p:sp>
        <p:nvSpPr>
          <p:cNvPr id="384" name="Google Shape;384;p32"/>
          <p:cNvSpPr/>
          <p:nvPr/>
        </p:nvSpPr>
        <p:spPr>
          <a:xfrm>
            <a:off x="184067" y="1534564"/>
            <a:ext cx="2991525"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Det är därför vi ändrade vår strategi, vi öppnade upp och vi har valt att </a:t>
            </a:r>
            <a:r>
              <a:rPr b="1" lang="it-IT" sz="1400">
                <a:solidFill>
                  <a:schemeClr val="dk1"/>
                </a:solidFill>
                <a:latin typeface="Calibri"/>
                <a:ea typeface="Calibri"/>
                <a:cs typeface="Calibri"/>
                <a:sym typeface="Calibri"/>
              </a:rPr>
              <a:t>kommunicera genom berättelserna och upplevelserna</a:t>
            </a:r>
            <a:r>
              <a:rPr lang="it-IT" sz="1400">
                <a:solidFill>
                  <a:schemeClr val="dk1"/>
                </a:solidFill>
                <a:latin typeface="Calibri"/>
                <a:ea typeface="Calibri"/>
                <a:cs typeface="Calibri"/>
                <a:sym typeface="Calibri"/>
              </a:rPr>
              <a:t> från våra anställda och även genom att organisera evenemang som är öppna för allmänheten (som de som finns i vår företagsakademi, </a:t>
            </a:r>
            <a:r>
              <a:rPr b="1" lang="it-IT" sz="1400">
                <a:solidFill>
                  <a:schemeClr val="dk1"/>
                </a:solidFill>
                <a:latin typeface="Calibri"/>
                <a:ea typeface="Calibri"/>
                <a:cs typeface="Calibri"/>
                <a:sym typeface="Calibri"/>
              </a:rPr>
              <a:t>Heracademy).</a:t>
            </a:r>
            <a:endParaRPr sz="1400">
              <a:solidFill>
                <a:schemeClr val="dk1"/>
              </a:solidFill>
              <a:latin typeface="Calibri"/>
              <a:ea typeface="Calibri"/>
              <a:cs typeface="Calibri"/>
              <a:sym typeface="Calibri"/>
            </a:endParaRPr>
          </a:p>
        </p:txBody>
      </p:sp>
      <p:sp>
        <p:nvSpPr>
          <p:cNvPr id="385" name="Google Shape;385;p32"/>
          <p:cNvSpPr/>
          <p:nvPr/>
        </p:nvSpPr>
        <p:spPr>
          <a:xfrm>
            <a:off x="3291287" y="1534564"/>
            <a:ext cx="3679529"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Vi stöder ungdomar som lever i "ömtåliga sammanhang" med initiativ som arbetsorientering. Vi organiserar också orienteringsmoment för våra anställdas barn; Vi är </a:t>
            </a:r>
            <a:r>
              <a:rPr b="1" lang="it-IT" sz="1400">
                <a:solidFill>
                  <a:schemeClr val="dk1"/>
                </a:solidFill>
                <a:latin typeface="Calibri"/>
                <a:ea typeface="Calibri"/>
                <a:cs typeface="Calibri"/>
                <a:sym typeface="Calibri"/>
              </a:rPr>
              <a:t>aktiva sponsorer av initiativ som handlar om hållbarhet och återvinning</a:t>
            </a:r>
            <a:r>
              <a:rPr lang="it-IT" sz="1400">
                <a:solidFill>
                  <a:schemeClr val="dk1"/>
                </a:solidFill>
                <a:latin typeface="Calibri"/>
                <a:ea typeface="Calibri"/>
                <a:cs typeface="Calibri"/>
                <a:sym typeface="Calibri"/>
              </a:rPr>
              <a:t>. Alla initiativ vi organiserar kan inte omedelbart hänföras till produktion av välstånd men vi tror att detta tillvägagångssätt placerar oss på ett strategiskt och distinkt sätt jämfört med andra företag</a:t>
            </a:r>
            <a:r>
              <a:rPr lang="it-IT" sz="1400">
                <a:solidFill>
                  <a:schemeClr val="dk1"/>
                </a:solidFill>
                <a:latin typeface="Trebuchet MS"/>
                <a:ea typeface="Trebuchet MS"/>
                <a:cs typeface="Trebuchet MS"/>
                <a:sym typeface="Trebuchet MS"/>
              </a:rPr>
              <a:t> </a:t>
            </a:r>
            <a:endParaRPr/>
          </a:p>
        </p:txBody>
      </p:sp>
      <p:pic>
        <p:nvPicPr>
          <p:cNvPr descr="page18image46873024" id="386" name="Google Shape;386;p32"/>
          <p:cNvPicPr preferRelativeResize="0"/>
          <p:nvPr/>
        </p:nvPicPr>
        <p:blipFill rotWithShape="1">
          <a:blip r:embed="rId5">
            <a:alphaModFix/>
          </a:blip>
          <a:srcRect b="0" l="0" r="0" t="0"/>
          <a:stretch/>
        </p:blipFill>
        <p:spPr>
          <a:xfrm>
            <a:off x="184067" y="3807876"/>
            <a:ext cx="584200" cy="584200"/>
          </a:xfrm>
          <a:prstGeom prst="rect">
            <a:avLst/>
          </a:prstGeom>
          <a:noFill/>
          <a:ln>
            <a:noFill/>
          </a:ln>
        </p:spPr>
      </p:pic>
      <p:sp>
        <p:nvSpPr>
          <p:cNvPr id="387" name="Google Shape;387;p32"/>
          <p:cNvSpPr/>
          <p:nvPr/>
        </p:nvSpPr>
        <p:spPr>
          <a:xfrm>
            <a:off x="820306" y="4885056"/>
            <a:ext cx="4869642"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3087B9"/>
                </a:solidFill>
                <a:latin typeface="Calibri"/>
                <a:ea typeface="Calibri"/>
                <a:cs typeface="Calibri"/>
                <a:sym typeface="Calibri"/>
              </a:rPr>
              <a:t>Genom att kommunicera om dessa aktiviteter går vi in i ett ekosystem där allt du har gett när det gäller engagemang och färdigheter återkommer i form av kandidater som uppskattar vem vi är och är glada att arbeta med oss.</a:t>
            </a:r>
            <a:endParaRPr b="1" sz="1400">
              <a:solidFill>
                <a:srgbClr val="3087B9"/>
              </a:solidFill>
              <a:latin typeface="Calibri"/>
              <a:ea typeface="Calibri"/>
              <a:cs typeface="Calibri"/>
              <a:sym typeface="Calibri"/>
            </a:endParaRPr>
          </a:p>
        </p:txBody>
      </p:sp>
      <p:sp>
        <p:nvSpPr>
          <p:cNvPr id="388" name="Google Shape;388;p32"/>
          <p:cNvSpPr/>
          <p:nvPr/>
        </p:nvSpPr>
        <p:spPr>
          <a:xfrm>
            <a:off x="820306" y="3934059"/>
            <a:ext cx="42334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rgbClr val="3087B9"/>
                </a:solidFill>
                <a:latin typeface="Calibri"/>
                <a:ea typeface="Calibri"/>
                <a:cs typeface="Calibri"/>
                <a:sym typeface="Calibri"/>
              </a:rPr>
              <a:t>Vad, enligt din erfarenhet, är grundstenen?</a:t>
            </a:r>
            <a:endParaRPr b="1" sz="1800">
              <a:solidFill>
                <a:srgbClr val="3087B9"/>
              </a:solidFill>
              <a:latin typeface="Calibri"/>
              <a:ea typeface="Calibri"/>
              <a:cs typeface="Calibri"/>
              <a:sym typeface="Calibri"/>
            </a:endParaRPr>
          </a:p>
        </p:txBody>
      </p:sp>
      <p:sp>
        <p:nvSpPr>
          <p:cNvPr id="389" name="Google Shape;389;p32"/>
          <p:cNvSpPr/>
          <p:nvPr/>
        </p:nvSpPr>
        <p:spPr>
          <a:xfrm>
            <a:off x="201303" y="4400724"/>
            <a:ext cx="6583816"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it-IT" sz="1400">
                <a:solidFill>
                  <a:schemeClr val="dk1"/>
                </a:solidFill>
                <a:latin typeface="Calibri"/>
                <a:ea typeface="Calibri"/>
                <a:cs typeface="Calibri"/>
                <a:sym typeface="Calibri"/>
              </a:rPr>
              <a:t>Våra principer: delat värde, smidighet och samarbete, transversal kommunikation.</a:t>
            </a:r>
            <a:endParaRPr i="1" sz="1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page1image61322816" id="113" name="Google Shape;113;p15"/>
          <p:cNvPicPr preferRelativeResize="0"/>
          <p:nvPr/>
        </p:nvPicPr>
        <p:blipFill rotWithShape="1">
          <a:blip r:embed="rId3">
            <a:alphaModFix/>
          </a:blip>
          <a:srcRect b="0" l="0" r="0" t="0"/>
          <a:stretch/>
        </p:blipFill>
        <p:spPr>
          <a:xfrm>
            <a:off x="6348356" y="915960"/>
            <a:ext cx="2758573" cy="4935121"/>
          </a:xfrm>
          <a:prstGeom prst="rect">
            <a:avLst/>
          </a:prstGeom>
          <a:noFill/>
          <a:ln>
            <a:noFill/>
          </a:ln>
        </p:spPr>
      </p:pic>
      <p:sp>
        <p:nvSpPr>
          <p:cNvPr id="114" name="Google Shape;114;p15"/>
          <p:cNvSpPr txBox="1"/>
          <p:nvPr>
            <p:ph type="ctrTitle"/>
          </p:nvPr>
        </p:nvSpPr>
        <p:spPr>
          <a:xfrm>
            <a:off x="1062682" y="1576986"/>
            <a:ext cx="5490474" cy="3221845"/>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Clr>
                <a:schemeClr val="dk1"/>
              </a:buClr>
              <a:buSzPts val="4400"/>
              <a:buFont typeface="Trebuchet MS"/>
              <a:buNone/>
            </a:pPr>
            <a:r>
              <a:rPr b="1" lang="it-IT" sz="4400"/>
              <a:t>Praktisk guide</a:t>
            </a:r>
            <a:br>
              <a:rPr b="1" lang="it-IT" sz="4400"/>
            </a:br>
            <a:r>
              <a:rPr b="1" lang="it-IT" sz="2400"/>
              <a:t>Varför väljer inte talanger dig?</a:t>
            </a:r>
            <a:br>
              <a:rPr b="1" lang="it-IT" sz="1600"/>
            </a:br>
            <a:r>
              <a:rPr b="1" i="1" lang="it-IT" sz="2000"/>
              <a:t>Guide till en unik och effektiv</a:t>
            </a:r>
            <a:br>
              <a:rPr b="1" i="1" lang="it-IT" sz="2000"/>
            </a:br>
            <a:r>
              <a:rPr b="1" i="1" lang="it-IT" sz="2000">
                <a:solidFill>
                  <a:srgbClr val="0070C0"/>
                </a:solidFill>
              </a:rPr>
              <a:t>kommunikation av arbetsgivarens varumärke</a:t>
            </a:r>
            <a:br>
              <a:rPr b="1" i="1" lang="it-IT" sz="2000"/>
            </a:br>
            <a:r>
              <a:rPr b="1" i="1" lang="it-IT" sz="2000"/>
              <a:t>som får dig att synas och kontaktas av de talanger du letar efter</a:t>
            </a:r>
            <a:endParaRPr b="1" i="1" sz="3200"/>
          </a:p>
        </p:txBody>
      </p:sp>
      <p:sp>
        <p:nvSpPr>
          <p:cNvPr id="115" name="Google Shape;115;p15"/>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sp>
        <p:nvSpPr>
          <p:cNvPr id="116" name="Google Shape;116;p15"/>
          <p:cNvSpPr txBox="1"/>
          <p:nvPr/>
        </p:nvSpPr>
        <p:spPr>
          <a:xfrm>
            <a:off x="2544062" y="4916378"/>
            <a:ext cx="3447375" cy="408041"/>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600"/>
              <a:buFont typeface="Arial"/>
              <a:buNone/>
            </a:pPr>
            <a:r>
              <a:rPr b="1" lang="it-IT" sz="1600">
                <a:solidFill>
                  <a:schemeClr val="dk1"/>
                </a:solidFill>
                <a:latin typeface="Trebuchet MS"/>
                <a:ea typeface="Trebuchet MS"/>
                <a:cs typeface="Trebuchet MS"/>
                <a:sym typeface="Trebuchet MS"/>
              </a:rPr>
              <a:t>Förberedd av TUCEP  ITALIEN </a:t>
            </a:r>
            <a:endParaRPr/>
          </a:p>
        </p:txBody>
      </p:sp>
      <p:pic>
        <p:nvPicPr>
          <p:cNvPr id="117" name="Google Shape;117;p15"/>
          <p:cNvPicPr preferRelativeResize="0"/>
          <p:nvPr/>
        </p:nvPicPr>
        <p:blipFill rotWithShape="1">
          <a:blip r:embed="rId4">
            <a:alphaModFix/>
          </a:blip>
          <a:srcRect b="0" l="0" r="0" t="0"/>
          <a:stretch/>
        </p:blipFill>
        <p:spPr>
          <a:xfrm>
            <a:off x="421100" y="5996331"/>
            <a:ext cx="1815473" cy="719042"/>
          </a:xfrm>
          <a:prstGeom prst="rect">
            <a:avLst/>
          </a:prstGeom>
          <a:noFill/>
          <a:ln>
            <a:noFill/>
          </a:ln>
        </p:spPr>
      </p:pic>
      <p:sp>
        <p:nvSpPr>
          <p:cNvPr id="118" name="Google Shape;118;p15"/>
          <p:cNvSpPr txBox="1"/>
          <p:nvPr/>
        </p:nvSpPr>
        <p:spPr>
          <a:xfrm>
            <a:off x="2236573" y="53107"/>
            <a:ext cx="6895069" cy="905944"/>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3600"/>
              <a:buFont typeface="Trebuchet MS"/>
              <a:buNone/>
            </a:pPr>
            <a:r>
              <a:rPr b="1" lang="it-IT" sz="3600">
                <a:solidFill>
                  <a:schemeClr val="dk1"/>
                </a:solidFill>
                <a:latin typeface="Trebuchet MS"/>
                <a:ea typeface="Trebuchet MS"/>
                <a:cs typeface="Trebuchet MS"/>
                <a:sym typeface="Trebuchet MS"/>
              </a:rPr>
              <a:t>Modul 02: </a:t>
            </a:r>
            <a:r>
              <a:rPr b="1" lang="it-IT" sz="3600" cap="none">
                <a:solidFill>
                  <a:schemeClr val="dk1"/>
                </a:solidFill>
                <a:latin typeface="Trebuchet MS"/>
                <a:ea typeface="Trebuchet MS"/>
                <a:cs typeface="Trebuchet MS"/>
                <a:sym typeface="Trebuchet MS"/>
              </a:rPr>
              <a:t>ATTRAHERA</a:t>
            </a:r>
            <a:r>
              <a:rPr b="1" lang="it-IT" sz="2400">
                <a:solidFill>
                  <a:schemeClr val="dk1"/>
                </a:solidFill>
                <a:latin typeface="Trebuchet MS"/>
                <a:ea typeface="Trebuchet MS"/>
                <a:cs typeface="Trebuchet MS"/>
                <a:sym typeface="Trebuchet MS"/>
              </a:rPr>
              <a:t> </a:t>
            </a:r>
            <a:br>
              <a:rPr b="1" lang="it-IT" sz="2400">
                <a:solidFill>
                  <a:schemeClr val="dk1"/>
                </a:solidFill>
                <a:latin typeface="Trebuchet MS"/>
                <a:ea typeface="Trebuchet MS"/>
                <a:cs typeface="Trebuchet MS"/>
                <a:sym typeface="Trebuchet MS"/>
              </a:rPr>
            </a:br>
            <a:r>
              <a:rPr b="1" lang="it-IT" sz="1800">
                <a:solidFill>
                  <a:schemeClr val="dk1"/>
                </a:solidFill>
                <a:latin typeface="Trebuchet MS"/>
                <a:ea typeface="Trebuchet MS"/>
                <a:cs typeface="Trebuchet MS"/>
                <a:sym typeface="Trebuchet MS"/>
              </a:rPr>
              <a:t>Arbetsgivarvarumärke- att attrahera talang</a:t>
            </a:r>
            <a:endParaRPr b="1" sz="1800">
              <a:solidFill>
                <a:schemeClr val="dk1"/>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3"/>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395" name="Google Shape;395;p33"/>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396" name="Google Shape;396;p33"/>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Trebuchet MS"/>
              <a:buNone/>
            </a:pPr>
            <a:r>
              <a:rPr b="1" lang="it-IT" sz="1800">
                <a:solidFill>
                  <a:schemeClr val="dk1"/>
                </a:solidFill>
                <a:latin typeface="Trebuchet MS"/>
                <a:ea typeface="Trebuchet MS"/>
                <a:cs typeface="Trebuchet MS"/>
                <a:sym typeface="Trebuchet MS"/>
              </a:rPr>
              <a:t>HR och kommunikation: </a:t>
            </a:r>
            <a:r>
              <a:rPr b="1" lang="it-IT" sz="1800" u="sng">
                <a:solidFill>
                  <a:schemeClr val="dk1"/>
                </a:solidFill>
                <a:latin typeface="Trebuchet MS"/>
                <a:ea typeface="Trebuchet MS"/>
                <a:cs typeface="Trebuchet MS"/>
                <a:sym typeface="Trebuchet MS"/>
              </a:rPr>
              <a:t>Hera-gruppens vittnesmål</a:t>
            </a:r>
            <a:endParaRPr b="1" sz="1800"/>
          </a:p>
        </p:txBody>
      </p:sp>
      <p:pic>
        <p:nvPicPr>
          <p:cNvPr descr="page19image46789872" id="397" name="Google Shape;397;p33"/>
          <p:cNvPicPr preferRelativeResize="0"/>
          <p:nvPr/>
        </p:nvPicPr>
        <p:blipFill rotWithShape="1">
          <a:blip r:embed="rId4">
            <a:alphaModFix/>
          </a:blip>
          <a:srcRect b="0" l="0" r="0" t="0"/>
          <a:stretch/>
        </p:blipFill>
        <p:spPr>
          <a:xfrm>
            <a:off x="6875183" y="1151242"/>
            <a:ext cx="2182320" cy="4663771"/>
          </a:xfrm>
          <a:prstGeom prst="rect">
            <a:avLst/>
          </a:prstGeom>
          <a:noFill/>
          <a:ln>
            <a:noFill/>
          </a:ln>
        </p:spPr>
      </p:pic>
      <p:pic>
        <p:nvPicPr>
          <p:cNvPr descr="page19image46778000" id="398" name="Google Shape;398;p33"/>
          <p:cNvPicPr preferRelativeResize="0"/>
          <p:nvPr/>
        </p:nvPicPr>
        <p:blipFill rotWithShape="1">
          <a:blip r:embed="rId5">
            <a:alphaModFix/>
          </a:blip>
          <a:srcRect b="0" l="0" r="0" t="0"/>
          <a:stretch/>
        </p:blipFill>
        <p:spPr>
          <a:xfrm>
            <a:off x="412011" y="2157540"/>
            <a:ext cx="584200" cy="584201"/>
          </a:xfrm>
          <a:prstGeom prst="rect">
            <a:avLst/>
          </a:prstGeom>
          <a:noFill/>
          <a:ln>
            <a:noFill/>
          </a:ln>
        </p:spPr>
      </p:pic>
      <p:pic>
        <p:nvPicPr>
          <p:cNvPr descr="page19image53470976" id="399" name="Google Shape;399;p33"/>
          <p:cNvPicPr preferRelativeResize="0"/>
          <p:nvPr/>
        </p:nvPicPr>
        <p:blipFill rotWithShape="1">
          <a:blip r:embed="rId6">
            <a:alphaModFix/>
          </a:blip>
          <a:srcRect b="0" l="0" r="0" t="0"/>
          <a:stretch/>
        </p:blipFill>
        <p:spPr>
          <a:xfrm>
            <a:off x="1173086" y="3497137"/>
            <a:ext cx="584200" cy="584201"/>
          </a:xfrm>
          <a:prstGeom prst="rect">
            <a:avLst/>
          </a:prstGeom>
          <a:noFill/>
          <a:ln>
            <a:noFill/>
          </a:ln>
        </p:spPr>
      </p:pic>
      <p:pic>
        <p:nvPicPr>
          <p:cNvPr descr="page19image53472320" id="400" name="Google Shape;400;p33"/>
          <p:cNvPicPr preferRelativeResize="0"/>
          <p:nvPr/>
        </p:nvPicPr>
        <p:blipFill rotWithShape="1">
          <a:blip r:embed="rId6">
            <a:alphaModFix/>
          </a:blip>
          <a:srcRect b="0" l="0" r="0" t="0"/>
          <a:stretch/>
        </p:blipFill>
        <p:spPr>
          <a:xfrm>
            <a:off x="3429125" y="3500457"/>
            <a:ext cx="584200" cy="584201"/>
          </a:xfrm>
          <a:prstGeom prst="rect">
            <a:avLst/>
          </a:prstGeom>
          <a:noFill/>
          <a:ln>
            <a:noFill/>
          </a:ln>
        </p:spPr>
      </p:pic>
      <p:pic>
        <p:nvPicPr>
          <p:cNvPr descr="page19image53466752" id="401" name="Google Shape;401;p33"/>
          <p:cNvPicPr preferRelativeResize="0"/>
          <p:nvPr/>
        </p:nvPicPr>
        <p:blipFill rotWithShape="1">
          <a:blip r:embed="rId6">
            <a:alphaModFix/>
          </a:blip>
          <a:srcRect b="0" l="0" r="0" t="0"/>
          <a:stretch/>
        </p:blipFill>
        <p:spPr>
          <a:xfrm>
            <a:off x="5698840" y="3497137"/>
            <a:ext cx="584200" cy="584201"/>
          </a:xfrm>
          <a:prstGeom prst="rect">
            <a:avLst/>
          </a:prstGeom>
          <a:noFill/>
          <a:ln>
            <a:noFill/>
          </a:ln>
        </p:spPr>
      </p:pic>
      <p:sp>
        <p:nvSpPr>
          <p:cNvPr id="402" name="Google Shape;402;p33"/>
          <p:cNvSpPr/>
          <p:nvPr/>
        </p:nvSpPr>
        <p:spPr>
          <a:xfrm>
            <a:off x="279070" y="1641574"/>
            <a:ext cx="565859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De följer oss, ställer frågor, skickar oss ''stimuli'' privat.</a:t>
            </a:r>
            <a:endParaRPr/>
          </a:p>
          <a:p>
            <a:pPr indent="0" lvl="0" marL="0" marR="0" rtl="0" algn="l">
              <a:spcBef>
                <a:spcPts val="0"/>
              </a:spcBef>
              <a:spcAft>
                <a:spcPts val="0"/>
              </a:spcAft>
              <a:buNone/>
            </a:pPr>
            <a:r>
              <a:rPr lang="it-IT" sz="1400">
                <a:solidFill>
                  <a:schemeClr val="dk1"/>
                </a:solidFill>
                <a:latin typeface="Calibri"/>
                <a:ea typeface="Calibri"/>
                <a:cs typeface="Calibri"/>
                <a:sym typeface="Calibri"/>
              </a:rPr>
              <a:t>Detta bryter ner många hinder.</a:t>
            </a:r>
            <a:endParaRPr/>
          </a:p>
        </p:txBody>
      </p:sp>
      <p:sp>
        <p:nvSpPr>
          <p:cNvPr id="403" name="Google Shape;403;p33"/>
          <p:cNvSpPr/>
          <p:nvPr/>
        </p:nvSpPr>
        <p:spPr>
          <a:xfrm>
            <a:off x="987845" y="2313623"/>
            <a:ext cx="355193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rgbClr val="3087B9"/>
                </a:solidFill>
                <a:latin typeface="Calibri"/>
                <a:ea typeface="Calibri"/>
                <a:cs typeface="Calibri"/>
                <a:sym typeface="Calibri"/>
              </a:rPr>
              <a:t>Vad sägs om den interna kunden?</a:t>
            </a:r>
            <a:endParaRPr b="1" sz="1800">
              <a:solidFill>
                <a:srgbClr val="3087B9"/>
              </a:solidFill>
              <a:latin typeface="Calibri"/>
              <a:ea typeface="Calibri"/>
              <a:cs typeface="Calibri"/>
              <a:sym typeface="Calibri"/>
            </a:endParaRPr>
          </a:p>
        </p:txBody>
      </p:sp>
      <p:sp>
        <p:nvSpPr>
          <p:cNvPr id="404" name="Google Shape;404;p33"/>
          <p:cNvSpPr/>
          <p:nvPr/>
        </p:nvSpPr>
        <p:spPr>
          <a:xfrm>
            <a:off x="274184" y="2690336"/>
            <a:ext cx="6827260"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Allt som kommuniceras externt kommuniceras också internt. Alla medarbetare, oavsett var de befinner sig, har tillgång till denna information via olika interna samarbetsverktyg.</a:t>
            </a:r>
            <a:endParaRPr sz="1400">
              <a:solidFill>
                <a:schemeClr val="dk1"/>
              </a:solidFill>
              <a:latin typeface="Calibri"/>
              <a:ea typeface="Calibri"/>
              <a:cs typeface="Calibri"/>
              <a:sym typeface="Calibri"/>
            </a:endParaRPr>
          </a:p>
        </p:txBody>
      </p:sp>
      <p:sp>
        <p:nvSpPr>
          <p:cNvPr id="405" name="Google Shape;405;p33"/>
          <p:cNvSpPr/>
          <p:nvPr/>
        </p:nvSpPr>
        <p:spPr>
          <a:xfrm>
            <a:off x="4828279" y="4124043"/>
            <a:ext cx="2325322"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Calibri"/>
                <a:ea typeface="Calibri"/>
                <a:cs typeface="Calibri"/>
                <a:sym typeface="Calibri"/>
              </a:rPr>
              <a:t>Vissa av våra anställda, särskilt driftspersonal, är ännu inte på LinkedIn; </a:t>
            </a:r>
            <a:r>
              <a:rPr b="1" lang="it-IT" sz="1200">
                <a:solidFill>
                  <a:schemeClr val="dk1"/>
                </a:solidFill>
                <a:latin typeface="Calibri"/>
                <a:ea typeface="Calibri"/>
                <a:cs typeface="Calibri"/>
                <a:sym typeface="Calibri"/>
              </a:rPr>
              <a:t>vi har aktiverat en väg som heter Her @ futura </a:t>
            </a:r>
            <a:r>
              <a:rPr lang="it-IT" sz="1200">
                <a:solidFill>
                  <a:schemeClr val="dk1"/>
                </a:solidFill>
                <a:latin typeface="Calibri"/>
                <a:ea typeface="Calibri"/>
                <a:cs typeface="Calibri"/>
                <a:sym typeface="Calibri"/>
              </a:rPr>
              <a:t>och som har det ambitiösa målet att överföra digitala analoger mot </a:t>
            </a:r>
            <a:r>
              <a:rPr b="1" lang="it-IT" sz="1200">
                <a:solidFill>
                  <a:schemeClr val="dk1"/>
                </a:solidFill>
                <a:latin typeface="Calibri"/>
                <a:ea typeface="Calibri"/>
                <a:cs typeface="Calibri"/>
                <a:sym typeface="Calibri"/>
              </a:rPr>
              <a:t>smidighet! </a:t>
            </a:r>
            <a:r>
              <a:rPr lang="it-IT" sz="1200">
                <a:solidFill>
                  <a:schemeClr val="dk1"/>
                </a:solidFill>
                <a:latin typeface="Calibri"/>
                <a:ea typeface="Calibri"/>
                <a:cs typeface="Calibri"/>
                <a:sym typeface="Calibri"/>
              </a:rPr>
              <a:t>Det är en lång väg men vi är vid en bra punkt!</a:t>
            </a:r>
            <a:endParaRPr/>
          </a:p>
        </p:txBody>
      </p:sp>
      <p:sp>
        <p:nvSpPr>
          <p:cNvPr id="406" name="Google Shape;406;p33"/>
          <p:cNvSpPr/>
          <p:nvPr/>
        </p:nvSpPr>
        <p:spPr>
          <a:xfrm>
            <a:off x="315919" y="4119507"/>
            <a:ext cx="2325321"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Calibri"/>
                <a:ea typeface="Calibri"/>
                <a:cs typeface="Calibri"/>
                <a:sym typeface="Calibri"/>
              </a:rPr>
              <a:t>Detta garanterar alla anställda att prata om företaget på ett korrekt och informerat sätt. </a:t>
            </a:r>
            <a:r>
              <a:rPr b="1" lang="it-IT" sz="1200">
                <a:solidFill>
                  <a:schemeClr val="dk1"/>
                </a:solidFill>
                <a:latin typeface="Calibri"/>
                <a:ea typeface="Calibri"/>
                <a:cs typeface="Calibri"/>
                <a:sym typeface="Calibri"/>
              </a:rPr>
              <a:t>Arbetarna följer och läser oss online, får information om Linkedin - liksom på andra sociala nätverk - om företagets aktiviteter, kommenterar och delar inlägg.</a:t>
            </a:r>
            <a:endParaRPr b="1" sz="1200">
              <a:solidFill>
                <a:schemeClr val="dk1"/>
              </a:solidFill>
              <a:latin typeface="Calibri"/>
              <a:ea typeface="Calibri"/>
              <a:cs typeface="Calibri"/>
              <a:sym typeface="Calibri"/>
            </a:endParaRPr>
          </a:p>
        </p:txBody>
      </p:sp>
      <p:sp>
        <p:nvSpPr>
          <p:cNvPr id="407" name="Google Shape;407;p33"/>
          <p:cNvSpPr/>
          <p:nvPr/>
        </p:nvSpPr>
        <p:spPr>
          <a:xfrm>
            <a:off x="2726321" y="4156115"/>
            <a:ext cx="2084119"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Calibri"/>
                <a:ea typeface="Calibri"/>
                <a:cs typeface="Calibri"/>
                <a:sym typeface="Calibri"/>
              </a:rPr>
              <a:t>Vi engagerar våra anställda årligen för att anpassa dem till vad vi har gjort det senaste året och </a:t>
            </a:r>
            <a:r>
              <a:rPr b="1" lang="it-IT" sz="1200">
                <a:solidFill>
                  <a:schemeClr val="dk1"/>
                </a:solidFill>
                <a:latin typeface="Calibri"/>
                <a:ea typeface="Calibri"/>
                <a:cs typeface="Calibri"/>
                <a:sym typeface="Calibri"/>
              </a:rPr>
              <a:t>vilka  våra nästa mål är</a:t>
            </a:r>
            <a:r>
              <a:rPr lang="it-IT" sz="1200">
                <a:solidFill>
                  <a:schemeClr val="dk1"/>
                </a:solidFill>
                <a:latin typeface="Calibri"/>
                <a:ea typeface="Calibri"/>
                <a:cs typeface="Calibri"/>
                <a:sym typeface="Calibri"/>
              </a:rPr>
              <a:t>. Att känna tillhörighet och engagemang i sitt arbete </a:t>
            </a:r>
            <a:r>
              <a:rPr b="1" lang="it-IT" sz="1200">
                <a:solidFill>
                  <a:schemeClr val="dk1"/>
                </a:solidFill>
                <a:latin typeface="Calibri"/>
                <a:ea typeface="Calibri"/>
                <a:cs typeface="Calibri"/>
                <a:sym typeface="Calibri"/>
              </a:rPr>
              <a:t>skapar stolthet online och offline.</a:t>
            </a:r>
            <a:endParaRPr sz="1200">
              <a:solidFill>
                <a:schemeClr val="dk1"/>
              </a:solidFill>
              <a:latin typeface="Calibri"/>
              <a:ea typeface="Calibri"/>
              <a:cs typeface="Calibri"/>
              <a:sym typeface="Calibri"/>
            </a:endParaRPr>
          </a:p>
        </p:txBody>
      </p:sp>
      <p:sp>
        <p:nvSpPr>
          <p:cNvPr id="408" name="Google Shape;408;p33"/>
          <p:cNvSpPr/>
          <p:nvPr/>
        </p:nvSpPr>
        <p:spPr>
          <a:xfrm flipH="1">
            <a:off x="1415843" y="3290934"/>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A</a:t>
            </a:r>
            <a:endParaRPr b="1" sz="5400" cap="none">
              <a:solidFill>
                <a:srgbClr val="FFFFFF"/>
              </a:solidFill>
              <a:latin typeface="Trebuchet MS"/>
              <a:ea typeface="Trebuchet MS"/>
              <a:cs typeface="Trebuchet MS"/>
              <a:sym typeface="Trebuchet MS"/>
            </a:endParaRPr>
          </a:p>
        </p:txBody>
      </p:sp>
      <p:sp>
        <p:nvSpPr>
          <p:cNvPr id="409" name="Google Shape;409;p33"/>
          <p:cNvSpPr/>
          <p:nvPr/>
        </p:nvSpPr>
        <p:spPr>
          <a:xfrm flipH="1">
            <a:off x="3698177" y="3342281"/>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B</a:t>
            </a:r>
            <a:endParaRPr b="1" sz="5400" cap="none">
              <a:solidFill>
                <a:srgbClr val="FFFFFF"/>
              </a:solidFill>
              <a:latin typeface="Trebuchet MS"/>
              <a:ea typeface="Trebuchet MS"/>
              <a:cs typeface="Trebuchet MS"/>
              <a:sym typeface="Trebuchet MS"/>
            </a:endParaRPr>
          </a:p>
        </p:txBody>
      </p:sp>
      <p:sp>
        <p:nvSpPr>
          <p:cNvPr id="410" name="Google Shape;410;p33"/>
          <p:cNvSpPr/>
          <p:nvPr/>
        </p:nvSpPr>
        <p:spPr>
          <a:xfrm flipH="1">
            <a:off x="5906770" y="3335178"/>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C</a:t>
            </a:r>
            <a:endParaRPr b="1" sz="5400" cap="none">
              <a:solidFill>
                <a:srgbClr val="FFFFFF"/>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4"/>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16" name="Google Shape;416;p34"/>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17" name="Google Shape;417;p34"/>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Undvik att slösa med energi och resurser</a:t>
            </a:r>
            <a:endParaRPr b="1" sz="2000"/>
          </a:p>
        </p:txBody>
      </p:sp>
      <p:pic>
        <p:nvPicPr>
          <p:cNvPr descr="page20image63934528" id="418" name="Google Shape;418;p34"/>
          <p:cNvPicPr preferRelativeResize="0"/>
          <p:nvPr/>
        </p:nvPicPr>
        <p:blipFill rotWithShape="1">
          <a:blip r:embed="rId4">
            <a:alphaModFix/>
          </a:blip>
          <a:srcRect b="0" l="0" r="0" t="0"/>
          <a:stretch/>
        </p:blipFill>
        <p:spPr>
          <a:xfrm rot="10800000">
            <a:off x="269278" y="1534752"/>
            <a:ext cx="2581034" cy="4461578"/>
          </a:xfrm>
          <a:prstGeom prst="rect">
            <a:avLst/>
          </a:prstGeom>
          <a:noFill/>
          <a:ln>
            <a:noFill/>
          </a:ln>
        </p:spPr>
      </p:pic>
      <p:pic>
        <p:nvPicPr>
          <p:cNvPr descr="page9image14075760" id="419" name="Google Shape;419;p34"/>
          <p:cNvPicPr preferRelativeResize="0"/>
          <p:nvPr/>
        </p:nvPicPr>
        <p:blipFill rotWithShape="1">
          <a:blip r:embed="rId5">
            <a:alphaModFix/>
          </a:blip>
          <a:srcRect b="0" l="0" r="0" t="0"/>
          <a:stretch/>
        </p:blipFill>
        <p:spPr>
          <a:xfrm>
            <a:off x="6877567" y="2273927"/>
            <a:ext cx="430391" cy="430391"/>
          </a:xfrm>
          <a:prstGeom prst="rect">
            <a:avLst/>
          </a:prstGeom>
          <a:noFill/>
          <a:ln>
            <a:noFill/>
          </a:ln>
        </p:spPr>
      </p:pic>
      <p:pic>
        <p:nvPicPr>
          <p:cNvPr descr="page10image14253824" id="420" name="Google Shape;420;p34"/>
          <p:cNvPicPr preferRelativeResize="0"/>
          <p:nvPr/>
        </p:nvPicPr>
        <p:blipFill rotWithShape="1">
          <a:blip r:embed="rId6">
            <a:alphaModFix/>
          </a:blip>
          <a:srcRect b="0" l="0" r="0" t="0"/>
          <a:stretch/>
        </p:blipFill>
        <p:spPr>
          <a:xfrm>
            <a:off x="6923678" y="2314018"/>
            <a:ext cx="342716" cy="342716"/>
          </a:xfrm>
          <a:prstGeom prst="rect">
            <a:avLst/>
          </a:prstGeom>
          <a:noFill/>
          <a:ln>
            <a:noFill/>
          </a:ln>
        </p:spPr>
      </p:pic>
      <p:pic>
        <p:nvPicPr>
          <p:cNvPr descr="page9image14075760" id="421" name="Google Shape;421;p34"/>
          <p:cNvPicPr preferRelativeResize="0"/>
          <p:nvPr/>
        </p:nvPicPr>
        <p:blipFill rotWithShape="1">
          <a:blip r:embed="rId5">
            <a:alphaModFix/>
          </a:blip>
          <a:srcRect b="0" l="0" r="0" t="0"/>
          <a:stretch/>
        </p:blipFill>
        <p:spPr>
          <a:xfrm>
            <a:off x="4296600" y="2273927"/>
            <a:ext cx="430391" cy="430391"/>
          </a:xfrm>
          <a:prstGeom prst="rect">
            <a:avLst/>
          </a:prstGeom>
          <a:noFill/>
          <a:ln>
            <a:noFill/>
          </a:ln>
        </p:spPr>
      </p:pic>
      <p:pic>
        <p:nvPicPr>
          <p:cNvPr descr="page10image14253824" id="422" name="Google Shape;422;p34"/>
          <p:cNvPicPr preferRelativeResize="0"/>
          <p:nvPr/>
        </p:nvPicPr>
        <p:blipFill rotWithShape="1">
          <a:blip r:embed="rId6">
            <a:alphaModFix/>
          </a:blip>
          <a:srcRect b="0" l="0" r="0" t="0"/>
          <a:stretch/>
        </p:blipFill>
        <p:spPr>
          <a:xfrm>
            <a:off x="4342711" y="2314018"/>
            <a:ext cx="342716" cy="342716"/>
          </a:xfrm>
          <a:prstGeom prst="rect">
            <a:avLst/>
          </a:prstGeom>
          <a:noFill/>
          <a:ln>
            <a:noFill/>
          </a:ln>
        </p:spPr>
      </p:pic>
      <p:sp>
        <p:nvSpPr>
          <p:cNvPr id="423" name="Google Shape;423;p34"/>
          <p:cNvSpPr/>
          <p:nvPr/>
        </p:nvSpPr>
        <p:spPr>
          <a:xfrm>
            <a:off x="3103400" y="4736449"/>
            <a:ext cx="5320225"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 Faktum är att företagets liv är det </a:t>
            </a:r>
            <a:r>
              <a:rPr b="1" lang="it-IT" sz="1400">
                <a:solidFill>
                  <a:schemeClr val="dk1"/>
                </a:solidFill>
                <a:latin typeface="Calibri"/>
                <a:ea typeface="Calibri"/>
                <a:cs typeface="Calibri"/>
                <a:sym typeface="Calibri"/>
              </a:rPr>
              <a:t>huvudsakliga syftet med kommunikation mellan arbetsgivarvarumärken.</a:t>
            </a:r>
            <a:r>
              <a:rPr lang="it-IT" sz="1400">
                <a:solidFill>
                  <a:schemeClr val="dk1"/>
                </a:solidFill>
                <a:latin typeface="Calibri"/>
                <a:ea typeface="Calibri"/>
                <a:cs typeface="Calibri"/>
                <a:sym typeface="Calibri"/>
              </a:rPr>
              <a:t> Det är därför viktigt att företaget har en god mänsklig resurskultur för att lyckas på LinkedIn: det är det enda sättet att vara och</a:t>
            </a:r>
            <a:r>
              <a:rPr b="1" lang="it-IT" sz="1400">
                <a:solidFill>
                  <a:schemeClr val="dk1"/>
                </a:solidFill>
                <a:latin typeface="Calibri"/>
                <a:ea typeface="Calibri"/>
                <a:cs typeface="Calibri"/>
                <a:sym typeface="Calibri"/>
              </a:rPr>
              <a:t> se äkta ut</a:t>
            </a:r>
            <a:r>
              <a:rPr lang="it-IT"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424" name="Google Shape;424;p34"/>
          <p:cNvSpPr/>
          <p:nvPr/>
        </p:nvSpPr>
        <p:spPr>
          <a:xfrm>
            <a:off x="3349486" y="2895385"/>
            <a:ext cx="2310759"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Calibri"/>
                <a:ea typeface="Calibri"/>
                <a:cs typeface="Calibri"/>
                <a:sym typeface="Calibri"/>
              </a:rPr>
              <a:t>Verkligt samarbete mellan HR och marknadsföring </a:t>
            </a:r>
            <a:r>
              <a:rPr lang="it-IT" sz="1400">
                <a:solidFill>
                  <a:schemeClr val="dk1"/>
                </a:solidFill>
                <a:latin typeface="Calibri"/>
                <a:ea typeface="Calibri"/>
                <a:cs typeface="Calibri"/>
                <a:sym typeface="Calibri"/>
              </a:rPr>
              <a:t>är hemligheten för den framgångsrika tillväxten av LinkedIn-kanalen;</a:t>
            </a:r>
            <a:endParaRPr sz="1400">
              <a:solidFill>
                <a:schemeClr val="dk1"/>
              </a:solidFill>
              <a:latin typeface="Calibri"/>
              <a:ea typeface="Calibri"/>
              <a:cs typeface="Calibri"/>
              <a:sym typeface="Calibri"/>
            </a:endParaRPr>
          </a:p>
        </p:txBody>
      </p:sp>
      <p:sp>
        <p:nvSpPr>
          <p:cNvPr id="425" name="Google Shape;425;p34"/>
          <p:cNvSpPr/>
          <p:nvPr/>
        </p:nvSpPr>
        <p:spPr>
          <a:xfrm>
            <a:off x="5994007" y="2855565"/>
            <a:ext cx="2197510"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En (arbetsgivar-) varumärkeskommunikation är desto effektivare ju mer den följer några </a:t>
            </a:r>
            <a:r>
              <a:rPr b="1" lang="it-IT" sz="1400">
                <a:solidFill>
                  <a:schemeClr val="dk1"/>
                </a:solidFill>
                <a:latin typeface="Calibri"/>
                <a:ea typeface="Calibri"/>
                <a:cs typeface="Calibri"/>
                <a:sym typeface="Calibri"/>
              </a:rPr>
              <a:t>tydliga grundläggande värderingar </a:t>
            </a:r>
            <a:r>
              <a:rPr lang="it-IT" sz="1400">
                <a:solidFill>
                  <a:schemeClr val="dk1"/>
                </a:solidFill>
                <a:latin typeface="Calibri"/>
                <a:ea typeface="Calibri"/>
                <a:cs typeface="Calibri"/>
                <a:sym typeface="Calibri"/>
              </a:rPr>
              <a:t>som delas av de anställda i företaget.</a:t>
            </a:r>
            <a:endParaRPr sz="1400">
              <a:solidFill>
                <a:schemeClr val="dk1"/>
              </a:solidFill>
              <a:latin typeface="Calibri"/>
              <a:ea typeface="Calibri"/>
              <a:cs typeface="Calibri"/>
              <a:sym typeface="Calibri"/>
            </a:endParaRPr>
          </a:p>
        </p:txBody>
      </p:sp>
      <p:sp>
        <p:nvSpPr>
          <p:cNvPr id="426" name="Google Shape;426;p34"/>
          <p:cNvSpPr/>
          <p:nvPr/>
        </p:nvSpPr>
        <p:spPr>
          <a:xfrm>
            <a:off x="2850313" y="1530362"/>
            <a:ext cx="620719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Av erfarenheten från Hera-gruppen kan vi dra två fantastiska lärdomar:</a:t>
            </a:r>
            <a:endParaRPr sz="1600">
              <a:solidFill>
                <a:schemeClr val="dk1"/>
              </a:solidFill>
              <a:latin typeface="Calibri"/>
              <a:ea typeface="Calibri"/>
              <a:cs typeface="Calibri"/>
              <a:sym typeface="Calibri"/>
            </a:endParaRPr>
          </a:p>
        </p:txBody>
      </p:sp>
      <p:sp>
        <p:nvSpPr>
          <p:cNvPr id="427" name="Google Shape;427;p34"/>
          <p:cNvSpPr/>
          <p:nvPr/>
        </p:nvSpPr>
        <p:spPr>
          <a:xfrm>
            <a:off x="3481063" y="4520689"/>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5"/>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33" name="Google Shape;433;p35"/>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34" name="Google Shape;434;p35"/>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Öka utbudet av ditt arbetsgivarvarumärke</a:t>
            </a:r>
            <a:endParaRPr/>
          </a:p>
        </p:txBody>
      </p:sp>
      <p:pic>
        <p:nvPicPr>
          <p:cNvPr descr="page23image63851360" id="435" name="Google Shape;435;p35"/>
          <p:cNvPicPr preferRelativeResize="0"/>
          <p:nvPr/>
        </p:nvPicPr>
        <p:blipFill rotWithShape="1">
          <a:blip r:embed="rId4">
            <a:alphaModFix/>
          </a:blip>
          <a:srcRect b="0" l="0" r="0" t="0"/>
          <a:stretch/>
        </p:blipFill>
        <p:spPr>
          <a:xfrm>
            <a:off x="6363031" y="1125914"/>
            <a:ext cx="2694471" cy="4657666"/>
          </a:xfrm>
          <a:prstGeom prst="rect">
            <a:avLst/>
          </a:prstGeom>
          <a:noFill/>
          <a:ln>
            <a:noFill/>
          </a:ln>
        </p:spPr>
      </p:pic>
      <p:sp>
        <p:nvSpPr>
          <p:cNvPr id="436" name="Google Shape;436;p35"/>
          <p:cNvSpPr/>
          <p:nvPr/>
        </p:nvSpPr>
        <p:spPr>
          <a:xfrm>
            <a:off x="1004449" y="1894541"/>
            <a:ext cx="4564898" cy="705258"/>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lang="it-IT" sz="1400">
                <a:solidFill>
                  <a:schemeClr val="dk1"/>
                </a:solidFill>
                <a:latin typeface="Calibri"/>
                <a:ea typeface="Calibri"/>
                <a:cs typeface="Calibri"/>
                <a:sym typeface="Calibri"/>
              </a:rPr>
              <a:t>Att planera varumärkeskommunikation är viktigt för att locka talanger och se till att de stannar kvar i företaget.</a:t>
            </a:r>
            <a:endParaRPr b="1" sz="1400">
              <a:solidFill>
                <a:schemeClr val="dk1"/>
              </a:solidFill>
              <a:latin typeface="Calibri"/>
              <a:ea typeface="Calibri"/>
              <a:cs typeface="Calibri"/>
              <a:sym typeface="Calibri"/>
            </a:endParaRPr>
          </a:p>
        </p:txBody>
      </p:sp>
      <p:sp>
        <p:nvSpPr>
          <p:cNvPr id="437" name="Google Shape;437;p35"/>
          <p:cNvSpPr/>
          <p:nvPr/>
        </p:nvSpPr>
        <p:spPr>
          <a:xfrm>
            <a:off x="308555" y="3388951"/>
            <a:ext cx="2822714"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Vi hjälper företag att klargöra kommunikationsmålen för arbetsgivarvarumärke, definiera resurser, verktyg och tider och ta ledningen på HR-projektet för LinkedIn.</a:t>
            </a:r>
            <a:endParaRPr sz="1400">
              <a:solidFill>
                <a:schemeClr val="dk1"/>
              </a:solidFill>
              <a:latin typeface="Calibri"/>
              <a:ea typeface="Calibri"/>
              <a:cs typeface="Calibri"/>
              <a:sym typeface="Calibri"/>
            </a:endParaRPr>
          </a:p>
        </p:txBody>
      </p:sp>
      <p:sp>
        <p:nvSpPr>
          <p:cNvPr id="438" name="Google Shape;438;p35"/>
          <p:cNvSpPr/>
          <p:nvPr/>
        </p:nvSpPr>
        <p:spPr>
          <a:xfrm>
            <a:off x="3664584" y="3388951"/>
            <a:ext cx="2822714"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Företag arbetar ofta utan ett tydligt mål eftersom de kämpar för att identifiera problemet utan externt stöd eller inte kommunicerar internt om fördelen med att investera i ett långsiktigt projekt.</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it-IT" sz="1400">
                <a:solidFill>
                  <a:schemeClr val="dk1"/>
                </a:solidFill>
                <a:latin typeface="Calibri"/>
                <a:ea typeface="Calibri"/>
                <a:cs typeface="Calibri"/>
                <a:sym typeface="Calibri"/>
              </a:rPr>
              <a:t> </a:t>
            </a:r>
            <a:endParaRPr sz="1400">
              <a:solidFill>
                <a:schemeClr val="dk1"/>
              </a:solidFill>
              <a:latin typeface="Trebuchet MS"/>
              <a:ea typeface="Trebuchet MS"/>
              <a:cs typeface="Trebuchet MS"/>
              <a:sym typeface="Trebuchet MS"/>
            </a:endParaRPr>
          </a:p>
        </p:txBody>
      </p:sp>
      <p:sp>
        <p:nvSpPr>
          <p:cNvPr id="439" name="Google Shape;439;p35"/>
          <p:cNvSpPr/>
          <p:nvPr/>
        </p:nvSpPr>
        <p:spPr>
          <a:xfrm>
            <a:off x="1004449" y="2960375"/>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440" name="Google Shape;440;p35"/>
          <p:cNvSpPr/>
          <p:nvPr/>
        </p:nvSpPr>
        <p:spPr>
          <a:xfrm>
            <a:off x="848820" y="5156803"/>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6"/>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46" name="Google Shape;446;p36"/>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47" name="Google Shape;447;p36"/>
          <p:cNvSpPr/>
          <p:nvPr>
            <p:ph type="ctrTitle"/>
          </p:nvPr>
        </p:nvSpPr>
        <p:spPr>
          <a:xfrm>
            <a:off x="2473687" y="531341"/>
            <a:ext cx="6583816" cy="591325"/>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Definiera en kommunikationsstrategi för arbetsgivare på LinkedIn: vanliga misstag</a:t>
            </a:r>
            <a:endParaRPr b="1" sz="2000"/>
          </a:p>
        </p:txBody>
      </p:sp>
      <p:pic>
        <p:nvPicPr>
          <p:cNvPr descr="page24image63718208" id="448" name="Google Shape;448;p36"/>
          <p:cNvPicPr preferRelativeResize="0"/>
          <p:nvPr/>
        </p:nvPicPr>
        <p:blipFill rotWithShape="1">
          <a:blip r:embed="rId4">
            <a:alphaModFix/>
          </a:blip>
          <a:srcRect b="0" l="0" r="0" t="0"/>
          <a:stretch/>
        </p:blipFill>
        <p:spPr>
          <a:xfrm flipH="1">
            <a:off x="225693" y="1515771"/>
            <a:ext cx="2592015" cy="4480560"/>
          </a:xfrm>
          <a:prstGeom prst="rect">
            <a:avLst/>
          </a:prstGeom>
          <a:noFill/>
          <a:ln>
            <a:noFill/>
          </a:ln>
        </p:spPr>
      </p:pic>
      <p:sp>
        <p:nvSpPr>
          <p:cNvPr id="449" name="Google Shape;449;p36"/>
          <p:cNvSpPr/>
          <p:nvPr/>
        </p:nvSpPr>
        <p:spPr>
          <a:xfrm>
            <a:off x="2771988" y="1472376"/>
            <a:ext cx="2902226"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Varje socialt nätverk har utformats för ett specifikt syfte och målgrupp, och för detta måste vi </a:t>
            </a:r>
            <a:r>
              <a:rPr b="1" lang="it-IT" sz="1400">
                <a:solidFill>
                  <a:schemeClr val="dk1"/>
                </a:solidFill>
                <a:latin typeface="Calibri"/>
                <a:ea typeface="Calibri"/>
                <a:cs typeface="Calibri"/>
                <a:sym typeface="Calibri"/>
              </a:rPr>
              <a:t>anpassa vår kommunikation</a:t>
            </a:r>
            <a:r>
              <a:rPr lang="it-IT" sz="1400">
                <a:solidFill>
                  <a:schemeClr val="dk1"/>
                </a:solidFill>
                <a:latin typeface="Calibri"/>
                <a:ea typeface="Calibri"/>
                <a:cs typeface="Calibri"/>
                <a:sym typeface="Calibri"/>
              </a:rPr>
              <a:t> baserat på det sociala nätverk vi använder.</a:t>
            </a:r>
            <a:endParaRPr sz="1400">
              <a:solidFill>
                <a:schemeClr val="dk1"/>
              </a:solidFill>
              <a:latin typeface="Calibri"/>
              <a:ea typeface="Calibri"/>
              <a:cs typeface="Calibri"/>
              <a:sym typeface="Calibri"/>
            </a:endParaRPr>
          </a:p>
        </p:txBody>
      </p:sp>
      <p:sp>
        <p:nvSpPr>
          <p:cNvPr id="450" name="Google Shape;450;p36"/>
          <p:cNvSpPr/>
          <p:nvPr/>
        </p:nvSpPr>
        <p:spPr>
          <a:xfrm>
            <a:off x="5674214" y="1472376"/>
            <a:ext cx="3150704"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Traditionellt är sociala nätverk ett marknadsområdet: företag använder dem för att göra sitt varumärke mer känt, dvs för att öka den så kallade "varumärkesmedvetenheten" för att komma så nära sina potentiella kunder som möjligt.</a:t>
            </a:r>
            <a:endParaRPr sz="1400">
              <a:solidFill>
                <a:schemeClr val="dk1"/>
              </a:solidFill>
              <a:latin typeface="Calibri"/>
              <a:ea typeface="Calibri"/>
              <a:cs typeface="Calibri"/>
              <a:sym typeface="Calibri"/>
            </a:endParaRPr>
          </a:p>
        </p:txBody>
      </p:sp>
      <p:sp>
        <p:nvSpPr>
          <p:cNvPr id="451" name="Google Shape;451;p36"/>
          <p:cNvSpPr/>
          <p:nvPr/>
        </p:nvSpPr>
        <p:spPr>
          <a:xfrm>
            <a:off x="3391765" y="2968777"/>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452" name="Google Shape;452;p36"/>
          <p:cNvSpPr/>
          <p:nvPr/>
        </p:nvSpPr>
        <p:spPr>
          <a:xfrm>
            <a:off x="3391765" y="4063618"/>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453" name="Google Shape;453;p36"/>
          <p:cNvSpPr/>
          <p:nvPr/>
        </p:nvSpPr>
        <p:spPr>
          <a:xfrm>
            <a:off x="2840532" y="3169725"/>
            <a:ext cx="6007210"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Men </a:t>
            </a:r>
            <a:r>
              <a:rPr b="1" lang="it-IT" sz="1400">
                <a:solidFill>
                  <a:schemeClr val="dk1"/>
                </a:solidFill>
                <a:latin typeface="Calibri"/>
                <a:ea typeface="Calibri"/>
                <a:cs typeface="Calibri"/>
                <a:sym typeface="Calibri"/>
              </a:rPr>
              <a:t>ett företag består inte av kunder</a:t>
            </a:r>
            <a:r>
              <a:rPr lang="it-IT" sz="1400">
                <a:solidFill>
                  <a:schemeClr val="dk1"/>
                </a:solidFill>
                <a:latin typeface="Calibri"/>
                <a:ea typeface="Calibri"/>
                <a:cs typeface="Calibri"/>
                <a:sym typeface="Calibri"/>
              </a:rPr>
              <a:t>: det består framför allt av </a:t>
            </a:r>
            <a:r>
              <a:rPr b="1" lang="it-IT" sz="1400">
                <a:solidFill>
                  <a:schemeClr val="dk1"/>
                </a:solidFill>
                <a:latin typeface="Calibri"/>
                <a:ea typeface="Calibri"/>
                <a:cs typeface="Calibri"/>
                <a:sym typeface="Calibri"/>
              </a:rPr>
              <a:t>begåvade yrkesverksamma och arbetare, utan de kan inte företaget existera. </a:t>
            </a:r>
            <a:r>
              <a:rPr lang="it-IT" sz="1400">
                <a:solidFill>
                  <a:schemeClr val="dk1"/>
                </a:solidFill>
                <a:latin typeface="Calibri"/>
                <a:ea typeface="Calibri"/>
                <a:cs typeface="Calibri"/>
                <a:sym typeface="Calibri"/>
              </a:rPr>
              <a:t>De är företagets kunder i alla avseenden och har ett specifikt och annorlunda intresse.</a:t>
            </a:r>
            <a:endParaRPr sz="1400">
              <a:solidFill>
                <a:schemeClr val="dk1"/>
              </a:solidFill>
              <a:latin typeface="Calibri"/>
              <a:ea typeface="Calibri"/>
              <a:cs typeface="Calibri"/>
              <a:sym typeface="Calibri"/>
            </a:endParaRPr>
          </a:p>
        </p:txBody>
      </p:sp>
      <p:sp>
        <p:nvSpPr>
          <p:cNvPr id="454" name="Google Shape;454;p36"/>
          <p:cNvSpPr/>
          <p:nvPr/>
        </p:nvSpPr>
        <p:spPr>
          <a:xfrm>
            <a:off x="2840532" y="4428199"/>
            <a:ext cx="5984386"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Calibri"/>
                <a:ea typeface="Calibri"/>
                <a:cs typeface="Calibri"/>
                <a:sym typeface="Calibri"/>
              </a:rPr>
              <a:t>Anställda i ett företag använder sociala medier dagligen för att få information. </a:t>
            </a:r>
            <a:r>
              <a:rPr b="0" lang="it-IT" sz="1400">
                <a:solidFill>
                  <a:schemeClr val="dk1"/>
                </a:solidFill>
                <a:latin typeface="Calibri"/>
                <a:ea typeface="Calibri"/>
                <a:cs typeface="Calibri"/>
                <a:sym typeface="Calibri"/>
              </a:rPr>
              <a:t>De kommer ofta i kontakt med information som rör företaget snabbare med LinkedIn än med interna kommunikationssystem.</a:t>
            </a:r>
            <a:endParaRPr sz="14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60" name="Google Shape;460;p37"/>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61" name="Google Shape;461;p37"/>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LinkedIn: Intern kund&gt; Extern kund</a:t>
            </a:r>
            <a:endParaRPr b="1" sz="2000">
              <a:solidFill>
                <a:schemeClr val="lt1"/>
              </a:solidFill>
            </a:endParaRPr>
          </a:p>
        </p:txBody>
      </p:sp>
      <p:pic>
        <p:nvPicPr>
          <p:cNvPr descr="page27image63846416" id="462" name="Google Shape;462;p37"/>
          <p:cNvPicPr preferRelativeResize="0"/>
          <p:nvPr/>
        </p:nvPicPr>
        <p:blipFill rotWithShape="1">
          <a:blip r:embed="rId4">
            <a:alphaModFix/>
          </a:blip>
          <a:srcRect b="0" l="0" r="0" t="0"/>
          <a:stretch/>
        </p:blipFill>
        <p:spPr>
          <a:xfrm>
            <a:off x="6386588" y="1143772"/>
            <a:ext cx="2670915" cy="4616948"/>
          </a:xfrm>
          <a:prstGeom prst="rect">
            <a:avLst/>
          </a:prstGeom>
          <a:noFill/>
          <a:ln>
            <a:noFill/>
          </a:ln>
        </p:spPr>
      </p:pic>
      <p:sp>
        <p:nvSpPr>
          <p:cNvPr id="463" name="Google Shape;463;p37"/>
          <p:cNvSpPr/>
          <p:nvPr/>
        </p:nvSpPr>
        <p:spPr>
          <a:xfrm>
            <a:off x="208722" y="1549930"/>
            <a:ext cx="3101009"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I LinkedIn </a:t>
            </a:r>
            <a:r>
              <a:rPr b="1" lang="it-IT" sz="1400">
                <a:solidFill>
                  <a:schemeClr val="dk1"/>
                </a:solidFill>
                <a:latin typeface="Calibri"/>
                <a:ea typeface="Calibri"/>
                <a:cs typeface="Calibri"/>
                <a:sym typeface="Calibri"/>
              </a:rPr>
              <a:t>är de första ''fansen'' av sidan de anställda själva.</a:t>
            </a:r>
            <a:r>
              <a:rPr lang="it-IT" sz="1400">
                <a:solidFill>
                  <a:schemeClr val="dk1"/>
                </a:solidFill>
                <a:latin typeface="Calibri"/>
                <a:ea typeface="Calibri"/>
                <a:cs typeface="Calibri"/>
                <a:sym typeface="Calibri"/>
              </a:rPr>
              <a:t> Det är människorna som verkligen upplever företaget och personligen kan vittna om att innehållet som företaget berättar om är äkta.</a:t>
            </a:r>
            <a:endParaRPr sz="1400">
              <a:solidFill>
                <a:schemeClr val="dk1"/>
              </a:solidFill>
              <a:latin typeface="Calibri"/>
              <a:ea typeface="Calibri"/>
              <a:cs typeface="Calibri"/>
              <a:sym typeface="Calibri"/>
            </a:endParaRPr>
          </a:p>
        </p:txBody>
      </p:sp>
      <p:sp>
        <p:nvSpPr>
          <p:cNvPr id="464" name="Google Shape;464;p37"/>
          <p:cNvSpPr/>
          <p:nvPr/>
        </p:nvSpPr>
        <p:spPr>
          <a:xfrm>
            <a:off x="3802414" y="1549930"/>
            <a:ext cx="2584174"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Dina medarbetare är också de </a:t>
            </a:r>
            <a:r>
              <a:rPr b="1" lang="it-IT" sz="1400">
                <a:solidFill>
                  <a:schemeClr val="dk1"/>
                </a:solidFill>
                <a:latin typeface="Calibri"/>
                <a:ea typeface="Calibri"/>
                <a:cs typeface="Calibri"/>
                <a:sym typeface="Calibri"/>
              </a:rPr>
              <a:t>första användarna som interagerar med inläggen på sidan:</a:t>
            </a:r>
            <a:r>
              <a:rPr lang="it-IT" sz="1400">
                <a:solidFill>
                  <a:schemeClr val="dk1"/>
                </a:solidFill>
                <a:latin typeface="Calibri"/>
                <a:ea typeface="Calibri"/>
                <a:cs typeface="Calibri"/>
                <a:sym typeface="Calibri"/>
              </a:rPr>
              <a:t> om det inte händer har du ett problem!</a:t>
            </a:r>
            <a:endParaRPr sz="1400">
              <a:solidFill>
                <a:schemeClr val="dk1"/>
              </a:solidFill>
              <a:latin typeface="Calibri"/>
              <a:ea typeface="Calibri"/>
              <a:cs typeface="Calibri"/>
              <a:sym typeface="Calibri"/>
            </a:endParaRPr>
          </a:p>
        </p:txBody>
      </p:sp>
      <p:sp>
        <p:nvSpPr>
          <p:cNvPr id="465" name="Google Shape;465;p37"/>
          <p:cNvSpPr/>
          <p:nvPr/>
        </p:nvSpPr>
        <p:spPr>
          <a:xfrm>
            <a:off x="1027282" y="3228672"/>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466" name="Google Shape;466;p37"/>
          <p:cNvSpPr/>
          <p:nvPr/>
        </p:nvSpPr>
        <p:spPr>
          <a:xfrm>
            <a:off x="1027282" y="4379319"/>
            <a:ext cx="4564898"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0"/>
              <a:buFont typeface="Trebuchet MS"/>
              <a:buNone/>
            </a:pPr>
            <a:br>
              <a:rPr b="1" lang="it-IT" sz="1400">
                <a:solidFill>
                  <a:schemeClr val="dk1"/>
                </a:solidFill>
                <a:latin typeface="Trebuchet MS"/>
                <a:ea typeface="Trebuchet MS"/>
                <a:cs typeface="Trebuchet MS"/>
                <a:sym typeface="Trebuchet MS"/>
              </a:rPr>
            </a:br>
            <a:endParaRPr b="1" sz="1400">
              <a:solidFill>
                <a:schemeClr val="dk1"/>
              </a:solidFill>
              <a:latin typeface="Trebuchet MS"/>
              <a:ea typeface="Trebuchet MS"/>
              <a:cs typeface="Trebuchet MS"/>
              <a:sym typeface="Trebuchet MS"/>
            </a:endParaRPr>
          </a:p>
        </p:txBody>
      </p:sp>
      <p:sp>
        <p:nvSpPr>
          <p:cNvPr id="467" name="Google Shape;467;p37"/>
          <p:cNvSpPr/>
          <p:nvPr/>
        </p:nvSpPr>
        <p:spPr>
          <a:xfrm>
            <a:off x="220798" y="3420591"/>
            <a:ext cx="6177866"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0070C0"/>
                </a:solidFill>
                <a:latin typeface="Calibri"/>
                <a:ea typeface="Calibri"/>
                <a:cs typeface="Calibri"/>
                <a:sym typeface="Calibri"/>
              </a:rPr>
              <a:t>Risken för företag som överlåter LinkedIn-kommunikationen till extern kommunikation eller en traditionell marknadsföringsbyrå är irrelevant för de kandidater som intresserar dem.</a:t>
            </a:r>
            <a:endParaRPr b="1" sz="1400">
              <a:solidFill>
                <a:srgbClr val="0070C0"/>
              </a:solidFill>
              <a:latin typeface="Calibri"/>
              <a:ea typeface="Calibri"/>
              <a:cs typeface="Calibri"/>
              <a:sym typeface="Calibri"/>
            </a:endParaRPr>
          </a:p>
        </p:txBody>
      </p:sp>
      <p:sp>
        <p:nvSpPr>
          <p:cNvPr id="468" name="Google Shape;468;p37"/>
          <p:cNvSpPr/>
          <p:nvPr/>
        </p:nvSpPr>
        <p:spPr>
          <a:xfrm>
            <a:off x="208722" y="4667872"/>
            <a:ext cx="6165789"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Med undantag för välkända multinationella varumärken inom elektronikbranschen konsumenter-, bil-, gästfrihet, mode, besöker människor inte företagets LinkedIn-sidor för att ta reda på produkter eller tjänster. Även om så var fallet räcker det med en blick på antalet följare på LinkedIn och på antalet på Facebook eller Instagram för att förstå att något är fel.</a:t>
            </a:r>
            <a:endParaRPr sz="14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8"/>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74" name="Google Shape;474;p38"/>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75" name="Google Shape;475;p38"/>
          <p:cNvSpPr/>
          <p:nvPr>
            <p:ph type="ctrTitle"/>
          </p:nvPr>
        </p:nvSpPr>
        <p:spPr>
          <a:xfrm>
            <a:off x="2473687" y="531341"/>
            <a:ext cx="6583816" cy="591325"/>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Chefer på LinkedIn - deras verkliga påverkan</a:t>
            </a:r>
            <a:endParaRPr/>
          </a:p>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på företaget</a:t>
            </a:r>
            <a:endParaRPr/>
          </a:p>
        </p:txBody>
      </p:sp>
      <p:pic>
        <p:nvPicPr>
          <p:cNvPr descr="page31image63892240" id="476" name="Google Shape;476;p38"/>
          <p:cNvPicPr preferRelativeResize="0"/>
          <p:nvPr/>
        </p:nvPicPr>
        <p:blipFill rotWithShape="1">
          <a:blip r:embed="rId4">
            <a:alphaModFix/>
          </a:blip>
          <a:srcRect b="0" l="0" r="0" t="0"/>
          <a:stretch/>
        </p:blipFill>
        <p:spPr>
          <a:xfrm flipH="1">
            <a:off x="228599" y="1561491"/>
            <a:ext cx="2345517" cy="4434840"/>
          </a:xfrm>
          <a:prstGeom prst="rect">
            <a:avLst/>
          </a:prstGeom>
          <a:noFill/>
          <a:ln>
            <a:noFill/>
          </a:ln>
        </p:spPr>
      </p:pic>
      <p:sp>
        <p:nvSpPr>
          <p:cNvPr id="477" name="Google Shape;477;p38"/>
          <p:cNvSpPr/>
          <p:nvPr/>
        </p:nvSpPr>
        <p:spPr>
          <a:xfrm>
            <a:off x="2574116" y="1192159"/>
            <a:ext cx="6341285"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Ditt företag har investerat mycket pengar i LinkedIn-lösningar som</a:t>
            </a:r>
            <a:r>
              <a:rPr b="1" lang="it-IT" sz="1400">
                <a:solidFill>
                  <a:schemeClr val="dk1"/>
                </a:solidFill>
                <a:latin typeface="Calibri"/>
                <a:ea typeface="Calibri"/>
                <a:cs typeface="Calibri"/>
                <a:sym typeface="Calibri"/>
              </a:rPr>
              <a:t> ledningen inte vet vad de är för.</a:t>
            </a:r>
            <a:r>
              <a:rPr lang="it-IT" sz="1400">
                <a:solidFill>
                  <a:schemeClr val="dk1"/>
                </a:solidFill>
                <a:latin typeface="Calibri"/>
                <a:ea typeface="Calibri"/>
                <a:cs typeface="Calibri"/>
                <a:sym typeface="Calibri"/>
              </a:rPr>
              <a:t> Omvänt har det inte känsligheten att investera så mycket eller mer i utbildning och rådgivning för att öka avkastningen.</a:t>
            </a:r>
            <a:endParaRPr sz="1400">
              <a:solidFill>
                <a:schemeClr val="dk1"/>
              </a:solidFill>
              <a:latin typeface="Calibri"/>
              <a:ea typeface="Calibri"/>
              <a:cs typeface="Calibri"/>
              <a:sym typeface="Calibri"/>
            </a:endParaRPr>
          </a:p>
        </p:txBody>
      </p:sp>
      <p:pic>
        <p:nvPicPr>
          <p:cNvPr descr="page19image53470976" id="478" name="Google Shape;478;p38"/>
          <p:cNvPicPr preferRelativeResize="0"/>
          <p:nvPr/>
        </p:nvPicPr>
        <p:blipFill rotWithShape="1">
          <a:blip r:embed="rId5">
            <a:alphaModFix/>
          </a:blip>
          <a:srcRect b="0" l="0" r="0" t="0"/>
          <a:stretch/>
        </p:blipFill>
        <p:spPr>
          <a:xfrm>
            <a:off x="2922372" y="2542979"/>
            <a:ext cx="584200" cy="584201"/>
          </a:xfrm>
          <a:prstGeom prst="rect">
            <a:avLst/>
          </a:prstGeom>
          <a:noFill/>
          <a:ln>
            <a:noFill/>
          </a:ln>
        </p:spPr>
      </p:pic>
      <p:pic>
        <p:nvPicPr>
          <p:cNvPr descr="page19image53472320" id="479" name="Google Shape;479;p38"/>
          <p:cNvPicPr preferRelativeResize="0"/>
          <p:nvPr/>
        </p:nvPicPr>
        <p:blipFill rotWithShape="1">
          <a:blip r:embed="rId5">
            <a:alphaModFix/>
          </a:blip>
          <a:srcRect b="0" l="0" r="0" t="0"/>
          <a:stretch/>
        </p:blipFill>
        <p:spPr>
          <a:xfrm>
            <a:off x="5178411" y="2546299"/>
            <a:ext cx="584200" cy="584201"/>
          </a:xfrm>
          <a:prstGeom prst="rect">
            <a:avLst/>
          </a:prstGeom>
          <a:noFill/>
          <a:ln>
            <a:noFill/>
          </a:ln>
        </p:spPr>
      </p:pic>
      <p:pic>
        <p:nvPicPr>
          <p:cNvPr descr="page19image53466752" id="480" name="Google Shape;480;p38"/>
          <p:cNvPicPr preferRelativeResize="0"/>
          <p:nvPr/>
        </p:nvPicPr>
        <p:blipFill rotWithShape="1">
          <a:blip r:embed="rId5">
            <a:alphaModFix/>
          </a:blip>
          <a:srcRect b="0" l="0" r="0" t="0"/>
          <a:stretch/>
        </p:blipFill>
        <p:spPr>
          <a:xfrm>
            <a:off x="7448126" y="2542979"/>
            <a:ext cx="584200" cy="584201"/>
          </a:xfrm>
          <a:prstGeom prst="rect">
            <a:avLst/>
          </a:prstGeom>
          <a:noFill/>
          <a:ln>
            <a:noFill/>
          </a:ln>
        </p:spPr>
      </p:pic>
      <p:sp>
        <p:nvSpPr>
          <p:cNvPr id="481" name="Google Shape;481;p38"/>
          <p:cNvSpPr/>
          <p:nvPr/>
        </p:nvSpPr>
        <p:spPr>
          <a:xfrm>
            <a:off x="3138061" y="2373414"/>
            <a:ext cx="139147"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cap="none">
                <a:solidFill>
                  <a:srgbClr val="FFFFFF"/>
                </a:solidFill>
                <a:latin typeface="Trebuchet MS"/>
                <a:ea typeface="Trebuchet MS"/>
                <a:cs typeface="Trebuchet MS"/>
                <a:sym typeface="Trebuchet MS"/>
              </a:rPr>
              <a:t>1</a:t>
            </a:r>
            <a:endParaRPr/>
          </a:p>
        </p:txBody>
      </p:sp>
      <p:sp>
        <p:nvSpPr>
          <p:cNvPr id="482" name="Google Shape;482;p38"/>
          <p:cNvSpPr/>
          <p:nvPr/>
        </p:nvSpPr>
        <p:spPr>
          <a:xfrm>
            <a:off x="5379892" y="2373414"/>
            <a:ext cx="139147"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cap="none">
                <a:solidFill>
                  <a:srgbClr val="FFFFFF"/>
                </a:solidFill>
                <a:latin typeface="Trebuchet MS"/>
                <a:ea typeface="Trebuchet MS"/>
                <a:cs typeface="Trebuchet MS"/>
                <a:sym typeface="Trebuchet MS"/>
              </a:rPr>
              <a:t>2</a:t>
            </a:r>
            <a:endParaRPr/>
          </a:p>
        </p:txBody>
      </p:sp>
      <p:sp>
        <p:nvSpPr>
          <p:cNvPr id="483" name="Google Shape;483;p38"/>
          <p:cNvSpPr/>
          <p:nvPr/>
        </p:nvSpPr>
        <p:spPr>
          <a:xfrm>
            <a:off x="7670652" y="2373414"/>
            <a:ext cx="139147"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cap="none">
                <a:solidFill>
                  <a:srgbClr val="FFFFFF"/>
                </a:solidFill>
                <a:latin typeface="Trebuchet MS"/>
                <a:ea typeface="Trebuchet MS"/>
                <a:cs typeface="Trebuchet MS"/>
                <a:sym typeface="Trebuchet MS"/>
              </a:rPr>
              <a:t>3</a:t>
            </a:r>
            <a:endParaRPr/>
          </a:p>
        </p:txBody>
      </p:sp>
      <p:sp>
        <p:nvSpPr>
          <p:cNvPr id="484" name="Google Shape;484;p38"/>
          <p:cNvSpPr/>
          <p:nvPr/>
        </p:nvSpPr>
        <p:spPr>
          <a:xfrm>
            <a:off x="6723496" y="3194135"/>
            <a:ext cx="2082574"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 </a:t>
            </a:r>
            <a:r>
              <a:rPr b="1" lang="it-IT" sz="1400">
                <a:solidFill>
                  <a:schemeClr val="dk1"/>
                </a:solidFill>
                <a:latin typeface="Calibri"/>
                <a:ea typeface="Calibri"/>
                <a:cs typeface="Calibri"/>
                <a:sym typeface="Calibri"/>
              </a:rPr>
              <a:t>Aktivera dina medarbetare </a:t>
            </a:r>
            <a:r>
              <a:rPr b="0" lang="it-IT" sz="1400">
                <a:solidFill>
                  <a:schemeClr val="dk1"/>
                </a:solidFill>
                <a:latin typeface="Calibri"/>
                <a:ea typeface="Calibri"/>
                <a:cs typeface="Calibri"/>
                <a:sym typeface="Calibri"/>
              </a:rPr>
              <a:t>för professionellt nätverk med andra LinkedIn-användare.</a:t>
            </a:r>
            <a:endParaRPr sz="1400">
              <a:solidFill>
                <a:schemeClr val="dk1"/>
              </a:solidFill>
              <a:latin typeface="Calibri"/>
              <a:ea typeface="Calibri"/>
              <a:cs typeface="Calibri"/>
              <a:sym typeface="Calibri"/>
            </a:endParaRPr>
          </a:p>
        </p:txBody>
      </p:sp>
      <p:sp>
        <p:nvSpPr>
          <p:cNvPr id="485" name="Google Shape;485;p38"/>
          <p:cNvSpPr/>
          <p:nvPr/>
        </p:nvSpPr>
        <p:spPr>
          <a:xfrm>
            <a:off x="2574115" y="2024448"/>
            <a:ext cx="6122623"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0070C0"/>
                </a:solidFill>
                <a:latin typeface="Calibri"/>
                <a:ea typeface="Calibri"/>
                <a:cs typeface="Calibri"/>
                <a:sym typeface="Calibri"/>
              </a:rPr>
              <a:t>För att synas mer på LinkedIn måste företaget sätta upp 3 mål:</a:t>
            </a:r>
            <a:endParaRPr b="1" sz="1400">
              <a:solidFill>
                <a:srgbClr val="0070C0"/>
              </a:solidFill>
              <a:latin typeface="Calibri"/>
              <a:ea typeface="Calibri"/>
              <a:cs typeface="Calibri"/>
              <a:sym typeface="Calibri"/>
            </a:endParaRPr>
          </a:p>
        </p:txBody>
      </p:sp>
      <p:sp>
        <p:nvSpPr>
          <p:cNvPr id="486" name="Google Shape;486;p38"/>
          <p:cNvSpPr/>
          <p:nvPr/>
        </p:nvSpPr>
        <p:spPr>
          <a:xfrm>
            <a:off x="2457942" y="3228308"/>
            <a:ext cx="2161436"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Calibri"/>
                <a:ea typeface="Calibri"/>
                <a:cs typeface="Calibri"/>
                <a:sym typeface="Calibri"/>
              </a:rPr>
              <a:t>Definiera och kommunicera</a:t>
            </a:r>
            <a:r>
              <a:rPr b="0" lang="it-IT" sz="1400">
                <a:solidFill>
                  <a:schemeClr val="dk1"/>
                </a:solidFill>
                <a:latin typeface="Calibri"/>
                <a:ea typeface="Calibri"/>
                <a:cs typeface="Calibri"/>
                <a:sym typeface="Calibri"/>
              </a:rPr>
              <a:t> elementen som är unika hos ditt </a:t>
            </a:r>
            <a:r>
              <a:rPr b="1" lang="it-IT" sz="1400">
                <a:solidFill>
                  <a:schemeClr val="dk1"/>
                </a:solidFill>
                <a:latin typeface="Calibri"/>
                <a:ea typeface="Calibri"/>
                <a:cs typeface="Calibri"/>
                <a:sym typeface="Calibri"/>
              </a:rPr>
              <a:t>arbetsgivarvarumärke;</a:t>
            </a:r>
            <a:endParaRPr sz="1400">
              <a:solidFill>
                <a:schemeClr val="dk1"/>
              </a:solidFill>
              <a:latin typeface="Calibri"/>
              <a:ea typeface="Calibri"/>
              <a:cs typeface="Calibri"/>
              <a:sym typeface="Calibri"/>
            </a:endParaRPr>
          </a:p>
        </p:txBody>
      </p:sp>
      <p:sp>
        <p:nvSpPr>
          <p:cNvPr id="487" name="Google Shape;487;p38"/>
          <p:cNvSpPr/>
          <p:nvPr/>
        </p:nvSpPr>
        <p:spPr>
          <a:xfrm>
            <a:off x="4508893" y="3222633"/>
            <a:ext cx="2286000"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Calibri"/>
                <a:ea typeface="Calibri"/>
                <a:cs typeface="Calibri"/>
                <a:sym typeface="Calibri"/>
              </a:rPr>
              <a:t>Strukturera</a:t>
            </a:r>
            <a:r>
              <a:rPr b="0" lang="it-IT" sz="1400">
                <a:solidFill>
                  <a:schemeClr val="dk1"/>
                </a:solidFill>
                <a:latin typeface="Calibri"/>
                <a:ea typeface="Calibri"/>
                <a:cs typeface="Calibri"/>
                <a:sym typeface="Calibri"/>
              </a:rPr>
              <a:t> en extern </a:t>
            </a:r>
            <a:r>
              <a:rPr b="1" lang="it-IT" sz="1400">
                <a:solidFill>
                  <a:schemeClr val="dk1"/>
                </a:solidFill>
                <a:latin typeface="Calibri"/>
                <a:ea typeface="Calibri"/>
                <a:cs typeface="Calibri"/>
                <a:sym typeface="Calibri"/>
              </a:rPr>
              <a:t>kommunikation </a:t>
            </a:r>
            <a:r>
              <a:rPr b="0" lang="it-IT" sz="1400">
                <a:solidFill>
                  <a:schemeClr val="dk1"/>
                </a:solidFill>
                <a:latin typeface="Calibri"/>
                <a:ea typeface="Calibri"/>
                <a:cs typeface="Calibri"/>
                <a:sym typeface="Calibri"/>
              </a:rPr>
              <a:t>som startar från intern kommunikation;</a:t>
            </a:r>
            <a:endParaRPr sz="1400">
              <a:solidFill>
                <a:schemeClr val="dk1"/>
              </a:solidFill>
              <a:latin typeface="Calibri"/>
              <a:ea typeface="Calibri"/>
              <a:cs typeface="Calibri"/>
              <a:sym typeface="Calibri"/>
            </a:endParaRPr>
          </a:p>
        </p:txBody>
      </p:sp>
      <p:sp>
        <p:nvSpPr>
          <p:cNvPr id="488" name="Google Shape;488;p38"/>
          <p:cNvSpPr/>
          <p:nvPr/>
        </p:nvSpPr>
        <p:spPr>
          <a:xfrm>
            <a:off x="2574115" y="4615565"/>
            <a:ext cx="6231955"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Som vid försäljning, även inom arbetsgivarvarumärken, som är "försäljningen" av idén att företaget är en attraktiv arbetsplats. Det finns inget värde om det inte kommuniceras och om den kommunikationen inte når rätt målgrupp.</a:t>
            </a:r>
            <a:endParaRPr sz="1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9"/>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494" name="Google Shape;494;p39"/>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495" name="Google Shape;495;p39"/>
          <p:cNvSpPr/>
          <p:nvPr>
            <p:ph type="ctrTitle"/>
          </p:nvPr>
        </p:nvSpPr>
        <p:spPr>
          <a:xfrm>
            <a:off x="2473687" y="506627"/>
            <a:ext cx="6583816" cy="616039"/>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Varför hittar du inte eller lockar till dig talang du letar efter med LinkedIn</a:t>
            </a:r>
            <a:endParaRPr b="1" sz="2000"/>
          </a:p>
        </p:txBody>
      </p:sp>
      <p:pic>
        <p:nvPicPr>
          <p:cNvPr descr="page32image63832272" id="496" name="Google Shape;496;p39"/>
          <p:cNvPicPr preferRelativeResize="0"/>
          <p:nvPr/>
        </p:nvPicPr>
        <p:blipFill rotWithShape="1">
          <a:blip r:embed="rId4">
            <a:alphaModFix/>
          </a:blip>
          <a:srcRect b="0" l="0" r="0" t="0"/>
          <a:stretch/>
        </p:blipFill>
        <p:spPr>
          <a:xfrm>
            <a:off x="6347928" y="1122666"/>
            <a:ext cx="2709575" cy="4683774"/>
          </a:xfrm>
          <a:prstGeom prst="rect">
            <a:avLst/>
          </a:prstGeom>
          <a:noFill/>
          <a:ln>
            <a:noFill/>
          </a:ln>
        </p:spPr>
      </p:pic>
      <p:sp>
        <p:nvSpPr>
          <p:cNvPr id="497" name="Google Shape;497;p39"/>
          <p:cNvSpPr/>
          <p:nvPr/>
        </p:nvSpPr>
        <p:spPr>
          <a:xfrm>
            <a:off x="346445" y="1492240"/>
            <a:ext cx="2709575"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Företag investerar ofta mycket pengar på LinkedIn utan att ha en faktisk avkastning. Därför letar de efter alternativa lösningar (t.ex. Instagram) eller investerar onödigt i kampanjer som är för dyra för de erhållna resultaten.</a:t>
            </a:r>
            <a:endParaRPr sz="1400">
              <a:solidFill>
                <a:schemeClr val="dk1"/>
              </a:solidFill>
              <a:latin typeface="Calibri"/>
              <a:ea typeface="Calibri"/>
              <a:cs typeface="Calibri"/>
              <a:sym typeface="Calibri"/>
            </a:endParaRPr>
          </a:p>
        </p:txBody>
      </p:sp>
      <p:sp>
        <p:nvSpPr>
          <p:cNvPr id="498" name="Google Shape;498;p39"/>
          <p:cNvSpPr/>
          <p:nvPr/>
        </p:nvSpPr>
        <p:spPr>
          <a:xfrm>
            <a:off x="3677479" y="1492240"/>
            <a:ext cx="2852530"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Dessa lösningar påverkar inte problemet om att inte hitta / ta emot applikationer online med LinkedIn, att inte ha fått svar från kandidater eller att inte kunna väljas av talang eller behålla dem i företaget.</a:t>
            </a:r>
            <a:endParaRPr sz="1400">
              <a:solidFill>
                <a:schemeClr val="dk1"/>
              </a:solidFill>
              <a:latin typeface="Calibri"/>
              <a:ea typeface="Calibri"/>
              <a:cs typeface="Calibri"/>
              <a:sym typeface="Calibri"/>
            </a:endParaRPr>
          </a:p>
        </p:txBody>
      </p:sp>
      <p:sp>
        <p:nvSpPr>
          <p:cNvPr id="499" name="Google Shape;499;p39"/>
          <p:cNvSpPr/>
          <p:nvPr/>
        </p:nvSpPr>
        <p:spPr>
          <a:xfrm>
            <a:off x="421100" y="3582323"/>
            <a:ext cx="603425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0070C0"/>
                </a:solidFill>
                <a:latin typeface="Calibri"/>
                <a:ea typeface="Calibri"/>
                <a:cs typeface="Calibri"/>
                <a:sym typeface="Calibri"/>
              </a:rPr>
              <a:t>Problemet är att företaget inte förstår vad LinkedIn är:</a:t>
            </a:r>
            <a:endParaRPr b="1" sz="1400">
              <a:solidFill>
                <a:srgbClr val="0070C0"/>
              </a:solidFill>
              <a:latin typeface="Calibri"/>
              <a:ea typeface="Calibri"/>
              <a:cs typeface="Calibri"/>
              <a:sym typeface="Calibri"/>
            </a:endParaRPr>
          </a:p>
        </p:txBody>
      </p:sp>
      <p:sp>
        <p:nvSpPr>
          <p:cNvPr id="500" name="Google Shape;500;p39"/>
          <p:cNvSpPr/>
          <p:nvPr/>
        </p:nvSpPr>
        <p:spPr>
          <a:xfrm>
            <a:off x="346445" y="4995300"/>
            <a:ext cx="6108909"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Dessutom ett nätverk av unga yrkesverksamma med sina första erfarenheter som använder det för att orientera sig och för att välja "rätt" företag, det som får de att växa och där dem känner sig bekväma att planera nästa karriärsteg.</a:t>
            </a:r>
            <a:endParaRPr sz="1400">
              <a:solidFill>
                <a:schemeClr val="dk1"/>
              </a:solidFill>
              <a:latin typeface="Calibri"/>
              <a:ea typeface="Calibri"/>
              <a:cs typeface="Calibri"/>
              <a:sym typeface="Calibri"/>
            </a:endParaRPr>
          </a:p>
        </p:txBody>
      </p:sp>
      <p:sp>
        <p:nvSpPr>
          <p:cNvPr id="501" name="Google Shape;501;p39"/>
          <p:cNvSpPr/>
          <p:nvPr/>
        </p:nvSpPr>
        <p:spPr>
          <a:xfrm>
            <a:off x="421100" y="4187949"/>
            <a:ext cx="572176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Ett nätverk för informationsutbyte mellan yrkesverksamma som har ett jobb och som över tid kan övertygas om att arbeta för oss.</a:t>
            </a:r>
            <a:endParaRPr sz="1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0"/>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507" name="Google Shape;507;p40"/>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508" name="Google Shape;508;p40"/>
          <p:cNvSpPr/>
          <p:nvPr>
            <p:ph type="ctrTitle"/>
          </p:nvPr>
        </p:nvSpPr>
        <p:spPr>
          <a:xfrm>
            <a:off x="2473687" y="506627"/>
            <a:ext cx="6583816" cy="616039"/>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Varför hittar du inte eller lockar till dig talang du letar efter med LinkedIn</a:t>
            </a:r>
            <a:endParaRPr b="1" sz="2000"/>
          </a:p>
        </p:txBody>
      </p:sp>
      <p:pic>
        <p:nvPicPr>
          <p:cNvPr descr="page34image805728" id="509" name="Google Shape;509;p40"/>
          <p:cNvPicPr preferRelativeResize="0"/>
          <p:nvPr/>
        </p:nvPicPr>
        <p:blipFill rotWithShape="1">
          <a:blip r:embed="rId4">
            <a:alphaModFix/>
          </a:blip>
          <a:srcRect b="0" l="0" r="0" t="0"/>
          <a:stretch/>
        </p:blipFill>
        <p:spPr>
          <a:xfrm>
            <a:off x="6815138" y="1154454"/>
            <a:ext cx="2242365" cy="4630120"/>
          </a:xfrm>
          <a:prstGeom prst="rect">
            <a:avLst/>
          </a:prstGeom>
          <a:noFill/>
          <a:ln>
            <a:noFill/>
          </a:ln>
        </p:spPr>
      </p:pic>
      <p:pic>
        <p:nvPicPr>
          <p:cNvPr descr="page19image53470976" id="510" name="Google Shape;510;p40"/>
          <p:cNvPicPr preferRelativeResize="0"/>
          <p:nvPr/>
        </p:nvPicPr>
        <p:blipFill rotWithShape="1">
          <a:blip r:embed="rId5">
            <a:alphaModFix/>
          </a:blip>
          <a:srcRect b="0" l="0" r="0" t="0"/>
          <a:stretch/>
        </p:blipFill>
        <p:spPr>
          <a:xfrm>
            <a:off x="1173086" y="4133746"/>
            <a:ext cx="584200" cy="584201"/>
          </a:xfrm>
          <a:prstGeom prst="rect">
            <a:avLst/>
          </a:prstGeom>
          <a:noFill/>
          <a:ln>
            <a:noFill/>
          </a:ln>
        </p:spPr>
      </p:pic>
      <p:pic>
        <p:nvPicPr>
          <p:cNvPr descr="page19image53472320" id="511" name="Google Shape;511;p40"/>
          <p:cNvPicPr preferRelativeResize="0"/>
          <p:nvPr/>
        </p:nvPicPr>
        <p:blipFill rotWithShape="1">
          <a:blip r:embed="rId5">
            <a:alphaModFix/>
          </a:blip>
          <a:srcRect b="0" l="0" r="0" t="0"/>
          <a:stretch/>
        </p:blipFill>
        <p:spPr>
          <a:xfrm>
            <a:off x="3429125" y="4137066"/>
            <a:ext cx="584200" cy="584201"/>
          </a:xfrm>
          <a:prstGeom prst="rect">
            <a:avLst/>
          </a:prstGeom>
          <a:noFill/>
          <a:ln>
            <a:noFill/>
          </a:ln>
        </p:spPr>
      </p:pic>
      <p:pic>
        <p:nvPicPr>
          <p:cNvPr descr="page19image53466752" id="512" name="Google Shape;512;p40"/>
          <p:cNvPicPr preferRelativeResize="0"/>
          <p:nvPr/>
        </p:nvPicPr>
        <p:blipFill rotWithShape="1">
          <a:blip r:embed="rId5">
            <a:alphaModFix/>
          </a:blip>
          <a:srcRect b="0" l="0" r="0" t="0"/>
          <a:stretch/>
        </p:blipFill>
        <p:spPr>
          <a:xfrm>
            <a:off x="5698840" y="4133746"/>
            <a:ext cx="584200" cy="584201"/>
          </a:xfrm>
          <a:prstGeom prst="rect">
            <a:avLst/>
          </a:prstGeom>
          <a:noFill/>
          <a:ln>
            <a:noFill/>
          </a:ln>
        </p:spPr>
      </p:pic>
      <p:sp>
        <p:nvSpPr>
          <p:cNvPr id="513" name="Google Shape;513;p40"/>
          <p:cNvSpPr/>
          <p:nvPr/>
        </p:nvSpPr>
        <p:spPr>
          <a:xfrm flipH="1">
            <a:off x="1415843" y="3927543"/>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A</a:t>
            </a:r>
            <a:endParaRPr b="1" sz="5400" cap="none">
              <a:solidFill>
                <a:srgbClr val="FFFFFF"/>
              </a:solidFill>
              <a:latin typeface="Trebuchet MS"/>
              <a:ea typeface="Trebuchet MS"/>
              <a:cs typeface="Trebuchet MS"/>
              <a:sym typeface="Trebuchet MS"/>
            </a:endParaRPr>
          </a:p>
        </p:txBody>
      </p:sp>
      <p:sp>
        <p:nvSpPr>
          <p:cNvPr id="514" name="Google Shape;514;p40"/>
          <p:cNvSpPr/>
          <p:nvPr/>
        </p:nvSpPr>
        <p:spPr>
          <a:xfrm flipH="1">
            <a:off x="3698177" y="3978890"/>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B</a:t>
            </a:r>
            <a:endParaRPr b="1" sz="5400" cap="none">
              <a:solidFill>
                <a:srgbClr val="FFFFFF"/>
              </a:solidFill>
              <a:latin typeface="Trebuchet MS"/>
              <a:ea typeface="Trebuchet MS"/>
              <a:cs typeface="Trebuchet MS"/>
              <a:sym typeface="Trebuchet MS"/>
            </a:endParaRPr>
          </a:p>
        </p:txBody>
      </p:sp>
      <p:sp>
        <p:nvSpPr>
          <p:cNvPr id="515" name="Google Shape;515;p40"/>
          <p:cNvSpPr/>
          <p:nvPr/>
        </p:nvSpPr>
        <p:spPr>
          <a:xfrm flipH="1">
            <a:off x="5906770" y="3971787"/>
            <a:ext cx="8848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5400">
                <a:solidFill>
                  <a:srgbClr val="FFFFFF"/>
                </a:solidFill>
                <a:latin typeface="Trebuchet MS"/>
                <a:ea typeface="Trebuchet MS"/>
                <a:cs typeface="Trebuchet MS"/>
                <a:sym typeface="Trebuchet MS"/>
              </a:rPr>
              <a:t>C</a:t>
            </a:r>
            <a:endParaRPr b="1" sz="5400" cap="none">
              <a:solidFill>
                <a:srgbClr val="FFFFFF"/>
              </a:solidFill>
              <a:latin typeface="Trebuchet MS"/>
              <a:ea typeface="Trebuchet MS"/>
              <a:cs typeface="Trebuchet MS"/>
              <a:sym typeface="Trebuchet MS"/>
            </a:endParaRPr>
          </a:p>
        </p:txBody>
      </p:sp>
      <p:sp>
        <p:nvSpPr>
          <p:cNvPr id="516" name="Google Shape;516;p40"/>
          <p:cNvSpPr/>
          <p:nvPr/>
        </p:nvSpPr>
        <p:spPr>
          <a:xfrm>
            <a:off x="4785587" y="1502815"/>
            <a:ext cx="2242365"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 Men på andra sociala nätverk kommer de inte att lyssna på varumärket eller leta efter arbete.</a:t>
            </a:r>
            <a:endParaRPr sz="1400">
              <a:solidFill>
                <a:schemeClr val="dk1"/>
              </a:solidFill>
              <a:latin typeface="Calibri"/>
              <a:ea typeface="Calibri"/>
              <a:cs typeface="Calibri"/>
              <a:sym typeface="Calibri"/>
            </a:endParaRPr>
          </a:p>
        </p:txBody>
      </p:sp>
      <p:sp>
        <p:nvSpPr>
          <p:cNvPr id="517" name="Google Shape;517;p40"/>
          <p:cNvSpPr/>
          <p:nvPr/>
        </p:nvSpPr>
        <p:spPr>
          <a:xfrm>
            <a:off x="2328863" y="1330893"/>
            <a:ext cx="2156641"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Och rätt målgrupp finns idag på LinkedIn och inte på andra sociala nätverk. Naturligtvis har de andra sociala nätverken numeriskt fler LinkedIn-användare.</a:t>
            </a:r>
            <a:endParaRPr sz="1400">
              <a:solidFill>
                <a:schemeClr val="dk1"/>
              </a:solidFill>
              <a:latin typeface="Calibri"/>
              <a:ea typeface="Calibri"/>
              <a:cs typeface="Calibri"/>
              <a:sym typeface="Calibri"/>
            </a:endParaRPr>
          </a:p>
        </p:txBody>
      </p:sp>
      <p:sp>
        <p:nvSpPr>
          <p:cNvPr id="518" name="Google Shape;518;p40"/>
          <p:cNvSpPr/>
          <p:nvPr/>
        </p:nvSpPr>
        <p:spPr>
          <a:xfrm>
            <a:off x="376110" y="2946294"/>
            <a:ext cx="660685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rgbClr val="0070C0"/>
                </a:solidFill>
                <a:latin typeface="Calibri"/>
                <a:ea typeface="Calibri"/>
                <a:cs typeface="Calibri"/>
                <a:sym typeface="Calibri"/>
              </a:rPr>
              <a:t>Den fokuserade uppmärksamheten som skapar LinkedIn och dess förmåga att nå rätt personer tack vare deras kvalifikationer och färdigheter gör det till den kraftfullaste allins inom HR idag.</a:t>
            </a:r>
            <a:endParaRPr b="1" sz="1400">
              <a:solidFill>
                <a:srgbClr val="0070C0"/>
              </a:solidFill>
              <a:latin typeface="Calibri"/>
              <a:ea typeface="Calibri"/>
              <a:cs typeface="Calibri"/>
              <a:sym typeface="Calibri"/>
            </a:endParaRPr>
          </a:p>
        </p:txBody>
      </p:sp>
      <p:sp>
        <p:nvSpPr>
          <p:cNvPr id="519" name="Google Shape;519;p40"/>
          <p:cNvSpPr/>
          <p:nvPr/>
        </p:nvSpPr>
        <p:spPr>
          <a:xfrm>
            <a:off x="423289" y="3580899"/>
            <a:ext cx="5227032"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Calibri"/>
                <a:ea typeface="Calibri"/>
                <a:cs typeface="Calibri"/>
                <a:sym typeface="Calibri"/>
              </a:rPr>
              <a:t>Förutsatt att företaget kan:</a:t>
            </a:r>
            <a:endParaRPr sz="1600">
              <a:solidFill>
                <a:schemeClr val="dk1"/>
              </a:solidFill>
              <a:latin typeface="Calibri"/>
              <a:ea typeface="Calibri"/>
              <a:cs typeface="Calibri"/>
              <a:sym typeface="Calibri"/>
            </a:endParaRPr>
          </a:p>
        </p:txBody>
      </p:sp>
      <p:sp>
        <p:nvSpPr>
          <p:cNvPr id="520" name="Google Shape;520;p40"/>
          <p:cNvSpPr/>
          <p:nvPr/>
        </p:nvSpPr>
        <p:spPr>
          <a:xfrm>
            <a:off x="5001577" y="4850873"/>
            <a:ext cx="1978726"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Investera i strategisk planering av arbetsgivarnas varumärkeskommunikation på LinkedIn minst en gång per år.</a:t>
            </a:r>
            <a:endParaRPr sz="1400">
              <a:solidFill>
                <a:schemeClr val="dk1"/>
              </a:solidFill>
              <a:latin typeface="Calibri"/>
              <a:ea typeface="Calibri"/>
              <a:cs typeface="Calibri"/>
              <a:sym typeface="Calibri"/>
            </a:endParaRPr>
          </a:p>
        </p:txBody>
      </p:sp>
      <p:sp>
        <p:nvSpPr>
          <p:cNvPr id="521" name="Google Shape;521;p40"/>
          <p:cNvSpPr/>
          <p:nvPr/>
        </p:nvSpPr>
        <p:spPr>
          <a:xfrm>
            <a:off x="2675130" y="4896705"/>
            <a:ext cx="2277266" cy="11695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Ge HR-ansvar, ansvar för den officiella LinkedIn-sidan och anställdas engagemangs- och aktiveringsprogram;</a:t>
            </a:r>
            <a:endParaRPr sz="1400">
              <a:solidFill>
                <a:schemeClr val="dk1"/>
              </a:solidFill>
              <a:latin typeface="Calibri"/>
              <a:ea typeface="Calibri"/>
              <a:cs typeface="Calibri"/>
              <a:sym typeface="Calibri"/>
            </a:endParaRPr>
          </a:p>
        </p:txBody>
      </p:sp>
      <p:sp>
        <p:nvSpPr>
          <p:cNvPr id="522" name="Google Shape;522;p40"/>
          <p:cNvSpPr/>
          <p:nvPr/>
        </p:nvSpPr>
        <p:spPr>
          <a:xfrm>
            <a:off x="617283" y="4910167"/>
            <a:ext cx="1774098"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Calibri"/>
                <a:ea typeface="Calibri"/>
                <a:cs typeface="Calibri"/>
                <a:sym typeface="Calibri"/>
              </a:rPr>
              <a:t>Ta ledningen på ett aktivt och medvetet sätt;</a:t>
            </a:r>
            <a:endParaRPr sz="1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1"/>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528" name="Google Shape;528;p41"/>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529" name="Google Shape;529;p41"/>
          <p:cNvSpPr/>
          <p:nvPr>
            <p:ph type="ctrTitle"/>
          </p:nvPr>
        </p:nvSpPr>
        <p:spPr>
          <a:xfrm>
            <a:off x="2473687" y="142627"/>
            <a:ext cx="6583816" cy="980039"/>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Trebuchet MS"/>
              <a:buNone/>
            </a:pPr>
            <a:r>
              <a:rPr b="1" lang="it-IT" sz="1400">
                <a:solidFill>
                  <a:schemeClr val="dk1"/>
                </a:solidFill>
                <a:latin typeface="Trebuchet MS"/>
                <a:ea typeface="Trebuchet MS"/>
                <a:cs typeface="Trebuchet MS"/>
                <a:sym typeface="Trebuchet MS"/>
              </a:rPr>
              <a:t>Checklista:</a:t>
            </a:r>
            <a:endParaRPr b="1" sz="2000">
              <a:solidFill>
                <a:schemeClr val="lt1"/>
              </a:solidFill>
            </a:endParaRPr>
          </a:p>
          <a:p>
            <a:pPr indent="0" lvl="0" marL="0" rtl="0" algn="ctr">
              <a:lnSpc>
                <a:spcPct val="90000"/>
              </a:lnSpc>
              <a:spcBef>
                <a:spcPts val="0"/>
              </a:spcBef>
              <a:spcAft>
                <a:spcPts val="0"/>
              </a:spcAft>
              <a:buClr>
                <a:schemeClr val="dk1"/>
              </a:buClr>
              <a:buSzPts val="1400"/>
              <a:buFont typeface="Trebuchet MS"/>
              <a:buNone/>
            </a:pPr>
            <a:r>
              <a:rPr b="1" lang="it-IT" sz="1400">
                <a:solidFill>
                  <a:schemeClr val="dk1"/>
                </a:solidFill>
                <a:latin typeface="Trebuchet MS"/>
                <a:ea typeface="Trebuchet MS"/>
                <a:cs typeface="Trebuchet MS"/>
                <a:sym typeface="Trebuchet MS"/>
              </a:rPr>
              <a:t>Du har problem med medvetenheten om varumärkesarbetare</a:t>
            </a:r>
            <a:endParaRPr/>
          </a:p>
        </p:txBody>
      </p:sp>
      <p:sp>
        <p:nvSpPr>
          <p:cNvPr id="530" name="Google Shape;530;p41"/>
          <p:cNvSpPr/>
          <p:nvPr/>
        </p:nvSpPr>
        <p:spPr>
          <a:xfrm>
            <a:off x="188119" y="1284761"/>
            <a:ext cx="8869384" cy="40173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chemeClr val="dk1"/>
                </a:solidFill>
                <a:latin typeface="Trebuchet MS"/>
                <a:ea typeface="Trebuchet MS"/>
                <a:cs typeface="Trebuchet MS"/>
                <a:sym typeface="Trebuchet MS"/>
              </a:rPr>
              <a:t>(Mark all the ones you think are true)</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Ledningen finns inte på LinkedIn eller så påstår sig de vara "antisocials"</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Företagssidan på LinkedIn hanteras av kommunikation / marknadsföring och inte av HR</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Vi har ingen strategisk kommunikationsplan om arbetsgivarvarumärke på LinkedIn</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Vi har inte en redaktionell kalender, åtminstone två gånger på LinkedIn</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Innehållet på vår officiella sida har lite interaktion</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Annonskampanjer och jobbinlägg lockar få omvandlingar</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Vi hittar inte kandidater på LinkedIn / bara kandidater av låg kvalitet</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Vi har en låg svarsfrekvens på LinkedIn-meddelanden</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Våra anställda är inte länkade till sidan</a:t>
            </a:r>
            <a:endParaRPr/>
          </a:p>
          <a:p>
            <a:pPr indent="0" lvl="1" marL="457200" marR="0" rtl="0" algn="l">
              <a:lnSpc>
                <a:spcPct val="150000"/>
              </a:lnSpc>
              <a:spcBef>
                <a:spcPts val="0"/>
              </a:spcBef>
              <a:spcAft>
                <a:spcPts val="0"/>
              </a:spcAft>
              <a:buNone/>
            </a:pPr>
            <a:r>
              <a:rPr b="0" i="0" lang="it-IT" sz="1600" u="none" cap="none" strike="noStrike">
                <a:solidFill>
                  <a:schemeClr val="dk1"/>
                </a:solidFill>
                <a:latin typeface="Trebuchet MS"/>
                <a:ea typeface="Trebuchet MS"/>
                <a:cs typeface="Trebuchet MS"/>
                <a:sym typeface="Trebuchet MS"/>
              </a:rPr>
              <a:t>Våra anställda delar inte information om företaget</a:t>
            </a:r>
            <a:endParaRPr/>
          </a:p>
        </p:txBody>
      </p:sp>
      <p:sp>
        <p:nvSpPr>
          <p:cNvPr id="531" name="Google Shape;531;p41"/>
          <p:cNvSpPr/>
          <p:nvPr/>
        </p:nvSpPr>
        <p:spPr>
          <a:xfrm>
            <a:off x="694556" y="5290097"/>
            <a:ext cx="375776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800">
                <a:solidFill>
                  <a:srgbClr val="1F3864"/>
                </a:solidFill>
                <a:latin typeface="Trebuchet MS"/>
                <a:ea typeface="Trebuchet MS"/>
                <a:cs typeface="Trebuchet MS"/>
                <a:sym typeface="Trebuchet MS"/>
              </a:rPr>
              <a:t>fick du i minst 2 svar?</a:t>
            </a:r>
            <a:endParaRPr/>
          </a:p>
        </p:txBody>
      </p:sp>
      <p:sp>
        <p:nvSpPr>
          <p:cNvPr id="532" name="Google Shape;532;p41"/>
          <p:cNvSpPr/>
          <p:nvPr/>
        </p:nvSpPr>
        <p:spPr>
          <a:xfrm>
            <a:off x="421100" y="1702190"/>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3" name="Google Shape;533;p41"/>
          <p:cNvSpPr/>
          <p:nvPr/>
        </p:nvSpPr>
        <p:spPr>
          <a:xfrm>
            <a:off x="421098" y="3828007"/>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4" name="Google Shape;534;p41"/>
          <p:cNvSpPr/>
          <p:nvPr/>
        </p:nvSpPr>
        <p:spPr>
          <a:xfrm>
            <a:off x="427202" y="4187277"/>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5" name="Google Shape;535;p41"/>
          <p:cNvSpPr/>
          <p:nvPr/>
        </p:nvSpPr>
        <p:spPr>
          <a:xfrm>
            <a:off x="421099" y="4592896"/>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6" name="Google Shape;536;p41"/>
          <p:cNvSpPr/>
          <p:nvPr/>
        </p:nvSpPr>
        <p:spPr>
          <a:xfrm>
            <a:off x="421099" y="4998515"/>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7" name="Google Shape;537;p41"/>
          <p:cNvSpPr/>
          <p:nvPr/>
        </p:nvSpPr>
        <p:spPr>
          <a:xfrm>
            <a:off x="421097" y="2458854"/>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8" name="Google Shape;538;p41"/>
          <p:cNvSpPr/>
          <p:nvPr/>
        </p:nvSpPr>
        <p:spPr>
          <a:xfrm>
            <a:off x="413134" y="3133819"/>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9" name="Google Shape;539;p41"/>
          <p:cNvSpPr/>
          <p:nvPr/>
        </p:nvSpPr>
        <p:spPr>
          <a:xfrm>
            <a:off x="421097" y="3493740"/>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0" name="Google Shape;540;p41"/>
          <p:cNvSpPr/>
          <p:nvPr/>
        </p:nvSpPr>
        <p:spPr>
          <a:xfrm>
            <a:off x="426336" y="2093023"/>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1" name="Google Shape;541;p41"/>
          <p:cNvSpPr/>
          <p:nvPr/>
        </p:nvSpPr>
        <p:spPr>
          <a:xfrm>
            <a:off x="421096" y="2784077"/>
            <a:ext cx="225083" cy="253219"/>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2" name="Google Shape;542;p41"/>
          <p:cNvSpPr/>
          <p:nvPr/>
        </p:nvSpPr>
        <p:spPr>
          <a:xfrm>
            <a:off x="875140" y="5669759"/>
            <a:ext cx="6546985"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600">
                <a:solidFill>
                  <a:schemeClr val="dk1"/>
                </a:solidFill>
                <a:latin typeface="Trebuchet MS"/>
                <a:ea typeface="Trebuchet MS"/>
                <a:cs typeface="Trebuchet MS"/>
                <a:sym typeface="Trebuchet MS"/>
              </a:rPr>
              <a:t>Maila oss för en jämförelse: </a:t>
            </a:r>
            <a:r>
              <a:rPr b="1" lang="it-IT" sz="1600">
                <a:solidFill>
                  <a:srgbClr val="2E75B5"/>
                </a:solidFill>
                <a:latin typeface="Trebuchet MS"/>
                <a:ea typeface="Trebuchet MS"/>
                <a:cs typeface="Trebuchet MS"/>
                <a:sym typeface="Trebuchet MS"/>
              </a:rPr>
              <a:t>https://t4lent.eu/index.php/contact/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2"/>
          <p:cNvSpPr txBox="1"/>
          <p:nvPr>
            <p:ph type="ctrTitle"/>
          </p:nvPr>
        </p:nvSpPr>
        <p:spPr>
          <a:xfrm>
            <a:off x="1143000" y="1577555"/>
            <a:ext cx="6858000" cy="193240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Trebuchet MS"/>
              <a:buNone/>
            </a:pPr>
            <a:r>
              <a:rPr b="1" lang="it-IT" sz="4320"/>
              <a:t>Tack för att du tittade!</a:t>
            </a:r>
            <a:br>
              <a:rPr b="1" i="1" lang="it-IT" sz="4320">
                <a:solidFill>
                  <a:schemeClr val="accent4"/>
                </a:solidFill>
              </a:rPr>
            </a:br>
            <a:endParaRPr sz="4050"/>
          </a:p>
        </p:txBody>
      </p:sp>
      <p:pic>
        <p:nvPicPr>
          <p:cNvPr id="548" name="Google Shape;548;p42"/>
          <p:cNvPicPr preferRelativeResize="0"/>
          <p:nvPr/>
        </p:nvPicPr>
        <p:blipFill rotWithShape="1">
          <a:blip r:embed="rId3">
            <a:alphaModFix/>
          </a:blip>
          <a:srcRect b="0" l="0" r="0" t="0"/>
          <a:stretch/>
        </p:blipFill>
        <p:spPr>
          <a:xfrm>
            <a:off x="1071067" y="5905512"/>
            <a:ext cx="1439863" cy="398463"/>
          </a:xfrm>
          <a:prstGeom prst="rect">
            <a:avLst/>
          </a:prstGeom>
          <a:noFill/>
          <a:ln>
            <a:noFill/>
          </a:ln>
        </p:spPr>
      </p:pic>
      <p:pic>
        <p:nvPicPr>
          <p:cNvPr id="549" name="Google Shape;549;p42"/>
          <p:cNvPicPr preferRelativeResize="0"/>
          <p:nvPr/>
        </p:nvPicPr>
        <p:blipFill rotWithShape="1">
          <a:blip r:embed="rId4">
            <a:alphaModFix/>
          </a:blip>
          <a:srcRect b="0" l="0" r="0" t="0"/>
          <a:stretch/>
        </p:blipFill>
        <p:spPr>
          <a:xfrm>
            <a:off x="2587155" y="5905512"/>
            <a:ext cx="792163" cy="404813"/>
          </a:xfrm>
          <a:prstGeom prst="rect">
            <a:avLst/>
          </a:prstGeom>
          <a:noFill/>
          <a:ln>
            <a:noFill/>
          </a:ln>
        </p:spPr>
      </p:pic>
      <p:pic>
        <p:nvPicPr>
          <p:cNvPr id="550" name="Google Shape;550;p42"/>
          <p:cNvPicPr preferRelativeResize="0"/>
          <p:nvPr/>
        </p:nvPicPr>
        <p:blipFill rotWithShape="1">
          <a:blip r:embed="rId5">
            <a:alphaModFix/>
          </a:blip>
          <a:srcRect b="0" l="0" r="0" t="0"/>
          <a:stretch/>
        </p:blipFill>
        <p:spPr>
          <a:xfrm>
            <a:off x="3565594" y="5866258"/>
            <a:ext cx="822325" cy="361950"/>
          </a:xfrm>
          <a:prstGeom prst="rect">
            <a:avLst/>
          </a:prstGeom>
          <a:noFill/>
          <a:ln>
            <a:noFill/>
          </a:ln>
        </p:spPr>
      </p:pic>
      <p:pic>
        <p:nvPicPr>
          <p:cNvPr id="551" name="Google Shape;551;p42"/>
          <p:cNvPicPr preferRelativeResize="0"/>
          <p:nvPr/>
        </p:nvPicPr>
        <p:blipFill rotWithShape="1">
          <a:blip r:embed="rId6">
            <a:alphaModFix/>
          </a:blip>
          <a:srcRect b="0" l="0" r="0" t="0"/>
          <a:stretch/>
        </p:blipFill>
        <p:spPr>
          <a:xfrm>
            <a:off x="4611889" y="5906739"/>
            <a:ext cx="1390650" cy="323850"/>
          </a:xfrm>
          <a:prstGeom prst="rect">
            <a:avLst/>
          </a:prstGeom>
          <a:noFill/>
          <a:ln>
            <a:noFill/>
          </a:ln>
        </p:spPr>
      </p:pic>
      <p:pic>
        <p:nvPicPr>
          <p:cNvPr id="552" name="Google Shape;552;p42"/>
          <p:cNvPicPr preferRelativeResize="0"/>
          <p:nvPr/>
        </p:nvPicPr>
        <p:blipFill rotWithShape="1">
          <a:blip r:embed="rId7">
            <a:alphaModFix/>
          </a:blip>
          <a:srcRect b="0" l="0" r="0" t="0"/>
          <a:stretch/>
        </p:blipFill>
        <p:spPr>
          <a:xfrm>
            <a:off x="6154988" y="5905512"/>
            <a:ext cx="342900" cy="306388"/>
          </a:xfrm>
          <a:prstGeom prst="rect">
            <a:avLst/>
          </a:prstGeom>
          <a:noFill/>
          <a:ln>
            <a:noFill/>
          </a:ln>
        </p:spPr>
      </p:pic>
      <p:pic>
        <p:nvPicPr>
          <p:cNvPr id="553" name="Google Shape;553;p42"/>
          <p:cNvPicPr preferRelativeResize="0"/>
          <p:nvPr/>
        </p:nvPicPr>
        <p:blipFill rotWithShape="1">
          <a:blip r:embed="rId8">
            <a:alphaModFix/>
          </a:blip>
          <a:srcRect b="0" l="0" r="0" t="0"/>
          <a:stretch/>
        </p:blipFill>
        <p:spPr>
          <a:xfrm>
            <a:off x="6616221" y="5850743"/>
            <a:ext cx="525462" cy="369888"/>
          </a:xfrm>
          <a:prstGeom prst="rect">
            <a:avLst/>
          </a:prstGeom>
          <a:noFill/>
          <a:ln>
            <a:noFill/>
          </a:ln>
        </p:spPr>
      </p:pic>
      <p:sp>
        <p:nvSpPr>
          <p:cNvPr id="554" name="Google Shape;554;p42"/>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555" name="Google Shape;555;p42"/>
          <p:cNvPicPr preferRelativeResize="0"/>
          <p:nvPr/>
        </p:nvPicPr>
        <p:blipFill rotWithShape="1">
          <a:blip r:embed="rId9">
            <a:alphaModFix/>
          </a:blip>
          <a:srcRect b="0" l="0" r="0" t="0"/>
          <a:stretch/>
        </p:blipFill>
        <p:spPr>
          <a:xfrm>
            <a:off x="186317" y="6061018"/>
            <a:ext cx="1558547" cy="617283"/>
          </a:xfrm>
          <a:prstGeom prst="rect">
            <a:avLst/>
          </a:prstGeom>
          <a:noFill/>
          <a:ln>
            <a:noFill/>
          </a:ln>
        </p:spPr>
      </p:pic>
      <p:sp>
        <p:nvSpPr>
          <p:cNvPr id="556" name="Google Shape;556;p42"/>
          <p:cNvSpPr txBox="1"/>
          <p:nvPr/>
        </p:nvSpPr>
        <p:spPr>
          <a:xfrm>
            <a:off x="1111882" y="3404035"/>
            <a:ext cx="6895043" cy="905868"/>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3600"/>
              <a:buFont typeface="Trebuchet MS"/>
              <a:buNone/>
            </a:pPr>
            <a:r>
              <a:rPr b="1" lang="it-IT" sz="3600">
                <a:solidFill>
                  <a:schemeClr val="dk1"/>
                </a:solidFill>
                <a:latin typeface="Trebuchet MS"/>
                <a:ea typeface="Trebuchet MS"/>
                <a:cs typeface="Trebuchet MS"/>
                <a:sym typeface="Trebuchet MS"/>
              </a:rPr>
              <a:t>Modul 02: </a:t>
            </a:r>
            <a:r>
              <a:rPr b="1" lang="it-IT" sz="3600" cap="none">
                <a:solidFill>
                  <a:schemeClr val="dk1"/>
                </a:solidFill>
                <a:latin typeface="Trebuchet MS"/>
                <a:ea typeface="Trebuchet MS"/>
                <a:cs typeface="Trebuchet MS"/>
                <a:sym typeface="Trebuchet MS"/>
              </a:rPr>
              <a:t>ATTRAHERA</a:t>
            </a:r>
            <a:br>
              <a:rPr b="1" lang="it-IT" sz="2400">
                <a:solidFill>
                  <a:schemeClr val="dk1"/>
                </a:solidFill>
                <a:latin typeface="Trebuchet MS"/>
                <a:ea typeface="Trebuchet MS"/>
                <a:cs typeface="Trebuchet MS"/>
                <a:sym typeface="Trebuchet MS"/>
              </a:rPr>
            </a:br>
            <a:r>
              <a:rPr b="1" lang="it-IT" sz="1800">
                <a:solidFill>
                  <a:schemeClr val="dk1"/>
                </a:solidFill>
                <a:latin typeface="Trebuchet MS"/>
                <a:ea typeface="Trebuchet MS"/>
                <a:cs typeface="Trebuchet MS"/>
                <a:sym typeface="Trebuchet MS"/>
              </a:rPr>
              <a:t>Arbetsgivarvarumärke -  att locka talang</a:t>
            </a:r>
            <a:endParaRPr b="1" sz="1800">
              <a:solidFill>
                <a:schemeClr val="dk1"/>
              </a:solidFill>
              <a:latin typeface="Trebuchet MS"/>
              <a:ea typeface="Trebuchet MS"/>
              <a:cs typeface="Trebuchet MS"/>
              <a:sym typeface="Trebuchet MS"/>
            </a:endParaRPr>
          </a:p>
        </p:txBody>
      </p:sp>
      <p:sp>
        <p:nvSpPr>
          <p:cNvPr id="557" name="Google Shape;557;p42"/>
          <p:cNvSpPr/>
          <p:nvPr/>
        </p:nvSpPr>
        <p:spPr>
          <a:xfrm>
            <a:off x="2580656" y="4294118"/>
            <a:ext cx="3982641" cy="6462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3600" cap="none">
                <a:solidFill>
                  <a:srgbClr val="2E75B5"/>
                </a:solidFill>
                <a:latin typeface="Trebuchet MS"/>
                <a:ea typeface="Trebuchet MS"/>
                <a:cs typeface="Trebuchet MS"/>
                <a:sym typeface="Trebuchet MS"/>
              </a:rPr>
              <a:t>PRAKTISK GUIDE</a:t>
            </a:r>
            <a:endParaRPr b="1" sz="3600" cap="none">
              <a:solidFill>
                <a:srgbClr val="2E75B5"/>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page2image61707968" id="123" name="Google Shape;123;p16"/>
          <p:cNvPicPr preferRelativeResize="0"/>
          <p:nvPr/>
        </p:nvPicPr>
        <p:blipFill rotWithShape="1">
          <a:blip r:embed="rId3">
            <a:alphaModFix/>
          </a:blip>
          <a:srcRect b="0" l="0" r="0" t="0"/>
          <a:stretch/>
        </p:blipFill>
        <p:spPr>
          <a:xfrm>
            <a:off x="17027" y="1470454"/>
            <a:ext cx="2380184" cy="5387546"/>
          </a:xfrm>
          <a:prstGeom prst="rect">
            <a:avLst/>
          </a:prstGeom>
          <a:noFill/>
          <a:ln>
            <a:noFill/>
          </a:ln>
        </p:spPr>
      </p:pic>
      <p:sp>
        <p:nvSpPr>
          <p:cNvPr id="124" name="Google Shape;124;p16"/>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25" name="Google Shape;125;p16"/>
          <p:cNvPicPr preferRelativeResize="0"/>
          <p:nvPr/>
        </p:nvPicPr>
        <p:blipFill rotWithShape="1">
          <a:blip r:embed="rId4">
            <a:alphaModFix/>
          </a:blip>
          <a:srcRect b="0" l="0" r="0" t="0"/>
          <a:stretch/>
        </p:blipFill>
        <p:spPr>
          <a:xfrm>
            <a:off x="421100" y="5996331"/>
            <a:ext cx="1815473" cy="719042"/>
          </a:xfrm>
          <a:prstGeom prst="rect">
            <a:avLst/>
          </a:prstGeom>
          <a:noFill/>
          <a:ln>
            <a:noFill/>
          </a:ln>
        </p:spPr>
      </p:pic>
      <p:sp>
        <p:nvSpPr>
          <p:cNvPr id="126" name="Google Shape;126;p16"/>
          <p:cNvSpPr/>
          <p:nvPr/>
        </p:nvSpPr>
        <p:spPr>
          <a:xfrm>
            <a:off x="2475589" y="1085931"/>
            <a:ext cx="211300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Talangbrist:</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ett HR</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eller kommunikations problem ?</a:t>
            </a:r>
            <a:endParaRPr/>
          </a:p>
        </p:txBody>
      </p:sp>
      <p:sp>
        <p:nvSpPr>
          <p:cNvPr id="127" name="Google Shape;127;p16"/>
          <p:cNvSpPr/>
          <p:nvPr/>
        </p:nvSpPr>
        <p:spPr>
          <a:xfrm>
            <a:off x="2475588" y="4181855"/>
            <a:ext cx="314630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LinkedIn: Intern kund</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&gt; Extern kund</a:t>
            </a:r>
            <a:endParaRPr/>
          </a:p>
        </p:txBody>
      </p:sp>
      <p:sp>
        <p:nvSpPr>
          <p:cNvPr id="128" name="Google Shape;128;p16"/>
          <p:cNvSpPr/>
          <p:nvPr/>
        </p:nvSpPr>
        <p:spPr>
          <a:xfrm>
            <a:off x="2475589" y="2021623"/>
            <a:ext cx="2644346"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LinkedIn:</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förstod du verkligen?</a:t>
            </a:r>
            <a:endParaRPr/>
          </a:p>
        </p:txBody>
      </p:sp>
      <p:sp>
        <p:nvSpPr>
          <p:cNvPr id="129" name="Google Shape;129;p16"/>
          <p:cNvSpPr/>
          <p:nvPr/>
        </p:nvSpPr>
        <p:spPr>
          <a:xfrm>
            <a:off x="2475589" y="2744177"/>
            <a:ext cx="314630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HR och kommunikation: Hera-gruppens vittnesbörd</a:t>
            </a:r>
            <a:endParaRPr/>
          </a:p>
        </p:txBody>
      </p:sp>
      <p:sp>
        <p:nvSpPr>
          <p:cNvPr id="130" name="Google Shape;130;p16"/>
          <p:cNvSpPr/>
          <p:nvPr/>
        </p:nvSpPr>
        <p:spPr>
          <a:xfrm>
            <a:off x="2475588" y="3455786"/>
            <a:ext cx="283271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Öka utbudet av ditt arbetsgivarvarumärke</a:t>
            </a:r>
            <a:endParaRPr sz="1600">
              <a:solidFill>
                <a:schemeClr val="dk1"/>
              </a:solidFill>
              <a:latin typeface="Trebuchet MS"/>
              <a:ea typeface="Trebuchet MS"/>
              <a:cs typeface="Trebuchet MS"/>
              <a:sym typeface="Trebuchet MS"/>
            </a:endParaRPr>
          </a:p>
        </p:txBody>
      </p:sp>
      <p:sp>
        <p:nvSpPr>
          <p:cNvPr id="131" name="Google Shape;131;p16"/>
          <p:cNvSpPr/>
          <p:nvPr/>
        </p:nvSpPr>
        <p:spPr>
          <a:xfrm>
            <a:off x="2475588" y="4964487"/>
            <a:ext cx="317497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Varför hittar du inte eller lockar till dig talang du letar efter med LinkedIn</a:t>
            </a:r>
            <a:endParaRPr sz="1600">
              <a:solidFill>
                <a:schemeClr val="dk1"/>
              </a:solidFill>
              <a:latin typeface="Trebuchet MS"/>
              <a:ea typeface="Trebuchet MS"/>
              <a:cs typeface="Trebuchet MS"/>
              <a:sym typeface="Trebuchet MS"/>
            </a:endParaRPr>
          </a:p>
        </p:txBody>
      </p:sp>
      <p:sp>
        <p:nvSpPr>
          <p:cNvPr id="132" name="Google Shape;132;p16"/>
          <p:cNvSpPr/>
          <p:nvPr/>
        </p:nvSpPr>
        <p:spPr>
          <a:xfrm>
            <a:off x="5917072" y="4181855"/>
            <a:ext cx="2843088"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Chefer på LinkedIn -</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verklig påverkan på företaget</a:t>
            </a:r>
            <a:endParaRPr/>
          </a:p>
        </p:txBody>
      </p:sp>
      <p:sp>
        <p:nvSpPr>
          <p:cNvPr id="133" name="Google Shape;133;p16"/>
          <p:cNvSpPr/>
          <p:nvPr/>
        </p:nvSpPr>
        <p:spPr>
          <a:xfrm>
            <a:off x="5904247" y="1115338"/>
            <a:ext cx="2353529"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Om det inte finns någon</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 medvetenhet om </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arbetsgivarens varumärke</a:t>
            </a:r>
            <a:endParaRPr/>
          </a:p>
        </p:txBody>
      </p:sp>
      <p:sp>
        <p:nvSpPr>
          <p:cNvPr id="134" name="Google Shape;134;p16"/>
          <p:cNvSpPr/>
          <p:nvPr/>
        </p:nvSpPr>
        <p:spPr>
          <a:xfrm>
            <a:off x="5905321" y="1928700"/>
            <a:ext cx="308626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Men vart ska du om du</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har du inte planen?</a:t>
            </a:r>
            <a:endParaRPr/>
          </a:p>
        </p:txBody>
      </p:sp>
      <p:sp>
        <p:nvSpPr>
          <p:cNvPr id="135" name="Google Shape;135;p16"/>
          <p:cNvSpPr/>
          <p:nvPr/>
        </p:nvSpPr>
        <p:spPr>
          <a:xfrm>
            <a:off x="5904247" y="2622868"/>
            <a:ext cx="2843088"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Undvik att slösa energi och</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resurser</a:t>
            </a:r>
            <a:endParaRPr/>
          </a:p>
        </p:txBody>
      </p:sp>
      <p:sp>
        <p:nvSpPr>
          <p:cNvPr id="136" name="Google Shape;136;p16"/>
          <p:cNvSpPr/>
          <p:nvPr/>
        </p:nvSpPr>
        <p:spPr>
          <a:xfrm>
            <a:off x="5904247" y="3303773"/>
            <a:ext cx="314630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Definiera en kommunikationsstrategi för arbetsgivare på LinkedIn: vanliga misstag</a:t>
            </a:r>
            <a:endParaRPr sz="1600">
              <a:solidFill>
                <a:schemeClr val="dk1"/>
              </a:solidFill>
              <a:latin typeface="Trebuchet MS"/>
              <a:ea typeface="Trebuchet MS"/>
              <a:cs typeface="Trebuchet MS"/>
              <a:sym typeface="Trebuchet MS"/>
            </a:endParaRPr>
          </a:p>
        </p:txBody>
      </p:sp>
      <p:sp>
        <p:nvSpPr>
          <p:cNvPr id="137" name="Google Shape;137;p16"/>
          <p:cNvSpPr/>
          <p:nvPr/>
        </p:nvSpPr>
        <p:spPr>
          <a:xfrm>
            <a:off x="5917072" y="4917729"/>
            <a:ext cx="2963393"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Checklista: Du har ett problem med medvetenheten om varumärkesarbetare</a:t>
            </a:r>
            <a:endParaRPr sz="1600">
              <a:solidFill>
                <a:schemeClr val="dk1"/>
              </a:solidFill>
              <a:latin typeface="Trebuchet MS"/>
              <a:ea typeface="Trebuchet MS"/>
              <a:cs typeface="Trebuchet MS"/>
              <a:sym typeface="Trebuchet MS"/>
            </a:endParaRPr>
          </a:p>
        </p:txBody>
      </p:sp>
      <p:sp>
        <p:nvSpPr>
          <p:cNvPr id="138" name="Google Shape;138;p16"/>
          <p:cNvSpPr/>
          <p:nvPr>
            <p:ph type="ctrTitle"/>
          </p:nvPr>
        </p:nvSpPr>
        <p:spPr>
          <a:xfrm>
            <a:off x="2439281" y="163858"/>
            <a:ext cx="6424345"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160"/>
              <a:buFont typeface="Trebuchet MS"/>
              <a:buNone/>
            </a:pPr>
            <a:r>
              <a:rPr b="0" lang="it-IT" sz="2160">
                <a:solidFill>
                  <a:schemeClr val="dk1"/>
                </a:solidFill>
                <a:latin typeface="Trebuchet MS"/>
                <a:ea typeface="Trebuchet MS"/>
                <a:cs typeface="Trebuchet MS"/>
                <a:sym typeface="Trebuchet MS"/>
              </a:rPr>
              <a:t>Vad du kommer att hittar i den här guiden</a:t>
            </a:r>
            <a:endParaRPr b="1" sz="306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7"/>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44" name="Google Shape;144;p17"/>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145" name="Google Shape;145;p17"/>
          <p:cNvSpPr/>
          <p:nvPr/>
        </p:nvSpPr>
        <p:spPr>
          <a:xfrm>
            <a:off x="2584900" y="201126"/>
            <a:ext cx="6424345"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1500"/>
              <a:buFont typeface="Trebuchet MS"/>
              <a:buNone/>
            </a:pPr>
            <a:r>
              <a:rPr b="0" lang="it-IT" sz="1500">
                <a:solidFill>
                  <a:schemeClr val="dk1"/>
                </a:solidFill>
                <a:latin typeface="Trebuchet MS"/>
                <a:ea typeface="Trebuchet MS"/>
                <a:cs typeface="Trebuchet MS"/>
                <a:sym typeface="Trebuchet MS"/>
              </a:rPr>
              <a:t>Checklista: Du har ett problem</a:t>
            </a:r>
            <a:endParaRPr b="1" sz="550">
              <a:solidFill>
                <a:schemeClr val="dk1"/>
              </a:solidFill>
              <a:latin typeface="Trebuchet MS"/>
              <a:ea typeface="Trebuchet MS"/>
              <a:cs typeface="Trebuchet MS"/>
              <a:sym typeface="Trebuchet MS"/>
            </a:endParaRPr>
          </a:p>
          <a:p>
            <a:pPr indent="0" lvl="0" marL="0" marR="0" rtl="0" algn="ctr">
              <a:lnSpc>
                <a:spcPct val="70000"/>
              </a:lnSpc>
              <a:spcBef>
                <a:spcPts val="0"/>
              </a:spcBef>
              <a:spcAft>
                <a:spcPts val="0"/>
              </a:spcAft>
              <a:buClr>
                <a:schemeClr val="dk1"/>
              </a:buClr>
              <a:buSzPts val="1500"/>
              <a:buFont typeface="Trebuchet MS"/>
              <a:buNone/>
            </a:pPr>
            <a:r>
              <a:rPr b="0" lang="it-IT" sz="1500">
                <a:solidFill>
                  <a:schemeClr val="dk1"/>
                </a:solidFill>
                <a:latin typeface="Trebuchet MS"/>
                <a:ea typeface="Trebuchet MS"/>
                <a:cs typeface="Trebuchet MS"/>
                <a:sym typeface="Trebuchet MS"/>
              </a:rPr>
              <a:t>med medvetenheten om varumärkesarbetare</a:t>
            </a:r>
            <a:endParaRPr/>
          </a:p>
        </p:txBody>
      </p:sp>
      <p:pic>
        <p:nvPicPr>
          <p:cNvPr descr="page3image44469296" id="146" name="Google Shape;146;p17"/>
          <p:cNvPicPr preferRelativeResize="0"/>
          <p:nvPr/>
        </p:nvPicPr>
        <p:blipFill rotWithShape="1">
          <a:blip r:embed="rId4">
            <a:alphaModFix amt="49000"/>
          </a:blip>
          <a:srcRect b="0" l="0" r="0" t="0"/>
          <a:stretch/>
        </p:blipFill>
        <p:spPr>
          <a:xfrm>
            <a:off x="6289586" y="1133156"/>
            <a:ext cx="2706130" cy="4686875"/>
          </a:xfrm>
          <a:prstGeom prst="rect">
            <a:avLst/>
          </a:prstGeom>
          <a:noFill/>
          <a:ln>
            <a:noFill/>
          </a:ln>
        </p:spPr>
      </p:pic>
      <p:sp>
        <p:nvSpPr>
          <p:cNvPr id="147" name="Google Shape;147;p17"/>
          <p:cNvSpPr/>
          <p:nvPr/>
        </p:nvSpPr>
        <p:spPr>
          <a:xfrm>
            <a:off x="2236573" y="1097111"/>
            <a:ext cx="673501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it-IT" sz="1600">
                <a:solidFill>
                  <a:schemeClr val="dk1"/>
                </a:solidFill>
                <a:latin typeface="Trebuchet MS"/>
                <a:ea typeface="Trebuchet MS"/>
                <a:cs typeface="Trebuchet MS"/>
                <a:sym typeface="Trebuchet MS"/>
              </a:rPr>
              <a:t>Enligt ny forskning anser 61% av de italienska företagen är det</a:t>
            </a:r>
            <a:endParaRPr/>
          </a:p>
          <a:p>
            <a:pPr indent="0" lvl="0" marL="0" marR="0" rtl="0" algn="l">
              <a:spcBef>
                <a:spcPts val="0"/>
              </a:spcBef>
              <a:spcAft>
                <a:spcPts val="0"/>
              </a:spcAft>
              <a:buNone/>
            </a:pPr>
            <a:r>
              <a:rPr b="1" i="1" lang="it-IT" sz="1600">
                <a:solidFill>
                  <a:schemeClr val="dk1"/>
                </a:solidFill>
                <a:latin typeface="Trebuchet MS"/>
                <a:ea typeface="Trebuchet MS"/>
                <a:cs typeface="Trebuchet MS"/>
                <a:sym typeface="Trebuchet MS"/>
              </a:rPr>
              <a:t>en prioritering och brådska för den närmaste framtiden att säkra kvalificerad personal med hög teknisk kompetens och en benägenhet för digital.</a:t>
            </a:r>
            <a:endParaRPr/>
          </a:p>
        </p:txBody>
      </p:sp>
      <p:sp>
        <p:nvSpPr>
          <p:cNvPr id="148" name="Google Shape;148;p17"/>
          <p:cNvSpPr/>
          <p:nvPr/>
        </p:nvSpPr>
        <p:spPr>
          <a:xfrm>
            <a:off x="148284" y="2402115"/>
            <a:ext cx="3323965"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Trebuchet MS"/>
                <a:ea typeface="Trebuchet MS"/>
                <a:cs typeface="Trebuchet MS"/>
                <a:sym typeface="Trebuchet MS"/>
              </a:rPr>
              <a:t>Den typ av person, kort sagt, som</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it-IT" sz="1600">
                <a:solidFill>
                  <a:schemeClr val="dk1"/>
                </a:solidFill>
                <a:latin typeface="Trebuchet MS"/>
                <a:ea typeface="Trebuchet MS"/>
                <a:cs typeface="Trebuchet MS"/>
                <a:sym typeface="Trebuchet MS"/>
              </a:rPr>
              <a:t>är lugn i en social miljö och särskilt i en miljö som LinkedIn.</a:t>
            </a:r>
            <a:endParaRPr/>
          </a:p>
        </p:txBody>
      </p:sp>
      <p:sp>
        <p:nvSpPr>
          <p:cNvPr id="149" name="Google Shape;149;p17"/>
          <p:cNvSpPr/>
          <p:nvPr/>
        </p:nvSpPr>
        <p:spPr>
          <a:xfrm>
            <a:off x="4164218" y="2319057"/>
            <a:ext cx="3855308" cy="20621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600">
                <a:solidFill>
                  <a:schemeClr val="dk1"/>
                </a:solidFill>
                <a:latin typeface="Trebuchet MS"/>
                <a:ea typeface="Trebuchet MS"/>
                <a:cs typeface="Trebuchet MS"/>
                <a:sym typeface="Trebuchet MS"/>
              </a:rPr>
              <a:t>Problemet är att dessa personer</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it-IT" sz="1600">
                <a:solidFill>
                  <a:schemeClr val="dk1"/>
                </a:solidFill>
                <a:latin typeface="Trebuchet MS"/>
                <a:ea typeface="Trebuchet MS"/>
                <a:cs typeface="Trebuchet MS"/>
                <a:sym typeface="Trebuchet MS"/>
              </a:rPr>
              <a:t>är svårare och svårare att hitta och idag är konkurrensen om att locka dem hårdare än någonsin, framför allt för att deras kompetens är transversal, därmed "kriget för talang".</a:t>
            </a:r>
            <a:endParaRPr/>
          </a:p>
          <a:p>
            <a:pPr indent="0" lvl="0" marL="0" marR="0" rtl="0" algn="l">
              <a:spcBef>
                <a:spcPts val="0"/>
              </a:spcBef>
              <a:spcAft>
                <a:spcPts val="0"/>
              </a:spcAft>
              <a:buNone/>
            </a:pPr>
            <a:r>
              <a:t/>
            </a:r>
            <a:endParaRPr sz="1600">
              <a:solidFill>
                <a:schemeClr val="dk1"/>
              </a:solidFill>
              <a:latin typeface="Trebuchet MS"/>
              <a:ea typeface="Trebuchet MS"/>
              <a:cs typeface="Trebuchet MS"/>
              <a:sym typeface="Trebuchet MS"/>
            </a:endParaRPr>
          </a:p>
        </p:txBody>
      </p:sp>
      <p:sp>
        <p:nvSpPr>
          <p:cNvPr id="150" name="Google Shape;150;p17"/>
          <p:cNvSpPr/>
          <p:nvPr/>
        </p:nvSpPr>
        <p:spPr>
          <a:xfrm>
            <a:off x="148284" y="4793716"/>
            <a:ext cx="6957147"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it-IT" sz="1600">
                <a:solidFill>
                  <a:schemeClr val="dk1"/>
                </a:solidFill>
                <a:latin typeface="Trebuchet MS"/>
                <a:ea typeface="Trebuchet MS"/>
                <a:cs typeface="Trebuchet MS"/>
                <a:sym typeface="Trebuchet MS"/>
              </a:rPr>
              <a:t>För företag kan detta leda till att både medelstora och stora företag klagar att de inte hittar rätt personer. När de hittar dem svarar de inte på oss. Om de svarar oss väljer de oss inte.</a:t>
            </a:r>
            <a:endParaRPr/>
          </a:p>
          <a:p>
            <a:pPr indent="0" lvl="0" marL="0" marR="0" rtl="0" algn="l">
              <a:spcBef>
                <a:spcPts val="0"/>
              </a:spcBef>
              <a:spcAft>
                <a:spcPts val="0"/>
              </a:spcAft>
              <a:buNone/>
            </a:pPr>
            <a:r>
              <a:rPr b="1" i="1" lang="it-IT" sz="1600">
                <a:solidFill>
                  <a:schemeClr val="dk1"/>
                </a:solidFill>
                <a:latin typeface="Trebuchet MS"/>
                <a:ea typeface="Trebuchet MS"/>
                <a:cs typeface="Trebuchet MS"/>
                <a:sym typeface="Trebuchet MS"/>
              </a:rPr>
              <a:t>Om de väljer oss har vi svårt att hålla kvar de.</a:t>
            </a:r>
            <a:endParaRPr/>
          </a:p>
        </p:txBody>
      </p:sp>
      <p:sp>
        <p:nvSpPr>
          <p:cNvPr id="151" name="Google Shape;151;p17"/>
          <p:cNvSpPr/>
          <p:nvPr/>
        </p:nvSpPr>
        <p:spPr>
          <a:xfrm>
            <a:off x="421100" y="4687951"/>
            <a:ext cx="6424345"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152" name="Google Shape;152;p17"/>
          <p:cNvSpPr/>
          <p:nvPr/>
        </p:nvSpPr>
        <p:spPr>
          <a:xfrm>
            <a:off x="421100" y="5904791"/>
            <a:ext cx="6424345"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8"/>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58" name="Google Shape;158;p18"/>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159" name="Google Shape;159;p18"/>
          <p:cNvSpPr/>
          <p:nvPr/>
        </p:nvSpPr>
        <p:spPr>
          <a:xfrm>
            <a:off x="2584900" y="201122"/>
            <a:ext cx="6424345"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1500"/>
              <a:buFont typeface="Trebuchet MS"/>
              <a:buNone/>
            </a:pPr>
            <a:r>
              <a:rPr lang="it-IT" sz="1500">
                <a:solidFill>
                  <a:schemeClr val="dk1"/>
                </a:solidFill>
                <a:latin typeface="Trebuchet MS"/>
                <a:ea typeface="Trebuchet MS"/>
                <a:cs typeface="Trebuchet MS"/>
                <a:sym typeface="Trebuchet MS"/>
              </a:rPr>
              <a:t>Talangbrist: HR eller kommunikations problem?</a:t>
            </a:r>
            <a:endParaRPr b="1" sz="550">
              <a:solidFill>
                <a:schemeClr val="dk1"/>
              </a:solidFill>
              <a:latin typeface="Trebuchet MS"/>
              <a:ea typeface="Trebuchet MS"/>
              <a:cs typeface="Trebuchet MS"/>
              <a:sym typeface="Trebuchet MS"/>
            </a:endParaRPr>
          </a:p>
        </p:txBody>
      </p:sp>
      <p:sp>
        <p:nvSpPr>
          <p:cNvPr id="160" name="Google Shape;160;p18"/>
          <p:cNvSpPr/>
          <p:nvPr/>
        </p:nvSpPr>
        <p:spPr>
          <a:xfrm>
            <a:off x="2608015" y="2845770"/>
            <a:ext cx="3951087" cy="56793"/>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pic>
        <p:nvPicPr>
          <p:cNvPr descr="page4image44375152" id="161" name="Google Shape;161;p18"/>
          <p:cNvPicPr preferRelativeResize="0"/>
          <p:nvPr/>
        </p:nvPicPr>
        <p:blipFill rotWithShape="1">
          <a:blip r:embed="rId4">
            <a:alphaModFix/>
          </a:blip>
          <a:srcRect b="0" l="0" r="0" t="0"/>
          <a:stretch/>
        </p:blipFill>
        <p:spPr>
          <a:xfrm flipH="1">
            <a:off x="48984" y="1518557"/>
            <a:ext cx="2535915" cy="4477773"/>
          </a:xfrm>
          <a:prstGeom prst="rect">
            <a:avLst/>
          </a:prstGeom>
          <a:noFill/>
          <a:ln>
            <a:noFill/>
          </a:ln>
        </p:spPr>
      </p:pic>
      <p:sp>
        <p:nvSpPr>
          <p:cNvPr id="162" name="Google Shape;162;p18"/>
          <p:cNvSpPr/>
          <p:nvPr/>
        </p:nvSpPr>
        <p:spPr>
          <a:xfrm>
            <a:off x="2581095" y="981614"/>
            <a:ext cx="2780923"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Problemet är HR, så den första lösningen som företag försöker med är att utrusta HR med nya verktyg:</a:t>
            </a:r>
            <a:endParaRPr sz="1400">
              <a:solidFill>
                <a:schemeClr val="dk1"/>
              </a:solidFill>
              <a:latin typeface="Trebuchet MS"/>
              <a:ea typeface="Trebuchet MS"/>
              <a:cs typeface="Trebuchet MS"/>
              <a:sym typeface="Trebuchet MS"/>
            </a:endParaRPr>
          </a:p>
        </p:txBody>
      </p:sp>
      <p:sp>
        <p:nvSpPr>
          <p:cNvPr id="163" name="Google Shape;163;p18"/>
          <p:cNvSpPr/>
          <p:nvPr/>
        </p:nvSpPr>
        <p:spPr>
          <a:xfrm>
            <a:off x="6228322" y="981614"/>
            <a:ext cx="2780923"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vi byter ATS, infogar video-cv, betalar för LinkedIn rekryterare, karriärsida och jobb öppningar.</a:t>
            </a:r>
            <a:endParaRPr/>
          </a:p>
        </p:txBody>
      </p:sp>
      <p:sp>
        <p:nvSpPr>
          <p:cNvPr id="164" name="Google Shape;164;p18"/>
          <p:cNvSpPr/>
          <p:nvPr/>
        </p:nvSpPr>
        <p:spPr>
          <a:xfrm>
            <a:off x="2581095" y="1804570"/>
            <a:ext cx="6428149"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Synd att dessa investeringar inte tar bort problemet, </a:t>
            </a:r>
            <a:r>
              <a:rPr b="1" lang="it-IT" sz="1400">
                <a:solidFill>
                  <a:schemeClr val="dk1"/>
                </a:solidFill>
                <a:latin typeface="Trebuchet MS"/>
                <a:ea typeface="Trebuchet MS"/>
                <a:cs typeface="Trebuchet MS"/>
                <a:sym typeface="Trebuchet MS"/>
              </a:rPr>
              <a:t>eftersom det inte handlar om att utrusta HR med nya verktyg.</a:t>
            </a:r>
            <a:r>
              <a:rPr lang="it-IT" sz="1400">
                <a:solidFill>
                  <a:schemeClr val="dk1"/>
                </a:solidFill>
                <a:latin typeface="Trebuchet MS"/>
                <a:ea typeface="Trebuchet MS"/>
                <a:cs typeface="Trebuchet MS"/>
                <a:sym typeface="Trebuchet MS"/>
              </a:rPr>
              <a:t> Om du inte hittar människor, eller om de inte svarar, eller om de väljer ett annat företag efter intervjun är problemet - </a:t>
            </a:r>
            <a:r>
              <a:rPr b="1" lang="it-IT" sz="1400">
                <a:solidFill>
                  <a:schemeClr val="dk1"/>
                </a:solidFill>
                <a:latin typeface="Trebuchet MS"/>
                <a:ea typeface="Trebuchet MS"/>
                <a:cs typeface="Trebuchet MS"/>
                <a:sym typeface="Trebuchet MS"/>
              </a:rPr>
              <a:t>kommunikation om ett effektivt arbetsgivarvarumärke.</a:t>
            </a:r>
            <a:endParaRPr/>
          </a:p>
        </p:txBody>
      </p:sp>
      <p:pic>
        <p:nvPicPr>
          <p:cNvPr descr="page4image60844320" id="165" name="Google Shape;165;p18"/>
          <p:cNvPicPr preferRelativeResize="0"/>
          <p:nvPr/>
        </p:nvPicPr>
        <p:blipFill rotWithShape="1">
          <a:blip r:embed="rId5">
            <a:alphaModFix/>
          </a:blip>
          <a:srcRect b="0" l="0" r="0" t="0"/>
          <a:stretch/>
        </p:blipFill>
        <p:spPr>
          <a:xfrm>
            <a:off x="3180898" y="2949397"/>
            <a:ext cx="382103" cy="382103"/>
          </a:xfrm>
          <a:prstGeom prst="rect">
            <a:avLst/>
          </a:prstGeom>
          <a:noFill/>
          <a:ln>
            <a:noFill/>
          </a:ln>
        </p:spPr>
      </p:pic>
      <p:sp>
        <p:nvSpPr>
          <p:cNvPr id="166" name="Google Shape;166;p18"/>
          <p:cNvSpPr/>
          <p:nvPr/>
        </p:nvSpPr>
        <p:spPr>
          <a:xfrm>
            <a:off x="2633985" y="4229893"/>
            <a:ext cx="3951086"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pic>
        <p:nvPicPr>
          <p:cNvPr descr="page4image60844320" id="167" name="Google Shape;167;p18"/>
          <p:cNvPicPr preferRelativeResize="0"/>
          <p:nvPr/>
        </p:nvPicPr>
        <p:blipFill rotWithShape="1">
          <a:blip r:embed="rId5">
            <a:alphaModFix/>
          </a:blip>
          <a:srcRect b="0" l="0" r="0" t="0"/>
          <a:stretch/>
        </p:blipFill>
        <p:spPr>
          <a:xfrm>
            <a:off x="5305088" y="2966372"/>
            <a:ext cx="382103" cy="382103"/>
          </a:xfrm>
          <a:prstGeom prst="rect">
            <a:avLst/>
          </a:prstGeom>
          <a:noFill/>
          <a:ln>
            <a:noFill/>
          </a:ln>
        </p:spPr>
      </p:pic>
      <p:pic>
        <p:nvPicPr>
          <p:cNvPr descr="page4image60844320" id="168" name="Google Shape;168;p18"/>
          <p:cNvPicPr preferRelativeResize="0"/>
          <p:nvPr/>
        </p:nvPicPr>
        <p:blipFill rotWithShape="1">
          <a:blip r:embed="rId5">
            <a:alphaModFix/>
          </a:blip>
          <a:srcRect b="0" l="0" r="0" t="0"/>
          <a:stretch/>
        </p:blipFill>
        <p:spPr>
          <a:xfrm>
            <a:off x="7532235" y="2939047"/>
            <a:ext cx="382103" cy="382103"/>
          </a:xfrm>
          <a:prstGeom prst="rect">
            <a:avLst/>
          </a:prstGeom>
          <a:noFill/>
          <a:ln>
            <a:noFill/>
          </a:ln>
        </p:spPr>
      </p:pic>
      <p:sp>
        <p:nvSpPr>
          <p:cNvPr id="169" name="Google Shape;169;p18"/>
          <p:cNvSpPr/>
          <p:nvPr/>
        </p:nvSpPr>
        <p:spPr>
          <a:xfrm>
            <a:off x="2633985" y="3355576"/>
            <a:ext cx="144980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200">
                <a:solidFill>
                  <a:schemeClr val="dk1"/>
                </a:solidFill>
                <a:latin typeface="Trebuchet MS"/>
                <a:ea typeface="Trebuchet MS"/>
                <a:cs typeface="Trebuchet MS"/>
                <a:sym typeface="Trebuchet MS"/>
              </a:rPr>
              <a:t>Tom pipeline, svårigheter att hitta kandidater online</a:t>
            </a:r>
            <a:endParaRPr/>
          </a:p>
        </p:txBody>
      </p:sp>
      <p:sp>
        <p:nvSpPr>
          <p:cNvPr id="170" name="Google Shape;170;p18"/>
          <p:cNvSpPr/>
          <p:nvPr/>
        </p:nvSpPr>
        <p:spPr>
          <a:xfrm>
            <a:off x="4349932" y="3383690"/>
            <a:ext cx="227448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200">
                <a:solidFill>
                  <a:schemeClr val="dk1"/>
                </a:solidFill>
                <a:latin typeface="Trebuchet MS"/>
                <a:ea typeface="Trebuchet MS"/>
                <a:cs typeface="Trebuchet MS"/>
                <a:sym typeface="Trebuchet MS"/>
              </a:rPr>
              <a:t>oförmåga att anställa ungdomar eller övertala seniorer att byta företag utan en stor lönehöjning</a:t>
            </a:r>
            <a:endParaRPr/>
          </a:p>
        </p:txBody>
      </p:sp>
      <p:sp>
        <p:nvSpPr>
          <p:cNvPr id="171" name="Google Shape;171;p18"/>
          <p:cNvSpPr/>
          <p:nvPr/>
        </p:nvSpPr>
        <p:spPr>
          <a:xfrm>
            <a:off x="6725598" y="3337500"/>
            <a:ext cx="196842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200">
                <a:solidFill>
                  <a:schemeClr val="dk1"/>
                </a:solidFill>
                <a:latin typeface="Trebuchet MS"/>
                <a:ea typeface="Trebuchet MS"/>
                <a:cs typeface="Trebuchet MS"/>
                <a:sym typeface="Trebuchet MS"/>
              </a:rPr>
              <a:t>De är symptom på företagets oförmåga att marknadsföra sig som en ideal arbetsgivare.</a:t>
            </a:r>
            <a:endParaRPr/>
          </a:p>
        </p:txBody>
      </p:sp>
      <p:sp>
        <p:nvSpPr>
          <p:cNvPr id="172" name="Google Shape;172;p18"/>
          <p:cNvSpPr/>
          <p:nvPr/>
        </p:nvSpPr>
        <p:spPr>
          <a:xfrm>
            <a:off x="2581095" y="4282844"/>
            <a:ext cx="6428149"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it-IT" sz="1200">
                <a:solidFill>
                  <a:schemeClr val="dk1"/>
                </a:solidFill>
                <a:latin typeface="Trebuchet MS"/>
                <a:ea typeface="Trebuchet MS"/>
                <a:cs typeface="Trebuchet MS"/>
                <a:sym typeface="Trebuchet MS"/>
              </a:rPr>
              <a:t>Företaget strukturerade sig sedan för att skapa ett </a:t>
            </a:r>
            <a:r>
              <a:rPr b="1" i="1" lang="it-IT" sz="1200">
                <a:solidFill>
                  <a:schemeClr val="dk1"/>
                </a:solidFill>
                <a:latin typeface="Trebuchet MS"/>
                <a:ea typeface="Trebuchet MS"/>
                <a:cs typeface="Trebuchet MS"/>
                <a:sym typeface="Trebuchet MS"/>
              </a:rPr>
              <a:t>Arbetsvärdesförslag </a:t>
            </a:r>
            <a:r>
              <a:rPr i="1" lang="it-IT" sz="1200">
                <a:solidFill>
                  <a:schemeClr val="dk1"/>
                </a:solidFill>
                <a:latin typeface="Trebuchet MS"/>
                <a:ea typeface="Trebuchet MS"/>
                <a:cs typeface="Trebuchet MS"/>
                <a:sym typeface="Trebuchet MS"/>
              </a:rPr>
              <a:t>och använde sig av LinkedIn så att folk skulle veta att de är närvarande på ''Career Days''.</a:t>
            </a:r>
            <a:endParaRPr/>
          </a:p>
          <a:p>
            <a:pPr indent="0" lvl="0" marL="0" marR="0" rtl="0" algn="l">
              <a:spcBef>
                <a:spcPts val="0"/>
              </a:spcBef>
              <a:spcAft>
                <a:spcPts val="0"/>
              </a:spcAft>
              <a:buNone/>
            </a:pPr>
            <a:r>
              <a:t/>
            </a:r>
            <a:endParaRPr i="1"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i="1" lang="it-IT" sz="1200">
                <a:solidFill>
                  <a:schemeClr val="dk1"/>
                </a:solidFill>
                <a:latin typeface="Trebuchet MS"/>
                <a:ea typeface="Trebuchet MS"/>
                <a:cs typeface="Trebuchet MS"/>
                <a:sym typeface="Trebuchet MS"/>
              </a:rPr>
              <a:t>Det är synd att</a:t>
            </a:r>
            <a:r>
              <a:rPr b="1" i="1" lang="it-IT" sz="1200">
                <a:solidFill>
                  <a:schemeClr val="dk1"/>
                </a:solidFill>
                <a:latin typeface="Trebuchet MS"/>
                <a:ea typeface="Trebuchet MS"/>
                <a:cs typeface="Trebuchet MS"/>
                <a:sym typeface="Trebuchet MS"/>
              </a:rPr>
              <a:t> ''EVP: erna'' idag alla liknar varandra</a:t>
            </a:r>
            <a:r>
              <a:rPr i="1" lang="it-IT" sz="1200">
                <a:solidFill>
                  <a:schemeClr val="dk1"/>
                </a:solidFill>
                <a:latin typeface="Trebuchet MS"/>
                <a:ea typeface="Trebuchet MS"/>
                <a:cs typeface="Trebuchet MS"/>
                <a:sym typeface="Trebuchet MS"/>
              </a:rPr>
              <a:t> och människor, kultur och mångfald från unika element blir instrument för godkännande.</a:t>
            </a:r>
            <a:endParaRPr/>
          </a:p>
          <a:p>
            <a:pPr indent="0" lvl="0" marL="0" marR="0" rtl="0" algn="l">
              <a:spcBef>
                <a:spcPts val="0"/>
              </a:spcBef>
              <a:spcAft>
                <a:spcPts val="0"/>
              </a:spcAft>
              <a:buNone/>
            </a:pPr>
            <a:r>
              <a:t/>
            </a:r>
            <a:endParaRPr i="1"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i="1" lang="it-IT" sz="1200">
                <a:solidFill>
                  <a:schemeClr val="dk1"/>
                </a:solidFill>
                <a:latin typeface="Trebuchet MS"/>
                <a:ea typeface="Trebuchet MS"/>
                <a:cs typeface="Trebuchet MS"/>
                <a:sym typeface="Trebuchet MS"/>
              </a:rPr>
              <a:t>Kandidaten återvänder till situationen </a:t>
            </a:r>
            <a:r>
              <a:rPr b="1" i="1" lang="it-IT" sz="1200">
                <a:solidFill>
                  <a:schemeClr val="dk1"/>
                </a:solidFill>
                <a:latin typeface="Trebuchet MS"/>
                <a:ea typeface="Trebuchet MS"/>
                <a:cs typeface="Trebuchet MS"/>
                <a:sym typeface="Trebuchet MS"/>
              </a:rPr>
              <a:t>där han inte är tydlig om vilka element man ska välja  i ett företag framför ett annat,</a:t>
            </a:r>
            <a:r>
              <a:rPr i="1" lang="it-IT" sz="1200">
                <a:solidFill>
                  <a:schemeClr val="dk1"/>
                </a:solidFill>
                <a:latin typeface="Trebuchet MS"/>
                <a:ea typeface="Trebuchet MS"/>
                <a:cs typeface="Trebuchet MS"/>
                <a:sym typeface="Trebuchet MS"/>
              </a:rPr>
              <a:t> men är mycket tydlig att företaget deltar i karriärdagar.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9"/>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78" name="Google Shape;178;p19"/>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179" name="Google Shape;179;p19"/>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Trebuchet MS"/>
              <a:buNone/>
            </a:pPr>
            <a:r>
              <a:rPr b="1" lang="it-IT" sz="1400">
                <a:solidFill>
                  <a:schemeClr val="dk1"/>
                </a:solidFill>
                <a:latin typeface="Trebuchet MS"/>
                <a:ea typeface="Trebuchet MS"/>
                <a:cs typeface="Trebuchet MS"/>
                <a:sym typeface="Trebuchet MS"/>
              </a:rPr>
              <a:t>Om det inte finns någon medvetenhet om arbetsgivarens varumärke</a:t>
            </a:r>
            <a:endParaRPr b="1" sz="2000"/>
          </a:p>
        </p:txBody>
      </p:sp>
      <p:pic>
        <p:nvPicPr>
          <p:cNvPr descr="page5image44144944" id="180" name="Google Shape;180;p19"/>
          <p:cNvPicPr preferRelativeResize="0"/>
          <p:nvPr/>
        </p:nvPicPr>
        <p:blipFill rotWithShape="1">
          <a:blip r:embed="rId4">
            <a:alphaModFix/>
          </a:blip>
          <a:srcRect b="0" l="0" r="0" t="0"/>
          <a:stretch/>
        </p:blipFill>
        <p:spPr>
          <a:xfrm>
            <a:off x="6332220" y="1134389"/>
            <a:ext cx="2725283" cy="4710928"/>
          </a:xfrm>
          <a:prstGeom prst="rect">
            <a:avLst/>
          </a:prstGeom>
          <a:noFill/>
          <a:ln>
            <a:noFill/>
          </a:ln>
        </p:spPr>
      </p:pic>
      <p:sp>
        <p:nvSpPr>
          <p:cNvPr id="181" name="Google Shape;181;p19"/>
          <p:cNvSpPr/>
          <p:nvPr/>
        </p:nvSpPr>
        <p:spPr>
          <a:xfrm>
            <a:off x="131171" y="1518361"/>
            <a:ext cx="8881657" cy="1345433"/>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it-IT" sz="1400">
                <a:solidFill>
                  <a:schemeClr val="dk1"/>
                </a:solidFill>
                <a:latin typeface="Trebuchet MS"/>
                <a:ea typeface="Trebuchet MS"/>
                <a:cs typeface="Trebuchet MS"/>
                <a:sym typeface="Trebuchet MS"/>
              </a:rPr>
              <a:t>"Vi är ett vackert företag, </a:t>
            </a:r>
            <a:r>
              <a:rPr b="1" lang="it-IT" sz="1400">
                <a:solidFill>
                  <a:schemeClr val="dk1"/>
                </a:solidFill>
                <a:latin typeface="Trebuchet MS"/>
                <a:ea typeface="Trebuchet MS"/>
                <a:cs typeface="Trebuchet MS"/>
                <a:sym typeface="Trebuchet MS"/>
              </a:rPr>
              <a:t>men ingen vet</a:t>
            </a:r>
            <a:r>
              <a:rPr lang="it-IT" sz="1400">
                <a:solidFill>
                  <a:schemeClr val="dk1"/>
                </a:solidFill>
                <a:latin typeface="Trebuchet MS"/>
                <a:ea typeface="Trebuchet MS"/>
                <a:cs typeface="Trebuchet MS"/>
                <a:sym typeface="Trebuchet MS"/>
              </a:rPr>
              <a:t>."</a:t>
            </a:r>
            <a:endParaRPr/>
          </a:p>
          <a:p>
            <a:pPr indent="0" lvl="0" marL="0" marR="0" rtl="0" algn="l">
              <a:lnSpc>
                <a:spcPct val="150000"/>
              </a:lnSpc>
              <a:spcBef>
                <a:spcPts val="0"/>
              </a:spcBef>
              <a:spcAft>
                <a:spcPts val="0"/>
              </a:spcAft>
              <a:buNone/>
            </a:pPr>
            <a:r>
              <a:rPr lang="it-IT" sz="1400">
                <a:solidFill>
                  <a:schemeClr val="dk1"/>
                </a:solidFill>
                <a:latin typeface="Trebuchet MS"/>
                <a:ea typeface="Trebuchet MS"/>
                <a:cs typeface="Trebuchet MS"/>
                <a:sym typeface="Trebuchet MS"/>
              </a:rPr>
              <a:t>"Låt oss göra XYZ och </a:t>
            </a:r>
            <a:r>
              <a:rPr b="1" lang="it-IT" sz="1400">
                <a:solidFill>
                  <a:schemeClr val="dk1"/>
                </a:solidFill>
                <a:latin typeface="Trebuchet MS"/>
                <a:ea typeface="Trebuchet MS"/>
                <a:cs typeface="Trebuchet MS"/>
                <a:sym typeface="Trebuchet MS"/>
              </a:rPr>
              <a:t>inte säga något</a:t>
            </a:r>
            <a:r>
              <a:rPr lang="it-IT" sz="1400">
                <a:solidFill>
                  <a:schemeClr val="dk1"/>
                </a:solidFill>
                <a:latin typeface="Trebuchet MS"/>
                <a:ea typeface="Trebuchet MS"/>
                <a:cs typeface="Trebuchet MS"/>
                <a:sym typeface="Trebuchet MS"/>
              </a:rPr>
              <a:t>."</a:t>
            </a:r>
            <a:endParaRPr/>
          </a:p>
          <a:p>
            <a:pPr indent="0" lvl="0" marL="0" marR="0" rtl="0" algn="l">
              <a:lnSpc>
                <a:spcPct val="150000"/>
              </a:lnSpc>
              <a:spcBef>
                <a:spcPts val="0"/>
              </a:spcBef>
              <a:spcAft>
                <a:spcPts val="0"/>
              </a:spcAft>
              <a:buNone/>
            </a:pPr>
            <a:r>
              <a:rPr lang="it-IT" sz="1400">
                <a:solidFill>
                  <a:schemeClr val="dk1"/>
                </a:solidFill>
                <a:latin typeface="Trebuchet MS"/>
                <a:ea typeface="Trebuchet MS"/>
                <a:cs typeface="Trebuchet MS"/>
                <a:sym typeface="Trebuchet MS"/>
              </a:rPr>
              <a:t>"Vi är nyligen en grupp på mer än XX 000 personer men utanför sektorn </a:t>
            </a:r>
            <a:r>
              <a:rPr b="1" lang="it-IT" sz="1400">
                <a:solidFill>
                  <a:schemeClr val="dk1"/>
                </a:solidFill>
                <a:latin typeface="Trebuchet MS"/>
                <a:ea typeface="Trebuchet MS"/>
                <a:cs typeface="Trebuchet MS"/>
                <a:sym typeface="Trebuchet MS"/>
              </a:rPr>
              <a:t>känner de oss inte</a:t>
            </a:r>
            <a:r>
              <a:rPr lang="it-IT" sz="1400">
                <a:solidFill>
                  <a:schemeClr val="dk1"/>
                </a:solidFill>
                <a:latin typeface="Trebuchet MS"/>
                <a:ea typeface="Trebuchet MS"/>
                <a:cs typeface="Trebuchet MS"/>
                <a:sym typeface="Trebuchet MS"/>
              </a:rPr>
              <a:t>."</a:t>
            </a:r>
            <a:endParaRPr/>
          </a:p>
          <a:p>
            <a:pPr indent="0" lvl="0" marL="0" marR="0" rtl="0" algn="l">
              <a:lnSpc>
                <a:spcPct val="150000"/>
              </a:lnSpc>
              <a:spcBef>
                <a:spcPts val="0"/>
              </a:spcBef>
              <a:spcAft>
                <a:spcPts val="0"/>
              </a:spcAft>
              <a:buNone/>
            </a:pPr>
            <a:r>
              <a:rPr lang="it-IT" sz="1400">
                <a:solidFill>
                  <a:schemeClr val="dk1"/>
                </a:solidFill>
                <a:latin typeface="Trebuchet MS"/>
                <a:ea typeface="Trebuchet MS"/>
                <a:cs typeface="Trebuchet MS"/>
                <a:sym typeface="Trebuchet MS"/>
              </a:rPr>
              <a:t>"Vi har ABC-fördelar, men de upptäcker dem först </a:t>
            </a:r>
            <a:r>
              <a:rPr b="1" lang="it-IT" sz="1400">
                <a:solidFill>
                  <a:schemeClr val="dk1"/>
                </a:solidFill>
                <a:latin typeface="Trebuchet MS"/>
                <a:ea typeface="Trebuchet MS"/>
                <a:cs typeface="Trebuchet MS"/>
                <a:sym typeface="Trebuchet MS"/>
              </a:rPr>
              <a:t>när de kommer in</a:t>
            </a:r>
            <a:r>
              <a:rPr lang="it-IT" sz="1400">
                <a:solidFill>
                  <a:schemeClr val="dk1"/>
                </a:solidFill>
                <a:latin typeface="Trebuchet MS"/>
                <a:ea typeface="Trebuchet MS"/>
                <a:cs typeface="Trebuchet MS"/>
                <a:sym typeface="Trebuchet MS"/>
              </a:rPr>
              <a:t>."</a:t>
            </a:r>
            <a:endParaRPr/>
          </a:p>
        </p:txBody>
      </p:sp>
      <p:sp>
        <p:nvSpPr>
          <p:cNvPr id="182" name="Google Shape;182;p19"/>
          <p:cNvSpPr/>
          <p:nvPr/>
        </p:nvSpPr>
        <p:spPr>
          <a:xfrm>
            <a:off x="281354" y="3006897"/>
            <a:ext cx="3131271"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 är de vanligaste fraserna som vi samlar in varje dag i SMEs. Stora men nichade varumärken, som idag öppnar för att leta efter människor även utanför deras sektor går från att vara stora till att vara små fiskar i ett mycket stort hav.</a:t>
            </a:r>
            <a:endParaRPr/>
          </a:p>
        </p:txBody>
      </p:sp>
      <p:sp>
        <p:nvSpPr>
          <p:cNvPr id="183" name="Google Shape;183;p19"/>
          <p:cNvSpPr/>
          <p:nvPr/>
        </p:nvSpPr>
        <p:spPr>
          <a:xfrm>
            <a:off x="4107730" y="3002061"/>
            <a:ext cx="3395039"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Medelstora företag som är i stark tillväxt,känner ingen igen.</a:t>
            </a:r>
            <a:endParaRPr/>
          </a:p>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Det är resultatet av att de </a:t>
            </a:r>
            <a:r>
              <a:rPr b="1" lang="it-IT" sz="1400">
                <a:solidFill>
                  <a:schemeClr val="dk1"/>
                </a:solidFill>
                <a:latin typeface="Trebuchet MS"/>
                <a:ea typeface="Trebuchet MS"/>
                <a:cs typeface="Trebuchet MS"/>
                <a:sym typeface="Trebuchet MS"/>
              </a:rPr>
              <a:t>talanger som de fångar upp väljer företag med ''bättre namn''.</a:t>
            </a:r>
            <a:endParaRPr/>
          </a:p>
          <a:p>
            <a:pPr indent="0" lvl="0" marL="0" marR="0" rtl="0" algn="l">
              <a:spcBef>
                <a:spcPts val="0"/>
              </a:spcBef>
              <a:spcAft>
                <a:spcPts val="0"/>
              </a:spcAft>
              <a:buNone/>
            </a:pPr>
            <a:r>
              <a:rPr b="1" lang="it-IT" sz="1400">
                <a:solidFill>
                  <a:schemeClr val="dk1"/>
                </a:solidFill>
                <a:latin typeface="Trebuchet MS"/>
                <a:ea typeface="Trebuchet MS"/>
                <a:cs typeface="Trebuchet MS"/>
                <a:sym typeface="Trebuchet MS"/>
              </a:rPr>
              <a:t>Var fastnar mekanismen?</a:t>
            </a:r>
            <a:endParaRPr/>
          </a:p>
        </p:txBody>
      </p:sp>
      <p:sp>
        <p:nvSpPr>
          <p:cNvPr id="184" name="Google Shape;184;p19"/>
          <p:cNvSpPr/>
          <p:nvPr/>
        </p:nvSpPr>
        <p:spPr>
          <a:xfrm>
            <a:off x="1815666" y="4787679"/>
            <a:ext cx="3951086"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185" name="Google Shape;185;p19"/>
          <p:cNvSpPr/>
          <p:nvPr/>
        </p:nvSpPr>
        <p:spPr>
          <a:xfrm>
            <a:off x="1629510" y="4911375"/>
            <a:ext cx="4285161"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1800">
                <a:solidFill>
                  <a:schemeClr val="dk1"/>
                </a:solidFill>
                <a:latin typeface="Trebuchet MS"/>
                <a:ea typeface="Trebuchet MS"/>
                <a:cs typeface="Trebuchet MS"/>
                <a:sym typeface="Trebuchet MS"/>
              </a:rPr>
              <a:t>Flera studier tyder på att vi dras ifrån en pengardriven jobbsökning till en syftad.</a:t>
            </a:r>
            <a:endParaRPr b="1" sz="1800">
              <a:solidFill>
                <a:schemeClr val="dk1"/>
              </a:solidFill>
              <a:latin typeface="Trebuchet MS"/>
              <a:ea typeface="Trebuchet MS"/>
              <a:cs typeface="Trebuchet MS"/>
              <a:sym typeface="Trebuchet MS"/>
            </a:endParaRPr>
          </a:p>
        </p:txBody>
      </p:sp>
      <p:pic>
        <p:nvPicPr>
          <p:cNvPr id="186" name="Google Shape;186;p19"/>
          <p:cNvPicPr preferRelativeResize="0"/>
          <p:nvPr/>
        </p:nvPicPr>
        <p:blipFill rotWithShape="1">
          <a:blip r:embed="rId5">
            <a:alphaModFix/>
          </a:blip>
          <a:srcRect b="0" l="0" r="0" t="0"/>
          <a:stretch/>
        </p:blipFill>
        <p:spPr>
          <a:xfrm>
            <a:off x="1815666" y="5893632"/>
            <a:ext cx="3949700" cy="3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0"/>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192" name="Google Shape;192;p20"/>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193" name="Google Shape;193;p20"/>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Trebuchet MS"/>
              <a:buNone/>
            </a:pPr>
            <a:r>
              <a:rPr b="1" lang="it-IT" sz="1400">
                <a:solidFill>
                  <a:schemeClr val="dk1"/>
                </a:solidFill>
                <a:latin typeface="Trebuchet MS"/>
                <a:ea typeface="Trebuchet MS"/>
                <a:cs typeface="Trebuchet MS"/>
                <a:sym typeface="Trebuchet MS"/>
              </a:rPr>
              <a:t>Om det inte finns någon medvetenhet om arbetsgivarens varumärke</a:t>
            </a:r>
            <a:endParaRPr b="1" sz="2000"/>
          </a:p>
        </p:txBody>
      </p:sp>
      <p:pic>
        <p:nvPicPr>
          <p:cNvPr descr="page6image44461856" id="194" name="Google Shape;194;p20"/>
          <p:cNvPicPr preferRelativeResize="0"/>
          <p:nvPr/>
        </p:nvPicPr>
        <p:blipFill rotWithShape="1">
          <a:blip r:embed="rId4">
            <a:alphaModFix/>
          </a:blip>
          <a:srcRect b="0" l="0" r="0" t="0"/>
          <a:stretch/>
        </p:blipFill>
        <p:spPr>
          <a:xfrm>
            <a:off x="6768182" y="1122666"/>
            <a:ext cx="2289321" cy="4727077"/>
          </a:xfrm>
          <a:prstGeom prst="rect">
            <a:avLst/>
          </a:prstGeom>
          <a:noFill/>
          <a:ln>
            <a:noFill/>
          </a:ln>
        </p:spPr>
      </p:pic>
      <p:sp>
        <p:nvSpPr>
          <p:cNvPr id="195" name="Google Shape;195;p20"/>
          <p:cNvSpPr/>
          <p:nvPr/>
        </p:nvSpPr>
        <p:spPr>
          <a:xfrm>
            <a:off x="187687" y="1482509"/>
            <a:ext cx="7183957"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Kommunikation via arbetsgivarvarumärket, betyder: att hitta och välja även om lön och arbetsplats inte är konkurrenskraftiga.</a:t>
            </a:r>
            <a:endParaRPr/>
          </a:p>
        </p:txBody>
      </p:sp>
      <p:sp>
        <p:nvSpPr>
          <p:cNvPr id="196" name="Google Shape;196;p20"/>
          <p:cNvSpPr/>
          <p:nvPr/>
        </p:nvSpPr>
        <p:spPr>
          <a:xfrm>
            <a:off x="187687" y="2190061"/>
            <a:ext cx="2188132"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I praktiken har de som söker arbete i åtanke att de inte kommer att hitta de ekonomiska förhållanden de förväntar sig.</a:t>
            </a:r>
            <a:endParaRPr/>
          </a:p>
        </p:txBody>
      </p:sp>
      <p:sp>
        <p:nvSpPr>
          <p:cNvPr id="197" name="Google Shape;197;p20"/>
          <p:cNvSpPr/>
          <p:nvPr/>
        </p:nvSpPr>
        <p:spPr>
          <a:xfrm>
            <a:off x="5083334" y="2182510"/>
            <a:ext cx="2037645"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Det är också detsamma för seniorer som vill byta jobb men är vana vid en lön som inte längre är i linje med marknaden.</a:t>
            </a:r>
            <a:endParaRPr/>
          </a:p>
        </p:txBody>
      </p:sp>
      <p:sp>
        <p:nvSpPr>
          <p:cNvPr id="198" name="Google Shape;198;p20"/>
          <p:cNvSpPr/>
          <p:nvPr/>
        </p:nvSpPr>
        <p:spPr>
          <a:xfrm>
            <a:off x="2563999" y="2189571"/>
            <a:ext cx="2432756"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Detta gäller för en ny examinerads första erfarenhet: i åratal har han byggt upp förväntningen att titeln omedelbart kommer att garantera honom högre ekonomiska förhållanden än hans kamrater utan examen.</a:t>
            </a:r>
            <a:endParaRPr/>
          </a:p>
        </p:txBody>
      </p:sp>
      <p:sp>
        <p:nvSpPr>
          <p:cNvPr id="199" name="Google Shape;199;p20"/>
          <p:cNvSpPr/>
          <p:nvPr/>
        </p:nvSpPr>
        <p:spPr>
          <a:xfrm>
            <a:off x="944042" y="3728343"/>
            <a:ext cx="5671246" cy="8617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Företaget ber personen om </a:t>
            </a:r>
            <a:r>
              <a:rPr b="1" lang="it-IT" sz="1400">
                <a:solidFill>
                  <a:schemeClr val="dk1"/>
                </a:solidFill>
                <a:latin typeface="Trebuchet MS"/>
                <a:ea typeface="Trebuchet MS"/>
                <a:cs typeface="Trebuchet MS"/>
                <a:sym typeface="Trebuchet MS"/>
              </a:rPr>
              <a:t>ett åtagande som påverkar hans liv och människorna omkring honom </a:t>
            </a:r>
            <a:r>
              <a:rPr lang="it-IT" sz="1400">
                <a:solidFill>
                  <a:schemeClr val="dk1"/>
                </a:solidFill>
                <a:latin typeface="Trebuchet MS"/>
                <a:ea typeface="Trebuchet MS"/>
                <a:cs typeface="Trebuchet MS"/>
                <a:sym typeface="Trebuchet MS"/>
              </a:rPr>
              <a:t>utan att erbjuda någon garanti för ekonomisk förbättring.</a:t>
            </a:r>
            <a:endParaRPr/>
          </a:p>
        </p:txBody>
      </p:sp>
      <p:sp>
        <p:nvSpPr>
          <p:cNvPr id="200" name="Google Shape;200;p20"/>
          <p:cNvSpPr/>
          <p:nvPr/>
        </p:nvSpPr>
        <p:spPr>
          <a:xfrm>
            <a:off x="1804122" y="4693942"/>
            <a:ext cx="3951086"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01" name="Google Shape;201;p20"/>
          <p:cNvSpPr/>
          <p:nvPr/>
        </p:nvSpPr>
        <p:spPr>
          <a:xfrm>
            <a:off x="1804122" y="3687166"/>
            <a:ext cx="3951086" cy="45719"/>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02" name="Google Shape;202;p20"/>
          <p:cNvSpPr/>
          <p:nvPr/>
        </p:nvSpPr>
        <p:spPr>
          <a:xfrm>
            <a:off x="581630" y="4923766"/>
            <a:ext cx="2444983" cy="10156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På jobbet letar vi därför efter mer:</a:t>
            </a:r>
            <a:r>
              <a:rPr b="1" lang="it-IT" sz="1200">
                <a:solidFill>
                  <a:schemeClr val="dk1"/>
                </a:solidFill>
                <a:latin typeface="Trebuchet MS"/>
                <a:ea typeface="Trebuchet MS"/>
                <a:cs typeface="Trebuchet MS"/>
                <a:sym typeface="Trebuchet MS"/>
              </a:rPr>
              <a:t> ständig praktik;</a:t>
            </a:r>
            <a:r>
              <a:rPr lang="it-IT" sz="1200">
                <a:solidFill>
                  <a:schemeClr val="dk1"/>
                </a:solidFill>
                <a:latin typeface="Trebuchet MS"/>
                <a:ea typeface="Trebuchet MS"/>
                <a:cs typeface="Trebuchet MS"/>
                <a:sym typeface="Trebuchet MS"/>
              </a:rPr>
              <a:t> förmågan att förvärva </a:t>
            </a:r>
            <a:r>
              <a:rPr b="1" lang="it-IT" sz="1200">
                <a:solidFill>
                  <a:schemeClr val="dk1"/>
                </a:solidFill>
                <a:latin typeface="Trebuchet MS"/>
                <a:ea typeface="Trebuchet MS"/>
                <a:cs typeface="Trebuchet MS"/>
                <a:sym typeface="Trebuchet MS"/>
              </a:rPr>
              <a:t>nya färdigheter</a:t>
            </a:r>
            <a:r>
              <a:rPr lang="it-IT" sz="1200">
                <a:solidFill>
                  <a:schemeClr val="dk1"/>
                </a:solidFill>
                <a:latin typeface="Trebuchet MS"/>
                <a:ea typeface="Trebuchet MS"/>
                <a:cs typeface="Trebuchet MS"/>
                <a:sym typeface="Trebuchet MS"/>
              </a:rPr>
              <a:t>; ett team och en arbetsmiljö där man kan känna sig </a:t>
            </a:r>
            <a:r>
              <a:rPr b="1" lang="it-IT" sz="1200">
                <a:solidFill>
                  <a:schemeClr val="dk1"/>
                </a:solidFill>
                <a:latin typeface="Trebuchet MS"/>
                <a:ea typeface="Trebuchet MS"/>
                <a:cs typeface="Trebuchet MS"/>
                <a:sym typeface="Trebuchet MS"/>
              </a:rPr>
              <a:t>bekväm</a:t>
            </a:r>
            <a:r>
              <a:rPr lang="it-IT" sz="1200">
                <a:solidFill>
                  <a:schemeClr val="dk1"/>
                </a:solidFill>
                <a:latin typeface="Trebuchet MS"/>
                <a:ea typeface="Trebuchet MS"/>
                <a:cs typeface="Trebuchet MS"/>
                <a:sym typeface="Trebuchet MS"/>
              </a:rPr>
              <a:t>;</a:t>
            </a:r>
            <a:endParaRPr/>
          </a:p>
        </p:txBody>
      </p:sp>
      <p:sp>
        <p:nvSpPr>
          <p:cNvPr id="203" name="Google Shape;203;p20"/>
          <p:cNvSpPr/>
          <p:nvPr/>
        </p:nvSpPr>
        <p:spPr>
          <a:xfrm>
            <a:off x="4255272" y="5079889"/>
            <a:ext cx="276025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en utvecklingsplan eller kontakt med tekniker och chefer som kan </a:t>
            </a:r>
            <a:r>
              <a:rPr b="1" lang="it-IT" sz="1200">
                <a:solidFill>
                  <a:schemeClr val="dk1"/>
                </a:solidFill>
                <a:latin typeface="Trebuchet MS"/>
                <a:ea typeface="Trebuchet MS"/>
                <a:cs typeface="Trebuchet MS"/>
                <a:sym typeface="Trebuchet MS"/>
              </a:rPr>
              <a:t>påskynda karriären; flexibilitet i livs-arbetet </a:t>
            </a:r>
            <a:r>
              <a:rPr lang="it-IT" sz="1200">
                <a:solidFill>
                  <a:schemeClr val="dk1"/>
                </a:solidFill>
                <a:latin typeface="Trebuchet MS"/>
                <a:ea typeface="Trebuchet MS"/>
                <a:cs typeface="Trebuchet MS"/>
                <a:sym typeface="Trebuchet MS"/>
              </a:rPr>
              <a:t> och </a:t>
            </a:r>
            <a:r>
              <a:rPr b="1" lang="it-IT" sz="1200">
                <a:solidFill>
                  <a:schemeClr val="dk1"/>
                </a:solidFill>
                <a:latin typeface="Trebuchet MS"/>
                <a:ea typeface="Trebuchet MS"/>
                <a:cs typeface="Trebuchet MS"/>
                <a:sym typeface="Trebuchet MS"/>
              </a:rPr>
              <a:t>välfärdsförmåner.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1"/>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09" name="Google Shape;209;p21"/>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10" name="Google Shape;210;p21"/>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Font typeface="Trebuchet MS"/>
              <a:buNone/>
            </a:pPr>
            <a:r>
              <a:rPr lang="it-IT" sz="1400">
                <a:solidFill>
                  <a:schemeClr val="dk1"/>
                </a:solidFill>
                <a:latin typeface="Trebuchet MS"/>
                <a:ea typeface="Trebuchet MS"/>
                <a:cs typeface="Trebuchet MS"/>
                <a:sym typeface="Trebuchet MS"/>
              </a:rPr>
              <a:t>Om det inte finns någon medvetenhet om arbetsgivarens varumärke</a:t>
            </a:r>
            <a:endParaRPr b="1" sz="2000"/>
          </a:p>
        </p:txBody>
      </p:sp>
      <p:pic>
        <p:nvPicPr>
          <p:cNvPr descr="page7image44150976" id="211" name="Google Shape;211;p21"/>
          <p:cNvPicPr preferRelativeResize="0"/>
          <p:nvPr/>
        </p:nvPicPr>
        <p:blipFill rotWithShape="1">
          <a:blip r:embed="rId4">
            <a:alphaModFix/>
          </a:blip>
          <a:srcRect b="0" l="0" r="0" t="0"/>
          <a:stretch/>
        </p:blipFill>
        <p:spPr>
          <a:xfrm>
            <a:off x="6769197" y="1145244"/>
            <a:ext cx="2288305" cy="4691112"/>
          </a:xfrm>
          <a:prstGeom prst="rect">
            <a:avLst/>
          </a:prstGeom>
          <a:noFill/>
          <a:ln>
            <a:noFill/>
          </a:ln>
        </p:spPr>
      </p:pic>
      <p:sp>
        <p:nvSpPr>
          <p:cNvPr id="212" name="Google Shape;212;p21"/>
          <p:cNvSpPr/>
          <p:nvPr/>
        </p:nvSpPr>
        <p:spPr>
          <a:xfrm>
            <a:off x="86498" y="1518361"/>
            <a:ext cx="8971004"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Den första investeringen att göra är att öka </a:t>
            </a:r>
            <a:r>
              <a:rPr b="1" lang="it-IT" sz="1400">
                <a:solidFill>
                  <a:schemeClr val="dk1"/>
                </a:solidFill>
                <a:latin typeface="Trebuchet MS"/>
                <a:ea typeface="Trebuchet MS"/>
                <a:cs typeface="Trebuchet MS"/>
                <a:sym typeface="Trebuchet MS"/>
              </a:rPr>
              <a:t>medvetenheten</a:t>
            </a:r>
            <a:r>
              <a:rPr lang="it-IT" sz="1400">
                <a:solidFill>
                  <a:schemeClr val="dk1"/>
                </a:solidFill>
                <a:latin typeface="Trebuchet MS"/>
                <a:ea typeface="Trebuchet MS"/>
                <a:cs typeface="Trebuchet MS"/>
                <a:sym typeface="Trebuchet MS"/>
              </a:rPr>
              <a:t> och kännedomen om sitt mål med </a:t>
            </a:r>
            <a:r>
              <a:rPr b="1" lang="it-IT" sz="1400">
                <a:solidFill>
                  <a:schemeClr val="dk1"/>
                </a:solidFill>
                <a:latin typeface="Trebuchet MS"/>
                <a:ea typeface="Trebuchet MS"/>
                <a:cs typeface="Trebuchet MS"/>
                <a:sym typeface="Trebuchet MS"/>
              </a:rPr>
              <a:t>avseende på det unika som gör företaget attraktivt som en plats för professionell tillväxt och arbete.</a:t>
            </a:r>
            <a:endParaRPr/>
          </a:p>
        </p:txBody>
      </p:sp>
      <p:sp>
        <p:nvSpPr>
          <p:cNvPr id="213" name="Google Shape;213;p21"/>
          <p:cNvSpPr/>
          <p:nvPr/>
        </p:nvSpPr>
        <p:spPr>
          <a:xfrm>
            <a:off x="195937" y="2293896"/>
            <a:ext cx="3951087" cy="56793"/>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pic>
        <p:nvPicPr>
          <p:cNvPr descr="page4image60844320" id="214" name="Google Shape;214;p21"/>
          <p:cNvPicPr preferRelativeResize="0"/>
          <p:nvPr/>
        </p:nvPicPr>
        <p:blipFill rotWithShape="1">
          <a:blip r:embed="rId5">
            <a:alphaModFix/>
          </a:blip>
          <a:srcRect b="0" l="0" r="0" t="0"/>
          <a:stretch/>
        </p:blipFill>
        <p:spPr>
          <a:xfrm>
            <a:off x="742497" y="3276774"/>
            <a:ext cx="382103" cy="382103"/>
          </a:xfrm>
          <a:prstGeom prst="rect">
            <a:avLst/>
          </a:prstGeom>
          <a:noFill/>
          <a:ln>
            <a:noFill/>
          </a:ln>
        </p:spPr>
      </p:pic>
      <p:pic>
        <p:nvPicPr>
          <p:cNvPr descr="page4image60844320" id="215" name="Google Shape;215;p21"/>
          <p:cNvPicPr preferRelativeResize="0"/>
          <p:nvPr/>
        </p:nvPicPr>
        <p:blipFill rotWithShape="1">
          <a:blip r:embed="rId5">
            <a:alphaModFix/>
          </a:blip>
          <a:srcRect b="0" l="0" r="0" t="0"/>
          <a:stretch/>
        </p:blipFill>
        <p:spPr>
          <a:xfrm>
            <a:off x="4189897" y="3276774"/>
            <a:ext cx="382103" cy="382103"/>
          </a:xfrm>
          <a:prstGeom prst="rect">
            <a:avLst/>
          </a:prstGeom>
          <a:noFill/>
          <a:ln>
            <a:noFill/>
          </a:ln>
        </p:spPr>
      </p:pic>
      <p:sp>
        <p:nvSpPr>
          <p:cNvPr id="216" name="Google Shape;216;p21"/>
          <p:cNvSpPr/>
          <p:nvPr/>
        </p:nvSpPr>
        <p:spPr>
          <a:xfrm>
            <a:off x="109076" y="2429364"/>
            <a:ext cx="763510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600">
                <a:solidFill>
                  <a:srgbClr val="0070C0"/>
                </a:solidFill>
                <a:latin typeface="Trebuchet MS"/>
                <a:ea typeface="Trebuchet MS"/>
                <a:cs typeface="Trebuchet MS"/>
                <a:sym typeface="Trebuchet MS"/>
              </a:rPr>
              <a:t>LinkedIn är den bästa plattformen för att uppnå detta och är tillgänglig för alla företag.</a:t>
            </a:r>
            <a:r>
              <a:rPr lang="it-IT" sz="1600">
                <a:solidFill>
                  <a:schemeClr val="dk1"/>
                </a:solidFill>
                <a:latin typeface="Trebuchet MS"/>
                <a:ea typeface="Trebuchet MS"/>
                <a:cs typeface="Trebuchet MS"/>
                <a:sym typeface="Trebuchet MS"/>
              </a:rPr>
              <a:t>.</a:t>
            </a:r>
            <a:endParaRPr/>
          </a:p>
          <a:p>
            <a:pPr indent="0" lvl="0" marL="0" marR="0" rtl="0" algn="l">
              <a:spcBef>
                <a:spcPts val="0"/>
              </a:spcBef>
              <a:spcAft>
                <a:spcPts val="0"/>
              </a:spcAft>
              <a:buNone/>
            </a:pPr>
            <a:r>
              <a:rPr lang="it-IT" sz="1600">
                <a:solidFill>
                  <a:schemeClr val="dk1"/>
                </a:solidFill>
                <a:latin typeface="Trebuchet MS"/>
                <a:ea typeface="Trebuchet MS"/>
                <a:cs typeface="Trebuchet MS"/>
                <a:sym typeface="Trebuchet MS"/>
              </a:rPr>
              <a:t>Tyvärr misslyckas många, ofta pga två olika problem.</a:t>
            </a:r>
            <a:endParaRPr sz="1600">
              <a:solidFill>
                <a:schemeClr val="dk1"/>
              </a:solidFill>
              <a:latin typeface="Trebuchet MS"/>
              <a:ea typeface="Trebuchet MS"/>
              <a:cs typeface="Trebuchet MS"/>
              <a:sym typeface="Trebuchet MS"/>
            </a:endParaRPr>
          </a:p>
        </p:txBody>
      </p:sp>
      <p:sp>
        <p:nvSpPr>
          <p:cNvPr id="217" name="Google Shape;217;p21"/>
          <p:cNvSpPr/>
          <p:nvPr/>
        </p:nvSpPr>
        <p:spPr>
          <a:xfrm>
            <a:off x="421099" y="3661112"/>
            <a:ext cx="245756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Å ena sidan, som ett </a:t>
            </a:r>
            <a:r>
              <a:rPr b="1" lang="it-IT" sz="1200">
                <a:solidFill>
                  <a:schemeClr val="dk1"/>
                </a:solidFill>
                <a:latin typeface="Trebuchet MS"/>
                <a:ea typeface="Trebuchet MS"/>
                <a:cs typeface="Trebuchet MS"/>
                <a:sym typeface="Trebuchet MS"/>
              </a:rPr>
              <a:t>socialt nätverk,</a:t>
            </a:r>
            <a:r>
              <a:rPr lang="it-IT" sz="1200">
                <a:solidFill>
                  <a:schemeClr val="dk1"/>
                </a:solidFill>
                <a:latin typeface="Trebuchet MS"/>
                <a:ea typeface="Trebuchet MS"/>
                <a:cs typeface="Trebuchet MS"/>
                <a:sym typeface="Trebuchet MS"/>
              </a:rPr>
              <a:t> ligger det under rubriken</a:t>
            </a:r>
            <a:r>
              <a:rPr b="1" lang="it-IT" sz="1200">
                <a:solidFill>
                  <a:schemeClr val="dk1"/>
                </a:solidFill>
                <a:latin typeface="Trebuchet MS"/>
                <a:ea typeface="Trebuchet MS"/>
                <a:cs typeface="Trebuchet MS"/>
                <a:sym typeface="Trebuchet MS"/>
              </a:rPr>
              <a:t> Extern kommunikation vilket inte är logiskt då det utvisar HR från ledningen.</a:t>
            </a:r>
            <a:endParaRPr/>
          </a:p>
        </p:txBody>
      </p:sp>
      <p:sp>
        <p:nvSpPr>
          <p:cNvPr id="218" name="Google Shape;218;p21"/>
          <p:cNvSpPr/>
          <p:nvPr/>
        </p:nvSpPr>
        <p:spPr>
          <a:xfrm>
            <a:off x="3524094" y="3700514"/>
            <a:ext cx="2350888"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Å andra sidan har H</a:t>
            </a:r>
            <a:r>
              <a:rPr b="1" lang="it-IT" sz="1200">
                <a:solidFill>
                  <a:schemeClr val="dk1"/>
                </a:solidFill>
                <a:latin typeface="Trebuchet MS"/>
                <a:ea typeface="Trebuchet MS"/>
                <a:cs typeface="Trebuchet MS"/>
                <a:sym typeface="Trebuchet MS"/>
              </a:rPr>
              <a:t>R inte interna marknadsföringsfärdigheter för att bättre hantera LinkedIn-kanalen,</a:t>
            </a:r>
            <a:r>
              <a:rPr lang="it-IT" sz="1200">
                <a:solidFill>
                  <a:schemeClr val="dk1"/>
                </a:solidFill>
                <a:latin typeface="Trebuchet MS"/>
                <a:ea typeface="Trebuchet MS"/>
                <a:cs typeface="Trebuchet MS"/>
                <a:sym typeface="Trebuchet MS"/>
              </a:rPr>
              <a:t> där den publicerar uppdateringar utan en riktig strategisk plan.</a:t>
            </a:r>
            <a:endParaRPr/>
          </a:p>
        </p:txBody>
      </p:sp>
      <p:sp>
        <p:nvSpPr>
          <p:cNvPr id="219" name="Google Shape;219;p21"/>
          <p:cNvSpPr/>
          <p:nvPr/>
        </p:nvSpPr>
        <p:spPr>
          <a:xfrm>
            <a:off x="195936" y="5024780"/>
            <a:ext cx="3951056" cy="56720"/>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20" name="Google Shape;220;p21"/>
          <p:cNvSpPr/>
          <p:nvPr/>
        </p:nvSpPr>
        <p:spPr>
          <a:xfrm>
            <a:off x="153835" y="5183196"/>
            <a:ext cx="6615362"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Det finns väldigt få företag </a:t>
            </a:r>
            <a:r>
              <a:rPr b="1" lang="it-IT" sz="1400">
                <a:solidFill>
                  <a:schemeClr val="dk1"/>
                </a:solidFill>
                <a:latin typeface="Trebuchet MS"/>
                <a:ea typeface="Trebuchet MS"/>
                <a:cs typeface="Trebuchet MS"/>
                <a:sym typeface="Trebuchet MS"/>
              </a:rPr>
              <a:t>där förhållandet mellan HR och kommunikation fungerar perfekt:</a:t>
            </a:r>
            <a:r>
              <a:rPr lang="it-IT" sz="1400">
                <a:solidFill>
                  <a:schemeClr val="dk1"/>
                </a:solidFill>
                <a:latin typeface="Trebuchet MS"/>
                <a:ea typeface="Trebuchet MS"/>
                <a:cs typeface="Trebuchet MS"/>
                <a:sym typeface="Trebuchet MS"/>
              </a:rPr>
              <a:t> senare i den här e-boken ger vi ett exempel.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2"/>
          <p:cNvSpPr/>
          <p:nvPr/>
        </p:nvSpPr>
        <p:spPr>
          <a:xfrm>
            <a:off x="2771988" y="6346041"/>
            <a:ext cx="29915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t-IT" sz="1800">
                <a:solidFill>
                  <a:srgbClr val="000000"/>
                </a:solidFill>
                <a:latin typeface="Trebuchet MS"/>
                <a:ea typeface="Trebuchet MS"/>
                <a:cs typeface="Trebuchet MS"/>
                <a:sym typeface="Trebuchet MS"/>
              </a:rPr>
              <a:t>2018-1-AT01-KA202-039242</a:t>
            </a:r>
            <a:endParaRPr sz="1800">
              <a:solidFill>
                <a:schemeClr val="dk1"/>
              </a:solidFill>
              <a:latin typeface="Trebuchet MS"/>
              <a:ea typeface="Trebuchet MS"/>
              <a:cs typeface="Trebuchet MS"/>
              <a:sym typeface="Trebuchet MS"/>
            </a:endParaRPr>
          </a:p>
        </p:txBody>
      </p:sp>
      <p:pic>
        <p:nvPicPr>
          <p:cNvPr id="226" name="Google Shape;226;p22"/>
          <p:cNvPicPr preferRelativeResize="0"/>
          <p:nvPr/>
        </p:nvPicPr>
        <p:blipFill rotWithShape="1">
          <a:blip r:embed="rId3">
            <a:alphaModFix/>
          </a:blip>
          <a:srcRect b="0" l="0" r="0" t="0"/>
          <a:stretch/>
        </p:blipFill>
        <p:spPr>
          <a:xfrm>
            <a:off x="421100" y="5996331"/>
            <a:ext cx="1815473" cy="719042"/>
          </a:xfrm>
          <a:prstGeom prst="rect">
            <a:avLst/>
          </a:prstGeom>
          <a:noFill/>
          <a:ln>
            <a:noFill/>
          </a:ln>
        </p:spPr>
      </p:pic>
      <p:sp>
        <p:nvSpPr>
          <p:cNvPr id="227" name="Google Shape;227;p22"/>
          <p:cNvSpPr/>
          <p:nvPr>
            <p:ph type="ctrTitle"/>
          </p:nvPr>
        </p:nvSpPr>
        <p:spPr>
          <a:xfrm>
            <a:off x="2473687" y="671390"/>
            <a:ext cx="6583816" cy="451276"/>
          </a:xfrm>
          <a:prstGeom prst="roundRect">
            <a:avLst>
              <a:gd fmla="val 16667" name="adj"/>
            </a:avLst>
          </a:prstGeom>
          <a:solidFill>
            <a:srgbClr val="3086B8"/>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Font typeface="Trebuchet MS"/>
              <a:buNone/>
            </a:pPr>
            <a:r>
              <a:rPr b="1" lang="it-IT" sz="2000">
                <a:solidFill>
                  <a:schemeClr val="dk1"/>
                </a:solidFill>
                <a:latin typeface="Trebuchet MS"/>
                <a:ea typeface="Trebuchet MS"/>
                <a:cs typeface="Trebuchet MS"/>
                <a:sym typeface="Trebuchet MS"/>
              </a:rPr>
              <a:t>LinkedIn: förstod du verkligen?</a:t>
            </a:r>
            <a:endParaRPr b="1" sz="2000">
              <a:solidFill>
                <a:schemeClr val="lt1"/>
              </a:solidFill>
            </a:endParaRPr>
          </a:p>
        </p:txBody>
      </p:sp>
      <p:pic>
        <p:nvPicPr>
          <p:cNvPr descr="page8image31206992" id="228" name="Google Shape;228;p22"/>
          <p:cNvPicPr preferRelativeResize="0"/>
          <p:nvPr/>
        </p:nvPicPr>
        <p:blipFill rotWithShape="1">
          <a:blip r:embed="rId4">
            <a:alphaModFix/>
          </a:blip>
          <a:srcRect b="0" l="0" r="0" t="0"/>
          <a:stretch/>
        </p:blipFill>
        <p:spPr>
          <a:xfrm flipH="1">
            <a:off x="28505" y="1482290"/>
            <a:ext cx="2512564" cy="4504415"/>
          </a:xfrm>
          <a:prstGeom prst="rect">
            <a:avLst/>
          </a:prstGeom>
          <a:noFill/>
          <a:ln>
            <a:noFill/>
          </a:ln>
        </p:spPr>
      </p:pic>
      <p:sp>
        <p:nvSpPr>
          <p:cNvPr id="229" name="Google Shape;229;p22"/>
          <p:cNvSpPr/>
          <p:nvPr/>
        </p:nvSpPr>
        <p:spPr>
          <a:xfrm>
            <a:off x="2473687" y="1293583"/>
            <a:ext cx="2829833"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200">
                <a:solidFill>
                  <a:schemeClr val="dk1"/>
                </a:solidFill>
                <a:latin typeface="Trebuchet MS"/>
                <a:ea typeface="Trebuchet MS"/>
                <a:cs typeface="Trebuchet MS"/>
                <a:sym typeface="Trebuchet MS"/>
              </a:rPr>
              <a:t>LinkedIn är den främsta alliansen för arbetsgivarvarumärken och talangförvärvnings chefer.</a:t>
            </a:r>
            <a:r>
              <a:rPr b="0" lang="it-IT" sz="1200">
                <a:solidFill>
                  <a:schemeClr val="dk1"/>
                </a:solidFill>
                <a:latin typeface="Trebuchet MS"/>
                <a:ea typeface="Trebuchet MS"/>
                <a:cs typeface="Trebuchet MS"/>
                <a:sym typeface="Trebuchet MS"/>
              </a:rPr>
              <a:t> En professionell plattform med nästan 700 miljoner användare över hela världen, endast 13 i Italien, som växer med två profiler per sekund.</a:t>
            </a:r>
            <a:endParaRPr/>
          </a:p>
        </p:txBody>
      </p:sp>
      <p:sp>
        <p:nvSpPr>
          <p:cNvPr id="230" name="Google Shape;230;p22"/>
          <p:cNvSpPr/>
          <p:nvPr/>
        </p:nvSpPr>
        <p:spPr>
          <a:xfrm>
            <a:off x="5763512" y="1293583"/>
            <a:ext cx="2991525"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200">
                <a:solidFill>
                  <a:schemeClr val="dk1"/>
                </a:solidFill>
                <a:latin typeface="Trebuchet MS"/>
                <a:ea typeface="Trebuchet MS"/>
                <a:cs typeface="Trebuchet MS"/>
                <a:sym typeface="Trebuchet MS"/>
              </a:rPr>
              <a:t>Skönheten i LinkedIn är att det är</a:t>
            </a:r>
            <a:r>
              <a:rPr lang="it-IT" sz="1800">
                <a:solidFill>
                  <a:schemeClr val="dk1"/>
                </a:solidFill>
                <a:latin typeface="Trebuchet MS"/>
                <a:ea typeface="Trebuchet MS"/>
                <a:cs typeface="Trebuchet MS"/>
                <a:sym typeface="Trebuchet MS"/>
              </a:rPr>
              <a:t> </a:t>
            </a:r>
            <a:r>
              <a:rPr lang="it-IT" sz="1400">
                <a:solidFill>
                  <a:schemeClr val="dk1"/>
                </a:solidFill>
                <a:latin typeface="Trebuchet MS"/>
                <a:ea typeface="Trebuchet MS"/>
                <a:cs typeface="Trebuchet MS"/>
                <a:sym typeface="Trebuchet MS"/>
              </a:rPr>
              <a:t>en</a:t>
            </a:r>
            <a:endParaRPr/>
          </a:p>
          <a:p>
            <a:pPr indent="0" lvl="0" marL="0" marR="0" rtl="0" algn="l">
              <a:spcBef>
                <a:spcPts val="0"/>
              </a:spcBef>
              <a:spcAft>
                <a:spcPts val="0"/>
              </a:spcAft>
              <a:buNone/>
            </a:pPr>
            <a:r>
              <a:rPr b="1" lang="it-IT" sz="1200">
                <a:solidFill>
                  <a:schemeClr val="dk1"/>
                </a:solidFill>
                <a:latin typeface="Trebuchet MS"/>
                <a:ea typeface="Trebuchet MS"/>
                <a:cs typeface="Trebuchet MS"/>
                <a:sym typeface="Trebuchet MS"/>
              </a:rPr>
              <a:t>plats där människor går för att presentera sin yrkeshistoria.</a:t>
            </a:r>
            <a:r>
              <a:rPr lang="it-IT" sz="1200">
                <a:solidFill>
                  <a:schemeClr val="dk1"/>
                </a:solidFill>
                <a:latin typeface="Trebuchet MS"/>
                <a:ea typeface="Trebuchet MS"/>
                <a:cs typeface="Trebuchet MS"/>
                <a:sym typeface="Trebuchet MS"/>
              </a:rPr>
              <a:t> Till och med den mest skeptiska vet att när han måste leta efter arbete är det första han gör att gå till LinkedIn för att uppdatera sin profil.</a:t>
            </a:r>
            <a:endParaRPr/>
          </a:p>
        </p:txBody>
      </p:sp>
      <p:sp>
        <p:nvSpPr>
          <p:cNvPr id="231" name="Google Shape;231;p22"/>
          <p:cNvSpPr/>
          <p:nvPr/>
        </p:nvSpPr>
        <p:spPr>
          <a:xfrm>
            <a:off x="2521816" y="3081149"/>
            <a:ext cx="6189051" cy="95410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it-IT" sz="1400">
                <a:solidFill>
                  <a:schemeClr val="dk1"/>
                </a:solidFill>
                <a:latin typeface="Trebuchet MS"/>
                <a:ea typeface="Trebuchet MS"/>
                <a:cs typeface="Trebuchet MS"/>
                <a:sym typeface="Trebuchet MS"/>
              </a:rPr>
              <a:t>Många seniorproffs är öppet "antisociala", men om de ett socialt konto är det ett LinkedIn-konto. LinkedIn ses faktiskt som ett </a:t>
            </a:r>
            <a:r>
              <a:rPr b="1" lang="it-IT" sz="1400">
                <a:solidFill>
                  <a:schemeClr val="dk1"/>
                </a:solidFill>
                <a:latin typeface="Trebuchet MS"/>
                <a:ea typeface="Trebuchet MS"/>
                <a:cs typeface="Trebuchet MS"/>
                <a:sym typeface="Trebuchet MS"/>
              </a:rPr>
              <a:t>seriöst socialt nätverk</a:t>
            </a:r>
            <a:r>
              <a:rPr lang="it-IT" sz="1400">
                <a:solidFill>
                  <a:schemeClr val="dk1"/>
                </a:solidFill>
                <a:latin typeface="Trebuchet MS"/>
                <a:ea typeface="Trebuchet MS"/>
                <a:cs typeface="Trebuchet MS"/>
                <a:sym typeface="Trebuchet MS"/>
              </a:rPr>
              <a:t> för att ansluta till andra </a:t>
            </a:r>
            <a:r>
              <a:rPr b="1" lang="it-IT" sz="1400">
                <a:solidFill>
                  <a:schemeClr val="dk1"/>
                </a:solidFill>
                <a:latin typeface="Trebuchet MS"/>
                <a:ea typeface="Trebuchet MS"/>
                <a:cs typeface="Trebuchet MS"/>
                <a:sym typeface="Trebuchet MS"/>
              </a:rPr>
              <a:t>yrkesverksamma och olika företag</a:t>
            </a:r>
            <a:r>
              <a:rPr lang="it-IT" sz="1400">
                <a:solidFill>
                  <a:schemeClr val="dk1"/>
                </a:solidFill>
                <a:latin typeface="Trebuchet MS"/>
                <a:ea typeface="Trebuchet MS"/>
                <a:cs typeface="Trebuchet MS"/>
                <a:sym typeface="Trebuchet MS"/>
              </a:rPr>
              <a:t>.</a:t>
            </a:r>
            <a:endParaRPr/>
          </a:p>
        </p:txBody>
      </p:sp>
      <p:sp>
        <p:nvSpPr>
          <p:cNvPr id="232" name="Google Shape;232;p22"/>
          <p:cNvSpPr/>
          <p:nvPr/>
        </p:nvSpPr>
        <p:spPr>
          <a:xfrm>
            <a:off x="3787968" y="4220336"/>
            <a:ext cx="3951087" cy="56793"/>
          </a:xfrm>
          <a:prstGeom prst="roundRect">
            <a:avLst>
              <a:gd fmla="val 16667" name="adj"/>
            </a:avLst>
          </a:prstGeom>
          <a:solidFill>
            <a:srgbClr val="3086B8"/>
          </a:solid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550"/>
              <a:buFont typeface="Trebuchet MS"/>
              <a:buNone/>
            </a:pPr>
            <a:br>
              <a:rPr b="1" lang="it-IT" sz="550">
                <a:solidFill>
                  <a:schemeClr val="dk1"/>
                </a:solidFill>
                <a:latin typeface="Trebuchet MS"/>
                <a:ea typeface="Trebuchet MS"/>
                <a:cs typeface="Trebuchet MS"/>
                <a:sym typeface="Trebuchet MS"/>
              </a:rPr>
            </a:br>
            <a:endParaRPr b="1" sz="550">
              <a:solidFill>
                <a:schemeClr val="dk1"/>
              </a:solidFill>
              <a:latin typeface="Trebuchet MS"/>
              <a:ea typeface="Trebuchet MS"/>
              <a:cs typeface="Trebuchet MS"/>
              <a:sym typeface="Trebuchet MS"/>
            </a:endParaRPr>
          </a:p>
        </p:txBody>
      </p:sp>
      <p:sp>
        <p:nvSpPr>
          <p:cNvPr id="233" name="Google Shape;233;p22"/>
          <p:cNvSpPr/>
          <p:nvPr/>
        </p:nvSpPr>
        <p:spPr>
          <a:xfrm>
            <a:off x="2541412" y="4452395"/>
            <a:ext cx="2762108"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it-IT" sz="1400">
                <a:solidFill>
                  <a:schemeClr val="dk1"/>
                </a:solidFill>
                <a:latin typeface="Trebuchet MS"/>
                <a:ea typeface="Trebuchet MS"/>
                <a:cs typeface="Trebuchet MS"/>
                <a:sym typeface="Trebuchet MS"/>
              </a:rPr>
              <a:t>Som en plats för </a:t>
            </a:r>
            <a:r>
              <a:rPr b="1" lang="it-IT" sz="1400">
                <a:solidFill>
                  <a:schemeClr val="dk1"/>
                </a:solidFill>
                <a:latin typeface="Trebuchet MS"/>
                <a:ea typeface="Trebuchet MS"/>
                <a:cs typeface="Trebuchet MS"/>
                <a:sym typeface="Trebuchet MS"/>
              </a:rPr>
              <a:t>utbyte</a:t>
            </a:r>
            <a:r>
              <a:rPr lang="it-IT" sz="1400">
                <a:solidFill>
                  <a:schemeClr val="dk1"/>
                </a:solidFill>
                <a:latin typeface="Trebuchet MS"/>
                <a:ea typeface="Trebuchet MS"/>
                <a:cs typeface="Trebuchet MS"/>
                <a:sym typeface="Trebuchet MS"/>
              </a:rPr>
              <a:t> och </a:t>
            </a:r>
            <a:r>
              <a:rPr b="1" lang="it-IT" sz="1400">
                <a:solidFill>
                  <a:schemeClr val="dk1"/>
                </a:solidFill>
                <a:latin typeface="Trebuchet MS"/>
                <a:ea typeface="Trebuchet MS"/>
                <a:cs typeface="Trebuchet MS"/>
                <a:sym typeface="Trebuchet MS"/>
              </a:rPr>
              <a:t>interaktion</a:t>
            </a:r>
            <a:r>
              <a:rPr lang="it-IT" sz="1400">
                <a:solidFill>
                  <a:schemeClr val="dk1"/>
                </a:solidFill>
                <a:latin typeface="Trebuchet MS"/>
                <a:ea typeface="Trebuchet MS"/>
                <a:cs typeface="Trebuchet MS"/>
                <a:sym typeface="Trebuchet MS"/>
              </a:rPr>
              <a:t> är LinkedIn-användare för det mesta </a:t>
            </a:r>
            <a:r>
              <a:rPr b="1" lang="it-IT" sz="1400">
                <a:solidFill>
                  <a:schemeClr val="dk1"/>
                </a:solidFill>
                <a:latin typeface="Trebuchet MS"/>
                <a:ea typeface="Trebuchet MS"/>
                <a:cs typeface="Trebuchet MS"/>
                <a:sym typeface="Trebuchet MS"/>
              </a:rPr>
              <a:t>passiva kandidater</a:t>
            </a:r>
            <a:r>
              <a:rPr lang="it-IT" sz="1400">
                <a:solidFill>
                  <a:schemeClr val="dk1"/>
                </a:solidFill>
                <a:latin typeface="Trebuchet MS"/>
                <a:ea typeface="Trebuchet MS"/>
                <a:cs typeface="Trebuchet MS"/>
                <a:sym typeface="Trebuchet MS"/>
              </a:rPr>
              <a:t>: det betyder att de har ett jobb och inte aktivt letar efter ett nytt.</a:t>
            </a:r>
            <a:endParaRPr/>
          </a:p>
        </p:txBody>
      </p:sp>
      <p:sp>
        <p:nvSpPr>
          <p:cNvPr id="234" name="Google Shape;234;p22"/>
          <p:cNvSpPr/>
          <p:nvPr/>
        </p:nvSpPr>
        <p:spPr>
          <a:xfrm>
            <a:off x="5814519" y="4825753"/>
            <a:ext cx="2940518"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1400">
                <a:solidFill>
                  <a:schemeClr val="dk1"/>
                </a:solidFill>
                <a:latin typeface="Trebuchet MS"/>
                <a:ea typeface="Trebuchet MS"/>
                <a:cs typeface="Trebuchet MS"/>
                <a:sym typeface="Trebuchet MS"/>
              </a:rPr>
              <a:t>Men de kommer att vara villiga att lyssna om du ger dem det berömda erbjudandet som de inte kan avslå.</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