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7" r:id="rId2"/>
    <p:sldId id="296" r:id="rId3"/>
    <p:sldId id="264" r:id="rId4"/>
    <p:sldId id="297" r:id="rId5"/>
    <p:sldId id="311" r:id="rId6"/>
    <p:sldId id="307" r:id="rId7"/>
    <p:sldId id="313" r:id="rId8"/>
    <p:sldId id="312" r:id="rId9"/>
    <p:sldId id="298" r:id="rId10"/>
    <p:sldId id="314" r:id="rId11"/>
    <p:sldId id="306" r:id="rId12"/>
    <p:sldId id="315" r:id="rId13"/>
    <p:sldId id="303" r:id="rId14"/>
    <p:sldId id="316" r:id="rId15"/>
    <p:sldId id="317" r:id="rId16"/>
    <p:sldId id="302" r:id="rId17"/>
    <p:sldId id="319" r:id="rId18"/>
    <p:sldId id="320" r:id="rId19"/>
    <p:sldId id="321" r:id="rId20"/>
    <p:sldId id="322" r:id="rId21"/>
    <p:sldId id="305" r:id="rId22"/>
    <p:sldId id="318" r:id="rId23"/>
    <p:sldId id="304" r:id="rId24"/>
    <p:sldId id="300" r:id="rId25"/>
    <p:sldId id="299" r:id="rId26"/>
    <p:sldId id="308" r:id="rId27"/>
    <p:sldId id="323" r:id="rId28"/>
    <p:sldId id="309" r:id="rId29"/>
    <p:sldId id="268"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Velazquez" initials="A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7B9"/>
    <a:srgbClr val="308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83" autoAdjust="0"/>
    <p:restoredTop sz="88897"/>
  </p:normalViewPr>
  <p:slideViewPr>
    <p:cSldViewPr snapToGrid="0">
      <p:cViewPr>
        <p:scale>
          <a:sx n="60" d="100"/>
          <a:sy n="60" d="100"/>
        </p:scale>
        <p:origin x="-1182" y="-300"/>
      </p:cViewPr>
      <p:guideLst>
        <p:guide orient="horz" pos="2160"/>
        <p:guide pos="2880"/>
      </p:guideLst>
    </p:cSldViewPr>
  </p:slideViewPr>
  <p:notesTextViewPr>
    <p:cViewPr>
      <p:scale>
        <a:sx n="20" d="100"/>
        <a:sy n="2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909EB-9729-4F47-91C0-3AA07B88B825}" type="datetimeFigureOut">
              <a:rPr lang="x-none" smtClean="0"/>
              <a:pPr/>
              <a:t>14/12/2020</a:t>
            </a:fld>
            <a:endParaRPr lang="x-non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2A152-18E1-47D5-9774-F259E223000C}" type="slidenum">
              <a:rPr lang="x-none" smtClean="0"/>
              <a:pPr/>
              <a:t>‹Nº›</a:t>
            </a:fld>
            <a:endParaRPr lang="x-none"/>
          </a:p>
        </p:txBody>
      </p:sp>
    </p:spTree>
    <p:extLst>
      <p:ext uri="{BB962C8B-B14F-4D97-AF65-F5344CB8AC3E}">
        <p14:creationId xmlns:p14="http://schemas.microsoft.com/office/powerpoint/2010/main" val="45049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928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1814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4360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917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57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5990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2802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603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6672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396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363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9320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6616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8632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6522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881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5641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881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5976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7738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004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313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067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947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021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4728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800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6517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577555"/>
            <a:ext cx="6858000" cy="1932407"/>
          </a:xfrm>
        </p:spPr>
        <p:txBody>
          <a:bodyPr anchor="b"/>
          <a:lstStyle>
            <a:lvl1pPr algn="ctr">
              <a:defRPr sz="4500"/>
            </a:lvl1pPr>
          </a:lstStyle>
          <a:p>
            <a:r>
              <a:rPr lang="en-US"/>
              <a:t>Haga clic para editar el estilo de título principal</a:t>
            </a:r>
            <a:endParaRPr lang="de-AT" dirty="0"/>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Haga clic para editar el estilo maestro de subtítulos</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t>14.12.2020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t>‹Nº›</a:t>
            </a:fld>
            <a:endParaRPr lang="de-AT"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113006" y="5845567"/>
            <a:ext cx="1896967" cy="407194"/>
          </a:xfrm>
          <a:prstGeom prst="rect">
            <a:avLst/>
          </a:prstGeom>
        </p:spPr>
      </p:pic>
      <p:sp>
        <p:nvSpPr>
          <p:cNvPr id="9"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a:effectLst/>
                <a:latin typeface="Calibri" panose="020F0502020204030204" pitchFamily="34" charset="0"/>
                <a:ea typeface="Calibri" panose="020F0502020204030204" pitchFamily="34" charset="0"/>
                <a:cs typeface="Times New Roman" panose="02020603050405020304" pitchFamily="18" charset="0"/>
              </a:rPr>
              <a:t>El apoyo de la Comisión Europea a la producción de esta publicación no constituye un respaldo al contenido que refleja únicamente las opiniones de los autores, y la Comisión no puede ser considerada responsable de ningún uso que pueda hacerse de la información contenida en ella.</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930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pPr/>
              <a:t>14.12.2020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‹Nº›</a:t>
            </a:fld>
            <a:endParaRPr lang="de-AT" dirty="0"/>
          </a:p>
        </p:txBody>
      </p:sp>
    </p:spTree>
    <p:extLst>
      <p:ext uri="{BB962C8B-B14F-4D97-AF65-F5344CB8AC3E}">
        <p14:creationId xmlns:p14="http://schemas.microsoft.com/office/powerpoint/2010/main" val="143424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en-US"/>
              <a:t>Click to edit Master title style</a:t>
            </a:r>
            <a:endParaRPr lang="de-AT"/>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pPr/>
              <a:t>14.12.2020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‹Nº›</a:t>
            </a:fld>
            <a:endParaRPr lang="de-AT" dirty="0"/>
          </a:p>
        </p:txBody>
      </p:sp>
    </p:spTree>
    <p:extLst>
      <p:ext uri="{BB962C8B-B14F-4D97-AF65-F5344CB8AC3E}">
        <p14:creationId xmlns:p14="http://schemas.microsoft.com/office/powerpoint/2010/main" val="274428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0945"/>
            <a:ext cx="7772400" cy="1949018"/>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A7073B3-B8A4-4A9F-A96A-2C180B3B6F5D}" type="datetimeFigureOut">
              <a:rPr lang="de-AT" smtClean="0"/>
              <a:pPr/>
              <a:t>14.12.2020</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BF392987-28A0-473A-8771-24F8F41EB7F1}" type="slidenum">
              <a:rPr lang="de-AT" smtClean="0"/>
              <a:pPr/>
              <a:t>‹Nº›</a:t>
            </a:fld>
            <a:endParaRPr lang="de-AT" dirty="0"/>
          </a:p>
        </p:txBody>
      </p:sp>
      <p:pic>
        <p:nvPicPr>
          <p:cNvPr id="9" name="Grafik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681" y="160803"/>
            <a:ext cx="2067702" cy="1313163"/>
          </a:xfrm>
          <a:prstGeom prst="rect">
            <a:avLst/>
          </a:prstGeom>
        </p:spPr>
      </p:pic>
      <p:pic>
        <p:nvPicPr>
          <p:cNvPr id="10" name="Grafik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113006" y="5845567"/>
            <a:ext cx="1896967" cy="407194"/>
          </a:xfrm>
          <a:prstGeom prst="rect">
            <a:avLst/>
          </a:prstGeom>
        </p:spPr>
      </p:pic>
      <p:sp>
        <p:nvSpPr>
          <p:cNvPr id="11"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21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dirty="0"/>
          </a:p>
        </p:txBody>
      </p:sp>
      <p:sp>
        <p:nvSpPr>
          <p:cNvPr id="3" name="Inhaltsplatzhalter 2"/>
          <p:cNvSpPr>
            <a:spLocks noGrp="1"/>
          </p:cNvSpPr>
          <p:nvPr>
            <p:ph idx="1"/>
          </p:nvPr>
        </p:nvSpPr>
        <p:spPr>
          <a:xfrm>
            <a:off x="628650" y="1825625"/>
            <a:ext cx="7886700" cy="4134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‹Nº›</a:t>
            </a:fld>
            <a:endParaRPr lang="de-AT"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8" name="Grafik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99406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de-AT"/>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‹Nº›</a:t>
            </a:fld>
            <a:endParaRPr lang="de-AT"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191789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Inhaltsplatzhalt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‹Nº›</a:t>
            </a:fld>
            <a:endParaRPr lang="de-AT" dirty="0"/>
          </a:p>
        </p:txBody>
      </p:sp>
      <p:pic>
        <p:nvPicPr>
          <p:cNvPr id="8" name="Grafik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9" name="Grafik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15129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en-US"/>
              <a:t>Click to edit Master title style</a:t>
            </a:r>
            <a:endParaRPr lang="de-AT"/>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Inhaltsplatzhalt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Inhaltsplatzhalt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8" name="Fußzeilenplatzhalter 7"/>
          <p:cNvSpPr>
            <a:spLocks noGrp="1"/>
          </p:cNvSpPr>
          <p:nvPr>
            <p:ph type="ftr" sz="quarter" idx="11"/>
          </p:nvPr>
        </p:nvSpPr>
        <p:spPr/>
        <p:txBody>
          <a:bodyPr/>
          <a:lstStyle/>
          <a:p>
            <a:endParaRPr lang="de-AT" dirty="0"/>
          </a:p>
        </p:txBody>
      </p:sp>
      <p:sp>
        <p:nvSpPr>
          <p:cNvPr id="9" name="Foliennummernplatzhalter 8"/>
          <p:cNvSpPr>
            <a:spLocks noGrp="1"/>
          </p:cNvSpPr>
          <p:nvPr>
            <p:ph type="sldNum" sz="quarter" idx="12"/>
          </p:nvPr>
        </p:nvSpPr>
        <p:spPr/>
        <p:txBody>
          <a:bodyPr/>
          <a:lstStyle/>
          <a:p>
            <a:fld id="{BF392987-28A0-473A-8771-24F8F41EB7F1}" type="slidenum">
              <a:rPr lang="de-AT" smtClean="0"/>
              <a:pPr/>
              <a:t>‹Nº›</a:t>
            </a:fld>
            <a:endParaRPr lang="de-AT" dirty="0"/>
          </a:p>
        </p:txBody>
      </p:sp>
      <p:pic>
        <p:nvPicPr>
          <p:cNvPr id="10" name="Grafik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11" name="Grafik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160031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BF392987-28A0-473A-8771-24F8F41EB7F1}" type="slidenum">
              <a:rPr lang="de-AT" smtClean="0"/>
              <a:pPr/>
              <a:t>‹Nº›</a:t>
            </a:fld>
            <a:endParaRPr lang="de-AT" dirty="0"/>
          </a:p>
        </p:txBody>
      </p:sp>
      <p:pic>
        <p:nvPicPr>
          <p:cNvPr id="6" name="Grafik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7" name="Grafik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344033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A7073B3-B8A4-4A9F-A96A-2C180B3B6F5D}" type="datetimeFigureOut">
              <a:rPr lang="de-AT" smtClean="0"/>
              <a:pPr/>
              <a:t>14.12.2020</a:t>
            </a:fld>
            <a:endParaRPr lang="de-AT" dirty="0"/>
          </a:p>
        </p:txBody>
      </p:sp>
      <p:sp>
        <p:nvSpPr>
          <p:cNvPr id="3" name="Fußzeilenplatzhalter 2"/>
          <p:cNvSpPr>
            <a:spLocks noGrp="1"/>
          </p:cNvSpPr>
          <p:nvPr>
            <p:ph type="ftr" sz="quarter" idx="11"/>
          </p:nvPr>
        </p:nvSpPr>
        <p:spPr/>
        <p:txBody>
          <a:bodyPr/>
          <a:lstStyle/>
          <a:p>
            <a:endParaRPr lang="de-AT" dirty="0"/>
          </a:p>
        </p:txBody>
      </p:sp>
      <p:sp>
        <p:nvSpPr>
          <p:cNvPr id="4" name="Foliennummernplatzhalter 3"/>
          <p:cNvSpPr>
            <a:spLocks noGrp="1"/>
          </p:cNvSpPr>
          <p:nvPr>
            <p:ph type="sldNum" sz="quarter" idx="12"/>
          </p:nvPr>
        </p:nvSpPr>
        <p:spPr/>
        <p:txBody>
          <a:bodyPr/>
          <a:lstStyle/>
          <a:p>
            <a:fld id="{BF392987-28A0-473A-8771-24F8F41EB7F1}" type="slidenum">
              <a:rPr lang="de-AT" smtClean="0"/>
              <a:pPr/>
              <a:t>‹Nº›</a:t>
            </a:fld>
            <a:endParaRPr lang="de-AT" dirty="0"/>
          </a:p>
        </p:txBody>
      </p:sp>
    </p:spTree>
    <p:extLst>
      <p:ext uri="{BB962C8B-B14F-4D97-AF65-F5344CB8AC3E}">
        <p14:creationId xmlns:p14="http://schemas.microsoft.com/office/powerpoint/2010/main" val="279295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pPr/>
              <a:t>14.12.2020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‹Nº›</a:t>
            </a:fld>
            <a:endParaRPr lang="de-AT" dirty="0"/>
          </a:p>
        </p:txBody>
      </p:sp>
    </p:spTree>
    <p:extLst>
      <p:ext uri="{BB962C8B-B14F-4D97-AF65-F5344CB8AC3E}">
        <p14:creationId xmlns:p14="http://schemas.microsoft.com/office/powerpoint/2010/main" val="255199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de-AT" dirty="0"/>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pPr/>
              <a:t>14.12.2020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‹Nº›</a:t>
            </a:fld>
            <a:endParaRPr lang="de-AT" dirty="0"/>
          </a:p>
        </p:txBody>
      </p:sp>
    </p:spTree>
    <p:extLst>
      <p:ext uri="{BB962C8B-B14F-4D97-AF65-F5344CB8AC3E}">
        <p14:creationId xmlns:p14="http://schemas.microsoft.com/office/powerpoint/2010/main" val="186762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anchor="ctr"/>
          <a:lstStyle>
            <a:lvl1pPr algn="l">
              <a:defRPr sz="900">
                <a:solidFill>
                  <a:schemeClr val="tx1">
                    <a:tint val="75000"/>
                  </a:schemeClr>
                </a:solidFill>
              </a:defRPr>
            </a:lvl1pPr>
          </a:lstStyle>
          <a:p>
            <a:fld id="{2DFEAAD3-FFDB-4E0C-A6C1-ECE8D80FA51D}" type="datetimeFigureOut">
              <a:rPr lang="de-AT" smtClean="0"/>
              <a:t>14.12.2020</a:t>
            </a:fld>
            <a:endParaRPr lang="de-AT" dirty="0"/>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anchor="ctr"/>
          <a:lstStyle>
            <a:lvl1pPr algn="ctr">
              <a:defRPr sz="9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anchor="ctr"/>
          <a:lstStyle>
            <a:lvl1pPr algn="r">
              <a:defRPr sz="900">
                <a:solidFill>
                  <a:schemeClr val="tx1">
                    <a:tint val="75000"/>
                  </a:schemeClr>
                </a:solidFill>
              </a:defRPr>
            </a:lvl1pPr>
          </a:lstStyle>
          <a:p>
            <a:fld id="{BF392987-28A0-473A-8771-24F8F41EB7F1}" type="slidenum">
              <a:rPr lang="de-AT" smtClean="0"/>
              <a:t>‹Nº›</a:t>
            </a:fld>
            <a:endParaRPr lang="de-AT" dirty="0"/>
          </a:p>
        </p:txBody>
      </p:sp>
    </p:spTree>
    <p:extLst>
      <p:ext uri="{BB962C8B-B14F-4D97-AF65-F5344CB8AC3E}">
        <p14:creationId xmlns:p14="http://schemas.microsoft.com/office/powerpoint/2010/main" val="962578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21100" y="1671146"/>
            <a:ext cx="8520600" cy="2079076"/>
          </a:xfrm>
          <a:prstGeom prst="rect">
            <a:avLst/>
          </a:prstGeom>
        </p:spPr>
        <p:txBody>
          <a:bodyPr spcFirstLastPara="1" vert="horz" wrap="square" lIns="91425" tIns="91425" rIns="91425" bIns="91425" anchor="b" anchorCtr="0">
            <a:noAutofit/>
          </a:bodyPr>
          <a:lstStyle/>
          <a:p>
            <a:pPr lvl="0"/>
            <a:r>
              <a:rPr lang="es-ES" sz="4600" b="1" spc="50" dirty="0" err="1" smtClean="0">
                <a:ln w="0"/>
                <a:effectLst>
                  <a:innerShdw blurRad="63500" dist="50800" dir="13500000">
                    <a:srgbClr val="000000">
                      <a:alpha val="50000"/>
                    </a:srgbClr>
                  </a:innerShdw>
                </a:effectLst>
              </a:rPr>
              <a:t>Talent</a:t>
            </a:r>
            <a:r>
              <a:rPr lang="es-ES" sz="4600" b="1" spc="50" dirty="0" smtClean="0">
                <a:ln w="0"/>
                <a:effectLst>
                  <a:innerShdw blurRad="63500" dist="50800" dir="13500000">
                    <a:srgbClr val="000000">
                      <a:alpha val="50000"/>
                    </a:srgbClr>
                  </a:innerShdw>
                </a:effectLst>
              </a:rPr>
              <a:t> 4.0 – La Gestión del </a:t>
            </a:r>
            <a:br>
              <a:rPr lang="es-ES" sz="4600" b="1" spc="50" dirty="0" smtClean="0">
                <a:ln w="0"/>
                <a:effectLst>
                  <a:innerShdw blurRad="63500" dist="50800" dir="13500000">
                    <a:srgbClr val="000000">
                      <a:alpha val="50000"/>
                    </a:srgbClr>
                  </a:innerShdw>
                </a:effectLst>
              </a:rPr>
            </a:br>
            <a:r>
              <a:rPr lang="es-ES" sz="4600" b="1" spc="50" dirty="0" smtClean="0">
                <a:ln w="0"/>
                <a:effectLst>
                  <a:innerShdw blurRad="63500" dist="50800" dir="13500000">
                    <a:srgbClr val="000000">
                      <a:alpha val="50000"/>
                    </a:srgbClr>
                  </a:innerShdw>
                </a:effectLst>
              </a:rPr>
              <a:t>talento para las PYMES</a:t>
            </a:r>
            <a:br>
              <a:rPr lang="es-ES" sz="4600" b="1" spc="50" dirty="0" smtClean="0">
                <a:ln w="0"/>
                <a:effectLst>
                  <a:innerShdw blurRad="63500" dist="50800" dir="13500000">
                    <a:srgbClr val="000000">
                      <a:alpha val="50000"/>
                    </a:srgbClr>
                  </a:innerShdw>
                </a:effectLst>
              </a:rPr>
            </a:br>
            <a:r>
              <a:rPr lang="es-ES" sz="3200" b="1" spc="50" dirty="0" smtClean="0">
                <a:ln w="0"/>
                <a:effectLst>
                  <a:innerShdw blurRad="63500" dist="50800" dir="13500000">
                    <a:srgbClr val="000000">
                      <a:alpha val="50000"/>
                    </a:srgbClr>
                  </a:innerShdw>
                </a:effectLst>
              </a:rPr>
              <a:t>Programa de formación</a:t>
            </a:r>
            <a:endParaRPr lang="es-ES" sz="3200" b="1" spc="50" dirty="0">
              <a:ln w="0"/>
              <a:effectLst>
                <a:innerShdw blurRad="63500" dist="50800" dir="13500000">
                  <a:srgbClr val="000000">
                    <a:alpha val="50000"/>
                  </a:srgbClr>
                </a:innerShdw>
              </a:effectLst>
            </a:endParaRPr>
          </a:p>
        </p:txBody>
      </p:sp>
      <p:sp>
        <p:nvSpPr>
          <p:cNvPr id="2" name="TextBox 1">
            <a:extLst>
              <a:ext uri="{FF2B5EF4-FFF2-40B4-BE49-F238E27FC236}">
                <a16:creationId xmlns:a16="http://schemas.microsoft.com/office/drawing/2014/main" xmlns="" id="{340489AB-6B8C-4A79-B8F6-6BBF45C01F44}"/>
              </a:ext>
            </a:extLst>
          </p:cNvPr>
          <p:cNvSpPr txBox="1"/>
          <p:nvPr/>
        </p:nvSpPr>
        <p:spPr>
          <a:xfrm>
            <a:off x="3322040" y="4446165"/>
            <a:ext cx="2147582" cy="369332"/>
          </a:xfrm>
          <a:prstGeom prst="rect">
            <a:avLst/>
          </a:prstGeom>
          <a:noFill/>
        </p:spPr>
        <p:txBody>
          <a:bodyPr wrap="square">
            <a:spAutoFit/>
          </a:bodyPr>
          <a:lstStyle/>
          <a:p>
            <a:r>
              <a:rPr lang="sv-SE">
                <a:hlinkClick r:id="rId3"/>
              </a:rPr>
              <a:t>https://t4lent.eu/</a:t>
            </a:r>
            <a:endParaRPr lang="x-none" dirty="0"/>
          </a:p>
        </p:txBody>
      </p:sp>
      <p:sp>
        <p:nvSpPr>
          <p:cNvPr id="5" name="Rectangle 4">
            <a:extLst>
              <a:ext uri="{FF2B5EF4-FFF2-40B4-BE49-F238E27FC236}">
                <a16:creationId xmlns:a16="http://schemas.microsoft.com/office/drawing/2014/main" xmlns="" id="{B85096CB-8D14-407D-919A-F227C038C295}"/>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6EB0E9F4-E77C-5E48-9D9E-E24CCCA8EC5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671390"/>
            <a:ext cx="6583816"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LinkedIn:¿De verdad lo entendiste?</a:t>
            </a:r>
            <a:endParaRPr lang="en-GB" sz="2000" b="1" dirty="0">
              <a:ln/>
              <a:solidFill>
                <a:schemeClr val="bg1"/>
              </a:solidFill>
            </a:endParaRPr>
          </a:p>
        </p:txBody>
      </p:sp>
      <p:sp>
        <p:nvSpPr>
          <p:cNvPr id="11" name="Rettangolo 10">
            <a:extLst>
              <a:ext uri="{FF2B5EF4-FFF2-40B4-BE49-F238E27FC236}">
                <a16:creationId xmlns:a16="http://schemas.microsoft.com/office/drawing/2014/main" xmlns="" id="{87A6BEBC-75F1-5146-BBCE-388BE7A00A93}"/>
              </a:ext>
            </a:extLst>
          </p:cNvPr>
          <p:cNvSpPr/>
          <p:nvPr/>
        </p:nvSpPr>
        <p:spPr>
          <a:xfrm>
            <a:off x="3445061" y="1434201"/>
            <a:ext cx="3477513" cy="1200329"/>
          </a:xfrm>
          <a:prstGeom prst="rect">
            <a:avLst/>
          </a:prstGeom>
        </p:spPr>
        <p:txBody>
          <a:bodyPr wrap="square">
            <a:spAutoFit/>
          </a:bodyPr>
          <a:lstStyle/>
          <a:p>
            <a:r>
              <a:rPr lang="it-IT" sz="1200" dirty="0"/>
              <a:t>La realidad es que </a:t>
            </a:r>
            <a:r>
              <a:rPr lang="it-IT" sz="1200" b="1" dirty="0"/>
              <a:t>los estudiantes en LinkedIn representan al menos el 10 % del total de usuarios </a:t>
            </a:r>
            <a:r>
              <a:rPr lang="it-IT" sz="1200" dirty="0"/>
              <a:t>y si la empresa no puede </a:t>
            </a:r>
            <a:r>
              <a:rPr lang="it-IT" sz="1200" dirty="0" smtClean="0"/>
              <a:t>atrae</a:t>
            </a:r>
            <a:r>
              <a:rPr lang="it-IT" sz="1200" dirty="0" smtClean="0"/>
              <a:t>rlos </a:t>
            </a:r>
            <a:r>
              <a:rPr lang="it-IT" sz="1200" dirty="0"/>
              <a:t>es porque no ha estructurado </a:t>
            </a:r>
            <a:r>
              <a:rPr lang="it-IT" sz="1200" b="1" dirty="0"/>
              <a:t>un plan estratégico de comunicación</a:t>
            </a:r>
            <a:r>
              <a:rPr lang="it-IT" sz="1200" dirty="0"/>
              <a:t> para este público en particular.</a:t>
            </a:r>
          </a:p>
        </p:txBody>
      </p:sp>
      <p:sp>
        <p:nvSpPr>
          <p:cNvPr id="12" name="Rettangolo 11">
            <a:extLst>
              <a:ext uri="{FF2B5EF4-FFF2-40B4-BE49-F238E27FC236}">
                <a16:creationId xmlns:a16="http://schemas.microsoft.com/office/drawing/2014/main" xmlns="" id="{7A43DD1F-B4A7-BD4D-91A7-4BB6631E0A7A}"/>
              </a:ext>
            </a:extLst>
          </p:cNvPr>
          <p:cNvSpPr/>
          <p:nvPr/>
        </p:nvSpPr>
        <p:spPr>
          <a:xfrm>
            <a:off x="252261" y="1424066"/>
            <a:ext cx="3192800" cy="1200329"/>
          </a:xfrm>
          <a:prstGeom prst="rect">
            <a:avLst/>
          </a:prstGeom>
        </p:spPr>
        <p:txBody>
          <a:bodyPr wrap="square">
            <a:spAutoFit/>
          </a:bodyPr>
          <a:lstStyle/>
          <a:p>
            <a:r>
              <a:rPr lang="it-IT" sz="1200" dirty="0"/>
              <a:t>Un supuesto punto débil de LinkedIn sería la falta de perfiles jóvenes, por lo que muchas empresas ahora se lanzan a otras redes sociales como Instagram, aumentando la </a:t>
            </a:r>
            <a:r>
              <a:rPr lang="it-IT" sz="1200" dirty="0" smtClean="0"/>
              <a:t>inversiones </a:t>
            </a:r>
            <a:r>
              <a:rPr lang="it-IT" sz="1200" dirty="0"/>
              <a:t>realizadas </a:t>
            </a:r>
            <a:r>
              <a:rPr lang="it-IT" sz="1200" dirty="0" smtClean="0"/>
              <a:t>en acciones sin </a:t>
            </a:r>
            <a:r>
              <a:rPr lang="it-IT" sz="1200" dirty="0"/>
              <a:t>lógica.</a:t>
            </a:r>
          </a:p>
        </p:txBody>
      </p:sp>
      <p:pic>
        <p:nvPicPr>
          <p:cNvPr id="2051" name="Picture 3" descr="page9image31208032">
            <a:extLst>
              <a:ext uri="{FF2B5EF4-FFF2-40B4-BE49-F238E27FC236}">
                <a16:creationId xmlns:a16="http://schemas.microsoft.com/office/drawing/2014/main" xmlns="" id="{209A82BB-F5D5-1E49-A51E-373CD78659C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78545" y="1134698"/>
            <a:ext cx="2270955" cy="47126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page9image20795904">
            <a:extLst>
              <a:ext uri="{FF2B5EF4-FFF2-40B4-BE49-F238E27FC236}">
                <a16:creationId xmlns:a16="http://schemas.microsoft.com/office/drawing/2014/main" xmlns="" id="{DC35B9B4-6FA7-724F-96ED-D61069554AA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6112" y="2661499"/>
            <a:ext cx="5702300" cy="3077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8">
            <a:extLst>
              <a:ext uri="{FF2B5EF4-FFF2-40B4-BE49-F238E27FC236}">
                <a16:creationId xmlns:a16="http://schemas.microsoft.com/office/drawing/2014/main" xmlns="" id="{0EB1105E-88F4-8844-9BD6-3024202F0A9D}"/>
              </a:ext>
            </a:extLst>
          </p:cNvPr>
          <p:cNvSpPr>
            <a:spLocks noChangeArrowheads="1"/>
          </p:cNvSpPr>
          <p:nvPr/>
        </p:nvSpPr>
        <p:spPr bwMode="auto">
          <a:xfrm>
            <a:off x="5227919" y="2676883"/>
            <a:ext cx="1091247" cy="27699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Arial" panose="020B0604020202020204" pitchFamily="34" charset="0"/>
              </a:rPr>
              <a:t>+ 20 %</a:t>
            </a:r>
          </a:p>
        </p:txBody>
      </p:sp>
      <p:sp>
        <p:nvSpPr>
          <p:cNvPr id="16" name="Rettangolo 15">
            <a:extLst>
              <a:ext uri="{FF2B5EF4-FFF2-40B4-BE49-F238E27FC236}">
                <a16:creationId xmlns:a16="http://schemas.microsoft.com/office/drawing/2014/main" xmlns="" id="{074EE5E7-0F55-524E-8302-1C0C4AF0AD26}"/>
              </a:ext>
            </a:extLst>
          </p:cNvPr>
          <p:cNvSpPr/>
          <p:nvPr/>
        </p:nvSpPr>
        <p:spPr>
          <a:xfrm>
            <a:off x="252261" y="2977658"/>
            <a:ext cx="6526284" cy="492443"/>
          </a:xfrm>
          <a:prstGeom prst="rect">
            <a:avLst/>
          </a:prstGeom>
        </p:spPr>
        <p:txBody>
          <a:bodyPr wrap="square">
            <a:spAutoFit/>
          </a:bodyPr>
          <a:lstStyle/>
          <a:p>
            <a:r>
              <a:rPr lang="it-IT" sz="1300" b="1" dirty="0">
                <a:solidFill>
                  <a:schemeClr val="accent1">
                    <a:lumMod val="75000"/>
                  </a:schemeClr>
                </a:solidFill>
              </a:rPr>
              <a:t>Tener un plan estratégico de comunicación es esencial para obtener resultados </a:t>
            </a:r>
            <a:r>
              <a:rPr lang="it-IT" sz="1300" b="1" dirty="0" smtClean="0">
                <a:solidFill>
                  <a:schemeClr val="accent1">
                    <a:lumMod val="75000"/>
                  </a:schemeClr>
                </a:solidFill>
              </a:rPr>
              <a:t>en</a:t>
            </a:r>
            <a:r>
              <a:rPr lang="it-IT" sz="1300" b="1" dirty="0" smtClean="0">
                <a:solidFill>
                  <a:schemeClr val="accent1">
                    <a:lumMod val="75000"/>
                  </a:schemeClr>
                </a:solidFill>
              </a:rPr>
              <a:t> </a:t>
            </a:r>
            <a:r>
              <a:rPr lang="it-IT" sz="1300" b="1" dirty="0">
                <a:solidFill>
                  <a:schemeClr val="accent1">
                    <a:lumMod val="75000"/>
                  </a:schemeClr>
                </a:solidFill>
              </a:rPr>
              <a:t>LinkedIn y aumentar inmediatamente el rendimiento del canal en un 20 %.</a:t>
            </a:r>
          </a:p>
        </p:txBody>
      </p:sp>
      <p:pic>
        <p:nvPicPr>
          <p:cNvPr id="2058" name="Picture 10" descr="page9image14075760">
            <a:extLst>
              <a:ext uri="{FF2B5EF4-FFF2-40B4-BE49-F238E27FC236}">
                <a16:creationId xmlns:a16="http://schemas.microsoft.com/office/drawing/2014/main" xmlns="" id="{E80D5B28-17A3-D44D-81E2-D3B7E8A32E5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4205" y="3470101"/>
            <a:ext cx="394631" cy="39463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page9image14074528">
            <a:extLst>
              <a:ext uri="{FF2B5EF4-FFF2-40B4-BE49-F238E27FC236}">
                <a16:creationId xmlns:a16="http://schemas.microsoft.com/office/drawing/2014/main" xmlns="" id="{2A9AC47E-C879-744D-A14A-279053C099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36921" y="3452031"/>
            <a:ext cx="394631" cy="3946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page9image14075760">
            <a:extLst>
              <a:ext uri="{FF2B5EF4-FFF2-40B4-BE49-F238E27FC236}">
                <a16:creationId xmlns:a16="http://schemas.microsoft.com/office/drawing/2014/main" xmlns="" id="{DDB407C9-7A2F-1A41-A7F4-17D1914B235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45754" y="3470101"/>
            <a:ext cx="394631" cy="394631"/>
          </a:xfrm>
          <a:prstGeom prst="rect">
            <a:avLst/>
          </a:prstGeom>
          <a:noFill/>
          <a:extLst>
            <a:ext uri="{909E8E84-426E-40DD-AFC4-6F175D3DCCD1}">
              <a14:hiddenFill xmlns:a14="http://schemas.microsoft.com/office/drawing/2010/main">
                <a:solidFill>
                  <a:srgbClr val="FFFFFF"/>
                </a:solidFill>
              </a14:hiddenFill>
            </a:ext>
          </a:extLst>
        </p:spPr>
      </p:pic>
      <p:sp>
        <p:nvSpPr>
          <p:cNvPr id="17" name="Rettangolo 16">
            <a:extLst>
              <a:ext uri="{FF2B5EF4-FFF2-40B4-BE49-F238E27FC236}">
                <a16:creationId xmlns:a16="http://schemas.microsoft.com/office/drawing/2014/main" xmlns="" id="{4689231F-F704-794B-B9C6-A8AD8D92964D}"/>
              </a:ext>
            </a:extLst>
          </p:cNvPr>
          <p:cNvSpPr/>
          <p:nvPr/>
        </p:nvSpPr>
        <p:spPr>
          <a:xfrm>
            <a:off x="252260" y="3866820"/>
            <a:ext cx="1984313" cy="1200329"/>
          </a:xfrm>
          <a:prstGeom prst="rect">
            <a:avLst/>
          </a:prstGeom>
        </p:spPr>
        <p:txBody>
          <a:bodyPr wrap="square">
            <a:spAutoFit/>
          </a:bodyPr>
          <a:lstStyle/>
          <a:p>
            <a:r>
              <a:rPr lang="it-IT" sz="1200" dirty="0"/>
              <a:t>Desafortunadamente, las empresas a menudo utilizan la página de LinkedIn como </a:t>
            </a:r>
            <a:r>
              <a:rPr lang="it-IT" sz="1200" b="1" dirty="0"/>
              <a:t>escaparate de contenido</a:t>
            </a:r>
            <a:r>
              <a:rPr lang="it-IT" sz="1200" dirty="0"/>
              <a:t>.</a:t>
            </a:r>
          </a:p>
        </p:txBody>
      </p:sp>
      <p:sp>
        <p:nvSpPr>
          <p:cNvPr id="19" name="Rettangolo 18">
            <a:extLst>
              <a:ext uri="{FF2B5EF4-FFF2-40B4-BE49-F238E27FC236}">
                <a16:creationId xmlns:a16="http://schemas.microsoft.com/office/drawing/2014/main" xmlns="" id="{FEEE39FC-DA39-2147-8441-C2714A0BB2DA}"/>
              </a:ext>
            </a:extLst>
          </p:cNvPr>
          <p:cNvSpPr/>
          <p:nvPr/>
        </p:nvSpPr>
        <p:spPr>
          <a:xfrm>
            <a:off x="4658079" y="3866820"/>
            <a:ext cx="2136016" cy="1384995"/>
          </a:xfrm>
          <a:prstGeom prst="rect">
            <a:avLst/>
          </a:prstGeom>
        </p:spPr>
        <p:txBody>
          <a:bodyPr wrap="square">
            <a:spAutoFit/>
          </a:bodyPr>
          <a:lstStyle/>
          <a:p>
            <a:r>
              <a:rPr lang="it-IT" sz="1200" dirty="0"/>
              <a:t>La falta de una estrategia</a:t>
            </a:r>
          </a:p>
          <a:p>
            <a:r>
              <a:rPr lang="it-IT" sz="1200" b="1" dirty="0"/>
              <a:t>condena a LinkedIn a convertirse en una inversión no reembolsable, no </a:t>
            </a:r>
            <a:r>
              <a:rPr lang="it-IT" sz="1200" dirty="0"/>
              <a:t>relacionada con los objetivos de la adquisición de talento.</a:t>
            </a:r>
          </a:p>
        </p:txBody>
      </p:sp>
      <p:sp>
        <p:nvSpPr>
          <p:cNvPr id="20" name="Rettangolo 19">
            <a:extLst>
              <a:ext uri="{FF2B5EF4-FFF2-40B4-BE49-F238E27FC236}">
                <a16:creationId xmlns:a16="http://schemas.microsoft.com/office/drawing/2014/main" xmlns="" id="{22615058-BE7B-9144-A67F-CC2F3311E240}"/>
              </a:ext>
            </a:extLst>
          </p:cNvPr>
          <p:cNvSpPr/>
          <p:nvPr/>
        </p:nvSpPr>
        <p:spPr>
          <a:xfrm>
            <a:off x="2228059" y="3866820"/>
            <a:ext cx="2430020" cy="1384995"/>
          </a:xfrm>
          <a:prstGeom prst="rect">
            <a:avLst/>
          </a:prstGeom>
        </p:spPr>
        <p:txBody>
          <a:bodyPr wrap="square">
            <a:spAutoFit/>
          </a:bodyPr>
          <a:lstStyle/>
          <a:p>
            <a:r>
              <a:rPr lang="it-IT" sz="1200" dirty="0"/>
              <a:t>Publican y cuentan cosas, pero sin </a:t>
            </a:r>
            <a:r>
              <a:rPr lang="it-IT" sz="1200" b="1" dirty="0"/>
              <a:t>un objetivo como, por </a:t>
            </a:r>
            <a:r>
              <a:rPr lang="it-IT" sz="1200" dirty="0"/>
              <a:t>ejemplo, querer mejorar su percepción </a:t>
            </a:r>
            <a:r>
              <a:rPr lang="it-IT" sz="1200" dirty="0" smtClean="0"/>
              <a:t>de un grupo específico </a:t>
            </a:r>
            <a:r>
              <a:rPr lang="it-IT" sz="1200" dirty="0"/>
              <a:t>de graduados recientes en asignaturas científicas.</a:t>
            </a:r>
          </a:p>
        </p:txBody>
      </p:sp>
      <p:sp>
        <p:nvSpPr>
          <p:cNvPr id="21" name="Rettangolo 20">
            <a:extLst>
              <a:ext uri="{FF2B5EF4-FFF2-40B4-BE49-F238E27FC236}">
                <a16:creationId xmlns:a16="http://schemas.microsoft.com/office/drawing/2014/main" xmlns="" id="{4DC62413-AC3F-0341-B4D3-E48530DF8A8E}"/>
              </a:ext>
            </a:extLst>
          </p:cNvPr>
          <p:cNvSpPr/>
          <p:nvPr/>
        </p:nvSpPr>
        <p:spPr>
          <a:xfrm>
            <a:off x="1089523" y="5251815"/>
            <a:ext cx="5833051" cy="830997"/>
          </a:xfrm>
          <a:prstGeom prst="rect">
            <a:avLst/>
          </a:prstGeom>
        </p:spPr>
        <p:txBody>
          <a:bodyPr wrap="square">
            <a:spAutoFit/>
          </a:bodyPr>
          <a:lstStyle/>
          <a:p>
            <a:r>
              <a:rPr lang="it-IT" sz="1200" dirty="0"/>
              <a:t>Esto a su vez refuerza la ya negativa percepción que la dirección suele tener hacia las redes sociales </a:t>
            </a:r>
            <a:r>
              <a:rPr lang="it-IT" sz="1200" dirty="0" smtClean="0"/>
              <a:t>e impacta</a:t>
            </a:r>
            <a:r>
              <a:rPr lang="it-IT" sz="1200" b="1" dirty="0" smtClean="0"/>
              <a:t> </a:t>
            </a:r>
            <a:r>
              <a:rPr lang="it-IT" sz="1200" b="1" dirty="0"/>
              <a:t>negativamente </a:t>
            </a:r>
            <a:r>
              <a:rPr lang="it-IT" sz="1200" b="1" dirty="0" smtClean="0"/>
              <a:t>en </a:t>
            </a:r>
            <a:r>
              <a:rPr lang="it-IT" sz="1200" b="1" dirty="0" smtClean="0"/>
              <a:t>la </a:t>
            </a:r>
            <a:r>
              <a:rPr lang="it-IT" sz="1200" b="1" dirty="0"/>
              <a:t>credibilidad interna del Área</a:t>
            </a:r>
            <a:r>
              <a:rPr lang="it-IT" sz="1200" dirty="0"/>
              <a:t> </a:t>
            </a:r>
            <a:r>
              <a:rPr lang="it-IT" sz="1200" b="1" dirty="0"/>
              <a:t>de Recursos Humanos</a:t>
            </a:r>
            <a:r>
              <a:rPr lang="it-IT" sz="1200" dirty="0"/>
              <a:t>, que en cambio cree firmemente en la herramienta pero </a:t>
            </a:r>
            <a:r>
              <a:rPr lang="it-IT" sz="1200" b="1" dirty="0"/>
              <a:t>no puede obtener los recursos necesarios </a:t>
            </a:r>
            <a:r>
              <a:rPr lang="it-IT" sz="1200" dirty="0"/>
              <a:t>para explotarla plenamente. </a:t>
            </a:r>
          </a:p>
        </p:txBody>
      </p:sp>
      <p:pic>
        <p:nvPicPr>
          <p:cNvPr id="33" name="Picture 10" descr="page9image14075760">
            <a:extLst>
              <a:ext uri="{FF2B5EF4-FFF2-40B4-BE49-F238E27FC236}">
                <a16:creationId xmlns:a16="http://schemas.microsoft.com/office/drawing/2014/main" xmlns="" id="{41C190B7-9B3A-AE45-817F-951CD46466E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828" y="5449003"/>
            <a:ext cx="394631" cy="39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17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671390"/>
            <a:ext cx="6583816"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Pero, ¿a dónde vas si no tienes el plan?</a:t>
            </a:r>
          </a:p>
        </p:txBody>
      </p:sp>
      <p:pic>
        <p:nvPicPr>
          <p:cNvPr id="5121" name="Picture 1" descr="page10image31197632">
            <a:extLst>
              <a:ext uri="{FF2B5EF4-FFF2-40B4-BE49-F238E27FC236}">
                <a16:creationId xmlns:a16="http://schemas.microsoft.com/office/drawing/2014/main" xmlns="" id="{A1F0DFE5-EDD1-1E41-A164-59EE8B3179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2697" y="1144152"/>
            <a:ext cx="2704806" cy="4675531"/>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DDEB504C-BA08-5D40-A8D2-FD30A4FBA535}"/>
              </a:ext>
            </a:extLst>
          </p:cNvPr>
          <p:cNvSpPr/>
          <p:nvPr/>
        </p:nvSpPr>
        <p:spPr>
          <a:xfrm>
            <a:off x="135455" y="1514671"/>
            <a:ext cx="6375704" cy="830997"/>
          </a:xfrm>
          <a:prstGeom prst="rect">
            <a:avLst/>
          </a:prstGeom>
        </p:spPr>
        <p:txBody>
          <a:bodyPr wrap="square">
            <a:spAutoFit/>
          </a:bodyPr>
          <a:lstStyle/>
          <a:p>
            <a:pPr algn="just"/>
            <a:r>
              <a:rPr sz="1200" dirty="0" smtClean="0"/>
              <a:t>¿</a:t>
            </a:r>
            <a:r>
              <a:rPr lang="it-IT" sz="1200" dirty="0" smtClean="0"/>
              <a:t>Cuando es el m</a:t>
            </a:r>
            <a:r>
              <a:rPr lang="it-IT" sz="1200" dirty="0" smtClean="0"/>
              <a:t>ejor </a:t>
            </a:r>
            <a:r>
              <a:rPr lang="it-IT" sz="1200" dirty="0"/>
              <a:t>momento para encontrar el talento que </a:t>
            </a:r>
            <a:r>
              <a:rPr lang="it-IT" sz="1200" dirty="0" smtClean="0"/>
              <a:t>hoy necesitas? ¡</a:t>
            </a:r>
            <a:r>
              <a:rPr lang="it-IT" sz="1200" dirty="0"/>
              <a:t>Hace 6</a:t>
            </a:r>
            <a:r>
              <a:rPr lang="it-IT" sz="1200" b="1" dirty="0"/>
              <a:t>meses</a:t>
            </a:r>
            <a:r>
              <a:rPr lang="it-IT" sz="1200" b="1" dirty="0" smtClean="0"/>
              <a:t>! </a:t>
            </a:r>
            <a:r>
              <a:rPr lang="it-IT" sz="1200" dirty="0" smtClean="0"/>
              <a:t>La </a:t>
            </a:r>
            <a:r>
              <a:rPr lang="it-IT" sz="1200" dirty="0"/>
              <a:t>ventaja de invertir en la comunicación de la </a:t>
            </a:r>
            <a:r>
              <a:rPr lang="it-IT" sz="1200" dirty="0" smtClean="0"/>
              <a:t>marca empleadora </a:t>
            </a:r>
            <a:r>
              <a:rPr lang="it-IT" sz="1200" dirty="0"/>
              <a:t>con LinkedIn es </a:t>
            </a:r>
            <a:r>
              <a:rPr lang="it-IT" sz="1200" b="1" dirty="0"/>
              <a:t>tener un nuevo </a:t>
            </a:r>
            <a:r>
              <a:rPr lang="it-IT" sz="1200" b="1" dirty="0" smtClean="0"/>
              <a:t>canal</a:t>
            </a:r>
            <a:r>
              <a:rPr lang="it-IT" sz="1200" b="1" dirty="0" smtClean="0"/>
              <a:t> </a:t>
            </a:r>
            <a:r>
              <a:rPr lang="it-IT" sz="1200" b="1" dirty="0"/>
              <a:t>de contactos listos para su </a:t>
            </a:r>
            <a:r>
              <a:rPr lang="it-IT" sz="1200" b="1" dirty="0" smtClean="0"/>
              <a:t>uso, a </a:t>
            </a:r>
            <a:r>
              <a:rPr lang="it-IT" sz="1200" dirty="0" smtClean="0"/>
              <a:t>los </a:t>
            </a:r>
            <a:r>
              <a:rPr lang="it-IT" sz="1200" dirty="0"/>
              <a:t>cuales los reclutadores y los gerentes de contratación pueden </a:t>
            </a:r>
            <a:r>
              <a:rPr lang="it-IT" sz="1200" dirty="0" smtClean="0"/>
              <a:t>acceder</a:t>
            </a:r>
            <a:r>
              <a:rPr lang="it-IT" sz="1200" dirty="0" smtClean="0"/>
              <a:t> </a:t>
            </a:r>
            <a:r>
              <a:rPr lang="it-IT" sz="1200" dirty="0"/>
              <a:t>cuando sea necesario.</a:t>
            </a:r>
          </a:p>
        </p:txBody>
      </p:sp>
      <p:pic>
        <p:nvPicPr>
          <p:cNvPr id="7" name="Picture 10" descr="page9image14075760">
            <a:extLst>
              <a:ext uri="{FF2B5EF4-FFF2-40B4-BE49-F238E27FC236}">
                <a16:creationId xmlns:a16="http://schemas.microsoft.com/office/drawing/2014/main" xmlns="" id="{A0F21CB3-FB15-C94F-AC09-670C44B41B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6555" y="2990345"/>
            <a:ext cx="394631" cy="3946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page9image14074528">
            <a:extLst>
              <a:ext uri="{FF2B5EF4-FFF2-40B4-BE49-F238E27FC236}">
                <a16:creationId xmlns:a16="http://schemas.microsoft.com/office/drawing/2014/main" xmlns="" id="{B2C86D25-89FD-6448-AB74-37414F744DA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40865" y="3000242"/>
            <a:ext cx="394631" cy="3946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page9image14075760">
            <a:extLst>
              <a:ext uri="{FF2B5EF4-FFF2-40B4-BE49-F238E27FC236}">
                <a16:creationId xmlns:a16="http://schemas.microsoft.com/office/drawing/2014/main" xmlns="" id="{D7D5088E-A3F4-EA47-98BD-2BD5A1E1B17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2987" y="3000242"/>
            <a:ext cx="430391" cy="43039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age10image14253824">
            <a:extLst>
              <a:ext uri="{FF2B5EF4-FFF2-40B4-BE49-F238E27FC236}">
                <a16:creationId xmlns:a16="http://schemas.microsoft.com/office/drawing/2014/main" xmlns="" id="{533233F5-5F01-B044-8401-681FFA59952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89098" y="3042260"/>
            <a:ext cx="342716" cy="342716"/>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xmlns="" id="{999A2BE5-92B6-DB4E-B323-37097F488048}"/>
              </a:ext>
            </a:extLst>
          </p:cNvPr>
          <p:cNvSpPr/>
          <p:nvPr/>
        </p:nvSpPr>
        <p:spPr>
          <a:xfrm>
            <a:off x="492680" y="2438001"/>
            <a:ext cx="5860017" cy="523220"/>
          </a:xfrm>
          <a:prstGeom prst="rect">
            <a:avLst/>
          </a:prstGeom>
        </p:spPr>
        <p:txBody>
          <a:bodyPr wrap="square">
            <a:spAutoFit/>
          </a:bodyPr>
          <a:lstStyle/>
          <a:p>
            <a:pPr algn="ctr"/>
            <a:r>
              <a:rPr lang="it-IT" sz="1400" b="1"/>
              <a:t>Para lograrlo, la empresa debe trabajar al menos 6-12 meses en comunicación estratégica, con un objetivo muy específico.¿Por qué?</a:t>
            </a:r>
          </a:p>
        </p:txBody>
      </p:sp>
      <p:sp>
        <p:nvSpPr>
          <p:cNvPr id="4" name="Rettangolo 3">
            <a:extLst>
              <a:ext uri="{FF2B5EF4-FFF2-40B4-BE49-F238E27FC236}">
                <a16:creationId xmlns:a16="http://schemas.microsoft.com/office/drawing/2014/main" xmlns="" id="{6A1B0D10-001D-1B49-A4E4-3377FA444602}"/>
              </a:ext>
            </a:extLst>
          </p:cNvPr>
          <p:cNvSpPr/>
          <p:nvPr/>
        </p:nvSpPr>
        <p:spPr>
          <a:xfrm>
            <a:off x="2247342" y="3511359"/>
            <a:ext cx="2026227" cy="2308324"/>
          </a:xfrm>
          <a:prstGeom prst="rect">
            <a:avLst/>
          </a:prstGeom>
        </p:spPr>
        <p:txBody>
          <a:bodyPr wrap="square">
            <a:spAutoFit/>
          </a:bodyPr>
          <a:lstStyle/>
          <a:p>
            <a:r>
              <a:rPr lang="it-IT" sz="1200" dirty="0"/>
              <a:t>LinkedIn, por otro lado, es una red social y está llena de </a:t>
            </a:r>
            <a:r>
              <a:rPr lang="it-IT" sz="1200" b="1" dirty="0"/>
              <a:t>personas que no tienen urgencia </a:t>
            </a:r>
            <a:r>
              <a:rPr lang="it-IT" sz="1200" b="1" dirty="0" smtClean="0"/>
              <a:t>por cambiar.</a:t>
            </a:r>
            <a:r>
              <a:rPr lang="it-IT" sz="1200" dirty="0" smtClean="0"/>
              <a:t>Por </a:t>
            </a:r>
            <a:r>
              <a:rPr lang="it-IT" sz="1200" dirty="0"/>
              <a:t>lo tanto, la empresa debe entrar en sus </a:t>
            </a:r>
            <a:r>
              <a:rPr lang="it-IT" sz="1200" dirty="0" smtClean="0"/>
              <a:t>radares, </a:t>
            </a:r>
            <a:r>
              <a:rPr lang="it-IT" sz="1200" dirty="0"/>
              <a:t>alimentarlos y </a:t>
            </a:r>
            <a:r>
              <a:rPr lang="it-IT" sz="1200" b="1" dirty="0"/>
              <a:t>convencerlos de que es una buena empresa y que es interesante para ellos </a:t>
            </a:r>
            <a:r>
              <a:rPr lang="it-IT" sz="1200" dirty="0"/>
              <a:t>dejar el viejo camino para </a:t>
            </a:r>
            <a:r>
              <a:rPr lang="it-IT" sz="1200" dirty="0" smtClean="0"/>
              <a:t>coger el </a:t>
            </a:r>
            <a:r>
              <a:rPr lang="it-IT" sz="1200" dirty="0"/>
              <a:t>nuevo.</a:t>
            </a:r>
          </a:p>
        </p:txBody>
      </p:sp>
      <p:sp>
        <p:nvSpPr>
          <p:cNvPr id="10" name="Rettangolo 9">
            <a:extLst>
              <a:ext uri="{FF2B5EF4-FFF2-40B4-BE49-F238E27FC236}">
                <a16:creationId xmlns:a16="http://schemas.microsoft.com/office/drawing/2014/main" xmlns="" id="{91AFB0ED-0360-664C-A431-DF9F35BF8B41}"/>
              </a:ext>
            </a:extLst>
          </p:cNvPr>
          <p:cNvSpPr/>
          <p:nvPr/>
        </p:nvSpPr>
        <p:spPr>
          <a:xfrm>
            <a:off x="135455" y="3462545"/>
            <a:ext cx="1911604" cy="2492990"/>
          </a:xfrm>
          <a:prstGeom prst="rect">
            <a:avLst/>
          </a:prstGeom>
        </p:spPr>
        <p:txBody>
          <a:bodyPr wrap="square">
            <a:spAutoFit/>
          </a:bodyPr>
          <a:lstStyle/>
          <a:p>
            <a:r>
              <a:rPr lang="it-IT" sz="1200" dirty="0"/>
              <a:t>El primer gran error de las empresas es </a:t>
            </a:r>
            <a:r>
              <a:rPr lang="it-IT" sz="1200" b="1" dirty="0"/>
              <a:t>tratar a LinkedIn como una </a:t>
            </a:r>
            <a:r>
              <a:rPr lang="it-IT" sz="1200" b="1" dirty="0" smtClean="0"/>
              <a:t>bolsa</a:t>
            </a:r>
            <a:r>
              <a:rPr lang="it-IT" sz="1200" b="1" dirty="0" smtClean="0"/>
              <a:t> </a:t>
            </a:r>
            <a:r>
              <a:rPr lang="it-IT" sz="1200" b="1" dirty="0"/>
              <a:t>de trabajo</a:t>
            </a:r>
            <a:r>
              <a:rPr lang="it-IT" sz="1200" b="1" dirty="0" smtClean="0"/>
              <a:t>. </a:t>
            </a:r>
            <a:r>
              <a:rPr lang="it-IT" sz="1200" dirty="0" smtClean="0"/>
              <a:t>La </a:t>
            </a:r>
            <a:r>
              <a:rPr lang="it-IT" sz="1200" dirty="0"/>
              <a:t>diferencia </a:t>
            </a:r>
            <a:r>
              <a:rPr lang="it-IT" sz="1200" dirty="0" smtClean="0"/>
              <a:t>es sustancial.En </a:t>
            </a:r>
            <a:r>
              <a:rPr lang="it-IT" sz="1200" dirty="0"/>
              <a:t>una </a:t>
            </a:r>
            <a:r>
              <a:rPr lang="it-IT" sz="1200" dirty="0" smtClean="0"/>
              <a:t>bols</a:t>
            </a:r>
            <a:r>
              <a:rPr lang="it-IT" sz="1200" dirty="0" smtClean="0"/>
              <a:t>a </a:t>
            </a:r>
            <a:r>
              <a:rPr lang="it-IT" sz="1200" dirty="0"/>
              <a:t>de trabajo, hay usuarios que están buscando activamente un nuevo trabajo</a:t>
            </a:r>
            <a:r>
              <a:rPr lang="it-IT" sz="1200" dirty="0" smtClean="0"/>
              <a:t>. Significa </a:t>
            </a:r>
            <a:r>
              <a:rPr lang="it-IT" sz="1200" dirty="0"/>
              <a:t>que el ciclo de decisión es más rápido y las fórmulas clásicas funcionan.</a:t>
            </a:r>
          </a:p>
        </p:txBody>
      </p:sp>
      <p:sp>
        <p:nvSpPr>
          <p:cNvPr id="11" name="Rettangolo 10">
            <a:extLst>
              <a:ext uri="{FF2B5EF4-FFF2-40B4-BE49-F238E27FC236}">
                <a16:creationId xmlns:a16="http://schemas.microsoft.com/office/drawing/2014/main" xmlns="" id="{61F53675-8B23-DB44-81F9-62242916E314}"/>
              </a:ext>
            </a:extLst>
          </p:cNvPr>
          <p:cNvSpPr/>
          <p:nvPr/>
        </p:nvSpPr>
        <p:spPr>
          <a:xfrm>
            <a:off x="4431415" y="3532501"/>
            <a:ext cx="1813530" cy="1938992"/>
          </a:xfrm>
          <a:prstGeom prst="rect">
            <a:avLst/>
          </a:prstGeom>
        </p:spPr>
        <p:txBody>
          <a:bodyPr wrap="square">
            <a:spAutoFit/>
          </a:bodyPr>
          <a:lstStyle/>
          <a:p>
            <a:r>
              <a:rPr lang="it-IT" sz="1200" dirty="0"/>
              <a:t>Aunque </a:t>
            </a:r>
            <a:r>
              <a:rPr lang="it-IT" sz="1200" dirty="0" smtClean="0"/>
              <a:t>se</a:t>
            </a:r>
            <a:r>
              <a:rPr lang="it-IT" sz="1200" dirty="0" smtClean="0"/>
              <a:t> </a:t>
            </a:r>
            <a:r>
              <a:rPr lang="it-IT" sz="1200" dirty="0"/>
              <a:t>hace, otras empresas competidoras han llegado a la misma conclusión al aumentar las barreras de entrada en términos de calidad y tipo de contenido y presupuesto publicitario para ampliar su distribución.</a:t>
            </a:r>
          </a:p>
        </p:txBody>
      </p:sp>
    </p:spTree>
    <p:extLst>
      <p:ext uri="{BB962C8B-B14F-4D97-AF65-F5344CB8AC3E}">
        <p14:creationId xmlns:p14="http://schemas.microsoft.com/office/powerpoint/2010/main" val="405318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671390"/>
            <a:ext cx="6583816"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Pero, ¿a dónde vas si no tienes el plan?</a:t>
            </a:r>
          </a:p>
        </p:txBody>
      </p:sp>
      <p:pic>
        <p:nvPicPr>
          <p:cNvPr id="6145" name="Picture 1" descr="page11image31101200">
            <a:extLst>
              <a:ext uri="{FF2B5EF4-FFF2-40B4-BE49-F238E27FC236}">
                <a16:creationId xmlns:a16="http://schemas.microsoft.com/office/drawing/2014/main" xmlns="" id="{1BCCE90B-86D1-A945-B75C-E674CA23D7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79769" y="1122666"/>
            <a:ext cx="2386740" cy="4704697"/>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24D4362E-63D2-A641-ABB9-9BF9C438F54B}"/>
              </a:ext>
            </a:extLst>
          </p:cNvPr>
          <p:cNvSpPr/>
          <p:nvPr/>
        </p:nvSpPr>
        <p:spPr>
          <a:xfrm>
            <a:off x="219621" y="1518361"/>
            <a:ext cx="8837882" cy="738664"/>
          </a:xfrm>
          <a:prstGeom prst="rect">
            <a:avLst/>
          </a:prstGeom>
        </p:spPr>
        <p:txBody>
          <a:bodyPr wrap="square">
            <a:spAutoFit/>
          </a:bodyPr>
          <a:lstStyle/>
          <a:p>
            <a:r>
              <a:rPr lang="it-IT" sz="1400" dirty="0"/>
              <a:t>Este </a:t>
            </a:r>
            <a:r>
              <a:rPr lang="it-IT" sz="1400" dirty="0" smtClean="0"/>
              <a:t>no conocimiento</a:t>
            </a:r>
            <a:r>
              <a:rPr lang="it-IT" sz="1400" dirty="0" smtClean="0"/>
              <a:t> </a:t>
            </a:r>
            <a:r>
              <a:rPr lang="it-IT" sz="1400" dirty="0"/>
              <a:t>de LinkedIn </a:t>
            </a:r>
            <a:r>
              <a:rPr lang="it-IT" sz="1400" dirty="0" smtClean="0"/>
              <a:t>se basa en que</a:t>
            </a:r>
            <a:r>
              <a:rPr lang="it-IT" sz="1400" dirty="0" smtClean="0"/>
              <a:t> </a:t>
            </a:r>
            <a:r>
              <a:rPr lang="it-IT" sz="1400" dirty="0"/>
              <a:t>las compañías se apresuran a equiparse </a:t>
            </a:r>
            <a:r>
              <a:rPr lang="it-IT" sz="1400" dirty="0" smtClean="0"/>
              <a:t>en</a:t>
            </a:r>
            <a:r>
              <a:rPr lang="it-IT" sz="1400" dirty="0" smtClean="0"/>
              <a:t> </a:t>
            </a:r>
            <a:r>
              <a:rPr lang="it-IT" sz="1400" dirty="0"/>
              <a:t>exceso de </a:t>
            </a:r>
            <a:r>
              <a:rPr lang="it-IT" sz="1400" dirty="0" smtClean="0"/>
              <a:t>Páginas y Bolsas de trabajo,</a:t>
            </a:r>
            <a:r>
              <a:rPr lang="it-IT" sz="1400" dirty="0" smtClean="0"/>
              <a:t> </a:t>
            </a:r>
            <a:r>
              <a:rPr lang="it-IT" sz="1400" dirty="0"/>
              <a:t>cuando primero deben invertir en comunicación </a:t>
            </a:r>
            <a:r>
              <a:rPr lang="it-IT" sz="1400" dirty="0" smtClean="0"/>
              <a:t>orgánica y </a:t>
            </a:r>
            <a:r>
              <a:rPr lang="it-IT" sz="1400" dirty="0"/>
              <a:t>publicidad dirigida </a:t>
            </a:r>
            <a:r>
              <a:rPr lang="it-IT" sz="1400" dirty="0" smtClean="0"/>
              <a:t>a ampliar el alcance de la web, del proyecto, de la empresa</a:t>
            </a:r>
            <a:endParaRPr lang="it-IT" sz="1400" dirty="0"/>
          </a:p>
        </p:txBody>
      </p:sp>
      <p:sp>
        <p:nvSpPr>
          <p:cNvPr id="3" name="Rettangolo 2">
            <a:extLst>
              <a:ext uri="{FF2B5EF4-FFF2-40B4-BE49-F238E27FC236}">
                <a16:creationId xmlns:a16="http://schemas.microsoft.com/office/drawing/2014/main" xmlns="" id="{4100028D-0255-114E-8EC6-A527A2D12096}"/>
              </a:ext>
            </a:extLst>
          </p:cNvPr>
          <p:cNvSpPr/>
          <p:nvPr/>
        </p:nvSpPr>
        <p:spPr>
          <a:xfrm>
            <a:off x="219621" y="2461992"/>
            <a:ext cx="6834322" cy="1323439"/>
          </a:xfrm>
          <a:prstGeom prst="rect">
            <a:avLst/>
          </a:prstGeom>
        </p:spPr>
        <p:txBody>
          <a:bodyPr wrap="square">
            <a:spAutoFit/>
          </a:bodyPr>
          <a:lstStyle/>
          <a:p>
            <a:pPr algn="ctr"/>
            <a:r>
              <a:rPr lang="it-IT" sz="1600" dirty="0"/>
              <a:t>En resumen, trabajar sin un plan es </a:t>
            </a:r>
            <a:r>
              <a:rPr lang="it-IT" sz="1600" dirty="0" smtClean="0"/>
              <a:t>un camino que lleva</a:t>
            </a:r>
            <a:r>
              <a:rPr lang="it-IT" sz="1600" dirty="0"/>
              <a:t> </a:t>
            </a:r>
            <a:r>
              <a:rPr lang="it-IT" sz="1600" dirty="0" smtClean="0"/>
              <a:t>al </a:t>
            </a:r>
            <a:r>
              <a:rPr lang="it-IT" sz="1600" dirty="0"/>
              <a:t>desastre.</a:t>
            </a:r>
          </a:p>
          <a:p>
            <a:pPr algn="ctr"/>
            <a:r>
              <a:rPr lang="it-IT" sz="1600" b="1" dirty="0"/>
              <a:t>«¡Pero tenemos un plan</a:t>
            </a:r>
            <a:r>
              <a:rPr lang="it-IT" sz="1600" b="1" dirty="0" smtClean="0"/>
              <a:t>!»</a:t>
            </a:r>
            <a:endParaRPr lang="it-IT" sz="1600" dirty="0"/>
          </a:p>
          <a:p>
            <a:pPr algn="ctr"/>
            <a:r>
              <a:rPr lang="it-IT" sz="1600" b="1" dirty="0">
                <a:solidFill>
                  <a:schemeClr val="accent1">
                    <a:lumMod val="75000"/>
                  </a:schemeClr>
                </a:solidFill>
              </a:rPr>
              <a:t>Preste mucha atención</a:t>
            </a:r>
            <a:r>
              <a:rPr lang="it-IT" sz="1600" b="1" dirty="0" smtClean="0">
                <a:solidFill>
                  <a:schemeClr val="accent1">
                    <a:lumMod val="75000"/>
                  </a:schemeClr>
                </a:solidFill>
              </a:rPr>
              <a:t>: las </a:t>
            </a:r>
            <a:r>
              <a:rPr lang="it-IT" sz="1600" b="1" dirty="0">
                <a:solidFill>
                  <a:schemeClr val="accent1">
                    <a:lumMod val="75000"/>
                  </a:schemeClr>
                </a:solidFill>
              </a:rPr>
              <a:t>empresas que </a:t>
            </a:r>
            <a:r>
              <a:rPr lang="it-IT" sz="1600" b="1" dirty="0" smtClean="0">
                <a:solidFill>
                  <a:schemeClr val="accent1">
                    <a:lumMod val="75000"/>
                  </a:schemeClr>
                </a:solidFill>
              </a:rPr>
              <a:t>dicen eso tiene un</a:t>
            </a:r>
            <a:r>
              <a:rPr lang="it-IT" sz="1600" b="1" dirty="0" smtClean="0">
                <a:solidFill>
                  <a:schemeClr val="accent1">
                    <a:lumMod val="75000"/>
                  </a:schemeClr>
                </a:solidFill>
              </a:rPr>
              <a:t> «editorial calendar», </a:t>
            </a:r>
            <a:r>
              <a:rPr lang="it-IT" sz="1600" b="1" dirty="0">
                <a:solidFill>
                  <a:schemeClr val="accent1">
                    <a:lumMod val="75000"/>
                  </a:schemeClr>
                </a:solidFill>
              </a:rPr>
              <a:t>no un «plan de comunicación» de RRHHH en LinkedIn.</a:t>
            </a:r>
          </a:p>
        </p:txBody>
      </p:sp>
      <p:sp>
        <p:nvSpPr>
          <p:cNvPr id="8" name="Title 2">
            <a:extLst>
              <a:ext uri="{FF2B5EF4-FFF2-40B4-BE49-F238E27FC236}">
                <a16:creationId xmlns:a16="http://schemas.microsoft.com/office/drawing/2014/main" xmlns="" id="{B7E356AA-9045-F741-8DA1-AB7FBC6E4FA1}"/>
              </a:ext>
            </a:extLst>
          </p:cNvPr>
          <p:cNvSpPr txBox="1">
            <a:spLocks/>
          </p:cNvSpPr>
          <p:nvPr/>
        </p:nvSpPr>
        <p:spPr>
          <a:xfrm>
            <a:off x="1661238" y="2346177"/>
            <a:ext cx="3951087" cy="56793"/>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p:txBody>
      </p:sp>
      <p:sp>
        <p:nvSpPr>
          <p:cNvPr id="9" name="Title 2">
            <a:extLst>
              <a:ext uri="{FF2B5EF4-FFF2-40B4-BE49-F238E27FC236}">
                <a16:creationId xmlns:a16="http://schemas.microsoft.com/office/drawing/2014/main" xmlns="" id="{DC2C5FDA-DAFA-9844-A700-7CF35D659445}"/>
              </a:ext>
            </a:extLst>
          </p:cNvPr>
          <p:cNvSpPr txBox="1">
            <a:spLocks/>
          </p:cNvSpPr>
          <p:nvPr/>
        </p:nvSpPr>
        <p:spPr>
          <a:xfrm>
            <a:off x="1576131" y="3844453"/>
            <a:ext cx="3951087" cy="56793"/>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p:txBody>
      </p:sp>
      <p:sp>
        <p:nvSpPr>
          <p:cNvPr id="4" name="Rettangolo 3">
            <a:extLst>
              <a:ext uri="{FF2B5EF4-FFF2-40B4-BE49-F238E27FC236}">
                <a16:creationId xmlns:a16="http://schemas.microsoft.com/office/drawing/2014/main" xmlns="" id="{BD865B35-1820-3C4E-AB12-0D3DC7E49C4D}"/>
              </a:ext>
            </a:extLst>
          </p:cNvPr>
          <p:cNvSpPr/>
          <p:nvPr/>
        </p:nvSpPr>
        <p:spPr>
          <a:xfrm>
            <a:off x="314696" y="4008122"/>
            <a:ext cx="3236978" cy="1938992"/>
          </a:xfrm>
          <a:prstGeom prst="rect">
            <a:avLst/>
          </a:prstGeom>
        </p:spPr>
        <p:txBody>
          <a:bodyPr wrap="square">
            <a:spAutoFit/>
          </a:bodyPr>
          <a:lstStyle/>
          <a:p>
            <a:pPr algn="just"/>
            <a:r>
              <a:rPr lang="it-IT" sz="1200" dirty="0"/>
              <a:t>Un </a:t>
            </a:r>
            <a:r>
              <a:rPr lang="it-IT" sz="1200" dirty="0" smtClean="0"/>
              <a:t>«</a:t>
            </a:r>
            <a:r>
              <a:rPr lang="it-IT" sz="1200" dirty="0" smtClean="0"/>
              <a:t>editorial calendar» </a:t>
            </a:r>
            <a:r>
              <a:rPr lang="it-IT" sz="1200" dirty="0"/>
              <a:t>es una colección ordenada de </a:t>
            </a:r>
            <a:r>
              <a:rPr lang="it-IT" sz="1200" dirty="0" smtClean="0"/>
              <a:t>posts</a:t>
            </a:r>
            <a:r>
              <a:rPr lang="it-IT" sz="1200" dirty="0"/>
              <a:t>, </a:t>
            </a:r>
            <a:r>
              <a:rPr lang="it-IT" sz="1200" dirty="0" smtClean="0"/>
              <a:t>insertados </a:t>
            </a:r>
            <a:r>
              <a:rPr lang="it-IT" sz="1200" dirty="0"/>
              <a:t>dentro de </a:t>
            </a:r>
            <a:r>
              <a:rPr lang="it-IT" sz="1200" dirty="0" smtClean="0"/>
              <a:t>una programación </a:t>
            </a:r>
            <a:r>
              <a:rPr lang="it-IT" sz="1200" dirty="0"/>
              <a:t>que simplifica el trabajo de los equipos que operan alrededor de la página</a:t>
            </a:r>
            <a:r>
              <a:rPr lang="it-IT" sz="1200" dirty="0" smtClean="0"/>
              <a:t>. Tener </a:t>
            </a:r>
            <a:r>
              <a:rPr lang="it-IT" sz="1200" dirty="0"/>
              <a:t>un </a:t>
            </a:r>
            <a:r>
              <a:rPr lang="it-IT" sz="1200" dirty="0" smtClean="0"/>
              <a:t>«calendario editorialS </a:t>
            </a:r>
            <a:r>
              <a:rPr lang="it-IT" sz="1200" dirty="0"/>
              <a:t>es importante</a:t>
            </a:r>
            <a:r>
              <a:rPr lang="it-IT" sz="1200" dirty="0" smtClean="0"/>
              <a:t>: facilita </a:t>
            </a:r>
            <a:r>
              <a:rPr lang="it-IT" sz="1200" dirty="0"/>
              <a:t>el trabajo </a:t>
            </a:r>
            <a:r>
              <a:rPr lang="it-IT" sz="1200" dirty="0" smtClean="0"/>
              <a:t>de gestión de Marca Empleadora; coordina </a:t>
            </a:r>
            <a:r>
              <a:rPr lang="it-IT" sz="1200" dirty="0"/>
              <a:t>los agentes internos (por ejemplo, los recursos humanos y la comunicación) y los agentes externos (por ejemplo, la agencia).</a:t>
            </a:r>
          </a:p>
        </p:txBody>
      </p:sp>
      <p:sp>
        <p:nvSpPr>
          <p:cNvPr id="7" name="Rettangolo 6">
            <a:extLst>
              <a:ext uri="{FF2B5EF4-FFF2-40B4-BE49-F238E27FC236}">
                <a16:creationId xmlns:a16="http://schemas.microsoft.com/office/drawing/2014/main" xmlns="" id="{99E940F2-01A0-9D47-AFFD-019C5267DBD2}"/>
              </a:ext>
            </a:extLst>
          </p:cNvPr>
          <p:cNvSpPr/>
          <p:nvPr/>
        </p:nvSpPr>
        <p:spPr>
          <a:xfrm>
            <a:off x="3636782" y="4101655"/>
            <a:ext cx="3042987" cy="1569660"/>
          </a:xfrm>
          <a:prstGeom prst="rect">
            <a:avLst/>
          </a:prstGeom>
        </p:spPr>
        <p:txBody>
          <a:bodyPr wrap="square">
            <a:spAutoFit/>
          </a:bodyPr>
          <a:lstStyle/>
          <a:p>
            <a:pPr algn="just"/>
            <a:r>
              <a:rPr lang="it-IT" sz="1200" b="1" dirty="0"/>
              <a:t>Un plan de comunicación</a:t>
            </a:r>
            <a:r>
              <a:rPr lang="it-IT" sz="1200" b="1" dirty="0" smtClean="0"/>
              <a:t>, </a:t>
            </a:r>
            <a:r>
              <a:rPr lang="it-IT" sz="1200" dirty="0" smtClean="0"/>
              <a:t>por </a:t>
            </a:r>
            <a:r>
              <a:rPr lang="it-IT" sz="1200" dirty="0"/>
              <a:t>otra parte, está en un nivel superior</a:t>
            </a:r>
            <a:r>
              <a:rPr lang="it-IT" sz="1200" dirty="0" smtClean="0"/>
              <a:t>: </a:t>
            </a:r>
            <a:r>
              <a:rPr lang="it-IT" sz="1200" b="1" dirty="0" smtClean="0"/>
              <a:t>Es </a:t>
            </a:r>
            <a:r>
              <a:rPr lang="it-IT" sz="1200" b="1" dirty="0"/>
              <a:t>el documento de </a:t>
            </a:r>
            <a:r>
              <a:rPr lang="it-IT" sz="1200" b="1" dirty="0" smtClean="0"/>
              <a:t>estrategia general </a:t>
            </a:r>
            <a:r>
              <a:rPr lang="it-IT" sz="1200" b="1" dirty="0"/>
              <a:t>el </a:t>
            </a:r>
            <a:r>
              <a:rPr lang="it-IT" sz="1200" dirty="0" smtClean="0"/>
              <a:t>que se </a:t>
            </a:r>
            <a:r>
              <a:rPr lang="it-IT" sz="1200" b="1" dirty="0" smtClean="0"/>
              <a:t>alinean </a:t>
            </a:r>
            <a:r>
              <a:rPr lang="it-IT" sz="1200" b="1" dirty="0"/>
              <a:t>a todos los interesados en el proyecto con el objetivo que se ha de alcanzar,</a:t>
            </a:r>
            <a:r>
              <a:rPr lang="it-IT" sz="1200" dirty="0"/>
              <a:t> los instrumentos para alcanzarlos y el </a:t>
            </a:r>
            <a:r>
              <a:rPr lang="it-IT" sz="1200" b="1" dirty="0"/>
              <a:t>tiempo y los recursos necesarios para completarlos.</a:t>
            </a:r>
          </a:p>
        </p:txBody>
      </p:sp>
    </p:spTree>
    <p:extLst>
      <p:ext uri="{BB962C8B-B14F-4D97-AF65-F5344CB8AC3E}">
        <p14:creationId xmlns:p14="http://schemas.microsoft.com/office/powerpoint/2010/main" val="32033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409903"/>
            <a:ext cx="6583816" cy="712763"/>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Recursos humanos y comunicación:</a:t>
            </a:r>
            <a:r>
              <a:rPr lang="it-IT" sz="2000" b="1" i="1" u="sng" dirty="0">
                <a:solidFill>
                  <a:schemeClr val="bg1"/>
                </a:solidFill>
              </a:rPr>
              <a:t>el testimonio del Grupo Hera</a:t>
            </a:r>
          </a:p>
        </p:txBody>
      </p:sp>
      <p:sp>
        <p:nvSpPr>
          <p:cNvPr id="2" name="Rettangolo 1">
            <a:extLst>
              <a:ext uri="{FF2B5EF4-FFF2-40B4-BE49-F238E27FC236}">
                <a16:creationId xmlns:a16="http://schemas.microsoft.com/office/drawing/2014/main" xmlns="" id="{19CB3199-E37B-F440-932D-D452361F33BC}"/>
              </a:ext>
            </a:extLst>
          </p:cNvPr>
          <p:cNvSpPr/>
          <p:nvPr/>
        </p:nvSpPr>
        <p:spPr>
          <a:xfrm>
            <a:off x="274184" y="1467457"/>
            <a:ext cx="6114741" cy="1600438"/>
          </a:xfrm>
          <a:prstGeom prst="rect">
            <a:avLst/>
          </a:prstGeom>
        </p:spPr>
        <p:txBody>
          <a:bodyPr wrap="square">
            <a:spAutoFit/>
          </a:bodyPr>
          <a:lstStyle/>
          <a:p>
            <a:pPr algn="just"/>
            <a:r>
              <a:rPr lang="it-IT" sz="1400" dirty="0"/>
              <a:t>Conocemos pocas empresas que han comenzado desde </a:t>
            </a:r>
            <a:r>
              <a:rPr lang="it-IT" sz="1400" dirty="0" smtClean="0"/>
              <a:t>cero con </a:t>
            </a:r>
            <a:r>
              <a:rPr lang="it-IT" sz="1400" dirty="0"/>
              <a:t>un «Gran Plan de Comunicación» en la mano, claridad de propósito y colaboración interna entre RR.HH y Comunicaciones como el Grupo Hera.</a:t>
            </a:r>
          </a:p>
          <a:p>
            <a:endParaRPr lang="it-IT" sz="1400" dirty="0"/>
          </a:p>
          <a:p>
            <a:pPr algn="just"/>
            <a:r>
              <a:rPr lang="it-IT" sz="1400" dirty="0"/>
              <a:t>Tuvimos el placer y el honor de entrevistar a Giovanna Coppini, </a:t>
            </a:r>
            <a:r>
              <a:rPr lang="it-IT" sz="1400" dirty="0" smtClean="0"/>
              <a:t>de People </a:t>
            </a:r>
            <a:r>
              <a:rPr lang="it-IT" sz="1400" dirty="0"/>
              <a:t>Development &amp; Employer Branding @Hera, con el objetivo de identificar los elementos de su éxito.</a:t>
            </a:r>
          </a:p>
        </p:txBody>
      </p:sp>
      <p:pic>
        <p:nvPicPr>
          <p:cNvPr id="7169" name="Picture 1" descr="page12image31101408">
            <a:extLst>
              <a:ext uri="{FF2B5EF4-FFF2-40B4-BE49-F238E27FC236}">
                <a16:creationId xmlns:a16="http://schemas.microsoft.com/office/drawing/2014/main" xmlns="" id="{6B3E09A6-3F23-7940-8BD0-3F46A99EB1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88925" y="1132190"/>
            <a:ext cx="2668578" cy="471615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xmlns="" id="{E69466EF-79B1-EF43-9613-71BB6108B8A8}"/>
              </a:ext>
            </a:extLst>
          </p:cNvPr>
          <p:cNvSpPr txBox="1">
            <a:spLocks/>
          </p:cNvSpPr>
          <p:nvPr/>
        </p:nvSpPr>
        <p:spPr>
          <a:xfrm>
            <a:off x="1360415" y="3173893"/>
            <a:ext cx="3951087" cy="56793"/>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p:txBody>
      </p:sp>
      <p:pic>
        <p:nvPicPr>
          <p:cNvPr id="7170" name="Picture 2" descr="page12image13930320">
            <a:extLst>
              <a:ext uri="{FF2B5EF4-FFF2-40B4-BE49-F238E27FC236}">
                <a16:creationId xmlns:a16="http://schemas.microsoft.com/office/drawing/2014/main" xmlns="" id="{4ED021C2-E942-4A48-BEE4-96DB6445401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1001" y="3429001"/>
            <a:ext cx="521208" cy="521208"/>
          </a:xfrm>
          <a:prstGeom prst="rect">
            <a:avLst/>
          </a:prstGeom>
          <a:solidFill>
            <a:schemeClr val="accent1">
              <a:lumMod val="75000"/>
            </a:schemeClr>
          </a:solidFill>
        </p:spPr>
      </p:pic>
      <p:sp>
        <p:nvSpPr>
          <p:cNvPr id="3" name="Rettangolo 2">
            <a:extLst>
              <a:ext uri="{FF2B5EF4-FFF2-40B4-BE49-F238E27FC236}">
                <a16:creationId xmlns:a16="http://schemas.microsoft.com/office/drawing/2014/main" xmlns="" id="{2D489E78-B1BA-1940-8B50-5559ECDBFDF0}"/>
              </a:ext>
            </a:extLst>
          </p:cNvPr>
          <p:cNvSpPr/>
          <p:nvPr/>
        </p:nvSpPr>
        <p:spPr>
          <a:xfrm>
            <a:off x="1360415" y="3322886"/>
            <a:ext cx="3951087" cy="584775"/>
          </a:xfrm>
          <a:prstGeom prst="rect">
            <a:avLst/>
          </a:prstGeom>
        </p:spPr>
        <p:txBody>
          <a:bodyPr wrap="square">
            <a:spAutoFit/>
          </a:bodyPr>
          <a:lstStyle/>
          <a:p>
            <a:r>
              <a:rPr lang="it-IT" sz="1600" b="1" i="1">
                <a:solidFill>
                  <a:schemeClr val="accent1">
                    <a:lumMod val="75000"/>
                  </a:schemeClr>
                </a:solidFill>
              </a:rPr>
              <a:t>Giovanna, ¿por qué la compañía decidió invertir en LinkedIn?</a:t>
            </a:r>
          </a:p>
        </p:txBody>
      </p:sp>
      <p:sp>
        <p:nvSpPr>
          <p:cNvPr id="4" name="Rettangolo 3">
            <a:extLst>
              <a:ext uri="{FF2B5EF4-FFF2-40B4-BE49-F238E27FC236}">
                <a16:creationId xmlns:a16="http://schemas.microsoft.com/office/drawing/2014/main" xmlns="" id="{C04FD9BE-C60A-0243-8AC5-7954A27EF5DC}"/>
              </a:ext>
            </a:extLst>
          </p:cNvPr>
          <p:cNvSpPr/>
          <p:nvPr/>
        </p:nvSpPr>
        <p:spPr>
          <a:xfrm>
            <a:off x="274184" y="4049700"/>
            <a:ext cx="2480892" cy="1815882"/>
          </a:xfrm>
          <a:prstGeom prst="rect">
            <a:avLst/>
          </a:prstGeom>
        </p:spPr>
        <p:txBody>
          <a:bodyPr wrap="square">
            <a:spAutoFit/>
          </a:bodyPr>
          <a:lstStyle/>
          <a:p>
            <a:pPr algn="just"/>
            <a:r>
              <a:rPr lang="it-IT" sz="1400" dirty="0"/>
              <a:t>Abrimos LinkedIn en 2012 como la única red social, </a:t>
            </a:r>
            <a:r>
              <a:rPr lang="it-IT" sz="1400" b="1" dirty="0"/>
              <a:t>con el objetivo explícito de hacer de ella un escaparate para dirigir a los candidatos</a:t>
            </a:r>
            <a:r>
              <a:rPr lang="it-IT" sz="1400" dirty="0"/>
              <a:t>, y así canalizar las aplicaciones, a nuestro </a:t>
            </a:r>
            <a:r>
              <a:rPr lang="it-IT" sz="1400" dirty="0" smtClean="0"/>
              <a:t>página web</a:t>
            </a:r>
            <a:r>
              <a:rPr lang="it-IT" sz="1400" dirty="0" smtClean="0"/>
              <a:t>.</a:t>
            </a:r>
            <a:endParaRPr lang="it-IT" sz="1400" dirty="0"/>
          </a:p>
        </p:txBody>
      </p:sp>
      <p:sp>
        <p:nvSpPr>
          <p:cNvPr id="8" name="Rettangolo 7">
            <a:extLst>
              <a:ext uri="{FF2B5EF4-FFF2-40B4-BE49-F238E27FC236}">
                <a16:creationId xmlns:a16="http://schemas.microsoft.com/office/drawing/2014/main" xmlns="" id="{B9F387D6-7621-6548-A50F-EAE560F6A882}"/>
              </a:ext>
            </a:extLst>
          </p:cNvPr>
          <p:cNvSpPr/>
          <p:nvPr/>
        </p:nvSpPr>
        <p:spPr>
          <a:xfrm>
            <a:off x="3059249" y="4049700"/>
            <a:ext cx="3025502" cy="1815882"/>
          </a:xfrm>
          <a:prstGeom prst="rect">
            <a:avLst/>
          </a:prstGeom>
        </p:spPr>
        <p:txBody>
          <a:bodyPr wrap="square">
            <a:spAutoFit/>
          </a:bodyPr>
          <a:lstStyle/>
          <a:p>
            <a:pPr algn="just"/>
            <a:r>
              <a:rPr lang="it-IT" sz="1400" dirty="0"/>
              <a:t>Vimos a </a:t>
            </a:r>
            <a:r>
              <a:rPr lang="it-IT" sz="1400" b="1" dirty="0"/>
              <a:t>LinkedIn como un activo estratégico </a:t>
            </a:r>
            <a:r>
              <a:rPr lang="it-IT" sz="1400" dirty="0"/>
              <a:t>donde estaba todo nuestro público potencial y donde podíamos comunicar la heterogeneidad de las actividades que hacemos en Hera y que «desde el exterior» son difíciles de ver o conectar con la marca Hera.</a:t>
            </a:r>
          </a:p>
        </p:txBody>
      </p:sp>
    </p:spTree>
    <p:extLst>
      <p:ext uri="{BB962C8B-B14F-4D97-AF65-F5344CB8AC3E}">
        <p14:creationId xmlns:p14="http://schemas.microsoft.com/office/powerpoint/2010/main" val="50304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099" y="6109776"/>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472966"/>
            <a:ext cx="6544802" cy="667332"/>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Recursos humanos y comunicación:</a:t>
            </a:r>
            <a:r>
              <a:rPr lang="it-IT" sz="2000" b="1" i="1" u="sng" dirty="0">
                <a:solidFill>
                  <a:schemeClr val="bg1"/>
                </a:solidFill>
              </a:rPr>
              <a:t>el testimonio del Grupo Hera</a:t>
            </a:r>
          </a:p>
        </p:txBody>
      </p:sp>
      <p:sp>
        <p:nvSpPr>
          <p:cNvPr id="7" name="Title 2">
            <a:extLst>
              <a:ext uri="{FF2B5EF4-FFF2-40B4-BE49-F238E27FC236}">
                <a16:creationId xmlns:a16="http://schemas.microsoft.com/office/drawing/2014/main" xmlns="" id="{489C8641-BFC0-FD46-8AD9-1DA5060C3C4A}"/>
              </a:ext>
            </a:extLst>
          </p:cNvPr>
          <p:cNvSpPr txBox="1">
            <a:spLocks/>
          </p:cNvSpPr>
          <p:nvPr/>
        </p:nvSpPr>
        <p:spPr>
          <a:xfrm>
            <a:off x="1191794" y="4070125"/>
            <a:ext cx="4564898"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Autofit/>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400" b="1" dirty="0"/>
              <a:t/>
            </a:r>
            <a:br>
              <a:rPr lang="it-IT" sz="1400" b="1" dirty="0"/>
            </a:br>
            <a:endParaRPr lang="it-IT" sz="1400" b="1" dirty="0"/>
          </a:p>
        </p:txBody>
      </p:sp>
      <p:pic>
        <p:nvPicPr>
          <p:cNvPr id="8" name="Picture 2" descr="page12image13930320">
            <a:extLst>
              <a:ext uri="{FF2B5EF4-FFF2-40B4-BE49-F238E27FC236}">
                <a16:creationId xmlns:a16="http://schemas.microsoft.com/office/drawing/2014/main" xmlns="" id="{4E3341F7-A6A8-1A42-B3B0-995D4B4F35B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91794" y="2461344"/>
            <a:ext cx="521208" cy="521208"/>
          </a:xfrm>
          <a:prstGeom prst="rect">
            <a:avLst/>
          </a:prstGeom>
          <a:solidFill>
            <a:schemeClr val="accent1">
              <a:lumMod val="75000"/>
            </a:schemeClr>
          </a:solidFill>
        </p:spPr>
      </p:pic>
      <p:sp>
        <p:nvSpPr>
          <p:cNvPr id="9" name="Rettangolo 8">
            <a:extLst>
              <a:ext uri="{FF2B5EF4-FFF2-40B4-BE49-F238E27FC236}">
                <a16:creationId xmlns:a16="http://schemas.microsoft.com/office/drawing/2014/main" xmlns="" id="{36F39595-5865-5F4C-BF65-C84E3820D027}"/>
              </a:ext>
            </a:extLst>
          </p:cNvPr>
          <p:cNvSpPr/>
          <p:nvPr/>
        </p:nvSpPr>
        <p:spPr>
          <a:xfrm>
            <a:off x="1739238" y="2552671"/>
            <a:ext cx="4906273" cy="338554"/>
          </a:xfrm>
          <a:prstGeom prst="rect">
            <a:avLst/>
          </a:prstGeom>
        </p:spPr>
        <p:txBody>
          <a:bodyPr wrap="square">
            <a:spAutoFit/>
          </a:bodyPr>
          <a:lstStyle/>
          <a:p>
            <a:r>
              <a:rPr lang="it-IT" sz="1600" b="1" i="1" dirty="0">
                <a:solidFill>
                  <a:schemeClr val="accent1">
                    <a:lumMod val="75000"/>
                  </a:schemeClr>
                </a:solidFill>
              </a:rPr>
              <a:t>¿</a:t>
            </a:r>
            <a:r>
              <a:rPr lang="it-IT" sz="1400" b="1" i="1" dirty="0">
                <a:solidFill>
                  <a:schemeClr val="accent1">
                    <a:lumMod val="75000"/>
                  </a:schemeClr>
                </a:solidFill>
              </a:rPr>
              <a:t>Cuáles fueron las prioridades desde el principio?</a:t>
            </a:r>
          </a:p>
        </p:txBody>
      </p:sp>
      <p:sp>
        <p:nvSpPr>
          <p:cNvPr id="10" name="Title 2">
            <a:extLst>
              <a:ext uri="{FF2B5EF4-FFF2-40B4-BE49-F238E27FC236}">
                <a16:creationId xmlns:a16="http://schemas.microsoft.com/office/drawing/2014/main" xmlns="" id="{68035BB2-1011-2244-BF1F-871E3717172E}"/>
              </a:ext>
            </a:extLst>
          </p:cNvPr>
          <p:cNvSpPr txBox="1">
            <a:spLocks/>
          </p:cNvSpPr>
          <p:nvPr/>
        </p:nvSpPr>
        <p:spPr>
          <a:xfrm>
            <a:off x="1118816" y="4639064"/>
            <a:ext cx="4564898"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Autofit/>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400" b="1" dirty="0"/>
              <a:t/>
            </a:r>
            <a:br>
              <a:rPr lang="it-IT" sz="1400" b="1" dirty="0"/>
            </a:br>
            <a:endParaRPr lang="it-IT" sz="1400" b="1" dirty="0"/>
          </a:p>
        </p:txBody>
      </p:sp>
      <p:sp>
        <p:nvSpPr>
          <p:cNvPr id="2" name="Rettangolo 1">
            <a:extLst>
              <a:ext uri="{FF2B5EF4-FFF2-40B4-BE49-F238E27FC236}">
                <a16:creationId xmlns:a16="http://schemas.microsoft.com/office/drawing/2014/main" xmlns="" id="{DCCD3174-E165-7247-A85A-338C6D5C78DB}"/>
              </a:ext>
            </a:extLst>
          </p:cNvPr>
          <p:cNvSpPr/>
          <p:nvPr/>
        </p:nvSpPr>
        <p:spPr>
          <a:xfrm>
            <a:off x="752355" y="4131076"/>
            <a:ext cx="5674370" cy="523220"/>
          </a:xfrm>
          <a:prstGeom prst="rect">
            <a:avLst/>
          </a:prstGeom>
        </p:spPr>
        <p:txBody>
          <a:bodyPr wrap="square">
            <a:spAutoFit/>
          </a:bodyPr>
          <a:lstStyle/>
          <a:p>
            <a:pPr algn="ctr"/>
            <a:r>
              <a:rPr lang="it-IT" sz="1400" b="1" dirty="0">
                <a:solidFill>
                  <a:schemeClr val="accent1">
                    <a:lumMod val="75000"/>
                  </a:schemeClr>
                </a:solidFill>
              </a:rPr>
              <a:t>Aumentamos la frecuencia </a:t>
            </a:r>
            <a:r>
              <a:rPr lang="it-IT" sz="1400" b="1" dirty="0" smtClean="0">
                <a:solidFill>
                  <a:schemeClr val="accent1">
                    <a:lumMod val="75000"/>
                  </a:schemeClr>
                </a:solidFill>
              </a:rPr>
              <a:t>de posts y </a:t>
            </a:r>
            <a:r>
              <a:rPr lang="it-IT" sz="1400" b="1" dirty="0">
                <a:solidFill>
                  <a:schemeClr val="accent1">
                    <a:lumMod val="75000"/>
                  </a:schemeClr>
                </a:solidFill>
              </a:rPr>
              <a:t>hablamos con un lenguaje </a:t>
            </a:r>
            <a:r>
              <a:rPr lang="it-IT" sz="1400" b="1" dirty="0" smtClean="0">
                <a:solidFill>
                  <a:schemeClr val="accent1">
                    <a:lumMod val="75000"/>
                  </a:schemeClr>
                </a:solidFill>
              </a:rPr>
              <a:t>adecuado </a:t>
            </a:r>
            <a:r>
              <a:rPr lang="it-IT" sz="1400" b="1" dirty="0">
                <a:solidFill>
                  <a:schemeClr val="accent1">
                    <a:lumMod val="75000"/>
                  </a:schemeClr>
                </a:solidFill>
              </a:rPr>
              <a:t>para las redes sociales </a:t>
            </a:r>
            <a:r>
              <a:rPr lang="it-IT" sz="1400" b="1" dirty="0" smtClean="0">
                <a:solidFill>
                  <a:schemeClr val="accent1">
                    <a:lumMod val="75000"/>
                  </a:schemeClr>
                </a:solidFill>
              </a:rPr>
              <a:t>¡La diferencia se notó! </a:t>
            </a:r>
            <a:endParaRPr lang="it-IT" sz="1400" b="1" dirty="0">
              <a:solidFill>
                <a:schemeClr val="accent1">
                  <a:lumMod val="75000"/>
                </a:schemeClr>
              </a:solidFill>
            </a:endParaRPr>
          </a:p>
        </p:txBody>
      </p:sp>
      <p:sp>
        <p:nvSpPr>
          <p:cNvPr id="4" name="Rettangolo 3">
            <a:extLst>
              <a:ext uri="{FF2B5EF4-FFF2-40B4-BE49-F238E27FC236}">
                <a16:creationId xmlns:a16="http://schemas.microsoft.com/office/drawing/2014/main" xmlns="" id="{205C3B5E-90E4-9B46-B4CD-274A72322A31}"/>
              </a:ext>
            </a:extLst>
          </p:cNvPr>
          <p:cNvSpPr/>
          <p:nvPr/>
        </p:nvSpPr>
        <p:spPr>
          <a:xfrm>
            <a:off x="187687" y="1447145"/>
            <a:ext cx="3682904" cy="1015663"/>
          </a:xfrm>
          <a:prstGeom prst="rect">
            <a:avLst/>
          </a:prstGeom>
        </p:spPr>
        <p:txBody>
          <a:bodyPr wrap="square">
            <a:spAutoFit/>
          </a:bodyPr>
          <a:lstStyle/>
          <a:p>
            <a:pPr algn="just"/>
            <a:r>
              <a:rPr lang="it-IT" sz="1200" dirty="0"/>
              <a:t>En los años </a:t>
            </a:r>
            <a:r>
              <a:rPr lang="it-IT" sz="1200" dirty="0" smtClean="0"/>
              <a:t>posteriores</a:t>
            </a:r>
            <a:r>
              <a:rPr lang="it-IT" sz="1200" dirty="0" smtClean="0"/>
              <a:t> </a:t>
            </a:r>
            <a:r>
              <a:rPr lang="it-IT" sz="1200" dirty="0"/>
              <a:t>nos hemos equipado con las herramientas que LinkedIn pone a su disposición:Licencias de </a:t>
            </a:r>
            <a:r>
              <a:rPr lang="it-IT" sz="1200" dirty="0" smtClean="0"/>
              <a:t>Recruiter</a:t>
            </a:r>
            <a:r>
              <a:rPr lang="it-IT" sz="1200" dirty="0" smtClean="0"/>
              <a:t>, Career Page, Job  Slot y </a:t>
            </a:r>
            <a:r>
              <a:rPr lang="it-IT" sz="1200" dirty="0"/>
              <a:t>recientemente también compramos Talent Insight.</a:t>
            </a:r>
          </a:p>
        </p:txBody>
      </p:sp>
      <p:sp>
        <p:nvSpPr>
          <p:cNvPr id="11" name="Rettangolo 10">
            <a:extLst>
              <a:ext uri="{FF2B5EF4-FFF2-40B4-BE49-F238E27FC236}">
                <a16:creationId xmlns:a16="http://schemas.microsoft.com/office/drawing/2014/main" xmlns="" id="{C493082D-54E5-3744-A76C-46464DFEC271}"/>
              </a:ext>
            </a:extLst>
          </p:cNvPr>
          <p:cNvSpPr/>
          <p:nvPr/>
        </p:nvSpPr>
        <p:spPr>
          <a:xfrm>
            <a:off x="3870591" y="1452974"/>
            <a:ext cx="3085193" cy="1015663"/>
          </a:xfrm>
          <a:prstGeom prst="rect">
            <a:avLst/>
          </a:prstGeom>
        </p:spPr>
        <p:txBody>
          <a:bodyPr wrap="square">
            <a:spAutoFit/>
          </a:bodyPr>
          <a:lstStyle/>
          <a:p>
            <a:pPr algn="just"/>
            <a:r>
              <a:rPr lang="it-IT" sz="1200" dirty="0"/>
              <a:t>Con el tiempo hemos construido una relación con un público cada vez más amplio</a:t>
            </a:r>
            <a:r>
              <a:rPr lang="it-IT" sz="1200" dirty="0" smtClean="0"/>
              <a:t>: compuesto </a:t>
            </a:r>
            <a:r>
              <a:rPr lang="it-IT" sz="1200" dirty="0"/>
              <a:t>no solo por candidatos, sino también por inversores </a:t>
            </a:r>
            <a:r>
              <a:rPr lang="it-IT" sz="1200" dirty="0" smtClean="0"/>
              <a:t>y stakeholders (partes interesadas).</a:t>
            </a:r>
            <a:endParaRPr lang="it-IT" sz="1200" dirty="0"/>
          </a:p>
        </p:txBody>
      </p:sp>
      <p:pic>
        <p:nvPicPr>
          <p:cNvPr id="8193" name="Picture 1" descr="page13image31101616">
            <a:extLst>
              <a:ext uri="{FF2B5EF4-FFF2-40B4-BE49-F238E27FC236}">
                <a16:creationId xmlns:a16="http://schemas.microsoft.com/office/drawing/2014/main" xmlns="" id="{0C2ACDA2-603D-1A41-9312-F6802E715A5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63511" y="1140298"/>
            <a:ext cx="2254978" cy="4656164"/>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11">
            <a:extLst>
              <a:ext uri="{FF2B5EF4-FFF2-40B4-BE49-F238E27FC236}">
                <a16:creationId xmlns:a16="http://schemas.microsoft.com/office/drawing/2014/main" xmlns="" id="{31987F87-B3A9-FA47-B30B-95965BA29E78}"/>
              </a:ext>
            </a:extLst>
          </p:cNvPr>
          <p:cNvSpPr/>
          <p:nvPr/>
        </p:nvSpPr>
        <p:spPr>
          <a:xfrm>
            <a:off x="223296" y="2991230"/>
            <a:ext cx="6732489" cy="1200329"/>
          </a:xfrm>
          <a:prstGeom prst="rect">
            <a:avLst/>
          </a:prstGeom>
        </p:spPr>
        <p:txBody>
          <a:bodyPr wrap="square">
            <a:spAutoFit/>
          </a:bodyPr>
          <a:lstStyle/>
          <a:p>
            <a:pPr algn="just"/>
            <a:r>
              <a:rPr lang="it-IT" sz="1200" b="1" dirty="0"/>
              <a:t>Ampliar la estrategia de comunicación, aumentar la frecuencia de los puestos publicados, ser más </a:t>
            </a:r>
            <a:r>
              <a:rPr lang="it-IT" sz="1200" b="1" dirty="0" smtClean="0"/>
              <a:t>activos, </a:t>
            </a:r>
            <a:r>
              <a:rPr lang="it-IT" sz="1200" b="1" dirty="0"/>
              <a:t>empezar a trabajar con campañas, incluso en áreas donde era difícil encontrar posibles </a:t>
            </a:r>
            <a:r>
              <a:rPr lang="it-IT" sz="1200" dirty="0"/>
              <a:t>candidatos (por ejemplo, </a:t>
            </a:r>
            <a:r>
              <a:rPr lang="it-IT" sz="1200" dirty="0" smtClean="0"/>
              <a:t>comercial o </a:t>
            </a:r>
            <a:r>
              <a:rPr lang="it-IT" sz="1200" dirty="0"/>
              <a:t>de administración, control financiero).Al principio, los números estaban contenidos:¡Los posts salían una vez a la semana con un lenguaje más cercano a los comunicados de prensa que el requerido por las redes sociales!</a:t>
            </a:r>
          </a:p>
        </p:txBody>
      </p:sp>
      <p:sp>
        <p:nvSpPr>
          <p:cNvPr id="13" name="Rettangolo 12">
            <a:extLst>
              <a:ext uri="{FF2B5EF4-FFF2-40B4-BE49-F238E27FC236}">
                <a16:creationId xmlns:a16="http://schemas.microsoft.com/office/drawing/2014/main" xmlns="" id="{D56A5FEE-91C5-124D-8B49-99E83AD1A4E2}"/>
              </a:ext>
            </a:extLst>
          </p:cNvPr>
          <p:cNvSpPr/>
          <p:nvPr/>
        </p:nvSpPr>
        <p:spPr>
          <a:xfrm>
            <a:off x="187687" y="4761064"/>
            <a:ext cx="3212141" cy="1384995"/>
          </a:xfrm>
          <a:prstGeom prst="rect">
            <a:avLst/>
          </a:prstGeom>
        </p:spPr>
        <p:txBody>
          <a:bodyPr wrap="square">
            <a:spAutoFit/>
          </a:bodyPr>
          <a:lstStyle/>
          <a:p>
            <a:pPr algn="just"/>
            <a:r>
              <a:rPr lang="it-IT" sz="1200" dirty="0"/>
              <a:t>Hoy estamos orgullosos de haber construido una comunidad de </a:t>
            </a:r>
            <a:r>
              <a:rPr lang="it-IT" sz="1200" b="1" dirty="0"/>
              <a:t>más de 50.000 personas</a:t>
            </a:r>
            <a:r>
              <a:rPr lang="it-IT" sz="1200" b="1" dirty="0" smtClean="0"/>
              <a:t>. </a:t>
            </a:r>
            <a:r>
              <a:rPr lang="it-IT" sz="1200" dirty="0" smtClean="0"/>
              <a:t>Una </a:t>
            </a:r>
            <a:r>
              <a:rPr lang="it-IT" sz="1200" dirty="0"/>
              <a:t>cosa que no es fácil en nuestra </a:t>
            </a:r>
            <a:r>
              <a:rPr lang="it-IT" sz="1200" dirty="0" smtClean="0"/>
              <a:t>industria:la </a:t>
            </a:r>
            <a:r>
              <a:rPr lang="it-IT" sz="1200" dirty="0"/>
              <a:t>gente tiende a recordar a las empresas de servicios públicos cuando ven el logotipo en una factura o cuando se enfrentan a una falta de servicio.</a:t>
            </a:r>
          </a:p>
        </p:txBody>
      </p:sp>
      <p:sp>
        <p:nvSpPr>
          <p:cNvPr id="14" name="Rettangolo 13">
            <a:extLst>
              <a:ext uri="{FF2B5EF4-FFF2-40B4-BE49-F238E27FC236}">
                <a16:creationId xmlns:a16="http://schemas.microsoft.com/office/drawing/2014/main" xmlns="" id="{E8BE23C4-9A76-4044-9BE7-33CDFAFF8EB0}"/>
              </a:ext>
            </a:extLst>
          </p:cNvPr>
          <p:cNvSpPr/>
          <p:nvPr/>
        </p:nvSpPr>
        <p:spPr>
          <a:xfrm>
            <a:off x="3399829" y="4745836"/>
            <a:ext cx="4564898" cy="1384995"/>
          </a:xfrm>
          <a:prstGeom prst="rect">
            <a:avLst/>
          </a:prstGeom>
        </p:spPr>
        <p:txBody>
          <a:bodyPr wrap="square">
            <a:spAutoFit/>
          </a:bodyPr>
          <a:lstStyle/>
          <a:p>
            <a:pPr algn="just"/>
            <a:r>
              <a:rPr lang="it-IT" sz="1200" dirty="0"/>
              <a:t>Tenemos valores sólidos y una misión específica:Somos </a:t>
            </a:r>
            <a:r>
              <a:rPr lang="it-IT" sz="1200" b="1" dirty="0"/>
              <a:t>promotores de temas relacionados con la economía circular, la sostenibilidad y el uso inteligente de los recursos (agua </a:t>
            </a:r>
            <a:r>
              <a:rPr lang="it-IT" sz="1200" dirty="0"/>
              <a:t>y energía), por lo que nuestras conversaciones están orientadas a concienciar a las personas sobre estos temas </a:t>
            </a:r>
            <a:r>
              <a:rPr lang="it-IT" sz="1200" dirty="0" smtClean="0"/>
              <a:t>fundamentales, para </a:t>
            </a:r>
            <a:r>
              <a:rPr lang="it-IT" sz="1200" dirty="0"/>
              <a:t>la vida de los ciudadanos y para hacer que las ciudades sean más inteligentes y sostenibles.</a:t>
            </a:r>
          </a:p>
        </p:txBody>
      </p:sp>
    </p:spTree>
    <p:extLst>
      <p:ext uri="{BB962C8B-B14F-4D97-AF65-F5344CB8AC3E}">
        <p14:creationId xmlns:p14="http://schemas.microsoft.com/office/powerpoint/2010/main" val="127725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217" name="Picture 1" descr="page14image31101824">
            <a:extLst>
              <a:ext uri="{FF2B5EF4-FFF2-40B4-BE49-F238E27FC236}">
                <a16:creationId xmlns:a16="http://schemas.microsoft.com/office/drawing/2014/main" xmlns="" id="{E8470AEB-D757-2E46-B9F5-531F1651E2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7266" y="1172690"/>
            <a:ext cx="2250237" cy="46407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504497"/>
            <a:ext cx="6583816" cy="618169"/>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Recursos humanos y comunicación</a:t>
            </a:r>
            <a:r>
              <a:rPr lang="it-IT" sz="2000" b="1" dirty="0" smtClean="0">
                <a:solidFill>
                  <a:schemeClr val="bg1"/>
                </a:solidFill>
              </a:rPr>
              <a:t>: </a:t>
            </a:r>
            <a:r>
              <a:rPr lang="it-IT" sz="2000" b="1" i="1" u="sng" dirty="0" smtClean="0">
                <a:solidFill>
                  <a:schemeClr val="bg1"/>
                </a:solidFill>
              </a:rPr>
              <a:t>el </a:t>
            </a:r>
            <a:r>
              <a:rPr lang="it-IT" sz="2000" b="1" i="1" u="sng" dirty="0">
                <a:solidFill>
                  <a:schemeClr val="bg1"/>
                </a:solidFill>
              </a:rPr>
              <a:t>testimonio del Grupo Hera</a:t>
            </a:r>
          </a:p>
        </p:txBody>
      </p:sp>
      <p:pic>
        <p:nvPicPr>
          <p:cNvPr id="7" name="Picture 2" descr="page12image13930320">
            <a:extLst>
              <a:ext uri="{FF2B5EF4-FFF2-40B4-BE49-F238E27FC236}">
                <a16:creationId xmlns:a16="http://schemas.microsoft.com/office/drawing/2014/main" xmlns="" id="{0D2DD088-8056-B543-BED0-7E1EE35DAEA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98687" y="2209340"/>
            <a:ext cx="521208" cy="521208"/>
          </a:xfrm>
          <a:prstGeom prst="rect">
            <a:avLst/>
          </a:prstGeom>
          <a:solidFill>
            <a:schemeClr val="accent1">
              <a:lumMod val="75000"/>
            </a:schemeClr>
          </a:solidFill>
        </p:spPr>
      </p:pic>
      <p:sp>
        <p:nvSpPr>
          <p:cNvPr id="8" name="Rettangolo 7">
            <a:extLst>
              <a:ext uri="{FF2B5EF4-FFF2-40B4-BE49-F238E27FC236}">
                <a16:creationId xmlns:a16="http://schemas.microsoft.com/office/drawing/2014/main" xmlns="" id="{C2DFB3F4-DC6A-0E43-B7A3-37074F620400}"/>
              </a:ext>
            </a:extLst>
          </p:cNvPr>
          <p:cNvSpPr/>
          <p:nvPr/>
        </p:nvSpPr>
        <p:spPr>
          <a:xfrm>
            <a:off x="1795510" y="2292528"/>
            <a:ext cx="4906273" cy="338554"/>
          </a:xfrm>
          <a:prstGeom prst="rect">
            <a:avLst/>
          </a:prstGeom>
        </p:spPr>
        <p:txBody>
          <a:bodyPr wrap="square">
            <a:spAutoFit/>
          </a:bodyPr>
          <a:lstStyle/>
          <a:p>
            <a:r>
              <a:rPr lang="it-IT" sz="1600" b="1" i="1">
                <a:solidFill>
                  <a:schemeClr val="accent1">
                    <a:lumMod val="75000"/>
                  </a:schemeClr>
                </a:solidFill>
              </a:rPr>
              <a:t>¿Cuál es, en su opinión, el secreto del éxito?</a:t>
            </a:r>
          </a:p>
        </p:txBody>
      </p:sp>
      <p:sp>
        <p:nvSpPr>
          <p:cNvPr id="9" name="Title 2">
            <a:extLst>
              <a:ext uri="{FF2B5EF4-FFF2-40B4-BE49-F238E27FC236}">
                <a16:creationId xmlns:a16="http://schemas.microsoft.com/office/drawing/2014/main" xmlns="" id="{BB2BD081-62AA-8B4F-AE76-67B484FC7676}"/>
              </a:ext>
            </a:extLst>
          </p:cNvPr>
          <p:cNvSpPr txBox="1">
            <a:spLocks/>
          </p:cNvSpPr>
          <p:nvPr/>
        </p:nvSpPr>
        <p:spPr>
          <a:xfrm>
            <a:off x="1045022" y="4518899"/>
            <a:ext cx="4564898"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Autofit/>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400" b="1" dirty="0"/>
              <a:t/>
            </a:r>
            <a:br>
              <a:rPr lang="it-IT" sz="1400" b="1" dirty="0"/>
            </a:br>
            <a:endParaRPr lang="it-IT" sz="1400" b="1" dirty="0"/>
          </a:p>
        </p:txBody>
      </p:sp>
      <p:sp>
        <p:nvSpPr>
          <p:cNvPr id="2" name="Rettangolo 1">
            <a:extLst>
              <a:ext uri="{FF2B5EF4-FFF2-40B4-BE49-F238E27FC236}">
                <a16:creationId xmlns:a16="http://schemas.microsoft.com/office/drawing/2014/main" xmlns="" id="{340957B9-35F9-C644-954F-679E9B9DAC1E}"/>
              </a:ext>
            </a:extLst>
          </p:cNvPr>
          <p:cNvSpPr/>
          <p:nvPr/>
        </p:nvSpPr>
        <p:spPr>
          <a:xfrm>
            <a:off x="205624" y="1472012"/>
            <a:ext cx="6715681" cy="692497"/>
          </a:xfrm>
          <a:prstGeom prst="rect">
            <a:avLst/>
          </a:prstGeom>
        </p:spPr>
        <p:txBody>
          <a:bodyPr wrap="square">
            <a:spAutoFit/>
          </a:bodyPr>
          <a:lstStyle/>
          <a:p>
            <a:pPr algn="just"/>
            <a:r>
              <a:rPr lang="it-IT" sz="1300" dirty="0"/>
              <a:t>En retrospectiva, creemos que siempre hemos tenido una estrategia muy clara sobre la información </a:t>
            </a:r>
            <a:r>
              <a:rPr lang="it-IT" sz="1300" dirty="0" smtClean="0"/>
              <a:t>a </a:t>
            </a:r>
            <a:r>
              <a:rPr lang="it-IT" sz="1300" dirty="0"/>
              <a:t>compartir con nuestro público y por qué esa información era consistente con nuestra misión y nuestra forma de trabajar.</a:t>
            </a:r>
          </a:p>
        </p:txBody>
      </p:sp>
      <p:sp>
        <p:nvSpPr>
          <p:cNvPr id="3" name="Rettangolo 2">
            <a:extLst>
              <a:ext uri="{FF2B5EF4-FFF2-40B4-BE49-F238E27FC236}">
                <a16:creationId xmlns:a16="http://schemas.microsoft.com/office/drawing/2014/main" xmlns="" id="{5D923402-A584-494C-B5D1-10D784D088D5}"/>
              </a:ext>
            </a:extLst>
          </p:cNvPr>
          <p:cNvSpPr/>
          <p:nvPr/>
        </p:nvSpPr>
        <p:spPr>
          <a:xfrm>
            <a:off x="221426" y="2716594"/>
            <a:ext cx="3200312" cy="1754326"/>
          </a:xfrm>
          <a:prstGeom prst="rect">
            <a:avLst/>
          </a:prstGeom>
        </p:spPr>
        <p:txBody>
          <a:bodyPr wrap="square">
            <a:spAutoFit/>
          </a:bodyPr>
          <a:lstStyle/>
          <a:p>
            <a:pPr algn="just"/>
            <a:r>
              <a:rPr lang="it-IT" sz="1200" dirty="0"/>
              <a:t>Creo que el </a:t>
            </a:r>
            <a:r>
              <a:rPr lang="it-IT" sz="1200" dirty="0" smtClean="0"/>
              <a:t>el </a:t>
            </a:r>
            <a:r>
              <a:rPr lang="it-IT" sz="1200" dirty="0"/>
              <a:t>éxito está </a:t>
            </a:r>
            <a:r>
              <a:rPr lang="it-IT" sz="1200" dirty="0" smtClean="0"/>
              <a:t>ahí</a:t>
            </a:r>
            <a:r>
              <a:rPr lang="it-IT" sz="1200" dirty="0" smtClean="0"/>
              <a:t>, en</a:t>
            </a:r>
            <a:endParaRPr lang="it-IT" sz="1200" dirty="0"/>
          </a:p>
          <a:p>
            <a:pPr algn="just"/>
            <a:r>
              <a:rPr lang="it-IT" sz="1200" b="1" dirty="0"/>
              <a:t>integración máxima entre </a:t>
            </a:r>
            <a:r>
              <a:rPr lang="it-IT" sz="1200" b="1" dirty="0" smtClean="0"/>
              <a:t>las estrategias de </a:t>
            </a:r>
            <a:r>
              <a:rPr lang="it-IT" sz="1200" b="1" dirty="0"/>
              <a:t>las empresas, los recursos humanos y la comunicación</a:t>
            </a:r>
            <a:r>
              <a:rPr lang="it-IT" sz="1200" dirty="0"/>
              <a:t>.Tenemos un plan de negocios de cuatro años</a:t>
            </a:r>
            <a:r>
              <a:rPr lang="it-IT" sz="1200" dirty="0" smtClean="0"/>
              <a:t>: como </a:t>
            </a:r>
            <a:r>
              <a:rPr lang="it-IT" sz="1200" dirty="0"/>
              <a:t>empresa pensamos en el futuro y en la evolución de nuestra gente y nuestro negocio.Esto nos permite planificar nuestras estrategias de comunicación con bastante antelación.</a:t>
            </a:r>
          </a:p>
        </p:txBody>
      </p:sp>
      <p:sp>
        <p:nvSpPr>
          <p:cNvPr id="4" name="Rettangolo 3">
            <a:extLst>
              <a:ext uri="{FF2B5EF4-FFF2-40B4-BE49-F238E27FC236}">
                <a16:creationId xmlns:a16="http://schemas.microsoft.com/office/drawing/2014/main" xmlns="" id="{A426B241-1960-8540-A06A-3FAB55E502B6}"/>
              </a:ext>
            </a:extLst>
          </p:cNvPr>
          <p:cNvSpPr/>
          <p:nvPr/>
        </p:nvSpPr>
        <p:spPr>
          <a:xfrm>
            <a:off x="3421738" y="2716594"/>
            <a:ext cx="3499567" cy="1754326"/>
          </a:xfrm>
          <a:prstGeom prst="rect">
            <a:avLst/>
          </a:prstGeom>
        </p:spPr>
        <p:txBody>
          <a:bodyPr wrap="square">
            <a:spAutoFit/>
          </a:bodyPr>
          <a:lstStyle/>
          <a:p>
            <a:pPr algn="just"/>
            <a:r>
              <a:rPr lang="it-IT" sz="1200" dirty="0"/>
              <a:t>Por ejemplo, una de nuestras piedras </a:t>
            </a:r>
            <a:r>
              <a:rPr lang="it-IT" sz="1200" dirty="0" smtClean="0"/>
              <a:t>angulares es </a:t>
            </a:r>
            <a:r>
              <a:rPr lang="it-IT" sz="1200" dirty="0"/>
              <a:t>el concepto de </a:t>
            </a:r>
            <a:r>
              <a:rPr lang="it-IT" sz="1200" b="1" dirty="0"/>
              <a:t>«valor compartido», como </a:t>
            </a:r>
            <a:r>
              <a:rPr lang="it-IT" sz="1200" dirty="0"/>
              <a:t>se mencionó anteriormente, uno de nuestros activos estratégicos es la gestión del ciclo integrado de residuos:desde el barrido callejero, el tratamiento y la eliminación hasta la transformación de los residuos en nuevos recursos (como la regeneración plástica) que luego se ponen en circulación en el mercado.</a:t>
            </a:r>
          </a:p>
        </p:txBody>
      </p:sp>
      <p:sp>
        <p:nvSpPr>
          <p:cNvPr id="10" name="Rettangolo 9">
            <a:extLst>
              <a:ext uri="{FF2B5EF4-FFF2-40B4-BE49-F238E27FC236}">
                <a16:creationId xmlns:a16="http://schemas.microsoft.com/office/drawing/2014/main" xmlns="" id="{4031E7CA-A890-1441-BD9B-A6B15747897F}"/>
              </a:ext>
            </a:extLst>
          </p:cNvPr>
          <p:cNvSpPr/>
          <p:nvPr/>
        </p:nvSpPr>
        <p:spPr>
          <a:xfrm>
            <a:off x="220396" y="4611700"/>
            <a:ext cx="6700909" cy="1292662"/>
          </a:xfrm>
          <a:prstGeom prst="rect">
            <a:avLst/>
          </a:prstGeom>
        </p:spPr>
        <p:txBody>
          <a:bodyPr wrap="square">
            <a:spAutoFit/>
          </a:bodyPr>
          <a:lstStyle/>
          <a:p>
            <a:pPr algn="just"/>
            <a:r>
              <a:rPr lang="it-IT" sz="1300" dirty="0" smtClean="0"/>
              <a:t>Lo que nos permite comunicar eficazmente nuestro ADN (distintivo y heterogéneo) es la gran </a:t>
            </a:r>
            <a:r>
              <a:rPr lang="it-IT" sz="1300" b="1" dirty="0" smtClean="0"/>
              <a:t>conexión entre </a:t>
            </a:r>
            <a:r>
              <a:rPr lang="it-IT" sz="1300" b="1" dirty="0"/>
              <a:t>RRHH y </a:t>
            </a:r>
            <a:r>
              <a:rPr lang="it-IT" sz="1300" b="1" dirty="0" smtClean="0"/>
              <a:t>Comunicación. </a:t>
            </a:r>
            <a:r>
              <a:rPr lang="it-IT" sz="1300" dirty="0" smtClean="0"/>
              <a:t>Como RRHH, </a:t>
            </a:r>
            <a:r>
              <a:rPr lang="it-IT" sz="1300" dirty="0"/>
              <a:t>sabemos cuáles son las áreas y actividades que los candidatos potenciales </a:t>
            </a:r>
            <a:r>
              <a:rPr lang="it-IT" sz="1300" dirty="0" smtClean="0"/>
              <a:t>poseen, cúales son aquellas características que</a:t>
            </a:r>
            <a:r>
              <a:rPr lang="it-IT" sz="1300" dirty="0" smtClean="0"/>
              <a:t> </a:t>
            </a:r>
            <a:r>
              <a:rPr lang="it-IT" sz="1300" dirty="0"/>
              <a:t>las partes </a:t>
            </a:r>
            <a:r>
              <a:rPr lang="it-IT" sz="1300" dirty="0" smtClean="0"/>
              <a:t>interesadas </a:t>
            </a:r>
            <a:r>
              <a:rPr lang="it-IT" sz="1300" dirty="0"/>
              <a:t>consideran un </a:t>
            </a:r>
            <a:r>
              <a:rPr lang="it-IT" sz="1300" dirty="0" smtClean="0"/>
              <a:t>valor; </a:t>
            </a:r>
            <a:r>
              <a:rPr lang="it-IT" sz="1300" dirty="0"/>
              <a:t>y la Comunicación nos ayuda a entender cómo </a:t>
            </a:r>
            <a:r>
              <a:rPr lang="it-IT" sz="1300" dirty="0" smtClean="0"/>
              <a:t>transmitirlas </a:t>
            </a:r>
            <a:r>
              <a:rPr lang="it-IT" sz="1300" dirty="0"/>
              <a:t>en los diversos canales sociales e identificar cuándo y cómo </a:t>
            </a:r>
            <a:r>
              <a:rPr lang="it-IT" sz="1300" dirty="0" smtClean="0"/>
              <a:t>transmitirla</a:t>
            </a:r>
            <a:r>
              <a:rPr lang="it-IT" sz="1300" dirty="0" smtClean="0"/>
              <a:t>s</a:t>
            </a:r>
            <a:r>
              <a:rPr lang="it-IT" sz="1300" dirty="0"/>
              <a:t>, insertándolas dentro del plan </a:t>
            </a:r>
            <a:r>
              <a:rPr lang="it-IT" sz="1300" dirty="0" smtClean="0"/>
              <a:t>general</a:t>
            </a:r>
            <a:r>
              <a:rPr lang="it-IT" sz="1300" dirty="0"/>
              <a:t>.</a:t>
            </a:r>
          </a:p>
        </p:txBody>
      </p:sp>
    </p:spTree>
    <p:extLst>
      <p:ext uri="{BB962C8B-B14F-4D97-AF65-F5344CB8AC3E}">
        <p14:creationId xmlns:p14="http://schemas.microsoft.com/office/powerpoint/2010/main" val="2690597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472966"/>
            <a:ext cx="6583816" cy="649700"/>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Recursos humanos y comunicación:</a:t>
            </a:r>
            <a:r>
              <a:rPr lang="it-IT" sz="2000" b="1" i="1" u="sng" dirty="0">
                <a:solidFill>
                  <a:schemeClr val="bg1"/>
                </a:solidFill>
              </a:rPr>
              <a:t>el testimonio del Grupo Hera</a:t>
            </a:r>
            <a:endParaRPr lang="it-IT" sz="2000" b="1" dirty="0">
              <a:solidFill>
                <a:schemeClr val="bg1"/>
              </a:solidFill>
            </a:endParaRPr>
          </a:p>
        </p:txBody>
      </p:sp>
      <p:pic>
        <p:nvPicPr>
          <p:cNvPr id="1025" name="Picture 1" descr="page15image46916800">
            <a:extLst>
              <a:ext uri="{FF2B5EF4-FFF2-40B4-BE49-F238E27FC236}">
                <a16:creationId xmlns:a16="http://schemas.microsoft.com/office/drawing/2014/main" xmlns="" id="{85498B4E-4897-2446-BFCC-EE92EE2D84E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16847" y="1144931"/>
            <a:ext cx="2240656" cy="4620869"/>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D7AEEE14-8029-864C-87B8-445C4C762FDB}"/>
              </a:ext>
            </a:extLst>
          </p:cNvPr>
          <p:cNvSpPr/>
          <p:nvPr/>
        </p:nvSpPr>
        <p:spPr>
          <a:xfrm>
            <a:off x="162785" y="1445351"/>
            <a:ext cx="3770545" cy="1754326"/>
          </a:xfrm>
          <a:prstGeom prst="rect">
            <a:avLst/>
          </a:prstGeom>
        </p:spPr>
        <p:txBody>
          <a:bodyPr wrap="square">
            <a:spAutoFit/>
          </a:bodyPr>
          <a:lstStyle/>
          <a:p>
            <a:pPr algn="just"/>
            <a:r>
              <a:rPr lang="es-ES" sz="1200" dirty="0" smtClean="0">
                <a:latin typeface="Calibri" panose="020F0502020204030204" pitchFamily="34" charset="0"/>
                <a:ea typeface="Calibri" panose="020F0502020204030204" pitchFamily="34" charset="0"/>
                <a:cs typeface="Times New Roman" panose="02020603050405020304" pitchFamily="18" charset="0"/>
              </a:rPr>
              <a:t>Además de las actividades de recursos humanos, utilizamos LinkedIn para contar historias sobre qué es lo que hace nuestra empresa: transmitir los valores de sostenibilidad de la </a:t>
            </a:r>
            <a:r>
              <a:rPr lang="es-ES" sz="1200" dirty="0" err="1" smtClean="0">
                <a:latin typeface="Calibri" panose="020F0502020204030204" pitchFamily="34" charset="0"/>
                <a:ea typeface="Calibri" panose="020F0502020204030204" pitchFamily="34" charset="0"/>
                <a:cs typeface="Times New Roman" panose="02020603050405020304" pitchFamily="18" charset="0"/>
              </a:rPr>
              <a:t>multi</a:t>
            </a:r>
            <a:r>
              <a:rPr lang="es-ES" sz="1200" dirty="0" smtClean="0">
                <a:latin typeface="Calibri" panose="020F0502020204030204" pitchFamily="34" charset="0"/>
                <a:ea typeface="Calibri" panose="020F0502020204030204" pitchFamily="34" charset="0"/>
                <a:cs typeface="Times New Roman" panose="02020603050405020304" pitchFamily="18" charset="0"/>
              </a:rPr>
              <a:t>-utilidad, transmitir los resultados económicos, ilustrar proyectos y actividades de los distintos Departamentos, hablar de innovaciones, de la excelencia de nuestras plantas, promover actividades comerciales e iniciativas solidarias o dar visibilidad a artículos o vídeos que hablen de nosotros.</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xmlns="" id="{2CBCB7F4-5129-5F41-B6F9-E2F1BFF41F1A}"/>
              </a:ext>
            </a:extLst>
          </p:cNvPr>
          <p:cNvSpPr/>
          <p:nvPr/>
        </p:nvSpPr>
        <p:spPr>
          <a:xfrm>
            <a:off x="3933331" y="1445351"/>
            <a:ext cx="3096860" cy="1384995"/>
          </a:xfrm>
          <a:prstGeom prst="rect">
            <a:avLst/>
          </a:prstGeom>
        </p:spPr>
        <p:txBody>
          <a:bodyPr wrap="square">
            <a:spAutoFit/>
          </a:bodyPr>
          <a:lstStyle/>
          <a:p>
            <a:pPr algn="just"/>
            <a:r>
              <a:rPr lang="es-ES" sz="1200" dirty="0" smtClean="0">
                <a:latin typeface="Calibri" panose="020F0502020204030204" pitchFamily="34" charset="0"/>
                <a:ea typeface="Calibri" panose="020F0502020204030204" pitchFamily="34" charset="0"/>
                <a:cs typeface="Times New Roman" panose="02020603050405020304" pitchFamily="18" charset="0"/>
              </a:rPr>
              <a:t>Nunca ha habido momentos de malentendidos o de falta de cooperación. En la empresa, la </a:t>
            </a:r>
            <a:r>
              <a:rPr lang="es-ES" sz="1200" b="1" dirty="0" smtClean="0">
                <a:latin typeface="Calibri" panose="020F0502020204030204" pitchFamily="34" charset="0"/>
                <a:ea typeface="Calibri" panose="020F0502020204030204" pitchFamily="34" charset="0"/>
                <a:cs typeface="Times New Roman" panose="02020603050405020304" pitchFamily="18" charset="0"/>
              </a:rPr>
              <a:t>capacidad de colaborar es esencial para </a:t>
            </a:r>
            <a:r>
              <a:rPr lang="es-ES" sz="1200" dirty="0" smtClean="0">
                <a:latin typeface="Calibri" panose="020F0502020204030204" pitchFamily="34" charset="0"/>
                <a:ea typeface="Calibri" panose="020F0502020204030204" pitchFamily="34" charset="0"/>
                <a:cs typeface="Times New Roman" panose="02020603050405020304" pitchFamily="18" charset="0"/>
              </a:rPr>
              <a:t>crear valor y una de las habilidades distintivas de nuestro modelo de liderazgo es la cooperación, </a:t>
            </a:r>
            <a:r>
              <a:rPr lang="es-ES" sz="1200" b="1" dirty="0" smtClean="0">
                <a:latin typeface="Calibri" panose="020F0502020204030204" pitchFamily="34" charset="0"/>
                <a:ea typeface="Calibri" panose="020F0502020204030204" pitchFamily="34" charset="0"/>
                <a:cs typeface="Times New Roman" panose="02020603050405020304" pitchFamily="18" charset="0"/>
              </a:rPr>
              <a:t>el</a:t>
            </a:r>
            <a:r>
              <a:rPr lang="es-ES" sz="1200" dirty="0" smtClean="0">
                <a:latin typeface="Calibri" panose="020F0502020204030204" pitchFamily="34" charset="0"/>
                <a:ea typeface="Calibri" panose="020F0502020204030204" pitchFamily="34" charset="0"/>
                <a:cs typeface="Times New Roman" panose="02020603050405020304" pitchFamily="18" charset="0"/>
              </a:rPr>
              <a:t> deseo de trabajar juntos por objetivos comunes. </a:t>
            </a:r>
            <a:endParaRPr lang="es-ES"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ttangolo 3">
            <a:extLst>
              <a:ext uri="{FF2B5EF4-FFF2-40B4-BE49-F238E27FC236}">
                <a16:creationId xmlns:a16="http://schemas.microsoft.com/office/drawing/2014/main" xmlns="" id="{EFD4D059-F4E8-624F-A3FB-1E8203E9D5B1}"/>
              </a:ext>
            </a:extLst>
          </p:cNvPr>
          <p:cNvSpPr/>
          <p:nvPr/>
        </p:nvSpPr>
        <p:spPr>
          <a:xfrm>
            <a:off x="162785" y="3166842"/>
            <a:ext cx="6797161" cy="738664"/>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Desde el principio hemos utilizado un enfoque «experimental», que, precisamente a través de los errores que -como es normal- se cometen, nos ha permitido encontrar nuevas formas y soluciones.</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2">
            <a:extLst>
              <a:ext uri="{FF2B5EF4-FFF2-40B4-BE49-F238E27FC236}">
                <a16:creationId xmlns:a16="http://schemas.microsoft.com/office/drawing/2014/main" xmlns="" id="{65805A37-6A63-4F4B-885A-12C279AC17DA}"/>
              </a:ext>
            </a:extLst>
          </p:cNvPr>
          <p:cNvSpPr txBox="1">
            <a:spLocks/>
          </p:cNvSpPr>
          <p:nvPr/>
        </p:nvSpPr>
        <p:spPr>
          <a:xfrm>
            <a:off x="1516505" y="3901096"/>
            <a:ext cx="4564898"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Autofit/>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400" b="1" dirty="0"/>
              <a:t/>
            </a:r>
            <a:br>
              <a:rPr lang="it-IT" sz="1400" b="1" dirty="0"/>
            </a:br>
            <a:endParaRPr lang="it-IT" sz="1400" b="1" dirty="0"/>
          </a:p>
        </p:txBody>
      </p:sp>
      <p:sp>
        <p:nvSpPr>
          <p:cNvPr id="7" name="Rettangolo 6">
            <a:extLst>
              <a:ext uri="{FF2B5EF4-FFF2-40B4-BE49-F238E27FC236}">
                <a16:creationId xmlns:a16="http://schemas.microsoft.com/office/drawing/2014/main" xmlns="" id="{80362D3C-3127-BC4B-980D-0840C50BB696}"/>
              </a:ext>
            </a:extLst>
          </p:cNvPr>
          <p:cNvSpPr/>
          <p:nvPr/>
        </p:nvSpPr>
        <p:spPr>
          <a:xfrm>
            <a:off x="162785" y="4012512"/>
            <a:ext cx="6583816" cy="1754326"/>
          </a:xfrm>
          <a:prstGeom prst="rect">
            <a:avLst/>
          </a:prstGeom>
        </p:spPr>
        <p:txBody>
          <a:bodyPr wrap="square">
            <a:spAutoFit/>
          </a:bodyPr>
          <a:lstStyle/>
          <a:p>
            <a:pPr algn="just"/>
            <a:r>
              <a:rPr lang="es-ES" b="1" dirty="0" smtClean="0">
                <a:solidFill>
                  <a:srgbClr val="3087B9"/>
                </a:solidFill>
                <a:latin typeface="Calibri" panose="020F0502020204030204" pitchFamily="34" charset="0"/>
                <a:ea typeface="Calibri" panose="020F0502020204030204" pitchFamily="34" charset="0"/>
                <a:cs typeface="Times New Roman" panose="02020603050405020304" pitchFamily="18" charset="0"/>
              </a:rPr>
              <a:t>En 4 manos hemos construido planes  cada vez más frecuentes y diversificados.</a:t>
            </a:r>
          </a:p>
          <a:p>
            <a:pPr algn="just"/>
            <a:endParaRPr lang="es-ES" sz="16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Planes que impactan en diferentes poblaciones con </a:t>
            </a:r>
            <a:r>
              <a:rPr lang="es-ES" sz="1400" b="1" dirty="0" smtClean="0">
                <a:latin typeface="Calibri" panose="020F0502020204030204" pitchFamily="34" charset="0"/>
                <a:ea typeface="Calibri" panose="020F0502020204030204" pitchFamily="34" charset="0"/>
                <a:cs typeface="Times New Roman" panose="02020603050405020304" pitchFamily="18" charset="0"/>
              </a:rPr>
              <a:t>mensajes personalizados que cuentan lo que sucede en la empresa,</a:t>
            </a:r>
            <a:r>
              <a:rPr lang="es-ES" sz="1400" dirty="0" smtClean="0">
                <a:latin typeface="Calibri" panose="020F0502020204030204" pitchFamily="34" charset="0"/>
                <a:ea typeface="Calibri" panose="020F0502020204030204" pitchFamily="34" charset="0"/>
                <a:cs typeface="Times New Roman" panose="02020603050405020304" pitchFamily="18" charset="0"/>
              </a:rPr>
              <a:t> cuáles son las habilidades </a:t>
            </a:r>
            <a:r>
              <a:rPr lang="es-ES" sz="1400" b="1" dirty="0" smtClean="0">
                <a:latin typeface="Calibri" panose="020F0502020204030204" pitchFamily="34" charset="0"/>
                <a:ea typeface="Calibri" panose="020F0502020204030204" pitchFamily="34" charset="0"/>
                <a:cs typeface="Times New Roman" panose="02020603050405020304" pitchFamily="18" charset="0"/>
              </a:rPr>
              <a:t>que</a:t>
            </a:r>
            <a:r>
              <a:rPr lang="es-ES" sz="1400" dirty="0" smtClean="0">
                <a:latin typeface="Calibri" panose="020F0502020204030204" pitchFamily="34" charset="0"/>
                <a:ea typeface="Calibri" panose="020F0502020204030204" pitchFamily="34" charset="0"/>
                <a:cs typeface="Times New Roman" panose="02020603050405020304" pitchFamily="18" charset="0"/>
              </a:rPr>
              <a:t> creemos que son importantes para nuestra organización, cuáles son los proyectos específicos </a:t>
            </a:r>
            <a:r>
              <a:rPr lang="es-ES" sz="1400" b="1" dirty="0" smtClean="0">
                <a:latin typeface="Calibri" panose="020F0502020204030204" pitchFamily="34" charset="0"/>
                <a:ea typeface="Calibri" panose="020F0502020204030204" pitchFamily="34" charset="0"/>
                <a:cs typeface="Times New Roman" panose="02020603050405020304" pitchFamily="18" charset="0"/>
              </a:rPr>
              <a:t>que tratamos </a:t>
            </a:r>
            <a:r>
              <a:rPr lang="es-ES" sz="1400" dirty="0" smtClean="0">
                <a:latin typeface="Calibri" panose="020F0502020204030204" pitchFamily="34" charset="0"/>
                <a:ea typeface="Calibri" panose="020F0502020204030204" pitchFamily="34" charset="0"/>
                <a:cs typeface="Times New Roman" panose="02020603050405020304" pitchFamily="18" charset="0"/>
              </a:rPr>
              <a:t>y cuáles son las ventajas reservadas a nuestros clientes.</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135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504497"/>
            <a:ext cx="6583816" cy="618169"/>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Recursos humanos y comunicación:</a:t>
            </a:r>
            <a:r>
              <a:rPr lang="it-IT" sz="2000" b="1" i="1" u="sng" dirty="0">
                <a:solidFill>
                  <a:schemeClr val="bg1"/>
                </a:solidFill>
              </a:rPr>
              <a:t>el testimonio del Grupo Hera</a:t>
            </a:r>
            <a:endParaRPr lang="it-IT" sz="2000" b="1" dirty="0">
              <a:solidFill>
                <a:schemeClr val="bg1"/>
              </a:solidFill>
            </a:endParaRPr>
          </a:p>
        </p:txBody>
      </p:sp>
      <p:pic>
        <p:nvPicPr>
          <p:cNvPr id="2049" name="Picture 1" descr="page16image46800544">
            <a:extLst>
              <a:ext uri="{FF2B5EF4-FFF2-40B4-BE49-F238E27FC236}">
                <a16:creationId xmlns:a16="http://schemas.microsoft.com/office/drawing/2014/main" xmlns="" id="{BFD9865C-6032-ED4B-9B00-D831CBEC9E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68331" y="1122666"/>
            <a:ext cx="2289172" cy="472092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90A93247-30FA-2549-8BF5-1DBE8F8D5885}"/>
              </a:ext>
            </a:extLst>
          </p:cNvPr>
          <p:cNvSpPr/>
          <p:nvPr/>
        </p:nvSpPr>
        <p:spPr>
          <a:xfrm>
            <a:off x="2375669" y="1265185"/>
            <a:ext cx="5485795" cy="1538883"/>
          </a:xfrm>
          <a:prstGeom prst="rect">
            <a:avLst/>
          </a:prstGeom>
        </p:spPr>
        <p:txBody>
          <a:bodyPr wrap="square">
            <a:spAutoFit/>
          </a:bodyPr>
          <a:lstStyle/>
          <a:p>
            <a:r>
              <a:rPr lang="es-ES" sz="1600" b="1" dirty="0" smtClean="0">
                <a:solidFill>
                  <a:srgbClr val="3087B9"/>
                </a:solidFill>
                <a:latin typeface="Calibri" panose="020F0502020204030204" pitchFamily="34" charset="0"/>
                <a:ea typeface="Calibri" panose="020F0502020204030204" pitchFamily="34" charset="0"/>
                <a:cs typeface="Times New Roman" panose="02020603050405020304" pitchFamily="18" charset="0"/>
              </a:rPr>
              <a:t>Además de  hacer crecer la comunidad, usted también ha ganado numerosos premios de </a:t>
            </a:r>
            <a:r>
              <a:rPr lang="es-ES" sz="1600" b="1" i="1" dirty="0" err="1" smtClean="0">
                <a:solidFill>
                  <a:srgbClr val="3087B9"/>
                </a:solidFill>
                <a:latin typeface="Calibri" panose="020F0502020204030204" pitchFamily="34" charset="0"/>
                <a:ea typeface="Calibri" panose="020F0502020204030204" pitchFamily="34" charset="0"/>
                <a:cs typeface="Times New Roman" panose="02020603050405020304" pitchFamily="18" charset="0"/>
              </a:rPr>
              <a:t>Potential</a:t>
            </a:r>
            <a:r>
              <a:rPr lang="es-ES" sz="1600" b="1" i="1" dirty="0" smtClean="0">
                <a:solidFill>
                  <a:srgbClr val="3087B9"/>
                </a:solidFill>
                <a:latin typeface="Calibri" panose="020F0502020204030204" pitchFamily="34" charset="0"/>
                <a:ea typeface="Calibri" panose="020F0502020204030204" pitchFamily="34" charset="0"/>
                <a:cs typeface="Times New Roman" panose="02020603050405020304" pitchFamily="18" charset="0"/>
              </a:rPr>
              <a:t> Park </a:t>
            </a:r>
            <a:r>
              <a:rPr lang="es-ES" sz="1600" b="1" dirty="0" smtClean="0">
                <a:solidFill>
                  <a:srgbClr val="3087B9"/>
                </a:solidFill>
                <a:latin typeface="Calibri" panose="020F0502020204030204" pitchFamily="34" charset="0"/>
                <a:ea typeface="Calibri" panose="020F0502020204030204" pitchFamily="34" charset="0"/>
                <a:cs typeface="Times New Roman" panose="02020603050405020304" pitchFamily="18" charset="0"/>
              </a:rPr>
              <a:t>por su capacidad de comunicación online.</a:t>
            </a:r>
          </a:p>
          <a:p>
            <a:endParaRPr lang="es-ES" sz="1400" b="1" dirty="0" smtClean="0">
              <a:solidFill>
                <a:srgbClr val="3087B9"/>
              </a:solidFill>
              <a:latin typeface="Calibri" panose="020F0502020204030204" pitchFamily="34" charset="0"/>
              <a:ea typeface="Calibri" panose="020F0502020204030204" pitchFamily="34" charset="0"/>
              <a:cs typeface="Times New Roman" panose="02020603050405020304" pitchFamily="18" charset="0"/>
            </a:endParaRPr>
          </a:p>
          <a:p>
            <a:r>
              <a:rPr lang="es-ES" sz="1600" b="1" dirty="0" smtClean="0">
                <a:solidFill>
                  <a:srgbClr val="3087B9"/>
                </a:solidFill>
                <a:latin typeface="Calibri" panose="020F0502020204030204" pitchFamily="34" charset="0"/>
                <a:ea typeface="Calibri" panose="020F0502020204030204" pitchFamily="34" charset="0"/>
                <a:cs typeface="Times New Roman" panose="02020603050405020304" pitchFamily="18" charset="0"/>
              </a:rPr>
              <a:t>¿Cómo se traduce toda esta visibilidad en la atracción de los candidatos?</a:t>
            </a:r>
            <a:endParaRPr lang="es-ES" sz="1600" b="1" dirty="0">
              <a:solidFill>
                <a:srgbClr val="3087B9"/>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page16image46802000">
            <a:extLst>
              <a:ext uri="{FF2B5EF4-FFF2-40B4-BE49-F238E27FC236}">
                <a16:creationId xmlns:a16="http://schemas.microsoft.com/office/drawing/2014/main" xmlns="" id="{73DF6AFB-57CA-7F4D-B978-D6FAFB74778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436914" y="1674420"/>
            <a:ext cx="584200" cy="5842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xmlns="" id="{285246AF-C639-294D-BCF2-7BEBD35BB262}"/>
              </a:ext>
            </a:extLst>
          </p:cNvPr>
          <p:cNvSpPr/>
          <p:nvPr/>
        </p:nvSpPr>
        <p:spPr>
          <a:xfrm>
            <a:off x="201881" y="2793211"/>
            <a:ext cx="7659584" cy="523220"/>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Hace unos años también ganamos el premio al Mejor </a:t>
            </a:r>
            <a:r>
              <a:rPr lang="es-ES" sz="1400" dirty="0" err="1" smtClean="0">
                <a:latin typeface="Calibri" panose="020F0502020204030204" pitchFamily="34" charset="0"/>
                <a:ea typeface="Calibri" panose="020F0502020204030204" pitchFamily="34" charset="0"/>
                <a:cs typeface="Times New Roman" panose="02020603050405020304" pitchFamily="18" charset="0"/>
              </a:rPr>
              <a:t>Recluiter</a:t>
            </a:r>
            <a:r>
              <a:rPr lang="es-ES" sz="1400" dirty="0" smtClean="0">
                <a:latin typeface="Calibri" panose="020F0502020204030204" pitchFamily="34" charset="0"/>
                <a:ea typeface="Calibri" panose="020F0502020204030204" pitchFamily="34" charset="0"/>
                <a:cs typeface="Times New Roman" panose="02020603050405020304" pitchFamily="18" charset="0"/>
              </a:rPr>
              <a:t> de LinkedIn, entre otras cosas, gracias a nuestras tasas de respuesta (69 % frente a la media de entonces del 20 %, </a:t>
            </a:r>
            <a:r>
              <a:rPr lang="es-ES" sz="1400" dirty="0" err="1" smtClean="0">
                <a:latin typeface="Calibri" panose="020F0502020204030204" pitchFamily="34" charset="0"/>
                <a:ea typeface="Calibri" panose="020F0502020204030204" pitchFamily="34" charset="0"/>
                <a:cs typeface="Times New Roman" panose="02020603050405020304" pitchFamily="18" charset="0"/>
              </a:rPr>
              <a:t>ed</a:t>
            </a:r>
            <a:r>
              <a:rPr lang="es-ES" sz="1400" dirty="0" smtClean="0">
                <a:latin typeface="Calibri" panose="020F0502020204030204" pitchFamily="34" charset="0"/>
                <a:ea typeface="Calibri" panose="020F0502020204030204" pitchFamily="34" charset="0"/>
                <a:cs typeface="Times New Roman" panose="02020603050405020304" pitchFamily="18" charset="0"/>
              </a:rPr>
              <a:t>).</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ttangolo 3">
            <a:extLst>
              <a:ext uri="{FF2B5EF4-FFF2-40B4-BE49-F238E27FC236}">
                <a16:creationId xmlns:a16="http://schemas.microsoft.com/office/drawing/2014/main" xmlns="" id="{2FAF5A58-07F2-CD48-8672-6940CF8ACDFE}"/>
              </a:ext>
            </a:extLst>
          </p:cNvPr>
          <p:cNvSpPr/>
          <p:nvPr/>
        </p:nvSpPr>
        <p:spPr>
          <a:xfrm>
            <a:off x="187687" y="3390409"/>
            <a:ext cx="3517414" cy="1384995"/>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Para dar un ejemplo más reciente, hacia mediados de junio de 2019 enviamos más de 2500 </a:t>
            </a:r>
            <a:r>
              <a:rPr lang="es-ES" sz="1400" dirty="0" err="1" smtClean="0">
                <a:latin typeface="Calibri" panose="020F0502020204030204" pitchFamily="34" charset="0"/>
                <a:ea typeface="Calibri" panose="020F0502020204030204" pitchFamily="34" charset="0"/>
                <a:cs typeface="Times New Roman" panose="02020603050405020304" pitchFamily="18" charset="0"/>
              </a:rPr>
              <a:t>InMails</a:t>
            </a:r>
            <a:r>
              <a:rPr lang="es-ES" sz="1400" dirty="0" smtClean="0">
                <a:latin typeface="Calibri" panose="020F0502020204030204" pitchFamily="34" charset="0"/>
                <a:ea typeface="Calibri" panose="020F0502020204030204" pitchFamily="34" charset="0"/>
                <a:cs typeface="Times New Roman" panose="02020603050405020304" pitchFamily="18" charset="0"/>
              </a:rPr>
              <a:t> (e-mails personalizados dirigidos a candidatos considerados de acuerdo con la oferta actual); Se abrieron 1.700 y la tasa de respuesta fue del 21 %.</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xmlns="" id="{E1CEECFF-8E99-004B-86D0-0D42DF2B3A91}"/>
              </a:ext>
            </a:extLst>
          </p:cNvPr>
          <p:cNvSpPr/>
          <p:nvPr/>
        </p:nvSpPr>
        <p:spPr>
          <a:xfrm>
            <a:off x="3705101" y="3364377"/>
            <a:ext cx="3830816" cy="1384995"/>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Si queremos hacer una comparación con lo que sucede en general, el promedio de LinkedIn es del 10 %.Gracias a esta campaña, hemos </a:t>
            </a:r>
            <a:r>
              <a:rPr lang="es-ES" sz="1400" dirty="0" smtClean="0">
                <a:latin typeface="Calibri" panose="020F0502020204030204" pitchFamily="34" charset="0"/>
                <a:ea typeface="Calibri" panose="020F0502020204030204" pitchFamily="34" charset="0"/>
                <a:cs typeface="Times New Roman" panose="02020603050405020304" pitchFamily="18" charset="0"/>
              </a:rPr>
              <a:t>contratado </a:t>
            </a:r>
            <a:r>
              <a:rPr lang="es-ES" sz="1400" dirty="0" smtClean="0">
                <a:latin typeface="Calibri" panose="020F0502020204030204" pitchFamily="34" charset="0"/>
                <a:ea typeface="Calibri" panose="020F0502020204030204" pitchFamily="34" charset="0"/>
                <a:cs typeface="Times New Roman" panose="02020603050405020304" pitchFamily="18" charset="0"/>
              </a:rPr>
              <a:t>a varias personas en línea con los deseos de la empresa en términos de habilidades </a:t>
            </a:r>
            <a:r>
              <a:rPr lang="es-ES" sz="1400" dirty="0" smtClean="0">
                <a:latin typeface="Calibri" panose="020F0502020204030204" pitchFamily="34" charset="0"/>
                <a:ea typeface="Calibri" panose="020F0502020204030204" pitchFamily="34" charset="0"/>
                <a:cs typeface="Times New Roman" panose="02020603050405020304" pitchFamily="18" charset="0"/>
              </a:rPr>
              <a:t>(</a:t>
            </a:r>
            <a:r>
              <a:rPr lang="es-ES" sz="1400" dirty="0" err="1" smtClean="0">
                <a:latin typeface="Calibri" panose="020F0502020204030204" pitchFamily="34" charset="0"/>
                <a:ea typeface="Calibri" panose="020F0502020204030204" pitchFamily="34" charset="0"/>
                <a:cs typeface="Times New Roman" panose="02020603050405020304" pitchFamily="18" charset="0"/>
              </a:rPr>
              <a:t>soft</a:t>
            </a:r>
            <a:r>
              <a:rPr lang="es-ES" sz="1400" dirty="0" smtClean="0">
                <a:latin typeface="Calibri" panose="020F0502020204030204" pitchFamily="34" charset="0"/>
                <a:ea typeface="Calibri" panose="020F0502020204030204" pitchFamily="34" charset="0"/>
                <a:cs typeface="Times New Roman" panose="02020603050405020304" pitchFamily="18" charset="0"/>
              </a:rPr>
              <a:t> y </a:t>
            </a:r>
            <a:r>
              <a:rPr lang="es-ES" sz="1400" dirty="0" err="1" smtClean="0">
                <a:latin typeface="Calibri" panose="020F0502020204030204" pitchFamily="34" charset="0"/>
                <a:ea typeface="Calibri" panose="020F0502020204030204" pitchFamily="34" charset="0"/>
                <a:cs typeface="Times New Roman" panose="02020603050405020304" pitchFamily="18" charset="0"/>
              </a:rPr>
              <a:t>hard</a:t>
            </a:r>
            <a:r>
              <a:rPr lang="es-ES" sz="1400" dirty="0" smtClean="0">
                <a:latin typeface="Calibri" panose="020F0502020204030204" pitchFamily="34" charset="0"/>
                <a:ea typeface="Calibri" panose="020F0502020204030204" pitchFamily="34" charset="0"/>
                <a:cs typeface="Times New Roman" panose="02020603050405020304" pitchFamily="18" charset="0"/>
              </a:rPr>
              <a:t> </a:t>
            </a:r>
            <a:r>
              <a:rPr lang="es-ES" sz="1400" dirty="0" err="1" smtClean="0">
                <a:latin typeface="Calibri" panose="020F0502020204030204" pitchFamily="34" charset="0"/>
                <a:ea typeface="Calibri" panose="020F0502020204030204" pitchFamily="34" charset="0"/>
                <a:cs typeface="Times New Roman" panose="02020603050405020304" pitchFamily="18" charset="0"/>
              </a:rPr>
              <a:t>skills</a:t>
            </a:r>
            <a:r>
              <a:rPr lang="es-ES" sz="1400" dirty="0" smtClean="0">
                <a:latin typeface="Calibri" panose="020F0502020204030204" pitchFamily="34" charset="0"/>
                <a:ea typeface="Calibri" panose="020F0502020204030204" pitchFamily="34" charset="0"/>
                <a:cs typeface="Times New Roman" panose="02020603050405020304" pitchFamily="18" charset="0"/>
              </a:rPr>
              <a:t>)</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ttangolo 7">
            <a:extLst>
              <a:ext uri="{FF2B5EF4-FFF2-40B4-BE49-F238E27FC236}">
                <a16:creationId xmlns:a16="http://schemas.microsoft.com/office/drawing/2014/main" xmlns="" id="{63720F84-97FF-CB42-B0C9-C83FA3C76FB5}"/>
              </a:ext>
            </a:extLst>
          </p:cNvPr>
          <p:cNvSpPr/>
          <p:nvPr/>
        </p:nvSpPr>
        <p:spPr>
          <a:xfrm>
            <a:off x="1149916" y="4772742"/>
            <a:ext cx="5110370" cy="1323439"/>
          </a:xfrm>
          <a:prstGeom prst="rect">
            <a:avLst/>
          </a:prstGeom>
        </p:spPr>
        <p:txBody>
          <a:bodyPr wrap="square">
            <a:spAutoFit/>
          </a:bodyPr>
          <a:lstStyle/>
          <a:p>
            <a:pPr algn="ctr"/>
            <a:r>
              <a:rPr lang="es-ES" sz="1600" b="1" dirty="0" smtClean="0">
                <a:solidFill>
                  <a:srgbClr val="3087B9"/>
                </a:solidFill>
                <a:latin typeface="Calibri" panose="020F0502020204030204" pitchFamily="34" charset="0"/>
                <a:ea typeface="Calibri" panose="020F0502020204030204" pitchFamily="34" charset="0"/>
                <a:cs typeface="Times New Roman" panose="02020603050405020304" pitchFamily="18" charset="0"/>
              </a:rPr>
              <a:t>LinkedIn es esencial – no solo estamos buscando personas competentes. Queremos personas que estén en línea con nuestro modelo de liderazgo, con capacidades digitales y que tengan un enfoque ágil en el tratamiento de la innovación y las nuevas habilidades</a:t>
            </a:r>
            <a:endParaRPr lang="es-ES" sz="1600" b="1" dirty="0">
              <a:solidFill>
                <a:srgbClr val="3087B9"/>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955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504496"/>
            <a:ext cx="6583816" cy="618169"/>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Recursos humanos y comunicación:</a:t>
            </a:r>
            <a:r>
              <a:rPr lang="it-IT" sz="2000" b="1" i="1" u="sng" dirty="0">
                <a:solidFill>
                  <a:schemeClr val="bg1"/>
                </a:solidFill>
              </a:rPr>
              <a:t>el testimonio del Grupo Hera</a:t>
            </a:r>
            <a:endParaRPr lang="it-IT" sz="2000" b="1" dirty="0">
              <a:solidFill>
                <a:schemeClr val="bg1"/>
              </a:solidFill>
            </a:endParaRPr>
          </a:p>
        </p:txBody>
      </p:sp>
      <p:pic>
        <p:nvPicPr>
          <p:cNvPr id="3073" name="Picture 1" descr="page17image46836784">
            <a:extLst>
              <a:ext uri="{FF2B5EF4-FFF2-40B4-BE49-F238E27FC236}">
                <a16:creationId xmlns:a16="http://schemas.microsoft.com/office/drawing/2014/main" xmlns="" id="{32AF4CB7-9618-8740-8397-B79405FEFF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2348" y="1136954"/>
            <a:ext cx="2275155" cy="4692015"/>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E51B949E-C298-6045-AC80-A88A41367A8A}"/>
              </a:ext>
            </a:extLst>
          </p:cNvPr>
          <p:cNvSpPr/>
          <p:nvPr/>
        </p:nvSpPr>
        <p:spPr>
          <a:xfrm>
            <a:off x="187687" y="1554586"/>
            <a:ext cx="2991525" cy="954107"/>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¿Cómo explorar estas habilidades? Lo inventamos, en 2017, un mapeo de habilidades digitales, en colaboración con </a:t>
            </a:r>
            <a:r>
              <a:rPr lang="es-ES" sz="1400" i="1" dirty="0" err="1" smtClean="0">
                <a:latin typeface="Calibri" panose="020F0502020204030204" pitchFamily="34" charset="0"/>
                <a:ea typeface="Calibri" panose="020F0502020204030204" pitchFamily="34" charset="0"/>
                <a:cs typeface="Times New Roman" panose="02020603050405020304" pitchFamily="18" charset="0"/>
              </a:rPr>
              <a:t>Polimi</a:t>
            </a:r>
            <a:r>
              <a:rPr lang="es-ES" sz="1400" dirty="0" smtClean="0">
                <a:latin typeface="Calibri" panose="020F0502020204030204" pitchFamily="34" charset="0"/>
                <a:ea typeface="Calibri" panose="020F0502020204030204" pitchFamily="34" charset="0"/>
                <a:cs typeface="Times New Roman" panose="02020603050405020304" pitchFamily="18" charset="0"/>
              </a:rPr>
              <a:t>.</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xmlns="" id="{3F72F739-E677-A047-B8BA-136AAF008055}"/>
              </a:ext>
            </a:extLst>
          </p:cNvPr>
          <p:cNvSpPr/>
          <p:nvPr/>
        </p:nvSpPr>
        <p:spPr>
          <a:xfrm>
            <a:off x="3155462" y="1265435"/>
            <a:ext cx="3797132" cy="2031325"/>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Se pide a los candidatos que completen una encuesta online que les proporcione un perfil que consta de dos partes: una con un enfoque sobre tu conducta y el otro en la preparación digital. Cada 20 días lo ponemos a disposición en la página de LinkedIn: esto atrae a muchas personas curiosas, les da algo práctico y nos permite seleccionar a las personas que realmente nos interesan.</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page17image46867536">
            <a:extLst>
              <a:ext uri="{FF2B5EF4-FFF2-40B4-BE49-F238E27FC236}">
                <a16:creationId xmlns:a16="http://schemas.microsoft.com/office/drawing/2014/main" xmlns="" id="{8DCA7582-4BB8-8347-8815-67CBF807B6C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7687" y="2709389"/>
            <a:ext cx="584200" cy="5842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xmlns="" id="{276370C5-68F6-E24F-A7E3-622AA3BC2E99}"/>
              </a:ext>
            </a:extLst>
          </p:cNvPr>
          <p:cNvSpPr/>
          <p:nvPr/>
        </p:nvSpPr>
        <p:spPr>
          <a:xfrm>
            <a:off x="869461" y="2719950"/>
            <a:ext cx="2420004" cy="646331"/>
          </a:xfrm>
          <a:prstGeom prst="rect">
            <a:avLst/>
          </a:prstGeom>
        </p:spPr>
        <p:txBody>
          <a:bodyPr wrap="square">
            <a:spAutoFit/>
          </a:bodyPr>
          <a:lstStyle/>
          <a:p>
            <a:r>
              <a:rPr lang="es-ES" b="1" dirty="0" smtClean="0">
                <a:solidFill>
                  <a:srgbClr val="3087B9"/>
                </a:solidFill>
                <a:latin typeface="Calibri" panose="020F0502020204030204" pitchFamily="34" charset="0"/>
                <a:ea typeface="Calibri" panose="020F0502020204030204" pitchFamily="34" charset="0"/>
                <a:cs typeface="Times New Roman" panose="02020603050405020304" pitchFamily="18" charset="0"/>
              </a:rPr>
              <a:t>¡Una iniciativa muy inteligente!</a:t>
            </a:r>
            <a:endParaRPr lang="es-ES" b="1" dirty="0">
              <a:solidFill>
                <a:srgbClr val="3087B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xmlns="" id="{E2B436BC-297C-D043-A622-FDF5FBF5E351}"/>
              </a:ext>
            </a:extLst>
          </p:cNvPr>
          <p:cNvSpPr/>
          <p:nvPr/>
        </p:nvSpPr>
        <p:spPr>
          <a:xfrm>
            <a:off x="187687" y="3331758"/>
            <a:ext cx="3656439" cy="1492716"/>
          </a:xfrm>
          <a:prstGeom prst="rect">
            <a:avLst/>
          </a:prstGeom>
        </p:spPr>
        <p:txBody>
          <a:bodyPr wrap="square">
            <a:spAutoFit/>
          </a:bodyPr>
          <a:lstStyle/>
          <a:p>
            <a:pPr algn="just"/>
            <a:r>
              <a:rPr lang="es-ES" sz="1300" dirty="0" smtClean="0">
                <a:latin typeface="Calibri" panose="020F0502020204030204" pitchFamily="34" charset="0"/>
                <a:ea typeface="Calibri" panose="020F0502020204030204" pitchFamily="34" charset="0"/>
                <a:cs typeface="Times New Roman" panose="02020603050405020304" pitchFamily="18" charset="0"/>
              </a:rPr>
              <a:t>También ha</a:t>
            </a:r>
            <a:r>
              <a:rPr lang="es-ES" sz="1300" dirty="0" smtClean="0">
                <a:latin typeface="Calibri" panose="020F0502020204030204" pitchFamily="34" charset="0"/>
                <a:ea typeface="Calibri" panose="020F0502020204030204" pitchFamily="34" charset="0"/>
                <a:cs typeface="Times New Roman" panose="02020603050405020304" pitchFamily="18" charset="0"/>
              </a:rPr>
              <a:t>y un lado «negativo»: las respuestas son tantas que el trabajo del equipo de selección que se ocupa de este aspecto ha aumentado significativamente. Debemos garantizar a cada uno su propio informe en poco tiempo para mantener la imagen positiva de la empresa y la propia iniciativa, lo que es un gran desafío.</a:t>
            </a:r>
            <a:endParaRPr lang="es-ES"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ttangolo 7">
            <a:extLst>
              <a:ext uri="{FF2B5EF4-FFF2-40B4-BE49-F238E27FC236}">
                <a16:creationId xmlns:a16="http://schemas.microsoft.com/office/drawing/2014/main" xmlns="" id="{44215A5E-E3DF-724E-B5A9-8C6621530E43}"/>
              </a:ext>
            </a:extLst>
          </p:cNvPr>
          <p:cNvSpPr/>
          <p:nvPr/>
        </p:nvSpPr>
        <p:spPr>
          <a:xfrm>
            <a:off x="3844126" y="3347483"/>
            <a:ext cx="2938222" cy="1292662"/>
          </a:xfrm>
          <a:prstGeom prst="rect">
            <a:avLst/>
          </a:prstGeom>
        </p:spPr>
        <p:txBody>
          <a:bodyPr wrap="square">
            <a:spAutoFit/>
          </a:bodyPr>
          <a:lstStyle/>
          <a:p>
            <a:pPr algn="just"/>
            <a:r>
              <a:rPr lang="es-ES" sz="1300" dirty="0" smtClean="0">
                <a:latin typeface="Calibri" panose="020F0502020204030204" pitchFamily="34" charset="0"/>
                <a:ea typeface="Calibri" panose="020F0502020204030204" pitchFamily="34" charset="0"/>
                <a:cs typeface="Times New Roman" panose="02020603050405020304" pitchFamily="18" charset="0"/>
              </a:rPr>
              <a:t>También porque, en nuestro caso, nuestros candidatos también son futuros clientes o posibles partes interesadas, por lo que hay una </a:t>
            </a:r>
            <a:r>
              <a:rPr lang="es-ES" sz="1300" b="1" dirty="0" smtClean="0">
                <a:latin typeface="Calibri" panose="020F0502020204030204" pitchFamily="34" charset="0"/>
                <a:ea typeface="Calibri" panose="020F0502020204030204" pitchFamily="34" charset="0"/>
                <a:cs typeface="Times New Roman" panose="02020603050405020304" pitchFamily="18" charset="0"/>
              </a:rPr>
              <a:t>línea directa entre las responsabilidades de </a:t>
            </a:r>
            <a:r>
              <a:rPr lang="es-ES" sz="1300" b="1" dirty="0">
                <a:latin typeface="Calibri" panose="020F0502020204030204" pitchFamily="34" charset="0"/>
                <a:ea typeface="Calibri" panose="020F0502020204030204" pitchFamily="34" charset="0"/>
                <a:cs typeface="Times New Roman" panose="02020603050405020304" pitchFamily="18" charset="0"/>
              </a:rPr>
              <a:t>R</a:t>
            </a:r>
            <a:r>
              <a:rPr lang="es-ES" sz="1300" b="1" dirty="0" smtClean="0">
                <a:latin typeface="Calibri" panose="020F0502020204030204" pitchFamily="34" charset="0"/>
                <a:ea typeface="Calibri" panose="020F0502020204030204" pitchFamily="34" charset="0"/>
                <a:cs typeface="Times New Roman" panose="02020603050405020304" pitchFamily="18" charset="0"/>
              </a:rPr>
              <a:t>ecursos Humanos y empresariales.</a:t>
            </a:r>
            <a:endParaRPr lang="es-ES" sz="13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ttangolo 10">
            <a:extLst>
              <a:ext uri="{FF2B5EF4-FFF2-40B4-BE49-F238E27FC236}">
                <a16:creationId xmlns:a16="http://schemas.microsoft.com/office/drawing/2014/main" xmlns="" id="{87E9AFDE-D414-FD41-9FB1-87A20F472CDC}"/>
              </a:ext>
            </a:extLst>
          </p:cNvPr>
          <p:cNvSpPr/>
          <p:nvPr/>
        </p:nvSpPr>
        <p:spPr>
          <a:xfrm>
            <a:off x="221231" y="4903724"/>
            <a:ext cx="6561117" cy="1092607"/>
          </a:xfrm>
          <a:prstGeom prst="rect">
            <a:avLst/>
          </a:prstGeom>
        </p:spPr>
        <p:txBody>
          <a:bodyPr wrap="square">
            <a:spAutoFit/>
          </a:bodyPr>
          <a:lstStyle/>
          <a:p>
            <a:pPr algn="just"/>
            <a:r>
              <a:rPr lang="es-ES" sz="1300" b="1" dirty="0" smtClean="0">
                <a:latin typeface="Calibri" panose="020F0502020204030204" pitchFamily="34" charset="0"/>
                <a:ea typeface="Calibri" panose="020F0502020204030204" pitchFamily="34" charset="0"/>
                <a:cs typeface="Times New Roman" panose="02020603050405020304" pitchFamily="18" charset="0"/>
              </a:rPr>
              <a:t>Es esencial tener presente el objetivo: compartir </a:t>
            </a:r>
            <a:r>
              <a:rPr lang="es-ES" sz="1300" dirty="0">
                <a:latin typeface="Calibri" panose="020F0502020204030204" pitchFamily="34" charset="0"/>
                <a:ea typeface="Calibri" panose="020F0502020204030204" pitchFamily="34" charset="0"/>
                <a:cs typeface="Times New Roman" panose="02020603050405020304" pitchFamily="18" charset="0"/>
              </a:rPr>
              <a:t>de forma gratuita con las personas </a:t>
            </a:r>
            <a:r>
              <a:rPr lang="es-ES" sz="1300" b="1" dirty="0" smtClean="0">
                <a:latin typeface="Calibri" panose="020F0502020204030204" pitchFamily="34" charset="0"/>
                <a:ea typeface="Calibri" panose="020F0502020204030204" pitchFamily="34" charset="0"/>
                <a:cs typeface="Times New Roman" panose="02020603050405020304" pitchFamily="18" charset="0"/>
              </a:rPr>
              <a:t>nuestro conocimiento distintivo y el valor </a:t>
            </a:r>
            <a:r>
              <a:rPr lang="es-ES" sz="1300" dirty="0" smtClean="0">
                <a:latin typeface="Calibri" panose="020F0502020204030204" pitchFamily="34" charset="0"/>
                <a:ea typeface="Calibri" panose="020F0502020204030204" pitchFamily="34" charset="0"/>
                <a:cs typeface="Times New Roman" panose="02020603050405020304" pitchFamily="18" charset="0"/>
              </a:rPr>
              <a:t>que creamos diariamente dentro de la empresa – con investigación, actividades y capacitación – lo que lleva a las personas a estar más informadas sobre cuestiones de alto impacto (como el Cambio Climático) y a estimular comportamientos virtuosos, útiles para construir un futuro mejor.</a:t>
            </a:r>
            <a:endParaRPr lang="es-ES" sz="1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529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504497"/>
            <a:ext cx="6583816" cy="618169"/>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Recursos humanos y comunicación:</a:t>
            </a:r>
            <a:r>
              <a:rPr lang="it-IT" sz="2000" b="1" i="1" u="sng" dirty="0">
                <a:solidFill>
                  <a:schemeClr val="bg1"/>
                </a:solidFill>
              </a:rPr>
              <a:t>el testimonio del Grupo Hera</a:t>
            </a:r>
            <a:endParaRPr lang="it-IT" sz="2000" b="1" dirty="0">
              <a:solidFill>
                <a:schemeClr val="bg1"/>
              </a:solidFill>
            </a:endParaRPr>
          </a:p>
        </p:txBody>
      </p:sp>
      <p:pic>
        <p:nvPicPr>
          <p:cNvPr id="4097" name="Picture 1" descr="page18image46864064">
            <a:extLst>
              <a:ext uri="{FF2B5EF4-FFF2-40B4-BE49-F238E27FC236}">
                <a16:creationId xmlns:a16="http://schemas.microsoft.com/office/drawing/2014/main" xmlns="" id="{5628CE77-E18F-D245-BF95-BA0AA4261ED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5119" y="1152863"/>
            <a:ext cx="2272384" cy="46863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674B3241-4932-6344-9F41-1BF1D5CECDBA}"/>
              </a:ext>
            </a:extLst>
          </p:cNvPr>
          <p:cNvSpPr/>
          <p:nvPr/>
        </p:nvSpPr>
        <p:spPr>
          <a:xfrm>
            <a:off x="184067" y="1534564"/>
            <a:ext cx="2991525" cy="1815882"/>
          </a:xfrm>
          <a:prstGeom prst="rect">
            <a:avLst/>
          </a:prstGeom>
        </p:spPr>
        <p:txBody>
          <a:bodyPr wrap="square">
            <a:spAutoFit/>
          </a:bodyPr>
          <a:lstStyle/>
          <a:p>
            <a:r>
              <a:rPr lang="es-ES" sz="1400" dirty="0" smtClean="0">
                <a:latin typeface="Calibri" panose="020F0502020204030204" pitchFamily="34" charset="0"/>
                <a:ea typeface="Calibri" panose="020F0502020204030204" pitchFamily="34" charset="0"/>
                <a:cs typeface="Times New Roman" panose="02020603050405020304" pitchFamily="18" charset="0"/>
              </a:rPr>
              <a:t>Es por eso que cambiamos nuestra estrategia, nos abrimos ,y hemos elegido comunicarnos a través de las historias </a:t>
            </a:r>
            <a:r>
              <a:rPr lang="es-ES" sz="1400" b="1" dirty="0" smtClean="0">
                <a:latin typeface="Calibri" panose="020F0502020204030204" pitchFamily="34" charset="0"/>
                <a:ea typeface="Calibri" panose="020F0502020204030204" pitchFamily="34" charset="0"/>
                <a:cs typeface="Times New Roman" panose="02020603050405020304" pitchFamily="18" charset="0"/>
              </a:rPr>
              <a:t>y experiencias de nuestra plantilla y</a:t>
            </a:r>
            <a:r>
              <a:rPr lang="es-ES" sz="1400" dirty="0" smtClean="0">
                <a:latin typeface="Calibri" panose="020F0502020204030204" pitchFamily="34" charset="0"/>
                <a:ea typeface="Calibri" panose="020F0502020204030204" pitchFamily="34" charset="0"/>
                <a:cs typeface="Times New Roman" panose="02020603050405020304" pitchFamily="18" charset="0"/>
              </a:rPr>
              <a:t> también a través de la organización de eventos abiertos al público (como los de nuestra academia corporativa, </a:t>
            </a:r>
            <a:r>
              <a:rPr lang="es-ES" sz="1400" i="1" dirty="0" err="1" smtClean="0">
                <a:latin typeface="Calibri" panose="020F0502020204030204" pitchFamily="34" charset="0"/>
                <a:ea typeface="Calibri" panose="020F0502020204030204" pitchFamily="34" charset="0"/>
                <a:cs typeface="Times New Roman" panose="02020603050405020304" pitchFamily="18" charset="0"/>
              </a:rPr>
              <a:t>Heracademy</a:t>
            </a:r>
            <a:r>
              <a:rPr lang="es-ES" sz="1400" dirty="0" smtClean="0">
                <a:latin typeface="Calibri" panose="020F0502020204030204" pitchFamily="34" charset="0"/>
                <a:ea typeface="Calibri" panose="020F0502020204030204" pitchFamily="34" charset="0"/>
                <a:cs typeface="Times New Roman" panose="02020603050405020304" pitchFamily="18" charset="0"/>
              </a:rPr>
              <a:t>). </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xmlns="" id="{7E0F39DC-1D83-4143-BCBF-D24D234A65EF}"/>
              </a:ext>
            </a:extLst>
          </p:cNvPr>
          <p:cNvSpPr/>
          <p:nvPr/>
        </p:nvSpPr>
        <p:spPr>
          <a:xfrm>
            <a:off x="3175592" y="1256403"/>
            <a:ext cx="3679529" cy="2677656"/>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Apoyamos, con iniciativas de orientación laboral, a los jóvenes que viven en contextos «frágiles».</a:t>
            </a:r>
          </a:p>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También organizamos momentos de orientación para los hijos de nuestros empleados; somos </a:t>
            </a:r>
            <a:r>
              <a:rPr lang="es-ES" sz="1400" b="1" dirty="0" smtClean="0">
                <a:latin typeface="Calibri" panose="020F0502020204030204" pitchFamily="34" charset="0"/>
                <a:ea typeface="Calibri" panose="020F0502020204030204" pitchFamily="34" charset="0"/>
                <a:cs typeface="Times New Roman" panose="02020603050405020304" pitchFamily="18" charset="0"/>
              </a:rPr>
              <a:t>patrocinadores activos de iniciativas que se ocupan de la sostenibilidad y el reciclaje. </a:t>
            </a:r>
            <a:r>
              <a:rPr lang="es-ES" sz="1400" dirty="0" smtClean="0">
                <a:latin typeface="Calibri" panose="020F0502020204030204" pitchFamily="34" charset="0"/>
                <a:ea typeface="Calibri" panose="020F0502020204030204" pitchFamily="34" charset="0"/>
                <a:cs typeface="Times New Roman" panose="02020603050405020304" pitchFamily="18" charset="0"/>
              </a:rPr>
              <a:t>Todas las iniciativas que organizamos no son inmediatamente atribuibles a la producción de riqueza, pero creemos que este enfoque nos posiciona de una manera estratégica y distintiva en comparación con otras empresas</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page18image46873024">
            <a:extLst>
              <a:ext uri="{FF2B5EF4-FFF2-40B4-BE49-F238E27FC236}">
                <a16:creationId xmlns:a16="http://schemas.microsoft.com/office/drawing/2014/main" xmlns="" id="{5A7C51EB-2650-C545-8827-E586AFE3BA0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4067" y="3807876"/>
            <a:ext cx="584200" cy="5842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xmlns="" id="{133D785C-9595-EA43-9AC4-4E0E38E0D50D}"/>
              </a:ext>
            </a:extLst>
          </p:cNvPr>
          <p:cNvSpPr/>
          <p:nvPr/>
        </p:nvSpPr>
        <p:spPr>
          <a:xfrm>
            <a:off x="820306" y="4882802"/>
            <a:ext cx="4869642" cy="954107"/>
          </a:xfrm>
          <a:prstGeom prst="rect">
            <a:avLst/>
          </a:prstGeom>
        </p:spPr>
        <p:txBody>
          <a:bodyPr wrap="square">
            <a:spAutoFit/>
          </a:bodyPr>
          <a:lstStyle/>
          <a:p>
            <a:pPr algn="just"/>
            <a:r>
              <a:rPr lang="es-ES" sz="1400" b="1" dirty="0" smtClean="0">
                <a:solidFill>
                  <a:srgbClr val="3087B9"/>
                </a:solidFill>
                <a:latin typeface="Calibri" panose="020F0502020204030204" pitchFamily="34" charset="0"/>
                <a:ea typeface="Calibri" panose="020F0502020204030204" pitchFamily="34" charset="0"/>
                <a:cs typeface="Times New Roman" panose="02020603050405020304" pitchFamily="18" charset="0"/>
              </a:rPr>
              <a:t>Al comunicar estas actividades, entramos en un ecosistema dónde todo lo que has dado en términos de compromiso y habilidades regresa en forma de candidatos que aprecian quiénes somos y están ilusionados de trabajar con nosotros</a:t>
            </a:r>
            <a:r>
              <a:rPr lang="en-US" sz="1400" b="1" dirty="0" smtClean="0">
                <a:solidFill>
                  <a:srgbClr val="3087B9"/>
                </a:solidFill>
                <a:latin typeface="Calibri" panose="020F0502020204030204" pitchFamily="34" charset="0"/>
                <a:ea typeface="Calibri" panose="020F0502020204030204" pitchFamily="34" charset="0"/>
                <a:cs typeface="Times New Roman" panose="02020603050405020304" pitchFamily="18" charset="0"/>
              </a:rPr>
              <a:t>.</a:t>
            </a:r>
            <a:endParaRPr lang="it-IT" sz="1400" b="1" dirty="0">
              <a:solidFill>
                <a:srgbClr val="3087B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xmlns="" id="{82D0C55C-B2C4-5C44-ACB1-B7356ABF9004}"/>
              </a:ext>
            </a:extLst>
          </p:cNvPr>
          <p:cNvSpPr/>
          <p:nvPr/>
        </p:nvSpPr>
        <p:spPr>
          <a:xfrm>
            <a:off x="820306" y="3934059"/>
            <a:ext cx="4869603" cy="369332"/>
          </a:xfrm>
          <a:prstGeom prst="rect">
            <a:avLst/>
          </a:prstGeom>
        </p:spPr>
        <p:txBody>
          <a:bodyPr wrap="none">
            <a:spAutoFit/>
          </a:bodyPr>
          <a:lstStyle/>
          <a:p>
            <a:r>
              <a:rPr lang="es-ES" b="1" dirty="0" smtClean="0">
                <a:solidFill>
                  <a:srgbClr val="3087B9"/>
                </a:solidFill>
                <a:latin typeface="Calibri" panose="020F0502020204030204" pitchFamily="34" charset="0"/>
                <a:ea typeface="Calibri" panose="020F0502020204030204" pitchFamily="34" charset="0"/>
                <a:cs typeface="Times New Roman" panose="02020603050405020304" pitchFamily="18" charset="0"/>
              </a:rPr>
              <a:t>¿Qué es, según su experiencia, la piedra angular?</a:t>
            </a:r>
            <a:endParaRPr lang="es-ES" b="1" dirty="0">
              <a:solidFill>
                <a:srgbClr val="3087B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ttangolo 7">
            <a:extLst>
              <a:ext uri="{FF2B5EF4-FFF2-40B4-BE49-F238E27FC236}">
                <a16:creationId xmlns:a16="http://schemas.microsoft.com/office/drawing/2014/main" xmlns="" id="{BAF79AB1-5DC3-ED48-878D-4746D8D21FDB}"/>
              </a:ext>
            </a:extLst>
          </p:cNvPr>
          <p:cNvSpPr/>
          <p:nvPr/>
        </p:nvSpPr>
        <p:spPr>
          <a:xfrm>
            <a:off x="201303" y="4400724"/>
            <a:ext cx="6653818" cy="300082"/>
          </a:xfrm>
          <a:prstGeom prst="rect">
            <a:avLst/>
          </a:prstGeom>
        </p:spPr>
        <p:txBody>
          <a:bodyPr wrap="square">
            <a:spAutoFit/>
          </a:bodyPr>
          <a:lstStyle/>
          <a:p>
            <a:r>
              <a:rPr lang="es-ES" sz="1350" i="1" dirty="0" smtClean="0">
                <a:latin typeface="Calibri" panose="020F0502020204030204" pitchFamily="34" charset="0"/>
                <a:ea typeface="Calibri" panose="020F0502020204030204" pitchFamily="34" charset="0"/>
                <a:cs typeface="Times New Roman" panose="02020603050405020304" pitchFamily="18" charset="0"/>
              </a:rPr>
              <a:t>Nuestros principios: valor compartido, agilidad y cooperación, comunicación </a:t>
            </a:r>
            <a:r>
              <a:rPr lang="es-ES" sz="1350" i="1" dirty="0" err="1" smtClean="0">
                <a:latin typeface="Calibri" panose="020F0502020204030204" pitchFamily="34" charset="0"/>
                <a:ea typeface="Calibri" panose="020F0502020204030204" pitchFamily="34" charset="0"/>
                <a:cs typeface="Times New Roman" panose="02020603050405020304" pitchFamily="18" charset="0"/>
              </a:rPr>
              <a:t>interfuncional</a:t>
            </a:r>
            <a:r>
              <a:rPr lang="es-ES" sz="1350" i="1" dirty="0" smtClean="0">
                <a:latin typeface="Calibri" panose="020F0502020204030204" pitchFamily="34" charset="0"/>
                <a:ea typeface="Calibri" panose="020F0502020204030204" pitchFamily="34" charset="0"/>
                <a:cs typeface="Times New Roman" panose="02020603050405020304" pitchFamily="18" charset="0"/>
              </a:rPr>
              <a:t>.</a:t>
            </a:r>
            <a:endParaRPr lang="es-ES" sz="135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026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25" name="Picture 1" descr="page1image61322816">
            <a:extLst>
              <a:ext uri="{FF2B5EF4-FFF2-40B4-BE49-F238E27FC236}">
                <a16:creationId xmlns:a16="http://schemas.microsoft.com/office/drawing/2014/main" xmlns="" id="{D69DF27C-0DE9-A348-A1B2-6183F67C9F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48356" y="915960"/>
            <a:ext cx="2758573" cy="4935121"/>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4;p13">
            <a:extLst>
              <a:ext uri="{FF2B5EF4-FFF2-40B4-BE49-F238E27FC236}">
                <a16:creationId xmlns:a16="http://schemas.microsoft.com/office/drawing/2014/main" xmlns="" id="{4EE1301B-4607-4539-A2F0-A5E934540CA8}"/>
              </a:ext>
            </a:extLst>
          </p:cNvPr>
          <p:cNvSpPr txBox="1">
            <a:spLocks noGrp="1"/>
          </p:cNvSpPr>
          <p:nvPr>
            <p:ph type="ctrTitle"/>
          </p:nvPr>
        </p:nvSpPr>
        <p:spPr>
          <a:xfrm>
            <a:off x="999620" y="1765738"/>
            <a:ext cx="5490474" cy="2780845"/>
          </a:xfrm>
          <a:prstGeom prst="rect">
            <a:avLst/>
          </a:prstGeom>
        </p:spPr>
        <p:txBody>
          <a:bodyPr spcFirstLastPara="1" vert="horz" wrap="square" lIns="91425" tIns="91425" rIns="91425" bIns="91425" anchor="b" anchorCtr="0">
            <a:noAutofit/>
          </a:bodyPr>
          <a:lstStyle/>
          <a:p>
            <a:pPr>
              <a:lnSpc>
                <a:spcPct val="100000"/>
              </a:lnSpc>
              <a:spcBef>
                <a:spcPts val="0"/>
              </a:spcBef>
            </a:pPr>
            <a:r>
              <a:rPr lang="es-ES" sz="2800" b="1" dirty="0" smtClean="0"/>
              <a:t>GUÍA </a:t>
            </a:r>
            <a:r>
              <a:rPr lang="es-ES" sz="2800" b="1" dirty="0" smtClean="0"/>
              <a:t>PRÁCTICA </a:t>
            </a:r>
            <a:br>
              <a:rPr lang="es-ES" sz="2800" b="1" dirty="0" smtClean="0"/>
            </a:br>
            <a:r>
              <a:rPr lang="es-ES" sz="2400" b="1" dirty="0" smtClean="0"/>
              <a:t>¿Por</a:t>
            </a:r>
            <a:r>
              <a:rPr lang="es-ES" sz="2400" b="1" dirty="0" smtClean="0"/>
              <a:t> </a:t>
            </a:r>
            <a:r>
              <a:rPr lang="es-ES" sz="2400" b="1" dirty="0" smtClean="0"/>
              <a:t>qué</a:t>
            </a:r>
            <a:r>
              <a:rPr lang="es-ES" sz="2400" b="1" dirty="0" smtClean="0"/>
              <a:t> no atraes al talento</a:t>
            </a:r>
            <a:r>
              <a:rPr lang="es-ES" sz="2400" b="1" dirty="0" smtClean="0"/>
              <a:t>? </a:t>
            </a:r>
            <a:br>
              <a:rPr lang="es-ES" sz="2400" b="1" dirty="0" smtClean="0"/>
            </a:br>
            <a:r>
              <a:rPr lang="es-ES" sz="2400" dirty="0" smtClean="0"/>
              <a:t>Guía de una comunicación única </a:t>
            </a:r>
            <a:r>
              <a:rPr lang="es-ES" sz="2400" dirty="0" smtClean="0"/>
              <a:t>y</a:t>
            </a:r>
            <a:r>
              <a:rPr lang="es-ES" sz="2400" dirty="0" smtClean="0"/>
              <a:t/>
            </a:r>
            <a:br>
              <a:rPr lang="es-ES" sz="2400" dirty="0" smtClean="0"/>
            </a:br>
            <a:r>
              <a:rPr lang="es-ES" sz="2400" dirty="0" smtClean="0"/>
              <a:t>eficaz </a:t>
            </a:r>
            <a:r>
              <a:rPr lang="es-ES" sz="2400" b="1" i="1" dirty="0" smtClean="0">
                <a:solidFill>
                  <a:srgbClr val="0070C0"/>
                </a:solidFill>
              </a:rPr>
              <a:t>de la marca empleadora </a:t>
            </a:r>
            <a:r>
              <a:rPr lang="es-ES" sz="2400" dirty="0" smtClean="0"/>
              <a:t>que te hará hacerte notar y poder </a:t>
            </a:r>
            <a:r>
              <a:rPr lang="es-ES" sz="2400" dirty="0" smtClean="0"/>
              <a:t>contactar con los talentos que estás buscando</a:t>
            </a:r>
            <a:endParaRPr lang="es-ES" sz="2400" b="1" i="1" spc="50" dirty="0">
              <a:ln w="0"/>
              <a:effectLst>
                <a:innerShdw blurRad="63500" dist="50800" dir="13500000">
                  <a:srgbClr val="000000">
                    <a:alpha val="50000"/>
                  </a:srgbClr>
                </a:innerShdw>
              </a:effectLst>
            </a:endParaRPr>
          </a:p>
        </p:txBody>
      </p:sp>
      <p:sp>
        <p:nvSpPr>
          <p:cNvPr id="5" name="Rectangle 4">
            <a:extLst>
              <a:ext uri="{FF2B5EF4-FFF2-40B4-BE49-F238E27FC236}">
                <a16:creationId xmlns:a16="http://schemas.microsoft.com/office/drawing/2014/main" xmlns=""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9" name="Google Shape;55;p13">
            <a:extLst>
              <a:ext uri="{FF2B5EF4-FFF2-40B4-BE49-F238E27FC236}">
                <a16:creationId xmlns:a16="http://schemas.microsoft.com/office/drawing/2014/main" xmlns="" id="{6E04E6B8-C1E1-A54D-99CA-DF205684815C}"/>
              </a:ext>
            </a:extLst>
          </p:cNvPr>
          <p:cNvSpPr txBox="1">
            <a:spLocks/>
          </p:cNvSpPr>
          <p:nvPr/>
        </p:nvSpPr>
        <p:spPr>
          <a:xfrm>
            <a:off x="2104963" y="4521637"/>
            <a:ext cx="3447375" cy="408041"/>
          </a:xfrm>
          <a:prstGeom prst="rect">
            <a:avLst/>
          </a:prstGeom>
        </p:spPr>
        <p:txBody>
          <a:bodyPr spcFirstLastPara="1" vert="horz" wrap="square" lIns="91425" tIns="91425" rIns="91425" bIns="91425" anchor="t" anchorCtr="0">
            <a:noAutofit/>
            <a:scene3d>
              <a:camera prst="orthographicFront"/>
              <a:lightRig rig="soft" dir="t">
                <a:rot lat="0" lon="0" rev="15600000"/>
              </a:lightRig>
            </a:scene3d>
            <a:sp3d extrusionH="57150" prstMaterial="softEdge">
              <a:bevelT w="25400" h="38100"/>
            </a:sp3d>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Bef>
                <a:spcPts val="0"/>
              </a:spcBef>
            </a:pPr>
            <a:r>
              <a:rPr lang="en-GB" sz="1600" b="1" dirty="0" err="1" smtClean="0">
                <a:ln/>
              </a:rPr>
              <a:t>Auto</a:t>
            </a:r>
            <a:r>
              <a:rPr lang="en-GB" sz="1600" b="1" dirty="0" err="1" smtClean="0">
                <a:ln/>
              </a:rPr>
              <a:t>r</a:t>
            </a:r>
            <a:r>
              <a:rPr lang="en-GB" sz="1600" b="1" dirty="0" smtClean="0">
                <a:ln/>
              </a:rPr>
              <a:t>: </a:t>
            </a:r>
            <a:r>
              <a:rPr lang="en-GB" sz="1600" b="1" dirty="0">
                <a:ln/>
              </a:rPr>
              <a:t>TUCEP ITALIA</a:t>
            </a:r>
          </a:p>
        </p:txBody>
      </p:sp>
      <p:pic>
        <p:nvPicPr>
          <p:cNvPr id="6" name="Grafik 357">
            <a:extLst>
              <a:ext uri="{FF2B5EF4-FFF2-40B4-BE49-F238E27FC236}">
                <a16:creationId xmlns:a16="http://schemas.microsoft.com/office/drawing/2014/main" xmlns="" id="{0DF841D4-C9B2-5C4A-8068-53BCF8AA7F6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54;p13">
            <a:extLst>
              <a:ext uri="{FF2B5EF4-FFF2-40B4-BE49-F238E27FC236}">
                <a16:creationId xmlns:a16="http://schemas.microsoft.com/office/drawing/2014/main" xmlns="" id="{93BDAEA7-FA2F-B745-9B2E-262A4208E4C3}"/>
              </a:ext>
            </a:extLst>
          </p:cNvPr>
          <p:cNvSpPr txBox="1">
            <a:spLocks/>
          </p:cNvSpPr>
          <p:nvPr/>
        </p:nvSpPr>
        <p:spPr>
          <a:xfrm>
            <a:off x="2236573" y="53107"/>
            <a:ext cx="6895069" cy="905944"/>
          </a:xfrm>
          <a:prstGeom prst="rect">
            <a:avLst/>
          </a:prstGeom>
        </p:spPr>
        <p:txBody>
          <a:bodyPr spcFirstLastPara="1" vert="horz" wrap="square" lIns="91425" tIns="91425" rIns="91425" bIns="91425" anchor="b"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pPr>
            <a:r>
              <a:rPr lang="es-ES" sz="3600" b="1" spc="50" dirty="0" smtClean="0">
                <a:ln w="0"/>
                <a:effectLst>
                  <a:innerShdw blurRad="63500" dist="50800" dir="13500000">
                    <a:srgbClr val="000000">
                      <a:alpha val="50000"/>
                    </a:srgbClr>
                  </a:innerShdw>
                </a:effectLst>
              </a:rPr>
              <a:t>Módulo 02: </a:t>
            </a:r>
            <a:r>
              <a:rPr lang="es-ES" sz="3600" b="1" cap="all" dirty="0" smtClean="0"/>
              <a:t>Atraer </a:t>
            </a:r>
            <a:r>
              <a:rPr lang="es-ES" sz="2400" b="1" dirty="0" smtClean="0"/>
              <a:t/>
            </a:r>
            <a:br>
              <a:rPr lang="es-ES" sz="2400" b="1" dirty="0" smtClean="0"/>
            </a:br>
            <a:r>
              <a:rPr lang="es-ES" sz="1800" b="1" dirty="0" err="1" smtClean="0"/>
              <a:t>Employer</a:t>
            </a:r>
            <a:r>
              <a:rPr lang="es-ES" sz="1800" b="1" dirty="0" smtClean="0"/>
              <a:t> </a:t>
            </a:r>
            <a:r>
              <a:rPr lang="es-ES" sz="1800" b="1" dirty="0" err="1" smtClean="0"/>
              <a:t>Branding</a:t>
            </a:r>
            <a:r>
              <a:rPr lang="es-ES" sz="1800" b="1" dirty="0" smtClean="0"/>
              <a:t> para atraer talento</a:t>
            </a:r>
            <a:endParaRPr lang="es-ES" sz="1800" b="1" spc="50" dirty="0">
              <a:ln w="0"/>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560101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472966"/>
            <a:ext cx="6465361" cy="649700"/>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Recursos humanos y comunicación:</a:t>
            </a:r>
            <a:r>
              <a:rPr lang="it-IT" sz="2000" b="1" i="1" u="sng" dirty="0">
                <a:solidFill>
                  <a:schemeClr val="bg1"/>
                </a:solidFill>
              </a:rPr>
              <a:t>el testimonio del Grupo Hera</a:t>
            </a:r>
            <a:endParaRPr lang="it-IT" sz="2000" b="1" dirty="0">
              <a:solidFill>
                <a:schemeClr val="bg1"/>
              </a:solidFill>
            </a:endParaRPr>
          </a:p>
        </p:txBody>
      </p:sp>
      <p:pic>
        <p:nvPicPr>
          <p:cNvPr id="7" name="Picture 1" descr="page19image46789872">
            <a:extLst>
              <a:ext uri="{FF2B5EF4-FFF2-40B4-BE49-F238E27FC236}">
                <a16:creationId xmlns:a16="http://schemas.microsoft.com/office/drawing/2014/main" xmlns="" id="{AD9DD8AE-5FBF-4C44-99BC-ACEE0E2EB4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75183" y="1151242"/>
            <a:ext cx="2182320" cy="466377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age19image46778000">
            <a:extLst>
              <a:ext uri="{FF2B5EF4-FFF2-40B4-BE49-F238E27FC236}">
                <a16:creationId xmlns:a16="http://schemas.microsoft.com/office/drawing/2014/main" xmlns="" id="{8C98CA6C-0232-DD46-AC7E-C8AAE97E789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12011" y="2157540"/>
            <a:ext cx="584200" cy="58420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page19image53470976">
            <a:extLst>
              <a:ext uri="{FF2B5EF4-FFF2-40B4-BE49-F238E27FC236}">
                <a16:creationId xmlns:a16="http://schemas.microsoft.com/office/drawing/2014/main" xmlns="" id="{ADEAA599-7233-B448-A1D8-1E8543B2CD5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73086" y="3497137"/>
            <a:ext cx="584200" cy="5842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age19image53472320">
            <a:extLst>
              <a:ext uri="{FF2B5EF4-FFF2-40B4-BE49-F238E27FC236}">
                <a16:creationId xmlns:a16="http://schemas.microsoft.com/office/drawing/2014/main" xmlns="" id="{94FAA0C5-9EB9-044B-9124-3B30F34D99D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429125" y="3500457"/>
            <a:ext cx="584200" cy="58420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page19image53466752">
            <a:extLst>
              <a:ext uri="{FF2B5EF4-FFF2-40B4-BE49-F238E27FC236}">
                <a16:creationId xmlns:a16="http://schemas.microsoft.com/office/drawing/2014/main" xmlns="" id="{C187B2A9-FF96-3046-821F-4046B7AA365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698840" y="3497137"/>
            <a:ext cx="584200" cy="584201"/>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xmlns="" id="{3A13B56F-64E3-4D4F-85EE-4B56877230CC}"/>
              </a:ext>
            </a:extLst>
          </p:cNvPr>
          <p:cNvSpPr/>
          <p:nvPr/>
        </p:nvSpPr>
        <p:spPr>
          <a:xfrm>
            <a:off x="274184" y="1499684"/>
            <a:ext cx="6596113" cy="523220"/>
          </a:xfrm>
          <a:prstGeom prst="rect">
            <a:avLst/>
          </a:prstGeom>
        </p:spPr>
        <p:txBody>
          <a:bodyPr wrap="square">
            <a:spAutoFit/>
          </a:bodyPr>
          <a:lstStyle/>
          <a:p>
            <a:r>
              <a:rPr lang="es-ES" sz="1400" dirty="0" smtClean="0">
                <a:latin typeface="Calibri" panose="020F0502020204030204" pitchFamily="34" charset="0"/>
                <a:ea typeface="Calibri" panose="020F0502020204030204" pitchFamily="34" charset="0"/>
                <a:cs typeface="Times New Roman" panose="02020603050405020304" pitchFamily="18" charset="0"/>
              </a:rPr>
              <a:t>Nos siguen, nos hacen preguntas, nos envían estímulos en privado. Esto rompe muchas barreras.</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ttangolo 3">
            <a:extLst>
              <a:ext uri="{FF2B5EF4-FFF2-40B4-BE49-F238E27FC236}">
                <a16:creationId xmlns:a16="http://schemas.microsoft.com/office/drawing/2014/main" xmlns="" id="{A05F39A7-3F9D-2646-AA9F-1442B9DC90BB}"/>
              </a:ext>
            </a:extLst>
          </p:cNvPr>
          <p:cNvSpPr/>
          <p:nvPr/>
        </p:nvSpPr>
        <p:spPr>
          <a:xfrm>
            <a:off x="987845" y="2313623"/>
            <a:ext cx="3551934" cy="369332"/>
          </a:xfrm>
          <a:prstGeom prst="rect">
            <a:avLst/>
          </a:prstGeom>
        </p:spPr>
        <p:txBody>
          <a:bodyPr wrap="none">
            <a:spAutoFit/>
          </a:bodyPr>
          <a:lstStyle/>
          <a:p>
            <a:r>
              <a:rPr lang="en-US" b="1">
                <a:solidFill>
                  <a:srgbClr val="3087B9"/>
                </a:solidFill>
                <a:latin typeface="Calibri" panose="020F0502020204030204" pitchFamily="34" charset="0"/>
                <a:ea typeface="Calibri" panose="020F0502020204030204" pitchFamily="34" charset="0"/>
                <a:cs typeface="Times New Roman" panose="02020603050405020304" pitchFamily="18" charset="0"/>
              </a:rPr>
              <a:t>¿Qué pasa con el cliente interno?</a:t>
            </a:r>
            <a:endParaRPr lang="it-IT" b="1" dirty="0">
              <a:solidFill>
                <a:srgbClr val="3087B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a:extLst>
              <a:ext uri="{FF2B5EF4-FFF2-40B4-BE49-F238E27FC236}">
                <a16:creationId xmlns:a16="http://schemas.microsoft.com/office/drawing/2014/main" xmlns="" id="{28EE007D-7D67-B240-8C8E-ED7D446E8568}"/>
              </a:ext>
            </a:extLst>
          </p:cNvPr>
          <p:cNvSpPr/>
          <p:nvPr/>
        </p:nvSpPr>
        <p:spPr>
          <a:xfrm>
            <a:off x="274184" y="2690336"/>
            <a:ext cx="6600999" cy="738664"/>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Todo lo que se comunica externamente también se comunica internamente. Todos los empleados, independientemente de su ubicación operativa, tienen acceso a esta información a través de diversas herramientas de colaboración interna.</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a:extLst>
              <a:ext uri="{FF2B5EF4-FFF2-40B4-BE49-F238E27FC236}">
                <a16:creationId xmlns:a16="http://schemas.microsoft.com/office/drawing/2014/main" xmlns="" id="{E598ECC4-D88C-0B43-90BA-06CB1EB97E84}"/>
              </a:ext>
            </a:extLst>
          </p:cNvPr>
          <p:cNvSpPr/>
          <p:nvPr/>
        </p:nvSpPr>
        <p:spPr>
          <a:xfrm>
            <a:off x="4828280" y="4124043"/>
            <a:ext cx="2234672" cy="1938992"/>
          </a:xfrm>
          <a:prstGeom prst="rect">
            <a:avLst/>
          </a:prstGeom>
        </p:spPr>
        <p:txBody>
          <a:bodyPr wrap="square">
            <a:spAutoFit/>
          </a:bodyPr>
          <a:lstStyle/>
          <a:p>
            <a:r>
              <a:rPr lang="es-ES" sz="1200" dirty="0" smtClean="0">
                <a:latin typeface="Calibri" panose="020F0502020204030204" pitchFamily="34" charset="0"/>
                <a:ea typeface="Calibri" panose="020F0502020204030204" pitchFamily="34" charset="0"/>
                <a:cs typeface="Times New Roman" panose="02020603050405020304" pitchFamily="18" charset="0"/>
              </a:rPr>
              <a:t>Algunos de nuestros empleados, especialmente el personal de operaciones, todavía no están en LinkedIn; </a:t>
            </a:r>
            <a:r>
              <a:rPr lang="es-ES" sz="1200" b="1" dirty="0" smtClean="0">
                <a:latin typeface="Calibri" panose="020F0502020204030204" pitchFamily="34" charset="0"/>
                <a:ea typeface="Calibri" panose="020F0502020204030204" pitchFamily="34" charset="0"/>
                <a:cs typeface="Times New Roman" panose="02020603050405020304" pitchFamily="18" charset="0"/>
              </a:rPr>
              <a:t>Hemos activado un camino llamado </a:t>
            </a:r>
            <a:r>
              <a:rPr lang="es-ES" sz="1200" b="1" dirty="0" err="1" smtClean="0">
                <a:latin typeface="Calibri" panose="020F0502020204030204" pitchFamily="34" charset="0"/>
                <a:ea typeface="Calibri" panose="020F0502020204030204" pitchFamily="34" charset="0"/>
                <a:cs typeface="Times New Roman" panose="02020603050405020304" pitchFamily="18" charset="0"/>
              </a:rPr>
              <a:t>Her</a:t>
            </a:r>
            <a:r>
              <a:rPr lang="es-ES" sz="1200" b="1" dirty="0" smtClean="0">
                <a:latin typeface="Calibri" panose="020F0502020204030204" pitchFamily="34" charset="0"/>
                <a:ea typeface="Calibri" panose="020F0502020204030204" pitchFamily="34" charset="0"/>
                <a:cs typeface="Times New Roman" panose="02020603050405020304" pitchFamily="18" charset="0"/>
              </a:rPr>
              <a:t> @ Futura y que </a:t>
            </a:r>
            <a:r>
              <a:rPr lang="es-ES" sz="1200" dirty="0" smtClean="0">
                <a:latin typeface="Calibri" panose="020F0502020204030204" pitchFamily="34" charset="0"/>
                <a:ea typeface="Calibri" panose="020F0502020204030204" pitchFamily="34" charset="0"/>
                <a:cs typeface="Times New Roman" panose="02020603050405020304" pitchFamily="18" charset="0"/>
              </a:rPr>
              <a:t>tiene el ambicioso objetivo de la </a:t>
            </a:r>
            <a:r>
              <a:rPr lang="es-ES" sz="1200" b="1" dirty="0" smtClean="0">
                <a:latin typeface="Calibri" panose="020F0502020204030204" pitchFamily="34" charset="0"/>
                <a:ea typeface="Calibri" panose="020F0502020204030204" pitchFamily="34" charset="0"/>
                <a:cs typeface="Times New Roman" panose="02020603050405020304" pitchFamily="18" charset="0"/>
              </a:rPr>
              <a:t>transición de los análogos digitales hacia la agilidad</a:t>
            </a:r>
            <a:r>
              <a:rPr lang="es-ES" sz="1200" dirty="0" smtClean="0">
                <a:latin typeface="Calibri" panose="020F0502020204030204" pitchFamily="34" charset="0"/>
                <a:ea typeface="Calibri" panose="020F0502020204030204" pitchFamily="34" charset="0"/>
                <a:cs typeface="Times New Roman" panose="02020603050405020304" pitchFamily="18" charset="0"/>
              </a:rPr>
              <a:t>! </a:t>
            </a:r>
          </a:p>
          <a:p>
            <a:r>
              <a:rPr lang="es-ES" sz="1200" dirty="0" smtClean="0">
                <a:latin typeface="Calibri" panose="020F0502020204030204" pitchFamily="34" charset="0"/>
                <a:ea typeface="Calibri" panose="020F0502020204030204" pitchFamily="34" charset="0"/>
                <a:cs typeface="Times New Roman" panose="02020603050405020304" pitchFamily="18" charset="0"/>
              </a:rPr>
              <a:t>Es un largo camino, pero estamos en un buen momento.</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ttangolo 10">
            <a:extLst>
              <a:ext uri="{FF2B5EF4-FFF2-40B4-BE49-F238E27FC236}">
                <a16:creationId xmlns:a16="http://schemas.microsoft.com/office/drawing/2014/main" xmlns="" id="{59A7F947-10C1-D440-B2F0-44A1B574691D}"/>
              </a:ext>
            </a:extLst>
          </p:cNvPr>
          <p:cNvSpPr/>
          <p:nvPr/>
        </p:nvSpPr>
        <p:spPr>
          <a:xfrm>
            <a:off x="315919" y="4119507"/>
            <a:ext cx="2410402" cy="1938992"/>
          </a:xfrm>
          <a:prstGeom prst="rect">
            <a:avLst/>
          </a:prstGeom>
        </p:spPr>
        <p:txBody>
          <a:bodyPr wrap="square">
            <a:spAutoFit/>
          </a:bodyPr>
          <a:lstStyle/>
          <a:p>
            <a:r>
              <a:rPr lang="es-ES" sz="1200" dirty="0" smtClean="0">
                <a:latin typeface="Calibri" panose="020F0502020204030204" pitchFamily="34" charset="0"/>
                <a:ea typeface="Calibri" panose="020F0502020204030204" pitchFamily="34" charset="0"/>
                <a:cs typeface="Times New Roman" panose="02020603050405020304" pitchFamily="18" charset="0"/>
              </a:rPr>
              <a:t>Esto garantiza que todos los empleados hablen de la empresa de una manera correcta e informada. Los </a:t>
            </a:r>
            <a:r>
              <a:rPr lang="es-ES" sz="1200" b="1" dirty="0">
                <a:latin typeface="Calibri" panose="020F0502020204030204" pitchFamily="34" charset="0"/>
                <a:ea typeface="Calibri" panose="020F0502020204030204" pitchFamily="34" charset="0"/>
                <a:cs typeface="Times New Roman" panose="02020603050405020304" pitchFamily="18" charset="0"/>
              </a:rPr>
              <a:t>t</a:t>
            </a:r>
            <a:r>
              <a:rPr lang="es-ES" sz="1200" b="1" dirty="0" smtClean="0">
                <a:latin typeface="Calibri" panose="020F0502020204030204" pitchFamily="34" charset="0"/>
                <a:ea typeface="Calibri" panose="020F0502020204030204" pitchFamily="34" charset="0"/>
                <a:cs typeface="Times New Roman" panose="02020603050405020304" pitchFamily="18" charset="0"/>
              </a:rPr>
              <a:t>rabajadores nos siguen y leen en internet, obteniendo información sobre LinkedIn – así como en otras redes sociales – de las actividades de la empresa, comentando y compartiendo publicaciones</a:t>
            </a:r>
            <a:r>
              <a:rPr lang="en-US" sz="1200" b="1" dirty="0" smtClean="0">
                <a:latin typeface="Calibri" panose="020F0502020204030204" pitchFamily="34" charset="0"/>
                <a:ea typeface="Calibri" panose="020F0502020204030204" pitchFamily="34" charset="0"/>
                <a:cs typeface="Times New Roman" panose="02020603050405020304" pitchFamily="18" charset="0"/>
              </a:rPr>
              <a:t>.</a:t>
            </a:r>
            <a:endParaRPr lang="it-IT"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ttangolo 11">
            <a:extLst>
              <a:ext uri="{FF2B5EF4-FFF2-40B4-BE49-F238E27FC236}">
                <a16:creationId xmlns:a16="http://schemas.microsoft.com/office/drawing/2014/main" xmlns="" id="{0A5DA21E-628D-C747-8EFF-C446D1C298AF}"/>
              </a:ext>
            </a:extLst>
          </p:cNvPr>
          <p:cNvSpPr/>
          <p:nvPr/>
        </p:nvSpPr>
        <p:spPr>
          <a:xfrm>
            <a:off x="2726321" y="4156115"/>
            <a:ext cx="2101958" cy="1754326"/>
          </a:xfrm>
          <a:prstGeom prst="rect">
            <a:avLst/>
          </a:prstGeom>
        </p:spPr>
        <p:txBody>
          <a:bodyPr wrap="square">
            <a:spAutoFit/>
          </a:bodyPr>
          <a:lstStyle/>
          <a:p>
            <a:r>
              <a:rPr lang="es-ES" sz="1200" dirty="0" smtClean="0">
                <a:latin typeface="Calibri" panose="020F0502020204030204" pitchFamily="34" charset="0"/>
                <a:ea typeface="Calibri" panose="020F0502020204030204" pitchFamily="34" charset="0"/>
                <a:cs typeface="Times New Roman" panose="02020603050405020304" pitchFamily="18" charset="0"/>
              </a:rPr>
              <a:t>Captamos a nuestros empleados anualmente para alinearlos en lo que hemos hecho en el último año y con cuáles son los objetivos para el próximo. </a:t>
            </a:r>
            <a:r>
              <a:rPr lang="es-ES" sz="1200" b="1" dirty="0" smtClean="0">
                <a:latin typeface="Calibri" panose="020F0502020204030204" pitchFamily="34" charset="0"/>
                <a:ea typeface="Calibri" panose="020F0502020204030204" pitchFamily="34" charset="0"/>
                <a:cs typeface="Times New Roman" panose="02020603050405020304" pitchFamily="18" charset="0"/>
              </a:rPr>
              <a:t>Teniendo sentido</a:t>
            </a:r>
          </a:p>
          <a:p>
            <a:r>
              <a:rPr lang="es-ES" sz="1200" b="1" dirty="0" smtClean="0">
                <a:latin typeface="Calibri" panose="020F0502020204030204" pitchFamily="34" charset="0"/>
                <a:ea typeface="Calibri" panose="020F0502020204030204" pitchFamily="34" charset="0"/>
                <a:cs typeface="Times New Roman" panose="02020603050405020304" pitchFamily="18" charset="0"/>
              </a:rPr>
              <a:t>de pertenencia </a:t>
            </a:r>
            <a:r>
              <a:rPr lang="es-ES" sz="1200" dirty="0" smtClean="0"/>
              <a:t>e implicación en el trabajo, se genera orgullo online y offline.</a:t>
            </a:r>
            <a:endParaRPr lang="es-ES"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xmlns="" id="{C0CFA5BD-0608-EB45-80F0-4D2347955014}"/>
              </a:ext>
            </a:extLst>
          </p:cNvPr>
          <p:cNvSpPr/>
          <p:nvPr/>
        </p:nvSpPr>
        <p:spPr>
          <a:xfrm flipH="1">
            <a:off x="1415843" y="3290934"/>
            <a:ext cx="88489" cy="923330"/>
          </a:xfrm>
          <a:prstGeom prst="rect">
            <a:avLst/>
          </a:prstGeom>
          <a:noFill/>
        </p:spPr>
        <p:txBody>
          <a:bodyPr wrap="square" lIns="91440" tIns="45720" rIns="91440" bIns="45720">
            <a:spAutoFit/>
          </a:bodyPr>
          <a:lstStyle/>
          <a:p>
            <a:pPr algn="ctr"/>
            <a:r>
              <a:rPr lang="it-IT" sz="5400" b="1">
                <a:ln w="10160">
                  <a:solidFill>
                    <a:schemeClr val="accent5"/>
                  </a:solidFill>
                  <a:prstDash val="solid"/>
                </a:ln>
                <a:solidFill>
                  <a:srgbClr val="FFFFFF"/>
                </a:solidFill>
                <a:effectLst>
                  <a:outerShdw blurRad="38100" dist="22860" dir="5400000" algn="tl" rotWithShape="0">
                    <a:srgbClr val="000000">
                      <a:alpha val="30000"/>
                    </a:srgbClr>
                  </a:outerShdw>
                </a:effectLst>
              </a:rPr>
              <a:t>A</a:t>
            </a:r>
            <a:endParaRPr lang="it-IT"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7" name="Rettangolo 16">
            <a:extLst>
              <a:ext uri="{FF2B5EF4-FFF2-40B4-BE49-F238E27FC236}">
                <a16:creationId xmlns:a16="http://schemas.microsoft.com/office/drawing/2014/main" xmlns="" id="{7D8627B5-93C1-7742-9BC3-B6B75EAD9579}"/>
              </a:ext>
            </a:extLst>
          </p:cNvPr>
          <p:cNvSpPr/>
          <p:nvPr/>
        </p:nvSpPr>
        <p:spPr>
          <a:xfrm flipH="1">
            <a:off x="3698177" y="3342281"/>
            <a:ext cx="88489" cy="923330"/>
          </a:xfrm>
          <a:prstGeom prst="rect">
            <a:avLst/>
          </a:prstGeom>
          <a:noFill/>
        </p:spPr>
        <p:txBody>
          <a:bodyPr wrap="square" lIns="91440" tIns="45720" rIns="91440" bIns="45720">
            <a:spAutoFit/>
          </a:bodyPr>
          <a:lstStyle/>
          <a:p>
            <a:pPr algn="ctr"/>
            <a:r>
              <a:rPr lang="it-IT" sz="5400" b="1">
                <a:ln w="10160">
                  <a:solidFill>
                    <a:schemeClr val="accent5"/>
                  </a:solidFill>
                  <a:prstDash val="solid"/>
                </a:ln>
                <a:solidFill>
                  <a:srgbClr val="FFFFFF"/>
                </a:solidFill>
                <a:effectLst>
                  <a:outerShdw blurRad="38100" dist="22860" dir="5400000" algn="tl" rotWithShape="0">
                    <a:srgbClr val="000000">
                      <a:alpha val="30000"/>
                    </a:srgbClr>
                  </a:outerShdw>
                </a:effectLst>
              </a:rPr>
              <a:t>B</a:t>
            </a:r>
            <a:endParaRPr lang="it-IT"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8" name="Rettangolo 17">
            <a:extLst>
              <a:ext uri="{FF2B5EF4-FFF2-40B4-BE49-F238E27FC236}">
                <a16:creationId xmlns:a16="http://schemas.microsoft.com/office/drawing/2014/main" xmlns="" id="{CF8AEE0F-391B-144E-95A5-DA63EE4A6F30}"/>
              </a:ext>
            </a:extLst>
          </p:cNvPr>
          <p:cNvSpPr/>
          <p:nvPr/>
        </p:nvSpPr>
        <p:spPr>
          <a:xfrm flipH="1">
            <a:off x="5906770" y="3335178"/>
            <a:ext cx="88489" cy="923330"/>
          </a:xfrm>
          <a:prstGeom prst="rect">
            <a:avLst/>
          </a:prstGeom>
          <a:noFill/>
        </p:spPr>
        <p:txBody>
          <a:bodyPr wrap="square" lIns="91440" tIns="45720" rIns="91440" bIns="45720">
            <a:spAutoFit/>
          </a:bodyPr>
          <a:lstStyle/>
          <a:p>
            <a:pPr algn="ctr"/>
            <a:r>
              <a:rPr lang="it-IT" sz="5400" b="1">
                <a:ln w="10160">
                  <a:solidFill>
                    <a:schemeClr val="accent5"/>
                  </a:solidFill>
                  <a:prstDash val="solid"/>
                </a:ln>
                <a:solidFill>
                  <a:srgbClr val="FFFFFF"/>
                </a:solidFill>
                <a:effectLst>
                  <a:outerShdw blurRad="38100" dist="22860" dir="5400000" algn="tl" rotWithShape="0">
                    <a:srgbClr val="000000">
                      <a:alpha val="30000"/>
                    </a:srgbClr>
                  </a:outerShdw>
                </a:effectLst>
              </a:rPr>
              <a:t>C</a:t>
            </a:r>
            <a:endParaRPr lang="it-IT"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50091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671390"/>
            <a:ext cx="6583816"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Evite desperdiciar energía y recursos</a:t>
            </a:r>
          </a:p>
        </p:txBody>
      </p:sp>
      <p:pic>
        <p:nvPicPr>
          <p:cNvPr id="7169" name="Picture 1" descr="page20image63934528">
            <a:extLst>
              <a:ext uri="{FF2B5EF4-FFF2-40B4-BE49-F238E27FC236}">
                <a16:creationId xmlns:a16="http://schemas.microsoft.com/office/drawing/2014/main" xmlns="" id="{1B5B2AA2-E09D-6C4F-AF6D-A673BCB4344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a:off x="269278" y="1534752"/>
            <a:ext cx="2581034" cy="44615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page9image14075760">
            <a:extLst>
              <a:ext uri="{FF2B5EF4-FFF2-40B4-BE49-F238E27FC236}">
                <a16:creationId xmlns:a16="http://schemas.microsoft.com/office/drawing/2014/main" xmlns="" id="{1F5D0C39-FD58-6C42-A219-2DFAF591E6E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77567" y="2273927"/>
            <a:ext cx="430391" cy="4303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page10image14253824">
            <a:extLst>
              <a:ext uri="{FF2B5EF4-FFF2-40B4-BE49-F238E27FC236}">
                <a16:creationId xmlns:a16="http://schemas.microsoft.com/office/drawing/2014/main" xmlns="" id="{A6AAA5F8-AE9C-C04C-BF92-2F15424765B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3678" y="2314018"/>
            <a:ext cx="342716" cy="3427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page9image14075760">
            <a:extLst>
              <a:ext uri="{FF2B5EF4-FFF2-40B4-BE49-F238E27FC236}">
                <a16:creationId xmlns:a16="http://schemas.microsoft.com/office/drawing/2014/main" xmlns="" id="{E1F996D8-8641-2F4B-B5DF-068C996619E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96600" y="2273927"/>
            <a:ext cx="430391" cy="4303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page10image14253824">
            <a:extLst>
              <a:ext uri="{FF2B5EF4-FFF2-40B4-BE49-F238E27FC236}">
                <a16:creationId xmlns:a16="http://schemas.microsoft.com/office/drawing/2014/main" xmlns="" id="{4DEB483D-1BA0-5D42-AF37-206EE72B161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42711" y="2314018"/>
            <a:ext cx="342716" cy="34271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50DB7FF6-37BF-6943-8B31-E62C43D3F179}"/>
              </a:ext>
            </a:extLst>
          </p:cNvPr>
          <p:cNvSpPr/>
          <p:nvPr/>
        </p:nvSpPr>
        <p:spPr>
          <a:xfrm>
            <a:off x="3103400" y="4736449"/>
            <a:ext cx="5320225" cy="954107"/>
          </a:xfrm>
          <a:prstGeom prst="rect">
            <a:avLst/>
          </a:prstGeom>
        </p:spPr>
        <p:txBody>
          <a:bodyPr wrap="square">
            <a:spAutoFit/>
          </a:bodyPr>
          <a:lstStyle/>
          <a:p>
            <a:r>
              <a:rPr lang="es-ES" sz="1400" dirty="0" smtClean="0">
                <a:latin typeface="Calibri" panose="020F0502020204030204" pitchFamily="34" charset="0"/>
                <a:ea typeface="Calibri" panose="020F0502020204030204" pitchFamily="34" charset="0"/>
                <a:cs typeface="Times New Roman" panose="02020603050405020304" pitchFamily="18" charset="0"/>
              </a:rPr>
              <a:t>De hecho, la vida de la empresa es el </a:t>
            </a:r>
            <a:r>
              <a:rPr lang="es-ES" sz="1400" b="1" dirty="0" smtClean="0">
                <a:latin typeface="Calibri" panose="020F0502020204030204" pitchFamily="34" charset="0"/>
                <a:ea typeface="Calibri" panose="020F0502020204030204" pitchFamily="34" charset="0"/>
                <a:cs typeface="Times New Roman" panose="02020603050405020304" pitchFamily="18" charset="0"/>
              </a:rPr>
              <a:t>objeto principal de la comunicación de la marca empleadora. </a:t>
            </a:r>
            <a:r>
              <a:rPr lang="es-ES" sz="1400" dirty="0" smtClean="0">
                <a:latin typeface="Calibri" panose="020F0502020204030204" pitchFamily="34" charset="0"/>
                <a:ea typeface="Calibri" panose="020F0502020204030204" pitchFamily="34" charset="0"/>
                <a:cs typeface="Times New Roman" panose="02020603050405020304" pitchFamily="18" charset="0"/>
              </a:rPr>
              <a:t>Por lo tanto, es esencial que la empresa tenga una </a:t>
            </a:r>
            <a:r>
              <a:rPr lang="es-ES" sz="1400" b="1" dirty="0" smtClean="0">
                <a:latin typeface="Calibri" panose="020F0502020204030204" pitchFamily="34" charset="0"/>
                <a:ea typeface="Calibri" panose="020F0502020204030204" pitchFamily="34" charset="0"/>
                <a:cs typeface="Times New Roman" panose="02020603050405020304" pitchFamily="18" charset="0"/>
              </a:rPr>
              <a:t>buena cultura de recursos humanos para</a:t>
            </a:r>
            <a:r>
              <a:rPr lang="es-ES" sz="1400" dirty="0" smtClean="0">
                <a:latin typeface="Calibri" panose="020F0502020204030204" pitchFamily="34" charset="0"/>
                <a:ea typeface="Calibri" panose="020F0502020204030204" pitchFamily="34" charset="0"/>
                <a:cs typeface="Times New Roman" panose="02020603050405020304" pitchFamily="18" charset="0"/>
              </a:rPr>
              <a:t> tener éxito en LinkedIn: es la única manera de ser y lucir auténtico.</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xmlns="" id="{1ABC4850-D3FA-C94A-B05F-5CB78BD38280}"/>
              </a:ext>
            </a:extLst>
          </p:cNvPr>
          <p:cNvSpPr/>
          <p:nvPr/>
        </p:nvSpPr>
        <p:spPr>
          <a:xfrm>
            <a:off x="3349486" y="2895385"/>
            <a:ext cx="2310759" cy="1169551"/>
          </a:xfrm>
          <a:prstGeom prst="rect">
            <a:avLst/>
          </a:prstGeom>
        </p:spPr>
        <p:txBody>
          <a:bodyPr wrap="square">
            <a:spAutoFit/>
          </a:bodyPr>
          <a:lstStyle/>
          <a:p>
            <a:r>
              <a:rPr lang="es-ES" sz="1400" dirty="0" smtClean="0">
                <a:latin typeface="Calibri" panose="020F0502020204030204" pitchFamily="34" charset="0"/>
                <a:ea typeface="Calibri" panose="020F0502020204030204" pitchFamily="34" charset="0"/>
                <a:cs typeface="Times New Roman" panose="02020603050405020304" pitchFamily="18" charset="0"/>
              </a:rPr>
              <a:t>La </a:t>
            </a:r>
            <a:r>
              <a:rPr lang="es-ES" sz="1400" b="1" dirty="0" smtClean="0">
                <a:latin typeface="Calibri" panose="020F0502020204030204" pitchFamily="34" charset="0"/>
                <a:ea typeface="Calibri" panose="020F0502020204030204" pitchFamily="34" charset="0"/>
                <a:cs typeface="Times New Roman" panose="02020603050405020304" pitchFamily="18" charset="0"/>
              </a:rPr>
              <a:t>colaboración real entre RR.HH. y Marketing</a:t>
            </a:r>
            <a:r>
              <a:rPr lang="es-ES" sz="1400" dirty="0" smtClean="0">
                <a:latin typeface="Calibri" panose="020F0502020204030204" pitchFamily="34" charset="0"/>
                <a:ea typeface="Calibri" panose="020F0502020204030204" pitchFamily="34" charset="0"/>
                <a:cs typeface="Times New Roman" panose="02020603050405020304" pitchFamily="18" charset="0"/>
              </a:rPr>
              <a:t> es el secreto del exitoso crecimiento del canal de LinkedIn;</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ttangolo 3">
            <a:extLst>
              <a:ext uri="{FF2B5EF4-FFF2-40B4-BE49-F238E27FC236}">
                <a16:creationId xmlns:a16="http://schemas.microsoft.com/office/drawing/2014/main" xmlns="" id="{10CF1790-E576-E241-8A61-DF16623CB163}"/>
              </a:ext>
            </a:extLst>
          </p:cNvPr>
          <p:cNvSpPr/>
          <p:nvPr/>
        </p:nvSpPr>
        <p:spPr>
          <a:xfrm>
            <a:off x="5994007" y="2855565"/>
            <a:ext cx="2197510" cy="1600438"/>
          </a:xfrm>
          <a:prstGeom prst="rect">
            <a:avLst/>
          </a:prstGeom>
        </p:spPr>
        <p:txBody>
          <a:bodyPr wrap="square">
            <a:spAutoFit/>
          </a:bodyPr>
          <a:lstStyle/>
          <a:p>
            <a:r>
              <a:rPr lang="es-ES" sz="1400" dirty="0" smtClean="0">
                <a:latin typeface="Calibri" panose="020F0502020204030204" pitchFamily="34" charset="0"/>
                <a:ea typeface="Calibri" panose="020F0502020204030204" pitchFamily="34" charset="0"/>
                <a:cs typeface="Times New Roman" panose="02020603050405020304" pitchFamily="18" charset="0"/>
              </a:rPr>
              <a:t>Una comunicación de marca (empleadora) es eficaz cuanto más se adhiere a unos </a:t>
            </a:r>
            <a:r>
              <a:rPr lang="es-ES" sz="1400" b="1" dirty="0" smtClean="0">
                <a:latin typeface="Calibri" panose="020F0502020204030204" pitchFamily="34" charset="0"/>
                <a:ea typeface="Calibri" panose="020F0502020204030204" pitchFamily="34" charset="0"/>
                <a:cs typeface="Times New Roman" panose="02020603050405020304" pitchFamily="18" charset="0"/>
              </a:rPr>
              <a:t>valores fundamentales claros compartidos por las personas</a:t>
            </a:r>
            <a:r>
              <a:rPr lang="es-ES" sz="1400" dirty="0" smtClean="0">
                <a:latin typeface="Calibri" panose="020F0502020204030204" pitchFamily="34" charset="0"/>
                <a:ea typeface="Calibri" panose="020F0502020204030204" pitchFamily="34" charset="0"/>
                <a:cs typeface="Times New Roman" panose="02020603050405020304" pitchFamily="18" charset="0"/>
              </a:rPr>
              <a:t> en la empresa.</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xmlns="" id="{C118213E-33AE-C348-A948-13E22F430363}"/>
              </a:ext>
            </a:extLst>
          </p:cNvPr>
          <p:cNvSpPr/>
          <p:nvPr/>
        </p:nvSpPr>
        <p:spPr>
          <a:xfrm>
            <a:off x="2850313" y="1530362"/>
            <a:ext cx="6207190" cy="338554"/>
          </a:xfrm>
          <a:prstGeom prst="rect">
            <a:avLst/>
          </a:prstGeom>
        </p:spPr>
        <p:txBody>
          <a:bodyPr wrap="square">
            <a:spAutoFit/>
          </a:bodyPr>
          <a:lstStyle/>
          <a:p>
            <a:r>
              <a:rPr lang="es-ES" sz="1600" dirty="0" smtClean="0">
                <a:latin typeface="Calibri" panose="020F0502020204030204" pitchFamily="34" charset="0"/>
                <a:ea typeface="Calibri" panose="020F0502020204030204" pitchFamily="34" charset="0"/>
                <a:cs typeface="Times New Roman" panose="02020603050405020304" pitchFamily="18" charset="0"/>
              </a:rPr>
              <a:t>De la experiencia del Grupo Hera podemos sacar 2 grandes lecciones</a:t>
            </a:r>
            <a:r>
              <a:rPr lang="en-US" sz="1600" dirty="0" smtClean="0">
                <a:latin typeface="Calibri" panose="020F0502020204030204" pitchFamily="34" charset="0"/>
                <a:ea typeface="Calibri" panose="020F0502020204030204" pitchFamily="34" charset="0"/>
                <a:cs typeface="Times New Roman" panose="02020603050405020304" pitchFamily="18"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Title 2">
            <a:extLst>
              <a:ext uri="{FF2B5EF4-FFF2-40B4-BE49-F238E27FC236}">
                <a16:creationId xmlns:a16="http://schemas.microsoft.com/office/drawing/2014/main" xmlns="" id="{544CE806-C07D-A442-808F-741E6C2A9F1D}"/>
              </a:ext>
            </a:extLst>
          </p:cNvPr>
          <p:cNvSpPr txBox="1">
            <a:spLocks/>
          </p:cNvSpPr>
          <p:nvPr/>
        </p:nvSpPr>
        <p:spPr>
          <a:xfrm>
            <a:off x="3481063" y="4520689"/>
            <a:ext cx="4564898"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Autofit/>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400" b="1" dirty="0"/>
              <a:t/>
            </a:r>
            <a:br>
              <a:rPr lang="it-IT" sz="1400" b="1" dirty="0"/>
            </a:br>
            <a:endParaRPr lang="it-IT" sz="1400" b="1" dirty="0"/>
          </a:p>
        </p:txBody>
      </p:sp>
    </p:spTree>
    <p:extLst>
      <p:ext uri="{BB962C8B-B14F-4D97-AF65-F5344CB8AC3E}">
        <p14:creationId xmlns:p14="http://schemas.microsoft.com/office/powerpoint/2010/main" val="180318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671390"/>
            <a:ext cx="6583816"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Aumente </a:t>
            </a:r>
            <a:r>
              <a:rPr lang="it-IT" sz="2000" b="1" dirty="0" smtClean="0">
                <a:solidFill>
                  <a:schemeClr val="bg1"/>
                </a:solidFill>
              </a:rPr>
              <a:t>el</a:t>
            </a:r>
            <a:r>
              <a:rPr lang="it-IT" sz="2000" b="1" dirty="0" smtClean="0">
                <a:solidFill>
                  <a:schemeClr val="bg1"/>
                </a:solidFill>
              </a:rPr>
              <a:t> </a:t>
            </a:r>
            <a:r>
              <a:rPr lang="it-IT" sz="2000" b="1" dirty="0">
                <a:solidFill>
                  <a:schemeClr val="bg1"/>
                </a:solidFill>
              </a:rPr>
              <a:t>rango de su </a:t>
            </a:r>
            <a:r>
              <a:rPr lang="it-IT" sz="2000" b="1" dirty="0" smtClean="0">
                <a:solidFill>
                  <a:schemeClr val="bg1"/>
                </a:solidFill>
              </a:rPr>
              <a:t>Marca Empleadora</a:t>
            </a:r>
            <a:endParaRPr lang="it-IT" sz="2000" b="1" dirty="0">
              <a:solidFill>
                <a:schemeClr val="bg1"/>
              </a:solidFill>
            </a:endParaRPr>
          </a:p>
        </p:txBody>
      </p:sp>
      <p:pic>
        <p:nvPicPr>
          <p:cNvPr id="5122" name="Picture 2" descr="page23image63851360">
            <a:extLst>
              <a:ext uri="{FF2B5EF4-FFF2-40B4-BE49-F238E27FC236}">
                <a16:creationId xmlns:a16="http://schemas.microsoft.com/office/drawing/2014/main" xmlns="" id="{102EF9F2-8884-ED48-A9E4-1AA3BF6C11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63031" y="1125914"/>
            <a:ext cx="2694471" cy="465766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CA2BA0F0-71A4-B140-8C56-E9F391A65D16}"/>
              </a:ext>
            </a:extLst>
          </p:cNvPr>
          <p:cNvSpPr/>
          <p:nvPr/>
        </p:nvSpPr>
        <p:spPr>
          <a:xfrm>
            <a:off x="1004449" y="1894541"/>
            <a:ext cx="4564898" cy="1061829"/>
          </a:xfrm>
          <a:prstGeom prst="rect">
            <a:avLst/>
          </a:prstGeom>
        </p:spPr>
        <p:txBody>
          <a:bodyPr wrap="square">
            <a:spAutoFit/>
          </a:bodyPr>
          <a:lstStyle/>
          <a:p>
            <a:pPr algn="ctr">
              <a:lnSpc>
                <a:spcPct val="150000"/>
              </a:lnSpc>
            </a:pPr>
            <a:r>
              <a:rPr lang="es-ES" sz="1400" b="1" dirty="0" smtClean="0">
                <a:latin typeface="Calibri" panose="020F0502020204030204" pitchFamily="34" charset="0"/>
                <a:ea typeface="Calibri" panose="020F0502020204030204" pitchFamily="34" charset="0"/>
                <a:cs typeface="Times New Roman" panose="02020603050405020304" pitchFamily="18" charset="0"/>
              </a:rPr>
              <a:t>Planificar la comunicación de la Marca Empleadora es esencial para atraer talento y asegurar que permanezcan en la empresa.</a:t>
            </a:r>
            <a:endParaRPr lang="es-ES"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xmlns="" id="{A6CE7FAF-C602-8241-BFDC-73D87ADA6738}"/>
              </a:ext>
            </a:extLst>
          </p:cNvPr>
          <p:cNvSpPr/>
          <p:nvPr/>
        </p:nvSpPr>
        <p:spPr>
          <a:xfrm>
            <a:off x="308555" y="3388951"/>
            <a:ext cx="2671128" cy="1600438"/>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Ayudamos a las empresas a clarificar los objetivos de comunicación de la </a:t>
            </a:r>
            <a:r>
              <a:rPr lang="es-ES" sz="1400" dirty="0">
                <a:latin typeface="Calibri" panose="020F0502020204030204" pitchFamily="34" charset="0"/>
                <a:ea typeface="Calibri" panose="020F0502020204030204" pitchFamily="34" charset="0"/>
                <a:cs typeface="Times New Roman" panose="02020603050405020304" pitchFamily="18" charset="0"/>
              </a:rPr>
              <a:t>M</a:t>
            </a:r>
            <a:r>
              <a:rPr lang="es-ES" sz="1400" dirty="0" smtClean="0">
                <a:latin typeface="Calibri" panose="020F0502020204030204" pitchFamily="34" charset="0"/>
                <a:ea typeface="Calibri" panose="020F0502020204030204" pitchFamily="34" charset="0"/>
                <a:cs typeface="Times New Roman" panose="02020603050405020304" pitchFamily="18" charset="0"/>
              </a:rPr>
              <a:t>arca Empleadora, definir recursos, herramientas y tiempos y llevar la </a:t>
            </a:r>
            <a:r>
              <a:rPr lang="es-ES" sz="1400" dirty="0">
                <a:latin typeface="Calibri" panose="020F0502020204030204" pitchFamily="34" charset="0"/>
                <a:ea typeface="Calibri" panose="020F0502020204030204" pitchFamily="34" charset="0"/>
                <a:cs typeface="Times New Roman" panose="02020603050405020304" pitchFamily="18" charset="0"/>
              </a:rPr>
              <a:t>gestión para </a:t>
            </a:r>
            <a:r>
              <a:rPr lang="es-ES" sz="1400" dirty="0" smtClean="0">
                <a:latin typeface="Calibri" panose="020F0502020204030204" pitchFamily="34" charset="0"/>
                <a:ea typeface="Calibri" panose="020F0502020204030204" pitchFamily="34" charset="0"/>
                <a:cs typeface="Times New Roman" panose="02020603050405020304" pitchFamily="18" charset="0"/>
              </a:rPr>
              <a:t>LinkedIn, a </a:t>
            </a:r>
            <a:r>
              <a:rPr lang="es-ES" sz="1400" dirty="0" smtClean="0">
                <a:latin typeface="Calibri" panose="020F0502020204030204" pitchFamily="34" charset="0"/>
                <a:ea typeface="Calibri" panose="020F0502020204030204" pitchFamily="34" charset="0"/>
                <a:cs typeface="Times New Roman" panose="02020603050405020304" pitchFamily="18" charset="0"/>
              </a:rPr>
              <a:t>bordo del proyecto de recursos humanos.</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ttangolo 3">
            <a:extLst>
              <a:ext uri="{FF2B5EF4-FFF2-40B4-BE49-F238E27FC236}">
                <a16:creationId xmlns:a16="http://schemas.microsoft.com/office/drawing/2014/main" xmlns="" id="{7BE9EB29-DC70-9049-8F2D-99E43EBC39A6}"/>
              </a:ext>
            </a:extLst>
          </p:cNvPr>
          <p:cNvSpPr/>
          <p:nvPr/>
        </p:nvSpPr>
        <p:spPr>
          <a:xfrm>
            <a:off x="3414193" y="3388951"/>
            <a:ext cx="2822714" cy="1600438"/>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Las empresas a menudo trabajan sin un objetivo claro porque luchan por identificar el problema sin apoyo externo o no comunican internamente el beneficio de invertir en un proyecto a largo plazo.</a:t>
            </a:r>
          </a:p>
        </p:txBody>
      </p:sp>
      <p:sp>
        <p:nvSpPr>
          <p:cNvPr id="9" name="Title 2">
            <a:extLst>
              <a:ext uri="{FF2B5EF4-FFF2-40B4-BE49-F238E27FC236}">
                <a16:creationId xmlns:a16="http://schemas.microsoft.com/office/drawing/2014/main" xmlns="" id="{BB9DB7A7-0A00-4C42-821B-6AAFE9CA22C7}"/>
              </a:ext>
            </a:extLst>
          </p:cNvPr>
          <p:cNvSpPr txBox="1">
            <a:spLocks/>
          </p:cNvSpPr>
          <p:nvPr/>
        </p:nvSpPr>
        <p:spPr>
          <a:xfrm>
            <a:off x="1004449" y="2960375"/>
            <a:ext cx="4564898"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Autofit/>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400" b="1" dirty="0"/>
              <a:t/>
            </a:r>
            <a:br>
              <a:rPr lang="it-IT" sz="1400" b="1" dirty="0"/>
            </a:br>
            <a:endParaRPr lang="it-IT" sz="1400" b="1" dirty="0"/>
          </a:p>
        </p:txBody>
      </p:sp>
      <p:sp>
        <p:nvSpPr>
          <p:cNvPr id="10" name="Title 2">
            <a:extLst>
              <a:ext uri="{FF2B5EF4-FFF2-40B4-BE49-F238E27FC236}">
                <a16:creationId xmlns:a16="http://schemas.microsoft.com/office/drawing/2014/main" xmlns="" id="{E9D90B84-0DF5-994C-B695-645A8703911B}"/>
              </a:ext>
            </a:extLst>
          </p:cNvPr>
          <p:cNvSpPr txBox="1">
            <a:spLocks/>
          </p:cNvSpPr>
          <p:nvPr/>
        </p:nvSpPr>
        <p:spPr>
          <a:xfrm>
            <a:off x="848820" y="5156803"/>
            <a:ext cx="4564898"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Autofit/>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400" b="1" dirty="0"/>
              <a:t/>
            </a:r>
            <a:br>
              <a:rPr lang="it-IT" sz="1400" b="1" dirty="0"/>
            </a:br>
            <a:endParaRPr lang="it-IT" sz="1400" b="1" dirty="0"/>
          </a:p>
        </p:txBody>
      </p:sp>
    </p:spTree>
    <p:extLst>
      <p:ext uri="{BB962C8B-B14F-4D97-AF65-F5344CB8AC3E}">
        <p14:creationId xmlns:p14="http://schemas.microsoft.com/office/powerpoint/2010/main" val="3865254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6078244"/>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531341"/>
            <a:ext cx="6583816" cy="714135"/>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Definición de una estrategia de comunicación de </a:t>
            </a:r>
            <a:r>
              <a:rPr lang="it-IT" sz="2000" b="1" dirty="0" smtClean="0">
                <a:solidFill>
                  <a:schemeClr val="bg1"/>
                </a:solidFill>
              </a:rPr>
              <a:t>la Marca Empleadora</a:t>
            </a:r>
            <a:r>
              <a:rPr lang="it-IT" sz="2000" b="1" dirty="0" smtClean="0">
                <a:solidFill>
                  <a:schemeClr val="bg1"/>
                </a:solidFill>
              </a:rPr>
              <a:t> </a:t>
            </a:r>
            <a:r>
              <a:rPr lang="it-IT" sz="2000" b="1" dirty="0">
                <a:solidFill>
                  <a:schemeClr val="bg1"/>
                </a:solidFill>
              </a:rPr>
              <a:t>en LinkedIn:errores comunes</a:t>
            </a:r>
          </a:p>
        </p:txBody>
      </p:sp>
      <p:pic>
        <p:nvPicPr>
          <p:cNvPr id="8193" name="Picture 1" descr="page24image63718208">
            <a:extLst>
              <a:ext uri="{FF2B5EF4-FFF2-40B4-BE49-F238E27FC236}">
                <a16:creationId xmlns:a16="http://schemas.microsoft.com/office/drawing/2014/main" xmlns="" id="{F45791A2-7E69-5446-BC9A-E34DEF93AF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25693" y="1515771"/>
            <a:ext cx="2592015" cy="448056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3D7B0202-47F5-974A-8064-48292A6AE9B5}"/>
              </a:ext>
            </a:extLst>
          </p:cNvPr>
          <p:cNvSpPr/>
          <p:nvPr/>
        </p:nvSpPr>
        <p:spPr>
          <a:xfrm>
            <a:off x="2771987" y="1472376"/>
            <a:ext cx="2902226" cy="1169551"/>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Cada red social ha sido diseñada para un propósito y audiencia específica, y para ello necesitamos </a:t>
            </a:r>
            <a:r>
              <a:rPr lang="es-ES" sz="1400" b="1" dirty="0" smtClean="0">
                <a:latin typeface="Calibri" panose="020F0502020204030204" pitchFamily="34" charset="0"/>
                <a:ea typeface="Calibri" panose="020F0502020204030204" pitchFamily="34" charset="0"/>
                <a:cs typeface="Times New Roman" panose="02020603050405020304" pitchFamily="18" charset="0"/>
              </a:rPr>
              <a:t>adaptar nuestra comunicación </a:t>
            </a:r>
            <a:r>
              <a:rPr lang="es-ES" sz="1400" dirty="0">
                <a:latin typeface="Calibri" panose="020F0502020204030204" pitchFamily="34" charset="0"/>
                <a:ea typeface="Calibri" panose="020F0502020204030204" pitchFamily="34" charset="0"/>
                <a:cs typeface="Times New Roman" panose="02020603050405020304" pitchFamily="18" charset="0"/>
              </a:rPr>
              <a:t>a</a:t>
            </a:r>
            <a:r>
              <a:rPr lang="es-ES" sz="1400" dirty="0" smtClean="0">
                <a:latin typeface="Calibri" panose="020F0502020204030204" pitchFamily="34" charset="0"/>
                <a:ea typeface="Calibri" panose="020F0502020204030204" pitchFamily="34" charset="0"/>
                <a:cs typeface="Times New Roman" panose="02020603050405020304" pitchFamily="18" charset="0"/>
              </a:rPr>
              <a:t> la red social que estamos utilizando.</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xmlns="" id="{9EC58DD3-3653-8641-937E-B742B0C82BEC}"/>
              </a:ext>
            </a:extLst>
          </p:cNvPr>
          <p:cNvSpPr/>
          <p:nvPr/>
        </p:nvSpPr>
        <p:spPr>
          <a:xfrm>
            <a:off x="5674213" y="1472376"/>
            <a:ext cx="3312131" cy="1384995"/>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Tradicionalmente,  las redes sociales son el ámbito del marketing: las empresas las utilizan para dar a conocer más su marca, es decir, para aumentar la llamada «conciencia de marca» y para acercarse lo más posible a sus clientes potenciales.</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2">
            <a:extLst>
              <a:ext uri="{FF2B5EF4-FFF2-40B4-BE49-F238E27FC236}">
                <a16:creationId xmlns:a16="http://schemas.microsoft.com/office/drawing/2014/main" xmlns="" id="{826F4EEC-F1C8-0045-BB9B-BFD75A990A29}"/>
              </a:ext>
            </a:extLst>
          </p:cNvPr>
          <p:cNvSpPr txBox="1">
            <a:spLocks/>
          </p:cNvSpPr>
          <p:nvPr/>
        </p:nvSpPr>
        <p:spPr>
          <a:xfrm>
            <a:off x="3391765" y="2968777"/>
            <a:ext cx="4564898"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Autofit/>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400" b="1" dirty="0"/>
              <a:t/>
            </a:r>
            <a:br>
              <a:rPr lang="it-IT" sz="1400" b="1" dirty="0"/>
            </a:br>
            <a:endParaRPr lang="it-IT" sz="1400" b="1" dirty="0"/>
          </a:p>
        </p:txBody>
      </p:sp>
      <p:sp>
        <p:nvSpPr>
          <p:cNvPr id="9" name="Title 2">
            <a:extLst>
              <a:ext uri="{FF2B5EF4-FFF2-40B4-BE49-F238E27FC236}">
                <a16:creationId xmlns:a16="http://schemas.microsoft.com/office/drawing/2014/main" xmlns="" id="{3CAE1641-F793-2D4A-B0B9-B18BC62D7055}"/>
              </a:ext>
            </a:extLst>
          </p:cNvPr>
          <p:cNvSpPr txBox="1">
            <a:spLocks/>
          </p:cNvSpPr>
          <p:nvPr/>
        </p:nvSpPr>
        <p:spPr>
          <a:xfrm>
            <a:off x="3391765" y="4063618"/>
            <a:ext cx="4564898"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Autofit/>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400" b="1" dirty="0"/>
              <a:t/>
            </a:r>
            <a:br>
              <a:rPr lang="it-IT" sz="1400" b="1" dirty="0"/>
            </a:br>
            <a:endParaRPr lang="it-IT" sz="1400" b="1" dirty="0"/>
          </a:p>
        </p:txBody>
      </p:sp>
      <p:sp>
        <p:nvSpPr>
          <p:cNvPr id="4" name="Rettangolo 3">
            <a:extLst>
              <a:ext uri="{FF2B5EF4-FFF2-40B4-BE49-F238E27FC236}">
                <a16:creationId xmlns:a16="http://schemas.microsoft.com/office/drawing/2014/main" xmlns="" id="{2EA29732-6589-F14C-87CE-2EC7C153BE5C}"/>
              </a:ext>
            </a:extLst>
          </p:cNvPr>
          <p:cNvSpPr/>
          <p:nvPr/>
        </p:nvSpPr>
        <p:spPr>
          <a:xfrm>
            <a:off x="2863356" y="3064979"/>
            <a:ext cx="6007210" cy="954107"/>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Pero </a:t>
            </a:r>
            <a:r>
              <a:rPr lang="es-ES" sz="1400" b="1" dirty="0" smtClean="0">
                <a:latin typeface="Calibri" panose="020F0502020204030204" pitchFamily="34" charset="0"/>
                <a:ea typeface="Calibri" panose="020F0502020204030204" pitchFamily="34" charset="0"/>
                <a:cs typeface="Times New Roman" panose="02020603050405020304" pitchFamily="18" charset="0"/>
              </a:rPr>
              <a:t>una empresa no está formada por clientes: </a:t>
            </a:r>
            <a:r>
              <a:rPr lang="es-ES" sz="1400" dirty="0" smtClean="0">
                <a:latin typeface="Calibri" panose="020F0502020204030204" pitchFamily="34" charset="0"/>
                <a:ea typeface="Calibri" panose="020F0502020204030204" pitchFamily="34" charset="0"/>
                <a:cs typeface="Times New Roman" panose="02020603050405020304" pitchFamily="18" charset="0"/>
              </a:rPr>
              <a:t>se compone, sobre todo, </a:t>
            </a:r>
            <a:r>
              <a:rPr lang="es-ES" sz="1400" b="1" dirty="0" smtClean="0">
                <a:latin typeface="Calibri" panose="020F0502020204030204" pitchFamily="34" charset="0"/>
                <a:ea typeface="Calibri" panose="020F0502020204030204" pitchFamily="34" charset="0"/>
                <a:cs typeface="Times New Roman" panose="02020603050405020304" pitchFamily="18" charset="0"/>
              </a:rPr>
              <a:t>de profesionales y trabajadores talentosos sin los cuales no podría existir. </a:t>
            </a:r>
            <a:r>
              <a:rPr lang="es-ES" sz="1400" dirty="0" smtClean="0">
                <a:latin typeface="Calibri" panose="020F0502020204030204" pitchFamily="34" charset="0"/>
                <a:ea typeface="Calibri" panose="020F0502020204030204" pitchFamily="34" charset="0"/>
                <a:cs typeface="Times New Roman" panose="02020603050405020304" pitchFamily="18" charset="0"/>
              </a:rPr>
              <a:t>Son clientes de la empresa en todos los aspectos y tienen un interés específico y diferente.</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xmlns="" id="{27852703-F152-6945-A9EB-68E346A0D49D}"/>
              </a:ext>
            </a:extLst>
          </p:cNvPr>
          <p:cNvSpPr/>
          <p:nvPr/>
        </p:nvSpPr>
        <p:spPr>
          <a:xfrm>
            <a:off x="2863356" y="4428199"/>
            <a:ext cx="5984386" cy="954107"/>
          </a:xfrm>
          <a:prstGeom prst="rect">
            <a:avLst/>
          </a:prstGeom>
        </p:spPr>
        <p:txBody>
          <a:bodyPr wrap="square">
            <a:spAutoFit/>
          </a:bodyPr>
          <a:lstStyle/>
          <a:p>
            <a:pPr algn="just"/>
            <a:r>
              <a:rPr lang="es-ES" sz="1400" b="1" dirty="0" smtClean="0">
                <a:latin typeface="Calibri" panose="020F0502020204030204" pitchFamily="34" charset="0"/>
                <a:ea typeface="Calibri" panose="020F0502020204030204" pitchFamily="34" charset="0"/>
                <a:cs typeface="Times New Roman" panose="02020603050405020304" pitchFamily="18" charset="0"/>
              </a:rPr>
              <a:t>Los empleados de una empresa utilizan las redes sociales diariamente para obtener información. </a:t>
            </a:r>
            <a:r>
              <a:rPr lang="es-ES" sz="1400" dirty="0" smtClean="0">
                <a:latin typeface="Calibri" panose="020F0502020204030204" pitchFamily="34" charset="0"/>
                <a:ea typeface="Calibri" panose="020F0502020204030204" pitchFamily="34" charset="0"/>
                <a:cs typeface="Times New Roman" panose="02020603050405020304" pitchFamily="18" charset="0"/>
              </a:rPr>
              <a:t>A menudo entran en contacto con información relacionada con la empresa más rápido con LinkedIn que con sistemas de comunicación internos.</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950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671390"/>
            <a:ext cx="6583816"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LinkedIn:Cliente interno &gt; Cliente externo</a:t>
            </a:r>
            <a:endParaRPr lang="en-GB" sz="2000" b="1" dirty="0">
              <a:ln/>
              <a:solidFill>
                <a:schemeClr val="bg1"/>
              </a:solidFill>
            </a:endParaRPr>
          </a:p>
        </p:txBody>
      </p:sp>
      <p:pic>
        <p:nvPicPr>
          <p:cNvPr id="9217" name="Picture 1" descr="page27image63846416">
            <a:extLst>
              <a:ext uri="{FF2B5EF4-FFF2-40B4-BE49-F238E27FC236}">
                <a16:creationId xmlns:a16="http://schemas.microsoft.com/office/drawing/2014/main" xmlns="" id="{449E1BF1-D54C-164F-9741-2C3DA62D8E0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86588" y="1143772"/>
            <a:ext cx="2670915" cy="4616948"/>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494A19C4-BFBC-CF4B-9D40-25CCDB6A127A}"/>
              </a:ext>
            </a:extLst>
          </p:cNvPr>
          <p:cNvSpPr/>
          <p:nvPr/>
        </p:nvSpPr>
        <p:spPr>
          <a:xfrm>
            <a:off x="208722" y="1549930"/>
            <a:ext cx="3101009" cy="1600438"/>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Dentro de LinkedIn, los </a:t>
            </a:r>
            <a:r>
              <a:rPr lang="es-ES" sz="1400" b="1" dirty="0" smtClean="0">
                <a:latin typeface="Calibri" panose="020F0502020204030204" pitchFamily="34" charset="0"/>
                <a:ea typeface="Calibri" panose="020F0502020204030204" pitchFamily="34" charset="0"/>
                <a:cs typeface="Times New Roman" panose="02020603050405020304" pitchFamily="18" charset="0"/>
              </a:rPr>
              <a:t>primeros fans de la página son los propios empleados. </a:t>
            </a:r>
            <a:r>
              <a:rPr lang="es-ES" sz="1400" dirty="0" smtClean="0">
                <a:latin typeface="Calibri" panose="020F0502020204030204" pitchFamily="34" charset="0"/>
                <a:ea typeface="Calibri" panose="020F0502020204030204" pitchFamily="34" charset="0"/>
                <a:cs typeface="Times New Roman" panose="02020603050405020304" pitchFamily="18" charset="0"/>
              </a:rPr>
              <a:t>Son las personas que realmente conviven en la empresa y pueden testificar personalmente que los contenidos de los que habla la empresa son auténticos.</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xmlns="" id="{BB0BEF55-ED61-A846-9227-A8EEF4246DC2}"/>
              </a:ext>
            </a:extLst>
          </p:cNvPr>
          <p:cNvSpPr/>
          <p:nvPr/>
        </p:nvSpPr>
        <p:spPr>
          <a:xfrm>
            <a:off x="3802414" y="1549930"/>
            <a:ext cx="2584174" cy="1169551"/>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Sus colaboradores son también </a:t>
            </a:r>
            <a:r>
              <a:rPr lang="es-ES" sz="1400" b="1" dirty="0" smtClean="0">
                <a:latin typeface="Calibri" panose="020F0502020204030204" pitchFamily="34" charset="0"/>
                <a:ea typeface="Calibri" panose="020F0502020204030204" pitchFamily="34" charset="0"/>
                <a:cs typeface="Times New Roman" panose="02020603050405020304" pitchFamily="18" charset="0"/>
              </a:rPr>
              <a:t>los primeros usuarios que interactúan con los </a:t>
            </a:r>
            <a:r>
              <a:rPr lang="es-ES" sz="1400" b="1" dirty="0" err="1" smtClean="0">
                <a:latin typeface="Calibri" panose="020F0502020204030204" pitchFamily="34" charset="0"/>
                <a:ea typeface="Calibri" panose="020F0502020204030204" pitchFamily="34" charset="0"/>
                <a:cs typeface="Times New Roman" panose="02020603050405020304" pitchFamily="18" charset="0"/>
              </a:rPr>
              <a:t>posts</a:t>
            </a:r>
            <a:r>
              <a:rPr lang="es-ES" sz="1400" b="1" dirty="0" smtClean="0">
                <a:latin typeface="Calibri" panose="020F0502020204030204" pitchFamily="34" charset="0"/>
                <a:ea typeface="Calibri" panose="020F0502020204030204" pitchFamily="34" charset="0"/>
                <a:cs typeface="Times New Roman" panose="02020603050405020304" pitchFamily="18" charset="0"/>
              </a:rPr>
              <a:t> de la página: </a:t>
            </a:r>
            <a:r>
              <a:rPr lang="es-ES" sz="1400" dirty="0" smtClean="0">
                <a:latin typeface="Calibri" panose="020F0502020204030204" pitchFamily="34" charset="0"/>
                <a:ea typeface="Calibri" panose="020F0502020204030204" pitchFamily="34" charset="0"/>
                <a:cs typeface="Times New Roman" panose="02020603050405020304" pitchFamily="18" charset="0"/>
              </a:rPr>
              <a:t>si no sucede, ¡tienes un problema!</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2">
            <a:extLst>
              <a:ext uri="{FF2B5EF4-FFF2-40B4-BE49-F238E27FC236}">
                <a16:creationId xmlns:a16="http://schemas.microsoft.com/office/drawing/2014/main" xmlns="" id="{7BFE3873-6A96-1F43-A776-842038F1D1A6}"/>
              </a:ext>
            </a:extLst>
          </p:cNvPr>
          <p:cNvSpPr txBox="1">
            <a:spLocks/>
          </p:cNvSpPr>
          <p:nvPr/>
        </p:nvSpPr>
        <p:spPr>
          <a:xfrm>
            <a:off x="1027282" y="3228672"/>
            <a:ext cx="4564898"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Autofit/>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400" b="1" dirty="0"/>
              <a:t/>
            </a:r>
            <a:br>
              <a:rPr lang="it-IT" sz="1400" b="1" dirty="0"/>
            </a:br>
            <a:endParaRPr lang="it-IT" sz="1400" b="1" dirty="0"/>
          </a:p>
        </p:txBody>
      </p:sp>
      <p:sp>
        <p:nvSpPr>
          <p:cNvPr id="9" name="Title 2">
            <a:extLst>
              <a:ext uri="{FF2B5EF4-FFF2-40B4-BE49-F238E27FC236}">
                <a16:creationId xmlns:a16="http://schemas.microsoft.com/office/drawing/2014/main" xmlns="" id="{E5790F63-4D03-E245-A2FE-0CB428172660}"/>
              </a:ext>
            </a:extLst>
          </p:cNvPr>
          <p:cNvSpPr txBox="1">
            <a:spLocks/>
          </p:cNvSpPr>
          <p:nvPr/>
        </p:nvSpPr>
        <p:spPr>
          <a:xfrm>
            <a:off x="1027282" y="4379319"/>
            <a:ext cx="4564898"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Autofit/>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400" b="1" dirty="0"/>
              <a:t/>
            </a:r>
            <a:br>
              <a:rPr lang="it-IT" sz="1400" b="1" dirty="0"/>
            </a:br>
            <a:endParaRPr lang="it-IT" sz="1400" b="1" dirty="0"/>
          </a:p>
        </p:txBody>
      </p:sp>
      <p:sp>
        <p:nvSpPr>
          <p:cNvPr id="4" name="Rettangolo 3">
            <a:extLst>
              <a:ext uri="{FF2B5EF4-FFF2-40B4-BE49-F238E27FC236}">
                <a16:creationId xmlns:a16="http://schemas.microsoft.com/office/drawing/2014/main" xmlns="" id="{61563A82-EF5D-694A-9C55-AD96CB763771}"/>
              </a:ext>
            </a:extLst>
          </p:cNvPr>
          <p:cNvSpPr/>
          <p:nvPr/>
        </p:nvSpPr>
        <p:spPr>
          <a:xfrm>
            <a:off x="220798" y="3420591"/>
            <a:ext cx="6177866" cy="738664"/>
          </a:xfrm>
          <a:prstGeom prst="rect">
            <a:avLst/>
          </a:prstGeom>
        </p:spPr>
        <p:txBody>
          <a:bodyPr wrap="square">
            <a:spAutoFit/>
          </a:bodyPr>
          <a:lstStyle/>
          <a:p>
            <a:r>
              <a:rPr lang="es-ES" sz="14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Para la empresa que confía la comunicación de LinkedIn exclusivamente a Comunicación Externa o a una agencia de marketing tradicional</a:t>
            </a:r>
            <a:r>
              <a:rPr lang="es-ES"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el riesgo es </a:t>
            </a:r>
            <a:r>
              <a:rPr lang="es-ES" sz="14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ser irrelevante para los candidatos que les interesen.</a:t>
            </a:r>
            <a:endParaRPr lang="es-ES"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xmlns="" id="{8E41C952-DC81-CB4F-9132-E74B89ED63CC}"/>
              </a:ext>
            </a:extLst>
          </p:cNvPr>
          <p:cNvSpPr/>
          <p:nvPr/>
        </p:nvSpPr>
        <p:spPr>
          <a:xfrm>
            <a:off x="208722" y="4591169"/>
            <a:ext cx="6165789" cy="1169551"/>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Con la excepción de las conocidas marcas multinacionales en el sector de la electrónica, automoción, hostelería</a:t>
            </a:r>
            <a:r>
              <a:rPr lang="es-ES" sz="1400" dirty="0" smtClean="0">
                <a:latin typeface="Calibri" panose="020F0502020204030204" pitchFamily="34" charset="0"/>
                <a:ea typeface="Calibri" panose="020F0502020204030204" pitchFamily="34" charset="0"/>
                <a:cs typeface="Times New Roman" panose="02020603050405020304" pitchFamily="18" charset="0"/>
              </a:rPr>
              <a:t> o</a:t>
            </a:r>
            <a:r>
              <a:rPr lang="es-ES" sz="1400" dirty="0" smtClean="0">
                <a:latin typeface="Calibri" panose="020F0502020204030204" pitchFamily="34" charset="0"/>
                <a:ea typeface="Calibri" panose="020F0502020204030204" pitchFamily="34" charset="0"/>
                <a:cs typeface="Times New Roman" panose="02020603050405020304" pitchFamily="18" charset="0"/>
              </a:rPr>
              <a:t> moda, la gente no visita las páginas de LinkedIn de la compañía para conocer productos o servicios. Incluso si ese fuera el caso, un vistazo al número de seguidores en LinkedIn y al número en Facebook o Instagram es suficiente para entender que algo está mal.</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1701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6117020"/>
            <a:ext cx="1815473" cy="600701"/>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531341"/>
            <a:ext cx="6583816" cy="591325"/>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smtClean="0">
                <a:solidFill>
                  <a:schemeClr val="bg1"/>
                </a:solidFill>
              </a:rPr>
              <a:t>Alinear a </a:t>
            </a:r>
            <a:r>
              <a:rPr lang="it-IT" sz="2000" b="1" dirty="0">
                <a:solidFill>
                  <a:schemeClr val="bg1"/>
                </a:solidFill>
              </a:rPr>
              <a:t>los gerentes </a:t>
            </a:r>
            <a:r>
              <a:rPr lang="it-IT" sz="2000" b="1" dirty="0" smtClean="0">
                <a:solidFill>
                  <a:schemeClr val="bg1"/>
                </a:solidFill>
              </a:rPr>
              <a:t>con</a:t>
            </a:r>
            <a:r>
              <a:rPr lang="it-IT" sz="2000" b="1" dirty="0" smtClean="0">
                <a:solidFill>
                  <a:schemeClr val="bg1"/>
                </a:solidFill>
              </a:rPr>
              <a:t> </a:t>
            </a:r>
            <a:r>
              <a:rPr lang="it-IT" sz="2000" b="1" dirty="0">
                <a:solidFill>
                  <a:schemeClr val="bg1"/>
                </a:solidFill>
              </a:rPr>
              <a:t>el impacto </a:t>
            </a:r>
            <a:r>
              <a:rPr lang="it-IT" sz="2000" b="1" dirty="0" smtClean="0">
                <a:solidFill>
                  <a:schemeClr val="bg1"/>
                </a:solidFill>
              </a:rPr>
              <a:t>de LinkedIn en </a:t>
            </a:r>
            <a:r>
              <a:rPr lang="it-IT" sz="2000" b="1" dirty="0">
                <a:solidFill>
                  <a:schemeClr val="bg1"/>
                </a:solidFill>
              </a:rPr>
              <a:t>la </a:t>
            </a:r>
            <a:r>
              <a:rPr lang="it-IT" sz="2000" b="1" dirty="0" smtClean="0">
                <a:solidFill>
                  <a:schemeClr val="bg1"/>
                </a:solidFill>
              </a:rPr>
              <a:t>empresa </a:t>
            </a:r>
            <a:endParaRPr lang="it-IT" sz="2000" b="1" dirty="0">
              <a:solidFill>
                <a:schemeClr val="bg1"/>
              </a:solidFill>
            </a:endParaRPr>
          </a:p>
        </p:txBody>
      </p:sp>
      <p:pic>
        <p:nvPicPr>
          <p:cNvPr id="10241" name="Picture 1" descr="page31image63892240">
            <a:extLst>
              <a:ext uri="{FF2B5EF4-FFF2-40B4-BE49-F238E27FC236}">
                <a16:creationId xmlns:a16="http://schemas.microsoft.com/office/drawing/2014/main" xmlns="" id="{10EF33F6-A588-CC4A-BD26-1FBF3E60F3B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28599" y="1561491"/>
            <a:ext cx="2345517" cy="443484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6753E3E6-1179-A047-8137-06F8674B1B24}"/>
              </a:ext>
            </a:extLst>
          </p:cNvPr>
          <p:cNvSpPr/>
          <p:nvPr/>
        </p:nvSpPr>
        <p:spPr>
          <a:xfrm>
            <a:off x="2574116" y="1192159"/>
            <a:ext cx="6341285" cy="738664"/>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Su empresa ha invertido mucho dinero en </a:t>
            </a:r>
            <a:r>
              <a:rPr lang="es-ES" sz="1400" b="1" dirty="0" smtClean="0">
                <a:latin typeface="Calibri" panose="020F0502020204030204" pitchFamily="34" charset="0"/>
                <a:ea typeface="Calibri" panose="020F0502020204030204" pitchFamily="34" charset="0"/>
                <a:cs typeface="Times New Roman" panose="02020603050405020304" pitchFamily="18" charset="0"/>
              </a:rPr>
              <a:t>soluciones de LinkedIn sobre las que la </a:t>
            </a:r>
            <a:r>
              <a:rPr lang="es-ES" sz="1400" b="1" dirty="0" smtClean="0">
                <a:latin typeface="Calibri" panose="020F0502020204030204" pitchFamily="34" charset="0"/>
                <a:ea typeface="Calibri" panose="020F0502020204030204" pitchFamily="34" charset="0"/>
                <a:cs typeface="Times New Roman" panose="02020603050405020304" pitchFamily="18" charset="0"/>
              </a:rPr>
              <a:t>dirección</a:t>
            </a:r>
            <a:r>
              <a:rPr lang="es-ES" sz="1400" b="1" dirty="0" smtClean="0">
                <a:latin typeface="Calibri" panose="020F0502020204030204" pitchFamily="34" charset="0"/>
                <a:ea typeface="Calibri" panose="020F0502020204030204" pitchFamily="34" charset="0"/>
                <a:cs typeface="Times New Roman" panose="02020603050405020304" pitchFamily="18" charset="0"/>
              </a:rPr>
              <a:t> no sabe ni </a:t>
            </a:r>
            <a:r>
              <a:rPr lang="es-ES" sz="1400" dirty="0" smtClean="0">
                <a:latin typeface="Calibri" panose="020F0502020204030204" pitchFamily="34" charset="0"/>
                <a:ea typeface="Calibri" panose="020F0502020204030204" pitchFamily="34" charset="0"/>
                <a:cs typeface="Times New Roman" panose="02020603050405020304" pitchFamily="18" charset="0"/>
              </a:rPr>
              <a:t>para qué son. Por el contrario, no tiene la sensibilidad de invertir tanto o más en formación y consultoría para aumentar el ROI.</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3" descr="page19image53470976">
            <a:extLst>
              <a:ext uri="{FF2B5EF4-FFF2-40B4-BE49-F238E27FC236}">
                <a16:creationId xmlns:a16="http://schemas.microsoft.com/office/drawing/2014/main" xmlns="" id="{52B9957E-DD84-6042-932C-1CC35E2626A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922372" y="2542979"/>
            <a:ext cx="584200" cy="584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age19image53472320">
            <a:extLst>
              <a:ext uri="{FF2B5EF4-FFF2-40B4-BE49-F238E27FC236}">
                <a16:creationId xmlns:a16="http://schemas.microsoft.com/office/drawing/2014/main" xmlns="" id="{3A19D9BD-CB4F-594E-80D7-F74E0D1D344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78411" y="2546299"/>
            <a:ext cx="584200" cy="584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page19image53466752">
            <a:extLst>
              <a:ext uri="{FF2B5EF4-FFF2-40B4-BE49-F238E27FC236}">
                <a16:creationId xmlns:a16="http://schemas.microsoft.com/office/drawing/2014/main" xmlns="" id="{2FC69EEA-721A-2E47-9E0C-F96FC4E35CC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448126" y="2542979"/>
            <a:ext cx="584200" cy="58420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xmlns="" id="{FA6BE17C-3509-7548-B11A-EB7FC72CD075}"/>
              </a:ext>
            </a:extLst>
          </p:cNvPr>
          <p:cNvSpPr/>
          <p:nvPr/>
        </p:nvSpPr>
        <p:spPr>
          <a:xfrm>
            <a:off x="3138061" y="2373414"/>
            <a:ext cx="139147" cy="923330"/>
          </a:xfrm>
          <a:prstGeom prst="rect">
            <a:avLst/>
          </a:prstGeom>
          <a:noFill/>
        </p:spPr>
        <p:txBody>
          <a:bodyPr wrap="square" lIns="91440" tIns="45720" rIns="91440" bIns="45720">
            <a:spAutoFit/>
          </a:bodyPr>
          <a:lstStyle/>
          <a:p>
            <a:pPr algn="ctr"/>
            <a:r>
              <a:rPr lang="it-IT"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12" name="Rettangolo 11">
            <a:extLst>
              <a:ext uri="{FF2B5EF4-FFF2-40B4-BE49-F238E27FC236}">
                <a16:creationId xmlns:a16="http://schemas.microsoft.com/office/drawing/2014/main" xmlns="" id="{261B1B76-F70B-3245-A828-1A6AA8962268}"/>
              </a:ext>
            </a:extLst>
          </p:cNvPr>
          <p:cNvSpPr/>
          <p:nvPr/>
        </p:nvSpPr>
        <p:spPr>
          <a:xfrm>
            <a:off x="5379892" y="2373414"/>
            <a:ext cx="139147" cy="923330"/>
          </a:xfrm>
          <a:prstGeom prst="rect">
            <a:avLst/>
          </a:prstGeom>
          <a:noFill/>
        </p:spPr>
        <p:txBody>
          <a:bodyPr wrap="square" lIns="91440" tIns="45720" rIns="91440" bIns="45720">
            <a:spAutoFit/>
          </a:bodyPr>
          <a:lstStyle/>
          <a:p>
            <a:pPr algn="ctr"/>
            <a:r>
              <a:rPr lang="it-IT"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13" name="Rettangolo 12">
            <a:extLst>
              <a:ext uri="{FF2B5EF4-FFF2-40B4-BE49-F238E27FC236}">
                <a16:creationId xmlns:a16="http://schemas.microsoft.com/office/drawing/2014/main" xmlns="" id="{685E419B-D9FF-0140-B1F6-99908361144B}"/>
              </a:ext>
            </a:extLst>
          </p:cNvPr>
          <p:cNvSpPr/>
          <p:nvPr/>
        </p:nvSpPr>
        <p:spPr>
          <a:xfrm>
            <a:off x="7670652" y="2373414"/>
            <a:ext cx="139147" cy="923330"/>
          </a:xfrm>
          <a:prstGeom prst="rect">
            <a:avLst/>
          </a:prstGeom>
          <a:noFill/>
        </p:spPr>
        <p:txBody>
          <a:bodyPr wrap="square" lIns="91440" tIns="45720" rIns="91440" bIns="45720">
            <a:spAutoFit/>
          </a:bodyPr>
          <a:lstStyle/>
          <a:p>
            <a:pPr algn="ctr"/>
            <a:r>
              <a:rPr lang="it-IT"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10" name="Rettangolo 9">
            <a:extLst>
              <a:ext uri="{FF2B5EF4-FFF2-40B4-BE49-F238E27FC236}">
                <a16:creationId xmlns:a16="http://schemas.microsoft.com/office/drawing/2014/main" xmlns="" id="{98674220-BCFD-6048-85E8-0BCD9098503B}"/>
              </a:ext>
            </a:extLst>
          </p:cNvPr>
          <p:cNvSpPr/>
          <p:nvPr/>
        </p:nvSpPr>
        <p:spPr>
          <a:xfrm>
            <a:off x="6723496" y="3194135"/>
            <a:ext cx="2082574" cy="1169551"/>
          </a:xfrm>
          <a:prstGeom prst="rect">
            <a:avLst/>
          </a:prstGeom>
        </p:spPr>
        <p:txBody>
          <a:bodyPr wrap="square">
            <a:spAutoFit/>
          </a:bodyPr>
          <a:lstStyle/>
          <a:p>
            <a:r>
              <a:rPr lang="es-ES" sz="1400" b="1" dirty="0" smtClean="0">
                <a:latin typeface="Calibri" panose="020F0502020204030204" pitchFamily="34" charset="0"/>
                <a:ea typeface="Calibri" panose="020F0502020204030204" pitchFamily="34" charset="0"/>
                <a:cs typeface="Times New Roman" panose="02020603050405020304" pitchFamily="18" charset="0"/>
              </a:rPr>
              <a:t>Habilitar a los colaboradores </a:t>
            </a:r>
            <a:r>
              <a:rPr lang="es-ES" sz="1400" dirty="0" smtClean="0">
                <a:latin typeface="Calibri" panose="020F0502020204030204" pitchFamily="34" charset="0"/>
                <a:ea typeface="Calibri" panose="020F0502020204030204" pitchFamily="34" charset="0"/>
                <a:cs typeface="Times New Roman" panose="02020603050405020304" pitchFamily="18" charset="0"/>
              </a:rPr>
              <a:t>para el establecimiento de redes profesionales con otros usuarios de LinkedIn</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endParaRPr lang="it-IT"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ttangolo 10">
            <a:extLst>
              <a:ext uri="{FF2B5EF4-FFF2-40B4-BE49-F238E27FC236}">
                <a16:creationId xmlns:a16="http://schemas.microsoft.com/office/drawing/2014/main" xmlns="" id="{8571FBAA-26C9-3C40-99FB-6A2A2F1B6C11}"/>
              </a:ext>
            </a:extLst>
          </p:cNvPr>
          <p:cNvSpPr/>
          <p:nvPr/>
        </p:nvSpPr>
        <p:spPr>
          <a:xfrm>
            <a:off x="2574115" y="2024448"/>
            <a:ext cx="6122623" cy="307777"/>
          </a:xfrm>
          <a:prstGeom prst="rect">
            <a:avLst/>
          </a:prstGeom>
        </p:spPr>
        <p:txBody>
          <a:bodyPr wrap="square">
            <a:spAutoFit/>
          </a:bodyPr>
          <a:lstStyle/>
          <a:p>
            <a:r>
              <a:rPr lang="en-US" sz="1400" b="1">
                <a:solidFill>
                  <a:srgbClr val="0070C0"/>
                </a:solidFill>
                <a:latin typeface="Calibri" panose="020F0502020204030204" pitchFamily="34" charset="0"/>
                <a:ea typeface="Calibri" panose="020F0502020204030204" pitchFamily="34" charset="0"/>
                <a:cs typeface="Times New Roman" panose="02020603050405020304" pitchFamily="18" charset="0"/>
              </a:rPr>
              <a:t>Para crecer en LinkedIn, la compañía debe fijarse 3 objetivos:</a:t>
            </a:r>
            <a:endParaRPr lang="it-IT"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ttangolo 13">
            <a:extLst>
              <a:ext uri="{FF2B5EF4-FFF2-40B4-BE49-F238E27FC236}">
                <a16:creationId xmlns:a16="http://schemas.microsoft.com/office/drawing/2014/main" xmlns="" id="{168AF8AD-0F66-8A48-90DE-239BF4D89D29}"/>
              </a:ext>
            </a:extLst>
          </p:cNvPr>
          <p:cNvSpPr/>
          <p:nvPr/>
        </p:nvSpPr>
        <p:spPr>
          <a:xfrm>
            <a:off x="2457942" y="3228308"/>
            <a:ext cx="2161436" cy="954107"/>
          </a:xfrm>
          <a:prstGeom prst="rect">
            <a:avLst/>
          </a:prstGeom>
        </p:spPr>
        <p:txBody>
          <a:bodyPr wrap="square">
            <a:spAutoFit/>
          </a:bodyPr>
          <a:lstStyle/>
          <a:p>
            <a:pPr algn="just"/>
            <a:r>
              <a:rPr lang="es-ES" sz="1400" b="1" dirty="0" smtClean="0">
                <a:latin typeface="Calibri" panose="020F0502020204030204" pitchFamily="34" charset="0"/>
                <a:ea typeface="Calibri" panose="020F0502020204030204" pitchFamily="34" charset="0"/>
                <a:cs typeface="Times New Roman" panose="02020603050405020304" pitchFamily="18" charset="0"/>
              </a:rPr>
              <a:t>Definir</a:t>
            </a:r>
            <a:r>
              <a:rPr lang="es-ES" sz="1400" dirty="0" smtClean="0">
                <a:latin typeface="Calibri" panose="020F0502020204030204" pitchFamily="34" charset="0"/>
                <a:ea typeface="Calibri" panose="020F0502020204030204" pitchFamily="34" charset="0"/>
                <a:cs typeface="Times New Roman" panose="02020603050405020304" pitchFamily="18" charset="0"/>
              </a:rPr>
              <a:t> y </a:t>
            </a:r>
            <a:r>
              <a:rPr lang="es-ES" sz="1400" b="1" dirty="0" smtClean="0">
                <a:latin typeface="Calibri" panose="020F0502020204030204" pitchFamily="34" charset="0"/>
                <a:ea typeface="Calibri" panose="020F0502020204030204" pitchFamily="34" charset="0"/>
                <a:cs typeface="Times New Roman" panose="02020603050405020304" pitchFamily="18" charset="0"/>
              </a:rPr>
              <a:t>comunicar</a:t>
            </a:r>
            <a:r>
              <a:rPr lang="es-ES" sz="1400" dirty="0" smtClean="0">
                <a:latin typeface="Calibri" panose="020F0502020204030204" pitchFamily="34" charset="0"/>
                <a:ea typeface="Calibri" panose="020F0502020204030204" pitchFamily="34" charset="0"/>
                <a:cs typeface="Times New Roman" panose="02020603050405020304" pitchFamily="18" charset="0"/>
              </a:rPr>
              <a:t> los elementos de </a:t>
            </a:r>
            <a:r>
              <a:rPr lang="es-ES" sz="1400" b="1" dirty="0" smtClean="0">
                <a:latin typeface="Calibri" panose="020F0502020204030204" pitchFamily="34" charset="0"/>
                <a:ea typeface="Calibri" panose="020F0502020204030204" pitchFamily="34" charset="0"/>
                <a:cs typeface="Times New Roman" panose="02020603050405020304" pitchFamily="18" charset="0"/>
              </a:rPr>
              <a:t>singularidad</a:t>
            </a:r>
            <a:r>
              <a:rPr lang="es-ES" sz="1400" dirty="0" smtClean="0">
                <a:latin typeface="Calibri" panose="020F0502020204030204" pitchFamily="34" charset="0"/>
                <a:ea typeface="Calibri" panose="020F0502020204030204" pitchFamily="34" charset="0"/>
                <a:cs typeface="Times New Roman" panose="02020603050405020304" pitchFamily="18" charset="0"/>
              </a:rPr>
              <a:t> de la propia marca empleadora;</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ttangolo 14">
            <a:extLst>
              <a:ext uri="{FF2B5EF4-FFF2-40B4-BE49-F238E27FC236}">
                <a16:creationId xmlns:a16="http://schemas.microsoft.com/office/drawing/2014/main" xmlns="" id="{025DAEE2-1323-4546-86AC-5B2F7A03BA72}"/>
              </a:ext>
            </a:extLst>
          </p:cNvPr>
          <p:cNvSpPr/>
          <p:nvPr/>
        </p:nvSpPr>
        <p:spPr>
          <a:xfrm>
            <a:off x="4582790" y="3222633"/>
            <a:ext cx="2214603" cy="954107"/>
          </a:xfrm>
          <a:prstGeom prst="rect">
            <a:avLst/>
          </a:prstGeom>
        </p:spPr>
        <p:txBody>
          <a:bodyPr wrap="square">
            <a:spAutoFit/>
          </a:bodyPr>
          <a:lstStyle/>
          <a:p>
            <a:r>
              <a:rPr lang="es-ES" sz="1400" b="1" dirty="0" smtClean="0">
                <a:latin typeface="Calibri" panose="020F0502020204030204" pitchFamily="34" charset="0"/>
                <a:ea typeface="Calibri" panose="020F0502020204030204" pitchFamily="34" charset="0"/>
                <a:cs typeface="Times New Roman" panose="02020603050405020304" pitchFamily="18" charset="0"/>
              </a:rPr>
              <a:t>Estructurar</a:t>
            </a:r>
            <a:r>
              <a:rPr lang="es-ES" sz="1400" dirty="0" smtClean="0">
                <a:latin typeface="Calibri" panose="020F0502020204030204" pitchFamily="34" charset="0"/>
                <a:ea typeface="Calibri" panose="020F0502020204030204" pitchFamily="34" charset="0"/>
                <a:cs typeface="Times New Roman" panose="02020603050405020304" pitchFamily="18" charset="0"/>
              </a:rPr>
              <a:t> una </a:t>
            </a:r>
            <a:r>
              <a:rPr lang="es-ES" sz="1400" b="1" dirty="0" smtClean="0">
                <a:latin typeface="Calibri" panose="020F0502020204030204" pitchFamily="34" charset="0"/>
                <a:ea typeface="Calibri" panose="020F0502020204030204" pitchFamily="34" charset="0"/>
                <a:cs typeface="Times New Roman" panose="02020603050405020304" pitchFamily="18" charset="0"/>
              </a:rPr>
              <a:t>comunicación</a:t>
            </a:r>
            <a:r>
              <a:rPr lang="es-ES" sz="1400" dirty="0" smtClean="0">
                <a:latin typeface="Calibri" panose="020F0502020204030204" pitchFamily="34" charset="0"/>
                <a:ea typeface="Calibri" panose="020F0502020204030204" pitchFamily="34" charset="0"/>
                <a:cs typeface="Times New Roman" panose="02020603050405020304" pitchFamily="18" charset="0"/>
              </a:rPr>
              <a:t> externa que parta de la comunicación interna;</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ttangolo 15">
            <a:extLst>
              <a:ext uri="{FF2B5EF4-FFF2-40B4-BE49-F238E27FC236}">
                <a16:creationId xmlns:a16="http://schemas.microsoft.com/office/drawing/2014/main" xmlns="" id="{21200DA2-7266-FB4B-B932-32A21D4818EE}"/>
              </a:ext>
            </a:extLst>
          </p:cNvPr>
          <p:cNvSpPr/>
          <p:nvPr/>
        </p:nvSpPr>
        <p:spPr>
          <a:xfrm>
            <a:off x="2574115" y="4615565"/>
            <a:ext cx="6231955" cy="738664"/>
          </a:xfrm>
          <a:prstGeom prst="rect">
            <a:avLst/>
          </a:prstGeom>
        </p:spPr>
        <p:txBody>
          <a:bodyPr wrap="square">
            <a:spAutoFit/>
          </a:bodyPr>
          <a:lstStyle/>
          <a:p>
            <a:r>
              <a:rPr lang="es-ES" sz="1400" dirty="0" smtClean="0">
                <a:latin typeface="Calibri" panose="020F0502020204030204" pitchFamily="34" charset="0"/>
                <a:ea typeface="Calibri" panose="020F0502020204030204" pitchFamily="34" charset="0"/>
                <a:cs typeface="Times New Roman" panose="02020603050405020304" pitchFamily="18" charset="0"/>
              </a:rPr>
              <a:t>Como en ventas, también en la </a:t>
            </a:r>
            <a:r>
              <a:rPr lang="es-ES" sz="1400" i="1" dirty="0" err="1" smtClean="0">
                <a:latin typeface="Calibri" panose="020F0502020204030204" pitchFamily="34" charset="0"/>
                <a:ea typeface="Calibri" panose="020F0502020204030204" pitchFamily="34" charset="0"/>
                <a:cs typeface="Times New Roman" panose="02020603050405020304" pitchFamily="18" charset="0"/>
              </a:rPr>
              <a:t>Employer</a:t>
            </a:r>
            <a:r>
              <a:rPr lang="es-ES" sz="1400" i="1" dirty="0" smtClean="0">
                <a:latin typeface="Calibri" panose="020F0502020204030204" pitchFamily="34" charset="0"/>
                <a:ea typeface="Calibri" panose="020F0502020204030204" pitchFamily="34" charset="0"/>
                <a:cs typeface="Times New Roman" panose="02020603050405020304" pitchFamily="18" charset="0"/>
              </a:rPr>
              <a:t> </a:t>
            </a:r>
            <a:r>
              <a:rPr lang="es-ES" sz="1400" i="1" dirty="0" err="1" smtClean="0">
                <a:latin typeface="Calibri" panose="020F0502020204030204" pitchFamily="34" charset="0"/>
                <a:ea typeface="Calibri" panose="020F0502020204030204" pitchFamily="34" charset="0"/>
                <a:cs typeface="Times New Roman" panose="02020603050405020304" pitchFamily="18" charset="0"/>
              </a:rPr>
              <a:t>Branding</a:t>
            </a:r>
            <a:r>
              <a:rPr lang="es-ES" sz="1400" dirty="0" smtClean="0">
                <a:latin typeface="Calibri" panose="020F0502020204030204" pitchFamily="34" charset="0"/>
                <a:ea typeface="Calibri" panose="020F0502020204030204" pitchFamily="34" charset="0"/>
                <a:cs typeface="Times New Roman" panose="02020603050405020304" pitchFamily="18" charset="0"/>
              </a:rPr>
              <a:t>, que es la «venta» de la idea de que la empresa es un lugar de trabajo atractivo, nada tiene valor si no se comunica y si esa comunicación no llega al público adecuado.</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1815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506627"/>
            <a:ext cx="6583816" cy="616039"/>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¿Por qué no estás encontrando o atrayendo </a:t>
            </a:r>
            <a:r>
              <a:rPr lang="it-IT" sz="2000" b="1" dirty="0" smtClean="0">
                <a:solidFill>
                  <a:schemeClr val="bg1"/>
                </a:solidFill>
              </a:rPr>
              <a:t>el talento </a:t>
            </a:r>
            <a:r>
              <a:rPr lang="it-IT" sz="2000" b="1" dirty="0">
                <a:solidFill>
                  <a:schemeClr val="bg1"/>
                </a:solidFill>
              </a:rPr>
              <a:t>que estás buscando con LinkedIn?</a:t>
            </a:r>
          </a:p>
        </p:txBody>
      </p:sp>
      <p:pic>
        <p:nvPicPr>
          <p:cNvPr id="11265" name="Picture 1" descr="page32image63832272">
            <a:extLst>
              <a:ext uri="{FF2B5EF4-FFF2-40B4-BE49-F238E27FC236}">
                <a16:creationId xmlns:a16="http://schemas.microsoft.com/office/drawing/2014/main" xmlns="" id="{498B8061-90FE-FB45-96FE-E0FB0B22B5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7928" y="1122666"/>
            <a:ext cx="2709575" cy="4683774"/>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B3D0EA1E-9BB3-8A41-904F-4308B922430B}"/>
              </a:ext>
            </a:extLst>
          </p:cNvPr>
          <p:cNvSpPr/>
          <p:nvPr/>
        </p:nvSpPr>
        <p:spPr>
          <a:xfrm>
            <a:off x="346445" y="1492240"/>
            <a:ext cx="3054454" cy="1815882"/>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Las empresas a menudo invierten grandes presupuestos en LinkedIn sin tener un rendimiento real. Por lo tanto, buscan soluciones alternativas</a:t>
            </a:r>
          </a:p>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(por ejemplo, Instagram) o invertir innecesariamente más presupuesto en campañas demasiado costosas para los resultados obtenidos.</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xmlns="" id="{8EC70A40-9F3D-5049-871B-784963FB968C}"/>
              </a:ext>
            </a:extLst>
          </p:cNvPr>
          <p:cNvSpPr/>
          <p:nvPr/>
        </p:nvSpPr>
        <p:spPr>
          <a:xfrm>
            <a:off x="3495398" y="1492240"/>
            <a:ext cx="2852530" cy="1600438"/>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Estas soluciones no mueven un ápice el problema de no encontrar/recibir propuestas con LinkedIn, de no tener respuestas de los candidatos o de no poder ser elegidos por el talento o mantenerlos en la empresa.</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ttangolo 3">
            <a:extLst>
              <a:ext uri="{FF2B5EF4-FFF2-40B4-BE49-F238E27FC236}">
                <a16:creationId xmlns:a16="http://schemas.microsoft.com/office/drawing/2014/main" xmlns="" id="{B959B0F6-B93D-3544-8547-3E87F8F7B379}"/>
              </a:ext>
            </a:extLst>
          </p:cNvPr>
          <p:cNvSpPr/>
          <p:nvPr/>
        </p:nvSpPr>
        <p:spPr>
          <a:xfrm>
            <a:off x="421100" y="3700697"/>
            <a:ext cx="6034254" cy="307777"/>
          </a:xfrm>
          <a:prstGeom prst="rect">
            <a:avLst/>
          </a:prstGeom>
        </p:spPr>
        <p:txBody>
          <a:bodyPr wrap="square">
            <a:spAutoFit/>
          </a:bodyPr>
          <a:lstStyle/>
          <a:p>
            <a:r>
              <a:rPr lang="es-ES" sz="14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El problema es que la empresa no ha entendido lo que es LinkedIn</a:t>
            </a:r>
            <a:r>
              <a:rPr lang="en-US" sz="14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it-IT"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xmlns="" id="{C2527624-7CC7-2D43-BC0E-08AF851177BA}"/>
              </a:ext>
            </a:extLst>
          </p:cNvPr>
          <p:cNvSpPr/>
          <p:nvPr/>
        </p:nvSpPr>
        <p:spPr>
          <a:xfrm>
            <a:off x="346445" y="4995300"/>
            <a:ext cx="6108909" cy="738664"/>
          </a:xfrm>
          <a:prstGeom prst="rect">
            <a:avLst/>
          </a:prstGeom>
        </p:spPr>
        <p:txBody>
          <a:bodyPr wrap="square">
            <a:spAutoFit/>
          </a:bodyPr>
          <a:lstStyle/>
          <a:p>
            <a:r>
              <a:rPr lang="es-ES" sz="1400" dirty="0" smtClean="0">
                <a:latin typeface="Calibri" panose="020F0502020204030204" pitchFamily="34" charset="0"/>
                <a:ea typeface="Calibri" panose="020F0502020204030204" pitchFamily="34" charset="0"/>
                <a:cs typeface="Times New Roman" panose="02020603050405020304" pitchFamily="18" charset="0"/>
              </a:rPr>
              <a:t>Además, una red de jóvenes profesionales con sus primeras experiencias que lo utilizan para orientarse y elegir la empresa «correcta», la que los hará crecer y en la que se sentirán cómodos planeando el siguiente paso profesional.</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ttangolo 7">
            <a:extLst>
              <a:ext uri="{FF2B5EF4-FFF2-40B4-BE49-F238E27FC236}">
                <a16:creationId xmlns:a16="http://schemas.microsoft.com/office/drawing/2014/main" xmlns="" id="{5D82A8DD-3221-7B4C-BD54-19D632C71298}"/>
              </a:ext>
            </a:extLst>
          </p:cNvPr>
          <p:cNvSpPr/>
          <p:nvPr/>
        </p:nvSpPr>
        <p:spPr>
          <a:xfrm>
            <a:off x="421100" y="4187949"/>
            <a:ext cx="5721763" cy="738664"/>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Una red de intercambio de información entre profesionales que tienen un trabajo y que, con el tiempo, pueden ser convencidos para trabajar para nosotros.</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8869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506627"/>
            <a:ext cx="6583816" cy="616039"/>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¿Por qué no estás encontrando o atrayendo talento que estás buscando con LinkedIn?</a:t>
            </a:r>
          </a:p>
        </p:txBody>
      </p:sp>
      <p:pic>
        <p:nvPicPr>
          <p:cNvPr id="1025" name="Picture 1" descr="page34image805728">
            <a:extLst>
              <a:ext uri="{FF2B5EF4-FFF2-40B4-BE49-F238E27FC236}">
                <a16:creationId xmlns:a16="http://schemas.microsoft.com/office/drawing/2014/main" xmlns="" id="{C2649946-4390-1D45-9A19-13836E924F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15138" y="1154454"/>
            <a:ext cx="2242365" cy="4630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page19image53470976">
            <a:extLst>
              <a:ext uri="{FF2B5EF4-FFF2-40B4-BE49-F238E27FC236}">
                <a16:creationId xmlns:a16="http://schemas.microsoft.com/office/drawing/2014/main" xmlns="" id="{6CE51944-96B2-C742-B36E-C561B0279E3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73086" y="4133746"/>
            <a:ext cx="584200" cy="5842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page19image53472320">
            <a:extLst>
              <a:ext uri="{FF2B5EF4-FFF2-40B4-BE49-F238E27FC236}">
                <a16:creationId xmlns:a16="http://schemas.microsoft.com/office/drawing/2014/main" xmlns="" id="{F288978C-03B3-4342-A3F2-499E763136E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429125" y="4137066"/>
            <a:ext cx="584200" cy="5842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page19image53466752">
            <a:extLst>
              <a:ext uri="{FF2B5EF4-FFF2-40B4-BE49-F238E27FC236}">
                <a16:creationId xmlns:a16="http://schemas.microsoft.com/office/drawing/2014/main" xmlns="" id="{4EDDC59A-5AFB-AE47-A86C-A2E2C2ED31F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98840" y="4133746"/>
            <a:ext cx="584200" cy="584201"/>
          </a:xfrm>
          <a:prstGeom prst="rect">
            <a:avLst/>
          </a:prstGeom>
          <a:noFill/>
          <a:extLst>
            <a:ext uri="{909E8E84-426E-40DD-AFC4-6F175D3DCCD1}">
              <a14:hiddenFill xmlns:a14="http://schemas.microsoft.com/office/drawing/2010/main">
                <a:solidFill>
                  <a:srgbClr val="FFFFFF"/>
                </a:solidFill>
              </a14:hiddenFill>
            </a:ext>
          </a:extLst>
        </p:spPr>
      </p:pic>
      <p:sp>
        <p:nvSpPr>
          <p:cNvPr id="16" name="Rettangolo 15">
            <a:extLst>
              <a:ext uri="{FF2B5EF4-FFF2-40B4-BE49-F238E27FC236}">
                <a16:creationId xmlns:a16="http://schemas.microsoft.com/office/drawing/2014/main" xmlns="" id="{BDDCD007-5DCD-2549-A380-81D262D25D86}"/>
              </a:ext>
            </a:extLst>
          </p:cNvPr>
          <p:cNvSpPr/>
          <p:nvPr/>
        </p:nvSpPr>
        <p:spPr>
          <a:xfrm flipH="1">
            <a:off x="1415843" y="3927543"/>
            <a:ext cx="88489" cy="923330"/>
          </a:xfrm>
          <a:prstGeom prst="rect">
            <a:avLst/>
          </a:prstGeom>
          <a:noFill/>
        </p:spPr>
        <p:txBody>
          <a:bodyPr wrap="square" lIns="91440" tIns="45720" rIns="91440" bIns="45720">
            <a:spAutoFit/>
          </a:bodyPr>
          <a:lstStyle/>
          <a:p>
            <a:pPr algn="ctr"/>
            <a:r>
              <a:rPr lang="it-IT" sz="5400" b="1">
                <a:ln w="10160">
                  <a:solidFill>
                    <a:schemeClr val="accent5"/>
                  </a:solidFill>
                  <a:prstDash val="solid"/>
                </a:ln>
                <a:solidFill>
                  <a:srgbClr val="FFFFFF"/>
                </a:solidFill>
                <a:effectLst>
                  <a:outerShdw blurRad="38100" dist="22860" dir="5400000" algn="tl" rotWithShape="0">
                    <a:srgbClr val="000000">
                      <a:alpha val="30000"/>
                    </a:srgbClr>
                  </a:outerShdw>
                </a:effectLst>
              </a:rPr>
              <a:t>A</a:t>
            </a:r>
            <a:endParaRPr lang="it-IT"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7" name="Rettangolo 16">
            <a:extLst>
              <a:ext uri="{FF2B5EF4-FFF2-40B4-BE49-F238E27FC236}">
                <a16:creationId xmlns:a16="http://schemas.microsoft.com/office/drawing/2014/main" xmlns="" id="{E2AA3E2E-05DC-1944-9947-04559F6C9C2D}"/>
              </a:ext>
            </a:extLst>
          </p:cNvPr>
          <p:cNvSpPr/>
          <p:nvPr/>
        </p:nvSpPr>
        <p:spPr>
          <a:xfrm flipH="1">
            <a:off x="3698177" y="3978890"/>
            <a:ext cx="88489" cy="923330"/>
          </a:xfrm>
          <a:prstGeom prst="rect">
            <a:avLst/>
          </a:prstGeom>
          <a:noFill/>
        </p:spPr>
        <p:txBody>
          <a:bodyPr wrap="square" lIns="91440" tIns="45720" rIns="91440" bIns="45720">
            <a:spAutoFit/>
          </a:bodyPr>
          <a:lstStyle/>
          <a:p>
            <a:pPr algn="ctr"/>
            <a:r>
              <a:rPr lang="it-IT" sz="5400" b="1">
                <a:ln w="10160">
                  <a:solidFill>
                    <a:schemeClr val="accent5"/>
                  </a:solidFill>
                  <a:prstDash val="solid"/>
                </a:ln>
                <a:solidFill>
                  <a:srgbClr val="FFFFFF"/>
                </a:solidFill>
                <a:effectLst>
                  <a:outerShdw blurRad="38100" dist="22860" dir="5400000" algn="tl" rotWithShape="0">
                    <a:srgbClr val="000000">
                      <a:alpha val="30000"/>
                    </a:srgbClr>
                  </a:outerShdw>
                </a:effectLst>
              </a:rPr>
              <a:t>B</a:t>
            </a:r>
            <a:endParaRPr lang="it-IT"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8" name="Rettangolo 17">
            <a:extLst>
              <a:ext uri="{FF2B5EF4-FFF2-40B4-BE49-F238E27FC236}">
                <a16:creationId xmlns:a16="http://schemas.microsoft.com/office/drawing/2014/main" xmlns="" id="{C9E50345-43B3-F542-AE3F-9F36BE697C98}"/>
              </a:ext>
            </a:extLst>
          </p:cNvPr>
          <p:cNvSpPr/>
          <p:nvPr/>
        </p:nvSpPr>
        <p:spPr>
          <a:xfrm flipH="1">
            <a:off x="5906770" y="3971787"/>
            <a:ext cx="88489" cy="923330"/>
          </a:xfrm>
          <a:prstGeom prst="rect">
            <a:avLst/>
          </a:prstGeom>
          <a:noFill/>
        </p:spPr>
        <p:txBody>
          <a:bodyPr wrap="square" lIns="91440" tIns="45720" rIns="91440" bIns="45720">
            <a:spAutoFit/>
          </a:bodyPr>
          <a:lstStyle/>
          <a:p>
            <a:pPr algn="ctr"/>
            <a:r>
              <a:rPr lang="it-IT" sz="5400" b="1">
                <a:ln w="10160">
                  <a:solidFill>
                    <a:schemeClr val="accent5"/>
                  </a:solidFill>
                  <a:prstDash val="solid"/>
                </a:ln>
                <a:solidFill>
                  <a:srgbClr val="FFFFFF"/>
                </a:solidFill>
                <a:effectLst>
                  <a:outerShdw blurRad="38100" dist="22860" dir="5400000" algn="tl" rotWithShape="0">
                    <a:srgbClr val="000000">
                      <a:alpha val="30000"/>
                    </a:srgbClr>
                  </a:outerShdw>
                </a:effectLst>
              </a:rPr>
              <a:t>C</a:t>
            </a:r>
            <a:endParaRPr lang="it-IT"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Rettangolo 8">
            <a:extLst>
              <a:ext uri="{FF2B5EF4-FFF2-40B4-BE49-F238E27FC236}">
                <a16:creationId xmlns:a16="http://schemas.microsoft.com/office/drawing/2014/main" xmlns="" id="{1C7ACE86-80CC-CC43-A403-B67F4C40C37D}"/>
              </a:ext>
            </a:extLst>
          </p:cNvPr>
          <p:cNvSpPr/>
          <p:nvPr/>
        </p:nvSpPr>
        <p:spPr>
          <a:xfrm>
            <a:off x="4642330" y="1330893"/>
            <a:ext cx="2242365" cy="738664"/>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Pero en las otras redes sociales no van a escuchar la marca ni a buscar trabajo.</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a:extLst>
              <a:ext uri="{FF2B5EF4-FFF2-40B4-BE49-F238E27FC236}">
                <a16:creationId xmlns:a16="http://schemas.microsoft.com/office/drawing/2014/main" xmlns="" id="{1A1EABEF-F2D7-9E4B-89B4-75349CE4ED96}"/>
              </a:ext>
            </a:extLst>
          </p:cNvPr>
          <p:cNvSpPr/>
          <p:nvPr/>
        </p:nvSpPr>
        <p:spPr>
          <a:xfrm>
            <a:off x="2328863" y="1330893"/>
            <a:ext cx="2156641" cy="1600438"/>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Y la audiencia correcta hoy está en LinkedIn y no en otras redes sociales. Por supuesto, las otras redes sociales tienen numéricamente más usuarios de LinkedIn.</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ttangolo 10">
            <a:extLst>
              <a:ext uri="{FF2B5EF4-FFF2-40B4-BE49-F238E27FC236}">
                <a16:creationId xmlns:a16="http://schemas.microsoft.com/office/drawing/2014/main" xmlns="" id="{8A3811F5-6791-D247-8E22-40B5CC8411DF}"/>
              </a:ext>
            </a:extLst>
          </p:cNvPr>
          <p:cNvSpPr/>
          <p:nvPr/>
        </p:nvSpPr>
        <p:spPr>
          <a:xfrm>
            <a:off x="376110" y="2946294"/>
            <a:ext cx="6439028" cy="738664"/>
          </a:xfrm>
          <a:prstGeom prst="rect">
            <a:avLst/>
          </a:prstGeom>
        </p:spPr>
        <p:txBody>
          <a:bodyPr wrap="square">
            <a:spAutoFit/>
          </a:bodyPr>
          <a:lstStyle/>
          <a:p>
            <a:pPr algn="just"/>
            <a:r>
              <a:rPr lang="es-ES" sz="14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La atención focalizada que genera LinkedIn y su capacidad de llegar a las personas adecuadas gracias a sus cualificaciones y habilidades la convierten en el aliado más poderoso de RRHH</a:t>
            </a:r>
            <a:r>
              <a:rPr lang="en-US" sz="14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it-IT"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Rettangolo 18">
            <a:extLst>
              <a:ext uri="{FF2B5EF4-FFF2-40B4-BE49-F238E27FC236}">
                <a16:creationId xmlns:a16="http://schemas.microsoft.com/office/drawing/2014/main" xmlns="" id="{FA0AF956-44D4-EE47-AA3A-E9E3920B1755}"/>
              </a:ext>
            </a:extLst>
          </p:cNvPr>
          <p:cNvSpPr/>
          <p:nvPr/>
        </p:nvSpPr>
        <p:spPr>
          <a:xfrm>
            <a:off x="371541" y="3642265"/>
            <a:ext cx="5227032" cy="307777"/>
          </a:xfrm>
          <a:prstGeom prst="rect">
            <a:avLst/>
          </a:prstGeom>
        </p:spPr>
        <p:txBody>
          <a:bodyPr wrap="square">
            <a:spAutoFit/>
          </a:bodyPr>
          <a:lstStyle/>
          <a:p>
            <a:r>
              <a:rPr lang="es-ES" sz="1400" dirty="0" smtClean="0">
                <a:latin typeface="Calibri" panose="020F0502020204030204" pitchFamily="34" charset="0"/>
                <a:ea typeface="Calibri" panose="020F0502020204030204" pitchFamily="34" charset="0"/>
                <a:cs typeface="Times New Roman" panose="02020603050405020304" pitchFamily="18" charset="0"/>
              </a:rPr>
              <a:t>Sin embargo, siempre que la empresa pueda:</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Rettangolo 19">
            <a:extLst>
              <a:ext uri="{FF2B5EF4-FFF2-40B4-BE49-F238E27FC236}">
                <a16:creationId xmlns:a16="http://schemas.microsoft.com/office/drawing/2014/main" xmlns="" id="{443CB298-ACFB-1948-B408-8DF0C321648C}"/>
              </a:ext>
            </a:extLst>
          </p:cNvPr>
          <p:cNvSpPr/>
          <p:nvPr/>
        </p:nvSpPr>
        <p:spPr>
          <a:xfrm>
            <a:off x="4887310" y="4850873"/>
            <a:ext cx="1997385" cy="1384995"/>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Invertir en la planificación estratégica de la comunicación de marca empleadora en LinkedIn, al menos</a:t>
            </a:r>
            <a:r>
              <a:rPr lang="es-ES" sz="1400" dirty="0" smtClean="0">
                <a:latin typeface="Calibri" panose="020F0502020204030204" pitchFamily="34" charset="0"/>
                <a:ea typeface="Calibri" panose="020F0502020204030204" pitchFamily="34" charset="0"/>
                <a:cs typeface="Times New Roman" panose="02020603050405020304" pitchFamily="18" charset="0"/>
              </a:rPr>
              <a:t>, </a:t>
            </a:r>
            <a:r>
              <a:rPr lang="es-ES" sz="1400" dirty="0" smtClean="0">
                <a:latin typeface="Calibri" panose="020F0502020204030204" pitchFamily="34" charset="0"/>
                <a:ea typeface="Calibri" panose="020F0502020204030204" pitchFamily="34" charset="0"/>
                <a:cs typeface="Times New Roman" panose="02020603050405020304" pitchFamily="18" charset="0"/>
              </a:rPr>
              <a:t>anualmente.</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ttangolo 20">
            <a:extLst>
              <a:ext uri="{FF2B5EF4-FFF2-40B4-BE49-F238E27FC236}">
                <a16:creationId xmlns:a16="http://schemas.microsoft.com/office/drawing/2014/main" xmlns="" id="{8873262A-0395-D14C-BCB9-8F87C6E62F43}"/>
              </a:ext>
            </a:extLst>
          </p:cNvPr>
          <p:cNvSpPr/>
          <p:nvPr/>
        </p:nvSpPr>
        <p:spPr>
          <a:xfrm>
            <a:off x="2562816" y="4850872"/>
            <a:ext cx="2117587" cy="1384995"/>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Que RRHH sea responsable de la</a:t>
            </a:r>
            <a:r>
              <a:rPr lang="es-ES" sz="1400" dirty="0" smtClean="0">
                <a:latin typeface="Calibri" panose="020F0502020204030204" pitchFamily="34" charset="0"/>
                <a:ea typeface="Calibri" panose="020F0502020204030204" pitchFamily="34" charset="0"/>
                <a:cs typeface="Times New Roman" panose="02020603050405020304" pitchFamily="18" charset="0"/>
              </a:rPr>
              <a:t> página oficial de LinkedIn y del programa de compromiso y activación de los empleados;</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Rettangolo 21">
            <a:extLst>
              <a:ext uri="{FF2B5EF4-FFF2-40B4-BE49-F238E27FC236}">
                <a16:creationId xmlns:a16="http://schemas.microsoft.com/office/drawing/2014/main" xmlns="" id="{D8016468-55D1-E941-BE96-44E7EC6C427E}"/>
              </a:ext>
            </a:extLst>
          </p:cNvPr>
          <p:cNvSpPr/>
          <p:nvPr/>
        </p:nvSpPr>
        <p:spPr>
          <a:xfrm>
            <a:off x="371541" y="4850873"/>
            <a:ext cx="1774098" cy="738664"/>
          </a:xfrm>
          <a:prstGeom prst="rect">
            <a:avLst/>
          </a:prstGeom>
        </p:spPr>
        <p:txBody>
          <a:bodyPr wrap="square">
            <a:spAutoFit/>
          </a:bodyPr>
          <a:lstStyle/>
          <a:p>
            <a:pPr algn="just"/>
            <a:r>
              <a:rPr lang="es-ES" sz="1400" dirty="0" smtClean="0">
                <a:latin typeface="Calibri" panose="020F0502020204030204" pitchFamily="34" charset="0"/>
                <a:ea typeface="Calibri" panose="020F0502020204030204" pitchFamily="34" charset="0"/>
                <a:cs typeface="Times New Roman" panose="02020603050405020304" pitchFamily="18" charset="0"/>
              </a:rPr>
              <a:t>Incorporar la gestión de manera activa y consciente;</a:t>
            </a: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2227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142627"/>
            <a:ext cx="6583816" cy="980039"/>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800" b="1" dirty="0" smtClean="0">
                <a:solidFill>
                  <a:schemeClr val="bg1"/>
                </a:solidFill>
              </a:rPr>
              <a:t>CHECKLIST</a:t>
            </a:r>
            <a:r>
              <a:rPr lang="it-IT" sz="2800" b="1" dirty="0" smtClean="0">
                <a:solidFill>
                  <a:schemeClr val="bg1"/>
                </a:solidFill>
              </a:rPr>
              <a:t>:</a:t>
            </a:r>
            <a:r>
              <a:rPr lang="it-IT" sz="2000" b="1" dirty="0">
                <a:solidFill>
                  <a:schemeClr val="bg1"/>
                </a:solidFill>
              </a:rPr>
              <a:t/>
            </a:r>
            <a:br>
              <a:rPr lang="it-IT" sz="2000" b="1" dirty="0">
                <a:solidFill>
                  <a:schemeClr val="bg1"/>
                </a:solidFill>
              </a:rPr>
            </a:br>
            <a:r>
              <a:rPr lang="it-IT" sz="2000" b="1" dirty="0" smtClean="0">
                <a:solidFill>
                  <a:schemeClr val="bg1"/>
                </a:solidFill>
              </a:rPr>
              <a:t>Conocimiento/Concienciación </a:t>
            </a:r>
            <a:r>
              <a:rPr lang="it-IT" sz="2000" b="1" dirty="0">
                <a:solidFill>
                  <a:schemeClr val="bg1"/>
                </a:solidFill>
              </a:rPr>
              <a:t>de la Marca </a:t>
            </a:r>
            <a:r>
              <a:rPr lang="it-IT" sz="2000" b="1" dirty="0" smtClean="0">
                <a:solidFill>
                  <a:schemeClr val="bg1"/>
                </a:solidFill>
              </a:rPr>
              <a:t>Empleadora</a:t>
            </a:r>
            <a:endParaRPr lang="en-GB" sz="2000" b="1" dirty="0">
              <a:ln/>
              <a:solidFill>
                <a:schemeClr val="bg1"/>
              </a:solidFill>
            </a:endParaRPr>
          </a:p>
        </p:txBody>
      </p:sp>
      <p:sp>
        <p:nvSpPr>
          <p:cNvPr id="2" name="Rettangolo 1">
            <a:extLst>
              <a:ext uri="{FF2B5EF4-FFF2-40B4-BE49-F238E27FC236}">
                <a16:creationId xmlns:a16="http://schemas.microsoft.com/office/drawing/2014/main" xmlns="" id="{1BFB8585-E115-304D-90C5-89A580F18B6A}"/>
              </a:ext>
            </a:extLst>
          </p:cNvPr>
          <p:cNvSpPr/>
          <p:nvPr/>
        </p:nvSpPr>
        <p:spPr>
          <a:xfrm>
            <a:off x="240342" y="1427949"/>
            <a:ext cx="8869384" cy="4154984"/>
          </a:xfrm>
          <a:prstGeom prst="rect">
            <a:avLst/>
          </a:prstGeom>
        </p:spPr>
        <p:txBody>
          <a:bodyPr wrap="square">
            <a:spAutoFit/>
          </a:bodyPr>
          <a:lstStyle/>
          <a:p>
            <a:pPr lvl="1">
              <a:lnSpc>
                <a:spcPct val="150000"/>
              </a:lnSpc>
            </a:pPr>
            <a:r>
              <a:rPr lang="it-IT" sz="1600" dirty="0" smtClean="0"/>
              <a:t>La dirección/gerentes no están en LinkedIn o afirma ser anti redes sociales</a:t>
            </a:r>
          </a:p>
          <a:p>
            <a:pPr lvl="1">
              <a:lnSpc>
                <a:spcPct val="150000"/>
              </a:lnSpc>
            </a:pPr>
            <a:r>
              <a:rPr lang="it-IT" sz="1600" dirty="0" smtClean="0"/>
              <a:t>La </a:t>
            </a:r>
            <a:r>
              <a:rPr lang="it-IT" sz="1600" dirty="0"/>
              <a:t>página de la compañía en LinkedIn es gestionada por Comunicación/Marketing y no por RR.HH. </a:t>
            </a:r>
            <a:endParaRPr lang="it-IT" sz="1600" dirty="0" smtClean="0"/>
          </a:p>
          <a:p>
            <a:pPr lvl="1">
              <a:lnSpc>
                <a:spcPct val="150000"/>
              </a:lnSpc>
            </a:pPr>
            <a:r>
              <a:rPr lang="it-IT" sz="1600" dirty="0" smtClean="0"/>
              <a:t>No </a:t>
            </a:r>
            <a:r>
              <a:rPr lang="it-IT" sz="1600" dirty="0"/>
              <a:t>tenemos un plan estratégico de comunicación </a:t>
            </a:r>
            <a:r>
              <a:rPr lang="it-IT" sz="1600" dirty="0" smtClean="0"/>
              <a:t>de la Marca Empleadora </a:t>
            </a:r>
            <a:r>
              <a:rPr lang="it-IT" sz="1600" dirty="0"/>
              <a:t>en LinkedIn</a:t>
            </a:r>
          </a:p>
          <a:p>
            <a:pPr lvl="1">
              <a:lnSpc>
                <a:spcPct val="150000"/>
              </a:lnSpc>
            </a:pPr>
            <a:r>
              <a:rPr lang="it-IT" sz="1600" dirty="0"/>
              <a:t>No tenemos un calendario </a:t>
            </a:r>
            <a:r>
              <a:rPr lang="it-IT" sz="1600" dirty="0" smtClean="0"/>
              <a:t>al </a:t>
            </a:r>
            <a:r>
              <a:rPr lang="it-IT" sz="1600" dirty="0"/>
              <a:t>menos bimestral en LinkedIn</a:t>
            </a:r>
          </a:p>
          <a:p>
            <a:pPr lvl="1">
              <a:lnSpc>
                <a:spcPct val="150000"/>
              </a:lnSpc>
            </a:pPr>
            <a:r>
              <a:rPr lang="it-IT" sz="1600" dirty="0"/>
              <a:t>El contenido de nuestra página oficial tiene poca interacción</a:t>
            </a:r>
          </a:p>
          <a:p>
            <a:pPr lvl="1">
              <a:lnSpc>
                <a:spcPct val="150000"/>
              </a:lnSpc>
            </a:pPr>
            <a:r>
              <a:rPr lang="it-IT" sz="1600" dirty="0"/>
              <a:t>Las campañas publicitarias y los puestos de trabajo atraen pocas conversiones</a:t>
            </a:r>
          </a:p>
          <a:p>
            <a:pPr lvl="1">
              <a:lnSpc>
                <a:spcPct val="150000"/>
              </a:lnSpc>
            </a:pPr>
            <a:r>
              <a:rPr lang="it-IT" sz="1600" dirty="0"/>
              <a:t>No encontramos candidatos en </a:t>
            </a:r>
            <a:r>
              <a:rPr lang="it-IT" sz="1600" dirty="0" smtClean="0"/>
              <a:t>LinkedIn, solo </a:t>
            </a:r>
            <a:r>
              <a:rPr lang="it-IT" sz="1600" dirty="0"/>
              <a:t>candidatos de baja calidad</a:t>
            </a:r>
          </a:p>
          <a:p>
            <a:pPr lvl="1">
              <a:lnSpc>
                <a:spcPct val="150000"/>
              </a:lnSpc>
            </a:pPr>
            <a:r>
              <a:rPr lang="it-IT" sz="1600" dirty="0"/>
              <a:t>Tenemos una baja tasa de respuesta a los mensajes de LinkedIn</a:t>
            </a:r>
          </a:p>
          <a:p>
            <a:pPr lvl="1">
              <a:lnSpc>
                <a:spcPct val="150000"/>
              </a:lnSpc>
            </a:pPr>
            <a:r>
              <a:rPr lang="it-IT" sz="1600" dirty="0"/>
              <a:t>Nuestros empleados no están vinculados a la </a:t>
            </a:r>
            <a:r>
              <a:rPr lang="it-IT" sz="1600" dirty="0" smtClean="0"/>
              <a:t>página de la empresa en LinkedIn</a:t>
            </a:r>
            <a:endParaRPr lang="it-IT" sz="1600" dirty="0"/>
          </a:p>
          <a:p>
            <a:pPr lvl="1">
              <a:lnSpc>
                <a:spcPct val="150000"/>
              </a:lnSpc>
            </a:pPr>
            <a:r>
              <a:rPr lang="it-IT" sz="1600" dirty="0"/>
              <a:t>Nuestros empleados no comparten mensajes de la página de la empresa</a:t>
            </a:r>
          </a:p>
        </p:txBody>
      </p:sp>
      <p:sp>
        <p:nvSpPr>
          <p:cNvPr id="7" name="Rettangolo 6">
            <a:extLst>
              <a:ext uri="{FF2B5EF4-FFF2-40B4-BE49-F238E27FC236}">
                <a16:creationId xmlns:a16="http://schemas.microsoft.com/office/drawing/2014/main" xmlns="" id="{30C9912A-B9CA-7949-B634-6DC9CFD30EF1}"/>
              </a:ext>
            </a:extLst>
          </p:cNvPr>
          <p:cNvSpPr/>
          <p:nvPr/>
        </p:nvSpPr>
        <p:spPr>
          <a:xfrm>
            <a:off x="2236573" y="5558094"/>
            <a:ext cx="4999799" cy="646331"/>
          </a:xfrm>
          <a:prstGeom prst="rect">
            <a:avLst/>
          </a:prstGeom>
        </p:spPr>
        <p:txBody>
          <a:bodyPr wrap="square">
            <a:spAutoFit/>
          </a:bodyPr>
          <a:lstStyle/>
          <a:p>
            <a:pPr algn="ctr"/>
            <a:r>
              <a:rPr lang="it-IT" sz="1200" b="1" dirty="0">
                <a:solidFill>
                  <a:schemeClr val="accent5">
                    <a:lumMod val="50000"/>
                  </a:schemeClr>
                </a:solidFill>
              </a:rPr>
              <a:t>¿Anotó al menos 2 respuestas</a:t>
            </a:r>
            <a:r>
              <a:rPr lang="it-IT" sz="1200" b="1" dirty="0" smtClean="0">
                <a:solidFill>
                  <a:schemeClr val="accent5">
                    <a:lumMod val="50000"/>
                  </a:schemeClr>
                </a:solidFill>
              </a:rPr>
              <a:t>? </a:t>
            </a:r>
          </a:p>
          <a:p>
            <a:pPr algn="ctr"/>
            <a:r>
              <a:rPr lang="es-ES" sz="1200" dirty="0" smtClean="0"/>
              <a:t>Envíenos un </a:t>
            </a:r>
            <a:r>
              <a:rPr lang="es-ES" sz="1200" b="1" dirty="0" smtClean="0"/>
              <a:t>correo </a:t>
            </a:r>
            <a:r>
              <a:rPr lang="es-ES" sz="1200" b="1" dirty="0"/>
              <a:t>electrónico para </a:t>
            </a:r>
            <a:r>
              <a:rPr lang="es-ES" sz="1200" b="1" dirty="0" smtClean="0"/>
              <a:t>una comparación: </a:t>
            </a:r>
            <a:r>
              <a:rPr lang="es-ES" sz="1200" b="1" dirty="0" smtClean="0">
                <a:solidFill>
                  <a:schemeClr val="accent1">
                    <a:lumMod val="75000"/>
                  </a:schemeClr>
                </a:solidFill>
              </a:rPr>
              <a:t>https</a:t>
            </a:r>
            <a:r>
              <a:rPr lang="es-ES" sz="1200" b="1" dirty="0">
                <a:solidFill>
                  <a:schemeClr val="accent1">
                    <a:lumMod val="75000"/>
                  </a:schemeClr>
                </a:solidFill>
              </a:rPr>
              <a:t>://t4lent.eu/index.php/contact/ </a:t>
            </a:r>
            <a:endParaRPr lang="es-ES" sz="1200" b="1" dirty="0">
              <a:solidFill>
                <a:schemeClr val="accent1">
                  <a:lumMod val="75000"/>
                </a:schemeClr>
              </a:solidFill>
            </a:endParaRPr>
          </a:p>
        </p:txBody>
      </p:sp>
      <p:sp>
        <p:nvSpPr>
          <p:cNvPr id="8" name="Rettangolo 7">
            <a:extLst>
              <a:ext uri="{FF2B5EF4-FFF2-40B4-BE49-F238E27FC236}">
                <a16:creationId xmlns:a16="http://schemas.microsoft.com/office/drawing/2014/main" xmlns="" id="{6E88D7F1-C26B-9D4E-BD09-52ACB0587957}"/>
              </a:ext>
            </a:extLst>
          </p:cNvPr>
          <p:cNvSpPr/>
          <p:nvPr/>
        </p:nvSpPr>
        <p:spPr>
          <a:xfrm>
            <a:off x="389420" y="1940126"/>
            <a:ext cx="225083" cy="25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p>
        </p:txBody>
      </p:sp>
      <p:sp>
        <p:nvSpPr>
          <p:cNvPr id="10" name="Rettangolo 9">
            <a:extLst>
              <a:ext uri="{FF2B5EF4-FFF2-40B4-BE49-F238E27FC236}">
                <a16:creationId xmlns:a16="http://schemas.microsoft.com/office/drawing/2014/main" xmlns="" id="{B967D47F-1850-FB45-9559-B336F8CDBE12}"/>
              </a:ext>
            </a:extLst>
          </p:cNvPr>
          <p:cNvSpPr/>
          <p:nvPr/>
        </p:nvSpPr>
        <p:spPr>
          <a:xfrm>
            <a:off x="389421" y="3701396"/>
            <a:ext cx="225083" cy="25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p>
        </p:txBody>
      </p:sp>
      <p:sp>
        <p:nvSpPr>
          <p:cNvPr id="11" name="Rettangolo 10">
            <a:extLst>
              <a:ext uri="{FF2B5EF4-FFF2-40B4-BE49-F238E27FC236}">
                <a16:creationId xmlns:a16="http://schemas.microsoft.com/office/drawing/2014/main" xmlns="" id="{D09B0EFA-85B5-9049-BFD5-E0689560D614}"/>
              </a:ext>
            </a:extLst>
          </p:cNvPr>
          <p:cNvSpPr/>
          <p:nvPr/>
        </p:nvSpPr>
        <p:spPr>
          <a:xfrm>
            <a:off x="386680" y="4043070"/>
            <a:ext cx="225083" cy="25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p>
        </p:txBody>
      </p:sp>
      <p:sp>
        <p:nvSpPr>
          <p:cNvPr id="12" name="Rettangolo 11">
            <a:extLst>
              <a:ext uri="{FF2B5EF4-FFF2-40B4-BE49-F238E27FC236}">
                <a16:creationId xmlns:a16="http://schemas.microsoft.com/office/drawing/2014/main" xmlns="" id="{4A5F8C41-DC91-934C-82A5-FD989C3A441A}"/>
              </a:ext>
            </a:extLst>
          </p:cNvPr>
          <p:cNvSpPr/>
          <p:nvPr/>
        </p:nvSpPr>
        <p:spPr>
          <a:xfrm>
            <a:off x="389421" y="4456136"/>
            <a:ext cx="225083" cy="25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p>
        </p:txBody>
      </p:sp>
      <p:sp>
        <p:nvSpPr>
          <p:cNvPr id="13" name="Rettangolo 12">
            <a:extLst>
              <a:ext uri="{FF2B5EF4-FFF2-40B4-BE49-F238E27FC236}">
                <a16:creationId xmlns:a16="http://schemas.microsoft.com/office/drawing/2014/main" xmlns="" id="{5E10E511-C14E-F14C-AED9-123BD485DDB9}"/>
              </a:ext>
            </a:extLst>
          </p:cNvPr>
          <p:cNvSpPr/>
          <p:nvPr/>
        </p:nvSpPr>
        <p:spPr>
          <a:xfrm>
            <a:off x="386679" y="4871905"/>
            <a:ext cx="225083" cy="25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p>
        </p:txBody>
      </p:sp>
      <p:sp>
        <p:nvSpPr>
          <p:cNvPr id="15" name="Rettangolo 14">
            <a:extLst>
              <a:ext uri="{FF2B5EF4-FFF2-40B4-BE49-F238E27FC236}">
                <a16:creationId xmlns:a16="http://schemas.microsoft.com/office/drawing/2014/main" xmlns="" id="{798CD683-7758-D54F-96AC-304675F9421C}"/>
              </a:ext>
            </a:extLst>
          </p:cNvPr>
          <p:cNvSpPr/>
          <p:nvPr/>
        </p:nvSpPr>
        <p:spPr>
          <a:xfrm>
            <a:off x="386885" y="3007209"/>
            <a:ext cx="225083" cy="25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p>
        </p:txBody>
      </p:sp>
      <p:sp>
        <p:nvSpPr>
          <p:cNvPr id="18" name="Rettangolo 17">
            <a:extLst>
              <a:ext uri="{FF2B5EF4-FFF2-40B4-BE49-F238E27FC236}">
                <a16:creationId xmlns:a16="http://schemas.microsoft.com/office/drawing/2014/main" xmlns="" id="{04D27584-FB84-7D4C-A2B9-C8703BFDF2B9}"/>
              </a:ext>
            </a:extLst>
          </p:cNvPr>
          <p:cNvSpPr/>
          <p:nvPr/>
        </p:nvSpPr>
        <p:spPr>
          <a:xfrm>
            <a:off x="389421" y="2657467"/>
            <a:ext cx="225083" cy="25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p>
        </p:txBody>
      </p:sp>
      <p:sp>
        <p:nvSpPr>
          <p:cNvPr id="20" name="Rettangolo 7">
            <a:extLst>
              <a:ext uri="{FF2B5EF4-FFF2-40B4-BE49-F238E27FC236}">
                <a16:creationId xmlns:a16="http://schemas.microsoft.com/office/drawing/2014/main" xmlns="" id="{6E88D7F1-C26B-9D4E-BD09-52ACB0587957}"/>
              </a:ext>
            </a:extLst>
          </p:cNvPr>
          <p:cNvSpPr/>
          <p:nvPr/>
        </p:nvSpPr>
        <p:spPr>
          <a:xfrm>
            <a:off x="389421" y="1556498"/>
            <a:ext cx="225083" cy="25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p>
        </p:txBody>
      </p:sp>
      <p:sp>
        <p:nvSpPr>
          <p:cNvPr id="21" name="Rettangolo 14">
            <a:extLst>
              <a:ext uri="{FF2B5EF4-FFF2-40B4-BE49-F238E27FC236}">
                <a16:creationId xmlns:a16="http://schemas.microsoft.com/office/drawing/2014/main" xmlns="" id="{798CD683-7758-D54F-96AC-304675F9421C}"/>
              </a:ext>
            </a:extLst>
          </p:cNvPr>
          <p:cNvSpPr/>
          <p:nvPr/>
        </p:nvSpPr>
        <p:spPr>
          <a:xfrm>
            <a:off x="386681" y="3378831"/>
            <a:ext cx="225083" cy="25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p>
        </p:txBody>
      </p:sp>
      <p:sp>
        <p:nvSpPr>
          <p:cNvPr id="22" name="Rettangolo 12">
            <a:extLst>
              <a:ext uri="{FF2B5EF4-FFF2-40B4-BE49-F238E27FC236}">
                <a16:creationId xmlns:a16="http://schemas.microsoft.com/office/drawing/2014/main" xmlns="" id="{5E10E511-C14E-F14C-AED9-123BD485DDB9}"/>
              </a:ext>
            </a:extLst>
          </p:cNvPr>
          <p:cNvSpPr/>
          <p:nvPr/>
        </p:nvSpPr>
        <p:spPr>
          <a:xfrm>
            <a:off x="386678" y="5194892"/>
            <a:ext cx="225083" cy="25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p>
        </p:txBody>
      </p:sp>
    </p:spTree>
    <p:extLst>
      <p:ext uri="{BB962C8B-B14F-4D97-AF65-F5344CB8AC3E}">
        <p14:creationId xmlns:p14="http://schemas.microsoft.com/office/powerpoint/2010/main" val="289948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itle 3">
            <a:extLst>
              <a:ext uri="{FF2B5EF4-FFF2-40B4-BE49-F238E27FC236}">
                <a16:creationId xmlns:a16="http://schemas.microsoft.com/office/drawing/2014/main" xmlns="" id="{59F56C9B-E10D-4EC9-B3AB-F688BC900D33}"/>
              </a:ext>
            </a:extLst>
          </p:cNvPr>
          <p:cNvSpPr>
            <a:spLocks noGrp="1"/>
          </p:cNvSpPr>
          <p:nvPr>
            <p:ph type="ctrTitle"/>
          </p:nvPr>
        </p:nvSpPr>
        <p:spPr/>
        <p:txBody>
          <a:bodyPr>
            <a:normAutofit fontScale="90000"/>
          </a:bodyPr>
          <a:lstStyle/>
          <a:p>
            <a:r>
              <a:rPr lang="es-ES" sz="4800" b="1" dirty="0" smtClean="0">
                <a:ln/>
              </a:rPr>
              <a:t>¡Gracias por su atención!</a:t>
            </a:r>
            <a:r>
              <a:rPr lang="es-ES" sz="4800" b="1" i="1" dirty="0" smtClean="0">
                <a:ln/>
                <a:solidFill>
                  <a:schemeClr val="accent4"/>
                </a:solidFill>
              </a:rPr>
              <a:t/>
            </a:r>
            <a:br>
              <a:rPr lang="es-ES" sz="4800" b="1" i="1" dirty="0" smtClean="0">
                <a:ln/>
                <a:solidFill>
                  <a:schemeClr val="accent4"/>
                </a:solidFill>
              </a:rPr>
            </a:br>
            <a:endParaRPr lang="es-ES" dirty="0"/>
          </a:p>
        </p:txBody>
      </p:sp>
      <p:pic>
        <p:nvPicPr>
          <p:cNvPr id="6" name="Grafik 358">
            <a:extLst>
              <a:ext uri="{FF2B5EF4-FFF2-40B4-BE49-F238E27FC236}">
                <a16:creationId xmlns:a16="http://schemas.microsoft.com/office/drawing/2014/main" xmlns="" id="{F6D68DA8-F7F9-4B03-8AB4-5C96DB6D31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1067" y="5905512"/>
            <a:ext cx="1439863" cy="398463"/>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359">
            <a:extLst>
              <a:ext uri="{FF2B5EF4-FFF2-40B4-BE49-F238E27FC236}">
                <a16:creationId xmlns:a16="http://schemas.microsoft.com/office/drawing/2014/main" xmlns="" id="{54A1FB7E-9FAC-49E4-AC91-37ABD6D338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87155" y="5905512"/>
            <a:ext cx="792163" cy="404813"/>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361">
            <a:extLst>
              <a:ext uri="{FF2B5EF4-FFF2-40B4-BE49-F238E27FC236}">
                <a16:creationId xmlns:a16="http://schemas.microsoft.com/office/drawing/2014/main" xmlns="" id="{D358AB8C-8099-4ACD-887B-D28B8F3ACE9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65594" y="5866258"/>
            <a:ext cx="8223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360">
            <a:extLst>
              <a:ext uri="{FF2B5EF4-FFF2-40B4-BE49-F238E27FC236}">
                <a16:creationId xmlns:a16="http://schemas.microsoft.com/office/drawing/2014/main" xmlns="" id="{219B62B8-97A0-414D-AFB4-D179A08ED92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11889" y="5906739"/>
            <a:ext cx="13906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355">
            <a:extLst>
              <a:ext uri="{FF2B5EF4-FFF2-40B4-BE49-F238E27FC236}">
                <a16:creationId xmlns:a16="http://schemas.microsoft.com/office/drawing/2014/main" xmlns="" id="{6ED271B3-288A-4C08-B4AB-42EC090FD47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54988" y="5905512"/>
            <a:ext cx="34290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356">
            <a:extLst>
              <a:ext uri="{FF2B5EF4-FFF2-40B4-BE49-F238E27FC236}">
                <a16:creationId xmlns:a16="http://schemas.microsoft.com/office/drawing/2014/main" xmlns="" id="{E5A418B5-4B76-4A39-8358-ABE8E05AF45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16221" y="5850743"/>
            <a:ext cx="525462" cy="3698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759B4883-1DC1-4619-B742-01DDFD87786A}"/>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14" name="Grafik 357">
            <a:extLst>
              <a:ext uri="{FF2B5EF4-FFF2-40B4-BE49-F238E27FC236}">
                <a16:creationId xmlns:a16="http://schemas.microsoft.com/office/drawing/2014/main" xmlns="" id="{573E0990-6B94-4F48-8A9C-D51FE094479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6317" y="6061018"/>
            <a:ext cx="1558547" cy="617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049" name="Picture 1" descr="page2image61707968">
            <a:extLst>
              <a:ext uri="{FF2B5EF4-FFF2-40B4-BE49-F238E27FC236}">
                <a16:creationId xmlns:a16="http://schemas.microsoft.com/office/drawing/2014/main" xmlns="" id="{D9783343-EB2A-144E-9DE9-C31B8A9B8E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27" y="1470454"/>
            <a:ext cx="2380184" cy="53875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xmlns="" id="{DF9A155B-BCB3-6347-8ED9-C29EB761224F}"/>
              </a:ext>
            </a:extLst>
          </p:cNvPr>
          <p:cNvSpPr/>
          <p:nvPr/>
        </p:nvSpPr>
        <p:spPr>
          <a:xfrm>
            <a:off x="2475589" y="1085931"/>
            <a:ext cx="3287924" cy="830997"/>
          </a:xfrm>
          <a:prstGeom prst="rect">
            <a:avLst/>
          </a:prstGeom>
        </p:spPr>
        <p:txBody>
          <a:bodyPr wrap="square">
            <a:spAutoFit/>
          </a:bodyPr>
          <a:lstStyle/>
          <a:p>
            <a:r>
              <a:rPr lang="it-IT" sz="1600" dirty="0"/>
              <a:t>La escasez de talento:</a:t>
            </a:r>
          </a:p>
          <a:p>
            <a:r>
              <a:rPr lang="it-IT" sz="1600" dirty="0" smtClean="0"/>
              <a:t>¿un </a:t>
            </a:r>
            <a:r>
              <a:rPr lang="it-IT" sz="1600" dirty="0"/>
              <a:t>problema de </a:t>
            </a:r>
            <a:r>
              <a:rPr lang="it-IT" sz="1600" dirty="0" smtClean="0"/>
              <a:t>los RRHH o de </a:t>
            </a:r>
            <a:r>
              <a:rPr lang="it-IT" sz="1600" dirty="0"/>
              <a:t>comunicación?</a:t>
            </a:r>
          </a:p>
        </p:txBody>
      </p:sp>
      <p:sp>
        <p:nvSpPr>
          <p:cNvPr id="12" name="Rettangolo 11">
            <a:extLst>
              <a:ext uri="{FF2B5EF4-FFF2-40B4-BE49-F238E27FC236}">
                <a16:creationId xmlns:a16="http://schemas.microsoft.com/office/drawing/2014/main" xmlns="" id="{0822806A-B42B-4148-B2BE-FFDCFB0AED8D}"/>
              </a:ext>
            </a:extLst>
          </p:cNvPr>
          <p:cNvSpPr/>
          <p:nvPr/>
        </p:nvSpPr>
        <p:spPr>
          <a:xfrm>
            <a:off x="2475588" y="4181855"/>
            <a:ext cx="3287925" cy="584775"/>
          </a:xfrm>
          <a:prstGeom prst="rect">
            <a:avLst/>
          </a:prstGeom>
        </p:spPr>
        <p:txBody>
          <a:bodyPr wrap="square">
            <a:spAutoFit/>
          </a:bodyPr>
          <a:lstStyle/>
          <a:p>
            <a:r>
              <a:rPr lang="it-IT" sz="1600" dirty="0"/>
              <a:t>LinkedIn:Cliente interno</a:t>
            </a:r>
          </a:p>
          <a:p>
            <a:r>
              <a:rPr lang="it-IT" sz="1600" dirty="0"/>
              <a:t>&gt; Cliente externo</a:t>
            </a:r>
          </a:p>
        </p:txBody>
      </p:sp>
      <p:sp>
        <p:nvSpPr>
          <p:cNvPr id="13" name="Rettangolo 12">
            <a:extLst>
              <a:ext uri="{FF2B5EF4-FFF2-40B4-BE49-F238E27FC236}">
                <a16:creationId xmlns:a16="http://schemas.microsoft.com/office/drawing/2014/main" xmlns="" id="{104B56EE-7A7C-204A-AF1C-B45F7F0CBB27}"/>
              </a:ext>
            </a:extLst>
          </p:cNvPr>
          <p:cNvSpPr/>
          <p:nvPr/>
        </p:nvSpPr>
        <p:spPr>
          <a:xfrm>
            <a:off x="2475589" y="2021623"/>
            <a:ext cx="3287924" cy="584775"/>
          </a:xfrm>
          <a:prstGeom prst="rect">
            <a:avLst/>
          </a:prstGeom>
        </p:spPr>
        <p:txBody>
          <a:bodyPr wrap="square">
            <a:spAutoFit/>
          </a:bodyPr>
          <a:lstStyle/>
          <a:p>
            <a:r>
              <a:rPr lang="it-IT" sz="1600" dirty="0"/>
              <a:t>LinkedIn:</a:t>
            </a:r>
          </a:p>
          <a:p>
            <a:r>
              <a:rPr lang="it-IT" sz="1600" dirty="0"/>
              <a:t>¿De verdad lo entendiste?</a:t>
            </a:r>
          </a:p>
        </p:txBody>
      </p:sp>
      <p:sp>
        <p:nvSpPr>
          <p:cNvPr id="14" name="Rettangolo 13">
            <a:extLst>
              <a:ext uri="{FF2B5EF4-FFF2-40B4-BE49-F238E27FC236}">
                <a16:creationId xmlns:a16="http://schemas.microsoft.com/office/drawing/2014/main" xmlns="" id="{73396C3E-EA5E-B846-A52A-4BBD8F35B27C}"/>
              </a:ext>
            </a:extLst>
          </p:cNvPr>
          <p:cNvSpPr/>
          <p:nvPr/>
        </p:nvSpPr>
        <p:spPr>
          <a:xfrm>
            <a:off x="2475589" y="2744177"/>
            <a:ext cx="3287924" cy="584775"/>
          </a:xfrm>
          <a:prstGeom prst="rect">
            <a:avLst/>
          </a:prstGeom>
        </p:spPr>
        <p:txBody>
          <a:bodyPr wrap="square">
            <a:spAutoFit/>
          </a:bodyPr>
          <a:lstStyle/>
          <a:p>
            <a:r>
              <a:rPr lang="it-IT" sz="1600" dirty="0" smtClean="0"/>
              <a:t>RRHH y </a:t>
            </a:r>
            <a:r>
              <a:rPr lang="it-IT" sz="1600" dirty="0"/>
              <a:t>comunicación:el testimonio del Grupo Hera</a:t>
            </a:r>
          </a:p>
        </p:txBody>
      </p:sp>
      <p:sp>
        <p:nvSpPr>
          <p:cNvPr id="15" name="Rettangolo 14">
            <a:extLst>
              <a:ext uri="{FF2B5EF4-FFF2-40B4-BE49-F238E27FC236}">
                <a16:creationId xmlns:a16="http://schemas.microsoft.com/office/drawing/2014/main" xmlns="" id="{92230431-922A-8744-A0F9-2A9B504C725B}"/>
              </a:ext>
            </a:extLst>
          </p:cNvPr>
          <p:cNvSpPr/>
          <p:nvPr/>
        </p:nvSpPr>
        <p:spPr>
          <a:xfrm>
            <a:off x="2475588" y="3455786"/>
            <a:ext cx="3287925" cy="584775"/>
          </a:xfrm>
          <a:prstGeom prst="rect">
            <a:avLst/>
          </a:prstGeom>
        </p:spPr>
        <p:txBody>
          <a:bodyPr wrap="square">
            <a:spAutoFit/>
          </a:bodyPr>
          <a:lstStyle/>
          <a:p>
            <a:r>
              <a:rPr lang="it-IT" sz="1600" dirty="0"/>
              <a:t>Aumenta </a:t>
            </a:r>
            <a:r>
              <a:rPr lang="it-IT" sz="1600" dirty="0" smtClean="0"/>
              <a:t>el nivel de tu Marca Empleadora</a:t>
            </a:r>
            <a:endParaRPr lang="it-IT" sz="1600" dirty="0"/>
          </a:p>
        </p:txBody>
      </p:sp>
      <p:sp>
        <p:nvSpPr>
          <p:cNvPr id="16" name="Rettangolo 15">
            <a:extLst>
              <a:ext uri="{FF2B5EF4-FFF2-40B4-BE49-F238E27FC236}">
                <a16:creationId xmlns:a16="http://schemas.microsoft.com/office/drawing/2014/main" xmlns="" id="{B9DF0C02-8C65-0D41-8630-1C4559252A7B}"/>
              </a:ext>
            </a:extLst>
          </p:cNvPr>
          <p:cNvSpPr/>
          <p:nvPr/>
        </p:nvSpPr>
        <p:spPr>
          <a:xfrm>
            <a:off x="2475588" y="4964487"/>
            <a:ext cx="3174972" cy="830997"/>
          </a:xfrm>
          <a:prstGeom prst="rect">
            <a:avLst/>
          </a:prstGeom>
        </p:spPr>
        <p:txBody>
          <a:bodyPr wrap="square">
            <a:spAutoFit/>
          </a:bodyPr>
          <a:lstStyle/>
          <a:p>
            <a:r>
              <a:rPr lang="it-IT" sz="1600" dirty="0"/>
              <a:t>¿Por qué no estás encontrando o atrayendo </a:t>
            </a:r>
            <a:r>
              <a:rPr lang="it-IT" sz="1600" dirty="0" smtClean="0"/>
              <a:t>el talento </a:t>
            </a:r>
            <a:r>
              <a:rPr lang="it-IT" sz="1600" dirty="0"/>
              <a:t>que estás buscando con LinkedIn?</a:t>
            </a:r>
          </a:p>
        </p:txBody>
      </p:sp>
      <p:sp>
        <p:nvSpPr>
          <p:cNvPr id="19" name="Rettangolo 18">
            <a:extLst>
              <a:ext uri="{FF2B5EF4-FFF2-40B4-BE49-F238E27FC236}">
                <a16:creationId xmlns:a16="http://schemas.microsoft.com/office/drawing/2014/main" xmlns="" id="{14225DD1-E33C-4A43-B2B1-E4E9143DF492}"/>
              </a:ext>
            </a:extLst>
          </p:cNvPr>
          <p:cNvSpPr/>
          <p:nvPr/>
        </p:nvSpPr>
        <p:spPr>
          <a:xfrm>
            <a:off x="5904247" y="4061770"/>
            <a:ext cx="2963393" cy="830997"/>
          </a:xfrm>
          <a:prstGeom prst="rect">
            <a:avLst/>
          </a:prstGeom>
        </p:spPr>
        <p:txBody>
          <a:bodyPr wrap="square">
            <a:spAutoFit/>
          </a:bodyPr>
          <a:lstStyle/>
          <a:p>
            <a:r>
              <a:rPr lang="it-IT" sz="1600" dirty="0" smtClean="0"/>
              <a:t>Alineación de la dirección en LinkedIn: impacto </a:t>
            </a:r>
            <a:r>
              <a:rPr lang="it-IT" sz="1600" dirty="0"/>
              <a:t>real en la empresa</a:t>
            </a:r>
          </a:p>
        </p:txBody>
      </p:sp>
      <p:sp>
        <p:nvSpPr>
          <p:cNvPr id="20" name="Rettangolo 19">
            <a:extLst>
              <a:ext uri="{FF2B5EF4-FFF2-40B4-BE49-F238E27FC236}">
                <a16:creationId xmlns:a16="http://schemas.microsoft.com/office/drawing/2014/main" xmlns="" id="{B3EAC4F4-D4BC-BF48-8A6D-5D041B8CE75F}"/>
              </a:ext>
            </a:extLst>
          </p:cNvPr>
          <p:cNvSpPr/>
          <p:nvPr/>
        </p:nvSpPr>
        <p:spPr>
          <a:xfrm>
            <a:off x="5904247" y="1115338"/>
            <a:ext cx="2976218" cy="584775"/>
          </a:xfrm>
          <a:prstGeom prst="rect">
            <a:avLst/>
          </a:prstGeom>
        </p:spPr>
        <p:txBody>
          <a:bodyPr wrap="square">
            <a:spAutoFit/>
          </a:bodyPr>
          <a:lstStyle/>
          <a:p>
            <a:r>
              <a:rPr lang="it-IT" sz="1600" dirty="0" smtClean="0"/>
              <a:t>¿H</a:t>
            </a:r>
            <a:r>
              <a:rPr lang="it-IT" sz="1600" dirty="0" smtClean="0"/>
              <a:t>ay conciencia de marca empleadora?</a:t>
            </a:r>
            <a:endParaRPr lang="it-IT" sz="1600" dirty="0"/>
          </a:p>
        </p:txBody>
      </p:sp>
      <p:sp>
        <p:nvSpPr>
          <p:cNvPr id="21" name="Rettangolo 20">
            <a:extLst>
              <a:ext uri="{FF2B5EF4-FFF2-40B4-BE49-F238E27FC236}">
                <a16:creationId xmlns:a16="http://schemas.microsoft.com/office/drawing/2014/main" xmlns="" id="{C27BD846-655D-6440-A9C0-CFED9C4AE688}"/>
              </a:ext>
            </a:extLst>
          </p:cNvPr>
          <p:cNvSpPr/>
          <p:nvPr/>
        </p:nvSpPr>
        <p:spPr>
          <a:xfrm>
            <a:off x="5917072" y="1700113"/>
            <a:ext cx="3086265" cy="584775"/>
          </a:xfrm>
          <a:prstGeom prst="rect">
            <a:avLst/>
          </a:prstGeom>
        </p:spPr>
        <p:txBody>
          <a:bodyPr wrap="square">
            <a:spAutoFit/>
          </a:bodyPr>
          <a:lstStyle/>
          <a:p>
            <a:r>
              <a:rPr lang="it-IT" sz="1600" dirty="0"/>
              <a:t>Pero, ¿a dónde vas </a:t>
            </a:r>
            <a:r>
              <a:rPr lang="it-IT" sz="1600" dirty="0" smtClean="0"/>
              <a:t>si no </a:t>
            </a:r>
            <a:r>
              <a:rPr lang="it-IT" sz="1600" dirty="0"/>
              <a:t>tienes el plan?</a:t>
            </a:r>
          </a:p>
        </p:txBody>
      </p:sp>
      <p:sp>
        <p:nvSpPr>
          <p:cNvPr id="22" name="Rettangolo 21">
            <a:extLst>
              <a:ext uri="{FF2B5EF4-FFF2-40B4-BE49-F238E27FC236}">
                <a16:creationId xmlns:a16="http://schemas.microsoft.com/office/drawing/2014/main" xmlns="" id="{588B0508-AFE6-7444-AFB6-F34045267D56}"/>
              </a:ext>
            </a:extLst>
          </p:cNvPr>
          <p:cNvSpPr/>
          <p:nvPr/>
        </p:nvSpPr>
        <p:spPr>
          <a:xfrm>
            <a:off x="5917072" y="2350629"/>
            <a:ext cx="3087339" cy="584775"/>
          </a:xfrm>
          <a:prstGeom prst="rect">
            <a:avLst/>
          </a:prstGeom>
        </p:spPr>
        <p:txBody>
          <a:bodyPr wrap="square">
            <a:spAutoFit/>
          </a:bodyPr>
          <a:lstStyle/>
          <a:p>
            <a:r>
              <a:rPr lang="it-IT" sz="1600" dirty="0"/>
              <a:t>Evitar el despilfarro de energía </a:t>
            </a:r>
            <a:r>
              <a:rPr lang="it-IT" sz="1600" dirty="0" smtClean="0"/>
              <a:t>y de recursos</a:t>
            </a:r>
            <a:endParaRPr lang="it-IT" sz="1600" dirty="0"/>
          </a:p>
        </p:txBody>
      </p:sp>
      <p:sp>
        <p:nvSpPr>
          <p:cNvPr id="23" name="Rettangolo 22">
            <a:extLst>
              <a:ext uri="{FF2B5EF4-FFF2-40B4-BE49-F238E27FC236}">
                <a16:creationId xmlns:a16="http://schemas.microsoft.com/office/drawing/2014/main" xmlns="" id="{7F5CEF89-928E-C648-98F7-5D1662276D0E}"/>
              </a:ext>
            </a:extLst>
          </p:cNvPr>
          <p:cNvSpPr/>
          <p:nvPr/>
        </p:nvSpPr>
        <p:spPr>
          <a:xfrm>
            <a:off x="5904247" y="2944184"/>
            <a:ext cx="3146305" cy="1077218"/>
          </a:xfrm>
          <a:prstGeom prst="rect">
            <a:avLst/>
          </a:prstGeom>
        </p:spPr>
        <p:txBody>
          <a:bodyPr wrap="square">
            <a:spAutoFit/>
          </a:bodyPr>
          <a:lstStyle/>
          <a:p>
            <a:r>
              <a:rPr lang="it-IT" sz="1600" dirty="0"/>
              <a:t>Definición de una estrategia de comunicación de </a:t>
            </a:r>
            <a:r>
              <a:rPr lang="it-IT" sz="1600" dirty="0" smtClean="0"/>
              <a:t>Employer Branding</a:t>
            </a:r>
            <a:r>
              <a:rPr lang="it-IT" sz="1600" dirty="0" smtClean="0"/>
              <a:t> </a:t>
            </a:r>
            <a:r>
              <a:rPr lang="it-IT" sz="1600" dirty="0"/>
              <a:t>en LinkedIn</a:t>
            </a:r>
            <a:r>
              <a:rPr lang="it-IT" sz="1600" dirty="0" smtClean="0"/>
              <a:t>: errores </a:t>
            </a:r>
            <a:r>
              <a:rPr lang="it-IT" sz="1600" dirty="0"/>
              <a:t>comunes</a:t>
            </a:r>
          </a:p>
        </p:txBody>
      </p:sp>
      <p:sp>
        <p:nvSpPr>
          <p:cNvPr id="24" name="Rettangolo 23">
            <a:extLst>
              <a:ext uri="{FF2B5EF4-FFF2-40B4-BE49-F238E27FC236}">
                <a16:creationId xmlns:a16="http://schemas.microsoft.com/office/drawing/2014/main" xmlns="" id="{1019DFA8-D2AD-7B49-8C3B-A374F543E96D}"/>
              </a:ext>
            </a:extLst>
          </p:cNvPr>
          <p:cNvSpPr/>
          <p:nvPr/>
        </p:nvSpPr>
        <p:spPr>
          <a:xfrm>
            <a:off x="5917072" y="4949346"/>
            <a:ext cx="2963393" cy="830997"/>
          </a:xfrm>
          <a:prstGeom prst="rect">
            <a:avLst/>
          </a:prstGeom>
        </p:spPr>
        <p:txBody>
          <a:bodyPr wrap="square">
            <a:spAutoFit/>
          </a:bodyPr>
          <a:lstStyle/>
          <a:p>
            <a:r>
              <a:rPr lang="it-IT" sz="1600" dirty="0" smtClean="0"/>
              <a:t>Checklist</a:t>
            </a:r>
            <a:r>
              <a:rPr lang="it-IT" sz="1600" dirty="0" smtClean="0"/>
              <a:t>: ¿Tienes problemas con el conocimiento </a:t>
            </a:r>
            <a:r>
              <a:rPr lang="it-IT" sz="1600" dirty="0"/>
              <a:t>de </a:t>
            </a:r>
            <a:r>
              <a:rPr lang="it-IT" sz="1600" dirty="0" smtClean="0"/>
              <a:t>tu</a:t>
            </a:r>
            <a:r>
              <a:rPr lang="it-IT" sz="1600" dirty="0" smtClean="0"/>
              <a:t> </a:t>
            </a:r>
            <a:r>
              <a:rPr lang="it-IT" sz="1600" dirty="0"/>
              <a:t>Marca </a:t>
            </a:r>
            <a:r>
              <a:rPr lang="it-IT" sz="1600" dirty="0" smtClean="0"/>
              <a:t>Empleadora?</a:t>
            </a:r>
            <a:endParaRPr lang="it-IT" sz="1600" dirty="0"/>
          </a:p>
        </p:txBody>
      </p:sp>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39281" y="163858"/>
            <a:ext cx="6424345"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600" b="1" dirty="0"/>
              <a:t/>
            </a:r>
            <a:br>
              <a:rPr lang="it-IT" sz="3600" b="1" dirty="0"/>
            </a:br>
            <a:r>
              <a:rPr lang="it-IT" sz="3100" b="1" dirty="0">
                <a:solidFill>
                  <a:schemeClr val="bg1"/>
                </a:solidFill>
              </a:rPr>
              <a:t>Lo que encontrarás en esta guía</a:t>
            </a:r>
            <a:r>
              <a:rPr lang="it-IT" sz="3100" b="1" dirty="0"/>
              <a:t/>
            </a:r>
            <a:br>
              <a:rPr lang="it-IT" sz="3100" b="1" dirty="0"/>
            </a:br>
            <a:endParaRPr lang="en-GB" sz="3400" b="1" dirty="0">
              <a:ln/>
              <a:solidFill>
                <a:schemeClr val="bg1"/>
              </a:solidFill>
            </a:endParaRPr>
          </a:p>
        </p:txBody>
      </p:sp>
    </p:spTree>
    <p:extLst>
      <p:ext uri="{BB962C8B-B14F-4D97-AF65-F5344CB8AC3E}">
        <p14:creationId xmlns:p14="http://schemas.microsoft.com/office/powerpoint/2010/main" val="395267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2">
            <a:extLst>
              <a:ext uri="{FF2B5EF4-FFF2-40B4-BE49-F238E27FC236}">
                <a16:creationId xmlns:a16="http://schemas.microsoft.com/office/drawing/2014/main" xmlns="" id="{17885853-5C26-6D49-BB97-782C4D043397}"/>
              </a:ext>
            </a:extLst>
          </p:cNvPr>
          <p:cNvSpPr txBox="1">
            <a:spLocks/>
          </p:cNvSpPr>
          <p:nvPr/>
        </p:nvSpPr>
        <p:spPr>
          <a:xfrm>
            <a:off x="2584900" y="201125"/>
            <a:ext cx="6424345" cy="618681"/>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a:p>
            <a:r>
              <a:rPr sz="8000" b="1" dirty="0" smtClean="0">
                <a:solidFill>
                  <a:schemeClr val="bg1"/>
                </a:solidFill>
              </a:rPr>
              <a:t>La</a:t>
            </a:r>
            <a:r>
              <a:rPr lang="es-ES" sz="8000" b="1" dirty="0" smtClean="0">
                <a:solidFill>
                  <a:schemeClr val="bg1"/>
                </a:solidFill>
              </a:rPr>
              <a:t> </a:t>
            </a:r>
            <a:r>
              <a:rPr lang="it-IT" sz="8000" b="1" dirty="0" smtClean="0">
                <a:solidFill>
                  <a:schemeClr val="bg1"/>
                </a:solidFill>
              </a:rPr>
              <a:t>escasez </a:t>
            </a:r>
            <a:r>
              <a:rPr lang="it-IT" sz="8000" b="1" dirty="0">
                <a:solidFill>
                  <a:schemeClr val="bg1"/>
                </a:solidFill>
              </a:rPr>
              <a:t>de talento:¿Un problema de </a:t>
            </a:r>
            <a:r>
              <a:rPr lang="it-IT" sz="8000" b="1" dirty="0" smtClean="0">
                <a:solidFill>
                  <a:schemeClr val="bg1"/>
                </a:solidFill>
              </a:rPr>
              <a:t>los Recursos </a:t>
            </a:r>
            <a:r>
              <a:rPr lang="it-IT" sz="8000" b="1" dirty="0">
                <a:solidFill>
                  <a:schemeClr val="bg1"/>
                </a:solidFill>
              </a:rPr>
              <a:t>H</a:t>
            </a:r>
            <a:r>
              <a:rPr lang="it-IT" sz="8000" b="1" dirty="0" smtClean="0">
                <a:solidFill>
                  <a:schemeClr val="bg1"/>
                </a:solidFill>
              </a:rPr>
              <a:t>umanos </a:t>
            </a:r>
            <a:r>
              <a:rPr lang="it-IT" sz="8000" b="1" dirty="0">
                <a:solidFill>
                  <a:schemeClr val="bg1"/>
                </a:solidFill>
              </a:rPr>
              <a:t>o </a:t>
            </a:r>
            <a:r>
              <a:rPr lang="it-IT" sz="8000" b="1" dirty="0" smtClean="0">
                <a:solidFill>
                  <a:schemeClr val="bg1"/>
                </a:solidFill>
              </a:rPr>
              <a:t>de comunicación</a:t>
            </a:r>
            <a:r>
              <a:rPr lang="it-IT" sz="8000" b="1" dirty="0">
                <a:solidFill>
                  <a:schemeClr val="bg1"/>
                </a:solidFill>
              </a:rPr>
              <a:t>?</a:t>
            </a:r>
            <a:br>
              <a:rPr lang="it-IT" sz="8000" b="1" dirty="0">
                <a:solidFill>
                  <a:schemeClr val="bg1"/>
                </a:solidFill>
              </a:rPr>
            </a:br>
            <a:endParaRPr lang="en-GB" sz="8000" b="1" dirty="0">
              <a:ln/>
              <a:solidFill>
                <a:schemeClr val="bg1"/>
              </a:solidFill>
            </a:endParaRPr>
          </a:p>
        </p:txBody>
      </p:sp>
      <p:pic>
        <p:nvPicPr>
          <p:cNvPr id="3074" name="Picture 2" descr="page3image44469296">
            <a:extLst>
              <a:ext uri="{FF2B5EF4-FFF2-40B4-BE49-F238E27FC236}">
                <a16:creationId xmlns:a16="http://schemas.microsoft.com/office/drawing/2014/main" xmlns="" id="{B759DA15-4A3E-5649-B802-857805ADBAFB}"/>
              </a:ext>
            </a:extLst>
          </p:cNvPr>
          <p:cNvPicPr>
            <a:picLocks noChangeAspect="1" noChangeArrowheads="1"/>
          </p:cNvPicPr>
          <p:nvPr/>
        </p:nvPicPr>
        <p:blipFill>
          <a:blip r:embed="rId4" cstate="email">
            <a:alphaModFix amt="49000"/>
            <a:extLst>
              <a:ext uri="{28A0092B-C50C-407E-A947-70E740481C1C}">
                <a14:useLocalDpi xmlns:a14="http://schemas.microsoft.com/office/drawing/2010/main"/>
              </a:ext>
            </a:extLst>
          </a:blip>
          <a:srcRect/>
          <a:stretch>
            <a:fillRect/>
          </a:stretch>
        </p:blipFill>
        <p:spPr bwMode="auto">
          <a:xfrm>
            <a:off x="6289586" y="1133156"/>
            <a:ext cx="2706130" cy="468687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xmlns="" id="{26128EBB-C377-C047-8567-2487D0E716D9}"/>
              </a:ext>
            </a:extLst>
          </p:cNvPr>
          <p:cNvSpPr/>
          <p:nvPr/>
        </p:nvSpPr>
        <p:spPr>
          <a:xfrm>
            <a:off x="2584899" y="955222"/>
            <a:ext cx="6386689" cy="1077218"/>
          </a:xfrm>
          <a:prstGeom prst="rect">
            <a:avLst/>
          </a:prstGeom>
        </p:spPr>
        <p:txBody>
          <a:bodyPr wrap="square">
            <a:spAutoFit/>
          </a:bodyPr>
          <a:lstStyle/>
          <a:p>
            <a:pPr algn="just"/>
            <a:r>
              <a:rPr lang="it-IT" sz="1600" b="1" i="1" dirty="0"/>
              <a:t>Según investigaciones recientes, el 61 % de las empresas italianas lo </a:t>
            </a:r>
            <a:r>
              <a:rPr lang="it-IT" sz="1600" b="1" i="1" dirty="0" smtClean="0"/>
              <a:t>consideran una </a:t>
            </a:r>
            <a:r>
              <a:rPr lang="it-IT" sz="1600" b="1" i="1" dirty="0"/>
              <a:t>prioridad y urgencia para el futuro próximo </a:t>
            </a:r>
            <a:r>
              <a:rPr lang="it-IT" sz="1600" b="1" i="1" dirty="0" smtClean="0"/>
              <a:t>a la hora de</a:t>
            </a:r>
            <a:r>
              <a:rPr lang="it-IT" sz="1600" b="1" i="1" dirty="0" smtClean="0"/>
              <a:t> </a:t>
            </a:r>
            <a:r>
              <a:rPr lang="it-IT" sz="1600" b="1" i="1" dirty="0"/>
              <a:t>conseguir personal cualificado con altas habilidades técnicas y una propensión a la digital.</a:t>
            </a:r>
          </a:p>
        </p:txBody>
      </p:sp>
      <p:sp>
        <p:nvSpPr>
          <p:cNvPr id="7" name="Rettangolo 6">
            <a:extLst>
              <a:ext uri="{FF2B5EF4-FFF2-40B4-BE49-F238E27FC236}">
                <a16:creationId xmlns:a16="http://schemas.microsoft.com/office/drawing/2014/main" xmlns="" id="{446EFF37-440D-624E-8446-10DD3870A21C}"/>
              </a:ext>
            </a:extLst>
          </p:cNvPr>
          <p:cNvSpPr/>
          <p:nvPr/>
        </p:nvSpPr>
        <p:spPr>
          <a:xfrm>
            <a:off x="268013" y="2289043"/>
            <a:ext cx="2316887" cy="1384995"/>
          </a:xfrm>
          <a:prstGeom prst="rect">
            <a:avLst/>
          </a:prstGeom>
        </p:spPr>
        <p:txBody>
          <a:bodyPr wrap="square">
            <a:spAutoFit/>
          </a:bodyPr>
          <a:lstStyle/>
          <a:p>
            <a:pPr algn="just"/>
            <a:r>
              <a:rPr lang="it-IT" sz="1400" dirty="0" smtClean="0"/>
              <a:t>Este </a:t>
            </a:r>
            <a:r>
              <a:rPr lang="it-IT" sz="1400" dirty="0"/>
              <a:t>tipo de cifras, en resumen, </a:t>
            </a:r>
            <a:r>
              <a:rPr lang="it-IT" sz="1400" dirty="0" smtClean="0"/>
              <a:t>se reflejan</a:t>
            </a:r>
            <a:r>
              <a:rPr lang="it-IT" sz="1400" dirty="0" smtClean="0"/>
              <a:t> </a:t>
            </a:r>
            <a:r>
              <a:rPr lang="it-IT" sz="1400" dirty="0"/>
              <a:t>en </a:t>
            </a:r>
            <a:r>
              <a:rPr lang="it-IT" sz="1400" dirty="0" smtClean="0"/>
              <a:t>el</a:t>
            </a:r>
            <a:r>
              <a:rPr lang="it-IT" sz="1400" dirty="0" smtClean="0"/>
              <a:t> </a:t>
            </a:r>
            <a:r>
              <a:rPr lang="it-IT" sz="1400" dirty="0"/>
              <a:t>entorno social </a:t>
            </a:r>
            <a:r>
              <a:rPr lang="it-IT" sz="1400" dirty="0" smtClean="0"/>
              <a:t>y, especialmente, </a:t>
            </a:r>
            <a:r>
              <a:rPr lang="it-IT" sz="1400" dirty="0"/>
              <a:t>en </a:t>
            </a:r>
            <a:r>
              <a:rPr lang="it-IT" sz="1400" dirty="0" smtClean="0"/>
              <a:t>un </a:t>
            </a:r>
            <a:r>
              <a:rPr lang="it-IT" sz="1400" dirty="0"/>
              <a:t>entorno </a:t>
            </a:r>
            <a:r>
              <a:rPr lang="it-IT" sz="1400" dirty="0" smtClean="0"/>
              <a:t>profesional </a:t>
            </a:r>
            <a:r>
              <a:rPr lang="it-IT" sz="1400" dirty="0" smtClean="0"/>
              <a:t>como LinkedIn</a:t>
            </a:r>
            <a:endParaRPr lang="it-IT" sz="1400" dirty="0"/>
          </a:p>
        </p:txBody>
      </p:sp>
      <p:sp>
        <p:nvSpPr>
          <p:cNvPr id="8" name="Rettangolo 7">
            <a:extLst>
              <a:ext uri="{FF2B5EF4-FFF2-40B4-BE49-F238E27FC236}">
                <a16:creationId xmlns:a16="http://schemas.microsoft.com/office/drawing/2014/main" xmlns="" id="{06F487AB-3A71-C148-BB39-BF1A77BB7841}"/>
              </a:ext>
            </a:extLst>
          </p:cNvPr>
          <p:cNvSpPr/>
          <p:nvPr/>
        </p:nvSpPr>
        <p:spPr>
          <a:xfrm>
            <a:off x="2584900" y="2283287"/>
            <a:ext cx="3392329" cy="2246769"/>
          </a:xfrm>
          <a:prstGeom prst="rect">
            <a:avLst/>
          </a:prstGeom>
        </p:spPr>
        <p:txBody>
          <a:bodyPr wrap="square">
            <a:spAutoFit/>
          </a:bodyPr>
          <a:lstStyle/>
          <a:p>
            <a:pPr algn="just"/>
            <a:r>
              <a:rPr lang="it-IT" sz="1400" dirty="0"/>
              <a:t>El problema </a:t>
            </a:r>
            <a:r>
              <a:rPr lang="it-IT" sz="1400" dirty="0" smtClean="0"/>
              <a:t>que </a:t>
            </a:r>
            <a:r>
              <a:rPr lang="it-IT" sz="1400" dirty="0" smtClean="0"/>
              <a:t>reflejan </a:t>
            </a:r>
            <a:r>
              <a:rPr lang="it-IT" sz="1400" dirty="0"/>
              <a:t>estas </a:t>
            </a:r>
            <a:r>
              <a:rPr lang="it-IT" sz="1400" dirty="0" smtClean="0"/>
              <a:t>cifras es que a las empresas les resultara </a:t>
            </a:r>
            <a:r>
              <a:rPr lang="it-IT" sz="1400" dirty="0"/>
              <a:t>cada vez más difícil </a:t>
            </a:r>
            <a:r>
              <a:rPr lang="it-IT" sz="1400" dirty="0" smtClean="0"/>
              <a:t>encontrar y, hoy en día, </a:t>
            </a:r>
            <a:r>
              <a:rPr lang="it-IT" sz="1400" dirty="0"/>
              <a:t>la competencia para </a:t>
            </a:r>
            <a:r>
              <a:rPr lang="it-IT" sz="1400" dirty="0" smtClean="0"/>
              <a:t>atraer </a:t>
            </a:r>
            <a:r>
              <a:rPr lang="it-IT" sz="1400" dirty="0"/>
              <a:t>es más dura que nunca, sobre todo porque </a:t>
            </a:r>
            <a:r>
              <a:rPr lang="it-IT" sz="1400" dirty="0" smtClean="0"/>
              <a:t>se poseen y se piden habilidades transversales, por </a:t>
            </a:r>
            <a:r>
              <a:rPr lang="it-IT" sz="1400" dirty="0"/>
              <a:t>lo </a:t>
            </a:r>
            <a:r>
              <a:rPr lang="it-IT" sz="1400" dirty="0" smtClean="0"/>
              <a:t>que</a:t>
            </a:r>
            <a:r>
              <a:rPr lang="it-IT" sz="1400" dirty="0" smtClean="0"/>
              <a:t> </a:t>
            </a:r>
            <a:r>
              <a:rPr lang="it-IT" sz="1400" dirty="0"/>
              <a:t>la «guerra por el </a:t>
            </a:r>
            <a:r>
              <a:rPr lang="it-IT" sz="1400" dirty="0" smtClean="0"/>
              <a:t>talento», va </a:t>
            </a:r>
            <a:r>
              <a:rPr lang="it-IT" sz="1400" dirty="0"/>
              <a:t>más allá de los estrechos límites de las cualificaciones profesionales tradicionales.</a:t>
            </a:r>
          </a:p>
        </p:txBody>
      </p:sp>
      <p:sp>
        <p:nvSpPr>
          <p:cNvPr id="9" name="Rettangolo 8">
            <a:extLst>
              <a:ext uri="{FF2B5EF4-FFF2-40B4-BE49-F238E27FC236}">
                <a16:creationId xmlns:a16="http://schemas.microsoft.com/office/drawing/2014/main" xmlns="" id="{42174E89-1833-3140-BBE5-AEE7A3AAB5B4}"/>
              </a:ext>
            </a:extLst>
          </p:cNvPr>
          <p:cNvSpPr/>
          <p:nvPr/>
        </p:nvSpPr>
        <p:spPr>
          <a:xfrm>
            <a:off x="268013" y="4793716"/>
            <a:ext cx="6021573" cy="954107"/>
          </a:xfrm>
          <a:prstGeom prst="rect">
            <a:avLst/>
          </a:prstGeom>
        </p:spPr>
        <p:txBody>
          <a:bodyPr wrap="square">
            <a:spAutoFit/>
          </a:bodyPr>
          <a:lstStyle/>
          <a:p>
            <a:pPr algn="just"/>
            <a:r>
              <a:rPr lang="it-IT" sz="1400" b="1" i="1" dirty="0"/>
              <a:t>Para las empresas, esto se traduce en </a:t>
            </a:r>
            <a:r>
              <a:rPr lang="it-IT" sz="1400" b="1" i="1" dirty="0" smtClean="0"/>
              <a:t>problema</a:t>
            </a:r>
            <a:r>
              <a:rPr lang="it-IT" sz="1400" b="1" i="1" dirty="0" smtClean="0"/>
              <a:t>s de los que, </a:t>
            </a:r>
            <a:r>
              <a:rPr lang="it-IT" sz="1400" b="1" i="1" dirty="0"/>
              <a:t>tanto las medianas como las grandes </a:t>
            </a:r>
            <a:r>
              <a:rPr lang="it-IT" sz="1400" b="1" i="1" dirty="0" smtClean="0"/>
              <a:t>empresas, </a:t>
            </a:r>
            <a:r>
              <a:rPr lang="it-IT" sz="1400" b="1" i="1" dirty="0"/>
              <a:t>se </a:t>
            </a:r>
            <a:r>
              <a:rPr lang="it-IT" sz="1400" b="1" i="1" dirty="0" smtClean="0"/>
              <a:t>quejan: no encuentran </a:t>
            </a:r>
            <a:r>
              <a:rPr lang="it-IT" sz="1400" b="1" i="1" dirty="0"/>
              <a:t>gente</a:t>
            </a:r>
            <a:r>
              <a:rPr lang="it-IT" sz="1400" b="1" i="1" dirty="0" smtClean="0"/>
              <a:t>. Cuando </a:t>
            </a:r>
            <a:r>
              <a:rPr lang="it-IT" sz="1400" b="1" i="1" dirty="0"/>
              <a:t>los </a:t>
            </a:r>
            <a:r>
              <a:rPr lang="it-IT" sz="1400" b="1" i="1" dirty="0" smtClean="0"/>
              <a:t>encuentran, </a:t>
            </a:r>
            <a:r>
              <a:rPr lang="it-IT" sz="1400" b="1" i="1" dirty="0"/>
              <a:t>no </a:t>
            </a:r>
            <a:r>
              <a:rPr lang="it-IT" sz="1400" b="1" i="1" dirty="0" smtClean="0"/>
              <a:t>contestan. Si contestan</a:t>
            </a:r>
            <a:r>
              <a:rPr lang="it-IT" sz="1400" b="1" i="1" dirty="0"/>
              <a:t>, no </a:t>
            </a:r>
            <a:r>
              <a:rPr lang="it-IT" sz="1400" b="1" i="1" dirty="0" smtClean="0"/>
              <a:t>los eligen. Si </a:t>
            </a:r>
            <a:r>
              <a:rPr lang="it-IT" sz="1400" b="1" i="1" dirty="0"/>
              <a:t>l</a:t>
            </a:r>
            <a:r>
              <a:rPr lang="it-IT" sz="1400" b="1" i="1" dirty="0" smtClean="0"/>
              <a:t>os </a:t>
            </a:r>
            <a:r>
              <a:rPr lang="it-IT" sz="1400" b="1" i="1" dirty="0"/>
              <a:t>eligen, </a:t>
            </a:r>
            <a:r>
              <a:rPr lang="it-IT" sz="1400" b="1" i="1" dirty="0" smtClean="0"/>
              <a:t>le</a:t>
            </a:r>
            <a:r>
              <a:rPr lang="it-IT" sz="1400" b="1" i="1" dirty="0" smtClean="0"/>
              <a:t>s </a:t>
            </a:r>
            <a:r>
              <a:rPr lang="it-IT" sz="1400" b="1" i="1" dirty="0"/>
              <a:t>cuesta retenerlos.</a:t>
            </a:r>
          </a:p>
        </p:txBody>
      </p:sp>
      <p:sp>
        <p:nvSpPr>
          <p:cNvPr id="28" name="Title 2">
            <a:extLst>
              <a:ext uri="{FF2B5EF4-FFF2-40B4-BE49-F238E27FC236}">
                <a16:creationId xmlns:a16="http://schemas.microsoft.com/office/drawing/2014/main" xmlns="" id="{7DEEAC64-AAFF-2140-BED6-A5CA993C5892}"/>
              </a:ext>
            </a:extLst>
          </p:cNvPr>
          <p:cNvSpPr txBox="1">
            <a:spLocks/>
          </p:cNvSpPr>
          <p:nvPr/>
        </p:nvSpPr>
        <p:spPr>
          <a:xfrm>
            <a:off x="421100" y="4687951"/>
            <a:ext cx="6424345"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p:txBody>
      </p:sp>
      <p:sp>
        <p:nvSpPr>
          <p:cNvPr id="29" name="Title 2">
            <a:extLst>
              <a:ext uri="{FF2B5EF4-FFF2-40B4-BE49-F238E27FC236}">
                <a16:creationId xmlns:a16="http://schemas.microsoft.com/office/drawing/2014/main" xmlns="" id="{5885A0F3-9E4B-1F44-AB33-5AA13F799386}"/>
              </a:ext>
            </a:extLst>
          </p:cNvPr>
          <p:cNvSpPr txBox="1">
            <a:spLocks/>
          </p:cNvSpPr>
          <p:nvPr/>
        </p:nvSpPr>
        <p:spPr>
          <a:xfrm>
            <a:off x="421100" y="5904791"/>
            <a:ext cx="6424345"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p:txBody>
      </p:sp>
    </p:spTree>
    <p:extLst>
      <p:ext uri="{BB962C8B-B14F-4D97-AF65-F5344CB8AC3E}">
        <p14:creationId xmlns:p14="http://schemas.microsoft.com/office/powerpoint/2010/main" val="201119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2">
            <a:extLst>
              <a:ext uri="{FF2B5EF4-FFF2-40B4-BE49-F238E27FC236}">
                <a16:creationId xmlns:a16="http://schemas.microsoft.com/office/drawing/2014/main" xmlns="" id="{17885853-5C26-6D49-BB97-782C4D043397}"/>
              </a:ext>
            </a:extLst>
          </p:cNvPr>
          <p:cNvSpPr txBox="1">
            <a:spLocks/>
          </p:cNvSpPr>
          <p:nvPr/>
        </p:nvSpPr>
        <p:spPr>
          <a:xfrm>
            <a:off x="2584900" y="201122"/>
            <a:ext cx="6424345" cy="587154"/>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a:p>
            <a:r>
              <a:rPr sz="8000" b="1" dirty="0" smtClean="0">
                <a:solidFill>
                  <a:schemeClr val="bg1"/>
                </a:solidFill>
              </a:rPr>
              <a:t>La</a:t>
            </a:r>
            <a:r>
              <a:rPr lang="es-ES" sz="8000" b="1" dirty="0" smtClean="0">
                <a:solidFill>
                  <a:schemeClr val="bg1"/>
                </a:solidFill>
              </a:rPr>
              <a:t> </a:t>
            </a:r>
            <a:r>
              <a:rPr lang="it-IT" sz="8000" b="1" dirty="0" smtClean="0">
                <a:solidFill>
                  <a:schemeClr val="bg1"/>
                </a:solidFill>
              </a:rPr>
              <a:t>escasez </a:t>
            </a:r>
            <a:r>
              <a:rPr lang="it-IT" sz="8000" b="1" dirty="0">
                <a:solidFill>
                  <a:schemeClr val="bg1"/>
                </a:solidFill>
              </a:rPr>
              <a:t>de talento:¿Un problema de recursos humanos o comunicación?</a:t>
            </a:r>
            <a:r>
              <a:rPr lang="it-IT" sz="8000" b="1" dirty="0"/>
              <a:t/>
            </a:r>
            <a:br>
              <a:rPr lang="it-IT" sz="8000" b="1" dirty="0"/>
            </a:br>
            <a:endParaRPr lang="en-GB" sz="8000" b="1" dirty="0">
              <a:ln/>
              <a:solidFill>
                <a:schemeClr val="bg1"/>
              </a:solidFill>
            </a:endParaRPr>
          </a:p>
        </p:txBody>
      </p:sp>
      <p:sp>
        <p:nvSpPr>
          <p:cNvPr id="29" name="Title 2">
            <a:extLst>
              <a:ext uri="{FF2B5EF4-FFF2-40B4-BE49-F238E27FC236}">
                <a16:creationId xmlns:a16="http://schemas.microsoft.com/office/drawing/2014/main" xmlns="" id="{5885A0F3-9E4B-1F44-AB33-5AA13F799386}"/>
              </a:ext>
            </a:extLst>
          </p:cNvPr>
          <p:cNvSpPr txBox="1">
            <a:spLocks/>
          </p:cNvSpPr>
          <p:nvPr/>
        </p:nvSpPr>
        <p:spPr>
          <a:xfrm>
            <a:off x="2608015" y="2722660"/>
            <a:ext cx="3951087" cy="56793"/>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p:txBody>
      </p:sp>
      <p:pic>
        <p:nvPicPr>
          <p:cNvPr id="17409" name="Picture 1" descr="page4image44375152">
            <a:extLst>
              <a:ext uri="{FF2B5EF4-FFF2-40B4-BE49-F238E27FC236}">
                <a16:creationId xmlns:a16="http://schemas.microsoft.com/office/drawing/2014/main" xmlns="" id="{CFB77EE9-5198-4846-902C-00DEECB499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8984" y="1518557"/>
            <a:ext cx="2535915" cy="447777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781CFE5A-22FF-574F-9AF2-0C3B487932CB}"/>
              </a:ext>
            </a:extLst>
          </p:cNvPr>
          <p:cNvSpPr/>
          <p:nvPr/>
        </p:nvSpPr>
        <p:spPr>
          <a:xfrm>
            <a:off x="2581095" y="981614"/>
            <a:ext cx="3182418" cy="892552"/>
          </a:xfrm>
          <a:prstGeom prst="rect">
            <a:avLst/>
          </a:prstGeom>
        </p:spPr>
        <p:txBody>
          <a:bodyPr wrap="square">
            <a:spAutoFit/>
          </a:bodyPr>
          <a:lstStyle/>
          <a:p>
            <a:pPr algn="just"/>
            <a:r>
              <a:rPr lang="it-IT" sz="1300" dirty="0"/>
              <a:t>El problema es con RRHH, por lo que la primera solución que las empresas </a:t>
            </a:r>
            <a:r>
              <a:rPr lang="it-IT" sz="1300" dirty="0" smtClean="0"/>
              <a:t>intentan es equipar RRHH con nuevas herramientas:</a:t>
            </a:r>
            <a:endParaRPr lang="it-IT" sz="1300" dirty="0"/>
          </a:p>
        </p:txBody>
      </p:sp>
      <p:sp>
        <p:nvSpPr>
          <p:cNvPr id="3" name="Rettangolo 2">
            <a:extLst>
              <a:ext uri="{FF2B5EF4-FFF2-40B4-BE49-F238E27FC236}">
                <a16:creationId xmlns:a16="http://schemas.microsoft.com/office/drawing/2014/main" xmlns="" id="{650AD3EA-AC91-DF44-9A29-12385EDF0F8D}"/>
              </a:ext>
            </a:extLst>
          </p:cNvPr>
          <p:cNvSpPr/>
          <p:nvPr/>
        </p:nvSpPr>
        <p:spPr>
          <a:xfrm>
            <a:off x="5763514" y="981614"/>
            <a:ext cx="3245732" cy="707886"/>
          </a:xfrm>
          <a:prstGeom prst="rect">
            <a:avLst/>
          </a:prstGeom>
        </p:spPr>
        <p:txBody>
          <a:bodyPr wrap="square">
            <a:spAutoFit/>
          </a:bodyPr>
          <a:lstStyle/>
          <a:p>
            <a:pPr algn="just"/>
            <a:r>
              <a:rPr lang="it-IT" sz="1300" dirty="0" smtClean="0"/>
              <a:t>Se c</a:t>
            </a:r>
            <a:r>
              <a:rPr lang="it-IT" sz="1300" dirty="0" smtClean="0"/>
              <a:t>ambia </a:t>
            </a:r>
            <a:r>
              <a:rPr lang="it-IT" sz="1300" dirty="0"/>
              <a:t>ATS, </a:t>
            </a:r>
            <a:r>
              <a:rPr lang="it-IT" sz="1300" dirty="0" smtClean="0"/>
              <a:t>se inserta </a:t>
            </a:r>
            <a:r>
              <a:rPr lang="it-IT" sz="1300" dirty="0"/>
              <a:t>el </a:t>
            </a:r>
            <a:r>
              <a:rPr lang="it-IT" sz="1300" dirty="0" smtClean="0"/>
              <a:t>video-CV, se adquiere </a:t>
            </a:r>
            <a:r>
              <a:rPr lang="it-IT" sz="1300" dirty="0"/>
              <a:t>LinkedIn Recruiter, </a:t>
            </a:r>
            <a:r>
              <a:rPr lang="it-IT" sz="1300" dirty="0" smtClean="0"/>
              <a:t>Career Page </a:t>
            </a:r>
            <a:r>
              <a:rPr lang="it-IT" sz="1300" dirty="0"/>
              <a:t>y </a:t>
            </a:r>
            <a:r>
              <a:rPr lang="it-IT" sz="1300" dirty="0" smtClean="0"/>
              <a:t>Job Slots</a:t>
            </a:r>
            <a:r>
              <a:rPr lang="it-IT" sz="1400" dirty="0" smtClean="0"/>
              <a:t>.</a:t>
            </a:r>
            <a:endParaRPr lang="it-IT" sz="1400" dirty="0"/>
          </a:p>
        </p:txBody>
      </p:sp>
      <p:sp>
        <p:nvSpPr>
          <p:cNvPr id="10" name="Rettangolo 9">
            <a:extLst>
              <a:ext uri="{FF2B5EF4-FFF2-40B4-BE49-F238E27FC236}">
                <a16:creationId xmlns:a16="http://schemas.microsoft.com/office/drawing/2014/main" xmlns="" id="{261D01EA-5A66-C74A-BCAE-76D1E58598DE}"/>
              </a:ext>
            </a:extLst>
          </p:cNvPr>
          <p:cNvSpPr/>
          <p:nvPr/>
        </p:nvSpPr>
        <p:spPr>
          <a:xfrm>
            <a:off x="2575068" y="1830108"/>
            <a:ext cx="6428149" cy="892552"/>
          </a:xfrm>
          <a:prstGeom prst="rect">
            <a:avLst/>
          </a:prstGeom>
        </p:spPr>
        <p:txBody>
          <a:bodyPr wrap="square">
            <a:spAutoFit/>
          </a:bodyPr>
          <a:lstStyle/>
          <a:p>
            <a:pPr algn="just"/>
            <a:r>
              <a:rPr lang="it-IT" sz="1300" dirty="0"/>
              <a:t>Lástima que estas inversiones </a:t>
            </a:r>
            <a:r>
              <a:rPr lang="it-IT" sz="1300" dirty="0" smtClean="0"/>
              <a:t>estén muy lejos de solucionar los problemas</a:t>
            </a:r>
            <a:r>
              <a:rPr lang="it-IT" sz="1300" dirty="0" smtClean="0"/>
              <a:t>, ya que </a:t>
            </a:r>
            <a:r>
              <a:rPr lang="it-IT" sz="1300" b="1" dirty="0"/>
              <a:t>no se trata de actualizar las tecnologías de recursos humanos</a:t>
            </a:r>
            <a:r>
              <a:rPr lang="it-IT" sz="1300" dirty="0" smtClean="0"/>
              <a:t>. Si </a:t>
            </a:r>
            <a:r>
              <a:rPr lang="it-IT" sz="1300" dirty="0"/>
              <a:t>no encuentras personas, o no respondes, o si </a:t>
            </a:r>
            <a:r>
              <a:rPr lang="it-IT" sz="1300" dirty="0" smtClean="0"/>
              <a:t>eligen </a:t>
            </a:r>
            <a:r>
              <a:rPr lang="it-IT" sz="1300" dirty="0"/>
              <a:t>otra empresa después de la entrevista, el </a:t>
            </a:r>
            <a:r>
              <a:rPr lang="it-IT" sz="1300" b="1" dirty="0"/>
              <a:t>problema es que </a:t>
            </a:r>
            <a:r>
              <a:rPr lang="it-IT" sz="1300" b="1" dirty="0" smtClean="0"/>
              <a:t>no hay </a:t>
            </a:r>
            <a:r>
              <a:rPr lang="it-IT" sz="1300" b="1" dirty="0"/>
              <a:t>una comunicación </a:t>
            </a:r>
            <a:r>
              <a:rPr lang="it-IT" sz="1300" b="1" dirty="0" smtClean="0"/>
              <a:t>efectiva de </a:t>
            </a:r>
            <a:r>
              <a:rPr lang="it-IT" sz="1300" b="1" dirty="0"/>
              <a:t>la </a:t>
            </a:r>
            <a:r>
              <a:rPr lang="it-IT" sz="1300" b="1" dirty="0"/>
              <a:t>M</a:t>
            </a:r>
            <a:r>
              <a:rPr lang="it-IT" sz="1300" b="1" dirty="0" smtClean="0"/>
              <a:t>arca Empleadora.</a:t>
            </a:r>
            <a:endParaRPr lang="it-IT" sz="1300" b="1" dirty="0"/>
          </a:p>
        </p:txBody>
      </p:sp>
      <p:pic>
        <p:nvPicPr>
          <p:cNvPr id="17410" name="Picture 2" descr="page4image60844320">
            <a:extLst>
              <a:ext uri="{FF2B5EF4-FFF2-40B4-BE49-F238E27FC236}">
                <a16:creationId xmlns:a16="http://schemas.microsoft.com/office/drawing/2014/main" xmlns="" id="{B5FA337D-DA46-BD49-968D-671DF5E02AC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00905" y="2782563"/>
            <a:ext cx="382103" cy="38210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2">
            <a:extLst>
              <a:ext uri="{FF2B5EF4-FFF2-40B4-BE49-F238E27FC236}">
                <a16:creationId xmlns:a16="http://schemas.microsoft.com/office/drawing/2014/main" xmlns="" id="{FA35C9FC-D7A3-D24C-8A08-F201BCE8F3EE}"/>
              </a:ext>
            </a:extLst>
          </p:cNvPr>
          <p:cNvSpPr txBox="1">
            <a:spLocks/>
          </p:cNvSpPr>
          <p:nvPr/>
        </p:nvSpPr>
        <p:spPr>
          <a:xfrm>
            <a:off x="2633985" y="4229893"/>
            <a:ext cx="3951086"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p:txBody>
      </p:sp>
      <p:pic>
        <p:nvPicPr>
          <p:cNvPr id="18" name="Picture 2" descr="page4image60844320">
            <a:extLst>
              <a:ext uri="{FF2B5EF4-FFF2-40B4-BE49-F238E27FC236}">
                <a16:creationId xmlns:a16="http://schemas.microsoft.com/office/drawing/2014/main" xmlns="" id="{BF067F2C-C7A8-C94F-99F2-DB0FF14C017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46713" y="2775320"/>
            <a:ext cx="382103" cy="3821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page4image60844320">
            <a:extLst>
              <a:ext uri="{FF2B5EF4-FFF2-40B4-BE49-F238E27FC236}">
                <a16:creationId xmlns:a16="http://schemas.microsoft.com/office/drawing/2014/main" xmlns="" id="{5387FF8B-64FB-0A42-A09F-47558559C2E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73354" y="2782563"/>
            <a:ext cx="382103" cy="382103"/>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xmlns="" id="{48906DE0-F8C9-8343-8641-FC78DFDC4463}"/>
              </a:ext>
            </a:extLst>
          </p:cNvPr>
          <p:cNvSpPr/>
          <p:nvPr/>
        </p:nvSpPr>
        <p:spPr>
          <a:xfrm>
            <a:off x="2633984" y="3355576"/>
            <a:ext cx="1715947" cy="830997"/>
          </a:xfrm>
          <a:prstGeom prst="rect">
            <a:avLst/>
          </a:prstGeom>
        </p:spPr>
        <p:txBody>
          <a:bodyPr wrap="square">
            <a:spAutoFit/>
          </a:bodyPr>
          <a:lstStyle/>
          <a:p>
            <a:pPr algn="ctr"/>
            <a:r>
              <a:rPr lang="it-IT" sz="1200" dirty="0" smtClean="0"/>
              <a:t>Canales</a:t>
            </a:r>
            <a:r>
              <a:rPr lang="it-IT" sz="1200" dirty="0" smtClean="0"/>
              <a:t> vacíos, </a:t>
            </a:r>
            <a:r>
              <a:rPr lang="it-IT" sz="1200" dirty="0"/>
              <a:t>dificultad para encontrar candidatos </a:t>
            </a:r>
            <a:r>
              <a:rPr lang="it-IT" sz="1200" dirty="0" smtClean="0"/>
              <a:t>online</a:t>
            </a:r>
            <a:r>
              <a:rPr lang="it-IT" sz="1200" dirty="0" smtClean="0"/>
              <a:t>,</a:t>
            </a:r>
            <a:endParaRPr lang="it-IT" sz="1200" dirty="0"/>
          </a:p>
        </p:txBody>
      </p:sp>
      <p:sp>
        <p:nvSpPr>
          <p:cNvPr id="12" name="Rettangolo 11">
            <a:extLst>
              <a:ext uri="{FF2B5EF4-FFF2-40B4-BE49-F238E27FC236}">
                <a16:creationId xmlns:a16="http://schemas.microsoft.com/office/drawing/2014/main" xmlns="" id="{C5AA2201-067E-C64C-9781-D108B37C6825}"/>
              </a:ext>
            </a:extLst>
          </p:cNvPr>
          <p:cNvSpPr/>
          <p:nvPr/>
        </p:nvSpPr>
        <p:spPr>
          <a:xfrm>
            <a:off x="4349932" y="3245166"/>
            <a:ext cx="2375666" cy="1015663"/>
          </a:xfrm>
          <a:prstGeom prst="rect">
            <a:avLst/>
          </a:prstGeom>
        </p:spPr>
        <p:txBody>
          <a:bodyPr wrap="square">
            <a:spAutoFit/>
          </a:bodyPr>
          <a:lstStyle/>
          <a:p>
            <a:pPr algn="ctr"/>
            <a:r>
              <a:rPr lang="it-IT" sz="1200" dirty="0"/>
              <a:t>incapacidad para contratar a jóvenes o persuadir a </a:t>
            </a:r>
            <a:r>
              <a:rPr lang="it-IT" sz="1200" dirty="0" smtClean="0"/>
              <a:t>trabajadores</a:t>
            </a:r>
            <a:r>
              <a:rPr lang="it-IT" sz="1200" dirty="0" smtClean="0"/>
              <a:t> </a:t>
            </a:r>
            <a:r>
              <a:rPr lang="it-IT" sz="1200" dirty="0"/>
              <a:t>a cambiar de empresa, excepto frente a un gran aumento salarial.</a:t>
            </a:r>
          </a:p>
        </p:txBody>
      </p:sp>
      <p:sp>
        <p:nvSpPr>
          <p:cNvPr id="13" name="Rettangolo 12">
            <a:extLst>
              <a:ext uri="{FF2B5EF4-FFF2-40B4-BE49-F238E27FC236}">
                <a16:creationId xmlns:a16="http://schemas.microsoft.com/office/drawing/2014/main" xmlns="" id="{AED31D36-C676-E048-B7B9-A0BD117F3746}"/>
              </a:ext>
            </a:extLst>
          </p:cNvPr>
          <p:cNvSpPr/>
          <p:nvPr/>
        </p:nvSpPr>
        <p:spPr>
          <a:xfrm>
            <a:off x="6725597" y="3337500"/>
            <a:ext cx="2277619" cy="830997"/>
          </a:xfrm>
          <a:prstGeom prst="rect">
            <a:avLst/>
          </a:prstGeom>
        </p:spPr>
        <p:txBody>
          <a:bodyPr wrap="square">
            <a:spAutoFit/>
          </a:bodyPr>
          <a:lstStyle/>
          <a:p>
            <a:pPr algn="ctr"/>
            <a:r>
              <a:rPr lang="it-IT" sz="1200" b="1" dirty="0"/>
              <a:t>Son síntomas de la incapacidad de la empresa para promocionarse como </a:t>
            </a:r>
            <a:r>
              <a:rPr lang="it-IT" sz="1200" b="1" dirty="0" smtClean="0"/>
              <a:t>un gran empleador.</a:t>
            </a:r>
            <a:endParaRPr lang="it-IT" sz="1200" b="1" dirty="0"/>
          </a:p>
        </p:txBody>
      </p:sp>
      <p:sp>
        <p:nvSpPr>
          <p:cNvPr id="14" name="Rettangolo 13">
            <a:extLst>
              <a:ext uri="{FF2B5EF4-FFF2-40B4-BE49-F238E27FC236}">
                <a16:creationId xmlns:a16="http://schemas.microsoft.com/office/drawing/2014/main" xmlns="" id="{2692D88C-2AC7-194D-BFBA-C827ADBA3648}"/>
              </a:ext>
            </a:extLst>
          </p:cNvPr>
          <p:cNvSpPr/>
          <p:nvPr/>
        </p:nvSpPr>
        <p:spPr>
          <a:xfrm>
            <a:off x="2581095" y="4282844"/>
            <a:ext cx="6428149" cy="1938992"/>
          </a:xfrm>
          <a:prstGeom prst="rect">
            <a:avLst/>
          </a:prstGeom>
        </p:spPr>
        <p:txBody>
          <a:bodyPr wrap="square">
            <a:spAutoFit/>
          </a:bodyPr>
          <a:lstStyle/>
          <a:p>
            <a:pPr algn="just"/>
            <a:r>
              <a:rPr lang="it-IT" sz="1200" i="1" dirty="0"/>
              <a:t>La compañía entonces se estructuró para crear una </a:t>
            </a:r>
            <a:r>
              <a:rPr lang="it-IT" sz="1200" i="1" dirty="0" smtClean="0"/>
              <a:t>Propuesta </a:t>
            </a:r>
            <a:r>
              <a:rPr lang="it-IT" sz="1200" b="1" i="1" dirty="0"/>
              <a:t>de </a:t>
            </a:r>
            <a:r>
              <a:rPr lang="it-IT" sz="1200" b="1" i="1" dirty="0" smtClean="0"/>
              <a:t>valor</a:t>
            </a:r>
            <a:r>
              <a:rPr lang="it-IT" sz="1200" i="1" dirty="0" smtClean="0"/>
              <a:t> </a:t>
            </a:r>
            <a:r>
              <a:rPr lang="it-IT" sz="1200" i="1" dirty="0"/>
              <a:t>e ir a LinkedIn para informar a la gente que está presente en Career Days.</a:t>
            </a:r>
          </a:p>
          <a:p>
            <a:pPr algn="just"/>
            <a:endParaRPr lang="it-IT" sz="1200" i="1" dirty="0"/>
          </a:p>
          <a:p>
            <a:pPr algn="just"/>
            <a:r>
              <a:rPr lang="it-IT" sz="1200" i="1" dirty="0"/>
              <a:t>Es una lástima que </a:t>
            </a:r>
            <a:r>
              <a:rPr lang="it-IT" sz="1200" b="1" i="1" dirty="0"/>
              <a:t>todos los EVP hoy en día se parezcan</a:t>
            </a:r>
            <a:r>
              <a:rPr lang="it-IT" sz="1200" i="1" dirty="0"/>
              <a:t> y la gente, la cultura, la diversidad de elementos </a:t>
            </a:r>
            <a:r>
              <a:rPr lang="it-IT" sz="1200" i="1" dirty="0" smtClean="0"/>
              <a:t>que generan </a:t>
            </a:r>
            <a:r>
              <a:rPr lang="it-IT" sz="1200" i="1" dirty="0" smtClean="0"/>
              <a:t>singularidad </a:t>
            </a:r>
            <a:r>
              <a:rPr lang="it-IT" sz="1200" i="1" dirty="0"/>
              <a:t>se conviertan en instrumentos de aprobación.</a:t>
            </a:r>
          </a:p>
          <a:p>
            <a:pPr algn="just"/>
            <a:endParaRPr lang="it-IT" sz="1200" i="1" dirty="0"/>
          </a:p>
          <a:p>
            <a:pPr algn="just"/>
            <a:r>
              <a:rPr lang="it-IT" sz="1200" i="1" dirty="0"/>
              <a:t>Y el candidato vuelve a la situación en la </a:t>
            </a:r>
            <a:r>
              <a:rPr lang="it-IT" sz="1200" b="1" i="1" dirty="0"/>
              <a:t>que </a:t>
            </a:r>
            <a:r>
              <a:rPr lang="it-IT" sz="1200" b="1" i="1" dirty="0" smtClean="0"/>
              <a:t>no </a:t>
            </a:r>
            <a:r>
              <a:rPr lang="it-IT" sz="1200" b="1" i="1" dirty="0" smtClean="0"/>
              <a:t>tiene</a:t>
            </a:r>
            <a:r>
              <a:rPr lang="it-IT" sz="1200" b="1" i="1" dirty="0" smtClean="0"/>
              <a:t> claros los aspectos para </a:t>
            </a:r>
            <a:r>
              <a:rPr lang="it-IT" sz="1200" b="1" i="1" dirty="0"/>
              <a:t>elegir una empresa en lugar de otra</a:t>
            </a:r>
            <a:r>
              <a:rPr lang="it-IT" sz="1200" i="1" dirty="0"/>
              <a:t>, pero </a:t>
            </a:r>
            <a:r>
              <a:rPr lang="it-IT" sz="1200" i="1" dirty="0" smtClean="0"/>
              <a:t>, aún así, queda claro </a:t>
            </a:r>
            <a:endParaRPr lang="it-IT" sz="1200" i="1" dirty="0"/>
          </a:p>
          <a:p>
            <a:pPr algn="just"/>
            <a:r>
              <a:rPr lang="it-IT" sz="1200" i="1" dirty="0"/>
              <a:t>que la empresa </a:t>
            </a:r>
            <a:r>
              <a:rPr lang="it-IT" sz="1200" i="1" dirty="0" smtClean="0"/>
              <a:t>debe participar</a:t>
            </a:r>
            <a:r>
              <a:rPr lang="it-IT" sz="1200" i="1" dirty="0" smtClean="0"/>
              <a:t> </a:t>
            </a:r>
            <a:r>
              <a:rPr lang="it-IT" sz="1200" i="1" dirty="0"/>
              <a:t>en Career Days.</a:t>
            </a:r>
          </a:p>
        </p:txBody>
      </p:sp>
    </p:spTree>
    <p:extLst>
      <p:ext uri="{BB962C8B-B14F-4D97-AF65-F5344CB8AC3E}">
        <p14:creationId xmlns:p14="http://schemas.microsoft.com/office/powerpoint/2010/main" val="196026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1605" y="545266"/>
            <a:ext cx="6583816" cy="57408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Si no hay </a:t>
            </a:r>
            <a:r>
              <a:rPr lang="it-IT" sz="2000" b="1" dirty="0" smtClean="0">
                <a:solidFill>
                  <a:schemeClr val="bg1"/>
                </a:solidFill>
              </a:rPr>
              <a:t>concienciación /conocimiento de </a:t>
            </a:r>
            <a:r>
              <a:rPr lang="it-IT" sz="2000" b="1" dirty="0">
                <a:solidFill>
                  <a:schemeClr val="bg1"/>
                </a:solidFill>
              </a:rPr>
              <a:t>la </a:t>
            </a:r>
            <a:r>
              <a:rPr lang="it-IT" sz="2000" b="1" dirty="0">
                <a:solidFill>
                  <a:schemeClr val="bg1"/>
                </a:solidFill>
              </a:rPr>
              <a:t>M</a:t>
            </a:r>
            <a:r>
              <a:rPr lang="it-IT" sz="2000" b="1" dirty="0" smtClean="0">
                <a:solidFill>
                  <a:schemeClr val="bg1"/>
                </a:solidFill>
              </a:rPr>
              <a:t>arca </a:t>
            </a:r>
            <a:r>
              <a:rPr lang="it-IT" sz="2000" b="1" dirty="0">
                <a:solidFill>
                  <a:schemeClr val="bg1"/>
                </a:solidFill>
              </a:rPr>
              <a:t>E</a:t>
            </a:r>
            <a:r>
              <a:rPr lang="it-IT" sz="2000" b="1" dirty="0" smtClean="0">
                <a:solidFill>
                  <a:schemeClr val="bg1"/>
                </a:solidFill>
              </a:rPr>
              <a:t>mpleadora</a:t>
            </a:r>
            <a:endParaRPr lang="it-IT" sz="2000" b="1" dirty="0">
              <a:solidFill>
                <a:schemeClr val="bg1"/>
              </a:solidFill>
            </a:endParaRPr>
          </a:p>
        </p:txBody>
      </p:sp>
      <p:pic>
        <p:nvPicPr>
          <p:cNvPr id="7" name="Picture 1" descr="page5image44144944">
            <a:extLst>
              <a:ext uri="{FF2B5EF4-FFF2-40B4-BE49-F238E27FC236}">
                <a16:creationId xmlns:a16="http://schemas.microsoft.com/office/drawing/2014/main" xmlns="" id="{F92DF5AE-D384-A14F-A75F-08E424190E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32220" y="1135117"/>
            <a:ext cx="2725283" cy="47102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CC8CE1DA-524F-EA42-B3F2-D31D5DEE3526}"/>
              </a:ext>
            </a:extLst>
          </p:cNvPr>
          <p:cNvSpPr/>
          <p:nvPr/>
        </p:nvSpPr>
        <p:spPr>
          <a:xfrm>
            <a:off x="131171" y="1518361"/>
            <a:ext cx="8881657" cy="1384995"/>
          </a:xfrm>
          <a:prstGeom prst="rect">
            <a:avLst/>
          </a:prstGeom>
        </p:spPr>
        <p:txBody>
          <a:bodyPr wrap="square">
            <a:spAutoFit/>
          </a:bodyPr>
          <a:lstStyle/>
          <a:p>
            <a:pPr>
              <a:lnSpc>
                <a:spcPct val="150000"/>
              </a:lnSpc>
            </a:pPr>
            <a:r>
              <a:rPr lang="it-IT" sz="1400" dirty="0"/>
              <a:t>«Somos una </a:t>
            </a:r>
            <a:r>
              <a:rPr lang="it-IT" sz="1400" dirty="0" smtClean="0"/>
              <a:t>buena empresa, </a:t>
            </a:r>
            <a:r>
              <a:rPr lang="it-IT" sz="1400" dirty="0"/>
              <a:t>pero nadie </a:t>
            </a:r>
            <a:r>
              <a:rPr lang="it-IT" sz="1400" b="1" dirty="0"/>
              <a:t>lo sabe».</a:t>
            </a:r>
          </a:p>
          <a:p>
            <a:pPr>
              <a:lnSpc>
                <a:spcPct val="150000"/>
              </a:lnSpc>
            </a:pPr>
            <a:r>
              <a:rPr lang="it-IT" sz="1400" dirty="0"/>
              <a:t>«Vamos a hacer XYZ y no </a:t>
            </a:r>
            <a:r>
              <a:rPr lang="it-IT" sz="1400" b="1" dirty="0"/>
              <a:t>lo digas.»</a:t>
            </a:r>
          </a:p>
          <a:p>
            <a:pPr>
              <a:lnSpc>
                <a:spcPct val="150000"/>
              </a:lnSpc>
            </a:pPr>
            <a:r>
              <a:rPr lang="it-IT" sz="1400" dirty="0" smtClean="0"/>
              <a:t>«</a:t>
            </a:r>
            <a:r>
              <a:rPr lang="it-IT" sz="1400" dirty="0" smtClean="0"/>
              <a:t>Actualmente</a:t>
            </a:r>
            <a:r>
              <a:rPr lang="it-IT" sz="1400" dirty="0" smtClean="0"/>
              <a:t> </a:t>
            </a:r>
            <a:r>
              <a:rPr lang="it-IT" sz="1400" dirty="0"/>
              <a:t>somos un grupo de más de XX,000 personas, pero fuera del sector </a:t>
            </a:r>
            <a:r>
              <a:rPr lang="it-IT" sz="1400" b="1" dirty="0"/>
              <a:t>no nos conocen</a:t>
            </a:r>
            <a:r>
              <a:rPr lang="it-IT" sz="1400" dirty="0"/>
              <a:t> «.</a:t>
            </a:r>
          </a:p>
          <a:p>
            <a:pPr>
              <a:lnSpc>
                <a:spcPct val="150000"/>
              </a:lnSpc>
            </a:pPr>
            <a:r>
              <a:rPr lang="it-IT" sz="1400" dirty="0"/>
              <a:t>«Tenemos beneficios de ABC pero solo </a:t>
            </a:r>
            <a:r>
              <a:rPr lang="it-IT" sz="1400" b="1" dirty="0" smtClean="0"/>
              <a:t>se conocen</a:t>
            </a:r>
            <a:r>
              <a:rPr lang="it-IT" sz="1400" b="1" dirty="0" smtClean="0"/>
              <a:t> </a:t>
            </a:r>
            <a:r>
              <a:rPr lang="it-IT" sz="1400" b="1" dirty="0"/>
              <a:t>una vez que </a:t>
            </a:r>
            <a:r>
              <a:rPr lang="it-IT" sz="1400" b="1" dirty="0" smtClean="0"/>
              <a:t>entran a la empresa».</a:t>
            </a:r>
            <a:endParaRPr lang="it-IT" sz="1400" b="1" dirty="0"/>
          </a:p>
        </p:txBody>
      </p:sp>
      <p:sp>
        <p:nvSpPr>
          <p:cNvPr id="3" name="Rettangolo 2">
            <a:extLst>
              <a:ext uri="{FF2B5EF4-FFF2-40B4-BE49-F238E27FC236}">
                <a16:creationId xmlns:a16="http://schemas.microsoft.com/office/drawing/2014/main" xmlns="" id="{431C78A2-5F82-3346-A027-FC8230E5E4F7}"/>
              </a:ext>
            </a:extLst>
          </p:cNvPr>
          <p:cNvSpPr/>
          <p:nvPr/>
        </p:nvSpPr>
        <p:spPr>
          <a:xfrm>
            <a:off x="281354" y="3006897"/>
            <a:ext cx="3490736" cy="1600438"/>
          </a:xfrm>
          <a:prstGeom prst="rect">
            <a:avLst/>
          </a:prstGeom>
        </p:spPr>
        <p:txBody>
          <a:bodyPr wrap="square">
            <a:spAutoFit/>
          </a:bodyPr>
          <a:lstStyle/>
          <a:p>
            <a:pPr algn="just"/>
            <a:r>
              <a:rPr lang="it-IT" sz="1400" dirty="0"/>
              <a:t>Son las frases más comunes que recogemos todos los días en </a:t>
            </a:r>
            <a:r>
              <a:rPr lang="it-IT" sz="1400" dirty="0" smtClean="0"/>
              <a:t>grandes y medianas empresas. Son grandes </a:t>
            </a:r>
            <a:r>
              <a:rPr lang="it-IT" sz="1400" dirty="0"/>
              <a:t>marcas </a:t>
            </a:r>
            <a:r>
              <a:rPr lang="it-IT" sz="1400" dirty="0" smtClean="0"/>
              <a:t>con lagunas</a:t>
            </a:r>
            <a:r>
              <a:rPr lang="it-IT" sz="1400" dirty="0" smtClean="0"/>
              <a:t>, </a:t>
            </a:r>
            <a:r>
              <a:rPr lang="it-IT" sz="1400" dirty="0"/>
              <a:t>que hoy en día se abren a buscar </a:t>
            </a:r>
            <a:r>
              <a:rPr lang="it-IT" sz="1400" b="1" dirty="0"/>
              <a:t>personas incluso fuera de su </a:t>
            </a:r>
            <a:r>
              <a:rPr lang="it-IT" sz="1400" b="1" dirty="0" smtClean="0"/>
              <a:t>sector, pasando de ser empresas referentes a ser una más.</a:t>
            </a:r>
            <a:endParaRPr lang="it-IT" sz="1400" b="1" dirty="0"/>
          </a:p>
        </p:txBody>
      </p:sp>
      <p:sp>
        <p:nvSpPr>
          <p:cNvPr id="4" name="Rettangolo 3">
            <a:extLst>
              <a:ext uri="{FF2B5EF4-FFF2-40B4-BE49-F238E27FC236}">
                <a16:creationId xmlns:a16="http://schemas.microsoft.com/office/drawing/2014/main" xmlns="" id="{EA5E9216-DF92-A344-9704-2AAE4DEE87AE}"/>
              </a:ext>
            </a:extLst>
          </p:cNvPr>
          <p:cNvSpPr/>
          <p:nvPr/>
        </p:nvSpPr>
        <p:spPr>
          <a:xfrm>
            <a:off x="3909847" y="3002061"/>
            <a:ext cx="3421119" cy="1384995"/>
          </a:xfrm>
          <a:prstGeom prst="rect">
            <a:avLst/>
          </a:prstGeom>
        </p:spPr>
        <p:txBody>
          <a:bodyPr wrap="square">
            <a:spAutoFit/>
          </a:bodyPr>
          <a:lstStyle/>
          <a:p>
            <a:pPr algn="just"/>
            <a:r>
              <a:rPr lang="it-IT" sz="1400" dirty="0" smtClean="0"/>
              <a:t>Existen</a:t>
            </a:r>
            <a:r>
              <a:rPr lang="it-IT" sz="1400" dirty="0" smtClean="0"/>
              <a:t> </a:t>
            </a:r>
            <a:r>
              <a:rPr lang="it-IT" sz="1400" dirty="0"/>
              <a:t>medianas empresas en fuerte </a:t>
            </a:r>
            <a:r>
              <a:rPr lang="it-IT" sz="1400" dirty="0" smtClean="0"/>
              <a:t>crecimiento pero que nadie lo conoce. Como resultado, </a:t>
            </a:r>
            <a:r>
              <a:rPr lang="it-IT" sz="1400" b="1" dirty="0" smtClean="0"/>
              <a:t>los buenos </a:t>
            </a:r>
            <a:r>
              <a:rPr lang="it-IT" sz="1400" b="1" dirty="0"/>
              <a:t>talentos </a:t>
            </a:r>
            <a:r>
              <a:rPr lang="it-IT" sz="1400" b="1" dirty="0" smtClean="0"/>
              <a:t>terminan </a:t>
            </a:r>
            <a:r>
              <a:rPr lang="it-IT" sz="1400" b="1" dirty="0"/>
              <a:t>eligiendo «nombres» más conocidos</a:t>
            </a:r>
            <a:r>
              <a:rPr lang="it-IT" sz="1400" b="1" dirty="0" smtClean="0"/>
              <a:t>. ¿</a:t>
            </a:r>
            <a:r>
              <a:rPr lang="it-IT" sz="1400" b="1" dirty="0"/>
              <a:t>Dónde se atasca el mecanismo?</a:t>
            </a:r>
          </a:p>
        </p:txBody>
      </p:sp>
      <p:sp>
        <p:nvSpPr>
          <p:cNvPr id="9" name="Title 2">
            <a:extLst>
              <a:ext uri="{FF2B5EF4-FFF2-40B4-BE49-F238E27FC236}">
                <a16:creationId xmlns:a16="http://schemas.microsoft.com/office/drawing/2014/main" xmlns="" id="{AD1942AF-531F-D94D-873B-7BEF68A94ED1}"/>
              </a:ext>
            </a:extLst>
          </p:cNvPr>
          <p:cNvSpPr txBox="1">
            <a:spLocks/>
          </p:cNvSpPr>
          <p:nvPr/>
        </p:nvSpPr>
        <p:spPr>
          <a:xfrm>
            <a:off x="1815666" y="4740491"/>
            <a:ext cx="3951086"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p:txBody>
      </p:sp>
      <p:sp>
        <p:nvSpPr>
          <p:cNvPr id="8" name="Rettangolo 7">
            <a:extLst>
              <a:ext uri="{FF2B5EF4-FFF2-40B4-BE49-F238E27FC236}">
                <a16:creationId xmlns:a16="http://schemas.microsoft.com/office/drawing/2014/main" xmlns="" id="{06701DDB-58C9-3A48-966A-4316D4268776}"/>
              </a:ext>
            </a:extLst>
          </p:cNvPr>
          <p:cNvSpPr/>
          <p:nvPr/>
        </p:nvSpPr>
        <p:spPr>
          <a:xfrm>
            <a:off x="1629510" y="4833398"/>
            <a:ext cx="4285161" cy="1200329"/>
          </a:xfrm>
          <a:prstGeom prst="rect">
            <a:avLst/>
          </a:prstGeom>
        </p:spPr>
        <p:txBody>
          <a:bodyPr wrap="square">
            <a:spAutoFit/>
          </a:bodyPr>
          <a:lstStyle/>
          <a:p>
            <a:pPr algn="ctr"/>
            <a:r>
              <a:rPr lang="it-IT" b="1" dirty="0"/>
              <a:t>Varios estudios sugieren </a:t>
            </a:r>
            <a:r>
              <a:rPr lang="it-IT" b="1" dirty="0" smtClean="0"/>
              <a:t>que </a:t>
            </a:r>
            <a:r>
              <a:rPr lang="it-IT" b="1" dirty="0"/>
              <a:t>estamos </a:t>
            </a:r>
            <a:r>
              <a:rPr lang="it-IT" b="1" dirty="0" smtClean="0"/>
              <a:t>pas</a:t>
            </a:r>
            <a:r>
              <a:rPr lang="it-IT" b="1" dirty="0" smtClean="0"/>
              <a:t>ando </a:t>
            </a:r>
            <a:r>
              <a:rPr lang="it-IT" b="1" dirty="0"/>
              <a:t>de una búsqueda de </a:t>
            </a:r>
            <a:r>
              <a:rPr lang="it-IT" b="1" dirty="0" smtClean="0"/>
              <a:t>empleo </a:t>
            </a:r>
            <a:r>
              <a:rPr lang="it-IT" b="1" dirty="0" smtClean="0"/>
              <a:t>motivad</a:t>
            </a:r>
            <a:r>
              <a:rPr lang="it-IT" b="1" dirty="0" smtClean="0"/>
              <a:t>a </a:t>
            </a:r>
            <a:r>
              <a:rPr lang="it-IT" b="1" dirty="0"/>
              <a:t>por el </a:t>
            </a:r>
            <a:r>
              <a:rPr lang="it-IT" b="1" dirty="0" smtClean="0"/>
              <a:t>dinero a una impulsada </a:t>
            </a:r>
            <a:r>
              <a:rPr lang="it-IT" b="1" dirty="0"/>
              <a:t>por un propósito.</a:t>
            </a:r>
          </a:p>
        </p:txBody>
      </p:sp>
      <p:pic>
        <p:nvPicPr>
          <p:cNvPr id="10" name="Immagine 9">
            <a:extLst>
              <a:ext uri="{FF2B5EF4-FFF2-40B4-BE49-F238E27FC236}">
                <a16:creationId xmlns:a16="http://schemas.microsoft.com/office/drawing/2014/main" xmlns="" id="{A97D44C8-712A-9B4E-875D-99705397D5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17052" y="6039865"/>
            <a:ext cx="3949700" cy="38100"/>
          </a:xfrm>
          <a:prstGeom prst="rect">
            <a:avLst/>
          </a:prstGeom>
        </p:spPr>
      </p:pic>
    </p:spTree>
    <p:extLst>
      <p:ext uri="{BB962C8B-B14F-4D97-AF65-F5344CB8AC3E}">
        <p14:creationId xmlns:p14="http://schemas.microsoft.com/office/powerpoint/2010/main" val="10026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671390"/>
            <a:ext cx="6583816"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Si no hay </a:t>
            </a:r>
            <a:r>
              <a:rPr lang="it-IT" sz="2000" b="1" dirty="0" smtClean="0">
                <a:solidFill>
                  <a:schemeClr val="bg1"/>
                </a:solidFill>
              </a:rPr>
              <a:t>conocimiento </a:t>
            </a:r>
            <a:r>
              <a:rPr lang="it-IT" sz="2000" b="1" dirty="0">
                <a:solidFill>
                  <a:schemeClr val="bg1"/>
                </a:solidFill>
              </a:rPr>
              <a:t>de la </a:t>
            </a:r>
            <a:r>
              <a:rPr lang="it-IT" sz="2000" b="1" dirty="0">
                <a:solidFill>
                  <a:schemeClr val="bg1"/>
                </a:solidFill>
              </a:rPr>
              <a:t>M</a:t>
            </a:r>
            <a:r>
              <a:rPr lang="it-IT" sz="2000" b="1" dirty="0" smtClean="0">
                <a:solidFill>
                  <a:schemeClr val="bg1"/>
                </a:solidFill>
              </a:rPr>
              <a:t>arca empleadora</a:t>
            </a:r>
            <a:endParaRPr lang="it-IT" sz="2000" b="1" dirty="0">
              <a:solidFill>
                <a:schemeClr val="bg1"/>
              </a:solidFill>
            </a:endParaRPr>
          </a:p>
        </p:txBody>
      </p:sp>
      <p:pic>
        <p:nvPicPr>
          <p:cNvPr id="19457" name="Picture 1" descr="page6image44461856">
            <a:extLst>
              <a:ext uri="{FF2B5EF4-FFF2-40B4-BE49-F238E27FC236}">
                <a16:creationId xmlns:a16="http://schemas.microsoft.com/office/drawing/2014/main" xmlns="" id="{45A9BABE-E919-5440-A200-DE79652EB19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68182" y="1122666"/>
            <a:ext cx="2289321" cy="4727077"/>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xmlns="" id="{E02E0A19-E5D8-DC4D-85BD-685D3E58EC6F}"/>
              </a:ext>
            </a:extLst>
          </p:cNvPr>
          <p:cNvSpPr/>
          <p:nvPr/>
        </p:nvSpPr>
        <p:spPr>
          <a:xfrm>
            <a:off x="187687" y="1482509"/>
            <a:ext cx="7183957" cy="584775"/>
          </a:xfrm>
          <a:prstGeom prst="rect">
            <a:avLst/>
          </a:prstGeom>
        </p:spPr>
        <p:txBody>
          <a:bodyPr wrap="square">
            <a:spAutoFit/>
          </a:bodyPr>
          <a:lstStyle/>
          <a:p>
            <a:r>
              <a:rPr lang="it-IT" sz="1600" dirty="0" smtClean="0"/>
              <a:t>Conseguir comunicar</a:t>
            </a:r>
            <a:r>
              <a:rPr lang="it-IT" sz="1600" dirty="0" smtClean="0"/>
              <a:t> la Employer Brand, significa: Que encuentren y elijan tu empresa aunque </a:t>
            </a:r>
            <a:r>
              <a:rPr lang="it-IT" sz="1600" dirty="0"/>
              <a:t>la remuneración o la geografía no </a:t>
            </a:r>
            <a:r>
              <a:rPr lang="it-IT" sz="1600" dirty="0" smtClean="0"/>
              <a:t>sean </a:t>
            </a:r>
            <a:r>
              <a:rPr lang="it-IT" sz="1600" dirty="0"/>
              <a:t>competitivas.</a:t>
            </a:r>
          </a:p>
        </p:txBody>
      </p:sp>
      <p:sp>
        <p:nvSpPr>
          <p:cNvPr id="12" name="Rettangolo 11">
            <a:extLst>
              <a:ext uri="{FF2B5EF4-FFF2-40B4-BE49-F238E27FC236}">
                <a16:creationId xmlns:a16="http://schemas.microsoft.com/office/drawing/2014/main" xmlns="" id="{35E41744-A438-EF40-97B0-E1B994A6E00B}"/>
              </a:ext>
            </a:extLst>
          </p:cNvPr>
          <p:cNvSpPr/>
          <p:nvPr/>
        </p:nvSpPr>
        <p:spPr>
          <a:xfrm>
            <a:off x="187687" y="2189571"/>
            <a:ext cx="2188132" cy="1015663"/>
          </a:xfrm>
          <a:prstGeom prst="rect">
            <a:avLst/>
          </a:prstGeom>
        </p:spPr>
        <p:txBody>
          <a:bodyPr wrap="square">
            <a:spAutoFit/>
          </a:bodyPr>
          <a:lstStyle/>
          <a:p>
            <a:r>
              <a:rPr lang="it-IT" sz="1200" dirty="0"/>
              <a:t>En la práctica, los que buscan trabajo tienen en mente que no lo encontrarán en las condiciones económicas que esperan.</a:t>
            </a:r>
          </a:p>
        </p:txBody>
      </p:sp>
      <p:sp>
        <p:nvSpPr>
          <p:cNvPr id="13" name="Rettangolo 12">
            <a:extLst>
              <a:ext uri="{FF2B5EF4-FFF2-40B4-BE49-F238E27FC236}">
                <a16:creationId xmlns:a16="http://schemas.microsoft.com/office/drawing/2014/main" xmlns="" id="{538E749F-87AC-3947-A797-BC39E6616E60}"/>
              </a:ext>
            </a:extLst>
          </p:cNvPr>
          <p:cNvSpPr/>
          <p:nvPr/>
        </p:nvSpPr>
        <p:spPr>
          <a:xfrm>
            <a:off x="4808575" y="2163225"/>
            <a:ext cx="2037645" cy="1569660"/>
          </a:xfrm>
          <a:prstGeom prst="rect">
            <a:avLst/>
          </a:prstGeom>
        </p:spPr>
        <p:txBody>
          <a:bodyPr wrap="square">
            <a:spAutoFit/>
          </a:bodyPr>
          <a:lstStyle/>
          <a:p>
            <a:r>
              <a:rPr lang="it-IT" sz="1200" dirty="0"/>
              <a:t>También es lo mismo para </a:t>
            </a:r>
            <a:r>
              <a:rPr lang="it-IT" sz="1200" dirty="0" smtClean="0"/>
              <a:t>trabajadores con experiencia</a:t>
            </a:r>
            <a:r>
              <a:rPr lang="it-IT" sz="1200" dirty="0" smtClean="0"/>
              <a:t> </a:t>
            </a:r>
            <a:r>
              <a:rPr lang="it-IT" sz="1200" dirty="0"/>
              <a:t>que quieren cambiar de trabajo pero están acostumbrados a un salario que ya no está en </a:t>
            </a:r>
            <a:r>
              <a:rPr lang="it-IT" sz="1200" dirty="0" smtClean="0"/>
              <a:t>consonancia</a:t>
            </a:r>
            <a:r>
              <a:rPr lang="it-IT" sz="1200" dirty="0" smtClean="0"/>
              <a:t> </a:t>
            </a:r>
            <a:r>
              <a:rPr lang="it-IT" sz="1200" dirty="0"/>
              <a:t>con el mercado.</a:t>
            </a:r>
          </a:p>
        </p:txBody>
      </p:sp>
      <p:sp>
        <p:nvSpPr>
          <p:cNvPr id="14" name="Rettangolo 13">
            <a:extLst>
              <a:ext uri="{FF2B5EF4-FFF2-40B4-BE49-F238E27FC236}">
                <a16:creationId xmlns:a16="http://schemas.microsoft.com/office/drawing/2014/main" xmlns="" id="{5486EDE9-33AD-D44A-99D4-75353973B3B3}"/>
              </a:ext>
            </a:extLst>
          </p:cNvPr>
          <p:cNvSpPr/>
          <p:nvPr/>
        </p:nvSpPr>
        <p:spPr>
          <a:xfrm>
            <a:off x="2375819" y="2158683"/>
            <a:ext cx="2432756" cy="1569660"/>
          </a:xfrm>
          <a:prstGeom prst="rect">
            <a:avLst/>
          </a:prstGeom>
        </p:spPr>
        <p:txBody>
          <a:bodyPr wrap="square">
            <a:spAutoFit/>
          </a:bodyPr>
          <a:lstStyle/>
          <a:p>
            <a:r>
              <a:rPr lang="it-IT" sz="1200" dirty="0"/>
              <a:t>Esto es cierto para un recién graduado en su primera experiencia</a:t>
            </a:r>
            <a:r>
              <a:rPr lang="it-IT" sz="1200" dirty="0" smtClean="0"/>
              <a:t>: durante </a:t>
            </a:r>
            <a:r>
              <a:rPr lang="it-IT" sz="1200" dirty="0"/>
              <a:t>años ha cultivado la expectativa de que el título le </a:t>
            </a:r>
            <a:r>
              <a:rPr lang="it-IT" sz="1200" dirty="0" smtClean="0"/>
              <a:t>garantizará inmediatamente grandes condiciones </a:t>
            </a:r>
            <a:r>
              <a:rPr lang="it-IT" sz="1200" dirty="0"/>
              <a:t>económicas </a:t>
            </a:r>
            <a:r>
              <a:rPr lang="it-IT" sz="1200" dirty="0" smtClean="0"/>
              <a:t>que otros trabajadores</a:t>
            </a:r>
            <a:r>
              <a:rPr lang="it-IT" sz="1200" dirty="0" smtClean="0"/>
              <a:t> </a:t>
            </a:r>
            <a:r>
              <a:rPr lang="it-IT" sz="1200" dirty="0"/>
              <a:t>sin </a:t>
            </a:r>
            <a:r>
              <a:rPr lang="it-IT" sz="1200" dirty="0" smtClean="0"/>
              <a:t>estudios</a:t>
            </a:r>
            <a:r>
              <a:rPr lang="it-IT" sz="1200" dirty="0" smtClean="0"/>
              <a:t>.</a:t>
            </a:r>
            <a:endParaRPr lang="it-IT" sz="1200" dirty="0"/>
          </a:p>
        </p:txBody>
      </p:sp>
      <p:sp>
        <p:nvSpPr>
          <p:cNvPr id="15" name="Rettangolo 14">
            <a:extLst>
              <a:ext uri="{FF2B5EF4-FFF2-40B4-BE49-F238E27FC236}">
                <a16:creationId xmlns:a16="http://schemas.microsoft.com/office/drawing/2014/main" xmlns="" id="{5007142C-5B1E-3C4D-9C52-31BBAC8530C4}"/>
              </a:ext>
            </a:extLst>
          </p:cNvPr>
          <p:cNvSpPr/>
          <p:nvPr/>
        </p:nvSpPr>
        <p:spPr>
          <a:xfrm>
            <a:off x="581630" y="3766768"/>
            <a:ext cx="6186552" cy="861774"/>
          </a:xfrm>
          <a:prstGeom prst="rect">
            <a:avLst/>
          </a:prstGeom>
        </p:spPr>
        <p:txBody>
          <a:bodyPr wrap="square">
            <a:spAutoFit/>
          </a:bodyPr>
          <a:lstStyle/>
          <a:p>
            <a:r>
              <a:rPr lang="it-IT" sz="1600" dirty="0"/>
              <a:t>La empresa está </a:t>
            </a:r>
            <a:r>
              <a:rPr lang="it-IT" sz="1600" b="1" dirty="0"/>
              <a:t>pidiendo a la persona un compromiso que impacte en su vida y la de las personas a su alrededor</a:t>
            </a:r>
            <a:r>
              <a:rPr lang="it-IT" sz="1600" dirty="0"/>
              <a:t>, sin ofrecer ninguna garantía de mejora económica</a:t>
            </a:r>
            <a:r>
              <a:rPr lang="it-IT" dirty="0"/>
              <a:t>.</a:t>
            </a:r>
          </a:p>
        </p:txBody>
      </p:sp>
      <p:sp>
        <p:nvSpPr>
          <p:cNvPr id="18" name="Title 2">
            <a:extLst>
              <a:ext uri="{FF2B5EF4-FFF2-40B4-BE49-F238E27FC236}">
                <a16:creationId xmlns:a16="http://schemas.microsoft.com/office/drawing/2014/main" xmlns="" id="{CE6EFAC9-6EF5-A740-870D-FD8BE2130465}"/>
              </a:ext>
            </a:extLst>
          </p:cNvPr>
          <p:cNvSpPr txBox="1">
            <a:spLocks/>
          </p:cNvSpPr>
          <p:nvPr/>
        </p:nvSpPr>
        <p:spPr>
          <a:xfrm>
            <a:off x="1804122" y="4693942"/>
            <a:ext cx="3951086"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p:txBody>
      </p:sp>
      <p:sp>
        <p:nvSpPr>
          <p:cNvPr id="19" name="Title 2">
            <a:extLst>
              <a:ext uri="{FF2B5EF4-FFF2-40B4-BE49-F238E27FC236}">
                <a16:creationId xmlns:a16="http://schemas.microsoft.com/office/drawing/2014/main" xmlns="" id="{718A367A-EAC0-0844-9BB9-BECC4CFDBE61}"/>
              </a:ext>
            </a:extLst>
          </p:cNvPr>
          <p:cNvSpPr txBox="1">
            <a:spLocks/>
          </p:cNvSpPr>
          <p:nvPr/>
        </p:nvSpPr>
        <p:spPr>
          <a:xfrm>
            <a:off x="1804122" y="3719858"/>
            <a:ext cx="3951086" cy="45719"/>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p:txBody>
      </p:sp>
      <p:sp>
        <p:nvSpPr>
          <p:cNvPr id="16" name="Rettangolo 15">
            <a:extLst>
              <a:ext uri="{FF2B5EF4-FFF2-40B4-BE49-F238E27FC236}">
                <a16:creationId xmlns:a16="http://schemas.microsoft.com/office/drawing/2014/main" xmlns="" id="{49D0E658-E777-894E-AF4F-ECD37928223C}"/>
              </a:ext>
            </a:extLst>
          </p:cNvPr>
          <p:cNvSpPr/>
          <p:nvPr/>
        </p:nvSpPr>
        <p:spPr>
          <a:xfrm>
            <a:off x="337081" y="4923766"/>
            <a:ext cx="3255115" cy="1015663"/>
          </a:xfrm>
          <a:prstGeom prst="rect">
            <a:avLst/>
          </a:prstGeom>
        </p:spPr>
        <p:txBody>
          <a:bodyPr wrap="square">
            <a:spAutoFit/>
          </a:bodyPr>
          <a:lstStyle/>
          <a:p>
            <a:r>
              <a:rPr lang="es-ES" sz="1200" dirty="0" smtClean="0"/>
              <a:t>Por lo tanto, desde </a:t>
            </a:r>
            <a:r>
              <a:rPr lang="it-IT" sz="1200" dirty="0" smtClean="0"/>
              <a:t>el </a:t>
            </a:r>
            <a:r>
              <a:rPr lang="it-IT" sz="1200" dirty="0"/>
              <a:t>trabajo buscamos más</a:t>
            </a:r>
            <a:r>
              <a:rPr lang="it-IT" sz="1200" dirty="0" smtClean="0"/>
              <a:t>: </a:t>
            </a:r>
            <a:r>
              <a:rPr lang="it-IT" sz="1200" b="1" dirty="0" smtClean="0"/>
              <a:t>Formación constante; </a:t>
            </a:r>
            <a:r>
              <a:rPr lang="it-IT" sz="1200" dirty="0" smtClean="0"/>
              <a:t>La capacidad </a:t>
            </a:r>
            <a:r>
              <a:rPr lang="it-IT" sz="1200" dirty="0"/>
              <a:t>de adquirir </a:t>
            </a:r>
            <a:r>
              <a:rPr lang="it-IT" sz="1200" b="1" dirty="0"/>
              <a:t>nuevas competencias</a:t>
            </a:r>
            <a:r>
              <a:rPr lang="it-IT" sz="1200" b="1" dirty="0" smtClean="0"/>
              <a:t>; </a:t>
            </a:r>
            <a:r>
              <a:rPr lang="it-IT" sz="1200" dirty="0"/>
              <a:t>u</a:t>
            </a:r>
            <a:r>
              <a:rPr lang="it-IT" sz="1200" dirty="0" smtClean="0"/>
              <a:t>n </a:t>
            </a:r>
            <a:r>
              <a:rPr lang="it-IT" sz="1200" dirty="0"/>
              <a:t>equipo y un entorno de trabajo en </a:t>
            </a:r>
            <a:r>
              <a:rPr lang="it-IT" sz="1200" b="1" dirty="0"/>
              <a:t>el que sentirse a </a:t>
            </a:r>
            <a:r>
              <a:rPr lang="it-IT" sz="1200" b="1" dirty="0" smtClean="0"/>
              <a:t>gusto...</a:t>
            </a:r>
            <a:endParaRPr lang="it-IT" sz="1200" b="1" dirty="0"/>
          </a:p>
        </p:txBody>
      </p:sp>
      <p:sp>
        <p:nvSpPr>
          <p:cNvPr id="17" name="Rettangolo 16">
            <a:extLst>
              <a:ext uri="{FF2B5EF4-FFF2-40B4-BE49-F238E27FC236}">
                <a16:creationId xmlns:a16="http://schemas.microsoft.com/office/drawing/2014/main" xmlns="" id="{8DD132F7-C7D0-434B-9B05-E242F4376EC1}"/>
              </a:ext>
            </a:extLst>
          </p:cNvPr>
          <p:cNvSpPr/>
          <p:nvPr/>
        </p:nvSpPr>
        <p:spPr>
          <a:xfrm>
            <a:off x="3674906" y="4923766"/>
            <a:ext cx="2988516" cy="830997"/>
          </a:xfrm>
          <a:prstGeom prst="rect">
            <a:avLst/>
          </a:prstGeom>
        </p:spPr>
        <p:txBody>
          <a:bodyPr wrap="square">
            <a:spAutoFit/>
          </a:bodyPr>
          <a:lstStyle/>
          <a:p>
            <a:r>
              <a:rPr lang="it-IT" sz="1200" dirty="0" smtClean="0"/>
              <a:t>...u</a:t>
            </a:r>
            <a:r>
              <a:rPr lang="it-IT" sz="1200" dirty="0" smtClean="0"/>
              <a:t>n </a:t>
            </a:r>
            <a:r>
              <a:rPr lang="it-IT" sz="1200" dirty="0"/>
              <a:t>plan de desarrollo o contacto con técnicos y gerentes que puedan </a:t>
            </a:r>
            <a:r>
              <a:rPr lang="it-IT" sz="1200" b="1" dirty="0"/>
              <a:t>acelerar la carrera</a:t>
            </a:r>
            <a:r>
              <a:rPr lang="it-IT" sz="1200" dirty="0" smtClean="0"/>
              <a:t>; </a:t>
            </a:r>
            <a:r>
              <a:rPr lang="it-IT" sz="1200" b="1" dirty="0" smtClean="0"/>
              <a:t>Flexibilidad </a:t>
            </a:r>
            <a:r>
              <a:rPr lang="it-IT" sz="1200" b="1" dirty="0"/>
              <a:t>para la vida laboral </a:t>
            </a:r>
            <a:r>
              <a:rPr lang="it-IT" sz="1200" dirty="0"/>
              <a:t>y </a:t>
            </a:r>
            <a:r>
              <a:rPr lang="it-IT" sz="1200" b="1" dirty="0"/>
              <a:t>prestaciones</a:t>
            </a:r>
            <a:r>
              <a:rPr lang="it-IT" sz="1200" dirty="0"/>
              <a:t> sociales.</a:t>
            </a:r>
          </a:p>
        </p:txBody>
      </p:sp>
    </p:spTree>
    <p:extLst>
      <p:ext uri="{BB962C8B-B14F-4D97-AF65-F5344CB8AC3E}">
        <p14:creationId xmlns:p14="http://schemas.microsoft.com/office/powerpoint/2010/main" val="290213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671390"/>
            <a:ext cx="6583816"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es-ES" sz="2000" b="1" dirty="0" smtClean="0">
                <a:solidFill>
                  <a:schemeClr val="bg1"/>
                </a:solidFill>
              </a:rPr>
              <a:t>Si no hay conocimiento de la </a:t>
            </a:r>
            <a:r>
              <a:rPr lang="es-ES" sz="2000" b="1" dirty="0">
                <a:solidFill>
                  <a:schemeClr val="bg1"/>
                </a:solidFill>
              </a:rPr>
              <a:t>M</a:t>
            </a:r>
            <a:r>
              <a:rPr lang="es-ES" sz="2000" b="1" dirty="0" smtClean="0">
                <a:solidFill>
                  <a:schemeClr val="bg1"/>
                </a:solidFill>
              </a:rPr>
              <a:t>arca Empleadora</a:t>
            </a:r>
            <a:endParaRPr lang="es-ES" sz="2000" b="1" dirty="0">
              <a:solidFill>
                <a:schemeClr val="bg1"/>
              </a:solidFill>
            </a:endParaRPr>
          </a:p>
        </p:txBody>
      </p:sp>
      <p:pic>
        <p:nvPicPr>
          <p:cNvPr id="18433" name="Picture 1" descr="page7image44150976">
            <a:extLst>
              <a:ext uri="{FF2B5EF4-FFF2-40B4-BE49-F238E27FC236}">
                <a16:creationId xmlns:a16="http://schemas.microsoft.com/office/drawing/2014/main" xmlns="" id="{D4EC119D-5543-6A4A-B58B-73179FD99AF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69197" y="1145244"/>
            <a:ext cx="2288305" cy="469111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289CE32B-75B9-F745-AB3D-47264AC61462}"/>
              </a:ext>
            </a:extLst>
          </p:cNvPr>
          <p:cNvSpPr/>
          <p:nvPr/>
        </p:nvSpPr>
        <p:spPr>
          <a:xfrm>
            <a:off x="86498" y="1518361"/>
            <a:ext cx="8971004" cy="738664"/>
          </a:xfrm>
          <a:prstGeom prst="rect">
            <a:avLst/>
          </a:prstGeom>
        </p:spPr>
        <p:txBody>
          <a:bodyPr wrap="square">
            <a:spAutoFit/>
          </a:bodyPr>
          <a:lstStyle/>
          <a:p>
            <a:r>
              <a:rPr lang="it-IT" sz="1400" dirty="0"/>
              <a:t>La primera inversión a realizar, por las realidades que sufren los síntomas mencionados, es aumentar la </a:t>
            </a:r>
            <a:r>
              <a:rPr lang="it-IT" sz="1400" b="1" dirty="0"/>
              <a:t>conciencia </a:t>
            </a:r>
            <a:r>
              <a:rPr lang="it-IT" sz="1400" dirty="0" smtClean="0"/>
              <a:t>de </a:t>
            </a:r>
            <a:r>
              <a:rPr lang="it-IT" sz="1400" dirty="0"/>
              <a:t>su objetivo con respecto a la singularidad que </a:t>
            </a:r>
            <a:r>
              <a:rPr lang="it-IT" sz="1400" b="1" dirty="0"/>
              <a:t>hace que la empresa sea </a:t>
            </a:r>
            <a:r>
              <a:rPr lang="it-IT" sz="1400" b="1" dirty="0" smtClean="0"/>
              <a:t>atractiva, que sea vista como </a:t>
            </a:r>
            <a:r>
              <a:rPr lang="it-IT" sz="1400" b="1" dirty="0"/>
              <a:t>un </a:t>
            </a:r>
            <a:r>
              <a:rPr lang="it-IT" sz="1400" dirty="0"/>
              <a:t>lugar para el crecimiento </a:t>
            </a:r>
            <a:r>
              <a:rPr lang="it-IT" sz="1400" dirty="0" smtClean="0"/>
              <a:t>profesional.</a:t>
            </a:r>
            <a:endParaRPr lang="it-IT" sz="1400" dirty="0"/>
          </a:p>
        </p:txBody>
      </p:sp>
      <p:sp>
        <p:nvSpPr>
          <p:cNvPr id="8" name="Title 2">
            <a:extLst>
              <a:ext uri="{FF2B5EF4-FFF2-40B4-BE49-F238E27FC236}">
                <a16:creationId xmlns:a16="http://schemas.microsoft.com/office/drawing/2014/main" xmlns="" id="{932A8EB3-145A-A741-9730-7BA4374144DC}"/>
              </a:ext>
            </a:extLst>
          </p:cNvPr>
          <p:cNvSpPr txBox="1">
            <a:spLocks/>
          </p:cNvSpPr>
          <p:nvPr/>
        </p:nvSpPr>
        <p:spPr>
          <a:xfrm>
            <a:off x="195937" y="2293896"/>
            <a:ext cx="3951087" cy="56793"/>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p:txBody>
      </p:sp>
      <p:pic>
        <p:nvPicPr>
          <p:cNvPr id="9" name="Picture 2" descr="page4image60844320">
            <a:extLst>
              <a:ext uri="{FF2B5EF4-FFF2-40B4-BE49-F238E27FC236}">
                <a16:creationId xmlns:a16="http://schemas.microsoft.com/office/drawing/2014/main" xmlns="" id="{9FE409B3-1014-E349-B3BF-685825E7202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88166" y="3276774"/>
            <a:ext cx="382103" cy="3821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age4image60844320">
            <a:extLst>
              <a:ext uri="{FF2B5EF4-FFF2-40B4-BE49-F238E27FC236}">
                <a16:creationId xmlns:a16="http://schemas.microsoft.com/office/drawing/2014/main" xmlns="" id="{F2FBFB28-47FF-5F46-987A-8E14B96638B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09399" y="3276774"/>
            <a:ext cx="382103" cy="382103"/>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xmlns="" id="{17DD980E-8431-8C40-9C3C-729411C2A8B2}"/>
              </a:ext>
            </a:extLst>
          </p:cNvPr>
          <p:cNvSpPr/>
          <p:nvPr/>
        </p:nvSpPr>
        <p:spPr>
          <a:xfrm>
            <a:off x="109076" y="2429364"/>
            <a:ext cx="6827752" cy="830997"/>
          </a:xfrm>
          <a:prstGeom prst="rect">
            <a:avLst/>
          </a:prstGeom>
        </p:spPr>
        <p:txBody>
          <a:bodyPr wrap="square">
            <a:spAutoFit/>
          </a:bodyPr>
          <a:lstStyle/>
          <a:p>
            <a:r>
              <a:rPr lang="it-IT" sz="1600" b="1" dirty="0">
                <a:solidFill>
                  <a:srgbClr val="0070C0"/>
                </a:solidFill>
              </a:rPr>
              <a:t>LinkedIn es la mejor plataforma para lograr esto y está disponible para todas las empresas</a:t>
            </a:r>
            <a:r>
              <a:rPr lang="it-IT" sz="1600" dirty="0" smtClean="0"/>
              <a:t>.</a:t>
            </a:r>
            <a:endParaRPr lang="it-IT" sz="1600" dirty="0"/>
          </a:p>
          <a:p>
            <a:r>
              <a:rPr lang="it-IT" sz="1600" dirty="0"/>
              <a:t>Desafortunadamente, a menudo falla </a:t>
            </a:r>
            <a:r>
              <a:rPr lang="it-IT" sz="1600" dirty="0" smtClean="0"/>
              <a:t>en dos cuestiones:</a:t>
            </a:r>
            <a:endParaRPr lang="it-IT" sz="1400" dirty="0"/>
          </a:p>
        </p:txBody>
      </p:sp>
      <p:sp>
        <p:nvSpPr>
          <p:cNvPr id="4" name="Rettangolo 3">
            <a:extLst>
              <a:ext uri="{FF2B5EF4-FFF2-40B4-BE49-F238E27FC236}">
                <a16:creationId xmlns:a16="http://schemas.microsoft.com/office/drawing/2014/main" xmlns="" id="{8B9FCBE1-43B0-EA44-ACCF-DE4FC75B00F0}"/>
              </a:ext>
            </a:extLst>
          </p:cNvPr>
          <p:cNvSpPr/>
          <p:nvPr/>
        </p:nvSpPr>
        <p:spPr>
          <a:xfrm>
            <a:off x="421100" y="3792846"/>
            <a:ext cx="2716239" cy="1015663"/>
          </a:xfrm>
          <a:prstGeom prst="rect">
            <a:avLst/>
          </a:prstGeom>
        </p:spPr>
        <p:txBody>
          <a:bodyPr wrap="square">
            <a:spAutoFit/>
          </a:bodyPr>
          <a:lstStyle/>
          <a:p>
            <a:r>
              <a:rPr lang="it-IT" sz="1200" dirty="0"/>
              <a:t>Por un lado, como </a:t>
            </a:r>
            <a:r>
              <a:rPr lang="it-IT" sz="1200" b="1" dirty="0"/>
              <a:t>red social, está</a:t>
            </a:r>
            <a:r>
              <a:rPr lang="it-IT" sz="1200" dirty="0"/>
              <a:t> bajo el dominio de la Comunicación Externa que no entiende </a:t>
            </a:r>
            <a:r>
              <a:rPr lang="it-IT" sz="1200" b="1" dirty="0"/>
              <a:t>su lógica y sus operaciones y</a:t>
            </a:r>
            <a:r>
              <a:rPr lang="it-IT" sz="1200" dirty="0"/>
              <a:t> expulsa a </a:t>
            </a:r>
            <a:r>
              <a:rPr lang="it-IT" sz="1200" b="1" dirty="0"/>
              <a:t>los RRHH de la gestión.</a:t>
            </a:r>
          </a:p>
        </p:txBody>
      </p:sp>
      <p:sp>
        <p:nvSpPr>
          <p:cNvPr id="12" name="Rettangolo 11">
            <a:extLst>
              <a:ext uri="{FF2B5EF4-FFF2-40B4-BE49-F238E27FC236}">
                <a16:creationId xmlns:a16="http://schemas.microsoft.com/office/drawing/2014/main" xmlns="" id="{D98212AF-6DF6-E842-BDA4-980B8877297D}"/>
              </a:ext>
            </a:extLst>
          </p:cNvPr>
          <p:cNvSpPr/>
          <p:nvPr/>
        </p:nvSpPr>
        <p:spPr>
          <a:xfrm>
            <a:off x="3524094" y="3700514"/>
            <a:ext cx="3018596" cy="1015663"/>
          </a:xfrm>
          <a:prstGeom prst="rect">
            <a:avLst/>
          </a:prstGeom>
        </p:spPr>
        <p:txBody>
          <a:bodyPr wrap="square">
            <a:spAutoFit/>
          </a:bodyPr>
          <a:lstStyle/>
          <a:p>
            <a:r>
              <a:rPr lang="it-IT" sz="1200" dirty="0"/>
              <a:t>Por otro lado, </a:t>
            </a:r>
            <a:r>
              <a:rPr lang="it-IT" sz="1200" b="1" dirty="0" smtClean="0"/>
              <a:t>RRHH</a:t>
            </a:r>
            <a:r>
              <a:rPr lang="it-IT" sz="1200" b="1" dirty="0" smtClean="0"/>
              <a:t> </a:t>
            </a:r>
            <a:r>
              <a:rPr lang="it-IT" sz="1200" b="1" dirty="0"/>
              <a:t>no </a:t>
            </a:r>
            <a:r>
              <a:rPr lang="it-IT" sz="1200" b="1" dirty="0" smtClean="0"/>
              <a:t>tienen habilidades </a:t>
            </a:r>
            <a:r>
              <a:rPr lang="it-IT" sz="1200" b="1" dirty="0"/>
              <a:t>de marketing interno para gestionar mejor el canal de LinkedIn</a:t>
            </a:r>
            <a:r>
              <a:rPr lang="it-IT" sz="1200" dirty="0"/>
              <a:t>, </a:t>
            </a:r>
            <a:r>
              <a:rPr lang="it-IT" sz="1200" dirty="0" smtClean="0"/>
              <a:t> en </a:t>
            </a:r>
            <a:r>
              <a:rPr lang="it-IT" sz="1200" dirty="0"/>
              <a:t>el que </a:t>
            </a:r>
            <a:r>
              <a:rPr lang="it-IT" sz="1200" dirty="0" smtClean="0"/>
              <a:t>publica actualizaciones </a:t>
            </a:r>
            <a:r>
              <a:rPr lang="it-IT" sz="1200" dirty="0"/>
              <a:t>sin un </a:t>
            </a:r>
            <a:r>
              <a:rPr lang="it-IT" sz="1200" dirty="0" smtClean="0"/>
              <a:t>plan estratégico </a:t>
            </a:r>
            <a:r>
              <a:rPr lang="it-IT" sz="1200" dirty="0"/>
              <a:t>real.</a:t>
            </a:r>
          </a:p>
        </p:txBody>
      </p:sp>
      <p:sp>
        <p:nvSpPr>
          <p:cNvPr id="15" name="Title 2">
            <a:extLst>
              <a:ext uri="{FF2B5EF4-FFF2-40B4-BE49-F238E27FC236}">
                <a16:creationId xmlns:a16="http://schemas.microsoft.com/office/drawing/2014/main" xmlns="" id="{81FF78BF-9140-FA49-B323-FB69BB52B0C3}"/>
              </a:ext>
            </a:extLst>
          </p:cNvPr>
          <p:cNvSpPr txBox="1">
            <a:spLocks/>
          </p:cNvSpPr>
          <p:nvPr/>
        </p:nvSpPr>
        <p:spPr>
          <a:xfrm>
            <a:off x="195936" y="5004011"/>
            <a:ext cx="3951087" cy="56793"/>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p:txBody>
      </p:sp>
      <p:sp>
        <p:nvSpPr>
          <p:cNvPr id="13" name="Rettangolo 12">
            <a:extLst>
              <a:ext uri="{FF2B5EF4-FFF2-40B4-BE49-F238E27FC236}">
                <a16:creationId xmlns:a16="http://schemas.microsoft.com/office/drawing/2014/main" xmlns="" id="{F9B08848-F992-6A4F-BB52-04EF60D60D23}"/>
              </a:ext>
            </a:extLst>
          </p:cNvPr>
          <p:cNvSpPr/>
          <p:nvPr/>
        </p:nvSpPr>
        <p:spPr>
          <a:xfrm>
            <a:off x="153835" y="5183196"/>
            <a:ext cx="6615362" cy="738664"/>
          </a:xfrm>
          <a:prstGeom prst="rect">
            <a:avLst/>
          </a:prstGeom>
        </p:spPr>
        <p:txBody>
          <a:bodyPr wrap="square">
            <a:spAutoFit/>
          </a:bodyPr>
          <a:lstStyle/>
          <a:p>
            <a:r>
              <a:rPr lang="it-IT" sz="1400" dirty="0"/>
              <a:t>Hay muy pocas empresas </a:t>
            </a:r>
            <a:r>
              <a:rPr lang="it-IT" sz="1400" b="1" dirty="0"/>
              <a:t>en las que la relación entre </a:t>
            </a:r>
            <a:r>
              <a:rPr lang="it-IT" sz="1400" b="1" dirty="0" smtClean="0"/>
              <a:t>RR.HH. </a:t>
            </a:r>
            <a:r>
              <a:rPr lang="it-IT" sz="1400" b="1" dirty="0"/>
              <a:t>y Comunicación funcione perfectamente</a:t>
            </a:r>
            <a:r>
              <a:rPr lang="it-IT" sz="1400" b="1" dirty="0" smtClean="0"/>
              <a:t>: </a:t>
            </a:r>
            <a:r>
              <a:rPr lang="it-IT" sz="1400" dirty="0" smtClean="0"/>
              <a:t>más </a:t>
            </a:r>
            <a:r>
              <a:rPr lang="it-IT" sz="1400" dirty="0"/>
              <a:t>tarde en </a:t>
            </a:r>
            <a:r>
              <a:rPr lang="it-IT" sz="1400" dirty="0" smtClean="0"/>
              <a:t>esta sesión </a:t>
            </a:r>
            <a:r>
              <a:rPr lang="it-IT" sz="1400" dirty="0"/>
              <a:t>te traemos el testimonio de uno de ellos.</a:t>
            </a:r>
          </a:p>
        </p:txBody>
      </p:sp>
    </p:spTree>
    <p:extLst>
      <p:ext uri="{BB962C8B-B14F-4D97-AF65-F5344CB8AC3E}">
        <p14:creationId xmlns:p14="http://schemas.microsoft.com/office/powerpoint/2010/main" val="1210908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a16="http://schemas.microsoft.com/office/drawing/2014/main" xmlns="" id="{D0CDCC83-77C8-1940-AA27-BD7220033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2">
            <a:extLst>
              <a:ext uri="{FF2B5EF4-FFF2-40B4-BE49-F238E27FC236}">
                <a16:creationId xmlns:a16="http://schemas.microsoft.com/office/drawing/2014/main" xmlns="" id="{2B725A18-CD59-7A42-9EA1-7B23302B30D4}"/>
              </a:ext>
            </a:extLst>
          </p:cNvPr>
          <p:cNvSpPr>
            <a:spLocks noGrp="1"/>
          </p:cNvSpPr>
          <p:nvPr>
            <p:ph type="ctrTitle"/>
          </p:nvPr>
        </p:nvSpPr>
        <p:spPr>
          <a:xfrm>
            <a:off x="2473687" y="671390"/>
            <a:ext cx="6583816"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000" b="1" dirty="0">
                <a:solidFill>
                  <a:schemeClr val="bg1"/>
                </a:solidFill>
              </a:rPr>
              <a:t>LinkedIn:¿De verdad lo entendiste?</a:t>
            </a:r>
            <a:endParaRPr lang="en-GB" sz="2000" b="1" dirty="0">
              <a:ln/>
              <a:solidFill>
                <a:schemeClr val="bg1"/>
              </a:solidFill>
            </a:endParaRPr>
          </a:p>
        </p:txBody>
      </p:sp>
      <p:pic>
        <p:nvPicPr>
          <p:cNvPr id="1025" name="Picture 1" descr="page8image31206992">
            <a:extLst>
              <a:ext uri="{FF2B5EF4-FFF2-40B4-BE49-F238E27FC236}">
                <a16:creationId xmlns:a16="http://schemas.microsoft.com/office/drawing/2014/main" xmlns="" id="{AF6CF495-9538-0D4F-A008-7A323B7ED8E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8505" y="1482290"/>
            <a:ext cx="2512564" cy="4504415"/>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xmlns="" id="{84F62752-D5D5-2B41-B268-6F49827BD503}"/>
              </a:ext>
            </a:extLst>
          </p:cNvPr>
          <p:cNvSpPr/>
          <p:nvPr/>
        </p:nvSpPr>
        <p:spPr>
          <a:xfrm>
            <a:off x="2473687" y="1293583"/>
            <a:ext cx="2829833" cy="1384995"/>
          </a:xfrm>
          <a:prstGeom prst="rect">
            <a:avLst/>
          </a:prstGeom>
        </p:spPr>
        <p:txBody>
          <a:bodyPr wrap="square">
            <a:spAutoFit/>
          </a:bodyPr>
          <a:lstStyle/>
          <a:p>
            <a:pPr algn="just"/>
            <a:r>
              <a:rPr lang="it-IT" sz="1200" b="1" dirty="0"/>
              <a:t>LinkedIn es el aliado Nº 1 </a:t>
            </a:r>
            <a:r>
              <a:rPr lang="it-IT" sz="1200" b="1" dirty="0" smtClean="0"/>
              <a:t>para la Employer </a:t>
            </a:r>
            <a:r>
              <a:rPr lang="it-IT" sz="1200" b="1" dirty="0" smtClean="0"/>
              <a:t>Branding </a:t>
            </a:r>
            <a:r>
              <a:rPr lang="it-IT" sz="1200" b="1" dirty="0"/>
              <a:t>y </a:t>
            </a:r>
            <a:r>
              <a:rPr lang="it-IT" sz="1200" b="1" dirty="0" smtClean="0"/>
              <a:t>la Gestión de Incorporación de Talento. </a:t>
            </a:r>
            <a:r>
              <a:rPr lang="it-IT" sz="1200" dirty="0" smtClean="0"/>
              <a:t>Una </a:t>
            </a:r>
            <a:r>
              <a:rPr lang="it-IT" sz="1200" dirty="0"/>
              <a:t>plataforma profesional de casi 700 millones de usuarios en todo el mundo, 13 solo en Italia, que crece a un ritmo de 2 perfiles por segundo.</a:t>
            </a:r>
          </a:p>
        </p:txBody>
      </p:sp>
      <p:sp>
        <p:nvSpPr>
          <p:cNvPr id="3" name="Rettangolo 2">
            <a:extLst>
              <a:ext uri="{FF2B5EF4-FFF2-40B4-BE49-F238E27FC236}">
                <a16:creationId xmlns:a16="http://schemas.microsoft.com/office/drawing/2014/main" xmlns="" id="{21C541BA-F485-194C-B069-BD8925EB8E9B}"/>
              </a:ext>
            </a:extLst>
          </p:cNvPr>
          <p:cNvSpPr/>
          <p:nvPr/>
        </p:nvSpPr>
        <p:spPr>
          <a:xfrm>
            <a:off x="5763512" y="1293583"/>
            <a:ext cx="2991525" cy="1384995"/>
          </a:xfrm>
          <a:prstGeom prst="rect">
            <a:avLst/>
          </a:prstGeom>
        </p:spPr>
        <p:txBody>
          <a:bodyPr wrap="square">
            <a:spAutoFit/>
          </a:bodyPr>
          <a:lstStyle/>
          <a:p>
            <a:pPr algn="just"/>
            <a:r>
              <a:rPr lang="it-IT" sz="1200" dirty="0"/>
              <a:t>La belleza de LinkedIn es que es </a:t>
            </a:r>
            <a:r>
              <a:rPr lang="it-IT" sz="1200" b="1" dirty="0" smtClean="0"/>
              <a:t>la página</a:t>
            </a:r>
            <a:r>
              <a:rPr lang="it-IT" sz="1200" b="1" dirty="0" smtClean="0"/>
              <a:t> dónde </a:t>
            </a:r>
            <a:r>
              <a:rPr lang="it-IT" sz="1200" b="1" dirty="0"/>
              <a:t>la gente </a:t>
            </a:r>
            <a:r>
              <a:rPr lang="it-IT" sz="1200" b="1" dirty="0" smtClean="0"/>
              <a:t>presenta </a:t>
            </a:r>
            <a:r>
              <a:rPr lang="it-IT" sz="1200" b="1" dirty="0"/>
              <a:t>su </a:t>
            </a:r>
            <a:r>
              <a:rPr lang="it-IT" sz="1200" b="1" dirty="0" smtClean="0"/>
              <a:t>carrer</a:t>
            </a:r>
            <a:r>
              <a:rPr lang="it-IT" sz="1200" b="1" dirty="0" smtClean="0"/>
              <a:t>a </a:t>
            </a:r>
            <a:r>
              <a:rPr lang="it-IT" sz="1200" b="1" dirty="0"/>
              <a:t>profesional</a:t>
            </a:r>
            <a:r>
              <a:rPr lang="it-IT" sz="1200" b="1" dirty="0" smtClean="0"/>
              <a:t>. </a:t>
            </a:r>
            <a:r>
              <a:rPr lang="it-IT" sz="1200" dirty="0" smtClean="0"/>
              <a:t>Incluso </a:t>
            </a:r>
            <a:r>
              <a:rPr lang="it-IT" sz="1200" dirty="0"/>
              <a:t>los más escépticos saben que, cuando </a:t>
            </a:r>
            <a:r>
              <a:rPr lang="it-IT" sz="1200" dirty="0" smtClean="0"/>
              <a:t>se tiene </a:t>
            </a:r>
            <a:r>
              <a:rPr lang="it-IT" sz="1200" dirty="0"/>
              <a:t>que buscar trabajo y </a:t>
            </a:r>
            <a:r>
              <a:rPr lang="it-IT" sz="1200" dirty="0" smtClean="0"/>
              <a:t>ofrecerse a </a:t>
            </a:r>
            <a:r>
              <a:rPr lang="it-IT" sz="1200" dirty="0"/>
              <a:t>empresas, lo primero que hay que hacer es ir a LinkedIn para actualizar su perfil.</a:t>
            </a:r>
          </a:p>
        </p:txBody>
      </p:sp>
      <p:sp>
        <p:nvSpPr>
          <p:cNvPr id="4" name="Rettangolo 3">
            <a:extLst>
              <a:ext uri="{FF2B5EF4-FFF2-40B4-BE49-F238E27FC236}">
                <a16:creationId xmlns:a16="http://schemas.microsoft.com/office/drawing/2014/main" xmlns="" id="{B701A47B-89D3-1149-A945-66252BDF39DE}"/>
              </a:ext>
            </a:extLst>
          </p:cNvPr>
          <p:cNvSpPr/>
          <p:nvPr/>
        </p:nvSpPr>
        <p:spPr>
          <a:xfrm>
            <a:off x="2541412" y="2929153"/>
            <a:ext cx="6213968" cy="954107"/>
          </a:xfrm>
          <a:prstGeom prst="rect">
            <a:avLst/>
          </a:prstGeom>
        </p:spPr>
        <p:txBody>
          <a:bodyPr wrap="square">
            <a:spAutoFit/>
          </a:bodyPr>
          <a:lstStyle/>
          <a:p>
            <a:pPr algn="just"/>
            <a:r>
              <a:rPr lang="it-IT" sz="1400" dirty="0"/>
              <a:t>Muchos profesionales de alto nivel son abiertamente «antisociales» pero, si solo tienen una cuenta, es una cuenta de LinkedIn</a:t>
            </a:r>
            <a:r>
              <a:rPr lang="it-IT" sz="1400" dirty="0" smtClean="0"/>
              <a:t>. LinkedIn </a:t>
            </a:r>
            <a:r>
              <a:rPr lang="it-IT" sz="1400" dirty="0"/>
              <a:t>es de hecho visto como </a:t>
            </a:r>
            <a:r>
              <a:rPr lang="it-IT" sz="1400" b="1" dirty="0"/>
              <a:t>una red social seria </a:t>
            </a:r>
            <a:r>
              <a:rPr lang="it-IT" sz="1400" dirty="0"/>
              <a:t>en la que conectarse con otros </a:t>
            </a:r>
            <a:r>
              <a:rPr lang="it-IT" sz="1400" b="1" dirty="0"/>
              <a:t>profesionales</a:t>
            </a:r>
            <a:r>
              <a:rPr lang="it-IT" sz="1400" dirty="0"/>
              <a:t> y </a:t>
            </a:r>
            <a:r>
              <a:rPr lang="it-IT" sz="1400" b="1" dirty="0"/>
              <a:t>empresas.</a:t>
            </a:r>
          </a:p>
        </p:txBody>
      </p:sp>
      <p:sp>
        <p:nvSpPr>
          <p:cNvPr id="9" name="Title 2">
            <a:extLst>
              <a:ext uri="{FF2B5EF4-FFF2-40B4-BE49-F238E27FC236}">
                <a16:creationId xmlns:a16="http://schemas.microsoft.com/office/drawing/2014/main" xmlns="" id="{FAC3A78A-9A03-4E49-9CEC-9238C2324124}"/>
              </a:ext>
            </a:extLst>
          </p:cNvPr>
          <p:cNvSpPr txBox="1">
            <a:spLocks/>
          </p:cNvSpPr>
          <p:nvPr/>
        </p:nvSpPr>
        <p:spPr>
          <a:xfrm>
            <a:off x="3787968" y="4220336"/>
            <a:ext cx="3951087" cy="56793"/>
          </a:xfrm>
          <a:prstGeom prst="roundRect">
            <a:avLst/>
          </a:prstGeom>
          <a:solidFill>
            <a:srgbClr val="3086B8"/>
          </a:solidFill>
          <a:ln>
            <a:noFill/>
          </a:ln>
        </p:spPr>
        <p:style>
          <a:lnRef idx="1">
            <a:schemeClr val="dk1"/>
          </a:lnRef>
          <a:fillRef idx="2">
            <a:schemeClr val="dk1"/>
          </a:fillRef>
          <a:effectRef idx="1">
            <a:schemeClr val="dk1"/>
          </a:effectRef>
          <a:fontRef idx="minor">
            <a:schemeClr val="dk1"/>
          </a:fontRef>
        </p:style>
        <p:txBody>
          <a:bodyPr vert="horz" lIns="91440" tIns="45720" rIns="91440" bIns="45720" anchor="ctr">
            <a:normAutofit fontScale="25000" lnSpcReduction="20000"/>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200" b="1" dirty="0"/>
              <a:t/>
            </a:r>
            <a:br>
              <a:rPr lang="it-IT" sz="2200" b="1" dirty="0"/>
            </a:br>
            <a:endParaRPr lang="it-IT" sz="2200" b="1" dirty="0"/>
          </a:p>
        </p:txBody>
      </p:sp>
      <p:sp>
        <p:nvSpPr>
          <p:cNvPr id="7" name="Rettangolo 6">
            <a:extLst>
              <a:ext uri="{FF2B5EF4-FFF2-40B4-BE49-F238E27FC236}">
                <a16:creationId xmlns:a16="http://schemas.microsoft.com/office/drawing/2014/main" xmlns="" id="{FEA255E9-A50E-4C4B-856E-8E47B9C9283F}"/>
              </a:ext>
            </a:extLst>
          </p:cNvPr>
          <p:cNvSpPr/>
          <p:nvPr/>
        </p:nvSpPr>
        <p:spPr>
          <a:xfrm>
            <a:off x="2771988" y="4502587"/>
            <a:ext cx="2762108" cy="1600438"/>
          </a:xfrm>
          <a:prstGeom prst="rect">
            <a:avLst/>
          </a:prstGeom>
        </p:spPr>
        <p:txBody>
          <a:bodyPr wrap="square">
            <a:spAutoFit/>
          </a:bodyPr>
          <a:lstStyle/>
          <a:p>
            <a:r>
              <a:rPr lang="it-IT" sz="1400" dirty="0"/>
              <a:t>Siendo un lugar de </a:t>
            </a:r>
            <a:r>
              <a:rPr lang="it-IT" sz="1400" b="1" dirty="0"/>
              <a:t>intercambio </a:t>
            </a:r>
            <a:r>
              <a:rPr lang="it-IT" sz="1400" b="1" dirty="0" smtClean="0"/>
              <a:t>e interacción</a:t>
            </a:r>
            <a:r>
              <a:rPr lang="it-IT" sz="1400" b="1" dirty="0"/>
              <a:t>,</a:t>
            </a:r>
            <a:r>
              <a:rPr lang="it-IT" sz="1400" dirty="0"/>
              <a:t> los usuarios de LinkedIn son, en su mayoría, candidatos pasivos: significa que tienen un trabajo y no están buscando activamente uno nuevo.</a:t>
            </a:r>
          </a:p>
        </p:txBody>
      </p:sp>
      <p:sp>
        <p:nvSpPr>
          <p:cNvPr id="8" name="Rettangolo 7">
            <a:extLst>
              <a:ext uri="{FF2B5EF4-FFF2-40B4-BE49-F238E27FC236}">
                <a16:creationId xmlns:a16="http://schemas.microsoft.com/office/drawing/2014/main" xmlns="" id="{5707D1F2-0B43-2E49-A5D8-C456B01FFBF3}"/>
              </a:ext>
            </a:extLst>
          </p:cNvPr>
          <p:cNvSpPr/>
          <p:nvPr/>
        </p:nvSpPr>
        <p:spPr>
          <a:xfrm>
            <a:off x="5814519" y="4825753"/>
            <a:ext cx="2940518" cy="738664"/>
          </a:xfrm>
          <a:prstGeom prst="rect">
            <a:avLst/>
          </a:prstGeom>
        </p:spPr>
        <p:txBody>
          <a:bodyPr wrap="square">
            <a:spAutoFit/>
          </a:bodyPr>
          <a:lstStyle/>
          <a:p>
            <a:pPr algn="just"/>
            <a:r>
              <a:rPr lang="it-IT" sz="1400" b="1" dirty="0"/>
              <a:t>Pero están dispuestos a escuchar si les haces </a:t>
            </a:r>
            <a:r>
              <a:rPr lang="it-IT" sz="1400" b="1" dirty="0" smtClean="0"/>
              <a:t>una </a:t>
            </a:r>
            <a:r>
              <a:rPr lang="it-IT" sz="1400" b="1" dirty="0" smtClean="0"/>
              <a:t>oferta </a:t>
            </a:r>
            <a:r>
              <a:rPr lang="it-IT" sz="1400" b="1" dirty="0"/>
              <a:t>que no pueden rechazar.</a:t>
            </a:r>
          </a:p>
        </p:txBody>
      </p:sp>
    </p:spTree>
    <p:extLst>
      <p:ext uri="{BB962C8B-B14F-4D97-AF65-F5344CB8AC3E}">
        <p14:creationId xmlns:p14="http://schemas.microsoft.com/office/powerpoint/2010/main" val="234682750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4.0_Template_PPT.pptx" id="{BE5B8B3B-EF03-4840-A88D-FA8D295AF0A1}" vid="{38676A41-D09E-4BFD-A57E-8CC614ECDB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T4.0_Template_PPT</Template>
  <TotalTime>321</TotalTime>
  <Words>5089</Words>
  <Application>Microsoft Office PowerPoint</Application>
  <PresentationFormat>Presentación en pantalla (4:3)</PresentationFormat>
  <Paragraphs>270</Paragraphs>
  <Slides>29</Slides>
  <Notes>29</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Office</vt:lpstr>
      <vt:lpstr>Talent 4.0 – La Gestión del  talento para las PYMES Programa de formación</vt:lpstr>
      <vt:lpstr>GUÍA PRÁCTICA  ¿Por qué no atraes al talento?  Guía de una comunicación única y eficaz de la marca empleadora que te hará hacerte notar y poder contactar con los talentos que estás buscando</vt:lpstr>
      <vt:lpstr> Lo que encontrarás en esta guía </vt:lpstr>
      <vt:lpstr>Presentación de PowerPoint</vt:lpstr>
      <vt:lpstr>Presentación de PowerPoint</vt:lpstr>
      <vt:lpstr>Si no hay concienciación /conocimiento de la Marca Empleadora</vt:lpstr>
      <vt:lpstr>Si no hay conocimiento de la Marca empleadora</vt:lpstr>
      <vt:lpstr>Si no hay conocimiento de la Marca Empleadora</vt:lpstr>
      <vt:lpstr>LinkedIn:¿De verdad lo entendiste?</vt:lpstr>
      <vt:lpstr>LinkedIn:¿De verdad lo entendiste?</vt:lpstr>
      <vt:lpstr>Pero, ¿a dónde vas si no tienes el plan?</vt:lpstr>
      <vt:lpstr>Pero, ¿a dónde vas si no tienes el plan?</vt:lpstr>
      <vt:lpstr>Recursos humanos y comunicación:el testimonio del Grupo Hera</vt:lpstr>
      <vt:lpstr>Recursos humanos y comunicación:el testimonio del Grupo Hera</vt:lpstr>
      <vt:lpstr>Recursos humanos y comunicación: el testimonio del Grupo Hera</vt:lpstr>
      <vt:lpstr>Recursos humanos y comunicación:el testimonio del Grupo Hera</vt:lpstr>
      <vt:lpstr>Recursos humanos y comunicación:el testimonio del Grupo Hera</vt:lpstr>
      <vt:lpstr>Recursos humanos y comunicación:el testimonio del Grupo Hera</vt:lpstr>
      <vt:lpstr>Recursos humanos y comunicación:el testimonio del Grupo Hera</vt:lpstr>
      <vt:lpstr>Recursos humanos y comunicación:el testimonio del Grupo Hera</vt:lpstr>
      <vt:lpstr>Evite desperdiciar energía y recursos</vt:lpstr>
      <vt:lpstr>Aumente el rango de su Marca Empleadora</vt:lpstr>
      <vt:lpstr>Definición de una estrategia de comunicación de la Marca Empleadora en LinkedIn:errores comunes</vt:lpstr>
      <vt:lpstr>LinkedIn:Cliente interno &gt; Cliente externo</vt:lpstr>
      <vt:lpstr>Alinear a los gerentes con el impacto de LinkedIn en la empresa </vt:lpstr>
      <vt:lpstr>¿Por qué no estás encontrando o atrayendo el talento que estás buscando con LinkedIn?</vt:lpstr>
      <vt:lpstr>¿Por qué no estás encontrando o atrayendo talento que estás buscando con LinkedIn?</vt:lpstr>
      <vt:lpstr>CHECKLIST: Conocimiento/Concienciación de la Marca Empleadora</vt:lpstr>
      <vt:lpstr>¡Gracias por su atención! </vt:lpstr>
    </vt:vector>
  </TitlesOfParts>
  <Company>WKO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Kenneth OE Sundin</dc:creator>
  <cp:lastModifiedBy>User03</cp:lastModifiedBy>
  <cp:revision>227</cp:revision>
  <dcterms:created xsi:type="dcterms:W3CDTF">2019-12-09T12:18:42Z</dcterms:created>
  <dcterms:modified xsi:type="dcterms:W3CDTF">2020-12-14T15:57:46Z</dcterms:modified>
</cp:coreProperties>
</file>