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7" r:id="rId2"/>
    <p:sldId id="263" r:id="rId3"/>
    <p:sldId id="273" r:id="rId4"/>
    <p:sldId id="264" r:id="rId5"/>
    <p:sldId id="279" r:id="rId6"/>
    <p:sldId id="328" r:id="rId7"/>
    <p:sldId id="329" r:id="rId8"/>
    <p:sldId id="330" r:id="rId9"/>
    <p:sldId id="331" r:id="rId10"/>
    <p:sldId id="332" r:id="rId11"/>
    <p:sldId id="333" r:id="rId12"/>
    <p:sldId id="314" r:id="rId13"/>
    <p:sldId id="262" r:id="rId14"/>
    <p:sldId id="259" r:id="rId15"/>
    <p:sldId id="260" r:id="rId16"/>
    <p:sldId id="334" r:id="rId17"/>
    <p:sldId id="335" r:id="rId18"/>
    <p:sldId id="261" r:id="rId19"/>
    <p:sldId id="317" r:id="rId20"/>
    <p:sldId id="318" r:id="rId21"/>
    <p:sldId id="319" r:id="rId22"/>
    <p:sldId id="320" r:id="rId23"/>
    <p:sldId id="324" r:id="rId24"/>
    <p:sldId id="321" r:id="rId25"/>
    <p:sldId id="322" r:id="rId26"/>
    <p:sldId id="313" r:id="rId27"/>
    <p:sldId id="323" r:id="rId28"/>
    <p:sldId id="325" r:id="rId29"/>
    <p:sldId id="327" r:id="rId30"/>
    <p:sldId id="326" r:id="rId31"/>
    <p:sldId id="272" r:id="rId32"/>
    <p:sldId id="294" r:id="rId33"/>
    <p:sldId id="268" r:id="rId3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ki Kallis" initials="KK" lastIdx="16" clrIdx="0">
    <p:extLst>
      <p:ext uri="{19B8F6BF-5375-455C-9EA6-DF929625EA0E}">
        <p15:presenceInfo xmlns:p15="http://schemas.microsoft.com/office/powerpoint/2012/main" userId="Kiki Kall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7B9"/>
    <a:srgbClr val="308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7" autoAdjust="0"/>
    <p:restoredTop sz="94660"/>
  </p:normalViewPr>
  <p:slideViewPr>
    <p:cSldViewPr snapToGrid="0">
      <p:cViewPr varScale="1">
        <p:scale>
          <a:sx n="61" d="100"/>
          <a:sy n="61" d="100"/>
        </p:scale>
        <p:origin x="62" y="71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33CB59-B89E-4780-A9AA-15B738C85EB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DE"/>
        </a:p>
      </dgm:t>
    </dgm:pt>
    <dgm:pt modelId="{F8488D35-7836-4A70-8096-507ADE518371}">
      <dgm:prSet phldrT="[Text]"/>
      <dgm:spPr/>
      <dgm:t>
        <a:bodyPr/>
        <a:lstStyle/>
        <a:p>
          <a:r>
            <a:rPr lang="el-GR" dirty="0"/>
            <a:t>Στρατηγική</a:t>
          </a:r>
          <a:endParaRPr lang="de-DE" dirty="0"/>
        </a:p>
      </dgm:t>
    </dgm:pt>
    <dgm:pt modelId="{BEF43264-3B5B-461D-A8BE-4A9FF0708482}" type="parTrans" cxnId="{1908F146-43B9-49FA-B0A4-CE66A9BDBE8C}">
      <dgm:prSet/>
      <dgm:spPr/>
      <dgm:t>
        <a:bodyPr/>
        <a:lstStyle/>
        <a:p>
          <a:endParaRPr lang="de-DE"/>
        </a:p>
      </dgm:t>
    </dgm:pt>
    <dgm:pt modelId="{E4671A81-1CFC-450E-A629-69FF4E9CFBB3}" type="sibTrans" cxnId="{1908F146-43B9-49FA-B0A4-CE66A9BDBE8C}">
      <dgm:prSet/>
      <dgm:spPr/>
      <dgm:t>
        <a:bodyPr/>
        <a:lstStyle/>
        <a:p>
          <a:endParaRPr lang="de-DE"/>
        </a:p>
      </dgm:t>
    </dgm:pt>
    <dgm:pt modelId="{C6C22A6F-1088-4E24-8B90-F275EBF07B7B}">
      <dgm:prSet phldrT="[Text]"/>
      <dgm:spPr/>
      <dgm:t>
        <a:bodyPr/>
        <a:lstStyle/>
        <a:p>
          <a:r>
            <a:rPr lang="el-GR" dirty="0"/>
            <a:t>Σαφής Στρατηγική ΔΤ</a:t>
          </a:r>
          <a:endParaRPr lang="de-DE" dirty="0"/>
        </a:p>
      </dgm:t>
    </dgm:pt>
    <dgm:pt modelId="{7985DEAB-5DF2-48A0-B4A9-7865D4941FEC}" type="parTrans" cxnId="{67F770AF-1BB3-4B9E-A8B3-A1737C8D647A}">
      <dgm:prSet/>
      <dgm:spPr/>
      <dgm:t>
        <a:bodyPr/>
        <a:lstStyle/>
        <a:p>
          <a:endParaRPr lang="de-DE"/>
        </a:p>
      </dgm:t>
    </dgm:pt>
    <dgm:pt modelId="{1C610925-72DB-42A8-8E79-71A90D9CD599}" type="sibTrans" cxnId="{67F770AF-1BB3-4B9E-A8B3-A1737C8D647A}">
      <dgm:prSet/>
      <dgm:spPr/>
      <dgm:t>
        <a:bodyPr/>
        <a:lstStyle/>
        <a:p>
          <a:endParaRPr lang="de-DE"/>
        </a:p>
      </dgm:t>
    </dgm:pt>
    <dgm:pt modelId="{C1817B64-CAAC-4AFC-B3A8-567EE3B2C385}">
      <dgm:prSet phldrT="[Text]"/>
      <dgm:spPr/>
      <dgm:t>
        <a:bodyPr/>
        <a:lstStyle/>
        <a:p>
          <a:r>
            <a:rPr lang="el-GR" dirty="0"/>
            <a:t>Κουλτούρα</a:t>
          </a:r>
          <a:endParaRPr lang="de-DE" dirty="0"/>
        </a:p>
      </dgm:t>
    </dgm:pt>
    <dgm:pt modelId="{BDF6D25E-D825-4002-BD5F-717905449EBD}" type="parTrans" cxnId="{138CB9EC-88DB-453E-A7B3-85F971335155}">
      <dgm:prSet/>
      <dgm:spPr/>
      <dgm:t>
        <a:bodyPr/>
        <a:lstStyle/>
        <a:p>
          <a:endParaRPr lang="de-DE"/>
        </a:p>
      </dgm:t>
    </dgm:pt>
    <dgm:pt modelId="{D74F5E0C-1D14-4F01-AD15-B7B8ADB6C1CB}" type="sibTrans" cxnId="{138CB9EC-88DB-453E-A7B3-85F971335155}">
      <dgm:prSet/>
      <dgm:spPr/>
      <dgm:t>
        <a:bodyPr/>
        <a:lstStyle/>
        <a:p>
          <a:endParaRPr lang="de-DE"/>
        </a:p>
      </dgm:t>
    </dgm:pt>
    <dgm:pt modelId="{43F7DC6A-7B66-4D58-B7DE-947AA90A3D60}">
      <dgm:prSet phldrT="[Text]"/>
      <dgm:spPr/>
      <dgm:t>
        <a:bodyPr/>
        <a:lstStyle/>
        <a:p>
          <a:r>
            <a:rPr lang="el-GR" dirty="0"/>
            <a:t>Προσεκτική ηγεσία</a:t>
          </a:r>
          <a:endParaRPr lang="de-DE" dirty="0"/>
        </a:p>
      </dgm:t>
    </dgm:pt>
    <dgm:pt modelId="{A5BE09DB-A9A0-4049-B12A-8ADED3C6052C}" type="parTrans" cxnId="{E54B4AF2-96CF-487D-99AD-92F4A0A9EA56}">
      <dgm:prSet/>
      <dgm:spPr/>
      <dgm:t>
        <a:bodyPr/>
        <a:lstStyle/>
        <a:p>
          <a:endParaRPr lang="de-DE"/>
        </a:p>
      </dgm:t>
    </dgm:pt>
    <dgm:pt modelId="{1C8E3D0D-3606-4C5A-BC24-E1B0A79740C3}" type="sibTrans" cxnId="{E54B4AF2-96CF-487D-99AD-92F4A0A9EA56}">
      <dgm:prSet/>
      <dgm:spPr/>
      <dgm:t>
        <a:bodyPr/>
        <a:lstStyle/>
        <a:p>
          <a:endParaRPr lang="de-DE"/>
        </a:p>
      </dgm:t>
    </dgm:pt>
    <dgm:pt modelId="{66569725-CB44-46FE-B13E-344D1BCFFC0F}">
      <dgm:prSet phldrT="[Text]"/>
      <dgm:spPr/>
      <dgm:t>
        <a:bodyPr/>
        <a:lstStyle/>
        <a:p>
          <a:r>
            <a:rPr lang="el-GR" dirty="0"/>
            <a:t>Διαδικασίες ΑΔ</a:t>
          </a:r>
          <a:endParaRPr lang="de-DE" dirty="0"/>
        </a:p>
      </dgm:t>
    </dgm:pt>
    <dgm:pt modelId="{CF13E5E6-3AA7-4659-A3C6-B7D3DBA4BCC1}" type="parTrans" cxnId="{677C285D-30E1-4440-820E-CED56E23E4B6}">
      <dgm:prSet/>
      <dgm:spPr/>
      <dgm:t>
        <a:bodyPr/>
        <a:lstStyle/>
        <a:p>
          <a:endParaRPr lang="de-DE"/>
        </a:p>
      </dgm:t>
    </dgm:pt>
    <dgm:pt modelId="{01ED7C74-D71B-49F9-83B6-9CD224AC333E}" type="sibTrans" cxnId="{677C285D-30E1-4440-820E-CED56E23E4B6}">
      <dgm:prSet/>
      <dgm:spPr/>
      <dgm:t>
        <a:bodyPr/>
        <a:lstStyle/>
        <a:p>
          <a:endParaRPr lang="de-DE"/>
        </a:p>
      </dgm:t>
    </dgm:pt>
    <dgm:pt modelId="{28C4202C-6DDE-4C58-B5FE-843E365A2CE8}">
      <dgm:prSet phldrT="[Text]"/>
      <dgm:spPr/>
      <dgm:t>
        <a:bodyPr/>
        <a:lstStyle/>
        <a:p>
          <a:r>
            <a:rPr lang="el-GR" dirty="0"/>
            <a:t>Προσέλκυση</a:t>
          </a:r>
          <a:endParaRPr lang="de-DE" dirty="0"/>
        </a:p>
      </dgm:t>
    </dgm:pt>
    <dgm:pt modelId="{B7648C5E-973B-4134-BC6C-747F308E0CC7}" type="parTrans" cxnId="{B530837D-4206-4E30-9F62-9EE511B883AF}">
      <dgm:prSet/>
      <dgm:spPr/>
      <dgm:t>
        <a:bodyPr/>
        <a:lstStyle/>
        <a:p>
          <a:endParaRPr lang="de-DE"/>
        </a:p>
      </dgm:t>
    </dgm:pt>
    <dgm:pt modelId="{3320D6F7-237A-4A03-A6A8-BAF965E9C93D}" type="sibTrans" cxnId="{B530837D-4206-4E30-9F62-9EE511B883AF}">
      <dgm:prSet/>
      <dgm:spPr/>
      <dgm:t>
        <a:bodyPr/>
        <a:lstStyle/>
        <a:p>
          <a:endParaRPr lang="de-DE"/>
        </a:p>
      </dgm:t>
    </dgm:pt>
    <dgm:pt modelId="{F851B550-FB5C-495E-8BCC-3F2486D40CA7}">
      <dgm:prSet phldrT="[Text]"/>
      <dgm:spPr/>
      <dgm:t>
        <a:bodyPr/>
        <a:lstStyle/>
        <a:p>
          <a:endParaRPr lang="de-DE" dirty="0"/>
        </a:p>
      </dgm:t>
    </dgm:pt>
    <dgm:pt modelId="{BAE07D61-3604-4931-A3C3-94705C5B6198}" type="parTrans" cxnId="{090402A0-46DF-48F4-84B5-B57227501D26}">
      <dgm:prSet/>
      <dgm:spPr/>
      <dgm:t>
        <a:bodyPr/>
        <a:lstStyle/>
        <a:p>
          <a:endParaRPr lang="de-DE"/>
        </a:p>
      </dgm:t>
    </dgm:pt>
    <dgm:pt modelId="{A805F5C0-6044-4AC3-B060-9259F0AAE5B9}" type="sibTrans" cxnId="{090402A0-46DF-48F4-84B5-B57227501D26}">
      <dgm:prSet/>
      <dgm:spPr/>
      <dgm:t>
        <a:bodyPr/>
        <a:lstStyle/>
        <a:p>
          <a:endParaRPr lang="de-DE"/>
        </a:p>
      </dgm:t>
    </dgm:pt>
    <dgm:pt modelId="{64221D60-561C-48CA-BFE5-1C40B6AB1935}">
      <dgm:prSet phldrT="[Text]"/>
      <dgm:spPr/>
      <dgm:t>
        <a:bodyPr/>
        <a:lstStyle/>
        <a:p>
          <a:r>
            <a:rPr lang="el-GR" dirty="0"/>
            <a:t>Ευθυγραμμισμένη με τους στόχους της επιχείρησης</a:t>
          </a:r>
          <a:endParaRPr lang="de-DE" dirty="0"/>
        </a:p>
      </dgm:t>
    </dgm:pt>
    <dgm:pt modelId="{BF87E373-0D0B-4D76-AAB0-115E3004DD26}" type="parTrans" cxnId="{D0C00414-E389-407E-ACC1-682D09696C25}">
      <dgm:prSet/>
      <dgm:spPr/>
      <dgm:t>
        <a:bodyPr/>
        <a:lstStyle/>
        <a:p>
          <a:endParaRPr lang="en-GB"/>
        </a:p>
      </dgm:t>
    </dgm:pt>
    <dgm:pt modelId="{4AF5836B-8972-4302-92CB-FBF95A24D403}" type="sibTrans" cxnId="{D0C00414-E389-407E-ACC1-682D09696C25}">
      <dgm:prSet/>
      <dgm:spPr/>
      <dgm:t>
        <a:bodyPr/>
        <a:lstStyle/>
        <a:p>
          <a:endParaRPr lang="en-GB"/>
        </a:p>
      </dgm:t>
    </dgm:pt>
    <dgm:pt modelId="{D0045061-030D-47C5-9675-84B9E2D9421E}">
      <dgm:prSet phldrT="[Text]"/>
      <dgm:spPr/>
      <dgm:t>
        <a:bodyPr/>
        <a:lstStyle/>
        <a:p>
          <a:r>
            <a:rPr lang="el-GR" dirty="0"/>
            <a:t>Συμφωνία για τις Ενδείξεις</a:t>
          </a:r>
          <a:endParaRPr lang="de-DE" dirty="0"/>
        </a:p>
      </dgm:t>
    </dgm:pt>
    <dgm:pt modelId="{21D907CB-2B0E-45D1-871C-2A4BDBD96E4B}" type="parTrans" cxnId="{B4F4B485-355A-4EB3-A49E-8E040BFC766C}">
      <dgm:prSet/>
      <dgm:spPr/>
      <dgm:t>
        <a:bodyPr/>
        <a:lstStyle/>
        <a:p>
          <a:endParaRPr lang="en-GB"/>
        </a:p>
      </dgm:t>
    </dgm:pt>
    <dgm:pt modelId="{2645A2E0-AC28-4DA9-96E6-C70CC78E230D}" type="sibTrans" cxnId="{B4F4B485-355A-4EB3-A49E-8E040BFC766C}">
      <dgm:prSet/>
      <dgm:spPr/>
      <dgm:t>
        <a:bodyPr/>
        <a:lstStyle/>
        <a:p>
          <a:endParaRPr lang="en-GB"/>
        </a:p>
      </dgm:t>
    </dgm:pt>
    <dgm:pt modelId="{CC9A453A-38A1-4F34-94EE-12DC4B7417B8}">
      <dgm:prSet phldrT="[Text]"/>
      <dgm:spPr/>
      <dgm:t>
        <a:bodyPr/>
        <a:lstStyle/>
        <a:p>
          <a:r>
            <a:rPr lang="el-GR" dirty="0"/>
            <a:t>Ανάπτυξη οργάνων</a:t>
          </a:r>
          <a:endParaRPr lang="de-DE" dirty="0"/>
        </a:p>
      </dgm:t>
    </dgm:pt>
    <dgm:pt modelId="{FA0C659E-897E-4147-ADE4-37B5F14BDFF8}" type="parTrans" cxnId="{C1BFEFFD-B3A4-42A9-9D4A-902B60934337}">
      <dgm:prSet/>
      <dgm:spPr/>
      <dgm:t>
        <a:bodyPr/>
        <a:lstStyle/>
        <a:p>
          <a:endParaRPr lang="en-GB"/>
        </a:p>
      </dgm:t>
    </dgm:pt>
    <dgm:pt modelId="{1742CE2B-D8F0-43A4-9F82-F6EFD7A84C4D}" type="sibTrans" cxnId="{C1BFEFFD-B3A4-42A9-9D4A-902B60934337}">
      <dgm:prSet/>
      <dgm:spPr/>
      <dgm:t>
        <a:bodyPr/>
        <a:lstStyle/>
        <a:p>
          <a:endParaRPr lang="en-GB"/>
        </a:p>
      </dgm:t>
    </dgm:pt>
    <dgm:pt modelId="{1667A28D-344D-4D83-86FB-D694CAB618AF}">
      <dgm:prSet phldrT="[Text]"/>
      <dgm:spPr/>
      <dgm:t>
        <a:bodyPr/>
        <a:lstStyle/>
        <a:p>
          <a:r>
            <a:rPr lang="el-GR" dirty="0"/>
            <a:t>Προθυμία για αλλαγή</a:t>
          </a:r>
          <a:endParaRPr lang="de-DE" dirty="0"/>
        </a:p>
      </dgm:t>
    </dgm:pt>
    <dgm:pt modelId="{2C93CB43-6FF3-45DC-92DC-3C20348AD44B}" type="parTrans" cxnId="{1CE05693-4414-4860-97FF-EDBB8F9A165C}">
      <dgm:prSet/>
      <dgm:spPr/>
    </dgm:pt>
    <dgm:pt modelId="{8C8FB15F-9E00-459B-8D18-950F9877DF18}" type="sibTrans" cxnId="{1CE05693-4414-4860-97FF-EDBB8F9A165C}">
      <dgm:prSet/>
      <dgm:spPr/>
    </dgm:pt>
    <dgm:pt modelId="{24CD6825-CCE6-4AC0-BCF9-BEBAC6AAA66D}">
      <dgm:prSet phldrT="[Text]"/>
      <dgm:spPr/>
      <dgm:t>
        <a:bodyPr/>
        <a:lstStyle/>
        <a:p>
          <a:r>
            <a:rPr lang="el-GR" dirty="0"/>
            <a:t>Προθυμία για μάθηση και εξέλιξη</a:t>
          </a:r>
          <a:endParaRPr lang="de-DE" dirty="0"/>
        </a:p>
      </dgm:t>
    </dgm:pt>
    <dgm:pt modelId="{0B02E33F-1206-475B-803A-3A5FA618EA72}" type="parTrans" cxnId="{599C5F0F-F9B8-4083-8E7F-3DFF97ADF8FC}">
      <dgm:prSet/>
      <dgm:spPr/>
    </dgm:pt>
    <dgm:pt modelId="{C1A8FBC9-3037-4728-9F76-78D4BD1CAD46}" type="sibTrans" cxnId="{599C5F0F-F9B8-4083-8E7F-3DFF97ADF8FC}">
      <dgm:prSet/>
      <dgm:spPr/>
    </dgm:pt>
    <dgm:pt modelId="{DB6C84D3-D8B3-4A52-A49A-C112667B837D}">
      <dgm:prSet phldrT="[Text]"/>
      <dgm:spPr/>
      <dgm:t>
        <a:bodyPr/>
        <a:lstStyle/>
        <a:p>
          <a:r>
            <a:rPr lang="el-GR" dirty="0"/>
            <a:t>Το τμήμα Ανθρώπινου Δυναμικού λειτουργεί ως συνέταιρος</a:t>
          </a:r>
          <a:endParaRPr lang="de-DE" dirty="0"/>
        </a:p>
      </dgm:t>
    </dgm:pt>
    <dgm:pt modelId="{85808956-089C-4D6D-80B5-375EE7E997E8}" type="parTrans" cxnId="{1C521408-A32A-4346-8311-AD874C9593B9}">
      <dgm:prSet/>
      <dgm:spPr/>
    </dgm:pt>
    <dgm:pt modelId="{5469DBC5-EFB4-4036-92B1-809EA90D9AFB}" type="sibTrans" cxnId="{1C521408-A32A-4346-8311-AD874C9593B9}">
      <dgm:prSet/>
      <dgm:spPr/>
    </dgm:pt>
    <dgm:pt modelId="{53214D5F-9E36-4050-B57C-9E43B65E146F}">
      <dgm:prSet phldrT="[Text]"/>
      <dgm:spPr/>
      <dgm:t>
        <a:bodyPr/>
        <a:lstStyle/>
        <a:p>
          <a:r>
            <a:rPr lang="el-GR" dirty="0"/>
            <a:t>Εντοπισμός</a:t>
          </a:r>
          <a:endParaRPr lang="de-DE" dirty="0"/>
        </a:p>
      </dgm:t>
    </dgm:pt>
    <dgm:pt modelId="{FFA0CF73-461A-439C-BDF2-8CE97F3152B6}" type="parTrans" cxnId="{3BF49152-122B-419F-8DDF-DAD05B1C5ED5}">
      <dgm:prSet/>
      <dgm:spPr/>
    </dgm:pt>
    <dgm:pt modelId="{4AA1C964-F687-4571-84D0-3E3AA585B59B}" type="sibTrans" cxnId="{3BF49152-122B-419F-8DDF-DAD05B1C5ED5}">
      <dgm:prSet/>
      <dgm:spPr/>
    </dgm:pt>
    <dgm:pt modelId="{B3ED63A5-F8DC-4593-AC5C-5572F6E65E53}">
      <dgm:prSet phldrT="[Text]"/>
      <dgm:spPr/>
      <dgm:t>
        <a:bodyPr/>
        <a:lstStyle/>
        <a:p>
          <a:r>
            <a:rPr lang="el-GR" dirty="0"/>
            <a:t>Πρόσληψη</a:t>
          </a:r>
          <a:endParaRPr lang="de-DE" dirty="0"/>
        </a:p>
      </dgm:t>
    </dgm:pt>
    <dgm:pt modelId="{D67380A5-91F3-431A-8D9E-2B360B5D7692}" type="parTrans" cxnId="{973E9AFC-C19E-4A42-BC7D-B20E3D6450CA}">
      <dgm:prSet/>
      <dgm:spPr/>
    </dgm:pt>
    <dgm:pt modelId="{FBA97C20-0F97-4A81-A56E-0256543E285F}" type="sibTrans" cxnId="{973E9AFC-C19E-4A42-BC7D-B20E3D6450CA}">
      <dgm:prSet/>
      <dgm:spPr/>
    </dgm:pt>
    <dgm:pt modelId="{E8F1C386-6AB3-435D-BE4E-AD9DC961CEED}">
      <dgm:prSet phldrT="[Text]"/>
      <dgm:spPr/>
      <dgm:t>
        <a:bodyPr/>
        <a:lstStyle/>
        <a:p>
          <a:r>
            <a:rPr lang="el-GR" dirty="0"/>
            <a:t>Εξέλιξη</a:t>
          </a:r>
          <a:endParaRPr lang="de-DE" dirty="0"/>
        </a:p>
      </dgm:t>
    </dgm:pt>
    <dgm:pt modelId="{89DCBC11-E630-4DD8-BD6B-F00F2F14B3EB}" type="parTrans" cxnId="{2E7ABC9A-35DC-4CF8-A754-99505053EE97}">
      <dgm:prSet/>
      <dgm:spPr/>
    </dgm:pt>
    <dgm:pt modelId="{4311F599-F93A-4F69-8F69-ADD9E881B1EE}" type="sibTrans" cxnId="{2E7ABC9A-35DC-4CF8-A754-99505053EE97}">
      <dgm:prSet/>
      <dgm:spPr/>
    </dgm:pt>
    <dgm:pt modelId="{655B6617-F74A-48A7-8E9F-A2A369CC73F2}">
      <dgm:prSet phldrT="[Text]"/>
      <dgm:spPr/>
      <dgm:t>
        <a:bodyPr/>
        <a:lstStyle/>
        <a:p>
          <a:r>
            <a:rPr lang="el-GR" dirty="0"/>
            <a:t>Διατήρηση</a:t>
          </a:r>
          <a:endParaRPr lang="de-DE" dirty="0"/>
        </a:p>
      </dgm:t>
    </dgm:pt>
    <dgm:pt modelId="{CEAC67A3-7D26-4230-971F-9D2E090AECB1}" type="parTrans" cxnId="{660AC0C0-53C1-43A2-A928-81B2D47B19AE}">
      <dgm:prSet/>
      <dgm:spPr/>
    </dgm:pt>
    <dgm:pt modelId="{14A8B17C-DB6C-4313-A087-1195ADC0FAE7}" type="sibTrans" cxnId="{660AC0C0-53C1-43A2-A928-81B2D47B19AE}">
      <dgm:prSet/>
      <dgm:spPr/>
    </dgm:pt>
    <dgm:pt modelId="{A583E346-210F-4CE9-849E-9D68434E4603}">
      <dgm:prSet phldrT="[Text]"/>
      <dgm:spPr/>
      <dgm:t>
        <a:bodyPr/>
        <a:lstStyle/>
        <a:p>
          <a:r>
            <a:rPr lang="el-GR" dirty="0"/>
            <a:t>Διαδοχή</a:t>
          </a:r>
          <a:endParaRPr lang="de-DE" dirty="0"/>
        </a:p>
      </dgm:t>
    </dgm:pt>
    <dgm:pt modelId="{B901BCB5-441E-482E-9258-8E55378676CC}" type="parTrans" cxnId="{98438387-BDA2-4AA9-8731-2D9290D28AB2}">
      <dgm:prSet/>
      <dgm:spPr/>
    </dgm:pt>
    <dgm:pt modelId="{06BF5DB7-4D07-477E-8D59-D05DBA725FCE}" type="sibTrans" cxnId="{98438387-BDA2-4AA9-8731-2D9290D28AB2}">
      <dgm:prSet/>
      <dgm:spPr/>
    </dgm:pt>
    <dgm:pt modelId="{8A456A31-5F6F-446E-992E-05336B3268E7}">
      <dgm:prSet phldrT="[Text]"/>
      <dgm:spPr/>
      <dgm:t>
        <a:bodyPr/>
        <a:lstStyle/>
        <a:p>
          <a:r>
            <a:rPr lang="el-GR" dirty="0"/>
            <a:t>κλπ.</a:t>
          </a:r>
          <a:endParaRPr lang="de-DE" dirty="0"/>
        </a:p>
      </dgm:t>
    </dgm:pt>
    <dgm:pt modelId="{E0BD6C21-2F68-4912-8429-A402BF5DECFE}" type="parTrans" cxnId="{A0E1CB04-AB0A-4221-BC47-4378450748BF}">
      <dgm:prSet/>
      <dgm:spPr/>
    </dgm:pt>
    <dgm:pt modelId="{813ED51C-001B-49FC-8A5E-3484DD051707}" type="sibTrans" cxnId="{A0E1CB04-AB0A-4221-BC47-4378450748BF}">
      <dgm:prSet/>
      <dgm:spPr/>
    </dgm:pt>
    <dgm:pt modelId="{AFB61FBF-5A7E-48AD-8CAB-D58C48CE3C2C}" type="pres">
      <dgm:prSet presAssocID="{DC33CB59-B89E-4780-A9AA-15B738C85EB1}" presName="Name0" presStyleCnt="0">
        <dgm:presLayoutVars>
          <dgm:dir/>
          <dgm:animLvl val="lvl"/>
          <dgm:resizeHandles val="exact"/>
        </dgm:presLayoutVars>
      </dgm:prSet>
      <dgm:spPr/>
    </dgm:pt>
    <dgm:pt modelId="{CE836761-B398-4EC2-9E78-D025C329A451}" type="pres">
      <dgm:prSet presAssocID="{F8488D35-7836-4A70-8096-507ADE518371}" presName="composite" presStyleCnt="0"/>
      <dgm:spPr/>
    </dgm:pt>
    <dgm:pt modelId="{B0749464-682D-4D2B-A303-E1F1A7796462}" type="pres">
      <dgm:prSet presAssocID="{F8488D35-7836-4A70-8096-507ADE518371}" presName="parTx" presStyleLbl="alignNode1" presStyleIdx="0" presStyleCnt="3">
        <dgm:presLayoutVars>
          <dgm:chMax val="0"/>
          <dgm:chPref val="0"/>
          <dgm:bulletEnabled val="1"/>
        </dgm:presLayoutVars>
      </dgm:prSet>
      <dgm:spPr/>
    </dgm:pt>
    <dgm:pt modelId="{B4F5863B-F35E-496E-8EBC-4F28EC5FE162}" type="pres">
      <dgm:prSet presAssocID="{F8488D35-7836-4A70-8096-507ADE518371}" presName="desTx" presStyleLbl="alignAccFollowNode1" presStyleIdx="0" presStyleCnt="3">
        <dgm:presLayoutVars>
          <dgm:bulletEnabled val="1"/>
        </dgm:presLayoutVars>
      </dgm:prSet>
      <dgm:spPr/>
    </dgm:pt>
    <dgm:pt modelId="{9F706E4A-F9FF-49FC-BFF2-555976269DA4}" type="pres">
      <dgm:prSet presAssocID="{E4671A81-1CFC-450E-A629-69FF4E9CFBB3}" presName="space" presStyleCnt="0"/>
      <dgm:spPr/>
    </dgm:pt>
    <dgm:pt modelId="{8128A5DC-9B95-4349-905A-E39FB447BFB6}" type="pres">
      <dgm:prSet presAssocID="{C1817B64-CAAC-4AFC-B3A8-567EE3B2C385}" presName="composite" presStyleCnt="0"/>
      <dgm:spPr/>
    </dgm:pt>
    <dgm:pt modelId="{C768B2BC-D86D-41C8-B246-7E78822EC016}" type="pres">
      <dgm:prSet presAssocID="{C1817B64-CAAC-4AFC-B3A8-567EE3B2C385}" presName="parTx" presStyleLbl="alignNode1" presStyleIdx="1" presStyleCnt="3">
        <dgm:presLayoutVars>
          <dgm:chMax val="0"/>
          <dgm:chPref val="0"/>
          <dgm:bulletEnabled val="1"/>
        </dgm:presLayoutVars>
      </dgm:prSet>
      <dgm:spPr/>
    </dgm:pt>
    <dgm:pt modelId="{D116BAF1-88A6-46A2-B359-D43CE5732349}" type="pres">
      <dgm:prSet presAssocID="{C1817B64-CAAC-4AFC-B3A8-567EE3B2C385}" presName="desTx" presStyleLbl="alignAccFollowNode1" presStyleIdx="1" presStyleCnt="3">
        <dgm:presLayoutVars>
          <dgm:bulletEnabled val="1"/>
        </dgm:presLayoutVars>
      </dgm:prSet>
      <dgm:spPr/>
    </dgm:pt>
    <dgm:pt modelId="{FFF8D438-8CD0-481C-8374-75F425393FC2}" type="pres">
      <dgm:prSet presAssocID="{D74F5E0C-1D14-4F01-AD15-B7B8ADB6C1CB}" presName="space" presStyleCnt="0"/>
      <dgm:spPr/>
    </dgm:pt>
    <dgm:pt modelId="{39A6FBAB-1BA7-4BD8-B6E6-EFEF7E16E3C8}" type="pres">
      <dgm:prSet presAssocID="{66569725-CB44-46FE-B13E-344D1BCFFC0F}" presName="composite" presStyleCnt="0"/>
      <dgm:spPr/>
    </dgm:pt>
    <dgm:pt modelId="{7F82060B-341E-412C-9C6B-B0F8F6BA6307}" type="pres">
      <dgm:prSet presAssocID="{66569725-CB44-46FE-B13E-344D1BCFFC0F}" presName="parTx" presStyleLbl="alignNode1" presStyleIdx="2" presStyleCnt="3">
        <dgm:presLayoutVars>
          <dgm:chMax val="0"/>
          <dgm:chPref val="0"/>
          <dgm:bulletEnabled val="1"/>
        </dgm:presLayoutVars>
      </dgm:prSet>
      <dgm:spPr/>
    </dgm:pt>
    <dgm:pt modelId="{09DE7CC5-4503-4EF6-AC8A-A285287A9B45}" type="pres">
      <dgm:prSet presAssocID="{66569725-CB44-46FE-B13E-344D1BCFFC0F}" presName="desTx" presStyleLbl="alignAccFollowNode1" presStyleIdx="2" presStyleCnt="3">
        <dgm:presLayoutVars>
          <dgm:bulletEnabled val="1"/>
        </dgm:presLayoutVars>
      </dgm:prSet>
      <dgm:spPr/>
    </dgm:pt>
  </dgm:ptLst>
  <dgm:cxnLst>
    <dgm:cxn modelId="{A0E1CB04-AB0A-4221-BC47-4378450748BF}" srcId="{66569725-CB44-46FE-B13E-344D1BCFFC0F}" destId="{8A456A31-5F6F-446E-992E-05336B3268E7}" srcOrd="6" destOrd="0" parTransId="{E0BD6C21-2F68-4912-8429-A402BF5DECFE}" sibTransId="{813ED51C-001B-49FC-8A5E-3484DD051707}"/>
    <dgm:cxn modelId="{1C521408-A32A-4346-8311-AD874C9593B9}" srcId="{C1817B64-CAAC-4AFC-B3A8-567EE3B2C385}" destId="{DB6C84D3-D8B3-4A52-A49A-C112667B837D}" srcOrd="3" destOrd="0" parTransId="{85808956-089C-4D6D-80B5-375EE7E997E8}" sibTransId="{5469DBC5-EFB4-4036-92B1-809EA90D9AFB}"/>
    <dgm:cxn modelId="{599C5F0F-F9B8-4083-8E7F-3DFF97ADF8FC}" srcId="{C1817B64-CAAC-4AFC-B3A8-567EE3B2C385}" destId="{24CD6825-CCE6-4AC0-BCF9-BEBAC6AAA66D}" srcOrd="2" destOrd="0" parTransId="{0B02E33F-1206-475B-803A-3A5FA618EA72}" sibTransId="{C1A8FBC9-3037-4728-9F76-78D4BD1CAD46}"/>
    <dgm:cxn modelId="{9401D112-0C03-43D6-8F93-5E2D83D3CCFE}" type="presOf" srcId="{D0045061-030D-47C5-9675-84B9E2D9421E}" destId="{B4F5863B-F35E-496E-8EBC-4F28EC5FE162}" srcOrd="0" destOrd="2" presId="urn:microsoft.com/office/officeart/2005/8/layout/hList1"/>
    <dgm:cxn modelId="{D0C00414-E389-407E-ACC1-682D09696C25}" srcId="{F8488D35-7836-4A70-8096-507ADE518371}" destId="{64221D60-561C-48CA-BFE5-1C40B6AB1935}" srcOrd="1" destOrd="0" parTransId="{BF87E373-0D0B-4D76-AAB0-115E3004DD26}" sibTransId="{4AF5836B-8972-4302-92CB-FBF95A24D403}"/>
    <dgm:cxn modelId="{FF582B24-7391-4F40-B826-EE4683AE6581}" type="presOf" srcId="{64221D60-561C-48CA-BFE5-1C40B6AB1935}" destId="{B4F5863B-F35E-496E-8EBC-4F28EC5FE162}" srcOrd="0" destOrd="1" presId="urn:microsoft.com/office/officeart/2005/8/layout/hList1"/>
    <dgm:cxn modelId="{677C285D-30E1-4440-820E-CED56E23E4B6}" srcId="{DC33CB59-B89E-4780-A9AA-15B738C85EB1}" destId="{66569725-CB44-46FE-B13E-344D1BCFFC0F}" srcOrd="2" destOrd="0" parTransId="{CF13E5E6-3AA7-4659-A3C6-B7D3DBA4BCC1}" sibTransId="{01ED7C74-D71B-49F9-83B6-9CD224AC333E}"/>
    <dgm:cxn modelId="{0543E162-9F1A-4F78-B09D-AAF612E59D08}" type="presOf" srcId="{66569725-CB44-46FE-B13E-344D1BCFFC0F}" destId="{7F82060B-341E-412C-9C6B-B0F8F6BA6307}" srcOrd="0" destOrd="0" presId="urn:microsoft.com/office/officeart/2005/8/layout/hList1"/>
    <dgm:cxn modelId="{D01FED44-21C8-42E1-8D2F-CA6CC2356599}" type="presOf" srcId="{53214D5F-9E36-4050-B57C-9E43B65E146F}" destId="{09DE7CC5-4503-4EF6-AC8A-A285287A9B45}" srcOrd="0" destOrd="1" presId="urn:microsoft.com/office/officeart/2005/8/layout/hList1"/>
    <dgm:cxn modelId="{A47D1866-A410-49B6-AA72-535E498E52EA}" type="presOf" srcId="{CC9A453A-38A1-4F34-94EE-12DC4B7417B8}" destId="{B4F5863B-F35E-496E-8EBC-4F28EC5FE162}" srcOrd="0" destOrd="3" presId="urn:microsoft.com/office/officeart/2005/8/layout/hList1"/>
    <dgm:cxn modelId="{1908F146-43B9-49FA-B0A4-CE66A9BDBE8C}" srcId="{DC33CB59-B89E-4780-A9AA-15B738C85EB1}" destId="{F8488D35-7836-4A70-8096-507ADE518371}" srcOrd="0" destOrd="0" parTransId="{BEF43264-3B5B-461D-A8BE-4A9FF0708482}" sibTransId="{E4671A81-1CFC-450E-A629-69FF4E9CFBB3}"/>
    <dgm:cxn modelId="{5C71C96B-A99A-466C-A0E7-D700D58AA56D}" type="presOf" srcId="{F8488D35-7836-4A70-8096-507ADE518371}" destId="{B0749464-682D-4D2B-A303-E1F1A7796462}" srcOrd="0" destOrd="0" presId="urn:microsoft.com/office/officeart/2005/8/layout/hList1"/>
    <dgm:cxn modelId="{1B952470-2919-47BD-92E5-573A93FAE134}" type="presOf" srcId="{C1817B64-CAAC-4AFC-B3A8-567EE3B2C385}" destId="{C768B2BC-D86D-41C8-B246-7E78822EC016}" srcOrd="0" destOrd="0" presId="urn:microsoft.com/office/officeart/2005/8/layout/hList1"/>
    <dgm:cxn modelId="{3BF49152-122B-419F-8DDF-DAD05B1C5ED5}" srcId="{66569725-CB44-46FE-B13E-344D1BCFFC0F}" destId="{53214D5F-9E36-4050-B57C-9E43B65E146F}" srcOrd="1" destOrd="0" parTransId="{FFA0CF73-461A-439C-BDF2-8CE97F3152B6}" sibTransId="{4AA1C964-F687-4571-84D0-3E3AA585B59B}"/>
    <dgm:cxn modelId="{DAB60C74-7D3D-4DE5-8EA5-B7FA3FF4CF19}" type="presOf" srcId="{E8F1C386-6AB3-435D-BE4E-AD9DC961CEED}" destId="{09DE7CC5-4503-4EF6-AC8A-A285287A9B45}" srcOrd="0" destOrd="3" presId="urn:microsoft.com/office/officeart/2005/8/layout/hList1"/>
    <dgm:cxn modelId="{9CEAC279-73E9-44A8-A88A-0D6F9B4591C2}" type="presOf" srcId="{1667A28D-344D-4D83-86FB-D694CAB618AF}" destId="{D116BAF1-88A6-46A2-B359-D43CE5732349}" srcOrd="0" destOrd="1" presId="urn:microsoft.com/office/officeart/2005/8/layout/hList1"/>
    <dgm:cxn modelId="{76C5A77B-C12E-42FB-80BD-84D0CDF2DB38}" type="presOf" srcId="{DC33CB59-B89E-4780-A9AA-15B738C85EB1}" destId="{AFB61FBF-5A7E-48AD-8CAB-D58C48CE3C2C}" srcOrd="0" destOrd="0" presId="urn:microsoft.com/office/officeart/2005/8/layout/hList1"/>
    <dgm:cxn modelId="{B530837D-4206-4E30-9F62-9EE511B883AF}" srcId="{66569725-CB44-46FE-B13E-344D1BCFFC0F}" destId="{28C4202C-6DDE-4C58-B5FE-843E365A2CE8}" srcOrd="0" destOrd="0" parTransId="{B7648C5E-973B-4134-BC6C-747F308E0CC7}" sibTransId="{3320D6F7-237A-4A03-A6A8-BAF965E9C93D}"/>
    <dgm:cxn modelId="{57175584-738B-4A34-83D1-955B723982DC}" type="presOf" srcId="{28C4202C-6DDE-4C58-B5FE-843E365A2CE8}" destId="{09DE7CC5-4503-4EF6-AC8A-A285287A9B45}" srcOrd="0" destOrd="0" presId="urn:microsoft.com/office/officeart/2005/8/layout/hList1"/>
    <dgm:cxn modelId="{B4F4B485-355A-4EB3-A49E-8E040BFC766C}" srcId="{F8488D35-7836-4A70-8096-507ADE518371}" destId="{D0045061-030D-47C5-9675-84B9E2D9421E}" srcOrd="2" destOrd="0" parTransId="{21D907CB-2B0E-45D1-871C-2A4BDBD96E4B}" sibTransId="{2645A2E0-AC28-4DA9-96E6-C70CC78E230D}"/>
    <dgm:cxn modelId="{98438387-BDA2-4AA9-8731-2D9290D28AB2}" srcId="{66569725-CB44-46FE-B13E-344D1BCFFC0F}" destId="{A583E346-210F-4CE9-849E-9D68434E4603}" srcOrd="5" destOrd="0" parTransId="{B901BCB5-441E-482E-9258-8E55378676CC}" sibTransId="{06BF5DB7-4D07-477E-8D59-D05DBA725FCE}"/>
    <dgm:cxn modelId="{1CE05693-4414-4860-97FF-EDBB8F9A165C}" srcId="{C1817B64-CAAC-4AFC-B3A8-567EE3B2C385}" destId="{1667A28D-344D-4D83-86FB-D694CAB618AF}" srcOrd="1" destOrd="0" parTransId="{2C93CB43-6FF3-45DC-92DC-3C20348AD44B}" sibTransId="{8C8FB15F-9E00-459B-8D18-950F9877DF18}"/>
    <dgm:cxn modelId="{2E7ABC9A-35DC-4CF8-A754-99505053EE97}" srcId="{66569725-CB44-46FE-B13E-344D1BCFFC0F}" destId="{E8F1C386-6AB3-435D-BE4E-AD9DC961CEED}" srcOrd="3" destOrd="0" parTransId="{89DCBC11-E630-4DD8-BD6B-F00F2F14B3EB}" sibTransId="{4311F599-F93A-4F69-8F69-ADD9E881B1EE}"/>
    <dgm:cxn modelId="{DF466C9D-B03C-43C2-82C5-8D1BC3F37F81}" type="presOf" srcId="{DB6C84D3-D8B3-4A52-A49A-C112667B837D}" destId="{D116BAF1-88A6-46A2-B359-D43CE5732349}" srcOrd="0" destOrd="3" presId="urn:microsoft.com/office/officeart/2005/8/layout/hList1"/>
    <dgm:cxn modelId="{1613E19D-9BBC-4480-B18F-F3B203874F24}" type="presOf" srcId="{43F7DC6A-7B66-4D58-B7DE-947AA90A3D60}" destId="{D116BAF1-88A6-46A2-B359-D43CE5732349}" srcOrd="0" destOrd="0" presId="urn:microsoft.com/office/officeart/2005/8/layout/hList1"/>
    <dgm:cxn modelId="{090402A0-46DF-48F4-84B5-B57227501D26}" srcId="{F8488D35-7836-4A70-8096-507ADE518371}" destId="{F851B550-FB5C-495E-8BCC-3F2486D40CA7}" srcOrd="4" destOrd="0" parTransId="{BAE07D61-3604-4931-A3C3-94705C5B6198}" sibTransId="{A805F5C0-6044-4AC3-B060-9259F0AAE5B9}"/>
    <dgm:cxn modelId="{C3925EAB-B100-4DF7-896E-8E790FEAF9ED}" type="presOf" srcId="{8A456A31-5F6F-446E-992E-05336B3268E7}" destId="{09DE7CC5-4503-4EF6-AC8A-A285287A9B45}" srcOrd="0" destOrd="6" presId="urn:microsoft.com/office/officeart/2005/8/layout/hList1"/>
    <dgm:cxn modelId="{67F770AF-1BB3-4B9E-A8B3-A1737C8D647A}" srcId="{F8488D35-7836-4A70-8096-507ADE518371}" destId="{C6C22A6F-1088-4E24-8B90-F275EBF07B7B}" srcOrd="0" destOrd="0" parTransId="{7985DEAB-5DF2-48A0-B4A9-7865D4941FEC}" sibTransId="{1C610925-72DB-42A8-8E79-71A90D9CD599}"/>
    <dgm:cxn modelId="{7778B0B9-AC8D-4D18-8267-87EC8FAAAE98}" type="presOf" srcId="{C6C22A6F-1088-4E24-8B90-F275EBF07B7B}" destId="{B4F5863B-F35E-496E-8EBC-4F28EC5FE162}" srcOrd="0" destOrd="0" presId="urn:microsoft.com/office/officeart/2005/8/layout/hList1"/>
    <dgm:cxn modelId="{CA7454BE-19D7-4E27-B536-650B2EA2436D}" type="presOf" srcId="{F851B550-FB5C-495E-8BCC-3F2486D40CA7}" destId="{B4F5863B-F35E-496E-8EBC-4F28EC5FE162}" srcOrd="0" destOrd="4" presId="urn:microsoft.com/office/officeart/2005/8/layout/hList1"/>
    <dgm:cxn modelId="{660AC0C0-53C1-43A2-A928-81B2D47B19AE}" srcId="{66569725-CB44-46FE-B13E-344D1BCFFC0F}" destId="{655B6617-F74A-48A7-8E9F-A2A369CC73F2}" srcOrd="4" destOrd="0" parTransId="{CEAC67A3-7D26-4230-971F-9D2E090AECB1}" sibTransId="{14A8B17C-DB6C-4313-A087-1195ADC0FAE7}"/>
    <dgm:cxn modelId="{C4B9F9DE-6F8D-4797-A833-39FC995C75E2}" type="presOf" srcId="{B3ED63A5-F8DC-4593-AC5C-5572F6E65E53}" destId="{09DE7CC5-4503-4EF6-AC8A-A285287A9B45}" srcOrd="0" destOrd="2" presId="urn:microsoft.com/office/officeart/2005/8/layout/hList1"/>
    <dgm:cxn modelId="{8E1E39DF-8EA9-424A-9091-9D1BA00DABF1}" type="presOf" srcId="{A583E346-210F-4CE9-849E-9D68434E4603}" destId="{09DE7CC5-4503-4EF6-AC8A-A285287A9B45}" srcOrd="0" destOrd="5" presId="urn:microsoft.com/office/officeart/2005/8/layout/hList1"/>
    <dgm:cxn modelId="{138CB9EC-88DB-453E-A7B3-85F971335155}" srcId="{DC33CB59-B89E-4780-A9AA-15B738C85EB1}" destId="{C1817B64-CAAC-4AFC-B3A8-567EE3B2C385}" srcOrd="1" destOrd="0" parTransId="{BDF6D25E-D825-4002-BD5F-717905449EBD}" sibTransId="{D74F5E0C-1D14-4F01-AD15-B7B8ADB6C1CB}"/>
    <dgm:cxn modelId="{E54B4AF2-96CF-487D-99AD-92F4A0A9EA56}" srcId="{C1817B64-CAAC-4AFC-B3A8-567EE3B2C385}" destId="{43F7DC6A-7B66-4D58-B7DE-947AA90A3D60}" srcOrd="0" destOrd="0" parTransId="{A5BE09DB-A9A0-4049-B12A-8ADED3C6052C}" sibTransId="{1C8E3D0D-3606-4C5A-BC24-E1B0A79740C3}"/>
    <dgm:cxn modelId="{A0C0BDF5-4CAD-4514-B977-6AC2F033EF3C}" type="presOf" srcId="{24CD6825-CCE6-4AC0-BCF9-BEBAC6AAA66D}" destId="{D116BAF1-88A6-46A2-B359-D43CE5732349}" srcOrd="0" destOrd="2" presId="urn:microsoft.com/office/officeart/2005/8/layout/hList1"/>
    <dgm:cxn modelId="{0A05C6F5-1CC3-4B3E-A607-758AA433D580}" type="presOf" srcId="{655B6617-F74A-48A7-8E9F-A2A369CC73F2}" destId="{09DE7CC5-4503-4EF6-AC8A-A285287A9B45}" srcOrd="0" destOrd="4" presId="urn:microsoft.com/office/officeart/2005/8/layout/hList1"/>
    <dgm:cxn modelId="{973E9AFC-C19E-4A42-BC7D-B20E3D6450CA}" srcId="{66569725-CB44-46FE-B13E-344D1BCFFC0F}" destId="{B3ED63A5-F8DC-4593-AC5C-5572F6E65E53}" srcOrd="2" destOrd="0" parTransId="{D67380A5-91F3-431A-8D9E-2B360B5D7692}" sibTransId="{FBA97C20-0F97-4A81-A56E-0256543E285F}"/>
    <dgm:cxn modelId="{C1BFEFFD-B3A4-42A9-9D4A-902B60934337}" srcId="{F8488D35-7836-4A70-8096-507ADE518371}" destId="{CC9A453A-38A1-4F34-94EE-12DC4B7417B8}" srcOrd="3" destOrd="0" parTransId="{FA0C659E-897E-4147-ADE4-37B5F14BDFF8}" sibTransId="{1742CE2B-D8F0-43A4-9F82-F6EFD7A84C4D}"/>
    <dgm:cxn modelId="{1F551C58-5248-4965-A7C6-25EB298C8DA0}" type="presParOf" srcId="{AFB61FBF-5A7E-48AD-8CAB-D58C48CE3C2C}" destId="{CE836761-B398-4EC2-9E78-D025C329A451}" srcOrd="0" destOrd="0" presId="urn:microsoft.com/office/officeart/2005/8/layout/hList1"/>
    <dgm:cxn modelId="{1B873143-13A6-4C88-A0A4-0345E20C2742}" type="presParOf" srcId="{CE836761-B398-4EC2-9E78-D025C329A451}" destId="{B0749464-682D-4D2B-A303-E1F1A7796462}" srcOrd="0" destOrd="0" presId="urn:microsoft.com/office/officeart/2005/8/layout/hList1"/>
    <dgm:cxn modelId="{73C90E8D-C558-4F60-8F48-C860C96A2DD6}" type="presParOf" srcId="{CE836761-B398-4EC2-9E78-D025C329A451}" destId="{B4F5863B-F35E-496E-8EBC-4F28EC5FE162}" srcOrd="1" destOrd="0" presId="urn:microsoft.com/office/officeart/2005/8/layout/hList1"/>
    <dgm:cxn modelId="{E5549F18-360D-4F06-8E39-423FE54C4EB2}" type="presParOf" srcId="{AFB61FBF-5A7E-48AD-8CAB-D58C48CE3C2C}" destId="{9F706E4A-F9FF-49FC-BFF2-555976269DA4}" srcOrd="1" destOrd="0" presId="urn:microsoft.com/office/officeart/2005/8/layout/hList1"/>
    <dgm:cxn modelId="{7ED50DF9-8EB1-48C1-8207-1E206EFB3AD6}" type="presParOf" srcId="{AFB61FBF-5A7E-48AD-8CAB-D58C48CE3C2C}" destId="{8128A5DC-9B95-4349-905A-E39FB447BFB6}" srcOrd="2" destOrd="0" presId="urn:microsoft.com/office/officeart/2005/8/layout/hList1"/>
    <dgm:cxn modelId="{D3911E52-5C19-48BA-8FA6-D0AE3FA39D16}" type="presParOf" srcId="{8128A5DC-9B95-4349-905A-E39FB447BFB6}" destId="{C768B2BC-D86D-41C8-B246-7E78822EC016}" srcOrd="0" destOrd="0" presId="urn:microsoft.com/office/officeart/2005/8/layout/hList1"/>
    <dgm:cxn modelId="{2ACC843D-0875-49E6-A0E0-BB2C656407F8}" type="presParOf" srcId="{8128A5DC-9B95-4349-905A-E39FB447BFB6}" destId="{D116BAF1-88A6-46A2-B359-D43CE5732349}" srcOrd="1" destOrd="0" presId="urn:microsoft.com/office/officeart/2005/8/layout/hList1"/>
    <dgm:cxn modelId="{5312B2F0-D99A-4FC8-92CE-27F0189BCD4E}" type="presParOf" srcId="{AFB61FBF-5A7E-48AD-8CAB-D58C48CE3C2C}" destId="{FFF8D438-8CD0-481C-8374-75F425393FC2}" srcOrd="3" destOrd="0" presId="urn:microsoft.com/office/officeart/2005/8/layout/hList1"/>
    <dgm:cxn modelId="{AF31F8FF-1E81-416F-A105-3AD71ABF5309}" type="presParOf" srcId="{AFB61FBF-5A7E-48AD-8CAB-D58C48CE3C2C}" destId="{39A6FBAB-1BA7-4BD8-B6E6-EFEF7E16E3C8}" srcOrd="4" destOrd="0" presId="urn:microsoft.com/office/officeart/2005/8/layout/hList1"/>
    <dgm:cxn modelId="{F51B3D32-D8B9-43DD-A7A5-DDBD69C645C4}" type="presParOf" srcId="{39A6FBAB-1BA7-4BD8-B6E6-EFEF7E16E3C8}" destId="{7F82060B-341E-412C-9C6B-B0F8F6BA6307}" srcOrd="0" destOrd="0" presId="urn:microsoft.com/office/officeart/2005/8/layout/hList1"/>
    <dgm:cxn modelId="{6BD4D7B5-692E-48FE-ADAF-6DD44B48E70B}" type="presParOf" srcId="{39A6FBAB-1BA7-4BD8-B6E6-EFEF7E16E3C8}" destId="{09DE7CC5-4503-4EF6-AC8A-A285287A9B4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349EF6-2331-4300-B695-60ECF04F0978}" type="doc">
      <dgm:prSet loTypeId="urn:microsoft.com/office/officeart/2005/8/layout/venn2" loCatId="relationship" qsTypeId="urn:microsoft.com/office/officeart/2005/8/quickstyle/simple1" qsCatId="simple" csTypeId="urn:microsoft.com/office/officeart/2005/8/colors/accent1_3" csCatId="accent1" phldr="1"/>
      <dgm:spPr/>
      <dgm:t>
        <a:bodyPr/>
        <a:lstStyle/>
        <a:p>
          <a:endParaRPr lang="de-DE"/>
        </a:p>
      </dgm:t>
    </dgm:pt>
    <dgm:pt modelId="{46DD9E80-F46B-49B3-878F-28ED3031B524}">
      <dgm:prSet phldrT="[Text]" custT="1"/>
      <dgm:spPr/>
      <dgm:t>
        <a:bodyPr/>
        <a:lstStyle/>
        <a:p>
          <a:r>
            <a:rPr lang="el-GR" sz="2000" b="1" dirty="0"/>
            <a:t>Ηγούμαι των άλλων</a:t>
          </a:r>
          <a:endParaRPr lang="de-DE" sz="2000" b="1" dirty="0"/>
        </a:p>
      </dgm:t>
    </dgm:pt>
    <dgm:pt modelId="{4C0B2CC2-3E12-424C-9E1B-7AAF4CCEA753}" type="parTrans" cxnId="{DEA4C51C-A647-4DA3-9098-E68ACE7BC4FB}">
      <dgm:prSet/>
      <dgm:spPr/>
      <dgm:t>
        <a:bodyPr/>
        <a:lstStyle/>
        <a:p>
          <a:endParaRPr lang="de-DE" sz="3200" b="1"/>
        </a:p>
      </dgm:t>
    </dgm:pt>
    <dgm:pt modelId="{427B3FF3-A6AA-4FDA-A559-C621B01C7FB0}" type="sibTrans" cxnId="{DEA4C51C-A647-4DA3-9098-E68ACE7BC4FB}">
      <dgm:prSet/>
      <dgm:spPr/>
      <dgm:t>
        <a:bodyPr/>
        <a:lstStyle/>
        <a:p>
          <a:endParaRPr lang="de-DE" sz="3200" b="1"/>
        </a:p>
      </dgm:t>
    </dgm:pt>
    <dgm:pt modelId="{67C6D65A-697B-48C0-AEAC-52FCB7322CBC}">
      <dgm:prSet phldrT="[Text]" custT="1"/>
      <dgm:spPr/>
      <dgm:t>
        <a:bodyPr/>
        <a:lstStyle/>
        <a:p>
          <a:r>
            <a:rPr lang="el-GR" sz="2000" b="1" dirty="0"/>
            <a:t>Ηγούμαι του σκοπού</a:t>
          </a:r>
          <a:endParaRPr lang="de-DE" sz="2000" b="1" dirty="0"/>
        </a:p>
      </dgm:t>
    </dgm:pt>
    <dgm:pt modelId="{8CC2F24C-97F7-4EE5-8D2E-D494359BBE87}" type="parTrans" cxnId="{B68FE5C4-8470-4610-ACA9-6EC42C58498E}">
      <dgm:prSet/>
      <dgm:spPr/>
      <dgm:t>
        <a:bodyPr/>
        <a:lstStyle/>
        <a:p>
          <a:endParaRPr lang="de-DE" sz="3200" b="1"/>
        </a:p>
      </dgm:t>
    </dgm:pt>
    <dgm:pt modelId="{545F7AF8-C8C3-4788-A348-4684B161D4D2}" type="sibTrans" cxnId="{B68FE5C4-8470-4610-ACA9-6EC42C58498E}">
      <dgm:prSet/>
      <dgm:spPr/>
      <dgm:t>
        <a:bodyPr/>
        <a:lstStyle/>
        <a:p>
          <a:endParaRPr lang="de-DE" sz="3200" b="1"/>
        </a:p>
      </dgm:t>
    </dgm:pt>
    <dgm:pt modelId="{50FCFBB3-19D3-4D91-9152-761FFB6F5ACB}">
      <dgm:prSet phldrT="[Text]" custT="1"/>
      <dgm:spPr/>
      <dgm:t>
        <a:bodyPr/>
        <a:lstStyle/>
        <a:p>
          <a:r>
            <a:rPr lang="el-GR" sz="2000" b="1" dirty="0"/>
            <a:t>Ηγούμαι του εαυτού μου</a:t>
          </a:r>
          <a:endParaRPr lang="de-DE" sz="2000" b="1" dirty="0"/>
        </a:p>
      </dgm:t>
    </dgm:pt>
    <dgm:pt modelId="{AAF8850E-D8B4-4BFC-A215-029AB8407E7C}" type="parTrans" cxnId="{7AEF3A23-2A65-43C9-8A99-F1D3FDBECECE}">
      <dgm:prSet/>
      <dgm:spPr/>
      <dgm:t>
        <a:bodyPr/>
        <a:lstStyle/>
        <a:p>
          <a:endParaRPr lang="de-DE" sz="3200" b="1"/>
        </a:p>
      </dgm:t>
    </dgm:pt>
    <dgm:pt modelId="{4AE2A6A6-C2A4-4DE4-9BD2-93388183BFEC}" type="sibTrans" cxnId="{7AEF3A23-2A65-43C9-8A99-F1D3FDBECECE}">
      <dgm:prSet/>
      <dgm:spPr/>
      <dgm:t>
        <a:bodyPr/>
        <a:lstStyle/>
        <a:p>
          <a:endParaRPr lang="de-DE" sz="3200" b="1"/>
        </a:p>
      </dgm:t>
    </dgm:pt>
    <dgm:pt modelId="{E83E05A9-87EE-4AD9-BDF5-DDC7C59411BC}" type="pres">
      <dgm:prSet presAssocID="{20349EF6-2331-4300-B695-60ECF04F0978}" presName="Name0" presStyleCnt="0">
        <dgm:presLayoutVars>
          <dgm:chMax val="7"/>
          <dgm:resizeHandles val="exact"/>
        </dgm:presLayoutVars>
      </dgm:prSet>
      <dgm:spPr/>
    </dgm:pt>
    <dgm:pt modelId="{B5674BF9-6FC8-4529-BE08-371363C47054}" type="pres">
      <dgm:prSet presAssocID="{20349EF6-2331-4300-B695-60ECF04F0978}" presName="comp1" presStyleCnt="0"/>
      <dgm:spPr/>
    </dgm:pt>
    <dgm:pt modelId="{DE426D75-7EF3-4011-B184-242206E4A8FB}" type="pres">
      <dgm:prSet presAssocID="{20349EF6-2331-4300-B695-60ECF04F0978}" presName="circle1" presStyleLbl="node1" presStyleIdx="0" presStyleCnt="3" custLinFactNeighborX="1818"/>
      <dgm:spPr/>
    </dgm:pt>
    <dgm:pt modelId="{93B838A9-6EAB-48F4-B9F4-EDB4A059372D}" type="pres">
      <dgm:prSet presAssocID="{20349EF6-2331-4300-B695-60ECF04F0978}" presName="c1text" presStyleLbl="node1" presStyleIdx="0" presStyleCnt="3">
        <dgm:presLayoutVars>
          <dgm:bulletEnabled val="1"/>
        </dgm:presLayoutVars>
      </dgm:prSet>
      <dgm:spPr/>
    </dgm:pt>
    <dgm:pt modelId="{6DCD9957-1C7B-4E5A-AFF0-774681995132}" type="pres">
      <dgm:prSet presAssocID="{20349EF6-2331-4300-B695-60ECF04F0978}" presName="comp2" presStyleCnt="0"/>
      <dgm:spPr/>
    </dgm:pt>
    <dgm:pt modelId="{14FE3EAA-F960-4CBE-A99A-6A33061AE4DA}" type="pres">
      <dgm:prSet presAssocID="{20349EF6-2331-4300-B695-60ECF04F0978}" presName="circle2" presStyleLbl="node1" presStyleIdx="1" presStyleCnt="3"/>
      <dgm:spPr/>
    </dgm:pt>
    <dgm:pt modelId="{43EA742C-BD5A-4AC0-8F5B-51F2280DBC0A}" type="pres">
      <dgm:prSet presAssocID="{20349EF6-2331-4300-B695-60ECF04F0978}" presName="c2text" presStyleLbl="node1" presStyleIdx="1" presStyleCnt="3">
        <dgm:presLayoutVars>
          <dgm:bulletEnabled val="1"/>
        </dgm:presLayoutVars>
      </dgm:prSet>
      <dgm:spPr/>
    </dgm:pt>
    <dgm:pt modelId="{96F18A34-B4D1-460F-BCD4-0F08CD69A139}" type="pres">
      <dgm:prSet presAssocID="{20349EF6-2331-4300-B695-60ECF04F0978}" presName="comp3" presStyleCnt="0"/>
      <dgm:spPr/>
    </dgm:pt>
    <dgm:pt modelId="{1EBA6B42-57F7-48F0-8B0F-45C36C50DE87}" type="pres">
      <dgm:prSet presAssocID="{20349EF6-2331-4300-B695-60ECF04F0978}" presName="circle3" presStyleLbl="node1" presStyleIdx="2" presStyleCnt="3"/>
      <dgm:spPr/>
    </dgm:pt>
    <dgm:pt modelId="{F75D8BCB-B231-4292-A2E2-A1F2025BE9DE}" type="pres">
      <dgm:prSet presAssocID="{20349EF6-2331-4300-B695-60ECF04F0978}" presName="c3text" presStyleLbl="node1" presStyleIdx="2" presStyleCnt="3">
        <dgm:presLayoutVars>
          <dgm:bulletEnabled val="1"/>
        </dgm:presLayoutVars>
      </dgm:prSet>
      <dgm:spPr/>
    </dgm:pt>
  </dgm:ptLst>
  <dgm:cxnLst>
    <dgm:cxn modelId="{DEA4C51C-A647-4DA3-9098-E68ACE7BC4FB}" srcId="{20349EF6-2331-4300-B695-60ECF04F0978}" destId="{46DD9E80-F46B-49B3-878F-28ED3031B524}" srcOrd="0" destOrd="0" parTransId="{4C0B2CC2-3E12-424C-9E1B-7AAF4CCEA753}" sibTransId="{427B3FF3-A6AA-4FDA-A559-C621B01C7FB0}"/>
    <dgm:cxn modelId="{7AEF3A23-2A65-43C9-8A99-F1D3FDBECECE}" srcId="{20349EF6-2331-4300-B695-60ECF04F0978}" destId="{50FCFBB3-19D3-4D91-9152-761FFB6F5ACB}" srcOrd="2" destOrd="0" parTransId="{AAF8850E-D8B4-4BFC-A215-029AB8407E7C}" sibTransId="{4AE2A6A6-C2A4-4DE4-9BD2-93388183BFEC}"/>
    <dgm:cxn modelId="{6FAC7824-F44C-4D5A-AB6B-D9D6D2AE5E9E}" type="presOf" srcId="{46DD9E80-F46B-49B3-878F-28ED3031B524}" destId="{93B838A9-6EAB-48F4-B9F4-EDB4A059372D}" srcOrd="1" destOrd="0" presId="urn:microsoft.com/office/officeart/2005/8/layout/venn2"/>
    <dgm:cxn modelId="{0B61A65F-83F5-4796-A3B9-0F7C5F2D8CC9}" type="presOf" srcId="{50FCFBB3-19D3-4D91-9152-761FFB6F5ACB}" destId="{1EBA6B42-57F7-48F0-8B0F-45C36C50DE87}" srcOrd="0" destOrd="0" presId="urn:microsoft.com/office/officeart/2005/8/layout/venn2"/>
    <dgm:cxn modelId="{2EA0BB78-065D-48CC-9135-751291AC618E}" type="presOf" srcId="{20349EF6-2331-4300-B695-60ECF04F0978}" destId="{E83E05A9-87EE-4AD9-BDF5-DDC7C59411BC}" srcOrd="0" destOrd="0" presId="urn:microsoft.com/office/officeart/2005/8/layout/venn2"/>
    <dgm:cxn modelId="{F2FF69B7-2063-4239-9BC7-C4C42AD7A2AD}" type="presOf" srcId="{67C6D65A-697B-48C0-AEAC-52FCB7322CBC}" destId="{14FE3EAA-F960-4CBE-A99A-6A33061AE4DA}" srcOrd="0" destOrd="0" presId="urn:microsoft.com/office/officeart/2005/8/layout/venn2"/>
    <dgm:cxn modelId="{F2E5C8BC-8941-44BC-972E-D7606C802FA5}" type="presOf" srcId="{67C6D65A-697B-48C0-AEAC-52FCB7322CBC}" destId="{43EA742C-BD5A-4AC0-8F5B-51F2280DBC0A}" srcOrd="1" destOrd="0" presId="urn:microsoft.com/office/officeart/2005/8/layout/venn2"/>
    <dgm:cxn modelId="{B68FE5C4-8470-4610-ACA9-6EC42C58498E}" srcId="{20349EF6-2331-4300-B695-60ECF04F0978}" destId="{67C6D65A-697B-48C0-AEAC-52FCB7322CBC}" srcOrd="1" destOrd="0" parTransId="{8CC2F24C-97F7-4EE5-8D2E-D494359BBE87}" sibTransId="{545F7AF8-C8C3-4788-A348-4684B161D4D2}"/>
    <dgm:cxn modelId="{17B3DBE4-1B5B-41AF-A096-E690F779AE49}" type="presOf" srcId="{46DD9E80-F46B-49B3-878F-28ED3031B524}" destId="{DE426D75-7EF3-4011-B184-242206E4A8FB}" srcOrd="0" destOrd="0" presId="urn:microsoft.com/office/officeart/2005/8/layout/venn2"/>
    <dgm:cxn modelId="{6B7BB5F5-45FC-4ED2-830A-37B8EDBFD9D4}" type="presOf" srcId="{50FCFBB3-19D3-4D91-9152-761FFB6F5ACB}" destId="{F75D8BCB-B231-4292-A2E2-A1F2025BE9DE}" srcOrd="1" destOrd="0" presId="urn:microsoft.com/office/officeart/2005/8/layout/venn2"/>
    <dgm:cxn modelId="{4F68F5AC-5837-418A-A181-7D315D07E4AA}" type="presParOf" srcId="{E83E05A9-87EE-4AD9-BDF5-DDC7C59411BC}" destId="{B5674BF9-6FC8-4529-BE08-371363C47054}" srcOrd="0" destOrd="0" presId="urn:microsoft.com/office/officeart/2005/8/layout/venn2"/>
    <dgm:cxn modelId="{BB5A583F-8915-4366-9EDB-8546DC738F3C}" type="presParOf" srcId="{B5674BF9-6FC8-4529-BE08-371363C47054}" destId="{DE426D75-7EF3-4011-B184-242206E4A8FB}" srcOrd="0" destOrd="0" presId="urn:microsoft.com/office/officeart/2005/8/layout/venn2"/>
    <dgm:cxn modelId="{4C359EA5-D77C-43E1-B433-939C5CC55BD6}" type="presParOf" srcId="{B5674BF9-6FC8-4529-BE08-371363C47054}" destId="{93B838A9-6EAB-48F4-B9F4-EDB4A059372D}" srcOrd="1" destOrd="0" presId="urn:microsoft.com/office/officeart/2005/8/layout/venn2"/>
    <dgm:cxn modelId="{6ED6626C-95B7-4ECE-9A14-34BD9F981458}" type="presParOf" srcId="{E83E05A9-87EE-4AD9-BDF5-DDC7C59411BC}" destId="{6DCD9957-1C7B-4E5A-AFF0-774681995132}" srcOrd="1" destOrd="0" presId="urn:microsoft.com/office/officeart/2005/8/layout/venn2"/>
    <dgm:cxn modelId="{24C5EE35-1E22-4F25-A20F-70B05BDC7736}" type="presParOf" srcId="{6DCD9957-1C7B-4E5A-AFF0-774681995132}" destId="{14FE3EAA-F960-4CBE-A99A-6A33061AE4DA}" srcOrd="0" destOrd="0" presId="urn:microsoft.com/office/officeart/2005/8/layout/venn2"/>
    <dgm:cxn modelId="{67142429-EB60-4A22-A315-018347451DB0}" type="presParOf" srcId="{6DCD9957-1C7B-4E5A-AFF0-774681995132}" destId="{43EA742C-BD5A-4AC0-8F5B-51F2280DBC0A}" srcOrd="1" destOrd="0" presId="urn:microsoft.com/office/officeart/2005/8/layout/venn2"/>
    <dgm:cxn modelId="{61267AC8-526B-4B81-9F71-73D9DCC458F0}" type="presParOf" srcId="{E83E05A9-87EE-4AD9-BDF5-DDC7C59411BC}" destId="{96F18A34-B4D1-460F-BCD4-0F08CD69A139}" srcOrd="2" destOrd="0" presId="urn:microsoft.com/office/officeart/2005/8/layout/venn2"/>
    <dgm:cxn modelId="{60AEA3A1-B7C8-45CF-80FB-E6E03054B8B5}" type="presParOf" srcId="{96F18A34-B4D1-460F-BCD4-0F08CD69A139}" destId="{1EBA6B42-57F7-48F0-8B0F-45C36C50DE87}" srcOrd="0" destOrd="0" presId="urn:microsoft.com/office/officeart/2005/8/layout/venn2"/>
    <dgm:cxn modelId="{B86198F3-1517-4FF2-BE62-8AB37527D692}" type="presParOf" srcId="{96F18A34-B4D1-460F-BCD4-0F08CD69A139}" destId="{F75D8BCB-B231-4292-A2E2-A1F2025BE9DE}"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49464-682D-4D2B-A303-E1F1A7796462}">
      <dsp:nvSpPr>
        <dsp:cNvPr id="0" name=""/>
        <dsp:cNvSpPr/>
      </dsp:nvSpPr>
      <dsp:spPr>
        <a:xfrm>
          <a:off x="2093" y="604912"/>
          <a:ext cx="2041379"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l-GR" sz="1600" kern="1200" dirty="0"/>
            <a:t>Στρατηγική</a:t>
          </a:r>
          <a:endParaRPr lang="de-DE" sz="1600" kern="1200" dirty="0"/>
        </a:p>
      </dsp:txBody>
      <dsp:txXfrm>
        <a:off x="2093" y="604912"/>
        <a:ext cx="2041379" cy="460800"/>
      </dsp:txXfrm>
    </dsp:sp>
    <dsp:sp modelId="{B4F5863B-F35E-496E-8EBC-4F28EC5FE162}">
      <dsp:nvSpPr>
        <dsp:cNvPr id="0" name=""/>
        <dsp:cNvSpPr/>
      </dsp:nvSpPr>
      <dsp:spPr>
        <a:xfrm>
          <a:off x="2093" y="1065712"/>
          <a:ext cx="2041379" cy="28946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kern="1200" dirty="0"/>
            <a:t>Σαφής Στρατηγική ΔΤ</a:t>
          </a:r>
          <a:endParaRPr lang="de-DE" sz="1600" kern="1200" dirty="0"/>
        </a:p>
        <a:p>
          <a:pPr marL="171450" lvl="1" indent="-171450" algn="l" defTabSz="711200">
            <a:lnSpc>
              <a:spcPct val="90000"/>
            </a:lnSpc>
            <a:spcBef>
              <a:spcPct val="0"/>
            </a:spcBef>
            <a:spcAft>
              <a:spcPct val="15000"/>
            </a:spcAft>
            <a:buChar char="•"/>
          </a:pPr>
          <a:r>
            <a:rPr lang="el-GR" sz="1600" kern="1200" dirty="0"/>
            <a:t>Ευθυγραμμισμένη με τους στόχους της επιχείρησης</a:t>
          </a:r>
          <a:endParaRPr lang="de-DE" sz="1600" kern="1200" dirty="0"/>
        </a:p>
        <a:p>
          <a:pPr marL="171450" lvl="1" indent="-171450" algn="l" defTabSz="711200">
            <a:lnSpc>
              <a:spcPct val="90000"/>
            </a:lnSpc>
            <a:spcBef>
              <a:spcPct val="0"/>
            </a:spcBef>
            <a:spcAft>
              <a:spcPct val="15000"/>
            </a:spcAft>
            <a:buChar char="•"/>
          </a:pPr>
          <a:r>
            <a:rPr lang="el-GR" sz="1600" kern="1200" dirty="0"/>
            <a:t>Συμφωνία για τις Ενδείξεις</a:t>
          </a:r>
          <a:endParaRPr lang="de-DE" sz="1600" kern="1200" dirty="0"/>
        </a:p>
        <a:p>
          <a:pPr marL="171450" lvl="1" indent="-171450" algn="l" defTabSz="711200">
            <a:lnSpc>
              <a:spcPct val="90000"/>
            </a:lnSpc>
            <a:spcBef>
              <a:spcPct val="0"/>
            </a:spcBef>
            <a:spcAft>
              <a:spcPct val="15000"/>
            </a:spcAft>
            <a:buChar char="•"/>
          </a:pPr>
          <a:r>
            <a:rPr lang="el-GR" sz="1600" kern="1200" dirty="0"/>
            <a:t>Ανάπτυξη οργάνων</a:t>
          </a:r>
          <a:endParaRPr lang="de-DE" sz="1600" kern="1200" dirty="0"/>
        </a:p>
        <a:p>
          <a:pPr marL="171450" lvl="1" indent="-171450" algn="l" defTabSz="711200">
            <a:lnSpc>
              <a:spcPct val="90000"/>
            </a:lnSpc>
            <a:spcBef>
              <a:spcPct val="0"/>
            </a:spcBef>
            <a:spcAft>
              <a:spcPct val="15000"/>
            </a:spcAft>
            <a:buChar char="•"/>
          </a:pPr>
          <a:endParaRPr lang="de-DE" sz="1600" kern="1200" dirty="0"/>
        </a:p>
      </dsp:txBody>
      <dsp:txXfrm>
        <a:off x="2093" y="1065712"/>
        <a:ext cx="2041379" cy="2894602"/>
      </dsp:txXfrm>
    </dsp:sp>
    <dsp:sp modelId="{C768B2BC-D86D-41C8-B246-7E78822EC016}">
      <dsp:nvSpPr>
        <dsp:cNvPr id="0" name=""/>
        <dsp:cNvSpPr/>
      </dsp:nvSpPr>
      <dsp:spPr>
        <a:xfrm>
          <a:off x="2329266" y="604912"/>
          <a:ext cx="2041379"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l-GR" sz="1600" kern="1200" dirty="0"/>
            <a:t>Κουλτούρα</a:t>
          </a:r>
          <a:endParaRPr lang="de-DE" sz="1600" kern="1200" dirty="0"/>
        </a:p>
      </dsp:txBody>
      <dsp:txXfrm>
        <a:off x="2329266" y="604912"/>
        <a:ext cx="2041379" cy="460800"/>
      </dsp:txXfrm>
    </dsp:sp>
    <dsp:sp modelId="{D116BAF1-88A6-46A2-B359-D43CE5732349}">
      <dsp:nvSpPr>
        <dsp:cNvPr id="0" name=""/>
        <dsp:cNvSpPr/>
      </dsp:nvSpPr>
      <dsp:spPr>
        <a:xfrm>
          <a:off x="2329266" y="1065712"/>
          <a:ext cx="2041379" cy="28946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kern="1200" dirty="0"/>
            <a:t>Προσεκτική ηγεσία</a:t>
          </a:r>
          <a:endParaRPr lang="de-DE" sz="1600" kern="1200" dirty="0"/>
        </a:p>
        <a:p>
          <a:pPr marL="171450" lvl="1" indent="-171450" algn="l" defTabSz="711200">
            <a:lnSpc>
              <a:spcPct val="90000"/>
            </a:lnSpc>
            <a:spcBef>
              <a:spcPct val="0"/>
            </a:spcBef>
            <a:spcAft>
              <a:spcPct val="15000"/>
            </a:spcAft>
            <a:buChar char="•"/>
          </a:pPr>
          <a:r>
            <a:rPr lang="el-GR" sz="1600" kern="1200" dirty="0"/>
            <a:t>Προθυμία για αλλαγή</a:t>
          </a:r>
          <a:endParaRPr lang="de-DE" sz="1600" kern="1200" dirty="0"/>
        </a:p>
        <a:p>
          <a:pPr marL="171450" lvl="1" indent="-171450" algn="l" defTabSz="711200">
            <a:lnSpc>
              <a:spcPct val="90000"/>
            </a:lnSpc>
            <a:spcBef>
              <a:spcPct val="0"/>
            </a:spcBef>
            <a:spcAft>
              <a:spcPct val="15000"/>
            </a:spcAft>
            <a:buChar char="•"/>
          </a:pPr>
          <a:r>
            <a:rPr lang="el-GR" sz="1600" kern="1200" dirty="0"/>
            <a:t>Προθυμία για μάθηση και εξέλιξη</a:t>
          </a:r>
          <a:endParaRPr lang="de-DE" sz="1600" kern="1200" dirty="0"/>
        </a:p>
        <a:p>
          <a:pPr marL="171450" lvl="1" indent="-171450" algn="l" defTabSz="711200">
            <a:lnSpc>
              <a:spcPct val="90000"/>
            </a:lnSpc>
            <a:spcBef>
              <a:spcPct val="0"/>
            </a:spcBef>
            <a:spcAft>
              <a:spcPct val="15000"/>
            </a:spcAft>
            <a:buChar char="•"/>
          </a:pPr>
          <a:r>
            <a:rPr lang="el-GR" sz="1600" kern="1200" dirty="0"/>
            <a:t>Το τμήμα Ανθρώπινου Δυναμικού λειτουργεί ως συνέταιρος</a:t>
          </a:r>
          <a:endParaRPr lang="de-DE" sz="1600" kern="1200" dirty="0"/>
        </a:p>
      </dsp:txBody>
      <dsp:txXfrm>
        <a:off x="2329266" y="1065712"/>
        <a:ext cx="2041379" cy="2894602"/>
      </dsp:txXfrm>
    </dsp:sp>
    <dsp:sp modelId="{7F82060B-341E-412C-9C6B-B0F8F6BA6307}">
      <dsp:nvSpPr>
        <dsp:cNvPr id="0" name=""/>
        <dsp:cNvSpPr/>
      </dsp:nvSpPr>
      <dsp:spPr>
        <a:xfrm>
          <a:off x="4656439" y="604912"/>
          <a:ext cx="2041379"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l-GR" sz="1600" kern="1200" dirty="0"/>
            <a:t>Διαδικασίες ΑΔ</a:t>
          </a:r>
          <a:endParaRPr lang="de-DE" sz="1600" kern="1200" dirty="0"/>
        </a:p>
      </dsp:txBody>
      <dsp:txXfrm>
        <a:off x="4656439" y="604912"/>
        <a:ext cx="2041379" cy="460800"/>
      </dsp:txXfrm>
    </dsp:sp>
    <dsp:sp modelId="{09DE7CC5-4503-4EF6-AC8A-A285287A9B45}">
      <dsp:nvSpPr>
        <dsp:cNvPr id="0" name=""/>
        <dsp:cNvSpPr/>
      </dsp:nvSpPr>
      <dsp:spPr>
        <a:xfrm>
          <a:off x="4656439" y="1065712"/>
          <a:ext cx="2041379" cy="289460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l-GR" sz="1600" kern="1200" dirty="0"/>
            <a:t>Προσέλκυση</a:t>
          </a:r>
          <a:endParaRPr lang="de-DE" sz="1600" kern="1200" dirty="0"/>
        </a:p>
        <a:p>
          <a:pPr marL="171450" lvl="1" indent="-171450" algn="l" defTabSz="711200">
            <a:lnSpc>
              <a:spcPct val="90000"/>
            </a:lnSpc>
            <a:spcBef>
              <a:spcPct val="0"/>
            </a:spcBef>
            <a:spcAft>
              <a:spcPct val="15000"/>
            </a:spcAft>
            <a:buChar char="•"/>
          </a:pPr>
          <a:r>
            <a:rPr lang="el-GR" sz="1600" kern="1200" dirty="0"/>
            <a:t>Εντοπισμός</a:t>
          </a:r>
          <a:endParaRPr lang="de-DE" sz="1600" kern="1200" dirty="0"/>
        </a:p>
        <a:p>
          <a:pPr marL="171450" lvl="1" indent="-171450" algn="l" defTabSz="711200">
            <a:lnSpc>
              <a:spcPct val="90000"/>
            </a:lnSpc>
            <a:spcBef>
              <a:spcPct val="0"/>
            </a:spcBef>
            <a:spcAft>
              <a:spcPct val="15000"/>
            </a:spcAft>
            <a:buChar char="•"/>
          </a:pPr>
          <a:r>
            <a:rPr lang="el-GR" sz="1600" kern="1200" dirty="0"/>
            <a:t>Πρόσληψη</a:t>
          </a:r>
          <a:endParaRPr lang="de-DE" sz="1600" kern="1200" dirty="0"/>
        </a:p>
        <a:p>
          <a:pPr marL="171450" lvl="1" indent="-171450" algn="l" defTabSz="711200">
            <a:lnSpc>
              <a:spcPct val="90000"/>
            </a:lnSpc>
            <a:spcBef>
              <a:spcPct val="0"/>
            </a:spcBef>
            <a:spcAft>
              <a:spcPct val="15000"/>
            </a:spcAft>
            <a:buChar char="•"/>
          </a:pPr>
          <a:r>
            <a:rPr lang="el-GR" sz="1600" kern="1200" dirty="0"/>
            <a:t>Εξέλιξη</a:t>
          </a:r>
          <a:endParaRPr lang="de-DE" sz="1600" kern="1200" dirty="0"/>
        </a:p>
        <a:p>
          <a:pPr marL="171450" lvl="1" indent="-171450" algn="l" defTabSz="711200">
            <a:lnSpc>
              <a:spcPct val="90000"/>
            </a:lnSpc>
            <a:spcBef>
              <a:spcPct val="0"/>
            </a:spcBef>
            <a:spcAft>
              <a:spcPct val="15000"/>
            </a:spcAft>
            <a:buChar char="•"/>
          </a:pPr>
          <a:r>
            <a:rPr lang="el-GR" sz="1600" kern="1200" dirty="0"/>
            <a:t>Διατήρηση</a:t>
          </a:r>
          <a:endParaRPr lang="de-DE" sz="1600" kern="1200" dirty="0"/>
        </a:p>
        <a:p>
          <a:pPr marL="171450" lvl="1" indent="-171450" algn="l" defTabSz="711200">
            <a:lnSpc>
              <a:spcPct val="90000"/>
            </a:lnSpc>
            <a:spcBef>
              <a:spcPct val="0"/>
            </a:spcBef>
            <a:spcAft>
              <a:spcPct val="15000"/>
            </a:spcAft>
            <a:buChar char="•"/>
          </a:pPr>
          <a:r>
            <a:rPr lang="el-GR" sz="1600" kern="1200" dirty="0"/>
            <a:t>Διαδοχή</a:t>
          </a:r>
          <a:endParaRPr lang="de-DE" sz="1600" kern="1200" dirty="0"/>
        </a:p>
        <a:p>
          <a:pPr marL="171450" lvl="1" indent="-171450" algn="l" defTabSz="711200">
            <a:lnSpc>
              <a:spcPct val="90000"/>
            </a:lnSpc>
            <a:spcBef>
              <a:spcPct val="0"/>
            </a:spcBef>
            <a:spcAft>
              <a:spcPct val="15000"/>
            </a:spcAft>
            <a:buChar char="•"/>
          </a:pPr>
          <a:r>
            <a:rPr lang="el-GR" sz="1600" kern="1200" dirty="0"/>
            <a:t>κλπ.</a:t>
          </a:r>
          <a:endParaRPr lang="de-DE" sz="1600" kern="1200" dirty="0"/>
        </a:p>
      </dsp:txBody>
      <dsp:txXfrm>
        <a:off x="4656439" y="1065712"/>
        <a:ext cx="2041379" cy="2894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26D75-7EF3-4011-B184-242206E4A8FB}">
      <dsp:nvSpPr>
        <dsp:cNvPr id="0" name=""/>
        <dsp:cNvSpPr/>
      </dsp:nvSpPr>
      <dsp:spPr>
        <a:xfrm>
          <a:off x="1119029" y="0"/>
          <a:ext cx="4388571" cy="4388571"/>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l-GR" sz="2000" b="1" kern="1200" dirty="0"/>
            <a:t>Ηγούμαι των άλλων</a:t>
          </a:r>
          <a:endParaRPr lang="de-DE" sz="2000" b="1" kern="1200" dirty="0"/>
        </a:p>
      </dsp:txBody>
      <dsp:txXfrm>
        <a:off x="2546411" y="219428"/>
        <a:ext cx="1533805" cy="658285"/>
      </dsp:txXfrm>
    </dsp:sp>
    <dsp:sp modelId="{14FE3EAA-F960-4CBE-A99A-6A33061AE4DA}">
      <dsp:nvSpPr>
        <dsp:cNvPr id="0" name=""/>
        <dsp:cNvSpPr/>
      </dsp:nvSpPr>
      <dsp:spPr>
        <a:xfrm>
          <a:off x="1587816" y="1097142"/>
          <a:ext cx="3291428" cy="3291428"/>
        </a:xfrm>
        <a:prstGeom prst="ellipse">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l-GR" sz="2000" b="1" kern="1200" dirty="0"/>
            <a:t>Ηγούμαι του σκοπού</a:t>
          </a:r>
          <a:endParaRPr lang="de-DE" sz="2000" b="1" kern="1200" dirty="0"/>
        </a:p>
      </dsp:txBody>
      <dsp:txXfrm>
        <a:off x="2466627" y="1302857"/>
        <a:ext cx="1533805" cy="617142"/>
      </dsp:txXfrm>
    </dsp:sp>
    <dsp:sp modelId="{1EBA6B42-57F7-48F0-8B0F-45C36C50DE87}">
      <dsp:nvSpPr>
        <dsp:cNvPr id="0" name=""/>
        <dsp:cNvSpPr/>
      </dsp:nvSpPr>
      <dsp:spPr>
        <a:xfrm>
          <a:off x="2136387" y="2194285"/>
          <a:ext cx="2194285" cy="2194285"/>
        </a:xfrm>
        <a:prstGeom prst="ellipse">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l-GR" sz="2000" b="1" kern="1200" dirty="0"/>
            <a:t>Ηγούμαι του εαυτού μου</a:t>
          </a:r>
          <a:endParaRPr lang="de-DE" sz="2000" b="1" kern="1200" dirty="0"/>
        </a:p>
      </dsp:txBody>
      <dsp:txXfrm>
        <a:off x="2457733" y="2742856"/>
        <a:ext cx="1551594" cy="109714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909EB-9729-4F47-91C0-3AA07B88B825}" type="datetimeFigureOut">
              <a:rPr lang="en-SE" smtClean="0"/>
              <a:t>11/07/2020</a:t>
            </a:fld>
            <a:endParaRPr lang="en-S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32A152-18E1-47D5-9774-F259E223000C}" type="slidenum">
              <a:rPr lang="en-SE" smtClean="0"/>
              <a:t>‹#›</a:t>
            </a:fld>
            <a:endParaRPr lang="en-SE"/>
          </a:p>
        </p:txBody>
      </p:sp>
    </p:spTree>
    <p:extLst>
      <p:ext uri="{BB962C8B-B14F-4D97-AF65-F5344CB8AC3E}">
        <p14:creationId xmlns:p14="http://schemas.microsoft.com/office/powerpoint/2010/main" val="45049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5188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5367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379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04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004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182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5946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3136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9944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8525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9363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7859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874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577555"/>
            <a:ext cx="6858000" cy="1932407"/>
          </a:xfrm>
        </p:spPr>
        <p:txBody>
          <a:bodyPr anchor="b"/>
          <a:lstStyle>
            <a:lvl1pPr algn="ctr">
              <a:defRPr sz="4500"/>
            </a:lvl1pPr>
          </a:lstStyle>
          <a:p>
            <a:r>
              <a:rPr lang="en-US"/>
              <a:t>Click to edit Master title style</a:t>
            </a:r>
            <a:endParaRPr lang="de-AT" dirty="0"/>
          </a:p>
        </p:txBody>
      </p:sp>
      <p:sp>
        <p:nvSpPr>
          <p:cNvPr id="3" name="Unt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de-AT"/>
          </a:p>
        </p:txBody>
      </p:sp>
      <p:sp>
        <p:nvSpPr>
          <p:cNvPr id="4" name="Datumsplatzhalter 3"/>
          <p:cNvSpPr>
            <a:spLocks noGrp="1"/>
          </p:cNvSpPr>
          <p:nvPr>
            <p:ph type="dt" sz="half" idx="10"/>
          </p:nvPr>
        </p:nvSpPr>
        <p:spPr/>
        <p:txBody>
          <a:bodyPr/>
          <a:lstStyle/>
          <a:p>
            <a:fld id="{CA7073B3-B8A4-4A9F-A96A-2C180B3B6F5D}" type="datetimeFigureOut">
              <a:rPr lang="de-AT" smtClean="0"/>
              <a:t>07.11.2020</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t>‹#›</a:t>
            </a:fld>
            <a:endParaRPr lang="de-AT" dirty="0"/>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681" y="160803"/>
            <a:ext cx="2067702" cy="1313163"/>
          </a:xfrm>
          <a:prstGeom prst="rect">
            <a:avLst/>
          </a:prstGeom>
        </p:spPr>
      </p:pic>
      <p:pic>
        <p:nvPicPr>
          <p:cNvPr id="8" name="Grafik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113006" y="5845567"/>
            <a:ext cx="1896967" cy="407194"/>
          </a:xfrm>
          <a:prstGeom prst="rect">
            <a:avLst/>
          </a:prstGeom>
        </p:spPr>
      </p:pic>
      <p:sp>
        <p:nvSpPr>
          <p:cNvPr id="9" name="Textfeld 2"/>
          <p:cNvSpPr txBox="1">
            <a:spLocks noChangeArrowheads="1"/>
          </p:cNvSpPr>
          <p:nvPr userDrawn="1"/>
        </p:nvSpPr>
        <p:spPr bwMode="auto">
          <a:xfrm>
            <a:off x="5836144" y="6238917"/>
            <a:ext cx="3216275" cy="670560"/>
          </a:xfrm>
          <a:prstGeom prst="rect">
            <a:avLst/>
          </a:prstGeom>
          <a:noFill/>
          <a:ln w="9525">
            <a:noFill/>
            <a:miter lim="800000"/>
            <a:headEnd/>
            <a:tailEnd/>
          </a:ln>
        </p:spPr>
        <p:txBody>
          <a:bodyPr rot="0" vert="horz" wrap="square" lIns="91440" tIns="45720" rIns="91440" bIns="45720" anchor="t" anchorCtr="0">
            <a:spAutoFit/>
          </a:bodyPr>
          <a:lstStyle/>
          <a:p>
            <a:pPr algn="just">
              <a:lnSpc>
                <a:spcPct val="107000"/>
              </a:lnSpc>
              <a:spcAft>
                <a:spcPts val="80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9307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p:cNvSpPr>
            <a:spLocks noGrp="1"/>
          </p:cNvSpPr>
          <p:nvPr>
            <p:ph type="dt" sz="half" idx="10"/>
          </p:nvPr>
        </p:nvSpPr>
        <p:spPr/>
        <p:txBody>
          <a:bodyPr/>
          <a:lstStyle/>
          <a:p>
            <a:fld id="{CA7073B3-B8A4-4A9F-A96A-2C180B3B6F5D}" type="datetimeFigureOut">
              <a:rPr lang="de-AT" smtClean="0"/>
              <a:t>07.11.2020</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t>‹#›</a:t>
            </a:fld>
            <a:endParaRPr lang="de-AT" dirty="0"/>
          </a:p>
        </p:txBody>
      </p:sp>
    </p:spTree>
    <p:extLst>
      <p:ext uri="{BB962C8B-B14F-4D97-AF65-F5344CB8AC3E}">
        <p14:creationId xmlns:p14="http://schemas.microsoft.com/office/powerpoint/2010/main" val="143424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en-US"/>
              <a:t>Click to edit Master title style</a:t>
            </a:r>
            <a:endParaRPr lang="de-AT"/>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p:cNvSpPr>
            <a:spLocks noGrp="1"/>
          </p:cNvSpPr>
          <p:nvPr>
            <p:ph type="dt" sz="half" idx="10"/>
          </p:nvPr>
        </p:nvSpPr>
        <p:spPr/>
        <p:txBody>
          <a:bodyPr/>
          <a:lstStyle/>
          <a:p>
            <a:fld id="{CA7073B3-B8A4-4A9F-A96A-2C180B3B6F5D}" type="datetimeFigureOut">
              <a:rPr lang="de-AT" smtClean="0"/>
              <a:t>07.11.2020</a:t>
            </a:fld>
            <a:endParaRPr lang="de-AT" dirty="0"/>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t>‹#›</a:t>
            </a:fld>
            <a:endParaRPr lang="de-AT" dirty="0"/>
          </a:p>
        </p:txBody>
      </p:sp>
    </p:spTree>
    <p:extLst>
      <p:ext uri="{BB962C8B-B14F-4D97-AF65-F5344CB8AC3E}">
        <p14:creationId xmlns:p14="http://schemas.microsoft.com/office/powerpoint/2010/main" val="2744287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0945"/>
            <a:ext cx="7772400" cy="1949018"/>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A7073B3-B8A4-4A9F-A96A-2C180B3B6F5D}" type="datetimeFigureOut">
              <a:rPr lang="de-AT" smtClean="0"/>
              <a:t>07.11.2020</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BF392987-28A0-473A-8771-24F8F41EB7F1}" type="slidenum">
              <a:rPr lang="de-AT" smtClean="0"/>
              <a:t>‹#›</a:t>
            </a:fld>
            <a:endParaRPr lang="de-AT" dirty="0"/>
          </a:p>
        </p:txBody>
      </p:sp>
      <p:pic>
        <p:nvPicPr>
          <p:cNvPr id="9" name="Grafik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681" y="160803"/>
            <a:ext cx="2067702" cy="1313163"/>
          </a:xfrm>
          <a:prstGeom prst="rect">
            <a:avLst/>
          </a:prstGeom>
        </p:spPr>
      </p:pic>
      <p:pic>
        <p:nvPicPr>
          <p:cNvPr id="10" name="Grafik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113006" y="5845567"/>
            <a:ext cx="1896967" cy="407194"/>
          </a:xfrm>
          <a:prstGeom prst="rect">
            <a:avLst/>
          </a:prstGeom>
        </p:spPr>
      </p:pic>
      <p:sp>
        <p:nvSpPr>
          <p:cNvPr id="11" name="Textfeld 2"/>
          <p:cNvSpPr txBox="1">
            <a:spLocks noChangeArrowheads="1"/>
          </p:cNvSpPr>
          <p:nvPr userDrawn="1"/>
        </p:nvSpPr>
        <p:spPr bwMode="auto">
          <a:xfrm>
            <a:off x="5836144" y="6238917"/>
            <a:ext cx="3216275" cy="670560"/>
          </a:xfrm>
          <a:prstGeom prst="rect">
            <a:avLst/>
          </a:prstGeom>
          <a:noFill/>
          <a:ln w="9525">
            <a:noFill/>
            <a:miter lim="800000"/>
            <a:headEnd/>
            <a:tailEnd/>
          </a:ln>
        </p:spPr>
        <p:txBody>
          <a:bodyPr rot="0" vert="horz" wrap="square" lIns="91440" tIns="45720" rIns="91440" bIns="45720" anchor="t" anchorCtr="0">
            <a:spAutoFit/>
          </a:bodyPr>
          <a:lstStyle/>
          <a:p>
            <a:pPr algn="just">
              <a:lnSpc>
                <a:spcPct val="107000"/>
              </a:lnSpc>
              <a:spcAft>
                <a:spcPts val="800"/>
              </a:spcAft>
            </a:pPr>
            <a:r>
              <a:rPr lang="en-GB" sz="700" dirty="0">
                <a:effectLst/>
                <a:latin typeface="Calibri" panose="020F0502020204030204" pitchFamily="34" charset="0"/>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A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210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dirty="0"/>
          </a:p>
        </p:txBody>
      </p:sp>
      <p:sp>
        <p:nvSpPr>
          <p:cNvPr id="3" name="Inhaltsplatzhalter 2"/>
          <p:cNvSpPr>
            <a:spLocks noGrp="1"/>
          </p:cNvSpPr>
          <p:nvPr>
            <p:ph idx="1"/>
          </p:nvPr>
        </p:nvSpPr>
        <p:spPr>
          <a:xfrm>
            <a:off x="628650" y="1825625"/>
            <a:ext cx="7886700" cy="4134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t>‹#›</a:t>
            </a:fld>
            <a:endParaRPr lang="de-AT" dirty="0"/>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0370" y="6094641"/>
            <a:ext cx="1097880" cy="697245"/>
          </a:xfrm>
          <a:prstGeom prst="rect">
            <a:avLst/>
          </a:prstGeom>
        </p:spPr>
      </p:pic>
      <p:pic>
        <p:nvPicPr>
          <p:cNvPr id="8" name="Grafik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3035" y="6299200"/>
            <a:ext cx="1967228" cy="422276"/>
          </a:xfrm>
          <a:prstGeom prst="rect">
            <a:avLst/>
          </a:prstGeom>
        </p:spPr>
      </p:pic>
    </p:spTree>
    <p:extLst>
      <p:ext uri="{BB962C8B-B14F-4D97-AF65-F5344CB8AC3E}">
        <p14:creationId xmlns:p14="http://schemas.microsoft.com/office/powerpoint/2010/main" val="99406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de-AT"/>
          </a:p>
        </p:txBody>
      </p:sp>
      <p:sp>
        <p:nvSpPr>
          <p:cNvPr id="3" name="Textplatzhalt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ußzeilenplatzhalter 4"/>
          <p:cNvSpPr>
            <a:spLocks noGrp="1"/>
          </p:cNvSpPr>
          <p:nvPr>
            <p:ph type="ftr" sz="quarter" idx="11"/>
          </p:nvPr>
        </p:nvSpPr>
        <p:spPr/>
        <p:txBody>
          <a:bodyPr/>
          <a:lstStyle/>
          <a:p>
            <a:endParaRPr lang="de-AT" dirty="0"/>
          </a:p>
        </p:txBody>
      </p:sp>
      <p:sp>
        <p:nvSpPr>
          <p:cNvPr id="6" name="Foliennummernplatzhalter 5"/>
          <p:cNvSpPr>
            <a:spLocks noGrp="1"/>
          </p:cNvSpPr>
          <p:nvPr>
            <p:ph type="sldNum" sz="quarter" idx="12"/>
          </p:nvPr>
        </p:nvSpPr>
        <p:spPr/>
        <p:txBody>
          <a:bodyPr/>
          <a:lstStyle/>
          <a:p>
            <a:fld id="{BF392987-28A0-473A-8771-24F8F41EB7F1}" type="slidenum">
              <a:rPr lang="de-AT" smtClean="0"/>
              <a:t>‹#›</a:t>
            </a:fld>
            <a:endParaRPr lang="de-AT" dirty="0"/>
          </a:p>
        </p:txBody>
      </p:sp>
      <p:pic>
        <p:nvPicPr>
          <p:cNvPr id="7" name="Grafik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681" y="160803"/>
            <a:ext cx="2067702" cy="1313163"/>
          </a:xfrm>
          <a:prstGeom prst="rect">
            <a:avLst/>
          </a:prstGeom>
        </p:spPr>
      </p:pic>
      <p:pic>
        <p:nvPicPr>
          <p:cNvPr id="8" name="Grafik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3035" y="6299200"/>
            <a:ext cx="1967228" cy="422276"/>
          </a:xfrm>
          <a:prstGeom prst="rect">
            <a:avLst/>
          </a:prstGeom>
        </p:spPr>
      </p:pic>
    </p:spTree>
    <p:extLst>
      <p:ext uri="{BB962C8B-B14F-4D97-AF65-F5344CB8AC3E}">
        <p14:creationId xmlns:p14="http://schemas.microsoft.com/office/powerpoint/2010/main" val="191789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a:p>
        </p:txBody>
      </p:sp>
      <p:sp>
        <p:nvSpPr>
          <p:cNvPr id="3" name="Inhaltsplatzhalt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BF392987-28A0-473A-8771-24F8F41EB7F1}" type="slidenum">
              <a:rPr lang="de-AT" smtClean="0"/>
              <a:t>‹#›</a:t>
            </a:fld>
            <a:endParaRPr lang="de-AT" dirty="0"/>
          </a:p>
        </p:txBody>
      </p:sp>
      <p:pic>
        <p:nvPicPr>
          <p:cNvPr id="8" name="Grafik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0370" y="6094641"/>
            <a:ext cx="1097880" cy="697245"/>
          </a:xfrm>
          <a:prstGeom prst="rect">
            <a:avLst/>
          </a:prstGeom>
        </p:spPr>
      </p:pic>
      <p:pic>
        <p:nvPicPr>
          <p:cNvPr id="9" name="Grafik 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3035" y="6299200"/>
            <a:ext cx="1967228" cy="422276"/>
          </a:xfrm>
          <a:prstGeom prst="rect">
            <a:avLst/>
          </a:prstGeom>
        </p:spPr>
      </p:pic>
    </p:spTree>
    <p:extLst>
      <p:ext uri="{BB962C8B-B14F-4D97-AF65-F5344CB8AC3E}">
        <p14:creationId xmlns:p14="http://schemas.microsoft.com/office/powerpoint/2010/main" val="151291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en-US"/>
              <a:t>Click to edit Master title style</a:t>
            </a:r>
            <a:endParaRPr lang="de-AT"/>
          </a:p>
        </p:txBody>
      </p:sp>
      <p:sp>
        <p:nvSpPr>
          <p:cNvPr id="3" name="Textplatzhalt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Inhaltsplatzhalt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Inhaltsplatzhalt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8" name="Fußzeilenplatzhalter 7"/>
          <p:cNvSpPr>
            <a:spLocks noGrp="1"/>
          </p:cNvSpPr>
          <p:nvPr>
            <p:ph type="ftr" sz="quarter" idx="11"/>
          </p:nvPr>
        </p:nvSpPr>
        <p:spPr/>
        <p:txBody>
          <a:bodyPr/>
          <a:lstStyle/>
          <a:p>
            <a:endParaRPr lang="de-AT" dirty="0"/>
          </a:p>
        </p:txBody>
      </p:sp>
      <p:sp>
        <p:nvSpPr>
          <p:cNvPr id="9" name="Foliennummernplatzhalter 8"/>
          <p:cNvSpPr>
            <a:spLocks noGrp="1"/>
          </p:cNvSpPr>
          <p:nvPr>
            <p:ph type="sldNum" sz="quarter" idx="12"/>
          </p:nvPr>
        </p:nvSpPr>
        <p:spPr/>
        <p:txBody>
          <a:bodyPr/>
          <a:lstStyle/>
          <a:p>
            <a:fld id="{BF392987-28A0-473A-8771-24F8F41EB7F1}" type="slidenum">
              <a:rPr lang="de-AT" smtClean="0"/>
              <a:t>‹#›</a:t>
            </a:fld>
            <a:endParaRPr lang="de-AT" dirty="0"/>
          </a:p>
        </p:txBody>
      </p:sp>
      <p:pic>
        <p:nvPicPr>
          <p:cNvPr id="10" name="Grafik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0370" y="6094641"/>
            <a:ext cx="1097880" cy="697245"/>
          </a:xfrm>
          <a:prstGeom prst="rect">
            <a:avLst/>
          </a:prstGeom>
        </p:spPr>
      </p:pic>
      <p:pic>
        <p:nvPicPr>
          <p:cNvPr id="11" name="Grafik 10"/>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3035" y="6299200"/>
            <a:ext cx="1967228" cy="422276"/>
          </a:xfrm>
          <a:prstGeom prst="rect">
            <a:avLst/>
          </a:prstGeom>
        </p:spPr>
      </p:pic>
    </p:spTree>
    <p:extLst>
      <p:ext uri="{BB962C8B-B14F-4D97-AF65-F5344CB8AC3E}">
        <p14:creationId xmlns:p14="http://schemas.microsoft.com/office/powerpoint/2010/main" val="160031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AT"/>
          </a:p>
        </p:txBody>
      </p:sp>
      <p:sp>
        <p:nvSpPr>
          <p:cNvPr id="4" name="Fußzeilenplatzhalter 3"/>
          <p:cNvSpPr>
            <a:spLocks noGrp="1"/>
          </p:cNvSpPr>
          <p:nvPr>
            <p:ph type="ftr" sz="quarter" idx="11"/>
          </p:nvPr>
        </p:nvSpPr>
        <p:spPr/>
        <p:txBody>
          <a:bodyPr/>
          <a:lstStyle/>
          <a:p>
            <a:endParaRPr lang="de-AT" dirty="0"/>
          </a:p>
        </p:txBody>
      </p:sp>
      <p:sp>
        <p:nvSpPr>
          <p:cNvPr id="5" name="Foliennummernplatzhalter 4"/>
          <p:cNvSpPr>
            <a:spLocks noGrp="1"/>
          </p:cNvSpPr>
          <p:nvPr>
            <p:ph type="sldNum" sz="quarter" idx="12"/>
          </p:nvPr>
        </p:nvSpPr>
        <p:spPr/>
        <p:txBody>
          <a:bodyPr/>
          <a:lstStyle/>
          <a:p>
            <a:fld id="{BF392987-28A0-473A-8771-24F8F41EB7F1}" type="slidenum">
              <a:rPr lang="de-AT" smtClean="0"/>
              <a:t>‹#›</a:t>
            </a:fld>
            <a:endParaRPr lang="de-AT" dirty="0"/>
          </a:p>
        </p:txBody>
      </p:sp>
      <p:pic>
        <p:nvPicPr>
          <p:cNvPr id="6" name="Grafik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0370" y="6094641"/>
            <a:ext cx="1097880" cy="697245"/>
          </a:xfrm>
          <a:prstGeom prst="rect">
            <a:avLst/>
          </a:prstGeom>
        </p:spPr>
      </p:pic>
      <p:pic>
        <p:nvPicPr>
          <p:cNvPr id="7" name="Grafik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3035" y="6299200"/>
            <a:ext cx="1967228" cy="422276"/>
          </a:xfrm>
          <a:prstGeom prst="rect">
            <a:avLst/>
          </a:prstGeom>
        </p:spPr>
      </p:pic>
    </p:spTree>
    <p:extLst>
      <p:ext uri="{BB962C8B-B14F-4D97-AF65-F5344CB8AC3E}">
        <p14:creationId xmlns:p14="http://schemas.microsoft.com/office/powerpoint/2010/main" val="3440334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A7073B3-B8A4-4A9F-A96A-2C180B3B6F5D}" type="datetimeFigureOut">
              <a:rPr lang="de-AT" smtClean="0"/>
              <a:t>07.11.2020</a:t>
            </a:fld>
            <a:endParaRPr lang="de-AT" dirty="0"/>
          </a:p>
        </p:txBody>
      </p:sp>
      <p:sp>
        <p:nvSpPr>
          <p:cNvPr id="3" name="Fußzeilenplatzhalter 2"/>
          <p:cNvSpPr>
            <a:spLocks noGrp="1"/>
          </p:cNvSpPr>
          <p:nvPr>
            <p:ph type="ftr" sz="quarter" idx="11"/>
          </p:nvPr>
        </p:nvSpPr>
        <p:spPr/>
        <p:txBody>
          <a:bodyPr/>
          <a:lstStyle/>
          <a:p>
            <a:endParaRPr lang="de-AT" dirty="0"/>
          </a:p>
        </p:txBody>
      </p:sp>
      <p:sp>
        <p:nvSpPr>
          <p:cNvPr id="4" name="Foliennummernplatzhalter 3"/>
          <p:cNvSpPr>
            <a:spLocks noGrp="1"/>
          </p:cNvSpPr>
          <p:nvPr>
            <p:ph type="sldNum" sz="quarter" idx="12"/>
          </p:nvPr>
        </p:nvSpPr>
        <p:spPr/>
        <p:txBody>
          <a:bodyPr/>
          <a:lstStyle/>
          <a:p>
            <a:fld id="{BF392987-28A0-473A-8771-24F8F41EB7F1}" type="slidenum">
              <a:rPr lang="de-AT" smtClean="0"/>
              <a:t>‹#›</a:t>
            </a:fld>
            <a:endParaRPr lang="de-AT" dirty="0"/>
          </a:p>
        </p:txBody>
      </p:sp>
    </p:spTree>
    <p:extLst>
      <p:ext uri="{BB962C8B-B14F-4D97-AF65-F5344CB8AC3E}">
        <p14:creationId xmlns:p14="http://schemas.microsoft.com/office/powerpoint/2010/main" val="2792950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de-AT"/>
          </a:p>
        </p:txBody>
      </p:sp>
      <p:sp>
        <p:nvSpPr>
          <p:cNvPr id="3" name="Inhaltsplatzhalt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umsplatzhalter 4"/>
          <p:cNvSpPr>
            <a:spLocks noGrp="1"/>
          </p:cNvSpPr>
          <p:nvPr>
            <p:ph type="dt" sz="half" idx="10"/>
          </p:nvPr>
        </p:nvSpPr>
        <p:spPr/>
        <p:txBody>
          <a:bodyPr/>
          <a:lstStyle/>
          <a:p>
            <a:fld id="{CA7073B3-B8A4-4A9F-A96A-2C180B3B6F5D}" type="datetimeFigureOut">
              <a:rPr lang="de-AT" smtClean="0"/>
              <a:t>07.11.2020</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BF392987-28A0-473A-8771-24F8F41EB7F1}" type="slidenum">
              <a:rPr lang="de-AT" smtClean="0"/>
              <a:t>‹#›</a:t>
            </a:fld>
            <a:endParaRPr lang="de-AT" dirty="0"/>
          </a:p>
        </p:txBody>
      </p:sp>
    </p:spTree>
    <p:extLst>
      <p:ext uri="{BB962C8B-B14F-4D97-AF65-F5344CB8AC3E}">
        <p14:creationId xmlns:p14="http://schemas.microsoft.com/office/powerpoint/2010/main" val="255199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de-AT"/>
          </a:p>
        </p:txBody>
      </p:sp>
      <p:sp>
        <p:nvSpPr>
          <p:cNvPr id="3" name="Bildplatzhalt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de-AT" dirty="0"/>
          </a:p>
        </p:txBody>
      </p:sp>
      <p:sp>
        <p:nvSpPr>
          <p:cNvPr id="4" name="Textplatzhalt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umsplatzhalter 4"/>
          <p:cNvSpPr>
            <a:spLocks noGrp="1"/>
          </p:cNvSpPr>
          <p:nvPr>
            <p:ph type="dt" sz="half" idx="10"/>
          </p:nvPr>
        </p:nvSpPr>
        <p:spPr/>
        <p:txBody>
          <a:bodyPr/>
          <a:lstStyle/>
          <a:p>
            <a:fld id="{CA7073B3-B8A4-4A9F-A96A-2C180B3B6F5D}" type="datetimeFigureOut">
              <a:rPr lang="de-AT" smtClean="0"/>
              <a:t>07.11.2020</a:t>
            </a:fld>
            <a:endParaRPr lang="de-AT" dirty="0"/>
          </a:p>
        </p:txBody>
      </p:sp>
      <p:sp>
        <p:nvSpPr>
          <p:cNvPr id="6" name="Fußzeilenplatzhalter 5"/>
          <p:cNvSpPr>
            <a:spLocks noGrp="1"/>
          </p:cNvSpPr>
          <p:nvPr>
            <p:ph type="ftr" sz="quarter" idx="11"/>
          </p:nvPr>
        </p:nvSpPr>
        <p:spPr/>
        <p:txBody>
          <a:bodyPr/>
          <a:lstStyle/>
          <a:p>
            <a:endParaRPr lang="de-AT" dirty="0"/>
          </a:p>
        </p:txBody>
      </p:sp>
      <p:sp>
        <p:nvSpPr>
          <p:cNvPr id="7" name="Foliennummernplatzhalter 6"/>
          <p:cNvSpPr>
            <a:spLocks noGrp="1"/>
          </p:cNvSpPr>
          <p:nvPr>
            <p:ph type="sldNum" sz="quarter" idx="12"/>
          </p:nvPr>
        </p:nvSpPr>
        <p:spPr/>
        <p:txBody>
          <a:bodyPr/>
          <a:lstStyle/>
          <a:p>
            <a:fld id="{BF392987-28A0-473A-8771-24F8F41EB7F1}" type="slidenum">
              <a:rPr lang="de-AT" smtClean="0"/>
              <a:t>‹#›</a:t>
            </a:fld>
            <a:endParaRPr lang="de-AT" dirty="0"/>
          </a:p>
        </p:txBody>
      </p:sp>
    </p:spTree>
    <p:extLst>
      <p:ext uri="{BB962C8B-B14F-4D97-AF65-F5344CB8AC3E}">
        <p14:creationId xmlns:p14="http://schemas.microsoft.com/office/powerpoint/2010/main" val="186762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DFEAAD3-FFDB-4E0C-A6C1-ECE8D80FA51D}" type="datetimeFigureOut">
              <a:rPr lang="de-AT" smtClean="0"/>
              <a:t>07.11.2020</a:t>
            </a:fld>
            <a:endParaRPr lang="de-AT" dirty="0"/>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AT" dirty="0"/>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392987-28A0-473A-8771-24F8F41EB7F1}" type="slidenum">
              <a:rPr lang="de-AT" smtClean="0"/>
              <a:t>‹#›</a:t>
            </a:fld>
            <a:endParaRPr lang="de-AT" dirty="0"/>
          </a:p>
        </p:txBody>
      </p:sp>
    </p:spTree>
    <p:extLst>
      <p:ext uri="{BB962C8B-B14F-4D97-AF65-F5344CB8AC3E}">
        <p14:creationId xmlns:p14="http://schemas.microsoft.com/office/powerpoint/2010/main" val="9625787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4lent.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unsplash.com/s/photos/steps?utm_source=unsplash&amp;utm_medium=referral&amp;utm_content=creditCopyText" TargetMode="External"/><Relationship Id="rId5" Type="http://schemas.openxmlformats.org/officeDocument/2006/relationships/hyperlink" Target="https://unsplash.com/@cliqueimages?utm_source=unsplash&amp;utm_medium=referral&amp;utm_content=creditCopyText" TargetMode="Externa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unsplash.com/s/photos/steps?utm_source=unsplash&amp;utm_medium=referral&amp;utm_content=creditCopyText" TargetMode="External"/><Relationship Id="rId5" Type="http://schemas.openxmlformats.org/officeDocument/2006/relationships/hyperlink" Target="https://unsplash.com/@cliqueimages?utm_source=unsplash&amp;utm_medium=referral&amp;utm_content=creditCopyText" TargetMode="Externa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pixabay.com/de/?utm_source=link-attribution&amp;utm_medium=referral&amp;utm_campaign=image&amp;utm_content=3048001" TargetMode="External"/><Relationship Id="rId5" Type="http://schemas.openxmlformats.org/officeDocument/2006/relationships/hyperlink" Target="https://pixabay.com/de/users/moiranazzari-7402443/?utm_source=link-attribution&amp;utm_medium=referral&amp;utm_campaign=image&amp;utm_content=3048001" TargetMode="Externa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unsplash.com/s/photos/checkin?utm_source=unsplash&amp;utm_medium=referral&amp;utm_content=creditCopyText" TargetMode="External"/><Relationship Id="rId5" Type="http://schemas.openxmlformats.org/officeDocument/2006/relationships/hyperlink" Target="https://unsplash.com/@proxyclick?utm_source=unsplash&amp;utm_medium=referral&amp;utm_content=creditCopyText"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hbr.org/2009/06/ten-fatal-flaws-that-derail-leaders" TargetMode="External"/><Relationship Id="rId1" Type="http://schemas.openxmlformats.org/officeDocument/2006/relationships/slideLayout" Target="../slideLayouts/slideLayout2.xml"/><Relationship Id="rId5" Type="http://schemas.openxmlformats.org/officeDocument/2006/relationships/hyperlink" Target="https://unsplash.com/s/photos/manager?utm_source=unsplash&amp;utm_medium=referral&amp;utm_content=creditCopyText" TargetMode="External"/><Relationship Id="rId4" Type="http://schemas.openxmlformats.org/officeDocument/2006/relationships/hyperlink" Target="https://unsplash.com/@jr16_photography?utm_source=unsplash&amp;utm_medium=referral&amp;utm_content=creditCopyTex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unsplash.com/@jr16_photography?utm_source=unsplash&amp;utm_medium=referral&amp;utm_content=creditCopyText"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unsplash.com/s/photos/manager?utm_source=unsplash&amp;utm_medium=referral&amp;utm_content=creditCopyTex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unsplash.com/@jr16_photography?utm_source=unsplash&amp;utm_medium=referral&amp;utm_content=creditCopyText"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unsplash.com/s/photos/manager?utm_source=unsplash&amp;utm_medium=referral&amp;utm_content=creditCopyTex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de/users/nicolagiordano-8243414/?utm_source=link-attribution&amp;utm_medium=referral&amp;utm_campaign=image&amp;utm_content=3399553"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pixabay.com/de/?utm_source=link-attribution&amp;utm_medium=referral&amp;utm_campaign=image&amp;utm_content=339955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unsplash.com/@youxventures?utm_source=unsplash&amp;utm_medium=referral&amp;utm_content=creditCopyText"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unsplash.com/s/photos/planning?utm_source=unsplash&amp;utm_medium=referral&amp;utm_content=creditCopyTex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s://hbr.org/2009/06/ten-fatal-flaws-that-derail-leader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unsplash.com/s/photos/garden?utm_source=unsplash&amp;utm_medium=referral&amp;utm_content=creditCopyText" TargetMode="External"/><Relationship Id="rId5" Type="http://schemas.openxmlformats.org/officeDocument/2006/relationships/hyperlink" Target="https://unsplash.com/@annaelizaearl?utm_source=unsplash&amp;utm_medium=referral&amp;utm_content=creditCopyText"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unsplash.com/s/photos/garden?utm_source=unsplash&amp;utm_medium=referral&amp;utm_content=creditCopyText" TargetMode="External"/><Relationship Id="rId5" Type="http://schemas.openxmlformats.org/officeDocument/2006/relationships/hyperlink" Target="https://unsplash.com/@annaelizaearl?utm_source=unsplash&amp;utm_medium=referral&amp;utm_content=creditCopyText"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unsplash.com/s/photos/garden?utm_source=unsplash&amp;utm_medium=referral&amp;utm_content=creditCopyText" TargetMode="External"/><Relationship Id="rId5" Type="http://schemas.openxmlformats.org/officeDocument/2006/relationships/hyperlink" Target="https://unsplash.com/@annaelizaearl?utm_source=unsplash&amp;utm_medium=referral&amp;utm_content=creditCopyText"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04868" y="2034406"/>
            <a:ext cx="8520600" cy="2094562"/>
          </a:xfrm>
          <a:prstGeom prst="rect">
            <a:avLst/>
          </a:prstGeom>
        </p:spPr>
        <p:txBody>
          <a:bodyPr spcFirstLastPara="1" vert="horz" wrap="square" lIns="91425" tIns="91425" rIns="91425" bIns="91425" rtlCol="0" anchor="b" anchorCtr="0">
            <a:noAutofit/>
          </a:bodyPr>
          <a:lstStyle/>
          <a:p>
            <a:pPr lvl="0"/>
            <a:r>
              <a:rPr lang="en-GB" sz="4600" b="1" spc="50" dirty="0">
                <a:ln w="0"/>
                <a:effectLst>
                  <a:innerShdw blurRad="63500" dist="50800" dir="13500000">
                    <a:srgbClr val="000000">
                      <a:alpha val="50000"/>
                    </a:srgbClr>
                  </a:innerShdw>
                </a:effectLst>
              </a:rPr>
              <a:t>Talent 4.0 – </a:t>
            </a:r>
            <a:br>
              <a:rPr lang="en-GB" sz="4600" b="1" spc="50" dirty="0">
                <a:ln w="0"/>
                <a:effectLst>
                  <a:innerShdw blurRad="63500" dist="50800" dir="13500000">
                    <a:srgbClr val="000000">
                      <a:alpha val="50000"/>
                    </a:srgbClr>
                  </a:innerShdw>
                </a:effectLst>
              </a:rPr>
            </a:br>
            <a:r>
              <a:rPr lang="el-GR" sz="4600" b="1" spc="50" dirty="0">
                <a:ln w="0"/>
                <a:effectLst>
                  <a:innerShdw blurRad="63500" dist="50800" dir="13500000">
                    <a:srgbClr val="000000">
                      <a:alpha val="50000"/>
                    </a:srgbClr>
                  </a:innerShdw>
                </a:effectLst>
              </a:rPr>
              <a:t>Διαχείριση Ταλέντου για ΜΜΕ</a:t>
            </a:r>
            <a:br>
              <a:rPr lang="en-GB" sz="4600" b="1" spc="50" dirty="0">
                <a:ln w="0"/>
                <a:effectLst>
                  <a:innerShdw blurRad="63500" dist="50800" dir="13500000">
                    <a:srgbClr val="000000">
                      <a:alpha val="50000"/>
                    </a:srgbClr>
                  </a:innerShdw>
                </a:effectLst>
              </a:rPr>
            </a:br>
            <a:r>
              <a:rPr lang="el-GR" sz="4600" b="1" spc="50" dirty="0">
                <a:ln w="0"/>
                <a:effectLst>
                  <a:innerShdw blurRad="63500" dist="50800" dir="13500000">
                    <a:srgbClr val="000000">
                      <a:alpha val="50000"/>
                    </a:srgbClr>
                  </a:innerShdw>
                </a:effectLst>
              </a:rPr>
              <a:t>Πρόγραμμα Κατάρτισης</a:t>
            </a:r>
            <a:endParaRPr sz="4800" b="1" spc="50" dirty="0">
              <a:ln w="0"/>
              <a:effectLst>
                <a:innerShdw blurRad="63500" dist="50800" dir="13500000">
                  <a:srgbClr val="000000">
                    <a:alpha val="50000"/>
                  </a:srgbClr>
                </a:innerShdw>
              </a:effectLst>
            </a:endParaRPr>
          </a:p>
        </p:txBody>
      </p:sp>
      <p:sp>
        <p:nvSpPr>
          <p:cNvPr id="2" name="TextBox 1">
            <a:extLst>
              <a:ext uri="{FF2B5EF4-FFF2-40B4-BE49-F238E27FC236}">
                <a16:creationId xmlns:a16="http://schemas.microsoft.com/office/drawing/2014/main" id="{340489AB-6B8C-4A79-B8F6-6BBF45C01F44}"/>
              </a:ext>
            </a:extLst>
          </p:cNvPr>
          <p:cNvSpPr txBox="1"/>
          <p:nvPr/>
        </p:nvSpPr>
        <p:spPr>
          <a:xfrm>
            <a:off x="3322040" y="4446165"/>
            <a:ext cx="2147582" cy="369332"/>
          </a:xfrm>
          <a:prstGeom prst="rect">
            <a:avLst/>
          </a:prstGeom>
          <a:noFill/>
        </p:spPr>
        <p:txBody>
          <a:bodyPr wrap="square" rtlCol="0">
            <a:spAutoFit/>
          </a:bodyPr>
          <a:lstStyle/>
          <a:p>
            <a:r>
              <a:rPr lang="sv-SE" dirty="0">
                <a:hlinkClick r:id="rId3"/>
              </a:rPr>
              <a:t>https://t4lent.eu/</a:t>
            </a:r>
            <a:endParaRPr lang="en-SE" dirty="0"/>
          </a:p>
        </p:txBody>
      </p:sp>
      <p:pic>
        <p:nvPicPr>
          <p:cNvPr id="4" name="Picture 3" descr="A close up of a logo&#10;&#10;Description automatically generated">
            <a:extLst>
              <a:ext uri="{FF2B5EF4-FFF2-40B4-BE49-F238E27FC236}">
                <a16:creationId xmlns:a16="http://schemas.microsoft.com/office/drawing/2014/main" id="{6DE162E2-3A7C-49F5-98B6-6CDE8B8323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B85096CB-8D14-407D-919A-F227C038C295}"/>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771967"/>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el-GR" sz="3000" b="1" dirty="0">
                <a:ln/>
                <a:solidFill>
                  <a:schemeClr val="bg1"/>
                </a:solidFill>
              </a:rPr>
              <a:t>Βασικά βήματα προς τη Στρατηγική Ταλέντου</a:t>
            </a:r>
            <a:endParaRPr lang="en-GB" sz="3000" b="1" dirty="0">
              <a:ln/>
              <a:solidFill>
                <a:schemeClr val="bg1"/>
              </a:solidFill>
            </a:endParaRPr>
          </a:p>
        </p:txBody>
      </p:sp>
      <p:sp>
        <p:nvSpPr>
          <p:cNvPr id="20" name="Google Shape;55;p13">
            <a:extLst>
              <a:ext uri="{FF2B5EF4-FFF2-40B4-BE49-F238E27FC236}">
                <a16:creationId xmlns:a16="http://schemas.microsoft.com/office/drawing/2014/main" id="{99DFCC19-4E29-4531-B893-4EBE21DB92AC}"/>
              </a:ext>
            </a:extLst>
          </p:cNvPr>
          <p:cNvSpPr txBox="1">
            <a:spLocks noGrp="1"/>
          </p:cNvSpPr>
          <p:nvPr>
            <p:ph type="subTitle" idx="1"/>
          </p:nvPr>
        </p:nvSpPr>
        <p:spPr>
          <a:xfrm>
            <a:off x="2955389" y="2436758"/>
            <a:ext cx="5632020" cy="3278599"/>
          </a:xfrm>
          <a:prstGeom prst="rect">
            <a:avLst/>
          </a:prstGeom>
        </p:spPr>
        <p:txBody>
          <a:bodyPr spcFirstLastPara="1" vert="horz" wrap="square" lIns="91425" tIns="91425" rIns="91425" bIns="91425" rtlCol="0" anchor="t" anchorCtr="0">
            <a:noAutofit/>
          </a:bodyPr>
          <a:lstStyle/>
          <a:p>
            <a:pPr marL="342900" lvl="0" indent="-342900" algn="l">
              <a:buFont typeface="+mj-lt"/>
              <a:buAutoNum type="arabicPeriod"/>
            </a:pPr>
            <a:r>
              <a:rPr lang="el-GR" sz="2000" dirty="0"/>
              <a:t>Κατανόηση</a:t>
            </a:r>
            <a:r>
              <a:rPr lang="en-GB" sz="2000" dirty="0"/>
              <a:t> </a:t>
            </a:r>
            <a:r>
              <a:rPr lang="el-GR" sz="2000" dirty="0"/>
              <a:t>του </a:t>
            </a:r>
            <a:r>
              <a:rPr lang="en-GB" sz="2000" dirty="0"/>
              <a:t>Status Quo </a:t>
            </a:r>
            <a:r>
              <a:rPr lang="el-GR" sz="2000" dirty="0"/>
              <a:t>(Ανάλυση Κατάστασης, Προβλημάτων και Διλημμάτων)</a:t>
            </a:r>
          </a:p>
          <a:p>
            <a:pPr marL="342900" lvl="0" indent="-342900" algn="l">
              <a:buFont typeface="+mj-lt"/>
              <a:buAutoNum type="arabicPeriod"/>
            </a:pPr>
            <a:r>
              <a:rPr lang="el-GR" sz="2000" dirty="0"/>
              <a:t>Καθορισμός στόχων</a:t>
            </a:r>
          </a:p>
          <a:p>
            <a:pPr marL="342900" lvl="0" indent="-342900" algn="l">
              <a:buFont typeface="+mj-lt"/>
              <a:buAutoNum type="arabicPeriod"/>
            </a:pPr>
            <a:r>
              <a:rPr lang="el-GR" sz="2000" dirty="0"/>
              <a:t>Σχεδιασμός σχεδίου δράσης – Σχεδιασμός δραστηριοτήτων με σαφή σχέδια παράδοσης, ρόλους και ευθύνες</a:t>
            </a:r>
          </a:p>
          <a:p>
            <a:pPr marL="342900" lvl="0" indent="-342900" algn="l">
              <a:buFont typeface="+mj-lt"/>
              <a:buAutoNum type="arabicPeriod"/>
            </a:pPr>
            <a:r>
              <a:rPr lang="el-GR" sz="2000" dirty="0"/>
              <a:t>Προϋπολογισμός (όταν ο όγκος δουλειάς είναι πιο ξεκάθαρος)</a:t>
            </a:r>
          </a:p>
          <a:p>
            <a:pPr marL="342900" lvl="0" indent="-342900" algn="l">
              <a:buFont typeface="+mj-lt"/>
              <a:buAutoNum type="arabicPeriod"/>
            </a:pPr>
            <a:r>
              <a:rPr lang="el-GR" sz="2000" dirty="0"/>
              <a:t>Εναρκτήρια Εκδήλωση (συμπεριλαμβανομένων της παρουσίασης στόχων και του σχεδίου δράσης)</a:t>
            </a:r>
          </a:p>
          <a:p>
            <a:pPr marL="342900" lvl="0" indent="-342900" algn="l">
              <a:buFont typeface="+mj-lt"/>
              <a:buAutoNum type="arabicPeriod"/>
            </a:pPr>
            <a:endParaRPr lang="en-GB" sz="2000" dirty="0"/>
          </a:p>
          <a:p>
            <a:pPr marL="285750" lvl="0" indent="-285750" algn="l">
              <a:buFont typeface="Arial" panose="020B0604020202020204" pitchFamily="34" charset="0"/>
              <a:buChar char="•"/>
            </a:pPr>
            <a:endParaRPr lang="en-GB" dirty="0"/>
          </a:p>
          <a:p>
            <a:pPr marL="285750" lvl="0" indent="-285750" algn="l">
              <a:buFont typeface="Arial" panose="020B0604020202020204" pitchFamily="34" charset="0"/>
              <a:buChar char="•"/>
            </a:pPr>
            <a:endParaRPr lang="en-GB" dirty="0"/>
          </a:p>
          <a:p>
            <a:pPr marL="285750" lvl="0" indent="-285750" algn="l">
              <a:buFont typeface="Arial" panose="020B0604020202020204" pitchFamily="34" charset="0"/>
              <a:buChar char="•"/>
            </a:pPr>
            <a:endParaRPr lang="en-GB" dirty="0"/>
          </a:p>
        </p:txBody>
      </p:sp>
      <p:pic>
        <p:nvPicPr>
          <p:cNvPr id="4" name="Picture 3" descr="A close up of a logo&#10;&#10;Description automatically generated">
            <a:extLst>
              <a:ext uri="{FF2B5EF4-FFF2-40B4-BE49-F238E27FC236}">
                <a16:creationId xmlns:a16="http://schemas.microsoft.com/office/drawing/2014/main" id="{2AD6AF9C-7AB1-4491-B0EB-92B2019CD8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071" y="2498175"/>
            <a:ext cx="2188020" cy="3278599"/>
          </a:xfrm>
          <a:prstGeom prst="rect">
            <a:avLst/>
          </a:prstGeom>
          <a:ln>
            <a:noFill/>
          </a:ln>
          <a:effectLst>
            <a:outerShdw blurRad="292100" dist="139700" dir="2700000" algn="tl" rotWithShape="0">
              <a:srgbClr val="333333">
                <a:alpha val="65000"/>
              </a:srgbClr>
            </a:outerShdw>
          </a:effectLst>
        </p:spPr>
      </p:pic>
      <p:sp>
        <p:nvSpPr>
          <p:cNvPr id="6" name="Rechteck 5"/>
          <p:cNvSpPr/>
          <p:nvPr/>
        </p:nvSpPr>
        <p:spPr>
          <a:xfrm>
            <a:off x="266174" y="5776774"/>
            <a:ext cx="2821606" cy="261610"/>
          </a:xfrm>
          <a:prstGeom prst="rect">
            <a:avLst/>
          </a:prstGeom>
        </p:spPr>
        <p:txBody>
          <a:bodyPr wrap="none">
            <a:spAutoFit/>
          </a:bodyPr>
          <a:lstStyle/>
          <a:p>
            <a:r>
              <a:rPr lang="el-GR" sz="1100" dirty="0">
                <a:solidFill>
                  <a:srgbClr val="111111"/>
                </a:solidFill>
                <a:latin typeface="-apple-system"/>
              </a:rPr>
              <a:t>Φωτογραφία από</a:t>
            </a:r>
            <a:r>
              <a:rPr lang="en-US" sz="1100" dirty="0">
                <a:solidFill>
                  <a:srgbClr val="111111"/>
                </a:solidFill>
                <a:latin typeface="-apple-system"/>
              </a:rPr>
              <a:t> </a:t>
            </a:r>
            <a:r>
              <a:rPr lang="en-US" sz="1100" dirty="0">
                <a:solidFill>
                  <a:srgbClr val="767676"/>
                </a:solidFill>
                <a:latin typeface="-apple-system"/>
                <a:hlinkClick r:id="rId5"/>
              </a:rPr>
              <a:t>Clique Images</a:t>
            </a:r>
            <a:r>
              <a:rPr lang="en-US" sz="1100" dirty="0">
                <a:solidFill>
                  <a:srgbClr val="111111"/>
                </a:solidFill>
                <a:latin typeface="-apple-system"/>
              </a:rPr>
              <a:t> </a:t>
            </a:r>
            <a:r>
              <a:rPr lang="el-GR" sz="1100" dirty="0">
                <a:solidFill>
                  <a:srgbClr val="111111"/>
                </a:solidFill>
                <a:latin typeface="-apple-system"/>
              </a:rPr>
              <a:t>στο</a:t>
            </a:r>
            <a:r>
              <a:rPr lang="en-US" sz="1100" dirty="0">
                <a:solidFill>
                  <a:srgbClr val="111111"/>
                </a:solidFill>
                <a:latin typeface="-apple-system"/>
              </a:rPr>
              <a:t> </a:t>
            </a:r>
            <a:r>
              <a:rPr lang="en-US" sz="1100" dirty="0" err="1">
                <a:solidFill>
                  <a:srgbClr val="767676"/>
                </a:solidFill>
                <a:latin typeface="-apple-system"/>
                <a:hlinkClick r:id="rId6"/>
              </a:rPr>
              <a:t>Unsplash</a:t>
            </a:r>
            <a:endParaRPr lang="de-AT" sz="1100" dirty="0"/>
          </a:p>
        </p:txBody>
      </p:sp>
      <p:sp>
        <p:nvSpPr>
          <p:cNvPr id="7" name="Geschweifte Klammer rechts 6"/>
          <p:cNvSpPr/>
          <p:nvPr/>
        </p:nvSpPr>
        <p:spPr>
          <a:xfrm>
            <a:off x="8272483" y="3152523"/>
            <a:ext cx="291005" cy="1403781"/>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sp>
        <p:nvSpPr>
          <p:cNvPr id="8" name="Textfeld 7"/>
          <p:cNvSpPr txBox="1"/>
          <p:nvPr/>
        </p:nvSpPr>
        <p:spPr>
          <a:xfrm>
            <a:off x="8463119" y="2916428"/>
            <a:ext cx="584775" cy="1756308"/>
          </a:xfrm>
          <a:prstGeom prst="rect">
            <a:avLst/>
          </a:prstGeom>
          <a:noFill/>
        </p:spPr>
        <p:txBody>
          <a:bodyPr vert="vert" wrap="square" rtlCol="0">
            <a:spAutoFit/>
          </a:bodyPr>
          <a:lstStyle/>
          <a:p>
            <a:pPr algn="ctr"/>
            <a:r>
              <a:rPr lang="el-GR" sz="1300" dirty="0"/>
              <a:t>Εργαλείο </a:t>
            </a:r>
          </a:p>
          <a:p>
            <a:pPr algn="ctr"/>
            <a:r>
              <a:rPr lang="el-GR" sz="1300" dirty="0"/>
              <a:t>Στρατηγικής Ταλέντου</a:t>
            </a:r>
            <a:endParaRPr lang="de-AT" sz="1300" dirty="0"/>
          </a:p>
        </p:txBody>
      </p:sp>
    </p:spTree>
    <p:extLst>
      <p:ext uri="{BB962C8B-B14F-4D97-AF65-F5344CB8AC3E}">
        <p14:creationId xmlns:p14="http://schemas.microsoft.com/office/powerpoint/2010/main" val="2125280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771967"/>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el-GR" sz="3000" b="1" dirty="0">
                <a:ln/>
                <a:solidFill>
                  <a:schemeClr val="bg1"/>
                </a:solidFill>
              </a:rPr>
              <a:t>Βασικά βήματα προς τη Στρατηγική Ταλέντου</a:t>
            </a:r>
            <a:endParaRPr lang="en-GB" sz="3000" b="1" dirty="0">
              <a:ln/>
              <a:solidFill>
                <a:schemeClr val="bg1"/>
              </a:solidFill>
            </a:endParaRPr>
          </a:p>
        </p:txBody>
      </p:sp>
      <p:sp>
        <p:nvSpPr>
          <p:cNvPr id="20" name="Google Shape;55;p13">
            <a:extLst>
              <a:ext uri="{FF2B5EF4-FFF2-40B4-BE49-F238E27FC236}">
                <a16:creationId xmlns:a16="http://schemas.microsoft.com/office/drawing/2014/main" id="{99DFCC19-4E29-4531-B893-4EBE21DB92AC}"/>
              </a:ext>
            </a:extLst>
          </p:cNvPr>
          <p:cNvSpPr txBox="1">
            <a:spLocks noGrp="1"/>
          </p:cNvSpPr>
          <p:nvPr>
            <p:ph type="subTitle" idx="1"/>
          </p:nvPr>
        </p:nvSpPr>
        <p:spPr>
          <a:xfrm>
            <a:off x="2971621" y="2507067"/>
            <a:ext cx="5250291" cy="2923403"/>
          </a:xfrm>
          <a:prstGeom prst="rect">
            <a:avLst/>
          </a:prstGeom>
        </p:spPr>
        <p:txBody>
          <a:bodyPr spcFirstLastPara="1" vert="horz" wrap="square" lIns="91425" tIns="91425" rIns="91425" bIns="91425" rtlCol="0" anchor="t" anchorCtr="0">
            <a:noAutofit/>
          </a:bodyPr>
          <a:lstStyle/>
          <a:p>
            <a:pPr marL="342900" indent="-342900" algn="l">
              <a:buFont typeface="+mj-lt"/>
              <a:buAutoNum type="arabicPeriod" startAt="6"/>
            </a:pPr>
            <a:r>
              <a:rPr lang="el-GR" sz="2000" b="1" dirty="0"/>
              <a:t>Αναγνώριση καίριου ταλέντου (Κατάτμηση Ταλέντου, Διδακτικό Κεφάλαιο 3)</a:t>
            </a:r>
          </a:p>
          <a:p>
            <a:pPr marL="342900" indent="-342900" algn="l">
              <a:buFont typeface="+mj-lt"/>
              <a:buAutoNum type="arabicPeriod" startAt="6"/>
            </a:pPr>
            <a:r>
              <a:rPr lang="el-GR" sz="2000" b="1" dirty="0"/>
              <a:t>Προσδιορισμός των βασικών ικανοτήτων και δεξιοτήτων (διαμόρφωση ικανοτήτων) – Διδακτικό Κεφάλαιο 3</a:t>
            </a:r>
          </a:p>
          <a:p>
            <a:pPr marL="342900" indent="-342900" algn="l">
              <a:buFont typeface="+mj-lt"/>
              <a:buAutoNum type="arabicPeriod" startAt="6"/>
            </a:pPr>
            <a:r>
              <a:rPr lang="el-GR" sz="2000" dirty="0"/>
              <a:t>Λήψη αποφάσεων σχετικά με τα κριτήρια και τις διαδικασίες για αξιολόγηση</a:t>
            </a:r>
          </a:p>
          <a:p>
            <a:pPr marL="342900" indent="-342900" algn="l">
              <a:buFont typeface="+mj-lt"/>
              <a:buAutoNum type="arabicPeriod" startAt="6"/>
            </a:pPr>
            <a:r>
              <a:rPr lang="el-GR" sz="2000" dirty="0"/>
              <a:t>Παροχή οργάνων και διαδικασιών για την αξιολόγηση</a:t>
            </a:r>
          </a:p>
          <a:p>
            <a:pPr marL="342900" indent="-342900" algn="l">
              <a:buFont typeface="+mj-lt"/>
              <a:buAutoNum type="arabicPeriod" startAt="6"/>
            </a:pPr>
            <a:endParaRPr lang="en-GB" sz="2000" dirty="0"/>
          </a:p>
          <a:p>
            <a:pPr marL="342900" lvl="0" indent="-342900" algn="l">
              <a:buFont typeface="+mj-lt"/>
              <a:buAutoNum type="arabicPeriod" startAt="6"/>
            </a:pPr>
            <a:endParaRPr lang="en-GB" dirty="0"/>
          </a:p>
          <a:p>
            <a:pPr marL="285750" lvl="0" indent="-285750" algn="l">
              <a:buFont typeface="Arial" panose="020B0604020202020204" pitchFamily="34" charset="0"/>
              <a:buChar char="•"/>
            </a:pPr>
            <a:endParaRPr lang="en-GB" dirty="0"/>
          </a:p>
          <a:p>
            <a:pPr marL="285750" lvl="0" indent="-285750" algn="l">
              <a:buFont typeface="Arial" panose="020B0604020202020204" pitchFamily="34" charset="0"/>
              <a:buChar char="•"/>
            </a:pPr>
            <a:endParaRPr lang="en-GB" dirty="0"/>
          </a:p>
          <a:p>
            <a:pPr marL="285750" lvl="0" indent="-285750" algn="l">
              <a:buFont typeface="Arial" panose="020B0604020202020204" pitchFamily="34" charset="0"/>
              <a:buChar char="•"/>
            </a:pPr>
            <a:endParaRPr lang="en-GB" dirty="0"/>
          </a:p>
        </p:txBody>
      </p:sp>
      <p:pic>
        <p:nvPicPr>
          <p:cNvPr id="4" name="Picture 3" descr="A close up of a logo&#10;&#10;Description automatically generated">
            <a:extLst>
              <a:ext uri="{FF2B5EF4-FFF2-40B4-BE49-F238E27FC236}">
                <a16:creationId xmlns:a16="http://schemas.microsoft.com/office/drawing/2014/main" id="{2AD6AF9C-7AB1-4491-B0EB-92B2019CD8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071" y="2478851"/>
            <a:ext cx="2188020" cy="3278599"/>
          </a:xfrm>
          <a:prstGeom prst="rect">
            <a:avLst/>
          </a:prstGeom>
          <a:ln>
            <a:noFill/>
          </a:ln>
          <a:effectLst>
            <a:outerShdw blurRad="292100" dist="139700" dir="2700000" algn="tl" rotWithShape="0">
              <a:srgbClr val="333333">
                <a:alpha val="65000"/>
              </a:srgbClr>
            </a:outerShdw>
          </a:effectLst>
        </p:spPr>
      </p:pic>
      <p:sp>
        <p:nvSpPr>
          <p:cNvPr id="6" name="Rechteck 5"/>
          <p:cNvSpPr/>
          <p:nvPr/>
        </p:nvSpPr>
        <p:spPr>
          <a:xfrm>
            <a:off x="266174" y="5757450"/>
            <a:ext cx="2821606" cy="261610"/>
          </a:xfrm>
          <a:prstGeom prst="rect">
            <a:avLst/>
          </a:prstGeom>
        </p:spPr>
        <p:txBody>
          <a:bodyPr wrap="none">
            <a:spAutoFit/>
          </a:bodyPr>
          <a:lstStyle/>
          <a:p>
            <a:r>
              <a:rPr lang="el-GR" sz="1100" dirty="0">
                <a:solidFill>
                  <a:srgbClr val="111111"/>
                </a:solidFill>
                <a:latin typeface="-apple-system"/>
              </a:rPr>
              <a:t>Φωτογραφία από</a:t>
            </a:r>
            <a:r>
              <a:rPr lang="en-US" sz="1100" dirty="0">
                <a:solidFill>
                  <a:srgbClr val="111111"/>
                </a:solidFill>
                <a:latin typeface="-apple-system"/>
              </a:rPr>
              <a:t> </a:t>
            </a:r>
            <a:r>
              <a:rPr lang="en-US" sz="1100" dirty="0">
                <a:solidFill>
                  <a:srgbClr val="767676"/>
                </a:solidFill>
                <a:latin typeface="-apple-system"/>
                <a:hlinkClick r:id="rId5"/>
              </a:rPr>
              <a:t>Clique Images</a:t>
            </a:r>
            <a:r>
              <a:rPr lang="en-US" sz="1100" dirty="0">
                <a:solidFill>
                  <a:srgbClr val="111111"/>
                </a:solidFill>
                <a:latin typeface="-apple-system"/>
              </a:rPr>
              <a:t> </a:t>
            </a:r>
            <a:r>
              <a:rPr lang="el-GR" sz="1100" dirty="0">
                <a:solidFill>
                  <a:srgbClr val="111111"/>
                </a:solidFill>
                <a:latin typeface="-apple-system"/>
              </a:rPr>
              <a:t>στο</a:t>
            </a:r>
            <a:r>
              <a:rPr lang="en-US" sz="1100" dirty="0">
                <a:solidFill>
                  <a:srgbClr val="111111"/>
                </a:solidFill>
                <a:latin typeface="-apple-system"/>
              </a:rPr>
              <a:t> </a:t>
            </a:r>
            <a:r>
              <a:rPr lang="en-US" sz="1100" dirty="0" err="1">
                <a:solidFill>
                  <a:srgbClr val="767676"/>
                </a:solidFill>
                <a:latin typeface="-apple-system"/>
                <a:hlinkClick r:id="rId6"/>
              </a:rPr>
              <a:t>Unsplash</a:t>
            </a:r>
            <a:endParaRPr lang="de-AT" sz="1100" dirty="0"/>
          </a:p>
        </p:txBody>
      </p:sp>
    </p:spTree>
    <p:extLst>
      <p:ext uri="{BB962C8B-B14F-4D97-AF65-F5344CB8AC3E}">
        <p14:creationId xmlns:p14="http://schemas.microsoft.com/office/powerpoint/2010/main" val="1047370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771967"/>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el-GR" sz="3400" b="1" dirty="0">
                <a:ln/>
                <a:solidFill>
                  <a:schemeClr val="bg1"/>
                </a:solidFill>
              </a:rPr>
              <a:t>Αναγνώριση Καίριου Ταλέντου</a:t>
            </a:r>
            <a:endParaRPr lang="en-GB" sz="3400" b="1" dirty="0">
              <a:ln/>
              <a:solidFill>
                <a:schemeClr val="bg1"/>
              </a:solidFill>
            </a:endParaRPr>
          </a:p>
        </p:txBody>
      </p:sp>
      <p:pic>
        <p:nvPicPr>
          <p:cNvPr id="4" name="Picture 3" descr="A close up of a logo&#10;&#10;Description automatically generated">
            <a:extLst>
              <a:ext uri="{FF2B5EF4-FFF2-40B4-BE49-F238E27FC236}">
                <a16:creationId xmlns:a16="http://schemas.microsoft.com/office/drawing/2014/main" id="{2AD6AF9C-7AB1-4491-B0EB-92B2019CD8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8" name="Textfeld 7"/>
          <p:cNvSpPr txBox="1"/>
          <p:nvPr/>
        </p:nvSpPr>
        <p:spPr>
          <a:xfrm>
            <a:off x="397163" y="2512291"/>
            <a:ext cx="7666182" cy="2246769"/>
          </a:xfrm>
          <a:prstGeom prst="rect">
            <a:avLst/>
          </a:prstGeom>
          <a:noFill/>
        </p:spPr>
        <p:txBody>
          <a:bodyPr wrap="square" rtlCol="0">
            <a:spAutoFit/>
          </a:bodyPr>
          <a:lstStyle/>
          <a:p>
            <a:pPr marL="285750" indent="-285750">
              <a:buFont typeface="Arial" panose="020B0604020202020204" pitchFamily="34" charset="0"/>
              <a:buChar char="•"/>
            </a:pPr>
            <a:r>
              <a:rPr lang="el-GR" sz="2800" dirty="0"/>
              <a:t>Κριτήρια – πώς μπορείτε να αξιολογήσετε αν μια θέση είναι καίρια;</a:t>
            </a:r>
          </a:p>
          <a:p>
            <a:pPr marL="285750" indent="-285750">
              <a:buFont typeface="Arial" panose="020B0604020202020204" pitchFamily="34" charset="0"/>
              <a:buChar char="•"/>
            </a:pPr>
            <a:r>
              <a:rPr lang="el-GR" sz="2800" dirty="0"/>
              <a:t>Η Κατάτμηση Ταλέντου ως ένα πρώτο βήμα προς τη διαμόρφωση ικανοτήτων</a:t>
            </a:r>
          </a:p>
          <a:p>
            <a:pPr marL="285750" indent="-285750">
              <a:buFont typeface="Arial" panose="020B0604020202020204" pitchFamily="34" charset="0"/>
              <a:buChar char="•"/>
            </a:pPr>
            <a:r>
              <a:rPr lang="el-GR" sz="2800" dirty="0"/>
              <a:t>Πηγές που θα χρησιμοποιηθούν</a:t>
            </a:r>
            <a:endParaRPr lang="en-GB" sz="2800" dirty="0"/>
          </a:p>
        </p:txBody>
      </p:sp>
    </p:spTree>
    <p:extLst>
      <p:ext uri="{BB962C8B-B14F-4D97-AF65-F5344CB8AC3E}">
        <p14:creationId xmlns:p14="http://schemas.microsoft.com/office/powerpoint/2010/main" val="303326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0653" y="1704754"/>
            <a:ext cx="6163264" cy="4018962"/>
          </a:xfrm>
          <a:prstGeom prst="rect">
            <a:avLst/>
          </a:prstGeom>
          <a:effectLst>
            <a:outerShdw blurRad="50800" dist="50800" dir="5400000" algn="ctr" rotWithShape="0">
              <a:srgbClr val="000000"/>
            </a:outerShdw>
          </a:effectLst>
        </p:spPr>
      </p:pic>
      <p:sp>
        <p:nvSpPr>
          <p:cNvPr id="15" name="Google Shape;54;p13">
            <a:extLst>
              <a:ext uri="{FF2B5EF4-FFF2-40B4-BE49-F238E27FC236}">
                <a16:creationId xmlns:a16="http://schemas.microsoft.com/office/drawing/2014/main" id="{4EE1301B-4607-4539-A2F0-A5E934540CA8}"/>
              </a:ext>
            </a:extLst>
          </p:cNvPr>
          <p:cNvSpPr txBox="1">
            <a:spLocks noGrp="1"/>
          </p:cNvSpPr>
          <p:nvPr>
            <p:ph type="ctrTitle"/>
          </p:nvPr>
        </p:nvSpPr>
        <p:spPr>
          <a:xfrm>
            <a:off x="2451053" y="255986"/>
            <a:ext cx="6362464" cy="838651"/>
          </a:xfrm>
          <a:prstGeom prst="rect">
            <a:avLst/>
          </a:prstGeom>
        </p:spPr>
        <p:txBody>
          <a:bodyPr spcFirstLastPara="1" vert="horz" wrap="square" lIns="91425" tIns="91425" rIns="91425" bIns="91425" rtlCol="0" anchor="b" anchorCtr="0">
            <a:noAutofit/>
          </a:bodyPr>
          <a:lstStyle/>
          <a:p>
            <a:pPr>
              <a:spcBef>
                <a:spcPts val="0"/>
              </a:spcBef>
            </a:pPr>
            <a:r>
              <a:rPr lang="el-GR" sz="3100" b="1" spc="50" dirty="0">
                <a:ln w="0"/>
                <a:effectLst>
                  <a:innerShdw blurRad="63500" dist="50800" dir="13500000">
                    <a:srgbClr val="000000">
                      <a:alpha val="50000"/>
                    </a:srgbClr>
                  </a:innerShdw>
                </a:effectLst>
              </a:rPr>
              <a:t>Εργαλείο Κατάτμησης Ταλέντου</a:t>
            </a:r>
            <a:endParaRPr sz="3100" b="1" spc="50" dirty="0">
              <a:ln w="0"/>
              <a:effectLst>
                <a:innerShdw blurRad="63500" dist="50800" dir="13500000">
                  <a:srgbClr val="000000">
                    <a:alpha val="50000"/>
                  </a:srgbClr>
                </a:innerShdw>
              </a:effectLst>
            </a:endParaRPr>
          </a:p>
        </p:txBody>
      </p:sp>
      <p:sp>
        <p:nvSpPr>
          <p:cNvPr id="16" name="Google Shape;55;p13">
            <a:extLst>
              <a:ext uri="{FF2B5EF4-FFF2-40B4-BE49-F238E27FC236}">
                <a16:creationId xmlns:a16="http://schemas.microsoft.com/office/drawing/2014/main" id="{DE9B7982-7A4B-457A-9C2E-1923E7C8D161}"/>
              </a:ext>
            </a:extLst>
          </p:cNvPr>
          <p:cNvSpPr txBox="1">
            <a:spLocks noGrp="1"/>
          </p:cNvSpPr>
          <p:nvPr>
            <p:ph type="subTitle" idx="1"/>
          </p:nvPr>
        </p:nvSpPr>
        <p:spPr>
          <a:xfrm>
            <a:off x="2691239" y="1121137"/>
            <a:ext cx="5854324" cy="477617"/>
          </a:xfrm>
          <a:prstGeom prst="rect">
            <a:avLst/>
          </a:prstGeom>
        </p:spPr>
        <p:txBody>
          <a:bodyPr spcFirstLastPara="1" vert="horz" wrap="square" lIns="91425" tIns="91425" rIns="91425" bIns="91425" rtlCol="0" anchor="t" anchorCtr="0">
            <a:noAutofit/>
            <a:scene3d>
              <a:camera prst="orthographicFront"/>
              <a:lightRig rig="soft" dir="t">
                <a:rot lat="0" lon="0" rev="15600000"/>
              </a:lightRig>
            </a:scene3d>
            <a:sp3d extrusionH="57150" prstMaterial="softEdge">
              <a:bevelT w="25400" h="38100"/>
            </a:sp3d>
          </a:bodyPr>
          <a:lstStyle/>
          <a:p>
            <a:pPr>
              <a:spcBef>
                <a:spcPts val="0"/>
              </a:spcBef>
            </a:pPr>
            <a:r>
              <a:rPr lang="el-GR" sz="1600" b="1" dirty="0">
                <a:ln/>
              </a:rPr>
              <a:t>Προετοιμάστηκε από </a:t>
            </a:r>
            <a:r>
              <a:rPr lang="en-GB" sz="1600" b="1" dirty="0">
                <a:ln/>
              </a:rPr>
              <a:t>WKO </a:t>
            </a:r>
            <a:r>
              <a:rPr lang="en-GB" sz="1600" b="1" dirty="0" err="1">
                <a:ln/>
              </a:rPr>
              <a:t>Steiermark</a:t>
            </a:r>
            <a:r>
              <a:rPr lang="en-GB" sz="1600" b="1" dirty="0">
                <a:ln/>
              </a:rPr>
              <a:t>, </a:t>
            </a:r>
            <a:r>
              <a:rPr lang="el-GR" sz="1600" b="1" dirty="0">
                <a:ln/>
              </a:rPr>
              <a:t>Αυστρία</a:t>
            </a:r>
            <a:endParaRPr sz="1600" b="1" dirty="0">
              <a:ln/>
            </a:endParaRPr>
          </a:p>
        </p:txBody>
      </p:sp>
      <p:pic>
        <p:nvPicPr>
          <p:cNvPr id="4" name="Picture 3" descr="A close up of a logo&#10;&#10;Description automatically generated">
            <a:extLst>
              <a:ext uri="{FF2B5EF4-FFF2-40B4-BE49-F238E27FC236}">
                <a16:creationId xmlns:a16="http://schemas.microsoft.com/office/drawing/2014/main" id="{318EA7DB-91C1-4A48-A734-32949D4108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5721040A-1622-41B5-A4C6-B58A6DC708CB}"/>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chteck 1"/>
          <p:cNvSpPr/>
          <p:nvPr/>
        </p:nvSpPr>
        <p:spPr>
          <a:xfrm>
            <a:off x="2553915" y="5880990"/>
            <a:ext cx="3278077" cy="307777"/>
          </a:xfrm>
          <a:prstGeom prst="rect">
            <a:avLst/>
          </a:prstGeom>
        </p:spPr>
        <p:txBody>
          <a:bodyPr wrap="none">
            <a:spAutoFit/>
          </a:bodyPr>
          <a:lstStyle/>
          <a:p>
            <a:r>
              <a:rPr lang="el-GR" sz="1400" dirty="0"/>
              <a:t>Εικόνα από</a:t>
            </a:r>
            <a:r>
              <a:rPr lang="de-AT" sz="1400" dirty="0"/>
              <a:t> </a:t>
            </a:r>
            <a:r>
              <a:rPr lang="de-AT" sz="1400" u="sng" dirty="0">
                <a:hlinkClick r:id="rId5"/>
              </a:rPr>
              <a:t>Moira </a:t>
            </a:r>
            <a:r>
              <a:rPr lang="de-AT" sz="1400" u="sng" dirty="0" err="1">
                <a:hlinkClick r:id="rId5"/>
              </a:rPr>
              <a:t>Nazzari</a:t>
            </a:r>
            <a:r>
              <a:rPr lang="de-AT" sz="1400" dirty="0"/>
              <a:t> </a:t>
            </a:r>
            <a:r>
              <a:rPr lang="el-GR" sz="1400" dirty="0"/>
              <a:t>στο</a:t>
            </a:r>
            <a:r>
              <a:rPr lang="de-AT" sz="1400" dirty="0"/>
              <a:t> </a:t>
            </a:r>
            <a:r>
              <a:rPr lang="de-AT" sz="1400" u="sng" dirty="0" err="1">
                <a:hlinkClick r:id="rId6"/>
              </a:rPr>
              <a:t>Pixabay</a:t>
            </a:r>
            <a:r>
              <a:rPr lang="de-AT" sz="1400" dirty="0"/>
              <a:t> </a:t>
            </a:r>
            <a:endParaRPr lang="de-AT" sz="1050" dirty="0"/>
          </a:p>
        </p:txBody>
      </p:sp>
      <p:sp>
        <p:nvSpPr>
          <p:cNvPr id="9" name="Textfeld 8"/>
          <p:cNvSpPr txBox="1"/>
          <p:nvPr/>
        </p:nvSpPr>
        <p:spPr>
          <a:xfrm>
            <a:off x="258372" y="4499443"/>
            <a:ext cx="2155581" cy="1277273"/>
          </a:xfrm>
          <a:prstGeom prst="rect">
            <a:avLst/>
          </a:prstGeom>
          <a:noFill/>
        </p:spPr>
        <p:txBody>
          <a:bodyPr wrap="square" rtlCol="0">
            <a:spAutoFit/>
          </a:bodyPr>
          <a:lstStyle/>
          <a:p>
            <a:pPr algn="r"/>
            <a:r>
              <a:rPr lang="el-GR" sz="1100" dirty="0"/>
              <a:t>Με την ευγενή άδεια του</a:t>
            </a:r>
            <a:r>
              <a:rPr lang="de-DE" sz="1100" dirty="0"/>
              <a:t> NHS London Leadership Academy. </a:t>
            </a:r>
            <a:r>
              <a:rPr lang="el-GR" sz="1100" dirty="0"/>
              <a:t>Αυτό το εργαλείο προέρχεται από το στρατηγικό εργαλείο ταλέντου που αναπτύχθηκε από το </a:t>
            </a:r>
            <a:r>
              <a:rPr lang="de-DE" sz="1100" dirty="0"/>
              <a:t>© PA Consulting and London Leadership Academy.</a:t>
            </a:r>
            <a:endParaRPr lang="de-AT" sz="1100" dirty="0"/>
          </a:p>
        </p:txBody>
      </p:sp>
    </p:spTree>
    <p:extLst>
      <p:ext uri="{BB962C8B-B14F-4D97-AF65-F5344CB8AC3E}">
        <p14:creationId xmlns:p14="http://schemas.microsoft.com/office/powerpoint/2010/main" val="2042760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14814"/>
            <a:ext cx="7886700" cy="1325563"/>
          </a:xfrm>
        </p:spPr>
        <p:txBody>
          <a:bodyPr/>
          <a:lstStyle/>
          <a:p>
            <a:r>
              <a:rPr lang="en-GB" b="1" i="1" dirty="0"/>
              <a:t>5</a:t>
            </a:r>
            <a:r>
              <a:rPr lang="el-GR" b="1" i="1" dirty="0"/>
              <a:t> βήματα για την κατάτμηση ταλέντου</a:t>
            </a:r>
            <a:endParaRPr lang="de-AT" dirty="0"/>
          </a:p>
        </p:txBody>
      </p:sp>
      <p:sp>
        <p:nvSpPr>
          <p:cNvPr id="3" name="Content Placeholder 1"/>
          <p:cNvSpPr txBox="1">
            <a:spLocks/>
          </p:cNvSpPr>
          <p:nvPr/>
        </p:nvSpPr>
        <p:spPr>
          <a:xfrm>
            <a:off x="143669" y="1229199"/>
            <a:ext cx="8856661" cy="447242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l-GR" sz="1700" dirty="0"/>
              <a:t>Ακολουθήστε αυτά τα 5 βήματα για να εντοπίσετε τα τμήματα καίριου ταλέντου και να αναπτύξετε τον τροχό κατάτμησης ταλέντου:</a:t>
            </a:r>
            <a:endParaRPr lang="en-GB" sz="1700" dirty="0"/>
          </a:p>
          <a:p>
            <a:pPr marL="342900" indent="-342900">
              <a:buFont typeface="+mj-lt"/>
              <a:buAutoNum type="arabicPeriod"/>
            </a:pPr>
            <a:r>
              <a:rPr lang="el-GR" sz="1700" dirty="0"/>
              <a:t>Εντοπίστε τα τμήματα ταλέντου που είναι αποφασιστικής σημασίας για την ώθηση της αποτελεσματικότητας και της επιτυχίας του οργανισμού σας. Αυτά τα τμήματα είναι συνήθως συγκεκριμένα σύνολα δεξιοτήτων ή επαγγέλματα που είναι μοναδικά για τον οργανισμό σας και μπορούν, για παράδειγμα, να συνδεθούν με την παράδοση νέων προϊόντων ή υπηρεσιών. Αυτό μπορεί να γίνει μέσω συνεντεύξεων ή ομάδων εστίασης με τα ενδιαφερόμενα μέρη, διασφαλίζοντας ότι θα πετύχετε έναν κοινό ορισμό του συγκεκριμένου ταλέντου.</a:t>
            </a:r>
          </a:p>
          <a:p>
            <a:pPr marL="342900" indent="-342900">
              <a:buFont typeface="+mj-lt"/>
              <a:buAutoNum type="arabicPeriod"/>
            </a:pPr>
            <a:r>
              <a:rPr lang="el-GR" sz="1700" dirty="0"/>
              <a:t>Κατανοήστε τις εξωτερικές σας συνθήκες και κατά πόσο είναι σταθερές, ευμετάβλητες ή υφίστανται μετασχηματισμό, κάτι που θα σας δώσει μια εικόνα της μελλοντικής κατάστασης του εταιρικού πλαισίου και του τι χρειάζεστε για να είστε επιτυχημένοι τώρα αλλά και στο μέλλον.</a:t>
            </a:r>
          </a:p>
          <a:p>
            <a:pPr marL="342900" indent="-342900">
              <a:buFont typeface="+mj-lt"/>
              <a:buAutoNum type="arabicPeriod"/>
            </a:pPr>
            <a:r>
              <a:rPr lang="el-GR" sz="1700" dirty="0"/>
              <a:t>Χρησιμοποιήστε τις πληροφορίες που συλλέχθηκαν στα πρώτα δύο βήματα για να δημιουργήσετε μια εικόνα των ρόλων και των δεξιοτήτων που είναι οι πιο κρίσιμες για την παρούσα και μελλοντική παράδοση των υπηρεσιών σας. Χρησιμοποιήστε τον </a:t>
            </a:r>
            <a:r>
              <a:rPr lang="el-GR" sz="1700" i="1" dirty="0"/>
              <a:t>Τροχό Κατάτμησης Ταλέντου</a:t>
            </a:r>
            <a:r>
              <a:rPr lang="el-GR" sz="1700" dirty="0"/>
              <a:t> (διαφάνεια 18) για να δημιουργήσετε τη δική σας εκδοχή των καίριων τμημάτων σας. Αυτό το εργαλείο δίνει ένα παράδειγμα τμημάτων καίριου ταλέντου το οποίο μπορείτε να προσαρμόσετε με τρόπο που να εξυπηρετεί τον οργανισμό σας.</a:t>
            </a:r>
            <a:endParaRPr lang="en-GB" sz="1700" dirty="0"/>
          </a:p>
        </p:txBody>
      </p:sp>
      <p:sp>
        <p:nvSpPr>
          <p:cNvPr id="5" name="Textfeld 3">
            <a:extLst>
              <a:ext uri="{FF2B5EF4-FFF2-40B4-BE49-F238E27FC236}">
                <a16:creationId xmlns:a16="http://schemas.microsoft.com/office/drawing/2014/main" id="{A4CA9943-409A-45F5-AA77-ADE0D1A74571}"/>
              </a:ext>
            </a:extLst>
          </p:cNvPr>
          <p:cNvSpPr txBox="1"/>
          <p:nvPr/>
        </p:nvSpPr>
        <p:spPr>
          <a:xfrm>
            <a:off x="2531047" y="5986262"/>
            <a:ext cx="4691506" cy="76944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100" dirty="0"/>
              <a:t>Με την ευγενή άδεια του</a:t>
            </a:r>
            <a:r>
              <a:rPr lang="de-DE" sz="1100" dirty="0"/>
              <a:t> NHS London Leadership Academy. </a:t>
            </a:r>
            <a:endParaRPr lang="el-GR" sz="1100" dirty="0"/>
          </a:p>
          <a:p>
            <a:pPr algn="ctr"/>
            <a:r>
              <a:rPr lang="el-GR" sz="1100" dirty="0"/>
              <a:t>Αυτό το εργαλείο προέρχεται από το εργαλείο κατάτμησης ταλέντου που αναπτύχθηκε από το</a:t>
            </a:r>
            <a:endParaRPr lang="de-DE" sz="1100" dirty="0"/>
          </a:p>
          <a:p>
            <a:pPr algn="ctr"/>
            <a:r>
              <a:rPr lang="de-DE" sz="1100" dirty="0"/>
              <a:t>© PA Consulting and London Leadership Academy</a:t>
            </a:r>
            <a:endParaRPr lang="de-AT" sz="1100" dirty="0"/>
          </a:p>
        </p:txBody>
      </p:sp>
    </p:spTree>
    <p:extLst>
      <p:ext uri="{BB962C8B-B14F-4D97-AF65-F5344CB8AC3E}">
        <p14:creationId xmlns:p14="http://schemas.microsoft.com/office/powerpoint/2010/main" val="879099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100" b="1" i="1" dirty="0"/>
              <a:t>5</a:t>
            </a:r>
            <a:r>
              <a:rPr lang="el-GR" sz="3100" b="1" i="1" dirty="0"/>
              <a:t> βήματα για την κατάτμηση ταλέντου </a:t>
            </a:r>
            <a:r>
              <a:rPr lang="en-GB" sz="3100" b="1" i="1" dirty="0"/>
              <a:t>(II)</a:t>
            </a:r>
            <a:endParaRPr lang="de-AT" sz="3100" dirty="0"/>
          </a:p>
        </p:txBody>
      </p:sp>
      <p:sp>
        <p:nvSpPr>
          <p:cNvPr id="3" name="Rechteck 2"/>
          <p:cNvSpPr/>
          <p:nvPr/>
        </p:nvSpPr>
        <p:spPr>
          <a:xfrm>
            <a:off x="265042" y="1850655"/>
            <a:ext cx="8415131" cy="3970318"/>
          </a:xfrm>
          <a:prstGeom prst="rect">
            <a:avLst/>
          </a:prstGeom>
        </p:spPr>
        <p:txBody>
          <a:bodyPr wrap="square">
            <a:spAutoFit/>
          </a:bodyPr>
          <a:lstStyle/>
          <a:p>
            <a:pPr marL="342900" indent="-342900" algn="just">
              <a:buFont typeface="+mj-lt"/>
              <a:buAutoNum type="arabicPeriod" startAt="4"/>
            </a:pPr>
            <a:r>
              <a:rPr lang="el-GR" dirty="0"/>
              <a:t>Προσδιορίστε περαιτέρω τα τμήματα ταλέντου, εντοπίζοντας τις ικανότητες που είναι κρίσιμες για τη διασφάλιση της επιτυχίας σε κάθε τμήμα. Αυτό μπορεί να γίνει μέσα από μια άσκηση ταξινόμησης καρτών που απαριθμεί όλες τις ικανότητες σε διαφορετικές κάρτες, ενώ τα άτομα ή οι ομάδες επιλέγουν και συμφωνούν ποιες είναι οι πιο κρίσιμες απαιτούμενες ικανότητες. Αν χρειαστεί να βελτιώσετε τους ορισμούς των ικανοτήτων, πρέπει να είναι </a:t>
            </a:r>
            <a:r>
              <a:rPr lang="el-GR" b="1" dirty="0"/>
              <a:t>απλοί, ξεκάθαροι, περιεκτικοί και προοδευτικοί</a:t>
            </a:r>
            <a:r>
              <a:rPr lang="el-GR" dirty="0"/>
              <a:t>. Αυτές οι ικανότητες περιγράφουν έπειτα τι είναι το κάθε τμήμα ταλέντου, επιτρέποντάς σας να εντοπίσετε, να αξιολογήσετε και να εξελίξετε σε σχέση με αυτά.</a:t>
            </a:r>
          </a:p>
          <a:p>
            <a:pPr marL="342900" indent="-342900" algn="just">
              <a:buFont typeface="+mj-lt"/>
              <a:buAutoNum type="arabicPeriod" startAt="4"/>
            </a:pPr>
            <a:r>
              <a:rPr lang="el-GR" dirty="0"/>
              <a:t>Αφού αποσαφηνίσετε τα πιο κρίσιμα τμήματα ταλέντου και τις ικανότητες που απαιτούνται για το καθένα, μπορείτε να δώσετε προτεραιότητα στις δράσεις προσέλκυσης, εντοπισμού, εξέλιξης, αξιοποίησης και διατήρησης αυτού του ταλέντου και να τις προσαρμόσετε για τα συγκεκριμένα τμήματα.</a:t>
            </a:r>
            <a:endParaRPr lang="en-GB" dirty="0"/>
          </a:p>
        </p:txBody>
      </p:sp>
      <p:sp>
        <p:nvSpPr>
          <p:cNvPr id="4" name="Textfeld 3"/>
          <p:cNvSpPr txBox="1"/>
          <p:nvPr/>
        </p:nvSpPr>
        <p:spPr>
          <a:xfrm>
            <a:off x="2875485" y="5885311"/>
            <a:ext cx="4311161" cy="769441"/>
          </a:xfrm>
          <a:prstGeom prst="rect">
            <a:avLst/>
          </a:prstGeom>
          <a:noFill/>
        </p:spPr>
        <p:txBody>
          <a:bodyPr wrap="square" rtlCol="0">
            <a:spAutoFit/>
          </a:bodyPr>
          <a:lstStyle/>
          <a:p>
            <a:pPr algn="ctr"/>
            <a:r>
              <a:rPr lang="el-GR" sz="1100" dirty="0"/>
              <a:t>Με την ευγενή άδεια του</a:t>
            </a:r>
            <a:r>
              <a:rPr lang="de-DE" sz="1100" dirty="0"/>
              <a:t> NHS London Leadership Academy. </a:t>
            </a:r>
            <a:endParaRPr lang="el-GR" sz="1100" dirty="0"/>
          </a:p>
          <a:p>
            <a:pPr algn="ctr"/>
            <a:r>
              <a:rPr lang="el-GR" sz="1100" dirty="0"/>
              <a:t>Αυτό το εργαλείο προέρχεται από το εργαλείο κατάτμησης ταλέντου που αναπτύχθηκε από το</a:t>
            </a:r>
            <a:endParaRPr lang="de-DE" sz="1100" dirty="0"/>
          </a:p>
          <a:p>
            <a:pPr algn="ctr"/>
            <a:r>
              <a:rPr lang="de-DE" sz="1100" dirty="0"/>
              <a:t>© PA Consulting and London Leadership Academy</a:t>
            </a:r>
            <a:endParaRPr lang="de-AT" sz="1100" dirty="0"/>
          </a:p>
        </p:txBody>
      </p:sp>
    </p:spTree>
    <p:extLst>
      <p:ext uri="{BB962C8B-B14F-4D97-AF65-F5344CB8AC3E}">
        <p14:creationId xmlns:p14="http://schemas.microsoft.com/office/powerpoint/2010/main" val="2258459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l-GR" sz="3200" b="1" dirty="0">
                <a:ln/>
              </a:rPr>
              <a:t>Κριτήρια για τον εντοπισμό καίριων τμημάτων ταλέντου </a:t>
            </a:r>
            <a:r>
              <a:rPr lang="de-DE" sz="3200" b="1" dirty="0">
                <a:ln/>
              </a:rPr>
              <a:t>(von Hehn 2016, </a:t>
            </a:r>
            <a:r>
              <a:rPr lang="el-GR" sz="3200" b="1" dirty="0">
                <a:ln/>
              </a:rPr>
              <a:t>σ.</a:t>
            </a:r>
            <a:r>
              <a:rPr lang="de-DE" sz="3200" b="1" dirty="0">
                <a:ln/>
              </a:rPr>
              <a:t>50)</a:t>
            </a:r>
            <a:endParaRPr lang="de-AT" dirty="0"/>
          </a:p>
        </p:txBody>
      </p:sp>
      <p:graphicFrame>
        <p:nvGraphicFramePr>
          <p:cNvPr id="4" name="Inhaltsplatzhalter 3"/>
          <p:cNvGraphicFramePr>
            <a:graphicFrameLocks noGrp="1"/>
          </p:cNvGraphicFramePr>
          <p:nvPr>
            <p:ph idx="1"/>
          </p:nvPr>
        </p:nvGraphicFramePr>
        <p:xfrm>
          <a:off x="628650" y="1567009"/>
          <a:ext cx="7886700" cy="469900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1327491204"/>
                    </a:ext>
                  </a:extLst>
                </a:gridCol>
                <a:gridCol w="3943350">
                  <a:extLst>
                    <a:ext uri="{9D8B030D-6E8A-4147-A177-3AD203B41FA5}">
                      <a16:colId xmlns:a16="http://schemas.microsoft.com/office/drawing/2014/main" val="2035231554"/>
                    </a:ext>
                  </a:extLst>
                </a:gridCol>
              </a:tblGrid>
              <a:tr h="370840">
                <a:tc>
                  <a:txBody>
                    <a:bodyPr/>
                    <a:lstStyle/>
                    <a:p>
                      <a:r>
                        <a:rPr lang="el-GR" sz="1400" dirty="0"/>
                        <a:t>Κριτήριο</a:t>
                      </a:r>
                      <a:endParaRPr lang="de-AT" sz="1400" dirty="0"/>
                    </a:p>
                  </a:txBody>
                  <a:tcPr/>
                </a:tc>
                <a:tc>
                  <a:txBody>
                    <a:bodyPr/>
                    <a:lstStyle/>
                    <a:p>
                      <a:r>
                        <a:rPr lang="el-GR" sz="1400" dirty="0"/>
                        <a:t>Καθοδηγητικές ερωτήσεις</a:t>
                      </a:r>
                      <a:endParaRPr lang="de-AT" sz="1400" dirty="0"/>
                    </a:p>
                  </a:txBody>
                  <a:tcPr/>
                </a:tc>
                <a:extLst>
                  <a:ext uri="{0D108BD9-81ED-4DB2-BD59-A6C34878D82A}">
                    <a16:rowId xmlns:a16="http://schemas.microsoft.com/office/drawing/2014/main" val="4219835761"/>
                  </a:ext>
                </a:extLst>
              </a:tr>
              <a:tr h="370840">
                <a:tc>
                  <a:txBody>
                    <a:bodyPr/>
                    <a:lstStyle/>
                    <a:p>
                      <a:r>
                        <a:rPr lang="el-GR" sz="1400" dirty="0"/>
                        <a:t>Στρατηγική Συνάφεια</a:t>
                      </a:r>
                      <a:endParaRPr lang="de-AT" sz="1400" dirty="0"/>
                    </a:p>
                  </a:txBody>
                  <a:tcPr/>
                </a:tc>
                <a:tc>
                  <a:txBody>
                    <a:bodyPr/>
                    <a:lstStyle/>
                    <a:p>
                      <a:pPr marL="285750" indent="-285750">
                        <a:buFont typeface="Arial" panose="020B0604020202020204" pitchFamily="34" charset="0"/>
                        <a:buChar char="•"/>
                      </a:pPr>
                      <a:r>
                        <a:rPr lang="el-GR" sz="1400" dirty="0"/>
                        <a:t>Δημιουργείται άμεση πρόσθετη αξία για την εταιρεία;</a:t>
                      </a:r>
                    </a:p>
                    <a:p>
                      <a:pPr marL="285750" indent="-285750">
                        <a:buFont typeface="Arial" panose="020B0604020202020204" pitchFamily="34" charset="0"/>
                        <a:buChar char="•"/>
                      </a:pPr>
                      <a:r>
                        <a:rPr lang="el-GR" sz="1400" dirty="0"/>
                        <a:t>Σε ποιο βαθμό θα επιδεινώνονταν οι στρατηγικοί στόχοι – σχετικά με την αγορά, τους πελάτες ή τα προϊόντα – αν δεν πληρωνόταν η θέση;</a:t>
                      </a:r>
                    </a:p>
                    <a:p>
                      <a:pPr marL="285750" indent="-285750">
                        <a:buFont typeface="Arial" panose="020B0604020202020204" pitchFamily="34" charset="0"/>
                        <a:buChar char="•"/>
                      </a:pPr>
                      <a:r>
                        <a:rPr lang="el-GR" sz="1400" dirty="0"/>
                        <a:t>Η μη πλήρωση της θέσης θα οδηγούσε σε βραχυπρόθεσμα εμπόδια για την επιχείρηση;</a:t>
                      </a:r>
                    </a:p>
                  </a:txBody>
                  <a:tcPr/>
                </a:tc>
                <a:extLst>
                  <a:ext uri="{0D108BD9-81ED-4DB2-BD59-A6C34878D82A}">
                    <a16:rowId xmlns:a16="http://schemas.microsoft.com/office/drawing/2014/main" val="2121664162"/>
                  </a:ext>
                </a:extLst>
              </a:tr>
              <a:tr h="370840">
                <a:tc>
                  <a:txBody>
                    <a:bodyPr/>
                    <a:lstStyle/>
                    <a:p>
                      <a:r>
                        <a:rPr lang="el-GR" sz="1400" dirty="0"/>
                        <a:t>Οικονομική Συνάφεια</a:t>
                      </a:r>
                      <a:endParaRPr lang="de-AT" sz="1400" dirty="0"/>
                    </a:p>
                  </a:txBody>
                  <a:tcPr/>
                </a:tc>
                <a:tc>
                  <a:txBody>
                    <a:bodyPr/>
                    <a:lstStyle/>
                    <a:p>
                      <a:pPr marL="285750" indent="-285750">
                        <a:buFont typeface="Arial" panose="020B0604020202020204" pitchFamily="34" charset="0"/>
                        <a:buChar char="•"/>
                      </a:pPr>
                      <a:r>
                        <a:rPr lang="el-GR" sz="1400" dirty="0"/>
                        <a:t>Πόσο σημαντική είναι η θέση για την αύξηση/διατήρηση οικονομικών στοιχείων όπως έσοδα, κέρδος, αποδοτικότητα;</a:t>
                      </a:r>
                    </a:p>
                    <a:p>
                      <a:pPr marL="285750" indent="-285750">
                        <a:buFont typeface="Arial" panose="020B0604020202020204" pitchFamily="34" charset="0"/>
                        <a:buChar char="•"/>
                      </a:pPr>
                      <a:r>
                        <a:rPr lang="el-GR" sz="1400" dirty="0"/>
                        <a:t>Η μη πλήρωση της θέσης θα οδηγούσε σε έξοδα ή απώλεια πωλήσεων ή σε άλλους οικονομικούς κινδύνους βραχυπρόθεσμα;</a:t>
                      </a:r>
                      <a:endParaRPr lang="de-AT" sz="1400" dirty="0"/>
                    </a:p>
                  </a:txBody>
                  <a:tcPr/>
                </a:tc>
                <a:extLst>
                  <a:ext uri="{0D108BD9-81ED-4DB2-BD59-A6C34878D82A}">
                    <a16:rowId xmlns:a16="http://schemas.microsoft.com/office/drawing/2014/main" val="1291372236"/>
                  </a:ext>
                </a:extLst>
              </a:tr>
              <a:tr h="370840">
                <a:tc>
                  <a:txBody>
                    <a:bodyPr/>
                    <a:lstStyle/>
                    <a:p>
                      <a:r>
                        <a:rPr lang="el-GR" sz="1400" dirty="0"/>
                        <a:t>Πολυπλοκότητα εντός της εταιρείας</a:t>
                      </a:r>
                      <a:endParaRPr lang="de-AT" sz="1400" dirty="0"/>
                    </a:p>
                  </a:txBody>
                  <a:tcPr/>
                </a:tc>
                <a:tc>
                  <a:txBody>
                    <a:bodyPr/>
                    <a:lstStyle/>
                    <a:p>
                      <a:pPr marL="285750" indent="-285750">
                        <a:buFont typeface="Arial" panose="020B0604020202020204" pitchFamily="34" charset="0"/>
                        <a:buChar char="•"/>
                      </a:pPr>
                      <a:r>
                        <a:rPr lang="el-GR" sz="1400" dirty="0"/>
                        <a:t>Σε ποιο βαθμό το άτομο που κατέχει τη θέση αντιμετωπίζει υψηλή πολυπλοκότητα όπως πληθώρα διαδικασιών, χωρών, προϊόντων, έργων, ομάδων πελατών;</a:t>
                      </a:r>
                      <a:endParaRPr lang="de-AT" sz="1400" dirty="0"/>
                    </a:p>
                  </a:txBody>
                  <a:tcPr/>
                </a:tc>
                <a:extLst>
                  <a:ext uri="{0D108BD9-81ED-4DB2-BD59-A6C34878D82A}">
                    <a16:rowId xmlns:a16="http://schemas.microsoft.com/office/drawing/2014/main" val="42191308"/>
                  </a:ext>
                </a:extLst>
              </a:tr>
            </a:tbl>
          </a:graphicData>
        </a:graphic>
      </p:graphicFrame>
    </p:spTree>
    <p:extLst>
      <p:ext uri="{BB962C8B-B14F-4D97-AF65-F5344CB8AC3E}">
        <p14:creationId xmlns:p14="http://schemas.microsoft.com/office/powerpoint/2010/main" val="2028241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l-GR" sz="3200" b="1" dirty="0">
                <a:ln/>
              </a:rPr>
              <a:t>Κριτήρια για τον εντοπισμό καίριων τμημάτων ταλέντου </a:t>
            </a:r>
            <a:r>
              <a:rPr lang="de-DE" sz="3200" b="1" dirty="0">
                <a:ln/>
              </a:rPr>
              <a:t>(von Hehn 2016, </a:t>
            </a:r>
            <a:r>
              <a:rPr lang="el-GR" sz="3200" b="1" dirty="0">
                <a:ln/>
              </a:rPr>
              <a:t>σ.</a:t>
            </a:r>
            <a:r>
              <a:rPr lang="de-DE" sz="3200" b="1" dirty="0">
                <a:ln/>
              </a:rPr>
              <a:t>50)</a:t>
            </a:r>
            <a:endParaRPr lang="de-AT" dirty="0"/>
          </a:p>
        </p:txBody>
      </p:sp>
      <p:graphicFrame>
        <p:nvGraphicFramePr>
          <p:cNvPr id="4" name="Inhaltsplatzhalter 3"/>
          <p:cNvGraphicFramePr>
            <a:graphicFrameLocks noGrp="1"/>
          </p:cNvGraphicFramePr>
          <p:nvPr>
            <p:ph idx="1"/>
          </p:nvPr>
        </p:nvGraphicFramePr>
        <p:xfrm>
          <a:off x="628650" y="1613190"/>
          <a:ext cx="7886700" cy="332740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1327491204"/>
                    </a:ext>
                  </a:extLst>
                </a:gridCol>
                <a:gridCol w="3943350">
                  <a:extLst>
                    <a:ext uri="{9D8B030D-6E8A-4147-A177-3AD203B41FA5}">
                      <a16:colId xmlns:a16="http://schemas.microsoft.com/office/drawing/2014/main" val="2035231554"/>
                    </a:ext>
                  </a:extLst>
                </a:gridCol>
              </a:tblGrid>
              <a:tr h="370840">
                <a:tc>
                  <a:txBody>
                    <a:bodyPr/>
                    <a:lstStyle/>
                    <a:p>
                      <a:r>
                        <a:rPr lang="el-GR" sz="1400" dirty="0"/>
                        <a:t>Κριτήριο</a:t>
                      </a:r>
                      <a:endParaRPr lang="de-AT" sz="1400" dirty="0"/>
                    </a:p>
                  </a:txBody>
                  <a:tcPr/>
                </a:tc>
                <a:tc>
                  <a:txBody>
                    <a:bodyPr/>
                    <a:lstStyle/>
                    <a:p>
                      <a:r>
                        <a:rPr lang="el-GR" sz="1400" dirty="0"/>
                        <a:t>Καθοδηγητικές ερωτήσεις</a:t>
                      </a:r>
                      <a:endParaRPr lang="de-AT" sz="1400" dirty="0"/>
                    </a:p>
                  </a:txBody>
                  <a:tcPr/>
                </a:tc>
                <a:extLst>
                  <a:ext uri="{0D108BD9-81ED-4DB2-BD59-A6C34878D82A}">
                    <a16:rowId xmlns:a16="http://schemas.microsoft.com/office/drawing/2014/main" val="4219835761"/>
                  </a:ext>
                </a:extLst>
              </a:tr>
              <a:tr h="370840">
                <a:tc>
                  <a:txBody>
                    <a:bodyPr/>
                    <a:lstStyle/>
                    <a:p>
                      <a:r>
                        <a:rPr lang="el-GR" sz="1400" dirty="0"/>
                        <a:t>Δικτύωση με τα Ενδιαφερόμενα Μέρη</a:t>
                      </a:r>
                      <a:endParaRPr lang="de-DE" sz="1400" dirty="0"/>
                    </a:p>
                  </a:txBody>
                  <a:tcPr/>
                </a:tc>
                <a:tc>
                  <a:txBody>
                    <a:bodyPr/>
                    <a:lstStyle/>
                    <a:p>
                      <a:pPr marL="285750" indent="-285750">
                        <a:buFont typeface="Arial" panose="020B0604020202020204" pitchFamily="34" charset="0"/>
                        <a:buChar char="•"/>
                      </a:pPr>
                      <a:r>
                        <a:rPr lang="el-GR" sz="1400" dirty="0"/>
                        <a:t>Σε ποιο βαθμό το άτομο που κατέχει τη θέση διατηρεί σχέσεις με πελάτες, προμηθευτές, εξωτερικές υπηρεσίες, κλπ.;</a:t>
                      </a:r>
                    </a:p>
                    <a:p>
                      <a:pPr marL="285750" indent="-285750">
                        <a:buFont typeface="Arial" panose="020B0604020202020204" pitchFamily="34" charset="0"/>
                        <a:buChar char="•"/>
                      </a:pPr>
                      <a:r>
                        <a:rPr lang="el-GR" sz="1400" dirty="0"/>
                        <a:t>Πόσες σχέσεις υπάρχουν;</a:t>
                      </a:r>
                    </a:p>
                    <a:p>
                      <a:pPr marL="285750" indent="-285750">
                        <a:buFont typeface="Arial" panose="020B0604020202020204" pitchFamily="34" charset="0"/>
                        <a:buChar char="•"/>
                      </a:pPr>
                      <a:r>
                        <a:rPr lang="el-GR" sz="1400" dirty="0"/>
                        <a:t>Οι σχέσεις είναι διεθνείς;</a:t>
                      </a:r>
                    </a:p>
                    <a:p>
                      <a:pPr marL="285750" indent="-285750">
                        <a:buFont typeface="Arial" panose="020B0604020202020204" pitchFamily="34" charset="0"/>
                        <a:buChar char="•"/>
                      </a:pPr>
                      <a:r>
                        <a:rPr lang="el-GR" sz="1400" dirty="0"/>
                        <a:t>Πόσο αναντικατάστατες είναι;</a:t>
                      </a:r>
                    </a:p>
                  </a:txBody>
                  <a:tcPr/>
                </a:tc>
                <a:extLst>
                  <a:ext uri="{0D108BD9-81ED-4DB2-BD59-A6C34878D82A}">
                    <a16:rowId xmlns:a16="http://schemas.microsoft.com/office/drawing/2014/main" val="2121664162"/>
                  </a:ext>
                </a:extLst>
              </a:tr>
              <a:tr h="370840">
                <a:tc>
                  <a:txBody>
                    <a:bodyPr/>
                    <a:lstStyle/>
                    <a:p>
                      <a:r>
                        <a:rPr lang="el-GR" sz="1400" dirty="0"/>
                        <a:t>Δυσκολία αντικατάστασης</a:t>
                      </a:r>
                      <a:endParaRPr lang="de-AT" sz="1400" dirty="0"/>
                    </a:p>
                  </a:txBody>
                  <a:tcPr/>
                </a:tc>
                <a:tc>
                  <a:txBody>
                    <a:bodyPr/>
                    <a:lstStyle/>
                    <a:p>
                      <a:pPr marL="285750" indent="-285750">
                        <a:buFont typeface="Arial" panose="020B0604020202020204" pitchFamily="34" charset="0"/>
                        <a:buChar char="•"/>
                      </a:pPr>
                      <a:r>
                        <a:rPr lang="el-GR" sz="1400" dirty="0"/>
                        <a:t>Συνδέονται με την πλήρωση αυτής της θέσης υψηλές επαγγελματικές απαιτήσεις, προσόντα ή εξειδικεύσεις;</a:t>
                      </a:r>
                    </a:p>
                    <a:p>
                      <a:pPr marL="285750" indent="-285750">
                        <a:buFont typeface="Arial" panose="020B0604020202020204" pitchFamily="34" charset="0"/>
                        <a:buChar char="•"/>
                      </a:pPr>
                      <a:r>
                        <a:rPr lang="el-GR" sz="1400" dirty="0"/>
                        <a:t>Απαιτούνται ιδιαίτερα σπάνιες χαρακτηριστικές ικανότητες;</a:t>
                      </a:r>
                    </a:p>
                    <a:p>
                      <a:pPr marL="285750" indent="-285750">
                        <a:buFont typeface="Arial" panose="020B0604020202020204" pitchFamily="34" charset="0"/>
                        <a:buChar char="•"/>
                      </a:pPr>
                      <a:r>
                        <a:rPr lang="el-GR" sz="1400" dirty="0"/>
                        <a:t>Είναι δύσκολο να πληρωθεί η κενή θέση λόγω νομικών κανονισμών;</a:t>
                      </a:r>
                      <a:endParaRPr lang="de-AT" sz="1400" dirty="0"/>
                    </a:p>
                  </a:txBody>
                  <a:tcPr/>
                </a:tc>
                <a:extLst>
                  <a:ext uri="{0D108BD9-81ED-4DB2-BD59-A6C34878D82A}">
                    <a16:rowId xmlns:a16="http://schemas.microsoft.com/office/drawing/2014/main" val="1291372236"/>
                  </a:ext>
                </a:extLst>
              </a:tr>
            </a:tbl>
          </a:graphicData>
        </a:graphic>
      </p:graphicFrame>
    </p:spTree>
    <p:extLst>
      <p:ext uri="{BB962C8B-B14F-4D97-AF65-F5344CB8AC3E}">
        <p14:creationId xmlns:p14="http://schemas.microsoft.com/office/powerpoint/2010/main" val="3752554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Ο Τροχός Κατάτμησης Ταλέντου</a:t>
            </a:r>
            <a:endParaRPr lang="de-AT" dirty="0"/>
          </a:p>
        </p:txBody>
      </p:sp>
      <p:sp>
        <p:nvSpPr>
          <p:cNvPr id="3" name="TextBox 4"/>
          <p:cNvSpPr txBox="1"/>
          <p:nvPr/>
        </p:nvSpPr>
        <p:spPr>
          <a:xfrm>
            <a:off x="437321" y="1828472"/>
            <a:ext cx="2468237" cy="1926566"/>
          </a:xfrm>
          <a:prstGeom prst="rect">
            <a:avLst/>
          </a:prstGeom>
          <a:noFill/>
        </p:spPr>
        <p:txBody>
          <a:bodyPr wrap="square" lIns="0" tIns="0" rIns="0" bIns="0" rtlCol="0">
            <a:noAutofit/>
          </a:bodyPr>
          <a:lstStyle/>
          <a:p>
            <a:pPr algn="l"/>
            <a:r>
              <a:rPr lang="el-GR" sz="1200" b="1" dirty="0">
                <a:solidFill>
                  <a:schemeClr val="tx1"/>
                </a:solidFill>
              </a:rPr>
              <a:t>Αυτός ο τροχός κατάτμησης ταλέντου είναι ένα παράδειγμα του πώς μπορού</a:t>
            </a:r>
            <a:r>
              <a:rPr lang="el-GR" sz="1200" b="1" dirty="0"/>
              <a:t>ν να παρουσιαστούν τα καίρια σας τμήματα. Θα πρέπει να προσαρμόσετε τα τμήματα ανάλογα με τα στοιχεία που σας καθιστούν εξαιρετικούς παροχείς υπηρεσιών και ανταγωνιστικούς στην αγορά σας.</a:t>
            </a:r>
            <a:endParaRPr lang="en-GB" sz="1200" b="1" dirty="0">
              <a:solidFill>
                <a:schemeClr val="tx1"/>
              </a:solidFill>
            </a:endParaRPr>
          </a:p>
        </p:txBody>
      </p:sp>
      <p:grpSp>
        <p:nvGrpSpPr>
          <p:cNvPr id="4" name="Group 5"/>
          <p:cNvGrpSpPr/>
          <p:nvPr/>
        </p:nvGrpSpPr>
        <p:grpSpPr>
          <a:xfrm>
            <a:off x="3767195" y="1431307"/>
            <a:ext cx="6237099" cy="4452097"/>
            <a:chOff x="2966419" y="1358838"/>
            <a:chExt cx="6782032" cy="4841075"/>
          </a:xfrm>
        </p:grpSpPr>
        <p:grpSp>
          <p:nvGrpSpPr>
            <p:cNvPr id="5" name="Group 12"/>
            <p:cNvGrpSpPr/>
            <p:nvPr/>
          </p:nvGrpSpPr>
          <p:grpSpPr>
            <a:xfrm>
              <a:off x="2966419" y="1358838"/>
              <a:ext cx="4657629" cy="4657634"/>
              <a:chOff x="2649585" y="1367791"/>
              <a:chExt cx="4657629" cy="4657634"/>
            </a:xfrm>
          </p:grpSpPr>
          <p:sp>
            <p:nvSpPr>
              <p:cNvPr id="7" name="AutoShape 6"/>
              <p:cNvSpPr>
                <a:spLocks noChangeArrowheads="1"/>
              </p:cNvSpPr>
              <p:nvPr/>
            </p:nvSpPr>
            <p:spPr bwMode="gray">
              <a:xfrm>
                <a:off x="2649585" y="1367791"/>
                <a:ext cx="4657629" cy="4657634"/>
              </a:xfrm>
              <a:custGeom>
                <a:avLst/>
                <a:gdLst>
                  <a:gd name="G0" fmla="+- 1246 0 0"/>
                  <a:gd name="G1" fmla="+- 21600 0 1246"/>
                  <a:gd name="G2" fmla="+- 21600 0 124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46" y="10800"/>
                    </a:moveTo>
                    <a:cubicBezTo>
                      <a:pt x="1246" y="16077"/>
                      <a:pt x="5523" y="20354"/>
                      <a:pt x="10800" y="20354"/>
                    </a:cubicBezTo>
                    <a:cubicBezTo>
                      <a:pt x="16077" y="20354"/>
                      <a:pt x="20354" y="16077"/>
                      <a:pt x="20354" y="10800"/>
                    </a:cubicBezTo>
                    <a:cubicBezTo>
                      <a:pt x="20354" y="5523"/>
                      <a:pt x="16077" y="1246"/>
                      <a:pt x="10800" y="1246"/>
                    </a:cubicBezTo>
                    <a:cubicBezTo>
                      <a:pt x="5523" y="1246"/>
                      <a:pt x="1246" y="5523"/>
                      <a:pt x="1246" y="10800"/>
                    </a:cubicBezTo>
                    <a:close/>
                  </a:path>
                </a:pathLst>
              </a:custGeom>
              <a:solidFill>
                <a:schemeClr val="accent1"/>
              </a:solidFill>
              <a:ln w="19050" algn="ctr">
                <a:no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spcBef>
                    <a:spcPct val="0"/>
                  </a:spcBef>
                  <a:buClr>
                    <a:schemeClr val="bg1"/>
                  </a:buClr>
                  <a:buFontTx/>
                  <a:buNone/>
                </a:pPr>
                <a:endParaRPr lang="en-GB" dirty="0"/>
              </a:p>
            </p:txBody>
          </p:sp>
          <p:sp>
            <p:nvSpPr>
              <p:cNvPr id="8" name="Line 19"/>
              <p:cNvSpPr>
                <a:spLocks noChangeShapeType="1"/>
              </p:cNvSpPr>
              <p:nvPr/>
            </p:nvSpPr>
            <p:spPr bwMode="gray">
              <a:xfrm flipV="1">
                <a:off x="4976214" y="1367791"/>
                <a:ext cx="0" cy="2367447"/>
              </a:xfrm>
              <a:prstGeom prst="line">
                <a:avLst/>
              </a:prstGeom>
              <a:noFill/>
              <a:ln w="19050">
                <a:solidFill>
                  <a:schemeClr val="accent1">
                    <a:lumMod val="40000"/>
                    <a:lumOff val="6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 name="Line 19"/>
              <p:cNvSpPr>
                <a:spLocks noChangeShapeType="1"/>
              </p:cNvSpPr>
              <p:nvPr/>
            </p:nvSpPr>
            <p:spPr bwMode="gray">
              <a:xfrm flipV="1">
                <a:off x="4976215" y="1897811"/>
                <a:ext cx="1476000" cy="1837422"/>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 name="Line 19"/>
              <p:cNvSpPr>
                <a:spLocks noChangeShapeType="1"/>
              </p:cNvSpPr>
              <p:nvPr/>
            </p:nvSpPr>
            <p:spPr bwMode="gray">
              <a:xfrm>
                <a:off x="4976214" y="3735237"/>
                <a:ext cx="2045687" cy="1088822"/>
              </a:xfrm>
              <a:prstGeom prst="line">
                <a:avLst/>
              </a:prstGeom>
              <a:noFill/>
              <a:ln w="19050">
                <a:solidFill>
                  <a:schemeClr val="accent1">
                    <a:lumMod val="40000"/>
                    <a:lumOff val="6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 name="Line 19"/>
              <p:cNvSpPr>
                <a:spLocks noChangeShapeType="1"/>
              </p:cNvSpPr>
              <p:nvPr/>
            </p:nvSpPr>
            <p:spPr bwMode="gray">
              <a:xfrm flipH="1">
                <a:off x="2931752" y="3726611"/>
                <a:ext cx="2070340" cy="1088822"/>
              </a:xfrm>
              <a:prstGeom prst="line">
                <a:avLst/>
              </a:prstGeom>
              <a:noFill/>
              <a:ln w="19050">
                <a:solidFill>
                  <a:schemeClr val="accent1">
                    <a:lumMod val="40000"/>
                    <a:lumOff val="6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2" name="Line 19"/>
              <p:cNvSpPr>
                <a:spLocks noChangeShapeType="1"/>
              </p:cNvSpPr>
              <p:nvPr/>
            </p:nvSpPr>
            <p:spPr bwMode="gray">
              <a:xfrm flipV="1">
                <a:off x="4967589" y="3260027"/>
                <a:ext cx="2301976" cy="47520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3" name="Line 19"/>
              <p:cNvSpPr>
                <a:spLocks noChangeShapeType="1"/>
              </p:cNvSpPr>
              <p:nvPr/>
            </p:nvSpPr>
            <p:spPr bwMode="gray">
              <a:xfrm>
                <a:off x="4958961" y="3717986"/>
                <a:ext cx="872496" cy="215178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4" name="Line 19"/>
              <p:cNvSpPr>
                <a:spLocks noChangeShapeType="1"/>
              </p:cNvSpPr>
              <p:nvPr/>
            </p:nvSpPr>
            <p:spPr bwMode="gray">
              <a:xfrm flipH="1">
                <a:off x="3984780" y="3735238"/>
                <a:ext cx="991436" cy="207147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 name="Line 19"/>
              <p:cNvSpPr>
                <a:spLocks noChangeShapeType="1"/>
              </p:cNvSpPr>
              <p:nvPr/>
            </p:nvSpPr>
            <p:spPr bwMode="gray">
              <a:xfrm flipH="1" flipV="1">
                <a:off x="2725947" y="3114137"/>
                <a:ext cx="2250269" cy="621102"/>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6" name="Line 19"/>
              <p:cNvSpPr>
                <a:spLocks noChangeShapeType="1"/>
              </p:cNvSpPr>
              <p:nvPr/>
            </p:nvSpPr>
            <p:spPr bwMode="gray">
              <a:xfrm flipH="1" flipV="1">
                <a:off x="3572609" y="1837425"/>
                <a:ext cx="1429485" cy="1923686"/>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7" name="Oval 20"/>
              <p:cNvSpPr>
                <a:spLocks noChangeArrowheads="1"/>
              </p:cNvSpPr>
              <p:nvPr/>
            </p:nvSpPr>
            <p:spPr bwMode="gray">
              <a:xfrm>
                <a:off x="4006187" y="3018523"/>
                <a:ext cx="1944810" cy="1368000"/>
              </a:xfrm>
              <a:prstGeom prst="ellipse">
                <a:avLst/>
              </a:prstGeom>
              <a:solidFill>
                <a:schemeClr val="accent1"/>
              </a:solidFill>
              <a:ln w="19050"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36000" rIns="0" bIns="36000" anchor="ctr"/>
              <a:lstStyle/>
              <a:p>
                <a:pPr algn="ctr">
                  <a:spcBef>
                    <a:spcPct val="0"/>
                  </a:spcBef>
                  <a:buClr>
                    <a:schemeClr val="bg1"/>
                  </a:buClr>
                  <a:buFontTx/>
                  <a:buNone/>
                </a:pPr>
                <a:r>
                  <a:rPr lang="el-GR" sz="1100" b="1" dirty="0">
                    <a:solidFill>
                      <a:schemeClr val="bg1"/>
                    </a:solidFill>
                  </a:rPr>
                  <a:t>ΠΗΓΗ ΑΝΤΑΓΩΝΙΣΤΙΚΟΥ ΠΛΕΟΝΕΚΤΗΜΑΤΟΣ</a:t>
                </a:r>
                <a:endParaRPr lang="en-GB" sz="1100" b="1" dirty="0">
                  <a:solidFill>
                    <a:schemeClr val="bg1"/>
                  </a:solidFill>
                </a:endParaRPr>
              </a:p>
            </p:txBody>
          </p:sp>
          <p:sp>
            <p:nvSpPr>
              <p:cNvPr id="18" name="WordArt 10"/>
              <p:cNvSpPr>
                <a:spLocks noChangeArrowheads="1" noChangeShapeType="1" noTextEdit="1"/>
              </p:cNvSpPr>
              <p:nvPr/>
            </p:nvSpPr>
            <p:spPr bwMode="gray">
              <a:xfrm rot="20529011">
                <a:off x="3618089" y="1604621"/>
                <a:ext cx="1428330" cy="52105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square" fromWordArt="1">
                <a:prstTxWarp prst="textArchUp">
                  <a:avLst>
                    <a:gd name="adj" fmla="val 13623615"/>
                  </a:avLst>
                </a:prstTxWarp>
              </a:bodyPr>
              <a:lstStyle/>
              <a:p>
                <a:r>
                  <a:rPr lang="el-GR" sz="1050" b="1" kern="10" dirty="0">
                    <a:solidFill>
                      <a:schemeClr val="bg1"/>
                    </a:solidFill>
                    <a:latin typeface="Arial"/>
                    <a:cs typeface="Arial"/>
                  </a:rPr>
                  <a:t>ΟΓΚΟΛΟΓΟΙ</a:t>
                </a:r>
                <a:endParaRPr lang="en-GB" sz="1050" b="1" kern="10" dirty="0">
                  <a:solidFill>
                    <a:schemeClr val="bg1"/>
                  </a:solidFill>
                  <a:latin typeface="Arial"/>
                  <a:cs typeface="Arial"/>
                </a:endParaRPr>
              </a:p>
            </p:txBody>
          </p:sp>
          <p:sp>
            <p:nvSpPr>
              <p:cNvPr id="19" name="TextBox 3"/>
              <p:cNvSpPr txBox="1"/>
              <p:nvPr/>
            </p:nvSpPr>
            <p:spPr>
              <a:xfrm>
                <a:off x="3308062" y="2831419"/>
                <a:ext cx="1533984" cy="380321"/>
              </a:xfrm>
              <a:prstGeom prst="rect">
                <a:avLst/>
              </a:prstGeom>
              <a:noFill/>
            </p:spPr>
            <p:txBody>
              <a:bodyPr wrap="square" lIns="0" tIns="0" rIns="0" bIns="0" rtlCol="0" anchor="ctr">
                <a:noAutofit/>
              </a:bodyPr>
              <a:lstStyle/>
              <a:p>
                <a:r>
                  <a:rPr lang="el-GR" sz="1100" b="1" dirty="0">
                    <a:solidFill>
                      <a:schemeClr val="accent1"/>
                    </a:solidFill>
                  </a:rPr>
                  <a:t>ΕΠΑΓΓΕΛΜΑΤΙΕΣ ΥΓΕΙΑΣ</a:t>
                </a:r>
                <a:endParaRPr lang="en-GB" sz="1100" b="1" dirty="0">
                  <a:solidFill>
                    <a:schemeClr val="accent1"/>
                  </a:solidFill>
                </a:endParaRPr>
              </a:p>
            </p:txBody>
          </p:sp>
          <p:sp>
            <p:nvSpPr>
              <p:cNvPr id="20" name="TextBox 34"/>
              <p:cNvSpPr txBox="1"/>
              <p:nvPr/>
            </p:nvSpPr>
            <p:spPr>
              <a:xfrm>
                <a:off x="5482406" y="2831117"/>
                <a:ext cx="1533984" cy="380321"/>
              </a:xfrm>
              <a:prstGeom prst="rect">
                <a:avLst/>
              </a:prstGeom>
              <a:noFill/>
            </p:spPr>
            <p:txBody>
              <a:bodyPr wrap="square" lIns="0" tIns="0" rIns="0" bIns="0" rtlCol="0" anchor="ctr">
                <a:noAutofit/>
              </a:bodyPr>
              <a:lstStyle/>
              <a:p>
                <a:r>
                  <a:rPr lang="el-GR" sz="1100" b="1" dirty="0">
                    <a:solidFill>
                      <a:schemeClr val="accent1"/>
                    </a:solidFill>
                  </a:rPr>
                  <a:t>ΠΑΡΑΪΑΤΡΙΚΟΙ ΕΠΑΓΓΕΛΜΑΤΙΕΣ</a:t>
                </a:r>
                <a:endParaRPr lang="en-GB" sz="1100" b="1" dirty="0">
                  <a:solidFill>
                    <a:schemeClr val="accent1"/>
                  </a:solidFill>
                </a:endParaRPr>
              </a:p>
            </p:txBody>
          </p:sp>
          <p:sp>
            <p:nvSpPr>
              <p:cNvPr id="21" name="TextBox 36"/>
              <p:cNvSpPr txBox="1"/>
              <p:nvPr/>
            </p:nvSpPr>
            <p:spPr>
              <a:xfrm>
                <a:off x="4487857" y="4758309"/>
                <a:ext cx="1533984" cy="380321"/>
              </a:xfrm>
              <a:prstGeom prst="rect">
                <a:avLst/>
              </a:prstGeom>
              <a:noFill/>
            </p:spPr>
            <p:txBody>
              <a:bodyPr wrap="square" lIns="0" tIns="0" rIns="0" bIns="0" rtlCol="0" anchor="ctr">
                <a:noAutofit/>
              </a:bodyPr>
              <a:lstStyle/>
              <a:p>
                <a:r>
                  <a:rPr lang="el-GR" sz="1100" b="1" dirty="0">
                    <a:solidFill>
                      <a:schemeClr val="accent1"/>
                    </a:solidFill>
                  </a:rPr>
                  <a:t>ΔΙΑΧΕΙΡΙΣΗ</a:t>
                </a:r>
                <a:endParaRPr lang="en-GB" sz="1100" b="1" dirty="0">
                  <a:solidFill>
                    <a:schemeClr val="accent1"/>
                  </a:solidFill>
                </a:endParaRPr>
              </a:p>
            </p:txBody>
          </p:sp>
          <p:sp>
            <p:nvSpPr>
              <p:cNvPr id="22" name="WordArt 10"/>
              <p:cNvSpPr>
                <a:spLocks noChangeArrowheads="1" noChangeShapeType="1" noTextEdit="1"/>
              </p:cNvSpPr>
              <p:nvPr/>
            </p:nvSpPr>
            <p:spPr bwMode="gray">
              <a:xfrm rot="15710862">
                <a:off x="2222797" y="3680400"/>
                <a:ext cx="1697098" cy="52105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square" fromWordArt="1">
                <a:prstTxWarp prst="textArchUp">
                  <a:avLst>
                    <a:gd name="adj" fmla="val 13138247"/>
                  </a:avLst>
                </a:prstTxWarp>
              </a:bodyPr>
              <a:lstStyle/>
              <a:p>
                <a:r>
                  <a:rPr lang="el-GR" sz="1050" b="1" kern="10" dirty="0">
                    <a:solidFill>
                      <a:schemeClr val="bg1"/>
                    </a:solidFill>
                    <a:latin typeface="Arial"/>
                    <a:cs typeface="Arial"/>
                  </a:rPr>
                  <a:t>ΓΕΝΙΚΟΙ ΙΑΤΡΟΙ</a:t>
                </a:r>
                <a:endParaRPr lang="en-GB" sz="1050" b="1" kern="10" dirty="0">
                  <a:solidFill>
                    <a:schemeClr val="bg1"/>
                  </a:solidFill>
                  <a:latin typeface="Arial"/>
                  <a:cs typeface="Arial"/>
                </a:endParaRPr>
              </a:p>
            </p:txBody>
          </p:sp>
          <p:sp>
            <p:nvSpPr>
              <p:cNvPr id="23" name="WordArt 10"/>
              <p:cNvSpPr>
                <a:spLocks noChangeArrowheads="1" noChangeShapeType="1" noTextEdit="1"/>
              </p:cNvSpPr>
              <p:nvPr/>
            </p:nvSpPr>
            <p:spPr bwMode="gray">
              <a:xfrm rot="18195320">
                <a:off x="2534916" y="2372796"/>
                <a:ext cx="1641853" cy="52105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square" fromWordArt="1">
                <a:prstTxWarp prst="textArchUp">
                  <a:avLst>
                    <a:gd name="adj" fmla="val 13623615"/>
                  </a:avLst>
                </a:prstTxWarp>
              </a:bodyPr>
              <a:lstStyle/>
              <a:p>
                <a:r>
                  <a:rPr lang="el-GR" sz="1050" b="1" kern="10" dirty="0">
                    <a:solidFill>
                      <a:schemeClr val="bg1"/>
                    </a:solidFill>
                    <a:latin typeface="Arial"/>
                    <a:cs typeface="Arial"/>
                  </a:rPr>
                  <a:t>ΑΝΑΙΣΘΗΣΙΟΛΟΓΟΙ</a:t>
                </a:r>
                <a:endParaRPr lang="en-GB" sz="1050" b="1" kern="10" dirty="0">
                  <a:solidFill>
                    <a:schemeClr val="bg1"/>
                  </a:solidFill>
                  <a:latin typeface="Arial"/>
                  <a:cs typeface="Arial"/>
                </a:endParaRPr>
              </a:p>
            </p:txBody>
          </p:sp>
          <p:sp>
            <p:nvSpPr>
              <p:cNvPr id="24" name="WordArt 10"/>
              <p:cNvSpPr>
                <a:spLocks noChangeArrowheads="1" noChangeShapeType="1" noTextEdit="1"/>
              </p:cNvSpPr>
              <p:nvPr/>
            </p:nvSpPr>
            <p:spPr bwMode="gray">
              <a:xfrm rot="1116617">
                <a:off x="4933100" y="1591338"/>
                <a:ext cx="1311994" cy="52105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square" fromWordArt="1">
                <a:prstTxWarp prst="textArchUp">
                  <a:avLst>
                    <a:gd name="adj" fmla="val 13623615"/>
                  </a:avLst>
                </a:prstTxWarp>
              </a:bodyPr>
              <a:lstStyle/>
              <a:p>
                <a:r>
                  <a:rPr lang="el-GR" sz="1050" b="1" kern="10" dirty="0">
                    <a:solidFill>
                      <a:schemeClr val="bg1"/>
                    </a:solidFill>
                    <a:latin typeface="Arial"/>
                    <a:cs typeface="Arial"/>
                  </a:rPr>
                  <a:t>ΤΡΑΥΜΑΤΙΟΦΟΡΕΙΣ</a:t>
                </a:r>
                <a:endParaRPr lang="en-GB" sz="1050" b="1" kern="10" dirty="0">
                  <a:solidFill>
                    <a:schemeClr val="bg1"/>
                  </a:solidFill>
                  <a:latin typeface="Arial"/>
                  <a:cs typeface="Arial"/>
                </a:endParaRPr>
              </a:p>
            </p:txBody>
          </p:sp>
          <p:sp>
            <p:nvSpPr>
              <p:cNvPr id="25" name="WordArt 10"/>
              <p:cNvSpPr>
                <a:spLocks noChangeArrowheads="1" noChangeShapeType="1" noTextEdit="1"/>
              </p:cNvSpPr>
              <p:nvPr/>
            </p:nvSpPr>
            <p:spPr bwMode="gray">
              <a:xfrm rot="3485057">
                <a:off x="5761062" y="2441723"/>
                <a:ext cx="1761386" cy="52105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square" fromWordArt="1">
                <a:prstTxWarp prst="textArchUp">
                  <a:avLst>
                    <a:gd name="adj" fmla="val 12964054"/>
                  </a:avLst>
                </a:prstTxWarp>
              </a:bodyPr>
              <a:lstStyle/>
              <a:p>
                <a:r>
                  <a:rPr lang="el-GR" sz="1050" b="1" kern="10" dirty="0">
                    <a:solidFill>
                      <a:schemeClr val="bg1"/>
                    </a:solidFill>
                    <a:latin typeface="Arial"/>
                    <a:cs typeface="Arial"/>
                  </a:rPr>
                  <a:t>ΦΥΣΙΟΘΕΡΑΠΕΥΤΕΣ</a:t>
                </a:r>
                <a:endParaRPr lang="en-GB" sz="1050" b="1" kern="10" dirty="0">
                  <a:solidFill>
                    <a:schemeClr val="bg1"/>
                  </a:solidFill>
                  <a:latin typeface="Arial"/>
                  <a:cs typeface="Arial"/>
                </a:endParaRPr>
              </a:p>
            </p:txBody>
          </p:sp>
          <p:sp>
            <p:nvSpPr>
              <p:cNvPr id="26" name="WordArt 10"/>
              <p:cNvSpPr>
                <a:spLocks noChangeArrowheads="1" noChangeShapeType="1" noTextEdit="1"/>
              </p:cNvSpPr>
              <p:nvPr/>
            </p:nvSpPr>
            <p:spPr bwMode="gray">
              <a:xfrm rot="5851789">
                <a:off x="6127511" y="3703118"/>
                <a:ext cx="1548717" cy="52105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square" fromWordArt="1">
                <a:prstTxWarp prst="textArchUp">
                  <a:avLst>
                    <a:gd name="adj" fmla="val 13623615"/>
                  </a:avLst>
                </a:prstTxWarp>
              </a:bodyPr>
              <a:lstStyle/>
              <a:p>
                <a:r>
                  <a:rPr lang="el-GR" sz="1050" b="1" kern="10" dirty="0">
                    <a:solidFill>
                      <a:schemeClr val="bg1"/>
                    </a:solidFill>
                    <a:latin typeface="Arial"/>
                    <a:cs typeface="Arial"/>
                  </a:rPr>
                  <a:t>ΔΙΑΤΡΟΦΟΛΟΓΟΙ</a:t>
                </a:r>
                <a:endParaRPr lang="en-GB" sz="1050" b="1" kern="10" dirty="0">
                  <a:solidFill>
                    <a:schemeClr val="bg1"/>
                  </a:solidFill>
                  <a:latin typeface="Arial"/>
                  <a:cs typeface="Arial"/>
                </a:endParaRPr>
              </a:p>
            </p:txBody>
          </p:sp>
          <p:sp>
            <p:nvSpPr>
              <p:cNvPr id="27" name="WordArt 10"/>
              <p:cNvSpPr>
                <a:spLocks noChangeArrowheads="1" noChangeShapeType="1" noTextEdit="1"/>
              </p:cNvSpPr>
              <p:nvPr/>
            </p:nvSpPr>
            <p:spPr bwMode="gray">
              <a:xfrm rot="13479711">
                <a:off x="2859314" y="4849095"/>
                <a:ext cx="1566984" cy="52105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square" fromWordArt="1">
                <a:prstTxWarp prst="textArchUp">
                  <a:avLst>
                    <a:gd name="adj" fmla="val 12730905"/>
                  </a:avLst>
                </a:prstTxWarp>
              </a:bodyPr>
              <a:lstStyle/>
              <a:p>
                <a:r>
                  <a:rPr lang="el-GR" sz="1050" b="1" kern="10" dirty="0">
                    <a:solidFill>
                      <a:schemeClr val="bg1"/>
                    </a:solidFill>
                    <a:latin typeface="Arial"/>
                    <a:cs typeface="Arial"/>
                  </a:rPr>
                  <a:t>ΚΛΙΝΙΚΟΙ ΔΙΑΧΕΙΡΙΣΤΕΣ</a:t>
                </a:r>
                <a:endParaRPr lang="en-GB" sz="1050" b="1" kern="10" dirty="0">
                  <a:solidFill>
                    <a:schemeClr val="bg1"/>
                  </a:solidFill>
                  <a:latin typeface="Arial"/>
                  <a:cs typeface="Arial"/>
                </a:endParaRPr>
              </a:p>
            </p:txBody>
          </p:sp>
          <p:sp>
            <p:nvSpPr>
              <p:cNvPr id="28" name="WordArt 10"/>
              <p:cNvSpPr>
                <a:spLocks noChangeArrowheads="1" noChangeShapeType="1" noTextEdit="1"/>
              </p:cNvSpPr>
              <p:nvPr/>
            </p:nvSpPr>
            <p:spPr bwMode="gray">
              <a:xfrm rot="10983254">
                <a:off x="3986853" y="5371850"/>
                <a:ext cx="1857983" cy="52105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square" fromWordArt="1">
                <a:prstTxWarp prst="textArchUp">
                  <a:avLst>
                    <a:gd name="adj" fmla="val 12322800"/>
                  </a:avLst>
                </a:prstTxWarp>
              </a:bodyPr>
              <a:lstStyle/>
              <a:p>
                <a:endParaRPr lang="en-GB" sz="1050" b="1" kern="10" dirty="0">
                  <a:solidFill>
                    <a:schemeClr val="bg1"/>
                  </a:solidFill>
                  <a:latin typeface="Arial"/>
                  <a:cs typeface="Arial"/>
                </a:endParaRPr>
              </a:p>
            </p:txBody>
          </p:sp>
          <p:sp>
            <p:nvSpPr>
              <p:cNvPr id="29" name="WordArt 10"/>
              <p:cNvSpPr>
                <a:spLocks noChangeArrowheads="1" noChangeShapeType="1" noTextEdit="1"/>
              </p:cNvSpPr>
              <p:nvPr/>
            </p:nvSpPr>
            <p:spPr bwMode="gray">
              <a:xfrm rot="8274100">
                <a:off x="5514763" y="4917769"/>
                <a:ext cx="1499029" cy="52105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square" fromWordArt="1">
                <a:prstTxWarp prst="textArchUp">
                  <a:avLst>
                    <a:gd name="adj" fmla="val 12211737"/>
                  </a:avLst>
                </a:prstTxWarp>
              </a:bodyPr>
              <a:lstStyle/>
              <a:p>
                <a:r>
                  <a:rPr lang="el-GR" sz="1050" b="1" kern="10" dirty="0">
                    <a:solidFill>
                      <a:schemeClr val="bg1"/>
                    </a:solidFill>
                    <a:latin typeface="Arial"/>
                    <a:cs typeface="Arial"/>
                  </a:rPr>
                  <a:t>ΠΡΑΚΤΙΚΟΙ ΔΙΑΧΕΙΡΙΣΤΕΣ</a:t>
                </a:r>
                <a:endParaRPr lang="en-GB" sz="1050" b="1" kern="10" dirty="0">
                  <a:solidFill>
                    <a:schemeClr val="bg1"/>
                  </a:solidFill>
                  <a:latin typeface="Arial"/>
                  <a:cs typeface="Arial"/>
                </a:endParaRPr>
              </a:p>
            </p:txBody>
          </p:sp>
        </p:grpSp>
        <p:sp>
          <p:nvSpPr>
            <p:cNvPr id="6" name="Rectangle 1"/>
            <p:cNvSpPr/>
            <p:nvPr/>
          </p:nvSpPr>
          <p:spPr>
            <a:xfrm>
              <a:off x="8513819" y="6015247"/>
              <a:ext cx="1234632" cy="184666"/>
            </a:xfrm>
            <a:prstGeom prst="rect">
              <a:avLst/>
            </a:prstGeom>
          </p:spPr>
          <p:txBody>
            <a:bodyPr wrap="none">
              <a:spAutoFit/>
            </a:bodyPr>
            <a:lstStyle/>
            <a:p>
              <a:pPr lvl="0" algn="r">
                <a:spcBef>
                  <a:spcPct val="20000"/>
                </a:spcBef>
                <a:buClr>
                  <a:schemeClr val="accent2"/>
                </a:buClr>
                <a:defRPr/>
              </a:pPr>
              <a:r>
                <a:rPr lang="en-US" sz="600" dirty="0">
                  <a:solidFill>
                    <a:schemeClr val="bg2"/>
                  </a:solidFill>
                </a:rPr>
                <a:t>© PA Knowledge Limited 2017</a:t>
              </a:r>
            </a:p>
          </p:txBody>
        </p:sp>
      </p:grpSp>
      <p:sp>
        <p:nvSpPr>
          <p:cNvPr id="30" name="Rechteck 29"/>
          <p:cNvSpPr/>
          <p:nvPr/>
        </p:nvSpPr>
        <p:spPr>
          <a:xfrm>
            <a:off x="331957" y="4033157"/>
            <a:ext cx="2524262" cy="1815882"/>
          </a:xfrm>
          <a:prstGeom prst="rect">
            <a:avLst/>
          </a:prstGeom>
        </p:spPr>
        <p:txBody>
          <a:bodyPr wrap="square">
            <a:spAutoFit/>
          </a:bodyPr>
          <a:lstStyle/>
          <a:p>
            <a:r>
              <a:rPr lang="el-GR" sz="1600" b="1" dirty="0"/>
              <a:t>Κάθε ένα από τα τμήματα ταλέντου σας πρέπει να οριστεί, συμπεριλαμβανομένων των καίριων ικανοτήτων που απαιτούνται για την επιτυχία.</a:t>
            </a:r>
            <a:endParaRPr lang="en-GB" sz="1600" b="1" dirty="0"/>
          </a:p>
        </p:txBody>
      </p:sp>
      <p:sp>
        <p:nvSpPr>
          <p:cNvPr id="32" name="Textfeld 3">
            <a:extLst>
              <a:ext uri="{FF2B5EF4-FFF2-40B4-BE49-F238E27FC236}">
                <a16:creationId xmlns:a16="http://schemas.microsoft.com/office/drawing/2014/main" id="{7647263E-2777-4C18-B831-86F3186E8A38}"/>
              </a:ext>
            </a:extLst>
          </p:cNvPr>
          <p:cNvSpPr txBox="1"/>
          <p:nvPr/>
        </p:nvSpPr>
        <p:spPr>
          <a:xfrm>
            <a:off x="2572780" y="6038077"/>
            <a:ext cx="4691506" cy="769441"/>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100" dirty="0"/>
              <a:t>Με την ευγενή άδεια του</a:t>
            </a:r>
            <a:r>
              <a:rPr lang="de-DE" sz="1100" dirty="0"/>
              <a:t> NHS London Leadership Academy. </a:t>
            </a:r>
            <a:endParaRPr lang="el-GR" sz="1100" dirty="0"/>
          </a:p>
          <a:p>
            <a:pPr algn="ctr"/>
            <a:r>
              <a:rPr lang="el-GR" sz="1100" dirty="0"/>
              <a:t>Αυτό το εργαλείο προέρχεται από το εργαλείο κατάτμησης ταλέντου που αναπτύχθηκε από το</a:t>
            </a:r>
            <a:endParaRPr lang="de-DE" sz="1100" dirty="0"/>
          </a:p>
          <a:p>
            <a:pPr algn="ctr"/>
            <a:r>
              <a:rPr lang="de-DE" sz="1100"/>
              <a:t>© PA Consulting and London Leadership Academy</a:t>
            </a:r>
            <a:endParaRPr lang="de-AT" sz="1100" dirty="0"/>
          </a:p>
        </p:txBody>
      </p:sp>
    </p:spTree>
    <p:extLst>
      <p:ext uri="{BB962C8B-B14F-4D97-AF65-F5344CB8AC3E}">
        <p14:creationId xmlns:p14="http://schemas.microsoft.com/office/powerpoint/2010/main" val="1628103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l-GR" dirty="0"/>
              <a:t>Πηγές και διαδικασίες για τη συλλογή γενικών πληροφοριών σχετικά με το καίριο ταλέντο </a:t>
            </a:r>
            <a:r>
              <a:rPr lang="en-GB" dirty="0"/>
              <a:t>(von </a:t>
            </a:r>
            <a:r>
              <a:rPr lang="en-GB" dirty="0" err="1"/>
              <a:t>Hehn</a:t>
            </a:r>
            <a:r>
              <a:rPr lang="en-GB" dirty="0"/>
              <a:t> 2016, </a:t>
            </a:r>
            <a:r>
              <a:rPr lang="el-GR" dirty="0"/>
              <a:t>σ</a:t>
            </a:r>
            <a:r>
              <a:rPr lang="en-GB" dirty="0"/>
              <a:t>.51)</a:t>
            </a:r>
          </a:p>
        </p:txBody>
      </p:sp>
      <p:sp>
        <p:nvSpPr>
          <p:cNvPr id="3" name="Inhaltsplatzhalter 2"/>
          <p:cNvSpPr>
            <a:spLocks noGrp="1"/>
          </p:cNvSpPr>
          <p:nvPr>
            <p:ph idx="1"/>
          </p:nvPr>
        </p:nvSpPr>
        <p:spPr/>
        <p:txBody>
          <a:bodyPr>
            <a:normAutofit/>
          </a:bodyPr>
          <a:lstStyle/>
          <a:p>
            <a:pPr marL="457200" indent="-457200">
              <a:buFont typeface="+mj-lt"/>
              <a:buAutoNum type="arabicPeriod"/>
            </a:pPr>
            <a:r>
              <a:rPr lang="el-GR" sz="1800" dirty="0"/>
              <a:t>Από πάνω προς τα κάτω: Προέλευση εργασιών, συμπεριφορές από την επιχειρηματική στρατηγική που είναι αποφασιστικής σημασίας για την επιτυχία (συμμετοχή Γενικού Διευθυντή, τμήματος Ανθρώπινου Δυναμικού και χρήση της ιδεολογίας/Δήλωσης Αποστολής και άλλων κανονισμών)</a:t>
            </a:r>
          </a:p>
          <a:p>
            <a:pPr marL="457200" indent="-457200">
              <a:buFont typeface="+mj-lt"/>
              <a:buAutoNum type="arabicPeriod"/>
            </a:pPr>
            <a:r>
              <a:rPr lang="el-GR" sz="1800" dirty="0"/>
              <a:t>Από κάτω προς τα πάνω: Ορισμός των συμπεριφορών που είναι απαραίτητες για την παράδοση εργασιών με επιτυχία (από την οπτική των επιτυχημένων κάτοχων θέσεων με συνεντεύξεις ειδικών, μέθοδος κρίσιμου περιστατικού)</a:t>
            </a:r>
          </a:p>
          <a:p>
            <a:pPr marL="457200" indent="-457200">
              <a:buFont typeface="+mj-lt"/>
              <a:buAutoNum type="arabicPeriod"/>
            </a:pPr>
            <a:r>
              <a:rPr lang="el-GR" sz="1800" dirty="0"/>
              <a:t>Συγχώνευση αποτελεσμάτων και ομαδοποίηση σε ικανότητες και συμπλέγματα ικανοτήτων</a:t>
            </a:r>
          </a:p>
          <a:p>
            <a:pPr marL="457200" indent="-457200">
              <a:buFont typeface="+mj-lt"/>
              <a:buAutoNum type="arabicPeriod"/>
            </a:pPr>
            <a:r>
              <a:rPr lang="el-GR" sz="1800" dirty="0"/>
              <a:t>Στάθμιση προϋποθέσεων</a:t>
            </a:r>
            <a:endParaRPr lang="en-US" sz="1800" dirty="0"/>
          </a:p>
        </p:txBody>
      </p:sp>
      <p:sp>
        <p:nvSpPr>
          <p:cNvPr id="4" name="Ellipse 3"/>
          <p:cNvSpPr/>
          <p:nvPr/>
        </p:nvSpPr>
        <p:spPr>
          <a:xfrm>
            <a:off x="4572000" y="4609541"/>
            <a:ext cx="3563652" cy="17494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700" dirty="0"/>
              <a:t>Χρειαζόμαστε γενικές συμπεριφορικές περιγραφές σχετικά με το πώς εκτελούνται οι εργασίες με επιτυχία!</a:t>
            </a:r>
            <a:endParaRPr lang="en-GB" sz="1700" dirty="0"/>
          </a:p>
        </p:txBody>
      </p:sp>
    </p:spTree>
    <p:extLst>
      <p:ext uri="{BB962C8B-B14F-4D97-AF65-F5344CB8AC3E}">
        <p14:creationId xmlns:p14="http://schemas.microsoft.com/office/powerpoint/2010/main" val="3117647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Grafik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7238" y="1930451"/>
            <a:ext cx="8148848" cy="3749581"/>
          </a:xfrm>
          <a:prstGeom prst="rect">
            <a:avLst/>
          </a:prstGeom>
          <a:effectLst>
            <a:outerShdw blurRad="50800" dist="50800" dir="5400000" algn="ctr" rotWithShape="0">
              <a:srgbClr val="000000"/>
            </a:outerShdw>
          </a:effectLst>
        </p:spPr>
      </p:pic>
      <p:sp>
        <p:nvSpPr>
          <p:cNvPr id="15" name="Google Shape;54;p13">
            <a:extLst>
              <a:ext uri="{FF2B5EF4-FFF2-40B4-BE49-F238E27FC236}">
                <a16:creationId xmlns:a16="http://schemas.microsoft.com/office/drawing/2014/main" id="{4EE1301B-4607-4539-A2F0-A5E934540CA8}"/>
              </a:ext>
            </a:extLst>
          </p:cNvPr>
          <p:cNvSpPr txBox="1">
            <a:spLocks noGrp="1"/>
          </p:cNvSpPr>
          <p:nvPr>
            <p:ph type="ctrTitle"/>
          </p:nvPr>
        </p:nvSpPr>
        <p:spPr>
          <a:xfrm>
            <a:off x="2462309" y="114891"/>
            <a:ext cx="6128222" cy="1389267"/>
          </a:xfrm>
          <a:prstGeom prst="rect">
            <a:avLst/>
          </a:prstGeom>
        </p:spPr>
        <p:txBody>
          <a:bodyPr spcFirstLastPara="1" vert="horz" wrap="square" lIns="91425" tIns="91425" rIns="91425" bIns="91425" rtlCol="0" anchor="b" anchorCtr="0">
            <a:noAutofit/>
          </a:bodyPr>
          <a:lstStyle/>
          <a:p>
            <a:pPr>
              <a:spcBef>
                <a:spcPts val="0"/>
              </a:spcBef>
            </a:pPr>
            <a:br>
              <a:rPr lang="en-GB" sz="3600" b="1" spc="50" dirty="0">
                <a:ln w="0"/>
                <a:effectLst>
                  <a:innerShdw blurRad="63500" dist="50800" dir="13500000">
                    <a:srgbClr val="000000">
                      <a:alpha val="50000"/>
                    </a:srgbClr>
                  </a:innerShdw>
                </a:effectLst>
              </a:rPr>
            </a:br>
            <a:r>
              <a:rPr lang="el-GR" sz="3600" b="1" spc="50" dirty="0">
                <a:ln w="0"/>
                <a:effectLst>
                  <a:innerShdw blurRad="63500" dist="50800" dir="13500000">
                    <a:srgbClr val="000000">
                      <a:alpha val="50000"/>
                    </a:srgbClr>
                  </a:innerShdw>
                </a:effectLst>
              </a:rPr>
              <a:t>Ενότητα</a:t>
            </a:r>
            <a:r>
              <a:rPr lang="en-GB" sz="3600" b="1" spc="50" dirty="0">
                <a:ln w="0"/>
                <a:effectLst>
                  <a:innerShdw blurRad="63500" dist="50800" dir="13500000">
                    <a:srgbClr val="000000">
                      <a:alpha val="50000"/>
                    </a:srgbClr>
                  </a:innerShdw>
                </a:effectLst>
              </a:rPr>
              <a:t> 01: </a:t>
            </a:r>
            <a:r>
              <a:rPr lang="el-GR" sz="3600" b="1" spc="50" dirty="0">
                <a:ln w="0"/>
                <a:effectLst>
                  <a:innerShdw blurRad="63500" dist="50800" dir="13500000">
                    <a:srgbClr val="000000">
                      <a:alpha val="50000"/>
                    </a:srgbClr>
                  </a:innerShdw>
                </a:effectLst>
              </a:rPr>
              <a:t>Εισαγωγή στη Διαχείριση Ταλέντου </a:t>
            </a:r>
            <a:r>
              <a:rPr lang="en-GB" sz="3600" b="1" spc="50" dirty="0">
                <a:ln w="0"/>
                <a:effectLst>
                  <a:innerShdw blurRad="63500" dist="50800" dir="13500000">
                    <a:srgbClr val="000000">
                      <a:alpha val="50000"/>
                    </a:srgbClr>
                  </a:innerShdw>
                </a:effectLst>
              </a:rPr>
              <a:t>4.0</a:t>
            </a:r>
            <a:endParaRPr sz="3600" b="1" spc="50" dirty="0">
              <a:ln w="0"/>
              <a:effectLst>
                <a:innerShdw blurRad="63500" dist="50800" dir="13500000">
                  <a:srgbClr val="000000">
                    <a:alpha val="50000"/>
                  </a:srgbClr>
                </a:innerShdw>
              </a:effectLst>
            </a:endParaRPr>
          </a:p>
        </p:txBody>
      </p:sp>
      <p:sp>
        <p:nvSpPr>
          <p:cNvPr id="16" name="Google Shape;55;p13">
            <a:extLst>
              <a:ext uri="{FF2B5EF4-FFF2-40B4-BE49-F238E27FC236}">
                <a16:creationId xmlns:a16="http://schemas.microsoft.com/office/drawing/2014/main" id="{DE9B7982-7A4B-457A-9C2E-1923E7C8D161}"/>
              </a:ext>
            </a:extLst>
          </p:cNvPr>
          <p:cNvSpPr txBox="1">
            <a:spLocks noGrp="1"/>
          </p:cNvSpPr>
          <p:nvPr>
            <p:ph type="subTitle" idx="1"/>
          </p:nvPr>
        </p:nvSpPr>
        <p:spPr>
          <a:xfrm>
            <a:off x="2462309" y="1446591"/>
            <a:ext cx="5854324" cy="516326"/>
          </a:xfrm>
          <a:prstGeom prst="rect">
            <a:avLst/>
          </a:prstGeom>
        </p:spPr>
        <p:txBody>
          <a:bodyPr spcFirstLastPara="1" vert="horz" wrap="square" lIns="91425" tIns="91425" rIns="91425" bIns="91425" rtlCol="0" anchor="t" anchorCtr="0">
            <a:noAutofit/>
            <a:scene3d>
              <a:camera prst="orthographicFront"/>
              <a:lightRig rig="soft" dir="t">
                <a:rot lat="0" lon="0" rev="15600000"/>
              </a:lightRig>
            </a:scene3d>
            <a:sp3d extrusionH="57150" prstMaterial="softEdge">
              <a:bevelT w="25400" h="38100"/>
            </a:sp3d>
          </a:bodyPr>
          <a:lstStyle/>
          <a:p>
            <a:pPr>
              <a:spcBef>
                <a:spcPts val="0"/>
              </a:spcBef>
            </a:pPr>
            <a:r>
              <a:rPr lang="el-GR" sz="1600" b="1" dirty="0">
                <a:ln/>
              </a:rPr>
              <a:t>Προετοιμάστηκε από </a:t>
            </a:r>
            <a:r>
              <a:rPr lang="en-GB" sz="1600" b="1" dirty="0">
                <a:ln/>
              </a:rPr>
              <a:t>WKO </a:t>
            </a:r>
            <a:r>
              <a:rPr lang="en-GB" sz="1600" b="1" dirty="0" err="1">
                <a:ln/>
              </a:rPr>
              <a:t>Steiermark</a:t>
            </a:r>
            <a:r>
              <a:rPr lang="en-GB" sz="1600" b="1" dirty="0">
                <a:ln/>
              </a:rPr>
              <a:t>, </a:t>
            </a:r>
            <a:r>
              <a:rPr lang="el-GR" sz="1600" b="1" dirty="0">
                <a:ln/>
              </a:rPr>
              <a:t>Αυστρία</a:t>
            </a:r>
            <a:endParaRPr sz="1600" b="1" dirty="0">
              <a:ln/>
            </a:endParaRPr>
          </a:p>
        </p:txBody>
      </p:sp>
      <p:pic>
        <p:nvPicPr>
          <p:cNvPr id="4" name="Picture 3" descr="A close up of a logo&#10;&#10;Description automatically generated">
            <a:extLst>
              <a:ext uri="{FF2B5EF4-FFF2-40B4-BE49-F238E27FC236}">
                <a16:creationId xmlns:a16="http://schemas.microsoft.com/office/drawing/2014/main" id="{318EA7DB-91C1-4A48-A734-32949D4108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5721040A-1622-41B5-A4C6-B58A6DC708CB}"/>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7" name="Rechteck 6"/>
          <p:cNvSpPr/>
          <p:nvPr/>
        </p:nvSpPr>
        <p:spPr>
          <a:xfrm>
            <a:off x="240774" y="5834742"/>
            <a:ext cx="4572000" cy="261610"/>
          </a:xfrm>
          <a:prstGeom prst="rect">
            <a:avLst/>
          </a:prstGeom>
        </p:spPr>
        <p:txBody>
          <a:bodyPr>
            <a:spAutoFit/>
          </a:bodyPr>
          <a:lstStyle/>
          <a:p>
            <a:r>
              <a:rPr lang="el-GR" sz="1100" dirty="0">
                <a:solidFill>
                  <a:srgbClr val="111111"/>
                </a:solidFill>
                <a:latin typeface="-apple-system"/>
              </a:rPr>
              <a:t>Φωτογραφία από</a:t>
            </a:r>
            <a:r>
              <a:rPr lang="en-US" sz="1100" dirty="0">
                <a:solidFill>
                  <a:srgbClr val="111111"/>
                </a:solidFill>
                <a:latin typeface="-apple-system"/>
              </a:rPr>
              <a:t> </a:t>
            </a:r>
            <a:r>
              <a:rPr lang="en-US" sz="1100" dirty="0" err="1">
                <a:solidFill>
                  <a:srgbClr val="767676"/>
                </a:solidFill>
                <a:latin typeface="-apple-system"/>
                <a:hlinkClick r:id="rId5"/>
              </a:rPr>
              <a:t>Proxyclick</a:t>
            </a:r>
            <a:r>
              <a:rPr lang="en-US" sz="1100" dirty="0">
                <a:solidFill>
                  <a:srgbClr val="767676"/>
                </a:solidFill>
                <a:latin typeface="-apple-system"/>
                <a:hlinkClick r:id="rId5"/>
              </a:rPr>
              <a:t> Visitor Management System</a:t>
            </a:r>
            <a:r>
              <a:rPr lang="en-US" sz="1100" dirty="0">
                <a:solidFill>
                  <a:srgbClr val="111111"/>
                </a:solidFill>
                <a:latin typeface="-apple-system"/>
              </a:rPr>
              <a:t> </a:t>
            </a:r>
            <a:r>
              <a:rPr lang="el-GR" sz="1100" dirty="0">
                <a:solidFill>
                  <a:srgbClr val="111111"/>
                </a:solidFill>
                <a:latin typeface="-apple-system"/>
              </a:rPr>
              <a:t>στο</a:t>
            </a:r>
            <a:r>
              <a:rPr lang="en-US" sz="1100" dirty="0">
                <a:solidFill>
                  <a:srgbClr val="111111"/>
                </a:solidFill>
                <a:latin typeface="-apple-system"/>
              </a:rPr>
              <a:t> </a:t>
            </a:r>
            <a:r>
              <a:rPr lang="en-US" sz="1100" dirty="0" err="1">
                <a:solidFill>
                  <a:srgbClr val="767676"/>
                </a:solidFill>
                <a:latin typeface="-apple-system"/>
                <a:hlinkClick r:id="rId6"/>
              </a:rPr>
              <a:t>Unsplash</a:t>
            </a:r>
            <a:endParaRPr lang="de-AT" sz="1100" dirty="0"/>
          </a:p>
        </p:txBody>
      </p:sp>
    </p:spTree>
    <p:extLst>
      <p:ext uri="{BB962C8B-B14F-4D97-AF65-F5344CB8AC3E}">
        <p14:creationId xmlns:p14="http://schemas.microsoft.com/office/powerpoint/2010/main" val="1675894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Τι εννοούμε όταν λέμε «ικανότητες»;</a:t>
            </a:r>
            <a:endParaRPr lang="en-GB" dirty="0"/>
          </a:p>
        </p:txBody>
      </p:sp>
      <p:sp>
        <p:nvSpPr>
          <p:cNvPr id="3" name="Inhaltsplatzhalter 2"/>
          <p:cNvSpPr>
            <a:spLocks noGrp="1"/>
          </p:cNvSpPr>
          <p:nvPr>
            <p:ph idx="1"/>
          </p:nvPr>
        </p:nvSpPr>
        <p:spPr>
          <a:xfrm>
            <a:off x="628650" y="1825625"/>
            <a:ext cx="7886700" cy="3965575"/>
          </a:xfrm>
        </p:spPr>
        <p:txBody>
          <a:bodyPr>
            <a:normAutofit fontScale="92500" lnSpcReduction="20000"/>
          </a:bodyPr>
          <a:lstStyle/>
          <a:p>
            <a:r>
              <a:rPr lang="el-GR" dirty="0"/>
              <a:t>Ο τρόπος με τον οποίο πραγματοποιούνται οι εργασίες και με ποια αποτελέσματα, είναι κρίσιμης σημασίας για την επιτυχία</a:t>
            </a:r>
            <a:endParaRPr lang="en-US" dirty="0"/>
          </a:p>
          <a:p>
            <a:r>
              <a:rPr lang="el-GR" dirty="0"/>
              <a:t>Αυτά τα στοιχεία τα ονομάζουμε </a:t>
            </a:r>
            <a:r>
              <a:rPr lang="el-GR" b="1" dirty="0"/>
              <a:t>«ικανότητες (εγκάρσιων) παραγόντων ή συμπεριφορών που είναι κρίσιμες για την επιτυχία» </a:t>
            </a:r>
            <a:r>
              <a:rPr lang="en-US" dirty="0"/>
              <a:t>(von </a:t>
            </a:r>
            <a:r>
              <a:rPr lang="en-US" dirty="0" err="1"/>
              <a:t>Hehn</a:t>
            </a:r>
            <a:r>
              <a:rPr lang="en-US" dirty="0"/>
              <a:t> 2016, </a:t>
            </a:r>
            <a:r>
              <a:rPr lang="el-GR" dirty="0"/>
              <a:t>σ</a:t>
            </a:r>
            <a:r>
              <a:rPr lang="en-US" dirty="0"/>
              <a:t>.63)</a:t>
            </a:r>
          </a:p>
          <a:p>
            <a:pPr marL="0" indent="0">
              <a:buNone/>
            </a:pPr>
            <a:r>
              <a:rPr lang="el-GR" dirty="0"/>
              <a:t>Παράδειγμα «προσανατολισμού πελατών»</a:t>
            </a:r>
            <a:endParaRPr lang="en-US" dirty="0"/>
          </a:p>
          <a:p>
            <a:r>
              <a:rPr lang="el-GR" sz="2400" dirty="0"/>
              <a:t>Επικοινωνία</a:t>
            </a:r>
            <a:endParaRPr lang="en-US" sz="2400" dirty="0"/>
          </a:p>
          <a:p>
            <a:pPr lvl="1"/>
            <a:r>
              <a:rPr lang="el-GR" sz="2000" dirty="0"/>
              <a:t>Διατύπωση στη γραπτή επικοινωνία</a:t>
            </a:r>
          </a:p>
          <a:p>
            <a:pPr lvl="1"/>
            <a:r>
              <a:rPr lang="el-GR" sz="2000" dirty="0"/>
              <a:t>Ύφος – πάντα ευγενικό</a:t>
            </a:r>
          </a:p>
          <a:p>
            <a:pPr lvl="1"/>
            <a:r>
              <a:rPr lang="el-GR" sz="2000" dirty="0"/>
              <a:t>Λαμβάνει σοβαρά υπόψη τα αιτήματα των πελατών</a:t>
            </a:r>
          </a:p>
          <a:p>
            <a:pPr lvl="1"/>
            <a:r>
              <a:rPr lang="el-GR" sz="2000" dirty="0"/>
              <a:t>Χρόνος αντίδρασης</a:t>
            </a:r>
            <a:endParaRPr lang="en-US" sz="2000" dirty="0"/>
          </a:p>
          <a:p>
            <a:r>
              <a:rPr lang="el-GR" sz="2400" dirty="0"/>
              <a:t>Αποτελέσματα</a:t>
            </a:r>
            <a:endParaRPr lang="en-US" sz="2400" dirty="0"/>
          </a:p>
          <a:p>
            <a:pPr lvl="1"/>
            <a:r>
              <a:rPr lang="el-GR" sz="2000" dirty="0"/>
              <a:t>Ικανοποίηση πελατών</a:t>
            </a:r>
          </a:p>
          <a:p>
            <a:pPr lvl="1"/>
            <a:r>
              <a:rPr lang="el-GR" sz="2000" dirty="0"/>
              <a:t>Στοιχεία πωλήσεων</a:t>
            </a:r>
            <a:endParaRPr lang="en-US" sz="2000" dirty="0"/>
          </a:p>
        </p:txBody>
      </p:sp>
    </p:spTree>
    <p:extLst>
      <p:ext uri="{BB962C8B-B14F-4D97-AF65-F5344CB8AC3E}">
        <p14:creationId xmlns:p14="http://schemas.microsoft.com/office/powerpoint/2010/main" val="1101896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5097895" cy="1325563"/>
          </a:xfrm>
        </p:spPr>
        <p:txBody>
          <a:bodyPr>
            <a:normAutofit fontScale="90000"/>
          </a:bodyPr>
          <a:lstStyle/>
          <a:p>
            <a:r>
              <a:rPr lang="el-GR" dirty="0"/>
              <a:t>Γιατί πρέπει να δουλεύουμε τις ικανότητες;</a:t>
            </a:r>
            <a:endParaRPr lang="de-AT" dirty="0"/>
          </a:p>
        </p:txBody>
      </p:sp>
      <p:sp>
        <p:nvSpPr>
          <p:cNvPr id="3" name="Inhaltsplatzhalter 2"/>
          <p:cNvSpPr>
            <a:spLocks noGrp="1"/>
          </p:cNvSpPr>
          <p:nvPr>
            <p:ph idx="1"/>
          </p:nvPr>
        </p:nvSpPr>
        <p:spPr>
          <a:xfrm>
            <a:off x="628651" y="1587631"/>
            <a:ext cx="4367420" cy="4134080"/>
          </a:xfrm>
        </p:spPr>
        <p:txBody>
          <a:bodyPr>
            <a:noAutofit/>
          </a:bodyPr>
          <a:lstStyle/>
          <a:p>
            <a:pPr marL="0" indent="0">
              <a:buNone/>
            </a:pPr>
            <a:r>
              <a:rPr lang="en-US" sz="1700" dirty="0"/>
              <a:t>10</a:t>
            </a:r>
            <a:r>
              <a:rPr lang="el-GR" sz="1700" dirty="0"/>
              <a:t> λάθη που στοιχίζουν στους διαχειριστές τη δουλειά τους</a:t>
            </a:r>
            <a:r>
              <a:rPr lang="en-US" sz="1700" dirty="0"/>
              <a:t>(</a:t>
            </a:r>
            <a:r>
              <a:rPr lang="en-US" sz="1700" dirty="0">
                <a:hlinkClick r:id="rId2"/>
              </a:rPr>
              <a:t>Zenger &amp; Folkman 2009, HBR</a:t>
            </a:r>
            <a:r>
              <a:rPr lang="en-US" sz="1700" dirty="0"/>
              <a:t>)</a:t>
            </a:r>
          </a:p>
          <a:p>
            <a:pPr marL="0" indent="0">
              <a:buNone/>
            </a:pPr>
            <a:endParaRPr lang="en-US" sz="1700" dirty="0"/>
          </a:p>
          <a:p>
            <a:r>
              <a:rPr lang="el-GR" sz="1700" dirty="0"/>
              <a:t>Έλλειψη ενέργειας και ενθουσιασμού</a:t>
            </a:r>
          </a:p>
          <a:p>
            <a:r>
              <a:rPr lang="el-GR" sz="1700" dirty="0"/>
              <a:t>Αποδοχή της δικής τους μέτριας απόδοσης</a:t>
            </a:r>
          </a:p>
          <a:p>
            <a:r>
              <a:rPr lang="el-GR" sz="1700" dirty="0"/>
              <a:t>Έλλειψη ξεκάθαρου οράματος και κατεύθυνσης</a:t>
            </a:r>
          </a:p>
          <a:p>
            <a:r>
              <a:rPr lang="el-GR" sz="1700" dirty="0"/>
              <a:t>Κακή κρίση</a:t>
            </a:r>
          </a:p>
          <a:p>
            <a:r>
              <a:rPr lang="el-GR" sz="1700" dirty="0"/>
              <a:t>Δεν συνεργάζονται</a:t>
            </a:r>
          </a:p>
          <a:p>
            <a:r>
              <a:rPr lang="el-GR" sz="1700" dirty="0"/>
              <a:t>Αντιστέκονται σε νέες ιδέες</a:t>
            </a:r>
          </a:p>
          <a:p>
            <a:r>
              <a:rPr lang="el-GR" sz="1700" dirty="0"/>
              <a:t>Δεν μαθαίνουν από τα λάθη τους</a:t>
            </a:r>
          </a:p>
          <a:p>
            <a:r>
              <a:rPr lang="el-GR" sz="1700" dirty="0"/>
              <a:t>Έλλειψη διαπροσωπικών δεξιοτήτων</a:t>
            </a:r>
          </a:p>
          <a:p>
            <a:r>
              <a:rPr lang="el-GR" sz="1700" dirty="0"/>
              <a:t>Αποτυγχάνουν να εξελίξουν τους άλλους</a:t>
            </a:r>
          </a:p>
        </p:txBody>
      </p:sp>
      <p:pic>
        <p:nvPicPr>
          <p:cNvPr id="4" name="Grafi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7817" y="1256145"/>
            <a:ext cx="2923310" cy="4384966"/>
          </a:xfrm>
          <a:prstGeom prst="rect">
            <a:avLst/>
          </a:prstGeom>
          <a:ln>
            <a:noFill/>
          </a:ln>
          <a:effectLst>
            <a:outerShdw blurRad="292100" dist="139700" dir="2700000" algn="tl" rotWithShape="0">
              <a:srgbClr val="333333">
                <a:alpha val="65000"/>
              </a:srgbClr>
            </a:outerShdw>
          </a:effectLst>
        </p:spPr>
      </p:pic>
      <p:sp>
        <p:nvSpPr>
          <p:cNvPr id="5" name="Rechteck 4"/>
          <p:cNvSpPr/>
          <p:nvPr/>
        </p:nvSpPr>
        <p:spPr>
          <a:xfrm>
            <a:off x="5189146" y="5733474"/>
            <a:ext cx="3415037" cy="307777"/>
          </a:xfrm>
          <a:prstGeom prst="rect">
            <a:avLst/>
          </a:prstGeom>
        </p:spPr>
        <p:txBody>
          <a:bodyPr wrap="none">
            <a:spAutoFit/>
          </a:bodyPr>
          <a:lstStyle/>
          <a:p>
            <a:r>
              <a:rPr lang="el-GR" sz="1400" dirty="0">
                <a:solidFill>
                  <a:srgbClr val="111111"/>
                </a:solidFill>
                <a:latin typeface="-apple-system"/>
              </a:rPr>
              <a:t>Φωτογραφία από</a:t>
            </a:r>
            <a:r>
              <a:rPr lang="en-US" sz="1400" dirty="0">
                <a:solidFill>
                  <a:srgbClr val="111111"/>
                </a:solidFill>
                <a:latin typeface="-apple-system"/>
              </a:rPr>
              <a:t> </a:t>
            </a:r>
            <a:r>
              <a:rPr lang="en-US" sz="1400" dirty="0">
                <a:solidFill>
                  <a:srgbClr val="767676"/>
                </a:solidFill>
                <a:latin typeface="-apple-system"/>
                <a:hlinkClick r:id="rId4"/>
              </a:rPr>
              <a:t>Javier Reyes</a:t>
            </a:r>
            <a:r>
              <a:rPr lang="en-US" sz="1400" dirty="0">
                <a:solidFill>
                  <a:srgbClr val="111111"/>
                </a:solidFill>
                <a:latin typeface="-apple-system"/>
              </a:rPr>
              <a:t> </a:t>
            </a:r>
            <a:r>
              <a:rPr lang="el-GR" sz="1400" dirty="0">
                <a:solidFill>
                  <a:srgbClr val="111111"/>
                </a:solidFill>
                <a:latin typeface="-apple-system"/>
              </a:rPr>
              <a:t>στο </a:t>
            </a:r>
            <a:r>
              <a:rPr lang="en-US" sz="1400" dirty="0" err="1">
                <a:solidFill>
                  <a:srgbClr val="767676"/>
                </a:solidFill>
                <a:latin typeface="-apple-system"/>
                <a:hlinkClick r:id="rId5"/>
              </a:rPr>
              <a:t>Unsplash</a:t>
            </a:r>
            <a:endParaRPr lang="de-AT" sz="1400" dirty="0"/>
          </a:p>
        </p:txBody>
      </p:sp>
    </p:spTree>
    <p:extLst>
      <p:ext uri="{BB962C8B-B14F-4D97-AF65-F5344CB8AC3E}">
        <p14:creationId xmlns:p14="http://schemas.microsoft.com/office/powerpoint/2010/main" val="937354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5097895" cy="1325563"/>
          </a:xfrm>
        </p:spPr>
        <p:txBody>
          <a:bodyPr>
            <a:normAutofit fontScale="90000"/>
          </a:bodyPr>
          <a:lstStyle/>
          <a:p>
            <a:r>
              <a:rPr lang="el-GR" dirty="0"/>
              <a:t>Γιατί πρέπει να δουλεύουμε τις ικανότητες; </a:t>
            </a:r>
            <a:r>
              <a:rPr lang="en-US" dirty="0"/>
              <a:t>II</a:t>
            </a:r>
            <a:endParaRPr lang="de-AT" dirty="0"/>
          </a:p>
        </p:txBody>
      </p:sp>
      <p:sp>
        <p:nvSpPr>
          <p:cNvPr id="3" name="Inhaltsplatzhalter 2"/>
          <p:cNvSpPr>
            <a:spLocks noGrp="1"/>
          </p:cNvSpPr>
          <p:nvPr>
            <p:ph idx="1"/>
          </p:nvPr>
        </p:nvSpPr>
        <p:spPr>
          <a:xfrm>
            <a:off x="628650" y="1825625"/>
            <a:ext cx="4534477" cy="4134080"/>
          </a:xfrm>
        </p:spPr>
        <p:txBody>
          <a:bodyPr>
            <a:normAutofit fontScale="92500" lnSpcReduction="20000"/>
          </a:bodyPr>
          <a:lstStyle/>
          <a:p>
            <a:pPr marL="0" indent="0">
              <a:buNone/>
            </a:pPr>
            <a:r>
              <a:rPr lang="el-GR" dirty="0"/>
              <a:t>Ευρεία επιστημονική συναίνεση ως προς την κρισιμότητα των εγκάρσιων δεξιοτήτων για την επιτυχία.</a:t>
            </a:r>
            <a:endParaRPr lang="en-US" dirty="0"/>
          </a:p>
          <a:p>
            <a:r>
              <a:rPr lang="el-GR" dirty="0"/>
              <a:t>Οι άνθρωποι παίρνουν προαγωγές χάρη στις πνευματικές δεξιότητες και στις δεξιότητές τους σε συγκεκριμένα θέματα, αλλά αποτυγχάνουν λόγω έλλειψης συναισθηματικών δεξιοτήτων </a:t>
            </a:r>
            <a:r>
              <a:rPr lang="en-GB" dirty="0"/>
              <a:t>(Goleman, 1998)</a:t>
            </a:r>
          </a:p>
          <a:p>
            <a:r>
              <a:rPr lang="el-GR" dirty="0"/>
              <a:t>Ο καλύτερος δείκτης πρόβλεψης της προαγωγής είναι η ικανότητα και η προθυμία για μάθηση, σε συνδυασμό με τη δεκτικότητα για νέα πράγματα (</a:t>
            </a:r>
            <a:r>
              <a:rPr lang="en-GB" dirty="0"/>
              <a:t>Lombardo &amp; </a:t>
            </a:r>
            <a:r>
              <a:rPr lang="en-GB" dirty="0" err="1"/>
              <a:t>Eichinger</a:t>
            </a:r>
            <a:r>
              <a:rPr lang="en-GB" dirty="0"/>
              <a:t>, 2003)</a:t>
            </a:r>
          </a:p>
          <a:p>
            <a:r>
              <a:rPr lang="el-GR" dirty="0"/>
              <a:t>Οι κοινωνικές ικανότητες είναι πολύ καλύτεροι δείκτες πρόβλεψης της απόδοσης από τις γνωστικές δεξιότητες (</a:t>
            </a:r>
            <a:r>
              <a:rPr lang="en-GB" dirty="0"/>
              <a:t>Hogan &amp; Holland, 2004)</a:t>
            </a:r>
            <a:endParaRPr lang="en-US" dirty="0"/>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87817" y="1256145"/>
            <a:ext cx="2923310" cy="4384966"/>
          </a:xfrm>
          <a:prstGeom prst="rect">
            <a:avLst/>
          </a:prstGeom>
          <a:ln>
            <a:noFill/>
          </a:ln>
          <a:effectLst>
            <a:outerShdw blurRad="292100" dist="139700" dir="2700000" algn="tl" rotWithShape="0">
              <a:srgbClr val="333333">
                <a:alpha val="65000"/>
              </a:srgbClr>
            </a:outerShdw>
          </a:effectLst>
        </p:spPr>
      </p:pic>
      <p:sp>
        <p:nvSpPr>
          <p:cNvPr id="5" name="Rechteck 4"/>
          <p:cNvSpPr/>
          <p:nvPr/>
        </p:nvSpPr>
        <p:spPr>
          <a:xfrm>
            <a:off x="5189146" y="5733474"/>
            <a:ext cx="3415037" cy="307777"/>
          </a:xfrm>
          <a:prstGeom prst="rect">
            <a:avLst/>
          </a:prstGeom>
        </p:spPr>
        <p:txBody>
          <a:bodyPr wrap="none">
            <a:spAutoFit/>
          </a:bodyPr>
          <a:lstStyle/>
          <a:p>
            <a:r>
              <a:rPr lang="el-GR" sz="1400" dirty="0">
                <a:solidFill>
                  <a:srgbClr val="111111"/>
                </a:solidFill>
                <a:latin typeface="-apple-system"/>
              </a:rPr>
              <a:t>Φωτογραφία από</a:t>
            </a:r>
            <a:r>
              <a:rPr lang="en-US" sz="1400" dirty="0">
                <a:solidFill>
                  <a:srgbClr val="111111"/>
                </a:solidFill>
                <a:latin typeface="-apple-system"/>
              </a:rPr>
              <a:t> </a:t>
            </a:r>
            <a:r>
              <a:rPr lang="en-US" sz="1400" dirty="0">
                <a:solidFill>
                  <a:srgbClr val="767676"/>
                </a:solidFill>
                <a:latin typeface="-apple-system"/>
                <a:hlinkClick r:id="rId3"/>
              </a:rPr>
              <a:t>Javier Reyes</a:t>
            </a:r>
            <a:r>
              <a:rPr lang="en-US" sz="1400" dirty="0">
                <a:solidFill>
                  <a:srgbClr val="111111"/>
                </a:solidFill>
                <a:latin typeface="-apple-system"/>
              </a:rPr>
              <a:t> </a:t>
            </a:r>
            <a:r>
              <a:rPr lang="el-GR" sz="1400" dirty="0">
                <a:solidFill>
                  <a:srgbClr val="111111"/>
                </a:solidFill>
                <a:latin typeface="-apple-system"/>
              </a:rPr>
              <a:t>στο</a:t>
            </a:r>
            <a:r>
              <a:rPr lang="en-US" sz="1400" dirty="0">
                <a:solidFill>
                  <a:srgbClr val="111111"/>
                </a:solidFill>
                <a:latin typeface="-apple-system"/>
              </a:rPr>
              <a:t> </a:t>
            </a:r>
            <a:r>
              <a:rPr lang="en-US" sz="1400" dirty="0" err="1">
                <a:solidFill>
                  <a:srgbClr val="767676"/>
                </a:solidFill>
                <a:latin typeface="-apple-system"/>
                <a:hlinkClick r:id="rId4"/>
              </a:rPr>
              <a:t>Unsplash</a:t>
            </a:r>
            <a:endParaRPr lang="de-AT" sz="1400" dirty="0"/>
          </a:p>
        </p:txBody>
      </p:sp>
    </p:spTree>
    <p:extLst>
      <p:ext uri="{BB962C8B-B14F-4D97-AF65-F5344CB8AC3E}">
        <p14:creationId xmlns:p14="http://schemas.microsoft.com/office/powerpoint/2010/main" val="1806727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6"/>
            <a:ext cx="5097895" cy="1325563"/>
          </a:xfrm>
        </p:spPr>
        <p:txBody>
          <a:bodyPr>
            <a:normAutofit fontScale="90000"/>
          </a:bodyPr>
          <a:lstStyle/>
          <a:p>
            <a:r>
              <a:rPr lang="el-GR" dirty="0"/>
              <a:t>Γιατί πρέπει να δουλεύουμε τις ικανότητες; </a:t>
            </a:r>
            <a:r>
              <a:rPr lang="en-US" dirty="0"/>
              <a:t>III</a:t>
            </a:r>
            <a:endParaRPr lang="de-AT" dirty="0"/>
          </a:p>
        </p:txBody>
      </p:sp>
      <p:sp>
        <p:nvSpPr>
          <p:cNvPr id="3" name="Inhaltsplatzhalter 2"/>
          <p:cNvSpPr>
            <a:spLocks noGrp="1"/>
          </p:cNvSpPr>
          <p:nvPr>
            <p:ph idx="1"/>
          </p:nvPr>
        </p:nvSpPr>
        <p:spPr>
          <a:xfrm>
            <a:off x="628650" y="1825625"/>
            <a:ext cx="4534477" cy="4134080"/>
          </a:xfrm>
        </p:spPr>
        <p:txBody>
          <a:bodyPr>
            <a:normAutofit/>
          </a:bodyPr>
          <a:lstStyle/>
          <a:p>
            <a:pPr marL="0" indent="0">
              <a:buNone/>
            </a:pPr>
            <a:r>
              <a:rPr lang="el-GR" dirty="0"/>
              <a:t>Μπορούν να χρησιμοποιηθούν σε διάφορα πεδία Διαχείρισης Ταλέντου/Πρακτικών Ανθρώπινου Δυναμικού</a:t>
            </a:r>
            <a:endParaRPr lang="en-US" dirty="0"/>
          </a:p>
          <a:p>
            <a:pPr marL="0" indent="0">
              <a:buNone/>
            </a:pPr>
            <a:endParaRPr lang="en-US" dirty="0"/>
          </a:p>
          <a:p>
            <a:r>
              <a:rPr lang="el-GR" dirty="0"/>
              <a:t>Εντοπισμός ταλέντου</a:t>
            </a:r>
          </a:p>
          <a:p>
            <a:r>
              <a:rPr lang="el-GR" dirty="0"/>
              <a:t>Προσέλκυση και πρόσληψη</a:t>
            </a:r>
          </a:p>
          <a:p>
            <a:r>
              <a:rPr lang="el-GR" dirty="0"/>
              <a:t>Επιβράβευση προσωπικού</a:t>
            </a:r>
          </a:p>
          <a:p>
            <a:r>
              <a:rPr lang="el-GR" dirty="0"/>
              <a:t>Εξέλιξη προσωπικού</a:t>
            </a:r>
          </a:p>
          <a:p>
            <a:r>
              <a:rPr lang="el-GR" dirty="0"/>
              <a:t>Διατήρηση προσωπικού</a:t>
            </a:r>
            <a:endParaRPr lang="en-US" dirty="0"/>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87817" y="1256145"/>
            <a:ext cx="2923310" cy="4384966"/>
          </a:xfrm>
          <a:prstGeom prst="rect">
            <a:avLst/>
          </a:prstGeom>
          <a:ln>
            <a:noFill/>
          </a:ln>
          <a:effectLst>
            <a:outerShdw blurRad="292100" dist="139700" dir="2700000" algn="tl" rotWithShape="0">
              <a:srgbClr val="333333">
                <a:alpha val="65000"/>
              </a:srgbClr>
            </a:outerShdw>
          </a:effectLst>
        </p:spPr>
      </p:pic>
      <p:sp>
        <p:nvSpPr>
          <p:cNvPr id="5" name="Rechteck 4"/>
          <p:cNvSpPr/>
          <p:nvPr/>
        </p:nvSpPr>
        <p:spPr>
          <a:xfrm>
            <a:off x="5189146" y="5733474"/>
            <a:ext cx="3421258" cy="307777"/>
          </a:xfrm>
          <a:prstGeom prst="rect">
            <a:avLst/>
          </a:prstGeom>
        </p:spPr>
        <p:txBody>
          <a:bodyPr wrap="none">
            <a:spAutoFit/>
          </a:bodyPr>
          <a:lstStyle/>
          <a:p>
            <a:r>
              <a:rPr lang="el-GR" sz="1400" dirty="0">
                <a:solidFill>
                  <a:srgbClr val="111111"/>
                </a:solidFill>
                <a:latin typeface="-apple-system"/>
              </a:rPr>
              <a:t>Φωτογραφία από</a:t>
            </a:r>
            <a:r>
              <a:rPr lang="en-US" sz="1400" dirty="0">
                <a:solidFill>
                  <a:srgbClr val="111111"/>
                </a:solidFill>
                <a:latin typeface="-apple-system"/>
              </a:rPr>
              <a:t> </a:t>
            </a:r>
            <a:r>
              <a:rPr lang="en-US" sz="1400" dirty="0">
                <a:solidFill>
                  <a:srgbClr val="767676"/>
                </a:solidFill>
                <a:latin typeface="-apple-system"/>
                <a:hlinkClick r:id="rId3"/>
              </a:rPr>
              <a:t>Javier Reyes</a:t>
            </a:r>
            <a:r>
              <a:rPr lang="en-US" sz="1400" dirty="0">
                <a:solidFill>
                  <a:srgbClr val="111111"/>
                </a:solidFill>
                <a:latin typeface="-apple-system"/>
              </a:rPr>
              <a:t> </a:t>
            </a:r>
            <a:r>
              <a:rPr lang="el-GR" sz="1400" dirty="0">
                <a:solidFill>
                  <a:srgbClr val="111111"/>
                </a:solidFill>
                <a:latin typeface="-apple-system"/>
              </a:rPr>
              <a:t>στο</a:t>
            </a:r>
            <a:r>
              <a:rPr lang="en-US" sz="1400" dirty="0">
                <a:solidFill>
                  <a:srgbClr val="111111"/>
                </a:solidFill>
                <a:latin typeface="-apple-system"/>
              </a:rPr>
              <a:t> </a:t>
            </a:r>
            <a:r>
              <a:rPr lang="en-US" sz="1400" dirty="0" err="1">
                <a:solidFill>
                  <a:srgbClr val="767676"/>
                </a:solidFill>
                <a:latin typeface="-apple-system"/>
                <a:hlinkClick r:id="rId4"/>
              </a:rPr>
              <a:t>Unsplash</a:t>
            </a:r>
            <a:endParaRPr lang="de-AT" sz="1400" dirty="0"/>
          </a:p>
        </p:txBody>
      </p:sp>
    </p:spTree>
    <p:extLst>
      <p:ext uri="{BB962C8B-B14F-4D97-AF65-F5344CB8AC3E}">
        <p14:creationId xmlns:p14="http://schemas.microsoft.com/office/powerpoint/2010/main" val="1784908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Ορίζοντας τις Ικανότητες </a:t>
            </a:r>
            <a:r>
              <a:rPr lang="en-GB" dirty="0"/>
              <a:t>I</a:t>
            </a:r>
          </a:p>
        </p:txBody>
      </p:sp>
      <p:sp>
        <p:nvSpPr>
          <p:cNvPr id="3" name="Inhaltsplatzhalter 2"/>
          <p:cNvSpPr>
            <a:spLocks noGrp="1"/>
          </p:cNvSpPr>
          <p:nvPr>
            <p:ph idx="1"/>
          </p:nvPr>
        </p:nvSpPr>
        <p:spPr>
          <a:xfrm>
            <a:off x="628650" y="1825625"/>
            <a:ext cx="7362411" cy="4134080"/>
          </a:xfrm>
        </p:spPr>
        <p:txBody>
          <a:bodyPr>
            <a:normAutofit fontScale="92500" lnSpcReduction="10000"/>
          </a:bodyPr>
          <a:lstStyle/>
          <a:p>
            <a:pPr marL="0" indent="0">
              <a:buNone/>
            </a:pPr>
            <a:r>
              <a:rPr lang="el-GR" sz="2800" dirty="0"/>
              <a:t>Ένα μοντέλο ικανοτήτων είναι…</a:t>
            </a:r>
            <a:endParaRPr lang="en-GB" sz="2800" dirty="0"/>
          </a:p>
          <a:p>
            <a:pPr marL="0" indent="0">
              <a:buNone/>
            </a:pPr>
            <a:endParaRPr lang="en-GB" sz="2800" dirty="0"/>
          </a:p>
          <a:p>
            <a:r>
              <a:rPr lang="en-GB" sz="2800" dirty="0"/>
              <a:t> …</a:t>
            </a:r>
            <a:r>
              <a:rPr lang="el-GR" sz="2800" dirty="0"/>
              <a:t>μια συλλογή συστηματικών περιγραφών συμπεριφορών που θεωρούνται αποφασιστικής σημασίας για την επιτυχία</a:t>
            </a:r>
          </a:p>
          <a:p>
            <a:r>
              <a:rPr lang="el-GR" sz="2800" dirty="0"/>
              <a:t>…με στόχο την ανύψωση της ικανότητας του οργανισμού και το να είναι σε θέση κανείς να παρακολουθεί και να κατευθύνει κρίσιμες εξελίξεις</a:t>
            </a:r>
          </a:p>
          <a:p>
            <a:r>
              <a:rPr lang="el-GR" sz="2800" dirty="0"/>
              <a:t>Συγκεκριμένο για τον οργανισμό και τις ανάγκες του</a:t>
            </a:r>
            <a:endParaRPr lang="en-GB" sz="2800" dirty="0"/>
          </a:p>
        </p:txBody>
      </p:sp>
    </p:spTree>
    <p:extLst>
      <p:ext uri="{BB962C8B-B14F-4D97-AF65-F5344CB8AC3E}">
        <p14:creationId xmlns:p14="http://schemas.microsoft.com/office/powerpoint/2010/main" val="2516014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Ορίζοντας τις Ικανότητες </a:t>
            </a:r>
            <a:r>
              <a:rPr lang="de-DE" dirty="0"/>
              <a:t>II</a:t>
            </a:r>
            <a:endParaRPr lang="de-AT" dirty="0"/>
          </a:p>
        </p:txBody>
      </p:sp>
      <p:sp>
        <p:nvSpPr>
          <p:cNvPr id="3" name="Inhaltsplatzhalter 2"/>
          <p:cNvSpPr>
            <a:spLocks noGrp="1"/>
          </p:cNvSpPr>
          <p:nvPr>
            <p:ph idx="1"/>
          </p:nvPr>
        </p:nvSpPr>
        <p:spPr>
          <a:xfrm>
            <a:off x="628650" y="1825625"/>
            <a:ext cx="8091280" cy="4134080"/>
          </a:xfrm>
        </p:spPr>
        <p:txBody>
          <a:bodyPr>
            <a:normAutofit/>
          </a:bodyPr>
          <a:lstStyle/>
          <a:p>
            <a:pPr marL="0" indent="0">
              <a:buNone/>
            </a:pPr>
            <a:r>
              <a:rPr lang="el-GR" sz="2800" dirty="0"/>
              <a:t>Είδη ικανοτήτων </a:t>
            </a:r>
            <a:r>
              <a:rPr lang="en-US" sz="2800" dirty="0"/>
              <a:t>(</a:t>
            </a:r>
            <a:r>
              <a:rPr lang="en-US" sz="2800" dirty="0" err="1"/>
              <a:t>Erpenbeck</a:t>
            </a:r>
            <a:r>
              <a:rPr lang="en-US" sz="2800" dirty="0"/>
              <a:t> &amp; Rosenstiel, 2007) </a:t>
            </a:r>
          </a:p>
          <a:p>
            <a:r>
              <a:rPr lang="el-GR" sz="2800" dirty="0"/>
              <a:t>Προσωπικές ικανότητες</a:t>
            </a:r>
          </a:p>
          <a:p>
            <a:r>
              <a:rPr lang="el-GR" sz="2800" dirty="0"/>
              <a:t>Ικανότητες δράσης</a:t>
            </a:r>
          </a:p>
          <a:p>
            <a:r>
              <a:rPr lang="el-GR" sz="2800" dirty="0"/>
              <a:t>Ικανότητες σε μεθόδους και τεχνογνωσία </a:t>
            </a:r>
            <a:r>
              <a:rPr lang="el-GR" sz="2800"/>
              <a:t>σε συγκεκριμένα θέματα</a:t>
            </a:r>
            <a:endParaRPr lang="el-GR" sz="2800" dirty="0"/>
          </a:p>
          <a:p>
            <a:r>
              <a:rPr lang="el-GR" sz="2800" dirty="0"/>
              <a:t>Κοινωνικές και επικοινωνιακές ικανότητες</a:t>
            </a:r>
            <a:endParaRPr lang="en-US" sz="2800" dirty="0"/>
          </a:p>
          <a:p>
            <a:pPr marL="0" indent="0">
              <a:buNone/>
            </a:pPr>
            <a:endParaRPr lang="de-AT" sz="2800" dirty="0"/>
          </a:p>
        </p:txBody>
      </p:sp>
    </p:spTree>
    <p:extLst>
      <p:ext uri="{BB962C8B-B14F-4D97-AF65-F5344CB8AC3E}">
        <p14:creationId xmlns:p14="http://schemas.microsoft.com/office/powerpoint/2010/main" val="3913624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Ορίζοντας τις Ικανότητες </a:t>
            </a:r>
            <a:r>
              <a:rPr lang="de-DE" dirty="0"/>
              <a:t>III</a:t>
            </a:r>
            <a:endParaRPr lang="de-AT" dirty="0"/>
          </a:p>
        </p:txBody>
      </p:sp>
      <p:graphicFrame>
        <p:nvGraphicFramePr>
          <p:cNvPr id="3" name="Diagramm 2"/>
          <p:cNvGraphicFramePr/>
          <p:nvPr>
            <p:extLst>
              <p:ext uri="{D42A27DB-BD31-4B8C-83A1-F6EECF244321}">
                <p14:modId xmlns:p14="http://schemas.microsoft.com/office/powerpoint/2010/main" val="1830612003"/>
              </p:ext>
            </p:extLst>
          </p:nvPr>
        </p:nvGraphicFramePr>
        <p:xfrm>
          <a:off x="1338469" y="1597924"/>
          <a:ext cx="6467061" cy="4388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3650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Στοιχεία ενός μοντέλου ικανοτήτων</a:t>
            </a:r>
            <a:endParaRPr lang="de-AT" dirty="0"/>
          </a:p>
        </p:txBody>
      </p:sp>
      <p:sp>
        <p:nvSpPr>
          <p:cNvPr id="3" name="Inhaltsplatzhalter 2"/>
          <p:cNvSpPr>
            <a:spLocks noGrp="1"/>
          </p:cNvSpPr>
          <p:nvPr>
            <p:ph type="body" idx="1"/>
          </p:nvPr>
        </p:nvSpPr>
        <p:spPr>
          <a:xfrm>
            <a:off x="627459" y="1508884"/>
            <a:ext cx="3868340" cy="823912"/>
          </a:xfrm>
        </p:spPr>
        <p:txBody>
          <a:bodyPr>
            <a:normAutofit/>
          </a:bodyPr>
          <a:lstStyle/>
          <a:p>
            <a:r>
              <a:rPr lang="el-GR" dirty="0"/>
              <a:t>Στοιχεία</a:t>
            </a:r>
            <a:endParaRPr lang="de-AT" dirty="0"/>
          </a:p>
        </p:txBody>
      </p:sp>
      <p:sp>
        <p:nvSpPr>
          <p:cNvPr id="4" name="Inhaltsplatzhalter 3"/>
          <p:cNvSpPr>
            <a:spLocks noGrp="1"/>
          </p:cNvSpPr>
          <p:nvPr>
            <p:ph sz="half" idx="2"/>
          </p:nvPr>
        </p:nvSpPr>
        <p:spPr>
          <a:xfrm>
            <a:off x="627459" y="2637597"/>
            <a:ext cx="3868340" cy="2954820"/>
          </a:xfrm>
        </p:spPr>
        <p:txBody>
          <a:bodyPr>
            <a:normAutofit fontScale="92500" lnSpcReduction="10000"/>
          </a:bodyPr>
          <a:lstStyle/>
          <a:p>
            <a:r>
              <a:rPr lang="el-GR" dirty="0"/>
              <a:t>Συμπλέγματα ικανοτήτων</a:t>
            </a:r>
          </a:p>
          <a:p>
            <a:r>
              <a:rPr lang="el-GR" dirty="0"/>
              <a:t>Ορισμός συγκεκριμένων ικανοτήτων</a:t>
            </a:r>
          </a:p>
          <a:p>
            <a:r>
              <a:rPr lang="el-GR" dirty="0"/>
              <a:t>Δείκτες συμπεριφοράς (παραδείγματα: πώς μπορείτε να παρατηρήσετε αυτή την ικανότητα;)</a:t>
            </a:r>
            <a:endParaRPr lang="en-GB" dirty="0"/>
          </a:p>
          <a:p>
            <a:endParaRPr lang="en-GB" dirty="0"/>
          </a:p>
        </p:txBody>
      </p:sp>
      <p:sp>
        <p:nvSpPr>
          <p:cNvPr id="5" name="Textplatzhalter 4"/>
          <p:cNvSpPr>
            <a:spLocks noGrp="1"/>
          </p:cNvSpPr>
          <p:nvPr>
            <p:ph type="body" sz="quarter" idx="3"/>
          </p:nvPr>
        </p:nvSpPr>
        <p:spPr>
          <a:xfrm>
            <a:off x="4695411" y="1425645"/>
            <a:ext cx="3887391" cy="823912"/>
          </a:xfrm>
        </p:spPr>
        <p:txBody>
          <a:bodyPr/>
          <a:lstStyle/>
          <a:p>
            <a:r>
              <a:rPr lang="el-GR" dirty="0"/>
              <a:t>Παραδείγματα</a:t>
            </a:r>
            <a:endParaRPr lang="de-AT" dirty="0"/>
          </a:p>
        </p:txBody>
      </p:sp>
      <p:sp>
        <p:nvSpPr>
          <p:cNvPr id="6" name="Inhaltsplatzhalter 5"/>
          <p:cNvSpPr>
            <a:spLocks noGrp="1"/>
          </p:cNvSpPr>
          <p:nvPr>
            <p:ph sz="quarter" idx="4"/>
          </p:nvPr>
        </p:nvSpPr>
        <p:spPr>
          <a:xfrm>
            <a:off x="4629150" y="2637597"/>
            <a:ext cx="3953652" cy="3498160"/>
          </a:xfrm>
        </p:spPr>
        <p:txBody>
          <a:bodyPr>
            <a:normAutofit fontScale="92500" lnSpcReduction="10000"/>
          </a:bodyPr>
          <a:lstStyle/>
          <a:p>
            <a:r>
              <a:rPr lang="el-GR" dirty="0"/>
              <a:t>Το σύμπλεγμα «Ηγούμαι άλλων» αποτελείται από 20 ικανότητες</a:t>
            </a:r>
            <a:endParaRPr lang="en-GB" dirty="0"/>
          </a:p>
          <a:p>
            <a:r>
              <a:rPr lang="el-GR" dirty="0"/>
              <a:t>Ηγετική Ικανότητα:</a:t>
            </a:r>
          </a:p>
          <a:p>
            <a:pPr marL="0" indent="0">
              <a:buNone/>
            </a:pPr>
            <a:r>
              <a:rPr lang="el-GR" dirty="0"/>
              <a:t>«Προκαλώντας και ενθαρρύνοντας με σεβασμό τους υπαλλήλους να πετύχουν κοινούς στόχους»</a:t>
            </a:r>
            <a:endParaRPr lang="en-GB" dirty="0"/>
          </a:p>
          <a:p>
            <a:r>
              <a:rPr lang="el-GR" dirty="0"/>
              <a:t>Δείκτες συμπεριφοράς:</a:t>
            </a:r>
            <a:endParaRPr lang="en-GB" dirty="0"/>
          </a:p>
          <a:p>
            <a:pPr lvl="1">
              <a:buFont typeface="Courier New" panose="02070309020205020404" pitchFamily="49" charset="0"/>
              <a:buChar char="o"/>
            </a:pPr>
            <a:r>
              <a:rPr lang="el-GR" dirty="0"/>
              <a:t>Ζητά τακτικά εποικοδομητικές αξιολογήσεις απόδοσης σε ομαδικές συναντήσεις</a:t>
            </a:r>
          </a:p>
          <a:p>
            <a:pPr lvl="1">
              <a:buFont typeface="Courier New" panose="02070309020205020404" pitchFamily="49" charset="0"/>
              <a:buChar char="o"/>
            </a:pPr>
            <a:r>
              <a:rPr lang="el-GR" dirty="0"/>
              <a:t>Προσφέρει προνοητικά χρόνο και χώρο για προβληματισμό σχετικά με προβλήματα και εμπόδια</a:t>
            </a:r>
            <a:endParaRPr lang="en-GB" dirty="0"/>
          </a:p>
        </p:txBody>
      </p:sp>
    </p:spTree>
    <p:extLst>
      <p:ext uri="{BB962C8B-B14F-4D97-AF65-F5344CB8AC3E}">
        <p14:creationId xmlns:p14="http://schemas.microsoft.com/office/powerpoint/2010/main" val="2720670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fontScale="90000"/>
          </a:bodyPr>
          <a:lstStyle/>
          <a:p>
            <a:r>
              <a:rPr lang="el-GR" dirty="0"/>
              <a:t>Άσκηση</a:t>
            </a:r>
            <a:r>
              <a:rPr lang="en-GB" dirty="0"/>
              <a:t>: </a:t>
            </a:r>
            <a:r>
              <a:rPr lang="el-GR" dirty="0"/>
              <a:t>Προσδιορισμός </a:t>
            </a:r>
            <a:r>
              <a:rPr lang="el-GR"/>
              <a:t>καίριων ικανοτήτων </a:t>
            </a:r>
            <a:r>
              <a:rPr lang="el-GR" dirty="0"/>
              <a:t>για τον οργανισμό σας </a:t>
            </a:r>
            <a:r>
              <a:rPr lang="en-GB" dirty="0"/>
              <a:t>(</a:t>
            </a:r>
            <a:r>
              <a:rPr lang="el-GR" dirty="0"/>
              <a:t>Φύλλο εργασίας</a:t>
            </a:r>
            <a:r>
              <a:rPr lang="en-GB" dirty="0"/>
              <a:t> 03)</a:t>
            </a:r>
          </a:p>
        </p:txBody>
      </p:sp>
      <p:sp>
        <p:nvSpPr>
          <p:cNvPr id="8" name="Inhaltsplatzhalter 7"/>
          <p:cNvSpPr>
            <a:spLocks noGrp="1"/>
          </p:cNvSpPr>
          <p:nvPr>
            <p:ph idx="1"/>
          </p:nvPr>
        </p:nvSpPr>
        <p:spPr>
          <a:xfrm>
            <a:off x="628650" y="1739055"/>
            <a:ext cx="3894654" cy="4347928"/>
          </a:xfrm>
        </p:spPr>
        <p:txBody>
          <a:bodyPr>
            <a:normAutofit fontScale="85000" lnSpcReduction="10000"/>
          </a:bodyPr>
          <a:lstStyle/>
          <a:p>
            <a:pPr marL="457200" indent="-457200">
              <a:buFont typeface="+mj-lt"/>
              <a:buAutoNum type="arabicPeriod"/>
            </a:pPr>
            <a:r>
              <a:rPr lang="el-GR" dirty="0"/>
              <a:t>Επιλέξτε ένα τμήμα/επάγγελμα καίριου ταλέντου</a:t>
            </a:r>
            <a:endParaRPr lang="en-GB" dirty="0"/>
          </a:p>
          <a:p>
            <a:pPr marL="457200" indent="-457200">
              <a:buFont typeface="+mj-lt"/>
              <a:buAutoNum type="arabicPeriod"/>
            </a:pPr>
            <a:r>
              <a:rPr lang="el-GR" dirty="0"/>
              <a:t>Κάντε ένα προσχέδιο του πρώτου μέρους του μοντέλου ικανοτήτων σας:</a:t>
            </a:r>
            <a:endParaRPr lang="en-GB" dirty="0"/>
          </a:p>
          <a:p>
            <a:pPr marL="342900" lvl="1" indent="0">
              <a:buNone/>
            </a:pPr>
            <a:r>
              <a:rPr lang="el-GR" dirty="0"/>
              <a:t>α.	Επιλέξτε ένα από τα πεδία 	κύριων ικανοτήτων (ηγούμαι </a:t>
            </a:r>
            <a:r>
              <a:rPr lang="en-GB" dirty="0"/>
              <a:t>	</a:t>
            </a:r>
            <a:r>
              <a:rPr lang="el-GR" dirty="0"/>
              <a:t>	του εαυτού μου, του σκοπού και </a:t>
            </a:r>
            <a:r>
              <a:rPr lang="en-GB" dirty="0"/>
              <a:t>	</a:t>
            </a:r>
            <a:r>
              <a:rPr lang="el-GR" dirty="0"/>
              <a:t>των άλλων)</a:t>
            </a:r>
          </a:p>
          <a:p>
            <a:pPr marL="342900" lvl="1" indent="0">
              <a:buNone/>
            </a:pPr>
            <a:r>
              <a:rPr lang="el-GR" dirty="0"/>
              <a:t>β.	Αναφέρετε 2-3 ικανότητες</a:t>
            </a:r>
          </a:p>
          <a:p>
            <a:pPr marL="342900" lvl="1" indent="0">
              <a:buNone/>
            </a:pPr>
            <a:r>
              <a:rPr lang="el-GR" dirty="0"/>
              <a:t>γ.	Γράψτε πρόχειρα σαφείς 	περιγραφές</a:t>
            </a:r>
          </a:p>
          <a:p>
            <a:pPr marL="342900" lvl="1" indent="0">
              <a:buNone/>
            </a:pPr>
            <a:r>
              <a:rPr lang="el-GR" dirty="0"/>
              <a:t>δ.	Προσπαθήστε να βρείτε δείκτες </a:t>
            </a:r>
            <a:r>
              <a:rPr lang="en-GB" dirty="0"/>
              <a:t>	</a:t>
            </a:r>
            <a:r>
              <a:rPr lang="el-GR" dirty="0"/>
              <a:t>συμπεριφοράς για να καταστήσετε </a:t>
            </a:r>
            <a:r>
              <a:rPr lang="en-GB" dirty="0"/>
              <a:t>	</a:t>
            </a:r>
            <a:r>
              <a:rPr lang="el-GR" dirty="0"/>
              <a:t>σαφές ποια συμπεριφορά δείχνει </a:t>
            </a:r>
            <a:r>
              <a:rPr lang="en-GB" dirty="0"/>
              <a:t>	</a:t>
            </a:r>
            <a:r>
              <a:rPr lang="el-GR" dirty="0"/>
              <a:t>ότι η απαιτούμενη ικανότητα </a:t>
            </a:r>
            <a:r>
              <a:rPr lang="en-GB"/>
              <a:t>	</a:t>
            </a:r>
            <a:r>
              <a:rPr lang="el-GR"/>
              <a:t>υπάρχει</a:t>
            </a:r>
            <a:r>
              <a:rPr lang="el-GR" dirty="0"/>
              <a:t>.	</a:t>
            </a:r>
            <a:endParaRPr lang="en-GB" dirty="0"/>
          </a:p>
          <a:p>
            <a:pPr marL="457200" indent="-457200">
              <a:buFont typeface="+mj-lt"/>
              <a:buAutoNum type="arabicPeriod"/>
            </a:pPr>
            <a:r>
              <a:rPr lang="el-GR" dirty="0"/>
              <a:t>Μοιραστείτε τα αποτελέσματά σας με έναν συνάδελφο</a:t>
            </a:r>
            <a:endParaRPr lang="en-GB" dirty="0"/>
          </a:p>
          <a:p>
            <a:endParaRPr lang="en-GB" dirty="0"/>
          </a:p>
        </p:txBody>
      </p:sp>
      <p:pic>
        <p:nvPicPr>
          <p:cNvPr id="9" name="Grafik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15286" y="1787753"/>
            <a:ext cx="3722528" cy="2481686"/>
          </a:xfrm>
          <a:prstGeom prst="rect">
            <a:avLst/>
          </a:prstGeom>
          <a:ln>
            <a:noFill/>
          </a:ln>
          <a:effectLst>
            <a:outerShdw blurRad="292100" dist="139700" dir="2700000" algn="tl" rotWithShape="0">
              <a:srgbClr val="333333">
                <a:alpha val="65000"/>
              </a:srgbClr>
            </a:outerShdw>
          </a:effectLst>
        </p:spPr>
      </p:pic>
      <p:sp>
        <p:nvSpPr>
          <p:cNvPr id="10" name="Rechteck 9"/>
          <p:cNvSpPr/>
          <p:nvPr/>
        </p:nvSpPr>
        <p:spPr>
          <a:xfrm>
            <a:off x="4561178" y="4280261"/>
            <a:ext cx="2996398" cy="276999"/>
          </a:xfrm>
          <a:prstGeom prst="rect">
            <a:avLst/>
          </a:prstGeom>
        </p:spPr>
        <p:txBody>
          <a:bodyPr wrap="none">
            <a:spAutoFit/>
          </a:bodyPr>
          <a:lstStyle/>
          <a:p>
            <a:r>
              <a:rPr lang="el-GR" sz="1200" dirty="0">
                <a:solidFill>
                  <a:srgbClr val="191B26"/>
                </a:solidFill>
                <a:latin typeface="Open Sans"/>
              </a:rPr>
              <a:t>Εικόνα από</a:t>
            </a:r>
            <a:r>
              <a:rPr lang="de-AT" sz="1200" dirty="0">
                <a:solidFill>
                  <a:srgbClr val="191B26"/>
                </a:solidFill>
                <a:latin typeface="Open Sans"/>
              </a:rPr>
              <a:t> </a:t>
            </a:r>
            <a:r>
              <a:rPr lang="de-AT" sz="1200" u="sng" dirty="0">
                <a:solidFill>
                  <a:srgbClr val="191B26"/>
                </a:solidFill>
                <a:latin typeface="Open Sans"/>
                <a:hlinkClick r:id="rId3"/>
              </a:rPr>
              <a:t>Nicola Giordano</a:t>
            </a:r>
            <a:r>
              <a:rPr lang="de-AT" sz="1200" dirty="0">
                <a:solidFill>
                  <a:srgbClr val="191B26"/>
                </a:solidFill>
                <a:latin typeface="Open Sans"/>
              </a:rPr>
              <a:t> </a:t>
            </a:r>
            <a:r>
              <a:rPr lang="el-GR" sz="1200" dirty="0">
                <a:solidFill>
                  <a:srgbClr val="191B26"/>
                </a:solidFill>
                <a:latin typeface="Open Sans"/>
              </a:rPr>
              <a:t>στο</a:t>
            </a:r>
            <a:r>
              <a:rPr lang="de-AT" sz="1200" dirty="0">
                <a:solidFill>
                  <a:srgbClr val="191B26"/>
                </a:solidFill>
                <a:latin typeface="Open Sans"/>
              </a:rPr>
              <a:t> </a:t>
            </a:r>
            <a:r>
              <a:rPr lang="de-AT" sz="1200" u="sng" dirty="0" err="1">
                <a:solidFill>
                  <a:srgbClr val="191B26"/>
                </a:solidFill>
                <a:latin typeface="Open Sans"/>
                <a:hlinkClick r:id="rId4"/>
              </a:rPr>
              <a:t>Pixabay</a:t>
            </a:r>
            <a:r>
              <a:rPr lang="de-AT" sz="1200" dirty="0">
                <a:solidFill>
                  <a:srgbClr val="191B26"/>
                </a:solidFill>
                <a:latin typeface="Open Sans"/>
              </a:rPr>
              <a:t> </a:t>
            </a:r>
            <a:endParaRPr lang="de-AT" sz="1200" dirty="0"/>
          </a:p>
        </p:txBody>
      </p:sp>
    </p:spTree>
    <p:extLst>
      <p:ext uri="{BB962C8B-B14F-4D97-AF65-F5344CB8AC3E}">
        <p14:creationId xmlns:p14="http://schemas.microsoft.com/office/powerpoint/2010/main" val="2502859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Εργαλείο Σχεδιασμού Ικανοτήτων</a:t>
            </a:r>
            <a:endParaRPr lang="de-AT" dirty="0"/>
          </a:p>
        </p:txBody>
      </p:sp>
      <p:sp>
        <p:nvSpPr>
          <p:cNvPr id="3" name="Inhaltsplatzhalter 2"/>
          <p:cNvSpPr>
            <a:spLocks noGrp="1"/>
          </p:cNvSpPr>
          <p:nvPr>
            <p:ph idx="1"/>
          </p:nvPr>
        </p:nvSpPr>
        <p:spPr>
          <a:xfrm>
            <a:off x="478338" y="1489395"/>
            <a:ext cx="3979188" cy="4134080"/>
          </a:xfrm>
        </p:spPr>
        <p:txBody>
          <a:bodyPr>
            <a:noAutofit/>
          </a:bodyPr>
          <a:lstStyle/>
          <a:p>
            <a:r>
              <a:rPr lang="el-GR" sz="1800" dirty="0"/>
              <a:t>Αυτό το εργαλείο σας δίνει τη δυνατότητα να καθορίσετε το επίπεδο επιδεξιότητας για κάθε ικανότητα που είναι αποφασιστικής σημασίας για τα τμήματα ταλέντου στον οργανισμό σας.</a:t>
            </a:r>
            <a:endParaRPr lang="en-GB" sz="1800" dirty="0"/>
          </a:p>
          <a:p>
            <a:r>
              <a:rPr lang="el-GR" sz="1800" dirty="0"/>
              <a:t>Σε συνδυασμό με τις προηγούμενες προσπάθειες κατάτμησης ταλέντου και διαμόρφωσης ικανοτήτων, θα σας βοηθήσει να εντοπίσετε τα κρίσιμα κενά και να σχεδιάσετε δράσεις για να τα αντιμετωπίσετε, (π.χ. να προσλάβετε νέο ταλέντο ή να δώσετε τη δυνατότητα στο ήδη υπάρχον προσωπικό να εξελιχθεί περαιτέρω και να συμπληρώσει το κενό).</a:t>
            </a:r>
          </a:p>
          <a:p>
            <a:endParaRPr lang="el-GR" sz="1800" dirty="0"/>
          </a:p>
          <a:p>
            <a:endParaRPr lang="en-GB" sz="1800" dirty="0"/>
          </a:p>
          <a:p>
            <a:endParaRPr lang="de-AT" sz="1800" dirty="0"/>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20695" y="1489395"/>
            <a:ext cx="4150557" cy="2767038"/>
          </a:xfrm>
          <a:prstGeom prst="rect">
            <a:avLst/>
          </a:prstGeom>
          <a:effectLst>
            <a:outerShdw blurRad="50800" dist="50800" dir="5400000" algn="ctr" rotWithShape="0">
              <a:srgbClr val="000000"/>
            </a:outerShdw>
          </a:effectLst>
        </p:spPr>
      </p:pic>
      <p:sp>
        <p:nvSpPr>
          <p:cNvPr id="5" name="Rechteck 4"/>
          <p:cNvSpPr/>
          <p:nvPr/>
        </p:nvSpPr>
        <p:spPr>
          <a:xfrm>
            <a:off x="4607838" y="4425721"/>
            <a:ext cx="1913090" cy="461665"/>
          </a:xfrm>
          <a:prstGeom prst="rect">
            <a:avLst/>
          </a:prstGeom>
        </p:spPr>
        <p:txBody>
          <a:bodyPr wrap="square">
            <a:spAutoFit/>
          </a:bodyPr>
          <a:lstStyle/>
          <a:p>
            <a:r>
              <a:rPr lang="el-GR" sz="1200" dirty="0">
                <a:solidFill>
                  <a:srgbClr val="111111"/>
                </a:solidFill>
                <a:latin typeface="-apple-system"/>
              </a:rPr>
              <a:t>Φωτογραφία από</a:t>
            </a:r>
            <a:r>
              <a:rPr lang="en-US" sz="1200" dirty="0">
                <a:solidFill>
                  <a:srgbClr val="111111"/>
                </a:solidFill>
                <a:latin typeface="-apple-system"/>
              </a:rPr>
              <a:t> </a:t>
            </a:r>
            <a:r>
              <a:rPr lang="en-US" sz="1200" dirty="0">
                <a:solidFill>
                  <a:srgbClr val="767676"/>
                </a:solidFill>
                <a:latin typeface="-apple-system"/>
                <a:hlinkClick r:id="rId3"/>
              </a:rPr>
              <a:t>You X Ventures</a:t>
            </a:r>
            <a:r>
              <a:rPr lang="en-US" sz="1200" dirty="0">
                <a:solidFill>
                  <a:srgbClr val="111111"/>
                </a:solidFill>
                <a:latin typeface="-apple-system"/>
              </a:rPr>
              <a:t> </a:t>
            </a:r>
            <a:r>
              <a:rPr lang="el-GR" sz="1200" dirty="0">
                <a:solidFill>
                  <a:srgbClr val="111111"/>
                </a:solidFill>
                <a:latin typeface="-apple-system"/>
              </a:rPr>
              <a:t>στο</a:t>
            </a:r>
            <a:r>
              <a:rPr lang="en-US" sz="1200" dirty="0">
                <a:solidFill>
                  <a:srgbClr val="111111"/>
                </a:solidFill>
                <a:latin typeface="-apple-system"/>
              </a:rPr>
              <a:t> </a:t>
            </a:r>
            <a:r>
              <a:rPr lang="en-US" sz="1200" dirty="0" err="1">
                <a:solidFill>
                  <a:srgbClr val="767676"/>
                </a:solidFill>
                <a:latin typeface="-apple-system"/>
                <a:hlinkClick r:id="rId4"/>
              </a:rPr>
              <a:t>Unsplash</a:t>
            </a:r>
            <a:endParaRPr lang="de-AT" sz="1200" dirty="0"/>
          </a:p>
        </p:txBody>
      </p:sp>
    </p:spTree>
    <p:extLst>
      <p:ext uri="{BB962C8B-B14F-4D97-AF65-F5344CB8AC3E}">
        <p14:creationId xmlns:p14="http://schemas.microsoft.com/office/powerpoint/2010/main" val="334964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5" name="Google Shape;54;p13">
            <a:extLst>
              <a:ext uri="{FF2B5EF4-FFF2-40B4-BE49-F238E27FC236}">
                <a16:creationId xmlns:a16="http://schemas.microsoft.com/office/drawing/2014/main" id="{4EE1301B-4607-4539-A2F0-A5E934540CA8}"/>
              </a:ext>
            </a:extLst>
          </p:cNvPr>
          <p:cNvSpPr txBox="1">
            <a:spLocks noGrp="1"/>
          </p:cNvSpPr>
          <p:nvPr>
            <p:ph type="ctrTitle"/>
          </p:nvPr>
        </p:nvSpPr>
        <p:spPr>
          <a:xfrm>
            <a:off x="64928" y="1996530"/>
            <a:ext cx="8990920" cy="2066868"/>
          </a:xfrm>
          <a:prstGeom prst="rect">
            <a:avLst/>
          </a:prstGeom>
        </p:spPr>
        <p:txBody>
          <a:bodyPr spcFirstLastPara="1" vert="horz" wrap="square" lIns="91425" tIns="91425" rIns="91425" bIns="91425" rtlCol="0" anchor="b" anchorCtr="0">
            <a:noAutofit/>
          </a:bodyPr>
          <a:lstStyle/>
          <a:p>
            <a:pPr>
              <a:spcBef>
                <a:spcPts val="0"/>
              </a:spcBef>
            </a:pPr>
            <a:r>
              <a:rPr lang="el-GR" b="1" dirty="0"/>
              <a:t>Διδακτικό Κεφάλαιο </a:t>
            </a:r>
            <a:r>
              <a:rPr lang="en-GB" b="1" dirty="0"/>
              <a:t>03: </a:t>
            </a:r>
            <a:br>
              <a:rPr lang="en-GB" b="1" dirty="0"/>
            </a:br>
            <a:r>
              <a:rPr lang="el-GR" b="1" dirty="0"/>
              <a:t>Ξεκινώντας με </a:t>
            </a:r>
            <a:br>
              <a:rPr lang="el-GR" b="1" dirty="0"/>
            </a:br>
            <a:r>
              <a:rPr lang="el-GR" b="1" dirty="0"/>
              <a:t>κατάτμηση ταλέντου και </a:t>
            </a:r>
            <a:br>
              <a:rPr lang="el-GR" b="1" dirty="0"/>
            </a:br>
            <a:r>
              <a:rPr lang="el-GR" b="1" dirty="0"/>
              <a:t>σχεδιασμό ικανοτήτων</a:t>
            </a:r>
            <a:endParaRPr sz="3600" b="1" spc="50" dirty="0">
              <a:ln w="0"/>
              <a:effectLst>
                <a:innerShdw blurRad="63500" dist="50800" dir="13500000">
                  <a:srgbClr val="000000">
                    <a:alpha val="50000"/>
                  </a:srgbClr>
                </a:innerShdw>
              </a:effectLst>
            </a:endParaRPr>
          </a:p>
        </p:txBody>
      </p:sp>
      <p:sp>
        <p:nvSpPr>
          <p:cNvPr id="16" name="Google Shape;55;p13">
            <a:extLst>
              <a:ext uri="{FF2B5EF4-FFF2-40B4-BE49-F238E27FC236}">
                <a16:creationId xmlns:a16="http://schemas.microsoft.com/office/drawing/2014/main" id="{DE9B7982-7A4B-457A-9C2E-1923E7C8D161}"/>
              </a:ext>
            </a:extLst>
          </p:cNvPr>
          <p:cNvSpPr txBox="1">
            <a:spLocks noGrp="1"/>
          </p:cNvSpPr>
          <p:nvPr>
            <p:ph type="subTitle" idx="1"/>
          </p:nvPr>
        </p:nvSpPr>
        <p:spPr>
          <a:xfrm>
            <a:off x="134859" y="4125581"/>
            <a:ext cx="8520600" cy="693620"/>
          </a:xfrm>
          <a:prstGeom prst="rect">
            <a:avLst/>
          </a:prstGeom>
        </p:spPr>
        <p:txBody>
          <a:bodyPr spcFirstLastPara="1" vert="horz" wrap="square" lIns="91425" tIns="91425" rIns="91425" bIns="91425" rtlCol="0" anchor="t" anchorCtr="0">
            <a:noAutofit/>
            <a:scene3d>
              <a:camera prst="orthographicFront"/>
              <a:lightRig rig="soft" dir="t">
                <a:rot lat="0" lon="0" rev="15600000"/>
              </a:lightRig>
            </a:scene3d>
            <a:sp3d extrusionH="57150" prstMaterial="softEdge">
              <a:bevelT w="25400" h="38100"/>
            </a:sp3d>
          </a:bodyPr>
          <a:lstStyle/>
          <a:p>
            <a:pPr>
              <a:spcBef>
                <a:spcPts val="0"/>
              </a:spcBef>
            </a:pPr>
            <a:r>
              <a:rPr lang="el-GR" sz="2400" b="1" dirty="0">
                <a:ln/>
              </a:rPr>
              <a:t>Προετοιμάστηκε από </a:t>
            </a:r>
            <a:r>
              <a:rPr lang="en-GB" sz="2400" b="1" dirty="0">
                <a:ln/>
              </a:rPr>
              <a:t>WKO </a:t>
            </a:r>
            <a:r>
              <a:rPr lang="en-GB" sz="2400" b="1" dirty="0" err="1">
                <a:ln/>
              </a:rPr>
              <a:t>Steiermark</a:t>
            </a:r>
            <a:r>
              <a:rPr lang="en-GB" sz="2400" b="1" dirty="0">
                <a:ln/>
              </a:rPr>
              <a:t>, </a:t>
            </a:r>
            <a:r>
              <a:rPr lang="el-GR" sz="2400" b="1" dirty="0">
                <a:ln/>
              </a:rPr>
              <a:t>Αυστρία</a:t>
            </a:r>
            <a:endParaRPr sz="2400" b="1" dirty="0">
              <a:ln/>
            </a:endParaRPr>
          </a:p>
        </p:txBody>
      </p:sp>
      <p:pic>
        <p:nvPicPr>
          <p:cNvPr id="4" name="Picture 3" descr="A close up of a logo&#10;&#10;Description automatically generated">
            <a:extLst>
              <a:ext uri="{FF2B5EF4-FFF2-40B4-BE49-F238E27FC236}">
                <a16:creationId xmlns:a16="http://schemas.microsoft.com/office/drawing/2014/main" id="{318EA7DB-91C1-4A48-A734-32949D4108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5721040A-1622-41B5-A4C6-B58A6DC708CB}"/>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9259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l-GR" dirty="0"/>
              <a:t>Περαιτέρω εργασίες ανάπτυξης στρατηγικής για διαχείριση ταλέντου (προαιρετικά)</a:t>
            </a:r>
            <a:endParaRPr lang="en-GB" dirty="0"/>
          </a:p>
        </p:txBody>
      </p:sp>
      <p:sp>
        <p:nvSpPr>
          <p:cNvPr id="3" name="Inhaltsplatzhalter 2"/>
          <p:cNvSpPr>
            <a:spLocks noGrp="1"/>
          </p:cNvSpPr>
          <p:nvPr>
            <p:ph idx="1"/>
          </p:nvPr>
        </p:nvSpPr>
        <p:spPr/>
        <p:txBody>
          <a:bodyPr/>
          <a:lstStyle/>
          <a:p>
            <a:r>
              <a:rPr lang="el-GR" dirty="0"/>
              <a:t>Οριστικοποίηση του μοντέλου ικανοτήτων σας</a:t>
            </a:r>
          </a:p>
          <a:p>
            <a:r>
              <a:rPr lang="el-GR" dirty="0"/>
              <a:t>Εργαλείο σχεδιασμού ικανοτήτων για την αποτύπωση κενών και αναγκών (επισυνάπτεται)</a:t>
            </a:r>
          </a:p>
          <a:p>
            <a:r>
              <a:rPr lang="el-GR" dirty="0"/>
              <a:t>Περαιτέρω σχεδιασμός δραστηριοτήτων </a:t>
            </a:r>
            <a:r>
              <a:rPr lang="el-GR"/>
              <a:t>για Διαδικασίες Πολιτισμικής αλλαγής </a:t>
            </a:r>
            <a:r>
              <a:rPr lang="el-GR" dirty="0"/>
              <a:t>και Ανθρώπινου Δυναμικού</a:t>
            </a:r>
          </a:p>
          <a:p>
            <a:r>
              <a:rPr lang="el-GR" dirty="0"/>
              <a:t>Ορισμός κριτηρίων και ενδείξεων επιτυχίας (</a:t>
            </a:r>
            <a:r>
              <a:rPr lang="en-GB" dirty="0"/>
              <a:t>KPIs)</a:t>
            </a:r>
          </a:p>
          <a:p>
            <a:r>
              <a:rPr lang="el-GR" dirty="0"/>
              <a:t>Παροχή οργάνων και διαδικασιών για αξιολόγηση</a:t>
            </a:r>
          </a:p>
          <a:p>
            <a:r>
              <a:rPr lang="el-GR" dirty="0"/>
              <a:t>Εγκατάσταση Συστήματος Δεδομένων &amp; Ανάλυσης Διαχείρισης Ταλέντου (προαιρετικό)</a:t>
            </a:r>
            <a:endParaRPr lang="en-GB" dirty="0"/>
          </a:p>
        </p:txBody>
      </p:sp>
    </p:spTree>
    <p:extLst>
      <p:ext uri="{BB962C8B-B14F-4D97-AF65-F5344CB8AC3E}">
        <p14:creationId xmlns:p14="http://schemas.microsoft.com/office/powerpoint/2010/main" val="3917095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7" name="Title 2">
            <a:extLst>
              <a:ext uri="{FF2B5EF4-FFF2-40B4-BE49-F238E27FC236}">
                <a16:creationId xmlns:a16="http://schemas.microsoft.com/office/drawing/2014/main" id="{9EC3567D-321E-4D8C-990E-10BE5B3602A6}"/>
              </a:ext>
            </a:extLst>
          </p:cNvPr>
          <p:cNvSpPr>
            <a:spLocks noGrp="1"/>
          </p:cNvSpPr>
          <p:nvPr>
            <p:ph type="ctrTitle"/>
          </p:nvPr>
        </p:nvSpPr>
        <p:spPr>
          <a:xfrm>
            <a:off x="311700" y="1642466"/>
            <a:ext cx="8520600" cy="528865"/>
          </a:xfrm>
          <a:prstGeom prst="roundRect">
            <a:avLst/>
          </a:prstGeom>
          <a:solidFill>
            <a:srgbClr val="3087B9"/>
          </a:solidFill>
        </p:spPr>
        <p:style>
          <a:lnRef idx="0">
            <a:schemeClr val="accent4"/>
          </a:lnRef>
          <a:fillRef idx="3">
            <a:schemeClr val="accent4"/>
          </a:fillRef>
          <a:effectRef idx="3">
            <a:schemeClr val="accent4"/>
          </a:effectRef>
          <a:fontRef idx="minor">
            <a:schemeClr val="lt1"/>
          </a:fontRef>
        </p:style>
        <p:txBody>
          <a:bodyPr anchor="ctr">
            <a:normAutofit fontScale="90000"/>
          </a:bodyPr>
          <a:lstStyle/>
          <a:p>
            <a:r>
              <a:rPr lang="el-GR" sz="3400" b="1" spc="50" dirty="0">
                <a:ln w="0"/>
                <a:solidFill>
                  <a:schemeClr val="bg2"/>
                </a:solidFill>
                <a:effectLst>
                  <a:innerShdw blurRad="63500" dist="50800" dir="13500000">
                    <a:srgbClr val="000000">
                      <a:alpha val="50000"/>
                    </a:srgbClr>
                  </a:innerShdw>
                </a:effectLst>
              </a:rPr>
              <a:t>Σύνοψη/Συμπέρασμα</a:t>
            </a:r>
            <a:endParaRPr lang="en-GB" sz="3400" b="1" spc="50" dirty="0">
              <a:ln w="0"/>
              <a:solidFill>
                <a:schemeClr val="bg2"/>
              </a:solidFill>
              <a:effectLst>
                <a:innerShdw blurRad="63500" dist="50800" dir="13500000">
                  <a:srgbClr val="000000">
                    <a:alpha val="50000"/>
                  </a:srgbClr>
                </a:innerShdw>
              </a:effectLst>
            </a:endParaRPr>
          </a:p>
        </p:txBody>
      </p:sp>
      <p:sp>
        <p:nvSpPr>
          <p:cNvPr id="16" name="Google Shape;55;p13">
            <a:extLst>
              <a:ext uri="{FF2B5EF4-FFF2-40B4-BE49-F238E27FC236}">
                <a16:creationId xmlns:a16="http://schemas.microsoft.com/office/drawing/2014/main" id="{17CCE1D5-4F53-49BA-82C4-F4151857EA27}"/>
              </a:ext>
            </a:extLst>
          </p:cNvPr>
          <p:cNvSpPr txBox="1">
            <a:spLocks noGrp="1"/>
          </p:cNvSpPr>
          <p:nvPr>
            <p:ph type="subTitle" idx="1"/>
          </p:nvPr>
        </p:nvSpPr>
        <p:spPr>
          <a:xfrm>
            <a:off x="311700" y="2502828"/>
            <a:ext cx="8330181" cy="2897001"/>
          </a:xfrm>
          <a:prstGeom prst="rect">
            <a:avLst/>
          </a:prstGeom>
        </p:spPr>
        <p:txBody>
          <a:bodyPr spcFirstLastPara="1" vert="horz" wrap="square" lIns="91425" tIns="91425" rIns="91425" bIns="91425" rtlCol="0" anchor="t" anchorCtr="0">
            <a:noAutofit/>
          </a:bodyPr>
          <a:lstStyle/>
          <a:p>
            <a:pPr marL="514350" indent="-514350" algn="l">
              <a:lnSpc>
                <a:spcPct val="100000"/>
              </a:lnSpc>
              <a:spcBef>
                <a:spcPts val="0"/>
              </a:spcBef>
              <a:buFont typeface="+mj-lt"/>
              <a:buAutoNum type="arabicPeriod"/>
            </a:pPr>
            <a:r>
              <a:rPr lang="el-GR" dirty="0"/>
              <a:t>Ο εντοπισμός καίριων ταλέντων είναι ένα πολύ σημαντικό στοιχεία του σχεδιασμού στρατηγικής ταλέντου και ορισμού της εστίασης</a:t>
            </a:r>
          </a:p>
          <a:p>
            <a:pPr marL="514350" indent="-514350" algn="l">
              <a:lnSpc>
                <a:spcPct val="100000"/>
              </a:lnSpc>
              <a:spcBef>
                <a:spcPts val="0"/>
              </a:spcBef>
              <a:buFont typeface="+mj-lt"/>
              <a:buAutoNum type="arabicPeriod"/>
            </a:pPr>
            <a:r>
              <a:rPr lang="el-GR" dirty="0"/>
              <a:t>Συμπεριλάβετε σημαντικά ενδιαφερόμενα μέρη σε αυτή τη δραστηριότητα</a:t>
            </a:r>
          </a:p>
          <a:p>
            <a:pPr marL="514350" indent="-514350" algn="l">
              <a:lnSpc>
                <a:spcPct val="100000"/>
              </a:lnSpc>
              <a:spcBef>
                <a:spcPts val="0"/>
              </a:spcBef>
              <a:buFont typeface="+mj-lt"/>
              <a:buAutoNum type="arabicPeriod"/>
            </a:pPr>
            <a:r>
              <a:rPr lang="el-GR" dirty="0"/>
              <a:t>Ένα μοντέλο ικανοτήτων είναι ένα σχετικό εργαλείο για την καθοδήγηση της στρατηγικής διαχείρισης ταλέντου που θα ακολουθήσετε και των διαδικασιών Ανθρώπινου Δυναμικού</a:t>
            </a:r>
          </a:p>
          <a:p>
            <a:pPr marL="514350" indent="-514350" algn="l">
              <a:lnSpc>
                <a:spcPct val="100000"/>
              </a:lnSpc>
              <a:spcBef>
                <a:spcPts val="0"/>
              </a:spcBef>
              <a:buFont typeface="+mj-lt"/>
              <a:buAutoNum type="arabicPeriod"/>
            </a:pPr>
            <a:r>
              <a:rPr lang="el-GR" dirty="0"/>
              <a:t>Το μοντέλο πρέπει να αναφέρεται συγκεκριμένα στον οργανισμό και να είναι προσανατολισμένο στο μέλλον</a:t>
            </a:r>
            <a:endParaRPr lang="en-GB" dirty="0"/>
          </a:p>
          <a:p>
            <a:pPr marL="514350" indent="-514350" algn="l">
              <a:lnSpc>
                <a:spcPct val="100000"/>
              </a:lnSpc>
              <a:spcBef>
                <a:spcPts val="0"/>
              </a:spcBef>
              <a:buFont typeface="+mj-lt"/>
              <a:buAutoNum type="arabicPeriod"/>
            </a:pPr>
            <a:endParaRPr lang="en-GB" dirty="0"/>
          </a:p>
          <a:p>
            <a:pPr marL="514350" indent="-514350" algn="l">
              <a:lnSpc>
                <a:spcPct val="100000"/>
              </a:lnSpc>
              <a:spcBef>
                <a:spcPts val="0"/>
              </a:spcBef>
              <a:buFont typeface="+mj-lt"/>
              <a:buAutoNum type="arabicPeriod"/>
            </a:pPr>
            <a:endParaRPr lang="en-GB" dirty="0"/>
          </a:p>
          <a:p>
            <a:pPr marL="514350" indent="-514350" algn="l">
              <a:lnSpc>
                <a:spcPct val="100000"/>
              </a:lnSpc>
              <a:spcBef>
                <a:spcPts val="0"/>
              </a:spcBef>
              <a:buFont typeface="+mj-lt"/>
              <a:buAutoNum type="arabicPeriod"/>
            </a:pPr>
            <a:endParaRPr lang="en-GB" dirty="0"/>
          </a:p>
          <a:p>
            <a:pPr marL="514350" indent="-514350" algn="l">
              <a:lnSpc>
                <a:spcPct val="100000"/>
              </a:lnSpc>
              <a:spcBef>
                <a:spcPts val="0"/>
              </a:spcBef>
              <a:buFont typeface="+mj-lt"/>
              <a:buAutoNum type="arabicPeriod"/>
            </a:pPr>
            <a:endParaRPr lang="en-GB" dirty="0"/>
          </a:p>
          <a:p>
            <a:pPr marL="514350" indent="-514350" algn="l">
              <a:lnSpc>
                <a:spcPct val="100000"/>
              </a:lnSpc>
              <a:spcBef>
                <a:spcPts val="0"/>
              </a:spcBef>
              <a:buFont typeface="+mj-lt"/>
              <a:buAutoNum type="arabicPeriod"/>
            </a:pPr>
            <a:endParaRPr lang="en-GB" dirty="0"/>
          </a:p>
          <a:p>
            <a:pPr marL="514350" indent="-514350" algn="l">
              <a:lnSpc>
                <a:spcPct val="100000"/>
              </a:lnSpc>
              <a:spcBef>
                <a:spcPts val="0"/>
              </a:spcBef>
              <a:buFont typeface="+mj-lt"/>
              <a:buAutoNum type="arabicPeriod"/>
            </a:pPr>
            <a:endParaRPr lang="en-GB" dirty="0"/>
          </a:p>
          <a:p>
            <a:pPr marL="514350" indent="-514350" algn="l">
              <a:lnSpc>
                <a:spcPct val="100000"/>
              </a:lnSpc>
              <a:spcBef>
                <a:spcPts val="0"/>
              </a:spcBef>
              <a:buFont typeface="+mj-lt"/>
              <a:buAutoNum type="arabicPeriod"/>
            </a:pPr>
            <a:endParaRPr lang="en-GB" dirty="0"/>
          </a:p>
          <a:p>
            <a:pPr marL="514350" indent="-514350" algn="l">
              <a:lnSpc>
                <a:spcPct val="100000"/>
              </a:lnSpc>
              <a:spcBef>
                <a:spcPts val="0"/>
              </a:spcBef>
              <a:buFont typeface="+mj-lt"/>
              <a:buAutoNum type="arabicPeriod"/>
            </a:pPr>
            <a:endParaRPr lang="en-GB" dirty="0"/>
          </a:p>
          <a:p>
            <a:pPr marL="514350" indent="-514350" algn="l">
              <a:lnSpc>
                <a:spcPct val="100000"/>
              </a:lnSpc>
              <a:spcBef>
                <a:spcPts val="0"/>
              </a:spcBef>
              <a:buFont typeface="+mj-lt"/>
              <a:buAutoNum type="arabicPeriod"/>
            </a:pPr>
            <a:endParaRPr lang="en-GB" dirty="0"/>
          </a:p>
        </p:txBody>
      </p:sp>
      <p:pic>
        <p:nvPicPr>
          <p:cNvPr id="4" name="Picture 3" descr="A close up of a logo&#10;&#10;Description automatically generated">
            <a:extLst>
              <a:ext uri="{FF2B5EF4-FFF2-40B4-BE49-F238E27FC236}">
                <a16:creationId xmlns:a16="http://schemas.microsoft.com/office/drawing/2014/main" id="{4463538E-31D4-4305-9158-372B7570B3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B5988E42-6792-4A27-8BD6-6D3FB05F10C7}"/>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4455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l-GR" dirty="0"/>
              <a:t>Πηγές</a:t>
            </a:r>
            <a:endParaRPr lang="de-AT" dirty="0"/>
          </a:p>
        </p:txBody>
      </p:sp>
      <p:sp>
        <p:nvSpPr>
          <p:cNvPr id="3" name="Inhaltsplatzhalter 2"/>
          <p:cNvSpPr>
            <a:spLocks noGrp="1"/>
          </p:cNvSpPr>
          <p:nvPr>
            <p:ph idx="1"/>
          </p:nvPr>
        </p:nvSpPr>
        <p:spPr>
          <a:xfrm>
            <a:off x="628650" y="1381951"/>
            <a:ext cx="7886700" cy="4596818"/>
          </a:xfrm>
        </p:spPr>
        <p:txBody>
          <a:bodyPr>
            <a:noAutofit/>
          </a:bodyPr>
          <a:lstStyle/>
          <a:p>
            <a:r>
              <a:rPr lang="el-GR" sz="1400" dirty="0"/>
              <a:t>Διαφάνειες</a:t>
            </a:r>
            <a:r>
              <a:rPr lang="de-DE" sz="1400" dirty="0"/>
              <a:t> 6-7, 16-17; 19:</a:t>
            </a:r>
            <a:br>
              <a:rPr lang="de-DE" sz="1400" dirty="0"/>
            </a:br>
            <a:r>
              <a:rPr lang="de-DE" sz="1400" dirty="0"/>
              <a:t>Svea von Hehn, S. (2016): Systematisches Talent Management – Kompetenzen strategisch einsetzen (2.Auflage), Stuttgart, Schäffer-</a:t>
            </a:r>
            <a:r>
              <a:rPr lang="de-DE" sz="1400" dirty="0" err="1"/>
              <a:t>Pöschel</a:t>
            </a:r>
            <a:endParaRPr lang="de-DE" sz="1400" dirty="0"/>
          </a:p>
          <a:p>
            <a:r>
              <a:rPr lang="el-GR" sz="1400" dirty="0"/>
              <a:t>Διαφάνεια</a:t>
            </a:r>
            <a:r>
              <a:rPr lang="de-DE" sz="1400" dirty="0"/>
              <a:t> 21</a:t>
            </a:r>
            <a:br>
              <a:rPr lang="de-DE" sz="1400" dirty="0"/>
            </a:br>
            <a:r>
              <a:rPr lang="de-DE" sz="1400" dirty="0"/>
              <a:t>Jack Zenger &amp; Joseph </a:t>
            </a:r>
            <a:r>
              <a:rPr lang="de-DE" sz="1400" dirty="0" err="1"/>
              <a:t>Folkman</a:t>
            </a:r>
            <a:r>
              <a:rPr lang="de-DE" sz="1400" dirty="0"/>
              <a:t> (2009): Ten fatal </a:t>
            </a:r>
            <a:r>
              <a:rPr lang="de-DE" sz="1400" dirty="0" err="1"/>
              <a:t>flaws</a:t>
            </a:r>
            <a:r>
              <a:rPr lang="de-DE" sz="1400" dirty="0"/>
              <a:t> </a:t>
            </a:r>
            <a:r>
              <a:rPr lang="de-DE" sz="1400" dirty="0" err="1"/>
              <a:t>that</a:t>
            </a:r>
            <a:r>
              <a:rPr lang="de-DE" sz="1400" dirty="0"/>
              <a:t> </a:t>
            </a:r>
            <a:r>
              <a:rPr lang="de-DE" sz="1400" dirty="0" err="1"/>
              <a:t>derail</a:t>
            </a:r>
            <a:r>
              <a:rPr lang="de-DE" sz="1400" dirty="0"/>
              <a:t> </a:t>
            </a:r>
            <a:r>
              <a:rPr lang="de-DE" sz="1400" dirty="0" err="1"/>
              <a:t>leaders</a:t>
            </a:r>
            <a:r>
              <a:rPr lang="de-DE" sz="1400" dirty="0"/>
              <a:t>,  Harvard Business Review, Online eingesehen am 04.03.2020 unter </a:t>
            </a:r>
            <a:r>
              <a:rPr lang="de-AT" sz="1400" dirty="0">
                <a:hlinkClick r:id="rId2"/>
              </a:rPr>
              <a:t>https://hbr.org/2009/06/ten-fatal-flaws-that-derail-leaders</a:t>
            </a:r>
            <a:endParaRPr lang="de-AT" sz="1400" dirty="0"/>
          </a:p>
          <a:p>
            <a:r>
              <a:rPr lang="el-GR" sz="1400" dirty="0"/>
              <a:t>Διαφάνεια</a:t>
            </a:r>
            <a:r>
              <a:rPr lang="de-DE" sz="1400" dirty="0"/>
              <a:t> 22:</a:t>
            </a:r>
            <a:br>
              <a:rPr lang="de-DE" sz="1400" dirty="0"/>
            </a:br>
            <a:r>
              <a:rPr lang="de-DE" sz="1400" dirty="0"/>
              <a:t>Goleman, D. (1998): </a:t>
            </a:r>
            <a:r>
              <a:rPr lang="de-DE" sz="1400" dirty="0" err="1"/>
              <a:t>What</a:t>
            </a:r>
            <a:r>
              <a:rPr lang="de-DE" sz="1400" dirty="0"/>
              <a:t> </a:t>
            </a:r>
            <a:r>
              <a:rPr lang="de-DE" sz="1400" dirty="0" err="1"/>
              <a:t>makes</a:t>
            </a:r>
            <a:r>
              <a:rPr lang="de-DE" sz="1400" dirty="0"/>
              <a:t> a </a:t>
            </a:r>
            <a:r>
              <a:rPr lang="de-DE" sz="1400" dirty="0" err="1"/>
              <a:t>leader</a:t>
            </a:r>
            <a:r>
              <a:rPr lang="de-DE" sz="1400" dirty="0"/>
              <a:t>? In: Harvard Business Review, 76 (6), p.93-102</a:t>
            </a:r>
            <a:br>
              <a:rPr lang="de-DE" sz="1400" dirty="0"/>
            </a:br>
            <a:br>
              <a:rPr lang="de-DE" sz="1400" dirty="0"/>
            </a:br>
            <a:r>
              <a:rPr lang="de-DE" sz="1400" dirty="0"/>
              <a:t>Lombardo, M. &amp; Eichinger, R. (2003): The </a:t>
            </a:r>
            <a:r>
              <a:rPr lang="de-DE" sz="1400" dirty="0" err="1"/>
              <a:t>leadership</a:t>
            </a:r>
            <a:r>
              <a:rPr lang="de-DE" sz="1400" dirty="0"/>
              <a:t> </a:t>
            </a:r>
            <a:r>
              <a:rPr lang="de-DE" sz="1400" dirty="0" err="1"/>
              <a:t>architect</a:t>
            </a:r>
            <a:r>
              <a:rPr lang="de-DE" sz="1400" dirty="0"/>
              <a:t> </a:t>
            </a:r>
            <a:r>
              <a:rPr lang="de-DE" sz="1400" dirty="0" err="1"/>
              <a:t>norms</a:t>
            </a:r>
            <a:r>
              <a:rPr lang="de-DE" sz="1400" dirty="0"/>
              <a:t> </a:t>
            </a:r>
            <a:r>
              <a:rPr lang="de-DE" sz="1400" dirty="0" err="1"/>
              <a:t>and</a:t>
            </a:r>
            <a:r>
              <a:rPr lang="de-DE" sz="1400" dirty="0"/>
              <a:t> </a:t>
            </a:r>
            <a:r>
              <a:rPr lang="de-DE" sz="1400" dirty="0" err="1"/>
              <a:t>validity</a:t>
            </a:r>
            <a:r>
              <a:rPr lang="de-DE" sz="1400" dirty="0"/>
              <a:t> </a:t>
            </a:r>
            <a:r>
              <a:rPr lang="de-DE" sz="1400" dirty="0" err="1"/>
              <a:t>report</a:t>
            </a:r>
            <a:r>
              <a:rPr lang="de-DE" sz="1400" dirty="0"/>
              <a:t>. Minneapolis: </a:t>
            </a:r>
            <a:r>
              <a:rPr lang="de-DE" sz="1400" dirty="0" err="1"/>
              <a:t>Lominger</a:t>
            </a:r>
            <a:r>
              <a:rPr lang="de-DE" sz="1400" dirty="0"/>
              <a:t> Limited, Inc.</a:t>
            </a:r>
            <a:br>
              <a:rPr lang="de-DE" sz="1400" dirty="0"/>
            </a:br>
            <a:br>
              <a:rPr lang="de-DE" sz="1400" dirty="0"/>
            </a:br>
            <a:r>
              <a:rPr lang="de-DE" sz="1400" dirty="0"/>
              <a:t>Hogan, R.T. &amp; Holland, B. (2004): </a:t>
            </a:r>
            <a:r>
              <a:rPr lang="de-DE" sz="1400" dirty="0" err="1"/>
              <a:t>Incompetence</a:t>
            </a:r>
            <a:r>
              <a:rPr lang="de-DE" sz="1400" dirty="0"/>
              <a:t> </a:t>
            </a:r>
            <a:r>
              <a:rPr lang="de-DE" sz="1400" dirty="0" err="1"/>
              <a:t>across</a:t>
            </a:r>
            <a:r>
              <a:rPr lang="de-DE" sz="1400" dirty="0"/>
              <a:t> </a:t>
            </a:r>
            <a:r>
              <a:rPr lang="de-DE" sz="1400" dirty="0" err="1"/>
              <a:t>the</a:t>
            </a:r>
            <a:r>
              <a:rPr lang="de-DE" sz="1400" dirty="0"/>
              <a:t> </a:t>
            </a:r>
            <a:r>
              <a:rPr lang="de-DE" sz="1400" dirty="0" err="1"/>
              <a:t>hierarchy</a:t>
            </a:r>
            <a:r>
              <a:rPr lang="de-DE" sz="1400" dirty="0"/>
              <a:t>. In: R.B. Kaiser </a:t>
            </a:r>
            <a:r>
              <a:rPr lang="de-DE" sz="1400" dirty="0" err="1"/>
              <a:t>and</a:t>
            </a:r>
            <a:r>
              <a:rPr lang="de-DE" sz="1400" dirty="0"/>
              <a:t> </a:t>
            </a:r>
            <a:r>
              <a:rPr lang="de-DE" sz="1400" dirty="0" err="1"/>
              <a:t>S.B.Craig</a:t>
            </a:r>
            <a:r>
              <a:rPr lang="de-DE" sz="1400" dirty="0"/>
              <a:t> (Co-</a:t>
            </a:r>
            <a:r>
              <a:rPr lang="de-DE" sz="1400" dirty="0" err="1"/>
              <a:t>Chairs</a:t>
            </a:r>
            <a:r>
              <a:rPr lang="de-DE" sz="1400" dirty="0"/>
              <a:t>): </a:t>
            </a:r>
            <a:r>
              <a:rPr lang="de-DE" sz="1400" dirty="0" err="1"/>
              <a:t>Filling</a:t>
            </a:r>
            <a:r>
              <a:rPr lang="de-DE" sz="1400" dirty="0"/>
              <a:t> </a:t>
            </a:r>
            <a:r>
              <a:rPr lang="de-DE" sz="1400" dirty="0" err="1"/>
              <a:t>the</a:t>
            </a:r>
            <a:r>
              <a:rPr lang="de-DE" sz="1400" dirty="0"/>
              <a:t> Pipe I: </a:t>
            </a:r>
            <a:r>
              <a:rPr lang="de-DE" sz="1400" dirty="0" err="1"/>
              <a:t>Studying</a:t>
            </a:r>
            <a:r>
              <a:rPr lang="de-DE" sz="1400" dirty="0"/>
              <a:t> Management </a:t>
            </a:r>
            <a:r>
              <a:rPr lang="de-DE" sz="1400" dirty="0" err="1"/>
              <a:t>Developement</a:t>
            </a:r>
            <a:r>
              <a:rPr lang="de-DE" sz="1400" dirty="0"/>
              <a:t> </a:t>
            </a:r>
            <a:r>
              <a:rPr lang="de-DE" sz="1400" dirty="0" err="1"/>
              <a:t>accross</a:t>
            </a:r>
            <a:r>
              <a:rPr lang="de-DE" sz="1400" dirty="0"/>
              <a:t> </a:t>
            </a:r>
            <a:r>
              <a:rPr lang="de-DE" sz="1400" dirty="0" err="1"/>
              <a:t>the</a:t>
            </a:r>
            <a:r>
              <a:rPr lang="de-DE" sz="1400" dirty="0"/>
              <a:t> </a:t>
            </a:r>
            <a:r>
              <a:rPr lang="de-DE" sz="1400" dirty="0" err="1"/>
              <a:t>Hierarchy</a:t>
            </a:r>
            <a:r>
              <a:rPr lang="de-DE" sz="1400" dirty="0"/>
              <a:t>. Symposium </a:t>
            </a:r>
            <a:r>
              <a:rPr lang="de-DE" sz="1400" dirty="0" err="1"/>
              <a:t>presented</a:t>
            </a:r>
            <a:r>
              <a:rPr lang="de-DE" sz="1400" dirty="0"/>
              <a:t> at </a:t>
            </a:r>
            <a:r>
              <a:rPr lang="de-DE" sz="1400" dirty="0" err="1"/>
              <a:t>the</a:t>
            </a:r>
            <a:r>
              <a:rPr lang="de-DE" sz="1400" dirty="0"/>
              <a:t> 18th  Annual Conference </a:t>
            </a:r>
            <a:r>
              <a:rPr lang="de-DE" sz="1400" dirty="0" err="1"/>
              <a:t>of</a:t>
            </a:r>
            <a:r>
              <a:rPr lang="de-DE" sz="1400" dirty="0"/>
              <a:t> </a:t>
            </a:r>
            <a:r>
              <a:rPr lang="de-DE" sz="1400" dirty="0" err="1"/>
              <a:t>the</a:t>
            </a:r>
            <a:r>
              <a:rPr lang="de-DE" sz="1400" dirty="0"/>
              <a:t> Society </a:t>
            </a:r>
            <a:r>
              <a:rPr lang="de-DE" sz="1400" dirty="0" err="1"/>
              <a:t>for</a:t>
            </a:r>
            <a:r>
              <a:rPr lang="de-DE" sz="1400" dirty="0"/>
              <a:t> Industrial </a:t>
            </a:r>
            <a:r>
              <a:rPr lang="de-DE" sz="1400" dirty="0" err="1"/>
              <a:t>and</a:t>
            </a:r>
            <a:r>
              <a:rPr lang="de-DE" sz="1400" dirty="0"/>
              <a:t> </a:t>
            </a:r>
            <a:r>
              <a:rPr lang="de-DE" sz="1400" dirty="0" err="1"/>
              <a:t>Organizational</a:t>
            </a:r>
            <a:r>
              <a:rPr lang="de-DE" sz="1400" dirty="0"/>
              <a:t> </a:t>
            </a:r>
            <a:r>
              <a:rPr lang="de-DE" sz="1400" dirty="0" err="1"/>
              <a:t>Psychology</a:t>
            </a:r>
            <a:r>
              <a:rPr lang="de-DE" sz="1400" dirty="0"/>
              <a:t>, Chicago, II.</a:t>
            </a:r>
          </a:p>
          <a:p>
            <a:r>
              <a:rPr lang="el-GR" sz="1400" dirty="0"/>
              <a:t>Διαφάνεια</a:t>
            </a:r>
            <a:r>
              <a:rPr lang="de-DE" sz="1400" dirty="0"/>
              <a:t> 25:</a:t>
            </a:r>
            <a:br>
              <a:rPr lang="de-DE" sz="1400" dirty="0"/>
            </a:br>
            <a:r>
              <a:rPr lang="de-DE" sz="1400" dirty="0"/>
              <a:t>Erpenbeck, J. &amp; Rosenstiel, L. (Hrsg. 2007): Handbuch Kompetenzmessung. Erkennen, verstehen und bewerten von Kompetenzen in der betrieblichen, pädagogischen und psychologischen Praxis (2.Auflage). </a:t>
            </a:r>
            <a:r>
              <a:rPr lang="de-DE" sz="1400" dirty="0" err="1"/>
              <a:t>Stutgart</a:t>
            </a:r>
            <a:r>
              <a:rPr lang="de-DE" sz="1400" dirty="0"/>
              <a:t>: Schäffer-Poeschel.</a:t>
            </a:r>
            <a:br>
              <a:rPr lang="de-DE" sz="1400" dirty="0"/>
            </a:br>
            <a:br>
              <a:rPr lang="de-DE" sz="1400" dirty="0"/>
            </a:br>
            <a:endParaRPr lang="de-AT" sz="1400" dirty="0"/>
          </a:p>
        </p:txBody>
      </p:sp>
    </p:spTree>
    <p:extLst>
      <p:ext uri="{BB962C8B-B14F-4D97-AF65-F5344CB8AC3E}">
        <p14:creationId xmlns:p14="http://schemas.microsoft.com/office/powerpoint/2010/main" val="1153030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4" name="Title 3">
            <a:extLst>
              <a:ext uri="{FF2B5EF4-FFF2-40B4-BE49-F238E27FC236}">
                <a16:creationId xmlns:a16="http://schemas.microsoft.com/office/drawing/2014/main" id="{59F56C9B-E10D-4EC9-B3AB-F688BC900D33}"/>
              </a:ext>
            </a:extLst>
          </p:cNvPr>
          <p:cNvSpPr>
            <a:spLocks noGrp="1"/>
          </p:cNvSpPr>
          <p:nvPr>
            <p:ph type="ctrTitle"/>
          </p:nvPr>
        </p:nvSpPr>
        <p:spPr/>
        <p:txBody>
          <a:bodyPr>
            <a:normAutofit fontScale="90000"/>
          </a:bodyPr>
          <a:lstStyle/>
          <a:p>
            <a:r>
              <a:rPr lang="el-GR" sz="4800" b="1">
                <a:ln/>
              </a:rPr>
              <a:t>Ευχαριστώ </a:t>
            </a:r>
            <a:r>
              <a:rPr lang="el-GR" sz="4800" b="1" dirty="0">
                <a:ln/>
              </a:rPr>
              <a:t>για την προσοχή σας!</a:t>
            </a:r>
            <a:br>
              <a:rPr lang="en-GB" sz="4800" b="1" i="1" dirty="0">
                <a:ln/>
                <a:solidFill>
                  <a:schemeClr val="accent4"/>
                </a:solidFill>
              </a:rPr>
            </a:br>
            <a:endParaRPr lang="en-SE" dirty="0"/>
          </a:p>
        </p:txBody>
      </p:sp>
      <p:pic>
        <p:nvPicPr>
          <p:cNvPr id="5" name="Picture 4" descr="A close up of a logo&#10;&#10;Description automatically generated">
            <a:extLst>
              <a:ext uri="{FF2B5EF4-FFF2-40B4-BE49-F238E27FC236}">
                <a16:creationId xmlns:a16="http://schemas.microsoft.com/office/drawing/2014/main" id="{5CE1B054-2EA5-49B6-84CF-76FBD8EA1A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425" y="6307332"/>
            <a:ext cx="1710047" cy="408041"/>
          </a:xfrm>
          <a:prstGeom prst="rect">
            <a:avLst/>
          </a:prstGeom>
        </p:spPr>
      </p:pic>
      <p:pic>
        <p:nvPicPr>
          <p:cNvPr id="6" name="Grafik 358">
            <a:extLst>
              <a:ext uri="{FF2B5EF4-FFF2-40B4-BE49-F238E27FC236}">
                <a16:creationId xmlns:a16="http://schemas.microsoft.com/office/drawing/2014/main" id="{F6D68DA8-F7F9-4B03-8AB4-5C96DB6D316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1700" y="5859710"/>
            <a:ext cx="1439863" cy="398463"/>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359">
            <a:extLst>
              <a:ext uri="{FF2B5EF4-FFF2-40B4-BE49-F238E27FC236}">
                <a16:creationId xmlns:a16="http://schemas.microsoft.com/office/drawing/2014/main" id="{54A1FB7E-9FAC-49E4-AC91-37ABD6D3389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94425" y="5859710"/>
            <a:ext cx="792163" cy="404813"/>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361">
            <a:extLst>
              <a:ext uri="{FF2B5EF4-FFF2-40B4-BE49-F238E27FC236}">
                <a16:creationId xmlns:a16="http://schemas.microsoft.com/office/drawing/2014/main" id="{D358AB8C-8099-4ACD-887B-D28B8F3ACE9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97713" y="5859710"/>
            <a:ext cx="822325" cy="361950"/>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360">
            <a:extLst>
              <a:ext uri="{FF2B5EF4-FFF2-40B4-BE49-F238E27FC236}">
                <a16:creationId xmlns:a16="http://schemas.microsoft.com/office/drawing/2014/main" id="{219B62B8-97A0-414D-AFB4-D179A08ED92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72425" y="5859710"/>
            <a:ext cx="1390650" cy="323850"/>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357">
            <a:extLst>
              <a:ext uri="{FF2B5EF4-FFF2-40B4-BE49-F238E27FC236}">
                <a16:creationId xmlns:a16="http://schemas.microsoft.com/office/drawing/2014/main" id="{664E2667-23EF-4B2E-A5F4-196383C58E1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29750" y="5859710"/>
            <a:ext cx="752475" cy="333375"/>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355">
            <a:extLst>
              <a:ext uri="{FF2B5EF4-FFF2-40B4-BE49-F238E27FC236}">
                <a16:creationId xmlns:a16="http://schemas.microsoft.com/office/drawing/2014/main" id="{6ED271B3-288A-4C08-B4AB-42EC090FD47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58425" y="5859710"/>
            <a:ext cx="34290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356">
            <a:extLst>
              <a:ext uri="{FF2B5EF4-FFF2-40B4-BE49-F238E27FC236}">
                <a16:creationId xmlns:a16="http://schemas.microsoft.com/office/drawing/2014/main" id="{E5A418B5-4B76-4A39-8358-ABE8E05AF45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291813" y="5859710"/>
            <a:ext cx="525462" cy="3698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59B4883-1DC1-4619-B742-01DDFD87786A}"/>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8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7" name="Title 2">
            <a:extLst>
              <a:ext uri="{FF2B5EF4-FFF2-40B4-BE49-F238E27FC236}">
                <a16:creationId xmlns:a16="http://schemas.microsoft.com/office/drawing/2014/main" id="{9EC3567D-321E-4D8C-990E-10BE5B3602A6}"/>
              </a:ext>
            </a:extLst>
          </p:cNvPr>
          <p:cNvSpPr>
            <a:spLocks noGrp="1"/>
          </p:cNvSpPr>
          <p:nvPr>
            <p:ph type="ctrTitle"/>
          </p:nvPr>
        </p:nvSpPr>
        <p:spPr>
          <a:xfrm>
            <a:off x="311700" y="1642466"/>
            <a:ext cx="8520600" cy="528865"/>
          </a:xfrm>
          <a:prstGeom prst="roundRect">
            <a:avLst/>
          </a:prstGeom>
          <a:solidFill>
            <a:srgbClr val="3086B8"/>
          </a:solidFill>
        </p:spPr>
        <p:style>
          <a:lnRef idx="0">
            <a:schemeClr val="accent4"/>
          </a:lnRef>
          <a:fillRef idx="3">
            <a:schemeClr val="accent4"/>
          </a:fillRef>
          <a:effectRef idx="3">
            <a:schemeClr val="accent4"/>
          </a:effectRef>
          <a:fontRef idx="minor">
            <a:schemeClr val="lt1"/>
          </a:fontRef>
        </p:style>
        <p:txBody>
          <a:bodyPr anchor="ctr">
            <a:normAutofit fontScale="90000"/>
          </a:bodyPr>
          <a:lstStyle/>
          <a:p>
            <a:r>
              <a:rPr lang="el-GR" sz="3400" b="1" spc="50" dirty="0">
                <a:ln w="0"/>
                <a:solidFill>
                  <a:schemeClr val="bg2"/>
                </a:solidFill>
                <a:effectLst>
                  <a:innerShdw blurRad="63500" dist="50800" dir="13500000">
                    <a:srgbClr val="000000">
                      <a:alpha val="50000"/>
                    </a:srgbClr>
                  </a:innerShdw>
                </a:effectLst>
              </a:rPr>
              <a:t>Μαθησιακά αποτελέσματα</a:t>
            </a:r>
            <a:endParaRPr lang="en-GB" sz="3400" b="1" spc="50" dirty="0">
              <a:ln w="0"/>
              <a:solidFill>
                <a:schemeClr val="bg2"/>
              </a:solidFill>
              <a:effectLst>
                <a:innerShdw blurRad="63500" dist="50800" dir="13500000">
                  <a:srgbClr val="000000">
                    <a:alpha val="50000"/>
                  </a:srgbClr>
                </a:innerShdw>
              </a:effectLst>
            </a:endParaRPr>
          </a:p>
        </p:txBody>
      </p:sp>
      <p:sp>
        <p:nvSpPr>
          <p:cNvPr id="18" name="Google Shape;55;p13">
            <a:extLst>
              <a:ext uri="{FF2B5EF4-FFF2-40B4-BE49-F238E27FC236}">
                <a16:creationId xmlns:a16="http://schemas.microsoft.com/office/drawing/2014/main" id="{CBD3A506-A403-42C8-9A37-69FB5E4CFC5A}"/>
              </a:ext>
            </a:extLst>
          </p:cNvPr>
          <p:cNvSpPr txBox="1">
            <a:spLocks noGrp="1"/>
          </p:cNvSpPr>
          <p:nvPr>
            <p:ph type="subTitle" idx="1"/>
          </p:nvPr>
        </p:nvSpPr>
        <p:spPr>
          <a:xfrm>
            <a:off x="311700" y="2356969"/>
            <a:ext cx="8520600" cy="2978039"/>
          </a:xfrm>
          <a:prstGeom prst="rect">
            <a:avLst/>
          </a:prstGeom>
        </p:spPr>
        <p:txBody>
          <a:bodyPr spcFirstLastPara="1" vert="horz" wrap="square" lIns="91425" tIns="91425" rIns="91425" bIns="91425" rtlCol="0" anchor="t" anchorCtr="0">
            <a:noAutofit/>
          </a:bodyPr>
          <a:lstStyle/>
          <a:p>
            <a:pPr algn="l">
              <a:spcBef>
                <a:spcPts val="0"/>
              </a:spcBef>
            </a:pPr>
            <a:r>
              <a:rPr lang="el-GR" dirty="0"/>
              <a:t>Με την ολοκλήρωση αυτού του διδακτικού κεφαλαίου, θα είστε σε θέση…</a:t>
            </a:r>
            <a:endParaRPr lang="en-GB" dirty="0"/>
          </a:p>
          <a:p>
            <a:pPr algn="l">
              <a:spcBef>
                <a:spcPts val="0"/>
              </a:spcBef>
            </a:pPr>
            <a:endParaRPr lang="en-GB" dirty="0"/>
          </a:p>
          <a:p>
            <a:pPr marL="342900" lvl="0" indent="-342900" algn="l">
              <a:buFont typeface="+mj-lt"/>
              <a:buAutoNum type="arabicPeriod"/>
            </a:pPr>
            <a:r>
              <a:rPr lang="el-GR" dirty="0"/>
              <a:t>Να δώσετε παραδείγματα καίριων τμημάτων ταλέντου στην επιχείρησή σας</a:t>
            </a:r>
          </a:p>
          <a:p>
            <a:pPr marL="342900" lvl="0" indent="-342900" algn="l">
              <a:buFont typeface="+mj-lt"/>
              <a:buAutoNum type="arabicPeriod"/>
            </a:pPr>
            <a:r>
              <a:rPr lang="el-GR" dirty="0"/>
              <a:t>Να επιλέξετε ένα μοντέλο ικανοτήτων που εξυπηρετεί τις ανάγκες σας</a:t>
            </a:r>
          </a:p>
          <a:p>
            <a:pPr marL="342900" lvl="0" indent="-342900" algn="l">
              <a:buFont typeface="+mj-lt"/>
              <a:buAutoNum type="arabicPeriod"/>
            </a:pPr>
            <a:r>
              <a:rPr lang="el-GR" dirty="0"/>
              <a:t>Να χρησιμοποιήσετε το εργαλείο κατάτμησης ταλέντου για να εντοπίσετε τα καίρια τμήματα ταλέντου σας</a:t>
            </a:r>
          </a:p>
          <a:p>
            <a:pPr marL="342900" lvl="0" indent="-342900" algn="l">
              <a:buFont typeface="+mj-lt"/>
              <a:buAutoNum type="arabicPeriod"/>
            </a:pPr>
            <a:r>
              <a:rPr lang="el-GR" dirty="0"/>
              <a:t>Να αναπτύξετε το δικό σας εξατομικευμένο πλέγμα σχεδιασμού ικανοτήτων</a:t>
            </a:r>
            <a:endParaRPr lang="en-GB" dirty="0"/>
          </a:p>
        </p:txBody>
      </p:sp>
      <p:pic>
        <p:nvPicPr>
          <p:cNvPr id="4" name="Picture 3" descr="A close up of a logo&#10;&#10;Description automatically generated">
            <a:extLst>
              <a:ext uri="{FF2B5EF4-FFF2-40B4-BE49-F238E27FC236}">
                <a16:creationId xmlns:a16="http://schemas.microsoft.com/office/drawing/2014/main" id="{C02D19EB-3FB8-4257-93CB-D6C2A78B0A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8CF316A3-026B-47B2-A98D-A879A1AF19AD}"/>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267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771967"/>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el-GR" sz="3400" b="1" dirty="0">
                <a:ln/>
                <a:solidFill>
                  <a:schemeClr val="bg1"/>
                </a:solidFill>
              </a:rPr>
              <a:t>Περιεχόμενο διδακτικού κεφαλαίου </a:t>
            </a:r>
            <a:r>
              <a:rPr lang="en-GB" sz="3400" b="1" dirty="0">
                <a:ln/>
                <a:solidFill>
                  <a:schemeClr val="bg1"/>
                </a:solidFill>
              </a:rPr>
              <a:t>03</a:t>
            </a:r>
          </a:p>
        </p:txBody>
      </p:sp>
      <p:sp>
        <p:nvSpPr>
          <p:cNvPr id="20" name="Google Shape;55;p13">
            <a:extLst>
              <a:ext uri="{FF2B5EF4-FFF2-40B4-BE49-F238E27FC236}">
                <a16:creationId xmlns:a16="http://schemas.microsoft.com/office/drawing/2014/main" id="{99DFCC19-4E29-4531-B893-4EBE21DB92AC}"/>
              </a:ext>
            </a:extLst>
          </p:cNvPr>
          <p:cNvSpPr txBox="1">
            <a:spLocks noGrp="1"/>
          </p:cNvSpPr>
          <p:nvPr>
            <p:ph type="subTitle" idx="1"/>
          </p:nvPr>
        </p:nvSpPr>
        <p:spPr>
          <a:xfrm>
            <a:off x="342045" y="2498175"/>
            <a:ext cx="5250291" cy="2923403"/>
          </a:xfrm>
          <a:prstGeom prst="rect">
            <a:avLst/>
          </a:prstGeom>
        </p:spPr>
        <p:txBody>
          <a:bodyPr spcFirstLastPara="1" vert="horz" wrap="square" lIns="91425" tIns="91425" rIns="91425" bIns="91425" rtlCol="0" anchor="t" anchorCtr="0">
            <a:noAutofit/>
          </a:bodyPr>
          <a:lstStyle/>
          <a:p>
            <a:pPr marL="285750" lvl="0" indent="-285750" algn="l">
              <a:buFont typeface="Arial" panose="020B0604020202020204" pitchFamily="34" charset="0"/>
              <a:buChar char="•"/>
            </a:pPr>
            <a:r>
              <a:rPr lang="el-GR" sz="2800" dirty="0"/>
              <a:t>Κατάτμηση Ταλέντου</a:t>
            </a:r>
          </a:p>
          <a:p>
            <a:pPr marL="285750" lvl="0" indent="-285750" algn="l">
              <a:buFont typeface="Arial" panose="020B0604020202020204" pitchFamily="34" charset="0"/>
              <a:buChar char="•"/>
            </a:pPr>
            <a:r>
              <a:rPr lang="el-GR" sz="2800" dirty="0"/>
              <a:t>Μοντέλα ικανοτήτων και σχεδιασμός</a:t>
            </a:r>
          </a:p>
          <a:p>
            <a:pPr marL="285750" lvl="0" indent="-285750" algn="l">
              <a:buFont typeface="Arial" panose="020B0604020202020204" pitchFamily="34" charset="0"/>
              <a:buChar char="•"/>
            </a:pPr>
            <a:r>
              <a:rPr lang="el-GR" sz="2800" dirty="0"/>
              <a:t>Εργαλεία για τα επόμενα βήματα διαχείρισης ταλέντου</a:t>
            </a:r>
            <a:endParaRPr lang="de-AT" sz="2800" dirty="0"/>
          </a:p>
        </p:txBody>
      </p:sp>
      <p:pic>
        <p:nvPicPr>
          <p:cNvPr id="4" name="Picture 3" descr="A close up of a logo&#10;&#10;Description automatically generated">
            <a:extLst>
              <a:ext uri="{FF2B5EF4-FFF2-40B4-BE49-F238E27FC236}">
                <a16:creationId xmlns:a16="http://schemas.microsoft.com/office/drawing/2014/main" id="{2AD6AF9C-7AB1-4491-B0EB-92B2019CD8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2" name="Grafik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1527" y="2438372"/>
            <a:ext cx="2411686" cy="30430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27715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l-GR" dirty="0"/>
              <a:t>Επανάληψη: Το Ενσωματωμένο Σύστημα Διαχείρισης Ταλέντου από την </a:t>
            </a:r>
            <a:r>
              <a:rPr lang="de-DE" dirty="0"/>
              <a:t>Svea von Hehn</a:t>
            </a:r>
            <a:r>
              <a:rPr lang="el-GR" dirty="0"/>
              <a:t> (2016)</a:t>
            </a:r>
            <a:endParaRPr lang="de-AT" dirty="0"/>
          </a:p>
        </p:txBody>
      </p:sp>
      <p:sp>
        <p:nvSpPr>
          <p:cNvPr id="3" name="Titel 1"/>
          <p:cNvSpPr txBox="1">
            <a:spLocks/>
          </p:cNvSpPr>
          <p:nvPr/>
        </p:nvSpPr>
        <p:spPr>
          <a:xfrm>
            <a:off x="1202970" y="752072"/>
            <a:ext cx="6454794" cy="13255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de-AT" dirty="0"/>
          </a:p>
        </p:txBody>
      </p:sp>
      <p:graphicFrame>
        <p:nvGraphicFramePr>
          <p:cNvPr id="4" name="Diagramm 3"/>
          <p:cNvGraphicFramePr/>
          <p:nvPr>
            <p:extLst>
              <p:ext uri="{D42A27DB-BD31-4B8C-83A1-F6EECF244321}">
                <p14:modId xmlns:p14="http://schemas.microsoft.com/office/powerpoint/2010/main" val="2690171387"/>
              </p:ext>
            </p:extLst>
          </p:nvPr>
        </p:nvGraphicFramePr>
        <p:xfrm>
          <a:off x="1014608" y="1540701"/>
          <a:ext cx="6699913" cy="4565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3222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771967"/>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rmAutofit fontScale="90000"/>
            <a:scene3d>
              <a:camera prst="orthographicFront"/>
              <a:lightRig rig="soft" dir="t">
                <a:rot lat="0" lon="0" rev="15600000"/>
              </a:lightRig>
            </a:scene3d>
            <a:sp3d extrusionH="57150" prstMaterial="softEdge">
              <a:bevelT w="25400" h="38100"/>
            </a:sp3d>
          </a:bodyPr>
          <a:lstStyle/>
          <a:p>
            <a:r>
              <a:rPr lang="el-GR" sz="3400" b="1" dirty="0">
                <a:ln/>
                <a:solidFill>
                  <a:schemeClr val="bg1"/>
                </a:solidFill>
              </a:rPr>
              <a:t>Γενικοί Στόχοι μιας Στρατηγικής ΔΤ</a:t>
            </a:r>
            <a:endParaRPr lang="en-GB" sz="3400" b="1" dirty="0">
              <a:ln/>
              <a:solidFill>
                <a:schemeClr val="bg1"/>
              </a:solidFill>
            </a:endParaRPr>
          </a:p>
        </p:txBody>
      </p:sp>
      <p:sp>
        <p:nvSpPr>
          <p:cNvPr id="20" name="Google Shape;55;p13">
            <a:extLst>
              <a:ext uri="{FF2B5EF4-FFF2-40B4-BE49-F238E27FC236}">
                <a16:creationId xmlns:a16="http://schemas.microsoft.com/office/drawing/2014/main" id="{99DFCC19-4E29-4531-B893-4EBE21DB92AC}"/>
              </a:ext>
            </a:extLst>
          </p:cNvPr>
          <p:cNvSpPr txBox="1">
            <a:spLocks noGrp="1"/>
          </p:cNvSpPr>
          <p:nvPr>
            <p:ph type="subTitle" idx="1"/>
          </p:nvPr>
        </p:nvSpPr>
        <p:spPr>
          <a:xfrm>
            <a:off x="342044" y="2460597"/>
            <a:ext cx="5873225" cy="3179921"/>
          </a:xfrm>
          <a:prstGeom prst="rect">
            <a:avLst/>
          </a:prstGeom>
        </p:spPr>
        <p:txBody>
          <a:bodyPr spcFirstLastPara="1" vert="horz" wrap="square" lIns="91425" tIns="91425" rIns="91425" bIns="91425" rtlCol="0" anchor="t" anchorCtr="0">
            <a:noAutofit/>
          </a:bodyPr>
          <a:lstStyle/>
          <a:p>
            <a:pPr marL="285750" lvl="0" indent="-285750" algn="just">
              <a:buFont typeface="Arial" panose="020B0604020202020204" pitchFamily="34" charset="0"/>
              <a:buChar char="•"/>
            </a:pPr>
            <a:r>
              <a:rPr lang="el-GR" sz="2000" dirty="0"/>
              <a:t>Οικοδόμηση της βιώσιμης εταιρικής ιδιότητας της επαρκούς αντίδρασης στις αλλαγές</a:t>
            </a:r>
          </a:p>
          <a:p>
            <a:pPr marL="285750" lvl="0" indent="-285750" algn="just">
              <a:buFont typeface="Arial" panose="020B0604020202020204" pitchFamily="34" charset="0"/>
              <a:buChar char="•"/>
            </a:pPr>
            <a:r>
              <a:rPr lang="el-GR" sz="2000" dirty="0"/>
              <a:t>Εφαρμογή της στρατηγικής της επιχείρησης με τους σωστούς ανθρώπους (</a:t>
            </a:r>
            <a:r>
              <a:rPr lang="en-GB" sz="2000" dirty="0"/>
              <a:t>von </a:t>
            </a:r>
            <a:r>
              <a:rPr lang="en-GB" sz="2000" dirty="0" err="1"/>
              <a:t>Hehn</a:t>
            </a:r>
            <a:r>
              <a:rPr lang="en-GB" sz="2000" dirty="0"/>
              <a:t> 2016, </a:t>
            </a:r>
            <a:r>
              <a:rPr lang="el-GR" sz="2000" dirty="0"/>
              <a:t>σ. 24)</a:t>
            </a:r>
          </a:p>
          <a:p>
            <a:pPr marL="285750" lvl="0" indent="-285750" algn="just">
              <a:buFont typeface="Arial" panose="020B0604020202020204" pitchFamily="34" charset="0"/>
              <a:buChar char="•"/>
            </a:pPr>
            <a:r>
              <a:rPr lang="el-GR" sz="2000" dirty="0"/>
              <a:t>Συναίσθηση της εταιρικής κουλτούρας</a:t>
            </a:r>
          </a:p>
          <a:p>
            <a:pPr marL="285750" lvl="0" indent="-285750" algn="just">
              <a:buFont typeface="Arial" panose="020B0604020202020204" pitchFamily="34" charset="0"/>
              <a:buChar char="•"/>
            </a:pPr>
            <a:r>
              <a:rPr lang="el-GR" sz="2000" dirty="0"/>
              <a:t>Π.χ. Αν η επιτυχία της επιχείρηση εξαρτάται από την καινοτομία και τη δημιουργικότητα του προσωπικού, τότε ένας στόχος ΔΤ θα μπορούσε να είναι η ενδυνάμωση μιας «</a:t>
            </a:r>
            <a:r>
              <a:rPr lang="el-GR" sz="2000" i="1" dirty="0"/>
              <a:t>κουλτούρας δεκτικότητας απέναντι σε νέες εξελίξεις»</a:t>
            </a:r>
            <a:endParaRPr lang="en-GB" sz="2000" dirty="0"/>
          </a:p>
          <a:p>
            <a:pPr marL="285750" lvl="0" indent="-285750" algn="just">
              <a:buFont typeface="Arial" panose="020B0604020202020204" pitchFamily="34" charset="0"/>
              <a:buChar char="•"/>
            </a:pPr>
            <a:endParaRPr lang="en-GB" dirty="0"/>
          </a:p>
          <a:p>
            <a:pPr marL="285750" lvl="0" indent="-285750" algn="just">
              <a:buFont typeface="Arial" panose="020B0604020202020204" pitchFamily="34" charset="0"/>
              <a:buChar char="•"/>
            </a:pPr>
            <a:endParaRPr lang="en-GB" dirty="0"/>
          </a:p>
        </p:txBody>
      </p:sp>
      <p:pic>
        <p:nvPicPr>
          <p:cNvPr id="4" name="Picture 3" descr="A close up of a logo&#10;&#10;Description automatically generated">
            <a:extLst>
              <a:ext uri="{FF2B5EF4-FFF2-40B4-BE49-F238E27FC236}">
                <a16:creationId xmlns:a16="http://schemas.microsoft.com/office/drawing/2014/main" id="{2AD6AF9C-7AB1-4491-B0EB-92B2019CD8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3" name="Grafik 2"/>
          <p:cNvPicPr>
            <a:picLocks noChangeAspect="1"/>
          </p:cNvPicPr>
          <p:nvPr/>
        </p:nvPicPr>
        <p:blipFill rotWithShape="1">
          <a:blip r:embed="rId4" cstate="print">
            <a:extLst>
              <a:ext uri="{28A0092B-C50C-407E-A947-70E740481C1C}">
                <a14:useLocalDpi xmlns:a14="http://schemas.microsoft.com/office/drawing/2010/main" val="0"/>
              </a:ext>
            </a:extLst>
          </a:blip>
          <a:srcRect t="11282"/>
          <a:stretch/>
        </p:blipFill>
        <p:spPr>
          <a:xfrm>
            <a:off x="6476549" y="2364457"/>
            <a:ext cx="2220485" cy="2954953"/>
          </a:xfrm>
          <a:prstGeom prst="rect">
            <a:avLst/>
          </a:prstGeom>
          <a:ln>
            <a:noFill/>
          </a:ln>
          <a:effectLst>
            <a:outerShdw blurRad="292100" dist="139700" dir="2700000" algn="tl" rotWithShape="0">
              <a:srgbClr val="333333">
                <a:alpha val="65000"/>
              </a:srgbClr>
            </a:outerShdw>
          </a:effectLst>
        </p:spPr>
      </p:pic>
      <p:sp>
        <p:nvSpPr>
          <p:cNvPr id="6" name="Rechteck 5"/>
          <p:cNvSpPr/>
          <p:nvPr/>
        </p:nvSpPr>
        <p:spPr>
          <a:xfrm>
            <a:off x="6390213" y="5401097"/>
            <a:ext cx="2792367" cy="276999"/>
          </a:xfrm>
          <a:prstGeom prst="rect">
            <a:avLst/>
          </a:prstGeom>
        </p:spPr>
        <p:txBody>
          <a:bodyPr wrap="none">
            <a:spAutoFit/>
          </a:bodyPr>
          <a:lstStyle/>
          <a:p>
            <a:r>
              <a:rPr lang="el-GR" sz="1200" dirty="0">
                <a:solidFill>
                  <a:srgbClr val="111111"/>
                </a:solidFill>
                <a:latin typeface="-apple-system"/>
              </a:rPr>
              <a:t>Φωτογραφία από</a:t>
            </a:r>
            <a:r>
              <a:rPr lang="en-US" sz="1200" dirty="0">
                <a:solidFill>
                  <a:srgbClr val="111111"/>
                </a:solidFill>
                <a:latin typeface="-apple-system"/>
              </a:rPr>
              <a:t> </a:t>
            </a:r>
            <a:r>
              <a:rPr lang="en-US" sz="1200" dirty="0">
                <a:solidFill>
                  <a:srgbClr val="767676"/>
                </a:solidFill>
                <a:latin typeface="-apple-system"/>
                <a:hlinkClick r:id="rId5"/>
              </a:rPr>
              <a:t>Anna Earl</a:t>
            </a:r>
            <a:r>
              <a:rPr lang="en-US" sz="1200" dirty="0">
                <a:solidFill>
                  <a:srgbClr val="111111"/>
                </a:solidFill>
                <a:latin typeface="-apple-system"/>
              </a:rPr>
              <a:t> </a:t>
            </a:r>
            <a:r>
              <a:rPr lang="el-GR" sz="1200" dirty="0">
                <a:solidFill>
                  <a:srgbClr val="111111"/>
                </a:solidFill>
                <a:latin typeface="-apple-system"/>
              </a:rPr>
              <a:t>στο</a:t>
            </a:r>
            <a:r>
              <a:rPr lang="en-US" sz="1200" dirty="0">
                <a:solidFill>
                  <a:srgbClr val="111111"/>
                </a:solidFill>
                <a:latin typeface="-apple-system"/>
              </a:rPr>
              <a:t> </a:t>
            </a:r>
            <a:r>
              <a:rPr lang="en-US" sz="1200" dirty="0" err="1">
                <a:solidFill>
                  <a:srgbClr val="767676"/>
                </a:solidFill>
                <a:latin typeface="-apple-system"/>
                <a:hlinkClick r:id="rId6"/>
              </a:rPr>
              <a:t>Unsplash</a:t>
            </a:r>
            <a:endParaRPr lang="de-AT" sz="1200" dirty="0"/>
          </a:p>
        </p:txBody>
      </p:sp>
    </p:spTree>
    <p:extLst>
      <p:ext uri="{BB962C8B-B14F-4D97-AF65-F5344CB8AC3E}">
        <p14:creationId xmlns:p14="http://schemas.microsoft.com/office/powerpoint/2010/main" val="198744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771967"/>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el-GR" sz="2400" b="1" dirty="0">
                <a:ln/>
                <a:solidFill>
                  <a:schemeClr val="bg1"/>
                </a:solidFill>
              </a:rPr>
              <a:t>Τι πρέπει να συνυπολογίσει μια επιτυχημένη στρατηγική;</a:t>
            </a:r>
            <a:endParaRPr lang="en-GB" sz="2400" b="1" dirty="0">
              <a:ln/>
              <a:solidFill>
                <a:schemeClr val="bg1"/>
              </a:solidFill>
            </a:endParaRPr>
          </a:p>
        </p:txBody>
      </p:sp>
      <p:sp>
        <p:nvSpPr>
          <p:cNvPr id="20" name="Google Shape;55;p13">
            <a:extLst>
              <a:ext uri="{FF2B5EF4-FFF2-40B4-BE49-F238E27FC236}">
                <a16:creationId xmlns:a16="http://schemas.microsoft.com/office/drawing/2014/main" id="{99DFCC19-4E29-4531-B893-4EBE21DB92AC}"/>
              </a:ext>
            </a:extLst>
          </p:cNvPr>
          <p:cNvSpPr txBox="1">
            <a:spLocks noGrp="1"/>
          </p:cNvSpPr>
          <p:nvPr>
            <p:ph type="subTitle" idx="1"/>
          </p:nvPr>
        </p:nvSpPr>
        <p:spPr>
          <a:xfrm>
            <a:off x="342045" y="2498175"/>
            <a:ext cx="5634685" cy="2954953"/>
          </a:xfrm>
          <a:prstGeom prst="rect">
            <a:avLst/>
          </a:prstGeom>
        </p:spPr>
        <p:txBody>
          <a:bodyPr spcFirstLastPara="1" vert="horz" wrap="square" lIns="91425" tIns="91425" rIns="91425" bIns="91425" rtlCol="0" anchor="t" anchorCtr="0">
            <a:noAutofit/>
          </a:bodyPr>
          <a:lstStyle/>
          <a:p>
            <a:pPr marL="285750" lvl="0" indent="-285750" algn="l">
              <a:buFont typeface="Arial" panose="020B0604020202020204" pitchFamily="34" charset="0"/>
              <a:buChar char="•"/>
            </a:pPr>
            <a:r>
              <a:rPr lang="el-GR" dirty="0"/>
              <a:t>Ευθυγράμμιση με την παρούσα και μελλοντική επιχειρηματική στρατηγική (νέα προϊόντα, υπηρεσίες και αγορές)</a:t>
            </a:r>
          </a:p>
          <a:p>
            <a:pPr marL="285750" lvl="0" indent="-285750" algn="l">
              <a:buFont typeface="Arial" panose="020B0604020202020204" pitchFamily="34" charset="0"/>
              <a:buChar char="•"/>
            </a:pPr>
            <a:r>
              <a:rPr lang="el-GR" dirty="0"/>
              <a:t>Εταιρικό προφίλ (μέγεθος, βιομηχανία/τομέα, γεωγραφικές τοποθεσίες, ρυθμό ανάπτυξης, κλπ.)</a:t>
            </a:r>
          </a:p>
          <a:p>
            <a:pPr marL="285750" lvl="0" indent="-285750" algn="l">
              <a:buFont typeface="Arial" panose="020B0604020202020204" pitchFamily="34" charset="0"/>
              <a:buChar char="•"/>
            </a:pPr>
            <a:r>
              <a:rPr lang="el-GR" dirty="0"/>
              <a:t>Πολιτισμικούς παράγοντες (πολυμορφία, εθνικό/μεταναστευτικό υπόβαθρο, γλωσσικούς φραγμούς, κλπ.)</a:t>
            </a:r>
          </a:p>
          <a:p>
            <a:pPr marL="285750" lvl="0" indent="-285750" algn="l">
              <a:buFont typeface="Arial" panose="020B0604020202020204" pitchFamily="34" charset="0"/>
              <a:buChar char="•"/>
            </a:pPr>
            <a:r>
              <a:rPr lang="el-GR" b="1" dirty="0"/>
              <a:t>Ανάγκες ικανοτήτων</a:t>
            </a:r>
          </a:p>
          <a:p>
            <a:pPr marL="285750" lvl="0" indent="-285750" algn="l">
              <a:buFont typeface="Arial" panose="020B0604020202020204" pitchFamily="34" charset="0"/>
              <a:buChar char="•"/>
            </a:pPr>
            <a:r>
              <a:rPr lang="el-GR" dirty="0"/>
              <a:t>Πόρους για την εφαρμογή της Διαχείρισης Ταλέντου</a:t>
            </a:r>
            <a:endParaRPr lang="en-GB" dirty="0"/>
          </a:p>
          <a:p>
            <a:pPr marL="285750" lvl="0" indent="-285750" algn="l">
              <a:buFont typeface="Arial" panose="020B0604020202020204" pitchFamily="34" charset="0"/>
              <a:buChar char="•"/>
            </a:pPr>
            <a:endParaRPr lang="en-GB" dirty="0"/>
          </a:p>
        </p:txBody>
      </p:sp>
      <p:pic>
        <p:nvPicPr>
          <p:cNvPr id="4" name="Picture 3" descr="A close up of a logo&#10;&#10;Description automatically generated">
            <a:extLst>
              <a:ext uri="{FF2B5EF4-FFF2-40B4-BE49-F238E27FC236}">
                <a16:creationId xmlns:a16="http://schemas.microsoft.com/office/drawing/2014/main" id="{2AD6AF9C-7AB1-4491-B0EB-92B2019CD8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3" name="Grafik 2"/>
          <p:cNvPicPr>
            <a:picLocks noChangeAspect="1"/>
          </p:cNvPicPr>
          <p:nvPr/>
        </p:nvPicPr>
        <p:blipFill rotWithShape="1">
          <a:blip r:embed="rId4" cstate="print">
            <a:extLst>
              <a:ext uri="{28A0092B-C50C-407E-A947-70E740481C1C}">
                <a14:useLocalDpi xmlns:a14="http://schemas.microsoft.com/office/drawing/2010/main" val="0"/>
              </a:ext>
            </a:extLst>
          </a:blip>
          <a:srcRect t="11282"/>
          <a:stretch/>
        </p:blipFill>
        <p:spPr>
          <a:xfrm>
            <a:off x="6476549" y="2364457"/>
            <a:ext cx="2220485" cy="2954953"/>
          </a:xfrm>
          <a:prstGeom prst="rect">
            <a:avLst/>
          </a:prstGeom>
          <a:ln>
            <a:noFill/>
          </a:ln>
          <a:effectLst>
            <a:outerShdw blurRad="292100" dist="139700" dir="2700000" algn="tl" rotWithShape="0">
              <a:srgbClr val="333333">
                <a:alpha val="65000"/>
              </a:srgbClr>
            </a:outerShdw>
          </a:effectLst>
        </p:spPr>
      </p:pic>
      <p:sp>
        <p:nvSpPr>
          <p:cNvPr id="6" name="Rechteck 5"/>
          <p:cNvSpPr/>
          <p:nvPr/>
        </p:nvSpPr>
        <p:spPr>
          <a:xfrm>
            <a:off x="6390213" y="5401097"/>
            <a:ext cx="2792367" cy="276999"/>
          </a:xfrm>
          <a:prstGeom prst="rect">
            <a:avLst/>
          </a:prstGeom>
        </p:spPr>
        <p:txBody>
          <a:bodyPr wrap="none">
            <a:spAutoFit/>
          </a:bodyPr>
          <a:lstStyle/>
          <a:p>
            <a:r>
              <a:rPr lang="el-GR" sz="1200" dirty="0">
                <a:solidFill>
                  <a:srgbClr val="111111"/>
                </a:solidFill>
                <a:latin typeface="-apple-system"/>
              </a:rPr>
              <a:t>Φωτογραφία από</a:t>
            </a:r>
            <a:r>
              <a:rPr lang="en-US" sz="1200" dirty="0">
                <a:solidFill>
                  <a:srgbClr val="111111"/>
                </a:solidFill>
                <a:latin typeface="-apple-system"/>
              </a:rPr>
              <a:t> </a:t>
            </a:r>
            <a:r>
              <a:rPr lang="en-US" sz="1200" dirty="0">
                <a:solidFill>
                  <a:srgbClr val="767676"/>
                </a:solidFill>
                <a:latin typeface="-apple-system"/>
                <a:hlinkClick r:id="rId5"/>
              </a:rPr>
              <a:t>Anna Earl</a:t>
            </a:r>
            <a:r>
              <a:rPr lang="en-US" sz="1200" dirty="0">
                <a:solidFill>
                  <a:srgbClr val="111111"/>
                </a:solidFill>
                <a:latin typeface="-apple-system"/>
              </a:rPr>
              <a:t> </a:t>
            </a:r>
            <a:r>
              <a:rPr lang="el-GR" sz="1200" dirty="0">
                <a:solidFill>
                  <a:srgbClr val="111111"/>
                </a:solidFill>
                <a:latin typeface="-apple-system"/>
              </a:rPr>
              <a:t>στο</a:t>
            </a:r>
            <a:r>
              <a:rPr lang="en-US" sz="1200" dirty="0">
                <a:solidFill>
                  <a:srgbClr val="111111"/>
                </a:solidFill>
                <a:latin typeface="-apple-system"/>
              </a:rPr>
              <a:t> </a:t>
            </a:r>
            <a:r>
              <a:rPr lang="en-US" sz="1200" dirty="0" err="1">
                <a:solidFill>
                  <a:srgbClr val="767676"/>
                </a:solidFill>
                <a:latin typeface="-apple-system"/>
                <a:hlinkClick r:id="rId6"/>
              </a:rPr>
              <a:t>Unsplash</a:t>
            </a:r>
            <a:endParaRPr lang="de-AT" sz="1200" dirty="0"/>
          </a:p>
        </p:txBody>
      </p:sp>
    </p:spTree>
    <p:extLst>
      <p:ext uri="{BB962C8B-B14F-4D97-AF65-F5344CB8AC3E}">
        <p14:creationId xmlns:p14="http://schemas.microsoft.com/office/powerpoint/2010/main" val="1274275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19" name="Title 2">
            <a:extLst>
              <a:ext uri="{FF2B5EF4-FFF2-40B4-BE49-F238E27FC236}">
                <a16:creationId xmlns:a16="http://schemas.microsoft.com/office/drawing/2014/main" id="{EFCB0394-41DD-4A0E-804C-8AF71FC095AE}"/>
              </a:ext>
            </a:extLst>
          </p:cNvPr>
          <p:cNvSpPr>
            <a:spLocks noGrp="1"/>
          </p:cNvSpPr>
          <p:nvPr>
            <p:ph type="ctrTitle"/>
          </p:nvPr>
        </p:nvSpPr>
        <p:spPr>
          <a:xfrm>
            <a:off x="311700" y="1771967"/>
            <a:ext cx="8520600" cy="451276"/>
          </a:xfrm>
          <a:prstGeom prst="roundRect">
            <a:avLst/>
          </a:prstGeom>
          <a:solidFill>
            <a:srgbClr val="3086B8"/>
          </a:solidFill>
        </p:spPr>
        <p:style>
          <a:lnRef idx="1">
            <a:schemeClr val="dk1"/>
          </a:lnRef>
          <a:fillRef idx="2">
            <a:schemeClr val="dk1"/>
          </a:fillRef>
          <a:effectRef idx="1">
            <a:schemeClr val="dk1"/>
          </a:effectRef>
          <a:fontRef idx="minor">
            <a:schemeClr val="dk1"/>
          </a:fontRef>
        </p:style>
        <p:txBody>
          <a:bodyPr anchor="ctr">
            <a:noAutofit/>
            <a:scene3d>
              <a:camera prst="orthographicFront"/>
              <a:lightRig rig="soft" dir="t">
                <a:rot lat="0" lon="0" rev="15600000"/>
              </a:lightRig>
            </a:scene3d>
            <a:sp3d extrusionH="57150" prstMaterial="softEdge">
              <a:bevelT w="25400" h="38100"/>
            </a:sp3d>
          </a:bodyPr>
          <a:lstStyle/>
          <a:p>
            <a:r>
              <a:rPr lang="el-GR" sz="2400" b="1" dirty="0">
                <a:ln/>
                <a:solidFill>
                  <a:schemeClr val="bg1"/>
                </a:solidFill>
              </a:rPr>
              <a:t>Τι πρέπει να συνυπολογίσει μια επιτυχημένη στρατηγική;</a:t>
            </a:r>
            <a:endParaRPr lang="en-GB" sz="2400" b="1" dirty="0">
              <a:ln/>
              <a:solidFill>
                <a:schemeClr val="bg1"/>
              </a:solidFill>
            </a:endParaRPr>
          </a:p>
        </p:txBody>
      </p:sp>
      <p:sp>
        <p:nvSpPr>
          <p:cNvPr id="20" name="Google Shape;55;p13">
            <a:extLst>
              <a:ext uri="{FF2B5EF4-FFF2-40B4-BE49-F238E27FC236}">
                <a16:creationId xmlns:a16="http://schemas.microsoft.com/office/drawing/2014/main" id="{99DFCC19-4E29-4531-B893-4EBE21DB92AC}"/>
              </a:ext>
            </a:extLst>
          </p:cNvPr>
          <p:cNvSpPr txBox="1">
            <a:spLocks noGrp="1"/>
          </p:cNvSpPr>
          <p:nvPr>
            <p:ph type="subTitle" idx="1"/>
          </p:nvPr>
        </p:nvSpPr>
        <p:spPr>
          <a:xfrm>
            <a:off x="342045" y="2498176"/>
            <a:ext cx="5808234" cy="2910932"/>
          </a:xfrm>
          <a:prstGeom prst="rect">
            <a:avLst/>
          </a:prstGeom>
        </p:spPr>
        <p:txBody>
          <a:bodyPr spcFirstLastPara="1" vert="horz" wrap="square" lIns="91425" tIns="91425" rIns="91425" bIns="91425" rtlCol="0" anchor="t" anchorCtr="0">
            <a:noAutofit/>
          </a:bodyPr>
          <a:lstStyle/>
          <a:p>
            <a:pPr marL="285750" lvl="0" indent="-285750" algn="l">
              <a:buFont typeface="Arial" panose="020B0604020202020204" pitchFamily="34" charset="0"/>
              <a:buChar char="•"/>
            </a:pPr>
            <a:r>
              <a:rPr lang="el-GR" sz="2000" b="1" dirty="0"/>
              <a:t>Αναγνώριση καίριου ταλέντου (κατάτμηση ταλέντου) – Διδακτικό Κεφάλαιο 3</a:t>
            </a:r>
          </a:p>
          <a:p>
            <a:pPr marL="285750" lvl="0" indent="-285750" algn="l">
              <a:buFont typeface="Arial" panose="020B0604020202020204" pitchFamily="34" charset="0"/>
              <a:buChar char="•"/>
            </a:pPr>
            <a:r>
              <a:rPr lang="el-GR" sz="2000" dirty="0"/>
              <a:t>Αξιολόγηση και σχεδιασμό διλημμάτων ταλέντου</a:t>
            </a:r>
          </a:p>
          <a:p>
            <a:pPr marL="285750" lvl="0" indent="-285750" algn="l">
              <a:buFont typeface="Arial" panose="020B0604020202020204" pitchFamily="34" charset="0"/>
              <a:buChar char="•"/>
            </a:pPr>
            <a:r>
              <a:rPr lang="el-GR" sz="2000" dirty="0"/>
              <a:t>Συμμετοχή όλων των σημαντικών ενδιαφερόμενων μερών</a:t>
            </a:r>
          </a:p>
          <a:p>
            <a:pPr marL="285750" lvl="0" indent="-285750" algn="l">
              <a:buFont typeface="Arial" panose="020B0604020202020204" pitchFamily="34" charset="0"/>
              <a:buChar char="•"/>
            </a:pPr>
            <a:r>
              <a:rPr lang="el-GR" sz="2000" dirty="0"/>
              <a:t>Σχέδιο Δράσης με ορόσημα</a:t>
            </a:r>
          </a:p>
          <a:p>
            <a:pPr marL="285750" lvl="0" indent="-285750" algn="l">
              <a:buFont typeface="Arial" panose="020B0604020202020204" pitchFamily="34" charset="0"/>
              <a:buChar char="•"/>
            </a:pPr>
            <a:r>
              <a:rPr lang="el-GR" sz="2000" dirty="0"/>
              <a:t>Κριτήρια, ενδείξεις και όργανα επιτυχίας</a:t>
            </a:r>
            <a:endParaRPr lang="en-GB" sz="2000" dirty="0"/>
          </a:p>
          <a:p>
            <a:pPr marL="285750" lvl="0" indent="-285750" algn="l">
              <a:buFont typeface="Arial" panose="020B0604020202020204" pitchFamily="34" charset="0"/>
              <a:buChar char="•"/>
            </a:pPr>
            <a:endParaRPr lang="en-GB" dirty="0"/>
          </a:p>
          <a:p>
            <a:pPr marL="285750" lvl="0" indent="-285750" algn="l">
              <a:buFont typeface="Arial" panose="020B0604020202020204" pitchFamily="34" charset="0"/>
              <a:buChar char="•"/>
            </a:pPr>
            <a:endParaRPr lang="en-GB" dirty="0"/>
          </a:p>
        </p:txBody>
      </p:sp>
      <p:pic>
        <p:nvPicPr>
          <p:cNvPr id="4" name="Picture 3" descr="A close up of a logo&#10;&#10;Description automatically generated">
            <a:extLst>
              <a:ext uri="{FF2B5EF4-FFF2-40B4-BE49-F238E27FC236}">
                <a16:creationId xmlns:a16="http://schemas.microsoft.com/office/drawing/2014/main" id="{2AD6AF9C-7AB1-4491-B0EB-92B2019CD8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425" y="6307332"/>
            <a:ext cx="1710047" cy="408041"/>
          </a:xfrm>
          <a:prstGeom prst="rect">
            <a:avLst/>
          </a:prstGeom>
        </p:spPr>
      </p:pic>
      <p:sp>
        <p:nvSpPr>
          <p:cNvPr id="5" name="Rectangle 4">
            <a:extLst>
              <a:ext uri="{FF2B5EF4-FFF2-40B4-BE49-F238E27FC236}">
                <a16:creationId xmlns:a16="http://schemas.microsoft.com/office/drawing/2014/main" id="{61E03F9D-A727-43E2-B489-9147398FF048}"/>
              </a:ext>
            </a:extLst>
          </p:cNvPr>
          <p:cNvSpPr/>
          <p:nvPr/>
        </p:nvSpPr>
        <p:spPr>
          <a:xfrm>
            <a:off x="2771988" y="6346041"/>
            <a:ext cx="2991525" cy="369332"/>
          </a:xfrm>
          <a:prstGeom prst="rect">
            <a:avLst/>
          </a:prstGeom>
        </p:spPr>
        <p:txBody>
          <a:bodyPr wrap="none">
            <a:spAutoFit/>
          </a:bodyPr>
          <a:lstStyle/>
          <a:p>
            <a:pPr algn="ctr">
              <a:spcAft>
                <a:spcPts val="0"/>
              </a:spcAft>
            </a:pPr>
            <a:r>
              <a:rPr lang="en-US" dirty="0">
                <a:solidFill>
                  <a:srgbClr val="000000"/>
                </a:solidFill>
                <a:latin typeface="Trebuchet MS" panose="020B0603020202020204" pitchFamily="34" charset="0"/>
                <a:ea typeface="Calibri" panose="020F0502020204030204" pitchFamily="34" charset="0"/>
                <a:cs typeface="Times New Roman" panose="02020603050405020304" pitchFamily="18" charset="0"/>
              </a:rPr>
              <a:t>2018-1-AT01-KA202-039242</a:t>
            </a:r>
            <a:endParaRPr lang="en-SE"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3" name="Grafik 2"/>
          <p:cNvPicPr>
            <a:picLocks noChangeAspect="1"/>
          </p:cNvPicPr>
          <p:nvPr/>
        </p:nvPicPr>
        <p:blipFill rotWithShape="1">
          <a:blip r:embed="rId4" cstate="print">
            <a:extLst>
              <a:ext uri="{28A0092B-C50C-407E-A947-70E740481C1C}">
                <a14:useLocalDpi xmlns:a14="http://schemas.microsoft.com/office/drawing/2010/main" val="0"/>
              </a:ext>
            </a:extLst>
          </a:blip>
          <a:srcRect t="11282"/>
          <a:stretch/>
        </p:blipFill>
        <p:spPr>
          <a:xfrm>
            <a:off x="6574557" y="2353633"/>
            <a:ext cx="2187405" cy="2910931"/>
          </a:xfrm>
          <a:prstGeom prst="rect">
            <a:avLst/>
          </a:prstGeom>
          <a:ln>
            <a:noFill/>
          </a:ln>
          <a:effectLst>
            <a:outerShdw blurRad="292100" dist="139700" dir="2700000" algn="tl" rotWithShape="0">
              <a:srgbClr val="333333">
                <a:alpha val="65000"/>
              </a:srgbClr>
            </a:outerShdw>
          </a:effectLst>
        </p:spPr>
      </p:pic>
      <p:sp>
        <p:nvSpPr>
          <p:cNvPr id="7" name="Rechteck 6"/>
          <p:cNvSpPr/>
          <p:nvPr/>
        </p:nvSpPr>
        <p:spPr>
          <a:xfrm>
            <a:off x="6471681" y="5283078"/>
            <a:ext cx="2792367" cy="276999"/>
          </a:xfrm>
          <a:prstGeom prst="rect">
            <a:avLst/>
          </a:prstGeom>
        </p:spPr>
        <p:txBody>
          <a:bodyPr wrap="none">
            <a:spAutoFit/>
          </a:bodyPr>
          <a:lstStyle/>
          <a:p>
            <a:r>
              <a:rPr lang="el-GR" sz="1200" dirty="0">
                <a:solidFill>
                  <a:srgbClr val="111111"/>
                </a:solidFill>
                <a:latin typeface="-apple-system"/>
              </a:rPr>
              <a:t>Φωτογραφία από</a:t>
            </a:r>
            <a:r>
              <a:rPr lang="en-US" sz="1200" dirty="0">
                <a:solidFill>
                  <a:srgbClr val="111111"/>
                </a:solidFill>
                <a:latin typeface="-apple-system"/>
              </a:rPr>
              <a:t> </a:t>
            </a:r>
            <a:r>
              <a:rPr lang="en-US" sz="1200" dirty="0">
                <a:solidFill>
                  <a:srgbClr val="767676"/>
                </a:solidFill>
                <a:latin typeface="-apple-system"/>
                <a:hlinkClick r:id="rId5"/>
              </a:rPr>
              <a:t>Anna Earl</a:t>
            </a:r>
            <a:r>
              <a:rPr lang="en-US" sz="1200" dirty="0">
                <a:solidFill>
                  <a:srgbClr val="111111"/>
                </a:solidFill>
                <a:latin typeface="-apple-system"/>
              </a:rPr>
              <a:t> </a:t>
            </a:r>
            <a:r>
              <a:rPr lang="el-GR" sz="1200" dirty="0">
                <a:solidFill>
                  <a:srgbClr val="111111"/>
                </a:solidFill>
                <a:latin typeface="-apple-system"/>
              </a:rPr>
              <a:t>στο</a:t>
            </a:r>
            <a:r>
              <a:rPr lang="en-US" sz="1200" dirty="0">
                <a:solidFill>
                  <a:srgbClr val="111111"/>
                </a:solidFill>
                <a:latin typeface="-apple-system"/>
              </a:rPr>
              <a:t> </a:t>
            </a:r>
            <a:r>
              <a:rPr lang="en-US" sz="1200" dirty="0" err="1">
                <a:solidFill>
                  <a:srgbClr val="767676"/>
                </a:solidFill>
                <a:latin typeface="-apple-system"/>
                <a:hlinkClick r:id="rId6"/>
              </a:rPr>
              <a:t>Unsplash</a:t>
            </a:r>
            <a:endParaRPr lang="de-AT" sz="1200" dirty="0"/>
          </a:p>
        </p:txBody>
      </p:sp>
    </p:spTree>
    <p:extLst>
      <p:ext uri="{BB962C8B-B14F-4D97-AF65-F5344CB8AC3E}">
        <p14:creationId xmlns:p14="http://schemas.microsoft.com/office/powerpoint/2010/main" val="97474809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4.0_Template_PPT.pptx" id="{BE5B8B3B-EF03-4840-A88D-FA8D295AF0A1}" vid="{38676A41-D09E-4BFD-A57E-8CC614ECDB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T4.0_Template_PPT</Template>
  <TotalTime>111</TotalTime>
  <Words>2554</Words>
  <Application>Microsoft Office PowerPoint</Application>
  <PresentationFormat>On-screen Show (4:3)</PresentationFormat>
  <Paragraphs>269</Paragraphs>
  <Slides>33</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-apple-system</vt:lpstr>
      <vt:lpstr>Arial</vt:lpstr>
      <vt:lpstr>Calibri</vt:lpstr>
      <vt:lpstr>Courier New</vt:lpstr>
      <vt:lpstr>Open Sans</vt:lpstr>
      <vt:lpstr>Trebuchet MS</vt:lpstr>
      <vt:lpstr>Office</vt:lpstr>
      <vt:lpstr>Talent 4.0 –  Διαχείριση Ταλέντου για ΜΜΕ Πρόγραμμα Κατάρτισης</vt:lpstr>
      <vt:lpstr> Ενότητα 01: Εισαγωγή στη Διαχείριση Ταλέντου 4.0</vt:lpstr>
      <vt:lpstr>Διδακτικό Κεφάλαιο 03:  Ξεκινώντας με  κατάτμηση ταλέντου και  σχεδιασμό ικανοτήτων</vt:lpstr>
      <vt:lpstr>Μαθησιακά αποτελέσματα</vt:lpstr>
      <vt:lpstr>Περιεχόμενο διδακτικού κεφαλαίου 03</vt:lpstr>
      <vt:lpstr>Επανάληψη: Το Ενσωματωμένο Σύστημα Διαχείρισης Ταλέντου από την Svea von Hehn (2016)</vt:lpstr>
      <vt:lpstr>Γενικοί Στόχοι μιας Στρατηγικής ΔΤ</vt:lpstr>
      <vt:lpstr>Τι πρέπει να συνυπολογίσει μια επιτυχημένη στρατηγική;</vt:lpstr>
      <vt:lpstr>Τι πρέπει να συνυπολογίσει μια επιτυχημένη στρατηγική;</vt:lpstr>
      <vt:lpstr>Βασικά βήματα προς τη Στρατηγική Ταλέντου</vt:lpstr>
      <vt:lpstr>Βασικά βήματα προς τη Στρατηγική Ταλέντου</vt:lpstr>
      <vt:lpstr>Αναγνώριση Καίριου Ταλέντου</vt:lpstr>
      <vt:lpstr>Εργαλείο Κατάτμησης Ταλέντου</vt:lpstr>
      <vt:lpstr>5 βήματα για την κατάτμηση ταλέντου</vt:lpstr>
      <vt:lpstr>5 βήματα για την κατάτμηση ταλέντου (II)</vt:lpstr>
      <vt:lpstr>Κριτήρια για τον εντοπισμό καίριων τμημάτων ταλέντου (von Hehn 2016, σ.50)</vt:lpstr>
      <vt:lpstr>Κριτήρια για τον εντοπισμό καίριων τμημάτων ταλέντου (von Hehn 2016, σ.50)</vt:lpstr>
      <vt:lpstr>Ο Τροχός Κατάτμησης Ταλέντου</vt:lpstr>
      <vt:lpstr>Πηγές και διαδικασίες για τη συλλογή γενικών πληροφοριών σχετικά με το καίριο ταλέντο (von Hehn 2016, σ.51)</vt:lpstr>
      <vt:lpstr>Τι εννοούμε όταν λέμε «ικανότητες»;</vt:lpstr>
      <vt:lpstr>Γιατί πρέπει να δουλεύουμε τις ικανότητες;</vt:lpstr>
      <vt:lpstr>Γιατί πρέπει να δουλεύουμε τις ικανότητες; II</vt:lpstr>
      <vt:lpstr>Γιατί πρέπει να δουλεύουμε τις ικανότητες; III</vt:lpstr>
      <vt:lpstr>Ορίζοντας τις Ικανότητες I</vt:lpstr>
      <vt:lpstr>Ορίζοντας τις Ικανότητες II</vt:lpstr>
      <vt:lpstr>Ορίζοντας τις Ικανότητες III</vt:lpstr>
      <vt:lpstr>Στοιχεία ενός μοντέλου ικανοτήτων</vt:lpstr>
      <vt:lpstr>Άσκηση: Προσδιορισμός καίριων ικανοτήτων για τον οργανισμό σας (Φύλλο εργασίας 03)</vt:lpstr>
      <vt:lpstr>Εργαλείο Σχεδιασμού Ικανοτήτων</vt:lpstr>
      <vt:lpstr>Περαιτέρω εργασίες ανάπτυξης στρατηγικής για διαχείριση ταλέντου (προαιρετικά)</vt:lpstr>
      <vt:lpstr>Σύνοψη/Συμπέρασμα</vt:lpstr>
      <vt:lpstr>Πηγές</vt:lpstr>
      <vt:lpstr>Ευχαριστώ για την προσοχή σας! </vt:lpstr>
    </vt:vector>
  </TitlesOfParts>
  <Company>WKO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OE Sundin</dc:creator>
  <cp:lastModifiedBy>Andria Loucaidou</cp:lastModifiedBy>
  <cp:revision>232</cp:revision>
  <dcterms:created xsi:type="dcterms:W3CDTF">2019-12-09T12:18:42Z</dcterms:created>
  <dcterms:modified xsi:type="dcterms:W3CDTF">2020-11-07T19:52:05Z</dcterms:modified>
</cp:coreProperties>
</file>