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63" r:id="rId3"/>
    <p:sldId id="273" r:id="rId4"/>
    <p:sldId id="264" r:id="rId5"/>
    <p:sldId id="279" r:id="rId6"/>
    <p:sldId id="286" r:id="rId7"/>
    <p:sldId id="313" r:id="rId8"/>
    <p:sldId id="308" r:id="rId9"/>
    <p:sldId id="305" r:id="rId10"/>
    <p:sldId id="306" r:id="rId11"/>
    <p:sldId id="307" r:id="rId12"/>
    <p:sldId id="309" r:id="rId13"/>
    <p:sldId id="314" r:id="rId14"/>
    <p:sldId id="274" r:id="rId15"/>
    <p:sldId id="275" r:id="rId16"/>
    <p:sldId id="311" r:id="rId17"/>
    <p:sldId id="310" r:id="rId18"/>
    <p:sldId id="276" r:id="rId19"/>
    <p:sldId id="277" r:id="rId20"/>
    <p:sldId id="278" r:id="rId21"/>
    <p:sldId id="315" r:id="rId22"/>
    <p:sldId id="280" r:id="rId23"/>
    <p:sldId id="281" r:id="rId24"/>
    <p:sldId id="283" r:id="rId25"/>
    <p:sldId id="312" r:id="rId26"/>
    <p:sldId id="272" r:id="rId27"/>
    <p:sldId id="294" r:id="rId28"/>
    <p:sldId id="268"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i Kallis" initials="KK" lastIdx="3" clrIdx="0">
    <p:extLst>
      <p:ext uri="{19B8F6BF-5375-455C-9EA6-DF929625EA0E}">
        <p15:presenceInfo xmlns:p15="http://schemas.microsoft.com/office/powerpoint/2012/main" userId="Kiki Kal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7B9"/>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91" autoAdjust="0"/>
  </p:normalViewPr>
  <p:slideViewPr>
    <p:cSldViewPr snapToGrid="0">
      <p:cViewPr varScale="1">
        <p:scale>
          <a:sx n="107" d="100"/>
          <a:sy n="107" d="100"/>
        </p:scale>
        <p:origin x="177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3CB59-B89E-4780-A9AA-15B738C85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8488D35-7836-4A70-8096-507ADE518371}">
      <dgm:prSet phldrT="[Text]"/>
      <dgm:spPr/>
      <dgm:t>
        <a:bodyPr/>
        <a:lstStyle/>
        <a:p>
          <a:r>
            <a:rPr lang="el-GR" dirty="0"/>
            <a:t>Στρατηγική</a:t>
          </a:r>
          <a:endParaRPr lang="de-DE" dirty="0"/>
        </a:p>
      </dgm:t>
    </dgm:pt>
    <dgm:pt modelId="{BEF43264-3B5B-461D-A8BE-4A9FF0708482}" type="parTrans" cxnId="{1908F146-43B9-49FA-B0A4-CE66A9BDBE8C}">
      <dgm:prSet/>
      <dgm:spPr/>
      <dgm:t>
        <a:bodyPr/>
        <a:lstStyle/>
        <a:p>
          <a:endParaRPr lang="de-DE"/>
        </a:p>
      </dgm:t>
    </dgm:pt>
    <dgm:pt modelId="{E4671A81-1CFC-450E-A629-69FF4E9CFBB3}" type="sibTrans" cxnId="{1908F146-43B9-49FA-B0A4-CE66A9BDBE8C}">
      <dgm:prSet/>
      <dgm:spPr/>
      <dgm:t>
        <a:bodyPr/>
        <a:lstStyle/>
        <a:p>
          <a:endParaRPr lang="de-DE"/>
        </a:p>
      </dgm:t>
    </dgm:pt>
    <dgm:pt modelId="{C6C22A6F-1088-4E24-8B90-F275EBF07B7B}">
      <dgm:prSet phldrT="[Text]"/>
      <dgm:spPr/>
      <dgm:t>
        <a:bodyPr/>
        <a:lstStyle/>
        <a:p>
          <a:r>
            <a:rPr lang="el-GR" dirty="0"/>
            <a:t>Σαφής Στρατηγική ΔΤ</a:t>
          </a:r>
          <a:endParaRPr lang="de-DE" dirty="0"/>
        </a:p>
      </dgm:t>
    </dgm:pt>
    <dgm:pt modelId="{7985DEAB-5DF2-48A0-B4A9-7865D4941FEC}" type="parTrans" cxnId="{67F770AF-1BB3-4B9E-A8B3-A1737C8D647A}">
      <dgm:prSet/>
      <dgm:spPr/>
      <dgm:t>
        <a:bodyPr/>
        <a:lstStyle/>
        <a:p>
          <a:endParaRPr lang="de-DE"/>
        </a:p>
      </dgm:t>
    </dgm:pt>
    <dgm:pt modelId="{1C610925-72DB-42A8-8E79-71A90D9CD599}" type="sibTrans" cxnId="{67F770AF-1BB3-4B9E-A8B3-A1737C8D647A}">
      <dgm:prSet/>
      <dgm:spPr/>
      <dgm:t>
        <a:bodyPr/>
        <a:lstStyle/>
        <a:p>
          <a:endParaRPr lang="de-DE"/>
        </a:p>
      </dgm:t>
    </dgm:pt>
    <dgm:pt modelId="{C1817B64-CAAC-4AFC-B3A8-567EE3B2C385}">
      <dgm:prSet phldrT="[Text]"/>
      <dgm:spPr/>
      <dgm:t>
        <a:bodyPr/>
        <a:lstStyle/>
        <a:p>
          <a:r>
            <a:rPr lang="el-GR" dirty="0"/>
            <a:t>Κουλτούρα</a:t>
          </a:r>
          <a:endParaRPr lang="de-DE" dirty="0"/>
        </a:p>
      </dgm:t>
    </dgm:pt>
    <dgm:pt modelId="{BDF6D25E-D825-4002-BD5F-717905449EBD}" type="parTrans" cxnId="{138CB9EC-88DB-453E-A7B3-85F971335155}">
      <dgm:prSet/>
      <dgm:spPr/>
      <dgm:t>
        <a:bodyPr/>
        <a:lstStyle/>
        <a:p>
          <a:endParaRPr lang="de-DE"/>
        </a:p>
      </dgm:t>
    </dgm:pt>
    <dgm:pt modelId="{D74F5E0C-1D14-4F01-AD15-B7B8ADB6C1CB}" type="sibTrans" cxnId="{138CB9EC-88DB-453E-A7B3-85F971335155}">
      <dgm:prSet/>
      <dgm:spPr/>
      <dgm:t>
        <a:bodyPr/>
        <a:lstStyle/>
        <a:p>
          <a:endParaRPr lang="de-DE"/>
        </a:p>
      </dgm:t>
    </dgm:pt>
    <dgm:pt modelId="{43F7DC6A-7B66-4D58-B7DE-947AA90A3D60}">
      <dgm:prSet phldrT="[Text]"/>
      <dgm:spPr/>
      <dgm:t>
        <a:bodyPr/>
        <a:lstStyle/>
        <a:p>
          <a:r>
            <a:rPr lang="el-GR" dirty="0"/>
            <a:t>Προσεκτική ηγεσία</a:t>
          </a:r>
          <a:endParaRPr lang="de-DE" dirty="0"/>
        </a:p>
      </dgm:t>
    </dgm:pt>
    <dgm:pt modelId="{A5BE09DB-A9A0-4049-B12A-8ADED3C6052C}" type="parTrans" cxnId="{E54B4AF2-96CF-487D-99AD-92F4A0A9EA56}">
      <dgm:prSet/>
      <dgm:spPr/>
      <dgm:t>
        <a:bodyPr/>
        <a:lstStyle/>
        <a:p>
          <a:endParaRPr lang="de-DE"/>
        </a:p>
      </dgm:t>
    </dgm:pt>
    <dgm:pt modelId="{1C8E3D0D-3606-4C5A-BC24-E1B0A79740C3}" type="sibTrans" cxnId="{E54B4AF2-96CF-487D-99AD-92F4A0A9EA56}">
      <dgm:prSet/>
      <dgm:spPr/>
      <dgm:t>
        <a:bodyPr/>
        <a:lstStyle/>
        <a:p>
          <a:endParaRPr lang="de-DE"/>
        </a:p>
      </dgm:t>
    </dgm:pt>
    <dgm:pt modelId="{66569725-CB44-46FE-B13E-344D1BCFFC0F}">
      <dgm:prSet phldrT="[Text]"/>
      <dgm:spPr/>
      <dgm:t>
        <a:bodyPr/>
        <a:lstStyle/>
        <a:p>
          <a:r>
            <a:rPr lang="el-GR" dirty="0"/>
            <a:t>Διαδικασίες ΑΔ</a:t>
          </a:r>
          <a:endParaRPr lang="de-DE" dirty="0"/>
        </a:p>
      </dgm:t>
    </dgm:pt>
    <dgm:pt modelId="{CF13E5E6-3AA7-4659-A3C6-B7D3DBA4BCC1}" type="parTrans" cxnId="{677C285D-30E1-4440-820E-CED56E23E4B6}">
      <dgm:prSet/>
      <dgm:spPr/>
      <dgm:t>
        <a:bodyPr/>
        <a:lstStyle/>
        <a:p>
          <a:endParaRPr lang="de-DE"/>
        </a:p>
      </dgm:t>
    </dgm:pt>
    <dgm:pt modelId="{01ED7C74-D71B-49F9-83B6-9CD224AC333E}" type="sibTrans" cxnId="{677C285D-30E1-4440-820E-CED56E23E4B6}">
      <dgm:prSet/>
      <dgm:spPr/>
      <dgm:t>
        <a:bodyPr/>
        <a:lstStyle/>
        <a:p>
          <a:endParaRPr lang="de-DE"/>
        </a:p>
      </dgm:t>
    </dgm:pt>
    <dgm:pt modelId="{28C4202C-6DDE-4C58-B5FE-843E365A2CE8}">
      <dgm:prSet phldrT="[Text]"/>
      <dgm:spPr/>
      <dgm:t>
        <a:bodyPr/>
        <a:lstStyle/>
        <a:p>
          <a:r>
            <a:rPr lang="el-GR" dirty="0"/>
            <a:t>Προσέλκυση</a:t>
          </a:r>
          <a:endParaRPr lang="de-DE" dirty="0"/>
        </a:p>
      </dgm:t>
    </dgm:pt>
    <dgm:pt modelId="{B7648C5E-973B-4134-BC6C-747F308E0CC7}" type="parTrans" cxnId="{B530837D-4206-4E30-9F62-9EE511B883AF}">
      <dgm:prSet/>
      <dgm:spPr/>
      <dgm:t>
        <a:bodyPr/>
        <a:lstStyle/>
        <a:p>
          <a:endParaRPr lang="de-DE"/>
        </a:p>
      </dgm:t>
    </dgm:pt>
    <dgm:pt modelId="{3320D6F7-237A-4A03-A6A8-BAF965E9C93D}" type="sibTrans" cxnId="{B530837D-4206-4E30-9F62-9EE511B883AF}">
      <dgm:prSet/>
      <dgm:spPr/>
      <dgm:t>
        <a:bodyPr/>
        <a:lstStyle/>
        <a:p>
          <a:endParaRPr lang="de-DE"/>
        </a:p>
      </dgm:t>
    </dgm:pt>
    <dgm:pt modelId="{F851B550-FB5C-495E-8BCC-3F2486D40CA7}">
      <dgm:prSet phldrT="[Text]"/>
      <dgm:spPr/>
      <dgm:t>
        <a:bodyPr/>
        <a:lstStyle/>
        <a:p>
          <a:endParaRPr lang="de-DE" dirty="0"/>
        </a:p>
      </dgm:t>
    </dgm:pt>
    <dgm:pt modelId="{BAE07D61-3604-4931-A3C3-94705C5B6198}" type="parTrans" cxnId="{090402A0-46DF-48F4-84B5-B57227501D26}">
      <dgm:prSet/>
      <dgm:spPr/>
      <dgm:t>
        <a:bodyPr/>
        <a:lstStyle/>
        <a:p>
          <a:endParaRPr lang="de-DE"/>
        </a:p>
      </dgm:t>
    </dgm:pt>
    <dgm:pt modelId="{A805F5C0-6044-4AC3-B060-9259F0AAE5B9}" type="sibTrans" cxnId="{090402A0-46DF-48F4-84B5-B57227501D26}">
      <dgm:prSet/>
      <dgm:spPr/>
      <dgm:t>
        <a:bodyPr/>
        <a:lstStyle/>
        <a:p>
          <a:endParaRPr lang="de-DE"/>
        </a:p>
      </dgm:t>
    </dgm:pt>
    <dgm:pt modelId="{64221D60-561C-48CA-BFE5-1C40B6AB1935}">
      <dgm:prSet phldrT="[Text]"/>
      <dgm:spPr/>
      <dgm:t>
        <a:bodyPr/>
        <a:lstStyle/>
        <a:p>
          <a:r>
            <a:rPr lang="el-GR" dirty="0"/>
            <a:t>Ευθυγραμμισμένη με τους στόχους της επιχείρησης</a:t>
          </a:r>
          <a:endParaRPr lang="de-DE" dirty="0"/>
        </a:p>
      </dgm:t>
    </dgm:pt>
    <dgm:pt modelId="{BF87E373-0D0B-4D76-AAB0-115E3004DD26}" type="parTrans" cxnId="{D0C00414-E389-407E-ACC1-682D09696C25}">
      <dgm:prSet/>
      <dgm:spPr/>
      <dgm:t>
        <a:bodyPr/>
        <a:lstStyle/>
        <a:p>
          <a:endParaRPr lang="en-GB"/>
        </a:p>
      </dgm:t>
    </dgm:pt>
    <dgm:pt modelId="{4AF5836B-8972-4302-92CB-FBF95A24D403}" type="sibTrans" cxnId="{D0C00414-E389-407E-ACC1-682D09696C25}">
      <dgm:prSet/>
      <dgm:spPr/>
      <dgm:t>
        <a:bodyPr/>
        <a:lstStyle/>
        <a:p>
          <a:endParaRPr lang="en-GB"/>
        </a:p>
      </dgm:t>
    </dgm:pt>
    <dgm:pt modelId="{D0045061-030D-47C5-9675-84B9E2D9421E}">
      <dgm:prSet phldrT="[Text]"/>
      <dgm:spPr/>
      <dgm:t>
        <a:bodyPr/>
        <a:lstStyle/>
        <a:p>
          <a:r>
            <a:rPr lang="el-GR" dirty="0"/>
            <a:t>Συμφωνία για τις Ενδείξεις</a:t>
          </a:r>
          <a:endParaRPr lang="de-DE" dirty="0"/>
        </a:p>
      </dgm:t>
    </dgm:pt>
    <dgm:pt modelId="{21D907CB-2B0E-45D1-871C-2A4BDBD96E4B}" type="parTrans" cxnId="{B4F4B485-355A-4EB3-A49E-8E040BFC766C}">
      <dgm:prSet/>
      <dgm:spPr/>
      <dgm:t>
        <a:bodyPr/>
        <a:lstStyle/>
        <a:p>
          <a:endParaRPr lang="en-GB"/>
        </a:p>
      </dgm:t>
    </dgm:pt>
    <dgm:pt modelId="{2645A2E0-AC28-4DA9-96E6-C70CC78E230D}" type="sibTrans" cxnId="{B4F4B485-355A-4EB3-A49E-8E040BFC766C}">
      <dgm:prSet/>
      <dgm:spPr/>
      <dgm:t>
        <a:bodyPr/>
        <a:lstStyle/>
        <a:p>
          <a:endParaRPr lang="en-GB"/>
        </a:p>
      </dgm:t>
    </dgm:pt>
    <dgm:pt modelId="{CC9A453A-38A1-4F34-94EE-12DC4B7417B8}">
      <dgm:prSet phldrT="[Text]"/>
      <dgm:spPr/>
      <dgm:t>
        <a:bodyPr/>
        <a:lstStyle/>
        <a:p>
          <a:r>
            <a:rPr lang="el-GR" dirty="0"/>
            <a:t>Ανάπτυξη οργάνων</a:t>
          </a:r>
          <a:endParaRPr lang="de-DE" dirty="0"/>
        </a:p>
      </dgm:t>
    </dgm:pt>
    <dgm:pt modelId="{FA0C659E-897E-4147-ADE4-37B5F14BDFF8}" type="parTrans" cxnId="{C1BFEFFD-B3A4-42A9-9D4A-902B60934337}">
      <dgm:prSet/>
      <dgm:spPr/>
      <dgm:t>
        <a:bodyPr/>
        <a:lstStyle/>
        <a:p>
          <a:endParaRPr lang="en-GB"/>
        </a:p>
      </dgm:t>
    </dgm:pt>
    <dgm:pt modelId="{1742CE2B-D8F0-43A4-9F82-F6EFD7A84C4D}" type="sibTrans" cxnId="{C1BFEFFD-B3A4-42A9-9D4A-902B60934337}">
      <dgm:prSet/>
      <dgm:spPr/>
      <dgm:t>
        <a:bodyPr/>
        <a:lstStyle/>
        <a:p>
          <a:endParaRPr lang="en-GB"/>
        </a:p>
      </dgm:t>
    </dgm:pt>
    <dgm:pt modelId="{1667A28D-344D-4D83-86FB-D694CAB618AF}">
      <dgm:prSet phldrT="[Text]"/>
      <dgm:spPr/>
      <dgm:t>
        <a:bodyPr/>
        <a:lstStyle/>
        <a:p>
          <a:r>
            <a:rPr lang="el-GR" dirty="0"/>
            <a:t>Προθυμία για αλλαγή</a:t>
          </a:r>
          <a:endParaRPr lang="de-DE" dirty="0"/>
        </a:p>
      </dgm:t>
    </dgm:pt>
    <dgm:pt modelId="{2C93CB43-6FF3-45DC-92DC-3C20348AD44B}" type="parTrans" cxnId="{1CE05693-4414-4860-97FF-EDBB8F9A165C}">
      <dgm:prSet/>
      <dgm:spPr/>
    </dgm:pt>
    <dgm:pt modelId="{8C8FB15F-9E00-459B-8D18-950F9877DF18}" type="sibTrans" cxnId="{1CE05693-4414-4860-97FF-EDBB8F9A165C}">
      <dgm:prSet/>
      <dgm:spPr/>
    </dgm:pt>
    <dgm:pt modelId="{24CD6825-CCE6-4AC0-BCF9-BEBAC6AAA66D}">
      <dgm:prSet phldrT="[Text]"/>
      <dgm:spPr/>
      <dgm:t>
        <a:bodyPr/>
        <a:lstStyle/>
        <a:p>
          <a:r>
            <a:rPr lang="el-GR" dirty="0"/>
            <a:t>Προθυμία για μάθηση και εξέλιξη</a:t>
          </a:r>
          <a:endParaRPr lang="de-DE" dirty="0"/>
        </a:p>
      </dgm:t>
    </dgm:pt>
    <dgm:pt modelId="{0B02E33F-1206-475B-803A-3A5FA618EA72}" type="parTrans" cxnId="{599C5F0F-F9B8-4083-8E7F-3DFF97ADF8FC}">
      <dgm:prSet/>
      <dgm:spPr/>
    </dgm:pt>
    <dgm:pt modelId="{C1A8FBC9-3037-4728-9F76-78D4BD1CAD46}" type="sibTrans" cxnId="{599C5F0F-F9B8-4083-8E7F-3DFF97ADF8FC}">
      <dgm:prSet/>
      <dgm:spPr/>
    </dgm:pt>
    <dgm:pt modelId="{DB6C84D3-D8B3-4A52-A49A-C112667B837D}">
      <dgm:prSet phldrT="[Text]"/>
      <dgm:spPr/>
      <dgm:t>
        <a:bodyPr/>
        <a:lstStyle/>
        <a:p>
          <a:r>
            <a:rPr lang="el-GR" dirty="0"/>
            <a:t>Το τμήμα Ανθρώπινου Δυναμικού λειτουργεί ως συνέταιρος</a:t>
          </a:r>
          <a:endParaRPr lang="de-DE" dirty="0"/>
        </a:p>
      </dgm:t>
    </dgm:pt>
    <dgm:pt modelId="{85808956-089C-4D6D-80B5-375EE7E997E8}" type="parTrans" cxnId="{1C521408-A32A-4346-8311-AD874C9593B9}">
      <dgm:prSet/>
      <dgm:spPr/>
    </dgm:pt>
    <dgm:pt modelId="{5469DBC5-EFB4-4036-92B1-809EA90D9AFB}" type="sibTrans" cxnId="{1C521408-A32A-4346-8311-AD874C9593B9}">
      <dgm:prSet/>
      <dgm:spPr/>
    </dgm:pt>
    <dgm:pt modelId="{53214D5F-9E36-4050-B57C-9E43B65E146F}">
      <dgm:prSet phldrT="[Text]"/>
      <dgm:spPr/>
      <dgm:t>
        <a:bodyPr/>
        <a:lstStyle/>
        <a:p>
          <a:r>
            <a:rPr lang="el-GR" dirty="0"/>
            <a:t>Εντοπισμός</a:t>
          </a:r>
          <a:endParaRPr lang="de-DE" dirty="0"/>
        </a:p>
      </dgm:t>
    </dgm:pt>
    <dgm:pt modelId="{FFA0CF73-461A-439C-BDF2-8CE97F3152B6}" type="parTrans" cxnId="{3BF49152-122B-419F-8DDF-DAD05B1C5ED5}">
      <dgm:prSet/>
      <dgm:spPr/>
    </dgm:pt>
    <dgm:pt modelId="{4AA1C964-F687-4571-84D0-3E3AA585B59B}" type="sibTrans" cxnId="{3BF49152-122B-419F-8DDF-DAD05B1C5ED5}">
      <dgm:prSet/>
      <dgm:spPr/>
    </dgm:pt>
    <dgm:pt modelId="{B3ED63A5-F8DC-4593-AC5C-5572F6E65E53}">
      <dgm:prSet phldrT="[Text]"/>
      <dgm:spPr/>
      <dgm:t>
        <a:bodyPr/>
        <a:lstStyle/>
        <a:p>
          <a:r>
            <a:rPr lang="el-GR" dirty="0"/>
            <a:t>Πρόσληψη</a:t>
          </a:r>
          <a:endParaRPr lang="de-DE" dirty="0"/>
        </a:p>
      </dgm:t>
    </dgm:pt>
    <dgm:pt modelId="{D67380A5-91F3-431A-8D9E-2B360B5D7692}" type="parTrans" cxnId="{973E9AFC-C19E-4A42-BC7D-B20E3D6450CA}">
      <dgm:prSet/>
      <dgm:spPr/>
    </dgm:pt>
    <dgm:pt modelId="{FBA97C20-0F97-4A81-A56E-0256543E285F}" type="sibTrans" cxnId="{973E9AFC-C19E-4A42-BC7D-B20E3D6450CA}">
      <dgm:prSet/>
      <dgm:spPr/>
    </dgm:pt>
    <dgm:pt modelId="{E8F1C386-6AB3-435D-BE4E-AD9DC961CEED}">
      <dgm:prSet phldrT="[Text]"/>
      <dgm:spPr/>
      <dgm:t>
        <a:bodyPr/>
        <a:lstStyle/>
        <a:p>
          <a:r>
            <a:rPr lang="el-GR" dirty="0"/>
            <a:t>Εξέλιξη</a:t>
          </a:r>
          <a:endParaRPr lang="de-DE" dirty="0"/>
        </a:p>
      </dgm:t>
    </dgm:pt>
    <dgm:pt modelId="{89DCBC11-E630-4DD8-BD6B-F00F2F14B3EB}" type="parTrans" cxnId="{2E7ABC9A-35DC-4CF8-A754-99505053EE97}">
      <dgm:prSet/>
      <dgm:spPr/>
    </dgm:pt>
    <dgm:pt modelId="{4311F599-F93A-4F69-8F69-ADD9E881B1EE}" type="sibTrans" cxnId="{2E7ABC9A-35DC-4CF8-A754-99505053EE97}">
      <dgm:prSet/>
      <dgm:spPr/>
    </dgm:pt>
    <dgm:pt modelId="{655B6617-F74A-48A7-8E9F-A2A369CC73F2}">
      <dgm:prSet phldrT="[Text]"/>
      <dgm:spPr/>
      <dgm:t>
        <a:bodyPr/>
        <a:lstStyle/>
        <a:p>
          <a:r>
            <a:rPr lang="el-GR" dirty="0"/>
            <a:t>Διατήρηση</a:t>
          </a:r>
          <a:endParaRPr lang="de-DE" dirty="0"/>
        </a:p>
      </dgm:t>
    </dgm:pt>
    <dgm:pt modelId="{CEAC67A3-7D26-4230-971F-9D2E090AECB1}" type="parTrans" cxnId="{660AC0C0-53C1-43A2-A928-81B2D47B19AE}">
      <dgm:prSet/>
      <dgm:spPr/>
    </dgm:pt>
    <dgm:pt modelId="{14A8B17C-DB6C-4313-A087-1195ADC0FAE7}" type="sibTrans" cxnId="{660AC0C0-53C1-43A2-A928-81B2D47B19AE}">
      <dgm:prSet/>
      <dgm:spPr/>
    </dgm:pt>
    <dgm:pt modelId="{A583E346-210F-4CE9-849E-9D68434E4603}">
      <dgm:prSet phldrT="[Text]"/>
      <dgm:spPr/>
      <dgm:t>
        <a:bodyPr/>
        <a:lstStyle/>
        <a:p>
          <a:r>
            <a:rPr lang="el-GR" dirty="0"/>
            <a:t>Διαδοχή</a:t>
          </a:r>
          <a:endParaRPr lang="de-DE" dirty="0"/>
        </a:p>
      </dgm:t>
    </dgm:pt>
    <dgm:pt modelId="{B901BCB5-441E-482E-9258-8E55378676CC}" type="parTrans" cxnId="{98438387-BDA2-4AA9-8731-2D9290D28AB2}">
      <dgm:prSet/>
      <dgm:spPr/>
    </dgm:pt>
    <dgm:pt modelId="{06BF5DB7-4D07-477E-8D59-D05DBA725FCE}" type="sibTrans" cxnId="{98438387-BDA2-4AA9-8731-2D9290D28AB2}">
      <dgm:prSet/>
      <dgm:spPr/>
    </dgm:pt>
    <dgm:pt modelId="{8A456A31-5F6F-446E-992E-05336B3268E7}">
      <dgm:prSet phldrT="[Text]"/>
      <dgm:spPr/>
      <dgm:t>
        <a:bodyPr/>
        <a:lstStyle/>
        <a:p>
          <a:r>
            <a:rPr lang="el-GR" dirty="0"/>
            <a:t>κλπ.</a:t>
          </a:r>
          <a:endParaRPr lang="de-DE" dirty="0"/>
        </a:p>
      </dgm:t>
    </dgm:pt>
    <dgm:pt modelId="{E0BD6C21-2F68-4912-8429-A402BF5DECFE}" type="parTrans" cxnId="{A0E1CB04-AB0A-4221-BC47-4378450748BF}">
      <dgm:prSet/>
      <dgm:spPr/>
    </dgm:pt>
    <dgm:pt modelId="{813ED51C-001B-49FC-8A5E-3484DD051707}" type="sibTrans" cxnId="{A0E1CB04-AB0A-4221-BC47-4378450748BF}">
      <dgm:prSet/>
      <dgm:spPr/>
    </dgm:pt>
    <dgm:pt modelId="{AFB61FBF-5A7E-48AD-8CAB-D58C48CE3C2C}" type="pres">
      <dgm:prSet presAssocID="{DC33CB59-B89E-4780-A9AA-15B738C85EB1}" presName="Name0" presStyleCnt="0">
        <dgm:presLayoutVars>
          <dgm:dir/>
          <dgm:animLvl val="lvl"/>
          <dgm:resizeHandles val="exact"/>
        </dgm:presLayoutVars>
      </dgm:prSet>
      <dgm:spPr/>
    </dgm:pt>
    <dgm:pt modelId="{CE836761-B398-4EC2-9E78-D025C329A451}" type="pres">
      <dgm:prSet presAssocID="{F8488D35-7836-4A70-8096-507ADE518371}" presName="composite" presStyleCnt="0"/>
      <dgm:spPr/>
    </dgm:pt>
    <dgm:pt modelId="{B0749464-682D-4D2B-A303-E1F1A7796462}" type="pres">
      <dgm:prSet presAssocID="{F8488D35-7836-4A70-8096-507ADE518371}" presName="parTx" presStyleLbl="alignNode1" presStyleIdx="0" presStyleCnt="3">
        <dgm:presLayoutVars>
          <dgm:chMax val="0"/>
          <dgm:chPref val="0"/>
          <dgm:bulletEnabled val="1"/>
        </dgm:presLayoutVars>
      </dgm:prSet>
      <dgm:spPr/>
    </dgm:pt>
    <dgm:pt modelId="{B4F5863B-F35E-496E-8EBC-4F28EC5FE162}" type="pres">
      <dgm:prSet presAssocID="{F8488D35-7836-4A70-8096-507ADE518371}" presName="desTx" presStyleLbl="alignAccFollowNode1" presStyleIdx="0" presStyleCnt="3">
        <dgm:presLayoutVars>
          <dgm:bulletEnabled val="1"/>
        </dgm:presLayoutVars>
      </dgm:prSet>
      <dgm:spPr/>
    </dgm:pt>
    <dgm:pt modelId="{9F706E4A-F9FF-49FC-BFF2-555976269DA4}" type="pres">
      <dgm:prSet presAssocID="{E4671A81-1CFC-450E-A629-69FF4E9CFBB3}" presName="space" presStyleCnt="0"/>
      <dgm:spPr/>
    </dgm:pt>
    <dgm:pt modelId="{8128A5DC-9B95-4349-905A-E39FB447BFB6}" type="pres">
      <dgm:prSet presAssocID="{C1817B64-CAAC-4AFC-B3A8-567EE3B2C385}" presName="composite" presStyleCnt="0"/>
      <dgm:spPr/>
    </dgm:pt>
    <dgm:pt modelId="{C768B2BC-D86D-41C8-B246-7E78822EC016}" type="pres">
      <dgm:prSet presAssocID="{C1817B64-CAAC-4AFC-B3A8-567EE3B2C385}" presName="parTx" presStyleLbl="alignNode1" presStyleIdx="1" presStyleCnt="3">
        <dgm:presLayoutVars>
          <dgm:chMax val="0"/>
          <dgm:chPref val="0"/>
          <dgm:bulletEnabled val="1"/>
        </dgm:presLayoutVars>
      </dgm:prSet>
      <dgm:spPr/>
    </dgm:pt>
    <dgm:pt modelId="{D116BAF1-88A6-46A2-B359-D43CE5732349}" type="pres">
      <dgm:prSet presAssocID="{C1817B64-CAAC-4AFC-B3A8-567EE3B2C385}" presName="desTx" presStyleLbl="alignAccFollowNode1" presStyleIdx="1" presStyleCnt="3">
        <dgm:presLayoutVars>
          <dgm:bulletEnabled val="1"/>
        </dgm:presLayoutVars>
      </dgm:prSet>
      <dgm:spPr/>
    </dgm:pt>
    <dgm:pt modelId="{FFF8D438-8CD0-481C-8374-75F425393FC2}" type="pres">
      <dgm:prSet presAssocID="{D74F5E0C-1D14-4F01-AD15-B7B8ADB6C1CB}" presName="space" presStyleCnt="0"/>
      <dgm:spPr/>
    </dgm:pt>
    <dgm:pt modelId="{39A6FBAB-1BA7-4BD8-B6E6-EFEF7E16E3C8}" type="pres">
      <dgm:prSet presAssocID="{66569725-CB44-46FE-B13E-344D1BCFFC0F}" presName="composite" presStyleCnt="0"/>
      <dgm:spPr/>
    </dgm:pt>
    <dgm:pt modelId="{7F82060B-341E-412C-9C6B-B0F8F6BA6307}" type="pres">
      <dgm:prSet presAssocID="{66569725-CB44-46FE-B13E-344D1BCFFC0F}" presName="parTx" presStyleLbl="alignNode1" presStyleIdx="2" presStyleCnt="3">
        <dgm:presLayoutVars>
          <dgm:chMax val="0"/>
          <dgm:chPref val="0"/>
          <dgm:bulletEnabled val="1"/>
        </dgm:presLayoutVars>
      </dgm:prSet>
      <dgm:spPr/>
    </dgm:pt>
    <dgm:pt modelId="{09DE7CC5-4503-4EF6-AC8A-A285287A9B45}" type="pres">
      <dgm:prSet presAssocID="{66569725-CB44-46FE-B13E-344D1BCFFC0F}" presName="desTx" presStyleLbl="alignAccFollowNode1" presStyleIdx="2" presStyleCnt="3">
        <dgm:presLayoutVars>
          <dgm:bulletEnabled val="1"/>
        </dgm:presLayoutVars>
      </dgm:prSet>
      <dgm:spPr/>
    </dgm:pt>
  </dgm:ptLst>
  <dgm:cxnLst>
    <dgm:cxn modelId="{A0E1CB04-AB0A-4221-BC47-4378450748BF}" srcId="{66569725-CB44-46FE-B13E-344D1BCFFC0F}" destId="{8A456A31-5F6F-446E-992E-05336B3268E7}" srcOrd="6" destOrd="0" parTransId="{E0BD6C21-2F68-4912-8429-A402BF5DECFE}" sibTransId="{813ED51C-001B-49FC-8A5E-3484DD051707}"/>
    <dgm:cxn modelId="{1C521408-A32A-4346-8311-AD874C9593B9}" srcId="{C1817B64-CAAC-4AFC-B3A8-567EE3B2C385}" destId="{DB6C84D3-D8B3-4A52-A49A-C112667B837D}" srcOrd="3" destOrd="0" parTransId="{85808956-089C-4D6D-80B5-375EE7E997E8}" sibTransId="{5469DBC5-EFB4-4036-92B1-809EA90D9AFB}"/>
    <dgm:cxn modelId="{599C5F0F-F9B8-4083-8E7F-3DFF97ADF8FC}" srcId="{C1817B64-CAAC-4AFC-B3A8-567EE3B2C385}" destId="{24CD6825-CCE6-4AC0-BCF9-BEBAC6AAA66D}" srcOrd="2" destOrd="0" parTransId="{0B02E33F-1206-475B-803A-3A5FA618EA72}" sibTransId="{C1A8FBC9-3037-4728-9F76-78D4BD1CAD46}"/>
    <dgm:cxn modelId="{9401D112-0C03-43D6-8F93-5E2D83D3CCFE}" type="presOf" srcId="{D0045061-030D-47C5-9675-84B9E2D9421E}" destId="{B4F5863B-F35E-496E-8EBC-4F28EC5FE162}" srcOrd="0" destOrd="2" presId="urn:microsoft.com/office/officeart/2005/8/layout/hList1"/>
    <dgm:cxn modelId="{D0C00414-E389-407E-ACC1-682D09696C25}" srcId="{F8488D35-7836-4A70-8096-507ADE518371}" destId="{64221D60-561C-48CA-BFE5-1C40B6AB1935}" srcOrd="1" destOrd="0" parTransId="{BF87E373-0D0B-4D76-AAB0-115E3004DD26}" sibTransId="{4AF5836B-8972-4302-92CB-FBF95A24D403}"/>
    <dgm:cxn modelId="{FF582B24-7391-4F40-B826-EE4683AE6581}" type="presOf" srcId="{64221D60-561C-48CA-BFE5-1C40B6AB1935}" destId="{B4F5863B-F35E-496E-8EBC-4F28EC5FE162}" srcOrd="0" destOrd="1" presId="urn:microsoft.com/office/officeart/2005/8/layout/hList1"/>
    <dgm:cxn modelId="{677C285D-30E1-4440-820E-CED56E23E4B6}" srcId="{DC33CB59-B89E-4780-A9AA-15B738C85EB1}" destId="{66569725-CB44-46FE-B13E-344D1BCFFC0F}" srcOrd="2" destOrd="0" parTransId="{CF13E5E6-3AA7-4659-A3C6-B7D3DBA4BCC1}" sibTransId="{01ED7C74-D71B-49F9-83B6-9CD224AC333E}"/>
    <dgm:cxn modelId="{0543E162-9F1A-4F78-B09D-AAF612E59D08}" type="presOf" srcId="{66569725-CB44-46FE-B13E-344D1BCFFC0F}" destId="{7F82060B-341E-412C-9C6B-B0F8F6BA6307}" srcOrd="0" destOrd="0" presId="urn:microsoft.com/office/officeart/2005/8/layout/hList1"/>
    <dgm:cxn modelId="{D01FED44-21C8-42E1-8D2F-CA6CC2356599}" type="presOf" srcId="{53214D5F-9E36-4050-B57C-9E43B65E146F}" destId="{09DE7CC5-4503-4EF6-AC8A-A285287A9B45}" srcOrd="0" destOrd="1" presId="urn:microsoft.com/office/officeart/2005/8/layout/hList1"/>
    <dgm:cxn modelId="{A47D1866-A410-49B6-AA72-535E498E52EA}" type="presOf" srcId="{CC9A453A-38A1-4F34-94EE-12DC4B7417B8}" destId="{B4F5863B-F35E-496E-8EBC-4F28EC5FE162}" srcOrd="0" destOrd="3" presId="urn:microsoft.com/office/officeart/2005/8/layout/hList1"/>
    <dgm:cxn modelId="{1908F146-43B9-49FA-B0A4-CE66A9BDBE8C}" srcId="{DC33CB59-B89E-4780-A9AA-15B738C85EB1}" destId="{F8488D35-7836-4A70-8096-507ADE518371}" srcOrd="0" destOrd="0" parTransId="{BEF43264-3B5B-461D-A8BE-4A9FF0708482}" sibTransId="{E4671A81-1CFC-450E-A629-69FF4E9CFBB3}"/>
    <dgm:cxn modelId="{5C71C96B-A99A-466C-A0E7-D700D58AA56D}" type="presOf" srcId="{F8488D35-7836-4A70-8096-507ADE518371}" destId="{B0749464-682D-4D2B-A303-E1F1A7796462}" srcOrd="0" destOrd="0" presId="urn:microsoft.com/office/officeart/2005/8/layout/hList1"/>
    <dgm:cxn modelId="{1B952470-2919-47BD-92E5-573A93FAE134}" type="presOf" srcId="{C1817B64-CAAC-4AFC-B3A8-567EE3B2C385}" destId="{C768B2BC-D86D-41C8-B246-7E78822EC016}" srcOrd="0" destOrd="0" presId="urn:microsoft.com/office/officeart/2005/8/layout/hList1"/>
    <dgm:cxn modelId="{3BF49152-122B-419F-8DDF-DAD05B1C5ED5}" srcId="{66569725-CB44-46FE-B13E-344D1BCFFC0F}" destId="{53214D5F-9E36-4050-B57C-9E43B65E146F}" srcOrd="1" destOrd="0" parTransId="{FFA0CF73-461A-439C-BDF2-8CE97F3152B6}" sibTransId="{4AA1C964-F687-4571-84D0-3E3AA585B59B}"/>
    <dgm:cxn modelId="{DAB60C74-7D3D-4DE5-8EA5-B7FA3FF4CF19}" type="presOf" srcId="{E8F1C386-6AB3-435D-BE4E-AD9DC961CEED}" destId="{09DE7CC5-4503-4EF6-AC8A-A285287A9B45}" srcOrd="0" destOrd="3" presId="urn:microsoft.com/office/officeart/2005/8/layout/hList1"/>
    <dgm:cxn modelId="{9CEAC279-73E9-44A8-A88A-0D6F9B4591C2}" type="presOf" srcId="{1667A28D-344D-4D83-86FB-D694CAB618AF}" destId="{D116BAF1-88A6-46A2-B359-D43CE5732349}" srcOrd="0" destOrd="1" presId="urn:microsoft.com/office/officeart/2005/8/layout/hList1"/>
    <dgm:cxn modelId="{76C5A77B-C12E-42FB-80BD-84D0CDF2DB38}" type="presOf" srcId="{DC33CB59-B89E-4780-A9AA-15B738C85EB1}" destId="{AFB61FBF-5A7E-48AD-8CAB-D58C48CE3C2C}" srcOrd="0" destOrd="0" presId="urn:microsoft.com/office/officeart/2005/8/layout/hList1"/>
    <dgm:cxn modelId="{B530837D-4206-4E30-9F62-9EE511B883AF}" srcId="{66569725-CB44-46FE-B13E-344D1BCFFC0F}" destId="{28C4202C-6DDE-4C58-B5FE-843E365A2CE8}" srcOrd="0" destOrd="0" parTransId="{B7648C5E-973B-4134-BC6C-747F308E0CC7}" sibTransId="{3320D6F7-237A-4A03-A6A8-BAF965E9C93D}"/>
    <dgm:cxn modelId="{57175584-738B-4A34-83D1-955B723982DC}" type="presOf" srcId="{28C4202C-6DDE-4C58-B5FE-843E365A2CE8}" destId="{09DE7CC5-4503-4EF6-AC8A-A285287A9B45}" srcOrd="0" destOrd="0" presId="urn:microsoft.com/office/officeart/2005/8/layout/hList1"/>
    <dgm:cxn modelId="{B4F4B485-355A-4EB3-A49E-8E040BFC766C}" srcId="{F8488D35-7836-4A70-8096-507ADE518371}" destId="{D0045061-030D-47C5-9675-84B9E2D9421E}" srcOrd="2" destOrd="0" parTransId="{21D907CB-2B0E-45D1-871C-2A4BDBD96E4B}" sibTransId="{2645A2E0-AC28-4DA9-96E6-C70CC78E230D}"/>
    <dgm:cxn modelId="{98438387-BDA2-4AA9-8731-2D9290D28AB2}" srcId="{66569725-CB44-46FE-B13E-344D1BCFFC0F}" destId="{A583E346-210F-4CE9-849E-9D68434E4603}" srcOrd="5" destOrd="0" parTransId="{B901BCB5-441E-482E-9258-8E55378676CC}" sibTransId="{06BF5DB7-4D07-477E-8D59-D05DBA725FCE}"/>
    <dgm:cxn modelId="{1CE05693-4414-4860-97FF-EDBB8F9A165C}" srcId="{C1817B64-CAAC-4AFC-B3A8-567EE3B2C385}" destId="{1667A28D-344D-4D83-86FB-D694CAB618AF}" srcOrd="1" destOrd="0" parTransId="{2C93CB43-6FF3-45DC-92DC-3C20348AD44B}" sibTransId="{8C8FB15F-9E00-459B-8D18-950F9877DF18}"/>
    <dgm:cxn modelId="{2E7ABC9A-35DC-4CF8-A754-99505053EE97}" srcId="{66569725-CB44-46FE-B13E-344D1BCFFC0F}" destId="{E8F1C386-6AB3-435D-BE4E-AD9DC961CEED}" srcOrd="3" destOrd="0" parTransId="{89DCBC11-E630-4DD8-BD6B-F00F2F14B3EB}" sibTransId="{4311F599-F93A-4F69-8F69-ADD9E881B1EE}"/>
    <dgm:cxn modelId="{DF466C9D-B03C-43C2-82C5-8D1BC3F37F81}" type="presOf" srcId="{DB6C84D3-D8B3-4A52-A49A-C112667B837D}" destId="{D116BAF1-88A6-46A2-B359-D43CE5732349}" srcOrd="0" destOrd="3" presId="urn:microsoft.com/office/officeart/2005/8/layout/hList1"/>
    <dgm:cxn modelId="{1613E19D-9BBC-4480-B18F-F3B203874F24}" type="presOf" srcId="{43F7DC6A-7B66-4D58-B7DE-947AA90A3D60}" destId="{D116BAF1-88A6-46A2-B359-D43CE5732349}" srcOrd="0" destOrd="0" presId="urn:microsoft.com/office/officeart/2005/8/layout/hList1"/>
    <dgm:cxn modelId="{090402A0-46DF-48F4-84B5-B57227501D26}" srcId="{F8488D35-7836-4A70-8096-507ADE518371}" destId="{F851B550-FB5C-495E-8BCC-3F2486D40CA7}" srcOrd="4" destOrd="0" parTransId="{BAE07D61-3604-4931-A3C3-94705C5B6198}" sibTransId="{A805F5C0-6044-4AC3-B060-9259F0AAE5B9}"/>
    <dgm:cxn modelId="{C3925EAB-B100-4DF7-896E-8E790FEAF9ED}" type="presOf" srcId="{8A456A31-5F6F-446E-992E-05336B3268E7}" destId="{09DE7CC5-4503-4EF6-AC8A-A285287A9B45}" srcOrd="0" destOrd="6" presId="urn:microsoft.com/office/officeart/2005/8/layout/hList1"/>
    <dgm:cxn modelId="{67F770AF-1BB3-4B9E-A8B3-A1737C8D647A}" srcId="{F8488D35-7836-4A70-8096-507ADE518371}" destId="{C6C22A6F-1088-4E24-8B90-F275EBF07B7B}" srcOrd="0" destOrd="0" parTransId="{7985DEAB-5DF2-48A0-B4A9-7865D4941FEC}" sibTransId="{1C610925-72DB-42A8-8E79-71A90D9CD599}"/>
    <dgm:cxn modelId="{7778B0B9-AC8D-4D18-8267-87EC8FAAAE98}" type="presOf" srcId="{C6C22A6F-1088-4E24-8B90-F275EBF07B7B}" destId="{B4F5863B-F35E-496E-8EBC-4F28EC5FE162}" srcOrd="0" destOrd="0" presId="urn:microsoft.com/office/officeart/2005/8/layout/hList1"/>
    <dgm:cxn modelId="{CA7454BE-19D7-4E27-B536-650B2EA2436D}" type="presOf" srcId="{F851B550-FB5C-495E-8BCC-3F2486D40CA7}" destId="{B4F5863B-F35E-496E-8EBC-4F28EC5FE162}" srcOrd="0" destOrd="4" presId="urn:microsoft.com/office/officeart/2005/8/layout/hList1"/>
    <dgm:cxn modelId="{660AC0C0-53C1-43A2-A928-81B2D47B19AE}" srcId="{66569725-CB44-46FE-B13E-344D1BCFFC0F}" destId="{655B6617-F74A-48A7-8E9F-A2A369CC73F2}" srcOrd="4" destOrd="0" parTransId="{CEAC67A3-7D26-4230-971F-9D2E090AECB1}" sibTransId="{14A8B17C-DB6C-4313-A087-1195ADC0FAE7}"/>
    <dgm:cxn modelId="{C4B9F9DE-6F8D-4797-A833-39FC995C75E2}" type="presOf" srcId="{B3ED63A5-F8DC-4593-AC5C-5572F6E65E53}" destId="{09DE7CC5-4503-4EF6-AC8A-A285287A9B45}" srcOrd="0" destOrd="2" presId="urn:microsoft.com/office/officeart/2005/8/layout/hList1"/>
    <dgm:cxn modelId="{8E1E39DF-8EA9-424A-9091-9D1BA00DABF1}" type="presOf" srcId="{A583E346-210F-4CE9-849E-9D68434E4603}" destId="{09DE7CC5-4503-4EF6-AC8A-A285287A9B45}" srcOrd="0" destOrd="5" presId="urn:microsoft.com/office/officeart/2005/8/layout/hList1"/>
    <dgm:cxn modelId="{138CB9EC-88DB-453E-A7B3-85F971335155}" srcId="{DC33CB59-B89E-4780-A9AA-15B738C85EB1}" destId="{C1817B64-CAAC-4AFC-B3A8-567EE3B2C385}" srcOrd="1" destOrd="0" parTransId="{BDF6D25E-D825-4002-BD5F-717905449EBD}" sibTransId="{D74F5E0C-1D14-4F01-AD15-B7B8ADB6C1CB}"/>
    <dgm:cxn modelId="{E54B4AF2-96CF-487D-99AD-92F4A0A9EA56}" srcId="{C1817B64-CAAC-4AFC-B3A8-567EE3B2C385}" destId="{43F7DC6A-7B66-4D58-B7DE-947AA90A3D60}" srcOrd="0" destOrd="0" parTransId="{A5BE09DB-A9A0-4049-B12A-8ADED3C6052C}" sibTransId="{1C8E3D0D-3606-4C5A-BC24-E1B0A79740C3}"/>
    <dgm:cxn modelId="{A0C0BDF5-4CAD-4514-B977-6AC2F033EF3C}" type="presOf" srcId="{24CD6825-CCE6-4AC0-BCF9-BEBAC6AAA66D}" destId="{D116BAF1-88A6-46A2-B359-D43CE5732349}" srcOrd="0" destOrd="2" presId="urn:microsoft.com/office/officeart/2005/8/layout/hList1"/>
    <dgm:cxn modelId="{0A05C6F5-1CC3-4B3E-A607-758AA433D580}" type="presOf" srcId="{655B6617-F74A-48A7-8E9F-A2A369CC73F2}" destId="{09DE7CC5-4503-4EF6-AC8A-A285287A9B45}" srcOrd="0" destOrd="4" presId="urn:microsoft.com/office/officeart/2005/8/layout/hList1"/>
    <dgm:cxn modelId="{973E9AFC-C19E-4A42-BC7D-B20E3D6450CA}" srcId="{66569725-CB44-46FE-B13E-344D1BCFFC0F}" destId="{B3ED63A5-F8DC-4593-AC5C-5572F6E65E53}" srcOrd="2" destOrd="0" parTransId="{D67380A5-91F3-431A-8D9E-2B360B5D7692}" sibTransId="{FBA97C20-0F97-4A81-A56E-0256543E285F}"/>
    <dgm:cxn modelId="{C1BFEFFD-B3A4-42A9-9D4A-902B60934337}" srcId="{F8488D35-7836-4A70-8096-507ADE518371}" destId="{CC9A453A-38A1-4F34-94EE-12DC4B7417B8}" srcOrd="3" destOrd="0" parTransId="{FA0C659E-897E-4147-ADE4-37B5F14BDFF8}" sibTransId="{1742CE2B-D8F0-43A4-9F82-F6EFD7A84C4D}"/>
    <dgm:cxn modelId="{1F551C58-5248-4965-A7C6-25EB298C8DA0}" type="presParOf" srcId="{AFB61FBF-5A7E-48AD-8CAB-D58C48CE3C2C}" destId="{CE836761-B398-4EC2-9E78-D025C329A451}" srcOrd="0" destOrd="0" presId="urn:microsoft.com/office/officeart/2005/8/layout/hList1"/>
    <dgm:cxn modelId="{1B873143-13A6-4C88-A0A4-0345E20C2742}" type="presParOf" srcId="{CE836761-B398-4EC2-9E78-D025C329A451}" destId="{B0749464-682D-4D2B-A303-E1F1A7796462}" srcOrd="0" destOrd="0" presId="urn:microsoft.com/office/officeart/2005/8/layout/hList1"/>
    <dgm:cxn modelId="{73C90E8D-C558-4F60-8F48-C860C96A2DD6}" type="presParOf" srcId="{CE836761-B398-4EC2-9E78-D025C329A451}" destId="{B4F5863B-F35E-496E-8EBC-4F28EC5FE162}" srcOrd="1" destOrd="0" presId="urn:microsoft.com/office/officeart/2005/8/layout/hList1"/>
    <dgm:cxn modelId="{E5549F18-360D-4F06-8E39-423FE54C4EB2}" type="presParOf" srcId="{AFB61FBF-5A7E-48AD-8CAB-D58C48CE3C2C}" destId="{9F706E4A-F9FF-49FC-BFF2-555976269DA4}" srcOrd="1" destOrd="0" presId="urn:microsoft.com/office/officeart/2005/8/layout/hList1"/>
    <dgm:cxn modelId="{7ED50DF9-8EB1-48C1-8207-1E206EFB3AD6}" type="presParOf" srcId="{AFB61FBF-5A7E-48AD-8CAB-D58C48CE3C2C}" destId="{8128A5DC-9B95-4349-905A-E39FB447BFB6}" srcOrd="2" destOrd="0" presId="urn:microsoft.com/office/officeart/2005/8/layout/hList1"/>
    <dgm:cxn modelId="{D3911E52-5C19-48BA-8FA6-D0AE3FA39D16}" type="presParOf" srcId="{8128A5DC-9B95-4349-905A-E39FB447BFB6}" destId="{C768B2BC-D86D-41C8-B246-7E78822EC016}" srcOrd="0" destOrd="0" presId="urn:microsoft.com/office/officeart/2005/8/layout/hList1"/>
    <dgm:cxn modelId="{2ACC843D-0875-49E6-A0E0-BB2C656407F8}" type="presParOf" srcId="{8128A5DC-9B95-4349-905A-E39FB447BFB6}" destId="{D116BAF1-88A6-46A2-B359-D43CE5732349}" srcOrd="1" destOrd="0" presId="urn:microsoft.com/office/officeart/2005/8/layout/hList1"/>
    <dgm:cxn modelId="{5312B2F0-D99A-4FC8-92CE-27F0189BCD4E}" type="presParOf" srcId="{AFB61FBF-5A7E-48AD-8CAB-D58C48CE3C2C}" destId="{FFF8D438-8CD0-481C-8374-75F425393FC2}" srcOrd="3" destOrd="0" presId="urn:microsoft.com/office/officeart/2005/8/layout/hList1"/>
    <dgm:cxn modelId="{AF31F8FF-1E81-416F-A105-3AD71ABF5309}" type="presParOf" srcId="{AFB61FBF-5A7E-48AD-8CAB-D58C48CE3C2C}" destId="{39A6FBAB-1BA7-4BD8-B6E6-EFEF7E16E3C8}" srcOrd="4" destOrd="0" presId="urn:microsoft.com/office/officeart/2005/8/layout/hList1"/>
    <dgm:cxn modelId="{F51B3D32-D8B9-43DD-A7A5-DDBD69C645C4}" type="presParOf" srcId="{39A6FBAB-1BA7-4BD8-B6E6-EFEF7E16E3C8}" destId="{7F82060B-341E-412C-9C6B-B0F8F6BA6307}" srcOrd="0" destOrd="0" presId="urn:microsoft.com/office/officeart/2005/8/layout/hList1"/>
    <dgm:cxn modelId="{6BD4D7B5-692E-48FE-ADAF-6DD44B48E70B}" type="presParOf" srcId="{39A6FBAB-1BA7-4BD8-B6E6-EFEF7E16E3C8}" destId="{09DE7CC5-4503-4EF6-AC8A-A285287A9B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9464-682D-4D2B-A303-E1F1A7796462}">
      <dsp:nvSpPr>
        <dsp:cNvPr id="0" name=""/>
        <dsp:cNvSpPr/>
      </dsp:nvSpPr>
      <dsp:spPr>
        <a:xfrm>
          <a:off x="2093"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Στρατηγική</a:t>
          </a:r>
          <a:endParaRPr lang="de-DE" sz="1600" kern="1200" dirty="0"/>
        </a:p>
      </dsp:txBody>
      <dsp:txXfrm>
        <a:off x="2093" y="604912"/>
        <a:ext cx="2041379" cy="460800"/>
      </dsp:txXfrm>
    </dsp:sp>
    <dsp:sp modelId="{B4F5863B-F35E-496E-8EBC-4F28EC5FE162}">
      <dsp:nvSpPr>
        <dsp:cNvPr id="0" name=""/>
        <dsp:cNvSpPr/>
      </dsp:nvSpPr>
      <dsp:spPr>
        <a:xfrm>
          <a:off x="2093"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Σαφής Στρατηγική ΔΤ</a:t>
          </a:r>
          <a:endParaRPr lang="de-DE" sz="1600" kern="1200" dirty="0"/>
        </a:p>
        <a:p>
          <a:pPr marL="171450" lvl="1" indent="-171450" algn="l" defTabSz="711200">
            <a:lnSpc>
              <a:spcPct val="90000"/>
            </a:lnSpc>
            <a:spcBef>
              <a:spcPct val="0"/>
            </a:spcBef>
            <a:spcAft>
              <a:spcPct val="15000"/>
            </a:spcAft>
            <a:buChar char="•"/>
          </a:pPr>
          <a:r>
            <a:rPr lang="el-GR" sz="1600" kern="1200" dirty="0"/>
            <a:t>Ευθυγραμμισμένη με τους στόχους της επιχείρησης</a:t>
          </a:r>
          <a:endParaRPr lang="de-DE" sz="1600" kern="1200" dirty="0"/>
        </a:p>
        <a:p>
          <a:pPr marL="171450" lvl="1" indent="-171450" algn="l" defTabSz="711200">
            <a:lnSpc>
              <a:spcPct val="90000"/>
            </a:lnSpc>
            <a:spcBef>
              <a:spcPct val="0"/>
            </a:spcBef>
            <a:spcAft>
              <a:spcPct val="15000"/>
            </a:spcAft>
            <a:buChar char="•"/>
          </a:pPr>
          <a:r>
            <a:rPr lang="el-GR" sz="1600" kern="1200" dirty="0"/>
            <a:t>Συμφωνία για τις Ενδείξεις</a:t>
          </a:r>
          <a:endParaRPr lang="de-DE" sz="1600" kern="1200" dirty="0"/>
        </a:p>
        <a:p>
          <a:pPr marL="171450" lvl="1" indent="-171450" algn="l" defTabSz="711200">
            <a:lnSpc>
              <a:spcPct val="90000"/>
            </a:lnSpc>
            <a:spcBef>
              <a:spcPct val="0"/>
            </a:spcBef>
            <a:spcAft>
              <a:spcPct val="15000"/>
            </a:spcAft>
            <a:buChar char="•"/>
          </a:pPr>
          <a:r>
            <a:rPr lang="el-GR" sz="1600" kern="1200" dirty="0"/>
            <a:t>Ανάπτυξη οργάνων</a:t>
          </a:r>
          <a:endParaRPr lang="de-DE" sz="1600" kern="1200" dirty="0"/>
        </a:p>
        <a:p>
          <a:pPr marL="171450" lvl="1" indent="-171450" algn="l" defTabSz="711200">
            <a:lnSpc>
              <a:spcPct val="90000"/>
            </a:lnSpc>
            <a:spcBef>
              <a:spcPct val="0"/>
            </a:spcBef>
            <a:spcAft>
              <a:spcPct val="15000"/>
            </a:spcAft>
            <a:buChar char="•"/>
          </a:pPr>
          <a:endParaRPr lang="de-DE" sz="1600" kern="1200" dirty="0"/>
        </a:p>
      </dsp:txBody>
      <dsp:txXfrm>
        <a:off x="2093" y="1065712"/>
        <a:ext cx="2041379" cy="2894602"/>
      </dsp:txXfrm>
    </dsp:sp>
    <dsp:sp modelId="{C768B2BC-D86D-41C8-B246-7E78822EC016}">
      <dsp:nvSpPr>
        <dsp:cNvPr id="0" name=""/>
        <dsp:cNvSpPr/>
      </dsp:nvSpPr>
      <dsp:spPr>
        <a:xfrm>
          <a:off x="2329266"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Κουλτούρα</a:t>
          </a:r>
          <a:endParaRPr lang="de-DE" sz="1600" kern="1200" dirty="0"/>
        </a:p>
      </dsp:txBody>
      <dsp:txXfrm>
        <a:off x="2329266" y="604912"/>
        <a:ext cx="2041379" cy="460800"/>
      </dsp:txXfrm>
    </dsp:sp>
    <dsp:sp modelId="{D116BAF1-88A6-46A2-B359-D43CE5732349}">
      <dsp:nvSpPr>
        <dsp:cNvPr id="0" name=""/>
        <dsp:cNvSpPr/>
      </dsp:nvSpPr>
      <dsp:spPr>
        <a:xfrm>
          <a:off x="2329266"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Προσεκτική ηγεσία</a:t>
          </a:r>
          <a:endParaRPr lang="de-DE" sz="1600" kern="1200" dirty="0"/>
        </a:p>
        <a:p>
          <a:pPr marL="171450" lvl="1" indent="-171450" algn="l" defTabSz="711200">
            <a:lnSpc>
              <a:spcPct val="90000"/>
            </a:lnSpc>
            <a:spcBef>
              <a:spcPct val="0"/>
            </a:spcBef>
            <a:spcAft>
              <a:spcPct val="15000"/>
            </a:spcAft>
            <a:buChar char="•"/>
          </a:pPr>
          <a:r>
            <a:rPr lang="el-GR" sz="1600" kern="1200" dirty="0"/>
            <a:t>Προθυμία για αλλαγή</a:t>
          </a:r>
          <a:endParaRPr lang="de-DE" sz="1600" kern="1200" dirty="0"/>
        </a:p>
        <a:p>
          <a:pPr marL="171450" lvl="1" indent="-171450" algn="l" defTabSz="711200">
            <a:lnSpc>
              <a:spcPct val="90000"/>
            </a:lnSpc>
            <a:spcBef>
              <a:spcPct val="0"/>
            </a:spcBef>
            <a:spcAft>
              <a:spcPct val="15000"/>
            </a:spcAft>
            <a:buChar char="•"/>
          </a:pPr>
          <a:r>
            <a:rPr lang="el-GR" sz="1600" kern="1200" dirty="0"/>
            <a:t>Προθυμία για μάθηση και εξέλιξη</a:t>
          </a:r>
          <a:endParaRPr lang="de-DE" sz="1600" kern="1200" dirty="0"/>
        </a:p>
        <a:p>
          <a:pPr marL="171450" lvl="1" indent="-171450" algn="l" defTabSz="711200">
            <a:lnSpc>
              <a:spcPct val="90000"/>
            </a:lnSpc>
            <a:spcBef>
              <a:spcPct val="0"/>
            </a:spcBef>
            <a:spcAft>
              <a:spcPct val="15000"/>
            </a:spcAft>
            <a:buChar char="•"/>
          </a:pPr>
          <a:r>
            <a:rPr lang="el-GR" sz="1600" kern="1200" dirty="0"/>
            <a:t>Το τμήμα Ανθρώπινου Δυναμικού λειτουργεί ως συνέταιρος</a:t>
          </a:r>
          <a:endParaRPr lang="de-DE" sz="1600" kern="1200" dirty="0"/>
        </a:p>
      </dsp:txBody>
      <dsp:txXfrm>
        <a:off x="2329266" y="1065712"/>
        <a:ext cx="2041379" cy="2894602"/>
      </dsp:txXfrm>
    </dsp:sp>
    <dsp:sp modelId="{7F82060B-341E-412C-9C6B-B0F8F6BA6307}">
      <dsp:nvSpPr>
        <dsp:cNvPr id="0" name=""/>
        <dsp:cNvSpPr/>
      </dsp:nvSpPr>
      <dsp:spPr>
        <a:xfrm>
          <a:off x="4656439"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Διαδικασίες ΑΔ</a:t>
          </a:r>
          <a:endParaRPr lang="de-DE" sz="1600" kern="1200" dirty="0"/>
        </a:p>
      </dsp:txBody>
      <dsp:txXfrm>
        <a:off x="4656439" y="604912"/>
        <a:ext cx="2041379" cy="460800"/>
      </dsp:txXfrm>
    </dsp:sp>
    <dsp:sp modelId="{09DE7CC5-4503-4EF6-AC8A-A285287A9B45}">
      <dsp:nvSpPr>
        <dsp:cNvPr id="0" name=""/>
        <dsp:cNvSpPr/>
      </dsp:nvSpPr>
      <dsp:spPr>
        <a:xfrm>
          <a:off x="4656439"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Προσέλκυση</a:t>
          </a:r>
          <a:endParaRPr lang="de-DE" sz="1600" kern="1200" dirty="0"/>
        </a:p>
        <a:p>
          <a:pPr marL="171450" lvl="1" indent="-171450" algn="l" defTabSz="711200">
            <a:lnSpc>
              <a:spcPct val="90000"/>
            </a:lnSpc>
            <a:spcBef>
              <a:spcPct val="0"/>
            </a:spcBef>
            <a:spcAft>
              <a:spcPct val="15000"/>
            </a:spcAft>
            <a:buChar char="•"/>
          </a:pPr>
          <a:r>
            <a:rPr lang="el-GR" sz="1600" kern="1200" dirty="0"/>
            <a:t>Εντοπισμός</a:t>
          </a:r>
          <a:endParaRPr lang="de-DE" sz="1600" kern="1200" dirty="0"/>
        </a:p>
        <a:p>
          <a:pPr marL="171450" lvl="1" indent="-171450" algn="l" defTabSz="711200">
            <a:lnSpc>
              <a:spcPct val="90000"/>
            </a:lnSpc>
            <a:spcBef>
              <a:spcPct val="0"/>
            </a:spcBef>
            <a:spcAft>
              <a:spcPct val="15000"/>
            </a:spcAft>
            <a:buChar char="•"/>
          </a:pPr>
          <a:r>
            <a:rPr lang="el-GR" sz="1600" kern="1200" dirty="0"/>
            <a:t>Πρόσληψη</a:t>
          </a:r>
          <a:endParaRPr lang="de-DE" sz="1600" kern="1200" dirty="0"/>
        </a:p>
        <a:p>
          <a:pPr marL="171450" lvl="1" indent="-171450" algn="l" defTabSz="711200">
            <a:lnSpc>
              <a:spcPct val="90000"/>
            </a:lnSpc>
            <a:spcBef>
              <a:spcPct val="0"/>
            </a:spcBef>
            <a:spcAft>
              <a:spcPct val="15000"/>
            </a:spcAft>
            <a:buChar char="•"/>
          </a:pPr>
          <a:r>
            <a:rPr lang="el-GR" sz="1600" kern="1200" dirty="0"/>
            <a:t>Εξέλιξη</a:t>
          </a:r>
          <a:endParaRPr lang="de-DE" sz="1600" kern="1200" dirty="0"/>
        </a:p>
        <a:p>
          <a:pPr marL="171450" lvl="1" indent="-171450" algn="l" defTabSz="711200">
            <a:lnSpc>
              <a:spcPct val="90000"/>
            </a:lnSpc>
            <a:spcBef>
              <a:spcPct val="0"/>
            </a:spcBef>
            <a:spcAft>
              <a:spcPct val="15000"/>
            </a:spcAft>
            <a:buChar char="•"/>
          </a:pPr>
          <a:r>
            <a:rPr lang="el-GR" sz="1600" kern="1200" dirty="0"/>
            <a:t>Διατήρηση</a:t>
          </a:r>
          <a:endParaRPr lang="de-DE" sz="1600" kern="1200" dirty="0"/>
        </a:p>
        <a:p>
          <a:pPr marL="171450" lvl="1" indent="-171450" algn="l" defTabSz="711200">
            <a:lnSpc>
              <a:spcPct val="90000"/>
            </a:lnSpc>
            <a:spcBef>
              <a:spcPct val="0"/>
            </a:spcBef>
            <a:spcAft>
              <a:spcPct val="15000"/>
            </a:spcAft>
            <a:buChar char="•"/>
          </a:pPr>
          <a:r>
            <a:rPr lang="el-GR" sz="1600" kern="1200" dirty="0"/>
            <a:t>Διαδοχή</a:t>
          </a:r>
          <a:endParaRPr lang="de-DE" sz="1600" kern="1200" dirty="0"/>
        </a:p>
        <a:p>
          <a:pPr marL="171450" lvl="1" indent="-171450" algn="l" defTabSz="711200">
            <a:lnSpc>
              <a:spcPct val="90000"/>
            </a:lnSpc>
            <a:spcBef>
              <a:spcPct val="0"/>
            </a:spcBef>
            <a:spcAft>
              <a:spcPct val="15000"/>
            </a:spcAft>
            <a:buChar char="•"/>
          </a:pPr>
          <a:r>
            <a:rPr lang="el-GR" sz="1600" kern="1200" dirty="0"/>
            <a:t>κλπ.</a:t>
          </a:r>
          <a:endParaRPr lang="de-DE" sz="1600" kern="1200" dirty="0"/>
        </a:p>
      </dsp:txBody>
      <dsp:txXfrm>
        <a:off x="4656439" y="1065712"/>
        <a:ext cx="2041379" cy="28946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en-SE" smtClean="0"/>
              <a:t>11/26/2020</a:t>
            </a:fld>
            <a:endParaRPr lang="en-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en-SE" smtClean="0"/>
              <a:t>‹#›</a:t>
            </a:fld>
            <a:endParaRPr lang="en-SE"/>
          </a:p>
        </p:txBody>
      </p:sp>
    </p:spTree>
    <p:extLst>
      <p:ext uri="{BB962C8B-B14F-4D97-AF65-F5344CB8AC3E}">
        <p14:creationId xmlns:p14="http://schemas.microsoft.com/office/powerpoint/2010/main"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87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18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14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l-GR" dirty="0"/>
              <a:t>Μετάφραση εικόνας]</a:t>
            </a:r>
          </a:p>
          <a:p>
            <a:endParaRPr lang="el-GR" dirty="0"/>
          </a:p>
          <a:p>
            <a:r>
              <a:rPr lang="el-GR" b="1" dirty="0"/>
              <a:t>Ανάλυση </a:t>
            </a:r>
            <a:r>
              <a:rPr lang="en-GB" b="1" dirty="0"/>
              <a:t>SWOT (</a:t>
            </a:r>
            <a:r>
              <a:rPr lang="el-GR" b="1" dirty="0"/>
              <a:t>Δυνάμεις, Αδυναμίες, Ευκαιρίες, Απειλές)</a:t>
            </a:r>
          </a:p>
          <a:p>
            <a:endParaRPr lang="el-GR" b="1" dirty="0"/>
          </a:p>
          <a:p>
            <a:r>
              <a:rPr lang="el-GR" b="0" dirty="0"/>
              <a:t>Βοηθητικό για την επίτευξη του στόχου</a:t>
            </a:r>
          </a:p>
          <a:p>
            <a:r>
              <a:rPr lang="el-GR" b="0" dirty="0"/>
              <a:t>Επιβλαβές για την επίτευξη του στόχου</a:t>
            </a:r>
          </a:p>
          <a:p>
            <a:r>
              <a:rPr lang="el-GR" b="0" dirty="0"/>
              <a:t>Εσωτερικής προέλευσης (ιδιότητες του οργανισμού)</a:t>
            </a:r>
          </a:p>
          <a:p>
            <a:r>
              <a:rPr lang="el-GR" b="0" dirty="0"/>
              <a:t>Εξωτερικής προέλευσης (ιδιότητες του περιβάλλοντος)</a:t>
            </a:r>
          </a:p>
        </p:txBody>
      </p:sp>
      <p:sp>
        <p:nvSpPr>
          <p:cNvPr id="4" name="Slide Number Placeholder 3"/>
          <p:cNvSpPr>
            <a:spLocks noGrp="1"/>
          </p:cNvSpPr>
          <p:nvPr>
            <p:ph type="sldNum" sz="quarter" idx="5"/>
          </p:nvPr>
        </p:nvSpPr>
        <p:spPr/>
        <p:txBody>
          <a:bodyPr/>
          <a:lstStyle/>
          <a:p>
            <a:fld id="{AA32A152-18E1-47D5-9774-F259E223000C}" type="slidenum">
              <a:rPr lang="en-SE" smtClean="0"/>
              <a:t>16</a:t>
            </a:fld>
            <a:endParaRPr lang="en-SE"/>
          </a:p>
        </p:txBody>
      </p:sp>
    </p:spTree>
    <p:extLst>
      <p:ext uri="{BB962C8B-B14F-4D97-AF65-F5344CB8AC3E}">
        <p14:creationId xmlns:p14="http://schemas.microsoft.com/office/powerpoint/2010/main" val="24344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[Μετάφραση εικόνας]</a:t>
            </a:r>
          </a:p>
          <a:p>
            <a:endParaRPr lang="el-GR" dirty="0"/>
          </a:p>
          <a:p>
            <a:r>
              <a:rPr lang="el-GR" dirty="0"/>
              <a:t>Κινητικότητα-Σταθερότητα</a:t>
            </a:r>
          </a:p>
          <a:p>
            <a:r>
              <a:rPr lang="el-GR" dirty="0"/>
              <a:t>Ανοικτό-Κλειστό</a:t>
            </a:r>
          </a:p>
          <a:p>
            <a:r>
              <a:rPr lang="el-GR" dirty="0"/>
              <a:t>Απλότητα-Δριμύτητα</a:t>
            </a:r>
          </a:p>
        </p:txBody>
      </p:sp>
      <p:sp>
        <p:nvSpPr>
          <p:cNvPr id="4" name="Slide Number Placeholder 3"/>
          <p:cNvSpPr>
            <a:spLocks noGrp="1"/>
          </p:cNvSpPr>
          <p:nvPr>
            <p:ph type="sldNum" sz="quarter" idx="5"/>
          </p:nvPr>
        </p:nvSpPr>
        <p:spPr/>
        <p:txBody>
          <a:bodyPr/>
          <a:lstStyle/>
          <a:p>
            <a:fld id="{AA32A152-18E1-47D5-9774-F259E223000C}" type="slidenum">
              <a:rPr lang="en-SE" smtClean="0"/>
              <a:t>20</a:t>
            </a:fld>
            <a:endParaRPr lang="en-SE"/>
          </a:p>
        </p:txBody>
      </p:sp>
    </p:spTree>
    <p:extLst>
      <p:ext uri="{BB962C8B-B14F-4D97-AF65-F5344CB8AC3E}">
        <p14:creationId xmlns:p14="http://schemas.microsoft.com/office/powerpoint/2010/main" val="244813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[Μετάφραση εικόνας]</a:t>
            </a:r>
          </a:p>
          <a:p>
            <a:endParaRPr lang="el-GR" dirty="0"/>
          </a:p>
          <a:p>
            <a:r>
              <a:rPr lang="el-GR" dirty="0"/>
              <a:t>Διαφοροποίηση-Ενσωμάτωση</a:t>
            </a:r>
          </a:p>
          <a:p>
            <a:r>
              <a:rPr lang="el-GR" dirty="0"/>
              <a:t>Βραχυπρόθεσμο-Μακροπρόθεσμο</a:t>
            </a:r>
          </a:p>
          <a:p>
            <a:r>
              <a:rPr lang="el-GR" dirty="0"/>
              <a:t>Δημιουργία ταλέντου-Αγορά ταλέντου</a:t>
            </a:r>
          </a:p>
          <a:p>
            <a:r>
              <a:rPr lang="el-GR" dirty="0"/>
              <a:t>Ιδιόμορφες υψηλές δυνατότητες-Κοινές υψηλές δυνατότητες</a:t>
            </a:r>
          </a:p>
          <a:p>
            <a:r>
              <a:rPr lang="el-GR" dirty="0"/>
              <a:t>Κινητικότητα-Σταθερότητα</a:t>
            </a:r>
          </a:p>
          <a:p>
            <a:r>
              <a:rPr lang="el-GR" dirty="0"/>
              <a:t>Ανοικτό-Κλειστό</a:t>
            </a:r>
          </a:p>
          <a:p>
            <a:r>
              <a:rPr lang="el-GR" dirty="0"/>
              <a:t>Απλότητα-Δριμύτητα</a:t>
            </a:r>
          </a:p>
          <a:p>
            <a:r>
              <a:rPr lang="el-GR" dirty="0"/>
              <a:t>Δομή-Ευελιξία</a:t>
            </a:r>
          </a:p>
          <a:p>
            <a:r>
              <a:rPr lang="el-GR" dirty="0"/>
              <a:t>Ανθρώπινο Δυναμικό-Προϊστάμενοι</a:t>
            </a:r>
          </a:p>
          <a:p>
            <a:r>
              <a:rPr lang="el-GR" dirty="0"/>
              <a:t>Εταιρικό-Τμηματικό/</a:t>
            </a:r>
            <a:r>
              <a:rPr lang="el-GR"/>
              <a:t>επιχειρηματικό τμήμα</a:t>
            </a:r>
            <a:endParaRPr lang="en-GB" dirty="0"/>
          </a:p>
        </p:txBody>
      </p:sp>
      <p:sp>
        <p:nvSpPr>
          <p:cNvPr id="4" name="Slide Number Placeholder 3"/>
          <p:cNvSpPr>
            <a:spLocks noGrp="1"/>
          </p:cNvSpPr>
          <p:nvPr>
            <p:ph type="sldNum" sz="quarter" idx="5"/>
          </p:nvPr>
        </p:nvSpPr>
        <p:spPr/>
        <p:txBody>
          <a:bodyPr/>
          <a:lstStyle/>
          <a:p>
            <a:fld id="{AA32A152-18E1-47D5-9774-F259E223000C}" type="slidenum">
              <a:rPr lang="en-SE" smtClean="0"/>
              <a:t>21</a:t>
            </a:fld>
            <a:endParaRPr lang="en-SE"/>
          </a:p>
        </p:txBody>
      </p:sp>
    </p:spTree>
    <p:extLst>
      <p:ext uri="{BB962C8B-B14F-4D97-AF65-F5344CB8AC3E}">
        <p14:creationId xmlns:p14="http://schemas.microsoft.com/office/powerpoint/2010/main" val="424853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04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0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82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94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13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97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52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6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85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Click to edit Master title style</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t>26.11.2020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t>‹#›</a:t>
            </a:fld>
            <a:endParaRPr lang="de-AT"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t>‹#›</a:t>
            </a:fld>
            <a:endParaRPr lang="de-AT"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t>‹#›</a:t>
            </a:fld>
            <a:endParaRPr lang="de-AT"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t>26.11.2020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EAAD3-FFDB-4E0C-A6C1-ECE8D80FA51D}" type="datetimeFigureOut">
              <a:rPr lang="de-AT" smtClean="0"/>
              <a:t>26.11.2020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392987-28A0-473A-8771-24F8F41EB7F1}" type="slidenum">
              <a:rPr lang="de-AT" smtClean="0"/>
              <a:t>‹#›</a:t>
            </a:fld>
            <a:endParaRPr lang="de-AT" dirty="0"/>
          </a:p>
        </p:txBody>
      </p:sp>
    </p:spTree>
    <p:extLst>
      <p:ext uri="{BB962C8B-B14F-4D97-AF65-F5344CB8AC3E}">
        <p14:creationId xmlns:p14="http://schemas.microsoft.com/office/powerpoint/2010/main"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unsplash.com/s/photos/strategy?utm_source=unsplash&amp;utm_medium=referral&amp;utm_content=creditCopyText" TargetMode="External"/><Relationship Id="rId5" Type="http://schemas.openxmlformats.org/officeDocument/2006/relationships/hyperlink" Target="https://unsplash.com/@austindistel?utm_source=unsplash&amp;utm_medium=referral&amp;utm_content=creditCopyText"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licenses/by-sa/2.5/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ki/User:Xhienn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s/photos/checkin?utm_source=unsplash&amp;utm_medium=referral&amp;utm_content=creditCopyText" TargetMode="External"/><Relationship Id="rId5" Type="http://schemas.openxmlformats.org/officeDocument/2006/relationships/hyperlink" Target="https://unsplash.com/@proxyclick?utm_source=unsplash&amp;utm_medium=referral&amp;utm_content=creditCopyTex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4868" y="2034406"/>
            <a:ext cx="8520600" cy="2094562"/>
          </a:xfrm>
          <a:prstGeom prst="rect">
            <a:avLst/>
          </a:prstGeom>
        </p:spPr>
        <p:txBody>
          <a:bodyPr spcFirstLastPara="1" vert="horz" wrap="square" lIns="91425" tIns="91425" rIns="91425" bIns="91425" rtlCol="0" anchor="b" anchorCtr="0">
            <a:noAutofit/>
          </a:bodyPr>
          <a:lstStyle/>
          <a:p>
            <a:pPr lvl="0"/>
            <a:r>
              <a:rPr lang="en-GB" sz="4600" b="1" spc="50" dirty="0">
                <a:ln w="0"/>
                <a:effectLst>
                  <a:innerShdw blurRad="63500" dist="50800" dir="13500000">
                    <a:srgbClr val="000000">
                      <a:alpha val="50000"/>
                    </a:srgbClr>
                  </a:innerShdw>
                </a:effectLst>
              </a:rPr>
              <a:t>Talent 4.0 – </a:t>
            </a:r>
            <a:br>
              <a:rPr lang="en-GB" sz="4600" b="1" spc="50" dirty="0">
                <a:ln w="0"/>
                <a:effectLst>
                  <a:innerShdw blurRad="63500" dist="50800" dir="13500000">
                    <a:srgbClr val="000000">
                      <a:alpha val="50000"/>
                    </a:srgbClr>
                  </a:innerShdw>
                </a:effectLst>
              </a:rPr>
            </a:br>
            <a:r>
              <a:rPr lang="el-GR" sz="4600" b="1" spc="50" dirty="0">
                <a:ln w="0"/>
                <a:effectLst>
                  <a:innerShdw blurRad="63500" dist="50800" dir="13500000">
                    <a:srgbClr val="000000">
                      <a:alpha val="50000"/>
                    </a:srgbClr>
                  </a:innerShdw>
                </a:effectLst>
              </a:rPr>
              <a:t>Διαχείριση Ταλέντου για ΜΜΕ</a:t>
            </a:r>
            <a:br>
              <a:rPr lang="en-GB" sz="4600" b="1" spc="50" dirty="0">
                <a:ln w="0"/>
                <a:effectLst>
                  <a:innerShdw blurRad="63500" dist="50800" dir="13500000">
                    <a:srgbClr val="000000">
                      <a:alpha val="50000"/>
                    </a:srgbClr>
                  </a:innerShdw>
                </a:effectLst>
              </a:rPr>
            </a:br>
            <a:r>
              <a:rPr lang="el-GR" sz="4600" b="1" spc="50" dirty="0">
                <a:ln w="0"/>
                <a:effectLst>
                  <a:innerShdw blurRad="63500" dist="50800" dir="13500000">
                    <a:srgbClr val="000000">
                      <a:alpha val="50000"/>
                    </a:srgbClr>
                  </a:innerShdw>
                </a:effectLst>
              </a:rPr>
              <a:t>Πρόγραμμα Κατάρτισης</a:t>
            </a:r>
            <a:endParaRPr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id="{340489AB-6B8C-4A79-B8F6-6BBF45C01F44}"/>
              </a:ext>
            </a:extLst>
          </p:cNvPr>
          <p:cNvSpPr txBox="1"/>
          <p:nvPr/>
        </p:nvSpPr>
        <p:spPr>
          <a:xfrm>
            <a:off x="3322040" y="4446165"/>
            <a:ext cx="2147582" cy="369332"/>
          </a:xfrm>
          <a:prstGeom prst="rect">
            <a:avLst/>
          </a:prstGeom>
          <a:noFill/>
        </p:spPr>
        <p:txBody>
          <a:bodyPr wrap="square" rtlCol="0">
            <a:spAutoFit/>
          </a:bodyPr>
          <a:lstStyle/>
          <a:p>
            <a:r>
              <a:rPr lang="sv-SE" dirty="0">
                <a:hlinkClick r:id="rId3"/>
              </a:rPr>
              <a:t>https://t4lent.eu/</a:t>
            </a:r>
            <a:endParaRPr lang="en-SE" dirty="0"/>
          </a:p>
        </p:txBody>
      </p:sp>
      <p:pic>
        <p:nvPicPr>
          <p:cNvPr id="4" name="Picture 3" descr="A close up of a logo&#10;&#10;Description automatically generated">
            <a:extLst>
              <a:ext uri="{FF2B5EF4-FFF2-40B4-BE49-F238E27FC236}">
                <a16:creationId xmlns:a16="http://schemas.microsoft.com/office/drawing/2014/main" id="{6DE162E2-3A7C-49F5-98B6-6CDE8B8323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2400" b="1" dirty="0">
                <a:ln/>
                <a:solidFill>
                  <a:schemeClr val="bg1"/>
                </a:solidFill>
              </a:rPr>
              <a:t>Τι πρέπει να συνυπολογίσει μια επιτυχημένη στρατηγική;</a:t>
            </a:r>
            <a:endParaRPr lang="en-GB" sz="2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6"/>
            <a:ext cx="5808234" cy="2910932"/>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sz="2000" dirty="0"/>
              <a:t>Αναγνώριση καίριου ταλέντου (κατάτμηση ταλέντου) – Διδακτικό Κεφάλαιο 3</a:t>
            </a:r>
          </a:p>
          <a:p>
            <a:pPr marL="285750" lvl="0" indent="-285750" algn="l">
              <a:buFont typeface="Arial" panose="020B0604020202020204" pitchFamily="34" charset="0"/>
              <a:buChar char="•"/>
            </a:pPr>
            <a:r>
              <a:rPr lang="el-GR" sz="2000" dirty="0"/>
              <a:t>Αξιολόγηση και σχεδιασμό διλημμάτων ταλέντου</a:t>
            </a:r>
          </a:p>
          <a:p>
            <a:pPr marL="285750" lvl="0" indent="-285750" algn="l">
              <a:buFont typeface="Arial" panose="020B0604020202020204" pitchFamily="34" charset="0"/>
              <a:buChar char="•"/>
            </a:pPr>
            <a:r>
              <a:rPr lang="el-GR" sz="2000" dirty="0"/>
              <a:t>Συμμετοχή όλων των σημαντικών ενδιαφερόμενων μερών</a:t>
            </a:r>
          </a:p>
          <a:p>
            <a:pPr marL="285750" lvl="0" indent="-285750" algn="l">
              <a:buFont typeface="Arial" panose="020B0604020202020204" pitchFamily="34" charset="0"/>
              <a:buChar char="•"/>
            </a:pPr>
            <a:r>
              <a:rPr lang="el-GR" sz="2000" dirty="0"/>
              <a:t>Σχέδιο Δράσης με ορόσημα</a:t>
            </a:r>
          </a:p>
          <a:p>
            <a:pPr marL="285750" lvl="0" indent="-285750" algn="l">
              <a:buFont typeface="Arial" panose="020B0604020202020204" pitchFamily="34" charset="0"/>
              <a:buChar char="•"/>
            </a:pPr>
            <a:r>
              <a:rPr lang="el-GR" sz="2000" dirty="0"/>
              <a:t>Κριτήρια, ενδείξεις και όργανα επιτυχίας</a:t>
            </a:r>
            <a:endParaRPr lang="en-GB" sz="2000"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574557" y="2353633"/>
            <a:ext cx="2187405" cy="2910931"/>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6471681" y="5283078"/>
            <a:ext cx="2792367"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42264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3000" b="1" dirty="0">
                <a:ln/>
                <a:solidFill>
                  <a:schemeClr val="bg1"/>
                </a:solidFill>
              </a:rPr>
              <a:t>Βασικά βήματα προς τη Στρατηγική Ταλέντου</a:t>
            </a:r>
            <a:endParaRPr lang="en-GB" sz="30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2955389" y="2436758"/>
            <a:ext cx="5632020" cy="3278599"/>
          </a:xfrm>
          <a:prstGeom prst="rect">
            <a:avLst/>
          </a:prstGeom>
        </p:spPr>
        <p:txBody>
          <a:bodyPr spcFirstLastPara="1" vert="horz" wrap="square" lIns="91425" tIns="91425" rIns="91425" bIns="91425" rtlCol="0" anchor="t" anchorCtr="0">
            <a:noAutofit/>
          </a:bodyPr>
          <a:lstStyle/>
          <a:p>
            <a:pPr marL="342900" lvl="0" indent="-342900" algn="l">
              <a:buFont typeface="+mj-lt"/>
              <a:buAutoNum type="arabicPeriod"/>
            </a:pPr>
            <a:r>
              <a:rPr lang="el-GR" sz="2000" dirty="0"/>
              <a:t>Κατανόηση</a:t>
            </a:r>
            <a:r>
              <a:rPr lang="en-GB" sz="2000" dirty="0"/>
              <a:t> </a:t>
            </a:r>
            <a:r>
              <a:rPr lang="el-GR" sz="2000" dirty="0"/>
              <a:t>του </a:t>
            </a:r>
            <a:r>
              <a:rPr lang="en-GB" sz="2000" dirty="0"/>
              <a:t>Status Quo </a:t>
            </a:r>
            <a:r>
              <a:rPr lang="el-GR" sz="2000" dirty="0"/>
              <a:t>(Ανάλυση Κατάστασης, Προβλημάτων και Διλημμάτων)</a:t>
            </a:r>
          </a:p>
          <a:p>
            <a:pPr marL="342900" lvl="0" indent="-342900" algn="l">
              <a:buFont typeface="+mj-lt"/>
              <a:buAutoNum type="arabicPeriod"/>
            </a:pPr>
            <a:r>
              <a:rPr lang="el-GR" sz="2000" dirty="0"/>
              <a:t>Καθορισμός στόχων</a:t>
            </a:r>
          </a:p>
          <a:p>
            <a:pPr marL="342900" lvl="0" indent="-342900" algn="l">
              <a:buFont typeface="+mj-lt"/>
              <a:buAutoNum type="arabicPeriod"/>
            </a:pPr>
            <a:r>
              <a:rPr lang="el-GR" sz="2000" dirty="0"/>
              <a:t>Σχεδιασμός σχεδίου δράσης – Σχεδιασμός δραστηριοτήτων με σαφή σχέδια παράδοσης, ρόλους και ευθύνες</a:t>
            </a:r>
          </a:p>
          <a:p>
            <a:pPr marL="342900" lvl="0" indent="-342900" algn="l">
              <a:buFont typeface="+mj-lt"/>
              <a:buAutoNum type="arabicPeriod"/>
            </a:pPr>
            <a:r>
              <a:rPr lang="el-GR" sz="2000" dirty="0"/>
              <a:t>Προϋπολογισμός (όταν ο όγκος δουλειάς είναι πιο ξεκάθαρος)</a:t>
            </a:r>
          </a:p>
          <a:p>
            <a:pPr marL="342900" lvl="0" indent="-342900" algn="l">
              <a:buFont typeface="+mj-lt"/>
              <a:buAutoNum type="arabicPeriod"/>
            </a:pPr>
            <a:r>
              <a:rPr lang="el-GR" sz="2000" dirty="0"/>
              <a:t>Εναρκτήρια Εκδήλωση (συμπεριλαμβανομένων της παρουσίασης στόχων και του σχεδίου δράσης)</a:t>
            </a:r>
          </a:p>
          <a:p>
            <a:pPr marL="342900" lvl="0" indent="-342900" algn="l">
              <a:buFont typeface="+mj-lt"/>
              <a:buAutoNum type="arabicPeriod"/>
            </a:pPr>
            <a:endParaRPr lang="en-GB" sz="2000"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71" y="2498175"/>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76774"/>
            <a:ext cx="2821606" cy="261610"/>
          </a:xfrm>
          <a:prstGeom prst="rect">
            <a:avLst/>
          </a:prstGeom>
        </p:spPr>
        <p:txBody>
          <a:bodyPr wrap="none">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a:solidFill>
                  <a:srgbClr val="767676"/>
                </a:solidFill>
                <a:latin typeface="-apple-system"/>
                <a:hlinkClick r:id="rId5"/>
              </a:rPr>
              <a:t>Clique Images</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
        <p:nvSpPr>
          <p:cNvPr id="7" name="Geschweifte Klammer rechts 6"/>
          <p:cNvSpPr/>
          <p:nvPr/>
        </p:nvSpPr>
        <p:spPr>
          <a:xfrm>
            <a:off x="8272483" y="3152523"/>
            <a:ext cx="291005" cy="140378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8" name="Textfeld 7"/>
          <p:cNvSpPr txBox="1"/>
          <p:nvPr/>
        </p:nvSpPr>
        <p:spPr>
          <a:xfrm>
            <a:off x="8463119" y="2916428"/>
            <a:ext cx="584775" cy="1756308"/>
          </a:xfrm>
          <a:prstGeom prst="rect">
            <a:avLst/>
          </a:prstGeom>
          <a:noFill/>
        </p:spPr>
        <p:txBody>
          <a:bodyPr vert="vert" wrap="square" rtlCol="0">
            <a:spAutoFit/>
          </a:bodyPr>
          <a:lstStyle/>
          <a:p>
            <a:pPr algn="ctr"/>
            <a:r>
              <a:rPr lang="el-GR" sz="1300" dirty="0"/>
              <a:t>Εργαλείο </a:t>
            </a:r>
          </a:p>
          <a:p>
            <a:pPr algn="ctr"/>
            <a:r>
              <a:rPr lang="el-GR" sz="1300" dirty="0"/>
              <a:t>Στρατηγικής Ταλέντου</a:t>
            </a:r>
            <a:endParaRPr lang="de-AT" sz="1300" dirty="0"/>
          </a:p>
        </p:txBody>
      </p:sp>
    </p:spTree>
    <p:extLst>
      <p:ext uri="{BB962C8B-B14F-4D97-AF65-F5344CB8AC3E}">
        <p14:creationId xmlns:p14="http://schemas.microsoft.com/office/powerpoint/2010/main" val="13629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3000" b="1" dirty="0">
                <a:ln/>
                <a:solidFill>
                  <a:schemeClr val="bg1"/>
                </a:solidFill>
              </a:rPr>
              <a:t>Βασικά βήματα προς τη Στρατηγική Ταλέντου</a:t>
            </a:r>
            <a:endParaRPr lang="en-GB" sz="30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2971621" y="2507067"/>
            <a:ext cx="5250291" cy="2923403"/>
          </a:xfrm>
          <a:prstGeom prst="rect">
            <a:avLst/>
          </a:prstGeom>
        </p:spPr>
        <p:txBody>
          <a:bodyPr spcFirstLastPara="1" vert="horz" wrap="square" lIns="91425" tIns="91425" rIns="91425" bIns="91425" rtlCol="0" anchor="t" anchorCtr="0">
            <a:noAutofit/>
          </a:bodyPr>
          <a:lstStyle/>
          <a:p>
            <a:pPr marL="342900" indent="-342900" algn="l">
              <a:buFont typeface="+mj-lt"/>
              <a:buAutoNum type="arabicPeriod" startAt="6"/>
            </a:pPr>
            <a:r>
              <a:rPr lang="el-GR" sz="2000" dirty="0"/>
              <a:t>Αναγνώριση καίριου ταλέντου (Κατάτμηση Ταλέντου, Διδακτικό Κεφάλαιο 3)</a:t>
            </a:r>
          </a:p>
          <a:p>
            <a:pPr marL="342900" indent="-342900" algn="l">
              <a:buFont typeface="+mj-lt"/>
              <a:buAutoNum type="arabicPeriod" startAt="6"/>
            </a:pPr>
            <a:r>
              <a:rPr lang="el-GR" sz="2000" dirty="0"/>
              <a:t>Προσδιορισμός των βασικών ικανοτήτων και δεξιοτήτων (διαμόρφωση ικανοτήτων) – Διδακτικό Κεφάλαιο 3</a:t>
            </a:r>
          </a:p>
          <a:p>
            <a:pPr marL="342900" indent="-342900" algn="l">
              <a:buFont typeface="+mj-lt"/>
              <a:buAutoNum type="arabicPeriod" startAt="6"/>
            </a:pPr>
            <a:r>
              <a:rPr lang="el-GR" sz="2000" dirty="0"/>
              <a:t>Λήψη αποφάσεων σχετικά με τα κριτήρια και τις διαδικασίες για αξιολόγηση</a:t>
            </a:r>
            <a:endParaRPr lang="en-GB" sz="2000" dirty="0"/>
          </a:p>
          <a:p>
            <a:pPr marL="342900" lvl="0" indent="-342900" algn="l">
              <a:buFont typeface="+mj-lt"/>
              <a:buAutoNum type="arabicPeriod" startAt="6"/>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71" y="2478851"/>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57450"/>
            <a:ext cx="2821606" cy="261610"/>
          </a:xfrm>
          <a:prstGeom prst="rect">
            <a:avLst/>
          </a:prstGeom>
        </p:spPr>
        <p:txBody>
          <a:bodyPr wrap="none">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a:solidFill>
                  <a:srgbClr val="767676"/>
                </a:solidFill>
                <a:latin typeface="-apple-system"/>
                <a:hlinkClick r:id="rId5"/>
              </a:rPr>
              <a:t>Clique Images</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val="318886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18420"/>
          <a:stretch/>
        </p:blipFill>
        <p:spPr>
          <a:xfrm>
            <a:off x="2347816" y="1704754"/>
            <a:ext cx="6568938" cy="4018962"/>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2554290" y="243778"/>
            <a:ext cx="6128222" cy="838651"/>
          </a:xfrm>
          <a:prstGeom prst="rect">
            <a:avLst/>
          </a:prstGeom>
        </p:spPr>
        <p:txBody>
          <a:bodyPr spcFirstLastPara="1" vert="horz" wrap="square" lIns="91425" tIns="91425" rIns="91425" bIns="91425" rtlCol="0" anchor="b" anchorCtr="0">
            <a:noAutofit/>
          </a:bodyPr>
          <a:lstStyle/>
          <a:p>
            <a:pPr>
              <a:spcBef>
                <a:spcPts val="0"/>
              </a:spcBef>
            </a:pPr>
            <a:r>
              <a:rPr lang="el-GR" sz="3000" b="1" spc="50" dirty="0">
                <a:ln w="0"/>
                <a:effectLst>
                  <a:innerShdw blurRad="63500" dist="50800" dir="13500000">
                    <a:srgbClr val="000000">
                      <a:alpha val="50000"/>
                    </a:srgbClr>
                  </a:innerShdw>
                </a:effectLst>
              </a:rPr>
              <a:t>Εργαλείο Στρατηγικής Ταλέντου</a:t>
            </a:r>
            <a:endParaRPr sz="30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2691239" y="1121137"/>
            <a:ext cx="5854324" cy="477617"/>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l-GR" sz="1600" b="1" dirty="0">
                <a:ln/>
              </a:rPr>
              <a:t>Προετοιμάστηκε από </a:t>
            </a:r>
            <a:r>
              <a:rPr lang="en-GB" sz="1600" b="1" dirty="0">
                <a:ln/>
              </a:rPr>
              <a:t>WKO </a:t>
            </a:r>
            <a:r>
              <a:rPr lang="en-GB" sz="1600" b="1" dirty="0" err="1">
                <a:ln/>
              </a:rPr>
              <a:t>Steiermark</a:t>
            </a:r>
            <a:r>
              <a:rPr lang="en-GB" sz="1600" b="1" dirty="0">
                <a:ln/>
              </a:rPr>
              <a:t>, </a:t>
            </a:r>
            <a:r>
              <a:rPr lang="el-GR" sz="1600" b="1" dirty="0">
                <a:ln/>
              </a:rPr>
              <a:t>Αυστρία</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hteck 1"/>
          <p:cNvSpPr/>
          <p:nvPr/>
        </p:nvSpPr>
        <p:spPr>
          <a:xfrm>
            <a:off x="2347816" y="5829716"/>
            <a:ext cx="2980560"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Austin </a:t>
            </a:r>
            <a:r>
              <a:rPr lang="en-US" sz="1200" dirty="0" err="1">
                <a:solidFill>
                  <a:srgbClr val="767676"/>
                </a:solidFill>
                <a:latin typeface="-apple-system"/>
                <a:hlinkClick r:id="rId5"/>
              </a:rPr>
              <a:t>Distel</a:t>
            </a:r>
            <a:r>
              <a:rPr lang="en-US" sz="1200" dirty="0">
                <a:solidFill>
                  <a:srgbClr val="111111"/>
                </a:solidFill>
                <a:latin typeface="-apple-system"/>
              </a:rPr>
              <a:t> </a:t>
            </a:r>
            <a:r>
              <a:rPr lang="el-GR" sz="1200" dirty="0">
                <a:solidFill>
                  <a:srgbClr val="111111"/>
                </a:solidFill>
                <a:latin typeface="-apple-system"/>
              </a:rPr>
              <a:t>στο </a:t>
            </a:r>
            <a:r>
              <a:rPr lang="en-US" sz="1200" dirty="0" err="1">
                <a:solidFill>
                  <a:srgbClr val="767676"/>
                </a:solidFill>
                <a:latin typeface="-apple-system"/>
                <a:hlinkClick r:id="rId6"/>
              </a:rPr>
              <a:t>Unsplash</a:t>
            </a:r>
            <a:endParaRPr lang="de-AT" sz="1200" dirty="0"/>
          </a:p>
        </p:txBody>
      </p:sp>
      <p:sp>
        <p:nvSpPr>
          <p:cNvPr id="9" name="Textfeld 8"/>
          <p:cNvSpPr txBox="1"/>
          <p:nvPr/>
        </p:nvSpPr>
        <p:spPr>
          <a:xfrm>
            <a:off x="258373" y="4499443"/>
            <a:ext cx="1976100" cy="1615827"/>
          </a:xfrm>
          <a:prstGeom prst="rect">
            <a:avLst/>
          </a:prstGeom>
          <a:noFill/>
        </p:spPr>
        <p:txBody>
          <a:bodyPr wrap="square" rtlCol="0">
            <a:spAutoFit/>
          </a:bodyPr>
          <a:lstStyle/>
          <a:p>
            <a:pPr algn="r"/>
            <a:r>
              <a:rPr lang="el-GR" sz="1100" dirty="0"/>
              <a:t>Με την ευγενή άδεια του</a:t>
            </a:r>
            <a:r>
              <a:rPr lang="de-DE" sz="1100" dirty="0"/>
              <a:t> NHS London Leadership Academy. </a:t>
            </a:r>
            <a:r>
              <a:rPr lang="el-GR" sz="1100" dirty="0"/>
              <a:t>Αυτό το εργαλείο προέρχεται από το στρατηγικό εργαλείο ταλέντου που αναπτύχθηκε από το</a:t>
            </a:r>
            <a:endParaRPr lang="de-DE" sz="1100" dirty="0"/>
          </a:p>
          <a:p>
            <a:pPr algn="r"/>
            <a:r>
              <a:rPr lang="de-DE" sz="1100" dirty="0"/>
              <a:t>© PA Consulting </a:t>
            </a:r>
            <a:r>
              <a:rPr lang="de-DE" sz="1100" dirty="0" err="1"/>
              <a:t>and</a:t>
            </a:r>
            <a:r>
              <a:rPr lang="de-DE" sz="1100" dirty="0"/>
              <a:t> London Leadership Academy.</a:t>
            </a:r>
            <a:endParaRPr lang="de-AT" sz="1100" dirty="0"/>
          </a:p>
        </p:txBody>
      </p:sp>
    </p:spTree>
    <p:extLst>
      <p:ext uri="{BB962C8B-B14F-4D97-AF65-F5344CB8AC3E}">
        <p14:creationId xmlns:p14="http://schemas.microsoft.com/office/powerpoint/2010/main" val="71614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725417"/>
            <a:ext cx="7886700" cy="4174787"/>
          </a:xfrm>
        </p:spPr>
        <p:txBody>
          <a:bodyPr>
            <a:noAutofit/>
          </a:bodyPr>
          <a:lstStyle/>
          <a:p>
            <a:pPr marL="0" lvl="0" indent="0" algn="just">
              <a:buNone/>
            </a:pPr>
            <a:r>
              <a:rPr lang="el-GR" sz="1300" b="1" dirty="0"/>
              <a:t>Ακολουθήστε αυτά τα βήματα χρησιμοποιώντας τα εργαλεία και τα πρότυπα που παρέχονται για την ανάπτυξη της στρατηγικής ταλέντου σας:</a:t>
            </a:r>
            <a:endParaRPr lang="en-GB" sz="1300" b="1" dirty="0"/>
          </a:p>
          <a:p>
            <a:pPr marL="342900" lvl="0" indent="-342900" algn="just">
              <a:buFont typeface="+mj-lt"/>
              <a:buAutoNum type="arabicPeriod"/>
            </a:pPr>
            <a:r>
              <a:rPr lang="el-GR" sz="1300" b="1" dirty="0"/>
              <a:t>Συλλέξτε πληροφορίες για το υπόβαθρο και τη στρατηγική του οργανισμού, και για την υπάρχουσα στρατηγική Ανθρώπινου Δυναμικού και ταλέντου, συμπεριλαμβανομένων αρχείων επιχειρηματικής στρατηγικής· εξωτερικών παραγόντων που επηρεάζουν τον οργανισμό· ήδη υπαρχουσών διαδικασιών και σχεδίων Ανθρώπινου Δυναμικού, π.χ. σχέδια διάθεσης πόρων, σχέδια διαδοχής, κρίσιμοι ρόλοι, εταιρική δομή· δεδομένων ταλέντου, π.χ. ποσοστό αποχώρησης, προσωπικό, δεδομένα απόδοσης κλπ.</a:t>
            </a:r>
          </a:p>
          <a:p>
            <a:pPr marL="342900" lvl="0" indent="-342900" algn="just">
              <a:buFont typeface="+mj-lt"/>
              <a:buAutoNum type="arabicPeriod"/>
            </a:pPr>
            <a:r>
              <a:rPr lang="el-GR" sz="1300" b="1" dirty="0"/>
              <a:t>Συνιστάται να πραγματοποιήσετε μια ανάλυση </a:t>
            </a:r>
            <a:r>
              <a:rPr lang="en-GB" sz="1300" b="1" dirty="0"/>
              <a:t>SWOT</a:t>
            </a:r>
            <a:r>
              <a:rPr lang="el-GR" sz="1300" b="1" dirty="0"/>
              <a:t> ως επιπρόσθετη δραστηριότητα προετοιμασίας – Μια ανάλυση για να καταγράψετε συστηματικά εσωτερικές και εξωτερικές πληροφορίες.</a:t>
            </a:r>
          </a:p>
          <a:p>
            <a:pPr marL="342900" lvl="0" indent="-342900" algn="just">
              <a:buFont typeface="+mj-lt"/>
              <a:buAutoNum type="arabicPeriod"/>
            </a:pPr>
            <a:r>
              <a:rPr lang="el-GR" sz="1300" b="1" dirty="0"/>
              <a:t>Πραγματοποιήστε συνεντεύξεις με εσωτερικά ενδιαφερόμενα μέρη συμπεριλαμβανομένων του Γενικού Διευθυντή, του επικεφαλής στρατηγικής, του επικεφαλής επιχειρηματικών δραστηριοτήτων, του επικεφαλής οικονομικών, ανάμεσα σε άλλα σχετικά άτομα. Συλλέξτε πληροφορίες σχετικά με τις προτεραιότητες στο δικό τους πεδίο στον οργανισμό, τα προβλήματα, τις ευκαιρίες που βλέπουν στο μέλλον και το ταλέντο, τις δεξιότητες και τους πόρους που πιστεύουν ότι χρειάζονται για να πετύχουν βραχυπρόθεσμους, μεσοπρόθεσμους και μακροπρόθεσμους στόχους τους.</a:t>
            </a:r>
          </a:p>
          <a:p>
            <a:pPr marL="342900" lvl="0" indent="-342900" algn="just">
              <a:buFont typeface="+mj-lt"/>
              <a:buAutoNum type="arabicPeriod"/>
            </a:pPr>
            <a:r>
              <a:rPr lang="el-GR" sz="1300" b="1" dirty="0"/>
              <a:t>Χρησιμοποιήστε το </a:t>
            </a:r>
            <a:r>
              <a:rPr lang="el-GR" sz="1300" b="1" i="1" dirty="0"/>
              <a:t>Πρότυπο Εταιρικών Προβλημάτων </a:t>
            </a:r>
            <a:r>
              <a:rPr lang="el-GR" sz="1300" b="1" dirty="0"/>
              <a:t>στις διαφάνειες 18-19 για να σας βοηθήσει να παραβάλετε τις πληροφορίες που έχετε συλλέξει για το υπόβαθρο και τη στρατηγική του οργανισμού σας στα δύο πρώτα βήματα.</a:t>
            </a:r>
            <a:endParaRPr lang="en-GB" sz="1300" b="1" dirty="0"/>
          </a:p>
        </p:txBody>
      </p:sp>
      <p:sp>
        <p:nvSpPr>
          <p:cNvPr id="4" name="Titel 1"/>
          <p:cNvSpPr>
            <a:spLocks noGrp="1"/>
          </p:cNvSpPr>
          <p:nvPr>
            <p:ph type="title"/>
          </p:nvPr>
        </p:nvSpPr>
        <p:spPr/>
        <p:txBody>
          <a:bodyPr>
            <a:normAutofit fontScale="90000"/>
          </a:bodyPr>
          <a:lstStyle/>
          <a:p>
            <a:pPr algn="just"/>
            <a:r>
              <a:rPr lang="el-GR" b="1" i="1" dirty="0"/>
              <a:t>6</a:t>
            </a:r>
            <a:r>
              <a:rPr lang="en-GB" b="1" i="1" dirty="0"/>
              <a:t> </a:t>
            </a:r>
            <a:r>
              <a:rPr lang="el-GR" b="1" i="1" dirty="0"/>
              <a:t>βήματα για να ευθυγραμμίσετε την στρατηγική ταλέντου σας με την εταιρική στρατηγική</a:t>
            </a:r>
            <a:r>
              <a:rPr lang="en-GB" b="1" i="1" dirty="0"/>
              <a:t> (I)</a:t>
            </a:r>
            <a:endParaRPr lang="de-AT" dirty="0"/>
          </a:p>
        </p:txBody>
      </p:sp>
      <p:sp>
        <p:nvSpPr>
          <p:cNvPr id="6" name="Textfeld 4">
            <a:extLst>
              <a:ext uri="{FF2B5EF4-FFF2-40B4-BE49-F238E27FC236}">
                <a16:creationId xmlns:a16="http://schemas.microsoft.com/office/drawing/2014/main" id="{8043B32D-3FAA-4423-82B7-C22C3BD0D264}"/>
              </a:ext>
            </a:extLst>
          </p:cNvPr>
          <p:cNvSpPr txBox="1"/>
          <p:nvPr/>
        </p:nvSpPr>
        <p:spPr>
          <a:xfrm>
            <a:off x="2517677" y="5959705"/>
            <a:ext cx="4311161" cy="938719"/>
          </a:xfrm>
          <a:prstGeom prst="rect">
            <a:avLst/>
          </a:prstGeom>
          <a:noFill/>
        </p:spPr>
        <p:txBody>
          <a:bodyPr wrap="square" rtlCol="0">
            <a:spAutoFit/>
          </a:bodyPr>
          <a:lstStyle/>
          <a:p>
            <a:pPr algn="ctr"/>
            <a:endParaRPr lang="de-DE" sz="1100" dirty="0"/>
          </a:p>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105861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0000" lnSpcReduction="20000"/>
          </a:bodyPr>
          <a:lstStyle/>
          <a:p>
            <a:pPr marL="0" lvl="0" indent="0" algn="just">
              <a:buNone/>
            </a:pPr>
            <a:r>
              <a:rPr lang="el-GR" sz="2400" dirty="0"/>
              <a:t>Ακολουθήστε αυτά τα βήματα χρησιμοποιώντας τα εργαλεία και τα πρότυπα που παρέχονται για την ανάπτυξη της στρατηγικής ταλέντου σας:</a:t>
            </a:r>
            <a:endParaRPr lang="en-GB" sz="2400" dirty="0"/>
          </a:p>
          <a:p>
            <a:pPr marL="457200" lvl="0" indent="-457200" algn="just">
              <a:buFont typeface="+mj-lt"/>
              <a:buAutoNum type="arabicPeriod" startAt="5"/>
            </a:pPr>
            <a:r>
              <a:rPr lang="el-GR" sz="2400" dirty="0"/>
              <a:t>Χρησιμοποιώντας το </a:t>
            </a:r>
            <a:r>
              <a:rPr lang="el-GR" sz="2400" i="1" dirty="0"/>
              <a:t>Διαγνωστικό Εργαλείο Διλημμάτων Ταλέντου</a:t>
            </a:r>
            <a:r>
              <a:rPr lang="el-GR" sz="2400" dirty="0"/>
              <a:t> (διαφάνειες 20-21), εντοπίστε τις</a:t>
            </a:r>
            <a:r>
              <a:rPr lang="en-GB" sz="2400" dirty="0"/>
              <a:t> </a:t>
            </a:r>
            <a:r>
              <a:rPr lang="el-GR" sz="2400" dirty="0"/>
              <a:t>κυριότερες αρχές ταλέντου που θα καθοδηγήσουν την ανάπτυξη της στρατηγικής ταλέντου που θα ακολουθήσετε. Το εργαλείο μπορεί να χρησιμοποιηθεί στις συνεντεύξεις των ενδιαφερόμενων μερών ή σε μια απλή ομαδική άσκηση με μια ομάδα ενδιαφερόμενων μερών για να σας δώσουν μια σαφή εικόνα του που βρίσκεται ο οργανισμός σας στο παρόν στάδιο σε σχέση με τα δέκα πιο κοινά διλήμματα ταλέντου και πού πιστεύουν τα ενδιαφερόμενα μέρη σας ότι θα έπρεπε να βρίσκεται. Το σημείο στο οποίο φιλοδοξεί να βρίσκεται ο οργανισμός καθοδηγεί την ανάπτυξη των αρχών ταλέντου. Το κενό μεταξύ της παρούσας θέσης και της επιθυμητής θέσης θα καθορίσει τις δράσεις της στρατηγικής ταλέντου που θα ακολουθήσετε.</a:t>
            </a:r>
          </a:p>
          <a:p>
            <a:pPr marL="342900" lvl="0" indent="-342900" algn="just">
              <a:buFont typeface="+mj-lt"/>
              <a:buAutoNum type="arabicPeriod" startAt="5"/>
            </a:pPr>
            <a:r>
              <a:rPr lang="el-GR" sz="2400" dirty="0"/>
              <a:t>Όταν ολοκληρώσετε τα προηγούμενα βήματα, είστε έτοιμοι να ξεκινήσετε το στάδιο του κριτικού σχεδιασμού. Χρησιμοποιήστε το </a:t>
            </a:r>
            <a:r>
              <a:rPr lang="el-GR" sz="2400" i="1" dirty="0"/>
              <a:t>Πρότυπο Σχεδιασμού Σχεδίου Δράσης Ταλέντου</a:t>
            </a:r>
            <a:r>
              <a:rPr lang="el-GR" sz="2400" dirty="0"/>
              <a:t> (διαφάνειες 22-24) για να εντοπίσετε και να καταγράψετε τις προτεραιότητες και τις βασικές δράσεις που πρέπει να πάρετε σε κάθε ορόσημο της πορείας ανάπτυξης της στρατηγικής ταλέντου που θα ακολουθήσετε.</a:t>
            </a:r>
            <a:endParaRPr lang="en-GB" sz="2400" i="1" dirty="0"/>
          </a:p>
        </p:txBody>
      </p:sp>
      <p:sp>
        <p:nvSpPr>
          <p:cNvPr id="4" name="Titel 1"/>
          <p:cNvSpPr>
            <a:spLocks noGrp="1"/>
          </p:cNvSpPr>
          <p:nvPr>
            <p:ph type="title"/>
          </p:nvPr>
        </p:nvSpPr>
        <p:spPr/>
        <p:txBody>
          <a:bodyPr>
            <a:normAutofit fontScale="90000"/>
          </a:bodyPr>
          <a:lstStyle/>
          <a:p>
            <a:pPr algn="just"/>
            <a:r>
              <a:rPr lang="el-GR" b="1" i="1" dirty="0"/>
              <a:t>6</a:t>
            </a:r>
            <a:r>
              <a:rPr lang="en-GB" b="1" i="1" dirty="0"/>
              <a:t> </a:t>
            </a:r>
            <a:r>
              <a:rPr lang="el-GR" b="1" i="1" dirty="0"/>
              <a:t>βήματα για να ευθυγραμμίσετε την στρατηγική ταλέντου σας με την εταιρική στρατηγική</a:t>
            </a:r>
            <a:r>
              <a:rPr lang="en-GB" b="1" i="1" dirty="0"/>
              <a:t> (II)</a:t>
            </a:r>
            <a:endParaRPr lang="de-AT" dirty="0"/>
          </a:p>
        </p:txBody>
      </p:sp>
      <p:sp>
        <p:nvSpPr>
          <p:cNvPr id="8" name="Textfeld 4">
            <a:extLst>
              <a:ext uri="{FF2B5EF4-FFF2-40B4-BE49-F238E27FC236}">
                <a16:creationId xmlns:a16="http://schemas.microsoft.com/office/drawing/2014/main" id="{7B32F858-D0ED-4A5A-83E1-088F0C5DF1E7}"/>
              </a:ext>
            </a:extLst>
          </p:cNvPr>
          <p:cNvSpPr txBox="1"/>
          <p:nvPr/>
        </p:nvSpPr>
        <p:spPr>
          <a:xfrm>
            <a:off x="2517677" y="5746763"/>
            <a:ext cx="4311161" cy="938719"/>
          </a:xfrm>
          <a:prstGeom prst="rect">
            <a:avLst/>
          </a:prstGeom>
          <a:noFill/>
        </p:spPr>
        <p:txBody>
          <a:bodyPr wrap="square" rtlCol="0">
            <a:spAutoFit/>
          </a:bodyPr>
          <a:lstStyle/>
          <a:p>
            <a:pPr algn="ctr"/>
            <a:endParaRPr lang="de-DE" sz="1100" dirty="0"/>
          </a:p>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91988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Ανάλυση </a:t>
            </a:r>
            <a:r>
              <a:rPr lang="en-GB" dirty="0"/>
              <a:t>SWOT</a:t>
            </a:r>
            <a:r>
              <a:rPr lang="de-DE" dirty="0"/>
              <a:t> (I)</a:t>
            </a:r>
            <a:endParaRPr lang="de-AT"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0995" y="1459785"/>
            <a:ext cx="3942010" cy="4434762"/>
          </a:xfrm>
        </p:spPr>
      </p:pic>
      <p:sp>
        <p:nvSpPr>
          <p:cNvPr id="5" name="Rechteck 4"/>
          <p:cNvSpPr/>
          <p:nvPr/>
        </p:nvSpPr>
        <p:spPr>
          <a:xfrm>
            <a:off x="2831123" y="5690767"/>
            <a:ext cx="3481754" cy="646331"/>
          </a:xfrm>
          <a:prstGeom prst="rect">
            <a:avLst/>
          </a:prstGeom>
        </p:spPr>
        <p:txBody>
          <a:bodyPr wrap="square">
            <a:spAutoFit/>
          </a:bodyPr>
          <a:lstStyle/>
          <a:p>
            <a:r>
              <a:rPr lang="el-GR" sz="1200" dirty="0">
                <a:solidFill>
                  <a:srgbClr val="222222"/>
                </a:solidFill>
                <a:latin typeface="Arial" panose="020B0604020202020204" pitchFamily="34" charset="0"/>
              </a:rPr>
              <a:t>Αυτό το</a:t>
            </a:r>
            <a:r>
              <a:rPr lang="en-US" sz="1200" dirty="0">
                <a:solidFill>
                  <a:srgbClr val="222222"/>
                </a:solidFill>
                <a:latin typeface="Arial" panose="020B0604020202020204" pitchFamily="34" charset="0"/>
              </a:rPr>
              <a:t> </a:t>
            </a:r>
            <a:r>
              <a:rPr lang="el-GR" sz="1200" dirty="0">
                <a:solidFill>
                  <a:srgbClr val="222222"/>
                </a:solidFill>
                <a:latin typeface="Arial" panose="020B0604020202020204" pitchFamily="34" charset="0"/>
              </a:rPr>
              <a:t>αρχείο δημιουργήθηκε από </a:t>
            </a:r>
            <a:r>
              <a:rPr lang="de-AT" sz="1200" dirty="0" err="1">
                <a:hlinkClick r:id="rId4" tooltip="User:Xhienne"/>
              </a:rPr>
              <a:t>Xhienne</a:t>
            </a:r>
            <a:r>
              <a:rPr lang="en-US" sz="1200" dirty="0">
                <a:solidFill>
                  <a:srgbClr val="222222"/>
                </a:solidFill>
                <a:latin typeface="Arial" panose="020B0604020202020204" pitchFamily="34" charset="0"/>
              </a:rPr>
              <a:t> </a:t>
            </a:r>
            <a:r>
              <a:rPr lang="el-GR" sz="1200" dirty="0">
                <a:solidFill>
                  <a:srgbClr val="222222"/>
                </a:solidFill>
                <a:latin typeface="Arial" panose="020B0604020202020204" pitchFamily="34" charset="0"/>
              </a:rPr>
              <a:t>και έχει άδεια χρήσης </a:t>
            </a:r>
            <a:r>
              <a:rPr lang="en-US" sz="1200" dirty="0">
                <a:solidFill>
                  <a:srgbClr val="222222"/>
                </a:solidFill>
                <a:latin typeface="Arial" panose="020B0604020202020204" pitchFamily="34" charset="0"/>
              </a:rPr>
              <a:t> </a:t>
            </a:r>
            <a:r>
              <a:rPr lang="en-US" sz="1200" dirty="0">
                <a:solidFill>
                  <a:srgbClr val="663366"/>
                </a:solidFill>
                <a:latin typeface="Arial" panose="020B0604020202020204" pitchFamily="34" charset="0"/>
                <a:hlinkClick r:id="rId5" tooltip="w:en:Creative Commons"/>
              </a:rPr>
              <a:t>Creative Commons</a:t>
            </a:r>
            <a:r>
              <a:rPr lang="en-US" sz="1200" dirty="0">
                <a:solidFill>
                  <a:srgbClr val="222222"/>
                </a:solidFill>
                <a:latin typeface="Arial" panose="020B0604020202020204" pitchFamily="34" charset="0"/>
              </a:rPr>
              <a:t> </a:t>
            </a:r>
            <a:r>
              <a:rPr lang="en-US" sz="1200" dirty="0">
                <a:solidFill>
                  <a:srgbClr val="663366"/>
                </a:solidFill>
                <a:latin typeface="Arial" panose="020B0604020202020204" pitchFamily="34" charset="0"/>
                <a:hlinkClick r:id="rId6"/>
              </a:rPr>
              <a:t>Attribution-Share Alike 2.5 Generic</a:t>
            </a:r>
            <a:endParaRPr lang="de-AT" sz="1200" dirty="0"/>
          </a:p>
        </p:txBody>
      </p:sp>
    </p:spTree>
    <p:extLst>
      <p:ext uri="{BB962C8B-B14F-4D97-AF65-F5344CB8AC3E}">
        <p14:creationId xmlns:p14="http://schemas.microsoft.com/office/powerpoint/2010/main" val="245452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Ανάλυση </a:t>
            </a:r>
            <a:r>
              <a:rPr lang="en-GB" dirty="0"/>
              <a:t>SWOT</a:t>
            </a:r>
            <a:r>
              <a:rPr lang="de-DE" dirty="0"/>
              <a:t> (II)</a:t>
            </a:r>
            <a:endParaRPr lang="de-AT" dirty="0"/>
          </a:p>
        </p:txBody>
      </p:sp>
      <p:sp>
        <p:nvSpPr>
          <p:cNvPr id="3" name="Inhaltsplatzhalter 2"/>
          <p:cNvSpPr>
            <a:spLocks noGrp="1"/>
          </p:cNvSpPr>
          <p:nvPr>
            <p:ph idx="1"/>
          </p:nvPr>
        </p:nvSpPr>
        <p:spPr>
          <a:xfrm>
            <a:off x="1000970" y="1690689"/>
            <a:ext cx="7514380" cy="4134080"/>
          </a:xfrm>
        </p:spPr>
        <p:txBody>
          <a:bodyPr/>
          <a:lstStyle/>
          <a:p>
            <a:pPr marL="0" indent="0">
              <a:buNone/>
            </a:pPr>
            <a:r>
              <a:rPr lang="el-GR" dirty="0"/>
              <a:t>Εξωτερικοί παράγοντες που πρέπει να ληφθούν υπόψη:</a:t>
            </a:r>
            <a:endParaRPr lang="en-GB" dirty="0"/>
          </a:p>
          <a:p>
            <a:r>
              <a:rPr lang="el-GR" dirty="0"/>
              <a:t>Κατάσταση αγοράς συγκεκριμένου τομέα</a:t>
            </a:r>
          </a:p>
          <a:p>
            <a:r>
              <a:rPr lang="el-GR" dirty="0"/>
              <a:t>Κοινωνικοί παράγοντες όπως κοινωνική δομή, αλλαγή αξιών</a:t>
            </a:r>
          </a:p>
          <a:p>
            <a:r>
              <a:rPr lang="el-GR" dirty="0"/>
              <a:t>Εκπαιδευτικές δυνατότητες/δομή των υπαλλήλων</a:t>
            </a:r>
          </a:p>
          <a:p>
            <a:r>
              <a:rPr lang="el-GR" dirty="0"/>
              <a:t>Κατάσταση της αγοράς εργασίας</a:t>
            </a:r>
          </a:p>
          <a:p>
            <a:r>
              <a:rPr lang="el-GR" dirty="0"/>
              <a:t>Νομικές διατάξεις</a:t>
            </a:r>
          </a:p>
          <a:p>
            <a:r>
              <a:rPr lang="el-GR" dirty="0"/>
              <a:t>Πολιτικοί παράγοντες</a:t>
            </a:r>
          </a:p>
          <a:p>
            <a:r>
              <a:rPr lang="el-GR" dirty="0"/>
              <a:t>Ανταγωνιστές</a:t>
            </a:r>
          </a:p>
          <a:p>
            <a:r>
              <a:rPr lang="el-GR" dirty="0"/>
              <a:t>Περιφερειακοί παράγοντες</a:t>
            </a:r>
          </a:p>
        </p:txBody>
      </p:sp>
    </p:spTree>
    <p:extLst>
      <p:ext uri="{BB962C8B-B14F-4D97-AF65-F5344CB8AC3E}">
        <p14:creationId xmlns:p14="http://schemas.microsoft.com/office/powerpoint/2010/main" val="140152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78555" y="0"/>
            <a:ext cx="7886700" cy="1325563"/>
          </a:xfrm>
        </p:spPr>
        <p:txBody>
          <a:bodyPr/>
          <a:lstStyle/>
          <a:p>
            <a:pPr algn="ctr"/>
            <a:r>
              <a:rPr lang="el-GR" b="1" i="1" dirty="0"/>
              <a:t>Πρότυπο Εταιρικών Προβλημάτων</a:t>
            </a:r>
            <a:endParaRPr lang="de-AT" dirty="0"/>
          </a:p>
        </p:txBody>
      </p:sp>
      <p:sp>
        <p:nvSpPr>
          <p:cNvPr id="3" name="Inhaltsplatzhalter 2"/>
          <p:cNvSpPr>
            <a:spLocks noGrp="1"/>
          </p:cNvSpPr>
          <p:nvPr>
            <p:ph idx="4294967295"/>
          </p:nvPr>
        </p:nvSpPr>
        <p:spPr>
          <a:xfrm>
            <a:off x="878555" y="888656"/>
            <a:ext cx="7886700" cy="3937000"/>
          </a:xfrm>
        </p:spPr>
        <p:txBody>
          <a:bodyPr>
            <a:noAutofit/>
          </a:bodyPr>
          <a:lstStyle/>
          <a:p>
            <a:pPr marL="0" indent="0" algn="just">
              <a:buNone/>
            </a:pPr>
            <a:r>
              <a:rPr lang="el-GR" sz="1300" dirty="0"/>
              <a:t>Το Εργαλείο του Προτύπου Εταιρικών Προβλημάτων σάς δίνει τη δυνατότητα να εξερευνήσετε το πλαίσιο στο οποίου λειτουργεί ο οργανισμός σας και να καταγράψετε τα βασικά προβλήματα ή ευκαιρίες που αντιμετωπίζει ο οργανισμός, λαμβάνοντας υπόψη τις συνέπειες που έχουν στη διαχείριση ταλέντου και εντοπίζοντας τις δράσεις που πρέπει να γίνουν.</a:t>
            </a:r>
            <a:endParaRPr lang="en-GB" sz="1300" dirty="0"/>
          </a:p>
          <a:p>
            <a:pPr marL="0" indent="0" algn="just">
              <a:buNone/>
            </a:pPr>
            <a:r>
              <a:rPr lang="el-GR" sz="1300" dirty="0"/>
              <a:t>Θα μπορούσε να χρησιμοποιηθεί κατά τη διάρκεια συνεντεύξεων με ενδιαφερόμενα μέρη ή θα μπορούσε να τροποποιηθεί σε ερωτηματολόγιο. Σας επιτρέπει να καταγράψετε δεδομένα σχετικά με το πλαίσιο του οργανισμού και τις σχετικές συνέπειες που επιφέρει στο ταλέντο, που θα δώσουν καθοδήγηση για την στρατηγική ταλέντου που θα ακολουθήσετε. </a:t>
            </a:r>
            <a:endParaRPr lang="en-GB" sz="1300" dirty="0"/>
          </a:p>
          <a:p>
            <a:pPr marL="342900" indent="-342900" algn="just">
              <a:spcAft>
                <a:spcPts val="600"/>
              </a:spcAft>
              <a:buFont typeface="+mj-lt"/>
              <a:buAutoNum type="arabicPeriod"/>
            </a:pPr>
            <a:r>
              <a:rPr lang="el-GR" sz="1300" dirty="0"/>
              <a:t>Εντοπίστε τα </a:t>
            </a:r>
            <a:r>
              <a:rPr lang="el-GR" sz="1300" b="1" dirty="0"/>
              <a:t>βασικά προβλήματα </a:t>
            </a:r>
            <a:r>
              <a:rPr lang="el-GR" sz="1300" dirty="0"/>
              <a:t>ή ευκαιρίες που αντιμετωπίζει ο οργανισμός σας</a:t>
            </a:r>
          </a:p>
          <a:p>
            <a:pPr marL="342900" indent="-342900" algn="just">
              <a:spcAft>
                <a:spcPts val="600"/>
              </a:spcAft>
              <a:buFont typeface="+mj-lt"/>
              <a:buAutoNum type="arabicPeriod"/>
            </a:pPr>
            <a:r>
              <a:rPr lang="el-GR" sz="1300" dirty="0"/>
              <a:t>Εξερευνήστε το είδος </a:t>
            </a:r>
            <a:r>
              <a:rPr lang="el-GR" sz="1300" b="1" dirty="0"/>
              <a:t>δεξιοτήτων, ικανοτήτων και πόρων</a:t>
            </a:r>
            <a:r>
              <a:rPr lang="el-GR" sz="1300" dirty="0"/>
              <a:t> που απαιτούνται για να επιτύχετε σε αυτά τα σενάρια ή περιβάλλοντα</a:t>
            </a:r>
          </a:p>
          <a:p>
            <a:pPr marL="342900" indent="-342900" algn="just">
              <a:spcAft>
                <a:spcPts val="600"/>
              </a:spcAft>
              <a:buFont typeface="+mj-lt"/>
              <a:buAutoNum type="arabicPeriod"/>
            </a:pPr>
            <a:r>
              <a:rPr lang="el-GR" sz="1300" dirty="0"/>
              <a:t>Αξιολογήστε την </a:t>
            </a:r>
            <a:r>
              <a:rPr lang="el-GR" sz="1300" b="1" dirty="0"/>
              <a:t>παρούσα κατάσταση</a:t>
            </a:r>
            <a:r>
              <a:rPr lang="el-GR" sz="1300" dirty="0"/>
              <a:t> στον οργανισμό σας για να εντοπίσετε τα πεδία στα οποία πρέπει να δοθεί προτεραιότητα</a:t>
            </a:r>
          </a:p>
          <a:p>
            <a:pPr marL="342900" indent="-342900" algn="just">
              <a:spcAft>
                <a:spcPts val="600"/>
              </a:spcAft>
              <a:buFont typeface="+mj-lt"/>
              <a:buAutoNum type="arabicPeriod"/>
            </a:pPr>
            <a:r>
              <a:rPr lang="el-GR" sz="1300" dirty="0"/>
              <a:t>Εντοπίστε τις </a:t>
            </a:r>
            <a:r>
              <a:rPr lang="el-GR" sz="1300" b="1" dirty="0"/>
              <a:t>συνέπειες </a:t>
            </a:r>
            <a:r>
              <a:rPr lang="el-GR" sz="1300" dirty="0"/>
              <a:t>διαχείριση ταλέντου</a:t>
            </a:r>
          </a:p>
          <a:p>
            <a:pPr marL="342900" indent="-342900" algn="just">
              <a:spcAft>
                <a:spcPts val="600"/>
              </a:spcAft>
              <a:buFont typeface="+mj-lt"/>
              <a:buAutoNum type="arabicPeriod"/>
            </a:pPr>
            <a:r>
              <a:rPr lang="el-GR" sz="1300" dirty="0"/>
              <a:t>Καταγράψτε τις </a:t>
            </a:r>
            <a:r>
              <a:rPr lang="el-GR" sz="1300" b="1" dirty="0"/>
              <a:t>δράσεις </a:t>
            </a:r>
            <a:r>
              <a:rPr lang="el-GR" sz="1300" dirty="0"/>
              <a:t>που πρέπει να γίνουν για την αντιμετώπιση αυτών των συνεπειών</a:t>
            </a:r>
            <a:endParaRPr lang="en-GB" sz="1300" dirty="0"/>
          </a:p>
          <a:p>
            <a:pPr algn="just"/>
            <a:r>
              <a:rPr lang="el-GR" sz="1400" dirty="0"/>
              <a:t>Μπορείτε να δείτε κάποια εφαρμοσμένα παραδείγματα πιο κάτω:</a:t>
            </a:r>
            <a:endParaRPr lang="de-AT" sz="1200" dirty="0"/>
          </a:p>
        </p:txBody>
      </p:sp>
      <p:graphicFrame>
        <p:nvGraphicFramePr>
          <p:cNvPr id="4" name="Group 139"/>
          <p:cNvGraphicFramePr>
            <a:graphicFrameLocks noGrp="1"/>
          </p:cNvGraphicFramePr>
          <p:nvPr/>
        </p:nvGraphicFramePr>
        <p:xfrm>
          <a:off x="300399" y="4963442"/>
          <a:ext cx="8792005" cy="1794154"/>
        </p:xfrm>
        <a:graphic>
          <a:graphicData uri="http://schemas.openxmlformats.org/drawingml/2006/table">
            <a:tbl>
              <a:tblPr firstRow="1" bandRow="1">
                <a:tableStyleId>{BC89EF96-8CEA-46FF-86C4-4CE0E7609802}</a:tableStyleId>
              </a:tblPr>
              <a:tblGrid>
                <a:gridCol w="1758401">
                  <a:extLst>
                    <a:ext uri="{9D8B030D-6E8A-4147-A177-3AD203B41FA5}">
                      <a16:colId xmlns:a16="http://schemas.microsoft.com/office/drawing/2014/main" val="20000"/>
                    </a:ext>
                  </a:extLst>
                </a:gridCol>
                <a:gridCol w="1758401">
                  <a:extLst>
                    <a:ext uri="{9D8B030D-6E8A-4147-A177-3AD203B41FA5}">
                      <a16:colId xmlns:a16="http://schemas.microsoft.com/office/drawing/2014/main" val="20001"/>
                    </a:ext>
                  </a:extLst>
                </a:gridCol>
                <a:gridCol w="1758401">
                  <a:extLst>
                    <a:ext uri="{9D8B030D-6E8A-4147-A177-3AD203B41FA5}">
                      <a16:colId xmlns:a16="http://schemas.microsoft.com/office/drawing/2014/main" val="20002"/>
                    </a:ext>
                  </a:extLst>
                </a:gridCol>
                <a:gridCol w="1758401">
                  <a:extLst>
                    <a:ext uri="{9D8B030D-6E8A-4147-A177-3AD203B41FA5}">
                      <a16:colId xmlns:a16="http://schemas.microsoft.com/office/drawing/2014/main" val="20003"/>
                    </a:ext>
                  </a:extLst>
                </a:gridCol>
                <a:gridCol w="1758401">
                  <a:extLst>
                    <a:ext uri="{9D8B030D-6E8A-4147-A177-3AD203B41FA5}">
                      <a16:colId xmlns:a16="http://schemas.microsoft.com/office/drawing/2014/main"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Ποια είναι τα κρίσιμα προβλήματα/ευκαιρίες που αντιμετωπίζει ο οργανισμός;</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Τι θα χρειαστεί ο οργανισμός για να ξεπεράσει και να επιλύσει αυτά τα προβλήματα;</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Σε ποιο βαθμό υπάρχουν αυτές οι ικανότητες;</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Ποιες είναι οι συνέπειες για τη διαχείριση ταλέντου;</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Ποιες δράσεις πρέπει να γίνουν για να αντιμετωπιστούν;</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Η ακμή του ψηφιακού</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Ψηφιακή τεχνολογία</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u="none" strike="noStrike" cap="none" normalizeH="0" baseline="0" dirty="0">
                          <a:ln>
                            <a:noFill/>
                          </a:ln>
                          <a:effectLst/>
                          <a:latin typeface="+mn-lt"/>
                        </a:rPr>
                        <a:t>Κόκκινο – υψηλής προτεραιότητας</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u="none" strike="noStrike" cap="none" normalizeH="0" baseline="0" dirty="0">
                          <a:ln>
                            <a:noFill/>
                          </a:ln>
                          <a:effectLst/>
                          <a:latin typeface="+mn-lt"/>
                        </a:rPr>
                        <a:t>Έλλειψη ψηφιακών δεξιοτήτων σε ορισμένες ομάδες</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0" u="none" strike="noStrike" cap="none" normalizeH="0" baseline="0" dirty="0">
                          <a:ln>
                            <a:noFill/>
                          </a:ln>
                          <a:solidFill>
                            <a:schemeClr val="tx1"/>
                          </a:solidFill>
                          <a:effectLst/>
                          <a:latin typeface="+mn-lt"/>
                          <a:ea typeface="MS PGothic"/>
                          <a:cs typeface="MS PGothic"/>
                        </a:rPr>
                        <a:t>Στοχευμένη πρόσληψη</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0" u="none" strike="noStrike" cap="none" normalizeH="0" baseline="0" dirty="0">
                          <a:ln>
                            <a:noFill/>
                          </a:ln>
                          <a:solidFill>
                            <a:schemeClr val="tx1"/>
                          </a:solidFill>
                          <a:effectLst/>
                          <a:latin typeface="+mn-lt"/>
                          <a:ea typeface="MS PGothic"/>
                          <a:cs typeface="MS PGothic"/>
                        </a:rPr>
                        <a:t>Νέα ηγεσία</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0" u="none" strike="noStrike" cap="none" normalizeH="0" baseline="0" dirty="0">
                          <a:ln>
                            <a:noFill/>
                          </a:ln>
                          <a:solidFill>
                            <a:schemeClr val="tx1"/>
                          </a:solidFill>
                          <a:effectLst/>
                          <a:latin typeface="+mn-lt"/>
                          <a:ea typeface="MS PGothic"/>
                          <a:cs typeface="MS PGothic"/>
                        </a:rPr>
                        <a:t>Αποτελεσματικές συμπεριφορές ηγεσίας για τη διαχείριση της αλλαγής</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a:ln>
                            <a:noFill/>
                          </a:ln>
                          <a:solidFill>
                            <a:schemeClr val="tx1"/>
                          </a:solidFill>
                          <a:effectLst/>
                          <a:latin typeface="+mn-lt"/>
                          <a:ea typeface="MS PGothic"/>
                          <a:cs typeface="MS PGothic"/>
                        </a:rPr>
                        <a:t>Πορτοκαλί – μεσαίας προτεραιότητας</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a:ln>
                            <a:noFill/>
                          </a:ln>
                          <a:solidFill>
                            <a:schemeClr val="tx1"/>
                          </a:solidFill>
                          <a:effectLst/>
                          <a:latin typeface="+mn-lt"/>
                          <a:ea typeface="MS PGothic"/>
                          <a:cs typeface="MS PGothic"/>
                        </a:rPr>
                        <a:t>Έλλειψη αλλαγών στις ηγετικές δεξιότητες της υπάρχουσας ηγεσίας</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0" u="none" strike="noStrike" cap="none" normalizeH="0" baseline="0" dirty="0">
                          <a:ln>
                            <a:noFill/>
                          </a:ln>
                          <a:solidFill>
                            <a:schemeClr val="tx1"/>
                          </a:solidFill>
                          <a:effectLst/>
                          <a:latin typeface="+mn-lt"/>
                          <a:ea typeface="MS PGothic"/>
                          <a:cs typeface="MS PGothic"/>
                        </a:rPr>
                        <a:t>Εξέλιξη ηγεσίας</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121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5810" y="365126"/>
            <a:ext cx="7886700" cy="49873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i="1" dirty="0"/>
              <a:t>Πρότυπο Εταιρικών Προβλημάτων</a:t>
            </a:r>
            <a:endParaRPr lang="de-AT" dirty="0"/>
          </a:p>
        </p:txBody>
      </p:sp>
      <p:graphicFrame>
        <p:nvGraphicFramePr>
          <p:cNvPr id="3" name="Group 139"/>
          <p:cNvGraphicFramePr>
            <a:graphicFrameLocks noGrp="1"/>
          </p:cNvGraphicFramePr>
          <p:nvPr/>
        </p:nvGraphicFramePr>
        <p:xfrm>
          <a:off x="305810" y="1019795"/>
          <a:ext cx="8718120" cy="5300511"/>
        </p:xfrm>
        <a:graphic>
          <a:graphicData uri="http://schemas.openxmlformats.org/drawingml/2006/table">
            <a:tbl>
              <a:tblPr firstRow="1" bandRow="1">
                <a:tableStyleId>{BC89EF96-8CEA-46FF-86C4-4CE0E7609802}</a:tableStyleId>
              </a:tblPr>
              <a:tblGrid>
                <a:gridCol w="1743624">
                  <a:extLst>
                    <a:ext uri="{9D8B030D-6E8A-4147-A177-3AD203B41FA5}">
                      <a16:colId xmlns:a16="http://schemas.microsoft.com/office/drawing/2014/main" val="20000"/>
                    </a:ext>
                  </a:extLst>
                </a:gridCol>
                <a:gridCol w="1743624">
                  <a:extLst>
                    <a:ext uri="{9D8B030D-6E8A-4147-A177-3AD203B41FA5}">
                      <a16:colId xmlns:a16="http://schemas.microsoft.com/office/drawing/2014/main" val="20001"/>
                    </a:ext>
                  </a:extLst>
                </a:gridCol>
                <a:gridCol w="1743624">
                  <a:extLst>
                    <a:ext uri="{9D8B030D-6E8A-4147-A177-3AD203B41FA5}">
                      <a16:colId xmlns:a16="http://schemas.microsoft.com/office/drawing/2014/main" val="20002"/>
                    </a:ext>
                  </a:extLst>
                </a:gridCol>
                <a:gridCol w="1743624">
                  <a:extLst>
                    <a:ext uri="{9D8B030D-6E8A-4147-A177-3AD203B41FA5}">
                      <a16:colId xmlns:a16="http://schemas.microsoft.com/office/drawing/2014/main" val="20003"/>
                    </a:ext>
                  </a:extLst>
                </a:gridCol>
                <a:gridCol w="1743624">
                  <a:extLst>
                    <a:ext uri="{9D8B030D-6E8A-4147-A177-3AD203B41FA5}">
                      <a16:colId xmlns:a16="http://schemas.microsoft.com/office/drawing/2014/main"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Ποια είναι τα κρίσιμα προβλήματα/ευκαιρίες που αντιμετωπίζει ο οργανισμός;</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Τι θα χρειαστεί ο οργανισμός για να ξεπεράσει και να επιλύσει αυτά τα προβλήματα;</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Σε ποιο βαθμό υπάρχουν αυτές οι ικανότητες;</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Ποιες είναι οι συνέπειες για τη διαχείριση ταλέντου;</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u="none" strike="noStrike" cap="none" normalizeH="0" baseline="0" dirty="0">
                          <a:ln>
                            <a:noFill/>
                          </a:ln>
                          <a:effectLst/>
                          <a:latin typeface="+mn-lt"/>
                        </a:rPr>
                        <a:t>Ποιες δράσεις πρέπει να γίνουν για να αντιμετωπιστούν;</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2"/>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3"/>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algn="l">
                        <a:lnSpc>
                          <a:spcPct val="100000"/>
                        </a:lnSpc>
                        <a:buNone/>
                      </a:pPr>
                      <a:endParaRPr lang="en-GB" sz="1000" dirty="0">
                        <a:latin typeface="+mn-lt"/>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4"/>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5"/>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6"/>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7"/>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8"/>
                  </a:ext>
                </a:extLst>
              </a:tr>
              <a:tr h="205913">
                <a:tc gridSpan="5">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defRPr/>
                      </a:pPr>
                      <a:r>
                        <a:rPr lang="en-US" sz="600" b="0" dirty="0">
                          <a:solidFill>
                            <a:schemeClr val="bg2"/>
                          </a:solidFill>
                          <a:latin typeface="+mn-lt"/>
                        </a:rPr>
                        <a:t>  ©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a16="http://schemas.microsoft.com/office/drawing/2014/main" val="10009"/>
                  </a:ext>
                </a:extLst>
              </a:tr>
            </a:tbl>
          </a:graphicData>
        </a:graphic>
      </p:graphicFrame>
      <p:sp>
        <p:nvSpPr>
          <p:cNvPr id="6" name="Textfeld 4">
            <a:extLst>
              <a:ext uri="{FF2B5EF4-FFF2-40B4-BE49-F238E27FC236}">
                <a16:creationId xmlns:a16="http://schemas.microsoft.com/office/drawing/2014/main" id="{DBBADF0D-C70D-4D80-BF0E-5D54EF24931F}"/>
              </a:ext>
            </a:extLst>
          </p:cNvPr>
          <p:cNvSpPr txBox="1"/>
          <p:nvPr/>
        </p:nvSpPr>
        <p:spPr>
          <a:xfrm>
            <a:off x="2517677" y="5959705"/>
            <a:ext cx="4311161" cy="938719"/>
          </a:xfrm>
          <a:prstGeom prst="rect">
            <a:avLst/>
          </a:prstGeom>
          <a:noFill/>
        </p:spPr>
        <p:txBody>
          <a:bodyPr wrap="square" rtlCol="0">
            <a:spAutoFit/>
          </a:bodyPr>
          <a:lstStyle/>
          <a:p>
            <a:pPr algn="ctr"/>
            <a:endParaRPr lang="de-DE" sz="1100" dirty="0"/>
          </a:p>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37404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14094" b="16787"/>
          <a:stretch/>
        </p:blipFill>
        <p:spPr>
          <a:xfrm>
            <a:off x="317238" y="1930451"/>
            <a:ext cx="8148848" cy="3749581"/>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2462309" y="114891"/>
            <a:ext cx="6128222" cy="1389267"/>
          </a:xfrm>
          <a:prstGeom prst="rect">
            <a:avLst/>
          </a:prstGeom>
        </p:spPr>
        <p:txBody>
          <a:bodyPr spcFirstLastPara="1" vert="horz" wrap="square" lIns="91425" tIns="91425" rIns="91425" bIns="91425" rtlCol="0" anchor="b" anchorCtr="0">
            <a:noAutofit/>
          </a:bodyPr>
          <a:lstStyle/>
          <a:p>
            <a:pPr>
              <a:spcBef>
                <a:spcPts val="0"/>
              </a:spcBef>
            </a:pPr>
            <a:br>
              <a:rPr lang="en-GB" sz="3600" b="1" spc="50" dirty="0">
                <a:ln w="0"/>
                <a:effectLst>
                  <a:innerShdw blurRad="63500" dist="50800" dir="13500000">
                    <a:srgbClr val="000000">
                      <a:alpha val="50000"/>
                    </a:srgbClr>
                  </a:innerShdw>
                </a:effectLst>
              </a:rPr>
            </a:br>
            <a:r>
              <a:rPr lang="el-GR" sz="3600" b="1" spc="50" dirty="0">
                <a:ln w="0"/>
                <a:effectLst>
                  <a:innerShdw blurRad="63500" dist="50800" dir="13500000">
                    <a:srgbClr val="000000">
                      <a:alpha val="50000"/>
                    </a:srgbClr>
                  </a:innerShdw>
                </a:effectLst>
              </a:rPr>
              <a:t>Ενότητα</a:t>
            </a:r>
            <a:r>
              <a:rPr lang="en-GB" sz="3600" b="1" spc="50" dirty="0">
                <a:ln w="0"/>
                <a:effectLst>
                  <a:innerShdw blurRad="63500" dist="50800" dir="13500000">
                    <a:srgbClr val="000000">
                      <a:alpha val="50000"/>
                    </a:srgbClr>
                  </a:innerShdw>
                </a:effectLst>
              </a:rPr>
              <a:t> 01: </a:t>
            </a:r>
            <a:r>
              <a:rPr lang="el-GR" sz="3600" b="1" spc="50" dirty="0">
                <a:ln w="0"/>
                <a:effectLst>
                  <a:innerShdw blurRad="63500" dist="50800" dir="13500000">
                    <a:srgbClr val="000000">
                      <a:alpha val="50000"/>
                    </a:srgbClr>
                  </a:innerShdw>
                </a:effectLst>
              </a:rPr>
              <a:t>Εισαγωγή στη Διαχείριση Ταλέντου</a:t>
            </a:r>
            <a:r>
              <a:rPr lang="en-GB" sz="3600" b="1" spc="50" dirty="0">
                <a:ln w="0"/>
                <a:effectLst>
                  <a:innerShdw blurRad="63500" dist="50800" dir="13500000">
                    <a:srgbClr val="000000">
                      <a:alpha val="50000"/>
                    </a:srgbClr>
                  </a:innerShdw>
                </a:effectLst>
              </a:rPr>
              <a:t> 4.0</a:t>
            </a:r>
            <a:endParaRPr sz="36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2462309" y="1446591"/>
            <a:ext cx="5854324" cy="516326"/>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1600" b="1" dirty="0">
                <a:ln/>
              </a:rPr>
              <a:t>Prepared by WKO </a:t>
            </a:r>
            <a:r>
              <a:rPr lang="en-GB" sz="1600" b="1" dirty="0" err="1">
                <a:ln/>
              </a:rPr>
              <a:t>Steiermark</a:t>
            </a:r>
            <a:r>
              <a:rPr lang="en-GB" sz="1600" b="1" dirty="0">
                <a:ln/>
              </a:rPr>
              <a:t>, Austria</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240774" y="5834742"/>
            <a:ext cx="4572000" cy="261610"/>
          </a:xfrm>
          <a:prstGeom prst="rect">
            <a:avLst/>
          </a:prstGeom>
        </p:spPr>
        <p:txBody>
          <a:bodyPr>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err="1">
                <a:solidFill>
                  <a:srgbClr val="767676"/>
                </a:solidFill>
                <a:latin typeface="-apple-system"/>
                <a:hlinkClick r:id="rId5"/>
              </a:rPr>
              <a:t>Proxyclick</a:t>
            </a:r>
            <a:r>
              <a:rPr lang="en-US" sz="1100" dirty="0">
                <a:solidFill>
                  <a:srgbClr val="767676"/>
                </a:solidFill>
                <a:latin typeface="-apple-system"/>
                <a:hlinkClick r:id="rId5"/>
              </a:rPr>
              <a:t> Visitor Management System</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val="16758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0099" y="236744"/>
            <a:ext cx="7886700" cy="1325563"/>
          </a:xfrm>
        </p:spPr>
        <p:txBody>
          <a:bodyPr>
            <a:normAutofit/>
          </a:bodyPr>
          <a:lstStyle/>
          <a:p>
            <a:r>
              <a:rPr lang="el-GR" sz="3000" dirty="0"/>
              <a:t>Διαγνωστικό Εργαλείο Διλημμάτων Ταλέντου</a:t>
            </a:r>
            <a:endParaRPr lang="de-AT" sz="3000" dirty="0"/>
          </a:p>
        </p:txBody>
      </p:sp>
      <p:sp>
        <p:nvSpPr>
          <p:cNvPr id="3" name="Inhaltsplatzhalter 2"/>
          <p:cNvSpPr>
            <a:spLocks noGrp="1"/>
          </p:cNvSpPr>
          <p:nvPr>
            <p:ph idx="4294967295"/>
          </p:nvPr>
        </p:nvSpPr>
        <p:spPr>
          <a:xfrm>
            <a:off x="660099" y="1236764"/>
            <a:ext cx="7886700" cy="3162300"/>
          </a:xfrm>
        </p:spPr>
        <p:txBody>
          <a:bodyPr>
            <a:noAutofit/>
          </a:bodyPr>
          <a:lstStyle/>
          <a:p>
            <a:pPr algn="just"/>
            <a:r>
              <a:rPr lang="el-GR" sz="1400" dirty="0"/>
              <a:t>Το Διαγνωστικό Εργαλείο Διλημμάτων Ταλέντου παρουσιάζει τα δέκα βασικότερα διλήμματα με τα οποία έρχονται αντιμέτωποι οι οργανισμοί. Σας δίνει τη δυνατότητα να εντοπίσετε και να προσδιορίσετε τις αρχές ταλέντου που θα καθοδηγήσουν τη στρατηγική ταλέντου που θα ακολουθήσετε, διασφαλίζοντας ότι η στρατηγική σας είναι κατάλληλη για τον σκοπό του οργανισμού σας.</a:t>
            </a:r>
          </a:p>
          <a:p>
            <a:pPr algn="just"/>
            <a:r>
              <a:rPr lang="el-GR" sz="1400" dirty="0"/>
              <a:t>Είναι ένα χρήσιμο εργαλείο που μπορεί να χρησιμοποιηθεί σε συνεντεύξεις με ενδιαφερόμενα μέρη για την κατανόηση και τον εντοπισμό της προσέγγισης διαχείρισης ταλέντου που πρέπει να υιοθετήσει ο οργανισμός σας και πόσο μακριά από αυτό το σημείο βρίσκονται τη δεδομένη στιγμή. Μπορεί να χρησιμοποιηθεί σε συνεδρίαση για να λάβετε τις απόψεις μιας ομάδας ενδιαφερόμενων μερών ή σε ατομικές συζητήσεις.</a:t>
            </a:r>
          </a:p>
          <a:p>
            <a:pPr algn="just"/>
            <a:r>
              <a:rPr lang="el-GR" sz="1400" dirty="0"/>
              <a:t>Επιπρόσθετα στα δέκα διλήμματα που δίνονται, σημειώστε πού βρίσκεται αυτή τη στιγμή ο οργανισμός σας για κάθε δίλημμα, και με διαφορετικό χρώμα σημειώστε πού πιστεύετε εσείς ή το ενδιαφερόμενο μέρος ότι θα έπρεπε να βρίσκεται ο οργανισμός.</a:t>
            </a:r>
          </a:p>
          <a:p>
            <a:pPr algn="just"/>
            <a:r>
              <a:rPr lang="el-GR" sz="1400" dirty="0"/>
              <a:t>Το πιο κάτω παράδειγμα σημειώνει την παρούσα κατάσταση με πορτοκαλί και την επιθυμητή κατάσταση με πράσινο για τρία διλήμματα:</a:t>
            </a:r>
            <a:endParaRPr lang="en-GB" sz="1400" dirty="0"/>
          </a:p>
        </p:txBody>
      </p:sp>
      <p:grpSp>
        <p:nvGrpSpPr>
          <p:cNvPr id="4" name="Group 14"/>
          <p:cNvGrpSpPr/>
          <p:nvPr/>
        </p:nvGrpSpPr>
        <p:grpSpPr>
          <a:xfrm>
            <a:off x="141849" y="4486746"/>
            <a:ext cx="8860302" cy="2175128"/>
            <a:chOff x="277859" y="3721893"/>
            <a:chExt cx="9363075" cy="1990507"/>
          </a:xfrm>
        </p:grpSpPr>
        <p:pic>
          <p:nvPicPr>
            <p:cNvPr id="5" name="Picture 13"/>
            <p:cNvPicPr>
              <a:picLocks noChangeAspect="1"/>
            </p:cNvPicPr>
            <p:nvPr/>
          </p:nvPicPr>
          <p:blipFill>
            <a:blip r:embed="rId3"/>
            <a:stretch>
              <a:fillRect/>
            </a:stretch>
          </p:blipFill>
          <p:spPr>
            <a:xfrm>
              <a:off x="277859" y="3721893"/>
              <a:ext cx="9363075" cy="1990507"/>
            </a:xfrm>
            <a:prstGeom prst="rect">
              <a:avLst/>
            </a:prstGeom>
          </p:spPr>
        </p:pic>
        <p:sp>
          <p:nvSpPr>
            <p:cNvPr id="6" name="Multiply 4"/>
            <p:cNvSpPr/>
            <p:nvPr/>
          </p:nvSpPr>
          <p:spPr bwMode="auto">
            <a:xfrm>
              <a:off x="5677128" y="3826759"/>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7" name="Multiply 5"/>
            <p:cNvSpPr/>
            <p:nvPr/>
          </p:nvSpPr>
          <p:spPr bwMode="auto">
            <a:xfrm>
              <a:off x="6997880" y="4468731"/>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8" name="Multiply 6"/>
            <p:cNvSpPr/>
            <p:nvPr/>
          </p:nvSpPr>
          <p:spPr bwMode="auto">
            <a:xfrm>
              <a:off x="6732031" y="5132384"/>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9" name="Multiply 7"/>
            <p:cNvSpPr/>
            <p:nvPr/>
          </p:nvSpPr>
          <p:spPr bwMode="auto">
            <a:xfrm>
              <a:off x="7739691" y="5132384"/>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0" name="Multiply 8"/>
            <p:cNvSpPr/>
            <p:nvPr/>
          </p:nvSpPr>
          <p:spPr bwMode="auto">
            <a:xfrm>
              <a:off x="3567608" y="3824322"/>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1" name="Multiply 9"/>
            <p:cNvSpPr/>
            <p:nvPr/>
          </p:nvSpPr>
          <p:spPr bwMode="auto">
            <a:xfrm>
              <a:off x="2107013" y="4468731"/>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04276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474" y="117889"/>
            <a:ext cx="8774857" cy="6622222"/>
            <a:chOff x="295252" y="220441"/>
            <a:chExt cx="9315495" cy="6622222"/>
          </a:xfrm>
        </p:grpSpPr>
        <p:pic>
          <p:nvPicPr>
            <p:cNvPr id="3" name="Picture 2"/>
            <p:cNvPicPr>
              <a:picLocks noChangeAspect="1"/>
            </p:cNvPicPr>
            <p:nvPr/>
          </p:nvPicPr>
          <p:blipFill>
            <a:blip r:embed="rId3"/>
            <a:stretch>
              <a:fillRect/>
            </a:stretch>
          </p:blipFill>
          <p:spPr>
            <a:xfrm>
              <a:off x="295252" y="220441"/>
              <a:ext cx="9315495" cy="6425741"/>
            </a:xfrm>
            <a:prstGeom prst="rect">
              <a:avLst/>
            </a:prstGeom>
          </p:spPr>
        </p:pic>
        <p:sp>
          <p:nvSpPr>
            <p:cNvPr id="4" name="TextBox 3"/>
            <p:cNvSpPr txBox="1"/>
            <p:nvPr/>
          </p:nvSpPr>
          <p:spPr>
            <a:xfrm>
              <a:off x="3568131" y="6592497"/>
              <a:ext cx="2076421" cy="250166"/>
            </a:xfrm>
            <a:prstGeom prst="rect">
              <a:avLst/>
            </a:prstGeom>
            <a:noFill/>
          </p:spPr>
          <p:txBody>
            <a:bodyPr wrap="square" lIns="0" tIns="0" rIns="0" bIns="0" rtlCol="0" anchor="ctr">
              <a:noAutofit/>
            </a:bodyPr>
            <a:lstStyle/>
            <a:p>
              <a:pPr algn="r">
                <a:spcBef>
                  <a:spcPct val="0"/>
                </a:spcBef>
                <a:buClr>
                  <a:schemeClr val="accent1"/>
                </a:buClr>
                <a:defRPr/>
              </a:pPr>
              <a:r>
                <a:rPr lang="en-US" sz="600" dirty="0">
                  <a:solidFill>
                    <a:schemeClr val="bg2"/>
                  </a:solidFill>
                </a:rPr>
                <a:t>© PA Knowledge Limited 2017</a:t>
              </a:r>
            </a:p>
          </p:txBody>
        </p:sp>
      </p:grpSp>
    </p:spTree>
    <p:extLst>
      <p:ext uri="{BB962C8B-B14F-4D97-AF65-F5344CB8AC3E}">
        <p14:creationId xmlns:p14="http://schemas.microsoft.com/office/powerpoint/2010/main" val="11109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2800" dirty="0"/>
              <a:t> </a:t>
            </a:r>
            <a:r>
              <a:rPr lang="el-GR" sz="2800" dirty="0"/>
              <a:t>Πρότυπο Σχεδιασμού Σχεδίου Δράσης Ταλέντου</a:t>
            </a:r>
            <a:endParaRPr lang="de-AT" sz="2800" dirty="0"/>
          </a:p>
        </p:txBody>
      </p:sp>
      <p:sp>
        <p:nvSpPr>
          <p:cNvPr id="3" name="Inhaltsplatzhalter 2"/>
          <p:cNvSpPr>
            <a:spLocks noGrp="1"/>
          </p:cNvSpPr>
          <p:nvPr>
            <p:ph idx="1"/>
          </p:nvPr>
        </p:nvSpPr>
        <p:spPr>
          <a:xfrm>
            <a:off x="628650" y="1362163"/>
            <a:ext cx="7886700" cy="4134080"/>
          </a:xfrm>
        </p:spPr>
        <p:txBody>
          <a:bodyPr>
            <a:noAutofit/>
          </a:bodyPr>
          <a:lstStyle/>
          <a:p>
            <a:pPr marL="0" indent="0" algn="just">
              <a:buNone/>
            </a:pPr>
            <a:r>
              <a:rPr lang="el-GR" sz="1750" dirty="0"/>
              <a:t>Το </a:t>
            </a:r>
            <a:r>
              <a:rPr lang="el-GR" sz="1750" b="1" dirty="0"/>
              <a:t>Πρότυπο Σχεδιασμού Σχεδίου Δράσης Ταλέντου</a:t>
            </a:r>
            <a:r>
              <a:rPr lang="el-GR" sz="1750" dirty="0"/>
              <a:t> σας δίνει τη δυνατότητα να σχεδιάσετε τις δράσεις που θα διαμορφώσουν τη βάση της στρατηγικής ταλέντου που θα ακολουθήσετε.</a:t>
            </a:r>
          </a:p>
          <a:p>
            <a:pPr marL="0" indent="0" algn="just">
              <a:buNone/>
            </a:pPr>
            <a:r>
              <a:rPr lang="el-GR" sz="1750" dirty="0"/>
              <a:t>Χρησιμοποιώντας ως βάση το αποτέλεσμα από το Διαγνωστικό Εργαλείο Διλημμάτων Ταλέντου, μπορείτε να ξεκινήσετε να σχεδιάζετε την πορεία που θα σας οδηγήσει από την παρούσα κατάσταση στην επιθυμητή κατάσταση όπως αυτή ορίζεται από τις αρχές ταλέντου που ορίσατε.</a:t>
            </a:r>
          </a:p>
          <a:p>
            <a:pPr marL="0" indent="0" algn="just">
              <a:buNone/>
            </a:pPr>
            <a:r>
              <a:rPr lang="el-GR" sz="1750" dirty="0"/>
              <a:t>Η ιεράρχηση προτεραιοτήτων όσον αφορά τις δράσεις για την αντιμετώπιση των κενών στις αρχές ταλέντου σας, θα εξαρτηθεί από τους συγκεκριμένους εταιρικούς σας στόχους και από το πόσο καλά ανεπτυγμένη είναι στο παρόν στάδιο η στρατηγική ταλέντου σας. Ανάλογα με την προτεραιότητα και την επίδραση της κάθε δράσης, θα καθορίσετε και το κατάλληλο χρονοδιάγραμμα για την εφαρμογή της δράσης και των σχετικών δραστηριοτήτων.</a:t>
            </a:r>
          </a:p>
          <a:p>
            <a:pPr marL="0" indent="0" algn="just">
              <a:buNone/>
            </a:pPr>
            <a:r>
              <a:rPr lang="el-GR" sz="1750" dirty="0"/>
              <a:t>Στην επόμενη διαφάνεια υπάρχει ένα εφαρμοσμένο παράδειγμα που βασίζεται στη δεύτερη αρχή «Θα είμαστε ανοικτοί με τα άτομα σχετικά με την απόδοση και τις δυνατότητές τους» από το παράδειγμα στο Διαγνωστικό Εργαλείο Διλημμάτων Ταλέντου.</a:t>
            </a:r>
          </a:p>
        </p:txBody>
      </p:sp>
      <p:sp>
        <p:nvSpPr>
          <p:cNvPr id="5" name="Textfeld 4">
            <a:extLst>
              <a:ext uri="{FF2B5EF4-FFF2-40B4-BE49-F238E27FC236}">
                <a16:creationId xmlns:a16="http://schemas.microsoft.com/office/drawing/2014/main" id="{95A1BF6E-8B2B-43EB-8C36-CBC2B08C0118}"/>
              </a:ext>
            </a:extLst>
          </p:cNvPr>
          <p:cNvSpPr txBox="1"/>
          <p:nvPr/>
        </p:nvSpPr>
        <p:spPr>
          <a:xfrm>
            <a:off x="2517677" y="5959705"/>
            <a:ext cx="4311161" cy="938719"/>
          </a:xfrm>
          <a:prstGeom prst="rect">
            <a:avLst/>
          </a:prstGeom>
          <a:noFill/>
        </p:spPr>
        <p:txBody>
          <a:bodyPr wrap="square" rtlCol="0">
            <a:spAutoFit/>
          </a:bodyPr>
          <a:lstStyle/>
          <a:p>
            <a:endParaRPr lang="de-DE" sz="1100" dirty="0"/>
          </a:p>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323905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600" dirty="0"/>
              <a:t> </a:t>
            </a:r>
            <a:r>
              <a:rPr lang="el-GR" sz="2600" dirty="0"/>
              <a:t>Πρότυπο Σχεδιασμού Σχεδίου Δράσης Ταλέντου </a:t>
            </a:r>
            <a:r>
              <a:rPr lang="de-DE" sz="2600" dirty="0"/>
              <a:t>(II)</a:t>
            </a:r>
            <a:endParaRPr lang="de-AT" sz="2600" dirty="0"/>
          </a:p>
        </p:txBody>
      </p:sp>
      <p:graphicFrame>
        <p:nvGraphicFramePr>
          <p:cNvPr id="4" name="Group 139"/>
          <p:cNvGraphicFramePr>
            <a:graphicFrameLocks noGrp="1"/>
          </p:cNvGraphicFramePr>
          <p:nvPr/>
        </p:nvGraphicFramePr>
        <p:xfrm>
          <a:off x="203707" y="2058165"/>
          <a:ext cx="8736586" cy="3726925"/>
        </p:xfrm>
        <a:graphic>
          <a:graphicData uri="http://schemas.openxmlformats.org/drawingml/2006/table">
            <a:tbl>
              <a:tblPr firstRow="1" bandRow="1">
                <a:tableStyleId>{BC89EF96-8CEA-46FF-86C4-4CE0E7609802}</a:tableStyleId>
              </a:tblPr>
              <a:tblGrid>
                <a:gridCol w="1174156">
                  <a:extLst>
                    <a:ext uri="{9D8B030D-6E8A-4147-A177-3AD203B41FA5}">
                      <a16:colId xmlns:a16="http://schemas.microsoft.com/office/drawing/2014/main" val="20000"/>
                    </a:ext>
                  </a:extLst>
                </a:gridCol>
                <a:gridCol w="2427212">
                  <a:extLst>
                    <a:ext uri="{9D8B030D-6E8A-4147-A177-3AD203B41FA5}">
                      <a16:colId xmlns:a16="http://schemas.microsoft.com/office/drawing/2014/main" val="20001"/>
                    </a:ext>
                  </a:extLst>
                </a:gridCol>
                <a:gridCol w="2567609">
                  <a:extLst>
                    <a:ext uri="{9D8B030D-6E8A-4147-A177-3AD203B41FA5}">
                      <a16:colId xmlns:a16="http://schemas.microsoft.com/office/drawing/2014/main" val="20002"/>
                    </a:ext>
                  </a:extLst>
                </a:gridCol>
                <a:gridCol w="2567609">
                  <a:extLst>
                    <a:ext uri="{9D8B030D-6E8A-4147-A177-3AD203B41FA5}">
                      <a16:colId xmlns:a16="http://schemas.microsoft.com/office/drawing/2014/main" val="20003"/>
                    </a:ext>
                  </a:extLst>
                </a:gridCol>
              </a:tblGrid>
              <a:tr h="3577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n-ea"/>
                          <a:cs typeface="+mn-cs"/>
                        </a:rPr>
                        <a:t>ΣΧΕΔΙΟ ΕΡΓΑΣΙΑΣ: ΕΤΟΣ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S PGothic"/>
                          <a:cs typeface="MS PGothic"/>
                        </a:rPr>
                        <a:t>ΣΧΕΔΙΟ ΕΡΓΑΣΙΑΣ: ΕΤΟΣ 2</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S PGothic"/>
                          <a:cs typeface="MS PGothic"/>
                        </a:rPr>
                        <a:t>ΣΧΕΔΙΟ ΕΡΓΑΣΙΑΣ: ΕΤΟΣ 3</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5827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j-lt"/>
                          <a:ea typeface="MS PGothic"/>
                          <a:cs typeface="MS PGothic"/>
                        </a:rPr>
                        <a:t>ΔΡΑΣΗ</a:t>
                      </a:r>
                      <a:endParaRPr kumimoji="0" lang="en-US" sz="1000" b="0"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r>
                        <a:rPr lang="el-GR" sz="1000" b="1" dirty="0">
                          <a:solidFill>
                            <a:schemeClr val="tx1"/>
                          </a:solidFill>
                          <a:latin typeface="+mj-lt"/>
                        </a:rPr>
                        <a:t>Σωστή εφαρμογή των βασικών αρχών διαχείρισης ταλέντου και απόδοσης</a:t>
                      </a:r>
                      <a:endParaRPr lang="en-GB" sz="1000" b="1" dirty="0">
                        <a:solidFill>
                          <a:schemeClr val="tx1"/>
                        </a:solidFill>
                        <a:latin typeface="+mj-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tx1"/>
                          </a:solidFill>
                          <a:effectLst/>
                          <a:latin typeface="+mj-lt"/>
                          <a:ea typeface="MS PGothic"/>
                          <a:cs typeface="MS PGothic"/>
                        </a:rPr>
                        <a:t>Ανάπτυξη της ικανότητας και της θέλησης των προϊσταμένων να διαχειριστούν το ταλέντο και την απόδοση</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tx1"/>
                          </a:solidFill>
                          <a:effectLst/>
                          <a:latin typeface="+mj-lt"/>
                          <a:ea typeface="MS PGothic"/>
                          <a:cs typeface="MS PGothic"/>
                        </a:rPr>
                        <a:t>Ενσωμάτωση της διαχείρισης ταλέντου ακολουθώντας πιστά τη διαδικασία</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162085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j-lt"/>
                          <a:ea typeface="MS PGothic"/>
                          <a:cs typeface="MS PGothic"/>
                        </a:rPr>
                        <a:t>ΒΑΣΙΚΕΣ ΔΡΑΣΤΗΡΙΟΤΗΤΕΣ</a:t>
                      </a:r>
                      <a:endParaRPr kumimoji="0" lang="en-US" sz="1000" b="0"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Εξέταση και ευθυγράμμιση διαδικασιών διαχείρισης ταλέντου και απόδοσης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Αποσαφήνιση του ορισμού του ταλέντου</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Έλεγχος της νοοτροπίας των διαχειριστών σχετικά με τη διαφάνεια</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Συμφωνία για το ποιος θα δίνει ανατροφοδότηση και πώς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Εξέταση και απλοποίηση της διαδικασίας διαχείρισης απόδοσης για να διασφαλιστεί η σύνδεση με τη διαδικασία ανατροφοδότησης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Εστίαση σε μια σωστή και δίκαιη διαδικασία αναγνώρισης ταλέντου</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Έλεγχος του παρόντος επιπέδου των ικανοτήτων ανατροφοδότησης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Ανάπτυξη και εφαρμογή ενός προγράμματος παρεμβάσεων για την οικοδόμηση ατομικών ικανοτήτων</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Διασφάλιση της σαφούς σύνδεσης των</a:t>
                      </a:r>
                      <a:r>
                        <a:rPr kumimoji="0" lang="en-GB" sz="1000" b="0" i="0" u="none" strike="noStrike" cap="none" normalizeH="0" baseline="0" dirty="0">
                          <a:ln>
                            <a:noFill/>
                          </a:ln>
                          <a:solidFill>
                            <a:schemeClr val="tx1"/>
                          </a:solidFill>
                          <a:effectLst/>
                          <a:latin typeface="+mj-lt"/>
                          <a:ea typeface="MS PGothic"/>
                          <a:cs typeface="MS PGothic"/>
                        </a:rPr>
                        <a:t> </a:t>
                      </a:r>
                      <a:r>
                        <a:rPr kumimoji="0" lang="el-GR" sz="1000" b="0" i="0" u="none" strike="noStrike" cap="none" normalizeH="0" baseline="0" dirty="0">
                          <a:ln>
                            <a:noFill/>
                          </a:ln>
                          <a:solidFill>
                            <a:schemeClr val="tx1"/>
                          </a:solidFill>
                          <a:effectLst/>
                          <a:latin typeface="+mj-lt"/>
                          <a:ea typeface="MS PGothic"/>
                          <a:cs typeface="MS PGothic"/>
                        </a:rPr>
                        <a:t>καταχωρήσεων και των αποτελεσμάτων της διαδικασίας διαχείρισης απόδοσης του τρέχοντος έτους με τη διαχείριση ταλέντου</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Εφαρμογή διαδικασιών συλλογής δεδομένων δεύτερου έτους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cap="none" normalizeH="0" baseline="0" dirty="0">
                          <a:ln>
                            <a:noFill/>
                          </a:ln>
                          <a:solidFill>
                            <a:schemeClr val="tx1"/>
                          </a:solidFill>
                          <a:effectLst/>
                          <a:latin typeface="+mj-lt"/>
                          <a:ea typeface="MS PGothic"/>
                          <a:cs typeface="MS PGothic"/>
                        </a:rPr>
                        <a:t>Εφαρμογή ανατροφοδότησης πρώτου έτους</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kern="1200" cap="none" normalizeH="0" baseline="0" dirty="0">
                          <a:ln>
                            <a:noFill/>
                          </a:ln>
                          <a:solidFill>
                            <a:schemeClr val="tx1"/>
                          </a:solidFill>
                          <a:effectLst/>
                          <a:latin typeface="+mj-lt"/>
                          <a:ea typeface="MS PGothic"/>
                          <a:cs typeface="MS PGothic"/>
                        </a:rPr>
                        <a:t>Εφαρμογή διαδικασιών συλλογής δεδομένων τρίτου έτους και ανατροφοδότησης δεύτερου έτους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kern="1200" cap="none" normalizeH="0" baseline="0" dirty="0">
                          <a:ln>
                            <a:noFill/>
                          </a:ln>
                          <a:solidFill>
                            <a:schemeClr val="tx1"/>
                          </a:solidFill>
                          <a:effectLst/>
                          <a:latin typeface="+mj-lt"/>
                          <a:ea typeface="MS PGothic"/>
                          <a:cs typeface="MS PGothic"/>
                        </a:rPr>
                        <a:t>Αναβάθμιση διαδικασίας αναγνώρισης ταλέντου με καταχωρήσεις από άλλες πηγές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kern="1200" cap="none" normalizeH="0" baseline="0" dirty="0">
                          <a:ln>
                            <a:noFill/>
                          </a:ln>
                          <a:solidFill>
                            <a:schemeClr val="tx1"/>
                          </a:solidFill>
                          <a:effectLst/>
                          <a:latin typeface="+mj-lt"/>
                          <a:ea typeface="MS PGothic"/>
                          <a:cs typeface="MS PGothic"/>
                        </a:rPr>
                        <a:t>Ανάπτυξη επιπρόσθετων πηγών στη διαδικασία ανατροφοδότησης  και στη διαδικασία διαχείρισης απόδοσης</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el-GR" sz="1000" b="0" i="0" u="none" strike="noStrike" kern="1200" cap="none" normalizeH="0" baseline="0" dirty="0">
                          <a:ln>
                            <a:noFill/>
                          </a:ln>
                          <a:solidFill>
                            <a:schemeClr val="tx1"/>
                          </a:solidFill>
                          <a:effectLst/>
                          <a:latin typeface="+mj-lt"/>
                          <a:ea typeface="MS PGothic"/>
                          <a:cs typeface="MS PGothic"/>
                        </a:rPr>
                        <a:t>Εστίαση στον σχεδιασμό δράσεων για εξέλιξη και ανάπτυξη</a:t>
                      </a:r>
                      <a:endParaRPr kumimoji="0" lang="en-US" sz="1000" b="0" i="0" u="none" strike="noStrike" kern="1200" cap="none" normalizeH="0" baseline="0" dirty="0">
                        <a:ln>
                          <a:noFill/>
                        </a:ln>
                        <a:solidFill>
                          <a:schemeClr val="tx1"/>
                        </a:solidFill>
                        <a:effectLst/>
                        <a:latin typeface="+mj-lt"/>
                        <a:ea typeface="MS PGothic"/>
                        <a:cs typeface="MS PGothic"/>
                      </a:endParaRPr>
                    </a:p>
                  </a:txBody>
                  <a:tcPr marL="84406" marR="84406" marT="42203" marB="42203" horzOverflow="overflow"/>
                </a:tc>
                <a:extLst>
                  <a:ext uri="{0D108BD9-81ED-4DB2-BD59-A6C34878D82A}">
                    <a16:rowId xmlns:a16="http://schemas.microsoft.com/office/drawing/2014/main" val="10002"/>
                  </a:ext>
                </a:extLst>
              </a:tr>
            </a:tbl>
          </a:graphicData>
        </a:graphic>
      </p:graphicFrame>
      <p:sp>
        <p:nvSpPr>
          <p:cNvPr id="6" name="Textfeld 4">
            <a:extLst>
              <a:ext uri="{FF2B5EF4-FFF2-40B4-BE49-F238E27FC236}">
                <a16:creationId xmlns:a16="http://schemas.microsoft.com/office/drawing/2014/main" id="{77C51ED9-500B-414A-9598-FD8ED37C9E11}"/>
              </a:ext>
            </a:extLst>
          </p:cNvPr>
          <p:cNvSpPr txBox="1"/>
          <p:nvPr/>
        </p:nvSpPr>
        <p:spPr>
          <a:xfrm>
            <a:off x="2517677" y="5959705"/>
            <a:ext cx="4311161" cy="769441"/>
          </a:xfrm>
          <a:prstGeom prst="rect">
            <a:avLst/>
          </a:prstGeom>
          <a:noFill/>
        </p:spPr>
        <p:txBody>
          <a:bodyPr wrap="square" rtlCol="0">
            <a:spAutoFit/>
          </a:bodyPr>
          <a:lstStyle/>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177527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en-US"/>
          </a:p>
        </p:txBody>
      </p:sp>
      <p:sp>
        <p:nvSpPr>
          <p:cNvPr id="3" name="Foliennummernplatzhalter 2"/>
          <p:cNvSpPr>
            <a:spLocks noGrp="1"/>
          </p:cNvSpPr>
          <p:nvPr>
            <p:ph type="sldNum" sz="quarter" idx="12"/>
          </p:nvPr>
        </p:nvSpPr>
        <p:spPr/>
        <p:txBody>
          <a:bodyPr/>
          <a:lstStyle/>
          <a:p>
            <a:fld id="{9B618960-8005-486C-9A75-10CB2AAC16F9}" type="slidenum">
              <a:rPr lang="en-US" smtClean="0"/>
              <a:t>24</a:t>
            </a:fld>
            <a:endParaRPr lang="en-US"/>
          </a:p>
        </p:txBody>
      </p:sp>
      <p:graphicFrame>
        <p:nvGraphicFramePr>
          <p:cNvPr id="4" name="Group 139"/>
          <p:cNvGraphicFramePr>
            <a:graphicFrameLocks noGrp="1"/>
          </p:cNvGraphicFramePr>
          <p:nvPr/>
        </p:nvGraphicFramePr>
        <p:xfrm>
          <a:off x="111850" y="1072586"/>
          <a:ext cx="8967497" cy="5283764"/>
        </p:xfrm>
        <a:graphic>
          <a:graphicData uri="http://schemas.openxmlformats.org/drawingml/2006/table">
            <a:tbl>
              <a:tblPr firstRow="1" bandRow="1">
                <a:tableStyleId>{BC89EF96-8CEA-46FF-86C4-4CE0E7609802}</a:tableStyleId>
              </a:tblPr>
              <a:tblGrid>
                <a:gridCol w="1228435">
                  <a:extLst>
                    <a:ext uri="{9D8B030D-6E8A-4147-A177-3AD203B41FA5}">
                      <a16:colId xmlns:a16="http://schemas.microsoft.com/office/drawing/2014/main" val="20000"/>
                    </a:ext>
                  </a:extLst>
                </a:gridCol>
                <a:gridCol w="2468118">
                  <a:extLst>
                    <a:ext uri="{9D8B030D-6E8A-4147-A177-3AD203B41FA5}">
                      <a16:colId xmlns:a16="http://schemas.microsoft.com/office/drawing/2014/main" val="20001"/>
                    </a:ext>
                  </a:extLst>
                </a:gridCol>
                <a:gridCol w="2635472">
                  <a:extLst>
                    <a:ext uri="{9D8B030D-6E8A-4147-A177-3AD203B41FA5}">
                      <a16:colId xmlns:a16="http://schemas.microsoft.com/office/drawing/2014/main" val="20002"/>
                    </a:ext>
                  </a:extLst>
                </a:gridCol>
                <a:gridCol w="2635472">
                  <a:extLst>
                    <a:ext uri="{9D8B030D-6E8A-4147-A177-3AD203B41FA5}">
                      <a16:colId xmlns:a16="http://schemas.microsoft.com/office/drawing/2014/main" val="20003"/>
                    </a:ext>
                  </a:extLst>
                </a:gridCol>
              </a:tblGrid>
              <a:tr h="58076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n-ea"/>
                          <a:cs typeface="+mn-cs"/>
                        </a:rPr>
                        <a:t>ΣΧΕΔΙΟ ΕΡΓΑΣΙΑΣ: ΕΤΟΣ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S PGothic"/>
                          <a:cs typeface="MS PGothic"/>
                        </a:rPr>
                        <a:t>ΣΧΕΔΙΟ ΕΡΓΑΣΙΑΣ: ΕΤΟΣ 2</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0" u="none" strike="noStrike" cap="none" normalizeH="0" baseline="0" dirty="0">
                          <a:ln>
                            <a:noFill/>
                          </a:ln>
                          <a:solidFill>
                            <a:schemeClr val="bg1"/>
                          </a:solidFill>
                          <a:effectLst/>
                          <a:latin typeface="+mj-lt"/>
                          <a:ea typeface="MS PGothic"/>
                          <a:cs typeface="MS PGothic"/>
                        </a:rPr>
                        <a:t>ΣΧΕΔΙΟ ΕΡΓΑΣΙΑΣ: ΕΤΟΣ 3</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1" u="none" strike="noStrike" cap="none" normalizeH="0" baseline="0" dirty="0">
                          <a:ln>
                            <a:noFill/>
                          </a:ln>
                          <a:solidFill>
                            <a:schemeClr val="tx1"/>
                          </a:solidFill>
                          <a:effectLst/>
                          <a:latin typeface="+mn-lt"/>
                          <a:ea typeface="MS PGothic"/>
                          <a:cs typeface="MS PGothic"/>
                        </a:rPr>
                        <a:t>ΔΡΑΣΗ</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endParaRPr lang="en-GB" sz="1000" b="1" dirty="0">
                        <a:solidFill>
                          <a:schemeClr val="tx1"/>
                        </a:solidFill>
                        <a:latin typeface="+mn-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603072">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n-lt"/>
                          <a:ea typeface="MS PGothic"/>
                          <a:cs typeface="MS PGothic"/>
                        </a:rPr>
                        <a:t>ΒΑΣΙΚΕΣ ΔΡΑΣΤΗΡΙΟΤΗΤΕΣ</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kern="1200" cap="none" normalizeH="0" baseline="0" dirty="0">
                        <a:ln>
                          <a:noFill/>
                        </a:ln>
                        <a:solidFill>
                          <a:schemeClr val="tx1"/>
                        </a:solidFill>
                        <a:effectLst/>
                        <a:latin typeface="+mn-lt"/>
                        <a:ea typeface="MS PGothic"/>
                        <a:cs typeface="MS PGothic"/>
                      </a:endParaRPr>
                    </a:p>
                  </a:txBody>
                  <a:tcPr marL="84406" marR="84406" marT="42203" marB="42203" horzOverflow="overflow"/>
                </a:tc>
                <a:extLst>
                  <a:ext uri="{0D108BD9-81ED-4DB2-BD59-A6C34878D82A}">
                    <a16:rowId xmlns:a16="http://schemas.microsoft.com/office/drawing/2014/main" val="10002"/>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1" i="1" u="none" strike="noStrike" cap="none" normalizeH="0" baseline="0" dirty="0">
                          <a:ln>
                            <a:noFill/>
                          </a:ln>
                          <a:solidFill>
                            <a:schemeClr val="tx1"/>
                          </a:solidFill>
                          <a:effectLst/>
                          <a:latin typeface="+mn-lt"/>
                          <a:ea typeface="MS PGothic"/>
                          <a:cs typeface="MS PGothic"/>
                        </a:rPr>
                        <a:t>ΔΡΑΣΗ</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3"/>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n-lt"/>
                          <a:ea typeface="MS PGothic"/>
                          <a:cs typeface="MS PGothic"/>
                        </a:rPr>
                        <a:t>ΒΑΣΙΚΕΣ ΔΡΑΣΤΗΡΙΟΤΗΤΕΣ</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4"/>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r>
                        <a:rPr kumimoji="0" lang="el-GR" sz="1000" b="1" i="1" u="none" strike="noStrike" cap="none" normalizeH="0" baseline="0" dirty="0">
                          <a:ln>
                            <a:noFill/>
                          </a:ln>
                          <a:solidFill>
                            <a:schemeClr val="tx1"/>
                          </a:solidFill>
                          <a:effectLst/>
                          <a:latin typeface="+mn-lt"/>
                          <a:ea typeface="MS PGothic"/>
                          <a:cs typeface="MS PGothic"/>
                        </a:rPr>
                        <a:t>ΔΡΑΣΗ</a:t>
                      </a:r>
                      <a:endParaRPr kumimoji="0" lang="en-US" sz="1000" b="1" i="1" u="none" strike="noStrike" cap="none" normalizeH="0" baseline="0" dirty="0">
                        <a:ln>
                          <a:noFill/>
                        </a:ln>
                        <a:solidFill>
                          <a:schemeClr val="tx1"/>
                        </a:solidFill>
                        <a:effectLst/>
                        <a:latin typeface="+mn-lt"/>
                        <a:ea typeface="MS PGothic"/>
                        <a:cs typeface="MS PGothic"/>
                      </a:endParaRPr>
                    </a:p>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5"/>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n-lt"/>
                          <a:ea typeface="MS PGothic"/>
                          <a:cs typeface="MS PGothic"/>
                        </a:rPr>
                        <a:t>ΒΑΣΙΚΕΣ ΔΡΑΣΤΗΡΙΟΤΗΤΕΣ</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6"/>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r>
                        <a:rPr kumimoji="0" lang="el-GR" sz="1000" b="1" i="1" u="none" strike="noStrike" cap="none" normalizeH="0" baseline="0" dirty="0">
                          <a:ln>
                            <a:noFill/>
                          </a:ln>
                          <a:solidFill>
                            <a:schemeClr val="tx1"/>
                          </a:solidFill>
                          <a:effectLst/>
                          <a:latin typeface="+mn-lt"/>
                          <a:ea typeface="MS PGothic"/>
                          <a:cs typeface="MS PGothic"/>
                        </a:rPr>
                        <a:t>ΔΡΑΣΗ</a:t>
                      </a:r>
                      <a:endParaRPr kumimoji="0" lang="en-US" sz="1000" b="1" i="1" u="none" strike="noStrike" cap="none" normalizeH="0" baseline="0">
                        <a:ln>
                          <a:noFill/>
                        </a:ln>
                        <a:solidFill>
                          <a:schemeClr val="tx1"/>
                        </a:solidFill>
                        <a:effectLst/>
                        <a:latin typeface="+mn-lt"/>
                        <a:ea typeface="MS PGothic"/>
                        <a:cs typeface="MS PGothic"/>
                      </a:endParaRPr>
                    </a:p>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7"/>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l-GR" sz="1000" b="0" i="1" u="none" strike="noStrike" cap="none" normalizeH="0" baseline="0" dirty="0">
                          <a:ln>
                            <a:noFill/>
                          </a:ln>
                          <a:solidFill>
                            <a:schemeClr val="tx1"/>
                          </a:solidFill>
                          <a:effectLst/>
                          <a:latin typeface="+mn-lt"/>
                          <a:ea typeface="MS PGothic"/>
                          <a:cs typeface="MS PGothic"/>
                        </a:rPr>
                        <a:t>ΒΑΣΙΚΕΣ ΔΡΑΣΤΗΡΙΟΤΗΤΕΣ</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val="10008"/>
                  </a:ext>
                </a:extLst>
              </a:tr>
              <a:tr h="204788">
                <a:tc gridSpan="4">
                  <a:txBody>
                    <a:bodyPr/>
                    <a:lstStyle/>
                    <a:p>
                      <a:pPr marL="0" marR="0" lvl="0" indent="0" algn="r" defTabSz="914400" rtl="0" eaLnBrk="0" fontAlgn="base" latinLnBrk="0" hangingPunct="0">
                        <a:lnSpc>
                          <a:spcPct val="100000"/>
                        </a:lnSpc>
                        <a:spcBef>
                          <a:spcPct val="20000"/>
                        </a:spcBef>
                        <a:spcAft>
                          <a:spcPct val="0"/>
                        </a:spcAft>
                        <a:buClr>
                          <a:srgbClr val="D78539"/>
                        </a:buClr>
                        <a:buSzTx/>
                        <a:buFontTx/>
                        <a:buNone/>
                        <a:tabLst/>
                        <a:defRPr/>
                      </a:pPr>
                      <a:r>
                        <a:rPr kumimoji="0" lang="en-US" sz="600" b="0" i="0" u="none" strike="noStrike" kern="1200" cap="none" spc="0" normalizeH="0" baseline="0" noProof="0" dirty="0">
                          <a:ln>
                            <a:noFill/>
                          </a:ln>
                          <a:solidFill>
                            <a:srgbClr val="5E707D"/>
                          </a:solidFill>
                          <a:effectLst/>
                          <a:uLnTx/>
                          <a:uFillTx/>
                          <a:latin typeface="+mn-lt"/>
                          <a:ea typeface="+mn-ea"/>
                          <a:cs typeface="+mn-cs"/>
                        </a:rPr>
                        <a:t>©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a16="http://schemas.microsoft.com/office/drawing/2014/main" val="10009"/>
                  </a:ext>
                </a:extLst>
              </a:tr>
            </a:tbl>
          </a:graphicData>
        </a:graphic>
      </p:graphicFrame>
      <p:sp>
        <p:nvSpPr>
          <p:cNvPr id="5" name="Titel 1"/>
          <p:cNvSpPr txBox="1">
            <a:spLocks/>
          </p:cNvSpPr>
          <p:nvPr/>
        </p:nvSpPr>
        <p:spPr>
          <a:xfrm>
            <a:off x="305810" y="365126"/>
            <a:ext cx="7886700" cy="4987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t> </a:t>
            </a:r>
            <a:r>
              <a:rPr lang="el-GR" sz="2400" b="1" dirty="0"/>
              <a:t>Πρότυπο Σχεδιασμού Σχεδίου Δράσης Ταλέντου </a:t>
            </a:r>
            <a:r>
              <a:rPr lang="en-GB" sz="2400" b="1" i="1" dirty="0"/>
              <a:t>(III)</a:t>
            </a:r>
            <a:endParaRPr lang="de-AT" sz="2400" b="1" dirty="0"/>
          </a:p>
        </p:txBody>
      </p:sp>
    </p:spTree>
    <p:extLst>
      <p:ext uri="{BB962C8B-B14F-4D97-AF65-F5344CB8AC3E}">
        <p14:creationId xmlns:p14="http://schemas.microsoft.com/office/powerpoint/2010/main" val="139533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Άσκηση</a:t>
            </a:r>
            <a:endParaRPr lang="de-AT" dirty="0"/>
          </a:p>
        </p:txBody>
      </p:sp>
      <p:sp>
        <p:nvSpPr>
          <p:cNvPr id="3" name="Inhaltsplatzhalter 2"/>
          <p:cNvSpPr>
            <a:spLocks noGrp="1"/>
          </p:cNvSpPr>
          <p:nvPr>
            <p:ph idx="1"/>
          </p:nvPr>
        </p:nvSpPr>
        <p:spPr/>
        <p:txBody>
          <a:bodyPr>
            <a:normAutofit fontScale="92500" lnSpcReduction="20000"/>
          </a:bodyPr>
          <a:lstStyle/>
          <a:p>
            <a:pPr marL="457200" indent="-457200">
              <a:buFont typeface="+mj-lt"/>
              <a:buAutoNum type="arabicPeriod"/>
            </a:pPr>
            <a:r>
              <a:rPr lang="el-GR" dirty="0"/>
              <a:t>Πρώτα, διαβάστε το εργαλείο στρατηγικής ταλέντου και προσπαθήστε να απαντήσετε τις ακόλουθες ερωτήσεις (Χρόνος: 20 λεπτά):</a:t>
            </a:r>
            <a:endParaRPr lang="en-GB" dirty="0"/>
          </a:p>
          <a:p>
            <a:pPr marL="342900" lvl="1" indent="0">
              <a:buNone/>
            </a:pPr>
            <a:r>
              <a:rPr lang="el-GR" dirty="0"/>
              <a:t>α.	Ποια ενδιαφερόμενα μέρη θέλετε να εμπλέξετε ως συνέταιρους για τις 	συνεντεύξεις;</a:t>
            </a:r>
          </a:p>
          <a:p>
            <a:pPr marL="342900" lvl="1" indent="0">
              <a:buNone/>
            </a:pPr>
            <a:r>
              <a:rPr lang="el-GR" dirty="0"/>
              <a:t>β.	Έχετε όλες τις σημαντικές πληροφορίες διαθέσιμες για να 	πραγματοποιήσετε μια ανάλυση κατάστασης και αν όχι, γνωρίζετε πού 	να βρείτε τις πληροφορίες;</a:t>
            </a:r>
          </a:p>
          <a:p>
            <a:pPr marL="342900" lvl="1" indent="0">
              <a:buNone/>
            </a:pPr>
            <a:r>
              <a:rPr lang="el-GR" dirty="0"/>
              <a:t>γ.	Κοιτάξτε τα διλήμματα ταλέντου και εντοπίστε αυτά που φαίνεται να 	είναι σημαντικά για εσάς και τοποθετήστε τον εαυτό σας στο σημείο που 	βρίσκεστε και στο σημείο που θα έπρεπε να βρίσκεστε.</a:t>
            </a:r>
            <a:endParaRPr lang="en-GB" dirty="0"/>
          </a:p>
          <a:p>
            <a:pPr marL="800100" lvl="1" indent="-457200">
              <a:buFont typeface="+mj-lt"/>
              <a:buAutoNum type="alphaLcPeriod"/>
            </a:pPr>
            <a:endParaRPr lang="en-GB" dirty="0"/>
          </a:p>
          <a:p>
            <a:pPr marL="457200" indent="-457200">
              <a:buFont typeface="+mj-lt"/>
              <a:buAutoNum type="arabicPeriod"/>
            </a:pPr>
            <a:r>
              <a:rPr lang="el-GR" dirty="0"/>
              <a:t>Ως δεύτερο βήμα, δουλέψτε σε ζευγάρια και μοιραστείτε τις σκέψεις σας και τα ευρήματά σας με τον συνεργάτη σας (Χρόνος: 20 λεπτά)</a:t>
            </a:r>
            <a:endParaRPr lang="en-GB" dirty="0"/>
          </a:p>
          <a:p>
            <a:pPr marL="457200" indent="-457200">
              <a:buFont typeface="+mj-lt"/>
              <a:buAutoNum type="arabicPeriod"/>
            </a:pPr>
            <a:r>
              <a:rPr lang="el-GR" dirty="0"/>
              <a:t>Καταγράψτε τα βασικά ευρήματα και ερωτήματα</a:t>
            </a:r>
            <a:endParaRPr lang="en-GB" dirty="0"/>
          </a:p>
          <a:p>
            <a:pPr marL="457200" indent="-457200">
              <a:buFont typeface="+mj-lt"/>
              <a:buAutoNum type="arabicPeriod"/>
            </a:pPr>
            <a:r>
              <a:rPr lang="el-GR" dirty="0"/>
              <a:t>Ομαδική συζήτηση: Πώς μπορεί να τεθεί σε εφαρμογή το εργαλείο διαχείρισης ταλέντου; (Χρόνος: 20 λεπτά)</a:t>
            </a:r>
            <a:endParaRPr lang="en-GB" dirty="0"/>
          </a:p>
        </p:txBody>
      </p:sp>
    </p:spTree>
    <p:extLst>
      <p:ext uri="{BB962C8B-B14F-4D97-AF65-F5344CB8AC3E}">
        <p14:creationId xmlns:p14="http://schemas.microsoft.com/office/powerpoint/2010/main" val="215177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642466"/>
            <a:ext cx="8520600" cy="528865"/>
          </a:xfrm>
          <a:prstGeom prst="roundRect">
            <a:avLst/>
          </a:prstGeom>
          <a:solidFill>
            <a:srgbClr val="3087B9"/>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l-GR" sz="3400" b="1" spc="50" dirty="0">
                <a:ln w="0"/>
                <a:solidFill>
                  <a:schemeClr val="bg2"/>
                </a:solidFill>
                <a:effectLst>
                  <a:innerShdw blurRad="63500" dist="50800" dir="13500000">
                    <a:srgbClr val="000000">
                      <a:alpha val="50000"/>
                    </a:srgbClr>
                  </a:innerShdw>
                </a:effectLst>
              </a:rPr>
              <a:t>Σύνοψη/Συμπέρασμα</a:t>
            </a:r>
            <a:endParaRPr lang="en-GB" sz="3400" b="1" spc="50" dirty="0">
              <a:ln w="0"/>
              <a:solidFill>
                <a:schemeClr val="bg2"/>
              </a:solidFill>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17CCE1D5-4F53-49BA-82C4-F4151857EA27}"/>
              </a:ext>
            </a:extLst>
          </p:cNvPr>
          <p:cNvSpPr txBox="1">
            <a:spLocks noGrp="1"/>
          </p:cNvSpPr>
          <p:nvPr>
            <p:ph type="subTitle" idx="1"/>
          </p:nvPr>
        </p:nvSpPr>
        <p:spPr>
          <a:xfrm>
            <a:off x="311700" y="2177152"/>
            <a:ext cx="8330181" cy="2897001"/>
          </a:xfrm>
          <a:prstGeom prst="rect">
            <a:avLst/>
          </a:prstGeom>
        </p:spPr>
        <p:txBody>
          <a:bodyPr spcFirstLastPara="1" vert="horz" wrap="square" lIns="91425" tIns="91425" rIns="91425" bIns="91425" rtlCol="0" anchor="t" anchorCtr="0">
            <a:noAutofit/>
          </a:bodyPr>
          <a:lstStyle/>
          <a:p>
            <a:pPr marL="514350" indent="-514350" algn="l">
              <a:lnSpc>
                <a:spcPct val="100000"/>
              </a:lnSpc>
              <a:spcBef>
                <a:spcPts val="0"/>
              </a:spcBef>
              <a:buFont typeface="+mj-lt"/>
              <a:buAutoNum type="arabicPeriod"/>
            </a:pPr>
            <a:r>
              <a:rPr lang="el-GR" dirty="0"/>
              <a:t>Η ανάπτυξη της Στρατηγικής Διαχείρισης Ταλέντου πρέπει να ασχοληθεί με τρία πεδία: Στρατηγική, Κουλτούρα και Διαδικασίες Ανθρώπινου Δυναμικού.</a:t>
            </a:r>
          </a:p>
          <a:p>
            <a:pPr marL="514350" indent="-514350" algn="l">
              <a:lnSpc>
                <a:spcPct val="100000"/>
              </a:lnSpc>
              <a:spcBef>
                <a:spcPts val="0"/>
              </a:spcBef>
              <a:buFont typeface="+mj-lt"/>
              <a:buAutoNum type="arabicPeriod"/>
            </a:pPr>
            <a:r>
              <a:rPr lang="el-GR" dirty="0"/>
              <a:t>Είναι ένα εργαλείο για την ενδυνάμωση της εταιρικής ανθεκτικότητας, την επίτευξη επιχειρηματικών στόχων και την εξέλιξη ΟΛΩΝ των υπαλλήλων.</a:t>
            </a:r>
          </a:p>
          <a:p>
            <a:pPr marL="514350" indent="-514350" algn="l">
              <a:lnSpc>
                <a:spcPct val="100000"/>
              </a:lnSpc>
              <a:spcBef>
                <a:spcPts val="0"/>
              </a:spcBef>
              <a:buFont typeface="+mj-lt"/>
              <a:buAutoNum type="arabicPeriod"/>
            </a:pPr>
            <a:r>
              <a:rPr lang="el-GR" dirty="0"/>
              <a:t>Συμμετοχή όλων των σημαντικών ενδιαφερόμενων μερών (Γενικός Διευθυντής, προϊστάμενοι, Τμήμα Ανθρώπινου Δυναμικού, κλπ.)</a:t>
            </a:r>
          </a:p>
          <a:p>
            <a:pPr marL="514350" indent="-514350" algn="l">
              <a:lnSpc>
                <a:spcPct val="100000"/>
              </a:lnSpc>
              <a:spcBef>
                <a:spcPts val="0"/>
              </a:spcBef>
              <a:buFont typeface="+mj-lt"/>
              <a:buAutoNum type="arabicPeriod"/>
            </a:pPr>
            <a:r>
              <a:rPr lang="el-GR" dirty="0"/>
              <a:t>Προσεκτική ανάλυση της εσωτερικής και εξωτερικής κατάστασης και ευθυγράμμιση με τη στρατηγική της επιχείρησης.</a:t>
            </a:r>
          </a:p>
          <a:p>
            <a:pPr marL="514350" indent="-514350" algn="l">
              <a:lnSpc>
                <a:spcPct val="100000"/>
              </a:lnSpc>
              <a:spcBef>
                <a:spcPts val="0"/>
              </a:spcBef>
              <a:buFont typeface="+mj-lt"/>
              <a:buAutoNum type="arabicPeriod"/>
            </a:pPr>
            <a:r>
              <a:rPr lang="el-GR" dirty="0"/>
              <a:t>Εντοπισμός των σημαντικότερων προβλημάτων και ευκαιριών και ποιες δράσεις χρειάζεται να γίνουν για να αντιμετωπιστούν σωστά.</a:t>
            </a:r>
          </a:p>
          <a:p>
            <a:pPr marL="514350" indent="-514350" algn="l">
              <a:lnSpc>
                <a:spcPct val="100000"/>
              </a:lnSpc>
              <a:spcBef>
                <a:spcPts val="0"/>
              </a:spcBef>
              <a:buFont typeface="+mj-lt"/>
              <a:buAutoNum type="arabicPeriod"/>
            </a:pPr>
            <a:r>
              <a:rPr lang="el-GR" dirty="0"/>
              <a:t>Δημιουργία ενός σχεδίου δράσης 3 ετών με σαφείς δράσεις και βασικές δραστηριότητες και παρουσίαση του σχεδίου στην εταιρεία/ομάδα.</a:t>
            </a:r>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p:txBody>
      </p:sp>
      <p:pic>
        <p:nvPicPr>
          <p:cNvPr id="4" name="Picture 3" descr="A close up of a logo&#10;&#10;Description automatically generated">
            <a:extLst>
              <a:ext uri="{FF2B5EF4-FFF2-40B4-BE49-F238E27FC236}">
                <a16:creationId xmlns:a16="http://schemas.microsoft.com/office/drawing/2014/main" id="{4463538E-31D4-4305-9158-372B7570B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B5988E42-6792-4A27-8BD6-6D3FB05F10C7}"/>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45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Πηγές</a:t>
            </a:r>
            <a:endParaRPr lang="de-AT" dirty="0"/>
          </a:p>
        </p:txBody>
      </p:sp>
      <p:sp>
        <p:nvSpPr>
          <p:cNvPr id="3" name="Inhaltsplatzhalter 2"/>
          <p:cNvSpPr>
            <a:spLocks noGrp="1"/>
          </p:cNvSpPr>
          <p:nvPr>
            <p:ph idx="1"/>
          </p:nvPr>
        </p:nvSpPr>
        <p:spPr>
          <a:xfrm>
            <a:off x="628650" y="1381951"/>
            <a:ext cx="7886700" cy="4134080"/>
          </a:xfrm>
        </p:spPr>
        <p:txBody>
          <a:bodyPr>
            <a:normAutofit/>
          </a:bodyPr>
          <a:lstStyle/>
          <a:p>
            <a:r>
              <a:rPr lang="el-GR" dirty="0"/>
              <a:t>Διαφάνεια</a:t>
            </a:r>
            <a:r>
              <a:rPr lang="de-DE" dirty="0"/>
              <a:t> 6:</a:t>
            </a:r>
            <a:br>
              <a:rPr lang="de-DE" dirty="0"/>
            </a:br>
            <a:r>
              <a:rPr lang="de-DE" dirty="0"/>
              <a:t>Ritz, A. und </a:t>
            </a:r>
            <a:r>
              <a:rPr lang="de-DE" dirty="0" err="1"/>
              <a:t>Sinelli</a:t>
            </a:r>
            <a:r>
              <a:rPr lang="de-DE" dirty="0"/>
              <a:t>, P. (2018): Talent Management – Überblick und konzeptionelle Grundlagen (3.Auflage, p. 3-32) in Ritz, A. </a:t>
            </a:r>
            <a:r>
              <a:rPr lang="de-DE" dirty="0" err="1"/>
              <a:t>and</a:t>
            </a:r>
            <a:r>
              <a:rPr lang="de-DE" dirty="0"/>
              <a:t> Thom, N. (2018), Talent Management, Wiesbaden, Springer Gabler</a:t>
            </a:r>
          </a:p>
          <a:p>
            <a:r>
              <a:rPr lang="el-GR" dirty="0"/>
              <a:t>Διαφάνειες</a:t>
            </a:r>
            <a:r>
              <a:rPr lang="de-DE" dirty="0"/>
              <a:t> 6 &amp; 8:</a:t>
            </a:r>
            <a:br>
              <a:rPr lang="de-DE" dirty="0"/>
            </a:br>
            <a:r>
              <a:rPr lang="de-DE" dirty="0"/>
              <a:t>von Hehn, S. (2016): Systematisches Talent Management – Kompetenzen strategisch einsetzen (2.Auflage), Stuttgart, Schäffer-</a:t>
            </a:r>
            <a:r>
              <a:rPr lang="de-DE" dirty="0" err="1"/>
              <a:t>Pöschel</a:t>
            </a:r>
            <a:endParaRPr lang="de-AT" dirty="0"/>
          </a:p>
          <a:p>
            <a:endParaRPr lang="de-AT" dirty="0"/>
          </a:p>
        </p:txBody>
      </p:sp>
    </p:spTree>
    <p:extLst>
      <p:ext uri="{BB962C8B-B14F-4D97-AF65-F5344CB8AC3E}">
        <p14:creationId xmlns:p14="http://schemas.microsoft.com/office/powerpoint/2010/main" val="115303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59F56C9B-E10D-4EC9-B3AB-F688BC900D33}"/>
              </a:ext>
            </a:extLst>
          </p:cNvPr>
          <p:cNvSpPr>
            <a:spLocks noGrp="1"/>
          </p:cNvSpPr>
          <p:nvPr>
            <p:ph type="ctrTitle"/>
          </p:nvPr>
        </p:nvSpPr>
        <p:spPr/>
        <p:txBody>
          <a:bodyPr>
            <a:normAutofit fontScale="90000"/>
          </a:bodyPr>
          <a:lstStyle/>
          <a:p>
            <a:r>
              <a:rPr lang="el-GR" sz="4800" b="1">
                <a:ln/>
              </a:rPr>
              <a:t>Ευχαριστώ </a:t>
            </a:r>
            <a:r>
              <a:rPr lang="el-GR" sz="4800" b="1" dirty="0">
                <a:ln/>
              </a:rPr>
              <a:t>για </a:t>
            </a:r>
            <a:r>
              <a:rPr lang="el-GR" sz="4800" b="1">
                <a:ln/>
              </a:rPr>
              <a:t>την προσοχή σας!</a:t>
            </a:r>
            <a:br>
              <a:rPr lang="en-GB" sz="4800" b="1" i="1" dirty="0">
                <a:ln/>
                <a:solidFill>
                  <a:schemeClr val="accent4"/>
                </a:solidFill>
              </a:rPr>
            </a:br>
            <a:endParaRPr lang="en-SE" dirty="0"/>
          </a:p>
        </p:txBody>
      </p:sp>
      <p:pic>
        <p:nvPicPr>
          <p:cNvPr id="5" name="Picture 4" descr="A close up of a logo&#10;&#10;Description automatically generated">
            <a:extLst>
              <a:ext uri="{FF2B5EF4-FFF2-40B4-BE49-F238E27FC236}">
                <a16:creationId xmlns:a16="http://schemas.microsoft.com/office/drawing/2014/main" id="{5CE1B054-2EA5-49B6-84CF-76FBD8EA1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pic>
        <p:nvPicPr>
          <p:cNvPr id="6" name="Grafik 358">
            <a:extLst>
              <a:ext uri="{FF2B5EF4-FFF2-40B4-BE49-F238E27FC236}">
                <a16:creationId xmlns:a16="http://schemas.microsoft.com/office/drawing/2014/main" id="{F6D68DA8-F7F9-4B03-8AB4-5C96DB6D3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0" y="5859710"/>
            <a:ext cx="1439863" cy="3984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9">
            <a:extLst>
              <a:ext uri="{FF2B5EF4-FFF2-40B4-BE49-F238E27FC236}">
                <a16:creationId xmlns:a16="http://schemas.microsoft.com/office/drawing/2014/main" id="{54A1FB7E-9FAC-49E4-AC91-37ABD6D338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4425" y="5859710"/>
            <a:ext cx="792163"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61">
            <a:extLst>
              <a:ext uri="{FF2B5EF4-FFF2-40B4-BE49-F238E27FC236}">
                <a16:creationId xmlns:a16="http://schemas.microsoft.com/office/drawing/2014/main" id="{D358AB8C-8099-4ACD-887B-D28B8F3ACE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713" y="5859710"/>
            <a:ext cx="822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60">
            <a:extLst>
              <a:ext uri="{FF2B5EF4-FFF2-40B4-BE49-F238E27FC236}">
                <a16:creationId xmlns:a16="http://schemas.microsoft.com/office/drawing/2014/main" id="{219B62B8-97A0-414D-AFB4-D179A08ED9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2425" y="5859710"/>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357">
            <a:extLst>
              <a:ext uri="{FF2B5EF4-FFF2-40B4-BE49-F238E27FC236}">
                <a16:creationId xmlns:a16="http://schemas.microsoft.com/office/drawing/2014/main" id="{664E2667-23EF-4B2E-A5F4-196383C58E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750" y="5859710"/>
            <a:ext cx="7524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5">
            <a:extLst>
              <a:ext uri="{FF2B5EF4-FFF2-40B4-BE49-F238E27FC236}">
                <a16:creationId xmlns:a16="http://schemas.microsoft.com/office/drawing/2014/main" id="{6ED271B3-288A-4C08-B4AB-42EC090FD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8425" y="5859710"/>
            <a:ext cx="3429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356">
            <a:extLst>
              <a:ext uri="{FF2B5EF4-FFF2-40B4-BE49-F238E27FC236}">
                <a16:creationId xmlns:a16="http://schemas.microsoft.com/office/drawing/2014/main" id="{E5A418B5-4B76-4A39-8358-ABE8E05AF45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1813" y="5859710"/>
            <a:ext cx="525462" cy="369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46A145E-067A-4253-9063-7B1A66257B2E}"/>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458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64928" y="1996530"/>
            <a:ext cx="8990920" cy="2066868"/>
          </a:xfrm>
          <a:prstGeom prst="rect">
            <a:avLst/>
          </a:prstGeom>
        </p:spPr>
        <p:txBody>
          <a:bodyPr spcFirstLastPara="1" vert="horz" wrap="square" lIns="91425" tIns="91425" rIns="91425" bIns="91425" rtlCol="0" anchor="b" anchorCtr="0">
            <a:noAutofit/>
          </a:bodyPr>
          <a:lstStyle/>
          <a:p>
            <a:pPr>
              <a:spcBef>
                <a:spcPts val="0"/>
              </a:spcBef>
            </a:pPr>
            <a:r>
              <a:rPr lang="el-GR" b="1" dirty="0"/>
              <a:t>Διδακτικό Κεφάλαιο </a:t>
            </a:r>
            <a:r>
              <a:rPr lang="en-GB" b="1" dirty="0"/>
              <a:t>02: </a:t>
            </a:r>
            <a:br>
              <a:rPr lang="en-GB" b="1" dirty="0"/>
            </a:br>
            <a:r>
              <a:rPr lang="el-GR" sz="4400" b="1" dirty="0"/>
              <a:t>Δημιουργώντας τη δική σας Στρατηγική Διαχείρισης Ταλέντου</a:t>
            </a:r>
            <a:endParaRPr sz="36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134859" y="4125581"/>
            <a:ext cx="8520600" cy="693620"/>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l-GR" sz="2400" b="1" dirty="0">
                <a:ln/>
              </a:rPr>
              <a:t>Προετοιμάστηκε από </a:t>
            </a:r>
            <a:r>
              <a:rPr lang="en-GB" sz="2400" b="1" dirty="0">
                <a:ln/>
              </a:rPr>
              <a:t>WKO </a:t>
            </a:r>
            <a:r>
              <a:rPr lang="en-GB" sz="2400" b="1" dirty="0" err="1">
                <a:ln/>
              </a:rPr>
              <a:t>Steiermark</a:t>
            </a:r>
            <a:r>
              <a:rPr lang="en-GB" sz="2400" b="1" dirty="0">
                <a:ln/>
              </a:rPr>
              <a:t>, </a:t>
            </a:r>
            <a:r>
              <a:rPr lang="el-GR" sz="2400" b="1" dirty="0">
                <a:ln/>
              </a:rPr>
              <a:t>Αυστρία</a:t>
            </a:r>
            <a:endParaRPr sz="24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25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642466"/>
            <a:ext cx="8520600" cy="528865"/>
          </a:xfrm>
          <a:prstGeom prst="roundRect">
            <a:avLst/>
          </a:prstGeom>
          <a:solidFill>
            <a:srgbClr val="3086B8"/>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l-GR" sz="3400" b="1" spc="50" dirty="0">
                <a:ln w="0"/>
                <a:solidFill>
                  <a:schemeClr val="bg2"/>
                </a:solidFill>
                <a:effectLst>
                  <a:innerShdw blurRad="63500" dist="50800" dir="13500000">
                    <a:srgbClr val="000000">
                      <a:alpha val="50000"/>
                    </a:srgbClr>
                  </a:innerShdw>
                </a:effectLst>
              </a:rPr>
              <a:t>Μαθησιακά αποτελέσματα</a:t>
            </a:r>
            <a:endParaRPr lang="en-GB" sz="3400" b="1" spc="50" dirty="0">
              <a:ln w="0"/>
              <a:solidFill>
                <a:schemeClr val="bg2"/>
              </a:solidFill>
              <a:effectLst>
                <a:innerShdw blurRad="63500" dist="50800" dir="13500000">
                  <a:srgbClr val="000000">
                    <a:alpha val="50000"/>
                  </a:srgbClr>
                </a:innerShdw>
              </a:effectLst>
            </a:endParaRPr>
          </a:p>
        </p:txBody>
      </p:sp>
      <p:sp>
        <p:nvSpPr>
          <p:cNvPr id="18" name="Google Shape;55;p13">
            <a:extLst>
              <a:ext uri="{FF2B5EF4-FFF2-40B4-BE49-F238E27FC236}">
                <a16:creationId xmlns:a16="http://schemas.microsoft.com/office/drawing/2014/main" id="{CBD3A506-A403-42C8-9A37-69FB5E4CFC5A}"/>
              </a:ext>
            </a:extLst>
          </p:cNvPr>
          <p:cNvSpPr txBox="1">
            <a:spLocks noGrp="1"/>
          </p:cNvSpPr>
          <p:nvPr>
            <p:ph type="subTitle" idx="1"/>
          </p:nvPr>
        </p:nvSpPr>
        <p:spPr>
          <a:xfrm>
            <a:off x="311700" y="2356969"/>
            <a:ext cx="8520600" cy="2978039"/>
          </a:xfrm>
          <a:prstGeom prst="rect">
            <a:avLst/>
          </a:prstGeom>
        </p:spPr>
        <p:txBody>
          <a:bodyPr spcFirstLastPara="1" vert="horz" wrap="square" lIns="91425" tIns="91425" rIns="91425" bIns="91425" rtlCol="0" anchor="t" anchorCtr="0">
            <a:noAutofit/>
          </a:bodyPr>
          <a:lstStyle/>
          <a:p>
            <a:pPr algn="just">
              <a:spcBef>
                <a:spcPts val="0"/>
              </a:spcBef>
            </a:pPr>
            <a:r>
              <a:rPr lang="el-GR" dirty="0"/>
              <a:t>Με την ολοκλήρωση αυτού του διδακτικού κεφαλαίου, θα είστε σε θέση…</a:t>
            </a:r>
            <a:endParaRPr lang="de-AT" dirty="0"/>
          </a:p>
          <a:p>
            <a:pPr algn="just">
              <a:spcBef>
                <a:spcPts val="0"/>
              </a:spcBef>
            </a:pPr>
            <a:endParaRPr lang="en-GB" dirty="0"/>
          </a:p>
          <a:p>
            <a:pPr marL="342900" lvl="0" indent="-342900" algn="just">
              <a:buFont typeface="+mj-lt"/>
              <a:buAutoNum type="arabicPeriod"/>
            </a:pPr>
            <a:r>
              <a:rPr lang="el-GR" dirty="0"/>
              <a:t>Να περιγράψετε τα συστατικά μιας επιτυχημένης στρατηγικής διαχείρισης ταλέντου</a:t>
            </a:r>
          </a:p>
          <a:p>
            <a:pPr marL="342900" lvl="0" indent="-342900" algn="just">
              <a:buFont typeface="+mj-lt"/>
              <a:buAutoNum type="arabicPeriod"/>
            </a:pPr>
            <a:r>
              <a:rPr lang="el-GR" dirty="0"/>
              <a:t>Να αναλύσετε τα τρέχοντα προβλήματα που αντιμετωπίζει ο οργανισμός σας τα οποία επηρεάζουν τη στρατηγική ταλέντου που ακολουθείτε</a:t>
            </a:r>
          </a:p>
          <a:p>
            <a:pPr marL="342900" lvl="0" indent="-342900" algn="just">
              <a:buFont typeface="+mj-lt"/>
              <a:buAutoNum type="arabicPeriod"/>
            </a:pPr>
            <a:r>
              <a:rPr lang="el-GR" dirty="0"/>
              <a:t>Να εφαρμόσετε το εργαλείο στρατηγικής ταλέντου στην επιχείρησή σας</a:t>
            </a:r>
            <a:endParaRPr lang="de-AT" dirty="0"/>
          </a:p>
        </p:txBody>
      </p:sp>
      <p:pic>
        <p:nvPicPr>
          <p:cNvPr id="4" name="Picture 3" descr="A close up of a logo&#10;&#10;Description automatically generated">
            <a:extLst>
              <a:ext uri="{FF2B5EF4-FFF2-40B4-BE49-F238E27FC236}">
                <a16:creationId xmlns:a16="http://schemas.microsoft.com/office/drawing/2014/main" id="{C02D19EB-3FB8-4257-93CB-D6C2A78B0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6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Περιεχόμενο του διδακτικού κεφαλαίου </a:t>
            </a:r>
            <a:r>
              <a:rPr lang="de-DE" sz="3400" b="1" dirty="0">
                <a:ln/>
                <a:solidFill>
                  <a:schemeClr val="bg1"/>
                </a:solidFill>
              </a:rPr>
              <a:t>02</a:t>
            </a: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5"/>
            <a:ext cx="5250291" cy="292340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dirty="0"/>
              <a:t>Συστατικά μιας επιτυχημένης στρατηγικής ταλέντου</a:t>
            </a:r>
          </a:p>
          <a:p>
            <a:pPr marL="285750" lvl="0" indent="-285750" algn="l">
              <a:buFont typeface="Arial" panose="020B0604020202020204" pitchFamily="34" charset="0"/>
              <a:buChar char="•"/>
            </a:pPr>
            <a:r>
              <a:rPr lang="el-GR" dirty="0"/>
              <a:t>Ανάλυση της κατάστασης και προσδιορισμός στόχων</a:t>
            </a:r>
          </a:p>
          <a:p>
            <a:pPr marL="285750" lvl="0" indent="-285750" algn="l">
              <a:buFont typeface="Arial" panose="020B0604020202020204" pitchFamily="34" charset="0"/>
              <a:buChar char="•"/>
            </a:pPr>
            <a:r>
              <a:rPr lang="el-GR" dirty="0"/>
              <a:t>Σχεδιασμός ενός σχεδίου δράσης για </a:t>
            </a:r>
            <a:r>
              <a:rPr lang="el-GR"/>
              <a:t>μια στρατηγική διαχείρισης </a:t>
            </a:r>
            <a:r>
              <a:rPr lang="el-GR" dirty="0"/>
              <a:t>ταλέντου</a:t>
            </a:r>
            <a:endParaRPr lang="de-AT"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527" y="2438372"/>
            <a:ext cx="2411686" cy="3043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771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Επανάληψη: Τι είναι η Διαχείριση Ταλέντου;</a:t>
            </a: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11700" y="2223243"/>
            <a:ext cx="8520600" cy="3502236"/>
          </a:xfrm>
          <a:prstGeom prst="rect">
            <a:avLst/>
          </a:prstGeom>
        </p:spPr>
        <p:txBody>
          <a:bodyPr spcFirstLastPara="1" vert="horz" wrap="square" lIns="91425" tIns="91425" rIns="91425" bIns="91425" rtlCol="0" anchor="t" anchorCtr="0">
            <a:noAutofit/>
          </a:bodyPr>
          <a:lstStyle/>
          <a:p>
            <a:pPr algn="just"/>
            <a:r>
              <a:rPr lang="el-GR" i="1" dirty="0"/>
              <a:t>«Η Διαχείριση Ταλέντου αναφέρεται σε εκείνες τις εταιρικές έννοιες και μέτρα που ασχολούνται συγκεκριμένα με την πρόσληψη, την αξιολόγηση, τη διατήρηση και την εξέλιξη παρόντων ή μελλοντικών υπαλλήλων που χαρακτηρίζονται ως ταλαντούχοι λόγω των συγκριτικά σπάνιων βασικών δεξιοτήτων τους για τις οποίες υπάρχει μεγάλη ζήτηση και οι οποίες είναι κρίσιμης σημασίας για τον οργανισμό.»</a:t>
            </a:r>
            <a:endParaRPr lang="en-US" i="1" dirty="0"/>
          </a:p>
          <a:p>
            <a:pPr algn="just"/>
            <a:r>
              <a:rPr lang="en-US" dirty="0"/>
              <a:t>(Ritz </a:t>
            </a:r>
            <a:r>
              <a:rPr lang="el-GR" dirty="0"/>
              <a:t>και</a:t>
            </a:r>
            <a:r>
              <a:rPr lang="en-US" dirty="0"/>
              <a:t> </a:t>
            </a:r>
            <a:r>
              <a:rPr lang="en-US" dirty="0" err="1"/>
              <a:t>Sinelli</a:t>
            </a:r>
            <a:r>
              <a:rPr lang="en-US" dirty="0"/>
              <a:t> 2018, </a:t>
            </a:r>
            <a:r>
              <a:rPr lang="el-GR" dirty="0"/>
              <a:t>σ</a:t>
            </a:r>
            <a:r>
              <a:rPr lang="en-US" dirty="0"/>
              <a:t>.14)</a:t>
            </a:r>
          </a:p>
          <a:p>
            <a:pPr algn="just"/>
            <a:endParaRPr lang="en-US" dirty="0"/>
          </a:p>
          <a:p>
            <a:pPr algn="just"/>
            <a:r>
              <a:rPr lang="el-GR" i="1" dirty="0"/>
              <a:t>«Το Σύστημα Διαχείρισης Ταλέντου είναι μια εταιρική προσέγγιση που έχει σκοπό να αξιοποιήσει με τον καλύτερο δυνατό τρόπο το ταλέντο ή τα ταλέντα κάθε μέλους του προσωπικού για να αντιμετωπίσει τις παρούσες ή τις επερχόμενες προκλήσεις. Αποτελείται από τρεις πυλώνες: Στρατηγική, Κουλτούρα και Διαδικασίες Ανθρώπινου Δυναμικού.»</a:t>
            </a:r>
            <a:r>
              <a:rPr lang="en-GB" i="1" dirty="0"/>
              <a:t> </a:t>
            </a:r>
            <a:r>
              <a:rPr lang="en-US" dirty="0"/>
              <a:t>(von </a:t>
            </a:r>
            <a:r>
              <a:rPr lang="en-US" dirty="0" err="1"/>
              <a:t>Hehn</a:t>
            </a:r>
            <a:r>
              <a:rPr lang="en-US" dirty="0"/>
              <a:t> 2016, </a:t>
            </a:r>
            <a:r>
              <a:rPr lang="el-GR" dirty="0"/>
              <a:t>σ</a:t>
            </a:r>
            <a:r>
              <a:rPr lang="en-US" dirty="0"/>
              <a:t>.3)</a:t>
            </a:r>
            <a:endParaRPr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50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dirty="0"/>
              <a:t>Το Ενσωματωμένο Σύστημα Διαχείρισης Ταλέντου από την </a:t>
            </a:r>
            <a:r>
              <a:rPr lang="de-DE" dirty="0"/>
              <a:t>Svea von Hehn</a:t>
            </a:r>
            <a:endParaRPr lang="de-AT" dirty="0"/>
          </a:p>
        </p:txBody>
      </p:sp>
      <p:sp>
        <p:nvSpPr>
          <p:cNvPr id="3" name="Titel 1"/>
          <p:cNvSpPr txBox="1">
            <a:spLocks/>
          </p:cNvSpPr>
          <p:nvPr/>
        </p:nvSpPr>
        <p:spPr>
          <a:xfrm>
            <a:off x="1202970" y="752072"/>
            <a:ext cx="6454794"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de-AT" dirty="0"/>
          </a:p>
        </p:txBody>
      </p:sp>
      <p:graphicFrame>
        <p:nvGraphicFramePr>
          <p:cNvPr id="4" name="Diagramm 3"/>
          <p:cNvGraphicFramePr/>
          <p:nvPr>
            <p:extLst>
              <p:ext uri="{D42A27DB-BD31-4B8C-83A1-F6EECF244321}">
                <p14:modId xmlns:p14="http://schemas.microsoft.com/office/powerpoint/2010/main" val="2716579388"/>
              </p:ext>
            </p:extLst>
          </p:nvPr>
        </p:nvGraphicFramePr>
        <p:xfrm>
          <a:off x="1014608" y="1540701"/>
          <a:ext cx="6699913" cy="456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22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Γενικοί Στόχοι μιας Στρατηγικής ΔΤ</a:t>
            </a: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4" y="2460597"/>
            <a:ext cx="5873225" cy="3179921"/>
          </a:xfrm>
          <a:prstGeom prst="rect">
            <a:avLst/>
          </a:prstGeom>
        </p:spPr>
        <p:txBody>
          <a:bodyPr spcFirstLastPara="1" vert="horz" wrap="square" lIns="91425" tIns="91425" rIns="91425" bIns="91425" rtlCol="0" anchor="t" anchorCtr="0">
            <a:noAutofit/>
          </a:bodyPr>
          <a:lstStyle/>
          <a:p>
            <a:pPr marL="285750" lvl="0" indent="-285750" algn="just">
              <a:buFont typeface="Arial" panose="020B0604020202020204" pitchFamily="34" charset="0"/>
              <a:buChar char="•"/>
            </a:pPr>
            <a:r>
              <a:rPr lang="el-GR" sz="2000" dirty="0"/>
              <a:t>Οικοδόμηση της βιώσιμης εταιρικής ιδιότητας της επαρκούς αντίδρασης στις αλλαγές</a:t>
            </a:r>
          </a:p>
          <a:p>
            <a:pPr marL="285750" lvl="0" indent="-285750" algn="just">
              <a:buFont typeface="Arial" panose="020B0604020202020204" pitchFamily="34" charset="0"/>
              <a:buChar char="•"/>
            </a:pPr>
            <a:r>
              <a:rPr lang="el-GR" sz="2000" dirty="0"/>
              <a:t>Εφαρμογή της στρατηγικής της επιχείρησης με τους σωστούς ανθρώπους (</a:t>
            </a:r>
            <a:r>
              <a:rPr lang="en-GB" sz="2000" dirty="0"/>
              <a:t>von </a:t>
            </a:r>
            <a:r>
              <a:rPr lang="en-GB" sz="2000" dirty="0" err="1"/>
              <a:t>Hehn</a:t>
            </a:r>
            <a:r>
              <a:rPr lang="en-GB" sz="2000" dirty="0"/>
              <a:t> 2016, </a:t>
            </a:r>
            <a:r>
              <a:rPr lang="el-GR" sz="2000" dirty="0"/>
              <a:t>σ. 24)</a:t>
            </a:r>
          </a:p>
          <a:p>
            <a:pPr marL="285750" lvl="0" indent="-285750" algn="just">
              <a:buFont typeface="Arial" panose="020B0604020202020204" pitchFamily="34" charset="0"/>
              <a:buChar char="•"/>
            </a:pPr>
            <a:r>
              <a:rPr lang="el-GR" sz="2000" dirty="0"/>
              <a:t>Συναίσθηση της εταιρικής κουλτούρας</a:t>
            </a:r>
          </a:p>
          <a:p>
            <a:pPr marL="285750" lvl="0" indent="-285750" algn="just">
              <a:buFont typeface="Arial" panose="020B0604020202020204" pitchFamily="34" charset="0"/>
              <a:buChar char="•"/>
            </a:pPr>
            <a:r>
              <a:rPr lang="el-GR" sz="2000" dirty="0"/>
              <a:t>Π.χ. Αν η επιτυχία της επιχείρηση εξαρτάται από την καινοτομία και τη δημιουργικότητα του προσωπικού, τότε ένας στόχος ΔΤ θα μπορούσε να είναι η ενδυνάμωση μιας «</a:t>
            </a:r>
            <a:r>
              <a:rPr lang="el-GR" sz="2000" i="1" dirty="0"/>
              <a:t>κουλτούρας δεκτικότητας απέναντι σε νέες εξελίξεις»</a:t>
            </a:r>
            <a:endParaRPr lang="en-GB" sz="2000" dirty="0"/>
          </a:p>
          <a:p>
            <a:pPr marL="285750" lvl="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3" y="5401097"/>
            <a:ext cx="2792367"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37641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2400" b="1" dirty="0">
                <a:ln/>
                <a:solidFill>
                  <a:schemeClr val="bg1"/>
                </a:solidFill>
              </a:rPr>
              <a:t>Τι πρέπει να συνυπολογίσει μια επιτυχημένη στρατηγική;</a:t>
            </a:r>
            <a:endParaRPr lang="en-GB" sz="2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5"/>
            <a:ext cx="5634685" cy="295495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dirty="0"/>
              <a:t>Ευθυγράμμιση με την παρούσα και μελλοντική επιχειρηματική στρατηγική (νέα προϊόντα, υπηρεσίες και αγορές)</a:t>
            </a:r>
          </a:p>
          <a:p>
            <a:pPr marL="285750" lvl="0" indent="-285750" algn="l">
              <a:buFont typeface="Arial" panose="020B0604020202020204" pitchFamily="34" charset="0"/>
              <a:buChar char="•"/>
            </a:pPr>
            <a:r>
              <a:rPr lang="el-GR" dirty="0"/>
              <a:t>Εταιρικό προφίλ (μέγεθος, βιομηχανία/τομέα, γεωγραφικές τοποθεσίες, ρυθμό ανάπτυξης, κλπ.)</a:t>
            </a:r>
          </a:p>
          <a:p>
            <a:pPr marL="285750" lvl="0" indent="-285750" algn="l">
              <a:buFont typeface="Arial" panose="020B0604020202020204" pitchFamily="34" charset="0"/>
              <a:buChar char="•"/>
            </a:pPr>
            <a:r>
              <a:rPr lang="el-GR" dirty="0"/>
              <a:t>Πολιτισμικούς παράγοντες (πολυμορφία, εθνικό/μεταναστευτικό υπόβαθρο, γλωσσικούς φραγμούς, κλπ.)</a:t>
            </a:r>
          </a:p>
          <a:p>
            <a:pPr marL="285750" lvl="0" indent="-285750" algn="l">
              <a:buFont typeface="Arial" panose="020B0604020202020204" pitchFamily="34" charset="0"/>
              <a:buChar char="•"/>
            </a:pPr>
            <a:r>
              <a:rPr lang="el-GR"/>
              <a:t>Ανάγκες ικανοτήτων</a:t>
            </a:r>
            <a:endParaRPr lang="el-GR" dirty="0"/>
          </a:p>
          <a:p>
            <a:pPr marL="285750" lvl="0" indent="-285750" algn="l">
              <a:buFont typeface="Arial" panose="020B0604020202020204" pitchFamily="34" charset="0"/>
              <a:buChar char="•"/>
            </a:pPr>
            <a:r>
              <a:rPr lang="el-GR" dirty="0"/>
              <a:t>Πόρους για την εφαρμογή της Διαχείρισης Ταλέντου</a:t>
            </a: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2" y="5401097"/>
            <a:ext cx="2962793" cy="276999"/>
          </a:xfrm>
          <a:prstGeom prst="rect">
            <a:avLst/>
          </a:prstGeom>
        </p:spPr>
        <p:txBody>
          <a:bodyPr wrap="square">
            <a:spAutoFit/>
          </a:bodyPr>
          <a:lstStyle/>
          <a:p>
            <a:r>
              <a:rPr lang="el-GR" sz="1200" dirty="0">
                <a:solidFill>
                  <a:srgbClr val="111111"/>
                </a:solidFill>
                <a:latin typeface="-apple-system"/>
              </a:rPr>
              <a:t>Φωτογραφία από </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6430883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354</TotalTime>
  <Words>2738</Words>
  <Application>Microsoft Office PowerPoint</Application>
  <PresentationFormat>On-screen Show (4:3)</PresentationFormat>
  <Paragraphs>270</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-apple-system</vt:lpstr>
      <vt:lpstr>Arial</vt:lpstr>
      <vt:lpstr>Calibri</vt:lpstr>
      <vt:lpstr>Symbol</vt:lpstr>
      <vt:lpstr>Trebuchet MS</vt:lpstr>
      <vt:lpstr>Office</vt:lpstr>
      <vt:lpstr>Talent 4.0 –  Διαχείριση Ταλέντου για ΜΜΕ Πρόγραμμα Κατάρτισης</vt:lpstr>
      <vt:lpstr> Ενότητα 01: Εισαγωγή στη Διαχείριση Ταλέντου 4.0</vt:lpstr>
      <vt:lpstr>Διδακτικό Κεφάλαιο 02:  Δημιουργώντας τη δική σας Στρατηγική Διαχείρισης Ταλέντου</vt:lpstr>
      <vt:lpstr>Μαθησιακά αποτελέσματα</vt:lpstr>
      <vt:lpstr>Περιεχόμενο του διδακτικού κεφαλαίου 02</vt:lpstr>
      <vt:lpstr>Επανάληψη: Τι είναι η Διαχείριση Ταλέντου;</vt:lpstr>
      <vt:lpstr>Το Ενσωματωμένο Σύστημα Διαχείρισης Ταλέντου από την Svea von Hehn</vt:lpstr>
      <vt:lpstr>Γενικοί Στόχοι μιας Στρατηγικής ΔΤ</vt:lpstr>
      <vt:lpstr>Τι πρέπει να συνυπολογίσει μια επιτυχημένη στρατηγική;</vt:lpstr>
      <vt:lpstr>Τι πρέπει να συνυπολογίσει μια επιτυχημένη στρατηγική;</vt:lpstr>
      <vt:lpstr>Βασικά βήματα προς τη Στρατηγική Ταλέντου</vt:lpstr>
      <vt:lpstr>Βασικά βήματα προς τη Στρατηγική Ταλέντου</vt:lpstr>
      <vt:lpstr>Εργαλείο Στρατηγικής Ταλέντου</vt:lpstr>
      <vt:lpstr>6 βήματα για να ευθυγραμμίσετε την στρατηγική ταλέντου σας με την εταιρική στρατηγική (I)</vt:lpstr>
      <vt:lpstr>6 βήματα για να ευθυγραμμίσετε την στρατηγική ταλέντου σας με την εταιρική στρατηγική (II)</vt:lpstr>
      <vt:lpstr>Ανάλυση SWOT (I)</vt:lpstr>
      <vt:lpstr>Ανάλυση SWOT (II)</vt:lpstr>
      <vt:lpstr>Πρότυπο Εταιρικών Προβλημάτων</vt:lpstr>
      <vt:lpstr>PowerPoint Presentation</vt:lpstr>
      <vt:lpstr>Διαγνωστικό Εργαλείο Διλημμάτων Ταλέντου</vt:lpstr>
      <vt:lpstr>PowerPoint Presentation</vt:lpstr>
      <vt:lpstr> Πρότυπο Σχεδιασμού Σχεδίου Δράσης Ταλέντου</vt:lpstr>
      <vt:lpstr> Πρότυπο Σχεδιασμού Σχεδίου Δράσης Ταλέντου (II)</vt:lpstr>
      <vt:lpstr>PowerPoint Presentation</vt:lpstr>
      <vt:lpstr>Άσκηση</vt:lpstr>
      <vt:lpstr>Σύνοψη/Συμπέρασμα</vt:lpstr>
      <vt:lpstr>Πηγές</vt:lpstr>
      <vt:lpstr>Ευχαριστώ για την προσοχή σας! </vt:lpstr>
    </vt:vector>
  </TitlesOfParts>
  <Company>WKO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OE Sundin</dc:creator>
  <cp:lastModifiedBy>Savvas Charalambous</cp:lastModifiedBy>
  <cp:revision>170</cp:revision>
  <dcterms:created xsi:type="dcterms:W3CDTF">2019-12-09T12:18:42Z</dcterms:created>
  <dcterms:modified xsi:type="dcterms:W3CDTF">2020-11-26T09:24:21Z</dcterms:modified>
</cp:coreProperties>
</file>