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slide" Target="slides/slide17.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12" Type="http://schemas.openxmlformats.org/officeDocument/2006/relationships/slide" Target="slides/slide7.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3" name="Google Shape;10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9" name="Google Shape;189;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8" name="Google Shape;198;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8" name="Google Shape;208;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9" name="Google Shape;219;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5" name="Google Shape;245;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9" name="Google Shape;259;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8" name="Google Shape;268;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2" name="Google Shape;282;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6" name="Google Shape;296;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1" name="Google Shape;111;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0" name="Google Shape;120;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9" name="Google Shape;129;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0" name="Google Shape;140;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0" name="Google Shape;150;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9" name="Google Shape;159;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9" name="Google Shape;169;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9" name="Google Shape;179;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4.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4.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4.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4.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1143000" y="1577555"/>
            <a:ext cx="6858000" cy="1932407"/>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4500"/>
              <a:buFont typeface="Trebuchet MS"/>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18" name="Google Shape;18;p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de-DE"/>
              <a:t>‹#›</a:t>
            </a:fld>
            <a:endParaRPr/>
          </a:p>
        </p:txBody>
      </p:sp>
      <p:pic>
        <p:nvPicPr>
          <p:cNvPr id="21" name="Google Shape;21;p2"/>
          <p:cNvPicPr preferRelativeResize="0"/>
          <p:nvPr/>
        </p:nvPicPr>
        <p:blipFill rotWithShape="1">
          <a:blip r:embed="rId2">
            <a:alphaModFix/>
          </a:blip>
          <a:srcRect b="0" l="0" r="0" t="0"/>
          <a:stretch/>
        </p:blipFill>
        <p:spPr>
          <a:xfrm>
            <a:off x="213681" y="160803"/>
            <a:ext cx="2067702" cy="1313163"/>
          </a:xfrm>
          <a:prstGeom prst="rect">
            <a:avLst/>
          </a:prstGeom>
          <a:noFill/>
          <a:ln>
            <a:noFill/>
          </a:ln>
        </p:spPr>
      </p:pic>
      <p:pic>
        <p:nvPicPr>
          <p:cNvPr id="22" name="Google Shape;22;p2"/>
          <p:cNvPicPr preferRelativeResize="0"/>
          <p:nvPr/>
        </p:nvPicPr>
        <p:blipFill rotWithShape="1">
          <a:blip r:embed="rId3">
            <a:alphaModFix/>
          </a:blip>
          <a:srcRect b="0" l="0" r="0" t="0"/>
          <a:stretch/>
        </p:blipFill>
        <p:spPr>
          <a:xfrm>
            <a:off x="7113006" y="5845567"/>
            <a:ext cx="1896967" cy="407194"/>
          </a:xfrm>
          <a:prstGeom prst="rect">
            <a:avLst/>
          </a:prstGeom>
          <a:noFill/>
          <a:ln>
            <a:noFill/>
          </a:ln>
        </p:spPr>
      </p:pic>
      <p:sp>
        <p:nvSpPr>
          <p:cNvPr id="23" name="Google Shape;23;p2"/>
          <p:cNvSpPr txBox="1"/>
          <p:nvPr/>
        </p:nvSpPr>
        <p:spPr>
          <a:xfrm>
            <a:off x="5836144" y="6238917"/>
            <a:ext cx="3216275" cy="670560"/>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Clr>
                <a:srgbClr val="000000"/>
              </a:buClr>
              <a:buSzPts val="700"/>
              <a:buFont typeface="Arial"/>
              <a:buNone/>
            </a:pPr>
            <a:r>
              <a:rPr b="0" i="0" lang="de-DE" sz="700" u="none" cap="none" strike="noStrike">
                <a:solidFill>
                  <a:schemeClr val="dk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b="0" i="0" sz="1100" u="none" cap="none" strike="noStrike">
              <a:solidFill>
                <a:schemeClr val="dk1"/>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vertikaler Text" type="vertTx">
  <p:cSld name="VERTICAL_TEXT">
    <p:spTree>
      <p:nvGrpSpPr>
        <p:cNvPr id="80" name="Shape 80"/>
        <p:cNvGrpSpPr/>
        <p:nvPr/>
      </p:nvGrpSpPr>
      <p:grpSpPr>
        <a:xfrm>
          <a:off x="0" y="0"/>
          <a:ext cx="0" cy="0"/>
          <a:chOff x="0" y="0"/>
          <a:chExt cx="0" cy="0"/>
        </a:xfrm>
      </p:grpSpPr>
      <p:sp>
        <p:nvSpPr>
          <p:cNvPr id="81" name="Google Shape;81;p1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11"/>
          <p:cNvSpPr txBox="1"/>
          <p:nvPr>
            <p:ph idx="1" type="body"/>
          </p:nvPr>
        </p:nvSpPr>
        <p:spPr>
          <a:xfrm rot="5400000">
            <a:off x="2396331" y="57944"/>
            <a:ext cx="4351338" cy="78867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83" name="Google Shape;83;p1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1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1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kaler Titel und Text" type="vertTitleAndTx">
  <p:cSld name="VERTICAL_TITLE_AND_VERTICAL_TEXT">
    <p:spTree>
      <p:nvGrpSpPr>
        <p:cNvPr id="86" name="Shape 86"/>
        <p:cNvGrpSpPr/>
        <p:nvPr/>
      </p:nvGrpSpPr>
      <p:grpSpPr>
        <a:xfrm>
          <a:off x="0" y="0"/>
          <a:ext cx="0" cy="0"/>
          <a:chOff x="0" y="0"/>
          <a:chExt cx="0" cy="0"/>
        </a:xfrm>
      </p:grpSpPr>
      <p:sp>
        <p:nvSpPr>
          <p:cNvPr id="87" name="Google Shape;87;p12"/>
          <p:cNvSpPr txBox="1"/>
          <p:nvPr>
            <p:ph type="title"/>
          </p:nvPr>
        </p:nvSpPr>
        <p:spPr>
          <a:xfrm rot="5400000">
            <a:off x="4623593" y="2285206"/>
            <a:ext cx="5811838" cy="197167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12"/>
          <p:cNvSpPr txBox="1"/>
          <p:nvPr>
            <p:ph idx="1" type="body"/>
          </p:nvPr>
        </p:nvSpPr>
        <p:spPr>
          <a:xfrm rot="5400000">
            <a:off x="623093" y="370681"/>
            <a:ext cx="5811838" cy="5800725"/>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89" name="Google Shape;89;p1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1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1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elfolie">
  <p:cSld name="1_Titelfolie">
    <p:spTree>
      <p:nvGrpSpPr>
        <p:cNvPr id="92" name="Shape 92"/>
        <p:cNvGrpSpPr/>
        <p:nvPr/>
      </p:nvGrpSpPr>
      <p:grpSpPr>
        <a:xfrm>
          <a:off x="0" y="0"/>
          <a:ext cx="0" cy="0"/>
          <a:chOff x="0" y="0"/>
          <a:chExt cx="0" cy="0"/>
        </a:xfrm>
      </p:grpSpPr>
      <p:sp>
        <p:nvSpPr>
          <p:cNvPr id="93" name="Google Shape;93;p13"/>
          <p:cNvSpPr txBox="1"/>
          <p:nvPr>
            <p:ph type="ctrTitle"/>
          </p:nvPr>
        </p:nvSpPr>
        <p:spPr>
          <a:xfrm>
            <a:off x="685800" y="1560945"/>
            <a:ext cx="7772400" cy="1949018"/>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Trebuchet M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13"/>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750"/>
              </a:spcBef>
              <a:spcAft>
                <a:spcPts val="0"/>
              </a:spcAft>
              <a:buClr>
                <a:schemeClr val="dk1"/>
              </a:buClr>
              <a:buSzPts val="2400"/>
              <a:buNone/>
              <a:defRPr sz="2400"/>
            </a:lvl1pPr>
            <a:lvl2pPr lvl="1" algn="ctr">
              <a:lnSpc>
                <a:spcPct val="90000"/>
              </a:lnSpc>
              <a:spcBef>
                <a:spcPts val="375"/>
              </a:spcBef>
              <a:spcAft>
                <a:spcPts val="0"/>
              </a:spcAft>
              <a:buClr>
                <a:schemeClr val="dk1"/>
              </a:buClr>
              <a:buSzPts val="2000"/>
              <a:buNone/>
              <a:defRPr sz="2000"/>
            </a:lvl2pPr>
            <a:lvl3pPr lvl="2" algn="ctr">
              <a:lnSpc>
                <a:spcPct val="90000"/>
              </a:lnSpc>
              <a:spcBef>
                <a:spcPts val="375"/>
              </a:spcBef>
              <a:spcAft>
                <a:spcPts val="0"/>
              </a:spcAft>
              <a:buClr>
                <a:schemeClr val="dk1"/>
              </a:buClr>
              <a:buSzPts val="1800"/>
              <a:buNone/>
              <a:defRPr sz="1800"/>
            </a:lvl3pPr>
            <a:lvl4pPr lvl="3" algn="ctr">
              <a:lnSpc>
                <a:spcPct val="90000"/>
              </a:lnSpc>
              <a:spcBef>
                <a:spcPts val="375"/>
              </a:spcBef>
              <a:spcAft>
                <a:spcPts val="0"/>
              </a:spcAft>
              <a:buClr>
                <a:schemeClr val="dk1"/>
              </a:buClr>
              <a:buSzPts val="1600"/>
              <a:buNone/>
              <a:defRPr sz="1600"/>
            </a:lvl4pPr>
            <a:lvl5pPr lvl="4" algn="ctr">
              <a:lnSpc>
                <a:spcPct val="90000"/>
              </a:lnSpc>
              <a:spcBef>
                <a:spcPts val="375"/>
              </a:spcBef>
              <a:spcAft>
                <a:spcPts val="0"/>
              </a:spcAft>
              <a:buClr>
                <a:schemeClr val="dk1"/>
              </a:buClr>
              <a:buSzPts val="1600"/>
              <a:buNone/>
              <a:defRPr sz="1600"/>
            </a:lvl5pPr>
            <a:lvl6pPr lvl="5" algn="ctr">
              <a:lnSpc>
                <a:spcPct val="90000"/>
              </a:lnSpc>
              <a:spcBef>
                <a:spcPts val="375"/>
              </a:spcBef>
              <a:spcAft>
                <a:spcPts val="0"/>
              </a:spcAft>
              <a:buClr>
                <a:schemeClr val="dk1"/>
              </a:buClr>
              <a:buSzPts val="1600"/>
              <a:buNone/>
              <a:defRPr sz="1600"/>
            </a:lvl6pPr>
            <a:lvl7pPr lvl="6" algn="ctr">
              <a:lnSpc>
                <a:spcPct val="90000"/>
              </a:lnSpc>
              <a:spcBef>
                <a:spcPts val="375"/>
              </a:spcBef>
              <a:spcAft>
                <a:spcPts val="0"/>
              </a:spcAft>
              <a:buClr>
                <a:schemeClr val="dk1"/>
              </a:buClr>
              <a:buSzPts val="1600"/>
              <a:buNone/>
              <a:defRPr sz="1600"/>
            </a:lvl7pPr>
            <a:lvl8pPr lvl="7" algn="ctr">
              <a:lnSpc>
                <a:spcPct val="90000"/>
              </a:lnSpc>
              <a:spcBef>
                <a:spcPts val="375"/>
              </a:spcBef>
              <a:spcAft>
                <a:spcPts val="0"/>
              </a:spcAft>
              <a:buClr>
                <a:schemeClr val="dk1"/>
              </a:buClr>
              <a:buSzPts val="1600"/>
              <a:buNone/>
              <a:defRPr sz="1600"/>
            </a:lvl8pPr>
            <a:lvl9pPr lvl="8" algn="ctr">
              <a:lnSpc>
                <a:spcPct val="90000"/>
              </a:lnSpc>
              <a:spcBef>
                <a:spcPts val="375"/>
              </a:spcBef>
              <a:spcAft>
                <a:spcPts val="0"/>
              </a:spcAft>
              <a:buClr>
                <a:schemeClr val="dk1"/>
              </a:buClr>
              <a:buSzPts val="1600"/>
              <a:buNone/>
              <a:defRPr sz="1600"/>
            </a:lvl9pPr>
          </a:lstStyle>
          <a:p/>
        </p:txBody>
      </p:sp>
      <p:sp>
        <p:nvSpPr>
          <p:cNvPr id="95" name="Google Shape;95;p13"/>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p13"/>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1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de-DE"/>
              <a:t>‹#›</a:t>
            </a:fld>
            <a:endParaRPr/>
          </a:p>
        </p:txBody>
      </p:sp>
      <p:pic>
        <p:nvPicPr>
          <p:cNvPr id="98" name="Google Shape;98;p13"/>
          <p:cNvPicPr preferRelativeResize="0"/>
          <p:nvPr/>
        </p:nvPicPr>
        <p:blipFill rotWithShape="1">
          <a:blip r:embed="rId2">
            <a:alphaModFix/>
          </a:blip>
          <a:srcRect b="0" l="0" r="0" t="0"/>
          <a:stretch/>
        </p:blipFill>
        <p:spPr>
          <a:xfrm>
            <a:off x="213681" y="160803"/>
            <a:ext cx="2067702" cy="1313163"/>
          </a:xfrm>
          <a:prstGeom prst="rect">
            <a:avLst/>
          </a:prstGeom>
          <a:noFill/>
          <a:ln>
            <a:noFill/>
          </a:ln>
        </p:spPr>
      </p:pic>
      <p:pic>
        <p:nvPicPr>
          <p:cNvPr id="99" name="Google Shape;99;p13"/>
          <p:cNvPicPr preferRelativeResize="0"/>
          <p:nvPr/>
        </p:nvPicPr>
        <p:blipFill rotWithShape="1">
          <a:blip r:embed="rId3">
            <a:alphaModFix/>
          </a:blip>
          <a:srcRect b="0" l="0" r="0" t="0"/>
          <a:stretch/>
        </p:blipFill>
        <p:spPr>
          <a:xfrm>
            <a:off x="7113006" y="5845567"/>
            <a:ext cx="1896967" cy="407194"/>
          </a:xfrm>
          <a:prstGeom prst="rect">
            <a:avLst/>
          </a:prstGeom>
          <a:noFill/>
          <a:ln>
            <a:noFill/>
          </a:ln>
        </p:spPr>
      </p:pic>
      <p:sp>
        <p:nvSpPr>
          <p:cNvPr id="100" name="Google Shape;100;p13"/>
          <p:cNvSpPr txBox="1"/>
          <p:nvPr/>
        </p:nvSpPr>
        <p:spPr>
          <a:xfrm>
            <a:off x="5836144" y="6238917"/>
            <a:ext cx="3216275" cy="670560"/>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Clr>
                <a:srgbClr val="000000"/>
              </a:buClr>
              <a:buSzPts val="700"/>
              <a:buFont typeface="Arial"/>
              <a:buNone/>
            </a:pPr>
            <a:r>
              <a:rPr b="0" i="0" lang="de-DE" sz="700" u="none" cap="none" strike="noStrike">
                <a:solidFill>
                  <a:schemeClr val="dk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b="0" i="0" sz="1100" u="none" cap="none" strike="noStrike">
              <a:solidFill>
                <a:schemeClr val="dk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Inhalt" type="obj">
  <p:cSld name="OBJECT">
    <p:spTree>
      <p:nvGrpSpPr>
        <p:cNvPr id="24" name="Shape 24"/>
        <p:cNvGrpSpPr/>
        <p:nvPr/>
      </p:nvGrpSpPr>
      <p:grpSpPr>
        <a:xfrm>
          <a:off x="0" y="0"/>
          <a:ext cx="0" cy="0"/>
          <a:chOff x="0" y="0"/>
          <a:chExt cx="0" cy="0"/>
        </a:xfrm>
      </p:grpSpPr>
      <p:sp>
        <p:nvSpPr>
          <p:cNvPr id="25" name="Google Shape;25;p3"/>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
          <p:cNvSpPr txBox="1"/>
          <p:nvPr>
            <p:ph idx="1" type="body"/>
          </p:nvPr>
        </p:nvSpPr>
        <p:spPr>
          <a:xfrm>
            <a:off x="628650" y="1825625"/>
            <a:ext cx="7886700" cy="413408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7" name="Google Shape;27;p3"/>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de-DE"/>
              <a:t>‹#›</a:t>
            </a:fld>
            <a:endParaRPr/>
          </a:p>
        </p:txBody>
      </p:sp>
      <p:pic>
        <p:nvPicPr>
          <p:cNvPr id="29" name="Google Shape;29;p3"/>
          <p:cNvPicPr preferRelativeResize="0"/>
          <p:nvPr/>
        </p:nvPicPr>
        <p:blipFill rotWithShape="1">
          <a:blip r:embed="rId2">
            <a:alphaModFix/>
          </a:blip>
          <a:srcRect b="0" l="0" r="0" t="0"/>
          <a:stretch/>
        </p:blipFill>
        <p:spPr>
          <a:xfrm>
            <a:off x="7760370" y="6094641"/>
            <a:ext cx="1097880" cy="697245"/>
          </a:xfrm>
          <a:prstGeom prst="rect">
            <a:avLst/>
          </a:prstGeom>
          <a:noFill/>
          <a:ln>
            <a:noFill/>
          </a:ln>
        </p:spPr>
      </p:pic>
      <p:pic>
        <p:nvPicPr>
          <p:cNvPr id="30" name="Google Shape;30;p3"/>
          <p:cNvPicPr preferRelativeResize="0"/>
          <p:nvPr/>
        </p:nvPicPr>
        <p:blipFill rotWithShape="1">
          <a:blip r:embed="rId3">
            <a:alphaModFix/>
          </a:blip>
          <a:srcRect b="0" l="0" r="0" t="0"/>
          <a:stretch/>
        </p:blipFill>
        <p:spPr>
          <a:xfrm>
            <a:off x="123035" y="6299200"/>
            <a:ext cx="1967228" cy="42227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bschnitts- überschrift" type="secHead">
  <p:cSld name="SECTION_HEADER">
    <p:spTree>
      <p:nvGrpSpPr>
        <p:cNvPr id="31" name="Shape 31"/>
        <p:cNvGrpSpPr/>
        <p:nvPr/>
      </p:nvGrpSpPr>
      <p:grpSpPr>
        <a:xfrm>
          <a:off x="0" y="0"/>
          <a:ext cx="0" cy="0"/>
          <a:chOff x="0" y="0"/>
          <a:chExt cx="0" cy="0"/>
        </a:xfrm>
      </p:grpSpPr>
      <p:sp>
        <p:nvSpPr>
          <p:cNvPr id="32" name="Google Shape;32;p4"/>
          <p:cNvSpPr txBox="1"/>
          <p:nvPr>
            <p:ph type="title"/>
          </p:nvPr>
        </p:nvSpPr>
        <p:spPr>
          <a:xfrm>
            <a:off x="623888" y="1709739"/>
            <a:ext cx="78867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4500"/>
              <a:buFont typeface="Trebuchet MS"/>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4"/>
          <p:cNvSpPr txBox="1"/>
          <p:nvPr>
            <p:ph idx="1" type="body"/>
          </p:nvPr>
        </p:nvSpPr>
        <p:spPr>
          <a:xfrm>
            <a:off x="623888" y="4589464"/>
            <a:ext cx="78867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888888"/>
              </a:buClr>
              <a:buSzPts val="1800"/>
              <a:buNone/>
              <a:defRPr sz="1800">
                <a:solidFill>
                  <a:srgbClr val="888888"/>
                </a:solidFill>
              </a:defRPr>
            </a:lvl1pPr>
            <a:lvl2pPr indent="-228600" lvl="1" marL="914400" algn="l">
              <a:lnSpc>
                <a:spcPct val="90000"/>
              </a:lnSpc>
              <a:spcBef>
                <a:spcPts val="375"/>
              </a:spcBef>
              <a:spcAft>
                <a:spcPts val="0"/>
              </a:spcAft>
              <a:buClr>
                <a:srgbClr val="888888"/>
              </a:buClr>
              <a:buSzPts val="1500"/>
              <a:buNone/>
              <a:defRPr sz="1500">
                <a:solidFill>
                  <a:srgbClr val="888888"/>
                </a:solidFill>
              </a:defRPr>
            </a:lvl2pPr>
            <a:lvl3pPr indent="-228600" lvl="2" marL="1371600" algn="l">
              <a:lnSpc>
                <a:spcPct val="90000"/>
              </a:lnSpc>
              <a:spcBef>
                <a:spcPts val="375"/>
              </a:spcBef>
              <a:spcAft>
                <a:spcPts val="0"/>
              </a:spcAft>
              <a:buClr>
                <a:srgbClr val="888888"/>
              </a:buClr>
              <a:buSzPts val="1350"/>
              <a:buNone/>
              <a:defRPr sz="1350">
                <a:solidFill>
                  <a:srgbClr val="888888"/>
                </a:solidFill>
              </a:defRPr>
            </a:lvl3pPr>
            <a:lvl4pPr indent="-228600" lvl="3" marL="1828800" algn="l">
              <a:lnSpc>
                <a:spcPct val="90000"/>
              </a:lnSpc>
              <a:spcBef>
                <a:spcPts val="375"/>
              </a:spcBef>
              <a:spcAft>
                <a:spcPts val="0"/>
              </a:spcAft>
              <a:buClr>
                <a:srgbClr val="888888"/>
              </a:buClr>
              <a:buSzPts val="1200"/>
              <a:buNone/>
              <a:defRPr sz="1200">
                <a:solidFill>
                  <a:srgbClr val="888888"/>
                </a:solidFill>
              </a:defRPr>
            </a:lvl4pPr>
            <a:lvl5pPr indent="-228600" lvl="4" marL="2286000" algn="l">
              <a:lnSpc>
                <a:spcPct val="90000"/>
              </a:lnSpc>
              <a:spcBef>
                <a:spcPts val="375"/>
              </a:spcBef>
              <a:spcAft>
                <a:spcPts val="0"/>
              </a:spcAft>
              <a:buClr>
                <a:srgbClr val="888888"/>
              </a:buClr>
              <a:buSzPts val="1200"/>
              <a:buNone/>
              <a:defRPr sz="1200">
                <a:solidFill>
                  <a:srgbClr val="888888"/>
                </a:solidFill>
              </a:defRPr>
            </a:lvl5pPr>
            <a:lvl6pPr indent="-228600" lvl="5" marL="2743200" algn="l">
              <a:lnSpc>
                <a:spcPct val="90000"/>
              </a:lnSpc>
              <a:spcBef>
                <a:spcPts val="375"/>
              </a:spcBef>
              <a:spcAft>
                <a:spcPts val="0"/>
              </a:spcAft>
              <a:buClr>
                <a:srgbClr val="888888"/>
              </a:buClr>
              <a:buSzPts val="1200"/>
              <a:buNone/>
              <a:defRPr sz="1200">
                <a:solidFill>
                  <a:srgbClr val="888888"/>
                </a:solidFill>
              </a:defRPr>
            </a:lvl6pPr>
            <a:lvl7pPr indent="-228600" lvl="6" marL="3200400" algn="l">
              <a:lnSpc>
                <a:spcPct val="90000"/>
              </a:lnSpc>
              <a:spcBef>
                <a:spcPts val="375"/>
              </a:spcBef>
              <a:spcAft>
                <a:spcPts val="0"/>
              </a:spcAft>
              <a:buClr>
                <a:srgbClr val="888888"/>
              </a:buClr>
              <a:buSzPts val="1200"/>
              <a:buNone/>
              <a:defRPr sz="1200">
                <a:solidFill>
                  <a:srgbClr val="888888"/>
                </a:solidFill>
              </a:defRPr>
            </a:lvl7pPr>
            <a:lvl8pPr indent="-228600" lvl="7" marL="3657600" algn="l">
              <a:lnSpc>
                <a:spcPct val="90000"/>
              </a:lnSpc>
              <a:spcBef>
                <a:spcPts val="375"/>
              </a:spcBef>
              <a:spcAft>
                <a:spcPts val="0"/>
              </a:spcAft>
              <a:buClr>
                <a:srgbClr val="888888"/>
              </a:buClr>
              <a:buSzPts val="1200"/>
              <a:buNone/>
              <a:defRPr sz="1200">
                <a:solidFill>
                  <a:srgbClr val="888888"/>
                </a:solidFill>
              </a:defRPr>
            </a:lvl8pPr>
            <a:lvl9pPr indent="-228600" lvl="8" marL="4114800" algn="l">
              <a:lnSpc>
                <a:spcPct val="90000"/>
              </a:lnSpc>
              <a:spcBef>
                <a:spcPts val="375"/>
              </a:spcBef>
              <a:spcAft>
                <a:spcPts val="0"/>
              </a:spcAft>
              <a:buClr>
                <a:srgbClr val="888888"/>
              </a:buClr>
              <a:buSzPts val="1200"/>
              <a:buNone/>
              <a:defRPr sz="1200">
                <a:solidFill>
                  <a:srgbClr val="888888"/>
                </a:solidFill>
              </a:defRPr>
            </a:lvl9pPr>
          </a:lstStyle>
          <a:p/>
        </p:txBody>
      </p:sp>
      <p:sp>
        <p:nvSpPr>
          <p:cNvPr id="34" name="Google Shape;34;p4"/>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de-DE"/>
              <a:t>‹#›</a:t>
            </a:fld>
            <a:endParaRPr/>
          </a:p>
        </p:txBody>
      </p:sp>
      <p:pic>
        <p:nvPicPr>
          <p:cNvPr id="36" name="Google Shape;36;p4"/>
          <p:cNvPicPr preferRelativeResize="0"/>
          <p:nvPr/>
        </p:nvPicPr>
        <p:blipFill rotWithShape="1">
          <a:blip r:embed="rId2">
            <a:alphaModFix/>
          </a:blip>
          <a:srcRect b="0" l="0" r="0" t="0"/>
          <a:stretch/>
        </p:blipFill>
        <p:spPr>
          <a:xfrm>
            <a:off x="213681" y="160803"/>
            <a:ext cx="2067702" cy="1313163"/>
          </a:xfrm>
          <a:prstGeom prst="rect">
            <a:avLst/>
          </a:prstGeom>
          <a:noFill/>
          <a:ln>
            <a:noFill/>
          </a:ln>
        </p:spPr>
      </p:pic>
      <p:pic>
        <p:nvPicPr>
          <p:cNvPr id="37" name="Google Shape;37;p4"/>
          <p:cNvPicPr preferRelativeResize="0"/>
          <p:nvPr/>
        </p:nvPicPr>
        <p:blipFill rotWithShape="1">
          <a:blip r:embed="rId3">
            <a:alphaModFix/>
          </a:blip>
          <a:srcRect b="0" l="0" r="0" t="0"/>
          <a:stretch/>
        </p:blipFill>
        <p:spPr>
          <a:xfrm>
            <a:off x="123035" y="6299200"/>
            <a:ext cx="1967228" cy="42227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wei Inhalte" type="twoObj">
  <p:cSld name="TWO_OBJECTS">
    <p:spTree>
      <p:nvGrpSpPr>
        <p:cNvPr id="38" name="Shape 38"/>
        <p:cNvGrpSpPr/>
        <p:nvPr/>
      </p:nvGrpSpPr>
      <p:grpSpPr>
        <a:xfrm>
          <a:off x="0" y="0"/>
          <a:ext cx="0" cy="0"/>
          <a:chOff x="0" y="0"/>
          <a:chExt cx="0" cy="0"/>
        </a:xfrm>
      </p:grpSpPr>
      <p:sp>
        <p:nvSpPr>
          <p:cNvPr id="39" name="Google Shape;39;p5"/>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5"/>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1" name="Google Shape;41;p5"/>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2" name="Google Shape;42;p5"/>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de-DE"/>
              <a:t>‹#›</a:t>
            </a:fld>
            <a:endParaRPr/>
          </a:p>
        </p:txBody>
      </p:sp>
      <p:pic>
        <p:nvPicPr>
          <p:cNvPr id="44" name="Google Shape;44;p5"/>
          <p:cNvPicPr preferRelativeResize="0"/>
          <p:nvPr/>
        </p:nvPicPr>
        <p:blipFill rotWithShape="1">
          <a:blip r:embed="rId2">
            <a:alphaModFix/>
          </a:blip>
          <a:srcRect b="0" l="0" r="0" t="0"/>
          <a:stretch/>
        </p:blipFill>
        <p:spPr>
          <a:xfrm>
            <a:off x="7760370" y="6094641"/>
            <a:ext cx="1097880" cy="697245"/>
          </a:xfrm>
          <a:prstGeom prst="rect">
            <a:avLst/>
          </a:prstGeom>
          <a:noFill/>
          <a:ln>
            <a:noFill/>
          </a:ln>
        </p:spPr>
      </p:pic>
      <p:pic>
        <p:nvPicPr>
          <p:cNvPr id="45" name="Google Shape;45;p5"/>
          <p:cNvPicPr preferRelativeResize="0"/>
          <p:nvPr/>
        </p:nvPicPr>
        <p:blipFill rotWithShape="1">
          <a:blip r:embed="rId3">
            <a:alphaModFix/>
          </a:blip>
          <a:srcRect b="0" l="0" r="0" t="0"/>
          <a:stretch/>
        </p:blipFill>
        <p:spPr>
          <a:xfrm>
            <a:off x="123035" y="6299200"/>
            <a:ext cx="1967228" cy="422276"/>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gleich" type="twoTxTwoObj">
  <p:cSld name="TWO_OBJECTS_WITH_TEXT">
    <p:spTree>
      <p:nvGrpSpPr>
        <p:cNvPr id="46" name="Shape 46"/>
        <p:cNvGrpSpPr/>
        <p:nvPr/>
      </p:nvGrpSpPr>
      <p:grpSpPr>
        <a:xfrm>
          <a:off x="0" y="0"/>
          <a:ext cx="0" cy="0"/>
          <a:chOff x="0" y="0"/>
          <a:chExt cx="0" cy="0"/>
        </a:xfrm>
      </p:grpSpPr>
      <p:sp>
        <p:nvSpPr>
          <p:cNvPr id="47" name="Google Shape;47;p6"/>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6"/>
          <p:cNvSpPr txBox="1"/>
          <p:nvPr>
            <p:ph idx="1" type="body"/>
          </p:nvPr>
        </p:nvSpPr>
        <p:spPr>
          <a:xfrm>
            <a:off x="629842" y="1681163"/>
            <a:ext cx="3868340"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49" name="Google Shape;49;p6"/>
          <p:cNvSpPr txBox="1"/>
          <p:nvPr>
            <p:ph idx="2" type="body"/>
          </p:nvPr>
        </p:nvSpPr>
        <p:spPr>
          <a:xfrm>
            <a:off x="629842" y="2505075"/>
            <a:ext cx="3868340"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0" name="Google Shape;50;p6"/>
          <p:cNvSpPr txBox="1"/>
          <p:nvPr>
            <p:ph idx="3" type="body"/>
          </p:nvPr>
        </p:nvSpPr>
        <p:spPr>
          <a:xfrm>
            <a:off x="4629150" y="1681163"/>
            <a:ext cx="3887391"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51" name="Google Shape;51;p6"/>
          <p:cNvSpPr txBox="1"/>
          <p:nvPr>
            <p:ph idx="4" type="body"/>
          </p:nvPr>
        </p:nvSpPr>
        <p:spPr>
          <a:xfrm>
            <a:off x="4629150" y="2505075"/>
            <a:ext cx="3887391"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2" name="Google Shape;52;p6"/>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de-DE"/>
              <a:t>‹#›</a:t>
            </a:fld>
            <a:endParaRPr/>
          </a:p>
        </p:txBody>
      </p:sp>
      <p:pic>
        <p:nvPicPr>
          <p:cNvPr id="54" name="Google Shape;54;p6"/>
          <p:cNvPicPr preferRelativeResize="0"/>
          <p:nvPr/>
        </p:nvPicPr>
        <p:blipFill rotWithShape="1">
          <a:blip r:embed="rId2">
            <a:alphaModFix/>
          </a:blip>
          <a:srcRect b="0" l="0" r="0" t="0"/>
          <a:stretch/>
        </p:blipFill>
        <p:spPr>
          <a:xfrm>
            <a:off x="7760370" y="6094641"/>
            <a:ext cx="1097880" cy="697245"/>
          </a:xfrm>
          <a:prstGeom prst="rect">
            <a:avLst/>
          </a:prstGeom>
          <a:noFill/>
          <a:ln>
            <a:noFill/>
          </a:ln>
        </p:spPr>
      </p:pic>
      <p:pic>
        <p:nvPicPr>
          <p:cNvPr id="55" name="Google Shape;55;p6"/>
          <p:cNvPicPr preferRelativeResize="0"/>
          <p:nvPr/>
        </p:nvPicPr>
        <p:blipFill rotWithShape="1">
          <a:blip r:embed="rId3">
            <a:alphaModFix/>
          </a:blip>
          <a:srcRect b="0" l="0" r="0" t="0"/>
          <a:stretch/>
        </p:blipFill>
        <p:spPr>
          <a:xfrm>
            <a:off x="123035" y="6299200"/>
            <a:ext cx="1967228" cy="422276"/>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r Titel" type="titleOnly">
  <p:cSld name="TITLE_ONLY">
    <p:spTree>
      <p:nvGrpSpPr>
        <p:cNvPr id="56" name="Shape 56"/>
        <p:cNvGrpSpPr/>
        <p:nvPr/>
      </p:nvGrpSpPr>
      <p:grpSpPr>
        <a:xfrm>
          <a:off x="0" y="0"/>
          <a:ext cx="0" cy="0"/>
          <a:chOff x="0" y="0"/>
          <a:chExt cx="0" cy="0"/>
        </a:xfrm>
      </p:grpSpPr>
      <p:sp>
        <p:nvSpPr>
          <p:cNvPr id="57" name="Google Shape;57;p7"/>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7"/>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de-DE"/>
              <a:t>‹#›</a:t>
            </a:fld>
            <a:endParaRPr/>
          </a:p>
        </p:txBody>
      </p:sp>
      <p:pic>
        <p:nvPicPr>
          <p:cNvPr id="60" name="Google Shape;60;p7"/>
          <p:cNvPicPr preferRelativeResize="0"/>
          <p:nvPr/>
        </p:nvPicPr>
        <p:blipFill rotWithShape="1">
          <a:blip r:embed="rId2">
            <a:alphaModFix/>
          </a:blip>
          <a:srcRect b="0" l="0" r="0" t="0"/>
          <a:stretch/>
        </p:blipFill>
        <p:spPr>
          <a:xfrm>
            <a:off x="7760370" y="6094641"/>
            <a:ext cx="1097880" cy="697245"/>
          </a:xfrm>
          <a:prstGeom prst="rect">
            <a:avLst/>
          </a:prstGeom>
          <a:noFill/>
          <a:ln>
            <a:noFill/>
          </a:ln>
        </p:spPr>
      </p:pic>
      <p:pic>
        <p:nvPicPr>
          <p:cNvPr id="61" name="Google Shape;61;p7"/>
          <p:cNvPicPr preferRelativeResize="0"/>
          <p:nvPr/>
        </p:nvPicPr>
        <p:blipFill rotWithShape="1">
          <a:blip r:embed="rId3">
            <a:alphaModFix/>
          </a:blip>
          <a:srcRect b="0" l="0" r="0" t="0"/>
          <a:stretch/>
        </p:blipFill>
        <p:spPr>
          <a:xfrm>
            <a:off x="123035" y="6299200"/>
            <a:ext cx="1967228" cy="42227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er" type="blank">
  <p:cSld name="BLANK">
    <p:spTree>
      <p:nvGrpSpPr>
        <p:cNvPr id="62" name="Shape 62"/>
        <p:cNvGrpSpPr/>
        <p:nvPr/>
      </p:nvGrpSpPr>
      <p:grpSpPr>
        <a:xfrm>
          <a:off x="0" y="0"/>
          <a:ext cx="0" cy="0"/>
          <a:chOff x="0" y="0"/>
          <a:chExt cx="0" cy="0"/>
        </a:xfrm>
      </p:grpSpPr>
      <p:sp>
        <p:nvSpPr>
          <p:cNvPr id="63" name="Google Shape;63;p8"/>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8"/>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halt mit Überschrift" type="objTx">
  <p:cSld name="OBJECT_WITH_CAPTION_TEXT">
    <p:spTree>
      <p:nvGrpSpPr>
        <p:cNvPr id="66" name="Shape 66"/>
        <p:cNvGrpSpPr/>
        <p:nvPr/>
      </p:nvGrpSpPr>
      <p:grpSpPr>
        <a:xfrm>
          <a:off x="0" y="0"/>
          <a:ext cx="0" cy="0"/>
          <a:chOff x="0" y="0"/>
          <a:chExt cx="0" cy="0"/>
        </a:xfrm>
      </p:grpSpPr>
      <p:sp>
        <p:nvSpPr>
          <p:cNvPr id="67" name="Google Shape;67;p9"/>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2400"/>
              <a:buFont typeface="Trebuchet MS"/>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9"/>
          <p:cNvSpPr txBox="1"/>
          <p:nvPr>
            <p:ph idx="1" type="body"/>
          </p:nvPr>
        </p:nvSpPr>
        <p:spPr>
          <a:xfrm>
            <a:off x="3887391" y="987426"/>
            <a:ext cx="4629150" cy="4873625"/>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750"/>
              </a:spcBef>
              <a:spcAft>
                <a:spcPts val="0"/>
              </a:spcAft>
              <a:buClr>
                <a:schemeClr val="dk1"/>
              </a:buClr>
              <a:buSzPts val="2400"/>
              <a:buChar char="•"/>
              <a:defRPr sz="2400"/>
            </a:lvl1pPr>
            <a:lvl2pPr indent="-361950" lvl="1" marL="914400" algn="l">
              <a:lnSpc>
                <a:spcPct val="90000"/>
              </a:lnSpc>
              <a:spcBef>
                <a:spcPts val="375"/>
              </a:spcBef>
              <a:spcAft>
                <a:spcPts val="0"/>
              </a:spcAft>
              <a:buClr>
                <a:schemeClr val="dk1"/>
              </a:buClr>
              <a:buSzPts val="2100"/>
              <a:buChar char="•"/>
              <a:defRPr sz="2100"/>
            </a:lvl2pPr>
            <a:lvl3pPr indent="-342900" lvl="2" marL="1371600" algn="l">
              <a:lnSpc>
                <a:spcPct val="90000"/>
              </a:lnSpc>
              <a:spcBef>
                <a:spcPts val="375"/>
              </a:spcBef>
              <a:spcAft>
                <a:spcPts val="0"/>
              </a:spcAft>
              <a:buClr>
                <a:schemeClr val="dk1"/>
              </a:buClr>
              <a:buSzPts val="1800"/>
              <a:buChar char="•"/>
              <a:defRPr sz="1800"/>
            </a:lvl3pPr>
            <a:lvl4pPr indent="-323850" lvl="3" marL="1828800" algn="l">
              <a:lnSpc>
                <a:spcPct val="90000"/>
              </a:lnSpc>
              <a:spcBef>
                <a:spcPts val="375"/>
              </a:spcBef>
              <a:spcAft>
                <a:spcPts val="0"/>
              </a:spcAft>
              <a:buClr>
                <a:schemeClr val="dk1"/>
              </a:buClr>
              <a:buSzPts val="1500"/>
              <a:buChar char="•"/>
              <a:defRPr sz="1500"/>
            </a:lvl4pPr>
            <a:lvl5pPr indent="-323850" lvl="4" marL="2286000" algn="l">
              <a:lnSpc>
                <a:spcPct val="90000"/>
              </a:lnSpc>
              <a:spcBef>
                <a:spcPts val="375"/>
              </a:spcBef>
              <a:spcAft>
                <a:spcPts val="0"/>
              </a:spcAft>
              <a:buClr>
                <a:schemeClr val="dk1"/>
              </a:buClr>
              <a:buSzPts val="1500"/>
              <a:buChar char="•"/>
              <a:defRPr sz="1500"/>
            </a:lvl5pPr>
            <a:lvl6pPr indent="-323850" lvl="5" marL="2743200" algn="l">
              <a:lnSpc>
                <a:spcPct val="90000"/>
              </a:lnSpc>
              <a:spcBef>
                <a:spcPts val="375"/>
              </a:spcBef>
              <a:spcAft>
                <a:spcPts val="0"/>
              </a:spcAft>
              <a:buClr>
                <a:schemeClr val="dk1"/>
              </a:buClr>
              <a:buSzPts val="1500"/>
              <a:buChar char="•"/>
              <a:defRPr sz="1500"/>
            </a:lvl6pPr>
            <a:lvl7pPr indent="-323850" lvl="6" marL="3200400" algn="l">
              <a:lnSpc>
                <a:spcPct val="90000"/>
              </a:lnSpc>
              <a:spcBef>
                <a:spcPts val="375"/>
              </a:spcBef>
              <a:spcAft>
                <a:spcPts val="0"/>
              </a:spcAft>
              <a:buClr>
                <a:schemeClr val="dk1"/>
              </a:buClr>
              <a:buSzPts val="1500"/>
              <a:buChar char="•"/>
              <a:defRPr sz="1500"/>
            </a:lvl7pPr>
            <a:lvl8pPr indent="-323850" lvl="7" marL="3657600" algn="l">
              <a:lnSpc>
                <a:spcPct val="90000"/>
              </a:lnSpc>
              <a:spcBef>
                <a:spcPts val="375"/>
              </a:spcBef>
              <a:spcAft>
                <a:spcPts val="0"/>
              </a:spcAft>
              <a:buClr>
                <a:schemeClr val="dk1"/>
              </a:buClr>
              <a:buSzPts val="1500"/>
              <a:buChar char="•"/>
              <a:defRPr sz="1500"/>
            </a:lvl8pPr>
            <a:lvl9pPr indent="-323850" lvl="8" marL="4114800" algn="l">
              <a:lnSpc>
                <a:spcPct val="90000"/>
              </a:lnSpc>
              <a:spcBef>
                <a:spcPts val="375"/>
              </a:spcBef>
              <a:spcAft>
                <a:spcPts val="0"/>
              </a:spcAft>
              <a:buClr>
                <a:schemeClr val="dk1"/>
              </a:buClr>
              <a:buSzPts val="1500"/>
              <a:buChar char="•"/>
              <a:defRPr sz="1500"/>
            </a:lvl9pPr>
          </a:lstStyle>
          <a:p/>
        </p:txBody>
      </p:sp>
      <p:sp>
        <p:nvSpPr>
          <p:cNvPr id="69" name="Google Shape;69;p9"/>
          <p:cNvSpPr txBox="1"/>
          <p:nvPr>
            <p:ph idx="2" type="body"/>
          </p:nvPr>
        </p:nvSpPr>
        <p:spPr>
          <a:xfrm>
            <a:off x="629841" y="2057400"/>
            <a:ext cx="2949178"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70" name="Google Shape;70;p9"/>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9"/>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ld mit Überschrift" type="picTx">
  <p:cSld name="PICTURE_WITH_CAPTION_TEXT">
    <p:spTree>
      <p:nvGrpSpPr>
        <p:cNvPr id="73" name="Shape 73"/>
        <p:cNvGrpSpPr/>
        <p:nvPr/>
      </p:nvGrpSpPr>
      <p:grpSpPr>
        <a:xfrm>
          <a:off x="0" y="0"/>
          <a:ext cx="0" cy="0"/>
          <a:chOff x="0" y="0"/>
          <a:chExt cx="0" cy="0"/>
        </a:xfrm>
      </p:grpSpPr>
      <p:sp>
        <p:nvSpPr>
          <p:cNvPr id="74" name="Google Shape;74;p10"/>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2400"/>
              <a:buFont typeface="Trebuchet MS"/>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10"/>
          <p:cNvSpPr/>
          <p:nvPr>
            <p:ph idx="2" type="pic"/>
          </p:nvPr>
        </p:nvSpPr>
        <p:spPr>
          <a:xfrm>
            <a:off x="3887391" y="987426"/>
            <a:ext cx="462915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750"/>
              </a:spcBef>
              <a:spcAft>
                <a:spcPts val="0"/>
              </a:spcAft>
              <a:buClr>
                <a:schemeClr val="dk1"/>
              </a:buClr>
              <a:buSzPts val="2400"/>
              <a:buFont typeface="Arial"/>
              <a:buNone/>
              <a:defRPr b="0" i="0" sz="2400" u="none" cap="none" strike="noStrike">
                <a:solidFill>
                  <a:schemeClr val="dk1"/>
                </a:solidFill>
                <a:latin typeface="Trebuchet MS"/>
                <a:ea typeface="Trebuchet MS"/>
                <a:cs typeface="Trebuchet MS"/>
                <a:sym typeface="Trebuchet MS"/>
              </a:defRPr>
            </a:lvl1pPr>
            <a:lvl2pPr lvl="1" marR="0" rtl="0" algn="l">
              <a:lnSpc>
                <a:spcPct val="90000"/>
              </a:lnSpc>
              <a:spcBef>
                <a:spcPts val="375"/>
              </a:spcBef>
              <a:spcAft>
                <a:spcPts val="0"/>
              </a:spcAft>
              <a:buClr>
                <a:schemeClr val="dk1"/>
              </a:buClr>
              <a:buSzPts val="2100"/>
              <a:buFont typeface="Arial"/>
              <a:buNone/>
              <a:defRPr b="0" i="0" sz="2100" u="none" cap="none" strike="noStrike">
                <a:solidFill>
                  <a:schemeClr val="dk1"/>
                </a:solidFill>
                <a:latin typeface="Trebuchet MS"/>
                <a:ea typeface="Trebuchet MS"/>
                <a:cs typeface="Trebuchet MS"/>
                <a:sym typeface="Trebuchet MS"/>
              </a:defRPr>
            </a:lvl2pPr>
            <a:lvl3pPr lvl="2" marR="0" rtl="0" algn="l">
              <a:lnSpc>
                <a:spcPct val="90000"/>
              </a:lnSpc>
              <a:spcBef>
                <a:spcPts val="375"/>
              </a:spcBef>
              <a:spcAft>
                <a:spcPts val="0"/>
              </a:spcAft>
              <a:buClr>
                <a:schemeClr val="dk1"/>
              </a:buClr>
              <a:buSzPts val="1800"/>
              <a:buFont typeface="Arial"/>
              <a:buNone/>
              <a:defRPr b="0" i="0" sz="1800" u="none" cap="none" strike="noStrike">
                <a:solidFill>
                  <a:schemeClr val="dk1"/>
                </a:solidFill>
                <a:latin typeface="Trebuchet MS"/>
                <a:ea typeface="Trebuchet MS"/>
                <a:cs typeface="Trebuchet MS"/>
                <a:sym typeface="Trebuchet MS"/>
              </a:defRPr>
            </a:lvl3pPr>
            <a:lvl4pPr lvl="3"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Trebuchet MS"/>
                <a:ea typeface="Trebuchet MS"/>
                <a:cs typeface="Trebuchet MS"/>
                <a:sym typeface="Trebuchet MS"/>
              </a:defRPr>
            </a:lvl4pPr>
            <a:lvl5pPr lvl="4"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Trebuchet MS"/>
                <a:ea typeface="Trebuchet MS"/>
                <a:cs typeface="Trebuchet MS"/>
                <a:sym typeface="Trebuchet MS"/>
              </a:defRPr>
            </a:lvl5pPr>
            <a:lvl6pPr lvl="5"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Trebuchet MS"/>
                <a:ea typeface="Trebuchet MS"/>
                <a:cs typeface="Trebuchet MS"/>
                <a:sym typeface="Trebuchet MS"/>
              </a:defRPr>
            </a:lvl6pPr>
            <a:lvl7pPr lvl="6"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Trebuchet MS"/>
                <a:ea typeface="Trebuchet MS"/>
                <a:cs typeface="Trebuchet MS"/>
                <a:sym typeface="Trebuchet MS"/>
              </a:defRPr>
            </a:lvl7pPr>
            <a:lvl8pPr lvl="7"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Trebuchet MS"/>
                <a:ea typeface="Trebuchet MS"/>
                <a:cs typeface="Trebuchet MS"/>
                <a:sym typeface="Trebuchet MS"/>
              </a:defRPr>
            </a:lvl8pPr>
            <a:lvl9pPr lvl="8"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Trebuchet MS"/>
                <a:ea typeface="Trebuchet MS"/>
                <a:cs typeface="Trebuchet MS"/>
                <a:sym typeface="Trebuchet MS"/>
              </a:defRPr>
            </a:lvl9pPr>
          </a:lstStyle>
          <a:p/>
        </p:txBody>
      </p:sp>
      <p:sp>
        <p:nvSpPr>
          <p:cNvPr id="76" name="Google Shape;76;p10"/>
          <p:cNvSpPr txBox="1"/>
          <p:nvPr>
            <p:ph idx="1" type="body"/>
          </p:nvPr>
        </p:nvSpPr>
        <p:spPr>
          <a:xfrm>
            <a:off x="629841" y="2057400"/>
            <a:ext cx="2949178"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77" name="Google Shape;77;p10"/>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0"/>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3300"/>
              <a:buFont typeface="Trebuchet MS"/>
              <a:buNone/>
              <a:defRPr b="0" i="0" sz="3300" u="none" cap="none" strike="noStrike">
                <a:solidFill>
                  <a:schemeClr val="dk1"/>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Trebuchet MS"/>
                <a:ea typeface="Trebuchet MS"/>
                <a:cs typeface="Trebuchet MS"/>
                <a:sym typeface="Trebuchet MS"/>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Trebuchet MS"/>
                <a:ea typeface="Trebuchet MS"/>
                <a:cs typeface="Trebuchet MS"/>
                <a:sym typeface="Trebuchet MS"/>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9pPr>
          </a:lstStyle>
          <a:p/>
        </p:txBody>
      </p:sp>
      <p:sp>
        <p:nvSpPr>
          <p:cNvPr id="12" name="Google Shape;12;p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rgbClr val="888888"/>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9pPr>
          </a:lstStyle>
          <a:p/>
        </p:txBody>
      </p:sp>
      <p:sp>
        <p:nvSpPr>
          <p:cNvPr id="13" name="Google Shape;13;p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900" u="none" cap="none" strike="noStrike">
                <a:solidFill>
                  <a:srgbClr val="888888"/>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9pPr>
          </a:lstStyle>
          <a:p/>
        </p:txBody>
      </p:sp>
      <p:sp>
        <p:nvSpPr>
          <p:cNvPr id="14" name="Google Shape;14;p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de-DE"/>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t4lent.eu/"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png"/><Relationship Id="rId4" Type="http://schemas.openxmlformats.org/officeDocument/2006/relationships/image" Target="../media/image16.jpg"/><Relationship Id="rId5" Type="http://schemas.openxmlformats.org/officeDocument/2006/relationships/image" Target="../media/image17.jpg"/><Relationship Id="rId6"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png"/><Relationship Id="rId4" Type="http://schemas.openxmlformats.org/officeDocument/2006/relationships/image" Target="../media/image14.png"/><Relationship Id="rId5" Type="http://schemas.openxmlformats.org/officeDocument/2006/relationships/image" Target="../media/image13.png"/><Relationship Id="rId6"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10" Type="http://schemas.openxmlformats.org/officeDocument/2006/relationships/image" Target="../media/image25.jpg"/><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3.png"/><Relationship Id="rId4" Type="http://schemas.openxmlformats.org/officeDocument/2006/relationships/image" Target="../media/image24.jpg"/><Relationship Id="rId9" Type="http://schemas.openxmlformats.org/officeDocument/2006/relationships/image" Target="../media/image18.jpg"/><Relationship Id="rId5" Type="http://schemas.openxmlformats.org/officeDocument/2006/relationships/image" Target="../media/image23.png"/><Relationship Id="rId6" Type="http://schemas.openxmlformats.org/officeDocument/2006/relationships/image" Target="../media/image21.png"/><Relationship Id="rId7" Type="http://schemas.openxmlformats.org/officeDocument/2006/relationships/image" Target="../media/image22.jpg"/><Relationship Id="rId8" Type="http://schemas.openxmlformats.org/officeDocument/2006/relationships/image" Target="../media/image19.png"/></Relationships>
</file>

<file path=ppt/slides/_rels/slide18.xml.rels><?xml version="1.0" encoding="UTF-8" standalone="yes"?><Relationships xmlns="http://schemas.openxmlformats.org/package/2006/relationships"><Relationship Id="rId20" Type="http://schemas.openxmlformats.org/officeDocument/2006/relationships/hyperlink" Target="https://pixabay.com/de/users/Alexas_Fotos-686414/?utm_source=link-attribution&amp;utm_medium=referral&amp;utm_campaign=image&amp;utm_content=3393037" TargetMode="External"/><Relationship Id="rId11" Type="http://schemas.openxmlformats.org/officeDocument/2006/relationships/hyperlink" Target="https://inside.6q.io/employee-motivation-important/" TargetMode="External"/><Relationship Id="rId22" Type="http://schemas.openxmlformats.org/officeDocument/2006/relationships/hyperlink" Target="https://pixabay.com/photos/?utm_source=link-attribution&amp;utm_medium=referral&amp;utm_campaign=image&amp;utm_content=1245776" TargetMode="External"/><Relationship Id="rId10" Type="http://schemas.openxmlformats.org/officeDocument/2006/relationships/image" Target="../media/image25.jpg"/><Relationship Id="rId21" Type="http://schemas.openxmlformats.org/officeDocument/2006/relationships/hyperlink" Target="https://pixabay.com/de/?utm_source=link-attribution&amp;utm_medium=referral&amp;utm_campaign=image&amp;utm_content=3393037" TargetMode="External"/><Relationship Id="rId13" Type="http://schemas.openxmlformats.org/officeDocument/2006/relationships/hyperlink" Target="https://www.forbes.com/sites/alankohll/2018/08/14/how-to-build-a-positive-company-culture/#4290bbd449b5" TargetMode="External"/><Relationship Id="rId12" Type="http://schemas.openxmlformats.org/officeDocument/2006/relationships/hyperlink" Target="https://www.businessperform.com/workplace-training/workplace_environment.html" TargetMode="External"/><Relationship Id="rId23" Type="http://schemas.openxmlformats.org/officeDocument/2006/relationships/hyperlink" Target="https://pixabay.com/de/?utm_source=link-attribution&amp;utm_medium=referral&amp;utm_campaign=image&amp;utm_content=1245776" TargetMode="External"/><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3.png"/><Relationship Id="rId4" Type="http://schemas.openxmlformats.org/officeDocument/2006/relationships/image" Target="../media/image24.jpg"/><Relationship Id="rId9" Type="http://schemas.openxmlformats.org/officeDocument/2006/relationships/image" Target="../media/image18.jpg"/><Relationship Id="rId15" Type="http://schemas.openxmlformats.org/officeDocument/2006/relationships/hyperlink" Target="https://www.sympa.com/insights/blog/6-basic-hr-metrics-for-measuring-employee-motivation/" TargetMode="External"/><Relationship Id="rId14" Type="http://schemas.openxmlformats.org/officeDocument/2006/relationships/hyperlink" Target="https://www.thebalancecareers.com/what-is-company-culture-2062000" TargetMode="External"/><Relationship Id="rId17" Type="http://schemas.openxmlformats.org/officeDocument/2006/relationships/hyperlink" Target="https://saylordotorg.github.io/text_organizational-behavior-v1.1/index.html" TargetMode="External"/><Relationship Id="rId16" Type="http://schemas.openxmlformats.org/officeDocument/2006/relationships/hyperlink" Target="https://blog.bonus.ly/20-simple-ways-to-increase-motivation-in-the-workplace/" TargetMode="External"/><Relationship Id="rId5" Type="http://schemas.openxmlformats.org/officeDocument/2006/relationships/image" Target="../media/image23.png"/><Relationship Id="rId19" Type="http://schemas.openxmlformats.org/officeDocument/2006/relationships/hyperlink" Target="https://pixabay.com/de/?utm_source=link-attribution&amp;utm_medium=referral&amp;utm_campaign=image&amp;utm_content=2470506" TargetMode="External"/><Relationship Id="rId6" Type="http://schemas.openxmlformats.org/officeDocument/2006/relationships/image" Target="../media/image21.png"/><Relationship Id="rId18" Type="http://schemas.openxmlformats.org/officeDocument/2006/relationships/hyperlink" Target="https://pixabay.com/de/users/geralt-9301/?utm_source=link-attribution&amp;utm_medium=referral&amp;utm_campaign=image&amp;utm_content=2470506" TargetMode="External"/><Relationship Id="rId7" Type="http://schemas.openxmlformats.org/officeDocument/2006/relationships/image" Target="../media/image22.jpg"/><Relationship Id="rId8"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hyperlink" Target="http://www.ihk-projekt.de/" TargetMode="External"/><Relationship Id="rId5"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7.png"/><Relationship Id="rId5"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hyperlink" Target="https://medium.com/swlh/the-art-behind-communication-22f06f283df" TargetMode="External"/><Relationship Id="rId5"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11.png"/><Relationship Id="rId5"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6.png"/><Relationship Id="rId5"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png"/><Relationship Id="rId4" Type="http://schemas.openxmlformats.org/officeDocument/2006/relationships/image" Target="../media/image10.png"/><Relationship Id="rId5"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4"/>
          <p:cNvSpPr txBox="1"/>
          <p:nvPr>
            <p:ph type="ctrTitle"/>
          </p:nvPr>
        </p:nvSpPr>
        <p:spPr>
          <a:xfrm>
            <a:off x="421100" y="2889422"/>
            <a:ext cx="8520600" cy="860799"/>
          </a:xfrm>
          <a:prstGeom prst="rect">
            <a:avLst/>
          </a:prstGeom>
          <a:noFill/>
          <a:ln>
            <a:noFill/>
          </a:ln>
        </p:spPr>
        <p:txBody>
          <a:bodyPr anchorCtr="0" anchor="b" bIns="91425" lIns="91425" spcFirstLastPara="1" rIns="91425" wrap="square" tIns="91425">
            <a:noAutofit/>
          </a:bodyPr>
          <a:lstStyle/>
          <a:p>
            <a:pPr indent="0" lvl="0" marL="0" rtl="0" algn="ctr">
              <a:lnSpc>
                <a:spcPct val="90000"/>
              </a:lnSpc>
              <a:spcBef>
                <a:spcPts val="0"/>
              </a:spcBef>
              <a:spcAft>
                <a:spcPts val="0"/>
              </a:spcAft>
              <a:buClr>
                <a:schemeClr val="dk1"/>
              </a:buClr>
              <a:buSzPts val="4600"/>
              <a:buFont typeface="Trebuchet MS"/>
              <a:buNone/>
            </a:pPr>
            <a:r>
              <a:rPr b="1" lang="de-DE" sz="4600"/>
              <a:t>Talent 4.0 – </a:t>
            </a:r>
            <a:br>
              <a:rPr b="1" lang="de-DE" sz="4600"/>
            </a:br>
            <a:r>
              <a:rPr b="1" lang="de-DE" sz="4600"/>
              <a:t>Talent Management för SMEs</a:t>
            </a:r>
            <a:br>
              <a:rPr b="1" lang="de-DE" sz="4600"/>
            </a:br>
            <a:r>
              <a:rPr b="1" lang="de-DE" sz="4600"/>
              <a:t>Utbildnings-program</a:t>
            </a:r>
            <a:endParaRPr b="1" sz="4800"/>
          </a:p>
        </p:txBody>
      </p:sp>
      <p:sp>
        <p:nvSpPr>
          <p:cNvPr id="106" name="Google Shape;106;p14"/>
          <p:cNvSpPr txBox="1"/>
          <p:nvPr/>
        </p:nvSpPr>
        <p:spPr>
          <a:xfrm>
            <a:off x="3322040" y="4446165"/>
            <a:ext cx="2147582" cy="3693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de-DE" sz="1800" u="sng" cap="none" strike="noStrike">
                <a:solidFill>
                  <a:schemeClr val="hlink"/>
                </a:solidFill>
                <a:latin typeface="Trebuchet MS"/>
                <a:ea typeface="Trebuchet MS"/>
                <a:cs typeface="Trebuchet MS"/>
                <a:sym typeface="Trebuchet MS"/>
                <a:hlinkClick r:id="rId3"/>
              </a:rPr>
              <a:t>https://t4lent.eu/</a:t>
            </a:r>
            <a:endParaRPr b="0" i="0" sz="1800" u="none" cap="none" strike="noStrike">
              <a:solidFill>
                <a:schemeClr val="dk1"/>
              </a:solidFill>
              <a:latin typeface="Trebuchet MS"/>
              <a:ea typeface="Trebuchet MS"/>
              <a:cs typeface="Trebuchet MS"/>
              <a:sym typeface="Trebuchet MS"/>
            </a:endParaRPr>
          </a:p>
        </p:txBody>
      </p:sp>
      <p:pic>
        <p:nvPicPr>
          <p:cNvPr descr="A close up of a logo  Description automatically generated" id="107" name="Google Shape;107;p14"/>
          <p:cNvPicPr preferRelativeResize="0"/>
          <p:nvPr/>
        </p:nvPicPr>
        <p:blipFill rotWithShape="1">
          <a:blip r:embed="rId4">
            <a:alphaModFix/>
          </a:blip>
          <a:srcRect b="0" l="0" r="0" t="0"/>
          <a:stretch/>
        </p:blipFill>
        <p:spPr>
          <a:xfrm>
            <a:off x="524425" y="6307332"/>
            <a:ext cx="1710047" cy="408041"/>
          </a:xfrm>
          <a:prstGeom prst="rect">
            <a:avLst/>
          </a:prstGeom>
          <a:noFill/>
          <a:ln>
            <a:noFill/>
          </a:ln>
        </p:spPr>
      </p:pic>
      <p:sp>
        <p:nvSpPr>
          <p:cNvPr id="108" name="Google Shape;108;p14"/>
          <p:cNvSpPr/>
          <p:nvPr/>
        </p:nvSpPr>
        <p:spPr>
          <a:xfrm>
            <a:off x="2771988" y="6346041"/>
            <a:ext cx="2991525" cy="36933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de-DE" sz="1800" u="none" cap="none" strike="noStrike">
                <a:solidFill>
                  <a:srgbClr val="000000"/>
                </a:solidFill>
                <a:latin typeface="Trebuchet MS"/>
                <a:ea typeface="Trebuchet MS"/>
                <a:cs typeface="Trebuchet MS"/>
                <a:sym typeface="Trebuchet MS"/>
              </a:rPr>
              <a:t>2018-1-AT01-KA202-039242</a:t>
            </a:r>
            <a:endParaRPr b="0" i="0" sz="1800" u="none" cap="none" strike="noStrike">
              <a:solidFill>
                <a:schemeClr val="dk1"/>
              </a:solidFill>
              <a:latin typeface="Trebuchet MS"/>
              <a:ea typeface="Trebuchet MS"/>
              <a:cs typeface="Trebuchet MS"/>
              <a:sym typeface="Trebuchet M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23"/>
          <p:cNvSpPr/>
          <p:nvPr>
            <p:ph type="ctrTitle"/>
          </p:nvPr>
        </p:nvSpPr>
        <p:spPr>
          <a:xfrm>
            <a:off x="311700" y="1642466"/>
            <a:ext cx="8520600" cy="528865"/>
          </a:xfrm>
          <a:prstGeom prst="roundRect">
            <a:avLst>
              <a:gd fmla="val 16667" name="adj"/>
            </a:avLst>
          </a:prstGeom>
          <a:solidFill>
            <a:srgbClr val="3086B8"/>
          </a:solidFill>
          <a:ln>
            <a:noFill/>
          </a:ln>
          <a:effectLst>
            <a:outerShdw blurRad="57150" rotWithShape="0" algn="ctr" dir="5400000" dist="19050">
              <a:srgbClr val="000000">
                <a:alpha val="61568"/>
              </a:srgbClr>
            </a:outerShdw>
          </a:effectLst>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3240"/>
              <a:buFont typeface="Trebuchet MS"/>
              <a:buNone/>
            </a:pPr>
            <a:r>
              <a:rPr lang="de-DE" sz="3240">
                <a:solidFill>
                  <a:schemeClr val="lt1"/>
                </a:solidFill>
                <a:latin typeface="Trebuchet MS"/>
                <a:ea typeface="Trebuchet MS"/>
                <a:cs typeface="Trebuchet MS"/>
                <a:sym typeface="Trebuchet MS"/>
              </a:rPr>
              <a:t>Skapa en positiv företagskultur</a:t>
            </a:r>
            <a:endParaRPr b="1" sz="3060">
              <a:solidFill>
                <a:schemeClr val="lt2"/>
              </a:solidFill>
            </a:endParaRPr>
          </a:p>
        </p:txBody>
      </p:sp>
      <p:pic>
        <p:nvPicPr>
          <p:cNvPr descr="A close up of a logo  Description automatically generated" id="192" name="Google Shape;192;p23"/>
          <p:cNvPicPr preferRelativeResize="0"/>
          <p:nvPr/>
        </p:nvPicPr>
        <p:blipFill rotWithShape="1">
          <a:blip r:embed="rId3">
            <a:alphaModFix/>
          </a:blip>
          <a:srcRect b="0" l="0" r="0" t="0"/>
          <a:stretch/>
        </p:blipFill>
        <p:spPr>
          <a:xfrm>
            <a:off x="524425" y="6307332"/>
            <a:ext cx="1710047" cy="408041"/>
          </a:xfrm>
          <a:prstGeom prst="rect">
            <a:avLst/>
          </a:prstGeom>
          <a:noFill/>
          <a:ln>
            <a:noFill/>
          </a:ln>
        </p:spPr>
      </p:pic>
      <p:sp>
        <p:nvSpPr>
          <p:cNvPr id="193" name="Google Shape;193;p23"/>
          <p:cNvSpPr/>
          <p:nvPr/>
        </p:nvSpPr>
        <p:spPr>
          <a:xfrm>
            <a:off x="2771988" y="6346041"/>
            <a:ext cx="2991525" cy="36933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de-DE" sz="1800" u="none" cap="none" strike="noStrike">
                <a:solidFill>
                  <a:srgbClr val="000000"/>
                </a:solidFill>
                <a:latin typeface="Trebuchet MS"/>
                <a:ea typeface="Trebuchet MS"/>
                <a:cs typeface="Trebuchet MS"/>
                <a:sym typeface="Trebuchet MS"/>
              </a:rPr>
              <a:t>2018-1-AT01-KA202-039242</a:t>
            </a:r>
            <a:endParaRPr b="0" i="0" sz="1800" u="none" cap="none" strike="noStrike">
              <a:solidFill>
                <a:schemeClr val="dk1"/>
              </a:solidFill>
              <a:latin typeface="Trebuchet MS"/>
              <a:ea typeface="Trebuchet MS"/>
              <a:cs typeface="Trebuchet MS"/>
              <a:sym typeface="Trebuchet MS"/>
            </a:endParaRPr>
          </a:p>
        </p:txBody>
      </p:sp>
      <p:sp>
        <p:nvSpPr>
          <p:cNvPr id="194" name="Google Shape;194;p23"/>
          <p:cNvSpPr/>
          <p:nvPr/>
        </p:nvSpPr>
        <p:spPr>
          <a:xfrm>
            <a:off x="460980" y="2413338"/>
            <a:ext cx="8371320" cy="3139321"/>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1800"/>
              <a:buFont typeface="Arial"/>
              <a:buNone/>
            </a:pPr>
            <a:r>
              <a:rPr b="0" i="0" lang="de-DE" sz="1800" u="none" cap="none" strike="noStrike">
                <a:solidFill>
                  <a:schemeClr val="dk1"/>
                </a:solidFill>
                <a:latin typeface="Trebuchet MS"/>
                <a:ea typeface="Trebuchet MS"/>
                <a:cs typeface="Trebuchet MS"/>
                <a:sym typeface="Trebuchet MS"/>
              </a:rPr>
              <a:t>Företagskultur är en integrerad del av verksamheten. Det påverkar nästan alla aspekter av ett företag.</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800"/>
              <a:buFont typeface="Arial"/>
              <a:buNone/>
            </a:pPr>
            <a:r>
              <a:rPr b="0" i="0" lang="de-DE" sz="1800" u="none" cap="none" strike="noStrike">
                <a:solidFill>
                  <a:schemeClr val="dk1"/>
                </a:solidFill>
                <a:latin typeface="Trebuchet MS"/>
                <a:ea typeface="Trebuchet MS"/>
                <a:cs typeface="Trebuchet MS"/>
                <a:sym typeface="Trebuchet MS"/>
              </a:rPr>
              <a:t>Från att rekrytera topptalanger till att förbättra medarbetarnöjdheten är ryggraden i en </a:t>
            </a:r>
            <a:r>
              <a:rPr b="1" i="0" lang="de-DE" sz="1800" u="none" cap="none" strike="noStrike">
                <a:solidFill>
                  <a:schemeClr val="dk1"/>
                </a:solidFill>
                <a:latin typeface="Trebuchet MS"/>
                <a:ea typeface="Trebuchet MS"/>
                <a:cs typeface="Trebuchet MS"/>
                <a:sym typeface="Trebuchet MS"/>
              </a:rPr>
              <a:t>glad arbetskraft.</a:t>
            </a:r>
            <a:endParaRPr/>
          </a:p>
          <a:p>
            <a:pPr indent="0" lvl="0" marL="0" marR="0" rtl="0" algn="just">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Trebuchet MS"/>
              <a:ea typeface="Trebuchet MS"/>
              <a:cs typeface="Trebuchet MS"/>
              <a:sym typeface="Trebuchet MS"/>
            </a:endParaRPr>
          </a:p>
          <a:p>
            <a:pPr indent="0" lvl="0" marL="0" marR="0" rtl="0" algn="just">
              <a:lnSpc>
                <a:spcPct val="100000"/>
              </a:lnSpc>
              <a:spcBef>
                <a:spcPts val="0"/>
              </a:spcBef>
              <a:spcAft>
                <a:spcPts val="0"/>
              </a:spcAft>
              <a:buClr>
                <a:srgbClr val="000000"/>
              </a:buClr>
              <a:buSzPts val="1800"/>
              <a:buFont typeface="Arial"/>
              <a:buNone/>
            </a:pPr>
            <a:r>
              <a:rPr b="0" i="0" lang="de-DE" sz="1800" u="none" cap="none" strike="noStrike">
                <a:solidFill>
                  <a:schemeClr val="dk1"/>
                </a:solidFill>
                <a:latin typeface="Trebuchet MS"/>
                <a:ea typeface="Trebuchet MS"/>
                <a:cs typeface="Trebuchet MS"/>
                <a:sym typeface="Trebuchet MS"/>
              </a:rPr>
              <a:t>Utan en positiv företagskultur kommer många anställda att kämpa för att hitta det verkliga värdet i sitt arbete, och detta leder till en mängd olika negativa konsekvenser som slutresultat.</a:t>
            </a:r>
            <a:endParaRPr/>
          </a:p>
        </p:txBody>
      </p:sp>
      <p:pic>
        <p:nvPicPr>
          <p:cNvPr id="195" name="Google Shape;195;p23"/>
          <p:cNvPicPr preferRelativeResize="0"/>
          <p:nvPr/>
        </p:nvPicPr>
        <p:blipFill rotWithShape="1">
          <a:blip r:embed="rId4">
            <a:alphaModFix/>
          </a:blip>
          <a:srcRect b="0" l="0" r="0" t="0"/>
          <a:stretch/>
        </p:blipFill>
        <p:spPr>
          <a:xfrm>
            <a:off x="6759480" y="66606"/>
            <a:ext cx="2072820" cy="137781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24"/>
          <p:cNvSpPr/>
          <p:nvPr>
            <p:ph type="ctrTitle"/>
          </p:nvPr>
        </p:nvSpPr>
        <p:spPr>
          <a:xfrm>
            <a:off x="292806" y="1550653"/>
            <a:ext cx="8520600" cy="528865"/>
          </a:xfrm>
          <a:prstGeom prst="roundRect">
            <a:avLst>
              <a:gd fmla="val 16667" name="adj"/>
            </a:avLst>
          </a:prstGeom>
          <a:solidFill>
            <a:srgbClr val="3086B8"/>
          </a:solidFill>
          <a:ln>
            <a:noFill/>
          </a:ln>
          <a:effectLst>
            <a:outerShdw blurRad="57150" rotWithShape="0" algn="ctr" dir="5400000" dist="19050">
              <a:srgbClr val="000000">
                <a:alpha val="61568"/>
              </a:srgbClr>
            </a:outerShdw>
          </a:effectLst>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3240"/>
              <a:buFont typeface="Trebuchet MS"/>
              <a:buNone/>
            </a:pPr>
            <a:r>
              <a:rPr lang="de-DE" sz="3240">
                <a:solidFill>
                  <a:schemeClr val="lt1"/>
                </a:solidFill>
                <a:latin typeface="Trebuchet MS"/>
                <a:ea typeface="Trebuchet MS"/>
                <a:cs typeface="Trebuchet MS"/>
                <a:sym typeface="Trebuchet MS"/>
              </a:rPr>
              <a:t>Skapa en positiv företagskultur</a:t>
            </a:r>
            <a:endParaRPr b="1" sz="3060">
              <a:solidFill>
                <a:schemeClr val="lt2"/>
              </a:solidFill>
            </a:endParaRPr>
          </a:p>
        </p:txBody>
      </p:sp>
      <p:pic>
        <p:nvPicPr>
          <p:cNvPr descr="A close up of a logo  Description automatically generated" id="201" name="Google Shape;201;p24"/>
          <p:cNvPicPr preferRelativeResize="0"/>
          <p:nvPr/>
        </p:nvPicPr>
        <p:blipFill rotWithShape="1">
          <a:blip r:embed="rId3">
            <a:alphaModFix/>
          </a:blip>
          <a:srcRect b="0" l="0" r="0" t="0"/>
          <a:stretch/>
        </p:blipFill>
        <p:spPr>
          <a:xfrm>
            <a:off x="524425" y="6307332"/>
            <a:ext cx="1710047" cy="408041"/>
          </a:xfrm>
          <a:prstGeom prst="rect">
            <a:avLst/>
          </a:prstGeom>
          <a:noFill/>
          <a:ln>
            <a:noFill/>
          </a:ln>
        </p:spPr>
      </p:pic>
      <p:sp>
        <p:nvSpPr>
          <p:cNvPr id="202" name="Google Shape;202;p24"/>
          <p:cNvSpPr/>
          <p:nvPr/>
        </p:nvSpPr>
        <p:spPr>
          <a:xfrm>
            <a:off x="2771988" y="6346041"/>
            <a:ext cx="2991525" cy="36933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de-DE" sz="1800" u="none" cap="none" strike="noStrike">
                <a:solidFill>
                  <a:srgbClr val="000000"/>
                </a:solidFill>
                <a:latin typeface="Trebuchet MS"/>
                <a:ea typeface="Trebuchet MS"/>
                <a:cs typeface="Trebuchet MS"/>
                <a:sym typeface="Trebuchet MS"/>
              </a:rPr>
              <a:t>2018-1-AT01-KA202-039242</a:t>
            </a:r>
            <a:endParaRPr b="0" i="0" sz="1800" u="none" cap="none" strike="noStrike">
              <a:solidFill>
                <a:schemeClr val="dk1"/>
              </a:solidFill>
              <a:latin typeface="Trebuchet MS"/>
              <a:ea typeface="Trebuchet MS"/>
              <a:cs typeface="Trebuchet MS"/>
              <a:sym typeface="Trebuchet MS"/>
            </a:endParaRPr>
          </a:p>
        </p:txBody>
      </p:sp>
      <p:sp>
        <p:nvSpPr>
          <p:cNvPr id="203" name="Google Shape;203;p24"/>
          <p:cNvSpPr/>
          <p:nvPr/>
        </p:nvSpPr>
        <p:spPr>
          <a:xfrm>
            <a:off x="249381" y="2166424"/>
            <a:ext cx="4018369" cy="36955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i="0" lang="de-DE" sz="1400" u="none" cap="none" strike="noStrike">
                <a:solidFill>
                  <a:schemeClr val="dk1"/>
                </a:solidFill>
                <a:latin typeface="Trebuchet MS"/>
                <a:ea typeface="Trebuchet MS"/>
                <a:cs typeface="Trebuchet MS"/>
                <a:sym typeface="Trebuchet MS"/>
              </a:rPr>
              <a:t>Betoning på anställdas välbefinnande.</a:t>
            </a:r>
            <a:br>
              <a:rPr b="1" i="0" lang="de-DE" sz="1400" u="none" cap="none" strike="noStrike">
                <a:solidFill>
                  <a:schemeClr val="dk1"/>
                </a:solidFill>
                <a:latin typeface="Trebuchet MS"/>
                <a:ea typeface="Trebuchet MS"/>
                <a:cs typeface="Trebuchet MS"/>
                <a:sym typeface="Trebuchet MS"/>
              </a:rPr>
            </a:br>
            <a:r>
              <a:rPr b="0" i="0" lang="de-DE" sz="1100" u="none" cap="none" strike="noStrike">
                <a:solidFill>
                  <a:schemeClr val="dk1"/>
                </a:solidFill>
                <a:latin typeface="Trebuchet MS"/>
                <a:ea typeface="Trebuchet MS"/>
                <a:cs typeface="Trebuchet MS"/>
                <a:sym typeface="Trebuchet MS"/>
              </a:rPr>
              <a:t>Ingen organisation kan förvänta sig att främja en positiv kultur utan friska anställda. Anställda måste må bra på sig - fysiskt, mentalt och emotionellt - för att bidra till en positiv kultur.</a:t>
            </a:r>
            <a:br>
              <a:rPr b="0" i="0" lang="de-DE" sz="1200" u="none" cap="none" strike="noStrike">
                <a:solidFill>
                  <a:schemeClr val="dk1"/>
                </a:solidFill>
                <a:latin typeface="Trebuchet MS"/>
                <a:ea typeface="Trebuchet MS"/>
                <a:cs typeface="Trebuchet MS"/>
                <a:sym typeface="Trebuchet MS"/>
              </a:rPr>
            </a:br>
            <a:endParaRPr b="0" i="0" sz="800" u="none" cap="none" strike="noStrike">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400"/>
              <a:buFont typeface="Arial"/>
              <a:buNone/>
            </a:pPr>
            <a:r>
              <a:rPr b="1" i="0" lang="de-DE" sz="1400" u="none" cap="none" strike="noStrike">
                <a:solidFill>
                  <a:schemeClr val="dk1"/>
                </a:solidFill>
                <a:latin typeface="Trebuchet MS"/>
                <a:ea typeface="Trebuchet MS"/>
                <a:cs typeface="Trebuchet MS"/>
                <a:sym typeface="Trebuchet MS"/>
              </a:rPr>
              <a:t>Väx ifrån din nuvarande kultur.</a:t>
            </a:r>
            <a:br>
              <a:rPr b="1" i="0" lang="de-DE" sz="1400" u="none" cap="none" strike="noStrike">
                <a:solidFill>
                  <a:schemeClr val="dk1"/>
                </a:solidFill>
                <a:latin typeface="Trebuchet MS"/>
                <a:ea typeface="Trebuchet MS"/>
                <a:cs typeface="Trebuchet MS"/>
                <a:sym typeface="Trebuchet MS"/>
              </a:rPr>
            </a:br>
            <a:r>
              <a:rPr b="0" i="0" lang="de-DE" sz="1100" u="none" cap="none" strike="noStrike">
                <a:solidFill>
                  <a:schemeClr val="dk1"/>
                </a:solidFill>
                <a:latin typeface="Trebuchet MS"/>
                <a:ea typeface="Trebuchet MS"/>
                <a:cs typeface="Trebuchet MS"/>
                <a:sym typeface="Trebuchet MS"/>
              </a:rPr>
              <a:t>Att bygga en positiv företagskultur betyder inte att arbetsgivarna ska skrota allt som deras företag för närvarande står för.</a:t>
            </a:r>
            <a:endParaRPr b="0" i="0" sz="1100" u="none" cap="none" strike="noStrike">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800"/>
              <a:buFont typeface="Arial"/>
              <a:buNone/>
            </a:pPr>
            <a:br>
              <a:rPr b="1" i="0" lang="de-DE" sz="800" u="none" cap="none" strike="noStrike">
                <a:solidFill>
                  <a:schemeClr val="dk1"/>
                </a:solidFill>
                <a:latin typeface="Trebuchet MS"/>
                <a:ea typeface="Trebuchet MS"/>
                <a:cs typeface="Trebuchet MS"/>
                <a:sym typeface="Trebuchet MS"/>
              </a:rPr>
            </a:br>
            <a:r>
              <a:rPr b="1" i="0" lang="de-DE" sz="1400" u="none" cap="none" strike="noStrike">
                <a:solidFill>
                  <a:schemeClr val="dk1"/>
                </a:solidFill>
                <a:latin typeface="Trebuchet MS"/>
                <a:ea typeface="Trebuchet MS"/>
                <a:cs typeface="Trebuchet MS"/>
                <a:sym typeface="Trebuchet MS"/>
              </a:rPr>
              <a:t>Ge betydelse </a:t>
            </a:r>
            <a:endParaRPr b="0" i="0" sz="1100" u="none" cap="none" strike="noStrike">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100"/>
              <a:buFont typeface="Arial"/>
              <a:buNone/>
            </a:pPr>
            <a:r>
              <a:rPr b="0" i="0" lang="de-DE" sz="1100" u="none" cap="none" strike="noStrike">
                <a:solidFill>
                  <a:schemeClr val="dk1"/>
                </a:solidFill>
                <a:latin typeface="Trebuchet MS"/>
                <a:ea typeface="Trebuchet MS"/>
                <a:cs typeface="Trebuchet MS"/>
                <a:sym typeface="Trebuchet MS"/>
              </a:rPr>
              <a:t>Betydelse och syfte är viktigare på arbetsplatsen nu än någonsin. En majoritet av de anställda längtar efter mening och syfte i sitt arbete. Utan det tar arbetstillfredsställelsen ett stort slag.</a:t>
            </a:r>
            <a:endParaRPr/>
          </a:p>
          <a:p>
            <a:pPr indent="0" lvl="0" marL="0" marR="0" rtl="0" algn="l">
              <a:lnSpc>
                <a:spcPct val="100000"/>
              </a:lnSpc>
              <a:spcBef>
                <a:spcPts val="0"/>
              </a:spcBef>
              <a:spcAft>
                <a:spcPts val="0"/>
              </a:spcAft>
              <a:buClr>
                <a:srgbClr val="000000"/>
              </a:buClr>
              <a:buSzPts val="1100"/>
              <a:buFont typeface="Arial"/>
              <a:buNone/>
            </a:pPr>
            <a:br>
              <a:rPr b="1" i="0" lang="de-DE" sz="1100" u="none" cap="none" strike="noStrike">
                <a:solidFill>
                  <a:schemeClr val="dk1"/>
                </a:solidFill>
                <a:latin typeface="Trebuchet MS"/>
                <a:ea typeface="Trebuchet MS"/>
                <a:cs typeface="Trebuchet MS"/>
                <a:sym typeface="Trebuchet MS"/>
              </a:rPr>
            </a:br>
            <a:r>
              <a:rPr b="1" i="0" lang="de-DE" sz="1400" u="none" cap="none" strike="noStrike">
                <a:solidFill>
                  <a:schemeClr val="dk1"/>
                </a:solidFill>
                <a:latin typeface="Trebuchet MS"/>
                <a:ea typeface="Trebuchet MS"/>
                <a:cs typeface="Trebuchet MS"/>
                <a:sym typeface="Trebuchet MS"/>
              </a:rPr>
              <a:t>Skapa mål.</a:t>
            </a:r>
            <a:br>
              <a:rPr b="1" i="0" lang="de-DE" sz="1400" u="none" cap="none" strike="noStrike">
                <a:solidFill>
                  <a:schemeClr val="dk1"/>
                </a:solidFill>
                <a:latin typeface="Trebuchet MS"/>
                <a:ea typeface="Trebuchet MS"/>
                <a:cs typeface="Trebuchet MS"/>
                <a:sym typeface="Trebuchet MS"/>
              </a:rPr>
            </a:br>
            <a:r>
              <a:rPr b="0" i="0" lang="de-DE" sz="1100" u="none" cap="none" strike="noStrike">
                <a:solidFill>
                  <a:schemeClr val="dk1"/>
                </a:solidFill>
                <a:latin typeface="Trebuchet MS"/>
                <a:ea typeface="Trebuchet MS"/>
                <a:cs typeface="Trebuchet MS"/>
                <a:sym typeface="Trebuchet MS"/>
              </a:rPr>
              <a:t>Ingen organisation kan ha företagskultur utan tydliga mål på plats. Arbetsgivare bör samlas med sitt team för att skapa mål och mål som alla kan arbeta för.</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br>
              <a:rPr b="1" i="0" lang="de-DE" sz="800" u="none" cap="none" strike="noStrike">
                <a:solidFill>
                  <a:schemeClr val="dk1"/>
                </a:solidFill>
                <a:latin typeface="Trebuchet MS"/>
                <a:ea typeface="Trebuchet MS"/>
                <a:cs typeface="Trebuchet MS"/>
                <a:sym typeface="Trebuchet MS"/>
              </a:rPr>
            </a:br>
            <a:endParaRPr b="0" i="0" sz="1400" u="none" cap="none" strike="noStrike">
              <a:solidFill>
                <a:schemeClr val="dk1"/>
              </a:solidFill>
              <a:latin typeface="Trebuchet MS"/>
              <a:ea typeface="Trebuchet MS"/>
              <a:cs typeface="Trebuchet MS"/>
              <a:sym typeface="Trebuchet MS"/>
            </a:endParaRPr>
          </a:p>
        </p:txBody>
      </p:sp>
      <p:sp>
        <p:nvSpPr>
          <p:cNvPr id="204" name="Google Shape;204;p24"/>
          <p:cNvSpPr/>
          <p:nvPr/>
        </p:nvSpPr>
        <p:spPr>
          <a:xfrm>
            <a:off x="4660959" y="2079518"/>
            <a:ext cx="4018369" cy="369840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i="0" lang="de-DE" sz="1400" u="none" cap="none" strike="noStrike">
                <a:solidFill>
                  <a:schemeClr val="dk1"/>
                </a:solidFill>
                <a:latin typeface="Trebuchet MS"/>
                <a:ea typeface="Trebuchet MS"/>
                <a:cs typeface="Trebuchet MS"/>
                <a:sym typeface="Trebuchet MS"/>
              </a:rPr>
              <a:t>Uppmuntra positivitet.</a:t>
            </a:r>
            <a:br>
              <a:rPr b="1" i="0" lang="de-DE" sz="1800" u="none" cap="none" strike="noStrike">
                <a:solidFill>
                  <a:schemeClr val="dk1"/>
                </a:solidFill>
                <a:latin typeface="Trebuchet MS"/>
                <a:ea typeface="Trebuchet MS"/>
                <a:cs typeface="Trebuchet MS"/>
                <a:sym typeface="Trebuchet MS"/>
              </a:rPr>
            </a:br>
            <a:r>
              <a:rPr b="0" i="0" lang="de-DE" sz="1100" u="none" cap="none" strike="noStrike">
                <a:solidFill>
                  <a:schemeClr val="dk1"/>
                </a:solidFill>
                <a:latin typeface="Trebuchet MS"/>
                <a:ea typeface="Trebuchet MS"/>
                <a:cs typeface="Trebuchet MS"/>
                <a:sym typeface="Trebuchet MS"/>
              </a:rPr>
              <a:t>För att bygga en positiv kultur måste arbetsgivarna börja med att uppmuntra till positivitet på arbetsplatsen.</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br>
              <a:rPr b="1" i="0" lang="de-DE" sz="1400" u="none" cap="none" strike="noStrike">
                <a:solidFill>
                  <a:schemeClr val="dk1"/>
                </a:solidFill>
                <a:latin typeface="Trebuchet MS"/>
                <a:ea typeface="Trebuchet MS"/>
                <a:cs typeface="Trebuchet MS"/>
                <a:sym typeface="Trebuchet MS"/>
              </a:rPr>
            </a:br>
            <a:r>
              <a:rPr b="1" i="0" lang="de-DE" sz="1400" u="none" cap="none" strike="noStrike">
                <a:solidFill>
                  <a:schemeClr val="dk1"/>
                </a:solidFill>
                <a:latin typeface="Trebuchet MS"/>
                <a:ea typeface="Trebuchet MS"/>
                <a:cs typeface="Trebuchet MS"/>
                <a:sym typeface="Trebuchet MS"/>
              </a:rPr>
              <a:t>Främja sociala kontakter.</a:t>
            </a:r>
            <a:br>
              <a:rPr b="1" i="0" lang="de-DE" sz="1400" u="none" cap="none" strike="noStrike">
                <a:solidFill>
                  <a:schemeClr val="dk1"/>
                </a:solidFill>
                <a:latin typeface="Trebuchet MS"/>
                <a:ea typeface="Trebuchet MS"/>
                <a:cs typeface="Trebuchet MS"/>
                <a:sym typeface="Trebuchet MS"/>
              </a:rPr>
            </a:br>
            <a:r>
              <a:rPr b="0" i="0" lang="de-DE" sz="1100" u="none" cap="none" strike="noStrike">
                <a:solidFill>
                  <a:schemeClr val="dk1"/>
                </a:solidFill>
                <a:latin typeface="Trebuchet MS"/>
                <a:ea typeface="Trebuchet MS"/>
                <a:cs typeface="Trebuchet MS"/>
                <a:sym typeface="Trebuchet MS"/>
              </a:rPr>
              <a:t>Arbetsplatsrelationer är ett väsentligt inslag i en positiv företagskultur. När anställda knappt känner till sina kollegor och sällan interagerar finns det inget möjligt sätt för en stark kultur att växa. Ledare måste ge anställda möjligheter till sociala interaktioner på arbetsplatsen</a:t>
            </a:r>
            <a:br>
              <a:rPr b="0" i="0" lang="de-DE" sz="1100" u="none" cap="none" strike="noStrike">
                <a:solidFill>
                  <a:schemeClr val="dk1"/>
                </a:solidFill>
                <a:latin typeface="Trebuchet MS"/>
                <a:ea typeface="Trebuchet MS"/>
                <a:cs typeface="Trebuchet MS"/>
                <a:sym typeface="Trebuchet MS"/>
              </a:rPr>
            </a:br>
            <a:endParaRPr b="0" i="0" sz="1100" u="none" cap="none" strike="noStrike">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400"/>
              <a:buFont typeface="Arial"/>
              <a:buNone/>
            </a:pPr>
            <a:r>
              <a:rPr b="1" i="0" lang="de-DE" sz="1400" u="none" cap="none" strike="noStrike">
                <a:solidFill>
                  <a:schemeClr val="dk1"/>
                </a:solidFill>
                <a:latin typeface="Trebuchet MS"/>
                <a:ea typeface="Trebuchet MS"/>
                <a:cs typeface="Trebuchet MS"/>
                <a:sym typeface="Trebuchet MS"/>
              </a:rPr>
              <a:t>Lyssna.</a:t>
            </a:r>
            <a:r>
              <a:rPr b="1" i="0" lang="de-DE" sz="1800" u="none" cap="none" strike="noStrike">
                <a:solidFill>
                  <a:schemeClr val="dk1"/>
                </a:solidFill>
                <a:latin typeface="Trebuchet MS"/>
                <a:ea typeface="Trebuchet MS"/>
                <a:cs typeface="Trebuchet MS"/>
                <a:sym typeface="Trebuchet MS"/>
              </a:rPr>
              <a:t> </a:t>
            </a:r>
            <a:br>
              <a:rPr b="1" i="0" lang="de-DE" sz="1800" u="none" cap="none" strike="noStrike">
                <a:solidFill>
                  <a:schemeClr val="dk1"/>
                </a:solidFill>
                <a:latin typeface="Trebuchet MS"/>
                <a:ea typeface="Trebuchet MS"/>
                <a:cs typeface="Trebuchet MS"/>
                <a:sym typeface="Trebuchet MS"/>
              </a:rPr>
            </a:br>
            <a:r>
              <a:rPr b="0" i="0" lang="de-DE" sz="1100" u="none" cap="none" strike="noStrike">
                <a:solidFill>
                  <a:schemeClr val="dk1"/>
                </a:solidFill>
                <a:latin typeface="Trebuchet MS"/>
                <a:ea typeface="Trebuchet MS"/>
                <a:cs typeface="Trebuchet MS"/>
                <a:sym typeface="Trebuchet MS"/>
              </a:rPr>
              <a:t>Att vara en god lyssnare är ett av de enklaste sätten arbetsgivare kan börja bygga en positiv kultur på</a:t>
            </a:r>
            <a:endParaRPr b="0" i="0" sz="1400" u="none" cap="none" strike="noStrike">
              <a:solidFill>
                <a:schemeClr val="dk1"/>
              </a:solidFill>
              <a:latin typeface="Trebuchet MS"/>
              <a:ea typeface="Trebuchet MS"/>
              <a:cs typeface="Trebuchet MS"/>
              <a:sym typeface="Trebuchet MS"/>
            </a:endParaRPr>
          </a:p>
        </p:txBody>
      </p:sp>
      <p:pic>
        <p:nvPicPr>
          <p:cNvPr id="205" name="Google Shape;205;p24"/>
          <p:cNvPicPr preferRelativeResize="0"/>
          <p:nvPr/>
        </p:nvPicPr>
        <p:blipFill rotWithShape="1">
          <a:blip r:embed="rId4">
            <a:alphaModFix/>
          </a:blip>
          <a:srcRect b="0" l="0" r="0" t="0"/>
          <a:stretch/>
        </p:blipFill>
        <p:spPr>
          <a:xfrm>
            <a:off x="6740586" y="56249"/>
            <a:ext cx="2072820" cy="137781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25"/>
          <p:cNvSpPr/>
          <p:nvPr>
            <p:ph type="ctrTitle"/>
          </p:nvPr>
        </p:nvSpPr>
        <p:spPr>
          <a:xfrm>
            <a:off x="385687" y="1527071"/>
            <a:ext cx="8520600" cy="451276"/>
          </a:xfrm>
          <a:prstGeom prst="roundRect">
            <a:avLst>
              <a:gd fmla="val 16667" name="adj"/>
            </a:avLst>
          </a:prstGeom>
          <a:solidFill>
            <a:srgbClr val="3086B8"/>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3060"/>
              <a:buFont typeface="Trebuchet MS"/>
              <a:buNone/>
            </a:pPr>
            <a:r>
              <a:rPr b="1" lang="de-DE" sz="3060">
                <a:solidFill>
                  <a:schemeClr val="lt1"/>
                </a:solidFill>
                <a:latin typeface="Trebuchet MS"/>
                <a:ea typeface="Trebuchet MS"/>
                <a:cs typeface="Trebuchet MS"/>
                <a:sym typeface="Trebuchet MS"/>
              </a:rPr>
              <a:t>Motivera / belöna dina anställda</a:t>
            </a:r>
            <a:endParaRPr/>
          </a:p>
        </p:txBody>
      </p:sp>
      <p:sp>
        <p:nvSpPr>
          <p:cNvPr id="211" name="Google Shape;211;p25"/>
          <p:cNvSpPr txBox="1"/>
          <p:nvPr>
            <p:ph idx="1" type="subTitle"/>
          </p:nvPr>
        </p:nvSpPr>
        <p:spPr>
          <a:xfrm>
            <a:off x="282601" y="1838652"/>
            <a:ext cx="8520600" cy="4250827"/>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750"/>
              </a:spcBef>
              <a:spcAft>
                <a:spcPts val="0"/>
              </a:spcAft>
              <a:buClr>
                <a:schemeClr val="dk1"/>
              </a:buClr>
              <a:buSzPts val="1800"/>
              <a:buNone/>
            </a:pPr>
            <a:r>
              <a:rPr b="1" lang="de-DE"/>
              <a:t>  </a:t>
            </a:r>
            <a:endParaRPr sz="1400">
              <a:solidFill>
                <a:schemeClr val="dk1"/>
              </a:solidFill>
            </a:endParaRPr>
          </a:p>
        </p:txBody>
      </p:sp>
      <p:sp>
        <p:nvSpPr>
          <p:cNvPr id="212" name="Google Shape;212;p25"/>
          <p:cNvSpPr/>
          <p:nvPr/>
        </p:nvSpPr>
        <p:spPr>
          <a:xfrm>
            <a:off x="282601" y="5402510"/>
            <a:ext cx="9144000" cy="457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rebuchet MS"/>
              <a:ea typeface="Trebuchet MS"/>
              <a:cs typeface="Trebuchet MS"/>
              <a:sym typeface="Trebuchet MS"/>
            </a:endParaRPr>
          </a:p>
        </p:txBody>
      </p:sp>
      <p:sp>
        <p:nvSpPr>
          <p:cNvPr id="213" name="Google Shape;213;p25"/>
          <p:cNvSpPr/>
          <p:nvPr/>
        </p:nvSpPr>
        <p:spPr>
          <a:xfrm>
            <a:off x="524425" y="5859710"/>
            <a:ext cx="9144000" cy="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rebuchet MS"/>
              <a:ea typeface="Trebuchet MS"/>
              <a:cs typeface="Trebuchet MS"/>
              <a:sym typeface="Trebuchet MS"/>
            </a:endParaRPr>
          </a:p>
        </p:txBody>
      </p:sp>
      <p:pic>
        <p:nvPicPr>
          <p:cNvPr descr="A close up of a logo  Description automatically generated" id="214" name="Google Shape;214;p25"/>
          <p:cNvPicPr preferRelativeResize="0"/>
          <p:nvPr/>
        </p:nvPicPr>
        <p:blipFill rotWithShape="1">
          <a:blip r:embed="rId3">
            <a:alphaModFix/>
          </a:blip>
          <a:srcRect b="0" l="0" r="0" t="0"/>
          <a:stretch/>
        </p:blipFill>
        <p:spPr>
          <a:xfrm>
            <a:off x="524425" y="6307332"/>
            <a:ext cx="1710047" cy="408041"/>
          </a:xfrm>
          <a:prstGeom prst="rect">
            <a:avLst/>
          </a:prstGeom>
          <a:noFill/>
          <a:ln>
            <a:noFill/>
          </a:ln>
        </p:spPr>
      </p:pic>
      <p:sp>
        <p:nvSpPr>
          <p:cNvPr id="215" name="Google Shape;215;p25"/>
          <p:cNvSpPr/>
          <p:nvPr/>
        </p:nvSpPr>
        <p:spPr>
          <a:xfrm>
            <a:off x="524425" y="2507917"/>
            <a:ext cx="8220076" cy="264961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de-DE" sz="1800" u="none" cap="none" strike="noStrike">
                <a:solidFill>
                  <a:schemeClr val="dk1"/>
                </a:solidFill>
                <a:latin typeface="Trebuchet MS"/>
                <a:ea typeface="Trebuchet MS"/>
                <a:cs typeface="Trebuchet MS"/>
                <a:sym typeface="Trebuchet MS"/>
              </a:rPr>
              <a:t>70% av de anställda tror att deras motivation och moral skulle förbättras avsevärt om de fick mer igenkännande från sina chefer. Sanningen är att anställdsigenkänning inte alltid behöver vara uppifrån och ner för att vara motiverande.</a:t>
            </a:r>
            <a:endParaRPr b="0" i="0" sz="1800" u="none" cap="none" strike="noStrike">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800"/>
              <a:buFont typeface="Arial"/>
              <a:buNone/>
            </a:pPr>
            <a:r>
              <a:rPr b="0" i="0" lang="de-DE" sz="1800" u="none" cap="none" strike="noStrike">
                <a:solidFill>
                  <a:schemeClr val="dk1"/>
                </a:solidFill>
                <a:latin typeface="Trebuchet MS"/>
                <a:ea typeface="Trebuchet MS"/>
                <a:cs typeface="Trebuchet MS"/>
                <a:sym typeface="Trebuchet MS"/>
              </a:rPr>
              <a:t>När du gör det möjligt för alla i ditt team eller i din organisation att ge varandra frekventa, snabba, synliga, specifika, inkluderande och värderingsorienterade igenkännande, kan dessa gnistor av motivation komma var som helst.</a:t>
            </a:r>
            <a:endParaRPr/>
          </a:p>
        </p:txBody>
      </p:sp>
      <p:pic>
        <p:nvPicPr>
          <p:cNvPr id="216" name="Google Shape;216;p25"/>
          <p:cNvPicPr preferRelativeResize="0"/>
          <p:nvPr/>
        </p:nvPicPr>
        <p:blipFill rotWithShape="1">
          <a:blip r:embed="rId4">
            <a:alphaModFix/>
          </a:blip>
          <a:srcRect b="0" l="0" r="0" t="0"/>
          <a:stretch/>
        </p:blipFill>
        <p:spPr>
          <a:xfrm>
            <a:off x="6833467" y="74654"/>
            <a:ext cx="2072820" cy="137781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26"/>
          <p:cNvSpPr/>
          <p:nvPr>
            <p:ph type="ctrTitle"/>
          </p:nvPr>
        </p:nvSpPr>
        <p:spPr>
          <a:xfrm>
            <a:off x="385687" y="1527071"/>
            <a:ext cx="8520600" cy="451276"/>
          </a:xfrm>
          <a:prstGeom prst="roundRect">
            <a:avLst>
              <a:gd fmla="val 16667" name="adj"/>
            </a:avLst>
          </a:prstGeom>
          <a:solidFill>
            <a:srgbClr val="3086B8"/>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3060"/>
              <a:buFont typeface="Trebuchet MS"/>
              <a:buNone/>
            </a:pPr>
            <a:r>
              <a:rPr b="1" lang="de-DE" sz="3060">
                <a:solidFill>
                  <a:schemeClr val="lt1"/>
                </a:solidFill>
                <a:latin typeface="Trebuchet MS"/>
                <a:ea typeface="Trebuchet MS"/>
                <a:cs typeface="Trebuchet MS"/>
                <a:sym typeface="Trebuchet MS"/>
              </a:rPr>
              <a:t>Motivera / belöna dina anställda</a:t>
            </a:r>
            <a:endParaRPr/>
          </a:p>
        </p:txBody>
      </p:sp>
      <p:sp>
        <p:nvSpPr>
          <p:cNvPr id="222" name="Google Shape;222;p26"/>
          <p:cNvSpPr txBox="1"/>
          <p:nvPr>
            <p:ph idx="1" type="subTitle"/>
          </p:nvPr>
        </p:nvSpPr>
        <p:spPr>
          <a:xfrm>
            <a:off x="253106" y="1846673"/>
            <a:ext cx="8520600" cy="4250827"/>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750"/>
              </a:spcBef>
              <a:spcAft>
                <a:spcPts val="0"/>
              </a:spcAft>
              <a:buClr>
                <a:schemeClr val="dk1"/>
              </a:buClr>
              <a:buSzPts val="1800"/>
              <a:buNone/>
            </a:pPr>
            <a:r>
              <a:rPr b="1" lang="de-DE"/>
              <a:t>  </a:t>
            </a:r>
            <a:endParaRPr sz="1400">
              <a:solidFill>
                <a:schemeClr val="dk1"/>
              </a:solidFill>
            </a:endParaRPr>
          </a:p>
        </p:txBody>
      </p:sp>
      <p:sp>
        <p:nvSpPr>
          <p:cNvPr id="223" name="Google Shape;223;p26"/>
          <p:cNvSpPr/>
          <p:nvPr/>
        </p:nvSpPr>
        <p:spPr>
          <a:xfrm>
            <a:off x="282601" y="5402510"/>
            <a:ext cx="9144000" cy="457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rebuchet MS"/>
              <a:ea typeface="Trebuchet MS"/>
              <a:cs typeface="Trebuchet MS"/>
              <a:sym typeface="Trebuchet MS"/>
            </a:endParaRPr>
          </a:p>
        </p:txBody>
      </p:sp>
      <p:sp>
        <p:nvSpPr>
          <p:cNvPr id="224" name="Google Shape;224;p26"/>
          <p:cNvSpPr/>
          <p:nvPr/>
        </p:nvSpPr>
        <p:spPr>
          <a:xfrm>
            <a:off x="524425" y="5859710"/>
            <a:ext cx="9144000" cy="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rebuchet MS"/>
              <a:ea typeface="Trebuchet MS"/>
              <a:cs typeface="Trebuchet MS"/>
              <a:sym typeface="Trebuchet MS"/>
            </a:endParaRPr>
          </a:p>
        </p:txBody>
      </p:sp>
      <p:pic>
        <p:nvPicPr>
          <p:cNvPr descr="A close up of a logo  Description automatically generated" id="225" name="Google Shape;225;p26"/>
          <p:cNvPicPr preferRelativeResize="0"/>
          <p:nvPr/>
        </p:nvPicPr>
        <p:blipFill rotWithShape="1">
          <a:blip r:embed="rId3">
            <a:alphaModFix/>
          </a:blip>
          <a:srcRect b="0" l="0" r="0" t="0"/>
          <a:stretch/>
        </p:blipFill>
        <p:spPr>
          <a:xfrm>
            <a:off x="524425" y="6307332"/>
            <a:ext cx="1710047" cy="408041"/>
          </a:xfrm>
          <a:prstGeom prst="rect">
            <a:avLst/>
          </a:prstGeom>
          <a:noFill/>
          <a:ln>
            <a:noFill/>
          </a:ln>
        </p:spPr>
      </p:pic>
      <p:sp>
        <p:nvSpPr>
          <p:cNvPr id="226" name="Google Shape;226;p26"/>
          <p:cNvSpPr/>
          <p:nvPr/>
        </p:nvSpPr>
        <p:spPr>
          <a:xfrm>
            <a:off x="282599" y="2063794"/>
            <a:ext cx="3334892" cy="837948"/>
          </a:xfrm>
          <a:prstGeom prst="roundRect">
            <a:avLst>
              <a:gd fmla="val 16667" name="adj"/>
            </a:avLst>
          </a:prstGeom>
          <a:solidFill>
            <a:srgbClr val="E1EFD8"/>
          </a:solidFill>
          <a:ln cap="flat" cmpd="sng" w="25400">
            <a:solidFill>
              <a:srgbClr val="4271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chemeClr val="dk1"/>
                </a:solidFill>
                <a:latin typeface="Arial"/>
                <a:ea typeface="Arial"/>
                <a:cs typeface="Arial"/>
                <a:sym typeface="Arial"/>
              </a:rPr>
              <a:t>1. </a:t>
            </a:r>
            <a:r>
              <a:rPr b="1" i="0" lang="de-DE" sz="1400" u="none" cap="none" strike="noStrike">
                <a:solidFill>
                  <a:schemeClr val="dk1"/>
                </a:solidFill>
                <a:latin typeface="Arial"/>
                <a:ea typeface="Arial"/>
                <a:cs typeface="Arial"/>
                <a:sym typeface="Arial"/>
              </a:rPr>
              <a:t>Mycket engagerad</a:t>
            </a:r>
            <a:br>
              <a:rPr b="1" i="0" lang="de-DE" sz="1400" u="none" cap="none" strike="noStrike">
                <a:solidFill>
                  <a:schemeClr val="dk1"/>
                </a:solidFill>
                <a:latin typeface="Arial"/>
                <a:ea typeface="Arial"/>
                <a:cs typeface="Arial"/>
                <a:sym typeface="Arial"/>
              </a:rPr>
            </a:br>
            <a:r>
              <a:rPr b="0" i="0" lang="de-DE" sz="1100" u="none" cap="none" strike="noStrike">
                <a:solidFill>
                  <a:schemeClr val="dk1"/>
                </a:solidFill>
                <a:latin typeface="Arial"/>
                <a:ea typeface="Arial"/>
                <a:cs typeface="Arial"/>
                <a:sym typeface="Arial"/>
              </a:rPr>
              <a:t>-Jag älskar att arbeta här och att hjälpa andra</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de-DE" sz="1100" u="none" cap="none" strike="noStrike">
                <a:solidFill>
                  <a:schemeClr val="dk1"/>
                </a:solidFill>
                <a:latin typeface="Arial"/>
                <a:ea typeface="Arial"/>
                <a:cs typeface="Arial"/>
                <a:sym typeface="Arial"/>
              </a:rPr>
              <a:t>- Jag inspirerar andra att göra sitt bästa</a:t>
            </a:r>
            <a:endParaRPr/>
          </a:p>
          <a:p>
            <a:pPr indent="0" lvl="0" marL="0" marR="0" rtl="0" algn="l">
              <a:lnSpc>
                <a:spcPct val="100000"/>
              </a:lnSpc>
              <a:spcBef>
                <a:spcPts val="0"/>
              </a:spcBef>
              <a:spcAft>
                <a:spcPts val="0"/>
              </a:spcAft>
              <a:buClr>
                <a:srgbClr val="000000"/>
              </a:buClr>
              <a:buSzPts val="1100"/>
              <a:buFont typeface="Arial"/>
              <a:buNone/>
            </a:pPr>
            <a:r>
              <a:rPr b="0" i="0" lang="de-DE" sz="1100" u="none" cap="none" strike="noStrike">
                <a:solidFill>
                  <a:schemeClr val="dk1"/>
                </a:solidFill>
                <a:latin typeface="Arial"/>
                <a:ea typeface="Arial"/>
                <a:cs typeface="Arial"/>
                <a:sym typeface="Arial"/>
              </a:rPr>
              <a:t>- Jag är en streber</a:t>
            </a:r>
            <a:endParaRPr/>
          </a:p>
        </p:txBody>
      </p:sp>
      <p:sp>
        <p:nvSpPr>
          <p:cNvPr id="227" name="Google Shape;227;p26"/>
          <p:cNvSpPr/>
          <p:nvPr/>
        </p:nvSpPr>
        <p:spPr>
          <a:xfrm>
            <a:off x="282596" y="2901742"/>
            <a:ext cx="3334893" cy="837948"/>
          </a:xfrm>
          <a:prstGeom prst="roundRect">
            <a:avLst>
              <a:gd fmla="val 16667" name="adj"/>
            </a:avLst>
          </a:prstGeom>
          <a:noFill/>
          <a:ln cap="flat" cmpd="sng" w="25400">
            <a:solidFill>
              <a:srgbClr val="4271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chemeClr val="dk1"/>
                </a:solidFill>
                <a:latin typeface="Arial"/>
                <a:ea typeface="Arial"/>
                <a:cs typeface="Arial"/>
                <a:sym typeface="Arial"/>
              </a:rPr>
              <a:t>2. </a:t>
            </a:r>
            <a:r>
              <a:rPr b="1" i="0" lang="de-DE" sz="1400" u="none" cap="none" strike="noStrike">
                <a:solidFill>
                  <a:schemeClr val="dk1"/>
                </a:solidFill>
                <a:latin typeface="Arial"/>
                <a:ea typeface="Arial"/>
                <a:cs typeface="Arial"/>
                <a:sym typeface="Arial"/>
              </a:rPr>
              <a:t>Engagerad</a:t>
            </a:r>
            <a:br>
              <a:rPr b="0" i="0" lang="de-DE" sz="1400" u="none" cap="none" strike="noStrike">
                <a:solidFill>
                  <a:schemeClr val="dk1"/>
                </a:solidFill>
                <a:latin typeface="Arial"/>
                <a:ea typeface="Arial"/>
                <a:cs typeface="Arial"/>
                <a:sym typeface="Arial"/>
              </a:rPr>
            </a:br>
            <a:r>
              <a:rPr b="0" i="0" lang="de-DE" sz="1100" u="none" cap="none" strike="noStrike">
                <a:solidFill>
                  <a:srgbClr val="000000"/>
                </a:solidFill>
                <a:latin typeface="Arial"/>
                <a:ea typeface="Arial"/>
                <a:cs typeface="Arial"/>
                <a:sym typeface="Arial"/>
              </a:rPr>
              <a:t>- Jag är en viktig del av institutionen</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de-DE" sz="1100" u="none" cap="none" strike="noStrike">
                <a:solidFill>
                  <a:srgbClr val="000000"/>
                </a:solidFill>
                <a:latin typeface="Arial"/>
                <a:ea typeface="Arial"/>
                <a:cs typeface="Arial"/>
                <a:sym typeface="Arial"/>
              </a:rPr>
              <a:t>- Jag känner mig viktig på jobbet</a:t>
            </a:r>
            <a:endParaRPr/>
          </a:p>
          <a:p>
            <a:pPr indent="0" lvl="0" marL="0" marR="0" rtl="0" algn="l">
              <a:lnSpc>
                <a:spcPct val="100000"/>
              </a:lnSpc>
              <a:spcBef>
                <a:spcPts val="0"/>
              </a:spcBef>
              <a:spcAft>
                <a:spcPts val="0"/>
              </a:spcAft>
              <a:buClr>
                <a:srgbClr val="000000"/>
              </a:buClr>
              <a:buSzPts val="1100"/>
              <a:buFont typeface="Arial"/>
              <a:buNone/>
            </a:pPr>
            <a:r>
              <a:rPr b="0" i="0" lang="de-DE" sz="1100" u="none" cap="none" strike="noStrike">
                <a:solidFill>
                  <a:srgbClr val="000000"/>
                </a:solidFill>
                <a:latin typeface="Arial"/>
                <a:ea typeface="Arial"/>
                <a:cs typeface="Arial"/>
                <a:sym typeface="Arial"/>
              </a:rPr>
              <a:t>- Jag är en presterande anställd</a:t>
            </a:r>
            <a:endParaRPr/>
          </a:p>
        </p:txBody>
      </p:sp>
      <p:sp>
        <p:nvSpPr>
          <p:cNvPr id="228" name="Google Shape;228;p26"/>
          <p:cNvSpPr/>
          <p:nvPr/>
        </p:nvSpPr>
        <p:spPr>
          <a:xfrm>
            <a:off x="282601" y="3739690"/>
            <a:ext cx="3334895" cy="837948"/>
          </a:xfrm>
          <a:prstGeom prst="roundRect">
            <a:avLst>
              <a:gd fmla="val 16667" name="adj"/>
            </a:avLst>
          </a:prstGeom>
          <a:solidFill>
            <a:srgbClr val="FFF2CC"/>
          </a:solidFill>
          <a:ln cap="flat" cmpd="sng" w="25400">
            <a:solidFill>
              <a:srgbClr val="4271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chemeClr val="dk1"/>
                </a:solidFill>
                <a:latin typeface="Arial"/>
                <a:ea typeface="Arial"/>
                <a:cs typeface="Arial"/>
                <a:sym typeface="Arial"/>
              </a:rPr>
              <a:t>3. </a:t>
            </a:r>
            <a:r>
              <a:rPr b="1" i="0" lang="de-DE" sz="1400" u="none" cap="none" strike="noStrike">
                <a:solidFill>
                  <a:schemeClr val="dk1"/>
                </a:solidFill>
                <a:latin typeface="Arial"/>
                <a:ea typeface="Arial"/>
                <a:cs typeface="Arial"/>
                <a:sym typeface="Arial"/>
              </a:rPr>
              <a:t>Nästan engagerad</a:t>
            </a:r>
            <a:br>
              <a:rPr b="0" i="0" lang="de-DE" sz="1400" u="none" cap="none" strike="noStrike">
                <a:solidFill>
                  <a:schemeClr val="dk1"/>
                </a:solidFill>
                <a:latin typeface="Arial"/>
                <a:ea typeface="Arial"/>
                <a:cs typeface="Arial"/>
                <a:sym typeface="Arial"/>
              </a:rPr>
            </a:br>
            <a:r>
              <a:rPr b="0" i="0" lang="de-DE" sz="1100" u="none" cap="none" strike="noStrike">
                <a:solidFill>
                  <a:srgbClr val="000000"/>
                </a:solidFill>
                <a:latin typeface="Arial"/>
                <a:ea typeface="Arial"/>
                <a:cs typeface="Arial"/>
                <a:sym typeface="Arial"/>
              </a:rPr>
              <a:t>- Jag vet att jag är en del av något större</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de-DE" sz="1100" u="none" cap="none" strike="noStrike">
                <a:solidFill>
                  <a:srgbClr val="000000"/>
                </a:solidFill>
                <a:latin typeface="Arial"/>
                <a:ea typeface="Arial"/>
                <a:cs typeface="Arial"/>
                <a:sym typeface="Arial"/>
              </a:rPr>
              <a:t>- Jag kanske går om jag är frestad</a:t>
            </a:r>
            <a:endParaRPr/>
          </a:p>
          <a:p>
            <a:pPr indent="0" lvl="0" marL="0" marR="0" rtl="0" algn="l">
              <a:lnSpc>
                <a:spcPct val="100000"/>
              </a:lnSpc>
              <a:spcBef>
                <a:spcPts val="0"/>
              </a:spcBef>
              <a:spcAft>
                <a:spcPts val="0"/>
              </a:spcAft>
              <a:buClr>
                <a:srgbClr val="000000"/>
              </a:buClr>
              <a:buSzPts val="1100"/>
              <a:buFont typeface="Arial"/>
              <a:buNone/>
            </a:pPr>
            <a:r>
              <a:rPr b="0" i="0" lang="de-DE" sz="1100" u="none" cap="none" strike="noStrike">
                <a:solidFill>
                  <a:srgbClr val="000000"/>
                </a:solidFill>
                <a:latin typeface="Arial"/>
                <a:ea typeface="Arial"/>
                <a:cs typeface="Arial"/>
                <a:sym typeface="Arial"/>
              </a:rPr>
              <a:t>- Jag är stolt över att arbeta här men jag skulle inte berätta för någon</a:t>
            </a:r>
            <a:endParaRPr/>
          </a:p>
        </p:txBody>
      </p:sp>
      <p:sp>
        <p:nvSpPr>
          <p:cNvPr id="229" name="Google Shape;229;p26"/>
          <p:cNvSpPr/>
          <p:nvPr/>
        </p:nvSpPr>
        <p:spPr>
          <a:xfrm>
            <a:off x="282601" y="4591297"/>
            <a:ext cx="3334895" cy="837948"/>
          </a:xfrm>
          <a:prstGeom prst="roundRect">
            <a:avLst>
              <a:gd fmla="val 16667" name="adj"/>
            </a:avLst>
          </a:prstGeom>
          <a:noFill/>
          <a:ln cap="flat" cmpd="sng" w="25400">
            <a:solidFill>
              <a:srgbClr val="4271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chemeClr val="dk1"/>
                </a:solidFill>
                <a:latin typeface="Arial"/>
                <a:ea typeface="Arial"/>
                <a:cs typeface="Arial"/>
                <a:sym typeface="Arial"/>
              </a:rPr>
              <a:t>4. </a:t>
            </a:r>
            <a:r>
              <a:rPr b="1" i="0" lang="de-DE" sz="1400" u="none" cap="none" strike="noStrike">
                <a:solidFill>
                  <a:schemeClr val="dk1"/>
                </a:solidFill>
                <a:latin typeface="Arial"/>
                <a:ea typeface="Arial"/>
                <a:cs typeface="Arial"/>
                <a:sym typeface="Arial"/>
              </a:rPr>
              <a:t>Ej engagerad</a:t>
            </a:r>
            <a:br>
              <a:rPr b="0" i="0" lang="de-DE" sz="1400" u="none" cap="none" strike="noStrike">
                <a:solidFill>
                  <a:schemeClr val="dk1"/>
                </a:solidFill>
                <a:latin typeface="Arial"/>
                <a:ea typeface="Arial"/>
                <a:cs typeface="Arial"/>
                <a:sym typeface="Arial"/>
              </a:rPr>
            </a:br>
            <a:r>
              <a:rPr b="0" i="0" lang="de-DE" sz="1100" u="none" cap="none" strike="noStrike">
                <a:solidFill>
                  <a:srgbClr val="000000"/>
                </a:solidFill>
                <a:latin typeface="Arial"/>
                <a:ea typeface="Arial"/>
                <a:cs typeface="Arial"/>
                <a:sym typeface="Arial"/>
              </a:rPr>
              <a:t>- Jag läser jobb-annonser</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de-DE" sz="1100" u="none" cap="none" strike="noStrike">
                <a:solidFill>
                  <a:srgbClr val="000000"/>
                </a:solidFill>
                <a:latin typeface="Arial"/>
                <a:ea typeface="Arial"/>
                <a:cs typeface="Arial"/>
                <a:sym typeface="Arial"/>
              </a:rPr>
              <a:t>- Jag har dåliga arbetsförhållanden</a:t>
            </a:r>
            <a:endParaRPr/>
          </a:p>
          <a:p>
            <a:pPr indent="0" lvl="0" marL="0" marR="0" rtl="0" algn="l">
              <a:lnSpc>
                <a:spcPct val="100000"/>
              </a:lnSpc>
              <a:spcBef>
                <a:spcPts val="0"/>
              </a:spcBef>
              <a:spcAft>
                <a:spcPts val="0"/>
              </a:spcAft>
              <a:buClr>
                <a:srgbClr val="000000"/>
              </a:buClr>
              <a:buSzPts val="1100"/>
              <a:buFont typeface="Arial"/>
              <a:buNone/>
            </a:pPr>
            <a:r>
              <a:rPr b="0" i="0" lang="de-DE" sz="1100" u="none" cap="none" strike="noStrike">
                <a:solidFill>
                  <a:srgbClr val="000000"/>
                </a:solidFill>
                <a:latin typeface="Arial"/>
                <a:ea typeface="Arial"/>
                <a:cs typeface="Arial"/>
                <a:sym typeface="Arial"/>
              </a:rPr>
              <a:t>- Jag gillar inte min handledare eller mitt team</a:t>
            </a:r>
            <a:endParaRPr/>
          </a:p>
        </p:txBody>
      </p:sp>
      <p:sp>
        <p:nvSpPr>
          <p:cNvPr id="230" name="Google Shape;230;p26"/>
          <p:cNvSpPr/>
          <p:nvPr/>
        </p:nvSpPr>
        <p:spPr>
          <a:xfrm>
            <a:off x="282594" y="5469384"/>
            <a:ext cx="3334895" cy="837948"/>
          </a:xfrm>
          <a:prstGeom prst="roundRect">
            <a:avLst>
              <a:gd fmla="val 16667" name="adj"/>
            </a:avLst>
          </a:prstGeom>
          <a:solidFill>
            <a:srgbClr val="FFBDD1"/>
          </a:solidFill>
          <a:ln cap="flat" cmpd="sng" w="25400">
            <a:solidFill>
              <a:srgbClr val="4271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chemeClr val="dk1"/>
                </a:solidFill>
                <a:latin typeface="Arial"/>
                <a:ea typeface="Arial"/>
                <a:cs typeface="Arial"/>
                <a:sym typeface="Arial"/>
              </a:rPr>
              <a:t>5. Obunden</a:t>
            </a:r>
            <a:br>
              <a:rPr b="0" i="0" lang="de-DE" sz="1400" u="none" cap="none" strike="noStrike">
                <a:solidFill>
                  <a:schemeClr val="dk1"/>
                </a:solidFill>
                <a:latin typeface="Arial"/>
                <a:ea typeface="Arial"/>
                <a:cs typeface="Arial"/>
                <a:sym typeface="Arial"/>
              </a:rPr>
            </a:br>
            <a:r>
              <a:rPr b="0" i="0" lang="de-DE" sz="1100" u="none" cap="none" strike="noStrike">
                <a:solidFill>
                  <a:srgbClr val="000000"/>
                </a:solidFill>
                <a:latin typeface="Arial"/>
                <a:ea typeface="Arial"/>
                <a:cs typeface="Arial"/>
                <a:sym typeface="Arial"/>
              </a:rPr>
              <a:t>- Jag är här för pengarna</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de-DE" sz="1100" u="none" cap="none" strike="noStrike">
                <a:solidFill>
                  <a:srgbClr val="000000"/>
                </a:solidFill>
                <a:latin typeface="Arial"/>
                <a:ea typeface="Arial"/>
                <a:cs typeface="Arial"/>
                <a:sym typeface="Arial"/>
              </a:rPr>
              <a:t>- Jag går när jag kan</a:t>
            </a:r>
            <a:endParaRPr/>
          </a:p>
          <a:p>
            <a:pPr indent="0" lvl="0" marL="0" marR="0" rtl="0" algn="l">
              <a:lnSpc>
                <a:spcPct val="100000"/>
              </a:lnSpc>
              <a:spcBef>
                <a:spcPts val="0"/>
              </a:spcBef>
              <a:spcAft>
                <a:spcPts val="0"/>
              </a:spcAft>
              <a:buClr>
                <a:srgbClr val="000000"/>
              </a:buClr>
              <a:buSzPts val="1100"/>
              <a:buFont typeface="Arial"/>
              <a:buNone/>
            </a:pPr>
            <a:r>
              <a:rPr b="0" i="0" lang="de-DE" sz="1100" u="none" cap="none" strike="noStrike">
                <a:solidFill>
                  <a:srgbClr val="000000"/>
                </a:solidFill>
                <a:latin typeface="Arial"/>
                <a:ea typeface="Arial"/>
                <a:cs typeface="Arial"/>
                <a:sym typeface="Arial"/>
              </a:rPr>
              <a:t>- Jag är inte nöjd med mitt jobb</a:t>
            </a:r>
            <a:endParaRPr/>
          </a:p>
        </p:txBody>
      </p:sp>
      <p:sp>
        <p:nvSpPr>
          <p:cNvPr id="231" name="Google Shape;231;p26"/>
          <p:cNvSpPr txBox="1"/>
          <p:nvPr/>
        </p:nvSpPr>
        <p:spPr>
          <a:xfrm>
            <a:off x="2550695" y="515886"/>
            <a:ext cx="3810001" cy="523220"/>
          </a:xfrm>
          <a:prstGeom prst="rect">
            <a:avLst/>
          </a:prstGeom>
          <a:solidFill>
            <a:srgbClr val="F2F2F2"/>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de-DE" sz="1400" u="none" cap="none" strike="noStrike">
                <a:solidFill>
                  <a:srgbClr val="000000"/>
                </a:solidFill>
                <a:latin typeface="Arial"/>
                <a:ea typeface="Arial"/>
                <a:cs typeface="Arial"/>
                <a:sym typeface="Arial"/>
              </a:rPr>
              <a:t>MASLOW HIERARCHY OF NEEDS APPLIED TO EMPLOYEE ENGAGEMENT</a:t>
            </a:r>
            <a:endParaRPr b="1" i="0" sz="1400" u="none" cap="none" strike="noStrike">
              <a:solidFill>
                <a:srgbClr val="000000"/>
              </a:solidFill>
              <a:latin typeface="Arial"/>
              <a:ea typeface="Arial"/>
              <a:cs typeface="Arial"/>
              <a:sym typeface="Arial"/>
            </a:endParaRPr>
          </a:p>
        </p:txBody>
      </p:sp>
      <p:sp>
        <p:nvSpPr>
          <p:cNvPr id="232" name="Google Shape;232;p26"/>
          <p:cNvSpPr/>
          <p:nvPr/>
        </p:nvSpPr>
        <p:spPr>
          <a:xfrm>
            <a:off x="2573545" y="2049119"/>
            <a:ext cx="3810000" cy="4225675"/>
          </a:xfrm>
          <a:prstGeom prst="triangle">
            <a:avLst>
              <a:gd fmla="val 50221" name="adj"/>
            </a:avLst>
          </a:prstGeom>
          <a:solidFill>
            <a:schemeClr val="accent1">
              <a:alpha val="18039"/>
            </a:schemeClr>
          </a:solidFill>
          <a:ln cap="flat" cmpd="sng" w="25400">
            <a:solidFill>
              <a:srgbClr val="4271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33" name="Google Shape;233;p26"/>
          <p:cNvSpPr txBox="1"/>
          <p:nvPr/>
        </p:nvSpPr>
        <p:spPr>
          <a:xfrm>
            <a:off x="3702649" y="5777882"/>
            <a:ext cx="1984277" cy="276999"/>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de-DE" sz="1200" u="none" cap="none" strike="noStrike">
                <a:solidFill>
                  <a:srgbClr val="000000"/>
                </a:solidFill>
                <a:latin typeface="Arial"/>
                <a:ea typeface="Arial"/>
                <a:cs typeface="Arial"/>
                <a:sym typeface="Arial"/>
              </a:rPr>
              <a:t>ÖVERLEVNAD</a:t>
            </a:r>
            <a:endParaRPr b="1" i="0" sz="1200" u="none" cap="none" strike="noStrike">
              <a:solidFill>
                <a:srgbClr val="000000"/>
              </a:solidFill>
              <a:latin typeface="Arial"/>
              <a:ea typeface="Arial"/>
              <a:cs typeface="Arial"/>
              <a:sym typeface="Arial"/>
            </a:endParaRPr>
          </a:p>
        </p:txBody>
      </p:sp>
      <p:sp>
        <p:nvSpPr>
          <p:cNvPr id="234" name="Google Shape;234;p26"/>
          <p:cNvSpPr txBox="1"/>
          <p:nvPr/>
        </p:nvSpPr>
        <p:spPr>
          <a:xfrm>
            <a:off x="3702649" y="4871771"/>
            <a:ext cx="1920109" cy="276999"/>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de-DE" sz="1200" u="none" cap="none" strike="noStrike">
                <a:solidFill>
                  <a:srgbClr val="000000"/>
                </a:solidFill>
                <a:latin typeface="Arial"/>
                <a:ea typeface="Arial"/>
                <a:cs typeface="Arial"/>
                <a:sym typeface="Arial"/>
              </a:rPr>
              <a:t>SÄKERHET</a:t>
            </a:r>
            <a:endParaRPr b="1" i="0" sz="1200" u="none" cap="none" strike="noStrike">
              <a:solidFill>
                <a:srgbClr val="000000"/>
              </a:solidFill>
              <a:latin typeface="Arial"/>
              <a:ea typeface="Arial"/>
              <a:cs typeface="Arial"/>
              <a:sym typeface="Arial"/>
            </a:endParaRPr>
          </a:p>
        </p:txBody>
      </p:sp>
      <p:sp>
        <p:nvSpPr>
          <p:cNvPr id="235" name="Google Shape;235;p26"/>
          <p:cNvSpPr txBox="1"/>
          <p:nvPr/>
        </p:nvSpPr>
        <p:spPr>
          <a:xfrm>
            <a:off x="3705433" y="4064926"/>
            <a:ext cx="1716506" cy="276999"/>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de-DE" sz="1200" u="none" cap="none" strike="noStrike">
                <a:solidFill>
                  <a:srgbClr val="000000"/>
                </a:solidFill>
                <a:latin typeface="Arial"/>
                <a:ea typeface="Arial"/>
                <a:cs typeface="Arial"/>
                <a:sym typeface="Arial"/>
              </a:rPr>
              <a:t>TILLHÖRIGHET</a:t>
            </a:r>
            <a:endParaRPr b="1" i="0" sz="1200" u="none" cap="none" strike="noStrike">
              <a:solidFill>
                <a:srgbClr val="000000"/>
              </a:solidFill>
              <a:latin typeface="Arial"/>
              <a:ea typeface="Arial"/>
              <a:cs typeface="Arial"/>
              <a:sym typeface="Arial"/>
            </a:endParaRPr>
          </a:p>
        </p:txBody>
      </p:sp>
      <p:sp>
        <p:nvSpPr>
          <p:cNvPr id="236" name="Google Shape;236;p26"/>
          <p:cNvSpPr txBox="1"/>
          <p:nvPr/>
        </p:nvSpPr>
        <p:spPr>
          <a:xfrm>
            <a:off x="3702649" y="3182216"/>
            <a:ext cx="1719290" cy="276999"/>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de-DE" sz="1200" u="none" cap="none" strike="noStrike">
                <a:solidFill>
                  <a:srgbClr val="000000"/>
                </a:solidFill>
                <a:latin typeface="Arial"/>
                <a:ea typeface="Arial"/>
                <a:cs typeface="Arial"/>
                <a:sym typeface="Arial"/>
              </a:rPr>
              <a:t>BETYDELSE</a:t>
            </a:r>
            <a:endParaRPr b="1" i="0" sz="1200" u="none" cap="none" strike="noStrike">
              <a:solidFill>
                <a:srgbClr val="000000"/>
              </a:solidFill>
              <a:latin typeface="Arial"/>
              <a:ea typeface="Arial"/>
              <a:cs typeface="Arial"/>
              <a:sym typeface="Arial"/>
            </a:endParaRPr>
          </a:p>
        </p:txBody>
      </p:sp>
      <p:sp>
        <p:nvSpPr>
          <p:cNvPr id="237" name="Google Shape;237;p26"/>
          <p:cNvSpPr txBox="1"/>
          <p:nvPr/>
        </p:nvSpPr>
        <p:spPr>
          <a:xfrm>
            <a:off x="3705433" y="2344696"/>
            <a:ext cx="1719290" cy="461665"/>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de-DE" sz="1200" u="none" cap="none" strike="noStrike">
                <a:solidFill>
                  <a:srgbClr val="000000"/>
                </a:solidFill>
                <a:latin typeface="Arial"/>
                <a:ea typeface="Arial"/>
                <a:cs typeface="Arial"/>
                <a:sym typeface="Arial"/>
              </a:rPr>
              <a:t>SJÄLVFÖRVERKLIGANDE</a:t>
            </a:r>
            <a:endParaRPr b="1" i="0" sz="1200" u="none" cap="none" strike="noStrike">
              <a:solidFill>
                <a:srgbClr val="000000"/>
              </a:solidFill>
              <a:latin typeface="Arial"/>
              <a:ea typeface="Arial"/>
              <a:cs typeface="Arial"/>
              <a:sym typeface="Arial"/>
            </a:endParaRPr>
          </a:p>
        </p:txBody>
      </p:sp>
      <p:pic>
        <p:nvPicPr>
          <p:cNvPr id="238" name="Google Shape;238;p26"/>
          <p:cNvPicPr preferRelativeResize="0"/>
          <p:nvPr/>
        </p:nvPicPr>
        <p:blipFill rotWithShape="1">
          <a:blip r:embed="rId4">
            <a:alphaModFix/>
          </a:blip>
          <a:srcRect b="0" l="0" r="0" t="0"/>
          <a:stretch/>
        </p:blipFill>
        <p:spPr>
          <a:xfrm>
            <a:off x="6237425" y="2163894"/>
            <a:ext cx="1077220" cy="710341"/>
          </a:xfrm>
          <a:prstGeom prst="rect">
            <a:avLst/>
          </a:prstGeom>
          <a:noFill/>
          <a:ln>
            <a:noFill/>
          </a:ln>
        </p:spPr>
      </p:pic>
      <p:pic>
        <p:nvPicPr>
          <p:cNvPr id="239" name="Google Shape;239;p26"/>
          <p:cNvPicPr preferRelativeResize="0"/>
          <p:nvPr/>
        </p:nvPicPr>
        <p:blipFill rotWithShape="1">
          <a:blip r:embed="rId5">
            <a:alphaModFix/>
          </a:blip>
          <a:srcRect b="0" l="0" r="0" t="0"/>
          <a:stretch/>
        </p:blipFill>
        <p:spPr>
          <a:xfrm>
            <a:off x="6301401" y="5429245"/>
            <a:ext cx="949268" cy="730492"/>
          </a:xfrm>
          <a:prstGeom prst="rect">
            <a:avLst/>
          </a:prstGeom>
          <a:noFill/>
          <a:ln>
            <a:noFill/>
          </a:ln>
        </p:spPr>
      </p:pic>
      <p:cxnSp>
        <p:nvCxnSpPr>
          <p:cNvPr id="240" name="Google Shape;240;p26"/>
          <p:cNvCxnSpPr/>
          <p:nvPr/>
        </p:nvCxnSpPr>
        <p:spPr>
          <a:xfrm rot="10800000">
            <a:off x="6791754" y="2909464"/>
            <a:ext cx="26100" cy="2498400"/>
          </a:xfrm>
          <a:prstGeom prst="straightConnector1">
            <a:avLst/>
          </a:prstGeom>
          <a:noFill/>
          <a:ln cap="flat" cmpd="sng" w="38100">
            <a:solidFill>
              <a:schemeClr val="accent1"/>
            </a:solidFill>
            <a:prstDash val="solid"/>
            <a:round/>
            <a:headEnd len="sm" w="sm" type="none"/>
            <a:tailEnd len="med" w="med" type="stealth"/>
          </a:ln>
          <a:effectLst>
            <a:outerShdw blurRad="40000" rotWithShape="0" dir="5400000" dist="23000">
              <a:srgbClr val="000000">
                <a:alpha val="34117"/>
              </a:srgbClr>
            </a:outerShdw>
          </a:effectLst>
        </p:spPr>
      </p:cxnSp>
      <p:sp>
        <p:nvSpPr>
          <p:cNvPr id="241" name="Google Shape;241;p26"/>
          <p:cNvSpPr txBox="1"/>
          <p:nvPr/>
        </p:nvSpPr>
        <p:spPr>
          <a:xfrm>
            <a:off x="5837560" y="3890333"/>
            <a:ext cx="1908386" cy="400110"/>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rgbClr val="000000"/>
                </a:solidFill>
                <a:latin typeface="Arial"/>
                <a:ea typeface="Arial"/>
                <a:cs typeface="Arial"/>
                <a:sym typeface="Arial"/>
              </a:rPr>
              <a:t>MOTIVATION</a:t>
            </a:r>
            <a:endParaRPr b="1" i="0" sz="2000" u="none" cap="none" strike="noStrike">
              <a:solidFill>
                <a:srgbClr val="000000"/>
              </a:solidFill>
              <a:latin typeface="Arial"/>
              <a:ea typeface="Arial"/>
              <a:cs typeface="Arial"/>
              <a:sym typeface="Arial"/>
            </a:endParaRPr>
          </a:p>
        </p:txBody>
      </p:sp>
      <p:pic>
        <p:nvPicPr>
          <p:cNvPr id="242" name="Google Shape;242;p26"/>
          <p:cNvPicPr preferRelativeResize="0"/>
          <p:nvPr/>
        </p:nvPicPr>
        <p:blipFill rotWithShape="1">
          <a:blip r:embed="rId6">
            <a:alphaModFix/>
          </a:blip>
          <a:srcRect b="0" l="0" r="0" t="0"/>
          <a:stretch/>
        </p:blipFill>
        <p:spPr>
          <a:xfrm>
            <a:off x="6804803" y="89846"/>
            <a:ext cx="2072820" cy="137781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27"/>
          <p:cNvSpPr/>
          <p:nvPr>
            <p:ph type="ctrTitle"/>
          </p:nvPr>
        </p:nvSpPr>
        <p:spPr>
          <a:xfrm>
            <a:off x="385687" y="1527071"/>
            <a:ext cx="8520600" cy="451276"/>
          </a:xfrm>
          <a:prstGeom prst="roundRect">
            <a:avLst>
              <a:gd fmla="val 16667" name="adj"/>
            </a:avLst>
          </a:prstGeom>
          <a:solidFill>
            <a:srgbClr val="3086B8"/>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3060"/>
              <a:buFont typeface="Trebuchet MS"/>
              <a:buNone/>
            </a:pPr>
            <a:r>
              <a:rPr b="1" lang="de-DE" sz="3060">
                <a:solidFill>
                  <a:schemeClr val="lt1"/>
                </a:solidFill>
                <a:latin typeface="Trebuchet MS"/>
                <a:ea typeface="Trebuchet MS"/>
                <a:cs typeface="Trebuchet MS"/>
                <a:sym typeface="Trebuchet MS"/>
              </a:rPr>
              <a:t>Motivera / belöna dina anställda</a:t>
            </a:r>
            <a:endParaRPr/>
          </a:p>
        </p:txBody>
      </p:sp>
      <p:sp>
        <p:nvSpPr>
          <p:cNvPr id="248" name="Google Shape;248;p27"/>
          <p:cNvSpPr txBox="1"/>
          <p:nvPr>
            <p:ph idx="1" type="subTitle"/>
          </p:nvPr>
        </p:nvSpPr>
        <p:spPr>
          <a:xfrm>
            <a:off x="282601" y="1838652"/>
            <a:ext cx="8520600" cy="4250827"/>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750"/>
              </a:spcBef>
              <a:spcAft>
                <a:spcPts val="0"/>
              </a:spcAft>
              <a:buClr>
                <a:schemeClr val="dk1"/>
              </a:buClr>
              <a:buSzPts val="1800"/>
              <a:buNone/>
            </a:pPr>
            <a:r>
              <a:rPr b="1" lang="de-DE"/>
              <a:t>  </a:t>
            </a:r>
            <a:endParaRPr sz="1400"/>
          </a:p>
        </p:txBody>
      </p:sp>
      <p:sp>
        <p:nvSpPr>
          <p:cNvPr id="249" name="Google Shape;249;p27"/>
          <p:cNvSpPr/>
          <p:nvPr/>
        </p:nvSpPr>
        <p:spPr>
          <a:xfrm>
            <a:off x="282601" y="5402510"/>
            <a:ext cx="9144000" cy="457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rebuchet MS"/>
              <a:ea typeface="Trebuchet MS"/>
              <a:cs typeface="Trebuchet MS"/>
              <a:sym typeface="Trebuchet MS"/>
            </a:endParaRPr>
          </a:p>
        </p:txBody>
      </p:sp>
      <p:sp>
        <p:nvSpPr>
          <p:cNvPr id="250" name="Google Shape;250;p27"/>
          <p:cNvSpPr/>
          <p:nvPr/>
        </p:nvSpPr>
        <p:spPr>
          <a:xfrm>
            <a:off x="524425" y="5859710"/>
            <a:ext cx="9144000" cy="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rebuchet MS"/>
              <a:ea typeface="Trebuchet MS"/>
              <a:cs typeface="Trebuchet MS"/>
              <a:sym typeface="Trebuchet MS"/>
            </a:endParaRPr>
          </a:p>
        </p:txBody>
      </p:sp>
      <p:pic>
        <p:nvPicPr>
          <p:cNvPr descr="A close up of a logo  Description automatically generated" id="251" name="Google Shape;251;p27"/>
          <p:cNvPicPr preferRelativeResize="0"/>
          <p:nvPr/>
        </p:nvPicPr>
        <p:blipFill rotWithShape="1">
          <a:blip r:embed="rId3">
            <a:alphaModFix/>
          </a:blip>
          <a:srcRect b="0" l="0" r="0" t="0"/>
          <a:stretch/>
        </p:blipFill>
        <p:spPr>
          <a:xfrm>
            <a:off x="524425" y="6307332"/>
            <a:ext cx="1710047" cy="408041"/>
          </a:xfrm>
          <a:prstGeom prst="rect">
            <a:avLst/>
          </a:prstGeom>
          <a:noFill/>
          <a:ln>
            <a:noFill/>
          </a:ln>
        </p:spPr>
      </p:pic>
      <p:pic>
        <p:nvPicPr>
          <p:cNvPr id="252" name="Google Shape;252;p27"/>
          <p:cNvPicPr preferRelativeResize="0"/>
          <p:nvPr/>
        </p:nvPicPr>
        <p:blipFill rotWithShape="1">
          <a:blip r:embed="rId4">
            <a:alphaModFix/>
          </a:blip>
          <a:srcRect b="0" l="0" r="0" t="0"/>
          <a:stretch/>
        </p:blipFill>
        <p:spPr>
          <a:xfrm>
            <a:off x="3645476" y="208460"/>
            <a:ext cx="1890241" cy="1138069"/>
          </a:xfrm>
          <a:prstGeom prst="rect">
            <a:avLst/>
          </a:prstGeom>
          <a:noFill/>
          <a:ln>
            <a:noFill/>
          </a:ln>
        </p:spPr>
      </p:pic>
      <p:pic>
        <p:nvPicPr>
          <p:cNvPr id="253" name="Google Shape;253;p27"/>
          <p:cNvPicPr preferRelativeResize="0"/>
          <p:nvPr/>
        </p:nvPicPr>
        <p:blipFill rotWithShape="1">
          <a:blip r:embed="rId5">
            <a:alphaModFix/>
          </a:blip>
          <a:srcRect b="0" l="0" r="0" t="0"/>
          <a:stretch/>
        </p:blipFill>
        <p:spPr>
          <a:xfrm>
            <a:off x="611465" y="4902594"/>
            <a:ext cx="2532788" cy="1043445"/>
          </a:xfrm>
          <a:prstGeom prst="rect">
            <a:avLst/>
          </a:prstGeom>
          <a:noFill/>
          <a:ln>
            <a:noFill/>
          </a:ln>
        </p:spPr>
      </p:pic>
      <p:sp>
        <p:nvSpPr>
          <p:cNvPr id="254" name="Google Shape;254;p27"/>
          <p:cNvSpPr/>
          <p:nvPr/>
        </p:nvSpPr>
        <p:spPr>
          <a:xfrm>
            <a:off x="396744" y="2296537"/>
            <a:ext cx="4572000" cy="23083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de-DE" sz="1800" u="none" cap="none" strike="noStrike">
                <a:solidFill>
                  <a:srgbClr val="000000"/>
                </a:solidFill>
                <a:latin typeface="Arial"/>
                <a:ea typeface="Arial"/>
                <a:cs typeface="Arial"/>
                <a:sym typeface="Arial"/>
              </a:rPr>
              <a:t>Det är helt normalt att anställda möter nedgångar i motivation, men det blir ett problem när dina kollegor ständigt kopplas bort. Därför samlade vi några bra tips från experter som hjälper dig och ditt team motiverade, dag in och dag ut.</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55" name="Google Shape;255;p27"/>
          <p:cNvSpPr txBox="1"/>
          <p:nvPr/>
        </p:nvSpPr>
        <p:spPr>
          <a:xfrm>
            <a:off x="5082887" y="2296537"/>
            <a:ext cx="3664369" cy="3108543"/>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1. ''Känn igen'' bra arbete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2. Sätt små, mätbara mål</a:t>
            </a:r>
            <a:endParaRPr/>
          </a:p>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3. Fira resultat</a:t>
            </a:r>
            <a:endParaRPr/>
          </a:p>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4. Håll dig positiv</a:t>
            </a:r>
            <a:endParaRPr/>
          </a:p>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5. Håll dig driven</a:t>
            </a:r>
            <a:endParaRPr/>
          </a:p>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6. Ta regelbundna raster</a:t>
            </a:r>
            <a:endParaRPr/>
          </a:p>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7. Håll dig frisk</a:t>
            </a:r>
            <a:endParaRPr/>
          </a:p>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8. Var transparent</a:t>
            </a:r>
            <a:endParaRPr/>
          </a:p>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9. Uppmuntra team-work</a:t>
            </a:r>
            <a:endParaRPr/>
          </a:p>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10. Föreställ och dela positiva resultat</a:t>
            </a:r>
            <a:endParaRPr/>
          </a:p>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11. Hitta syfte</a:t>
            </a:r>
            <a:endParaRPr/>
          </a:p>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12. Erbjud små, konsekventa belöningar</a:t>
            </a:r>
            <a:endParaRPr/>
          </a:p>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13. Ge en känsla av säkerhet</a:t>
            </a:r>
            <a:endParaRPr/>
          </a:p>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14. Se och dela den stora bilden</a:t>
            </a:r>
            <a:endParaRPr/>
          </a:p>
        </p:txBody>
      </p:sp>
      <p:pic>
        <p:nvPicPr>
          <p:cNvPr id="256" name="Google Shape;256;p27"/>
          <p:cNvPicPr preferRelativeResize="0"/>
          <p:nvPr/>
        </p:nvPicPr>
        <p:blipFill rotWithShape="1">
          <a:blip r:embed="rId6">
            <a:alphaModFix/>
          </a:blip>
          <a:srcRect b="0" l="0" r="0" t="0"/>
          <a:stretch/>
        </p:blipFill>
        <p:spPr>
          <a:xfrm>
            <a:off x="6833467" y="70720"/>
            <a:ext cx="2072820" cy="137781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28"/>
          <p:cNvSpPr/>
          <p:nvPr>
            <p:ph type="ctrTitle"/>
          </p:nvPr>
        </p:nvSpPr>
        <p:spPr>
          <a:xfrm>
            <a:off x="311700" y="1642467"/>
            <a:ext cx="8520600" cy="467688"/>
          </a:xfrm>
          <a:prstGeom prst="roundRect">
            <a:avLst>
              <a:gd fmla="val 16667" name="adj"/>
            </a:avLst>
          </a:prstGeom>
          <a:solidFill>
            <a:srgbClr val="3087B9"/>
          </a:solidFill>
          <a:ln>
            <a:noFill/>
          </a:ln>
          <a:effectLst>
            <a:outerShdw blurRad="57150" rotWithShape="0" algn="ctr" dir="5400000" dist="19050">
              <a:srgbClr val="000000">
                <a:alpha val="61568"/>
              </a:srgbClr>
            </a:outerShdw>
          </a:effectLst>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2"/>
              </a:buClr>
              <a:buSzPts val="3060"/>
              <a:buFont typeface="Trebuchet MS"/>
              <a:buNone/>
            </a:pPr>
            <a:r>
              <a:rPr b="1" lang="de-DE" sz="3060">
                <a:solidFill>
                  <a:schemeClr val="lt2"/>
                </a:solidFill>
                <a:latin typeface="Trebuchet MS"/>
                <a:ea typeface="Trebuchet MS"/>
                <a:cs typeface="Trebuchet MS"/>
                <a:sym typeface="Trebuchet MS"/>
              </a:rPr>
              <a:t>Övningar</a:t>
            </a:r>
            <a:endParaRPr b="1" sz="3060">
              <a:solidFill>
                <a:schemeClr val="lt2"/>
              </a:solidFill>
            </a:endParaRPr>
          </a:p>
        </p:txBody>
      </p:sp>
      <p:sp>
        <p:nvSpPr>
          <p:cNvPr id="262" name="Google Shape;262;p28"/>
          <p:cNvSpPr txBox="1"/>
          <p:nvPr>
            <p:ph idx="1" type="subTitle"/>
          </p:nvPr>
        </p:nvSpPr>
        <p:spPr>
          <a:xfrm>
            <a:off x="311699" y="2110155"/>
            <a:ext cx="8325863" cy="3868614"/>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750"/>
              </a:spcBef>
              <a:spcAft>
                <a:spcPts val="0"/>
              </a:spcAft>
              <a:buClr>
                <a:schemeClr val="dk1"/>
              </a:buClr>
              <a:buSzPts val="1400"/>
              <a:buNone/>
            </a:pPr>
            <a:r>
              <a:rPr lang="de-DE"/>
              <a:t>Nedan visas scenarier för viktiga beslut som du kan behöva fatta som chef. Läs varje fråga och välj en från varje par-uttalande.</a:t>
            </a:r>
            <a:endParaRPr/>
          </a:p>
          <a:p>
            <a:pPr indent="0" lvl="0" marL="0" rtl="0" algn="l">
              <a:lnSpc>
                <a:spcPct val="90000"/>
              </a:lnSpc>
              <a:spcBef>
                <a:spcPts val="750"/>
              </a:spcBef>
              <a:spcAft>
                <a:spcPts val="0"/>
              </a:spcAft>
              <a:buClr>
                <a:schemeClr val="dk1"/>
              </a:buClr>
              <a:buSzPts val="1400"/>
              <a:buNone/>
            </a:pPr>
            <a:r>
              <a:rPr lang="de-DE"/>
              <a:t>Du måste säga upp tio personer. Skulle du:</a:t>
            </a:r>
            <a:endParaRPr sz="2400"/>
          </a:p>
          <a:p>
            <a:pPr indent="0" lvl="1" marL="342900" rtl="0" algn="l">
              <a:lnSpc>
                <a:spcPct val="90000"/>
              </a:lnSpc>
              <a:spcBef>
                <a:spcPts val="375"/>
              </a:spcBef>
              <a:spcAft>
                <a:spcPts val="0"/>
              </a:spcAft>
              <a:buClr>
                <a:schemeClr val="dk1"/>
              </a:buClr>
              <a:buSzPts val="1200"/>
              <a:buNone/>
            </a:pPr>
            <a:r>
              <a:rPr lang="de-DE" sz="1400"/>
              <a:t>a. säga upp de senaste tio personerna?</a:t>
            </a:r>
            <a:endParaRPr sz="1800"/>
          </a:p>
          <a:p>
            <a:pPr indent="0" lvl="1" marL="342900" rtl="0" algn="l">
              <a:lnSpc>
                <a:spcPct val="90000"/>
              </a:lnSpc>
              <a:spcBef>
                <a:spcPts val="375"/>
              </a:spcBef>
              <a:spcAft>
                <a:spcPts val="0"/>
              </a:spcAft>
              <a:buClr>
                <a:schemeClr val="dk1"/>
              </a:buClr>
              <a:buSzPts val="1500"/>
              <a:buNone/>
            </a:pPr>
            <a:r>
              <a:rPr lang="de-DE" sz="1400"/>
              <a:t>b. säga upp de tio personer som har lägst prestationsutvärderingar?</a:t>
            </a:r>
            <a:endParaRPr/>
          </a:p>
          <a:p>
            <a:pPr indent="0" lvl="1" marL="342900" rtl="0" algn="l">
              <a:lnSpc>
                <a:spcPct val="90000"/>
              </a:lnSpc>
              <a:spcBef>
                <a:spcPts val="375"/>
              </a:spcBef>
              <a:spcAft>
                <a:spcPts val="0"/>
              </a:spcAft>
              <a:buClr>
                <a:schemeClr val="dk1"/>
              </a:buClr>
              <a:buSzPts val="800"/>
              <a:buNone/>
            </a:pPr>
            <a:r>
              <a:t/>
            </a:r>
            <a:endParaRPr sz="1000"/>
          </a:p>
          <a:p>
            <a:pPr indent="0" lvl="0" marL="0" rtl="0" algn="l">
              <a:lnSpc>
                <a:spcPct val="90000"/>
              </a:lnSpc>
              <a:spcBef>
                <a:spcPts val="750"/>
              </a:spcBef>
              <a:spcAft>
                <a:spcPts val="0"/>
              </a:spcAft>
              <a:buClr>
                <a:schemeClr val="dk1"/>
              </a:buClr>
              <a:buSzPts val="1400"/>
              <a:buNone/>
            </a:pPr>
            <a:r>
              <a:rPr lang="de-DE"/>
              <a:t>Du måste skapa en klädkod. Skulle du:</a:t>
            </a:r>
            <a:endParaRPr sz="2400"/>
          </a:p>
          <a:p>
            <a:pPr indent="0" lvl="1" marL="342900" rtl="0" algn="l">
              <a:lnSpc>
                <a:spcPct val="90000"/>
              </a:lnSpc>
              <a:spcBef>
                <a:spcPts val="375"/>
              </a:spcBef>
              <a:spcAft>
                <a:spcPts val="0"/>
              </a:spcAft>
              <a:buClr>
                <a:schemeClr val="dk1"/>
              </a:buClr>
              <a:buSzPts val="1200"/>
              <a:buNone/>
            </a:pPr>
            <a:r>
              <a:rPr lang="de-DE" sz="1400"/>
              <a:t>a. be anställda att använda sitt bästa omdöme?</a:t>
            </a:r>
            <a:endParaRPr sz="1800"/>
          </a:p>
          <a:p>
            <a:pPr indent="0" lvl="1" marL="342900" rtl="0" algn="l">
              <a:lnSpc>
                <a:spcPct val="90000"/>
              </a:lnSpc>
              <a:spcBef>
                <a:spcPts val="375"/>
              </a:spcBef>
              <a:spcAft>
                <a:spcPts val="0"/>
              </a:spcAft>
              <a:buClr>
                <a:schemeClr val="dk1"/>
              </a:buClr>
              <a:buSzPts val="1500"/>
              <a:buNone/>
            </a:pPr>
            <a:r>
              <a:rPr lang="de-DE" sz="1400"/>
              <a:t>b. skapa en detaljerad klädkod som belyser vad som är rätt och felaktigt?</a:t>
            </a:r>
            <a:endParaRPr/>
          </a:p>
          <a:p>
            <a:pPr indent="0" lvl="1" marL="342900" rtl="0" algn="l">
              <a:lnSpc>
                <a:spcPct val="90000"/>
              </a:lnSpc>
              <a:spcBef>
                <a:spcPts val="375"/>
              </a:spcBef>
              <a:spcAft>
                <a:spcPts val="0"/>
              </a:spcAft>
              <a:buClr>
                <a:schemeClr val="dk1"/>
              </a:buClr>
              <a:buSzPts val="800"/>
              <a:buNone/>
            </a:pPr>
            <a:r>
              <a:t/>
            </a:r>
            <a:endParaRPr sz="1000"/>
          </a:p>
          <a:p>
            <a:pPr indent="0" lvl="0" marL="0" rtl="0" algn="l">
              <a:lnSpc>
                <a:spcPct val="90000"/>
              </a:lnSpc>
              <a:spcBef>
                <a:spcPts val="750"/>
              </a:spcBef>
              <a:spcAft>
                <a:spcPts val="0"/>
              </a:spcAft>
              <a:buClr>
                <a:schemeClr val="dk1"/>
              </a:buClr>
              <a:buSzPts val="1400"/>
              <a:buNone/>
            </a:pPr>
            <a:r>
              <a:rPr lang="de-DE"/>
              <a:t>Du måste övervaka anställda under arbetstiden. Skulle du:</a:t>
            </a:r>
            <a:endParaRPr sz="2400"/>
          </a:p>
          <a:p>
            <a:pPr indent="0" lvl="1" marL="342900" rtl="0" algn="l">
              <a:lnSpc>
                <a:spcPct val="90000"/>
              </a:lnSpc>
              <a:spcBef>
                <a:spcPts val="375"/>
              </a:spcBef>
              <a:spcAft>
                <a:spcPts val="0"/>
              </a:spcAft>
              <a:buClr>
                <a:schemeClr val="dk1"/>
              </a:buClr>
              <a:buSzPts val="1200"/>
              <a:buNone/>
            </a:pPr>
            <a:r>
              <a:rPr lang="de-DE" sz="1400"/>
              <a:t>a. inte övervaka dem eftersom de är professionella och du litar på dem?</a:t>
            </a:r>
            <a:endParaRPr sz="1800"/>
          </a:p>
          <a:p>
            <a:pPr indent="0" lvl="1" marL="342900" rtl="0" algn="l">
              <a:lnSpc>
                <a:spcPct val="90000"/>
              </a:lnSpc>
              <a:spcBef>
                <a:spcPts val="375"/>
              </a:spcBef>
              <a:spcAft>
                <a:spcPts val="0"/>
              </a:spcAft>
              <a:buClr>
                <a:schemeClr val="dk1"/>
              </a:buClr>
              <a:buSzPts val="1500"/>
              <a:buNone/>
            </a:pPr>
            <a:r>
              <a:rPr lang="de-DE" sz="1400"/>
              <a:t>b. installera ett program som övervakar deras webbanvändning för att säkerställa att de spenderar arbetstimmar genom att faktiskt arbeta?</a:t>
            </a:r>
            <a:endParaRPr/>
          </a:p>
          <a:p>
            <a:pPr indent="0" lvl="1" marL="342900" rtl="0" algn="ctr">
              <a:lnSpc>
                <a:spcPct val="90000"/>
              </a:lnSpc>
              <a:spcBef>
                <a:spcPts val="375"/>
              </a:spcBef>
              <a:spcAft>
                <a:spcPts val="0"/>
              </a:spcAft>
              <a:buClr>
                <a:schemeClr val="dk1"/>
              </a:buClr>
              <a:buSzPts val="1200"/>
              <a:buNone/>
            </a:pPr>
            <a:r>
              <a:t/>
            </a:r>
            <a:endParaRPr sz="1200"/>
          </a:p>
          <a:p>
            <a:pPr indent="-266700" lvl="0" marL="342900" rtl="0" algn="l">
              <a:lnSpc>
                <a:spcPct val="90000"/>
              </a:lnSpc>
              <a:spcBef>
                <a:spcPts val="750"/>
              </a:spcBef>
              <a:spcAft>
                <a:spcPts val="0"/>
              </a:spcAft>
              <a:buClr>
                <a:schemeClr val="dk1"/>
              </a:buClr>
              <a:buSzPts val="1200"/>
              <a:buNone/>
            </a:pPr>
            <a:r>
              <a:t/>
            </a:r>
            <a:endParaRPr sz="1200"/>
          </a:p>
        </p:txBody>
      </p:sp>
      <p:pic>
        <p:nvPicPr>
          <p:cNvPr descr="A close up of a logo  Description automatically generated" id="263" name="Google Shape;263;p28"/>
          <p:cNvPicPr preferRelativeResize="0"/>
          <p:nvPr/>
        </p:nvPicPr>
        <p:blipFill rotWithShape="1">
          <a:blip r:embed="rId3">
            <a:alphaModFix/>
          </a:blip>
          <a:srcRect b="0" l="0" r="0" t="0"/>
          <a:stretch/>
        </p:blipFill>
        <p:spPr>
          <a:xfrm>
            <a:off x="524425" y="6307332"/>
            <a:ext cx="1710047" cy="408041"/>
          </a:xfrm>
          <a:prstGeom prst="rect">
            <a:avLst/>
          </a:prstGeom>
          <a:noFill/>
          <a:ln>
            <a:noFill/>
          </a:ln>
        </p:spPr>
      </p:pic>
      <p:sp>
        <p:nvSpPr>
          <p:cNvPr id="264" name="Google Shape;264;p28"/>
          <p:cNvSpPr/>
          <p:nvPr/>
        </p:nvSpPr>
        <p:spPr>
          <a:xfrm>
            <a:off x="2771988" y="6346041"/>
            <a:ext cx="2991525" cy="36933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de-DE" sz="1800" u="none" cap="none" strike="noStrike">
                <a:solidFill>
                  <a:srgbClr val="000000"/>
                </a:solidFill>
                <a:latin typeface="Trebuchet MS"/>
                <a:ea typeface="Trebuchet MS"/>
                <a:cs typeface="Trebuchet MS"/>
                <a:sym typeface="Trebuchet MS"/>
              </a:rPr>
              <a:t>2018-1-AT01-KA202-039242</a:t>
            </a:r>
            <a:endParaRPr b="0" i="0" sz="1800" u="none" cap="none" strike="noStrike">
              <a:solidFill>
                <a:schemeClr val="dk1"/>
              </a:solidFill>
              <a:latin typeface="Trebuchet MS"/>
              <a:ea typeface="Trebuchet MS"/>
              <a:cs typeface="Trebuchet MS"/>
              <a:sym typeface="Trebuchet MS"/>
            </a:endParaRPr>
          </a:p>
        </p:txBody>
      </p:sp>
      <p:pic>
        <p:nvPicPr>
          <p:cNvPr id="265" name="Google Shape;265;p28"/>
          <p:cNvPicPr preferRelativeResize="0"/>
          <p:nvPr/>
        </p:nvPicPr>
        <p:blipFill rotWithShape="1">
          <a:blip r:embed="rId4">
            <a:alphaModFix/>
          </a:blip>
          <a:srcRect b="0" l="0" r="0" t="0"/>
          <a:stretch/>
        </p:blipFill>
        <p:spPr>
          <a:xfrm>
            <a:off x="6288258" y="253218"/>
            <a:ext cx="2503435" cy="126310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29"/>
          <p:cNvSpPr/>
          <p:nvPr>
            <p:ph type="ctrTitle"/>
          </p:nvPr>
        </p:nvSpPr>
        <p:spPr>
          <a:xfrm>
            <a:off x="311700" y="1642466"/>
            <a:ext cx="8520600" cy="528865"/>
          </a:xfrm>
          <a:prstGeom prst="roundRect">
            <a:avLst>
              <a:gd fmla="val 16667" name="adj"/>
            </a:avLst>
          </a:prstGeom>
          <a:solidFill>
            <a:srgbClr val="3087B9"/>
          </a:solidFill>
          <a:ln>
            <a:noFill/>
          </a:ln>
          <a:effectLst>
            <a:outerShdw blurRad="57150" rotWithShape="0" algn="ctr" dir="5400000" dist="19050">
              <a:srgbClr val="000000">
                <a:alpha val="61568"/>
              </a:srgbClr>
            </a:outerShdw>
          </a:effectLst>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2"/>
              </a:buClr>
              <a:buSzPts val="3060"/>
              <a:buFont typeface="Trebuchet MS"/>
              <a:buNone/>
            </a:pPr>
            <a:r>
              <a:rPr b="1" lang="de-DE" sz="3060">
                <a:solidFill>
                  <a:schemeClr val="lt2"/>
                </a:solidFill>
                <a:latin typeface="Trebuchet MS"/>
                <a:ea typeface="Trebuchet MS"/>
                <a:cs typeface="Trebuchet MS"/>
                <a:sym typeface="Trebuchet MS"/>
              </a:rPr>
              <a:t>Sammanfattning / slutsats</a:t>
            </a:r>
            <a:endParaRPr/>
          </a:p>
        </p:txBody>
      </p:sp>
      <p:sp>
        <p:nvSpPr>
          <p:cNvPr id="271" name="Google Shape;271;p29"/>
          <p:cNvSpPr txBox="1"/>
          <p:nvPr>
            <p:ph idx="1" type="subTitle"/>
          </p:nvPr>
        </p:nvSpPr>
        <p:spPr>
          <a:xfrm>
            <a:off x="271125" y="2287397"/>
            <a:ext cx="6612233" cy="3995872"/>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750"/>
              </a:spcBef>
              <a:spcAft>
                <a:spcPts val="0"/>
              </a:spcAft>
              <a:buClr>
                <a:schemeClr val="dk1"/>
              </a:buClr>
              <a:buSzPts val="1800"/>
              <a:buNone/>
            </a:pPr>
            <a:br>
              <a:rPr lang="de-DE"/>
            </a:br>
            <a:endParaRPr/>
          </a:p>
        </p:txBody>
      </p:sp>
      <p:pic>
        <p:nvPicPr>
          <p:cNvPr descr="A close up of a logo  Description automatically generated" id="272" name="Google Shape;272;p29"/>
          <p:cNvPicPr preferRelativeResize="0"/>
          <p:nvPr/>
        </p:nvPicPr>
        <p:blipFill rotWithShape="1">
          <a:blip r:embed="rId3">
            <a:alphaModFix/>
          </a:blip>
          <a:srcRect b="0" l="0" r="0" t="0"/>
          <a:stretch/>
        </p:blipFill>
        <p:spPr>
          <a:xfrm>
            <a:off x="524425" y="6307332"/>
            <a:ext cx="1710047" cy="408041"/>
          </a:xfrm>
          <a:prstGeom prst="rect">
            <a:avLst/>
          </a:prstGeom>
          <a:noFill/>
          <a:ln>
            <a:noFill/>
          </a:ln>
        </p:spPr>
      </p:pic>
      <p:sp>
        <p:nvSpPr>
          <p:cNvPr id="273" name="Google Shape;273;p29"/>
          <p:cNvSpPr/>
          <p:nvPr/>
        </p:nvSpPr>
        <p:spPr>
          <a:xfrm>
            <a:off x="2771988" y="6346041"/>
            <a:ext cx="2991525" cy="36933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de-DE" sz="1800" u="none" cap="none" strike="noStrike">
                <a:solidFill>
                  <a:srgbClr val="000000"/>
                </a:solidFill>
                <a:latin typeface="Trebuchet MS"/>
                <a:ea typeface="Trebuchet MS"/>
                <a:cs typeface="Trebuchet MS"/>
                <a:sym typeface="Trebuchet MS"/>
              </a:rPr>
              <a:t>2018-1-AT01-KA202-039242</a:t>
            </a:r>
            <a:endParaRPr b="0" i="0" sz="1800" u="none" cap="none" strike="noStrike">
              <a:solidFill>
                <a:schemeClr val="dk1"/>
              </a:solidFill>
              <a:latin typeface="Trebuchet MS"/>
              <a:ea typeface="Trebuchet MS"/>
              <a:cs typeface="Trebuchet MS"/>
              <a:sym typeface="Trebuchet MS"/>
            </a:endParaRPr>
          </a:p>
        </p:txBody>
      </p:sp>
      <p:sp>
        <p:nvSpPr>
          <p:cNvPr id="274" name="Google Shape;274;p29"/>
          <p:cNvSpPr/>
          <p:nvPr/>
        </p:nvSpPr>
        <p:spPr>
          <a:xfrm>
            <a:off x="468533" y="2221799"/>
            <a:ext cx="8214485" cy="187743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de-DE" sz="1800" u="none" cap="none" strike="noStrike">
                <a:solidFill>
                  <a:schemeClr val="dk1"/>
                </a:solidFill>
                <a:latin typeface="Trebuchet MS"/>
                <a:ea typeface="Trebuchet MS"/>
                <a:cs typeface="Trebuchet MS"/>
                <a:sym typeface="Trebuchet MS"/>
              </a:rPr>
              <a:t>En positiv arbetsplats är det grundläggande elementet som får ditt företag till toppen. För att uppnå en hög produktivitetsnivå måste ledningen uppmuntra en positiv arbetsmiljö.</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de-DE" sz="1800" u="none" cap="none" strike="noStrike">
                <a:solidFill>
                  <a:schemeClr val="dk1"/>
                </a:solidFill>
                <a:latin typeface="Trebuchet MS"/>
                <a:ea typeface="Trebuchet MS"/>
                <a:cs typeface="Trebuchet MS"/>
                <a:sym typeface="Trebuchet MS"/>
              </a:rPr>
              <a:t>Se till att dina anställda känner att deras arbete och ansträngningar är ett viktigt bidrag till företagets framgång. Kom ihåg att alltid ha en ”öppen dörr” -policy och ha en tillgänglig ledningsgrupp.</a:t>
            </a:r>
            <a:endParaRPr/>
          </a:p>
        </p:txBody>
      </p:sp>
      <p:sp>
        <p:nvSpPr>
          <p:cNvPr id="275" name="Google Shape;275;p29"/>
          <p:cNvSpPr/>
          <p:nvPr/>
        </p:nvSpPr>
        <p:spPr>
          <a:xfrm>
            <a:off x="580305" y="4083673"/>
            <a:ext cx="7986919" cy="569495"/>
          </a:xfrm>
          <a:prstGeom prst="rect">
            <a:avLst/>
          </a:prstGeom>
          <a:solidFill>
            <a:srgbClr val="D5DBE5"/>
          </a:solidFill>
          <a:ln cap="flat" cmpd="sng" w="25400">
            <a:solidFill>
              <a:srgbClr val="4271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de-DE" sz="1400" u="none" cap="none" strike="noStrike">
                <a:solidFill>
                  <a:schemeClr val="dk1"/>
                </a:solidFill>
                <a:latin typeface="Arial"/>
                <a:ea typeface="Arial"/>
                <a:cs typeface="Arial"/>
                <a:sym typeface="Arial"/>
              </a:rPr>
              <a:t>3 VÄGAR FÖR ATT ÖKA MEDARBETARMOTIVATION</a:t>
            </a:r>
            <a:endParaRPr b="0" i="0" sz="1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de-DE" sz="1400" u="none" cap="none" strike="noStrike">
                <a:solidFill>
                  <a:schemeClr val="dk1"/>
                </a:solidFill>
                <a:latin typeface="Arial"/>
                <a:ea typeface="Arial"/>
                <a:cs typeface="Arial"/>
                <a:sym typeface="Arial"/>
              </a:rPr>
              <a:t>Företag kan skapa miljöer som motiverar anställda genom att:</a:t>
            </a:r>
            <a:endParaRPr/>
          </a:p>
        </p:txBody>
      </p:sp>
      <p:sp>
        <p:nvSpPr>
          <p:cNvPr id="276" name="Google Shape;276;p29"/>
          <p:cNvSpPr/>
          <p:nvPr/>
        </p:nvSpPr>
        <p:spPr>
          <a:xfrm>
            <a:off x="768429" y="4684775"/>
            <a:ext cx="2326107" cy="1130968"/>
          </a:xfrm>
          <a:prstGeom prst="roundRect">
            <a:avLst>
              <a:gd fmla="val 16667" name="adj"/>
            </a:avLst>
          </a:prstGeom>
          <a:noFill/>
          <a:ln cap="flat" cmpd="sng" w="25400">
            <a:solidFill>
              <a:srgbClr val="4271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rPr b="0" i="0" lang="de-DE" sz="1100" u="none" cap="none" strike="noStrike">
                <a:solidFill>
                  <a:schemeClr val="dk1"/>
                </a:solidFill>
                <a:latin typeface="Arial"/>
                <a:ea typeface="Arial"/>
                <a:cs typeface="Arial"/>
                <a:sym typeface="Arial"/>
              </a:rPr>
              <a:t>1. Förvänta dig att arbetsgivaren ska ge stöd och uppmuntra självstyrning. Ha arbetsgivare som uppmuntrar problemlösning, inte införa lösningar.</a:t>
            </a:r>
            <a:endParaRPr b="0" i="0" sz="1100" u="none" cap="none" strike="noStrike">
              <a:solidFill>
                <a:schemeClr val="dk1"/>
              </a:solidFill>
              <a:latin typeface="Arial"/>
              <a:ea typeface="Arial"/>
              <a:cs typeface="Arial"/>
              <a:sym typeface="Arial"/>
            </a:endParaRPr>
          </a:p>
        </p:txBody>
      </p:sp>
      <p:sp>
        <p:nvSpPr>
          <p:cNvPr id="277" name="Google Shape;277;p29"/>
          <p:cNvSpPr/>
          <p:nvPr/>
        </p:nvSpPr>
        <p:spPr>
          <a:xfrm>
            <a:off x="3408946" y="4684775"/>
            <a:ext cx="2326107" cy="1130968"/>
          </a:xfrm>
          <a:prstGeom prst="roundRect">
            <a:avLst>
              <a:gd fmla="val 16667" name="adj"/>
            </a:avLst>
          </a:prstGeom>
          <a:noFill/>
          <a:ln cap="flat" cmpd="sng" w="25400">
            <a:solidFill>
              <a:srgbClr val="4271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rPr b="0" i="0" lang="de-DE" sz="1100" u="none" cap="none" strike="noStrike">
                <a:solidFill>
                  <a:schemeClr val="dk1"/>
                </a:solidFill>
                <a:latin typeface="Arial"/>
                <a:ea typeface="Arial"/>
                <a:cs typeface="Arial"/>
                <a:sym typeface="Arial"/>
              </a:rPr>
              <a:t>2. Skapa belöningssystem som bekräftar. Använd belöningar som löneökningar, bonusar och kampanjer för att öka känslan av kompetens och behärskning.</a:t>
            </a:r>
            <a:endParaRPr b="0" i="0" sz="1100" u="none" cap="none" strike="noStrike">
              <a:solidFill>
                <a:schemeClr val="dk1"/>
              </a:solidFill>
              <a:latin typeface="Arial"/>
              <a:ea typeface="Arial"/>
              <a:cs typeface="Arial"/>
              <a:sym typeface="Arial"/>
            </a:endParaRPr>
          </a:p>
        </p:txBody>
      </p:sp>
      <p:sp>
        <p:nvSpPr>
          <p:cNvPr id="278" name="Google Shape;278;p29"/>
          <p:cNvSpPr/>
          <p:nvPr/>
        </p:nvSpPr>
        <p:spPr>
          <a:xfrm>
            <a:off x="6034714" y="4684775"/>
            <a:ext cx="2326107" cy="1130968"/>
          </a:xfrm>
          <a:prstGeom prst="roundRect">
            <a:avLst>
              <a:gd fmla="val 16667" name="adj"/>
            </a:avLst>
          </a:prstGeom>
          <a:noFill/>
          <a:ln cap="flat" cmpd="sng" w="25400">
            <a:solidFill>
              <a:srgbClr val="4271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rPr b="0" i="0" lang="de-DE" sz="1100" u="none" cap="none" strike="noStrike">
                <a:solidFill>
                  <a:schemeClr val="dk1"/>
                </a:solidFill>
                <a:latin typeface="Arial"/>
                <a:ea typeface="Arial"/>
                <a:cs typeface="Arial"/>
                <a:sym typeface="Arial"/>
              </a:rPr>
              <a:t>3. Minimera organisatorisk politik och främj rättvisa. Se till att belöningarna baseras på kvalifikationer och prestationer, inte kundkrets.</a:t>
            </a:r>
            <a:endParaRPr b="0" i="0" sz="1100" u="none" cap="none" strike="noStrike">
              <a:solidFill>
                <a:schemeClr val="dk1"/>
              </a:solidFill>
              <a:latin typeface="Arial"/>
              <a:ea typeface="Arial"/>
              <a:cs typeface="Arial"/>
              <a:sym typeface="Arial"/>
            </a:endParaRPr>
          </a:p>
        </p:txBody>
      </p:sp>
      <p:pic>
        <p:nvPicPr>
          <p:cNvPr id="279" name="Google Shape;279;p29"/>
          <p:cNvPicPr preferRelativeResize="0"/>
          <p:nvPr/>
        </p:nvPicPr>
        <p:blipFill rotWithShape="1">
          <a:blip r:embed="rId4">
            <a:alphaModFix/>
          </a:blip>
          <a:srcRect b="0" l="0" r="0" t="0"/>
          <a:stretch/>
        </p:blipFill>
        <p:spPr>
          <a:xfrm>
            <a:off x="6759480" y="55421"/>
            <a:ext cx="2072820" cy="137781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30"/>
          <p:cNvSpPr txBox="1"/>
          <p:nvPr>
            <p:ph type="ctrTitle"/>
          </p:nvPr>
        </p:nvSpPr>
        <p:spPr>
          <a:xfrm>
            <a:off x="1143000" y="1577555"/>
            <a:ext cx="6858000" cy="1932407"/>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4320"/>
              <a:buFont typeface="Trebuchet MS"/>
              <a:buNone/>
            </a:pPr>
            <a:r>
              <a:rPr b="1" lang="de-DE" sz="4320"/>
              <a:t>Tack för att du tittade!</a:t>
            </a:r>
            <a:br>
              <a:rPr b="1" i="1" lang="de-DE" sz="4320">
                <a:solidFill>
                  <a:schemeClr val="accent4"/>
                </a:solidFill>
              </a:rPr>
            </a:br>
            <a:endParaRPr sz="4050"/>
          </a:p>
        </p:txBody>
      </p:sp>
      <p:pic>
        <p:nvPicPr>
          <p:cNvPr descr="A close up of a logo  Description automatically generated" id="285" name="Google Shape;285;p30"/>
          <p:cNvPicPr preferRelativeResize="0"/>
          <p:nvPr/>
        </p:nvPicPr>
        <p:blipFill rotWithShape="1">
          <a:blip r:embed="rId3">
            <a:alphaModFix/>
          </a:blip>
          <a:srcRect b="0" l="0" r="0" t="0"/>
          <a:stretch/>
        </p:blipFill>
        <p:spPr>
          <a:xfrm>
            <a:off x="524425" y="6307332"/>
            <a:ext cx="1710047" cy="408041"/>
          </a:xfrm>
          <a:prstGeom prst="rect">
            <a:avLst/>
          </a:prstGeom>
          <a:noFill/>
          <a:ln>
            <a:noFill/>
          </a:ln>
        </p:spPr>
      </p:pic>
      <p:pic>
        <p:nvPicPr>
          <p:cNvPr id="286" name="Google Shape;286;p30"/>
          <p:cNvPicPr preferRelativeResize="0"/>
          <p:nvPr/>
        </p:nvPicPr>
        <p:blipFill rotWithShape="1">
          <a:blip r:embed="rId4">
            <a:alphaModFix/>
          </a:blip>
          <a:srcRect b="0" l="0" r="0" t="0"/>
          <a:stretch/>
        </p:blipFill>
        <p:spPr>
          <a:xfrm>
            <a:off x="311700" y="5859710"/>
            <a:ext cx="1439863" cy="398463"/>
          </a:xfrm>
          <a:prstGeom prst="rect">
            <a:avLst/>
          </a:prstGeom>
          <a:noFill/>
          <a:ln>
            <a:noFill/>
          </a:ln>
        </p:spPr>
      </p:pic>
      <p:pic>
        <p:nvPicPr>
          <p:cNvPr id="287" name="Google Shape;287;p30"/>
          <p:cNvPicPr preferRelativeResize="0"/>
          <p:nvPr/>
        </p:nvPicPr>
        <p:blipFill rotWithShape="1">
          <a:blip r:embed="rId5">
            <a:alphaModFix/>
          </a:blip>
          <a:srcRect b="0" l="0" r="0" t="0"/>
          <a:stretch/>
        </p:blipFill>
        <p:spPr>
          <a:xfrm>
            <a:off x="1794425" y="5859710"/>
            <a:ext cx="792163" cy="404813"/>
          </a:xfrm>
          <a:prstGeom prst="rect">
            <a:avLst/>
          </a:prstGeom>
          <a:noFill/>
          <a:ln>
            <a:noFill/>
          </a:ln>
        </p:spPr>
      </p:pic>
      <p:pic>
        <p:nvPicPr>
          <p:cNvPr id="288" name="Google Shape;288;p30"/>
          <p:cNvPicPr preferRelativeResize="0"/>
          <p:nvPr/>
        </p:nvPicPr>
        <p:blipFill rotWithShape="1">
          <a:blip r:embed="rId6">
            <a:alphaModFix/>
          </a:blip>
          <a:srcRect b="0" l="0" r="0" t="0"/>
          <a:stretch/>
        </p:blipFill>
        <p:spPr>
          <a:xfrm>
            <a:off x="2697713" y="5859710"/>
            <a:ext cx="822325" cy="361950"/>
          </a:xfrm>
          <a:prstGeom prst="rect">
            <a:avLst/>
          </a:prstGeom>
          <a:noFill/>
          <a:ln>
            <a:noFill/>
          </a:ln>
        </p:spPr>
      </p:pic>
      <p:pic>
        <p:nvPicPr>
          <p:cNvPr id="289" name="Google Shape;289;p30"/>
          <p:cNvPicPr preferRelativeResize="0"/>
          <p:nvPr/>
        </p:nvPicPr>
        <p:blipFill rotWithShape="1">
          <a:blip r:embed="rId7">
            <a:alphaModFix/>
          </a:blip>
          <a:srcRect b="0" l="0" r="0" t="0"/>
          <a:stretch/>
        </p:blipFill>
        <p:spPr>
          <a:xfrm>
            <a:off x="3572425" y="5859710"/>
            <a:ext cx="1390650" cy="323850"/>
          </a:xfrm>
          <a:prstGeom prst="rect">
            <a:avLst/>
          </a:prstGeom>
          <a:noFill/>
          <a:ln>
            <a:noFill/>
          </a:ln>
        </p:spPr>
      </p:pic>
      <p:pic>
        <p:nvPicPr>
          <p:cNvPr id="290" name="Google Shape;290;p30"/>
          <p:cNvPicPr preferRelativeResize="0"/>
          <p:nvPr/>
        </p:nvPicPr>
        <p:blipFill rotWithShape="1">
          <a:blip r:embed="rId8">
            <a:alphaModFix/>
          </a:blip>
          <a:srcRect b="0" l="0" r="0" t="0"/>
          <a:stretch/>
        </p:blipFill>
        <p:spPr>
          <a:xfrm>
            <a:off x="5029750" y="5859710"/>
            <a:ext cx="752475" cy="333375"/>
          </a:xfrm>
          <a:prstGeom prst="rect">
            <a:avLst/>
          </a:prstGeom>
          <a:noFill/>
          <a:ln>
            <a:noFill/>
          </a:ln>
        </p:spPr>
      </p:pic>
      <p:pic>
        <p:nvPicPr>
          <p:cNvPr id="291" name="Google Shape;291;p30"/>
          <p:cNvPicPr preferRelativeResize="0"/>
          <p:nvPr/>
        </p:nvPicPr>
        <p:blipFill rotWithShape="1">
          <a:blip r:embed="rId9">
            <a:alphaModFix/>
          </a:blip>
          <a:srcRect b="0" l="0" r="0" t="0"/>
          <a:stretch/>
        </p:blipFill>
        <p:spPr>
          <a:xfrm>
            <a:off x="5858425" y="5859710"/>
            <a:ext cx="342900" cy="306388"/>
          </a:xfrm>
          <a:prstGeom prst="rect">
            <a:avLst/>
          </a:prstGeom>
          <a:noFill/>
          <a:ln>
            <a:noFill/>
          </a:ln>
        </p:spPr>
      </p:pic>
      <p:pic>
        <p:nvPicPr>
          <p:cNvPr id="292" name="Google Shape;292;p30"/>
          <p:cNvPicPr preferRelativeResize="0"/>
          <p:nvPr/>
        </p:nvPicPr>
        <p:blipFill rotWithShape="1">
          <a:blip r:embed="rId10">
            <a:alphaModFix/>
          </a:blip>
          <a:srcRect b="0" l="0" r="0" t="0"/>
          <a:stretch/>
        </p:blipFill>
        <p:spPr>
          <a:xfrm>
            <a:off x="6291813" y="5859710"/>
            <a:ext cx="525462" cy="369888"/>
          </a:xfrm>
          <a:prstGeom prst="rect">
            <a:avLst/>
          </a:prstGeom>
          <a:noFill/>
          <a:ln>
            <a:noFill/>
          </a:ln>
        </p:spPr>
      </p:pic>
      <p:sp>
        <p:nvSpPr>
          <p:cNvPr id="293" name="Google Shape;293;p30"/>
          <p:cNvSpPr/>
          <p:nvPr/>
        </p:nvSpPr>
        <p:spPr>
          <a:xfrm>
            <a:off x="2771988" y="6346041"/>
            <a:ext cx="2991525" cy="36933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de-DE" sz="1800" u="none" cap="none" strike="noStrike">
                <a:solidFill>
                  <a:srgbClr val="000000"/>
                </a:solidFill>
                <a:latin typeface="Trebuchet MS"/>
                <a:ea typeface="Trebuchet MS"/>
                <a:cs typeface="Trebuchet MS"/>
                <a:sym typeface="Trebuchet MS"/>
              </a:rPr>
              <a:t>2018-1-AT01-KA202-039242</a:t>
            </a:r>
            <a:endParaRPr b="0" i="0" sz="1800" u="none" cap="none" strike="noStrike">
              <a:solidFill>
                <a:schemeClr val="dk1"/>
              </a:solidFill>
              <a:latin typeface="Trebuchet MS"/>
              <a:ea typeface="Trebuchet MS"/>
              <a:cs typeface="Trebuchet MS"/>
              <a:sym typeface="Trebuchet MS"/>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pic>
        <p:nvPicPr>
          <p:cNvPr descr="A close up of a logo  Description automatically generated" id="298" name="Google Shape;298;p31"/>
          <p:cNvPicPr preferRelativeResize="0"/>
          <p:nvPr/>
        </p:nvPicPr>
        <p:blipFill rotWithShape="1">
          <a:blip r:embed="rId3">
            <a:alphaModFix/>
          </a:blip>
          <a:srcRect b="0" l="0" r="0" t="0"/>
          <a:stretch/>
        </p:blipFill>
        <p:spPr>
          <a:xfrm>
            <a:off x="524425" y="6307332"/>
            <a:ext cx="1710047" cy="408041"/>
          </a:xfrm>
          <a:prstGeom prst="rect">
            <a:avLst/>
          </a:prstGeom>
          <a:noFill/>
          <a:ln>
            <a:noFill/>
          </a:ln>
        </p:spPr>
      </p:pic>
      <p:pic>
        <p:nvPicPr>
          <p:cNvPr id="299" name="Google Shape;299;p31"/>
          <p:cNvPicPr preferRelativeResize="0"/>
          <p:nvPr/>
        </p:nvPicPr>
        <p:blipFill rotWithShape="1">
          <a:blip r:embed="rId4">
            <a:alphaModFix/>
          </a:blip>
          <a:srcRect b="0" l="0" r="0" t="0"/>
          <a:stretch/>
        </p:blipFill>
        <p:spPr>
          <a:xfrm>
            <a:off x="311700" y="5859710"/>
            <a:ext cx="1439863" cy="398463"/>
          </a:xfrm>
          <a:prstGeom prst="rect">
            <a:avLst/>
          </a:prstGeom>
          <a:noFill/>
          <a:ln>
            <a:noFill/>
          </a:ln>
        </p:spPr>
      </p:pic>
      <p:pic>
        <p:nvPicPr>
          <p:cNvPr id="300" name="Google Shape;300;p31"/>
          <p:cNvPicPr preferRelativeResize="0"/>
          <p:nvPr/>
        </p:nvPicPr>
        <p:blipFill rotWithShape="1">
          <a:blip r:embed="rId5">
            <a:alphaModFix/>
          </a:blip>
          <a:srcRect b="0" l="0" r="0" t="0"/>
          <a:stretch/>
        </p:blipFill>
        <p:spPr>
          <a:xfrm>
            <a:off x="1794425" y="5859710"/>
            <a:ext cx="792163" cy="404813"/>
          </a:xfrm>
          <a:prstGeom prst="rect">
            <a:avLst/>
          </a:prstGeom>
          <a:noFill/>
          <a:ln>
            <a:noFill/>
          </a:ln>
        </p:spPr>
      </p:pic>
      <p:pic>
        <p:nvPicPr>
          <p:cNvPr id="301" name="Google Shape;301;p31"/>
          <p:cNvPicPr preferRelativeResize="0"/>
          <p:nvPr/>
        </p:nvPicPr>
        <p:blipFill rotWithShape="1">
          <a:blip r:embed="rId6">
            <a:alphaModFix/>
          </a:blip>
          <a:srcRect b="0" l="0" r="0" t="0"/>
          <a:stretch/>
        </p:blipFill>
        <p:spPr>
          <a:xfrm>
            <a:off x="2697713" y="5859710"/>
            <a:ext cx="822325" cy="361950"/>
          </a:xfrm>
          <a:prstGeom prst="rect">
            <a:avLst/>
          </a:prstGeom>
          <a:noFill/>
          <a:ln>
            <a:noFill/>
          </a:ln>
        </p:spPr>
      </p:pic>
      <p:pic>
        <p:nvPicPr>
          <p:cNvPr id="302" name="Google Shape;302;p31"/>
          <p:cNvPicPr preferRelativeResize="0"/>
          <p:nvPr/>
        </p:nvPicPr>
        <p:blipFill rotWithShape="1">
          <a:blip r:embed="rId7">
            <a:alphaModFix/>
          </a:blip>
          <a:srcRect b="0" l="0" r="0" t="0"/>
          <a:stretch/>
        </p:blipFill>
        <p:spPr>
          <a:xfrm>
            <a:off x="3572425" y="5859710"/>
            <a:ext cx="1390650" cy="323850"/>
          </a:xfrm>
          <a:prstGeom prst="rect">
            <a:avLst/>
          </a:prstGeom>
          <a:noFill/>
          <a:ln>
            <a:noFill/>
          </a:ln>
        </p:spPr>
      </p:pic>
      <p:pic>
        <p:nvPicPr>
          <p:cNvPr id="303" name="Google Shape;303;p31"/>
          <p:cNvPicPr preferRelativeResize="0"/>
          <p:nvPr/>
        </p:nvPicPr>
        <p:blipFill rotWithShape="1">
          <a:blip r:embed="rId8">
            <a:alphaModFix/>
          </a:blip>
          <a:srcRect b="0" l="0" r="0" t="0"/>
          <a:stretch/>
        </p:blipFill>
        <p:spPr>
          <a:xfrm>
            <a:off x="5029750" y="5859710"/>
            <a:ext cx="752475" cy="333375"/>
          </a:xfrm>
          <a:prstGeom prst="rect">
            <a:avLst/>
          </a:prstGeom>
          <a:noFill/>
          <a:ln>
            <a:noFill/>
          </a:ln>
        </p:spPr>
      </p:pic>
      <p:pic>
        <p:nvPicPr>
          <p:cNvPr id="304" name="Google Shape;304;p31"/>
          <p:cNvPicPr preferRelativeResize="0"/>
          <p:nvPr/>
        </p:nvPicPr>
        <p:blipFill rotWithShape="1">
          <a:blip r:embed="rId9">
            <a:alphaModFix/>
          </a:blip>
          <a:srcRect b="0" l="0" r="0" t="0"/>
          <a:stretch/>
        </p:blipFill>
        <p:spPr>
          <a:xfrm>
            <a:off x="5858425" y="5859710"/>
            <a:ext cx="342900" cy="306388"/>
          </a:xfrm>
          <a:prstGeom prst="rect">
            <a:avLst/>
          </a:prstGeom>
          <a:noFill/>
          <a:ln>
            <a:noFill/>
          </a:ln>
        </p:spPr>
      </p:pic>
      <p:pic>
        <p:nvPicPr>
          <p:cNvPr id="305" name="Google Shape;305;p31"/>
          <p:cNvPicPr preferRelativeResize="0"/>
          <p:nvPr/>
        </p:nvPicPr>
        <p:blipFill rotWithShape="1">
          <a:blip r:embed="rId10">
            <a:alphaModFix/>
          </a:blip>
          <a:srcRect b="0" l="0" r="0" t="0"/>
          <a:stretch/>
        </p:blipFill>
        <p:spPr>
          <a:xfrm>
            <a:off x="6291813" y="5859710"/>
            <a:ext cx="525462" cy="369888"/>
          </a:xfrm>
          <a:prstGeom prst="rect">
            <a:avLst/>
          </a:prstGeom>
          <a:noFill/>
          <a:ln>
            <a:noFill/>
          </a:ln>
        </p:spPr>
      </p:pic>
      <p:sp>
        <p:nvSpPr>
          <p:cNvPr id="306" name="Google Shape;306;p31"/>
          <p:cNvSpPr/>
          <p:nvPr/>
        </p:nvSpPr>
        <p:spPr>
          <a:xfrm>
            <a:off x="2771988" y="6346041"/>
            <a:ext cx="2991525" cy="36933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de-DE" sz="1800" u="none" cap="none" strike="noStrike">
                <a:solidFill>
                  <a:srgbClr val="000000"/>
                </a:solidFill>
                <a:latin typeface="Trebuchet MS"/>
                <a:ea typeface="Trebuchet MS"/>
                <a:cs typeface="Trebuchet MS"/>
                <a:sym typeface="Trebuchet MS"/>
              </a:rPr>
              <a:t>2018-1-AT01-KA202-039242</a:t>
            </a:r>
            <a:endParaRPr b="0" i="0" sz="1800" u="none" cap="none" strike="noStrike">
              <a:solidFill>
                <a:schemeClr val="dk1"/>
              </a:solidFill>
              <a:latin typeface="Trebuchet MS"/>
              <a:ea typeface="Trebuchet MS"/>
              <a:cs typeface="Trebuchet MS"/>
              <a:sym typeface="Trebuchet MS"/>
            </a:endParaRPr>
          </a:p>
        </p:txBody>
      </p:sp>
      <p:sp>
        <p:nvSpPr>
          <p:cNvPr id="307" name="Google Shape;307;p31"/>
          <p:cNvSpPr/>
          <p:nvPr/>
        </p:nvSpPr>
        <p:spPr>
          <a:xfrm>
            <a:off x="399433" y="2951740"/>
            <a:ext cx="8506271" cy="224451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de-DE" sz="1200" u="sng" cap="none" strike="noStrike">
                <a:solidFill>
                  <a:schemeClr val="hlink"/>
                </a:solidFill>
                <a:latin typeface="Trebuchet MS"/>
                <a:ea typeface="Trebuchet MS"/>
                <a:cs typeface="Trebuchet MS"/>
                <a:sym typeface="Trebuchet MS"/>
                <a:hlinkClick r:id="rId11"/>
              </a:rPr>
              <a:t>https://inside.6q.io/employee-motivation-important/</a:t>
            </a:r>
            <a:br>
              <a:rPr b="0" i="0" lang="de-DE" sz="1200" u="none" cap="none" strike="noStrike">
                <a:solidFill>
                  <a:schemeClr val="dk1"/>
                </a:solidFill>
                <a:latin typeface="Trebuchet MS"/>
                <a:ea typeface="Trebuchet MS"/>
                <a:cs typeface="Trebuchet MS"/>
                <a:sym typeface="Trebuchet MS"/>
              </a:rPr>
            </a:br>
            <a:r>
              <a:rPr b="0" i="0" lang="de-DE" sz="1200" u="sng" cap="none" strike="noStrike">
                <a:solidFill>
                  <a:schemeClr val="hlink"/>
                </a:solidFill>
                <a:latin typeface="Trebuchet MS"/>
                <a:ea typeface="Trebuchet MS"/>
                <a:cs typeface="Trebuchet MS"/>
                <a:sym typeface="Trebuchet MS"/>
                <a:hlinkClick r:id="rId12"/>
              </a:rPr>
              <a:t>https://www.businessperform.com/workplace-training/workplace_environment.html</a:t>
            </a:r>
            <a:br>
              <a:rPr b="0" i="0" lang="de-DE" sz="1200" u="none" cap="none" strike="noStrike">
                <a:solidFill>
                  <a:schemeClr val="dk1"/>
                </a:solidFill>
                <a:latin typeface="Trebuchet MS"/>
                <a:ea typeface="Trebuchet MS"/>
                <a:cs typeface="Trebuchet MS"/>
                <a:sym typeface="Trebuchet MS"/>
              </a:rPr>
            </a:br>
            <a:r>
              <a:rPr b="0" i="0" lang="de-DE" sz="1200" u="sng" cap="none" strike="noStrike">
                <a:solidFill>
                  <a:schemeClr val="hlink"/>
                </a:solidFill>
                <a:latin typeface="Trebuchet MS"/>
                <a:ea typeface="Trebuchet MS"/>
                <a:cs typeface="Trebuchet MS"/>
                <a:sym typeface="Trebuchet MS"/>
                <a:hlinkClick r:id="rId13"/>
              </a:rPr>
              <a:t>https://www.forbes.com/sites/alankohll/2018/08/14/how-to-build-a-positive-company-culture/#4290bbd449b5</a:t>
            </a:r>
            <a:br>
              <a:rPr b="0" i="0" lang="de-DE" sz="1200" u="none" cap="none" strike="noStrike">
                <a:solidFill>
                  <a:schemeClr val="dk1"/>
                </a:solidFill>
                <a:latin typeface="Trebuchet MS"/>
                <a:ea typeface="Trebuchet MS"/>
                <a:cs typeface="Trebuchet MS"/>
                <a:sym typeface="Trebuchet MS"/>
              </a:rPr>
            </a:br>
            <a:r>
              <a:rPr b="0" i="0" lang="de-DE" sz="1200" u="sng" cap="none" strike="noStrike">
                <a:solidFill>
                  <a:schemeClr val="hlink"/>
                </a:solidFill>
                <a:latin typeface="Trebuchet MS"/>
                <a:ea typeface="Trebuchet MS"/>
                <a:cs typeface="Trebuchet MS"/>
                <a:sym typeface="Trebuchet MS"/>
                <a:hlinkClick r:id="rId14"/>
              </a:rPr>
              <a:t>https://www.thebalancecareers.com/what-is-company-culture-2062000</a:t>
            </a:r>
            <a:br>
              <a:rPr b="0" i="0" lang="de-DE" sz="1200" u="none" cap="none" strike="noStrike">
                <a:solidFill>
                  <a:schemeClr val="dk1"/>
                </a:solidFill>
                <a:latin typeface="Trebuchet MS"/>
                <a:ea typeface="Trebuchet MS"/>
                <a:cs typeface="Trebuchet MS"/>
                <a:sym typeface="Trebuchet MS"/>
              </a:rPr>
            </a:br>
            <a:r>
              <a:rPr b="0" i="0" lang="de-DE" sz="1200" u="sng" cap="none" strike="noStrike">
                <a:solidFill>
                  <a:schemeClr val="hlink"/>
                </a:solidFill>
                <a:latin typeface="Trebuchet MS"/>
                <a:ea typeface="Trebuchet MS"/>
                <a:cs typeface="Trebuchet MS"/>
                <a:sym typeface="Trebuchet MS"/>
                <a:hlinkClick r:id="rId15"/>
              </a:rPr>
              <a:t>https://www.sympa.com/insights/blog/6-basic-hr-metrics-for-measuring-employee-motivation/</a:t>
            </a:r>
            <a:r>
              <a:rPr b="0" i="0" lang="de-DE" sz="1200" u="none" cap="none" strike="noStrike">
                <a:solidFill>
                  <a:schemeClr val="dk1"/>
                </a:solidFill>
                <a:latin typeface="Trebuchet MS"/>
                <a:ea typeface="Trebuchet MS"/>
                <a:cs typeface="Trebuchet MS"/>
                <a:sym typeface="Trebuchet MS"/>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sng" cap="none" strike="noStrike">
                <a:solidFill>
                  <a:schemeClr val="hlink"/>
                </a:solidFill>
                <a:latin typeface="Trebuchet MS"/>
                <a:ea typeface="Trebuchet MS"/>
                <a:cs typeface="Trebuchet MS"/>
                <a:sym typeface="Trebuchet MS"/>
                <a:hlinkClick r:id="rId16"/>
              </a:rPr>
              <a:t>https://blog.bonus.ly/20-simple-ways-to-increase-motivation-in-the-workplace/</a:t>
            </a:r>
            <a:r>
              <a:rPr b="0" i="0" lang="de-DE" sz="1200" u="none" cap="none" strike="noStrike">
                <a:solidFill>
                  <a:schemeClr val="dk1"/>
                </a:solidFill>
                <a:latin typeface="Trebuchet MS"/>
                <a:ea typeface="Trebuchet MS"/>
                <a:cs typeface="Trebuchet MS"/>
                <a:sym typeface="Trebuchet MS"/>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sng" cap="none" strike="noStrike">
                <a:solidFill>
                  <a:schemeClr val="hlink"/>
                </a:solidFill>
                <a:latin typeface="Trebuchet MS"/>
                <a:ea typeface="Trebuchet MS"/>
                <a:cs typeface="Trebuchet MS"/>
                <a:sym typeface="Trebuchet MS"/>
                <a:hlinkClick r:id="rId17"/>
              </a:rPr>
              <a:t>https://saylordotorg.github.io/text_organizational-behavior-v1.1/index.html</a:t>
            </a:r>
            <a:br>
              <a:rPr b="0" i="0" lang="de-DE" sz="1200" u="sng" cap="none" strike="noStrike">
                <a:solidFill>
                  <a:schemeClr val="hlink"/>
                </a:solidFill>
                <a:latin typeface="Trebuchet MS"/>
                <a:ea typeface="Trebuchet MS"/>
                <a:cs typeface="Trebuchet MS"/>
                <a:sym typeface="Trebuchet MS"/>
              </a:rPr>
            </a:br>
            <a:br>
              <a:rPr b="0" i="0" lang="de-DE" sz="1200" u="sng" cap="none" strike="noStrike">
                <a:solidFill>
                  <a:schemeClr val="hlink"/>
                </a:solidFill>
                <a:latin typeface="Trebuchet MS"/>
                <a:ea typeface="Trebuchet MS"/>
                <a:cs typeface="Trebuchet MS"/>
                <a:sym typeface="Trebuchet MS"/>
              </a:rPr>
            </a:br>
            <a:r>
              <a:rPr b="0" i="0" lang="de-DE" sz="1200" u="sng" cap="none" strike="noStrike">
                <a:solidFill>
                  <a:schemeClr val="hlink"/>
                </a:solidFill>
                <a:latin typeface="Trebuchet MS"/>
                <a:ea typeface="Trebuchet MS"/>
                <a:cs typeface="Trebuchet MS"/>
                <a:sym typeface="Trebuchet MS"/>
              </a:rPr>
              <a:t>Bilder: 	</a:t>
            </a:r>
            <a:r>
              <a:rPr b="0" i="0" lang="de-DE" sz="1200" u="none" cap="none" strike="noStrike">
                <a:solidFill>
                  <a:srgbClr val="000000"/>
                </a:solidFill>
                <a:latin typeface="Arial"/>
                <a:ea typeface="Arial"/>
                <a:cs typeface="Arial"/>
                <a:sym typeface="Arial"/>
              </a:rPr>
              <a:t>Bild von </a:t>
            </a:r>
            <a:r>
              <a:rPr b="0" i="0" lang="de-DE" sz="1200" u="sng" cap="none" strike="noStrike">
                <a:solidFill>
                  <a:schemeClr val="hlink"/>
                </a:solidFill>
                <a:latin typeface="Arial"/>
                <a:ea typeface="Arial"/>
                <a:cs typeface="Arial"/>
                <a:sym typeface="Arial"/>
                <a:hlinkClick r:id="rId18"/>
              </a:rPr>
              <a:t>Gerd Altmann</a:t>
            </a:r>
            <a:r>
              <a:rPr b="0" i="0" lang="de-DE" sz="1200" u="none" cap="none" strike="noStrike">
                <a:solidFill>
                  <a:srgbClr val="000000"/>
                </a:solidFill>
                <a:latin typeface="Arial"/>
                <a:ea typeface="Arial"/>
                <a:cs typeface="Arial"/>
                <a:sym typeface="Arial"/>
              </a:rPr>
              <a:t> auf </a:t>
            </a:r>
            <a:r>
              <a:rPr b="0" i="0" lang="de-DE" sz="1200" u="sng" cap="none" strike="noStrike">
                <a:solidFill>
                  <a:schemeClr val="hlink"/>
                </a:solidFill>
                <a:latin typeface="Arial"/>
                <a:ea typeface="Arial"/>
                <a:cs typeface="Arial"/>
                <a:sym typeface="Arial"/>
                <a:hlinkClick r:id="rId19"/>
              </a:rPr>
              <a:t>Pixabay</a:t>
            </a:r>
            <a:r>
              <a:rPr b="0" i="0" lang="de-DE" sz="1200" u="none" cap="none" strike="noStrike">
                <a:solidFill>
                  <a:srgbClr val="000000"/>
                </a:solidFill>
                <a:latin typeface="Arial"/>
                <a:ea typeface="Arial"/>
                <a:cs typeface="Arial"/>
                <a:sym typeface="Arial"/>
              </a:rPr>
              <a:t> </a:t>
            </a:r>
            <a:br>
              <a:rPr b="0" i="0" lang="de-DE" sz="1200" u="none" cap="none" strike="noStrike">
                <a:solidFill>
                  <a:srgbClr val="000000"/>
                </a:solidFill>
                <a:latin typeface="Arial"/>
                <a:ea typeface="Arial"/>
                <a:cs typeface="Arial"/>
                <a:sym typeface="Arial"/>
              </a:rPr>
            </a:br>
            <a:r>
              <a:rPr b="0" i="0" lang="de-DE" sz="1200" u="none" cap="none" strike="noStrike">
                <a:solidFill>
                  <a:srgbClr val="000000"/>
                </a:solidFill>
                <a:latin typeface="Arial"/>
                <a:ea typeface="Arial"/>
                <a:cs typeface="Arial"/>
                <a:sym typeface="Arial"/>
              </a:rPr>
              <a:t>	Bild von </a:t>
            </a:r>
            <a:r>
              <a:rPr b="0" i="0" lang="de-DE" sz="1200" u="sng" cap="none" strike="noStrike">
                <a:solidFill>
                  <a:schemeClr val="hlink"/>
                </a:solidFill>
                <a:latin typeface="Arial"/>
                <a:ea typeface="Arial"/>
                <a:cs typeface="Arial"/>
                <a:sym typeface="Arial"/>
                <a:hlinkClick r:id="rId20"/>
              </a:rPr>
              <a:t>Alexas_Fotos</a:t>
            </a:r>
            <a:r>
              <a:rPr b="0" i="0" lang="de-DE" sz="1200" u="none" cap="none" strike="noStrike">
                <a:solidFill>
                  <a:srgbClr val="000000"/>
                </a:solidFill>
                <a:latin typeface="Arial"/>
                <a:ea typeface="Arial"/>
                <a:cs typeface="Arial"/>
                <a:sym typeface="Arial"/>
              </a:rPr>
              <a:t> auf </a:t>
            </a:r>
            <a:r>
              <a:rPr b="0" i="0" lang="de-DE" sz="1200" u="sng" cap="none" strike="noStrike">
                <a:solidFill>
                  <a:schemeClr val="hlink"/>
                </a:solidFill>
                <a:latin typeface="Arial"/>
                <a:ea typeface="Arial"/>
                <a:cs typeface="Arial"/>
                <a:sym typeface="Arial"/>
                <a:hlinkClick r:id="rId21"/>
              </a:rPr>
              <a:t>Pixabay</a:t>
            </a:r>
            <a:r>
              <a:rPr b="0" i="0" lang="de-DE" sz="1200" u="none" cap="none" strike="noStrike">
                <a:solidFill>
                  <a:srgbClr val="000000"/>
                </a:solidFill>
                <a:latin typeface="Arial"/>
                <a:ea typeface="Arial"/>
                <a:cs typeface="Arial"/>
                <a:sym typeface="Arial"/>
              </a:rPr>
              <a:t> </a:t>
            </a:r>
            <a:br>
              <a:rPr b="0" i="0" lang="de-DE" sz="1200" u="none" cap="none" strike="noStrike">
                <a:solidFill>
                  <a:srgbClr val="000000"/>
                </a:solidFill>
                <a:latin typeface="Arial"/>
                <a:ea typeface="Arial"/>
                <a:cs typeface="Arial"/>
                <a:sym typeface="Arial"/>
              </a:rPr>
            </a:br>
            <a:r>
              <a:rPr b="0" i="0" lang="de-DE" sz="1200" u="none" cap="none" strike="noStrike">
                <a:solidFill>
                  <a:srgbClr val="000000"/>
                </a:solidFill>
                <a:latin typeface="Arial"/>
                <a:ea typeface="Arial"/>
                <a:cs typeface="Arial"/>
                <a:sym typeface="Arial"/>
              </a:rPr>
              <a:t>	Bild von </a:t>
            </a:r>
            <a:r>
              <a:rPr b="0" i="0" lang="de-DE" sz="1200" u="sng" cap="none" strike="noStrike">
                <a:solidFill>
                  <a:schemeClr val="hlink"/>
                </a:solidFill>
                <a:latin typeface="Arial"/>
                <a:ea typeface="Arial"/>
                <a:cs typeface="Arial"/>
                <a:sym typeface="Arial"/>
                <a:hlinkClick r:id="rId22"/>
              </a:rPr>
              <a:t>Free-Photos</a:t>
            </a:r>
            <a:r>
              <a:rPr b="0" i="0" lang="de-DE" sz="1200" u="none" cap="none" strike="noStrike">
                <a:solidFill>
                  <a:srgbClr val="000000"/>
                </a:solidFill>
                <a:latin typeface="Arial"/>
                <a:ea typeface="Arial"/>
                <a:cs typeface="Arial"/>
                <a:sym typeface="Arial"/>
              </a:rPr>
              <a:t> auf </a:t>
            </a:r>
            <a:r>
              <a:rPr b="0" i="0" lang="de-DE" sz="1200" u="sng" cap="none" strike="noStrike">
                <a:solidFill>
                  <a:schemeClr val="hlink"/>
                </a:solidFill>
                <a:latin typeface="Arial"/>
                <a:ea typeface="Arial"/>
                <a:cs typeface="Arial"/>
                <a:sym typeface="Arial"/>
                <a:hlinkClick r:id="rId23"/>
              </a:rPr>
              <a:t>Pixabay</a:t>
            </a:r>
            <a:r>
              <a:rPr b="0" i="0" lang="de-DE" sz="1200" u="none" cap="none" strike="noStrike">
                <a:solidFill>
                  <a:srgbClr val="000000"/>
                </a:solidFill>
                <a:latin typeface="Arial"/>
                <a:ea typeface="Arial"/>
                <a:cs typeface="Arial"/>
                <a:sym typeface="Arial"/>
              </a:rPr>
              <a:t> </a:t>
            </a:r>
            <a:endParaRPr b="0" i="0" sz="1200" u="none" cap="none" strike="noStrike">
              <a:solidFill>
                <a:schemeClr val="dk1"/>
              </a:solidFill>
              <a:latin typeface="Trebuchet MS"/>
              <a:ea typeface="Trebuchet MS"/>
              <a:cs typeface="Trebuchet MS"/>
              <a:sym typeface="Trebuchet MS"/>
            </a:endParaRPr>
          </a:p>
        </p:txBody>
      </p:sp>
      <p:sp>
        <p:nvSpPr>
          <p:cNvPr id="308" name="Google Shape;308;p31"/>
          <p:cNvSpPr txBox="1"/>
          <p:nvPr/>
        </p:nvSpPr>
        <p:spPr>
          <a:xfrm>
            <a:off x="399433" y="2446628"/>
            <a:ext cx="1394992" cy="2769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de-DE" sz="1400" u="none" cap="none" strike="noStrike">
                <a:solidFill>
                  <a:srgbClr val="000000"/>
                </a:solidFill>
                <a:latin typeface="Arial"/>
                <a:ea typeface="Arial"/>
                <a:cs typeface="Arial"/>
                <a:sym typeface="Arial"/>
              </a:rPr>
              <a:t>Källor</a:t>
            </a:r>
            <a:r>
              <a:rPr b="1" i="0" lang="de-DE" sz="1800" u="none" cap="none" strike="noStrike">
                <a:solidFill>
                  <a:schemeClr val="dk1"/>
                </a:solidFill>
                <a:latin typeface="Trebuchet MS"/>
                <a:ea typeface="Trebuchet MS"/>
                <a:cs typeface="Trebuchet MS"/>
                <a:sym typeface="Trebuchet MS"/>
              </a:rPr>
              <a:t>:</a:t>
            </a:r>
            <a:endParaRPr b="1" i="0" sz="1800" u="none" cap="none" strike="noStrike">
              <a:solidFill>
                <a:schemeClr val="dk1"/>
              </a:solidFill>
              <a:latin typeface="Trebuchet MS"/>
              <a:ea typeface="Trebuchet MS"/>
              <a:cs typeface="Trebuchet MS"/>
              <a:sym typeface="Trebuchet M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15"/>
          <p:cNvSpPr txBox="1"/>
          <p:nvPr>
            <p:ph type="ctrTitle"/>
          </p:nvPr>
        </p:nvSpPr>
        <p:spPr>
          <a:xfrm>
            <a:off x="196483" y="1965105"/>
            <a:ext cx="8803933" cy="1427999"/>
          </a:xfrm>
          <a:prstGeom prst="rect">
            <a:avLst/>
          </a:prstGeom>
          <a:noFill/>
          <a:ln>
            <a:noFill/>
          </a:ln>
        </p:spPr>
        <p:txBody>
          <a:bodyPr anchorCtr="0" anchor="b" bIns="91425" lIns="91425" spcFirstLastPara="1" rIns="91425" wrap="square" tIns="91425">
            <a:noAutofit/>
          </a:bodyPr>
          <a:lstStyle/>
          <a:p>
            <a:pPr indent="0" lvl="0" marL="0" rtl="0" algn="ctr">
              <a:lnSpc>
                <a:spcPct val="90000"/>
              </a:lnSpc>
              <a:spcBef>
                <a:spcPts val="0"/>
              </a:spcBef>
              <a:spcAft>
                <a:spcPts val="0"/>
              </a:spcAft>
              <a:buClr>
                <a:schemeClr val="dk1"/>
              </a:buClr>
              <a:buSzPts val="4500"/>
              <a:buFont typeface="Trebuchet MS"/>
              <a:buNone/>
            </a:pPr>
            <a:br>
              <a:rPr b="1" lang="de-DE"/>
            </a:br>
            <a:r>
              <a:rPr b="1" lang="de-DE" sz="3600"/>
              <a:t>M4: Hur man motiverar sina anställda</a:t>
            </a:r>
            <a:br>
              <a:rPr b="1" lang="de-DE"/>
            </a:br>
            <a:r>
              <a:rPr b="1" lang="de-DE" sz="2400"/>
              <a:t>Enhet 3: Hur man förbättrar anställdas motivation</a:t>
            </a:r>
            <a:endParaRPr b="1" sz="2400"/>
          </a:p>
        </p:txBody>
      </p:sp>
      <p:pic>
        <p:nvPicPr>
          <p:cNvPr descr="A close up of a logo  Description automatically generated" id="114" name="Google Shape;114;p15"/>
          <p:cNvPicPr preferRelativeResize="0"/>
          <p:nvPr/>
        </p:nvPicPr>
        <p:blipFill rotWithShape="1">
          <a:blip r:embed="rId3">
            <a:alphaModFix/>
          </a:blip>
          <a:srcRect b="0" l="0" r="0" t="0"/>
          <a:stretch/>
        </p:blipFill>
        <p:spPr>
          <a:xfrm>
            <a:off x="524425" y="6307332"/>
            <a:ext cx="1710047" cy="408041"/>
          </a:xfrm>
          <a:prstGeom prst="rect">
            <a:avLst/>
          </a:prstGeom>
          <a:noFill/>
          <a:ln>
            <a:noFill/>
          </a:ln>
        </p:spPr>
      </p:pic>
      <p:sp>
        <p:nvSpPr>
          <p:cNvPr id="115" name="Google Shape;115;p15"/>
          <p:cNvSpPr/>
          <p:nvPr/>
        </p:nvSpPr>
        <p:spPr>
          <a:xfrm>
            <a:off x="2771988" y="6346041"/>
            <a:ext cx="2991525" cy="36933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de-DE" sz="1800" u="none" cap="none" strike="noStrike">
                <a:solidFill>
                  <a:srgbClr val="000000"/>
                </a:solidFill>
                <a:latin typeface="Trebuchet MS"/>
                <a:ea typeface="Trebuchet MS"/>
                <a:cs typeface="Trebuchet MS"/>
                <a:sym typeface="Trebuchet MS"/>
              </a:rPr>
              <a:t>2018-1-AT01-KA202-039242</a:t>
            </a:r>
            <a:endParaRPr b="0" i="0" sz="1800" u="none" cap="none" strike="noStrike">
              <a:solidFill>
                <a:schemeClr val="dk1"/>
              </a:solidFill>
              <a:latin typeface="Trebuchet MS"/>
              <a:ea typeface="Trebuchet MS"/>
              <a:cs typeface="Trebuchet MS"/>
              <a:sym typeface="Trebuchet MS"/>
            </a:endParaRPr>
          </a:p>
        </p:txBody>
      </p:sp>
      <p:sp>
        <p:nvSpPr>
          <p:cNvPr id="116" name="Google Shape;116;p15"/>
          <p:cNvSpPr txBox="1"/>
          <p:nvPr>
            <p:ph idx="1" type="subTitle"/>
          </p:nvPr>
        </p:nvSpPr>
        <p:spPr>
          <a:xfrm>
            <a:off x="192900" y="3928168"/>
            <a:ext cx="8520600" cy="1153785"/>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Clr>
                <a:schemeClr val="dk1"/>
              </a:buClr>
              <a:buSzPts val="2400"/>
              <a:buNone/>
            </a:pPr>
            <a:r>
              <a:rPr b="1" lang="de-DE" sz="2400"/>
              <a:t>Förberedd av IHK-Projektgesellschaft</a:t>
            </a:r>
            <a:br>
              <a:rPr b="1" lang="de-DE" sz="2400"/>
            </a:br>
            <a:r>
              <a:rPr b="1" lang="de-DE" sz="2400" u="sng">
                <a:solidFill>
                  <a:schemeClr val="hlink"/>
                </a:solidFill>
                <a:hlinkClick r:id="rId4"/>
              </a:rPr>
              <a:t>www.ihk-projekt.de</a:t>
            </a:r>
            <a:r>
              <a:rPr b="1" lang="de-DE" sz="2400"/>
              <a:t> </a:t>
            </a:r>
            <a:endParaRPr b="1" sz="2400"/>
          </a:p>
          <a:p>
            <a:pPr indent="0" lvl="0" marL="0" rtl="0" algn="ctr">
              <a:lnSpc>
                <a:spcPct val="90000"/>
              </a:lnSpc>
              <a:spcBef>
                <a:spcPts val="0"/>
              </a:spcBef>
              <a:spcAft>
                <a:spcPts val="0"/>
              </a:spcAft>
              <a:buClr>
                <a:schemeClr val="dk1"/>
              </a:buClr>
              <a:buSzPts val="1800"/>
              <a:buNone/>
            </a:pPr>
            <a:r>
              <a:rPr b="1" lang="de-DE" sz="2400"/>
              <a:t>Tyskland</a:t>
            </a:r>
            <a:br>
              <a:rPr b="1" lang="de-DE" sz="2400"/>
            </a:br>
            <a:endParaRPr/>
          </a:p>
        </p:txBody>
      </p:sp>
      <p:pic>
        <p:nvPicPr>
          <p:cNvPr descr="Ein Bild, das Hemd enthält.  Automatisch generierte Beschreibung" id="117" name="Google Shape;117;p15"/>
          <p:cNvPicPr preferRelativeResize="0"/>
          <p:nvPr/>
        </p:nvPicPr>
        <p:blipFill rotWithShape="1">
          <a:blip r:embed="rId5">
            <a:alphaModFix/>
          </a:blip>
          <a:srcRect b="0" l="0" r="0" t="0"/>
          <a:stretch/>
        </p:blipFill>
        <p:spPr>
          <a:xfrm>
            <a:off x="5787420" y="225200"/>
            <a:ext cx="2926080" cy="138379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16"/>
          <p:cNvSpPr/>
          <p:nvPr>
            <p:ph type="ctrTitle"/>
          </p:nvPr>
        </p:nvSpPr>
        <p:spPr>
          <a:xfrm>
            <a:off x="311700" y="1642466"/>
            <a:ext cx="8520600" cy="528865"/>
          </a:xfrm>
          <a:prstGeom prst="roundRect">
            <a:avLst>
              <a:gd fmla="val 16667" name="adj"/>
            </a:avLst>
          </a:prstGeom>
          <a:solidFill>
            <a:srgbClr val="3086B8"/>
          </a:solidFill>
          <a:ln>
            <a:noFill/>
          </a:ln>
          <a:effectLst>
            <a:outerShdw blurRad="57150" rotWithShape="0" algn="ctr" dir="5400000" dist="19050">
              <a:srgbClr val="000000">
                <a:alpha val="61568"/>
              </a:srgbClr>
            </a:outerShdw>
          </a:effectLst>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2"/>
              </a:buClr>
              <a:buSzPts val="3060"/>
              <a:buFont typeface="Trebuchet MS"/>
              <a:buNone/>
            </a:pPr>
            <a:r>
              <a:rPr b="1" lang="de-DE" sz="3060">
                <a:solidFill>
                  <a:schemeClr val="lt2"/>
                </a:solidFill>
                <a:latin typeface="Trebuchet MS"/>
                <a:ea typeface="Trebuchet MS"/>
                <a:cs typeface="Trebuchet MS"/>
                <a:sym typeface="Trebuchet MS"/>
              </a:rPr>
              <a:t>Lärandemål</a:t>
            </a:r>
            <a:endParaRPr/>
          </a:p>
        </p:txBody>
      </p:sp>
      <p:sp>
        <p:nvSpPr>
          <p:cNvPr id="123" name="Google Shape;123;p16"/>
          <p:cNvSpPr txBox="1"/>
          <p:nvPr>
            <p:ph idx="1" type="subTitle"/>
          </p:nvPr>
        </p:nvSpPr>
        <p:spPr>
          <a:xfrm>
            <a:off x="477495" y="2358061"/>
            <a:ext cx="8520601" cy="3128339"/>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750"/>
              </a:spcBef>
              <a:spcAft>
                <a:spcPts val="0"/>
              </a:spcAft>
              <a:buClr>
                <a:schemeClr val="dk1"/>
              </a:buClr>
              <a:buSzPts val="2000"/>
              <a:buNone/>
            </a:pPr>
            <a:r>
              <a:rPr lang="de-DE" sz="2000"/>
              <a:t>I slutet av denna inlärningsenhet kommer du att kunna förbättra anställdas motivation med användbara tips och bästa praxis och:</a:t>
            </a:r>
            <a:br>
              <a:rPr lang="de-DE" sz="2000"/>
            </a:br>
            <a:endParaRPr sz="2000"/>
          </a:p>
          <a:p>
            <a:pPr indent="-342900" lvl="0" marL="342900" rtl="0" algn="l">
              <a:lnSpc>
                <a:spcPct val="90000"/>
              </a:lnSpc>
              <a:spcBef>
                <a:spcPts val="750"/>
              </a:spcBef>
              <a:spcAft>
                <a:spcPts val="0"/>
              </a:spcAft>
              <a:buClr>
                <a:schemeClr val="dk1"/>
              </a:buClr>
              <a:buSzPts val="2000"/>
              <a:buFont typeface="Arial"/>
              <a:buChar char="•"/>
            </a:pPr>
            <a:r>
              <a:rPr lang="de-DE" sz="2000"/>
              <a:t>Förbättra intern kommunikation</a:t>
            </a:r>
            <a:endParaRPr/>
          </a:p>
          <a:p>
            <a:pPr indent="-342900" lvl="0" marL="342900" rtl="0" algn="l">
              <a:lnSpc>
                <a:spcPct val="90000"/>
              </a:lnSpc>
              <a:spcBef>
                <a:spcPts val="750"/>
              </a:spcBef>
              <a:spcAft>
                <a:spcPts val="0"/>
              </a:spcAft>
              <a:buClr>
                <a:schemeClr val="dk1"/>
              </a:buClr>
              <a:buSzPts val="1800"/>
              <a:buFont typeface="Arial"/>
              <a:buChar char="•"/>
            </a:pPr>
            <a:r>
              <a:rPr lang="de-DE" sz="2000"/>
              <a:t>Bygga en positiv arbetsmiljö</a:t>
            </a:r>
            <a:endParaRPr/>
          </a:p>
          <a:p>
            <a:pPr indent="-342900" lvl="0" marL="342900" rtl="0" algn="l">
              <a:lnSpc>
                <a:spcPct val="90000"/>
              </a:lnSpc>
              <a:spcBef>
                <a:spcPts val="750"/>
              </a:spcBef>
              <a:spcAft>
                <a:spcPts val="0"/>
              </a:spcAft>
              <a:buClr>
                <a:schemeClr val="dk1"/>
              </a:buClr>
              <a:buSzPts val="1800"/>
              <a:buFont typeface="Arial"/>
              <a:buChar char="•"/>
            </a:pPr>
            <a:r>
              <a:rPr lang="de-DE" sz="2000"/>
              <a:t>Skapa en positiv företagskultur</a:t>
            </a:r>
            <a:endParaRPr/>
          </a:p>
          <a:p>
            <a:pPr indent="-342900" lvl="0" marL="342900" rtl="0" algn="l">
              <a:lnSpc>
                <a:spcPct val="90000"/>
              </a:lnSpc>
              <a:spcBef>
                <a:spcPts val="750"/>
              </a:spcBef>
              <a:spcAft>
                <a:spcPts val="0"/>
              </a:spcAft>
              <a:buClr>
                <a:schemeClr val="dk1"/>
              </a:buClr>
              <a:buSzPts val="1800"/>
              <a:buFont typeface="Arial"/>
              <a:buChar char="•"/>
            </a:pPr>
            <a:r>
              <a:rPr lang="de-DE" sz="2000"/>
              <a:t>Motivera / belöna dina anställda</a:t>
            </a:r>
            <a:endParaRPr/>
          </a:p>
        </p:txBody>
      </p:sp>
      <p:pic>
        <p:nvPicPr>
          <p:cNvPr descr="A close up of a logo  Description automatically generated" id="124" name="Google Shape;124;p16"/>
          <p:cNvPicPr preferRelativeResize="0"/>
          <p:nvPr/>
        </p:nvPicPr>
        <p:blipFill rotWithShape="1">
          <a:blip r:embed="rId3">
            <a:alphaModFix/>
          </a:blip>
          <a:srcRect b="0" l="0" r="0" t="0"/>
          <a:stretch/>
        </p:blipFill>
        <p:spPr>
          <a:xfrm>
            <a:off x="524425" y="6307332"/>
            <a:ext cx="1710047" cy="408041"/>
          </a:xfrm>
          <a:prstGeom prst="rect">
            <a:avLst/>
          </a:prstGeom>
          <a:noFill/>
          <a:ln>
            <a:noFill/>
          </a:ln>
        </p:spPr>
      </p:pic>
      <p:sp>
        <p:nvSpPr>
          <p:cNvPr id="125" name="Google Shape;125;p16"/>
          <p:cNvSpPr/>
          <p:nvPr/>
        </p:nvSpPr>
        <p:spPr>
          <a:xfrm>
            <a:off x="2771988" y="6346041"/>
            <a:ext cx="2991525" cy="36933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de-DE" sz="1800" u="none" cap="none" strike="noStrike">
                <a:solidFill>
                  <a:srgbClr val="000000"/>
                </a:solidFill>
                <a:latin typeface="Trebuchet MS"/>
                <a:ea typeface="Trebuchet MS"/>
                <a:cs typeface="Trebuchet MS"/>
                <a:sym typeface="Trebuchet MS"/>
              </a:rPr>
              <a:t>2018-1-AT01-KA202-039242</a:t>
            </a:r>
            <a:endParaRPr b="0" i="0" sz="1800" u="none" cap="none" strike="noStrike">
              <a:solidFill>
                <a:schemeClr val="dk1"/>
              </a:solidFill>
              <a:latin typeface="Trebuchet MS"/>
              <a:ea typeface="Trebuchet MS"/>
              <a:cs typeface="Trebuchet MS"/>
              <a:sym typeface="Trebuchet MS"/>
            </a:endParaRPr>
          </a:p>
        </p:txBody>
      </p:sp>
      <p:pic>
        <p:nvPicPr>
          <p:cNvPr descr="Ein Bild, das Hemd enthält.  Automatisch generierte Beschreibung" id="126" name="Google Shape;126;p16"/>
          <p:cNvPicPr preferRelativeResize="0"/>
          <p:nvPr/>
        </p:nvPicPr>
        <p:blipFill rotWithShape="1">
          <a:blip r:embed="rId4">
            <a:alphaModFix/>
          </a:blip>
          <a:srcRect b="0" l="0" r="0" t="0"/>
          <a:stretch/>
        </p:blipFill>
        <p:spPr>
          <a:xfrm>
            <a:off x="5763513" y="129638"/>
            <a:ext cx="2926080" cy="138379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17"/>
          <p:cNvSpPr/>
          <p:nvPr>
            <p:ph type="ctrTitle"/>
          </p:nvPr>
        </p:nvSpPr>
        <p:spPr>
          <a:xfrm>
            <a:off x="311700" y="1642466"/>
            <a:ext cx="8520600" cy="528865"/>
          </a:xfrm>
          <a:prstGeom prst="roundRect">
            <a:avLst>
              <a:gd fmla="val 16667" name="adj"/>
            </a:avLst>
          </a:prstGeom>
          <a:solidFill>
            <a:srgbClr val="3086B8"/>
          </a:solidFill>
          <a:ln>
            <a:noFill/>
          </a:ln>
          <a:effectLst>
            <a:outerShdw blurRad="57150" rotWithShape="0" algn="ctr" dir="5400000" dist="19050">
              <a:srgbClr val="000000">
                <a:alpha val="61568"/>
              </a:srgbClr>
            </a:outerShdw>
          </a:effectLst>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2"/>
              </a:buClr>
              <a:buSzPts val="3060"/>
              <a:buFont typeface="Trebuchet MS"/>
              <a:buNone/>
            </a:pPr>
            <a:r>
              <a:rPr b="1" lang="de-DE" sz="3060">
                <a:solidFill>
                  <a:schemeClr val="lt2"/>
                </a:solidFill>
                <a:latin typeface="Trebuchet MS"/>
                <a:ea typeface="Trebuchet MS"/>
                <a:cs typeface="Trebuchet MS"/>
                <a:sym typeface="Trebuchet MS"/>
              </a:rPr>
              <a:t>Introduktion</a:t>
            </a:r>
            <a:endParaRPr b="1" sz="3060">
              <a:solidFill>
                <a:schemeClr val="lt2"/>
              </a:solidFill>
            </a:endParaRPr>
          </a:p>
        </p:txBody>
      </p:sp>
      <p:sp>
        <p:nvSpPr>
          <p:cNvPr id="132" name="Google Shape;132;p17"/>
          <p:cNvSpPr txBox="1"/>
          <p:nvPr>
            <p:ph idx="1" type="subTitle"/>
          </p:nvPr>
        </p:nvSpPr>
        <p:spPr>
          <a:xfrm>
            <a:off x="330382" y="2422583"/>
            <a:ext cx="8520600" cy="1114701"/>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750"/>
              </a:spcBef>
              <a:spcAft>
                <a:spcPts val="0"/>
              </a:spcAft>
              <a:buClr>
                <a:schemeClr val="dk1"/>
              </a:buClr>
              <a:buSzPts val="1800"/>
              <a:buNone/>
            </a:pPr>
            <a:r>
              <a:rPr lang="de-DE"/>
              <a:t>Anställdas motivation är en kritisk aspekt på arbetsplatsen som leder till avdelningens och även företagets prestationer. Att förbättra anställdas motivation måste vara en vanlig rutin.</a:t>
            </a:r>
            <a:endParaRPr/>
          </a:p>
        </p:txBody>
      </p:sp>
      <p:pic>
        <p:nvPicPr>
          <p:cNvPr descr="A close up of a logo  Description automatically generated" id="133" name="Google Shape;133;p17"/>
          <p:cNvPicPr preferRelativeResize="0"/>
          <p:nvPr/>
        </p:nvPicPr>
        <p:blipFill rotWithShape="1">
          <a:blip r:embed="rId3">
            <a:alphaModFix/>
          </a:blip>
          <a:srcRect b="0" l="0" r="0" t="0"/>
          <a:stretch/>
        </p:blipFill>
        <p:spPr>
          <a:xfrm>
            <a:off x="524425" y="6307332"/>
            <a:ext cx="1710047" cy="408041"/>
          </a:xfrm>
          <a:prstGeom prst="rect">
            <a:avLst/>
          </a:prstGeom>
          <a:noFill/>
          <a:ln>
            <a:noFill/>
          </a:ln>
        </p:spPr>
      </p:pic>
      <p:sp>
        <p:nvSpPr>
          <p:cNvPr id="134" name="Google Shape;134;p17"/>
          <p:cNvSpPr/>
          <p:nvPr/>
        </p:nvSpPr>
        <p:spPr>
          <a:xfrm>
            <a:off x="2771988" y="6346041"/>
            <a:ext cx="2991525" cy="36933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de-DE" sz="1800" u="none" cap="none" strike="noStrike">
                <a:solidFill>
                  <a:srgbClr val="000000"/>
                </a:solidFill>
                <a:latin typeface="Trebuchet MS"/>
                <a:ea typeface="Trebuchet MS"/>
                <a:cs typeface="Trebuchet MS"/>
                <a:sym typeface="Trebuchet MS"/>
              </a:rPr>
              <a:t>2018-1-AT01-KA202-039242</a:t>
            </a:r>
            <a:endParaRPr b="0" i="0" sz="1800" u="none" cap="none" strike="noStrike">
              <a:solidFill>
                <a:schemeClr val="dk1"/>
              </a:solidFill>
              <a:latin typeface="Trebuchet MS"/>
              <a:ea typeface="Trebuchet MS"/>
              <a:cs typeface="Trebuchet MS"/>
              <a:sym typeface="Trebuchet MS"/>
            </a:endParaRPr>
          </a:p>
        </p:txBody>
      </p:sp>
      <p:sp>
        <p:nvSpPr>
          <p:cNvPr id="135" name="Google Shape;135;p17"/>
          <p:cNvSpPr txBox="1"/>
          <p:nvPr/>
        </p:nvSpPr>
        <p:spPr>
          <a:xfrm>
            <a:off x="4123543" y="3752626"/>
            <a:ext cx="4708757" cy="1840772"/>
          </a:xfrm>
          <a:prstGeom prst="rect">
            <a:avLst/>
          </a:prstGeom>
          <a:solidFill>
            <a:srgbClr val="F2F2F2"/>
          </a:solid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rgbClr val="000000"/>
              </a:buClr>
              <a:buSzPts val="1800"/>
              <a:buFont typeface="Arial"/>
              <a:buNone/>
            </a:pPr>
            <a:r>
              <a:rPr b="0" i="1" lang="de-DE" sz="1800" u="none" cap="none" strike="noStrike">
                <a:solidFill>
                  <a:srgbClr val="000000"/>
                </a:solidFill>
                <a:latin typeface="Arial"/>
                <a:ea typeface="Arial"/>
                <a:cs typeface="Arial"/>
                <a:sym typeface="Arial"/>
              </a:rPr>
              <a:t>“Employees who believe that management is concerned about them as a whole person – not just an employee – are more productive, more satisfied, more fulfilled. Satisfied employees mean satisfied customers, which leads to profitability.” </a:t>
            </a:r>
            <a:r>
              <a:rPr b="0" i="0" lang="de-DE" sz="1800" u="none" cap="none" strike="noStrike">
                <a:solidFill>
                  <a:srgbClr val="000000"/>
                </a:solidFill>
                <a:latin typeface="Arial"/>
                <a:ea typeface="Arial"/>
                <a:cs typeface="Arial"/>
                <a:sym typeface="Arial"/>
              </a:rPr>
              <a:t>– </a:t>
            </a:r>
            <a:r>
              <a:rPr b="0" i="0" lang="de-DE" sz="1200" u="none" cap="none" strike="noStrike">
                <a:solidFill>
                  <a:srgbClr val="000000"/>
                </a:solidFill>
                <a:latin typeface="Arial"/>
                <a:ea typeface="Arial"/>
                <a:cs typeface="Arial"/>
                <a:sym typeface="Arial"/>
              </a:rPr>
              <a:t>Anne M. Mulcahy</a:t>
            </a:r>
            <a:endParaRPr b="0" i="0" sz="1200" u="none" cap="none" strike="noStrike">
              <a:solidFill>
                <a:srgbClr val="000000"/>
              </a:solidFill>
              <a:latin typeface="Arial"/>
              <a:ea typeface="Arial"/>
              <a:cs typeface="Arial"/>
              <a:sym typeface="Arial"/>
            </a:endParaRPr>
          </a:p>
        </p:txBody>
      </p:sp>
      <p:pic>
        <p:nvPicPr>
          <p:cNvPr id="136" name="Google Shape;136;p17"/>
          <p:cNvPicPr preferRelativeResize="0"/>
          <p:nvPr/>
        </p:nvPicPr>
        <p:blipFill rotWithShape="1">
          <a:blip r:embed="rId4">
            <a:alphaModFix/>
          </a:blip>
          <a:srcRect b="0" l="0" r="0" t="0"/>
          <a:stretch/>
        </p:blipFill>
        <p:spPr>
          <a:xfrm>
            <a:off x="524425" y="3429000"/>
            <a:ext cx="3442664" cy="2491789"/>
          </a:xfrm>
          <a:prstGeom prst="rect">
            <a:avLst/>
          </a:prstGeom>
          <a:noFill/>
          <a:ln>
            <a:noFill/>
          </a:ln>
        </p:spPr>
      </p:pic>
      <p:pic>
        <p:nvPicPr>
          <p:cNvPr descr="Ein Bild, das Hemd enthält.  Automatisch generierte Beschreibung" id="137" name="Google Shape;137;p17"/>
          <p:cNvPicPr preferRelativeResize="0"/>
          <p:nvPr/>
        </p:nvPicPr>
        <p:blipFill rotWithShape="1">
          <a:blip r:embed="rId5">
            <a:alphaModFix/>
          </a:blip>
          <a:srcRect b="0" l="0" r="0" t="0"/>
          <a:stretch/>
        </p:blipFill>
        <p:spPr>
          <a:xfrm>
            <a:off x="5906220" y="133048"/>
            <a:ext cx="2926080" cy="138379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18"/>
          <p:cNvSpPr/>
          <p:nvPr>
            <p:ph type="ctrTitle"/>
          </p:nvPr>
        </p:nvSpPr>
        <p:spPr>
          <a:xfrm>
            <a:off x="311700" y="1642466"/>
            <a:ext cx="8520600" cy="528865"/>
          </a:xfrm>
          <a:prstGeom prst="roundRect">
            <a:avLst>
              <a:gd fmla="val 16667" name="adj"/>
            </a:avLst>
          </a:prstGeom>
          <a:solidFill>
            <a:srgbClr val="3086B8"/>
          </a:solidFill>
          <a:ln>
            <a:noFill/>
          </a:ln>
          <a:effectLst>
            <a:outerShdw blurRad="57150" rotWithShape="0" algn="ctr" dir="5400000" dist="19050">
              <a:srgbClr val="000000">
                <a:alpha val="61568"/>
              </a:srgbClr>
            </a:outerShdw>
          </a:effectLst>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3240"/>
              <a:buFont typeface="Trebuchet MS"/>
              <a:buNone/>
            </a:pPr>
            <a:r>
              <a:rPr lang="de-DE" sz="3240">
                <a:solidFill>
                  <a:schemeClr val="lt1"/>
                </a:solidFill>
                <a:latin typeface="Trebuchet MS"/>
                <a:ea typeface="Trebuchet MS"/>
                <a:cs typeface="Trebuchet MS"/>
                <a:sym typeface="Trebuchet MS"/>
              </a:rPr>
              <a:t>Förbättra intern kommunikation</a:t>
            </a:r>
            <a:endParaRPr b="1" sz="3060">
              <a:solidFill>
                <a:schemeClr val="lt2"/>
              </a:solidFill>
            </a:endParaRPr>
          </a:p>
        </p:txBody>
      </p:sp>
      <p:sp>
        <p:nvSpPr>
          <p:cNvPr id="143" name="Google Shape;143;p18"/>
          <p:cNvSpPr txBox="1"/>
          <p:nvPr>
            <p:ph idx="1" type="subTitle"/>
          </p:nvPr>
        </p:nvSpPr>
        <p:spPr>
          <a:xfrm>
            <a:off x="200206" y="2286000"/>
            <a:ext cx="8785532" cy="3505200"/>
          </a:xfrm>
          <a:prstGeom prst="rect">
            <a:avLst/>
          </a:prstGeom>
          <a:noFill/>
          <a:ln>
            <a:noFill/>
          </a:ln>
        </p:spPr>
        <p:txBody>
          <a:bodyPr anchorCtr="0" anchor="t" bIns="91425" lIns="91425" spcFirstLastPara="1" rIns="91425" wrap="square" tIns="91425">
            <a:noAutofit/>
          </a:bodyPr>
          <a:lstStyle/>
          <a:p>
            <a:pPr indent="0" lvl="0" marL="0" rtl="0" algn="just">
              <a:lnSpc>
                <a:spcPct val="90000"/>
              </a:lnSpc>
              <a:spcBef>
                <a:spcPts val="750"/>
              </a:spcBef>
              <a:spcAft>
                <a:spcPts val="0"/>
              </a:spcAft>
              <a:buClr>
                <a:schemeClr val="dk1"/>
              </a:buClr>
              <a:buSzPts val="1800"/>
              <a:buNone/>
            </a:pPr>
            <a:r>
              <a:rPr lang="de-DE"/>
              <a:t>Kommunikation är viktig för organisationer - det är hur vi samordnar åtgärder och når mål. Det definieras i Websters ordbok som en process genom vilken information utbyts mellan individer genom ett gemensamt system med symboler, tecken eller beteende. </a:t>
            </a:r>
            <a:r>
              <a:rPr b="1" lang="de-DE"/>
              <a:t>Vi vet att 50-90% av en chefs tid ägnas åt att kommunicera.</a:t>
            </a:r>
            <a:endParaRPr b="1"/>
          </a:p>
          <a:p>
            <a:pPr indent="0" lvl="0" marL="0" rtl="0" algn="just">
              <a:lnSpc>
                <a:spcPct val="90000"/>
              </a:lnSpc>
              <a:spcBef>
                <a:spcPts val="750"/>
              </a:spcBef>
              <a:spcAft>
                <a:spcPts val="0"/>
              </a:spcAft>
              <a:buClr>
                <a:schemeClr val="dk1"/>
              </a:buClr>
              <a:buSzPts val="1800"/>
              <a:buNone/>
            </a:pPr>
            <a:r>
              <a:rPr lang="de-DE"/>
              <a:t>I affärer kostar dålig kommunikation pengar och slösar bort tid. En studie visade att 14% av varje arbetsvecka går till spillo på dålig kommunikation.</a:t>
            </a:r>
            <a:endParaRPr/>
          </a:p>
          <a:p>
            <a:pPr indent="0" lvl="0" marL="0" rtl="0" algn="just">
              <a:lnSpc>
                <a:spcPct val="90000"/>
              </a:lnSpc>
              <a:spcBef>
                <a:spcPts val="750"/>
              </a:spcBef>
              <a:spcAft>
                <a:spcPts val="0"/>
              </a:spcAft>
              <a:buClr>
                <a:schemeClr val="dk1"/>
              </a:buClr>
              <a:buSzPts val="1800"/>
              <a:buNone/>
            </a:pPr>
            <a:r>
              <a:rPr lang="de-DE"/>
              <a:t>Kommunikation uppfyller tre huvudfunktioner inom en organisation, </a:t>
            </a:r>
            <a:r>
              <a:rPr b="1" lang="de-DE"/>
              <a:t>inklusive samordning, överföring av information och delning av och känslor.</a:t>
            </a:r>
            <a:r>
              <a:rPr lang="de-DE"/>
              <a:t> Alla dessa funktioner är viktiga för en framgångsrik organisation.</a:t>
            </a:r>
            <a:endParaRPr/>
          </a:p>
        </p:txBody>
      </p:sp>
      <p:pic>
        <p:nvPicPr>
          <p:cNvPr descr="A close up of a logo  Description automatically generated" id="144" name="Google Shape;144;p18"/>
          <p:cNvPicPr preferRelativeResize="0"/>
          <p:nvPr/>
        </p:nvPicPr>
        <p:blipFill rotWithShape="1">
          <a:blip r:embed="rId3">
            <a:alphaModFix/>
          </a:blip>
          <a:srcRect b="0" l="0" r="0" t="0"/>
          <a:stretch/>
        </p:blipFill>
        <p:spPr>
          <a:xfrm>
            <a:off x="524425" y="6307332"/>
            <a:ext cx="1710047" cy="408041"/>
          </a:xfrm>
          <a:prstGeom prst="rect">
            <a:avLst/>
          </a:prstGeom>
          <a:noFill/>
          <a:ln>
            <a:noFill/>
          </a:ln>
        </p:spPr>
      </p:pic>
      <p:sp>
        <p:nvSpPr>
          <p:cNvPr id="145" name="Google Shape;145;p18"/>
          <p:cNvSpPr/>
          <p:nvPr/>
        </p:nvSpPr>
        <p:spPr>
          <a:xfrm>
            <a:off x="2771988" y="6346041"/>
            <a:ext cx="2991525" cy="36933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de-DE" sz="1800" u="none" cap="none" strike="noStrike">
                <a:solidFill>
                  <a:srgbClr val="000000"/>
                </a:solidFill>
                <a:latin typeface="Trebuchet MS"/>
                <a:ea typeface="Trebuchet MS"/>
                <a:cs typeface="Trebuchet MS"/>
                <a:sym typeface="Trebuchet MS"/>
              </a:rPr>
              <a:t>2018-1-AT01-KA202-039242</a:t>
            </a:r>
            <a:endParaRPr b="0" i="0" sz="1800" u="none" cap="none" strike="noStrike">
              <a:solidFill>
                <a:schemeClr val="dk1"/>
              </a:solidFill>
              <a:latin typeface="Trebuchet MS"/>
              <a:ea typeface="Trebuchet MS"/>
              <a:cs typeface="Trebuchet MS"/>
              <a:sym typeface="Trebuchet MS"/>
            </a:endParaRPr>
          </a:p>
        </p:txBody>
      </p:sp>
      <p:sp>
        <p:nvSpPr>
          <p:cNvPr id="146" name="Google Shape;146;p18"/>
          <p:cNvSpPr/>
          <p:nvPr/>
        </p:nvSpPr>
        <p:spPr>
          <a:xfrm>
            <a:off x="200206" y="5215534"/>
            <a:ext cx="6489032" cy="26161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rPr b="0" i="0" lang="de-DE" sz="1100" u="none" cap="none" strike="noStrike">
                <a:solidFill>
                  <a:srgbClr val="000000"/>
                </a:solidFill>
                <a:latin typeface="Arial"/>
                <a:ea typeface="Arial"/>
                <a:cs typeface="Arial"/>
                <a:sym typeface="Arial"/>
              </a:rPr>
              <a:t>Källa: </a:t>
            </a:r>
            <a:r>
              <a:rPr b="0" i="0" lang="de-DE" sz="1100" u="sng" cap="none" strike="noStrike">
                <a:solidFill>
                  <a:schemeClr val="hlink"/>
                </a:solidFill>
                <a:latin typeface="Arial"/>
                <a:ea typeface="Arial"/>
                <a:cs typeface="Arial"/>
                <a:sym typeface="Arial"/>
                <a:hlinkClick r:id="rId4"/>
              </a:rPr>
              <a:t>https://medium.com/swlh/the-art-behind-communication-22f06f283df</a:t>
            </a:r>
            <a:r>
              <a:rPr b="0" i="0" lang="de-DE" sz="1100" u="none" cap="none" strike="noStrike">
                <a:solidFill>
                  <a:srgbClr val="000000"/>
                </a:solidFill>
                <a:latin typeface="Arial"/>
                <a:ea typeface="Arial"/>
                <a:cs typeface="Arial"/>
                <a:sym typeface="Arial"/>
              </a:rPr>
              <a:t> </a:t>
            </a:r>
            <a:endParaRPr b="0" i="0" sz="1100" u="none" cap="none" strike="noStrike">
              <a:solidFill>
                <a:srgbClr val="000000"/>
              </a:solidFill>
              <a:latin typeface="Arial"/>
              <a:ea typeface="Arial"/>
              <a:cs typeface="Arial"/>
              <a:sym typeface="Arial"/>
            </a:endParaRPr>
          </a:p>
        </p:txBody>
      </p:sp>
      <p:pic>
        <p:nvPicPr>
          <p:cNvPr descr="Ein Bild, das Hemd enthält.  Automatisch generierte Beschreibung" id="147" name="Google Shape;147;p18"/>
          <p:cNvPicPr preferRelativeResize="0"/>
          <p:nvPr/>
        </p:nvPicPr>
        <p:blipFill rotWithShape="1">
          <a:blip r:embed="rId5">
            <a:alphaModFix/>
          </a:blip>
          <a:srcRect b="0" l="0" r="0" t="0"/>
          <a:stretch/>
        </p:blipFill>
        <p:spPr>
          <a:xfrm>
            <a:off x="5906220" y="129337"/>
            <a:ext cx="2926080" cy="138379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19"/>
          <p:cNvSpPr/>
          <p:nvPr>
            <p:ph type="ctrTitle"/>
          </p:nvPr>
        </p:nvSpPr>
        <p:spPr>
          <a:xfrm>
            <a:off x="311700" y="1642466"/>
            <a:ext cx="8520600" cy="528865"/>
          </a:xfrm>
          <a:prstGeom prst="roundRect">
            <a:avLst>
              <a:gd fmla="val 16667" name="adj"/>
            </a:avLst>
          </a:prstGeom>
          <a:solidFill>
            <a:srgbClr val="3086B8"/>
          </a:solidFill>
          <a:ln>
            <a:noFill/>
          </a:ln>
          <a:effectLst>
            <a:outerShdw blurRad="57150" rotWithShape="0" algn="ctr" dir="5400000" dist="19050">
              <a:srgbClr val="000000">
                <a:alpha val="61568"/>
              </a:srgbClr>
            </a:outerShdw>
          </a:effectLst>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3240"/>
              <a:buFont typeface="Trebuchet MS"/>
              <a:buNone/>
            </a:pPr>
            <a:r>
              <a:rPr lang="de-DE" sz="3240">
                <a:solidFill>
                  <a:schemeClr val="lt1"/>
                </a:solidFill>
                <a:latin typeface="Trebuchet MS"/>
                <a:ea typeface="Trebuchet MS"/>
                <a:cs typeface="Trebuchet MS"/>
                <a:sym typeface="Trebuchet MS"/>
              </a:rPr>
              <a:t>Förbättra intern kommunikation</a:t>
            </a:r>
            <a:endParaRPr b="1" sz="3060">
              <a:solidFill>
                <a:schemeClr val="lt2"/>
              </a:solidFill>
            </a:endParaRPr>
          </a:p>
        </p:txBody>
      </p:sp>
      <p:pic>
        <p:nvPicPr>
          <p:cNvPr descr="A close up of a logo  Description automatically generated" id="153" name="Google Shape;153;p19"/>
          <p:cNvPicPr preferRelativeResize="0"/>
          <p:nvPr/>
        </p:nvPicPr>
        <p:blipFill rotWithShape="1">
          <a:blip r:embed="rId3">
            <a:alphaModFix/>
          </a:blip>
          <a:srcRect b="0" l="0" r="0" t="0"/>
          <a:stretch/>
        </p:blipFill>
        <p:spPr>
          <a:xfrm>
            <a:off x="524425" y="6307332"/>
            <a:ext cx="1710047" cy="408041"/>
          </a:xfrm>
          <a:prstGeom prst="rect">
            <a:avLst/>
          </a:prstGeom>
          <a:noFill/>
          <a:ln>
            <a:noFill/>
          </a:ln>
        </p:spPr>
      </p:pic>
      <p:sp>
        <p:nvSpPr>
          <p:cNvPr id="154" name="Google Shape;154;p19"/>
          <p:cNvSpPr/>
          <p:nvPr/>
        </p:nvSpPr>
        <p:spPr>
          <a:xfrm>
            <a:off x="2771988" y="6346041"/>
            <a:ext cx="2991525" cy="36933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de-DE" sz="1800" u="none" cap="none" strike="noStrike">
                <a:solidFill>
                  <a:srgbClr val="000000"/>
                </a:solidFill>
                <a:latin typeface="Trebuchet MS"/>
                <a:ea typeface="Trebuchet MS"/>
                <a:cs typeface="Trebuchet MS"/>
                <a:sym typeface="Trebuchet MS"/>
              </a:rPr>
              <a:t>2018-1-AT01-KA202-039242</a:t>
            </a:r>
            <a:endParaRPr b="0" i="0" sz="1800" u="none" cap="none" strike="noStrike">
              <a:solidFill>
                <a:schemeClr val="dk1"/>
              </a:solidFill>
              <a:latin typeface="Trebuchet MS"/>
              <a:ea typeface="Trebuchet MS"/>
              <a:cs typeface="Trebuchet MS"/>
              <a:sym typeface="Trebuchet MS"/>
            </a:endParaRPr>
          </a:p>
        </p:txBody>
      </p:sp>
      <p:sp>
        <p:nvSpPr>
          <p:cNvPr id="155" name="Google Shape;155;p19"/>
          <p:cNvSpPr txBox="1"/>
          <p:nvPr>
            <p:ph idx="1" type="subTitle"/>
          </p:nvPr>
        </p:nvSpPr>
        <p:spPr>
          <a:xfrm>
            <a:off x="524425" y="3040242"/>
            <a:ext cx="7531769" cy="1684158"/>
          </a:xfrm>
          <a:prstGeom prst="rect">
            <a:avLst/>
          </a:prstGeom>
          <a:noFill/>
          <a:ln>
            <a:noFill/>
          </a:ln>
        </p:spPr>
        <p:txBody>
          <a:bodyPr anchorCtr="0" anchor="t" bIns="45700" lIns="91425" spcFirstLastPara="1" rIns="91425" wrap="square" tIns="45700">
            <a:noAutofit/>
          </a:bodyPr>
          <a:lstStyle/>
          <a:p>
            <a:pPr indent="-361950" lvl="0" marL="457200" rtl="0" algn="ctr">
              <a:lnSpc>
                <a:spcPct val="90000"/>
              </a:lnSpc>
              <a:spcBef>
                <a:spcPts val="750"/>
              </a:spcBef>
              <a:spcAft>
                <a:spcPts val="0"/>
              </a:spcAft>
              <a:buClr>
                <a:schemeClr val="dk1"/>
              </a:buClr>
              <a:buSzPts val="1800"/>
              <a:buNone/>
            </a:pPr>
            <a:r>
              <a:rPr b="1" lang="de-DE" sz="2800"/>
              <a:t>George Bernard Shaw sade en gång,</a:t>
            </a:r>
            <a:endParaRPr/>
          </a:p>
          <a:p>
            <a:pPr indent="-361950" lvl="0" marL="457200" rtl="0" algn="ctr">
              <a:lnSpc>
                <a:spcPct val="90000"/>
              </a:lnSpc>
              <a:spcBef>
                <a:spcPts val="750"/>
              </a:spcBef>
              <a:spcAft>
                <a:spcPts val="0"/>
              </a:spcAft>
              <a:buClr>
                <a:schemeClr val="dk1"/>
              </a:buClr>
              <a:buSzPts val="1800"/>
              <a:buNone/>
            </a:pPr>
            <a:r>
              <a:rPr i="1" lang="de-DE" sz="2800"/>
              <a:t>“The single best problem in communication is the illusion that it has taken place”</a:t>
            </a:r>
            <a:endParaRPr i="1"/>
          </a:p>
        </p:txBody>
      </p:sp>
      <p:pic>
        <p:nvPicPr>
          <p:cNvPr descr="Ein Bild, das Hemd enthält.  Automatisch generierte Beschreibung" id="156" name="Google Shape;156;p19"/>
          <p:cNvPicPr preferRelativeResize="0"/>
          <p:nvPr/>
        </p:nvPicPr>
        <p:blipFill rotWithShape="1">
          <a:blip r:embed="rId4">
            <a:alphaModFix/>
          </a:blip>
          <a:srcRect b="0" l="0" r="0" t="0"/>
          <a:stretch/>
        </p:blipFill>
        <p:spPr>
          <a:xfrm>
            <a:off x="5840174" y="178375"/>
            <a:ext cx="2926080" cy="138379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0"/>
          <p:cNvSpPr/>
          <p:nvPr>
            <p:ph type="ctrTitle"/>
          </p:nvPr>
        </p:nvSpPr>
        <p:spPr>
          <a:xfrm>
            <a:off x="311700" y="1642466"/>
            <a:ext cx="8520600" cy="528865"/>
          </a:xfrm>
          <a:prstGeom prst="roundRect">
            <a:avLst>
              <a:gd fmla="val 16667" name="adj"/>
            </a:avLst>
          </a:prstGeom>
          <a:solidFill>
            <a:srgbClr val="3086B8"/>
          </a:solidFill>
          <a:ln>
            <a:noFill/>
          </a:ln>
          <a:effectLst>
            <a:outerShdw blurRad="57150" rotWithShape="0" algn="ctr" dir="5400000" dist="19050">
              <a:srgbClr val="000000">
                <a:alpha val="61568"/>
              </a:srgbClr>
            </a:outerShdw>
          </a:effectLst>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3240"/>
              <a:buFont typeface="Trebuchet MS"/>
              <a:buNone/>
            </a:pPr>
            <a:r>
              <a:rPr lang="de-DE" sz="3240">
                <a:solidFill>
                  <a:schemeClr val="lt1"/>
                </a:solidFill>
                <a:latin typeface="Trebuchet MS"/>
                <a:ea typeface="Trebuchet MS"/>
                <a:cs typeface="Trebuchet MS"/>
                <a:sym typeface="Trebuchet MS"/>
              </a:rPr>
              <a:t>Bygg en positiv arbetsmiljö</a:t>
            </a:r>
            <a:endParaRPr b="1" sz="3060">
              <a:solidFill>
                <a:schemeClr val="lt2"/>
              </a:solidFill>
            </a:endParaRPr>
          </a:p>
        </p:txBody>
      </p:sp>
      <p:pic>
        <p:nvPicPr>
          <p:cNvPr descr="A close up of a logo  Description automatically generated" id="162" name="Google Shape;162;p20"/>
          <p:cNvPicPr preferRelativeResize="0"/>
          <p:nvPr/>
        </p:nvPicPr>
        <p:blipFill rotWithShape="1">
          <a:blip r:embed="rId3">
            <a:alphaModFix/>
          </a:blip>
          <a:srcRect b="0" l="0" r="0" t="0"/>
          <a:stretch/>
        </p:blipFill>
        <p:spPr>
          <a:xfrm>
            <a:off x="524425" y="6307332"/>
            <a:ext cx="1710047" cy="408041"/>
          </a:xfrm>
          <a:prstGeom prst="rect">
            <a:avLst/>
          </a:prstGeom>
          <a:noFill/>
          <a:ln>
            <a:noFill/>
          </a:ln>
        </p:spPr>
      </p:pic>
      <p:sp>
        <p:nvSpPr>
          <p:cNvPr id="163" name="Google Shape;163;p20"/>
          <p:cNvSpPr/>
          <p:nvPr/>
        </p:nvSpPr>
        <p:spPr>
          <a:xfrm>
            <a:off x="2771988" y="6346041"/>
            <a:ext cx="2991525" cy="36933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de-DE" sz="1800" u="none" cap="none" strike="noStrike">
                <a:solidFill>
                  <a:srgbClr val="000000"/>
                </a:solidFill>
                <a:latin typeface="Trebuchet MS"/>
                <a:ea typeface="Trebuchet MS"/>
                <a:cs typeface="Trebuchet MS"/>
                <a:sym typeface="Trebuchet MS"/>
              </a:rPr>
              <a:t>2018-1-AT01-KA202-039242</a:t>
            </a:r>
            <a:endParaRPr b="0" i="0" sz="1800" u="none" cap="none" strike="noStrike">
              <a:solidFill>
                <a:schemeClr val="dk1"/>
              </a:solidFill>
              <a:latin typeface="Trebuchet MS"/>
              <a:ea typeface="Trebuchet MS"/>
              <a:cs typeface="Trebuchet MS"/>
              <a:sym typeface="Trebuchet MS"/>
            </a:endParaRPr>
          </a:p>
        </p:txBody>
      </p:sp>
      <p:sp>
        <p:nvSpPr>
          <p:cNvPr id="164" name="Google Shape;164;p20"/>
          <p:cNvSpPr txBox="1"/>
          <p:nvPr>
            <p:ph idx="1" type="subTitle"/>
          </p:nvPr>
        </p:nvSpPr>
        <p:spPr>
          <a:xfrm>
            <a:off x="256938" y="2229322"/>
            <a:ext cx="8463869" cy="3619815"/>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Clr>
                <a:schemeClr val="dk1"/>
              </a:buClr>
              <a:buSzPts val="1665"/>
              <a:buNone/>
            </a:pPr>
            <a:r>
              <a:t/>
            </a:r>
            <a:endParaRPr sz="800"/>
          </a:p>
          <a:p>
            <a:pPr indent="0" lvl="0" marL="0" rtl="0" algn="just">
              <a:lnSpc>
                <a:spcPct val="80000"/>
              </a:lnSpc>
              <a:spcBef>
                <a:spcPts val="750"/>
              </a:spcBef>
              <a:spcAft>
                <a:spcPts val="0"/>
              </a:spcAft>
              <a:buClr>
                <a:schemeClr val="dk1"/>
              </a:buClr>
              <a:buSzPts val="1665"/>
              <a:buNone/>
            </a:pPr>
            <a:r>
              <a:rPr lang="de-DE" sz="1700"/>
              <a:t>En anställds </a:t>
            </a:r>
            <a:r>
              <a:rPr b="1" lang="de-DE" sz="1700"/>
              <a:t>arbetsmiljö</a:t>
            </a:r>
            <a:r>
              <a:rPr lang="de-DE" sz="1700"/>
              <a:t> är en avgörande faktor för kvaliteten på sitt arbete och deras produktivitetsnivå. Hur väl arbetsplatsen engagerar en anställd påverkar deras önskan att lära sig färdigheter och deras nivå av motivation att prestera.</a:t>
            </a:r>
            <a:endParaRPr sz="1700"/>
          </a:p>
          <a:p>
            <a:pPr indent="0" lvl="0" marL="0" rtl="0" algn="just">
              <a:lnSpc>
                <a:spcPct val="80000"/>
              </a:lnSpc>
              <a:spcBef>
                <a:spcPts val="750"/>
              </a:spcBef>
              <a:spcAft>
                <a:spcPts val="0"/>
              </a:spcAft>
              <a:buClr>
                <a:schemeClr val="dk1"/>
              </a:buClr>
              <a:buSzPts val="1800"/>
              <a:buNone/>
            </a:pPr>
            <a:r>
              <a:t/>
            </a:r>
            <a:endParaRPr sz="1700"/>
          </a:p>
          <a:p>
            <a:pPr indent="0" lvl="0" marL="0" rtl="0" algn="just">
              <a:lnSpc>
                <a:spcPct val="80000"/>
              </a:lnSpc>
              <a:spcBef>
                <a:spcPts val="750"/>
              </a:spcBef>
              <a:spcAft>
                <a:spcPts val="0"/>
              </a:spcAft>
              <a:buClr>
                <a:schemeClr val="dk1"/>
              </a:buClr>
              <a:buSzPts val="1800"/>
              <a:buNone/>
            </a:pPr>
            <a:r>
              <a:rPr b="1" lang="de-DE" sz="1700"/>
              <a:t>En bra arbetsplats</a:t>
            </a:r>
            <a:r>
              <a:rPr lang="de-DE" sz="1700"/>
              <a:t> är flexibla för anställdas arbets- och livsbehov och uppmuntrar balans mellan arbete och liv genom att erbjuda flexibla scheman, ge generös betald ledighet, tillgodose individuella önskemål och behov och skapa en stödjande arbetsmiljö som är förståelse för personliga och familjens skyldigheter.</a:t>
            </a:r>
            <a:endParaRPr/>
          </a:p>
          <a:p>
            <a:pPr indent="0" lvl="0" marL="0" rtl="0" algn="just">
              <a:lnSpc>
                <a:spcPct val="80000"/>
              </a:lnSpc>
              <a:spcBef>
                <a:spcPts val="750"/>
              </a:spcBef>
              <a:spcAft>
                <a:spcPts val="0"/>
              </a:spcAft>
              <a:buClr>
                <a:schemeClr val="dk1"/>
              </a:buClr>
              <a:buSzPts val="1800"/>
              <a:buNone/>
            </a:pPr>
            <a:r>
              <a:t/>
            </a:r>
            <a:endParaRPr sz="1700"/>
          </a:p>
          <a:p>
            <a:pPr indent="0" lvl="0" marL="0" rtl="0" algn="just">
              <a:lnSpc>
                <a:spcPct val="80000"/>
              </a:lnSpc>
              <a:spcBef>
                <a:spcPts val="750"/>
              </a:spcBef>
              <a:spcAft>
                <a:spcPts val="0"/>
              </a:spcAft>
              <a:buClr>
                <a:schemeClr val="dk1"/>
              </a:buClr>
              <a:buSzPts val="1800"/>
              <a:buNone/>
            </a:pPr>
            <a:r>
              <a:rPr lang="de-DE" sz="1700"/>
              <a:t>Det är viktigt att skapa en omtänksam miljö och visa varje anställd att deras bidrag är värdefulla och att deras handledare bryr sig om dem som enskilda individer. Ärlighet, medkänsla och respekt, särskilt från ledningen, går långt för att skapa en lycklig </a:t>
            </a:r>
            <a:r>
              <a:rPr b="1" lang="de-DE" sz="1700"/>
              <a:t>arbetsplats</a:t>
            </a:r>
            <a:r>
              <a:rPr lang="de-DE" sz="1700"/>
              <a:t>.</a:t>
            </a:r>
            <a:endParaRPr/>
          </a:p>
        </p:txBody>
      </p:sp>
      <p:pic>
        <p:nvPicPr>
          <p:cNvPr id="165" name="Google Shape;165;p20"/>
          <p:cNvPicPr preferRelativeResize="0"/>
          <p:nvPr/>
        </p:nvPicPr>
        <p:blipFill rotWithShape="1">
          <a:blip r:embed="rId4">
            <a:alphaModFix/>
          </a:blip>
          <a:srcRect b="0" l="0" r="0" t="0"/>
          <a:stretch/>
        </p:blipFill>
        <p:spPr>
          <a:xfrm>
            <a:off x="2839183" y="413312"/>
            <a:ext cx="2480163" cy="798663"/>
          </a:xfrm>
          <a:prstGeom prst="rect">
            <a:avLst/>
          </a:prstGeom>
          <a:noFill/>
          <a:ln>
            <a:noFill/>
          </a:ln>
        </p:spPr>
      </p:pic>
      <p:pic>
        <p:nvPicPr>
          <p:cNvPr id="166" name="Google Shape;166;p20"/>
          <p:cNvPicPr preferRelativeResize="0"/>
          <p:nvPr/>
        </p:nvPicPr>
        <p:blipFill rotWithShape="1">
          <a:blip r:embed="rId5">
            <a:alphaModFix/>
          </a:blip>
          <a:srcRect b="0" l="0" r="0" t="0"/>
          <a:stretch/>
        </p:blipFill>
        <p:spPr>
          <a:xfrm>
            <a:off x="5926015" y="249952"/>
            <a:ext cx="2906285" cy="125636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1"/>
          <p:cNvSpPr/>
          <p:nvPr>
            <p:ph type="ctrTitle"/>
          </p:nvPr>
        </p:nvSpPr>
        <p:spPr>
          <a:xfrm>
            <a:off x="311700" y="1642466"/>
            <a:ext cx="8520600" cy="528865"/>
          </a:xfrm>
          <a:prstGeom prst="roundRect">
            <a:avLst>
              <a:gd fmla="val 16667" name="adj"/>
            </a:avLst>
          </a:prstGeom>
          <a:solidFill>
            <a:srgbClr val="3086B8"/>
          </a:solidFill>
          <a:ln>
            <a:noFill/>
          </a:ln>
          <a:effectLst>
            <a:outerShdw blurRad="57150" rotWithShape="0" algn="ctr" dir="5400000" dist="19050">
              <a:srgbClr val="000000">
                <a:alpha val="61568"/>
              </a:srgbClr>
            </a:outerShdw>
          </a:effectLst>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3240"/>
              <a:buFont typeface="Trebuchet MS"/>
              <a:buNone/>
            </a:pPr>
            <a:r>
              <a:rPr lang="de-DE" sz="3240">
                <a:solidFill>
                  <a:schemeClr val="lt1"/>
                </a:solidFill>
                <a:latin typeface="Trebuchet MS"/>
                <a:ea typeface="Trebuchet MS"/>
                <a:cs typeface="Trebuchet MS"/>
                <a:sym typeface="Trebuchet MS"/>
              </a:rPr>
              <a:t>Bygg en positiv arbetsmiljö</a:t>
            </a:r>
            <a:endParaRPr b="1" sz="3060">
              <a:solidFill>
                <a:schemeClr val="lt2"/>
              </a:solidFill>
            </a:endParaRPr>
          </a:p>
        </p:txBody>
      </p:sp>
      <p:pic>
        <p:nvPicPr>
          <p:cNvPr descr="A close up of a logo  Description automatically generated" id="172" name="Google Shape;172;p21"/>
          <p:cNvPicPr preferRelativeResize="0"/>
          <p:nvPr/>
        </p:nvPicPr>
        <p:blipFill rotWithShape="1">
          <a:blip r:embed="rId3">
            <a:alphaModFix/>
          </a:blip>
          <a:srcRect b="0" l="0" r="0" t="0"/>
          <a:stretch/>
        </p:blipFill>
        <p:spPr>
          <a:xfrm>
            <a:off x="524425" y="6307332"/>
            <a:ext cx="1710047" cy="408041"/>
          </a:xfrm>
          <a:prstGeom prst="rect">
            <a:avLst/>
          </a:prstGeom>
          <a:noFill/>
          <a:ln>
            <a:noFill/>
          </a:ln>
        </p:spPr>
      </p:pic>
      <p:sp>
        <p:nvSpPr>
          <p:cNvPr id="173" name="Google Shape;173;p21"/>
          <p:cNvSpPr/>
          <p:nvPr/>
        </p:nvSpPr>
        <p:spPr>
          <a:xfrm>
            <a:off x="2771988" y="6346041"/>
            <a:ext cx="2991525" cy="36933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de-DE" sz="1800" u="none" cap="none" strike="noStrike">
                <a:solidFill>
                  <a:srgbClr val="000000"/>
                </a:solidFill>
                <a:latin typeface="Trebuchet MS"/>
                <a:ea typeface="Trebuchet MS"/>
                <a:cs typeface="Trebuchet MS"/>
                <a:sym typeface="Trebuchet MS"/>
              </a:rPr>
              <a:t>2018-1-AT01-KA202-039242</a:t>
            </a:r>
            <a:endParaRPr b="0" i="0" sz="1800" u="none" cap="none" strike="noStrike">
              <a:solidFill>
                <a:schemeClr val="dk1"/>
              </a:solidFill>
              <a:latin typeface="Trebuchet MS"/>
              <a:ea typeface="Trebuchet MS"/>
              <a:cs typeface="Trebuchet MS"/>
              <a:sym typeface="Trebuchet MS"/>
            </a:endParaRPr>
          </a:p>
        </p:txBody>
      </p:sp>
      <p:pic>
        <p:nvPicPr>
          <p:cNvPr id="174" name="Google Shape;174;p21"/>
          <p:cNvPicPr preferRelativeResize="0"/>
          <p:nvPr/>
        </p:nvPicPr>
        <p:blipFill rotWithShape="1">
          <a:blip r:embed="rId4">
            <a:alphaModFix/>
          </a:blip>
          <a:srcRect b="0" l="0" r="0" t="0"/>
          <a:stretch/>
        </p:blipFill>
        <p:spPr>
          <a:xfrm>
            <a:off x="257418" y="2429406"/>
            <a:ext cx="5029140" cy="3161267"/>
          </a:xfrm>
          <a:prstGeom prst="rect">
            <a:avLst/>
          </a:prstGeom>
          <a:noFill/>
          <a:ln>
            <a:noFill/>
          </a:ln>
        </p:spPr>
      </p:pic>
      <p:sp>
        <p:nvSpPr>
          <p:cNvPr id="175" name="Google Shape;175;p21"/>
          <p:cNvSpPr/>
          <p:nvPr/>
        </p:nvSpPr>
        <p:spPr>
          <a:xfrm>
            <a:off x="5029200" y="2350026"/>
            <a:ext cx="3810550" cy="340908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chemeClr val="dk1"/>
                </a:solidFill>
                <a:latin typeface="Trebuchet MS"/>
                <a:ea typeface="Trebuchet MS"/>
                <a:cs typeface="Trebuchet MS"/>
                <a:sym typeface="Trebuchet MS"/>
              </a:rPr>
              <a:t>De viktigaste av dessa arbetsmiljöfaktorer som antingen leder till engagemang eller urkoppling visas i följande diagram.</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chemeClr val="dk1"/>
                </a:solidFill>
                <a:latin typeface="Trebuchet MS"/>
                <a:ea typeface="Trebuchet MS"/>
                <a:cs typeface="Trebuchet MS"/>
                <a:sym typeface="Trebuchet MS"/>
              </a:rPr>
              <a:t>En noggrann övervägande av var och en av dessa faktorer är också mycket användbar för att säkerställa att anställda tillämpar de färdigheter de lär sig under utbildningsprogrammen när de återvänder till sin arbetsplats.</a:t>
            </a:r>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chemeClr val="dk1"/>
                </a:solidFill>
                <a:latin typeface="Trebuchet MS"/>
                <a:ea typeface="Trebuchet MS"/>
                <a:cs typeface="Trebuchet MS"/>
                <a:sym typeface="Trebuchet MS"/>
              </a:rPr>
              <a:t>Att ta hand om de strukturella och interpersonella aspekterna av var och en av dessa faktorer gör det möjligt för anställda att tillämpa de färdigheter som krävs på ett konsekvent och vanligt sätt.</a:t>
            </a:r>
            <a:endParaRPr/>
          </a:p>
        </p:txBody>
      </p:sp>
      <p:pic>
        <p:nvPicPr>
          <p:cNvPr id="176" name="Google Shape;176;p21"/>
          <p:cNvPicPr preferRelativeResize="0"/>
          <p:nvPr/>
        </p:nvPicPr>
        <p:blipFill rotWithShape="1">
          <a:blip r:embed="rId5">
            <a:alphaModFix/>
          </a:blip>
          <a:srcRect b="0" l="0" r="0" t="0"/>
          <a:stretch/>
        </p:blipFill>
        <p:spPr>
          <a:xfrm>
            <a:off x="5106947" y="329767"/>
            <a:ext cx="3495517" cy="104865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22"/>
          <p:cNvSpPr/>
          <p:nvPr>
            <p:ph type="ctrTitle"/>
          </p:nvPr>
        </p:nvSpPr>
        <p:spPr>
          <a:xfrm>
            <a:off x="311700" y="1642466"/>
            <a:ext cx="8520600" cy="528865"/>
          </a:xfrm>
          <a:prstGeom prst="roundRect">
            <a:avLst>
              <a:gd fmla="val 16667" name="adj"/>
            </a:avLst>
          </a:prstGeom>
          <a:solidFill>
            <a:srgbClr val="3086B8"/>
          </a:solidFill>
          <a:ln>
            <a:noFill/>
          </a:ln>
          <a:effectLst>
            <a:outerShdw blurRad="57150" rotWithShape="0" algn="ctr" dir="5400000" dist="19050">
              <a:srgbClr val="000000">
                <a:alpha val="61568"/>
              </a:srgbClr>
            </a:outerShdw>
          </a:effectLst>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3240"/>
              <a:buFont typeface="Trebuchet MS"/>
              <a:buNone/>
            </a:pPr>
            <a:r>
              <a:rPr lang="de-DE" sz="3240">
                <a:solidFill>
                  <a:schemeClr val="lt1"/>
                </a:solidFill>
                <a:latin typeface="Trebuchet MS"/>
                <a:ea typeface="Trebuchet MS"/>
                <a:cs typeface="Trebuchet MS"/>
                <a:sym typeface="Trebuchet MS"/>
              </a:rPr>
              <a:t>Skapa en positiv företagskultur</a:t>
            </a:r>
            <a:endParaRPr b="1" sz="3060">
              <a:solidFill>
                <a:schemeClr val="lt2"/>
              </a:solidFill>
            </a:endParaRPr>
          </a:p>
        </p:txBody>
      </p:sp>
      <p:pic>
        <p:nvPicPr>
          <p:cNvPr descr="A close up of a logo  Description automatically generated" id="182" name="Google Shape;182;p22"/>
          <p:cNvPicPr preferRelativeResize="0"/>
          <p:nvPr/>
        </p:nvPicPr>
        <p:blipFill rotWithShape="1">
          <a:blip r:embed="rId3">
            <a:alphaModFix/>
          </a:blip>
          <a:srcRect b="0" l="0" r="0" t="0"/>
          <a:stretch/>
        </p:blipFill>
        <p:spPr>
          <a:xfrm>
            <a:off x="524425" y="6307332"/>
            <a:ext cx="1710047" cy="408041"/>
          </a:xfrm>
          <a:prstGeom prst="rect">
            <a:avLst/>
          </a:prstGeom>
          <a:noFill/>
          <a:ln>
            <a:noFill/>
          </a:ln>
        </p:spPr>
      </p:pic>
      <p:sp>
        <p:nvSpPr>
          <p:cNvPr id="183" name="Google Shape;183;p22"/>
          <p:cNvSpPr/>
          <p:nvPr/>
        </p:nvSpPr>
        <p:spPr>
          <a:xfrm>
            <a:off x="2771988" y="6346041"/>
            <a:ext cx="2991525" cy="36933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de-DE" sz="1800" u="none" cap="none" strike="noStrike">
                <a:solidFill>
                  <a:srgbClr val="000000"/>
                </a:solidFill>
                <a:latin typeface="Trebuchet MS"/>
                <a:ea typeface="Trebuchet MS"/>
                <a:cs typeface="Trebuchet MS"/>
                <a:sym typeface="Trebuchet MS"/>
              </a:rPr>
              <a:t>2018-1-AT01-KA202-039242</a:t>
            </a:r>
            <a:endParaRPr b="0" i="0" sz="1800" u="none" cap="none" strike="noStrike">
              <a:solidFill>
                <a:schemeClr val="dk1"/>
              </a:solidFill>
              <a:latin typeface="Trebuchet MS"/>
              <a:ea typeface="Trebuchet MS"/>
              <a:cs typeface="Trebuchet MS"/>
              <a:sym typeface="Trebuchet MS"/>
            </a:endParaRPr>
          </a:p>
        </p:txBody>
      </p:sp>
      <p:sp>
        <p:nvSpPr>
          <p:cNvPr id="184" name="Google Shape;184;p22"/>
          <p:cNvSpPr/>
          <p:nvPr/>
        </p:nvSpPr>
        <p:spPr>
          <a:xfrm>
            <a:off x="460979" y="2413338"/>
            <a:ext cx="5637539" cy="313932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de-DE" sz="1800" u="none" cap="none" strike="noStrike">
                <a:solidFill>
                  <a:schemeClr val="dk1"/>
                </a:solidFill>
                <a:latin typeface="Trebuchet MS"/>
                <a:ea typeface="Trebuchet MS"/>
                <a:cs typeface="Trebuchet MS"/>
                <a:sym typeface="Trebuchet MS"/>
              </a:rPr>
              <a:t>Företagskultur hänvisar till ett företags personlighet. Den definierar den miljö där anställda arbetar. Företagskulturen innehåller en mängd olika element, inklusive arbetsmiljö, företagsuppdrag, värde, etik, förväntningar och mål.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de-DE" sz="1800" u="sng" cap="none" strike="noStrike">
                <a:solidFill>
                  <a:schemeClr val="dk1"/>
                </a:solidFill>
                <a:latin typeface="Trebuchet MS"/>
                <a:ea typeface="Trebuchet MS"/>
                <a:cs typeface="Trebuchet MS"/>
                <a:sym typeface="Trebuchet MS"/>
              </a:rPr>
              <a:t>Vissa</a:t>
            </a:r>
            <a:r>
              <a:rPr b="0" i="0" lang="de-DE" sz="1800" u="none" cap="none" strike="noStrike">
                <a:solidFill>
                  <a:schemeClr val="dk1"/>
                </a:solidFill>
                <a:latin typeface="Trebuchet MS"/>
                <a:ea typeface="Trebuchet MS"/>
                <a:cs typeface="Trebuchet MS"/>
                <a:sym typeface="Trebuchet MS"/>
              </a:rPr>
              <a:t> företag har en gruppbaserad kultur med medarbetarnas deltagande på alla nivåer, medan vissa företag har en mer traditionell och formell ledningsstil. Andra företag har en avslappnad arbetsplats utan många regler och förordningar.</a:t>
            </a:r>
            <a:endParaRPr/>
          </a:p>
        </p:txBody>
      </p:sp>
      <p:pic>
        <p:nvPicPr>
          <p:cNvPr id="185" name="Google Shape;185;p22"/>
          <p:cNvPicPr preferRelativeResize="0"/>
          <p:nvPr/>
        </p:nvPicPr>
        <p:blipFill rotWithShape="1">
          <a:blip r:embed="rId4">
            <a:alphaModFix/>
          </a:blip>
          <a:srcRect b="0" l="0" r="0" t="0"/>
          <a:stretch/>
        </p:blipFill>
        <p:spPr>
          <a:xfrm>
            <a:off x="5989129" y="2531603"/>
            <a:ext cx="3166849" cy="2425806"/>
          </a:xfrm>
          <a:prstGeom prst="rect">
            <a:avLst/>
          </a:prstGeom>
          <a:noFill/>
          <a:ln>
            <a:noFill/>
          </a:ln>
        </p:spPr>
      </p:pic>
      <p:pic>
        <p:nvPicPr>
          <p:cNvPr descr="Ein Bild, das Person, drinnen, Frau, Tisch enthält.  Automatisch generierte Beschreibung" id="186" name="Google Shape;186;p22"/>
          <p:cNvPicPr preferRelativeResize="0"/>
          <p:nvPr/>
        </p:nvPicPr>
        <p:blipFill rotWithShape="1">
          <a:blip r:embed="rId5">
            <a:alphaModFix/>
          </a:blip>
          <a:srcRect b="0" l="0" r="0" t="0"/>
          <a:stretch/>
        </p:blipFill>
        <p:spPr>
          <a:xfrm>
            <a:off x="6676606" y="82491"/>
            <a:ext cx="2070567" cy="137983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