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Trebuchet MS" panose="020B0603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50" d="100"/>
          <a:sy n="50" d="100"/>
        </p:scale>
        <p:origin x="-1482" y="-5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640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21" name="Google Shape;21;p2"/>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t="12524" b="12325"/>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El apoyo de la Comisión Europea a la producción de esta publicación no constituye un respaldo al contenido que refleja únicamente las opiniones de los autores, y la Comisión no puede ser considerada responsable de ningún uso que pueda hacerse de la información contenida en ella.</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98" name="Google Shape;98;p13"/>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t="12524" b="12325"/>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29" name="Google Shape;29;p3"/>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t="12524" b="12325"/>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36" name="Google Shape;36;p4"/>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t="12524" b="12325"/>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44" name="Google Shape;44;p5"/>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t="12524" b="12325"/>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54" name="Google Shape;54;p6"/>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t="12524" b="12325"/>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pic>
        <p:nvPicPr>
          <p:cNvPr id="60" name="Google Shape;60;p7"/>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t="12524" b="12325"/>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pixabay.com/de/users/Peggy_Marco-1553824/?utm_source=link-attribution&amp;utm_medium=referral&amp;utm_campaign=image&amp;utm_content=1013968" TargetMode="External"/><Relationship Id="rId3" Type="http://schemas.openxmlformats.org/officeDocument/2006/relationships/image" Target="../media/image4.png"/><Relationship Id="rId7" Type="http://schemas.openxmlformats.org/officeDocument/2006/relationships/image" Target="../media/image11.jpg"/><Relationship Id="rId12" Type="http://schemas.openxmlformats.org/officeDocument/2006/relationships/hyperlink" Target="https://pixabay.com/de/?utm_source=link-attribution&amp;utm_medium=referral&amp;utm_campaign=image&amp;utm_content=2635397"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s://pixabay.com/de/users/qimono-1962238/?utm_source=link-attribution&amp;utm_medium=referral&amp;utm_campaign=image&amp;utm_content=2635397" TargetMode="External"/><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hyperlink" Target="https://pixabay.com/de/?utm_source=link-attribution&amp;utm_medium=referral&amp;utm_campaign=image&amp;utm_content=10139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ihk-projekt.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sympa.com/insights/blog/6-basic-hr-metrics-for-measuring-employee-motiv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yourbusiness.azcentral.com/evaluate-motivation-9669.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saylordotorg.github.io/text_organizational-behavior-v1.1/s10-designing-a-motivating-work-e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aylordotorg.github.io/text_organizational-behavior-v1.1/s10-designing-a-motivating-work-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421100" y="3286987"/>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s-ES" sz="4600" b="1" dirty="0" err="1" smtClean="0"/>
              <a:t>Talent</a:t>
            </a:r>
            <a:r>
              <a:rPr lang="es-ES" sz="4600" b="1" dirty="0" smtClean="0"/>
              <a:t> 4.0 – La Gestión del </a:t>
            </a:r>
            <a:br>
              <a:rPr lang="es-ES" sz="4600" b="1" dirty="0" smtClean="0"/>
            </a:br>
            <a:r>
              <a:rPr lang="es-ES" sz="4600" b="1" dirty="0" smtClean="0"/>
              <a:t>talento para las PYMES</a:t>
            </a:r>
            <a:br>
              <a:rPr lang="es-ES" sz="4600" b="1" dirty="0" smtClean="0"/>
            </a:br>
            <a:r>
              <a:rPr lang="es-ES" sz="4600" b="1" dirty="0" smtClean="0"/>
              <a:t>Programa de formación</a:t>
            </a:r>
            <a:endParaRPr lang="es-ES" sz="4800" b="1" dirty="0"/>
          </a:p>
        </p:txBody>
      </p:sp>
      <p:sp>
        <p:nvSpPr>
          <p:cNvPr id="106" name="Google Shape;106;p14"/>
          <p:cNvSpPr txBox="1"/>
          <p:nvPr/>
        </p:nvSpPr>
        <p:spPr>
          <a:xfrm>
            <a:off x="3322040" y="4446165"/>
            <a:ext cx="21475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Trebuchet MS"/>
                <a:ea typeface="Trebuchet MS"/>
                <a:cs typeface="Trebuchet MS"/>
                <a:sym typeface="Trebuchet MS"/>
                <a:hlinkClick r:id="rId3"/>
              </a:rPr>
              <a:t>https://t4lent.eu/</a:t>
            </a:r>
            <a:endParaRPr sz="1800" b="0" i="0" u="none" strike="noStrike" cap="none">
              <a:solidFill>
                <a:schemeClr val="dk1"/>
              </a:solidFill>
              <a:latin typeface="Trebuchet MS"/>
              <a:ea typeface="Trebuchet MS"/>
              <a:cs typeface="Trebuchet MS"/>
              <a:sym typeface="Trebuchet MS"/>
            </a:endParaRPr>
          </a:p>
        </p:txBody>
      </p:sp>
      <p:pic>
        <p:nvPicPr>
          <p:cNvPr id="107" name="Google Shape;107;p14" descr="A close up of a logo  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Ejercicios</a:t>
            </a:r>
            <a:endParaRPr sz="3060" b="1">
              <a:solidFill>
                <a:schemeClr val="lt2"/>
              </a:solidFill>
            </a:endParaRPr>
          </a:p>
        </p:txBody>
      </p:sp>
      <p:sp>
        <p:nvSpPr>
          <p:cNvPr id="194" name="Google Shape;194;p23"/>
          <p:cNvSpPr txBox="1">
            <a:spLocks noGrp="1"/>
          </p:cNvSpPr>
          <p:nvPr>
            <p:ph type="subTitle" idx="1"/>
          </p:nvPr>
        </p:nvSpPr>
        <p:spPr>
          <a:xfrm>
            <a:off x="221016" y="2331614"/>
            <a:ext cx="8549738" cy="3459586"/>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600"/>
              </a:spcBef>
              <a:spcAft>
                <a:spcPts val="600"/>
              </a:spcAft>
              <a:buClr>
                <a:schemeClr val="dk1"/>
              </a:buClr>
              <a:buSzPts val="1800"/>
              <a:buAutoNum type="arabicPeriod"/>
            </a:pPr>
            <a:r>
              <a:rPr lang="es-ES" dirty="0" smtClean="0"/>
              <a:t>¿</a:t>
            </a:r>
            <a:r>
              <a:rPr lang="es-ES" sz="2000" dirty="0" smtClean="0"/>
              <a:t>Cómo se aseguraría de que los empleados estén comprometidos con los objetivos establecidos?</a:t>
            </a:r>
          </a:p>
          <a:p>
            <a:pPr marL="342900" lvl="0" indent="-342900" algn="just" rtl="0">
              <a:lnSpc>
                <a:spcPct val="100000"/>
              </a:lnSpc>
              <a:spcBef>
                <a:spcPts val="600"/>
              </a:spcBef>
              <a:spcAft>
                <a:spcPts val="600"/>
              </a:spcAft>
              <a:buClr>
                <a:schemeClr val="dk1"/>
              </a:buClr>
              <a:buSzPts val="1800"/>
              <a:buAutoNum type="arabicPeriod"/>
            </a:pPr>
            <a:r>
              <a:rPr lang="es-ES" sz="2000" dirty="0" smtClean="0"/>
              <a:t>¿Cuáles son las desventajas de utilizar solo supervisores como evaluadores? ¿Cuáles son las desventajas de utilizar pares, subordinados y clientes como evaluadores?</a:t>
            </a:r>
          </a:p>
          <a:p>
            <a:pPr marL="342900" lvl="0" indent="-342900" algn="just" rtl="0">
              <a:lnSpc>
                <a:spcPct val="100000"/>
              </a:lnSpc>
              <a:spcBef>
                <a:spcPts val="600"/>
              </a:spcBef>
              <a:spcAft>
                <a:spcPts val="600"/>
              </a:spcAft>
              <a:buClr>
                <a:schemeClr val="dk1"/>
              </a:buClr>
              <a:buSzPts val="1800"/>
              <a:buAutoNum type="arabicPeriod"/>
            </a:pPr>
            <a:r>
              <a:rPr lang="es-ES" sz="2000" dirty="0" smtClean="0"/>
              <a:t>¿Crees que las autoevaluaciones son válidas? ¿Por qué sería útil añadir la autoevaluación al proceso de evaluación? ¿Se te ocurre algún inconveniente en usarlos?</a:t>
            </a:r>
          </a:p>
          <a:p>
            <a:pPr marL="0" lvl="0" indent="0" algn="just" rtl="0">
              <a:lnSpc>
                <a:spcPct val="90000"/>
              </a:lnSpc>
              <a:spcBef>
                <a:spcPts val="750"/>
              </a:spcBef>
              <a:spcAft>
                <a:spcPts val="0"/>
              </a:spcAft>
              <a:buClr>
                <a:schemeClr val="dk1"/>
              </a:buClr>
              <a:buSzPts val="1800"/>
            </a:pPr>
            <a:endParaRPr lang="es-ES" dirty="0" smtClean="0"/>
          </a:p>
          <a:p>
            <a:pPr marL="342900" lvl="0" indent="-228600" algn="l" rtl="0">
              <a:lnSpc>
                <a:spcPct val="90000"/>
              </a:lnSpc>
              <a:spcBef>
                <a:spcPts val="750"/>
              </a:spcBef>
              <a:spcAft>
                <a:spcPts val="0"/>
              </a:spcAft>
              <a:buClr>
                <a:schemeClr val="dk1"/>
              </a:buClr>
              <a:buSzPts val="1800"/>
              <a:buNone/>
            </a:pPr>
            <a:endParaRPr dirty="0"/>
          </a:p>
        </p:txBody>
      </p:sp>
      <p:pic>
        <p:nvPicPr>
          <p:cNvPr id="195" name="Google Shape;195;p23"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96" name="Google Shape;196;p2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97" name="Google Shape;197;p23" descr="Ein Bild, das Waage, Gerät, Tisch, Boot enthält.  Automatisch generierte Beschreibung"/>
          <p:cNvPicPr preferRelativeResize="0"/>
          <p:nvPr/>
        </p:nvPicPr>
        <p:blipFill rotWithShape="1">
          <a:blip r:embed="rId4">
            <a:alphaModFix/>
          </a:blip>
          <a:srcRect/>
          <a:stretch/>
        </p:blipFill>
        <p:spPr>
          <a:xfrm>
            <a:off x="6137098" y="69552"/>
            <a:ext cx="2633656" cy="14622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Resumen / Conclusiones</a:t>
            </a:r>
            <a:endParaRPr lang="es-ES" dirty="0"/>
          </a:p>
        </p:txBody>
      </p:sp>
      <p:sp>
        <p:nvSpPr>
          <p:cNvPr id="203" name="Google Shape;203;p24"/>
          <p:cNvSpPr txBox="1">
            <a:spLocks noGrp="1"/>
          </p:cNvSpPr>
          <p:nvPr>
            <p:ph type="subTitle" idx="1"/>
          </p:nvPr>
        </p:nvSpPr>
        <p:spPr>
          <a:xfrm>
            <a:off x="287167" y="2311460"/>
            <a:ext cx="8545133" cy="3594040"/>
          </a:xfrm>
          <a:prstGeom prst="rect">
            <a:avLst/>
          </a:prstGeom>
          <a:noFill/>
          <a:ln>
            <a:noFill/>
          </a:ln>
        </p:spPr>
        <p:txBody>
          <a:bodyPr spcFirstLastPara="1" wrap="square" lIns="91425" tIns="91425" rIns="91425" bIns="91425" anchor="t" anchorCtr="0">
            <a:noAutofit/>
          </a:bodyPr>
          <a:lstStyle/>
          <a:p>
            <a:pPr marL="0" lvl="0" indent="0" algn="just"/>
            <a:r>
              <a:rPr lang="es-ES" sz="1850" dirty="0" smtClean="0"/>
              <a:t>Es difícil hacer crecer tu pequeña empresa si no puedes medir el nivel de motivación de tus empleados. El empleo de métodos para medir el </a:t>
            </a:r>
            <a:r>
              <a:rPr lang="es-ES" sz="1850" dirty="0"/>
              <a:t>compromiso y la energía de </a:t>
            </a:r>
            <a:r>
              <a:rPr lang="es-ES" sz="1850" dirty="0" smtClean="0"/>
              <a:t>los trabajadores puede hacer potenciar estos factores más fácilmente. </a:t>
            </a:r>
          </a:p>
          <a:p>
            <a:pPr marL="0" lvl="0" indent="0" algn="just" rtl="0">
              <a:lnSpc>
                <a:spcPct val="90000"/>
              </a:lnSpc>
              <a:spcBef>
                <a:spcPts val="750"/>
              </a:spcBef>
              <a:spcAft>
                <a:spcPts val="0"/>
              </a:spcAft>
              <a:buClr>
                <a:schemeClr val="dk1"/>
              </a:buClr>
              <a:buSzPts val="1800"/>
              <a:buNone/>
            </a:pPr>
            <a:r>
              <a:rPr lang="es-ES" sz="1850" dirty="0" smtClean="0"/>
              <a:t>Para evaluar la motivación y proporcionar información sobre ello, </a:t>
            </a:r>
            <a:r>
              <a:rPr lang="es-ES" sz="1850" dirty="0" smtClean="0"/>
              <a:t>se deberá </a:t>
            </a:r>
            <a:r>
              <a:rPr lang="es-ES" sz="1850" dirty="0" smtClean="0"/>
              <a:t>escuchar las aportaciones del personal y evaluar indicadores tangibles para mejorar sus métodos de negocio. En la tan complicada economía actual es más importante que nunca contar con mano de obra</a:t>
            </a:r>
            <a:r>
              <a:rPr lang="es-ES" sz="1850" dirty="0" smtClean="0"/>
              <a:t> </a:t>
            </a:r>
            <a:r>
              <a:rPr lang="es-ES" sz="1850" dirty="0" smtClean="0"/>
              <a:t>motivada.</a:t>
            </a:r>
          </a:p>
          <a:p>
            <a:pPr marL="0" lvl="0" indent="0" algn="just" rtl="0">
              <a:lnSpc>
                <a:spcPct val="90000"/>
              </a:lnSpc>
              <a:spcBef>
                <a:spcPts val="750"/>
              </a:spcBef>
              <a:spcAft>
                <a:spcPts val="0"/>
              </a:spcAft>
              <a:buClr>
                <a:schemeClr val="dk1"/>
              </a:buClr>
              <a:buSzPts val="1800"/>
              <a:buNone/>
            </a:pPr>
            <a:r>
              <a:rPr lang="es-ES" sz="1850" dirty="0" smtClean="0"/>
              <a:t>Las empresas, independientemente de la fabricación o el servicio, se están dando cuenta </a:t>
            </a:r>
            <a:r>
              <a:rPr lang="es-ES" sz="1850" dirty="0"/>
              <a:t>y</a:t>
            </a:r>
            <a:r>
              <a:rPr lang="es-ES" sz="1850" dirty="0" smtClean="0"/>
              <a:t>a del impacto de los empleados motivados que, en el pasado, se consideraban como otro </a:t>
            </a:r>
            <a:r>
              <a:rPr lang="es-ES" sz="1850" i="1" dirty="0" smtClean="0"/>
              <a:t>elemento</a:t>
            </a:r>
            <a:r>
              <a:rPr lang="es-ES" sz="1850" dirty="0" smtClean="0"/>
              <a:t> más en la producción de bienes y servicios.</a:t>
            </a:r>
          </a:p>
          <a:p>
            <a:pPr marL="0" lvl="0" indent="0" algn="l" rtl="0">
              <a:lnSpc>
                <a:spcPct val="90000"/>
              </a:lnSpc>
              <a:spcBef>
                <a:spcPts val="750"/>
              </a:spcBef>
              <a:spcAft>
                <a:spcPts val="0"/>
              </a:spcAft>
              <a:buClr>
                <a:schemeClr val="dk1"/>
              </a:buClr>
              <a:buSzPts val="1800"/>
              <a:buNone/>
            </a:pPr>
            <a:r>
              <a:rPr lang="en-US" dirty="0"/>
              <a:t/>
            </a:r>
            <a:br>
              <a:rPr lang="en-US" dirty="0"/>
            </a:br>
            <a:endParaRPr dirty="0"/>
          </a:p>
        </p:txBody>
      </p:sp>
      <p:pic>
        <p:nvPicPr>
          <p:cNvPr id="204" name="Google Shape;204;p24"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05" name="Google Shape;205;p2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206" name="Google Shape;206;p24"/>
          <p:cNvPicPr preferRelativeResize="0"/>
          <p:nvPr/>
        </p:nvPicPr>
        <p:blipFill rotWithShape="1">
          <a:blip r:embed="rId4">
            <a:alphaModFix/>
          </a:blip>
          <a:srcRect/>
          <a:stretch/>
        </p:blipFill>
        <p:spPr>
          <a:xfrm>
            <a:off x="3800238" y="119551"/>
            <a:ext cx="1262379" cy="1262379"/>
          </a:xfrm>
          <a:prstGeom prst="rect">
            <a:avLst/>
          </a:prstGeom>
          <a:noFill/>
          <a:ln>
            <a:noFill/>
          </a:ln>
        </p:spPr>
      </p:pic>
      <p:pic>
        <p:nvPicPr>
          <p:cNvPr id="207" name="Google Shape;207;p24" descr="Ein Bild, das Waage, Gerät, Tisch, Boot enthält.  Automatisch generierte Beschreibung"/>
          <p:cNvPicPr preferRelativeResize="0"/>
          <p:nvPr/>
        </p:nvPicPr>
        <p:blipFill rotWithShape="1">
          <a:blip r:embed="rId5">
            <a:alphaModFix/>
          </a:blip>
          <a:srcRect/>
          <a:stretch/>
        </p:blipFill>
        <p:spPr>
          <a:xfrm>
            <a:off x="6765405" y="256127"/>
            <a:ext cx="2066895" cy="11475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ctrTitle"/>
          </p:nvPr>
        </p:nvSpPr>
        <p:spPr>
          <a:xfrm>
            <a:off x="1094874" y="1954545"/>
            <a:ext cx="6858000" cy="193240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320"/>
              <a:buFont typeface="Trebuchet MS"/>
              <a:buNone/>
            </a:pPr>
            <a:r>
              <a:rPr lang="en-US" sz="4320" b="1" dirty="0"/>
              <a:t>¡Gracias </a:t>
            </a:r>
            <a:r>
              <a:rPr lang="en-US" sz="4320" b="1" dirty="0" err="1" smtClean="0"/>
              <a:t>por</a:t>
            </a:r>
            <a:r>
              <a:rPr lang="en-US" sz="4320" b="1" dirty="0"/>
              <a:t> </a:t>
            </a:r>
            <a:r>
              <a:rPr lang="en-US" sz="4320" b="1" dirty="0" err="1" smtClean="0"/>
              <a:t>su</a:t>
            </a:r>
            <a:r>
              <a:rPr lang="en-US" sz="4320" b="1" dirty="0" smtClean="0"/>
              <a:t> </a:t>
            </a:r>
            <a:r>
              <a:rPr lang="en-US" sz="4320" b="1" dirty="0" err="1" smtClean="0"/>
              <a:t>atención</a:t>
            </a:r>
            <a:r>
              <a:rPr lang="en-US" sz="4320" b="1" dirty="0" smtClean="0"/>
              <a:t>!</a:t>
            </a:r>
            <a:r>
              <a:rPr lang="en-US" sz="4320" b="1" i="1" dirty="0">
                <a:solidFill>
                  <a:schemeClr val="accent4"/>
                </a:solidFill>
              </a:rPr>
              <a:t/>
            </a:r>
            <a:br>
              <a:rPr lang="en-US" sz="4320" b="1" i="1" dirty="0">
                <a:solidFill>
                  <a:schemeClr val="accent4"/>
                </a:solidFill>
              </a:rPr>
            </a:br>
            <a:endParaRPr sz="4050" dirty="0"/>
          </a:p>
        </p:txBody>
      </p:sp>
      <p:pic>
        <p:nvPicPr>
          <p:cNvPr id="213" name="Google Shape;213;p25"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14" name="Google Shape;214;p25"/>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215" name="Google Shape;215;p25"/>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216" name="Google Shape;216;p25"/>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217" name="Google Shape;217;p25"/>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218" name="Google Shape;218;p25"/>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219" name="Google Shape;219;p25"/>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220" name="Google Shape;220;p25"/>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221" name="Google Shape;221;p2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6"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27" name="Google Shape;227;p26"/>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228" name="Google Shape;228;p26"/>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229" name="Google Shape;229;p26"/>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230" name="Google Shape;230;p26"/>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231" name="Google Shape;231;p26"/>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232" name="Google Shape;232;p26"/>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233" name="Google Shape;233;p26"/>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234" name="Google Shape;234;p2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36" name="Google Shape;236;p26"/>
          <p:cNvSpPr txBox="1"/>
          <p:nvPr/>
        </p:nvSpPr>
        <p:spPr>
          <a:xfrm>
            <a:off x="524425" y="1916170"/>
            <a:ext cx="1901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Trebuchet MS" panose="020B0603020202020204" pitchFamily="34" charset="0"/>
                <a:sym typeface="Arial"/>
              </a:rPr>
              <a:t>Fuentes</a:t>
            </a:r>
            <a:r>
              <a:rPr lang="en-US" sz="1400" b="0" i="0" u="none" strike="noStrike" cap="none" dirty="0">
                <a:solidFill>
                  <a:srgbClr val="000000"/>
                </a:solidFill>
                <a:latin typeface="Arial"/>
                <a:ea typeface="Arial"/>
                <a:cs typeface="Arial"/>
                <a:sym typeface="Arial"/>
              </a:rPr>
              <a:t>:</a:t>
            </a:r>
            <a:endParaRPr dirty="0"/>
          </a:p>
        </p:txBody>
      </p:sp>
      <p:sp>
        <p:nvSpPr>
          <p:cNvPr id="2" name="1 Rectángulo"/>
          <p:cNvSpPr/>
          <p:nvPr/>
        </p:nvSpPr>
        <p:spPr>
          <a:xfrm>
            <a:off x="524424" y="2474893"/>
            <a:ext cx="7895675" cy="1287981"/>
          </a:xfrm>
          <a:prstGeom prst="rect">
            <a:avLst/>
          </a:prstGeom>
        </p:spPr>
        <p:txBody>
          <a:bodyPr wrap="square">
            <a:spAutoFit/>
          </a:bodyPr>
          <a:lstStyle/>
          <a:p>
            <a:pPr>
              <a:lnSpc>
                <a:spcPct val="150000"/>
              </a:lnSpc>
            </a:pPr>
            <a:r>
              <a:rPr lang="de-DE" sz="1800" dirty="0" smtClean="0">
                <a:latin typeface="Trebuchet MS" panose="020B0603020202020204" pitchFamily="34" charset="0"/>
              </a:rPr>
              <a:t>Imágenes:</a:t>
            </a:r>
            <a:r>
              <a:rPr lang="de-DE" sz="1800" dirty="0">
                <a:latin typeface="Trebuchet MS" panose="020B0603020202020204" pitchFamily="34" charset="0"/>
              </a:rPr>
              <a:t/>
            </a:r>
            <a:br>
              <a:rPr lang="de-DE" sz="1800" dirty="0">
                <a:latin typeface="Trebuchet MS" panose="020B0603020202020204" pitchFamily="34" charset="0"/>
              </a:rPr>
            </a:br>
            <a:r>
              <a:rPr lang="de-DE" sz="1800" dirty="0" smtClean="0">
                <a:latin typeface="Trebuchet MS" panose="020B0603020202020204" pitchFamily="34" charset="0"/>
              </a:rPr>
              <a:t>1. Foto de</a:t>
            </a:r>
            <a:r>
              <a:rPr lang="de-DE" sz="1800" dirty="0">
                <a:latin typeface="Trebuchet MS" panose="020B0603020202020204" pitchFamily="34" charset="0"/>
              </a:rPr>
              <a:t> </a:t>
            </a:r>
            <a:r>
              <a:rPr lang="de-DE" sz="1800" u="sng" dirty="0">
                <a:latin typeface="Trebuchet MS" panose="020B0603020202020204" pitchFamily="34" charset="0"/>
                <a:hlinkClick r:id="rId11"/>
              </a:rPr>
              <a:t>Arek Socha</a:t>
            </a:r>
            <a:r>
              <a:rPr lang="de-DE" sz="1800" dirty="0">
                <a:latin typeface="Trebuchet MS" panose="020B0603020202020204" pitchFamily="34" charset="0"/>
              </a:rPr>
              <a:t> </a:t>
            </a:r>
            <a:r>
              <a:rPr lang="de-DE" sz="1800" dirty="0" smtClean="0">
                <a:latin typeface="Trebuchet MS" panose="020B0603020202020204" pitchFamily="34" charset="0"/>
              </a:rPr>
              <a:t>en</a:t>
            </a:r>
            <a:r>
              <a:rPr lang="de-DE" sz="1800" dirty="0">
                <a:latin typeface="Trebuchet MS" panose="020B0603020202020204" pitchFamily="34" charset="0"/>
              </a:rPr>
              <a:t> </a:t>
            </a:r>
            <a:r>
              <a:rPr lang="de-DE" sz="1800" u="sng" dirty="0">
                <a:latin typeface="Trebuchet MS" panose="020B0603020202020204" pitchFamily="34" charset="0"/>
                <a:hlinkClick r:id="rId12"/>
              </a:rPr>
              <a:t>Pixabay</a:t>
            </a:r>
            <a:r>
              <a:rPr lang="de-DE" sz="1800" dirty="0">
                <a:latin typeface="Trebuchet MS" panose="020B0603020202020204" pitchFamily="34" charset="0"/>
              </a:rPr>
              <a:t> </a:t>
            </a:r>
            <a:br>
              <a:rPr lang="de-DE" sz="1800" dirty="0">
                <a:latin typeface="Trebuchet MS" panose="020B0603020202020204" pitchFamily="34" charset="0"/>
              </a:rPr>
            </a:br>
            <a:r>
              <a:rPr lang="de-DE" sz="1800" dirty="0" smtClean="0">
                <a:latin typeface="Trebuchet MS" panose="020B0603020202020204" pitchFamily="34" charset="0"/>
              </a:rPr>
              <a:t>2. Foto de</a:t>
            </a:r>
            <a:r>
              <a:rPr lang="de-DE" sz="1800" dirty="0">
                <a:latin typeface="Trebuchet MS" panose="020B0603020202020204" pitchFamily="34" charset="0"/>
              </a:rPr>
              <a:t> </a:t>
            </a:r>
            <a:r>
              <a:rPr lang="de-DE" sz="1800" u="sng" dirty="0">
                <a:latin typeface="Trebuchet MS" panose="020B0603020202020204" pitchFamily="34" charset="0"/>
                <a:hlinkClick r:id="rId13"/>
              </a:rPr>
              <a:t>Peggy </a:t>
            </a:r>
            <a:r>
              <a:rPr lang="de-DE" sz="1800" u="sng" dirty="0">
                <a:latin typeface="Trebuchet MS" panose="020B0603020202020204" pitchFamily="34" charset="0"/>
                <a:hlinkClick r:id="rId13"/>
              </a:rPr>
              <a:t>y</a:t>
            </a:r>
            <a:r>
              <a:rPr lang="de-DE" sz="1800" u="sng" dirty="0" smtClean="0">
                <a:latin typeface="Trebuchet MS" panose="020B0603020202020204" pitchFamily="34" charset="0"/>
                <a:hlinkClick r:id="rId13"/>
              </a:rPr>
              <a:t> </a:t>
            </a:r>
            <a:r>
              <a:rPr lang="de-DE" sz="1800" u="sng" dirty="0">
                <a:latin typeface="Trebuchet MS" panose="020B0603020202020204" pitchFamily="34" charset="0"/>
                <a:hlinkClick r:id="rId13"/>
              </a:rPr>
              <a:t>Marco Lachmann-Anke</a:t>
            </a:r>
            <a:r>
              <a:rPr lang="de-DE" sz="1800" dirty="0">
                <a:latin typeface="Trebuchet MS" panose="020B0603020202020204" pitchFamily="34" charset="0"/>
              </a:rPr>
              <a:t> </a:t>
            </a:r>
            <a:r>
              <a:rPr lang="de-DE" sz="1800" dirty="0" smtClean="0">
                <a:latin typeface="Trebuchet MS" panose="020B0603020202020204" pitchFamily="34" charset="0"/>
              </a:rPr>
              <a:t>en</a:t>
            </a:r>
            <a:r>
              <a:rPr lang="de-DE" sz="1800" dirty="0">
                <a:latin typeface="Trebuchet MS" panose="020B0603020202020204" pitchFamily="34" charset="0"/>
              </a:rPr>
              <a:t> </a:t>
            </a:r>
            <a:r>
              <a:rPr lang="de-DE" sz="1800" u="sng" dirty="0">
                <a:latin typeface="Trebuchet MS" panose="020B0603020202020204" pitchFamily="34" charset="0"/>
                <a:hlinkClick r:id="rId14"/>
              </a:rPr>
              <a:t>Pixabay</a:t>
            </a:r>
            <a:r>
              <a:rPr lang="de-DE" sz="1800" dirty="0">
                <a:latin typeface="Trebuchet MS" panose="020B0603020202020204" pitchFamily="34" charset="0"/>
              </a:rPr>
              <a:t> </a:t>
            </a:r>
            <a:endParaRPr lang="de-DE" sz="1800" dirty="0">
              <a:effectLst/>
              <a:latin typeface="Trebuchet MS" panose="020B0603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196483" y="2838653"/>
            <a:ext cx="8803933" cy="860799"/>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4500"/>
              <a:buFont typeface="Trebuchet MS"/>
              <a:buNone/>
            </a:pPr>
            <a:r>
              <a:rPr lang="en-US" b="1" dirty="0"/>
              <a:t/>
            </a:r>
            <a:br>
              <a:rPr lang="en-US" b="1" dirty="0"/>
            </a:br>
            <a:r>
              <a:rPr lang="es-ES" sz="3600" b="1" dirty="0" smtClean="0"/>
              <a:t>M4:Cómo motivar a </a:t>
            </a:r>
            <a:r>
              <a:rPr lang="es-ES" sz="3600" b="1" dirty="0" smtClean="0"/>
              <a:t>t</a:t>
            </a:r>
            <a:r>
              <a:rPr lang="es-ES" sz="3600" b="1" dirty="0" smtClean="0"/>
              <a:t>us Empleados</a:t>
            </a:r>
            <a:br>
              <a:rPr lang="es-ES" sz="3600" b="1" dirty="0" smtClean="0"/>
            </a:br>
            <a:r>
              <a:rPr lang="es-ES" sz="2800" dirty="0" smtClean="0"/>
              <a:t>Unidad</a:t>
            </a:r>
            <a:r>
              <a:rPr lang="es-ES" sz="2800" dirty="0" smtClean="0"/>
              <a:t> 02</a:t>
            </a:r>
            <a:r>
              <a:rPr lang="es-ES" sz="2800" dirty="0" smtClean="0"/>
              <a:t>:Cómo medir la motivación de los empleados</a:t>
            </a:r>
            <a:endParaRPr lang="es-ES" sz="2800" dirty="0"/>
          </a:p>
        </p:txBody>
      </p:sp>
      <p:pic>
        <p:nvPicPr>
          <p:cNvPr id="114" name="Google Shape;114;p15"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15" name="Google Shape;115;p1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16" name="Google Shape;116;p15"/>
          <p:cNvSpPr txBox="1">
            <a:spLocks noGrp="1"/>
          </p:cNvSpPr>
          <p:nvPr>
            <p:ph type="subTitle" idx="1"/>
          </p:nvPr>
        </p:nvSpPr>
        <p:spPr>
          <a:xfrm>
            <a:off x="192900" y="3928168"/>
            <a:ext cx="8520600" cy="1153785"/>
          </a:xfrm>
          <a:prstGeom prst="rect">
            <a:avLst/>
          </a:prstGeom>
          <a:noFill/>
          <a:ln>
            <a:noFill/>
          </a:ln>
        </p:spPr>
        <p:txBody>
          <a:bodyPr spcFirstLastPara="1" wrap="square" lIns="91425" tIns="91425" rIns="91425" bIns="91425" anchor="t" anchorCtr="0">
            <a:noAutofit/>
          </a:bodyPr>
          <a:lstStyle/>
          <a:p>
            <a:pPr marL="0" indent="0">
              <a:spcBef>
                <a:spcPts val="0"/>
              </a:spcBef>
              <a:buSzPts val="2400"/>
            </a:pPr>
            <a:r>
              <a:rPr lang="de-DE" sz="2400" b="1" dirty="0"/>
              <a:t>Autor: IHK-Projektgesellschaft</a:t>
            </a:r>
            <a:br>
              <a:rPr lang="de-DE" sz="2400" b="1" dirty="0"/>
            </a:br>
            <a:r>
              <a:rPr lang="de-DE" sz="2400" b="1" u="sng" dirty="0">
                <a:solidFill>
                  <a:schemeClr val="hlink"/>
                </a:solidFill>
                <a:hlinkClick r:id="rId4"/>
              </a:rPr>
              <a:t>www.ihk-projekt.de</a:t>
            </a:r>
            <a:r>
              <a:rPr lang="de-DE" sz="2400" b="1" dirty="0"/>
              <a:t> </a:t>
            </a:r>
            <a:br>
              <a:rPr lang="de-DE" sz="2400" b="1" dirty="0"/>
            </a:br>
            <a:r>
              <a:rPr lang="de-DE" sz="2400" b="1" dirty="0"/>
              <a:t>Alemania</a:t>
            </a:r>
          </a:p>
          <a:p>
            <a:pPr marL="0" lvl="0" indent="0" algn="ctr" rtl="0">
              <a:lnSpc>
                <a:spcPct val="90000"/>
              </a:lnSpc>
              <a:spcBef>
                <a:spcPts val="0"/>
              </a:spcBef>
              <a:spcAft>
                <a:spcPts val="0"/>
              </a:spcAft>
              <a:buClr>
                <a:schemeClr val="dk1"/>
              </a:buClr>
              <a:buSzPts val="2400"/>
              <a:buNone/>
            </a:pPr>
            <a:r>
              <a:rPr lang="en-US" sz="2400" b="1" dirty="0"/>
              <a:t/>
            </a:r>
            <a:br>
              <a:rPr lang="en-US" sz="2400" b="1" dirty="0"/>
            </a:br>
            <a:r>
              <a:rPr lang="en-US" sz="2400" b="1" dirty="0"/>
              <a:t/>
            </a:r>
            <a:br>
              <a:rPr lang="en-US" sz="2400" b="1" dirty="0"/>
            </a:br>
            <a:endParaRPr sz="2400" b="1" dirty="0"/>
          </a:p>
        </p:txBody>
      </p:sp>
      <p:pic>
        <p:nvPicPr>
          <p:cNvPr id="117" name="Google Shape;117;p15" descr="Ein Bild, das Waage, Gerät, Tisch, Boot enthält.  Automatisch generierte Beschreibung"/>
          <p:cNvPicPr preferRelativeResize="0"/>
          <p:nvPr/>
        </p:nvPicPr>
        <p:blipFill rotWithShape="1">
          <a:blip r:embed="rId5">
            <a:alphaModFix/>
          </a:blip>
          <a:srcRect/>
          <a:stretch/>
        </p:blipFill>
        <p:spPr>
          <a:xfrm>
            <a:off x="6013939" y="213579"/>
            <a:ext cx="2866292" cy="15913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Resultados del aprendizaje</a:t>
            </a:r>
            <a:endParaRPr lang="es-ES" dirty="0"/>
          </a:p>
        </p:txBody>
      </p:sp>
      <p:sp>
        <p:nvSpPr>
          <p:cNvPr id="123" name="Google Shape;123;p16"/>
          <p:cNvSpPr txBox="1">
            <a:spLocks noGrp="1"/>
          </p:cNvSpPr>
          <p:nvPr>
            <p:ph type="subTitle" idx="1"/>
          </p:nvPr>
        </p:nvSpPr>
        <p:spPr>
          <a:xfrm>
            <a:off x="295658" y="2406187"/>
            <a:ext cx="8726502" cy="271124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2000"/>
              <a:buNone/>
            </a:pPr>
            <a:r>
              <a:rPr lang="es-ES" sz="2000" dirty="0" smtClean="0"/>
              <a:t>Este módulo tiene como objetivo orientar y ayudar a los alumnos a comprender:</a:t>
            </a:r>
          </a:p>
          <a:p>
            <a:pPr marL="685800" lvl="1" indent="-342900" algn="l" rtl="0">
              <a:lnSpc>
                <a:spcPct val="150000"/>
              </a:lnSpc>
              <a:spcBef>
                <a:spcPts val="375"/>
              </a:spcBef>
              <a:spcAft>
                <a:spcPts val="0"/>
              </a:spcAft>
              <a:buClr>
                <a:schemeClr val="dk1"/>
              </a:buClr>
              <a:buSzPts val="2000"/>
              <a:buFont typeface="Trebuchet MS"/>
              <a:buAutoNum type="arabicPeriod"/>
            </a:pPr>
            <a:r>
              <a:rPr lang="es-ES" sz="1600" dirty="0" smtClean="0"/>
              <a:t>Hojas de seguimiento (</a:t>
            </a:r>
            <a:r>
              <a:rPr lang="es-ES" sz="1600" i="1" dirty="0" err="1" smtClean="0"/>
              <a:t>Checklist</a:t>
            </a:r>
            <a:r>
              <a:rPr lang="es-ES" sz="1600" dirty="0" smtClean="0"/>
              <a:t>)</a:t>
            </a:r>
            <a:r>
              <a:rPr lang="es-ES" sz="1600" dirty="0" smtClean="0"/>
              <a:t> para medir la motivación de los empleados</a:t>
            </a:r>
          </a:p>
          <a:p>
            <a:pPr marL="685800" lvl="1" indent="-342900" algn="l" rtl="0">
              <a:lnSpc>
                <a:spcPct val="150000"/>
              </a:lnSpc>
              <a:spcBef>
                <a:spcPts val="375"/>
              </a:spcBef>
              <a:spcAft>
                <a:spcPts val="0"/>
              </a:spcAft>
              <a:buClr>
                <a:schemeClr val="dk1"/>
              </a:buClr>
              <a:buSzPts val="2000"/>
              <a:buFont typeface="Trebuchet MS"/>
              <a:buAutoNum type="arabicPeriod"/>
            </a:pPr>
            <a:r>
              <a:rPr lang="es-ES" sz="1600" dirty="0" smtClean="0"/>
              <a:t>Indicadores para medir la motivación de los empleados</a:t>
            </a:r>
          </a:p>
          <a:p>
            <a:pPr marL="685800" lvl="1" indent="-342900" algn="l" rtl="0">
              <a:lnSpc>
                <a:spcPct val="150000"/>
              </a:lnSpc>
              <a:spcBef>
                <a:spcPts val="375"/>
              </a:spcBef>
              <a:spcAft>
                <a:spcPts val="0"/>
              </a:spcAft>
              <a:buClr>
                <a:schemeClr val="dk1"/>
              </a:buClr>
              <a:buSzPts val="2000"/>
              <a:buFont typeface="Trebuchet MS"/>
              <a:buAutoNum type="arabicPeriod"/>
            </a:pPr>
            <a:r>
              <a:rPr lang="es-ES" sz="1600" dirty="0" smtClean="0"/>
              <a:t>¿Cómo medir la motivación de los empleados?</a:t>
            </a:r>
          </a:p>
          <a:p>
            <a:pPr marL="685800" lvl="1" indent="-342900" algn="l" rtl="0">
              <a:lnSpc>
                <a:spcPct val="150000"/>
              </a:lnSpc>
              <a:spcBef>
                <a:spcPts val="375"/>
              </a:spcBef>
              <a:spcAft>
                <a:spcPts val="0"/>
              </a:spcAft>
              <a:buClr>
                <a:schemeClr val="dk1"/>
              </a:buClr>
              <a:buSzPts val="2000"/>
              <a:buFont typeface="Trebuchet MS"/>
              <a:buAutoNum type="arabicPeriod"/>
            </a:pPr>
            <a:r>
              <a:rPr lang="es-ES" sz="1600" dirty="0" smtClean="0"/>
              <a:t>Motivar a los empleados a través de valoraciones del desempeño (</a:t>
            </a:r>
            <a:r>
              <a:rPr lang="es-ES" sz="1600" i="1" dirty="0"/>
              <a:t>P</a:t>
            </a:r>
            <a:r>
              <a:rPr lang="es-ES" sz="1600" i="1" dirty="0" smtClean="0"/>
              <a:t>erformance </a:t>
            </a:r>
            <a:r>
              <a:rPr lang="es-ES" sz="1600" i="1" dirty="0" err="1" smtClean="0"/>
              <a:t>appraisals</a:t>
            </a:r>
            <a:r>
              <a:rPr lang="es-ES" sz="1600" dirty="0" smtClean="0"/>
              <a:t>)</a:t>
            </a:r>
            <a:endParaRPr lang="es-ES" sz="1600" dirty="0"/>
          </a:p>
        </p:txBody>
      </p:sp>
      <p:pic>
        <p:nvPicPr>
          <p:cNvPr id="124" name="Google Shape;124;p16"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26" name="Google Shape;126;p16" descr="Ein Bild, das Waage, Gerät, Tisch, Boot enthält.  Automatisch generierte Beschreibung"/>
          <p:cNvPicPr preferRelativeResize="0"/>
          <p:nvPr/>
        </p:nvPicPr>
        <p:blipFill rotWithShape="1">
          <a:blip r:embed="rId4">
            <a:alphaModFix/>
          </a:blip>
          <a:srcRect/>
          <a:stretch/>
        </p:blipFill>
        <p:spPr>
          <a:xfrm>
            <a:off x="6435969" y="222371"/>
            <a:ext cx="2312377" cy="1283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Introducción</a:t>
            </a:r>
            <a:endParaRPr sz="3060" b="1">
              <a:solidFill>
                <a:schemeClr val="lt2"/>
              </a:solidFill>
            </a:endParaRPr>
          </a:p>
        </p:txBody>
      </p:sp>
      <p:sp>
        <p:nvSpPr>
          <p:cNvPr id="132" name="Google Shape;132;p17"/>
          <p:cNvSpPr txBox="1">
            <a:spLocks noGrp="1"/>
          </p:cNvSpPr>
          <p:nvPr>
            <p:ph type="subTitle" idx="1"/>
          </p:nvPr>
        </p:nvSpPr>
        <p:spPr>
          <a:xfrm>
            <a:off x="311700" y="2171331"/>
            <a:ext cx="8520600" cy="3699382"/>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750"/>
              </a:spcBef>
              <a:spcAft>
                <a:spcPts val="0"/>
              </a:spcAft>
              <a:buClr>
                <a:schemeClr val="dk1"/>
              </a:buClr>
              <a:buSzPts val="1800"/>
              <a:buNone/>
            </a:pPr>
            <a:r>
              <a:rPr lang="es-ES" sz="1600" dirty="0" smtClean="0"/>
              <a:t>Uno de los objetivos más importantes de cada empresa es tener empleados que tengan «alto rendimiento» y estén motivados para trabajar en todo momento. Lograrlo es a menudo </a:t>
            </a:r>
            <a:r>
              <a:rPr lang="es-ES" sz="1600" dirty="0" smtClean="0"/>
              <a:t>complicad</a:t>
            </a:r>
            <a:r>
              <a:rPr lang="es-ES" sz="1600" dirty="0" smtClean="0"/>
              <a:t>o debido al comportamiento variado, cambiante y complejo de los trabajadores.</a:t>
            </a:r>
          </a:p>
          <a:p>
            <a:pPr marL="0" lvl="0" indent="0" algn="just" rtl="0">
              <a:lnSpc>
                <a:spcPct val="150000"/>
              </a:lnSpc>
              <a:spcBef>
                <a:spcPts val="750"/>
              </a:spcBef>
              <a:spcAft>
                <a:spcPts val="0"/>
              </a:spcAft>
              <a:buClr>
                <a:schemeClr val="dk1"/>
              </a:buClr>
              <a:buSzPts val="1800"/>
              <a:buNone/>
            </a:pPr>
            <a:r>
              <a:rPr lang="es-ES" sz="1600" dirty="0" smtClean="0"/>
              <a:t>La motivación de los empleados proviene de tener unos propósitos, así como el suficiente apoyo y seguridad para hacer que su trabajo diario tenga sentido, es decir que éste sea valioso y significativo.</a:t>
            </a:r>
          </a:p>
          <a:p>
            <a:pPr marL="0" lvl="0" indent="0" algn="just" rtl="0">
              <a:lnSpc>
                <a:spcPct val="150000"/>
              </a:lnSpc>
              <a:spcBef>
                <a:spcPts val="750"/>
              </a:spcBef>
              <a:spcAft>
                <a:spcPts val="0"/>
              </a:spcAft>
              <a:buClr>
                <a:schemeClr val="dk1"/>
              </a:buClr>
              <a:buSzPts val="1800"/>
              <a:buNone/>
            </a:pPr>
            <a:r>
              <a:rPr lang="es-ES" sz="1600" dirty="0" smtClean="0"/>
              <a:t>A veces puede ser difícil evaluar la motivación de la plantilla, especialmente si la dirección no está en contacto (diario o incluso semanal) con sus subordinados.</a:t>
            </a:r>
            <a:endParaRPr lang="es-ES" sz="1600" i="1" dirty="0"/>
          </a:p>
        </p:txBody>
      </p:sp>
      <p:pic>
        <p:nvPicPr>
          <p:cNvPr id="133" name="Google Shape;133;p17"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35" name="Google Shape;135;p17" descr="Ein Bild, das Waage, Gerät, Tisch, Boot enthält.  Automatisch generierte Beschreibung"/>
          <p:cNvPicPr preferRelativeResize="0"/>
          <p:nvPr/>
        </p:nvPicPr>
        <p:blipFill rotWithShape="1">
          <a:blip r:embed="rId4">
            <a:alphaModFix/>
          </a:blip>
          <a:srcRect/>
          <a:stretch/>
        </p:blipFill>
        <p:spPr>
          <a:xfrm>
            <a:off x="6128238" y="105508"/>
            <a:ext cx="2620107" cy="14547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1700" y="1513046"/>
            <a:ext cx="8520600" cy="753076"/>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es-ES" sz="2800" i="1" dirty="0" err="1" smtClean="0">
                <a:solidFill>
                  <a:schemeClr val="lt1"/>
                </a:solidFill>
              </a:rPr>
              <a:t>Checklist</a:t>
            </a:r>
            <a:r>
              <a:rPr lang="es-ES" sz="2800" dirty="0" smtClean="0">
                <a:solidFill>
                  <a:schemeClr val="lt1"/>
                </a:solidFill>
                <a:sym typeface="Trebuchet MS"/>
              </a:rPr>
              <a:t> para medir la motivación de los empleados</a:t>
            </a:r>
            <a:endParaRPr lang="es-ES" sz="2800" b="1" dirty="0">
              <a:solidFill>
                <a:schemeClr val="lt2"/>
              </a:solidFill>
            </a:endParaRPr>
          </a:p>
        </p:txBody>
      </p:sp>
      <p:pic>
        <p:nvPicPr>
          <p:cNvPr id="141" name="Google Shape;141;p18"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42" name="Google Shape;142;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43" name="Google Shape;143;p18"/>
          <p:cNvSpPr/>
          <p:nvPr/>
        </p:nvSpPr>
        <p:spPr>
          <a:xfrm>
            <a:off x="240629" y="4603749"/>
            <a:ext cx="8438150" cy="116165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s-ES" sz="1700" i="0" u="none" strike="noStrike" cap="none" dirty="0" smtClean="0">
                <a:solidFill>
                  <a:schemeClr val="dk1"/>
                </a:solidFill>
                <a:latin typeface="Trebuchet MS"/>
                <a:ea typeface="Trebuchet MS"/>
                <a:cs typeface="Trebuchet MS"/>
                <a:sym typeface="Trebuchet MS"/>
              </a:rPr>
              <a:t>Emplear métodos para medir el compromiso y la energía de los trabajadores puede facilitar después el potenciar estos factores. Para evaluar la motivación y proporcionar información, se debe escuchar las aportaciones del personal y evaluar los indicadores tangibles para mejorar los métodos de negocio.</a:t>
            </a:r>
            <a:endParaRPr lang="es-ES" sz="1700" i="0" u="none" strike="noStrike" cap="none" dirty="0">
              <a:solidFill>
                <a:srgbClr val="000000"/>
              </a:solidFill>
              <a:sym typeface="Arial"/>
            </a:endParaRPr>
          </a:p>
        </p:txBody>
      </p:sp>
      <p:sp>
        <p:nvSpPr>
          <p:cNvPr id="145" name="Google Shape;145;p18"/>
          <p:cNvSpPr txBox="1"/>
          <p:nvPr/>
        </p:nvSpPr>
        <p:spPr>
          <a:xfrm>
            <a:off x="314515" y="2448623"/>
            <a:ext cx="8364264" cy="2155126"/>
          </a:xfrm>
          <a:prstGeom prst="rect">
            <a:avLst/>
          </a:prstGeom>
          <a:solidFill>
            <a:srgbClr val="F2F2F2"/>
          </a:solidFill>
          <a:ln>
            <a:noFill/>
          </a:ln>
        </p:spPr>
        <p:txBody>
          <a:bodyPr spcFirstLastPara="1" wrap="square" lIns="91425" tIns="45700" rIns="91425" bIns="45700" anchor="t" anchorCtr="0">
            <a:noAutofit/>
          </a:bodyPr>
          <a:lstStyle/>
          <a:p>
            <a:pPr marL="285750" marR="0" lvl="0" indent="-285750" algn="just" rtl="0">
              <a:lnSpc>
                <a:spcPct val="90000"/>
              </a:lnSpc>
              <a:spcBef>
                <a:spcPts val="0"/>
              </a:spcBef>
              <a:spcAft>
                <a:spcPts val="0"/>
              </a:spcAft>
              <a:buClr>
                <a:schemeClr val="dk1"/>
              </a:buClr>
              <a:buSzPts val="1600"/>
              <a:buFont typeface="Noto Sans Symbols"/>
              <a:buChar char="✔"/>
            </a:pPr>
            <a:r>
              <a:rPr lang="es-ES" sz="1450" b="0" i="0" u="none" strike="noStrike" cap="none" dirty="0" smtClean="0">
                <a:solidFill>
                  <a:srgbClr val="000000"/>
                </a:solidFill>
                <a:latin typeface="Trebuchet MS" panose="020B0603020202020204" pitchFamily="34" charset="0"/>
                <a:sym typeface="Arial"/>
              </a:rPr>
              <a:t>Realizar entrevistas “de salida” sobre las verdaderas razones por las que la gente abandona su organización.</a:t>
            </a:r>
          </a:p>
          <a:p>
            <a:pPr marL="285750" marR="0" lvl="0" indent="-285750" algn="just" rtl="0">
              <a:lnSpc>
                <a:spcPct val="90000"/>
              </a:lnSpc>
              <a:spcBef>
                <a:spcPts val="750"/>
              </a:spcBef>
              <a:spcAft>
                <a:spcPts val="0"/>
              </a:spcAft>
              <a:buClr>
                <a:schemeClr val="dk1"/>
              </a:buClr>
              <a:buSzPts val="1600"/>
              <a:buFont typeface="Noto Sans Symbols"/>
              <a:buChar char="✔"/>
            </a:pPr>
            <a:r>
              <a:rPr lang="es-ES" sz="1450" b="0" i="0" u="none" strike="noStrike" cap="none" dirty="0" smtClean="0">
                <a:solidFill>
                  <a:srgbClr val="000000"/>
                </a:solidFill>
                <a:latin typeface="Trebuchet MS" panose="020B0603020202020204" pitchFamily="34" charset="0"/>
                <a:sym typeface="Arial"/>
              </a:rPr>
              <a:t>Preguntar a los empleados que llevan en su empresa más de cinco años las causas, razones (el por qué) se quedan</a:t>
            </a:r>
          </a:p>
          <a:p>
            <a:pPr marL="285750" marR="0" lvl="0" indent="-285750" algn="just" rtl="0">
              <a:lnSpc>
                <a:spcPct val="90000"/>
              </a:lnSpc>
              <a:spcBef>
                <a:spcPts val="750"/>
              </a:spcBef>
              <a:spcAft>
                <a:spcPts val="0"/>
              </a:spcAft>
              <a:buClr>
                <a:schemeClr val="dk1"/>
              </a:buClr>
              <a:buSzPts val="1600"/>
              <a:buFont typeface="Noto Sans Symbols"/>
              <a:buChar char="✔"/>
            </a:pPr>
            <a:r>
              <a:rPr lang="es-ES" sz="1450" b="0" i="0" u="none" strike="noStrike" cap="none" dirty="0" smtClean="0">
                <a:solidFill>
                  <a:srgbClr val="000000"/>
                </a:solidFill>
                <a:latin typeface="Trebuchet MS" panose="020B0603020202020204" pitchFamily="34" charset="0"/>
                <a:sym typeface="Arial"/>
              </a:rPr>
              <a:t>Preguntar a los nuevos empleados qué los atrajo a su empresa.</a:t>
            </a:r>
          </a:p>
          <a:p>
            <a:pPr marL="285750" marR="0" lvl="0" indent="-285750" algn="just" rtl="0">
              <a:lnSpc>
                <a:spcPct val="90000"/>
              </a:lnSpc>
              <a:spcBef>
                <a:spcPts val="750"/>
              </a:spcBef>
              <a:spcAft>
                <a:spcPts val="0"/>
              </a:spcAft>
              <a:buClr>
                <a:schemeClr val="dk1"/>
              </a:buClr>
              <a:buSzPts val="1600"/>
              <a:buFont typeface="Noto Sans Symbols"/>
              <a:buChar char="✔"/>
            </a:pPr>
            <a:r>
              <a:rPr lang="es-ES" sz="1450" b="0" i="0" u="none" strike="noStrike" cap="none" dirty="0" smtClean="0">
                <a:solidFill>
                  <a:srgbClr val="000000"/>
                </a:solidFill>
                <a:latin typeface="Trebuchet MS" panose="020B0603020202020204" pitchFamily="34" charset="0"/>
                <a:sym typeface="Arial"/>
              </a:rPr>
              <a:t>Evaluar qué departamentos tienen tasas de retención mejores y peores que otros.</a:t>
            </a:r>
          </a:p>
          <a:p>
            <a:pPr marL="285750" marR="0" lvl="0" indent="-285750" algn="just" rtl="0">
              <a:lnSpc>
                <a:spcPct val="90000"/>
              </a:lnSpc>
              <a:spcBef>
                <a:spcPts val="750"/>
              </a:spcBef>
              <a:spcAft>
                <a:spcPts val="0"/>
              </a:spcAft>
              <a:buClr>
                <a:schemeClr val="dk1"/>
              </a:buClr>
              <a:buSzPts val="1600"/>
              <a:buFont typeface="Noto Sans Symbols"/>
              <a:buChar char="✔"/>
            </a:pPr>
            <a:r>
              <a:rPr lang="es-ES" sz="1450" b="0" i="0" u="none" strike="noStrike" cap="none" dirty="0" smtClean="0">
                <a:solidFill>
                  <a:srgbClr val="000000"/>
                </a:solidFill>
                <a:latin typeface="Trebuchet MS" panose="020B0603020202020204" pitchFamily="34" charset="0"/>
                <a:sym typeface="Arial"/>
              </a:rPr>
              <a:t>Crear un plan de retención para aquellas personas clave que tengan mayor impacto en la rentabilidad y la productividad de su organización.</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6" name="Google Shape;146;p18" descr="Ein Bild, das Waage, Gerät, Tisch, Boot enthält.  Automatisch generierte Beschreibung"/>
          <p:cNvPicPr preferRelativeResize="0"/>
          <p:nvPr/>
        </p:nvPicPr>
        <p:blipFill rotWithShape="1">
          <a:blip r:embed="rId4">
            <a:alphaModFix/>
          </a:blip>
          <a:srcRect/>
          <a:stretch/>
        </p:blipFill>
        <p:spPr>
          <a:xfrm>
            <a:off x="6264773" y="87533"/>
            <a:ext cx="2567527" cy="14255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es-ES" sz="2400" dirty="0" smtClean="0">
                <a:solidFill>
                  <a:schemeClr val="lt1"/>
                </a:solidFill>
                <a:sym typeface="Trebuchet MS"/>
              </a:rPr>
              <a:t>Indicadores para medir la motivación de </a:t>
            </a:r>
            <a:r>
              <a:rPr lang="es-ES" sz="2400" dirty="0" smtClean="0">
                <a:solidFill>
                  <a:schemeClr val="bg1"/>
                </a:solidFill>
              </a:rPr>
              <a:t>los empleados</a:t>
            </a:r>
            <a:endParaRPr lang="es-ES" sz="2400" b="1" dirty="0">
              <a:solidFill>
                <a:schemeClr val="bg1"/>
              </a:solidFill>
            </a:endParaRPr>
          </a:p>
        </p:txBody>
      </p:sp>
      <p:sp>
        <p:nvSpPr>
          <p:cNvPr id="152" name="Google Shape;152;p19"/>
          <p:cNvSpPr txBox="1">
            <a:spLocks noGrp="1"/>
          </p:cNvSpPr>
          <p:nvPr>
            <p:ph type="subTitle" idx="1"/>
          </p:nvPr>
        </p:nvSpPr>
        <p:spPr>
          <a:xfrm>
            <a:off x="372320" y="2178435"/>
            <a:ext cx="8402536" cy="3631815"/>
          </a:xfrm>
          <a:prstGeom prst="rect">
            <a:avLst/>
          </a:prstGeom>
          <a:solidFill>
            <a:srgbClr val="F2F2F2"/>
          </a:solidFill>
          <a:ln>
            <a:noFill/>
          </a:ln>
        </p:spPr>
        <p:txBody>
          <a:bodyPr spcFirstLastPara="1" wrap="square" lIns="91425" tIns="91425" rIns="91425" bIns="91425" anchor="t" anchorCtr="0">
            <a:noAutofit/>
          </a:bodyPr>
          <a:lstStyle/>
          <a:p>
            <a:pPr marL="228600" lvl="0" indent="-228600" algn="l" rtl="0">
              <a:lnSpc>
                <a:spcPct val="90000"/>
              </a:lnSpc>
              <a:spcBef>
                <a:spcPts val="750"/>
              </a:spcBef>
              <a:spcAft>
                <a:spcPts val="0"/>
              </a:spcAft>
              <a:buClr>
                <a:schemeClr val="dk1"/>
              </a:buClr>
              <a:buSzPts val="1600"/>
              <a:buAutoNum type="arabicPeriod"/>
            </a:pPr>
            <a:r>
              <a:rPr lang="es-ES" sz="1400" b="1" dirty="0" smtClean="0"/>
              <a:t>Número de días de trabajo en casa: </a:t>
            </a:r>
            <a:r>
              <a:rPr lang="es-ES" sz="1400" dirty="0" smtClean="0"/>
              <a:t>No</a:t>
            </a:r>
            <a:r>
              <a:rPr lang="es-ES" sz="1400" dirty="0"/>
              <a:t> </a:t>
            </a:r>
            <a:r>
              <a:rPr lang="es-ES" sz="1400" dirty="0" smtClean="0"/>
              <a:t>debe haber problema en que los empleados trabajen ocasionalmente desde casa, ya que hay innumerables ejemplos del impacto positivo de ello tanto en la empresa como para el empleado.</a:t>
            </a:r>
            <a:endParaRPr lang="es-ES" sz="1400" dirty="0" smtClean="0"/>
          </a:p>
          <a:p>
            <a:pPr marL="228600" lvl="0" indent="-228600" algn="l" rtl="0">
              <a:lnSpc>
                <a:spcPct val="90000"/>
              </a:lnSpc>
              <a:spcBef>
                <a:spcPts val="750"/>
              </a:spcBef>
              <a:spcAft>
                <a:spcPts val="0"/>
              </a:spcAft>
              <a:buClr>
                <a:schemeClr val="dk1"/>
              </a:buClr>
              <a:buSzPts val="1600"/>
              <a:buAutoNum type="arabicPeriod"/>
            </a:pPr>
            <a:r>
              <a:rPr lang="es-ES" sz="1400" b="1" dirty="0" smtClean="0"/>
              <a:t>Absentismo: </a:t>
            </a:r>
            <a:r>
              <a:rPr lang="es-ES" sz="1400" dirty="0" smtClean="0"/>
              <a:t>Otro</a:t>
            </a:r>
            <a:r>
              <a:rPr lang="es-ES" sz="1400" dirty="0" smtClean="0"/>
              <a:t> indicador de un mal ambiente en la organización es un aumento de las ausencias.</a:t>
            </a:r>
            <a:endParaRPr lang="es-ES" sz="1400" dirty="0" smtClean="0"/>
          </a:p>
          <a:p>
            <a:pPr marL="228600" lvl="0" indent="-228600" algn="l" rtl="0">
              <a:lnSpc>
                <a:spcPct val="90000"/>
              </a:lnSpc>
              <a:spcBef>
                <a:spcPts val="750"/>
              </a:spcBef>
              <a:spcAft>
                <a:spcPts val="0"/>
              </a:spcAft>
              <a:buClr>
                <a:schemeClr val="dk1"/>
              </a:buClr>
              <a:buSzPts val="1600"/>
              <a:buAutoNum type="arabicPeriod"/>
            </a:pPr>
            <a:r>
              <a:rPr lang="es-ES" sz="1400" b="1" dirty="0" smtClean="0"/>
              <a:t>Número de días más cortos: </a:t>
            </a:r>
            <a:r>
              <a:rPr lang="es-ES" sz="1400" dirty="0" smtClean="0"/>
              <a:t>¿Los empleados</a:t>
            </a:r>
            <a:r>
              <a:rPr lang="es-ES" sz="1400" dirty="0"/>
              <a:t> </a:t>
            </a:r>
            <a:r>
              <a:rPr lang="es-ES" sz="1400" dirty="0" smtClean="0"/>
              <a:t>trabajan regularmente menos horas de las que dicta su contrato de trabajo?</a:t>
            </a:r>
            <a:endParaRPr lang="es-ES" sz="1400" dirty="0" smtClean="0"/>
          </a:p>
          <a:p>
            <a:pPr marL="228600" lvl="0" indent="-228600" algn="l" rtl="0">
              <a:lnSpc>
                <a:spcPct val="90000"/>
              </a:lnSpc>
              <a:spcBef>
                <a:spcPts val="750"/>
              </a:spcBef>
              <a:spcAft>
                <a:spcPts val="0"/>
              </a:spcAft>
              <a:buClr>
                <a:schemeClr val="dk1"/>
              </a:buClr>
              <a:buSzPts val="1600"/>
              <a:buAutoNum type="arabicPeriod"/>
            </a:pPr>
            <a:r>
              <a:rPr lang="es-ES" sz="1400" b="1" dirty="0" smtClean="0"/>
              <a:t>Despreocupación/ Falta de atención: </a:t>
            </a:r>
            <a:r>
              <a:rPr lang="es-ES" sz="1400" dirty="0" smtClean="0"/>
              <a:t>Cuando se</a:t>
            </a:r>
            <a:r>
              <a:rPr lang="es-ES" sz="1400" dirty="0" smtClean="0"/>
              <a:t> está muy motivado, es muy probable que se repase hasta el último detalle y se entregue  el mejor trabajo.</a:t>
            </a:r>
            <a:endParaRPr lang="es-ES" sz="1400" dirty="0" smtClean="0"/>
          </a:p>
          <a:p>
            <a:pPr marL="228600" lvl="0" indent="-228600" algn="l" rtl="0">
              <a:lnSpc>
                <a:spcPct val="90000"/>
              </a:lnSpc>
              <a:spcBef>
                <a:spcPts val="750"/>
              </a:spcBef>
              <a:spcAft>
                <a:spcPts val="0"/>
              </a:spcAft>
              <a:buClr>
                <a:schemeClr val="dk1"/>
              </a:buClr>
              <a:buSzPts val="1600"/>
              <a:buAutoNum type="arabicPeriod"/>
            </a:pPr>
            <a:r>
              <a:rPr lang="es-ES" sz="1400" b="1" dirty="0" smtClean="0"/>
              <a:t>Comportamiento antisocial: </a:t>
            </a:r>
            <a:r>
              <a:rPr lang="es-ES" sz="1400" dirty="0" smtClean="0"/>
              <a:t>Incluso</a:t>
            </a:r>
            <a:r>
              <a:rPr lang="es-ES" sz="1400" dirty="0"/>
              <a:t> </a:t>
            </a:r>
            <a:r>
              <a:rPr lang="es-ES" sz="1400" dirty="0" smtClean="0"/>
              <a:t>si hay una visión clara y metas a largo plazo que dan pautas, las personas están menos motivadas para hacer lo mejor posible en un ambiente pobre en el trabajo.</a:t>
            </a:r>
            <a:endParaRPr lang="es-ES" sz="1400" dirty="0" smtClean="0"/>
          </a:p>
          <a:p>
            <a:pPr marL="228600" lvl="0" indent="-228600" algn="l" rtl="0">
              <a:lnSpc>
                <a:spcPct val="90000"/>
              </a:lnSpc>
              <a:spcBef>
                <a:spcPts val="750"/>
              </a:spcBef>
              <a:spcAft>
                <a:spcPts val="0"/>
              </a:spcAft>
              <a:buClr>
                <a:schemeClr val="dk1"/>
              </a:buClr>
              <a:buSzPts val="1600"/>
              <a:buAutoNum type="arabicPeriod"/>
            </a:pPr>
            <a:r>
              <a:rPr lang="es-ES" sz="1400" b="1" dirty="0" smtClean="0"/>
              <a:t>Falta de voluntad </a:t>
            </a:r>
            <a:r>
              <a:rPr lang="es-ES" sz="1400" dirty="0" smtClean="0"/>
              <a:t>para asumir la responsabilidad o aceptar nuevos</a:t>
            </a:r>
            <a:r>
              <a:rPr lang="es-ES" sz="1400" dirty="0"/>
              <a:t> </a:t>
            </a:r>
            <a:r>
              <a:rPr lang="es-ES" sz="1400" dirty="0" smtClean="0"/>
              <a:t>proyectos: Los empleados altamente motivados aceptan nuevas tareas y se responsabilizan de que los proyectos sean entregados y los clientes prestan un servicio excelente.</a:t>
            </a:r>
            <a:endParaRPr lang="es-ES" sz="1400" dirty="0" smtClean="0"/>
          </a:p>
          <a:p>
            <a:pPr marL="0" lvl="0" indent="0" algn="just" rtl="0">
              <a:lnSpc>
                <a:spcPct val="90000"/>
              </a:lnSpc>
              <a:spcBef>
                <a:spcPts val="750"/>
              </a:spcBef>
              <a:spcAft>
                <a:spcPts val="0"/>
              </a:spcAft>
              <a:buClr>
                <a:schemeClr val="dk1"/>
              </a:buClr>
              <a:buSzPts val="1000"/>
              <a:buNone/>
            </a:pPr>
            <a:r>
              <a:rPr lang="en-US" sz="1100" u="sng" dirty="0" smtClean="0">
                <a:solidFill>
                  <a:schemeClr val="hlink"/>
                </a:solidFill>
                <a:hlinkClick r:id="rId3"/>
              </a:rPr>
              <a:t>Fuente: https</a:t>
            </a:r>
            <a:r>
              <a:rPr lang="en-US" sz="1100" u="sng" dirty="0">
                <a:solidFill>
                  <a:schemeClr val="hlink"/>
                </a:solidFill>
                <a:hlinkClick r:id="rId3"/>
              </a:rPr>
              <a:t>://www.sympa.com/insights/blog/6-basic-hr-metrics-for-measuring-employee-motivation</a:t>
            </a:r>
            <a:r>
              <a:rPr lang="en-US" sz="1300" u="sng" dirty="0">
                <a:solidFill>
                  <a:schemeClr val="hlink"/>
                </a:solidFill>
                <a:hlinkClick r:id="rId3"/>
              </a:rPr>
              <a:t>/</a:t>
            </a:r>
            <a:endParaRPr sz="1300" dirty="0"/>
          </a:p>
        </p:txBody>
      </p:sp>
      <p:pic>
        <p:nvPicPr>
          <p:cNvPr id="153" name="Google Shape;153;p19" descr="A close up of a logo  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54" name="Google Shape;154;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155" name="Google Shape;155;p19" descr="Ein Bild, das Waage, Gerät, Tisch, Boot enthält.  Automatisch generierte Beschreibung"/>
          <p:cNvPicPr preferRelativeResize="0"/>
          <p:nvPr/>
        </p:nvPicPr>
        <p:blipFill rotWithShape="1">
          <a:blip r:embed="rId5">
            <a:alphaModFix/>
          </a:blip>
          <a:srcRect/>
          <a:stretch/>
        </p:blipFill>
        <p:spPr>
          <a:xfrm>
            <a:off x="6049108" y="51078"/>
            <a:ext cx="2725748" cy="15133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a:spLocks noGrp="1"/>
          </p:cNvSpPr>
          <p:nvPr>
            <p:ph type="ctrTitle"/>
          </p:nvPr>
        </p:nvSpPr>
        <p:spPr>
          <a:xfrm>
            <a:off x="385687" y="152707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60" b="1">
                <a:solidFill>
                  <a:schemeClr val="lt1"/>
                </a:solidFill>
                <a:latin typeface="Trebuchet MS"/>
                <a:ea typeface="Trebuchet MS"/>
                <a:cs typeface="Trebuchet MS"/>
                <a:sym typeface="Trebuchet MS"/>
              </a:rPr>
              <a:t>¿Cómo medir?</a:t>
            </a:r>
            <a:endParaRPr sz="3060" b="1">
              <a:solidFill>
                <a:schemeClr val="lt1"/>
              </a:solidFill>
            </a:endParaRPr>
          </a:p>
        </p:txBody>
      </p:sp>
      <p:sp>
        <p:nvSpPr>
          <p:cNvPr id="161" name="Google Shape;161;p20"/>
          <p:cNvSpPr txBox="1">
            <a:spLocks noGrp="1"/>
          </p:cNvSpPr>
          <p:nvPr>
            <p:ph type="subTitle" idx="1"/>
          </p:nvPr>
        </p:nvSpPr>
        <p:spPr>
          <a:xfrm>
            <a:off x="385687" y="1986123"/>
            <a:ext cx="8520600" cy="3873587"/>
          </a:xfrm>
          <a:prstGeom prst="rect">
            <a:avLst/>
          </a:prstGeom>
          <a:solidFill>
            <a:srgbClr val="F2F2F2"/>
          </a:solidFill>
          <a:ln>
            <a:noFill/>
          </a:ln>
        </p:spPr>
        <p:txBody>
          <a:bodyPr spcFirstLastPara="1" wrap="square" lIns="91425" tIns="91425" rIns="91425" bIns="91425" anchor="t" anchorCtr="0">
            <a:noAutofit/>
          </a:bodyPr>
          <a:lstStyle/>
          <a:p>
            <a:pPr marL="0" lvl="0" indent="0" algn="just" rtl="0">
              <a:lnSpc>
                <a:spcPct val="90000"/>
              </a:lnSpc>
              <a:spcBef>
                <a:spcPts val="600"/>
              </a:spcBef>
              <a:spcAft>
                <a:spcPts val="0"/>
              </a:spcAft>
              <a:buClr>
                <a:schemeClr val="dk1"/>
              </a:buClr>
              <a:buSzPts val="1800"/>
              <a:buNone/>
            </a:pPr>
            <a:r>
              <a:rPr lang="es-ES" b="1" dirty="0" smtClean="0"/>
              <a:t>Encuestas</a:t>
            </a:r>
            <a:r>
              <a:rPr lang="es-ES" sz="1600" b="1" dirty="0" smtClean="0"/>
              <a:t>: </a:t>
            </a:r>
            <a:r>
              <a:rPr lang="es-ES" sz="1400" dirty="0" smtClean="0"/>
              <a:t>Preparar </a:t>
            </a:r>
            <a:r>
              <a:rPr lang="es-ES" sz="1400" dirty="0" smtClean="0"/>
              <a:t>encuestas </a:t>
            </a:r>
            <a:r>
              <a:rPr lang="es-ES" sz="1400" dirty="0" smtClean="0"/>
              <a:t>con preguntas que apunten a la motivación. Preguntar a los trabajadores directamente sobre su satisfacción laboral. Darles una sección para explicar qué están recibiendo y qué necesitan en materia de oportunidades creativas, compensaciones, beneficios, recursos y apoyo.</a:t>
            </a:r>
          </a:p>
          <a:p>
            <a:pPr marL="0" lvl="0" indent="0" algn="just" rtl="0">
              <a:lnSpc>
                <a:spcPct val="90000"/>
              </a:lnSpc>
              <a:spcBef>
                <a:spcPts val="600"/>
              </a:spcBef>
              <a:spcAft>
                <a:spcPts val="0"/>
              </a:spcAft>
              <a:buClr>
                <a:schemeClr val="dk1"/>
              </a:buClr>
              <a:buSzPts val="1800"/>
              <a:buNone/>
            </a:pPr>
            <a:r>
              <a:rPr lang="es-ES" b="1" dirty="0" smtClean="0"/>
              <a:t>Asistencia</a:t>
            </a:r>
            <a:r>
              <a:rPr lang="es-ES" sz="1600" b="1" dirty="0" smtClean="0"/>
              <a:t>: </a:t>
            </a:r>
            <a:r>
              <a:rPr lang="es-ES" sz="1400" dirty="0" smtClean="0"/>
              <a:t>Una</a:t>
            </a:r>
            <a:r>
              <a:rPr lang="es-ES" sz="1400" dirty="0"/>
              <a:t> </a:t>
            </a:r>
            <a:r>
              <a:rPr lang="es-ES" sz="1400" dirty="0" smtClean="0"/>
              <a:t>manera de juzgar cuán motivados están los empleados en el trabajo es mirar con qué frecuencia faltan. Mirar los informes de asistencia de los trabajadores de los últimos seis meses. Considerar las cantidades globales de ausencias.</a:t>
            </a:r>
          </a:p>
          <a:p>
            <a:pPr marL="0" lvl="0" indent="0" algn="just" rtl="0">
              <a:lnSpc>
                <a:spcPct val="90000"/>
              </a:lnSpc>
              <a:spcBef>
                <a:spcPts val="600"/>
              </a:spcBef>
              <a:spcAft>
                <a:spcPts val="0"/>
              </a:spcAft>
              <a:buClr>
                <a:schemeClr val="dk1"/>
              </a:buClr>
              <a:buSzPts val="1800"/>
              <a:buNone/>
            </a:pPr>
            <a:r>
              <a:rPr lang="es-ES" b="1" dirty="0" smtClean="0"/>
              <a:t>Participación</a:t>
            </a:r>
            <a:r>
              <a:rPr lang="es-ES" sz="1600" b="1" dirty="0" smtClean="0"/>
              <a:t>: </a:t>
            </a:r>
            <a:r>
              <a:rPr lang="es-ES" sz="1400" dirty="0" smtClean="0"/>
              <a:t>Los gerentes interesados en juzgar la motivación de sus empleados pueden aprender mucho de sus acciones participativas. Los asociados que responden a las necesidades de sus supervisores y otros empleados muestran entusiasmo por sus trabajos.</a:t>
            </a:r>
          </a:p>
          <a:p>
            <a:pPr marL="0" lvl="0" indent="0" algn="just" rtl="0">
              <a:lnSpc>
                <a:spcPct val="90000"/>
              </a:lnSpc>
              <a:spcBef>
                <a:spcPts val="600"/>
              </a:spcBef>
              <a:spcAft>
                <a:spcPts val="0"/>
              </a:spcAft>
              <a:buClr>
                <a:schemeClr val="dk1"/>
              </a:buClr>
              <a:buSzPts val="1800"/>
              <a:buNone/>
            </a:pPr>
            <a:r>
              <a:rPr lang="es-ES" b="1" dirty="0" smtClean="0"/>
              <a:t>Resultados</a:t>
            </a:r>
            <a:r>
              <a:rPr lang="es-ES" sz="1600" b="1" dirty="0" smtClean="0"/>
              <a:t>: </a:t>
            </a:r>
            <a:r>
              <a:rPr lang="es-ES" sz="1400" b="1" dirty="0" smtClean="0"/>
              <a:t>Evaluar</a:t>
            </a:r>
            <a:r>
              <a:rPr lang="es-ES" sz="1400" b="1" dirty="0" smtClean="0"/>
              <a:t> </a:t>
            </a:r>
            <a:r>
              <a:rPr lang="es-ES" sz="1400" dirty="0" smtClean="0"/>
              <a:t>el resultado de los empleados es una forma de medir su compromiso en el trabajo. Por ejemplo, analizar los resultados o los beneficios recientes, para evaluar la participación del personal. Además, evaluar la calidad del trabajo que su personal está produciendo y los tiempos de las tareas terminadas</a:t>
            </a:r>
            <a:r>
              <a:rPr lang="es-ES" sz="1200" dirty="0" smtClean="0"/>
              <a:t>. </a:t>
            </a:r>
          </a:p>
          <a:p>
            <a:pPr marL="0" lvl="0" indent="0" algn="just" rtl="0">
              <a:lnSpc>
                <a:spcPct val="90000"/>
              </a:lnSpc>
              <a:spcBef>
                <a:spcPts val="600"/>
              </a:spcBef>
              <a:spcAft>
                <a:spcPts val="0"/>
              </a:spcAft>
              <a:buSzPts val="1400"/>
              <a:buNone/>
            </a:pPr>
            <a:r>
              <a:rPr lang="es-ES" b="1" dirty="0" smtClean="0"/>
              <a:t>Crecimiento</a:t>
            </a:r>
            <a:r>
              <a:rPr lang="es-ES" sz="1600" b="1" dirty="0" smtClean="0"/>
              <a:t>: </a:t>
            </a:r>
            <a:r>
              <a:rPr lang="es-ES" sz="1400" b="1" dirty="0" smtClean="0"/>
              <a:t>La</a:t>
            </a:r>
            <a:r>
              <a:rPr lang="es-ES" sz="1400" b="1" dirty="0"/>
              <a:t> </a:t>
            </a:r>
            <a:r>
              <a:rPr lang="es-ES" sz="1400" dirty="0" smtClean="0"/>
              <a:t>falta de crecimiento suele significar que la motivación de los trabajadores es baja. Cuando una empresa se estanca, a menudo se debe a la falta de logros de su mano de obra.</a:t>
            </a:r>
            <a:endParaRPr lang="es-ES" sz="1400" dirty="0"/>
          </a:p>
        </p:txBody>
      </p:sp>
      <p:sp>
        <p:nvSpPr>
          <p:cNvPr id="162" name="Google Shape;162;p20"/>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3" name="Google Shape;163;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64" name="Google Shape;164;p20"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5" name="Google Shape;165;p20"/>
          <p:cNvSpPr/>
          <p:nvPr/>
        </p:nvSpPr>
        <p:spPr>
          <a:xfrm>
            <a:off x="393706" y="5963424"/>
            <a:ext cx="667384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s-ES" sz="1200" b="0" i="0" u="none" strike="noStrike" cap="none" dirty="0" smtClean="0">
                <a:solidFill>
                  <a:schemeClr val="dk1"/>
                </a:solidFill>
                <a:latin typeface="Trebuchet MS"/>
                <a:ea typeface="Trebuchet MS"/>
                <a:cs typeface="Trebuchet MS"/>
                <a:sym typeface="Trebuchet MS"/>
              </a:rPr>
              <a:t>Fuente</a:t>
            </a:r>
            <a:r>
              <a:rPr lang="en-US" sz="1200" b="0" i="0" u="none" strike="noStrike" cap="none" dirty="0" smtClean="0">
                <a:solidFill>
                  <a:schemeClr val="dk1"/>
                </a:solidFill>
                <a:latin typeface="Trebuchet MS"/>
                <a:ea typeface="Trebuchet MS"/>
                <a:cs typeface="Trebuchet MS"/>
                <a:sym typeface="Trebuchet MS"/>
              </a:rPr>
              <a:t>: </a:t>
            </a:r>
            <a:r>
              <a:rPr lang="en-US" sz="1200" u="sng" dirty="0">
                <a:solidFill>
                  <a:schemeClr val="hlink"/>
                </a:solidFill>
                <a:latin typeface="Trebuchet MS"/>
                <a:ea typeface="Trebuchet MS"/>
                <a:cs typeface="Trebuchet MS"/>
                <a:sym typeface="Trebuchet MS"/>
              </a:rPr>
              <a:t>h</a:t>
            </a:r>
            <a:r>
              <a:rPr lang="en-US" sz="1200" b="0" i="0" u="sng" strike="noStrike" cap="none" dirty="0" smtClean="0">
                <a:solidFill>
                  <a:schemeClr val="hlink"/>
                </a:solidFill>
                <a:latin typeface="Trebuchet MS"/>
                <a:ea typeface="Trebuchet MS"/>
                <a:cs typeface="Trebuchet MS"/>
                <a:sym typeface="Trebuchet MS"/>
                <a:hlinkClick r:id="rId4"/>
              </a:rPr>
              <a:t>ttps</a:t>
            </a:r>
            <a:r>
              <a:rPr lang="en-US" sz="1200" b="0" i="0" u="sng" strike="noStrike" cap="none" dirty="0">
                <a:solidFill>
                  <a:schemeClr val="hlink"/>
                </a:solidFill>
                <a:latin typeface="Trebuchet MS"/>
                <a:ea typeface="Trebuchet MS"/>
                <a:cs typeface="Trebuchet MS"/>
                <a:sym typeface="Trebuchet MS"/>
                <a:hlinkClick r:id="rId4"/>
              </a:rPr>
              <a:t>://yourbusiness.azcentral.com/evaluate-motivation-9669.html</a:t>
            </a:r>
            <a:endParaRPr sz="1200" b="0" i="0" u="none" strike="noStrike" cap="none" dirty="0">
              <a:solidFill>
                <a:schemeClr val="dk1"/>
              </a:solidFill>
              <a:latin typeface="Trebuchet MS"/>
              <a:ea typeface="Trebuchet MS"/>
              <a:cs typeface="Trebuchet MS"/>
              <a:sym typeface="Trebuchet MS"/>
            </a:endParaRPr>
          </a:p>
        </p:txBody>
      </p:sp>
      <p:pic>
        <p:nvPicPr>
          <p:cNvPr id="166" name="Google Shape;166;p20" descr="Ein Bild, das Waage, Gerät, Tisch, Boot enthält.  Automatisch generierte Beschreibung"/>
          <p:cNvPicPr preferRelativeResize="0"/>
          <p:nvPr/>
        </p:nvPicPr>
        <p:blipFill rotWithShape="1">
          <a:blip r:embed="rId5">
            <a:alphaModFix/>
          </a:blip>
          <a:srcRect/>
          <a:stretch/>
        </p:blipFill>
        <p:spPr>
          <a:xfrm>
            <a:off x="6295293" y="61499"/>
            <a:ext cx="2523392" cy="14010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a:spLocks noGrp="1"/>
          </p:cNvSpPr>
          <p:nvPr>
            <p:ph type="ctrTitle"/>
          </p:nvPr>
        </p:nvSpPr>
        <p:spPr>
          <a:xfrm>
            <a:off x="282601" y="1524154"/>
            <a:ext cx="8520600" cy="59039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400"/>
              <a:buFont typeface="Trebuchet MS"/>
              <a:buNone/>
            </a:pPr>
            <a:r>
              <a:rPr lang="es-ES" sz="2000" b="1" dirty="0" smtClean="0">
                <a:solidFill>
                  <a:schemeClr val="lt1"/>
                </a:solidFill>
                <a:sym typeface="Trebuchet MS"/>
              </a:rPr>
              <a:t>Motivar a los empleados a través de evaluaciones del desempeño</a:t>
            </a:r>
            <a:endParaRPr lang="es-ES" sz="2000" b="1" dirty="0">
              <a:solidFill>
                <a:schemeClr val="lt1"/>
              </a:solidFill>
            </a:endParaRPr>
          </a:p>
        </p:txBody>
      </p:sp>
      <p:sp>
        <p:nvSpPr>
          <p:cNvPr id="172" name="Google Shape;172;p21"/>
          <p:cNvSpPr txBox="1">
            <a:spLocks noGrp="1"/>
          </p:cNvSpPr>
          <p:nvPr>
            <p:ph type="subTitle" idx="1"/>
          </p:nvPr>
        </p:nvSpPr>
        <p:spPr>
          <a:xfrm>
            <a:off x="282601" y="2078145"/>
            <a:ext cx="8520600" cy="3654448"/>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400"/>
              <a:buNone/>
            </a:pPr>
            <a:r>
              <a:rPr lang="es-ES" sz="1600" dirty="0" smtClean="0"/>
              <a:t>Cuando los empleados tienen metas, tienden a estar más motivados si reciben, además, </a:t>
            </a:r>
            <a:r>
              <a:rPr lang="es-ES" sz="1600" i="1" dirty="0" err="1" smtClean="0"/>
              <a:t>feedback</a:t>
            </a:r>
            <a:r>
              <a:rPr lang="es-ES" sz="1600" dirty="0" smtClean="0"/>
              <a:t> sobre su progreso.</a:t>
            </a:r>
          </a:p>
          <a:p>
            <a:pPr marL="0" lvl="0" indent="0" algn="just" rtl="0">
              <a:lnSpc>
                <a:spcPct val="90000"/>
              </a:lnSpc>
              <a:spcBef>
                <a:spcPts val="750"/>
              </a:spcBef>
              <a:spcAft>
                <a:spcPts val="0"/>
              </a:spcAft>
              <a:buClr>
                <a:schemeClr val="dk1"/>
              </a:buClr>
              <a:buSzPts val="1600"/>
              <a:buNone/>
            </a:pPr>
            <a:r>
              <a:rPr lang="es-ES" sz="1600" dirty="0" smtClean="0"/>
              <a:t>Ese </a:t>
            </a:r>
            <a:r>
              <a:rPr lang="es-ES" sz="1600" i="1" dirty="0" err="1" smtClean="0"/>
              <a:t>feedback</a:t>
            </a:r>
            <a:r>
              <a:rPr lang="es-ES" sz="1600" dirty="0" smtClean="0"/>
              <a:t> puede darse a lo largo de la jornada laboral, pero muchas empresas también tienen un proceso formal, en toda la empresa, de proporcionar dicho </a:t>
            </a:r>
            <a:r>
              <a:rPr lang="es-ES" sz="1600" i="1" dirty="0" err="1" smtClean="0"/>
              <a:t>feedback</a:t>
            </a:r>
            <a:r>
              <a:rPr lang="es-ES" sz="1600" dirty="0" smtClean="0"/>
              <a:t> a los empleados, llamado la evaluación del desempeño. </a:t>
            </a:r>
          </a:p>
          <a:p>
            <a:pPr marL="0" lvl="0" indent="0" algn="just" rtl="0">
              <a:lnSpc>
                <a:spcPct val="90000"/>
              </a:lnSpc>
              <a:spcBef>
                <a:spcPts val="750"/>
              </a:spcBef>
              <a:spcAft>
                <a:spcPts val="0"/>
              </a:spcAft>
              <a:buClr>
                <a:schemeClr val="dk1"/>
              </a:buClr>
              <a:buSzPts val="1600"/>
              <a:buNone/>
            </a:pPr>
            <a:r>
              <a:rPr lang="es-ES" sz="1600" dirty="0" smtClean="0"/>
              <a:t>Una </a:t>
            </a:r>
            <a:r>
              <a:rPr lang="es-ES" sz="1600" b="1" dirty="0" smtClean="0"/>
              <a:t>evaluación del desempeño </a:t>
            </a:r>
            <a:r>
              <a:rPr lang="es-ES" sz="1600" dirty="0" smtClean="0"/>
              <a:t>es un proceso en el que </a:t>
            </a:r>
            <a:r>
              <a:rPr lang="es-ES" sz="1600" dirty="0" smtClean="0"/>
              <a:t>se </a:t>
            </a:r>
            <a:r>
              <a:rPr lang="es-ES" sz="1600" dirty="0" smtClean="0"/>
              <a:t>evalúa la actividad profesional del empleado. Más específicamente, se basa en que, durante un período de tiempo, los evaluadores observan, interactúan y evalúan el desempeño y las actividades de una persona.</a:t>
            </a:r>
          </a:p>
          <a:p>
            <a:pPr marL="0" lvl="0" indent="0" algn="just" rtl="0">
              <a:lnSpc>
                <a:spcPct val="90000"/>
              </a:lnSpc>
              <a:spcBef>
                <a:spcPts val="750"/>
              </a:spcBef>
              <a:spcAft>
                <a:spcPts val="0"/>
              </a:spcAft>
              <a:buClr>
                <a:schemeClr val="dk1"/>
              </a:buClr>
              <a:buSzPts val="1600"/>
              <a:buNone/>
            </a:pPr>
            <a:r>
              <a:rPr lang="es-ES" sz="1600" b="1" dirty="0" smtClean="0"/>
              <a:t>Las evaluaciones del desempeño </a:t>
            </a:r>
            <a:r>
              <a:rPr lang="es-ES" sz="1600" dirty="0" smtClean="0"/>
              <a:t>pueden ser herramientas importantes para dar a los empleados </a:t>
            </a:r>
            <a:r>
              <a:rPr lang="es-ES" sz="1600" i="1" dirty="0" err="1" smtClean="0"/>
              <a:t>feedback</a:t>
            </a:r>
            <a:r>
              <a:rPr lang="es-ES" sz="1600" dirty="0" smtClean="0"/>
              <a:t> y ayuda en su desarrollo. En muchas empresas, las evaluaciones se utilizan para distribuir bonificaciones (</a:t>
            </a:r>
            <a:r>
              <a:rPr lang="es-ES" sz="1600" i="1" dirty="0" err="1" smtClean="0"/>
              <a:t>bonus</a:t>
            </a:r>
            <a:r>
              <a:rPr lang="es-ES" sz="1600" dirty="0" smtClean="0"/>
              <a:t>), aumentos de sueldo anuales o promociones. También pueden utilizarse para documentar el cese de la relación laboral.</a:t>
            </a:r>
            <a:endParaRPr lang="es-ES" sz="1600" dirty="0"/>
          </a:p>
        </p:txBody>
      </p:sp>
      <p:sp>
        <p:nvSpPr>
          <p:cNvPr id="173" name="Google Shape;173;p21"/>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4" name="Google Shape;174;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75" name="Google Shape;175;p21"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76" name="Google Shape;176;p21"/>
          <p:cNvSpPr/>
          <p:nvPr/>
        </p:nvSpPr>
        <p:spPr>
          <a:xfrm>
            <a:off x="282601" y="5732592"/>
            <a:ext cx="6918299" cy="4396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smtClean="0">
                <a:solidFill>
                  <a:schemeClr val="dk1"/>
                </a:solidFill>
                <a:latin typeface="Trebuchet MS"/>
                <a:ea typeface="Trebuchet MS"/>
                <a:cs typeface="Trebuchet MS"/>
                <a:sym typeface="Trebuchet MS"/>
              </a:rPr>
              <a:t>Fuente: </a:t>
            </a:r>
            <a:r>
              <a:rPr lang="en-US" sz="1200" u="sng" dirty="0" smtClean="0">
                <a:solidFill>
                  <a:schemeClr val="hlink"/>
                </a:solidFill>
                <a:latin typeface="Trebuchet MS"/>
                <a:ea typeface="Trebuchet MS"/>
                <a:cs typeface="Trebuchet MS"/>
                <a:sym typeface="Trebuchet MS"/>
              </a:rPr>
              <a:t>h</a:t>
            </a:r>
            <a:r>
              <a:rPr lang="en-US" sz="1200" b="0" i="0" u="sng" strike="noStrike" cap="none" dirty="0" smtClean="0">
                <a:solidFill>
                  <a:schemeClr val="hlink"/>
                </a:solidFill>
                <a:latin typeface="Trebuchet MS"/>
                <a:ea typeface="Trebuchet MS"/>
                <a:cs typeface="Trebuchet MS"/>
                <a:sym typeface="Trebuchet MS"/>
                <a:hlinkClick r:id="rId4"/>
              </a:rPr>
              <a:t>ttps</a:t>
            </a:r>
            <a:r>
              <a:rPr lang="en-US" sz="1200" b="0" i="0" u="sng" strike="noStrike" cap="none" dirty="0">
                <a:solidFill>
                  <a:schemeClr val="hlink"/>
                </a:solidFill>
                <a:latin typeface="Trebuchet MS"/>
                <a:ea typeface="Trebuchet MS"/>
                <a:cs typeface="Trebuchet MS"/>
                <a:sym typeface="Trebuchet MS"/>
                <a:hlinkClick r:id="rId4"/>
              </a:rPr>
              <a:t>://saylordotorg.github.io/text_organizational-behavior-v1.1/s10-designing-a-motivating-work-en.html</a:t>
            </a:r>
            <a:endParaRPr sz="1200" b="0" i="0" u="none" strike="noStrike" cap="none" dirty="0">
              <a:solidFill>
                <a:schemeClr val="dk1"/>
              </a:solidFill>
              <a:latin typeface="Trebuchet MS"/>
              <a:ea typeface="Trebuchet MS"/>
              <a:cs typeface="Trebuchet MS"/>
              <a:sym typeface="Trebuchet MS"/>
            </a:endParaRPr>
          </a:p>
        </p:txBody>
      </p:sp>
      <p:pic>
        <p:nvPicPr>
          <p:cNvPr id="177" name="Google Shape;177;p21" descr="Ein Bild, das Waage, Gerät, Tisch, Boot enthält.  Automatisch generierte Beschreibung"/>
          <p:cNvPicPr preferRelativeResize="0"/>
          <p:nvPr/>
        </p:nvPicPr>
        <p:blipFill rotWithShape="1">
          <a:blip r:embed="rId5">
            <a:alphaModFix/>
          </a:blip>
          <a:srcRect/>
          <a:stretch/>
        </p:blipFill>
        <p:spPr>
          <a:xfrm>
            <a:off x="6144576" y="31543"/>
            <a:ext cx="2594978" cy="14407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a:spLocks noGrp="1"/>
          </p:cNvSpPr>
          <p:nvPr>
            <p:ph type="ctrTitle"/>
          </p:nvPr>
        </p:nvSpPr>
        <p:spPr>
          <a:xfrm>
            <a:off x="340064" y="155729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400"/>
              <a:buFont typeface="Trebuchet MS"/>
              <a:buNone/>
            </a:pPr>
            <a:r>
              <a:rPr lang="es-ES" sz="2400" b="1" dirty="0" smtClean="0">
                <a:solidFill>
                  <a:schemeClr val="lt1"/>
                </a:solidFill>
                <a:sym typeface="Trebuchet MS"/>
              </a:rPr>
              <a:t>Evaluaciones del desempeño</a:t>
            </a:r>
            <a:endParaRPr lang="es-ES" sz="2400" b="1" dirty="0">
              <a:solidFill>
                <a:schemeClr val="lt1"/>
              </a:solidFill>
            </a:endParaRPr>
          </a:p>
        </p:txBody>
      </p:sp>
      <p:sp>
        <p:nvSpPr>
          <p:cNvPr id="183" name="Google Shape;183;p22"/>
          <p:cNvSpPr txBox="1">
            <a:spLocks noGrp="1"/>
          </p:cNvSpPr>
          <p:nvPr>
            <p:ph type="subTitle" idx="1"/>
          </p:nvPr>
        </p:nvSpPr>
        <p:spPr>
          <a:xfrm>
            <a:off x="363953" y="2101657"/>
            <a:ext cx="8453167" cy="3758053"/>
          </a:xfrm>
          <a:prstGeom prst="rect">
            <a:avLst/>
          </a:prstGeom>
          <a:solidFill>
            <a:srgbClr val="F2F2F2"/>
          </a:solidFill>
          <a:ln>
            <a:noFill/>
          </a:ln>
        </p:spPr>
        <p:txBody>
          <a:bodyPr spcFirstLastPara="1" wrap="square" lIns="91425" tIns="91425" rIns="91425" bIns="91425" anchor="t" anchorCtr="0">
            <a:noAutofit/>
          </a:bodyPr>
          <a:lstStyle/>
          <a:p>
            <a:pPr marL="285750" lvl="0" indent="-285750" algn="just" rtl="0">
              <a:lnSpc>
                <a:spcPct val="100000"/>
              </a:lnSpc>
              <a:spcBef>
                <a:spcPts val="600"/>
              </a:spcBef>
              <a:spcAft>
                <a:spcPts val="0"/>
              </a:spcAft>
              <a:buClr>
                <a:schemeClr val="dk1"/>
              </a:buClr>
              <a:buSzPts val="1600"/>
              <a:buFont typeface="Arial"/>
              <a:buChar char="•"/>
            </a:pPr>
            <a:r>
              <a:rPr lang="es-ES" sz="1500" dirty="0" smtClean="0"/>
              <a:t>Las evaluaciones de la actuación profesional consisten en observar y medir el desempeño de un empleado durante un período de evaluación, registrar esas observaciones, comunicar los resultados al empleado y reconocer el rendimiento al tiempo que se elaboran formas de mejorar las deficiencias.</a:t>
            </a:r>
          </a:p>
          <a:p>
            <a:pPr marL="285750" lvl="0" indent="-285750" algn="just" rtl="0">
              <a:lnSpc>
                <a:spcPct val="100000"/>
              </a:lnSpc>
              <a:spcBef>
                <a:spcPts val="600"/>
              </a:spcBef>
              <a:spcAft>
                <a:spcPts val="0"/>
              </a:spcAft>
              <a:buClr>
                <a:schemeClr val="dk1"/>
              </a:buClr>
              <a:buSzPts val="1600"/>
              <a:buFont typeface="Arial"/>
              <a:buChar char="•"/>
            </a:pPr>
            <a:r>
              <a:rPr lang="es-ES" sz="1500" dirty="0" smtClean="0"/>
              <a:t>La mayoría de las evaluaciones son realizadas por un supervisor, pero el uso de evaluaciones de 360 grados tiene muchas ventajas. Las evaluaciones que son más eficaces dan a los empleados una notificación adecuada, un juicio imparcial basado en pruebas. </a:t>
            </a:r>
          </a:p>
          <a:p>
            <a:pPr marL="285750" lvl="0" indent="-285750" algn="just" rtl="0">
              <a:lnSpc>
                <a:spcPct val="100000"/>
              </a:lnSpc>
              <a:spcBef>
                <a:spcPts val="600"/>
              </a:spcBef>
              <a:spcAft>
                <a:spcPts val="0"/>
              </a:spcAft>
              <a:buClr>
                <a:schemeClr val="dk1"/>
              </a:buClr>
              <a:buSzPts val="1600"/>
              <a:buFont typeface="Arial"/>
              <a:buChar char="•"/>
            </a:pPr>
            <a:r>
              <a:rPr lang="es-ES" sz="1500" dirty="0" smtClean="0"/>
              <a:t>Algunas empresas utilizan clasificaciones relativas en las que los empleados se comparan entre sí, pero este sistema no es adecuado para todas las empresas.</a:t>
            </a:r>
          </a:p>
          <a:p>
            <a:pPr marL="285750" lvl="0" indent="-285750" algn="just" rtl="0">
              <a:lnSpc>
                <a:spcPct val="100000"/>
              </a:lnSpc>
              <a:spcBef>
                <a:spcPts val="600"/>
              </a:spcBef>
              <a:spcAft>
                <a:spcPts val="0"/>
              </a:spcAft>
              <a:buClr>
                <a:schemeClr val="dk1"/>
              </a:buClr>
              <a:buSzPts val="1600"/>
              <a:buFont typeface="Arial"/>
              <a:buChar char="•"/>
            </a:pPr>
            <a:r>
              <a:rPr lang="es-ES" sz="1500" dirty="0" smtClean="0"/>
              <a:t>Se debe planificar y ejecutar cuidadosamente una reunión de evaluación en la que el supervisor demuestre empatía y apoyo.</a:t>
            </a:r>
          </a:p>
          <a:p>
            <a:pPr marL="285750" lvl="0" indent="-285750" algn="just" rtl="0">
              <a:lnSpc>
                <a:spcPct val="100000"/>
              </a:lnSpc>
              <a:spcBef>
                <a:spcPts val="600"/>
              </a:spcBef>
              <a:spcAft>
                <a:spcPts val="0"/>
              </a:spcAft>
              <a:buClr>
                <a:schemeClr val="dk1"/>
              </a:buClr>
              <a:buSzPts val="1600"/>
              <a:buFont typeface="Arial"/>
              <a:buChar char="•"/>
            </a:pPr>
            <a:r>
              <a:rPr lang="es-ES" sz="1500" dirty="0" smtClean="0"/>
              <a:t>Existen prejuicios intencionados e involuntarios inherentes a las evaluaciones y al conocimiento de ellas. </a:t>
            </a:r>
            <a:r>
              <a:rPr lang="es-ES" sz="1500" dirty="0"/>
              <a:t>L</a:t>
            </a:r>
            <a:r>
              <a:rPr lang="es-ES" sz="1500" dirty="0" smtClean="0"/>
              <a:t>a rendición de cuentas de los evaluadores y la buena capacitación de la dirección deberían ser útiles para lidiar con ello.</a:t>
            </a:r>
            <a:endParaRPr lang="es-ES" sz="1500" dirty="0"/>
          </a:p>
        </p:txBody>
      </p:sp>
      <p:sp>
        <p:nvSpPr>
          <p:cNvPr id="184" name="Google Shape;184;p22"/>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5" name="Google Shape;185;p22"/>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86" name="Google Shape;186;p22" descr="A close up of a logo  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87" name="Google Shape;187;p22"/>
          <p:cNvSpPr/>
          <p:nvPr/>
        </p:nvSpPr>
        <p:spPr>
          <a:xfrm>
            <a:off x="340063" y="5868951"/>
            <a:ext cx="6879887"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00" b="0" i="0" u="none" strike="noStrike" cap="none" dirty="0">
                <a:solidFill>
                  <a:schemeClr val="dk1"/>
                </a:solidFill>
                <a:latin typeface="Trebuchet MS"/>
                <a:ea typeface="Trebuchet MS"/>
                <a:cs typeface="Trebuchet MS"/>
                <a:sym typeface="Trebuchet MS"/>
              </a:rPr>
              <a:t>Fuente</a:t>
            </a:r>
            <a:r>
              <a:rPr lang="en-US" sz="1000" b="0" i="0" u="none" strike="noStrike" cap="none" dirty="0" smtClean="0">
                <a:solidFill>
                  <a:schemeClr val="dk1"/>
                </a:solidFill>
                <a:latin typeface="Trebuchet MS"/>
                <a:ea typeface="Trebuchet MS"/>
                <a:cs typeface="Trebuchet MS"/>
                <a:sym typeface="Trebuchet MS"/>
              </a:rPr>
              <a:t>: </a:t>
            </a:r>
            <a:r>
              <a:rPr lang="en-US" sz="1000" u="sng" dirty="0">
                <a:solidFill>
                  <a:schemeClr val="hlink"/>
                </a:solidFill>
                <a:latin typeface="Trebuchet MS"/>
                <a:ea typeface="Trebuchet MS"/>
                <a:cs typeface="Trebuchet MS"/>
                <a:sym typeface="Trebuchet MS"/>
              </a:rPr>
              <a:t>h</a:t>
            </a:r>
            <a:r>
              <a:rPr lang="en-US" sz="1000" b="0" i="0" u="sng" strike="noStrike" cap="none" dirty="0" smtClean="0">
                <a:solidFill>
                  <a:schemeClr val="hlink"/>
                </a:solidFill>
                <a:latin typeface="Trebuchet MS"/>
                <a:ea typeface="Trebuchet MS"/>
                <a:cs typeface="Trebuchet MS"/>
                <a:sym typeface="Trebuchet MS"/>
                <a:hlinkClick r:id="rId4"/>
              </a:rPr>
              <a:t>ttps</a:t>
            </a:r>
            <a:r>
              <a:rPr lang="en-US" sz="1000" b="0" i="0" u="sng" strike="noStrike" cap="none" dirty="0">
                <a:solidFill>
                  <a:schemeClr val="hlink"/>
                </a:solidFill>
                <a:latin typeface="Trebuchet MS"/>
                <a:ea typeface="Trebuchet MS"/>
                <a:cs typeface="Trebuchet MS"/>
                <a:sym typeface="Trebuchet MS"/>
                <a:hlinkClick r:id="rId4"/>
              </a:rPr>
              <a:t>://saylordotorg.github.io/text_organizational-behavior-v1.1/s10-designing-a-motivating-work-en.html</a:t>
            </a:r>
            <a:endParaRPr sz="1000" b="0" i="0" u="none" strike="noStrike" cap="none" dirty="0">
              <a:solidFill>
                <a:schemeClr val="dk1"/>
              </a:solidFill>
              <a:latin typeface="Trebuchet MS"/>
              <a:ea typeface="Trebuchet MS"/>
              <a:cs typeface="Trebuchet MS"/>
              <a:sym typeface="Trebuchet MS"/>
            </a:endParaRPr>
          </a:p>
        </p:txBody>
      </p:sp>
      <p:pic>
        <p:nvPicPr>
          <p:cNvPr id="188" name="Google Shape;188;p22"/>
          <p:cNvPicPr preferRelativeResize="0"/>
          <p:nvPr/>
        </p:nvPicPr>
        <p:blipFill rotWithShape="1">
          <a:blip r:embed="rId5">
            <a:alphaModFix/>
          </a:blip>
          <a:srcRect/>
          <a:stretch/>
        </p:blipFill>
        <p:spPr>
          <a:xfrm>
            <a:off x="6731820" y="179213"/>
            <a:ext cx="2085300" cy="1158007"/>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1341</Words>
  <Application>Microsoft Office PowerPoint</Application>
  <PresentationFormat>Presentación en pantalla (4:3)</PresentationFormat>
  <Paragraphs>72</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Trebuchet MS</vt:lpstr>
      <vt:lpstr>Noto Sans Symbols</vt:lpstr>
      <vt:lpstr>Calibri</vt:lpstr>
      <vt:lpstr>Office</vt:lpstr>
      <vt:lpstr>Talent 4.0 – La Gestión del  talento para las PYMES Programa de formación</vt:lpstr>
      <vt:lpstr> M4:Cómo motivar a tus Empleados Unidad 02:Cómo medir la motivación de los empleados</vt:lpstr>
      <vt:lpstr>Resultados del aprendizaje</vt:lpstr>
      <vt:lpstr>Introducción</vt:lpstr>
      <vt:lpstr>Checklist para medir la motivación de los empleados</vt:lpstr>
      <vt:lpstr>Indicadores para medir la motivación de los empleados</vt:lpstr>
      <vt:lpstr>¿Cómo medir?</vt:lpstr>
      <vt:lpstr>Motivar a los empleados a través de evaluaciones del desempeño</vt:lpstr>
      <vt:lpstr>Evaluaciones del desempeño</vt:lpstr>
      <vt:lpstr>Ejercicios</vt:lpstr>
      <vt:lpstr>Resumen / Conclusiones</vt:lpstr>
      <vt:lpstr>¡Gracias por su atención!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La Gestión del  talento para las PYMES Programa de formación</dc:title>
  <dc:creator>User03</dc:creator>
  <cp:lastModifiedBy>User03</cp:lastModifiedBy>
  <cp:revision>8</cp:revision>
  <dcterms:modified xsi:type="dcterms:W3CDTF">2020-12-04T10:47:48Z</dcterms:modified>
</cp:coreProperties>
</file>