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6858000" cx="9144000"/>
  <p:notesSz cx="6858000" cy="9144000"/>
  <p:embeddedFontLst>
    <p:embeddedFont>
      <p:font typeface="Roboto"/>
      <p:regular r:id="rId37"/>
      <p:bold r:id="rId38"/>
      <p:italic r:id="rId39"/>
      <p:boldItalic r:id="rId40"/>
    </p:embeddedFont>
    <p:embeddedFont>
      <p:font typeface="Quattrocento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Italic.fntdata"/><Relationship Id="rId20" Type="http://schemas.openxmlformats.org/officeDocument/2006/relationships/slide" Target="slides/slide15.xml"/><Relationship Id="rId42" Type="http://schemas.openxmlformats.org/officeDocument/2006/relationships/font" Target="fonts/QuattrocentoSans-bold.fntdata"/><Relationship Id="rId41" Type="http://schemas.openxmlformats.org/officeDocument/2006/relationships/font" Target="fonts/QuattrocentoSans-regular.fntdata"/><Relationship Id="rId22" Type="http://schemas.openxmlformats.org/officeDocument/2006/relationships/slide" Target="slides/slide17.xml"/><Relationship Id="rId44" Type="http://schemas.openxmlformats.org/officeDocument/2006/relationships/font" Target="fonts/QuattrocentoSans-boldItalic.fntdata"/><Relationship Id="rId21" Type="http://schemas.openxmlformats.org/officeDocument/2006/relationships/slide" Target="slides/slide16.xml"/><Relationship Id="rId43" Type="http://schemas.openxmlformats.org/officeDocument/2006/relationships/font" Target="fonts/QuattrocentoSans-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Roboto-regular.fnt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Roboto-italic.fntdata"/><Relationship Id="rId16" Type="http://schemas.openxmlformats.org/officeDocument/2006/relationships/slide" Target="slides/slide11.xml"/><Relationship Id="rId38" Type="http://schemas.openxmlformats.org/officeDocument/2006/relationships/font" Target="fonts/Roboto-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Google Shape;362;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2" name="Google Shape;392;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4" name="Google Shape;404;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4" name="Google Shape;414;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143000" y="1577555"/>
            <a:ext cx="6858000" cy="1932407"/>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4500"/>
              <a:buFont typeface="Trebuchet MS"/>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8" name="Google Shape;18;p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21" name="Google Shape;21;p2"/>
          <p:cNvPicPr preferRelativeResize="0"/>
          <p:nvPr/>
        </p:nvPicPr>
        <p:blipFill rotWithShape="1">
          <a:blip r:embed="rId2">
            <a:alphaModFix/>
          </a:blip>
          <a:srcRect b="0" l="0" r="0" t="0"/>
          <a:stretch/>
        </p:blipFill>
        <p:spPr>
          <a:xfrm>
            <a:off x="213681" y="160803"/>
            <a:ext cx="2067702" cy="1313163"/>
          </a:xfrm>
          <a:prstGeom prst="rect">
            <a:avLst/>
          </a:prstGeom>
          <a:noFill/>
          <a:ln>
            <a:noFill/>
          </a:ln>
        </p:spPr>
      </p:pic>
      <p:pic>
        <p:nvPicPr>
          <p:cNvPr id="22" name="Google Shape;22;p2"/>
          <p:cNvPicPr preferRelativeResize="0"/>
          <p:nvPr/>
        </p:nvPicPr>
        <p:blipFill rotWithShape="1">
          <a:blip r:embed="rId3">
            <a:alphaModFix/>
          </a:blip>
          <a:srcRect b="0" l="0" r="0" t="0"/>
          <a:stretch/>
        </p:blipFill>
        <p:spPr>
          <a:xfrm>
            <a:off x="7113006" y="5845567"/>
            <a:ext cx="1896967" cy="407194"/>
          </a:xfrm>
          <a:prstGeom prst="rect">
            <a:avLst/>
          </a:prstGeom>
          <a:noFill/>
          <a:ln>
            <a:noFill/>
          </a:ln>
        </p:spPr>
      </p:pic>
      <p:sp>
        <p:nvSpPr>
          <p:cNvPr id="23" name="Google Shape;23;p2"/>
          <p:cNvSpPr txBox="1"/>
          <p:nvPr/>
        </p:nvSpPr>
        <p:spPr>
          <a:xfrm>
            <a:off x="5836144" y="6238917"/>
            <a:ext cx="3216275" cy="67056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0" i="0" lang="en-US" sz="700" u="none" cap="none" strike="noStrike">
                <a:solidFill>
                  <a:schemeClr val="dk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11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80" name="Shape 80"/>
        <p:cNvGrpSpPr/>
        <p:nvPr/>
      </p:nvGrpSpPr>
      <p:grpSpPr>
        <a:xfrm>
          <a:off x="0" y="0"/>
          <a:ext cx="0" cy="0"/>
          <a:chOff x="0" y="0"/>
          <a:chExt cx="0" cy="0"/>
        </a:xfrm>
      </p:grpSpPr>
      <p:sp>
        <p:nvSpPr>
          <p:cNvPr id="81" name="Google Shape;81;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1"/>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3" name="Google Shape;83;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86" name="Shape 86"/>
        <p:cNvGrpSpPr/>
        <p:nvPr/>
      </p:nvGrpSpPr>
      <p:grpSpPr>
        <a:xfrm>
          <a:off x="0" y="0"/>
          <a:ext cx="0" cy="0"/>
          <a:chOff x="0" y="0"/>
          <a:chExt cx="0" cy="0"/>
        </a:xfrm>
      </p:grpSpPr>
      <p:sp>
        <p:nvSpPr>
          <p:cNvPr id="87" name="Google Shape;87;p12"/>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2"/>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9" name="Google Shape;89;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elfolie">
  <p:cSld name="1_Titelfolie">
    <p:spTree>
      <p:nvGrpSpPr>
        <p:cNvPr id="92" name="Shape 92"/>
        <p:cNvGrpSpPr/>
        <p:nvPr/>
      </p:nvGrpSpPr>
      <p:grpSpPr>
        <a:xfrm>
          <a:off x="0" y="0"/>
          <a:ext cx="0" cy="0"/>
          <a:chOff x="0" y="0"/>
          <a:chExt cx="0" cy="0"/>
        </a:xfrm>
      </p:grpSpPr>
      <p:sp>
        <p:nvSpPr>
          <p:cNvPr id="93" name="Google Shape;93;p13"/>
          <p:cNvSpPr txBox="1"/>
          <p:nvPr>
            <p:ph type="ctrTitle"/>
          </p:nvPr>
        </p:nvSpPr>
        <p:spPr>
          <a:xfrm>
            <a:off x="685800" y="1560945"/>
            <a:ext cx="7772400" cy="1949018"/>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Trebuchet M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13"/>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750"/>
              </a:spcBef>
              <a:spcAft>
                <a:spcPts val="0"/>
              </a:spcAft>
              <a:buClr>
                <a:schemeClr val="dk1"/>
              </a:buClr>
              <a:buSzPts val="2400"/>
              <a:buNone/>
              <a:defRPr sz="2400"/>
            </a:lvl1pPr>
            <a:lvl2pPr lvl="1" algn="ctr">
              <a:lnSpc>
                <a:spcPct val="90000"/>
              </a:lnSpc>
              <a:spcBef>
                <a:spcPts val="375"/>
              </a:spcBef>
              <a:spcAft>
                <a:spcPts val="0"/>
              </a:spcAft>
              <a:buClr>
                <a:schemeClr val="dk1"/>
              </a:buClr>
              <a:buSzPts val="2000"/>
              <a:buNone/>
              <a:defRPr sz="2000"/>
            </a:lvl2pPr>
            <a:lvl3pPr lvl="2" algn="ctr">
              <a:lnSpc>
                <a:spcPct val="90000"/>
              </a:lnSpc>
              <a:spcBef>
                <a:spcPts val="375"/>
              </a:spcBef>
              <a:spcAft>
                <a:spcPts val="0"/>
              </a:spcAft>
              <a:buClr>
                <a:schemeClr val="dk1"/>
              </a:buClr>
              <a:buSzPts val="1800"/>
              <a:buNone/>
              <a:defRPr sz="1800"/>
            </a:lvl3pPr>
            <a:lvl4pPr lvl="3" algn="ctr">
              <a:lnSpc>
                <a:spcPct val="90000"/>
              </a:lnSpc>
              <a:spcBef>
                <a:spcPts val="375"/>
              </a:spcBef>
              <a:spcAft>
                <a:spcPts val="0"/>
              </a:spcAft>
              <a:buClr>
                <a:schemeClr val="dk1"/>
              </a:buClr>
              <a:buSzPts val="1600"/>
              <a:buNone/>
              <a:defRPr sz="1600"/>
            </a:lvl4pPr>
            <a:lvl5pPr lvl="4" algn="ctr">
              <a:lnSpc>
                <a:spcPct val="90000"/>
              </a:lnSpc>
              <a:spcBef>
                <a:spcPts val="375"/>
              </a:spcBef>
              <a:spcAft>
                <a:spcPts val="0"/>
              </a:spcAft>
              <a:buClr>
                <a:schemeClr val="dk1"/>
              </a:buClr>
              <a:buSzPts val="1600"/>
              <a:buNone/>
              <a:defRPr sz="1600"/>
            </a:lvl5pPr>
            <a:lvl6pPr lvl="5" algn="ctr">
              <a:lnSpc>
                <a:spcPct val="90000"/>
              </a:lnSpc>
              <a:spcBef>
                <a:spcPts val="375"/>
              </a:spcBef>
              <a:spcAft>
                <a:spcPts val="0"/>
              </a:spcAft>
              <a:buClr>
                <a:schemeClr val="dk1"/>
              </a:buClr>
              <a:buSzPts val="1600"/>
              <a:buNone/>
              <a:defRPr sz="1600"/>
            </a:lvl6pPr>
            <a:lvl7pPr lvl="6" algn="ctr">
              <a:lnSpc>
                <a:spcPct val="90000"/>
              </a:lnSpc>
              <a:spcBef>
                <a:spcPts val="375"/>
              </a:spcBef>
              <a:spcAft>
                <a:spcPts val="0"/>
              </a:spcAft>
              <a:buClr>
                <a:schemeClr val="dk1"/>
              </a:buClr>
              <a:buSzPts val="1600"/>
              <a:buNone/>
              <a:defRPr sz="1600"/>
            </a:lvl7pPr>
            <a:lvl8pPr lvl="7" algn="ctr">
              <a:lnSpc>
                <a:spcPct val="90000"/>
              </a:lnSpc>
              <a:spcBef>
                <a:spcPts val="375"/>
              </a:spcBef>
              <a:spcAft>
                <a:spcPts val="0"/>
              </a:spcAft>
              <a:buClr>
                <a:schemeClr val="dk1"/>
              </a:buClr>
              <a:buSzPts val="1600"/>
              <a:buNone/>
              <a:defRPr sz="1600"/>
            </a:lvl8pPr>
            <a:lvl9pPr lvl="8" algn="ctr">
              <a:lnSpc>
                <a:spcPct val="90000"/>
              </a:lnSpc>
              <a:spcBef>
                <a:spcPts val="375"/>
              </a:spcBef>
              <a:spcAft>
                <a:spcPts val="0"/>
              </a:spcAft>
              <a:buClr>
                <a:schemeClr val="dk1"/>
              </a:buClr>
              <a:buSzPts val="1600"/>
              <a:buNone/>
              <a:defRPr sz="1600"/>
            </a:lvl9pPr>
          </a:lstStyle>
          <a:p/>
        </p:txBody>
      </p:sp>
      <p:sp>
        <p:nvSpPr>
          <p:cNvPr id="95" name="Google Shape;95;p1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98" name="Google Shape;98;p13"/>
          <p:cNvPicPr preferRelativeResize="0"/>
          <p:nvPr/>
        </p:nvPicPr>
        <p:blipFill rotWithShape="1">
          <a:blip r:embed="rId2">
            <a:alphaModFix/>
          </a:blip>
          <a:srcRect b="0" l="0" r="0" t="0"/>
          <a:stretch/>
        </p:blipFill>
        <p:spPr>
          <a:xfrm>
            <a:off x="213681" y="160803"/>
            <a:ext cx="2067702" cy="1313163"/>
          </a:xfrm>
          <a:prstGeom prst="rect">
            <a:avLst/>
          </a:prstGeom>
          <a:noFill/>
          <a:ln>
            <a:noFill/>
          </a:ln>
        </p:spPr>
      </p:pic>
      <p:pic>
        <p:nvPicPr>
          <p:cNvPr id="99" name="Google Shape;99;p13"/>
          <p:cNvPicPr preferRelativeResize="0"/>
          <p:nvPr/>
        </p:nvPicPr>
        <p:blipFill rotWithShape="1">
          <a:blip r:embed="rId3">
            <a:alphaModFix/>
          </a:blip>
          <a:srcRect b="0" l="0" r="0" t="0"/>
          <a:stretch/>
        </p:blipFill>
        <p:spPr>
          <a:xfrm>
            <a:off x="7113006" y="5845567"/>
            <a:ext cx="1896967" cy="407194"/>
          </a:xfrm>
          <a:prstGeom prst="rect">
            <a:avLst/>
          </a:prstGeom>
          <a:noFill/>
          <a:ln>
            <a:noFill/>
          </a:ln>
        </p:spPr>
      </p:pic>
      <p:sp>
        <p:nvSpPr>
          <p:cNvPr id="100" name="Google Shape;100;p13"/>
          <p:cNvSpPr txBox="1"/>
          <p:nvPr/>
        </p:nvSpPr>
        <p:spPr>
          <a:xfrm>
            <a:off x="5836144" y="6238917"/>
            <a:ext cx="3216275" cy="67056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lang="en-US" sz="700">
                <a:solidFill>
                  <a:schemeClr val="dk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100">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24" name="Shape 24"/>
        <p:cNvGrpSpPr/>
        <p:nvPr/>
      </p:nvGrpSpPr>
      <p:grpSpPr>
        <a:xfrm>
          <a:off x="0" y="0"/>
          <a:ext cx="0" cy="0"/>
          <a:chOff x="0" y="0"/>
          <a:chExt cx="0" cy="0"/>
        </a:xfrm>
      </p:grpSpPr>
      <p:sp>
        <p:nvSpPr>
          <p:cNvPr id="25" name="Google Shape;25;p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3"/>
          <p:cNvSpPr txBox="1"/>
          <p:nvPr>
            <p:ph idx="1" type="body"/>
          </p:nvPr>
        </p:nvSpPr>
        <p:spPr>
          <a:xfrm>
            <a:off x="628650" y="1825625"/>
            <a:ext cx="7886700" cy="413408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 name="Google Shape;27;p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29" name="Google Shape;29;p3"/>
          <p:cNvPicPr preferRelativeResize="0"/>
          <p:nvPr/>
        </p:nvPicPr>
        <p:blipFill rotWithShape="1">
          <a:blip r:embed="rId2">
            <a:alphaModFix/>
          </a:blip>
          <a:srcRect b="0" l="0" r="0" t="0"/>
          <a:stretch/>
        </p:blipFill>
        <p:spPr>
          <a:xfrm>
            <a:off x="7760370" y="6094641"/>
            <a:ext cx="1097880" cy="697245"/>
          </a:xfrm>
          <a:prstGeom prst="rect">
            <a:avLst/>
          </a:prstGeom>
          <a:noFill/>
          <a:ln>
            <a:noFill/>
          </a:ln>
        </p:spPr>
      </p:pic>
      <p:pic>
        <p:nvPicPr>
          <p:cNvPr id="30" name="Google Shape;30;p3"/>
          <p:cNvPicPr preferRelativeResize="0"/>
          <p:nvPr/>
        </p:nvPicPr>
        <p:blipFill rotWithShape="1">
          <a:blip r:embed="rId3">
            <a:alphaModFix/>
          </a:blip>
          <a:srcRect b="0" l="0" r="0" t="0"/>
          <a:stretch/>
        </p:blipFill>
        <p:spPr>
          <a:xfrm>
            <a:off x="123035" y="6299200"/>
            <a:ext cx="1967228" cy="42227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 überschrift" type="secHead">
  <p:cSld name="SECTION_HEADER">
    <p:spTree>
      <p:nvGrpSpPr>
        <p:cNvPr id="31" name="Shape 31"/>
        <p:cNvGrpSpPr/>
        <p:nvPr/>
      </p:nvGrpSpPr>
      <p:grpSpPr>
        <a:xfrm>
          <a:off x="0" y="0"/>
          <a:ext cx="0" cy="0"/>
          <a:chOff x="0" y="0"/>
          <a:chExt cx="0" cy="0"/>
        </a:xfrm>
      </p:grpSpPr>
      <p:sp>
        <p:nvSpPr>
          <p:cNvPr id="32" name="Google Shape;32;p4"/>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500"/>
              <a:buFont typeface="Trebuchet MS"/>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4"/>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34" name="Google Shape;34;p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36" name="Google Shape;36;p4"/>
          <p:cNvPicPr preferRelativeResize="0"/>
          <p:nvPr/>
        </p:nvPicPr>
        <p:blipFill rotWithShape="1">
          <a:blip r:embed="rId2">
            <a:alphaModFix/>
          </a:blip>
          <a:srcRect b="0" l="0" r="0" t="0"/>
          <a:stretch/>
        </p:blipFill>
        <p:spPr>
          <a:xfrm>
            <a:off x="213681" y="160803"/>
            <a:ext cx="2067702" cy="1313163"/>
          </a:xfrm>
          <a:prstGeom prst="rect">
            <a:avLst/>
          </a:prstGeom>
          <a:noFill/>
          <a:ln>
            <a:noFill/>
          </a:ln>
        </p:spPr>
      </p:pic>
      <p:pic>
        <p:nvPicPr>
          <p:cNvPr id="37" name="Google Shape;37;p4"/>
          <p:cNvPicPr preferRelativeResize="0"/>
          <p:nvPr/>
        </p:nvPicPr>
        <p:blipFill rotWithShape="1">
          <a:blip r:embed="rId3">
            <a:alphaModFix/>
          </a:blip>
          <a:srcRect b="0" l="0" r="0" t="0"/>
          <a:stretch/>
        </p:blipFill>
        <p:spPr>
          <a:xfrm>
            <a:off x="123035" y="6299200"/>
            <a:ext cx="1967228" cy="42227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38" name="Shape 38"/>
        <p:cNvGrpSpPr/>
        <p:nvPr/>
      </p:nvGrpSpPr>
      <p:grpSpPr>
        <a:xfrm>
          <a:off x="0" y="0"/>
          <a:ext cx="0" cy="0"/>
          <a:chOff x="0" y="0"/>
          <a:chExt cx="0" cy="0"/>
        </a:xfrm>
      </p:grpSpPr>
      <p:sp>
        <p:nvSpPr>
          <p:cNvPr id="39" name="Google Shape;39;p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5"/>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 name="Google Shape;41;p5"/>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2" name="Google Shape;42;p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44" name="Google Shape;44;p5"/>
          <p:cNvPicPr preferRelativeResize="0"/>
          <p:nvPr/>
        </p:nvPicPr>
        <p:blipFill rotWithShape="1">
          <a:blip r:embed="rId2">
            <a:alphaModFix/>
          </a:blip>
          <a:srcRect b="0" l="0" r="0" t="0"/>
          <a:stretch/>
        </p:blipFill>
        <p:spPr>
          <a:xfrm>
            <a:off x="7760370" y="6094641"/>
            <a:ext cx="1097880" cy="697245"/>
          </a:xfrm>
          <a:prstGeom prst="rect">
            <a:avLst/>
          </a:prstGeom>
          <a:noFill/>
          <a:ln>
            <a:noFill/>
          </a:ln>
        </p:spPr>
      </p:pic>
      <p:pic>
        <p:nvPicPr>
          <p:cNvPr id="45" name="Google Shape;45;p5"/>
          <p:cNvPicPr preferRelativeResize="0"/>
          <p:nvPr/>
        </p:nvPicPr>
        <p:blipFill rotWithShape="1">
          <a:blip r:embed="rId3">
            <a:alphaModFix/>
          </a:blip>
          <a:srcRect b="0" l="0" r="0" t="0"/>
          <a:stretch/>
        </p:blipFill>
        <p:spPr>
          <a:xfrm>
            <a:off x="123035" y="6299200"/>
            <a:ext cx="1967228" cy="42227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46" name="Shape 46"/>
        <p:cNvGrpSpPr/>
        <p:nvPr/>
      </p:nvGrpSpPr>
      <p:grpSpPr>
        <a:xfrm>
          <a:off x="0" y="0"/>
          <a:ext cx="0" cy="0"/>
          <a:chOff x="0" y="0"/>
          <a:chExt cx="0" cy="0"/>
        </a:xfrm>
      </p:grpSpPr>
      <p:sp>
        <p:nvSpPr>
          <p:cNvPr id="47" name="Google Shape;47;p6"/>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6"/>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9" name="Google Shape;49;p6"/>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0" name="Google Shape;50;p6"/>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51" name="Google Shape;51;p6"/>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2" name="Google Shape;52;p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54" name="Google Shape;54;p6"/>
          <p:cNvPicPr preferRelativeResize="0"/>
          <p:nvPr/>
        </p:nvPicPr>
        <p:blipFill rotWithShape="1">
          <a:blip r:embed="rId2">
            <a:alphaModFix/>
          </a:blip>
          <a:srcRect b="0" l="0" r="0" t="0"/>
          <a:stretch/>
        </p:blipFill>
        <p:spPr>
          <a:xfrm>
            <a:off x="7760370" y="6094641"/>
            <a:ext cx="1097880" cy="697245"/>
          </a:xfrm>
          <a:prstGeom prst="rect">
            <a:avLst/>
          </a:prstGeom>
          <a:noFill/>
          <a:ln>
            <a:noFill/>
          </a:ln>
        </p:spPr>
      </p:pic>
      <p:pic>
        <p:nvPicPr>
          <p:cNvPr id="55" name="Google Shape;55;p6"/>
          <p:cNvPicPr preferRelativeResize="0"/>
          <p:nvPr/>
        </p:nvPicPr>
        <p:blipFill rotWithShape="1">
          <a:blip r:embed="rId3">
            <a:alphaModFix/>
          </a:blip>
          <a:srcRect b="0" l="0" r="0" t="0"/>
          <a:stretch/>
        </p:blipFill>
        <p:spPr>
          <a:xfrm>
            <a:off x="123035" y="6299200"/>
            <a:ext cx="1967228" cy="42227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56" name="Shape 56"/>
        <p:cNvGrpSpPr/>
        <p:nvPr/>
      </p:nvGrpSpPr>
      <p:grpSpPr>
        <a:xfrm>
          <a:off x="0" y="0"/>
          <a:ext cx="0" cy="0"/>
          <a:chOff x="0" y="0"/>
          <a:chExt cx="0" cy="0"/>
        </a:xfrm>
      </p:grpSpPr>
      <p:sp>
        <p:nvSpPr>
          <p:cNvPr id="57" name="Google Shape;57;p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60" name="Google Shape;60;p7"/>
          <p:cNvPicPr preferRelativeResize="0"/>
          <p:nvPr/>
        </p:nvPicPr>
        <p:blipFill rotWithShape="1">
          <a:blip r:embed="rId2">
            <a:alphaModFix/>
          </a:blip>
          <a:srcRect b="0" l="0" r="0" t="0"/>
          <a:stretch/>
        </p:blipFill>
        <p:spPr>
          <a:xfrm>
            <a:off x="7760370" y="6094641"/>
            <a:ext cx="1097880" cy="697245"/>
          </a:xfrm>
          <a:prstGeom prst="rect">
            <a:avLst/>
          </a:prstGeom>
          <a:noFill/>
          <a:ln>
            <a:noFill/>
          </a:ln>
        </p:spPr>
      </p:pic>
      <p:pic>
        <p:nvPicPr>
          <p:cNvPr id="61" name="Google Shape;61;p7"/>
          <p:cNvPicPr preferRelativeResize="0"/>
          <p:nvPr/>
        </p:nvPicPr>
        <p:blipFill rotWithShape="1">
          <a:blip r:embed="rId3">
            <a:alphaModFix/>
          </a:blip>
          <a:srcRect b="0" l="0" r="0" t="0"/>
          <a:stretch/>
        </p:blipFill>
        <p:spPr>
          <a:xfrm>
            <a:off x="123035" y="6299200"/>
            <a:ext cx="1967228" cy="42227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62" name="Shape 62"/>
        <p:cNvGrpSpPr/>
        <p:nvPr/>
      </p:nvGrpSpPr>
      <p:grpSpPr>
        <a:xfrm>
          <a:off x="0" y="0"/>
          <a:ext cx="0" cy="0"/>
          <a:chOff x="0" y="0"/>
          <a:chExt cx="0" cy="0"/>
        </a:xfrm>
      </p:grpSpPr>
      <p:sp>
        <p:nvSpPr>
          <p:cNvPr id="63" name="Google Shape;63;p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66" name="Shape 66"/>
        <p:cNvGrpSpPr/>
        <p:nvPr/>
      </p:nvGrpSpPr>
      <p:grpSpPr>
        <a:xfrm>
          <a:off x="0" y="0"/>
          <a:ext cx="0" cy="0"/>
          <a:chOff x="0" y="0"/>
          <a:chExt cx="0" cy="0"/>
        </a:xfrm>
      </p:grpSpPr>
      <p:sp>
        <p:nvSpPr>
          <p:cNvPr id="67" name="Google Shape;67;p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400"/>
              <a:buFont typeface="Trebuchet M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9"/>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69" name="Google Shape;69;p9"/>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70" name="Google Shape;70;p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73" name="Shape 73"/>
        <p:cNvGrpSpPr/>
        <p:nvPr/>
      </p:nvGrpSpPr>
      <p:grpSpPr>
        <a:xfrm>
          <a:off x="0" y="0"/>
          <a:ext cx="0" cy="0"/>
          <a:chOff x="0" y="0"/>
          <a:chExt cx="0" cy="0"/>
        </a:xfrm>
      </p:grpSpPr>
      <p:sp>
        <p:nvSpPr>
          <p:cNvPr id="74" name="Google Shape;74;p1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400"/>
              <a:buFont typeface="Trebuchet M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10"/>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dk1"/>
              </a:buClr>
              <a:buSzPts val="2400"/>
              <a:buFont typeface="Arial"/>
              <a:buNone/>
              <a:defRPr b="0" i="0" sz="2400" u="none" cap="none" strike="noStrike">
                <a:solidFill>
                  <a:schemeClr val="dk1"/>
                </a:solidFill>
                <a:latin typeface="Trebuchet MS"/>
                <a:ea typeface="Trebuchet MS"/>
                <a:cs typeface="Trebuchet MS"/>
                <a:sym typeface="Trebuchet MS"/>
              </a:defRPr>
            </a:lvl1pPr>
            <a:lvl2pPr lvl="1" marR="0" rtl="0" algn="l">
              <a:lnSpc>
                <a:spcPct val="90000"/>
              </a:lnSpc>
              <a:spcBef>
                <a:spcPts val="375"/>
              </a:spcBef>
              <a:spcAft>
                <a:spcPts val="0"/>
              </a:spcAft>
              <a:buClr>
                <a:schemeClr val="dk1"/>
              </a:buClr>
              <a:buSzPts val="2100"/>
              <a:buFont typeface="Arial"/>
              <a:buNone/>
              <a:defRPr b="0" i="0" sz="2100" u="none" cap="none" strike="noStrike">
                <a:solidFill>
                  <a:schemeClr val="dk1"/>
                </a:solidFill>
                <a:latin typeface="Trebuchet MS"/>
                <a:ea typeface="Trebuchet MS"/>
                <a:cs typeface="Trebuchet MS"/>
                <a:sym typeface="Trebuchet MS"/>
              </a:defRPr>
            </a:lvl2pPr>
            <a:lvl3pPr lvl="2" marR="0" rtl="0" algn="l">
              <a:lnSpc>
                <a:spcPct val="90000"/>
              </a:lnSpc>
              <a:spcBef>
                <a:spcPts val="375"/>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4pPr>
            <a:lvl5pPr lvl="4"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9pPr>
          </a:lstStyle>
          <a:p/>
        </p:txBody>
      </p:sp>
      <p:sp>
        <p:nvSpPr>
          <p:cNvPr id="76" name="Google Shape;76;p10"/>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77" name="Google Shape;77;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Trebuchet MS"/>
              <a:buNone/>
              <a:defRPr b="0" i="0" sz="3300" u="none" cap="none" strike="noStrike">
                <a:solidFill>
                  <a:schemeClr val="dk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Trebuchet MS"/>
                <a:ea typeface="Trebuchet MS"/>
                <a:cs typeface="Trebuchet MS"/>
                <a:sym typeface="Trebuchet MS"/>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Trebuchet MS"/>
                <a:ea typeface="Trebuchet MS"/>
                <a:cs typeface="Trebuchet MS"/>
                <a:sym typeface="Trebuchet MS"/>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sp>
        <p:nvSpPr>
          <p:cNvPr id="12" name="Google Shape;12;p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13" name="Google Shape;13;p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14" name="Google Shape;14;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Trebuchet MS"/>
                <a:ea typeface="Trebuchet MS"/>
                <a:cs typeface="Trebuchet MS"/>
                <a:sym typeface="Trebuchet MS"/>
              </a:defRPr>
            </a:lvl1pPr>
            <a:lvl2pPr indent="0" lvl="1" marL="0" marR="0" rtl="0" algn="r">
              <a:spcBef>
                <a:spcPts val="0"/>
              </a:spcBef>
              <a:buNone/>
              <a:defRPr b="0" i="0" sz="900" u="none" cap="none" strike="noStrike">
                <a:solidFill>
                  <a:srgbClr val="888888"/>
                </a:solidFill>
                <a:latin typeface="Trebuchet MS"/>
                <a:ea typeface="Trebuchet MS"/>
                <a:cs typeface="Trebuchet MS"/>
                <a:sym typeface="Trebuchet MS"/>
              </a:defRPr>
            </a:lvl2pPr>
            <a:lvl3pPr indent="0" lvl="2" marL="0" marR="0" rtl="0" algn="r">
              <a:spcBef>
                <a:spcPts val="0"/>
              </a:spcBef>
              <a:buNone/>
              <a:defRPr b="0" i="0" sz="900" u="none" cap="none" strike="noStrike">
                <a:solidFill>
                  <a:srgbClr val="888888"/>
                </a:solidFill>
                <a:latin typeface="Trebuchet MS"/>
                <a:ea typeface="Trebuchet MS"/>
                <a:cs typeface="Trebuchet MS"/>
                <a:sym typeface="Trebuchet MS"/>
              </a:defRPr>
            </a:lvl3pPr>
            <a:lvl4pPr indent="0" lvl="3" marL="0" marR="0" rtl="0" algn="r">
              <a:spcBef>
                <a:spcPts val="0"/>
              </a:spcBef>
              <a:buNone/>
              <a:defRPr b="0" i="0" sz="900" u="none" cap="none" strike="noStrike">
                <a:solidFill>
                  <a:srgbClr val="888888"/>
                </a:solidFill>
                <a:latin typeface="Trebuchet MS"/>
                <a:ea typeface="Trebuchet MS"/>
                <a:cs typeface="Trebuchet MS"/>
                <a:sym typeface="Trebuchet MS"/>
              </a:defRPr>
            </a:lvl4pPr>
            <a:lvl5pPr indent="0" lvl="4" marL="0" marR="0" rtl="0" algn="r">
              <a:spcBef>
                <a:spcPts val="0"/>
              </a:spcBef>
              <a:buNone/>
              <a:defRPr b="0" i="0" sz="900" u="none" cap="none" strike="noStrike">
                <a:solidFill>
                  <a:srgbClr val="888888"/>
                </a:solidFill>
                <a:latin typeface="Trebuchet MS"/>
                <a:ea typeface="Trebuchet MS"/>
                <a:cs typeface="Trebuchet MS"/>
                <a:sym typeface="Trebuchet MS"/>
              </a:defRPr>
            </a:lvl5pPr>
            <a:lvl6pPr indent="0" lvl="5" marL="0" marR="0" rtl="0" algn="r">
              <a:spcBef>
                <a:spcPts val="0"/>
              </a:spcBef>
              <a:buNone/>
              <a:defRPr b="0" i="0" sz="900" u="none" cap="none" strike="noStrike">
                <a:solidFill>
                  <a:srgbClr val="888888"/>
                </a:solidFill>
                <a:latin typeface="Trebuchet MS"/>
                <a:ea typeface="Trebuchet MS"/>
                <a:cs typeface="Trebuchet MS"/>
                <a:sym typeface="Trebuchet MS"/>
              </a:defRPr>
            </a:lvl6pPr>
            <a:lvl7pPr indent="0" lvl="6" marL="0" marR="0" rtl="0" algn="r">
              <a:spcBef>
                <a:spcPts val="0"/>
              </a:spcBef>
              <a:buNone/>
              <a:defRPr b="0" i="0" sz="900" u="none" cap="none" strike="noStrike">
                <a:solidFill>
                  <a:srgbClr val="888888"/>
                </a:solidFill>
                <a:latin typeface="Trebuchet MS"/>
                <a:ea typeface="Trebuchet MS"/>
                <a:cs typeface="Trebuchet MS"/>
                <a:sym typeface="Trebuchet MS"/>
              </a:defRPr>
            </a:lvl7pPr>
            <a:lvl8pPr indent="0" lvl="7" marL="0" marR="0" rtl="0" algn="r">
              <a:spcBef>
                <a:spcPts val="0"/>
              </a:spcBef>
              <a:buNone/>
              <a:defRPr b="0" i="0" sz="900" u="none" cap="none" strike="noStrike">
                <a:solidFill>
                  <a:srgbClr val="888888"/>
                </a:solidFill>
                <a:latin typeface="Trebuchet MS"/>
                <a:ea typeface="Trebuchet MS"/>
                <a:cs typeface="Trebuchet MS"/>
                <a:sym typeface="Trebuchet MS"/>
              </a:defRPr>
            </a:lvl8pPr>
            <a:lvl9pPr indent="0" lvl="8" marL="0" marR="0" rtl="0" algn="r">
              <a:spcBef>
                <a:spcPts val="0"/>
              </a:spcBef>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t4lent.eu/"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hyperlink" Target="https://www.coca-colaitalia.it/care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3.jpg"/><Relationship Id="rId4" Type="http://schemas.openxmlformats.org/officeDocument/2006/relationships/image" Target="../media/image1.png"/><Relationship Id="rId5"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8.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hyperlink" Target="https://www.greenhouse.io/blog/how-to-create-a-great-workplace-culture-that-will-attract-and-keep-top-talen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hyperlink" Target="https://fmwaechter.com/employees-brand-ambassador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14.png"/><Relationship Id="rId5" Type="http://schemas.openxmlformats.org/officeDocument/2006/relationships/hyperlink" Target="https://www.google.com/url?sa=i&amp;url=https://www.redcrowmarketing.com/2014/10/10/how-to-turn-your-employees-into-brand-ambassadors/&amp;psig=AOvVaw3XYNwkXzm9u6fXLnd5eIRs&amp;ust=1586233474136000&amp;source=images&amp;cd=vfe&amp;ved=0CA0QjhxqFwoTCLiEyKv60ugCFQAAAAAdAAAAABAD"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5.jp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0.png"/><Relationship Id="rId4" Type="http://schemas.openxmlformats.org/officeDocument/2006/relationships/image" Target="../media/image1.png"/><Relationship Id="rId5" Type="http://schemas.openxmlformats.org/officeDocument/2006/relationships/hyperlink" Target="https://b2b.kununu.com/blog/employer-branding-strategy-action-plan"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png"/><Relationship Id="rId4" Type="http://schemas.openxmlformats.org/officeDocument/2006/relationships/hyperlink" Target="https://www.eremedia.com/webinars/" TargetMode="External"/><Relationship Id="rId5" Type="http://schemas.openxmlformats.org/officeDocument/2006/relationships/hyperlink" Target="https://tdhs.simplecast.com/" TargetMode="External"/><Relationship Id="rId6" Type="http://schemas.openxmlformats.org/officeDocument/2006/relationships/hyperlink" Target="https://business.linkedin.com/talent-solutions" TargetMode="External"/><Relationship Id="rId7" Type="http://schemas.openxmlformats.org/officeDocument/2006/relationships/hyperlink" Target="https://www.youtube.com/watch?v=oobsCZS5ok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7.png"/><Relationship Id="rId4" Type="http://schemas.openxmlformats.org/officeDocument/2006/relationships/hyperlink" Target="https://hbr.org/2018/05/how-to-strengthen-your-reputation-as-an-employer" TargetMode="External"/><Relationship Id="rId5" Type="http://schemas.openxmlformats.org/officeDocument/2006/relationships/hyperlink" Target="https://linkhumans.com/employer-branding-ebook/" TargetMode="External"/><Relationship Id="rId6" Type="http://schemas.openxmlformats.org/officeDocument/2006/relationships/hyperlink" Target="https://more.bountyjobs.com/rs/129-JDH-285/images/TLNT-StrategicTalentAcquisition.pdf" TargetMode="External"/><Relationship Id="rId7" Type="http://schemas.openxmlformats.org/officeDocument/2006/relationships/hyperlink" Target="https://b2b.kununu.com/blog/employer-branding-strategy-action-plan" TargetMode="External"/><Relationship Id="rId8"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2.jpg"/><Relationship Id="rId4" Type="http://schemas.openxmlformats.org/officeDocument/2006/relationships/image" Target="../media/image33.png"/><Relationship Id="rId9" Type="http://schemas.openxmlformats.org/officeDocument/2006/relationships/image" Target="../media/image29.png"/><Relationship Id="rId5" Type="http://schemas.openxmlformats.org/officeDocument/2006/relationships/image" Target="../media/image34.png"/><Relationship Id="rId6" Type="http://schemas.openxmlformats.org/officeDocument/2006/relationships/image" Target="../media/image38.jpg"/><Relationship Id="rId7" Type="http://schemas.openxmlformats.org/officeDocument/2006/relationships/image" Target="../media/image27.jpg"/><Relationship Id="rId8" Type="http://schemas.openxmlformats.org/officeDocument/2006/relationships/image" Target="../media/image2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4"/>
          <p:cNvSpPr txBox="1"/>
          <p:nvPr>
            <p:ph type="ctrTitle"/>
          </p:nvPr>
        </p:nvSpPr>
        <p:spPr>
          <a:xfrm>
            <a:off x="421100" y="2889422"/>
            <a:ext cx="8520600" cy="860799"/>
          </a:xfrm>
          <a:prstGeom prst="rect">
            <a:avLst/>
          </a:prstGeom>
          <a:noFill/>
          <a:ln>
            <a:noFill/>
          </a:ln>
        </p:spPr>
        <p:txBody>
          <a:bodyPr anchorCtr="0" anchor="b" bIns="91425" lIns="91425" spcFirstLastPara="1" rIns="91425" wrap="square" tIns="91425">
            <a:noAutofit/>
          </a:bodyPr>
          <a:lstStyle/>
          <a:p>
            <a:pPr indent="0" lvl="0" marL="0" rtl="0" algn="ctr">
              <a:lnSpc>
                <a:spcPct val="90000"/>
              </a:lnSpc>
              <a:spcBef>
                <a:spcPts val="0"/>
              </a:spcBef>
              <a:spcAft>
                <a:spcPts val="0"/>
              </a:spcAft>
              <a:buClr>
                <a:schemeClr val="dk1"/>
              </a:buClr>
              <a:buSzPts val="4600"/>
              <a:buFont typeface="Trebuchet MS"/>
              <a:buNone/>
            </a:pPr>
            <a:r>
              <a:rPr b="1" lang="en-US" sz="4600"/>
              <a:t>Talent 4.0 – </a:t>
            </a:r>
            <a:br>
              <a:rPr b="1" lang="en-US" sz="4600"/>
            </a:br>
            <a:r>
              <a:rPr b="1" lang="en-US" sz="4600"/>
              <a:t>Talent Management för SMEs</a:t>
            </a:r>
            <a:br>
              <a:rPr b="1" lang="en-US" sz="4600"/>
            </a:br>
            <a:r>
              <a:rPr b="1" lang="en-US" sz="4600"/>
              <a:t>Utbildnings-program</a:t>
            </a:r>
            <a:endParaRPr b="1" sz="4800"/>
          </a:p>
        </p:txBody>
      </p:sp>
      <p:sp>
        <p:nvSpPr>
          <p:cNvPr id="106" name="Google Shape;106;p14"/>
          <p:cNvSpPr txBox="1"/>
          <p:nvPr/>
        </p:nvSpPr>
        <p:spPr>
          <a:xfrm>
            <a:off x="3322040" y="4446165"/>
            <a:ext cx="2147582"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sng" cap="none" strike="noStrike">
                <a:solidFill>
                  <a:schemeClr val="hlink"/>
                </a:solidFill>
                <a:latin typeface="Trebuchet MS"/>
                <a:ea typeface="Trebuchet MS"/>
                <a:cs typeface="Trebuchet MS"/>
                <a:sym typeface="Trebuchet MS"/>
                <a:hlinkClick r:id="rId3"/>
              </a:rPr>
              <a:t>https://t4lent.eu/</a:t>
            </a:r>
            <a:endParaRPr sz="1800">
              <a:solidFill>
                <a:schemeClr val="dk1"/>
              </a:solidFill>
              <a:latin typeface="Trebuchet MS"/>
              <a:ea typeface="Trebuchet MS"/>
              <a:cs typeface="Trebuchet MS"/>
              <a:sym typeface="Trebuchet MS"/>
            </a:endParaRPr>
          </a:p>
        </p:txBody>
      </p:sp>
      <p:sp>
        <p:nvSpPr>
          <p:cNvPr id="107" name="Google Shape;107;p14"/>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108" name="Google Shape;108;p14"/>
          <p:cNvPicPr preferRelativeResize="0"/>
          <p:nvPr/>
        </p:nvPicPr>
        <p:blipFill rotWithShape="1">
          <a:blip r:embed="rId4">
            <a:alphaModFix/>
          </a:blip>
          <a:srcRect b="0" l="0" r="0" t="0"/>
          <a:stretch/>
        </p:blipFill>
        <p:spPr>
          <a:xfrm>
            <a:off x="421100" y="5996331"/>
            <a:ext cx="1815473" cy="71904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3"/>
          <p:cNvSpPr/>
          <p:nvPr>
            <p:ph type="ctrTitle"/>
          </p:nvPr>
        </p:nvSpPr>
        <p:spPr>
          <a:xfrm>
            <a:off x="311700" y="1534328"/>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3F3F3"/>
              </a:buClr>
              <a:buSzPts val="2160"/>
              <a:buFont typeface="Trebuchet MS"/>
              <a:buNone/>
            </a:pPr>
            <a:r>
              <a:rPr b="1" lang="en-US" sz="2160">
                <a:solidFill>
                  <a:srgbClr val="F3F3F3"/>
                </a:solidFill>
                <a:latin typeface="Trebuchet MS"/>
                <a:ea typeface="Trebuchet MS"/>
                <a:cs typeface="Trebuchet MS"/>
                <a:sym typeface="Trebuchet MS"/>
              </a:rPr>
              <a:t>Hur man vädjar till de självcentrerade kandidaterna</a:t>
            </a:r>
            <a:endParaRPr b="1" sz="3060">
              <a:solidFill>
                <a:schemeClr val="lt1"/>
              </a:solidFill>
            </a:endParaRPr>
          </a:p>
        </p:txBody>
      </p:sp>
      <p:sp>
        <p:nvSpPr>
          <p:cNvPr id="197" name="Google Shape;197;p23"/>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198" name="Google Shape;198;p23"/>
          <p:cNvPicPr preferRelativeResize="0"/>
          <p:nvPr/>
        </p:nvPicPr>
        <p:blipFill rotWithShape="1">
          <a:blip r:embed="rId3">
            <a:alphaModFix/>
          </a:blip>
          <a:srcRect b="0" l="0" r="0" t="0"/>
          <a:stretch/>
        </p:blipFill>
        <p:spPr>
          <a:xfrm>
            <a:off x="421100" y="5996331"/>
            <a:ext cx="1815473" cy="719042"/>
          </a:xfrm>
          <a:prstGeom prst="rect">
            <a:avLst/>
          </a:prstGeom>
          <a:noFill/>
          <a:ln>
            <a:noFill/>
          </a:ln>
        </p:spPr>
      </p:pic>
      <p:sp>
        <p:nvSpPr>
          <p:cNvPr id="199" name="Google Shape;199;p23"/>
          <p:cNvSpPr/>
          <p:nvPr/>
        </p:nvSpPr>
        <p:spPr>
          <a:xfrm>
            <a:off x="311700" y="1985604"/>
            <a:ext cx="8609878" cy="144655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600">
                <a:solidFill>
                  <a:schemeClr val="dk1"/>
                </a:solidFill>
                <a:latin typeface="Quattrocento Sans"/>
                <a:ea typeface="Quattrocento Sans"/>
                <a:cs typeface="Quattrocento Sans"/>
                <a:sym typeface="Quattrocento Sans"/>
              </a:rPr>
              <a:t>Det finns många kandidater </a:t>
            </a:r>
            <a:r>
              <a:rPr b="1" lang="en-US" sz="1600">
                <a:solidFill>
                  <a:schemeClr val="dk1"/>
                </a:solidFill>
                <a:latin typeface="Quattrocento Sans"/>
                <a:ea typeface="Quattrocento Sans"/>
                <a:cs typeface="Quattrocento Sans"/>
                <a:sym typeface="Quattrocento Sans"/>
              </a:rPr>
              <a:t>som sätter sina egna behov först</a:t>
            </a:r>
            <a:r>
              <a:rPr lang="en-US" sz="1600">
                <a:solidFill>
                  <a:schemeClr val="dk1"/>
                </a:solidFill>
                <a:latin typeface="Quattrocento Sans"/>
                <a:ea typeface="Quattrocento Sans"/>
                <a:cs typeface="Quattrocento Sans"/>
                <a:sym typeface="Quattrocento Sans"/>
              </a:rPr>
              <a:t>, och det är inte alltid en dålig sak.</a:t>
            </a:r>
            <a:endParaRPr/>
          </a:p>
          <a:p>
            <a:pPr indent="0" lvl="0" marL="0" marR="0" rtl="0" algn="just">
              <a:spcBef>
                <a:spcPts val="0"/>
              </a:spcBef>
              <a:spcAft>
                <a:spcPts val="0"/>
              </a:spcAft>
              <a:buNone/>
            </a:pPr>
            <a:r>
              <a:t/>
            </a:r>
            <a:endParaRPr sz="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400">
                <a:solidFill>
                  <a:schemeClr val="dk1"/>
                </a:solidFill>
                <a:latin typeface="Quattrocento Sans"/>
                <a:ea typeface="Quattrocento Sans"/>
                <a:cs typeface="Quattrocento Sans"/>
                <a:sym typeface="Quattrocento Sans"/>
              </a:rPr>
              <a:t>Här är ett exempel; </a:t>
            </a:r>
            <a:endParaRPr b="1" sz="2400">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00" name="Google Shape;200;p23"/>
          <p:cNvSpPr/>
          <p:nvPr/>
        </p:nvSpPr>
        <p:spPr>
          <a:xfrm>
            <a:off x="3643827" y="2605383"/>
            <a:ext cx="5302872" cy="34778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Quattrocento Sans"/>
                <a:ea typeface="Quattrocento Sans"/>
                <a:cs typeface="Quattrocento Sans"/>
                <a:sym typeface="Quattrocento Sans"/>
              </a:rPr>
              <a:t>En coachklient som heter </a:t>
            </a:r>
            <a:r>
              <a:rPr b="1" lang="en-US" sz="2000">
                <a:solidFill>
                  <a:schemeClr val="dk1"/>
                </a:solidFill>
                <a:latin typeface="Quattrocento Sans"/>
                <a:ea typeface="Quattrocento Sans"/>
                <a:cs typeface="Quattrocento Sans"/>
                <a:sym typeface="Quattrocento Sans"/>
              </a:rPr>
              <a:t>Steve</a:t>
            </a:r>
            <a:r>
              <a:rPr lang="en-US" sz="2000">
                <a:solidFill>
                  <a:schemeClr val="dk1"/>
                </a:solidFill>
                <a:latin typeface="Quattrocento Sans"/>
                <a:ea typeface="Quattrocento Sans"/>
                <a:cs typeface="Quattrocento Sans"/>
                <a:sym typeface="Quattrocento Sans"/>
              </a:rPr>
              <a:t>, är ekonomiskt ansvarig för sin åldrande mamma och två högskolebundna barn. Ingenting skulle glädja honom mer än att arbeta för fredskåren. Tyvärr är det inte hans verklighet. Hans familj kommer först.</a:t>
            </a:r>
            <a:endParaRPr/>
          </a:p>
          <a:p>
            <a:pPr indent="0" lvl="0" marL="0" marR="0" rtl="0" algn="l">
              <a:spcBef>
                <a:spcPts val="0"/>
              </a:spcBef>
              <a:spcAft>
                <a:spcPts val="0"/>
              </a:spcAft>
              <a:buNone/>
            </a:pPr>
            <a:r>
              <a:rPr lang="en-US" sz="2000">
                <a:solidFill>
                  <a:schemeClr val="dk1"/>
                </a:solidFill>
                <a:latin typeface="Quattrocento Sans"/>
                <a:ea typeface="Quattrocento Sans"/>
                <a:cs typeface="Quattrocento Sans"/>
                <a:sym typeface="Quattrocento Sans"/>
              </a:rPr>
              <a:t>Steve kommer att vara en drömanställd för företaget som har turen att få honom. Han kommer inte att ge upp när saker och ting blir svåra, och han kommer inte heller att sparka tillbaka och köra sitt egna race.</a:t>
            </a:r>
            <a:r>
              <a:rPr lang="en-US" sz="1800">
                <a:solidFill>
                  <a:schemeClr val="dk1"/>
                </a:solidFill>
                <a:latin typeface="Trebuchet MS"/>
                <a:ea typeface="Trebuchet MS"/>
                <a:cs typeface="Trebuchet MS"/>
                <a:sym typeface="Trebuchet MS"/>
              </a:rPr>
              <a:t> </a:t>
            </a:r>
            <a:endParaRPr/>
          </a:p>
        </p:txBody>
      </p:sp>
      <p:pic>
        <p:nvPicPr>
          <p:cNvPr id="201" name="Google Shape;201;p23"/>
          <p:cNvPicPr preferRelativeResize="0"/>
          <p:nvPr/>
        </p:nvPicPr>
        <p:blipFill rotWithShape="1">
          <a:blip r:embed="rId4">
            <a:alphaModFix/>
          </a:blip>
          <a:srcRect b="0" l="0" r="0" t="0"/>
          <a:stretch/>
        </p:blipFill>
        <p:spPr>
          <a:xfrm>
            <a:off x="361943" y="3203803"/>
            <a:ext cx="3206520" cy="227623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4"/>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207" name="Google Shape;207;p24"/>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208" name="Google Shape;208;p24"/>
          <p:cNvPicPr preferRelativeResize="0"/>
          <p:nvPr/>
        </p:nvPicPr>
        <p:blipFill rotWithShape="1">
          <a:blip r:embed="rId3">
            <a:alphaModFix/>
          </a:blip>
          <a:srcRect b="0" l="0" r="0" t="0"/>
          <a:stretch/>
        </p:blipFill>
        <p:spPr>
          <a:xfrm>
            <a:off x="421100" y="5996331"/>
            <a:ext cx="1815473" cy="719042"/>
          </a:xfrm>
          <a:prstGeom prst="rect">
            <a:avLst/>
          </a:prstGeom>
          <a:noFill/>
          <a:ln>
            <a:noFill/>
          </a:ln>
        </p:spPr>
      </p:pic>
      <p:sp>
        <p:nvSpPr>
          <p:cNvPr id="209" name="Google Shape;209;p24"/>
          <p:cNvSpPr/>
          <p:nvPr>
            <p:ph type="ctrTitle"/>
          </p:nvPr>
        </p:nvSpPr>
        <p:spPr>
          <a:xfrm>
            <a:off x="311700" y="1534328"/>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3F3F3"/>
              </a:buClr>
              <a:buSzPts val="2160"/>
              <a:buFont typeface="Trebuchet MS"/>
              <a:buNone/>
            </a:pPr>
            <a:r>
              <a:rPr b="1" lang="en-US" sz="2160">
                <a:solidFill>
                  <a:srgbClr val="F3F3F3"/>
                </a:solidFill>
                <a:latin typeface="Trebuchet MS"/>
                <a:ea typeface="Trebuchet MS"/>
                <a:cs typeface="Trebuchet MS"/>
                <a:sym typeface="Trebuchet MS"/>
              </a:rPr>
              <a:t>Hur man vädjar till de självcentrerade kandidaterna</a:t>
            </a:r>
            <a:endParaRPr b="1" sz="3060">
              <a:solidFill>
                <a:schemeClr val="lt1"/>
              </a:solidFill>
            </a:endParaRPr>
          </a:p>
        </p:txBody>
      </p:sp>
      <p:sp>
        <p:nvSpPr>
          <p:cNvPr id="210" name="Google Shape;210;p24"/>
          <p:cNvSpPr/>
          <p:nvPr/>
        </p:nvSpPr>
        <p:spPr>
          <a:xfrm>
            <a:off x="311700" y="1992688"/>
            <a:ext cx="4844916" cy="389337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Quattrocento Sans"/>
                <a:ea typeface="Quattrocento Sans"/>
                <a:cs typeface="Quattrocento Sans"/>
                <a:sym typeface="Quattrocento Sans"/>
              </a:rPr>
              <a:t>Steve </a:t>
            </a:r>
            <a:r>
              <a:rPr b="0" lang="en-US" sz="1800">
                <a:solidFill>
                  <a:schemeClr val="dk1"/>
                </a:solidFill>
                <a:latin typeface="Quattrocento Sans"/>
                <a:ea typeface="Quattrocento Sans"/>
                <a:cs typeface="Quattrocento Sans"/>
                <a:sym typeface="Quattrocento Sans"/>
              </a:rPr>
              <a:t>är fokuserad. Det måste han vara, han har mycket att tänka på. Så låt oss anta för en minut att ditt företag är i en av de branscher, som finansiell rådgivning, där självcentrerade kandidater arbetar som vanligt. För att fånga uppmärksamheten hos en kandidat som Steve,</a:t>
            </a:r>
            <a:r>
              <a:rPr b="1" lang="en-US" sz="1800">
                <a:solidFill>
                  <a:schemeClr val="dk1"/>
                </a:solidFill>
                <a:latin typeface="Quattrocento Sans"/>
                <a:ea typeface="Quattrocento Sans"/>
                <a:cs typeface="Quattrocento Sans"/>
                <a:sym typeface="Quattrocento Sans"/>
              </a:rPr>
              <a:t> måste du visa att ditt företag har exakt vad han letar efter.</a:t>
            </a:r>
            <a:endParaRPr/>
          </a:p>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I de flesta fall kommer detta att vara mycket konkurrenskraftiga löner, möjligheter att arbeta med vem som är vad i branschen och en snabb klättring uppför företagets utvecklingsstege.</a:t>
            </a:r>
            <a:endParaRPr sz="1900">
              <a:solidFill>
                <a:schemeClr val="dk1"/>
              </a:solidFill>
              <a:latin typeface="Trebuchet MS"/>
              <a:ea typeface="Trebuchet MS"/>
              <a:cs typeface="Trebuchet MS"/>
              <a:sym typeface="Trebuchet MS"/>
            </a:endParaRPr>
          </a:p>
        </p:txBody>
      </p:sp>
      <p:pic>
        <p:nvPicPr>
          <p:cNvPr id="211" name="Google Shape;211;p24"/>
          <p:cNvPicPr preferRelativeResize="0"/>
          <p:nvPr/>
        </p:nvPicPr>
        <p:blipFill rotWithShape="1">
          <a:blip r:embed="rId4">
            <a:alphaModFix/>
          </a:blip>
          <a:srcRect b="0" l="0" r="0" t="0"/>
          <a:stretch/>
        </p:blipFill>
        <p:spPr>
          <a:xfrm>
            <a:off x="5156616" y="2163235"/>
            <a:ext cx="3675684" cy="334966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id="216" name="Google Shape;216;p25"/>
          <p:cNvPicPr preferRelativeResize="0"/>
          <p:nvPr/>
        </p:nvPicPr>
        <p:blipFill rotWithShape="1">
          <a:blip r:embed="rId3">
            <a:alphaModFix/>
          </a:blip>
          <a:srcRect b="0" l="0" r="0" t="0"/>
          <a:stretch/>
        </p:blipFill>
        <p:spPr>
          <a:xfrm>
            <a:off x="4452078" y="2499109"/>
            <a:ext cx="4506569" cy="3123215"/>
          </a:xfrm>
          <a:prstGeom prst="rect">
            <a:avLst/>
          </a:prstGeom>
          <a:noFill/>
          <a:ln>
            <a:noFill/>
          </a:ln>
        </p:spPr>
      </p:pic>
      <p:sp>
        <p:nvSpPr>
          <p:cNvPr id="217" name="Google Shape;217;p25"/>
          <p:cNvSpPr/>
          <p:nvPr/>
        </p:nvSpPr>
        <p:spPr>
          <a:xfrm>
            <a:off x="524425" y="5402510"/>
            <a:ext cx="9144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218" name="Google Shape;218;p25"/>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219" name="Google Shape;219;p25"/>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220" name="Google Shape;220;p25"/>
          <p:cNvPicPr preferRelativeResize="0"/>
          <p:nvPr/>
        </p:nvPicPr>
        <p:blipFill rotWithShape="1">
          <a:blip r:embed="rId4">
            <a:alphaModFix/>
          </a:blip>
          <a:srcRect b="0" l="0" r="0" t="0"/>
          <a:stretch/>
        </p:blipFill>
        <p:spPr>
          <a:xfrm>
            <a:off x="421100" y="5996331"/>
            <a:ext cx="1815473" cy="719042"/>
          </a:xfrm>
          <a:prstGeom prst="rect">
            <a:avLst/>
          </a:prstGeom>
          <a:noFill/>
          <a:ln>
            <a:noFill/>
          </a:ln>
        </p:spPr>
      </p:pic>
      <p:sp>
        <p:nvSpPr>
          <p:cNvPr id="221" name="Google Shape;221;p25"/>
          <p:cNvSpPr/>
          <p:nvPr>
            <p:ph type="ctrTitle"/>
          </p:nvPr>
        </p:nvSpPr>
        <p:spPr>
          <a:xfrm>
            <a:off x="311700" y="1534328"/>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3F3F3"/>
              </a:buClr>
              <a:buSzPts val="2160"/>
              <a:buFont typeface="Trebuchet MS"/>
              <a:buNone/>
            </a:pPr>
            <a:r>
              <a:rPr b="1" lang="en-US" sz="2160">
                <a:solidFill>
                  <a:srgbClr val="F3F3F3"/>
                </a:solidFill>
                <a:latin typeface="Trebuchet MS"/>
                <a:ea typeface="Trebuchet MS"/>
                <a:cs typeface="Trebuchet MS"/>
                <a:sym typeface="Trebuchet MS"/>
              </a:rPr>
              <a:t>Hur man vädjar till de självcentrerade kandidaterna</a:t>
            </a:r>
            <a:endParaRPr b="1" sz="3060">
              <a:solidFill>
                <a:schemeClr val="lt1"/>
              </a:solidFill>
            </a:endParaRPr>
          </a:p>
        </p:txBody>
      </p:sp>
      <p:sp>
        <p:nvSpPr>
          <p:cNvPr id="222" name="Google Shape;222;p25"/>
          <p:cNvSpPr/>
          <p:nvPr/>
        </p:nvSpPr>
        <p:spPr>
          <a:xfrm>
            <a:off x="337383" y="2022768"/>
            <a:ext cx="8621265"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dk1"/>
                </a:solidFill>
                <a:latin typeface="Quattrocento Sans"/>
                <a:ea typeface="Quattrocento Sans"/>
                <a:cs typeface="Quattrocento Sans"/>
                <a:sym typeface="Quattrocento Sans"/>
              </a:rPr>
              <a:t>Ditt arbetsgivarvarumärke måste vädja till vart och ett av dessa kandidatkrav</a:t>
            </a:r>
            <a:endParaRPr b="1" sz="2800">
              <a:solidFill>
                <a:schemeClr val="dk1"/>
              </a:solidFill>
              <a:latin typeface="Times New Roman"/>
              <a:ea typeface="Times New Roman"/>
              <a:cs typeface="Times New Roman"/>
              <a:sym typeface="Times New Roman"/>
            </a:endParaRPr>
          </a:p>
        </p:txBody>
      </p:sp>
      <p:sp>
        <p:nvSpPr>
          <p:cNvPr id="223" name="Google Shape;223;p25"/>
          <p:cNvSpPr/>
          <p:nvPr/>
        </p:nvSpPr>
        <p:spPr>
          <a:xfrm>
            <a:off x="311700" y="2824416"/>
            <a:ext cx="4260300" cy="2956387"/>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US" sz="1800">
                <a:solidFill>
                  <a:schemeClr val="dk1"/>
                </a:solidFill>
                <a:latin typeface="Quattrocento Sans"/>
                <a:ea typeface="Quattrocento Sans"/>
                <a:cs typeface="Quattrocento Sans"/>
                <a:sym typeface="Quattrocento Sans"/>
              </a:rPr>
              <a:t>Börja med din webbplats.</a:t>
            </a:r>
            <a:r>
              <a:rPr lang="en-US" sz="1800">
                <a:solidFill>
                  <a:schemeClr val="dk1"/>
                </a:solidFill>
                <a:latin typeface="Quattrocento Sans"/>
                <a:ea typeface="Quattrocento Sans"/>
                <a:cs typeface="Quattrocento Sans"/>
                <a:sym typeface="Quattrocento Sans"/>
              </a:rPr>
              <a:t> Din webbplats är en av de viktigaste kommunikatörerna för ditt varumärke. Det berättar för kandidater vad de kan förvänta sig när de går genom dina dörrar. Så bygg ut din webbplats för att korrekt återspegla ditt företag och vilken typ av personer du vill anställa. </a:t>
            </a:r>
            <a:endParaRPr sz="2400">
              <a:solidFill>
                <a:schemeClr val="dk1"/>
              </a:solidFill>
              <a:latin typeface="Times New Roman"/>
              <a:ea typeface="Times New Roman"/>
              <a:cs typeface="Times New Roman"/>
              <a:sym typeface="Times New Roman"/>
            </a:endParaRPr>
          </a:p>
        </p:txBody>
      </p:sp>
      <p:sp>
        <p:nvSpPr>
          <p:cNvPr id="224" name="Google Shape;224;p25"/>
          <p:cNvSpPr/>
          <p:nvPr/>
        </p:nvSpPr>
        <p:spPr>
          <a:xfrm>
            <a:off x="6317492" y="5557884"/>
            <a:ext cx="2470548" cy="24622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u="sng">
                <a:solidFill>
                  <a:schemeClr val="hlink"/>
                </a:solidFill>
                <a:latin typeface="Trebuchet MS"/>
                <a:ea typeface="Trebuchet MS"/>
                <a:cs typeface="Trebuchet MS"/>
                <a:sym typeface="Trebuchet MS"/>
                <a:hlinkClick r:id="rId5"/>
              </a:rPr>
              <a:t>https://www.coca-colaitalia.it/careers</a:t>
            </a:r>
            <a:endParaRPr sz="1000">
              <a:solidFill>
                <a:schemeClr val="dk1"/>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6"/>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230" name="Google Shape;230;p26"/>
          <p:cNvPicPr preferRelativeResize="0"/>
          <p:nvPr/>
        </p:nvPicPr>
        <p:blipFill rotWithShape="1">
          <a:blip r:embed="rId3">
            <a:alphaModFix/>
          </a:blip>
          <a:srcRect b="0" l="0" r="0" t="0"/>
          <a:stretch/>
        </p:blipFill>
        <p:spPr>
          <a:xfrm>
            <a:off x="421100" y="5996331"/>
            <a:ext cx="1815473" cy="719042"/>
          </a:xfrm>
          <a:prstGeom prst="rect">
            <a:avLst/>
          </a:prstGeom>
          <a:noFill/>
          <a:ln>
            <a:noFill/>
          </a:ln>
        </p:spPr>
      </p:pic>
      <p:sp>
        <p:nvSpPr>
          <p:cNvPr id="231" name="Google Shape;231;p26"/>
          <p:cNvSpPr/>
          <p:nvPr>
            <p:ph type="ctrTitle"/>
          </p:nvPr>
        </p:nvSpPr>
        <p:spPr>
          <a:xfrm>
            <a:off x="311700" y="1534328"/>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3F3F3"/>
              </a:buClr>
              <a:buSzPts val="2160"/>
              <a:buFont typeface="Trebuchet MS"/>
              <a:buNone/>
            </a:pPr>
            <a:r>
              <a:rPr b="1" lang="en-US" sz="2160">
                <a:solidFill>
                  <a:srgbClr val="F3F3F3"/>
                </a:solidFill>
                <a:latin typeface="Trebuchet MS"/>
                <a:ea typeface="Trebuchet MS"/>
                <a:cs typeface="Trebuchet MS"/>
                <a:sym typeface="Trebuchet MS"/>
              </a:rPr>
              <a:t>Hur man vädjar till de självcentrerade kandidaterna</a:t>
            </a:r>
            <a:endParaRPr b="1" sz="3060">
              <a:solidFill>
                <a:schemeClr val="lt1"/>
              </a:solidFill>
            </a:endParaRPr>
          </a:p>
        </p:txBody>
      </p:sp>
      <p:sp>
        <p:nvSpPr>
          <p:cNvPr id="232" name="Google Shape;232;p26"/>
          <p:cNvSpPr/>
          <p:nvPr/>
        </p:nvSpPr>
        <p:spPr>
          <a:xfrm>
            <a:off x="4370448" y="2119108"/>
            <a:ext cx="4267750" cy="378565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Quattrocento Sans"/>
                <a:ea typeface="Quattrocento Sans"/>
                <a:cs typeface="Quattrocento Sans"/>
                <a:sym typeface="Quattrocento Sans"/>
              </a:rPr>
              <a:t>Kandidater som sätter lön och deras livskvalitet framför allt vill veta att det är en del av din företagskultur.</a:t>
            </a:r>
            <a:endParaRPr/>
          </a:p>
          <a:p>
            <a:pPr indent="0" lvl="0" marL="0" marR="0" rtl="0" algn="l">
              <a:spcBef>
                <a:spcPts val="0"/>
              </a:spcBef>
              <a:spcAft>
                <a:spcPts val="0"/>
              </a:spcAft>
              <a:buNone/>
            </a:pPr>
            <a:r>
              <a:rPr b="1" lang="en-US" sz="2000">
                <a:solidFill>
                  <a:schemeClr val="dk1"/>
                </a:solidFill>
                <a:latin typeface="Quattrocento Sans"/>
                <a:ea typeface="Quattrocento Sans"/>
                <a:cs typeface="Quattrocento Sans"/>
                <a:sym typeface="Quattrocento Sans"/>
              </a:rPr>
              <a:t>Se till att bilderna </a:t>
            </a:r>
            <a:r>
              <a:rPr b="0" lang="en-US" sz="2000">
                <a:solidFill>
                  <a:schemeClr val="dk1"/>
                </a:solidFill>
                <a:latin typeface="Quattrocento Sans"/>
                <a:ea typeface="Quattrocento Sans"/>
                <a:cs typeface="Quattrocento Sans"/>
                <a:sym typeface="Quattrocento Sans"/>
              </a:rPr>
              <a:t>på din webbplats visar människor som är välklädda, i motsats till ett team av människor i jeans och t-shirts. Visa människor som kör fina bilar och njuter av lunch på trevliga restauranger.</a:t>
            </a:r>
            <a:r>
              <a:rPr lang="en-US" sz="2000">
                <a:solidFill>
                  <a:schemeClr val="dk1"/>
                </a:solidFill>
                <a:latin typeface="Quattrocento Sans"/>
                <a:ea typeface="Quattrocento Sans"/>
                <a:cs typeface="Quattrocento Sans"/>
                <a:sym typeface="Quattrocento Sans"/>
              </a:rPr>
              <a:t> </a:t>
            </a:r>
            <a:endParaRPr/>
          </a:p>
          <a:p>
            <a:pPr indent="0" lvl="0" marL="0" marR="0" rtl="0" algn="l">
              <a:spcBef>
                <a:spcPts val="0"/>
              </a:spcBef>
              <a:spcAft>
                <a:spcPts val="0"/>
              </a:spcAft>
              <a:buNone/>
            </a:pPr>
            <a:r>
              <a:rPr i="1" lang="en-US" sz="2000">
                <a:solidFill>
                  <a:schemeClr val="dk1"/>
                </a:solidFill>
                <a:latin typeface="Quattrocento Sans"/>
                <a:ea typeface="Quattrocento Sans"/>
                <a:cs typeface="Quattrocento Sans"/>
                <a:sym typeface="Quattrocento Sans"/>
              </a:rPr>
              <a:t>Kom ihåg att materiella varor spelar roll för självcentrerade kandidater.</a:t>
            </a:r>
            <a:endParaRPr i="1" sz="2800">
              <a:solidFill>
                <a:schemeClr val="dk1"/>
              </a:solidFill>
              <a:latin typeface="Times New Roman"/>
              <a:ea typeface="Times New Roman"/>
              <a:cs typeface="Times New Roman"/>
              <a:sym typeface="Times New Roman"/>
            </a:endParaRPr>
          </a:p>
        </p:txBody>
      </p:sp>
      <p:pic>
        <p:nvPicPr>
          <p:cNvPr id="233" name="Google Shape;233;p26"/>
          <p:cNvPicPr preferRelativeResize="0"/>
          <p:nvPr/>
        </p:nvPicPr>
        <p:blipFill rotWithShape="1">
          <a:blip r:embed="rId4">
            <a:alphaModFix/>
          </a:blip>
          <a:srcRect b="0" l="0" r="0" t="0"/>
          <a:stretch/>
        </p:blipFill>
        <p:spPr>
          <a:xfrm>
            <a:off x="520154" y="2265398"/>
            <a:ext cx="3747596" cy="345954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p27"/>
          <p:cNvPicPr preferRelativeResize="0"/>
          <p:nvPr/>
        </p:nvPicPr>
        <p:blipFill rotWithShape="1">
          <a:blip r:embed="rId3">
            <a:alphaModFix/>
          </a:blip>
          <a:srcRect b="0" l="0" r="0" t="0"/>
          <a:stretch/>
        </p:blipFill>
        <p:spPr>
          <a:xfrm>
            <a:off x="391443" y="3981148"/>
            <a:ext cx="3165716" cy="1934605"/>
          </a:xfrm>
          <a:prstGeom prst="rect">
            <a:avLst/>
          </a:prstGeom>
          <a:noFill/>
          <a:ln>
            <a:noFill/>
          </a:ln>
        </p:spPr>
      </p:pic>
      <p:sp>
        <p:nvSpPr>
          <p:cNvPr id="239" name="Google Shape;239;p27"/>
          <p:cNvSpPr/>
          <p:nvPr>
            <p:ph type="ctrTitle"/>
          </p:nvPr>
        </p:nvSpPr>
        <p:spPr>
          <a:xfrm>
            <a:off x="311700" y="1694969"/>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3F3F3"/>
              </a:buClr>
              <a:buSzPts val="2400"/>
              <a:buFont typeface="Trebuchet MS"/>
              <a:buNone/>
            </a:pPr>
            <a:r>
              <a:rPr b="1" lang="en-US" sz="2400">
                <a:solidFill>
                  <a:srgbClr val="F3F3F3"/>
                </a:solidFill>
                <a:latin typeface="Trebuchet MS"/>
                <a:ea typeface="Trebuchet MS"/>
                <a:cs typeface="Trebuchet MS"/>
                <a:sym typeface="Trebuchet MS"/>
              </a:rPr>
              <a:t>Hur man vädjar till de självcentrerade kandidaterna</a:t>
            </a:r>
            <a:endParaRPr b="1" sz="2800">
              <a:solidFill>
                <a:schemeClr val="lt1"/>
              </a:solidFill>
            </a:endParaRPr>
          </a:p>
        </p:txBody>
      </p:sp>
      <p:sp>
        <p:nvSpPr>
          <p:cNvPr id="240" name="Google Shape;240;p27"/>
          <p:cNvSpPr/>
          <p:nvPr/>
        </p:nvSpPr>
        <p:spPr>
          <a:xfrm>
            <a:off x="524425" y="5675044"/>
            <a:ext cx="184731" cy="36933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241" name="Google Shape;241;p27"/>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242" name="Google Shape;242;p27"/>
          <p:cNvPicPr preferRelativeResize="0"/>
          <p:nvPr/>
        </p:nvPicPr>
        <p:blipFill rotWithShape="1">
          <a:blip r:embed="rId4">
            <a:alphaModFix/>
          </a:blip>
          <a:srcRect b="0" l="0" r="0" t="0"/>
          <a:stretch/>
        </p:blipFill>
        <p:spPr>
          <a:xfrm>
            <a:off x="421100" y="5996331"/>
            <a:ext cx="1815473" cy="719042"/>
          </a:xfrm>
          <a:prstGeom prst="rect">
            <a:avLst/>
          </a:prstGeom>
          <a:noFill/>
          <a:ln>
            <a:noFill/>
          </a:ln>
        </p:spPr>
      </p:pic>
      <p:sp>
        <p:nvSpPr>
          <p:cNvPr id="243" name="Google Shape;243;p27"/>
          <p:cNvSpPr/>
          <p:nvPr/>
        </p:nvSpPr>
        <p:spPr>
          <a:xfrm>
            <a:off x="311700" y="2146245"/>
            <a:ext cx="5042178" cy="17543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Var noga med att nämna bonusberättigande och val av aktier, </a:t>
            </a:r>
            <a:r>
              <a:rPr b="1" lang="en-US" sz="1800">
                <a:solidFill>
                  <a:schemeClr val="dk1"/>
                </a:solidFill>
                <a:latin typeface="Quattrocento Sans"/>
                <a:ea typeface="Quattrocento Sans"/>
                <a:cs typeface="Quattrocento Sans"/>
                <a:sym typeface="Quattrocento Sans"/>
              </a:rPr>
              <a:t>om det är en del av din ersättningsplan.</a:t>
            </a:r>
            <a:r>
              <a:rPr lang="en-US" sz="1800">
                <a:solidFill>
                  <a:schemeClr val="dk1"/>
                </a:solidFill>
                <a:latin typeface="Quattrocento Sans"/>
                <a:ea typeface="Quattrocento Sans"/>
                <a:cs typeface="Quattrocento Sans"/>
                <a:sym typeface="Quattrocento Sans"/>
              </a:rPr>
              <a:t> Ibland är bara tanken på att arbeta i närheten av någon som är en legend inom sitt område tillräckligt för att leda en mycket efterfrågad möjlighet att säga ja till ditt företag.</a:t>
            </a:r>
            <a:endParaRPr sz="2400">
              <a:solidFill>
                <a:schemeClr val="dk1"/>
              </a:solidFill>
              <a:latin typeface="Times New Roman"/>
              <a:ea typeface="Times New Roman"/>
              <a:cs typeface="Times New Roman"/>
              <a:sym typeface="Times New Roman"/>
            </a:endParaRPr>
          </a:p>
        </p:txBody>
      </p:sp>
      <p:sp>
        <p:nvSpPr>
          <p:cNvPr id="244" name="Google Shape;244;p27"/>
          <p:cNvSpPr/>
          <p:nvPr/>
        </p:nvSpPr>
        <p:spPr>
          <a:xfrm>
            <a:off x="3660484" y="4105384"/>
            <a:ext cx="5171816" cy="17543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Quattrocento Sans"/>
                <a:ea typeface="Quattrocento Sans"/>
                <a:cs typeface="Quattrocento Sans"/>
                <a:sym typeface="Quattrocento Sans"/>
              </a:rPr>
              <a:t>Att ha videor och vittnesmål från några av dina anställda</a:t>
            </a:r>
            <a:r>
              <a:rPr b="0" lang="en-US" sz="1800">
                <a:solidFill>
                  <a:schemeClr val="dk1"/>
                </a:solidFill>
                <a:latin typeface="Quattrocento Sans"/>
                <a:ea typeface="Quattrocento Sans"/>
                <a:cs typeface="Quattrocento Sans"/>
                <a:sym typeface="Quattrocento Sans"/>
              </a:rPr>
              <a:t> som är ganska kända i branschen är ett bra sätt att locka dessa människor till ditt företag. Om du har en branschstjärna i ditt lag, så be dem att ''sjunga'' om dina prestationer.</a:t>
            </a:r>
            <a:endParaRPr sz="2400">
              <a:solidFill>
                <a:schemeClr val="dk1"/>
              </a:solidFill>
              <a:latin typeface="Times New Roman"/>
              <a:ea typeface="Times New Roman"/>
              <a:cs typeface="Times New Roman"/>
              <a:sym typeface="Times New Roman"/>
            </a:endParaRPr>
          </a:p>
        </p:txBody>
      </p:sp>
      <p:pic>
        <p:nvPicPr>
          <p:cNvPr id="245" name="Google Shape;245;p27"/>
          <p:cNvPicPr preferRelativeResize="0"/>
          <p:nvPr/>
        </p:nvPicPr>
        <p:blipFill rotWithShape="1">
          <a:blip r:embed="rId5">
            <a:alphaModFix/>
          </a:blip>
          <a:srcRect b="0" l="0" r="0" t="0"/>
          <a:stretch/>
        </p:blipFill>
        <p:spPr>
          <a:xfrm>
            <a:off x="5586842" y="2196268"/>
            <a:ext cx="3042150" cy="185909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p28"/>
          <p:cNvPicPr preferRelativeResize="0"/>
          <p:nvPr/>
        </p:nvPicPr>
        <p:blipFill rotWithShape="1">
          <a:blip r:embed="rId3">
            <a:alphaModFix/>
          </a:blip>
          <a:srcRect b="0" l="0" r="0" t="0"/>
          <a:stretch/>
        </p:blipFill>
        <p:spPr>
          <a:xfrm>
            <a:off x="405155" y="3429000"/>
            <a:ext cx="4745867" cy="2430702"/>
          </a:xfrm>
          <a:prstGeom prst="rect">
            <a:avLst/>
          </a:prstGeom>
          <a:noFill/>
          <a:ln>
            <a:noFill/>
          </a:ln>
        </p:spPr>
      </p:pic>
      <p:sp>
        <p:nvSpPr>
          <p:cNvPr id="251" name="Google Shape;251;p28"/>
          <p:cNvSpPr/>
          <p:nvPr>
            <p:ph type="ctrTitle"/>
          </p:nvPr>
        </p:nvSpPr>
        <p:spPr>
          <a:xfrm>
            <a:off x="311700" y="1608470"/>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3F3F3"/>
              </a:buClr>
              <a:buSzPts val="2160"/>
              <a:buFont typeface="Trebuchet MS"/>
              <a:buNone/>
            </a:pPr>
            <a:r>
              <a:rPr b="1" lang="en-US" sz="2160">
                <a:solidFill>
                  <a:srgbClr val="F3F3F3"/>
                </a:solidFill>
                <a:latin typeface="Trebuchet MS"/>
                <a:ea typeface="Trebuchet MS"/>
                <a:cs typeface="Trebuchet MS"/>
                <a:sym typeface="Trebuchet MS"/>
              </a:rPr>
              <a:t>Hur man vädjar till de självcentrerade kandidaterna</a:t>
            </a:r>
            <a:endParaRPr b="1" sz="3060">
              <a:solidFill>
                <a:schemeClr val="lt1"/>
              </a:solidFill>
            </a:endParaRPr>
          </a:p>
        </p:txBody>
      </p:sp>
      <p:sp>
        <p:nvSpPr>
          <p:cNvPr id="252" name="Google Shape;252;p28"/>
          <p:cNvSpPr/>
          <p:nvPr/>
        </p:nvSpPr>
        <p:spPr>
          <a:xfrm>
            <a:off x="524425" y="5402510"/>
            <a:ext cx="9144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253" name="Google Shape;253;p28"/>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254" name="Google Shape;254;p28"/>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255" name="Google Shape;255;p28"/>
          <p:cNvPicPr preferRelativeResize="0"/>
          <p:nvPr/>
        </p:nvPicPr>
        <p:blipFill rotWithShape="1">
          <a:blip r:embed="rId4">
            <a:alphaModFix/>
          </a:blip>
          <a:srcRect b="0" l="0" r="0" t="0"/>
          <a:stretch/>
        </p:blipFill>
        <p:spPr>
          <a:xfrm>
            <a:off x="421100" y="5996331"/>
            <a:ext cx="1815473" cy="719042"/>
          </a:xfrm>
          <a:prstGeom prst="rect">
            <a:avLst/>
          </a:prstGeom>
          <a:noFill/>
          <a:ln>
            <a:noFill/>
          </a:ln>
        </p:spPr>
      </p:pic>
      <p:sp>
        <p:nvSpPr>
          <p:cNvPr id="256" name="Google Shape;256;p28"/>
          <p:cNvSpPr/>
          <p:nvPr/>
        </p:nvSpPr>
        <p:spPr>
          <a:xfrm>
            <a:off x="311700" y="2154059"/>
            <a:ext cx="8629999" cy="1200329"/>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i="1" lang="en-US" sz="1800">
                <a:solidFill>
                  <a:schemeClr val="dk1"/>
                </a:solidFill>
                <a:latin typeface="Quattrocento Sans"/>
                <a:ea typeface="Quattrocento Sans"/>
                <a:cs typeface="Quattrocento Sans"/>
                <a:sym typeface="Quattrocento Sans"/>
              </a:rPr>
              <a:t>För att fånga uppmärksamheten hos dem som vill klättra upp företagstegen måste du lyfta fram hur snabbt människor flyttar upp i din organisation.</a:t>
            </a:r>
            <a:endParaRPr/>
          </a:p>
          <a:p>
            <a:pPr indent="0" lvl="0" marL="0" marR="0" rtl="0" algn="just">
              <a:spcBef>
                <a:spcPts val="0"/>
              </a:spcBef>
              <a:spcAft>
                <a:spcPts val="0"/>
              </a:spcAft>
              <a:buNone/>
            </a:pPr>
            <a:r>
              <a:rPr lang="en-US" sz="1800">
                <a:solidFill>
                  <a:schemeClr val="dk1"/>
                </a:solidFill>
                <a:latin typeface="Quattrocento Sans"/>
                <a:ea typeface="Quattrocento Sans"/>
                <a:cs typeface="Quattrocento Sans"/>
                <a:sym typeface="Quattrocento Sans"/>
              </a:rPr>
              <a:t>Visa karriärvägar som några av dina högpresterande har gått och se till att ta med tidslinjen.</a:t>
            </a:r>
            <a:endParaRPr sz="2400">
              <a:solidFill>
                <a:schemeClr val="dk1"/>
              </a:solidFill>
              <a:latin typeface="Times New Roman"/>
              <a:ea typeface="Times New Roman"/>
              <a:cs typeface="Times New Roman"/>
              <a:sym typeface="Times New Roman"/>
            </a:endParaRPr>
          </a:p>
        </p:txBody>
      </p:sp>
      <p:sp>
        <p:nvSpPr>
          <p:cNvPr id="257" name="Google Shape;257;p28"/>
          <p:cNvSpPr/>
          <p:nvPr/>
        </p:nvSpPr>
        <p:spPr>
          <a:xfrm>
            <a:off x="5393861" y="3419584"/>
            <a:ext cx="3547838" cy="224676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1" lang="en-US" sz="2000">
                <a:solidFill>
                  <a:schemeClr val="dk1"/>
                </a:solidFill>
                <a:latin typeface="Quattrocento Sans"/>
                <a:ea typeface="Quattrocento Sans"/>
                <a:cs typeface="Quattrocento Sans"/>
                <a:sym typeface="Quattrocento Sans"/>
              </a:rPr>
              <a:t>Kom ihåg</a:t>
            </a:r>
            <a:r>
              <a:rPr b="0" i="1" lang="en-US" sz="2000">
                <a:solidFill>
                  <a:schemeClr val="dk1"/>
                </a:solidFill>
                <a:latin typeface="Quattrocento Sans"/>
                <a:ea typeface="Quattrocento Sans"/>
                <a:cs typeface="Quattrocento Sans"/>
                <a:sym typeface="Quattrocento Sans"/>
              </a:rPr>
              <a:t> att du måste tänka lite annorlunda om du ska säkra de självcentrerade kandidater som har andra prioriteringar än vad som verkar ha blivit normen.</a:t>
            </a:r>
            <a:endParaRPr sz="2800">
              <a:solidFill>
                <a:schemeClr val="dk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9"/>
          <p:cNvSpPr/>
          <p:nvPr>
            <p:ph type="ctrTitle"/>
          </p:nvPr>
        </p:nvSpPr>
        <p:spPr>
          <a:xfrm>
            <a:off x="236169" y="1547553"/>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200"/>
              <a:buFont typeface="Trebuchet MS"/>
              <a:buNone/>
            </a:pPr>
            <a:r>
              <a:rPr b="1" lang="en-US" sz="3200">
                <a:solidFill>
                  <a:schemeClr val="lt1"/>
                </a:solidFill>
                <a:latin typeface="Trebuchet MS"/>
                <a:ea typeface="Trebuchet MS"/>
                <a:cs typeface="Trebuchet MS"/>
                <a:sym typeface="Trebuchet MS"/>
              </a:rPr>
              <a:t>Kommunicera om ditt varumärke</a:t>
            </a:r>
            <a:endParaRPr b="1" sz="3200">
              <a:solidFill>
                <a:schemeClr val="lt1"/>
              </a:solidFill>
            </a:endParaRPr>
          </a:p>
        </p:txBody>
      </p:sp>
      <p:sp>
        <p:nvSpPr>
          <p:cNvPr id="263" name="Google Shape;263;p29"/>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264" name="Google Shape;264;p29"/>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265" name="Google Shape;265;p29"/>
          <p:cNvPicPr preferRelativeResize="0"/>
          <p:nvPr/>
        </p:nvPicPr>
        <p:blipFill rotWithShape="1">
          <a:blip r:embed="rId3">
            <a:alphaModFix/>
          </a:blip>
          <a:srcRect b="0" l="0" r="0" t="0"/>
          <a:stretch/>
        </p:blipFill>
        <p:spPr>
          <a:xfrm>
            <a:off x="421100" y="5996331"/>
            <a:ext cx="1815473" cy="719042"/>
          </a:xfrm>
          <a:prstGeom prst="rect">
            <a:avLst/>
          </a:prstGeom>
          <a:noFill/>
          <a:ln>
            <a:noFill/>
          </a:ln>
        </p:spPr>
      </p:pic>
      <p:sp>
        <p:nvSpPr>
          <p:cNvPr id="266" name="Google Shape;266;p29"/>
          <p:cNvSpPr/>
          <p:nvPr/>
        </p:nvSpPr>
        <p:spPr>
          <a:xfrm>
            <a:off x="236168" y="4969164"/>
            <a:ext cx="8671662"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Trebuchet MS"/>
                <a:ea typeface="Trebuchet MS"/>
                <a:cs typeface="Trebuchet MS"/>
                <a:sym typeface="Trebuchet MS"/>
              </a:rPr>
              <a:t>Du måste skamlöst kommunicera ditt arbetsgivarvarumärke på alla rätt tidpunkter. Att </a:t>
            </a:r>
            <a:r>
              <a:rPr b="1" lang="en-US" sz="1800">
                <a:solidFill>
                  <a:schemeClr val="dk1"/>
                </a:solidFill>
                <a:latin typeface="Trebuchet MS"/>
                <a:ea typeface="Trebuchet MS"/>
                <a:cs typeface="Trebuchet MS"/>
                <a:sym typeface="Trebuchet MS"/>
              </a:rPr>
              <a:t>kommunicera om ditt arbetsgivarmärke</a:t>
            </a:r>
            <a:r>
              <a:rPr lang="en-US" sz="1800">
                <a:solidFill>
                  <a:schemeClr val="dk1"/>
                </a:solidFill>
                <a:latin typeface="Trebuchet MS"/>
                <a:ea typeface="Trebuchet MS"/>
                <a:cs typeface="Trebuchet MS"/>
                <a:sym typeface="Trebuchet MS"/>
              </a:rPr>
              <a:t> är som att sälja din produkt. Prata inte bara om din EVP på karriärsidan och på din webbplats. Marknadsför det!</a:t>
            </a:r>
            <a:endParaRPr/>
          </a:p>
        </p:txBody>
      </p:sp>
      <p:pic>
        <p:nvPicPr>
          <p:cNvPr id="267" name="Google Shape;267;p29"/>
          <p:cNvPicPr preferRelativeResize="0"/>
          <p:nvPr/>
        </p:nvPicPr>
        <p:blipFill rotWithShape="1">
          <a:blip r:embed="rId4">
            <a:alphaModFix/>
          </a:blip>
          <a:srcRect b="0" l="0" r="0" t="0"/>
          <a:stretch/>
        </p:blipFill>
        <p:spPr>
          <a:xfrm>
            <a:off x="311699" y="2065604"/>
            <a:ext cx="8520601" cy="286318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id="272" name="Google Shape;272;p30"/>
          <p:cNvPicPr preferRelativeResize="0"/>
          <p:nvPr/>
        </p:nvPicPr>
        <p:blipFill rotWithShape="1">
          <a:blip r:embed="rId3">
            <a:alphaModFix/>
          </a:blip>
          <a:srcRect b="0" l="0" r="0" t="0"/>
          <a:stretch/>
        </p:blipFill>
        <p:spPr>
          <a:xfrm>
            <a:off x="311700" y="2236954"/>
            <a:ext cx="8520600" cy="3609706"/>
          </a:xfrm>
          <a:prstGeom prst="rect">
            <a:avLst/>
          </a:prstGeom>
          <a:noFill/>
          <a:ln>
            <a:noFill/>
          </a:ln>
        </p:spPr>
      </p:pic>
      <p:sp>
        <p:nvSpPr>
          <p:cNvPr id="273" name="Google Shape;273;p30"/>
          <p:cNvSpPr/>
          <p:nvPr>
            <p:ph type="ctrTitle"/>
          </p:nvPr>
        </p:nvSpPr>
        <p:spPr>
          <a:xfrm>
            <a:off x="311700" y="1608470"/>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3F3F3"/>
              </a:buClr>
              <a:buSzPts val="3240"/>
              <a:buFont typeface="Trebuchet MS"/>
              <a:buNone/>
            </a:pPr>
            <a:r>
              <a:rPr b="1" lang="en-US" sz="3240">
                <a:solidFill>
                  <a:srgbClr val="F3F3F3"/>
                </a:solidFill>
                <a:latin typeface="Trebuchet MS"/>
                <a:ea typeface="Trebuchet MS"/>
                <a:cs typeface="Trebuchet MS"/>
                <a:sym typeface="Trebuchet MS"/>
              </a:rPr>
              <a:t>Kommunicera om ditt varumärke</a:t>
            </a:r>
            <a:endParaRPr b="1" sz="3060">
              <a:solidFill>
                <a:schemeClr val="lt1"/>
              </a:solidFill>
            </a:endParaRPr>
          </a:p>
        </p:txBody>
      </p:sp>
      <p:sp>
        <p:nvSpPr>
          <p:cNvPr id="274" name="Google Shape;274;p30"/>
          <p:cNvSpPr/>
          <p:nvPr/>
        </p:nvSpPr>
        <p:spPr>
          <a:xfrm>
            <a:off x="524425" y="5402510"/>
            <a:ext cx="9144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275" name="Google Shape;275;p30"/>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276" name="Google Shape;276;p30"/>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277" name="Google Shape;277;p30"/>
          <p:cNvPicPr preferRelativeResize="0"/>
          <p:nvPr/>
        </p:nvPicPr>
        <p:blipFill rotWithShape="1">
          <a:blip r:embed="rId4">
            <a:alphaModFix/>
          </a:blip>
          <a:srcRect b="0" l="0" r="0" t="0"/>
          <a:stretch/>
        </p:blipFill>
        <p:spPr>
          <a:xfrm>
            <a:off x="421100" y="5996331"/>
            <a:ext cx="1815473" cy="71904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1"/>
          <p:cNvSpPr/>
          <p:nvPr>
            <p:ph type="ctrTitle"/>
          </p:nvPr>
        </p:nvSpPr>
        <p:spPr>
          <a:xfrm>
            <a:off x="311700" y="1608470"/>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40"/>
              <a:buFont typeface="Calibri"/>
              <a:buNone/>
            </a:pPr>
            <a:r>
              <a:rPr i="1" lang="en-US" sz="3240">
                <a:solidFill>
                  <a:schemeClr val="dk1"/>
                </a:solidFill>
                <a:latin typeface="Calibri"/>
                <a:ea typeface="Calibri"/>
                <a:cs typeface="Calibri"/>
                <a:sym typeface="Calibri"/>
              </a:rPr>
              <a:t> </a:t>
            </a:r>
            <a:r>
              <a:rPr b="1" lang="en-US" sz="3240">
                <a:solidFill>
                  <a:schemeClr val="lt1"/>
                </a:solidFill>
                <a:latin typeface="Trebuchet MS"/>
                <a:ea typeface="Trebuchet MS"/>
                <a:cs typeface="Trebuchet MS"/>
                <a:sym typeface="Trebuchet MS"/>
              </a:rPr>
              <a:t>Kommunicera om ditt varumärke</a:t>
            </a:r>
            <a:endParaRPr b="1" sz="3060">
              <a:solidFill>
                <a:schemeClr val="lt1"/>
              </a:solidFill>
            </a:endParaRPr>
          </a:p>
        </p:txBody>
      </p:sp>
      <p:sp>
        <p:nvSpPr>
          <p:cNvPr id="283" name="Google Shape;283;p31"/>
          <p:cNvSpPr/>
          <p:nvPr/>
        </p:nvSpPr>
        <p:spPr>
          <a:xfrm>
            <a:off x="524425" y="5402510"/>
            <a:ext cx="9144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284" name="Google Shape;284;p31"/>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285" name="Google Shape;285;p31"/>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286" name="Google Shape;286;p31"/>
          <p:cNvPicPr preferRelativeResize="0"/>
          <p:nvPr/>
        </p:nvPicPr>
        <p:blipFill rotWithShape="1">
          <a:blip r:embed="rId3">
            <a:alphaModFix/>
          </a:blip>
          <a:srcRect b="0" l="0" r="0" t="0"/>
          <a:stretch/>
        </p:blipFill>
        <p:spPr>
          <a:xfrm>
            <a:off x="421100" y="5996331"/>
            <a:ext cx="1815473" cy="719042"/>
          </a:xfrm>
          <a:prstGeom prst="rect">
            <a:avLst/>
          </a:prstGeom>
          <a:noFill/>
          <a:ln>
            <a:noFill/>
          </a:ln>
        </p:spPr>
      </p:pic>
      <p:pic>
        <p:nvPicPr>
          <p:cNvPr id="287" name="Google Shape;287;p31"/>
          <p:cNvPicPr preferRelativeResize="0"/>
          <p:nvPr/>
        </p:nvPicPr>
        <p:blipFill rotWithShape="1">
          <a:blip r:embed="rId4">
            <a:alphaModFix/>
          </a:blip>
          <a:srcRect b="0" l="0" r="0" t="0"/>
          <a:stretch/>
        </p:blipFill>
        <p:spPr>
          <a:xfrm>
            <a:off x="4903303" y="2448046"/>
            <a:ext cx="3928997" cy="3274613"/>
          </a:xfrm>
          <a:prstGeom prst="rect">
            <a:avLst/>
          </a:prstGeom>
          <a:noFill/>
          <a:ln>
            <a:noFill/>
          </a:ln>
        </p:spPr>
      </p:pic>
      <p:sp>
        <p:nvSpPr>
          <p:cNvPr id="288" name="Google Shape;288;p31"/>
          <p:cNvSpPr/>
          <p:nvPr/>
        </p:nvSpPr>
        <p:spPr>
          <a:xfrm>
            <a:off x="194123" y="2356496"/>
            <a:ext cx="4572000" cy="3366178"/>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1800">
                <a:solidFill>
                  <a:schemeClr val="dk1"/>
                </a:solidFill>
                <a:latin typeface="Quattrocento Sans"/>
                <a:ea typeface="Quattrocento Sans"/>
                <a:cs typeface="Quattrocento Sans"/>
                <a:sym typeface="Quattrocento Sans"/>
              </a:rPr>
              <a:t>Nyckeln till att effektivt kommunicera om ditt arbetsgivarvarumärke är att prova en massa olika saker. </a:t>
            </a:r>
            <a:endParaRPr/>
          </a:p>
          <a:p>
            <a:pPr indent="0" lvl="0" marL="0" marR="0" rtl="0" algn="ctr">
              <a:lnSpc>
                <a:spcPct val="150000"/>
              </a:lnSpc>
              <a:spcBef>
                <a:spcPts val="0"/>
              </a:spcBef>
              <a:spcAft>
                <a:spcPts val="0"/>
              </a:spcAft>
              <a:buNone/>
            </a:pPr>
            <a:r>
              <a:rPr lang="en-US" sz="1800">
                <a:solidFill>
                  <a:schemeClr val="dk1"/>
                </a:solidFill>
                <a:latin typeface="Quattrocento Sans"/>
                <a:ea typeface="Quattrocento Sans"/>
                <a:cs typeface="Quattrocento Sans"/>
                <a:sym typeface="Quattrocento Sans"/>
              </a:rPr>
              <a:t>Mät avkastningen och gör justeringar därefter. Var sedan </a:t>
            </a:r>
            <a:r>
              <a:rPr b="1" lang="en-US" sz="1800">
                <a:solidFill>
                  <a:schemeClr val="dk1"/>
                </a:solidFill>
                <a:latin typeface="Quattrocento Sans"/>
                <a:ea typeface="Quattrocento Sans"/>
                <a:cs typeface="Quattrocento Sans"/>
                <a:sym typeface="Quattrocento Sans"/>
              </a:rPr>
              <a:t>djärv, konsekvent och bli känd, och framför allt ha kul och låt ditt företags personlighet lysa.</a:t>
            </a:r>
            <a:endParaRPr b="1" i="1" sz="2400">
              <a:solidFill>
                <a:schemeClr val="dk1"/>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2"/>
          <p:cNvSpPr/>
          <p:nvPr>
            <p:ph type="ctrTitle"/>
          </p:nvPr>
        </p:nvSpPr>
        <p:spPr>
          <a:xfrm>
            <a:off x="311700" y="1694969"/>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40"/>
              <a:buFont typeface="Calibri"/>
              <a:buNone/>
            </a:pPr>
            <a:r>
              <a:rPr i="1" lang="en-US" sz="3240">
                <a:solidFill>
                  <a:schemeClr val="dk1"/>
                </a:solidFill>
                <a:latin typeface="Calibri"/>
                <a:ea typeface="Calibri"/>
                <a:cs typeface="Calibri"/>
                <a:sym typeface="Calibri"/>
              </a:rPr>
              <a:t> </a:t>
            </a:r>
            <a:r>
              <a:rPr b="1" lang="en-US" sz="2880">
                <a:solidFill>
                  <a:schemeClr val="lt1"/>
                </a:solidFill>
                <a:latin typeface="Trebuchet MS"/>
                <a:ea typeface="Trebuchet MS"/>
                <a:cs typeface="Trebuchet MS"/>
                <a:sym typeface="Trebuchet MS"/>
              </a:rPr>
              <a:t>Anställda som varumärkesambassadörer</a:t>
            </a:r>
            <a:endParaRPr b="1" sz="3060">
              <a:solidFill>
                <a:schemeClr val="lt1"/>
              </a:solidFill>
            </a:endParaRPr>
          </a:p>
        </p:txBody>
      </p:sp>
      <p:sp>
        <p:nvSpPr>
          <p:cNvPr id="294" name="Google Shape;294;p32"/>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295" name="Google Shape;295;p32"/>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296" name="Google Shape;296;p32"/>
          <p:cNvPicPr preferRelativeResize="0"/>
          <p:nvPr/>
        </p:nvPicPr>
        <p:blipFill rotWithShape="1">
          <a:blip r:embed="rId3">
            <a:alphaModFix/>
          </a:blip>
          <a:srcRect b="0" l="0" r="0" t="0"/>
          <a:stretch/>
        </p:blipFill>
        <p:spPr>
          <a:xfrm>
            <a:off x="421100" y="5996331"/>
            <a:ext cx="1815473" cy="719042"/>
          </a:xfrm>
          <a:prstGeom prst="rect">
            <a:avLst/>
          </a:prstGeom>
          <a:noFill/>
          <a:ln>
            <a:noFill/>
          </a:ln>
        </p:spPr>
      </p:pic>
      <p:sp>
        <p:nvSpPr>
          <p:cNvPr id="297" name="Google Shape;297;p32"/>
          <p:cNvSpPr/>
          <p:nvPr/>
        </p:nvSpPr>
        <p:spPr>
          <a:xfrm>
            <a:off x="4164227" y="2479483"/>
            <a:ext cx="4887008" cy="35394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Trebuchet MS"/>
                <a:ea typeface="Trebuchet MS"/>
                <a:cs typeface="Trebuchet MS"/>
                <a:sym typeface="Trebuchet MS"/>
              </a:rPr>
              <a:t>Låt mig berätta om hur du kan rekrytera interna teammedlemmar för att gå med i dina rekryteringsstyrkor och bli </a:t>
            </a:r>
            <a:r>
              <a:rPr b="1" lang="en-US" sz="1600">
                <a:solidFill>
                  <a:schemeClr val="dk1"/>
                </a:solidFill>
                <a:latin typeface="Trebuchet MS"/>
                <a:ea typeface="Trebuchet MS"/>
                <a:cs typeface="Trebuchet MS"/>
                <a:sym typeface="Trebuchet MS"/>
              </a:rPr>
              <a:t>varumärkesambassadörer.</a:t>
            </a:r>
            <a:endParaRPr/>
          </a:p>
          <a:p>
            <a:pPr indent="0" lvl="0" marL="0" marR="0" rtl="0" algn="l">
              <a:spcBef>
                <a:spcPts val="0"/>
              </a:spcBef>
              <a:spcAft>
                <a:spcPts val="0"/>
              </a:spcAft>
              <a:buNone/>
            </a:pPr>
            <a:r>
              <a:rPr lang="en-US" sz="1600">
                <a:solidFill>
                  <a:schemeClr val="dk1"/>
                </a:solidFill>
                <a:latin typeface="Trebuchet MS"/>
                <a:ea typeface="Trebuchet MS"/>
                <a:cs typeface="Trebuchet MS"/>
                <a:sym typeface="Trebuchet MS"/>
              </a:rPr>
              <a:t>Universitet får enkelt ett A när det gäller att rekrytera, skapa och utnyttja varumärkesambassadörer.</a:t>
            </a:r>
            <a:endParaRPr/>
          </a:p>
          <a:p>
            <a:pPr indent="0" lvl="0" marL="0" marR="0" rtl="0" algn="l">
              <a:spcBef>
                <a:spcPts val="0"/>
              </a:spcBef>
              <a:spcAft>
                <a:spcPts val="0"/>
              </a:spcAft>
              <a:buNone/>
            </a:pPr>
            <a:r>
              <a:t/>
            </a:r>
            <a:endParaRPr sz="16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lang="en-US" sz="1600">
                <a:solidFill>
                  <a:schemeClr val="dk1"/>
                </a:solidFill>
                <a:latin typeface="Trebuchet MS"/>
                <a:ea typeface="Trebuchet MS"/>
                <a:cs typeface="Trebuchet MS"/>
                <a:sym typeface="Trebuchet MS"/>
              </a:rPr>
              <a:t>Ett exempel är Red Bulls Studentmarknadsförare. Vi vet alla att Red Bull inte är rädd för att experimentera. Genom att skapa unika ambassadörsprogram för högskolamärken runt om i världen belönas de för sin inställning till skapande av autentiskt innehåll.</a:t>
            </a:r>
            <a:endParaRPr/>
          </a:p>
          <a:p>
            <a:pPr indent="0" lvl="0" marL="0" marR="0" rtl="0" algn="l">
              <a:spcBef>
                <a:spcPts val="0"/>
              </a:spcBef>
              <a:spcAft>
                <a:spcPts val="0"/>
              </a:spcAft>
              <a:buNone/>
            </a:pPr>
            <a:r>
              <a:t/>
            </a:r>
            <a:endParaRPr sz="1600">
              <a:solidFill>
                <a:schemeClr val="dk1"/>
              </a:solidFill>
              <a:latin typeface="Trebuchet MS"/>
              <a:ea typeface="Trebuchet MS"/>
              <a:cs typeface="Trebuchet MS"/>
              <a:sym typeface="Trebuchet MS"/>
            </a:endParaRPr>
          </a:p>
        </p:txBody>
      </p:sp>
      <p:pic>
        <p:nvPicPr>
          <p:cNvPr id="298" name="Google Shape;298;p32"/>
          <p:cNvPicPr preferRelativeResize="0"/>
          <p:nvPr/>
        </p:nvPicPr>
        <p:blipFill rotWithShape="1">
          <a:blip r:embed="rId4">
            <a:alphaModFix/>
          </a:blip>
          <a:srcRect b="0" l="0" r="0" t="0"/>
          <a:stretch/>
        </p:blipFill>
        <p:spPr>
          <a:xfrm>
            <a:off x="311700" y="2473373"/>
            <a:ext cx="3743465" cy="319582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15"/>
          <p:cNvPicPr preferRelativeResize="0"/>
          <p:nvPr/>
        </p:nvPicPr>
        <p:blipFill rotWithShape="1">
          <a:blip r:embed="rId3">
            <a:alphaModFix/>
          </a:blip>
          <a:srcRect b="0" l="0" r="0" t="0"/>
          <a:stretch/>
        </p:blipFill>
        <p:spPr>
          <a:xfrm>
            <a:off x="421100" y="1715029"/>
            <a:ext cx="8413981" cy="3957382"/>
          </a:xfrm>
          <a:prstGeom prst="rect">
            <a:avLst/>
          </a:prstGeom>
          <a:noFill/>
          <a:ln>
            <a:noFill/>
          </a:ln>
        </p:spPr>
      </p:pic>
      <p:sp>
        <p:nvSpPr>
          <p:cNvPr id="114" name="Google Shape;114;p15"/>
          <p:cNvSpPr txBox="1"/>
          <p:nvPr>
            <p:ph idx="1" type="subTitle"/>
          </p:nvPr>
        </p:nvSpPr>
        <p:spPr>
          <a:xfrm>
            <a:off x="2234472" y="1306988"/>
            <a:ext cx="6716628" cy="408041"/>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chemeClr val="dk1"/>
              </a:buClr>
              <a:buSzPts val="2000"/>
              <a:buNone/>
            </a:pPr>
            <a:r>
              <a:rPr b="1" lang="en-US" sz="2000"/>
              <a:t>Prepared by TUCEP  ITALY </a:t>
            </a:r>
            <a:endParaRPr b="1" sz="2000"/>
          </a:p>
        </p:txBody>
      </p:sp>
      <p:sp>
        <p:nvSpPr>
          <p:cNvPr id="115" name="Google Shape;115;p15"/>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116" name="Google Shape;116;p15"/>
          <p:cNvSpPr txBox="1"/>
          <p:nvPr/>
        </p:nvSpPr>
        <p:spPr>
          <a:xfrm>
            <a:off x="2125362" y="127248"/>
            <a:ext cx="6825738" cy="1293779"/>
          </a:xfrm>
          <a:prstGeom prst="rect">
            <a:avLst/>
          </a:prstGeom>
          <a:noFill/>
          <a:ln>
            <a:noFill/>
          </a:ln>
        </p:spPr>
        <p:txBody>
          <a:bodyPr anchorCtr="0" anchor="b" bIns="91425" lIns="91425" spcFirstLastPara="1" rIns="91425" wrap="square" tIns="91425">
            <a:noAutofit/>
          </a:bodyPr>
          <a:lstStyle/>
          <a:p>
            <a:pPr indent="0" lvl="0" marL="0" marR="0" rtl="0" algn="ctr">
              <a:lnSpc>
                <a:spcPct val="90000"/>
              </a:lnSpc>
              <a:spcBef>
                <a:spcPts val="0"/>
              </a:spcBef>
              <a:spcAft>
                <a:spcPts val="0"/>
              </a:spcAft>
              <a:buClr>
                <a:schemeClr val="dk1"/>
              </a:buClr>
              <a:buSzPts val="4800"/>
              <a:buFont typeface="Trebuchet MS"/>
              <a:buNone/>
            </a:pPr>
            <a:r>
              <a:rPr b="1" lang="en-US" sz="4800">
                <a:solidFill>
                  <a:schemeClr val="dk1"/>
                </a:solidFill>
                <a:latin typeface="Trebuchet MS"/>
                <a:ea typeface="Trebuchet MS"/>
                <a:cs typeface="Trebuchet MS"/>
                <a:sym typeface="Trebuchet MS"/>
              </a:rPr>
              <a:t>Module 02: </a:t>
            </a:r>
            <a:r>
              <a:rPr b="1" lang="en-US" sz="4800" cap="none">
                <a:solidFill>
                  <a:schemeClr val="dk1"/>
                </a:solidFill>
                <a:latin typeface="Trebuchet MS"/>
                <a:ea typeface="Trebuchet MS"/>
                <a:cs typeface="Trebuchet MS"/>
                <a:sym typeface="Trebuchet MS"/>
              </a:rPr>
              <a:t>ATTRACT</a:t>
            </a:r>
            <a:r>
              <a:rPr b="1" lang="en-US" sz="3600">
                <a:solidFill>
                  <a:schemeClr val="dk1"/>
                </a:solidFill>
                <a:latin typeface="Trebuchet MS"/>
                <a:ea typeface="Trebuchet MS"/>
                <a:cs typeface="Trebuchet MS"/>
                <a:sym typeface="Trebuchet MS"/>
              </a:rPr>
              <a:t> </a:t>
            </a:r>
            <a:br>
              <a:rPr b="1" lang="en-US" sz="3600">
                <a:solidFill>
                  <a:schemeClr val="dk1"/>
                </a:solidFill>
                <a:latin typeface="Trebuchet MS"/>
                <a:ea typeface="Trebuchet MS"/>
                <a:cs typeface="Trebuchet MS"/>
                <a:sym typeface="Trebuchet MS"/>
              </a:rPr>
            </a:br>
            <a:r>
              <a:rPr b="1" lang="en-US" sz="2800">
                <a:solidFill>
                  <a:schemeClr val="dk1"/>
                </a:solidFill>
                <a:latin typeface="Trebuchet MS"/>
                <a:ea typeface="Trebuchet MS"/>
                <a:cs typeface="Trebuchet MS"/>
                <a:sym typeface="Trebuchet MS"/>
              </a:rPr>
              <a:t>Employer Branding to Attract Talent</a:t>
            </a:r>
            <a:endParaRPr b="1" sz="2800">
              <a:solidFill>
                <a:schemeClr val="dk1"/>
              </a:solidFill>
              <a:latin typeface="Trebuchet MS"/>
              <a:ea typeface="Trebuchet MS"/>
              <a:cs typeface="Trebuchet MS"/>
              <a:sym typeface="Trebuchet MS"/>
            </a:endParaRPr>
          </a:p>
        </p:txBody>
      </p:sp>
      <p:sp>
        <p:nvSpPr>
          <p:cNvPr id="117" name="Google Shape;117;p15"/>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sp>
        <p:nvSpPr>
          <p:cNvPr id="118" name="Google Shape;118;p15"/>
          <p:cNvSpPr/>
          <p:nvPr/>
        </p:nvSpPr>
        <p:spPr>
          <a:xfrm>
            <a:off x="0" y="13970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119" name="Google Shape;119;p15"/>
          <p:cNvSpPr/>
          <p:nvPr/>
        </p:nvSpPr>
        <p:spPr>
          <a:xfrm>
            <a:off x="0" y="55880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120" name="Google Shape;120;p15"/>
          <p:cNvSpPr/>
          <p:nvPr/>
        </p:nvSpPr>
        <p:spPr>
          <a:xfrm>
            <a:off x="0" y="69850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121" name="Google Shape;121;p15"/>
          <p:cNvSpPr/>
          <p:nvPr/>
        </p:nvSpPr>
        <p:spPr>
          <a:xfrm>
            <a:off x="0" y="104140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pic>
        <p:nvPicPr>
          <p:cNvPr id="122" name="Google Shape;122;p15"/>
          <p:cNvPicPr preferRelativeResize="0"/>
          <p:nvPr/>
        </p:nvPicPr>
        <p:blipFill rotWithShape="1">
          <a:blip r:embed="rId4">
            <a:alphaModFix/>
          </a:blip>
          <a:srcRect b="0" l="0" r="0" t="0"/>
          <a:stretch/>
        </p:blipFill>
        <p:spPr>
          <a:xfrm>
            <a:off x="421100" y="5996331"/>
            <a:ext cx="1815473" cy="719042"/>
          </a:xfrm>
          <a:prstGeom prst="rect">
            <a:avLst/>
          </a:prstGeom>
          <a:noFill/>
          <a:ln>
            <a:noFill/>
          </a:ln>
        </p:spPr>
      </p:pic>
      <p:sp>
        <p:nvSpPr>
          <p:cNvPr id="123" name="Google Shape;123;p15"/>
          <p:cNvSpPr/>
          <p:nvPr/>
        </p:nvSpPr>
        <p:spPr>
          <a:xfrm>
            <a:off x="389294" y="5718436"/>
            <a:ext cx="3684022" cy="2462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u="sng">
                <a:solidFill>
                  <a:schemeClr val="hlink"/>
                </a:solidFill>
                <a:latin typeface="Trebuchet MS"/>
                <a:ea typeface="Trebuchet MS"/>
                <a:cs typeface="Trebuchet MS"/>
                <a:sym typeface="Trebuchet MS"/>
                <a:hlinkClick r:id="rId5"/>
              </a:rPr>
              <a:t>The image is from the website: https://www.greenhouse.io</a:t>
            </a:r>
            <a:endParaRPr sz="1000">
              <a:solidFill>
                <a:schemeClr val="dk1"/>
              </a:solidFill>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3"/>
          <p:cNvSpPr/>
          <p:nvPr>
            <p:ph type="ctrTitle"/>
          </p:nvPr>
        </p:nvSpPr>
        <p:spPr>
          <a:xfrm>
            <a:off x="311700" y="1608470"/>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3F3F3"/>
              </a:buClr>
              <a:buSzPts val="3240"/>
              <a:buFont typeface="Trebuchet MS"/>
              <a:buNone/>
            </a:pPr>
            <a:r>
              <a:rPr b="1" lang="en-US" sz="3240">
                <a:solidFill>
                  <a:srgbClr val="F3F3F3"/>
                </a:solidFill>
                <a:latin typeface="Trebuchet MS"/>
                <a:ea typeface="Trebuchet MS"/>
                <a:cs typeface="Trebuchet MS"/>
                <a:sym typeface="Trebuchet MS"/>
              </a:rPr>
              <a:t> Anställda som varumärkesambassadörer</a:t>
            </a:r>
            <a:endParaRPr b="1" sz="3060">
              <a:solidFill>
                <a:schemeClr val="lt1"/>
              </a:solidFill>
            </a:endParaRPr>
          </a:p>
        </p:txBody>
      </p:sp>
      <p:sp>
        <p:nvSpPr>
          <p:cNvPr id="304" name="Google Shape;304;p33"/>
          <p:cNvSpPr/>
          <p:nvPr/>
        </p:nvSpPr>
        <p:spPr>
          <a:xfrm>
            <a:off x="524425" y="5402510"/>
            <a:ext cx="9144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305" name="Google Shape;305;p33"/>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306" name="Google Shape;306;p33"/>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307" name="Google Shape;307;p33"/>
          <p:cNvPicPr preferRelativeResize="0"/>
          <p:nvPr/>
        </p:nvPicPr>
        <p:blipFill rotWithShape="1">
          <a:blip r:embed="rId3">
            <a:alphaModFix/>
          </a:blip>
          <a:srcRect b="0" l="0" r="0" t="0"/>
          <a:stretch/>
        </p:blipFill>
        <p:spPr>
          <a:xfrm>
            <a:off x="421100" y="5996331"/>
            <a:ext cx="1815473" cy="719042"/>
          </a:xfrm>
          <a:prstGeom prst="rect">
            <a:avLst/>
          </a:prstGeom>
          <a:noFill/>
          <a:ln>
            <a:noFill/>
          </a:ln>
        </p:spPr>
      </p:pic>
      <p:pic>
        <p:nvPicPr>
          <p:cNvPr id="308" name="Google Shape;308;p33"/>
          <p:cNvPicPr preferRelativeResize="0"/>
          <p:nvPr/>
        </p:nvPicPr>
        <p:blipFill rotWithShape="1">
          <a:blip r:embed="rId4">
            <a:alphaModFix/>
          </a:blip>
          <a:srcRect b="0" l="0" r="0" t="0"/>
          <a:stretch/>
        </p:blipFill>
        <p:spPr>
          <a:xfrm>
            <a:off x="274227" y="2455239"/>
            <a:ext cx="4084441" cy="2947270"/>
          </a:xfrm>
          <a:prstGeom prst="rect">
            <a:avLst/>
          </a:prstGeom>
          <a:noFill/>
          <a:ln>
            <a:noFill/>
          </a:ln>
        </p:spPr>
      </p:pic>
      <p:sp>
        <p:nvSpPr>
          <p:cNvPr id="309" name="Google Shape;309;p33"/>
          <p:cNvSpPr/>
          <p:nvPr/>
        </p:nvSpPr>
        <p:spPr>
          <a:xfrm>
            <a:off x="506182" y="5394787"/>
            <a:ext cx="3620530" cy="2462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u="sng">
                <a:solidFill>
                  <a:schemeClr val="hlink"/>
                </a:solidFill>
                <a:latin typeface="Trebuchet MS"/>
                <a:ea typeface="Trebuchet MS"/>
                <a:cs typeface="Trebuchet MS"/>
                <a:sym typeface="Trebuchet MS"/>
                <a:hlinkClick r:id="rId5"/>
              </a:rPr>
              <a:t>https://fmwaechter.com/employees-brand-ambassadors/</a:t>
            </a:r>
            <a:endParaRPr sz="1000">
              <a:solidFill>
                <a:schemeClr val="dk1"/>
              </a:solidFill>
              <a:latin typeface="Trebuchet MS"/>
              <a:ea typeface="Trebuchet MS"/>
              <a:cs typeface="Trebuchet MS"/>
              <a:sym typeface="Trebuchet MS"/>
            </a:endParaRPr>
          </a:p>
        </p:txBody>
      </p:sp>
      <p:sp>
        <p:nvSpPr>
          <p:cNvPr id="310" name="Google Shape;310;p33"/>
          <p:cNvSpPr/>
          <p:nvPr/>
        </p:nvSpPr>
        <p:spPr>
          <a:xfrm>
            <a:off x="4572000" y="2329306"/>
            <a:ext cx="4371511" cy="32008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Quattrocento Sans"/>
                <a:ea typeface="Quattrocento Sans"/>
                <a:cs typeface="Quattrocento Sans"/>
                <a:sym typeface="Quattrocento Sans"/>
              </a:rPr>
              <a:t>Varumärkesambassadörer hjälper inte bara i rekryteringsavdelningen, de kan också öka företagets rykte och intäkter.</a:t>
            </a:r>
            <a:endParaRPr/>
          </a:p>
          <a:p>
            <a:pPr indent="0" lvl="0" marL="0" marR="0" rtl="0" algn="l">
              <a:spcBef>
                <a:spcPts val="0"/>
              </a:spcBef>
              <a:spcAft>
                <a:spcPts val="0"/>
              </a:spcAft>
              <a:buNone/>
            </a:pPr>
            <a:r>
              <a:rPr lang="en-US" sz="1600">
                <a:solidFill>
                  <a:schemeClr val="dk1"/>
                </a:solidFill>
                <a:latin typeface="Trebuchet MS"/>
                <a:ea typeface="Trebuchet MS"/>
                <a:cs typeface="Trebuchet MS"/>
                <a:sym typeface="Trebuchet MS"/>
              </a:rPr>
              <a:t>Erbjud varje anställd möjlighet att bli en varumärkesambassadör.</a:t>
            </a:r>
            <a:r>
              <a:rPr i="1" lang="en-US" sz="1600">
                <a:solidFill>
                  <a:schemeClr val="dk1"/>
                </a:solidFill>
                <a:latin typeface="Trebuchet MS"/>
                <a:ea typeface="Trebuchet MS"/>
                <a:cs typeface="Trebuchet MS"/>
                <a:sym typeface="Trebuchet MS"/>
              </a:rPr>
              <a:t> Börja under den </a:t>
            </a:r>
            <a:r>
              <a:rPr b="1" i="1" lang="en-US" sz="1600">
                <a:solidFill>
                  <a:schemeClr val="dk1"/>
                </a:solidFill>
                <a:latin typeface="Trebuchet MS"/>
                <a:ea typeface="Trebuchet MS"/>
                <a:cs typeface="Trebuchet MS"/>
                <a:sym typeface="Trebuchet MS"/>
              </a:rPr>
              <a:t>anställdas orientering</a:t>
            </a:r>
            <a:r>
              <a:rPr i="1" lang="en-US" sz="1600">
                <a:solidFill>
                  <a:schemeClr val="dk1"/>
                </a:solidFill>
                <a:latin typeface="Trebuchet MS"/>
                <a:ea typeface="Trebuchet MS"/>
                <a:cs typeface="Trebuchet MS"/>
                <a:sym typeface="Trebuchet MS"/>
              </a:rPr>
              <a:t>, då börjar du förstärka idén att alla är ambassadörer. Dela historien om ditt företag, förklara ditt engagemang för folket, deras familjer, ditt samhälle och dina kunder. </a:t>
            </a:r>
            <a:r>
              <a:rPr i="1" lang="en-US" sz="1800">
                <a:solidFill>
                  <a:schemeClr val="dk1"/>
                </a:solidFill>
                <a:latin typeface="Trebuchet MS"/>
                <a:ea typeface="Trebuchet MS"/>
                <a:cs typeface="Trebuchet MS"/>
                <a:sym typeface="Trebuchet MS"/>
              </a:rPr>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4"/>
          <p:cNvSpPr/>
          <p:nvPr>
            <p:ph type="ctrTitle"/>
          </p:nvPr>
        </p:nvSpPr>
        <p:spPr>
          <a:xfrm>
            <a:off x="311700" y="1534328"/>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3F3F3"/>
              </a:buClr>
              <a:buSzPts val="3240"/>
              <a:buFont typeface="Trebuchet MS"/>
              <a:buNone/>
            </a:pPr>
            <a:r>
              <a:rPr b="1" lang="en-US" sz="3240">
                <a:solidFill>
                  <a:srgbClr val="F3F3F3"/>
                </a:solidFill>
                <a:latin typeface="Trebuchet MS"/>
                <a:ea typeface="Trebuchet MS"/>
                <a:cs typeface="Trebuchet MS"/>
                <a:sym typeface="Trebuchet MS"/>
              </a:rPr>
              <a:t> Anställda som varumärkesambassadörer</a:t>
            </a:r>
            <a:endParaRPr b="1" sz="3060">
              <a:solidFill>
                <a:schemeClr val="lt1"/>
              </a:solidFill>
            </a:endParaRPr>
          </a:p>
        </p:txBody>
      </p:sp>
      <p:sp>
        <p:nvSpPr>
          <p:cNvPr id="316" name="Google Shape;316;p34"/>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317" name="Google Shape;317;p34"/>
          <p:cNvPicPr preferRelativeResize="0"/>
          <p:nvPr/>
        </p:nvPicPr>
        <p:blipFill rotWithShape="1">
          <a:blip r:embed="rId3">
            <a:alphaModFix/>
          </a:blip>
          <a:srcRect b="0" l="0" r="0" t="0"/>
          <a:stretch/>
        </p:blipFill>
        <p:spPr>
          <a:xfrm>
            <a:off x="421100" y="5996331"/>
            <a:ext cx="1815473" cy="719042"/>
          </a:xfrm>
          <a:prstGeom prst="rect">
            <a:avLst/>
          </a:prstGeom>
          <a:noFill/>
          <a:ln>
            <a:noFill/>
          </a:ln>
        </p:spPr>
      </p:pic>
      <p:pic>
        <p:nvPicPr>
          <p:cNvPr id="318" name="Google Shape;318;p34"/>
          <p:cNvPicPr preferRelativeResize="0"/>
          <p:nvPr/>
        </p:nvPicPr>
        <p:blipFill rotWithShape="1">
          <a:blip r:embed="rId4">
            <a:alphaModFix/>
          </a:blip>
          <a:srcRect b="0" l="0" r="0" t="0"/>
          <a:stretch/>
        </p:blipFill>
        <p:spPr>
          <a:xfrm>
            <a:off x="421100" y="2940671"/>
            <a:ext cx="3465170" cy="2012693"/>
          </a:xfrm>
          <a:prstGeom prst="rect">
            <a:avLst/>
          </a:prstGeom>
          <a:noFill/>
          <a:ln>
            <a:noFill/>
          </a:ln>
        </p:spPr>
      </p:pic>
      <p:sp>
        <p:nvSpPr>
          <p:cNvPr id="319" name="Google Shape;319;p34"/>
          <p:cNvSpPr/>
          <p:nvPr/>
        </p:nvSpPr>
        <p:spPr>
          <a:xfrm>
            <a:off x="194811" y="5000371"/>
            <a:ext cx="4083523" cy="21544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u="sng">
                <a:solidFill>
                  <a:schemeClr val="hlink"/>
                </a:solidFill>
                <a:latin typeface="Roboto"/>
                <a:ea typeface="Roboto"/>
                <a:cs typeface="Roboto"/>
                <a:sym typeface="Roboto"/>
                <a:hlinkClick r:id="rId5"/>
              </a:rPr>
              <a:t>How to Turn Your Employees Into Brand Ambassadors | Red Crow Marketing</a:t>
            </a:r>
            <a:endParaRPr sz="800">
              <a:solidFill>
                <a:schemeClr val="dk1"/>
              </a:solidFill>
              <a:latin typeface="Trebuchet MS"/>
              <a:ea typeface="Trebuchet MS"/>
              <a:cs typeface="Trebuchet MS"/>
              <a:sym typeface="Trebuchet MS"/>
            </a:endParaRPr>
          </a:p>
        </p:txBody>
      </p:sp>
      <p:sp>
        <p:nvSpPr>
          <p:cNvPr id="320" name="Google Shape;320;p34"/>
          <p:cNvSpPr/>
          <p:nvPr/>
        </p:nvSpPr>
        <p:spPr>
          <a:xfrm>
            <a:off x="4081082" y="2100357"/>
            <a:ext cx="5062918" cy="369331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Quattrocento Sans"/>
                <a:ea typeface="Quattrocento Sans"/>
                <a:cs typeface="Quattrocento Sans"/>
                <a:sym typeface="Quattrocento Sans"/>
              </a:rPr>
              <a:t>Sponsra </a:t>
            </a:r>
            <a:r>
              <a:rPr b="0" lang="en-US" sz="1800">
                <a:solidFill>
                  <a:schemeClr val="dk1"/>
                </a:solidFill>
                <a:latin typeface="Quattrocento Sans"/>
                <a:ea typeface="Quattrocento Sans"/>
                <a:cs typeface="Quattrocento Sans"/>
                <a:sym typeface="Quattrocento Sans"/>
              </a:rPr>
              <a:t>ett lokalt idrottslag eller en välgörenhetspromenad. Det finns inget starkare än en armé av anställda som marscherar tillsammans för att stödja en god sak.</a:t>
            </a:r>
            <a:endParaRPr/>
          </a:p>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Var noga med att påminna dina anställda om att andra gör bedömningar om företaget baserat på vad de ser hos de som bär logotypen.</a:t>
            </a:r>
            <a:endParaRPr/>
          </a:p>
          <a:p>
            <a:pPr indent="0" lvl="0" marL="0" marR="0" rtl="0" algn="l">
              <a:spcBef>
                <a:spcPts val="0"/>
              </a:spcBef>
              <a:spcAft>
                <a:spcPts val="0"/>
              </a:spcAft>
              <a:buNone/>
            </a:pPr>
            <a:r>
              <a:rPr b="1" i="1" lang="en-US" sz="1800">
                <a:solidFill>
                  <a:schemeClr val="dk1"/>
                </a:solidFill>
                <a:latin typeface="Quattrocento Sans"/>
                <a:ea typeface="Quattrocento Sans"/>
                <a:cs typeface="Quattrocento Sans"/>
                <a:sym typeface="Quattrocento Sans"/>
              </a:rPr>
              <a:t>Det bästa sättet att få arbetsgivarvarumärket att växa snabbt är att entusiastiska anställda ''sjunger'' om dina prestationer. Uppmuntra dina människor att gå upp på scenen, ge dem en mikrofon och ställ dig åt sidan.</a:t>
            </a:r>
            <a:endParaRPr b="1" i="1" sz="2400">
              <a:solidFill>
                <a:schemeClr val="dk1"/>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5"/>
          <p:cNvSpPr/>
          <p:nvPr>
            <p:ph type="ctrTitle"/>
          </p:nvPr>
        </p:nvSpPr>
        <p:spPr>
          <a:xfrm>
            <a:off x="311700" y="1534328"/>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3F3F3"/>
              </a:buClr>
              <a:buSzPts val="2160"/>
              <a:buFont typeface="Trebuchet MS"/>
              <a:buNone/>
            </a:pPr>
            <a:r>
              <a:rPr b="1" lang="en-US" sz="2160">
                <a:solidFill>
                  <a:srgbClr val="F3F3F3"/>
                </a:solidFill>
                <a:latin typeface="Trebuchet MS"/>
                <a:ea typeface="Trebuchet MS"/>
                <a:cs typeface="Trebuchet MS"/>
                <a:sym typeface="Trebuchet MS"/>
              </a:rPr>
              <a:t>Fyra frågor för ett övertygande arbetsgivarvarumärke</a:t>
            </a:r>
            <a:endParaRPr b="1" sz="3060">
              <a:solidFill>
                <a:schemeClr val="lt1"/>
              </a:solidFill>
            </a:endParaRPr>
          </a:p>
        </p:txBody>
      </p:sp>
      <p:sp>
        <p:nvSpPr>
          <p:cNvPr id="326" name="Google Shape;326;p35"/>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327" name="Google Shape;327;p35"/>
          <p:cNvPicPr preferRelativeResize="0"/>
          <p:nvPr/>
        </p:nvPicPr>
        <p:blipFill rotWithShape="1">
          <a:blip r:embed="rId3">
            <a:alphaModFix/>
          </a:blip>
          <a:srcRect b="0" l="0" r="0" t="0"/>
          <a:stretch/>
        </p:blipFill>
        <p:spPr>
          <a:xfrm>
            <a:off x="421100" y="5996331"/>
            <a:ext cx="1815473" cy="719042"/>
          </a:xfrm>
          <a:prstGeom prst="rect">
            <a:avLst/>
          </a:prstGeom>
          <a:noFill/>
          <a:ln>
            <a:noFill/>
          </a:ln>
        </p:spPr>
      </p:pic>
      <p:sp>
        <p:nvSpPr>
          <p:cNvPr id="328" name="Google Shape;328;p35"/>
          <p:cNvSpPr/>
          <p:nvPr/>
        </p:nvSpPr>
        <p:spPr>
          <a:xfrm>
            <a:off x="210065" y="2098141"/>
            <a:ext cx="5223326" cy="34778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dk1"/>
                </a:solidFill>
                <a:latin typeface="Quattrocento Sans"/>
                <a:ea typeface="Quattrocento Sans"/>
                <a:cs typeface="Quattrocento Sans"/>
                <a:sym typeface="Quattrocento Sans"/>
              </a:rPr>
              <a:t>Den första frågan </a:t>
            </a:r>
            <a:r>
              <a:rPr b="0" lang="en-US" sz="2000">
                <a:solidFill>
                  <a:schemeClr val="dk1"/>
                </a:solidFill>
                <a:latin typeface="Quattrocento Sans"/>
                <a:ea typeface="Quattrocento Sans"/>
                <a:cs typeface="Quattrocento Sans"/>
                <a:sym typeface="Quattrocento Sans"/>
              </a:rPr>
              <a:t>du behöver ställa dig själv är: "Är jag tydlig över vem jag försöker locka?" Om du försöker attrahera alla kommer du att sluta locka någon.</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US" sz="2000">
                <a:solidFill>
                  <a:schemeClr val="dk1"/>
                </a:solidFill>
                <a:latin typeface="Quattrocento Sans"/>
                <a:ea typeface="Quattrocento Sans"/>
                <a:cs typeface="Quattrocento Sans"/>
                <a:sym typeface="Quattrocento Sans"/>
              </a:rPr>
              <a:t>Ta reda på exakt vem din målmarknad är och prata direkt med dem. När du gör det kommer du ha en handfull rätt kandidater att välja mellan, snarare än en massa CVn från människor som helt klart inte passar dig.</a:t>
            </a:r>
            <a:endParaRPr sz="2800">
              <a:solidFill>
                <a:schemeClr val="dk1"/>
              </a:solidFill>
              <a:latin typeface="Times New Roman"/>
              <a:ea typeface="Times New Roman"/>
              <a:cs typeface="Times New Roman"/>
              <a:sym typeface="Times New Roman"/>
            </a:endParaRPr>
          </a:p>
        </p:txBody>
      </p:sp>
      <p:pic>
        <p:nvPicPr>
          <p:cNvPr descr="1" id="329" name="Google Shape;329;p35"/>
          <p:cNvPicPr preferRelativeResize="0"/>
          <p:nvPr/>
        </p:nvPicPr>
        <p:blipFill rotWithShape="1">
          <a:blip r:embed="rId4">
            <a:alphaModFix/>
          </a:blip>
          <a:srcRect b="0" l="0" r="0" t="0"/>
          <a:stretch/>
        </p:blipFill>
        <p:spPr>
          <a:xfrm>
            <a:off x="5555662" y="2136805"/>
            <a:ext cx="2258683" cy="3429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6"/>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335" name="Google Shape;335;p36"/>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336" name="Google Shape;336;p36"/>
          <p:cNvPicPr preferRelativeResize="0"/>
          <p:nvPr/>
        </p:nvPicPr>
        <p:blipFill rotWithShape="1">
          <a:blip r:embed="rId3">
            <a:alphaModFix/>
          </a:blip>
          <a:srcRect b="0" l="0" r="0" t="0"/>
          <a:stretch/>
        </p:blipFill>
        <p:spPr>
          <a:xfrm>
            <a:off x="421100" y="5996331"/>
            <a:ext cx="1815473" cy="719042"/>
          </a:xfrm>
          <a:prstGeom prst="rect">
            <a:avLst/>
          </a:prstGeom>
          <a:noFill/>
          <a:ln>
            <a:noFill/>
          </a:ln>
        </p:spPr>
      </p:pic>
      <p:sp>
        <p:nvSpPr>
          <p:cNvPr id="337" name="Google Shape;337;p36"/>
          <p:cNvSpPr/>
          <p:nvPr>
            <p:ph type="ctrTitle"/>
          </p:nvPr>
        </p:nvSpPr>
        <p:spPr>
          <a:xfrm>
            <a:off x="311700" y="1534328"/>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3F3F3"/>
              </a:buClr>
              <a:buSzPts val="2160"/>
              <a:buFont typeface="Trebuchet MS"/>
              <a:buNone/>
            </a:pPr>
            <a:r>
              <a:rPr b="1" lang="en-US" sz="2160">
                <a:solidFill>
                  <a:srgbClr val="F3F3F3"/>
                </a:solidFill>
                <a:latin typeface="Trebuchet MS"/>
                <a:ea typeface="Trebuchet MS"/>
                <a:cs typeface="Trebuchet MS"/>
                <a:sym typeface="Trebuchet MS"/>
              </a:rPr>
              <a:t>Fyra frågor för ett övertygande arbetsgivarvarumärke</a:t>
            </a:r>
            <a:endParaRPr b="1" sz="3060">
              <a:solidFill>
                <a:schemeClr val="lt1"/>
              </a:solidFill>
            </a:endParaRPr>
          </a:p>
        </p:txBody>
      </p:sp>
      <p:sp>
        <p:nvSpPr>
          <p:cNvPr id="338" name="Google Shape;338;p36"/>
          <p:cNvSpPr/>
          <p:nvPr/>
        </p:nvSpPr>
        <p:spPr>
          <a:xfrm>
            <a:off x="3498574" y="2029831"/>
            <a:ext cx="5495417" cy="378565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dk1"/>
                </a:solidFill>
                <a:latin typeface="Quattrocento Sans"/>
                <a:ea typeface="Quattrocento Sans"/>
                <a:cs typeface="Quattrocento Sans"/>
                <a:sym typeface="Quattrocento Sans"/>
              </a:rPr>
              <a:t>Den andra frågan är </a:t>
            </a:r>
            <a:r>
              <a:rPr b="0" lang="en-US" sz="2000">
                <a:solidFill>
                  <a:schemeClr val="dk1"/>
                </a:solidFill>
                <a:latin typeface="Quattrocento Sans"/>
                <a:ea typeface="Quattrocento Sans"/>
                <a:cs typeface="Quattrocento Sans"/>
                <a:sym typeface="Quattrocento Sans"/>
              </a:rPr>
              <a:t>"Varför ska jag arbeta för dig?" Det här är frågan som går igenom varje kandidats sinne, och du måste ha en anledning till varför någon skulle välja ditt företag framför någon annans. Kandidater idag har ett inflytande över vem, var, hur och vad de ägnar sina liv åt, så att leta efter arbete de kommer att njuta av har blivit en viktig del av jobbsökningen. Kandidater vill veta var det finns en matchning mellan ett företag, deras intressen, arbetsmoral och personlighet.</a:t>
            </a:r>
            <a:endParaRPr sz="2800">
              <a:solidFill>
                <a:schemeClr val="dk1"/>
              </a:solidFill>
              <a:latin typeface="Times New Roman"/>
              <a:ea typeface="Times New Roman"/>
              <a:cs typeface="Times New Roman"/>
              <a:sym typeface="Times New Roman"/>
            </a:endParaRPr>
          </a:p>
        </p:txBody>
      </p:sp>
      <p:pic>
        <p:nvPicPr>
          <p:cNvPr descr="2" id="339" name="Google Shape;339;p36"/>
          <p:cNvPicPr preferRelativeResize="0"/>
          <p:nvPr/>
        </p:nvPicPr>
        <p:blipFill rotWithShape="1">
          <a:blip r:embed="rId4">
            <a:alphaModFix/>
          </a:blip>
          <a:srcRect b="0" l="0" r="0" t="0"/>
          <a:stretch/>
        </p:blipFill>
        <p:spPr>
          <a:xfrm>
            <a:off x="921925" y="2307021"/>
            <a:ext cx="2351362" cy="31322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pic>
        <p:nvPicPr>
          <p:cNvPr id="344" name="Google Shape;344;p37"/>
          <p:cNvPicPr preferRelativeResize="0"/>
          <p:nvPr/>
        </p:nvPicPr>
        <p:blipFill rotWithShape="1">
          <a:blip r:embed="rId3">
            <a:alphaModFix/>
          </a:blip>
          <a:srcRect b="0" l="0" r="0" t="0"/>
          <a:stretch/>
        </p:blipFill>
        <p:spPr>
          <a:xfrm>
            <a:off x="1842051" y="2821249"/>
            <a:ext cx="5257499" cy="3268481"/>
          </a:xfrm>
          <a:prstGeom prst="rect">
            <a:avLst/>
          </a:prstGeom>
          <a:noFill/>
          <a:ln>
            <a:noFill/>
          </a:ln>
        </p:spPr>
      </p:pic>
      <p:sp>
        <p:nvSpPr>
          <p:cNvPr id="345" name="Google Shape;345;p37"/>
          <p:cNvSpPr/>
          <p:nvPr/>
        </p:nvSpPr>
        <p:spPr>
          <a:xfrm>
            <a:off x="524425" y="5402510"/>
            <a:ext cx="9144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346" name="Google Shape;346;p37"/>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347" name="Google Shape;347;p37"/>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348" name="Google Shape;348;p37"/>
          <p:cNvPicPr preferRelativeResize="0"/>
          <p:nvPr/>
        </p:nvPicPr>
        <p:blipFill rotWithShape="1">
          <a:blip r:embed="rId4">
            <a:alphaModFix/>
          </a:blip>
          <a:srcRect b="0" l="0" r="0" t="0"/>
          <a:stretch/>
        </p:blipFill>
        <p:spPr>
          <a:xfrm>
            <a:off x="421100" y="5996331"/>
            <a:ext cx="1815473" cy="719042"/>
          </a:xfrm>
          <a:prstGeom prst="rect">
            <a:avLst/>
          </a:prstGeom>
          <a:noFill/>
          <a:ln>
            <a:noFill/>
          </a:ln>
        </p:spPr>
      </p:pic>
      <p:sp>
        <p:nvSpPr>
          <p:cNvPr id="349" name="Google Shape;349;p37"/>
          <p:cNvSpPr/>
          <p:nvPr>
            <p:ph type="ctrTitle"/>
          </p:nvPr>
        </p:nvSpPr>
        <p:spPr>
          <a:xfrm>
            <a:off x="311700" y="1534328"/>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3F3F3"/>
              </a:buClr>
              <a:buSzPts val="2160"/>
              <a:buFont typeface="Trebuchet MS"/>
              <a:buNone/>
            </a:pPr>
            <a:r>
              <a:rPr b="1" lang="en-US" sz="2160">
                <a:solidFill>
                  <a:srgbClr val="F3F3F3"/>
                </a:solidFill>
                <a:latin typeface="Trebuchet MS"/>
                <a:ea typeface="Trebuchet MS"/>
                <a:cs typeface="Trebuchet MS"/>
                <a:sym typeface="Trebuchet MS"/>
              </a:rPr>
              <a:t>Fyra frågor för ett övertygande arbetsgivarvarumärke</a:t>
            </a:r>
            <a:endParaRPr b="1" sz="3060">
              <a:solidFill>
                <a:schemeClr val="lt1"/>
              </a:solidFill>
            </a:endParaRPr>
          </a:p>
        </p:txBody>
      </p:sp>
      <p:sp>
        <p:nvSpPr>
          <p:cNvPr id="350" name="Google Shape;350;p37"/>
          <p:cNvSpPr/>
          <p:nvPr/>
        </p:nvSpPr>
        <p:spPr>
          <a:xfrm>
            <a:off x="311700" y="2038465"/>
            <a:ext cx="8228630" cy="181588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Quattrocento Sans"/>
                <a:ea typeface="Quattrocento Sans"/>
                <a:cs typeface="Quattrocento Sans"/>
                <a:sym typeface="Quattrocento Sans"/>
              </a:rPr>
              <a:t>Målet är inte att locka alla på arbetsmarknaden. Målet är att attrahera rätt personer vars värderingar och ambitioner stämmer överens med dina.</a:t>
            </a:r>
            <a:endParaRPr b="1" i="1" sz="3600">
              <a:solidFill>
                <a:schemeClr val="dk1"/>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38"/>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356" name="Google Shape;356;p38"/>
          <p:cNvPicPr preferRelativeResize="0"/>
          <p:nvPr/>
        </p:nvPicPr>
        <p:blipFill rotWithShape="1">
          <a:blip r:embed="rId3">
            <a:alphaModFix/>
          </a:blip>
          <a:srcRect b="0" l="0" r="0" t="0"/>
          <a:stretch/>
        </p:blipFill>
        <p:spPr>
          <a:xfrm>
            <a:off x="421100" y="5996331"/>
            <a:ext cx="1815473" cy="719042"/>
          </a:xfrm>
          <a:prstGeom prst="rect">
            <a:avLst/>
          </a:prstGeom>
          <a:noFill/>
          <a:ln>
            <a:noFill/>
          </a:ln>
        </p:spPr>
      </p:pic>
      <p:sp>
        <p:nvSpPr>
          <p:cNvPr id="357" name="Google Shape;357;p38"/>
          <p:cNvSpPr/>
          <p:nvPr>
            <p:ph type="ctrTitle"/>
          </p:nvPr>
        </p:nvSpPr>
        <p:spPr>
          <a:xfrm>
            <a:off x="311700" y="1534328"/>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3F3F3"/>
              </a:buClr>
              <a:buSzPts val="2160"/>
              <a:buFont typeface="Trebuchet MS"/>
              <a:buNone/>
            </a:pPr>
            <a:r>
              <a:rPr b="1" lang="en-US" sz="2160">
                <a:solidFill>
                  <a:srgbClr val="F3F3F3"/>
                </a:solidFill>
                <a:latin typeface="Trebuchet MS"/>
                <a:ea typeface="Trebuchet MS"/>
                <a:cs typeface="Trebuchet MS"/>
                <a:sym typeface="Trebuchet MS"/>
              </a:rPr>
              <a:t>Fyra frågor för ett övertygande arbetsgivarvarumärke</a:t>
            </a:r>
            <a:endParaRPr b="1" sz="3060">
              <a:solidFill>
                <a:schemeClr val="lt1"/>
              </a:solidFill>
            </a:endParaRPr>
          </a:p>
        </p:txBody>
      </p:sp>
      <p:sp>
        <p:nvSpPr>
          <p:cNvPr id="358" name="Google Shape;358;p38"/>
          <p:cNvSpPr/>
          <p:nvPr/>
        </p:nvSpPr>
        <p:spPr>
          <a:xfrm>
            <a:off x="311699" y="1989288"/>
            <a:ext cx="5451813" cy="378565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dk1"/>
                </a:solidFill>
                <a:latin typeface="Quattrocento Sans"/>
                <a:ea typeface="Quattrocento Sans"/>
                <a:cs typeface="Quattrocento Sans"/>
                <a:sym typeface="Quattrocento Sans"/>
              </a:rPr>
              <a:t>Den tredje frågan, </a:t>
            </a:r>
            <a:r>
              <a:rPr b="0" lang="en-US" sz="2000">
                <a:solidFill>
                  <a:schemeClr val="dk1"/>
                </a:solidFill>
                <a:latin typeface="Quattrocento Sans"/>
                <a:ea typeface="Quattrocento Sans"/>
                <a:cs typeface="Quattrocento Sans"/>
                <a:sym typeface="Quattrocento Sans"/>
              </a:rPr>
              <a:t>fråga dig själv: "Hur är det egentligen att arbeta för oss?" Det är här du beskriver ditt företags kultur, den verkliga, inte den du tror den är. Gå ut och fråga dina anställda hur det känns att arbeta på ditt företag. När du upptäcker dina styrkor och svagheter kan du förfina och göra de levande. Ju transparentare du kan vara i processen, desto bättre, för dagens kandidater kommer inte att tveka att gå om de känner att du har sålt dem en sedel.</a:t>
            </a:r>
            <a:endParaRPr sz="2800">
              <a:solidFill>
                <a:schemeClr val="dk1"/>
              </a:solidFill>
              <a:latin typeface="Times New Roman"/>
              <a:ea typeface="Times New Roman"/>
              <a:cs typeface="Times New Roman"/>
              <a:sym typeface="Times New Roman"/>
            </a:endParaRPr>
          </a:p>
        </p:txBody>
      </p:sp>
      <p:pic>
        <p:nvPicPr>
          <p:cNvPr descr="3" id="359" name="Google Shape;359;p38"/>
          <p:cNvPicPr preferRelativeResize="0"/>
          <p:nvPr/>
        </p:nvPicPr>
        <p:blipFill rotWithShape="1">
          <a:blip r:embed="rId4">
            <a:alphaModFix/>
          </a:blip>
          <a:srcRect b="0" l="0" r="0" t="0"/>
          <a:stretch/>
        </p:blipFill>
        <p:spPr>
          <a:xfrm>
            <a:off x="5575300" y="2072472"/>
            <a:ext cx="2565400" cy="32512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39"/>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365" name="Google Shape;365;p39"/>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366" name="Google Shape;366;p39"/>
          <p:cNvPicPr preferRelativeResize="0"/>
          <p:nvPr/>
        </p:nvPicPr>
        <p:blipFill rotWithShape="1">
          <a:blip r:embed="rId3">
            <a:alphaModFix/>
          </a:blip>
          <a:srcRect b="0" l="0" r="0" t="0"/>
          <a:stretch/>
        </p:blipFill>
        <p:spPr>
          <a:xfrm>
            <a:off x="421100" y="5996331"/>
            <a:ext cx="1815473" cy="719042"/>
          </a:xfrm>
          <a:prstGeom prst="rect">
            <a:avLst/>
          </a:prstGeom>
          <a:noFill/>
          <a:ln>
            <a:noFill/>
          </a:ln>
        </p:spPr>
      </p:pic>
      <p:sp>
        <p:nvSpPr>
          <p:cNvPr id="367" name="Google Shape;367;p39"/>
          <p:cNvSpPr/>
          <p:nvPr/>
        </p:nvSpPr>
        <p:spPr>
          <a:xfrm>
            <a:off x="3271266" y="2187821"/>
            <a:ext cx="5661703" cy="378565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dk1"/>
                </a:solidFill>
                <a:latin typeface="Quattrocento Sans"/>
                <a:ea typeface="Quattrocento Sans"/>
                <a:cs typeface="Quattrocento Sans"/>
                <a:sym typeface="Quattrocento Sans"/>
              </a:rPr>
              <a:t>Slutligen </a:t>
            </a:r>
            <a:r>
              <a:rPr b="0" lang="en-US" sz="2000">
                <a:solidFill>
                  <a:schemeClr val="dk1"/>
                </a:solidFill>
                <a:latin typeface="Quattrocento Sans"/>
                <a:ea typeface="Quattrocento Sans"/>
                <a:cs typeface="Quattrocento Sans"/>
                <a:sym typeface="Quattrocento Sans"/>
              </a:rPr>
              <a:t>vill du fråga, "Är min kandidatupplevelse som alla andras eller sticker den ut från mängden? "Jag humrar för mig själv när folk säger till mig att de har replikerat någon annans kandidatupplevelse, och att inte behöver formulera sina egna. </a:t>
            </a:r>
            <a:r>
              <a:rPr lang="en-US" sz="2000">
                <a:solidFill>
                  <a:schemeClr val="dk1"/>
                </a:solidFill>
                <a:latin typeface="Quattrocento Sans"/>
                <a:ea typeface="Quattrocento Sans"/>
                <a:cs typeface="Quattrocento Sans"/>
                <a:sym typeface="Quattrocento Sans"/>
              </a:rPr>
              <a:t>På dagens konkurrenskraftiga arbetsmarknad kommer du inte komma någonstans genom att följa alla i mängden. Du måste sätta ditt krav. Det betyder att du måste ge kandidater en upplevelse som ingen annan kan. När jag säger upplevelse menar jag en bra upplevelse.</a:t>
            </a:r>
            <a:endParaRPr sz="2800">
              <a:solidFill>
                <a:schemeClr val="dk1"/>
              </a:solidFill>
              <a:latin typeface="Times New Roman"/>
              <a:ea typeface="Times New Roman"/>
              <a:cs typeface="Times New Roman"/>
              <a:sym typeface="Times New Roman"/>
            </a:endParaRPr>
          </a:p>
        </p:txBody>
      </p:sp>
      <p:sp>
        <p:nvSpPr>
          <p:cNvPr id="368" name="Google Shape;368;p39"/>
          <p:cNvSpPr/>
          <p:nvPr>
            <p:ph type="ctrTitle"/>
          </p:nvPr>
        </p:nvSpPr>
        <p:spPr>
          <a:xfrm>
            <a:off x="311700" y="1534328"/>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3F3F3"/>
              </a:buClr>
              <a:buSzPts val="2160"/>
              <a:buFont typeface="Trebuchet MS"/>
              <a:buNone/>
            </a:pPr>
            <a:r>
              <a:rPr b="1" lang="en-US" sz="2160">
                <a:solidFill>
                  <a:srgbClr val="F3F3F3"/>
                </a:solidFill>
                <a:latin typeface="Trebuchet MS"/>
                <a:ea typeface="Trebuchet MS"/>
                <a:cs typeface="Trebuchet MS"/>
                <a:sym typeface="Trebuchet MS"/>
              </a:rPr>
              <a:t>Fyra frågor för ett övertygande arbetsgivarvarumärke</a:t>
            </a:r>
            <a:endParaRPr b="1" sz="3060">
              <a:solidFill>
                <a:schemeClr val="lt1"/>
              </a:solidFill>
            </a:endParaRPr>
          </a:p>
        </p:txBody>
      </p:sp>
      <p:pic>
        <p:nvPicPr>
          <p:cNvPr descr="4" id="369" name="Google Shape;369;p39"/>
          <p:cNvPicPr preferRelativeResize="0"/>
          <p:nvPr/>
        </p:nvPicPr>
        <p:blipFill rotWithShape="1">
          <a:blip r:embed="rId4">
            <a:alphaModFix/>
          </a:blip>
          <a:srcRect b="0" l="0" r="0" t="0"/>
          <a:stretch/>
        </p:blipFill>
        <p:spPr>
          <a:xfrm>
            <a:off x="604266" y="2396186"/>
            <a:ext cx="2667000" cy="3022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pic>
        <p:nvPicPr>
          <p:cNvPr id="374" name="Google Shape;374;p40"/>
          <p:cNvPicPr preferRelativeResize="0"/>
          <p:nvPr/>
        </p:nvPicPr>
        <p:blipFill rotWithShape="1">
          <a:blip r:embed="rId3">
            <a:alphaModFix/>
          </a:blip>
          <a:srcRect b="0" l="0" r="0" t="0"/>
          <a:stretch/>
        </p:blipFill>
        <p:spPr>
          <a:xfrm>
            <a:off x="311700" y="2042834"/>
            <a:ext cx="6168613" cy="3904056"/>
          </a:xfrm>
          <a:prstGeom prst="rect">
            <a:avLst/>
          </a:prstGeom>
          <a:noFill/>
          <a:ln>
            <a:noFill/>
          </a:ln>
        </p:spPr>
      </p:pic>
      <p:sp>
        <p:nvSpPr>
          <p:cNvPr id="375" name="Google Shape;375;p40"/>
          <p:cNvSpPr/>
          <p:nvPr>
            <p:ph type="ctrTitle"/>
          </p:nvPr>
        </p:nvSpPr>
        <p:spPr>
          <a:xfrm>
            <a:off x="311700" y="1552092"/>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3F3F3"/>
              </a:buClr>
              <a:buSzPts val="3240"/>
              <a:buFont typeface="Trebuchet MS"/>
              <a:buNone/>
            </a:pPr>
            <a:r>
              <a:rPr b="1" lang="en-US" sz="3240">
                <a:solidFill>
                  <a:srgbClr val="F3F3F3"/>
                </a:solidFill>
                <a:latin typeface="Trebuchet MS"/>
                <a:ea typeface="Trebuchet MS"/>
                <a:cs typeface="Trebuchet MS"/>
                <a:sym typeface="Trebuchet MS"/>
              </a:rPr>
              <a:t>Varumärkeshandlingsplan</a:t>
            </a:r>
            <a:endParaRPr b="1" sz="3060">
              <a:solidFill>
                <a:schemeClr val="lt1"/>
              </a:solidFill>
            </a:endParaRPr>
          </a:p>
        </p:txBody>
      </p:sp>
      <p:sp>
        <p:nvSpPr>
          <p:cNvPr id="376" name="Google Shape;376;p40"/>
          <p:cNvSpPr/>
          <p:nvPr/>
        </p:nvSpPr>
        <p:spPr>
          <a:xfrm>
            <a:off x="524425" y="5402510"/>
            <a:ext cx="9144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377" name="Google Shape;377;p40"/>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378" name="Google Shape;378;p40"/>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379" name="Google Shape;379;p40"/>
          <p:cNvPicPr preferRelativeResize="0"/>
          <p:nvPr/>
        </p:nvPicPr>
        <p:blipFill rotWithShape="1">
          <a:blip r:embed="rId4">
            <a:alphaModFix/>
          </a:blip>
          <a:srcRect b="0" l="0" r="0" t="0"/>
          <a:stretch/>
        </p:blipFill>
        <p:spPr>
          <a:xfrm>
            <a:off x="421100" y="5996331"/>
            <a:ext cx="1815473" cy="719042"/>
          </a:xfrm>
          <a:prstGeom prst="rect">
            <a:avLst/>
          </a:prstGeom>
          <a:noFill/>
          <a:ln>
            <a:noFill/>
          </a:ln>
        </p:spPr>
      </p:pic>
      <p:sp>
        <p:nvSpPr>
          <p:cNvPr id="380" name="Google Shape;380;p40"/>
          <p:cNvSpPr/>
          <p:nvPr/>
        </p:nvSpPr>
        <p:spPr>
          <a:xfrm>
            <a:off x="1544629" y="5873220"/>
            <a:ext cx="4572000" cy="2462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u="sng">
                <a:solidFill>
                  <a:schemeClr val="hlink"/>
                </a:solidFill>
                <a:latin typeface="Trebuchet MS"/>
                <a:ea typeface="Trebuchet MS"/>
                <a:cs typeface="Trebuchet MS"/>
                <a:sym typeface="Trebuchet MS"/>
                <a:hlinkClick r:id="rId5"/>
              </a:rPr>
              <a:t>https://b2b.kununu.com/blog/employer-branding-strategy-action-plan</a:t>
            </a:r>
            <a:endParaRPr sz="1000">
              <a:solidFill>
                <a:schemeClr val="dk1"/>
              </a:solidFill>
              <a:latin typeface="Trebuchet MS"/>
              <a:ea typeface="Trebuchet MS"/>
              <a:cs typeface="Trebuchet MS"/>
              <a:sym typeface="Trebuchet MS"/>
            </a:endParaRPr>
          </a:p>
        </p:txBody>
      </p:sp>
      <p:sp>
        <p:nvSpPr>
          <p:cNvPr id="381" name="Google Shape;381;p40"/>
          <p:cNvSpPr/>
          <p:nvPr/>
        </p:nvSpPr>
        <p:spPr>
          <a:xfrm>
            <a:off x="6693038" y="2014575"/>
            <a:ext cx="2330178" cy="375487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Quattrocento Sans"/>
                <a:ea typeface="Quattrocento Sans"/>
                <a:cs typeface="Quattrocento Sans"/>
                <a:sym typeface="Quattrocento Sans"/>
              </a:rPr>
              <a:t>Det finns ett stort antal steg för att skapa ett starkt varumärke.</a:t>
            </a:r>
            <a:endParaRPr/>
          </a:p>
          <a:p>
            <a:pPr indent="0" lvl="0" marL="0" marR="0" rtl="0" algn="l">
              <a:spcBef>
                <a:spcPts val="0"/>
              </a:spcBef>
              <a:spcAft>
                <a:spcPts val="0"/>
              </a:spcAft>
              <a:buNone/>
            </a:pPr>
            <a:r>
              <a:rPr lang="en-US" sz="1400">
                <a:solidFill>
                  <a:schemeClr val="dk1"/>
                </a:solidFill>
                <a:latin typeface="Quattrocento Sans"/>
                <a:ea typeface="Quattrocento Sans"/>
                <a:cs typeface="Quattrocento Sans"/>
                <a:sym typeface="Quattrocento Sans"/>
              </a:rPr>
              <a:t>Men den goda nyheten är att du kan ta det ett steg i taget. Välj en eller två saker att fokusera på och spendera nästa vecka eller månad med att flytta dem framåt en mil istället för att försöka välja att flytta allt en tum.</a:t>
            </a:r>
            <a:endParaRPr/>
          </a:p>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US" sz="1400">
                <a:solidFill>
                  <a:schemeClr val="dk1"/>
                </a:solidFill>
                <a:latin typeface="Quattrocento Sans"/>
                <a:ea typeface="Quattrocento Sans"/>
                <a:cs typeface="Quattrocento Sans"/>
                <a:sym typeface="Quattrocento Sans"/>
              </a:rPr>
              <a:t>Att göra bra framsteg på bara en åtgärd kommer att få fantastiska resultat.</a:t>
            </a:r>
            <a:endParaRPr/>
          </a:p>
          <a:p>
            <a:pPr indent="0" lvl="0" marL="0" marR="0" rtl="0" algn="l">
              <a:spcBef>
                <a:spcPts val="0"/>
              </a:spcBef>
              <a:spcAft>
                <a:spcPts val="0"/>
              </a:spcAft>
              <a:buNone/>
            </a:pPr>
            <a:r>
              <a:rPr lang="en-US" sz="1400">
                <a:solidFill>
                  <a:schemeClr val="dk1"/>
                </a:solidFill>
                <a:latin typeface="Quattrocento Sans"/>
                <a:ea typeface="Quattrocento Sans"/>
                <a:cs typeface="Quattrocento Sans"/>
                <a:sym typeface="Quattrocento Sans"/>
              </a:rPr>
              <a:t> </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41"/>
          <p:cNvSpPr/>
          <p:nvPr>
            <p:ph type="ctrTitle"/>
          </p:nvPr>
        </p:nvSpPr>
        <p:spPr>
          <a:xfrm>
            <a:off x="311700" y="1565234"/>
            <a:ext cx="8520600" cy="528865"/>
          </a:xfrm>
          <a:prstGeom prst="roundRect">
            <a:avLst>
              <a:gd fmla="val 16667" name="adj"/>
            </a:avLst>
          </a:prstGeom>
          <a:solidFill>
            <a:srgbClr val="3087B9"/>
          </a:soli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3060"/>
              <a:buFont typeface="Trebuchet MS"/>
              <a:buNone/>
            </a:pPr>
            <a:r>
              <a:rPr b="1" lang="en-US" sz="3060">
                <a:solidFill>
                  <a:schemeClr val="lt2"/>
                </a:solidFill>
                <a:latin typeface="Trebuchet MS"/>
                <a:ea typeface="Trebuchet MS"/>
                <a:cs typeface="Trebuchet MS"/>
                <a:sym typeface="Trebuchet MS"/>
              </a:rPr>
              <a:t>Sammanfattning / slutsats</a:t>
            </a:r>
            <a:endParaRPr/>
          </a:p>
        </p:txBody>
      </p:sp>
      <p:sp>
        <p:nvSpPr>
          <p:cNvPr id="387" name="Google Shape;387;p41"/>
          <p:cNvSpPr txBox="1"/>
          <p:nvPr>
            <p:ph idx="1" type="subTitle"/>
          </p:nvPr>
        </p:nvSpPr>
        <p:spPr>
          <a:xfrm>
            <a:off x="311700" y="2094099"/>
            <a:ext cx="8520600" cy="3398856"/>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750"/>
              </a:spcBef>
              <a:spcAft>
                <a:spcPts val="0"/>
              </a:spcAft>
              <a:buClr>
                <a:schemeClr val="dk1"/>
              </a:buClr>
              <a:buSzPts val="1800"/>
              <a:buNone/>
            </a:pPr>
            <a:r>
              <a:rPr lang="en-US"/>
              <a:t>Håll dig till det du gör bäst och hitta människor som kan göra resten. När vi avslutar vår diskussion om varumärkesarbete, vill jag att du tänker på dessa saker. </a:t>
            </a:r>
            <a:endParaRPr/>
          </a:p>
          <a:p>
            <a:pPr indent="-285750" lvl="0" marL="285750" rtl="0" algn="l">
              <a:lnSpc>
                <a:spcPct val="150000"/>
              </a:lnSpc>
              <a:spcBef>
                <a:spcPts val="750"/>
              </a:spcBef>
              <a:spcAft>
                <a:spcPts val="0"/>
              </a:spcAft>
              <a:buClr>
                <a:schemeClr val="dk1"/>
              </a:buClr>
              <a:buSzPts val="1800"/>
              <a:buFont typeface="Noto Sans Symbols"/>
              <a:buChar char="✔"/>
            </a:pPr>
            <a:r>
              <a:rPr b="1" i="1" lang="en-US"/>
              <a:t>BVarumärken, särskilt arbetsgivarvarumärken, måste få kärlek varje dag för att behålla sin gnista.</a:t>
            </a:r>
            <a:endParaRPr b="1" i="1"/>
          </a:p>
          <a:p>
            <a:pPr indent="-285750" lvl="0" marL="285750" rtl="0" algn="l">
              <a:lnSpc>
                <a:spcPct val="150000"/>
              </a:lnSpc>
              <a:spcBef>
                <a:spcPts val="750"/>
              </a:spcBef>
              <a:spcAft>
                <a:spcPts val="0"/>
              </a:spcAft>
              <a:buClr>
                <a:schemeClr val="dk1"/>
              </a:buClr>
              <a:buSzPts val="1800"/>
              <a:buFont typeface="Noto Sans Symbols"/>
              <a:buChar char="✔"/>
            </a:pPr>
            <a:r>
              <a:rPr b="1" i="1" lang="en-US"/>
              <a:t>Kom ihåg att hålla ditt rekryteringsmaterial och din webbplats uppdaterad.</a:t>
            </a:r>
            <a:endParaRPr/>
          </a:p>
          <a:p>
            <a:pPr indent="-285750" lvl="0" marL="285750" rtl="0" algn="l">
              <a:lnSpc>
                <a:spcPct val="150000"/>
              </a:lnSpc>
              <a:spcBef>
                <a:spcPts val="750"/>
              </a:spcBef>
              <a:spcAft>
                <a:spcPts val="0"/>
              </a:spcAft>
              <a:buClr>
                <a:schemeClr val="dk1"/>
              </a:buClr>
              <a:buSzPts val="1800"/>
              <a:buFont typeface="Noto Sans Symbols"/>
              <a:buChar char="✔"/>
            </a:pPr>
            <a:r>
              <a:rPr b="1" i="1" lang="en-US"/>
              <a:t>Uppdatera dem med nya bilder av teamet när de arbetar, både inom och utanför arbetsplatsen, och skriv upp datum när de händer så att du förblir relevant.</a:t>
            </a:r>
            <a:endParaRPr/>
          </a:p>
        </p:txBody>
      </p:sp>
      <p:sp>
        <p:nvSpPr>
          <p:cNvPr id="388" name="Google Shape;388;p41"/>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389" name="Google Shape;389;p41"/>
          <p:cNvPicPr preferRelativeResize="0"/>
          <p:nvPr/>
        </p:nvPicPr>
        <p:blipFill rotWithShape="1">
          <a:blip r:embed="rId3">
            <a:alphaModFix/>
          </a:blip>
          <a:srcRect b="0" l="0" r="0" t="0"/>
          <a:stretch/>
        </p:blipFill>
        <p:spPr>
          <a:xfrm>
            <a:off x="421100" y="5996331"/>
            <a:ext cx="1815473" cy="71904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42"/>
          <p:cNvSpPr/>
          <p:nvPr>
            <p:ph type="ctrTitle"/>
          </p:nvPr>
        </p:nvSpPr>
        <p:spPr>
          <a:xfrm>
            <a:off x="311700" y="1694969"/>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3F3F3"/>
              </a:buClr>
              <a:buSzPts val="3240"/>
              <a:buFont typeface="Trebuchet MS"/>
              <a:buNone/>
            </a:pPr>
            <a:r>
              <a:rPr b="1" lang="en-US" sz="3240">
                <a:solidFill>
                  <a:srgbClr val="F3F3F3"/>
                </a:solidFill>
                <a:latin typeface="Trebuchet MS"/>
                <a:ea typeface="Trebuchet MS"/>
                <a:cs typeface="Trebuchet MS"/>
                <a:sym typeface="Trebuchet MS"/>
              </a:rPr>
              <a:t>VERKTYG 4.0 åtgärd</a:t>
            </a:r>
            <a:endParaRPr b="1" sz="3060">
              <a:solidFill>
                <a:schemeClr val="lt1"/>
              </a:solidFill>
            </a:endParaRPr>
          </a:p>
        </p:txBody>
      </p:sp>
      <p:sp>
        <p:nvSpPr>
          <p:cNvPr id="395" name="Google Shape;395;p42"/>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396" name="Google Shape;396;p42"/>
          <p:cNvSpPr txBox="1"/>
          <p:nvPr>
            <p:ph idx="1" type="subTitle"/>
          </p:nvPr>
        </p:nvSpPr>
        <p:spPr>
          <a:xfrm>
            <a:off x="311700" y="2504716"/>
            <a:ext cx="8520600" cy="719034"/>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800"/>
              <a:buNone/>
            </a:pPr>
            <a:r>
              <a:rPr lang="en-US"/>
              <a:t>För ditt fortlöpande lärande finns här användbara länkar med verktyg som kan hjälpa dig att stödja 4.0-talangshanteringsstrategin:</a:t>
            </a:r>
            <a:endParaRPr>
              <a:latin typeface="Arial"/>
              <a:ea typeface="Arial"/>
              <a:cs typeface="Arial"/>
              <a:sym typeface="Arial"/>
            </a:endParaRPr>
          </a:p>
        </p:txBody>
      </p:sp>
      <p:pic>
        <p:nvPicPr>
          <p:cNvPr id="397" name="Google Shape;397;p42"/>
          <p:cNvPicPr preferRelativeResize="0"/>
          <p:nvPr/>
        </p:nvPicPr>
        <p:blipFill rotWithShape="1">
          <a:blip r:embed="rId3">
            <a:alphaModFix/>
          </a:blip>
          <a:srcRect b="0" l="0" r="0" t="0"/>
          <a:stretch/>
        </p:blipFill>
        <p:spPr>
          <a:xfrm>
            <a:off x="421100" y="5996331"/>
            <a:ext cx="1815473" cy="719042"/>
          </a:xfrm>
          <a:prstGeom prst="rect">
            <a:avLst/>
          </a:prstGeom>
          <a:noFill/>
          <a:ln>
            <a:noFill/>
          </a:ln>
        </p:spPr>
      </p:pic>
      <p:sp>
        <p:nvSpPr>
          <p:cNvPr id="398" name="Google Shape;398;p42"/>
          <p:cNvSpPr/>
          <p:nvPr/>
        </p:nvSpPr>
        <p:spPr>
          <a:xfrm>
            <a:off x="367323" y="3279559"/>
            <a:ext cx="434728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u="sng">
                <a:solidFill>
                  <a:schemeClr val="hlink"/>
                </a:solidFill>
                <a:latin typeface="Trebuchet MS"/>
                <a:ea typeface="Trebuchet MS"/>
                <a:cs typeface="Trebuchet MS"/>
                <a:sym typeface="Trebuchet MS"/>
                <a:hlinkClick r:id="rId4"/>
              </a:rPr>
              <a:t>https://www.eremedia.com/webinars/</a:t>
            </a:r>
            <a:r>
              <a:rPr lang="en-US" sz="1800">
                <a:solidFill>
                  <a:srgbClr val="0070C0"/>
                </a:solidFill>
                <a:latin typeface="Trebuchet MS"/>
                <a:ea typeface="Trebuchet MS"/>
                <a:cs typeface="Trebuchet MS"/>
                <a:sym typeface="Trebuchet MS"/>
              </a:rPr>
              <a:t> </a:t>
            </a:r>
            <a:endParaRPr/>
          </a:p>
        </p:txBody>
      </p:sp>
      <p:sp>
        <p:nvSpPr>
          <p:cNvPr id="399" name="Google Shape;399;p42"/>
          <p:cNvSpPr/>
          <p:nvPr/>
        </p:nvSpPr>
        <p:spPr>
          <a:xfrm>
            <a:off x="367323" y="3818312"/>
            <a:ext cx="336662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u="sng">
                <a:solidFill>
                  <a:schemeClr val="hlink"/>
                </a:solidFill>
                <a:latin typeface="Trebuchet MS"/>
                <a:ea typeface="Trebuchet MS"/>
                <a:cs typeface="Trebuchet MS"/>
                <a:sym typeface="Trebuchet MS"/>
                <a:hlinkClick r:id="rId5"/>
              </a:rPr>
              <a:t>https://tdhs.simplecast.com/</a:t>
            </a:r>
            <a:r>
              <a:rPr lang="en-US" sz="1800">
                <a:solidFill>
                  <a:srgbClr val="0070C0"/>
                </a:solidFill>
                <a:latin typeface="Trebuchet MS"/>
                <a:ea typeface="Trebuchet MS"/>
                <a:cs typeface="Trebuchet MS"/>
                <a:sym typeface="Trebuchet MS"/>
              </a:rPr>
              <a:t> </a:t>
            </a:r>
            <a:endParaRPr sz="1800">
              <a:solidFill>
                <a:srgbClr val="0070C0"/>
              </a:solidFill>
              <a:latin typeface="Trebuchet MS"/>
              <a:ea typeface="Trebuchet MS"/>
              <a:cs typeface="Trebuchet MS"/>
              <a:sym typeface="Trebuchet MS"/>
            </a:endParaRPr>
          </a:p>
        </p:txBody>
      </p:sp>
      <p:sp>
        <p:nvSpPr>
          <p:cNvPr id="400" name="Google Shape;400;p42"/>
          <p:cNvSpPr/>
          <p:nvPr/>
        </p:nvSpPr>
        <p:spPr>
          <a:xfrm>
            <a:off x="295290" y="5009537"/>
            <a:ext cx="558525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u="sng">
                <a:solidFill>
                  <a:schemeClr val="hlink"/>
                </a:solidFill>
                <a:latin typeface="Trebuchet MS"/>
                <a:ea typeface="Trebuchet MS"/>
                <a:cs typeface="Trebuchet MS"/>
                <a:sym typeface="Trebuchet MS"/>
                <a:hlinkClick r:id="rId6"/>
              </a:rPr>
              <a:t>https://business.linkedin.com/talent-solutions</a:t>
            </a:r>
            <a:r>
              <a:rPr lang="en-US" sz="1800">
                <a:solidFill>
                  <a:srgbClr val="0070C0"/>
                </a:solidFill>
                <a:latin typeface="Trebuchet MS"/>
                <a:ea typeface="Trebuchet MS"/>
                <a:cs typeface="Trebuchet MS"/>
                <a:sym typeface="Trebuchet MS"/>
              </a:rPr>
              <a:t> </a:t>
            </a:r>
            <a:endParaRPr/>
          </a:p>
        </p:txBody>
      </p:sp>
      <p:sp>
        <p:nvSpPr>
          <p:cNvPr id="401" name="Google Shape;401;p42"/>
          <p:cNvSpPr/>
          <p:nvPr/>
        </p:nvSpPr>
        <p:spPr>
          <a:xfrm>
            <a:off x="295291" y="4341675"/>
            <a:ext cx="5585253"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0070C0"/>
                </a:solidFill>
                <a:latin typeface="Trebuchet MS"/>
                <a:ea typeface="Trebuchet MS"/>
                <a:cs typeface="Trebuchet MS"/>
                <a:sym typeface="Trebuchet MS"/>
              </a:rPr>
              <a:t> </a:t>
            </a:r>
            <a:r>
              <a:rPr lang="en-US" sz="1800" u="sng">
                <a:solidFill>
                  <a:schemeClr val="hlink"/>
                </a:solidFill>
                <a:latin typeface="Trebuchet MS"/>
                <a:ea typeface="Trebuchet MS"/>
                <a:cs typeface="Trebuchet MS"/>
                <a:sym typeface="Trebuchet MS"/>
                <a:hlinkClick r:id="rId7"/>
              </a:rPr>
              <a:t>https://www.youtube.com/watch?v=oobsCZS5okY</a:t>
            </a:r>
            <a:r>
              <a:rPr lang="en-US" sz="1800">
                <a:solidFill>
                  <a:srgbClr val="0070C0"/>
                </a:solidFill>
                <a:latin typeface="Trebuchet MS"/>
                <a:ea typeface="Trebuchet MS"/>
                <a:cs typeface="Trebuchet MS"/>
                <a:sym typeface="Trebuchet MS"/>
              </a:rPr>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6"/>
          <p:cNvSpPr txBox="1"/>
          <p:nvPr>
            <p:ph type="ctrTitle"/>
          </p:nvPr>
        </p:nvSpPr>
        <p:spPr>
          <a:xfrm>
            <a:off x="76540" y="2621922"/>
            <a:ext cx="8990920" cy="2066868"/>
          </a:xfrm>
          <a:prstGeom prst="rect">
            <a:avLst/>
          </a:prstGeom>
          <a:noFill/>
          <a:ln>
            <a:noFill/>
          </a:ln>
        </p:spPr>
        <p:txBody>
          <a:bodyPr anchorCtr="0" anchor="b" bIns="91425" lIns="91425" spcFirstLastPara="1" rIns="91425" wrap="square" tIns="91425">
            <a:noAutofit/>
          </a:bodyPr>
          <a:lstStyle/>
          <a:p>
            <a:pPr indent="0" lvl="0" marL="0" rtl="0" algn="ctr">
              <a:lnSpc>
                <a:spcPct val="150000"/>
              </a:lnSpc>
              <a:spcBef>
                <a:spcPts val="0"/>
              </a:spcBef>
              <a:spcAft>
                <a:spcPts val="0"/>
              </a:spcAft>
              <a:buClr>
                <a:schemeClr val="dk1"/>
              </a:buClr>
              <a:buSzPts val="3000"/>
              <a:buFont typeface="Trebuchet MS"/>
              <a:buNone/>
            </a:pPr>
            <a:r>
              <a:rPr b="1" lang="en-US" sz="3000"/>
              <a:t>Inlärningsenhet 03: </a:t>
            </a:r>
            <a:br>
              <a:rPr b="1" lang="en-US" sz="4000"/>
            </a:br>
            <a:r>
              <a:rPr b="1" lang="en-US" sz="3000"/>
              <a:t>Arbetsgivarvarumärke - att locka talanger</a:t>
            </a:r>
            <a:endParaRPr b="1" sz="2800"/>
          </a:p>
          <a:p>
            <a:pPr indent="0" lvl="0" marL="0" rtl="0" algn="ctr">
              <a:lnSpc>
                <a:spcPct val="150000"/>
              </a:lnSpc>
              <a:spcBef>
                <a:spcPts val="0"/>
              </a:spcBef>
              <a:spcAft>
                <a:spcPts val="0"/>
              </a:spcAft>
              <a:buClr>
                <a:schemeClr val="dk1"/>
              </a:buClr>
              <a:buSzPts val="3000"/>
              <a:buFont typeface="Trebuchet MS"/>
              <a:buNone/>
            </a:pPr>
            <a:r>
              <a:rPr b="1" lang="en-US" sz="3000"/>
              <a:t> </a:t>
            </a:r>
            <a:r>
              <a:rPr i="1" lang="en-US" sz="3000">
                <a:latin typeface="Trebuchet MS"/>
                <a:ea typeface="Trebuchet MS"/>
                <a:cs typeface="Trebuchet MS"/>
                <a:sym typeface="Trebuchet MS"/>
              </a:rPr>
              <a:t>Bygg ditt varumärke för att locka talang</a:t>
            </a:r>
            <a:endParaRPr/>
          </a:p>
        </p:txBody>
      </p:sp>
      <p:sp>
        <p:nvSpPr>
          <p:cNvPr id="129" name="Google Shape;129;p16"/>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130" name="Google Shape;130;p16"/>
          <p:cNvSpPr txBox="1"/>
          <p:nvPr/>
        </p:nvSpPr>
        <p:spPr>
          <a:xfrm>
            <a:off x="1371760" y="4796678"/>
            <a:ext cx="6716628" cy="408041"/>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0"/>
              </a:spcBef>
              <a:spcAft>
                <a:spcPts val="0"/>
              </a:spcAft>
              <a:buClr>
                <a:schemeClr val="dk1"/>
              </a:buClr>
              <a:buSzPts val="2000"/>
              <a:buFont typeface="Arial"/>
              <a:buNone/>
            </a:pPr>
            <a:r>
              <a:rPr b="1" lang="en-US" sz="2000">
                <a:solidFill>
                  <a:schemeClr val="dk1"/>
                </a:solidFill>
                <a:latin typeface="Trebuchet MS"/>
                <a:ea typeface="Trebuchet MS"/>
                <a:cs typeface="Trebuchet MS"/>
                <a:sym typeface="Trebuchet MS"/>
              </a:rPr>
              <a:t>Prepared by TUCEP  ITALY </a:t>
            </a:r>
            <a:endParaRPr/>
          </a:p>
        </p:txBody>
      </p:sp>
      <p:pic>
        <p:nvPicPr>
          <p:cNvPr id="131" name="Google Shape;131;p16"/>
          <p:cNvPicPr preferRelativeResize="0"/>
          <p:nvPr/>
        </p:nvPicPr>
        <p:blipFill rotWithShape="1">
          <a:blip r:embed="rId3">
            <a:alphaModFix/>
          </a:blip>
          <a:srcRect b="0" l="0" r="0" t="0"/>
          <a:stretch/>
        </p:blipFill>
        <p:spPr>
          <a:xfrm>
            <a:off x="421100" y="5996331"/>
            <a:ext cx="1815473" cy="71904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43"/>
          <p:cNvSpPr/>
          <p:nvPr>
            <p:ph type="ctrTitle"/>
          </p:nvPr>
        </p:nvSpPr>
        <p:spPr>
          <a:xfrm>
            <a:off x="311700" y="1694969"/>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40"/>
              <a:buFont typeface="Calibri"/>
              <a:buNone/>
            </a:pPr>
            <a:r>
              <a:rPr i="1" lang="en-US" sz="3240">
                <a:solidFill>
                  <a:schemeClr val="dk1"/>
                </a:solidFill>
                <a:latin typeface="Calibri"/>
                <a:ea typeface="Calibri"/>
                <a:cs typeface="Calibri"/>
                <a:sym typeface="Calibri"/>
              </a:rPr>
              <a:t> </a:t>
            </a:r>
            <a:br>
              <a:rPr i="1" lang="en-US" sz="3240">
                <a:solidFill>
                  <a:schemeClr val="dk1"/>
                </a:solidFill>
                <a:latin typeface="Calibri"/>
                <a:ea typeface="Calibri"/>
                <a:cs typeface="Calibri"/>
                <a:sym typeface="Calibri"/>
              </a:rPr>
            </a:br>
            <a:r>
              <a:rPr b="1" lang="en-US" sz="3060">
                <a:solidFill>
                  <a:schemeClr val="lt1"/>
                </a:solidFill>
                <a:latin typeface="Trebuchet MS"/>
                <a:ea typeface="Trebuchet MS"/>
                <a:cs typeface="Trebuchet MS"/>
                <a:sym typeface="Trebuchet MS"/>
              </a:rPr>
              <a:t>R E F E R E N C E S</a:t>
            </a:r>
            <a:br>
              <a:rPr lang="en-US" sz="3060">
                <a:solidFill>
                  <a:schemeClr val="dk1"/>
                </a:solidFill>
                <a:latin typeface="Trebuchet MS"/>
                <a:ea typeface="Trebuchet MS"/>
                <a:cs typeface="Trebuchet MS"/>
                <a:sym typeface="Trebuchet MS"/>
              </a:rPr>
            </a:br>
            <a:endParaRPr b="1" sz="3060">
              <a:solidFill>
                <a:schemeClr val="lt1"/>
              </a:solidFill>
            </a:endParaRPr>
          </a:p>
        </p:txBody>
      </p:sp>
      <p:sp>
        <p:nvSpPr>
          <p:cNvPr id="407" name="Google Shape;407;p43"/>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408" name="Google Shape;408;p43"/>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descr="Libri" id="409" name="Google Shape;409;p43"/>
          <p:cNvPicPr preferRelativeResize="0"/>
          <p:nvPr/>
        </p:nvPicPr>
        <p:blipFill rotWithShape="1">
          <a:blip r:embed="rId3">
            <a:alphaModFix/>
          </a:blip>
          <a:srcRect b="0" l="0" r="0" t="0"/>
          <a:stretch/>
        </p:blipFill>
        <p:spPr>
          <a:xfrm>
            <a:off x="6254149" y="2622972"/>
            <a:ext cx="2754708" cy="1916871"/>
          </a:xfrm>
          <a:prstGeom prst="rect">
            <a:avLst/>
          </a:prstGeom>
          <a:noFill/>
          <a:ln>
            <a:noFill/>
          </a:ln>
        </p:spPr>
      </p:pic>
      <p:sp>
        <p:nvSpPr>
          <p:cNvPr id="410" name="Google Shape;410;p43"/>
          <p:cNvSpPr txBox="1"/>
          <p:nvPr>
            <p:ph idx="1" type="subTitle"/>
          </p:nvPr>
        </p:nvSpPr>
        <p:spPr>
          <a:xfrm>
            <a:off x="311700" y="2504716"/>
            <a:ext cx="6393900" cy="3906704"/>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0"/>
              </a:spcBef>
              <a:spcAft>
                <a:spcPts val="0"/>
              </a:spcAft>
              <a:buClr>
                <a:schemeClr val="dk1"/>
              </a:buClr>
              <a:buSzPts val="1600"/>
              <a:buFont typeface="Noto Sans Symbols"/>
              <a:buChar char="⮚"/>
            </a:pPr>
            <a:r>
              <a:rPr lang="en-US" sz="1600">
                <a:latin typeface="Arial"/>
                <a:ea typeface="Arial"/>
                <a:cs typeface="Arial"/>
                <a:sym typeface="Arial"/>
              </a:rPr>
              <a:t>Employer Brand Management. Richard Mosley. Wiley 2014.</a:t>
            </a:r>
            <a:endParaRPr/>
          </a:p>
          <a:p>
            <a:pPr indent="-285750" lvl="0" marL="285750" rtl="0" algn="l">
              <a:lnSpc>
                <a:spcPct val="100000"/>
              </a:lnSpc>
              <a:spcBef>
                <a:spcPts val="0"/>
              </a:spcBef>
              <a:spcAft>
                <a:spcPts val="0"/>
              </a:spcAft>
              <a:buClr>
                <a:schemeClr val="dk1"/>
              </a:buClr>
              <a:buSzPts val="1600"/>
              <a:buFont typeface="Noto Sans Symbols"/>
              <a:buChar char="⮚"/>
            </a:pPr>
            <a:r>
              <a:rPr lang="en-US" sz="1600">
                <a:latin typeface="Arial"/>
                <a:ea typeface="Arial"/>
                <a:cs typeface="Arial"/>
                <a:sym typeface="Arial"/>
              </a:rPr>
              <a:t>The Employer Brand. Simon Barrow &amp; Richard Mosley. Wiley 2005.</a:t>
            </a:r>
            <a:endParaRPr/>
          </a:p>
          <a:p>
            <a:pPr indent="-285750" lvl="0" marL="285750" rtl="0" algn="l">
              <a:lnSpc>
                <a:spcPct val="100000"/>
              </a:lnSpc>
              <a:spcBef>
                <a:spcPts val="0"/>
              </a:spcBef>
              <a:spcAft>
                <a:spcPts val="0"/>
              </a:spcAft>
              <a:buClr>
                <a:schemeClr val="dk1"/>
              </a:buClr>
              <a:buSzPts val="1600"/>
              <a:buFont typeface="Noto Sans Symbols"/>
              <a:buChar char="⮚"/>
            </a:pPr>
            <a:r>
              <a:rPr lang="en-US" sz="1600">
                <a:latin typeface="Arial"/>
                <a:ea typeface="Arial"/>
                <a:cs typeface="Arial"/>
                <a:sym typeface="Arial"/>
              </a:rPr>
              <a:t>Come Costruire il tuo Brand. Manuel Schneer, </a:t>
            </a:r>
            <a:endParaRPr/>
          </a:p>
          <a:p>
            <a:pPr indent="0" lvl="0" marL="0" rtl="0" algn="l">
              <a:lnSpc>
                <a:spcPct val="100000"/>
              </a:lnSpc>
              <a:spcBef>
                <a:spcPts val="0"/>
              </a:spcBef>
              <a:spcAft>
                <a:spcPts val="0"/>
              </a:spcAft>
              <a:buClr>
                <a:schemeClr val="dk1"/>
              </a:buClr>
              <a:buSzPts val="1600"/>
              <a:buNone/>
            </a:pPr>
            <a:r>
              <a:rPr lang="en-US" sz="1600">
                <a:latin typeface="Arial"/>
                <a:ea typeface="Arial"/>
                <a:cs typeface="Arial"/>
                <a:sym typeface="Arial"/>
              </a:rPr>
              <a:t>     Adriana Velazquez. GueriniNext, 2015.</a:t>
            </a:r>
            <a:endParaRPr/>
          </a:p>
          <a:p>
            <a:pPr indent="-285750" lvl="0" marL="285750" rtl="0" algn="l">
              <a:lnSpc>
                <a:spcPct val="100000"/>
              </a:lnSpc>
              <a:spcBef>
                <a:spcPts val="0"/>
              </a:spcBef>
              <a:spcAft>
                <a:spcPts val="0"/>
              </a:spcAft>
              <a:buClr>
                <a:schemeClr val="dk1"/>
              </a:buClr>
              <a:buSzPts val="1600"/>
              <a:buFont typeface="Noto Sans Symbols"/>
              <a:buChar char="⮚"/>
            </a:pPr>
            <a:r>
              <a:rPr lang="en-US" sz="1600"/>
              <a:t>ttps://blog.smarp.com/6-steps-to-build-your-employees-value-proposition</a:t>
            </a:r>
            <a:endParaRPr sz="1600">
              <a:latin typeface="Arial"/>
              <a:ea typeface="Arial"/>
              <a:cs typeface="Arial"/>
              <a:sym typeface="Arial"/>
            </a:endParaRPr>
          </a:p>
          <a:p>
            <a:pPr indent="-285750" lvl="3" marL="285750" rtl="0" algn="l">
              <a:lnSpc>
                <a:spcPct val="100000"/>
              </a:lnSpc>
              <a:spcBef>
                <a:spcPts val="0"/>
              </a:spcBef>
              <a:spcAft>
                <a:spcPts val="0"/>
              </a:spcAft>
              <a:buClr>
                <a:schemeClr val="dk1"/>
              </a:buClr>
              <a:buSzPts val="1600"/>
              <a:buFont typeface="Noto Sans Symbols"/>
              <a:buChar char="⮚"/>
            </a:pPr>
            <a:r>
              <a:rPr lang="en-US" sz="1600" u="sng">
                <a:solidFill>
                  <a:schemeClr val="hlink"/>
                </a:solidFill>
                <a:hlinkClick r:id="rId4"/>
              </a:rPr>
              <a:t>https://hbr.org/2018/05/how-to-strengthen-your-reputation-as-an-employer</a:t>
            </a:r>
            <a:endParaRPr sz="1600">
              <a:latin typeface="Arial"/>
              <a:ea typeface="Arial"/>
              <a:cs typeface="Arial"/>
              <a:sym typeface="Arial"/>
            </a:endParaRPr>
          </a:p>
          <a:p>
            <a:pPr indent="-285750" lvl="0" marL="285750" rtl="0" algn="l">
              <a:lnSpc>
                <a:spcPct val="100000"/>
              </a:lnSpc>
              <a:spcBef>
                <a:spcPts val="0"/>
              </a:spcBef>
              <a:spcAft>
                <a:spcPts val="0"/>
              </a:spcAft>
              <a:buClr>
                <a:schemeClr val="dk1"/>
              </a:buClr>
              <a:buSzPts val="1600"/>
              <a:buFont typeface="Noto Sans Symbols"/>
              <a:buChar char="⮚"/>
            </a:pPr>
            <a:r>
              <a:rPr lang="en-US" sz="1600" u="sng">
                <a:solidFill>
                  <a:schemeClr val="hlink"/>
                </a:solidFill>
                <a:hlinkClick r:id="rId5"/>
              </a:rPr>
              <a:t>https://linkhumans.com/employer-branding-ebook/</a:t>
            </a:r>
            <a:endParaRPr sz="1600">
              <a:latin typeface="Arial"/>
              <a:ea typeface="Arial"/>
              <a:cs typeface="Arial"/>
              <a:sym typeface="Arial"/>
            </a:endParaRPr>
          </a:p>
          <a:p>
            <a:pPr indent="-285750" lvl="0" marL="285750" rtl="0" algn="l">
              <a:lnSpc>
                <a:spcPct val="100000"/>
              </a:lnSpc>
              <a:spcBef>
                <a:spcPts val="0"/>
              </a:spcBef>
              <a:spcAft>
                <a:spcPts val="0"/>
              </a:spcAft>
              <a:buClr>
                <a:schemeClr val="dk1"/>
              </a:buClr>
              <a:buSzPts val="1600"/>
              <a:buFont typeface="Noto Sans Symbols"/>
              <a:buChar char="⮚"/>
            </a:pPr>
            <a:r>
              <a:rPr lang="en-US" sz="1600" u="sng">
                <a:solidFill>
                  <a:schemeClr val="hlink"/>
                </a:solidFill>
                <a:hlinkClick r:id="rId6"/>
              </a:rPr>
              <a:t>https://more.bountyjobs.com/rs/129-JDH-285/images/TLNT-StrategicTalentAcquisition.pdf</a:t>
            </a:r>
            <a:endParaRPr sz="1600"/>
          </a:p>
          <a:p>
            <a:pPr indent="-285750" lvl="0" marL="285750" rtl="0" algn="l">
              <a:lnSpc>
                <a:spcPct val="100000"/>
              </a:lnSpc>
              <a:spcBef>
                <a:spcPts val="0"/>
              </a:spcBef>
              <a:spcAft>
                <a:spcPts val="0"/>
              </a:spcAft>
              <a:buClr>
                <a:schemeClr val="dk1"/>
              </a:buClr>
              <a:buSzPts val="1600"/>
              <a:buFont typeface="Noto Sans Symbols"/>
              <a:buChar char="⮚"/>
            </a:pPr>
            <a:r>
              <a:rPr lang="en-US" sz="1600" u="sng">
                <a:solidFill>
                  <a:schemeClr val="hlink"/>
                </a:solidFill>
                <a:hlinkClick r:id="rId7"/>
              </a:rPr>
              <a:t>https://b2b.kununu.com/blog/employer-branding-strategy-action-plan</a:t>
            </a:r>
            <a:endParaRPr sz="1600">
              <a:latin typeface="Arial"/>
              <a:ea typeface="Arial"/>
              <a:cs typeface="Arial"/>
              <a:sym typeface="Arial"/>
            </a:endParaRPr>
          </a:p>
          <a:p>
            <a:pPr indent="0" lvl="0" marL="0" rtl="0" algn="l">
              <a:lnSpc>
                <a:spcPct val="200000"/>
              </a:lnSpc>
              <a:spcBef>
                <a:spcPts val="0"/>
              </a:spcBef>
              <a:spcAft>
                <a:spcPts val="0"/>
              </a:spcAft>
              <a:buClr>
                <a:schemeClr val="dk1"/>
              </a:buClr>
              <a:buSzPts val="1600"/>
              <a:buNone/>
            </a:pPr>
            <a:r>
              <a:t/>
            </a:r>
            <a:endParaRPr sz="1600">
              <a:latin typeface="Arial"/>
              <a:ea typeface="Arial"/>
              <a:cs typeface="Arial"/>
              <a:sym typeface="Arial"/>
            </a:endParaRPr>
          </a:p>
        </p:txBody>
      </p:sp>
      <p:pic>
        <p:nvPicPr>
          <p:cNvPr id="411" name="Google Shape;411;p43"/>
          <p:cNvPicPr preferRelativeResize="0"/>
          <p:nvPr/>
        </p:nvPicPr>
        <p:blipFill rotWithShape="1">
          <a:blip r:embed="rId8">
            <a:alphaModFix/>
          </a:blip>
          <a:srcRect b="0" l="0" r="0" t="0"/>
          <a:stretch/>
        </p:blipFill>
        <p:spPr>
          <a:xfrm>
            <a:off x="421100" y="5996331"/>
            <a:ext cx="1815473" cy="71904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44"/>
          <p:cNvSpPr txBox="1"/>
          <p:nvPr>
            <p:ph type="ctrTitle"/>
          </p:nvPr>
        </p:nvSpPr>
        <p:spPr>
          <a:xfrm>
            <a:off x="1143000" y="1577555"/>
            <a:ext cx="6858000" cy="193240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320"/>
              <a:buFont typeface="Trebuchet MS"/>
              <a:buNone/>
            </a:pPr>
            <a:r>
              <a:rPr b="1" lang="en-US" sz="4320"/>
              <a:t>Tack för att du tittade!</a:t>
            </a:r>
            <a:br>
              <a:rPr b="1" i="1" lang="en-US" sz="4320">
                <a:solidFill>
                  <a:schemeClr val="accent4"/>
                </a:solidFill>
              </a:rPr>
            </a:br>
            <a:endParaRPr sz="4050"/>
          </a:p>
        </p:txBody>
      </p:sp>
      <p:pic>
        <p:nvPicPr>
          <p:cNvPr id="417" name="Google Shape;417;p44"/>
          <p:cNvPicPr preferRelativeResize="0"/>
          <p:nvPr/>
        </p:nvPicPr>
        <p:blipFill rotWithShape="1">
          <a:blip r:embed="rId3">
            <a:alphaModFix/>
          </a:blip>
          <a:srcRect b="0" l="0" r="0" t="0"/>
          <a:stretch/>
        </p:blipFill>
        <p:spPr>
          <a:xfrm>
            <a:off x="1071067" y="5905512"/>
            <a:ext cx="1439863" cy="398463"/>
          </a:xfrm>
          <a:prstGeom prst="rect">
            <a:avLst/>
          </a:prstGeom>
          <a:noFill/>
          <a:ln>
            <a:noFill/>
          </a:ln>
        </p:spPr>
      </p:pic>
      <p:pic>
        <p:nvPicPr>
          <p:cNvPr id="418" name="Google Shape;418;p44"/>
          <p:cNvPicPr preferRelativeResize="0"/>
          <p:nvPr/>
        </p:nvPicPr>
        <p:blipFill rotWithShape="1">
          <a:blip r:embed="rId4">
            <a:alphaModFix/>
          </a:blip>
          <a:srcRect b="0" l="0" r="0" t="0"/>
          <a:stretch/>
        </p:blipFill>
        <p:spPr>
          <a:xfrm>
            <a:off x="2587155" y="5905512"/>
            <a:ext cx="792163" cy="404813"/>
          </a:xfrm>
          <a:prstGeom prst="rect">
            <a:avLst/>
          </a:prstGeom>
          <a:noFill/>
          <a:ln>
            <a:noFill/>
          </a:ln>
        </p:spPr>
      </p:pic>
      <p:pic>
        <p:nvPicPr>
          <p:cNvPr id="419" name="Google Shape;419;p44"/>
          <p:cNvPicPr preferRelativeResize="0"/>
          <p:nvPr/>
        </p:nvPicPr>
        <p:blipFill rotWithShape="1">
          <a:blip r:embed="rId5">
            <a:alphaModFix/>
          </a:blip>
          <a:srcRect b="0" l="0" r="0" t="0"/>
          <a:stretch/>
        </p:blipFill>
        <p:spPr>
          <a:xfrm>
            <a:off x="3565594" y="5866258"/>
            <a:ext cx="822325" cy="361950"/>
          </a:xfrm>
          <a:prstGeom prst="rect">
            <a:avLst/>
          </a:prstGeom>
          <a:noFill/>
          <a:ln>
            <a:noFill/>
          </a:ln>
        </p:spPr>
      </p:pic>
      <p:pic>
        <p:nvPicPr>
          <p:cNvPr id="420" name="Google Shape;420;p44"/>
          <p:cNvPicPr preferRelativeResize="0"/>
          <p:nvPr/>
        </p:nvPicPr>
        <p:blipFill rotWithShape="1">
          <a:blip r:embed="rId6">
            <a:alphaModFix/>
          </a:blip>
          <a:srcRect b="0" l="0" r="0" t="0"/>
          <a:stretch/>
        </p:blipFill>
        <p:spPr>
          <a:xfrm>
            <a:off x="4611889" y="5906739"/>
            <a:ext cx="1390650" cy="323850"/>
          </a:xfrm>
          <a:prstGeom prst="rect">
            <a:avLst/>
          </a:prstGeom>
          <a:noFill/>
          <a:ln>
            <a:noFill/>
          </a:ln>
        </p:spPr>
      </p:pic>
      <p:pic>
        <p:nvPicPr>
          <p:cNvPr id="421" name="Google Shape;421;p44"/>
          <p:cNvPicPr preferRelativeResize="0"/>
          <p:nvPr/>
        </p:nvPicPr>
        <p:blipFill rotWithShape="1">
          <a:blip r:embed="rId7">
            <a:alphaModFix/>
          </a:blip>
          <a:srcRect b="0" l="0" r="0" t="0"/>
          <a:stretch/>
        </p:blipFill>
        <p:spPr>
          <a:xfrm>
            <a:off x="6154988" y="5905512"/>
            <a:ext cx="342900" cy="306388"/>
          </a:xfrm>
          <a:prstGeom prst="rect">
            <a:avLst/>
          </a:prstGeom>
          <a:noFill/>
          <a:ln>
            <a:noFill/>
          </a:ln>
        </p:spPr>
      </p:pic>
      <p:pic>
        <p:nvPicPr>
          <p:cNvPr id="422" name="Google Shape;422;p44"/>
          <p:cNvPicPr preferRelativeResize="0"/>
          <p:nvPr/>
        </p:nvPicPr>
        <p:blipFill rotWithShape="1">
          <a:blip r:embed="rId8">
            <a:alphaModFix/>
          </a:blip>
          <a:srcRect b="0" l="0" r="0" t="0"/>
          <a:stretch/>
        </p:blipFill>
        <p:spPr>
          <a:xfrm>
            <a:off x="6616221" y="5850743"/>
            <a:ext cx="525462" cy="369888"/>
          </a:xfrm>
          <a:prstGeom prst="rect">
            <a:avLst/>
          </a:prstGeom>
          <a:noFill/>
          <a:ln>
            <a:noFill/>
          </a:ln>
        </p:spPr>
      </p:pic>
      <p:sp>
        <p:nvSpPr>
          <p:cNvPr id="423" name="Google Shape;423;p44"/>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424" name="Google Shape;424;p44"/>
          <p:cNvSpPr/>
          <p:nvPr/>
        </p:nvSpPr>
        <p:spPr>
          <a:xfrm>
            <a:off x="1119121" y="3683861"/>
            <a:ext cx="6857838" cy="13849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br>
              <a:rPr b="1" lang="en-US" sz="2800">
                <a:solidFill>
                  <a:schemeClr val="dk1"/>
                </a:solidFill>
                <a:latin typeface="Trebuchet MS"/>
                <a:ea typeface="Trebuchet MS"/>
                <a:cs typeface="Trebuchet MS"/>
                <a:sym typeface="Trebuchet MS"/>
              </a:rPr>
            </a:br>
            <a:r>
              <a:rPr lang="en-US" sz="2400">
                <a:solidFill>
                  <a:schemeClr val="dk1"/>
                </a:solidFill>
                <a:latin typeface="Trebuchet MS"/>
                <a:ea typeface="Trebuchet MS"/>
                <a:cs typeface="Trebuchet MS"/>
                <a:sym typeface="Trebuchet MS"/>
              </a:rPr>
              <a:t>“Bygg ditt varumärke för att locka talang”</a:t>
            </a:r>
            <a:endParaRPr b="1" i="1" sz="28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b="1" i="1" sz="2800">
              <a:solidFill>
                <a:schemeClr val="dk1"/>
              </a:solidFill>
              <a:latin typeface="Calibri"/>
              <a:ea typeface="Calibri"/>
              <a:cs typeface="Calibri"/>
              <a:sym typeface="Calibri"/>
            </a:endParaRPr>
          </a:p>
        </p:txBody>
      </p:sp>
      <p:pic>
        <p:nvPicPr>
          <p:cNvPr id="425" name="Google Shape;425;p44"/>
          <p:cNvPicPr preferRelativeResize="0"/>
          <p:nvPr/>
        </p:nvPicPr>
        <p:blipFill rotWithShape="1">
          <a:blip r:embed="rId9">
            <a:alphaModFix/>
          </a:blip>
          <a:srcRect b="0" l="0" r="0" t="0"/>
          <a:stretch/>
        </p:blipFill>
        <p:spPr>
          <a:xfrm>
            <a:off x="186317" y="6061018"/>
            <a:ext cx="1558547" cy="61728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7"/>
          <p:cNvSpPr/>
          <p:nvPr>
            <p:ph type="ctrTitle"/>
          </p:nvPr>
        </p:nvSpPr>
        <p:spPr>
          <a:xfrm>
            <a:off x="311700" y="1609552"/>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3060"/>
              <a:buFont typeface="Trebuchet MS"/>
              <a:buNone/>
            </a:pPr>
            <a:r>
              <a:rPr b="1" lang="en-US" sz="3060">
                <a:solidFill>
                  <a:schemeClr val="lt2"/>
                </a:solidFill>
                <a:latin typeface="Trebuchet MS"/>
                <a:ea typeface="Trebuchet MS"/>
                <a:cs typeface="Trebuchet MS"/>
                <a:sym typeface="Trebuchet MS"/>
              </a:rPr>
              <a:t>Lärandemål</a:t>
            </a:r>
            <a:endParaRPr b="1" sz="3060">
              <a:solidFill>
                <a:schemeClr val="lt1"/>
              </a:solidFill>
            </a:endParaRPr>
          </a:p>
        </p:txBody>
      </p:sp>
      <p:sp>
        <p:nvSpPr>
          <p:cNvPr id="137" name="Google Shape;137;p17"/>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138" name="Google Shape;138;p17"/>
          <p:cNvPicPr preferRelativeResize="0"/>
          <p:nvPr/>
        </p:nvPicPr>
        <p:blipFill rotWithShape="1">
          <a:blip r:embed="rId3">
            <a:alphaModFix/>
          </a:blip>
          <a:srcRect b="0" l="0" r="0" t="0"/>
          <a:stretch/>
        </p:blipFill>
        <p:spPr>
          <a:xfrm>
            <a:off x="421100" y="5996331"/>
            <a:ext cx="1815473" cy="719042"/>
          </a:xfrm>
          <a:prstGeom prst="rect">
            <a:avLst/>
          </a:prstGeom>
          <a:noFill/>
          <a:ln>
            <a:noFill/>
          </a:ln>
        </p:spPr>
      </p:pic>
      <p:sp>
        <p:nvSpPr>
          <p:cNvPr id="139" name="Google Shape;139;p17"/>
          <p:cNvSpPr/>
          <p:nvPr/>
        </p:nvSpPr>
        <p:spPr>
          <a:xfrm>
            <a:off x="679622" y="2599214"/>
            <a:ext cx="7784757" cy="2858731"/>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7000"/>
              </a:lnSpc>
              <a:spcBef>
                <a:spcPts val="0"/>
              </a:spcBef>
              <a:spcAft>
                <a:spcPts val="0"/>
              </a:spcAft>
              <a:buClr>
                <a:schemeClr val="dk1"/>
              </a:buClr>
              <a:buSzPts val="1800"/>
              <a:buFont typeface="Arial"/>
              <a:buChar char="•"/>
            </a:pPr>
            <a:r>
              <a:rPr lang="en-US" sz="1800">
                <a:solidFill>
                  <a:schemeClr val="dk1"/>
                </a:solidFill>
                <a:latin typeface="Trebuchet MS"/>
                <a:ea typeface="Trebuchet MS"/>
                <a:cs typeface="Trebuchet MS"/>
                <a:sym typeface="Trebuchet MS"/>
              </a:rPr>
              <a:t>Vad dagens kandidater verkligen hoppas kunna se när de utvärderar potentiella arbetsgivare.</a:t>
            </a:r>
            <a:endParaRPr/>
          </a:p>
          <a:p>
            <a:pPr indent="-342900" lvl="0" marL="342900" marR="0" rtl="0" algn="l">
              <a:lnSpc>
                <a:spcPct val="107000"/>
              </a:lnSpc>
              <a:spcBef>
                <a:spcPts val="800"/>
              </a:spcBef>
              <a:spcAft>
                <a:spcPts val="0"/>
              </a:spcAft>
              <a:buClr>
                <a:schemeClr val="dk1"/>
              </a:buClr>
              <a:buSzPts val="1800"/>
              <a:buFont typeface="Arial"/>
              <a:buChar char="•"/>
            </a:pPr>
            <a:r>
              <a:rPr lang="en-US" sz="1800">
                <a:solidFill>
                  <a:schemeClr val="dk1"/>
                </a:solidFill>
                <a:latin typeface="Trebuchet MS"/>
                <a:ea typeface="Trebuchet MS"/>
                <a:cs typeface="Trebuchet MS"/>
                <a:sym typeface="Trebuchet MS"/>
              </a:rPr>
              <a:t>Hur man bygger sitt arbetsgivarvarumärke för att locka talanger och bli ett av de företag de vill jobba för.</a:t>
            </a:r>
            <a:endParaRPr/>
          </a:p>
          <a:p>
            <a:pPr indent="-342900" lvl="0" marL="342900" marR="0" rtl="0" algn="l">
              <a:lnSpc>
                <a:spcPct val="107000"/>
              </a:lnSpc>
              <a:spcBef>
                <a:spcPts val="800"/>
              </a:spcBef>
              <a:spcAft>
                <a:spcPts val="0"/>
              </a:spcAft>
              <a:buClr>
                <a:schemeClr val="dk1"/>
              </a:buClr>
              <a:buSzPts val="1800"/>
              <a:buFont typeface="Arial"/>
              <a:buChar char="•"/>
            </a:pPr>
            <a:r>
              <a:rPr lang="en-US" sz="1800">
                <a:solidFill>
                  <a:schemeClr val="dk1"/>
                </a:solidFill>
                <a:latin typeface="Trebuchet MS"/>
                <a:ea typeface="Trebuchet MS"/>
                <a:cs typeface="Trebuchet MS"/>
                <a:sym typeface="Trebuchet MS"/>
              </a:rPr>
              <a:t>Hur man vädjar till självcentrerade kandidater.</a:t>
            </a:r>
            <a:endParaRPr/>
          </a:p>
          <a:p>
            <a:pPr indent="-342900" lvl="0" marL="342900" marR="0" rtl="0" algn="l">
              <a:lnSpc>
                <a:spcPct val="107000"/>
              </a:lnSpc>
              <a:spcBef>
                <a:spcPts val="800"/>
              </a:spcBef>
              <a:spcAft>
                <a:spcPts val="0"/>
              </a:spcAft>
              <a:buClr>
                <a:schemeClr val="dk1"/>
              </a:buClr>
              <a:buSzPts val="1800"/>
              <a:buFont typeface="Arial"/>
              <a:buChar char="•"/>
            </a:pPr>
            <a:r>
              <a:rPr lang="en-US" sz="1800">
                <a:solidFill>
                  <a:schemeClr val="dk1"/>
                </a:solidFill>
                <a:latin typeface="Trebuchet MS"/>
                <a:ea typeface="Trebuchet MS"/>
                <a:cs typeface="Trebuchet MS"/>
                <a:sym typeface="Trebuchet MS"/>
              </a:rPr>
              <a:t>Kommunicera om ditt varumärke och dina anställda som varumärkesambassadörer</a:t>
            </a:r>
            <a:endParaRPr/>
          </a:p>
          <a:p>
            <a:pPr indent="-342900" lvl="0" marL="342900" marR="0" rtl="0" algn="l">
              <a:lnSpc>
                <a:spcPct val="107000"/>
              </a:lnSpc>
              <a:spcBef>
                <a:spcPts val="800"/>
              </a:spcBef>
              <a:spcAft>
                <a:spcPts val="0"/>
              </a:spcAft>
              <a:buClr>
                <a:schemeClr val="dk1"/>
              </a:buClr>
              <a:buSzPts val="1800"/>
              <a:buFont typeface="Arial"/>
              <a:buChar char="•"/>
            </a:pPr>
            <a:r>
              <a:rPr lang="en-US" sz="1800">
                <a:solidFill>
                  <a:schemeClr val="dk1"/>
                </a:solidFill>
                <a:latin typeface="Trebuchet MS"/>
                <a:ea typeface="Trebuchet MS"/>
                <a:cs typeface="Trebuchet MS"/>
                <a:sym typeface="Trebuchet MS"/>
              </a:rPr>
              <a:t>Vad gör ett arbetsgivarevarumärke övertygande, ger positivt arbete och gynnsam arbetserfarenhet.</a:t>
            </a:r>
            <a:endParaRPr/>
          </a:p>
        </p:txBody>
      </p:sp>
      <p:sp>
        <p:nvSpPr>
          <p:cNvPr id="140" name="Google Shape;140;p17"/>
          <p:cNvSpPr txBox="1"/>
          <p:nvPr>
            <p:ph idx="1" type="subTitle"/>
          </p:nvPr>
        </p:nvSpPr>
        <p:spPr>
          <a:xfrm>
            <a:off x="679621" y="2150961"/>
            <a:ext cx="7957752" cy="528865"/>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800"/>
              <a:buNone/>
            </a:pPr>
            <a:r>
              <a:rPr lang="en-US"/>
              <a:t>I slutet av denna inlärningsenhet kommer du att kunna ...</a:t>
            </a:r>
            <a:endParaRPr/>
          </a:p>
          <a:p>
            <a:pPr indent="0" lvl="0" marL="0" rtl="0" algn="l">
              <a:lnSpc>
                <a:spcPct val="90000"/>
              </a:lnSpc>
              <a:spcBef>
                <a:spcPts val="0"/>
              </a:spcBef>
              <a:spcAft>
                <a:spcPts val="0"/>
              </a:spcAft>
              <a:buClr>
                <a:schemeClr val="dk1"/>
              </a:buClr>
              <a:buSzPts val="2000"/>
              <a:buNone/>
            </a:pPr>
            <a:r>
              <a:t/>
            </a:r>
            <a:endParaRPr sz="2000"/>
          </a:p>
          <a:p>
            <a:pPr indent="0" lvl="5" marL="1714500" rtl="0" algn="l">
              <a:lnSpc>
                <a:spcPct val="150000"/>
              </a:lnSpc>
              <a:spcBef>
                <a:spcPts val="375"/>
              </a:spcBef>
              <a:spcAft>
                <a:spcPts val="0"/>
              </a:spcAft>
              <a:buClr>
                <a:schemeClr val="dk1"/>
              </a:buClr>
              <a:buSzPts val="2000"/>
              <a:buNone/>
            </a:pPr>
            <a:r>
              <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8"/>
          <p:cNvSpPr/>
          <p:nvPr>
            <p:ph type="ctrTitle"/>
          </p:nvPr>
        </p:nvSpPr>
        <p:spPr>
          <a:xfrm>
            <a:off x="311700" y="1581999"/>
            <a:ext cx="8520600" cy="528865"/>
          </a:xfrm>
          <a:prstGeom prst="roundRect">
            <a:avLst>
              <a:gd fmla="val 16667" name="adj"/>
            </a:avLst>
          </a:prstGeom>
          <a:solidFill>
            <a:srgbClr val="3086B8"/>
          </a:soli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240"/>
              <a:buFont typeface="Trebuchet MS"/>
              <a:buNone/>
            </a:pPr>
            <a:r>
              <a:rPr b="1" lang="en-US" sz="3240">
                <a:solidFill>
                  <a:schemeClr val="lt1"/>
                </a:solidFill>
                <a:latin typeface="Trebuchet MS"/>
                <a:ea typeface="Trebuchet MS"/>
                <a:cs typeface="Trebuchet MS"/>
                <a:sym typeface="Trebuchet MS"/>
              </a:rPr>
              <a:t>Innehållet i inlärningsenhet 03</a:t>
            </a:r>
            <a:endParaRPr b="1" sz="3060">
              <a:solidFill>
                <a:schemeClr val="lt2"/>
              </a:solidFill>
            </a:endParaRPr>
          </a:p>
        </p:txBody>
      </p:sp>
      <p:sp>
        <p:nvSpPr>
          <p:cNvPr id="146" name="Google Shape;146;p18"/>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147" name="Google Shape;147;p18"/>
          <p:cNvPicPr preferRelativeResize="0"/>
          <p:nvPr/>
        </p:nvPicPr>
        <p:blipFill rotWithShape="1">
          <a:blip r:embed="rId3">
            <a:alphaModFix/>
          </a:blip>
          <a:srcRect b="0" l="0" r="0" t="0"/>
          <a:stretch/>
        </p:blipFill>
        <p:spPr>
          <a:xfrm>
            <a:off x="421100" y="5996331"/>
            <a:ext cx="1815473" cy="719042"/>
          </a:xfrm>
          <a:prstGeom prst="rect">
            <a:avLst/>
          </a:prstGeom>
          <a:noFill/>
          <a:ln>
            <a:noFill/>
          </a:ln>
        </p:spPr>
      </p:pic>
      <p:sp>
        <p:nvSpPr>
          <p:cNvPr id="148" name="Google Shape;148;p18"/>
          <p:cNvSpPr txBox="1"/>
          <p:nvPr/>
        </p:nvSpPr>
        <p:spPr>
          <a:xfrm>
            <a:off x="1007165" y="2555339"/>
            <a:ext cx="5381278" cy="2978039"/>
          </a:xfrm>
          <a:prstGeom prst="rect">
            <a:avLst/>
          </a:prstGeom>
          <a:noFill/>
          <a:ln>
            <a:noFill/>
          </a:ln>
        </p:spPr>
        <p:txBody>
          <a:bodyPr anchorCtr="0" anchor="t" bIns="91425" lIns="91425" spcFirstLastPara="1" rIns="91425" wrap="square" tIns="91425">
            <a:noAutofit/>
          </a:bodyPr>
          <a:lstStyle/>
          <a:p>
            <a:pPr indent="-342900" lvl="0" marL="342900" marR="0" rtl="0" algn="l">
              <a:lnSpc>
                <a:spcPct val="150000"/>
              </a:lnSpc>
              <a:spcBef>
                <a:spcPts val="750"/>
              </a:spcBef>
              <a:spcAft>
                <a:spcPts val="0"/>
              </a:spcAft>
              <a:buClr>
                <a:schemeClr val="dk1"/>
              </a:buClr>
              <a:buSzPts val="1800"/>
              <a:buFont typeface="Trebuchet MS"/>
              <a:buAutoNum type="arabicPeriod"/>
            </a:pPr>
            <a:r>
              <a:rPr lang="en-US" sz="1800">
                <a:solidFill>
                  <a:schemeClr val="dk1"/>
                </a:solidFill>
                <a:latin typeface="Trebuchet MS"/>
                <a:ea typeface="Trebuchet MS"/>
                <a:cs typeface="Trebuchet MS"/>
                <a:sym typeface="Trebuchet MS"/>
              </a:rPr>
              <a:t>How candidates evaluate potential employers</a:t>
            </a:r>
            <a:endParaRPr sz="1600">
              <a:solidFill>
                <a:schemeClr val="dk1"/>
              </a:solidFill>
              <a:latin typeface="Trebuchet MS"/>
              <a:ea typeface="Trebuchet MS"/>
              <a:cs typeface="Trebuchet MS"/>
              <a:sym typeface="Trebuchet MS"/>
            </a:endParaRPr>
          </a:p>
          <a:p>
            <a:pPr indent="-342900" lvl="0" marL="342900" marR="0" rtl="0" algn="l">
              <a:lnSpc>
                <a:spcPct val="150000"/>
              </a:lnSpc>
              <a:spcBef>
                <a:spcPts val="750"/>
              </a:spcBef>
              <a:spcAft>
                <a:spcPts val="0"/>
              </a:spcAft>
              <a:buClr>
                <a:schemeClr val="dk1"/>
              </a:buClr>
              <a:buSzPts val="1800"/>
              <a:buFont typeface="Trebuchet MS"/>
              <a:buAutoNum type="arabicPeriod"/>
            </a:pPr>
            <a:r>
              <a:rPr lang="en-US" sz="1800">
                <a:solidFill>
                  <a:schemeClr val="dk1"/>
                </a:solidFill>
                <a:latin typeface="Trebuchet MS"/>
                <a:ea typeface="Trebuchet MS"/>
                <a:cs typeface="Trebuchet MS"/>
                <a:sym typeface="Trebuchet MS"/>
              </a:rPr>
              <a:t>What appeals to Self-Centric Candidates?</a:t>
            </a:r>
            <a:endParaRPr sz="1600">
              <a:solidFill>
                <a:schemeClr val="dk1"/>
              </a:solidFill>
              <a:latin typeface="Trebuchet MS"/>
              <a:ea typeface="Trebuchet MS"/>
              <a:cs typeface="Trebuchet MS"/>
              <a:sym typeface="Trebuchet MS"/>
            </a:endParaRPr>
          </a:p>
          <a:p>
            <a:pPr indent="-342900" lvl="0" marL="342900" marR="0" rtl="0" algn="l">
              <a:lnSpc>
                <a:spcPct val="150000"/>
              </a:lnSpc>
              <a:spcBef>
                <a:spcPts val="750"/>
              </a:spcBef>
              <a:spcAft>
                <a:spcPts val="0"/>
              </a:spcAft>
              <a:buClr>
                <a:schemeClr val="dk1"/>
              </a:buClr>
              <a:buSzPts val="1800"/>
              <a:buFont typeface="Trebuchet MS"/>
              <a:buAutoNum type="arabicPeriod"/>
            </a:pPr>
            <a:r>
              <a:rPr lang="en-US" sz="1800">
                <a:solidFill>
                  <a:schemeClr val="dk1"/>
                </a:solidFill>
                <a:latin typeface="Trebuchet MS"/>
                <a:ea typeface="Trebuchet MS"/>
                <a:cs typeface="Trebuchet MS"/>
                <a:sym typeface="Trebuchet MS"/>
              </a:rPr>
              <a:t>A compelling employer brand</a:t>
            </a:r>
            <a:endParaRPr sz="1600">
              <a:solidFill>
                <a:schemeClr val="dk1"/>
              </a:solidFill>
              <a:latin typeface="Trebuchet MS"/>
              <a:ea typeface="Trebuchet MS"/>
              <a:cs typeface="Trebuchet MS"/>
              <a:sym typeface="Trebuchet MS"/>
            </a:endParaRPr>
          </a:p>
          <a:p>
            <a:pPr indent="-342900" lvl="0" marL="342900" marR="0" rtl="0" algn="l">
              <a:lnSpc>
                <a:spcPct val="150000"/>
              </a:lnSpc>
              <a:spcBef>
                <a:spcPts val="750"/>
              </a:spcBef>
              <a:spcAft>
                <a:spcPts val="0"/>
              </a:spcAft>
              <a:buClr>
                <a:schemeClr val="dk1"/>
              </a:buClr>
              <a:buSzPts val="1800"/>
              <a:buFont typeface="Trebuchet MS"/>
              <a:buAutoNum type="arabicPeriod"/>
            </a:pPr>
            <a:r>
              <a:rPr lang="en-US" sz="1800">
                <a:solidFill>
                  <a:schemeClr val="dk1"/>
                </a:solidFill>
                <a:latin typeface="Trebuchet MS"/>
                <a:ea typeface="Trebuchet MS"/>
                <a:cs typeface="Trebuchet MS"/>
                <a:sym typeface="Trebuchet MS"/>
              </a:rPr>
              <a:t>Employees as brand ambassadors</a:t>
            </a:r>
            <a:endParaRPr sz="1600">
              <a:solidFill>
                <a:schemeClr val="dk1"/>
              </a:solidFill>
              <a:latin typeface="Trebuchet MS"/>
              <a:ea typeface="Trebuchet MS"/>
              <a:cs typeface="Trebuchet MS"/>
              <a:sym typeface="Trebuchet MS"/>
            </a:endParaRPr>
          </a:p>
          <a:p>
            <a:pPr indent="-342900" lvl="0" marL="342900" marR="0" rtl="0" algn="l">
              <a:lnSpc>
                <a:spcPct val="150000"/>
              </a:lnSpc>
              <a:spcBef>
                <a:spcPts val="750"/>
              </a:spcBef>
              <a:spcAft>
                <a:spcPts val="0"/>
              </a:spcAft>
              <a:buClr>
                <a:schemeClr val="dk1"/>
              </a:buClr>
              <a:buSzPts val="1800"/>
              <a:buFont typeface="Trebuchet MS"/>
              <a:buAutoNum type="arabicPeriod"/>
            </a:pPr>
            <a:r>
              <a:rPr lang="en-US" sz="1800">
                <a:solidFill>
                  <a:schemeClr val="dk1"/>
                </a:solidFill>
                <a:latin typeface="Trebuchet MS"/>
                <a:ea typeface="Trebuchet MS"/>
                <a:cs typeface="Trebuchet MS"/>
                <a:sym typeface="Trebuchet MS"/>
              </a:rPr>
              <a:t>Create an employer brand action plan </a:t>
            </a:r>
            <a:endParaRPr sz="1600">
              <a:solidFill>
                <a:schemeClr val="dk1"/>
              </a:solidFill>
              <a:latin typeface="Trebuchet MS"/>
              <a:ea typeface="Trebuchet MS"/>
              <a:cs typeface="Trebuchet MS"/>
              <a:sym typeface="Trebuchet MS"/>
            </a:endParaRPr>
          </a:p>
          <a:p>
            <a:pPr indent="-228600" lvl="0" marL="342900" marR="0" rtl="0" algn="l">
              <a:lnSpc>
                <a:spcPct val="90000"/>
              </a:lnSpc>
              <a:spcBef>
                <a:spcPts val="0"/>
              </a:spcBef>
              <a:spcAft>
                <a:spcPts val="0"/>
              </a:spcAft>
              <a:buClr>
                <a:schemeClr val="dk1"/>
              </a:buClr>
              <a:buSzPts val="1800"/>
              <a:buFont typeface="Trebuchet MS"/>
              <a:buNone/>
            </a:pPr>
            <a:r>
              <a:t/>
            </a:r>
            <a:endParaRPr sz="1800">
              <a:solidFill>
                <a:schemeClr val="dk1"/>
              </a:solidFill>
              <a:latin typeface="Trebuchet MS"/>
              <a:ea typeface="Trebuchet MS"/>
              <a:cs typeface="Trebuchet MS"/>
              <a:sym typeface="Trebuchet MS"/>
            </a:endParaRPr>
          </a:p>
        </p:txBody>
      </p:sp>
      <p:pic>
        <p:nvPicPr>
          <p:cNvPr id="149" name="Google Shape;149;p18"/>
          <p:cNvPicPr preferRelativeResize="0"/>
          <p:nvPr/>
        </p:nvPicPr>
        <p:blipFill rotWithShape="1">
          <a:blip r:embed="rId4">
            <a:alphaModFix amt="23000"/>
          </a:blip>
          <a:srcRect b="0" l="0" r="0" t="0"/>
          <a:stretch/>
        </p:blipFill>
        <p:spPr>
          <a:xfrm>
            <a:off x="609600" y="2110864"/>
            <a:ext cx="8116081" cy="376170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descr="1" id="154" name="Google Shape;154;p19"/>
          <p:cNvPicPr preferRelativeResize="0"/>
          <p:nvPr/>
        </p:nvPicPr>
        <p:blipFill rotWithShape="1">
          <a:blip r:embed="rId3">
            <a:alphaModFix/>
          </a:blip>
          <a:srcRect b="0" l="0" r="0" t="0"/>
          <a:stretch/>
        </p:blipFill>
        <p:spPr>
          <a:xfrm>
            <a:off x="719298" y="2693304"/>
            <a:ext cx="2378735" cy="2396228"/>
          </a:xfrm>
          <a:prstGeom prst="rect">
            <a:avLst/>
          </a:prstGeom>
          <a:noFill/>
          <a:ln>
            <a:noFill/>
          </a:ln>
        </p:spPr>
      </p:pic>
      <p:sp>
        <p:nvSpPr>
          <p:cNvPr id="155" name="Google Shape;155;p19"/>
          <p:cNvSpPr/>
          <p:nvPr>
            <p:ph type="ctrTitle"/>
          </p:nvPr>
        </p:nvSpPr>
        <p:spPr>
          <a:xfrm>
            <a:off x="311700" y="1608470"/>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40"/>
              <a:buFont typeface="Calibri"/>
              <a:buNone/>
            </a:pPr>
            <a:r>
              <a:rPr i="1" lang="en-US" sz="3240">
                <a:solidFill>
                  <a:schemeClr val="dk1"/>
                </a:solidFill>
                <a:latin typeface="Calibri"/>
                <a:ea typeface="Calibri"/>
                <a:cs typeface="Calibri"/>
                <a:sym typeface="Calibri"/>
              </a:rPr>
              <a:t> </a:t>
            </a:r>
            <a:br>
              <a:rPr i="1" lang="en-US" sz="3240">
                <a:solidFill>
                  <a:schemeClr val="dk1"/>
                </a:solidFill>
                <a:latin typeface="Calibri"/>
                <a:ea typeface="Calibri"/>
                <a:cs typeface="Calibri"/>
                <a:sym typeface="Calibri"/>
              </a:rPr>
            </a:br>
            <a:r>
              <a:rPr b="1" lang="en-US" sz="2430">
                <a:solidFill>
                  <a:schemeClr val="lt1"/>
                </a:solidFill>
                <a:latin typeface="Trebuchet MS"/>
                <a:ea typeface="Trebuchet MS"/>
                <a:cs typeface="Trebuchet MS"/>
                <a:sym typeface="Trebuchet MS"/>
              </a:rPr>
              <a:t> </a:t>
            </a:r>
            <a:r>
              <a:rPr b="1" lang="en-US" sz="2790">
                <a:solidFill>
                  <a:schemeClr val="lt1"/>
                </a:solidFill>
                <a:latin typeface="Trebuchet MS"/>
                <a:ea typeface="Trebuchet MS"/>
                <a:cs typeface="Trebuchet MS"/>
                <a:sym typeface="Trebuchet MS"/>
              </a:rPr>
              <a:t>How candidates evaluate potential employers</a:t>
            </a:r>
            <a:br>
              <a:rPr lang="en-US" sz="3060">
                <a:solidFill>
                  <a:schemeClr val="dk1"/>
                </a:solidFill>
                <a:latin typeface="Trebuchet MS"/>
                <a:ea typeface="Trebuchet MS"/>
                <a:cs typeface="Trebuchet MS"/>
                <a:sym typeface="Trebuchet MS"/>
              </a:rPr>
            </a:br>
            <a:endParaRPr b="1" sz="3060">
              <a:solidFill>
                <a:schemeClr val="lt1"/>
              </a:solidFill>
            </a:endParaRPr>
          </a:p>
        </p:txBody>
      </p:sp>
      <p:sp>
        <p:nvSpPr>
          <p:cNvPr id="156" name="Google Shape;156;p19"/>
          <p:cNvSpPr/>
          <p:nvPr/>
        </p:nvSpPr>
        <p:spPr>
          <a:xfrm>
            <a:off x="524425" y="5402510"/>
            <a:ext cx="9144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157" name="Google Shape;157;p19"/>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158" name="Google Shape;158;p19"/>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159" name="Google Shape;159;p19"/>
          <p:cNvPicPr preferRelativeResize="0"/>
          <p:nvPr/>
        </p:nvPicPr>
        <p:blipFill rotWithShape="1">
          <a:blip r:embed="rId4">
            <a:alphaModFix/>
          </a:blip>
          <a:srcRect b="0" l="0" r="0" t="0"/>
          <a:stretch/>
        </p:blipFill>
        <p:spPr>
          <a:xfrm>
            <a:off x="421100" y="5996331"/>
            <a:ext cx="1815473" cy="719042"/>
          </a:xfrm>
          <a:prstGeom prst="rect">
            <a:avLst/>
          </a:prstGeom>
          <a:noFill/>
          <a:ln>
            <a:noFill/>
          </a:ln>
        </p:spPr>
      </p:pic>
      <p:sp>
        <p:nvSpPr>
          <p:cNvPr id="160" name="Google Shape;160;p19"/>
          <p:cNvSpPr/>
          <p:nvPr/>
        </p:nvSpPr>
        <p:spPr>
          <a:xfrm>
            <a:off x="3392558" y="2546075"/>
            <a:ext cx="5227018" cy="3170099"/>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2000">
                <a:solidFill>
                  <a:schemeClr val="dk1"/>
                </a:solidFill>
                <a:latin typeface="Quattrocento Sans"/>
                <a:ea typeface="Quattrocento Sans"/>
                <a:cs typeface="Quattrocento Sans"/>
                <a:sym typeface="Quattrocento Sans"/>
              </a:rPr>
              <a:t>För det första måste företagen tillgodose en kandidats önskan att få sina grundläggande behov. Det är här en kandidat måste känna att ett företag kan erbjuda dem ett kompensationspaket de faktiskt kan leva på. Ja, dagens arbetssökande vill arbeta för organisationer som har ett högre syfte, men de måste också kunna äta, betala hyra och betala tillbaka sina studielån.</a:t>
            </a:r>
            <a:endParaRPr sz="2800">
              <a:solidFill>
                <a:schemeClr val="dk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0"/>
          <p:cNvSpPr/>
          <p:nvPr>
            <p:ph type="ctrTitle"/>
          </p:nvPr>
        </p:nvSpPr>
        <p:spPr>
          <a:xfrm>
            <a:off x="311700" y="1534328"/>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790"/>
              <a:buFont typeface="Calibri"/>
              <a:buNone/>
            </a:pPr>
            <a:r>
              <a:rPr i="1" lang="en-US" sz="2790">
                <a:solidFill>
                  <a:schemeClr val="dk1"/>
                </a:solidFill>
                <a:latin typeface="Calibri"/>
                <a:ea typeface="Calibri"/>
                <a:cs typeface="Calibri"/>
                <a:sym typeface="Calibri"/>
              </a:rPr>
              <a:t> </a:t>
            </a:r>
            <a:br>
              <a:rPr i="1" lang="en-US" sz="2790">
                <a:solidFill>
                  <a:schemeClr val="dk1"/>
                </a:solidFill>
                <a:latin typeface="Calibri"/>
                <a:ea typeface="Calibri"/>
                <a:cs typeface="Calibri"/>
                <a:sym typeface="Calibri"/>
              </a:rPr>
            </a:br>
            <a:br>
              <a:rPr i="1" lang="en-US" sz="2790">
                <a:solidFill>
                  <a:schemeClr val="dk1"/>
                </a:solidFill>
                <a:latin typeface="Calibri"/>
                <a:ea typeface="Calibri"/>
                <a:cs typeface="Calibri"/>
                <a:sym typeface="Calibri"/>
              </a:rPr>
            </a:br>
            <a:r>
              <a:rPr b="1" lang="en-US" sz="2790">
                <a:solidFill>
                  <a:schemeClr val="lt1"/>
                </a:solidFill>
                <a:latin typeface="Trebuchet MS"/>
                <a:ea typeface="Trebuchet MS"/>
                <a:cs typeface="Trebuchet MS"/>
                <a:sym typeface="Trebuchet MS"/>
              </a:rPr>
              <a:t>How candidates evaluate potential employers</a:t>
            </a:r>
            <a:br>
              <a:rPr lang="en-US" sz="3600">
                <a:solidFill>
                  <a:schemeClr val="dk1"/>
                </a:solidFill>
                <a:latin typeface="Trebuchet MS"/>
                <a:ea typeface="Trebuchet MS"/>
                <a:cs typeface="Trebuchet MS"/>
                <a:sym typeface="Trebuchet MS"/>
              </a:rPr>
            </a:br>
            <a:br>
              <a:rPr lang="en-US" sz="3060">
                <a:solidFill>
                  <a:schemeClr val="dk1"/>
                </a:solidFill>
                <a:latin typeface="Trebuchet MS"/>
                <a:ea typeface="Trebuchet MS"/>
                <a:cs typeface="Trebuchet MS"/>
                <a:sym typeface="Trebuchet MS"/>
              </a:rPr>
            </a:br>
            <a:endParaRPr b="1" sz="3060">
              <a:solidFill>
                <a:schemeClr val="lt1"/>
              </a:solidFill>
            </a:endParaRPr>
          </a:p>
        </p:txBody>
      </p:sp>
      <p:sp>
        <p:nvSpPr>
          <p:cNvPr id="166" name="Google Shape;166;p20"/>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167" name="Google Shape;167;p20"/>
          <p:cNvPicPr preferRelativeResize="0"/>
          <p:nvPr/>
        </p:nvPicPr>
        <p:blipFill rotWithShape="1">
          <a:blip r:embed="rId3">
            <a:alphaModFix/>
          </a:blip>
          <a:srcRect b="0" l="0" r="0" t="0"/>
          <a:stretch/>
        </p:blipFill>
        <p:spPr>
          <a:xfrm>
            <a:off x="421100" y="5996331"/>
            <a:ext cx="1815473" cy="719042"/>
          </a:xfrm>
          <a:prstGeom prst="rect">
            <a:avLst/>
          </a:prstGeom>
          <a:noFill/>
          <a:ln>
            <a:noFill/>
          </a:ln>
        </p:spPr>
      </p:pic>
      <p:pic>
        <p:nvPicPr>
          <p:cNvPr descr="2" id="168" name="Google Shape;168;p20"/>
          <p:cNvPicPr preferRelativeResize="0"/>
          <p:nvPr/>
        </p:nvPicPr>
        <p:blipFill rotWithShape="1">
          <a:blip r:embed="rId4">
            <a:alphaModFix/>
          </a:blip>
          <a:srcRect b="0" l="0" r="0" t="0"/>
          <a:stretch/>
        </p:blipFill>
        <p:spPr>
          <a:xfrm>
            <a:off x="6136896" y="2500852"/>
            <a:ext cx="2451471" cy="2328296"/>
          </a:xfrm>
          <a:prstGeom prst="rect">
            <a:avLst/>
          </a:prstGeom>
          <a:noFill/>
          <a:ln>
            <a:noFill/>
          </a:ln>
        </p:spPr>
      </p:pic>
      <p:sp>
        <p:nvSpPr>
          <p:cNvPr id="169" name="Google Shape;169;p20"/>
          <p:cNvSpPr/>
          <p:nvPr/>
        </p:nvSpPr>
        <p:spPr>
          <a:xfrm>
            <a:off x="421099" y="2252030"/>
            <a:ext cx="5170231" cy="34778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Quattrocento Sans"/>
                <a:ea typeface="Quattrocento Sans"/>
                <a:cs typeface="Quattrocento Sans"/>
                <a:sym typeface="Quattrocento Sans"/>
              </a:rPr>
              <a:t>”Wow” arbetsgivare som tidigare nämndes är också mästare på att hjälpa sina bästa anställda att uppnå sina personliga mål och drömmar. Kandidater vill arbeta för företag som lever upp till sina löften.</a:t>
            </a:r>
            <a:endParaRPr sz="2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000">
                <a:solidFill>
                  <a:schemeClr val="dk1"/>
                </a:solidFill>
                <a:latin typeface="Quattrocento Sans"/>
                <a:ea typeface="Quattrocento Sans"/>
                <a:cs typeface="Quattrocento Sans"/>
                <a:sym typeface="Quattrocento Sans"/>
              </a:rPr>
              <a:t>Många företag lovar en befordran efter en viss tid. När det inte händer förlorar företaget omedelbart förtroendet hos de människor de anställer.</a:t>
            </a:r>
            <a:endParaRPr sz="2800">
              <a:solidFill>
                <a:schemeClr val="dk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1"/>
          <p:cNvSpPr/>
          <p:nvPr>
            <p:ph type="ctrTitle"/>
          </p:nvPr>
        </p:nvSpPr>
        <p:spPr>
          <a:xfrm>
            <a:off x="311700" y="1694969"/>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Font typeface="Trebuchet MS"/>
              <a:buNone/>
            </a:pPr>
            <a:r>
              <a:rPr b="1" lang="en-US" sz="2400">
                <a:solidFill>
                  <a:schemeClr val="lt1"/>
                </a:solidFill>
                <a:latin typeface="Trebuchet MS"/>
                <a:ea typeface="Trebuchet MS"/>
                <a:cs typeface="Trebuchet MS"/>
                <a:sym typeface="Trebuchet MS"/>
              </a:rPr>
              <a:t>Hur kandidater utvärderar potentiella arbetsgivare</a:t>
            </a:r>
            <a:endParaRPr b="1" sz="2800">
              <a:solidFill>
                <a:schemeClr val="lt1"/>
              </a:solidFill>
            </a:endParaRPr>
          </a:p>
        </p:txBody>
      </p:sp>
      <p:sp>
        <p:nvSpPr>
          <p:cNvPr id="175" name="Google Shape;175;p21"/>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176" name="Google Shape;176;p21"/>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177" name="Google Shape;177;p21"/>
          <p:cNvPicPr preferRelativeResize="0"/>
          <p:nvPr/>
        </p:nvPicPr>
        <p:blipFill rotWithShape="1">
          <a:blip r:embed="rId3">
            <a:alphaModFix/>
          </a:blip>
          <a:srcRect b="0" l="0" r="0" t="0"/>
          <a:stretch/>
        </p:blipFill>
        <p:spPr>
          <a:xfrm>
            <a:off x="421100" y="5996331"/>
            <a:ext cx="1815473" cy="719042"/>
          </a:xfrm>
          <a:prstGeom prst="rect">
            <a:avLst/>
          </a:prstGeom>
          <a:noFill/>
          <a:ln>
            <a:noFill/>
          </a:ln>
        </p:spPr>
      </p:pic>
      <p:pic>
        <p:nvPicPr>
          <p:cNvPr descr="3" id="178" name="Google Shape;178;p21"/>
          <p:cNvPicPr preferRelativeResize="0"/>
          <p:nvPr/>
        </p:nvPicPr>
        <p:blipFill rotWithShape="1">
          <a:blip r:embed="rId4">
            <a:alphaModFix/>
          </a:blip>
          <a:srcRect b="0" l="0" r="0" t="0"/>
          <a:stretch/>
        </p:blipFill>
        <p:spPr>
          <a:xfrm>
            <a:off x="637165" y="2620417"/>
            <a:ext cx="2571422" cy="2628500"/>
          </a:xfrm>
          <a:prstGeom prst="rect">
            <a:avLst/>
          </a:prstGeom>
          <a:noFill/>
          <a:ln>
            <a:noFill/>
          </a:ln>
        </p:spPr>
      </p:pic>
      <p:sp>
        <p:nvSpPr>
          <p:cNvPr id="179" name="Google Shape;179;p21"/>
          <p:cNvSpPr/>
          <p:nvPr/>
        </p:nvSpPr>
        <p:spPr>
          <a:xfrm>
            <a:off x="3672590" y="2381835"/>
            <a:ext cx="4946985" cy="34778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dk1"/>
                </a:solidFill>
                <a:latin typeface="Quattrocento Sans"/>
                <a:ea typeface="Quattrocento Sans"/>
                <a:cs typeface="Quattrocento Sans"/>
                <a:sym typeface="Quattrocento Sans"/>
              </a:rPr>
              <a:t>Hur ett företag ses i samhället är också viktigt för arbetssökande.</a:t>
            </a:r>
            <a:r>
              <a:rPr b="0" lang="en-US" sz="2000">
                <a:solidFill>
                  <a:schemeClr val="dk1"/>
                </a:solidFill>
                <a:latin typeface="Quattrocento Sans"/>
                <a:ea typeface="Quattrocento Sans"/>
                <a:cs typeface="Quattrocento Sans"/>
                <a:sym typeface="Quattrocento Sans"/>
              </a:rPr>
              <a:t> Det tar inte lång tid innan ordet sprids att deras löften inte är mer än tomma ord. Lektionen här är att se till att du inte ger löften som du kanske inte kan hålla, eftersom förtroende handlar om att hålla ditt ord. Företag som är i nyheterna för oetiskt beteende har inte kvalitativa kandidater som knackar på dörren.</a:t>
            </a:r>
            <a:endParaRPr sz="2800">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2"/>
          <p:cNvSpPr/>
          <p:nvPr>
            <p:ph type="ctrTitle"/>
          </p:nvPr>
        </p:nvSpPr>
        <p:spPr>
          <a:xfrm>
            <a:off x="311700" y="1608470"/>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3F3F3"/>
              </a:buClr>
              <a:buSzPts val="2160"/>
              <a:buFont typeface="Trebuchet MS"/>
              <a:buNone/>
            </a:pPr>
            <a:r>
              <a:rPr b="1" lang="en-US" sz="2160">
                <a:solidFill>
                  <a:srgbClr val="F3F3F3"/>
                </a:solidFill>
                <a:latin typeface="Trebuchet MS"/>
                <a:ea typeface="Trebuchet MS"/>
                <a:cs typeface="Trebuchet MS"/>
                <a:sym typeface="Trebuchet MS"/>
              </a:rPr>
              <a:t>Hur kandidater utvärderar potentiella arbetsgivare</a:t>
            </a:r>
            <a:endParaRPr b="1" sz="3060">
              <a:solidFill>
                <a:schemeClr val="lt1"/>
              </a:solidFill>
            </a:endParaRPr>
          </a:p>
        </p:txBody>
      </p:sp>
      <p:sp>
        <p:nvSpPr>
          <p:cNvPr id="185" name="Google Shape;185;p22"/>
          <p:cNvSpPr/>
          <p:nvPr/>
        </p:nvSpPr>
        <p:spPr>
          <a:xfrm>
            <a:off x="524425" y="5402510"/>
            <a:ext cx="9144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186" name="Google Shape;186;p22"/>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187" name="Google Shape;187;p22"/>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188" name="Google Shape;188;p22"/>
          <p:cNvPicPr preferRelativeResize="0"/>
          <p:nvPr/>
        </p:nvPicPr>
        <p:blipFill rotWithShape="1">
          <a:blip r:embed="rId3">
            <a:alphaModFix/>
          </a:blip>
          <a:srcRect b="0" l="0" r="0" t="0"/>
          <a:stretch/>
        </p:blipFill>
        <p:spPr>
          <a:xfrm>
            <a:off x="421100" y="5996331"/>
            <a:ext cx="1815473" cy="719042"/>
          </a:xfrm>
          <a:prstGeom prst="rect">
            <a:avLst/>
          </a:prstGeom>
          <a:noFill/>
          <a:ln>
            <a:noFill/>
          </a:ln>
        </p:spPr>
      </p:pic>
      <p:pic>
        <p:nvPicPr>
          <p:cNvPr descr="4" id="189" name="Google Shape;189;p22"/>
          <p:cNvPicPr preferRelativeResize="0"/>
          <p:nvPr/>
        </p:nvPicPr>
        <p:blipFill rotWithShape="1">
          <a:blip r:embed="rId4">
            <a:alphaModFix/>
          </a:blip>
          <a:srcRect b="0" l="0" r="0" t="0"/>
          <a:stretch/>
        </p:blipFill>
        <p:spPr>
          <a:xfrm>
            <a:off x="6761153" y="2488239"/>
            <a:ext cx="2462288" cy="2485778"/>
          </a:xfrm>
          <a:prstGeom prst="rect">
            <a:avLst/>
          </a:prstGeom>
          <a:noFill/>
          <a:ln>
            <a:noFill/>
          </a:ln>
        </p:spPr>
      </p:pic>
      <p:sp>
        <p:nvSpPr>
          <p:cNvPr id="190" name="Google Shape;190;p22"/>
          <p:cNvSpPr/>
          <p:nvPr/>
        </p:nvSpPr>
        <p:spPr>
          <a:xfrm>
            <a:off x="311700" y="2210679"/>
            <a:ext cx="6044130" cy="347787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2000">
                <a:solidFill>
                  <a:schemeClr val="dk1"/>
                </a:solidFill>
                <a:latin typeface="Quattrocento Sans"/>
                <a:ea typeface="Quattrocento Sans"/>
                <a:cs typeface="Quattrocento Sans"/>
                <a:sym typeface="Quattrocento Sans"/>
              </a:rPr>
              <a:t>De som är bra med sina samhällen är de som märks av rätt skäl.</a:t>
            </a:r>
            <a:endParaRPr sz="2800">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rPr i="1" lang="en-US" sz="2000">
                <a:solidFill>
                  <a:schemeClr val="dk1"/>
                </a:solidFill>
                <a:latin typeface="Quattrocento Sans"/>
                <a:ea typeface="Quattrocento Sans"/>
                <a:cs typeface="Quattrocento Sans"/>
                <a:sym typeface="Quattrocento Sans"/>
              </a:rPr>
              <a:t>Människor förväntar sig att deras arbetsgivare ska behandla andra rättvist, bete sig etiskt och vara proaktiva i sina affärsmetoder. </a:t>
            </a:r>
            <a:endParaRPr i="1" sz="2800">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rPr i="1" lang="en-US" sz="2000">
                <a:solidFill>
                  <a:schemeClr val="dk1"/>
                </a:solidFill>
                <a:latin typeface="Quattrocento Sans"/>
                <a:ea typeface="Quattrocento Sans"/>
                <a:cs typeface="Quattrocento Sans"/>
                <a:sym typeface="Quattrocento Sans"/>
              </a:rPr>
              <a:t>Du behöver inte vara perfekt, inte heller behöver du ha det fullständiga paketet, men du måste ha några saker som dagens kandidater letar efter när de funderar på vilken arbetsgivare de ska arbeta för.</a:t>
            </a:r>
            <a:endParaRPr/>
          </a:p>
          <a:p>
            <a:pPr indent="0" lvl="0" marL="0" marR="0" rtl="0" algn="just">
              <a:spcBef>
                <a:spcPts val="0"/>
              </a:spcBef>
              <a:spcAft>
                <a:spcPts val="0"/>
              </a:spcAft>
              <a:buNone/>
            </a:pPr>
            <a:r>
              <a:rPr i="1" lang="en-US" sz="2000">
                <a:solidFill>
                  <a:schemeClr val="dk1"/>
                </a:solidFill>
                <a:latin typeface="Quattrocento Sans"/>
                <a:ea typeface="Quattrocento Sans"/>
                <a:cs typeface="Quattrocento Sans"/>
                <a:sym typeface="Quattrocento Sans"/>
              </a:rPr>
              <a:t> </a:t>
            </a:r>
            <a:endParaRPr sz="2800">
              <a:solidFill>
                <a:schemeClr val="dk1"/>
              </a:solidFill>
              <a:latin typeface="Times New Roman"/>
              <a:ea typeface="Times New Roman"/>
              <a:cs typeface="Times New Roman"/>
              <a:sym typeface="Times New Roman"/>
            </a:endParaRPr>
          </a:p>
        </p:txBody>
      </p:sp>
      <p:sp>
        <p:nvSpPr>
          <p:cNvPr id="191" name="Google Shape;191;p22"/>
          <p:cNvSpPr/>
          <p:nvPr/>
        </p:nvSpPr>
        <p:spPr>
          <a:xfrm>
            <a:off x="311701" y="5298607"/>
            <a:ext cx="8307874" cy="338554"/>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i="1" lang="en-US" sz="1600">
                <a:solidFill>
                  <a:schemeClr val="dk1"/>
                </a:solidFill>
                <a:latin typeface="Quattrocento Sans"/>
                <a:ea typeface="Quattrocento Sans"/>
                <a:cs typeface="Quattrocento Sans"/>
                <a:sym typeface="Quattrocento Sans"/>
              </a:rPr>
              <a:t>''Step up your game'' och inom kort kommer folk att börja säga ''wow, jag skulle verkligen vilja jobba där''.</a:t>
            </a:r>
            <a:endParaRPr sz="2000">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