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7" r:id="rId2"/>
    <p:sldId id="295" r:id="rId3"/>
    <p:sldId id="296" r:id="rId4"/>
    <p:sldId id="297" r:id="rId5"/>
    <p:sldId id="298" r:id="rId6"/>
    <p:sldId id="265" r:id="rId7"/>
    <p:sldId id="273" r:id="rId8"/>
    <p:sldId id="276" r:id="rId9"/>
    <p:sldId id="274" r:id="rId10"/>
    <p:sldId id="278" r:id="rId11"/>
    <p:sldId id="275" r:id="rId12"/>
    <p:sldId id="277" r:id="rId13"/>
    <p:sldId id="279" r:id="rId14"/>
    <p:sldId id="270" r:id="rId15"/>
    <p:sldId id="280" r:id="rId16"/>
    <p:sldId id="293" r:id="rId17"/>
    <p:sldId id="294" r:id="rId18"/>
    <p:sldId id="292" r:id="rId19"/>
    <p:sldId id="281" r:id="rId20"/>
    <p:sldId id="271" r:id="rId21"/>
    <p:sldId id="282" r:id="rId22"/>
    <p:sldId id="288" r:id="rId23"/>
    <p:sldId id="283" r:id="rId24"/>
    <p:sldId id="285" r:id="rId25"/>
    <p:sldId id="286" r:id="rId26"/>
    <p:sldId id="287" r:id="rId27"/>
    <p:sldId id="301" r:id="rId28"/>
    <p:sldId id="272" r:id="rId29"/>
    <p:sldId id="302" r:id="rId30"/>
    <p:sldId id="300" r:id="rId31"/>
    <p:sldId id="268" r:id="rId3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7B9"/>
    <a:srgbClr val="308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176" autoAdjust="0"/>
    <p:restoredTop sz="96029"/>
  </p:normalViewPr>
  <p:slideViewPr>
    <p:cSldViewPr snapToGrid="0">
      <p:cViewPr>
        <p:scale>
          <a:sx n="50" d="100"/>
          <a:sy n="50" d="100"/>
        </p:scale>
        <p:origin x="-1482" y="-52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9AF0B-A093-B24C-8CF5-F8565C34E9A2}"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it-IT"/>
        </a:p>
      </dgm:t>
    </dgm:pt>
    <dgm:pt modelId="{C0FAE6B0-2A50-6742-BC97-09DF5841DE59}">
      <dgm:prSet custT="1"/>
      <dgm:spPr/>
      <dgm:t>
        <a:bodyPr/>
        <a:lstStyle/>
        <a:p>
          <a:r>
            <a:rPr lang="it-IT" sz="2400" b="1">
              <a:solidFill>
                <a:schemeClr val="accent5">
                  <a:lumMod val="50000"/>
                </a:schemeClr>
              </a:solidFill>
            </a:rPr>
            <a:t>Organización</a:t>
          </a:r>
        </a:p>
      </dgm:t>
    </dgm:pt>
    <dgm:pt modelId="{B251D8B4-1E8C-EE46-9CB3-598CEF163564}" type="parTrans" cxnId="{97328CD9-480A-1840-BF3B-BAA57A52B7F3}">
      <dgm:prSet/>
      <dgm:spPr/>
      <dgm:t>
        <a:bodyPr/>
        <a:lstStyle/>
        <a:p>
          <a:endParaRPr lang="it-IT" sz="3600" b="1">
            <a:solidFill>
              <a:schemeClr val="accent5">
                <a:lumMod val="50000"/>
              </a:schemeClr>
            </a:solidFill>
          </a:endParaRPr>
        </a:p>
      </dgm:t>
    </dgm:pt>
    <dgm:pt modelId="{1CB9BEF0-709C-EF4F-987F-46EBC9380323}" type="sibTrans" cxnId="{97328CD9-480A-1840-BF3B-BAA57A52B7F3}">
      <dgm:prSet/>
      <dgm:spPr/>
      <dgm:t>
        <a:bodyPr/>
        <a:lstStyle/>
        <a:p>
          <a:endParaRPr lang="it-IT" sz="3600" b="1">
            <a:solidFill>
              <a:schemeClr val="accent5">
                <a:lumMod val="50000"/>
              </a:schemeClr>
            </a:solidFill>
          </a:endParaRPr>
        </a:p>
      </dgm:t>
    </dgm:pt>
    <dgm:pt modelId="{3BCC7BFB-09F5-1340-BB6B-1E8E8EB8C261}">
      <dgm:prSet custT="1"/>
      <dgm:spPr/>
      <dgm:t>
        <a:bodyPr/>
        <a:lstStyle/>
        <a:p>
          <a:r>
            <a:rPr lang="it-IT" sz="2400" b="1">
              <a:solidFill>
                <a:schemeClr val="accent5">
                  <a:lumMod val="50000"/>
                </a:schemeClr>
              </a:solidFill>
            </a:rPr>
            <a:t>Trabajo</a:t>
          </a:r>
        </a:p>
      </dgm:t>
    </dgm:pt>
    <dgm:pt modelId="{7060C348-2B71-AD46-BA36-2D2BB340228B}" type="parTrans" cxnId="{5722DF77-EA71-1440-A1CD-3DDEA09F1C23}">
      <dgm:prSet/>
      <dgm:spPr/>
      <dgm:t>
        <a:bodyPr/>
        <a:lstStyle/>
        <a:p>
          <a:endParaRPr lang="it-IT" sz="3600" b="1">
            <a:solidFill>
              <a:schemeClr val="accent5">
                <a:lumMod val="50000"/>
              </a:schemeClr>
            </a:solidFill>
          </a:endParaRPr>
        </a:p>
      </dgm:t>
    </dgm:pt>
    <dgm:pt modelId="{808EEB4A-2987-AE4B-A0DD-5CDC3743A6E4}" type="sibTrans" cxnId="{5722DF77-EA71-1440-A1CD-3DDEA09F1C23}">
      <dgm:prSet/>
      <dgm:spPr/>
      <dgm:t>
        <a:bodyPr/>
        <a:lstStyle/>
        <a:p>
          <a:endParaRPr lang="it-IT" sz="3600" b="1">
            <a:solidFill>
              <a:schemeClr val="accent5">
                <a:lumMod val="50000"/>
              </a:schemeClr>
            </a:solidFill>
          </a:endParaRPr>
        </a:p>
      </dgm:t>
    </dgm:pt>
    <dgm:pt modelId="{362A9EBE-0D3F-3048-8811-F012A2027F12}">
      <dgm:prSet custT="1"/>
      <dgm:spPr/>
      <dgm:t>
        <a:bodyPr/>
        <a:lstStyle/>
        <a:p>
          <a:r>
            <a:rPr lang="it-IT" sz="2400" b="1" dirty="0" smtClean="0">
              <a:solidFill>
                <a:schemeClr val="accent5">
                  <a:lumMod val="50000"/>
                </a:schemeClr>
              </a:solidFill>
            </a:rPr>
            <a:t>Personas</a:t>
          </a:r>
          <a:endParaRPr lang="it-IT" sz="2400" b="1" dirty="0">
            <a:solidFill>
              <a:schemeClr val="accent5">
                <a:lumMod val="50000"/>
              </a:schemeClr>
            </a:solidFill>
          </a:endParaRPr>
        </a:p>
      </dgm:t>
    </dgm:pt>
    <dgm:pt modelId="{406B574B-4A9B-1A49-87AD-C66FDD06167F}" type="parTrans" cxnId="{4D804FB2-9534-4F4E-AFDC-718E3178C567}">
      <dgm:prSet/>
      <dgm:spPr/>
      <dgm:t>
        <a:bodyPr/>
        <a:lstStyle/>
        <a:p>
          <a:endParaRPr lang="it-IT" sz="3600" b="1">
            <a:solidFill>
              <a:schemeClr val="accent5">
                <a:lumMod val="50000"/>
              </a:schemeClr>
            </a:solidFill>
          </a:endParaRPr>
        </a:p>
      </dgm:t>
    </dgm:pt>
    <dgm:pt modelId="{6A1196EF-4ECC-4144-B7C7-D7132D702C4C}" type="sibTrans" cxnId="{4D804FB2-9534-4F4E-AFDC-718E3178C567}">
      <dgm:prSet/>
      <dgm:spPr/>
      <dgm:t>
        <a:bodyPr/>
        <a:lstStyle/>
        <a:p>
          <a:endParaRPr lang="it-IT" sz="3600" b="1">
            <a:solidFill>
              <a:schemeClr val="accent5">
                <a:lumMod val="50000"/>
              </a:schemeClr>
            </a:solidFill>
          </a:endParaRPr>
        </a:p>
      </dgm:t>
    </dgm:pt>
    <dgm:pt modelId="{B1EB4153-52D2-FA45-B884-AAB2DED3B560}">
      <dgm:prSet custT="1"/>
      <dgm:spPr/>
      <dgm:t>
        <a:bodyPr/>
        <a:lstStyle/>
        <a:p>
          <a:r>
            <a:rPr lang="it-IT" sz="2400" b="1">
              <a:solidFill>
                <a:schemeClr val="accent5">
                  <a:lumMod val="50000"/>
                </a:schemeClr>
              </a:solidFill>
            </a:rPr>
            <a:t>Oportunidad</a:t>
          </a:r>
        </a:p>
      </dgm:t>
    </dgm:pt>
    <dgm:pt modelId="{5C4565DC-FEE4-5247-9B91-269FA6F00F91}" type="parTrans" cxnId="{F6432A9D-3A51-6F47-87EA-16DAE458D6FD}">
      <dgm:prSet/>
      <dgm:spPr/>
      <dgm:t>
        <a:bodyPr/>
        <a:lstStyle/>
        <a:p>
          <a:endParaRPr lang="it-IT" sz="3600" b="1">
            <a:solidFill>
              <a:schemeClr val="accent5">
                <a:lumMod val="50000"/>
              </a:schemeClr>
            </a:solidFill>
          </a:endParaRPr>
        </a:p>
      </dgm:t>
    </dgm:pt>
    <dgm:pt modelId="{1C1D4CD5-38A6-0C4C-B604-6E689776DD67}" type="sibTrans" cxnId="{F6432A9D-3A51-6F47-87EA-16DAE458D6FD}">
      <dgm:prSet/>
      <dgm:spPr/>
      <dgm:t>
        <a:bodyPr/>
        <a:lstStyle/>
        <a:p>
          <a:endParaRPr lang="it-IT" sz="3600" b="1">
            <a:solidFill>
              <a:schemeClr val="accent5">
                <a:lumMod val="50000"/>
              </a:schemeClr>
            </a:solidFill>
          </a:endParaRPr>
        </a:p>
      </dgm:t>
    </dgm:pt>
    <dgm:pt modelId="{F26EDECE-A037-914D-85E2-84954991AEAF}">
      <dgm:prSet custT="1"/>
      <dgm:spPr/>
      <dgm:t>
        <a:bodyPr/>
        <a:lstStyle/>
        <a:p>
          <a:r>
            <a:rPr lang="it-IT" sz="2400" b="1" dirty="0" smtClean="0">
              <a:solidFill>
                <a:schemeClr val="accent5">
                  <a:lumMod val="50000"/>
                </a:schemeClr>
              </a:solidFill>
            </a:rPr>
            <a:t>Recompensa</a:t>
          </a:r>
          <a:endParaRPr lang="it-IT" sz="2400" b="1" dirty="0">
            <a:solidFill>
              <a:schemeClr val="accent5">
                <a:lumMod val="50000"/>
              </a:schemeClr>
            </a:solidFill>
          </a:endParaRPr>
        </a:p>
      </dgm:t>
    </dgm:pt>
    <dgm:pt modelId="{A637D9E7-C10C-8840-A838-17E8B23A02D0}" type="parTrans" cxnId="{397A0655-B619-6C46-A6F2-48C633E95902}">
      <dgm:prSet/>
      <dgm:spPr/>
      <dgm:t>
        <a:bodyPr/>
        <a:lstStyle/>
        <a:p>
          <a:endParaRPr lang="it-IT" sz="3600" b="1">
            <a:solidFill>
              <a:schemeClr val="accent5">
                <a:lumMod val="50000"/>
              </a:schemeClr>
            </a:solidFill>
          </a:endParaRPr>
        </a:p>
      </dgm:t>
    </dgm:pt>
    <dgm:pt modelId="{0F3018F5-B4DE-0342-82D2-F8003FAE19C9}" type="sibTrans" cxnId="{397A0655-B619-6C46-A6F2-48C633E95902}">
      <dgm:prSet/>
      <dgm:spPr/>
      <dgm:t>
        <a:bodyPr/>
        <a:lstStyle/>
        <a:p>
          <a:endParaRPr lang="it-IT" sz="3600" b="1">
            <a:solidFill>
              <a:schemeClr val="accent5">
                <a:lumMod val="50000"/>
              </a:schemeClr>
            </a:solidFill>
          </a:endParaRPr>
        </a:p>
      </dgm:t>
    </dgm:pt>
    <dgm:pt modelId="{A092F4E7-E77D-B14D-8453-11D337DB1115}" type="pres">
      <dgm:prSet presAssocID="{CE99AF0B-A093-B24C-8CF5-F8565C34E9A2}" presName="linear" presStyleCnt="0">
        <dgm:presLayoutVars>
          <dgm:dir/>
          <dgm:animLvl val="lvl"/>
          <dgm:resizeHandles val="exact"/>
        </dgm:presLayoutVars>
      </dgm:prSet>
      <dgm:spPr/>
      <dgm:t>
        <a:bodyPr/>
        <a:lstStyle/>
        <a:p>
          <a:endParaRPr lang="es-ES"/>
        </a:p>
      </dgm:t>
    </dgm:pt>
    <dgm:pt modelId="{CC675EB2-2606-8C44-B2BE-A35B0F4DAB08}" type="pres">
      <dgm:prSet presAssocID="{C0FAE6B0-2A50-6742-BC97-09DF5841DE59}" presName="parentLin" presStyleCnt="0"/>
      <dgm:spPr/>
    </dgm:pt>
    <dgm:pt modelId="{2F7B558A-B7B1-9243-B675-8C5B17274C39}" type="pres">
      <dgm:prSet presAssocID="{C0FAE6B0-2A50-6742-BC97-09DF5841DE59}" presName="parentLeftMargin" presStyleLbl="node1" presStyleIdx="0" presStyleCnt="5"/>
      <dgm:spPr/>
      <dgm:t>
        <a:bodyPr/>
        <a:lstStyle/>
        <a:p>
          <a:endParaRPr lang="es-ES"/>
        </a:p>
      </dgm:t>
    </dgm:pt>
    <dgm:pt modelId="{139AFC84-47D5-5946-AC46-804B5C69ADA2}" type="pres">
      <dgm:prSet presAssocID="{C0FAE6B0-2A50-6742-BC97-09DF5841DE59}" presName="parentText" presStyleLbl="node1" presStyleIdx="0" presStyleCnt="5">
        <dgm:presLayoutVars>
          <dgm:chMax val="0"/>
          <dgm:bulletEnabled val="1"/>
        </dgm:presLayoutVars>
      </dgm:prSet>
      <dgm:spPr/>
      <dgm:t>
        <a:bodyPr/>
        <a:lstStyle/>
        <a:p>
          <a:endParaRPr lang="es-ES"/>
        </a:p>
      </dgm:t>
    </dgm:pt>
    <dgm:pt modelId="{29772C05-1361-D948-9757-46369850B1AA}" type="pres">
      <dgm:prSet presAssocID="{C0FAE6B0-2A50-6742-BC97-09DF5841DE59}" presName="negativeSpace" presStyleCnt="0"/>
      <dgm:spPr/>
    </dgm:pt>
    <dgm:pt modelId="{D5AF4E36-2233-914D-84E9-FC5B09851B18}" type="pres">
      <dgm:prSet presAssocID="{C0FAE6B0-2A50-6742-BC97-09DF5841DE59}" presName="childText" presStyleLbl="conFgAcc1" presStyleIdx="0" presStyleCnt="5">
        <dgm:presLayoutVars>
          <dgm:bulletEnabled val="1"/>
        </dgm:presLayoutVars>
      </dgm:prSet>
      <dgm:spPr/>
    </dgm:pt>
    <dgm:pt modelId="{2190AE90-C2FF-A74A-8E26-8A888B34E285}" type="pres">
      <dgm:prSet presAssocID="{1CB9BEF0-709C-EF4F-987F-46EBC9380323}" presName="spaceBetweenRectangles" presStyleCnt="0"/>
      <dgm:spPr/>
    </dgm:pt>
    <dgm:pt modelId="{B8737130-0672-9147-93ED-3E448CDD2470}" type="pres">
      <dgm:prSet presAssocID="{3BCC7BFB-09F5-1340-BB6B-1E8E8EB8C261}" presName="parentLin" presStyleCnt="0"/>
      <dgm:spPr/>
    </dgm:pt>
    <dgm:pt modelId="{C049078F-ABA9-A84E-966A-D4C0EE0B1C1E}" type="pres">
      <dgm:prSet presAssocID="{3BCC7BFB-09F5-1340-BB6B-1E8E8EB8C261}" presName="parentLeftMargin" presStyleLbl="node1" presStyleIdx="0" presStyleCnt="5"/>
      <dgm:spPr/>
      <dgm:t>
        <a:bodyPr/>
        <a:lstStyle/>
        <a:p>
          <a:endParaRPr lang="es-ES"/>
        </a:p>
      </dgm:t>
    </dgm:pt>
    <dgm:pt modelId="{D0601670-945C-1F49-8EC0-C0C4598E2054}" type="pres">
      <dgm:prSet presAssocID="{3BCC7BFB-09F5-1340-BB6B-1E8E8EB8C261}" presName="parentText" presStyleLbl="node1" presStyleIdx="1" presStyleCnt="5">
        <dgm:presLayoutVars>
          <dgm:chMax val="0"/>
          <dgm:bulletEnabled val="1"/>
        </dgm:presLayoutVars>
      </dgm:prSet>
      <dgm:spPr/>
      <dgm:t>
        <a:bodyPr/>
        <a:lstStyle/>
        <a:p>
          <a:endParaRPr lang="es-ES"/>
        </a:p>
      </dgm:t>
    </dgm:pt>
    <dgm:pt modelId="{30F54FC9-DE57-4F4C-9B6B-C26523129C98}" type="pres">
      <dgm:prSet presAssocID="{3BCC7BFB-09F5-1340-BB6B-1E8E8EB8C261}" presName="negativeSpace" presStyleCnt="0"/>
      <dgm:spPr/>
    </dgm:pt>
    <dgm:pt modelId="{EC19017B-A2F5-B84D-9118-C2448F452990}" type="pres">
      <dgm:prSet presAssocID="{3BCC7BFB-09F5-1340-BB6B-1E8E8EB8C261}" presName="childText" presStyleLbl="conFgAcc1" presStyleIdx="1" presStyleCnt="5">
        <dgm:presLayoutVars>
          <dgm:bulletEnabled val="1"/>
        </dgm:presLayoutVars>
      </dgm:prSet>
      <dgm:spPr/>
    </dgm:pt>
    <dgm:pt modelId="{51684E62-5569-7946-AAFB-1BD4AA1DC7D7}" type="pres">
      <dgm:prSet presAssocID="{808EEB4A-2987-AE4B-A0DD-5CDC3743A6E4}" presName="spaceBetweenRectangles" presStyleCnt="0"/>
      <dgm:spPr/>
    </dgm:pt>
    <dgm:pt modelId="{411A1985-6681-C140-B625-2AF2DB83CE87}" type="pres">
      <dgm:prSet presAssocID="{362A9EBE-0D3F-3048-8811-F012A2027F12}" presName="parentLin" presStyleCnt="0"/>
      <dgm:spPr/>
    </dgm:pt>
    <dgm:pt modelId="{03570EEC-5EAA-384F-8B25-B8C75D91B2A7}" type="pres">
      <dgm:prSet presAssocID="{362A9EBE-0D3F-3048-8811-F012A2027F12}" presName="parentLeftMargin" presStyleLbl="node1" presStyleIdx="1" presStyleCnt="5"/>
      <dgm:spPr/>
      <dgm:t>
        <a:bodyPr/>
        <a:lstStyle/>
        <a:p>
          <a:endParaRPr lang="es-ES"/>
        </a:p>
      </dgm:t>
    </dgm:pt>
    <dgm:pt modelId="{387A0A0D-99A2-DA43-ACE0-23B435563296}" type="pres">
      <dgm:prSet presAssocID="{362A9EBE-0D3F-3048-8811-F012A2027F12}" presName="parentText" presStyleLbl="node1" presStyleIdx="2" presStyleCnt="5">
        <dgm:presLayoutVars>
          <dgm:chMax val="0"/>
          <dgm:bulletEnabled val="1"/>
        </dgm:presLayoutVars>
      </dgm:prSet>
      <dgm:spPr/>
      <dgm:t>
        <a:bodyPr/>
        <a:lstStyle/>
        <a:p>
          <a:endParaRPr lang="es-ES"/>
        </a:p>
      </dgm:t>
    </dgm:pt>
    <dgm:pt modelId="{DE718911-8695-DD4C-B35F-CCB2AF13AE44}" type="pres">
      <dgm:prSet presAssocID="{362A9EBE-0D3F-3048-8811-F012A2027F12}" presName="negativeSpace" presStyleCnt="0"/>
      <dgm:spPr/>
    </dgm:pt>
    <dgm:pt modelId="{13ED6E60-3A55-CA48-857C-21F87B7D7AD3}" type="pres">
      <dgm:prSet presAssocID="{362A9EBE-0D3F-3048-8811-F012A2027F12}" presName="childText" presStyleLbl="conFgAcc1" presStyleIdx="2" presStyleCnt="5">
        <dgm:presLayoutVars>
          <dgm:bulletEnabled val="1"/>
        </dgm:presLayoutVars>
      </dgm:prSet>
      <dgm:spPr/>
    </dgm:pt>
    <dgm:pt modelId="{780AE4AD-BF2B-CC4F-A443-CDA693BF0D7E}" type="pres">
      <dgm:prSet presAssocID="{6A1196EF-4ECC-4144-B7C7-D7132D702C4C}" presName="spaceBetweenRectangles" presStyleCnt="0"/>
      <dgm:spPr/>
    </dgm:pt>
    <dgm:pt modelId="{F59D044B-732E-6A4D-A29E-0D919DCC76A8}" type="pres">
      <dgm:prSet presAssocID="{B1EB4153-52D2-FA45-B884-AAB2DED3B560}" presName="parentLin" presStyleCnt="0"/>
      <dgm:spPr/>
    </dgm:pt>
    <dgm:pt modelId="{25CAC3E4-496F-EE4F-8B38-4F576F65F325}" type="pres">
      <dgm:prSet presAssocID="{B1EB4153-52D2-FA45-B884-AAB2DED3B560}" presName="parentLeftMargin" presStyleLbl="node1" presStyleIdx="2" presStyleCnt="5"/>
      <dgm:spPr/>
      <dgm:t>
        <a:bodyPr/>
        <a:lstStyle/>
        <a:p>
          <a:endParaRPr lang="es-ES"/>
        </a:p>
      </dgm:t>
    </dgm:pt>
    <dgm:pt modelId="{044CA2B5-D789-C041-A351-B908F4B1C809}" type="pres">
      <dgm:prSet presAssocID="{B1EB4153-52D2-FA45-B884-AAB2DED3B560}" presName="parentText" presStyleLbl="node1" presStyleIdx="3" presStyleCnt="5">
        <dgm:presLayoutVars>
          <dgm:chMax val="0"/>
          <dgm:bulletEnabled val="1"/>
        </dgm:presLayoutVars>
      </dgm:prSet>
      <dgm:spPr/>
      <dgm:t>
        <a:bodyPr/>
        <a:lstStyle/>
        <a:p>
          <a:endParaRPr lang="es-ES"/>
        </a:p>
      </dgm:t>
    </dgm:pt>
    <dgm:pt modelId="{43A64D71-4256-2D4F-A3A2-46C2772EBC1F}" type="pres">
      <dgm:prSet presAssocID="{B1EB4153-52D2-FA45-B884-AAB2DED3B560}" presName="negativeSpace" presStyleCnt="0"/>
      <dgm:spPr/>
    </dgm:pt>
    <dgm:pt modelId="{10C6665B-7F3A-C147-88BE-B3CF5B8FA809}" type="pres">
      <dgm:prSet presAssocID="{B1EB4153-52D2-FA45-B884-AAB2DED3B560}" presName="childText" presStyleLbl="conFgAcc1" presStyleIdx="3" presStyleCnt="5">
        <dgm:presLayoutVars>
          <dgm:bulletEnabled val="1"/>
        </dgm:presLayoutVars>
      </dgm:prSet>
      <dgm:spPr/>
    </dgm:pt>
    <dgm:pt modelId="{676DD2FC-3239-CA4B-B99F-7504235C147B}" type="pres">
      <dgm:prSet presAssocID="{1C1D4CD5-38A6-0C4C-B604-6E689776DD67}" presName="spaceBetweenRectangles" presStyleCnt="0"/>
      <dgm:spPr/>
    </dgm:pt>
    <dgm:pt modelId="{770BE388-CBA6-CD42-9492-7EEF457D4033}" type="pres">
      <dgm:prSet presAssocID="{F26EDECE-A037-914D-85E2-84954991AEAF}" presName="parentLin" presStyleCnt="0"/>
      <dgm:spPr/>
    </dgm:pt>
    <dgm:pt modelId="{6F16D78C-C19E-9748-AC63-4CCB879191AC}" type="pres">
      <dgm:prSet presAssocID="{F26EDECE-A037-914D-85E2-84954991AEAF}" presName="parentLeftMargin" presStyleLbl="node1" presStyleIdx="3" presStyleCnt="5"/>
      <dgm:spPr/>
      <dgm:t>
        <a:bodyPr/>
        <a:lstStyle/>
        <a:p>
          <a:endParaRPr lang="es-ES"/>
        </a:p>
      </dgm:t>
    </dgm:pt>
    <dgm:pt modelId="{BF32363D-93AE-284D-B3C6-AC8DE7E09F37}" type="pres">
      <dgm:prSet presAssocID="{F26EDECE-A037-914D-85E2-84954991AEAF}" presName="parentText" presStyleLbl="node1" presStyleIdx="4" presStyleCnt="5">
        <dgm:presLayoutVars>
          <dgm:chMax val="0"/>
          <dgm:bulletEnabled val="1"/>
        </dgm:presLayoutVars>
      </dgm:prSet>
      <dgm:spPr/>
      <dgm:t>
        <a:bodyPr/>
        <a:lstStyle/>
        <a:p>
          <a:endParaRPr lang="es-ES"/>
        </a:p>
      </dgm:t>
    </dgm:pt>
    <dgm:pt modelId="{8B83BC0F-B33E-1249-9CF5-CE46078682D2}" type="pres">
      <dgm:prSet presAssocID="{F26EDECE-A037-914D-85E2-84954991AEAF}" presName="negativeSpace" presStyleCnt="0"/>
      <dgm:spPr/>
    </dgm:pt>
    <dgm:pt modelId="{D7E976D5-7BF1-084B-940B-02CA0743EE84}" type="pres">
      <dgm:prSet presAssocID="{F26EDECE-A037-914D-85E2-84954991AEAF}" presName="childText" presStyleLbl="conFgAcc1" presStyleIdx="4" presStyleCnt="5">
        <dgm:presLayoutVars>
          <dgm:bulletEnabled val="1"/>
        </dgm:presLayoutVars>
      </dgm:prSet>
      <dgm:spPr/>
    </dgm:pt>
  </dgm:ptLst>
  <dgm:cxnLst>
    <dgm:cxn modelId="{62DA33EB-4643-5547-8672-D97E2F5E808B}" type="presOf" srcId="{B1EB4153-52D2-FA45-B884-AAB2DED3B560}" destId="{25CAC3E4-496F-EE4F-8B38-4F576F65F325}" srcOrd="0" destOrd="0" presId="urn:microsoft.com/office/officeart/2005/8/layout/list1"/>
    <dgm:cxn modelId="{5722DF77-EA71-1440-A1CD-3DDEA09F1C23}" srcId="{CE99AF0B-A093-B24C-8CF5-F8565C34E9A2}" destId="{3BCC7BFB-09F5-1340-BB6B-1E8E8EB8C261}" srcOrd="1" destOrd="0" parTransId="{7060C348-2B71-AD46-BA36-2D2BB340228B}" sibTransId="{808EEB4A-2987-AE4B-A0DD-5CDC3743A6E4}"/>
    <dgm:cxn modelId="{3EAA5D98-2066-C84A-8FE2-4BAD25A6C51C}" type="presOf" srcId="{B1EB4153-52D2-FA45-B884-AAB2DED3B560}" destId="{044CA2B5-D789-C041-A351-B908F4B1C809}" srcOrd="1" destOrd="0" presId="urn:microsoft.com/office/officeart/2005/8/layout/list1"/>
    <dgm:cxn modelId="{97328CD9-480A-1840-BF3B-BAA57A52B7F3}" srcId="{CE99AF0B-A093-B24C-8CF5-F8565C34E9A2}" destId="{C0FAE6B0-2A50-6742-BC97-09DF5841DE59}" srcOrd="0" destOrd="0" parTransId="{B251D8B4-1E8C-EE46-9CB3-598CEF163564}" sibTransId="{1CB9BEF0-709C-EF4F-987F-46EBC9380323}"/>
    <dgm:cxn modelId="{ED561482-7F72-7C4A-9BF1-E42B6140CE42}" type="presOf" srcId="{F26EDECE-A037-914D-85E2-84954991AEAF}" destId="{6F16D78C-C19E-9748-AC63-4CCB879191AC}" srcOrd="0" destOrd="0" presId="urn:microsoft.com/office/officeart/2005/8/layout/list1"/>
    <dgm:cxn modelId="{DB81CF9D-C1ED-0241-B5A3-A2620BABBC88}" type="presOf" srcId="{F26EDECE-A037-914D-85E2-84954991AEAF}" destId="{BF32363D-93AE-284D-B3C6-AC8DE7E09F37}" srcOrd="1" destOrd="0" presId="urn:microsoft.com/office/officeart/2005/8/layout/list1"/>
    <dgm:cxn modelId="{4D804FB2-9534-4F4E-AFDC-718E3178C567}" srcId="{CE99AF0B-A093-B24C-8CF5-F8565C34E9A2}" destId="{362A9EBE-0D3F-3048-8811-F012A2027F12}" srcOrd="2" destOrd="0" parTransId="{406B574B-4A9B-1A49-87AD-C66FDD06167F}" sibTransId="{6A1196EF-4ECC-4144-B7C7-D7132D702C4C}"/>
    <dgm:cxn modelId="{42532DA9-97BC-A941-A358-0C4B57A2BE25}" type="presOf" srcId="{CE99AF0B-A093-B24C-8CF5-F8565C34E9A2}" destId="{A092F4E7-E77D-B14D-8453-11D337DB1115}" srcOrd="0" destOrd="0" presId="urn:microsoft.com/office/officeart/2005/8/layout/list1"/>
    <dgm:cxn modelId="{18B1A6F3-3C49-F142-AC50-965ADC8529AA}" type="presOf" srcId="{362A9EBE-0D3F-3048-8811-F012A2027F12}" destId="{387A0A0D-99A2-DA43-ACE0-23B435563296}" srcOrd="1" destOrd="0" presId="urn:microsoft.com/office/officeart/2005/8/layout/list1"/>
    <dgm:cxn modelId="{8C84D68C-D698-6849-9912-D569C27B8736}" type="presOf" srcId="{C0FAE6B0-2A50-6742-BC97-09DF5841DE59}" destId="{2F7B558A-B7B1-9243-B675-8C5B17274C39}" srcOrd="0" destOrd="0" presId="urn:microsoft.com/office/officeart/2005/8/layout/list1"/>
    <dgm:cxn modelId="{E9075CDE-B147-6C42-AE2B-49AEBC4BAB7A}" type="presOf" srcId="{C0FAE6B0-2A50-6742-BC97-09DF5841DE59}" destId="{139AFC84-47D5-5946-AC46-804B5C69ADA2}" srcOrd="1" destOrd="0" presId="urn:microsoft.com/office/officeart/2005/8/layout/list1"/>
    <dgm:cxn modelId="{F6432A9D-3A51-6F47-87EA-16DAE458D6FD}" srcId="{CE99AF0B-A093-B24C-8CF5-F8565C34E9A2}" destId="{B1EB4153-52D2-FA45-B884-AAB2DED3B560}" srcOrd="3" destOrd="0" parTransId="{5C4565DC-FEE4-5247-9B91-269FA6F00F91}" sibTransId="{1C1D4CD5-38A6-0C4C-B604-6E689776DD67}"/>
    <dgm:cxn modelId="{3884E835-ABB6-744E-B000-307E58622294}" type="presOf" srcId="{3BCC7BFB-09F5-1340-BB6B-1E8E8EB8C261}" destId="{C049078F-ABA9-A84E-966A-D4C0EE0B1C1E}" srcOrd="0" destOrd="0" presId="urn:microsoft.com/office/officeart/2005/8/layout/list1"/>
    <dgm:cxn modelId="{397A0655-B619-6C46-A6F2-48C633E95902}" srcId="{CE99AF0B-A093-B24C-8CF5-F8565C34E9A2}" destId="{F26EDECE-A037-914D-85E2-84954991AEAF}" srcOrd="4" destOrd="0" parTransId="{A637D9E7-C10C-8840-A838-17E8B23A02D0}" sibTransId="{0F3018F5-B4DE-0342-82D2-F8003FAE19C9}"/>
    <dgm:cxn modelId="{DFD895CA-E3CB-8248-A80E-4E9C8BB45BF6}" type="presOf" srcId="{3BCC7BFB-09F5-1340-BB6B-1E8E8EB8C261}" destId="{D0601670-945C-1F49-8EC0-C0C4598E2054}" srcOrd="1" destOrd="0" presId="urn:microsoft.com/office/officeart/2005/8/layout/list1"/>
    <dgm:cxn modelId="{929DBB23-F69F-2B4D-AA0E-1CFA95E4977B}" type="presOf" srcId="{362A9EBE-0D3F-3048-8811-F012A2027F12}" destId="{03570EEC-5EAA-384F-8B25-B8C75D91B2A7}" srcOrd="0" destOrd="0" presId="urn:microsoft.com/office/officeart/2005/8/layout/list1"/>
    <dgm:cxn modelId="{5E4B1D3E-25F3-E84C-83DB-4783357248D6}" type="presParOf" srcId="{A092F4E7-E77D-B14D-8453-11D337DB1115}" destId="{CC675EB2-2606-8C44-B2BE-A35B0F4DAB08}" srcOrd="0" destOrd="0" presId="urn:microsoft.com/office/officeart/2005/8/layout/list1"/>
    <dgm:cxn modelId="{130B4A7E-7131-9C49-961E-BF641475F9F3}" type="presParOf" srcId="{CC675EB2-2606-8C44-B2BE-A35B0F4DAB08}" destId="{2F7B558A-B7B1-9243-B675-8C5B17274C39}" srcOrd="0" destOrd="0" presId="urn:microsoft.com/office/officeart/2005/8/layout/list1"/>
    <dgm:cxn modelId="{99BED7AC-D0EB-E246-9BD2-56AEB55900B0}" type="presParOf" srcId="{CC675EB2-2606-8C44-B2BE-A35B0F4DAB08}" destId="{139AFC84-47D5-5946-AC46-804B5C69ADA2}" srcOrd="1" destOrd="0" presId="urn:microsoft.com/office/officeart/2005/8/layout/list1"/>
    <dgm:cxn modelId="{D1AFA768-C76D-584D-99DB-2E17C86D4E83}" type="presParOf" srcId="{A092F4E7-E77D-B14D-8453-11D337DB1115}" destId="{29772C05-1361-D948-9757-46369850B1AA}" srcOrd="1" destOrd="0" presId="urn:microsoft.com/office/officeart/2005/8/layout/list1"/>
    <dgm:cxn modelId="{60E613DD-0103-824F-AAE6-69E156C2471B}" type="presParOf" srcId="{A092F4E7-E77D-B14D-8453-11D337DB1115}" destId="{D5AF4E36-2233-914D-84E9-FC5B09851B18}" srcOrd="2" destOrd="0" presId="urn:microsoft.com/office/officeart/2005/8/layout/list1"/>
    <dgm:cxn modelId="{DE82A289-755B-D543-91EC-19EE68163571}" type="presParOf" srcId="{A092F4E7-E77D-B14D-8453-11D337DB1115}" destId="{2190AE90-C2FF-A74A-8E26-8A888B34E285}" srcOrd="3" destOrd="0" presId="urn:microsoft.com/office/officeart/2005/8/layout/list1"/>
    <dgm:cxn modelId="{9959ADA9-690D-2D41-9887-37204D6840FB}" type="presParOf" srcId="{A092F4E7-E77D-B14D-8453-11D337DB1115}" destId="{B8737130-0672-9147-93ED-3E448CDD2470}" srcOrd="4" destOrd="0" presId="urn:microsoft.com/office/officeart/2005/8/layout/list1"/>
    <dgm:cxn modelId="{88BC3CC1-E9DC-4541-8B7C-7A5719E0F978}" type="presParOf" srcId="{B8737130-0672-9147-93ED-3E448CDD2470}" destId="{C049078F-ABA9-A84E-966A-D4C0EE0B1C1E}" srcOrd="0" destOrd="0" presId="urn:microsoft.com/office/officeart/2005/8/layout/list1"/>
    <dgm:cxn modelId="{7508C1C5-2E1D-CD44-B467-877C2970BF57}" type="presParOf" srcId="{B8737130-0672-9147-93ED-3E448CDD2470}" destId="{D0601670-945C-1F49-8EC0-C0C4598E2054}" srcOrd="1" destOrd="0" presId="urn:microsoft.com/office/officeart/2005/8/layout/list1"/>
    <dgm:cxn modelId="{935D292D-096A-2542-9942-988F38D42D4D}" type="presParOf" srcId="{A092F4E7-E77D-B14D-8453-11D337DB1115}" destId="{30F54FC9-DE57-4F4C-9B6B-C26523129C98}" srcOrd="5" destOrd="0" presId="urn:microsoft.com/office/officeart/2005/8/layout/list1"/>
    <dgm:cxn modelId="{DF2FB5A5-8CB3-7A47-AED3-81DBB16BF7F0}" type="presParOf" srcId="{A092F4E7-E77D-B14D-8453-11D337DB1115}" destId="{EC19017B-A2F5-B84D-9118-C2448F452990}" srcOrd="6" destOrd="0" presId="urn:microsoft.com/office/officeart/2005/8/layout/list1"/>
    <dgm:cxn modelId="{753B1308-2771-CC46-AF63-81C05B8B1603}" type="presParOf" srcId="{A092F4E7-E77D-B14D-8453-11D337DB1115}" destId="{51684E62-5569-7946-AAFB-1BD4AA1DC7D7}" srcOrd="7" destOrd="0" presId="urn:microsoft.com/office/officeart/2005/8/layout/list1"/>
    <dgm:cxn modelId="{2986FEC4-A11B-7E49-9AE3-452763F7458B}" type="presParOf" srcId="{A092F4E7-E77D-B14D-8453-11D337DB1115}" destId="{411A1985-6681-C140-B625-2AF2DB83CE87}" srcOrd="8" destOrd="0" presId="urn:microsoft.com/office/officeart/2005/8/layout/list1"/>
    <dgm:cxn modelId="{627A3263-9B4A-5940-9420-DD71D4AF0EE9}" type="presParOf" srcId="{411A1985-6681-C140-B625-2AF2DB83CE87}" destId="{03570EEC-5EAA-384F-8B25-B8C75D91B2A7}" srcOrd="0" destOrd="0" presId="urn:microsoft.com/office/officeart/2005/8/layout/list1"/>
    <dgm:cxn modelId="{3FF8B2E8-02D5-F140-AF46-7332B78865AF}" type="presParOf" srcId="{411A1985-6681-C140-B625-2AF2DB83CE87}" destId="{387A0A0D-99A2-DA43-ACE0-23B435563296}" srcOrd="1" destOrd="0" presId="urn:microsoft.com/office/officeart/2005/8/layout/list1"/>
    <dgm:cxn modelId="{B4A86222-F7EB-1740-B82C-2BA7BCB8EA33}" type="presParOf" srcId="{A092F4E7-E77D-B14D-8453-11D337DB1115}" destId="{DE718911-8695-DD4C-B35F-CCB2AF13AE44}" srcOrd="9" destOrd="0" presId="urn:microsoft.com/office/officeart/2005/8/layout/list1"/>
    <dgm:cxn modelId="{92C71EEB-10B7-C14F-853A-0B27118AA065}" type="presParOf" srcId="{A092F4E7-E77D-B14D-8453-11D337DB1115}" destId="{13ED6E60-3A55-CA48-857C-21F87B7D7AD3}" srcOrd="10" destOrd="0" presId="urn:microsoft.com/office/officeart/2005/8/layout/list1"/>
    <dgm:cxn modelId="{05B645B4-23EB-CF44-ADA2-B44D2AE6EC73}" type="presParOf" srcId="{A092F4E7-E77D-B14D-8453-11D337DB1115}" destId="{780AE4AD-BF2B-CC4F-A443-CDA693BF0D7E}" srcOrd="11" destOrd="0" presId="urn:microsoft.com/office/officeart/2005/8/layout/list1"/>
    <dgm:cxn modelId="{8C4F8720-0C8D-3445-8F3F-6502E99C0012}" type="presParOf" srcId="{A092F4E7-E77D-B14D-8453-11D337DB1115}" destId="{F59D044B-732E-6A4D-A29E-0D919DCC76A8}" srcOrd="12" destOrd="0" presId="urn:microsoft.com/office/officeart/2005/8/layout/list1"/>
    <dgm:cxn modelId="{49509539-098C-954A-9047-CF88A0812FB7}" type="presParOf" srcId="{F59D044B-732E-6A4D-A29E-0D919DCC76A8}" destId="{25CAC3E4-496F-EE4F-8B38-4F576F65F325}" srcOrd="0" destOrd="0" presId="urn:microsoft.com/office/officeart/2005/8/layout/list1"/>
    <dgm:cxn modelId="{02C2901B-71E6-7C4C-988F-C55115F15CD1}" type="presParOf" srcId="{F59D044B-732E-6A4D-A29E-0D919DCC76A8}" destId="{044CA2B5-D789-C041-A351-B908F4B1C809}" srcOrd="1" destOrd="0" presId="urn:microsoft.com/office/officeart/2005/8/layout/list1"/>
    <dgm:cxn modelId="{C1E9CF8F-5303-2D4E-80D6-104909AAD5CA}" type="presParOf" srcId="{A092F4E7-E77D-B14D-8453-11D337DB1115}" destId="{43A64D71-4256-2D4F-A3A2-46C2772EBC1F}" srcOrd="13" destOrd="0" presId="urn:microsoft.com/office/officeart/2005/8/layout/list1"/>
    <dgm:cxn modelId="{2921F4FF-3951-C043-8892-4C37004A8AC5}" type="presParOf" srcId="{A092F4E7-E77D-B14D-8453-11D337DB1115}" destId="{10C6665B-7F3A-C147-88BE-B3CF5B8FA809}" srcOrd="14" destOrd="0" presId="urn:microsoft.com/office/officeart/2005/8/layout/list1"/>
    <dgm:cxn modelId="{AD4D7E64-9473-C241-BE9D-1B7F8D686271}" type="presParOf" srcId="{A092F4E7-E77D-B14D-8453-11D337DB1115}" destId="{676DD2FC-3239-CA4B-B99F-7504235C147B}" srcOrd="15" destOrd="0" presId="urn:microsoft.com/office/officeart/2005/8/layout/list1"/>
    <dgm:cxn modelId="{427EDB30-BFD5-9747-88EA-4378B73EA666}" type="presParOf" srcId="{A092F4E7-E77D-B14D-8453-11D337DB1115}" destId="{770BE388-CBA6-CD42-9492-7EEF457D4033}" srcOrd="16" destOrd="0" presId="urn:microsoft.com/office/officeart/2005/8/layout/list1"/>
    <dgm:cxn modelId="{0CCE99A4-3FC3-B747-994F-379829DC3BFC}" type="presParOf" srcId="{770BE388-CBA6-CD42-9492-7EEF457D4033}" destId="{6F16D78C-C19E-9748-AC63-4CCB879191AC}" srcOrd="0" destOrd="0" presId="urn:microsoft.com/office/officeart/2005/8/layout/list1"/>
    <dgm:cxn modelId="{D9E4DA3D-BF48-784C-B927-647F1F28A879}" type="presParOf" srcId="{770BE388-CBA6-CD42-9492-7EEF457D4033}" destId="{BF32363D-93AE-284D-B3C6-AC8DE7E09F37}" srcOrd="1" destOrd="0" presId="urn:microsoft.com/office/officeart/2005/8/layout/list1"/>
    <dgm:cxn modelId="{23222E0B-F79C-A44C-9D8A-089D36F38AA0}" type="presParOf" srcId="{A092F4E7-E77D-B14D-8453-11D337DB1115}" destId="{8B83BC0F-B33E-1249-9CF5-CE46078682D2}" srcOrd="17" destOrd="0" presId="urn:microsoft.com/office/officeart/2005/8/layout/list1"/>
    <dgm:cxn modelId="{407DB9AD-CF10-0049-89A4-D6B0786585A9}" type="presParOf" srcId="{A092F4E7-E77D-B14D-8453-11D337DB1115}" destId="{D7E976D5-7BF1-084B-940B-02CA0743EE8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8712BA-A1A9-A049-8F16-E67DBED335D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it-IT"/>
        </a:p>
      </dgm:t>
    </dgm:pt>
    <dgm:pt modelId="{161B9899-3154-724A-A2BF-6A31DA94F9D4}">
      <dgm:prSet custT="1"/>
      <dgm:spPr/>
      <dgm:t>
        <a:bodyPr/>
        <a:lstStyle/>
        <a:p>
          <a:r>
            <a:rPr lang="en-US" sz="2000" b="1"/>
            <a:t>una experiencia</a:t>
          </a:r>
          <a:endParaRPr lang="it-IT" sz="2000" dirty="0"/>
        </a:p>
      </dgm:t>
    </dgm:pt>
    <dgm:pt modelId="{B74B1FC6-FEA4-8241-8856-EC9B211BD0DA}" type="parTrans" cxnId="{BC4782BA-0E04-2349-AAD0-EA6F3DB9CAF2}">
      <dgm:prSet/>
      <dgm:spPr/>
      <dgm:t>
        <a:bodyPr/>
        <a:lstStyle/>
        <a:p>
          <a:endParaRPr lang="it-IT" sz="2000"/>
        </a:p>
      </dgm:t>
    </dgm:pt>
    <dgm:pt modelId="{2DA5C127-2BF6-8645-B9C9-896EF8628F4A}" type="sibTrans" cxnId="{BC4782BA-0E04-2349-AAD0-EA6F3DB9CAF2}">
      <dgm:prSet/>
      <dgm:spPr/>
      <dgm:t>
        <a:bodyPr/>
        <a:lstStyle/>
        <a:p>
          <a:endParaRPr lang="it-IT" sz="2000"/>
        </a:p>
      </dgm:t>
    </dgm:pt>
    <dgm:pt modelId="{2BAA1440-8D4A-1746-9467-4E8FF17BD20A}">
      <dgm:prSet custT="1"/>
      <dgm:spPr/>
      <dgm:t>
        <a:bodyPr/>
        <a:lstStyle/>
        <a:p>
          <a:r>
            <a:rPr lang="en-US" sz="2000" b="1"/>
            <a:t>Movimientos profesionales rápidos</a:t>
          </a:r>
          <a:endParaRPr lang="it-IT" sz="2000" dirty="0"/>
        </a:p>
      </dgm:t>
    </dgm:pt>
    <dgm:pt modelId="{F458B99D-3E38-E14E-8185-5D48CA8C05EB}" type="parTrans" cxnId="{B85D7D7C-DB01-7845-BE5A-0200CBBFE26D}">
      <dgm:prSet/>
      <dgm:spPr/>
      <dgm:t>
        <a:bodyPr/>
        <a:lstStyle/>
        <a:p>
          <a:endParaRPr lang="it-IT" sz="2000"/>
        </a:p>
      </dgm:t>
    </dgm:pt>
    <dgm:pt modelId="{7A0B506A-82D0-AE4A-B9BA-ECDF52A016F9}" type="sibTrans" cxnId="{B85D7D7C-DB01-7845-BE5A-0200CBBFE26D}">
      <dgm:prSet/>
      <dgm:spPr/>
      <dgm:t>
        <a:bodyPr/>
        <a:lstStyle/>
        <a:p>
          <a:endParaRPr lang="it-IT" sz="2000"/>
        </a:p>
      </dgm:t>
    </dgm:pt>
    <dgm:pt modelId="{BAF86963-A84E-1244-A5A4-2E16DEE17B96}">
      <dgm:prSet custT="1"/>
      <dgm:spPr/>
      <dgm:t>
        <a:bodyPr/>
        <a:lstStyle/>
        <a:p>
          <a:r>
            <a:rPr lang="en-US" sz="2000" b="1"/>
            <a:t>oportunidad de rotar posiciones clave</a:t>
          </a:r>
          <a:endParaRPr lang="it-IT" sz="2000" dirty="0"/>
        </a:p>
      </dgm:t>
    </dgm:pt>
    <dgm:pt modelId="{151E60D7-0300-AE45-A374-716CD1C0D088}" type="parTrans" cxnId="{2894CCF5-F310-2D48-9315-1140A3F0F702}">
      <dgm:prSet/>
      <dgm:spPr/>
      <dgm:t>
        <a:bodyPr/>
        <a:lstStyle/>
        <a:p>
          <a:endParaRPr lang="it-IT" sz="2000"/>
        </a:p>
      </dgm:t>
    </dgm:pt>
    <dgm:pt modelId="{3664B80B-3977-0044-9C7A-D50EB959463C}" type="sibTrans" cxnId="{2894CCF5-F310-2D48-9315-1140A3F0F702}">
      <dgm:prSet/>
      <dgm:spPr/>
      <dgm:t>
        <a:bodyPr/>
        <a:lstStyle/>
        <a:p>
          <a:endParaRPr lang="it-IT" sz="2000"/>
        </a:p>
      </dgm:t>
    </dgm:pt>
    <dgm:pt modelId="{4B71CD96-73E7-294F-9D40-781B8894DD84}">
      <dgm:prSet custT="1"/>
      <dgm:spPr/>
      <dgm:t>
        <a:bodyPr/>
        <a:lstStyle/>
        <a:p>
          <a:r>
            <a:rPr lang="en-US" sz="2000" b="1"/>
            <a:t>oportunidad de trabajar en otros lugares</a:t>
          </a:r>
          <a:endParaRPr lang="it-IT" sz="2000" dirty="0"/>
        </a:p>
      </dgm:t>
    </dgm:pt>
    <dgm:pt modelId="{236B1821-0FFA-474C-837C-19D833EADCA5}" type="parTrans" cxnId="{DF267A9F-B2B5-DB4C-A4F8-F9BD5E2C00A6}">
      <dgm:prSet/>
      <dgm:spPr/>
      <dgm:t>
        <a:bodyPr/>
        <a:lstStyle/>
        <a:p>
          <a:endParaRPr lang="it-IT" sz="2000"/>
        </a:p>
      </dgm:t>
    </dgm:pt>
    <dgm:pt modelId="{920592A7-5763-8241-9768-01F11211C28B}" type="sibTrans" cxnId="{DF267A9F-B2B5-DB4C-A4F8-F9BD5E2C00A6}">
      <dgm:prSet/>
      <dgm:spPr/>
      <dgm:t>
        <a:bodyPr/>
        <a:lstStyle/>
        <a:p>
          <a:endParaRPr lang="it-IT" sz="2000"/>
        </a:p>
      </dgm:t>
    </dgm:pt>
    <dgm:pt modelId="{51EEBF52-075D-694A-B616-CF3C0ACF80CF}" type="pres">
      <dgm:prSet presAssocID="{2B8712BA-A1A9-A049-8F16-E67DBED335DC}" presName="Name0" presStyleCnt="0">
        <dgm:presLayoutVars>
          <dgm:chPref val="3"/>
          <dgm:dir/>
          <dgm:animLvl val="lvl"/>
          <dgm:resizeHandles/>
        </dgm:presLayoutVars>
      </dgm:prSet>
      <dgm:spPr/>
      <dgm:t>
        <a:bodyPr/>
        <a:lstStyle/>
        <a:p>
          <a:endParaRPr lang="es-ES"/>
        </a:p>
      </dgm:t>
    </dgm:pt>
    <dgm:pt modelId="{737F0AD0-EE80-5B47-9A80-651242384B08}" type="pres">
      <dgm:prSet presAssocID="{161B9899-3154-724A-A2BF-6A31DA94F9D4}" presName="horFlow" presStyleCnt="0"/>
      <dgm:spPr/>
    </dgm:pt>
    <dgm:pt modelId="{E6F330D5-573E-0C4F-AF39-6E97B45E74A9}" type="pres">
      <dgm:prSet presAssocID="{161B9899-3154-724A-A2BF-6A31DA94F9D4}" presName="bigChev" presStyleLbl="node1" presStyleIdx="0" presStyleCnt="4" custScaleX="277221"/>
      <dgm:spPr/>
      <dgm:t>
        <a:bodyPr/>
        <a:lstStyle/>
        <a:p>
          <a:endParaRPr lang="es-ES"/>
        </a:p>
      </dgm:t>
    </dgm:pt>
    <dgm:pt modelId="{048400BB-E3F0-6C40-BCAD-79D01A52B1B0}" type="pres">
      <dgm:prSet presAssocID="{161B9899-3154-724A-A2BF-6A31DA94F9D4}" presName="vSp" presStyleCnt="0"/>
      <dgm:spPr/>
    </dgm:pt>
    <dgm:pt modelId="{A3206E52-CF2D-EB42-AC00-64A2CDB20797}" type="pres">
      <dgm:prSet presAssocID="{2BAA1440-8D4A-1746-9467-4E8FF17BD20A}" presName="horFlow" presStyleCnt="0"/>
      <dgm:spPr/>
    </dgm:pt>
    <dgm:pt modelId="{80129CAB-CBCB-2E4F-B340-4FDEC73649E0}" type="pres">
      <dgm:prSet presAssocID="{2BAA1440-8D4A-1746-9467-4E8FF17BD20A}" presName="bigChev" presStyleLbl="node1" presStyleIdx="1" presStyleCnt="4" custScaleX="274370"/>
      <dgm:spPr/>
      <dgm:t>
        <a:bodyPr/>
        <a:lstStyle/>
        <a:p>
          <a:endParaRPr lang="es-ES"/>
        </a:p>
      </dgm:t>
    </dgm:pt>
    <dgm:pt modelId="{10911CFF-8EA0-BA40-9228-DACC6D1F2E55}" type="pres">
      <dgm:prSet presAssocID="{2BAA1440-8D4A-1746-9467-4E8FF17BD20A}" presName="vSp" presStyleCnt="0"/>
      <dgm:spPr/>
    </dgm:pt>
    <dgm:pt modelId="{7AA143DE-34B7-2F4B-BE2A-357A642274E2}" type="pres">
      <dgm:prSet presAssocID="{BAF86963-A84E-1244-A5A4-2E16DEE17B96}" presName="horFlow" presStyleCnt="0"/>
      <dgm:spPr/>
    </dgm:pt>
    <dgm:pt modelId="{BABBBEE4-AF0F-DD45-B5F6-EB0DB590A099}" type="pres">
      <dgm:prSet presAssocID="{BAF86963-A84E-1244-A5A4-2E16DEE17B96}" presName="bigChev" presStyleLbl="node1" presStyleIdx="2" presStyleCnt="4" custScaleX="280348"/>
      <dgm:spPr/>
      <dgm:t>
        <a:bodyPr/>
        <a:lstStyle/>
        <a:p>
          <a:endParaRPr lang="es-ES"/>
        </a:p>
      </dgm:t>
    </dgm:pt>
    <dgm:pt modelId="{E7F12D58-F098-0B4F-9B27-C74A7BE8F75F}" type="pres">
      <dgm:prSet presAssocID="{BAF86963-A84E-1244-A5A4-2E16DEE17B96}" presName="vSp" presStyleCnt="0"/>
      <dgm:spPr/>
    </dgm:pt>
    <dgm:pt modelId="{7F15EAA7-7164-254E-BA48-95026D638D24}" type="pres">
      <dgm:prSet presAssocID="{4B71CD96-73E7-294F-9D40-781B8894DD84}" presName="horFlow" presStyleCnt="0"/>
      <dgm:spPr/>
    </dgm:pt>
    <dgm:pt modelId="{4F00AA09-F066-2541-81A5-AD85057E80FC}" type="pres">
      <dgm:prSet presAssocID="{4B71CD96-73E7-294F-9D40-781B8894DD84}" presName="bigChev" presStyleLbl="node1" presStyleIdx="3" presStyleCnt="4" custScaleX="280882" custLinFactNeighborX="2460" custLinFactNeighborY="-3896"/>
      <dgm:spPr/>
      <dgm:t>
        <a:bodyPr/>
        <a:lstStyle/>
        <a:p>
          <a:endParaRPr lang="es-ES"/>
        </a:p>
      </dgm:t>
    </dgm:pt>
  </dgm:ptLst>
  <dgm:cxnLst>
    <dgm:cxn modelId="{71C83C34-4427-F044-A6A2-927540FA1A82}" type="presOf" srcId="{2BAA1440-8D4A-1746-9467-4E8FF17BD20A}" destId="{80129CAB-CBCB-2E4F-B340-4FDEC73649E0}" srcOrd="0" destOrd="0" presId="urn:microsoft.com/office/officeart/2005/8/layout/lProcess3"/>
    <dgm:cxn modelId="{DF267A9F-B2B5-DB4C-A4F8-F9BD5E2C00A6}" srcId="{2B8712BA-A1A9-A049-8F16-E67DBED335DC}" destId="{4B71CD96-73E7-294F-9D40-781B8894DD84}" srcOrd="3" destOrd="0" parTransId="{236B1821-0FFA-474C-837C-19D833EADCA5}" sibTransId="{920592A7-5763-8241-9768-01F11211C28B}"/>
    <dgm:cxn modelId="{80C232B5-1696-B440-92AA-4C7B01D01062}" type="presOf" srcId="{161B9899-3154-724A-A2BF-6A31DA94F9D4}" destId="{E6F330D5-573E-0C4F-AF39-6E97B45E74A9}" srcOrd="0" destOrd="0" presId="urn:microsoft.com/office/officeart/2005/8/layout/lProcess3"/>
    <dgm:cxn modelId="{661B44CF-2156-A343-B7C3-3D77AEFA98BB}" type="presOf" srcId="{2B8712BA-A1A9-A049-8F16-E67DBED335DC}" destId="{51EEBF52-075D-694A-B616-CF3C0ACF80CF}" srcOrd="0" destOrd="0" presId="urn:microsoft.com/office/officeart/2005/8/layout/lProcess3"/>
    <dgm:cxn modelId="{B85D7D7C-DB01-7845-BE5A-0200CBBFE26D}" srcId="{2B8712BA-A1A9-A049-8F16-E67DBED335DC}" destId="{2BAA1440-8D4A-1746-9467-4E8FF17BD20A}" srcOrd="1" destOrd="0" parTransId="{F458B99D-3E38-E14E-8185-5D48CA8C05EB}" sibTransId="{7A0B506A-82D0-AE4A-B9BA-ECDF52A016F9}"/>
    <dgm:cxn modelId="{A7880C15-B2B2-664B-9097-C970F6A90F41}" type="presOf" srcId="{BAF86963-A84E-1244-A5A4-2E16DEE17B96}" destId="{BABBBEE4-AF0F-DD45-B5F6-EB0DB590A099}" srcOrd="0" destOrd="0" presId="urn:microsoft.com/office/officeart/2005/8/layout/lProcess3"/>
    <dgm:cxn modelId="{2894CCF5-F310-2D48-9315-1140A3F0F702}" srcId="{2B8712BA-A1A9-A049-8F16-E67DBED335DC}" destId="{BAF86963-A84E-1244-A5A4-2E16DEE17B96}" srcOrd="2" destOrd="0" parTransId="{151E60D7-0300-AE45-A374-716CD1C0D088}" sibTransId="{3664B80B-3977-0044-9C7A-D50EB959463C}"/>
    <dgm:cxn modelId="{C96F1174-5D16-FE45-9886-BC31A4D6E7FE}" type="presOf" srcId="{4B71CD96-73E7-294F-9D40-781B8894DD84}" destId="{4F00AA09-F066-2541-81A5-AD85057E80FC}" srcOrd="0" destOrd="0" presId="urn:microsoft.com/office/officeart/2005/8/layout/lProcess3"/>
    <dgm:cxn modelId="{BC4782BA-0E04-2349-AAD0-EA6F3DB9CAF2}" srcId="{2B8712BA-A1A9-A049-8F16-E67DBED335DC}" destId="{161B9899-3154-724A-A2BF-6A31DA94F9D4}" srcOrd="0" destOrd="0" parTransId="{B74B1FC6-FEA4-8241-8856-EC9B211BD0DA}" sibTransId="{2DA5C127-2BF6-8645-B9C9-896EF8628F4A}"/>
    <dgm:cxn modelId="{6BB9C0BC-30BC-B147-B1EC-D94A4C2EB8BC}" type="presParOf" srcId="{51EEBF52-075D-694A-B616-CF3C0ACF80CF}" destId="{737F0AD0-EE80-5B47-9A80-651242384B08}" srcOrd="0" destOrd="0" presId="urn:microsoft.com/office/officeart/2005/8/layout/lProcess3"/>
    <dgm:cxn modelId="{92E98934-D43E-3541-AEBD-9ED8AC3C7F76}" type="presParOf" srcId="{737F0AD0-EE80-5B47-9A80-651242384B08}" destId="{E6F330D5-573E-0C4F-AF39-6E97B45E74A9}" srcOrd="0" destOrd="0" presId="urn:microsoft.com/office/officeart/2005/8/layout/lProcess3"/>
    <dgm:cxn modelId="{BB704197-6FB8-8B40-8BCC-D626A25DBC96}" type="presParOf" srcId="{51EEBF52-075D-694A-B616-CF3C0ACF80CF}" destId="{048400BB-E3F0-6C40-BCAD-79D01A52B1B0}" srcOrd="1" destOrd="0" presId="urn:microsoft.com/office/officeart/2005/8/layout/lProcess3"/>
    <dgm:cxn modelId="{6ED7D961-DEEE-DE4A-AC25-E5A983F77712}" type="presParOf" srcId="{51EEBF52-075D-694A-B616-CF3C0ACF80CF}" destId="{A3206E52-CF2D-EB42-AC00-64A2CDB20797}" srcOrd="2" destOrd="0" presId="urn:microsoft.com/office/officeart/2005/8/layout/lProcess3"/>
    <dgm:cxn modelId="{F30175EE-95F5-C242-91DC-EC87DB83B437}" type="presParOf" srcId="{A3206E52-CF2D-EB42-AC00-64A2CDB20797}" destId="{80129CAB-CBCB-2E4F-B340-4FDEC73649E0}" srcOrd="0" destOrd="0" presId="urn:microsoft.com/office/officeart/2005/8/layout/lProcess3"/>
    <dgm:cxn modelId="{A7987A52-29F3-2A49-8657-13677338B723}" type="presParOf" srcId="{51EEBF52-075D-694A-B616-CF3C0ACF80CF}" destId="{10911CFF-8EA0-BA40-9228-DACC6D1F2E55}" srcOrd="3" destOrd="0" presId="urn:microsoft.com/office/officeart/2005/8/layout/lProcess3"/>
    <dgm:cxn modelId="{FC70D58A-FED0-9E4B-B586-A595689AD244}" type="presParOf" srcId="{51EEBF52-075D-694A-B616-CF3C0ACF80CF}" destId="{7AA143DE-34B7-2F4B-BE2A-357A642274E2}" srcOrd="4" destOrd="0" presId="urn:microsoft.com/office/officeart/2005/8/layout/lProcess3"/>
    <dgm:cxn modelId="{3775C498-6CEB-6943-9316-D107A15F23D1}" type="presParOf" srcId="{7AA143DE-34B7-2F4B-BE2A-357A642274E2}" destId="{BABBBEE4-AF0F-DD45-B5F6-EB0DB590A099}" srcOrd="0" destOrd="0" presId="urn:microsoft.com/office/officeart/2005/8/layout/lProcess3"/>
    <dgm:cxn modelId="{8468FC90-B79A-3745-9814-173A6004EC71}" type="presParOf" srcId="{51EEBF52-075D-694A-B616-CF3C0ACF80CF}" destId="{E7F12D58-F098-0B4F-9B27-C74A7BE8F75F}" srcOrd="5" destOrd="0" presId="urn:microsoft.com/office/officeart/2005/8/layout/lProcess3"/>
    <dgm:cxn modelId="{B846097D-676B-9F44-A740-486029140A18}" type="presParOf" srcId="{51EEBF52-075D-694A-B616-CF3C0ACF80CF}" destId="{7F15EAA7-7164-254E-BA48-95026D638D24}" srcOrd="6" destOrd="0" presId="urn:microsoft.com/office/officeart/2005/8/layout/lProcess3"/>
    <dgm:cxn modelId="{0CB51F3C-0ACB-2047-B8BC-52F2E33123A8}" type="presParOf" srcId="{7F15EAA7-7164-254E-BA48-95026D638D24}" destId="{4F00AA09-F066-2541-81A5-AD85057E80FC}"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DB8FB5-13A0-0C42-8A77-3F7497303B7E}" type="doc">
      <dgm:prSet loTypeId="urn:microsoft.com/office/officeart/2005/8/layout/hList2#1" loCatId="" qsTypeId="urn:microsoft.com/office/officeart/2005/8/quickstyle/simple1" qsCatId="simple" csTypeId="urn:microsoft.com/office/officeart/2005/8/colors/accent1_2" csCatId="accent1" phldr="1"/>
      <dgm:spPr/>
      <dgm:t>
        <a:bodyPr/>
        <a:lstStyle/>
        <a:p>
          <a:endParaRPr lang="it-IT"/>
        </a:p>
      </dgm:t>
    </dgm:pt>
    <dgm:pt modelId="{F3D4117B-3F58-8849-AAA8-AEA234255DD2}">
      <dgm:prSet phldrT="[Testo]" custT="1"/>
      <dgm:spPr/>
      <dgm:t>
        <a:bodyPr/>
        <a:lstStyle/>
        <a:p>
          <a:endParaRPr lang="it-IT" sz="2400" b="1" dirty="0"/>
        </a:p>
      </dgm:t>
    </dgm:pt>
    <dgm:pt modelId="{D00AF753-9FDB-4841-9FE9-269DFBC72F86}" type="parTrans" cxnId="{CE36C9FB-395D-264B-BC11-57A418392D4F}">
      <dgm:prSet/>
      <dgm:spPr/>
      <dgm:t>
        <a:bodyPr/>
        <a:lstStyle/>
        <a:p>
          <a:endParaRPr lang="it-IT" sz="3600" b="1"/>
        </a:p>
      </dgm:t>
    </dgm:pt>
    <dgm:pt modelId="{9CA02B21-D97C-8C4D-8EB3-E46DB828F2A3}" type="sibTrans" cxnId="{CE36C9FB-395D-264B-BC11-57A418392D4F}">
      <dgm:prSet/>
      <dgm:spPr/>
      <dgm:t>
        <a:bodyPr/>
        <a:lstStyle/>
        <a:p>
          <a:endParaRPr lang="it-IT" sz="3600" b="1"/>
        </a:p>
      </dgm:t>
    </dgm:pt>
    <dgm:pt modelId="{A2B13F30-185C-C740-A5F6-064EDC592DFB}">
      <dgm:prSet phldrT="[Testo]" custT="1"/>
      <dgm:spPr/>
      <dgm:t>
        <a:bodyPr/>
        <a:lstStyle/>
        <a:p>
          <a:endParaRPr lang="it-IT" sz="2400" b="1" dirty="0"/>
        </a:p>
      </dgm:t>
    </dgm:pt>
    <dgm:pt modelId="{98A0AB3D-B2EB-0E4B-9FEC-1B2A90FC6062}" type="parTrans" cxnId="{32A82E88-1D5C-414D-8EF5-EF22A4F4C93A}">
      <dgm:prSet/>
      <dgm:spPr/>
      <dgm:t>
        <a:bodyPr/>
        <a:lstStyle/>
        <a:p>
          <a:endParaRPr lang="it-IT" sz="3600" b="1"/>
        </a:p>
      </dgm:t>
    </dgm:pt>
    <dgm:pt modelId="{FC9B3C5A-8306-AC41-9283-1231EE2911BF}" type="sibTrans" cxnId="{32A82E88-1D5C-414D-8EF5-EF22A4F4C93A}">
      <dgm:prSet/>
      <dgm:spPr/>
      <dgm:t>
        <a:bodyPr/>
        <a:lstStyle/>
        <a:p>
          <a:endParaRPr lang="it-IT" sz="3600" b="1"/>
        </a:p>
      </dgm:t>
    </dgm:pt>
    <dgm:pt modelId="{54F62CC8-541A-2342-A599-E7C89DCB6EE1}">
      <dgm:prSet phldrT="[Testo]" custT="1"/>
      <dgm:spPr/>
      <dgm:t>
        <a:bodyPr/>
        <a:lstStyle/>
        <a:p>
          <a:endParaRPr lang="it-IT" sz="2400" b="1" dirty="0"/>
        </a:p>
      </dgm:t>
    </dgm:pt>
    <dgm:pt modelId="{D2C83649-702D-3342-AC65-AA2FFFB187A6}" type="parTrans" cxnId="{614573AC-2435-3A44-AD6F-9EC0BEF4BCB1}">
      <dgm:prSet/>
      <dgm:spPr/>
      <dgm:t>
        <a:bodyPr/>
        <a:lstStyle/>
        <a:p>
          <a:endParaRPr lang="it-IT" sz="3600" b="1"/>
        </a:p>
      </dgm:t>
    </dgm:pt>
    <dgm:pt modelId="{4168ED39-A6B2-FE4C-B5ED-4002D559B89D}" type="sibTrans" cxnId="{614573AC-2435-3A44-AD6F-9EC0BEF4BCB1}">
      <dgm:prSet/>
      <dgm:spPr/>
      <dgm:t>
        <a:bodyPr/>
        <a:lstStyle/>
        <a:p>
          <a:endParaRPr lang="it-IT" sz="3600" b="1"/>
        </a:p>
      </dgm:t>
    </dgm:pt>
    <dgm:pt modelId="{59B53DFF-4F0F-AA44-B753-EC965C598B54}">
      <dgm:prSet phldrT="[Testo]" custT="1"/>
      <dgm:spPr/>
      <dgm:t>
        <a:bodyPr/>
        <a:lstStyle/>
        <a:p>
          <a:endParaRPr lang="it-IT" sz="2400" b="1" dirty="0"/>
        </a:p>
      </dgm:t>
    </dgm:pt>
    <dgm:pt modelId="{876DE8FC-3490-C646-A0D8-69A4F4E21696}" type="parTrans" cxnId="{CFA885C2-4787-B54E-85AC-0C5D6B0E9DAF}">
      <dgm:prSet/>
      <dgm:spPr/>
      <dgm:t>
        <a:bodyPr/>
        <a:lstStyle/>
        <a:p>
          <a:endParaRPr lang="it-IT" sz="3600" b="1"/>
        </a:p>
      </dgm:t>
    </dgm:pt>
    <dgm:pt modelId="{1F2169A9-A244-634D-A725-CBFCB8685528}" type="sibTrans" cxnId="{CFA885C2-4787-B54E-85AC-0C5D6B0E9DAF}">
      <dgm:prSet/>
      <dgm:spPr/>
      <dgm:t>
        <a:bodyPr/>
        <a:lstStyle/>
        <a:p>
          <a:endParaRPr lang="it-IT" sz="3600" b="1"/>
        </a:p>
      </dgm:t>
    </dgm:pt>
    <dgm:pt modelId="{91FA7F5D-FD1F-3B4B-BAFD-D35F497A262A}">
      <dgm:prSet phldrT="[Testo]" custT="1"/>
      <dgm:spPr/>
      <dgm:t>
        <a:bodyPr/>
        <a:lstStyle/>
        <a:p>
          <a:endParaRPr lang="it-IT" sz="2400" b="1" dirty="0"/>
        </a:p>
      </dgm:t>
    </dgm:pt>
    <dgm:pt modelId="{CD1D2B09-51CB-6F49-9B83-FE22102406EB}" type="parTrans" cxnId="{90913532-951C-924C-BD00-34A16F1A8559}">
      <dgm:prSet/>
      <dgm:spPr/>
      <dgm:t>
        <a:bodyPr/>
        <a:lstStyle/>
        <a:p>
          <a:endParaRPr lang="it-IT" sz="3600" b="1"/>
        </a:p>
      </dgm:t>
    </dgm:pt>
    <dgm:pt modelId="{3F235B63-9643-7147-A01C-B75D518D3496}" type="sibTrans" cxnId="{90913532-951C-924C-BD00-34A16F1A8559}">
      <dgm:prSet/>
      <dgm:spPr/>
      <dgm:t>
        <a:bodyPr/>
        <a:lstStyle/>
        <a:p>
          <a:endParaRPr lang="it-IT" sz="3600" b="1"/>
        </a:p>
      </dgm:t>
    </dgm:pt>
    <dgm:pt modelId="{17458967-83A4-2341-A093-4749EC9413F6}">
      <dgm:prSet custT="1"/>
      <dgm:spPr/>
      <dgm:t>
        <a:bodyPr/>
        <a:lstStyle/>
        <a:p>
          <a:r>
            <a:rPr lang="es-ES" sz="1200" b="1"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Colaborar con aquellos que nos inspiran</a:t>
          </a:r>
          <a:endParaRPr lang="it-IT" sz="1200" b="1" dirty="0"/>
        </a:p>
      </dgm:t>
    </dgm:pt>
    <dgm:pt modelId="{FB997F46-3D35-9643-BFA1-E69B7C2B09B4}" type="parTrans" cxnId="{2E7EADC2-4D7D-7E4A-92F9-C2EBD550459A}">
      <dgm:prSet/>
      <dgm:spPr/>
      <dgm:t>
        <a:bodyPr/>
        <a:lstStyle/>
        <a:p>
          <a:endParaRPr lang="it-IT" sz="3600" b="1"/>
        </a:p>
      </dgm:t>
    </dgm:pt>
    <dgm:pt modelId="{1E347344-6C7C-9742-85A3-B0DAD8A60E95}" type="sibTrans" cxnId="{2E7EADC2-4D7D-7E4A-92F9-C2EBD550459A}">
      <dgm:prSet/>
      <dgm:spPr/>
      <dgm:t>
        <a:bodyPr/>
        <a:lstStyle/>
        <a:p>
          <a:endParaRPr lang="it-IT" sz="3600" b="1"/>
        </a:p>
      </dgm:t>
    </dgm:pt>
    <dgm:pt modelId="{9DC5D018-C145-FA4F-B8B1-2D2AEF401C96}">
      <dgm:prSet custT="1"/>
      <dgm:spPr/>
      <dgm:t>
        <a:bodyPr/>
        <a:lstStyle/>
        <a:p>
          <a:r>
            <a:rPr lang="es-ES" sz="1150" b="1"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deporte necesita un espacio</a:t>
          </a:r>
          <a:endParaRPr lang="it-IT" sz="1200" b="1" dirty="0"/>
        </a:p>
      </dgm:t>
    </dgm:pt>
    <dgm:pt modelId="{DA57C30F-5EC9-3441-BAD1-FFF975B482D3}" type="parTrans" cxnId="{9A3FA30D-049F-0C4B-8F54-5B2299536E5A}">
      <dgm:prSet/>
      <dgm:spPr/>
      <dgm:t>
        <a:bodyPr/>
        <a:lstStyle/>
        <a:p>
          <a:endParaRPr lang="it-IT" sz="3600" b="1"/>
        </a:p>
      </dgm:t>
    </dgm:pt>
    <dgm:pt modelId="{07E8862E-F45C-D04E-BEA1-9FAA0146074C}" type="sibTrans" cxnId="{9A3FA30D-049F-0C4B-8F54-5B2299536E5A}">
      <dgm:prSet/>
      <dgm:spPr/>
      <dgm:t>
        <a:bodyPr/>
        <a:lstStyle/>
        <a:p>
          <a:endParaRPr lang="it-IT" sz="3600" b="1"/>
        </a:p>
      </dgm:t>
    </dgm:pt>
    <dgm:pt modelId="{68048669-1F80-D945-BD59-899CCB045AAB}">
      <dgm:prSet custT="1"/>
      <dgm:spPr/>
      <dgm:t>
        <a:bodyPr/>
        <a:lstStyle/>
        <a:p>
          <a:endParaRPr lang="it-IT" sz="1200" b="1" dirty="0"/>
        </a:p>
      </dgm:t>
    </dgm:pt>
    <dgm:pt modelId="{FDBAEFFD-3FA9-FC47-8AD3-DD3A1D9CFBDC}" type="parTrans" cxnId="{3D28E05B-E2C4-784D-908D-0555316E379F}">
      <dgm:prSet/>
      <dgm:spPr/>
      <dgm:t>
        <a:bodyPr/>
        <a:lstStyle/>
        <a:p>
          <a:endParaRPr lang="it-IT" sz="3600" b="1"/>
        </a:p>
      </dgm:t>
    </dgm:pt>
    <dgm:pt modelId="{E5144647-4511-8544-A09C-86D60FF3E2D9}" type="sibTrans" cxnId="{3D28E05B-E2C4-784D-908D-0555316E379F}">
      <dgm:prSet/>
      <dgm:spPr/>
      <dgm:t>
        <a:bodyPr/>
        <a:lstStyle/>
        <a:p>
          <a:endParaRPr lang="it-IT" sz="3600" b="1"/>
        </a:p>
      </dgm:t>
    </dgm:pt>
    <dgm:pt modelId="{C594C69F-735E-FE44-AE6F-8E280B0FAC4D}">
      <dgm:prSet custT="1"/>
      <dgm:spPr/>
      <dgm:t>
        <a:bodyPr/>
        <a:lstStyle/>
        <a:p>
          <a:r>
            <a:rPr lang="es-ES" sz="1200" b="1"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Pioneros en el futuro del trabajo</a:t>
          </a:r>
          <a:endParaRPr lang="es-ES" sz="1200" b="1" noProof="0" dirty="0"/>
        </a:p>
      </dgm:t>
    </dgm:pt>
    <dgm:pt modelId="{743D5ED6-C9F1-8D4A-9918-B7F8A99FC822}" type="parTrans" cxnId="{0BABC111-8C0E-B14F-ACFA-1A7DF6E0E804}">
      <dgm:prSet/>
      <dgm:spPr/>
      <dgm:t>
        <a:bodyPr/>
        <a:lstStyle/>
        <a:p>
          <a:endParaRPr lang="it-IT" sz="3600" b="1"/>
        </a:p>
      </dgm:t>
    </dgm:pt>
    <dgm:pt modelId="{00003A8C-85A6-D943-8429-86355BAE60B0}" type="sibTrans" cxnId="{0BABC111-8C0E-B14F-ACFA-1A7DF6E0E804}">
      <dgm:prSet/>
      <dgm:spPr/>
      <dgm:t>
        <a:bodyPr/>
        <a:lstStyle/>
        <a:p>
          <a:endParaRPr lang="it-IT" sz="3600" b="1"/>
        </a:p>
      </dgm:t>
    </dgm:pt>
    <dgm:pt modelId="{B7C89260-7B4E-C64C-AA82-29B25277297E}">
      <dgm:prSet custT="1"/>
      <dgm:spPr/>
      <dgm:t>
        <a:bodyPr/>
        <a:lstStyle/>
        <a:p>
          <a:r>
            <a:rPr lang="es-ES" sz="1200" b="1"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Carreras sin fronteras</a:t>
          </a:r>
          <a:endParaRPr lang="es-ES" sz="1200" b="1" noProof="0" dirty="0"/>
        </a:p>
      </dgm:t>
    </dgm:pt>
    <dgm:pt modelId="{38445CF5-1998-7942-ABAF-B253C3A5A3AD}" type="parTrans" cxnId="{D2B45141-3BAC-E544-9D54-7FC8B48205A6}">
      <dgm:prSet/>
      <dgm:spPr/>
      <dgm:t>
        <a:bodyPr/>
        <a:lstStyle/>
        <a:p>
          <a:endParaRPr lang="it-IT" sz="3600" b="1"/>
        </a:p>
      </dgm:t>
    </dgm:pt>
    <dgm:pt modelId="{8A0C14BE-AEF0-EF4A-9654-43CB1D68880B}" type="sibTrans" cxnId="{D2B45141-3BAC-E544-9D54-7FC8B48205A6}">
      <dgm:prSet/>
      <dgm:spPr/>
      <dgm:t>
        <a:bodyPr/>
        <a:lstStyle/>
        <a:p>
          <a:endParaRPr lang="it-IT" sz="3600" b="1"/>
        </a:p>
      </dgm:t>
    </dgm:pt>
    <dgm:pt modelId="{F16D9964-B2D7-C74A-803F-365305341CB1}">
      <dgm:prSet custT="1"/>
      <dgm:spPr/>
      <dgm:t>
        <a:bodyPr/>
        <a:lstStyle/>
        <a:p>
          <a:r>
            <a:rPr lang="es-ES" sz="1150" b="1"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futuro se basa en perspectivas diversas y frescas</a:t>
          </a:r>
          <a:endParaRPr lang="it-IT" sz="1150" b="1" dirty="0"/>
        </a:p>
      </dgm:t>
    </dgm:pt>
    <dgm:pt modelId="{DAF853A1-01EC-A04D-B3E8-BFEC134EE9E4}" type="parTrans" cxnId="{E7E58DAC-12E3-3149-AE62-251383BA54AB}">
      <dgm:prSet/>
      <dgm:spPr/>
      <dgm:t>
        <a:bodyPr/>
        <a:lstStyle/>
        <a:p>
          <a:endParaRPr lang="it-IT" sz="3600" b="1"/>
        </a:p>
      </dgm:t>
    </dgm:pt>
    <dgm:pt modelId="{018BDE98-EC5A-4A43-BF85-F7997B0C24A6}" type="sibTrans" cxnId="{E7E58DAC-12E3-3149-AE62-251383BA54AB}">
      <dgm:prSet/>
      <dgm:spPr/>
      <dgm:t>
        <a:bodyPr/>
        <a:lstStyle/>
        <a:p>
          <a:endParaRPr lang="it-IT" sz="3600" b="1"/>
        </a:p>
      </dgm:t>
    </dgm:pt>
    <dgm:pt modelId="{3B925C71-B68B-A146-9771-B380C4200F5E}">
      <dgm:prSet custT="1"/>
      <dgm:spPr/>
      <dgm:t>
        <a:bodyPr/>
        <a:lstStyle/>
        <a:p>
          <a:r>
            <a:rPr lang="es-ES" sz="1200" b="1"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 través del deporte, tenemos el poder de cambiar vidas</a:t>
          </a:r>
          <a:endParaRPr lang="es-ES" sz="1200" b="1" noProof="0" dirty="0"/>
        </a:p>
      </dgm:t>
    </dgm:pt>
    <dgm:pt modelId="{8AF27C3B-2A49-5646-ABE8-2FE459D6FFF1}" type="parTrans" cxnId="{FEF3C3D9-3B1D-C14D-91ED-EA245D263C92}">
      <dgm:prSet/>
      <dgm:spPr/>
      <dgm:t>
        <a:bodyPr/>
        <a:lstStyle/>
        <a:p>
          <a:endParaRPr lang="it-IT" sz="3600" b="1"/>
        </a:p>
      </dgm:t>
    </dgm:pt>
    <dgm:pt modelId="{592A6FA1-AD0C-9942-AD38-E068344A5978}" type="sibTrans" cxnId="{FEF3C3D9-3B1D-C14D-91ED-EA245D263C92}">
      <dgm:prSet/>
      <dgm:spPr/>
      <dgm:t>
        <a:bodyPr/>
        <a:lstStyle/>
        <a:p>
          <a:endParaRPr lang="it-IT" sz="3600" b="1"/>
        </a:p>
      </dgm:t>
    </dgm:pt>
    <dgm:pt modelId="{B2F54813-13DB-6949-9846-3F118BCE258F}">
      <dgm:prSet phldrT="[Testo]" custT="1"/>
      <dgm:spPr/>
      <dgm:t>
        <a:bodyPr/>
        <a:lstStyle/>
        <a:p>
          <a:endParaRPr lang="it-IT" sz="2400" b="1" dirty="0"/>
        </a:p>
      </dgm:t>
    </dgm:pt>
    <dgm:pt modelId="{E1030657-8F24-4949-BEBD-93ADFE96B6A4}" type="sibTrans" cxnId="{5EE3C09B-F9EB-944E-A2E4-D1B499F0F898}">
      <dgm:prSet/>
      <dgm:spPr/>
      <dgm:t>
        <a:bodyPr/>
        <a:lstStyle/>
        <a:p>
          <a:endParaRPr lang="it-IT" sz="3600" b="1"/>
        </a:p>
      </dgm:t>
    </dgm:pt>
    <dgm:pt modelId="{86E6C2E5-D062-FE43-9288-24F1DD7F469D}" type="parTrans" cxnId="{5EE3C09B-F9EB-944E-A2E4-D1B499F0F898}">
      <dgm:prSet/>
      <dgm:spPr/>
      <dgm:t>
        <a:bodyPr/>
        <a:lstStyle/>
        <a:p>
          <a:endParaRPr lang="it-IT" sz="3600" b="1"/>
        </a:p>
      </dgm:t>
    </dgm:pt>
    <dgm:pt modelId="{4A9E25A8-C464-3F45-9575-D2B1A8178881}" type="pres">
      <dgm:prSet presAssocID="{05DB8FB5-13A0-0C42-8A77-3F7497303B7E}" presName="linearFlow" presStyleCnt="0">
        <dgm:presLayoutVars>
          <dgm:dir/>
          <dgm:animLvl val="lvl"/>
          <dgm:resizeHandles/>
        </dgm:presLayoutVars>
      </dgm:prSet>
      <dgm:spPr/>
      <dgm:t>
        <a:bodyPr/>
        <a:lstStyle/>
        <a:p>
          <a:endParaRPr lang="es-ES"/>
        </a:p>
      </dgm:t>
    </dgm:pt>
    <dgm:pt modelId="{E6EBFAF8-58CB-5642-BF8C-D76DC4B197AA}" type="pres">
      <dgm:prSet presAssocID="{B2F54813-13DB-6949-9846-3F118BCE258F}" presName="compositeNode" presStyleCnt="0">
        <dgm:presLayoutVars>
          <dgm:bulletEnabled val="1"/>
        </dgm:presLayoutVars>
      </dgm:prSet>
      <dgm:spPr/>
    </dgm:pt>
    <dgm:pt modelId="{4A0C6768-0AEE-314E-928A-40A18635DCC0}" type="pres">
      <dgm:prSet presAssocID="{B2F54813-13DB-6949-9846-3F118BCE258F}" presName="image" presStyleLbl="fgImgPlace1" presStyleIdx="0" presStyleCnt="6"/>
      <dgm:spPr/>
    </dgm:pt>
    <dgm:pt modelId="{35194992-710D-E84E-878F-5FD5B80AD6D2}" type="pres">
      <dgm:prSet presAssocID="{B2F54813-13DB-6949-9846-3F118BCE258F}" presName="childNode" presStyleLbl="node1" presStyleIdx="0" presStyleCnt="6" custScaleX="167288" custLinFactNeighborX="8708" custLinFactNeighborY="3192">
        <dgm:presLayoutVars>
          <dgm:bulletEnabled val="1"/>
        </dgm:presLayoutVars>
      </dgm:prSet>
      <dgm:spPr/>
      <dgm:t>
        <a:bodyPr/>
        <a:lstStyle/>
        <a:p>
          <a:endParaRPr lang="es-ES"/>
        </a:p>
      </dgm:t>
    </dgm:pt>
    <dgm:pt modelId="{2E276309-C8ED-6145-B99B-4229B97A8A73}" type="pres">
      <dgm:prSet presAssocID="{B2F54813-13DB-6949-9846-3F118BCE258F}" presName="parentNode" presStyleLbl="revTx" presStyleIdx="0" presStyleCnt="6">
        <dgm:presLayoutVars>
          <dgm:chMax val="0"/>
          <dgm:bulletEnabled val="1"/>
        </dgm:presLayoutVars>
      </dgm:prSet>
      <dgm:spPr/>
      <dgm:t>
        <a:bodyPr/>
        <a:lstStyle/>
        <a:p>
          <a:endParaRPr lang="es-ES"/>
        </a:p>
      </dgm:t>
    </dgm:pt>
    <dgm:pt modelId="{CA33E6A8-33D5-5547-B7DB-6EA2C1B1F294}" type="pres">
      <dgm:prSet presAssocID="{E1030657-8F24-4949-BEBD-93ADFE96B6A4}" presName="sibTrans" presStyleCnt="0"/>
      <dgm:spPr/>
    </dgm:pt>
    <dgm:pt modelId="{7FC331C9-ED76-A549-BB52-79C66CA242BA}" type="pres">
      <dgm:prSet presAssocID="{F3D4117B-3F58-8849-AAA8-AEA234255DD2}" presName="compositeNode" presStyleCnt="0">
        <dgm:presLayoutVars>
          <dgm:bulletEnabled val="1"/>
        </dgm:presLayoutVars>
      </dgm:prSet>
      <dgm:spPr/>
    </dgm:pt>
    <dgm:pt modelId="{7F533F81-0533-4542-BE40-DA838CDBD0BD}" type="pres">
      <dgm:prSet presAssocID="{F3D4117B-3F58-8849-AAA8-AEA234255DD2}" presName="image" presStyleLbl="fgImgPlace1" presStyleIdx="1" presStyleCnt="6"/>
      <dgm:spPr/>
    </dgm:pt>
    <dgm:pt modelId="{4F0ADCBF-293D-AB4F-94D0-B40E17129D8B}" type="pres">
      <dgm:prSet presAssocID="{F3D4117B-3F58-8849-AAA8-AEA234255DD2}" presName="childNode" presStyleLbl="node1" presStyleIdx="1" presStyleCnt="6" custScaleX="160142" custScaleY="100224" custLinFactNeighborY="3479">
        <dgm:presLayoutVars>
          <dgm:bulletEnabled val="1"/>
        </dgm:presLayoutVars>
      </dgm:prSet>
      <dgm:spPr/>
      <dgm:t>
        <a:bodyPr/>
        <a:lstStyle/>
        <a:p>
          <a:endParaRPr lang="es-ES"/>
        </a:p>
      </dgm:t>
    </dgm:pt>
    <dgm:pt modelId="{5380071A-FFBB-E444-B539-28CCA0807392}" type="pres">
      <dgm:prSet presAssocID="{F3D4117B-3F58-8849-AAA8-AEA234255DD2}" presName="parentNode" presStyleLbl="revTx" presStyleIdx="1" presStyleCnt="6">
        <dgm:presLayoutVars>
          <dgm:chMax val="0"/>
          <dgm:bulletEnabled val="1"/>
        </dgm:presLayoutVars>
      </dgm:prSet>
      <dgm:spPr/>
      <dgm:t>
        <a:bodyPr/>
        <a:lstStyle/>
        <a:p>
          <a:endParaRPr lang="es-ES"/>
        </a:p>
      </dgm:t>
    </dgm:pt>
    <dgm:pt modelId="{2362A727-8E84-8B4A-8C4D-D882FB4AE79C}" type="pres">
      <dgm:prSet presAssocID="{9CA02B21-D97C-8C4D-8EB3-E46DB828F2A3}" presName="sibTrans" presStyleCnt="0"/>
      <dgm:spPr/>
    </dgm:pt>
    <dgm:pt modelId="{2D099E74-1974-9346-8AE0-78098C3FF226}" type="pres">
      <dgm:prSet presAssocID="{A2B13F30-185C-C740-A5F6-064EDC592DFB}" presName="compositeNode" presStyleCnt="0">
        <dgm:presLayoutVars>
          <dgm:bulletEnabled val="1"/>
        </dgm:presLayoutVars>
      </dgm:prSet>
      <dgm:spPr/>
    </dgm:pt>
    <dgm:pt modelId="{DFFBF737-97BC-8F4B-A16A-3AB5A5631A47}" type="pres">
      <dgm:prSet presAssocID="{A2B13F30-185C-C740-A5F6-064EDC592DFB}" presName="image" presStyleLbl="fgImgPlace1" presStyleIdx="2" presStyleCnt="6"/>
      <dgm:spPr/>
    </dgm:pt>
    <dgm:pt modelId="{01AC202B-814A-084E-8C0E-DAA9AFA0B552}" type="pres">
      <dgm:prSet presAssocID="{A2B13F30-185C-C740-A5F6-064EDC592DFB}" presName="childNode" presStyleLbl="node1" presStyleIdx="2" presStyleCnt="6" custScaleX="134988" custLinFactNeighborY="2982">
        <dgm:presLayoutVars>
          <dgm:bulletEnabled val="1"/>
        </dgm:presLayoutVars>
      </dgm:prSet>
      <dgm:spPr/>
      <dgm:t>
        <a:bodyPr/>
        <a:lstStyle/>
        <a:p>
          <a:endParaRPr lang="es-ES"/>
        </a:p>
      </dgm:t>
    </dgm:pt>
    <dgm:pt modelId="{FC5A0B99-6B18-8D4F-AA4D-673376C13422}" type="pres">
      <dgm:prSet presAssocID="{A2B13F30-185C-C740-A5F6-064EDC592DFB}" presName="parentNode" presStyleLbl="revTx" presStyleIdx="2" presStyleCnt="6">
        <dgm:presLayoutVars>
          <dgm:chMax val="0"/>
          <dgm:bulletEnabled val="1"/>
        </dgm:presLayoutVars>
      </dgm:prSet>
      <dgm:spPr/>
      <dgm:t>
        <a:bodyPr/>
        <a:lstStyle/>
        <a:p>
          <a:endParaRPr lang="es-ES"/>
        </a:p>
      </dgm:t>
    </dgm:pt>
    <dgm:pt modelId="{DA2C62F1-9F8A-9E4A-95BC-2F0683DF1883}" type="pres">
      <dgm:prSet presAssocID="{FC9B3C5A-8306-AC41-9283-1231EE2911BF}" presName="sibTrans" presStyleCnt="0"/>
      <dgm:spPr/>
    </dgm:pt>
    <dgm:pt modelId="{0C059EBB-C87C-3B44-BCB7-917B4E233554}" type="pres">
      <dgm:prSet presAssocID="{54F62CC8-541A-2342-A599-E7C89DCB6EE1}" presName="compositeNode" presStyleCnt="0">
        <dgm:presLayoutVars>
          <dgm:bulletEnabled val="1"/>
        </dgm:presLayoutVars>
      </dgm:prSet>
      <dgm:spPr/>
    </dgm:pt>
    <dgm:pt modelId="{9A36C5E2-DAF5-D94D-9341-A87A7AA04E8D}" type="pres">
      <dgm:prSet presAssocID="{54F62CC8-541A-2342-A599-E7C89DCB6EE1}" presName="image" presStyleLbl="fgImgPlace1" presStyleIdx="3" presStyleCnt="6"/>
      <dgm:spPr/>
    </dgm:pt>
    <dgm:pt modelId="{E314B947-7746-CE48-9D1C-DED51CC8E881}" type="pres">
      <dgm:prSet presAssocID="{54F62CC8-541A-2342-A599-E7C89DCB6EE1}" presName="childNode" presStyleLbl="node1" presStyleIdx="3" presStyleCnt="6" custScaleX="143949" custLinFactNeighborX="16362" custLinFactNeighborY="3936">
        <dgm:presLayoutVars>
          <dgm:bulletEnabled val="1"/>
        </dgm:presLayoutVars>
      </dgm:prSet>
      <dgm:spPr/>
      <dgm:t>
        <a:bodyPr/>
        <a:lstStyle/>
        <a:p>
          <a:endParaRPr lang="es-ES"/>
        </a:p>
      </dgm:t>
    </dgm:pt>
    <dgm:pt modelId="{836F4770-B0E1-9543-837D-9478605E7AD6}" type="pres">
      <dgm:prSet presAssocID="{54F62CC8-541A-2342-A599-E7C89DCB6EE1}" presName="parentNode" presStyleLbl="revTx" presStyleIdx="3" presStyleCnt="6">
        <dgm:presLayoutVars>
          <dgm:chMax val="0"/>
          <dgm:bulletEnabled val="1"/>
        </dgm:presLayoutVars>
      </dgm:prSet>
      <dgm:spPr/>
      <dgm:t>
        <a:bodyPr/>
        <a:lstStyle/>
        <a:p>
          <a:endParaRPr lang="es-ES"/>
        </a:p>
      </dgm:t>
    </dgm:pt>
    <dgm:pt modelId="{474F63C1-F179-094A-AA19-337CF7CF09FF}" type="pres">
      <dgm:prSet presAssocID="{4168ED39-A6B2-FE4C-B5ED-4002D559B89D}" presName="sibTrans" presStyleCnt="0"/>
      <dgm:spPr/>
    </dgm:pt>
    <dgm:pt modelId="{98574ED1-03A7-EC4B-8A33-7B29131C4791}" type="pres">
      <dgm:prSet presAssocID="{59B53DFF-4F0F-AA44-B753-EC965C598B54}" presName="compositeNode" presStyleCnt="0">
        <dgm:presLayoutVars>
          <dgm:bulletEnabled val="1"/>
        </dgm:presLayoutVars>
      </dgm:prSet>
      <dgm:spPr/>
    </dgm:pt>
    <dgm:pt modelId="{4A28A885-C111-784E-B7C2-7A031E596B04}" type="pres">
      <dgm:prSet presAssocID="{59B53DFF-4F0F-AA44-B753-EC965C598B54}" presName="image" presStyleLbl="fgImgPlace1" presStyleIdx="4" presStyleCnt="6"/>
      <dgm:spPr/>
    </dgm:pt>
    <dgm:pt modelId="{C6C45460-ED5A-7B4E-875D-BF89EC55A908}" type="pres">
      <dgm:prSet presAssocID="{59B53DFF-4F0F-AA44-B753-EC965C598B54}" presName="childNode" presStyleLbl="node1" presStyleIdx="4" presStyleCnt="6" custScaleX="137546" custLinFactNeighborY="3243">
        <dgm:presLayoutVars>
          <dgm:bulletEnabled val="1"/>
        </dgm:presLayoutVars>
      </dgm:prSet>
      <dgm:spPr/>
      <dgm:t>
        <a:bodyPr/>
        <a:lstStyle/>
        <a:p>
          <a:endParaRPr lang="es-ES"/>
        </a:p>
      </dgm:t>
    </dgm:pt>
    <dgm:pt modelId="{F70B749C-5D4D-F342-92BF-1DC557334B3A}" type="pres">
      <dgm:prSet presAssocID="{59B53DFF-4F0F-AA44-B753-EC965C598B54}" presName="parentNode" presStyleLbl="revTx" presStyleIdx="4" presStyleCnt="6">
        <dgm:presLayoutVars>
          <dgm:chMax val="0"/>
          <dgm:bulletEnabled val="1"/>
        </dgm:presLayoutVars>
      </dgm:prSet>
      <dgm:spPr/>
      <dgm:t>
        <a:bodyPr/>
        <a:lstStyle/>
        <a:p>
          <a:endParaRPr lang="es-ES"/>
        </a:p>
      </dgm:t>
    </dgm:pt>
    <dgm:pt modelId="{BB961455-47B6-3849-BB72-8E42BF6A933A}" type="pres">
      <dgm:prSet presAssocID="{1F2169A9-A244-634D-A725-CBFCB8685528}" presName="sibTrans" presStyleCnt="0"/>
      <dgm:spPr/>
    </dgm:pt>
    <dgm:pt modelId="{EC02AFC5-561B-C548-BAAB-E11F25856BA2}" type="pres">
      <dgm:prSet presAssocID="{91FA7F5D-FD1F-3B4B-BAFD-D35F497A262A}" presName="compositeNode" presStyleCnt="0">
        <dgm:presLayoutVars>
          <dgm:bulletEnabled val="1"/>
        </dgm:presLayoutVars>
      </dgm:prSet>
      <dgm:spPr/>
    </dgm:pt>
    <dgm:pt modelId="{D8C6984B-099C-1C49-8D64-11CA8AF256CC}" type="pres">
      <dgm:prSet presAssocID="{91FA7F5D-FD1F-3B4B-BAFD-D35F497A262A}" presName="image" presStyleLbl="fgImgPlace1" presStyleIdx="5" presStyleCnt="6"/>
      <dgm:spPr/>
    </dgm:pt>
    <dgm:pt modelId="{4E1BAAAA-0EC3-2E4D-B182-3DCB7E4B8A8D}" type="pres">
      <dgm:prSet presAssocID="{91FA7F5D-FD1F-3B4B-BAFD-D35F497A262A}" presName="childNode" presStyleLbl="node1" presStyleIdx="5" presStyleCnt="6" custScaleX="158856" custLinFactNeighborY="3479">
        <dgm:presLayoutVars>
          <dgm:bulletEnabled val="1"/>
        </dgm:presLayoutVars>
      </dgm:prSet>
      <dgm:spPr/>
      <dgm:t>
        <a:bodyPr/>
        <a:lstStyle/>
        <a:p>
          <a:endParaRPr lang="es-ES"/>
        </a:p>
      </dgm:t>
    </dgm:pt>
    <dgm:pt modelId="{CA3E1517-E747-CE46-8EA1-A06E00FDCCAD}" type="pres">
      <dgm:prSet presAssocID="{91FA7F5D-FD1F-3B4B-BAFD-D35F497A262A}" presName="parentNode" presStyleLbl="revTx" presStyleIdx="5" presStyleCnt="6">
        <dgm:presLayoutVars>
          <dgm:chMax val="0"/>
          <dgm:bulletEnabled val="1"/>
        </dgm:presLayoutVars>
      </dgm:prSet>
      <dgm:spPr/>
      <dgm:t>
        <a:bodyPr/>
        <a:lstStyle/>
        <a:p>
          <a:endParaRPr lang="es-ES"/>
        </a:p>
      </dgm:t>
    </dgm:pt>
  </dgm:ptLst>
  <dgm:cxnLst>
    <dgm:cxn modelId="{114EB50F-0BFF-404B-B4F9-229D08DD718C}" type="presOf" srcId="{17458967-83A4-2341-A093-4749EC9413F6}" destId="{4E1BAAAA-0EC3-2E4D-B182-3DCB7E4B8A8D}" srcOrd="0" destOrd="0" presId="urn:microsoft.com/office/officeart/2005/8/layout/hList2#1"/>
    <dgm:cxn modelId="{49AB179F-4C7A-0F4A-8CC1-8DAD3EB04E0E}" type="presOf" srcId="{91FA7F5D-FD1F-3B4B-BAFD-D35F497A262A}" destId="{CA3E1517-E747-CE46-8EA1-A06E00FDCCAD}" srcOrd="0" destOrd="0" presId="urn:microsoft.com/office/officeart/2005/8/layout/hList2#1"/>
    <dgm:cxn modelId="{88A56846-AD41-3D4A-8543-EDE10DDA69CA}" type="presOf" srcId="{A2B13F30-185C-C740-A5F6-064EDC592DFB}" destId="{FC5A0B99-6B18-8D4F-AA4D-673376C13422}" srcOrd="0" destOrd="0" presId="urn:microsoft.com/office/officeart/2005/8/layout/hList2#1"/>
    <dgm:cxn modelId="{6B408022-534F-B441-A039-4F922717A020}" type="presOf" srcId="{54F62CC8-541A-2342-A599-E7C89DCB6EE1}" destId="{836F4770-B0E1-9543-837D-9478605E7AD6}" srcOrd="0" destOrd="0" presId="urn:microsoft.com/office/officeart/2005/8/layout/hList2#1"/>
    <dgm:cxn modelId="{D2B45141-3BAC-E544-9D54-7FC8B48205A6}" srcId="{54F62CC8-541A-2342-A599-E7C89DCB6EE1}" destId="{B7C89260-7B4E-C64C-AA82-29B25277297E}" srcOrd="0" destOrd="0" parTransId="{38445CF5-1998-7942-ABAF-B253C3A5A3AD}" sibTransId="{8A0C14BE-AEF0-EF4A-9654-43CB1D68880B}"/>
    <dgm:cxn modelId="{12BDCA4F-DA7C-8A49-A7C7-CD55C7AF7AF0}" type="presOf" srcId="{68048669-1F80-D945-BD59-899CCB045AAB}" destId="{C6C45460-ED5A-7B4E-875D-BF89EC55A908}" srcOrd="0" destOrd="1" presId="urn:microsoft.com/office/officeart/2005/8/layout/hList2#1"/>
    <dgm:cxn modelId="{E7E58DAC-12E3-3149-AE62-251383BA54AB}" srcId="{A2B13F30-185C-C740-A5F6-064EDC592DFB}" destId="{F16D9964-B2D7-C74A-803F-365305341CB1}" srcOrd="0" destOrd="0" parTransId="{DAF853A1-01EC-A04D-B3E8-BFEC134EE9E4}" sibTransId="{018BDE98-EC5A-4A43-BF85-F7997B0C24A6}"/>
    <dgm:cxn modelId="{614573AC-2435-3A44-AD6F-9EC0BEF4BCB1}" srcId="{05DB8FB5-13A0-0C42-8A77-3F7497303B7E}" destId="{54F62CC8-541A-2342-A599-E7C89DCB6EE1}" srcOrd="3" destOrd="0" parTransId="{D2C83649-702D-3342-AC65-AA2FFFB187A6}" sibTransId="{4168ED39-A6B2-FE4C-B5ED-4002D559B89D}"/>
    <dgm:cxn modelId="{8EFD98FD-BFB7-0744-AA86-DC64FE2E56A3}" type="presOf" srcId="{59B53DFF-4F0F-AA44-B753-EC965C598B54}" destId="{F70B749C-5D4D-F342-92BF-1DC557334B3A}" srcOrd="0" destOrd="0" presId="urn:microsoft.com/office/officeart/2005/8/layout/hList2#1"/>
    <dgm:cxn modelId="{B5047021-926A-834F-803A-42DF7DB8802C}" type="presOf" srcId="{9DC5D018-C145-FA4F-B8B1-2D2AEF401C96}" destId="{C6C45460-ED5A-7B4E-875D-BF89EC55A908}" srcOrd="0" destOrd="0" presId="urn:microsoft.com/office/officeart/2005/8/layout/hList2#1"/>
    <dgm:cxn modelId="{2F1A7FCF-0D65-284C-A9D0-E4128D4D9C25}" type="presOf" srcId="{F16D9964-B2D7-C74A-803F-365305341CB1}" destId="{01AC202B-814A-084E-8C0E-DAA9AFA0B552}" srcOrd="0" destOrd="0" presId="urn:microsoft.com/office/officeart/2005/8/layout/hList2#1"/>
    <dgm:cxn modelId="{0BABC111-8C0E-B14F-ACFA-1A7DF6E0E804}" srcId="{B2F54813-13DB-6949-9846-3F118BCE258F}" destId="{C594C69F-735E-FE44-AE6F-8E280B0FAC4D}" srcOrd="0" destOrd="0" parTransId="{743D5ED6-C9F1-8D4A-9918-B7F8A99FC822}" sibTransId="{00003A8C-85A6-D943-8429-86355BAE60B0}"/>
    <dgm:cxn modelId="{9A3FA30D-049F-0C4B-8F54-5B2299536E5A}" srcId="{59B53DFF-4F0F-AA44-B753-EC965C598B54}" destId="{9DC5D018-C145-FA4F-B8B1-2D2AEF401C96}" srcOrd="0" destOrd="0" parTransId="{DA57C30F-5EC9-3441-BAD1-FFF975B482D3}" sibTransId="{07E8862E-F45C-D04E-BEA1-9FAA0146074C}"/>
    <dgm:cxn modelId="{2E7EADC2-4D7D-7E4A-92F9-C2EBD550459A}" srcId="{91FA7F5D-FD1F-3B4B-BAFD-D35F497A262A}" destId="{17458967-83A4-2341-A093-4749EC9413F6}" srcOrd="0" destOrd="0" parTransId="{FB997F46-3D35-9643-BFA1-E69B7C2B09B4}" sibTransId="{1E347344-6C7C-9742-85A3-B0DAD8A60E95}"/>
    <dgm:cxn modelId="{E6F8A97A-A88B-B64A-90F1-513929D54320}" type="presOf" srcId="{F3D4117B-3F58-8849-AAA8-AEA234255DD2}" destId="{5380071A-FFBB-E444-B539-28CCA0807392}" srcOrd="0" destOrd="0" presId="urn:microsoft.com/office/officeart/2005/8/layout/hList2#1"/>
    <dgm:cxn modelId="{3D28E05B-E2C4-784D-908D-0555316E379F}" srcId="{59B53DFF-4F0F-AA44-B753-EC965C598B54}" destId="{68048669-1F80-D945-BD59-899CCB045AAB}" srcOrd="1" destOrd="0" parTransId="{FDBAEFFD-3FA9-FC47-8AD3-DD3A1D9CFBDC}" sibTransId="{E5144647-4511-8544-A09C-86D60FF3E2D9}"/>
    <dgm:cxn modelId="{CFA885C2-4787-B54E-85AC-0C5D6B0E9DAF}" srcId="{05DB8FB5-13A0-0C42-8A77-3F7497303B7E}" destId="{59B53DFF-4F0F-AA44-B753-EC965C598B54}" srcOrd="4" destOrd="0" parTransId="{876DE8FC-3490-C646-A0D8-69A4F4E21696}" sibTransId="{1F2169A9-A244-634D-A725-CBFCB8685528}"/>
    <dgm:cxn modelId="{90913532-951C-924C-BD00-34A16F1A8559}" srcId="{05DB8FB5-13A0-0C42-8A77-3F7497303B7E}" destId="{91FA7F5D-FD1F-3B4B-BAFD-D35F497A262A}" srcOrd="5" destOrd="0" parTransId="{CD1D2B09-51CB-6F49-9B83-FE22102406EB}" sibTransId="{3F235B63-9643-7147-A01C-B75D518D3496}"/>
    <dgm:cxn modelId="{776D4120-1E85-8047-97A6-E802B9F8BFDD}" type="presOf" srcId="{B2F54813-13DB-6949-9846-3F118BCE258F}" destId="{2E276309-C8ED-6145-B99B-4229B97A8A73}" srcOrd="0" destOrd="0" presId="urn:microsoft.com/office/officeart/2005/8/layout/hList2#1"/>
    <dgm:cxn modelId="{8B7AAC80-0B1A-6043-8404-EA8DAF99B586}" type="presOf" srcId="{05DB8FB5-13A0-0C42-8A77-3F7497303B7E}" destId="{4A9E25A8-C464-3F45-9575-D2B1A8178881}" srcOrd="0" destOrd="0" presId="urn:microsoft.com/office/officeart/2005/8/layout/hList2#1"/>
    <dgm:cxn modelId="{32A82E88-1D5C-414D-8EF5-EF22A4F4C93A}" srcId="{05DB8FB5-13A0-0C42-8A77-3F7497303B7E}" destId="{A2B13F30-185C-C740-A5F6-064EDC592DFB}" srcOrd="2" destOrd="0" parTransId="{98A0AB3D-B2EB-0E4B-9FEC-1B2A90FC6062}" sibTransId="{FC9B3C5A-8306-AC41-9283-1231EE2911BF}"/>
    <dgm:cxn modelId="{C6091EAD-3775-6E49-BDCE-E82508A938F8}" type="presOf" srcId="{B7C89260-7B4E-C64C-AA82-29B25277297E}" destId="{E314B947-7746-CE48-9D1C-DED51CC8E881}" srcOrd="0" destOrd="0" presId="urn:microsoft.com/office/officeart/2005/8/layout/hList2#1"/>
    <dgm:cxn modelId="{CE36C9FB-395D-264B-BC11-57A418392D4F}" srcId="{05DB8FB5-13A0-0C42-8A77-3F7497303B7E}" destId="{F3D4117B-3F58-8849-AAA8-AEA234255DD2}" srcOrd="1" destOrd="0" parTransId="{D00AF753-9FDB-4841-9FE9-269DFBC72F86}" sibTransId="{9CA02B21-D97C-8C4D-8EB3-E46DB828F2A3}"/>
    <dgm:cxn modelId="{5EE3C09B-F9EB-944E-A2E4-D1B499F0F898}" srcId="{05DB8FB5-13A0-0C42-8A77-3F7497303B7E}" destId="{B2F54813-13DB-6949-9846-3F118BCE258F}" srcOrd="0" destOrd="0" parTransId="{86E6C2E5-D062-FE43-9288-24F1DD7F469D}" sibTransId="{E1030657-8F24-4949-BEBD-93ADFE96B6A4}"/>
    <dgm:cxn modelId="{FEF3C3D9-3B1D-C14D-91ED-EA245D263C92}" srcId="{F3D4117B-3F58-8849-AAA8-AEA234255DD2}" destId="{3B925C71-B68B-A146-9771-B380C4200F5E}" srcOrd="0" destOrd="0" parTransId="{8AF27C3B-2A49-5646-ABE8-2FE459D6FFF1}" sibTransId="{592A6FA1-AD0C-9942-AD38-E068344A5978}"/>
    <dgm:cxn modelId="{18CEE9B4-BDC5-6A45-A223-B95C4D6A0D83}" type="presOf" srcId="{3B925C71-B68B-A146-9771-B380C4200F5E}" destId="{4F0ADCBF-293D-AB4F-94D0-B40E17129D8B}" srcOrd="0" destOrd="0" presId="urn:microsoft.com/office/officeart/2005/8/layout/hList2#1"/>
    <dgm:cxn modelId="{F2E646E0-F94A-7D4E-B90E-C628087EE93C}" type="presOf" srcId="{C594C69F-735E-FE44-AE6F-8E280B0FAC4D}" destId="{35194992-710D-E84E-878F-5FD5B80AD6D2}" srcOrd="0" destOrd="0" presId="urn:microsoft.com/office/officeart/2005/8/layout/hList2#1"/>
    <dgm:cxn modelId="{325CC2B2-CEF3-EB45-BD09-A0FEB2C98832}" type="presParOf" srcId="{4A9E25A8-C464-3F45-9575-D2B1A8178881}" destId="{E6EBFAF8-58CB-5642-BF8C-D76DC4B197AA}" srcOrd="0" destOrd="0" presId="urn:microsoft.com/office/officeart/2005/8/layout/hList2#1"/>
    <dgm:cxn modelId="{E5D36DFF-186F-6E4F-B807-B35ECFBCE9A0}" type="presParOf" srcId="{E6EBFAF8-58CB-5642-BF8C-D76DC4B197AA}" destId="{4A0C6768-0AEE-314E-928A-40A18635DCC0}" srcOrd="0" destOrd="0" presId="urn:microsoft.com/office/officeart/2005/8/layout/hList2#1"/>
    <dgm:cxn modelId="{AFF525F3-285C-394D-979B-2C0CCA4C3C3E}" type="presParOf" srcId="{E6EBFAF8-58CB-5642-BF8C-D76DC4B197AA}" destId="{35194992-710D-E84E-878F-5FD5B80AD6D2}" srcOrd="1" destOrd="0" presId="urn:microsoft.com/office/officeart/2005/8/layout/hList2#1"/>
    <dgm:cxn modelId="{AE8C857D-E891-7A4A-B636-39836EB67AE4}" type="presParOf" srcId="{E6EBFAF8-58CB-5642-BF8C-D76DC4B197AA}" destId="{2E276309-C8ED-6145-B99B-4229B97A8A73}" srcOrd="2" destOrd="0" presId="urn:microsoft.com/office/officeart/2005/8/layout/hList2#1"/>
    <dgm:cxn modelId="{242F46FE-528C-E94E-8595-F33B711F0540}" type="presParOf" srcId="{4A9E25A8-C464-3F45-9575-D2B1A8178881}" destId="{CA33E6A8-33D5-5547-B7DB-6EA2C1B1F294}" srcOrd="1" destOrd="0" presId="urn:microsoft.com/office/officeart/2005/8/layout/hList2#1"/>
    <dgm:cxn modelId="{8290F4F5-6C0E-8243-8E52-05D0706C2D22}" type="presParOf" srcId="{4A9E25A8-C464-3F45-9575-D2B1A8178881}" destId="{7FC331C9-ED76-A549-BB52-79C66CA242BA}" srcOrd="2" destOrd="0" presId="urn:microsoft.com/office/officeart/2005/8/layout/hList2#1"/>
    <dgm:cxn modelId="{AC0BC1B6-B23A-6E42-A098-D8DDC1791169}" type="presParOf" srcId="{7FC331C9-ED76-A549-BB52-79C66CA242BA}" destId="{7F533F81-0533-4542-BE40-DA838CDBD0BD}" srcOrd="0" destOrd="0" presId="urn:microsoft.com/office/officeart/2005/8/layout/hList2#1"/>
    <dgm:cxn modelId="{96F78119-DC6D-AE40-AB1A-F2EF5A2C9048}" type="presParOf" srcId="{7FC331C9-ED76-A549-BB52-79C66CA242BA}" destId="{4F0ADCBF-293D-AB4F-94D0-B40E17129D8B}" srcOrd="1" destOrd="0" presId="urn:microsoft.com/office/officeart/2005/8/layout/hList2#1"/>
    <dgm:cxn modelId="{D14D869D-BDCC-F24D-9A30-662DC1910812}" type="presParOf" srcId="{7FC331C9-ED76-A549-BB52-79C66CA242BA}" destId="{5380071A-FFBB-E444-B539-28CCA0807392}" srcOrd="2" destOrd="0" presId="urn:microsoft.com/office/officeart/2005/8/layout/hList2#1"/>
    <dgm:cxn modelId="{357DDF05-AF6D-1742-9CAC-474D361701CD}" type="presParOf" srcId="{4A9E25A8-C464-3F45-9575-D2B1A8178881}" destId="{2362A727-8E84-8B4A-8C4D-D882FB4AE79C}" srcOrd="3" destOrd="0" presId="urn:microsoft.com/office/officeart/2005/8/layout/hList2#1"/>
    <dgm:cxn modelId="{787C33D3-0BBA-EB4F-9471-0ACE049B8482}" type="presParOf" srcId="{4A9E25A8-C464-3F45-9575-D2B1A8178881}" destId="{2D099E74-1974-9346-8AE0-78098C3FF226}" srcOrd="4" destOrd="0" presId="urn:microsoft.com/office/officeart/2005/8/layout/hList2#1"/>
    <dgm:cxn modelId="{23F7044C-63D8-9A4E-A7E5-362D8699657C}" type="presParOf" srcId="{2D099E74-1974-9346-8AE0-78098C3FF226}" destId="{DFFBF737-97BC-8F4B-A16A-3AB5A5631A47}" srcOrd="0" destOrd="0" presId="urn:microsoft.com/office/officeart/2005/8/layout/hList2#1"/>
    <dgm:cxn modelId="{EB09276C-837D-C44C-8AD2-9C136408DB3B}" type="presParOf" srcId="{2D099E74-1974-9346-8AE0-78098C3FF226}" destId="{01AC202B-814A-084E-8C0E-DAA9AFA0B552}" srcOrd="1" destOrd="0" presId="urn:microsoft.com/office/officeart/2005/8/layout/hList2#1"/>
    <dgm:cxn modelId="{CC739823-AEE4-F74A-ACA3-15AA9B911A4B}" type="presParOf" srcId="{2D099E74-1974-9346-8AE0-78098C3FF226}" destId="{FC5A0B99-6B18-8D4F-AA4D-673376C13422}" srcOrd="2" destOrd="0" presId="urn:microsoft.com/office/officeart/2005/8/layout/hList2#1"/>
    <dgm:cxn modelId="{388E6487-EC1B-3440-BDB5-D225AD47341E}" type="presParOf" srcId="{4A9E25A8-C464-3F45-9575-D2B1A8178881}" destId="{DA2C62F1-9F8A-9E4A-95BC-2F0683DF1883}" srcOrd="5" destOrd="0" presId="urn:microsoft.com/office/officeart/2005/8/layout/hList2#1"/>
    <dgm:cxn modelId="{7C27B055-8D08-F842-8E6C-9972E7647AA1}" type="presParOf" srcId="{4A9E25A8-C464-3F45-9575-D2B1A8178881}" destId="{0C059EBB-C87C-3B44-BCB7-917B4E233554}" srcOrd="6" destOrd="0" presId="urn:microsoft.com/office/officeart/2005/8/layout/hList2#1"/>
    <dgm:cxn modelId="{9E6C84B5-283C-5947-A3FB-6DFAB1E01084}" type="presParOf" srcId="{0C059EBB-C87C-3B44-BCB7-917B4E233554}" destId="{9A36C5E2-DAF5-D94D-9341-A87A7AA04E8D}" srcOrd="0" destOrd="0" presId="urn:microsoft.com/office/officeart/2005/8/layout/hList2#1"/>
    <dgm:cxn modelId="{D26FFA31-3886-1548-B6F4-80FC5E86F078}" type="presParOf" srcId="{0C059EBB-C87C-3B44-BCB7-917B4E233554}" destId="{E314B947-7746-CE48-9D1C-DED51CC8E881}" srcOrd="1" destOrd="0" presId="urn:microsoft.com/office/officeart/2005/8/layout/hList2#1"/>
    <dgm:cxn modelId="{06A7E018-D953-D64A-B5AB-A621CD5F9A19}" type="presParOf" srcId="{0C059EBB-C87C-3B44-BCB7-917B4E233554}" destId="{836F4770-B0E1-9543-837D-9478605E7AD6}" srcOrd="2" destOrd="0" presId="urn:microsoft.com/office/officeart/2005/8/layout/hList2#1"/>
    <dgm:cxn modelId="{4A341E84-91C8-594E-BE4D-53CF88B3563C}" type="presParOf" srcId="{4A9E25A8-C464-3F45-9575-D2B1A8178881}" destId="{474F63C1-F179-094A-AA19-337CF7CF09FF}" srcOrd="7" destOrd="0" presId="urn:microsoft.com/office/officeart/2005/8/layout/hList2#1"/>
    <dgm:cxn modelId="{1E9FB9C3-BE95-7C4A-B81B-8FB8CFAF8A4A}" type="presParOf" srcId="{4A9E25A8-C464-3F45-9575-D2B1A8178881}" destId="{98574ED1-03A7-EC4B-8A33-7B29131C4791}" srcOrd="8" destOrd="0" presId="urn:microsoft.com/office/officeart/2005/8/layout/hList2#1"/>
    <dgm:cxn modelId="{4E2A07B0-726E-B74F-9014-AA290758C5BB}" type="presParOf" srcId="{98574ED1-03A7-EC4B-8A33-7B29131C4791}" destId="{4A28A885-C111-784E-B7C2-7A031E596B04}" srcOrd="0" destOrd="0" presId="urn:microsoft.com/office/officeart/2005/8/layout/hList2#1"/>
    <dgm:cxn modelId="{032BBB6E-E4D7-C84D-B299-6CC29132E0B5}" type="presParOf" srcId="{98574ED1-03A7-EC4B-8A33-7B29131C4791}" destId="{C6C45460-ED5A-7B4E-875D-BF89EC55A908}" srcOrd="1" destOrd="0" presId="urn:microsoft.com/office/officeart/2005/8/layout/hList2#1"/>
    <dgm:cxn modelId="{76349B3B-FEAD-A84E-95C0-EAD2DBE412BB}" type="presParOf" srcId="{98574ED1-03A7-EC4B-8A33-7B29131C4791}" destId="{F70B749C-5D4D-F342-92BF-1DC557334B3A}" srcOrd="2" destOrd="0" presId="urn:microsoft.com/office/officeart/2005/8/layout/hList2#1"/>
    <dgm:cxn modelId="{3A60DCC4-6610-E141-884D-2025AF7D0C21}" type="presParOf" srcId="{4A9E25A8-C464-3F45-9575-D2B1A8178881}" destId="{BB961455-47B6-3849-BB72-8E42BF6A933A}" srcOrd="9" destOrd="0" presId="urn:microsoft.com/office/officeart/2005/8/layout/hList2#1"/>
    <dgm:cxn modelId="{5ECDBB01-8462-AC4D-9243-B5135351C8E8}" type="presParOf" srcId="{4A9E25A8-C464-3F45-9575-D2B1A8178881}" destId="{EC02AFC5-561B-C548-BAAB-E11F25856BA2}" srcOrd="10" destOrd="0" presId="urn:microsoft.com/office/officeart/2005/8/layout/hList2#1"/>
    <dgm:cxn modelId="{20A5E7BC-3DD2-B540-AE82-6434652D2DFD}" type="presParOf" srcId="{EC02AFC5-561B-C548-BAAB-E11F25856BA2}" destId="{D8C6984B-099C-1C49-8D64-11CA8AF256CC}" srcOrd="0" destOrd="0" presId="urn:microsoft.com/office/officeart/2005/8/layout/hList2#1"/>
    <dgm:cxn modelId="{38DD6379-D470-A14F-8116-5427AFC82E44}" type="presParOf" srcId="{EC02AFC5-561B-C548-BAAB-E11F25856BA2}" destId="{4E1BAAAA-0EC3-2E4D-B182-3DCB7E4B8A8D}" srcOrd="1" destOrd="0" presId="urn:microsoft.com/office/officeart/2005/8/layout/hList2#1"/>
    <dgm:cxn modelId="{FFA9E8EB-9391-0C4B-8E11-561ED264610B}" type="presParOf" srcId="{EC02AFC5-561B-C548-BAAB-E11F25856BA2}" destId="{CA3E1517-E747-CE46-8EA1-A06E00FDCCAD}" srcOrd="2" destOrd="0" presId="urn:microsoft.com/office/officeart/2005/8/layout/h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F4E36-2233-914D-84E9-FC5B09851B18}">
      <dsp:nvSpPr>
        <dsp:cNvPr id="0" name=""/>
        <dsp:cNvSpPr/>
      </dsp:nvSpPr>
      <dsp:spPr>
        <a:xfrm>
          <a:off x="0" y="254409"/>
          <a:ext cx="4328018"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AFC84-47D5-5946-AC46-804B5C69ADA2}">
      <dsp:nvSpPr>
        <dsp:cNvPr id="0" name=""/>
        <dsp:cNvSpPr/>
      </dsp:nvSpPr>
      <dsp:spPr>
        <a:xfrm>
          <a:off x="216400" y="106808"/>
          <a:ext cx="302961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12" tIns="0" rIns="114512" bIns="0" numCol="1" spcCol="1270" anchor="ctr" anchorCtr="0">
          <a:noAutofit/>
        </a:bodyPr>
        <a:lstStyle/>
        <a:p>
          <a:pPr lvl="0" algn="l" defTabSz="1066800">
            <a:lnSpc>
              <a:spcPct val="90000"/>
            </a:lnSpc>
            <a:spcBef>
              <a:spcPct val="0"/>
            </a:spcBef>
            <a:spcAft>
              <a:spcPct val="35000"/>
            </a:spcAft>
          </a:pPr>
          <a:r>
            <a:rPr lang="it-IT" sz="2400" b="1" kern="1200">
              <a:solidFill>
                <a:schemeClr val="accent5">
                  <a:lumMod val="50000"/>
                </a:schemeClr>
              </a:solidFill>
            </a:rPr>
            <a:t>Organización</a:t>
          </a:r>
        </a:p>
      </dsp:txBody>
      <dsp:txXfrm>
        <a:off x="230810" y="121218"/>
        <a:ext cx="3000792" cy="266380"/>
      </dsp:txXfrm>
    </dsp:sp>
    <dsp:sp modelId="{EC19017B-A2F5-B84D-9118-C2448F452990}">
      <dsp:nvSpPr>
        <dsp:cNvPr id="0" name=""/>
        <dsp:cNvSpPr/>
      </dsp:nvSpPr>
      <dsp:spPr>
        <a:xfrm>
          <a:off x="0" y="708009"/>
          <a:ext cx="4328018"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601670-945C-1F49-8EC0-C0C4598E2054}">
      <dsp:nvSpPr>
        <dsp:cNvPr id="0" name=""/>
        <dsp:cNvSpPr/>
      </dsp:nvSpPr>
      <dsp:spPr>
        <a:xfrm>
          <a:off x="216400" y="560409"/>
          <a:ext cx="302961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12" tIns="0" rIns="114512" bIns="0" numCol="1" spcCol="1270" anchor="ctr" anchorCtr="0">
          <a:noAutofit/>
        </a:bodyPr>
        <a:lstStyle/>
        <a:p>
          <a:pPr lvl="0" algn="l" defTabSz="1066800">
            <a:lnSpc>
              <a:spcPct val="90000"/>
            </a:lnSpc>
            <a:spcBef>
              <a:spcPct val="0"/>
            </a:spcBef>
            <a:spcAft>
              <a:spcPct val="35000"/>
            </a:spcAft>
          </a:pPr>
          <a:r>
            <a:rPr lang="it-IT" sz="2400" b="1" kern="1200">
              <a:solidFill>
                <a:schemeClr val="accent5">
                  <a:lumMod val="50000"/>
                </a:schemeClr>
              </a:solidFill>
            </a:rPr>
            <a:t>Trabajo</a:t>
          </a:r>
        </a:p>
      </dsp:txBody>
      <dsp:txXfrm>
        <a:off x="230810" y="574819"/>
        <a:ext cx="3000792" cy="266380"/>
      </dsp:txXfrm>
    </dsp:sp>
    <dsp:sp modelId="{13ED6E60-3A55-CA48-857C-21F87B7D7AD3}">
      <dsp:nvSpPr>
        <dsp:cNvPr id="0" name=""/>
        <dsp:cNvSpPr/>
      </dsp:nvSpPr>
      <dsp:spPr>
        <a:xfrm>
          <a:off x="0" y="1161609"/>
          <a:ext cx="4328018"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7A0A0D-99A2-DA43-ACE0-23B435563296}">
      <dsp:nvSpPr>
        <dsp:cNvPr id="0" name=""/>
        <dsp:cNvSpPr/>
      </dsp:nvSpPr>
      <dsp:spPr>
        <a:xfrm>
          <a:off x="216400" y="1014009"/>
          <a:ext cx="302961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12" tIns="0" rIns="114512" bIns="0" numCol="1" spcCol="1270" anchor="ctr" anchorCtr="0">
          <a:noAutofit/>
        </a:bodyPr>
        <a:lstStyle/>
        <a:p>
          <a:pPr lvl="0" algn="l" defTabSz="1066800">
            <a:lnSpc>
              <a:spcPct val="90000"/>
            </a:lnSpc>
            <a:spcBef>
              <a:spcPct val="0"/>
            </a:spcBef>
            <a:spcAft>
              <a:spcPct val="35000"/>
            </a:spcAft>
          </a:pPr>
          <a:r>
            <a:rPr lang="it-IT" sz="2400" b="1" kern="1200" dirty="0" smtClean="0">
              <a:solidFill>
                <a:schemeClr val="accent5">
                  <a:lumMod val="50000"/>
                </a:schemeClr>
              </a:solidFill>
            </a:rPr>
            <a:t>Personas</a:t>
          </a:r>
          <a:endParaRPr lang="it-IT" sz="2400" b="1" kern="1200" dirty="0">
            <a:solidFill>
              <a:schemeClr val="accent5">
                <a:lumMod val="50000"/>
              </a:schemeClr>
            </a:solidFill>
          </a:endParaRPr>
        </a:p>
      </dsp:txBody>
      <dsp:txXfrm>
        <a:off x="230810" y="1028419"/>
        <a:ext cx="3000792" cy="266380"/>
      </dsp:txXfrm>
    </dsp:sp>
    <dsp:sp modelId="{10C6665B-7F3A-C147-88BE-B3CF5B8FA809}">
      <dsp:nvSpPr>
        <dsp:cNvPr id="0" name=""/>
        <dsp:cNvSpPr/>
      </dsp:nvSpPr>
      <dsp:spPr>
        <a:xfrm>
          <a:off x="0" y="1615209"/>
          <a:ext cx="4328018"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4CA2B5-D789-C041-A351-B908F4B1C809}">
      <dsp:nvSpPr>
        <dsp:cNvPr id="0" name=""/>
        <dsp:cNvSpPr/>
      </dsp:nvSpPr>
      <dsp:spPr>
        <a:xfrm>
          <a:off x="216400" y="1467609"/>
          <a:ext cx="302961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12" tIns="0" rIns="114512" bIns="0" numCol="1" spcCol="1270" anchor="ctr" anchorCtr="0">
          <a:noAutofit/>
        </a:bodyPr>
        <a:lstStyle/>
        <a:p>
          <a:pPr lvl="0" algn="l" defTabSz="1066800">
            <a:lnSpc>
              <a:spcPct val="90000"/>
            </a:lnSpc>
            <a:spcBef>
              <a:spcPct val="0"/>
            </a:spcBef>
            <a:spcAft>
              <a:spcPct val="35000"/>
            </a:spcAft>
          </a:pPr>
          <a:r>
            <a:rPr lang="it-IT" sz="2400" b="1" kern="1200">
              <a:solidFill>
                <a:schemeClr val="accent5">
                  <a:lumMod val="50000"/>
                </a:schemeClr>
              </a:solidFill>
            </a:rPr>
            <a:t>Oportunidad</a:t>
          </a:r>
        </a:p>
      </dsp:txBody>
      <dsp:txXfrm>
        <a:off x="230810" y="1482019"/>
        <a:ext cx="3000792" cy="266380"/>
      </dsp:txXfrm>
    </dsp:sp>
    <dsp:sp modelId="{D7E976D5-7BF1-084B-940B-02CA0743EE84}">
      <dsp:nvSpPr>
        <dsp:cNvPr id="0" name=""/>
        <dsp:cNvSpPr/>
      </dsp:nvSpPr>
      <dsp:spPr>
        <a:xfrm>
          <a:off x="0" y="2068809"/>
          <a:ext cx="4328018"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32363D-93AE-284D-B3C6-AC8DE7E09F37}">
      <dsp:nvSpPr>
        <dsp:cNvPr id="0" name=""/>
        <dsp:cNvSpPr/>
      </dsp:nvSpPr>
      <dsp:spPr>
        <a:xfrm>
          <a:off x="216400" y="1921209"/>
          <a:ext cx="302961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512" tIns="0" rIns="114512" bIns="0" numCol="1" spcCol="1270" anchor="ctr" anchorCtr="0">
          <a:noAutofit/>
        </a:bodyPr>
        <a:lstStyle/>
        <a:p>
          <a:pPr lvl="0" algn="l" defTabSz="1066800">
            <a:lnSpc>
              <a:spcPct val="90000"/>
            </a:lnSpc>
            <a:spcBef>
              <a:spcPct val="0"/>
            </a:spcBef>
            <a:spcAft>
              <a:spcPct val="35000"/>
            </a:spcAft>
          </a:pPr>
          <a:r>
            <a:rPr lang="it-IT" sz="2400" b="1" kern="1200" dirty="0" smtClean="0">
              <a:solidFill>
                <a:schemeClr val="accent5">
                  <a:lumMod val="50000"/>
                </a:schemeClr>
              </a:solidFill>
            </a:rPr>
            <a:t>Recompensa</a:t>
          </a:r>
          <a:endParaRPr lang="it-IT" sz="2400" b="1" kern="1200" dirty="0">
            <a:solidFill>
              <a:schemeClr val="accent5">
                <a:lumMod val="50000"/>
              </a:schemeClr>
            </a:solidFill>
          </a:endParaRPr>
        </a:p>
      </dsp:txBody>
      <dsp:txXfrm>
        <a:off x="230810" y="1935619"/>
        <a:ext cx="3000792"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330D5-573E-0C4F-AF39-6E97B45E74A9}">
      <dsp:nvSpPr>
        <dsp:cNvPr id="0" name=""/>
        <dsp:cNvSpPr/>
      </dsp:nvSpPr>
      <dsp:spPr>
        <a:xfrm>
          <a:off x="439616" y="2138"/>
          <a:ext cx="4929993" cy="7113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a:t>una experiencia</a:t>
          </a:r>
          <a:endParaRPr lang="it-IT" sz="2000" kern="1200" dirty="0"/>
        </a:p>
      </dsp:txBody>
      <dsp:txXfrm>
        <a:off x="795288" y="2138"/>
        <a:ext cx="4218649" cy="711344"/>
      </dsp:txXfrm>
    </dsp:sp>
    <dsp:sp modelId="{80129CAB-CBCB-2E4F-B340-4FDEC73649E0}">
      <dsp:nvSpPr>
        <dsp:cNvPr id="0" name=""/>
        <dsp:cNvSpPr/>
      </dsp:nvSpPr>
      <dsp:spPr>
        <a:xfrm>
          <a:off x="439616" y="813071"/>
          <a:ext cx="4879292" cy="7113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a:t>Movimientos profesionales rápidos</a:t>
          </a:r>
          <a:endParaRPr lang="it-IT" sz="2000" kern="1200" dirty="0"/>
        </a:p>
      </dsp:txBody>
      <dsp:txXfrm>
        <a:off x="795288" y="813071"/>
        <a:ext cx="4167948" cy="711344"/>
      </dsp:txXfrm>
    </dsp:sp>
    <dsp:sp modelId="{BABBBEE4-AF0F-DD45-B5F6-EB0DB590A099}">
      <dsp:nvSpPr>
        <dsp:cNvPr id="0" name=""/>
        <dsp:cNvSpPr/>
      </dsp:nvSpPr>
      <dsp:spPr>
        <a:xfrm>
          <a:off x="439616" y="1624005"/>
          <a:ext cx="4985602" cy="7113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a:t>oportunidad de rotar posiciones clave</a:t>
          </a:r>
          <a:endParaRPr lang="it-IT" sz="2000" kern="1200" dirty="0"/>
        </a:p>
      </dsp:txBody>
      <dsp:txXfrm>
        <a:off x="795288" y="1624005"/>
        <a:ext cx="4274258" cy="711344"/>
      </dsp:txXfrm>
    </dsp:sp>
    <dsp:sp modelId="{4F00AA09-F066-2541-81A5-AD85057E80FC}">
      <dsp:nvSpPr>
        <dsp:cNvPr id="0" name=""/>
        <dsp:cNvSpPr/>
      </dsp:nvSpPr>
      <dsp:spPr>
        <a:xfrm>
          <a:off x="483364" y="2407224"/>
          <a:ext cx="4995099" cy="71134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a:t>oportunidad de trabajar en otros lugares</a:t>
          </a:r>
          <a:endParaRPr lang="it-IT" sz="2000" kern="1200" dirty="0"/>
        </a:p>
      </dsp:txBody>
      <dsp:txXfrm>
        <a:off x="839036" y="2407224"/>
        <a:ext cx="4283755" cy="711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76309-C8ED-6145-B99B-4229B97A8A73}">
      <dsp:nvSpPr>
        <dsp:cNvPr id="0" name=""/>
        <dsp:cNvSpPr/>
      </dsp:nvSpPr>
      <dsp:spPr>
        <a:xfrm rot="16200000">
          <a:off x="-404760" y="1260492"/>
          <a:ext cx="1935597" cy="13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701" bIns="0" numCol="1" spcCol="1270" anchor="t" anchorCtr="0">
          <a:noAutofit/>
        </a:bodyPr>
        <a:lstStyle/>
        <a:p>
          <a:pPr lvl="0" algn="r" defTabSz="1066800">
            <a:lnSpc>
              <a:spcPct val="90000"/>
            </a:lnSpc>
            <a:spcBef>
              <a:spcPct val="0"/>
            </a:spcBef>
            <a:spcAft>
              <a:spcPct val="35000"/>
            </a:spcAft>
          </a:pPr>
          <a:endParaRPr lang="it-IT" sz="2400" b="1" kern="1200" dirty="0"/>
        </a:p>
      </dsp:txBody>
      <dsp:txXfrm>
        <a:off x="-404760" y="1260492"/>
        <a:ext cx="1935597" cy="130055"/>
      </dsp:txXfrm>
    </dsp:sp>
    <dsp:sp modelId="{35194992-710D-E84E-878F-5FD5B80AD6D2}">
      <dsp:nvSpPr>
        <dsp:cNvPr id="0" name=""/>
        <dsp:cNvSpPr/>
      </dsp:nvSpPr>
      <dsp:spPr>
        <a:xfrm>
          <a:off x="466527" y="419505"/>
          <a:ext cx="1083713" cy="19355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114701" rIns="85344" bIns="85344" numCol="1" spcCol="1270" anchor="t" anchorCtr="0">
          <a:noAutofit/>
        </a:bodyPr>
        <a:lstStyle/>
        <a:p>
          <a:pPr marL="114300" lvl="1" indent="-114300" algn="l" defTabSz="533400">
            <a:lnSpc>
              <a:spcPct val="90000"/>
            </a:lnSpc>
            <a:spcBef>
              <a:spcPct val="0"/>
            </a:spcBef>
            <a:spcAft>
              <a:spcPct val="15000"/>
            </a:spcAft>
            <a:buChar char="••"/>
          </a:pPr>
          <a:r>
            <a:rPr lang="es-ES" sz="1200" b="1" kern="1200"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Pioneros en el futuro del trabajo</a:t>
          </a:r>
          <a:endParaRPr lang="es-ES" sz="1200" b="1" kern="1200" noProof="0" dirty="0"/>
        </a:p>
      </dsp:txBody>
      <dsp:txXfrm>
        <a:off x="466527" y="419505"/>
        <a:ext cx="1083713" cy="1935597"/>
      </dsp:txXfrm>
    </dsp:sp>
    <dsp:sp modelId="{4A0C6768-0AEE-314E-928A-40A18635DCC0}">
      <dsp:nvSpPr>
        <dsp:cNvPr id="0" name=""/>
        <dsp:cNvSpPr/>
      </dsp:nvSpPr>
      <dsp:spPr>
        <a:xfrm>
          <a:off x="498010" y="186048"/>
          <a:ext cx="260110" cy="26011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80071A-FFBB-E444-B539-28CCA0807392}">
      <dsp:nvSpPr>
        <dsp:cNvPr id="0" name=""/>
        <dsp:cNvSpPr/>
      </dsp:nvSpPr>
      <dsp:spPr>
        <a:xfrm rot="16200000">
          <a:off x="830167" y="1260492"/>
          <a:ext cx="1935597" cy="13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701" bIns="0" numCol="1" spcCol="1270" anchor="t" anchorCtr="0">
          <a:noAutofit/>
        </a:bodyPr>
        <a:lstStyle/>
        <a:p>
          <a:pPr lvl="0" algn="r" defTabSz="1066800">
            <a:lnSpc>
              <a:spcPct val="90000"/>
            </a:lnSpc>
            <a:spcBef>
              <a:spcPct val="0"/>
            </a:spcBef>
            <a:spcAft>
              <a:spcPct val="35000"/>
            </a:spcAft>
          </a:pPr>
          <a:endParaRPr lang="it-IT" sz="2400" b="1" kern="1200" dirty="0"/>
        </a:p>
      </dsp:txBody>
      <dsp:txXfrm>
        <a:off x="830167" y="1260492"/>
        <a:ext cx="1935597" cy="130055"/>
      </dsp:txXfrm>
    </dsp:sp>
    <dsp:sp modelId="{4F0ADCBF-293D-AB4F-94D0-B40E17129D8B}">
      <dsp:nvSpPr>
        <dsp:cNvPr id="0" name=""/>
        <dsp:cNvSpPr/>
      </dsp:nvSpPr>
      <dsp:spPr>
        <a:xfrm>
          <a:off x="1668189" y="422892"/>
          <a:ext cx="1037420" cy="19399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114701" rIns="85344" bIns="85344" numCol="1" spcCol="1270" anchor="t" anchorCtr="0">
          <a:noAutofit/>
        </a:bodyPr>
        <a:lstStyle/>
        <a:p>
          <a:pPr marL="114300" lvl="1" indent="-114300" algn="l" defTabSz="533400">
            <a:lnSpc>
              <a:spcPct val="90000"/>
            </a:lnSpc>
            <a:spcBef>
              <a:spcPct val="0"/>
            </a:spcBef>
            <a:spcAft>
              <a:spcPct val="15000"/>
            </a:spcAft>
            <a:buChar char="••"/>
          </a:pPr>
          <a:r>
            <a:rPr lang="es-ES" sz="1200" b="1" kern="1200"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 través del deporte, tenemos el poder de cambiar vidas</a:t>
          </a:r>
          <a:endParaRPr lang="es-ES" sz="1200" b="1" kern="1200" noProof="0" dirty="0"/>
        </a:p>
      </dsp:txBody>
      <dsp:txXfrm>
        <a:off x="1668189" y="422892"/>
        <a:ext cx="1037420" cy="1939933"/>
      </dsp:txXfrm>
    </dsp:sp>
    <dsp:sp modelId="{7F533F81-0533-4542-BE40-DA838CDBD0BD}">
      <dsp:nvSpPr>
        <dsp:cNvPr id="0" name=""/>
        <dsp:cNvSpPr/>
      </dsp:nvSpPr>
      <dsp:spPr>
        <a:xfrm>
          <a:off x="1732938" y="186048"/>
          <a:ext cx="260110" cy="26011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A0B99-6B18-8D4F-AA4D-673376C13422}">
      <dsp:nvSpPr>
        <dsp:cNvPr id="0" name=""/>
        <dsp:cNvSpPr/>
      </dsp:nvSpPr>
      <dsp:spPr>
        <a:xfrm rot="16200000">
          <a:off x="1977199" y="1260492"/>
          <a:ext cx="1935597" cy="13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701" bIns="0" numCol="1" spcCol="1270" anchor="t" anchorCtr="0">
          <a:noAutofit/>
        </a:bodyPr>
        <a:lstStyle/>
        <a:p>
          <a:pPr lvl="0" algn="r" defTabSz="1066800">
            <a:lnSpc>
              <a:spcPct val="90000"/>
            </a:lnSpc>
            <a:spcBef>
              <a:spcPct val="0"/>
            </a:spcBef>
            <a:spcAft>
              <a:spcPct val="35000"/>
            </a:spcAft>
          </a:pPr>
          <a:endParaRPr lang="it-IT" sz="2400" b="1" kern="1200" dirty="0"/>
        </a:p>
      </dsp:txBody>
      <dsp:txXfrm>
        <a:off x="1977199" y="1260492"/>
        <a:ext cx="1935597" cy="130055"/>
      </dsp:txXfrm>
    </dsp:sp>
    <dsp:sp modelId="{01AC202B-814A-084E-8C0E-DAA9AFA0B552}">
      <dsp:nvSpPr>
        <dsp:cNvPr id="0" name=""/>
        <dsp:cNvSpPr/>
      </dsp:nvSpPr>
      <dsp:spPr>
        <a:xfrm>
          <a:off x="2896697" y="415440"/>
          <a:ext cx="874469" cy="19355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114701" rIns="85344" bIns="85344" numCol="1" spcCol="1270" anchor="t" anchorCtr="0">
          <a:noAutofit/>
        </a:bodyPr>
        <a:lstStyle/>
        <a:p>
          <a:pPr marL="57150" lvl="1" indent="-57150" algn="l" defTabSz="511175">
            <a:lnSpc>
              <a:spcPct val="90000"/>
            </a:lnSpc>
            <a:spcBef>
              <a:spcPct val="0"/>
            </a:spcBef>
            <a:spcAft>
              <a:spcPct val="15000"/>
            </a:spcAft>
            <a:buChar char="••"/>
          </a:pPr>
          <a:r>
            <a:rPr lang="es-ES" sz="1150" b="1" kern="1200"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futuro se basa en perspectivas diversas y frescas</a:t>
          </a:r>
          <a:endParaRPr lang="it-IT" sz="1150" b="1" kern="1200" dirty="0"/>
        </a:p>
      </dsp:txBody>
      <dsp:txXfrm>
        <a:off x="2896697" y="415440"/>
        <a:ext cx="874469" cy="1935597"/>
      </dsp:txXfrm>
    </dsp:sp>
    <dsp:sp modelId="{DFFBF737-97BC-8F4B-A16A-3AB5A5631A47}">
      <dsp:nvSpPr>
        <dsp:cNvPr id="0" name=""/>
        <dsp:cNvSpPr/>
      </dsp:nvSpPr>
      <dsp:spPr>
        <a:xfrm>
          <a:off x="2879970" y="186048"/>
          <a:ext cx="260110" cy="26011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F4770-B0E1-9543-837D-9478605E7AD6}">
      <dsp:nvSpPr>
        <dsp:cNvPr id="0" name=""/>
        <dsp:cNvSpPr/>
      </dsp:nvSpPr>
      <dsp:spPr>
        <a:xfrm rot="16200000">
          <a:off x="3055054" y="1260492"/>
          <a:ext cx="1935597" cy="13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701" bIns="0" numCol="1" spcCol="1270" anchor="t" anchorCtr="0">
          <a:noAutofit/>
        </a:bodyPr>
        <a:lstStyle/>
        <a:p>
          <a:pPr lvl="0" algn="r" defTabSz="1066800">
            <a:lnSpc>
              <a:spcPct val="90000"/>
            </a:lnSpc>
            <a:spcBef>
              <a:spcPct val="0"/>
            </a:spcBef>
            <a:spcAft>
              <a:spcPct val="35000"/>
            </a:spcAft>
          </a:pPr>
          <a:endParaRPr lang="it-IT" sz="2400" b="1" kern="1200" dirty="0"/>
        </a:p>
      </dsp:txBody>
      <dsp:txXfrm>
        <a:off x="3055054" y="1260492"/>
        <a:ext cx="1935597" cy="130055"/>
      </dsp:txXfrm>
    </dsp:sp>
    <dsp:sp modelId="{E314B947-7746-CE48-9D1C-DED51CC8E881}">
      <dsp:nvSpPr>
        <dsp:cNvPr id="0" name=""/>
        <dsp:cNvSpPr/>
      </dsp:nvSpPr>
      <dsp:spPr>
        <a:xfrm>
          <a:off x="4051522" y="433906"/>
          <a:ext cx="932520" cy="19355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114701" rIns="85344" bIns="85344" numCol="1" spcCol="1270" anchor="t" anchorCtr="0">
          <a:noAutofit/>
        </a:bodyPr>
        <a:lstStyle/>
        <a:p>
          <a:pPr marL="114300" lvl="1" indent="-114300" algn="l" defTabSz="533400">
            <a:lnSpc>
              <a:spcPct val="90000"/>
            </a:lnSpc>
            <a:spcBef>
              <a:spcPct val="0"/>
            </a:spcBef>
            <a:spcAft>
              <a:spcPct val="15000"/>
            </a:spcAft>
            <a:buChar char="••"/>
          </a:pPr>
          <a:r>
            <a:rPr lang="es-ES" sz="1200" b="1" kern="1200"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Carreras sin fronteras</a:t>
          </a:r>
          <a:endParaRPr lang="es-ES" sz="1200" b="1" kern="1200" noProof="0" dirty="0"/>
        </a:p>
      </dsp:txBody>
      <dsp:txXfrm>
        <a:off x="4051522" y="433906"/>
        <a:ext cx="932520" cy="1935597"/>
      </dsp:txXfrm>
    </dsp:sp>
    <dsp:sp modelId="{9A36C5E2-DAF5-D94D-9341-A87A7AA04E8D}">
      <dsp:nvSpPr>
        <dsp:cNvPr id="0" name=""/>
        <dsp:cNvSpPr/>
      </dsp:nvSpPr>
      <dsp:spPr>
        <a:xfrm>
          <a:off x="3957825" y="186048"/>
          <a:ext cx="260110" cy="26011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0B749C-5D4D-F342-92BF-1DC557334B3A}">
      <dsp:nvSpPr>
        <dsp:cNvPr id="0" name=""/>
        <dsp:cNvSpPr/>
      </dsp:nvSpPr>
      <dsp:spPr>
        <a:xfrm rot="16200000">
          <a:off x="4149636" y="1260492"/>
          <a:ext cx="1935597" cy="13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701" bIns="0" numCol="1" spcCol="1270" anchor="t" anchorCtr="0">
          <a:noAutofit/>
        </a:bodyPr>
        <a:lstStyle/>
        <a:p>
          <a:pPr lvl="0" algn="r" defTabSz="1066800">
            <a:lnSpc>
              <a:spcPct val="90000"/>
            </a:lnSpc>
            <a:spcBef>
              <a:spcPct val="0"/>
            </a:spcBef>
            <a:spcAft>
              <a:spcPct val="35000"/>
            </a:spcAft>
          </a:pPr>
          <a:endParaRPr lang="it-IT" sz="2400" b="1" kern="1200" dirty="0"/>
        </a:p>
      </dsp:txBody>
      <dsp:txXfrm>
        <a:off x="4149636" y="1260492"/>
        <a:ext cx="1935597" cy="130055"/>
      </dsp:txXfrm>
    </dsp:sp>
    <dsp:sp modelId="{C6C45460-ED5A-7B4E-875D-BF89EC55A908}">
      <dsp:nvSpPr>
        <dsp:cNvPr id="0" name=""/>
        <dsp:cNvSpPr/>
      </dsp:nvSpPr>
      <dsp:spPr>
        <a:xfrm>
          <a:off x="5060849" y="420492"/>
          <a:ext cx="891040" cy="19355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114701" rIns="85344" bIns="85344" numCol="1" spcCol="1270" anchor="t" anchorCtr="0">
          <a:noAutofit/>
        </a:bodyPr>
        <a:lstStyle/>
        <a:p>
          <a:pPr marL="57150" lvl="1" indent="-57150" algn="l" defTabSz="511175">
            <a:lnSpc>
              <a:spcPct val="90000"/>
            </a:lnSpc>
            <a:spcBef>
              <a:spcPct val="0"/>
            </a:spcBef>
            <a:spcAft>
              <a:spcPct val="15000"/>
            </a:spcAft>
            <a:buChar char="••"/>
          </a:pPr>
          <a:r>
            <a:rPr lang="es-ES" sz="1150" b="1" kern="1200"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El deporte necesita un espacio</a:t>
          </a:r>
          <a:endParaRPr lang="it-IT" sz="1200" b="1" kern="1200" dirty="0"/>
        </a:p>
        <a:p>
          <a:pPr marL="114300" lvl="1" indent="-114300" algn="l" defTabSz="533400">
            <a:lnSpc>
              <a:spcPct val="90000"/>
            </a:lnSpc>
            <a:spcBef>
              <a:spcPct val="0"/>
            </a:spcBef>
            <a:spcAft>
              <a:spcPct val="15000"/>
            </a:spcAft>
            <a:buChar char="••"/>
          </a:pPr>
          <a:endParaRPr lang="it-IT" sz="1200" b="1" kern="1200" dirty="0"/>
        </a:p>
      </dsp:txBody>
      <dsp:txXfrm>
        <a:off x="5060849" y="420492"/>
        <a:ext cx="891040" cy="1935597"/>
      </dsp:txXfrm>
    </dsp:sp>
    <dsp:sp modelId="{4A28A885-C111-784E-B7C2-7A031E596B04}">
      <dsp:nvSpPr>
        <dsp:cNvPr id="0" name=""/>
        <dsp:cNvSpPr/>
      </dsp:nvSpPr>
      <dsp:spPr>
        <a:xfrm>
          <a:off x="5052407" y="186048"/>
          <a:ext cx="260110" cy="26011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3E1517-E747-CE46-8EA1-A06E00FDCCAD}">
      <dsp:nvSpPr>
        <dsp:cNvPr id="0" name=""/>
        <dsp:cNvSpPr/>
      </dsp:nvSpPr>
      <dsp:spPr>
        <a:xfrm rot="16200000">
          <a:off x="5284062" y="1260492"/>
          <a:ext cx="1935597" cy="13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701" bIns="0" numCol="1" spcCol="1270" anchor="t" anchorCtr="0">
          <a:noAutofit/>
        </a:bodyPr>
        <a:lstStyle/>
        <a:p>
          <a:pPr lvl="0" algn="r" defTabSz="1066800">
            <a:lnSpc>
              <a:spcPct val="90000"/>
            </a:lnSpc>
            <a:spcBef>
              <a:spcPct val="0"/>
            </a:spcBef>
            <a:spcAft>
              <a:spcPct val="35000"/>
            </a:spcAft>
          </a:pPr>
          <a:endParaRPr lang="it-IT" sz="2400" b="1" kern="1200" dirty="0"/>
        </a:p>
      </dsp:txBody>
      <dsp:txXfrm>
        <a:off x="5284062" y="1260492"/>
        <a:ext cx="1935597" cy="130055"/>
      </dsp:txXfrm>
    </dsp:sp>
    <dsp:sp modelId="{4E1BAAAA-0EC3-2E4D-B182-3DCB7E4B8A8D}">
      <dsp:nvSpPr>
        <dsp:cNvPr id="0" name=""/>
        <dsp:cNvSpPr/>
      </dsp:nvSpPr>
      <dsp:spPr>
        <a:xfrm>
          <a:off x="6126250" y="425060"/>
          <a:ext cx="1029089" cy="19355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114701" rIns="85344" bIns="85344" numCol="1" spcCol="1270" anchor="t" anchorCtr="0">
          <a:noAutofit/>
        </a:bodyPr>
        <a:lstStyle/>
        <a:p>
          <a:pPr marL="114300" lvl="1" indent="-114300" algn="l" defTabSz="533400">
            <a:lnSpc>
              <a:spcPct val="90000"/>
            </a:lnSpc>
            <a:spcBef>
              <a:spcPct val="0"/>
            </a:spcBef>
            <a:spcAft>
              <a:spcPct val="15000"/>
            </a:spcAft>
            <a:buChar char="••"/>
          </a:pPr>
          <a:r>
            <a:rPr lang="es-ES" sz="1200" b="1" kern="1200" noProof="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Colaborar con aquellos que nos inspiran</a:t>
          </a:r>
          <a:endParaRPr lang="it-IT" sz="1200" b="1" kern="1200" dirty="0"/>
        </a:p>
      </dsp:txBody>
      <dsp:txXfrm>
        <a:off x="6126250" y="425060"/>
        <a:ext cx="1029089" cy="1935597"/>
      </dsp:txXfrm>
    </dsp:sp>
    <dsp:sp modelId="{D8C6984B-099C-1C49-8D64-11CA8AF256CC}">
      <dsp:nvSpPr>
        <dsp:cNvPr id="0" name=""/>
        <dsp:cNvSpPr/>
      </dsp:nvSpPr>
      <dsp:spPr>
        <a:xfrm>
          <a:off x="6186833" y="186048"/>
          <a:ext cx="260110" cy="260110"/>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09EB-9729-4F47-91C0-3AA07B88B825}" type="datetimeFigureOut">
              <a:rPr lang="x-none" smtClean="0"/>
              <a:pPr/>
              <a:t>02/12/2020</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2A152-18E1-47D5-9774-F259E223000C}" type="slidenum">
              <a:rPr lang="x-none" smtClean="0"/>
              <a:pPr/>
              <a:t>‹Nº›</a:t>
            </a:fld>
            <a:endParaRPr lang="x-none"/>
          </a:p>
        </p:txBody>
      </p:sp>
    </p:spTree>
    <p:extLst>
      <p:ext uri="{BB962C8B-B14F-4D97-AF65-F5344CB8AC3E}">
        <p14:creationId xmlns:p14="http://schemas.microsoft.com/office/powerpoint/2010/main" val="45049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270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5712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2051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231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674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013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3717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0601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4511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327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7718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10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6236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096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0590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888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5352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65286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6306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040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536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811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7170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8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53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79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549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504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584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4727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577555"/>
            <a:ext cx="6858000" cy="1932407"/>
          </a:xfrm>
        </p:spPr>
        <p:txBody>
          <a:bodyPr anchor="b"/>
          <a:lstStyle>
            <a:lvl1pPr algn="ctr">
              <a:defRPr sz="4500"/>
            </a:lvl1pPr>
          </a:lstStyle>
          <a:p>
            <a:r>
              <a:rPr lang="en-US"/>
              <a:t>Haga clic para editar el estilo de título principal</a:t>
            </a:r>
            <a:endParaRPr lang="de-AT" dirty="0"/>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Haga clic para editar el estilo maestro de subtítulos</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t>02.12.2020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‹Nº›</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13006" y="5845567"/>
            <a:ext cx="1896967" cy="407194"/>
          </a:xfrm>
          <a:prstGeom prst="rect">
            <a:avLst/>
          </a:prstGeom>
        </p:spPr>
      </p:pic>
      <p:sp>
        <p:nvSpPr>
          <p:cNvPr id="9"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a:effectLst/>
                <a:latin typeface="Calibri" panose="020F0502020204030204" pitchFamily="34" charset="0"/>
                <a:ea typeface="Calibri" panose="020F0502020204030204" pitchFamily="34" charset="0"/>
                <a:cs typeface="Times New Roman" panose="02020603050405020304" pitchFamily="18" charset="0"/>
              </a:rPr>
              <a:t>El apoyo de la Comisión Europea a la producción de esta publicación no constituye un respaldo al contenido que refleja únicamente las opiniones de los autores, y la Comisión no puede ser considerada responsable de ningún uso que pueda hacerse de la información contenida en ella.</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3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02.12.2020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‹Nº›</a:t>
            </a:fld>
            <a:endParaRPr lang="de-AT" dirty="0"/>
          </a:p>
        </p:txBody>
      </p:sp>
    </p:spTree>
    <p:extLst>
      <p:ext uri="{BB962C8B-B14F-4D97-AF65-F5344CB8AC3E}">
        <p14:creationId xmlns:p14="http://schemas.microsoft.com/office/powerpoint/2010/main" val="143424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en-US"/>
              <a:t>Click to edit Master title style</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02.12.2020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‹Nº›</a:t>
            </a:fld>
            <a:endParaRPr lang="de-AT" dirty="0"/>
          </a:p>
        </p:txBody>
      </p:sp>
    </p:spTree>
    <p:extLst>
      <p:ext uri="{BB962C8B-B14F-4D97-AF65-F5344CB8AC3E}">
        <p14:creationId xmlns:p14="http://schemas.microsoft.com/office/powerpoint/2010/main" val="274428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0945"/>
            <a:ext cx="7772400" cy="1949018"/>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A7073B3-B8A4-4A9F-A96A-2C180B3B6F5D}" type="datetimeFigureOut">
              <a:rPr lang="de-AT" smtClean="0"/>
              <a:pPr/>
              <a:t>02.12.2020</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9" name="Grafik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10" name="Grafik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13006" y="5845567"/>
            <a:ext cx="1896967" cy="407194"/>
          </a:xfrm>
          <a:prstGeom prst="rect">
            <a:avLst/>
          </a:prstGeom>
        </p:spPr>
      </p:pic>
      <p:sp>
        <p:nvSpPr>
          <p:cNvPr id="11"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21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dirty="0"/>
          </a:p>
        </p:txBody>
      </p:sp>
      <p:sp>
        <p:nvSpPr>
          <p:cNvPr id="3" name="Inhaltsplatzhalter 2"/>
          <p:cNvSpPr>
            <a:spLocks noGrp="1"/>
          </p:cNvSpPr>
          <p:nvPr>
            <p:ph idx="1"/>
          </p:nvPr>
        </p:nvSpPr>
        <p:spPr>
          <a:xfrm>
            <a:off x="628650" y="1825625"/>
            <a:ext cx="7886700" cy="4134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9940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91789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9" name="Grafik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5129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en-US"/>
              <a:t>Click to edit Master title style</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Inhaltsplatzhalt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Inhaltsplatzhalt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10" name="Grafik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11" name="Grafik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60031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BF392987-28A0-473A-8771-24F8F41EB7F1}" type="slidenum">
              <a:rPr lang="de-AT" smtClean="0"/>
              <a:pPr/>
              <a:t>‹Nº›</a:t>
            </a:fld>
            <a:endParaRPr lang="de-AT" dirty="0"/>
          </a:p>
        </p:txBody>
      </p:sp>
      <p:pic>
        <p:nvPicPr>
          <p:cNvPr id="6" name="Grafik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7" name="Grafik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34403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7073B3-B8A4-4A9F-A96A-2C180B3B6F5D}" type="datetimeFigureOut">
              <a:rPr lang="de-AT" smtClean="0"/>
              <a:pPr/>
              <a:t>02.12.2020</a:t>
            </a:fld>
            <a:endParaRPr lang="de-AT" dirty="0"/>
          </a:p>
        </p:txBody>
      </p:sp>
      <p:sp>
        <p:nvSpPr>
          <p:cNvPr id="3" name="Fußzeilenplatzhalter 2"/>
          <p:cNvSpPr>
            <a:spLocks noGrp="1"/>
          </p:cNvSpPr>
          <p:nvPr>
            <p:ph type="ftr" sz="quarter" idx="11"/>
          </p:nvPr>
        </p:nvSpPr>
        <p:spPr/>
        <p:txBody>
          <a:bodyPr/>
          <a:lstStyle/>
          <a:p>
            <a:endParaRPr lang="de-AT" dirty="0"/>
          </a:p>
        </p:txBody>
      </p:sp>
      <p:sp>
        <p:nvSpPr>
          <p:cNvPr id="4" name="Foliennummernplatzhalter 3"/>
          <p:cNvSpPr>
            <a:spLocks noGrp="1"/>
          </p:cNvSpPr>
          <p:nvPr>
            <p:ph type="sldNum" sz="quarter" idx="12"/>
          </p:nvPr>
        </p:nvSpPr>
        <p:spPr/>
        <p:txBody>
          <a:bodyPr/>
          <a:lstStyle/>
          <a:p>
            <a:fld id="{BF392987-28A0-473A-8771-24F8F41EB7F1}" type="slidenum">
              <a:rPr lang="de-AT" smtClean="0"/>
              <a:pPr/>
              <a:t>‹Nº›</a:t>
            </a:fld>
            <a:endParaRPr lang="de-AT" dirty="0"/>
          </a:p>
        </p:txBody>
      </p:sp>
    </p:spTree>
    <p:extLst>
      <p:ext uri="{BB962C8B-B14F-4D97-AF65-F5344CB8AC3E}">
        <p14:creationId xmlns:p14="http://schemas.microsoft.com/office/powerpoint/2010/main" val="279295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pPr/>
              <a:t>02.12.2020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‹Nº›</a:t>
            </a:fld>
            <a:endParaRPr lang="de-AT" dirty="0"/>
          </a:p>
        </p:txBody>
      </p:sp>
    </p:spTree>
    <p:extLst>
      <p:ext uri="{BB962C8B-B14F-4D97-AF65-F5344CB8AC3E}">
        <p14:creationId xmlns:p14="http://schemas.microsoft.com/office/powerpoint/2010/main" val="255199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de-AT" dirty="0"/>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pPr/>
              <a:t>02.12.2020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‹Nº›</a:t>
            </a:fld>
            <a:endParaRPr lang="de-AT" dirty="0"/>
          </a:p>
        </p:txBody>
      </p:sp>
    </p:spTree>
    <p:extLst>
      <p:ext uri="{BB962C8B-B14F-4D97-AF65-F5344CB8AC3E}">
        <p14:creationId xmlns:p14="http://schemas.microsoft.com/office/powerpoint/2010/main" val="186762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anchor="ctr"/>
          <a:lstStyle>
            <a:lvl1pPr algn="l">
              <a:defRPr sz="900">
                <a:solidFill>
                  <a:schemeClr val="tx1">
                    <a:tint val="75000"/>
                  </a:schemeClr>
                </a:solidFill>
              </a:defRPr>
            </a:lvl1pPr>
          </a:lstStyle>
          <a:p>
            <a:fld id="{2DFEAAD3-FFDB-4E0C-A6C1-ECE8D80FA51D}" type="datetimeFigureOut">
              <a:rPr lang="de-AT" smtClean="0"/>
              <a:t>02.12.2020</a:t>
            </a:fld>
            <a:endParaRPr lang="de-AT" dirty="0"/>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anchor="ctr"/>
          <a:lstStyle>
            <a:lvl1pPr algn="ctr">
              <a:defRPr sz="9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anchor="ctr"/>
          <a:lstStyle>
            <a:lvl1pPr algn="r">
              <a:defRPr sz="900">
                <a:solidFill>
                  <a:schemeClr val="tx1">
                    <a:tint val="75000"/>
                  </a:schemeClr>
                </a:solidFill>
              </a:defRPr>
            </a:lvl1pPr>
          </a:lstStyle>
          <a:p>
            <a:fld id="{BF392987-28A0-473A-8771-24F8F41EB7F1}" type="slidenum">
              <a:rPr lang="de-AT" smtClean="0"/>
              <a:t>‹Nº›</a:t>
            </a:fld>
            <a:endParaRPr lang="de-AT" dirty="0"/>
          </a:p>
        </p:txBody>
      </p:sp>
    </p:spTree>
    <p:extLst>
      <p:ext uri="{BB962C8B-B14F-4D97-AF65-F5344CB8AC3E}">
        <p14:creationId xmlns:p14="http://schemas.microsoft.com/office/powerpoint/2010/main" val="962578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universumglobal.com/data-driven-employer-branding-strategy/"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soundcloud.com/cornerstoneinc/career-mobility-and-development-opportunities-are-the-new-employee-value-proposition"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tlnt.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file:////var/folders/55/887pbczx41d04qbbq5t24sym0000gn/T/com.microsoft.Word/WebArchiveCopyPasteTempFiles/page13image65549728"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tif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www.greenhouse.io/blog/employer-branding-tips-from-airbnb-hired-looker-and-greenhouse" TargetMode="External"/><Relationship Id="rId4" Type="http://schemas.openxmlformats.org/officeDocument/2006/relationships/image" Target="../media/image23.tif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pixabay.com/fr/bureaux-%C3%A0-domicile-programmation-2452806/"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hyperlink" Target="https://www.flickr.com/photos/volvob12b/9580811408/"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vinayravindran.com.cp-26.webhostbox.net/" TargetMode="Externa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hyperlink" Target="https://www.adidas-group.com/en/brands/adidas/" TargetMode="External"/><Relationship Id="rId4" Type="http://schemas.openxmlformats.org/officeDocument/2006/relationships/diagramData" Target="../diagrams/data3.xml"/><Relationship Id="rId9" Type="http://schemas.openxmlformats.org/officeDocument/2006/relationships/image" Target="../media/image29.tif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soundcloud.com/linkhumans/talent-attraction-millennial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resources.greenhouse.io/" TargetMode="External"/><Relationship Id="rId5" Type="http://schemas.openxmlformats.org/officeDocument/2006/relationships/hyperlink" Target="https://business.linkedin.com/talent-solutions" TargetMode="External"/><Relationship Id="rId4" Type="http://schemas.openxmlformats.org/officeDocument/2006/relationships/hyperlink" Target="https://www.youtube.com/watch?v=OhFjv2Vgok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linkhumans.com/dummys-guide-employer-branding/" TargetMode="External"/><Relationship Id="rId3" Type="http://schemas.microsoft.com/office/2017/06/relationships/model3d" Target="../media/model3d1.glb"/><Relationship Id="rId7" Type="http://schemas.openxmlformats.org/officeDocument/2006/relationships/hyperlink" Target="https://resources.greenhouse.io/" TargetMode="External"/><Relationship Id="rId12"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soundcloud.com/linkhumans" TargetMode="External"/><Relationship Id="rId11" Type="http://schemas.openxmlformats.org/officeDocument/2006/relationships/hyperlink" Target="https://www.dummies.com/business/marketing/branding/employer-branding-sample-employer-value-proposition/" TargetMode="External"/><Relationship Id="rId5" Type="http://schemas.openxmlformats.org/officeDocument/2006/relationships/image" Target="../media/image30.png"/><Relationship Id="rId10" Type="http://schemas.openxmlformats.org/officeDocument/2006/relationships/hyperlink" Target="https://www.top-employers.com/it-IT/insights/culture/hr-trends-report-2020/" TargetMode="External"/><Relationship Id="rId4" Type="http://schemas.openxmlformats.org/officeDocument/2006/relationships/image" Target="../media/image30.png"/><Relationship Id="rId9" Type="http://schemas.openxmlformats.org/officeDocument/2006/relationships/hyperlink" Target="https://www.eremedia.com/webinars/from-employees-to-brand-ambassadors-how-to-use-your-employees-to-define-build-and-share-your-employer-brand/"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greatplacetowork.it/risorse/employer-brandin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top-employers.com/it-IT/insights/culture/hr-trends-report-2020/"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s://t4lent.e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21100" y="2889422"/>
            <a:ext cx="8520600" cy="860799"/>
          </a:xfrm>
          <a:prstGeom prst="rect">
            <a:avLst/>
          </a:prstGeom>
        </p:spPr>
        <p:txBody>
          <a:bodyPr spcFirstLastPara="1" vert="horz" wrap="square" lIns="91425" tIns="91425" rIns="91425" bIns="91425" anchor="b" anchorCtr="0">
            <a:noAutofit/>
          </a:bodyPr>
          <a:lstStyle/>
          <a:p>
            <a:pPr lvl="0"/>
            <a:r>
              <a:rPr lang="es-ES" sz="4600" b="1" spc="50" dirty="0" err="1" smtClean="0">
                <a:ln w="0"/>
                <a:effectLst>
                  <a:innerShdw blurRad="63500" dist="50800" dir="13500000">
                    <a:srgbClr val="000000">
                      <a:alpha val="50000"/>
                    </a:srgbClr>
                  </a:innerShdw>
                </a:effectLst>
              </a:rPr>
              <a:t>Talent</a:t>
            </a:r>
            <a:r>
              <a:rPr lang="es-ES" sz="4600" b="1" spc="50" dirty="0" smtClean="0">
                <a:ln w="0"/>
                <a:effectLst>
                  <a:innerShdw blurRad="63500" dist="50800" dir="13500000">
                    <a:srgbClr val="000000">
                      <a:alpha val="50000"/>
                    </a:srgbClr>
                  </a:innerShdw>
                </a:effectLst>
              </a:rPr>
              <a:t> 4.0 – La Gestión del </a:t>
            </a:r>
            <a:br>
              <a:rPr lang="es-ES" sz="4600" b="1" spc="50" dirty="0" smtClean="0">
                <a:ln w="0"/>
                <a:effectLst>
                  <a:innerShdw blurRad="63500" dist="50800" dir="13500000">
                    <a:srgbClr val="000000">
                      <a:alpha val="50000"/>
                    </a:srgbClr>
                  </a:innerShdw>
                </a:effectLst>
              </a:rPr>
            </a:br>
            <a:r>
              <a:rPr lang="es-ES" sz="4600" b="1" spc="50" dirty="0" smtClean="0">
                <a:ln w="0"/>
                <a:effectLst>
                  <a:innerShdw blurRad="63500" dist="50800" dir="13500000">
                    <a:srgbClr val="000000">
                      <a:alpha val="50000"/>
                    </a:srgbClr>
                  </a:innerShdw>
                </a:effectLst>
              </a:rPr>
              <a:t>talento para las PYMES</a:t>
            </a:r>
            <a:br>
              <a:rPr lang="es-ES" sz="4600" b="1" spc="50" dirty="0" smtClean="0">
                <a:ln w="0"/>
                <a:effectLst>
                  <a:innerShdw blurRad="63500" dist="50800" dir="13500000">
                    <a:srgbClr val="000000">
                      <a:alpha val="50000"/>
                    </a:srgbClr>
                  </a:innerShdw>
                </a:effectLst>
              </a:rPr>
            </a:br>
            <a:r>
              <a:rPr lang="es-ES" sz="4600" b="1" spc="50" dirty="0" smtClean="0">
                <a:ln w="0"/>
                <a:effectLst>
                  <a:innerShdw blurRad="63500" dist="50800" dir="13500000">
                    <a:srgbClr val="000000">
                      <a:alpha val="50000"/>
                    </a:srgbClr>
                  </a:innerShdw>
                </a:effectLst>
              </a:rPr>
              <a:t>Programa de formación</a:t>
            </a:r>
            <a:endParaRPr lang="es-ES" sz="4800" b="1" spc="50" dirty="0">
              <a:ln w="0"/>
              <a:effectLst>
                <a:innerShdw blurRad="63500" dist="50800" dir="13500000">
                  <a:srgbClr val="000000">
                    <a:alpha val="50000"/>
                  </a:srgbClr>
                </a:innerShdw>
              </a:effectLst>
            </a:endParaRPr>
          </a:p>
        </p:txBody>
      </p:sp>
      <p:sp>
        <p:nvSpPr>
          <p:cNvPr id="2" name="TextBox 1">
            <a:extLst>
              <a:ext uri="{FF2B5EF4-FFF2-40B4-BE49-F238E27FC236}">
                <a16:creationId xmlns="" xmlns:a16="http://schemas.microsoft.com/office/drawing/2014/main" id="{340489AB-6B8C-4A79-B8F6-6BBF45C01F44}"/>
              </a:ext>
            </a:extLst>
          </p:cNvPr>
          <p:cNvSpPr txBox="1"/>
          <p:nvPr/>
        </p:nvSpPr>
        <p:spPr>
          <a:xfrm>
            <a:off x="3322040" y="4446165"/>
            <a:ext cx="2147582" cy="369332"/>
          </a:xfrm>
          <a:prstGeom prst="rect">
            <a:avLst/>
          </a:prstGeom>
          <a:noFill/>
        </p:spPr>
        <p:txBody>
          <a:bodyPr wrap="square">
            <a:spAutoFit/>
          </a:bodyPr>
          <a:lstStyle/>
          <a:p>
            <a:r>
              <a:rPr lang="sv-SE">
                <a:hlinkClick r:id="rId3"/>
              </a:rPr>
              <a:t>https://t4lent.eu/</a:t>
            </a:r>
            <a:endParaRPr lang="x-none" dirty="0"/>
          </a:p>
        </p:txBody>
      </p:sp>
      <p:sp>
        <p:nvSpPr>
          <p:cNvPr id="5" name="Rectangle 4">
            <a:extLst>
              <a:ext uri="{FF2B5EF4-FFF2-40B4-BE49-F238E27FC236}">
                <a16:creationId xmlns="" xmlns:a16="http://schemas.microsoft.com/office/drawing/2014/main" id="{B85096CB-8D14-407D-919A-F227C038C295}"/>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 xmlns:a16="http://schemas.microsoft.com/office/drawing/2014/main" id="{793FDA9C-4B3B-C040-98D0-3C73913802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29653"/>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Cómo crear su propia marca </a:t>
            </a:r>
            <a:r>
              <a:rPr lang="it-IT" sz="3600" b="1" dirty="0" smtClean="0">
                <a:ln/>
                <a:solidFill>
                  <a:schemeClr val="bg1"/>
                </a:solidFill>
              </a:rPr>
              <a:t>empleadora</a:t>
            </a:r>
            <a:endParaRPr lang="en-GB" sz="3400" b="1" dirty="0">
              <a:ln/>
              <a:solidFill>
                <a:schemeClr val="bg1"/>
              </a:solidFill>
            </a:endParaRPr>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AF4C9E17-29A6-FD49-A23D-88159A32CA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ge27image17570096">
            <a:extLst>
              <a:ext uri="{FF2B5EF4-FFF2-40B4-BE49-F238E27FC236}">
                <a16:creationId xmlns="" xmlns:a16="http://schemas.microsoft.com/office/drawing/2014/main" id="{C601B4F6-C88E-4141-A1D2-2015A87DAEF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38425" y="3246214"/>
            <a:ext cx="6610449" cy="246299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 xmlns:a16="http://schemas.microsoft.com/office/drawing/2014/main" id="{6A108637-6F26-8944-A785-6562E39E538B}"/>
              </a:ext>
            </a:extLst>
          </p:cNvPr>
          <p:cNvSpPr/>
          <p:nvPr/>
        </p:nvSpPr>
        <p:spPr>
          <a:xfrm>
            <a:off x="1942606" y="5750110"/>
            <a:ext cx="5149387" cy="246221"/>
          </a:xfrm>
          <a:prstGeom prst="rect">
            <a:avLst/>
          </a:prstGeom>
        </p:spPr>
        <p:txBody>
          <a:bodyPr wrap="square">
            <a:spAutoFit/>
          </a:bodyPr>
          <a:lstStyle/>
          <a:p>
            <a:pPr lvl="0" algn="r" eaLnBrk="0" fontAlgn="base" hangingPunct="0">
              <a:spcBef>
                <a:spcPct val="0"/>
              </a:spcBef>
              <a:spcAft>
                <a:spcPct val="0"/>
              </a:spcAft>
            </a:pPr>
            <a:r>
              <a:rPr lang="it-IT" altLang="it-IT" sz="1000" i="1" dirty="0">
                <a:solidFill>
                  <a:schemeClr val="accent6">
                    <a:lumMod val="75000"/>
                  </a:schemeClr>
                </a:solidFill>
                <a:latin typeface="ArialMT"/>
              </a:rPr>
              <a:t>FIGURA 11.La marca patronal en acción (modificado de Rosethorn et al.2009, 20) </a:t>
            </a:r>
            <a:endParaRPr lang="it-IT" altLang="it-IT" sz="600" i="1" dirty="0">
              <a:solidFill>
                <a:schemeClr val="accent6">
                  <a:lumMod val="75000"/>
                </a:schemeClr>
              </a:solidFill>
            </a:endParaRPr>
          </a:p>
        </p:txBody>
      </p:sp>
      <p:sp>
        <p:nvSpPr>
          <p:cNvPr id="9" name="Rettangolo 8">
            <a:extLst>
              <a:ext uri="{FF2B5EF4-FFF2-40B4-BE49-F238E27FC236}">
                <a16:creationId xmlns="" xmlns:a16="http://schemas.microsoft.com/office/drawing/2014/main" id="{F8130234-6FFC-594B-8964-85C81BFFC1E6}"/>
              </a:ext>
            </a:extLst>
          </p:cNvPr>
          <p:cNvSpPr/>
          <p:nvPr/>
        </p:nvSpPr>
        <p:spPr>
          <a:xfrm>
            <a:off x="311700" y="2168997"/>
            <a:ext cx="8411200" cy="1077218"/>
          </a:xfrm>
          <a:prstGeom prst="rect">
            <a:avLst/>
          </a:prstGeom>
        </p:spPr>
        <p:txBody>
          <a:bodyPr wrap="square">
            <a:spAutoFit/>
          </a:bodyPr>
          <a:lstStyle/>
          <a:p>
            <a:pPr algn="just"/>
            <a:r>
              <a:rPr lang="it-IT" sz="1600" dirty="0"/>
              <a:t>Además, </a:t>
            </a:r>
            <a:r>
              <a:rPr lang="it-IT" sz="1600" dirty="0" smtClean="0"/>
              <a:t>la Propuesta de Valor- </a:t>
            </a:r>
            <a:r>
              <a:rPr lang="it-IT" sz="1600" b="1" dirty="0" smtClean="0"/>
              <a:t>EVP </a:t>
            </a:r>
            <a:r>
              <a:rPr lang="it-IT" sz="1600" dirty="0"/>
              <a:t>permite a los empleados </a:t>
            </a:r>
            <a:r>
              <a:rPr lang="it-IT" sz="1600" dirty="0" smtClean="0"/>
              <a:t>aprovechar  los efectos/repercusiones </a:t>
            </a:r>
            <a:r>
              <a:rPr lang="it-IT" sz="1600" dirty="0" smtClean="0"/>
              <a:t> </a:t>
            </a:r>
            <a:r>
              <a:rPr lang="it-IT" sz="1600" dirty="0"/>
              <a:t>de los diferentes aspectos </a:t>
            </a:r>
            <a:r>
              <a:rPr lang="it-IT" sz="1600" dirty="0" smtClean="0"/>
              <a:t>a nivel</a:t>
            </a:r>
            <a:r>
              <a:rPr lang="it-IT" sz="1600" dirty="0" smtClean="0"/>
              <a:t> </a:t>
            </a:r>
            <a:r>
              <a:rPr lang="it-IT" sz="1600" dirty="0"/>
              <a:t>psicológico.La siguiente figura explica cómo la </a:t>
            </a:r>
            <a:r>
              <a:rPr lang="it-IT" sz="1600" b="1" dirty="0" smtClean="0"/>
              <a:t>EVP</a:t>
            </a:r>
            <a:r>
              <a:rPr lang="it-IT" sz="1600" dirty="0" smtClean="0"/>
              <a:t> </a:t>
            </a:r>
            <a:r>
              <a:rPr lang="it-IT" sz="1600" dirty="0"/>
              <a:t>y </a:t>
            </a:r>
            <a:r>
              <a:rPr lang="it-IT" sz="1600" dirty="0" smtClean="0"/>
              <a:t>la experiencia del </a:t>
            </a:r>
            <a:r>
              <a:rPr lang="it-IT" sz="1600" dirty="0"/>
              <a:t>empleado </a:t>
            </a:r>
            <a:r>
              <a:rPr lang="it-IT" sz="1600" dirty="0" smtClean="0"/>
              <a:t>forman </a:t>
            </a:r>
            <a:r>
              <a:rPr lang="it-IT" sz="1600" dirty="0"/>
              <a:t>y </a:t>
            </a:r>
            <a:r>
              <a:rPr lang="it-IT" sz="1600" dirty="0" smtClean="0"/>
              <a:t>definen, conjuntamente,  </a:t>
            </a:r>
            <a:r>
              <a:rPr lang="it-IT" sz="1600" dirty="0"/>
              <a:t>la verdadera fuerza de la marca empleadora. </a:t>
            </a:r>
          </a:p>
        </p:txBody>
      </p:sp>
    </p:spTree>
    <p:extLst>
      <p:ext uri="{BB962C8B-B14F-4D97-AF65-F5344CB8AC3E}">
        <p14:creationId xmlns:p14="http://schemas.microsoft.com/office/powerpoint/2010/main" val="322505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25" name="Picture 1" descr="page16image17500816">
            <a:extLst>
              <a:ext uri="{FF2B5EF4-FFF2-40B4-BE49-F238E27FC236}">
                <a16:creationId xmlns="" xmlns:a16="http://schemas.microsoft.com/office/drawing/2014/main" id="{30BD11FC-0142-2D4C-A363-C6718C389F18}"/>
              </a:ext>
            </a:extLst>
          </p:cNvPr>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2431448"/>
            <a:ext cx="5909564" cy="3239679"/>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485900"/>
            <a:ext cx="8520600" cy="723900"/>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Definición de la </a:t>
            </a:r>
            <a:r>
              <a:rPr lang="it-IT" sz="3600" b="1" dirty="0" smtClean="0">
                <a:ln/>
                <a:solidFill>
                  <a:schemeClr val="bg1"/>
                </a:solidFill>
              </a:rPr>
              <a:t>Propuesta </a:t>
            </a:r>
            <a:r>
              <a:rPr lang="it-IT" sz="3600" b="1" dirty="0">
                <a:ln/>
                <a:solidFill>
                  <a:schemeClr val="bg1"/>
                </a:solidFill>
              </a:rPr>
              <a:t>de </a:t>
            </a:r>
            <a:r>
              <a:rPr lang="it-IT" sz="3600" b="1" dirty="0" smtClean="0">
                <a:ln/>
                <a:solidFill>
                  <a:schemeClr val="bg1"/>
                </a:solidFill>
              </a:rPr>
              <a:t>valor</a:t>
            </a:r>
            <a:endParaRPr lang="en-GB" sz="3400" b="1" dirty="0">
              <a:ln/>
              <a:solidFill>
                <a:schemeClr val="bg1"/>
              </a:solidFill>
            </a:endParaRPr>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5CEEE69F-D485-5546-ADFE-9DB709DE3B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a:extLst>
              <a:ext uri="{FF2B5EF4-FFF2-40B4-BE49-F238E27FC236}">
                <a16:creationId xmlns="" xmlns:a16="http://schemas.microsoft.com/office/drawing/2014/main" id="{C8CCEFE9-F304-6E4C-A277-518D458F7E03}"/>
              </a:ext>
            </a:extLst>
          </p:cNvPr>
          <p:cNvSpPr/>
          <p:nvPr/>
        </p:nvSpPr>
        <p:spPr>
          <a:xfrm>
            <a:off x="1698171" y="5671127"/>
            <a:ext cx="2873829" cy="215444"/>
          </a:xfrm>
          <a:prstGeom prst="rect">
            <a:avLst/>
          </a:prstGeom>
        </p:spPr>
        <p:txBody>
          <a:bodyPr wrap="square">
            <a:spAutoFit/>
          </a:bodyPr>
          <a:lstStyle/>
          <a:p>
            <a:r>
              <a:rPr lang="it-IT" sz="800" i="1">
                <a:solidFill>
                  <a:schemeClr val="accent5"/>
                </a:solidFill>
                <a:latin typeface="ArialMT"/>
              </a:rPr>
              <a:t>Figura 1.Estructura de EVP (Mosley y Schmidt 2017, 64) </a:t>
            </a:r>
            <a:endParaRPr lang="it-IT" sz="800" i="1" dirty="0">
              <a:solidFill>
                <a:schemeClr val="accent5"/>
              </a:solidFill>
            </a:endParaRPr>
          </a:p>
        </p:txBody>
      </p:sp>
      <p:sp>
        <p:nvSpPr>
          <p:cNvPr id="11" name="Rettangolo 10">
            <a:extLst>
              <a:ext uri="{FF2B5EF4-FFF2-40B4-BE49-F238E27FC236}">
                <a16:creationId xmlns="" xmlns:a16="http://schemas.microsoft.com/office/drawing/2014/main" id="{898FD7C8-0F94-E843-B574-638AD225954C}"/>
              </a:ext>
            </a:extLst>
          </p:cNvPr>
          <p:cNvSpPr/>
          <p:nvPr/>
        </p:nvSpPr>
        <p:spPr>
          <a:xfrm>
            <a:off x="5074418" y="2367804"/>
            <a:ext cx="3757882" cy="2477601"/>
          </a:xfrm>
          <a:prstGeom prst="rect">
            <a:avLst/>
          </a:prstGeom>
        </p:spPr>
        <p:txBody>
          <a:bodyPr wrap="square">
            <a:spAutoFit/>
          </a:bodyPr>
          <a:lstStyle/>
          <a:p>
            <a:pPr marL="285750" indent="-285750" algn="just">
              <a:buFont typeface="Wingdings" pitchFamily="2" charset="2"/>
              <a:buChar char="q"/>
            </a:pPr>
            <a:r>
              <a:rPr lang="it-IT" sz="1550" b="1" dirty="0" smtClean="0"/>
              <a:t>La EVP</a:t>
            </a:r>
            <a:r>
              <a:rPr lang="it-IT" sz="1550" dirty="0" smtClean="0"/>
              <a:t> </a:t>
            </a:r>
            <a:r>
              <a:rPr lang="it-IT" sz="1550" dirty="0"/>
              <a:t>debe ser </a:t>
            </a:r>
            <a:r>
              <a:rPr lang="it-IT" sz="1550" dirty="0" smtClean="0"/>
              <a:t>conciso, preciso </a:t>
            </a:r>
            <a:r>
              <a:rPr lang="it-IT" sz="1550" dirty="0"/>
              <a:t>y fácil de entender</a:t>
            </a:r>
            <a:r>
              <a:rPr lang="it-IT" sz="1550" dirty="0" smtClean="0"/>
              <a:t>. El </a:t>
            </a:r>
            <a:r>
              <a:rPr lang="it-IT" sz="1550" dirty="0"/>
              <a:t>Programa debería incluir una </a:t>
            </a:r>
            <a:r>
              <a:rPr lang="it-IT" sz="1550" i="1" dirty="0"/>
              <a:t>declaración clave </a:t>
            </a:r>
            <a:r>
              <a:rPr lang="it-IT" sz="1550" dirty="0" smtClean="0"/>
              <a:t>con</a:t>
            </a:r>
            <a:r>
              <a:rPr lang="it-IT" sz="1550" dirty="0" smtClean="0"/>
              <a:t> tres/cinco </a:t>
            </a:r>
            <a:r>
              <a:rPr lang="it-IT" sz="1550" dirty="0"/>
              <a:t>temas o pilares que apoyen la declaración (véase el gráfico 1). </a:t>
            </a:r>
            <a:endParaRPr lang="it-IT" sz="1550" dirty="0" smtClean="0"/>
          </a:p>
          <a:p>
            <a:pPr marL="285750" indent="-285750" algn="just">
              <a:buFont typeface="Wingdings" pitchFamily="2" charset="2"/>
              <a:buChar char="q"/>
            </a:pPr>
            <a:endParaRPr lang="it-IT" sz="1550" dirty="0"/>
          </a:p>
          <a:p>
            <a:pPr marL="285750" indent="-285750" algn="just">
              <a:buFont typeface="Wingdings" pitchFamily="2" charset="2"/>
              <a:buChar char="q"/>
            </a:pPr>
            <a:r>
              <a:rPr lang="it-IT" sz="1550" b="1" dirty="0" smtClean="0"/>
              <a:t>La EVP </a:t>
            </a:r>
            <a:r>
              <a:rPr lang="it-IT" sz="1550" dirty="0"/>
              <a:t>es la base para la gestión de la marca </a:t>
            </a:r>
            <a:r>
              <a:rPr lang="it-IT" sz="1550" dirty="0" smtClean="0"/>
              <a:t>empleadora</a:t>
            </a:r>
            <a:r>
              <a:rPr lang="it-IT" sz="1550" dirty="0" smtClean="0"/>
              <a:t> </a:t>
            </a:r>
            <a:r>
              <a:rPr lang="it-IT" sz="1550" dirty="0"/>
              <a:t>y su comunicación interna y externa. </a:t>
            </a:r>
          </a:p>
        </p:txBody>
      </p:sp>
    </p:spTree>
    <p:extLst>
      <p:ext uri="{BB962C8B-B14F-4D97-AF65-F5344CB8AC3E}">
        <p14:creationId xmlns:p14="http://schemas.microsoft.com/office/powerpoint/2010/main" val="19042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289928" y="1447800"/>
            <a:ext cx="8520600" cy="668680"/>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Definición de la </a:t>
            </a:r>
            <a:r>
              <a:rPr lang="it-IT" sz="3600" b="1" dirty="0" smtClean="0">
                <a:ln/>
                <a:solidFill>
                  <a:schemeClr val="bg1"/>
                </a:solidFill>
              </a:rPr>
              <a:t>Propuesta </a:t>
            </a:r>
            <a:r>
              <a:rPr lang="it-IT" sz="3600" b="1" dirty="0">
                <a:ln/>
                <a:solidFill>
                  <a:schemeClr val="bg1"/>
                </a:solidFill>
              </a:rPr>
              <a:t>de valor </a:t>
            </a:r>
            <a:endParaRPr lang="en-GB" sz="3400" b="1" dirty="0">
              <a:ln/>
              <a:solidFill>
                <a:schemeClr val="bg1"/>
              </a:solidFill>
            </a:endParaRPr>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F51E1D22-0605-E942-AD30-B19352CCB3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FB267E89-B75A-7D4F-914F-B541A304C69B}"/>
              </a:ext>
            </a:extLst>
          </p:cNvPr>
          <p:cNvSpPr/>
          <p:nvPr/>
        </p:nvSpPr>
        <p:spPr>
          <a:xfrm>
            <a:off x="311700" y="2116480"/>
            <a:ext cx="8277129" cy="1323439"/>
          </a:xfrm>
          <a:prstGeom prst="rect">
            <a:avLst/>
          </a:prstGeom>
        </p:spPr>
        <p:txBody>
          <a:bodyPr wrap="square">
            <a:spAutoFit/>
          </a:bodyPr>
          <a:lstStyle/>
          <a:p>
            <a:pPr algn="just">
              <a:spcAft>
                <a:spcPts val="600"/>
              </a:spcAft>
            </a:pPr>
            <a:r>
              <a:rPr lang="it-IT" sz="1500" b="1" i="1" dirty="0" smtClean="0"/>
              <a:t>La EVP</a:t>
            </a:r>
            <a:r>
              <a:rPr lang="it-IT" sz="1500" i="1" dirty="0" smtClean="0"/>
              <a:t> </a:t>
            </a:r>
            <a:r>
              <a:rPr lang="it-IT" sz="1500" i="1" dirty="0"/>
              <a:t>afecta tanto a las percepciones externas como internas de un empleador, por lo que </a:t>
            </a:r>
            <a:r>
              <a:rPr lang="it-IT" sz="1500" i="1" dirty="0" smtClean="0"/>
              <a:t>los y las </a:t>
            </a:r>
            <a:r>
              <a:rPr lang="it-IT" sz="1500" i="1" dirty="0"/>
              <a:t>profesionales de RRHH deben trabajar en colaboración con la dirección </a:t>
            </a:r>
            <a:r>
              <a:rPr lang="it-IT" sz="1500" i="1" dirty="0" smtClean="0"/>
              <a:t> </a:t>
            </a:r>
            <a:r>
              <a:rPr lang="it-IT" sz="1500" i="1" dirty="0"/>
              <a:t>para garantizar la cohesión tanto en la </a:t>
            </a:r>
            <a:r>
              <a:rPr lang="it-IT" sz="1500" b="1" i="1" dirty="0"/>
              <a:t>experiencia del empleado como </a:t>
            </a:r>
            <a:r>
              <a:rPr lang="it-IT" sz="1500" b="1" i="1" dirty="0" smtClean="0"/>
              <a:t>en  </a:t>
            </a:r>
            <a:r>
              <a:rPr lang="it-IT" sz="1500" b="1" i="1" dirty="0"/>
              <a:t>la del cliente </a:t>
            </a:r>
            <a:r>
              <a:rPr lang="it-IT" sz="1500" i="1" dirty="0"/>
              <a:t>(Browne 2012, 31). </a:t>
            </a:r>
          </a:p>
          <a:p>
            <a:pPr>
              <a:spcAft>
                <a:spcPts val="600"/>
              </a:spcAft>
            </a:pPr>
            <a:r>
              <a:rPr lang="it-IT" sz="1500" b="1" dirty="0"/>
              <a:t>Además, hay cinco categorías de atributos que afectan y dan forma al EVP:</a:t>
            </a:r>
          </a:p>
        </p:txBody>
      </p:sp>
      <p:graphicFrame>
        <p:nvGraphicFramePr>
          <p:cNvPr id="11" name="Diagramma 10">
            <a:extLst>
              <a:ext uri="{FF2B5EF4-FFF2-40B4-BE49-F238E27FC236}">
                <a16:creationId xmlns="" xmlns:a16="http://schemas.microsoft.com/office/drawing/2014/main" id="{6F0614E7-AD17-0448-80C7-838B5F3F4589}"/>
              </a:ext>
            </a:extLst>
          </p:cNvPr>
          <p:cNvGraphicFramePr/>
          <p:nvPr>
            <p:extLst>
              <p:ext uri="{D42A27DB-BD31-4B8C-83A1-F6EECF244321}">
                <p14:modId xmlns:p14="http://schemas.microsoft.com/office/powerpoint/2010/main" val="3043328057"/>
              </p:ext>
            </p:extLst>
          </p:nvPr>
        </p:nvGraphicFramePr>
        <p:xfrm>
          <a:off x="2407991" y="3499120"/>
          <a:ext cx="4328018" cy="2427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567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073" name="Picture 1" descr="page30image17619040">
            <a:extLst>
              <a:ext uri="{FF2B5EF4-FFF2-40B4-BE49-F238E27FC236}">
                <a16:creationId xmlns="" xmlns:a16="http://schemas.microsoft.com/office/drawing/2014/main" id="{FD9E53C9-D8AB-CE4D-BAC6-EBE404B22BE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38350" y="2146244"/>
            <a:ext cx="4914899" cy="3987856"/>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212640" y="1504950"/>
            <a:ext cx="8520600" cy="641294"/>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Definición de la </a:t>
            </a:r>
            <a:r>
              <a:rPr lang="it-IT" sz="3600" b="1" dirty="0" smtClean="0">
                <a:ln/>
                <a:solidFill>
                  <a:schemeClr val="bg1"/>
                </a:solidFill>
              </a:rPr>
              <a:t>Propuesta </a:t>
            </a:r>
            <a:r>
              <a:rPr lang="it-IT" sz="3600" b="1" dirty="0">
                <a:ln/>
                <a:solidFill>
                  <a:schemeClr val="bg1"/>
                </a:solidFill>
              </a:rPr>
              <a:t>de </a:t>
            </a:r>
            <a:r>
              <a:rPr lang="it-IT" sz="3600" b="1" dirty="0" smtClean="0">
                <a:ln/>
                <a:solidFill>
                  <a:schemeClr val="bg1"/>
                </a:solidFill>
              </a:rPr>
              <a:t>valor</a:t>
            </a:r>
            <a:endParaRPr lang="en-GB" sz="34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1E5D783F-12AE-5842-A86E-DA8719BCB51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 xmlns:a16="http://schemas.microsoft.com/office/drawing/2014/main" id="{908C6273-A638-664A-AB76-23AAE34FD73B}"/>
              </a:ext>
            </a:extLst>
          </p:cNvPr>
          <p:cNvSpPr/>
          <p:nvPr/>
        </p:nvSpPr>
        <p:spPr>
          <a:xfrm>
            <a:off x="7148718" y="2262735"/>
            <a:ext cx="1747632" cy="3093154"/>
          </a:xfrm>
          <a:prstGeom prst="rect">
            <a:avLst/>
          </a:prstGeom>
        </p:spPr>
        <p:txBody>
          <a:bodyPr wrap="square">
            <a:spAutoFit/>
          </a:bodyPr>
          <a:lstStyle/>
          <a:p>
            <a:pPr algn="just"/>
            <a:r>
              <a:rPr lang="it-IT" sz="1500" i="1" dirty="0" smtClean="0"/>
              <a:t>Encuesta sobre la Propuesta de Valor del Scotiabank</a:t>
            </a:r>
            <a:endParaRPr lang="it-IT" sz="1500" i="1" dirty="0"/>
          </a:p>
          <a:p>
            <a:pPr algn="just"/>
            <a:r>
              <a:rPr lang="it-IT" sz="1500" i="1" dirty="0"/>
              <a:t>(CEB </a:t>
            </a:r>
            <a:r>
              <a:rPr lang="it-IT" sz="1500" i="1" dirty="0" smtClean="0"/>
              <a:t>2015) en </a:t>
            </a:r>
            <a:r>
              <a:rPr lang="it-IT" sz="1500" i="1" dirty="0"/>
              <a:t>un </a:t>
            </a:r>
            <a:r>
              <a:rPr lang="it-IT" sz="1500" i="1" dirty="0" smtClean="0"/>
              <a:t>informe </a:t>
            </a:r>
            <a:r>
              <a:rPr lang="it-IT" sz="1500" i="1" dirty="0"/>
              <a:t>que describe </a:t>
            </a:r>
            <a:r>
              <a:rPr lang="it-IT" sz="1500" i="1" dirty="0" smtClean="0"/>
              <a:t>y analiza el</a:t>
            </a:r>
            <a:r>
              <a:rPr lang="it-IT" sz="1500" i="1" dirty="0" smtClean="0"/>
              <a:t> conjunto de atributos que </a:t>
            </a:r>
            <a:r>
              <a:rPr lang="it-IT" sz="1500" i="1" dirty="0"/>
              <a:t>el mercado laboral y los empleados perciben como valiosos.</a:t>
            </a:r>
          </a:p>
        </p:txBody>
      </p:sp>
    </p:spTree>
    <p:extLst>
      <p:ext uri="{BB962C8B-B14F-4D97-AF65-F5344CB8AC3E}">
        <p14:creationId xmlns:p14="http://schemas.microsoft.com/office/powerpoint/2010/main" val="287715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Immagine 6">
            <a:extLst>
              <a:ext uri="{FF2B5EF4-FFF2-40B4-BE49-F238E27FC236}">
                <a16:creationId xmlns="" xmlns:a16="http://schemas.microsoft.com/office/drawing/2014/main" id="{31B0A63A-503B-104D-9F6B-F182F46FFC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7628" y="2403052"/>
            <a:ext cx="4544671" cy="3135604"/>
          </a:xfrm>
          <a:prstGeom prst="rect">
            <a:avLst/>
          </a:prstGeom>
        </p:spPr>
      </p:pic>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524000"/>
            <a:ext cx="8520600" cy="742950"/>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800" b="1" dirty="0">
                <a:ln/>
                <a:solidFill>
                  <a:schemeClr val="bg1"/>
                </a:solidFill>
              </a:rPr>
              <a:t>Lo que los mejores candidatos quieren </a:t>
            </a:r>
            <a:r>
              <a:rPr lang="it-IT" sz="2800" b="1" dirty="0" smtClean="0">
                <a:ln/>
                <a:solidFill>
                  <a:schemeClr val="bg1"/>
                </a:solidFill>
              </a:rPr>
              <a:t>de</a:t>
            </a:r>
            <a:r>
              <a:rPr lang="it-IT" sz="2800" b="1" dirty="0" smtClean="0">
                <a:ln/>
                <a:solidFill>
                  <a:schemeClr val="bg1"/>
                </a:solidFill>
              </a:rPr>
              <a:t> </a:t>
            </a:r>
            <a:r>
              <a:rPr lang="it-IT" sz="2800" b="1" dirty="0">
                <a:ln/>
                <a:solidFill>
                  <a:schemeClr val="bg1"/>
                </a:solidFill>
              </a:rPr>
              <a:t>un empleador</a:t>
            </a:r>
            <a:endParaRPr lang="en-GB" sz="2800" b="1" dirty="0">
              <a:ln/>
              <a:solidFill>
                <a:schemeClr val="bg1"/>
              </a:solidFill>
            </a:endParaRPr>
          </a:p>
        </p:txBody>
      </p:sp>
      <p:sp>
        <p:nvSpPr>
          <p:cNvPr id="20" name="Google Shape;55;p13">
            <a:extLst>
              <a:ext uri="{FF2B5EF4-FFF2-40B4-BE49-F238E27FC236}">
                <a16:creationId xmlns="" xmlns:a16="http://schemas.microsoft.com/office/drawing/2014/main" id="{99DFCC19-4E29-4531-B893-4EBE21DB92AC}"/>
              </a:ext>
            </a:extLst>
          </p:cNvPr>
          <p:cNvSpPr txBox="1">
            <a:spLocks noGrp="1"/>
          </p:cNvSpPr>
          <p:nvPr>
            <p:ph type="subTitle" idx="1"/>
          </p:nvPr>
        </p:nvSpPr>
        <p:spPr>
          <a:xfrm>
            <a:off x="284372" y="2228196"/>
            <a:ext cx="4061517" cy="4035894"/>
          </a:xfrm>
          <a:prstGeom prst="rect">
            <a:avLst/>
          </a:prstGeom>
        </p:spPr>
        <p:txBody>
          <a:bodyPr spcFirstLastPara="1" vert="horz" wrap="square" lIns="91425" tIns="91425" rIns="91425" bIns="91425" anchor="t" anchorCtr="0">
            <a:noAutofit/>
          </a:bodyPr>
          <a:lstStyle/>
          <a:p>
            <a:pPr algn="l"/>
            <a:r>
              <a:rPr lang="es-ES" sz="1600" b="1" i="1" dirty="0" smtClean="0"/>
              <a:t>Desarrollar una Estrategia general de talento</a:t>
            </a:r>
          </a:p>
          <a:p>
            <a:pPr algn="just"/>
            <a:r>
              <a:rPr lang="es-ES" sz="1550" dirty="0"/>
              <a:t>U</a:t>
            </a:r>
            <a:r>
              <a:rPr lang="es-ES" sz="1550" dirty="0" smtClean="0"/>
              <a:t>no de los socios se reunió con un</a:t>
            </a:r>
            <a:r>
              <a:rPr lang="es-ES" sz="1550" dirty="0" smtClean="0"/>
              <a:t> CEO de una compañía italiana, para debatir qué se necesita a la hora de atraer, actualmente a los mejores candidatos.</a:t>
            </a:r>
          </a:p>
          <a:p>
            <a:pPr algn="just"/>
            <a:r>
              <a:rPr lang="es-ES" sz="1550" dirty="0" smtClean="0"/>
              <a:t>Esa persona estaba pensando en realizar un</a:t>
            </a:r>
            <a:r>
              <a:rPr lang="es-ES" sz="1550" dirty="0" smtClean="0"/>
              <a:t> paquete de beneficios más atractivo. El socio declaró que podría cometer un error con aquello, que podría desperdiciar dinero en cosas que no importan a esos candidatos que está tratando de atraer. </a:t>
            </a:r>
          </a:p>
          <a:p>
            <a:pPr algn="just"/>
            <a:r>
              <a:rPr lang="es-ES" sz="1550" dirty="0" smtClean="0"/>
              <a:t>Se</a:t>
            </a:r>
            <a:r>
              <a:rPr lang="es-ES" sz="1550" dirty="0" smtClean="0"/>
              <a:t> le aconsejó que, primeramente, desarrollara una Estrategia general de talento. </a:t>
            </a:r>
          </a:p>
          <a:p>
            <a:pPr algn="l"/>
            <a:endParaRPr lang="en-US" b="1" i="1" dirty="0"/>
          </a:p>
        </p:txBody>
      </p:sp>
      <p:sp>
        <p:nvSpPr>
          <p:cNvPr id="5" name="Rectangle 4">
            <a:extLst>
              <a:ext uri="{FF2B5EF4-FFF2-40B4-BE49-F238E27FC236}">
                <a16:creationId xmlns="" xmlns:a16="http://schemas.microsoft.com/office/drawing/2014/main" id="{38F0E2AE-D891-4AF7-8F29-4131B263322A}"/>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 xmlns:a16="http://schemas.microsoft.com/office/drawing/2014/main" id="{2773F554-2A83-B642-BF9B-D8749B61C9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a:extLst>
              <a:ext uri="{FF2B5EF4-FFF2-40B4-BE49-F238E27FC236}">
                <a16:creationId xmlns="" xmlns:a16="http://schemas.microsoft.com/office/drawing/2014/main" id="{DC43D780-CDCB-1541-B2BC-8C89ADEB5D9B}"/>
              </a:ext>
            </a:extLst>
          </p:cNvPr>
          <p:cNvSpPr/>
          <p:nvPr/>
        </p:nvSpPr>
        <p:spPr>
          <a:xfrm>
            <a:off x="4345889" y="5538656"/>
            <a:ext cx="4572000" cy="246221"/>
          </a:xfrm>
          <a:prstGeom prst="rect">
            <a:avLst/>
          </a:prstGeom>
        </p:spPr>
        <p:txBody>
          <a:bodyPr>
            <a:spAutoFit/>
          </a:bodyPr>
          <a:lstStyle/>
          <a:p>
            <a:r>
              <a:rPr lang="it-IT" sz="1000" i="1">
                <a:hlinkClick r:id="rId5"/>
              </a:rPr>
              <a:t>https://universumglobal.com/data-driven-employer-branding-strategy/</a:t>
            </a:r>
            <a:endParaRPr lang="it-IT" sz="1000" i="1" dirty="0"/>
          </a:p>
        </p:txBody>
      </p:sp>
    </p:spTree>
    <p:extLst>
      <p:ext uri="{BB962C8B-B14F-4D97-AF65-F5344CB8AC3E}">
        <p14:creationId xmlns:p14="http://schemas.microsoft.com/office/powerpoint/2010/main" val="359515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524000"/>
            <a:ext cx="8520600" cy="800100"/>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800" b="1" dirty="0">
                <a:ln/>
                <a:solidFill>
                  <a:schemeClr val="bg1"/>
                </a:solidFill>
              </a:rPr>
              <a:t>Lo que los mejores candidatos quieren </a:t>
            </a:r>
            <a:r>
              <a:rPr lang="it-IT" sz="2800" b="1" dirty="0" smtClean="0">
                <a:ln/>
                <a:solidFill>
                  <a:schemeClr val="bg1"/>
                </a:solidFill>
              </a:rPr>
              <a:t>de</a:t>
            </a:r>
            <a:r>
              <a:rPr lang="it-IT" sz="2800" b="1" dirty="0" smtClean="0">
                <a:ln/>
                <a:solidFill>
                  <a:schemeClr val="bg1"/>
                </a:solidFill>
              </a:rPr>
              <a:t> </a:t>
            </a:r>
            <a:r>
              <a:rPr lang="it-IT" sz="2800" b="1" dirty="0">
                <a:ln/>
                <a:solidFill>
                  <a:schemeClr val="bg1"/>
                </a:solidFill>
              </a:rPr>
              <a:t>un empleador</a:t>
            </a:r>
            <a:endParaRPr lang="en-GB" sz="28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CEBBFBB3-E179-394C-A1E4-24F1FC5DDE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 xmlns:a16="http://schemas.microsoft.com/office/drawing/2014/main" id="{321577F0-BFE8-9447-837F-1471975420FD}"/>
              </a:ext>
            </a:extLst>
          </p:cNvPr>
          <p:cNvSpPr/>
          <p:nvPr/>
        </p:nvSpPr>
        <p:spPr>
          <a:xfrm>
            <a:off x="5096425" y="2780505"/>
            <a:ext cx="3735875" cy="2585323"/>
          </a:xfrm>
          <a:prstGeom prst="rect">
            <a:avLst/>
          </a:prstGeom>
        </p:spPr>
        <p:txBody>
          <a:bodyPr wrap="square">
            <a:spAutoFit/>
          </a:bodyPr>
          <a:lstStyle/>
          <a:p>
            <a:pPr algn="just"/>
            <a:r>
              <a:rPr lang="es-ES" b="1" dirty="0" smtClean="0"/>
              <a:t>Las organizaciones necesitan poner a las personas adecuadas en la gestión y dirección,</a:t>
            </a:r>
          </a:p>
          <a:p>
            <a:pPr algn="just"/>
            <a:r>
              <a:rPr lang="es-ES" dirty="0" smtClean="0"/>
              <a:t>porque </a:t>
            </a:r>
            <a:r>
              <a:rPr lang="es-ES" dirty="0" smtClean="0"/>
              <a:t>aquello</a:t>
            </a:r>
            <a:r>
              <a:rPr lang="es-ES" dirty="0" smtClean="0"/>
              <a:t>s líderes no capacitados repelen el talento.</a:t>
            </a:r>
          </a:p>
          <a:p>
            <a:pPr algn="just"/>
            <a:endParaRPr lang="es-ES" dirty="0" smtClean="0"/>
          </a:p>
          <a:p>
            <a:pPr algn="just"/>
            <a:r>
              <a:rPr lang="es-ES" dirty="0" smtClean="0"/>
              <a:t>La mayoría de los candidatos están buscando trabajar para un </a:t>
            </a:r>
            <a:r>
              <a:rPr lang="es-ES" b="1" i="1" dirty="0" smtClean="0"/>
              <a:t>líder magnético</a:t>
            </a:r>
            <a:r>
              <a:rPr lang="en-US" dirty="0" smtClean="0"/>
              <a:t>, </a:t>
            </a:r>
            <a:r>
              <a:rPr lang="es-ES" dirty="0" smtClean="0"/>
              <a:t>atractivo. </a:t>
            </a:r>
            <a:endParaRPr lang="es-ES" dirty="0"/>
          </a:p>
        </p:txBody>
      </p:sp>
      <p:pic>
        <p:nvPicPr>
          <p:cNvPr id="2" name="Immagine 1">
            <a:extLst>
              <a:ext uri="{FF2B5EF4-FFF2-40B4-BE49-F238E27FC236}">
                <a16:creationId xmlns="" xmlns:a16="http://schemas.microsoft.com/office/drawing/2014/main" id="{01ABD0ED-DB08-7848-B281-1CDACA60BC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700" y="2466712"/>
            <a:ext cx="4635500" cy="3035300"/>
          </a:xfrm>
          <a:prstGeom prst="rect">
            <a:avLst/>
          </a:prstGeom>
        </p:spPr>
      </p:pic>
    </p:spTree>
    <p:extLst>
      <p:ext uri="{BB962C8B-B14F-4D97-AF65-F5344CB8AC3E}">
        <p14:creationId xmlns:p14="http://schemas.microsoft.com/office/powerpoint/2010/main" val="410019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504950"/>
            <a:ext cx="8520600" cy="78140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800" b="1" dirty="0">
                <a:ln/>
                <a:solidFill>
                  <a:schemeClr val="bg1"/>
                </a:solidFill>
              </a:rPr>
              <a:t>Lo que los mejores candidatos quieren </a:t>
            </a:r>
            <a:r>
              <a:rPr lang="it-IT" sz="2800" b="1" dirty="0" smtClean="0">
                <a:ln/>
                <a:solidFill>
                  <a:schemeClr val="bg1"/>
                </a:solidFill>
              </a:rPr>
              <a:t>de</a:t>
            </a:r>
            <a:r>
              <a:rPr lang="it-IT" sz="2800" b="1" dirty="0" smtClean="0">
                <a:ln/>
                <a:solidFill>
                  <a:schemeClr val="bg1"/>
                </a:solidFill>
              </a:rPr>
              <a:t> </a:t>
            </a:r>
            <a:r>
              <a:rPr lang="it-IT" sz="2800" b="1" dirty="0">
                <a:ln/>
                <a:solidFill>
                  <a:schemeClr val="bg1"/>
                </a:solidFill>
              </a:rPr>
              <a:t>un empleador</a:t>
            </a:r>
            <a:endParaRPr lang="en-GB" sz="28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9042CB05-398C-1944-B235-78E4394B80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 xmlns:a16="http://schemas.microsoft.com/office/drawing/2014/main" id="{0F5C6BAD-3206-2B49-A343-C3D1DB19B1CE}"/>
              </a:ext>
            </a:extLst>
          </p:cNvPr>
          <p:cNvSpPr/>
          <p:nvPr/>
        </p:nvSpPr>
        <p:spPr>
          <a:xfrm>
            <a:off x="5112797" y="2348556"/>
            <a:ext cx="3836713" cy="3670236"/>
          </a:xfrm>
          <a:prstGeom prst="rect">
            <a:avLst/>
          </a:prstGeom>
        </p:spPr>
        <p:txBody>
          <a:bodyPr wrap="square">
            <a:spAutoFit/>
          </a:bodyPr>
          <a:lstStyle/>
          <a:p>
            <a:pPr algn="just"/>
            <a:r>
              <a:rPr lang="es-ES" sz="1500" b="1" i="1" dirty="0" smtClean="0"/>
              <a:t>Son auténticos y ponen las necesidades de su plantilla por encima de las suyas. </a:t>
            </a:r>
            <a:r>
              <a:rPr lang="es-ES" sz="1500" dirty="0" smtClean="0"/>
              <a:t>Los empleados naturalmente </a:t>
            </a:r>
            <a:r>
              <a:rPr lang="es-ES" sz="1500" i="1" dirty="0" smtClean="0"/>
              <a:t>gravitan</a:t>
            </a:r>
            <a:r>
              <a:rPr lang="es-ES" sz="1500" dirty="0" smtClean="0"/>
              <a:t> hacia estos líderes. Es el poder del magnetismo. La mayoría de los solicitantes de empleo de hoy son </a:t>
            </a:r>
            <a:r>
              <a:rPr lang="es-ES" sz="1500" i="1" dirty="0" err="1" smtClean="0"/>
              <a:t>millenials</a:t>
            </a:r>
            <a:r>
              <a:rPr lang="es-ES" sz="1500" dirty="0" smtClean="0"/>
              <a:t>, que quieren trabajar para organizaciones con grandes e importantes propósitos.</a:t>
            </a:r>
          </a:p>
          <a:p>
            <a:pPr algn="just"/>
            <a:r>
              <a:rPr lang="es-ES" sz="1500" dirty="0" smtClean="0"/>
              <a:t> </a:t>
            </a:r>
          </a:p>
          <a:p>
            <a:pPr algn="just"/>
            <a:r>
              <a:rPr lang="es-ES" sz="1500" b="1" dirty="0" smtClean="0"/>
              <a:t>¿Cuál es el propósito de tu empresa?</a:t>
            </a:r>
          </a:p>
          <a:p>
            <a:pPr algn="just"/>
            <a:r>
              <a:rPr lang="es-ES" sz="1500" dirty="0" smtClean="0"/>
              <a:t>Concéntrese en la diferenciación </a:t>
            </a:r>
            <a:r>
              <a:rPr lang="es-ES" sz="1500" dirty="0"/>
              <a:t>d</a:t>
            </a:r>
            <a:r>
              <a:rPr lang="es-ES" sz="1500" dirty="0" smtClean="0"/>
              <a:t>e su empresa y asegúrese de transmitir su propósito a través de su web y otros materiales de reclutamiento</a:t>
            </a:r>
            <a:r>
              <a:rPr lang="es-ES" sz="1550" dirty="0" smtClean="0"/>
              <a:t>.</a:t>
            </a:r>
            <a:endParaRPr lang="es-ES" sz="1550" dirty="0"/>
          </a:p>
        </p:txBody>
      </p:sp>
      <p:sp>
        <p:nvSpPr>
          <p:cNvPr id="2" name="Rettangolo 1">
            <a:extLst>
              <a:ext uri="{FF2B5EF4-FFF2-40B4-BE49-F238E27FC236}">
                <a16:creationId xmlns="" xmlns:a16="http://schemas.microsoft.com/office/drawing/2014/main" id="{62C078F2-FDEC-D442-85FC-C36BFDA0C84C}"/>
              </a:ext>
            </a:extLst>
          </p:cNvPr>
          <p:cNvSpPr/>
          <p:nvPr/>
        </p:nvSpPr>
        <p:spPr>
          <a:xfrm>
            <a:off x="204227" y="2369510"/>
            <a:ext cx="4681619" cy="553998"/>
          </a:xfrm>
          <a:prstGeom prst="rect">
            <a:avLst/>
          </a:prstGeom>
        </p:spPr>
        <p:txBody>
          <a:bodyPr wrap="square">
            <a:spAutoFit/>
          </a:bodyPr>
          <a:lstStyle/>
          <a:p>
            <a:pPr algn="ctr"/>
            <a:r>
              <a:rPr lang="es-ES" sz="1500" dirty="0" smtClean="0"/>
              <a:t>Un líder “magnético” es </a:t>
            </a:r>
            <a:r>
              <a:rPr lang="es-ES" sz="1500" b="1" i="1" dirty="0" smtClean="0"/>
              <a:t>alguien que se preocupa profundamente por la gente que trabaja para él. </a:t>
            </a:r>
            <a:endParaRPr lang="es-ES" sz="1500" dirty="0"/>
          </a:p>
        </p:txBody>
      </p:sp>
      <p:pic>
        <p:nvPicPr>
          <p:cNvPr id="3" name="Immagine 2">
            <a:extLst>
              <a:ext uri="{FF2B5EF4-FFF2-40B4-BE49-F238E27FC236}">
                <a16:creationId xmlns="" xmlns:a16="http://schemas.microsoft.com/office/drawing/2014/main" id="{99929132-15B8-0F4C-960A-CF99E9757B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177" y="3037179"/>
            <a:ext cx="4227717" cy="2930655"/>
          </a:xfrm>
          <a:prstGeom prst="rect">
            <a:avLst/>
          </a:prstGeom>
        </p:spPr>
      </p:pic>
    </p:spTree>
    <p:extLst>
      <p:ext uri="{BB962C8B-B14F-4D97-AF65-F5344CB8AC3E}">
        <p14:creationId xmlns:p14="http://schemas.microsoft.com/office/powerpoint/2010/main" val="129635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504950"/>
            <a:ext cx="8520600" cy="658233"/>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800" b="1" dirty="0">
                <a:ln/>
                <a:solidFill>
                  <a:schemeClr val="bg1"/>
                </a:solidFill>
              </a:rPr>
              <a:t>Lo que los mejores candidatos quieren </a:t>
            </a:r>
            <a:r>
              <a:rPr lang="it-IT" sz="2800" b="1" dirty="0" smtClean="0">
                <a:ln/>
                <a:solidFill>
                  <a:schemeClr val="bg1"/>
                </a:solidFill>
              </a:rPr>
              <a:t>de</a:t>
            </a:r>
            <a:r>
              <a:rPr lang="it-IT" sz="2800" b="1" dirty="0" smtClean="0">
                <a:ln/>
                <a:solidFill>
                  <a:schemeClr val="bg1"/>
                </a:solidFill>
              </a:rPr>
              <a:t> </a:t>
            </a:r>
            <a:r>
              <a:rPr lang="it-IT" sz="2800" b="1" dirty="0">
                <a:ln/>
                <a:solidFill>
                  <a:schemeClr val="bg1"/>
                </a:solidFill>
              </a:rPr>
              <a:t>un empleador</a:t>
            </a:r>
            <a:endParaRPr lang="en-GB" sz="28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BAB4C7A7-5807-914B-9076-47C1FB7EB1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EA065CCD-9EBD-1142-906B-DEDBF7E46032}"/>
              </a:ext>
            </a:extLst>
          </p:cNvPr>
          <p:cNvSpPr/>
          <p:nvPr/>
        </p:nvSpPr>
        <p:spPr>
          <a:xfrm>
            <a:off x="311700" y="2332460"/>
            <a:ext cx="8520600" cy="338554"/>
          </a:xfrm>
          <a:prstGeom prst="rect">
            <a:avLst/>
          </a:prstGeom>
        </p:spPr>
        <p:txBody>
          <a:bodyPr wrap="square">
            <a:spAutoFit/>
          </a:bodyPr>
          <a:lstStyle/>
          <a:p>
            <a:pPr algn="just"/>
            <a:r>
              <a:rPr lang="es-ES" sz="1600" b="1" i="1" dirty="0" smtClean="0"/>
              <a:t>Hoy en día, los trabajadores están buscando MÁS </a:t>
            </a:r>
            <a:r>
              <a:rPr lang="es-ES" sz="1600" b="1" i="1" dirty="0" smtClean="0"/>
              <a:t>que </a:t>
            </a:r>
            <a:r>
              <a:rPr lang="es-ES" sz="1600" b="1" i="1" dirty="0" smtClean="0"/>
              <a:t>un trabajo.</a:t>
            </a:r>
            <a:endParaRPr lang="es-ES" sz="1600" b="1" dirty="0" smtClean="0"/>
          </a:p>
        </p:txBody>
      </p:sp>
      <p:graphicFrame>
        <p:nvGraphicFramePr>
          <p:cNvPr id="10" name="Diagramma 9">
            <a:extLst>
              <a:ext uri="{FF2B5EF4-FFF2-40B4-BE49-F238E27FC236}">
                <a16:creationId xmlns="" xmlns:a16="http://schemas.microsoft.com/office/drawing/2014/main" id="{C80923E1-B259-1E49-B017-CB2AE4A67618}"/>
              </a:ext>
            </a:extLst>
          </p:cNvPr>
          <p:cNvGraphicFramePr/>
          <p:nvPr>
            <p:extLst>
              <p:ext uri="{D42A27DB-BD31-4B8C-83A1-F6EECF244321}">
                <p14:modId xmlns:p14="http://schemas.microsoft.com/office/powerpoint/2010/main" val="2831170267"/>
              </p:ext>
            </p:extLst>
          </p:nvPr>
        </p:nvGraphicFramePr>
        <p:xfrm>
          <a:off x="1815548" y="2779599"/>
          <a:ext cx="5874332" cy="3148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2315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Immagine 5">
            <a:extLst>
              <a:ext uri="{FF2B5EF4-FFF2-40B4-BE49-F238E27FC236}">
                <a16:creationId xmlns="" xmlns:a16="http://schemas.microsoft.com/office/drawing/2014/main" id="{615980B5-56C9-D843-BBC6-B708E455D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00" y="2371417"/>
            <a:ext cx="5742920" cy="3351673"/>
          </a:xfrm>
          <a:prstGeom prst="rect">
            <a:avLst/>
          </a:prstGeom>
        </p:spPr>
      </p:pic>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524000"/>
            <a:ext cx="8520600" cy="704850"/>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800" b="1" dirty="0">
                <a:ln/>
                <a:solidFill>
                  <a:schemeClr val="bg1"/>
                </a:solidFill>
              </a:rPr>
              <a:t>Lo que los mejores candidatos quieren </a:t>
            </a:r>
            <a:r>
              <a:rPr lang="it-IT" sz="2800" b="1" dirty="0" smtClean="0">
                <a:ln/>
                <a:solidFill>
                  <a:schemeClr val="bg1"/>
                </a:solidFill>
              </a:rPr>
              <a:t>de</a:t>
            </a:r>
            <a:r>
              <a:rPr lang="it-IT" sz="2800" b="1" dirty="0" smtClean="0">
                <a:ln/>
                <a:solidFill>
                  <a:schemeClr val="bg1"/>
                </a:solidFill>
              </a:rPr>
              <a:t> </a:t>
            </a:r>
            <a:r>
              <a:rPr lang="it-IT" sz="2800" b="1" dirty="0">
                <a:ln/>
                <a:solidFill>
                  <a:schemeClr val="bg1"/>
                </a:solidFill>
              </a:rPr>
              <a:t>un empleador</a:t>
            </a:r>
            <a:endParaRPr lang="en-GB" sz="2800" b="1" dirty="0">
              <a:ln/>
              <a:solidFill>
                <a:schemeClr val="bg1"/>
              </a:solidFill>
            </a:endParaRPr>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34661209-0A98-5344-8B3F-0C7068E228D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16B43E6D-AD04-7048-908C-3D313FA9184F}"/>
              </a:ext>
            </a:extLst>
          </p:cNvPr>
          <p:cNvSpPr/>
          <p:nvPr/>
        </p:nvSpPr>
        <p:spPr>
          <a:xfrm>
            <a:off x="6270038" y="2371417"/>
            <a:ext cx="2716180" cy="3416320"/>
          </a:xfrm>
          <a:prstGeom prst="rect">
            <a:avLst/>
          </a:prstGeom>
        </p:spPr>
        <p:txBody>
          <a:bodyPr wrap="square">
            <a:spAutoFit/>
          </a:bodyPr>
          <a:lstStyle/>
          <a:p>
            <a:pPr algn="just"/>
            <a:r>
              <a:rPr lang="es-ES" b="1" dirty="0" smtClean="0"/>
              <a:t>Los grandes</a:t>
            </a:r>
            <a:r>
              <a:rPr lang="es-ES" b="1" dirty="0" smtClean="0"/>
              <a:t> talentos </a:t>
            </a:r>
            <a:r>
              <a:rPr lang="es-ES" dirty="0" smtClean="0"/>
              <a:t>también </a:t>
            </a:r>
            <a:r>
              <a:rPr lang="es-ES" dirty="0" smtClean="0"/>
              <a:t>están buscando independencia y control sobre cómo hacen su trabajo; las horas de trabajo flexibles pueden ser una gran manera de atraer a los mejores talentos, pero requiere que las empresas confíen en sus empleados. </a:t>
            </a:r>
            <a:endParaRPr lang="es-ES" dirty="0"/>
          </a:p>
        </p:txBody>
      </p:sp>
    </p:spTree>
    <p:extLst>
      <p:ext uri="{BB962C8B-B14F-4D97-AF65-F5344CB8AC3E}">
        <p14:creationId xmlns:p14="http://schemas.microsoft.com/office/powerpoint/2010/main" val="2257034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7" name="Immagine 6">
            <a:extLst>
              <a:ext uri="{FF2B5EF4-FFF2-40B4-BE49-F238E27FC236}">
                <a16:creationId xmlns="" xmlns:a16="http://schemas.microsoft.com/office/drawing/2014/main" id="{31CB334B-72F0-6544-9E9A-692BE9B57D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9722" y="2518639"/>
            <a:ext cx="4432578" cy="3010007"/>
          </a:xfrm>
          <a:prstGeom prst="rect">
            <a:avLst/>
          </a:prstGeom>
        </p:spPr>
      </p:pic>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543050"/>
            <a:ext cx="8520600" cy="716944"/>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it-IT" sz="2800" b="1" dirty="0">
                <a:ln/>
                <a:solidFill>
                  <a:schemeClr val="bg1"/>
                </a:solidFill>
              </a:rPr>
              <a:t>Lo que los mejores candidatos quieren en un empleador</a:t>
            </a:r>
            <a:endParaRPr lang="en-GB" sz="28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1FA257E9-6FF1-094B-8303-EEED96A2C2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F7F4909D-0FE2-2142-A49E-4B815647DCE2}"/>
              </a:ext>
            </a:extLst>
          </p:cNvPr>
          <p:cNvSpPr/>
          <p:nvPr/>
        </p:nvSpPr>
        <p:spPr>
          <a:xfrm>
            <a:off x="183388" y="2259994"/>
            <a:ext cx="4216334" cy="3268652"/>
          </a:xfrm>
          <a:prstGeom prst="rect">
            <a:avLst/>
          </a:prstGeom>
        </p:spPr>
        <p:txBody>
          <a:bodyPr wrap="square">
            <a:spAutoFit/>
          </a:bodyPr>
          <a:lstStyle/>
          <a:p>
            <a:pPr algn="just">
              <a:lnSpc>
                <a:spcPct val="150000"/>
              </a:lnSpc>
            </a:pPr>
            <a:r>
              <a:rPr lang="es-ES" sz="1550" dirty="0" smtClean="0"/>
              <a:t>Pregunte a sus empleados cómo prefieren trabajar. ¿Qué tipo de horario es mejor para ellos? ¿Es algo que se podría incorporar? Si es así, realice un seguimiento del progreso.</a:t>
            </a:r>
          </a:p>
          <a:p>
            <a:pPr algn="just">
              <a:lnSpc>
                <a:spcPct val="150000"/>
              </a:lnSpc>
            </a:pPr>
            <a:r>
              <a:rPr lang="es-ES" sz="1550" b="1" i="1" dirty="0" smtClean="0"/>
              <a:t>Las </a:t>
            </a:r>
            <a:r>
              <a:rPr lang="es-ES" sz="1550" b="1" i="1" dirty="0"/>
              <a:t>oportunidades y el </a:t>
            </a:r>
            <a:r>
              <a:rPr lang="es-ES" sz="1550" b="1" i="1" dirty="0" smtClean="0"/>
              <a:t>desarrollo profesionales </a:t>
            </a:r>
            <a:r>
              <a:rPr lang="es-ES" sz="1550" b="1" i="1" dirty="0"/>
              <a:t>también </a:t>
            </a:r>
            <a:r>
              <a:rPr lang="es-ES" sz="1550" b="1" i="1" dirty="0" smtClean="0"/>
              <a:t>son muy atractivas y atrayentes. Es importante conocer la propia organización antes de salir al mercado a rellenar vacantes de trabajo.</a:t>
            </a:r>
            <a:endParaRPr lang="es-ES" sz="1550" dirty="0"/>
          </a:p>
        </p:txBody>
      </p:sp>
      <p:sp>
        <p:nvSpPr>
          <p:cNvPr id="9" name="Rettangolo 8">
            <a:extLst>
              <a:ext uri="{FF2B5EF4-FFF2-40B4-BE49-F238E27FC236}">
                <a16:creationId xmlns="" xmlns:a16="http://schemas.microsoft.com/office/drawing/2014/main" id="{338B5621-9C05-DF47-B21B-D5F540E78338}"/>
              </a:ext>
            </a:extLst>
          </p:cNvPr>
          <p:cNvSpPr/>
          <p:nvPr/>
        </p:nvSpPr>
        <p:spPr>
          <a:xfrm>
            <a:off x="4333597" y="5528646"/>
            <a:ext cx="4751188" cy="400110"/>
          </a:xfrm>
          <a:prstGeom prst="rect">
            <a:avLst/>
          </a:prstGeom>
        </p:spPr>
        <p:txBody>
          <a:bodyPr wrap="square">
            <a:spAutoFit/>
          </a:bodyPr>
          <a:lstStyle/>
          <a:p>
            <a:r>
              <a:rPr lang="it-IT" sz="1000" dirty="0">
                <a:hlinkClick r:id="rId5"/>
              </a:rPr>
              <a:t>https://soundcloud.com/cornerstoneinc/career-mobility-and-development-opportunities-are-the-new-employee-value-proposition</a:t>
            </a:r>
            <a:endParaRPr lang="it-IT" sz="1000" dirty="0"/>
          </a:p>
        </p:txBody>
      </p:sp>
    </p:spTree>
    <p:extLst>
      <p:ext uri="{BB962C8B-B14F-4D97-AF65-F5344CB8AC3E}">
        <p14:creationId xmlns:p14="http://schemas.microsoft.com/office/powerpoint/2010/main" val="74687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025" name="Picture 1" descr="page10image26545200">
            <a:extLst>
              <a:ext uri="{FF2B5EF4-FFF2-40B4-BE49-F238E27FC236}">
                <a16:creationId xmlns="" xmlns:a16="http://schemas.microsoft.com/office/drawing/2014/main" id="{0D43964C-5D27-D844-AFFA-1ED323DD7B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422" y="1708259"/>
            <a:ext cx="8194778" cy="4056547"/>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55;p13">
            <a:extLst>
              <a:ext uri="{FF2B5EF4-FFF2-40B4-BE49-F238E27FC236}">
                <a16:creationId xmlns="" xmlns:a16="http://schemas.microsoft.com/office/drawing/2014/main" id="{DE9B7982-7A4B-457A-9C2E-1923E7C8D161}"/>
              </a:ext>
            </a:extLst>
          </p:cNvPr>
          <p:cNvSpPr txBox="1">
            <a:spLocks noGrp="1"/>
          </p:cNvSpPr>
          <p:nvPr>
            <p:ph type="subTitle" idx="1"/>
          </p:nvPr>
        </p:nvSpPr>
        <p:spPr>
          <a:xfrm>
            <a:off x="2234472" y="1306988"/>
            <a:ext cx="6716628" cy="408041"/>
          </a:xfrm>
          <a:prstGeom prst="rect">
            <a:avLst/>
          </a:prstGeom>
        </p:spPr>
        <p:txBody>
          <a:bodyPr spcFirstLastPara="1" vert="horz" wrap="square" lIns="91425" tIns="91425" rIns="91425" bIns="91425"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s-ES" sz="1600" b="1" dirty="0" smtClean="0">
                <a:ln/>
              </a:rPr>
              <a:t>Autor</a:t>
            </a:r>
            <a:r>
              <a:rPr lang="en-GB" sz="1600" b="1" dirty="0" smtClean="0">
                <a:ln/>
              </a:rPr>
              <a:t>:</a:t>
            </a:r>
            <a:r>
              <a:rPr lang="en-GB" sz="1600" b="1" dirty="0" smtClean="0">
                <a:ln/>
              </a:rPr>
              <a:t> </a:t>
            </a:r>
            <a:r>
              <a:rPr lang="en-GB" sz="1600" b="1" dirty="0">
                <a:ln/>
              </a:rPr>
              <a:t>TUCEP ITALIA</a:t>
            </a:r>
            <a:endParaRPr sz="1600" b="1" dirty="0">
              <a:ln/>
            </a:endParaRPr>
          </a:p>
        </p:txBody>
      </p:sp>
      <p:sp>
        <p:nvSpPr>
          <p:cNvPr id="5" name="Rectangle 4">
            <a:extLst>
              <a:ext uri="{FF2B5EF4-FFF2-40B4-BE49-F238E27FC236}">
                <a16:creationId xmlns="" xmlns:a16="http://schemas.microsoft.com/office/drawing/2014/main"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6" name="Google Shape;54;p13">
            <a:extLst>
              <a:ext uri="{FF2B5EF4-FFF2-40B4-BE49-F238E27FC236}">
                <a16:creationId xmlns="" xmlns:a16="http://schemas.microsoft.com/office/drawing/2014/main" id="{9B3440CA-A2CF-C24E-9630-49A38C81693C}"/>
              </a:ext>
            </a:extLst>
          </p:cNvPr>
          <p:cNvSpPr txBox="1">
            <a:spLocks/>
          </p:cNvSpPr>
          <p:nvPr/>
        </p:nvSpPr>
        <p:spPr>
          <a:xfrm>
            <a:off x="2335426" y="127248"/>
            <a:ext cx="6615673" cy="1293779"/>
          </a:xfrm>
          <a:prstGeom prst="rect">
            <a:avLst/>
          </a:prstGeom>
        </p:spPr>
        <p:txBody>
          <a:bodyPr spcFirstLastPara="1" vert="horz" wrap="square" lIns="91425" tIns="91425" rIns="91425" bIns="91425" anchor="b"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pPr>
            <a:r>
              <a:rPr lang="es-ES" sz="3200" b="1" spc="50" dirty="0" smtClean="0">
                <a:ln w="0"/>
                <a:effectLst>
                  <a:innerShdw blurRad="63500" dist="50800" dir="13500000">
                    <a:srgbClr val="000000">
                      <a:alpha val="50000"/>
                    </a:srgbClr>
                  </a:innerShdw>
                </a:effectLst>
              </a:rPr>
              <a:t>Módulo 02: </a:t>
            </a:r>
            <a:r>
              <a:rPr lang="es-ES" sz="3200" b="1" cap="all" dirty="0" smtClean="0"/>
              <a:t>Atraer a</a:t>
            </a:r>
            <a:r>
              <a:rPr lang="es-ES" sz="3200" b="1" dirty="0" smtClean="0"/>
              <a:t/>
            </a:r>
            <a:br>
              <a:rPr lang="es-ES" sz="3200" b="1" dirty="0" smtClean="0"/>
            </a:br>
            <a:r>
              <a:rPr lang="es-ES" sz="2800" b="1" dirty="0" smtClean="0"/>
              <a:t>los empleadores marca para atraer talento</a:t>
            </a:r>
            <a:endParaRPr lang="es-ES" sz="2800" b="1" spc="50" dirty="0">
              <a:ln w="0"/>
              <a:effectLst>
                <a:innerShdw blurRad="63500" dist="50800" dir="13500000">
                  <a:srgbClr val="000000">
                    <a:alpha val="50000"/>
                  </a:srgbClr>
                </a:innerShdw>
              </a:effectLst>
            </a:endParaRPr>
          </a:p>
        </p:txBody>
      </p:sp>
      <p:pic>
        <p:nvPicPr>
          <p:cNvPr id="2099" name="Immagine 16" descr="page13image65549728">
            <a:extLst>
              <a:ext uri="{FF2B5EF4-FFF2-40B4-BE49-F238E27FC236}">
                <a16:creationId xmlns="" xmlns:a16="http://schemas.microsoft.com/office/drawing/2014/main" id="{BDA8910F-8142-8944-82EB-7C8102DAE093}"/>
              </a:ext>
            </a:extLst>
          </p:cNvPr>
          <p:cNvPicPr>
            <a:picLocks noChangeAspect="1" noChangeArrowheads="1"/>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7242277" y="5520634"/>
            <a:ext cx="1244600" cy="1397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56">
            <a:extLst>
              <a:ext uri="{FF2B5EF4-FFF2-40B4-BE49-F238E27FC236}">
                <a16:creationId xmlns="" xmlns:a16="http://schemas.microsoft.com/office/drawing/2014/main" id="{22D0C41F-3E95-FD43-9B82-A17A7082DD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30" name="Rectangle 57">
            <a:extLst>
              <a:ext uri="{FF2B5EF4-FFF2-40B4-BE49-F238E27FC236}">
                <a16:creationId xmlns="" xmlns:a16="http://schemas.microsoft.com/office/drawing/2014/main" id="{74D339BE-1D71-6D41-BE4D-1741EEADC5A3}"/>
              </a:ext>
            </a:extLst>
          </p:cNvPr>
          <p:cNvSpPr>
            <a:spLocks noChangeArrowheads="1"/>
          </p:cNvSpPr>
          <p:nvPr/>
        </p:nvSpPr>
        <p:spPr bwMode="auto">
          <a:xfrm>
            <a:off x="0" y="13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3" name="Rectangle 60">
            <a:extLst>
              <a:ext uri="{FF2B5EF4-FFF2-40B4-BE49-F238E27FC236}">
                <a16:creationId xmlns="" xmlns:a16="http://schemas.microsoft.com/office/drawing/2014/main" id="{FACFB5E2-627B-424B-9200-3F0B3B955F38}"/>
              </a:ext>
            </a:extLst>
          </p:cNvPr>
          <p:cNvSpPr>
            <a:spLocks noChangeArrowheads="1"/>
          </p:cNvSpPr>
          <p:nvPr/>
        </p:nvSpPr>
        <p:spPr bwMode="auto">
          <a:xfrm>
            <a:off x="0" y="55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4" name="Rectangle 61">
            <a:extLst>
              <a:ext uri="{FF2B5EF4-FFF2-40B4-BE49-F238E27FC236}">
                <a16:creationId xmlns="" xmlns:a16="http://schemas.microsoft.com/office/drawing/2014/main" id="{57266F1B-3090-4843-BB9B-7901522215E5}"/>
              </a:ext>
            </a:extLst>
          </p:cNvPr>
          <p:cNvSpPr>
            <a:spLocks noChangeArrowheads="1"/>
          </p:cNvSpPr>
          <p:nvPr/>
        </p:nvSpPr>
        <p:spPr bwMode="auto">
          <a:xfrm>
            <a:off x="0" y="69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3" name="Rectangle 70">
            <a:extLst>
              <a:ext uri="{FF2B5EF4-FFF2-40B4-BE49-F238E27FC236}">
                <a16:creationId xmlns="" xmlns:a16="http://schemas.microsoft.com/office/drawing/2014/main" id="{672BCC30-8D1E-5749-BBD0-CA6B7E831B51}"/>
              </a:ext>
            </a:extLst>
          </p:cNvPr>
          <p:cNvSpPr>
            <a:spLocks noChangeArrowheads="1"/>
          </p:cNvSpPr>
          <p:nvPr/>
        </p:nvSpPr>
        <p:spPr bwMode="auto">
          <a:xfrm>
            <a:off x="0" y="1041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3" name="Grafik 357">
            <a:extLst>
              <a:ext uri="{FF2B5EF4-FFF2-40B4-BE49-F238E27FC236}">
                <a16:creationId xmlns="" xmlns:a16="http://schemas.microsoft.com/office/drawing/2014/main" id="{576B0F94-C534-DA49-93F1-9ACF92DEABD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D53F0D3D-55FF-DC48-B293-3D98E1F27B8E}"/>
              </a:ext>
            </a:extLst>
          </p:cNvPr>
          <p:cNvSpPr/>
          <p:nvPr/>
        </p:nvSpPr>
        <p:spPr>
          <a:xfrm>
            <a:off x="7293077" y="5590693"/>
            <a:ext cx="1152423" cy="200055"/>
          </a:xfrm>
          <a:prstGeom prst="rect">
            <a:avLst/>
          </a:prstGeom>
        </p:spPr>
        <p:txBody>
          <a:bodyPr wrap="square">
            <a:spAutoFit/>
          </a:bodyPr>
          <a:lstStyle/>
          <a:p>
            <a:pPr algn="ctr"/>
            <a:r>
              <a:rPr lang="it-IT" sz="700">
                <a:hlinkClick r:id="rId7"/>
              </a:rPr>
              <a:t>https://www.tlnt.com/</a:t>
            </a:r>
            <a:endParaRPr lang="it-IT" sz="700" dirty="0"/>
          </a:p>
        </p:txBody>
      </p:sp>
    </p:spTree>
    <p:extLst>
      <p:ext uri="{BB962C8B-B14F-4D97-AF65-F5344CB8AC3E}">
        <p14:creationId xmlns:p14="http://schemas.microsoft.com/office/powerpoint/2010/main" val="3584637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El impacto en </a:t>
            </a:r>
            <a:r>
              <a:rPr lang="it-IT" sz="3600" b="1" dirty="0" smtClean="0">
                <a:ln/>
                <a:solidFill>
                  <a:schemeClr val="bg1"/>
                </a:solidFill>
              </a:rPr>
              <a:t>los clientes y los beneficios</a:t>
            </a:r>
            <a:endParaRPr lang="en-GB" sz="3400" b="1" dirty="0">
              <a:ln/>
              <a:solidFill>
                <a:schemeClr val="bg1"/>
              </a:solidFill>
            </a:endParaRPr>
          </a:p>
        </p:txBody>
      </p:sp>
      <p:sp>
        <p:nvSpPr>
          <p:cNvPr id="20" name="Google Shape;55;p13">
            <a:extLst>
              <a:ext uri="{FF2B5EF4-FFF2-40B4-BE49-F238E27FC236}">
                <a16:creationId xmlns="" xmlns:a16="http://schemas.microsoft.com/office/drawing/2014/main" id="{99DFCC19-4E29-4531-B893-4EBE21DB92AC}"/>
              </a:ext>
            </a:extLst>
          </p:cNvPr>
          <p:cNvSpPr txBox="1">
            <a:spLocks noGrp="1"/>
          </p:cNvSpPr>
          <p:nvPr>
            <p:ph type="subTitle" idx="1"/>
          </p:nvPr>
        </p:nvSpPr>
        <p:spPr>
          <a:xfrm>
            <a:off x="4784291" y="2223243"/>
            <a:ext cx="3980900" cy="3542290"/>
          </a:xfrm>
          <a:prstGeom prst="rect">
            <a:avLst/>
          </a:prstGeom>
        </p:spPr>
        <p:txBody>
          <a:bodyPr spcFirstLastPara="1" vert="horz" wrap="square" lIns="91425" tIns="91425" rIns="91425" bIns="91425" anchor="t" anchorCtr="0">
            <a:noAutofit/>
          </a:bodyPr>
          <a:lstStyle/>
          <a:p>
            <a:pPr algn="just"/>
            <a:r>
              <a:rPr lang="es-ES" sz="1700" b="1" dirty="0" smtClean="0"/>
              <a:t>A los clientes les gusta hacer negocios con empresas que tratan bien a sus empleados</a:t>
            </a:r>
            <a:r>
              <a:rPr lang="es-ES" sz="1700" dirty="0" smtClean="0"/>
              <a:t>. </a:t>
            </a:r>
          </a:p>
          <a:p>
            <a:pPr algn="just"/>
            <a:r>
              <a:rPr lang="es-ES" sz="1700" dirty="0" smtClean="0"/>
              <a:t>Esto se aplica a empresas de toda forma y tamaño. No suele gustar tratar con compañías con mala reputación con respecto a los empleados. </a:t>
            </a:r>
          </a:p>
          <a:p>
            <a:pPr algn="just"/>
            <a:r>
              <a:rPr lang="es-ES" sz="1700" dirty="0" smtClean="0"/>
              <a:t>Esta es una de las razones por las que las empresas con fuertes marcas empleadoras tienen más probabilidades de contar con buenos profesionales que aquellas que no lo hacen.</a:t>
            </a:r>
            <a:endParaRPr lang="es-ES" sz="1700" dirty="0"/>
          </a:p>
        </p:txBody>
      </p:sp>
      <p:sp>
        <p:nvSpPr>
          <p:cNvPr id="5" name="Rectangle 4">
            <a:extLst>
              <a:ext uri="{FF2B5EF4-FFF2-40B4-BE49-F238E27FC236}">
                <a16:creationId xmlns=""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 xmlns:a16="http://schemas.microsoft.com/office/drawing/2014/main" id="{E260B822-86EF-0245-BA4F-0420BA3F5E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 xmlns:a16="http://schemas.microsoft.com/office/drawing/2014/main" id="{6B072D15-76BF-124B-A261-460DA174ED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700" y="2537026"/>
            <a:ext cx="4480077" cy="2990949"/>
          </a:xfrm>
          <a:prstGeom prst="rect">
            <a:avLst/>
          </a:prstGeom>
        </p:spPr>
      </p:pic>
    </p:spTree>
    <p:extLst>
      <p:ext uri="{BB962C8B-B14F-4D97-AF65-F5344CB8AC3E}">
        <p14:creationId xmlns:p14="http://schemas.microsoft.com/office/powerpoint/2010/main" val="213931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a:ln/>
                <a:solidFill>
                  <a:schemeClr val="bg1"/>
                </a:solidFill>
              </a:rPr>
              <a:t>El impacto en los clientes y los beneficios</a:t>
            </a:r>
            <a:endParaRPr lang="en-GB" sz="34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 xmlns:a16="http://schemas.microsoft.com/office/drawing/2014/main" id="{3E992904-1478-F849-AC01-7E6AF9648F90}"/>
              </a:ext>
            </a:extLst>
          </p:cNvPr>
          <p:cNvSpPr/>
          <p:nvPr/>
        </p:nvSpPr>
        <p:spPr>
          <a:xfrm>
            <a:off x="152400" y="2613845"/>
            <a:ext cx="4273208" cy="3323987"/>
          </a:xfrm>
          <a:prstGeom prst="rect">
            <a:avLst/>
          </a:prstGeom>
        </p:spPr>
        <p:txBody>
          <a:bodyPr wrap="square">
            <a:spAutoFit/>
          </a:bodyPr>
          <a:lstStyle/>
          <a:p>
            <a:pPr algn="just"/>
            <a:r>
              <a:rPr lang="es-ES" sz="1600" b="1" dirty="0" smtClean="0"/>
              <a:t>La capacidad de ocupar los puestos de trabajo de forma oportuna puede tener un impacto significativo en los beneficios.</a:t>
            </a:r>
          </a:p>
          <a:p>
            <a:pPr algn="just"/>
            <a:endParaRPr lang="es-ES" sz="1600" dirty="0" smtClean="0"/>
          </a:p>
          <a:p>
            <a:pPr algn="just"/>
            <a:r>
              <a:rPr lang="es-ES" sz="1600" dirty="0" smtClean="0"/>
              <a:t>Por lo tanto, sopesando la cantidad de tiempo y dinero, se tendrá que invertir en el desarrollo de una marca empleadora fuerte, teniendo en cuenta que el costo real sale a la luz cuando no se actúa a tiempo.</a:t>
            </a:r>
          </a:p>
          <a:p>
            <a:pPr algn="just"/>
            <a:endParaRPr lang="es-ES" sz="1600" i="1" dirty="0" smtClean="0"/>
          </a:p>
          <a:p>
            <a:pPr algn="ctr"/>
            <a:r>
              <a:rPr lang="es-ES" sz="1600" i="1" dirty="0" smtClean="0"/>
              <a:t>Una </a:t>
            </a:r>
            <a:r>
              <a:rPr lang="es-ES" sz="1600" i="1" dirty="0"/>
              <a:t>marca </a:t>
            </a:r>
            <a:r>
              <a:rPr lang="es-ES" sz="1600" i="1" dirty="0" smtClean="0"/>
              <a:t>empleadora fuerte puede realmente aumentar </a:t>
            </a:r>
            <a:r>
              <a:rPr lang="es-ES" sz="1600" i="1" dirty="0" smtClean="0"/>
              <a:t>sus ganancias.</a:t>
            </a:r>
          </a:p>
          <a:p>
            <a:pPr algn="just"/>
            <a:endParaRPr lang="en-US" dirty="0"/>
          </a:p>
        </p:txBody>
      </p:sp>
      <p:pic>
        <p:nvPicPr>
          <p:cNvPr id="9" name="Grafik 357">
            <a:extLst>
              <a:ext uri="{FF2B5EF4-FFF2-40B4-BE49-F238E27FC236}">
                <a16:creationId xmlns="" xmlns:a16="http://schemas.microsoft.com/office/drawing/2014/main" id="{D8E0C86B-A572-CC44-9DE3-C232675C911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 xmlns:a16="http://schemas.microsoft.com/office/drawing/2014/main" id="{50339421-FCE5-4341-BA8C-2FA2CF7CBF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2641916"/>
            <a:ext cx="4260300" cy="2920349"/>
          </a:xfrm>
          <a:prstGeom prst="rect">
            <a:avLst/>
          </a:prstGeom>
        </p:spPr>
      </p:pic>
    </p:spTree>
    <p:extLst>
      <p:ext uri="{BB962C8B-B14F-4D97-AF65-F5344CB8AC3E}">
        <p14:creationId xmlns:p14="http://schemas.microsoft.com/office/powerpoint/2010/main" val="86346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El impacto en los clientes y los </a:t>
            </a:r>
            <a:r>
              <a:rPr lang="it-IT" sz="3600" b="1" dirty="0" smtClean="0">
                <a:ln/>
                <a:solidFill>
                  <a:schemeClr val="bg1"/>
                </a:solidFill>
              </a:rPr>
              <a:t>beneficios</a:t>
            </a:r>
            <a:endParaRPr lang="en-GB" sz="34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BE34D855-D329-7D44-B5E3-F1E3A9D519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99C03BB0-DF21-584D-BEAE-BF955F0D8A1E}"/>
              </a:ext>
            </a:extLst>
          </p:cNvPr>
          <p:cNvSpPr/>
          <p:nvPr/>
        </p:nvSpPr>
        <p:spPr>
          <a:xfrm>
            <a:off x="5157042" y="2363128"/>
            <a:ext cx="3371592" cy="3693319"/>
          </a:xfrm>
          <a:prstGeom prst="rect">
            <a:avLst/>
          </a:prstGeom>
        </p:spPr>
        <p:txBody>
          <a:bodyPr wrap="square">
            <a:spAutoFit/>
          </a:bodyPr>
          <a:lstStyle/>
          <a:p>
            <a:pPr algn="just"/>
            <a:r>
              <a:rPr lang="es-ES" i="1" dirty="0" smtClean="0"/>
              <a:t>Hay algunos factores a los que una marca empleadora fuerte no puede hacer frente;</a:t>
            </a:r>
          </a:p>
          <a:p>
            <a:pPr algn="just"/>
            <a:r>
              <a:rPr lang="es-ES" dirty="0" smtClean="0"/>
              <a:t>Por </a:t>
            </a:r>
            <a:r>
              <a:rPr lang="es-ES" i="1" dirty="0" smtClean="0"/>
              <a:t>ejemplo,</a:t>
            </a:r>
            <a:r>
              <a:rPr lang="es-ES" dirty="0" smtClean="0"/>
              <a:t> aún siendo el mejor lugar para trabajar de la zona, si sus </a:t>
            </a:r>
            <a:r>
              <a:rPr lang="es-ES" b="1" dirty="0" smtClean="0"/>
              <a:t>salarios son demasiado bajos, sus ofertas</a:t>
            </a:r>
            <a:r>
              <a:rPr lang="es-ES" dirty="0" smtClean="0"/>
              <a:t> serán rechazadas. Si se quiere atraer y retener trabajadores, </a:t>
            </a:r>
            <a:r>
              <a:rPr lang="es-ES" dirty="0" smtClean="0"/>
              <a:t>hay </a:t>
            </a:r>
            <a:r>
              <a:rPr lang="es-ES" dirty="0" smtClean="0"/>
              <a:t>que asegurarse de pagar, al menos, lo precios del mercado.</a:t>
            </a:r>
          </a:p>
          <a:p>
            <a:pPr algn="just"/>
            <a:endParaRPr lang="en-US" dirty="0"/>
          </a:p>
        </p:txBody>
      </p:sp>
      <p:pic>
        <p:nvPicPr>
          <p:cNvPr id="6" name="Immagine 5">
            <a:extLst>
              <a:ext uri="{FF2B5EF4-FFF2-40B4-BE49-F238E27FC236}">
                <a16:creationId xmlns="" xmlns:a16="http://schemas.microsoft.com/office/drawing/2014/main" id="{981DD554-71D8-EC4B-A2F4-D355A99D7A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200" y="2486006"/>
            <a:ext cx="4632617" cy="2937989"/>
          </a:xfrm>
          <a:prstGeom prst="rect">
            <a:avLst/>
          </a:prstGeom>
        </p:spPr>
      </p:pic>
      <p:sp>
        <p:nvSpPr>
          <p:cNvPr id="7" name="Rettangolo 6">
            <a:extLst>
              <a:ext uri="{FF2B5EF4-FFF2-40B4-BE49-F238E27FC236}">
                <a16:creationId xmlns="" xmlns:a16="http://schemas.microsoft.com/office/drawing/2014/main" id="{CED1E624-7702-9A43-B40C-18F5301FC7AE}"/>
              </a:ext>
            </a:extLst>
          </p:cNvPr>
          <p:cNvSpPr/>
          <p:nvPr/>
        </p:nvSpPr>
        <p:spPr>
          <a:xfrm>
            <a:off x="350199" y="5402510"/>
            <a:ext cx="4632617" cy="523220"/>
          </a:xfrm>
          <a:prstGeom prst="rect">
            <a:avLst/>
          </a:prstGeom>
        </p:spPr>
        <p:txBody>
          <a:bodyPr wrap="square">
            <a:spAutoFit/>
          </a:bodyPr>
          <a:lstStyle/>
          <a:p>
            <a:pPr algn="just"/>
            <a:r>
              <a:rPr lang="it-IT" sz="1400" dirty="0">
                <a:hlinkClick r:id="rId5"/>
              </a:rPr>
              <a:t>https://www.greenhouse.io/blog/employer-branding-tips-from-airbnb-hired-looker-and-greenhouse</a:t>
            </a:r>
            <a:endParaRPr lang="it-IT" sz="1400" dirty="0"/>
          </a:p>
        </p:txBody>
      </p:sp>
    </p:spTree>
    <p:extLst>
      <p:ext uri="{BB962C8B-B14F-4D97-AF65-F5344CB8AC3E}">
        <p14:creationId xmlns:p14="http://schemas.microsoft.com/office/powerpoint/2010/main" val="333616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a:ln/>
                <a:solidFill>
                  <a:schemeClr val="bg1"/>
                </a:solidFill>
              </a:rPr>
              <a:t>El impacto en los clientes y los beneficios</a:t>
            </a:r>
            <a:endParaRPr lang="en-GB" sz="34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 xmlns:a16="http://schemas.microsoft.com/office/drawing/2014/main" id="{758EAB3A-BD2F-4648-9FD4-E3ABF65CB80E}"/>
              </a:ext>
            </a:extLst>
          </p:cNvPr>
          <p:cNvSpPr/>
          <p:nvPr/>
        </p:nvSpPr>
        <p:spPr>
          <a:xfrm>
            <a:off x="445485" y="2214789"/>
            <a:ext cx="4709611" cy="1677382"/>
          </a:xfrm>
          <a:prstGeom prst="rect">
            <a:avLst/>
          </a:prstGeom>
        </p:spPr>
        <p:txBody>
          <a:bodyPr wrap="square">
            <a:spAutoFit/>
          </a:bodyPr>
          <a:lstStyle/>
          <a:p>
            <a:pPr algn="just"/>
            <a:r>
              <a:rPr lang="es-ES" sz="1700" dirty="0" smtClean="0"/>
              <a:t>Una marca de empleadora fuerte no puede ir más allá si hablamos de </a:t>
            </a:r>
            <a:r>
              <a:rPr lang="es-ES" sz="1700" b="1" dirty="0" smtClean="0"/>
              <a:t>un lugar poco atractivo a nivel de localización</a:t>
            </a:r>
            <a:r>
              <a:rPr lang="es-ES" sz="1700" dirty="0" smtClean="0"/>
              <a:t>. Si existen problemas de ubicación en una empresa, se deberá considerar la posibilidad de abrir oficinas satélites en áreas más atractivas</a:t>
            </a:r>
            <a:r>
              <a:rPr lang="es-ES" dirty="0" smtClean="0"/>
              <a:t>. </a:t>
            </a:r>
            <a:endParaRPr lang="es-ES" b="1" dirty="0"/>
          </a:p>
        </p:txBody>
      </p:sp>
      <p:pic>
        <p:nvPicPr>
          <p:cNvPr id="9" name="Grafik 357">
            <a:extLst>
              <a:ext uri="{FF2B5EF4-FFF2-40B4-BE49-F238E27FC236}">
                <a16:creationId xmlns="" xmlns:a16="http://schemas.microsoft.com/office/drawing/2014/main" id="{09E97CEA-97D1-5A48-9F46-40DEA66661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 xmlns:a16="http://schemas.microsoft.com/office/drawing/2014/main" id="{D1E33CAF-7D1A-4446-B9D7-95E0A3458C0B}"/>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 xmlns:a1611="http://schemas.microsoft.com/office/drawing/2016/11/main" r:id="rId5"/>
              </a:ext>
            </a:extLst>
          </a:blip>
          <a:stretch>
            <a:fillRect/>
          </a:stretch>
        </p:blipFill>
        <p:spPr>
          <a:xfrm>
            <a:off x="524425" y="4017915"/>
            <a:ext cx="3426182" cy="1841795"/>
          </a:xfrm>
          <a:prstGeom prst="rect">
            <a:avLst/>
          </a:prstGeom>
        </p:spPr>
      </p:pic>
      <p:pic>
        <p:nvPicPr>
          <p:cNvPr id="8" name="Immagine 7">
            <a:extLst>
              <a:ext uri="{FF2B5EF4-FFF2-40B4-BE49-F238E27FC236}">
                <a16:creationId xmlns="" xmlns:a16="http://schemas.microsoft.com/office/drawing/2014/main" id="{DC32B623-5AE5-5442-B1E4-BBE3D938D15E}"/>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 xmlns:a1611="http://schemas.microsoft.com/office/drawing/2016/11/main" r:id="rId7"/>
              </a:ext>
            </a:extLst>
          </a:blip>
          <a:stretch>
            <a:fillRect/>
          </a:stretch>
        </p:blipFill>
        <p:spPr>
          <a:xfrm>
            <a:off x="5287050" y="2237376"/>
            <a:ext cx="3545250" cy="2363500"/>
          </a:xfrm>
          <a:prstGeom prst="rect">
            <a:avLst/>
          </a:prstGeom>
        </p:spPr>
      </p:pic>
      <p:sp>
        <p:nvSpPr>
          <p:cNvPr id="10" name="Rettangolo 9">
            <a:extLst>
              <a:ext uri="{FF2B5EF4-FFF2-40B4-BE49-F238E27FC236}">
                <a16:creationId xmlns="" xmlns:a16="http://schemas.microsoft.com/office/drawing/2014/main" id="{1082C44A-6147-0F46-A336-E519B301E2BE}"/>
              </a:ext>
            </a:extLst>
          </p:cNvPr>
          <p:cNvSpPr/>
          <p:nvPr/>
        </p:nvSpPr>
        <p:spPr>
          <a:xfrm>
            <a:off x="4506436" y="4949987"/>
            <a:ext cx="4325864" cy="646331"/>
          </a:xfrm>
          <a:prstGeom prst="rect">
            <a:avLst/>
          </a:prstGeom>
        </p:spPr>
        <p:txBody>
          <a:bodyPr wrap="square">
            <a:spAutoFit/>
          </a:bodyPr>
          <a:lstStyle/>
          <a:p>
            <a:r>
              <a:rPr lang="es-ES" b="1" dirty="0" smtClean="0"/>
              <a:t>O permitir que los empleados trabajen desde casa.</a:t>
            </a:r>
            <a:endParaRPr lang="es-ES" dirty="0"/>
          </a:p>
        </p:txBody>
      </p:sp>
    </p:spTree>
    <p:extLst>
      <p:ext uri="{BB962C8B-B14F-4D97-AF65-F5344CB8AC3E}">
        <p14:creationId xmlns:p14="http://schemas.microsoft.com/office/powerpoint/2010/main" val="273620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El impacto en los clientes </a:t>
            </a:r>
            <a:r>
              <a:rPr lang="it-IT" sz="3600" b="1" dirty="0" smtClean="0">
                <a:ln/>
                <a:solidFill>
                  <a:schemeClr val="bg1"/>
                </a:solidFill>
              </a:rPr>
              <a:t>y los</a:t>
            </a:r>
            <a:r>
              <a:rPr lang="it-IT" sz="3600" b="1" dirty="0" smtClean="0">
                <a:ln/>
                <a:solidFill>
                  <a:schemeClr val="bg1"/>
                </a:solidFill>
              </a:rPr>
              <a:t> beneficios</a:t>
            </a:r>
            <a:endParaRPr lang="en-GB" sz="34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 xmlns:a16="http://schemas.microsoft.com/office/drawing/2014/main" id="{84E0D907-E4BD-964C-9926-99FA4B4CF128}"/>
              </a:ext>
            </a:extLst>
          </p:cNvPr>
          <p:cNvSpPr/>
          <p:nvPr/>
        </p:nvSpPr>
        <p:spPr>
          <a:xfrm>
            <a:off x="311700" y="2282865"/>
            <a:ext cx="4631488" cy="3416320"/>
          </a:xfrm>
          <a:prstGeom prst="rect">
            <a:avLst/>
          </a:prstGeom>
        </p:spPr>
        <p:txBody>
          <a:bodyPr wrap="square">
            <a:spAutoFit/>
          </a:bodyPr>
          <a:lstStyle/>
          <a:p>
            <a:pPr algn="just"/>
            <a:r>
              <a:rPr lang="es-ES" dirty="0" smtClean="0"/>
              <a:t>Otra cosa que una marca empleadora fuerte </a:t>
            </a:r>
            <a:r>
              <a:rPr lang="es-ES" b="1" dirty="0" smtClean="0"/>
              <a:t>no puede soportar es el mal liderazgo.</a:t>
            </a:r>
          </a:p>
          <a:p>
            <a:pPr algn="just"/>
            <a:r>
              <a:rPr lang="es-ES" dirty="0" smtClean="0"/>
              <a:t>Muchas compañías están aumentando su reputación por tener grandes líderes. Pero, en el caso contrario, es muy fácil también que se corra la voz;</a:t>
            </a:r>
          </a:p>
          <a:p>
            <a:pPr algn="just"/>
            <a:r>
              <a:rPr lang="es-ES" dirty="0" smtClean="0"/>
              <a:t>La calidad de los líderes se puede mejorar: Por ejemplo, contratando a un </a:t>
            </a:r>
            <a:r>
              <a:rPr lang="es-ES" i="1" dirty="0" smtClean="0"/>
              <a:t>coach</a:t>
            </a:r>
            <a:r>
              <a:rPr lang="es-ES" dirty="0" smtClean="0"/>
              <a:t> ejecutivo o desprendiéndose </a:t>
            </a:r>
            <a:r>
              <a:rPr lang="es-ES" dirty="0" smtClean="0"/>
              <a:t>de</a:t>
            </a:r>
            <a:r>
              <a:rPr lang="es-ES" dirty="0" smtClean="0"/>
              <a:t> aquellas personas que no ven atractivos los puestos de liderazgo.</a:t>
            </a:r>
            <a:endParaRPr lang="en-US" dirty="0"/>
          </a:p>
        </p:txBody>
      </p:sp>
      <p:pic>
        <p:nvPicPr>
          <p:cNvPr id="9" name="Grafik 357">
            <a:extLst>
              <a:ext uri="{FF2B5EF4-FFF2-40B4-BE49-F238E27FC236}">
                <a16:creationId xmlns="" xmlns:a16="http://schemas.microsoft.com/office/drawing/2014/main" id="{802FD493-C206-3B48-A515-6542D59B5F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 xmlns:a16="http://schemas.microsoft.com/office/drawing/2014/main" id="{1854A30E-4CD9-5A4E-943E-40743FAD3319}"/>
              </a:ext>
            </a:extLst>
          </p:cNvPr>
          <p:cNvPicPr>
            <a:picLocks noChangeAspect="1"/>
          </p:cNvPicPr>
          <p:nvPr/>
        </p:nvPicPr>
        <p:blipFill>
          <a:blip r:embed="rId4" cstate="print">
            <a:extLst>
              <a:ext uri="{28A0092B-C50C-407E-A947-70E740481C1C}">
                <a14:useLocalDpi xmlns:a14="http://schemas.microsoft.com/office/drawing/2010/main"/>
              </a:ext>
              <a:ext uri="{837473B0-CC2E-450A-ABE3-18F120FF3D39}">
                <a1611:picAttrSrcUrl xmlns="" xmlns:a1611="http://schemas.microsoft.com/office/drawing/2016/11/main" r:id="rId5"/>
              </a:ext>
            </a:extLst>
          </a:blip>
          <a:stretch>
            <a:fillRect/>
          </a:stretch>
        </p:blipFill>
        <p:spPr>
          <a:xfrm>
            <a:off x="5102086" y="2478007"/>
            <a:ext cx="3730213" cy="2895373"/>
          </a:xfrm>
          <a:prstGeom prst="rect">
            <a:avLst/>
          </a:prstGeom>
        </p:spPr>
      </p:pic>
      <p:sp>
        <p:nvSpPr>
          <p:cNvPr id="11" name="CasellaDiTesto 10">
            <a:extLst>
              <a:ext uri="{FF2B5EF4-FFF2-40B4-BE49-F238E27FC236}">
                <a16:creationId xmlns="" xmlns:a16="http://schemas.microsoft.com/office/drawing/2014/main" id="{87E66F58-E75E-0148-A688-32AC14B79505}"/>
              </a:ext>
            </a:extLst>
          </p:cNvPr>
          <p:cNvSpPr txBox="1"/>
          <p:nvPr/>
        </p:nvSpPr>
        <p:spPr>
          <a:xfrm>
            <a:off x="3619500" y="4064000"/>
            <a:ext cx="1905000" cy="230832"/>
          </a:xfrm>
          <a:prstGeom prst="rect">
            <a:avLst/>
          </a:prstGeom>
          <a:noFill/>
        </p:spPr>
        <p:txBody>
          <a:bodyPr wrap="square">
            <a:spAutoFit/>
          </a:bodyPr>
          <a:lstStyle/>
          <a:p>
            <a:endParaRPr lang="it-IT" sz="900" dirty="0"/>
          </a:p>
        </p:txBody>
      </p:sp>
    </p:spTree>
    <p:extLst>
      <p:ext uri="{BB962C8B-B14F-4D97-AF65-F5344CB8AC3E}">
        <p14:creationId xmlns:p14="http://schemas.microsoft.com/office/powerpoint/2010/main" val="2669675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El impacto en los clientes </a:t>
            </a:r>
            <a:r>
              <a:rPr lang="it-IT" sz="3600" b="1" dirty="0" smtClean="0">
                <a:ln/>
                <a:solidFill>
                  <a:schemeClr val="bg1"/>
                </a:solidFill>
              </a:rPr>
              <a:t>y los</a:t>
            </a:r>
            <a:r>
              <a:rPr lang="it-IT" sz="3600" b="1" dirty="0" smtClean="0">
                <a:ln/>
                <a:solidFill>
                  <a:schemeClr val="bg1"/>
                </a:solidFill>
              </a:rPr>
              <a:t> beneficios</a:t>
            </a:r>
            <a:endParaRPr lang="en-GB" sz="34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A3BD2D2E-0ADB-B045-85C3-AEECEF0A57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2490B907-9383-1047-A3F6-BE10CB69B703}"/>
              </a:ext>
            </a:extLst>
          </p:cNvPr>
          <p:cNvSpPr/>
          <p:nvPr/>
        </p:nvSpPr>
        <p:spPr>
          <a:xfrm>
            <a:off x="311700" y="2307317"/>
            <a:ext cx="8520599" cy="646331"/>
          </a:xfrm>
          <a:prstGeom prst="rect">
            <a:avLst/>
          </a:prstGeom>
        </p:spPr>
        <p:txBody>
          <a:bodyPr wrap="square">
            <a:spAutoFit/>
          </a:bodyPr>
          <a:lstStyle/>
          <a:p>
            <a:pPr algn="ctr"/>
            <a:r>
              <a:rPr lang="es-ES" b="1" dirty="0" smtClean="0"/>
              <a:t>Una marca empleadora fuerte no puede soportar la falta de innovación</a:t>
            </a:r>
            <a:r>
              <a:rPr lang="es-ES" dirty="0"/>
              <a:t>;</a:t>
            </a:r>
            <a:r>
              <a:rPr lang="es-ES" dirty="0" smtClean="0"/>
              <a:t> </a:t>
            </a:r>
            <a:r>
              <a:rPr lang="es-ES" u="sng" dirty="0" smtClean="0"/>
              <a:t>una marca no es más que una promesa</a:t>
            </a:r>
            <a:r>
              <a:rPr lang="es-ES" dirty="0" smtClean="0"/>
              <a:t>, es solo eso, es una marca. </a:t>
            </a:r>
            <a:endParaRPr lang="es-ES" dirty="0"/>
          </a:p>
        </p:txBody>
      </p:sp>
      <p:pic>
        <p:nvPicPr>
          <p:cNvPr id="7" name="Immagine 6">
            <a:extLst>
              <a:ext uri="{FF2B5EF4-FFF2-40B4-BE49-F238E27FC236}">
                <a16:creationId xmlns="" xmlns:a16="http://schemas.microsoft.com/office/drawing/2014/main" id="{970840C4-4028-4543-970C-26BEE1541D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6267" y="3144044"/>
            <a:ext cx="4071462" cy="2715666"/>
          </a:xfrm>
          <a:prstGeom prst="rect">
            <a:avLst/>
          </a:prstGeom>
        </p:spPr>
      </p:pic>
    </p:spTree>
    <p:extLst>
      <p:ext uri="{BB962C8B-B14F-4D97-AF65-F5344CB8AC3E}">
        <p14:creationId xmlns:p14="http://schemas.microsoft.com/office/powerpoint/2010/main" val="1979963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467960"/>
            <a:ext cx="8520600" cy="659840"/>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a:scene3d>
              <a:camera prst="orthographicFront"/>
              <a:lightRig rig="soft" dir="t">
                <a:rot lat="0" lon="0" rev="15600000"/>
              </a:lightRig>
            </a:scene3d>
            <a:sp3d extrusionH="57150" prstMaterial="softEdge">
              <a:bevelT w="25400" h="38100"/>
            </a:sp3d>
          </a:bodyPr>
          <a:lstStyle/>
          <a:p>
            <a:r>
              <a:rPr lang="it-IT" sz="3600" b="1" dirty="0">
                <a:solidFill>
                  <a:schemeClr val="bg1"/>
                </a:solidFill>
              </a:rPr>
              <a:t>Un ejemplo de </a:t>
            </a:r>
            <a:r>
              <a:rPr lang="it-IT" sz="3600" b="1" dirty="0" smtClean="0">
                <a:solidFill>
                  <a:schemeClr val="bg1"/>
                </a:solidFill>
              </a:rPr>
              <a:t>EVP</a:t>
            </a:r>
            <a:endParaRPr lang="en-GB" sz="34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CFD43CEE-F9CC-4546-BE56-D9855FA162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 xmlns:a16="http://schemas.microsoft.com/office/drawing/2014/main" id="{6939B043-DFD3-D241-B939-BF92701E40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700" y="2985173"/>
            <a:ext cx="3671368" cy="2457109"/>
          </a:xfrm>
          <a:prstGeom prst="rect">
            <a:avLst/>
          </a:prstGeom>
        </p:spPr>
      </p:pic>
      <p:sp>
        <p:nvSpPr>
          <p:cNvPr id="14" name="Rettangolo 13">
            <a:extLst>
              <a:ext uri="{FF2B5EF4-FFF2-40B4-BE49-F238E27FC236}">
                <a16:creationId xmlns="" xmlns:a16="http://schemas.microsoft.com/office/drawing/2014/main" id="{B36B5747-51CE-2D43-97A8-A8730546C499}"/>
              </a:ext>
            </a:extLst>
          </p:cNvPr>
          <p:cNvSpPr/>
          <p:nvPr/>
        </p:nvSpPr>
        <p:spPr>
          <a:xfrm>
            <a:off x="331300" y="2186833"/>
            <a:ext cx="8615520" cy="661720"/>
          </a:xfrm>
          <a:prstGeom prst="rect">
            <a:avLst/>
          </a:prstGeom>
        </p:spPr>
        <p:txBody>
          <a:bodyPr wrap="square">
            <a:spAutoFit/>
          </a:bodyPr>
          <a:lstStyle/>
          <a:p>
            <a:pPr algn="ctr">
              <a:spcAft>
                <a:spcPts val="600"/>
              </a:spcAft>
            </a:pPr>
            <a:r>
              <a:rPr lang="es-ES" sz="1600" dirty="0" smtClean="0">
                <a:solidFill>
                  <a:srgbClr val="000000"/>
                </a:solidFill>
                <a:ea typeface="Times New Roman" panose="02020603050405020304" pitchFamily="18" charset="0"/>
                <a:cs typeface="Times New Roman" panose="02020603050405020304" pitchFamily="18" charset="0"/>
              </a:rPr>
              <a:t>Por ejemplo, la EVP de Adidas se define </a:t>
            </a:r>
            <a:r>
              <a:rPr lang="es-ES" sz="1600" dirty="0" smtClean="0">
                <a:solidFill>
                  <a:srgbClr val="000000"/>
                </a:solidFill>
                <a:ea typeface="Times New Roman" panose="02020603050405020304" pitchFamily="18" charset="0"/>
                <a:cs typeface="Times New Roman" panose="02020603050405020304" pitchFamily="18" charset="0"/>
              </a:rPr>
              <a:t>de la siguiente manera</a:t>
            </a:r>
            <a:r>
              <a:rPr lang="es-ES" sz="1600" dirty="0" smtClean="0">
                <a:solidFill>
                  <a:srgbClr val="000000"/>
                </a:solidFill>
                <a:ea typeface="Times New Roman" panose="02020603050405020304" pitchFamily="18" charset="0"/>
                <a:cs typeface="Times New Roman" panose="02020603050405020304" pitchFamily="18" charset="0"/>
              </a:rPr>
              <a:t>:</a:t>
            </a:r>
            <a:endParaRPr lang="es-ES" sz="1600" dirty="0" smtClean="0">
              <a:ea typeface="Calibri" panose="020F0502020204030204" pitchFamily="34" charset="0"/>
              <a:cs typeface="Times New Roman" panose="02020603050405020304" pitchFamily="18" charset="0"/>
            </a:endParaRPr>
          </a:p>
          <a:p>
            <a:pPr algn="ctr">
              <a:spcAft>
                <a:spcPts val="600"/>
              </a:spcAft>
            </a:pPr>
            <a:r>
              <a:rPr lang="es-ES" sz="1600" b="1" dirty="0" smtClean="0">
                <a:solidFill>
                  <a:srgbClr val="000000"/>
                </a:solidFill>
                <a:ea typeface="Times New Roman" panose="02020603050405020304" pitchFamily="18" charset="0"/>
                <a:cs typeface="Times New Roman" panose="02020603050405020304" pitchFamily="18" charset="0"/>
              </a:rPr>
              <a:t>Esencia/ </a:t>
            </a:r>
            <a:r>
              <a:rPr lang="es-ES" sz="1600" b="1" dirty="0" smtClean="0">
                <a:solidFill>
                  <a:srgbClr val="000000"/>
                </a:solidFill>
                <a:ea typeface="Times New Roman" panose="02020603050405020304" pitchFamily="18" charset="0"/>
                <a:cs typeface="Times New Roman" panose="02020603050405020304" pitchFamily="18" charset="0"/>
              </a:rPr>
              <a:t>Posicionamiento de </a:t>
            </a:r>
            <a:r>
              <a:rPr lang="es-ES" sz="1600" b="1" dirty="0" smtClean="0">
                <a:solidFill>
                  <a:srgbClr val="000000"/>
                </a:solidFill>
                <a:ea typeface="Times New Roman" panose="02020603050405020304" pitchFamily="18" charset="0"/>
                <a:cs typeface="Times New Roman" panose="02020603050405020304" pitchFamily="18" charset="0"/>
              </a:rPr>
              <a:t>marca</a:t>
            </a:r>
            <a:r>
              <a:rPr lang="es-ES" sz="1600" b="1" dirty="0" smtClean="0">
                <a:solidFill>
                  <a:srgbClr val="000000"/>
                </a:solidFill>
                <a:ea typeface="Times New Roman" panose="02020603050405020304" pitchFamily="18" charset="0"/>
                <a:cs typeface="Times New Roman" panose="02020603050405020304" pitchFamily="18" charset="0"/>
              </a:rPr>
              <a:t>:</a:t>
            </a:r>
            <a:r>
              <a:rPr lang="es-ES" sz="1600" b="1" dirty="0" smtClean="0">
                <a:solidFill>
                  <a:srgbClr val="000000"/>
                </a:solidFill>
                <a:ea typeface="Times New Roman" panose="02020603050405020304" pitchFamily="18" charset="0"/>
                <a:cs typeface="Times New Roman" panose="02020603050405020304" pitchFamily="18" charset="0"/>
              </a:rPr>
              <a:t> </a:t>
            </a:r>
            <a:r>
              <a:rPr lang="es-ES" sz="1600" dirty="0" smtClean="0">
                <a:solidFill>
                  <a:srgbClr val="000000"/>
                </a:solidFill>
                <a:ea typeface="Times New Roman" panose="02020603050405020304" pitchFamily="18" charset="0"/>
                <a:cs typeface="Times New Roman" panose="02020603050405020304" pitchFamily="18" charset="0"/>
              </a:rPr>
              <a:t>Dar forma al futuro del deporte</a:t>
            </a:r>
            <a:endParaRPr lang="es-ES" sz="1600" dirty="0">
              <a:effectLst/>
              <a:ea typeface="Calibri" panose="020F0502020204030204" pitchFamily="34" charset="0"/>
              <a:cs typeface="Times New Roman" panose="02020603050405020304" pitchFamily="18" charset="0"/>
            </a:endParaRPr>
          </a:p>
        </p:txBody>
      </p:sp>
      <p:sp>
        <p:nvSpPr>
          <p:cNvPr id="15" name="Rettangolo 14">
            <a:extLst>
              <a:ext uri="{FF2B5EF4-FFF2-40B4-BE49-F238E27FC236}">
                <a16:creationId xmlns="" xmlns:a16="http://schemas.microsoft.com/office/drawing/2014/main" id="{46D1313A-EF37-994B-BDD5-E25F88C42C11}"/>
              </a:ext>
            </a:extLst>
          </p:cNvPr>
          <p:cNvSpPr/>
          <p:nvPr/>
        </p:nvSpPr>
        <p:spPr>
          <a:xfrm>
            <a:off x="4037384" y="2848553"/>
            <a:ext cx="4909436" cy="3293209"/>
          </a:xfrm>
          <a:prstGeom prst="rect">
            <a:avLst/>
          </a:prstGeom>
        </p:spPr>
        <p:txBody>
          <a:bodyPr wrap="square">
            <a:spAutoFit/>
          </a:bodyPr>
          <a:lstStyle/>
          <a:p>
            <a:pPr algn="just"/>
            <a:r>
              <a:rPr lang="it-IT" sz="1600" dirty="0"/>
              <a:t>Esta afirmación está respaldada por </a:t>
            </a:r>
            <a:r>
              <a:rPr lang="it-IT" sz="1600" b="1" dirty="0"/>
              <a:t>seis pilares</a:t>
            </a:r>
            <a:r>
              <a:rPr lang="it-IT" sz="1600" dirty="0"/>
              <a:t> que son cláusulas </a:t>
            </a:r>
            <a:r>
              <a:rPr lang="it-IT" sz="1600" dirty="0" smtClean="0"/>
              <a:t>cortas, recogidas </a:t>
            </a:r>
            <a:r>
              <a:rPr lang="it-IT" sz="1600" dirty="0"/>
              <a:t>en un par de oraciones</a:t>
            </a:r>
            <a:r>
              <a:rPr lang="it-IT" sz="1600" dirty="0" smtClean="0"/>
              <a:t>. </a:t>
            </a:r>
            <a:r>
              <a:rPr lang="it-IT" sz="1600" b="1" dirty="0" smtClean="0"/>
              <a:t>Uno </a:t>
            </a:r>
            <a:r>
              <a:rPr lang="it-IT" sz="1600" dirty="0"/>
              <a:t>de estos pilares es, por ejemplo, </a:t>
            </a:r>
            <a:r>
              <a:rPr lang="it-IT" sz="1600" dirty="0" smtClean="0"/>
              <a:t>«</a:t>
            </a:r>
            <a:r>
              <a:rPr lang="it-IT" sz="1600" b="1" dirty="0" smtClean="0"/>
              <a:t>Ser pioneros</a:t>
            </a:r>
            <a:r>
              <a:rPr lang="it-IT" sz="1600" b="1" dirty="0" smtClean="0"/>
              <a:t> </a:t>
            </a:r>
            <a:r>
              <a:rPr lang="it-IT" sz="1600" b="1" dirty="0" smtClean="0"/>
              <a:t>en </a:t>
            </a:r>
            <a:r>
              <a:rPr lang="it-IT" sz="1600" b="1" dirty="0" smtClean="0"/>
              <a:t>el </a:t>
            </a:r>
            <a:r>
              <a:rPr lang="it-IT" sz="1600" b="1" dirty="0"/>
              <a:t>futuro del trabajo", </a:t>
            </a:r>
            <a:r>
              <a:rPr lang="it-IT" sz="1600" dirty="0"/>
              <a:t>que se describe más detalladamente </a:t>
            </a:r>
            <a:r>
              <a:rPr lang="it-IT" sz="1600" dirty="0" smtClean="0"/>
              <a:t>como : </a:t>
            </a:r>
          </a:p>
          <a:p>
            <a:pPr algn="just"/>
            <a:r>
              <a:rPr lang="it-IT" sz="1600" i="1" dirty="0" smtClean="0"/>
              <a:t>La </a:t>
            </a:r>
            <a:r>
              <a:rPr lang="it-IT" sz="1600" i="1" dirty="0"/>
              <a:t>imaginación, el trabajo en equipo y el coraje para compartir </a:t>
            </a:r>
            <a:r>
              <a:rPr lang="it-IT" sz="1600" i="1" dirty="0" smtClean="0"/>
              <a:t>ideas </a:t>
            </a:r>
            <a:r>
              <a:rPr lang="it-IT" sz="1600" i="1" dirty="0"/>
              <a:t>necesitan el ambiente adecuado para prosperar</a:t>
            </a:r>
            <a:r>
              <a:rPr lang="it-IT" sz="1600" i="1" dirty="0" smtClean="0"/>
              <a:t>. Por </a:t>
            </a:r>
            <a:r>
              <a:rPr lang="it-IT" sz="1600" i="1" dirty="0"/>
              <a:t>eso </a:t>
            </a:r>
            <a:r>
              <a:rPr lang="it-IT" sz="1600" i="1" dirty="0" smtClean="0"/>
              <a:t>nuestro objetivo es</a:t>
            </a:r>
            <a:r>
              <a:rPr lang="it-IT" sz="1600" i="1" dirty="0" smtClean="0"/>
              <a:t> </a:t>
            </a:r>
            <a:r>
              <a:rPr lang="it-IT" sz="1600" i="1" dirty="0" smtClean="0"/>
              <a:t>colocarnos </a:t>
            </a:r>
            <a:r>
              <a:rPr lang="it-IT" sz="1600" i="1" dirty="0" smtClean="0"/>
              <a:t>en </a:t>
            </a:r>
            <a:r>
              <a:rPr lang="it-IT" sz="1600" i="1" dirty="0"/>
              <a:t>el epicentro de la cultura global y ser pioneros en </a:t>
            </a:r>
            <a:r>
              <a:rPr lang="it-IT" sz="1600" i="1" dirty="0" smtClean="0"/>
              <a:t>los puestos</a:t>
            </a:r>
            <a:r>
              <a:rPr lang="it-IT" sz="1600" i="1" dirty="0" smtClean="0"/>
              <a:t> </a:t>
            </a:r>
            <a:r>
              <a:rPr lang="it-IT" sz="1600" i="1" dirty="0"/>
              <a:t>de </a:t>
            </a:r>
            <a:r>
              <a:rPr lang="it-IT" sz="1600" i="1" dirty="0" smtClean="0"/>
              <a:t>trabajo futuros, lo que facilitará </a:t>
            </a:r>
            <a:r>
              <a:rPr lang="it-IT" sz="1600" i="1" dirty="0"/>
              <a:t>una toma de decisiones más rápida, soluciones creativas y más oportunidades de </a:t>
            </a:r>
            <a:r>
              <a:rPr lang="it-IT" sz="1600" i="1" dirty="0" smtClean="0"/>
              <a:t>colaboración.</a:t>
            </a:r>
            <a:endParaRPr lang="it-IT" sz="1600" dirty="0"/>
          </a:p>
        </p:txBody>
      </p:sp>
    </p:spTree>
    <p:extLst>
      <p:ext uri="{BB962C8B-B14F-4D97-AF65-F5344CB8AC3E}">
        <p14:creationId xmlns:p14="http://schemas.microsoft.com/office/powerpoint/2010/main" val="2151672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pPr marL="1028700" lvl="3" algn="ctr" fontAlgn="base">
              <a:lnSpc>
                <a:spcPct val="150000"/>
              </a:lnSpc>
            </a:pPr>
            <a:r>
              <a:rPr lang="it-IT" sz="2800" b="1">
                <a:solidFill>
                  <a:schemeClr val="bg1"/>
                </a:solidFill>
              </a:rPr>
              <a:t>Un ejemplo de EVP</a:t>
            </a:r>
            <a:endParaRPr lang="en-GB" sz="2800" b="1" dirty="0">
              <a:solidFill>
                <a:schemeClr val="bg1"/>
              </a:solidFill>
            </a:endParaRPr>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CFD43CEE-F9CC-4546-BE56-D9855FA162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 xmlns:a16="http://schemas.microsoft.com/office/drawing/2014/main" id="{AEA341DD-7EC3-FA4E-8318-C440D2EBD257}"/>
              </a:ext>
            </a:extLst>
          </p:cNvPr>
          <p:cNvSpPr/>
          <p:nvPr/>
        </p:nvSpPr>
        <p:spPr>
          <a:xfrm>
            <a:off x="421100" y="2439102"/>
            <a:ext cx="7974681" cy="373179"/>
          </a:xfrm>
          <a:prstGeom prst="rect">
            <a:avLst/>
          </a:prstGeom>
        </p:spPr>
        <p:txBody>
          <a:bodyPr wrap="square">
            <a:spAutoFit/>
          </a:bodyPr>
          <a:lstStyle/>
          <a:p>
            <a:pPr algn="just">
              <a:lnSpc>
                <a:spcPts val="2100"/>
              </a:lnSpc>
              <a:spcAft>
                <a:spcPts val="750"/>
              </a:spcAft>
            </a:pPr>
            <a:r>
              <a:rPr lang="it-IT" sz="24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Pilares:</a:t>
            </a:r>
            <a:endParaRPr lang="it-IT" sz="20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Diagramma 8">
            <a:extLst>
              <a:ext uri="{FF2B5EF4-FFF2-40B4-BE49-F238E27FC236}">
                <a16:creationId xmlns="" xmlns:a16="http://schemas.microsoft.com/office/drawing/2014/main" id="{299F3771-2728-C742-ACF2-0FF887F3FFC2}"/>
              </a:ext>
            </a:extLst>
          </p:cNvPr>
          <p:cNvGraphicFramePr/>
          <p:nvPr>
            <p:extLst>
              <p:ext uri="{D42A27DB-BD31-4B8C-83A1-F6EECF244321}">
                <p14:modId xmlns:p14="http://schemas.microsoft.com/office/powerpoint/2010/main" val="2180810462"/>
              </p:ext>
            </p:extLst>
          </p:nvPr>
        </p:nvGraphicFramePr>
        <p:xfrm>
          <a:off x="789272" y="3329881"/>
          <a:ext cx="7565456" cy="24815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magine 10">
            <a:extLst>
              <a:ext uri="{FF2B5EF4-FFF2-40B4-BE49-F238E27FC236}">
                <a16:creationId xmlns="" xmlns:a16="http://schemas.microsoft.com/office/drawing/2014/main" id="{166A05C9-AE06-A846-9586-2A712F57269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29893" y="3320576"/>
            <a:ext cx="625642" cy="408477"/>
          </a:xfrm>
          <a:prstGeom prst="rect">
            <a:avLst/>
          </a:prstGeom>
        </p:spPr>
      </p:pic>
      <p:pic>
        <p:nvPicPr>
          <p:cNvPr id="14" name="Immagine 13">
            <a:extLst>
              <a:ext uri="{FF2B5EF4-FFF2-40B4-BE49-F238E27FC236}">
                <a16:creationId xmlns="" xmlns:a16="http://schemas.microsoft.com/office/drawing/2014/main" id="{6CCC625A-C7D3-084F-B259-2262A4F3A35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35293" y="3320576"/>
            <a:ext cx="625642" cy="408477"/>
          </a:xfrm>
          <a:prstGeom prst="rect">
            <a:avLst/>
          </a:prstGeom>
        </p:spPr>
      </p:pic>
      <p:pic>
        <p:nvPicPr>
          <p:cNvPr id="15" name="Immagine 14">
            <a:extLst>
              <a:ext uri="{FF2B5EF4-FFF2-40B4-BE49-F238E27FC236}">
                <a16:creationId xmlns="" xmlns:a16="http://schemas.microsoft.com/office/drawing/2014/main" id="{234985FB-6681-FF40-8A0B-75EFF066AC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41390" y="3320576"/>
            <a:ext cx="625642" cy="408477"/>
          </a:xfrm>
          <a:prstGeom prst="rect">
            <a:avLst/>
          </a:prstGeom>
        </p:spPr>
      </p:pic>
      <p:pic>
        <p:nvPicPr>
          <p:cNvPr id="16" name="Immagine 15">
            <a:extLst>
              <a:ext uri="{FF2B5EF4-FFF2-40B4-BE49-F238E27FC236}">
                <a16:creationId xmlns="" xmlns:a16="http://schemas.microsoft.com/office/drawing/2014/main" id="{06C8BB7D-1155-8B4F-9889-BF350C9327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13896" y="3326474"/>
            <a:ext cx="625642" cy="408477"/>
          </a:xfrm>
          <a:prstGeom prst="rect">
            <a:avLst/>
          </a:prstGeom>
        </p:spPr>
      </p:pic>
      <p:pic>
        <p:nvPicPr>
          <p:cNvPr id="18" name="Immagine 17">
            <a:extLst>
              <a:ext uri="{FF2B5EF4-FFF2-40B4-BE49-F238E27FC236}">
                <a16:creationId xmlns="" xmlns:a16="http://schemas.microsoft.com/office/drawing/2014/main" id="{BB460FF9-5722-FE42-A11D-CEC05807516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67135" y="3349131"/>
            <a:ext cx="625642" cy="408477"/>
          </a:xfrm>
          <a:prstGeom prst="rect">
            <a:avLst/>
          </a:prstGeom>
        </p:spPr>
      </p:pic>
      <p:pic>
        <p:nvPicPr>
          <p:cNvPr id="20" name="Immagine 19">
            <a:extLst>
              <a:ext uri="{FF2B5EF4-FFF2-40B4-BE49-F238E27FC236}">
                <a16:creationId xmlns="" xmlns:a16="http://schemas.microsoft.com/office/drawing/2014/main" id="{C8A3F948-E1B6-7546-BF7C-7CBA57BC4D1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52281" y="3322687"/>
            <a:ext cx="625642" cy="408477"/>
          </a:xfrm>
          <a:prstGeom prst="rect">
            <a:avLst/>
          </a:prstGeom>
        </p:spPr>
      </p:pic>
      <p:sp>
        <p:nvSpPr>
          <p:cNvPr id="12" name="Rettangolo 11">
            <a:extLst>
              <a:ext uri="{FF2B5EF4-FFF2-40B4-BE49-F238E27FC236}">
                <a16:creationId xmlns="" xmlns:a16="http://schemas.microsoft.com/office/drawing/2014/main" id="{2C7F14F5-91F4-914B-AA42-56D7D7FEEC62}"/>
              </a:ext>
            </a:extLst>
          </p:cNvPr>
          <p:cNvSpPr/>
          <p:nvPr/>
        </p:nvSpPr>
        <p:spPr>
          <a:xfrm>
            <a:off x="1615071" y="2433619"/>
            <a:ext cx="6780709" cy="361637"/>
          </a:xfrm>
          <a:prstGeom prst="rect">
            <a:avLst/>
          </a:prstGeom>
        </p:spPr>
        <p:txBody>
          <a:bodyPr wrap="square">
            <a:spAutoFit/>
          </a:bodyPr>
          <a:lstStyle/>
          <a:p>
            <a:pPr algn="ctr">
              <a:lnSpc>
                <a:spcPts val="2100"/>
              </a:lnSpc>
              <a:spcAft>
                <a:spcPts val="750"/>
              </a:spcAft>
            </a:pPr>
            <a:r>
              <a:rPr lang="es-ES" sz="20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Adidas: El futuro del deporte</a:t>
            </a:r>
            <a:endParaRPr lang="es-ES"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ttangolo 20">
            <a:extLst>
              <a:ext uri="{FF2B5EF4-FFF2-40B4-BE49-F238E27FC236}">
                <a16:creationId xmlns="" xmlns:a16="http://schemas.microsoft.com/office/drawing/2014/main" id="{D4792DD8-91DE-FD4A-9443-17FCEB242D21}"/>
              </a:ext>
            </a:extLst>
          </p:cNvPr>
          <p:cNvSpPr/>
          <p:nvPr/>
        </p:nvSpPr>
        <p:spPr>
          <a:xfrm>
            <a:off x="2335293" y="5780762"/>
            <a:ext cx="4716988" cy="307777"/>
          </a:xfrm>
          <a:prstGeom prst="rect">
            <a:avLst/>
          </a:prstGeom>
        </p:spPr>
        <p:txBody>
          <a:bodyPr wrap="square">
            <a:spAutoFit/>
          </a:bodyPr>
          <a:lstStyle/>
          <a:p>
            <a:pPr algn="r"/>
            <a:r>
              <a:rPr lang="it-IT" sz="1400" dirty="0">
                <a:hlinkClick r:id="rId10"/>
              </a:rPr>
              <a:t>https://www.adidas-group.com/en/brands/adidas/</a:t>
            </a:r>
            <a:endParaRPr lang="it-IT" sz="1400" dirty="0"/>
          </a:p>
        </p:txBody>
      </p:sp>
    </p:spTree>
    <p:extLst>
      <p:ext uri="{BB962C8B-B14F-4D97-AF65-F5344CB8AC3E}">
        <p14:creationId xmlns:p14="http://schemas.microsoft.com/office/powerpoint/2010/main" val="1711840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itle 2">
            <a:extLst>
              <a:ext uri="{FF2B5EF4-FFF2-40B4-BE49-F238E27FC236}">
                <a16:creationId xmlns="" xmlns:a16="http://schemas.microsoft.com/office/drawing/2014/main" id="{9EC3567D-321E-4D8C-990E-10BE5B3602A6}"/>
              </a:ext>
            </a:extLst>
          </p:cNvPr>
          <p:cNvSpPr>
            <a:spLocks noGrp="1"/>
          </p:cNvSpPr>
          <p:nvPr>
            <p:ph type="ctrTitle"/>
          </p:nvPr>
        </p:nvSpPr>
        <p:spPr>
          <a:xfrm>
            <a:off x="311700" y="1642466"/>
            <a:ext cx="8520600" cy="528865"/>
          </a:xfrm>
          <a:prstGeom prst="roundRect">
            <a:avLst/>
          </a:prstGeom>
          <a:solidFill>
            <a:srgbClr val="3087B9"/>
          </a:solidFill>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es-ES" sz="3400" b="1" spc="50" dirty="0" smtClean="0">
                <a:ln w="0"/>
                <a:solidFill>
                  <a:schemeClr val="bg2"/>
                </a:solidFill>
                <a:effectLst>
                  <a:innerShdw blurRad="63500" dist="50800" dir="13500000">
                    <a:srgbClr val="000000">
                      <a:alpha val="50000"/>
                    </a:srgbClr>
                  </a:innerShdw>
                </a:effectLst>
              </a:rPr>
              <a:t>Resumen/Conclusiones</a:t>
            </a:r>
            <a:endParaRPr lang="es-ES" sz="3400" b="1" spc="50" dirty="0">
              <a:ln w="0"/>
              <a:solidFill>
                <a:schemeClr val="bg2"/>
              </a:solidFill>
              <a:effectLst>
                <a:innerShdw blurRad="63500" dist="50800" dir="13500000">
                  <a:srgbClr val="000000">
                    <a:alpha val="50000"/>
                  </a:srgbClr>
                </a:innerShdw>
              </a:effectLst>
            </a:endParaRPr>
          </a:p>
        </p:txBody>
      </p:sp>
      <p:sp>
        <p:nvSpPr>
          <p:cNvPr id="16" name="Google Shape;55;p13">
            <a:extLst>
              <a:ext uri="{FF2B5EF4-FFF2-40B4-BE49-F238E27FC236}">
                <a16:creationId xmlns="" xmlns:a16="http://schemas.microsoft.com/office/drawing/2014/main" id="{17CCE1D5-4F53-49BA-82C4-F4151857EA27}"/>
              </a:ext>
            </a:extLst>
          </p:cNvPr>
          <p:cNvSpPr txBox="1">
            <a:spLocks noGrp="1"/>
          </p:cNvSpPr>
          <p:nvPr>
            <p:ph type="subTitle" idx="1"/>
          </p:nvPr>
        </p:nvSpPr>
        <p:spPr>
          <a:xfrm>
            <a:off x="316039" y="2454132"/>
            <a:ext cx="8520600" cy="3698312"/>
          </a:xfrm>
          <a:prstGeom prst="rect">
            <a:avLst/>
          </a:prstGeom>
        </p:spPr>
        <p:txBody>
          <a:bodyPr spcFirstLastPara="1" vert="horz" wrap="square" lIns="91425" tIns="91425" rIns="91425" bIns="91425" anchor="t" anchorCtr="0">
            <a:noAutofit/>
          </a:bodyPr>
          <a:lstStyle/>
          <a:p>
            <a:pPr algn="just">
              <a:lnSpc>
                <a:spcPct val="150000"/>
              </a:lnSpc>
              <a:spcBef>
                <a:spcPts val="0"/>
              </a:spcBef>
            </a:pPr>
            <a:r>
              <a:rPr lang="es-ES" dirty="0" smtClean="0"/>
              <a:t>En esta unidad aprendiste:</a:t>
            </a:r>
          </a:p>
          <a:p>
            <a:pPr marL="342900" indent="-342900" algn="just">
              <a:lnSpc>
                <a:spcPct val="150000"/>
              </a:lnSpc>
              <a:spcBef>
                <a:spcPts val="0"/>
              </a:spcBef>
              <a:buAutoNum type="arabicPeriod"/>
            </a:pPr>
            <a:r>
              <a:rPr lang="es-ES" dirty="0" smtClean="0"/>
              <a:t>Cómo las mejores marcas empleadora atraen talento creando su propia EVP</a:t>
            </a:r>
          </a:p>
          <a:p>
            <a:pPr marL="342900" indent="-342900" algn="just">
              <a:lnSpc>
                <a:spcPct val="150000"/>
              </a:lnSpc>
              <a:spcBef>
                <a:spcPts val="0"/>
              </a:spcBef>
              <a:buAutoNum type="arabicPeriod"/>
            </a:pPr>
            <a:r>
              <a:rPr lang="es-ES" dirty="0" smtClean="0"/>
              <a:t>Lo que los mejores candidatos quieren en un empleador</a:t>
            </a:r>
          </a:p>
          <a:p>
            <a:pPr marL="342900" indent="-342900" algn="just">
              <a:lnSpc>
                <a:spcPct val="150000"/>
              </a:lnSpc>
              <a:spcBef>
                <a:spcPts val="0"/>
              </a:spcBef>
              <a:buAutoNum type="arabicPeriod"/>
            </a:pPr>
            <a:r>
              <a:rPr lang="es-ES" dirty="0" smtClean="0"/>
              <a:t>Cómo </a:t>
            </a:r>
            <a:r>
              <a:rPr lang="es-ES" dirty="0"/>
              <a:t>diferenciarse de la </a:t>
            </a:r>
            <a:r>
              <a:rPr lang="es-ES" dirty="0" smtClean="0"/>
              <a:t>competencia y destacar, </a:t>
            </a:r>
            <a:r>
              <a:rPr lang="es-ES" dirty="0" smtClean="0"/>
              <a:t>con “líderes” magnéticos y los empleados como protagonistas</a:t>
            </a:r>
          </a:p>
          <a:p>
            <a:pPr marL="342900" indent="-342900" algn="just">
              <a:lnSpc>
                <a:spcPct val="150000"/>
              </a:lnSpc>
              <a:spcBef>
                <a:spcPts val="0"/>
              </a:spcBef>
              <a:buAutoNum type="arabicPeriod"/>
            </a:pPr>
            <a:r>
              <a:rPr lang="es-ES" dirty="0" smtClean="0"/>
              <a:t>Cómo las empresas con marcas empleadoras fuertes impactan de manera positiva en los costes y beneficios</a:t>
            </a:r>
            <a:endParaRPr lang="es-ES" dirty="0"/>
          </a:p>
        </p:txBody>
      </p:sp>
      <p:sp>
        <p:nvSpPr>
          <p:cNvPr id="5" name="Rectangle 4">
            <a:extLst>
              <a:ext uri="{FF2B5EF4-FFF2-40B4-BE49-F238E27FC236}">
                <a16:creationId xmlns="" xmlns:a16="http://schemas.microsoft.com/office/drawing/2014/main" id="{B5988E42-6792-4A27-8BD6-6D3FB05F10C7}"/>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 xmlns:a16="http://schemas.microsoft.com/office/drawing/2014/main" id="{C6F2EDFB-6F68-004B-BC1E-18037F5309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455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r>
            <a:br>
              <a:rPr lang="de-AT" sz="3600" i="1" dirty="0">
                <a:latin typeface="Calibri" panose="020F0502020204030204" pitchFamily="34" charset="0"/>
              </a:rPr>
            </a:br>
            <a:r>
              <a:rPr lang="it-IT" sz="3400" b="1" i="1">
                <a:solidFill>
                  <a:schemeClr val="bg1"/>
                </a:solidFill>
                <a:latin typeface="Calibri" panose="020F0502020204030204" pitchFamily="34" charset="0"/>
              </a:rPr>
              <a:t>HERRAMIENTAS 4.0</a:t>
            </a:r>
            <a:r>
              <a:rPr lang="it-IT" sz="3400" dirty="0"/>
              <a:t/>
            </a:r>
            <a:br>
              <a:rPr lang="it-IT" sz="3400" dirty="0"/>
            </a:br>
            <a:endParaRPr lang="en-GB" sz="3400" b="1" dirty="0">
              <a:ln/>
              <a:solidFill>
                <a:schemeClr val="bg1"/>
              </a:solidFill>
            </a:endParaRPr>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11" name="Google Shape;55;p13">
            <a:extLst>
              <a:ext uri="{FF2B5EF4-FFF2-40B4-BE49-F238E27FC236}">
                <a16:creationId xmlns="" xmlns:a16="http://schemas.microsoft.com/office/drawing/2014/main" id="{5D769B0E-1FB4-5C4D-9023-B57870EC62D3}"/>
              </a:ext>
            </a:extLst>
          </p:cNvPr>
          <p:cNvSpPr txBox="1">
            <a:spLocks noGrp="1"/>
          </p:cNvSpPr>
          <p:nvPr>
            <p:ph type="subTitle" idx="1"/>
          </p:nvPr>
        </p:nvSpPr>
        <p:spPr>
          <a:xfrm>
            <a:off x="311700" y="2504716"/>
            <a:ext cx="8520600" cy="719034"/>
          </a:xfrm>
          <a:prstGeom prst="rect">
            <a:avLst/>
          </a:prstGeom>
        </p:spPr>
        <p:txBody>
          <a:bodyPr spcFirstLastPara="1" vert="horz" wrap="square" lIns="91425" tIns="91425" rIns="91425" bIns="91425" anchor="t" anchorCtr="0">
            <a:noAutofit/>
          </a:bodyPr>
          <a:lstStyle/>
          <a:p>
            <a:pPr algn="l">
              <a:lnSpc>
                <a:spcPct val="100000"/>
              </a:lnSpc>
              <a:spcBef>
                <a:spcPts val="0"/>
              </a:spcBef>
            </a:pPr>
            <a:r>
              <a:rPr lang="it-IT" dirty="0"/>
              <a:t>Para su aprendizaje continuo, aquí están los enlaces útiles </a:t>
            </a:r>
            <a:r>
              <a:rPr lang="it-IT" dirty="0" smtClean="0"/>
              <a:t>a diversas</a:t>
            </a:r>
            <a:r>
              <a:rPr lang="it-IT" dirty="0" smtClean="0"/>
              <a:t> </a:t>
            </a:r>
            <a:r>
              <a:rPr lang="it-IT" dirty="0"/>
              <a:t>herramientas que pueden ayudarle a apoyar la </a:t>
            </a:r>
            <a:r>
              <a:rPr lang="it-IT" dirty="0" smtClean="0"/>
              <a:t>Estrategia </a:t>
            </a:r>
            <a:r>
              <a:rPr lang="it-IT" dirty="0"/>
              <a:t>de gestión de </a:t>
            </a:r>
            <a:r>
              <a:rPr lang="it-IT" dirty="0" smtClean="0"/>
              <a:t>talento </a:t>
            </a:r>
            <a:r>
              <a:rPr lang="it-IT" dirty="0"/>
              <a:t>4.0:</a:t>
            </a:r>
            <a:endParaRPr lang="it-IT" dirty="0">
              <a:latin typeface="Arial" panose="020B0604020202020204" pitchFamily="34" charset="0"/>
              <a:cs typeface="Arial" panose="020B0604020202020204" pitchFamily="34" charset="0"/>
            </a:endParaRPr>
          </a:p>
        </p:txBody>
      </p:sp>
      <p:pic>
        <p:nvPicPr>
          <p:cNvPr id="8" name="Grafik 357">
            <a:extLst>
              <a:ext uri="{FF2B5EF4-FFF2-40B4-BE49-F238E27FC236}">
                <a16:creationId xmlns="" xmlns:a16="http://schemas.microsoft.com/office/drawing/2014/main" id="{4A49ED54-8EA4-8D4A-BF16-FDAA0E8ADEC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D81EB169-3BDE-0A4A-8BA3-A42AFC177DEB}"/>
              </a:ext>
            </a:extLst>
          </p:cNvPr>
          <p:cNvSpPr/>
          <p:nvPr/>
        </p:nvSpPr>
        <p:spPr>
          <a:xfrm>
            <a:off x="311700" y="3896631"/>
            <a:ext cx="7295744" cy="369332"/>
          </a:xfrm>
          <a:prstGeom prst="rect">
            <a:avLst/>
          </a:prstGeom>
        </p:spPr>
        <p:txBody>
          <a:bodyPr wrap="square">
            <a:spAutoFit/>
          </a:bodyPr>
          <a:lstStyle/>
          <a:p>
            <a:r>
              <a:rPr lang="en-US" dirty="0">
                <a:latin typeface="+mj-lt"/>
                <a:ea typeface="Segoe UI"/>
                <a:cs typeface="Times New Roman" panose="02020603050405020304" pitchFamily="18" charset="0"/>
                <a:hlinkClick r:id="rId4"/>
              </a:rPr>
              <a:t>Https://www.youtube.com/watch?v=OhFjv2VgokE</a:t>
            </a:r>
          </a:p>
        </p:txBody>
      </p:sp>
      <p:sp>
        <p:nvSpPr>
          <p:cNvPr id="10" name="Rettangolo 9">
            <a:extLst>
              <a:ext uri="{FF2B5EF4-FFF2-40B4-BE49-F238E27FC236}">
                <a16:creationId xmlns="" xmlns:a16="http://schemas.microsoft.com/office/drawing/2014/main" id="{00EE10A1-E332-9C4E-A4DF-4F4171308CB9}"/>
              </a:ext>
            </a:extLst>
          </p:cNvPr>
          <p:cNvSpPr/>
          <p:nvPr/>
        </p:nvSpPr>
        <p:spPr>
          <a:xfrm>
            <a:off x="386811" y="3369545"/>
            <a:ext cx="5585254" cy="369332"/>
          </a:xfrm>
          <a:prstGeom prst="rect">
            <a:avLst/>
          </a:prstGeom>
        </p:spPr>
        <p:txBody>
          <a:bodyPr wrap="square">
            <a:spAutoFit/>
          </a:bodyPr>
          <a:lstStyle/>
          <a:p>
            <a:r>
              <a:rPr lang="it-IT">
                <a:solidFill>
                  <a:srgbClr val="1155CC"/>
                </a:solidFill>
                <a:hlinkClick r:id="rId5"/>
              </a:rPr>
              <a:t>Https://business.linkedin.com/talent-solutions</a:t>
            </a:r>
            <a:endParaRPr lang="it-IT" dirty="0"/>
          </a:p>
        </p:txBody>
      </p:sp>
      <p:sp>
        <p:nvSpPr>
          <p:cNvPr id="3" name="Rettangolo 2">
            <a:extLst>
              <a:ext uri="{FF2B5EF4-FFF2-40B4-BE49-F238E27FC236}">
                <a16:creationId xmlns="" xmlns:a16="http://schemas.microsoft.com/office/drawing/2014/main" id="{10058A58-299E-2348-A587-268C404D8312}"/>
              </a:ext>
            </a:extLst>
          </p:cNvPr>
          <p:cNvSpPr/>
          <p:nvPr/>
        </p:nvSpPr>
        <p:spPr>
          <a:xfrm>
            <a:off x="386811" y="4436790"/>
            <a:ext cx="3829895" cy="369332"/>
          </a:xfrm>
          <a:prstGeom prst="rect">
            <a:avLst/>
          </a:prstGeom>
        </p:spPr>
        <p:txBody>
          <a:bodyPr wrap="none">
            <a:spAutoFit/>
          </a:bodyPr>
          <a:lstStyle/>
          <a:p>
            <a:r>
              <a:rPr lang="en-US">
                <a:solidFill>
                  <a:srgbClr val="0000FF"/>
                </a:solidFill>
                <a:latin typeface="+mj-lt"/>
                <a:ea typeface="Calibri" panose="020F0502020204030204" pitchFamily="34" charset="0"/>
                <a:cs typeface="Quattrocento Sans"/>
                <a:hlinkClick r:id="rId6"/>
              </a:rPr>
              <a:t>Https://resources.greenhouse.io/</a:t>
            </a:r>
            <a:endParaRPr lang="it-IT" dirty="0">
              <a:latin typeface="+mj-lt"/>
            </a:endParaRPr>
          </a:p>
        </p:txBody>
      </p:sp>
      <p:sp>
        <p:nvSpPr>
          <p:cNvPr id="5" name="Rettangolo 4">
            <a:extLst>
              <a:ext uri="{FF2B5EF4-FFF2-40B4-BE49-F238E27FC236}">
                <a16:creationId xmlns="" xmlns:a16="http://schemas.microsoft.com/office/drawing/2014/main" id="{CC485B21-C8B7-D84C-8C78-CAE5F227AE44}"/>
              </a:ext>
            </a:extLst>
          </p:cNvPr>
          <p:cNvSpPr/>
          <p:nvPr/>
        </p:nvSpPr>
        <p:spPr>
          <a:xfrm>
            <a:off x="421100" y="4945152"/>
            <a:ext cx="7500492" cy="369332"/>
          </a:xfrm>
          <a:prstGeom prst="rect">
            <a:avLst/>
          </a:prstGeom>
        </p:spPr>
        <p:txBody>
          <a:bodyPr wrap="square">
            <a:spAutoFit/>
          </a:bodyPr>
          <a:lstStyle/>
          <a:p>
            <a:r>
              <a:rPr lang="it-IT">
                <a:hlinkClick r:id="rId7"/>
              </a:rPr>
              <a:t>https://soundcloud.com/linkhumans</a:t>
            </a:r>
            <a:endParaRPr lang="it-IT" dirty="0"/>
          </a:p>
        </p:txBody>
      </p:sp>
    </p:spTree>
    <p:extLst>
      <p:ext uri="{BB962C8B-B14F-4D97-AF65-F5344CB8AC3E}">
        <p14:creationId xmlns:p14="http://schemas.microsoft.com/office/powerpoint/2010/main" val="4443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5" name="Google Shape;54;p13">
            <a:extLst>
              <a:ext uri="{FF2B5EF4-FFF2-40B4-BE49-F238E27FC236}">
                <a16:creationId xmlns="" xmlns:a16="http://schemas.microsoft.com/office/drawing/2014/main" id="{4EE1301B-4607-4539-A2F0-A5E934540CA8}"/>
              </a:ext>
            </a:extLst>
          </p:cNvPr>
          <p:cNvSpPr txBox="1">
            <a:spLocks noGrp="1"/>
          </p:cNvSpPr>
          <p:nvPr>
            <p:ph type="ctrTitle"/>
          </p:nvPr>
        </p:nvSpPr>
        <p:spPr>
          <a:xfrm>
            <a:off x="0" y="1784427"/>
            <a:ext cx="8990920" cy="3168908"/>
          </a:xfrm>
          <a:prstGeom prst="rect">
            <a:avLst/>
          </a:prstGeom>
        </p:spPr>
        <p:txBody>
          <a:bodyPr spcFirstLastPara="1" vert="horz" wrap="square" lIns="91425" tIns="91425" rIns="91425" bIns="91425" anchor="b" anchorCtr="0">
            <a:noAutofit/>
          </a:bodyPr>
          <a:lstStyle/>
          <a:p>
            <a:pPr>
              <a:lnSpc>
                <a:spcPct val="100000"/>
              </a:lnSpc>
              <a:spcBef>
                <a:spcPts val="0"/>
              </a:spcBef>
            </a:pPr>
            <a:r>
              <a:rPr lang="es-ES" sz="4400" b="1" dirty="0" smtClean="0"/>
              <a:t>Unidad 02:</a:t>
            </a:r>
            <a:br>
              <a:rPr lang="es-ES" sz="4400" b="1" dirty="0" smtClean="0"/>
            </a:br>
            <a:r>
              <a:rPr lang="es-ES" sz="4000" b="1" dirty="0" smtClean="0"/>
              <a:t>La marca empleadora para atraer talento: </a:t>
            </a:r>
            <a:br>
              <a:rPr lang="es-ES" sz="4000" b="1" dirty="0" smtClean="0"/>
            </a:br>
            <a:r>
              <a:rPr lang="es-ES" sz="4400" dirty="0" smtClean="0">
                <a:latin typeface="Calibri" panose="020F0502020204030204" pitchFamily="34" charset="0"/>
              </a:rPr>
              <a:t>C</a:t>
            </a:r>
            <a:r>
              <a:rPr lang="es-ES" sz="4400" dirty="0" smtClean="0">
                <a:latin typeface="Calibri" panose="020F0502020204030204" pitchFamily="34" charset="0"/>
                <a:ea typeface="Calibri" panose="020F0502020204030204" pitchFamily="34" charset="0"/>
              </a:rPr>
              <a:t>ómo las marcas empleadora atraen talento</a:t>
            </a:r>
            <a:endParaRPr lang="es-ES" sz="3200" b="1" spc="50" dirty="0">
              <a:ln w="0"/>
              <a:effectLst>
                <a:innerShdw blurRad="63500" dist="50800" dir="13500000">
                  <a:srgbClr val="000000">
                    <a:alpha val="50000"/>
                  </a:srgbClr>
                </a:innerShdw>
              </a:effectLst>
            </a:endParaRPr>
          </a:p>
        </p:txBody>
      </p:sp>
      <p:sp>
        <p:nvSpPr>
          <p:cNvPr id="5" name="Rectangle 4">
            <a:extLst>
              <a:ext uri="{FF2B5EF4-FFF2-40B4-BE49-F238E27FC236}">
                <a16:creationId xmlns="" xmlns:a16="http://schemas.microsoft.com/office/drawing/2014/main"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9" name="Google Shape;55;p13">
            <a:extLst>
              <a:ext uri="{FF2B5EF4-FFF2-40B4-BE49-F238E27FC236}">
                <a16:creationId xmlns="" xmlns:a16="http://schemas.microsoft.com/office/drawing/2014/main" id="{6E04E6B8-C1E1-A54D-99CA-DF205684815C}"/>
              </a:ext>
            </a:extLst>
          </p:cNvPr>
          <p:cNvSpPr txBox="1">
            <a:spLocks/>
          </p:cNvSpPr>
          <p:nvPr/>
        </p:nvSpPr>
        <p:spPr>
          <a:xfrm>
            <a:off x="1371760" y="5052190"/>
            <a:ext cx="6716628" cy="408041"/>
          </a:xfrm>
          <a:prstGeom prst="rect">
            <a:avLst/>
          </a:prstGeom>
        </p:spPr>
        <p:txBody>
          <a:bodyPr spcFirstLastPara="1" vert="horz" wrap="square" lIns="91425" tIns="91425" rIns="91425" bIns="91425" anchor="t" anchorCtr="0">
            <a:noAutofit/>
            <a:scene3d>
              <a:camera prst="orthographicFront"/>
              <a:lightRig rig="soft" dir="t">
                <a:rot lat="0" lon="0" rev="15600000"/>
              </a:lightRig>
            </a:scene3d>
            <a:sp3d extrusionH="57150" prstMaterial="softEdge">
              <a:bevelT w="25400" h="38100"/>
            </a:sp3d>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Bef>
                <a:spcPts val="0"/>
              </a:spcBef>
            </a:pPr>
            <a:r>
              <a:rPr lang="en-GB" sz="2000" b="1" dirty="0" err="1" smtClean="0">
                <a:ln/>
              </a:rPr>
              <a:t>Autor</a:t>
            </a:r>
            <a:r>
              <a:rPr lang="en-GB" sz="2000" b="1" dirty="0" smtClean="0">
                <a:ln/>
              </a:rPr>
              <a:t>: TUCEP </a:t>
            </a:r>
            <a:r>
              <a:rPr lang="en-GB" sz="2000" b="1" dirty="0">
                <a:ln/>
              </a:rPr>
              <a:t>ITALIA</a:t>
            </a:r>
          </a:p>
        </p:txBody>
      </p:sp>
      <p:pic>
        <p:nvPicPr>
          <p:cNvPr id="6" name="Grafik 357">
            <a:extLst>
              <a:ext uri="{FF2B5EF4-FFF2-40B4-BE49-F238E27FC236}">
                <a16:creationId xmlns="" xmlns:a16="http://schemas.microsoft.com/office/drawing/2014/main" id="{D1BEBCD9-1F47-B344-BA54-4C26BB68B7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45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AT" sz="3600" i="1" dirty="0">
                <a:latin typeface="Calibri" panose="020F0502020204030204" pitchFamily="34" charset="0"/>
              </a:rPr>
              <a:t/>
            </a:r>
            <a:br>
              <a:rPr lang="de-AT" sz="3600" i="1" dirty="0">
                <a:latin typeface="Calibri" panose="020F0502020204030204" pitchFamily="34" charset="0"/>
              </a:rPr>
            </a:br>
            <a:r>
              <a:rPr lang="it-IT" sz="3400" b="1" dirty="0">
                <a:solidFill>
                  <a:schemeClr val="bg1"/>
                </a:solidFill>
              </a:rPr>
              <a:t>R E F E R E N C </a:t>
            </a:r>
            <a:r>
              <a:rPr lang="it-IT" sz="3400" b="1" dirty="0" smtClean="0">
                <a:solidFill>
                  <a:schemeClr val="bg1"/>
                </a:solidFill>
              </a:rPr>
              <a:t>I A </a:t>
            </a:r>
            <a:r>
              <a:rPr lang="it-IT" sz="3400" b="1" dirty="0">
                <a:solidFill>
                  <a:schemeClr val="bg1"/>
                </a:solidFill>
              </a:rPr>
              <a:t>S</a:t>
            </a:r>
            <a:r>
              <a:rPr lang="it-IT" sz="3400" dirty="0"/>
              <a:t/>
            </a:r>
            <a:br>
              <a:rPr lang="it-IT" sz="3400" dirty="0"/>
            </a:br>
            <a:endParaRPr lang="en-GB" sz="3400" b="1" dirty="0">
              <a:ln/>
              <a:solidFill>
                <a:schemeClr val="bg1"/>
              </a:solidFill>
            </a:endParaRPr>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 xmlns:am3d="http://schemas.microsoft.com/office/drawing/2017/model3d" Requires="am3d">
          <p:graphicFrame>
            <p:nvGraphicFramePr>
              <p:cNvPr id="2" name="Modello 3D 1" descr="Libri">
                <a:extLst>
                  <a:ext uri="{FF2B5EF4-FFF2-40B4-BE49-F238E27FC236}">
                    <a16:creationId xmlns:a16="http://schemas.microsoft.com/office/drawing/2014/main" id="{5742D98D-E117-6A41-A996-0CDC9171E3E6}"/>
                  </a:ext>
                </a:extLst>
              </p:cNvPr>
              <p:cNvGraphicFramePr>
                <a:graphicFrameLocks noChangeAspect="1"/>
              </p:cNvGraphicFramePr>
              <p:nvPr>
                <p:extLst>
                  <p:ext uri="{D42A27DB-BD31-4B8C-83A1-F6EECF244321}">
                    <p14:modId xmlns:p14="http://schemas.microsoft.com/office/powerpoint/2010/main" val="3700799548"/>
                  </p:ext>
                </p:extLst>
              </p:nvPr>
            </p:nvGraphicFramePr>
            <p:xfrm>
              <a:off x="6077591" y="2794885"/>
              <a:ext cx="2754708" cy="1916871"/>
            </p:xfrm>
            <a:graphic>
              <a:graphicData uri="http://schemas.microsoft.com/office/drawing/2017/model3d">
                <am3d:model3d r:embed="rId3">
                  <am3d:spPr>
                    <a:xfrm>
                      <a:off x="0" y="0"/>
                      <a:ext cx="2754708" cy="1916871"/>
                    </a:xfrm>
                    <a:prstGeom prst="rect">
                      <a:avLst/>
                    </a:prstGeom>
                  </am3d:spPr>
                  <am3d:camera>
                    <am3d:pos x="0" y="0" z="69236153"/>
                    <am3d:up dx="0" dy="36000000" dz="0"/>
                    <am3d:lookAt x="0" y="0" z="0"/>
                    <am3d:perspective fov="2700000"/>
                  </am3d:camera>
                  <am3d:trans>
                    <am3d:meterPerModelUnit n="2964344" d="1000000"/>
                    <am3d:preTrans dx="0" dy="-8821788" dz="0"/>
                    <am3d:scale>
                      <am3d:sx n="1000000" d="1000000"/>
                      <am3d:sy n="1000000" d="1000000"/>
                      <am3d:sz n="1000000" d="1000000"/>
                    </am3d:scale>
                    <am3d:rot ax="-1512647" ay="-4130718" az="-9377608"/>
                    <am3d:postTrans dx="0" dy="0" dz="0"/>
                  </am3d:trans>
                  <am3d:raster rName="Office3DRenderer" rVer="16.0.8326">
                    <am3d:blip r:embed="rId4"/>
                  </am3d:raster>
                  <am3d:objViewport viewportSz="39479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lo 3D 1" descr="Libri">
                <a:extLst>
                  <a:ext uri="{FF2B5EF4-FFF2-40B4-BE49-F238E27FC236}">
                    <a16:creationId xmlns="" xmlns:a16="http://schemas.microsoft.com/office/drawing/2014/main" id="{5742D98D-E117-6A41-A996-0CDC9171E3E6}"/>
                  </a:ext>
                </a:extLst>
              </p:cNvPr>
              <p:cNvPicPr>
                <a:picLocks noGrp="1" noRot="1" noChangeAspect="1" noMove="1" noResize="1" noEditPoints="1" noAdjustHandles="1" noChangeArrowheads="1" noChangeShapeType="1" noCrop="1"/>
              </p:cNvPicPr>
              <p:nvPr/>
            </p:nvPicPr>
            <p:blipFill>
              <a:blip r:embed="rId5"/>
              <a:stretch>
                <a:fillRect/>
              </a:stretch>
            </p:blipFill>
            <p:spPr>
              <a:xfrm>
                <a:off x="6077591" y="2794885"/>
                <a:ext cx="2754708" cy="1916871"/>
              </a:xfrm>
              <a:prstGeom prst="rect">
                <a:avLst/>
              </a:prstGeom>
            </p:spPr>
          </p:pic>
        </mc:Fallback>
      </mc:AlternateContent>
      <p:sp>
        <p:nvSpPr>
          <p:cNvPr id="11" name="Google Shape;55;p13">
            <a:extLst>
              <a:ext uri="{FF2B5EF4-FFF2-40B4-BE49-F238E27FC236}">
                <a16:creationId xmlns="" xmlns:a16="http://schemas.microsoft.com/office/drawing/2014/main" id="{5D769B0E-1FB4-5C4D-9023-B57870EC62D3}"/>
              </a:ext>
            </a:extLst>
          </p:cNvPr>
          <p:cNvSpPr txBox="1">
            <a:spLocks noGrp="1"/>
          </p:cNvSpPr>
          <p:nvPr>
            <p:ph type="subTitle" idx="1"/>
          </p:nvPr>
        </p:nvSpPr>
        <p:spPr>
          <a:xfrm>
            <a:off x="311701" y="2188563"/>
            <a:ext cx="6261378" cy="3534523"/>
          </a:xfrm>
          <a:prstGeom prst="rect">
            <a:avLst/>
          </a:prstGeom>
        </p:spPr>
        <p:txBody>
          <a:bodyPr spcFirstLastPara="1" vert="horz" wrap="square" lIns="91425" tIns="91425" rIns="91425" bIns="91425" anchor="t" anchorCtr="0">
            <a:noAutofit/>
          </a:bodyPr>
          <a:lstStyle/>
          <a:p>
            <a:pPr marL="285750" indent="-285750" algn="l" fontAlgn="base">
              <a:lnSpc>
                <a:spcPct val="100000"/>
              </a:lnSpc>
              <a:spcBef>
                <a:spcPts val="0"/>
              </a:spcBef>
              <a:buFont typeface="Wingdings" panose="05000000000000000000" pitchFamily="2" charset="2"/>
              <a:buChar char="Ø"/>
            </a:pPr>
            <a:r>
              <a:rPr lang="es-ES" sz="1600" u="sng" dirty="0">
                <a:hlinkClick r:id="rId6"/>
              </a:rPr>
              <a:t>https://</a:t>
            </a:r>
            <a:r>
              <a:rPr lang="es-ES" sz="1600" u="sng" dirty="0" smtClean="0">
                <a:hlinkClick r:id="rId6"/>
              </a:rPr>
              <a:t>soundcloud.com/linkhumans</a:t>
            </a:r>
            <a:endParaRPr lang="es-ES" sz="1600" dirty="0"/>
          </a:p>
          <a:p>
            <a:pPr marL="285750" indent="-285750" algn="l" fontAlgn="base">
              <a:lnSpc>
                <a:spcPct val="100000"/>
              </a:lnSpc>
              <a:spcBef>
                <a:spcPts val="0"/>
              </a:spcBef>
              <a:buFont typeface="Wingdings" panose="05000000000000000000" pitchFamily="2" charset="2"/>
              <a:buChar char="Ø"/>
            </a:pPr>
            <a:r>
              <a:rPr lang="es-ES" sz="1600" u="sng" dirty="0" smtClean="0">
                <a:hlinkClick r:id="rId7"/>
              </a:rPr>
              <a:t>https</a:t>
            </a:r>
            <a:r>
              <a:rPr lang="es-ES" sz="1600" u="sng" dirty="0">
                <a:hlinkClick r:id="rId7"/>
              </a:rPr>
              <a:t>://resources.greenhouse.io/</a:t>
            </a:r>
            <a:r>
              <a:rPr lang="es-ES" sz="1600" dirty="0"/>
              <a:t> </a:t>
            </a:r>
            <a:endParaRPr lang="es-ES" sz="1600" dirty="0" smtClean="0"/>
          </a:p>
          <a:p>
            <a:pPr marL="285750" indent="-285750" algn="l" fontAlgn="base">
              <a:lnSpc>
                <a:spcPct val="100000"/>
              </a:lnSpc>
              <a:spcBef>
                <a:spcPts val="0"/>
              </a:spcBef>
              <a:buFont typeface="Wingdings" panose="05000000000000000000" pitchFamily="2" charset="2"/>
              <a:buChar char="Ø"/>
            </a:pPr>
            <a:r>
              <a:rPr lang="es-ES" sz="1600" u="sng" dirty="0" smtClean="0">
                <a:hlinkClick r:id="rId8"/>
              </a:rPr>
              <a:t>https</a:t>
            </a:r>
            <a:r>
              <a:rPr lang="es-ES" sz="1600" u="sng" dirty="0">
                <a:hlinkClick r:id="rId8"/>
              </a:rPr>
              <a:t>://</a:t>
            </a:r>
            <a:r>
              <a:rPr lang="es-ES" sz="1600" u="sng" dirty="0" smtClean="0">
                <a:hlinkClick r:id="rId8"/>
              </a:rPr>
              <a:t>linkhumans.com/dummys-guide-employer-branding/</a:t>
            </a:r>
            <a:endParaRPr lang="es-ES" sz="1600" dirty="0"/>
          </a:p>
          <a:p>
            <a:pPr marL="285750" indent="-285750" algn="l" fontAlgn="base">
              <a:lnSpc>
                <a:spcPct val="100000"/>
              </a:lnSpc>
              <a:spcBef>
                <a:spcPts val="0"/>
              </a:spcBef>
              <a:buFont typeface="Wingdings" panose="05000000000000000000" pitchFamily="2" charset="2"/>
              <a:buChar char="Ø"/>
            </a:pPr>
            <a:r>
              <a:rPr lang="es-ES" sz="1600" u="sng" dirty="0" smtClean="0">
                <a:hlinkClick r:id="rId9"/>
              </a:rPr>
              <a:t>https</a:t>
            </a:r>
            <a:r>
              <a:rPr lang="es-ES" sz="1600" u="sng" dirty="0">
                <a:hlinkClick r:id="rId9"/>
              </a:rPr>
              <a:t>://</a:t>
            </a:r>
            <a:r>
              <a:rPr lang="es-ES" sz="1600" u="sng" dirty="0" smtClean="0">
                <a:hlinkClick r:id="rId9"/>
              </a:rPr>
              <a:t>www.eremedia.com/webinars/from-employees-to-brand-ambassadors-how-to-use-your-employees-to-define-build-and-share-your-employer-brand/</a:t>
            </a:r>
            <a:endParaRPr lang="es-ES" sz="1600" dirty="0"/>
          </a:p>
          <a:p>
            <a:pPr marL="285750" indent="-285750" algn="l" fontAlgn="base">
              <a:lnSpc>
                <a:spcPct val="100000"/>
              </a:lnSpc>
              <a:spcBef>
                <a:spcPts val="0"/>
              </a:spcBef>
              <a:buFont typeface="Wingdings" panose="05000000000000000000" pitchFamily="2" charset="2"/>
              <a:buChar char="Ø"/>
            </a:pPr>
            <a:r>
              <a:rPr lang="es-ES" sz="1600" u="sng" dirty="0" smtClean="0">
                <a:hlinkClick r:id="rId10"/>
              </a:rPr>
              <a:t>https</a:t>
            </a:r>
            <a:r>
              <a:rPr lang="es-ES" sz="1600" u="sng" dirty="0">
                <a:hlinkClick r:id="rId10"/>
              </a:rPr>
              <a:t>://</a:t>
            </a:r>
            <a:r>
              <a:rPr lang="es-ES" sz="1600" u="sng" dirty="0" smtClean="0">
                <a:hlinkClick r:id="rId10"/>
              </a:rPr>
              <a:t>www.top-employers.com/it-IT/insights/culture/hr-trends-report-2020/</a:t>
            </a:r>
            <a:endParaRPr lang="es-ES" sz="1600" dirty="0"/>
          </a:p>
          <a:p>
            <a:pPr marL="285750" indent="-285750" algn="l" fontAlgn="base">
              <a:lnSpc>
                <a:spcPct val="100000"/>
              </a:lnSpc>
              <a:spcBef>
                <a:spcPts val="0"/>
              </a:spcBef>
              <a:buFont typeface="Wingdings" panose="05000000000000000000" pitchFamily="2" charset="2"/>
              <a:buChar char="Ø"/>
            </a:pPr>
            <a:r>
              <a:rPr lang="es-ES" sz="1600" u="sng" dirty="0" smtClean="0">
                <a:hlinkClick r:id="rId11"/>
              </a:rPr>
              <a:t>https</a:t>
            </a:r>
            <a:r>
              <a:rPr lang="es-ES" sz="1600" u="sng" dirty="0">
                <a:hlinkClick r:id="rId11"/>
              </a:rPr>
              <a:t>://</a:t>
            </a:r>
            <a:r>
              <a:rPr lang="es-ES" sz="1600" u="sng" dirty="0" smtClean="0">
                <a:hlinkClick r:id="rId11"/>
              </a:rPr>
              <a:t>www.dummies.com/business/marketing/branding/employer-branding-sample-employer-value-proposition/</a:t>
            </a:r>
            <a:endParaRPr lang="es-ES" sz="1600" dirty="0"/>
          </a:p>
          <a:p>
            <a:pPr marL="285750" indent="-285750" algn="l" fontAlgn="base">
              <a:lnSpc>
                <a:spcPct val="100000"/>
              </a:lnSpc>
              <a:spcBef>
                <a:spcPts val="0"/>
              </a:spcBef>
              <a:buFont typeface="Wingdings" panose="05000000000000000000" pitchFamily="2" charset="2"/>
              <a:buChar char="Ø"/>
            </a:pPr>
            <a:r>
              <a:rPr lang="en-GB" sz="1600" dirty="0" smtClean="0"/>
              <a:t>Come </a:t>
            </a:r>
            <a:r>
              <a:rPr lang="en-GB" sz="1600" dirty="0" err="1" smtClean="0"/>
              <a:t>Costruire</a:t>
            </a:r>
            <a:r>
              <a:rPr lang="en-GB" sz="1600" dirty="0" smtClean="0"/>
              <a:t> </a:t>
            </a:r>
            <a:r>
              <a:rPr lang="en-GB" sz="1600" dirty="0" err="1" smtClean="0"/>
              <a:t>il</a:t>
            </a:r>
            <a:r>
              <a:rPr lang="en-GB" sz="1600" dirty="0" smtClean="0"/>
              <a:t> </a:t>
            </a:r>
            <a:r>
              <a:rPr lang="en-GB" sz="1600" dirty="0" err="1" smtClean="0"/>
              <a:t>tuo</a:t>
            </a:r>
            <a:r>
              <a:rPr lang="en-GB" sz="1600" dirty="0" smtClean="0"/>
              <a:t> Brand. Manuel </a:t>
            </a:r>
            <a:r>
              <a:rPr lang="en-GB" sz="1600" dirty="0" err="1" smtClean="0"/>
              <a:t>Schneer</a:t>
            </a:r>
            <a:r>
              <a:rPr lang="en-GB" sz="1600" dirty="0" smtClean="0"/>
              <a:t>, Adriana Velazquez. </a:t>
            </a:r>
            <a:r>
              <a:rPr lang="en-GB" sz="1600" dirty="0" err="1" smtClean="0"/>
              <a:t>Guerini</a:t>
            </a:r>
            <a:r>
              <a:rPr lang="en-GB" sz="1600" dirty="0" smtClean="0"/>
              <a:t> Next, 2015.</a:t>
            </a:r>
          </a:p>
          <a:p>
            <a:pPr marL="285750" indent="-285750" algn="l" fontAlgn="base">
              <a:lnSpc>
                <a:spcPct val="100000"/>
              </a:lnSpc>
              <a:spcBef>
                <a:spcPts val="0"/>
              </a:spcBef>
              <a:buFont typeface="Wingdings" panose="05000000000000000000" pitchFamily="2" charset="2"/>
              <a:buChar char="Ø"/>
            </a:pPr>
            <a:r>
              <a:rPr lang="en-GB" sz="1600" dirty="0" smtClean="0"/>
              <a:t>The Employer Brand. Simon Barrow &amp; Richard Mosley. Wiley 2005.</a:t>
            </a:r>
          </a:p>
          <a:p>
            <a:pPr marL="285750" indent="-285750" algn="l">
              <a:lnSpc>
                <a:spcPct val="100000"/>
              </a:lnSpc>
              <a:spcBef>
                <a:spcPts val="0"/>
              </a:spcBef>
              <a:buFont typeface="Wingdings" panose="05000000000000000000" pitchFamily="2" charset="2"/>
              <a:buChar char="Ø"/>
            </a:pPr>
            <a:endParaRPr lang="it-IT" sz="1600" dirty="0" smtClean="0">
              <a:cs typeface="Arial" panose="020B0604020202020204" pitchFamily="34" charset="0"/>
            </a:endParaRPr>
          </a:p>
          <a:p>
            <a:pPr algn="l">
              <a:lnSpc>
                <a:spcPct val="200000"/>
              </a:lnSpc>
              <a:spcBef>
                <a:spcPts val="0"/>
              </a:spcBef>
            </a:pPr>
            <a:endParaRPr lang="it-IT" sz="1600" dirty="0">
              <a:cs typeface="Arial" panose="020B0604020202020204" pitchFamily="34" charset="0"/>
            </a:endParaRPr>
          </a:p>
        </p:txBody>
      </p:sp>
      <p:pic>
        <p:nvPicPr>
          <p:cNvPr id="8" name="Grafik 357">
            <a:extLst>
              <a:ext uri="{FF2B5EF4-FFF2-40B4-BE49-F238E27FC236}">
                <a16:creationId xmlns="" xmlns:a16="http://schemas.microsoft.com/office/drawing/2014/main" id="{4A49ED54-8EA4-8D4A-BF16-FDAA0E8ADECA}"/>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2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a:extLst>
              <a:ext uri="{FF2B5EF4-FFF2-40B4-BE49-F238E27FC236}">
                <a16:creationId xmlns="" xmlns:a16="http://schemas.microsoft.com/office/drawing/2014/main" id="{59F56C9B-E10D-4EC9-B3AB-F688BC900D33}"/>
              </a:ext>
            </a:extLst>
          </p:cNvPr>
          <p:cNvSpPr>
            <a:spLocks noGrp="1"/>
          </p:cNvSpPr>
          <p:nvPr>
            <p:ph type="ctrTitle"/>
          </p:nvPr>
        </p:nvSpPr>
        <p:spPr/>
        <p:txBody>
          <a:bodyPr>
            <a:normAutofit fontScale="90000"/>
          </a:bodyPr>
          <a:lstStyle/>
          <a:p>
            <a:r>
              <a:rPr lang="es-ES" sz="4800" b="1" dirty="0" smtClean="0">
                <a:ln/>
              </a:rPr>
              <a:t>¡Gracias por su atención!</a:t>
            </a:r>
            <a:r>
              <a:rPr lang="en-GB" sz="4800" b="1" i="1" dirty="0">
                <a:ln/>
                <a:solidFill>
                  <a:schemeClr val="accent4"/>
                </a:solidFill>
              </a:rPr>
              <a:t/>
            </a:r>
            <a:br>
              <a:rPr lang="en-GB" sz="4800" b="1" i="1" dirty="0">
                <a:ln/>
                <a:solidFill>
                  <a:schemeClr val="accent4"/>
                </a:solidFill>
              </a:rPr>
            </a:br>
            <a:endParaRPr lang="x-none" dirty="0"/>
          </a:p>
        </p:txBody>
      </p:sp>
      <p:pic>
        <p:nvPicPr>
          <p:cNvPr id="6" name="Grafik 358">
            <a:extLst>
              <a:ext uri="{FF2B5EF4-FFF2-40B4-BE49-F238E27FC236}">
                <a16:creationId xmlns="" xmlns:a16="http://schemas.microsoft.com/office/drawing/2014/main" id="{F6D68DA8-F7F9-4B03-8AB4-5C96DB6D31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1067" y="5905512"/>
            <a:ext cx="1439863" cy="398463"/>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359">
            <a:extLst>
              <a:ext uri="{FF2B5EF4-FFF2-40B4-BE49-F238E27FC236}">
                <a16:creationId xmlns="" xmlns:a16="http://schemas.microsoft.com/office/drawing/2014/main" id="{54A1FB7E-9FAC-49E4-AC91-37ABD6D338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87155" y="5905512"/>
            <a:ext cx="792163" cy="404813"/>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361">
            <a:extLst>
              <a:ext uri="{FF2B5EF4-FFF2-40B4-BE49-F238E27FC236}">
                <a16:creationId xmlns="" xmlns:a16="http://schemas.microsoft.com/office/drawing/2014/main" id="{D358AB8C-8099-4ACD-887B-D28B8F3ACE9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65594" y="5866258"/>
            <a:ext cx="8223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360">
            <a:extLst>
              <a:ext uri="{FF2B5EF4-FFF2-40B4-BE49-F238E27FC236}">
                <a16:creationId xmlns="" xmlns:a16="http://schemas.microsoft.com/office/drawing/2014/main" id="{219B62B8-97A0-414D-AFB4-D179A08ED92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11889" y="5906739"/>
            <a:ext cx="13906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55">
            <a:extLst>
              <a:ext uri="{FF2B5EF4-FFF2-40B4-BE49-F238E27FC236}">
                <a16:creationId xmlns="" xmlns:a16="http://schemas.microsoft.com/office/drawing/2014/main" id="{6ED271B3-288A-4C08-B4AB-42EC090FD47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54988" y="5905512"/>
            <a:ext cx="34290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356">
            <a:extLst>
              <a:ext uri="{FF2B5EF4-FFF2-40B4-BE49-F238E27FC236}">
                <a16:creationId xmlns="" xmlns:a16="http://schemas.microsoft.com/office/drawing/2014/main" id="{E5A418B5-4B76-4A39-8358-ABE8E05AF45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16221" y="5850743"/>
            <a:ext cx="525462" cy="3698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759B4883-1DC1-4619-B742-01DDFD87786A}"/>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 xmlns:a16="http://schemas.microsoft.com/office/drawing/2014/main" id="{98A17703-898A-C24D-BC5A-25830C8DB718}"/>
              </a:ext>
            </a:extLst>
          </p:cNvPr>
          <p:cNvSpPr/>
          <p:nvPr/>
        </p:nvSpPr>
        <p:spPr>
          <a:xfrm>
            <a:off x="1143000" y="3086886"/>
            <a:ext cx="6857999" cy="954107"/>
          </a:xfrm>
          <a:prstGeom prst="rect">
            <a:avLst/>
          </a:prstGeom>
        </p:spPr>
        <p:txBody>
          <a:bodyPr wrap="square">
            <a:spAutoFit/>
          </a:bodyPr>
          <a:lstStyle/>
          <a:p>
            <a:pPr algn="ctr"/>
            <a:endParaRPr lang="de-AT" sz="2800" b="1" i="1" dirty="0">
              <a:latin typeface="Calibri" panose="020F0502020204030204" pitchFamily="34" charset="0"/>
              <a:ea typeface="Calibri" panose="020F0502020204030204" pitchFamily="34" charset="0"/>
            </a:endParaRPr>
          </a:p>
          <a:p>
            <a:pPr algn="ctr"/>
            <a:endParaRPr lang="de-AT" sz="2800" b="1" i="1" dirty="0">
              <a:latin typeface="Calibri" panose="020F0502020204030204" pitchFamily="34" charset="0"/>
              <a:ea typeface="Calibri" panose="020F0502020204030204" pitchFamily="34" charset="0"/>
            </a:endParaRPr>
          </a:p>
        </p:txBody>
      </p:sp>
      <p:pic>
        <p:nvPicPr>
          <p:cNvPr id="14" name="Grafik 357">
            <a:extLst>
              <a:ext uri="{FF2B5EF4-FFF2-40B4-BE49-F238E27FC236}">
                <a16:creationId xmlns="" xmlns:a16="http://schemas.microsoft.com/office/drawing/2014/main" id="{573E0990-6B94-4F48-8A9C-D51FE094479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6317" y="6061018"/>
            <a:ext cx="1558547" cy="61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7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itle 2">
            <a:extLst>
              <a:ext uri="{FF2B5EF4-FFF2-40B4-BE49-F238E27FC236}">
                <a16:creationId xmlns="" xmlns:a16="http://schemas.microsoft.com/office/drawing/2014/main" id="{9EC3567D-321E-4D8C-990E-10BE5B3602A6}"/>
              </a:ext>
            </a:extLst>
          </p:cNvPr>
          <p:cNvSpPr>
            <a:spLocks noGrp="1"/>
          </p:cNvSpPr>
          <p:nvPr>
            <p:ph type="ctrTitle"/>
          </p:nvPr>
        </p:nvSpPr>
        <p:spPr>
          <a:xfrm>
            <a:off x="311700" y="1531253"/>
            <a:ext cx="8520600" cy="528865"/>
          </a:xfrm>
          <a:prstGeom prst="roundRect">
            <a:avLst/>
          </a:prstGeom>
          <a:solidFill>
            <a:srgbClr val="3086B8"/>
          </a:solidFill>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en-GB" sz="3400" b="1" spc="50">
                <a:ln w="0"/>
                <a:solidFill>
                  <a:schemeClr val="bg2"/>
                </a:solidFill>
                <a:effectLst>
                  <a:innerShdw blurRad="63500" dist="50800" dir="13500000">
                    <a:srgbClr val="000000">
                      <a:alpha val="50000"/>
                    </a:srgbClr>
                  </a:innerShdw>
                </a:effectLst>
              </a:rPr>
              <a:t>Resultados del aprendizaje</a:t>
            </a:r>
          </a:p>
        </p:txBody>
      </p:sp>
      <p:sp>
        <p:nvSpPr>
          <p:cNvPr id="18" name="Google Shape;55;p13">
            <a:extLst>
              <a:ext uri="{FF2B5EF4-FFF2-40B4-BE49-F238E27FC236}">
                <a16:creationId xmlns="" xmlns:a16="http://schemas.microsoft.com/office/drawing/2014/main" id="{CBD3A506-A403-42C8-9A37-69FB5E4CFC5A}"/>
              </a:ext>
            </a:extLst>
          </p:cNvPr>
          <p:cNvSpPr txBox="1">
            <a:spLocks noGrp="1"/>
          </p:cNvSpPr>
          <p:nvPr>
            <p:ph type="subTitle" idx="1"/>
          </p:nvPr>
        </p:nvSpPr>
        <p:spPr>
          <a:xfrm>
            <a:off x="311700" y="2147561"/>
            <a:ext cx="8520600" cy="3326139"/>
          </a:xfrm>
          <a:prstGeom prst="rect">
            <a:avLst/>
          </a:prstGeom>
        </p:spPr>
        <p:txBody>
          <a:bodyPr spcFirstLastPara="1" vert="horz" wrap="square" lIns="91425" tIns="91425" rIns="91425" bIns="91425" anchor="t" anchorCtr="0">
            <a:noAutofit/>
          </a:bodyPr>
          <a:lstStyle/>
          <a:p>
            <a:pPr algn="l">
              <a:spcBef>
                <a:spcPts val="0"/>
              </a:spcBef>
            </a:pPr>
            <a:r>
              <a:rPr lang="es-ES" dirty="0" smtClean="0"/>
              <a:t>Al final de esta unidad de aprendizaje, usted sabrá:</a:t>
            </a:r>
          </a:p>
          <a:p>
            <a:pPr algn="l">
              <a:spcBef>
                <a:spcPts val="0"/>
              </a:spcBef>
            </a:pPr>
            <a:endParaRPr lang="it-IT" sz="2000" dirty="0"/>
          </a:p>
          <a:p>
            <a:pPr marL="2057400" lvl="5" indent="-342900" algn="l" fontAlgn="base">
              <a:lnSpc>
                <a:spcPct val="150000"/>
              </a:lnSpc>
              <a:buFont typeface="+mj-lt"/>
              <a:buAutoNum type="arabicPeriod"/>
            </a:pPr>
            <a:endParaRPr lang="it-IT" sz="2000" dirty="0"/>
          </a:p>
        </p:txBody>
      </p:sp>
      <p:sp>
        <p:nvSpPr>
          <p:cNvPr id="5" name="Rectangle 4">
            <a:extLst>
              <a:ext uri="{FF2B5EF4-FFF2-40B4-BE49-F238E27FC236}">
                <a16:creationId xmlns="" xmlns:a16="http://schemas.microsoft.com/office/drawing/2014/main"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Grafik 357">
            <a:extLst>
              <a:ext uri="{FF2B5EF4-FFF2-40B4-BE49-F238E27FC236}">
                <a16:creationId xmlns="" xmlns:a16="http://schemas.microsoft.com/office/drawing/2014/main" id="{4903074B-C19B-3945-9FE9-BA27183DC4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55;p13">
            <a:extLst>
              <a:ext uri="{FF2B5EF4-FFF2-40B4-BE49-F238E27FC236}">
                <a16:creationId xmlns="" xmlns:a16="http://schemas.microsoft.com/office/drawing/2014/main" id="{690253BF-7992-7949-9CEC-6E4DD73D7057}"/>
              </a:ext>
            </a:extLst>
          </p:cNvPr>
          <p:cNvSpPr txBox="1">
            <a:spLocks/>
          </p:cNvSpPr>
          <p:nvPr/>
        </p:nvSpPr>
        <p:spPr>
          <a:xfrm>
            <a:off x="311700" y="2678909"/>
            <a:ext cx="8520600" cy="2794791"/>
          </a:xfrm>
          <a:prstGeom prst="rect">
            <a:avLst/>
          </a:prstGeom>
        </p:spPr>
        <p:txBody>
          <a:bodyPr spcFirstLastPara="1" vert="horz" wrap="square" lIns="91425" tIns="91425" rIns="91425" bIns="91425"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371600" lvl="3" indent="-342900" algn="l" fontAlgn="base">
              <a:lnSpc>
                <a:spcPct val="150000"/>
              </a:lnSpc>
              <a:buFont typeface="+mj-lt"/>
              <a:buAutoNum type="arabicPeriod"/>
            </a:pPr>
            <a:r>
              <a:rPr lang="it-IT" sz="2000" dirty="0"/>
              <a:t>Cómo crear su propia marca </a:t>
            </a:r>
            <a:r>
              <a:rPr lang="it-IT" sz="2000" dirty="0" smtClean="0"/>
              <a:t>empleadora</a:t>
            </a:r>
            <a:endParaRPr lang="it-IT" sz="2000" dirty="0"/>
          </a:p>
          <a:p>
            <a:pPr marL="1371600" lvl="3" indent="-342900" algn="l" fontAlgn="base">
              <a:lnSpc>
                <a:spcPct val="150000"/>
              </a:lnSpc>
              <a:buFont typeface="+mj-lt"/>
              <a:buAutoNum type="arabicPeriod"/>
            </a:pPr>
            <a:r>
              <a:rPr lang="it-IT" sz="2000" dirty="0"/>
              <a:t>Cómo definir su </a:t>
            </a:r>
            <a:r>
              <a:rPr lang="it-IT" sz="2000" dirty="0" smtClean="0"/>
              <a:t>Propuesta </a:t>
            </a:r>
            <a:r>
              <a:rPr lang="it-IT" sz="2000" dirty="0"/>
              <a:t>de </a:t>
            </a:r>
            <a:r>
              <a:rPr lang="it-IT" sz="2000" dirty="0" smtClean="0"/>
              <a:t>valor</a:t>
            </a:r>
            <a:endParaRPr lang="it-IT" sz="2000" dirty="0"/>
          </a:p>
          <a:p>
            <a:pPr marL="1371600" lvl="3" indent="-342900" algn="l" fontAlgn="base">
              <a:lnSpc>
                <a:spcPct val="150000"/>
              </a:lnSpc>
              <a:buFont typeface="+mj-lt"/>
              <a:buAutoNum type="arabicPeriod"/>
            </a:pPr>
            <a:r>
              <a:rPr lang="it-IT" sz="2000" dirty="0"/>
              <a:t>Construye el marco de </a:t>
            </a:r>
            <a:r>
              <a:rPr lang="it-IT" sz="2000" dirty="0" smtClean="0"/>
              <a:t>Marca empleadora</a:t>
            </a:r>
            <a:endParaRPr lang="it-IT" sz="2000" dirty="0"/>
          </a:p>
          <a:p>
            <a:pPr marL="1371600" lvl="3" indent="-342900" algn="l" fontAlgn="base">
              <a:lnSpc>
                <a:spcPct val="150000"/>
              </a:lnSpc>
              <a:buFont typeface="+mj-lt"/>
              <a:buAutoNum type="arabicPeriod"/>
            </a:pPr>
            <a:r>
              <a:rPr lang="it-IT" sz="2000" dirty="0"/>
              <a:t>Lo que los mejores candidatos quieren en un empleador</a:t>
            </a:r>
          </a:p>
          <a:p>
            <a:pPr marL="1371600" lvl="3" indent="-342900" algn="l" fontAlgn="base">
              <a:lnSpc>
                <a:spcPct val="150000"/>
              </a:lnSpc>
              <a:buFont typeface="+mj-lt"/>
              <a:buAutoNum type="arabicPeriod"/>
            </a:pPr>
            <a:r>
              <a:rPr lang="es-ES" sz="2000" dirty="0" smtClean="0"/>
              <a:t>El impacto en los clientes y beneficios</a:t>
            </a:r>
          </a:p>
          <a:p>
            <a:pPr algn="l">
              <a:lnSpc>
                <a:spcPct val="150000"/>
              </a:lnSpc>
              <a:spcBef>
                <a:spcPts val="0"/>
              </a:spcBef>
            </a:pPr>
            <a:endParaRPr lang="en-GB" dirty="0"/>
          </a:p>
        </p:txBody>
      </p:sp>
    </p:spTree>
    <p:extLst>
      <p:ext uri="{BB962C8B-B14F-4D97-AF65-F5344CB8AC3E}">
        <p14:creationId xmlns:p14="http://schemas.microsoft.com/office/powerpoint/2010/main" val="108880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5306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DE" sz="3400" b="1" dirty="0">
                <a:ln/>
                <a:solidFill>
                  <a:schemeClr val="bg1"/>
                </a:solidFill>
              </a:rPr>
              <a:t>Contenido </a:t>
            </a:r>
            <a:endParaRPr lang="en-GB" sz="3400" b="1" dirty="0">
              <a:ln/>
              <a:solidFill>
                <a:schemeClr val="bg1"/>
              </a:solidFill>
            </a:endParaRPr>
          </a:p>
        </p:txBody>
      </p:sp>
      <p:sp>
        <p:nvSpPr>
          <p:cNvPr id="5" name="Rectangle 4">
            <a:extLst>
              <a:ext uri="{FF2B5EF4-FFF2-40B4-BE49-F238E27FC236}">
                <a16:creationId xmlns=""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10" name="Picture 1" descr="page10image26545200">
            <a:extLst>
              <a:ext uri="{FF2B5EF4-FFF2-40B4-BE49-F238E27FC236}">
                <a16:creationId xmlns="" xmlns:a16="http://schemas.microsoft.com/office/drawing/2014/main" id="{F95D5FA6-4094-524D-8D0A-3DED5027B8F2}"/>
              </a:ext>
            </a:extLst>
          </p:cNvPr>
          <p:cNvPicPr>
            <a:picLocks noChangeAspect="1" noChangeArrowheads="1"/>
          </p:cNvPicPr>
          <p:nvPr/>
        </p:nvPicPr>
        <p:blipFill>
          <a:blip r:embed="rId3" cstate="email">
            <a:alphaModFix amt="27000"/>
            <a:extLst>
              <a:ext uri="{28A0092B-C50C-407E-A947-70E740481C1C}">
                <a14:useLocalDpi xmlns:a14="http://schemas.microsoft.com/office/drawing/2010/main"/>
              </a:ext>
            </a:extLst>
          </a:blip>
          <a:srcRect/>
          <a:stretch>
            <a:fillRect/>
          </a:stretch>
        </p:blipFill>
        <p:spPr bwMode="auto">
          <a:xfrm>
            <a:off x="421100" y="2174319"/>
            <a:ext cx="8467800" cy="4024007"/>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357">
            <a:extLst>
              <a:ext uri="{FF2B5EF4-FFF2-40B4-BE49-F238E27FC236}">
                <a16:creationId xmlns="" xmlns:a16="http://schemas.microsoft.com/office/drawing/2014/main" id="{1308BB69-6885-2448-9197-7BCC8CA00DC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55;p13">
            <a:extLst>
              <a:ext uri="{FF2B5EF4-FFF2-40B4-BE49-F238E27FC236}">
                <a16:creationId xmlns="" xmlns:a16="http://schemas.microsoft.com/office/drawing/2014/main" id="{1629A3BF-C29D-6D4B-A26C-C14451F4E26B}"/>
              </a:ext>
            </a:extLst>
          </p:cNvPr>
          <p:cNvSpPr txBox="1">
            <a:spLocks/>
          </p:cNvSpPr>
          <p:nvPr/>
        </p:nvSpPr>
        <p:spPr>
          <a:xfrm>
            <a:off x="421100" y="2007425"/>
            <a:ext cx="8411200" cy="3890052"/>
          </a:xfrm>
          <a:prstGeom prst="rect">
            <a:avLst/>
          </a:prstGeom>
        </p:spPr>
        <p:txBody>
          <a:bodyPr spcFirstLastPara="1" vert="horz" wrap="square" lIns="91425" tIns="91425" rIns="91425" bIns="91425" anchor="t"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371600" lvl="3" indent="-342900" algn="l" fontAlgn="base">
              <a:lnSpc>
                <a:spcPct val="150000"/>
              </a:lnSpc>
              <a:buFont typeface="Wingdings" pitchFamily="2" charset="2"/>
              <a:buChar char="ü"/>
            </a:pPr>
            <a:r>
              <a:rPr lang="it-IT" sz="2000" dirty="0"/>
              <a:t>Creación de </a:t>
            </a:r>
            <a:r>
              <a:rPr lang="it-IT" sz="2000" dirty="0"/>
              <a:t>M</a:t>
            </a:r>
            <a:r>
              <a:rPr lang="it-IT" sz="2000" dirty="0" smtClean="0"/>
              <a:t>arca empleadora propia y </a:t>
            </a:r>
            <a:r>
              <a:rPr lang="it-IT" sz="2000" dirty="0"/>
              <a:t>desarrollo de una estrategia eficaz de </a:t>
            </a:r>
            <a:r>
              <a:rPr lang="it-IT" sz="2000" dirty="0"/>
              <a:t>M</a:t>
            </a:r>
            <a:r>
              <a:rPr lang="it-IT" sz="2000" dirty="0" smtClean="0"/>
              <a:t>arca </a:t>
            </a:r>
            <a:r>
              <a:rPr lang="it-IT" sz="2000" dirty="0" smtClean="0"/>
              <a:t>empleadora</a:t>
            </a:r>
            <a:endParaRPr lang="it-IT" sz="2000" dirty="0"/>
          </a:p>
          <a:p>
            <a:pPr marL="1371600" lvl="3" indent="-342900" algn="l" fontAlgn="base">
              <a:lnSpc>
                <a:spcPct val="150000"/>
              </a:lnSpc>
              <a:buFont typeface="Wingdings" pitchFamily="2" charset="2"/>
              <a:buChar char="ü"/>
            </a:pPr>
            <a:r>
              <a:rPr lang="it-IT" sz="2000" dirty="0"/>
              <a:t>Definición de la </a:t>
            </a:r>
            <a:r>
              <a:rPr lang="it-IT" sz="2000" dirty="0"/>
              <a:t>P</a:t>
            </a:r>
            <a:r>
              <a:rPr lang="it-IT" sz="2000" dirty="0" smtClean="0"/>
              <a:t>ropuesta </a:t>
            </a:r>
            <a:r>
              <a:rPr lang="it-IT" sz="2000" dirty="0"/>
              <a:t>de </a:t>
            </a:r>
            <a:r>
              <a:rPr lang="it-IT" sz="2000" dirty="0" smtClean="0"/>
              <a:t>valor</a:t>
            </a:r>
            <a:endParaRPr lang="it-IT" sz="2000" dirty="0"/>
          </a:p>
          <a:p>
            <a:pPr marL="1371600" lvl="3" indent="-342900" algn="l" fontAlgn="base">
              <a:lnSpc>
                <a:spcPct val="150000"/>
              </a:lnSpc>
              <a:buFont typeface="Wingdings" pitchFamily="2" charset="2"/>
              <a:buChar char="ü"/>
            </a:pPr>
            <a:r>
              <a:rPr lang="it-IT" sz="2000" dirty="0"/>
              <a:t>El marco de la </a:t>
            </a:r>
            <a:r>
              <a:rPr lang="it-IT" sz="2000" dirty="0" smtClean="0"/>
              <a:t>Marca empleadora</a:t>
            </a:r>
            <a:endParaRPr lang="it-IT" sz="2000" dirty="0"/>
          </a:p>
          <a:p>
            <a:pPr marL="1371600" lvl="3" indent="-342900" algn="l" fontAlgn="base">
              <a:lnSpc>
                <a:spcPct val="150000"/>
              </a:lnSpc>
              <a:buFont typeface="Wingdings" pitchFamily="2" charset="2"/>
              <a:buChar char="ü"/>
            </a:pPr>
            <a:r>
              <a:rPr lang="it-IT" sz="2000" dirty="0"/>
              <a:t>Lo que los mejores candidatos quieren en un empleador</a:t>
            </a:r>
          </a:p>
          <a:p>
            <a:pPr marL="1371600" lvl="3" indent="-342900" algn="l" fontAlgn="base">
              <a:lnSpc>
                <a:spcPct val="150000"/>
              </a:lnSpc>
              <a:buFont typeface="Wingdings" pitchFamily="2" charset="2"/>
              <a:buChar char="ü"/>
            </a:pPr>
            <a:r>
              <a:rPr lang="it-IT" sz="2000" dirty="0"/>
              <a:t>El impacto de la </a:t>
            </a:r>
            <a:r>
              <a:rPr lang="it-IT" sz="2000" dirty="0" smtClean="0"/>
              <a:t>Marca </a:t>
            </a:r>
            <a:r>
              <a:rPr lang="it-IT" sz="2000" dirty="0"/>
              <a:t>empresarial en los clientes y </a:t>
            </a:r>
            <a:r>
              <a:rPr lang="it-IT" sz="2000" dirty="0" smtClean="0"/>
              <a:t>sus beneficios</a:t>
            </a:r>
            <a:endParaRPr lang="it-IT" sz="2000" dirty="0"/>
          </a:p>
          <a:p>
            <a:pPr marL="1371600" lvl="3" indent="-342900" algn="l" fontAlgn="base">
              <a:lnSpc>
                <a:spcPct val="150000"/>
              </a:lnSpc>
              <a:buFont typeface="Wingdings" pitchFamily="2" charset="2"/>
              <a:buChar char="ü"/>
            </a:pPr>
            <a:r>
              <a:rPr lang="it-IT" sz="2000" dirty="0"/>
              <a:t>Un ejemplo de </a:t>
            </a:r>
            <a:r>
              <a:rPr lang="it-IT" sz="2000" dirty="0" smtClean="0"/>
              <a:t>Propuesta de valor-EVP</a:t>
            </a:r>
            <a:endParaRPr lang="en-GB" sz="2000" dirty="0"/>
          </a:p>
        </p:txBody>
      </p:sp>
    </p:spTree>
    <p:extLst>
      <p:ext uri="{BB962C8B-B14F-4D97-AF65-F5344CB8AC3E}">
        <p14:creationId xmlns:p14="http://schemas.microsoft.com/office/powerpoint/2010/main" val="426818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Immagine 2">
            <a:extLst>
              <a:ext uri="{FF2B5EF4-FFF2-40B4-BE49-F238E27FC236}">
                <a16:creationId xmlns="" xmlns:a16="http://schemas.microsoft.com/office/drawing/2014/main" id="{DF4748B6-91D0-694E-8CDD-A7E03A89D1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700" y="2556375"/>
            <a:ext cx="5175879" cy="3049420"/>
          </a:xfrm>
          <a:prstGeom prst="rect">
            <a:avLst/>
          </a:prstGeom>
        </p:spPr>
      </p:pic>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5933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Cómo crear su propia marca </a:t>
            </a:r>
            <a:r>
              <a:rPr lang="it-IT" sz="3600" b="1" dirty="0" smtClean="0">
                <a:ln/>
                <a:solidFill>
                  <a:schemeClr val="bg1"/>
                </a:solidFill>
              </a:rPr>
              <a:t>empleadora</a:t>
            </a:r>
            <a:endParaRPr lang="en-GB" sz="3400" b="1" dirty="0">
              <a:ln/>
              <a:solidFill>
                <a:schemeClr val="bg1"/>
              </a:solidFill>
            </a:endParaRPr>
          </a:p>
        </p:txBody>
      </p:sp>
      <p:sp>
        <p:nvSpPr>
          <p:cNvPr id="20" name="Google Shape;55;p13">
            <a:extLst>
              <a:ext uri="{FF2B5EF4-FFF2-40B4-BE49-F238E27FC236}">
                <a16:creationId xmlns="" xmlns:a16="http://schemas.microsoft.com/office/drawing/2014/main" id="{99DFCC19-4E29-4531-B893-4EBE21DB92AC}"/>
              </a:ext>
            </a:extLst>
          </p:cNvPr>
          <p:cNvSpPr txBox="1">
            <a:spLocks noGrp="1"/>
          </p:cNvSpPr>
          <p:nvPr>
            <p:ph type="subTitle" idx="1"/>
          </p:nvPr>
        </p:nvSpPr>
        <p:spPr>
          <a:xfrm>
            <a:off x="155850" y="1965312"/>
            <a:ext cx="8832300" cy="502164"/>
          </a:xfrm>
          <a:prstGeom prst="rect">
            <a:avLst/>
          </a:prstGeom>
        </p:spPr>
        <p:txBody>
          <a:bodyPr spcFirstLastPara="1" vert="horz" wrap="square" lIns="91425" tIns="91425" rIns="91425" bIns="91425" anchor="t" anchorCtr="0">
            <a:noAutofit/>
          </a:bodyPr>
          <a:lstStyle/>
          <a:p>
            <a:pPr algn="just"/>
            <a:r>
              <a:rPr lang="es-ES" sz="1500" b="1" i="1" dirty="0" smtClean="0"/>
              <a:t>Crear su propia marca</a:t>
            </a:r>
            <a:r>
              <a:rPr lang="es-ES" sz="1500" b="1" i="1" dirty="0" smtClean="0"/>
              <a:t> </a:t>
            </a:r>
            <a:r>
              <a:rPr lang="es-ES" sz="1500" b="1" i="1" dirty="0" smtClean="0"/>
              <a:t>empleadora, diferenciarse y destacarse de la competencia.</a:t>
            </a:r>
            <a:endParaRPr lang="es-ES" sz="1500" b="1" dirty="0"/>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9" name="Grafik 357">
            <a:extLst>
              <a:ext uri="{FF2B5EF4-FFF2-40B4-BE49-F238E27FC236}">
                <a16:creationId xmlns="" xmlns:a16="http://schemas.microsoft.com/office/drawing/2014/main" id="{3C2567C0-5194-6B41-B0DC-813DF7F2DE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 xmlns:a16="http://schemas.microsoft.com/office/drawing/2014/main" id="{F768766C-5851-594B-90B2-FC8DDE92AC6E}"/>
              </a:ext>
            </a:extLst>
          </p:cNvPr>
          <p:cNvSpPr/>
          <p:nvPr/>
        </p:nvSpPr>
        <p:spPr>
          <a:xfrm>
            <a:off x="5700304" y="2534751"/>
            <a:ext cx="3381508" cy="3093154"/>
          </a:xfrm>
          <a:prstGeom prst="rect">
            <a:avLst/>
          </a:prstGeom>
        </p:spPr>
        <p:txBody>
          <a:bodyPr wrap="square">
            <a:spAutoFit/>
          </a:bodyPr>
          <a:lstStyle/>
          <a:p>
            <a:pPr algn="just"/>
            <a:r>
              <a:rPr lang="es-ES" sz="1500" i="1" dirty="0" smtClean="0"/>
              <a:t>Tratar de imitar o plasmar la marca de otra empresa suele ser un error bastante común que no se debe cometer, por mucho que se compartan características o se tenga mucho en común con dicha compañía.</a:t>
            </a:r>
          </a:p>
          <a:p>
            <a:pPr algn="just"/>
            <a:endParaRPr lang="es-ES" sz="1500" i="1" dirty="0" smtClean="0"/>
          </a:p>
          <a:p>
            <a:pPr algn="just"/>
            <a:r>
              <a:rPr lang="es-ES" sz="1500" i="1" dirty="0" smtClean="0"/>
              <a:t>Toda idea detrás de una marca debe ser la diferenciación con respecto a la competencia. Si todo el mundo se parece, nadie destaca, incluyéndote a ti.</a:t>
            </a:r>
            <a:endParaRPr lang="es-ES" sz="1500" i="1" dirty="0"/>
          </a:p>
        </p:txBody>
      </p:sp>
      <p:sp>
        <p:nvSpPr>
          <p:cNvPr id="7" name="Rettangolo 6">
            <a:extLst>
              <a:ext uri="{FF2B5EF4-FFF2-40B4-BE49-F238E27FC236}">
                <a16:creationId xmlns="" xmlns:a16="http://schemas.microsoft.com/office/drawing/2014/main" id="{8B7BFAB2-20D5-B849-99A4-B6A4417577B1}"/>
              </a:ext>
            </a:extLst>
          </p:cNvPr>
          <p:cNvSpPr/>
          <p:nvPr/>
        </p:nvSpPr>
        <p:spPr>
          <a:xfrm>
            <a:off x="288372" y="5567736"/>
            <a:ext cx="4283628" cy="253916"/>
          </a:xfrm>
          <a:prstGeom prst="rect">
            <a:avLst/>
          </a:prstGeom>
        </p:spPr>
        <p:txBody>
          <a:bodyPr wrap="square">
            <a:spAutoFit/>
          </a:bodyPr>
          <a:lstStyle/>
          <a:p>
            <a:r>
              <a:rPr lang="it-IT" sz="1050" i="1">
                <a:hlinkClick r:id="rId5"/>
              </a:rPr>
              <a:t>https://www.greatplacetowork.it/risorse/employer-branding</a:t>
            </a:r>
            <a:endParaRPr lang="it-IT" sz="1050" i="1" dirty="0"/>
          </a:p>
        </p:txBody>
      </p:sp>
    </p:spTree>
    <p:extLst>
      <p:ext uri="{BB962C8B-B14F-4D97-AF65-F5344CB8AC3E}">
        <p14:creationId xmlns:p14="http://schemas.microsoft.com/office/powerpoint/2010/main" val="283009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Cómo crear su propia </a:t>
            </a:r>
            <a:r>
              <a:rPr lang="it-IT" sz="3600" b="1" dirty="0" smtClean="0">
                <a:ln/>
                <a:solidFill>
                  <a:schemeClr val="bg1"/>
                </a:solidFill>
              </a:rPr>
              <a:t>marca empleadora</a:t>
            </a:r>
            <a:endParaRPr lang="en-GB" sz="3400" b="1" dirty="0">
              <a:ln/>
              <a:solidFill>
                <a:schemeClr val="bg1"/>
              </a:solidFill>
            </a:endParaRPr>
          </a:p>
        </p:txBody>
      </p:sp>
      <p:sp>
        <p:nvSpPr>
          <p:cNvPr id="4" name="Rectangle 8">
            <a:extLst>
              <a:ext uri="{FF2B5EF4-FFF2-40B4-BE49-F238E27FC236}">
                <a16:creationId xmlns="" xmlns:a16="http://schemas.microsoft.com/office/drawing/2014/main" id="{963F6A1B-1C51-4094-8C5A-A8309CF7357D}"/>
              </a:ext>
            </a:extLst>
          </p:cNvPr>
          <p:cNvSpPr>
            <a:spLocks noChangeArrowheads="1"/>
          </p:cNvSpPr>
          <p:nvPr/>
        </p:nvSpPr>
        <p:spPr bwMode="auto">
          <a:xfrm>
            <a:off x="524425" y="540251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38A1BF53-CFEB-6B44-97A1-80AD498ED1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76AF3229-EEC2-024A-A4DE-3C8439478F88}"/>
              </a:ext>
            </a:extLst>
          </p:cNvPr>
          <p:cNvSpPr/>
          <p:nvPr/>
        </p:nvSpPr>
        <p:spPr>
          <a:xfrm>
            <a:off x="311700" y="2857010"/>
            <a:ext cx="3777700" cy="3046988"/>
          </a:xfrm>
          <a:prstGeom prst="rect">
            <a:avLst/>
          </a:prstGeom>
        </p:spPr>
        <p:txBody>
          <a:bodyPr wrap="square">
            <a:spAutoFit/>
          </a:bodyPr>
          <a:lstStyle/>
          <a:p>
            <a:pPr algn="just"/>
            <a:r>
              <a:rPr lang="es-ES" sz="1600" dirty="0" smtClean="0"/>
              <a:t>Algunas empresas son más estimulantes que otras. Sin embargo, no todos los solicitantes de empleo quieren trabajar en la empresa más moderna y más </a:t>
            </a:r>
            <a:r>
              <a:rPr lang="es-ES" sz="1600" i="1" dirty="0" err="1" smtClean="0"/>
              <a:t>cool</a:t>
            </a:r>
            <a:r>
              <a:rPr lang="es-ES" sz="1600" dirty="0" smtClean="0"/>
              <a:t>. </a:t>
            </a:r>
          </a:p>
          <a:p>
            <a:pPr algn="just"/>
            <a:endParaRPr lang="es-ES" sz="1600" dirty="0" smtClean="0"/>
          </a:p>
          <a:p>
            <a:pPr algn="just"/>
            <a:r>
              <a:rPr lang="es-ES" sz="1600" dirty="0" smtClean="0"/>
              <a:t>Algunas personas prefieren trabajar para un negocio familiar donde el CEO realmente trate con el trabajador, lo conozca, o en una organización plenamente establecida con estrechos lazos con la comunidad local. </a:t>
            </a:r>
            <a:endParaRPr lang="es-ES" sz="1600" dirty="0"/>
          </a:p>
        </p:txBody>
      </p:sp>
      <p:sp>
        <p:nvSpPr>
          <p:cNvPr id="6" name="Rettangolo 5">
            <a:extLst>
              <a:ext uri="{FF2B5EF4-FFF2-40B4-BE49-F238E27FC236}">
                <a16:creationId xmlns="" xmlns:a16="http://schemas.microsoft.com/office/drawing/2014/main" id="{79661160-7A1C-534A-B5B8-88E603EB0E04}"/>
              </a:ext>
            </a:extLst>
          </p:cNvPr>
          <p:cNvSpPr/>
          <p:nvPr/>
        </p:nvSpPr>
        <p:spPr>
          <a:xfrm>
            <a:off x="234400" y="2236699"/>
            <a:ext cx="8724900" cy="646331"/>
          </a:xfrm>
          <a:prstGeom prst="rect">
            <a:avLst/>
          </a:prstGeom>
        </p:spPr>
        <p:txBody>
          <a:bodyPr wrap="square">
            <a:spAutoFit/>
          </a:bodyPr>
          <a:lstStyle/>
          <a:p>
            <a:pPr algn="just"/>
            <a:r>
              <a:rPr lang="es-ES" b="1" i="1" dirty="0" smtClean="0"/>
              <a:t>Presente su empresa, sepa a quién quiere atraer y de qué manera desea </a:t>
            </a:r>
            <a:r>
              <a:rPr lang="es-ES" b="1" i="1" dirty="0" smtClean="0"/>
              <a:t>hacerlo</a:t>
            </a:r>
            <a:r>
              <a:rPr lang="es-ES" b="1" i="1" dirty="0" smtClean="0"/>
              <a:t>.</a:t>
            </a:r>
            <a:endParaRPr lang="es-ES" b="1" i="1" dirty="0"/>
          </a:p>
        </p:txBody>
      </p:sp>
      <p:pic>
        <p:nvPicPr>
          <p:cNvPr id="7" name="Immagine 6">
            <a:extLst>
              <a:ext uri="{FF2B5EF4-FFF2-40B4-BE49-F238E27FC236}">
                <a16:creationId xmlns="" xmlns:a16="http://schemas.microsoft.com/office/drawing/2014/main" id="{3DD479D0-981C-814C-9ED1-664220F4E3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5600" y="2796971"/>
            <a:ext cx="4666700" cy="2848824"/>
          </a:xfrm>
          <a:prstGeom prst="rect">
            <a:avLst/>
          </a:prstGeom>
        </p:spPr>
      </p:pic>
      <p:sp>
        <p:nvSpPr>
          <p:cNvPr id="10" name="Rettangolo 9">
            <a:extLst>
              <a:ext uri="{FF2B5EF4-FFF2-40B4-BE49-F238E27FC236}">
                <a16:creationId xmlns="" xmlns:a16="http://schemas.microsoft.com/office/drawing/2014/main" id="{0D6B51EB-FF00-7743-A285-192AB2D98898}"/>
              </a:ext>
            </a:extLst>
          </p:cNvPr>
          <p:cNvSpPr/>
          <p:nvPr/>
        </p:nvSpPr>
        <p:spPr>
          <a:xfrm>
            <a:off x="4089400" y="5620876"/>
            <a:ext cx="4806400" cy="215444"/>
          </a:xfrm>
          <a:prstGeom prst="rect">
            <a:avLst/>
          </a:prstGeom>
        </p:spPr>
        <p:txBody>
          <a:bodyPr wrap="square">
            <a:spAutoFit/>
          </a:bodyPr>
          <a:lstStyle/>
          <a:p>
            <a:r>
              <a:rPr lang="it-IT" sz="800">
                <a:hlinkClick r:id="rId5"/>
              </a:rPr>
              <a:t>https://www.top-employers.com/it-IT/insights/culture/hr-trends-report-2020/</a:t>
            </a:r>
            <a:endParaRPr lang="it-IT" sz="800" dirty="0"/>
          </a:p>
        </p:txBody>
      </p:sp>
    </p:spTree>
    <p:extLst>
      <p:ext uri="{BB962C8B-B14F-4D97-AF65-F5344CB8AC3E}">
        <p14:creationId xmlns:p14="http://schemas.microsoft.com/office/powerpoint/2010/main" val="8947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694969"/>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Cómo crear su propia </a:t>
            </a:r>
            <a:r>
              <a:rPr lang="it-IT" sz="3600" b="1" dirty="0" smtClean="0">
                <a:ln/>
                <a:solidFill>
                  <a:schemeClr val="bg1"/>
                </a:solidFill>
              </a:rPr>
              <a:t>marca empleadora</a:t>
            </a:r>
            <a:endParaRPr lang="en-GB" sz="3400" b="1" dirty="0">
              <a:ln/>
              <a:solidFill>
                <a:schemeClr val="bg1"/>
              </a:solidFill>
            </a:endParaRPr>
          </a:p>
        </p:txBody>
      </p:sp>
      <p:sp>
        <p:nvSpPr>
          <p:cNvPr id="5" name="Rectangle 9">
            <a:extLst>
              <a:ext uri="{FF2B5EF4-FFF2-40B4-BE49-F238E27FC236}">
                <a16:creationId xmlns="" xmlns:a16="http://schemas.microsoft.com/office/drawing/2014/main" id="{BA2C4D59-F262-436E-97CC-486DAA8FFE34}"/>
              </a:ext>
            </a:extLst>
          </p:cNvPr>
          <p:cNvSpPr>
            <a:spLocks noChangeArrowheads="1"/>
          </p:cNvSpPr>
          <p:nvPr/>
        </p:nvSpPr>
        <p:spPr bwMode="auto">
          <a:xfrm>
            <a:off x="524425" y="58597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F58F3179-EFC8-7B43-9FD6-131FB3574E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 xmlns:a16="http://schemas.microsoft.com/office/drawing/2014/main" id="{F0A71721-A95A-D543-AA8D-7B85A765BC84}"/>
              </a:ext>
            </a:extLst>
          </p:cNvPr>
          <p:cNvSpPr/>
          <p:nvPr/>
        </p:nvSpPr>
        <p:spPr>
          <a:xfrm>
            <a:off x="3365500" y="2726106"/>
            <a:ext cx="5359404" cy="3662541"/>
          </a:xfrm>
          <a:prstGeom prst="rect">
            <a:avLst/>
          </a:prstGeom>
        </p:spPr>
        <p:txBody>
          <a:bodyPr wrap="square">
            <a:spAutoFit/>
          </a:bodyPr>
          <a:lstStyle/>
          <a:p>
            <a:pPr algn="just"/>
            <a:r>
              <a:rPr lang="es-ES" dirty="0" smtClean="0"/>
              <a:t>Por lo tanto, cuando </a:t>
            </a:r>
            <a:r>
              <a:rPr lang="es-ES" i="1" dirty="0" smtClean="0"/>
              <a:t>se busca</a:t>
            </a:r>
            <a:r>
              <a:rPr lang="es-ES" i="1" dirty="0" smtClean="0"/>
              <a:t> diferenciarse en el mercado, hay que resistir la tentación de imitar o seguir pasos de otros.</a:t>
            </a:r>
          </a:p>
          <a:p>
            <a:pPr algn="just"/>
            <a:endParaRPr lang="es-ES" sz="800" dirty="0" smtClean="0"/>
          </a:p>
          <a:p>
            <a:pPr algn="just"/>
            <a:r>
              <a:rPr lang="es-ES" dirty="0" smtClean="0"/>
              <a:t>Hay que aprender qué es</a:t>
            </a:r>
            <a:r>
              <a:rPr lang="es-ES" dirty="0" smtClean="0"/>
              <a:t> lo que atrae a las personas y buscar la manera de mostrar todo lo destacable de su empresa.</a:t>
            </a:r>
          </a:p>
          <a:p>
            <a:pPr algn="just"/>
            <a:endParaRPr lang="es-ES" sz="800" dirty="0" smtClean="0"/>
          </a:p>
          <a:p>
            <a:pPr algn="just"/>
            <a:r>
              <a:rPr lang="es-ES" dirty="0" smtClean="0"/>
              <a:t>Y no desespere. </a:t>
            </a:r>
            <a:r>
              <a:rPr lang="es-ES" b="1" i="1" dirty="0" smtClean="0"/>
              <a:t>Si usted está teniendo problemas para definir su marca empleadora, existen expertos en la materia, o puede ayudarse con la formación adicional de este proyecto: </a:t>
            </a:r>
            <a:r>
              <a:rPr lang="sv-SE" dirty="0" smtClean="0">
                <a:hlinkClick r:id="rId4"/>
              </a:rPr>
              <a:t>https</a:t>
            </a:r>
            <a:r>
              <a:rPr lang="sv-SE" dirty="0">
                <a:hlinkClick r:id="rId4"/>
              </a:rPr>
              <a:t>://t4lent.eu/</a:t>
            </a:r>
            <a:endParaRPr lang="it-IT" dirty="0"/>
          </a:p>
          <a:p>
            <a:pPr algn="just"/>
            <a:endParaRPr lang="it-IT" b="1" dirty="0"/>
          </a:p>
        </p:txBody>
      </p:sp>
      <p:pic>
        <p:nvPicPr>
          <p:cNvPr id="6" name="Immagine 5">
            <a:extLst>
              <a:ext uri="{FF2B5EF4-FFF2-40B4-BE49-F238E27FC236}">
                <a16:creationId xmlns="" xmlns:a16="http://schemas.microsoft.com/office/drawing/2014/main" id="{FCAFF0E6-C9CC-B14E-80D8-20561D0CBB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5085" y="2323985"/>
            <a:ext cx="2813052" cy="3399105"/>
          </a:xfrm>
          <a:prstGeom prst="rect">
            <a:avLst/>
          </a:prstGeom>
        </p:spPr>
      </p:pic>
      <p:sp>
        <p:nvSpPr>
          <p:cNvPr id="7" name="Rettangolo 6">
            <a:extLst>
              <a:ext uri="{FF2B5EF4-FFF2-40B4-BE49-F238E27FC236}">
                <a16:creationId xmlns="" xmlns:a16="http://schemas.microsoft.com/office/drawing/2014/main" id="{0A23D35E-7E4E-024F-9367-86DFC0090BA2}"/>
              </a:ext>
            </a:extLst>
          </p:cNvPr>
          <p:cNvSpPr/>
          <p:nvPr/>
        </p:nvSpPr>
        <p:spPr>
          <a:xfrm>
            <a:off x="3365500" y="2192902"/>
            <a:ext cx="5359404" cy="646331"/>
          </a:xfrm>
          <a:prstGeom prst="rect">
            <a:avLst/>
          </a:prstGeom>
        </p:spPr>
        <p:txBody>
          <a:bodyPr wrap="square">
            <a:spAutoFit/>
          </a:bodyPr>
          <a:lstStyle/>
          <a:p>
            <a:r>
              <a:rPr lang="es-ES" b="1" dirty="0" smtClean="0"/>
              <a:t>Considere, </a:t>
            </a:r>
            <a:r>
              <a:rPr lang="es-ES" b="1" dirty="0" smtClean="0"/>
              <a:t>específicamente, a </a:t>
            </a:r>
            <a:r>
              <a:rPr lang="es-ES" b="1" dirty="0" smtClean="0"/>
              <a:t>quién está tratando de atraer.</a:t>
            </a:r>
            <a:endParaRPr lang="es-ES" dirty="0"/>
          </a:p>
        </p:txBody>
      </p:sp>
    </p:spTree>
    <p:extLst>
      <p:ext uri="{BB962C8B-B14F-4D97-AF65-F5344CB8AC3E}">
        <p14:creationId xmlns:p14="http://schemas.microsoft.com/office/powerpoint/2010/main" val="224992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Immagine 2">
            <a:extLst>
              <a:ext uri="{FF2B5EF4-FFF2-40B4-BE49-F238E27FC236}">
                <a16:creationId xmlns="" xmlns:a16="http://schemas.microsoft.com/office/drawing/2014/main" id="{96F26F88-37C1-0847-A50C-8866D8EA80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9808" y="2368551"/>
            <a:ext cx="3902491" cy="2769705"/>
          </a:xfrm>
          <a:prstGeom prst="rect">
            <a:avLst/>
          </a:prstGeom>
        </p:spPr>
      </p:pic>
      <p:sp>
        <p:nvSpPr>
          <p:cNvPr id="19" name="Title 2">
            <a:extLst>
              <a:ext uri="{FF2B5EF4-FFF2-40B4-BE49-F238E27FC236}">
                <a16:creationId xmlns="" xmlns:a16="http://schemas.microsoft.com/office/drawing/2014/main" id="{EFCB0394-41DD-4A0E-804C-8AF71FC095AE}"/>
              </a:ext>
            </a:extLst>
          </p:cNvPr>
          <p:cNvSpPr>
            <a:spLocks noGrp="1"/>
          </p:cNvSpPr>
          <p:nvPr>
            <p:ph type="ctrTitle"/>
          </p:nvPr>
        </p:nvSpPr>
        <p:spPr>
          <a:xfrm>
            <a:off x="311700" y="1504950"/>
            <a:ext cx="8520600" cy="641295"/>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600" b="1" dirty="0">
                <a:ln/>
                <a:solidFill>
                  <a:schemeClr val="bg1"/>
                </a:solidFill>
              </a:rPr>
              <a:t>Definición de la </a:t>
            </a:r>
            <a:r>
              <a:rPr lang="it-IT" sz="3600" b="1" dirty="0" smtClean="0">
                <a:ln/>
                <a:solidFill>
                  <a:schemeClr val="bg1"/>
                </a:solidFill>
              </a:rPr>
              <a:t>Propuesta </a:t>
            </a:r>
            <a:r>
              <a:rPr lang="it-IT" sz="3600" b="1" dirty="0">
                <a:ln/>
                <a:solidFill>
                  <a:schemeClr val="bg1"/>
                </a:solidFill>
              </a:rPr>
              <a:t>de </a:t>
            </a:r>
            <a:r>
              <a:rPr lang="it-IT" sz="3600" b="1" dirty="0" smtClean="0">
                <a:ln/>
                <a:solidFill>
                  <a:schemeClr val="bg1"/>
                </a:solidFill>
              </a:rPr>
              <a:t>valor</a:t>
            </a:r>
            <a:endParaRPr lang="en-GB" sz="3400" b="1" dirty="0">
              <a:ln/>
              <a:solidFill>
                <a:schemeClr val="bg1"/>
              </a:solidFill>
            </a:endParaRPr>
          </a:p>
        </p:txBody>
      </p:sp>
      <p:sp>
        <p:nvSpPr>
          <p:cNvPr id="17" name="Rectangle 16">
            <a:extLst>
              <a:ext uri="{FF2B5EF4-FFF2-40B4-BE49-F238E27FC236}">
                <a16:creationId xmlns="" xmlns:a16="http://schemas.microsoft.com/office/drawing/2014/main" id="{5B09F719-24EC-4DDC-90A3-71AE68B7B41D}"/>
              </a:ext>
            </a:extLst>
          </p:cNvPr>
          <p:cNvSpPr/>
          <p:nvPr/>
        </p:nvSpPr>
        <p:spPr>
          <a:xfrm>
            <a:off x="2771988" y="6346041"/>
            <a:ext cx="2991525" cy="369332"/>
          </a:xfrm>
          <a:prstGeom prst="rect">
            <a:avLst/>
          </a:prstGeom>
        </p:spPr>
        <p:txBody>
          <a:bodyPr wrap="none">
            <a:spAutoFit/>
          </a:bodyPr>
          <a:lstStyle/>
          <a:p>
            <a:pPr algn="ctr">
              <a:spcAft>
                <a:spcPts val="0"/>
              </a:spcAft>
            </a:pPr>
            <a:r>
              <a:rPr lang="en-US">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 name="Grafik 357">
            <a:extLst>
              <a:ext uri="{FF2B5EF4-FFF2-40B4-BE49-F238E27FC236}">
                <a16:creationId xmlns="" xmlns:a16="http://schemas.microsoft.com/office/drawing/2014/main" id="{E87DB47A-8660-594A-A4F6-D396EF3EFA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0" y="5996331"/>
            <a:ext cx="1815473" cy="719042"/>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 xmlns:a16="http://schemas.microsoft.com/office/drawing/2014/main" id="{F7AA8527-57FC-444B-A57D-71419E1C45D0}"/>
              </a:ext>
            </a:extLst>
          </p:cNvPr>
          <p:cNvSpPr/>
          <p:nvPr/>
        </p:nvSpPr>
        <p:spPr>
          <a:xfrm>
            <a:off x="311700" y="2320280"/>
            <a:ext cx="4618109" cy="3570208"/>
          </a:xfrm>
          <a:prstGeom prst="rect">
            <a:avLst/>
          </a:prstGeom>
        </p:spPr>
        <p:txBody>
          <a:bodyPr wrap="square">
            <a:spAutoFit/>
          </a:bodyPr>
          <a:lstStyle/>
          <a:p>
            <a:pPr algn="just"/>
            <a:r>
              <a:rPr lang="es-ES" sz="1500" dirty="0" smtClean="0"/>
              <a:t>La</a:t>
            </a:r>
            <a:r>
              <a:rPr lang="es-ES" sz="1500" b="1" dirty="0" smtClean="0"/>
              <a:t> P</a:t>
            </a:r>
            <a:r>
              <a:rPr lang="es-ES" sz="1500" b="1" dirty="0" smtClean="0"/>
              <a:t>ropuesta de valor empresarial, abreviada </a:t>
            </a:r>
            <a:r>
              <a:rPr lang="es-ES" sz="1500" dirty="0" smtClean="0"/>
              <a:t>como EVP, es importante para el </a:t>
            </a:r>
            <a:r>
              <a:rPr lang="es-ES" sz="1500" dirty="0" smtClean="0"/>
              <a:t>compromiso y la </a:t>
            </a:r>
            <a:r>
              <a:rPr lang="es-ES" sz="1500" dirty="0" smtClean="0"/>
              <a:t>atracción de talento, ya que traduce los valores de la empresa en un contexto de empleo; Mosley 2014. </a:t>
            </a:r>
          </a:p>
          <a:p>
            <a:pPr algn="just"/>
            <a:endParaRPr lang="es-ES" sz="1500" i="1" dirty="0" smtClean="0"/>
          </a:p>
          <a:p>
            <a:pPr algn="just"/>
            <a:r>
              <a:rPr lang="es-ES" sz="1500" i="1" dirty="0" err="1" smtClean="0"/>
              <a:t>Rosethorn</a:t>
            </a:r>
            <a:r>
              <a:rPr lang="es-ES" sz="1500" dirty="0" smtClean="0"/>
              <a:t> (2009, 20) define la </a:t>
            </a:r>
            <a:r>
              <a:rPr lang="es-ES" sz="1500" b="1" dirty="0" smtClean="0"/>
              <a:t>Propuesta de valor como</a:t>
            </a:r>
            <a:r>
              <a:rPr lang="es-ES" sz="1500" dirty="0"/>
              <a:t> </a:t>
            </a:r>
            <a:r>
              <a:rPr lang="es-ES" sz="1500" dirty="0" smtClean="0"/>
              <a:t>«la promesa única y diferenciadora que una empresa hace a sus empleados y candidatos potenciales». Ayuda a entender lo que el empleador puede ofrecer al empleado. </a:t>
            </a:r>
          </a:p>
          <a:p>
            <a:pPr algn="just"/>
            <a:endParaRPr lang="es-ES" sz="1500" i="1" dirty="0" smtClean="0"/>
          </a:p>
          <a:p>
            <a:pPr algn="just"/>
            <a:r>
              <a:rPr lang="es-ES" sz="1500" i="1" dirty="0" smtClean="0"/>
              <a:t>Houghton</a:t>
            </a:r>
            <a:r>
              <a:rPr lang="es-ES" sz="1500" dirty="0" smtClean="0"/>
              <a:t> (2017) añade que la EVP también </a:t>
            </a:r>
            <a:r>
              <a:rPr lang="es-ES" sz="1500" b="1" dirty="0" smtClean="0"/>
              <a:t>debe</a:t>
            </a:r>
            <a:r>
              <a:rPr lang="es-ES" sz="1500" dirty="0" smtClean="0"/>
              <a:t> incluir lo que la empresa requiere como empleador. </a:t>
            </a:r>
          </a:p>
          <a:p>
            <a:endParaRPr lang="it-IT" sz="1600" dirty="0"/>
          </a:p>
        </p:txBody>
      </p:sp>
    </p:spTree>
    <p:extLst>
      <p:ext uri="{BB962C8B-B14F-4D97-AF65-F5344CB8AC3E}">
        <p14:creationId xmlns:p14="http://schemas.microsoft.com/office/powerpoint/2010/main" val="247873093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4.0_Template_PPT.pptx" id="{BE5B8B3B-EF03-4840-A88D-FA8D295AF0A1}" vid="{38676A41-D09E-4BFD-A57E-8CC614ECDB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T4.0_Template_PPT</Template>
  <TotalTime>256</TotalTime>
  <Words>1955</Words>
  <Application>Microsoft Office PowerPoint</Application>
  <PresentationFormat>Presentación en pantalla (4:3)</PresentationFormat>
  <Paragraphs>185</Paragraphs>
  <Slides>31</Slides>
  <Notes>31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Office</vt:lpstr>
      <vt:lpstr>Talent 4.0 – La Gestión del  talento para las PYMES Programa de formación</vt:lpstr>
      <vt:lpstr>Presentación de PowerPoint</vt:lpstr>
      <vt:lpstr>Unidad 02: La marca empleadora para atraer talento:  Cómo las marcas empleadora atraen talento</vt:lpstr>
      <vt:lpstr>Resultados del aprendizaje</vt:lpstr>
      <vt:lpstr>Contenido </vt:lpstr>
      <vt:lpstr>Cómo crear su propia marca empleadora</vt:lpstr>
      <vt:lpstr>Cómo crear su propia marca empleadora</vt:lpstr>
      <vt:lpstr>Cómo crear su propia marca empleadora</vt:lpstr>
      <vt:lpstr>Definición de la Propuesta de valor</vt:lpstr>
      <vt:lpstr>Cómo crear su propia marca empleadora</vt:lpstr>
      <vt:lpstr>Definición de la Propuesta de valor</vt:lpstr>
      <vt:lpstr>Definición de la Propuesta de valor </vt:lpstr>
      <vt:lpstr>Definición de la Propuesta de valor</vt:lpstr>
      <vt:lpstr>Lo que los mejores candidatos quieren de un empleador</vt:lpstr>
      <vt:lpstr>Lo que los mejores candidatos quieren de un empleador</vt:lpstr>
      <vt:lpstr>Lo que los mejores candidatos quieren de un empleador</vt:lpstr>
      <vt:lpstr>Lo que los mejores candidatos quieren de un empleador</vt:lpstr>
      <vt:lpstr>Lo que los mejores candidatos quieren de un empleador</vt:lpstr>
      <vt:lpstr>Lo que los mejores candidatos quieren en un empleador</vt:lpstr>
      <vt:lpstr>El impacto en los clientes y los beneficios</vt:lpstr>
      <vt:lpstr>El impacto en los clientes y los beneficios</vt:lpstr>
      <vt:lpstr>El impacto en los clientes y los beneficios</vt:lpstr>
      <vt:lpstr>El impacto en los clientes y los beneficios</vt:lpstr>
      <vt:lpstr>El impacto en los clientes y los beneficios</vt:lpstr>
      <vt:lpstr>El impacto en los clientes y los beneficios</vt:lpstr>
      <vt:lpstr>Un ejemplo de EVP</vt:lpstr>
      <vt:lpstr>Un ejemplo de EVP</vt:lpstr>
      <vt:lpstr>Resumen/Conclusiones</vt:lpstr>
      <vt:lpstr> HERRAMIENTAS 4.0 </vt:lpstr>
      <vt:lpstr> R E F E R E N C I A S </vt:lpstr>
      <vt:lpstr>¡Gracias por su atención! </vt:lpstr>
    </vt:vector>
  </TitlesOfParts>
  <Company>WKO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Kenneth OE Sundin</dc:creator>
  <cp:lastModifiedBy>User03</cp:lastModifiedBy>
  <cp:revision>118</cp:revision>
  <dcterms:created xsi:type="dcterms:W3CDTF">2019-12-09T12:18:42Z</dcterms:created>
  <dcterms:modified xsi:type="dcterms:W3CDTF">2020-12-02T10:50:09Z</dcterms:modified>
</cp:coreProperties>
</file>