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0-10-06T07:55:57.600">
    <p:pos x="6000" y="0"/>
    <p:text>-Adriana Velazquez</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it-IT"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 name="Google Shape;213;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1" name="Google Shape;241;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 name="Google Shape;253;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8" name="Google Shape;268;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1" name="Google Shape;281;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1" name="Google Shape;291;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2" name="Google Shape;302;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3" name="Google Shape;313;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4" name="Google Shape;324;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1" name="Google Shape;341;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3" name="Google Shape;373;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4" name="Google Shape;404;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6" name="Google Shape;436;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8" name="Google Shape;468;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1" name="Google Shape;481;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9" name="Google Shape;509;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7" name="Google Shape;517;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7" name="Google Shape;527;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 name="Google Shape;13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 name="Google Shape;18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143000" y="1577555"/>
            <a:ext cx="6858000" cy="1932407"/>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4500"/>
              <a:buFont typeface="Trebuchet MS"/>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18" name="Google Shape;18;p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pic>
        <p:nvPicPr>
          <p:cNvPr id="21" name="Google Shape;21;p2"/>
          <p:cNvPicPr preferRelativeResize="0"/>
          <p:nvPr/>
        </p:nvPicPr>
        <p:blipFill rotWithShape="1">
          <a:blip r:embed="rId2">
            <a:alphaModFix/>
          </a:blip>
          <a:srcRect b="0" l="0" r="0" t="0"/>
          <a:stretch/>
        </p:blipFill>
        <p:spPr>
          <a:xfrm>
            <a:off x="213681" y="160803"/>
            <a:ext cx="2067702" cy="1313163"/>
          </a:xfrm>
          <a:prstGeom prst="rect">
            <a:avLst/>
          </a:prstGeom>
          <a:noFill/>
          <a:ln>
            <a:noFill/>
          </a:ln>
        </p:spPr>
      </p:pic>
      <p:pic>
        <p:nvPicPr>
          <p:cNvPr id="22" name="Google Shape;22;p2"/>
          <p:cNvPicPr preferRelativeResize="0"/>
          <p:nvPr/>
        </p:nvPicPr>
        <p:blipFill rotWithShape="1">
          <a:blip r:embed="rId3">
            <a:alphaModFix/>
          </a:blip>
          <a:srcRect b="0" l="0" r="0" t="0"/>
          <a:stretch/>
        </p:blipFill>
        <p:spPr>
          <a:xfrm>
            <a:off x="7113006" y="5845567"/>
            <a:ext cx="1896967" cy="407194"/>
          </a:xfrm>
          <a:prstGeom prst="rect">
            <a:avLst/>
          </a:prstGeom>
          <a:noFill/>
          <a:ln>
            <a:noFill/>
          </a:ln>
        </p:spPr>
      </p:pic>
      <p:sp>
        <p:nvSpPr>
          <p:cNvPr id="23" name="Google Shape;23;p2"/>
          <p:cNvSpPr txBox="1"/>
          <p:nvPr/>
        </p:nvSpPr>
        <p:spPr>
          <a:xfrm>
            <a:off x="5836144" y="6238917"/>
            <a:ext cx="3216275" cy="670560"/>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b="0" i="0" lang="it-IT" sz="700" u="none" cap="none" strike="noStrike">
                <a:solidFill>
                  <a:schemeClr val="dk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11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vertikaler Text" type="vertTx">
  <p:cSld name="VERTICAL_TEXT">
    <p:spTree>
      <p:nvGrpSpPr>
        <p:cNvPr id="80" name="Shape 80"/>
        <p:cNvGrpSpPr/>
        <p:nvPr/>
      </p:nvGrpSpPr>
      <p:grpSpPr>
        <a:xfrm>
          <a:off x="0" y="0"/>
          <a:ext cx="0" cy="0"/>
          <a:chOff x="0" y="0"/>
          <a:chExt cx="0" cy="0"/>
        </a:xfrm>
      </p:grpSpPr>
      <p:sp>
        <p:nvSpPr>
          <p:cNvPr id="81" name="Google Shape;81;p1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11"/>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3" name="Google Shape;83;p1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kaler Titel und Text" type="vertTitleAndTx">
  <p:cSld name="VERTICAL_TITLE_AND_VERTICAL_TEXT">
    <p:spTree>
      <p:nvGrpSpPr>
        <p:cNvPr id="86" name="Shape 86"/>
        <p:cNvGrpSpPr/>
        <p:nvPr/>
      </p:nvGrpSpPr>
      <p:grpSpPr>
        <a:xfrm>
          <a:off x="0" y="0"/>
          <a:ext cx="0" cy="0"/>
          <a:chOff x="0" y="0"/>
          <a:chExt cx="0" cy="0"/>
        </a:xfrm>
      </p:grpSpPr>
      <p:sp>
        <p:nvSpPr>
          <p:cNvPr id="87" name="Google Shape;87;p12"/>
          <p:cNvSpPr txBox="1"/>
          <p:nvPr>
            <p:ph type="title"/>
          </p:nvPr>
        </p:nvSpPr>
        <p:spPr>
          <a:xfrm rot="5400000">
            <a:off x="4623593" y="2285206"/>
            <a:ext cx="5811838" cy="19716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12"/>
          <p:cNvSpPr txBox="1"/>
          <p:nvPr>
            <p:ph idx="1" type="body"/>
          </p:nvPr>
        </p:nvSpPr>
        <p:spPr>
          <a:xfrm rot="5400000">
            <a:off x="623093" y="370681"/>
            <a:ext cx="5811838" cy="580072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9" name="Google Shape;89;p1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elfolie">
  <p:cSld name="1_Titelfolie">
    <p:spTree>
      <p:nvGrpSpPr>
        <p:cNvPr id="92" name="Shape 92"/>
        <p:cNvGrpSpPr/>
        <p:nvPr/>
      </p:nvGrpSpPr>
      <p:grpSpPr>
        <a:xfrm>
          <a:off x="0" y="0"/>
          <a:ext cx="0" cy="0"/>
          <a:chOff x="0" y="0"/>
          <a:chExt cx="0" cy="0"/>
        </a:xfrm>
      </p:grpSpPr>
      <p:sp>
        <p:nvSpPr>
          <p:cNvPr id="93" name="Google Shape;93;p13"/>
          <p:cNvSpPr txBox="1"/>
          <p:nvPr>
            <p:ph type="ctrTitle"/>
          </p:nvPr>
        </p:nvSpPr>
        <p:spPr>
          <a:xfrm>
            <a:off x="685800" y="1560945"/>
            <a:ext cx="7772400" cy="1949018"/>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Trebuchet M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 name="Google Shape;94;p13"/>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750"/>
              </a:spcBef>
              <a:spcAft>
                <a:spcPts val="0"/>
              </a:spcAft>
              <a:buClr>
                <a:schemeClr val="dk1"/>
              </a:buClr>
              <a:buSzPts val="2400"/>
              <a:buNone/>
              <a:defRPr sz="2400"/>
            </a:lvl1pPr>
            <a:lvl2pPr lvl="1" algn="ctr">
              <a:lnSpc>
                <a:spcPct val="90000"/>
              </a:lnSpc>
              <a:spcBef>
                <a:spcPts val="375"/>
              </a:spcBef>
              <a:spcAft>
                <a:spcPts val="0"/>
              </a:spcAft>
              <a:buClr>
                <a:schemeClr val="dk1"/>
              </a:buClr>
              <a:buSzPts val="2000"/>
              <a:buNone/>
              <a:defRPr sz="2000"/>
            </a:lvl2pPr>
            <a:lvl3pPr lvl="2" algn="ctr">
              <a:lnSpc>
                <a:spcPct val="90000"/>
              </a:lnSpc>
              <a:spcBef>
                <a:spcPts val="375"/>
              </a:spcBef>
              <a:spcAft>
                <a:spcPts val="0"/>
              </a:spcAft>
              <a:buClr>
                <a:schemeClr val="dk1"/>
              </a:buClr>
              <a:buSzPts val="1800"/>
              <a:buNone/>
              <a:defRPr sz="1800"/>
            </a:lvl3pPr>
            <a:lvl4pPr lvl="3" algn="ctr">
              <a:lnSpc>
                <a:spcPct val="90000"/>
              </a:lnSpc>
              <a:spcBef>
                <a:spcPts val="375"/>
              </a:spcBef>
              <a:spcAft>
                <a:spcPts val="0"/>
              </a:spcAft>
              <a:buClr>
                <a:schemeClr val="dk1"/>
              </a:buClr>
              <a:buSzPts val="1600"/>
              <a:buNone/>
              <a:defRPr sz="1600"/>
            </a:lvl4pPr>
            <a:lvl5pPr lvl="4" algn="ctr">
              <a:lnSpc>
                <a:spcPct val="90000"/>
              </a:lnSpc>
              <a:spcBef>
                <a:spcPts val="375"/>
              </a:spcBef>
              <a:spcAft>
                <a:spcPts val="0"/>
              </a:spcAft>
              <a:buClr>
                <a:schemeClr val="dk1"/>
              </a:buClr>
              <a:buSzPts val="1600"/>
              <a:buNone/>
              <a:defRPr sz="1600"/>
            </a:lvl5pPr>
            <a:lvl6pPr lvl="5" algn="ctr">
              <a:lnSpc>
                <a:spcPct val="90000"/>
              </a:lnSpc>
              <a:spcBef>
                <a:spcPts val="375"/>
              </a:spcBef>
              <a:spcAft>
                <a:spcPts val="0"/>
              </a:spcAft>
              <a:buClr>
                <a:schemeClr val="dk1"/>
              </a:buClr>
              <a:buSzPts val="1600"/>
              <a:buNone/>
              <a:defRPr sz="1600"/>
            </a:lvl6pPr>
            <a:lvl7pPr lvl="6" algn="ctr">
              <a:lnSpc>
                <a:spcPct val="90000"/>
              </a:lnSpc>
              <a:spcBef>
                <a:spcPts val="375"/>
              </a:spcBef>
              <a:spcAft>
                <a:spcPts val="0"/>
              </a:spcAft>
              <a:buClr>
                <a:schemeClr val="dk1"/>
              </a:buClr>
              <a:buSzPts val="1600"/>
              <a:buNone/>
              <a:defRPr sz="1600"/>
            </a:lvl7pPr>
            <a:lvl8pPr lvl="7" algn="ctr">
              <a:lnSpc>
                <a:spcPct val="90000"/>
              </a:lnSpc>
              <a:spcBef>
                <a:spcPts val="375"/>
              </a:spcBef>
              <a:spcAft>
                <a:spcPts val="0"/>
              </a:spcAft>
              <a:buClr>
                <a:schemeClr val="dk1"/>
              </a:buClr>
              <a:buSzPts val="1600"/>
              <a:buNone/>
              <a:defRPr sz="1600"/>
            </a:lvl8pPr>
            <a:lvl9pPr lvl="8" algn="ctr">
              <a:lnSpc>
                <a:spcPct val="90000"/>
              </a:lnSpc>
              <a:spcBef>
                <a:spcPts val="375"/>
              </a:spcBef>
              <a:spcAft>
                <a:spcPts val="0"/>
              </a:spcAft>
              <a:buClr>
                <a:schemeClr val="dk1"/>
              </a:buClr>
              <a:buSzPts val="1600"/>
              <a:buNone/>
              <a:defRPr sz="1600"/>
            </a:lvl9pPr>
          </a:lstStyle>
          <a:p/>
        </p:txBody>
      </p:sp>
      <p:sp>
        <p:nvSpPr>
          <p:cNvPr id="95" name="Google Shape;95;p1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1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1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pic>
        <p:nvPicPr>
          <p:cNvPr id="98" name="Google Shape;98;p13"/>
          <p:cNvPicPr preferRelativeResize="0"/>
          <p:nvPr/>
        </p:nvPicPr>
        <p:blipFill rotWithShape="1">
          <a:blip r:embed="rId2">
            <a:alphaModFix/>
          </a:blip>
          <a:srcRect b="0" l="0" r="0" t="0"/>
          <a:stretch/>
        </p:blipFill>
        <p:spPr>
          <a:xfrm>
            <a:off x="213681" y="160803"/>
            <a:ext cx="2067702" cy="1313163"/>
          </a:xfrm>
          <a:prstGeom prst="rect">
            <a:avLst/>
          </a:prstGeom>
          <a:noFill/>
          <a:ln>
            <a:noFill/>
          </a:ln>
        </p:spPr>
      </p:pic>
      <p:pic>
        <p:nvPicPr>
          <p:cNvPr id="99" name="Google Shape;99;p13"/>
          <p:cNvPicPr preferRelativeResize="0"/>
          <p:nvPr/>
        </p:nvPicPr>
        <p:blipFill rotWithShape="1">
          <a:blip r:embed="rId3">
            <a:alphaModFix/>
          </a:blip>
          <a:srcRect b="0" l="0" r="0" t="0"/>
          <a:stretch/>
        </p:blipFill>
        <p:spPr>
          <a:xfrm>
            <a:off x="7113006" y="5845567"/>
            <a:ext cx="1896967" cy="407194"/>
          </a:xfrm>
          <a:prstGeom prst="rect">
            <a:avLst/>
          </a:prstGeom>
          <a:noFill/>
          <a:ln>
            <a:noFill/>
          </a:ln>
        </p:spPr>
      </p:pic>
      <p:sp>
        <p:nvSpPr>
          <p:cNvPr id="100" name="Google Shape;100;p13"/>
          <p:cNvSpPr txBox="1"/>
          <p:nvPr/>
        </p:nvSpPr>
        <p:spPr>
          <a:xfrm>
            <a:off x="5836144" y="6238917"/>
            <a:ext cx="3216275" cy="670560"/>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lang="it-IT" sz="700">
                <a:solidFill>
                  <a:schemeClr val="dk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100">
              <a:solidFill>
                <a:schemeClr val="dk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type="obj">
  <p:cSld name="OBJECT">
    <p:spTree>
      <p:nvGrpSpPr>
        <p:cNvPr id="24" name="Shape 24"/>
        <p:cNvGrpSpPr/>
        <p:nvPr/>
      </p:nvGrpSpPr>
      <p:grpSpPr>
        <a:xfrm>
          <a:off x="0" y="0"/>
          <a:ext cx="0" cy="0"/>
          <a:chOff x="0" y="0"/>
          <a:chExt cx="0" cy="0"/>
        </a:xfrm>
      </p:grpSpPr>
      <p:sp>
        <p:nvSpPr>
          <p:cNvPr id="25" name="Google Shape;25;p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3"/>
          <p:cNvSpPr txBox="1"/>
          <p:nvPr>
            <p:ph idx="1" type="body"/>
          </p:nvPr>
        </p:nvSpPr>
        <p:spPr>
          <a:xfrm>
            <a:off x="628650" y="1825625"/>
            <a:ext cx="7886700" cy="413408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7" name="Google Shape;27;p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pic>
        <p:nvPicPr>
          <p:cNvPr id="29" name="Google Shape;29;p3"/>
          <p:cNvPicPr preferRelativeResize="0"/>
          <p:nvPr/>
        </p:nvPicPr>
        <p:blipFill rotWithShape="1">
          <a:blip r:embed="rId2">
            <a:alphaModFix/>
          </a:blip>
          <a:srcRect b="0" l="0" r="0" t="0"/>
          <a:stretch/>
        </p:blipFill>
        <p:spPr>
          <a:xfrm>
            <a:off x="7760370" y="6094641"/>
            <a:ext cx="1097880" cy="697245"/>
          </a:xfrm>
          <a:prstGeom prst="rect">
            <a:avLst/>
          </a:prstGeom>
          <a:noFill/>
          <a:ln>
            <a:noFill/>
          </a:ln>
        </p:spPr>
      </p:pic>
      <p:pic>
        <p:nvPicPr>
          <p:cNvPr id="30" name="Google Shape;30;p3"/>
          <p:cNvPicPr preferRelativeResize="0"/>
          <p:nvPr/>
        </p:nvPicPr>
        <p:blipFill rotWithShape="1">
          <a:blip r:embed="rId3">
            <a:alphaModFix/>
          </a:blip>
          <a:srcRect b="0" l="0" r="0" t="0"/>
          <a:stretch/>
        </p:blipFill>
        <p:spPr>
          <a:xfrm>
            <a:off x="123035" y="6299200"/>
            <a:ext cx="1967228" cy="42227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schnitts- überschrift" type="secHead">
  <p:cSld name="SECTION_HEADER">
    <p:spTree>
      <p:nvGrpSpPr>
        <p:cNvPr id="31" name="Shape 31"/>
        <p:cNvGrpSpPr/>
        <p:nvPr/>
      </p:nvGrpSpPr>
      <p:grpSpPr>
        <a:xfrm>
          <a:off x="0" y="0"/>
          <a:ext cx="0" cy="0"/>
          <a:chOff x="0" y="0"/>
          <a:chExt cx="0" cy="0"/>
        </a:xfrm>
      </p:grpSpPr>
      <p:sp>
        <p:nvSpPr>
          <p:cNvPr id="32" name="Google Shape;32;p4"/>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500"/>
              <a:buFont typeface="Trebuchet MS"/>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4"/>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888888"/>
              </a:buClr>
              <a:buSzPts val="1800"/>
              <a:buNone/>
              <a:defRPr sz="1800">
                <a:solidFill>
                  <a:srgbClr val="888888"/>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34" name="Google Shape;34;p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pic>
        <p:nvPicPr>
          <p:cNvPr id="36" name="Google Shape;36;p4"/>
          <p:cNvPicPr preferRelativeResize="0"/>
          <p:nvPr/>
        </p:nvPicPr>
        <p:blipFill rotWithShape="1">
          <a:blip r:embed="rId2">
            <a:alphaModFix/>
          </a:blip>
          <a:srcRect b="0" l="0" r="0" t="0"/>
          <a:stretch/>
        </p:blipFill>
        <p:spPr>
          <a:xfrm>
            <a:off x="213681" y="160803"/>
            <a:ext cx="2067702" cy="1313163"/>
          </a:xfrm>
          <a:prstGeom prst="rect">
            <a:avLst/>
          </a:prstGeom>
          <a:noFill/>
          <a:ln>
            <a:noFill/>
          </a:ln>
        </p:spPr>
      </p:pic>
      <p:pic>
        <p:nvPicPr>
          <p:cNvPr id="37" name="Google Shape;37;p4"/>
          <p:cNvPicPr preferRelativeResize="0"/>
          <p:nvPr/>
        </p:nvPicPr>
        <p:blipFill rotWithShape="1">
          <a:blip r:embed="rId3">
            <a:alphaModFix/>
          </a:blip>
          <a:srcRect b="0" l="0" r="0" t="0"/>
          <a:stretch/>
        </p:blipFill>
        <p:spPr>
          <a:xfrm>
            <a:off x="123035" y="6299200"/>
            <a:ext cx="1967228" cy="42227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 Inhalte" type="twoObj">
  <p:cSld name="TWO_OBJECTS">
    <p:spTree>
      <p:nvGrpSpPr>
        <p:cNvPr id="38" name="Shape 38"/>
        <p:cNvGrpSpPr/>
        <p:nvPr/>
      </p:nvGrpSpPr>
      <p:grpSpPr>
        <a:xfrm>
          <a:off x="0" y="0"/>
          <a:ext cx="0" cy="0"/>
          <a:chOff x="0" y="0"/>
          <a:chExt cx="0" cy="0"/>
        </a:xfrm>
      </p:grpSpPr>
      <p:sp>
        <p:nvSpPr>
          <p:cNvPr id="39" name="Google Shape;39;p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5"/>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1" name="Google Shape;41;p5"/>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2" name="Google Shape;42;p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pic>
        <p:nvPicPr>
          <p:cNvPr id="44" name="Google Shape;44;p5"/>
          <p:cNvPicPr preferRelativeResize="0"/>
          <p:nvPr/>
        </p:nvPicPr>
        <p:blipFill rotWithShape="1">
          <a:blip r:embed="rId2">
            <a:alphaModFix/>
          </a:blip>
          <a:srcRect b="0" l="0" r="0" t="0"/>
          <a:stretch/>
        </p:blipFill>
        <p:spPr>
          <a:xfrm>
            <a:off x="7760370" y="6094641"/>
            <a:ext cx="1097880" cy="697245"/>
          </a:xfrm>
          <a:prstGeom prst="rect">
            <a:avLst/>
          </a:prstGeom>
          <a:noFill/>
          <a:ln>
            <a:noFill/>
          </a:ln>
        </p:spPr>
      </p:pic>
      <p:pic>
        <p:nvPicPr>
          <p:cNvPr id="45" name="Google Shape;45;p5"/>
          <p:cNvPicPr preferRelativeResize="0"/>
          <p:nvPr/>
        </p:nvPicPr>
        <p:blipFill rotWithShape="1">
          <a:blip r:embed="rId3">
            <a:alphaModFix/>
          </a:blip>
          <a:srcRect b="0" l="0" r="0" t="0"/>
          <a:stretch/>
        </p:blipFill>
        <p:spPr>
          <a:xfrm>
            <a:off x="123035" y="6299200"/>
            <a:ext cx="1967228" cy="42227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leich" type="twoTxTwoObj">
  <p:cSld name="TWO_OBJECTS_WITH_TEXT">
    <p:spTree>
      <p:nvGrpSpPr>
        <p:cNvPr id="46" name="Shape 46"/>
        <p:cNvGrpSpPr/>
        <p:nvPr/>
      </p:nvGrpSpPr>
      <p:grpSpPr>
        <a:xfrm>
          <a:off x="0" y="0"/>
          <a:ext cx="0" cy="0"/>
          <a:chOff x="0" y="0"/>
          <a:chExt cx="0" cy="0"/>
        </a:xfrm>
      </p:grpSpPr>
      <p:sp>
        <p:nvSpPr>
          <p:cNvPr id="47" name="Google Shape;47;p6"/>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6"/>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9" name="Google Shape;49;p6"/>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0" name="Google Shape;50;p6"/>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51" name="Google Shape;51;p6"/>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2" name="Google Shape;52;p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pic>
        <p:nvPicPr>
          <p:cNvPr id="54" name="Google Shape;54;p6"/>
          <p:cNvPicPr preferRelativeResize="0"/>
          <p:nvPr/>
        </p:nvPicPr>
        <p:blipFill rotWithShape="1">
          <a:blip r:embed="rId2">
            <a:alphaModFix/>
          </a:blip>
          <a:srcRect b="0" l="0" r="0" t="0"/>
          <a:stretch/>
        </p:blipFill>
        <p:spPr>
          <a:xfrm>
            <a:off x="7760370" y="6094641"/>
            <a:ext cx="1097880" cy="697245"/>
          </a:xfrm>
          <a:prstGeom prst="rect">
            <a:avLst/>
          </a:prstGeom>
          <a:noFill/>
          <a:ln>
            <a:noFill/>
          </a:ln>
        </p:spPr>
      </p:pic>
      <p:pic>
        <p:nvPicPr>
          <p:cNvPr id="55" name="Google Shape;55;p6"/>
          <p:cNvPicPr preferRelativeResize="0"/>
          <p:nvPr/>
        </p:nvPicPr>
        <p:blipFill rotWithShape="1">
          <a:blip r:embed="rId3">
            <a:alphaModFix/>
          </a:blip>
          <a:srcRect b="0" l="0" r="0" t="0"/>
          <a:stretch/>
        </p:blipFill>
        <p:spPr>
          <a:xfrm>
            <a:off x="123035" y="6299200"/>
            <a:ext cx="1967228" cy="42227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r Titel" type="titleOnly">
  <p:cSld name="TITLE_ONLY">
    <p:spTree>
      <p:nvGrpSpPr>
        <p:cNvPr id="56" name="Shape 56"/>
        <p:cNvGrpSpPr/>
        <p:nvPr/>
      </p:nvGrpSpPr>
      <p:grpSpPr>
        <a:xfrm>
          <a:off x="0" y="0"/>
          <a:ext cx="0" cy="0"/>
          <a:chOff x="0" y="0"/>
          <a:chExt cx="0" cy="0"/>
        </a:xfrm>
      </p:grpSpPr>
      <p:sp>
        <p:nvSpPr>
          <p:cNvPr id="57" name="Google Shape;57;p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pic>
        <p:nvPicPr>
          <p:cNvPr id="60" name="Google Shape;60;p7"/>
          <p:cNvPicPr preferRelativeResize="0"/>
          <p:nvPr/>
        </p:nvPicPr>
        <p:blipFill rotWithShape="1">
          <a:blip r:embed="rId2">
            <a:alphaModFix/>
          </a:blip>
          <a:srcRect b="0" l="0" r="0" t="0"/>
          <a:stretch/>
        </p:blipFill>
        <p:spPr>
          <a:xfrm>
            <a:off x="7760370" y="6094641"/>
            <a:ext cx="1097880" cy="697245"/>
          </a:xfrm>
          <a:prstGeom prst="rect">
            <a:avLst/>
          </a:prstGeom>
          <a:noFill/>
          <a:ln>
            <a:noFill/>
          </a:ln>
        </p:spPr>
      </p:pic>
      <p:pic>
        <p:nvPicPr>
          <p:cNvPr id="61" name="Google Shape;61;p7"/>
          <p:cNvPicPr preferRelativeResize="0"/>
          <p:nvPr/>
        </p:nvPicPr>
        <p:blipFill rotWithShape="1">
          <a:blip r:embed="rId3">
            <a:alphaModFix/>
          </a:blip>
          <a:srcRect b="0" l="0" r="0" t="0"/>
          <a:stretch/>
        </p:blipFill>
        <p:spPr>
          <a:xfrm>
            <a:off x="123035" y="6299200"/>
            <a:ext cx="1967228" cy="42227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type="blank">
  <p:cSld name="BLANK">
    <p:spTree>
      <p:nvGrpSpPr>
        <p:cNvPr id="62" name="Shape 62"/>
        <p:cNvGrpSpPr/>
        <p:nvPr/>
      </p:nvGrpSpPr>
      <p:grpSpPr>
        <a:xfrm>
          <a:off x="0" y="0"/>
          <a:ext cx="0" cy="0"/>
          <a:chOff x="0" y="0"/>
          <a:chExt cx="0" cy="0"/>
        </a:xfrm>
      </p:grpSpPr>
      <p:sp>
        <p:nvSpPr>
          <p:cNvPr id="63" name="Google Shape;63;p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alt mit Überschrift" type="objTx">
  <p:cSld name="OBJECT_WITH_CAPTION_TEXT">
    <p:spTree>
      <p:nvGrpSpPr>
        <p:cNvPr id="66" name="Shape 66"/>
        <p:cNvGrpSpPr/>
        <p:nvPr/>
      </p:nvGrpSpPr>
      <p:grpSpPr>
        <a:xfrm>
          <a:off x="0" y="0"/>
          <a:ext cx="0" cy="0"/>
          <a:chOff x="0" y="0"/>
          <a:chExt cx="0" cy="0"/>
        </a:xfrm>
      </p:grpSpPr>
      <p:sp>
        <p:nvSpPr>
          <p:cNvPr id="67" name="Google Shape;67;p9"/>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2400"/>
              <a:buFont typeface="Trebuchet MS"/>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9"/>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69" name="Google Shape;69;p9"/>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70" name="Google Shape;70;p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 mit Überschrift" type="picTx">
  <p:cSld name="PICTURE_WITH_CAPTION_TEXT">
    <p:spTree>
      <p:nvGrpSpPr>
        <p:cNvPr id="73" name="Shape 73"/>
        <p:cNvGrpSpPr/>
        <p:nvPr/>
      </p:nvGrpSpPr>
      <p:grpSpPr>
        <a:xfrm>
          <a:off x="0" y="0"/>
          <a:ext cx="0" cy="0"/>
          <a:chOff x="0" y="0"/>
          <a:chExt cx="0" cy="0"/>
        </a:xfrm>
      </p:grpSpPr>
      <p:sp>
        <p:nvSpPr>
          <p:cNvPr id="74" name="Google Shape;74;p10"/>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2400"/>
              <a:buFont typeface="Trebuchet MS"/>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10"/>
          <p:cNvSpPr/>
          <p:nvPr>
            <p:ph idx="2" type="pic"/>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chemeClr val="dk1"/>
              </a:buClr>
              <a:buSzPts val="2400"/>
              <a:buFont typeface="Arial"/>
              <a:buNone/>
              <a:defRPr b="0" i="0" sz="2400" u="none" cap="none" strike="noStrike">
                <a:solidFill>
                  <a:schemeClr val="dk1"/>
                </a:solidFill>
                <a:latin typeface="Trebuchet MS"/>
                <a:ea typeface="Trebuchet MS"/>
                <a:cs typeface="Trebuchet MS"/>
                <a:sym typeface="Trebuchet MS"/>
              </a:defRPr>
            </a:lvl1pPr>
            <a:lvl2pPr lvl="1" marR="0" rtl="0" algn="l">
              <a:lnSpc>
                <a:spcPct val="90000"/>
              </a:lnSpc>
              <a:spcBef>
                <a:spcPts val="375"/>
              </a:spcBef>
              <a:spcAft>
                <a:spcPts val="0"/>
              </a:spcAft>
              <a:buClr>
                <a:schemeClr val="dk1"/>
              </a:buClr>
              <a:buSzPts val="2100"/>
              <a:buFont typeface="Arial"/>
              <a:buNone/>
              <a:defRPr b="0" i="0" sz="2100" u="none" cap="none" strike="noStrike">
                <a:solidFill>
                  <a:schemeClr val="dk1"/>
                </a:solidFill>
                <a:latin typeface="Trebuchet MS"/>
                <a:ea typeface="Trebuchet MS"/>
                <a:cs typeface="Trebuchet MS"/>
                <a:sym typeface="Trebuchet MS"/>
              </a:defRPr>
            </a:lvl2pPr>
            <a:lvl3pPr lvl="2" marR="0" rtl="0" algn="l">
              <a:lnSpc>
                <a:spcPct val="90000"/>
              </a:lnSpc>
              <a:spcBef>
                <a:spcPts val="375"/>
              </a:spcBef>
              <a:spcAft>
                <a:spcPts val="0"/>
              </a:spcAft>
              <a:buClr>
                <a:schemeClr val="dk1"/>
              </a:buClr>
              <a:buSzPts val="18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Trebuchet MS"/>
                <a:ea typeface="Trebuchet MS"/>
                <a:cs typeface="Trebuchet MS"/>
                <a:sym typeface="Trebuchet MS"/>
              </a:defRPr>
            </a:lvl4pPr>
            <a:lvl5pPr lvl="4"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Trebuchet MS"/>
                <a:ea typeface="Trebuchet MS"/>
                <a:cs typeface="Trebuchet MS"/>
                <a:sym typeface="Trebuchet MS"/>
              </a:defRPr>
            </a:lvl5pPr>
            <a:lvl6pPr lvl="5"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Trebuchet MS"/>
                <a:ea typeface="Trebuchet MS"/>
                <a:cs typeface="Trebuchet MS"/>
                <a:sym typeface="Trebuchet MS"/>
              </a:defRPr>
            </a:lvl6pPr>
            <a:lvl7pPr lvl="6"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Trebuchet MS"/>
                <a:ea typeface="Trebuchet MS"/>
                <a:cs typeface="Trebuchet MS"/>
                <a:sym typeface="Trebuchet MS"/>
              </a:defRPr>
            </a:lvl7pPr>
            <a:lvl8pPr lvl="7"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Trebuchet MS"/>
                <a:ea typeface="Trebuchet MS"/>
                <a:cs typeface="Trebuchet MS"/>
                <a:sym typeface="Trebuchet MS"/>
              </a:defRPr>
            </a:lvl8pPr>
            <a:lvl9pPr lvl="8"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Trebuchet MS"/>
                <a:ea typeface="Trebuchet MS"/>
                <a:cs typeface="Trebuchet MS"/>
                <a:sym typeface="Trebuchet MS"/>
              </a:defRPr>
            </a:lvl9pPr>
          </a:lstStyle>
          <a:p/>
        </p:txBody>
      </p:sp>
      <p:sp>
        <p:nvSpPr>
          <p:cNvPr id="76" name="Google Shape;76;p10"/>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77" name="Google Shape;77;p1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300"/>
              <a:buFont typeface="Trebuchet MS"/>
              <a:buNone/>
              <a:defRPr b="0" i="0" sz="3300" u="none" cap="none" strike="noStrike">
                <a:solidFill>
                  <a:schemeClr val="dk1"/>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Trebuchet MS"/>
                <a:ea typeface="Trebuchet MS"/>
                <a:cs typeface="Trebuchet MS"/>
                <a:sym typeface="Trebuchet MS"/>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Trebuchet MS"/>
                <a:ea typeface="Trebuchet MS"/>
                <a:cs typeface="Trebuchet MS"/>
                <a:sym typeface="Trebuchet MS"/>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9pPr>
          </a:lstStyle>
          <a:p/>
        </p:txBody>
      </p:sp>
      <p:sp>
        <p:nvSpPr>
          <p:cNvPr id="12" name="Google Shape;12;p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13" name="Google Shape;13;p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14" name="Google Shape;14;p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rgbClr val="888888"/>
                </a:solidFill>
                <a:latin typeface="Trebuchet MS"/>
                <a:ea typeface="Trebuchet MS"/>
                <a:cs typeface="Trebuchet MS"/>
                <a:sym typeface="Trebuchet MS"/>
              </a:defRPr>
            </a:lvl1pPr>
            <a:lvl2pPr indent="0" lvl="1" marL="0" marR="0" rtl="0" algn="r">
              <a:spcBef>
                <a:spcPts val="0"/>
              </a:spcBef>
              <a:buNone/>
              <a:defRPr b="0" i="0" sz="900" u="none" cap="none" strike="noStrike">
                <a:solidFill>
                  <a:srgbClr val="888888"/>
                </a:solidFill>
                <a:latin typeface="Trebuchet MS"/>
                <a:ea typeface="Trebuchet MS"/>
                <a:cs typeface="Trebuchet MS"/>
                <a:sym typeface="Trebuchet MS"/>
              </a:defRPr>
            </a:lvl2pPr>
            <a:lvl3pPr indent="0" lvl="2" marL="0" marR="0" rtl="0" algn="r">
              <a:spcBef>
                <a:spcPts val="0"/>
              </a:spcBef>
              <a:buNone/>
              <a:defRPr b="0" i="0" sz="900" u="none" cap="none" strike="noStrike">
                <a:solidFill>
                  <a:srgbClr val="888888"/>
                </a:solidFill>
                <a:latin typeface="Trebuchet MS"/>
                <a:ea typeface="Trebuchet MS"/>
                <a:cs typeface="Trebuchet MS"/>
                <a:sym typeface="Trebuchet MS"/>
              </a:defRPr>
            </a:lvl3pPr>
            <a:lvl4pPr indent="0" lvl="3" marL="0" marR="0" rtl="0" algn="r">
              <a:spcBef>
                <a:spcPts val="0"/>
              </a:spcBef>
              <a:buNone/>
              <a:defRPr b="0" i="0" sz="900" u="none" cap="none" strike="noStrike">
                <a:solidFill>
                  <a:srgbClr val="888888"/>
                </a:solidFill>
                <a:latin typeface="Trebuchet MS"/>
                <a:ea typeface="Trebuchet MS"/>
                <a:cs typeface="Trebuchet MS"/>
                <a:sym typeface="Trebuchet MS"/>
              </a:defRPr>
            </a:lvl4pPr>
            <a:lvl5pPr indent="0" lvl="4" marL="0" marR="0" rtl="0" algn="r">
              <a:spcBef>
                <a:spcPts val="0"/>
              </a:spcBef>
              <a:buNone/>
              <a:defRPr b="0" i="0" sz="900" u="none" cap="none" strike="noStrike">
                <a:solidFill>
                  <a:srgbClr val="888888"/>
                </a:solidFill>
                <a:latin typeface="Trebuchet MS"/>
                <a:ea typeface="Trebuchet MS"/>
                <a:cs typeface="Trebuchet MS"/>
                <a:sym typeface="Trebuchet MS"/>
              </a:defRPr>
            </a:lvl5pPr>
            <a:lvl6pPr indent="0" lvl="5" marL="0" marR="0" rtl="0" algn="r">
              <a:spcBef>
                <a:spcPts val="0"/>
              </a:spcBef>
              <a:buNone/>
              <a:defRPr b="0" i="0" sz="900" u="none" cap="none" strike="noStrike">
                <a:solidFill>
                  <a:srgbClr val="888888"/>
                </a:solidFill>
                <a:latin typeface="Trebuchet MS"/>
                <a:ea typeface="Trebuchet MS"/>
                <a:cs typeface="Trebuchet MS"/>
                <a:sym typeface="Trebuchet MS"/>
              </a:defRPr>
            </a:lvl6pPr>
            <a:lvl7pPr indent="0" lvl="6" marL="0" marR="0" rtl="0" algn="r">
              <a:spcBef>
                <a:spcPts val="0"/>
              </a:spcBef>
              <a:buNone/>
              <a:defRPr b="0" i="0" sz="900" u="none" cap="none" strike="noStrike">
                <a:solidFill>
                  <a:srgbClr val="888888"/>
                </a:solidFill>
                <a:latin typeface="Trebuchet MS"/>
                <a:ea typeface="Trebuchet MS"/>
                <a:cs typeface="Trebuchet MS"/>
                <a:sym typeface="Trebuchet MS"/>
              </a:defRPr>
            </a:lvl7pPr>
            <a:lvl8pPr indent="0" lvl="7" marL="0" marR="0" rtl="0" algn="r">
              <a:spcBef>
                <a:spcPts val="0"/>
              </a:spcBef>
              <a:buNone/>
              <a:defRPr b="0" i="0" sz="900" u="none" cap="none" strike="noStrike">
                <a:solidFill>
                  <a:srgbClr val="888888"/>
                </a:solidFill>
                <a:latin typeface="Trebuchet MS"/>
                <a:ea typeface="Trebuchet MS"/>
                <a:cs typeface="Trebuchet MS"/>
                <a:sym typeface="Trebuchet MS"/>
              </a:defRPr>
            </a:lvl8pPr>
            <a:lvl9pPr indent="0" lvl="8" marL="0" marR="0" rtl="0" algn="r">
              <a:spcBef>
                <a:spcPts val="0"/>
              </a:spcBef>
              <a:buNone/>
              <a:defRPr b="0" i="0" sz="900" u="none" cap="none" strike="noStrike">
                <a:solidFill>
                  <a:srgbClr val="8888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it-I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t4lent.eu/"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1.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6.png"/><Relationship Id="rId4" Type="http://schemas.openxmlformats.org/officeDocument/2006/relationships/image" Target="../media/image3.png"/><Relationship Id="rId5" Type="http://schemas.openxmlformats.org/officeDocument/2006/relationships/hyperlink" Target="https://soundcloud.com/linkhumans/talent-attraction-millennial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9.png"/><Relationship Id="rId5" Type="http://schemas.openxmlformats.org/officeDocument/2006/relationships/hyperlink" Target="https://www.greenhouse.io/blog/how-to-create-a-great-workplace-culture-that-will-attract-and-keep-top-talent"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comments" Target="../comments/comment1.xml"/><Relationship Id="rId4" Type="http://schemas.openxmlformats.org/officeDocument/2006/relationships/image" Target="../media/image20.png"/><Relationship Id="rId5" Type="http://schemas.openxmlformats.org/officeDocument/2006/relationships/image" Target="../media/image2.png"/><Relationship Id="rId6"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8.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2.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hyperlink" Target="https://www.tlnt.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9.jp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8.png"/><Relationship Id="rId4" Type="http://schemas.openxmlformats.org/officeDocument/2006/relationships/image" Target="../media/image2.png"/><Relationship Id="rId5"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0.png"/><Relationship Id="rId4" Type="http://schemas.openxmlformats.org/officeDocument/2006/relationships/hyperlink" Target="https://hbr.org/2018/05/how-to-strengthen-your-reputation-as-an-employer" TargetMode="External"/><Relationship Id="rId9" Type="http://schemas.openxmlformats.org/officeDocument/2006/relationships/image" Target="../media/image3.png"/><Relationship Id="rId5" Type="http://schemas.openxmlformats.org/officeDocument/2006/relationships/hyperlink" Target="https://linkhumans.com/employer-branding-ebook/" TargetMode="External"/><Relationship Id="rId6" Type="http://schemas.openxmlformats.org/officeDocument/2006/relationships/hyperlink" Target="https://more.bountyjobs.com/rs/129-JDH-285/images/TLNT-StrategicTalentAcquisition.pdf" TargetMode="External"/><Relationship Id="rId7" Type="http://schemas.openxmlformats.org/officeDocument/2006/relationships/hyperlink" Target="https://www.greenhouse.io/blog/how-to-create-a-great-workplace-culture-that-will-attract-and-keep-top-talent" TargetMode="External"/><Relationship Id="rId8" Type="http://schemas.openxmlformats.org/officeDocument/2006/relationships/hyperlink" Target="https://soundcloud.com/linkhuman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6.jpg"/><Relationship Id="rId4" Type="http://schemas.openxmlformats.org/officeDocument/2006/relationships/image" Target="../media/image13.png"/><Relationship Id="rId9" Type="http://schemas.openxmlformats.org/officeDocument/2006/relationships/image" Target="../media/image14.png"/><Relationship Id="rId5" Type="http://schemas.openxmlformats.org/officeDocument/2006/relationships/image" Target="../media/image23.png"/><Relationship Id="rId6" Type="http://schemas.openxmlformats.org/officeDocument/2006/relationships/image" Target="../media/image15.jpg"/><Relationship Id="rId7" Type="http://schemas.openxmlformats.org/officeDocument/2006/relationships/image" Target="../media/image22.jpg"/><Relationship Id="rId8" Type="http://schemas.openxmlformats.org/officeDocument/2006/relationships/image" Target="../media/image2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5.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7.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4"/>
          <p:cNvSpPr txBox="1"/>
          <p:nvPr>
            <p:ph type="ctrTitle"/>
          </p:nvPr>
        </p:nvSpPr>
        <p:spPr>
          <a:xfrm>
            <a:off x="421100" y="2889422"/>
            <a:ext cx="8520600" cy="860799"/>
          </a:xfrm>
          <a:prstGeom prst="rect">
            <a:avLst/>
          </a:prstGeom>
          <a:noFill/>
          <a:ln>
            <a:noFill/>
          </a:ln>
        </p:spPr>
        <p:txBody>
          <a:bodyPr anchorCtr="0" anchor="b" bIns="91425" lIns="91425" spcFirstLastPara="1" rIns="91425" wrap="square" tIns="91425">
            <a:noAutofit/>
          </a:bodyPr>
          <a:lstStyle/>
          <a:p>
            <a:pPr indent="0" lvl="0" marL="0" rtl="0" algn="ctr">
              <a:lnSpc>
                <a:spcPct val="90000"/>
              </a:lnSpc>
              <a:spcBef>
                <a:spcPts val="0"/>
              </a:spcBef>
              <a:spcAft>
                <a:spcPts val="0"/>
              </a:spcAft>
              <a:buClr>
                <a:schemeClr val="dk1"/>
              </a:buClr>
              <a:buSzPts val="4600"/>
              <a:buFont typeface="Trebuchet MS"/>
              <a:buNone/>
            </a:pPr>
            <a:r>
              <a:rPr b="1" lang="it-IT" sz="4600"/>
              <a:t>Talent 4.0 – </a:t>
            </a:r>
            <a:br>
              <a:rPr b="1" lang="it-IT" sz="4600"/>
            </a:br>
            <a:r>
              <a:rPr b="1" lang="it-IT" sz="4600"/>
              <a:t>Talent Management för SMEs</a:t>
            </a:r>
            <a:br>
              <a:rPr b="1" lang="it-IT" sz="4600"/>
            </a:br>
            <a:r>
              <a:rPr b="1" lang="it-IT" sz="4600"/>
              <a:t>Utbildnings-program</a:t>
            </a:r>
            <a:endParaRPr b="1" sz="4800"/>
          </a:p>
        </p:txBody>
      </p:sp>
      <p:sp>
        <p:nvSpPr>
          <p:cNvPr id="106" name="Google Shape;106;p14"/>
          <p:cNvSpPr txBox="1"/>
          <p:nvPr/>
        </p:nvSpPr>
        <p:spPr>
          <a:xfrm>
            <a:off x="3322040" y="4446165"/>
            <a:ext cx="2147582"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it-IT" sz="1800" u="sng" cap="none" strike="noStrike">
                <a:solidFill>
                  <a:schemeClr val="hlink"/>
                </a:solidFill>
                <a:latin typeface="Trebuchet MS"/>
                <a:ea typeface="Trebuchet MS"/>
                <a:cs typeface="Trebuchet MS"/>
                <a:sym typeface="Trebuchet MS"/>
                <a:hlinkClick r:id="rId3"/>
              </a:rPr>
              <a:t>https://t4lent.eu/</a:t>
            </a:r>
            <a:endParaRPr sz="1800">
              <a:solidFill>
                <a:schemeClr val="dk1"/>
              </a:solidFill>
              <a:latin typeface="Trebuchet MS"/>
              <a:ea typeface="Trebuchet MS"/>
              <a:cs typeface="Trebuchet MS"/>
              <a:sym typeface="Trebuchet MS"/>
            </a:endParaRPr>
          </a:p>
        </p:txBody>
      </p:sp>
      <p:sp>
        <p:nvSpPr>
          <p:cNvPr id="107" name="Google Shape;107;p14"/>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it-IT"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pic>
        <p:nvPicPr>
          <p:cNvPr id="108" name="Google Shape;108;p14"/>
          <p:cNvPicPr preferRelativeResize="0"/>
          <p:nvPr/>
        </p:nvPicPr>
        <p:blipFill rotWithShape="1">
          <a:blip r:embed="rId4">
            <a:alphaModFix/>
          </a:blip>
          <a:srcRect b="0" l="0" r="0" t="0"/>
          <a:stretch/>
        </p:blipFill>
        <p:spPr>
          <a:xfrm>
            <a:off x="421100" y="5996331"/>
            <a:ext cx="1815473" cy="71904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3"/>
          <p:cNvSpPr/>
          <p:nvPr>
            <p:ph type="ctrTitle"/>
          </p:nvPr>
        </p:nvSpPr>
        <p:spPr>
          <a:xfrm>
            <a:off x="311700" y="1694969"/>
            <a:ext cx="8520600" cy="451276"/>
          </a:xfrm>
          <a:prstGeom prst="roundRect">
            <a:avLst>
              <a:gd fmla="val 16667" name="adj"/>
            </a:avLst>
          </a:prstGeom>
          <a:solidFill>
            <a:srgbClr val="3086B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40"/>
              <a:buFont typeface="Calibri"/>
              <a:buNone/>
            </a:pPr>
            <a:r>
              <a:rPr i="1" lang="it-IT" sz="3240">
                <a:solidFill>
                  <a:schemeClr val="dk1"/>
                </a:solidFill>
                <a:latin typeface="Calibri"/>
                <a:ea typeface="Calibri"/>
                <a:cs typeface="Calibri"/>
                <a:sym typeface="Calibri"/>
              </a:rPr>
              <a:t> </a:t>
            </a:r>
            <a:br>
              <a:rPr i="1" lang="it-IT" sz="3240">
                <a:solidFill>
                  <a:schemeClr val="dk1"/>
                </a:solidFill>
                <a:latin typeface="Calibri"/>
                <a:ea typeface="Calibri"/>
                <a:cs typeface="Calibri"/>
                <a:sym typeface="Calibri"/>
              </a:rPr>
            </a:br>
            <a:r>
              <a:rPr b="1" lang="it-IT" sz="3060">
                <a:solidFill>
                  <a:schemeClr val="lt1"/>
                </a:solidFill>
                <a:latin typeface="Trebuchet MS"/>
                <a:ea typeface="Trebuchet MS"/>
                <a:cs typeface="Trebuchet MS"/>
                <a:sym typeface="Trebuchet MS"/>
              </a:rPr>
              <a:t>What is Employer Branding? </a:t>
            </a:r>
            <a:br>
              <a:rPr lang="it-IT" sz="3060">
                <a:solidFill>
                  <a:schemeClr val="dk1"/>
                </a:solidFill>
                <a:latin typeface="Trebuchet MS"/>
                <a:ea typeface="Trebuchet MS"/>
                <a:cs typeface="Trebuchet MS"/>
                <a:sym typeface="Trebuchet MS"/>
              </a:rPr>
            </a:br>
            <a:endParaRPr b="1" sz="3060">
              <a:solidFill>
                <a:schemeClr val="lt1"/>
              </a:solidFill>
            </a:endParaRPr>
          </a:p>
        </p:txBody>
      </p:sp>
      <p:sp>
        <p:nvSpPr>
          <p:cNvPr id="196" name="Google Shape;196;p23"/>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it-IT"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
        <p:nvSpPr>
          <p:cNvPr id="197" name="Google Shape;197;p23"/>
          <p:cNvSpPr/>
          <p:nvPr/>
        </p:nvSpPr>
        <p:spPr>
          <a:xfrm>
            <a:off x="4213654" y="2417345"/>
            <a:ext cx="4396224" cy="3330784"/>
          </a:xfrm>
          <a:prstGeom prst="rect">
            <a:avLst/>
          </a:prstGeom>
          <a:noFill/>
          <a:ln>
            <a:noFill/>
          </a:ln>
        </p:spPr>
        <p:txBody>
          <a:bodyPr anchorCtr="0" anchor="t" bIns="45700" lIns="91425" spcFirstLastPara="1" rIns="91425" wrap="square" tIns="45700">
            <a:noAutofit/>
          </a:bodyPr>
          <a:lstStyle/>
          <a:p>
            <a:pPr indent="0" lvl="0" marL="0" marR="0" rtl="0" algn="l">
              <a:lnSpc>
                <a:spcPct val="200000"/>
              </a:lnSpc>
              <a:spcBef>
                <a:spcPts val="0"/>
              </a:spcBef>
              <a:spcAft>
                <a:spcPts val="0"/>
              </a:spcAft>
              <a:buNone/>
            </a:pPr>
            <a:r>
              <a:rPr lang="it-IT" sz="1800">
                <a:solidFill>
                  <a:schemeClr val="dk1"/>
                </a:solidFill>
                <a:latin typeface="Trebuchet MS"/>
                <a:ea typeface="Trebuchet MS"/>
                <a:cs typeface="Trebuchet MS"/>
                <a:sym typeface="Trebuchet MS"/>
              </a:rPr>
              <a:t>Företag med </a:t>
            </a:r>
            <a:r>
              <a:rPr b="1" lang="it-IT" sz="1800">
                <a:solidFill>
                  <a:schemeClr val="dk1"/>
                </a:solidFill>
                <a:latin typeface="Trebuchet MS"/>
                <a:ea typeface="Trebuchet MS"/>
                <a:cs typeface="Trebuchet MS"/>
                <a:sym typeface="Trebuchet MS"/>
              </a:rPr>
              <a:t>starka varumärken för arbetsgivare</a:t>
            </a:r>
            <a:r>
              <a:rPr lang="it-IT" sz="1800">
                <a:solidFill>
                  <a:schemeClr val="dk1"/>
                </a:solidFill>
                <a:latin typeface="Trebuchet MS"/>
                <a:ea typeface="Trebuchet MS"/>
                <a:cs typeface="Trebuchet MS"/>
                <a:sym typeface="Trebuchet MS"/>
              </a:rPr>
              <a:t> är proaktiva och arbetar för att behålla sina anställda. De kan lägga till nya fördelar för att förbli konkurrenskraftiga eller utveckla nya program som ger anställda nya möjligheter att växa.</a:t>
            </a:r>
            <a:endParaRPr sz="1800">
              <a:solidFill>
                <a:schemeClr val="dk1"/>
              </a:solidFill>
              <a:latin typeface="Trebuchet MS"/>
              <a:ea typeface="Trebuchet MS"/>
              <a:cs typeface="Trebuchet MS"/>
              <a:sym typeface="Trebuchet MS"/>
            </a:endParaRPr>
          </a:p>
        </p:txBody>
      </p:sp>
      <p:pic>
        <p:nvPicPr>
          <p:cNvPr descr="Crescita aziendale" id="198" name="Google Shape;198;p23"/>
          <p:cNvPicPr preferRelativeResize="0"/>
          <p:nvPr/>
        </p:nvPicPr>
        <p:blipFill rotWithShape="1">
          <a:blip r:embed="rId3">
            <a:alphaModFix/>
          </a:blip>
          <a:srcRect b="0" l="0" r="0" t="0"/>
          <a:stretch/>
        </p:blipFill>
        <p:spPr>
          <a:xfrm>
            <a:off x="1141886" y="2671381"/>
            <a:ext cx="2794728" cy="2794728"/>
          </a:xfrm>
          <a:prstGeom prst="rect">
            <a:avLst/>
          </a:prstGeom>
          <a:noFill/>
          <a:ln>
            <a:noFill/>
          </a:ln>
        </p:spPr>
      </p:pic>
      <p:pic>
        <p:nvPicPr>
          <p:cNvPr id="199" name="Google Shape;199;p23"/>
          <p:cNvPicPr preferRelativeResize="0"/>
          <p:nvPr/>
        </p:nvPicPr>
        <p:blipFill rotWithShape="1">
          <a:blip r:embed="rId4">
            <a:alphaModFix/>
          </a:blip>
          <a:srcRect b="0" l="0" r="0" t="0"/>
          <a:stretch/>
        </p:blipFill>
        <p:spPr>
          <a:xfrm>
            <a:off x="421100" y="5996331"/>
            <a:ext cx="1815473" cy="71904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pic>
        <p:nvPicPr>
          <p:cNvPr descr="page16image49394480" id="204" name="Google Shape;204;p24"/>
          <p:cNvPicPr preferRelativeResize="0"/>
          <p:nvPr/>
        </p:nvPicPr>
        <p:blipFill rotWithShape="1">
          <a:blip r:embed="rId3">
            <a:alphaModFix/>
          </a:blip>
          <a:srcRect b="0" l="0" r="0" t="0"/>
          <a:stretch/>
        </p:blipFill>
        <p:spPr>
          <a:xfrm>
            <a:off x="6407893" y="3027405"/>
            <a:ext cx="2112828" cy="2062577"/>
          </a:xfrm>
          <a:prstGeom prst="rect">
            <a:avLst/>
          </a:prstGeom>
          <a:noFill/>
          <a:ln>
            <a:noFill/>
          </a:ln>
          <a:effectLst>
            <a:outerShdw blurRad="76200" kx="-1200000" rotWithShape="0" algn="bl" sy="23000">
              <a:srgbClr val="000000">
                <a:alpha val="20000"/>
              </a:srgbClr>
            </a:outerShdw>
          </a:effectLst>
        </p:spPr>
      </p:pic>
      <p:sp>
        <p:nvSpPr>
          <p:cNvPr id="205" name="Google Shape;205;p24"/>
          <p:cNvSpPr/>
          <p:nvPr>
            <p:ph type="ctrTitle"/>
          </p:nvPr>
        </p:nvSpPr>
        <p:spPr>
          <a:xfrm>
            <a:off x="311700" y="1534329"/>
            <a:ext cx="8520600" cy="451276"/>
          </a:xfrm>
          <a:prstGeom prst="roundRect">
            <a:avLst>
              <a:gd fmla="val 16667" name="adj"/>
            </a:avLst>
          </a:prstGeom>
          <a:solidFill>
            <a:srgbClr val="3086B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40"/>
              <a:buFont typeface="Calibri"/>
              <a:buNone/>
            </a:pPr>
            <a:r>
              <a:rPr i="1" lang="it-IT" sz="3240">
                <a:solidFill>
                  <a:schemeClr val="dk1"/>
                </a:solidFill>
                <a:latin typeface="Calibri"/>
                <a:ea typeface="Calibri"/>
                <a:cs typeface="Calibri"/>
                <a:sym typeface="Calibri"/>
              </a:rPr>
              <a:t> </a:t>
            </a:r>
            <a:br>
              <a:rPr i="1" lang="it-IT" sz="3240">
                <a:solidFill>
                  <a:schemeClr val="dk1"/>
                </a:solidFill>
                <a:latin typeface="Calibri"/>
                <a:ea typeface="Calibri"/>
                <a:cs typeface="Calibri"/>
                <a:sym typeface="Calibri"/>
              </a:rPr>
            </a:br>
            <a:r>
              <a:rPr b="1" lang="it-IT" sz="2880">
                <a:solidFill>
                  <a:schemeClr val="lt1"/>
                </a:solidFill>
                <a:latin typeface="Trebuchet MS"/>
                <a:ea typeface="Trebuchet MS"/>
                <a:cs typeface="Trebuchet MS"/>
                <a:sym typeface="Trebuchet MS"/>
              </a:rPr>
              <a:t>Benefits of employer branding</a:t>
            </a:r>
            <a:br>
              <a:rPr lang="it-IT" sz="3060">
                <a:solidFill>
                  <a:schemeClr val="dk1"/>
                </a:solidFill>
                <a:latin typeface="Trebuchet MS"/>
                <a:ea typeface="Trebuchet MS"/>
                <a:cs typeface="Trebuchet MS"/>
                <a:sym typeface="Trebuchet MS"/>
              </a:rPr>
            </a:br>
            <a:endParaRPr b="1" sz="3060">
              <a:solidFill>
                <a:schemeClr val="lt1"/>
              </a:solidFill>
            </a:endParaRPr>
          </a:p>
        </p:txBody>
      </p:sp>
      <p:sp>
        <p:nvSpPr>
          <p:cNvPr id="206" name="Google Shape;206;p24"/>
          <p:cNvSpPr/>
          <p:nvPr/>
        </p:nvSpPr>
        <p:spPr>
          <a:xfrm>
            <a:off x="524425" y="5402510"/>
            <a:ext cx="91440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id="207" name="Google Shape;207;p24"/>
          <p:cNvSpPr/>
          <p:nvPr/>
        </p:nvSpPr>
        <p:spPr>
          <a:xfrm>
            <a:off x="524425" y="585971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id="208" name="Google Shape;208;p24"/>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it-IT"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
        <p:nvSpPr>
          <p:cNvPr id="209" name="Google Shape;209;p24"/>
          <p:cNvSpPr/>
          <p:nvPr/>
        </p:nvSpPr>
        <p:spPr>
          <a:xfrm>
            <a:off x="311700" y="2278244"/>
            <a:ext cx="5960268" cy="3365408"/>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it-IT" sz="1800">
                <a:solidFill>
                  <a:schemeClr val="dk1"/>
                </a:solidFill>
                <a:latin typeface="Trebuchet MS"/>
                <a:ea typeface="Trebuchet MS"/>
                <a:cs typeface="Trebuchet MS"/>
                <a:sym typeface="Trebuchet MS"/>
              </a:rPr>
              <a:t>Innan du ägnar dig åt tid, pengar och andra resurser för arbetsgivarmärkning vill du och andra i din organisation naturligtvis veta, "hur kommer detta gynna oss?</a:t>
            </a:r>
            <a:endParaRPr/>
          </a:p>
          <a:p>
            <a:pPr indent="0" lvl="0" marL="0" marR="0" rtl="0" algn="l">
              <a:lnSpc>
                <a:spcPct val="150000"/>
              </a:lnSpc>
              <a:spcBef>
                <a:spcPts val="0"/>
              </a:spcBef>
              <a:spcAft>
                <a:spcPts val="0"/>
              </a:spcAft>
              <a:buNone/>
            </a:pPr>
            <a:r>
              <a:rPr lang="it-IT" sz="1800">
                <a:solidFill>
                  <a:schemeClr val="dk1"/>
                </a:solidFill>
                <a:latin typeface="Trebuchet MS"/>
                <a:ea typeface="Trebuchet MS"/>
                <a:cs typeface="Trebuchet MS"/>
                <a:sym typeface="Trebuchet MS"/>
              </a:rPr>
              <a:t>För att utlösa passionen och drivkraften som behövs för att bygga och upprätthålla ett distinkt stort arbetsgivarvarumärke, måste du svara på frågan för dig själv och för alla andra i din organisation, särskilt för dem i ledande befattningar.</a:t>
            </a:r>
            <a:endParaRPr/>
          </a:p>
        </p:txBody>
      </p:sp>
      <p:pic>
        <p:nvPicPr>
          <p:cNvPr id="210" name="Google Shape;210;p24"/>
          <p:cNvPicPr preferRelativeResize="0"/>
          <p:nvPr/>
        </p:nvPicPr>
        <p:blipFill rotWithShape="1">
          <a:blip r:embed="rId4">
            <a:alphaModFix/>
          </a:blip>
          <a:srcRect b="0" l="0" r="0" t="0"/>
          <a:stretch/>
        </p:blipFill>
        <p:spPr>
          <a:xfrm>
            <a:off x="421100" y="5996331"/>
            <a:ext cx="1815473" cy="71904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pic>
        <p:nvPicPr>
          <p:cNvPr id="215" name="Google Shape;215;p25"/>
          <p:cNvPicPr preferRelativeResize="0"/>
          <p:nvPr/>
        </p:nvPicPr>
        <p:blipFill rotWithShape="1">
          <a:blip r:embed="rId3">
            <a:alphaModFix/>
          </a:blip>
          <a:srcRect b="0" l="0" r="0" t="0"/>
          <a:stretch/>
        </p:blipFill>
        <p:spPr>
          <a:xfrm>
            <a:off x="5061994" y="2709452"/>
            <a:ext cx="3770306" cy="2356442"/>
          </a:xfrm>
          <a:prstGeom prst="rect">
            <a:avLst/>
          </a:prstGeom>
          <a:noFill/>
          <a:ln>
            <a:noFill/>
          </a:ln>
        </p:spPr>
      </p:pic>
      <p:sp>
        <p:nvSpPr>
          <p:cNvPr id="216" name="Google Shape;216;p25"/>
          <p:cNvSpPr/>
          <p:nvPr>
            <p:ph type="ctrTitle"/>
          </p:nvPr>
        </p:nvSpPr>
        <p:spPr>
          <a:xfrm>
            <a:off x="311700" y="1694969"/>
            <a:ext cx="8520600" cy="451276"/>
          </a:xfrm>
          <a:prstGeom prst="roundRect">
            <a:avLst>
              <a:gd fmla="val 16667" name="adj"/>
            </a:avLst>
          </a:prstGeom>
          <a:solidFill>
            <a:srgbClr val="3086B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40"/>
              <a:buFont typeface="Calibri"/>
              <a:buNone/>
            </a:pPr>
            <a:r>
              <a:rPr i="1" lang="it-IT" sz="3240">
                <a:solidFill>
                  <a:schemeClr val="dk1"/>
                </a:solidFill>
                <a:latin typeface="Calibri"/>
                <a:ea typeface="Calibri"/>
                <a:cs typeface="Calibri"/>
                <a:sym typeface="Calibri"/>
              </a:rPr>
              <a:t> </a:t>
            </a:r>
            <a:br>
              <a:rPr i="1" lang="it-IT" sz="3240">
                <a:solidFill>
                  <a:schemeClr val="dk1"/>
                </a:solidFill>
                <a:latin typeface="Calibri"/>
                <a:ea typeface="Calibri"/>
                <a:cs typeface="Calibri"/>
                <a:sym typeface="Calibri"/>
              </a:rPr>
            </a:br>
            <a:r>
              <a:rPr lang="it-IT" sz="3240">
                <a:solidFill>
                  <a:schemeClr val="lt1"/>
                </a:solidFill>
                <a:latin typeface="Trebuchet MS"/>
                <a:ea typeface="Trebuchet MS"/>
                <a:cs typeface="Trebuchet MS"/>
                <a:sym typeface="Trebuchet MS"/>
              </a:rPr>
              <a:t>Benefits of employer branding</a:t>
            </a:r>
            <a:br>
              <a:rPr lang="it-IT" sz="3060">
                <a:solidFill>
                  <a:schemeClr val="dk1"/>
                </a:solidFill>
                <a:latin typeface="Trebuchet MS"/>
                <a:ea typeface="Trebuchet MS"/>
                <a:cs typeface="Trebuchet MS"/>
                <a:sym typeface="Trebuchet MS"/>
              </a:rPr>
            </a:br>
            <a:endParaRPr b="1" sz="3060">
              <a:solidFill>
                <a:schemeClr val="lt1"/>
              </a:solidFill>
            </a:endParaRPr>
          </a:p>
        </p:txBody>
      </p:sp>
      <p:sp>
        <p:nvSpPr>
          <p:cNvPr id="217" name="Google Shape;217;p25"/>
          <p:cNvSpPr/>
          <p:nvPr/>
        </p:nvSpPr>
        <p:spPr>
          <a:xfrm>
            <a:off x="524425" y="585971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id="218" name="Google Shape;218;p25"/>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it-IT"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
        <p:nvSpPr>
          <p:cNvPr id="219" name="Google Shape;219;p25"/>
          <p:cNvSpPr/>
          <p:nvPr/>
        </p:nvSpPr>
        <p:spPr>
          <a:xfrm>
            <a:off x="311700" y="2198533"/>
            <a:ext cx="5125273" cy="3780907"/>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it-IT" sz="1800">
                <a:solidFill>
                  <a:schemeClr val="dk1"/>
                </a:solidFill>
                <a:latin typeface="Trebuchet MS"/>
                <a:ea typeface="Trebuchet MS"/>
                <a:cs typeface="Trebuchet MS"/>
                <a:sym typeface="Trebuchet MS"/>
              </a:rPr>
              <a:t>Alla inblandade måste vara medvetna om vad som står på spel och den positiva inverkan som ett starkt arbetsgivarvarumärke kan ha på organisationens framgång och alla som är en del av den.</a:t>
            </a:r>
            <a:endParaRPr/>
          </a:p>
          <a:p>
            <a:pPr indent="0" lvl="0" marL="0" marR="0" rtl="0" algn="l">
              <a:lnSpc>
                <a:spcPct val="150000"/>
              </a:lnSpc>
              <a:spcBef>
                <a:spcPts val="0"/>
              </a:spcBef>
              <a:spcAft>
                <a:spcPts val="0"/>
              </a:spcAft>
              <a:buNone/>
            </a:pPr>
            <a:r>
              <a:rPr lang="it-IT" sz="1800">
                <a:solidFill>
                  <a:schemeClr val="dk1"/>
                </a:solidFill>
                <a:latin typeface="Trebuchet MS"/>
                <a:ea typeface="Trebuchet MS"/>
                <a:cs typeface="Trebuchet MS"/>
                <a:sym typeface="Trebuchet MS"/>
              </a:rPr>
              <a:t>Här är bara några områden där arbetsgivarvarumärkning kan påverka en organisations framgång positivt: Rekrytering - Engagemang - Retention - Konkurrensfördel</a:t>
            </a:r>
            <a:endParaRPr/>
          </a:p>
        </p:txBody>
      </p:sp>
      <p:pic>
        <p:nvPicPr>
          <p:cNvPr id="220" name="Google Shape;220;p25"/>
          <p:cNvPicPr preferRelativeResize="0"/>
          <p:nvPr/>
        </p:nvPicPr>
        <p:blipFill rotWithShape="1">
          <a:blip r:embed="rId4">
            <a:alphaModFix/>
          </a:blip>
          <a:srcRect b="0" l="0" r="0" t="0"/>
          <a:stretch/>
        </p:blipFill>
        <p:spPr>
          <a:xfrm>
            <a:off x="421100" y="5996331"/>
            <a:ext cx="1815473" cy="719042"/>
          </a:xfrm>
          <a:prstGeom prst="rect">
            <a:avLst/>
          </a:prstGeom>
          <a:noFill/>
          <a:ln>
            <a:noFill/>
          </a:ln>
        </p:spPr>
      </p:pic>
      <p:sp>
        <p:nvSpPr>
          <p:cNvPr id="221" name="Google Shape;221;p25"/>
          <p:cNvSpPr/>
          <p:nvPr/>
        </p:nvSpPr>
        <p:spPr>
          <a:xfrm>
            <a:off x="4785470" y="5114123"/>
            <a:ext cx="4260300" cy="25391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it-IT" sz="1050" u="sng">
                <a:solidFill>
                  <a:schemeClr val="hlink"/>
                </a:solidFill>
                <a:latin typeface="Trebuchet MS"/>
                <a:ea typeface="Trebuchet MS"/>
                <a:cs typeface="Trebuchet MS"/>
                <a:sym typeface="Trebuchet MS"/>
                <a:hlinkClick r:id="rId5"/>
              </a:rPr>
              <a:t>https://soundcloud.com/linkhumans/talent-attraction-millennials</a:t>
            </a:r>
            <a:endParaRPr sz="1050">
              <a:solidFill>
                <a:schemeClr val="dk1"/>
              </a:solidFill>
              <a:latin typeface="Trebuchet MS"/>
              <a:ea typeface="Trebuchet MS"/>
              <a:cs typeface="Trebuchet MS"/>
              <a:sym typeface="Trebuchet M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26"/>
          <p:cNvSpPr/>
          <p:nvPr>
            <p:ph type="ctrTitle"/>
          </p:nvPr>
        </p:nvSpPr>
        <p:spPr>
          <a:xfrm>
            <a:off x="311700" y="1559042"/>
            <a:ext cx="8520600" cy="451276"/>
          </a:xfrm>
          <a:prstGeom prst="roundRect">
            <a:avLst>
              <a:gd fmla="val 16667" name="adj"/>
            </a:avLst>
          </a:prstGeom>
          <a:solidFill>
            <a:srgbClr val="3086B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100"/>
              <a:buFont typeface="Trebuchet MS"/>
              <a:buNone/>
            </a:pPr>
            <a:r>
              <a:rPr b="1" lang="it-IT" sz="3100">
                <a:solidFill>
                  <a:schemeClr val="lt1"/>
                </a:solidFill>
                <a:latin typeface="Trebuchet MS"/>
                <a:ea typeface="Trebuchet MS"/>
                <a:cs typeface="Trebuchet MS"/>
                <a:sym typeface="Trebuchet MS"/>
              </a:rPr>
              <a:t>Komponenter i ett arbetsgivarmärke</a:t>
            </a:r>
            <a:endParaRPr b="1" sz="3100">
              <a:solidFill>
                <a:schemeClr val="lt1"/>
              </a:solidFill>
            </a:endParaRPr>
          </a:p>
        </p:txBody>
      </p:sp>
      <p:grpSp>
        <p:nvGrpSpPr>
          <p:cNvPr id="227" name="Google Shape;227;p26"/>
          <p:cNvGrpSpPr/>
          <p:nvPr/>
        </p:nvGrpSpPr>
        <p:grpSpPr>
          <a:xfrm>
            <a:off x="313774" y="4349119"/>
            <a:ext cx="8514150" cy="1342005"/>
            <a:chOff x="2074" y="26193"/>
            <a:chExt cx="8514150" cy="1342005"/>
          </a:xfrm>
        </p:grpSpPr>
        <p:sp>
          <p:nvSpPr>
            <p:cNvPr id="228" name="Google Shape;228;p26"/>
            <p:cNvSpPr/>
            <p:nvPr/>
          </p:nvSpPr>
          <p:spPr>
            <a:xfrm>
              <a:off x="2074" y="26662"/>
              <a:ext cx="3169119" cy="1315812"/>
            </a:xfrm>
            <a:prstGeom prst="chevron">
              <a:avLst>
                <a:gd fmla="val 50000"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6"/>
            <p:cNvSpPr txBox="1"/>
            <p:nvPr/>
          </p:nvSpPr>
          <p:spPr>
            <a:xfrm>
              <a:off x="659980" y="26662"/>
              <a:ext cx="1853307" cy="1315812"/>
            </a:xfrm>
            <a:prstGeom prst="rect">
              <a:avLst/>
            </a:prstGeom>
            <a:noFill/>
            <a:ln>
              <a:noFill/>
            </a:ln>
          </p:spPr>
          <p:txBody>
            <a:bodyPr anchorCtr="0" anchor="ctr" bIns="17775" lIns="35550" spcFirstLastPara="1" rIns="0" wrap="square" tIns="17775">
              <a:noAutofit/>
            </a:bodyPr>
            <a:lstStyle/>
            <a:p>
              <a:pPr indent="0" lvl="0" marL="0" marR="0" rtl="0" algn="ctr">
                <a:lnSpc>
                  <a:spcPct val="90000"/>
                </a:lnSpc>
                <a:spcBef>
                  <a:spcPts val="0"/>
                </a:spcBef>
                <a:spcAft>
                  <a:spcPts val="0"/>
                </a:spcAft>
                <a:buClr>
                  <a:schemeClr val="dk1"/>
                </a:buClr>
                <a:buSzPts val="2800"/>
                <a:buFont typeface="Trebuchet MS"/>
                <a:buNone/>
              </a:pPr>
              <a:r>
                <a:rPr lang="it-IT" sz="2800">
                  <a:solidFill>
                    <a:schemeClr val="dk1"/>
                  </a:solidFill>
                  <a:latin typeface="Trebuchet MS"/>
                  <a:ea typeface="Trebuchet MS"/>
                  <a:cs typeface="Trebuchet MS"/>
                  <a:sym typeface="Trebuchet MS"/>
                </a:rPr>
                <a:t>Value proposition </a:t>
              </a:r>
              <a:endParaRPr sz="2800">
                <a:solidFill>
                  <a:schemeClr val="dk1"/>
                </a:solidFill>
                <a:latin typeface="Trebuchet MS"/>
                <a:ea typeface="Trebuchet MS"/>
                <a:cs typeface="Trebuchet MS"/>
                <a:sym typeface="Trebuchet MS"/>
              </a:endParaRPr>
            </a:p>
          </p:txBody>
        </p:sp>
        <p:sp>
          <p:nvSpPr>
            <p:cNvPr id="230" name="Google Shape;230;p26"/>
            <p:cNvSpPr/>
            <p:nvPr/>
          </p:nvSpPr>
          <p:spPr>
            <a:xfrm>
              <a:off x="2711601" y="74020"/>
              <a:ext cx="2949009" cy="1294178"/>
            </a:xfrm>
            <a:prstGeom prst="chevron">
              <a:avLst>
                <a:gd fmla="val 50000" name="adj"/>
              </a:avLst>
            </a:prstGeom>
            <a:solidFill>
              <a:srgbClr val="9CC2E5">
                <a:alpha val="89803"/>
              </a:srgbClr>
            </a:solidFill>
            <a:ln cap="flat" cmpd="sng" w="12700">
              <a:solidFill>
                <a:srgbClr val="CFDEEF">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6"/>
            <p:cNvSpPr txBox="1"/>
            <p:nvPr/>
          </p:nvSpPr>
          <p:spPr>
            <a:xfrm>
              <a:off x="3358690" y="74020"/>
              <a:ext cx="1654831" cy="1294178"/>
            </a:xfrm>
            <a:prstGeom prst="rect">
              <a:avLst/>
            </a:prstGeom>
            <a:noFill/>
            <a:ln>
              <a:noFill/>
            </a:ln>
          </p:spPr>
          <p:txBody>
            <a:bodyPr anchorCtr="0" anchor="ctr" bIns="17775" lIns="35550" spcFirstLastPara="1" rIns="0" wrap="square" tIns="17775">
              <a:noAutofit/>
            </a:bodyPr>
            <a:lstStyle/>
            <a:p>
              <a:pPr indent="0" lvl="0" marL="0" marR="0" rtl="0" algn="ctr">
                <a:lnSpc>
                  <a:spcPct val="90000"/>
                </a:lnSpc>
                <a:spcBef>
                  <a:spcPts val="0"/>
                </a:spcBef>
                <a:spcAft>
                  <a:spcPts val="0"/>
                </a:spcAft>
                <a:buClr>
                  <a:schemeClr val="dk1"/>
                </a:buClr>
                <a:buSzPts val="2800"/>
                <a:buFont typeface="Trebuchet MS"/>
                <a:buNone/>
              </a:pPr>
              <a:r>
                <a:rPr lang="it-IT" sz="2800">
                  <a:solidFill>
                    <a:schemeClr val="dk1"/>
                  </a:solidFill>
                  <a:latin typeface="Trebuchet MS"/>
                  <a:ea typeface="Trebuchet MS"/>
                  <a:cs typeface="Trebuchet MS"/>
                  <a:sym typeface="Trebuchet MS"/>
                </a:rPr>
                <a:t>Culture</a:t>
              </a:r>
              <a:endParaRPr sz="2400">
                <a:solidFill>
                  <a:schemeClr val="dk1"/>
                </a:solidFill>
                <a:latin typeface="Trebuchet MS"/>
                <a:ea typeface="Trebuchet MS"/>
                <a:cs typeface="Trebuchet MS"/>
                <a:sym typeface="Trebuchet MS"/>
              </a:endParaRPr>
            </a:p>
          </p:txBody>
        </p:sp>
        <p:sp>
          <p:nvSpPr>
            <p:cNvPr id="232" name="Google Shape;232;p26"/>
            <p:cNvSpPr/>
            <p:nvPr/>
          </p:nvSpPr>
          <p:spPr>
            <a:xfrm>
              <a:off x="5247749" y="26193"/>
              <a:ext cx="3268475" cy="1315812"/>
            </a:xfrm>
            <a:prstGeom prst="chevron">
              <a:avLst>
                <a:gd fmla="val 50000" name="adj"/>
              </a:avLst>
            </a:prstGeom>
            <a:solidFill>
              <a:srgbClr val="DDEAF6">
                <a:alpha val="89803"/>
              </a:srgbClr>
            </a:solidFill>
            <a:ln cap="flat" cmpd="sng" w="12700">
              <a:solidFill>
                <a:srgbClr val="CFDEEF">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6"/>
            <p:cNvSpPr txBox="1"/>
            <p:nvPr/>
          </p:nvSpPr>
          <p:spPr>
            <a:xfrm>
              <a:off x="5905655" y="26193"/>
              <a:ext cx="1952663" cy="1315812"/>
            </a:xfrm>
            <a:prstGeom prst="rect">
              <a:avLst/>
            </a:prstGeom>
            <a:noFill/>
            <a:ln>
              <a:noFill/>
            </a:ln>
          </p:spPr>
          <p:txBody>
            <a:bodyPr anchorCtr="0" anchor="ctr" bIns="16500" lIns="33000" spcFirstLastPara="1" rIns="0" wrap="square" tIns="16500">
              <a:noAutofit/>
            </a:bodyPr>
            <a:lstStyle/>
            <a:p>
              <a:pPr indent="0" lvl="0" marL="0" marR="0" rtl="0" algn="ctr">
                <a:lnSpc>
                  <a:spcPct val="90000"/>
                </a:lnSpc>
                <a:spcBef>
                  <a:spcPts val="0"/>
                </a:spcBef>
                <a:spcAft>
                  <a:spcPts val="0"/>
                </a:spcAft>
                <a:buClr>
                  <a:schemeClr val="dk1"/>
                </a:buClr>
                <a:buSzPts val="2600"/>
                <a:buFont typeface="Trebuchet MS"/>
                <a:buNone/>
              </a:pPr>
              <a:r>
                <a:rPr lang="it-IT" sz="2600">
                  <a:solidFill>
                    <a:schemeClr val="dk1"/>
                  </a:solidFill>
                  <a:latin typeface="Trebuchet MS"/>
                  <a:ea typeface="Trebuchet MS"/>
                  <a:cs typeface="Trebuchet MS"/>
                  <a:sym typeface="Trebuchet MS"/>
                </a:rPr>
                <a:t> </a:t>
              </a:r>
              <a:r>
                <a:rPr lang="it-IT" sz="2800">
                  <a:solidFill>
                    <a:schemeClr val="dk1"/>
                  </a:solidFill>
                  <a:latin typeface="Trebuchet MS"/>
                  <a:ea typeface="Trebuchet MS"/>
                  <a:cs typeface="Trebuchet MS"/>
                  <a:sym typeface="Trebuchet MS"/>
                </a:rPr>
                <a:t>Candidate experience</a:t>
              </a:r>
              <a:endParaRPr sz="2600">
                <a:solidFill>
                  <a:schemeClr val="dk1"/>
                </a:solidFill>
                <a:latin typeface="Trebuchet MS"/>
                <a:ea typeface="Trebuchet MS"/>
                <a:cs typeface="Trebuchet MS"/>
                <a:sym typeface="Trebuchet MS"/>
              </a:endParaRPr>
            </a:p>
          </p:txBody>
        </p:sp>
      </p:grpSp>
      <p:sp>
        <p:nvSpPr>
          <p:cNvPr id="234" name="Google Shape;234;p26"/>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it-IT"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grpSp>
        <p:nvGrpSpPr>
          <p:cNvPr id="235" name="Google Shape;235;p26"/>
          <p:cNvGrpSpPr/>
          <p:nvPr/>
        </p:nvGrpSpPr>
        <p:grpSpPr>
          <a:xfrm>
            <a:off x="311700" y="1816440"/>
            <a:ext cx="8520600" cy="2471355"/>
            <a:chOff x="5303" y="-32260"/>
            <a:chExt cx="2720933" cy="1368199"/>
          </a:xfrm>
        </p:grpSpPr>
        <p:sp>
          <p:nvSpPr>
            <p:cNvPr id="236" name="Google Shape;236;p26"/>
            <p:cNvSpPr/>
            <p:nvPr/>
          </p:nvSpPr>
          <p:spPr>
            <a:xfrm>
              <a:off x="5303" y="139912"/>
              <a:ext cx="2720933" cy="1088373"/>
            </a:xfrm>
            <a:prstGeom prst="chevron">
              <a:avLst>
                <a:gd fmla="val 50000"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6"/>
            <p:cNvSpPr txBox="1"/>
            <p:nvPr/>
          </p:nvSpPr>
          <p:spPr>
            <a:xfrm>
              <a:off x="272739" y="-32260"/>
              <a:ext cx="2186060" cy="1368199"/>
            </a:xfrm>
            <a:prstGeom prst="rect">
              <a:avLst/>
            </a:prstGeom>
            <a:noFill/>
            <a:ln>
              <a:noFill/>
            </a:ln>
          </p:spPr>
          <p:txBody>
            <a:bodyPr anchorCtr="0" anchor="ctr" bIns="6350" lIns="12700" spcFirstLastPara="1" rIns="0" wrap="square" tIns="6350">
              <a:noAutofit/>
            </a:bodyPr>
            <a:lstStyle/>
            <a:p>
              <a:pPr indent="0" lvl="0" marL="0" marR="0" rtl="0" algn="l">
                <a:lnSpc>
                  <a:spcPct val="150000"/>
                </a:lnSpc>
                <a:spcBef>
                  <a:spcPts val="0"/>
                </a:spcBef>
                <a:spcAft>
                  <a:spcPts val="0"/>
                </a:spcAft>
                <a:buClr>
                  <a:schemeClr val="dk1"/>
                </a:buClr>
                <a:buSzPts val="2000"/>
                <a:buFont typeface="Trebuchet MS"/>
                <a:buNone/>
              </a:pPr>
              <a:r>
                <a:rPr lang="it-IT" sz="2000">
                  <a:solidFill>
                    <a:schemeClr val="dk1"/>
                  </a:solidFill>
                  <a:latin typeface="Trebuchet MS"/>
                  <a:ea typeface="Trebuchet MS"/>
                  <a:cs typeface="Trebuchet MS"/>
                  <a:sym typeface="Trebuchet MS"/>
                </a:rPr>
                <a:t>Idag består </a:t>
              </a:r>
              <a:r>
                <a:rPr b="1" lang="it-IT" sz="2000">
                  <a:solidFill>
                    <a:schemeClr val="dk1"/>
                  </a:solidFill>
                  <a:latin typeface="Trebuchet MS"/>
                  <a:ea typeface="Trebuchet MS"/>
                  <a:cs typeface="Trebuchet MS"/>
                  <a:sym typeface="Trebuchet MS"/>
                </a:rPr>
                <a:t>arbetsgivarmärken</a:t>
              </a:r>
              <a:r>
                <a:rPr lang="it-IT" sz="2000">
                  <a:solidFill>
                    <a:schemeClr val="dk1"/>
                  </a:solidFill>
                  <a:latin typeface="Trebuchet MS"/>
                  <a:ea typeface="Trebuchet MS"/>
                  <a:cs typeface="Trebuchet MS"/>
                  <a:sym typeface="Trebuchet MS"/>
                </a:rPr>
                <a:t> av mer än en fängslande annons. De kräver en väl utformad strategi och tankeväckande utförande, så jag ska dela med mig av </a:t>
              </a:r>
              <a:r>
                <a:rPr b="1" lang="it-IT" sz="2000">
                  <a:solidFill>
                    <a:schemeClr val="dk1"/>
                  </a:solidFill>
                  <a:latin typeface="Trebuchet MS"/>
                  <a:ea typeface="Trebuchet MS"/>
                  <a:cs typeface="Trebuchet MS"/>
                  <a:sym typeface="Trebuchet MS"/>
                </a:rPr>
                <a:t>tre komponenter</a:t>
              </a:r>
              <a:r>
                <a:rPr lang="it-IT" sz="2000">
                  <a:solidFill>
                    <a:schemeClr val="dk1"/>
                  </a:solidFill>
                  <a:latin typeface="Trebuchet MS"/>
                  <a:ea typeface="Trebuchet MS"/>
                  <a:cs typeface="Trebuchet MS"/>
                  <a:sym typeface="Trebuchet MS"/>
                </a:rPr>
                <a:t> som utgör ett arbetsgivarvarumärke.</a:t>
              </a:r>
              <a:endParaRPr sz="2000">
                <a:solidFill>
                  <a:schemeClr val="dk1"/>
                </a:solidFill>
                <a:latin typeface="Trebuchet MS"/>
                <a:ea typeface="Trebuchet MS"/>
                <a:cs typeface="Trebuchet MS"/>
                <a:sym typeface="Trebuchet MS"/>
              </a:endParaRPr>
            </a:p>
          </p:txBody>
        </p:sp>
      </p:grpSp>
      <p:pic>
        <p:nvPicPr>
          <p:cNvPr id="238" name="Google Shape;238;p26"/>
          <p:cNvPicPr preferRelativeResize="0"/>
          <p:nvPr/>
        </p:nvPicPr>
        <p:blipFill rotWithShape="1">
          <a:blip r:embed="rId3">
            <a:alphaModFix/>
          </a:blip>
          <a:srcRect b="0" l="0" r="0" t="0"/>
          <a:stretch/>
        </p:blipFill>
        <p:spPr>
          <a:xfrm>
            <a:off x="421100" y="5996331"/>
            <a:ext cx="1815473" cy="71904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grpSp>
        <p:nvGrpSpPr>
          <p:cNvPr id="243" name="Google Shape;243;p27"/>
          <p:cNvGrpSpPr/>
          <p:nvPr/>
        </p:nvGrpSpPr>
        <p:grpSpPr>
          <a:xfrm>
            <a:off x="209008" y="3279505"/>
            <a:ext cx="3355214" cy="1277746"/>
            <a:chOff x="0" y="45722"/>
            <a:chExt cx="3355214" cy="1277746"/>
          </a:xfrm>
        </p:grpSpPr>
        <p:sp>
          <p:nvSpPr>
            <p:cNvPr id="244" name="Google Shape;244;p27"/>
            <p:cNvSpPr/>
            <p:nvPr/>
          </p:nvSpPr>
          <p:spPr>
            <a:xfrm>
              <a:off x="0" y="45722"/>
              <a:ext cx="3355214" cy="1277746"/>
            </a:xfrm>
            <a:prstGeom prst="chevron">
              <a:avLst>
                <a:gd fmla="val 50000"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7"/>
            <p:cNvSpPr txBox="1"/>
            <p:nvPr/>
          </p:nvSpPr>
          <p:spPr>
            <a:xfrm>
              <a:off x="638873" y="45722"/>
              <a:ext cx="2077468" cy="1277746"/>
            </a:xfrm>
            <a:prstGeom prst="rect">
              <a:avLst/>
            </a:prstGeom>
            <a:noFill/>
            <a:ln>
              <a:noFill/>
            </a:ln>
          </p:spPr>
          <p:txBody>
            <a:bodyPr anchorCtr="0" anchor="ctr" bIns="19675" lIns="39350" spcFirstLastPara="1" rIns="0" wrap="square" tIns="19675">
              <a:noAutofit/>
            </a:bodyPr>
            <a:lstStyle/>
            <a:p>
              <a:pPr indent="0" lvl="0" marL="0" marR="0" rtl="0" algn="ctr">
                <a:lnSpc>
                  <a:spcPct val="90000"/>
                </a:lnSpc>
                <a:spcBef>
                  <a:spcPts val="0"/>
                </a:spcBef>
                <a:spcAft>
                  <a:spcPts val="0"/>
                </a:spcAft>
                <a:buClr>
                  <a:schemeClr val="lt1"/>
                </a:buClr>
                <a:buSzPts val="3100"/>
                <a:buFont typeface="Trebuchet MS"/>
                <a:buNone/>
              </a:pPr>
              <a:r>
                <a:rPr lang="it-IT" sz="3100">
                  <a:solidFill>
                    <a:schemeClr val="lt1"/>
                  </a:solidFill>
                  <a:latin typeface="Trebuchet MS"/>
                  <a:ea typeface="Trebuchet MS"/>
                  <a:cs typeface="Trebuchet MS"/>
                  <a:sym typeface="Trebuchet MS"/>
                </a:rPr>
                <a:t>Värde proposition </a:t>
              </a:r>
              <a:endParaRPr sz="3100">
                <a:solidFill>
                  <a:schemeClr val="lt1"/>
                </a:solidFill>
                <a:latin typeface="Trebuchet MS"/>
                <a:ea typeface="Trebuchet MS"/>
                <a:cs typeface="Trebuchet MS"/>
                <a:sym typeface="Trebuchet MS"/>
              </a:endParaRPr>
            </a:p>
          </p:txBody>
        </p:sp>
      </p:grpSp>
      <p:sp>
        <p:nvSpPr>
          <p:cNvPr id="246" name="Google Shape;246;p27"/>
          <p:cNvSpPr/>
          <p:nvPr>
            <p:ph type="ctrTitle"/>
          </p:nvPr>
        </p:nvSpPr>
        <p:spPr>
          <a:xfrm>
            <a:off x="311700" y="1694969"/>
            <a:ext cx="8520600" cy="451276"/>
          </a:xfrm>
          <a:prstGeom prst="roundRect">
            <a:avLst>
              <a:gd fmla="val 16667" name="adj"/>
            </a:avLst>
          </a:prstGeom>
          <a:solidFill>
            <a:srgbClr val="3086B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F3F3F3"/>
              </a:buClr>
              <a:buSzPts val="3240"/>
              <a:buFont typeface="Trebuchet MS"/>
              <a:buNone/>
            </a:pPr>
            <a:r>
              <a:rPr b="1" i="1" lang="it-IT" sz="3240">
                <a:solidFill>
                  <a:srgbClr val="F3F3F3"/>
                </a:solidFill>
                <a:latin typeface="Trebuchet MS"/>
                <a:ea typeface="Trebuchet MS"/>
                <a:cs typeface="Trebuchet MS"/>
                <a:sym typeface="Trebuchet MS"/>
              </a:rPr>
              <a:t> Komponenter i ett arbetsgivarmärke </a:t>
            </a:r>
            <a:endParaRPr b="1" sz="3060">
              <a:solidFill>
                <a:schemeClr val="lt1"/>
              </a:solidFill>
            </a:endParaRPr>
          </a:p>
          <a:p>
            <a:pPr indent="0" lvl="0" marL="0" rtl="0" algn="ctr">
              <a:lnSpc>
                <a:spcPct val="90000"/>
              </a:lnSpc>
              <a:spcBef>
                <a:spcPts val="0"/>
              </a:spcBef>
              <a:spcAft>
                <a:spcPts val="0"/>
              </a:spcAft>
              <a:buClr>
                <a:schemeClr val="dk1"/>
              </a:buClr>
              <a:buSzPts val="3240"/>
              <a:buFont typeface="Calibri"/>
              <a:buNone/>
            </a:pPr>
            <a:br>
              <a:rPr i="1" lang="it-IT" sz="3240">
                <a:solidFill>
                  <a:schemeClr val="dk1"/>
                </a:solidFill>
                <a:latin typeface="Calibri"/>
                <a:ea typeface="Calibri"/>
                <a:cs typeface="Calibri"/>
                <a:sym typeface="Calibri"/>
              </a:rPr>
            </a:br>
            <a:br>
              <a:rPr lang="it-IT" sz="3060">
                <a:solidFill>
                  <a:schemeClr val="dk1"/>
                </a:solidFill>
                <a:latin typeface="Trebuchet MS"/>
                <a:ea typeface="Trebuchet MS"/>
                <a:cs typeface="Trebuchet MS"/>
                <a:sym typeface="Trebuchet MS"/>
              </a:rPr>
            </a:br>
            <a:endParaRPr/>
          </a:p>
        </p:txBody>
      </p:sp>
      <p:sp>
        <p:nvSpPr>
          <p:cNvPr id="247" name="Google Shape;247;p27"/>
          <p:cNvSpPr/>
          <p:nvPr/>
        </p:nvSpPr>
        <p:spPr>
          <a:xfrm>
            <a:off x="524425" y="585971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id="248" name="Google Shape;248;p27"/>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it-IT"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
        <p:nvSpPr>
          <p:cNvPr id="249" name="Google Shape;249;p27"/>
          <p:cNvSpPr/>
          <p:nvPr/>
        </p:nvSpPr>
        <p:spPr>
          <a:xfrm>
            <a:off x="3657600" y="2423470"/>
            <a:ext cx="5292264" cy="3780907"/>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lang="it-IT" sz="1800">
                <a:solidFill>
                  <a:schemeClr val="dk1"/>
                </a:solidFill>
                <a:latin typeface="Trebuchet MS"/>
                <a:ea typeface="Trebuchet MS"/>
                <a:cs typeface="Trebuchet MS"/>
                <a:sym typeface="Trebuchet MS"/>
              </a:rPr>
              <a:t>För det första finns värdepropositionen.</a:t>
            </a:r>
            <a:r>
              <a:rPr b="0" lang="it-IT" sz="1800">
                <a:solidFill>
                  <a:schemeClr val="dk1"/>
                </a:solidFill>
                <a:latin typeface="Trebuchet MS"/>
                <a:ea typeface="Trebuchet MS"/>
                <a:cs typeface="Trebuchet MS"/>
                <a:sym typeface="Trebuchet MS"/>
              </a:rPr>
              <a:t> Det är anledningen till varför människor kommer att arbeta för dig och varför de stannar. Tänk på detta som hjärtat i ditt arbetsgivarvarumärke, och när du sammanställer ditt värdeförslag, kom ihåg att om du försöker vara allt för alla kommer du inte att vara någonting för någon. Var riktigt tydlig på vem du försöker attrahera och vad dessa människor vill ha hos en arbetsgivare.</a:t>
            </a:r>
            <a:endParaRPr/>
          </a:p>
        </p:txBody>
      </p:sp>
      <p:pic>
        <p:nvPicPr>
          <p:cNvPr id="250" name="Google Shape;250;p27"/>
          <p:cNvPicPr preferRelativeResize="0"/>
          <p:nvPr/>
        </p:nvPicPr>
        <p:blipFill rotWithShape="1">
          <a:blip r:embed="rId3">
            <a:alphaModFix/>
          </a:blip>
          <a:srcRect b="0" l="0" r="0" t="0"/>
          <a:stretch/>
        </p:blipFill>
        <p:spPr>
          <a:xfrm>
            <a:off x="421100" y="5996331"/>
            <a:ext cx="1815473" cy="71904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grpSp>
        <p:nvGrpSpPr>
          <p:cNvPr id="255" name="Google Shape;255;p28"/>
          <p:cNvGrpSpPr/>
          <p:nvPr/>
        </p:nvGrpSpPr>
        <p:grpSpPr>
          <a:xfrm rot="10800000">
            <a:off x="5588364" y="2146734"/>
            <a:ext cx="3122179" cy="1248871"/>
            <a:chOff x="2867245" y="59663"/>
            <a:chExt cx="3122179" cy="1248871"/>
          </a:xfrm>
        </p:grpSpPr>
        <p:sp>
          <p:nvSpPr>
            <p:cNvPr id="256" name="Google Shape;256;p28"/>
            <p:cNvSpPr/>
            <p:nvPr/>
          </p:nvSpPr>
          <p:spPr>
            <a:xfrm>
              <a:off x="2867245" y="59663"/>
              <a:ext cx="3122179" cy="1248871"/>
            </a:xfrm>
            <a:prstGeom prst="chevron">
              <a:avLst>
                <a:gd fmla="val 50000" name="adj"/>
              </a:avLst>
            </a:prstGeom>
            <a:solidFill>
              <a:srgbClr val="9CC2E5">
                <a:alpha val="89803"/>
              </a:srgbClr>
            </a:solidFill>
            <a:ln cap="flat" cmpd="sng" w="12700">
              <a:solidFill>
                <a:srgbClr val="CFDEEF">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8"/>
            <p:cNvSpPr txBox="1"/>
            <p:nvPr/>
          </p:nvSpPr>
          <p:spPr>
            <a:xfrm rot="10800000">
              <a:off x="3491681" y="59663"/>
              <a:ext cx="1873308" cy="1248871"/>
            </a:xfrm>
            <a:prstGeom prst="rect">
              <a:avLst/>
            </a:prstGeom>
            <a:noFill/>
            <a:ln>
              <a:noFill/>
            </a:ln>
          </p:spPr>
          <p:txBody>
            <a:bodyPr anchorCtr="0" anchor="ctr" bIns="17125" lIns="34275" spcFirstLastPara="1" rIns="0" wrap="square" tIns="17125">
              <a:noAutofit/>
            </a:bodyPr>
            <a:lstStyle/>
            <a:p>
              <a:pPr indent="0" lvl="0" marL="0" marR="0" rtl="0" algn="ctr">
                <a:lnSpc>
                  <a:spcPct val="90000"/>
                </a:lnSpc>
                <a:spcBef>
                  <a:spcPts val="0"/>
                </a:spcBef>
                <a:spcAft>
                  <a:spcPts val="0"/>
                </a:spcAft>
                <a:buClr>
                  <a:schemeClr val="dk1"/>
                </a:buClr>
                <a:buSzPts val="2700"/>
                <a:buFont typeface="Trebuchet MS"/>
                <a:buNone/>
              </a:pPr>
              <a:r>
                <a:rPr lang="it-IT" sz="2700">
                  <a:solidFill>
                    <a:schemeClr val="dk1"/>
                  </a:solidFill>
                  <a:latin typeface="Trebuchet MS"/>
                  <a:ea typeface="Trebuchet MS"/>
                  <a:cs typeface="Trebuchet MS"/>
                  <a:sym typeface="Trebuchet MS"/>
                </a:rPr>
                <a:t>Kultur</a:t>
              </a:r>
              <a:endParaRPr sz="2700">
                <a:solidFill>
                  <a:schemeClr val="dk1"/>
                </a:solidFill>
                <a:latin typeface="Trebuchet MS"/>
                <a:ea typeface="Trebuchet MS"/>
                <a:cs typeface="Trebuchet MS"/>
                <a:sym typeface="Trebuchet MS"/>
              </a:endParaRPr>
            </a:p>
          </p:txBody>
        </p:sp>
      </p:grpSp>
      <p:sp>
        <p:nvSpPr>
          <p:cNvPr id="258" name="Google Shape;258;p28"/>
          <p:cNvSpPr/>
          <p:nvPr>
            <p:ph type="ctrTitle"/>
          </p:nvPr>
        </p:nvSpPr>
        <p:spPr>
          <a:xfrm>
            <a:off x="311700" y="1521973"/>
            <a:ext cx="8520600" cy="451276"/>
          </a:xfrm>
          <a:prstGeom prst="roundRect">
            <a:avLst>
              <a:gd fmla="val 16667" name="adj"/>
            </a:avLst>
          </a:prstGeom>
          <a:solidFill>
            <a:srgbClr val="3086B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F3F3F3"/>
              </a:buClr>
              <a:buSzPts val="3240"/>
              <a:buFont typeface="Calibri"/>
              <a:buNone/>
            </a:pPr>
            <a:r>
              <a:rPr b="1" i="1" lang="it-IT" sz="3240">
                <a:solidFill>
                  <a:srgbClr val="F3F3F3"/>
                </a:solidFill>
                <a:latin typeface="Calibri"/>
                <a:ea typeface="Calibri"/>
                <a:cs typeface="Calibri"/>
                <a:sym typeface="Calibri"/>
              </a:rPr>
              <a:t>Komponenter i ett arbetsgivarmärke </a:t>
            </a:r>
            <a:br>
              <a:rPr i="1" lang="it-IT" sz="3240">
                <a:solidFill>
                  <a:schemeClr val="dk1"/>
                </a:solidFill>
                <a:latin typeface="Calibri"/>
                <a:ea typeface="Calibri"/>
                <a:cs typeface="Calibri"/>
                <a:sym typeface="Calibri"/>
              </a:rPr>
            </a:br>
            <a:br>
              <a:rPr lang="it-IT" sz="3060">
                <a:solidFill>
                  <a:schemeClr val="dk1"/>
                </a:solidFill>
                <a:latin typeface="Trebuchet MS"/>
                <a:ea typeface="Trebuchet MS"/>
                <a:cs typeface="Trebuchet MS"/>
                <a:sym typeface="Trebuchet MS"/>
              </a:rPr>
            </a:br>
            <a:endParaRPr b="1" sz="3060">
              <a:solidFill>
                <a:schemeClr val="lt1"/>
              </a:solidFill>
            </a:endParaRPr>
          </a:p>
        </p:txBody>
      </p:sp>
      <p:sp>
        <p:nvSpPr>
          <p:cNvPr id="259" name="Google Shape;259;p28"/>
          <p:cNvSpPr/>
          <p:nvPr/>
        </p:nvSpPr>
        <p:spPr>
          <a:xfrm>
            <a:off x="524425" y="5402510"/>
            <a:ext cx="91440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id="260" name="Google Shape;260;p28"/>
          <p:cNvSpPr/>
          <p:nvPr/>
        </p:nvSpPr>
        <p:spPr>
          <a:xfrm>
            <a:off x="524425" y="585971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id="261" name="Google Shape;261;p28"/>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it-IT"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
        <p:nvSpPr>
          <p:cNvPr id="262" name="Google Shape;262;p28"/>
          <p:cNvSpPr/>
          <p:nvPr/>
        </p:nvSpPr>
        <p:spPr>
          <a:xfrm>
            <a:off x="171133" y="2055131"/>
            <a:ext cx="5462018" cy="3575979"/>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lang="it-IT" sz="1700">
                <a:solidFill>
                  <a:schemeClr val="dk1"/>
                </a:solidFill>
                <a:latin typeface="Trebuchet MS"/>
                <a:ea typeface="Trebuchet MS"/>
                <a:cs typeface="Trebuchet MS"/>
                <a:sym typeface="Trebuchet MS"/>
              </a:rPr>
              <a:t>Den andra komponenten i ett arbetsgivarmärke är kultur. </a:t>
            </a:r>
            <a:r>
              <a:rPr b="0" lang="it-IT" sz="1700">
                <a:solidFill>
                  <a:schemeClr val="dk1"/>
                </a:solidFill>
                <a:latin typeface="Trebuchet MS"/>
                <a:ea typeface="Trebuchet MS"/>
                <a:cs typeface="Trebuchet MS"/>
                <a:sym typeface="Trebuchet MS"/>
              </a:rPr>
              <a:t>Kultur är en gemensam uppsättning övertygelser. Se till att ditt arbetsgivarmärke återspeglar din kultur så att du inte av misstag försöker sälja någon en sedel. Sociala medier måste också återspegla ditt varumärke exakt och du måste tilldela någon att hantera det. Vad nuvarande och tidigare anställda har att säga om dig är mycket viktigt för arbetssökande och kunder. Det är en del av ditt arbetsgivarmärke.</a:t>
            </a:r>
            <a:endParaRPr/>
          </a:p>
        </p:txBody>
      </p:sp>
      <p:pic>
        <p:nvPicPr>
          <p:cNvPr id="263" name="Google Shape;263;p28"/>
          <p:cNvPicPr preferRelativeResize="0"/>
          <p:nvPr/>
        </p:nvPicPr>
        <p:blipFill rotWithShape="1">
          <a:blip r:embed="rId3">
            <a:alphaModFix/>
          </a:blip>
          <a:srcRect b="0" l="0" r="0" t="0"/>
          <a:stretch/>
        </p:blipFill>
        <p:spPr>
          <a:xfrm>
            <a:off x="421100" y="5996331"/>
            <a:ext cx="1815473" cy="719042"/>
          </a:xfrm>
          <a:prstGeom prst="rect">
            <a:avLst/>
          </a:prstGeom>
          <a:noFill/>
          <a:ln>
            <a:noFill/>
          </a:ln>
        </p:spPr>
      </p:pic>
      <p:pic>
        <p:nvPicPr>
          <p:cNvPr id="264" name="Google Shape;264;p28"/>
          <p:cNvPicPr preferRelativeResize="0"/>
          <p:nvPr/>
        </p:nvPicPr>
        <p:blipFill rotWithShape="1">
          <a:blip r:embed="rId4">
            <a:alphaModFix/>
          </a:blip>
          <a:srcRect b="0" l="0" r="0" t="0"/>
          <a:stretch/>
        </p:blipFill>
        <p:spPr>
          <a:xfrm>
            <a:off x="5710121" y="3222195"/>
            <a:ext cx="3122179" cy="2278478"/>
          </a:xfrm>
          <a:prstGeom prst="rect">
            <a:avLst/>
          </a:prstGeom>
          <a:noFill/>
          <a:ln>
            <a:noFill/>
          </a:ln>
        </p:spPr>
      </p:pic>
      <p:sp>
        <p:nvSpPr>
          <p:cNvPr id="265" name="Google Shape;265;p28"/>
          <p:cNvSpPr/>
          <p:nvPr/>
        </p:nvSpPr>
        <p:spPr>
          <a:xfrm>
            <a:off x="5755275" y="5480823"/>
            <a:ext cx="3122179" cy="55399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it-IT" sz="1000" u="sng">
                <a:solidFill>
                  <a:schemeClr val="hlink"/>
                </a:solidFill>
                <a:latin typeface="Trebuchet MS"/>
                <a:ea typeface="Trebuchet MS"/>
                <a:cs typeface="Trebuchet MS"/>
                <a:sym typeface="Trebuchet MS"/>
                <a:hlinkClick r:id="rId5"/>
              </a:rPr>
              <a:t>https://www.greenhouse.io/blog/how-to-create-a-great-workplace-culture-that-will-attract-and-keep-top-talent</a:t>
            </a:r>
            <a:endParaRPr sz="1000">
              <a:solidFill>
                <a:schemeClr val="dk1"/>
              </a:solidFill>
              <a:latin typeface="Trebuchet MS"/>
              <a:ea typeface="Trebuchet MS"/>
              <a:cs typeface="Trebuchet MS"/>
              <a:sym typeface="Trebuchet M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29"/>
          <p:cNvSpPr/>
          <p:nvPr>
            <p:ph type="ctrTitle"/>
          </p:nvPr>
        </p:nvSpPr>
        <p:spPr>
          <a:xfrm>
            <a:off x="311700" y="1694969"/>
            <a:ext cx="8520600" cy="451276"/>
          </a:xfrm>
          <a:prstGeom prst="roundRect">
            <a:avLst>
              <a:gd fmla="val 16667" name="adj"/>
            </a:avLst>
          </a:prstGeom>
          <a:solidFill>
            <a:srgbClr val="3086B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F3F3F3"/>
              </a:buClr>
              <a:buSzPts val="3240"/>
              <a:buFont typeface="Calibri"/>
              <a:buNone/>
            </a:pPr>
            <a:r>
              <a:rPr b="1" i="1" lang="it-IT" sz="3240">
                <a:solidFill>
                  <a:srgbClr val="F3F3F3"/>
                </a:solidFill>
                <a:latin typeface="Calibri"/>
                <a:ea typeface="Calibri"/>
                <a:cs typeface="Calibri"/>
                <a:sym typeface="Calibri"/>
              </a:rPr>
              <a:t>Komponenter i ett arbetsgivarmärke </a:t>
            </a:r>
            <a:endParaRPr b="1" sz="3060">
              <a:solidFill>
                <a:schemeClr val="lt1"/>
              </a:solidFill>
            </a:endParaRPr>
          </a:p>
          <a:p>
            <a:pPr indent="0" lvl="0" marL="0" rtl="0" algn="ctr">
              <a:lnSpc>
                <a:spcPct val="90000"/>
              </a:lnSpc>
              <a:spcBef>
                <a:spcPts val="0"/>
              </a:spcBef>
              <a:spcAft>
                <a:spcPts val="0"/>
              </a:spcAft>
              <a:buClr>
                <a:srgbClr val="F3F3F3"/>
              </a:buClr>
              <a:buSzPts val="3240"/>
              <a:buFont typeface="Calibri"/>
              <a:buNone/>
            </a:pPr>
            <a:r>
              <a:rPr b="1" i="1" lang="it-IT" sz="3240">
                <a:solidFill>
                  <a:srgbClr val="F3F3F3"/>
                </a:solidFill>
                <a:latin typeface="Calibri"/>
                <a:ea typeface="Calibri"/>
                <a:cs typeface="Calibri"/>
                <a:sym typeface="Calibri"/>
              </a:rPr>
              <a:t> </a:t>
            </a:r>
            <a:br>
              <a:rPr i="1" lang="it-IT" sz="3240">
                <a:solidFill>
                  <a:schemeClr val="dk1"/>
                </a:solidFill>
                <a:latin typeface="Calibri"/>
                <a:ea typeface="Calibri"/>
                <a:cs typeface="Calibri"/>
                <a:sym typeface="Calibri"/>
              </a:rPr>
            </a:br>
            <a:br>
              <a:rPr lang="it-IT" sz="3060">
                <a:solidFill>
                  <a:schemeClr val="dk1"/>
                </a:solidFill>
                <a:latin typeface="Trebuchet MS"/>
                <a:ea typeface="Trebuchet MS"/>
                <a:cs typeface="Trebuchet MS"/>
                <a:sym typeface="Trebuchet MS"/>
              </a:rPr>
            </a:br>
            <a:endParaRPr/>
          </a:p>
        </p:txBody>
      </p:sp>
      <p:sp>
        <p:nvSpPr>
          <p:cNvPr id="271" name="Google Shape;271;p29"/>
          <p:cNvSpPr/>
          <p:nvPr/>
        </p:nvSpPr>
        <p:spPr>
          <a:xfrm>
            <a:off x="524425" y="5402510"/>
            <a:ext cx="91440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id="272" name="Google Shape;272;p29"/>
          <p:cNvSpPr/>
          <p:nvPr/>
        </p:nvSpPr>
        <p:spPr>
          <a:xfrm>
            <a:off x="524425" y="585971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id="273" name="Google Shape;273;p29"/>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it-IT"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
        <p:nvSpPr>
          <p:cNvPr id="274" name="Google Shape;274;p29"/>
          <p:cNvSpPr/>
          <p:nvPr/>
        </p:nvSpPr>
        <p:spPr>
          <a:xfrm>
            <a:off x="3366845" y="2461577"/>
            <a:ext cx="5323479" cy="294991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lang="it-IT" sz="1800">
                <a:solidFill>
                  <a:schemeClr val="dk1"/>
                </a:solidFill>
                <a:latin typeface="Trebuchet MS"/>
                <a:ea typeface="Trebuchet MS"/>
                <a:cs typeface="Trebuchet MS"/>
                <a:sym typeface="Trebuchet MS"/>
              </a:rPr>
              <a:t>Det tredje avrundar kandidaterfarenhet, arbetsgivarmärket. </a:t>
            </a:r>
            <a:r>
              <a:rPr b="0" lang="it-IT" sz="1800">
                <a:solidFill>
                  <a:schemeClr val="dk1"/>
                </a:solidFill>
                <a:latin typeface="Trebuchet MS"/>
                <a:ea typeface="Trebuchet MS"/>
                <a:cs typeface="Trebuchet MS"/>
                <a:sym typeface="Trebuchet MS"/>
              </a:rPr>
              <a:t>Du försöker anställa fantastiska människor, så gör ett gott intryck redan från början. Det finns så mycket som går in i ditt arbetsgivarmärke, och om du vill locka till dig och behålla de bästa människorna måste du bygga det eftertänksamt och sedan arbeta för att underhålla det.</a:t>
            </a:r>
            <a:endParaRPr sz="1800">
              <a:solidFill>
                <a:schemeClr val="dk1"/>
              </a:solidFill>
              <a:latin typeface="Trebuchet MS"/>
              <a:ea typeface="Trebuchet MS"/>
              <a:cs typeface="Trebuchet MS"/>
              <a:sym typeface="Trebuchet MS"/>
            </a:endParaRPr>
          </a:p>
        </p:txBody>
      </p:sp>
      <p:grpSp>
        <p:nvGrpSpPr>
          <p:cNvPr id="275" name="Google Shape;275;p29"/>
          <p:cNvGrpSpPr/>
          <p:nvPr/>
        </p:nvGrpSpPr>
        <p:grpSpPr>
          <a:xfrm>
            <a:off x="244667" y="3149942"/>
            <a:ext cx="3122179" cy="1248871"/>
            <a:chOff x="5552319" y="59663"/>
            <a:chExt cx="3122179" cy="1248871"/>
          </a:xfrm>
        </p:grpSpPr>
        <p:sp>
          <p:nvSpPr>
            <p:cNvPr id="276" name="Google Shape;276;p29"/>
            <p:cNvSpPr/>
            <p:nvPr/>
          </p:nvSpPr>
          <p:spPr>
            <a:xfrm>
              <a:off x="5552319" y="59663"/>
              <a:ext cx="3122179" cy="1248871"/>
            </a:xfrm>
            <a:prstGeom prst="chevron">
              <a:avLst>
                <a:gd fmla="val 50000" name="adj"/>
              </a:avLst>
            </a:prstGeom>
            <a:solidFill>
              <a:srgbClr val="DDEAF6">
                <a:alpha val="89803"/>
              </a:srgbClr>
            </a:solidFill>
            <a:ln cap="flat" cmpd="sng" w="12700">
              <a:solidFill>
                <a:srgbClr val="CFDEEF">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9"/>
            <p:cNvSpPr txBox="1"/>
            <p:nvPr/>
          </p:nvSpPr>
          <p:spPr>
            <a:xfrm>
              <a:off x="6176755" y="59663"/>
              <a:ext cx="1873308" cy="1248871"/>
            </a:xfrm>
            <a:prstGeom prst="rect">
              <a:avLst/>
            </a:prstGeom>
            <a:noFill/>
            <a:ln>
              <a:noFill/>
            </a:ln>
          </p:spPr>
          <p:txBody>
            <a:bodyPr anchorCtr="0" anchor="ctr" bIns="17125" lIns="34275" spcFirstLastPara="1" rIns="0" wrap="square" tIns="17125">
              <a:noAutofit/>
            </a:bodyPr>
            <a:lstStyle/>
            <a:p>
              <a:pPr indent="0" lvl="0" marL="0" marR="0" rtl="0" algn="ctr">
                <a:lnSpc>
                  <a:spcPct val="90000"/>
                </a:lnSpc>
                <a:spcBef>
                  <a:spcPts val="0"/>
                </a:spcBef>
                <a:spcAft>
                  <a:spcPts val="0"/>
                </a:spcAft>
                <a:buClr>
                  <a:schemeClr val="dk1"/>
                </a:buClr>
                <a:buSzPts val="2400"/>
                <a:buFont typeface="Trebuchet MS"/>
                <a:buNone/>
              </a:pPr>
              <a:r>
                <a:rPr lang="it-IT" sz="2400">
                  <a:solidFill>
                    <a:schemeClr val="dk1"/>
                  </a:solidFill>
                  <a:latin typeface="Trebuchet MS"/>
                  <a:ea typeface="Trebuchet MS"/>
                  <a:cs typeface="Trebuchet MS"/>
                  <a:sym typeface="Trebuchet MS"/>
                </a:rPr>
                <a:t>Kandidat erfarenhet.</a:t>
              </a:r>
              <a:endParaRPr sz="2700">
                <a:solidFill>
                  <a:schemeClr val="dk1"/>
                </a:solidFill>
                <a:latin typeface="Trebuchet MS"/>
                <a:ea typeface="Trebuchet MS"/>
                <a:cs typeface="Trebuchet MS"/>
                <a:sym typeface="Trebuchet MS"/>
              </a:endParaRPr>
            </a:p>
          </p:txBody>
        </p:sp>
      </p:grpSp>
      <p:pic>
        <p:nvPicPr>
          <p:cNvPr id="278" name="Google Shape;278;p29"/>
          <p:cNvPicPr preferRelativeResize="0"/>
          <p:nvPr/>
        </p:nvPicPr>
        <p:blipFill rotWithShape="1">
          <a:blip r:embed="rId3">
            <a:alphaModFix/>
          </a:blip>
          <a:srcRect b="0" l="0" r="0" t="0"/>
          <a:stretch/>
        </p:blipFill>
        <p:spPr>
          <a:xfrm>
            <a:off x="421100" y="5996331"/>
            <a:ext cx="1815473" cy="71904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pic>
        <p:nvPicPr>
          <p:cNvPr descr="page8image66124208" id="283" name="Google Shape;283;p30"/>
          <p:cNvPicPr preferRelativeResize="0"/>
          <p:nvPr/>
        </p:nvPicPr>
        <p:blipFill rotWithShape="1">
          <a:blip r:embed="rId4">
            <a:alphaModFix amt="84000"/>
          </a:blip>
          <a:srcRect b="0" l="0" r="0" t="0"/>
          <a:stretch/>
        </p:blipFill>
        <p:spPr>
          <a:xfrm>
            <a:off x="4014787" y="2217151"/>
            <a:ext cx="4817513" cy="3406679"/>
          </a:xfrm>
          <a:prstGeom prst="rect">
            <a:avLst/>
          </a:prstGeom>
          <a:noFill/>
          <a:ln>
            <a:noFill/>
          </a:ln>
        </p:spPr>
      </p:pic>
      <p:sp>
        <p:nvSpPr>
          <p:cNvPr id="284" name="Google Shape;284;p30"/>
          <p:cNvSpPr/>
          <p:nvPr>
            <p:ph type="ctrTitle"/>
          </p:nvPr>
        </p:nvSpPr>
        <p:spPr>
          <a:xfrm>
            <a:off x="311700" y="1576023"/>
            <a:ext cx="8520600" cy="451276"/>
          </a:xfrm>
          <a:prstGeom prst="roundRect">
            <a:avLst>
              <a:gd fmla="val 16667" name="adj"/>
            </a:avLst>
          </a:prstGeom>
          <a:solidFill>
            <a:srgbClr val="3086B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100"/>
              <a:buFont typeface="Trebuchet MS"/>
              <a:buNone/>
            </a:pPr>
            <a:r>
              <a:rPr b="1" lang="it-IT" sz="3100">
                <a:solidFill>
                  <a:schemeClr val="lt1"/>
                </a:solidFill>
                <a:latin typeface="Trebuchet MS"/>
                <a:ea typeface="Trebuchet MS"/>
                <a:cs typeface="Trebuchet MS"/>
                <a:sym typeface="Trebuchet MS"/>
              </a:rPr>
              <a:t>Ett företags rykte är dess varumärke</a:t>
            </a:r>
            <a:endParaRPr b="1" sz="3100">
              <a:solidFill>
                <a:schemeClr val="lt1"/>
              </a:solidFill>
            </a:endParaRPr>
          </a:p>
        </p:txBody>
      </p:sp>
      <p:sp>
        <p:nvSpPr>
          <p:cNvPr id="285" name="Google Shape;285;p30"/>
          <p:cNvSpPr txBox="1"/>
          <p:nvPr>
            <p:ph idx="1" type="subTitle"/>
          </p:nvPr>
        </p:nvSpPr>
        <p:spPr>
          <a:xfrm>
            <a:off x="240259" y="1959968"/>
            <a:ext cx="3774529" cy="381124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750"/>
              </a:spcBef>
              <a:spcAft>
                <a:spcPts val="0"/>
              </a:spcAft>
              <a:buClr>
                <a:schemeClr val="dk1"/>
              </a:buClr>
              <a:buSzPts val="1800"/>
              <a:buNone/>
            </a:pPr>
            <a:r>
              <a:rPr lang="it-IT"/>
              <a:t>Organisationerna med stort </a:t>
            </a:r>
            <a:r>
              <a:rPr b="1" lang="it-IT"/>
              <a:t>anseende</a:t>
            </a:r>
            <a:r>
              <a:rPr lang="it-IT"/>
              <a:t> som arbetsgivare är de som investerar i anställda och bygger en </a:t>
            </a:r>
            <a:r>
              <a:rPr b="1" lang="it-IT"/>
              <a:t>Employee Value Proposition (EVP)</a:t>
            </a:r>
            <a:r>
              <a:rPr lang="it-IT"/>
              <a:t> som gör det möjligt för dem att locka talangfulla människor och sedan behålla topp utövarna.</a:t>
            </a:r>
            <a:endParaRPr/>
          </a:p>
          <a:p>
            <a:pPr indent="0" lvl="0" marL="0" rtl="0" algn="l">
              <a:lnSpc>
                <a:spcPct val="100000"/>
              </a:lnSpc>
              <a:spcBef>
                <a:spcPts val="750"/>
              </a:spcBef>
              <a:spcAft>
                <a:spcPts val="0"/>
              </a:spcAft>
              <a:buClr>
                <a:schemeClr val="dk1"/>
              </a:buClr>
              <a:buSzPts val="1800"/>
              <a:buNone/>
            </a:pPr>
            <a:r>
              <a:rPr lang="it-IT"/>
              <a:t>Ditt arbetsgivarvarumärke är i princip ditt rykte och jobbkandidater säger att det finns ett antal saker som har stor inverkan på ditt varumärke och på dem.</a:t>
            </a:r>
            <a:endParaRPr/>
          </a:p>
          <a:p>
            <a:pPr indent="0" lvl="0" marL="0" rtl="0" algn="l">
              <a:lnSpc>
                <a:spcPct val="100000"/>
              </a:lnSpc>
              <a:spcBef>
                <a:spcPts val="750"/>
              </a:spcBef>
              <a:spcAft>
                <a:spcPts val="0"/>
              </a:spcAft>
              <a:buClr>
                <a:schemeClr val="dk1"/>
              </a:buClr>
              <a:buSzPts val="1800"/>
              <a:buNone/>
            </a:pPr>
            <a:r>
              <a:t/>
            </a:r>
            <a:endParaRPr/>
          </a:p>
        </p:txBody>
      </p:sp>
      <p:sp>
        <p:nvSpPr>
          <p:cNvPr id="286" name="Google Shape;286;p30"/>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it-IT"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pic>
        <p:nvPicPr>
          <p:cNvPr descr="page13image65549728" id="287" name="Google Shape;287;p30"/>
          <p:cNvPicPr preferRelativeResize="0"/>
          <p:nvPr/>
        </p:nvPicPr>
        <p:blipFill rotWithShape="1">
          <a:blip r:embed="rId5">
            <a:alphaModFix/>
          </a:blip>
          <a:srcRect b="0" l="0" r="0" t="0"/>
          <a:stretch/>
        </p:blipFill>
        <p:spPr>
          <a:xfrm>
            <a:off x="7587700" y="5412687"/>
            <a:ext cx="1244600" cy="139700"/>
          </a:xfrm>
          <a:prstGeom prst="rect">
            <a:avLst/>
          </a:prstGeom>
          <a:noFill/>
          <a:ln>
            <a:noFill/>
          </a:ln>
        </p:spPr>
      </p:pic>
      <p:pic>
        <p:nvPicPr>
          <p:cNvPr id="288" name="Google Shape;288;p30"/>
          <p:cNvPicPr preferRelativeResize="0"/>
          <p:nvPr/>
        </p:nvPicPr>
        <p:blipFill rotWithShape="1">
          <a:blip r:embed="rId6">
            <a:alphaModFix/>
          </a:blip>
          <a:srcRect b="0" l="0" r="0" t="0"/>
          <a:stretch/>
        </p:blipFill>
        <p:spPr>
          <a:xfrm>
            <a:off x="421100" y="5996331"/>
            <a:ext cx="1815473" cy="71904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31"/>
          <p:cNvSpPr/>
          <p:nvPr>
            <p:ph type="ctrTitle"/>
          </p:nvPr>
        </p:nvSpPr>
        <p:spPr>
          <a:xfrm>
            <a:off x="311700" y="1694969"/>
            <a:ext cx="8520600" cy="451276"/>
          </a:xfrm>
          <a:prstGeom prst="roundRect">
            <a:avLst>
              <a:gd fmla="val 16667" name="adj"/>
            </a:avLst>
          </a:prstGeom>
          <a:solidFill>
            <a:srgbClr val="3086B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F3F3F3"/>
              </a:buClr>
              <a:buSzPts val="3240"/>
              <a:buFont typeface="Calibri"/>
              <a:buNone/>
            </a:pPr>
            <a:r>
              <a:rPr b="1" i="1" lang="it-IT" sz="3240">
                <a:solidFill>
                  <a:srgbClr val="F3F3F3"/>
                </a:solidFill>
                <a:latin typeface="Calibri"/>
                <a:ea typeface="Calibri"/>
                <a:cs typeface="Calibri"/>
                <a:sym typeface="Calibri"/>
              </a:rPr>
              <a:t>Ett företags rykte är dess varumärke </a:t>
            </a:r>
            <a:br>
              <a:rPr i="1" lang="it-IT" sz="3240">
                <a:solidFill>
                  <a:schemeClr val="dk1"/>
                </a:solidFill>
                <a:latin typeface="Calibri"/>
                <a:ea typeface="Calibri"/>
                <a:cs typeface="Calibri"/>
                <a:sym typeface="Calibri"/>
              </a:rPr>
            </a:br>
            <a:br>
              <a:rPr lang="it-IT" sz="3060">
                <a:solidFill>
                  <a:schemeClr val="dk1"/>
                </a:solidFill>
                <a:latin typeface="Trebuchet MS"/>
                <a:ea typeface="Trebuchet MS"/>
                <a:cs typeface="Trebuchet MS"/>
                <a:sym typeface="Trebuchet MS"/>
              </a:rPr>
            </a:br>
            <a:endParaRPr b="1" sz="3060">
              <a:solidFill>
                <a:schemeClr val="lt1"/>
              </a:solidFill>
            </a:endParaRPr>
          </a:p>
        </p:txBody>
      </p:sp>
      <p:sp>
        <p:nvSpPr>
          <p:cNvPr id="294" name="Google Shape;294;p31"/>
          <p:cNvSpPr/>
          <p:nvPr/>
        </p:nvSpPr>
        <p:spPr>
          <a:xfrm>
            <a:off x="524425" y="5402510"/>
            <a:ext cx="91440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id="295" name="Google Shape;295;p31"/>
          <p:cNvSpPr/>
          <p:nvPr/>
        </p:nvSpPr>
        <p:spPr>
          <a:xfrm>
            <a:off x="524425" y="585971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id="296" name="Google Shape;296;p31"/>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it-IT"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
        <p:nvSpPr>
          <p:cNvPr id="297" name="Google Shape;297;p31"/>
          <p:cNvSpPr/>
          <p:nvPr/>
        </p:nvSpPr>
        <p:spPr>
          <a:xfrm>
            <a:off x="3549865" y="2377052"/>
            <a:ext cx="5282436" cy="313932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it-IT" sz="1800">
                <a:solidFill>
                  <a:schemeClr val="dk1"/>
                </a:solidFill>
                <a:latin typeface="Trebuchet MS"/>
                <a:ea typeface="Trebuchet MS"/>
                <a:cs typeface="Trebuchet MS"/>
                <a:sym typeface="Trebuchet MS"/>
              </a:rPr>
              <a:t>Den första är arbetssäkerhet.</a:t>
            </a:r>
            <a:endParaRPr/>
          </a:p>
          <a:p>
            <a:pPr indent="0" lvl="0" marL="0" marR="0" rtl="0" algn="l">
              <a:spcBef>
                <a:spcPts val="0"/>
              </a:spcBef>
              <a:spcAft>
                <a:spcPts val="0"/>
              </a:spcAft>
              <a:buNone/>
            </a:pPr>
            <a:r>
              <a:rPr lang="it-IT" sz="1800">
                <a:solidFill>
                  <a:schemeClr val="dk1"/>
                </a:solidFill>
                <a:latin typeface="Trebuchet MS"/>
                <a:ea typeface="Trebuchet MS"/>
                <a:cs typeface="Trebuchet MS"/>
                <a:sym typeface="Trebuchet MS"/>
              </a:rPr>
              <a:t>De flesta accepterar inte ett jobb och tror att de kommer tillbaka på arbetsmarknaden inom några månader, så en historia av uppsägningar kan verkligen skada en arbetsgivares rykte. Anställ eftertänksamt och hantera dina icke-utövare, se framåt och utveckla anställningsstrategier i sex månader, ett år och fem år framöver, och granska dessa strategier varje kvartal. Gör ditt bästa för att undvika att vara i stånd att behöva göra massiva uppsägningar.</a:t>
            </a:r>
            <a:endParaRPr/>
          </a:p>
        </p:txBody>
      </p:sp>
      <p:pic>
        <p:nvPicPr>
          <p:cNvPr descr="Operaio edile" id="298" name="Google Shape;298;p31"/>
          <p:cNvPicPr preferRelativeResize="0"/>
          <p:nvPr/>
        </p:nvPicPr>
        <p:blipFill rotWithShape="1">
          <a:blip r:embed="rId3">
            <a:alphaModFix/>
          </a:blip>
          <a:srcRect b="0" l="0" r="0" t="0"/>
          <a:stretch/>
        </p:blipFill>
        <p:spPr>
          <a:xfrm>
            <a:off x="249101" y="2767913"/>
            <a:ext cx="3025439" cy="3025439"/>
          </a:xfrm>
          <a:prstGeom prst="rect">
            <a:avLst/>
          </a:prstGeom>
          <a:noFill/>
          <a:ln>
            <a:noFill/>
          </a:ln>
        </p:spPr>
      </p:pic>
      <p:pic>
        <p:nvPicPr>
          <p:cNvPr id="299" name="Google Shape;299;p31"/>
          <p:cNvPicPr preferRelativeResize="0"/>
          <p:nvPr/>
        </p:nvPicPr>
        <p:blipFill rotWithShape="1">
          <a:blip r:embed="rId4">
            <a:alphaModFix/>
          </a:blip>
          <a:srcRect b="0" l="0" r="0" t="0"/>
          <a:stretch/>
        </p:blipFill>
        <p:spPr>
          <a:xfrm>
            <a:off x="421100" y="5996331"/>
            <a:ext cx="1815473" cy="71904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32"/>
          <p:cNvSpPr/>
          <p:nvPr>
            <p:ph type="ctrTitle"/>
          </p:nvPr>
        </p:nvSpPr>
        <p:spPr>
          <a:xfrm>
            <a:off x="311700" y="1694969"/>
            <a:ext cx="8520600" cy="451276"/>
          </a:xfrm>
          <a:prstGeom prst="roundRect">
            <a:avLst>
              <a:gd fmla="val 16667" name="adj"/>
            </a:avLst>
          </a:prstGeom>
          <a:solidFill>
            <a:srgbClr val="3086B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F3F3F3"/>
              </a:buClr>
              <a:buSzPts val="3240"/>
              <a:buFont typeface="Calibri"/>
              <a:buNone/>
            </a:pPr>
            <a:r>
              <a:rPr b="1" i="1" lang="it-IT" sz="3240">
                <a:solidFill>
                  <a:srgbClr val="F3F3F3"/>
                </a:solidFill>
                <a:latin typeface="Calibri"/>
                <a:ea typeface="Calibri"/>
                <a:cs typeface="Calibri"/>
                <a:sym typeface="Calibri"/>
              </a:rPr>
              <a:t>Ett företags rykte är dess varumärke </a:t>
            </a:r>
            <a:endParaRPr b="1" sz="3060">
              <a:solidFill>
                <a:schemeClr val="lt1"/>
              </a:solidFill>
            </a:endParaRPr>
          </a:p>
          <a:p>
            <a:pPr indent="0" lvl="0" marL="0" rtl="0" algn="ctr">
              <a:lnSpc>
                <a:spcPct val="90000"/>
              </a:lnSpc>
              <a:spcBef>
                <a:spcPts val="0"/>
              </a:spcBef>
              <a:spcAft>
                <a:spcPts val="0"/>
              </a:spcAft>
              <a:buClr>
                <a:srgbClr val="F3F3F3"/>
              </a:buClr>
              <a:buSzPts val="3240"/>
              <a:buFont typeface="Calibri"/>
              <a:buNone/>
            </a:pPr>
            <a:r>
              <a:rPr b="1" i="1" lang="it-IT" sz="3240">
                <a:solidFill>
                  <a:srgbClr val="F3F3F3"/>
                </a:solidFill>
                <a:latin typeface="Calibri"/>
                <a:ea typeface="Calibri"/>
                <a:cs typeface="Calibri"/>
                <a:sym typeface="Calibri"/>
              </a:rPr>
              <a:t> </a:t>
            </a:r>
            <a:br>
              <a:rPr lang="it-IT" sz="3060">
                <a:solidFill>
                  <a:schemeClr val="dk1"/>
                </a:solidFill>
                <a:latin typeface="Trebuchet MS"/>
                <a:ea typeface="Trebuchet MS"/>
                <a:cs typeface="Trebuchet MS"/>
                <a:sym typeface="Trebuchet MS"/>
              </a:rPr>
            </a:br>
            <a:endParaRPr/>
          </a:p>
        </p:txBody>
      </p:sp>
      <p:sp>
        <p:nvSpPr>
          <p:cNvPr id="305" name="Google Shape;305;p32"/>
          <p:cNvSpPr/>
          <p:nvPr/>
        </p:nvSpPr>
        <p:spPr>
          <a:xfrm>
            <a:off x="524425" y="5402510"/>
            <a:ext cx="91440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id="306" name="Google Shape;306;p32"/>
          <p:cNvSpPr/>
          <p:nvPr/>
        </p:nvSpPr>
        <p:spPr>
          <a:xfrm>
            <a:off x="524425" y="585971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id="307" name="Google Shape;307;p32"/>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it-IT"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
        <p:nvSpPr>
          <p:cNvPr id="308" name="Google Shape;308;p32"/>
          <p:cNvSpPr/>
          <p:nvPr/>
        </p:nvSpPr>
        <p:spPr>
          <a:xfrm>
            <a:off x="311700" y="2531596"/>
            <a:ext cx="5567570" cy="286232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it-IT" sz="1800">
                <a:solidFill>
                  <a:schemeClr val="dk1"/>
                </a:solidFill>
                <a:latin typeface="Trebuchet MS"/>
                <a:ea typeface="Trebuchet MS"/>
                <a:cs typeface="Trebuchet MS"/>
                <a:sym typeface="Trebuchet MS"/>
              </a:rPr>
              <a:t>Det andra är möjligheten för utveckling. </a:t>
            </a:r>
            <a:endParaRPr/>
          </a:p>
          <a:p>
            <a:pPr indent="0" lvl="0" marL="0" marR="0" rtl="0" algn="l">
              <a:spcBef>
                <a:spcPts val="0"/>
              </a:spcBef>
              <a:spcAft>
                <a:spcPts val="0"/>
              </a:spcAft>
              <a:buNone/>
            </a:pPr>
            <a:r>
              <a:t/>
            </a:r>
            <a:endParaRPr b="1" sz="1800">
              <a:solidFill>
                <a:schemeClr val="dk1"/>
              </a:solidFill>
              <a:latin typeface="Trebuchet MS"/>
              <a:ea typeface="Trebuchet MS"/>
              <a:cs typeface="Trebuchet MS"/>
              <a:sym typeface="Trebuchet MS"/>
            </a:endParaRPr>
          </a:p>
          <a:p>
            <a:pPr indent="0" lvl="0" marL="0" marR="0" rtl="0" algn="l">
              <a:spcBef>
                <a:spcPts val="0"/>
              </a:spcBef>
              <a:spcAft>
                <a:spcPts val="0"/>
              </a:spcAft>
              <a:buNone/>
            </a:pPr>
            <a:r>
              <a:rPr lang="it-IT" sz="1800">
                <a:solidFill>
                  <a:schemeClr val="dk1"/>
                </a:solidFill>
                <a:latin typeface="Trebuchet MS"/>
                <a:ea typeface="Trebuchet MS"/>
                <a:cs typeface="Trebuchet MS"/>
                <a:sym typeface="Trebuchet MS"/>
              </a:rPr>
              <a:t>Dagens arbetare, särskilt yngre arbetare, letar efter arbetsgivare som investerar i utvecklingen av sitt folk. Erbjuder du undervisningsersättning eller ger du ekonomisk hjälp till dem som betalar sina studielån? Var noga med att markera dessa möjligheter på din webbplats och i ditt rekryteringsmaterial. Möjligheten att arbeta med ett bättre team kommer också upp som en faktor.</a:t>
            </a:r>
            <a:endParaRPr/>
          </a:p>
        </p:txBody>
      </p:sp>
      <p:pic>
        <p:nvPicPr>
          <p:cNvPr descr="Sala riunioni" id="309" name="Google Shape;309;p32"/>
          <p:cNvPicPr preferRelativeResize="0"/>
          <p:nvPr/>
        </p:nvPicPr>
        <p:blipFill rotWithShape="1">
          <a:blip r:embed="rId3">
            <a:alphaModFix/>
          </a:blip>
          <a:srcRect b="0" l="0" r="0" t="0"/>
          <a:stretch/>
        </p:blipFill>
        <p:spPr>
          <a:xfrm>
            <a:off x="6180146" y="2775574"/>
            <a:ext cx="2767911" cy="2767911"/>
          </a:xfrm>
          <a:prstGeom prst="rect">
            <a:avLst/>
          </a:prstGeom>
          <a:noFill/>
          <a:ln>
            <a:noFill/>
          </a:ln>
        </p:spPr>
      </p:pic>
      <p:pic>
        <p:nvPicPr>
          <p:cNvPr id="310" name="Google Shape;310;p32"/>
          <p:cNvPicPr preferRelativeResize="0"/>
          <p:nvPr/>
        </p:nvPicPr>
        <p:blipFill rotWithShape="1">
          <a:blip r:embed="rId4">
            <a:alphaModFix/>
          </a:blip>
          <a:srcRect b="0" l="0" r="0" t="0"/>
          <a:stretch/>
        </p:blipFill>
        <p:spPr>
          <a:xfrm>
            <a:off x="421100" y="5996331"/>
            <a:ext cx="1815473" cy="71904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descr="page1image65757104" id="113" name="Google Shape;113;p15"/>
          <p:cNvPicPr preferRelativeResize="0"/>
          <p:nvPr/>
        </p:nvPicPr>
        <p:blipFill rotWithShape="1">
          <a:blip r:embed="rId3">
            <a:alphaModFix/>
          </a:blip>
          <a:srcRect b="0" l="0" r="0" t="0"/>
          <a:stretch/>
        </p:blipFill>
        <p:spPr>
          <a:xfrm>
            <a:off x="421100" y="1536263"/>
            <a:ext cx="8438695" cy="4249374"/>
          </a:xfrm>
          <a:prstGeom prst="rect">
            <a:avLst/>
          </a:prstGeom>
          <a:noFill/>
          <a:ln>
            <a:noFill/>
          </a:ln>
        </p:spPr>
      </p:pic>
      <p:sp>
        <p:nvSpPr>
          <p:cNvPr id="114" name="Google Shape;114;p15"/>
          <p:cNvSpPr txBox="1"/>
          <p:nvPr>
            <p:ph idx="1" type="subTitle"/>
          </p:nvPr>
        </p:nvSpPr>
        <p:spPr>
          <a:xfrm>
            <a:off x="2234472" y="1306988"/>
            <a:ext cx="6716628" cy="408041"/>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Clr>
                <a:schemeClr val="dk1"/>
              </a:buClr>
              <a:buSzPts val="1800"/>
              <a:buNone/>
            </a:pPr>
            <a:r>
              <a:rPr b="1" lang="it-IT"/>
              <a:t>Framställd av TUCEP ITALIEN</a:t>
            </a:r>
            <a:endParaRPr b="1" sz="2000"/>
          </a:p>
        </p:txBody>
      </p:sp>
      <p:sp>
        <p:nvSpPr>
          <p:cNvPr id="115" name="Google Shape;115;p15"/>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it-IT"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
        <p:nvSpPr>
          <p:cNvPr id="116" name="Google Shape;116;p15"/>
          <p:cNvSpPr txBox="1"/>
          <p:nvPr/>
        </p:nvSpPr>
        <p:spPr>
          <a:xfrm>
            <a:off x="2125362" y="127248"/>
            <a:ext cx="6825738" cy="1293779"/>
          </a:xfrm>
          <a:prstGeom prst="rect">
            <a:avLst/>
          </a:prstGeom>
          <a:noFill/>
          <a:ln>
            <a:noFill/>
          </a:ln>
        </p:spPr>
        <p:txBody>
          <a:bodyPr anchorCtr="0" anchor="b" bIns="91425" lIns="91425" spcFirstLastPara="1" rIns="91425" wrap="square" tIns="91425">
            <a:noAutofit/>
          </a:bodyPr>
          <a:lstStyle/>
          <a:p>
            <a:pPr indent="0" lvl="0" marL="0" marR="0" rtl="0" algn="ctr">
              <a:lnSpc>
                <a:spcPct val="90000"/>
              </a:lnSpc>
              <a:spcBef>
                <a:spcPts val="0"/>
              </a:spcBef>
              <a:spcAft>
                <a:spcPts val="0"/>
              </a:spcAft>
              <a:buClr>
                <a:schemeClr val="dk1"/>
              </a:buClr>
              <a:buSzPts val="4800"/>
              <a:buFont typeface="Trebuchet MS"/>
              <a:buNone/>
            </a:pPr>
            <a:r>
              <a:rPr b="1" lang="it-IT" sz="4800">
                <a:solidFill>
                  <a:schemeClr val="dk1"/>
                </a:solidFill>
                <a:latin typeface="Trebuchet MS"/>
                <a:ea typeface="Trebuchet MS"/>
                <a:cs typeface="Trebuchet MS"/>
                <a:sym typeface="Trebuchet MS"/>
              </a:rPr>
              <a:t>Module 02: </a:t>
            </a:r>
            <a:r>
              <a:rPr b="1" lang="it-IT" sz="4800" cap="none">
                <a:solidFill>
                  <a:schemeClr val="dk1"/>
                </a:solidFill>
                <a:latin typeface="Trebuchet MS"/>
                <a:ea typeface="Trebuchet MS"/>
                <a:cs typeface="Trebuchet MS"/>
                <a:sym typeface="Trebuchet MS"/>
              </a:rPr>
              <a:t>ATTRACT</a:t>
            </a:r>
            <a:r>
              <a:rPr b="1" lang="it-IT" sz="3600">
                <a:solidFill>
                  <a:schemeClr val="dk1"/>
                </a:solidFill>
                <a:latin typeface="Trebuchet MS"/>
                <a:ea typeface="Trebuchet MS"/>
                <a:cs typeface="Trebuchet MS"/>
                <a:sym typeface="Trebuchet MS"/>
              </a:rPr>
              <a:t> </a:t>
            </a:r>
            <a:br>
              <a:rPr b="1" lang="it-IT" sz="3600">
                <a:solidFill>
                  <a:schemeClr val="dk1"/>
                </a:solidFill>
                <a:latin typeface="Trebuchet MS"/>
                <a:ea typeface="Trebuchet MS"/>
                <a:cs typeface="Trebuchet MS"/>
                <a:sym typeface="Trebuchet MS"/>
              </a:rPr>
            </a:br>
            <a:r>
              <a:rPr b="1" lang="it-IT" sz="2800">
                <a:solidFill>
                  <a:schemeClr val="dk1"/>
                </a:solidFill>
                <a:latin typeface="Trebuchet MS"/>
                <a:ea typeface="Trebuchet MS"/>
                <a:cs typeface="Trebuchet MS"/>
                <a:sym typeface="Trebuchet MS"/>
              </a:rPr>
              <a:t>Employer Branding to Attract Talent</a:t>
            </a:r>
            <a:endParaRPr b="1" sz="2800">
              <a:solidFill>
                <a:schemeClr val="dk1"/>
              </a:solidFill>
              <a:latin typeface="Trebuchet MS"/>
              <a:ea typeface="Trebuchet MS"/>
              <a:cs typeface="Trebuchet MS"/>
              <a:sym typeface="Trebuchet MS"/>
            </a:endParaRPr>
          </a:p>
        </p:txBody>
      </p:sp>
      <p:sp>
        <p:nvSpPr>
          <p:cNvPr id="117" name="Google Shape;117;p15"/>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0" i="0" lang="it-IT" sz="1200" u="none" cap="none" strike="noStrike">
                <a:solidFill>
                  <a:schemeClr val="dk1"/>
                </a:solidFill>
                <a:latin typeface="Arial"/>
                <a:ea typeface="Arial"/>
                <a:cs typeface="Arial"/>
                <a:sym typeface="Arial"/>
              </a:rPr>
              <a:t> </a:t>
            </a:r>
            <a:endParaRPr b="0" i="0" sz="1800" u="none" cap="none" strike="noStrike">
              <a:solidFill>
                <a:schemeClr val="dk1"/>
              </a:solidFill>
              <a:latin typeface="Arial"/>
              <a:ea typeface="Arial"/>
              <a:cs typeface="Arial"/>
              <a:sym typeface="Arial"/>
            </a:endParaRPr>
          </a:p>
        </p:txBody>
      </p:sp>
      <p:sp>
        <p:nvSpPr>
          <p:cNvPr id="118" name="Google Shape;118;p15"/>
          <p:cNvSpPr/>
          <p:nvPr/>
        </p:nvSpPr>
        <p:spPr>
          <a:xfrm>
            <a:off x="0" y="13970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id="119" name="Google Shape;119;p15"/>
          <p:cNvSpPr/>
          <p:nvPr/>
        </p:nvSpPr>
        <p:spPr>
          <a:xfrm>
            <a:off x="0" y="55880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id="120" name="Google Shape;120;p15"/>
          <p:cNvSpPr/>
          <p:nvPr/>
        </p:nvSpPr>
        <p:spPr>
          <a:xfrm>
            <a:off x="0" y="69850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id="121" name="Google Shape;121;p15"/>
          <p:cNvSpPr/>
          <p:nvPr/>
        </p:nvSpPr>
        <p:spPr>
          <a:xfrm>
            <a:off x="0" y="104140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pic>
        <p:nvPicPr>
          <p:cNvPr id="122" name="Google Shape;122;p15"/>
          <p:cNvPicPr preferRelativeResize="0"/>
          <p:nvPr/>
        </p:nvPicPr>
        <p:blipFill rotWithShape="1">
          <a:blip r:embed="rId4">
            <a:alphaModFix/>
          </a:blip>
          <a:srcRect b="0" l="0" r="0" t="0"/>
          <a:stretch/>
        </p:blipFill>
        <p:spPr>
          <a:xfrm>
            <a:off x="421100" y="5996331"/>
            <a:ext cx="1815473" cy="719042"/>
          </a:xfrm>
          <a:prstGeom prst="rect">
            <a:avLst/>
          </a:prstGeom>
          <a:noFill/>
          <a:ln>
            <a:noFill/>
          </a:ln>
        </p:spPr>
      </p:pic>
      <p:pic>
        <p:nvPicPr>
          <p:cNvPr descr="page13image65549728" id="123" name="Google Shape;123;p15"/>
          <p:cNvPicPr preferRelativeResize="0"/>
          <p:nvPr/>
        </p:nvPicPr>
        <p:blipFill rotWithShape="1">
          <a:blip r:embed="rId5">
            <a:alphaModFix/>
          </a:blip>
          <a:srcRect b="0" l="0" r="0" t="0"/>
          <a:stretch/>
        </p:blipFill>
        <p:spPr>
          <a:xfrm>
            <a:off x="7575911" y="5495920"/>
            <a:ext cx="1244600" cy="139700"/>
          </a:xfrm>
          <a:prstGeom prst="rect">
            <a:avLst/>
          </a:prstGeom>
          <a:noFill/>
          <a:ln>
            <a:noFill/>
          </a:ln>
        </p:spPr>
      </p:pic>
      <p:sp>
        <p:nvSpPr>
          <p:cNvPr id="124" name="Google Shape;124;p15"/>
          <p:cNvSpPr/>
          <p:nvPr/>
        </p:nvSpPr>
        <p:spPr>
          <a:xfrm>
            <a:off x="7626711" y="5565979"/>
            <a:ext cx="1152423" cy="20005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it-IT" sz="700" u="sng">
                <a:solidFill>
                  <a:schemeClr val="hlink"/>
                </a:solidFill>
                <a:latin typeface="Trebuchet MS"/>
                <a:ea typeface="Trebuchet MS"/>
                <a:cs typeface="Trebuchet MS"/>
                <a:sym typeface="Trebuchet MS"/>
                <a:hlinkClick r:id="rId6"/>
              </a:rPr>
              <a:t>https://www.tlnt.com/</a:t>
            </a:r>
            <a:endParaRPr sz="700">
              <a:solidFill>
                <a:schemeClr val="dk1"/>
              </a:solidFill>
              <a:latin typeface="Trebuchet MS"/>
              <a:ea typeface="Trebuchet MS"/>
              <a:cs typeface="Trebuchet MS"/>
              <a:sym typeface="Trebuchet M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pic>
        <p:nvPicPr>
          <p:cNvPr id="315" name="Google Shape;315;p33"/>
          <p:cNvPicPr preferRelativeResize="0"/>
          <p:nvPr/>
        </p:nvPicPr>
        <p:blipFill rotWithShape="1">
          <a:blip r:embed="rId3">
            <a:alphaModFix/>
          </a:blip>
          <a:srcRect b="0" l="0" r="0" t="0"/>
          <a:stretch/>
        </p:blipFill>
        <p:spPr>
          <a:xfrm rot="-632553">
            <a:off x="2675447" y="2256567"/>
            <a:ext cx="3793106" cy="1308512"/>
          </a:xfrm>
          <a:prstGeom prst="rect">
            <a:avLst/>
          </a:prstGeom>
          <a:noFill/>
          <a:ln>
            <a:noFill/>
          </a:ln>
          <a:effectLst>
            <a:outerShdw blurRad="76200" kx="-1200000" rotWithShape="0" algn="bl" sy="23000">
              <a:srgbClr val="000000">
                <a:alpha val="20000"/>
              </a:srgbClr>
            </a:outerShdw>
            <a:reflection blurRad="0" dir="5400000" dist="50800" endA="300" endPos="90000" fadeDir="5400000" kx="0" rotWithShape="0" algn="bl" stA="50000" stPos="0" sy="-100000" ky="0"/>
          </a:effectLst>
        </p:spPr>
      </p:pic>
      <p:sp>
        <p:nvSpPr>
          <p:cNvPr id="316" name="Google Shape;316;p33"/>
          <p:cNvSpPr/>
          <p:nvPr>
            <p:ph type="ctrTitle"/>
          </p:nvPr>
        </p:nvSpPr>
        <p:spPr>
          <a:xfrm>
            <a:off x="311700" y="1694969"/>
            <a:ext cx="8520600" cy="451276"/>
          </a:xfrm>
          <a:prstGeom prst="roundRect">
            <a:avLst>
              <a:gd fmla="val 16667" name="adj"/>
            </a:avLst>
          </a:prstGeom>
          <a:solidFill>
            <a:srgbClr val="3086B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F3F3F3"/>
              </a:buClr>
              <a:buSzPts val="3240"/>
              <a:buFont typeface="Calibri"/>
              <a:buNone/>
            </a:pPr>
            <a:r>
              <a:rPr b="1" i="1" lang="it-IT" sz="3240">
                <a:solidFill>
                  <a:srgbClr val="F3F3F3"/>
                </a:solidFill>
                <a:latin typeface="Calibri"/>
                <a:ea typeface="Calibri"/>
                <a:cs typeface="Calibri"/>
                <a:sym typeface="Calibri"/>
              </a:rPr>
              <a:t> Ett företags rykte är dess varumärke </a:t>
            </a:r>
            <a:endParaRPr b="1" sz="3060">
              <a:solidFill>
                <a:schemeClr val="lt1"/>
              </a:solidFill>
            </a:endParaRPr>
          </a:p>
        </p:txBody>
      </p:sp>
      <p:sp>
        <p:nvSpPr>
          <p:cNvPr id="317" name="Google Shape;317;p33"/>
          <p:cNvSpPr/>
          <p:nvPr/>
        </p:nvSpPr>
        <p:spPr>
          <a:xfrm>
            <a:off x="524425" y="5402510"/>
            <a:ext cx="91440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id="318" name="Google Shape;318;p33"/>
          <p:cNvSpPr/>
          <p:nvPr/>
        </p:nvSpPr>
        <p:spPr>
          <a:xfrm>
            <a:off x="524425" y="585971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id="319" name="Google Shape;319;p33"/>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it-IT"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
        <p:nvSpPr>
          <p:cNvPr id="320" name="Google Shape;320;p33"/>
          <p:cNvSpPr/>
          <p:nvPr/>
        </p:nvSpPr>
        <p:spPr>
          <a:xfrm>
            <a:off x="421100" y="3740797"/>
            <a:ext cx="8520600" cy="2118913"/>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lang="it-IT" sz="1800">
                <a:solidFill>
                  <a:schemeClr val="dk1"/>
                </a:solidFill>
                <a:latin typeface="Trebuchet MS"/>
                <a:ea typeface="Trebuchet MS"/>
                <a:cs typeface="Trebuchet MS"/>
                <a:sym typeface="Trebuchet MS"/>
              </a:rPr>
              <a:t>Människor lockas också av företag som delar sina personliga värderingar. När jag säger detta menar jag inte bara en affisch på väggen med en fängslande slogan. Jag menar värderingar som är organisationens hjärta och själ. Det finns dock ett antal faktorer som företag verkligen kan påverka när de vill skapa positiva arbetsgivarvarumärken.</a:t>
            </a:r>
            <a:endParaRPr/>
          </a:p>
        </p:txBody>
      </p:sp>
      <p:pic>
        <p:nvPicPr>
          <p:cNvPr id="321" name="Google Shape;321;p33"/>
          <p:cNvPicPr preferRelativeResize="0"/>
          <p:nvPr/>
        </p:nvPicPr>
        <p:blipFill rotWithShape="1">
          <a:blip r:embed="rId4">
            <a:alphaModFix/>
          </a:blip>
          <a:srcRect b="0" l="0" r="0" t="0"/>
          <a:stretch/>
        </p:blipFill>
        <p:spPr>
          <a:xfrm>
            <a:off x="421100" y="5996331"/>
            <a:ext cx="1815473" cy="71904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34"/>
          <p:cNvSpPr/>
          <p:nvPr>
            <p:ph type="ctrTitle"/>
          </p:nvPr>
        </p:nvSpPr>
        <p:spPr>
          <a:xfrm>
            <a:off x="311700" y="1694969"/>
            <a:ext cx="8520600" cy="451276"/>
          </a:xfrm>
          <a:prstGeom prst="roundRect">
            <a:avLst>
              <a:gd fmla="val 16667" name="adj"/>
            </a:avLst>
          </a:prstGeom>
          <a:solidFill>
            <a:srgbClr val="3086B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F3F3F3"/>
              </a:buClr>
              <a:buSzPts val="2700"/>
              <a:buFont typeface="Trebuchet MS"/>
              <a:buNone/>
            </a:pPr>
            <a:r>
              <a:rPr b="1" lang="it-IT" sz="2700">
                <a:solidFill>
                  <a:srgbClr val="F3F3F3"/>
                </a:solidFill>
                <a:latin typeface="Trebuchet MS"/>
                <a:ea typeface="Trebuchet MS"/>
                <a:cs typeface="Trebuchet MS"/>
                <a:sym typeface="Trebuchet MS"/>
              </a:rPr>
              <a:t>Process / cykel för arbetsgivarmärkning</a:t>
            </a:r>
            <a:endParaRPr b="1" sz="3060">
              <a:solidFill>
                <a:schemeClr val="lt1"/>
              </a:solidFill>
            </a:endParaRPr>
          </a:p>
        </p:txBody>
      </p:sp>
      <p:sp>
        <p:nvSpPr>
          <p:cNvPr id="327" name="Google Shape;327;p34"/>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it-IT"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
        <p:nvSpPr>
          <p:cNvPr id="328" name="Google Shape;328;p34"/>
          <p:cNvSpPr/>
          <p:nvPr/>
        </p:nvSpPr>
        <p:spPr>
          <a:xfrm>
            <a:off x="311700" y="2213249"/>
            <a:ext cx="8520600" cy="872418"/>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it-IT" sz="1800">
                <a:solidFill>
                  <a:schemeClr val="dk1"/>
                </a:solidFill>
                <a:latin typeface="Trebuchet MS"/>
                <a:ea typeface="Trebuchet MS"/>
                <a:cs typeface="Trebuchet MS"/>
                <a:sym typeface="Trebuchet MS"/>
              </a:rPr>
              <a:t>Metoden att bygga ett starkt positivt arbetsgivarvarumärke kan sammanfattas i två steg:</a:t>
            </a:r>
            <a:endParaRPr/>
          </a:p>
        </p:txBody>
      </p:sp>
      <p:grpSp>
        <p:nvGrpSpPr>
          <p:cNvPr id="329" name="Google Shape;329;p34"/>
          <p:cNvGrpSpPr/>
          <p:nvPr/>
        </p:nvGrpSpPr>
        <p:grpSpPr>
          <a:xfrm>
            <a:off x="2389923" y="2811031"/>
            <a:ext cx="4764314" cy="1957609"/>
            <a:chOff x="1533050" y="-108109"/>
            <a:chExt cx="4764314" cy="1957609"/>
          </a:xfrm>
        </p:grpSpPr>
        <p:sp>
          <p:nvSpPr>
            <p:cNvPr id="330" name="Google Shape;330;p34"/>
            <p:cNvSpPr/>
            <p:nvPr/>
          </p:nvSpPr>
          <p:spPr>
            <a:xfrm rot="5400000">
              <a:off x="1917365" y="307572"/>
              <a:ext cx="1157613" cy="1926243"/>
            </a:xfrm>
            <a:prstGeom prst="corner">
              <a:avLst>
                <a:gd fmla="val 16120" name="adj1"/>
                <a:gd fmla="val 16110" name="adj2"/>
              </a:avLst>
            </a:prstGeom>
            <a:solidFill>
              <a:srgbClr val="599BD5"/>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34"/>
            <p:cNvSpPr/>
            <p:nvPr/>
          </p:nvSpPr>
          <p:spPr>
            <a:xfrm>
              <a:off x="1693281" y="895977"/>
              <a:ext cx="2274885" cy="86569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34"/>
            <p:cNvSpPr txBox="1"/>
            <p:nvPr/>
          </p:nvSpPr>
          <p:spPr>
            <a:xfrm>
              <a:off x="1693281" y="895977"/>
              <a:ext cx="2274885" cy="865696"/>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chemeClr val="dk1"/>
                </a:buClr>
                <a:buSzPts val="2000"/>
                <a:buFont typeface="Trebuchet MS"/>
                <a:buNone/>
              </a:pPr>
              <a:r>
                <a:rPr lang="it-IT" sz="2000">
                  <a:solidFill>
                    <a:schemeClr val="dk1"/>
                  </a:solidFill>
                  <a:latin typeface="Trebuchet MS"/>
                  <a:ea typeface="Trebuchet MS"/>
                  <a:cs typeface="Trebuchet MS"/>
                  <a:sym typeface="Trebuchet MS"/>
                </a:rPr>
                <a:t>Make your organization a distinctively great place to work </a:t>
              </a:r>
              <a:endParaRPr/>
            </a:p>
          </p:txBody>
        </p:sp>
        <p:sp>
          <p:nvSpPr>
            <p:cNvPr id="333" name="Google Shape;333;p34"/>
            <p:cNvSpPr/>
            <p:nvPr/>
          </p:nvSpPr>
          <p:spPr>
            <a:xfrm>
              <a:off x="3414816" y="122721"/>
              <a:ext cx="328117" cy="328117"/>
            </a:xfrm>
            <a:prstGeom prst="triangle">
              <a:avLst>
                <a:gd fmla="val 100000" name="adj"/>
              </a:avLst>
            </a:prstGeom>
            <a:solidFill>
              <a:srgbClr val="599BD5"/>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34"/>
            <p:cNvSpPr/>
            <p:nvPr/>
          </p:nvSpPr>
          <p:spPr>
            <a:xfrm rot="5400000">
              <a:off x="4395960" y="-565361"/>
              <a:ext cx="1157613" cy="2072117"/>
            </a:xfrm>
            <a:prstGeom prst="corner">
              <a:avLst>
                <a:gd fmla="val 16120" name="adj1"/>
                <a:gd fmla="val 16110" name="adj2"/>
              </a:avLst>
            </a:prstGeom>
            <a:solidFill>
              <a:srgbClr val="599BD5"/>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34"/>
            <p:cNvSpPr/>
            <p:nvPr/>
          </p:nvSpPr>
          <p:spPr>
            <a:xfrm>
              <a:off x="4121586" y="60366"/>
              <a:ext cx="2175778" cy="88840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34"/>
            <p:cNvSpPr txBox="1"/>
            <p:nvPr/>
          </p:nvSpPr>
          <p:spPr>
            <a:xfrm>
              <a:off x="4121586" y="60366"/>
              <a:ext cx="2175778" cy="888409"/>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rgbClr val="000000"/>
                </a:buClr>
                <a:buSzPts val="2000"/>
                <a:buFont typeface="Trebuchet MS"/>
                <a:buNone/>
              </a:pPr>
              <a:r>
                <a:rPr lang="it-IT" sz="2000">
                  <a:solidFill>
                    <a:srgbClr val="000000"/>
                  </a:solidFill>
                  <a:latin typeface="Trebuchet MS"/>
                  <a:ea typeface="Trebuchet MS"/>
                  <a:cs typeface="Trebuchet MS"/>
                  <a:sym typeface="Trebuchet MS"/>
                </a:rPr>
                <a:t>Make sure the right talent knows how great you are </a:t>
              </a:r>
              <a:endParaRPr/>
            </a:p>
          </p:txBody>
        </p:sp>
      </p:grpSp>
      <p:sp>
        <p:nvSpPr>
          <p:cNvPr id="337" name="Google Shape;337;p34"/>
          <p:cNvSpPr/>
          <p:nvPr/>
        </p:nvSpPr>
        <p:spPr>
          <a:xfrm>
            <a:off x="311700" y="5033343"/>
            <a:ext cx="8412170" cy="830997"/>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i="1" lang="it-IT" sz="1600">
                <a:solidFill>
                  <a:schemeClr val="dk1"/>
                </a:solidFill>
                <a:latin typeface="Trebuchet MS"/>
                <a:ea typeface="Trebuchet MS"/>
                <a:cs typeface="Trebuchet MS"/>
                <a:sym typeface="Trebuchet MS"/>
              </a:rPr>
              <a:t>Naturligtvis är processen mer involverad än så, och den är mer cyklisk än linjär; det är en kontinuerlig process för att svara på en ständigt föränderlig affärs- och arbetsmiljö.</a:t>
            </a:r>
            <a:endParaRPr/>
          </a:p>
        </p:txBody>
      </p:sp>
      <p:pic>
        <p:nvPicPr>
          <p:cNvPr id="338" name="Google Shape;338;p34"/>
          <p:cNvPicPr preferRelativeResize="0"/>
          <p:nvPr/>
        </p:nvPicPr>
        <p:blipFill rotWithShape="1">
          <a:blip r:embed="rId3">
            <a:alphaModFix/>
          </a:blip>
          <a:srcRect b="0" l="0" r="0" t="0"/>
          <a:stretch/>
        </p:blipFill>
        <p:spPr>
          <a:xfrm>
            <a:off x="421100" y="5996331"/>
            <a:ext cx="1815473" cy="71904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35"/>
          <p:cNvSpPr/>
          <p:nvPr>
            <p:ph type="ctrTitle"/>
          </p:nvPr>
        </p:nvSpPr>
        <p:spPr>
          <a:xfrm>
            <a:off x="311700" y="1594953"/>
            <a:ext cx="8520600" cy="451276"/>
          </a:xfrm>
          <a:prstGeom prst="roundRect">
            <a:avLst>
              <a:gd fmla="val 16667" name="adj"/>
            </a:avLst>
          </a:prstGeom>
          <a:solidFill>
            <a:srgbClr val="3086B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F3F3F3"/>
              </a:buClr>
              <a:buSzPts val="2700"/>
              <a:buFont typeface="Trebuchet MS"/>
              <a:buNone/>
            </a:pPr>
            <a:r>
              <a:rPr b="1" lang="it-IT" sz="2700">
                <a:solidFill>
                  <a:srgbClr val="F3F3F3"/>
                </a:solidFill>
                <a:latin typeface="Trebuchet MS"/>
                <a:ea typeface="Trebuchet MS"/>
                <a:cs typeface="Trebuchet MS"/>
                <a:sym typeface="Trebuchet MS"/>
              </a:rPr>
              <a:t>Process / cykel för arbetsgivarmärkning</a:t>
            </a:r>
            <a:endParaRPr b="1" sz="3060">
              <a:solidFill>
                <a:schemeClr val="lt1"/>
              </a:solidFill>
            </a:endParaRPr>
          </a:p>
        </p:txBody>
      </p:sp>
      <p:sp>
        <p:nvSpPr>
          <p:cNvPr id="344" name="Google Shape;344;p35"/>
          <p:cNvSpPr/>
          <p:nvPr/>
        </p:nvSpPr>
        <p:spPr>
          <a:xfrm>
            <a:off x="524425" y="585971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id="345" name="Google Shape;345;p35"/>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it-IT"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
        <p:nvSpPr>
          <p:cNvPr id="346" name="Google Shape;346;p35"/>
          <p:cNvSpPr/>
          <p:nvPr/>
        </p:nvSpPr>
        <p:spPr>
          <a:xfrm>
            <a:off x="311700" y="2013101"/>
            <a:ext cx="8520600" cy="456985"/>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b="1" lang="it-IT" sz="1800">
                <a:solidFill>
                  <a:schemeClr val="dk1"/>
                </a:solidFill>
                <a:latin typeface="Trebuchet MS"/>
                <a:ea typeface="Trebuchet MS"/>
                <a:cs typeface="Trebuchet MS"/>
                <a:sym typeface="Trebuchet MS"/>
              </a:rPr>
              <a:t>En mer detaljerad summering av processen / cykeln kan se ut så här:</a:t>
            </a:r>
            <a:endParaRPr/>
          </a:p>
        </p:txBody>
      </p:sp>
      <p:grpSp>
        <p:nvGrpSpPr>
          <p:cNvPr id="347" name="Google Shape;347;p35"/>
          <p:cNvGrpSpPr/>
          <p:nvPr/>
        </p:nvGrpSpPr>
        <p:grpSpPr>
          <a:xfrm>
            <a:off x="1035240" y="2347581"/>
            <a:ext cx="7078772" cy="3458921"/>
            <a:chOff x="720913" y="760"/>
            <a:chExt cx="7078772" cy="3458921"/>
          </a:xfrm>
        </p:grpSpPr>
        <p:sp>
          <p:nvSpPr>
            <p:cNvPr id="348" name="Google Shape;348;p35"/>
            <p:cNvSpPr/>
            <p:nvPr/>
          </p:nvSpPr>
          <p:spPr>
            <a:xfrm>
              <a:off x="757769" y="760"/>
              <a:ext cx="6163289" cy="56029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35"/>
            <p:cNvSpPr txBox="1"/>
            <p:nvPr/>
          </p:nvSpPr>
          <p:spPr>
            <a:xfrm>
              <a:off x="757769" y="760"/>
              <a:ext cx="6163289" cy="560299"/>
            </a:xfrm>
            <a:prstGeom prst="rect">
              <a:avLst/>
            </a:prstGeom>
            <a:noFill/>
            <a:ln>
              <a:noFill/>
            </a:ln>
          </p:spPr>
          <p:txBody>
            <a:bodyPr anchorCtr="0" anchor="b" bIns="106675" lIns="106675" spcFirstLastPara="1" rIns="106675" wrap="square" tIns="106675">
              <a:noAutofit/>
            </a:bodyPr>
            <a:lstStyle/>
            <a:p>
              <a:pPr indent="0" lvl="0" marL="0" marR="0" rtl="0" algn="l">
                <a:lnSpc>
                  <a:spcPct val="90000"/>
                </a:lnSpc>
                <a:spcBef>
                  <a:spcPts val="0"/>
                </a:spcBef>
                <a:spcAft>
                  <a:spcPts val="0"/>
                </a:spcAft>
                <a:buClr>
                  <a:schemeClr val="dk1"/>
                </a:buClr>
                <a:buSzPts val="2800"/>
                <a:buFont typeface="Trebuchet MS"/>
                <a:buNone/>
              </a:pPr>
              <a:r>
                <a:rPr lang="it-IT" sz="2800">
                  <a:solidFill>
                    <a:schemeClr val="dk1"/>
                  </a:solidFill>
                  <a:latin typeface="Trebuchet MS"/>
                  <a:ea typeface="Trebuchet MS"/>
                  <a:cs typeface="Trebuchet MS"/>
                  <a:sym typeface="Trebuchet MS"/>
                </a:rPr>
                <a:t>1</a:t>
              </a:r>
              <a:endParaRPr/>
            </a:p>
          </p:txBody>
        </p:sp>
        <p:sp>
          <p:nvSpPr>
            <p:cNvPr id="350" name="Google Shape;350;p35"/>
            <p:cNvSpPr/>
            <p:nvPr/>
          </p:nvSpPr>
          <p:spPr>
            <a:xfrm>
              <a:off x="720913" y="561059"/>
              <a:ext cx="1442209" cy="1141349"/>
            </a:xfrm>
            <a:prstGeom prst="chevron">
              <a:avLst>
                <a:gd fmla="val 70610" name="adj"/>
              </a:avLst>
            </a:prstGeom>
            <a:solidFill>
              <a:srgbClr val="599BD5"/>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35"/>
            <p:cNvSpPr/>
            <p:nvPr/>
          </p:nvSpPr>
          <p:spPr>
            <a:xfrm>
              <a:off x="1587197" y="561059"/>
              <a:ext cx="1442209" cy="1141349"/>
            </a:xfrm>
            <a:prstGeom prst="chevron">
              <a:avLst>
                <a:gd fmla="val 70610" name="adj"/>
              </a:avLst>
            </a:prstGeom>
            <a:solidFill>
              <a:srgbClr val="599BD5"/>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35"/>
            <p:cNvSpPr/>
            <p:nvPr/>
          </p:nvSpPr>
          <p:spPr>
            <a:xfrm>
              <a:off x="2454167" y="561059"/>
              <a:ext cx="1442209" cy="1141349"/>
            </a:xfrm>
            <a:prstGeom prst="chevron">
              <a:avLst>
                <a:gd fmla="val 70610" name="adj"/>
              </a:avLst>
            </a:prstGeom>
            <a:solidFill>
              <a:srgbClr val="599BD5"/>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35"/>
            <p:cNvSpPr/>
            <p:nvPr/>
          </p:nvSpPr>
          <p:spPr>
            <a:xfrm>
              <a:off x="3320451" y="561059"/>
              <a:ext cx="1442209" cy="1141349"/>
            </a:xfrm>
            <a:prstGeom prst="chevron">
              <a:avLst>
                <a:gd fmla="val 70610" name="adj"/>
              </a:avLst>
            </a:prstGeom>
            <a:solidFill>
              <a:srgbClr val="599BD5"/>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35"/>
            <p:cNvSpPr/>
            <p:nvPr/>
          </p:nvSpPr>
          <p:spPr>
            <a:xfrm>
              <a:off x="4187421" y="561059"/>
              <a:ext cx="1442209" cy="1141349"/>
            </a:xfrm>
            <a:prstGeom prst="chevron">
              <a:avLst>
                <a:gd fmla="val 70610" name="adj"/>
              </a:avLst>
            </a:prstGeom>
            <a:solidFill>
              <a:srgbClr val="599BD5"/>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35"/>
            <p:cNvSpPr/>
            <p:nvPr/>
          </p:nvSpPr>
          <p:spPr>
            <a:xfrm>
              <a:off x="5053705" y="561059"/>
              <a:ext cx="1442209" cy="1141349"/>
            </a:xfrm>
            <a:prstGeom prst="chevron">
              <a:avLst>
                <a:gd fmla="val 70610" name="adj"/>
              </a:avLst>
            </a:prstGeom>
            <a:solidFill>
              <a:srgbClr val="599BD5"/>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35"/>
            <p:cNvSpPr/>
            <p:nvPr/>
          </p:nvSpPr>
          <p:spPr>
            <a:xfrm>
              <a:off x="5483872" y="561059"/>
              <a:ext cx="2315813" cy="1141349"/>
            </a:xfrm>
            <a:prstGeom prst="chevron">
              <a:avLst>
                <a:gd fmla="val 70610" name="adj"/>
              </a:avLst>
            </a:prstGeom>
            <a:solidFill>
              <a:srgbClr val="599BD5"/>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35"/>
            <p:cNvSpPr/>
            <p:nvPr/>
          </p:nvSpPr>
          <p:spPr>
            <a:xfrm>
              <a:off x="720913" y="675194"/>
              <a:ext cx="6243412" cy="913079"/>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35"/>
            <p:cNvSpPr txBox="1"/>
            <p:nvPr/>
          </p:nvSpPr>
          <p:spPr>
            <a:xfrm>
              <a:off x="720913" y="675194"/>
              <a:ext cx="6243412" cy="913079"/>
            </a:xfrm>
            <a:prstGeom prst="rect">
              <a:avLst/>
            </a:prstGeom>
            <a:noFill/>
            <a:ln>
              <a:noFill/>
            </a:ln>
          </p:spPr>
          <p:txBody>
            <a:bodyPr anchorCtr="0" anchor="ctr" bIns="50800" lIns="50800" spcFirstLastPara="1" rIns="50800" wrap="square" tIns="50800">
              <a:noAutofit/>
            </a:bodyPr>
            <a:lstStyle/>
            <a:p>
              <a:pPr indent="0" lvl="0" marL="0" marR="0" rtl="0" algn="l">
                <a:lnSpc>
                  <a:spcPct val="90000"/>
                </a:lnSpc>
                <a:spcBef>
                  <a:spcPts val="0"/>
                </a:spcBef>
                <a:spcAft>
                  <a:spcPts val="0"/>
                </a:spcAft>
                <a:buClr>
                  <a:schemeClr val="dk1"/>
                </a:buClr>
                <a:buSzPts val="2000"/>
                <a:buFont typeface="Trebuchet MS"/>
                <a:buNone/>
              </a:pPr>
              <a:r>
                <a:rPr lang="it-IT" sz="2000">
                  <a:solidFill>
                    <a:schemeClr val="dk1"/>
                  </a:solidFill>
                  <a:latin typeface="Trebuchet MS"/>
                  <a:ea typeface="Trebuchet MS"/>
                  <a:cs typeface="Trebuchet MS"/>
                  <a:sym typeface="Trebuchet MS"/>
                </a:rPr>
                <a:t>Develop a clear understanding of your organization’s business objectives and the talent needed to meet those objectives</a:t>
              </a:r>
              <a:endParaRPr/>
            </a:p>
          </p:txBody>
        </p:sp>
        <p:sp>
          <p:nvSpPr>
            <p:cNvPr id="359" name="Google Shape;359;p35"/>
            <p:cNvSpPr/>
            <p:nvPr/>
          </p:nvSpPr>
          <p:spPr>
            <a:xfrm>
              <a:off x="720913" y="1758033"/>
              <a:ext cx="6163289" cy="56029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35"/>
            <p:cNvSpPr txBox="1"/>
            <p:nvPr/>
          </p:nvSpPr>
          <p:spPr>
            <a:xfrm>
              <a:off x="720913" y="1758033"/>
              <a:ext cx="6163289" cy="560299"/>
            </a:xfrm>
            <a:prstGeom prst="rect">
              <a:avLst/>
            </a:prstGeom>
            <a:noFill/>
            <a:ln>
              <a:noFill/>
            </a:ln>
          </p:spPr>
          <p:txBody>
            <a:bodyPr anchorCtr="0" anchor="b" bIns="106675" lIns="106675" spcFirstLastPara="1" rIns="106675" wrap="square" tIns="106675">
              <a:noAutofit/>
            </a:bodyPr>
            <a:lstStyle/>
            <a:p>
              <a:pPr indent="0" lvl="0" marL="0" marR="0" rtl="0" algn="l">
                <a:lnSpc>
                  <a:spcPct val="90000"/>
                </a:lnSpc>
                <a:spcBef>
                  <a:spcPts val="0"/>
                </a:spcBef>
                <a:spcAft>
                  <a:spcPts val="0"/>
                </a:spcAft>
                <a:buClr>
                  <a:schemeClr val="dk1"/>
                </a:buClr>
                <a:buSzPts val="2800"/>
                <a:buFont typeface="Trebuchet MS"/>
                <a:buNone/>
              </a:pPr>
              <a:r>
                <a:t/>
              </a:r>
              <a:endParaRPr sz="2800">
                <a:solidFill>
                  <a:schemeClr val="dk1"/>
                </a:solidFill>
                <a:latin typeface="Trebuchet MS"/>
                <a:ea typeface="Trebuchet MS"/>
                <a:cs typeface="Trebuchet MS"/>
                <a:sym typeface="Trebuchet MS"/>
              </a:endParaRPr>
            </a:p>
            <a:p>
              <a:pPr indent="0" lvl="0" marL="0" marR="0" rtl="0" algn="l">
                <a:lnSpc>
                  <a:spcPct val="90000"/>
                </a:lnSpc>
                <a:spcBef>
                  <a:spcPts val="980"/>
                </a:spcBef>
                <a:spcAft>
                  <a:spcPts val="0"/>
                </a:spcAft>
                <a:buClr>
                  <a:schemeClr val="dk1"/>
                </a:buClr>
                <a:buSzPts val="2800"/>
                <a:buFont typeface="Trebuchet MS"/>
                <a:buNone/>
              </a:pPr>
              <a:r>
                <a:rPr lang="it-IT" sz="2800">
                  <a:solidFill>
                    <a:schemeClr val="dk1"/>
                  </a:solidFill>
                  <a:latin typeface="Trebuchet MS"/>
                  <a:ea typeface="Trebuchet MS"/>
                  <a:cs typeface="Trebuchet MS"/>
                  <a:sym typeface="Trebuchet MS"/>
                </a:rPr>
                <a:t>2</a:t>
              </a:r>
              <a:endParaRPr sz="1400">
                <a:solidFill>
                  <a:schemeClr val="dk1"/>
                </a:solidFill>
                <a:latin typeface="Trebuchet MS"/>
                <a:ea typeface="Trebuchet MS"/>
                <a:cs typeface="Trebuchet MS"/>
                <a:sym typeface="Trebuchet MS"/>
              </a:endParaRPr>
            </a:p>
          </p:txBody>
        </p:sp>
        <p:sp>
          <p:nvSpPr>
            <p:cNvPr id="361" name="Google Shape;361;p35"/>
            <p:cNvSpPr/>
            <p:nvPr/>
          </p:nvSpPr>
          <p:spPr>
            <a:xfrm>
              <a:off x="720913" y="2318332"/>
              <a:ext cx="1442209" cy="1141349"/>
            </a:xfrm>
            <a:prstGeom prst="chevron">
              <a:avLst>
                <a:gd fmla="val 70610" name="adj"/>
              </a:avLst>
            </a:prstGeom>
            <a:solidFill>
              <a:srgbClr val="599BD5"/>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35"/>
            <p:cNvSpPr/>
            <p:nvPr/>
          </p:nvSpPr>
          <p:spPr>
            <a:xfrm>
              <a:off x="1587197" y="2318332"/>
              <a:ext cx="1442209" cy="1141349"/>
            </a:xfrm>
            <a:prstGeom prst="chevron">
              <a:avLst>
                <a:gd fmla="val 70610" name="adj"/>
              </a:avLst>
            </a:prstGeom>
            <a:solidFill>
              <a:srgbClr val="599BD5"/>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35"/>
            <p:cNvSpPr/>
            <p:nvPr/>
          </p:nvSpPr>
          <p:spPr>
            <a:xfrm>
              <a:off x="2454167" y="2318332"/>
              <a:ext cx="1442209" cy="1141349"/>
            </a:xfrm>
            <a:prstGeom prst="chevron">
              <a:avLst>
                <a:gd fmla="val 70610" name="adj"/>
              </a:avLst>
            </a:prstGeom>
            <a:solidFill>
              <a:srgbClr val="599BD5"/>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35"/>
            <p:cNvSpPr/>
            <p:nvPr/>
          </p:nvSpPr>
          <p:spPr>
            <a:xfrm>
              <a:off x="3320451" y="2318332"/>
              <a:ext cx="1442209" cy="1141349"/>
            </a:xfrm>
            <a:prstGeom prst="chevron">
              <a:avLst>
                <a:gd fmla="val 70610" name="adj"/>
              </a:avLst>
            </a:prstGeom>
            <a:solidFill>
              <a:srgbClr val="599BD5"/>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35"/>
            <p:cNvSpPr/>
            <p:nvPr/>
          </p:nvSpPr>
          <p:spPr>
            <a:xfrm>
              <a:off x="4187421" y="2318332"/>
              <a:ext cx="1442209" cy="1141349"/>
            </a:xfrm>
            <a:prstGeom prst="chevron">
              <a:avLst>
                <a:gd fmla="val 70610" name="adj"/>
              </a:avLst>
            </a:prstGeom>
            <a:solidFill>
              <a:srgbClr val="599BD5"/>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35"/>
            <p:cNvSpPr/>
            <p:nvPr/>
          </p:nvSpPr>
          <p:spPr>
            <a:xfrm>
              <a:off x="5053705" y="2318332"/>
              <a:ext cx="1442209" cy="1141349"/>
            </a:xfrm>
            <a:prstGeom prst="chevron">
              <a:avLst>
                <a:gd fmla="val 70610" name="adj"/>
              </a:avLst>
            </a:prstGeom>
            <a:solidFill>
              <a:srgbClr val="599BD5"/>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35"/>
            <p:cNvSpPr/>
            <p:nvPr/>
          </p:nvSpPr>
          <p:spPr>
            <a:xfrm>
              <a:off x="5511159" y="2318332"/>
              <a:ext cx="2261240" cy="1141349"/>
            </a:xfrm>
            <a:prstGeom prst="chevron">
              <a:avLst>
                <a:gd fmla="val 70610" name="adj"/>
              </a:avLst>
            </a:prstGeom>
            <a:solidFill>
              <a:srgbClr val="599BD5"/>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35"/>
            <p:cNvSpPr/>
            <p:nvPr/>
          </p:nvSpPr>
          <p:spPr>
            <a:xfrm>
              <a:off x="720913" y="2432467"/>
              <a:ext cx="6243412" cy="913079"/>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35"/>
            <p:cNvSpPr txBox="1"/>
            <p:nvPr/>
          </p:nvSpPr>
          <p:spPr>
            <a:xfrm>
              <a:off x="720913" y="2432467"/>
              <a:ext cx="6243412" cy="913079"/>
            </a:xfrm>
            <a:prstGeom prst="rect">
              <a:avLst/>
            </a:prstGeom>
            <a:noFill/>
            <a:ln>
              <a:noFill/>
            </a:ln>
          </p:spPr>
          <p:txBody>
            <a:bodyPr anchorCtr="0" anchor="ctr" bIns="50800" lIns="50800" spcFirstLastPara="1" rIns="50800" wrap="square" tIns="50800">
              <a:noAutofit/>
            </a:bodyPr>
            <a:lstStyle/>
            <a:p>
              <a:pPr indent="0" lvl="0" marL="0" marR="0" rtl="0" algn="l">
                <a:lnSpc>
                  <a:spcPct val="90000"/>
                </a:lnSpc>
                <a:spcBef>
                  <a:spcPts val="0"/>
                </a:spcBef>
                <a:spcAft>
                  <a:spcPts val="0"/>
                </a:spcAft>
                <a:buClr>
                  <a:schemeClr val="dk1"/>
                </a:buClr>
                <a:buSzPts val="2000"/>
                <a:buFont typeface="Trebuchet MS"/>
                <a:buNone/>
              </a:pPr>
              <a:r>
                <a:rPr lang="it-IT" sz="2000">
                  <a:solidFill>
                    <a:schemeClr val="dk1"/>
                  </a:solidFill>
                  <a:latin typeface="Trebuchet MS"/>
                  <a:ea typeface="Trebuchet MS"/>
                  <a:cs typeface="Trebuchet MS"/>
                  <a:sym typeface="Trebuchet MS"/>
                </a:rPr>
                <a:t>Evaluate your current employer brand image among potential recruits and the employer brand experience of your current employees</a:t>
              </a:r>
              <a:endParaRPr/>
            </a:p>
          </p:txBody>
        </p:sp>
      </p:grpSp>
      <p:pic>
        <p:nvPicPr>
          <p:cNvPr id="370" name="Google Shape;370;p35"/>
          <p:cNvPicPr preferRelativeResize="0"/>
          <p:nvPr/>
        </p:nvPicPr>
        <p:blipFill rotWithShape="1">
          <a:blip r:embed="rId3">
            <a:alphaModFix/>
          </a:blip>
          <a:srcRect b="0" l="0" r="0" t="0"/>
          <a:stretch/>
        </p:blipFill>
        <p:spPr>
          <a:xfrm>
            <a:off x="421100" y="5996331"/>
            <a:ext cx="1815473" cy="71904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36"/>
          <p:cNvSpPr/>
          <p:nvPr>
            <p:ph type="ctrTitle"/>
          </p:nvPr>
        </p:nvSpPr>
        <p:spPr>
          <a:xfrm>
            <a:off x="311700" y="1552089"/>
            <a:ext cx="8520600" cy="451276"/>
          </a:xfrm>
          <a:prstGeom prst="roundRect">
            <a:avLst>
              <a:gd fmla="val 16667" name="adj"/>
            </a:avLst>
          </a:prstGeom>
          <a:solidFill>
            <a:srgbClr val="3086B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40"/>
              <a:buFont typeface="Calibri"/>
              <a:buNone/>
            </a:pPr>
            <a:r>
              <a:rPr i="1" lang="it-IT" sz="3240">
                <a:solidFill>
                  <a:schemeClr val="dk1"/>
                </a:solidFill>
                <a:latin typeface="Calibri"/>
                <a:ea typeface="Calibri"/>
                <a:cs typeface="Calibri"/>
                <a:sym typeface="Calibri"/>
              </a:rPr>
              <a:t> </a:t>
            </a:r>
            <a:br>
              <a:rPr i="1" lang="it-IT" sz="3240">
                <a:solidFill>
                  <a:schemeClr val="dk1"/>
                </a:solidFill>
                <a:latin typeface="Calibri"/>
                <a:ea typeface="Calibri"/>
                <a:cs typeface="Calibri"/>
                <a:sym typeface="Calibri"/>
              </a:rPr>
            </a:br>
            <a:br>
              <a:rPr lang="it-IT" sz="3060">
                <a:solidFill>
                  <a:schemeClr val="dk1"/>
                </a:solidFill>
                <a:latin typeface="Trebuchet MS"/>
                <a:ea typeface="Trebuchet MS"/>
                <a:cs typeface="Trebuchet MS"/>
                <a:sym typeface="Trebuchet MS"/>
              </a:rPr>
            </a:br>
            <a:endParaRPr b="1" sz="3060">
              <a:solidFill>
                <a:schemeClr val="lt1"/>
              </a:solidFill>
            </a:endParaRPr>
          </a:p>
        </p:txBody>
      </p:sp>
      <p:sp>
        <p:nvSpPr>
          <p:cNvPr id="376" name="Google Shape;376;p36"/>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it-IT"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
        <p:nvSpPr>
          <p:cNvPr id="377" name="Google Shape;377;p36"/>
          <p:cNvSpPr/>
          <p:nvPr/>
        </p:nvSpPr>
        <p:spPr>
          <a:xfrm>
            <a:off x="1911837" y="1540281"/>
            <a:ext cx="5721438"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it-IT" sz="2400">
                <a:solidFill>
                  <a:srgbClr val="F3F3F3"/>
                </a:solidFill>
                <a:latin typeface="Trebuchet MS"/>
                <a:ea typeface="Trebuchet MS"/>
                <a:cs typeface="Trebuchet MS"/>
                <a:sym typeface="Trebuchet MS"/>
              </a:rPr>
              <a:t>Process / cykel för arbetsgivarmärkning</a:t>
            </a:r>
            <a:endParaRPr b="1" sz="2800">
              <a:solidFill>
                <a:schemeClr val="dk1"/>
              </a:solidFill>
              <a:latin typeface="Trebuchet MS"/>
              <a:ea typeface="Trebuchet MS"/>
              <a:cs typeface="Trebuchet MS"/>
              <a:sym typeface="Trebuchet MS"/>
            </a:endParaRPr>
          </a:p>
        </p:txBody>
      </p:sp>
      <p:grpSp>
        <p:nvGrpSpPr>
          <p:cNvPr id="378" name="Google Shape;378;p36"/>
          <p:cNvGrpSpPr/>
          <p:nvPr/>
        </p:nvGrpSpPr>
        <p:grpSpPr>
          <a:xfrm>
            <a:off x="768603" y="2075436"/>
            <a:ext cx="7612046" cy="3724056"/>
            <a:chOff x="454276" y="78"/>
            <a:chExt cx="7612046" cy="3724056"/>
          </a:xfrm>
        </p:grpSpPr>
        <p:sp>
          <p:nvSpPr>
            <p:cNvPr id="379" name="Google Shape;379;p36"/>
            <p:cNvSpPr/>
            <p:nvPr/>
          </p:nvSpPr>
          <p:spPr>
            <a:xfrm>
              <a:off x="493909" y="78"/>
              <a:ext cx="6627595" cy="60250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36"/>
            <p:cNvSpPr txBox="1"/>
            <p:nvPr/>
          </p:nvSpPr>
          <p:spPr>
            <a:xfrm>
              <a:off x="493909" y="78"/>
              <a:ext cx="6627595" cy="602508"/>
            </a:xfrm>
            <a:prstGeom prst="rect">
              <a:avLst/>
            </a:prstGeom>
            <a:noFill/>
            <a:ln>
              <a:noFill/>
            </a:ln>
          </p:spPr>
          <p:txBody>
            <a:bodyPr anchorCtr="0" anchor="b" bIns="106675" lIns="106675" spcFirstLastPara="1" rIns="106675" wrap="square" tIns="106675">
              <a:noAutofit/>
            </a:bodyPr>
            <a:lstStyle/>
            <a:p>
              <a:pPr indent="0" lvl="0" marL="0" marR="0" rtl="0" algn="l">
                <a:lnSpc>
                  <a:spcPct val="90000"/>
                </a:lnSpc>
                <a:spcBef>
                  <a:spcPts val="0"/>
                </a:spcBef>
                <a:spcAft>
                  <a:spcPts val="0"/>
                </a:spcAft>
                <a:buClr>
                  <a:schemeClr val="dk1"/>
                </a:buClr>
                <a:buSzPts val="2800"/>
                <a:buFont typeface="Trebuchet MS"/>
                <a:buNone/>
              </a:pPr>
              <a:r>
                <a:rPr lang="it-IT" sz="2800">
                  <a:solidFill>
                    <a:schemeClr val="dk1"/>
                  </a:solidFill>
                  <a:latin typeface="Trebuchet MS"/>
                  <a:ea typeface="Trebuchet MS"/>
                  <a:cs typeface="Trebuchet MS"/>
                  <a:sym typeface="Trebuchet MS"/>
                </a:rPr>
                <a:t>3</a:t>
              </a:r>
              <a:endParaRPr/>
            </a:p>
          </p:txBody>
        </p:sp>
        <p:sp>
          <p:nvSpPr>
            <p:cNvPr id="381" name="Google Shape;381;p36"/>
            <p:cNvSpPr/>
            <p:nvPr/>
          </p:nvSpPr>
          <p:spPr>
            <a:xfrm>
              <a:off x="454276" y="602587"/>
              <a:ext cx="1550857" cy="1227332"/>
            </a:xfrm>
            <a:prstGeom prst="chevron">
              <a:avLst>
                <a:gd fmla="val 70610" name="adj"/>
              </a:avLst>
            </a:prstGeom>
            <a:solidFill>
              <a:srgbClr val="599BD5"/>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36"/>
            <p:cNvSpPr/>
            <p:nvPr/>
          </p:nvSpPr>
          <p:spPr>
            <a:xfrm>
              <a:off x="1385821" y="602587"/>
              <a:ext cx="1550857" cy="1227332"/>
            </a:xfrm>
            <a:prstGeom prst="chevron">
              <a:avLst>
                <a:gd fmla="val 70610" name="adj"/>
              </a:avLst>
            </a:prstGeom>
            <a:solidFill>
              <a:srgbClr val="599BD5"/>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36"/>
            <p:cNvSpPr/>
            <p:nvPr/>
          </p:nvSpPr>
          <p:spPr>
            <a:xfrm>
              <a:off x="2318103" y="602587"/>
              <a:ext cx="1550857" cy="1227332"/>
            </a:xfrm>
            <a:prstGeom prst="chevron">
              <a:avLst>
                <a:gd fmla="val 70610" name="adj"/>
              </a:avLst>
            </a:prstGeom>
            <a:solidFill>
              <a:srgbClr val="599BD5"/>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36"/>
            <p:cNvSpPr/>
            <p:nvPr/>
          </p:nvSpPr>
          <p:spPr>
            <a:xfrm>
              <a:off x="3249649" y="602587"/>
              <a:ext cx="1550857" cy="1227332"/>
            </a:xfrm>
            <a:prstGeom prst="chevron">
              <a:avLst>
                <a:gd fmla="val 70610" name="adj"/>
              </a:avLst>
            </a:prstGeom>
            <a:solidFill>
              <a:srgbClr val="599BD5"/>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36"/>
            <p:cNvSpPr/>
            <p:nvPr/>
          </p:nvSpPr>
          <p:spPr>
            <a:xfrm>
              <a:off x="4181930" y="602587"/>
              <a:ext cx="1550857" cy="1227332"/>
            </a:xfrm>
            <a:prstGeom prst="chevron">
              <a:avLst>
                <a:gd fmla="val 70610" name="adj"/>
              </a:avLst>
            </a:prstGeom>
            <a:solidFill>
              <a:srgbClr val="599BD5"/>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36"/>
            <p:cNvSpPr/>
            <p:nvPr/>
          </p:nvSpPr>
          <p:spPr>
            <a:xfrm>
              <a:off x="5113476" y="602587"/>
              <a:ext cx="1550857" cy="1227332"/>
            </a:xfrm>
            <a:prstGeom prst="chevron">
              <a:avLst>
                <a:gd fmla="val 70610" name="adj"/>
              </a:avLst>
            </a:prstGeom>
            <a:solidFill>
              <a:srgbClr val="599BD5"/>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36"/>
            <p:cNvSpPr/>
            <p:nvPr/>
          </p:nvSpPr>
          <p:spPr>
            <a:xfrm>
              <a:off x="5576049" y="602587"/>
              <a:ext cx="2490273" cy="1227332"/>
            </a:xfrm>
            <a:prstGeom prst="chevron">
              <a:avLst>
                <a:gd fmla="val 70610" name="adj"/>
              </a:avLst>
            </a:prstGeom>
            <a:solidFill>
              <a:srgbClr val="599BD5"/>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36"/>
            <p:cNvSpPr/>
            <p:nvPr/>
          </p:nvSpPr>
          <p:spPr>
            <a:xfrm>
              <a:off x="454276" y="725320"/>
              <a:ext cx="6713754" cy="981866"/>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36"/>
            <p:cNvSpPr txBox="1"/>
            <p:nvPr/>
          </p:nvSpPr>
          <p:spPr>
            <a:xfrm>
              <a:off x="454276" y="725320"/>
              <a:ext cx="6713754" cy="981866"/>
            </a:xfrm>
            <a:prstGeom prst="rect">
              <a:avLst/>
            </a:prstGeom>
            <a:noFill/>
            <a:ln>
              <a:noFill/>
            </a:ln>
          </p:spPr>
          <p:txBody>
            <a:bodyPr anchorCtr="0" anchor="ctr" bIns="50800" lIns="50800" spcFirstLastPara="1" rIns="50800" wrap="square" tIns="50800">
              <a:noAutofit/>
            </a:bodyPr>
            <a:lstStyle/>
            <a:p>
              <a:pPr indent="0" lvl="0" marL="0" marR="0" rtl="0" algn="l">
                <a:lnSpc>
                  <a:spcPct val="90000"/>
                </a:lnSpc>
                <a:spcBef>
                  <a:spcPts val="0"/>
                </a:spcBef>
                <a:spcAft>
                  <a:spcPts val="0"/>
                </a:spcAft>
                <a:buClr>
                  <a:schemeClr val="dk1"/>
                </a:buClr>
                <a:buSzPts val="2000"/>
                <a:buFont typeface="Trebuchet MS"/>
                <a:buNone/>
              </a:pPr>
              <a:r>
                <a:rPr lang="it-IT" sz="2000">
                  <a:solidFill>
                    <a:schemeClr val="dk1"/>
                  </a:solidFill>
                  <a:latin typeface="Trebuchet MS"/>
                  <a:ea typeface="Trebuchet MS"/>
                  <a:cs typeface="Trebuchet MS"/>
                  <a:sym typeface="Trebuchet MS"/>
                </a:rPr>
                <a:t>Define your Employer Value Proposition (EVP), the key ingredients that will make your organization a distinctively great place to work</a:t>
              </a:r>
              <a:endParaRPr/>
            </a:p>
          </p:txBody>
        </p:sp>
        <p:sp>
          <p:nvSpPr>
            <p:cNvPr id="390" name="Google Shape;390;p36"/>
            <p:cNvSpPr/>
            <p:nvPr/>
          </p:nvSpPr>
          <p:spPr>
            <a:xfrm>
              <a:off x="454276" y="1894293"/>
              <a:ext cx="6627595" cy="60250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36"/>
            <p:cNvSpPr txBox="1"/>
            <p:nvPr/>
          </p:nvSpPr>
          <p:spPr>
            <a:xfrm>
              <a:off x="454276" y="1894293"/>
              <a:ext cx="6627595" cy="602508"/>
            </a:xfrm>
            <a:prstGeom prst="rect">
              <a:avLst/>
            </a:prstGeom>
            <a:noFill/>
            <a:ln>
              <a:noFill/>
            </a:ln>
          </p:spPr>
          <p:txBody>
            <a:bodyPr anchorCtr="0" anchor="b" bIns="106675" lIns="106675" spcFirstLastPara="1" rIns="106675" wrap="square" tIns="106675">
              <a:noAutofit/>
            </a:bodyPr>
            <a:lstStyle/>
            <a:p>
              <a:pPr indent="0" lvl="0" marL="0" marR="0" rtl="0" algn="l">
                <a:lnSpc>
                  <a:spcPct val="90000"/>
                </a:lnSpc>
                <a:spcBef>
                  <a:spcPts val="0"/>
                </a:spcBef>
                <a:spcAft>
                  <a:spcPts val="0"/>
                </a:spcAft>
                <a:buClr>
                  <a:schemeClr val="dk1"/>
                </a:buClr>
                <a:buSzPts val="2800"/>
                <a:buFont typeface="Trebuchet MS"/>
                <a:buNone/>
              </a:pPr>
              <a:r>
                <a:rPr lang="it-IT" sz="2800">
                  <a:solidFill>
                    <a:schemeClr val="dk1"/>
                  </a:solidFill>
                  <a:latin typeface="Trebuchet MS"/>
                  <a:ea typeface="Trebuchet MS"/>
                  <a:cs typeface="Trebuchet MS"/>
                  <a:sym typeface="Trebuchet MS"/>
                </a:rPr>
                <a:t>4</a:t>
              </a:r>
              <a:endParaRPr/>
            </a:p>
          </p:txBody>
        </p:sp>
        <p:sp>
          <p:nvSpPr>
            <p:cNvPr id="392" name="Google Shape;392;p36"/>
            <p:cNvSpPr/>
            <p:nvPr/>
          </p:nvSpPr>
          <p:spPr>
            <a:xfrm>
              <a:off x="454276" y="2496802"/>
              <a:ext cx="1550857" cy="1227332"/>
            </a:xfrm>
            <a:prstGeom prst="chevron">
              <a:avLst>
                <a:gd fmla="val 70610" name="adj"/>
              </a:avLst>
            </a:prstGeom>
            <a:solidFill>
              <a:srgbClr val="599BD5"/>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36"/>
            <p:cNvSpPr/>
            <p:nvPr/>
          </p:nvSpPr>
          <p:spPr>
            <a:xfrm>
              <a:off x="1385821" y="2496802"/>
              <a:ext cx="1550857" cy="1227332"/>
            </a:xfrm>
            <a:prstGeom prst="chevron">
              <a:avLst>
                <a:gd fmla="val 70610" name="adj"/>
              </a:avLst>
            </a:prstGeom>
            <a:solidFill>
              <a:srgbClr val="599BD5"/>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36"/>
            <p:cNvSpPr/>
            <p:nvPr/>
          </p:nvSpPr>
          <p:spPr>
            <a:xfrm>
              <a:off x="2318103" y="2496802"/>
              <a:ext cx="1550857" cy="1227332"/>
            </a:xfrm>
            <a:prstGeom prst="chevron">
              <a:avLst>
                <a:gd fmla="val 70610" name="adj"/>
              </a:avLst>
            </a:prstGeom>
            <a:solidFill>
              <a:srgbClr val="599BD5"/>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36"/>
            <p:cNvSpPr/>
            <p:nvPr/>
          </p:nvSpPr>
          <p:spPr>
            <a:xfrm>
              <a:off x="3249649" y="2496802"/>
              <a:ext cx="1550857" cy="1227332"/>
            </a:xfrm>
            <a:prstGeom prst="chevron">
              <a:avLst>
                <a:gd fmla="val 70610" name="adj"/>
              </a:avLst>
            </a:prstGeom>
            <a:solidFill>
              <a:srgbClr val="599BD5"/>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36"/>
            <p:cNvSpPr/>
            <p:nvPr/>
          </p:nvSpPr>
          <p:spPr>
            <a:xfrm>
              <a:off x="4181930" y="2496802"/>
              <a:ext cx="1550857" cy="1227332"/>
            </a:xfrm>
            <a:prstGeom prst="chevron">
              <a:avLst>
                <a:gd fmla="val 70610" name="adj"/>
              </a:avLst>
            </a:prstGeom>
            <a:solidFill>
              <a:srgbClr val="599BD5"/>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36"/>
            <p:cNvSpPr/>
            <p:nvPr/>
          </p:nvSpPr>
          <p:spPr>
            <a:xfrm>
              <a:off x="5113476" y="2496802"/>
              <a:ext cx="1550857" cy="1227332"/>
            </a:xfrm>
            <a:prstGeom prst="chevron">
              <a:avLst>
                <a:gd fmla="val 70610" name="adj"/>
              </a:avLst>
            </a:prstGeom>
            <a:solidFill>
              <a:srgbClr val="599BD5"/>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36"/>
            <p:cNvSpPr/>
            <p:nvPr/>
          </p:nvSpPr>
          <p:spPr>
            <a:xfrm>
              <a:off x="5605392" y="2496802"/>
              <a:ext cx="2431589" cy="1227332"/>
            </a:xfrm>
            <a:prstGeom prst="chevron">
              <a:avLst>
                <a:gd fmla="val 70610" name="adj"/>
              </a:avLst>
            </a:prstGeom>
            <a:solidFill>
              <a:srgbClr val="599BD5"/>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36"/>
            <p:cNvSpPr/>
            <p:nvPr/>
          </p:nvSpPr>
          <p:spPr>
            <a:xfrm>
              <a:off x="454276" y="2619535"/>
              <a:ext cx="6713754" cy="981866"/>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36"/>
            <p:cNvSpPr txBox="1"/>
            <p:nvPr/>
          </p:nvSpPr>
          <p:spPr>
            <a:xfrm>
              <a:off x="454276" y="2619535"/>
              <a:ext cx="6713754" cy="981866"/>
            </a:xfrm>
            <a:prstGeom prst="rect">
              <a:avLst/>
            </a:prstGeom>
            <a:noFill/>
            <a:ln>
              <a:noFill/>
            </a:ln>
          </p:spPr>
          <p:txBody>
            <a:bodyPr anchorCtr="0" anchor="ctr" bIns="50800" lIns="50800" spcFirstLastPara="1" rIns="50800" wrap="square" tIns="50800">
              <a:noAutofit/>
            </a:bodyPr>
            <a:lstStyle/>
            <a:p>
              <a:pPr indent="0" lvl="0" marL="0" marR="0" rtl="0" algn="l">
                <a:lnSpc>
                  <a:spcPct val="90000"/>
                </a:lnSpc>
                <a:spcBef>
                  <a:spcPts val="0"/>
                </a:spcBef>
                <a:spcAft>
                  <a:spcPts val="0"/>
                </a:spcAft>
                <a:buClr>
                  <a:schemeClr val="dk1"/>
                </a:buClr>
                <a:buSzPts val="2000"/>
                <a:buFont typeface="Trebuchet MS"/>
                <a:buNone/>
              </a:pPr>
              <a:r>
                <a:rPr lang="it-IT" sz="2000">
                  <a:solidFill>
                    <a:schemeClr val="dk1"/>
                  </a:solidFill>
                  <a:latin typeface="Trebuchet MS"/>
                  <a:ea typeface="Trebuchet MS"/>
                  <a:cs typeface="Trebuchet MS"/>
                  <a:sym typeface="Trebuchet MS"/>
                </a:rPr>
                <a:t>Build your Employer brand framework, the creative elements that collectively capture the look and feel you want to convey and the emotions you want to evoke</a:t>
              </a:r>
              <a:endParaRPr/>
            </a:p>
          </p:txBody>
        </p:sp>
      </p:grpSp>
      <p:pic>
        <p:nvPicPr>
          <p:cNvPr id="401" name="Google Shape;401;p36"/>
          <p:cNvPicPr preferRelativeResize="0"/>
          <p:nvPr/>
        </p:nvPicPr>
        <p:blipFill rotWithShape="1">
          <a:blip r:embed="rId3">
            <a:alphaModFix/>
          </a:blip>
          <a:srcRect b="0" l="0" r="0" t="0"/>
          <a:stretch/>
        </p:blipFill>
        <p:spPr>
          <a:xfrm>
            <a:off x="421100" y="5996331"/>
            <a:ext cx="1815473" cy="71904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37"/>
          <p:cNvSpPr/>
          <p:nvPr>
            <p:ph type="ctrTitle"/>
          </p:nvPr>
        </p:nvSpPr>
        <p:spPr>
          <a:xfrm>
            <a:off x="311700" y="1609241"/>
            <a:ext cx="8520600" cy="451276"/>
          </a:xfrm>
          <a:prstGeom prst="roundRect">
            <a:avLst>
              <a:gd fmla="val 16667" name="adj"/>
            </a:avLst>
          </a:prstGeom>
          <a:solidFill>
            <a:srgbClr val="3086B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F3F3F3"/>
              </a:buClr>
              <a:buSzPts val="2700"/>
              <a:buFont typeface="Trebuchet MS"/>
              <a:buNone/>
            </a:pPr>
            <a:r>
              <a:rPr b="1" lang="it-IT" sz="2700">
                <a:solidFill>
                  <a:srgbClr val="F3F3F3"/>
                </a:solidFill>
                <a:latin typeface="Trebuchet MS"/>
                <a:ea typeface="Trebuchet MS"/>
                <a:cs typeface="Trebuchet MS"/>
                <a:sym typeface="Trebuchet MS"/>
              </a:rPr>
              <a:t>Process / cykel för arbetsgivarmärkning</a:t>
            </a:r>
            <a:endParaRPr b="1" sz="3060">
              <a:solidFill>
                <a:schemeClr val="lt1"/>
              </a:solidFill>
            </a:endParaRPr>
          </a:p>
        </p:txBody>
      </p:sp>
      <p:sp>
        <p:nvSpPr>
          <p:cNvPr id="407" name="Google Shape;407;p37"/>
          <p:cNvSpPr/>
          <p:nvPr/>
        </p:nvSpPr>
        <p:spPr>
          <a:xfrm>
            <a:off x="524425" y="5402510"/>
            <a:ext cx="91440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id="408" name="Google Shape;408;p37"/>
          <p:cNvSpPr/>
          <p:nvPr/>
        </p:nvSpPr>
        <p:spPr>
          <a:xfrm>
            <a:off x="524425" y="585971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id="409" name="Google Shape;409;p37"/>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it-IT"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grpSp>
        <p:nvGrpSpPr>
          <p:cNvPr id="410" name="Google Shape;410;p37"/>
          <p:cNvGrpSpPr/>
          <p:nvPr/>
        </p:nvGrpSpPr>
        <p:grpSpPr>
          <a:xfrm>
            <a:off x="768603" y="2075436"/>
            <a:ext cx="7612046" cy="3724056"/>
            <a:chOff x="454276" y="78"/>
            <a:chExt cx="7612046" cy="3724056"/>
          </a:xfrm>
        </p:grpSpPr>
        <p:sp>
          <p:nvSpPr>
            <p:cNvPr id="411" name="Google Shape;411;p37"/>
            <p:cNvSpPr/>
            <p:nvPr/>
          </p:nvSpPr>
          <p:spPr>
            <a:xfrm>
              <a:off x="493909" y="78"/>
              <a:ext cx="6627595" cy="60250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37"/>
            <p:cNvSpPr txBox="1"/>
            <p:nvPr/>
          </p:nvSpPr>
          <p:spPr>
            <a:xfrm>
              <a:off x="493909" y="78"/>
              <a:ext cx="6627595" cy="602508"/>
            </a:xfrm>
            <a:prstGeom prst="rect">
              <a:avLst/>
            </a:prstGeom>
            <a:noFill/>
            <a:ln>
              <a:noFill/>
            </a:ln>
          </p:spPr>
          <p:txBody>
            <a:bodyPr anchorCtr="0" anchor="b" bIns="106675" lIns="106675" spcFirstLastPara="1" rIns="106675" wrap="square" tIns="106675">
              <a:noAutofit/>
            </a:bodyPr>
            <a:lstStyle/>
            <a:p>
              <a:pPr indent="0" lvl="0" marL="0" marR="0" rtl="0" algn="l">
                <a:lnSpc>
                  <a:spcPct val="90000"/>
                </a:lnSpc>
                <a:spcBef>
                  <a:spcPts val="0"/>
                </a:spcBef>
                <a:spcAft>
                  <a:spcPts val="0"/>
                </a:spcAft>
                <a:buClr>
                  <a:schemeClr val="dk1"/>
                </a:buClr>
                <a:buSzPts val="2800"/>
                <a:buFont typeface="Trebuchet MS"/>
                <a:buNone/>
              </a:pPr>
              <a:r>
                <a:rPr lang="it-IT" sz="2800">
                  <a:solidFill>
                    <a:schemeClr val="dk1"/>
                  </a:solidFill>
                  <a:latin typeface="Trebuchet MS"/>
                  <a:ea typeface="Trebuchet MS"/>
                  <a:cs typeface="Trebuchet MS"/>
                  <a:sym typeface="Trebuchet MS"/>
                </a:rPr>
                <a:t>5</a:t>
              </a:r>
              <a:endParaRPr/>
            </a:p>
          </p:txBody>
        </p:sp>
        <p:sp>
          <p:nvSpPr>
            <p:cNvPr id="413" name="Google Shape;413;p37"/>
            <p:cNvSpPr/>
            <p:nvPr/>
          </p:nvSpPr>
          <p:spPr>
            <a:xfrm>
              <a:off x="454276" y="602587"/>
              <a:ext cx="1550857" cy="1227332"/>
            </a:xfrm>
            <a:prstGeom prst="chevron">
              <a:avLst>
                <a:gd fmla="val 70610" name="adj"/>
              </a:avLst>
            </a:prstGeom>
            <a:solidFill>
              <a:srgbClr val="599BD5"/>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37"/>
            <p:cNvSpPr/>
            <p:nvPr/>
          </p:nvSpPr>
          <p:spPr>
            <a:xfrm>
              <a:off x="1385821" y="602587"/>
              <a:ext cx="1550857" cy="1227332"/>
            </a:xfrm>
            <a:prstGeom prst="chevron">
              <a:avLst>
                <a:gd fmla="val 70610" name="adj"/>
              </a:avLst>
            </a:prstGeom>
            <a:solidFill>
              <a:srgbClr val="599BD5"/>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37"/>
            <p:cNvSpPr/>
            <p:nvPr/>
          </p:nvSpPr>
          <p:spPr>
            <a:xfrm>
              <a:off x="2318103" y="602587"/>
              <a:ext cx="1550857" cy="1227332"/>
            </a:xfrm>
            <a:prstGeom prst="chevron">
              <a:avLst>
                <a:gd fmla="val 70610" name="adj"/>
              </a:avLst>
            </a:prstGeom>
            <a:solidFill>
              <a:srgbClr val="599BD5"/>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37"/>
            <p:cNvSpPr/>
            <p:nvPr/>
          </p:nvSpPr>
          <p:spPr>
            <a:xfrm>
              <a:off x="3249649" y="602587"/>
              <a:ext cx="1550857" cy="1227332"/>
            </a:xfrm>
            <a:prstGeom prst="chevron">
              <a:avLst>
                <a:gd fmla="val 70610" name="adj"/>
              </a:avLst>
            </a:prstGeom>
            <a:solidFill>
              <a:srgbClr val="599BD5"/>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37"/>
            <p:cNvSpPr/>
            <p:nvPr/>
          </p:nvSpPr>
          <p:spPr>
            <a:xfrm>
              <a:off x="4181930" y="602587"/>
              <a:ext cx="1550857" cy="1227332"/>
            </a:xfrm>
            <a:prstGeom prst="chevron">
              <a:avLst>
                <a:gd fmla="val 70610" name="adj"/>
              </a:avLst>
            </a:prstGeom>
            <a:solidFill>
              <a:srgbClr val="599BD5"/>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37"/>
            <p:cNvSpPr/>
            <p:nvPr/>
          </p:nvSpPr>
          <p:spPr>
            <a:xfrm>
              <a:off x="5113476" y="602587"/>
              <a:ext cx="1550857" cy="1227332"/>
            </a:xfrm>
            <a:prstGeom prst="chevron">
              <a:avLst>
                <a:gd fmla="val 70610" name="adj"/>
              </a:avLst>
            </a:prstGeom>
            <a:solidFill>
              <a:srgbClr val="599BD5"/>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37"/>
            <p:cNvSpPr/>
            <p:nvPr/>
          </p:nvSpPr>
          <p:spPr>
            <a:xfrm>
              <a:off x="5576049" y="602587"/>
              <a:ext cx="2490273" cy="1227332"/>
            </a:xfrm>
            <a:prstGeom prst="chevron">
              <a:avLst>
                <a:gd fmla="val 70610" name="adj"/>
              </a:avLst>
            </a:prstGeom>
            <a:solidFill>
              <a:srgbClr val="599BD5"/>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37"/>
            <p:cNvSpPr/>
            <p:nvPr/>
          </p:nvSpPr>
          <p:spPr>
            <a:xfrm>
              <a:off x="454276" y="725320"/>
              <a:ext cx="6713754" cy="981866"/>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37"/>
            <p:cNvSpPr txBox="1"/>
            <p:nvPr/>
          </p:nvSpPr>
          <p:spPr>
            <a:xfrm>
              <a:off x="454276" y="725320"/>
              <a:ext cx="6713754" cy="981866"/>
            </a:xfrm>
            <a:prstGeom prst="rect">
              <a:avLst/>
            </a:prstGeom>
            <a:noFill/>
            <a:ln>
              <a:noFill/>
            </a:ln>
          </p:spPr>
          <p:txBody>
            <a:bodyPr anchorCtr="0" anchor="ctr" bIns="50800" lIns="50800" spcFirstLastPara="1" rIns="50800" wrap="square" tIns="50800">
              <a:noAutofit/>
            </a:bodyPr>
            <a:lstStyle/>
            <a:p>
              <a:pPr indent="0" lvl="0" marL="0" marR="0" rtl="0" algn="l">
                <a:lnSpc>
                  <a:spcPct val="90000"/>
                </a:lnSpc>
                <a:spcBef>
                  <a:spcPts val="0"/>
                </a:spcBef>
                <a:spcAft>
                  <a:spcPts val="0"/>
                </a:spcAft>
                <a:buClr>
                  <a:schemeClr val="dk1"/>
                </a:buClr>
                <a:buSzPts val="2000"/>
                <a:buFont typeface="Trebuchet MS"/>
                <a:buNone/>
              </a:pPr>
              <a:r>
                <a:rPr lang="it-IT" sz="2000">
                  <a:solidFill>
                    <a:schemeClr val="dk1"/>
                  </a:solidFill>
                  <a:latin typeface="Trebuchet MS"/>
                  <a:ea typeface="Trebuchet MS"/>
                  <a:cs typeface="Trebuchet MS"/>
                  <a:sym typeface="Trebuchet MS"/>
                </a:rPr>
                <a:t>Generate engaging, story-led content and employee experience that bring your EVP to life in ways that resonate with the talent you’re trying to attract</a:t>
              </a:r>
              <a:endParaRPr/>
            </a:p>
          </p:txBody>
        </p:sp>
        <p:sp>
          <p:nvSpPr>
            <p:cNvPr id="422" name="Google Shape;422;p37"/>
            <p:cNvSpPr/>
            <p:nvPr/>
          </p:nvSpPr>
          <p:spPr>
            <a:xfrm>
              <a:off x="454276" y="1894293"/>
              <a:ext cx="6627595" cy="60250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37"/>
            <p:cNvSpPr txBox="1"/>
            <p:nvPr/>
          </p:nvSpPr>
          <p:spPr>
            <a:xfrm>
              <a:off x="454276" y="1894293"/>
              <a:ext cx="6627595" cy="602508"/>
            </a:xfrm>
            <a:prstGeom prst="rect">
              <a:avLst/>
            </a:prstGeom>
            <a:noFill/>
            <a:ln>
              <a:noFill/>
            </a:ln>
          </p:spPr>
          <p:txBody>
            <a:bodyPr anchorCtr="0" anchor="b" bIns="106675" lIns="106675" spcFirstLastPara="1" rIns="106675" wrap="square" tIns="106675">
              <a:noAutofit/>
            </a:bodyPr>
            <a:lstStyle/>
            <a:p>
              <a:pPr indent="0" lvl="0" marL="0" marR="0" rtl="0" algn="l">
                <a:lnSpc>
                  <a:spcPct val="90000"/>
                </a:lnSpc>
                <a:spcBef>
                  <a:spcPts val="0"/>
                </a:spcBef>
                <a:spcAft>
                  <a:spcPts val="0"/>
                </a:spcAft>
                <a:buClr>
                  <a:schemeClr val="dk1"/>
                </a:buClr>
                <a:buSzPts val="2800"/>
                <a:buFont typeface="Trebuchet MS"/>
                <a:buNone/>
              </a:pPr>
              <a:r>
                <a:rPr lang="it-IT" sz="2800">
                  <a:solidFill>
                    <a:schemeClr val="dk1"/>
                  </a:solidFill>
                  <a:latin typeface="Trebuchet MS"/>
                  <a:ea typeface="Trebuchet MS"/>
                  <a:cs typeface="Trebuchet MS"/>
                  <a:sym typeface="Trebuchet MS"/>
                </a:rPr>
                <a:t>6</a:t>
              </a:r>
              <a:endParaRPr/>
            </a:p>
          </p:txBody>
        </p:sp>
        <p:sp>
          <p:nvSpPr>
            <p:cNvPr id="424" name="Google Shape;424;p37"/>
            <p:cNvSpPr/>
            <p:nvPr/>
          </p:nvSpPr>
          <p:spPr>
            <a:xfrm>
              <a:off x="454276" y="2496802"/>
              <a:ext cx="1550857" cy="1227332"/>
            </a:xfrm>
            <a:prstGeom prst="chevron">
              <a:avLst>
                <a:gd fmla="val 70610" name="adj"/>
              </a:avLst>
            </a:prstGeom>
            <a:solidFill>
              <a:srgbClr val="599BD5"/>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37"/>
            <p:cNvSpPr/>
            <p:nvPr/>
          </p:nvSpPr>
          <p:spPr>
            <a:xfrm>
              <a:off x="1385821" y="2496802"/>
              <a:ext cx="1550857" cy="1227332"/>
            </a:xfrm>
            <a:prstGeom prst="chevron">
              <a:avLst>
                <a:gd fmla="val 70610" name="adj"/>
              </a:avLst>
            </a:prstGeom>
            <a:solidFill>
              <a:srgbClr val="599BD5"/>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37"/>
            <p:cNvSpPr/>
            <p:nvPr/>
          </p:nvSpPr>
          <p:spPr>
            <a:xfrm>
              <a:off x="2318103" y="2496802"/>
              <a:ext cx="1550857" cy="1227332"/>
            </a:xfrm>
            <a:prstGeom prst="chevron">
              <a:avLst>
                <a:gd fmla="val 70610" name="adj"/>
              </a:avLst>
            </a:prstGeom>
            <a:solidFill>
              <a:srgbClr val="599BD5"/>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37"/>
            <p:cNvSpPr/>
            <p:nvPr/>
          </p:nvSpPr>
          <p:spPr>
            <a:xfrm>
              <a:off x="3249649" y="2496802"/>
              <a:ext cx="1550857" cy="1227332"/>
            </a:xfrm>
            <a:prstGeom prst="chevron">
              <a:avLst>
                <a:gd fmla="val 70610" name="adj"/>
              </a:avLst>
            </a:prstGeom>
            <a:solidFill>
              <a:srgbClr val="599BD5"/>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37"/>
            <p:cNvSpPr/>
            <p:nvPr/>
          </p:nvSpPr>
          <p:spPr>
            <a:xfrm>
              <a:off x="4181930" y="2496802"/>
              <a:ext cx="1550857" cy="1227332"/>
            </a:xfrm>
            <a:prstGeom prst="chevron">
              <a:avLst>
                <a:gd fmla="val 70610" name="adj"/>
              </a:avLst>
            </a:prstGeom>
            <a:solidFill>
              <a:srgbClr val="599BD5"/>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37"/>
            <p:cNvSpPr/>
            <p:nvPr/>
          </p:nvSpPr>
          <p:spPr>
            <a:xfrm>
              <a:off x="5113476" y="2496802"/>
              <a:ext cx="1550857" cy="1227332"/>
            </a:xfrm>
            <a:prstGeom prst="chevron">
              <a:avLst>
                <a:gd fmla="val 70610" name="adj"/>
              </a:avLst>
            </a:prstGeom>
            <a:solidFill>
              <a:srgbClr val="599BD5"/>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37"/>
            <p:cNvSpPr/>
            <p:nvPr/>
          </p:nvSpPr>
          <p:spPr>
            <a:xfrm>
              <a:off x="5605392" y="2496802"/>
              <a:ext cx="2431589" cy="1227332"/>
            </a:xfrm>
            <a:prstGeom prst="chevron">
              <a:avLst>
                <a:gd fmla="val 70610" name="adj"/>
              </a:avLst>
            </a:prstGeom>
            <a:solidFill>
              <a:srgbClr val="599BD5"/>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37"/>
            <p:cNvSpPr/>
            <p:nvPr/>
          </p:nvSpPr>
          <p:spPr>
            <a:xfrm>
              <a:off x="454276" y="2619535"/>
              <a:ext cx="6713754" cy="981866"/>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37"/>
            <p:cNvSpPr txBox="1"/>
            <p:nvPr/>
          </p:nvSpPr>
          <p:spPr>
            <a:xfrm>
              <a:off x="454276" y="2619535"/>
              <a:ext cx="6713754" cy="981866"/>
            </a:xfrm>
            <a:prstGeom prst="rect">
              <a:avLst/>
            </a:prstGeom>
            <a:noFill/>
            <a:ln>
              <a:noFill/>
            </a:ln>
          </p:spPr>
          <p:txBody>
            <a:bodyPr anchorCtr="0" anchor="ctr" bIns="50800" lIns="50800" spcFirstLastPara="1" rIns="50800" wrap="square" tIns="50800">
              <a:noAutofit/>
            </a:bodyPr>
            <a:lstStyle/>
            <a:p>
              <a:pPr indent="0" lvl="0" marL="0" marR="0" rtl="0" algn="l">
                <a:lnSpc>
                  <a:spcPct val="90000"/>
                </a:lnSpc>
                <a:spcBef>
                  <a:spcPts val="0"/>
                </a:spcBef>
                <a:spcAft>
                  <a:spcPts val="0"/>
                </a:spcAft>
                <a:buClr>
                  <a:schemeClr val="dk1"/>
                </a:buClr>
                <a:buSzPts val="2000"/>
                <a:buFont typeface="Trebuchet MS"/>
                <a:buNone/>
              </a:pPr>
              <a:r>
                <a:rPr lang="it-IT" sz="2000">
                  <a:solidFill>
                    <a:schemeClr val="dk1"/>
                  </a:solidFill>
                  <a:latin typeface="Trebuchet MS"/>
                  <a:ea typeface="Trebuchet MS"/>
                  <a:cs typeface="Trebuchet MS"/>
                  <a:sym typeface="Trebuchet MS"/>
                </a:rPr>
                <a:t>Actively engage with prospects through selected channels, including your organization’s carrer website, social channels, job boards and </a:t>
              </a:r>
              <a:r>
                <a:rPr i="1" lang="it-IT" sz="2000">
                  <a:solidFill>
                    <a:schemeClr val="dk1"/>
                  </a:solidFill>
                  <a:latin typeface="Trebuchet MS"/>
                  <a:ea typeface="Trebuchet MS"/>
                  <a:cs typeface="Trebuchet MS"/>
                  <a:sym typeface="Trebuchet MS"/>
                </a:rPr>
                <a:t>programmatic ads</a:t>
              </a:r>
              <a:r>
                <a:rPr lang="it-IT" sz="2000">
                  <a:solidFill>
                    <a:schemeClr val="dk1"/>
                  </a:solidFill>
                  <a:latin typeface="Trebuchet MS"/>
                  <a:ea typeface="Trebuchet MS"/>
                  <a:cs typeface="Trebuchet MS"/>
                  <a:sym typeface="Trebuchet MS"/>
                </a:rPr>
                <a:t> </a:t>
              </a:r>
              <a:endParaRPr/>
            </a:p>
          </p:txBody>
        </p:sp>
      </p:grpSp>
      <p:pic>
        <p:nvPicPr>
          <p:cNvPr id="433" name="Google Shape;433;p37"/>
          <p:cNvPicPr preferRelativeResize="0"/>
          <p:nvPr/>
        </p:nvPicPr>
        <p:blipFill rotWithShape="1">
          <a:blip r:embed="rId3">
            <a:alphaModFix/>
          </a:blip>
          <a:srcRect b="0" l="0" r="0" t="0"/>
          <a:stretch/>
        </p:blipFill>
        <p:spPr>
          <a:xfrm>
            <a:off x="421100" y="5996331"/>
            <a:ext cx="1815473" cy="71904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38"/>
          <p:cNvSpPr/>
          <p:nvPr>
            <p:ph type="ctrTitle"/>
          </p:nvPr>
        </p:nvSpPr>
        <p:spPr>
          <a:xfrm>
            <a:off x="311700" y="1694969"/>
            <a:ext cx="8520600" cy="451276"/>
          </a:xfrm>
          <a:prstGeom prst="roundRect">
            <a:avLst>
              <a:gd fmla="val 16667" name="adj"/>
            </a:avLst>
          </a:prstGeom>
          <a:solidFill>
            <a:srgbClr val="3086B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40"/>
              <a:buFont typeface="Calibri"/>
              <a:buNone/>
            </a:pPr>
            <a:r>
              <a:rPr i="1" lang="it-IT" sz="3240">
                <a:solidFill>
                  <a:schemeClr val="dk1"/>
                </a:solidFill>
                <a:latin typeface="Calibri"/>
                <a:ea typeface="Calibri"/>
                <a:cs typeface="Calibri"/>
                <a:sym typeface="Calibri"/>
              </a:rPr>
              <a:t> </a:t>
            </a:r>
            <a:br>
              <a:rPr i="1" lang="it-IT" sz="3240">
                <a:solidFill>
                  <a:schemeClr val="dk1"/>
                </a:solidFill>
                <a:latin typeface="Calibri"/>
                <a:ea typeface="Calibri"/>
                <a:cs typeface="Calibri"/>
                <a:sym typeface="Calibri"/>
              </a:rPr>
            </a:br>
            <a:r>
              <a:rPr b="1" lang="it-IT" sz="2880">
                <a:solidFill>
                  <a:schemeClr val="lt1"/>
                </a:solidFill>
                <a:latin typeface="Trebuchet MS"/>
                <a:ea typeface="Trebuchet MS"/>
                <a:cs typeface="Trebuchet MS"/>
                <a:sym typeface="Trebuchet MS"/>
              </a:rPr>
              <a:t>Employer branding process/cycle</a:t>
            </a:r>
            <a:br>
              <a:rPr lang="it-IT" sz="3060">
                <a:solidFill>
                  <a:schemeClr val="dk1"/>
                </a:solidFill>
                <a:latin typeface="Trebuchet MS"/>
                <a:ea typeface="Trebuchet MS"/>
                <a:cs typeface="Trebuchet MS"/>
                <a:sym typeface="Trebuchet MS"/>
              </a:rPr>
            </a:br>
            <a:endParaRPr b="1" sz="3060">
              <a:solidFill>
                <a:schemeClr val="lt1"/>
              </a:solidFill>
            </a:endParaRPr>
          </a:p>
        </p:txBody>
      </p:sp>
      <p:sp>
        <p:nvSpPr>
          <p:cNvPr id="439" name="Google Shape;439;p38"/>
          <p:cNvSpPr/>
          <p:nvPr/>
        </p:nvSpPr>
        <p:spPr>
          <a:xfrm>
            <a:off x="524425" y="5402510"/>
            <a:ext cx="91440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id="440" name="Google Shape;440;p38"/>
          <p:cNvSpPr/>
          <p:nvPr/>
        </p:nvSpPr>
        <p:spPr>
          <a:xfrm>
            <a:off x="524425" y="585971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id="441" name="Google Shape;441;p38"/>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it-IT"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grpSp>
        <p:nvGrpSpPr>
          <p:cNvPr id="442" name="Google Shape;442;p38"/>
          <p:cNvGrpSpPr/>
          <p:nvPr/>
        </p:nvGrpSpPr>
        <p:grpSpPr>
          <a:xfrm>
            <a:off x="768603" y="2075436"/>
            <a:ext cx="7612046" cy="3724056"/>
            <a:chOff x="454276" y="78"/>
            <a:chExt cx="7612046" cy="3724056"/>
          </a:xfrm>
        </p:grpSpPr>
        <p:sp>
          <p:nvSpPr>
            <p:cNvPr id="443" name="Google Shape;443;p38"/>
            <p:cNvSpPr/>
            <p:nvPr/>
          </p:nvSpPr>
          <p:spPr>
            <a:xfrm>
              <a:off x="493909" y="78"/>
              <a:ext cx="6627595" cy="60250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38"/>
            <p:cNvSpPr txBox="1"/>
            <p:nvPr/>
          </p:nvSpPr>
          <p:spPr>
            <a:xfrm>
              <a:off x="493909" y="78"/>
              <a:ext cx="6627595" cy="602508"/>
            </a:xfrm>
            <a:prstGeom prst="rect">
              <a:avLst/>
            </a:prstGeom>
            <a:noFill/>
            <a:ln>
              <a:noFill/>
            </a:ln>
          </p:spPr>
          <p:txBody>
            <a:bodyPr anchorCtr="0" anchor="b" bIns="106675" lIns="106675" spcFirstLastPara="1" rIns="106675" wrap="square" tIns="106675">
              <a:noAutofit/>
            </a:bodyPr>
            <a:lstStyle/>
            <a:p>
              <a:pPr indent="0" lvl="0" marL="0" marR="0" rtl="0" algn="l">
                <a:lnSpc>
                  <a:spcPct val="90000"/>
                </a:lnSpc>
                <a:spcBef>
                  <a:spcPts val="0"/>
                </a:spcBef>
                <a:spcAft>
                  <a:spcPts val="0"/>
                </a:spcAft>
                <a:buClr>
                  <a:schemeClr val="dk1"/>
                </a:buClr>
                <a:buSzPts val="2800"/>
                <a:buFont typeface="Trebuchet MS"/>
                <a:buNone/>
              </a:pPr>
              <a:r>
                <a:rPr lang="it-IT" sz="2800">
                  <a:solidFill>
                    <a:schemeClr val="dk1"/>
                  </a:solidFill>
                  <a:latin typeface="Trebuchet MS"/>
                  <a:ea typeface="Trebuchet MS"/>
                  <a:cs typeface="Trebuchet MS"/>
                  <a:sym typeface="Trebuchet MS"/>
                </a:rPr>
                <a:t>7</a:t>
              </a:r>
              <a:endParaRPr/>
            </a:p>
          </p:txBody>
        </p:sp>
        <p:sp>
          <p:nvSpPr>
            <p:cNvPr id="445" name="Google Shape;445;p38"/>
            <p:cNvSpPr/>
            <p:nvPr/>
          </p:nvSpPr>
          <p:spPr>
            <a:xfrm>
              <a:off x="454276" y="602587"/>
              <a:ext cx="1550857" cy="1227332"/>
            </a:xfrm>
            <a:prstGeom prst="chevron">
              <a:avLst>
                <a:gd fmla="val 70610" name="adj"/>
              </a:avLst>
            </a:prstGeom>
            <a:solidFill>
              <a:srgbClr val="599BD5"/>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38"/>
            <p:cNvSpPr/>
            <p:nvPr/>
          </p:nvSpPr>
          <p:spPr>
            <a:xfrm>
              <a:off x="1385821" y="602587"/>
              <a:ext cx="1550857" cy="1227332"/>
            </a:xfrm>
            <a:prstGeom prst="chevron">
              <a:avLst>
                <a:gd fmla="val 70610" name="adj"/>
              </a:avLst>
            </a:prstGeom>
            <a:solidFill>
              <a:srgbClr val="599BD5"/>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38"/>
            <p:cNvSpPr/>
            <p:nvPr/>
          </p:nvSpPr>
          <p:spPr>
            <a:xfrm>
              <a:off x="2318103" y="602587"/>
              <a:ext cx="1550857" cy="1227332"/>
            </a:xfrm>
            <a:prstGeom prst="chevron">
              <a:avLst>
                <a:gd fmla="val 70610" name="adj"/>
              </a:avLst>
            </a:prstGeom>
            <a:solidFill>
              <a:srgbClr val="599BD5"/>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38"/>
            <p:cNvSpPr/>
            <p:nvPr/>
          </p:nvSpPr>
          <p:spPr>
            <a:xfrm>
              <a:off x="3249649" y="602587"/>
              <a:ext cx="1550857" cy="1227332"/>
            </a:xfrm>
            <a:prstGeom prst="chevron">
              <a:avLst>
                <a:gd fmla="val 70610" name="adj"/>
              </a:avLst>
            </a:prstGeom>
            <a:solidFill>
              <a:srgbClr val="599BD5"/>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38"/>
            <p:cNvSpPr/>
            <p:nvPr/>
          </p:nvSpPr>
          <p:spPr>
            <a:xfrm>
              <a:off x="4181930" y="602587"/>
              <a:ext cx="1550857" cy="1227332"/>
            </a:xfrm>
            <a:prstGeom prst="chevron">
              <a:avLst>
                <a:gd fmla="val 70610" name="adj"/>
              </a:avLst>
            </a:prstGeom>
            <a:solidFill>
              <a:srgbClr val="599BD5"/>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38"/>
            <p:cNvSpPr/>
            <p:nvPr/>
          </p:nvSpPr>
          <p:spPr>
            <a:xfrm>
              <a:off x="5113476" y="602587"/>
              <a:ext cx="1550857" cy="1227332"/>
            </a:xfrm>
            <a:prstGeom prst="chevron">
              <a:avLst>
                <a:gd fmla="val 70610" name="adj"/>
              </a:avLst>
            </a:prstGeom>
            <a:solidFill>
              <a:srgbClr val="599BD5"/>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38"/>
            <p:cNvSpPr/>
            <p:nvPr/>
          </p:nvSpPr>
          <p:spPr>
            <a:xfrm>
              <a:off x="5576049" y="602587"/>
              <a:ext cx="2490273" cy="1227332"/>
            </a:xfrm>
            <a:prstGeom prst="chevron">
              <a:avLst>
                <a:gd fmla="val 70610" name="adj"/>
              </a:avLst>
            </a:prstGeom>
            <a:solidFill>
              <a:srgbClr val="599BD5"/>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38"/>
            <p:cNvSpPr/>
            <p:nvPr/>
          </p:nvSpPr>
          <p:spPr>
            <a:xfrm>
              <a:off x="454276" y="725320"/>
              <a:ext cx="6713754" cy="981866"/>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38"/>
            <p:cNvSpPr txBox="1"/>
            <p:nvPr/>
          </p:nvSpPr>
          <p:spPr>
            <a:xfrm>
              <a:off x="454276" y="725320"/>
              <a:ext cx="6713754" cy="981866"/>
            </a:xfrm>
            <a:prstGeom prst="rect">
              <a:avLst/>
            </a:prstGeom>
            <a:noFill/>
            <a:ln>
              <a:noFill/>
            </a:ln>
          </p:spPr>
          <p:txBody>
            <a:bodyPr anchorCtr="0" anchor="ctr" bIns="50800" lIns="50800" spcFirstLastPara="1" rIns="50800" wrap="square" tIns="50800">
              <a:noAutofit/>
            </a:bodyPr>
            <a:lstStyle/>
            <a:p>
              <a:pPr indent="0" lvl="0" marL="0" marR="0" rtl="0" algn="l">
                <a:lnSpc>
                  <a:spcPct val="90000"/>
                </a:lnSpc>
                <a:spcBef>
                  <a:spcPts val="0"/>
                </a:spcBef>
                <a:spcAft>
                  <a:spcPts val="0"/>
                </a:spcAft>
                <a:buClr>
                  <a:schemeClr val="dk1"/>
                </a:buClr>
                <a:buSzPts val="2000"/>
                <a:buFont typeface="Trebuchet MS"/>
                <a:buNone/>
              </a:pPr>
              <a:r>
                <a:rPr lang="it-IT" sz="2000">
                  <a:solidFill>
                    <a:schemeClr val="dk1"/>
                  </a:solidFill>
                  <a:latin typeface="Trebuchet MS"/>
                  <a:ea typeface="Trebuchet MS"/>
                  <a:cs typeface="Trebuchet MS"/>
                  <a:sym typeface="Trebuchet MS"/>
                </a:rPr>
                <a:t>Measure your success to determine what’s working and what’s not from your overall brand strategy down to individual recruitment &amp; marketing activities</a:t>
              </a:r>
              <a:endParaRPr/>
            </a:p>
          </p:txBody>
        </p:sp>
        <p:sp>
          <p:nvSpPr>
            <p:cNvPr id="454" name="Google Shape;454;p38"/>
            <p:cNvSpPr/>
            <p:nvPr/>
          </p:nvSpPr>
          <p:spPr>
            <a:xfrm>
              <a:off x="454276" y="1894293"/>
              <a:ext cx="6627595" cy="60250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38"/>
            <p:cNvSpPr txBox="1"/>
            <p:nvPr/>
          </p:nvSpPr>
          <p:spPr>
            <a:xfrm>
              <a:off x="454276" y="1894293"/>
              <a:ext cx="6627595" cy="602508"/>
            </a:xfrm>
            <a:prstGeom prst="rect">
              <a:avLst/>
            </a:prstGeom>
            <a:noFill/>
            <a:ln>
              <a:noFill/>
            </a:ln>
          </p:spPr>
          <p:txBody>
            <a:bodyPr anchorCtr="0" anchor="b" bIns="106675" lIns="106675" spcFirstLastPara="1" rIns="106675" wrap="square" tIns="106675">
              <a:noAutofit/>
            </a:bodyPr>
            <a:lstStyle/>
            <a:p>
              <a:pPr indent="0" lvl="0" marL="0" marR="0" rtl="0" algn="l">
                <a:lnSpc>
                  <a:spcPct val="90000"/>
                </a:lnSpc>
                <a:spcBef>
                  <a:spcPts val="0"/>
                </a:spcBef>
                <a:spcAft>
                  <a:spcPts val="0"/>
                </a:spcAft>
                <a:buClr>
                  <a:schemeClr val="dk1"/>
                </a:buClr>
                <a:buSzPts val="2800"/>
                <a:buFont typeface="Trebuchet MS"/>
                <a:buNone/>
              </a:pPr>
              <a:r>
                <a:rPr lang="it-IT" sz="2800">
                  <a:solidFill>
                    <a:schemeClr val="dk1"/>
                  </a:solidFill>
                  <a:latin typeface="Trebuchet MS"/>
                  <a:ea typeface="Trebuchet MS"/>
                  <a:cs typeface="Trebuchet MS"/>
                  <a:sym typeface="Trebuchet MS"/>
                </a:rPr>
                <a:t>8</a:t>
              </a:r>
              <a:endParaRPr/>
            </a:p>
          </p:txBody>
        </p:sp>
        <p:sp>
          <p:nvSpPr>
            <p:cNvPr id="456" name="Google Shape;456;p38"/>
            <p:cNvSpPr/>
            <p:nvPr/>
          </p:nvSpPr>
          <p:spPr>
            <a:xfrm>
              <a:off x="454276" y="2496802"/>
              <a:ext cx="1550857" cy="1227332"/>
            </a:xfrm>
            <a:prstGeom prst="chevron">
              <a:avLst>
                <a:gd fmla="val 70610" name="adj"/>
              </a:avLst>
            </a:prstGeom>
            <a:solidFill>
              <a:srgbClr val="599BD5"/>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38"/>
            <p:cNvSpPr/>
            <p:nvPr/>
          </p:nvSpPr>
          <p:spPr>
            <a:xfrm>
              <a:off x="1385821" y="2496802"/>
              <a:ext cx="1550857" cy="1227332"/>
            </a:xfrm>
            <a:prstGeom prst="chevron">
              <a:avLst>
                <a:gd fmla="val 70610" name="adj"/>
              </a:avLst>
            </a:prstGeom>
            <a:solidFill>
              <a:srgbClr val="599BD5"/>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38"/>
            <p:cNvSpPr/>
            <p:nvPr/>
          </p:nvSpPr>
          <p:spPr>
            <a:xfrm>
              <a:off x="2318103" y="2496802"/>
              <a:ext cx="1550857" cy="1227332"/>
            </a:xfrm>
            <a:prstGeom prst="chevron">
              <a:avLst>
                <a:gd fmla="val 70610" name="adj"/>
              </a:avLst>
            </a:prstGeom>
            <a:solidFill>
              <a:srgbClr val="599BD5"/>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38"/>
            <p:cNvSpPr/>
            <p:nvPr/>
          </p:nvSpPr>
          <p:spPr>
            <a:xfrm>
              <a:off x="3249649" y="2496802"/>
              <a:ext cx="1550857" cy="1227332"/>
            </a:xfrm>
            <a:prstGeom prst="chevron">
              <a:avLst>
                <a:gd fmla="val 70610" name="adj"/>
              </a:avLst>
            </a:prstGeom>
            <a:solidFill>
              <a:srgbClr val="599BD5"/>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38"/>
            <p:cNvSpPr/>
            <p:nvPr/>
          </p:nvSpPr>
          <p:spPr>
            <a:xfrm>
              <a:off x="4181930" y="2496802"/>
              <a:ext cx="1550857" cy="1227332"/>
            </a:xfrm>
            <a:prstGeom prst="chevron">
              <a:avLst>
                <a:gd fmla="val 70610" name="adj"/>
              </a:avLst>
            </a:prstGeom>
            <a:solidFill>
              <a:srgbClr val="599BD5"/>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38"/>
            <p:cNvSpPr/>
            <p:nvPr/>
          </p:nvSpPr>
          <p:spPr>
            <a:xfrm>
              <a:off x="5113476" y="2496802"/>
              <a:ext cx="1550857" cy="1227332"/>
            </a:xfrm>
            <a:prstGeom prst="chevron">
              <a:avLst>
                <a:gd fmla="val 70610" name="adj"/>
              </a:avLst>
            </a:prstGeom>
            <a:solidFill>
              <a:srgbClr val="599BD5"/>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38"/>
            <p:cNvSpPr/>
            <p:nvPr/>
          </p:nvSpPr>
          <p:spPr>
            <a:xfrm>
              <a:off x="5605392" y="2496802"/>
              <a:ext cx="2431589" cy="1227332"/>
            </a:xfrm>
            <a:prstGeom prst="chevron">
              <a:avLst>
                <a:gd fmla="val 70610" name="adj"/>
              </a:avLst>
            </a:prstGeom>
            <a:solidFill>
              <a:srgbClr val="599BD5"/>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38"/>
            <p:cNvSpPr/>
            <p:nvPr/>
          </p:nvSpPr>
          <p:spPr>
            <a:xfrm>
              <a:off x="454276" y="2619535"/>
              <a:ext cx="6713754" cy="981866"/>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38"/>
            <p:cNvSpPr txBox="1"/>
            <p:nvPr/>
          </p:nvSpPr>
          <p:spPr>
            <a:xfrm>
              <a:off x="454276" y="2619535"/>
              <a:ext cx="6713754" cy="981866"/>
            </a:xfrm>
            <a:prstGeom prst="rect">
              <a:avLst/>
            </a:prstGeom>
            <a:noFill/>
            <a:ln>
              <a:noFill/>
            </a:ln>
          </p:spPr>
          <p:txBody>
            <a:bodyPr anchorCtr="0" anchor="ctr" bIns="50800" lIns="50800" spcFirstLastPara="1" rIns="50800" wrap="square" tIns="50800">
              <a:noAutofit/>
            </a:bodyPr>
            <a:lstStyle/>
            <a:p>
              <a:pPr indent="0" lvl="0" marL="0" marR="0" rtl="0" algn="l">
                <a:lnSpc>
                  <a:spcPct val="90000"/>
                </a:lnSpc>
                <a:spcBef>
                  <a:spcPts val="0"/>
                </a:spcBef>
                <a:spcAft>
                  <a:spcPts val="0"/>
                </a:spcAft>
                <a:buClr>
                  <a:schemeClr val="dk1"/>
                </a:buClr>
                <a:buSzPts val="2000"/>
                <a:buFont typeface="Trebuchet MS"/>
                <a:buNone/>
              </a:pPr>
              <a:r>
                <a:rPr lang="it-IT" sz="2000">
                  <a:solidFill>
                    <a:schemeClr val="dk1"/>
                  </a:solidFill>
                  <a:latin typeface="Trebuchet MS"/>
                  <a:ea typeface="Trebuchet MS"/>
                  <a:cs typeface="Trebuchet MS"/>
                  <a:sym typeface="Trebuchet MS"/>
                </a:rPr>
                <a:t>Adjust your employer brand strategy and individual recruitment marketing activities as needed, to improve results</a:t>
              </a:r>
              <a:endParaRPr/>
            </a:p>
          </p:txBody>
        </p:sp>
      </p:grpSp>
      <p:pic>
        <p:nvPicPr>
          <p:cNvPr id="465" name="Google Shape;465;p38"/>
          <p:cNvPicPr preferRelativeResize="0"/>
          <p:nvPr/>
        </p:nvPicPr>
        <p:blipFill rotWithShape="1">
          <a:blip r:embed="rId3">
            <a:alphaModFix/>
          </a:blip>
          <a:srcRect b="0" l="0" r="0" t="0"/>
          <a:stretch/>
        </p:blipFill>
        <p:spPr>
          <a:xfrm>
            <a:off x="421100" y="5996331"/>
            <a:ext cx="1815473" cy="71904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pic>
        <p:nvPicPr>
          <p:cNvPr descr="page24image66204048" id="470" name="Google Shape;470;p39"/>
          <p:cNvPicPr preferRelativeResize="0"/>
          <p:nvPr/>
        </p:nvPicPr>
        <p:blipFill rotWithShape="1">
          <a:blip r:embed="rId3">
            <a:alphaModFix/>
          </a:blip>
          <a:srcRect b="0" l="0" r="0" t="0"/>
          <a:stretch/>
        </p:blipFill>
        <p:spPr>
          <a:xfrm>
            <a:off x="5096425" y="2558012"/>
            <a:ext cx="3662242" cy="2652276"/>
          </a:xfrm>
          <a:prstGeom prst="rect">
            <a:avLst/>
          </a:prstGeom>
          <a:noFill/>
          <a:ln>
            <a:noFill/>
          </a:ln>
        </p:spPr>
      </p:pic>
      <p:sp>
        <p:nvSpPr>
          <p:cNvPr id="471" name="Google Shape;471;p39"/>
          <p:cNvSpPr/>
          <p:nvPr>
            <p:ph type="ctrTitle"/>
          </p:nvPr>
        </p:nvSpPr>
        <p:spPr>
          <a:xfrm>
            <a:off x="283124" y="1509227"/>
            <a:ext cx="8520600" cy="451276"/>
          </a:xfrm>
          <a:prstGeom prst="roundRect">
            <a:avLst>
              <a:gd fmla="val 16667" name="adj"/>
            </a:avLst>
          </a:prstGeom>
          <a:solidFill>
            <a:srgbClr val="3086B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F3F3F3"/>
              </a:buClr>
              <a:buSzPts val="3240"/>
              <a:buFont typeface="Trebuchet MS"/>
              <a:buNone/>
            </a:pPr>
            <a:r>
              <a:rPr b="1" lang="it-IT" sz="3240">
                <a:solidFill>
                  <a:srgbClr val="F3F3F3"/>
                </a:solidFill>
                <a:latin typeface="Trebuchet MS"/>
                <a:ea typeface="Trebuchet MS"/>
                <a:cs typeface="Trebuchet MS"/>
                <a:sym typeface="Trebuchet MS"/>
              </a:rPr>
              <a:t>Ett affärsfall</a:t>
            </a:r>
            <a:endParaRPr b="1" sz="3060">
              <a:solidFill>
                <a:schemeClr val="lt1"/>
              </a:solidFill>
            </a:endParaRPr>
          </a:p>
        </p:txBody>
      </p:sp>
      <p:sp>
        <p:nvSpPr>
          <p:cNvPr id="472" name="Google Shape;472;p39"/>
          <p:cNvSpPr/>
          <p:nvPr/>
        </p:nvSpPr>
        <p:spPr>
          <a:xfrm>
            <a:off x="524425" y="5402510"/>
            <a:ext cx="91440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id="473" name="Google Shape;473;p39"/>
          <p:cNvSpPr/>
          <p:nvPr/>
        </p:nvSpPr>
        <p:spPr>
          <a:xfrm>
            <a:off x="524425" y="585971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id="474" name="Google Shape;474;p39"/>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it-IT"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
        <p:nvSpPr>
          <p:cNvPr id="475" name="Google Shape;475;p39"/>
          <p:cNvSpPr/>
          <p:nvPr/>
        </p:nvSpPr>
        <p:spPr>
          <a:xfrm>
            <a:off x="240284" y="1904125"/>
            <a:ext cx="8563440"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it-IT" sz="2400">
                <a:solidFill>
                  <a:schemeClr val="dk1"/>
                </a:solidFill>
                <a:latin typeface="Trebuchet MS"/>
                <a:ea typeface="Trebuchet MS"/>
                <a:cs typeface="Trebuchet MS"/>
                <a:sym typeface="Trebuchet MS"/>
              </a:rPr>
              <a:t>Definition av att ge eller få anställningsavtalet</a:t>
            </a:r>
            <a:endParaRPr b="1" sz="2400">
              <a:solidFill>
                <a:schemeClr val="dk1"/>
              </a:solidFill>
              <a:latin typeface="Trebuchet MS"/>
              <a:ea typeface="Trebuchet MS"/>
              <a:cs typeface="Trebuchet MS"/>
              <a:sym typeface="Trebuchet MS"/>
            </a:endParaRPr>
          </a:p>
        </p:txBody>
      </p:sp>
      <p:sp>
        <p:nvSpPr>
          <p:cNvPr id="476" name="Google Shape;476;p39"/>
          <p:cNvSpPr/>
          <p:nvPr/>
        </p:nvSpPr>
        <p:spPr>
          <a:xfrm>
            <a:off x="240284" y="2395956"/>
            <a:ext cx="5905683" cy="33239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it-IT" sz="1400">
                <a:solidFill>
                  <a:schemeClr val="dk1"/>
                </a:solidFill>
                <a:latin typeface="Trebuchet MS"/>
                <a:ea typeface="Trebuchet MS"/>
                <a:cs typeface="Trebuchet MS"/>
                <a:sym typeface="Trebuchet MS"/>
              </a:rPr>
              <a:t>Syftet med arbetsgivarmärkning är att LOCKA till sig människor med de kunskaper och färdigheter som din organisation behöver</a:t>
            </a:r>
            <a:endParaRPr/>
          </a:p>
          <a:p>
            <a:pPr indent="0" lvl="0" marL="0" marR="0" rtl="0" algn="l">
              <a:spcBef>
                <a:spcPts val="0"/>
              </a:spcBef>
              <a:spcAft>
                <a:spcPts val="0"/>
              </a:spcAft>
              <a:buNone/>
            </a:pPr>
            <a:r>
              <a:rPr lang="it-IT" sz="1400">
                <a:solidFill>
                  <a:schemeClr val="dk1"/>
                </a:solidFill>
                <a:latin typeface="Trebuchet MS"/>
                <a:ea typeface="Trebuchet MS"/>
                <a:cs typeface="Trebuchet MS"/>
                <a:sym typeface="Trebuchet MS"/>
              </a:rPr>
              <a:t>för att nå sina mål och sedan övertyga dessa människor att arbeta för din organisation.</a:t>
            </a:r>
            <a:endParaRPr/>
          </a:p>
          <a:p>
            <a:pPr indent="0" lvl="0" marL="0" marR="0" rtl="0" algn="l">
              <a:spcBef>
                <a:spcPts val="0"/>
              </a:spcBef>
              <a:spcAft>
                <a:spcPts val="0"/>
              </a:spcAft>
              <a:buNone/>
            </a:pPr>
            <a:r>
              <a:t/>
            </a:r>
            <a:endParaRPr sz="1600">
              <a:solidFill>
                <a:schemeClr val="dk1"/>
              </a:solidFill>
              <a:latin typeface="Trebuchet MS"/>
              <a:ea typeface="Trebuchet MS"/>
              <a:cs typeface="Trebuchet MS"/>
              <a:sym typeface="Trebuchet MS"/>
            </a:endParaRPr>
          </a:p>
          <a:p>
            <a:pPr indent="0" lvl="0" marL="0" marR="0" rtl="0" algn="l">
              <a:spcBef>
                <a:spcPts val="0"/>
              </a:spcBef>
              <a:spcAft>
                <a:spcPts val="0"/>
              </a:spcAft>
              <a:buNone/>
            </a:pPr>
            <a:r>
              <a:rPr lang="it-IT" sz="1400">
                <a:solidFill>
                  <a:schemeClr val="dk1"/>
                </a:solidFill>
                <a:latin typeface="Trebuchet MS"/>
                <a:ea typeface="Trebuchet MS"/>
                <a:cs typeface="Trebuchet MS"/>
                <a:sym typeface="Trebuchet MS"/>
              </a:rPr>
              <a:t>Att ge och ta </a:t>
            </a:r>
            <a:r>
              <a:rPr lang="it-IT">
                <a:solidFill>
                  <a:schemeClr val="dk1"/>
                </a:solidFill>
                <a:latin typeface="Trebuchet MS"/>
                <a:ea typeface="Trebuchet MS"/>
                <a:cs typeface="Trebuchet MS"/>
                <a:sym typeface="Trebuchet MS"/>
              </a:rPr>
              <a:t>komprimeras</a:t>
            </a:r>
            <a:r>
              <a:rPr lang="it-IT" sz="1400">
                <a:solidFill>
                  <a:schemeClr val="dk1"/>
                </a:solidFill>
                <a:latin typeface="Trebuchet MS"/>
                <a:ea typeface="Trebuchet MS"/>
                <a:cs typeface="Trebuchet MS"/>
                <a:sym typeface="Trebuchet MS"/>
              </a:rPr>
              <a:t> och kommuniceras via</a:t>
            </a:r>
            <a:r>
              <a:rPr b="1" lang="it-IT" sz="1400">
                <a:solidFill>
                  <a:schemeClr val="dk1"/>
                </a:solidFill>
                <a:latin typeface="Trebuchet MS"/>
                <a:ea typeface="Trebuchet MS"/>
                <a:cs typeface="Trebuchet MS"/>
                <a:sym typeface="Trebuchet MS"/>
              </a:rPr>
              <a:t> EVP</a:t>
            </a:r>
            <a:r>
              <a:rPr b="0" lang="it-IT" sz="1400">
                <a:solidFill>
                  <a:schemeClr val="dk1"/>
                </a:solidFill>
                <a:latin typeface="Trebuchet MS"/>
                <a:ea typeface="Trebuchet MS"/>
                <a:cs typeface="Trebuchet MS"/>
                <a:sym typeface="Trebuchet MS"/>
              </a:rPr>
              <a:t> i arbetsgivarmärkning.</a:t>
            </a:r>
            <a:r>
              <a:rPr lang="it-IT" sz="1400">
                <a:solidFill>
                  <a:schemeClr val="dk1"/>
                </a:solidFill>
                <a:latin typeface="Trebuchet MS"/>
                <a:ea typeface="Trebuchet MS"/>
                <a:cs typeface="Trebuchet MS"/>
                <a:sym typeface="Trebuchet MS"/>
              </a:rPr>
              <a:t> Den består av ett </a:t>
            </a:r>
            <a:r>
              <a:rPr i="1" lang="it-IT" sz="1400">
                <a:solidFill>
                  <a:schemeClr val="dk1"/>
                </a:solidFill>
                <a:latin typeface="Trebuchet MS"/>
                <a:ea typeface="Trebuchet MS"/>
                <a:cs typeface="Trebuchet MS"/>
                <a:sym typeface="Trebuchet MS"/>
              </a:rPr>
              <a:t>kärnpositioneringsmeddelande och tre till fem pelare.</a:t>
            </a:r>
            <a:endParaRPr/>
          </a:p>
          <a:p>
            <a:pPr indent="0" lvl="0" marL="0" marR="0" rtl="0" algn="l">
              <a:spcBef>
                <a:spcPts val="0"/>
              </a:spcBef>
              <a:spcAft>
                <a:spcPts val="0"/>
              </a:spcAft>
              <a:buNone/>
            </a:pPr>
            <a:r>
              <a:t/>
            </a:r>
            <a:endParaRPr sz="1600">
              <a:solidFill>
                <a:schemeClr val="dk1"/>
              </a:solidFill>
              <a:latin typeface="Trebuchet MS"/>
              <a:ea typeface="Trebuchet MS"/>
              <a:cs typeface="Trebuchet MS"/>
              <a:sym typeface="Trebuchet MS"/>
            </a:endParaRPr>
          </a:p>
          <a:p>
            <a:pPr indent="0" lvl="0" marL="0" marR="0" rtl="0" algn="l">
              <a:spcBef>
                <a:spcPts val="0"/>
              </a:spcBef>
              <a:spcAft>
                <a:spcPts val="0"/>
              </a:spcAft>
              <a:buNone/>
            </a:pPr>
            <a:r>
              <a:rPr lang="it-IT" sz="1400">
                <a:solidFill>
                  <a:schemeClr val="dk1"/>
                </a:solidFill>
                <a:latin typeface="Trebuchet MS"/>
                <a:ea typeface="Trebuchet MS"/>
                <a:cs typeface="Trebuchet MS"/>
                <a:sym typeface="Trebuchet MS"/>
              </a:rPr>
              <a:t>Här är ett enkelt exempel från </a:t>
            </a:r>
            <a:r>
              <a:rPr b="1" lang="it-IT" sz="1400">
                <a:solidFill>
                  <a:schemeClr val="dk1"/>
                </a:solidFill>
                <a:latin typeface="Trebuchet MS"/>
                <a:ea typeface="Trebuchet MS"/>
                <a:cs typeface="Trebuchet MS"/>
                <a:sym typeface="Trebuchet MS"/>
              </a:rPr>
              <a:t>FACEBOOK</a:t>
            </a:r>
            <a:r>
              <a:rPr lang="it-IT" sz="1400">
                <a:solidFill>
                  <a:schemeClr val="dk1"/>
                </a:solidFill>
                <a:latin typeface="Trebuchet MS"/>
                <a:ea typeface="Trebuchet MS"/>
                <a:cs typeface="Trebuchet MS"/>
                <a:sym typeface="Trebuchet MS"/>
              </a:rPr>
              <a:t>, vars </a:t>
            </a:r>
            <a:r>
              <a:rPr b="1" lang="it-IT" sz="1400">
                <a:solidFill>
                  <a:schemeClr val="dk1"/>
                </a:solidFill>
                <a:latin typeface="Trebuchet MS"/>
                <a:ea typeface="Trebuchet MS"/>
                <a:cs typeface="Trebuchet MS"/>
                <a:sym typeface="Trebuchet MS"/>
              </a:rPr>
              <a:t>EVP</a:t>
            </a:r>
            <a:r>
              <a:rPr lang="it-IT" sz="1400">
                <a:solidFill>
                  <a:schemeClr val="dk1"/>
                </a:solidFill>
                <a:latin typeface="Trebuchet MS"/>
                <a:ea typeface="Trebuchet MS"/>
                <a:cs typeface="Trebuchet MS"/>
                <a:sym typeface="Trebuchet MS"/>
              </a:rPr>
              <a:t> formas av dess starka uppdrags- och företagsvärden, tillsammans med de </a:t>
            </a:r>
            <a:r>
              <a:rPr i="1" lang="it-IT" sz="1400">
                <a:solidFill>
                  <a:schemeClr val="dk1"/>
                </a:solidFill>
                <a:latin typeface="Trebuchet MS"/>
                <a:ea typeface="Trebuchet MS"/>
                <a:cs typeface="Trebuchet MS"/>
                <a:sym typeface="Trebuchet MS"/>
              </a:rPr>
              <a:t>nyckelattribut som identifierats </a:t>
            </a:r>
            <a:r>
              <a:rPr lang="it-IT" sz="1400">
                <a:solidFill>
                  <a:schemeClr val="dk1"/>
                </a:solidFill>
                <a:latin typeface="Trebuchet MS"/>
                <a:ea typeface="Trebuchet MS"/>
                <a:cs typeface="Trebuchet MS"/>
                <a:sym typeface="Trebuchet MS"/>
              </a:rPr>
              <a:t>av anställda som gör arbetet på Facebook unikt.</a:t>
            </a:r>
            <a:endParaRPr/>
          </a:p>
        </p:txBody>
      </p:sp>
      <p:pic>
        <p:nvPicPr>
          <p:cNvPr descr="page13image65549728" id="477" name="Google Shape;477;p39"/>
          <p:cNvPicPr preferRelativeResize="0"/>
          <p:nvPr/>
        </p:nvPicPr>
        <p:blipFill rotWithShape="1">
          <a:blip r:embed="rId4">
            <a:alphaModFix/>
          </a:blip>
          <a:srcRect b="0" l="0" r="0" t="0"/>
          <a:stretch/>
        </p:blipFill>
        <p:spPr>
          <a:xfrm>
            <a:off x="7514067" y="5278923"/>
            <a:ext cx="1244600" cy="139700"/>
          </a:xfrm>
          <a:prstGeom prst="rect">
            <a:avLst/>
          </a:prstGeom>
          <a:noFill/>
          <a:ln>
            <a:noFill/>
          </a:ln>
        </p:spPr>
      </p:pic>
      <p:pic>
        <p:nvPicPr>
          <p:cNvPr id="478" name="Google Shape;478;p39"/>
          <p:cNvPicPr preferRelativeResize="0"/>
          <p:nvPr/>
        </p:nvPicPr>
        <p:blipFill rotWithShape="1">
          <a:blip r:embed="rId5">
            <a:alphaModFix/>
          </a:blip>
          <a:srcRect b="0" l="0" r="0" t="0"/>
          <a:stretch/>
        </p:blipFill>
        <p:spPr>
          <a:xfrm>
            <a:off x="421100" y="5996331"/>
            <a:ext cx="1815473" cy="719042"/>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40"/>
          <p:cNvSpPr/>
          <p:nvPr>
            <p:ph type="ctrTitle"/>
          </p:nvPr>
        </p:nvSpPr>
        <p:spPr>
          <a:xfrm>
            <a:off x="311700" y="1552092"/>
            <a:ext cx="8520600" cy="451276"/>
          </a:xfrm>
          <a:prstGeom prst="roundRect">
            <a:avLst>
              <a:gd fmla="val 16667" name="adj"/>
            </a:avLst>
          </a:prstGeom>
          <a:solidFill>
            <a:srgbClr val="3086B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F3F3F3"/>
              </a:buClr>
              <a:buSzPts val="2700"/>
              <a:buFont typeface="Trebuchet MS"/>
              <a:buNone/>
            </a:pPr>
            <a:r>
              <a:rPr b="1" lang="it-IT" sz="2700">
                <a:solidFill>
                  <a:srgbClr val="F3F3F3"/>
                </a:solidFill>
                <a:latin typeface="Trebuchet MS"/>
                <a:ea typeface="Trebuchet MS"/>
                <a:cs typeface="Trebuchet MS"/>
                <a:sym typeface="Trebuchet MS"/>
              </a:rPr>
              <a:t>Ett affärsfall</a:t>
            </a:r>
            <a:endParaRPr b="1" sz="3060">
              <a:solidFill>
                <a:schemeClr val="lt1"/>
              </a:solidFill>
            </a:endParaRPr>
          </a:p>
        </p:txBody>
      </p:sp>
      <p:sp>
        <p:nvSpPr>
          <p:cNvPr id="484" name="Google Shape;484;p40"/>
          <p:cNvSpPr/>
          <p:nvPr/>
        </p:nvSpPr>
        <p:spPr>
          <a:xfrm>
            <a:off x="524425" y="5402510"/>
            <a:ext cx="91440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id="485" name="Google Shape;485;p40"/>
          <p:cNvSpPr/>
          <p:nvPr/>
        </p:nvSpPr>
        <p:spPr>
          <a:xfrm>
            <a:off x="524425" y="585971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id="486" name="Google Shape;486;p40"/>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it-IT"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
        <p:nvSpPr>
          <p:cNvPr id="487" name="Google Shape;487;p40"/>
          <p:cNvSpPr/>
          <p:nvPr/>
        </p:nvSpPr>
        <p:spPr>
          <a:xfrm>
            <a:off x="311700" y="2074805"/>
            <a:ext cx="8360813"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it-IT" sz="2000">
                <a:solidFill>
                  <a:schemeClr val="dk1"/>
                </a:solidFill>
                <a:latin typeface="Trebuchet MS"/>
                <a:ea typeface="Trebuchet MS"/>
                <a:cs typeface="Trebuchet MS"/>
                <a:sym typeface="Trebuchet MS"/>
              </a:rPr>
              <a:t>Facebook’s kärn positioneringsutlåtande: </a:t>
            </a:r>
            <a:endParaRPr/>
          </a:p>
          <a:p>
            <a:pPr indent="0" lvl="0" marL="0" marR="0" rtl="0" algn="l">
              <a:spcBef>
                <a:spcPts val="0"/>
              </a:spcBef>
              <a:spcAft>
                <a:spcPts val="0"/>
              </a:spcAft>
              <a:buNone/>
            </a:pPr>
            <a:r>
              <a:rPr lang="it-IT" sz="2000">
                <a:solidFill>
                  <a:schemeClr val="dk1"/>
                </a:solidFill>
                <a:latin typeface="Trebuchet MS"/>
                <a:ea typeface="Trebuchet MS"/>
                <a:cs typeface="Trebuchet MS"/>
                <a:sym typeface="Trebuchet MS"/>
              </a:rPr>
              <a:t>			D</a:t>
            </a:r>
            <a:r>
              <a:rPr i="1" lang="it-IT" sz="2000">
                <a:solidFill>
                  <a:schemeClr val="dk1"/>
                </a:solidFill>
                <a:latin typeface="Trebuchet MS"/>
                <a:ea typeface="Trebuchet MS"/>
                <a:cs typeface="Trebuchet MS"/>
                <a:sym typeface="Trebuchet MS"/>
              </a:rPr>
              <a:t>et tar var och en av oss att ansluta till världen</a:t>
            </a:r>
            <a:endParaRPr i="1" sz="2000">
              <a:solidFill>
                <a:schemeClr val="dk1"/>
              </a:solidFill>
              <a:latin typeface="Trebuchet MS"/>
              <a:ea typeface="Trebuchet MS"/>
              <a:cs typeface="Trebuchet MS"/>
              <a:sym typeface="Trebuchet MS"/>
            </a:endParaRPr>
          </a:p>
        </p:txBody>
      </p:sp>
      <p:sp>
        <p:nvSpPr>
          <p:cNvPr id="488" name="Google Shape;488;p40"/>
          <p:cNvSpPr/>
          <p:nvPr/>
        </p:nvSpPr>
        <p:spPr>
          <a:xfrm>
            <a:off x="396177" y="2807130"/>
            <a:ext cx="8191858" cy="212365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it-IT" sz="1800">
                <a:solidFill>
                  <a:schemeClr val="dk1"/>
                </a:solidFill>
                <a:latin typeface="Trebuchet MS"/>
                <a:ea typeface="Trebuchet MS"/>
                <a:cs typeface="Trebuchet MS"/>
                <a:sym typeface="Trebuchet MS"/>
              </a:rPr>
              <a:t>Facebooks uppdrag </a:t>
            </a:r>
            <a:r>
              <a:rPr b="0" lang="it-IT" sz="1800">
                <a:solidFill>
                  <a:schemeClr val="dk1"/>
                </a:solidFill>
                <a:latin typeface="Trebuchet MS"/>
                <a:ea typeface="Trebuchet MS"/>
                <a:cs typeface="Trebuchet MS"/>
                <a:sym typeface="Trebuchet MS"/>
              </a:rPr>
              <a:t>är att ge människor makt att dela och göra världen mer</a:t>
            </a:r>
            <a:endParaRPr sz="1800">
              <a:solidFill>
                <a:schemeClr val="dk1"/>
              </a:solidFill>
              <a:latin typeface="Trebuchet MS"/>
              <a:ea typeface="Trebuchet MS"/>
              <a:cs typeface="Trebuchet MS"/>
              <a:sym typeface="Trebuchet MS"/>
            </a:endParaRPr>
          </a:p>
          <a:p>
            <a:pPr indent="0" lvl="0" marL="0" marR="0" rtl="0" algn="l">
              <a:spcBef>
                <a:spcPts val="0"/>
              </a:spcBef>
              <a:spcAft>
                <a:spcPts val="0"/>
              </a:spcAft>
              <a:buNone/>
            </a:pPr>
            <a:r>
              <a:rPr b="0" lang="it-IT" sz="1800">
                <a:solidFill>
                  <a:schemeClr val="dk1"/>
                </a:solidFill>
                <a:latin typeface="Trebuchet MS"/>
                <a:ea typeface="Trebuchet MS"/>
                <a:cs typeface="Trebuchet MS"/>
                <a:sym typeface="Trebuchet MS"/>
              </a:rPr>
              <a:t>öppen och ansluten.</a:t>
            </a:r>
            <a:endParaRPr/>
          </a:p>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a:p>
            <a:pPr indent="0" lvl="0" marL="0" marR="0" rtl="0" algn="l">
              <a:spcBef>
                <a:spcPts val="0"/>
              </a:spcBef>
              <a:spcAft>
                <a:spcPts val="0"/>
              </a:spcAft>
              <a:buNone/>
            </a:pPr>
            <a:r>
              <a:t/>
            </a:r>
            <a:endParaRPr b="1" sz="1800">
              <a:solidFill>
                <a:schemeClr val="dk1"/>
              </a:solidFill>
              <a:latin typeface="Trebuchet MS"/>
              <a:ea typeface="Trebuchet MS"/>
              <a:cs typeface="Trebuchet MS"/>
              <a:sym typeface="Trebuchet MS"/>
            </a:endParaRPr>
          </a:p>
          <a:p>
            <a:pPr indent="0" lvl="0" marL="0" marR="0" rtl="0" algn="l">
              <a:spcBef>
                <a:spcPts val="0"/>
              </a:spcBef>
              <a:spcAft>
                <a:spcPts val="0"/>
              </a:spcAft>
              <a:buNone/>
            </a:pPr>
            <a:r>
              <a:t/>
            </a:r>
            <a:endParaRPr b="1" sz="1800">
              <a:solidFill>
                <a:schemeClr val="dk1"/>
              </a:solidFill>
              <a:latin typeface="Trebuchet MS"/>
              <a:ea typeface="Trebuchet MS"/>
              <a:cs typeface="Trebuchet MS"/>
              <a:sym typeface="Trebuchet MS"/>
            </a:endParaRPr>
          </a:p>
          <a:p>
            <a:pPr indent="0" lvl="0" marL="0" marR="0" rtl="0" algn="l">
              <a:spcBef>
                <a:spcPts val="0"/>
              </a:spcBef>
              <a:spcAft>
                <a:spcPts val="0"/>
              </a:spcAft>
              <a:buNone/>
            </a:pPr>
            <a:r>
              <a:t/>
            </a:r>
            <a:endParaRPr b="1" sz="1800">
              <a:solidFill>
                <a:schemeClr val="dk1"/>
              </a:solidFill>
              <a:latin typeface="Trebuchet MS"/>
              <a:ea typeface="Trebuchet MS"/>
              <a:cs typeface="Trebuchet MS"/>
              <a:sym typeface="Trebuchet MS"/>
            </a:endParaRPr>
          </a:p>
          <a:p>
            <a:pPr indent="0" lvl="0" marL="0" marR="0" rtl="0" algn="l">
              <a:spcBef>
                <a:spcPts val="0"/>
              </a:spcBef>
              <a:spcAft>
                <a:spcPts val="0"/>
              </a:spcAft>
              <a:buNone/>
            </a:pPr>
            <a:r>
              <a:rPr b="1" lang="it-IT" sz="2400">
                <a:solidFill>
                  <a:schemeClr val="dk1"/>
                </a:solidFill>
                <a:latin typeface="Trebuchet MS"/>
                <a:ea typeface="Trebuchet MS"/>
                <a:cs typeface="Trebuchet MS"/>
                <a:sym typeface="Trebuchet MS"/>
              </a:rPr>
              <a:t>EVP pelare</a:t>
            </a:r>
            <a:endParaRPr b="1" sz="2400">
              <a:solidFill>
                <a:schemeClr val="dk1"/>
              </a:solidFill>
              <a:latin typeface="Trebuchet MS"/>
              <a:ea typeface="Trebuchet MS"/>
              <a:cs typeface="Trebuchet MS"/>
              <a:sym typeface="Trebuchet MS"/>
            </a:endParaRPr>
          </a:p>
        </p:txBody>
      </p:sp>
      <p:grpSp>
        <p:nvGrpSpPr>
          <p:cNvPr id="489" name="Google Shape;489;p40"/>
          <p:cNvGrpSpPr/>
          <p:nvPr/>
        </p:nvGrpSpPr>
        <p:grpSpPr>
          <a:xfrm>
            <a:off x="-239490" y="2986174"/>
            <a:ext cx="6651986" cy="3428828"/>
            <a:chOff x="-2873703" y="-442826"/>
            <a:chExt cx="6651986" cy="3428828"/>
          </a:xfrm>
        </p:grpSpPr>
        <p:sp>
          <p:nvSpPr>
            <p:cNvPr id="490" name="Google Shape;490;p40"/>
            <p:cNvSpPr/>
            <p:nvPr/>
          </p:nvSpPr>
          <p:spPr>
            <a:xfrm>
              <a:off x="-2873703" y="-442826"/>
              <a:ext cx="3428828" cy="3428828"/>
            </a:xfrm>
            <a:prstGeom prst="blockArc">
              <a:avLst>
                <a:gd fmla="val 18900000" name="adj1"/>
                <a:gd fmla="val 2700000" name="adj2"/>
                <a:gd fmla="val 630" name="adj3"/>
              </a:avLst>
            </a:prstGeom>
            <a:noFill/>
            <a:ln cap="flat" cmpd="sng" w="12700">
              <a:solidFill>
                <a:srgbClr val="487AA8"/>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40"/>
            <p:cNvSpPr/>
            <p:nvPr/>
          </p:nvSpPr>
          <p:spPr>
            <a:xfrm>
              <a:off x="244004" y="158897"/>
              <a:ext cx="3534279" cy="317998"/>
            </a:xfrm>
            <a:prstGeom prst="rect">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40"/>
            <p:cNvSpPr txBox="1"/>
            <p:nvPr/>
          </p:nvSpPr>
          <p:spPr>
            <a:xfrm>
              <a:off x="244004" y="158897"/>
              <a:ext cx="3534279" cy="317998"/>
            </a:xfrm>
            <a:prstGeom prst="rect">
              <a:avLst/>
            </a:prstGeom>
            <a:noFill/>
            <a:ln>
              <a:noFill/>
            </a:ln>
          </p:spPr>
          <p:txBody>
            <a:bodyPr anchorCtr="0" anchor="ctr" bIns="50800" lIns="252400" spcFirstLastPara="1" rIns="50800" wrap="square" tIns="50800">
              <a:noAutofit/>
            </a:bodyPr>
            <a:lstStyle/>
            <a:p>
              <a:pPr indent="0" lvl="0" marL="0" marR="0" rtl="0" algn="l">
                <a:lnSpc>
                  <a:spcPct val="90000"/>
                </a:lnSpc>
                <a:spcBef>
                  <a:spcPts val="0"/>
                </a:spcBef>
                <a:spcAft>
                  <a:spcPts val="0"/>
                </a:spcAft>
                <a:buClr>
                  <a:schemeClr val="dk1"/>
                </a:buClr>
                <a:buSzPts val="2000"/>
                <a:buFont typeface="Trebuchet MS"/>
                <a:buNone/>
              </a:pPr>
              <a:r>
                <a:rPr b="1" lang="it-IT" sz="2000">
                  <a:solidFill>
                    <a:schemeClr val="dk1"/>
                  </a:solidFill>
                  <a:latin typeface="Trebuchet MS"/>
                  <a:ea typeface="Trebuchet MS"/>
                  <a:cs typeface="Trebuchet MS"/>
                  <a:sym typeface="Trebuchet MS"/>
                </a:rPr>
                <a:t>Build social value</a:t>
              </a:r>
              <a:endParaRPr b="1" sz="2000">
                <a:solidFill>
                  <a:schemeClr val="dk1"/>
                </a:solidFill>
                <a:latin typeface="Trebuchet MS"/>
                <a:ea typeface="Trebuchet MS"/>
                <a:cs typeface="Trebuchet MS"/>
                <a:sym typeface="Trebuchet MS"/>
              </a:endParaRPr>
            </a:p>
          </p:txBody>
        </p:sp>
        <p:sp>
          <p:nvSpPr>
            <p:cNvPr id="493" name="Google Shape;493;p40"/>
            <p:cNvSpPr/>
            <p:nvPr/>
          </p:nvSpPr>
          <p:spPr>
            <a:xfrm>
              <a:off x="45255" y="119147"/>
              <a:ext cx="397498" cy="397498"/>
            </a:xfrm>
            <a:prstGeom prst="ellipse">
              <a:avLst/>
            </a:prstGeom>
            <a:solidFill>
              <a:schemeClr val="lt1"/>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40"/>
            <p:cNvSpPr/>
            <p:nvPr/>
          </p:nvSpPr>
          <p:spPr>
            <a:xfrm>
              <a:off x="471873" y="635743"/>
              <a:ext cx="3306410" cy="317998"/>
            </a:xfrm>
            <a:prstGeom prst="rect">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40"/>
            <p:cNvSpPr txBox="1"/>
            <p:nvPr/>
          </p:nvSpPr>
          <p:spPr>
            <a:xfrm>
              <a:off x="471873" y="635743"/>
              <a:ext cx="3306410" cy="317998"/>
            </a:xfrm>
            <a:prstGeom prst="rect">
              <a:avLst/>
            </a:prstGeom>
            <a:noFill/>
            <a:ln>
              <a:noFill/>
            </a:ln>
          </p:spPr>
          <p:txBody>
            <a:bodyPr anchorCtr="0" anchor="ctr" bIns="50800" lIns="252400" spcFirstLastPara="1" rIns="50800" wrap="square" tIns="50800">
              <a:noAutofit/>
            </a:bodyPr>
            <a:lstStyle/>
            <a:p>
              <a:pPr indent="0" lvl="0" marL="0" marR="0" rtl="0" algn="l">
                <a:lnSpc>
                  <a:spcPct val="90000"/>
                </a:lnSpc>
                <a:spcBef>
                  <a:spcPts val="0"/>
                </a:spcBef>
                <a:spcAft>
                  <a:spcPts val="0"/>
                </a:spcAft>
                <a:buClr>
                  <a:schemeClr val="dk1"/>
                </a:buClr>
                <a:buSzPts val="2000"/>
                <a:buFont typeface="Trebuchet MS"/>
                <a:buNone/>
              </a:pPr>
              <a:r>
                <a:rPr b="1" lang="it-IT" sz="2000">
                  <a:solidFill>
                    <a:schemeClr val="dk1"/>
                  </a:solidFill>
                  <a:latin typeface="Trebuchet MS"/>
                  <a:ea typeface="Trebuchet MS"/>
                  <a:cs typeface="Trebuchet MS"/>
                  <a:sym typeface="Trebuchet MS"/>
                </a:rPr>
                <a:t>Move fast</a:t>
              </a:r>
              <a:endParaRPr/>
            </a:p>
          </p:txBody>
        </p:sp>
        <p:sp>
          <p:nvSpPr>
            <p:cNvPr id="496" name="Google Shape;496;p40"/>
            <p:cNvSpPr/>
            <p:nvPr/>
          </p:nvSpPr>
          <p:spPr>
            <a:xfrm>
              <a:off x="273124" y="595993"/>
              <a:ext cx="397498" cy="397498"/>
            </a:xfrm>
            <a:prstGeom prst="ellipse">
              <a:avLst/>
            </a:prstGeom>
            <a:solidFill>
              <a:schemeClr val="lt1"/>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40"/>
            <p:cNvSpPr/>
            <p:nvPr/>
          </p:nvSpPr>
          <p:spPr>
            <a:xfrm>
              <a:off x="541810" y="1112588"/>
              <a:ext cx="3236473" cy="317998"/>
            </a:xfrm>
            <a:prstGeom prst="rect">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40"/>
            <p:cNvSpPr txBox="1"/>
            <p:nvPr/>
          </p:nvSpPr>
          <p:spPr>
            <a:xfrm>
              <a:off x="541810" y="1112588"/>
              <a:ext cx="3236473" cy="317998"/>
            </a:xfrm>
            <a:prstGeom prst="rect">
              <a:avLst/>
            </a:prstGeom>
            <a:noFill/>
            <a:ln>
              <a:noFill/>
            </a:ln>
          </p:spPr>
          <p:txBody>
            <a:bodyPr anchorCtr="0" anchor="ctr" bIns="50800" lIns="252400" spcFirstLastPara="1" rIns="50800" wrap="square" tIns="50800">
              <a:noAutofit/>
            </a:bodyPr>
            <a:lstStyle/>
            <a:p>
              <a:pPr indent="0" lvl="0" marL="0" marR="0" rtl="0" algn="l">
                <a:lnSpc>
                  <a:spcPct val="90000"/>
                </a:lnSpc>
                <a:spcBef>
                  <a:spcPts val="0"/>
                </a:spcBef>
                <a:spcAft>
                  <a:spcPts val="0"/>
                </a:spcAft>
                <a:buClr>
                  <a:schemeClr val="dk1"/>
                </a:buClr>
                <a:buSzPts val="2000"/>
                <a:buFont typeface="Trebuchet MS"/>
                <a:buNone/>
              </a:pPr>
              <a:r>
                <a:rPr b="1" lang="it-IT" sz="2000">
                  <a:solidFill>
                    <a:schemeClr val="dk1"/>
                  </a:solidFill>
                  <a:latin typeface="Trebuchet MS"/>
                  <a:ea typeface="Trebuchet MS"/>
                  <a:cs typeface="Trebuchet MS"/>
                  <a:sym typeface="Trebuchet MS"/>
                </a:rPr>
                <a:t>Be bold</a:t>
              </a:r>
              <a:endParaRPr b="1" sz="2000">
                <a:solidFill>
                  <a:schemeClr val="dk1"/>
                </a:solidFill>
                <a:latin typeface="Trebuchet MS"/>
                <a:ea typeface="Trebuchet MS"/>
                <a:cs typeface="Trebuchet MS"/>
                <a:sym typeface="Trebuchet MS"/>
              </a:endParaRPr>
            </a:p>
          </p:txBody>
        </p:sp>
        <p:sp>
          <p:nvSpPr>
            <p:cNvPr id="499" name="Google Shape;499;p40"/>
            <p:cNvSpPr/>
            <p:nvPr/>
          </p:nvSpPr>
          <p:spPr>
            <a:xfrm>
              <a:off x="343061" y="1072838"/>
              <a:ext cx="397498" cy="397498"/>
            </a:xfrm>
            <a:prstGeom prst="ellipse">
              <a:avLst/>
            </a:prstGeom>
            <a:solidFill>
              <a:schemeClr val="lt1"/>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40"/>
            <p:cNvSpPr/>
            <p:nvPr/>
          </p:nvSpPr>
          <p:spPr>
            <a:xfrm>
              <a:off x="471873" y="1589434"/>
              <a:ext cx="3306410" cy="317998"/>
            </a:xfrm>
            <a:prstGeom prst="rect">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40"/>
            <p:cNvSpPr txBox="1"/>
            <p:nvPr/>
          </p:nvSpPr>
          <p:spPr>
            <a:xfrm>
              <a:off x="471873" y="1589434"/>
              <a:ext cx="3306410" cy="317998"/>
            </a:xfrm>
            <a:prstGeom prst="rect">
              <a:avLst/>
            </a:prstGeom>
            <a:noFill/>
            <a:ln>
              <a:noFill/>
            </a:ln>
          </p:spPr>
          <p:txBody>
            <a:bodyPr anchorCtr="0" anchor="ctr" bIns="50800" lIns="252400" spcFirstLastPara="1" rIns="50800" wrap="square" tIns="50800">
              <a:noAutofit/>
            </a:bodyPr>
            <a:lstStyle/>
            <a:p>
              <a:pPr indent="0" lvl="0" marL="0" marR="0" rtl="0" algn="l">
                <a:lnSpc>
                  <a:spcPct val="90000"/>
                </a:lnSpc>
                <a:spcBef>
                  <a:spcPts val="0"/>
                </a:spcBef>
                <a:spcAft>
                  <a:spcPts val="0"/>
                </a:spcAft>
                <a:buClr>
                  <a:schemeClr val="dk1"/>
                </a:buClr>
                <a:buSzPts val="2000"/>
                <a:buFont typeface="Trebuchet MS"/>
                <a:buNone/>
              </a:pPr>
              <a:r>
                <a:rPr b="1" lang="it-IT" sz="2000">
                  <a:solidFill>
                    <a:schemeClr val="dk1"/>
                  </a:solidFill>
                  <a:latin typeface="Trebuchet MS"/>
                  <a:ea typeface="Trebuchet MS"/>
                  <a:cs typeface="Trebuchet MS"/>
                  <a:sym typeface="Trebuchet MS"/>
                </a:rPr>
                <a:t>Be open</a:t>
              </a:r>
              <a:endParaRPr/>
            </a:p>
          </p:txBody>
        </p:sp>
        <p:sp>
          <p:nvSpPr>
            <p:cNvPr id="502" name="Google Shape;502;p40"/>
            <p:cNvSpPr/>
            <p:nvPr/>
          </p:nvSpPr>
          <p:spPr>
            <a:xfrm>
              <a:off x="273124" y="1549684"/>
              <a:ext cx="397498" cy="397498"/>
            </a:xfrm>
            <a:prstGeom prst="ellipse">
              <a:avLst/>
            </a:prstGeom>
            <a:solidFill>
              <a:schemeClr val="lt1"/>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40"/>
            <p:cNvSpPr/>
            <p:nvPr/>
          </p:nvSpPr>
          <p:spPr>
            <a:xfrm>
              <a:off x="244004" y="2066279"/>
              <a:ext cx="3534279" cy="317998"/>
            </a:xfrm>
            <a:prstGeom prst="rect">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40"/>
            <p:cNvSpPr txBox="1"/>
            <p:nvPr/>
          </p:nvSpPr>
          <p:spPr>
            <a:xfrm>
              <a:off x="244004" y="2066279"/>
              <a:ext cx="3534279" cy="317998"/>
            </a:xfrm>
            <a:prstGeom prst="rect">
              <a:avLst/>
            </a:prstGeom>
            <a:noFill/>
            <a:ln>
              <a:noFill/>
            </a:ln>
          </p:spPr>
          <p:txBody>
            <a:bodyPr anchorCtr="0" anchor="ctr" bIns="50800" lIns="252400" spcFirstLastPara="1" rIns="50800" wrap="square" tIns="50800">
              <a:noAutofit/>
            </a:bodyPr>
            <a:lstStyle/>
            <a:p>
              <a:pPr indent="0" lvl="0" marL="0" marR="0" rtl="0" algn="l">
                <a:lnSpc>
                  <a:spcPct val="90000"/>
                </a:lnSpc>
                <a:spcBef>
                  <a:spcPts val="0"/>
                </a:spcBef>
                <a:spcAft>
                  <a:spcPts val="0"/>
                </a:spcAft>
                <a:buClr>
                  <a:schemeClr val="dk1"/>
                </a:buClr>
                <a:buSzPts val="2000"/>
                <a:buFont typeface="Trebuchet MS"/>
                <a:buNone/>
              </a:pPr>
              <a:r>
                <a:rPr b="1" lang="it-IT" sz="2000">
                  <a:solidFill>
                    <a:schemeClr val="dk1"/>
                  </a:solidFill>
                  <a:latin typeface="Trebuchet MS"/>
                  <a:ea typeface="Trebuchet MS"/>
                  <a:cs typeface="Trebuchet MS"/>
                  <a:sym typeface="Trebuchet MS"/>
                </a:rPr>
                <a:t>Focus  on impact</a:t>
              </a:r>
              <a:endParaRPr/>
            </a:p>
          </p:txBody>
        </p:sp>
        <p:sp>
          <p:nvSpPr>
            <p:cNvPr id="505" name="Google Shape;505;p40"/>
            <p:cNvSpPr/>
            <p:nvPr/>
          </p:nvSpPr>
          <p:spPr>
            <a:xfrm>
              <a:off x="45255" y="2026529"/>
              <a:ext cx="397498" cy="397498"/>
            </a:xfrm>
            <a:prstGeom prst="ellipse">
              <a:avLst/>
            </a:prstGeom>
            <a:solidFill>
              <a:schemeClr val="lt1"/>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506" name="Google Shape;506;p40"/>
          <p:cNvPicPr preferRelativeResize="0"/>
          <p:nvPr/>
        </p:nvPicPr>
        <p:blipFill rotWithShape="1">
          <a:blip r:embed="rId3">
            <a:alphaModFix/>
          </a:blip>
          <a:srcRect b="0" l="0" r="0" t="0"/>
          <a:stretch/>
        </p:blipFill>
        <p:spPr>
          <a:xfrm>
            <a:off x="421100" y="5996331"/>
            <a:ext cx="1815473" cy="71904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41"/>
          <p:cNvSpPr/>
          <p:nvPr>
            <p:ph type="ctrTitle"/>
          </p:nvPr>
        </p:nvSpPr>
        <p:spPr>
          <a:xfrm>
            <a:off x="311700" y="1528162"/>
            <a:ext cx="8520600" cy="528865"/>
          </a:xfrm>
          <a:prstGeom prst="roundRect">
            <a:avLst>
              <a:gd fmla="val 16667" name="adj"/>
            </a:avLst>
          </a:prstGeom>
          <a:solidFill>
            <a:srgbClr val="3087B9"/>
          </a:soli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2"/>
              </a:buClr>
              <a:buSzPts val="3060"/>
              <a:buFont typeface="Trebuchet MS"/>
              <a:buNone/>
            </a:pPr>
            <a:r>
              <a:rPr b="1" lang="it-IT" sz="3060">
                <a:solidFill>
                  <a:schemeClr val="lt2"/>
                </a:solidFill>
                <a:latin typeface="Trebuchet MS"/>
                <a:ea typeface="Trebuchet MS"/>
                <a:cs typeface="Trebuchet MS"/>
                <a:sym typeface="Trebuchet MS"/>
              </a:rPr>
              <a:t>Sammanfattning / slutsats</a:t>
            </a:r>
            <a:endParaRPr/>
          </a:p>
        </p:txBody>
      </p:sp>
      <p:sp>
        <p:nvSpPr>
          <p:cNvPr id="512" name="Google Shape;512;p41"/>
          <p:cNvSpPr txBox="1"/>
          <p:nvPr>
            <p:ph idx="1" type="subTitle"/>
          </p:nvPr>
        </p:nvSpPr>
        <p:spPr>
          <a:xfrm>
            <a:off x="0" y="1894022"/>
            <a:ext cx="9143999" cy="3906704"/>
          </a:xfrm>
          <a:prstGeom prst="rect">
            <a:avLst/>
          </a:prstGeom>
          <a:noFill/>
          <a:ln>
            <a:noFill/>
          </a:ln>
        </p:spPr>
        <p:txBody>
          <a:bodyPr anchorCtr="0" anchor="t" bIns="91425" lIns="91425" spcFirstLastPara="1" rIns="91425" wrap="square" tIns="91425">
            <a:noAutofit/>
          </a:bodyPr>
          <a:lstStyle/>
          <a:p>
            <a:pPr indent="-285750" lvl="0" marL="285750" rtl="0" algn="l">
              <a:lnSpc>
                <a:spcPct val="200000"/>
              </a:lnSpc>
              <a:spcBef>
                <a:spcPts val="0"/>
              </a:spcBef>
              <a:spcAft>
                <a:spcPts val="0"/>
              </a:spcAft>
              <a:buClr>
                <a:schemeClr val="dk1"/>
              </a:buClr>
              <a:buSzPts val="1400"/>
              <a:buFont typeface="Noto Sans Symbols"/>
              <a:buChar char="⮚"/>
            </a:pPr>
            <a:r>
              <a:rPr lang="it-IT" sz="1400">
                <a:latin typeface="Arial"/>
                <a:ea typeface="Arial"/>
                <a:cs typeface="Arial"/>
                <a:sym typeface="Arial"/>
              </a:rPr>
              <a:t>Vad är arbetsgivarens varumärke och varför kanske du vill börja ägna mer uppmärksamhet åt detta ämne.</a:t>
            </a:r>
            <a:endParaRPr sz="1600">
              <a:latin typeface="Arial"/>
              <a:ea typeface="Arial"/>
              <a:cs typeface="Arial"/>
              <a:sym typeface="Arial"/>
            </a:endParaRPr>
          </a:p>
          <a:p>
            <a:pPr indent="-285750" lvl="0" marL="285750" rtl="0" algn="l">
              <a:lnSpc>
                <a:spcPct val="200000"/>
              </a:lnSpc>
              <a:spcBef>
                <a:spcPts val="0"/>
              </a:spcBef>
              <a:spcAft>
                <a:spcPts val="0"/>
              </a:spcAft>
              <a:buClr>
                <a:schemeClr val="dk1"/>
              </a:buClr>
              <a:buSzPts val="1400"/>
              <a:buFont typeface="Noto Sans Symbols"/>
              <a:buChar char="⮚"/>
            </a:pPr>
            <a:r>
              <a:rPr lang="it-IT" sz="1400"/>
              <a:t>Fördelen med arbetsgivarmärkning för att locka talanger</a:t>
            </a:r>
            <a:endParaRPr/>
          </a:p>
          <a:p>
            <a:pPr indent="-285750" lvl="0" marL="285750" rtl="0" algn="l">
              <a:lnSpc>
                <a:spcPct val="200000"/>
              </a:lnSpc>
              <a:spcBef>
                <a:spcPts val="0"/>
              </a:spcBef>
              <a:spcAft>
                <a:spcPts val="0"/>
              </a:spcAft>
              <a:buClr>
                <a:schemeClr val="dk1"/>
              </a:buClr>
              <a:buSzPts val="1400"/>
              <a:buFont typeface="Noto Sans Symbols"/>
              <a:buChar char="⮚"/>
            </a:pPr>
            <a:r>
              <a:rPr lang="it-IT" sz="1400"/>
              <a:t>Komponenterna i Employer Branding, inklusive företaget Value proposition - EVP, Culture the Candidate experience (arbetsmiljö och anställdsförmåner)</a:t>
            </a:r>
            <a:endParaRPr/>
          </a:p>
          <a:p>
            <a:pPr indent="-285750" lvl="0" marL="285750" rtl="0" algn="l">
              <a:lnSpc>
                <a:spcPct val="200000"/>
              </a:lnSpc>
              <a:spcBef>
                <a:spcPts val="0"/>
              </a:spcBef>
              <a:spcAft>
                <a:spcPts val="0"/>
              </a:spcAft>
              <a:buClr>
                <a:schemeClr val="dk1"/>
              </a:buClr>
              <a:buSzPts val="1400"/>
              <a:buFont typeface="Noto Sans Symbols"/>
              <a:buChar char="⮚"/>
            </a:pPr>
            <a:r>
              <a:rPr lang="it-IT" sz="1400"/>
              <a:t>Hur du hanterar ditt arbetsgivarvarumärke så att ditt rykte med perspektiv, nuvarande och tidigare anställda kan bli framtida kunder</a:t>
            </a:r>
            <a:endParaRPr/>
          </a:p>
          <a:p>
            <a:pPr indent="-285750" lvl="0" marL="285750" rtl="0" algn="l">
              <a:lnSpc>
                <a:spcPct val="200000"/>
              </a:lnSpc>
              <a:spcBef>
                <a:spcPts val="0"/>
              </a:spcBef>
              <a:spcAft>
                <a:spcPts val="0"/>
              </a:spcAft>
              <a:buClr>
                <a:schemeClr val="dk1"/>
              </a:buClr>
              <a:buSzPts val="1400"/>
              <a:buFont typeface="Noto Sans Symbols"/>
              <a:buChar char="⮚"/>
            </a:pPr>
            <a:r>
              <a:rPr lang="it-IT" sz="1400"/>
              <a:t>Identifiera stegen i arbetsgivarens varumärkesprocess / cykel</a:t>
            </a:r>
            <a:endParaRPr/>
          </a:p>
          <a:p>
            <a:pPr indent="-285750" lvl="0" marL="285750" rtl="0" algn="l">
              <a:lnSpc>
                <a:spcPct val="200000"/>
              </a:lnSpc>
              <a:spcBef>
                <a:spcPts val="0"/>
              </a:spcBef>
              <a:spcAft>
                <a:spcPts val="0"/>
              </a:spcAft>
              <a:buClr>
                <a:schemeClr val="dk1"/>
              </a:buClr>
              <a:buSzPts val="1400"/>
              <a:buFont typeface="Noto Sans Symbols"/>
              <a:buChar char="⮚"/>
            </a:pPr>
            <a:r>
              <a:rPr lang="it-IT" sz="1400"/>
              <a:t>Definiera anställningsavtalets ge och få, komprimerad och kommunicerat via EVP. </a:t>
            </a:r>
            <a:endParaRPr/>
          </a:p>
        </p:txBody>
      </p:sp>
      <p:sp>
        <p:nvSpPr>
          <p:cNvPr id="513" name="Google Shape;513;p41"/>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it-IT"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pic>
        <p:nvPicPr>
          <p:cNvPr id="514" name="Google Shape;514;p41"/>
          <p:cNvPicPr preferRelativeResize="0"/>
          <p:nvPr/>
        </p:nvPicPr>
        <p:blipFill rotWithShape="1">
          <a:blip r:embed="rId3">
            <a:alphaModFix/>
          </a:blip>
          <a:srcRect b="0" l="0" r="0" t="0"/>
          <a:stretch/>
        </p:blipFill>
        <p:spPr>
          <a:xfrm>
            <a:off x="421100" y="5996331"/>
            <a:ext cx="1815473" cy="71904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p42"/>
          <p:cNvSpPr/>
          <p:nvPr>
            <p:ph type="ctrTitle"/>
          </p:nvPr>
        </p:nvSpPr>
        <p:spPr>
          <a:xfrm>
            <a:off x="311700" y="1694969"/>
            <a:ext cx="8520600" cy="451276"/>
          </a:xfrm>
          <a:prstGeom prst="roundRect">
            <a:avLst>
              <a:gd fmla="val 16667" name="adj"/>
            </a:avLst>
          </a:prstGeom>
          <a:solidFill>
            <a:srgbClr val="3086B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40"/>
              <a:buFont typeface="Calibri"/>
              <a:buNone/>
            </a:pPr>
            <a:r>
              <a:rPr i="1" lang="it-IT" sz="3240">
                <a:solidFill>
                  <a:schemeClr val="dk1"/>
                </a:solidFill>
                <a:latin typeface="Calibri"/>
                <a:ea typeface="Calibri"/>
                <a:cs typeface="Calibri"/>
                <a:sym typeface="Calibri"/>
              </a:rPr>
              <a:t> </a:t>
            </a:r>
            <a:br>
              <a:rPr i="1" lang="it-IT" sz="3240">
                <a:solidFill>
                  <a:schemeClr val="dk1"/>
                </a:solidFill>
                <a:latin typeface="Calibri"/>
                <a:ea typeface="Calibri"/>
                <a:cs typeface="Calibri"/>
                <a:sym typeface="Calibri"/>
              </a:rPr>
            </a:br>
            <a:r>
              <a:rPr b="1" lang="it-IT" sz="3060">
                <a:solidFill>
                  <a:schemeClr val="lt1"/>
                </a:solidFill>
                <a:latin typeface="Trebuchet MS"/>
                <a:ea typeface="Trebuchet MS"/>
                <a:cs typeface="Trebuchet MS"/>
                <a:sym typeface="Trebuchet MS"/>
              </a:rPr>
              <a:t>R E F E R E N C E S</a:t>
            </a:r>
            <a:br>
              <a:rPr lang="it-IT" sz="3060">
                <a:solidFill>
                  <a:schemeClr val="dk1"/>
                </a:solidFill>
                <a:latin typeface="Trebuchet MS"/>
                <a:ea typeface="Trebuchet MS"/>
                <a:cs typeface="Trebuchet MS"/>
                <a:sym typeface="Trebuchet MS"/>
              </a:rPr>
            </a:br>
            <a:endParaRPr b="1" sz="3060">
              <a:solidFill>
                <a:schemeClr val="lt1"/>
              </a:solidFill>
            </a:endParaRPr>
          </a:p>
        </p:txBody>
      </p:sp>
      <p:sp>
        <p:nvSpPr>
          <p:cNvPr id="520" name="Google Shape;520;p42"/>
          <p:cNvSpPr/>
          <p:nvPr/>
        </p:nvSpPr>
        <p:spPr>
          <a:xfrm>
            <a:off x="524425" y="585971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id="521" name="Google Shape;521;p42"/>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it-IT"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pic>
        <p:nvPicPr>
          <p:cNvPr descr="Libri" id="522" name="Google Shape;522;p42"/>
          <p:cNvPicPr preferRelativeResize="0"/>
          <p:nvPr/>
        </p:nvPicPr>
        <p:blipFill rotWithShape="1">
          <a:blip r:embed="rId3">
            <a:alphaModFix/>
          </a:blip>
          <a:srcRect b="0" l="0" r="0" t="0"/>
          <a:stretch/>
        </p:blipFill>
        <p:spPr>
          <a:xfrm>
            <a:off x="6186992" y="2346996"/>
            <a:ext cx="2754708" cy="1916871"/>
          </a:xfrm>
          <a:prstGeom prst="rect">
            <a:avLst/>
          </a:prstGeom>
          <a:noFill/>
          <a:ln>
            <a:noFill/>
          </a:ln>
        </p:spPr>
      </p:pic>
      <p:sp>
        <p:nvSpPr>
          <p:cNvPr id="523" name="Google Shape;523;p42"/>
          <p:cNvSpPr txBox="1"/>
          <p:nvPr>
            <p:ph idx="1" type="subTitle"/>
          </p:nvPr>
        </p:nvSpPr>
        <p:spPr>
          <a:xfrm>
            <a:off x="202300" y="2371027"/>
            <a:ext cx="7262802" cy="3906704"/>
          </a:xfrm>
          <a:prstGeom prst="rect">
            <a:avLst/>
          </a:prstGeom>
          <a:noFill/>
          <a:ln>
            <a:noFill/>
          </a:ln>
        </p:spPr>
        <p:txBody>
          <a:bodyPr anchorCtr="0" anchor="t" bIns="91425" lIns="91425" spcFirstLastPara="1" rIns="91425" wrap="square" tIns="91425">
            <a:noAutofit/>
          </a:bodyPr>
          <a:lstStyle/>
          <a:p>
            <a:pPr indent="-285750" lvl="0" marL="285750" rtl="0" algn="l">
              <a:lnSpc>
                <a:spcPct val="100000"/>
              </a:lnSpc>
              <a:spcBef>
                <a:spcPts val="0"/>
              </a:spcBef>
              <a:spcAft>
                <a:spcPts val="0"/>
              </a:spcAft>
              <a:buClr>
                <a:schemeClr val="dk1"/>
              </a:buClr>
              <a:buSzPts val="1600"/>
              <a:buFont typeface="Noto Sans Symbols"/>
              <a:buChar char="⮚"/>
            </a:pPr>
            <a:r>
              <a:rPr lang="it-IT" sz="1600">
                <a:latin typeface="Arial"/>
                <a:ea typeface="Arial"/>
                <a:cs typeface="Arial"/>
                <a:sym typeface="Arial"/>
              </a:rPr>
              <a:t>Arbetsgivarföretagsledning Richard Mosley. Wiley 2014.</a:t>
            </a:r>
            <a:endParaRPr/>
          </a:p>
          <a:p>
            <a:pPr indent="-285750" lvl="0" marL="285750" rtl="0" algn="l">
              <a:lnSpc>
                <a:spcPct val="100000"/>
              </a:lnSpc>
              <a:spcBef>
                <a:spcPts val="0"/>
              </a:spcBef>
              <a:spcAft>
                <a:spcPts val="0"/>
              </a:spcAft>
              <a:buClr>
                <a:schemeClr val="dk1"/>
              </a:buClr>
              <a:buSzPts val="1600"/>
              <a:buFont typeface="Noto Sans Symbols"/>
              <a:buChar char="⮚"/>
            </a:pPr>
            <a:r>
              <a:rPr lang="it-IT" sz="1600">
                <a:latin typeface="Arial"/>
                <a:ea typeface="Arial"/>
                <a:cs typeface="Arial"/>
                <a:sym typeface="Arial"/>
              </a:rPr>
              <a:t>Arbetsgivarmärket. Simon Barrow &amp; Richard Mosley. Wiley 2005.</a:t>
            </a:r>
            <a:endParaRPr/>
          </a:p>
          <a:p>
            <a:pPr indent="-285750" lvl="0" marL="285750" rtl="0" algn="l">
              <a:lnSpc>
                <a:spcPct val="100000"/>
              </a:lnSpc>
              <a:spcBef>
                <a:spcPts val="0"/>
              </a:spcBef>
              <a:spcAft>
                <a:spcPts val="0"/>
              </a:spcAft>
              <a:buClr>
                <a:schemeClr val="dk1"/>
              </a:buClr>
              <a:buSzPts val="1600"/>
              <a:buFont typeface="Noto Sans Symbols"/>
              <a:buChar char="⮚"/>
            </a:pPr>
            <a:r>
              <a:rPr lang="it-IT" sz="1600">
                <a:latin typeface="Arial"/>
                <a:ea typeface="Arial"/>
                <a:cs typeface="Arial"/>
                <a:sym typeface="Arial"/>
              </a:rPr>
              <a:t> Marknadsföring. Quattordicesima Edizione. Kotler- </a:t>
            </a:r>
            <a:endParaRPr/>
          </a:p>
          <a:p>
            <a:pPr indent="0" lvl="0" marL="0" rtl="0" algn="l">
              <a:lnSpc>
                <a:spcPct val="100000"/>
              </a:lnSpc>
              <a:spcBef>
                <a:spcPts val="0"/>
              </a:spcBef>
              <a:spcAft>
                <a:spcPts val="0"/>
              </a:spcAft>
              <a:buClr>
                <a:schemeClr val="dk1"/>
              </a:buClr>
              <a:buSzPts val="1600"/>
              <a:buNone/>
            </a:pPr>
            <a:r>
              <a:rPr lang="it-IT" sz="1600">
                <a:latin typeface="Arial"/>
                <a:ea typeface="Arial"/>
                <a:cs typeface="Arial"/>
                <a:sym typeface="Arial"/>
              </a:rPr>
              <a:t>      Keller – Ancarani – Costabile. Pearson. 2013</a:t>
            </a:r>
            <a:endParaRPr/>
          </a:p>
          <a:p>
            <a:pPr indent="-285750" lvl="0" marL="285750" rtl="0" algn="l">
              <a:lnSpc>
                <a:spcPct val="100000"/>
              </a:lnSpc>
              <a:spcBef>
                <a:spcPts val="0"/>
              </a:spcBef>
              <a:spcAft>
                <a:spcPts val="0"/>
              </a:spcAft>
              <a:buClr>
                <a:schemeClr val="dk1"/>
              </a:buClr>
              <a:buSzPts val="1600"/>
              <a:buFont typeface="Noto Sans Symbols"/>
              <a:buChar char="⮚"/>
            </a:pPr>
            <a:r>
              <a:rPr lang="it-IT" sz="1600">
                <a:latin typeface="Arial"/>
                <a:ea typeface="Arial"/>
                <a:cs typeface="Arial"/>
                <a:sym typeface="Arial"/>
              </a:rPr>
              <a:t>Come Costruire il tuo Brand. Manuel Schneer, </a:t>
            </a:r>
            <a:endParaRPr/>
          </a:p>
          <a:p>
            <a:pPr indent="0" lvl="0" marL="0" rtl="0" algn="l">
              <a:lnSpc>
                <a:spcPct val="100000"/>
              </a:lnSpc>
              <a:spcBef>
                <a:spcPts val="0"/>
              </a:spcBef>
              <a:spcAft>
                <a:spcPts val="0"/>
              </a:spcAft>
              <a:buClr>
                <a:schemeClr val="dk1"/>
              </a:buClr>
              <a:buSzPts val="1600"/>
              <a:buNone/>
            </a:pPr>
            <a:r>
              <a:rPr lang="it-IT" sz="1600">
                <a:latin typeface="Arial"/>
                <a:ea typeface="Arial"/>
                <a:cs typeface="Arial"/>
                <a:sym typeface="Arial"/>
              </a:rPr>
              <a:t>     Adriana Velazquez. GueriniNext, 2015.</a:t>
            </a:r>
            <a:endParaRPr/>
          </a:p>
          <a:p>
            <a:pPr indent="-285750" lvl="3" marL="285750" rtl="0" algn="l">
              <a:lnSpc>
                <a:spcPct val="100000"/>
              </a:lnSpc>
              <a:spcBef>
                <a:spcPts val="0"/>
              </a:spcBef>
              <a:spcAft>
                <a:spcPts val="0"/>
              </a:spcAft>
              <a:buClr>
                <a:schemeClr val="dk1"/>
              </a:buClr>
              <a:buSzPts val="1600"/>
              <a:buFont typeface="Noto Sans Symbols"/>
              <a:buChar char="⮚"/>
            </a:pPr>
            <a:r>
              <a:rPr lang="it-IT" sz="1600" u="sng">
                <a:solidFill>
                  <a:schemeClr val="hlink"/>
                </a:solidFill>
                <a:hlinkClick r:id="rId4"/>
              </a:rPr>
              <a:t>https://hbr.org/2018/05/how-to-strengthen-your-reputation-as-an-employer</a:t>
            </a:r>
            <a:endParaRPr sz="1600">
              <a:latin typeface="Arial"/>
              <a:ea typeface="Arial"/>
              <a:cs typeface="Arial"/>
              <a:sym typeface="Arial"/>
            </a:endParaRPr>
          </a:p>
          <a:p>
            <a:pPr indent="-285750" lvl="0" marL="285750" rtl="0" algn="l">
              <a:lnSpc>
                <a:spcPct val="100000"/>
              </a:lnSpc>
              <a:spcBef>
                <a:spcPts val="0"/>
              </a:spcBef>
              <a:spcAft>
                <a:spcPts val="0"/>
              </a:spcAft>
              <a:buClr>
                <a:schemeClr val="dk1"/>
              </a:buClr>
              <a:buSzPts val="1600"/>
              <a:buFont typeface="Noto Sans Symbols"/>
              <a:buChar char="⮚"/>
            </a:pPr>
            <a:r>
              <a:rPr lang="it-IT" sz="1600" u="sng">
                <a:solidFill>
                  <a:schemeClr val="hlink"/>
                </a:solidFill>
                <a:hlinkClick r:id="rId5"/>
              </a:rPr>
              <a:t>https://linkhumans.com/employer-branding-ebook/</a:t>
            </a:r>
            <a:endParaRPr sz="1600">
              <a:latin typeface="Arial"/>
              <a:ea typeface="Arial"/>
              <a:cs typeface="Arial"/>
              <a:sym typeface="Arial"/>
            </a:endParaRPr>
          </a:p>
          <a:p>
            <a:pPr indent="-285750" lvl="0" marL="285750" rtl="0" algn="l">
              <a:lnSpc>
                <a:spcPct val="100000"/>
              </a:lnSpc>
              <a:spcBef>
                <a:spcPts val="0"/>
              </a:spcBef>
              <a:spcAft>
                <a:spcPts val="0"/>
              </a:spcAft>
              <a:buClr>
                <a:schemeClr val="dk1"/>
              </a:buClr>
              <a:buSzPts val="1600"/>
              <a:buFont typeface="Noto Sans Symbols"/>
              <a:buChar char="⮚"/>
            </a:pPr>
            <a:r>
              <a:rPr lang="it-IT" sz="1600" u="sng">
                <a:solidFill>
                  <a:schemeClr val="hlink"/>
                </a:solidFill>
                <a:hlinkClick r:id="rId6"/>
              </a:rPr>
              <a:t>https://more.bountyjobs.com/rs/129-JDH-285/images/TLNT-StrategicTalentAcquisition.pdf</a:t>
            </a:r>
            <a:endParaRPr sz="1600"/>
          </a:p>
          <a:p>
            <a:pPr indent="-285750" lvl="0" marL="285750" rtl="0" algn="l">
              <a:lnSpc>
                <a:spcPct val="100000"/>
              </a:lnSpc>
              <a:spcBef>
                <a:spcPts val="0"/>
              </a:spcBef>
              <a:spcAft>
                <a:spcPts val="0"/>
              </a:spcAft>
              <a:buClr>
                <a:schemeClr val="dk1"/>
              </a:buClr>
              <a:buSzPts val="1600"/>
              <a:buFont typeface="Noto Sans Symbols"/>
              <a:buChar char="⮚"/>
            </a:pPr>
            <a:r>
              <a:rPr lang="it-IT" sz="1600" u="sng">
                <a:solidFill>
                  <a:schemeClr val="hlink"/>
                </a:solidFill>
                <a:hlinkClick r:id="rId7"/>
              </a:rPr>
              <a:t>https://www.greenhouse.io/blog/how-to-create-a-great-workplace-culture-that-will-attract-and-keep-top-talent</a:t>
            </a:r>
            <a:endParaRPr sz="1600"/>
          </a:p>
          <a:p>
            <a:pPr indent="-285750" lvl="0" marL="285750" rtl="0" algn="l">
              <a:lnSpc>
                <a:spcPct val="100000"/>
              </a:lnSpc>
              <a:spcBef>
                <a:spcPts val="0"/>
              </a:spcBef>
              <a:spcAft>
                <a:spcPts val="0"/>
              </a:spcAft>
              <a:buClr>
                <a:schemeClr val="dk1"/>
              </a:buClr>
              <a:buSzPts val="1600"/>
              <a:buFont typeface="Noto Sans Symbols"/>
              <a:buChar char="⮚"/>
            </a:pPr>
            <a:r>
              <a:rPr lang="it-IT" sz="1600" u="sng">
                <a:solidFill>
                  <a:schemeClr val="hlink"/>
                </a:solidFill>
                <a:hlinkClick r:id="rId8"/>
              </a:rPr>
              <a:t>https://soundcloud.com/linkhumans</a:t>
            </a:r>
            <a:endParaRPr sz="1600">
              <a:latin typeface="Arial"/>
              <a:ea typeface="Arial"/>
              <a:cs typeface="Arial"/>
              <a:sym typeface="Arial"/>
            </a:endParaRPr>
          </a:p>
          <a:p>
            <a:pPr indent="0" lvl="0" marL="0" rtl="0" algn="l">
              <a:lnSpc>
                <a:spcPct val="100000"/>
              </a:lnSpc>
              <a:spcBef>
                <a:spcPts val="0"/>
              </a:spcBef>
              <a:spcAft>
                <a:spcPts val="0"/>
              </a:spcAft>
              <a:buClr>
                <a:schemeClr val="dk1"/>
              </a:buClr>
              <a:buSzPts val="1800"/>
              <a:buNone/>
            </a:pPr>
            <a:r>
              <a:t/>
            </a:r>
            <a:endParaRPr>
              <a:latin typeface="Arial"/>
              <a:ea typeface="Arial"/>
              <a:cs typeface="Arial"/>
              <a:sym typeface="Arial"/>
            </a:endParaRPr>
          </a:p>
          <a:p>
            <a:pPr indent="0" lvl="0" marL="0" rtl="0" algn="l">
              <a:lnSpc>
                <a:spcPct val="200000"/>
              </a:lnSpc>
              <a:spcBef>
                <a:spcPts val="0"/>
              </a:spcBef>
              <a:spcAft>
                <a:spcPts val="0"/>
              </a:spcAft>
              <a:buClr>
                <a:schemeClr val="dk1"/>
              </a:buClr>
              <a:buSzPts val="1800"/>
              <a:buNone/>
            </a:pPr>
            <a:r>
              <a:t/>
            </a:r>
            <a:endParaRPr>
              <a:latin typeface="Arial"/>
              <a:ea typeface="Arial"/>
              <a:cs typeface="Arial"/>
              <a:sym typeface="Arial"/>
            </a:endParaRPr>
          </a:p>
        </p:txBody>
      </p:sp>
      <p:pic>
        <p:nvPicPr>
          <p:cNvPr id="524" name="Google Shape;524;p42"/>
          <p:cNvPicPr preferRelativeResize="0"/>
          <p:nvPr/>
        </p:nvPicPr>
        <p:blipFill rotWithShape="1">
          <a:blip r:embed="rId9">
            <a:alphaModFix/>
          </a:blip>
          <a:srcRect b="0" l="0" r="0" t="0"/>
          <a:stretch/>
        </p:blipFill>
        <p:spPr>
          <a:xfrm>
            <a:off x="421100" y="5996331"/>
            <a:ext cx="1815473" cy="71904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6"/>
          <p:cNvSpPr txBox="1"/>
          <p:nvPr>
            <p:ph type="ctrTitle"/>
          </p:nvPr>
        </p:nvSpPr>
        <p:spPr>
          <a:xfrm>
            <a:off x="76540" y="2621922"/>
            <a:ext cx="8990920" cy="2066868"/>
          </a:xfrm>
          <a:prstGeom prst="rect">
            <a:avLst/>
          </a:prstGeom>
          <a:noFill/>
          <a:ln>
            <a:noFill/>
          </a:ln>
        </p:spPr>
        <p:txBody>
          <a:bodyPr anchorCtr="0" anchor="b" bIns="91425" lIns="91425" spcFirstLastPara="1" rIns="91425" wrap="square" tIns="91425">
            <a:noAutofit/>
          </a:bodyPr>
          <a:lstStyle/>
          <a:p>
            <a:pPr indent="0" lvl="0" marL="0" rtl="0" algn="ctr">
              <a:lnSpc>
                <a:spcPct val="150000"/>
              </a:lnSpc>
              <a:spcBef>
                <a:spcPts val="0"/>
              </a:spcBef>
              <a:spcAft>
                <a:spcPts val="0"/>
              </a:spcAft>
              <a:buClr>
                <a:schemeClr val="dk1"/>
              </a:buClr>
              <a:buSzPts val="3600"/>
              <a:buFont typeface="Trebuchet MS"/>
              <a:buNone/>
            </a:pPr>
            <a:r>
              <a:rPr b="1" lang="it-IT" sz="3600"/>
              <a:t>Inlärningsenhet 01:</a:t>
            </a:r>
            <a:endParaRPr b="1" sz="3200"/>
          </a:p>
          <a:p>
            <a:pPr indent="0" lvl="0" marL="0" rtl="0" algn="ctr">
              <a:lnSpc>
                <a:spcPct val="150000"/>
              </a:lnSpc>
              <a:spcBef>
                <a:spcPts val="0"/>
              </a:spcBef>
              <a:spcAft>
                <a:spcPts val="0"/>
              </a:spcAft>
              <a:buClr>
                <a:schemeClr val="dk1"/>
              </a:buClr>
              <a:buSzPts val="3600"/>
              <a:buFont typeface="Trebuchet MS"/>
              <a:buNone/>
            </a:pPr>
            <a:r>
              <a:rPr b="1" lang="it-IT" sz="3600"/>
              <a:t>Arbetsgivarvarumärke - att locka talang definierat av ett varumärke</a:t>
            </a:r>
            <a:endParaRPr/>
          </a:p>
        </p:txBody>
      </p:sp>
      <p:sp>
        <p:nvSpPr>
          <p:cNvPr id="130" name="Google Shape;130;p16"/>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it-IT"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
        <p:nvSpPr>
          <p:cNvPr id="131" name="Google Shape;131;p16"/>
          <p:cNvSpPr txBox="1"/>
          <p:nvPr/>
        </p:nvSpPr>
        <p:spPr>
          <a:xfrm>
            <a:off x="1371760" y="4796678"/>
            <a:ext cx="6716628" cy="408041"/>
          </a:xfrm>
          <a:prstGeom prst="rect">
            <a:avLst/>
          </a:prstGeom>
          <a:noFill/>
          <a:ln>
            <a:noFill/>
          </a:ln>
        </p:spPr>
        <p:txBody>
          <a:bodyPr anchorCtr="0" anchor="t" bIns="91425" lIns="91425" spcFirstLastPara="1" rIns="91425" wrap="square" tIns="91425">
            <a:noAutofit/>
          </a:bodyPr>
          <a:lstStyle/>
          <a:p>
            <a:pPr indent="0" lvl="0" marL="0" marR="0" rtl="0" algn="ctr">
              <a:lnSpc>
                <a:spcPct val="90000"/>
              </a:lnSpc>
              <a:spcBef>
                <a:spcPts val="0"/>
              </a:spcBef>
              <a:spcAft>
                <a:spcPts val="0"/>
              </a:spcAft>
              <a:buClr>
                <a:schemeClr val="dk1"/>
              </a:buClr>
              <a:buSzPts val="2000"/>
              <a:buFont typeface="Arial"/>
              <a:buNone/>
            </a:pPr>
            <a:r>
              <a:rPr b="1" lang="it-IT" sz="2000">
                <a:solidFill>
                  <a:schemeClr val="dk1"/>
                </a:solidFill>
                <a:latin typeface="Trebuchet MS"/>
                <a:ea typeface="Trebuchet MS"/>
                <a:cs typeface="Trebuchet MS"/>
                <a:sym typeface="Trebuchet MS"/>
              </a:rPr>
              <a:t>Prepared by TUCEP  ITALY </a:t>
            </a:r>
            <a:endParaRPr/>
          </a:p>
        </p:txBody>
      </p:sp>
      <p:pic>
        <p:nvPicPr>
          <p:cNvPr id="132" name="Google Shape;132;p16"/>
          <p:cNvPicPr preferRelativeResize="0"/>
          <p:nvPr/>
        </p:nvPicPr>
        <p:blipFill rotWithShape="1">
          <a:blip r:embed="rId3">
            <a:alphaModFix/>
          </a:blip>
          <a:srcRect b="0" l="0" r="0" t="0"/>
          <a:stretch/>
        </p:blipFill>
        <p:spPr>
          <a:xfrm>
            <a:off x="421100" y="5996331"/>
            <a:ext cx="1815473" cy="719042"/>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p43"/>
          <p:cNvSpPr txBox="1"/>
          <p:nvPr>
            <p:ph type="ctrTitle"/>
          </p:nvPr>
        </p:nvSpPr>
        <p:spPr>
          <a:xfrm>
            <a:off x="1143000" y="1577555"/>
            <a:ext cx="6858000" cy="1932407"/>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4320"/>
              <a:buFont typeface="Trebuchet MS"/>
              <a:buNone/>
            </a:pPr>
            <a:r>
              <a:rPr b="1" lang="it-IT" sz="4320"/>
              <a:t>Tack för att du tittade!</a:t>
            </a:r>
            <a:br>
              <a:rPr b="1" i="1" lang="it-IT" sz="4320">
                <a:solidFill>
                  <a:schemeClr val="accent4"/>
                </a:solidFill>
              </a:rPr>
            </a:br>
            <a:endParaRPr sz="4050"/>
          </a:p>
        </p:txBody>
      </p:sp>
      <p:pic>
        <p:nvPicPr>
          <p:cNvPr id="530" name="Google Shape;530;p43"/>
          <p:cNvPicPr preferRelativeResize="0"/>
          <p:nvPr/>
        </p:nvPicPr>
        <p:blipFill rotWithShape="1">
          <a:blip r:embed="rId3">
            <a:alphaModFix/>
          </a:blip>
          <a:srcRect b="0" l="0" r="0" t="0"/>
          <a:stretch/>
        </p:blipFill>
        <p:spPr>
          <a:xfrm>
            <a:off x="1071067" y="5905512"/>
            <a:ext cx="1439863" cy="398463"/>
          </a:xfrm>
          <a:prstGeom prst="rect">
            <a:avLst/>
          </a:prstGeom>
          <a:noFill/>
          <a:ln>
            <a:noFill/>
          </a:ln>
        </p:spPr>
      </p:pic>
      <p:pic>
        <p:nvPicPr>
          <p:cNvPr id="531" name="Google Shape;531;p43"/>
          <p:cNvPicPr preferRelativeResize="0"/>
          <p:nvPr/>
        </p:nvPicPr>
        <p:blipFill rotWithShape="1">
          <a:blip r:embed="rId4">
            <a:alphaModFix/>
          </a:blip>
          <a:srcRect b="0" l="0" r="0" t="0"/>
          <a:stretch/>
        </p:blipFill>
        <p:spPr>
          <a:xfrm>
            <a:off x="2587155" y="5905512"/>
            <a:ext cx="792163" cy="404813"/>
          </a:xfrm>
          <a:prstGeom prst="rect">
            <a:avLst/>
          </a:prstGeom>
          <a:noFill/>
          <a:ln>
            <a:noFill/>
          </a:ln>
        </p:spPr>
      </p:pic>
      <p:pic>
        <p:nvPicPr>
          <p:cNvPr id="532" name="Google Shape;532;p43"/>
          <p:cNvPicPr preferRelativeResize="0"/>
          <p:nvPr/>
        </p:nvPicPr>
        <p:blipFill rotWithShape="1">
          <a:blip r:embed="rId5">
            <a:alphaModFix/>
          </a:blip>
          <a:srcRect b="0" l="0" r="0" t="0"/>
          <a:stretch/>
        </p:blipFill>
        <p:spPr>
          <a:xfrm>
            <a:off x="3565594" y="5866258"/>
            <a:ext cx="822325" cy="361950"/>
          </a:xfrm>
          <a:prstGeom prst="rect">
            <a:avLst/>
          </a:prstGeom>
          <a:noFill/>
          <a:ln>
            <a:noFill/>
          </a:ln>
        </p:spPr>
      </p:pic>
      <p:pic>
        <p:nvPicPr>
          <p:cNvPr id="533" name="Google Shape;533;p43"/>
          <p:cNvPicPr preferRelativeResize="0"/>
          <p:nvPr/>
        </p:nvPicPr>
        <p:blipFill rotWithShape="1">
          <a:blip r:embed="rId6">
            <a:alphaModFix/>
          </a:blip>
          <a:srcRect b="0" l="0" r="0" t="0"/>
          <a:stretch/>
        </p:blipFill>
        <p:spPr>
          <a:xfrm>
            <a:off x="4611889" y="5906739"/>
            <a:ext cx="1390650" cy="323850"/>
          </a:xfrm>
          <a:prstGeom prst="rect">
            <a:avLst/>
          </a:prstGeom>
          <a:noFill/>
          <a:ln>
            <a:noFill/>
          </a:ln>
        </p:spPr>
      </p:pic>
      <p:pic>
        <p:nvPicPr>
          <p:cNvPr id="534" name="Google Shape;534;p43"/>
          <p:cNvPicPr preferRelativeResize="0"/>
          <p:nvPr/>
        </p:nvPicPr>
        <p:blipFill rotWithShape="1">
          <a:blip r:embed="rId7">
            <a:alphaModFix/>
          </a:blip>
          <a:srcRect b="0" l="0" r="0" t="0"/>
          <a:stretch/>
        </p:blipFill>
        <p:spPr>
          <a:xfrm>
            <a:off x="6154988" y="5905512"/>
            <a:ext cx="342900" cy="306388"/>
          </a:xfrm>
          <a:prstGeom prst="rect">
            <a:avLst/>
          </a:prstGeom>
          <a:noFill/>
          <a:ln>
            <a:noFill/>
          </a:ln>
        </p:spPr>
      </p:pic>
      <p:pic>
        <p:nvPicPr>
          <p:cNvPr id="535" name="Google Shape;535;p43"/>
          <p:cNvPicPr preferRelativeResize="0"/>
          <p:nvPr/>
        </p:nvPicPr>
        <p:blipFill rotWithShape="1">
          <a:blip r:embed="rId8">
            <a:alphaModFix/>
          </a:blip>
          <a:srcRect b="0" l="0" r="0" t="0"/>
          <a:stretch/>
        </p:blipFill>
        <p:spPr>
          <a:xfrm>
            <a:off x="6616221" y="5850743"/>
            <a:ext cx="525462" cy="369888"/>
          </a:xfrm>
          <a:prstGeom prst="rect">
            <a:avLst/>
          </a:prstGeom>
          <a:noFill/>
          <a:ln>
            <a:noFill/>
          </a:ln>
        </p:spPr>
      </p:pic>
      <p:sp>
        <p:nvSpPr>
          <p:cNvPr id="536" name="Google Shape;536;p43"/>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it-IT"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
        <p:nvSpPr>
          <p:cNvPr id="537" name="Google Shape;537;p43"/>
          <p:cNvSpPr/>
          <p:nvPr/>
        </p:nvSpPr>
        <p:spPr>
          <a:xfrm>
            <a:off x="1143000" y="3731619"/>
            <a:ext cx="6857838" cy="138492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br>
              <a:rPr b="1" lang="it-IT" sz="2800">
                <a:solidFill>
                  <a:schemeClr val="dk1"/>
                </a:solidFill>
                <a:latin typeface="Trebuchet MS"/>
                <a:ea typeface="Trebuchet MS"/>
                <a:cs typeface="Trebuchet MS"/>
                <a:sym typeface="Trebuchet MS"/>
              </a:rPr>
            </a:br>
            <a:r>
              <a:rPr b="1" lang="it-IT" sz="2800">
                <a:solidFill>
                  <a:schemeClr val="dk1"/>
                </a:solidFill>
                <a:latin typeface="Trebuchet MS"/>
                <a:ea typeface="Trebuchet MS"/>
                <a:cs typeface="Trebuchet MS"/>
                <a:sym typeface="Trebuchet MS"/>
              </a:rPr>
              <a:t>“</a:t>
            </a:r>
            <a:r>
              <a:rPr b="0" lang="it-IT" sz="2800">
                <a:solidFill>
                  <a:schemeClr val="dk1"/>
                </a:solidFill>
                <a:latin typeface="Trebuchet MS"/>
                <a:ea typeface="Trebuchet MS"/>
                <a:cs typeface="Trebuchet MS"/>
                <a:sym typeface="Trebuchet MS"/>
              </a:rPr>
              <a:t>Vad är</a:t>
            </a:r>
            <a:r>
              <a:rPr lang="it-IT" sz="2800">
                <a:solidFill>
                  <a:schemeClr val="dk1"/>
                </a:solidFill>
                <a:latin typeface="Trebuchet MS"/>
                <a:ea typeface="Trebuchet MS"/>
                <a:cs typeface="Trebuchet MS"/>
                <a:sym typeface="Trebuchet MS"/>
              </a:rPr>
              <a:t> arbetsgivarmärkning?</a:t>
            </a:r>
            <a:r>
              <a:rPr b="1" lang="it-IT" sz="2800">
                <a:solidFill>
                  <a:schemeClr val="dk1"/>
                </a:solidFill>
                <a:latin typeface="Trebuchet MS"/>
                <a:ea typeface="Trebuchet MS"/>
                <a:cs typeface="Trebuchet MS"/>
                <a:sym typeface="Trebuchet MS"/>
              </a:rPr>
              <a:t>”</a:t>
            </a:r>
            <a:endParaRPr b="1" i="1" sz="28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b="1" i="1" sz="2800">
              <a:solidFill>
                <a:schemeClr val="dk1"/>
              </a:solidFill>
              <a:latin typeface="Calibri"/>
              <a:ea typeface="Calibri"/>
              <a:cs typeface="Calibri"/>
              <a:sym typeface="Calibri"/>
            </a:endParaRPr>
          </a:p>
        </p:txBody>
      </p:sp>
      <p:pic>
        <p:nvPicPr>
          <p:cNvPr id="538" name="Google Shape;538;p43"/>
          <p:cNvPicPr preferRelativeResize="0"/>
          <p:nvPr/>
        </p:nvPicPr>
        <p:blipFill rotWithShape="1">
          <a:blip r:embed="rId9">
            <a:alphaModFix/>
          </a:blip>
          <a:srcRect b="0" l="0" r="0" t="0"/>
          <a:stretch/>
        </p:blipFill>
        <p:spPr>
          <a:xfrm>
            <a:off x="186317" y="6061018"/>
            <a:ext cx="1558547" cy="61728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7"/>
          <p:cNvSpPr/>
          <p:nvPr>
            <p:ph type="ctrTitle"/>
          </p:nvPr>
        </p:nvSpPr>
        <p:spPr>
          <a:xfrm>
            <a:off x="311700" y="1531253"/>
            <a:ext cx="8520600" cy="528865"/>
          </a:xfrm>
          <a:prstGeom prst="roundRect">
            <a:avLst>
              <a:gd fmla="val 16667" name="adj"/>
            </a:avLst>
          </a:prstGeom>
          <a:solidFill>
            <a:srgbClr val="3086B8"/>
          </a:soli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240"/>
              <a:buFont typeface="Trebuchet MS"/>
              <a:buNone/>
            </a:pPr>
            <a:r>
              <a:rPr b="1" lang="it-IT" sz="3240">
                <a:solidFill>
                  <a:schemeClr val="lt1"/>
                </a:solidFill>
                <a:latin typeface="Trebuchet MS"/>
                <a:ea typeface="Trebuchet MS"/>
                <a:cs typeface="Trebuchet MS"/>
                <a:sym typeface="Trebuchet MS"/>
              </a:rPr>
              <a:t>Läromål</a:t>
            </a:r>
            <a:endParaRPr/>
          </a:p>
        </p:txBody>
      </p:sp>
      <p:sp>
        <p:nvSpPr>
          <p:cNvPr id="138" name="Google Shape;138;p17"/>
          <p:cNvSpPr txBox="1"/>
          <p:nvPr>
            <p:ph idx="1" type="subTitle"/>
          </p:nvPr>
        </p:nvSpPr>
        <p:spPr>
          <a:xfrm>
            <a:off x="311700" y="2147561"/>
            <a:ext cx="8520600" cy="4136695"/>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1800"/>
              <a:buNone/>
            </a:pPr>
            <a:r>
              <a:rPr lang="it-IT"/>
              <a:t>I slutet av denna inlärningsenhet kommer du att kunna ...</a:t>
            </a:r>
            <a:endParaRPr/>
          </a:p>
          <a:p>
            <a:pPr indent="0" lvl="0" marL="0" rtl="0" algn="l">
              <a:lnSpc>
                <a:spcPct val="90000"/>
              </a:lnSpc>
              <a:spcBef>
                <a:spcPts val="0"/>
              </a:spcBef>
              <a:spcAft>
                <a:spcPts val="0"/>
              </a:spcAft>
              <a:buClr>
                <a:schemeClr val="dk1"/>
              </a:buClr>
              <a:buSzPts val="2000"/>
              <a:buNone/>
            </a:pPr>
            <a:r>
              <a:t/>
            </a:r>
            <a:endParaRPr sz="2000"/>
          </a:p>
          <a:p>
            <a:pPr indent="-342900" lvl="3" marL="1371600" rtl="0" algn="l">
              <a:lnSpc>
                <a:spcPct val="150000"/>
              </a:lnSpc>
              <a:spcBef>
                <a:spcPts val="375"/>
              </a:spcBef>
              <a:spcAft>
                <a:spcPts val="0"/>
              </a:spcAft>
              <a:buClr>
                <a:schemeClr val="dk1"/>
              </a:buClr>
              <a:buSzPts val="2000"/>
              <a:buFont typeface="Trebuchet MS"/>
              <a:buAutoNum type="arabicPeriod"/>
            </a:pPr>
            <a:r>
              <a:rPr lang="it-IT" sz="2000"/>
              <a:t>Definiera vad som är ”arbetsgivarvarumärke”?</a:t>
            </a:r>
            <a:endParaRPr/>
          </a:p>
          <a:p>
            <a:pPr indent="-342900" lvl="3" marL="1371600" rtl="0" algn="l">
              <a:lnSpc>
                <a:spcPct val="150000"/>
              </a:lnSpc>
              <a:spcBef>
                <a:spcPts val="375"/>
              </a:spcBef>
              <a:spcAft>
                <a:spcPts val="0"/>
              </a:spcAft>
              <a:buClr>
                <a:schemeClr val="dk1"/>
              </a:buClr>
              <a:buSzPts val="2000"/>
              <a:buFont typeface="Trebuchet MS"/>
              <a:buAutoNum type="arabicPeriod"/>
            </a:pPr>
            <a:r>
              <a:rPr lang="it-IT" sz="2000"/>
              <a:t>Känna igen fördelarna med arbetsgivarmärkning</a:t>
            </a:r>
            <a:endParaRPr/>
          </a:p>
          <a:p>
            <a:pPr indent="-342900" lvl="3" marL="1371600" rtl="0" algn="l">
              <a:lnSpc>
                <a:spcPct val="150000"/>
              </a:lnSpc>
              <a:spcBef>
                <a:spcPts val="375"/>
              </a:spcBef>
              <a:spcAft>
                <a:spcPts val="0"/>
              </a:spcAft>
              <a:buClr>
                <a:schemeClr val="dk1"/>
              </a:buClr>
              <a:buSzPts val="2000"/>
              <a:buFont typeface="Trebuchet MS"/>
              <a:buAutoNum type="arabicPeriod"/>
            </a:pPr>
            <a:r>
              <a:rPr lang="it-IT" sz="2000"/>
              <a:t>Identifiera komponenterna i en arbetsgivares varumärke</a:t>
            </a:r>
            <a:endParaRPr/>
          </a:p>
          <a:p>
            <a:pPr indent="-342900" lvl="3" marL="1371600" rtl="0" algn="l">
              <a:lnSpc>
                <a:spcPct val="150000"/>
              </a:lnSpc>
              <a:spcBef>
                <a:spcPts val="375"/>
              </a:spcBef>
              <a:spcAft>
                <a:spcPts val="0"/>
              </a:spcAft>
              <a:buClr>
                <a:schemeClr val="dk1"/>
              </a:buClr>
              <a:buSzPts val="2000"/>
              <a:buFont typeface="Trebuchet MS"/>
              <a:buAutoNum type="arabicPeriod"/>
            </a:pPr>
            <a:r>
              <a:rPr lang="it-IT" sz="2000"/>
              <a:t>Definiera vad ett företags rykte är</a:t>
            </a:r>
            <a:endParaRPr/>
          </a:p>
          <a:p>
            <a:pPr indent="-342900" lvl="3" marL="1371600" rtl="0" algn="l">
              <a:lnSpc>
                <a:spcPct val="150000"/>
              </a:lnSpc>
              <a:spcBef>
                <a:spcPts val="375"/>
              </a:spcBef>
              <a:spcAft>
                <a:spcPts val="0"/>
              </a:spcAft>
              <a:buClr>
                <a:schemeClr val="dk1"/>
              </a:buClr>
              <a:buSzPts val="2000"/>
              <a:buFont typeface="Trebuchet MS"/>
              <a:buAutoNum type="arabicPeriod"/>
            </a:pPr>
            <a:r>
              <a:rPr lang="it-IT" sz="2000"/>
              <a:t>Identifiera stegen i arbetsgivarens varumärkesprocess / cykel</a:t>
            </a:r>
            <a:endParaRPr/>
          </a:p>
          <a:p>
            <a:pPr indent="-215900" lvl="5" marL="2057400" rtl="0" algn="l">
              <a:lnSpc>
                <a:spcPct val="150000"/>
              </a:lnSpc>
              <a:spcBef>
                <a:spcPts val="375"/>
              </a:spcBef>
              <a:spcAft>
                <a:spcPts val="0"/>
              </a:spcAft>
              <a:buClr>
                <a:schemeClr val="dk1"/>
              </a:buClr>
              <a:buSzPts val="2000"/>
              <a:buFont typeface="Trebuchet MS"/>
              <a:buNone/>
            </a:pPr>
            <a:r>
              <a:t/>
            </a:r>
            <a:endParaRPr sz="2000"/>
          </a:p>
        </p:txBody>
      </p:sp>
      <p:sp>
        <p:nvSpPr>
          <p:cNvPr id="139" name="Google Shape;139;p17"/>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it-IT"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pic>
        <p:nvPicPr>
          <p:cNvPr id="140" name="Google Shape;140;p17"/>
          <p:cNvPicPr preferRelativeResize="0"/>
          <p:nvPr/>
        </p:nvPicPr>
        <p:blipFill rotWithShape="1">
          <a:blip r:embed="rId3">
            <a:alphaModFix/>
          </a:blip>
          <a:srcRect b="0" l="0" r="0" t="0"/>
          <a:stretch/>
        </p:blipFill>
        <p:spPr>
          <a:xfrm>
            <a:off x="421100" y="5996331"/>
            <a:ext cx="1815473" cy="71904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pic>
        <p:nvPicPr>
          <p:cNvPr descr="page1image65757104" id="145" name="Google Shape;145;p18"/>
          <p:cNvPicPr preferRelativeResize="0"/>
          <p:nvPr/>
        </p:nvPicPr>
        <p:blipFill rotWithShape="1">
          <a:blip r:embed="rId3">
            <a:alphaModFix amt="20000"/>
          </a:blip>
          <a:srcRect b="0" l="0" r="0" t="0"/>
          <a:stretch/>
        </p:blipFill>
        <p:spPr>
          <a:xfrm>
            <a:off x="311700" y="1771967"/>
            <a:ext cx="8603728" cy="4943406"/>
          </a:xfrm>
          <a:prstGeom prst="rect">
            <a:avLst/>
          </a:prstGeom>
          <a:noFill/>
          <a:ln>
            <a:noFill/>
          </a:ln>
        </p:spPr>
      </p:pic>
      <p:sp>
        <p:nvSpPr>
          <p:cNvPr id="146" name="Google Shape;146;p18"/>
          <p:cNvSpPr/>
          <p:nvPr>
            <p:ph type="ctrTitle"/>
          </p:nvPr>
        </p:nvSpPr>
        <p:spPr>
          <a:xfrm>
            <a:off x="311700" y="1771967"/>
            <a:ext cx="8520600" cy="451276"/>
          </a:xfrm>
          <a:prstGeom prst="roundRect">
            <a:avLst>
              <a:gd fmla="val 16667" name="adj"/>
            </a:avLst>
          </a:prstGeom>
          <a:solidFill>
            <a:srgbClr val="3086B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060"/>
              <a:buFont typeface="Trebuchet MS"/>
              <a:buNone/>
            </a:pPr>
            <a:r>
              <a:rPr b="1" lang="it-IT" sz="3060">
                <a:solidFill>
                  <a:schemeClr val="lt1"/>
                </a:solidFill>
                <a:latin typeface="Trebuchet MS"/>
                <a:ea typeface="Trebuchet MS"/>
                <a:cs typeface="Trebuchet MS"/>
                <a:sym typeface="Trebuchet MS"/>
              </a:rPr>
              <a:t>Innehållet i inlärningsenhet 01</a:t>
            </a:r>
            <a:endParaRPr b="1" sz="3060">
              <a:solidFill>
                <a:schemeClr val="lt1"/>
              </a:solidFill>
            </a:endParaRPr>
          </a:p>
        </p:txBody>
      </p:sp>
      <p:sp>
        <p:nvSpPr>
          <p:cNvPr id="147" name="Google Shape;147;p18"/>
          <p:cNvSpPr txBox="1"/>
          <p:nvPr>
            <p:ph idx="1" type="subTitle"/>
          </p:nvPr>
        </p:nvSpPr>
        <p:spPr>
          <a:xfrm>
            <a:off x="1110978" y="2621745"/>
            <a:ext cx="6290719" cy="2914084"/>
          </a:xfrm>
          <a:prstGeom prst="rect">
            <a:avLst/>
          </a:prstGeom>
          <a:noFill/>
          <a:ln>
            <a:noFill/>
          </a:ln>
        </p:spPr>
        <p:txBody>
          <a:bodyPr anchorCtr="0" anchor="t" bIns="91425" lIns="91425" spcFirstLastPara="1" rIns="91425" wrap="square" tIns="91425">
            <a:noAutofit/>
          </a:bodyPr>
          <a:lstStyle/>
          <a:p>
            <a:pPr indent="-342900" lvl="0" marL="342900" rtl="0" algn="l">
              <a:lnSpc>
                <a:spcPct val="150000"/>
              </a:lnSpc>
              <a:spcBef>
                <a:spcPts val="750"/>
              </a:spcBef>
              <a:spcAft>
                <a:spcPts val="0"/>
              </a:spcAft>
              <a:buClr>
                <a:schemeClr val="dk1"/>
              </a:buClr>
              <a:buSzPts val="1800"/>
              <a:buFont typeface="Noto Sans Symbols"/>
              <a:buChar char="✔"/>
            </a:pPr>
            <a:r>
              <a:rPr lang="it-IT"/>
              <a:t>Vad är ”arbetsgivarvarumärke”?</a:t>
            </a:r>
            <a:endParaRPr/>
          </a:p>
          <a:p>
            <a:pPr indent="-342900" lvl="0" marL="342900" rtl="0" algn="l">
              <a:lnSpc>
                <a:spcPct val="150000"/>
              </a:lnSpc>
              <a:spcBef>
                <a:spcPts val="750"/>
              </a:spcBef>
              <a:spcAft>
                <a:spcPts val="0"/>
              </a:spcAft>
              <a:buClr>
                <a:schemeClr val="dk1"/>
              </a:buClr>
              <a:buSzPts val="1800"/>
              <a:buFont typeface="Noto Sans Symbols"/>
              <a:buChar char="✔"/>
            </a:pPr>
            <a:r>
              <a:rPr lang="it-IT"/>
              <a:t>Komponenterna i arbetsgivarmärkning</a:t>
            </a:r>
            <a:endParaRPr/>
          </a:p>
          <a:p>
            <a:pPr indent="-342900" lvl="0" marL="342900" rtl="0" algn="l">
              <a:lnSpc>
                <a:spcPct val="150000"/>
              </a:lnSpc>
              <a:spcBef>
                <a:spcPts val="750"/>
              </a:spcBef>
              <a:spcAft>
                <a:spcPts val="0"/>
              </a:spcAft>
              <a:buClr>
                <a:schemeClr val="dk1"/>
              </a:buClr>
              <a:buSzPts val="1800"/>
              <a:buFont typeface="Noto Sans Symbols"/>
              <a:buChar char="✔"/>
            </a:pPr>
            <a:r>
              <a:rPr lang="it-IT"/>
              <a:t>Ett företags rykte</a:t>
            </a:r>
            <a:endParaRPr/>
          </a:p>
          <a:p>
            <a:pPr indent="-342900" lvl="0" marL="342900" rtl="0" algn="l">
              <a:lnSpc>
                <a:spcPct val="150000"/>
              </a:lnSpc>
              <a:spcBef>
                <a:spcPts val="750"/>
              </a:spcBef>
              <a:spcAft>
                <a:spcPts val="0"/>
              </a:spcAft>
              <a:buClr>
                <a:schemeClr val="dk1"/>
              </a:buClr>
              <a:buSzPts val="1800"/>
              <a:buFont typeface="Noto Sans Symbols"/>
              <a:buChar char="✔"/>
            </a:pPr>
            <a:r>
              <a:rPr lang="it-IT"/>
              <a:t>Steg genom arbetsgivarens varumärkesprocess / cykel</a:t>
            </a:r>
            <a:endParaRPr/>
          </a:p>
          <a:p>
            <a:pPr indent="-342900" lvl="0" marL="342900" rtl="0" algn="l">
              <a:lnSpc>
                <a:spcPct val="150000"/>
              </a:lnSpc>
              <a:spcBef>
                <a:spcPts val="750"/>
              </a:spcBef>
              <a:spcAft>
                <a:spcPts val="0"/>
              </a:spcAft>
              <a:buClr>
                <a:schemeClr val="dk1"/>
              </a:buClr>
              <a:buSzPts val="1800"/>
              <a:buFont typeface="Noto Sans Symbols"/>
              <a:buChar char="✔"/>
            </a:pPr>
            <a:r>
              <a:rPr lang="it-IT"/>
              <a:t>Ett affärsfall</a:t>
            </a:r>
            <a:endParaRPr/>
          </a:p>
        </p:txBody>
      </p:sp>
      <p:sp>
        <p:nvSpPr>
          <p:cNvPr id="148" name="Google Shape;148;p18"/>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it-IT"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pic>
        <p:nvPicPr>
          <p:cNvPr id="149" name="Google Shape;149;p18"/>
          <p:cNvPicPr preferRelativeResize="0"/>
          <p:nvPr/>
        </p:nvPicPr>
        <p:blipFill rotWithShape="1">
          <a:blip r:embed="rId4">
            <a:alphaModFix/>
          </a:blip>
          <a:srcRect b="0" l="0" r="0" t="0"/>
          <a:stretch/>
        </p:blipFill>
        <p:spPr>
          <a:xfrm>
            <a:off x="421100" y="5996331"/>
            <a:ext cx="1815473" cy="71904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9"/>
          <p:cNvSpPr/>
          <p:nvPr>
            <p:ph type="ctrTitle"/>
          </p:nvPr>
        </p:nvSpPr>
        <p:spPr>
          <a:xfrm>
            <a:off x="311700" y="1608470"/>
            <a:ext cx="8520600" cy="451276"/>
          </a:xfrm>
          <a:prstGeom prst="roundRect">
            <a:avLst>
              <a:gd fmla="val 16667" name="adj"/>
            </a:avLst>
          </a:prstGeom>
          <a:solidFill>
            <a:srgbClr val="3086B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40"/>
              <a:buFont typeface="Calibri"/>
              <a:buNone/>
            </a:pPr>
            <a:r>
              <a:rPr i="1" lang="it-IT" sz="3240">
                <a:solidFill>
                  <a:schemeClr val="dk1"/>
                </a:solidFill>
                <a:latin typeface="Calibri"/>
                <a:ea typeface="Calibri"/>
                <a:cs typeface="Calibri"/>
                <a:sym typeface="Calibri"/>
              </a:rPr>
              <a:t> </a:t>
            </a:r>
            <a:br>
              <a:rPr i="1" lang="it-IT" sz="3240">
                <a:solidFill>
                  <a:schemeClr val="dk1"/>
                </a:solidFill>
                <a:latin typeface="Calibri"/>
                <a:ea typeface="Calibri"/>
                <a:cs typeface="Calibri"/>
                <a:sym typeface="Calibri"/>
              </a:rPr>
            </a:br>
            <a:r>
              <a:rPr b="1" lang="it-IT" sz="3060">
                <a:solidFill>
                  <a:schemeClr val="lt1"/>
                </a:solidFill>
                <a:latin typeface="Trebuchet MS"/>
                <a:ea typeface="Trebuchet MS"/>
                <a:cs typeface="Trebuchet MS"/>
                <a:sym typeface="Trebuchet MS"/>
              </a:rPr>
              <a:t>What is Employer Branding? </a:t>
            </a:r>
            <a:br>
              <a:rPr lang="it-IT" sz="3060">
                <a:solidFill>
                  <a:schemeClr val="dk1"/>
                </a:solidFill>
                <a:latin typeface="Trebuchet MS"/>
                <a:ea typeface="Trebuchet MS"/>
                <a:cs typeface="Trebuchet MS"/>
                <a:sym typeface="Trebuchet MS"/>
              </a:rPr>
            </a:br>
            <a:endParaRPr b="1" sz="3060">
              <a:solidFill>
                <a:schemeClr val="lt1"/>
              </a:solidFill>
            </a:endParaRPr>
          </a:p>
        </p:txBody>
      </p:sp>
      <p:sp>
        <p:nvSpPr>
          <p:cNvPr id="155" name="Google Shape;155;p19"/>
          <p:cNvSpPr/>
          <p:nvPr/>
        </p:nvSpPr>
        <p:spPr>
          <a:xfrm>
            <a:off x="524425" y="5402510"/>
            <a:ext cx="91440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id="156" name="Google Shape;156;p19"/>
          <p:cNvSpPr/>
          <p:nvPr/>
        </p:nvSpPr>
        <p:spPr>
          <a:xfrm>
            <a:off x="524425" y="585971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id="157" name="Google Shape;157;p19"/>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it-IT"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
        <p:nvSpPr>
          <p:cNvPr id="158" name="Google Shape;158;p19"/>
          <p:cNvSpPr/>
          <p:nvPr/>
        </p:nvSpPr>
        <p:spPr>
          <a:xfrm>
            <a:off x="3298695" y="2228003"/>
            <a:ext cx="5533605" cy="3463449"/>
          </a:xfrm>
          <a:prstGeom prst="rect">
            <a:avLst/>
          </a:prstGeom>
          <a:noFill/>
          <a:ln>
            <a:noFill/>
          </a:ln>
        </p:spPr>
        <p:txBody>
          <a:bodyPr anchorCtr="0" anchor="t" bIns="45700" lIns="91425" spcFirstLastPara="1" rIns="91425" wrap="square" tIns="45700">
            <a:noAutofit/>
          </a:bodyPr>
          <a:lstStyle/>
          <a:p>
            <a:pPr indent="0" lvl="0" marL="0" marR="0" rtl="0" algn="l">
              <a:lnSpc>
                <a:spcPct val="200000"/>
              </a:lnSpc>
              <a:spcBef>
                <a:spcPts val="0"/>
              </a:spcBef>
              <a:spcAft>
                <a:spcPts val="0"/>
              </a:spcAft>
              <a:buNone/>
            </a:pPr>
            <a:r>
              <a:rPr lang="it-IT" sz="1600">
                <a:solidFill>
                  <a:schemeClr val="dk1"/>
                </a:solidFill>
                <a:latin typeface="Trebuchet MS"/>
                <a:ea typeface="Trebuchet MS"/>
                <a:cs typeface="Trebuchet MS"/>
                <a:sym typeface="Trebuchet MS"/>
              </a:rPr>
              <a:t>En definition av begreppet "arbetsgivarvarumärke" framställdes första gången 1996 av Simon Barrow, ordförande för People in Business, och Tim Ambler, Senior Fellow of London Business School, i Journal of Brand Management som: </a:t>
            </a:r>
            <a:r>
              <a:rPr b="1" i="1" lang="it-IT" sz="1600">
                <a:solidFill>
                  <a:schemeClr val="dk1"/>
                </a:solidFill>
                <a:latin typeface="Trebuchet MS"/>
                <a:ea typeface="Trebuchet MS"/>
                <a:cs typeface="Trebuchet MS"/>
                <a:sym typeface="Trebuchet MS"/>
              </a:rPr>
              <a:t>"Paketet med funktionell, ekonomisk och psykologiska fördelar som tillhandahålls av anställning och identifieras med dess anställningsföretag. "</a:t>
            </a:r>
            <a:endParaRPr sz="1600">
              <a:solidFill>
                <a:schemeClr val="dk1"/>
              </a:solidFill>
              <a:latin typeface="Trebuchet MS"/>
              <a:ea typeface="Trebuchet MS"/>
              <a:cs typeface="Trebuchet MS"/>
              <a:sym typeface="Trebuchet MS"/>
            </a:endParaRPr>
          </a:p>
        </p:txBody>
      </p:sp>
      <p:pic>
        <p:nvPicPr>
          <p:cNvPr id="159" name="Google Shape;159;p19"/>
          <p:cNvPicPr preferRelativeResize="0"/>
          <p:nvPr/>
        </p:nvPicPr>
        <p:blipFill rotWithShape="1">
          <a:blip r:embed="rId3">
            <a:alphaModFix/>
          </a:blip>
          <a:srcRect b="0" l="0" r="0" t="0"/>
          <a:stretch/>
        </p:blipFill>
        <p:spPr>
          <a:xfrm>
            <a:off x="678205" y="2474756"/>
            <a:ext cx="2480133" cy="2480133"/>
          </a:xfrm>
          <a:prstGeom prst="rect">
            <a:avLst/>
          </a:prstGeom>
          <a:solidFill>
            <a:schemeClr val="lt1">
              <a:alpha val="52941"/>
            </a:schemeClr>
          </a:solidFill>
          <a:ln>
            <a:noFill/>
          </a:ln>
          <a:effectLst>
            <a:outerShdw blurRad="76200" kx="800400" rotWithShape="0" algn="br" dir="8100000" dist="12700" sy="-23000">
              <a:srgbClr val="2E75B5">
                <a:alpha val="20000"/>
              </a:srgbClr>
            </a:outerShdw>
          </a:effectLst>
        </p:spPr>
      </p:pic>
      <p:pic>
        <p:nvPicPr>
          <p:cNvPr id="160" name="Google Shape;160;p19"/>
          <p:cNvPicPr preferRelativeResize="0"/>
          <p:nvPr/>
        </p:nvPicPr>
        <p:blipFill rotWithShape="1">
          <a:blip r:embed="rId4">
            <a:alphaModFix/>
          </a:blip>
          <a:srcRect b="0" l="0" r="0" t="0"/>
          <a:stretch/>
        </p:blipFill>
        <p:spPr>
          <a:xfrm>
            <a:off x="421100" y="5996331"/>
            <a:ext cx="1815473" cy="71904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0"/>
          <p:cNvSpPr/>
          <p:nvPr>
            <p:ph type="ctrTitle"/>
          </p:nvPr>
        </p:nvSpPr>
        <p:spPr>
          <a:xfrm>
            <a:off x="311700" y="1534328"/>
            <a:ext cx="8520600" cy="451276"/>
          </a:xfrm>
          <a:prstGeom prst="roundRect">
            <a:avLst>
              <a:gd fmla="val 16667" name="adj"/>
            </a:avLst>
          </a:prstGeom>
          <a:solidFill>
            <a:srgbClr val="3086B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40"/>
              <a:buFont typeface="Calibri"/>
              <a:buNone/>
            </a:pPr>
            <a:r>
              <a:rPr i="1" lang="it-IT" sz="3240">
                <a:solidFill>
                  <a:schemeClr val="dk1"/>
                </a:solidFill>
                <a:latin typeface="Calibri"/>
                <a:ea typeface="Calibri"/>
                <a:cs typeface="Calibri"/>
                <a:sym typeface="Calibri"/>
              </a:rPr>
              <a:t> </a:t>
            </a:r>
            <a:br>
              <a:rPr i="1" lang="it-IT" sz="3240">
                <a:solidFill>
                  <a:schemeClr val="dk1"/>
                </a:solidFill>
                <a:latin typeface="Calibri"/>
                <a:ea typeface="Calibri"/>
                <a:cs typeface="Calibri"/>
                <a:sym typeface="Calibri"/>
              </a:rPr>
            </a:br>
            <a:r>
              <a:rPr b="1" lang="it-IT" sz="3060">
                <a:solidFill>
                  <a:schemeClr val="lt1"/>
                </a:solidFill>
                <a:latin typeface="Trebuchet MS"/>
                <a:ea typeface="Trebuchet MS"/>
                <a:cs typeface="Trebuchet MS"/>
                <a:sym typeface="Trebuchet MS"/>
              </a:rPr>
              <a:t>What is Employer Branding? </a:t>
            </a:r>
            <a:br>
              <a:rPr lang="it-IT" sz="3060">
                <a:solidFill>
                  <a:schemeClr val="dk1"/>
                </a:solidFill>
                <a:latin typeface="Trebuchet MS"/>
                <a:ea typeface="Trebuchet MS"/>
                <a:cs typeface="Trebuchet MS"/>
                <a:sym typeface="Trebuchet MS"/>
              </a:rPr>
            </a:br>
            <a:endParaRPr b="1" sz="3060">
              <a:solidFill>
                <a:schemeClr val="lt1"/>
              </a:solidFill>
            </a:endParaRPr>
          </a:p>
        </p:txBody>
      </p:sp>
      <p:sp>
        <p:nvSpPr>
          <p:cNvPr id="166" name="Google Shape;166;p20"/>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it-IT"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
        <p:nvSpPr>
          <p:cNvPr id="167" name="Google Shape;167;p20"/>
          <p:cNvSpPr/>
          <p:nvPr/>
        </p:nvSpPr>
        <p:spPr>
          <a:xfrm>
            <a:off x="421100" y="2081155"/>
            <a:ext cx="5708064" cy="3371116"/>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it-IT" sz="1600">
                <a:solidFill>
                  <a:schemeClr val="dk1"/>
                </a:solidFill>
                <a:latin typeface="Trebuchet MS"/>
                <a:ea typeface="Trebuchet MS"/>
                <a:cs typeface="Trebuchet MS"/>
                <a:sym typeface="Trebuchet MS"/>
              </a:rPr>
              <a:t>Dessutom är detta vad Chartered Institute of Personnel and Development (CIPD) har att säga om arbetsgivarens varumärke; </a:t>
            </a:r>
            <a:r>
              <a:rPr b="1" i="1" lang="it-IT" sz="1600">
                <a:solidFill>
                  <a:schemeClr val="dk1"/>
                </a:solidFill>
                <a:latin typeface="Trebuchet MS"/>
                <a:ea typeface="Trebuchet MS"/>
                <a:cs typeface="Trebuchet MS"/>
                <a:sym typeface="Trebuchet MS"/>
              </a:rPr>
              <a:t>”Det sätt på vilket organisationen differentierar sig på arbetsmarknaden, så att de kan rekrytera, behålla och engagera rätt personer. Ett starkt arbetsgivarvarumärke hjälper företag att konkurrera om de bästa talangerna och skapa trovärdighet. Den ska ansluta sig till en organisations värderingar och måste fungera konsekvent genom sin inställning till personalhantering. ” </a:t>
            </a:r>
            <a:endParaRPr sz="1600">
              <a:solidFill>
                <a:schemeClr val="dk1"/>
              </a:solidFill>
              <a:latin typeface="Trebuchet MS"/>
              <a:ea typeface="Trebuchet MS"/>
              <a:cs typeface="Trebuchet MS"/>
              <a:sym typeface="Trebuchet MS"/>
            </a:endParaRPr>
          </a:p>
        </p:txBody>
      </p:sp>
      <p:pic>
        <p:nvPicPr>
          <p:cNvPr descr="Pubblico target" id="168" name="Google Shape;168;p20"/>
          <p:cNvPicPr preferRelativeResize="0"/>
          <p:nvPr/>
        </p:nvPicPr>
        <p:blipFill rotWithShape="1">
          <a:blip r:embed="rId3">
            <a:alphaModFix/>
          </a:blip>
          <a:srcRect b="0" l="0" r="0" t="0"/>
          <a:stretch/>
        </p:blipFill>
        <p:spPr>
          <a:xfrm>
            <a:off x="5942040" y="2588867"/>
            <a:ext cx="2831260" cy="2831260"/>
          </a:xfrm>
          <a:prstGeom prst="rect">
            <a:avLst/>
          </a:prstGeom>
          <a:noFill/>
          <a:ln>
            <a:noFill/>
          </a:ln>
        </p:spPr>
      </p:pic>
      <p:pic>
        <p:nvPicPr>
          <p:cNvPr id="169" name="Google Shape;169;p20"/>
          <p:cNvPicPr preferRelativeResize="0"/>
          <p:nvPr/>
        </p:nvPicPr>
        <p:blipFill rotWithShape="1">
          <a:blip r:embed="rId4">
            <a:alphaModFix/>
          </a:blip>
          <a:srcRect b="0" l="0" r="0" t="0"/>
          <a:stretch/>
        </p:blipFill>
        <p:spPr>
          <a:xfrm>
            <a:off x="421100" y="5996331"/>
            <a:ext cx="1815473" cy="71904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1"/>
          <p:cNvSpPr/>
          <p:nvPr>
            <p:ph type="ctrTitle"/>
          </p:nvPr>
        </p:nvSpPr>
        <p:spPr>
          <a:xfrm>
            <a:off x="311700" y="1694969"/>
            <a:ext cx="8520600" cy="451276"/>
          </a:xfrm>
          <a:prstGeom prst="roundRect">
            <a:avLst>
              <a:gd fmla="val 16667" name="adj"/>
            </a:avLst>
          </a:prstGeom>
          <a:solidFill>
            <a:srgbClr val="3086B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40"/>
              <a:buFont typeface="Calibri"/>
              <a:buNone/>
            </a:pPr>
            <a:r>
              <a:rPr i="1" lang="it-IT" sz="3240">
                <a:solidFill>
                  <a:schemeClr val="dk1"/>
                </a:solidFill>
                <a:latin typeface="Calibri"/>
                <a:ea typeface="Calibri"/>
                <a:cs typeface="Calibri"/>
                <a:sym typeface="Calibri"/>
              </a:rPr>
              <a:t> </a:t>
            </a:r>
            <a:br>
              <a:rPr i="1" lang="it-IT" sz="3240">
                <a:solidFill>
                  <a:schemeClr val="dk1"/>
                </a:solidFill>
                <a:latin typeface="Calibri"/>
                <a:ea typeface="Calibri"/>
                <a:cs typeface="Calibri"/>
                <a:sym typeface="Calibri"/>
              </a:rPr>
            </a:br>
            <a:r>
              <a:rPr b="1" lang="it-IT" sz="3060">
                <a:solidFill>
                  <a:schemeClr val="lt1"/>
                </a:solidFill>
                <a:latin typeface="Trebuchet MS"/>
                <a:ea typeface="Trebuchet MS"/>
                <a:cs typeface="Trebuchet MS"/>
                <a:sym typeface="Trebuchet MS"/>
              </a:rPr>
              <a:t>What is Employer Branding? </a:t>
            </a:r>
            <a:br>
              <a:rPr lang="it-IT" sz="3060">
                <a:solidFill>
                  <a:schemeClr val="dk1"/>
                </a:solidFill>
                <a:latin typeface="Trebuchet MS"/>
                <a:ea typeface="Trebuchet MS"/>
                <a:cs typeface="Trebuchet MS"/>
                <a:sym typeface="Trebuchet MS"/>
              </a:rPr>
            </a:br>
            <a:endParaRPr b="1" sz="3060">
              <a:solidFill>
                <a:schemeClr val="lt1"/>
              </a:solidFill>
            </a:endParaRPr>
          </a:p>
        </p:txBody>
      </p:sp>
      <p:sp>
        <p:nvSpPr>
          <p:cNvPr id="175" name="Google Shape;175;p21"/>
          <p:cNvSpPr txBox="1"/>
          <p:nvPr>
            <p:ph idx="1" type="subTitle"/>
          </p:nvPr>
        </p:nvSpPr>
        <p:spPr>
          <a:xfrm>
            <a:off x="396313" y="2146245"/>
            <a:ext cx="8351373" cy="3788728"/>
          </a:xfrm>
          <a:prstGeom prst="rect">
            <a:avLst/>
          </a:prstGeom>
          <a:noFill/>
          <a:ln>
            <a:noFill/>
          </a:ln>
        </p:spPr>
        <p:txBody>
          <a:bodyPr anchorCtr="0" anchor="t" bIns="91425" lIns="91425" spcFirstLastPara="1" rIns="91425" wrap="square" tIns="91425">
            <a:noAutofit/>
          </a:bodyPr>
          <a:lstStyle/>
          <a:p>
            <a:pPr indent="0" lvl="0" marL="0" rtl="0" algn="just">
              <a:lnSpc>
                <a:spcPct val="200000"/>
              </a:lnSpc>
              <a:spcBef>
                <a:spcPts val="750"/>
              </a:spcBef>
              <a:spcAft>
                <a:spcPts val="0"/>
              </a:spcAft>
              <a:buClr>
                <a:schemeClr val="dk1"/>
              </a:buClr>
              <a:buSzPts val="1600"/>
              <a:buNone/>
            </a:pPr>
            <a:r>
              <a:rPr b="1" lang="it-IT" sz="1600"/>
              <a:t>Låt mig förklara vad arbetsgivarens varumärke är och varför du kanske vill börja ägna mer uppmärksamhet åt detta ämne. Ett arbetsgivarvarumärke är marknadens uppfattning om hur det är att arbeta för en organisation. Med andra ord är det bilden som ditt perspektiv, nuvarande och tidigare anställda har i sina sinnen om anställningserfarenheten i ditt företag. Det bygger på ett antal faktorer, inklusive din företagskultur, arbetsmiljö och personalförmåner.</a:t>
            </a:r>
            <a:endParaRPr/>
          </a:p>
        </p:txBody>
      </p:sp>
      <p:sp>
        <p:nvSpPr>
          <p:cNvPr id="176" name="Google Shape;176;p21"/>
          <p:cNvSpPr/>
          <p:nvPr/>
        </p:nvSpPr>
        <p:spPr>
          <a:xfrm>
            <a:off x="524425" y="5402510"/>
            <a:ext cx="91440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id="177" name="Google Shape;177;p21"/>
          <p:cNvSpPr/>
          <p:nvPr/>
        </p:nvSpPr>
        <p:spPr>
          <a:xfrm>
            <a:off x="524425" y="585971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id="178" name="Google Shape;178;p21"/>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it-IT"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pic>
        <p:nvPicPr>
          <p:cNvPr id="179" name="Google Shape;179;p21"/>
          <p:cNvPicPr preferRelativeResize="0"/>
          <p:nvPr/>
        </p:nvPicPr>
        <p:blipFill rotWithShape="1">
          <a:blip r:embed="rId3">
            <a:alphaModFix/>
          </a:blip>
          <a:srcRect b="0" l="0" r="0" t="0"/>
          <a:stretch/>
        </p:blipFill>
        <p:spPr>
          <a:xfrm>
            <a:off x="421100" y="5996331"/>
            <a:ext cx="1815473" cy="71904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2"/>
          <p:cNvSpPr/>
          <p:nvPr>
            <p:ph type="ctrTitle"/>
          </p:nvPr>
        </p:nvSpPr>
        <p:spPr>
          <a:xfrm>
            <a:off x="311700" y="1694969"/>
            <a:ext cx="8520600" cy="451276"/>
          </a:xfrm>
          <a:prstGeom prst="roundRect">
            <a:avLst>
              <a:gd fmla="val 16667" name="adj"/>
            </a:avLst>
          </a:prstGeom>
          <a:solidFill>
            <a:srgbClr val="3086B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40"/>
              <a:buFont typeface="Calibri"/>
              <a:buNone/>
            </a:pPr>
            <a:r>
              <a:rPr i="1" lang="it-IT" sz="3240">
                <a:solidFill>
                  <a:schemeClr val="dk1"/>
                </a:solidFill>
                <a:latin typeface="Calibri"/>
                <a:ea typeface="Calibri"/>
                <a:cs typeface="Calibri"/>
                <a:sym typeface="Calibri"/>
              </a:rPr>
              <a:t> </a:t>
            </a:r>
            <a:br>
              <a:rPr i="1" lang="it-IT" sz="3240">
                <a:solidFill>
                  <a:schemeClr val="dk1"/>
                </a:solidFill>
                <a:latin typeface="Calibri"/>
                <a:ea typeface="Calibri"/>
                <a:cs typeface="Calibri"/>
                <a:sym typeface="Calibri"/>
              </a:rPr>
            </a:br>
            <a:r>
              <a:rPr b="1" lang="it-IT" sz="3060">
                <a:solidFill>
                  <a:schemeClr val="lt1"/>
                </a:solidFill>
                <a:latin typeface="Trebuchet MS"/>
                <a:ea typeface="Trebuchet MS"/>
                <a:cs typeface="Trebuchet MS"/>
                <a:sym typeface="Trebuchet MS"/>
              </a:rPr>
              <a:t>What is Employer Branding? </a:t>
            </a:r>
            <a:br>
              <a:rPr lang="it-IT" sz="3060">
                <a:solidFill>
                  <a:schemeClr val="dk1"/>
                </a:solidFill>
                <a:latin typeface="Trebuchet MS"/>
                <a:ea typeface="Trebuchet MS"/>
                <a:cs typeface="Trebuchet MS"/>
                <a:sym typeface="Trebuchet MS"/>
              </a:rPr>
            </a:br>
            <a:endParaRPr b="1" sz="3060">
              <a:solidFill>
                <a:schemeClr val="lt1"/>
              </a:solidFill>
            </a:endParaRPr>
          </a:p>
        </p:txBody>
      </p:sp>
      <p:sp>
        <p:nvSpPr>
          <p:cNvPr id="185" name="Google Shape;185;p22"/>
          <p:cNvSpPr/>
          <p:nvPr/>
        </p:nvSpPr>
        <p:spPr>
          <a:xfrm>
            <a:off x="524425" y="5402510"/>
            <a:ext cx="91440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id="186" name="Google Shape;186;p22"/>
          <p:cNvSpPr/>
          <p:nvPr/>
        </p:nvSpPr>
        <p:spPr>
          <a:xfrm>
            <a:off x="524425" y="585971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id="187" name="Google Shape;187;p22"/>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it-IT"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
        <p:nvSpPr>
          <p:cNvPr id="188" name="Google Shape;188;p22"/>
          <p:cNvSpPr/>
          <p:nvPr/>
        </p:nvSpPr>
        <p:spPr>
          <a:xfrm>
            <a:off x="304607" y="2175200"/>
            <a:ext cx="5339649" cy="3330848"/>
          </a:xfrm>
          <a:prstGeom prst="rect">
            <a:avLst/>
          </a:prstGeom>
          <a:noFill/>
          <a:ln>
            <a:noFill/>
          </a:ln>
        </p:spPr>
        <p:txBody>
          <a:bodyPr anchorCtr="0" anchor="t" bIns="45700" lIns="91425" spcFirstLastPara="1" rIns="91425" wrap="square" tIns="45700">
            <a:noAutofit/>
          </a:bodyPr>
          <a:lstStyle/>
          <a:p>
            <a:pPr indent="0" lvl="0" marL="0" marR="0" rtl="0" algn="just">
              <a:lnSpc>
                <a:spcPct val="200000"/>
              </a:lnSpc>
              <a:spcBef>
                <a:spcPts val="0"/>
              </a:spcBef>
              <a:spcAft>
                <a:spcPts val="0"/>
              </a:spcAft>
              <a:buNone/>
            </a:pPr>
            <a:r>
              <a:rPr lang="it-IT" sz="1800">
                <a:solidFill>
                  <a:schemeClr val="dk1"/>
                </a:solidFill>
                <a:latin typeface="Trebuchet MS"/>
                <a:ea typeface="Trebuchet MS"/>
                <a:cs typeface="Trebuchet MS"/>
                <a:sym typeface="Trebuchet MS"/>
              </a:rPr>
              <a:t>Varje företag har ett arbetsgivarmärke. Vissa är mer kända än andra. Därför  måste du vara redo att locka nya människor på en tät marknad. Börja arbeta med ditt varumärke idag så kommer du att vara väl positionerad om du skulle få ett oväntat jobb.</a:t>
            </a:r>
            <a:endParaRPr sz="1600">
              <a:solidFill>
                <a:schemeClr val="dk1"/>
              </a:solidFill>
              <a:latin typeface="Trebuchet MS"/>
              <a:ea typeface="Trebuchet MS"/>
              <a:cs typeface="Trebuchet MS"/>
              <a:sym typeface="Trebuchet MS"/>
            </a:endParaRPr>
          </a:p>
        </p:txBody>
      </p:sp>
      <p:pic>
        <p:nvPicPr>
          <p:cNvPr descr="Recensione cliente da destra a sinistra" id="189" name="Google Shape;189;p22"/>
          <p:cNvPicPr preferRelativeResize="0"/>
          <p:nvPr/>
        </p:nvPicPr>
        <p:blipFill rotWithShape="1">
          <a:blip r:embed="rId3">
            <a:alphaModFix/>
          </a:blip>
          <a:srcRect b="0" l="0" r="0" t="0"/>
          <a:stretch/>
        </p:blipFill>
        <p:spPr>
          <a:xfrm>
            <a:off x="5644257" y="2283647"/>
            <a:ext cx="3188043" cy="3188043"/>
          </a:xfrm>
          <a:prstGeom prst="rect">
            <a:avLst/>
          </a:prstGeom>
          <a:noFill/>
          <a:ln>
            <a:noFill/>
          </a:ln>
        </p:spPr>
      </p:pic>
      <p:pic>
        <p:nvPicPr>
          <p:cNvPr id="190" name="Google Shape;190;p22"/>
          <p:cNvPicPr preferRelativeResize="0"/>
          <p:nvPr/>
        </p:nvPicPr>
        <p:blipFill rotWithShape="1">
          <a:blip r:embed="rId4">
            <a:alphaModFix/>
          </a:blip>
          <a:srcRect b="0" l="0" r="0" t="0"/>
          <a:stretch/>
        </p:blipFill>
        <p:spPr>
          <a:xfrm>
            <a:off x="421100" y="5996331"/>
            <a:ext cx="1815473" cy="71904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