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57" r:id="rId3"/>
    <p:sldId id="258" r:id="rId4"/>
    <p:sldId id="275" r:id="rId5"/>
    <p:sldId id="259" r:id="rId6"/>
    <p:sldId id="274" r:id="rId7"/>
    <p:sldId id="260" r:id="rId8"/>
    <p:sldId id="276" r:id="rId9"/>
    <p:sldId id="277" r:id="rId10"/>
    <p:sldId id="261" r:id="rId11"/>
    <p:sldId id="262" r:id="rId12"/>
    <p:sldId id="263" r:id="rId13"/>
    <p:sldId id="287" r:id="rId14"/>
    <p:sldId id="282" r:id="rId15"/>
    <p:sldId id="284" r:id="rId16"/>
    <p:sldId id="283" r:id="rId17"/>
    <p:sldId id="285" r:id="rId18"/>
    <p:sldId id="286" r:id="rId19"/>
    <p:sldId id="278" r:id="rId20"/>
    <p:sldId id="271" r:id="rId21"/>
    <p:sldId id="272" r:id="rId22"/>
    <p:sldId id="280" r:id="rId23"/>
    <p:sldId id="273"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877"/>
    <p:restoredTop sz="94632"/>
  </p:normalViewPr>
  <p:slideViewPr>
    <p:cSldViewPr snapToGrid="0">
      <p:cViewPr>
        <p:scale>
          <a:sx n="62" d="100"/>
          <a:sy n="62" d="100"/>
        </p:scale>
        <p:origin x="-1122"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6B2D7-E440-4635-9B03-115F50B6CAA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0180FD4F-1143-495B-B908-EA6055C3A76C}">
      <dgm:prSet phldrT="[Texto]"/>
      <dgm:spPr/>
      <dgm:t>
        <a:bodyPr/>
        <a:lstStyle/>
        <a:p>
          <a:pPr algn="ctr"/>
          <a:r>
            <a:rPr lang="es-ES" b="1" dirty="0"/>
            <a:t>1.- Definir </a:t>
          </a:r>
          <a:r>
            <a:rPr lang="es-ES" b="1" dirty="0" smtClean="0"/>
            <a:t>las metas </a:t>
          </a:r>
          <a:r>
            <a:rPr lang="es-ES" b="1" dirty="0"/>
            <a:t>de la empresa</a:t>
          </a:r>
        </a:p>
      </dgm:t>
    </dgm:pt>
    <dgm:pt modelId="{60AC7314-86C2-4EE8-B001-A35088BAA960}" type="parTrans" cxnId="{A6CE9519-3CBE-42D9-A6C2-42395F0AD1A9}">
      <dgm:prSet/>
      <dgm:spPr/>
      <dgm:t>
        <a:bodyPr/>
        <a:lstStyle/>
        <a:p>
          <a:endParaRPr lang="es-ES"/>
        </a:p>
      </dgm:t>
    </dgm:pt>
    <dgm:pt modelId="{7B95B62F-2BE9-4D5A-A3C9-713F3AC5697E}" type="sibTrans" cxnId="{A6CE9519-3CBE-42D9-A6C2-42395F0AD1A9}">
      <dgm:prSet/>
      <dgm:spPr/>
      <dgm:t>
        <a:bodyPr/>
        <a:lstStyle/>
        <a:p>
          <a:endParaRPr lang="es-ES"/>
        </a:p>
      </dgm:t>
    </dgm:pt>
    <dgm:pt modelId="{2C3AFB7E-DEFA-4571-847C-7C1C8A8292CA}">
      <dgm:prSet phldrT="[Texto]"/>
      <dgm:spPr/>
      <dgm:t>
        <a:bodyPr/>
        <a:lstStyle/>
        <a:p>
          <a:r>
            <a:rPr lang="en-US" b="1"/>
            <a:t>2- Definir sus objetivos y resultados clave</a:t>
          </a:r>
          <a:endParaRPr lang="es-ES" b="1" dirty="0"/>
        </a:p>
      </dgm:t>
    </dgm:pt>
    <dgm:pt modelId="{13E31346-B1BD-4C99-A76A-8DE421D8F14B}" type="parTrans" cxnId="{34DA0E1B-4418-4BB9-868C-46977B821B7B}">
      <dgm:prSet/>
      <dgm:spPr/>
      <dgm:t>
        <a:bodyPr/>
        <a:lstStyle/>
        <a:p>
          <a:endParaRPr lang="es-ES"/>
        </a:p>
      </dgm:t>
    </dgm:pt>
    <dgm:pt modelId="{4E43DCA3-D9B9-4242-83C8-E9DE0DE17760}" type="sibTrans" cxnId="{34DA0E1B-4418-4BB9-868C-46977B821B7B}">
      <dgm:prSet/>
      <dgm:spPr/>
      <dgm:t>
        <a:bodyPr/>
        <a:lstStyle/>
        <a:p>
          <a:endParaRPr lang="es-ES"/>
        </a:p>
      </dgm:t>
    </dgm:pt>
    <dgm:pt modelId="{3D304D50-E7D2-4560-B2B6-E9CF94C1C959}">
      <dgm:prSet phldrT="[Texto]"/>
      <dgm:spPr/>
      <dgm:t>
        <a:bodyPr/>
        <a:lstStyle/>
        <a:p>
          <a:r>
            <a:rPr lang="es-ES" b="1" noProof="0" dirty="0" smtClean="0">
              <a:latin typeface="Raleway"/>
            </a:rPr>
            <a:t>3- Determinar los métodos de medición</a:t>
          </a:r>
          <a:endParaRPr lang="es-ES" noProof="0" dirty="0"/>
        </a:p>
      </dgm:t>
    </dgm:pt>
    <dgm:pt modelId="{5BEC3311-676C-4E45-8287-FE1005C736F6}" type="parTrans" cxnId="{3B89B7C6-689B-4238-BB8F-B8E30398CDA2}">
      <dgm:prSet/>
      <dgm:spPr/>
      <dgm:t>
        <a:bodyPr/>
        <a:lstStyle/>
        <a:p>
          <a:endParaRPr lang="es-ES"/>
        </a:p>
      </dgm:t>
    </dgm:pt>
    <dgm:pt modelId="{B13F9DCA-2F7B-4E4B-88B2-F9CA6171F668}" type="sibTrans" cxnId="{3B89B7C6-689B-4238-BB8F-B8E30398CDA2}">
      <dgm:prSet/>
      <dgm:spPr/>
      <dgm:t>
        <a:bodyPr/>
        <a:lstStyle/>
        <a:p>
          <a:endParaRPr lang="es-ES"/>
        </a:p>
      </dgm:t>
    </dgm:pt>
    <dgm:pt modelId="{297D98C7-FCE3-4680-A5AB-FA7C4BF4FABC}">
      <dgm:prSet phldrT="[Texto]"/>
      <dgm:spPr/>
      <dgm:t>
        <a:bodyPr/>
        <a:lstStyle/>
        <a:p>
          <a:r>
            <a:rPr lang="es-ES" b="1" noProof="0" dirty="0" smtClean="0">
              <a:latin typeface="Raleway"/>
            </a:rPr>
            <a:t>4-Asegurar su plan de comunicación interna</a:t>
          </a:r>
          <a:endParaRPr lang="es-ES" noProof="0" dirty="0"/>
        </a:p>
      </dgm:t>
    </dgm:pt>
    <dgm:pt modelId="{FCD6F66E-DADA-4A3F-A0B6-20BAF77335E3}" type="parTrans" cxnId="{83B718FD-A31C-4385-B9D0-856EAD524628}">
      <dgm:prSet/>
      <dgm:spPr/>
      <dgm:t>
        <a:bodyPr/>
        <a:lstStyle/>
        <a:p>
          <a:endParaRPr lang="es-ES"/>
        </a:p>
      </dgm:t>
    </dgm:pt>
    <dgm:pt modelId="{78F9EC96-D29F-461A-82AB-9F72D3F939C3}" type="sibTrans" cxnId="{83B718FD-A31C-4385-B9D0-856EAD524628}">
      <dgm:prSet/>
      <dgm:spPr/>
      <dgm:t>
        <a:bodyPr/>
        <a:lstStyle/>
        <a:p>
          <a:endParaRPr lang="es-ES"/>
        </a:p>
      </dgm:t>
    </dgm:pt>
    <dgm:pt modelId="{46A5CE11-BE78-43D1-9511-F833A51FE640}" type="pres">
      <dgm:prSet presAssocID="{1066B2D7-E440-4635-9B03-115F50B6CAAB}" presName="Name0" presStyleCnt="0">
        <dgm:presLayoutVars>
          <dgm:dir/>
          <dgm:resizeHandles val="exact"/>
        </dgm:presLayoutVars>
      </dgm:prSet>
      <dgm:spPr/>
      <dgm:t>
        <a:bodyPr/>
        <a:lstStyle/>
        <a:p>
          <a:endParaRPr lang="es-ES"/>
        </a:p>
      </dgm:t>
    </dgm:pt>
    <dgm:pt modelId="{7B078A07-5A88-490A-B1DD-2F81A384BDE3}" type="pres">
      <dgm:prSet presAssocID="{1066B2D7-E440-4635-9B03-115F50B6CAAB}" presName="cycle" presStyleCnt="0"/>
      <dgm:spPr/>
    </dgm:pt>
    <dgm:pt modelId="{E8816EEB-D31F-4607-9EE1-ADDE288906AA}" type="pres">
      <dgm:prSet presAssocID="{0180FD4F-1143-495B-B908-EA6055C3A76C}" presName="nodeFirstNode" presStyleLbl="node1" presStyleIdx="0" presStyleCnt="4">
        <dgm:presLayoutVars>
          <dgm:bulletEnabled val="1"/>
        </dgm:presLayoutVars>
      </dgm:prSet>
      <dgm:spPr/>
      <dgm:t>
        <a:bodyPr/>
        <a:lstStyle/>
        <a:p>
          <a:endParaRPr lang="es-ES"/>
        </a:p>
      </dgm:t>
    </dgm:pt>
    <dgm:pt modelId="{6721CD94-C15B-4463-A7A2-966FB205EAB7}" type="pres">
      <dgm:prSet presAssocID="{7B95B62F-2BE9-4D5A-A3C9-713F3AC5697E}" presName="sibTransFirstNode" presStyleLbl="bgShp" presStyleIdx="0" presStyleCnt="1"/>
      <dgm:spPr/>
      <dgm:t>
        <a:bodyPr/>
        <a:lstStyle/>
        <a:p>
          <a:endParaRPr lang="es-ES"/>
        </a:p>
      </dgm:t>
    </dgm:pt>
    <dgm:pt modelId="{8943F2AA-8B07-4656-9BC1-8B8CE6B0767F}" type="pres">
      <dgm:prSet presAssocID="{2C3AFB7E-DEFA-4571-847C-7C1C8A8292CA}" presName="nodeFollowingNodes" presStyleLbl="node1" presStyleIdx="1" presStyleCnt="4">
        <dgm:presLayoutVars>
          <dgm:bulletEnabled val="1"/>
        </dgm:presLayoutVars>
      </dgm:prSet>
      <dgm:spPr/>
      <dgm:t>
        <a:bodyPr/>
        <a:lstStyle/>
        <a:p>
          <a:endParaRPr lang="es-ES"/>
        </a:p>
      </dgm:t>
    </dgm:pt>
    <dgm:pt modelId="{07AC5674-7AA7-4B93-B8EA-1C985BCB50EB}" type="pres">
      <dgm:prSet presAssocID="{3D304D50-E7D2-4560-B2B6-E9CF94C1C959}" presName="nodeFollowingNodes" presStyleLbl="node1" presStyleIdx="2" presStyleCnt="4">
        <dgm:presLayoutVars>
          <dgm:bulletEnabled val="1"/>
        </dgm:presLayoutVars>
      </dgm:prSet>
      <dgm:spPr/>
      <dgm:t>
        <a:bodyPr/>
        <a:lstStyle/>
        <a:p>
          <a:endParaRPr lang="es-ES"/>
        </a:p>
      </dgm:t>
    </dgm:pt>
    <dgm:pt modelId="{160ACA60-6080-41C6-AF3F-865FE04FE1D6}" type="pres">
      <dgm:prSet presAssocID="{297D98C7-FCE3-4680-A5AB-FA7C4BF4FABC}" presName="nodeFollowingNodes" presStyleLbl="node1" presStyleIdx="3" presStyleCnt="4">
        <dgm:presLayoutVars>
          <dgm:bulletEnabled val="1"/>
        </dgm:presLayoutVars>
      </dgm:prSet>
      <dgm:spPr/>
      <dgm:t>
        <a:bodyPr/>
        <a:lstStyle/>
        <a:p>
          <a:endParaRPr lang="es-ES"/>
        </a:p>
      </dgm:t>
    </dgm:pt>
  </dgm:ptLst>
  <dgm:cxnLst>
    <dgm:cxn modelId="{9BE51042-9E76-436F-9DD8-5E760775059A}" type="presOf" srcId="{0180FD4F-1143-495B-B908-EA6055C3A76C}" destId="{E8816EEB-D31F-4607-9EE1-ADDE288906AA}" srcOrd="0" destOrd="0" presId="urn:microsoft.com/office/officeart/2005/8/layout/cycle3"/>
    <dgm:cxn modelId="{09418E6F-8219-41F3-80E4-3C7B2C6BB27C}" type="presOf" srcId="{297D98C7-FCE3-4680-A5AB-FA7C4BF4FABC}" destId="{160ACA60-6080-41C6-AF3F-865FE04FE1D6}" srcOrd="0" destOrd="0" presId="urn:microsoft.com/office/officeart/2005/8/layout/cycle3"/>
    <dgm:cxn modelId="{1D5A37AC-8DC7-49E1-AD41-8A0A8D947C40}" type="presOf" srcId="{2C3AFB7E-DEFA-4571-847C-7C1C8A8292CA}" destId="{8943F2AA-8B07-4656-9BC1-8B8CE6B0767F}" srcOrd="0" destOrd="0" presId="urn:microsoft.com/office/officeart/2005/8/layout/cycle3"/>
    <dgm:cxn modelId="{83B718FD-A31C-4385-B9D0-856EAD524628}" srcId="{1066B2D7-E440-4635-9B03-115F50B6CAAB}" destId="{297D98C7-FCE3-4680-A5AB-FA7C4BF4FABC}" srcOrd="3" destOrd="0" parTransId="{FCD6F66E-DADA-4A3F-A0B6-20BAF77335E3}" sibTransId="{78F9EC96-D29F-461A-82AB-9F72D3F939C3}"/>
    <dgm:cxn modelId="{B4EA415E-B3A6-45CF-97C9-0B9976044021}" type="presOf" srcId="{7B95B62F-2BE9-4D5A-A3C9-713F3AC5697E}" destId="{6721CD94-C15B-4463-A7A2-966FB205EAB7}" srcOrd="0" destOrd="0" presId="urn:microsoft.com/office/officeart/2005/8/layout/cycle3"/>
    <dgm:cxn modelId="{34DA0E1B-4418-4BB9-868C-46977B821B7B}" srcId="{1066B2D7-E440-4635-9B03-115F50B6CAAB}" destId="{2C3AFB7E-DEFA-4571-847C-7C1C8A8292CA}" srcOrd="1" destOrd="0" parTransId="{13E31346-B1BD-4C99-A76A-8DE421D8F14B}" sibTransId="{4E43DCA3-D9B9-4242-83C8-E9DE0DE17760}"/>
    <dgm:cxn modelId="{CEFC1D56-E713-48BC-B5DF-3AA1E5DD5A03}" type="presOf" srcId="{3D304D50-E7D2-4560-B2B6-E9CF94C1C959}" destId="{07AC5674-7AA7-4B93-B8EA-1C985BCB50EB}" srcOrd="0" destOrd="0" presId="urn:microsoft.com/office/officeart/2005/8/layout/cycle3"/>
    <dgm:cxn modelId="{3B89B7C6-689B-4238-BB8F-B8E30398CDA2}" srcId="{1066B2D7-E440-4635-9B03-115F50B6CAAB}" destId="{3D304D50-E7D2-4560-B2B6-E9CF94C1C959}" srcOrd="2" destOrd="0" parTransId="{5BEC3311-676C-4E45-8287-FE1005C736F6}" sibTransId="{B13F9DCA-2F7B-4E4B-88B2-F9CA6171F668}"/>
    <dgm:cxn modelId="{A6CE9519-3CBE-42D9-A6C2-42395F0AD1A9}" srcId="{1066B2D7-E440-4635-9B03-115F50B6CAAB}" destId="{0180FD4F-1143-495B-B908-EA6055C3A76C}" srcOrd="0" destOrd="0" parTransId="{60AC7314-86C2-4EE8-B001-A35088BAA960}" sibTransId="{7B95B62F-2BE9-4D5A-A3C9-713F3AC5697E}"/>
    <dgm:cxn modelId="{5FBA1289-D303-47BD-80BE-073066E723F4}" type="presOf" srcId="{1066B2D7-E440-4635-9B03-115F50B6CAAB}" destId="{46A5CE11-BE78-43D1-9511-F833A51FE640}" srcOrd="0" destOrd="0" presId="urn:microsoft.com/office/officeart/2005/8/layout/cycle3"/>
    <dgm:cxn modelId="{5508CAB7-69C8-4420-9542-453BFF7959F7}" type="presParOf" srcId="{46A5CE11-BE78-43D1-9511-F833A51FE640}" destId="{7B078A07-5A88-490A-B1DD-2F81A384BDE3}" srcOrd="0" destOrd="0" presId="urn:microsoft.com/office/officeart/2005/8/layout/cycle3"/>
    <dgm:cxn modelId="{877FD26B-6B0D-4D6B-BC53-FAFC92B95C25}" type="presParOf" srcId="{7B078A07-5A88-490A-B1DD-2F81A384BDE3}" destId="{E8816EEB-D31F-4607-9EE1-ADDE288906AA}" srcOrd="0" destOrd="0" presId="urn:microsoft.com/office/officeart/2005/8/layout/cycle3"/>
    <dgm:cxn modelId="{009434E5-E78B-44E6-A0DA-8B320B998CA0}" type="presParOf" srcId="{7B078A07-5A88-490A-B1DD-2F81A384BDE3}" destId="{6721CD94-C15B-4463-A7A2-966FB205EAB7}" srcOrd="1" destOrd="0" presId="urn:microsoft.com/office/officeart/2005/8/layout/cycle3"/>
    <dgm:cxn modelId="{F2F073CC-9878-4570-BAEF-0A0C9483DF2C}" type="presParOf" srcId="{7B078A07-5A88-490A-B1DD-2F81A384BDE3}" destId="{8943F2AA-8B07-4656-9BC1-8B8CE6B0767F}" srcOrd="2" destOrd="0" presId="urn:microsoft.com/office/officeart/2005/8/layout/cycle3"/>
    <dgm:cxn modelId="{7D478E21-E266-418E-B6F4-2F1EE6487C46}" type="presParOf" srcId="{7B078A07-5A88-490A-B1DD-2F81A384BDE3}" destId="{07AC5674-7AA7-4B93-B8EA-1C985BCB50EB}" srcOrd="3" destOrd="0" presId="urn:microsoft.com/office/officeart/2005/8/layout/cycle3"/>
    <dgm:cxn modelId="{048DD4FE-5EA2-4439-9BB3-7FECD749456C}" type="presParOf" srcId="{7B078A07-5A88-490A-B1DD-2F81A384BDE3}" destId="{160ACA60-6080-41C6-AF3F-865FE04FE1D6}"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CD94-C15B-4463-A7A2-966FB205EAB7}">
      <dsp:nvSpPr>
        <dsp:cNvPr id="0" name=""/>
        <dsp:cNvSpPr/>
      </dsp:nvSpPr>
      <dsp:spPr>
        <a:xfrm>
          <a:off x="1139720" y="-77759"/>
          <a:ext cx="3957249" cy="3957249"/>
        </a:xfrm>
        <a:prstGeom prst="circularArrow">
          <a:avLst>
            <a:gd name="adj1" fmla="val 4668"/>
            <a:gd name="adj2" fmla="val 272909"/>
            <a:gd name="adj3" fmla="val 12990363"/>
            <a:gd name="adj4" fmla="val 1792340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16EEB-D31F-4607-9EE1-ADDE288906AA}">
      <dsp:nvSpPr>
        <dsp:cNvPr id="0" name=""/>
        <dsp:cNvSpPr/>
      </dsp:nvSpPr>
      <dsp:spPr>
        <a:xfrm>
          <a:off x="1854562" y="817"/>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a:t>1.- Definir </a:t>
          </a:r>
          <a:r>
            <a:rPr lang="es-ES" sz="1900" b="1" kern="1200" dirty="0" smtClean="0"/>
            <a:t>las metas </a:t>
          </a:r>
          <a:r>
            <a:rPr lang="es-ES" sz="1900" b="1" kern="1200" dirty="0"/>
            <a:t>de la empresa</a:t>
          </a:r>
        </a:p>
      </dsp:txBody>
      <dsp:txXfrm>
        <a:off x="1916255" y="62510"/>
        <a:ext cx="2404179" cy="1140396"/>
      </dsp:txXfrm>
    </dsp:sp>
    <dsp:sp modelId="{8943F2AA-8B07-4656-9BC1-8B8CE6B0767F}">
      <dsp:nvSpPr>
        <dsp:cNvPr id="0" name=""/>
        <dsp:cNvSpPr/>
      </dsp:nvSpPr>
      <dsp:spPr>
        <a:xfrm>
          <a:off x="3275478" y="1421733"/>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a:t>2- Definir sus objetivos y resultados clave</a:t>
          </a:r>
          <a:endParaRPr lang="es-ES" sz="1900" b="1" kern="1200" dirty="0"/>
        </a:p>
      </dsp:txBody>
      <dsp:txXfrm>
        <a:off x="3337171" y="1483426"/>
        <a:ext cx="2404179" cy="1140396"/>
      </dsp:txXfrm>
    </dsp:sp>
    <dsp:sp modelId="{07AC5674-7AA7-4B93-B8EA-1C985BCB50EB}">
      <dsp:nvSpPr>
        <dsp:cNvPr id="0" name=""/>
        <dsp:cNvSpPr/>
      </dsp:nvSpPr>
      <dsp:spPr>
        <a:xfrm>
          <a:off x="1854562" y="2842648"/>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noProof="0" dirty="0" smtClean="0">
              <a:latin typeface="Raleway"/>
            </a:rPr>
            <a:t>3- Determinar los métodos de medición</a:t>
          </a:r>
          <a:endParaRPr lang="es-ES" sz="1900" kern="1200" noProof="0" dirty="0"/>
        </a:p>
      </dsp:txBody>
      <dsp:txXfrm>
        <a:off x="1916255" y="2904341"/>
        <a:ext cx="2404179" cy="1140396"/>
      </dsp:txXfrm>
    </dsp:sp>
    <dsp:sp modelId="{160ACA60-6080-41C6-AF3F-865FE04FE1D6}">
      <dsp:nvSpPr>
        <dsp:cNvPr id="0" name=""/>
        <dsp:cNvSpPr/>
      </dsp:nvSpPr>
      <dsp:spPr>
        <a:xfrm>
          <a:off x="433647" y="1421733"/>
          <a:ext cx="2527565" cy="1263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noProof="0" dirty="0" smtClean="0">
              <a:latin typeface="Raleway"/>
            </a:rPr>
            <a:t>4-Asegurar su plan de comunicación interna</a:t>
          </a:r>
          <a:endParaRPr lang="es-ES" sz="1900" kern="1200" noProof="0" dirty="0"/>
        </a:p>
      </dsp:txBody>
      <dsp:txXfrm>
        <a:off x="495340" y="1483426"/>
        <a:ext cx="2404179" cy="11403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05324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4258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9328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32327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19433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4172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76298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8624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0689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8834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331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45914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grpSp>
        <p:nvGrpSpPr>
          <p:cNvPr id="10" name="Group 9">
            <a:extLst>
              <a:ext uri="{FF2B5EF4-FFF2-40B4-BE49-F238E27FC236}">
                <a16:creationId xmlns:a16="http://schemas.microsoft.com/office/drawing/2014/main" xmlns="" id="{A33CAC24-F280-4910-B455-657311F83C1E}"/>
              </a:ext>
            </a:extLst>
          </p:cNvPr>
          <p:cNvGrpSpPr/>
          <p:nvPr userDrawn="1"/>
        </p:nvGrpSpPr>
        <p:grpSpPr>
          <a:xfrm>
            <a:off x="213681" y="160803"/>
            <a:ext cx="8838738" cy="6748674"/>
            <a:chOff x="213681" y="160803"/>
            <a:chExt cx="8838738" cy="6748674"/>
          </a:xfrm>
        </p:grpSpPr>
        <p:pic>
          <p:nvPicPr>
            <p:cNvPr id="11" name="Google Shape;22;p2">
              <a:extLst>
                <a:ext uri="{FF2B5EF4-FFF2-40B4-BE49-F238E27FC236}">
                  <a16:creationId xmlns:a16="http://schemas.microsoft.com/office/drawing/2014/main" xmlns="" id="{C7C65EF3-898D-4CA1-A47A-1C0F34EA4B49}"/>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12" name="Google Shape;23;p2">
              <a:extLst>
                <a:ext uri="{FF2B5EF4-FFF2-40B4-BE49-F238E27FC236}">
                  <a16:creationId xmlns:a16="http://schemas.microsoft.com/office/drawing/2014/main" xmlns="" id="{20186E56-93A3-474E-BD9B-16E5BB73D0CF}"/>
                </a:ext>
              </a:extLst>
            </p:cNvPr>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El apoyo de la Comisión Europea a la producción de esta publicación no constituye un respaldo al contenido que refleja únicamente las opiniones de los autores, y la Comisión no puede ser considerada responsable de ningún uso que pueda hacerse de la información contenida en ella.</a:t>
              </a:r>
              <a:endParaRPr sz="1100" b="0" i="0" u="none" strike="noStrike" cap="none" dirty="0">
                <a:solidFill>
                  <a:schemeClr val="dk1"/>
                </a:solidFill>
                <a:latin typeface="Calibri"/>
                <a:ea typeface="Calibri"/>
                <a:cs typeface="Calibri"/>
                <a:sym typeface="Calibri"/>
              </a:endParaRPr>
            </a:p>
          </p:txBody>
        </p:sp>
        <p:pic>
          <p:nvPicPr>
            <p:cNvPr id="13" name="Google Shape;21;p2">
              <a:extLst>
                <a:ext uri="{FF2B5EF4-FFF2-40B4-BE49-F238E27FC236}">
                  <a16:creationId xmlns:a16="http://schemas.microsoft.com/office/drawing/2014/main" xmlns="" id="{85F93D6C-97DD-4364-8F33-BE9247E7A8F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3681" y="160803"/>
              <a:ext cx="1837188" cy="1145483"/>
            </a:xfrm>
            <a:prstGeom prst="rect">
              <a:avLst/>
            </a:prstGeom>
            <a:noFill/>
            <a:ln>
              <a:noFill/>
            </a:ln>
          </p:spPr>
        </p:pic>
        <p:sp>
          <p:nvSpPr>
            <p:cNvPr id="14" name="Google Shape;158;p19">
              <a:extLst>
                <a:ext uri="{FF2B5EF4-FFF2-40B4-BE49-F238E27FC236}">
                  <a16:creationId xmlns:a16="http://schemas.microsoft.com/office/drawing/2014/main" xmlns="" id="{DE4075DB-9569-4BE2-A6F6-86453C85869F}"/>
                </a:ext>
              </a:extLst>
            </p:cNvPr>
            <p:cNvSpPr/>
            <p:nvPr userDrawn="1"/>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98" name="Google Shape;98;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681" y="160803"/>
            <a:ext cx="2067702" cy="1313163"/>
          </a:xfrm>
          <a:prstGeom prst="rect">
            <a:avLst/>
          </a:prstGeom>
          <a:noFill/>
          <a:ln>
            <a:noFill/>
          </a:ln>
        </p:spPr>
      </p:pic>
      <p:pic>
        <p:nvPicPr>
          <p:cNvPr id="99" name="Google Shape;99;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3006" y="5845567"/>
            <a:ext cx="1896967" cy="407194"/>
          </a:xfrm>
          <a:prstGeom prst="rect">
            <a:avLst/>
          </a:prstGeom>
          <a:noFill/>
          <a:ln>
            <a:noFill/>
          </a:ln>
        </p:spPr>
      </p:pic>
      <p:sp>
        <p:nvSpPr>
          <p:cNvPr id="100" name="Google Shape;100;p13"/>
          <p:cNvSpPr txBox="1"/>
          <p:nvPr/>
        </p:nvSpPr>
        <p:spPr>
          <a:xfrm>
            <a:off x="5836144" y="6238917"/>
            <a:ext cx="3216275" cy="67056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36" name="Google Shape;36;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681" y="160803"/>
            <a:ext cx="2067702" cy="1313163"/>
          </a:xfrm>
          <a:prstGeom prst="rect">
            <a:avLst/>
          </a:prstGeom>
          <a:noFill/>
          <a:ln>
            <a:noFill/>
          </a:ln>
        </p:spPr>
      </p:pic>
      <p:pic>
        <p:nvPicPr>
          <p:cNvPr id="37" name="Google Shape;37;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44" name="Google Shape;44;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45" name="Google Shape;45;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54" name="Google Shape;54;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55" name="Google Shape;5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pic>
        <p:nvPicPr>
          <p:cNvPr id="60" name="Google Shape;60;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60370" y="6094641"/>
            <a:ext cx="1097880" cy="697245"/>
          </a:xfrm>
          <a:prstGeom prst="rect">
            <a:avLst/>
          </a:prstGeom>
          <a:noFill/>
          <a:ln>
            <a:noFill/>
          </a:ln>
        </p:spPr>
      </p:pic>
      <p:pic>
        <p:nvPicPr>
          <p:cNvPr id="61" name="Google Shape;6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hyperlink" Target="https://www.contactmonkey.com/blog/sending-internal-emails-outlook-guid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trepreneur.com/article/249312" TargetMode="External"/><Relationship Id="rId2" Type="http://schemas.openxmlformats.org/officeDocument/2006/relationships/hyperlink" Target="https://www.forbes.com/sites/kateharrison/2014/10/02/employee-alignment-the-secret-sauce-to-success/#54d1aa9be024" TargetMode="External"/><Relationship Id="rId1" Type="http://schemas.openxmlformats.org/officeDocument/2006/relationships/slideLayout" Target="../slideLayouts/slideLayout1.xml"/><Relationship Id="rId5" Type="http://schemas.openxmlformats.org/officeDocument/2006/relationships/hyperlink" Target="https://www.gallup.com/workplace/236249/manager-role-employee.aspx" TargetMode="External"/><Relationship Id="rId4" Type="http://schemas.openxmlformats.org/officeDocument/2006/relationships/hyperlink" Target="https://www.smartbrief.com/original/2015/04/3-levels-organizational-alignment-and-how-build-them-your-company"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microsoft.com/office/2007/relationships/hdphoto" Target="../media/hdphoto7.wdp"/><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 name="Imagen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1424066"/>
            <a:ext cx="9144000" cy="4302177"/>
          </a:xfrm>
          <a:prstGeom prst="rect">
            <a:avLst/>
          </a:prstGeom>
        </p:spPr>
      </p:pic>
      <p:sp>
        <p:nvSpPr>
          <p:cNvPr id="105" name="Google Shape;105;p14"/>
          <p:cNvSpPr txBox="1">
            <a:spLocks noGrp="1"/>
          </p:cNvSpPr>
          <p:nvPr>
            <p:ph type="ctrTitle"/>
          </p:nvPr>
        </p:nvSpPr>
        <p:spPr>
          <a:xfrm>
            <a:off x="421100" y="1855694"/>
            <a:ext cx="8520600" cy="2420471"/>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600"/>
              <a:buFont typeface="Trebuchet MS"/>
              <a:buNone/>
            </a:pPr>
            <a:r>
              <a:rPr lang="es-ES" sz="4600" b="1" dirty="0" err="1" smtClean="0">
                <a:solidFill>
                  <a:schemeClr val="bg1"/>
                </a:solidFill>
              </a:rPr>
              <a:t>Talent</a:t>
            </a:r>
            <a:r>
              <a:rPr lang="es-ES" sz="4600" b="1" dirty="0" smtClean="0">
                <a:solidFill>
                  <a:schemeClr val="bg1"/>
                </a:solidFill>
              </a:rPr>
              <a:t> 4.0 – La Gestión del </a:t>
            </a:r>
            <a:br>
              <a:rPr lang="es-ES" sz="4600" b="1" dirty="0" smtClean="0">
                <a:solidFill>
                  <a:schemeClr val="bg1"/>
                </a:solidFill>
              </a:rPr>
            </a:br>
            <a:r>
              <a:rPr lang="es-ES" sz="4600" b="1" dirty="0" smtClean="0">
                <a:solidFill>
                  <a:schemeClr val="bg1"/>
                </a:solidFill>
              </a:rPr>
              <a:t>talento para las PYMES</a:t>
            </a:r>
            <a:br>
              <a:rPr lang="es-ES" sz="4600" b="1" dirty="0" smtClean="0">
                <a:solidFill>
                  <a:schemeClr val="bg1"/>
                </a:solidFill>
              </a:rPr>
            </a:br>
            <a:r>
              <a:rPr lang="es-ES" sz="3200" b="1" dirty="0" smtClean="0">
                <a:solidFill>
                  <a:schemeClr val="bg1"/>
                </a:solidFill>
              </a:rPr>
              <a:t>Programa de formación</a:t>
            </a:r>
            <a:endParaRPr lang="es-ES" sz="3200" b="1" dirty="0">
              <a:solidFill>
                <a:schemeClr val="bg1"/>
              </a:solidFill>
            </a:endParaRPr>
          </a:p>
        </p:txBody>
      </p:sp>
      <p:sp>
        <p:nvSpPr>
          <p:cNvPr id="106" name="Google Shape;106;p14"/>
          <p:cNvSpPr txBox="1"/>
          <p:nvPr/>
        </p:nvSpPr>
        <p:spPr>
          <a:xfrm>
            <a:off x="3322041" y="4474778"/>
            <a:ext cx="22871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t>Https://t4lent.eu/</a:t>
            </a:r>
            <a:endParaRPr sz="1800" dirty="0">
              <a:solidFill>
                <a:schemeClr val="bg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a:spLocks noGrp="1"/>
          </p:cNvSpPr>
          <p:nvPr>
            <p:ph type="ctrTitle"/>
          </p:nvPr>
        </p:nvSpPr>
        <p:spPr>
          <a:xfrm>
            <a:off x="316585" y="1402080"/>
            <a:ext cx="8520600" cy="59436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3200" b="1" dirty="0" smtClean="0">
                <a:solidFill>
                  <a:schemeClr val="bg1"/>
                </a:solidFill>
              </a:rPr>
              <a:t>El sentido de pertenencia</a:t>
            </a:r>
            <a:endParaRPr lang="es-ES" sz="3200" b="1" dirty="0">
              <a:solidFill>
                <a:schemeClr val="bg1"/>
              </a:solidFill>
            </a:endParaRPr>
          </a:p>
        </p:txBody>
      </p:sp>
      <p:sp>
        <p:nvSpPr>
          <p:cNvPr id="155" name="Google Shape;155;p19"/>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6" name="Google Shape;156;p19"/>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8" name="Google Shape;158;p1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7585E0B8-3E75-954B-B31E-F65170A42FE3}"/>
              </a:ext>
            </a:extLst>
          </p:cNvPr>
          <p:cNvSpPr txBox="1"/>
          <p:nvPr/>
        </p:nvSpPr>
        <p:spPr>
          <a:xfrm>
            <a:off x="402505" y="2031315"/>
            <a:ext cx="8312760" cy="2031325"/>
          </a:xfrm>
          <a:prstGeom prst="rect">
            <a:avLst/>
          </a:prstGeom>
          <a:noFill/>
        </p:spPr>
        <p:txBody>
          <a:bodyPr wrap="square">
            <a:spAutoFit/>
          </a:bodyPr>
          <a:lstStyle/>
          <a:p>
            <a:pPr algn="just"/>
            <a:r>
              <a:rPr lang="es-ES" sz="1800" dirty="0" smtClean="0">
                <a:latin typeface="Trebuchet MS" panose="020B0703020202090204" pitchFamily="34" charset="0"/>
              </a:rPr>
              <a:t>Un </a:t>
            </a:r>
            <a:r>
              <a:rPr lang="es-ES" sz="1800" b="1" dirty="0" smtClean="0">
                <a:latin typeface="Trebuchet MS" panose="020B0703020202090204" pitchFamily="34" charset="0"/>
              </a:rPr>
              <a:t>sentido de pertenencia </a:t>
            </a:r>
            <a:r>
              <a:rPr lang="es-ES" sz="1800" dirty="0" smtClean="0">
                <a:latin typeface="Trebuchet MS" panose="020B0703020202090204" pitchFamily="34" charset="0"/>
              </a:rPr>
              <a:t>comienza el primer </a:t>
            </a:r>
            <a:r>
              <a:rPr lang="es-ES" sz="1800" dirty="0">
                <a:latin typeface="Trebuchet MS" panose="020B0703020202090204" pitchFamily="34" charset="0"/>
              </a:rPr>
              <a:t>día </a:t>
            </a:r>
            <a:r>
              <a:rPr lang="es-ES" sz="1800" dirty="0" smtClean="0">
                <a:latin typeface="Trebuchet MS" panose="020B0703020202090204" pitchFamily="34" charset="0"/>
              </a:rPr>
              <a:t>y, a </a:t>
            </a:r>
            <a:r>
              <a:rPr lang="es-ES" sz="1800" dirty="0">
                <a:latin typeface="Trebuchet MS" panose="020B0703020202090204" pitchFamily="34" charset="0"/>
              </a:rPr>
              <a:t>partir de </a:t>
            </a:r>
            <a:r>
              <a:rPr lang="es-ES" sz="1800" dirty="0" smtClean="0">
                <a:latin typeface="Trebuchet MS" panose="020B0703020202090204" pitchFamily="34" charset="0"/>
              </a:rPr>
              <a:t>entonces, </a:t>
            </a:r>
            <a:r>
              <a:rPr lang="es-ES" sz="1800" dirty="0" smtClean="0">
                <a:latin typeface="Trebuchet MS" panose="020B0703020202090204" pitchFamily="34" charset="0"/>
              </a:rPr>
              <a:t>se refuerza o disminuye cada jornada laboral. </a:t>
            </a:r>
          </a:p>
          <a:p>
            <a:pPr algn="just"/>
            <a:endParaRPr lang="es-ES" sz="1800" dirty="0" smtClean="0">
              <a:latin typeface="Trebuchet MS" panose="020B0703020202090204" pitchFamily="34" charset="0"/>
            </a:endParaRPr>
          </a:p>
          <a:p>
            <a:pPr algn="just"/>
            <a:r>
              <a:rPr lang="es-ES" sz="1800" dirty="0" smtClean="0">
                <a:latin typeface="Trebuchet MS" panose="020B0703020202090204" pitchFamily="34" charset="0"/>
              </a:rPr>
              <a:t>Sin sentirse parte, las personas a menudo se sienten como forasteros, incluso como intrusos en su trabajo. Si no se introducen en la cultura de la empresa, la </a:t>
            </a:r>
            <a:r>
              <a:rPr lang="es-ES" sz="1800" dirty="0">
                <a:latin typeface="Trebuchet MS" panose="020B0703020202090204" pitchFamily="34" charset="0"/>
              </a:rPr>
              <a:t>gente </a:t>
            </a:r>
            <a:r>
              <a:rPr lang="es-ES" sz="1800" dirty="0" smtClean="0">
                <a:latin typeface="Trebuchet MS" panose="020B0703020202090204" pitchFamily="34" charset="0"/>
              </a:rPr>
              <a:t>puede, con </a:t>
            </a:r>
            <a:r>
              <a:rPr lang="es-ES" sz="1800" dirty="0">
                <a:latin typeface="Trebuchet MS" panose="020B0703020202090204" pitchFamily="34" charset="0"/>
              </a:rPr>
              <a:t>el </a:t>
            </a:r>
            <a:r>
              <a:rPr lang="es-ES" sz="1800" dirty="0" smtClean="0">
                <a:latin typeface="Trebuchet MS" panose="020B0703020202090204" pitchFamily="34" charset="0"/>
              </a:rPr>
              <a:t>tiempo, percibi</a:t>
            </a:r>
            <a:r>
              <a:rPr lang="es-ES" sz="1800" dirty="0" smtClean="0">
                <a:latin typeface="Trebuchet MS" panose="020B0703020202090204" pitchFamily="34" charset="0"/>
              </a:rPr>
              <a:t>r que su voz no se escucha, que sus esfuerzos no se valoran</a:t>
            </a:r>
            <a:r>
              <a:rPr lang="en-US" sz="1800" dirty="0" smtClean="0">
                <a:latin typeface="Trebuchet MS" panose="020B0703020202090204" pitchFamily="34" charset="0"/>
              </a:rPr>
              <a:t>. </a:t>
            </a:r>
            <a:endParaRPr lang="en-US" sz="1800" dirty="0">
              <a:latin typeface="Trebuchet MS" panose="020B0703020202090204" pitchFamily="34" charset="0"/>
            </a:endParaRPr>
          </a:p>
        </p:txBody>
      </p:sp>
      <p:pic>
        <p:nvPicPr>
          <p:cNvPr id="5" name="Imagen 4">
            <a:extLst>
              <a:ext uri="{FF2B5EF4-FFF2-40B4-BE49-F238E27FC236}">
                <a16:creationId xmlns:a16="http://schemas.microsoft.com/office/drawing/2014/main" xmlns="" id="{DA67D572-FFD7-3D47-BF30-B0F4011A12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4303" y="4286390"/>
            <a:ext cx="5126655" cy="14878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5" name="Imagen 4">
            <a:extLst>
              <a:ext uri="{FF2B5EF4-FFF2-40B4-BE49-F238E27FC236}">
                <a16:creationId xmlns:a16="http://schemas.microsoft.com/office/drawing/2014/main" xmlns="" id="{03DA6CA2-3683-0F46-A614-50D1E205475A}"/>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90360" y="2759637"/>
            <a:ext cx="2081614" cy="2449737"/>
          </a:xfrm>
          <a:prstGeom prst="rect">
            <a:avLst/>
          </a:prstGeom>
        </p:spPr>
      </p:pic>
      <p:sp>
        <p:nvSpPr>
          <p:cNvPr id="166" name="Google Shape;166;p20"/>
          <p:cNvSpPr>
            <a:spLocks noGrp="1"/>
          </p:cNvSpPr>
          <p:nvPr>
            <p:ph type="ctrTitle"/>
          </p:nvPr>
        </p:nvSpPr>
        <p:spPr>
          <a:xfrm>
            <a:off x="339695" y="1444202"/>
            <a:ext cx="8520600" cy="582718"/>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s-ES" sz="3200" b="1" dirty="0" smtClean="0">
                <a:solidFill>
                  <a:schemeClr val="lt1"/>
                </a:solidFill>
              </a:rPr>
              <a:t>El sentido de pertenencia</a:t>
            </a:r>
            <a:endParaRPr lang="es-ES" sz="3200" dirty="0"/>
          </a:p>
        </p:txBody>
      </p:sp>
      <p:sp>
        <p:nvSpPr>
          <p:cNvPr id="168" name="Google Shape;168;p20"/>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9" name="Google Shape;169;p20"/>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1" name="Google Shape;171;p2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15D6DFCC-5FE6-9545-A6B4-167AD8DC00E1}"/>
              </a:ext>
            </a:extLst>
          </p:cNvPr>
          <p:cNvSpPr txBox="1"/>
          <p:nvPr/>
        </p:nvSpPr>
        <p:spPr>
          <a:xfrm>
            <a:off x="339695" y="2091680"/>
            <a:ext cx="6350665" cy="3785652"/>
          </a:xfrm>
          <a:prstGeom prst="rect">
            <a:avLst/>
          </a:prstGeom>
          <a:noFill/>
        </p:spPr>
        <p:txBody>
          <a:bodyPr wrap="square">
            <a:spAutoFit/>
          </a:bodyPr>
          <a:lstStyle/>
          <a:p>
            <a:pPr algn="just"/>
            <a:r>
              <a:rPr lang="es-ES" sz="1600" dirty="0" smtClean="0">
                <a:latin typeface="Trebuchet MS" panose="020B0703020202090204" pitchFamily="34" charset="0"/>
              </a:rPr>
              <a:t>Cuando las personas se sienten seguras, valoradas, felices y respetadas por lo que son, pueden aprovechar todo su potencial,  incluida la capacidad de conectarse con los demás, pensar crítica y creativamente y estar abiertas a las perspectivas de los demás.</a:t>
            </a:r>
          </a:p>
          <a:p>
            <a:pPr algn="just"/>
            <a:endParaRPr lang="es-ES" sz="1600" dirty="0" smtClean="0">
              <a:latin typeface="Trebuchet MS" panose="020B0703020202090204" pitchFamily="34" charset="0"/>
            </a:endParaRPr>
          </a:p>
          <a:p>
            <a:pPr algn="just"/>
            <a:r>
              <a:rPr lang="es-ES" sz="1600" b="1" dirty="0" smtClean="0">
                <a:latin typeface="Trebuchet MS" panose="020B0703020202090204" pitchFamily="34" charset="0"/>
              </a:rPr>
              <a:t>Crear un sentido de pertenencia es una forma poderosa para que la dirección oriente a la plantilla hacia las mismas metas.</a:t>
            </a:r>
          </a:p>
          <a:p>
            <a:pPr algn="just"/>
            <a:endParaRPr lang="es-ES" sz="1600" b="1" dirty="0" smtClean="0">
              <a:latin typeface="Trebuchet MS" panose="020B0703020202090204" pitchFamily="34" charset="0"/>
            </a:endParaRPr>
          </a:p>
          <a:p>
            <a:pPr algn="just"/>
            <a:r>
              <a:rPr lang="es-ES" sz="1600" dirty="0" smtClean="0">
                <a:latin typeface="Trebuchet MS" panose="020B0703020202090204" pitchFamily="34" charset="0"/>
              </a:rPr>
              <a:t>Cuando la gente siente que pertenece a su organización:</a:t>
            </a:r>
          </a:p>
          <a:p>
            <a:pPr marL="285750" indent="-285750" algn="just">
              <a:buFont typeface="Arial" panose="020B0604020202020204" pitchFamily="34" charset="0"/>
              <a:buChar char="•"/>
            </a:pPr>
            <a:r>
              <a:rPr lang="es-ES" sz="1600" dirty="0">
                <a:latin typeface="Trebuchet MS" panose="020B0703020202090204" pitchFamily="34" charset="0"/>
              </a:rPr>
              <a:t>C</a:t>
            </a:r>
            <a:r>
              <a:rPr lang="es-ES" sz="1600" dirty="0" smtClean="0">
                <a:latin typeface="Trebuchet MS" panose="020B0703020202090204" pitchFamily="34" charset="0"/>
              </a:rPr>
              <a:t>ontribuyen más a los logros del equipo;</a:t>
            </a:r>
          </a:p>
          <a:p>
            <a:pPr marL="285750" indent="-285750" algn="just">
              <a:buFont typeface="Arial" panose="020B0604020202020204" pitchFamily="34" charset="0"/>
              <a:buChar char="•"/>
            </a:pPr>
            <a:r>
              <a:rPr lang="es-ES" sz="1600" dirty="0">
                <a:latin typeface="Trebuchet MS" panose="020B0703020202090204" pitchFamily="34" charset="0"/>
              </a:rPr>
              <a:t>E</a:t>
            </a:r>
            <a:r>
              <a:rPr lang="es-ES" sz="1600" dirty="0" smtClean="0">
                <a:latin typeface="Trebuchet MS" panose="020B0703020202090204" pitchFamily="34" charset="0"/>
              </a:rPr>
              <a:t>ncuentran cumplimiento y propósito en su trabajo.</a:t>
            </a:r>
          </a:p>
          <a:p>
            <a:pPr marL="285750" indent="-285750" algn="just">
              <a:buFont typeface="Arial" panose="020B0604020202020204" pitchFamily="34" charset="0"/>
              <a:buChar char="•"/>
            </a:pPr>
            <a:r>
              <a:rPr lang="es-ES" sz="1600" dirty="0">
                <a:latin typeface="Trebuchet MS" panose="020B0703020202090204" pitchFamily="34" charset="0"/>
              </a:rPr>
              <a:t>D</a:t>
            </a:r>
            <a:r>
              <a:rPr lang="es-ES" sz="1600" dirty="0" smtClean="0">
                <a:latin typeface="Trebuchet MS" panose="020B0703020202090204" pitchFamily="34" charset="0"/>
              </a:rPr>
              <a:t>an un sentimiento de responsabilidad por el resultado</a:t>
            </a:r>
            <a:br>
              <a:rPr lang="es-ES" sz="1600" dirty="0" smtClean="0">
                <a:latin typeface="Trebuchet MS" panose="020B0703020202090204" pitchFamily="34" charset="0"/>
              </a:rPr>
            </a:br>
            <a:endParaRPr lang="es-ES" sz="1600" dirty="0" smtClean="0">
              <a:latin typeface="Trebuchet MS" panose="020B0703020202090204" pitchFamily="34" charset="0"/>
            </a:endParaRPr>
          </a:p>
          <a:p>
            <a:pPr algn="just"/>
            <a:r>
              <a:rPr lang="es-ES" sz="1600" dirty="0" smtClean="0">
                <a:latin typeface="Trebuchet MS" panose="020B0703020202090204" pitchFamily="34" charset="0"/>
              </a:rPr>
              <a:t>De ese manera,</a:t>
            </a:r>
            <a:r>
              <a:rPr lang="es-ES" sz="1600" dirty="0" smtClean="0">
                <a:latin typeface="Trebuchet MS" panose="020B0703020202090204" pitchFamily="34" charset="0"/>
              </a:rPr>
              <a:t> animan a sus compañeros a </a:t>
            </a:r>
            <a:r>
              <a:rPr lang="es-ES" sz="1600" b="1" dirty="0" smtClean="0">
                <a:latin typeface="Trebuchet MS" panose="020B0703020202090204" pitchFamily="34" charset="0"/>
              </a:rPr>
              <a:t>comprometerse más profundamente con la misión de su organización.</a:t>
            </a:r>
            <a:endParaRPr lang="es-ES" sz="1600" b="1" dirty="0">
              <a:latin typeface="Trebuchet MS" panose="020B070302020209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463040"/>
            <a:ext cx="8520600" cy="59436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2800" b="1" dirty="0" smtClean="0">
                <a:solidFill>
                  <a:schemeClr val="bg1"/>
                </a:solidFill>
              </a:rPr>
              <a:t>Cómo mejorar la alineación organizacional</a:t>
            </a:r>
            <a:endParaRPr lang="es-ES" sz="2800" b="1" dirty="0">
              <a:solidFill>
                <a:schemeClr val="bg1"/>
              </a:solidFill>
            </a:endParaRPr>
          </a:p>
        </p:txBody>
      </p:sp>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0E3A196E-721E-3147-8AE3-A73B67918771}"/>
              </a:ext>
            </a:extLst>
          </p:cNvPr>
          <p:cNvSpPr txBox="1"/>
          <p:nvPr/>
        </p:nvSpPr>
        <p:spPr>
          <a:xfrm>
            <a:off x="409074" y="2358189"/>
            <a:ext cx="8428111" cy="2769989"/>
          </a:xfrm>
          <a:prstGeom prst="rect">
            <a:avLst/>
          </a:prstGeom>
          <a:noFill/>
        </p:spPr>
        <p:txBody>
          <a:bodyPr wrap="square">
            <a:spAutoFit/>
          </a:bodyPr>
          <a:lstStyle/>
          <a:p>
            <a:pPr fontAlgn="base"/>
            <a:r>
              <a:rPr lang="es-ES" sz="1800" b="1" dirty="0" smtClean="0">
                <a:latin typeface="Trebuchet MS" panose="020B0703020202090204" pitchFamily="34" charset="0"/>
              </a:rPr>
              <a:t>El 95 % de los empleados no entiende completamente los objetivos de la empresa o lo que se espera de ellos para lograr estos objetivos.</a:t>
            </a:r>
          </a:p>
          <a:p>
            <a:pPr fontAlgn="base"/>
            <a:endParaRPr lang="es-ES" sz="1800" dirty="0" smtClean="0">
              <a:latin typeface="Trebuchet MS" panose="020B0703020202090204" pitchFamily="34" charset="0"/>
            </a:endParaRPr>
          </a:p>
          <a:p>
            <a:pPr fontAlgn="base"/>
            <a:endParaRPr lang="es-ES" sz="1800" dirty="0" smtClean="0">
              <a:latin typeface="Trebuchet MS" panose="020B0703020202090204" pitchFamily="34" charset="0"/>
            </a:endParaRPr>
          </a:p>
          <a:p>
            <a:pPr algn="ctr" fontAlgn="base"/>
            <a:r>
              <a:rPr lang="es-ES" sz="4800" dirty="0" smtClean="0">
                <a:solidFill>
                  <a:schemeClr val="bg2">
                    <a:lumMod val="60000"/>
                    <a:lumOff val="40000"/>
                  </a:schemeClr>
                </a:solidFill>
                <a:latin typeface="Trebuchet MS" panose="020B0703020202090204" pitchFamily="34" charset="0"/>
              </a:rPr>
              <a:t>— ¿Qué te parece?</a:t>
            </a:r>
            <a:endParaRPr lang="es-ES" sz="4000" dirty="0" smtClean="0">
              <a:solidFill>
                <a:schemeClr val="bg2">
                  <a:lumMod val="60000"/>
                  <a:lumOff val="40000"/>
                </a:schemeClr>
              </a:solidFill>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a:p>
            <a:pPr fontAlgn="base"/>
            <a:endParaRPr lang="en-US" sz="1800" dirty="0">
              <a:latin typeface="Trebuchet MS" panose="020B070302020209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478280"/>
            <a:ext cx="8520600" cy="584838"/>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2800" b="1" dirty="0" smtClean="0">
                <a:solidFill>
                  <a:schemeClr val="bg1"/>
                </a:solidFill>
              </a:rPr>
              <a:t>Cómo mejorar la alineación organizacional</a:t>
            </a:r>
            <a:endParaRPr lang="es-ES" sz="2800" b="1" dirty="0">
              <a:solidFill>
                <a:schemeClr val="bg1"/>
              </a:solidFill>
            </a:endParaRPr>
          </a:p>
        </p:txBody>
      </p:sp>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0E3A196E-721E-3147-8AE3-A73B67918771}"/>
              </a:ext>
            </a:extLst>
          </p:cNvPr>
          <p:cNvSpPr txBox="1"/>
          <p:nvPr/>
        </p:nvSpPr>
        <p:spPr>
          <a:xfrm>
            <a:off x="274393" y="2337901"/>
            <a:ext cx="8562792" cy="3877985"/>
          </a:xfrm>
          <a:prstGeom prst="rect">
            <a:avLst/>
          </a:prstGeom>
          <a:noFill/>
        </p:spPr>
        <p:txBody>
          <a:bodyPr wrap="square">
            <a:spAutoFit/>
          </a:bodyPr>
          <a:lstStyle/>
          <a:p>
            <a:pPr algn="just" fontAlgn="base"/>
            <a:r>
              <a:rPr lang="es-ES" sz="1800" b="1" dirty="0" smtClean="0">
                <a:latin typeface="Trebuchet MS" panose="020B0703020202090204" pitchFamily="34" charset="0"/>
              </a:rPr>
              <a:t>El 95 % de los empleados no entienden completamente los objetivos de la empresa o lo que se espera de ellos para lograr estos objetivos.</a:t>
            </a:r>
          </a:p>
          <a:p>
            <a:pPr algn="just" fontAlgn="base"/>
            <a:endParaRPr lang="es-ES" sz="1800" dirty="0" smtClean="0">
              <a:latin typeface="Trebuchet MS" panose="020B0703020202090204" pitchFamily="34" charset="0"/>
            </a:endParaRPr>
          </a:p>
          <a:p>
            <a:pPr algn="just" fontAlgn="base"/>
            <a:r>
              <a:rPr lang="es-ES" sz="1800" dirty="0" smtClean="0">
                <a:latin typeface="Trebuchet MS" panose="020B0703020202090204" pitchFamily="34" charset="0"/>
              </a:rPr>
              <a:t>Una de las principales razones por las que los empleados no entienden plenamente los objetivos de la empresa es porque estos objetivos </a:t>
            </a:r>
            <a:r>
              <a:rPr lang="es-ES" sz="1800" b="1" dirty="0" smtClean="0">
                <a:latin typeface="Trebuchet MS" panose="020B0703020202090204" pitchFamily="34" charset="0"/>
              </a:rPr>
              <a:t>no les son claramente comunicados y explicados</a:t>
            </a:r>
            <a:r>
              <a:rPr lang="es-ES" sz="1800" dirty="0" smtClean="0">
                <a:latin typeface="Trebuchet MS" panose="020B0703020202090204" pitchFamily="34" charset="0"/>
              </a:rPr>
              <a:t>.</a:t>
            </a:r>
          </a:p>
          <a:p>
            <a:pPr fontAlgn="base"/>
            <a:endParaRPr lang="es-ES" sz="1800" dirty="0" smtClean="0">
              <a:latin typeface="Trebuchet MS" panose="020B0703020202090204" pitchFamily="34" charset="0"/>
            </a:endParaRPr>
          </a:p>
          <a:p>
            <a:pPr algn="ctr" fontAlgn="base"/>
            <a:r>
              <a:rPr lang="es-ES" sz="4000" dirty="0" smtClean="0">
                <a:solidFill>
                  <a:schemeClr val="bg2">
                    <a:lumMod val="60000"/>
                    <a:lumOff val="40000"/>
                  </a:schemeClr>
                </a:solidFill>
                <a:latin typeface="Trebuchet MS" panose="020B0703020202090204" pitchFamily="34" charset="0"/>
              </a:rPr>
              <a:t>Por lo tanto, ¿cómo se puede mejorar el alineamiento de la organización?</a:t>
            </a:r>
            <a:endParaRPr lang="es-ES" sz="3200" dirty="0" smtClean="0">
              <a:solidFill>
                <a:schemeClr val="bg2">
                  <a:lumMod val="60000"/>
                  <a:lumOff val="40000"/>
                </a:schemeClr>
              </a:solidFill>
              <a:latin typeface="Trebuchet MS" panose="020B0703020202090204" pitchFamily="34" charset="0"/>
            </a:endParaRPr>
          </a:p>
        </p:txBody>
      </p:sp>
    </p:spTree>
    <p:extLst>
      <p:ext uri="{BB962C8B-B14F-4D97-AF65-F5344CB8AC3E}">
        <p14:creationId xmlns:p14="http://schemas.microsoft.com/office/powerpoint/2010/main" val="113990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0517" y="1806064"/>
            <a:ext cx="6108468" cy="3949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9" name="Google Shape;179;p21"/>
          <p:cNvSpPr>
            <a:spLocks noGrp="1"/>
          </p:cNvSpPr>
          <p:nvPr>
            <p:ph type="ctrTitle"/>
          </p:nvPr>
        </p:nvSpPr>
        <p:spPr>
          <a:xfrm>
            <a:off x="316585" y="1354788"/>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3000" b="1" dirty="0" smtClean="0">
                <a:solidFill>
                  <a:schemeClr val="bg1"/>
                </a:solidFill>
              </a:rPr>
              <a:t>Cómo mejorar la alineación organizacional</a:t>
            </a:r>
            <a:endParaRPr lang="es-ES" sz="3000" b="1" dirty="0">
              <a:solidFill>
                <a:schemeClr val="bg1"/>
              </a:solidFill>
            </a:endParaRPr>
          </a:p>
        </p:txBody>
      </p:sp>
      <p:sp>
        <p:nvSpPr>
          <p:cNvPr id="2" name="CuadroTexto 1"/>
          <p:cNvSpPr txBox="1"/>
          <p:nvPr/>
        </p:nvSpPr>
        <p:spPr>
          <a:xfrm>
            <a:off x="3810000" y="2888475"/>
            <a:ext cx="2087880" cy="1785104"/>
          </a:xfrm>
          <a:prstGeom prst="rect">
            <a:avLst/>
          </a:prstGeom>
          <a:noFill/>
        </p:spPr>
        <p:txBody>
          <a:bodyPr wrap="square">
            <a:spAutoFit/>
          </a:bodyPr>
          <a:lstStyle/>
          <a:p>
            <a:pPr algn="ctr"/>
            <a:r>
              <a:rPr lang="es-ES" sz="2200" b="1" dirty="0" smtClean="0">
                <a:solidFill>
                  <a:schemeClr val="tx1"/>
                </a:solidFill>
                <a:latin typeface="Segoe Print" panose="02000600000000000000" pitchFamily="2" charset="0"/>
                <a:ea typeface="Trebuchet MS"/>
                <a:cs typeface="Trebuchet MS"/>
                <a:sym typeface="Trebuchet MS"/>
              </a:rPr>
              <a:t>Plan de</a:t>
            </a:r>
            <a:endParaRPr lang="es-ES" sz="2200" b="1" dirty="0">
              <a:solidFill>
                <a:schemeClr val="tx1"/>
              </a:solidFill>
              <a:latin typeface="Segoe Print" panose="02000600000000000000" pitchFamily="2" charset="0"/>
              <a:ea typeface="Trebuchet MS"/>
              <a:cs typeface="Trebuchet MS"/>
              <a:sym typeface="Trebuchet MS"/>
            </a:endParaRPr>
          </a:p>
          <a:p>
            <a:pPr algn="ctr"/>
            <a:endParaRPr lang="es-ES" sz="2200" b="1" dirty="0">
              <a:solidFill>
                <a:schemeClr val="tx1"/>
              </a:solidFill>
              <a:latin typeface="Segoe Print" panose="02000600000000000000" pitchFamily="2" charset="0"/>
              <a:ea typeface="Trebuchet MS"/>
              <a:cs typeface="Trebuchet MS"/>
              <a:sym typeface="Trebuchet MS"/>
            </a:endParaRPr>
          </a:p>
          <a:p>
            <a:pPr algn="ctr"/>
            <a:r>
              <a:rPr lang="es-ES" sz="2200" b="1" dirty="0">
                <a:solidFill>
                  <a:schemeClr val="tx1"/>
                </a:solidFill>
                <a:latin typeface="Segoe Print" panose="02000600000000000000" pitchFamily="2" charset="0"/>
                <a:ea typeface="Trebuchet MS"/>
                <a:cs typeface="Trebuchet MS"/>
                <a:sym typeface="Trebuchet MS"/>
              </a:rPr>
              <a:t>comunicación</a:t>
            </a:r>
          </a:p>
          <a:p>
            <a:pPr algn="ctr"/>
            <a:endParaRPr lang="es-ES" sz="2200" b="1" dirty="0">
              <a:solidFill>
                <a:schemeClr val="tx1"/>
              </a:solidFill>
              <a:latin typeface="Segoe Print" panose="02000600000000000000" pitchFamily="2" charset="0"/>
              <a:ea typeface="Trebuchet MS"/>
              <a:cs typeface="Trebuchet MS"/>
              <a:sym typeface="Trebuchet MS"/>
            </a:endParaRPr>
          </a:p>
          <a:p>
            <a:pPr algn="ctr"/>
            <a:r>
              <a:rPr lang="es-ES" sz="2200" b="1" dirty="0" smtClean="0">
                <a:solidFill>
                  <a:schemeClr val="tx1"/>
                </a:solidFill>
                <a:latin typeface="Segoe Print" panose="02000600000000000000" pitchFamily="2" charset="0"/>
                <a:ea typeface="Trebuchet MS"/>
                <a:cs typeface="Trebuchet MS"/>
                <a:sym typeface="Trebuchet MS"/>
              </a:rPr>
              <a:t>interna</a:t>
            </a:r>
            <a:endParaRPr lang="es-ES" sz="2200" b="1" dirty="0">
              <a:solidFill>
                <a:schemeClr val="tx1"/>
              </a:solidFill>
              <a:latin typeface="Segoe Print" panose="02000600000000000000" pitchFamily="2" charset="0"/>
              <a:ea typeface="Trebuchet MS"/>
              <a:cs typeface="Trebuchet MS"/>
              <a:sym typeface="Trebuchet MS"/>
            </a:endParaRP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48122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392918"/>
            <a:ext cx="8520600" cy="527321"/>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3000" b="1" dirty="0" smtClean="0">
                <a:solidFill>
                  <a:schemeClr val="bg1"/>
                </a:solidFill>
              </a:rPr>
              <a:t>Cómo mejorar la alineación</a:t>
            </a:r>
            <a:r>
              <a:rPr lang="es-ES" sz="3000" b="1" dirty="0" smtClean="0">
                <a:solidFill>
                  <a:schemeClr val="bg1"/>
                </a:solidFill>
              </a:rPr>
              <a:t> </a:t>
            </a:r>
            <a:r>
              <a:rPr lang="es-ES" sz="3000" b="1" dirty="0" smtClean="0">
                <a:solidFill>
                  <a:schemeClr val="bg1"/>
                </a:solidFill>
              </a:rPr>
              <a:t>organizacional</a:t>
            </a:r>
            <a:endParaRPr lang="es-ES" sz="3000" b="1" dirty="0">
              <a:solidFill>
                <a:schemeClr val="bg1"/>
              </a:solidFill>
            </a:endParaRP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graphicFrame>
        <p:nvGraphicFramePr>
          <p:cNvPr id="7" name="Diagrama 6"/>
          <p:cNvGraphicFramePr/>
          <p:nvPr>
            <p:extLst>
              <p:ext uri="{D42A27DB-BD31-4B8C-83A1-F6EECF244321}">
                <p14:modId xmlns:p14="http://schemas.microsoft.com/office/powerpoint/2010/main" val="3225145337"/>
              </p:ext>
            </p:extLst>
          </p:nvPr>
        </p:nvGraphicFramePr>
        <p:xfrm>
          <a:off x="1528884" y="2019869"/>
          <a:ext cx="6236691" cy="4107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66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5" name="Imagen 4"/>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716318" y="2181452"/>
            <a:ext cx="3163259" cy="3544791"/>
          </a:xfrm>
          <a:prstGeom prst="rect">
            <a:avLst/>
          </a:prstGeom>
        </p:spPr>
      </p:pic>
      <p:sp>
        <p:nvSpPr>
          <p:cNvPr id="179" name="Google Shape;179;p21"/>
          <p:cNvSpPr>
            <a:spLocks noGrp="1"/>
          </p:cNvSpPr>
          <p:nvPr>
            <p:ph type="ctrTitle"/>
          </p:nvPr>
        </p:nvSpPr>
        <p:spPr>
          <a:xfrm>
            <a:off x="316585" y="1413722"/>
            <a:ext cx="8520600" cy="521758"/>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3000" b="1" dirty="0" smtClean="0">
                <a:solidFill>
                  <a:schemeClr val="bg1"/>
                </a:solidFill>
              </a:rPr>
              <a:t>Cómo mejorar la alineación organizacional</a:t>
            </a:r>
            <a:endParaRPr lang="es-ES" sz="3000" b="1" dirty="0">
              <a:solidFill>
                <a:schemeClr val="bg1"/>
              </a:solidFill>
            </a:endParaRP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Imagen 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244184" y="2181452"/>
            <a:ext cx="3163260" cy="3544791"/>
          </a:xfrm>
          <a:prstGeom prst="rect">
            <a:avLst/>
          </a:prstGeom>
        </p:spPr>
      </p:pic>
      <p:sp>
        <p:nvSpPr>
          <p:cNvPr id="4" name="Rectángulo 3"/>
          <p:cNvSpPr/>
          <p:nvPr/>
        </p:nvSpPr>
        <p:spPr>
          <a:xfrm>
            <a:off x="4716318" y="2191396"/>
            <a:ext cx="3163259" cy="3139321"/>
          </a:xfrm>
          <a:prstGeom prst="rect">
            <a:avLst/>
          </a:prstGeom>
        </p:spPr>
        <p:txBody>
          <a:bodyPr wrap="square">
            <a:spAutoFit/>
          </a:bodyPr>
          <a:lstStyle/>
          <a:p>
            <a:pPr algn="just"/>
            <a:r>
              <a:rPr lang="es-ES" sz="1800" b="1" u="sng" dirty="0" smtClean="0">
                <a:solidFill>
                  <a:schemeClr val="bg1"/>
                </a:solidFill>
                <a:latin typeface="Trebuchet MS" panose="020B0703020202090204" pitchFamily="34" charset="0"/>
              </a:rPr>
              <a:t>Paso 2: Definir sus objetivos y resultados clave para un plan de comunicación interno exitoso</a:t>
            </a:r>
          </a:p>
          <a:p>
            <a:pPr algn="just"/>
            <a:endParaRPr lang="es-ES" sz="1800" u="sng" dirty="0" smtClean="0">
              <a:solidFill>
                <a:schemeClr val="bg1"/>
              </a:solidFill>
              <a:latin typeface="Trebuchet MS" panose="020B0703020202090204" pitchFamily="34" charset="0"/>
            </a:endParaRPr>
          </a:p>
          <a:p>
            <a:pPr algn="just"/>
            <a:r>
              <a:rPr lang="es-ES" sz="1800" dirty="0" smtClean="0">
                <a:solidFill>
                  <a:schemeClr val="bg1"/>
                </a:solidFill>
                <a:latin typeface="Trebuchet MS" panose="020B0703020202090204" pitchFamily="34" charset="0"/>
              </a:rPr>
              <a:t>Una vez que determines los objetivos principales de tu equipo y de la empresa en general, deberás definir cómo lograrás esas metas.</a:t>
            </a:r>
            <a:endParaRPr lang="es-ES" sz="1800" dirty="0">
              <a:solidFill>
                <a:schemeClr val="bg1"/>
              </a:solidFill>
              <a:latin typeface="Trebuchet MS" panose="020B0703020202090204" pitchFamily="34" charset="0"/>
            </a:endParaRPr>
          </a:p>
        </p:txBody>
      </p:sp>
      <p:sp>
        <p:nvSpPr>
          <p:cNvPr id="3" name="Rectángulo 2"/>
          <p:cNvSpPr/>
          <p:nvPr/>
        </p:nvSpPr>
        <p:spPr>
          <a:xfrm>
            <a:off x="1244184" y="2186424"/>
            <a:ext cx="3163260" cy="3139321"/>
          </a:xfrm>
          <a:prstGeom prst="rect">
            <a:avLst/>
          </a:prstGeom>
        </p:spPr>
        <p:txBody>
          <a:bodyPr wrap="square">
            <a:spAutoFit/>
          </a:bodyPr>
          <a:lstStyle/>
          <a:p>
            <a:pPr algn="just"/>
            <a:r>
              <a:rPr lang="es-ES" sz="1800" b="1" u="sng" dirty="0" smtClean="0">
                <a:solidFill>
                  <a:schemeClr val="bg1"/>
                </a:solidFill>
                <a:latin typeface="Trebuchet MS" panose="020B0603020202020204" pitchFamily="34" charset="0"/>
              </a:rPr>
              <a:t>Paso 1: Definir las metas de la empresa y alinearlos con las de los empleados</a:t>
            </a:r>
          </a:p>
          <a:p>
            <a:pPr algn="just"/>
            <a:endParaRPr lang="es-ES" sz="1800" b="1" u="sng" dirty="0" smtClean="0">
              <a:solidFill>
                <a:schemeClr val="bg1"/>
              </a:solidFill>
              <a:latin typeface="Trebuchet MS" panose="020B0603020202020204" pitchFamily="34" charset="0"/>
            </a:endParaRPr>
          </a:p>
          <a:p>
            <a:pPr algn="just"/>
            <a:r>
              <a:rPr lang="es-ES" sz="1800" dirty="0" smtClean="0">
                <a:solidFill>
                  <a:schemeClr val="bg1"/>
                </a:solidFill>
                <a:latin typeface="Trebuchet MS" panose="020B0603020202020204" pitchFamily="34" charset="0"/>
              </a:rPr>
              <a:t>Al conocer los objetivos de la «gran imagen» de su empresa, se podrán alinear los propios objetivos de comunicación con la estrategia general de la organización</a:t>
            </a:r>
            <a:r>
              <a:rPr lang="es-ES" sz="1600" dirty="0" smtClean="0">
                <a:solidFill>
                  <a:schemeClr val="bg1"/>
                </a:solidFill>
                <a:latin typeface="Trebuchet MS" panose="020B0603020202020204" pitchFamily="34" charset="0"/>
              </a:rPr>
              <a:t>.</a:t>
            </a:r>
            <a:endParaRPr lang="es-ES" sz="1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12181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484026"/>
            <a:ext cx="8520600" cy="579092"/>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3000" b="1" dirty="0" smtClean="0">
                <a:solidFill>
                  <a:schemeClr val="bg1"/>
                </a:solidFill>
              </a:rPr>
              <a:t>Cómo mejorar la alineación organizacional</a:t>
            </a:r>
            <a:endParaRPr lang="es-ES" sz="3000" b="1" dirty="0">
              <a:solidFill>
                <a:schemeClr val="bg1"/>
              </a:solidFill>
            </a:endParaRP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Rectángulo 2"/>
          <p:cNvSpPr/>
          <p:nvPr/>
        </p:nvSpPr>
        <p:spPr>
          <a:xfrm>
            <a:off x="3456220" y="2212781"/>
            <a:ext cx="5186959" cy="3785652"/>
          </a:xfrm>
          <a:prstGeom prst="rect">
            <a:avLst/>
          </a:prstGeom>
        </p:spPr>
        <p:txBody>
          <a:bodyPr wrap="square">
            <a:spAutoFit/>
          </a:bodyPr>
          <a:lstStyle/>
          <a:p>
            <a:pPr algn="just"/>
            <a:r>
              <a:rPr lang="es-ES" sz="1200" b="1" dirty="0" smtClean="0">
                <a:latin typeface="Trebuchet MS" panose="020B0603020202020204" pitchFamily="34" charset="0"/>
              </a:rPr>
              <a:t>Ejemplos:</a:t>
            </a:r>
          </a:p>
          <a:p>
            <a:pPr algn="just"/>
            <a:endParaRPr lang="es-ES" sz="1200" b="1" dirty="0" smtClean="0">
              <a:latin typeface="Trebuchet MS" panose="020B0603020202020204" pitchFamily="34" charset="0"/>
            </a:endParaRPr>
          </a:p>
          <a:p>
            <a:pPr marL="285750" indent="-285750" algn="just">
              <a:buFont typeface="Arial" panose="020B0604020202020204" pitchFamily="34" charset="0"/>
              <a:buChar char="•"/>
            </a:pPr>
            <a:r>
              <a:rPr lang="es-ES" sz="1200" b="1" i="1" dirty="0" smtClean="0">
                <a:latin typeface="Trebuchet MS" panose="020B0603020202020204" pitchFamily="34" charset="0"/>
              </a:rPr>
              <a:t>Email open </a:t>
            </a:r>
            <a:r>
              <a:rPr lang="es-ES" sz="1200" b="1" i="1" dirty="0" err="1" smtClean="0">
                <a:latin typeface="Trebuchet MS" panose="020B0603020202020204" pitchFamily="34" charset="0"/>
              </a:rPr>
              <a:t>rates</a:t>
            </a:r>
            <a:endParaRPr lang="es-ES" sz="1200" i="1" dirty="0" smtClean="0">
              <a:latin typeface="Trebuchet MS" panose="020B0603020202020204" pitchFamily="34" charset="0"/>
            </a:endParaRPr>
          </a:p>
          <a:p>
            <a:pPr marL="285750" indent="-285750" algn="just">
              <a:buFont typeface="Arial" panose="020B0604020202020204" pitchFamily="34" charset="0"/>
              <a:buChar char="•"/>
            </a:pPr>
            <a:r>
              <a:rPr lang="es-ES" sz="1200" b="1" i="1" dirty="0" smtClean="0">
                <a:latin typeface="Trebuchet MS" panose="020B0603020202020204" pitchFamily="34" charset="0"/>
              </a:rPr>
              <a:t>Link </a:t>
            </a:r>
            <a:r>
              <a:rPr lang="es-ES" sz="1200" b="1" i="1" dirty="0" err="1" smtClean="0">
                <a:latin typeface="Trebuchet MS" panose="020B0603020202020204" pitchFamily="34" charset="0"/>
              </a:rPr>
              <a:t>Clicks</a:t>
            </a:r>
            <a:r>
              <a:rPr lang="es-ES" sz="1200" b="1" dirty="0" smtClean="0">
                <a:latin typeface="Trebuchet MS" panose="020B0603020202020204" pitchFamily="34" charset="0"/>
              </a:rPr>
              <a:t>: </a:t>
            </a:r>
            <a:r>
              <a:rPr lang="es-ES" sz="1200" dirty="0" smtClean="0">
                <a:latin typeface="Trebuchet MS" panose="020B0603020202020204" pitchFamily="34" charset="0"/>
              </a:rPr>
              <a:t>Echa</a:t>
            </a:r>
            <a:r>
              <a:rPr lang="es-ES" sz="1200" dirty="0" smtClean="0">
                <a:latin typeface="Trebuchet MS" panose="020B0603020202020204" pitchFamily="34" charset="0"/>
              </a:rPr>
              <a:t>r un ojo en los clics de enlace le permite ver si su audiencia está comprometida. </a:t>
            </a:r>
          </a:p>
          <a:p>
            <a:pPr marL="285750" indent="-285750" algn="just">
              <a:buFont typeface="Arial" panose="020B0604020202020204" pitchFamily="34" charset="0"/>
              <a:buChar char="•"/>
            </a:pPr>
            <a:r>
              <a:rPr lang="es-ES" sz="1200" b="1" dirty="0" smtClean="0">
                <a:latin typeface="Trebuchet MS" panose="020B0603020202020204" pitchFamily="34" charset="0"/>
              </a:rPr>
              <a:t>Ubicación: </a:t>
            </a:r>
            <a:r>
              <a:rPr lang="es-ES" sz="1200" dirty="0" smtClean="0">
                <a:latin typeface="Trebuchet MS" panose="020B0603020202020204" pitchFamily="34" charset="0"/>
              </a:rPr>
              <a:t>Si tienes equipos en diferentes oficinas y regiones, las métricas basadas en la ubicación te ayudarán a identificar equipos altamente comprometidos o, por el contrario, desvinculados. </a:t>
            </a:r>
          </a:p>
          <a:p>
            <a:pPr marL="285750" indent="-285750" algn="just">
              <a:buFont typeface="Arial" panose="020B0604020202020204" pitchFamily="34" charset="0"/>
              <a:buChar char="•"/>
            </a:pPr>
            <a:r>
              <a:rPr lang="es-ES" sz="1200" b="1" dirty="0" smtClean="0">
                <a:latin typeface="Trebuchet MS" panose="020B0603020202020204" pitchFamily="34" charset="0"/>
              </a:rPr>
              <a:t>Dispositivo: </a:t>
            </a:r>
            <a:r>
              <a:rPr lang="es-ES" sz="1200" dirty="0" smtClean="0">
                <a:latin typeface="Trebuchet MS" panose="020B0603020202020204" pitchFamily="34" charset="0"/>
              </a:rPr>
              <a:t>La tasa de correos electrónicos que se abren en el </a:t>
            </a:r>
            <a:r>
              <a:rPr lang="es-ES" sz="1200" dirty="0" smtClean="0">
                <a:solidFill>
                  <a:srgbClr val="E23052"/>
                </a:solidFill>
                <a:latin typeface="Trebuchet MS" panose="020B0603020202020204" pitchFamily="34" charset="0"/>
                <a:hlinkClick r:id="rId3"/>
              </a:rPr>
              <a:t>móvil ha crecido 5X en los últimos años,</a:t>
            </a:r>
            <a:r>
              <a:rPr lang="es-ES" sz="1200" dirty="0" smtClean="0">
                <a:latin typeface="Trebuchet MS" panose="020B0603020202020204" pitchFamily="34" charset="0"/>
              </a:rPr>
              <a:t> por lo que conocer dónde está la plantilla es extremadamente importante.</a:t>
            </a:r>
          </a:p>
          <a:p>
            <a:pPr marL="285750" indent="-285750" algn="just">
              <a:buFont typeface="Arial" panose="020B0604020202020204" pitchFamily="34" charset="0"/>
              <a:buChar char="•"/>
            </a:pPr>
            <a:r>
              <a:rPr lang="es-ES" sz="1200" b="1" dirty="0" smtClean="0">
                <a:latin typeface="Trebuchet MS" panose="020B0603020202020204" pitchFamily="34" charset="0"/>
              </a:rPr>
              <a:t>Comentarios y respuestas de los empleados: </a:t>
            </a:r>
            <a:r>
              <a:rPr lang="es-ES" sz="1200" dirty="0" smtClean="0">
                <a:latin typeface="Trebuchet MS" panose="020B0603020202020204" pitchFamily="34" charset="0"/>
              </a:rPr>
              <a:t>Si no se está ya encuestando a sus empleados, este es el momento de empezar. Las encuestas pueden ser la mejor manera de entender a lo que sus empleados se han comprometido cuando se trata de la comunicación interna.</a:t>
            </a:r>
          </a:p>
          <a:p>
            <a:pPr marL="285750" indent="-285750" algn="just">
              <a:buFont typeface="Arial" panose="020B0604020202020204" pitchFamily="34" charset="0"/>
              <a:buChar char="•"/>
            </a:pPr>
            <a:r>
              <a:rPr lang="es-ES" sz="1200" b="1" dirty="0" smtClean="0">
                <a:latin typeface="Trebuchet MS" panose="020B0603020202020204" pitchFamily="34" charset="0"/>
              </a:rPr>
              <a:t>Acciones sociales: </a:t>
            </a:r>
            <a:r>
              <a:rPr lang="es-ES" sz="1200" dirty="0" smtClean="0">
                <a:latin typeface="Trebuchet MS" panose="020B0603020202020204" pitchFamily="34" charset="0"/>
              </a:rPr>
              <a:t>Esta métrica te muestra cuán comprometidos están tus empleados con tu marca y tus objetivos generales. </a:t>
            </a:r>
          </a:p>
          <a:p>
            <a:pPr marL="285750" indent="-285750" algn="just">
              <a:buFont typeface="Arial" panose="020B0604020202020204" pitchFamily="34" charset="0"/>
              <a:buChar char="•"/>
            </a:pPr>
            <a:r>
              <a:rPr lang="es-ES" sz="1200" dirty="0" smtClean="0">
                <a:latin typeface="Trebuchet MS" panose="020B0603020202020204" pitchFamily="34" charset="0"/>
              </a:rPr>
              <a:t>Uso de </a:t>
            </a:r>
            <a:r>
              <a:rPr lang="es-ES" sz="1200" b="1" i="1" dirty="0" smtClean="0">
                <a:latin typeface="Trebuchet MS" panose="020B0603020202020204" pitchFamily="34" charset="0"/>
              </a:rPr>
              <a:t>Intranet</a:t>
            </a:r>
            <a:r>
              <a:rPr lang="es-ES" sz="1200" b="1" dirty="0" smtClean="0">
                <a:latin typeface="Trebuchet MS" panose="020B0603020202020204" pitchFamily="34" charset="0"/>
              </a:rPr>
              <a:t>: </a:t>
            </a:r>
            <a:r>
              <a:rPr lang="es-ES" sz="1200" dirty="0" smtClean="0">
                <a:latin typeface="Trebuchet MS" panose="020B0603020202020204" pitchFamily="34" charset="0"/>
              </a:rPr>
              <a:t>Una buena forma de medir es el número de veces que se inicia sesión en Intranet entre su personal. </a:t>
            </a:r>
            <a:endParaRPr lang="es-ES" sz="1200" dirty="0">
              <a:latin typeface="Trebuchet MS" panose="020B0603020202020204" pitchFamily="34" charset="0"/>
            </a:endParaRPr>
          </a:p>
        </p:txBody>
      </p:sp>
      <p:pic>
        <p:nvPicPr>
          <p:cNvPr id="6" name="Imagen 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16585" y="2327142"/>
            <a:ext cx="2991525" cy="3664653"/>
          </a:xfrm>
          <a:prstGeom prst="rect">
            <a:avLst/>
          </a:prstGeom>
        </p:spPr>
      </p:pic>
      <p:sp>
        <p:nvSpPr>
          <p:cNvPr id="7" name="Rectángulo 6"/>
          <p:cNvSpPr/>
          <p:nvPr/>
        </p:nvSpPr>
        <p:spPr>
          <a:xfrm>
            <a:off x="316585" y="2327143"/>
            <a:ext cx="2991525" cy="3046988"/>
          </a:xfrm>
          <a:prstGeom prst="rect">
            <a:avLst/>
          </a:prstGeom>
        </p:spPr>
        <p:txBody>
          <a:bodyPr wrap="square">
            <a:spAutoFit/>
          </a:bodyPr>
          <a:lstStyle/>
          <a:p>
            <a:pPr algn="just"/>
            <a:r>
              <a:rPr lang="es-ES" sz="1600" b="1" u="sng" dirty="0" smtClean="0">
                <a:solidFill>
                  <a:schemeClr val="bg1"/>
                </a:solidFill>
                <a:latin typeface="Trebuchet MS" panose="020B0703020202090204" pitchFamily="34" charset="0"/>
              </a:rPr>
              <a:t>Paso 3: Determinar el método de medición para su estrategia de comunicación interna.</a:t>
            </a:r>
          </a:p>
          <a:p>
            <a:pPr algn="just"/>
            <a:endParaRPr lang="es-ES" sz="1600" b="1" u="sng" dirty="0" smtClean="0">
              <a:solidFill>
                <a:schemeClr val="bg1"/>
              </a:solidFill>
              <a:latin typeface="Trebuchet MS" panose="020B0703020202090204" pitchFamily="34" charset="0"/>
            </a:endParaRPr>
          </a:p>
          <a:p>
            <a:pPr algn="just"/>
            <a:r>
              <a:rPr lang="es-ES" sz="1600" dirty="0" smtClean="0">
                <a:solidFill>
                  <a:schemeClr val="bg1"/>
                </a:solidFill>
                <a:latin typeface="Trebuchet MS" panose="020B0703020202090204" pitchFamily="34" charset="0"/>
              </a:rPr>
              <a:t>Al igual que con muchos aspectos de su negocio, necesitará algunos indicadores clave de rendimiento (</a:t>
            </a:r>
            <a:r>
              <a:rPr lang="es-ES" sz="1600" dirty="0" err="1" smtClean="0">
                <a:solidFill>
                  <a:schemeClr val="bg1"/>
                </a:solidFill>
                <a:latin typeface="Trebuchet MS" panose="020B0703020202090204" pitchFamily="34" charset="0"/>
              </a:rPr>
              <a:t>KPIs</a:t>
            </a:r>
            <a:r>
              <a:rPr lang="es-ES" sz="1600" dirty="0" smtClean="0">
                <a:solidFill>
                  <a:schemeClr val="bg1"/>
                </a:solidFill>
                <a:latin typeface="Trebuchet MS" panose="020B0703020202090204" pitchFamily="34" charset="0"/>
              </a:rPr>
              <a:t>) o métricas para analizar su plan o estrategia de comunicación interna</a:t>
            </a:r>
            <a:r>
              <a:rPr lang="en-US" sz="1600" dirty="0" smtClean="0">
                <a:solidFill>
                  <a:schemeClr val="bg1"/>
                </a:solidFill>
                <a:latin typeface="Trebuchet MS" panose="020B0703020202090204" pitchFamily="34" charset="0"/>
              </a:rPr>
              <a:t>.</a:t>
            </a:r>
            <a:endParaRPr lang="es-ES" sz="16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07952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4" name="Imagen 3"/>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1505489" y="2333460"/>
            <a:ext cx="6109514" cy="3452744"/>
          </a:xfrm>
          <a:prstGeom prst="rect">
            <a:avLst/>
          </a:prstGeom>
        </p:spPr>
      </p:pic>
      <p:sp>
        <p:nvSpPr>
          <p:cNvPr id="179" name="Google Shape;179;p21"/>
          <p:cNvSpPr>
            <a:spLocks noGrp="1"/>
          </p:cNvSpPr>
          <p:nvPr>
            <p:ph type="ctrTitle"/>
          </p:nvPr>
        </p:nvSpPr>
        <p:spPr>
          <a:xfrm>
            <a:off x="316585" y="1478280"/>
            <a:ext cx="8520600" cy="68580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60"/>
              <a:buFont typeface="Trebuchet MS"/>
              <a:buNone/>
            </a:pPr>
            <a:r>
              <a:rPr lang="es-ES" sz="3000" b="1" dirty="0" smtClean="0">
                <a:solidFill>
                  <a:schemeClr val="bg1"/>
                </a:solidFill>
              </a:rPr>
              <a:t>Cómo mejorar la alineación organizacional</a:t>
            </a:r>
            <a:endParaRPr lang="es-ES" sz="3000" b="1" dirty="0">
              <a:solidFill>
                <a:schemeClr val="bg1"/>
              </a:solidFill>
            </a:endParaRPr>
          </a:p>
        </p:txBody>
      </p:sp>
      <p:sp>
        <p:nvSpPr>
          <p:cNvPr id="10"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 name="Rectángulo 1"/>
          <p:cNvSpPr/>
          <p:nvPr/>
        </p:nvSpPr>
        <p:spPr>
          <a:xfrm>
            <a:off x="1505489" y="2335135"/>
            <a:ext cx="6109514" cy="2585323"/>
          </a:xfrm>
          <a:prstGeom prst="rect">
            <a:avLst/>
          </a:prstGeom>
        </p:spPr>
        <p:txBody>
          <a:bodyPr wrap="square">
            <a:spAutoFit/>
          </a:bodyPr>
          <a:lstStyle/>
          <a:p>
            <a:pPr algn="just"/>
            <a:r>
              <a:rPr lang="es-ES" sz="1800" b="1" u="sng" dirty="0" smtClean="0">
                <a:solidFill>
                  <a:schemeClr val="bg1"/>
                </a:solidFill>
                <a:latin typeface="Trebuchet MS" panose="020B0703020202090204" pitchFamily="34" charset="0"/>
              </a:rPr>
              <a:t>Paso 4: Asegurarse de que el plan de comunicación interna está construido para la diversidad y la inclusión.</a:t>
            </a:r>
          </a:p>
          <a:p>
            <a:pPr algn="just"/>
            <a:endParaRPr lang="es-ES" sz="1800" b="1" dirty="0" smtClean="0">
              <a:solidFill>
                <a:schemeClr val="bg1"/>
              </a:solidFill>
              <a:latin typeface="Trebuchet MS" panose="020B0703020202090204" pitchFamily="34" charset="0"/>
            </a:endParaRPr>
          </a:p>
          <a:p>
            <a:pPr algn="just"/>
            <a:r>
              <a:rPr lang="es-ES" sz="1800" dirty="0" smtClean="0">
                <a:solidFill>
                  <a:schemeClr val="bg1"/>
                </a:solidFill>
                <a:latin typeface="Trebuchet MS" panose="020B0703020202090204" pitchFamily="34" charset="0"/>
              </a:rPr>
              <a:t>El lugar de trabajo moderno es más diverso que nunca.</a:t>
            </a:r>
          </a:p>
          <a:p>
            <a:pPr algn="just"/>
            <a:endParaRPr lang="es-ES" sz="1800" dirty="0" smtClean="0">
              <a:solidFill>
                <a:schemeClr val="bg1"/>
              </a:solidFill>
              <a:latin typeface="Trebuchet MS" panose="020B0703020202090204" pitchFamily="34" charset="0"/>
            </a:endParaRPr>
          </a:p>
          <a:p>
            <a:pPr algn="just"/>
            <a:r>
              <a:rPr lang="es-ES" sz="1800" dirty="0" smtClean="0">
                <a:solidFill>
                  <a:schemeClr val="bg1"/>
                </a:solidFill>
                <a:latin typeface="Trebuchet MS" panose="020B0703020202090204" pitchFamily="34" charset="0"/>
              </a:rPr>
              <a:t>En respuesta, las empresas están despertando ante la necesidad de introducir iniciativas en torno a la diversidad y la inclusión (D&amp;I) en el lugar de trabajo.</a:t>
            </a:r>
            <a:endParaRPr lang="es-ES" sz="1800"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278251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ctrTitle"/>
          </p:nvPr>
        </p:nvSpPr>
        <p:spPr>
          <a:xfrm>
            <a:off x="316585" y="1432560"/>
            <a:ext cx="8520600" cy="67056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buClr>
                <a:schemeClr val="lt1"/>
              </a:buClr>
              <a:buSzPts val="3060"/>
            </a:pPr>
            <a:r>
              <a:rPr lang="es-ES" sz="3000" b="1" dirty="0" smtClean="0">
                <a:solidFill>
                  <a:schemeClr val="bg1"/>
                </a:solidFill>
              </a:rPr>
              <a:t>Cómo mejorar la alineación</a:t>
            </a:r>
            <a:r>
              <a:rPr lang="es-ES" sz="3000" b="1" dirty="0" smtClean="0">
                <a:solidFill>
                  <a:schemeClr val="bg1"/>
                </a:solidFill>
              </a:rPr>
              <a:t> </a:t>
            </a:r>
            <a:r>
              <a:rPr lang="es-ES" sz="3000" b="1" dirty="0" smtClean="0">
                <a:solidFill>
                  <a:schemeClr val="bg1"/>
                </a:solidFill>
              </a:rPr>
              <a:t>organizacional</a:t>
            </a:r>
            <a:endParaRPr lang="es-ES" sz="3000" b="1" dirty="0">
              <a:solidFill>
                <a:schemeClr val="bg1"/>
              </a:solidFill>
            </a:endParaRPr>
          </a:p>
        </p:txBody>
      </p:sp>
      <p:sp>
        <p:nvSpPr>
          <p:cNvPr id="181" name="Google Shape;181;p21"/>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2" name="Google Shape;182;p21"/>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84" name="Google Shape;184;p21"/>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5" name="CuadroTexto 4">
            <a:extLst>
              <a:ext uri="{FF2B5EF4-FFF2-40B4-BE49-F238E27FC236}">
                <a16:creationId xmlns:a16="http://schemas.microsoft.com/office/drawing/2014/main" xmlns="" id="{BC159D88-92F1-684D-AE03-B4D6199A24D4}"/>
              </a:ext>
            </a:extLst>
          </p:cNvPr>
          <p:cNvSpPr txBox="1"/>
          <p:nvPr/>
        </p:nvSpPr>
        <p:spPr>
          <a:xfrm>
            <a:off x="316584" y="2294575"/>
            <a:ext cx="4735101" cy="769441"/>
          </a:xfrm>
          <a:prstGeom prst="rect">
            <a:avLst/>
          </a:prstGeom>
          <a:noFill/>
        </p:spPr>
        <p:txBody>
          <a:bodyPr wrap="square">
            <a:spAutoFit/>
          </a:bodyPr>
          <a:lstStyle/>
          <a:p>
            <a:r>
              <a:rPr lang="es-ES" sz="4400" b="1" dirty="0" smtClean="0">
                <a:latin typeface="Trebuchet MS" panose="020B0703020202090204" pitchFamily="34" charset="0"/>
              </a:rPr>
              <a:t>Plataforma </a:t>
            </a:r>
            <a:r>
              <a:rPr lang="es-ES" sz="4400" b="1" dirty="0" err="1" smtClean="0">
                <a:latin typeface="Trebuchet MS" panose="020B0703020202090204" pitchFamily="34" charset="0"/>
              </a:rPr>
              <a:t>Exo</a:t>
            </a:r>
            <a:endParaRPr lang="es-ES" sz="4400" b="1" dirty="0">
              <a:latin typeface="Trebuchet MS" panose="020B0703020202090204" pitchFamily="34" charset="0"/>
            </a:endParaRPr>
          </a:p>
        </p:txBody>
      </p:sp>
      <p:sp>
        <p:nvSpPr>
          <p:cNvPr id="7" name="CuadroTexto 6">
            <a:extLst>
              <a:ext uri="{FF2B5EF4-FFF2-40B4-BE49-F238E27FC236}">
                <a16:creationId xmlns:a16="http://schemas.microsoft.com/office/drawing/2014/main" xmlns="" id="{821754A5-0B3B-FB40-B43E-E593DD03D8FC}"/>
              </a:ext>
            </a:extLst>
          </p:cNvPr>
          <p:cNvSpPr txBox="1"/>
          <p:nvPr/>
        </p:nvSpPr>
        <p:spPr>
          <a:xfrm>
            <a:off x="275791" y="3247450"/>
            <a:ext cx="4775894" cy="2800767"/>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algn="just"/>
            <a:r>
              <a:rPr lang="es-ES" sz="1600" dirty="0" smtClean="0">
                <a:latin typeface="Trebuchet MS" panose="020B0703020202090204" pitchFamily="34" charset="0"/>
              </a:rPr>
              <a:t>Solución digital para el lugar de trabajo que le ayuda a conectar sus equipos, mejorar la colaboración, empoderar y recompensar a su fuerza de trabajo.</a:t>
            </a:r>
          </a:p>
          <a:p>
            <a:pPr algn="just"/>
            <a:r>
              <a:rPr lang="es-ES" sz="1600" dirty="0" smtClean="0">
                <a:latin typeface="Trebuchet MS" panose="020B0703020202090204" pitchFamily="34" charset="0"/>
              </a:rPr>
              <a:t>Puede</a:t>
            </a:r>
            <a:r>
              <a:rPr lang="es-ES" sz="1600" dirty="0" smtClean="0">
                <a:latin typeface="Trebuchet MS" panose="020B0703020202090204" pitchFamily="34" charset="0"/>
              </a:rPr>
              <a:t> </a:t>
            </a:r>
            <a:r>
              <a:rPr lang="es-ES" sz="1600" dirty="0" smtClean="0">
                <a:latin typeface="Trebuchet MS" panose="020B0703020202090204" pitchFamily="34" charset="0"/>
              </a:rPr>
              <a:t>optimizar la comunicación interna a través de una red social empresarial integrada, con espacios de trabajo colaborativos, colaboración social y mensajería instantánea. Con la plataforma </a:t>
            </a:r>
            <a:r>
              <a:rPr lang="es-ES" sz="1600" dirty="0" err="1" smtClean="0">
                <a:latin typeface="Trebuchet MS" panose="020B0703020202090204" pitchFamily="34" charset="0"/>
              </a:rPr>
              <a:t>eXo</a:t>
            </a:r>
            <a:r>
              <a:rPr lang="es-ES" sz="1600" dirty="0" smtClean="0">
                <a:latin typeface="Trebuchet MS" panose="020B0703020202090204" pitchFamily="34" charset="0"/>
              </a:rPr>
              <a:t>, puede organizar, almacenar, compartir y colaborar en sus documentos con un sistema integrado de gestión del conocimiento. </a:t>
            </a:r>
            <a:endParaRPr lang="es-ES" sz="1600" dirty="0">
              <a:latin typeface="Trebuchet MS" panose="020B0703020202090204" pitchFamily="34" charset="0"/>
            </a:endParaRPr>
          </a:p>
        </p:txBody>
      </p:sp>
      <p:sp>
        <p:nvSpPr>
          <p:cNvPr id="8" name="CuadroTexto 7">
            <a:extLst>
              <a:ext uri="{FF2B5EF4-FFF2-40B4-BE49-F238E27FC236}">
                <a16:creationId xmlns:a16="http://schemas.microsoft.com/office/drawing/2014/main" xmlns="" id="{31F1466A-6831-9247-9354-C0762518523F}"/>
              </a:ext>
            </a:extLst>
          </p:cNvPr>
          <p:cNvSpPr txBox="1"/>
          <p:nvPr/>
        </p:nvSpPr>
        <p:spPr>
          <a:xfrm>
            <a:off x="5268185" y="2126227"/>
            <a:ext cx="3421450" cy="3508653"/>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lvl="0"/>
            <a:endParaRPr lang="en-US" dirty="0"/>
          </a:p>
          <a:p>
            <a:pPr marL="285750" lvl="0" indent="-285750">
              <a:buFont typeface="Wingdings" panose="05000000000000000000" pitchFamily="2" charset="2"/>
              <a:buChar char="ü"/>
            </a:pPr>
            <a:r>
              <a:rPr lang="es-ES" sz="1600" dirty="0" smtClean="0">
                <a:latin typeface="Trebuchet MS" panose="020B0703020202090204" pitchFamily="34" charset="0"/>
              </a:rPr>
              <a:t>Potenciar la colaboración</a:t>
            </a:r>
            <a:br>
              <a:rPr lang="es-ES" sz="1600" dirty="0" smtClean="0">
                <a:latin typeface="Trebuchet MS" panose="020B0703020202090204" pitchFamily="34" charset="0"/>
              </a:rPr>
            </a:br>
            <a:endParaRPr lang="es-ES" sz="1600" dirty="0" smtClean="0">
              <a:latin typeface="Trebuchet MS" panose="020B0703020202090204" pitchFamily="34" charset="0"/>
            </a:endParaRPr>
          </a:p>
          <a:p>
            <a:pPr marL="285750" lvl="0" indent="-285750">
              <a:buFont typeface="Wingdings" panose="05000000000000000000" pitchFamily="2" charset="2"/>
              <a:buChar char="ü"/>
            </a:pPr>
            <a:r>
              <a:rPr lang="es-ES" sz="1600" dirty="0" smtClean="0">
                <a:latin typeface="Trebuchet MS" panose="020B0703020202090204" pitchFamily="34" charset="0"/>
              </a:rPr>
              <a:t>Construir la cultura de empresa</a:t>
            </a:r>
            <a:br>
              <a:rPr lang="es-ES" sz="1600" dirty="0" smtClean="0">
                <a:latin typeface="Trebuchet MS" panose="020B0703020202090204" pitchFamily="34" charset="0"/>
              </a:rPr>
            </a:br>
            <a:endParaRPr lang="es-ES" sz="1600" dirty="0" smtClean="0">
              <a:latin typeface="Trebuchet MS" panose="020B0703020202090204" pitchFamily="34" charset="0"/>
            </a:endParaRPr>
          </a:p>
          <a:p>
            <a:pPr marL="285750" lvl="0" indent="-285750">
              <a:buFont typeface="Wingdings" panose="05000000000000000000" pitchFamily="2" charset="2"/>
              <a:buChar char="ü"/>
            </a:pPr>
            <a:r>
              <a:rPr lang="es-ES" sz="1600" dirty="0" smtClean="0">
                <a:latin typeface="Trebuchet MS" panose="020B0703020202090204" pitchFamily="34" charset="0"/>
              </a:rPr>
              <a:t>Compartir conocimiento</a:t>
            </a:r>
            <a:br>
              <a:rPr lang="es-ES" sz="1600" dirty="0" smtClean="0">
                <a:latin typeface="Trebuchet MS" panose="020B0703020202090204" pitchFamily="34" charset="0"/>
              </a:rPr>
            </a:br>
            <a:endParaRPr lang="es-ES" sz="1600" dirty="0" smtClean="0">
              <a:latin typeface="Trebuchet MS" panose="020B0703020202090204" pitchFamily="34" charset="0"/>
            </a:endParaRPr>
          </a:p>
          <a:p>
            <a:pPr marL="285750" lvl="0" indent="-285750">
              <a:buFont typeface="Wingdings" panose="05000000000000000000" pitchFamily="2" charset="2"/>
              <a:buChar char="ü"/>
            </a:pPr>
            <a:r>
              <a:rPr lang="es-ES" sz="1600" dirty="0" smtClean="0">
                <a:latin typeface="Trebuchet MS" panose="020B0703020202090204" pitchFamily="34" charset="0"/>
              </a:rPr>
              <a:t>Aumentar su productividad</a:t>
            </a:r>
            <a:br>
              <a:rPr lang="es-ES" sz="1600" dirty="0" smtClean="0">
                <a:latin typeface="Trebuchet MS" panose="020B0703020202090204" pitchFamily="34" charset="0"/>
              </a:rPr>
            </a:br>
            <a:endParaRPr lang="es-ES" sz="1600" dirty="0" smtClean="0">
              <a:latin typeface="Trebuchet MS" panose="020B0703020202090204" pitchFamily="34" charset="0"/>
            </a:endParaRPr>
          </a:p>
          <a:p>
            <a:pPr marL="285750" lvl="0" indent="-285750">
              <a:buFont typeface="Wingdings" panose="05000000000000000000" pitchFamily="2" charset="2"/>
              <a:buChar char="ü"/>
            </a:pPr>
            <a:r>
              <a:rPr lang="es-ES" sz="1600" dirty="0" smtClean="0">
                <a:latin typeface="Trebuchet MS" panose="020B0703020202090204" pitchFamily="34" charset="0"/>
              </a:rPr>
              <a:t>Involucrar a las comunidades</a:t>
            </a:r>
            <a:br>
              <a:rPr lang="es-ES" sz="1600" dirty="0" smtClean="0">
                <a:latin typeface="Trebuchet MS" panose="020B0703020202090204" pitchFamily="34" charset="0"/>
              </a:rPr>
            </a:br>
            <a:endParaRPr lang="es-ES" sz="1600" dirty="0" smtClean="0">
              <a:latin typeface="Trebuchet MS" panose="020B0703020202090204" pitchFamily="34" charset="0"/>
            </a:endParaRPr>
          </a:p>
          <a:p>
            <a:pPr marL="285750" lvl="0" indent="-285750">
              <a:buFont typeface="Wingdings" panose="05000000000000000000" pitchFamily="2" charset="2"/>
              <a:buChar char="ü"/>
            </a:pPr>
            <a:r>
              <a:rPr lang="es-ES" sz="1600" dirty="0" smtClean="0">
                <a:latin typeface="Trebuchet MS" panose="020B0703020202090204" pitchFamily="34" charset="0"/>
              </a:rPr>
              <a:t>Impulsar la innovación</a:t>
            </a:r>
            <a:br>
              <a:rPr lang="es-ES" sz="1600" dirty="0" smtClean="0">
                <a:latin typeface="Trebuchet MS" panose="020B0703020202090204" pitchFamily="34" charset="0"/>
              </a:rPr>
            </a:br>
            <a:endParaRPr lang="es-ES" sz="1600" dirty="0" smtClean="0">
              <a:latin typeface="Trebuchet MS" panose="020B0703020202090204" pitchFamily="34" charset="0"/>
            </a:endParaRPr>
          </a:p>
          <a:p>
            <a:pPr marL="285750" lvl="0" indent="-285750">
              <a:buFont typeface="Wingdings" panose="05000000000000000000" pitchFamily="2" charset="2"/>
              <a:buChar char="ü"/>
            </a:pPr>
            <a:r>
              <a:rPr lang="es-ES" sz="1600" dirty="0" smtClean="0">
                <a:latin typeface="Trebuchet MS" panose="020B0703020202090204" pitchFamily="34" charset="0"/>
              </a:rPr>
              <a:t>Garantizar el reconocimiento</a:t>
            </a:r>
          </a:p>
        </p:txBody>
      </p:sp>
    </p:spTree>
    <p:extLst>
      <p:ext uri="{BB962C8B-B14F-4D97-AF65-F5344CB8AC3E}">
        <p14:creationId xmlns:p14="http://schemas.microsoft.com/office/powerpoint/2010/main" val="186673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Imagen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1409075"/>
            <a:ext cx="9150824" cy="4272198"/>
          </a:xfrm>
          <a:prstGeom prst="rect">
            <a:avLst/>
          </a:prstGeom>
        </p:spPr>
      </p:pic>
      <p:sp>
        <p:nvSpPr>
          <p:cNvPr id="113" name="Google Shape;113;p15"/>
          <p:cNvSpPr txBox="1">
            <a:spLocks noGrp="1"/>
          </p:cNvSpPr>
          <p:nvPr>
            <p:ph type="ctrTitle"/>
          </p:nvPr>
        </p:nvSpPr>
        <p:spPr>
          <a:xfrm>
            <a:off x="315112" y="2026920"/>
            <a:ext cx="8520600" cy="176784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r>
              <a:rPr lang="en-US" b="1" dirty="0">
                <a:solidFill>
                  <a:schemeClr val="bg1"/>
                </a:solidFill>
              </a:rPr>
              <a:t/>
            </a:r>
            <a:br>
              <a:rPr lang="en-US" b="1" dirty="0">
                <a:solidFill>
                  <a:schemeClr val="bg1"/>
                </a:solidFill>
              </a:rPr>
            </a:br>
            <a:r>
              <a:rPr lang="es-ES" sz="3600" b="1" dirty="0" smtClean="0">
                <a:solidFill>
                  <a:schemeClr val="bg1"/>
                </a:solidFill>
              </a:rPr>
              <a:t>M5:Cómo motivar a su Empleado</a:t>
            </a:r>
            <a:r>
              <a:rPr lang="es-ES" b="1" dirty="0" smtClean="0">
                <a:solidFill>
                  <a:schemeClr val="bg1"/>
                </a:solidFill>
              </a:rPr>
              <a:t/>
            </a:r>
            <a:br>
              <a:rPr lang="es-ES" b="1" dirty="0" smtClean="0">
                <a:solidFill>
                  <a:schemeClr val="bg1"/>
                </a:solidFill>
              </a:rPr>
            </a:br>
            <a:r>
              <a:rPr lang="es-ES" sz="2800" b="1" dirty="0" smtClean="0">
                <a:solidFill>
                  <a:schemeClr val="bg1"/>
                </a:solidFill>
              </a:rPr>
              <a:t>Unidad 3: Alineación de los empleados con los objetivos  de la organización</a:t>
            </a:r>
            <a:endParaRPr lang="es-ES" sz="2800" b="1" dirty="0">
              <a:solidFill>
                <a:schemeClr val="bg1"/>
              </a:solidFill>
            </a:endParaRPr>
          </a:p>
        </p:txBody>
      </p:sp>
      <p:sp>
        <p:nvSpPr>
          <p:cNvPr id="114" name="Google Shape;114;p15"/>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US" sz="2400" b="1">
                <a:solidFill>
                  <a:schemeClr val="bg1"/>
                </a:solidFill>
              </a:rPr>
              <a:t>Preparado por FVEM, España</a:t>
            </a:r>
            <a:endParaRPr sz="24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Ejercicios</a:t>
            </a:r>
            <a:endParaRPr sz="3060" b="1">
              <a:solidFill>
                <a:schemeClr val="lt2"/>
              </a:solidFill>
            </a:endParaRPr>
          </a:p>
        </p:txBody>
      </p:sp>
      <p:sp>
        <p:nvSpPr>
          <p:cNvPr id="264" name="Google Shape;264;p29"/>
          <p:cNvSpPr txBox="1">
            <a:spLocks noGrp="1"/>
          </p:cNvSpPr>
          <p:nvPr>
            <p:ph type="subTitle" idx="1"/>
          </p:nvPr>
        </p:nvSpPr>
        <p:spPr>
          <a:xfrm>
            <a:off x="365734" y="2286850"/>
            <a:ext cx="8298081" cy="3439534"/>
          </a:xfrm>
          <a:prstGeom prst="rect">
            <a:avLst/>
          </a:prstGeom>
          <a:noFill/>
          <a:ln>
            <a:noFill/>
          </a:ln>
        </p:spPr>
        <p:txBody>
          <a:bodyPr spcFirstLastPara="1" wrap="square" lIns="91425" tIns="91425" rIns="91425" bIns="91425" anchor="t" anchorCtr="0">
            <a:noAutofit/>
          </a:bodyPr>
          <a:lstStyle/>
          <a:p>
            <a:pPr marL="0" lvl="0" indent="0" algn="just"/>
            <a:r>
              <a:rPr lang="es-ES" sz="2000" dirty="0" smtClean="0"/>
              <a:t>La mayoría de los líderes empresariales comentarán que creen que la alineación es importante para sus organizaciones, sin embargo, hay algunos conceptos erróneos comunes sobre cómo lograrlo en el entorno dinámico de hoy en día.</a:t>
            </a:r>
          </a:p>
          <a:p>
            <a:pPr marL="0" lvl="0" indent="0" algn="just"/>
            <a:endParaRPr lang="es-ES" sz="2000" dirty="0" smtClean="0"/>
          </a:p>
          <a:p>
            <a:pPr marL="0" indent="0" algn="just"/>
            <a:r>
              <a:rPr lang="es-ES" sz="2000" dirty="0" smtClean="0"/>
              <a:t>«Si los ejecutivos están alineados, el resto de la empresa está alineado»</a:t>
            </a:r>
          </a:p>
          <a:p>
            <a:pPr marL="0" indent="0" algn="just"/>
            <a:r>
              <a:rPr lang="es-ES" sz="2000" dirty="0" smtClean="0"/>
              <a:t>«La alineación se basa en metas jerarquizadas, verticales (de arriba abajo)»</a:t>
            </a:r>
          </a:p>
          <a:p>
            <a:pPr marL="0" indent="0" algn="just"/>
            <a:endParaRPr lang="es-ES" sz="2000" dirty="0" smtClean="0"/>
          </a:p>
          <a:p>
            <a:pPr marL="0" indent="0" algn="just"/>
            <a:r>
              <a:rPr lang="es-ES" sz="2000" b="1" dirty="0" smtClean="0">
                <a:solidFill>
                  <a:srgbClr val="0070C0"/>
                </a:solidFill>
              </a:rPr>
              <a:t>¿Estás de acuerdo? ¿Qué le dirías a alguien que las comparte?</a:t>
            </a:r>
          </a:p>
          <a:p>
            <a:pPr marL="0" indent="0" algn="l"/>
            <a:endParaRPr lang="en-US" dirty="0"/>
          </a:p>
          <a:p>
            <a:pPr marL="0" lvl="0" indent="0" algn="l"/>
            <a:endParaRPr lang="en-US" dirty="0"/>
          </a:p>
          <a:p>
            <a:pPr marL="0" lvl="0" indent="0" algn="l"/>
            <a:endParaRPr lang="en-US" dirty="0"/>
          </a:p>
        </p:txBody>
      </p:sp>
      <p:sp>
        <p:nvSpPr>
          <p:cNvPr id="266" name="Google Shape;266;p29"/>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s-ES" sz="3060" b="1" dirty="0" smtClean="0">
                <a:solidFill>
                  <a:schemeClr val="lt2"/>
                </a:solidFill>
                <a:sym typeface="Trebuchet MS"/>
              </a:rPr>
              <a:t>Resumen / Conclusiones</a:t>
            </a:r>
            <a:endParaRPr lang="es-ES" dirty="0"/>
          </a:p>
        </p:txBody>
      </p:sp>
      <p:sp>
        <p:nvSpPr>
          <p:cNvPr id="275" name="Google Shape;275;p30"/>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C5EA1E69-C10B-8841-842E-70E4FF4C6B55}"/>
              </a:ext>
            </a:extLst>
          </p:cNvPr>
          <p:cNvSpPr txBox="1"/>
          <p:nvPr/>
        </p:nvSpPr>
        <p:spPr>
          <a:xfrm>
            <a:off x="367688" y="2658978"/>
            <a:ext cx="8492606" cy="2862322"/>
          </a:xfrm>
          <a:prstGeom prst="rect">
            <a:avLst/>
          </a:prstGeom>
          <a:noFill/>
        </p:spPr>
        <p:txBody>
          <a:bodyPr wrap="square">
            <a:spAutoFit/>
          </a:bodyPr>
          <a:lstStyle/>
          <a:p>
            <a:pPr algn="just"/>
            <a:r>
              <a:rPr lang="es-ES" sz="2000" dirty="0" smtClean="0">
                <a:latin typeface="Trebuchet MS" panose="020B0703020202090204" pitchFamily="34" charset="0"/>
              </a:rPr>
              <a:t>Aunque muchos creen que la alineación/ el alineamiento dentro de la empresa es un asunto individual, se necesita apoyo y colaboración de la empresa en su conjunto.</a:t>
            </a:r>
          </a:p>
          <a:p>
            <a:pPr algn="just"/>
            <a:endParaRPr lang="es-ES" sz="2000" dirty="0" smtClean="0">
              <a:latin typeface="Trebuchet MS" panose="020B0703020202090204" pitchFamily="34" charset="0"/>
            </a:endParaRPr>
          </a:p>
          <a:p>
            <a:pPr algn="just"/>
            <a:r>
              <a:rPr lang="es-ES" sz="2000" dirty="0" smtClean="0">
                <a:latin typeface="Trebuchet MS" panose="020B0703020202090204" pitchFamily="34" charset="0"/>
              </a:rPr>
              <a:t>Cada miembro del equipo de una organización debe sentir que está contribuyendo al logro de los objetivos de la empresa. Esto fomentará un sentido de pertenencia en cada empleado y, por consiguiente, ayudará en la retención del talento. </a:t>
            </a:r>
          </a:p>
          <a:p>
            <a:endParaRPr lang="en-US" sz="2000" dirty="0">
              <a:latin typeface="Trebuchet MS" panose="020B070302020209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2;p30"/>
          <p:cNvSpPr txBox="1">
            <a:spLocks/>
          </p:cNvSpPr>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2"/>
              </a:buClr>
              <a:buSzPts val="3060"/>
            </a:pPr>
            <a:r>
              <a:rPr lang="en-US" sz="3060" b="1">
                <a:solidFill>
                  <a:schemeClr val="lt2"/>
                </a:solidFill>
              </a:rPr>
              <a:t>Recursos y materiales de trabajo</a:t>
            </a:r>
            <a:endParaRPr lang="en-US" dirty="0"/>
          </a:p>
        </p:txBody>
      </p:sp>
      <p:sp>
        <p:nvSpPr>
          <p:cNvPr id="6" name="CuadroTexto 5">
            <a:extLst>
              <a:ext uri="{FF2B5EF4-FFF2-40B4-BE49-F238E27FC236}">
                <a16:creationId xmlns:a16="http://schemas.microsoft.com/office/drawing/2014/main" xmlns="" id="{358251A1-8519-F041-B3E4-5210EAAF6EB7}"/>
              </a:ext>
            </a:extLst>
          </p:cNvPr>
          <p:cNvSpPr txBox="1"/>
          <p:nvPr/>
        </p:nvSpPr>
        <p:spPr>
          <a:xfrm>
            <a:off x="387925" y="2171331"/>
            <a:ext cx="7759650" cy="646331"/>
          </a:xfrm>
          <a:prstGeom prst="rect">
            <a:avLst/>
          </a:prstGeom>
          <a:noFill/>
        </p:spPr>
        <p:txBody>
          <a:bodyPr wrap="square">
            <a:spAutoFit/>
          </a:bodyPr>
          <a:lstStyle/>
          <a:p>
            <a:r>
              <a:rPr lang="en-US" sz="1800" dirty="0">
                <a:latin typeface="Trebuchet MS" panose="020B0703020202090204" pitchFamily="34" charset="0"/>
              </a:rPr>
              <a:t>ECVET;</a:t>
            </a:r>
          </a:p>
          <a:p>
            <a:pPr marL="285750" indent="-285750">
              <a:buFont typeface="Arial" panose="020B0604020202020204" pitchFamily="34" charset="0"/>
              <a:buChar char="•"/>
            </a:pPr>
            <a:endParaRPr lang="en-US" sz="1800" dirty="0">
              <a:latin typeface="Trebuchet MS" panose="020B0703020202090204" pitchFamily="34" charset="0"/>
            </a:endParaRPr>
          </a:p>
        </p:txBody>
      </p:sp>
      <p:sp>
        <p:nvSpPr>
          <p:cNvPr id="2" name="1 Rectángulo"/>
          <p:cNvSpPr/>
          <p:nvPr/>
        </p:nvSpPr>
        <p:spPr>
          <a:xfrm>
            <a:off x="387924" y="2625614"/>
            <a:ext cx="8444375" cy="3108543"/>
          </a:xfrm>
          <a:prstGeom prst="rect">
            <a:avLst/>
          </a:prstGeom>
        </p:spPr>
        <p:txBody>
          <a:bodyPr wrap="square">
            <a:spAutoFit/>
          </a:bodyPr>
          <a:lstStyle/>
          <a:p>
            <a:pPr marL="285750" indent="-285750" fontAlgn="base">
              <a:buFont typeface="Arial" panose="020B0604020202020204" pitchFamily="34" charset="0"/>
              <a:buChar char="•"/>
            </a:pPr>
            <a:r>
              <a:rPr lang="en-US" u="sng" dirty="0">
                <a:latin typeface="Trebuchet MS" panose="020B0603020202020204" pitchFamily="34" charset="0"/>
                <a:hlinkClick r:id="rId2"/>
              </a:rPr>
              <a:t>https://www.forbes.com/sites/kateharrison/2014/10/02/employee-alignment-the-secret-sauce-to-success/#54d1aa9be024</a:t>
            </a:r>
            <a:r>
              <a:rPr lang="en-US" dirty="0">
                <a:latin typeface="Trebuchet MS" panose="020B0603020202020204" pitchFamily="34" charset="0"/>
              </a:rPr>
              <a:t>  </a:t>
            </a:r>
            <a:endParaRPr lang="en-US" dirty="0" smtClean="0">
              <a:latin typeface="Trebuchet MS" panose="020B0603020202020204" pitchFamily="34" charset="0"/>
            </a:endParaRPr>
          </a:p>
          <a:p>
            <a:pPr marL="285750" indent="-285750" fontAlgn="base">
              <a:buFont typeface="Arial" panose="020B0604020202020204" pitchFamily="34" charset="0"/>
              <a:buChar char="•"/>
            </a:pPr>
            <a:r>
              <a:rPr lang="en-US" u="sng" dirty="0" smtClean="0">
                <a:latin typeface="Trebuchet MS" panose="020B0603020202020204" pitchFamily="34" charset="0"/>
                <a:hlinkClick r:id="rId3"/>
              </a:rPr>
              <a:t>https</a:t>
            </a:r>
            <a:r>
              <a:rPr lang="en-US" u="sng" dirty="0">
                <a:latin typeface="Trebuchet MS" panose="020B0603020202020204" pitchFamily="34" charset="0"/>
                <a:hlinkClick r:id="rId3"/>
              </a:rPr>
              <a:t>://www.entrepreneur.com/article/249312</a:t>
            </a:r>
            <a:r>
              <a:rPr lang="en-US" b="1" dirty="0">
                <a:latin typeface="Trebuchet MS" panose="020B0603020202020204" pitchFamily="34" charset="0"/>
              </a:rPr>
              <a:t> </a:t>
            </a:r>
            <a:endParaRPr lang="en-US" dirty="0" smtClean="0">
              <a:latin typeface="Trebuchet MS" panose="020B0603020202020204" pitchFamily="34" charset="0"/>
            </a:endParaRPr>
          </a:p>
          <a:p>
            <a:pPr marL="285750" indent="-285750" fontAlgn="base">
              <a:buFont typeface="Arial" panose="020B0604020202020204" pitchFamily="34" charset="0"/>
              <a:buChar char="•"/>
            </a:pPr>
            <a:r>
              <a:rPr lang="en-US" u="sng" dirty="0" smtClean="0">
                <a:latin typeface="Trebuchet MS" panose="020B0603020202020204" pitchFamily="34" charset="0"/>
                <a:hlinkClick r:id="rId4"/>
              </a:rPr>
              <a:t>https</a:t>
            </a:r>
            <a:r>
              <a:rPr lang="en-US" u="sng" dirty="0">
                <a:latin typeface="Trebuchet MS" panose="020B0603020202020204" pitchFamily="34" charset="0"/>
                <a:hlinkClick r:id="rId4"/>
              </a:rPr>
              <a:t>://www.smartbrief.com/original/2015/04/3-levels-organizational-alignment-and-how-build-them-your-company</a:t>
            </a:r>
            <a:r>
              <a:rPr lang="en-US" dirty="0">
                <a:latin typeface="Trebuchet MS" panose="020B0603020202020204" pitchFamily="34" charset="0"/>
              </a:rPr>
              <a:t> </a:t>
            </a:r>
            <a:endParaRPr lang="en-US" dirty="0" smtClean="0">
              <a:latin typeface="Trebuchet MS" panose="020B0603020202020204" pitchFamily="34" charset="0"/>
            </a:endParaRPr>
          </a:p>
          <a:p>
            <a:pPr marL="285750" indent="-285750" fontAlgn="base">
              <a:buFont typeface="Arial" panose="020B0604020202020204" pitchFamily="34" charset="0"/>
              <a:buChar char="•"/>
            </a:pPr>
            <a:r>
              <a:rPr lang="en-US" dirty="0" err="1" smtClean="0">
                <a:latin typeface="Trebuchet MS" panose="020B0603020202020204" pitchFamily="34" charset="0"/>
              </a:rPr>
              <a:t>Josling</a:t>
            </a:r>
            <a:r>
              <a:rPr lang="en-US" dirty="0">
                <a:latin typeface="Trebuchet MS" panose="020B0603020202020204" pitchFamily="34" charset="0"/>
              </a:rPr>
              <a:t>, M. (2015). Belongingness, Work Engagement, Stress and Job Satisfaction in a Healthcare Setting. </a:t>
            </a:r>
            <a:endParaRPr lang="en-US" dirty="0" smtClean="0">
              <a:latin typeface="Trebuchet MS" panose="020B0603020202020204" pitchFamily="34" charset="0"/>
            </a:endParaRPr>
          </a:p>
          <a:p>
            <a:pPr marL="285750" indent="-285750" fontAlgn="base">
              <a:buFont typeface="Arial" panose="020B0604020202020204" pitchFamily="34" charset="0"/>
              <a:buChar char="•"/>
            </a:pPr>
            <a:r>
              <a:rPr lang="en-US" u="sng" dirty="0" smtClean="0">
                <a:latin typeface="Trebuchet MS" panose="020B0603020202020204" pitchFamily="34" charset="0"/>
                <a:hlinkClick r:id="rId5"/>
              </a:rPr>
              <a:t>https</a:t>
            </a:r>
            <a:r>
              <a:rPr lang="en-US" u="sng" dirty="0">
                <a:latin typeface="Trebuchet MS" panose="020B0603020202020204" pitchFamily="34" charset="0"/>
                <a:hlinkClick r:id="rId5"/>
              </a:rPr>
              <a:t>://www.gallup.com/workplace/236249/manager-role-employee.aspx</a:t>
            </a:r>
            <a:r>
              <a:rPr lang="en-US" dirty="0">
                <a:latin typeface="Trebuchet MS" panose="020B0603020202020204" pitchFamily="34" charset="0"/>
              </a:rPr>
              <a:t> </a:t>
            </a:r>
            <a:endParaRPr lang="en-US" dirty="0" smtClean="0">
              <a:latin typeface="Trebuchet MS" panose="020B0603020202020204" pitchFamily="34" charset="0"/>
            </a:endParaRPr>
          </a:p>
          <a:p>
            <a:pPr marL="285750" indent="-285750" fontAlgn="base">
              <a:buFont typeface="Arial" panose="020B0604020202020204" pitchFamily="34" charset="0"/>
              <a:buChar char="•"/>
            </a:pPr>
            <a:r>
              <a:rPr lang="en-US" dirty="0" err="1" smtClean="0">
                <a:latin typeface="Trebuchet MS" panose="020B0603020202020204" pitchFamily="34" charset="0"/>
              </a:rPr>
              <a:t>Alagaraja</a:t>
            </a:r>
            <a:r>
              <a:rPr lang="en-US" dirty="0">
                <a:latin typeface="Trebuchet MS" panose="020B0603020202020204" pitchFamily="34" charset="0"/>
              </a:rPr>
              <a:t>, M., &amp; Shuck, B. (2015). Exploring organizational alignment-employee engagement linkages and impact on individual performance: A conceptual model. </a:t>
            </a:r>
            <a:r>
              <a:rPr lang="en-US" i="1" dirty="0">
                <a:latin typeface="Trebuchet MS" panose="020B0603020202020204" pitchFamily="34" charset="0"/>
              </a:rPr>
              <a:t>Human Resource Development Review</a:t>
            </a:r>
            <a:r>
              <a:rPr lang="en-US" dirty="0">
                <a:latin typeface="Trebuchet MS" panose="020B0603020202020204" pitchFamily="34" charset="0"/>
              </a:rPr>
              <a:t>, </a:t>
            </a:r>
            <a:r>
              <a:rPr lang="en-US" i="1" dirty="0">
                <a:latin typeface="Trebuchet MS" panose="020B0603020202020204" pitchFamily="34" charset="0"/>
              </a:rPr>
              <a:t>14</a:t>
            </a:r>
            <a:r>
              <a:rPr lang="en-US" dirty="0">
                <a:latin typeface="Trebuchet MS" panose="020B0603020202020204" pitchFamily="34" charset="0"/>
              </a:rPr>
              <a:t>(1), 17-37. </a:t>
            </a:r>
            <a:endParaRPr lang="en-US" dirty="0" smtClean="0">
              <a:latin typeface="Trebuchet MS" panose="020B0603020202020204" pitchFamily="34" charset="0"/>
            </a:endParaRPr>
          </a:p>
          <a:p>
            <a:pPr marL="285750" indent="-285750" fontAlgn="base">
              <a:buFont typeface="Arial" panose="020B0604020202020204" pitchFamily="34" charset="0"/>
              <a:buChar char="•"/>
            </a:pPr>
            <a:r>
              <a:rPr lang="en-US" dirty="0" smtClean="0">
                <a:latin typeface="Trebuchet MS" panose="020B0603020202020204" pitchFamily="34" charset="0"/>
              </a:rPr>
              <a:t>Boswell</a:t>
            </a:r>
            <a:r>
              <a:rPr lang="en-US" dirty="0">
                <a:latin typeface="Trebuchet MS" panose="020B0603020202020204" pitchFamily="34" charset="0"/>
              </a:rPr>
              <a:t>, W. R., Bingham, J. B., &amp; Colvin, A. J. (2006). Aligning employees through “line of sight”. </a:t>
            </a:r>
            <a:r>
              <a:rPr lang="en-US" i="1" dirty="0">
                <a:latin typeface="Trebuchet MS" panose="020B0603020202020204" pitchFamily="34" charset="0"/>
              </a:rPr>
              <a:t>Business horizons</a:t>
            </a:r>
            <a:r>
              <a:rPr lang="en-US" dirty="0">
                <a:latin typeface="Trebuchet MS" panose="020B0603020202020204" pitchFamily="34" charset="0"/>
              </a:rPr>
              <a:t>, </a:t>
            </a:r>
            <a:r>
              <a:rPr lang="en-US" i="1" dirty="0">
                <a:latin typeface="Trebuchet MS" panose="020B0603020202020204" pitchFamily="34" charset="0"/>
              </a:rPr>
              <a:t>49</a:t>
            </a:r>
            <a:r>
              <a:rPr lang="en-US" dirty="0">
                <a:latin typeface="Trebuchet MS" panose="020B0603020202020204" pitchFamily="34" charset="0"/>
              </a:rPr>
              <a:t>(6), 499-509.</a:t>
            </a:r>
            <a:endParaRPr lang="en-US" dirty="0">
              <a:latin typeface="Trebuchet MS" panose="020B0603020202020204" pitchFamily="34" charset="0"/>
            </a:endParaRPr>
          </a:p>
          <a:p>
            <a:r>
              <a:rPr lang="en-US" b="1" dirty="0"/>
              <a:t> </a:t>
            </a:r>
            <a:endParaRPr lang="en-US" dirty="0">
              <a:effectLst/>
            </a:endParaRPr>
          </a:p>
        </p:txBody>
      </p:sp>
    </p:spTree>
    <p:extLst>
      <p:ext uri="{BB962C8B-B14F-4D97-AF65-F5344CB8AC3E}">
        <p14:creationId xmlns:p14="http://schemas.microsoft.com/office/powerpoint/2010/main" val="273718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 name="Imagen 1"/>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1439056"/>
            <a:ext cx="9144000" cy="4242216"/>
          </a:xfrm>
          <a:prstGeom prst="rect">
            <a:avLst/>
          </a:prstGeom>
        </p:spPr>
      </p:pic>
      <p:grpSp>
        <p:nvGrpSpPr>
          <p:cNvPr id="3" name="Group 2">
            <a:extLst>
              <a:ext uri="{FF2B5EF4-FFF2-40B4-BE49-F238E27FC236}">
                <a16:creationId xmlns:a16="http://schemas.microsoft.com/office/drawing/2014/main" xmlns="" id="{A614C686-2F38-43B1-8F51-9902204294B7}"/>
              </a:ext>
            </a:extLst>
          </p:cNvPr>
          <p:cNvGrpSpPr/>
          <p:nvPr/>
        </p:nvGrpSpPr>
        <p:grpSpPr>
          <a:xfrm>
            <a:off x="2185470" y="613153"/>
            <a:ext cx="6505575" cy="404813"/>
            <a:chOff x="311700" y="5859710"/>
            <a:chExt cx="6505575" cy="404813"/>
          </a:xfrm>
        </p:grpSpPr>
        <p:pic>
          <p:nvPicPr>
            <p:cNvPr id="283" name="Google Shape;283;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1700" y="5859710"/>
              <a:ext cx="1439863" cy="398463"/>
            </a:xfrm>
            <a:prstGeom prst="rect">
              <a:avLst/>
            </a:prstGeom>
            <a:noFill/>
            <a:ln>
              <a:noFill/>
            </a:ln>
          </p:spPr>
        </p:pic>
        <p:pic>
          <p:nvPicPr>
            <p:cNvPr id="284" name="Google Shape;284;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94425" y="5859710"/>
              <a:ext cx="792163" cy="404813"/>
            </a:xfrm>
            <a:prstGeom prst="rect">
              <a:avLst/>
            </a:prstGeom>
            <a:noFill/>
            <a:ln>
              <a:noFill/>
            </a:ln>
          </p:spPr>
        </p:pic>
        <p:pic>
          <p:nvPicPr>
            <p:cNvPr id="285" name="Google Shape;285;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97713" y="5859710"/>
              <a:ext cx="822325" cy="361950"/>
            </a:xfrm>
            <a:prstGeom prst="rect">
              <a:avLst/>
            </a:prstGeom>
            <a:noFill/>
            <a:ln>
              <a:noFill/>
            </a:ln>
          </p:spPr>
        </p:pic>
        <p:pic>
          <p:nvPicPr>
            <p:cNvPr id="286" name="Google Shape;286;p3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572425" y="5859710"/>
              <a:ext cx="1390650" cy="323850"/>
            </a:xfrm>
            <a:prstGeom prst="rect">
              <a:avLst/>
            </a:prstGeom>
            <a:noFill/>
            <a:ln>
              <a:noFill/>
            </a:ln>
          </p:spPr>
        </p:pic>
        <p:pic>
          <p:nvPicPr>
            <p:cNvPr id="287" name="Google Shape;287;p3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029750" y="5859710"/>
              <a:ext cx="752475" cy="333375"/>
            </a:xfrm>
            <a:prstGeom prst="rect">
              <a:avLst/>
            </a:prstGeom>
            <a:noFill/>
            <a:ln>
              <a:noFill/>
            </a:ln>
          </p:spPr>
        </p:pic>
        <p:pic>
          <p:nvPicPr>
            <p:cNvPr id="288" name="Google Shape;288;p3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858425" y="5859710"/>
              <a:ext cx="342900" cy="306388"/>
            </a:xfrm>
            <a:prstGeom prst="rect">
              <a:avLst/>
            </a:prstGeom>
            <a:noFill/>
            <a:ln>
              <a:noFill/>
            </a:ln>
          </p:spPr>
        </p:pic>
        <p:pic>
          <p:nvPicPr>
            <p:cNvPr id="289" name="Google Shape;289;p3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291813" y="5859710"/>
              <a:ext cx="525462" cy="36988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Resultados del aprendizaje</a:t>
            </a:r>
            <a:endParaRPr/>
          </a:p>
        </p:txBody>
      </p:sp>
      <p:sp>
        <p:nvSpPr>
          <p:cNvPr id="123" name="Google Shape;123;p16"/>
          <p:cNvSpPr txBox="1">
            <a:spLocks noGrp="1"/>
          </p:cNvSpPr>
          <p:nvPr>
            <p:ph type="subTitle" idx="1"/>
          </p:nvPr>
        </p:nvSpPr>
        <p:spPr>
          <a:xfrm>
            <a:off x="311700" y="2383435"/>
            <a:ext cx="8726502" cy="3450587"/>
          </a:xfrm>
          <a:prstGeom prst="rect">
            <a:avLst/>
          </a:prstGeom>
          <a:noFill/>
          <a:ln>
            <a:noFill/>
          </a:ln>
        </p:spPr>
        <p:txBody>
          <a:bodyPr spcFirstLastPara="1" wrap="square" lIns="91425" tIns="91425" rIns="91425" bIns="91425" anchor="t" anchorCtr="0">
            <a:noAutofit/>
          </a:bodyPr>
          <a:lstStyle/>
          <a:p>
            <a:pPr marL="0" lvl="0" indent="0" algn="just">
              <a:buSzPts val="2000"/>
            </a:pPr>
            <a:r>
              <a:rPr lang="es-ES" sz="2000" dirty="0" smtClean="0"/>
              <a:t>Este módulo tiene por objeto ayudar y orientar a los alumnos:</a:t>
            </a:r>
          </a:p>
          <a:p>
            <a:pPr marL="0" lvl="0" indent="0" algn="just">
              <a:buSzPts val="2000"/>
            </a:pPr>
            <a:endParaRPr lang="es-ES" sz="2000" dirty="0" smtClean="0"/>
          </a:p>
          <a:p>
            <a:pPr marL="685800" lvl="1" indent="-342900" algn="just" rtl="0">
              <a:lnSpc>
                <a:spcPct val="150000"/>
              </a:lnSpc>
              <a:spcBef>
                <a:spcPts val="375"/>
              </a:spcBef>
              <a:spcAft>
                <a:spcPts val="0"/>
              </a:spcAft>
              <a:buClr>
                <a:schemeClr val="dk1"/>
              </a:buClr>
              <a:buSzPts val="2000"/>
              <a:buFont typeface="Trebuchet MS"/>
              <a:buAutoNum type="arabicPeriod"/>
            </a:pPr>
            <a:r>
              <a:rPr lang="es-ES" sz="2000" dirty="0" smtClean="0"/>
              <a:t>La importancia de alinear a los empleados hacia un objetivo común.</a:t>
            </a:r>
            <a:endParaRPr lang="es-ES" dirty="0" smtClean="0"/>
          </a:p>
          <a:p>
            <a:pPr marL="685800" lvl="1" algn="just">
              <a:lnSpc>
                <a:spcPct val="150000"/>
              </a:lnSpc>
              <a:buSzPts val="2000"/>
              <a:buFont typeface="Trebuchet MS"/>
              <a:buAutoNum type="arabicPeriod"/>
            </a:pPr>
            <a:r>
              <a:rPr lang="es-ES" sz="2000" dirty="0" smtClean="0"/>
              <a:t>Alineación, </a:t>
            </a:r>
            <a:r>
              <a:rPr lang="es-ES" sz="2000" dirty="0"/>
              <a:t>vinculada al sentido de </a:t>
            </a:r>
            <a:r>
              <a:rPr lang="es-ES" sz="2000" dirty="0" smtClean="0"/>
              <a:t>pertenencia, de </a:t>
            </a:r>
            <a:r>
              <a:rPr lang="es-ES" sz="2000" dirty="0" smtClean="0"/>
              <a:t>los empleados con la empresa.</a:t>
            </a:r>
          </a:p>
          <a:p>
            <a:pPr marL="685800" lvl="1" indent="-342900" algn="just" rtl="0">
              <a:lnSpc>
                <a:spcPct val="150000"/>
              </a:lnSpc>
              <a:spcBef>
                <a:spcPts val="375"/>
              </a:spcBef>
              <a:spcAft>
                <a:spcPts val="0"/>
              </a:spcAft>
              <a:buClr>
                <a:schemeClr val="dk1"/>
              </a:buClr>
              <a:buSzPts val="2000"/>
              <a:buFont typeface="Trebuchet MS"/>
              <a:buAutoNum type="arabicPeriod"/>
            </a:pPr>
            <a:r>
              <a:rPr lang="es-ES" sz="2000" dirty="0" smtClean="0"/>
              <a:t>Cómo mejorar la alineación del empleado en la empresa.</a:t>
            </a:r>
            <a:endParaRPr lang="es-ES" sz="2000" dirty="0"/>
          </a:p>
        </p:txBody>
      </p:sp>
      <p:sp>
        <p:nvSpPr>
          <p:cNvPr id="125" name="Google Shape;125;p16"/>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3060"/>
              <a:buFont typeface="Trebuchet MS"/>
              <a:buNone/>
            </a:pPr>
            <a:r>
              <a:rPr lang="en-US" sz="3060" b="1">
                <a:solidFill>
                  <a:schemeClr val="lt2"/>
                </a:solidFill>
                <a:latin typeface="Trebuchet MS"/>
                <a:ea typeface="Trebuchet MS"/>
                <a:cs typeface="Trebuchet MS"/>
                <a:sym typeface="Trebuchet MS"/>
              </a:rPr>
              <a:t>Introducción</a:t>
            </a:r>
            <a:endParaRPr sz="3060" b="1" dirty="0">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3" name="CuadroTexto 2">
            <a:extLst>
              <a:ext uri="{FF2B5EF4-FFF2-40B4-BE49-F238E27FC236}">
                <a16:creationId xmlns:a16="http://schemas.microsoft.com/office/drawing/2014/main" xmlns="" id="{41551E9C-CB24-E64F-B21B-E927CB33D34E}"/>
              </a:ext>
            </a:extLst>
          </p:cNvPr>
          <p:cNvSpPr txBox="1"/>
          <p:nvPr/>
        </p:nvSpPr>
        <p:spPr>
          <a:xfrm>
            <a:off x="311700" y="2340949"/>
            <a:ext cx="8520600" cy="3170099"/>
          </a:xfrm>
          <a:prstGeom prst="rect">
            <a:avLst/>
          </a:prstGeom>
          <a:noFill/>
        </p:spPr>
        <p:txBody>
          <a:bodyPr wrap="square">
            <a:spAutoFit/>
          </a:bodyPr>
          <a:lstStyle/>
          <a:p>
            <a:pPr algn="just"/>
            <a:r>
              <a:rPr lang="es-ES" sz="2000" dirty="0" smtClean="0">
                <a:latin typeface="Trebuchet MS" panose="020B0703020202090204" pitchFamily="34" charset="0"/>
              </a:rPr>
              <a:t>¿Por qué es tan importante la alineación de los empleados con los objetivos de la organización?</a:t>
            </a:r>
          </a:p>
          <a:p>
            <a:pPr algn="just"/>
            <a:endParaRPr lang="es-ES" sz="2000" dirty="0" smtClean="0">
              <a:latin typeface="Trebuchet MS" panose="020B0703020202090204" pitchFamily="34" charset="0"/>
            </a:endParaRPr>
          </a:p>
          <a:p>
            <a:pPr algn="just"/>
            <a:r>
              <a:rPr lang="es-ES" sz="2000" dirty="0" smtClean="0">
                <a:latin typeface="Trebuchet MS" panose="020B0703020202090204" pitchFamily="34" charset="0"/>
              </a:rPr>
              <a:t>¿Cómo comunicar eficazmente los objetivos, valores y misión de la empresa a toda su fuerza laboral?</a:t>
            </a:r>
          </a:p>
          <a:p>
            <a:pPr algn="just"/>
            <a:endParaRPr lang="es-ES" sz="2000" dirty="0" smtClean="0">
              <a:latin typeface="Trebuchet MS" panose="020B0703020202090204" pitchFamily="34" charset="0"/>
            </a:endParaRPr>
          </a:p>
          <a:p>
            <a:pPr algn="just"/>
            <a:r>
              <a:rPr lang="es-ES" sz="2000" dirty="0" smtClean="0">
                <a:latin typeface="Trebuchet MS" panose="020B0703020202090204" pitchFamily="34" charset="0"/>
              </a:rPr>
              <a:t>Para responder a estas preguntas, lo primero que hay que hacer es definir qué es la Alineación </a:t>
            </a:r>
            <a:r>
              <a:rPr lang="es-ES" sz="2000" dirty="0">
                <a:latin typeface="Trebuchet MS" panose="020B0703020202090204" pitchFamily="34" charset="0"/>
              </a:rPr>
              <a:t>O</a:t>
            </a:r>
            <a:r>
              <a:rPr lang="es-ES" sz="2000" dirty="0" smtClean="0">
                <a:latin typeface="Trebuchet MS" panose="020B0703020202090204" pitchFamily="34" charset="0"/>
              </a:rPr>
              <a:t>rganizacional y su importancia. Además, debemos saber cuáles son los pasos que hay que tomar para desarrollarlo.</a:t>
            </a:r>
            <a:endParaRPr lang="es-ES" sz="2000" dirty="0">
              <a:latin typeface="Trebuchet MS" panose="020B0703020202090204" pitchFamily="34" charset="0"/>
            </a:endParaRPr>
          </a:p>
        </p:txBody>
      </p:sp>
    </p:spTree>
    <p:extLst>
      <p:ext uri="{BB962C8B-B14F-4D97-AF65-F5344CB8AC3E}">
        <p14:creationId xmlns:p14="http://schemas.microsoft.com/office/powerpoint/2010/main" val="189042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lvl="0">
              <a:buClr>
                <a:schemeClr val="lt2"/>
              </a:buClr>
              <a:buSzPts val="3060"/>
            </a:pPr>
            <a:r>
              <a:rPr lang="es-ES" sz="3200" b="1" dirty="0" smtClean="0">
                <a:solidFill>
                  <a:schemeClr val="lt1"/>
                </a:solidFill>
              </a:rPr>
              <a:t>Alineación Organizacional</a:t>
            </a:r>
            <a:endParaRPr lang="es-ES" sz="3060" b="1" dirty="0">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7" name="Elipse 6">
            <a:extLst>
              <a:ext uri="{FF2B5EF4-FFF2-40B4-BE49-F238E27FC236}">
                <a16:creationId xmlns:a16="http://schemas.microsoft.com/office/drawing/2014/main" xmlns="" id="{504B9035-E2F3-5344-A588-BE29CFA5FFA5}"/>
              </a:ext>
            </a:extLst>
          </p:cNvPr>
          <p:cNvSpPr/>
          <p:nvPr/>
        </p:nvSpPr>
        <p:spPr>
          <a:xfrm>
            <a:off x="286553" y="4870663"/>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dirty="0"/>
          </a:p>
        </p:txBody>
      </p:sp>
      <p:sp>
        <p:nvSpPr>
          <p:cNvPr id="8" name="Elipse 7">
            <a:extLst>
              <a:ext uri="{FF2B5EF4-FFF2-40B4-BE49-F238E27FC236}">
                <a16:creationId xmlns:a16="http://schemas.microsoft.com/office/drawing/2014/main" xmlns="" id="{EFEBD652-071C-8B45-A9DE-E7FD55C8E8BC}"/>
              </a:ext>
            </a:extLst>
          </p:cNvPr>
          <p:cNvSpPr/>
          <p:nvPr/>
        </p:nvSpPr>
        <p:spPr>
          <a:xfrm>
            <a:off x="3432484" y="3895362"/>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a:p>
        </p:txBody>
      </p:sp>
      <p:sp>
        <p:nvSpPr>
          <p:cNvPr id="9" name="Elipse 8">
            <a:extLst>
              <a:ext uri="{FF2B5EF4-FFF2-40B4-BE49-F238E27FC236}">
                <a16:creationId xmlns:a16="http://schemas.microsoft.com/office/drawing/2014/main" xmlns="" id="{E554C61C-D86E-DD4F-9090-A15BC3C2B72A}"/>
              </a:ext>
            </a:extLst>
          </p:cNvPr>
          <p:cNvSpPr/>
          <p:nvPr/>
        </p:nvSpPr>
        <p:spPr>
          <a:xfrm>
            <a:off x="2377546" y="3890307"/>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a:p>
        </p:txBody>
      </p:sp>
      <p:sp>
        <p:nvSpPr>
          <p:cNvPr id="10" name="Elipse 9">
            <a:extLst>
              <a:ext uri="{FF2B5EF4-FFF2-40B4-BE49-F238E27FC236}">
                <a16:creationId xmlns:a16="http://schemas.microsoft.com/office/drawing/2014/main" xmlns="" id="{20B55933-DBB8-A844-9F4C-41F8F91C2437}"/>
              </a:ext>
            </a:extLst>
          </p:cNvPr>
          <p:cNvSpPr/>
          <p:nvPr/>
        </p:nvSpPr>
        <p:spPr>
          <a:xfrm>
            <a:off x="1378954" y="3902655"/>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a:p>
        </p:txBody>
      </p:sp>
      <p:sp>
        <p:nvSpPr>
          <p:cNvPr id="12" name="Elipse 11">
            <a:extLst>
              <a:ext uri="{FF2B5EF4-FFF2-40B4-BE49-F238E27FC236}">
                <a16:creationId xmlns:a16="http://schemas.microsoft.com/office/drawing/2014/main" xmlns="" id="{304805CF-DD2F-7A43-AD6A-7C23A1F5B2DE}"/>
              </a:ext>
            </a:extLst>
          </p:cNvPr>
          <p:cNvSpPr/>
          <p:nvPr/>
        </p:nvSpPr>
        <p:spPr>
          <a:xfrm>
            <a:off x="4434313" y="3895363"/>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a:p>
        </p:txBody>
      </p:sp>
      <p:cxnSp>
        <p:nvCxnSpPr>
          <p:cNvPr id="4" name="Conector recto de flecha 3">
            <a:extLst>
              <a:ext uri="{FF2B5EF4-FFF2-40B4-BE49-F238E27FC236}">
                <a16:creationId xmlns:a16="http://schemas.microsoft.com/office/drawing/2014/main" xmlns="" id="{F322E882-CF34-CC42-87CF-8C3301F16A9F}"/>
              </a:ext>
            </a:extLst>
          </p:cNvPr>
          <p:cNvCxnSpPr/>
          <p:nvPr/>
        </p:nvCxnSpPr>
        <p:spPr>
          <a:xfrm>
            <a:off x="1079625" y="4183359"/>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xmlns="" id="{C073BE20-ED84-2843-B3D7-2436844DD275}"/>
              </a:ext>
            </a:extLst>
          </p:cNvPr>
          <p:cNvCxnSpPr/>
          <p:nvPr/>
        </p:nvCxnSpPr>
        <p:spPr>
          <a:xfrm>
            <a:off x="2024515" y="4202086"/>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xmlns="" id="{7D0AD5DD-BBE1-604A-A390-AACD52605FB9}"/>
              </a:ext>
            </a:extLst>
          </p:cNvPr>
          <p:cNvCxnSpPr/>
          <p:nvPr/>
        </p:nvCxnSpPr>
        <p:spPr>
          <a:xfrm>
            <a:off x="3019414" y="4195706"/>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xmlns="" id="{DD78A29C-67A8-DF42-A4A1-E6BADDC5D13F}"/>
              </a:ext>
            </a:extLst>
          </p:cNvPr>
          <p:cNvCxnSpPr/>
          <p:nvPr/>
        </p:nvCxnSpPr>
        <p:spPr>
          <a:xfrm>
            <a:off x="4078045" y="4195706"/>
            <a:ext cx="276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Elipse 19">
            <a:extLst>
              <a:ext uri="{FF2B5EF4-FFF2-40B4-BE49-F238E27FC236}">
                <a16:creationId xmlns:a16="http://schemas.microsoft.com/office/drawing/2014/main" xmlns="" id="{C23FE018-007D-5641-9BEF-1982BE057BE5}"/>
              </a:ext>
            </a:extLst>
          </p:cNvPr>
          <p:cNvSpPr/>
          <p:nvPr/>
        </p:nvSpPr>
        <p:spPr>
          <a:xfrm>
            <a:off x="368023" y="3914534"/>
            <a:ext cx="605790" cy="586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dirty="0"/>
          </a:p>
        </p:txBody>
      </p:sp>
      <p:sp>
        <p:nvSpPr>
          <p:cNvPr id="21" name="Elipse 20">
            <a:extLst>
              <a:ext uri="{FF2B5EF4-FFF2-40B4-BE49-F238E27FC236}">
                <a16:creationId xmlns:a16="http://schemas.microsoft.com/office/drawing/2014/main" xmlns="" id="{0C005A7E-C8E3-1646-A12D-18AEA855FCDB}"/>
              </a:ext>
            </a:extLst>
          </p:cNvPr>
          <p:cNvSpPr/>
          <p:nvPr/>
        </p:nvSpPr>
        <p:spPr>
          <a:xfrm>
            <a:off x="3405503" y="5149629"/>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dirty="0"/>
          </a:p>
        </p:txBody>
      </p:sp>
      <p:sp>
        <p:nvSpPr>
          <p:cNvPr id="22" name="Elipse 21">
            <a:extLst>
              <a:ext uri="{FF2B5EF4-FFF2-40B4-BE49-F238E27FC236}">
                <a16:creationId xmlns:a16="http://schemas.microsoft.com/office/drawing/2014/main" xmlns="" id="{E72F7311-4C8F-B844-A39C-622DCFBC8348}"/>
              </a:ext>
            </a:extLst>
          </p:cNvPr>
          <p:cNvSpPr/>
          <p:nvPr/>
        </p:nvSpPr>
        <p:spPr>
          <a:xfrm>
            <a:off x="2354434" y="4837065"/>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dirty="0"/>
          </a:p>
        </p:txBody>
      </p:sp>
      <p:sp>
        <p:nvSpPr>
          <p:cNvPr id="23" name="Elipse 22">
            <a:extLst>
              <a:ext uri="{FF2B5EF4-FFF2-40B4-BE49-F238E27FC236}">
                <a16:creationId xmlns:a16="http://schemas.microsoft.com/office/drawing/2014/main" xmlns="" id="{A2BB3D0B-B256-8F43-B4ED-D1F13D302A4E}"/>
              </a:ext>
            </a:extLst>
          </p:cNvPr>
          <p:cNvSpPr/>
          <p:nvPr/>
        </p:nvSpPr>
        <p:spPr>
          <a:xfrm>
            <a:off x="1356351" y="5106561"/>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dirty="0"/>
          </a:p>
        </p:txBody>
      </p:sp>
      <p:sp>
        <p:nvSpPr>
          <p:cNvPr id="24" name="Elipse 23">
            <a:extLst>
              <a:ext uri="{FF2B5EF4-FFF2-40B4-BE49-F238E27FC236}">
                <a16:creationId xmlns:a16="http://schemas.microsoft.com/office/drawing/2014/main" xmlns="" id="{296ECF71-1376-D146-B378-F7E86FAE0E10}"/>
              </a:ext>
            </a:extLst>
          </p:cNvPr>
          <p:cNvSpPr/>
          <p:nvPr/>
        </p:nvSpPr>
        <p:spPr>
          <a:xfrm>
            <a:off x="4594376" y="5089594"/>
            <a:ext cx="605790" cy="5861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fromWordArt="0" anchor="ctr" anchorCtr="0" forceAA="0" compatLnSpc="1">
            <a:prstTxWarp prst="textNoShape">
              <a:avLst/>
            </a:prstTxWarp>
            <a:noAutofit/>
          </a:bodyPr>
          <a:lstStyle/>
          <a:p>
            <a:endParaRPr lang="es-ES_tradnl" dirty="0"/>
          </a:p>
        </p:txBody>
      </p:sp>
      <p:cxnSp>
        <p:nvCxnSpPr>
          <p:cNvPr id="25" name="Conector recto de flecha 24">
            <a:extLst>
              <a:ext uri="{FF2B5EF4-FFF2-40B4-BE49-F238E27FC236}">
                <a16:creationId xmlns:a16="http://schemas.microsoft.com/office/drawing/2014/main" xmlns="" id="{DF8D0107-3CEF-144E-9C9A-943431493426}"/>
              </a:ext>
            </a:extLst>
          </p:cNvPr>
          <p:cNvCxnSpPr/>
          <p:nvPr/>
        </p:nvCxnSpPr>
        <p:spPr>
          <a:xfrm>
            <a:off x="993698" y="5210837"/>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xmlns="" id="{184531E2-2A4F-AC4E-9157-AF0FF78AFC3C}"/>
              </a:ext>
            </a:extLst>
          </p:cNvPr>
          <p:cNvCxnSpPr/>
          <p:nvPr/>
        </p:nvCxnSpPr>
        <p:spPr>
          <a:xfrm>
            <a:off x="2007864" y="5211664"/>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xmlns="" id="{9E169752-9AB0-8441-8298-2DCF57EC4375}"/>
              </a:ext>
            </a:extLst>
          </p:cNvPr>
          <p:cNvCxnSpPr/>
          <p:nvPr/>
        </p:nvCxnSpPr>
        <p:spPr>
          <a:xfrm>
            <a:off x="3004520" y="5224707"/>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xmlns="" id="{716591F2-034F-304C-990D-1CBCA38AC4C8}"/>
              </a:ext>
            </a:extLst>
          </p:cNvPr>
          <p:cNvCxnSpPr/>
          <p:nvPr/>
        </p:nvCxnSpPr>
        <p:spPr>
          <a:xfrm>
            <a:off x="4157587" y="5303284"/>
            <a:ext cx="276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xmlns="" id="{10DC929C-2397-764F-8D70-B129B54566E1}"/>
              </a:ext>
            </a:extLst>
          </p:cNvPr>
          <p:cNvSpPr txBox="1"/>
          <p:nvPr/>
        </p:nvSpPr>
        <p:spPr>
          <a:xfrm>
            <a:off x="5763513" y="3957586"/>
            <a:ext cx="2658592" cy="461665"/>
          </a:xfrm>
          <a:prstGeom prst="rect">
            <a:avLst/>
          </a:prstGeom>
          <a:noFill/>
        </p:spPr>
        <p:txBody>
          <a:bodyPr wrap="square">
            <a:spAutoFit/>
          </a:bodyPr>
          <a:lstStyle/>
          <a:p>
            <a:r>
              <a:rPr lang="en-US" sz="2400" b="1" dirty="0" smtClean="0">
                <a:latin typeface="Trebuchet MS" panose="020B0703020202090204" pitchFamily="34" charset="0"/>
              </a:rPr>
              <a:t>ALINEAMIENTO</a:t>
            </a:r>
            <a:endParaRPr lang="en-US" sz="2400" b="1" dirty="0">
              <a:latin typeface="Trebuchet MS" panose="020B0703020202090204" pitchFamily="34" charset="0"/>
            </a:endParaRPr>
          </a:p>
        </p:txBody>
      </p:sp>
      <p:sp>
        <p:nvSpPr>
          <p:cNvPr id="6" name="CuadroTexto 5">
            <a:extLst>
              <a:ext uri="{FF2B5EF4-FFF2-40B4-BE49-F238E27FC236}">
                <a16:creationId xmlns:a16="http://schemas.microsoft.com/office/drawing/2014/main" xmlns="" id="{102A2B0E-2C67-2A42-A5ED-A3BCA31C936E}"/>
              </a:ext>
            </a:extLst>
          </p:cNvPr>
          <p:cNvSpPr txBox="1"/>
          <p:nvPr/>
        </p:nvSpPr>
        <p:spPr>
          <a:xfrm>
            <a:off x="5763513" y="4980005"/>
            <a:ext cx="3048182" cy="461665"/>
          </a:xfrm>
          <a:prstGeom prst="rect">
            <a:avLst/>
          </a:prstGeom>
          <a:noFill/>
        </p:spPr>
        <p:txBody>
          <a:bodyPr wrap="square">
            <a:spAutoFit/>
          </a:bodyPr>
          <a:lstStyle/>
          <a:p>
            <a:r>
              <a:rPr lang="en-US" sz="2400" dirty="0" smtClean="0">
                <a:latin typeface="Trebuchet MS" panose="020B0703020202090204" pitchFamily="34" charset="0"/>
              </a:rPr>
              <a:t>NO ALINEAMIENTO</a:t>
            </a:r>
            <a:endParaRPr lang="en-US" sz="2400" dirty="0">
              <a:latin typeface="Trebuchet MS" panose="020B0703020202090204" pitchFamily="34" charset="0"/>
            </a:endParaRPr>
          </a:p>
        </p:txBody>
      </p:sp>
      <p:sp>
        <p:nvSpPr>
          <p:cNvPr id="13" name="CuadroTexto 12">
            <a:extLst>
              <a:ext uri="{FF2B5EF4-FFF2-40B4-BE49-F238E27FC236}">
                <a16:creationId xmlns:a16="http://schemas.microsoft.com/office/drawing/2014/main" xmlns="" id="{0283FE4F-0EA6-A747-9FEC-F7F0E22EEE3C}"/>
              </a:ext>
            </a:extLst>
          </p:cNvPr>
          <p:cNvSpPr txBox="1"/>
          <p:nvPr/>
        </p:nvSpPr>
        <p:spPr>
          <a:xfrm>
            <a:off x="334076" y="2257051"/>
            <a:ext cx="8520599" cy="1477328"/>
          </a:xfrm>
          <a:prstGeom prst="rect">
            <a:avLst/>
          </a:prstGeom>
          <a:noFill/>
        </p:spPr>
        <p:txBody>
          <a:bodyPr wrap="square">
            <a:spAutoFit/>
          </a:bodyPr>
          <a:lstStyle/>
          <a:p>
            <a:pPr algn="just" fontAlgn="base"/>
            <a:r>
              <a:rPr lang="es-ES" sz="1800" dirty="0" smtClean="0">
                <a:latin typeface="Trebuchet MS" panose="020B0703020202090204" pitchFamily="34" charset="0"/>
              </a:rPr>
              <a:t>En muchos negocios, no todos los empleados saben hacia dónde se dirige la empresa. El </a:t>
            </a:r>
            <a:r>
              <a:rPr lang="es-ES" sz="1800" b="1" dirty="0" smtClean="0">
                <a:latin typeface="Trebuchet MS" panose="020B0703020202090204" pitchFamily="34" charset="0"/>
              </a:rPr>
              <a:t>74 % de los empleados </a:t>
            </a:r>
            <a:r>
              <a:rPr lang="es-ES" sz="1800" dirty="0" smtClean="0">
                <a:latin typeface="Trebuchet MS" panose="020B0703020202090204" pitchFamily="34" charset="0"/>
              </a:rPr>
              <a:t>tiene la sensación de que se están perdiendo información importante en el trabajo. </a:t>
            </a:r>
            <a:r>
              <a:rPr lang="es-ES" sz="1800" dirty="0" smtClean="0">
                <a:latin typeface="Trebuchet MS" panose="020B0703020202090204" pitchFamily="34" charset="0"/>
              </a:rPr>
              <a:t>Ade</a:t>
            </a:r>
            <a:r>
              <a:rPr lang="es-ES" sz="1800" dirty="0" smtClean="0">
                <a:latin typeface="Trebuchet MS" panose="020B0703020202090204" pitchFamily="34" charset="0"/>
              </a:rPr>
              <a:t>más, muchos de ellos no tienen una comprensión clara de la visión de la compañía y los objetivos a largo plazo.</a:t>
            </a:r>
            <a:endParaRPr lang="es-ES" sz="1800" dirty="0">
              <a:latin typeface="Trebuchet MS" panose="020B070302020209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lvl="0">
              <a:buClr>
                <a:schemeClr val="lt2"/>
              </a:buClr>
              <a:buSzPts val="3060"/>
            </a:pPr>
            <a:r>
              <a:rPr lang="es-ES" sz="3200" b="1" dirty="0" smtClean="0">
                <a:solidFill>
                  <a:schemeClr val="lt1"/>
                </a:solidFill>
              </a:rPr>
              <a:t>Alineación Organizacional</a:t>
            </a:r>
            <a:endParaRPr lang="es-ES" sz="3200" b="1" dirty="0">
              <a:solidFill>
                <a:schemeClr val="lt2"/>
              </a:solidFill>
            </a:endParaRPr>
          </a:p>
        </p:txBody>
      </p:sp>
      <p:sp>
        <p:nvSpPr>
          <p:cNvPr id="134" name="Google Shape;134;p17"/>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2" name="CuadroTexto 1">
            <a:extLst>
              <a:ext uri="{FF2B5EF4-FFF2-40B4-BE49-F238E27FC236}">
                <a16:creationId xmlns:a16="http://schemas.microsoft.com/office/drawing/2014/main" xmlns="" id="{01C5B3A7-46CB-B64C-81E2-22BBDDC46EBF}"/>
              </a:ext>
            </a:extLst>
          </p:cNvPr>
          <p:cNvSpPr txBox="1"/>
          <p:nvPr/>
        </p:nvSpPr>
        <p:spPr>
          <a:xfrm>
            <a:off x="311701" y="2277177"/>
            <a:ext cx="8520600" cy="2862322"/>
          </a:xfrm>
          <a:prstGeom prst="rect">
            <a:avLst/>
          </a:prstGeom>
          <a:noFill/>
        </p:spPr>
        <p:txBody>
          <a:bodyPr wrap="square">
            <a:spAutoFit/>
          </a:bodyPr>
          <a:lstStyle/>
          <a:p>
            <a:pPr algn="just" fontAlgn="base"/>
            <a:r>
              <a:rPr lang="es-ES" sz="1800" dirty="0" smtClean="0">
                <a:latin typeface="Trebuchet MS" panose="020B0703020202090204" pitchFamily="34" charset="0"/>
              </a:rPr>
              <a:t>Construir una </a:t>
            </a:r>
            <a:r>
              <a:rPr lang="es-ES" sz="1800" b="1" dirty="0" smtClean="0">
                <a:latin typeface="Trebuchet MS" panose="020B0703020202090204" pitchFamily="34" charset="0"/>
              </a:rPr>
              <a:t>estrategia de comunicación interna </a:t>
            </a:r>
            <a:r>
              <a:rPr lang="es-ES" sz="1800" dirty="0" smtClean="0">
                <a:latin typeface="Trebuchet MS" panose="020B0703020202090204" pitchFamily="34" charset="0"/>
              </a:rPr>
              <a:t>eficaz le ayudará a crear sinergia en toda su organización. Es la única manera de crear un sentido de compromiso hacia metas comunes.</a:t>
            </a:r>
          </a:p>
          <a:p>
            <a:pPr algn="just" fontAlgn="base"/>
            <a:endParaRPr lang="es-ES" sz="1800" dirty="0" smtClean="0">
              <a:latin typeface="Trebuchet MS" panose="020B0703020202090204" pitchFamily="34" charset="0"/>
            </a:endParaRPr>
          </a:p>
          <a:p>
            <a:pPr algn="just" fontAlgn="base"/>
            <a:r>
              <a:rPr lang="es-ES" sz="1800" dirty="0" smtClean="0">
                <a:latin typeface="Trebuchet MS" panose="020B0703020202090204" pitchFamily="34" charset="0"/>
              </a:rPr>
              <a:t>Cuando sus empleados tienen una </a:t>
            </a:r>
            <a:r>
              <a:rPr lang="es-ES" sz="1800" b="1" dirty="0" smtClean="0">
                <a:latin typeface="Trebuchet MS" panose="020B0703020202090204" pitchFamily="34" charset="0"/>
              </a:rPr>
              <a:t>buena comprensión de su visión, objetivos estratégicos y cultura de la empresa</a:t>
            </a:r>
            <a:r>
              <a:rPr lang="es-ES" sz="1800" dirty="0" smtClean="0">
                <a:latin typeface="Trebuchet MS" panose="020B0703020202090204" pitchFamily="34" charset="0"/>
              </a:rPr>
              <a:t>, es más probable que lleven su negocio a nuevas mejoras.</a:t>
            </a:r>
          </a:p>
          <a:p>
            <a:pPr algn="just" fontAlgn="base"/>
            <a:endParaRPr lang="es-ES" sz="1800" dirty="0" smtClean="0">
              <a:latin typeface="Trebuchet MS" panose="020B0703020202090204" pitchFamily="34" charset="0"/>
            </a:endParaRPr>
          </a:p>
          <a:p>
            <a:pPr algn="just" fontAlgn="base"/>
            <a:r>
              <a:rPr lang="es-ES" sz="1800" dirty="0" smtClean="0">
                <a:latin typeface="Trebuchet MS" panose="020B0703020202090204" pitchFamily="34" charset="0"/>
              </a:rPr>
              <a:t>Es esencial asegurarse de que sus empleados </a:t>
            </a:r>
            <a:r>
              <a:rPr lang="es-ES" sz="1800" b="1" dirty="0" smtClean="0">
                <a:latin typeface="Trebuchet MS" panose="020B0703020202090204" pitchFamily="34" charset="0"/>
              </a:rPr>
              <a:t>creen en su negocio y trabajan hacia un objetivo común.</a:t>
            </a:r>
            <a:endParaRPr lang="es-ES" sz="1600" dirty="0"/>
          </a:p>
        </p:txBody>
      </p:sp>
    </p:spTree>
    <p:extLst>
      <p:ext uri="{BB962C8B-B14F-4D97-AF65-F5344CB8AC3E}">
        <p14:creationId xmlns:p14="http://schemas.microsoft.com/office/powerpoint/2010/main" val="77239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316585" y="148401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r>
              <a:rPr lang="en-US" sz="3200" b="1" dirty="0">
                <a:solidFill>
                  <a:schemeClr val="bg1"/>
                </a:solidFill>
              </a:rPr>
              <a:t/>
            </a:r>
            <a:br>
              <a:rPr lang="en-US" sz="3200" b="1" dirty="0">
                <a:solidFill>
                  <a:schemeClr val="bg1"/>
                </a:solidFill>
              </a:rPr>
            </a:br>
            <a:r>
              <a:rPr lang="es-ES" sz="3200" b="1" dirty="0" smtClean="0">
                <a:solidFill>
                  <a:schemeClr val="bg1"/>
                </a:solidFill>
              </a:rPr>
              <a:t>Niveles de alineación organizacional</a:t>
            </a:r>
            <a:r>
              <a:rPr lang="es-ES" b="1" dirty="0"/>
              <a:t/>
            </a:r>
            <a:br>
              <a:rPr lang="es-ES" b="1" dirty="0"/>
            </a:br>
            <a:endParaRPr sz="306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013E5307-DFA1-FB48-B416-078CFC23B8E5}"/>
              </a:ext>
            </a:extLst>
          </p:cNvPr>
          <p:cNvSpPr txBox="1"/>
          <p:nvPr/>
        </p:nvSpPr>
        <p:spPr>
          <a:xfrm>
            <a:off x="316585" y="2023918"/>
            <a:ext cx="5840375" cy="4370427"/>
          </a:xfrm>
          <a:prstGeom prst="rect">
            <a:avLst/>
          </a:prstGeom>
          <a:noFill/>
        </p:spPr>
        <p:txBody>
          <a:bodyPr wrap="square">
            <a:spAutoFit/>
          </a:bodyPr>
          <a:lstStyle/>
          <a:p>
            <a:r>
              <a:rPr lang="es-ES" sz="1800" b="1" dirty="0" smtClean="0">
                <a:solidFill>
                  <a:schemeClr val="accent1"/>
                </a:solidFill>
                <a:latin typeface="Trebuchet MS" panose="020B0703020202090204" pitchFamily="34" charset="0"/>
              </a:rPr>
              <a:t>Nivel 1:Alineación de las funciones de los empleados</a:t>
            </a:r>
          </a:p>
          <a:p>
            <a:endParaRPr lang="es-ES" sz="2000" dirty="0" smtClean="0">
              <a:latin typeface="Trebuchet MS" panose="020B0703020202090204" pitchFamily="34" charset="0"/>
            </a:endParaRPr>
          </a:p>
          <a:p>
            <a:pPr algn="just"/>
            <a:r>
              <a:rPr lang="es-ES" sz="1600" dirty="0" smtClean="0">
                <a:latin typeface="Trebuchet MS" panose="020B0703020202090204" pitchFamily="34" charset="0"/>
              </a:rPr>
              <a:t>El primer nivel del alineamiento estratégico requiere encontrar la persona adecuada para el puesto. Si el individuo está desalineado con la función a realizar, el desajuste alcanzará cotas más altas.</a:t>
            </a:r>
          </a:p>
          <a:p>
            <a:pPr algn="just"/>
            <a:endParaRPr lang="es-ES" sz="1600" dirty="0" smtClean="0">
              <a:latin typeface="Trebuchet MS" panose="020B0703020202090204" pitchFamily="34" charset="0"/>
            </a:endParaRPr>
          </a:p>
          <a:p>
            <a:pPr algn="just"/>
            <a:r>
              <a:rPr lang="es-ES" sz="1600" dirty="0" smtClean="0">
                <a:latin typeface="Trebuchet MS" panose="020B0703020202090204" pitchFamily="34" charset="0"/>
              </a:rPr>
              <a:t>Para evitar esto, los empleadores necesitan identificar el trabajo adecuado durante el proceso de contratación.</a:t>
            </a:r>
          </a:p>
          <a:p>
            <a:pPr algn="just"/>
            <a:endParaRPr lang="es-ES" sz="1600" dirty="0" smtClean="0">
              <a:latin typeface="Trebuchet MS" panose="020B0703020202090204" pitchFamily="34" charset="0"/>
            </a:endParaRPr>
          </a:p>
          <a:p>
            <a:pPr algn="just"/>
            <a:r>
              <a:rPr lang="es-ES" sz="1600" dirty="0" smtClean="0">
                <a:latin typeface="Trebuchet MS" panose="020B0703020202090204" pitchFamily="34" charset="0"/>
              </a:rPr>
              <a:t>No debe cometerse el error común de contratar basándose en la alineación superficial y asumiendo que la persona en cuestión averiguará su papel.</a:t>
            </a:r>
          </a:p>
          <a:p>
            <a:pPr algn="just"/>
            <a:endParaRPr lang="es-ES" sz="1600" dirty="0" smtClean="0">
              <a:latin typeface="Trebuchet MS" panose="020B0703020202090204" pitchFamily="34" charset="0"/>
            </a:endParaRPr>
          </a:p>
          <a:p>
            <a:pPr algn="just"/>
            <a:r>
              <a:rPr lang="es-ES" sz="1600" dirty="0" smtClean="0">
                <a:latin typeface="Trebuchet MS" panose="020B0703020202090204" pitchFamily="34" charset="0"/>
              </a:rPr>
              <a:t>La creación de un programa de formación formal para todos los empleados ayudará a los individuos a comprender las funciones de su puesto.</a:t>
            </a:r>
          </a:p>
        </p:txBody>
      </p:sp>
      <p:pic>
        <p:nvPicPr>
          <p:cNvPr id="1026" name="Picture 2" descr="Image result for candidate fit position puzzl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93"/>
          <a:stretch/>
        </p:blipFill>
        <p:spPr bwMode="auto">
          <a:xfrm>
            <a:off x="6265890" y="2968052"/>
            <a:ext cx="2571296" cy="2326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311699" y="1370561"/>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r>
              <a:rPr lang="en-US" sz="3200" b="1" dirty="0">
                <a:solidFill>
                  <a:schemeClr val="bg1"/>
                </a:solidFill>
              </a:rPr>
              <a:t/>
            </a:r>
            <a:br>
              <a:rPr lang="en-US" sz="3200" b="1" dirty="0">
                <a:solidFill>
                  <a:schemeClr val="bg1"/>
                </a:solidFill>
              </a:rPr>
            </a:br>
            <a:r>
              <a:rPr lang="es-ES" sz="3200" b="1" dirty="0" smtClean="0">
                <a:solidFill>
                  <a:schemeClr val="bg1"/>
                </a:solidFill>
              </a:rPr>
              <a:t>Niveles de alineación</a:t>
            </a:r>
            <a:r>
              <a:rPr lang="es-ES" sz="3200" b="1" dirty="0" smtClean="0">
                <a:solidFill>
                  <a:schemeClr val="bg1"/>
                </a:solidFill>
              </a:rPr>
              <a:t> </a:t>
            </a:r>
            <a:r>
              <a:rPr lang="es-ES" sz="3200" b="1" dirty="0" smtClean="0">
                <a:solidFill>
                  <a:schemeClr val="bg1"/>
                </a:solidFill>
              </a:rPr>
              <a:t>organizacional</a:t>
            </a:r>
            <a:r>
              <a:rPr lang="es-ES" b="1" dirty="0"/>
              <a:t/>
            </a:r>
            <a:br>
              <a:rPr lang="es-ES" b="1" dirty="0"/>
            </a:br>
            <a:endParaRPr sz="306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013E5307-DFA1-FB48-B416-078CFC23B8E5}"/>
              </a:ext>
            </a:extLst>
          </p:cNvPr>
          <p:cNvSpPr txBox="1"/>
          <p:nvPr/>
        </p:nvSpPr>
        <p:spPr>
          <a:xfrm>
            <a:off x="311701" y="1891676"/>
            <a:ext cx="6015863" cy="4447371"/>
          </a:xfrm>
          <a:prstGeom prst="rect">
            <a:avLst/>
          </a:prstGeom>
          <a:noFill/>
        </p:spPr>
        <p:txBody>
          <a:bodyPr wrap="square">
            <a:spAutoFit/>
          </a:bodyPr>
          <a:lstStyle/>
          <a:p>
            <a:pPr algn="just">
              <a:spcBef>
                <a:spcPts val="600"/>
              </a:spcBef>
            </a:pPr>
            <a:r>
              <a:rPr lang="es-ES" sz="1700" b="1" dirty="0" smtClean="0">
                <a:solidFill>
                  <a:schemeClr val="accent1"/>
                </a:solidFill>
                <a:latin typeface="Trebuchet MS" panose="020B0703020202090204" pitchFamily="34" charset="0"/>
              </a:rPr>
              <a:t>Nivel 2: Alineación empleado-objetivo</a:t>
            </a:r>
            <a:endParaRPr lang="es-ES" sz="1800" dirty="0" smtClean="0">
              <a:latin typeface="Trebuchet MS" panose="020B0703020202090204" pitchFamily="34" charset="0"/>
            </a:endParaRPr>
          </a:p>
          <a:p>
            <a:pPr algn="just">
              <a:spcBef>
                <a:spcPts val="600"/>
              </a:spcBef>
            </a:pPr>
            <a:r>
              <a:rPr lang="es-ES" sz="1600" dirty="0" smtClean="0">
                <a:latin typeface="Trebuchet MS" panose="020B0703020202090204" pitchFamily="34" charset="0"/>
              </a:rPr>
              <a:t>Conectar los objetivos de una organización con cada uno de los objetivos de rendimiento del empleado es fundamental para el éxito de una organización. Para lograr una organización eficaz, todos tienen que trabajar por el mismo objetivo. Para lograr la alineación empleado-objetivo, los empleadores necesitan hacer de la fijación de objetivos un proceso colaborativo. </a:t>
            </a:r>
            <a:endParaRPr lang="es-ES" sz="1600" b="1" dirty="0" smtClean="0">
              <a:latin typeface="Trebuchet MS" panose="020B0703020202090204" pitchFamily="34" charset="0"/>
            </a:endParaRPr>
          </a:p>
          <a:p>
            <a:pPr algn="just">
              <a:spcBef>
                <a:spcPts val="600"/>
              </a:spcBef>
            </a:pPr>
            <a:r>
              <a:rPr lang="es-ES" sz="1700" b="1" dirty="0" smtClean="0">
                <a:solidFill>
                  <a:schemeClr val="accent1"/>
                </a:solidFill>
                <a:latin typeface="Trebuchet MS" panose="020B0703020202090204" pitchFamily="34" charset="0"/>
              </a:rPr>
              <a:t>Nivel 3: Alineación empleado-equipo</a:t>
            </a:r>
            <a:endParaRPr lang="es-ES" sz="1700" dirty="0" smtClean="0">
              <a:latin typeface="Trebuchet MS" panose="020B0703020202090204" pitchFamily="34" charset="0"/>
            </a:endParaRPr>
          </a:p>
          <a:p>
            <a:pPr algn="just">
              <a:spcBef>
                <a:spcPts val="600"/>
              </a:spcBef>
            </a:pPr>
            <a:r>
              <a:rPr lang="es-ES" sz="1600" dirty="0" smtClean="0">
                <a:latin typeface="Trebuchet MS" panose="020B0703020202090204" pitchFamily="34" charset="0"/>
              </a:rPr>
              <a:t>Una vez que los empleados estén alineados con sus respectivos roles y metas de trabajo, es hora de alinear a los empleados con sus equipos.</a:t>
            </a:r>
          </a:p>
          <a:p>
            <a:pPr algn="just">
              <a:spcBef>
                <a:spcPts val="600"/>
              </a:spcBef>
            </a:pPr>
            <a:r>
              <a:rPr lang="es-ES" sz="1600" dirty="0" smtClean="0">
                <a:latin typeface="Trebuchet MS" panose="020B0703020202090204" pitchFamily="34" charset="0"/>
              </a:rPr>
              <a:t>Asegúrese de que todas las metas de los empleados se integren con las metas de equipo.</a:t>
            </a:r>
          </a:p>
          <a:p>
            <a:pPr algn="just">
              <a:spcBef>
                <a:spcPts val="600"/>
              </a:spcBef>
            </a:pPr>
            <a:r>
              <a:rPr lang="es-ES" sz="1600" dirty="0" smtClean="0">
                <a:latin typeface="Trebuchet MS" panose="020B0703020202090204" pitchFamily="34" charset="0"/>
              </a:rPr>
              <a:t>Cada empleado debe tener metas específicas que apoyen directamente el objetivo más grande que tiene, en conjunto, el equipo.</a:t>
            </a:r>
            <a:endParaRPr lang="es-ES" sz="1800" dirty="0">
              <a:latin typeface="Trebuchet MS" panose="020B0703020202090204" pitchFamily="34" charset="0"/>
            </a:endParaRPr>
          </a:p>
        </p:txBody>
      </p:sp>
      <p:pic>
        <p:nvPicPr>
          <p:cNvPr id="2050" name="Picture 2" descr="Image result for leadership"/>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27564" y="2599614"/>
            <a:ext cx="2504735" cy="303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a:spLocks noGrp="1"/>
          </p:cNvSpPr>
          <p:nvPr>
            <p:ph type="ctrTitle"/>
          </p:nvPr>
        </p:nvSpPr>
        <p:spPr>
          <a:xfrm>
            <a:off x="202295" y="1368379"/>
            <a:ext cx="8520600" cy="484123"/>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lt1"/>
              </a:buClr>
              <a:buSzPts val="3060"/>
            </a:pPr>
            <a:r>
              <a:rPr lang="en-US" sz="3200" b="1" dirty="0">
                <a:solidFill>
                  <a:schemeClr val="bg1"/>
                </a:solidFill>
              </a:rPr>
              <a:t/>
            </a:r>
            <a:br>
              <a:rPr lang="en-US" sz="3200" b="1" dirty="0">
                <a:solidFill>
                  <a:schemeClr val="bg1"/>
                </a:solidFill>
              </a:rPr>
            </a:br>
            <a:r>
              <a:rPr lang="es-ES" sz="3200" b="1" dirty="0" smtClean="0">
                <a:solidFill>
                  <a:schemeClr val="bg1"/>
                </a:solidFill>
              </a:rPr>
              <a:t>Niveles de alineación organizacional</a:t>
            </a:r>
            <a:r>
              <a:rPr lang="es-ES" b="1" dirty="0"/>
              <a:t/>
            </a:r>
            <a:br>
              <a:rPr lang="es-ES" b="1" dirty="0"/>
            </a:br>
            <a:endParaRPr sz="3060" b="1" dirty="0">
              <a:solidFill>
                <a:schemeClr val="lt1"/>
              </a:solidFill>
            </a:endParaRPr>
          </a:p>
        </p:txBody>
      </p:sp>
      <p:sp>
        <p:nvSpPr>
          <p:cNvPr id="142" name="Google Shape;142;p18"/>
          <p:cNvSpPr/>
          <p:nvPr/>
        </p:nvSpPr>
        <p:spPr>
          <a:xfrm>
            <a:off x="524425" y="540251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3" name="Google Shape;143;p18"/>
          <p:cNvSpPr/>
          <p:nvPr/>
        </p:nvSpPr>
        <p:spPr>
          <a:xfrm>
            <a:off x="524425" y="585971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5" name="Google Shape;145;p18"/>
          <p:cNvSpPr/>
          <p:nvPr/>
        </p:nvSpPr>
        <p:spPr>
          <a:xfrm>
            <a:off x="2771988" y="6346041"/>
            <a:ext cx="299152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
        <p:nvSpPr>
          <p:cNvPr id="4" name="CuadroTexto 3">
            <a:extLst>
              <a:ext uri="{FF2B5EF4-FFF2-40B4-BE49-F238E27FC236}">
                <a16:creationId xmlns:a16="http://schemas.microsoft.com/office/drawing/2014/main" xmlns="" id="{013E5307-DFA1-FB48-B416-078CFC23B8E5}"/>
              </a:ext>
            </a:extLst>
          </p:cNvPr>
          <p:cNvSpPr txBox="1"/>
          <p:nvPr/>
        </p:nvSpPr>
        <p:spPr>
          <a:xfrm>
            <a:off x="421104" y="1852503"/>
            <a:ext cx="4634371" cy="4201150"/>
          </a:xfrm>
          <a:prstGeom prst="rect">
            <a:avLst/>
          </a:prstGeom>
          <a:noFill/>
        </p:spPr>
        <p:txBody>
          <a:bodyPr wrap="square">
            <a:spAutoFit/>
          </a:bodyPr>
          <a:lstStyle/>
          <a:p>
            <a:r>
              <a:rPr lang="es-ES" sz="1700" b="1" dirty="0" smtClean="0">
                <a:solidFill>
                  <a:schemeClr val="accent1"/>
                </a:solidFill>
                <a:latin typeface="Trebuchet MS" panose="020B0703020202090204" pitchFamily="34" charset="0"/>
              </a:rPr>
              <a:t>Nivel 4: Alineación entre los empleados y la organización</a:t>
            </a:r>
          </a:p>
          <a:p>
            <a:endParaRPr lang="es-ES" sz="1700" u="sng" dirty="0" smtClean="0">
              <a:latin typeface="Trebuchet MS" panose="020B0703020202090204" pitchFamily="34" charset="0"/>
            </a:endParaRPr>
          </a:p>
          <a:p>
            <a:pPr algn="just"/>
            <a:r>
              <a:rPr lang="es-ES" sz="1800" dirty="0" smtClean="0">
                <a:latin typeface="Trebuchet MS" panose="020B0703020202090204" pitchFamily="34" charset="0"/>
              </a:rPr>
              <a:t>El nivel final de alineación organizativa recae sobre los hombros de la dirección de la empresa: la alineación entre los empleados y la empresa en su conjunto. </a:t>
            </a:r>
          </a:p>
          <a:p>
            <a:pPr algn="just"/>
            <a:endParaRPr lang="es-ES" sz="1800" u="sng" dirty="0" smtClean="0">
              <a:latin typeface="Trebuchet MS" panose="020B0703020202090204" pitchFamily="34" charset="0"/>
            </a:endParaRPr>
          </a:p>
          <a:p>
            <a:pPr algn="just"/>
            <a:r>
              <a:rPr lang="es-ES" sz="1800" b="1" dirty="0" smtClean="0">
                <a:latin typeface="Trebuchet MS" panose="020B0703020202090204" pitchFamily="34" charset="0"/>
              </a:rPr>
              <a:t>¿Cómo lograrlo? </a:t>
            </a:r>
            <a:r>
              <a:rPr lang="es-ES" sz="1800" dirty="0" smtClean="0">
                <a:latin typeface="Trebuchet MS" panose="020B0703020202090204" pitchFamily="34" charset="0"/>
              </a:rPr>
              <a:t>El primer paso sería establecer metas en toda la empresa que los empleados aceptarán y trabajarán con facilidad. Las metas deben ser inspiradoras para todos y relacionarse con lo que el empleado, como figura individual, hace mejor.</a:t>
            </a:r>
            <a:endParaRPr lang="es-ES" sz="1800" dirty="0">
              <a:latin typeface="Trebuchet MS" panose="020B0703020202090204" pitchFamily="34" charset="0"/>
            </a:endParaRPr>
          </a:p>
        </p:txBody>
      </p:sp>
      <p:pic>
        <p:nvPicPr>
          <p:cNvPr id="3074" name="Picture 2" descr="Image result for employee goa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0609" y="2534710"/>
            <a:ext cx="3442286" cy="305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95741"/>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1624</Words>
  <Application>Microsoft Office PowerPoint</Application>
  <PresentationFormat>Presentación en pantalla (4:3)</PresentationFormat>
  <Paragraphs>165</Paragraphs>
  <Slides>23</Slides>
  <Notes>22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Office</vt:lpstr>
      <vt:lpstr>Talent 4.0 – La Gestión del  talento para las PYMES Programa de formación</vt:lpstr>
      <vt:lpstr> M5:Cómo motivar a su Empleado Unidad 3: Alineación de los empleados con los objetivos  de la organización</vt:lpstr>
      <vt:lpstr>Resultados del aprendizaje</vt:lpstr>
      <vt:lpstr>Introducción</vt:lpstr>
      <vt:lpstr>Alineación Organizacional</vt:lpstr>
      <vt:lpstr>Alineación Organizacional</vt:lpstr>
      <vt:lpstr> Niveles de alineación organizacional </vt:lpstr>
      <vt:lpstr> Niveles de alineación organizacional </vt:lpstr>
      <vt:lpstr> Niveles de alineación organizacional </vt:lpstr>
      <vt:lpstr>El sentido de pertenencia</vt:lpstr>
      <vt:lpstr>El sentido de pertenencia</vt:lpstr>
      <vt:lpstr>Cómo mejorar la alineación organizacional</vt:lpstr>
      <vt:lpstr>Cómo mejorar la alineación organizacional</vt:lpstr>
      <vt:lpstr>Cómo mejorar la alineación organizacional</vt:lpstr>
      <vt:lpstr>Cómo mejorar la alineación organizacional</vt:lpstr>
      <vt:lpstr>Cómo mejorar la alineación organizacional</vt:lpstr>
      <vt:lpstr>Cómo mejorar la alineación organizacional</vt:lpstr>
      <vt:lpstr>Cómo mejorar la alineación organizacional</vt:lpstr>
      <vt:lpstr>Cómo mejorar la alineación organizacional</vt:lpstr>
      <vt:lpstr>Ejercicios</vt:lpstr>
      <vt:lpstr>Resumen / Conclusiones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Talento 4.0 – Gestión de talentos para PYME Programa de formación</dc:title>
  <dc:creator>María García</dc:creator>
  <cp:lastModifiedBy>User03</cp:lastModifiedBy>
  <cp:revision>72</cp:revision>
  <dcterms:modified xsi:type="dcterms:W3CDTF">2020-12-09T16:17:24Z</dcterms:modified>
</cp:coreProperties>
</file>