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slide" Target="slides/slide20.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GB"/>
              <a:t>It helps employees overcome the gap between their current stage and where they would like to see themselves five years down the line - Employee development activities not only prepare an individual for the present but also for the future.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It is essential for motivating and extracting the best out of employees. Every employee likes to acquire new skills and learning while on the job. A sense of pride can develop when they feel that their organization is investing time and resources to train them.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It goes a long way in strengthening the relationship between employees. Employee development activities often promote better interactions, knowledge sharing and team building.</a:t>
            </a:r>
            <a:endParaRPr/>
          </a:p>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GB"/>
              <a:t>According to research, 74% of employees believe they are not reaching their full potential due to the lack of professional development opportunities.</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Helping employees hone their strengths and grow their skills better equips them for their role and to fulfil their career aspirations. This adds more value to the work they do for them that in return can elevate their productivity and indirectly benefit an enterprise.</a:t>
            </a:r>
            <a:endParaRPr/>
          </a:p>
          <a:p>
            <a:pPr indent="0" lvl="0" marL="0" rtl="0" algn="l">
              <a:lnSpc>
                <a:spcPct val="100000"/>
              </a:lnSpc>
              <a:spcBef>
                <a:spcPts val="0"/>
              </a:spcBef>
              <a:spcAft>
                <a:spcPts val="0"/>
              </a:spcAft>
              <a:buClr>
                <a:schemeClr val="dk1"/>
              </a:buClr>
              <a:buSzPts val="1200"/>
              <a:buFont typeface="Calibri"/>
              <a:buNone/>
            </a:pPr>
            <a:r>
              <a:rPr lang="en-GB"/>
              <a:t>Employees and job seekers place great importance in development opportunities. Development opportunities can help improve employee engagement, retention and help an organization attract elite candidates.</a:t>
            </a:r>
            <a:endParaRPr/>
          </a:p>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GB"/>
              <a:t>Though the terms training and development are often used interchangeably, there are key differences between them that should influence the way company leaders think about performance improvement.</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Training refers to teaching an employee new skills to help them improve their job performance and work more efficiently.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Development, on the other hand, refers to the improvement of existing skills, personal and professional growth.</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Training is specific to internal company goals and processes, while development extends outside of the company and can include general skills like communication, leadership and project management.</a:t>
            </a:r>
            <a:endParaRPr/>
          </a:p>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GB"/>
              <a:t>“Today’s workplace landscape is a fast-paced, competitive environment, and employees are seeking a new kind of career development.” (chronus.com)</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For the new generation of employees, career development is all about progressing at a personal and professional level not just getting a promotion. Also, most organizations are moving towards flatter hierarchical structures with fewer middle managers which leads to fewer promotional opportunities.</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Not investing in employee development will lead to a turnover of employees which in turn entails a cost for the company. According to studies (such as SHRM) every time a company replaces a salaried employee, on average it suffers a cost of 6 to 9 months’ salary. And that doesn’t count the indirect costs of lost productivity?</a:t>
            </a:r>
            <a:endParaRPr/>
          </a:p>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GB"/>
              <a:t>Employee Development is α strategic tool for an organization’s continuing growth, productivity and ability to retain valuable employees.</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It is a joint initiative of the employee as well as the employer to upgrade the existing skills and knowledge of an individual.</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While it’s ultimately the individual’s responsibility to own their professional development, it’s for the employer’s benefit to encourage continuing education by providing or facilitating both internal and external learning opportunities.</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Development opportunities help improve employee engagement, retention and help an organization attract elite candidate.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The term development involves a greater array of actions than training and refers to personal and professional growth not just improving job performance.</a:t>
            </a:r>
            <a:endParaRPr/>
          </a:p>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GB"/>
              <a:t>Employee development is a broad term covering multiple kinds of employee learning.</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It is a joint initiative of the employee as well as the employer to upgrade the existing skills and knowledge of an individual.</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It involves a wide-ranging approach focusing on employee growth and future performance, rather than an immediate job role.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It is an attempt to improve the overall performance of the organization by imparting knowledge or increasing skill sets of the employees. </a:t>
            </a:r>
            <a:endParaRPr/>
          </a:p>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GB"/>
              <a:t>Employee development does not refer solely to optimizing an individual’s skill set for a particular role.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It refers to continued learning that nurtures professionals and helps them progress on their individual career path.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While it’s ultimately the individual’s responsibility for own his/her professional development, it is for the employer’s benefit to encourage continuing education by providing or facilitating both internal and external learning opportunities.</a:t>
            </a:r>
            <a:endParaRPr/>
          </a:p>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GB"/>
              <a:t>Prioritizing employee development ensures that team members' skills continue to evolve in accordance with industry trends and best practices.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It helps its employees enhance their skills and upgrade their existing knowledge in order to perform better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GB"/>
              <a:t>It promotes both the professional and personal growth of employees. </a:t>
            </a:r>
            <a:endParaRPr/>
          </a:p>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143000" y="1577555"/>
            <a:ext cx="6858000" cy="1932407"/>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5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pic>
        <p:nvPicPr>
          <p:cNvPr id="21" name="Google Shape;21;p2"/>
          <p:cNvPicPr preferRelativeResize="0"/>
          <p:nvPr/>
        </p:nvPicPr>
        <p:blipFill rotWithShape="1">
          <a:blip r:embed="rId2">
            <a:alphaModFix/>
          </a:blip>
          <a:srcRect b="0" l="0" r="0" t="0"/>
          <a:stretch/>
        </p:blipFill>
        <p:spPr>
          <a:xfrm>
            <a:off x="213681" y="160803"/>
            <a:ext cx="2067702" cy="1313163"/>
          </a:xfrm>
          <a:prstGeom prst="rect">
            <a:avLst/>
          </a:prstGeom>
          <a:noFill/>
          <a:ln>
            <a:noFill/>
          </a:ln>
        </p:spPr>
      </p:pic>
      <p:pic>
        <p:nvPicPr>
          <p:cNvPr id="22" name="Google Shape;22;p2"/>
          <p:cNvPicPr preferRelativeResize="0"/>
          <p:nvPr/>
        </p:nvPicPr>
        <p:blipFill rotWithShape="1">
          <a:blip r:embed="rId3">
            <a:alphaModFix/>
          </a:blip>
          <a:srcRect b="0" l="0" r="0" t="0"/>
          <a:stretch/>
        </p:blipFill>
        <p:spPr>
          <a:xfrm>
            <a:off x="7113006" y="5845567"/>
            <a:ext cx="1896967" cy="407194"/>
          </a:xfrm>
          <a:prstGeom prst="rect">
            <a:avLst/>
          </a:prstGeom>
          <a:noFill/>
          <a:ln>
            <a:noFill/>
          </a:ln>
        </p:spPr>
      </p:pic>
      <p:sp>
        <p:nvSpPr>
          <p:cNvPr id="23" name="Google Shape;23;p2"/>
          <p:cNvSpPr txBox="1"/>
          <p:nvPr/>
        </p:nvSpPr>
        <p:spPr>
          <a:xfrm>
            <a:off x="5836144" y="6238917"/>
            <a:ext cx="3216275" cy="67056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000000"/>
              </a:buClr>
              <a:buSzPts val="700"/>
              <a:buFont typeface="Arial"/>
              <a:buNone/>
            </a:pPr>
            <a:r>
              <a:rPr b="0" i="0" lang="en-GB" sz="700" u="none" cap="none" strike="noStrike">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11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80" name="Shape 80"/>
        <p:cNvGrpSpPr/>
        <p:nvPr/>
      </p:nvGrpSpPr>
      <p:grpSpPr>
        <a:xfrm>
          <a:off x="0" y="0"/>
          <a:ext cx="0" cy="0"/>
          <a:chOff x="0" y="0"/>
          <a:chExt cx="0" cy="0"/>
        </a:xfrm>
      </p:grpSpPr>
      <p:sp>
        <p:nvSpPr>
          <p:cNvPr id="81" name="Google Shape;81;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3" name="Google Shape;83;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86" name="Shape 86"/>
        <p:cNvGrpSpPr/>
        <p:nvPr/>
      </p:nvGrpSpPr>
      <p:grpSpPr>
        <a:xfrm>
          <a:off x="0" y="0"/>
          <a:ext cx="0" cy="0"/>
          <a:chOff x="0" y="0"/>
          <a:chExt cx="0" cy="0"/>
        </a:xfrm>
      </p:grpSpPr>
      <p:sp>
        <p:nvSpPr>
          <p:cNvPr id="87" name="Google Shape;87;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9" name="Google Shape;89;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folie">
  <p:cSld name="1_Titelfolie">
    <p:spTree>
      <p:nvGrpSpPr>
        <p:cNvPr id="92" name="Shape 92"/>
        <p:cNvGrpSpPr/>
        <p:nvPr/>
      </p:nvGrpSpPr>
      <p:grpSpPr>
        <a:xfrm>
          <a:off x="0" y="0"/>
          <a:ext cx="0" cy="0"/>
          <a:chOff x="0" y="0"/>
          <a:chExt cx="0" cy="0"/>
        </a:xfrm>
      </p:grpSpPr>
      <p:sp>
        <p:nvSpPr>
          <p:cNvPr id="93" name="Google Shape;93;p13"/>
          <p:cNvSpPr txBox="1"/>
          <p:nvPr>
            <p:ph type="ctrTitle"/>
          </p:nvPr>
        </p:nvSpPr>
        <p:spPr>
          <a:xfrm>
            <a:off x="685800" y="1560945"/>
            <a:ext cx="7772400" cy="1949018"/>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p:txBody>
      </p:sp>
      <p:sp>
        <p:nvSpPr>
          <p:cNvPr id="95" name="Google Shape;95;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pic>
        <p:nvPicPr>
          <p:cNvPr id="98" name="Google Shape;98;p13"/>
          <p:cNvPicPr preferRelativeResize="0"/>
          <p:nvPr/>
        </p:nvPicPr>
        <p:blipFill rotWithShape="1">
          <a:blip r:embed="rId2">
            <a:alphaModFix/>
          </a:blip>
          <a:srcRect b="0" l="0" r="0" t="0"/>
          <a:stretch/>
        </p:blipFill>
        <p:spPr>
          <a:xfrm>
            <a:off x="213681" y="160803"/>
            <a:ext cx="2067702" cy="1313163"/>
          </a:xfrm>
          <a:prstGeom prst="rect">
            <a:avLst/>
          </a:prstGeom>
          <a:noFill/>
          <a:ln>
            <a:noFill/>
          </a:ln>
        </p:spPr>
      </p:pic>
      <p:pic>
        <p:nvPicPr>
          <p:cNvPr id="99" name="Google Shape;99;p13"/>
          <p:cNvPicPr preferRelativeResize="0"/>
          <p:nvPr/>
        </p:nvPicPr>
        <p:blipFill rotWithShape="1">
          <a:blip r:embed="rId3">
            <a:alphaModFix/>
          </a:blip>
          <a:srcRect b="0" l="0" r="0" t="0"/>
          <a:stretch/>
        </p:blipFill>
        <p:spPr>
          <a:xfrm>
            <a:off x="7113006" y="5845567"/>
            <a:ext cx="1896967" cy="407194"/>
          </a:xfrm>
          <a:prstGeom prst="rect">
            <a:avLst/>
          </a:prstGeom>
          <a:noFill/>
          <a:ln>
            <a:noFill/>
          </a:ln>
        </p:spPr>
      </p:pic>
      <p:sp>
        <p:nvSpPr>
          <p:cNvPr id="100" name="Google Shape;100;p13"/>
          <p:cNvSpPr txBox="1"/>
          <p:nvPr/>
        </p:nvSpPr>
        <p:spPr>
          <a:xfrm>
            <a:off x="5836144" y="6238917"/>
            <a:ext cx="3216275" cy="67056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000000"/>
              </a:buClr>
              <a:buSzPts val="700"/>
              <a:buFont typeface="Arial"/>
              <a:buNone/>
            </a:pPr>
            <a:r>
              <a:rPr b="0" i="0" lang="en-GB" sz="700" u="none" cap="none" strike="noStrike">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11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4" name="Shape 24"/>
        <p:cNvGrpSpPr/>
        <p:nvPr/>
      </p:nvGrpSpPr>
      <p:grpSpPr>
        <a:xfrm>
          <a:off x="0" y="0"/>
          <a:ext cx="0" cy="0"/>
          <a:chOff x="0" y="0"/>
          <a:chExt cx="0" cy="0"/>
        </a:xfrm>
      </p:grpSpPr>
      <p:sp>
        <p:nvSpPr>
          <p:cNvPr id="25" name="Google Shape;25;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 type="body"/>
          </p:nvPr>
        </p:nvSpPr>
        <p:spPr>
          <a:xfrm>
            <a:off x="628650" y="1825625"/>
            <a:ext cx="7886700" cy="413408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pic>
        <p:nvPicPr>
          <p:cNvPr id="29" name="Google Shape;29;p3"/>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30" name="Google Shape;30;p3"/>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 überschrift" type="secHead">
  <p:cSld name="SECTION_HEADER">
    <p:spTree>
      <p:nvGrpSpPr>
        <p:cNvPr id="31" name="Shape 31"/>
        <p:cNvGrpSpPr/>
        <p:nvPr/>
      </p:nvGrpSpPr>
      <p:grpSpPr>
        <a:xfrm>
          <a:off x="0" y="0"/>
          <a:ext cx="0" cy="0"/>
          <a:chOff x="0" y="0"/>
          <a:chExt cx="0" cy="0"/>
        </a:xfrm>
      </p:grpSpPr>
      <p:sp>
        <p:nvSpPr>
          <p:cNvPr id="32" name="Google Shape;32;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4" name="Google Shape;34;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pic>
        <p:nvPicPr>
          <p:cNvPr id="36" name="Google Shape;36;p4"/>
          <p:cNvPicPr preferRelativeResize="0"/>
          <p:nvPr/>
        </p:nvPicPr>
        <p:blipFill rotWithShape="1">
          <a:blip r:embed="rId2">
            <a:alphaModFix/>
          </a:blip>
          <a:srcRect b="0" l="0" r="0" t="0"/>
          <a:stretch/>
        </p:blipFill>
        <p:spPr>
          <a:xfrm>
            <a:off x="213681" y="160803"/>
            <a:ext cx="2067702" cy="1313163"/>
          </a:xfrm>
          <a:prstGeom prst="rect">
            <a:avLst/>
          </a:prstGeom>
          <a:noFill/>
          <a:ln>
            <a:noFill/>
          </a:ln>
        </p:spPr>
      </p:pic>
      <p:pic>
        <p:nvPicPr>
          <p:cNvPr id="37" name="Google Shape;37;p4"/>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pic>
        <p:nvPicPr>
          <p:cNvPr id="44" name="Google Shape;44;p5"/>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6" name="Shape 46"/>
        <p:cNvGrpSpPr/>
        <p:nvPr/>
      </p:nvGrpSpPr>
      <p:grpSpPr>
        <a:xfrm>
          <a:off x="0" y="0"/>
          <a:ext cx="0" cy="0"/>
          <a:chOff x="0" y="0"/>
          <a:chExt cx="0" cy="0"/>
        </a:xfrm>
      </p:grpSpPr>
      <p:sp>
        <p:nvSpPr>
          <p:cNvPr id="47" name="Google Shape;4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9" name="Google Shape;4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1" name="Google Shape;5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 name="Google Shape;52;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pic>
        <p:nvPicPr>
          <p:cNvPr id="54" name="Google Shape;54;p6"/>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55" name="Google Shape;55;p6"/>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6" name="Shape 56"/>
        <p:cNvGrpSpPr/>
        <p:nvPr/>
      </p:nvGrpSpPr>
      <p:grpSpPr>
        <a:xfrm>
          <a:off x="0" y="0"/>
          <a:ext cx="0" cy="0"/>
          <a:chOff x="0" y="0"/>
          <a:chExt cx="0" cy="0"/>
        </a:xfrm>
      </p:grpSpPr>
      <p:sp>
        <p:nvSpPr>
          <p:cNvPr id="57" name="Google Shape;57;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pic>
        <p:nvPicPr>
          <p:cNvPr id="60" name="Google Shape;60;p7"/>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61" name="Google Shape;61;p7"/>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62" name="Shape 62"/>
        <p:cNvGrpSpPr/>
        <p:nvPr/>
      </p:nvGrpSpPr>
      <p:grpSpPr>
        <a:xfrm>
          <a:off x="0" y="0"/>
          <a:ext cx="0" cy="0"/>
          <a:chOff x="0" y="0"/>
          <a:chExt cx="0" cy="0"/>
        </a:xfrm>
      </p:grpSpPr>
      <p:sp>
        <p:nvSpPr>
          <p:cNvPr id="63" name="Google Shape;63;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66" name="Shape 66"/>
        <p:cNvGrpSpPr/>
        <p:nvPr/>
      </p:nvGrpSpPr>
      <p:grpSpPr>
        <a:xfrm>
          <a:off x="0" y="0"/>
          <a:ext cx="0" cy="0"/>
          <a:chOff x="0" y="0"/>
          <a:chExt cx="0" cy="0"/>
        </a:xfrm>
      </p:grpSpPr>
      <p:sp>
        <p:nvSpPr>
          <p:cNvPr id="67" name="Google Shape;67;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Trebuchet M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9" name="Google Shape;69;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0" name="Google Shape;70;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73" name="Shape 73"/>
        <p:cNvGrpSpPr/>
        <p:nvPr/>
      </p:nvGrpSpPr>
      <p:grpSpPr>
        <a:xfrm>
          <a:off x="0" y="0"/>
          <a:ext cx="0" cy="0"/>
          <a:chOff x="0" y="0"/>
          <a:chExt cx="0" cy="0"/>
        </a:xfrm>
      </p:grpSpPr>
      <p:sp>
        <p:nvSpPr>
          <p:cNvPr id="74" name="Google Shape;74;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Trebuchet M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Trebuchet MS"/>
                <a:ea typeface="Trebuchet MS"/>
                <a:cs typeface="Trebuchet MS"/>
                <a:sym typeface="Trebuchet MS"/>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9pPr>
          </a:lstStyle>
          <a:p/>
        </p:txBody>
      </p:sp>
      <p:sp>
        <p:nvSpPr>
          <p:cNvPr id="76" name="Google Shape;76;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7" name="Google Shape;77;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Trebuchet MS"/>
              <a:buNone/>
              <a:defRPr b="0" i="0" sz="33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Trebuchet MS"/>
                <a:ea typeface="Trebuchet MS"/>
                <a:cs typeface="Trebuchet MS"/>
                <a:sym typeface="Trebuchet MS"/>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t4lent.eu/"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hyperlink" Target="https://www.gyrus.com/the-difference-between-training-and-developmen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www.capahrconsulting.com/leadership-employee-development/" TargetMode="External"/><Relationship Id="rId4" Type="http://schemas.openxmlformats.org/officeDocument/2006/relationships/hyperlink" Target="https://www.inc.com/chad-halvorson/5-reasons-you-should-be-investing-in-employee-development.html" TargetMode="External"/><Relationship Id="rId9" Type="http://schemas.openxmlformats.org/officeDocument/2006/relationships/hyperlink" Target="https://hbr.org/2018/03/the-new-rules-of-talent-management" TargetMode="External"/><Relationship Id="rId5" Type="http://schemas.openxmlformats.org/officeDocument/2006/relationships/hyperlink" Target="https://www.peoplekeep.com/blog/bid/312123/employee-retention-the-real-cost-of-losing-an-employee" TargetMode="External"/><Relationship Id="rId6" Type="http://schemas.openxmlformats.org/officeDocument/2006/relationships/hyperlink" Target="https://chronus.com/employee-development" TargetMode="External"/><Relationship Id="rId7" Type="http://schemas.openxmlformats.org/officeDocument/2006/relationships/hyperlink" Target="https://hrexecutive.com/adapting-learning-and-leadership-development-to-the-digital-age/" TargetMode="External"/><Relationship Id="rId8" Type="http://schemas.openxmlformats.org/officeDocument/2006/relationships/hyperlink" Target="https://www.gyrus.com/the-difference-between-training-and-developmen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managementstudyguide.com/employee-development-articles.htm" TargetMode="External"/><Relationship Id="rId4" Type="http://schemas.openxmlformats.org/officeDocument/2006/relationships/hyperlink" Target="https://trainingmag.com/importance-employee-development/" TargetMode="External"/><Relationship Id="rId9" Type="http://schemas.openxmlformats.org/officeDocument/2006/relationships/image" Target="../media/image3.png"/><Relationship Id="rId5" Type="http://schemas.openxmlformats.org/officeDocument/2006/relationships/hyperlink" Target="https://www.thebalancecareers.com/what-is-human-resource-development-hrd-1918142" TargetMode="External"/><Relationship Id="rId6" Type="http://schemas.openxmlformats.org/officeDocument/2006/relationships/hyperlink" Target="https://blog.logicearth.com/training-development-skills" TargetMode="External"/><Relationship Id="rId7" Type="http://schemas.openxmlformats.org/officeDocument/2006/relationships/hyperlink" Target="https://www.upcounsel.com/employee-development" TargetMode="External"/><Relationship Id="rId8" Type="http://schemas.openxmlformats.org/officeDocument/2006/relationships/hyperlink" Target="https://www.hrdive.com/news/study-turnover-costs-employers-15000-per-worker/44914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0"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8.jpg"/><Relationship Id="rId9" Type="http://schemas.openxmlformats.org/officeDocument/2006/relationships/image" Target="../media/image18.jpg"/><Relationship Id="rId5" Type="http://schemas.openxmlformats.org/officeDocument/2006/relationships/image" Target="../media/image7.png"/><Relationship Id="rId6" Type="http://schemas.openxmlformats.org/officeDocument/2006/relationships/image" Target="../media/image14.png"/><Relationship Id="rId7" Type="http://schemas.openxmlformats.org/officeDocument/2006/relationships/image" Target="../media/image9.jpg"/><Relationship Id="rId8"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4"/>
          <p:cNvSpPr txBox="1"/>
          <p:nvPr>
            <p:ph type="ctrTitle"/>
          </p:nvPr>
        </p:nvSpPr>
        <p:spPr>
          <a:xfrm>
            <a:off x="421100" y="2889422"/>
            <a:ext cx="8520600" cy="860799"/>
          </a:xfrm>
          <a:prstGeom prst="rect">
            <a:avLst/>
          </a:prstGeom>
          <a:noFill/>
          <a:ln>
            <a:noFill/>
          </a:ln>
        </p:spPr>
        <p:txBody>
          <a:bodyPr anchorCtr="0" anchor="b" bIns="91425" lIns="91425" spcFirstLastPara="1" rIns="91425" wrap="square" tIns="91425">
            <a:noAutofit/>
          </a:bodyPr>
          <a:lstStyle/>
          <a:p>
            <a:pPr indent="0" lvl="0" marL="0" rtl="0" algn="ctr">
              <a:lnSpc>
                <a:spcPct val="90000"/>
              </a:lnSpc>
              <a:spcBef>
                <a:spcPts val="0"/>
              </a:spcBef>
              <a:spcAft>
                <a:spcPts val="0"/>
              </a:spcAft>
              <a:buClr>
                <a:schemeClr val="dk1"/>
              </a:buClr>
              <a:buSzPts val="4600"/>
              <a:buFont typeface="Trebuchet MS"/>
              <a:buNone/>
            </a:pPr>
            <a:r>
              <a:rPr b="1" lang="en-GB" sz="4600"/>
              <a:t>Talent 4.0 – </a:t>
            </a:r>
            <a:br>
              <a:rPr b="1" lang="en-GB" sz="4600"/>
            </a:br>
            <a:r>
              <a:rPr b="1" lang="en-GB" sz="4600"/>
              <a:t>Talent Management för SMEs Utbildnings-program</a:t>
            </a:r>
            <a:br>
              <a:rPr b="1" lang="en-GB" sz="4600"/>
            </a:br>
            <a:endParaRPr b="1" sz="4800"/>
          </a:p>
        </p:txBody>
      </p:sp>
      <p:sp>
        <p:nvSpPr>
          <p:cNvPr id="106" name="Google Shape;106;p14"/>
          <p:cNvSpPr txBox="1"/>
          <p:nvPr/>
        </p:nvSpPr>
        <p:spPr>
          <a:xfrm>
            <a:off x="3322040" y="4446165"/>
            <a:ext cx="214758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sng" cap="none" strike="noStrike">
                <a:solidFill>
                  <a:schemeClr val="hlink"/>
                </a:solidFill>
                <a:latin typeface="Trebuchet MS"/>
                <a:ea typeface="Trebuchet MS"/>
                <a:cs typeface="Trebuchet MS"/>
                <a:sym typeface="Trebuchet MS"/>
                <a:hlinkClick r:id="rId3"/>
              </a:rPr>
              <a:t>https://t4lent.eu/</a:t>
            </a:r>
            <a:endParaRPr b="0" i="0" sz="1800" u="none" cap="none" strike="noStrike">
              <a:solidFill>
                <a:schemeClr val="dk1"/>
              </a:solidFill>
              <a:latin typeface="Trebuchet MS"/>
              <a:ea typeface="Trebuchet MS"/>
              <a:cs typeface="Trebuchet MS"/>
              <a:sym typeface="Trebuchet MS"/>
            </a:endParaRPr>
          </a:p>
        </p:txBody>
      </p:sp>
      <p:pic>
        <p:nvPicPr>
          <p:cNvPr descr="A close up of a logo  Description automatically generated" id="107" name="Google Shape;107;p14"/>
          <p:cNvPicPr preferRelativeResize="0"/>
          <p:nvPr/>
        </p:nvPicPr>
        <p:blipFill rotWithShape="1">
          <a:blip r:embed="rId4">
            <a:alphaModFix/>
          </a:blip>
          <a:srcRect b="0" l="0" r="0" t="0"/>
          <a:stretch/>
        </p:blipFill>
        <p:spPr>
          <a:xfrm>
            <a:off x="524425" y="6307332"/>
            <a:ext cx="1710047" cy="408041"/>
          </a:xfrm>
          <a:prstGeom prst="rect">
            <a:avLst/>
          </a:prstGeom>
          <a:noFill/>
          <a:ln>
            <a:noFill/>
          </a:ln>
        </p:spPr>
      </p:pic>
      <p:sp>
        <p:nvSpPr>
          <p:cNvPr id="108" name="Google Shape;108;p14"/>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3"/>
          <p:cNvSpPr/>
          <p:nvPr>
            <p:ph type="ctrTitle"/>
          </p:nvPr>
        </p:nvSpPr>
        <p:spPr>
          <a:xfrm>
            <a:off x="266305" y="1529985"/>
            <a:ext cx="8520600" cy="914400"/>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en-GB" sz="2754">
                <a:solidFill>
                  <a:schemeClr val="lt1"/>
                </a:solidFill>
                <a:latin typeface="Trebuchet MS"/>
                <a:ea typeface="Trebuchet MS"/>
                <a:cs typeface="Trebuchet MS"/>
                <a:sym typeface="Trebuchet MS"/>
              </a:rPr>
              <a:t>Varför är personalutveckling viktigt för SMEs?</a:t>
            </a:r>
            <a:endParaRPr b="1" sz="2754">
              <a:solidFill>
                <a:schemeClr val="lt1"/>
              </a:solidFill>
            </a:endParaRPr>
          </a:p>
        </p:txBody>
      </p:sp>
      <p:sp>
        <p:nvSpPr>
          <p:cNvPr id="189" name="Google Shape;189;p23"/>
          <p:cNvSpPr txBox="1"/>
          <p:nvPr>
            <p:ph idx="1" type="subTitle"/>
          </p:nvPr>
        </p:nvSpPr>
        <p:spPr>
          <a:xfrm>
            <a:off x="266305" y="2488470"/>
            <a:ext cx="3836296" cy="3793721"/>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1800"/>
              <a:buNone/>
            </a:pPr>
            <a:r>
              <a:rPr lang="en-GB" sz="2000"/>
              <a:t>Medarbetarutvecklingsaktiviteter förbereder en individ både för nuet och framtiden.</a:t>
            </a:r>
            <a:endParaRPr/>
          </a:p>
          <a:p>
            <a:pPr indent="0" lvl="0" marL="0" rtl="0" algn="l">
              <a:lnSpc>
                <a:spcPct val="90000"/>
              </a:lnSpc>
              <a:spcBef>
                <a:spcPts val="750"/>
              </a:spcBef>
              <a:spcAft>
                <a:spcPts val="0"/>
              </a:spcAft>
              <a:buClr>
                <a:schemeClr val="dk1"/>
              </a:buClr>
              <a:buSzPts val="1800"/>
              <a:buNone/>
            </a:pPr>
            <a:r>
              <a:t/>
            </a:r>
            <a:endParaRPr sz="2000"/>
          </a:p>
          <a:p>
            <a:pPr indent="0" lvl="0" marL="0" rtl="0" algn="l">
              <a:lnSpc>
                <a:spcPct val="90000"/>
              </a:lnSpc>
              <a:spcBef>
                <a:spcPts val="750"/>
              </a:spcBef>
              <a:spcAft>
                <a:spcPts val="0"/>
              </a:spcAft>
              <a:buClr>
                <a:schemeClr val="dk1"/>
              </a:buClr>
              <a:buSzPts val="1800"/>
              <a:buNone/>
            </a:pPr>
            <a:r>
              <a:rPr lang="en-GB" sz="2000"/>
              <a:t>Viktigt för att motivera och dra ut det bästa av medarbetarna.</a:t>
            </a:r>
            <a:endParaRPr/>
          </a:p>
          <a:p>
            <a:pPr indent="0" lvl="0" marL="0" rtl="0" algn="l">
              <a:lnSpc>
                <a:spcPct val="90000"/>
              </a:lnSpc>
              <a:spcBef>
                <a:spcPts val="750"/>
              </a:spcBef>
              <a:spcAft>
                <a:spcPts val="0"/>
              </a:spcAft>
              <a:buClr>
                <a:schemeClr val="dk1"/>
              </a:buClr>
              <a:buSzPts val="1800"/>
              <a:buNone/>
            </a:pPr>
            <a:r>
              <a:t/>
            </a:r>
            <a:endParaRPr sz="2000"/>
          </a:p>
          <a:p>
            <a:pPr indent="0" lvl="0" marL="0" rtl="0" algn="l">
              <a:lnSpc>
                <a:spcPct val="90000"/>
              </a:lnSpc>
              <a:spcBef>
                <a:spcPts val="750"/>
              </a:spcBef>
              <a:spcAft>
                <a:spcPts val="0"/>
              </a:spcAft>
              <a:buClr>
                <a:schemeClr val="dk1"/>
              </a:buClr>
              <a:buSzPts val="1800"/>
              <a:buNone/>
            </a:pPr>
            <a:r>
              <a:rPr lang="en-GB" sz="2000"/>
              <a:t>Du kommer långt med att stärka anställdas-relationer.</a:t>
            </a:r>
            <a:endParaRPr/>
          </a:p>
          <a:p>
            <a:pPr indent="0" lvl="0" marL="0" rtl="0" algn="l">
              <a:lnSpc>
                <a:spcPct val="90000"/>
              </a:lnSpc>
              <a:spcBef>
                <a:spcPts val="750"/>
              </a:spcBef>
              <a:spcAft>
                <a:spcPts val="0"/>
              </a:spcAft>
              <a:buClr>
                <a:schemeClr val="dk1"/>
              </a:buClr>
              <a:buSzPts val="1800"/>
              <a:buNone/>
            </a:pPr>
            <a:r>
              <a:t/>
            </a:r>
            <a:endParaRPr/>
          </a:p>
          <a:p>
            <a:pPr indent="0" lvl="0" marL="0" rtl="0" algn="l">
              <a:lnSpc>
                <a:spcPct val="90000"/>
              </a:lnSpc>
              <a:spcBef>
                <a:spcPts val="750"/>
              </a:spcBef>
              <a:spcAft>
                <a:spcPts val="0"/>
              </a:spcAft>
              <a:buClr>
                <a:schemeClr val="dk1"/>
              </a:buClr>
              <a:buSzPts val="1800"/>
              <a:buNone/>
            </a:pPr>
            <a:r>
              <a:t/>
            </a:r>
            <a:endParaRPr/>
          </a:p>
          <a:p>
            <a:pPr indent="0" lvl="0" marL="0" rtl="0" algn="l">
              <a:lnSpc>
                <a:spcPct val="90000"/>
              </a:lnSpc>
              <a:spcBef>
                <a:spcPts val="750"/>
              </a:spcBef>
              <a:spcAft>
                <a:spcPts val="0"/>
              </a:spcAft>
              <a:buClr>
                <a:schemeClr val="dk1"/>
              </a:buClr>
              <a:buSzPts val="1800"/>
              <a:buNone/>
            </a:pPr>
            <a:r>
              <a:t/>
            </a:r>
            <a:endParaRPr/>
          </a:p>
        </p:txBody>
      </p:sp>
      <p:pic>
        <p:nvPicPr>
          <p:cNvPr descr="A close up of a logo  Description automatically generated" id="190" name="Google Shape;190;p23"/>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91" name="Google Shape;191;p23"/>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192" name="Google Shape;192;p23"/>
          <p:cNvPicPr preferRelativeResize="0"/>
          <p:nvPr/>
        </p:nvPicPr>
        <p:blipFill rotWithShape="1">
          <a:blip r:embed="rId4">
            <a:alphaModFix/>
          </a:blip>
          <a:srcRect b="0" l="0" r="0" t="0"/>
          <a:stretch/>
        </p:blipFill>
        <p:spPr>
          <a:xfrm>
            <a:off x="3920490" y="2644140"/>
            <a:ext cx="4957205" cy="31212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4"/>
          <p:cNvSpPr/>
          <p:nvPr>
            <p:ph type="ctrTitle"/>
          </p:nvPr>
        </p:nvSpPr>
        <p:spPr>
          <a:xfrm>
            <a:off x="253334" y="1512563"/>
            <a:ext cx="8520600" cy="84801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en-GB" sz="2754">
                <a:solidFill>
                  <a:schemeClr val="lt1"/>
                </a:solidFill>
                <a:latin typeface="Trebuchet MS"/>
                <a:ea typeface="Trebuchet MS"/>
                <a:cs typeface="Trebuchet MS"/>
                <a:sym typeface="Trebuchet MS"/>
              </a:rPr>
              <a:t>Vad tjänar SMEs på att investera i personalutveckling</a:t>
            </a:r>
            <a:endParaRPr b="1" sz="2754">
              <a:solidFill>
                <a:schemeClr val="lt1"/>
              </a:solidFill>
            </a:endParaRPr>
          </a:p>
        </p:txBody>
      </p:sp>
      <p:sp>
        <p:nvSpPr>
          <p:cNvPr id="198" name="Google Shape;198;p24"/>
          <p:cNvSpPr txBox="1"/>
          <p:nvPr>
            <p:ph idx="1" type="subTitle"/>
          </p:nvPr>
        </p:nvSpPr>
        <p:spPr>
          <a:xfrm>
            <a:off x="331156" y="2477377"/>
            <a:ext cx="8520600" cy="3318512"/>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1800"/>
              <a:buNone/>
            </a:pPr>
            <a:r>
              <a:rPr lang="en-GB"/>
              <a:t>Genom att ägna tid och ansträngning åt utvecklingen av sina anställda kan ett SMEs: </a:t>
            </a:r>
            <a:endParaRPr/>
          </a:p>
          <a:p>
            <a:pPr indent="0" lvl="0" marL="0" rtl="0" algn="l">
              <a:lnSpc>
                <a:spcPct val="90000"/>
              </a:lnSpc>
              <a:spcBef>
                <a:spcPts val="750"/>
              </a:spcBef>
              <a:spcAft>
                <a:spcPts val="0"/>
              </a:spcAft>
              <a:buClr>
                <a:schemeClr val="dk1"/>
              </a:buClr>
              <a:buSzPts val="1800"/>
              <a:buNone/>
            </a:pPr>
            <a:r>
              <a:t/>
            </a:r>
            <a:endParaRPr/>
          </a:p>
          <a:p>
            <a:pPr indent="0" lvl="1" marL="342900" rtl="0" algn="l">
              <a:lnSpc>
                <a:spcPct val="100000"/>
              </a:lnSpc>
              <a:spcBef>
                <a:spcPts val="375"/>
              </a:spcBef>
              <a:spcAft>
                <a:spcPts val="0"/>
              </a:spcAft>
              <a:buClr>
                <a:schemeClr val="dk1"/>
              </a:buClr>
              <a:buSzPts val="1800"/>
              <a:buNone/>
            </a:pPr>
            <a:r>
              <a:rPr lang="en-GB" sz="1800"/>
              <a:t>• Bättre utnyttja sina mänskliga resurser</a:t>
            </a:r>
            <a:endParaRPr sz="1800"/>
          </a:p>
          <a:p>
            <a:pPr indent="0" lvl="1" marL="342900" rtl="0" algn="l">
              <a:lnSpc>
                <a:spcPct val="100000"/>
              </a:lnSpc>
              <a:spcBef>
                <a:spcPts val="375"/>
              </a:spcBef>
              <a:spcAft>
                <a:spcPts val="0"/>
              </a:spcAft>
              <a:buClr>
                <a:schemeClr val="dk1"/>
              </a:buClr>
              <a:buSzPts val="1500"/>
              <a:buNone/>
            </a:pPr>
            <a:r>
              <a:rPr lang="en-GB" sz="1800"/>
              <a:t>• Förbättra kompetensutvecklingen för sina anställda</a:t>
            </a:r>
            <a:endParaRPr/>
          </a:p>
          <a:p>
            <a:pPr indent="0" lvl="1" marL="342900" rtl="0" algn="l">
              <a:lnSpc>
                <a:spcPct val="100000"/>
              </a:lnSpc>
              <a:spcBef>
                <a:spcPts val="375"/>
              </a:spcBef>
              <a:spcAft>
                <a:spcPts val="0"/>
              </a:spcAft>
              <a:buClr>
                <a:schemeClr val="dk1"/>
              </a:buClr>
              <a:buSzPts val="1500"/>
              <a:buNone/>
            </a:pPr>
            <a:r>
              <a:rPr lang="en-GB" sz="1800"/>
              <a:t>• Öka personalens produktivitet</a:t>
            </a:r>
            <a:endParaRPr/>
          </a:p>
          <a:p>
            <a:pPr indent="0" lvl="1" marL="342900" rtl="0" algn="l">
              <a:lnSpc>
                <a:spcPct val="100000"/>
              </a:lnSpc>
              <a:spcBef>
                <a:spcPts val="375"/>
              </a:spcBef>
              <a:spcAft>
                <a:spcPts val="0"/>
              </a:spcAft>
              <a:buClr>
                <a:schemeClr val="dk1"/>
              </a:buClr>
              <a:buSzPts val="1500"/>
              <a:buNone/>
            </a:pPr>
            <a:r>
              <a:rPr lang="en-GB" sz="1800"/>
              <a:t>• Förbättra sin organisationskultur</a:t>
            </a:r>
            <a:endParaRPr/>
          </a:p>
          <a:p>
            <a:pPr indent="0" lvl="1" marL="342900" rtl="0" algn="l">
              <a:lnSpc>
                <a:spcPct val="100000"/>
              </a:lnSpc>
              <a:spcBef>
                <a:spcPts val="375"/>
              </a:spcBef>
              <a:spcAft>
                <a:spcPts val="0"/>
              </a:spcAft>
              <a:buClr>
                <a:schemeClr val="dk1"/>
              </a:buClr>
              <a:buSzPts val="1500"/>
              <a:buNone/>
            </a:pPr>
            <a:r>
              <a:rPr lang="en-GB" sz="1800"/>
              <a:t>• Förbättra kvaliteten och säkerheten i dess process</a:t>
            </a:r>
            <a:endParaRPr/>
          </a:p>
          <a:p>
            <a:pPr indent="0" lvl="1" marL="342900" rtl="0" algn="l">
              <a:lnSpc>
                <a:spcPct val="100000"/>
              </a:lnSpc>
              <a:spcBef>
                <a:spcPts val="375"/>
              </a:spcBef>
              <a:spcAft>
                <a:spcPts val="0"/>
              </a:spcAft>
              <a:buClr>
                <a:schemeClr val="dk1"/>
              </a:buClr>
              <a:buSzPts val="1500"/>
              <a:buNone/>
            </a:pPr>
            <a:r>
              <a:rPr lang="en-GB" sz="1800"/>
              <a:t>• Öka lönsamheten</a:t>
            </a:r>
            <a:endParaRPr/>
          </a:p>
          <a:p>
            <a:pPr indent="0" lvl="1" marL="342900" rtl="0" algn="l">
              <a:lnSpc>
                <a:spcPct val="100000"/>
              </a:lnSpc>
              <a:spcBef>
                <a:spcPts val="375"/>
              </a:spcBef>
              <a:spcAft>
                <a:spcPts val="0"/>
              </a:spcAft>
              <a:buClr>
                <a:schemeClr val="dk1"/>
              </a:buClr>
              <a:buSzPts val="1500"/>
              <a:buNone/>
            </a:pPr>
            <a:r>
              <a:rPr lang="en-GB" sz="1800"/>
              <a:t>• Förbättra företagets moral och image</a:t>
            </a:r>
            <a:endParaRPr/>
          </a:p>
        </p:txBody>
      </p:sp>
      <p:pic>
        <p:nvPicPr>
          <p:cNvPr descr="A close up of a logo  Description automatically generated" id="199" name="Google Shape;199;p24"/>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200" name="Google Shape;200;p24"/>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5"/>
          <p:cNvSpPr/>
          <p:nvPr>
            <p:ph type="ctrTitle"/>
          </p:nvPr>
        </p:nvSpPr>
        <p:spPr>
          <a:xfrm>
            <a:off x="272788" y="1512563"/>
            <a:ext cx="8417255" cy="84801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en-GB" sz="2754">
                <a:solidFill>
                  <a:schemeClr val="lt1"/>
                </a:solidFill>
                <a:latin typeface="Trebuchet MS"/>
                <a:ea typeface="Trebuchet MS"/>
                <a:cs typeface="Trebuchet MS"/>
                <a:sym typeface="Trebuchet MS"/>
              </a:rPr>
              <a:t>Personalutveckling &amp;</a:t>
            </a:r>
            <a:endParaRPr b="1" sz="2754">
              <a:solidFill>
                <a:schemeClr val="lt1"/>
              </a:solidFill>
            </a:endParaRPr>
          </a:p>
          <a:p>
            <a:pPr indent="0" lvl="0" marL="0" rtl="0" algn="ctr">
              <a:lnSpc>
                <a:spcPct val="90000"/>
              </a:lnSpc>
              <a:spcBef>
                <a:spcPts val="0"/>
              </a:spcBef>
              <a:spcAft>
                <a:spcPts val="0"/>
              </a:spcAft>
              <a:buClr>
                <a:schemeClr val="lt1"/>
              </a:buClr>
              <a:buSzPts val="4500"/>
              <a:buFont typeface="Trebuchet MS"/>
              <a:buNone/>
            </a:pPr>
            <a:r>
              <a:rPr b="1" lang="en-GB" sz="2754">
                <a:solidFill>
                  <a:schemeClr val="lt1"/>
                </a:solidFill>
                <a:latin typeface="Trebuchet MS"/>
                <a:ea typeface="Trebuchet MS"/>
                <a:cs typeface="Trebuchet MS"/>
                <a:sym typeface="Trebuchet MS"/>
              </a:rPr>
              <a:t>Anställd - Arbetsgivarförhållande</a:t>
            </a:r>
            <a:endParaRPr/>
          </a:p>
        </p:txBody>
      </p:sp>
      <p:sp>
        <p:nvSpPr>
          <p:cNvPr id="206" name="Google Shape;206;p25"/>
          <p:cNvSpPr txBox="1"/>
          <p:nvPr>
            <p:ph idx="1" type="subTitle"/>
          </p:nvPr>
        </p:nvSpPr>
        <p:spPr>
          <a:xfrm>
            <a:off x="272787" y="2522707"/>
            <a:ext cx="3316233" cy="3320308"/>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SzPts val="1800"/>
              <a:buNone/>
            </a:pPr>
            <a:r>
              <a:rPr lang="en-GB" sz="2000"/>
              <a:t>Enligt forskning tror 74% av de anställda att de inte når sin fulla potential på grund av brist på professionella utvecklingsmöjligheter.</a:t>
            </a:r>
            <a:endParaRPr/>
          </a:p>
          <a:p>
            <a:pPr indent="0" lvl="0" marL="0" rtl="0" algn="l">
              <a:lnSpc>
                <a:spcPct val="90000"/>
              </a:lnSpc>
              <a:spcBef>
                <a:spcPts val="750"/>
              </a:spcBef>
              <a:spcAft>
                <a:spcPts val="0"/>
              </a:spcAft>
              <a:buSzPts val="1800"/>
              <a:buNone/>
            </a:pPr>
            <a:r>
              <a:t/>
            </a:r>
            <a:endParaRPr sz="2000"/>
          </a:p>
          <a:p>
            <a:pPr indent="0" lvl="0" marL="0" rtl="0" algn="l">
              <a:lnSpc>
                <a:spcPct val="90000"/>
              </a:lnSpc>
              <a:spcBef>
                <a:spcPts val="750"/>
              </a:spcBef>
              <a:spcAft>
                <a:spcPts val="0"/>
              </a:spcAft>
              <a:buSzPts val="1800"/>
              <a:buNone/>
            </a:pPr>
            <a:r>
              <a:rPr lang="en-GB" sz="2000"/>
              <a:t>Anställda och arbetssökande lägger stor vikt vid utvecklingsmöjligheter.</a:t>
            </a:r>
            <a:endParaRPr/>
          </a:p>
          <a:p>
            <a:pPr indent="0" lvl="0" marL="0" rtl="0" algn="l">
              <a:lnSpc>
                <a:spcPct val="90000"/>
              </a:lnSpc>
              <a:spcBef>
                <a:spcPts val="750"/>
              </a:spcBef>
              <a:spcAft>
                <a:spcPts val="0"/>
              </a:spcAft>
              <a:buClr>
                <a:schemeClr val="dk1"/>
              </a:buClr>
              <a:buSzPts val="1800"/>
              <a:buNone/>
            </a:pPr>
            <a:r>
              <a:t/>
            </a:r>
            <a:endParaRPr/>
          </a:p>
          <a:p>
            <a:pPr indent="-190500" lvl="1" marL="628650" rtl="0" algn="l">
              <a:lnSpc>
                <a:spcPct val="90000"/>
              </a:lnSpc>
              <a:spcBef>
                <a:spcPts val="375"/>
              </a:spcBef>
              <a:spcAft>
                <a:spcPts val="0"/>
              </a:spcAft>
              <a:buClr>
                <a:schemeClr val="dk1"/>
              </a:buClr>
              <a:buSzPts val="1500"/>
              <a:buFont typeface="Noto Sans Symbols"/>
              <a:buNone/>
            </a:pPr>
            <a:r>
              <a:t/>
            </a:r>
            <a:endParaRPr/>
          </a:p>
          <a:p>
            <a:pPr indent="0" lvl="0" marL="0" rtl="0" algn="l">
              <a:lnSpc>
                <a:spcPct val="90000"/>
              </a:lnSpc>
              <a:spcBef>
                <a:spcPts val="750"/>
              </a:spcBef>
              <a:spcAft>
                <a:spcPts val="0"/>
              </a:spcAft>
              <a:buClr>
                <a:schemeClr val="dk1"/>
              </a:buClr>
              <a:buSzPts val="1800"/>
              <a:buNone/>
            </a:pPr>
            <a:r>
              <a:t/>
            </a:r>
            <a:endParaRPr sz="1800"/>
          </a:p>
        </p:txBody>
      </p:sp>
      <p:pic>
        <p:nvPicPr>
          <p:cNvPr descr="A close up of a logo  Description automatically generated" id="207" name="Google Shape;207;p25"/>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208" name="Google Shape;208;p25"/>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209" name="Google Shape;209;p25"/>
          <p:cNvPicPr preferRelativeResize="0"/>
          <p:nvPr/>
        </p:nvPicPr>
        <p:blipFill rotWithShape="1">
          <a:blip r:embed="rId4">
            <a:alphaModFix/>
          </a:blip>
          <a:srcRect b="0" l="0" r="0" t="0"/>
          <a:stretch/>
        </p:blipFill>
        <p:spPr>
          <a:xfrm>
            <a:off x="3943350" y="2459735"/>
            <a:ext cx="5074920" cy="33832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26"/>
          <p:cNvPicPr preferRelativeResize="0"/>
          <p:nvPr/>
        </p:nvPicPr>
        <p:blipFill rotWithShape="1">
          <a:blip r:embed="rId3">
            <a:alphaModFix/>
          </a:blip>
          <a:srcRect b="0" l="0" r="0" t="0"/>
          <a:stretch/>
        </p:blipFill>
        <p:spPr>
          <a:xfrm>
            <a:off x="206625" y="468724"/>
            <a:ext cx="8730749" cy="52269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7"/>
          <p:cNvSpPr/>
          <p:nvPr>
            <p:ph type="ctrTitle"/>
          </p:nvPr>
        </p:nvSpPr>
        <p:spPr>
          <a:xfrm>
            <a:off x="253334" y="1512563"/>
            <a:ext cx="8520600" cy="696065"/>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400"/>
              <a:buFont typeface="Trebuchet MS"/>
              <a:buNone/>
            </a:pPr>
            <a:r>
              <a:rPr b="1" lang="en-GB" sz="3400">
                <a:solidFill>
                  <a:schemeClr val="lt1"/>
                </a:solidFill>
                <a:latin typeface="Trebuchet MS"/>
                <a:ea typeface="Trebuchet MS"/>
                <a:cs typeface="Trebuchet MS"/>
                <a:sym typeface="Trebuchet MS"/>
              </a:rPr>
              <a:t>Utveckling VS utbildning</a:t>
            </a:r>
            <a:endParaRPr b="1" sz="3400">
              <a:solidFill>
                <a:schemeClr val="lt1"/>
              </a:solidFill>
            </a:endParaRPr>
          </a:p>
        </p:txBody>
      </p:sp>
      <p:sp>
        <p:nvSpPr>
          <p:cNvPr id="220" name="Google Shape;220;p27"/>
          <p:cNvSpPr txBox="1"/>
          <p:nvPr>
            <p:ph idx="1" type="subTitle"/>
          </p:nvPr>
        </p:nvSpPr>
        <p:spPr>
          <a:xfrm>
            <a:off x="253334" y="2208628"/>
            <a:ext cx="8520600" cy="3975002"/>
          </a:xfrm>
          <a:prstGeom prst="rect">
            <a:avLst/>
          </a:prstGeom>
          <a:noFill/>
          <a:ln>
            <a:noFill/>
          </a:ln>
        </p:spPr>
        <p:txBody>
          <a:bodyPr anchorCtr="0" anchor="t" bIns="91425" lIns="91425" spcFirstLastPara="1" rIns="91425" wrap="square" tIns="91425">
            <a:noAutofit/>
          </a:bodyPr>
          <a:lstStyle/>
          <a:p>
            <a:pPr indent="0" lvl="1" marL="342900" rtl="0" algn="l">
              <a:lnSpc>
                <a:spcPct val="90000"/>
              </a:lnSpc>
              <a:spcBef>
                <a:spcPts val="375"/>
              </a:spcBef>
              <a:spcAft>
                <a:spcPts val="0"/>
              </a:spcAft>
              <a:buClr>
                <a:schemeClr val="dk1"/>
              </a:buClr>
              <a:buSzPts val="1800"/>
              <a:buNone/>
            </a:pPr>
            <a:r>
              <a:rPr lang="en-GB" sz="2000"/>
              <a:t>Utbildning och utveckling används ofta omväxlande men har viktiga skillnader som är relevanta för prestationsförbättring.</a:t>
            </a:r>
            <a:endParaRPr sz="2000"/>
          </a:p>
          <a:p>
            <a:pPr indent="0" lvl="1" marL="342900" rtl="0" algn="l">
              <a:lnSpc>
                <a:spcPct val="90000"/>
              </a:lnSpc>
              <a:spcBef>
                <a:spcPts val="375"/>
              </a:spcBef>
              <a:spcAft>
                <a:spcPts val="0"/>
              </a:spcAft>
              <a:buClr>
                <a:schemeClr val="dk1"/>
              </a:buClr>
              <a:buSzPts val="1500"/>
              <a:buNone/>
            </a:pPr>
            <a:r>
              <a:t/>
            </a:r>
            <a:endParaRPr sz="2000"/>
          </a:p>
          <a:p>
            <a:pPr indent="0" lvl="1" marL="342900" rtl="0" algn="l">
              <a:lnSpc>
                <a:spcPct val="90000"/>
              </a:lnSpc>
              <a:spcBef>
                <a:spcPts val="375"/>
              </a:spcBef>
              <a:spcAft>
                <a:spcPts val="0"/>
              </a:spcAft>
              <a:buClr>
                <a:schemeClr val="dk1"/>
              </a:buClr>
              <a:buSzPts val="1500"/>
              <a:buNone/>
            </a:pPr>
            <a:r>
              <a:rPr lang="en-GB" sz="2000"/>
              <a:t>Utbildning avser att lära en anställd </a:t>
            </a:r>
            <a:r>
              <a:rPr b="1" lang="en-GB" sz="2000"/>
              <a:t>nya färdigheter</a:t>
            </a:r>
            <a:r>
              <a:rPr lang="en-GB" sz="2000"/>
              <a:t> för att hjälpa dem att förbättra sin arbetsprestanda och arbeta mer effektivt.</a:t>
            </a:r>
            <a:endParaRPr/>
          </a:p>
          <a:p>
            <a:pPr indent="0" lvl="1" marL="342900" rtl="0" algn="l">
              <a:lnSpc>
                <a:spcPct val="90000"/>
              </a:lnSpc>
              <a:spcBef>
                <a:spcPts val="375"/>
              </a:spcBef>
              <a:spcAft>
                <a:spcPts val="0"/>
              </a:spcAft>
              <a:buClr>
                <a:schemeClr val="dk1"/>
              </a:buClr>
              <a:buSzPts val="1500"/>
              <a:buNone/>
            </a:pPr>
            <a:r>
              <a:t/>
            </a:r>
            <a:endParaRPr sz="2000"/>
          </a:p>
          <a:p>
            <a:pPr indent="0" lvl="1" marL="342900" rtl="0" algn="l">
              <a:lnSpc>
                <a:spcPct val="90000"/>
              </a:lnSpc>
              <a:spcBef>
                <a:spcPts val="375"/>
              </a:spcBef>
              <a:spcAft>
                <a:spcPts val="0"/>
              </a:spcAft>
              <a:buClr>
                <a:schemeClr val="dk1"/>
              </a:buClr>
              <a:buSzPts val="1500"/>
              <a:buNone/>
            </a:pPr>
            <a:r>
              <a:rPr lang="en-GB" sz="2000"/>
              <a:t>Utveckling å andra sidan avser förbättring av </a:t>
            </a:r>
            <a:r>
              <a:rPr b="1" lang="en-GB" sz="2000"/>
              <a:t>befintlig kompetens, personlig och professionell tillväxt.</a:t>
            </a:r>
            <a:endParaRPr/>
          </a:p>
          <a:p>
            <a:pPr indent="0" lvl="1" marL="342900" rtl="0" algn="l">
              <a:lnSpc>
                <a:spcPct val="90000"/>
              </a:lnSpc>
              <a:spcBef>
                <a:spcPts val="375"/>
              </a:spcBef>
              <a:spcAft>
                <a:spcPts val="0"/>
              </a:spcAft>
              <a:buClr>
                <a:schemeClr val="dk1"/>
              </a:buClr>
              <a:buSzPts val="1500"/>
              <a:buNone/>
            </a:pPr>
            <a:r>
              <a:t/>
            </a:r>
            <a:endParaRPr b="1" sz="2000"/>
          </a:p>
          <a:p>
            <a:pPr indent="0" lvl="1" marL="342900" rtl="0" algn="l">
              <a:lnSpc>
                <a:spcPct val="90000"/>
              </a:lnSpc>
              <a:spcBef>
                <a:spcPts val="375"/>
              </a:spcBef>
              <a:spcAft>
                <a:spcPts val="0"/>
              </a:spcAft>
              <a:buClr>
                <a:schemeClr val="dk1"/>
              </a:buClr>
              <a:buSzPts val="1500"/>
              <a:buNone/>
            </a:pPr>
            <a:r>
              <a:rPr lang="en-GB" sz="2000"/>
              <a:t>Utbildning är specifik för interna företagsmål och processer, utveckling sträcker sig utanför företaget och kan inkludera allmänna färdigheter</a:t>
            </a:r>
            <a:endParaRPr/>
          </a:p>
          <a:p>
            <a:pPr indent="0" lvl="1" marL="342900" rtl="0" algn="l">
              <a:lnSpc>
                <a:spcPct val="90000"/>
              </a:lnSpc>
              <a:spcBef>
                <a:spcPts val="375"/>
              </a:spcBef>
              <a:spcAft>
                <a:spcPts val="0"/>
              </a:spcAft>
              <a:buClr>
                <a:schemeClr val="dk1"/>
              </a:buClr>
              <a:buSzPts val="1800"/>
              <a:buNone/>
            </a:pPr>
            <a:r>
              <a:t/>
            </a:r>
            <a:endParaRPr sz="1800"/>
          </a:p>
        </p:txBody>
      </p:sp>
      <p:pic>
        <p:nvPicPr>
          <p:cNvPr descr="A close up of a logo  Description automatically generated" id="221" name="Google Shape;221;p27"/>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222" name="Google Shape;222;p27"/>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descr="Image result for training vs development" id="227" name="Google Shape;227;p28"/>
          <p:cNvPicPr preferRelativeResize="0"/>
          <p:nvPr/>
        </p:nvPicPr>
        <p:blipFill rotWithShape="1">
          <a:blip r:embed="rId3">
            <a:alphaModFix/>
          </a:blip>
          <a:srcRect b="0" l="0" r="0" t="0"/>
          <a:stretch/>
        </p:blipFill>
        <p:spPr>
          <a:xfrm>
            <a:off x="1230923" y="275407"/>
            <a:ext cx="6682153" cy="5764222"/>
          </a:xfrm>
          <a:prstGeom prst="rect">
            <a:avLst/>
          </a:prstGeom>
          <a:noFill/>
          <a:ln>
            <a:noFill/>
          </a:ln>
        </p:spPr>
      </p:pic>
      <p:sp>
        <p:nvSpPr>
          <p:cNvPr id="228" name="Google Shape;228;p28"/>
          <p:cNvSpPr txBox="1"/>
          <p:nvPr/>
        </p:nvSpPr>
        <p:spPr>
          <a:xfrm>
            <a:off x="1812586" y="6039629"/>
            <a:ext cx="5518825" cy="2616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sng" cap="none" strike="noStrike">
                <a:solidFill>
                  <a:schemeClr val="hlink"/>
                </a:solidFill>
                <a:latin typeface="Trebuchet MS"/>
                <a:ea typeface="Trebuchet MS"/>
                <a:cs typeface="Trebuchet MS"/>
                <a:sym typeface="Trebuchet MS"/>
                <a:hlinkClick r:id="rId4"/>
              </a:rPr>
              <a:t>Source: https://www.gyrus.com/the-difference-between-training-and-development</a:t>
            </a:r>
            <a:endParaRPr b="0" i="0" sz="11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9"/>
          <p:cNvSpPr/>
          <p:nvPr>
            <p:ph type="ctrTitle"/>
          </p:nvPr>
        </p:nvSpPr>
        <p:spPr>
          <a:xfrm>
            <a:off x="253333" y="1512563"/>
            <a:ext cx="8546955" cy="84801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40"/>
              <a:buFont typeface="Trebuchet MS"/>
              <a:buNone/>
            </a:pPr>
            <a:r>
              <a:rPr lang="en-GB" sz="2916">
                <a:solidFill>
                  <a:schemeClr val="lt1"/>
                </a:solidFill>
                <a:latin typeface="Trebuchet MS"/>
                <a:ea typeface="Trebuchet MS"/>
                <a:cs typeface="Trebuchet MS"/>
                <a:sym typeface="Trebuchet MS"/>
              </a:rPr>
              <a:t>Varför är utveckling av anställda viktigare än någonsin?</a:t>
            </a:r>
            <a:endParaRPr sz="2916">
              <a:solidFill>
                <a:schemeClr val="lt1"/>
              </a:solidFill>
            </a:endParaRPr>
          </a:p>
        </p:txBody>
      </p:sp>
      <p:sp>
        <p:nvSpPr>
          <p:cNvPr id="234" name="Google Shape;234;p29"/>
          <p:cNvSpPr txBox="1"/>
          <p:nvPr>
            <p:ph idx="1" type="subTitle"/>
          </p:nvPr>
        </p:nvSpPr>
        <p:spPr>
          <a:xfrm>
            <a:off x="146397" y="2733445"/>
            <a:ext cx="8851205" cy="3320308"/>
          </a:xfrm>
          <a:prstGeom prst="rect">
            <a:avLst/>
          </a:prstGeom>
          <a:noFill/>
          <a:ln>
            <a:noFill/>
          </a:ln>
        </p:spPr>
        <p:txBody>
          <a:bodyPr anchorCtr="0" anchor="t" bIns="91425" lIns="91425" spcFirstLastPara="1" rIns="91425" wrap="square" tIns="91425">
            <a:noAutofit/>
          </a:bodyPr>
          <a:lstStyle/>
          <a:p>
            <a:pPr indent="0" lvl="1" marL="342900" rtl="0" algn="l">
              <a:lnSpc>
                <a:spcPct val="90000"/>
              </a:lnSpc>
              <a:spcBef>
                <a:spcPts val="375"/>
              </a:spcBef>
              <a:spcAft>
                <a:spcPts val="0"/>
              </a:spcAft>
              <a:buClr>
                <a:schemeClr val="dk1"/>
              </a:buClr>
              <a:buSzPts val="1800"/>
              <a:buNone/>
            </a:pPr>
            <a:r>
              <a:t/>
            </a:r>
            <a:endParaRPr sz="1800"/>
          </a:p>
          <a:p>
            <a:pPr indent="0" lvl="1" marL="342900" rtl="0" algn="l">
              <a:lnSpc>
                <a:spcPct val="90000"/>
              </a:lnSpc>
              <a:spcBef>
                <a:spcPts val="375"/>
              </a:spcBef>
              <a:spcAft>
                <a:spcPts val="0"/>
              </a:spcAft>
              <a:buClr>
                <a:schemeClr val="dk1"/>
              </a:buClr>
              <a:buSzPts val="1800"/>
              <a:buNone/>
            </a:pPr>
            <a:r>
              <a:t/>
            </a:r>
            <a:endParaRPr sz="1800"/>
          </a:p>
          <a:p>
            <a:pPr indent="0" lvl="1" marL="342900" rtl="0" algn="l">
              <a:lnSpc>
                <a:spcPct val="90000"/>
              </a:lnSpc>
              <a:spcBef>
                <a:spcPts val="375"/>
              </a:spcBef>
              <a:spcAft>
                <a:spcPts val="0"/>
              </a:spcAft>
              <a:buClr>
                <a:schemeClr val="dk1"/>
              </a:buClr>
              <a:buSzPts val="1800"/>
              <a:buNone/>
            </a:pPr>
            <a:r>
              <a:rPr lang="en-GB" sz="2400"/>
              <a:t>"Dagens arbetsplats-omgivning är en snabb, konkurrenskraftig miljö och de anställda söker en ny typ av karriärutveckling."</a:t>
            </a:r>
            <a:endParaRPr/>
          </a:p>
          <a:p>
            <a:pPr indent="0" lvl="1" marL="342900" rtl="0" algn="l">
              <a:lnSpc>
                <a:spcPct val="90000"/>
              </a:lnSpc>
              <a:spcBef>
                <a:spcPts val="375"/>
              </a:spcBef>
              <a:spcAft>
                <a:spcPts val="0"/>
              </a:spcAft>
              <a:buClr>
                <a:schemeClr val="dk1"/>
              </a:buClr>
              <a:buSzPts val="1800"/>
              <a:buNone/>
            </a:pPr>
            <a:r>
              <a:t/>
            </a:r>
            <a:endParaRPr sz="1800"/>
          </a:p>
          <a:p>
            <a:pPr indent="0" lvl="1" marL="342900" rtl="0" algn="r">
              <a:lnSpc>
                <a:spcPct val="90000"/>
              </a:lnSpc>
              <a:spcBef>
                <a:spcPts val="375"/>
              </a:spcBef>
              <a:spcAft>
                <a:spcPts val="0"/>
              </a:spcAft>
              <a:buClr>
                <a:schemeClr val="dk1"/>
              </a:buClr>
              <a:buSzPts val="1800"/>
              <a:buNone/>
            </a:pPr>
            <a:r>
              <a:rPr lang="en-GB" sz="1800"/>
              <a:t>chronus.com</a:t>
            </a:r>
            <a:endParaRPr/>
          </a:p>
          <a:p>
            <a:pPr indent="0" lvl="1" marL="342900" rtl="0" algn="l">
              <a:lnSpc>
                <a:spcPct val="90000"/>
              </a:lnSpc>
              <a:spcBef>
                <a:spcPts val="375"/>
              </a:spcBef>
              <a:spcAft>
                <a:spcPts val="0"/>
              </a:spcAft>
              <a:buClr>
                <a:schemeClr val="dk1"/>
              </a:buClr>
              <a:buSzPts val="1800"/>
              <a:buNone/>
            </a:pPr>
            <a:r>
              <a:t/>
            </a:r>
            <a:endParaRPr sz="1800"/>
          </a:p>
        </p:txBody>
      </p:sp>
      <p:pic>
        <p:nvPicPr>
          <p:cNvPr descr="A close up of a logo  Description automatically generated" id="235" name="Google Shape;235;p29"/>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236" name="Google Shape;236;p29"/>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0"/>
          <p:cNvSpPr/>
          <p:nvPr>
            <p:ph type="ctrTitle"/>
          </p:nvPr>
        </p:nvSpPr>
        <p:spPr>
          <a:xfrm>
            <a:off x="324770" y="1493876"/>
            <a:ext cx="8520600" cy="528865"/>
          </a:xfrm>
          <a:prstGeom prst="roundRect">
            <a:avLst>
              <a:gd fmla="val 16667" name="adj"/>
            </a:avLst>
          </a:prstGeom>
          <a:solidFill>
            <a:srgbClr val="3087B9"/>
          </a:solidFill>
          <a:ln>
            <a:noFill/>
          </a:ln>
          <a:effectLst>
            <a:outerShdw blurRad="57150" rotWithShape="0" algn="ctr" dir="5400000" dist="19050">
              <a:srgbClr val="000000">
                <a:alpha val="62352"/>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3060"/>
              <a:buFont typeface="Trebuchet MS"/>
              <a:buNone/>
            </a:pPr>
            <a:r>
              <a:rPr b="1" lang="en-GB" sz="2754">
                <a:solidFill>
                  <a:schemeClr val="lt2"/>
                </a:solidFill>
                <a:latin typeface="Trebuchet MS"/>
                <a:ea typeface="Trebuchet MS"/>
                <a:cs typeface="Trebuchet MS"/>
                <a:sym typeface="Trebuchet MS"/>
              </a:rPr>
              <a:t>Sammanfattning / slutsats</a:t>
            </a:r>
            <a:endParaRPr sz="4050"/>
          </a:p>
        </p:txBody>
      </p:sp>
      <p:sp>
        <p:nvSpPr>
          <p:cNvPr id="242" name="Google Shape;242;p30"/>
          <p:cNvSpPr txBox="1"/>
          <p:nvPr>
            <p:ph idx="1" type="subTitle"/>
          </p:nvPr>
        </p:nvSpPr>
        <p:spPr>
          <a:xfrm>
            <a:off x="324770" y="2022741"/>
            <a:ext cx="8494460" cy="2759908"/>
          </a:xfrm>
          <a:prstGeom prst="rect">
            <a:avLst/>
          </a:prstGeom>
          <a:noFill/>
          <a:ln>
            <a:noFill/>
          </a:ln>
        </p:spPr>
        <p:txBody>
          <a:bodyPr anchorCtr="0" anchor="t" bIns="91425" lIns="91425" spcFirstLastPara="1" rIns="91425" wrap="square" tIns="91425">
            <a:noAutofit/>
          </a:bodyPr>
          <a:lstStyle/>
          <a:p>
            <a:pPr indent="-342900" lvl="0" marL="342900" rtl="0" algn="l">
              <a:lnSpc>
                <a:spcPct val="90000"/>
              </a:lnSpc>
              <a:spcBef>
                <a:spcPts val="750"/>
              </a:spcBef>
              <a:spcAft>
                <a:spcPts val="0"/>
              </a:spcAft>
              <a:buClr>
                <a:schemeClr val="dk1"/>
              </a:buClr>
              <a:buSzPts val="1800"/>
              <a:buAutoNum type="arabicPeriod"/>
            </a:pPr>
            <a:r>
              <a:rPr lang="en-GB" sz="2000"/>
              <a:t>Strategiskt verktyg för en organisations fortsatta tillväxt, produktivitet och kvarhållande av värdefulla anställda.</a:t>
            </a:r>
            <a:endParaRPr sz="2000"/>
          </a:p>
          <a:p>
            <a:pPr indent="-342900" lvl="0" marL="342900" rtl="0" algn="l">
              <a:lnSpc>
                <a:spcPct val="90000"/>
              </a:lnSpc>
              <a:spcBef>
                <a:spcPts val="750"/>
              </a:spcBef>
              <a:spcAft>
                <a:spcPts val="0"/>
              </a:spcAft>
              <a:buClr>
                <a:schemeClr val="dk1"/>
              </a:buClr>
              <a:buSzPts val="1800"/>
              <a:buAutoNum type="arabicPeriod"/>
            </a:pPr>
            <a:r>
              <a:rPr lang="en-GB" sz="2000"/>
              <a:t>Ett gemensamt initiativ som syftar till att förbättra individuella befintliga färdigheter och kunskaper.</a:t>
            </a:r>
            <a:endParaRPr/>
          </a:p>
          <a:p>
            <a:pPr indent="-342900" lvl="0" marL="342900" rtl="0" algn="l">
              <a:lnSpc>
                <a:spcPct val="90000"/>
              </a:lnSpc>
              <a:spcBef>
                <a:spcPts val="750"/>
              </a:spcBef>
              <a:spcAft>
                <a:spcPts val="0"/>
              </a:spcAft>
              <a:buClr>
                <a:schemeClr val="dk1"/>
              </a:buClr>
              <a:buSzPts val="1800"/>
              <a:buAutoNum type="arabicPeriod"/>
            </a:pPr>
            <a:r>
              <a:rPr lang="en-GB" sz="2000"/>
              <a:t>Det är till arbetsgivarens fördel att uppmuntra till utbildning genom att erbjuda inlärningsmöjligheter.</a:t>
            </a:r>
            <a:endParaRPr/>
          </a:p>
          <a:p>
            <a:pPr indent="-342900" lvl="0" marL="342900" rtl="0" algn="l">
              <a:lnSpc>
                <a:spcPct val="90000"/>
              </a:lnSpc>
              <a:spcBef>
                <a:spcPts val="750"/>
              </a:spcBef>
              <a:spcAft>
                <a:spcPts val="0"/>
              </a:spcAft>
              <a:buClr>
                <a:schemeClr val="dk1"/>
              </a:buClr>
              <a:buSzPts val="1800"/>
              <a:buAutoNum type="arabicPeriod"/>
            </a:pPr>
            <a:r>
              <a:rPr lang="en-GB" sz="2000"/>
              <a:t>Utvecklingsmöjligheter hjälper till att locka kandidater och engagera och behålla anställda</a:t>
            </a:r>
            <a:endParaRPr/>
          </a:p>
          <a:p>
            <a:pPr indent="-342900" lvl="0" marL="342900" rtl="0" algn="l">
              <a:lnSpc>
                <a:spcPct val="90000"/>
              </a:lnSpc>
              <a:spcBef>
                <a:spcPts val="750"/>
              </a:spcBef>
              <a:spcAft>
                <a:spcPts val="0"/>
              </a:spcAft>
              <a:buClr>
                <a:schemeClr val="dk1"/>
              </a:buClr>
              <a:buSzPts val="1800"/>
              <a:buAutoNum type="arabicPeriod"/>
            </a:pPr>
            <a:r>
              <a:rPr lang="en-GB" sz="2000"/>
              <a:t>Utveckling är mycket mer än utbildningsåtgärder</a:t>
            </a:r>
            <a:endParaRPr/>
          </a:p>
          <a:p>
            <a:pPr indent="-342900" lvl="0" marL="342900" rtl="0" algn="l">
              <a:lnSpc>
                <a:spcPct val="90000"/>
              </a:lnSpc>
              <a:spcBef>
                <a:spcPts val="750"/>
              </a:spcBef>
              <a:spcAft>
                <a:spcPts val="0"/>
              </a:spcAft>
              <a:buClr>
                <a:schemeClr val="dk1"/>
              </a:buClr>
              <a:buSzPts val="1800"/>
              <a:buAutoNum type="arabicPeriod"/>
            </a:pPr>
            <a:r>
              <a:rPr lang="en-GB" sz="2000"/>
              <a:t>Utveckling avser personlig och professionell tillväxt, inte bara förbättring av arbetsprestanda.</a:t>
            </a:r>
            <a:endParaRPr/>
          </a:p>
          <a:p>
            <a:pPr indent="-228600" lvl="0" marL="342900" rtl="0" algn="l">
              <a:lnSpc>
                <a:spcPct val="90000"/>
              </a:lnSpc>
              <a:spcBef>
                <a:spcPts val="750"/>
              </a:spcBef>
              <a:spcAft>
                <a:spcPts val="0"/>
              </a:spcAft>
              <a:buClr>
                <a:schemeClr val="dk1"/>
              </a:buClr>
              <a:buSzPts val="1800"/>
              <a:buFont typeface="Arial"/>
              <a:buNone/>
            </a:pPr>
            <a:r>
              <a:t/>
            </a:r>
            <a:endParaRPr/>
          </a:p>
        </p:txBody>
      </p:sp>
      <p:pic>
        <p:nvPicPr>
          <p:cNvPr descr="A close up of a logo  Description automatically generated" id="243" name="Google Shape;243;p30"/>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244" name="Google Shape;244;p30"/>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1"/>
          <p:cNvSpPr/>
          <p:nvPr>
            <p:ph type="ctrTitle"/>
          </p:nvPr>
        </p:nvSpPr>
        <p:spPr>
          <a:xfrm>
            <a:off x="311700" y="1642466"/>
            <a:ext cx="8520600" cy="528865"/>
          </a:xfrm>
          <a:prstGeom prst="roundRect">
            <a:avLst>
              <a:gd fmla="val 16667" name="adj"/>
            </a:avLst>
          </a:prstGeom>
          <a:solidFill>
            <a:srgbClr val="3087B9"/>
          </a:solidFill>
          <a:ln>
            <a:noFill/>
          </a:ln>
          <a:effectLst>
            <a:outerShdw blurRad="57150" rotWithShape="0" algn="ctr" dir="5400000" dist="19050">
              <a:srgbClr val="000000">
                <a:alpha val="62352"/>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3060"/>
              <a:buFont typeface="Trebuchet MS"/>
              <a:buNone/>
            </a:pPr>
            <a:r>
              <a:rPr b="1" lang="en-GB" sz="2754">
                <a:solidFill>
                  <a:schemeClr val="lt2"/>
                </a:solidFill>
                <a:latin typeface="Trebuchet MS"/>
                <a:ea typeface="Trebuchet MS"/>
                <a:cs typeface="Trebuchet MS"/>
                <a:sym typeface="Trebuchet MS"/>
              </a:rPr>
              <a:t>Referenser </a:t>
            </a:r>
            <a:endParaRPr sz="4050"/>
          </a:p>
        </p:txBody>
      </p:sp>
      <p:sp>
        <p:nvSpPr>
          <p:cNvPr id="250" name="Google Shape;250;p31"/>
          <p:cNvSpPr txBox="1"/>
          <p:nvPr>
            <p:ph idx="1" type="subTitle"/>
          </p:nvPr>
        </p:nvSpPr>
        <p:spPr>
          <a:xfrm>
            <a:off x="311700" y="2171331"/>
            <a:ext cx="8689628" cy="3693748"/>
          </a:xfrm>
          <a:prstGeom prst="rect">
            <a:avLst/>
          </a:prstGeom>
          <a:noFill/>
          <a:ln>
            <a:noFill/>
          </a:ln>
        </p:spPr>
        <p:txBody>
          <a:bodyPr anchorCtr="0" anchor="t" bIns="91425" lIns="91425" spcFirstLastPara="1" rIns="91425" wrap="square" tIns="91425">
            <a:noAutofit/>
          </a:bodyPr>
          <a:lstStyle/>
          <a:p>
            <a:pPr indent="-285750" lvl="0" marL="400050" rtl="0" algn="l">
              <a:lnSpc>
                <a:spcPct val="90000"/>
              </a:lnSpc>
              <a:spcBef>
                <a:spcPts val="750"/>
              </a:spcBef>
              <a:spcAft>
                <a:spcPts val="0"/>
              </a:spcAft>
              <a:buSzPts val="1800"/>
              <a:buFont typeface="Noto Sans Symbols"/>
              <a:buChar char="▪"/>
            </a:pPr>
            <a:r>
              <a:rPr lang="en-GB"/>
              <a:t>CAPA HR Consulting </a:t>
            </a:r>
            <a:r>
              <a:rPr lang="en-GB" u="sng">
                <a:solidFill>
                  <a:schemeClr val="hlink"/>
                </a:solidFill>
                <a:hlinkClick r:id="rId3"/>
              </a:rPr>
              <a:t>‘Leadership Development – Employee Development – Team Development’</a:t>
            </a:r>
            <a:endParaRPr/>
          </a:p>
          <a:p>
            <a:pPr indent="-285750" lvl="0" marL="400050" rtl="0" algn="l">
              <a:lnSpc>
                <a:spcPct val="90000"/>
              </a:lnSpc>
              <a:spcBef>
                <a:spcPts val="750"/>
              </a:spcBef>
              <a:spcAft>
                <a:spcPts val="0"/>
              </a:spcAft>
              <a:buSzPts val="1800"/>
              <a:buFont typeface="Noto Sans Symbols"/>
              <a:buChar char="▪"/>
            </a:pPr>
            <a:r>
              <a:rPr lang="en-GB"/>
              <a:t>Chad Halvorson (2015) </a:t>
            </a:r>
            <a:r>
              <a:rPr lang="en-GB" u="sng">
                <a:solidFill>
                  <a:schemeClr val="hlink"/>
                </a:solidFill>
                <a:hlinkClick r:id="rId4"/>
              </a:rPr>
              <a:t>‘5 Reasons You Should Be Investing in Employee Development’</a:t>
            </a:r>
            <a:endParaRPr/>
          </a:p>
          <a:p>
            <a:pPr indent="-285750" lvl="0" marL="400050" rtl="0" algn="l">
              <a:lnSpc>
                <a:spcPct val="90000"/>
              </a:lnSpc>
              <a:spcBef>
                <a:spcPts val="750"/>
              </a:spcBef>
              <a:spcAft>
                <a:spcPts val="0"/>
              </a:spcAft>
              <a:buSzPts val="1800"/>
              <a:buFont typeface="Noto Sans Symbols"/>
              <a:buChar char="▪"/>
            </a:pPr>
            <a:r>
              <a:rPr lang="en-GB"/>
              <a:t>Christina Merhar (2016) </a:t>
            </a:r>
            <a:r>
              <a:rPr lang="en-GB" u="sng">
                <a:solidFill>
                  <a:schemeClr val="hlink"/>
                </a:solidFill>
                <a:hlinkClick r:id="rId5"/>
              </a:rPr>
              <a:t>‘Employee Retention - The Real Cost of Losing an Employee’ </a:t>
            </a:r>
            <a:endParaRPr/>
          </a:p>
          <a:p>
            <a:pPr indent="-285750" lvl="0" marL="400050" rtl="0" algn="l">
              <a:lnSpc>
                <a:spcPct val="90000"/>
              </a:lnSpc>
              <a:spcBef>
                <a:spcPts val="750"/>
              </a:spcBef>
              <a:spcAft>
                <a:spcPts val="0"/>
              </a:spcAft>
              <a:buSzPts val="1800"/>
              <a:buFont typeface="Noto Sans Symbols"/>
              <a:buChar char="▪"/>
            </a:pPr>
            <a:r>
              <a:rPr lang="en-GB"/>
              <a:t>Chronus </a:t>
            </a:r>
            <a:r>
              <a:rPr lang="en-GB" u="sng">
                <a:solidFill>
                  <a:schemeClr val="hlink"/>
                </a:solidFill>
                <a:hlinkClick r:id="rId6"/>
              </a:rPr>
              <a:t>‘Modernizing Employee Development for Today’s Workforce’</a:t>
            </a:r>
            <a:endParaRPr/>
          </a:p>
          <a:p>
            <a:pPr indent="-285750" lvl="0" marL="400050" rtl="0" algn="l">
              <a:lnSpc>
                <a:spcPct val="90000"/>
              </a:lnSpc>
              <a:spcBef>
                <a:spcPts val="750"/>
              </a:spcBef>
              <a:spcAft>
                <a:spcPts val="0"/>
              </a:spcAft>
              <a:buSzPts val="1800"/>
              <a:buFont typeface="Noto Sans Symbols"/>
              <a:buChar char="▪"/>
            </a:pPr>
            <a:r>
              <a:rPr lang="en-GB"/>
              <a:t>Gerald C. Kane, Doug Palmer (2018) </a:t>
            </a:r>
            <a:r>
              <a:rPr lang="en-GB" u="sng">
                <a:solidFill>
                  <a:schemeClr val="hlink"/>
                </a:solidFill>
                <a:hlinkClick r:id="rId7"/>
              </a:rPr>
              <a:t>‘Learning and Leadership Development in the Digital Age’</a:t>
            </a:r>
            <a:endParaRPr/>
          </a:p>
          <a:p>
            <a:pPr indent="-285750" lvl="0" marL="400050" rtl="0" algn="l">
              <a:lnSpc>
                <a:spcPct val="90000"/>
              </a:lnSpc>
              <a:spcBef>
                <a:spcPts val="750"/>
              </a:spcBef>
              <a:spcAft>
                <a:spcPts val="0"/>
              </a:spcAft>
              <a:buSzPts val="1800"/>
              <a:buFont typeface="Noto Sans Symbols"/>
              <a:buChar char="▪"/>
            </a:pPr>
            <a:r>
              <a:rPr lang="en-GB"/>
              <a:t>GYRUS (2016) </a:t>
            </a:r>
            <a:r>
              <a:rPr lang="en-GB" u="sng">
                <a:solidFill>
                  <a:schemeClr val="hlink"/>
                </a:solidFill>
                <a:hlinkClick r:id="rId8"/>
              </a:rPr>
              <a:t>‘The Difference between Training and Development’</a:t>
            </a:r>
            <a:endParaRPr/>
          </a:p>
          <a:p>
            <a:pPr indent="-285750" lvl="0" marL="400050" rtl="0" algn="l">
              <a:lnSpc>
                <a:spcPct val="90000"/>
              </a:lnSpc>
              <a:spcBef>
                <a:spcPts val="750"/>
              </a:spcBef>
              <a:spcAft>
                <a:spcPts val="0"/>
              </a:spcAft>
              <a:buSzPts val="1800"/>
              <a:buFont typeface="Noto Sans Symbols"/>
              <a:buChar char="▪"/>
            </a:pPr>
            <a:r>
              <a:rPr lang="en-GB"/>
              <a:t>Harvard Business Review (March-April 2018) </a:t>
            </a:r>
            <a:r>
              <a:rPr lang="en-GB" u="sng">
                <a:solidFill>
                  <a:schemeClr val="hlink"/>
                </a:solidFill>
                <a:hlinkClick r:id="rId9"/>
              </a:rPr>
              <a:t>‘The new rules of Talent Management’ </a:t>
            </a:r>
            <a:endParaRPr/>
          </a:p>
          <a:p>
            <a:pPr indent="-171450" lvl="0" marL="400050" rtl="0" algn="l">
              <a:lnSpc>
                <a:spcPct val="90000"/>
              </a:lnSpc>
              <a:spcBef>
                <a:spcPts val="750"/>
              </a:spcBef>
              <a:spcAft>
                <a:spcPts val="0"/>
              </a:spcAft>
              <a:buSzPts val="1800"/>
              <a:buFont typeface="Noto Sans Symbols"/>
              <a:buNone/>
            </a:pPr>
            <a:r>
              <a:t/>
            </a:r>
            <a:endParaRPr/>
          </a:p>
          <a:p>
            <a:pPr indent="-171450" lvl="0" marL="400050" rtl="0" algn="l">
              <a:lnSpc>
                <a:spcPct val="90000"/>
              </a:lnSpc>
              <a:spcBef>
                <a:spcPts val="750"/>
              </a:spcBef>
              <a:spcAft>
                <a:spcPts val="0"/>
              </a:spcAft>
              <a:buSzPts val="1800"/>
              <a:buFont typeface="Noto Sans Symbols"/>
              <a:buNone/>
            </a:pPr>
            <a:r>
              <a:t/>
            </a:r>
            <a:endParaRPr/>
          </a:p>
        </p:txBody>
      </p:sp>
      <p:pic>
        <p:nvPicPr>
          <p:cNvPr descr="A close up of a logo  Description automatically generated" id="251" name="Google Shape;251;p31"/>
          <p:cNvPicPr preferRelativeResize="0"/>
          <p:nvPr/>
        </p:nvPicPr>
        <p:blipFill rotWithShape="1">
          <a:blip r:embed="rId10">
            <a:alphaModFix/>
          </a:blip>
          <a:srcRect b="0" l="0" r="0" t="0"/>
          <a:stretch/>
        </p:blipFill>
        <p:spPr>
          <a:xfrm>
            <a:off x="524425" y="6307332"/>
            <a:ext cx="1710047" cy="408041"/>
          </a:xfrm>
          <a:prstGeom prst="rect">
            <a:avLst/>
          </a:prstGeom>
          <a:noFill/>
          <a:ln>
            <a:noFill/>
          </a:ln>
        </p:spPr>
      </p:pic>
      <p:sp>
        <p:nvSpPr>
          <p:cNvPr id="252" name="Google Shape;252;p31"/>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2"/>
          <p:cNvSpPr/>
          <p:nvPr>
            <p:ph type="ctrTitle"/>
          </p:nvPr>
        </p:nvSpPr>
        <p:spPr>
          <a:xfrm>
            <a:off x="311700" y="1642466"/>
            <a:ext cx="8520600" cy="528865"/>
          </a:xfrm>
          <a:prstGeom prst="roundRect">
            <a:avLst>
              <a:gd fmla="val 16667" name="adj"/>
            </a:avLst>
          </a:prstGeom>
          <a:solidFill>
            <a:srgbClr val="3087B9"/>
          </a:solidFill>
          <a:ln>
            <a:noFill/>
          </a:ln>
          <a:effectLst>
            <a:outerShdw blurRad="57150" rotWithShape="0" algn="ctr" dir="5400000" dist="19050">
              <a:srgbClr val="000000">
                <a:alpha val="62352"/>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3060"/>
              <a:buFont typeface="Trebuchet MS"/>
              <a:buNone/>
            </a:pPr>
            <a:r>
              <a:rPr b="1" lang="en-GB" sz="2754">
                <a:solidFill>
                  <a:schemeClr val="lt2"/>
                </a:solidFill>
                <a:latin typeface="Trebuchet MS"/>
                <a:ea typeface="Trebuchet MS"/>
                <a:cs typeface="Trebuchet MS"/>
                <a:sym typeface="Trebuchet MS"/>
              </a:rPr>
              <a:t>Referenser </a:t>
            </a:r>
            <a:endParaRPr sz="4050"/>
          </a:p>
        </p:txBody>
      </p:sp>
      <p:sp>
        <p:nvSpPr>
          <p:cNvPr id="258" name="Google Shape;258;p32"/>
          <p:cNvSpPr txBox="1"/>
          <p:nvPr>
            <p:ph idx="1" type="subTitle"/>
          </p:nvPr>
        </p:nvSpPr>
        <p:spPr>
          <a:xfrm>
            <a:off x="311700" y="2311461"/>
            <a:ext cx="8689628" cy="3693748"/>
          </a:xfrm>
          <a:prstGeom prst="rect">
            <a:avLst/>
          </a:prstGeom>
          <a:noFill/>
          <a:ln>
            <a:noFill/>
          </a:ln>
        </p:spPr>
        <p:txBody>
          <a:bodyPr anchorCtr="0" anchor="t" bIns="91425" lIns="91425" spcFirstLastPara="1" rIns="91425" wrap="square" tIns="91425">
            <a:noAutofit/>
          </a:bodyPr>
          <a:lstStyle/>
          <a:p>
            <a:pPr indent="-285750" lvl="0" marL="400050" rtl="0" algn="l">
              <a:lnSpc>
                <a:spcPct val="90000"/>
              </a:lnSpc>
              <a:spcBef>
                <a:spcPts val="750"/>
              </a:spcBef>
              <a:spcAft>
                <a:spcPts val="0"/>
              </a:spcAft>
              <a:buSzPts val="1800"/>
              <a:buFont typeface="Noto Sans Symbols"/>
              <a:buChar char="▪"/>
            </a:pPr>
            <a:r>
              <a:rPr lang="en-GB"/>
              <a:t>Management Study Guide </a:t>
            </a:r>
            <a:r>
              <a:rPr lang="en-GB" u="sng">
                <a:solidFill>
                  <a:schemeClr val="hlink"/>
                </a:solidFill>
                <a:hlinkClick r:id="rId3"/>
              </a:rPr>
              <a:t>‘Employee Development’</a:t>
            </a:r>
            <a:endParaRPr/>
          </a:p>
          <a:p>
            <a:pPr indent="-285750" lvl="0" marL="400050" rtl="0" algn="l">
              <a:lnSpc>
                <a:spcPct val="90000"/>
              </a:lnSpc>
              <a:spcBef>
                <a:spcPts val="750"/>
              </a:spcBef>
              <a:spcAft>
                <a:spcPts val="0"/>
              </a:spcAft>
              <a:buSzPts val="1800"/>
              <a:buFont typeface="Noto Sans Symbols"/>
              <a:buChar char="▪"/>
            </a:pPr>
            <a:r>
              <a:rPr lang="en-GB"/>
              <a:t>Michael Zammuto (2019) </a:t>
            </a:r>
            <a:r>
              <a:rPr lang="en-GB" u="sng">
                <a:solidFill>
                  <a:schemeClr val="hlink"/>
                </a:solidFill>
                <a:hlinkClick r:id="rId4"/>
              </a:rPr>
              <a:t>‘The importance of Employee Development’ </a:t>
            </a:r>
            <a:endParaRPr/>
          </a:p>
          <a:p>
            <a:pPr indent="-285750" lvl="0" marL="400050" rtl="0" algn="l">
              <a:lnSpc>
                <a:spcPct val="90000"/>
              </a:lnSpc>
              <a:spcBef>
                <a:spcPts val="750"/>
              </a:spcBef>
              <a:spcAft>
                <a:spcPts val="0"/>
              </a:spcAft>
              <a:buSzPts val="1800"/>
              <a:buFont typeface="Noto Sans Symbols"/>
              <a:buChar char="▪"/>
            </a:pPr>
            <a:r>
              <a:rPr lang="en-GB"/>
              <a:t>Susan M. Heathfield (2020) </a:t>
            </a:r>
            <a:r>
              <a:rPr lang="en-GB" u="sng">
                <a:solidFill>
                  <a:schemeClr val="hlink"/>
                </a:solidFill>
                <a:hlinkClick r:id="rId5"/>
              </a:rPr>
              <a:t>‘What Is Human Resource Development – HRD?’</a:t>
            </a:r>
            <a:endParaRPr/>
          </a:p>
          <a:p>
            <a:pPr indent="-285750" lvl="0" marL="400050" rtl="0" algn="l">
              <a:lnSpc>
                <a:spcPct val="90000"/>
              </a:lnSpc>
              <a:spcBef>
                <a:spcPts val="750"/>
              </a:spcBef>
              <a:spcAft>
                <a:spcPts val="0"/>
              </a:spcAft>
              <a:buSzPts val="1800"/>
              <a:buFont typeface="Noto Sans Symbols"/>
              <a:buChar char="▪"/>
            </a:pPr>
            <a:r>
              <a:rPr lang="en-GB"/>
              <a:t>Susan Dumas </a:t>
            </a:r>
            <a:r>
              <a:rPr lang="en-GB" u="sng">
                <a:solidFill>
                  <a:schemeClr val="hlink"/>
                </a:solidFill>
                <a:hlinkClick r:id="rId6"/>
              </a:rPr>
              <a:t>‘Training and Development skills for the digital age’</a:t>
            </a:r>
            <a:endParaRPr/>
          </a:p>
          <a:p>
            <a:pPr indent="-285750" lvl="0" marL="400050" rtl="0" algn="l">
              <a:lnSpc>
                <a:spcPct val="90000"/>
              </a:lnSpc>
              <a:spcBef>
                <a:spcPts val="750"/>
              </a:spcBef>
              <a:spcAft>
                <a:spcPts val="0"/>
              </a:spcAft>
              <a:buSzPts val="1800"/>
              <a:buFont typeface="Noto Sans Symbols"/>
              <a:buChar char="▪"/>
            </a:pPr>
            <a:r>
              <a:rPr lang="en-GB"/>
              <a:t>UpCounsel </a:t>
            </a:r>
            <a:r>
              <a:rPr lang="en-GB" u="sng">
                <a:solidFill>
                  <a:schemeClr val="hlink"/>
                </a:solidFill>
                <a:hlinkClick r:id="rId7"/>
              </a:rPr>
              <a:t>‘Employee Development: Everything You Need to Know’</a:t>
            </a:r>
            <a:endParaRPr/>
          </a:p>
          <a:p>
            <a:pPr indent="-285750" lvl="0" marL="400050" rtl="0" algn="l">
              <a:lnSpc>
                <a:spcPct val="90000"/>
              </a:lnSpc>
              <a:spcBef>
                <a:spcPts val="750"/>
              </a:spcBef>
              <a:spcAft>
                <a:spcPts val="0"/>
              </a:spcAft>
              <a:buSzPts val="1800"/>
              <a:buFont typeface="Noto Sans Symbols"/>
              <a:buChar char="▪"/>
            </a:pPr>
            <a:r>
              <a:rPr lang="en-GB"/>
              <a:t>Valerie Bolden-Barrett (2017) </a:t>
            </a:r>
            <a:r>
              <a:rPr lang="en-GB" u="sng">
                <a:solidFill>
                  <a:schemeClr val="hlink"/>
                </a:solidFill>
                <a:hlinkClick r:id="rId8"/>
              </a:rPr>
              <a:t>‘Study: Turnover costs employers $15,000 per worker’ </a:t>
            </a:r>
            <a:endParaRPr/>
          </a:p>
          <a:p>
            <a:pPr indent="-171450" lvl="0" marL="400050" rtl="0" algn="l">
              <a:lnSpc>
                <a:spcPct val="90000"/>
              </a:lnSpc>
              <a:spcBef>
                <a:spcPts val="750"/>
              </a:spcBef>
              <a:spcAft>
                <a:spcPts val="0"/>
              </a:spcAft>
              <a:buSzPts val="1800"/>
              <a:buFont typeface="Noto Sans Symbols"/>
              <a:buNone/>
            </a:pPr>
            <a:r>
              <a:t/>
            </a:r>
            <a:endParaRPr/>
          </a:p>
        </p:txBody>
      </p:sp>
      <p:pic>
        <p:nvPicPr>
          <p:cNvPr descr="A close up of a logo  Description automatically generated" id="259" name="Google Shape;259;p32"/>
          <p:cNvPicPr preferRelativeResize="0"/>
          <p:nvPr/>
        </p:nvPicPr>
        <p:blipFill rotWithShape="1">
          <a:blip r:embed="rId9">
            <a:alphaModFix/>
          </a:blip>
          <a:srcRect b="0" l="0" r="0" t="0"/>
          <a:stretch/>
        </p:blipFill>
        <p:spPr>
          <a:xfrm>
            <a:off x="524425" y="6307332"/>
            <a:ext cx="1710047" cy="408041"/>
          </a:xfrm>
          <a:prstGeom prst="rect">
            <a:avLst/>
          </a:prstGeom>
          <a:noFill/>
          <a:ln>
            <a:noFill/>
          </a:ln>
        </p:spPr>
      </p:pic>
      <p:sp>
        <p:nvSpPr>
          <p:cNvPr id="260" name="Google Shape;260;p32"/>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5"/>
          <p:cNvSpPr txBox="1"/>
          <p:nvPr>
            <p:ph type="ctrTitle"/>
          </p:nvPr>
        </p:nvSpPr>
        <p:spPr>
          <a:xfrm>
            <a:off x="311700" y="2494097"/>
            <a:ext cx="8520600" cy="860799"/>
          </a:xfrm>
          <a:prstGeom prst="rect">
            <a:avLst/>
          </a:prstGeom>
          <a:noFill/>
          <a:ln>
            <a:noFill/>
          </a:ln>
        </p:spPr>
        <p:txBody>
          <a:bodyPr anchorCtr="0" anchor="b" bIns="91425" lIns="91425" spcFirstLastPara="1" rIns="91425" wrap="square" tIns="91425">
            <a:noAutofit/>
          </a:bodyPr>
          <a:lstStyle/>
          <a:p>
            <a:pPr indent="0" lvl="0" marL="0" rtl="0" algn="ctr">
              <a:lnSpc>
                <a:spcPct val="90000"/>
              </a:lnSpc>
              <a:spcBef>
                <a:spcPts val="0"/>
              </a:spcBef>
              <a:spcAft>
                <a:spcPts val="0"/>
              </a:spcAft>
              <a:buClr>
                <a:schemeClr val="dk1"/>
              </a:buClr>
              <a:buSzPts val="4500"/>
              <a:buFont typeface="Trebuchet MS"/>
              <a:buNone/>
            </a:pPr>
            <a:br>
              <a:rPr b="1" lang="en-GB"/>
            </a:br>
            <a:r>
              <a:rPr b="1" lang="en-GB"/>
              <a:t>Personalutveckling</a:t>
            </a:r>
            <a:br>
              <a:rPr b="1" lang="en-GB"/>
            </a:br>
            <a:r>
              <a:rPr b="1" lang="en-GB" sz="3200"/>
              <a:t>Enhet 1: Definiera anställdas utveckling</a:t>
            </a:r>
            <a:endParaRPr b="1" sz="3200"/>
          </a:p>
        </p:txBody>
      </p:sp>
      <p:sp>
        <p:nvSpPr>
          <p:cNvPr id="114" name="Google Shape;114;p15"/>
          <p:cNvSpPr txBox="1"/>
          <p:nvPr>
            <p:ph idx="1" type="subTitle"/>
          </p:nvPr>
        </p:nvSpPr>
        <p:spPr>
          <a:xfrm>
            <a:off x="192900" y="3928169"/>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2400"/>
              <a:buNone/>
            </a:pPr>
            <a:r>
              <a:rPr b="1" lang="en-GB" sz="2400"/>
              <a:t>Utarbetad av CARDET, Cypern</a:t>
            </a:r>
            <a:endParaRPr b="1" sz="2400"/>
          </a:p>
        </p:txBody>
      </p:sp>
      <p:pic>
        <p:nvPicPr>
          <p:cNvPr descr="A close up of a logo  Description automatically generated" id="115" name="Google Shape;115;p15"/>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16" name="Google Shape;116;p15"/>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3"/>
          <p:cNvSpPr txBox="1"/>
          <p:nvPr>
            <p:ph type="ctrTitle"/>
          </p:nvPr>
        </p:nvSpPr>
        <p:spPr>
          <a:xfrm>
            <a:off x="1143000" y="1577555"/>
            <a:ext cx="6858000" cy="193240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320"/>
              <a:buFont typeface="Trebuchet MS"/>
              <a:buNone/>
            </a:pPr>
            <a:r>
              <a:rPr b="1" lang="en-GB" sz="4320"/>
              <a:t>Tack för att du tittade!</a:t>
            </a:r>
            <a:br>
              <a:rPr b="1" i="1" lang="en-GB" sz="4320">
                <a:solidFill>
                  <a:schemeClr val="accent4"/>
                </a:solidFill>
              </a:rPr>
            </a:br>
            <a:endParaRPr sz="4050"/>
          </a:p>
        </p:txBody>
      </p:sp>
      <p:pic>
        <p:nvPicPr>
          <p:cNvPr descr="A close up of a logo  Description automatically generated" id="266" name="Google Shape;266;p33"/>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pic>
        <p:nvPicPr>
          <p:cNvPr id="267" name="Google Shape;267;p33"/>
          <p:cNvPicPr preferRelativeResize="0"/>
          <p:nvPr/>
        </p:nvPicPr>
        <p:blipFill rotWithShape="1">
          <a:blip r:embed="rId4">
            <a:alphaModFix/>
          </a:blip>
          <a:srcRect b="0" l="0" r="0" t="0"/>
          <a:stretch/>
        </p:blipFill>
        <p:spPr>
          <a:xfrm>
            <a:off x="311700" y="5859710"/>
            <a:ext cx="1439863" cy="398463"/>
          </a:xfrm>
          <a:prstGeom prst="rect">
            <a:avLst/>
          </a:prstGeom>
          <a:noFill/>
          <a:ln>
            <a:noFill/>
          </a:ln>
        </p:spPr>
      </p:pic>
      <p:pic>
        <p:nvPicPr>
          <p:cNvPr id="268" name="Google Shape;268;p33"/>
          <p:cNvPicPr preferRelativeResize="0"/>
          <p:nvPr/>
        </p:nvPicPr>
        <p:blipFill rotWithShape="1">
          <a:blip r:embed="rId5">
            <a:alphaModFix/>
          </a:blip>
          <a:srcRect b="0" l="0" r="0" t="0"/>
          <a:stretch/>
        </p:blipFill>
        <p:spPr>
          <a:xfrm>
            <a:off x="1794425" y="5859710"/>
            <a:ext cx="792163" cy="404813"/>
          </a:xfrm>
          <a:prstGeom prst="rect">
            <a:avLst/>
          </a:prstGeom>
          <a:noFill/>
          <a:ln>
            <a:noFill/>
          </a:ln>
        </p:spPr>
      </p:pic>
      <p:pic>
        <p:nvPicPr>
          <p:cNvPr id="269" name="Google Shape;269;p33"/>
          <p:cNvPicPr preferRelativeResize="0"/>
          <p:nvPr/>
        </p:nvPicPr>
        <p:blipFill rotWithShape="1">
          <a:blip r:embed="rId6">
            <a:alphaModFix/>
          </a:blip>
          <a:srcRect b="0" l="0" r="0" t="0"/>
          <a:stretch/>
        </p:blipFill>
        <p:spPr>
          <a:xfrm>
            <a:off x="2697713" y="5859710"/>
            <a:ext cx="822325" cy="361950"/>
          </a:xfrm>
          <a:prstGeom prst="rect">
            <a:avLst/>
          </a:prstGeom>
          <a:noFill/>
          <a:ln>
            <a:noFill/>
          </a:ln>
        </p:spPr>
      </p:pic>
      <p:pic>
        <p:nvPicPr>
          <p:cNvPr id="270" name="Google Shape;270;p33"/>
          <p:cNvPicPr preferRelativeResize="0"/>
          <p:nvPr/>
        </p:nvPicPr>
        <p:blipFill rotWithShape="1">
          <a:blip r:embed="rId7">
            <a:alphaModFix/>
          </a:blip>
          <a:srcRect b="0" l="0" r="0" t="0"/>
          <a:stretch/>
        </p:blipFill>
        <p:spPr>
          <a:xfrm>
            <a:off x="3572425" y="5859710"/>
            <a:ext cx="1390650" cy="323850"/>
          </a:xfrm>
          <a:prstGeom prst="rect">
            <a:avLst/>
          </a:prstGeom>
          <a:noFill/>
          <a:ln>
            <a:noFill/>
          </a:ln>
        </p:spPr>
      </p:pic>
      <p:pic>
        <p:nvPicPr>
          <p:cNvPr id="271" name="Google Shape;271;p33"/>
          <p:cNvPicPr preferRelativeResize="0"/>
          <p:nvPr/>
        </p:nvPicPr>
        <p:blipFill rotWithShape="1">
          <a:blip r:embed="rId8">
            <a:alphaModFix/>
          </a:blip>
          <a:srcRect b="0" l="0" r="0" t="0"/>
          <a:stretch/>
        </p:blipFill>
        <p:spPr>
          <a:xfrm>
            <a:off x="5029750" y="5859710"/>
            <a:ext cx="752475" cy="333375"/>
          </a:xfrm>
          <a:prstGeom prst="rect">
            <a:avLst/>
          </a:prstGeom>
          <a:noFill/>
          <a:ln>
            <a:noFill/>
          </a:ln>
        </p:spPr>
      </p:pic>
      <p:pic>
        <p:nvPicPr>
          <p:cNvPr id="272" name="Google Shape;272;p33"/>
          <p:cNvPicPr preferRelativeResize="0"/>
          <p:nvPr/>
        </p:nvPicPr>
        <p:blipFill rotWithShape="1">
          <a:blip r:embed="rId9">
            <a:alphaModFix/>
          </a:blip>
          <a:srcRect b="0" l="0" r="0" t="0"/>
          <a:stretch/>
        </p:blipFill>
        <p:spPr>
          <a:xfrm>
            <a:off x="5858425" y="5859710"/>
            <a:ext cx="342900" cy="306388"/>
          </a:xfrm>
          <a:prstGeom prst="rect">
            <a:avLst/>
          </a:prstGeom>
          <a:noFill/>
          <a:ln>
            <a:noFill/>
          </a:ln>
        </p:spPr>
      </p:pic>
      <p:pic>
        <p:nvPicPr>
          <p:cNvPr id="273" name="Google Shape;273;p33"/>
          <p:cNvPicPr preferRelativeResize="0"/>
          <p:nvPr/>
        </p:nvPicPr>
        <p:blipFill rotWithShape="1">
          <a:blip r:embed="rId10">
            <a:alphaModFix/>
          </a:blip>
          <a:srcRect b="0" l="0" r="0" t="0"/>
          <a:stretch/>
        </p:blipFill>
        <p:spPr>
          <a:xfrm>
            <a:off x="6291813" y="5859710"/>
            <a:ext cx="525462" cy="369888"/>
          </a:xfrm>
          <a:prstGeom prst="rect">
            <a:avLst/>
          </a:prstGeom>
          <a:noFill/>
          <a:ln>
            <a:noFill/>
          </a:ln>
        </p:spPr>
      </p:pic>
      <p:sp>
        <p:nvSpPr>
          <p:cNvPr id="274" name="Google Shape;274;p33"/>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6"/>
          <p:cNvSpPr/>
          <p:nvPr>
            <p:ph type="ctrTitle"/>
          </p:nvPr>
        </p:nvSpPr>
        <p:spPr>
          <a:xfrm>
            <a:off x="311700" y="1642466"/>
            <a:ext cx="8520600" cy="528865"/>
          </a:xfrm>
          <a:prstGeom prst="roundRect">
            <a:avLst>
              <a:gd fmla="val 16667" name="adj"/>
            </a:avLst>
          </a:prstGeom>
          <a:solidFill>
            <a:srgbClr val="3086B8"/>
          </a:solidFill>
          <a:ln>
            <a:noFill/>
          </a:ln>
          <a:effectLst>
            <a:outerShdw blurRad="57150" rotWithShape="0" algn="ctr" dir="5400000" dist="19050">
              <a:srgbClr val="000000">
                <a:alpha val="62352"/>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3060"/>
              <a:buFont typeface="Trebuchet MS"/>
              <a:buNone/>
            </a:pPr>
            <a:r>
              <a:rPr b="1" lang="en-GB" sz="2754">
                <a:solidFill>
                  <a:schemeClr val="lt2"/>
                </a:solidFill>
                <a:latin typeface="Trebuchet MS"/>
                <a:ea typeface="Trebuchet MS"/>
                <a:cs typeface="Trebuchet MS"/>
                <a:sym typeface="Trebuchet MS"/>
              </a:rPr>
              <a:t>Lärandemål</a:t>
            </a:r>
            <a:endParaRPr sz="4050"/>
          </a:p>
        </p:txBody>
      </p:sp>
      <p:sp>
        <p:nvSpPr>
          <p:cNvPr id="122" name="Google Shape;122;p16"/>
          <p:cNvSpPr txBox="1"/>
          <p:nvPr>
            <p:ph idx="1" type="subTitle"/>
          </p:nvPr>
        </p:nvSpPr>
        <p:spPr>
          <a:xfrm>
            <a:off x="312420" y="2427443"/>
            <a:ext cx="8520600" cy="2978039"/>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1800"/>
              <a:buNone/>
            </a:pPr>
            <a:r>
              <a:rPr lang="en-GB"/>
              <a:t>Denna modul syftar till att vägleda och hjälpa eleverna att:</a:t>
            </a:r>
            <a:endParaRPr/>
          </a:p>
          <a:p>
            <a:pPr indent="0" lvl="0" marL="0" rtl="0" algn="l">
              <a:lnSpc>
                <a:spcPct val="90000"/>
              </a:lnSpc>
              <a:spcBef>
                <a:spcPts val="750"/>
              </a:spcBef>
              <a:spcAft>
                <a:spcPts val="0"/>
              </a:spcAft>
              <a:buClr>
                <a:schemeClr val="dk1"/>
              </a:buClr>
              <a:buSzPts val="1800"/>
              <a:buNone/>
            </a:pPr>
            <a:r>
              <a:t/>
            </a:r>
            <a:endParaRPr/>
          </a:p>
          <a:p>
            <a:pPr indent="-342900" lvl="1" marL="685800" rtl="0" algn="l">
              <a:lnSpc>
                <a:spcPct val="150000"/>
              </a:lnSpc>
              <a:spcBef>
                <a:spcPts val="375"/>
              </a:spcBef>
              <a:spcAft>
                <a:spcPts val="0"/>
              </a:spcAft>
              <a:buClr>
                <a:schemeClr val="dk1"/>
              </a:buClr>
              <a:buSzPts val="1800"/>
              <a:buFont typeface="Trebuchet MS"/>
              <a:buAutoNum type="arabicPeriod"/>
            </a:pPr>
            <a:r>
              <a:rPr lang="en-GB" sz="1800"/>
              <a:t>Förstå vad medarbetarnas utveckling är</a:t>
            </a:r>
            <a:endParaRPr sz="1800"/>
          </a:p>
          <a:p>
            <a:pPr indent="-342900" lvl="1" marL="685800" rtl="0" algn="l">
              <a:lnSpc>
                <a:spcPct val="150000"/>
              </a:lnSpc>
              <a:spcBef>
                <a:spcPts val="375"/>
              </a:spcBef>
              <a:spcAft>
                <a:spcPts val="0"/>
              </a:spcAft>
              <a:buClr>
                <a:schemeClr val="dk1"/>
              </a:buClr>
              <a:buSzPts val="1500"/>
              <a:buFont typeface="Trebuchet MS"/>
              <a:buAutoNum type="arabicPeriod"/>
            </a:pPr>
            <a:r>
              <a:rPr lang="en-GB" sz="1800"/>
              <a:t>Förstå dess betydelse för SMEs/ organisation som en del av en omfattande strategi för talanghantering</a:t>
            </a:r>
            <a:endParaRPr/>
          </a:p>
          <a:p>
            <a:pPr indent="-342900" lvl="1" marL="685800" rtl="0" algn="l">
              <a:lnSpc>
                <a:spcPct val="150000"/>
              </a:lnSpc>
              <a:spcBef>
                <a:spcPts val="375"/>
              </a:spcBef>
              <a:spcAft>
                <a:spcPts val="0"/>
              </a:spcAft>
              <a:buClr>
                <a:schemeClr val="dk1"/>
              </a:buClr>
              <a:buSzPts val="1500"/>
              <a:buFont typeface="Trebuchet MS"/>
              <a:buAutoNum type="arabicPeriod"/>
            </a:pPr>
            <a:r>
              <a:rPr lang="en-GB" sz="1800"/>
              <a:t>Skillnad mellan anställdas utveckling och utbildning</a:t>
            </a:r>
            <a:endParaRPr/>
          </a:p>
        </p:txBody>
      </p:sp>
      <p:pic>
        <p:nvPicPr>
          <p:cNvPr descr="A close up of a logo  Description automatically generated" id="123" name="Google Shape;123;p16"/>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24" name="Google Shape;124;p16"/>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7"/>
          <p:cNvSpPr/>
          <p:nvPr>
            <p:ph type="ctrTitle"/>
          </p:nvPr>
        </p:nvSpPr>
        <p:spPr>
          <a:xfrm>
            <a:off x="311700" y="1642466"/>
            <a:ext cx="8520600" cy="528865"/>
          </a:xfrm>
          <a:prstGeom prst="roundRect">
            <a:avLst>
              <a:gd fmla="val 16667" name="adj"/>
            </a:avLst>
          </a:prstGeom>
          <a:solidFill>
            <a:srgbClr val="3086B8"/>
          </a:solidFill>
          <a:ln>
            <a:noFill/>
          </a:ln>
          <a:effectLst>
            <a:outerShdw blurRad="57150" rotWithShape="0" algn="ctr" dir="5400000" dist="19050">
              <a:srgbClr val="000000">
                <a:alpha val="62352"/>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3060"/>
              <a:buFont typeface="Trebuchet MS"/>
              <a:buNone/>
            </a:pPr>
            <a:r>
              <a:rPr b="1" lang="en-GB" sz="2754">
                <a:solidFill>
                  <a:schemeClr val="lt2"/>
                </a:solidFill>
                <a:latin typeface="Trebuchet MS"/>
                <a:ea typeface="Trebuchet MS"/>
                <a:cs typeface="Trebuchet MS"/>
                <a:sym typeface="Trebuchet MS"/>
              </a:rPr>
              <a:t>Introduktion</a:t>
            </a:r>
            <a:endParaRPr b="1" sz="2754">
              <a:solidFill>
                <a:schemeClr val="lt2"/>
              </a:solidFill>
            </a:endParaRPr>
          </a:p>
        </p:txBody>
      </p:sp>
      <p:sp>
        <p:nvSpPr>
          <p:cNvPr id="130" name="Google Shape;130;p17"/>
          <p:cNvSpPr txBox="1"/>
          <p:nvPr>
            <p:ph idx="1" type="subTitle"/>
          </p:nvPr>
        </p:nvSpPr>
        <p:spPr>
          <a:xfrm>
            <a:off x="253334" y="2286554"/>
            <a:ext cx="8520600" cy="375108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2000"/>
              <a:buNone/>
            </a:pPr>
            <a:r>
              <a:rPr lang="en-GB" sz="2000"/>
              <a:t>Medarbetarutveckling igenkänns</a:t>
            </a:r>
            <a:r>
              <a:rPr lang="en-GB"/>
              <a:t> som ett strategiskt verktyg för en organisations fortsatta tillväxt, produktivitet och förmåga att behålla värdefulla medarbetare som en del av dess övergripande Talent Management-strategi.</a:t>
            </a:r>
            <a:endParaRPr/>
          </a:p>
          <a:p>
            <a:pPr indent="0" lvl="0" marL="0" rtl="0" algn="l">
              <a:lnSpc>
                <a:spcPct val="90000"/>
              </a:lnSpc>
              <a:spcBef>
                <a:spcPts val="750"/>
              </a:spcBef>
              <a:spcAft>
                <a:spcPts val="0"/>
              </a:spcAft>
              <a:buClr>
                <a:schemeClr val="dk1"/>
              </a:buClr>
              <a:buSzPts val="1800"/>
              <a:buNone/>
            </a:pPr>
            <a:r>
              <a:t/>
            </a:r>
            <a:endParaRPr/>
          </a:p>
          <a:p>
            <a:pPr indent="0" lvl="0" marL="0" rtl="0" algn="l">
              <a:lnSpc>
                <a:spcPct val="90000"/>
              </a:lnSpc>
              <a:spcBef>
                <a:spcPts val="750"/>
              </a:spcBef>
              <a:spcAft>
                <a:spcPts val="0"/>
              </a:spcAft>
              <a:buClr>
                <a:schemeClr val="dk1"/>
              </a:buClr>
              <a:buSzPts val="1800"/>
              <a:buNone/>
            </a:pPr>
            <a:r>
              <a:rPr lang="en-GB" sz="2000"/>
              <a:t>Anställda är de mest värdefulla tillgångarna och verkligen ryggraden i en organisation - Utan anställda i en organisation skulle inte ens den mest kraftfulla maskinen med den senaste tekniken fungera.</a:t>
            </a:r>
            <a:endParaRPr/>
          </a:p>
          <a:p>
            <a:pPr indent="0" lvl="0" marL="0" rtl="0" algn="l">
              <a:lnSpc>
                <a:spcPct val="90000"/>
              </a:lnSpc>
              <a:spcBef>
                <a:spcPts val="750"/>
              </a:spcBef>
              <a:spcAft>
                <a:spcPts val="0"/>
              </a:spcAft>
              <a:buClr>
                <a:schemeClr val="dk1"/>
              </a:buClr>
              <a:buSzPts val="1800"/>
              <a:buNone/>
            </a:pPr>
            <a:r>
              <a:t/>
            </a:r>
            <a:endParaRPr sz="2000"/>
          </a:p>
          <a:p>
            <a:pPr indent="0" lvl="0" marL="0" rtl="0" algn="l">
              <a:lnSpc>
                <a:spcPct val="90000"/>
              </a:lnSpc>
              <a:spcBef>
                <a:spcPts val="750"/>
              </a:spcBef>
              <a:spcAft>
                <a:spcPts val="0"/>
              </a:spcAft>
              <a:buClr>
                <a:schemeClr val="dk1"/>
              </a:buClr>
              <a:buSzPts val="1800"/>
              <a:buNone/>
            </a:pPr>
            <a:r>
              <a:rPr lang="en-GB" sz="2000"/>
              <a:t>Arbetsgivare måste investera sin tid och resurser i att utbilda och utveckla sin arbetskraft för att de senare ska bli oumbärliga resurser.</a:t>
            </a:r>
            <a:endParaRPr/>
          </a:p>
        </p:txBody>
      </p:sp>
      <p:pic>
        <p:nvPicPr>
          <p:cNvPr descr="A close up of a logo  Description automatically generated" id="131" name="Google Shape;131;p17"/>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32" name="Google Shape;132;p17"/>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8"/>
          <p:cNvSpPr/>
          <p:nvPr>
            <p:ph type="ctrTitle"/>
          </p:nvPr>
        </p:nvSpPr>
        <p:spPr>
          <a:xfrm>
            <a:off x="311700" y="1694969"/>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en-GB" sz="2754">
                <a:solidFill>
                  <a:schemeClr val="lt1"/>
                </a:solidFill>
                <a:latin typeface="Trebuchet MS"/>
                <a:ea typeface="Trebuchet MS"/>
                <a:cs typeface="Trebuchet MS"/>
                <a:sym typeface="Trebuchet MS"/>
              </a:rPr>
              <a:t>Definiera anställdas utveckling</a:t>
            </a:r>
            <a:endParaRPr b="1" sz="2754">
              <a:solidFill>
                <a:schemeClr val="lt1"/>
              </a:solidFill>
            </a:endParaRPr>
          </a:p>
        </p:txBody>
      </p:sp>
      <p:sp>
        <p:nvSpPr>
          <p:cNvPr id="138" name="Google Shape;138;p18"/>
          <p:cNvSpPr txBox="1"/>
          <p:nvPr>
            <p:ph idx="1" type="subTitle"/>
          </p:nvPr>
        </p:nvSpPr>
        <p:spPr>
          <a:xfrm>
            <a:off x="311700" y="2194046"/>
            <a:ext cx="3917318" cy="3929891"/>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1800"/>
              <a:buNone/>
            </a:pPr>
            <a:r>
              <a:rPr b="1" lang="en-GB"/>
              <a:t>Medarbetarutveckling är en bred term som täcker flera typer av anställdas lära.</a:t>
            </a:r>
            <a:endParaRPr/>
          </a:p>
          <a:p>
            <a:pPr indent="0" lvl="0" marL="0" rtl="0" algn="l">
              <a:lnSpc>
                <a:spcPct val="90000"/>
              </a:lnSpc>
              <a:spcBef>
                <a:spcPts val="750"/>
              </a:spcBef>
              <a:spcAft>
                <a:spcPts val="0"/>
              </a:spcAft>
              <a:buClr>
                <a:schemeClr val="dk1"/>
              </a:buClr>
              <a:buSzPts val="1800"/>
              <a:buNone/>
            </a:pPr>
            <a:r>
              <a:t/>
            </a:r>
            <a:endParaRPr sz="1000"/>
          </a:p>
          <a:p>
            <a:pPr indent="0" lvl="0" marL="0" rtl="0" algn="l">
              <a:lnSpc>
                <a:spcPct val="90000"/>
              </a:lnSpc>
              <a:spcBef>
                <a:spcPts val="750"/>
              </a:spcBef>
              <a:spcAft>
                <a:spcPts val="0"/>
              </a:spcAft>
              <a:buClr>
                <a:schemeClr val="dk1"/>
              </a:buClr>
              <a:buSzPts val="1800"/>
              <a:buNone/>
            </a:pPr>
            <a:r>
              <a:rPr lang="en-GB"/>
              <a:t>Ett gemensamt initiativ för att uppgradera en individs befintliga färdigheter och kunskaper.</a:t>
            </a:r>
            <a:endParaRPr/>
          </a:p>
          <a:p>
            <a:pPr indent="0" lvl="0" marL="0" rtl="0" algn="l">
              <a:lnSpc>
                <a:spcPct val="90000"/>
              </a:lnSpc>
              <a:spcBef>
                <a:spcPts val="750"/>
              </a:spcBef>
              <a:spcAft>
                <a:spcPts val="0"/>
              </a:spcAft>
              <a:buClr>
                <a:schemeClr val="dk1"/>
              </a:buClr>
              <a:buSzPts val="1800"/>
              <a:buNone/>
            </a:pPr>
            <a:r>
              <a:t/>
            </a:r>
            <a:endParaRPr sz="1000"/>
          </a:p>
          <a:p>
            <a:pPr indent="0" lvl="0" marL="0" rtl="0" algn="l">
              <a:lnSpc>
                <a:spcPct val="90000"/>
              </a:lnSpc>
              <a:spcBef>
                <a:spcPts val="750"/>
              </a:spcBef>
              <a:spcAft>
                <a:spcPts val="0"/>
              </a:spcAft>
              <a:buClr>
                <a:schemeClr val="dk1"/>
              </a:buClr>
              <a:buSzPts val="1800"/>
              <a:buNone/>
            </a:pPr>
            <a:r>
              <a:rPr lang="en-GB"/>
              <a:t>Innehåller ett brett tillvägagångssätt med fokus på anställdas tillväxt och framtida resultat</a:t>
            </a:r>
            <a:endParaRPr/>
          </a:p>
          <a:p>
            <a:pPr indent="0" lvl="0" marL="0" rtl="0" algn="l">
              <a:lnSpc>
                <a:spcPct val="90000"/>
              </a:lnSpc>
              <a:spcBef>
                <a:spcPts val="750"/>
              </a:spcBef>
              <a:spcAft>
                <a:spcPts val="0"/>
              </a:spcAft>
              <a:buClr>
                <a:schemeClr val="dk1"/>
              </a:buClr>
              <a:buSzPts val="1800"/>
              <a:buNone/>
            </a:pPr>
            <a:r>
              <a:t/>
            </a:r>
            <a:endParaRPr sz="1000"/>
          </a:p>
          <a:p>
            <a:pPr indent="0" lvl="0" marL="0" rtl="0" algn="l">
              <a:lnSpc>
                <a:spcPct val="90000"/>
              </a:lnSpc>
              <a:spcBef>
                <a:spcPts val="750"/>
              </a:spcBef>
              <a:spcAft>
                <a:spcPts val="0"/>
              </a:spcAft>
              <a:buClr>
                <a:schemeClr val="dk1"/>
              </a:buClr>
              <a:buSzPts val="1800"/>
              <a:buNone/>
            </a:pPr>
            <a:r>
              <a:rPr lang="en-GB"/>
              <a:t>Ett försök att förbättra den totala organisationsprestandan</a:t>
            </a:r>
            <a:endParaRPr/>
          </a:p>
        </p:txBody>
      </p:sp>
      <p:sp>
        <p:nvSpPr>
          <p:cNvPr id="139" name="Google Shape;139;p18"/>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140" name="Google Shape;140;p18"/>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  Description automatically generated" id="141" name="Google Shape;141;p18"/>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42" name="Google Shape;142;p18"/>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143" name="Google Shape;143;p18"/>
          <p:cNvPicPr preferRelativeResize="0"/>
          <p:nvPr/>
        </p:nvPicPr>
        <p:blipFill rotWithShape="1">
          <a:blip r:embed="rId4">
            <a:alphaModFix/>
          </a:blip>
          <a:srcRect b="0" l="0" r="0" t="0"/>
          <a:stretch/>
        </p:blipFill>
        <p:spPr>
          <a:xfrm>
            <a:off x="4358439" y="2501219"/>
            <a:ext cx="4633362" cy="31153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p:nvPr>
            <p:ph type="ctrTitle"/>
          </p:nvPr>
        </p:nvSpPr>
        <p:spPr>
          <a:xfrm>
            <a:off x="311700" y="1694969"/>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en-GB" sz="2754">
                <a:solidFill>
                  <a:schemeClr val="lt1"/>
                </a:solidFill>
                <a:latin typeface="Trebuchet MS"/>
                <a:ea typeface="Trebuchet MS"/>
                <a:cs typeface="Trebuchet MS"/>
                <a:sym typeface="Trebuchet MS"/>
              </a:rPr>
              <a:t>Definiera anställdas utveckling</a:t>
            </a:r>
            <a:endParaRPr b="1" sz="2754">
              <a:solidFill>
                <a:schemeClr val="lt1"/>
              </a:solidFill>
            </a:endParaRPr>
          </a:p>
        </p:txBody>
      </p:sp>
      <p:sp>
        <p:nvSpPr>
          <p:cNvPr id="149" name="Google Shape;149;p19"/>
          <p:cNvSpPr txBox="1"/>
          <p:nvPr>
            <p:ph idx="1" type="subTitle"/>
          </p:nvPr>
        </p:nvSpPr>
        <p:spPr>
          <a:xfrm>
            <a:off x="127956" y="2277334"/>
            <a:ext cx="8704344" cy="3308797"/>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1800"/>
              <a:buNone/>
            </a:pPr>
            <a:r>
              <a:rPr b="1" lang="en-GB"/>
              <a:t>Medarbetarutveckling är ramverket för att hjälpa anställda att utveckla sina personliga och organisatoriska färdigheter, kunskaper och förmågor:</a:t>
            </a:r>
            <a:endParaRPr b="1"/>
          </a:p>
          <a:p>
            <a:pPr indent="0" lvl="0" marL="0" rtl="0" algn="l">
              <a:lnSpc>
                <a:spcPct val="90000"/>
              </a:lnSpc>
              <a:spcBef>
                <a:spcPts val="750"/>
              </a:spcBef>
              <a:spcAft>
                <a:spcPts val="0"/>
              </a:spcAft>
              <a:buClr>
                <a:schemeClr val="dk1"/>
              </a:buClr>
              <a:buSzPts val="1800"/>
              <a:buNone/>
            </a:pPr>
            <a:r>
              <a:t/>
            </a:r>
            <a:endParaRPr/>
          </a:p>
          <a:p>
            <a:pPr indent="-285750" lvl="0" marL="285750" rtl="0" algn="l">
              <a:lnSpc>
                <a:spcPct val="90000"/>
              </a:lnSpc>
              <a:spcBef>
                <a:spcPts val="750"/>
              </a:spcBef>
              <a:spcAft>
                <a:spcPts val="0"/>
              </a:spcAft>
              <a:buClr>
                <a:schemeClr val="dk1"/>
              </a:buClr>
              <a:buSzPts val="1800"/>
              <a:buFont typeface="Noto Sans Symbols"/>
              <a:buChar char="▪"/>
            </a:pPr>
            <a:r>
              <a:rPr lang="en-GB"/>
              <a:t>IDet är en process där en anställd får stöd från sin arbetsgivare för att förbättra och utöka sina färdigheter.</a:t>
            </a:r>
            <a:endParaRPr/>
          </a:p>
          <a:p>
            <a:pPr indent="-171450" lvl="0" marL="285750" rtl="0" algn="l">
              <a:lnSpc>
                <a:spcPct val="90000"/>
              </a:lnSpc>
              <a:spcBef>
                <a:spcPts val="750"/>
              </a:spcBef>
              <a:spcAft>
                <a:spcPts val="0"/>
              </a:spcAft>
              <a:buClr>
                <a:schemeClr val="dk1"/>
              </a:buClr>
              <a:buSzPts val="1800"/>
              <a:buFont typeface="Noto Sans Symbols"/>
              <a:buNone/>
            </a:pPr>
            <a:r>
              <a:t/>
            </a:r>
            <a:endParaRPr/>
          </a:p>
          <a:p>
            <a:pPr indent="-285750" lvl="0" marL="285750" rtl="0" algn="l">
              <a:lnSpc>
                <a:spcPct val="90000"/>
              </a:lnSpc>
              <a:spcBef>
                <a:spcPts val="750"/>
              </a:spcBef>
              <a:spcAft>
                <a:spcPts val="0"/>
              </a:spcAft>
              <a:buClr>
                <a:schemeClr val="dk1"/>
              </a:buClr>
              <a:buSzPts val="1800"/>
              <a:buFont typeface="Noto Sans Symbols"/>
              <a:buChar char="▪"/>
            </a:pPr>
            <a:r>
              <a:rPr lang="en-GB"/>
              <a:t>Det underlättar förbättring och vård av anställda så att de blir pålitliga tillgångar och så småningom gynnar organisationen.</a:t>
            </a:r>
            <a:endParaRPr/>
          </a:p>
          <a:p>
            <a:pPr indent="-171450" lvl="0" marL="285750" rtl="0" algn="l">
              <a:lnSpc>
                <a:spcPct val="90000"/>
              </a:lnSpc>
              <a:spcBef>
                <a:spcPts val="750"/>
              </a:spcBef>
              <a:spcAft>
                <a:spcPts val="0"/>
              </a:spcAft>
              <a:buClr>
                <a:schemeClr val="dk1"/>
              </a:buClr>
              <a:buSzPts val="1800"/>
              <a:buFont typeface="Noto Sans Symbols"/>
              <a:buNone/>
            </a:pPr>
            <a:r>
              <a:t/>
            </a:r>
            <a:endParaRPr/>
          </a:p>
          <a:p>
            <a:pPr indent="-285750" lvl="0" marL="285750" rtl="0" algn="l">
              <a:lnSpc>
                <a:spcPct val="90000"/>
              </a:lnSpc>
              <a:spcBef>
                <a:spcPts val="750"/>
              </a:spcBef>
              <a:spcAft>
                <a:spcPts val="0"/>
              </a:spcAft>
              <a:buClr>
                <a:schemeClr val="dk1"/>
              </a:buClr>
              <a:buSzPts val="1800"/>
              <a:buFont typeface="Noto Sans Symbols"/>
              <a:buChar char="▪"/>
            </a:pPr>
            <a:r>
              <a:rPr lang="en-GB"/>
              <a:t>Det hänvisar också till processen att improvisera eller omvandla ett redan existerande system för att matcha de nuvarande trenderna på marknaden.</a:t>
            </a:r>
            <a:endParaRPr/>
          </a:p>
          <a:p>
            <a:pPr indent="0" lvl="0" marL="0" rtl="0" algn="l">
              <a:lnSpc>
                <a:spcPct val="90000"/>
              </a:lnSpc>
              <a:spcBef>
                <a:spcPts val="750"/>
              </a:spcBef>
              <a:spcAft>
                <a:spcPts val="0"/>
              </a:spcAft>
              <a:buClr>
                <a:schemeClr val="dk1"/>
              </a:buClr>
              <a:buSzPts val="1800"/>
              <a:buNone/>
            </a:pPr>
            <a:r>
              <a:t/>
            </a:r>
            <a:endParaRPr/>
          </a:p>
          <a:p>
            <a:pPr indent="0" lvl="0" marL="0" rtl="0" algn="l">
              <a:lnSpc>
                <a:spcPct val="90000"/>
              </a:lnSpc>
              <a:spcBef>
                <a:spcPts val="750"/>
              </a:spcBef>
              <a:spcAft>
                <a:spcPts val="0"/>
              </a:spcAft>
              <a:buClr>
                <a:schemeClr val="dk1"/>
              </a:buClr>
              <a:buSzPts val="1800"/>
              <a:buNone/>
            </a:pPr>
            <a:r>
              <a:t/>
            </a:r>
            <a:endParaRPr/>
          </a:p>
          <a:p>
            <a:pPr indent="0" lvl="0" marL="0" rtl="0" algn="l">
              <a:lnSpc>
                <a:spcPct val="90000"/>
              </a:lnSpc>
              <a:spcBef>
                <a:spcPts val="750"/>
              </a:spcBef>
              <a:spcAft>
                <a:spcPts val="0"/>
              </a:spcAft>
              <a:buClr>
                <a:schemeClr val="dk1"/>
              </a:buClr>
              <a:buSzPts val="1800"/>
              <a:buNone/>
            </a:pPr>
            <a:r>
              <a:t/>
            </a:r>
            <a:endParaRPr/>
          </a:p>
          <a:p>
            <a:pPr indent="0" lvl="0" marL="0" rtl="0" algn="l">
              <a:lnSpc>
                <a:spcPct val="90000"/>
              </a:lnSpc>
              <a:spcBef>
                <a:spcPts val="750"/>
              </a:spcBef>
              <a:spcAft>
                <a:spcPts val="0"/>
              </a:spcAft>
              <a:buClr>
                <a:schemeClr val="dk1"/>
              </a:buClr>
              <a:buSzPts val="1800"/>
              <a:buNone/>
            </a:pPr>
            <a:r>
              <a:t/>
            </a:r>
            <a:endParaRPr/>
          </a:p>
          <a:p>
            <a:pPr indent="0" lvl="0" marL="0" rtl="0" algn="l">
              <a:lnSpc>
                <a:spcPct val="90000"/>
              </a:lnSpc>
              <a:spcBef>
                <a:spcPts val="750"/>
              </a:spcBef>
              <a:spcAft>
                <a:spcPts val="0"/>
              </a:spcAft>
              <a:buClr>
                <a:schemeClr val="dk1"/>
              </a:buClr>
              <a:buSzPts val="1800"/>
              <a:buNone/>
            </a:pPr>
            <a:r>
              <a:t/>
            </a:r>
            <a:endParaRPr/>
          </a:p>
          <a:p>
            <a:pPr indent="0" lvl="0" marL="0" rtl="0" algn="l">
              <a:lnSpc>
                <a:spcPct val="90000"/>
              </a:lnSpc>
              <a:spcBef>
                <a:spcPts val="750"/>
              </a:spcBef>
              <a:spcAft>
                <a:spcPts val="0"/>
              </a:spcAft>
              <a:buClr>
                <a:schemeClr val="dk1"/>
              </a:buClr>
              <a:buSzPts val="1800"/>
              <a:buNone/>
            </a:pPr>
            <a:r>
              <a:t/>
            </a:r>
            <a:endParaRPr/>
          </a:p>
        </p:txBody>
      </p:sp>
      <p:sp>
        <p:nvSpPr>
          <p:cNvPr id="150" name="Google Shape;150;p19"/>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151" name="Google Shape;151;p19"/>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  Description automatically generated" id="152" name="Google Shape;152;p19"/>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53" name="Google Shape;153;p19"/>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0"/>
          <p:cNvSpPr/>
          <p:nvPr>
            <p:ph type="ctrTitle"/>
          </p:nvPr>
        </p:nvSpPr>
        <p:spPr>
          <a:xfrm>
            <a:off x="311699" y="1597458"/>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en-GB" sz="2754">
                <a:solidFill>
                  <a:schemeClr val="lt1"/>
                </a:solidFill>
                <a:latin typeface="Trebuchet MS"/>
                <a:ea typeface="Trebuchet MS"/>
                <a:cs typeface="Trebuchet MS"/>
                <a:sym typeface="Trebuchet MS"/>
              </a:rPr>
              <a:t>Definiera anställdas utveckling</a:t>
            </a:r>
            <a:endParaRPr b="1" sz="2754">
              <a:solidFill>
                <a:schemeClr val="lt1"/>
              </a:solidFill>
            </a:endParaRPr>
          </a:p>
        </p:txBody>
      </p:sp>
      <p:sp>
        <p:nvSpPr>
          <p:cNvPr id="159" name="Google Shape;159;p20"/>
          <p:cNvSpPr txBox="1"/>
          <p:nvPr>
            <p:ph idx="1" type="subTitle"/>
          </p:nvPr>
        </p:nvSpPr>
        <p:spPr>
          <a:xfrm>
            <a:off x="311699" y="2108277"/>
            <a:ext cx="4100281" cy="3308797"/>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rgbClr val="3A3B41"/>
              </a:buClr>
              <a:buSzPts val="1800"/>
              <a:buNone/>
            </a:pPr>
            <a:r>
              <a:rPr lang="en-GB">
                <a:solidFill>
                  <a:schemeClr val="dk1"/>
                </a:solidFill>
              </a:rPr>
              <a:t>Hänvisar inte bara till att optimera en individs färdigheter för en viss roll</a:t>
            </a:r>
            <a:endParaRPr>
              <a:solidFill>
                <a:schemeClr val="dk1"/>
              </a:solidFill>
              <a:latin typeface="Trebuchet MS"/>
              <a:ea typeface="Trebuchet MS"/>
              <a:cs typeface="Trebuchet MS"/>
              <a:sym typeface="Trebuchet MS"/>
            </a:endParaRPr>
          </a:p>
          <a:p>
            <a:pPr indent="0" lvl="0" marL="0" rtl="0" algn="l">
              <a:lnSpc>
                <a:spcPct val="90000"/>
              </a:lnSpc>
              <a:spcBef>
                <a:spcPts val="750"/>
              </a:spcBef>
              <a:spcAft>
                <a:spcPts val="0"/>
              </a:spcAft>
              <a:buClr>
                <a:srgbClr val="3A3B41"/>
              </a:buClr>
              <a:buSzPts val="1800"/>
              <a:buNone/>
            </a:pPr>
            <a:r>
              <a:t/>
            </a:r>
            <a:endParaRPr>
              <a:solidFill>
                <a:schemeClr val="dk1"/>
              </a:solidFill>
              <a:latin typeface="Trebuchet MS"/>
              <a:ea typeface="Trebuchet MS"/>
              <a:cs typeface="Trebuchet MS"/>
              <a:sym typeface="Trebuchet MS"/>
            </a:endParaRPr>
          </a:p>
          <a:p>
            <a:pPr indent="0" lvl="0" marL="0" rtl="0" algn="l">
              <a:lnSpc>
                <a:spcPct val="90000"/>
              </a:lnSpc>
              <a:spcBef>
                <a:spcPts val="750"/>
              </a:spcBef>
              <a:spcAft>
                <a:spcPts val="0"/>
              </a:spcAft>
              <a:buClr>
                <a:srgbClr val="3A3B41"/>
              </a:buClr>
              <a:buSzPts val="1800"/>
              <a:buNone/>
            </a:pPr>
            <a:r>
              <a:rPr lang="en-GB">
                <a:solidFill>
                  <a:schemeClr val="dk1"/>
                </a:solidFill>
              </a:rPr>
              <a:t>Avser ett fortsatt lärande för att utvecklas på sin individuella karriärväg</a:t>
            </a:r>
            <a:endParaRPr/>
          </a:p>
          <a:p>
            <a:pPr indent="0" lvl="0" marL="0" rtl="0" algn="l">
              <a:lnSpc>
                <a:spcPct val="90000"/>
              </a:lnSpc>
              <a:spcBef>
                <a:spcPts val="750"/>
              </a:spcBef>
              <a:spcAft>
                <a:spcPts val="0"/>
              </a:spcAft>
              <a:buClr>
                <a:srgbClr val="3A3B41"/>
              </a:buClr>
              <a:buSzPts val="1800"/>
              <a:buNone/>
            </a:pPr>
            <a:r>
              <a:t/>
            </a:r>
            <a:endParaRPr>
              <a:solidFill>
                <a:schemeClr val="dk1"/>
              </a:solidFill>
            </a:endParaRPr>
          </a:p>
          <a:p>
            <a:pPr indent="0" lvl="0" marL="0" rtl="0" algn="l">
              <a:lnSpc>
                <a:spcPct val="90000"/>
              </a:lnSpc>
              <a:spcBef>
                <a:spcPts val="750"/>
              </a:spcBef>
              <a:spcAft>
                <a:spcPts val="0"/>
              </a:spcAft>
              <a:buClr>
                <a:srgbClr val="3A3B41"/>
              </a:buClr>
              <a:buSzPts val="1800"/>
              <a:buNone/>
            </a:pPr>
            <a:r>
              <a:rPr lang="en-GB">
                <a:solidFill>
                  <a:schemeClr val="dk1"/>
                </a:solidFill>
              </a:rPr>
              <a:t>Individen har ett ansvar för sin egen professionella utveckling</a:t>
            </a:r>
            <a:endParaRPr/>
          </a:p>
          <a:p>
            <a:pPr indent="0" lvl="0" marL="0" rtl="0" algn="l">
              <a:lnSpc>
                <a:spcPct val="90000"/>
              </a:lnSpc>
              <a:spcBef>
                <a:spcPts val="750"/>
              </a:spcBef>
              <a:spcAft>
                <a:spcPts val="0"/>
              </a:spcAft>
              <a:buClr>
                <a:srgbClr val="3A3B41"/>
              </a:buClr>
              <a:buSzPts val="1800"/>
              <a:buNone/>
            </a:pPr>
            <a:r>
              <a:t/>
            </a:r>
            <a:endParaRPr>
              <a:solidFill>
                <a:schemeClr val="dk1"/>
              </a:solidFill>
            </a:endParaRPr>
          </a:p>
          <a:p>
            <a:pPr indent="0" lvl="0" marL="0" rtl="0" algn="l">
              <a:lnSpc>
                <a:spcPct val="90000"/>
              </a:lnSpc>
              <a:spcBef>
                <a:spcPts val="750"/>
              </a:spcBef>
              <a:spcAft>
                <a:spcPts val="0"/>
              </a:spcAft>
              <a:buClr>
                <a:srgbClr val="3A3B41"/>
              </a:buClr>
              <a:buSzPts val="1800"/>
              <a:buNone/>
            </a:pPr>
            <a:r>
              <a:rPr lang="en-GB">
                <a:solidFill>
                  <a:schemeClr val="dk1"/>
                </a:solidFill>
              </a:rPr>
              <a:t>Till arbetsgivarens fördel att uppmuntra utbildning</a:t>
            </a:r>
            <a:endParaRPr/>
          </a:p>
          <a:p>
            <a:pPr indent="0" lvl="0" marL="0" rtl="0" algn="l">
              <a:lnSpc>
                <a:spcPct val="90000"/>
              </a:lnSpc>
              <a:spcBef>
                <a:spcPts val="750"/>
              </a:spcBef>
              <a:spcAft>
                <a:spcPts val="0"/>
              </a:spcAft>
              <a:buClr>
                <a:schemeClr val="dk1"/>
              </a:buClr>
              <a:buSzPts val="1800"/>
              <a:buNone/>
            </a:pPr>
            <a:r>
              <a:t/>
            </a:r>
            <a:endParaRPr/>
          </a:p>
          <a:p>
            <a:pPr indent="0" lvl="0" marL="0" rtl="0" algn="l">
              <a:lnSpc>
                <a:spcPct val="90000"/>
              </a:lnSpc>
              <a:spcBef>
                <a:spcPts val="750"/>
              </a:spcBef>
              <a:spcAft>
                <a:spcPts val="0"/>
              </a:spcAft>
              <a:buClr>
                <a:schemeClr val="dk1"/>
              </a:buClr>
              <a:buSzPts val="1800"/>
              <a:buNone/>
            </a:pPr>
            <a:r>
              <a:t/>
            </a:r>
            <a:endParaRPr/>
          </a:p>
        </p:txBody>
      </p:sp>
      <p:sp>
        <p:nvSpPr>
          <p:cNvPr id="160" name="Google Shape;160;p20"/>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161" name="Google Shape;161;p20"/>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  Description automatically generated" id="162" name="Google Shape;162;p20"/>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63" name="Google Shape;163;p20"/>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164" name="Google Shape;164;p20"/>
          <p:cNvPicPr preferRelativeResize="0"/>
          <p:nvPr/>
        </p:nvPicPr>
        <p:blipFill rotWithShape="1">
          <a:blip r:embed="rId4">
            <a:alphaModFix/>
          </a:blip>
          <a:srcRect b="0" l="0" r="0" t="0"/>
          <a:stretch/>
        </p:blipFill>
        <p:spPr>
          <a:xfrm>
            <a:off x="4309110" y="2308860"/>
            <a:ext cx="4737347" cy="330879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1"/>
          <p:cNvSpPr/>
          <p:nvPr>
            <p:ph type="ctrTitle"/>
          </p:nvPr>
        </p:nvSpPr>
        <p:spPr>
          <a:xfrm>
            <a:off x="311700" y="1567943"/>
            <a:ext cx="8520600" cy="4512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en-GB" sz="2754">
                <a:solidFill>
                  <a:schemeClr val="lt1"/>
                </a:solidFill>
                <a:latin typeface="Trebuchet MS"/>
                <a:ea typeface="Trebuchet MS"/>
                <a:cs typeface="Trebuchet MS"/>
                <a:sym typeface="Trebuchet MS"/>
              </a:rPr>
              <a:t>Definiera anställdas utveckling</a:t>
            </a:r>
            <a:endParaRPr b="1" sz="2754">
              <a:solidFill>
                <a:schemeClr val="lt1"/>
              </a:solidFill>
            </a:endParaRPr>
          </a:p>
        </p:txBody>
      </p:sp>
      <p:sp>
        <p:nvSpPr>
          <p:cNvPr id="170" name="Google Shape;170;p21"/>
          <p:cNvSpPr txBox="1"/>
          <p:nvPr>
            <p:ph idx="1" type="subTitle"/>
          </p:nvPr>
        </p:nvSpPr>
        <p:spPr>
          <a:xfrm>
            <a:off x="219828" y="1988658"/>
            <a:ext cx="8704344" cy="4034061"/>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1800"/>
              <a:buNone/>
            </a:pPr>
            <a:r>
              <a:rPr lang="en-GB"/>
              <a:t>Organisationer har ofta många möjligheter för medarbetarutveckling, både inom och utanför arbetsplatsen.</a:t>
            </a:r>
            <a:endParaRPr/>
          </a:p>
          <a:p>
            <a:pPr indent="0" lvl="0" marL="0" rtl="0" algn="l">
              <a:lnSpc>
                <a:spcPct val="90000"/>
              </a:lnSpc>
              <a:spcBef>
                <a:spcPts val="750"/>
              </a:spcBef>
              <a:spcAft>
                <a:spcPts val="0"/>
              </a:spcAft>
              <a:buClr>
                <a:schemeClr val="dk1"/>
              </a:buClr>
              <a:buSzPts val="1800"/>
              <a:buNone/>
            </a:pPr>
            <a:r>
              <a:rPr lang="en-GB"/>
              <a:t>Några exempel på åtgärder och tillvägagångssätt som ett företag kan använda för att främja anställdas utveckling:</a:t>
            </a:r>
            <a:endParaRPr/>
          </a:p>
          <a:p>
            <a:pPr indent="0" lvl="0" marL="0" rtl="0" algn="l">
              <a:lnSpc>
                <a:spcPct val="90000"/>
              </a:lnSpc>
              <a:spcBef>
                <a:spcPts val="750"/>
              </a:spcBef>
              <a:spcAft>
                <a:spcPts val="0"/>
              </a:spcAft>
              <a:buClr>
                <a:schemeClr val="dk1"/>
              </a:buClr>
              <a:buSzPts val="1800"/>
              <a:buNone/>
            </a:pPr>
            <a:r>
              <a:t/>
            </a:r>
            <a:endParaRPr/>
          </a:p>
          <a:p>
            <a:pPr indent="-285750" lvl="1" marL="628650" rtl="0" algn="l">
              <a:lnSpc>
                <a:spcPct val="90000"/>
              </a:lnSpc>
              <a:spcBef>
                <a:spcPts val="375"/>
              </a:spcBef>
              <a:spcAft>
                <a:spcPts val="0"/>
              </a:spcAft>
              <a:buClr>
                <a:schemeClr val="dk1"/>
              </a:buClr>
              <a:buSzPts val="1800"/>
              <a:buFont typeface="Trebuchet MS"/>
              <a:buChar char="-"/>
            </a:pPr>
            <a:r>
              <a:rPr lang="en-GB" sz="1800"/>
              <a:t>Utbildning för anställda</a:t>
            </a:r>
            <a:endParaRPr/>
          </a:p>
          <a:p>
            <a:pPr indent="-285750" lvl="1" marL="628650" rtl="0" algn="l">
              <a:lnSpc>
                <a:spcPct val="90000"/>
              </a:lnSpc>
              <a:spcBef>
                <a:spcPts val="375"/>
              </a:spcBef>
              <a:spcAft>
                <a:spcPts val="0"/>
              </a:spcAft>
              <a:buClr>
                <a:schemeClr val="dk1"/>
              </a:buClr>
              <a:buSzPts val="1500"/>
              <a:buFont typeface="Trebuchet MS"/>
              <a:buChar char="-"/>
            </a:pPr>
            <a:r>
              <a:rPr lang="en-GB" sz="1800"/>
              <a:t>Karriärutveckling av anställda</a:t>
            </a:r>
            <a:endParaRPr/>
          </a:p>
          <a:p>
            <a:pPr indent="-285750" lvl="1" marL="628650" rtl="0" algn="l">
              <a:lnSpc>
                <a:spcPct val="90000"/>
              </a:lnSpc>
              <a:spcBef>
                <a:spcPts val="375"/>
              </a:spcBef>
              <a:spcAft>
                <a:spcPts val="0"/>
              </a:spcAft>
              <a:buClr>
                <a:schemeClr val="dk1"/>
              </a:buClr>
              <a:buSzPts val="1500"/>
              <a:buFont typeface="Trebuchet MS"/>
              <a:buChar char="-"/>
            </a:pPr>
            <a:r>
              <a:rPr lang="en-GB" sz="1800"/>
              <a:t>Prestationshantering och utveckling</a:t>
            </a:r>
            <a:endParaRPr/>
          </a:p>
          <a:p>
            <a:pPr indent="-285750" lvl="1" marL="628650" rtl="0" algn="l">
              <a:lnSpc>
                <a:spcPct val="90000"/>
              </a:lnSpc>
              <a:spcBef>
                <a:spcPts val="375"/>
              </a:spcBef>
              <a:spcAft>
                <a:spcPts val="0"/>
              </a:spcAft>
              <a:buClr>
                <a:schemeClr val="dk1"/>
              </a:buClr>
              <a:buSzPts val="1500"/>
              <a:buFont typeface="Trebuchet MS"/>
              <a:buChar char="-"/>
            </a:pPr>
            <a:r>
              <a:rPr lang="en-GB" sz="1800"/>
              <a:t>Coaching</a:t>
            </a:r>
            <a:endParaRPr/>
          </a:p>
          <a:p>
            <a:pPr indent="-285750" lvl="1" marL="628650" rtl="0" algn="l">
              <a:lnSpc>
                <a:spcPct val="90000"/>
              </a:lnSpc>
              <a:spcBef>
                <a:spcPts val="375"/>
              </a:spcBef>
              <a:spcAft>
                <a:spcPts val="0"/>
              </a:spcAft>
              <a:buClr>
                <a:schemeClr val="dk1"/>
              </a:buClr>
              <a:buSzPts val="1500"/>
              <a:buFont typeface="Trebuchet MS"/>
              <a:buChar char="-"/>
            </a:pPr>
            <a:r>
              <a:rPr lang="en-GB" sz="1800"/>
              <a:t>Mentorskap</a:t>
            </a:r>
            <a:endParaRPr/>
          </a:p>
          <a:p>
            <a:pPr indent="-285750" lvl="1" marL="628650" rtl="0" algn="l">
              <a:lnSpc>
                <a:spcPct val="90000"/>
              </a:lnSpc>
              <a:spcBef>
                <a:spcPts val="375"/>
              </a:spcBef>
              <a:spcAft>
                <a:spcPts val="0"/>
              </a:spcAft>
              <a:buClr>
                <a:schemeClr val="dk1"/>
              </a:buClr>
              <a:buSzPts val="1500"/>
              <a:buFont typeface="Trebuchet MS"/>
              <a:buChar char="-"/>
            </a:pPr>
            <a:r>
              <a:rPr lang="en-GB" sz="1800"/>
              <a:t>Nyckelidentifiering av anställda</a:t>
            </a:r>
            <a:endParaRPr/>
          </a:p>
          <a:p>
            <a:pPr indent="-285750" lvl="1" marL="628650" rtl="0" algn="l">
              <a:lnSpc>
                <a:spcPct val="90000"/>
              </a:lnSpc>
              <a:spcBef>
                <a:spcPts val="375"/>
              </a:spcBef>
              <a:spcAft>
                <a:spcPts val="0"/>
              </a:spcAft>
              <a:buClr>
                <a:schemeClr val="dk1"/>
              </a:buClr>
              <a:buSzPts val="1500"/>
              <a:buFont typeface="Trebuchet MS"/>
              <a:buChar char="-"/>
            </a:pPr>
            <a:r>
              <a:rPr lang="en-GB" sz="1800"/>
              <a:t>Undervisningsassistans</a:t>
            </a:r>
            <a:endParaRPr/>
          </a:p>
          <a:p>
            <a:pPr indent="0" lvl="0" marL="0" rtl="0" algn="l">
              <a:lnSpc>
                <a:spcPct val="90000"/>
              </a:lnSpc>
              <a:spcBef>
                <a:spcPts val="750"/>
              </a:spcBef>
              <a:spcAft>
                <a:spcPts val="0"/>
              </a:spcAft>
              <a:buClr>
                <a:schemeClr val="dk1"/>
              </a:buClr>
              <a:buSzPts val="1800"/>
              <a:buNone/>
            </a:pPr>
            <a:r>
              <a:t/>
            </a:r>
            <a:endParaRPr/>
          </a:p>
          <a:p>
            <a:pPr indent="0" lvl="0" marL="0" rtl="0" algn="l">
              <a:lnSpc>
                <a:spcPct val="90000"/>
              </a:lnSpc>
              <a:spcBef>
                <a:spcPts val="750"/>
              </a:spcBef>
              <a:spcAft>
                <a:spcPts val="0"/>
              </a:spcAft>
              <a:buClr>
                <a:schemeClr val="dk1"/>
              </a:buClr>
              <a:buSzPts val="1800"/>
              <a:buNone/>
            </a:pPr>
            <a:r>
              <a:t/>
            </a:r>
            <a:endParaRPr/>
          </a:p>
          <a:p>
            <a:pPr indent="0" lvl="0" marL="0" rtl="0" algn="l">
              <a:lnSpc>
                <a:spcPct val="90000"/>
              </a:lnSpc>
              <a:spcBef>
                <a:spcPts val="750"/>
              </a:spcBef>
              <a:spcAft>
                <a:spcPts val="0"/>
              </a:spcAft>
              <a:buClr>
                <a:schemeClr val="dk1"/>
              </a:buClr>
              <a:buSzPts val="1800"/>
              <a:buNone/>
            </a:pPr>
            <a:r>
              <a:t/>
            </a:r>
            <a:endParaRPr/>
          </a:p>
          <a:p>
            <a:pPr indent="0" lvl="0" marL="0" rtl="0" algn="l">
              <a:lnSpc>
                <a:spcPct val="90000"/>
              </a:lnSpc>
              <a:spcBef>
                <a:spcPts val="750"/>
              </a:spcBef>
              <a:spcAft>
                <a:spcPts val="0"/>
              </a:spcAft>
              <a:buClr>
                <a:schemeClr val="dk1"/>
              </a:buClr>
              <a:buSzPts val="1800"/>
              <a:buNone/>
            </a:pPr>
            <a:r>
              <a:t/>
            </a:r>
            <a:endParaRPr/>
          </a:p>
          <a:p>
            <a:pPr indent="0" lvl="0" marL="0" rtl="0" algn="l">
              <a:lnSpc>
                <a:spcPct val="90000"/>
              </a:lnSpc>
              <a:spcBef>
                <a:spcPts val="750"/>
              </a:spcBef>
              <a:spcAft>
                <a:spcPts val="0"/>
              </a:spcAft>
              <a:buClr>
                <a:schemeClr val="dk1"/>
              </a:buClr>
              <a:buSzPts val="1800"/>
              <a:buNone/>
            </a:pPr>
            <a:r>
              <a:t/>
            </a:r>
            <a:endParaRPr/>
          </a:p>
        </p:txBody>
      </p:sp>
      <p:sp>
        <p:nvSpPr>
          <p:cNvPr id="171" name="Google Shape;171;p21"/>
          <p:cNvSpPr/>
          <p:nvPr/>
        </p:nvSpPr>
        <p:spPr>
          <a:xfrm>
            <a:off x="512485" y="5426392"/>
            <a:ext cx="9144000" cy="4570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172" name="Google Shape;172;p21"/>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  Description automatically generated" id="173" name="Google Shape;173;p21"/>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74" name="Google Shape;174;p21"/>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2"/>
          <p:cNvSpPr/>
          <p:nvPr>
            <p:ph type="ctrTitle"/>
          </p:nvPr>
        </p:nvSpPr>
        <p:spPr>
          <a:xfrm>
            <a:off x="266305" y="1529985"/>
            <a:ext cx="8520600" cy="914400"/>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en-GB" sz="2754">
                <a:solidFill>
                  <a:schemeClr val="lt1"/>
                </a:solidFill>
                <a:latin typeface="Trebuchet MS"/>
                <a:ea typeface="Trebuchet MS"/>
                <a:cs typeface="Trebuchet MS"/>
                <a:sym typeface="Trebuchet MS"/>
              </a:rPr>
              <a:t>Varför är personalutveckling viktigt för SMEs?</a:t>
            </a:r>
            <a:endParaRPr b="1" sz="2754">
              <a:solidFill>
                <a:schemeClr val="lt1"/>
              </a:solidFill>
            </a:endParaRPr>
          </a:p>
        </p:txBody>
      </p:sp>
      <p:sp>
        <p:nvSpPr>
          <p:cNvPr id="180" name="Google Shape;180;p22"/>
          <p:cNvSpPr txBox="1"/>
          <p:nvPr>
            <p:ph idx="1" type="subTitle"/>
          </p:nvPr>
        </p:nvSpPr>
        <p:spPr>
          <a:xfrm>
            <a:off x="266305" y="2444385"/>
            <a:ext cx="3768485" cy="3793721"/>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Clr>
                <a:schemeClr val="dk1"/>
              </a:buClr>
              <a:buSzPts val="1800"/>
              <a:buNone/>
            </a:pPr>
            <a:r>
              <a:rPr lang="en-GB" sz="1800"/>
              <a:t>Säkerställer teammedlemmarnas kompetensutveckling.</a:t>
            </a:r>
            <a:endParaRPr sz="2000"/>
          </a:p>
          <a:p>
            <a:pPr indent="0" lvl="0" marL="0" rtl="0" algn="l">
              <a:lnSpc>
                <a:spcPct val="90000"/>
              </a:lnSpc>
              <a:spcBef>
                <a:spcPts val="750"/>
              </a:spcBef>
              <a:spcAft>
                <a:spcPts val="0"/>
              </a:spcAft>
              <a:buClr>
                <a:schemeClr val="dk1"/>
              </a:buClr>
              <a:buSzPts val="1800"/>
              <a:buNone/>
            </a:pPr>
            <a:r>
              <a:t/>
            </a:r>
            <a:endParaRPr sz="2000"/>
          </a:p>
          <a:p>
            <a:pPr indent="0" lvl="0" marL="0" rtl="0" algn="l">
              <a:lnSpc>
                <a:spcPct val="90000"/>
              </a:lnSpc>
              <a:spcBef>
                <a:spcPts val="750"/>
              </a:spcBef>
              <a:spcAft>
                <a:spcPts val="0"/>
              </a:spcAft>
              <a:buClr>
                <a:schemeClr val="dk1"/>
              </a:buClr>
              <a:buSzPts val="1800"/>
              <a:buNone/>
            </a:pPr>
            <a:r>
              <a:rPr lang="en-GB" sz="1800"/>
              <a:t>Hjälper sina anställda att förbättra sina färdigheter och uppgradera sin befintliga kunskap.</a:t>
            </a:r>
            <a:endParaRPr/>
          </a:p>
          <a:p>
            <a:pPr indent="0" lvl="0" marL="0" rtl="0" algn="l">
              <a:lnSpc>
                <a:spcPct val="90000"/>
              </a:lnSpc>
              <a:spcBef>
                <a:spcPts val="750"/>
              </a:spcBef>
              <a:spcAft>
                <a:spcPts val="0"/>
              </a:spcAft>
              <a:buClr>
                <a:schemeClr val="dk1"/>
              </a:buClr>
              <a:buSzPts val="1800"/>
              <a:buNone/>
            </a:pPr>
            <a:r>
              <a:t/>
            </a:r>
            <a:endParaRPr sz="1800"/>
          </a:p>
          <a:p>
            <a:pPr indent="0" lvl="0" marL="0" rtl="0" algn="l">
              <a:lnSpc>
                <a:spcPct val="90000"/>
              </a:lnSpc>
              <a:spcBef>
                <a:spcPts val="750"/>
              </a:spcBef>
              <a:spcAft>
                <a:spcPts val="0"/>
              </a:spcAft>
              <a:buClr>
                <a:schemeClr val="dk1"/>
              </a:buClr>
              <a:buSzPts val="1800"/>
              <a:buNone/>
            </a:pPr>
            <a:r>
              <a:rPr lang="en-GB" sz="1800"/>
              <a:t>Främjar professionell och personlig tillväxt för anställda.. </a:t>
            </a:r>
            <a:endParaRPr/>
          </a:p>
          <a:p>
            <a:pPr indent="0" lvl="0" marL="0" rtl="0" algn="l">
              <a:lnSpc>
                <a:spcPct val="90000"/>
              </a:lnSpc>
              <a:spcBef>
                <a:spcPts val="750"/>
              </a:spcBef>
              <a:spcAft>
                <a:spcPts val="0"/>
              </a:spcAft>
              <a:buClr>
                <a:schemeClr val="dk1"/>
              </a:buClr>
              <a:buSzPts val="1800"/>
              <a:buNone/>
            </a:pPr>
            <a:r>
              <a:t/>
            </a:r>
            <a:endParaRPr/>
          </a:p>
          <a:p>
            <a:pPr indent="0" lvl="0" marL="0" rtl="0" algn="l">
              <a:lnSpc>
                <a:spcPct val="90000"/>
              </a:lnSpc>
              <a:spcBef>
                <a:spcPts val="750"/>
              </a:spcBef>
              <a:spcAft>
                <a:spcPts val="0"/>
              </a:spcAft>
              <a:buClr>
                <a:schemeClr val="dk1"/>
              </a:buClr>
              <a:buSzPts val="1800"/>
              <a:buNone/>
            </a:pPr>
            <a:r>
              <a:t/>
            </a:r>
            <a:endParaRPr/>
          </a:p>
        </p:txBody>
      </p:sp>
      <p:pic>
        <p:nvPicPr>
          <p:cNvPr descr="A close up of a logo  Description automatically generated" id="181" name="Google Shape;181;p22"/>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82" name="Google Shape;182;p22"/>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183" name="Google Shape;183;p22"/>
          <p:cNvPicPr preferRelativeResize="0"/>
          <p:nvPr/>
        </p:nvPicPr>
        <p:blipFill rotWithShape="1">
          <a:blip r:embed="rId4">
            <a:alphaModFix/>
          </a:blip>
          <a:srcRect b="0" l="0" r="0" t="0"/>
          <a:stretch/>
        </p:blipFill>
        <p:spPr>
          <a:xfrm>
            <a:off x="3919060" y="2663190"/>
            <a:ext cx="4996547" cy="2664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