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5" r:id="rId19"/>
    <p:sldId id="276" r:id="rId20"/>
    <p:sldId id="274" r:id="rId2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hjQT9W8x6uWdHC0pHOE2+pHNZNd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omas Tröbinger" initials="" lastIdx="3" clrIdx="0"/>
  <p:cmAuthor id="1" name="Savvas Charalambous" initials="SC"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73918" autoAdjust="0"/>
  </p:normalViewPr>
  <p:slideViewPr>
    <p:cSldViewPr snapToGrid="0">
      <p:cViewPr>
        <p:scale>
          <a:sx n="57" d="100"/>
          <a:sy n="57" d="100"/>
        </p:scale>
        <p:origin x="-1272" y="-3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079174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91125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GB"/>
              <a:t>Ayuda a los empleados a superar la brecha entre su etapa actual y donde les gustaría verse a sí mismos cinco años en la línea: las actividades de desarrollo de los empleados no solo preparan a un individuo para el presente sino también para el futuro.</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a:t>Es esencial para motivar y extraer lo mejor de los empleados.A cada empleado le gusta adquirir nuevas habilidades y aprender mientras está en el trabajo.Un sentimiento de orgullo puede desarrollarse cuando sienten que su organización está invirtiendo tiempo y recursos para entrenarlos. </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a:t>Va mucho en el fortalecimiento de la relación entre los empleados.Las actividades de desarrollo de los empleados a menudo promueven mejores interacciones, intercambio de conocimientos y creación de equipo.</a:t>
            </a:r>
          </a:p>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3446217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694116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GB"/>
              <a:t>Según la investigación, el 74 % de los empleados cree que no están alcanzando todo su potencial debido a la falta de oportunidades de desarrollo profesional.</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a:t>Ayudar a los empleados a perfeccionar sus fortalezas y hacer crecer sus habilidades mejor los equipa para su papel y para cumplir sus aspiraciones profesionales.Esto añade más valor al trabajo que realizan para ellos que a cambio puede elevar su productividad y beneficiar indirectamente a una empresa.</a:t>
            </a:r>
          </a:p>
          <a:p>
            <a:pPr marL="0" lvl="0" indent="0" algn="l" rtl="0">
              <a:spcBef>
                <a:spcPts val="0"/>
              </a:spcBef>
              <a:spcAft>
                <a:spcPts val="0"/>
              </a:spcAft>
              <a:buClr>
                <a:schemeClr val="dk1"/>
              </a:buClr>
              <a:buSzPts val="1200"/>
              <a:buFont typeface="Calibri"/>
              <a:buNone/>
            </a:pPr>
            <a:r>
              <a:rPr lang="en-GB"/>
              <a:t>Los empleados y los solicitantes de empleo asignan gran importancia a las oportunidades de desarrollo.Las oportunidades de desarrollo pueden ayudar a mejorar la participación y retención de los empleados y ayudar a una organización a atraer candidatos de élite.</a:t>
            </a:r>
          </a:p>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2463521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7630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GB"/>
              <a:t>Aunque los términos formación y desarrollo se utilizan a menudo de manera intercambiable, hay diferencias clave entre ellos que deberían influir en la forma en que los líderes de la empresa piensan sobre la mejora del rendimiento.</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a:t>La formación se refiere a enseñar a un empleado nuevas habilidades para ayudarle a mejorar su desempeño laboral y trabajar de manera más eficiente.</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a:t>El desarrollo, por otra parte, se refiere a la mejora de las competencias existentes, el crecimiento personal y profesional.</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a:t>La formación es específica para los objetivos y procesos internos de la empresa, mientras que el desarrollo se extiende fuera de la empresa y puede incluir habilidades generales como comunicación, liderazgo y gestión de proyectos.</a:t>
            </a:r>
          </a:p>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3665223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0713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GB"/>
              <a:t>«El panorama laboral actual es un entorno competitivo y de ritmo acelerado, y los empleados están buscando un nuevo tipo de desarrollo profesional.» (chronus.com)</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a:t>Para la nueva generación de empleados, el desarrollo profesional consiste en progresar a nivel personal y profesional y no solo conseguir un ascenso.Además, la mayoría de las organizaciones están avanzando hacia estructuras jerárquicas más planas, con menos directivos medios, lo que conduce a menos oportunidades de promoción.</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a:t>No invertir en el desarrollo de los empleados conducirá a una rotación de los empleados que a su vez implica un coste para la empresa.Según estudios (como SHRM) cada vez que una empresa reemplaza a un empleado asalariado, en promedio sufre un costo de 6 a 9 meses de salario.¿Y eso no cuenta los costos indirectos de la pérdida de productividad?</a:t>
            </a:r>
          </a:p>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127723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GB"/>
              <a:t>Desarrollo de los empleados es una herramienta estratégica para el crecimiento continuo de una organización, la productividad y la capacidad de retener empleados valiosos.</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a:t>Se trata de una iniciativa conjunta del empleado y del empleador para mejorar las competencias y los conocimientos existentes de una persona.</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a:t>Aunque en última instancia es responsabilidad del individuo poseer su desarrollo profesional, es para beneficio del empleador fomentar la educación continua proporcionando o facilitando oportunidades de aprendizaje tanto internas como externas.</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a:t>Las oportunidades de desarrollo ayudan a mejorar la participación, retención y ayuda a una organización a atraer candidatos de élite.</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a:t>El término desarrollo implica una mayor variedad de acciones que la formación y se refiere al crecimiento personal y profesional, no solo a la mejora del rendimiento laboral.</a:t>
            </a:r>
          </a:p>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1997552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287506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327806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417678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993770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534591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161237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GB"/>
              <a:t>El desarrollo de los empleados es un término amplio que abarca múltiples tipos de aprendizaje de los empleados.</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a:t>Se trata de una iniciativa conjunta del empleado y del empleador para mejorar las competencias y los conocimientos existentes de una persona.</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a:t>Se trata de un enfoque de amplio alcance centrado en el crecimiento de los empleados y el rendimiento futuro, en lugar de un papel inmediato en el empleo.</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a:t>Se trata de un intento de mejorar el rendimiento general de la organización impartiendo conocimientos o aumentando las competencias de los empleados.</a:t>
            </a:r>
          </a:p>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1510626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388863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GB"/>
              <a:t>El desarrollo de los empleados no se refiere únicamente a la optimización de las habilidades de una persona para un papel particular.</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a:t>Se refiere al aprendizaje continuo que nutre a los profesionales y les ayuda a progresar en su trayectoria profesional individual.</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a:t>Si bien en última instancia es responsabilidad del individuo para poseer su desarrollo profesional, es para beneficio del empleador fomentar la educación continua proporcionando o facilitando oportunidades de aprendizaje tanto internas como externas.</a:t>
            </a:r>
          </a:p>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3370279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995575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GB"/>
              <a:t>La priorización del desarrollo de los empleados asegura que las habilidades de los miembros del equipo continúen evolucionando de acuerdo con las tendencias del sector y las mejores prácticas.</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a:t>Ayuda a sus empleados a mejorar sus habilidades y mejorar sus conocimientos existentes con el fin de funcionar mejor</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a:t>Promueve el crecimiento profesional y personal de los empleados.</a:t>
            </a:r>
          </a:p>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12699193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5"/>
        <p:cNvGrpSpPr/>
        <p:nvPr/>
      </p:nvGrpSpPr>
      <p:grpSpPr>
        <a:xfrm>
          <a:off x="0" y="0"/>
          <a:ext cx="0" cy="0"/>
          <a:chOff x="0" y="0"/>
          <a:chExt cx="0" cy="0"/>
        </a:xfrm>
      </p:grpSpPr>
      <p:sp>
        <p:nvSpPr>
          <p:cNvPr id="16" name="Google Shape;16;p21"/>
          <p:cNvSpPr txBox="1">
            <a:spLocks noGrp="1"/>
          </p:cNvSpPr>
          <p:nvPr>
            <p:ph type="ctrTitle"/>
          </p:nvPr>
        </p:nvSpPr>
        <p:spPr>
          <a:xfrm>
            <a:off x="1143000" y="1577555"/>
            <a:ext cx="6858000" cy="193240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Trebuchet MS"/>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1"/>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pic>
        <p:nvPicPr>
          <p:cNvPr id="21" name="Google Shape;21;p21"/>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213681" y="160803"/>
            <a:ext cx="2067702" cy="1313163"/>
          </a:xfrm>
          <a:prstGeom prst="rect">
            <a:avLst/>
          </a:prstGeom>
          <a:noFill/>
          <a:ln>
            <a:noFill/>
          </a:ln>
        </p:spPr>
      </p:pic>
      <p:pic>
        <p:nvPicPr>
          <p:cNvPr id="22" name="Google Shape;22;p21"/>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7113006" y="5845567"/>
            <a:ext cx="1896967" cy="407194"/>
          </a:xfrm>
          <a:prstGeom prst="rect">
            <a:avLst/>
          </a:prstGeom>
          <a:noFill/>
          <a:ln>
            <a:noFill/>
          </a:ln>
        </p:spPr>
      </p:pic>
      <p:sp>
        <p:nvSpPr>
          <p:cNvPr id="23" name="Google Shape;23;p21"/>
          <p:cNvSpPr txBox="1"/>
          <p:nvPr/>
        </p:nvSpPr>
        <p:spPr>
          <a:xfrm>
            <a:off x="5836144" y="6238917"/>
            <a:ext cx="3216275" cy="67056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GB" sz="700" b="0" i="0" u="none" strike="noStrike" cap="none">
                <a:solidFill>
                  <a:schemeClr val="dk1"/>
                </a:solidFill>
                <a:latin typeface="Calibri"/>
                <a:ea typeface="Calibri"/>
                <a:cs typeface="Calibri"/>
                <a:sym typeface="Calibri"/>
              </a:rPr>
              <a:t>El apoyo de la Comisión Europea a la producción de esta publicación no constituye un respaldo al contenido que refleja únicamente las opiniones de los autores, y la Comisión no puede ser considerada responsable de ningún uso que pueda hacerse de la información contenida en ella.</a:t>
            </a:r>
            <a:endParaRPr sz="11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80"/>
        <p:cNvGrpSpPr/>
        <p:nvPr/>
      </p:nvGrpSpPr>
      <p:grpSpPr>
        <a:xfrm>
          <a:off x="0" y="0"/>
          <a:ext cx="0" cy="0"/>
          <a:chOff x="0" y="0"/>
          <a:chExt cx="0" cy="0"/>
        </a:xfrm>
      </p:grpSpPr>
      <p:sp>
        <p:nvSpPr>
          <p:cNvPr id="81" name="Google Shape;81;p3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0"/>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3" name="Google Shape;83;p3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86"/>
        <p:cNvGrpSpPr/>
        <p:nvPr/>
      </p:nvGrpSpPr>
      <p:grpSpPr>
        <a:xfrm>
          <a:off x="0" y="0"/>
          <a:ext cx="0" cy="0"/>
          <a:chOff x="0" y="0"/>
          <a:chExt cx="0" cy="0"/>
        </a:xfrm>
      </p:grpSpPr>
      <p:sp>
        <p:nvSpPr>
          <p:cNvPr id="87" name="Google Shape;87;p31"/>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31"/>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9" name="Google Shape;89;p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elfolie">
  <p:cSld name="1_Titelfolie">
    <p:spTree>
      <p:nvGrpSpPr>
        <p:cNvPr id="1" name="Shape 92"/>
        <p:cNvGrpSpPr/>
        <p:nvPr/>
      </p:nvGrpSpPr>
      <p:grpSpPr>
        <a:xfrm>
          <a:off x="0" y="0"/>
          <a:ext cx="0" cy="0"/>
          <a:chOff x="0" y="0"/>
          <a:chExt cx="0" cy="0"/>
        </a:xfrm>
      </p:grpSpPr>
      <p:sp>
        <p:nvSpPr>
          <p:cNvPr id="93" name="Google Shape;93;p32"/>
          <p:cNvSpPr txBox="1">
            <a:spLocks noGrp="1"/>
          </p:cNvSpPr>
          <p:nvPr>
            <p:ph type="ctrTitle"/>
          </p:nvPr>
        </p:nvSpPr>
        <p:spPr>
          <a:xfrm>
            <a:off x="685800" y="1560945"/>
            <a:ext cx="7772400" cy="194901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Trebuchet M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2400"/>
            </a:lvl1pPr>
            <a:lvl2pPr lvl="1" algn="ctr">
              <a:lnSpc>
                <a:spcPct val="90000"/>
              </a:lnSpc>
              <a:spcBef>
                <a:spcPts val="375"/>
              </a:spcBef>
              <a:spcAft>
                <a:spcPts val="0"/>
              </a:spcAft>
              <a:buClr>
                <a:schemeClr val="dk1"/>
              </a:buClr>
              <a:buSzPts val="2000"/>
              <a:buNone/>
              <a:defRPr sz="2000"/>
            </a:lvl2pPr>
            <a:lvl3pPr lvl="2" algn="ctr">
              <a:lnSpc>
                <a:spcPct val="90000"/>
              </a:lnSpc>
              <a:spcBef>
                <a:spcPts val="375"/>
              </a:spcBef>
              <a:spcAft>
                <a:spcPts val="0"/>
              </a:spcAft>
              <a:buClr>
                <a:schemeClr val="dk1"/>
              </a:buClr>
              <a:buSzPts val="1800"/>
              <a:buNone/>
              <a:defRPr sz="1800"/>
            </a:lvl3pPr>
            <a:lvl4pPr lvl="3" algn="ctr">
              <a:lnSpc>
                <a:spcPct val="90000"/>
              </a:lnSpc>
              <a:spcBef>
                <a:spcPts val="375"/>
              </a:spcBef>
              <a:spcAft>
                <a:spcPts val="0"/>
              </a:spcAft>
              <a:buClr>
                <a:schemeClr val="dk1"/>
              </a:buClr>
              <a:buSzPts val="1600"/>
              <a:buNone/>
              <a:defRPr sz="1600"/>
            </a:lvl4pPr>
            <a:lvl5pPr lvl="4" algn="ctr">
              <a:lnSpc>
                <a:spcPct val="90000"/>
              </a:lnSpc>
              <a:spcBef>
                <a:spcPts val="375"/>
              </a:spcBef>
              <a:spcAft>
                <a:spcPts val="0"/>
              </a:spcAft>
              <a:buClr>
                <a:schemeClr val="dk1"/>
              </a:buClr>
              <a:buSzPts val="1600"/>
              <a:buNone/>
              <a:defRPr sz="1600"/>
            </a:lvl5pPr>
            <a:lvl6pPr lvl="5" algn="ctr">
              <a:lnSpc>
                <a:spcPct val="90000"/>
              </a:lnSpc>
              <a:spcBef>
                <a:spcPts val="375"/>
              </a:spcBef>
              <a:spcAft>
                <a:spcPts val="0"/>
              </a:spcAft>
              <a:buClr>
                <a:schemeClr val="dk1"/>
              </a:buClr>
              <a:buSzPts val="1600"/>
              <a:buNone/>
              <a:defRPr sz="1600"/>
            </a:lvl6pPr>
            <a:lvl7pPr lvl="6" algn="ctr">
              <a:lnSpc>
                <a:spcPct val="90000"/>
              </a:lnSpc>
              <a:spcBef>
                <a:spcPts val="375"/>
              </a:spcBef>
              <a:spcAft>
                <a:spcPts val="0"/>
              </a:spcAft>
              <a:buClr>
                <a:schemeClr val="dk1"/>
              </a:buClr>
              <a:buSzPts val="1600"/>
              <a:buNone/>
              <a:defRPr sz="1600"/>
            </a:lvl7pPr>
            <a:lvl8pPr lvl="7" algn="ctr">
              <a:lnSpc>
                <a:spcPct val="90000"/>
              </a:lnSpc>
              <a:spcBef>
                <a:spcPts val="375"/>
              </a:spcBef>
              <a:spcAft>
                <a:spcPts val="0"/>
              </a:spcAft>
              <a:buClr>
                <a:schemeClr val="dk1"/>
              </a:buClr>
              <a:buSzPts val="1600"/>
              <a:buNone/>
              <a:defRPr sz="1600"/>
            </a:lvl8pPr>
            <a:lvl9pPr lvl="8" algn="ctr">
              <a:lnSpc>
                <a:spcPct val="90000"/>
              </a:lnSpc>
              <a:spcBef>
                <a:spcPts val="375"/>
              </a:spcBef>
              <a:spcAft>
                <a:spcPts val="0"/>
              </a:spcAft>
              <a:buClr>
                <a:schemeClr val="dk1"/>
              </a:buClr>
              <a:buSzPts val="1600"/>
              <a:buNone/>
              <a:defRPr sz="1600"/>
            </a:lvl9pPr>
          </a:lstStyle>
          <a:p>
            <a:endParaRPr/>
          </a:p>
        </p:txBody>
      </p:sp>
      <p:sp>
        <p:nvSpPr>
          <p:cNvPr id="95" name="Google Shape;95;p3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pic>
        <p:nvPicPr>
          <p:cNvPr id="98" name="Google Shape;98;p32"/>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213681" y="160803"/>
            <a:ext cx="2067702" cy="1313163"/>
          </a:xfrm>
          <a:prstGeom prst="rect">
            <a:avLst/>
          </a:prstGeom>
          <a:noFill/>
          <a:ln>
            <a:noFill/>
          </a:ln>
        </p:spPr>
      </p:pic>
      <p:pic>
        <p:nvPicPr>
          <p:cNvPr id="99" name="Google Shape;99;p32"/>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7113006" y="5845567"/>
            <a:ext cx="1896967" cy="407194"/>
          </a:xfrm>
          <a:prstGeom prst="rect">
            <a:avLst/>
          </a:prstGeom>
          <a:noFill/>
          <a:ln>
            <a:noFill/>
          </a:ln>
        </p:spPr>
      </p:pic>
      <p:sp>
        <p:nvSpPr>
          <p:cNvPr id="100" name="Google Shape;100;p32"/>
          <p:cNvSpPr txBox="1"/>
          <p:nvPr/>
        </p:nvSpPr>
        <p:spPr>
          <a:xfrm>
            <a:off x="5836144" y="6238917"/>
            <a:ext cx="3216275" cy="67056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GB" sz="700">
                <a:solidFill>
                  <a:schemeClr val="dk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100">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24"/>
        <p:cNvGrpSpPr/>
        <p:nvPr/>
      </p:nvGrpSpPr>
      <p:grpSpPr>
        <a:xfrm>
          <a:off x="0" y="0"/>
          <a:ext cx="0" cy="0"/>
          <a:chOff x="0" y="0"/>
          <a:chExt cx="0" cy="0"/>
        </a:xfrm>
      </p:grpSpPr>
      <p:sp>
        <p:nvSpPr>
          <p:cNvPr id="25" name="Google Shape;25;p2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2"/>
          <p:cNvSpPr txBox="1">
            <a:spLocks noGrp="1"/>
          </p:cNvSpPr>
          <p:nvPr>
            <p:ph type="body" idx="1"/>
          </p:nvPr>
        </p:nvSpPr>
        <p:spPr>
          <a:xfrm>
            <a:off x="628650" y="1825625"/>
            <a:ext cx="7886700" cy="413408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7" name="Google Shape;27;p2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pic>
        <p:nvPicPr>
          <p:cNvPr id="29" name="Google Shape;29;p22"/>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7760370" y="6094641"/>
            <a:ext cx="1097880" cy="697245"/>
          </a:xfrm>
          <a:prstGeom prst="rect">
            <a:avLst/>
          </a:prstGeom>
          <a:noFill/>
          <a:ln>
            <a:noFill/>
          </a:ln>
        </p:spPr>
      </p:pic>
      <p:pic>
        <p:nvPicPr>
          <p:cNvPr id="30" name="Google Shape;30;p22"/>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123035" y="6299200"/>
            <a:ext cx="1967228" cy="42227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31"/>
        <p:cNvGrpSpPr/>
        <p:nvPr/>
      </p:nvGrpSpPr>
      <p:grpSpPr>
        <a:xfrm>
          <a:off x="0" y="0"/>
          <a:ext cx="0" cy="0"/>
          <a:chOff x="0" y="0"/>
          <a:chExt cx="0" cy="0"/>
        </a:xfrm>
      </p:grpSpPr>
      <p:sp>
        <p:nvSpPr>
          <p:cNvPr id="32" name="Google Shape;32;p23"/>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Trebuchet MS"/>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3"/>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4" name="Google Shape;34;p2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pic>
        <p:nvPicPr>
          <p:cNvPr id="36" name="Google Shape;36;p23"/>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213681" y="160803"/>
            <a:ext cx="2067702" cy="1313163"/>
          </a:xfrm>
          <a:prstGeom prst="rect">
            <a:avLst/>
          </a:prstGeom>
          <a:noFill/>
          <a:ln>
            <a:noFill/>
          </a:ln>
        </p:spPr>
      </p:pic>
      <p:pic>
        <p:nvPicPr>
          <p:cNvPr id="37" name="Google Shape;37;p23"/>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123035" y="6299200"/>
            <a:ext cx="1967228" cy="42227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8"/>
        <p:cNvGrpSpPr/>
        <p:nvPr/>
      </p:nvGrpSpPr>
      <p:grpSpPr>
        <a:xfrm>
          <a:off x="0" y="0"/>
          <a:ext cx="0" cy="0"/>
          <a:chOff x="0" y="0"/>
          <a:chExt cx="0" cy="0"/>
        </a:xfrm>
      </p:grpSpPr>
      <p:sp>
        <p:nvSpPr>
          <p:cNvPr id="39" name="Google Shape;39;p2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4"/>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24"/>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2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pic>
        <p:nvPicPr>
          <p:cNvPr id="44" name="Google Shape;44;p24"/>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7760370" y="6094641"/>
            <a:ext cx="1097880" cy="697245"/>
          </a:xfrm>
          <a:prstGeom prst="rect">
            <a:avLst/>
          </a:prstGeom>
          <a:noFill/>
          <a:ln>
            <a:noFill/>
          </a:ln>
        </p:spPr>
      </p:pic>
      <p:pic>
        <p:nvPicPr>
          <p:cNvPr id="45" name="Google Shape;45;p24"/>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123035" y="6299200"/>
            <a:ext cx="1967228" cy="42227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6"/>
        <p:cNvGrpSpPr/>
        <p:nvPr/>
      </p:nvGrpSpPr>
      <p:grpSpPr>
        <a:xfrm>
          <a:off x="0" y="0"/>
          <a:ext cx="0" cy="0"/>
          <a:chOff x="0" y="0"/>
          <a:chExt cx="0" cy="0"/>
        </a:xfrm>
      </p:grpSpPr>
      <p:sp>
        <p:nvSpPr>
          <p:cNvPr id="47" name="Google Shape;47;p25"/>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5"/>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9" name="Google Shape;49;p25"/>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0" name="Google Shape;50;p25"/>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1" name="Google Shape;51;p25"/>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2" name="Google Shape;52;p2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pic>
        <p:nvPicPr>
          <p:cNvPr id="54" name="Google Shape;54;p25"/>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7760370" y="6094641"/>
            <a:ext cx="1097880" cy="697245"/>
          </a:xfrm>
          <a:prstGeom prst="rect">
            <a:avLst/>
          </a:prstGeom>
          <a:noFill/>
          <a:ln>
            <a:noFill/>
          </a:ln>
        </p:spPr>
      </p:pic>
      <p:pic>
        <p:nvPicPr>
          <p:cNvPr id="55" name="Google Shape;55;p25"/>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123035" y="6299200"/>
            <a:ext cx="1967228" cy="42227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56"/>
        <p:cNvGrpSpPr/>
        <p:nvPr/>
      </p:nvGrpSpPr>
      <p:grpSpPr>
        <a:xfrm>
          <a:off x="0" y="0"/>
          <a:ext cx="0" cy="0"/>
          <a:chOff x="0" y="0"/>
          <a:chExt cx="0" cy="0"/>
        </a:xfrm>
      </p:grpSpPr>
      <p:sp>
        <p:nvSpPr>
          <p:cNvPr id="57" name="Google Shape;57;p2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pic>
        <p:nvPicPr>
          <p:cNvPr id="60" name="Google Shape;60;p26"/>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7760370" y="6094641"/>
            <a:ext cx="1097880" cy="697245"/>
          </a:xfrm>
          <a:prstGeom prst="rect">
            <a:avLst/>
          </a:prstGeom>
          <a:noFill/>
          <a:ln>
            <a:noFill/>
          </a:ln>
        </p:spPr>
      </p:pic>
      <p:pic>
        <p:nvPicPr>
          <p:cNvPr id="61" name="Google Shape;61;p26"/>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123035" y="6299200"/>
            <a:ext cx="1967228" cy="42227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62"/>
        <p:cNvGrpSpPr/>
        <p:nvPr/>
      </p:nvGrpSpPr>
      <p:grpSpPr>
        <a:xfrm>
          <a:off x="0" y="0"/>
          <a:ext cx="0" cy="0"/>
          <a:chOff x="0" y="0"/>
          <a:chExt cx="0" cy="0"/>
        </a:xfrm>
      </p:grpSpPr>
      <p:sp>
        <p:nvSpPr>
          <p:cNvPr id="63" name="Google Shape;63;p2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66"/>
        <p:cNvGrpSpPr/>
        <p:nvPr/>
      </p:nvGrpSpPr>
      <p:grpSpPr>
        <a:xfrm>
          <a:off x="0" y="0"/>
          <a:ext cx="0" cy="0"/>
          <a:chOff x="0" y="0"/>
          <a:chExt cx="0" cy="0"/>
        </a:xfrm>
      </p:grpSpPr>
      <p:sp>
        <p:nvSpPr>
          <p:cNvPr id="67" name="Google Shape;67;p28"/>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Trebuchet M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8"/>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9" name="Google Shape;69;p28"/>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0" name="Google Shape;70;p2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73"/>
        <p:cNvGrpSpPr/>
        <p:nvPr/>
      </p:nvGrpSpPr>
      <p:grpSpPr>
        <a:xfrm>
          <a:off x="0" y="0"/>
          <a:ext cx="0" cy="0"/>
          <a:chOff x="0" y="0"/>
          <a:chExt cx="0" cy="0"/>
        </a:xfrm>
      </p:grpSpPr>
      <p:sp>
        <p:nvSpPr>
          <p:cNvPr id="74" name="Google Shape;74;p2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Trebuchet M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29"/>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Trebuchet MS"/>
                <a:ea typeface="Trebuchet MS"/>
                <a:cs typeface="Trebuchet MS"/>
                <a:sym typeface="Trebuchet MS"/>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9pPr>
          </a:lstStyle>
          <a:p>
            <a:endParaRPr/>
          </a:p>
        </p:txBody>
      </p:sp>
      <p:sp>
        <p:nvSpPr>
          <p:cNvPr id="76" name="Google Shape;76;p29"/>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7" name="Google Shape;77;p2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Trebuchet MS"/>
              <a:buNone/>
              <a:defRPr sz="3300" b="0" i="0" u="none" strike="noStrike" cap="none">
                <a:solidFill>
                  <a:schemeClr val="dk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Trebuchet MS"/>
                <a:ea typeface="Trebuchet MS"/>
                <a:cs typeface="Trebuchet MS"/>
                <a:sym typeface="Trebuchet MS"/>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12" name="Google Shape;12;p2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 name="Google Shape;13;p2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4" name="Google Shape;14;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Trebuchet MS"/>
                <a:ea typeface="Trebuchet MS"/>
                <a:cs typeface="Trebuchet MS"/>
                <a:sym typeface="Trebuchet MS"/>
              </a:defRPr>
            </a:lvl1pPr>
            <a:lvl2pPr marL="0" marR="0" lvl="1" indent="0" algn="r" rtl="0">
              <a:spcBef>
                <a:spcPts val="0"/>
              </a:spcBef>
              <a:buNone/>
              <a:defRPr sz="900" b="0" i="0" u="none" strike="noStrike" cap="none">
                <a:solidFill>
                  <a:srgbClr val="888888"/>
                </a:solidFill>
                <a:latin typeface="Trebuchet MS"/>
                <a:ea typeface="Trebuchet MS"/>
                <a:cs typeface="Trebuchet MS"/>
                <a:sym typeface="Trebuchet MS"/>
              </a:defRPr>
            </a:lvl2pPr>
            <a:lvl3pPr marL="0" marR="0" lvl="2" indent="0" algn="r" rtl="0">
              <a:spcBef>
                <a:spcPts val="0"/>
              </a:spcBef>
              <a:buNone/>
              <a:defRPr sz="900" b="0" i="0" u="none" strike="noStrike" cap="none">
                <a:solidFill>
                  <a:srgbClr val="888888"/>
                </a:solidFill>
                <a:latin typeface="Trebuchet MS"/>
                <a:ea typeface="Trebuchet MS"/>
                <a:cs typeface="Trebuchet MS"/>
                <a:sym typeface="Trebuchet MS"/>
              </a:defRPr>
            </a:lvl3pPr>
            <a:lvl4pPr marL="0" marR="0" lvl="3" indent="0" algn="r" rtl="0">
              <a:spcBef>
                <a:spcPts val="0"/>
              </a:spcBef>
              <a:buNone/>
              <a:defRPr sz="900" b="0" i="0" u="none" strike="noStrike" cap="none">
                <a:solidFill>
                  <a:srgbClr val="888888"/>
                </a:solidFill>
                <a:latin typeface="Trebuchet MS"/>
                <a:ea typeface="Trebuchet MS"/>
                <a:cs typeface="Trebuchet MS"/>
                <a:sym typeface="Trebuchet MS"/>
              </a:defRPr>
            </a:lvl4pPr>
            <a:lvl5pPr marL="0" marR="0" lvl="4" indent="0" algn="r" rtl="0">
              <a:spcBef>
                <a:spcPts val="0"/>
              </a:spcBef>
              <a:buNone/>
              <a:defRPr sz="900" b="0" i="0" u="none" strike="noStrike" cap="none">
                <a:solidFill>
                  <a:srgbClr val="888888"/>
                </a:solidFill>
                <a:latin typeface="Trebuchet MS"/>
                <a:ea typeface="Trebuchet MS"/>
                <a:cs typeface="Trebuchet MS"/>
                <a:sym typeface="Trebuchet MS"/>
              </a:defRPr>
            </a:lvl5pPr>
            <a:lvl6pPr marL="0" marR="0" lvl="5" indent="0" algn="r" rtl="0">
              <a:spcBef>
                <a:spcPts val="0"/>
              </a:spcBef>
              <a:buNone/>
              <a:defRPr sz="900" b="0" i="0" u="none" strike="noStrike" cap="none">
                <a:solidFill>
                  <a:srgbClr val="888888"/>
                </a:solidFill>
                <a:latin typeface="Trebuchet MS"/>
                <a:ea typeface="Trebuchet MS"/>
                <a:cs typeface="Trebuchet MS"/>
                <a:sym typeface="Trebuchet MS"/>
              </a:defRPr>
            </a:lvl6pPr>
            <a:lvl7pPr marL="0" marR="0" lvl="6" indent="0" algn="r" rtl="0">
              <a:spcBef>
                <a:spcPts val="0"/>
              </a:spcBef>
              <a:buNone/>
              <a:defRPr sz="900" b="0" i="0" u="none" strike="noStrike" cap="none">
                <a:solidFill>
                  <a:srgbClr val="888888"/>
                </a:solidFill>
                <a:latin typeface="Trebuchet MS"/>
                <a:ea typeface="Trebuchet MS"/>
                <a:cs typeface="Trebuchet MS"/>
                <a:sym typeface="Trebuchet MS"/>
              </a:defRPr>
            </a:lvl7pPr>
            <a:lvl8pPr marL="0" marR="0" lvl="7" indent="0" algn="r" rtl="0">
              <a:spcBef>
                <a:spcPts val="0"/>
              </a:spcBef>
              <a:buNone/>
              <a:defRPr sz="900" b="0" i="0" u="none" strike="noStrike" cap="none">
                <a:solidFill>
                  <a:srgbClr val="888888"/>
                </a:solidFill>
                <a:latin typeface="Trebuchet MS"/>
                <a:ea typeface="Trebuchet MS"/>
                <a:cs typeface="Trebuchet MS"/>
                <a:sym typeface="Trebuchet MS"/>
              </a:defRPr>
            </a:lvl8pPr>
            <a:lvl9pPr marL="0" marR="0" lvl="8" indent="0" algn="r" rtl="0">
              <a:spcBef>
                <a:spcPts val="0"/>
              </a:spcBef>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4lent.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gyrus.com/the-difference-between-training-and-developmen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hyperlink" Target="https://hrexecutive.com/adapting-learning-and-leadership-development-to-the-digital-age/" TargetMode="External"/><Relationship Id="rId3" Type="http://schemas.openxmlformats.org/officeDocument/2006/relationships/image" Target="../media/image5.png"/><Relationship Id="rId7" Type="http://schemas.openxmlformats.org/officeDocument/2006/relationships/hyperlink" Target="https://chronus.com/employee-development"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www.peoplekeep.com/blog/bid/312123/employee-retention-the-real-cost-of-losing-an-employee" TargetMode="External"/><Relationship Id="rId5" Type="http://schemas.openxmlformats.org/officeDocument/2006/relationships/hyperlink" Target="https://www.inc.com/chad-halvorson/5-reasons-you-should-be-investing-in-employee-development.html" TargetMode="External"/><Relationship Id="rId10" Type="http://schemas.openxmlformats.org/officeDocument/2006/relationships/hyperlink" Target="https://hbr.org/2018/03/the-new-rules-of-talent-management" TargetMode="External"/><Relationship Id="rId4" Type="http://schemas.openxmlformats.org/officeDocument/2006/relationships/hyperlink" Target="http://www.capahrconsulting.com/leadership-employee-development/" TargetMode="External"/><Relationship Id="rId9" Type="http://schemas.openxmlformats.org/officeDocument/2006/relationships/hyperlink" Target="https://www.gyrus.com/the-difference-between-training-and-development"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upcounsel.com/employee-development" TargetMode="External"/><Relationship Id="rId3" Type="http://schemas.openxmlformats.org/officeDocument/2006/relationships/image" Target="../media/image5.png"/><Relationship Id="rId7" Type="http://schemas.openxmlformats.org/officeDocument/2006/relationships/hyperlink" Target="https://blog.logicearth.com/training-development-skills"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s://www.thebalancecareers.com/what-is-human-resource-development-hrd-1918142" TargetMode="External"/><Relationship Id="rId5" Type="http://schemas.openxmlformats.org/officeDocument/2006/relationships/hyperlink" Target="https://trainingmag.com/importance-employee-development/" TargetMode="External"/><Relationship Id="rId4" Type="http://schemas.openxmlformats.org/officeDocument/2006/relationships/hyperlink" Target="https://www.managementstudyguide.com/employee-development-articles.htm" TargetMode="External"/><Relationship Id="rId9" Type="http://schemas.openxmlformats.org/officeDocument/2006/relationships/hyperlink" Target="https://www.hrdive.com/news/study-turnover-costs-employers-15000-per-worker/44914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png"/><Relationship Id="rId7"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jpg"/><Relationship Id="rId4" Type="http://schemas.openxmlformats.org/officeDocument/2006/relationships/image" Target="../media/image13.jpg"/><Relationship Id="rId9" Type="http://schemas.openxmlformats.org/officeDocument/2006/relationships/image" Target="../media/image18.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txBox="1">
            <a:spLocks noGrp="1"/>
          </p:cNvSpPr>
          <p:nvPr>
            <p:ph type="ctrTitle"/>
          </p:nvPr>
        </p:nvSpPr>
        <p:spPr>
          <a:xfrm>
            <a:off x="421100" y="2889422"/>
            <a:ext cx="8520600" cy="860799"/>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Clr>
                <a:schemeClr val="dk1"/>
              </a:buClr>
              <a:buSzPts val="4600"/>
              <a:buFont typeface="Trebuchet MS"/>
              <a:buNone/>
            </a:pPr>
            <a:r>
              <a:rPr lang="es-ES" sz="4600" b="1" dirty="0" err="1" smtClean="0"/>
              <a:t>Talent</a:t>
            </a:r>
            <a:r>
              <a:rPr lang="es-ES" sz="4600" b="1" dirty="0" smtClean="0"/>
              <a:t> 4.0 – La Gestión del </a:t>
            </a:r>
            <a:br>
              <a:rPr lang="es-ES" sz="4600" b="1" dirty="0" smtClean="0"/>
            </a:br>
            <a:r>
              <a:rPr lang="es-ES" sz="4600" b="1" dirty="0" smtClean="0"/>
              <a:t>talento para las PYMES</a:t>
            </a:r>
            <a:br>
              <a:rPr lang="es-ES" sz="4600" b="1" dirty="0" smtClean="0"/>
            </a:br>
            <a:r>
              <a:rPr lang="es-ES" sz="4600" b="1" dirty="0" smtClean="0"/>
              <a:t>Programa de formación</a:t>
            </a:r>
            <a:endParaRPr lang="es-ES" sz="4800" b="1" dirty="0"/>
          </a:p>
        </p:txBody>
      </p:sp>
      <p:sp>
        <p:nvSpPr>
          <p:cNvPr id="106" name="Google Shape;106;p1"/>
          <p:cNvSpPr txBox="1"/>
          <p:nvPr/>
        </p:nvSpPr>
        <p:spPr>
          <a:xfrm>
            <a:off x="3322040" y="4446165"/>
            <a:ext cx="214758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i="0" u="sng" strike="noStrike" cap="none">
                <a:solidFill>
                  <a:schemeClr val="dk1"/>
                </a:solidFill>
                <a:latin typeface="Trebuchet MS"/>
                <a:ea typeface="Trebuchet MS"/>
                <a:cs typeface="Trebuchet MS"/>
                <a:sym typeface="Trebuchet MS"/>
                <a:hlinkClick r:id="rId3"/>
              </a:rPr>
              <a:t>https://t4lent.eu/</a:t>
            </a:r>
            <a:endParaRPr sz="1800">
              <a:solidFill>
                <a:schemeClr val="dk1"/>
              </a:solidFill>
              <a:latin typeface="Trebuchet MS"/>
              <a:ea typeface="Trebuchet MS"/>
              <a:cs typeface="Trebuchet MS"/>
              <a:sym typeface="Trebuchet MS"/>
            </a:endParaRPr>
          </a:p>
        </p:txBody>
      </p:sp>
      <p:pic>
        <p:nvPicPr>
          <p:cNvPr id="107" name="Google Shape;107;p1" descr="A close up of a logo  Description automatically generated"/>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524425" y="6307332"/>
            <a:ext cx="1710047" cy="408041"/>
          </a:xfrm>
          <a:prstGeom prst="rect">
            <a:avLst/>
          </a:prstGeom>
          <a:noFill/>
          <a:ln>
            <a:noFill/>
          </a:ln>
        </p:spPr>
      </p:pic>
      <p:sp>
        <p:nvSpPr>
          <p:cNvPr id="108" name="Google Shape;108;p1"/>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0"/>
          <p:cNvSpPr>
            <a:spLocks noGrp="1"/>
          </p:cNvSpPr>
          <p:nvPr>
            <p:ph type="ctrTitle"/>
          </p:nvPr>
        </p:nvSpPr>
        <p:spPr>
          <a:xfrm>
            <a:off x="266305" y="1529985"/>
            <a:ext cx="8520600" cy="914400"/>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3060"/>
              <a:buFont typeface="Trebuchet MS"/>
              <a:buNone/>
            </a:pPr>
            <a:r>
              <a:rPr lang="en-GB" sz="3060" b="1">
                <a:solidFill>
                  <a:schemeClr val="lt1"/>
                </a:solidFill>
                <a:latin typeface="Trebuchet MS"/>
                <a:ea typeface="Trebuchet MS"/>
                <a:cs typeface="Trebuchet MS"/>
                <a:sym typeface="Trebuchet MS"/>
              </a:rPr>
              <a:t>¿Por qué es importante el desarrollo de los empleados para una PYME?</a:t>
            </a:r>
            <a:endParaRPr sz="3060" b="1">
              <a:solidFill>
                <a:schemeClr val="lt1"/>
              </a:solidFill>
            </a:endParaRPr>
          </a:p>
        </p:txBody>
      </p:sp>
      <p:sp>
        <p:nvSpPr>
          <p:cNvPr id="186" name="Google Shape;186;p10"/>
          <p:cNvSpPr txBox="1">
            <a:spLocks noGrp="1"/>
          </p:cNvSpPr>
          <p:nvPr>
            <p:ph type="subTitle" idx="1"/>
          </p:nvPr>
        </p:nvSpPr>
        <p:spPr>
          <a:xfrm>
            <a:off x="266306" y="2488470"/>
            <a:ext cx="3529318" cy="3793721"/>
          </a:xfrm>
          <a:prstGeom prst="rect">
            <a:avLst/>
          </a:prstGeom>
          <a:noFill/>
          <a:ln>
            <a:noFill/>
          </a:ln>
        </p:spPr>
        <p:txBody>
          <a:bodyPr spcFirstLastPara="1" wrap="square" lIns="91425" tIns="91425" rIns="91425" bIns="91425" anchor="t" anchorCtr="0">
            <a:noAutofit/>
          </a:bodyPr>
          <a:lstStyle/>
          <a:p>
            <a:pPr marL="0" lvl="0" indent="0" algn="just" rtl="0">
              <a:lnSpc>
                <a:spcPct val="90000"/>
              </a:lnSpc>
              <a:spcBef>
                <a:spcPts val="750"/>
              </a:spcBef>
              <a:spcAft>
                <a:spcPts val="0"/>
              </a:spcAft>
              <a:buClr>
                <a:schemeClr val="dk1"/>
              </a:buClr>
              <a:buSzPts val="1800"/>
              <a:buNone/>
            </a:pPr>
            <a:r>
              <a:rPr lang="es-ES" dirty="0" smtClean="0"/>
              <a:t>Las actividades de desarrollo de los empleados preparan a un individuo tanto para el presente como para el futuro.</a:t>
            </a:r>
          </a:p>
          <a:p>
            <a:pPr marL="0" lvl="0" indent="0" algn="just" rtl="0">
              <a:lnSpc>
                <a:spcPct val="90000"/>
              </a:lnSpc>
              <a:spcBef>
                <a:spcPts val="750"/>
              </a:spcBef>
              <a:spcAft>
                <a:spcPts val="0"/>
              </a:spcAft>
              <a:buClr>
                <a:schemeClr val="dk1"/>
              </a:buClr>
              <a:buSzPts val="1800"/>
              <a:buNone/>
            </a:pPr>
            <a:endParaRPr lang="es-ES" dirty="0" smtClean="0"/>
          </a:p>
          <a:p>
            <a:pPr marL="0" lvl="0" indent="0" algn="just" rtl="0">
              <a:lnSpc>
                <a:spcPct val="90000"/>
              </a:lnSpc>
              <a:spcBef>
                <a:spcPts val="750"/>
              </a:spcBef>
              <a:spcAft>
                <a:spcPts val="0"/>
              </a:spcAft>
              <a:buClr>
                <a:schemeClr val="dk1"/>
              </a:buClr>
              <a:buSzPts val="1800"/>
              <a:buNone/>
            </a:pPr>
            <a:r>
              <a:rPr lang="es-ES" dirty="0" smtClean="0"/>
              <a:t>Es esencial para motivar y extraer lo mejor de los empleados.</a:t>
            </a:r>
          </a:p>
          <a:p>
            <a:pPr marL="0" lvl="0" indent="0" algn="just" rtl="0">
              <a:lnSpc>
                <a:spcPct val="90000"/>
              </a:lnSpc>
              <a:spcBef>
                <a:spcPts val="750"/>
              </a:spcBef>
              <a:spcAft>
                <a:spcPts val="0"/>
              </a:spcAft>
              <a:buClr>
                <a:schemeClr val="dk1"/>
              </a:buClr>
              <a:buSzPts val="1800"/>
              <a:buNone/>
            </a:pPr>
            <a:endParaRPr lang="es-ES" dirty="0" smtClean="0"/>
          </a:p>
          <a:p>
            <a:pPr marL="0" lvl="0" indent="0" algn="just" rtl="0">
              <a:lnSpc>
                <a:spcPct val="90000"/>
              </a:lnSpc>
              <a:spcBef>
                <a:spcPts val="750"/>
              </a:spcBef>
              <a:spcAft>
                <a:spcPts val="0"/>
              </a:spcAft>
              <a:buClr>
                <a:schemeClr val="dk1"/>
              </a:buClr>
              <a:buSzPts val="1800"/>
              <a:buNone/>
            </a:pPr>
            <a:r>
              <a:rPr lang="es-ES" dirty="0" smtClean="0"/>
              <a:t>Va relacionado con en el fortalecimiento de las relaciones con los empleados</a:t>
            </a:r>
            <a:r>
              <a:rPr lang="en-GB" sz="2000" dirty="0" smtClean="0"/>
              <a:t>.</a:t>
            </a:r>
            <a:endParaRPr sz="2000" dirty="0"/>
          </a:p>
          <a:p>
            <a:pPr marL="0" lvl="0" indent="0" algn="l" rtl="0">
              <a:lnSpc>
                <a:spcPct val="90000"/>
              </a:lnSpc>
              <a:spcBef>
                <a:spcPts val="750"/>
              </a:spcBef>
              <a:spcAft>
                <a:spcPts val="0"/>
              </a:spcAft>
              <a:buClr>
                <a:schemeClr val="dk1"/>
              </a:buClr>
              <a:buSzPts val="1800"/>
              <a:buNone/>
            </a:pPr>
            <a:endParaRPr dirty="0"/>
          </a:p>
          <a:p>
            <a:pPr marL="0" lvl="0" indent="0" algn="l" rtl="0">
              <a:lnSpc>
                <a:spcPct val="90000"/>
              </a:lnSpc>
              <a:spcBef>
                <a:spcPts val="750"/>
              </a:spcBef>
              <a:spcAft>
                <a:spcPts val="0"/>
              </a:spcAft>
              <a:buClr>
                <a:schemeClr val="dk1"/>
              </a:buClr>
              <a:buSzPts val="1800"/>
              <a:buNone/>
            </a:pPr>
            <a:endParaRPr dirty="0"/>
          </a:p>
          <a:p>
            <a:pPr marL="0" lvl="0" indent="0" algn="l" rtl="0">
              <a:lnSpc>
                <a:spcPct val="90000"/>
              </a:lnSpc>
              <a:spcBef>
                <a:spcPts val="750"/>
              </a:spcBef>
              <a:spcAft>
                <a:spcPts val="0"/>
              </a:spcAft>
              <a:buClr>
                <a:schemeClr val="dk1"/>
              </a:buClr>
              <a:buSzPts val="1800"/>
              <a:buNone/>
            </a:pPr>
            <a:endParaRPr dirty="0"/>
          </a:p>
        </p:txBody>
      </p:sp>
      <p:pic>
        <p:nvPicPr>
          <p:cNvPr id="187" name="Google Shape;187;p10" descr="A close up of a logo  Description automatically generated"/>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524425" y="6307332"/>
            <a:ext cx="1710047" cy="408041"/>
          </a:xfrm>
          <a:prstGeom prst="rect">
            <a:avLst/>
          </a:prstGeom>
          <a:noFill/>
          <a:ln>
            <a:noFill/>
          </a:ln>
        </p:spPr>
      </p:pic>
      <p:sp>
        <p:nvSpPr>
          <p:cNvPr id="188" name="Google Shape;188;p10"/>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2" name="Picture 1">
            <a:extLst>
              <a:ext uri="{FF2B5EF4-FFF2-40B4-BE49-F238E27FC236}">
                <a16:creationId xmlns:a16="http://schemas.microsoft.com/office/drawing/2014/main" xmlns="" id="{E3533C94-34CA-4B35-9E7D-8403FB79B5E0}"/>
              </a:ext>
            </a:extLst>
          </p:cNvPr>
          <p:cNvPicPr>
            <a:picLocks noChangeAspect="1"/>
          </p:cNvPicPr>
          <p:nvPr/>
        </p:nvPicPr>
        <p:blipFill>
          <a:blip r:embed="rId4"/>
          <a:stretch>
            <a:fillRect/>
          </a:stretch>
        </p:blipFill>
        <p:spPr>
          <a:xfrm>
            <a:off x="3920490" y="2644140"/>
            <a:ext cx="4957205" cy="312120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1"/>
          <p:cNvSpPr>
            <a:spLocks noGrp="1"/>
          </p:cNvSpPr>
          <p:nvPr>
            <p:ph type="ctrTitle"/>
          </p:nvPr>
        </p:nvSpPr>
        <p:spPr>
          <a:xfrm>
            <a:off x="253334" y="1512563"/>
            <a:ext cx="8520600" cy="84801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3060"/>
              <a:buFont typeface="Trebuchet MS"/>
              <a:buNone/>
            </a:pPr>
            <a:r>
              <a:rPr lang="es-ES" sz="3060" b="1" dirty="0" smtClean="0">
                <a:solidFill>
                  <a:schemeClr val="lt1"/>
                </a:solidFill>
                <a:sym typeface="Trebuchet MS"/>
              </a:rPr>
              <a:t>¿Qué gana una </a:t>
            </a:r>
            <a:r>
              <a:rPr lang="es-ES" sz="3060" b="1" dirty="0" smtClean="0">
                <a:solidFill>
                  <a:schemeClr val="lt1"/>
                </a:solidFill>
              </a:rPr>
              <a:t>PYME</a:t>
            </a:r>
            <a:r>
              <a:rPr lang="es-ES" sz="3060" b="1" dirty="0" smtClean="0">
                <a:solidFill>
                  <a:schemeClr val="lt1"/>
                </a:solidFill>
                <a:sym typeface="Trebuchet MS"/>
              </a:rPr>
              <a:t> al invertir en el desarrollo de los empleados?</a:t>
            </a:r>
            <a:endParaRPr lang="es-ES" sz="3060" b="1" dirty="0">
              <a:solidFill>
                <a:schemeClr val="lt1"/>
              </a:solidFill>
            </a:endParaRPr>
          </a:p>
        </p:txBody>
      </p:sp>
      <p:sp>
        <p:nvSpPr>
          <p:cNvPr id="194" name="Google Shape;194;p11"/>
          <p:cNvSpPr txBox="1">
            <a:spLocks noGrp="1"/>
          </p:cNvSpPr>
          <p:nvPr>
            <p:ph type="subTitle" idx="1"/>
          </p:nvPr>
        </p:nvSpPr>
        <p:spPr>
          <a:xfrm>
            <a:off x="331156" y="2477377"/>
            <a:ext cx="8520600" cy="3318512"/>
          </a:xfrm>
          <a:prstGeom prst="rect">
            <a:avLst/>
          </a:prstGeom>
          <a:noFill/>
          <a:ln>
            <a:noFill/>
          </a:ln>
        </p:spPr>
        <p:txBody>
          <a:bodyPr spcFirstLastPara="1" wrap="square" lIns="91425" tIns="91425" rIns="91425" bIns="91425" anchor="t" anchorCtr="0">
            <a:noAutofit/>
          </a:bodyPr>
          <a:lstStyle/>
          <a:p>
            <a:pPr marL="0" lvl="0" indent="0" algn="just" rtl="0">
              <a:lnSpc>
                <a:spcPct val="90000"/>
              </a:lnSpc>
              <a:spcBef>
                <a:spcPts val="750"/>
              </a:spcBef>
              <a:spcAft>
                <a:spcPts val="0"/>
              </a:spcAft>
              <a:buClr>
                <a:schemeClr val="dk1"/>
              </a:buClr>
              <a:buSzPts val="1800"/>
              <a:buNone/>
            </a:pPr>
            <a:r>
              <a:rPr lang="es-ES" dirty="0" smtClean="0"/>
              <a:t>Al dedicar tiempo y esfuerzo en el desarrollo de sus empleados, las PYMES pueden:</a:t>
            </a:r>
          </a:p>
          <a:p>
            <a:pPr marL="342900" lvl="1" indent="0" algn="just" rtl="0">
              <a:lnSpc>
                <a:spcPct val="100000"/>
              </a:lnSpc>
              <a:spcBef>
                <a:spcPts val="375"/>
              </a:spcBef>
              <a:spcAft>
                <a:spcPts val="0"/>
              </a:spcAft>
              <a:buClr>
                <a:schemeClr val="dk1"/>
              </a:buClr>
              <a:buSzPts val="1800"/>
              <a:buNone/>
            </a:pPr>
            <a:r>
              <a:rPr lang="es-ES" sz="1800" dirty="0" smtClean="0"/>
              <a:t>• Utilizar mejor sus recursos humanos</a:t>
            </a:r>
          </a:p>
          <a:p>
            <a:pPr marL="342900" lvl="1" indent="0" algn="just" rtl="0">
              <a:lnSpc>
                <a:spcPct val="100000"/>
              </a:lnSpc>
              <a:spcBef>
                <a:spcPts val="375"/>
              </a:spcBef>
              <a:spcAft>
                <a:spcPts val="0"/>
              </a:spcAft>
              <a:buClr>
                <a:schemeClr val="dk1"/>
              </a:buClr>
              <a:buSzPts val="1800"/>
              <a:buNone/>
            </a:pPr>
            <a:r>
              <a:rPr lang="es-ES" sz="1800" dirty="0" smtClean="0"/>
              <a:t>• Mejorar el desarrollo de competencias de sus empleados</a:t>
            </a:r>
          </a:p>
          <a:p>
            <a:pPr marL="342900" lvl="1" indent="0" algn="just" rtl="0">
              <a:lnSpc>
                <a:spcPct val="100000"/>
              </a:lnSpc>
              <a:spcBef>
                <a:spcPts val="375"/>
              </a:spcBef>
              <a:spcAft>
                <a:spcPts val="0"/>
              </a:spcAft>
              <a:buClr>
                <a:schemeClr val="dk1"/>
              </a:buClr>
              <a:buSzPts val="1800"/>
              <a:buNone/>
            </a:pPr>
            <a:r>
              <a:rPr lang="es-ES" sz="1800" dirty="0" smtClean="0"/>
              <a:t>• Aumentar la productividad de su personal</a:t>
            </a:r>
          </a:p>
          <a:p>
            <a:pPr marL="342900" lvl="1" indent="0" algn="just" rtl="0">
              <a:lnSpc>
                <a:spcPct val="100000"/>
              </a:lnSpc>
              <a:spcBef>
                <a:spcPts val="375"/>
              </a:spcBef>
              <a:spcAft>
                <a:spcPts val="0"/>
              </a:spcAft>
              <a:buClr>
                <a:schemeClr val="dk1"/>
              </a:buClr>
              <a:buSzPts val="1800"/>
              <a:buNone/>
            </a:pPr>
            <a:r>
              <a:rPr lang="es-ES" sz="1800" dirty="0" smtClean="0"/>
              <a:t>• Mejorar su cultura organizacional</a:t>
            </a:r>
            <a:endParaRPr lang="es-ES" dirty="0" smtClean="0"/>
          </a:p>
          <a:p>
            <a:pPr marL="342900" lvl="1" indent="0" algn="just" rtl="0">
              <a:lnSpc>
                <a:spcPct val="100000"/>
              </a:lnSpc>
              <a:spcBef>
                <a:spcPts val="375"/>
              </a:spcBef>
              <a:spcAft>
                <a:spcPts val="0"/>
              </a:spcAft>
              <a:buClr>
                <a:schemeClr val="dk1"/>
              </a:buClr>
              <a:buSzPts val="1800"/>
              <a:buNone/>
            </a:pPr>
            <a:r>
              <a:rPr lang="es-ES" sz="1800" dirty="0" smtClean="0"/>
              <a:t>• Mejorar la calidad y la seguridad de su proceso</a:t>
            </a:r>
          </a:p>
          <a:p>
            <a:pPr marL="342900" lvl="1" indent="0" algn="just" rtl="0">
              <a:lnSpc>
                <a:spcPct val="100000"/>
              </a:lnSpc>
              <a:spcBef>
                <a:spcPts val="375"/>
              </a:spcBef>
              <a:spcAft>
                <a:spcPts val="0"/>
              </a:spcAft>
              <a:buClr>
                <a:schemeClr val="dk1"/>
              </a:buClr>
              <a:buSzPts val="1800"/>
              <a:buNone/>
            </a:pPr>
            <a:r>
              <a:rPr lang="es-ES" sz="1800" dirty="0" smtClean="0"/>
              <a:t>• Aumentar la rentabilidad</a:t>
            </a:r>
            <a:endParaRPr lang="es-ES" dirty="0" smtClean="0"/>
          </a:p>
          <a:p>
            <a:pPr marL="342900" lvl="1" indent="0" algn="just" rtl="0">
              <a:lnSpc>
                <a:spcPct val="100000"/>
              </a:lnSpc>
              <a:spcBef>
                <a:spcPts val="375"/>
              </a:spcBef>
              <a:spcAft>
                <a:spcPts val="0"/>
              </a:spcAft>
              <a:buClr>
                <a:schemeClr val="dk1"/>
              </a:buClr>
              <a:buSzPts val="1800"/>
              <a:buNone/>
            </a:pPr>
            <a:r>
              <a:rPr lang="es-ES" sz="1800" dirty="0" smtClean="0"/>
              <a:t>• Mejorar la moral y la imagen corporativa de la empresa</a:t>
            </a:r>
            <a:endParaRPr lang="es-ES" dirty="0"/>
          </a:p>
        </p:txBody>
      </p:sp>
      <p:pic>
        <p:nvPicPr>
          <p:cNvPr id="195" name="Google Shape;195;p11" descr="A close up of a logo  Description automatically generated"/>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524425" y="6307332"/>
            <a:ext cx="1710047" cy="408041"/>
          </a:xfrm>
          <a:prstGeom prst="rect">
            <a:avLst/>
          </a:prstGeom>
          <a:noFill/>
          <a:ln>
            <a:noFill/>
          </a:ln>
        </p:spPr>
      </p:pic>
      <p:sp>
        <p:nvSpPr>
          <p:cNvPr id="196" name="Google Shape;196;p11"/>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2"/>
          <p:cNvSpPr>
            <a:spLocks noGrp="1"/>
          </p:cNvSpPr>
          <p:nvPr>
            <p:ph type="ctrTitle"/>
          </p:nvPr>
        </p:nvSpPr>
        <p:spPr>
          <a:xfrm>
            <a:off x="272788" y="1512563"/>
            <a:ext cx="8417255" cy="84801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3060"/>
              <a:buFont typeface="Trebuchet MS"/>
              <a:buNone/>
            </a:pPr>
            <a:r>
              <a:rPr lang="es-ES" sz="3060" b="1" dirty="0" smtClean="0">
                <a:solidFill>
                  <a:schemeClr val="lt1"/>
                </a:solidFill>
                <a:sym typeface="Trebuchet MS"/>
              </a:rPr>
              <a:t>Desarrollo de los</a:t>
            </a:r>
            <a:r>
              <a:rPr lang="es-ES" sz="3060" b="1" dirty="0" smtClean="0">
                <a:solidFill>
                  <a:schemeClr val="lt1"/>
                </a:solidFill>
              </a:rPr>
              <a:t> </a:t>
            </a:r>
            <a:r>
              <a:rPr lang="es-ES" sz="3060" b="1" dirty="0" smtClean="0">
                <a:solidFill>
                  <a:schemeClr val="lt1"/>
                </a:solidFill>
                <a:sym typeface="Trebuchet MS"/>
              </a:rPr>
              <a:t>empleados y su relación con los empleadores</a:t>
            </a:r>
            <a:endParaRPr lang="es-ES" sz="3060" b="1" dirty="0">
              <a:solidFill>
                <a:schemeClr val="lt1"/>
              </a:solidFill>
            </a:endParaRPr>
          </a:p>
        </p:txBody>
      </p:sp>
      <p:sp>
        <p:nvSpPr>
          <p:cNvPr id="202" name="Google Shape;202;p12"/>
          <p:cNvSpPr txBox="1">
            <a:spLocks noGrp="1"/>
          </p:cNvSpPr>
          <p:nvPr>
            <p:ph type="subTitle" idx="1"/>
          </p:nvPr>
        </p:nvSpPr>
        <p:spPr>
          <a:xfrm>
            <a:off x="272787" y="2522706"/>
            <a:ext cx="3316233" cy="3619301"/>
          </a:xfrm>
          <a:prstGeom prst="rect">
            <a:avLst/>
          </a:prstGeom>
          <a:noFill/>
          <a:ln>
            <a:noFill/>
          </a:ln>
        </p:spPr>
        <p:txBody>
          <a:bodyPr spcFirstLastPara="1" wrap="square" lIns="91425" tIns="91425" rIns="91425" bIns="91425" anchor="t" anchorCtr="0">
            <a:noAutofit/>
          </a:bodyPr>
          <a:lstStyle/>
          <a:p>
            <a:pPr marL="0" indent="0" algn="just"/>
            <a:r>
              <a:rPr lang="es-ES" dirty="0" smtClean="0"/>
              <a:t>Según la investigación, el 74 % de los empleados cree que no están alcanzando todo su potencial debido a la falta de oportunidades en su desarrollo profesional.</a:t>
            </a:r>
          </a:p>
          <a:p>
            <a:pPr marL="0" indent="0" algn="just"/>
            <a:endParaRPr lang="es-ES" dirty="0" smtClean="0"/>
          </a:p>
          <a:p>
            <a:pPr marL="0" lvl="0" indent="0" algn="just" rtl="0">
              <a:lnSpc>
                <a:spcPct val="90000"/>
              </a:lnSpc>
              <a:spcBef>
                <a:spcPts val="750"/>
              </a:spcBef>
              <a:spcAft>
                <a:spcPts val="0"/>
              </a:spcAft>
              <a:buClr>
                <a:schemeClr val="dk1"/>
              </a:buClr>
              <a:buSzPts val="1800"/>
              <a:buNone/>
            </a:pPr>
            <a:r>
              <a:rPr lang="es-ES" dirty="0" smtClean="0"/>
              <a:t>Los empleados y los solicitantes de empleo le dan mucha importancia a las oportunidades de desarrollo.</a:t>
            </a:r>
          </a:p>
          <a:p>
            <a:pPr marL="0" lvl="0" indent="0" algn="l" rtl="0">
              <a:lnSpc>
                <a:spcPct val="90000"/>
              </a:lnSpc>
              <a:spcBef>
                <a:spcPts val="750"/>
              </a:spcBef>
              <a:spcAft>
                <a:spcPts val="0"/>
              </a:spcAft>
              <a:buClr>
                <a:schemeClr val="dk1"/>
              </a:buClr>
              <a:buSzPts val="1800"/>
              <a:buNone/>
            </a:pPr>
            <a:endParaRPr dirty="0"/>
          </a:p>
          <a:p>
            <a:pPr marL="628650" lvl="1" indent="-190500" algn="l" rtl="0">
              <a:lnSpc>
                <a:spcPct val="90000"/>
              </a:lnSpc>
              <a:spcBef>
                <a:spcPts val="375"/>
              </a:spcBef>
              <a:spcAft>
                <a:spcPts val="0"/>
              </a:spcAft>
              <a:buClr>
                <a:schemeClr val="dk1"/>
              </a:buClr>
              <a:buSzPts val="1500"/>
              <a:buFont typeface="Noto Sans Symbols"/>
              <a:buNone/>
            </a:pPr>
            <a:endParaRPr dirty="0"/>
          </a:p>
          <a:p>
            <a:pPr marL="0" lvl="0" indent="0" algn="l" rtl="0">
              <a:lnSpc>
                <a:spcPct val="90000"/>
              </a:lnSpc>
              <a:spcBef>
                <a:spcPts val="750"/>
              </a:spcBef>
              <a:spcAft>
                <a:spcPts val="0"/>
              </a:spcAft>
              <a:buClr>
                <a:schemeClr val="dk1"/>
              </a:buClr>
              <a:buSzPts val="1800"/>
              <a:buNone/>
            </a:pPr>
            <a:endParaRPr sz="1800" dirty="0"/>
          </a:p>
        </p:txBody>
      </p:sp>
      <p:pic>
        <p:nvPicPr>
          <p:cNvPr id="203" name="Google Shape;203;p12" descr="A close up of a logo  Description automatically generated"/>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524425" y="6307332"/>
            <a:ext cx="1710047" cy="408041"/>
          </a:xfrm>
          <a:prstGeom prst="rect">
            <a:avLst/>
          </a:prstGeom>
          <a:noFill/>
          <a:ln>
            <a:noFill/>
          </a:ln>
        </p:spPr>
      </p:pic>
      <p:sp>
        <p:nvSpPr>
          <p:cNvPr id="204" name="Google Shape;204;p12"/>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dirty="0">
              <a:solidFill>
                <a:schemeClr val="dk1"/>
              </a:solidFill>
              <a:latin typeface="Trebuchet MS"/>
              <a:ea typeface="Trebuchet MS"/>
              <a:cs typeface="Trebuchet MS"/>
              <a:sym typeface="Trebuchet MS"/>
            </a:endParaRPr>
          </a:p>
        </p:txBody>
      </p:sp>
      <p:pic>
        <p:nvPicPr>
          <p:cNvPr id="2" name="Picture 1">
            <a:extLst>
              <a:ext uri="{FF2B5EF4-FFF2-40B4-BE49-F238E27FC236}">
                <a16:creationId xmlns:a16="http://schemas.microsoft.com/office/drawing/2014/main" xmlns="" id="{D63C894D-6075-47DA-9DAD-42A1F0B9CA86}"/>
              </a:ext>
            </a:extLst>
          </p:cNvPr>
          <p:cNvPicPr>
            <a:picLocks noChangeAspect="1"/>
          </p:cNvPicPr>
          <p:nvPr/>
        </p:nvPicPr>
        <p:blipFill>
          <a:blip r:embed="rId4"/>
          <a:stretch>
            <a:fillRect/>
          </a:stretch>
        </p:blipFill>
        <p:spPr>
          <a:xfrm>
            <a:off x="3667305" y="2459735"/>
            <a:ext cx="5074920" cy="323369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14"/>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206625" y="468724"/>
            <a:ext cx="8730749" cy="522699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5"/>
          <p:cNvSpPr>
            <a:spLocks noGrp="1"/>
          </p:cNvSpPr>
          <p:nvPr>
            <p:ph type="ctrTitle"/>
          </p:nvPr>
        </p:nvSpPr>
        <p:spPr>
          <a:xfrm>
            <a:off x="253334" y="1512563"/>
            <a:ext cx="8520600" cy="696065"/>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Trebuchet MS"/>
              <a:buNone/>
            </a:pPr>
            <a:r>
              <a:rPr lang="en-GB" sz="3400" b="1">
                <a:solidFill>
                  <a:schemeClr val="lt1"/>
                </a:solidFill>
                <a:latin typeface="Trebuchet MS"/>
                <a:ea typeface="Trebuchet MS"/>
                <a:cs typeface="Trebuchet MS"/>
                <a:sym typeface="Trebuchet MS"/>
              </a:rPr>
              <a:t>Desarrollo Vs Formación</a:t>
            </a:r>
            <a:endParaRPr sz="3400" b="1" dirty="0">
              <a:solidFill>
                <a:schemeClr val="lt1"/>
              </a:solidFill>
            </a:endParaRPr>
          </a:p>
        </p:txBody>
      </p:sp>
      <p:sp>
        <p:nvSpPr>
          <p:cNvPr id="223" name="Google Shape;223;p15"/>
          <p:cNvSpPr txBox="1">
            <a:spLocks noGrp="1"/>
          </p:cNvSpPr>
          <p:nvPr>
            <p:ph type="subTitle" idx="1"/>
          </p:nvPr>
        </p:nvSpPr>
        <p:spPr>
          <a:xfrm>
            <a:off x="253334" y="2277640"/>
            <a:ext cx="8520600" cy="3536564"/>
          </a:xfrm>
          <a:prstGeom prst="rect">
            <a:avLst/>
          </a:prstGeom>
          <a:noFill/>
          <a:ln>
            <a:noFill/>
          </a:ln>
        </p:spPr>
        <p:txBody>
          <a:bodyPr spcFirstLastPara="1" wrap="square" lIns="91425" tIns="91425" rIns="91425" bIns="91425" anchor="t" anchorCtr="0">
            <a:noAutofit/>
          </a:bodyPr>
          <a:lstStyle/>
          <a:p>
            <a:pPr marL="342900" lvl="1" indent="0" algn="just">
              <a:buSzPts val="1800"/>
            </a:pPr>
            <a:r>
              <a:rPr lang="es-ES" sz="1700" dirty="0" smtClean="0"/>
              <a:t>La </a:t>
            </a:r>
            <a:r>
              <a:rPr lang="es-ES" sz="1700" dirty="0" smtClean="0"/>
              <a:t>forma</a:t>
            </a:r>
            <a:r>
              <a:rPr lang="es-ES" sz="1700" dirty="0" smtClean="0"/>
              <a:t>ción y el desarrollo se </a:t>
            </a:r>
            <a:r>
              <a:rPr lang="es-ES" sz="1700" dirty="0"/>
              <a:t>suelen </a:t>
            </a:r>
            <a:r>
              <a:rPr lang="es-ES" sz="1700" dirty="0" smtClean="0"/>
              <a:t>utilizar a menudo </a:t>
            </a:r>
            <a:r>
              <a:rPr lang="es-ES" sz="1700" dirty="0" smtClean="0"/>
              <a:t>indistintamente, pero tienen diferencias fundamentales que guardan relación con la mejora del rendimiento.</a:t>
            </a:r>
          </a:p>
          <a:p>
            <a:pPr marL="342900" lvl="1" indent="0" algn="just" rtl="0">
              <a:lnSpc>
                <a:spcPct val="90000"/>
              </a:lnSpc>
              <a:spcBef>
                <a:spcPts val="375"/>
              </a:spcBef>
              <a:spcAft>
                <a:spcPts val="0"/>
              </a:spcAft>
              <a:buClr>
                <a:schemeClr val="dk1"/>
              </a:buClr>
              <a:buSzPts val="1800"/>
              <a:buNone/>
            </a:pPr>
            <a:endParaRPr lang="es-ES" sz="1700" dirty="0" smtClean="0"/>
          </a:p>
          <a:p>
            <a:pPr marL="342900" lvl="1" indent="0" algn="just" rtl="0">
              <a:lnSpc>
                <a:spcPct val="90000"/>
              </a:lnSpc>
              <a:spcBef>
                <a:spcPts val="375"/>
              </a:spcBef>
              <a:spcAft>
                <a:spcPts val="0"/>
              </a:spcAft>
              <a:buClr>
                <a:schemeClr val="dk1"/>
              </a:buClr>
              <a:buSzPts val="1800"/>
              <a:buNone/>
            </a:pPr>
            <a:r>
              <a:rPr lang="es-ES" sz="1700" dirty="0" smtClean="0"/>
              <a:t>La formación se basa en enseñar a un empleado </a:t>
            </a:r>
            <a:r>
              <a:rPr lang="es-ES" sz="1700" b="1" dirty="0" smtClean="0"/>
              <a:t>nuevas habilidades </a:t>
            </a:r>
            <a:r>
              <a:rPr lang="es-ES" sz="1700" dirty="0" smtClean="0"/>
              <a:t>para ayudarle a mejorar su desempeño laboral y trabajar de manera más eficiente. </a:t>
            </a:r>
          </a:p>
          <a:p>
            <a:pPr marL="342900" lvl="1" indent="0" algn="just" rtl="0">
              <a:lnSpc>
                <a:spcPct val="90000"/>
              </a:lnSpc>
              <a:spcBef>
                <a:spcPts val="375"/>
              </a:spcBef>
              <a:spcAft>
                <a:spcPts val="0"/>
              </a:spcAft>
              <a:buClr>
                <a:schemeClr val="dk1"/>
              </a:buClr>
              <a:buSzPts val="1800"/>
              <a:buNone/>
            </a:pPr>
            <a:endParaRPr lang="es-ES" sz="1700" dirty="0" smtClean="0"/>
          </a:p>
          <a:p>
            <a:pPr marL="342900" lvl="1" indent="0" algn="just" rtl="0">
              <a:lnSpc>
                <a:spcPct val="90000"/>
              </a:lnSpc>
              <a:spcBef>
                <a:spcPts val="375"/>
              </a:spcBef>
              <a:spcAft>
                <a:spcPts val="0"/>
              </a:spcAft>
              <a:buClr>
                <a:schemeClr val="dk1"/>
              </a:buClr>
              <a:buSzPts val="1800"/>
              <a:buNone/>
            </a:pPr>
            <a:r>
              <a:rPr lang="es-ES" sz="1700" dirty="0" smtClean="0"/>
              <a:t>El desarrollo, por otra parte, se refiere a la mejora de </a:t>
            </a:r>
            <a:r>
              <a:rPr lang="es-ES" sz="1700" b="1" dirty="0" smtClean="0"/>
              <a:t>las competencias existentes, </a:t>
            </a:r>
            <a:r>
              <a:rPr lang="es-ES" sz="1700" dirty="0" smtClean="0"/>
              <a:t>el crecimiento personal y profesional.</a:t>
            </a:r>
          </a:p>
          <a:p>
            <a:pPr marL="342900" lvl="1" indent="0" algn="just" rtl="0">
              <a:lnSpc>
                <a:spcPct val="90000"/>
              </a:lnSpc>
              <a:spcBef>
                <a:spcPts val="375"/>
              </a:spcBef>
              <a:spcAft>
                <a:spcPts val="0"/>
              </a:spcAft>
              <a:buClr>
                <a:schemeClr val="dk1"/>
              </a:buClr>
              <a:buSzPts val="1800"/>
              <a:buNone/>
            </a:pPr>
            <a:endParaRPr lang="es-ES" sz="1700" dirty="0" smtClean="0"/>
          </a:p>
          <a:p>
            <a:pPr marL="342900" lvl="1" indent="0" algn="just" rtl="0">
              <a:lnSpc>
                <a:spcPct val="90000"/>
              </a:lnSpc>
              <a:spcBef>
                <a:spcPts val="375"/>
              </a:spcBef>
              <a:spcAft>
                <a:spcPts val="0"/>
              </a:spcAft>
              <a:buClr>
                <a:schemeClr val="dk1"/>
              </a:buClr>
              <a:buSzPts val="1800"/>
              <a:buNone/>
            </a:pPr>
            <a:r>
              <a:rPr lang="es-ES" sz="1700" dirty="0" smtClean="0"/>
              <a:t>La formación es específica para los objetivos y procesos internos de la empresa, mientras que el desarrollo se extiende fuera de la empresa y puede incluir habilidades generales.</a:t>
            </a:r>
          </a:p>
          <a:p>
            <a:pPr marL="342900" lvl="1" indent="0" algn="l" rtl="0">
              <a:lnSpc>
                <a:spcPct val="90000"/>
              </a:lnSpc>
              <a:spcBef>
                <a:spcPts val="375"/>
              </a:spcBef>
              <a:spcAft>
                <a:spcPts val="0"/>
              </a:spcAft>
              <a:buClr>
                <a:schemeClr val="dk1"/>
              </a:buClr>
              <a:buSzPts val="1800"/>
              <a:buNone/>
            </a:pPr>
            <a:endParaRPr sz="1800" dirty="0"/>
          </a:p>
        </p:txBody>
      </p:sp>
      <p:pic>
        <p:nvPicPr>
          <p:cNvPr id="224" name="Google Shape;224;p15" descr="A close up of a logo  Description automatically generated"/>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524425" y="6307332"/>
            <a:ext cx="1710047" cy="408041"/>
          </a:xfrm>
          <a:prstGeom prst="rect">
            <a:avLst/>
          </a:prstGeom>
          <a:noFill/>
          <a:ln>
            <a:noFill/>
          </a:ln>
        </p:spPr>
      </p:pic>
      <p:sp>
        <p:nvSpPr>
          <p:cNvPr id="225" name="Google Shape;225;p15"/>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16" descr="Image result for training vs development"/>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1230923" y="275407"/>
            <a:ext cx="6682153" cy="5764222"/>
          </a:xfrm>
          <a:prstGeom prst="rect">
            <a:avLst/>
          </a:prstGeom>
          <a:noFill/>
          <a:ln>
            <a:noFill/>
          </a:ln>
        </p:spPr>
      </p:pic>
      <p:sp>
        <p:nvSpPr>
          <p:cNvPr id="231" name="Google Shape;231;p16"/>
          <p:cNvSpPr txBox="1"/>
          <p:nvPr/>
        </p:nvSpPr>
        <p:spPr>
          <a:xfrm>
            <a:off x="1812586" y="6039629"/>
            <a:ext cx="6100490"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u="sng" dirty="0">
                <a:solidFill>
                  <a:schemeClr val="dk1"/>
                </a:solidFill>
                <a:latin typeface="Trebuchet MS"/>
                <a:ea typeface="Trebuchet MS"/>
                <a:cs typeface="Trebuchet MS"/>
                <a:sym typeface="Trebuchet MS"/>
                <a:hlinkClick r:id="rId4"/>
              </a:rPr>
              <a:t>Fuente</a:t>
            </a:r>
            <a:r>
              <a:rPr lang="en-GB" sz="1200" u="sng" dirty="0" smtClean="0">
                <a:solidFill>
                  <a:schemeClr val="dk1"/>
                </a:solidFill>
                <a:latin typeface="Trebuchet MS"/>
                <a:ea typeface="Trebuchet MS"/>
                <a:cs typeface="Trebuchet MS"/>
                <a:sym typeface="Trebuchet MS"/>
                <a:hlinkClick r:id="rId4"/>
              </a:rPr>
              <a:t>: https</a:t>
            </a:r>
            <a:r>
              <a:rPr lang="en-GB" sz="1200" u="sng" dirty="0">
                <a:solidFill>
                  <a:schemeClr val="dk1"/>
                </a:solidFill>
                <a:latin typeface="Trebuchet MS"/>
                <a:ea typeface="Trebuchet MS"/>
                <a:cs typeface="Trebuchet MS"/>
                <a:sym typeface="Trebuchet MS"/>
                <a:hlinkClick r:id="rId4"/>
              </a:rPr>
              <a:t>://www.gyrus.com/the-difference-between-training-and-development</a:t>
            </a:r>
            <a:endParaRPr sz="1200" dirty="0">
              <a:solidFill>
                <a:schemeClr val="dk1"/>
              </a:solidFill>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7"/>
          <p:cNvSpPr>
            <a:spLocks noGrp="1"/>
          </p:cNvSpPr>
          <p:nvPr>
            <p:ph type="ctrTitle"/>
          </p:nvPr>
        </p:nvSpPr>
        <p:spPr>
          <a:xfrm>
            <a:off x="253333" y="1512563"/>
            <a:ext cx="8546955" cy="84801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3240"/>
              <a:buFont typeface="Trebuchet MS"/>
              <a:buNone/>
            </a:pPr>
            <a:r>
              <a:rPr lang="en-GB" sz="3240">
                <a:solidFill>
                  <a:schemeClr val="lt1"/>
                </a:solidFill>
                <a:latin typeface="Trebuchet MS"/>
                <a:ea typeface="Trebuchet MS"/>
                <a:cs typeface="Trebuchet MS"/>
                <a:sym typeface="Trebuchet MS"/>
              </a:rPr>
              <a:t>¿Por qué el desarrollo de los empleados es más importante que nunca?</a:t>
            </a:r>
            <a:endParaRPr sz="3240">
              <a:solidFill>
                <a:schemeClr val="lt1"/>
              </a:solidFill>
            </a:endParaRPr>
          </a:p>
        </p:txBody>
      </p:sp>
      <p:sp>
        <p:nvSpPr>
          <p:cNvPr id="237" name="Google Shape;237;p17"/>
          <p:cNvSpPr txBox="1">
            <a:spLocks noGrp="1"/>
          </p:cNvSpPr>
          <p:nvPr>
            <p:ph type="subTitle" idx="1"/>
          </p:nvPr>
        </p:nvSpPr>
        <p:spPr>
          <a:xfrm>
            <a:off x="146397" y="2733445"/>
            <a:ext cx="8851205" cy="3320308"/>
          </a:xfrm>
          <a:prstGeom prst="rect">
            <a:avLst/>
          </a:prstGeom>
          <a:noFill/>
          <a:ln>
            <a:noFill/>
          </a:ln>
        </p:spPr>
        <p:txBody>
          <a:bodyPr spcFirstLastPara="1" wrap="square" lIns="91425" tIns="91425" rIns="91425" bIns="91425" anchor="t" anchorCtr="0">
            <a:noAutofit/>
          </a:bodyPr>
          <a:lstStyle/>
          <a:p>
            <a:pPr marL="342900" lvl="1" indent="0" algn="l" rtl="0">
              <a:lnSpc>
                <a:spcPct val="90000"/>
              </a:lnSpc>
              <a:spcBef>
                <a:spcPts val="375"/>
              </a:spcBef>
              <a:spcAft>
                <a:spcPts val="0"/>
              </a:spcAft>
              <a:buClr>
                <a:schemeClr val="dk1"/>
              </a:buClr>
              <a:buSzPts val="1800"/>
              <a:buNone/>
            </a:pPr>
            <a:endParaRPr lang="en-GB" sz="1800" dirty="0"/>
          </a:p>
          <a:p>
            <a:pPr marL="342900" lvl="1" indent="0" algn="l" rtl="0">
              <a:lnSpc>
                <a:spcPct val="90000"/>
              </a:lnSpc>
              <a:spcBef>
                <a:spcPts val="375"/>
              </a:spcBef>
              <a:spcAft>
                <a:spcPts val="0"/>
              </a:spcAft>
              <a:buClr>
                <a:schemeClr val="dk1"/>
              </a:buClr>
              <a:buSzPts val="1800"/>
              <a:buNone/>
            </a:pPr>
            <a:endParaRPr lang="en-GB" sz="1800" dirty="0"/>
          </a:p>
          <a:p>
            <a:pPr marL="342900" lvl="1" indent="0" algn="l" rtl="0">
              <a:lnSpc>
                <a:spcPct val="90000"/>
              </a:lnSpc>
              <a:spcBef>
                <a:spcPts val="375"/>
              </a:spcBef>
              <a:spcAft>
                <a:spcPts val="0"/>
              </a:spcAft>
              <a:buClr>
                <a:schemeClr val="dk1"/>
              </a:buClr>
              <a:buSzPts val="1800"/>
              <a:buNone/>
            </a:pPr>
            <a:r>
              <a:rPr lang="es-ES" sz="2400" dirty="0" smtClean="0"/>
              <a:t>«El panorama laboral actual es un entorno competitivo y de ritmo acelerado, </a:t>
            </a:r>
            <a:r>
              <a:rPr lang="es-ES" sz="2400" dirty="0" smtClean="0"/>
              <a:t>dónde </a:t>
            </a:r>
            <a:r>
              <a:rPr lang="es-ES" sz="2400" dirty="0" smtClean="0"/>
              <a:t>los empleados están buscando un nuevo tipo de desarrollo profesional».</a:t>
            </a:r>
          </a:p>
          <a:p>
            <a:pPr marL="342900" lvl="1" indent="0" algn="l" rtl="0">
              <a:lnSpc>
                <a:spcPct val="90000"/>
              </a:lnSpc>
              <a:spcBef>
                <a:spcPts val="375"/>
              </a:spcBef>
              <a:spcAft>
                <a:spcPts val="0"/>
              </a:spcAft>
              <a:buClr>
                <a:schemeClr val="dk1"/>
              </a:buClr>
              <a:buSzPts val="1800"/>
              <a:buNone/>
            </a:pPr>
            <a:endParaRPr lang="es-ES" sz="1800" dirty="0" smtClean="0"/>
          </a:p>
          <a:p>
            <a:pPr marL="342900" lvl="1" indent="0" algn="r" rtl="0">
              <a:lnSpc>
                <a:spcPct val="90000"/>
              </a:lnSpc>
              <a:spcBef>
                <a:spcPts val="375"/>
              </a:spcBef>
              <a:spcAft>
                <a:spcPts val="0"/>
              </a:spcAft>
              <a:buClr>
                <a:schemeClr val="dk1"/>
              </a:buClr>
              <a:buSzPts val="1800"/>
              <a:buNone/>
            </a:pPr>
            <a:r>
              <a:rPr lang="en-GB" sz="1800" dirty="0" smtClean="0"/>
              <a:t>chronus.com</a:t>
            </a:r>
            <a:endParaRPr dirty="0"/>
          </a:p>
          <a:p>
            <a:pPr marL="342900" lvl="1" indent="0" algn="l" rtl="0">
              <a:lnSpc>
                <a:spcPct val="90000"/>
              </a:lnSpc>
              <a:spcBef>
                <a:spcPts val="375"/>
              </a:spcBef>
              <a:spcAft>
                <a:spcPts val="0"/>
              </a:spcAft>
              <a:buClr>
                <a:schemeClr val="dk1"/>
              </a:buClr>
              <a:buSzPts val="1800"/>
              <a:buNone/>
            </a:pPr>
            <a:endParaRPr sz="1800" dirty="0"/>
          </a:p>
        </p:txBody>
      </p:sp>
      <p:pic>
        <p:nvPicPr>
          <p:cNvPr id="238" name="Google Shape;238;p17" descr="A close up of a logo  Description automatically generated"/>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524425" y="6307332"/>
            <a:ext cx="1710047" cy="408041"/>
          </a:xfrm>
          <a:prstGeom prst="rect">
            <a:avLst/>
          </a:prstGeom>
          <a:noFill/>
          <a:ln>
            <a:noFill/>
          </a:ln>
        </p:spPr>
      </p:pic>
      <p:sp>
        <p:nvSpPr>
          <p:cNvPr id="239" name="Google Shape;239;p17"/>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8"/>
          <p:cNvSpPr>
            <a:spLocks noGrp="1"/>
          </p:cNvSpPr>
          <p:nvPr>
            <p:ph type="ctrTitle"/>
          </p:nvPr>
        </p:nvSpPr>
        <p:spPr>
          <a:xfrm>
            <a:off x="324770" y="1493876"/>
            <a:ext cx="8520600" cy="528865"/>
          </a:xfrm>
          <a:prstGeom prst="roundRect">
            <a:avLst>
              <a:gd name="adj" fmla="val 16667"/>
            </a:avLst>
          </a:prstGeom>
          <a:solidFill>
            <a:srgbClr val="3087B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2"/>
              </a:buClr>
              <a:buSzPts val="3060"/>
              <a:buFont typeface="Trebuchet MS"/>
              <a:buNone/>
            </a:pPr>
            <a:r>
              <a:rPr lang="es-ES" sz="3060" b="1" dirty="0" smtClean="0">
                <a:solidFill>
                  <a:schemeClr val="lt2"/>
                </a:solidFill>
                <a:sym typeface="Trebuchet MS"/>
              </a:rPr>
              <a:t>Resumen / Conclusiones </a:t>
            </a:r>
            <a:endParaRPr lang="es-ES" dirty="0"/>
          </a:p>
        </p:txBody>
      </p:sp>
      <p:sp>
        <p:nvSpPr>
          <p:cNvPr id="245" name="Google Shape;245;p18"/>
          <p:cNvSpPr txBox="1">
            <a:spLocks noGrp="1"/>
          </p:cNvSpPr>
          <p:nvPr>
            <p:ph type="subTitle" idx="1"/>
          </p:nvPr>
        </p:nvSpPr>
        <p:spPr>
          <a:xfrm>
            <a:off x="324770" y="2117991"/>
            <a:ext cx="8494460" cy="3692260"/>
          </a:xfrm>
          <a:prstGeom prst="rect">
            <a:avLst/>
          </a:prstGeom>
          <a:noFill/>
          <a:ln>
            <a:noFill/>
          </a:ln>
        </p:spPr>
        <p:txBody>
          <a:bodyPr spcFirstLastPara="1" wrap="square" lIns="91425" tIns="91425" rIns="91425" bIns="91425" anchor="t" anchorCtr="0">
            <a:noAutofit/>
          </a:bodyPr>
          <a:lstStyle/>
          <a:p>
            <a:pPr marL="342900" lvl="0" indent="-342900" algn="just" rtl="0">
              <a:lnSpc>
                <a:spcPct val="90000"/>
              </a:lnSpc>
              <a:spcBef>
                <a:spcPts val="600"/>
              </a:spcBef>
              <a:spcAft>
                <a:spcPts val="0"/>
              </a:spcAft>
              <a:buClr>
                <a:schemeClr val="dk1"/>
              </a:buClr>
              <a:buSzPts val="1800"/>
              <a:buAutoNum type="arabicPeriod"/>
            </a:pPr>
            <a:r>
              <a:rPr lang="es-ES" sz="2000" dirty="0" smtClean="0"/>
              <a:t>Herramienta estratégica para el crecimiento continuo de una organización, la productividad y la retención de valiosos empleados.</a:t>
            </a:r>
          </a:p>
          <a:p>
            <a:pPr marL="342900" lvl="0" indent="-342900" algn="just" rtl="0">
              <a:lnSpc>
                <a:spcPct val="90000"/>
              </a:lnSpc>
              <a:spcBef>
                <a:spcPts val="600"/>
              </a:spcBef>
              <a:spcAft>
                <a:spcPts val="0"/>
              </a:spcAft>
              <a:buClr>
                <a:schemeClr val="dk1"/>
              </a:buClr>
              <a:buSzPts val="1800"/>
              <a:buFont typeface="Arial"/>
              <a:buAutoNum type="arabicPeriod"/>
            </a:pPr>
            <a:r>
              <a:rPr lang="es-ES" sz="2000" dirty="0" smtClean="0"/>
              <a:t>Una iniciativa conjunta destinada a mejorar las capacidades y los conocimientos individuales existentes.</a:t>
            </a:r>
            <a:endParaRPr lang="es-ES" sz="2000" b="1" dirty="0" smtClean="0"/>
          </a:p>
          <a:p>
            <a:pPr marL="342900" lvl="0" indent="-342900" algn="just" rtl="0">
              <a:lnSpc>
                <a:spcPct val="90000"/>
              </a:lnSpc>
              <a:spcBef>
                <a:spcPts val="600"/>
              </a:spcBef>
              <a:spcAft>
                <a:spcPts val="0"/>
              </a:spcAft>
              <a:buClr>
                <a:schemeClr val="dk1"/>
              </a:buClr>
              <a:buSzPts val="1800"/>
              <a:buFont typeface="Arial"/>
              <a:buAutoNum type="arabicPeriod"/>
            </a:pPr>
            <a:r>
              <a:rPr lang="es-ES" sz="2000" dirty="0" smtClean="0"/>
              <a:t>Es beneficioso para el empleador fomentar la educación continua proporcionando oportunidades de aprendizaje.</a:t>
            </a:r>
          </a:p>
          <a:p>
            <a:pPr marL="342900" lvl="0" indent="-342900" algn="just" rtl="0">
              <a:lnSpc>
                <a:spcPct val="90000"/>
              </a:lnSpc>
              <a:spcBef>
                <a:spcPts val="600"/>
              </a:spcBef>
              <a:spcAft>
                <a:spcPts val="0"/>
              </a:spcAft>
              <a:buClr>
                <a:schemeClr val="dk1"/>
              </a:buClr>
              <a:buSzPts val="1800"/>
              <a:buFont typeface="Arial"/>
              <a:buAutoNum type="arabicPeriod"/>
            </a:pPr>
            <a:r>
              <a:rPr lang="es-ES" sz="2000" dirty="0" smtClean="0"/>
              <a:t>Las oportunidades de desarrollo ayudan a atraer candidatos y contratar y retener a los empleados</a:t>
            </a:r>
          </a:p>
          <a:p>
            <a:pPr marL="342900" lvl="0" indent="-342900" algn="just" rtl="0">
              <a:lnSpc>
                <a:spcPct val="90000"/>
              </a:lnSpc>
              <a:spcBef>
                <a:spcPts val="600"/>
              </a:spcBef>
              <a:spcAft>
                <a:spcPts val="0"/>
              </a:spcAft>
              <a:buClr>
                <a:schemeClr val="dk1"/>
              </a:buClr>
              <a:buSzPts val="1800"/>
              <a:buFont typeface="Arial"/>
              <a:buAutoNum type="arabicPeriod"/>
            </a:pPr>
            <a:r>
              <a:rPr lang="es-ES" sz="2000" dirty="0" smtClean="0"/>
              <a:t>El desarrollo es mucho más que acciones de formación</a:t>
            </a:r>
          </a:p>
          <a:p>
            <a:pPr marL="342900" lvl="0" indent="-342900" algn="just" rtl="0">
              <a:lnSpc>
                <a:spcPct val="90000"/>
              </a:lnSpc>
              <a:spcBef>
                <a:spcPts val="600"/>
              </a:spcBef>
              <a:spcAft>
                <a:spcPts val="0"/>
              </a:spcAft>
              <a:buClr>
                <a:schemeClr val="dk1"/>
              </a:buClr>
              <a:buSzPts val="1800"/>
              <a:buFont typeface="Arial"/>
              <a:buAutoNum type="arabicPeriod"/>
            </a:pPr>
            <a:r>
              <a:rPr lang="es-ES" sz="2000" dirty="0" smtClean="0"/>
              <a:t>El desarrollo se refiere al crecimiento personal y profesional no solo a la mejora del desempeño laboral.</a:t>
            </a:r>
          </a:p>
          <a:p>
            <a:pPr marL="342900" lvl="0" indent="-228600" algn="l" rtl="0">
              <a:lnSpc>
                <a:spcPct val="90000"/>
              </a:lnSpc>
              <a:spcBef>
                <a:spcPts val="750"/>
              </a:spcBef>
              <a:spcAft>
                <a:spcPts val="0"/>
              </a:spcAft>
              <a:buClr>
                <a:schemeClr val="dk1"/>
              </a:buClr>
              <a:buSzPts val="1800"/>
              <a:buFont typeface="Arial"/>
              <a:buNone/>
            </a:pPr>
            <a:endParaRPr dirty="0"/>
          </a:p>
        </p:txBody>
      </p:sp>
      <p:pic>
        <p:nvPicPr>
          <p:cNvPr id="246" name="Google Shape;246;p18" descr="A close up of a logo  Description automatically generated"/>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524425" y="6307332"/>
            <a:ext cx="1710047" cy="408041"/>
          </a:xfrm>
          <a:prstGeom prst="rect">
            <a:avLst/>
          </a:prstGeom>
          <a:noFill/>
          <a:ln>
            <a:noFill/>
          </a:ln>
        </p:spPr>
      </p:pic>
      <p:sp>
        <p:nvSpPr>
          <p:cNvPr id="247" name="Google Shape;247;p18"/>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8"/>
          <p:cNvSpPr>
            <a:spLocks noGrp="1"/>
          </p:cNvSpPr>
          <p:nvPr>
            <p:ph type="ctrTitle"/>
          </p:nvPr>
        </p:nvSpPr>
        <p:spPr>
          <a:xfrm>
            <a:off x="311700" y="1642466"/>
            <a:ext cx="8520600" cy="528865"/>
          </a:xfrm>
          <a:prstGeom prst="roundRect">
            <a:avLst>
              <a:gd name="adj" fmla="val 16667"/>
            </a:avLst>
          </a:prstGeom>
          <a:solidFill>
            <a:srgbClr val="3087B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2"/>
              </a:buClr>
              <a:buSzPts val="3060"/>
              <a:buFont typeface="Trebuchet MS"/>
              <a:buNone/>
            </a:pPr>
            <a:r>
              <a:rPr lang="es-ES" sz="3060" b="1" dirty="0" smtClean="0">
                <a:solidFill>
                  <a:schemeClr val="lt2"/>
                </a:solidFill>
                <a:sym typeface="Trebuchet MS"/>
              </a:rPr>
              <a:t>Referencias – Lecturas adicionales</a:t>
            </a:r>
            <a:endParaRPr lang="es-ES" dirty="0"/>
          </a:p>
        </p:txBody>
      </p:sp>
      <p:pic>
        <p:nvPicPr>
          <p:cNvPr id="246" name="Google Shape;246;p18" descr="A close up of a logo  Description automatically generated"/>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524425" y="6307332"/>
            <a:ext cx="1710047" cy="408041"/>
          </a:xfrm>
          <a:prstGeom prst="rect">
            <a:avLst/>
          </a:prstGeom>
          <a:noFill/>
          <a:ln>
            <a:noFill/>
          </a:ln>
        </p:spPr>
      </p:pic>
      <p:sp>
        <p:nvSpPr>
          <p:cNvPr id="247" name="Google Shape;247;p18"/>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3" name="2 Rectángulo"/>
          <p:cNvSpPr/>
          <p:nvPr/>
        </p:nvSpPr>
        <p:spPr>
          <a:xfrm>
            <a:off x="336884" y="2297521"/>
            <a:ext cx="8398042" cy="3600986"/>
          </a:xfrm>
          <a:prstGeom prst="rect">
            <a:avLst/>
          </a:prstGeom>
        </p:spPr>
        <p:txBody>
          <a:bodyPr wrap="square">
            <a:spAutoFit/>
          </a:bodyPr>
          <a:lstStyle/>
          <a:p>
            <a:pPr marL="342900" indent="-342900" algn="just" fontAlgn="base">
              <a:buFont typeface="Wingdings" panose="05000000000000000000" pitchFamily="2" charset="2"/>
              <a:buChar char="§"/>
            </a:pPr>
            <a:r>
              <a:rPr lang="en-US" sz="1900" dirty="0">
                <a:latin typeface="Trebuchet MS" panose="020B0603020202020204" pitchFamily="34" charset="0"/>
              </a:rPr>
              <a:t>CAPA HR Consulting </a:t>
            </a:r>
            <a:r>
              <a:rPr lang="en-US" sz="1900" u="sng" dirty="0">
                <a:latin typeface="Trebuchet MS" panose="020B0603020202020204" pitchFamily="34" charset="0"/>
                <a:hlinkClick r:id="rId4"/>
              </a:rPr>
              <a:t>‘Leadership Development – Employee Development – Team </a:t>
            </a:r>
            <a:r>
              <a:rPr lang="en-US" sz="1900" u="sng" dirty="0" smtClean="0">
                <a:latin typeface="Trebuchet MS" panose="020B0603020202020204" pitchFamily="34" charset="0"/>
                <a:hlinkClick r:id="rId4"/>
              </a:rPr>
              <a:t>Development’</a:t>
            </a:r>
            <a:endParaRPr lang="en-US" sz="1900" dirty="0">
              <a:latin typeface="Trebuchet MS" panose="020B0603020202020204" pitchFamily="34" charset="0"/>
            </a:endParaRPr>
          </a:p>
          <a:p>
            <a:pPr marL="342900" indent="-342900" algn="just" fontAlgn="base">
              <a:buFont typeface="Wingdings" panose="05000000000000000000" pitchFamily="2" charset="2"/>
              <a:buChar char="§"/>
            </a:pPr>
            <a:r>
              <a:rPr lang="en-US" sz="1900" dirty="0" smtClean="0">
                <a:latin typeface="Trebuchet MS" panose="020B0603020202020204" pitchFamily="34" charset="0"/>
              </a:rPr>
              <a:t>Chad </a:t>
            </a:r>
            <a:r>
              <a:rPr lang="en-US" sz="1900" dirty="0">
                <a:latin typeface="Trebuchet MS" panose="020B0603020202020204" pitchFamily="34" charset="0"/>
              </a:rPr>
              <a:t>Halvorson (2015) </a:t>
            </a:r>
            <a:r>
              <a:rPr lang="en-US" sz="1900" u="sng" dirty="0">
                <a:latin typeface="Trebuchet MS" panose="020B0603020202020204" pitchFamily="34" charset="0"/>
                <a:hlinkClick r:id="rId5"/>
              </a:rPr>
              <a:t>‘5 Reasons You Should Be Investing in Employee </a:t>
            </a:r>
            <a:r>
              <a:rPr lang="en-US" sz="1900" u="sng" dirty="0" smtClean="0">
                <a:latin typeface="Trebuchet MS" panose="020B0603020202020204" pitchFamily="34" charset="0"/>
                <a:hlinkClick r:id="rId5"/>
              </a:rPr>
              <a:t>Development’</a:t>
            </a:r>
            <a:endParaRPr lang="en-US" sz="1900" dirty="0">
              <a:latin typeface="Trebuchet MS" panose="020B0603020202020204" pitchFamily="34" charset="0"/>
            </a:endParaRPr>
          </a:p>
          <a:p>
            <a:pPr marL="342900" indent="-342900" algn="just" fontAlgn="base">
              <a:buFont typeface="Wingdings" panose="05000000000000000000" pitchFamily="2" charset="2"/>
              <a:buChar char="§"/>
            </a:pPr>
            <a:r>
              <a:rPr lang="en-US" sz="1900" dirty="0" smtClean="0">
                <a:latin typeface="Trebuchet MS" panose="020B0603020202020204" pitchFamily="34" charset="0"/>
              </a:rPr>
              <a:t>Christina </a:t>
            </a:r>
            <a:r>
              <a:rPr lang="en-US" sz="1900" dirty="0" err="1">
                <a:latin typeface="Trebuchet MS" panose="020B0603020202020204" pitchFamily="34" charset="0"/>
              </a:rPr>
              <a:t>Merhar</a:t>
            </a:r>
            <a:r>
              <a:rPr lang="en-US" sz="1900" dirty="0">
                <a:latin typeface="Trebuchet MS" panose="020B0603020202020204" pitchFamily="34" charset="0"/>
              </a:rPr>
              <a:t> (2016) </a:t>
            </a:r>
            <a:r>
              <a:rPr lang="en-US" sz="1900" u="sng" dirty="0">
                <a:latin typeface="Trebuchet MS" panose="020B0603020202020204" pitchFamily="34" charset="0"/>
                <a:hlinkClick r:id="rId6"/>
              </a:rPr>
              <a:t>‘Employee Retention - The Real Cost of Losing an Employee’ </a:t>
            </a:r>
            <a:endParaRPr lang="en-US" sz="1900" dirty="0">
              <a:latin typeface="Trebuchet MS" panose="020B0603020202020204" pitchFamily="34" charset="0"/>
            </a:endParaRPr>
          </a:p>
          <a:p>
            <a:pPr marL="342900" indent="-342900" algn="just" fontAlgn="base">
              <a:buFont typeface="Wingdings" panose="05000000000000000000" pitchFamily="2" charset="2"/>
              <a:buChar char="§"/>
            </a:pPr>
            <a:r>
              <a:rPr lang="en-US" sz="1900" dirty="0" err="1" smtClean="0">
                <a:latin typeface="Trebuchet MS" panose="020B0603020202020204" pitchFamily="34" charset="0"/>
              </a:rPr>
              <a:t>Chronus</a:t>
            </a:r>
            <a:r>
              <a:rPr lang="en-US" sz="1900" dirty="0" smtClean="0">
                <a:latin typeface="Trebuchet MS" panose="020B0603020202020204" pitchFamily="34" charset="0"/>
              </a:rPr>
              <a:t> </a:t>
            </a:r>
            <a:r>
              <a:rPr lang="en-US" sz="1900" u="sng" dirty="0">
                <a:latin typeface="Trebuchet MS" panose="020B0603020202020204" pitchFamily="34" charset="0"/>
                <a:hlinkClick r:id="rId7"/>
              </a:rPr>
              <a:t>‘Modernizing Employee Development for Today’s </a:t>
            </a:r>
            <a:r>
              <a:rPr lang="en-US" sz="1900" u="sng" dirty="0" smtClean="0">
                <a:latin typeface="Trebuchet MS" panose="020B0603020202020204" pitchFamily="34" charset="0"/>
                <a:hlinkClick r:id="rId7"/>
              </a:rPr>
              <a:t>Workforce’</a:t>
            </a:r>
            <a:endParaRPr lang="en-US" sz="1900" dirty="0">
              <a:latin typeface="Trebuchet MS" panose="020B0603020202020204" pitchFamily="34" charset="0"/>
            </a:endParaRPr>
          </a:p>
          <a:p>
            <a:pPr marL="342900" indent="-342900" algn="just" fontAlgn="base">
              <a:buFont typeface="Wingdings" panose="05000000000000000000" pitchFamily="2" charset="2"/>
              <a:buChar char="§"/>
            </a:pPr>
            <a:r>
              <a:rPr lang="en-US" sz="1900" dirty="0" smtClean="0">
                <a:latin typeface="Trebuchet MS" panose="020B0603020202020204" pitchFamily="34" charset="0"/>
              </a:rPr>
              <a:t>Gerald </a:t>
            </a:r>
            <a:r>
              <a:rPr lang="en-US" sz="1900" dirty="0">
                <a:latin typeface="Trebuchet MS" panose="020B0603020202020204" pitchFamily="34" charset="0"/>
              </a:rPr>
              <a:t>C. Kane, Doug Palmer (2018) </a:t>
            </a:r>
            <a:r>
              <a:rPr lang="en-US" sz="1900" u="sng" dirty="0">
                <a:latin typeface="Trebuchet MS" panose="020B0603020202020204" pitchFamily="34" charset="0"/>
                <a:hlinkClick r:id="rId8"/>
              </a:rPr>
              <a:t>‘Learning and Leadership Development in the Digital </a:t>
            </a:r>
            <a:r>
              <a:rPr lang="en-US" sz="1900" u="sng" dirty="0" smtClean="0">
                <a:latin typeface="Trebuchet MS" panose="020B0603020202020204" pitchFamily="34" charset="0"/>
                <a:hlinkClick r:id="rId8"/>
              </a:rPr>
              <a:t>Age’</a:t>
            </a:r>
            <a:endParaRPr lang="en-US" sz="1900" dirty="0">
              <a:latin typeface="Trebuchet MS" panose="020B0603020202020204" pitchFamily="34" charset="0"/>
            </a:endParaRPr>
          </a:p>
          <a:p>
            <a:pPr marL="342900" indent="-342900" algn="just" fontAlgn="base">
              <a:buFont typeface="Wingdings" panose="05000000000000000000" pitchFamily="2" charset="2"/>
              <a:buChar char="§"/>
            </a:pPr>
            <a:r>
              <a:rPr lang="en-US" sz="1900" dirty="0" smtClean="0">
                <a:latin typeface="Trebuchet MS" panose="020B0603020202020204" pitchFamily="34" charset="0"/>
              </a:rPr>
              <a:t>GYRUS </a:t>
            </a:r>
            <a:r>
              <a:rPr lang="en-US" sz="1900" dirty="0">
                <a:latin typeface="Trebuchet MS" panose="020B0603020202020204" pitchFamily="34" charset="0"/>
              </a:rPr>
              <a:t>(2016) </a:t>
            </a:r>
            <a:r>
              <a:rPr lang="en-US" sz="1900" u="sng" dirty="0">
                <a:latin typeface="Trebuchet MS" panose="020B0603020202020204" pitchFamily="34" charset="0"/>
                <a:hlinkClick r:id="rId9"/>
              </a:rPr>
              <a:t>‘The Difference between Training and </a:t>
            </a:r>
            <a:r>
              <a:rPr lang="en-US" sz="1900" u="sng" dirty="0" smtClean="0">
                <a:latin typeface="Trebuchet MS" panose="020B0603020202020204" pitchFamily="34" charset="0"/>
                <a:hlinkClick r:id="rId9"/>
              </a:rPr>
              <a:t>Development’</a:t>
            </a:r>
            <a:endParaRPr lang="en-US" sz="1900" dirty="0">
              <a:latin typeface="Trebuchet MS" panose="020B0603020202020204" pitchFamily="34" charset="0"/>
            </a:endParaRPr>
          </a:p>
          <a:p>
            <a:pPr marL="342900" indent="-342900" algn="just" fontAlgn="base">
              <a:buFont typeface="Wingdings" panose="05000000000000000000" pitchFamily="2" charset="2"/>
              <a:buChar char="§"/>
            </a:pPr>
            <a:r>
              <a:rPr lang="en-US" sz="1900" dirty="0" smtClean="0">
                <a:latin typeface="Trebuchet MS" panose="020B0603020202020204" pitchFamily="34" charset="0"/>
              </a:rPr>
              <a:t>Harvard </a:t>
            </a:r>
            <a:r>
              <a:rPr lang="en-US" sz="1900" dirty="0">
                <a:latin typeface="Trebuchet MS" panose="020B0603020202020204" pitchFamily="34" charset="0"/>
              </a:rPr>
              <a:t>Business Review (March-April 2018) </a:t>
            </a:r>
            <a:r>
              <a:rPr lang="en-US" sz="1900" u="sng" dirty="0">
                <a:latin typeface="Trebuchet MS" panose="020B0603020202020204" pitchFamily="34" charset="0"/>
                <a:hlinkClick r:id="rId10"/>
              </a:rPr>
              <a:t>‘The new rules of Talent Management’ </a:t>
            </a:r>
            <a:endParaRPr lang="en-US" sz="1900" dirty="0">
              <a:latin typeface="Trebuchet MS" panose="020B0603020202020204" pitchFamily="34" charset="0"/>
            </a:endParaRPr>
          </a:p>
        </p:txBody>
      </p:sp>
    </p:spTree>
    <p:extLst>
      <p:ext uri="{BB962C8B-B14F-4D97-AF65-F5344CB8AC3E}">
        <p14:creationId xmlns:p14="http://schemas.microsoft.com/office/powerpoint/2010/main" val="2539407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8"/>
          <p:cNvSpPr>
            <a:spLocks noGrp="1"/>
          </p:cNvSpPr>
          <p:nvPr>
            <p:ph type="ctrTitle"/>
          </p:nvPr>
        </p:nvSpPr>
        <p:spPr>
          <a:xfrm>
            <a:off x="311700" y="1642466"/>
            <a:ext cx="8520600" cy="528865"/>
          </a:xfrm>
          <a:prstGeom prst="roundRect">
            <a:avLst>
              <a:gd name="adj" fmla="val 16667"/>
            </a:avLst>
          </a:prstGeom>
          <a:solidFill>
            <a:srgbClr val="3087B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2"/>
              </a:buClr>
              <a:buSzPts val="3060"/>
              <a:buFont typeface="Trebuchet MS"/>
              <a:buNone/>
            </a:pPr>
            <a:r>
              <a:rPr lang="es-ES" sz="3060" b="1" dirty="0" smtClean="0">
                <a:solidFill>
                  <a:schemeClr val="lt2"/>
                </a:solidFill>
                <a:sym typeface="Trebuchet MS"/>
              </a:rPr>
              <a:t>Referencias – Lecturas adicionales</a:t>
            </a:r>
            <a:endParaRPr lang="es-ES" dirty="0"/>
          </a:p>
        </p:txBody>
      </p:sp>
      <p:pic>
        <p:nvPicPr>
          <p:cNvPr id="246" name="Google Shape;246;p18" descr="A close up of a logo  Description automatically generated"/>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524425" y="6307332"/>
            <a:ext cx="1710047" cy="408041"/>
          </a:xfrm>
          <a:prstGeom prst="rect">
            <a:avLst/>
          </a:prstGeom>
          <a:noFill/>
          <a:ln>
            <a:noFill/>
          </a:ln>
        </p:spPr>
      </p:pic>
      <p:sp>
        <p:nvSpPr>
          <p:cNvPr id="247" name="Google Shape;247;p18"/>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3" name="2 Rectángulo"/>
          <p:cNvSpPr/>
          <p:nvPr/>
        </p:nvSpPr>
        <p:spPr>
          <a:xfrm>
            <a:off x="315885" y="2514463"/>
            <a:ext cx="8478980" cy="2554545"/>
          </a:xfrm>
          <a:prstGeom prst="rect">
            <a:avLst/>
          </a:prstGeom>
        </p:spPr>
        <p:txBody>
          <a:bodyPr wrap="square">
            <a:spAutoFit/>
          </a:bodyPr>
          <a:lstStyle/>
          <a:p>
            <a:pPr marL="285750" indent="-285750" algn="just" fontAlgn="base">
              <a:buFont typeface="Wingdings" panose="05000000000000000000" pitchFamily="2" charset="2"/>
              <a:buChar char="§"/>
            </a:pPr>
            <a:r>
              <a:rPr lang="en-US" sz="2000" dirty="0">
                <a:latin typeface="Trebuchet MS" panose="020B0603020202020204" pitchFamily="34" charset="0"/>
              </a:rPr>
              <a:t>Management Study Guide </a:t>
            </a:r>
            <a:r>
              <a:rPr lang="en-US" sz="2000" u="sng" dirty="0">
                <a:latin typeface="Trebuchet MS" panose="020B0603020202020204" pitchFamily="34" charset="0"/>
                <a:hlinkClick r:id="rId4"/>
              </a:rPr>
              <a:t>‘Employee </a:t>
            </a:r>
            <a:r>
              <a:rPr lang="en-US" sz="2000" u="sng" dirty="0" smtClean="0">
                <a:latin typeface="Trebuchet MS" panose="020B0603020202020204" pitchFamily="34" charset="0"/>
                <a:hlinkClick r:id="rId4"/>
              </a:rPr>
              <a:t>Development’</a:t>
            </a:r>
            <a:endParaRPr lang="en-US" sz="2000" dirty="0">
              <a:latin typeface="Trebuchet MS" panose="020B0603020202020204" pitchFamily="34" charset="0"/>
            </a:endParaRPr>
          </a:p>
          <a:p>
            <a:pPr marL="285750" indent="-285750" algn="just" fontAlgn="base">
              <a:buFont typeface="Wingdings" panose="05000000000000000000" pitchFamily="2" charset="2"/>
              <a:buChar char="§"/>
            </a:pPr>
            <a:r>
              <a:rPr lang="en-US" sz="2000" dirty="0" smtClean="0">
                <a:latin typeface="Trebuchet MS" panose="020B0603020202020204" pitchFamily="34" charset="0"/>
              </a:rPr>
              <a:t>Michael </a:t>
            </a:r>
            <a:r>
              <a:rPr lang="en-US" sz="2000" dirty="0" err="1">
                <a:latin typeface="Trebuchet MS" panose="020B0603020202020204" pitchFamily="34" charset="0"/>
              </a:rPr>
              <a:t>Zammuto</a:t>
            </a:r>
            <a:r>
              <a:rPr lang="en-US" sz="2000" dirty="0">
                <a:latin typeface="Trebuchet MS" panose="020B0603020202020204" pitchFamily="34" charset="0"/>
              </a:rPr>
              <a:t> (2019) </a:t>
            </a:r>
            <a:r>
              <a:rPr lang="en-US" sz="2000" u="sng" dirty="0">
                <a:latin typeface="Trebuchet MS" panose="020B0603020202020204" pitchFamily="34" charset="0"/>
                <a:hlinkClick r:id="rId5"/>
              </a:rPr>
              <a:t>‘The importance of Employee Development’ </a:t>
            </a:r>
            <a:endParaRPr lang="en-US" sz="2000" dirty="0">
              <a:latin typeface="Trebuchet MS" panose="020B0603020202020204" pitchFamily="34" charset="0"/>
            </a:endParaRPr>
          </a:p>
          <a:p>
            <a:pPr marL="285750" indent="-285750" algn="just" fontAlgn="base">
              <a:buFont typeface="Wingdings" panose="05000000000000000000" pitchFamily="2" charset="2"/>
              <a:buChar char="§"/>
            </a:pPr>
            <a:r>
              <a:rPr lang="en-US" sz="2000" dirty="0" smtClean="0">
                <a:latin typeface="Trebuchet MS" panose="020B0603020202020204" pitchFamily="34" charset="0"/>
              </a:rPr>
              <a:t>Susan </a:t>
            </a:r>
            <a:r>
              <a:rPr lang="en-US" sz="2000" dirty="0">
                <a:latin typeface="Trebuchet MS" panose="020B0603020202020204" pitchFamily="34" charset="0"/>
              </a:rPr>
              <a:t>M. </a:t>
            </a:r>
            <a:r>
              <a:rPr lang="en-US" sz="2000" dirty="0" err="1">
                <a:latin typeface="Trebuchet MS" panose="020B0603020202020204" pitchFamily="34" charset="0"/>
              </a:rPr>
              <a:t>Heathfield</a:t>
            </a:r>
            <a:r>
              <a:rPr lang="en-US" sz="2000" dirty="0">
                <a:latin typeface="Trebuchet MS" panose="020B0603020202020204" pitchFamily="34" charset="0"/>
              </a:rPr>
              <a:t> (2020) </a:t>
            </a:r>
            <a:r>
              <a:rPr lang="en-US" sz="2000" u="sng" dirty="0">
                <a:latin typeface="Trebuchet MS" panose="020B0603020202020204" pitchFamily="34" charset="0"/>
                <a:hlinkClick r:id="rId6"/>
              </a:rPr>
              <a:t>‘What Is Human Resource Development – HRD</a:t>
            </a:r>
            <a:r>
              <a:rPr lang="en-US" sz="2000" u="sng" dirty="0" smtClean="0">
                <a:latin typeface="Trebuchet MS" panose="020B0603020202020204" pitchFamily="34" charset="0"/>
                <a:hlinkClick r:id="rId6"/>
              </a:rPr>
              <a:t>?’</a:t>
            </a:r>
            <a:endParaRPr lang="en-US" sz="2000" dirty="0">
              <a:latin typeface="Trebuchet MS" panose="020B0603020202020204" pitchFamily="34" charset="0"/>
            </a:endParaRPr>
          </a:p>
          <a:p>
            <a:pPr marL="285750" indent="-285750" algn="just" fontAlgn="base">
              <a:buFont typeface="Wingdings" panose="05000000000000000000" pitchFamily="2" charset="2"/>
              <a:buChar char="§"/>
            </a:pPr>
            <a:r>
              <a:rPr lang="en-US" sz="2000" dirty="0" smtClean="0">
                <a:latin typeface="Trebuchet MS" panose="020B0603020202020204" pitchFamily="34" charset="0"/>
              </a:rPr>
              <a:t>Susan </a:t>
            </a:r>
            <a:r>
              <a:rPr lang="en-US" sz="2000" dirty="0">
                <a:latin typeface="Trebuchet MS" panose="020B0603020202020204" pitchFamily="34" charset="0"/>
              </a:rPr>
              <a:t>Dumas </a:t>
            </a:r>
            <a:r>
              <a:rPr lang="en-US" sz="2000" u="sng" dirty="0">
                <a:latin typeface="Trebuchet MS" panose="020B0603020202020204" pitchFamily="34" charset="0"/>
                <a:hlinkClick r:id="rId7"/>
              </a:rPr>
              <a:t>‘Training and Development skills for the digital </a:t>
            </a:r>
            <a:r>
              <a:rPr lang="en-US" sz="2000" u="sng" dirty="0" smtClean="0">
                <a:latin typeface="Trebuchet MS" panose="020B0603020202020204" pitchFamily="34" charset="0"/>
                <a:hlinkClick r:id="rId7"/>
              </a:rPr>
              <a:t>age’</a:t>
            </a:r>
            <a:endParaRPr lang="en-US" sz="2000" dirty="0">
              <a:latin typeface="Trebuchet MS" panose="020B0603020202020204" pitchFamily="34" charset="0"/>
            </a:endParaRPr>
          </a:p>
          <a:p>
            <a:pPr marL="285750" indent="-285750" algn="just" fontAlgn="base">
              <a:buFont typeface="Wingdings" panose="05000000000000000000" pitchFamily="2" charset="2"/>
              <a:buChar char="§"/>
            </a:pPr>
            <a:r>
              <a:rPr lang="en-US" sz="2000" dirty="0" err="1" smtClean="0">
                <a:latin typeface="Trebuchet MS" panose="020B0603020202020204" pitchFamily="34" charset="0"/>
              </a:rPr>
              <a:t>UpCounsel</a:t>
            </a:r>
            <a:r>
              <a:rPr lang="en-US" sz="2000" dirty="0" smtClean="0">
                <a:latin typeface="Trebuchet MS" panose="020B0603020202020204" pitchFamily="34" charset="0"/>
              </a:rPr>
              <a:t> </a:t>
            </a:r>
            <a:r>
              <a:rPr lang="en-US" sz="2000" u="sng" dirty="0">
                <a:latin typeface="Trebuchet MS" panose="020B0603020202020204" pitchFamily="34" charset="0"/>
                <a:hlinkClick r:id="rId8"/>
              </a:rPr>
              <a:t>‘Employee Development: Everything You Need to </a:t>
            </a:r>
            <a:r>
              <a:rPr lang="en-US" sz="2000" u="sng" dirty="0" smtClean="0">
                <a:latin typeface="Trebuchet MS" panose="020B0603020202020204" pitchFamily="34" charset="0"/>
                <a:hlinkClick r:id="rId8"/>
              </a:rPr>
              <a:t>Know’</a:t>
            </a:r>
            <a:endParaRPr lang="en-US" sz="2000" dirty="0">
              <a:latin typeface="Trebuchet MS" panose="020B0603020202020204" pitchFamily="34" charset="0"/>
            </a:endParaRPr>
          </a:p>
          <a:p>
            <a:pPr marL="285750" indent="-285750" algn="just" fontAlgn="base">
              <a:buFont typeface="Wingdings" panose="05000000000000000000" pitchFamily="2" charset="2"/>
              <a:buChar char="§"/>
            </a:pPr>
            <a:r>
              <a:rPr lang="en-US" sz="2000" dirty="0" smtClean="0">
                <a:latin typeface="Trebuchet MS" panose="020B0603020202020204" pitchFamily="34" charset="0"/>
              </a:rPr>
              <a:t>Valerie </a:t>
            </a:r>
            <a:r>
              <a:rPr lang="en-US" sz="2000" dirty="0">
                <a:latin typeface="Trebuchet MS" panose="020B0603020202020204" pitchFamily="34" charset="0"/>
              </a:rPr>
              <a:t>Bolden-Barrett (2017) </a:t>
            </a:r>
            <a:r>
              <a:rPr lang="en-US" sz="2000" u="sng" dirty="0">
                <a:latin typeface="Trebuchet MS" panose="020B0603020202020204" pitchFamily="34" charset="0"/>
                <a:hlinkClick r:id="rId9"/>
              </a:rPr>
              <a:t>‘Study: Turnover costs employers $15,000 per worker’ </a:t>
            </a:r>
            <a:endParaRPr lang="en-US" sz="2000" dirty="0">
              <a:latin typeface="Trebuchet MS" panose="020B0603020202020204" pitchFamily="34" charset="0"/>
            </a:endParaRPr>
          </a:p>
        </p:txBody>
      </p:sp>
    </p:spTree>
    <p:extLst>
      <p:ext uri="{BB962C8B-B14F-4D97-AF65-F5344CB8AC3E}">
        <p14:creationId xmlns:p14="http://schemas.microsoft.com/office/powerpoint/2010/main" val="3609657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
          <p:cNvSpPr txBox="1">
            <a:spLocks noGrp="1"/>
          </p:cNvSpPr>
          <p:nvPr>
            <p:ph type="ctrTitle"/>
          </p:nvPr>
        </p:nvSpPr>
        <p:spPr>
          <a:xfrm>
            <a:off x="311700" y="1639019"/>
            <a:ext cx="8520600" cy="2777706"/>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Clr>
                <a:schemeClr val="dk1"/>
              </a:buClr>
              <a:buSzPts val="4500"/>
              <a:buFont typeface="Trebuchet MS"/>
              <a:buNone/>
            </a:pPr>
            <a:r>
              <a:rPr lang="en-GB" b="1" dirty="0"/>
              <a:t/>
            </a:r>
            <a:br>
              <a:rPr lang="en-GB" b="1" dirty="0"/>
            </a:br>
            <a:r>
              <a:rPr lang="es-ES" b="1" dirty="0" smtClean="0"/>
              <a:t>Unidad 01: Desarrollo de los </a:t>
            </a:r>
            <a:r>
              <a:rPr lang="es-ES" b="1" dirty="0" smtClean="0"/>
              <a:t>Empleados</a:t>
            </a:r>
            <a:br>
              <a:rPr lang="es-ES" b="1" dirty="0" smtClean="0"/>
            </a:br>
            <a:r>
              <a:rPr lang="es-ES" sz="3200" dirty="0" smtClean="0"/>
              <a:t>Definición del desarrollo de los empleados</a:t>
            </a:r>
            <a:endParaRPr lang="es-ES" sz="3200" dirty="0"/>
          </a:p>
        </p:txBody>
      </p:sp>
      <p:sp>
        <p:nvSpPr>
          <p:cNvPr id="114" name="Google Shape;114;p2"/>
          <p:cNvSpPr txBox="1">
            <a:spLocks noGrp="1"/>
          </p:cNvSpPr>
          <p:nvPr>
            <p:ph type="subTitle" idx="1"/>
          </p:nvPr>
        </p:nvSpPr>
        <p:spPr>
          <a:xfrm>
            <a:off x="192900" y="4911580"/>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2400"/>
              <a:buNone/>
            </a:pPr>
            <a:r>
              <a:rPr lang="en-GB" sz="2400" b="1" dirty="0" err="1" smtClean="0"/>
              <a:t>Autor</a:t>
            </a:r>
            <a:r>
              <a:rPr lang="en-GB" sz="2400" b="1" dirty="0" smtClean="0"/>
              <a:t>:</a:t>
            </a:r>
            <a:r>
              <a:rPr lang="en-GB" sz="2400" b="1" dirty="0" smtClean="0"/>
              <a:t> </a:t>
            </a:r>
            <a:r>
              <a:rPr lang="en-GB" sz="2400" b="1" dirty="0"/>
              <a:t>CARDET, </a:t>
            </a:r>
            <a:r>
              <a:rPr lang="en-GB" sz="2400" b="1" dirty="0" err="1"/>
              <a:t>Chipre</a:t>
            </a:r>
            <a:endParaRPr sz="2400" b="1" dirty="0"/>
          </a:p>
        </p:txBody>
      </p:sp>
      <p:pic>
        <p:nvPicPr>
          <p:cNvPr id="115" name="Google Shape;115;p2" descr="A close up of a logo  Description automatically generated"/>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524425" y="6307332"/>
            <a:ext cx="1710047" cy="408041"/>
          </a:xfrm>
          <a:prstGeom prst="rect">
            <a:avLst/>
          </a:prstGeom>
          <a:noFill/>
          <a:ln>
            <a:noFill/>
          </a:ln>
        </p:spPr>
      </p:pic>
      <p:sp>
        <p:nvSpPr>
          <p:cNvPr id="116" name="Google Shape;116;p2"/>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9"/>
          <p:cNvSpPr txBox="1">
            <a:spLocks noGrp="1"/>
          </p:cNvSpPr>
          <p:nvPr>
            <p:ph type="ctrTitle"/>
          </p:nvPr>
        </p:nvSpPr>
        <p:spPr>
          <a:xfrm>
            <a:off x="1143000" y="1577555"/>
            <a:ext cx="6858000" cy="193240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320"/>
              <a:buFont typeface="Trebuchet MS"/>
              <a:buNone/>
            </a:pPr>
            <a:r>
              <a:rPr lang="es-ES" sz="4320" b="1" dirty="0" smtClean="0"/>
              <a:t>¡Gracias por su atención!</a:t>
            </a:r>
            <a:r>
              <a:rPr lang="en-GB" sz="4320" b="1" i="1" dirty="0">
                <a:solidFill>
                  <a:schemeClr val="accent4"/>
                </a:solidFill>
              </a:rPr>
              <a:t/>
            </a:r>
            <a:br>
              <a:rPr lang="en-GB" sz="4320" b="1" i="1" dirty="0">
                <a:solidFill>
                  <a:schemeClr val="accent4"/>
                </a:solidFill>
              </a:rPr>
            </a:br>
            <a:endParaRPr sz="4050" dirty="0"/>
          </a:p>
        </p:txBody>
      </p:sp>
      <p:pic>
        <p:nvPicPr>
          <p:cNvPr id="253" name="Google Shape;253;p19" descr="A close up of a logo  Description automatically generated"/>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524425" y="6307332"/>
            <a:ext cx="1710047" cy="408041"/>
          </a:xfrm>
          <a:prstGeom prst="rect">
            <a:avLst/>
          </a:prstGeom>
          <a:noFill/>
          <a:ln>
            <a:noFill/>
          </a:ln>
        </p:spPr>
      </p:pic>
      <p:pic>
        <p:nvPicPr>
          <p:cNvPr id="254" name="Google Shape;254;p19"/>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311700" y="5859710"/>
            <a:ext cx="1439863" cy="398463"/>
          </a:xfrm>
          <a:prstGeom prst="rect">
            <a:avLst/>
          </a:prstGeom>
          <a:noFill/>
          <a:ln>
            <a:noFill/>
          </a:ln>
        </p:spPr>
      </p:pic>
      <p:pic>
        <p:nvPicPr>
          <p:cNvPr id="255" name="Google Shape;255;p19"/>
          <p:cNvPicPr preferRelativeResize="0"/>
          <p:nvPr/>
        </p:nvPicPr>
        <p:blipFill rotWithShape="1">
          <a:blip r:embed="rId5">
            <a:alphaModFix/>
            <a:extLst>
              <a:ext uri="{28A0092B-C50C-407E-A947-70E740481C1C}">
                <a14:useLocalDpi xmlns:a14="http://schemas.microsoft.com/office/drawing/2010/main" val="0"/>
              </a:ext>
            </a:extLst>
          </a:blip>
          <a:srcRect/>
          <a:stretch/>
        </p:blipFill>
        <p:spPr>
          <a:xfrm>
            <a:off x="1794425" y="5859710"/>
            <a:ext cx="792163" cy="404813"/>
          </a:xfrm>
          <a:prstGeom prst="rect">
            <a:avLst/>
          </a:prstGeom>
          <a:noFill/>
          <a:ln>
            <a:noFill/>
          </a:ln>
        </p:spPr>
      </p:pic>
      <p:pic>
        <p:nvPicPr>
          <p:cNvPr id="256" name="Google Shape;256;p19"/>
          <p:cNvPicPr preferRelativeResize="0"/>
          <p:nvPr/>
        </p:nvPicPr>
        <p:blipFill rotWithShape="1">
          <a:blip r:embed="rId6">
            <a:alphaModFix/>
            <a:extLst>
              <a:ext uri="{28A0092B-C50C-407E-A947-70E740481C1C}">
                <a14:useLocalDpi xmlns:a14="http://schemas.microsoft.com/office/drawing/2010/main" val="0"/>
              </a:ext>
            </a:extLst>
          </a:blip>
          <a:srcRect/>
          <a:stretch/>
        </p:blipFill>
        <p:spPr>
          <a:xfrm>
            <a:off x="2697713" y="5859710"/>
            <a:ext cx="822325" cy="361950"/>
          </a:xfrm>
          <a:prstGeom prst="rect">
            <a:avLst/>
          </a:prstGeom>
          <a:noFill/>
          <a:ln>
            <a:noFill/>
          </a:ln>
        </p:spPr>
      </p:pic>
      <p:pic>
        <p:nvPicPr>
          <p:cNvPr id="257" name="Google Shape;257;p19"/>
          <p:cNvPicPr preferRelativeResize="0"/>
          <p:nvPr/>
        </p:nvPicPr>
        <p:blipFill rotWithShape="1">
          <a:blip r:embed="rId7">
            <a:alphaModFix/>
            <a:extLst>
              <a:ext uri="{28A0092B-C50C-407E-A947-70E740481C1C}">
                <a14:useLocalDpi xmlns:a14="http://schemas.microsoft.com/office/drawing/2010/main" val="0"/>
              </a:ext>
            </a:extLst>
          </a:blip>
          <a:srcRect/>
          <a:stretch/>
        </p:blipFill>
        <p:spPr>
          <a:xfrm>
            <a:off x="3572425" y="5859710"/>
            <a:ext cx="1390650" cy="323850"/>
          </a:xfrm>
          <a:prstGeom prst="rect">
            <a:avLst/>
          </a:prstGeom>
          <a:noFill/>
          <a:ln>
            <a:noFill/>
          </a:ln>
        </p:spPr>
      </p:pic>
      <p:pic>
        <p:nvPicPr>
          <p:cNvPr id="258" name="Google Shape;258;p19"/>
          <p:cNvPicPr preferRelativeResize="0"/>
          <p:nvPr/>
        </p:nvPicPr>
        <p:blipFill rotWithShape="1">
          <a:blip r:embed="rId8">
            <a:alphaModFix/>
            <a:extLst>
              <a:ext uri="{28A0092B-C50C-407E-A947-70E740481C1C}">
                <a14:useLocalDpi xmlns:a14="http://schemas.microsoft.com/office/drawing/2010/main" val="0"/>
              </a:ext>
            </a:extLst>
          </a:blip>
          <a:srcRect/>
          <a:stretch/>
        </p:blipFill>
        <p:spPr>
          <a:xfrm>
            <a:off x="5029750" y="5859710"/>
            <a:ext cx="752475" cy="333375"/>
          </a:xfrm>
          <a:prstGeom prst="rect">
            <a:avLst/>
          </a:prstGeom>
          <a:noFill/>
          <a:ln>
            <a:noFill/>
          </a:ln>
        </p:spPr>
      </p:pic>
      <p:pic>
        <p:nvPicPr>
          <p:cNvPr id="259" name="Google Shape;259;p19"/>
          <p:cNvPicPr preferRelativeResize="0"/>
          <p:nvPr/>
        </p:nvPicPr>
        <p:blipFill rotWithShape="1">
          <a:blip r:embed="rId9">
            <a:alphaModFix/>
            <a:extLst>
              <a:ext uri="{28A0092B-C50C-407E-A947-70E740481C1C}">
                <a14:useLocalDpi xmlns:a14="http://schemas.microsoft.com/office/drawing/2010/main" val="0"/>
              </a:ext>
            </a:extLst>
          </a:blip>
          <a:srcRect/>
          <a:stretch/>
        </p:blipFill>
        <p:spPr>
          <a:xfrm>
            <a:off x="5858425" y="5859710"/>
            <a:ext cx="342900" cy="306388"/>
          </a:xfrm>
          <a:prstGeom prst="rect">
            <a:avLst/>
          </a:prstGeom>
          <a:noFill/>
          <a:ln>
            <a:noFill/>
          </a:ln>
        </p:spPr>
      </p:pic>
      <p:pic>
        <p:nvPicPr>
          <p:cNvPr id="260" name="Google Shape;260;p19"/>
          <p:cNvPicPr preferRelativeResize="0"/>
          <p:nvPr/>
        </p:nvPicPr>
        <p:blipFill rotWithShape="1">
          <a:blip r:embed="rId10">
            <a:alphaModFix/>
            <a:extLst>
              <a:ext uri="{28A0092B-C50C-407E-A947-70E740481C1C}">
                <a14:useLocalDpi xmlns:a14="http://schemas.microsoft.com/office/drawing/2010/main" val="0"/>
              </a:ext>
            </a:extLst>
          </a:blip>
          <a:srcRect/>
          <a:stretch/>
        </p:blipFill>
        <p:spPr>
          <a:xfrm>
            <a:off x="6291813" y="5859710"/>
            <a:ext cx="525462" cy="369888"/>
          </a:xfrm>
          <a:prstGeom prst="rect">
            <a:avLst/>
          </a:prstGeom>
          <a:noFill/>
          <a:ln>
            <a:noFill/>
          </a:ln>
        </p:spPr>
      </p:pic>
      <p:sp>
        <p:nvSpPr>
          <p:cNvPr id="261" name="Google Shape;261;p19"/>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a:spLocks noGrp="1"/>
          </p:cNvSpPr>
          <p:nvPr>
            <p:ph type="ctrTitle"/>
          </p:nvPr>
        </p:nvSpPr>
        <p:spPr>
          <a:xfrm>
            <a:off x="311700" y="1642466"/>
            <a:ext cx="8520600" cy="528865"/>
          </a:xfrm>
          <a:prstGeom prst="roundRect">
            <a:avLst>
              <a:gd name="adj" fmla="val 16667"/>
            </a:avLst>
          </a:prstGeom>
          <a:solidFill>
            <a:srgbClr val="3086B8"/>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2"/>
              </a:buClr>
              <a:buSzPts val="3060"/>
              <a:buFont typeface="Trebuchet MS"/>
              <a:buNone/>
            </a:pPr>
            <a:r>
              <a:rPr lang="en-GB" sz="3060" b="1">
                <a:solidFill>
                  <a:schemeClr val="lt2"/>
                </a:solidFill>
                <a:latin typeface="Trebuchet MS"/>
                <a:ea typeface="Trebuchet MS"/>
                <a:cs typeface="Trebuchet MS"/>
                <a:sym typeface="Trebuchet MS"/>
              </a:rPr>
              <a:t>Resultados del aprendizaje</a:t>
            </a:r>
            <a:endParaRPr/>
          </a:p>
        </p:txBody>
      </p:sp>
      <p:sp>
        <p:nvSpPr>
          <p:cNvPr id="122" name="Google Shape;122;p3"/>
          <p:cNvSpPr txBox="1">
            <a:spLocks noGrp="1"/>
          </p:cNvSpPr>
          <p:nvPr>
            <p:ph type="subTitle" idx="1"/>
          </p:nvPr>
        </p:nvSpPr>
        <p:spPr>
          <a:xfrm>
            <a:off x="312420" y="2427443"/>
            <a:ext cx="8520600" cy="2978039"/>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Clr>
                <a:schemeClr val="dk1"/>
              </a:buClr>
              <a:buSzPts val="1800"/>
              <a:buNone/>
            </a:pPr>
            <a:r>
              <a:rPr lang="es-ES" dirty="0" smtClean="0"/>
              <a:t>Este módulo tiene como objetivo orientar y ayudar a los alumnos a:</a:t>
            </a:r>
          </a:p>
          <a:p>
            <a:pPr marL="0" lvl="0" indent="0" algn="l" rtl="0">
              <a:lnSpc>
                <a:spcPct val="90000"/>
              </a:lnSpc>
              <a:spcBef>
                <a:spcPts val="750"/>
              </a:spcBef>
              <a:spcAft>
                <a:spcPts val="0"/>
              </a:spcAft>
              <a:buClr>
                <a:schemeClr val="dk1"/>
              </a:buClr>
              <a:buSzPts val="1800"/>
              <a:buNone/>
            </a:pPr>
            <a:endParaRPr lang="es-ES" dirty="0" smtClean="0"/>
          </a:p>
          <a:p>
            <a:pPr marL="685800" lvl="1" indent="-342900" algn="l" rtl="0">
              <a:lnSpc>
                <a:spcPct val="150000"/>
              </a:lnSpc>
              <a:spcBef>
                <a:spcPts val="375"/>
              </a:spcBef>
              <a:spcAft>
                <a:spcPts val="0"/>
              </a:spcAft>
              <a:buClr>
                <a:schemeClr val="dk1"/>
              </a:buClr>
              <a:buSzPts val="1800"/>
              <a:buFont typeface="Trebuchet MS"/>
              <a:buAutoNum type="arabicPeriod"/>
            </a:pPr>
            <a:r>
              <a:rPr lang="es-ES" sz="1800" dirty="0" smtClean="0"/>
              <a:t>Entender lo que es </a:t>
            </a:r>
            <a:r>
              <a:rPr lang="es-ES" sz="1800" dirty="0" smtClean="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el desarrollo de los empleados</a:t>
            </a:r>
            <a:endParaRPr lang="es-ES" sz="1800" dirty="0" smtClean="0"/>
          </a:p>
          <a:p>
            <a:pPr marL="685800" lvl="1" indent="-342900" algn="l" rtl="0">
              <a:lnSpc>
                <a:spcPct val="150000"/>
              </a:lnSpc>
              <a:spcBef>
                <a:spcPts val="375"/>
              </a:spcBef>
              <a:spcAft>
                <a:spcPts val="0"/>
              </a:spcAft>
              <a:buClr>
                <a:schemeClr val="dk1"/>
              </a:buClr>
              <a:buSzPts val="1800"/>
              <a:buFont typeface="Trebuchet MS"/>
              <a:buAutoNum type="arabicPeriod"/>
            </a:pPr>
            <a:r>
              <a:rPr lang="es-ES" sz="1800" dirty="0" smtClean="0"/>
              <a:t>Comprender su importancia para una PYME/Organización como parte de una estrategia global de Gestión de talento</a:t>
            </a:r>
          </a:p>
          <a:p>
            <a:pPr marL="685800" lvl="1" indent="-342900" algn="l" rtl="0">
              <a:lnSpc>
                <a:spcPct val="150000"/>
              </a:lnSpc>
              <a:spcBef>
                <a:spcPts val="375"/>
              </a:spcBef>
              <a:spcAft>
                <a:spcPts val="0"/>
              </a:spcAft>
              <a:buClr>
                <a:schemeClr val="dk1"/>
              </a:buClr>
              <a:buSzPts val="1800"/>
              <a:buFont typeface="Trebuchet MS"/>
              <a:buAutoNum type="arabicPeriod"/>
            </a:pPr>
            <a:r>
              <a:rPr lang="es-ES" sz="1800" dirty="0" smtClean="0"/>
              <a:t>Distinguir entre el desarrollo de los empleados y la formación</a:t>
            </a:r>
            <a:endParaRPr lang="es-ES" sz="1800" dirty="0"/>
          </a:p>
        </p:txBody>
      </p:sp>
      <p:pic>
        <p:nvPicPr>
          <p:cNvPr id="123" name="Google Shape;123;p3" descr="A close up of a logo  Description automatically generated"/>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524425" y="6307332"/>
            <a:ext cx="1710047" cy="408041"/>
          </a:xfrm>
          <a:prstGeom prst="rect">
            <a:avLst/>
          </a:prstGeom>
          <a:noFill/>
          <a:ln>
            <a:noFill/>
          </a:ln>
        </p:spPr>
      </p:pic>
      <p:sp>
        <p:nvSpPr>
          <p:cNvPr id="124" name="Google Shape;124;p3"/>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a:spLocks noGrp="1"/>
          </p:cNvSpPr>
          <p:nvPr>
            <p:ph type="ctrTitle"/>
          </p:nvPr>
        </p:nvSpPr>
        <p:spPr>
          <a:xfrm>
            <a:off x="311700" y="1642466"/>
            <a:ext cx="8520600" cy="528865"/>
          </a:xfrm>
          <a:prstGeom prst="roundRect">
            <a:avLst>
              <a:gd name="adj" fmla="val 16667"/>
            </a:avLst>
          </a:prstGeom>
          <a:solidFill>
            <a:srgbClr val="3086B8"/>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2"/>
              </a:buClr>
              <a:buSzPts val="3060"/>
              <a:buFont typeface="Trebuchet MS"/>
              <a:buNone/>
            </a:pPr>
            <a:r>
              <a:rPr lang="en-GB" sz="3060" b="1">
                <a:solidFill>
                  <a:schemeClr val="lt2"/>
                </a:solidFill>
                <a:latin typeface="Trebuchet MS"/>
                <a:ea typeface="Trebuchet MS"/>
                <a:cs typeface="Trebuchet MS"/>
                <a:sym typeface="Trebuchet MS"/>
              </a:rPr>
              <a:t>Introducción</a:t>
            </a:r>
            <a:endParaRPr sz="3060" b="1">
              <a:solidFill>
                <a:schemeClr val="lt2"/>
              </a:solidFill>
            </a:endParaRPr>
          </a:p>
        </p:txBody>
      </p:sp>
      <p:sp>
        <p:nvSpPr>
          <p:cNvPr id="130" name="Google Shape;130;p4"/>
          <p:cNvSpPr txBox="1">
            <a:spLocks noGrp="1"/>
          </p:cNvSpPr>
          <p:nvPr>
            <p:ph type="subTitle" idx="1"/>
          </p:nvPr>
        </p:nvSpPr>
        <p:spPr>
          <a:xfrm>
            <a:off x="253334" y="2286554"/>
            <a:ext cx="8520600" cy="3751080"/>
          </a:xfrm>
          <a:prstGeom prst="rect">
            <a:avLst/>
          </a:prstGeom>
          <a:noFill/>
          <a:ln>
            <a:noFill/>
          </a:ln>
        </p:spPr>
        <p:txBody>
          <a:bodyPr spcFirstLastPara="1" wrap="square" lIns="91425" tIns="91425" rIns="91425" bIns="91425" anchor="t" anchorCtr="0">
            <a:noAutofit/>
          </a:bodyPr>
          <a:lstStyle/>
          <a:p>
            <a:pPr marL="0" lvl="0" indent="0" algn="just" rtl="0">
              <a:lnSpc>
                <a:spcPct val="90000"/>
              </a:lnSpc>
              <a:spcBef>
                <a:spcPts val="750"/>
              </a:spcBef>
              <a:spcAft>
                <a:spcPts val="0"/>
              </a:spcAft>
              <a:buClr>
                <a:schemeClr val="dk1"/>
              </a:buClr>
              <a:buSzPts val="2000"/>
              <a:buNone/>
            </a:pPr>
            <a:r>
              <a:rPr lang="es-ES" dirty="0" smtClean="0"/>
              <a:t>El desarrollo de los empleados es reconocido como una herramienta estratégica para el crecimiento continuo, la productividad y la capacidad de una organización para retener empleados valiosos como parte de su Estrategia general de gestión de talento.</a:t>
            </a:r>
          </a:p>
          <a:p>
            <a:pPr marL="0" lvl="0" indent="0" algn="just" rtl="0">
              <a:lnSpc>
                <a:spcPct val="90000"/>
              </a:lnSpc>
              <a:spcBef>
                <a:spcPts val="750"/>
              </a:spcBef>
              <a:spcAft>
                <a:spcPts val="0"/>
              </a:spcAft>
              <a:buClr>
                <a:schemeClr val="dk1"/>
              </a:buClr>
              <a:buSzPts val="2000"/>
              <a:buNone/>
            </a:pPr>
            <a:endParaRPr lang="es-ES" dirty="0" smtClean="0"/>
          </a:p>
          <a:p>
            <a:pPr marL="0" lvl="0" indent="0" algn="just" rtl="0">
              <a:lnSpc>
                <a:spcPct val="90000"/>
              </a:lnSpc>
              <a:spcBef>
                <a:spcPts val="750"/>
              </a:spcBef>
              <a:spcAft>
                <a:spcPts val="0"/>
              </a:spcAft>
              <a:buClr>
                <a:schemeClr val="dk1"/>
              </a:buClr>
              <a:buSzPts val="2000"/>
              <a:buNone/>
            </a:pPr>
            <a:r>
              <a:rPr lang="es-ES" dirty="0" smtClean="0"/>
              <a:t>Los empleados son los activos más valiosos y, verdaderamente, la columna vertebral de una organización – Sin empleados en una organización, incluso la maquinaria más poderosa con la última tecnología no funcionaría.</a:t>
            </a:r>
          </a:p>
          <a:p>
            <a:pPr marL="0" lvl="0" indent="0" algn="just" rtl="0">
              <a:lnSpc>
                <a:spcPct val="90000"/>
              </a:lnSpc>
              <a:spcBef>
                <a:spcPts val="750"/>
              </a:spcBef>
              <a:spcAft>
                <a:spcPts val="0"/>
              </a:spcAft>
              <a:buClr>
                <a:schemeClr val="dk1"/>
              </a:buClr>
              <a:buSzPts val="2000"/>
              <a:buNone/>
            </a:pPr>
            <a:endParaRPr lang="es-ES" dirty="0" smtClean="0"/>
          </a:p>
          <a:p>
            <a:pPr marL="0" lvl="0" indent="0" algn="just" rtl="0">
              <a:lnSpc>
                <a:spcPct val="90000"/>
              </a:lnSpc>
              <a:spcBef>
                <a:spcPts val="750"/>
              </a:spcBef>
              <a:spcAft>
                <a:spcPts val="0"/>
              </a:spcAft>
              <a:buClr>
                <a:schemeClr val="dk1"/>
              </a:buClr>
              <a:buSzPts val="2000"/>
              <a:buNone/>
            </a:pPr>
            <a:r>
              <a:rPr lang="es-ES" dirty="0" smtClean="0"/>
              <a:t>Los empleadores deben invertir tiempo y recursos en la formación y el desarrollo de su mano de obra para que se conviertan, más adelante, en recursos indispensables.</a:t>
            </a:r>
            <a:endParaRPr lang="es-ES" dirty="0"/>
          </a:p>
        </p:txBody>
      </p:sp>
      <p:pic>
        <p:nvPicPr>
          <p:cNvPr id="131" name="Google Shape;131;p4" descr="A close up of a logo  Description automatically generated"/>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524425" y="6307332"/>
            <a:ext cx="1710047" cy="408041"/>
          </a:xfrm>
          <a:prstGeom prst="rect">
            <a:avLst/>
          </a:prstGeom>
          <a:noFill/>
          <a:ln>
            <a:noFill/>
          </a:ln>
        </p:spPr>
      </p:pic>
      <p:sp>
        <p:nvSpPr>
          <p:cNvPr id="132" name="Google Shape;132;p4"/>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a:spLocks noGrp="1"/>
          </p:cNvSpPr>
          <p:nvPr>
            <p:ph type="ctrTitle"/>
          </p:nvPr>
        </p:nvSpPr>
        <p:spPr>
          <a:xfrm>
            <a:off x="311700" y="1694969"/>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3060"/>
              <a:buFont typeface="Trebuchet MS"/>
              <a:buNone/>
            </a:pPr>
            <a:r>
              <a:rPr lang="en-GB" sz="3060" b="1">
                <a:solidFill>
                  <a:schemeClr val="lt1"/>
                </a:solidFill>
                <a:latin typeface="Trebuchet MS"/>
                <a:ea typeface="Trebuchet MS"/>
                <a:cs typeface="Trebuchet MS"/>
                <a:sym typeface="Trebuchet MS"/>
              </a:rPr>
              <a:t>Definición del desarrollo de los empleados</a:t>
            </a:r>
            <a:endParaRPr sz="3060" b="1">
              <a:solidFill>
                <a:schemeClr val="lt1"/>
              </a:solidFill>
            </a:endParaRPr>
          </a:p>
        </p:txBody>
      </p:sp>
      <p:sp>
        <p:nvSpPr>
          <p:cNvPr id="138" name="Google Shape;138;p5"/>
          <p:cNvSpPr txBox="1">
            <a:spLocks noGrp="1"/>
          </p:cNvSpPr>
          <p:nvPr>
            <p:ph type="subTitle" idx="1"/>
          </p:nvPr>
        </p:nvSpPr>
        <p:spPr>
          <a:xfrm>
            <a:off x="311700" y="2276339"/>
            <a:ext cx="3690957" cy="3929908"/>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Clr>
                <a:schemeClr val="dk1"/>
              </a:buClr>
              <a:buSzPts val="1800"/>
              <a:buNone/>
            </a:pPr>
            <a:r>
              <a:rPr lang="es-ES" sz="1600" b="1" dirty="0" smtClean="0"/>
              <a:t>El Desarrollo de los empleados es un término amplio que abarca múltiples tipos de aprendizaje.</a:t>
            </a:r>
          </a:p>
          <a:p>
            <a:pPr marL="0" lvl="0" indent="0" algn="just" rtl="0">
              <a:lnSpc>
                <a:spcPct val="100000"/>
              </a:lnSpc>
              <a:spcBef>
                <a:spcPts val="0"/>
              </a:spcBef>
              <a:spcAft>
                <a:spcPts val="0"/>
              </a:spcAft>
              <a:buClr>
                <a:schemeClr val="dk1"/>
              </a:buClr>
              <a:buSzPts val="1800"/>
              <a:buNone/>
            </a:pPr>
            <a:endParaRPr lang="es-ES" sz="1600" dirty="0" smtClean="0"/>
          </a:p>
          <a:p>
            <a:pPr marL="0" lvl="0" indent="0" algn="just" rtl="0">
              <a:lnSpc>
                <a:spcPct val="100000"/>
              </a:lnSpc>
              <a:spcBef>
                <a:spcPts val="0"/>
              </a:spcBef>
              <a:spcAft>
                <a:spcPts val="0"/>
              </a:spcAft>
              <a:buClr>
                <a:schemeClr val="dk1"/>
              </a:buClr>
              <a:buSzPts val="1800"/>
              <a:buNone/>
            </a:pPr>
            <a:r>
              <a:rPr lang="es-ES" sz="1600" dirty="0" smtClean="0"/>
              <a:t>Es u</a:t>
            </a:r>
            <a:r>
              <a:rPr lang="es-ES" sz="1600" dirty="0" smtClean="0"/>
              <a:t>na iniciativa conjunta para mejorar las competencias y los conocimientos existentes de las personas.</a:t>
            </a:r>
          </a:p>
          <a:p>
            <a:pPr marL="0" lvl="0" indent="0" algn="just" rtl="0">
              <a:lnSpc>
                <a:spcPct val="100000"/>
              </a:lnSpc>
              <a:spcBef>
                <a:spcPts val="0"/>
              </a:spcBef>
              <a:spcAft>
                <a:spcPts val="0"/>
              </a:spcAft>
              <a:buClr>
                <a:schemeClr val="dk1"/>
              </a:buClr>
              <a:buSzPts val="1800"/>
              <a:buNone/>
            </a:pPr>
            <a:endParaRPr lang="es-ES" sz="1600" dirty="0" smtClean="0"/>
          </a:p>
          <a:p>
            <a:pPr marL="0" lvl="0" indent="0" algn="just" rtl="0">
              <a:lnSpc>
                <a:spcPct val="100000"/>
              </a:lnSpc>
              <a:spcBef>
                <a:spcPts val="0"/>
              </a:spcBef>
              <a:spcAft>
                <a:spcPts val="0"/>
              </a:spcAft>
              <a:buClr>
                <a:schemeClr val="dk1"/>
              </a:buClr>
              <a:buSzPts val="1800"/>
              <a:buNone/>
            </a:pPr>
            <a:r>
              <a:rPr lang="es-ES" sz="1600" dirty="0" smtClean="0"/>
              <a:t>Implica un enfoque de amplio alcance centrado en el crecimiento de los empleados y el rendimiento futuro</a:t>
            </a:r>
          </a:p>
          <a:p>
            <a:pPr marL="0" lvl="0" indent="0" algn="just" rtl="0">
              <a:lnSpc>
                <a:spcPct val="100000"/>
              </a:lnSpc>
              <a:spcBef>
                <a:spcPts val="0"/>
              </a:spcBef>
              <a:spcAft>
                <a:spcPts val="0"/>
              </a:spcAft>
              <a:buClr>
                <a:schemeClr val="dk1"/>
              </a:buClr>
              <a:buSzPts val="1800"/>
              <a:buNone/>
            </a:pPr>
            <a:endParaRPr lang="es-ES" sz="1600" dirty="0" smtClean="0"/>
          </a:p>
          <a:p>
            <a:pPr marL="0" lvl="0" indent="0" algn="just" rtl="0">
              <a:lnSpc>
                <a:spcPct val="100000"/>
              </a:lnSpc>
              <a:spcBef>
                <a:spcPts val="0"/>
              </a:spcBef>
              <a:spcAft>
                <a:spcPts val="0"/>
              </a:spcAft>
              <a:buClr>
                <a:schemeClr val="dk1"/>
              </a:buClr>
              <a:buSzPts val="1800"/>
              <a:buNone/>
            </a:pPr>
            <a:r>
              <a:rPr lang="es-ES" sz="1600" dirty="0" smtClean="0"/>
              <a:t>Es el</a:t>
            </a:r>
            <a:r>
              <a:rPr lang="es-ES" sz="1600" dirty="0" smtClean="0"/>
              <a:t> intento de mejorar el desempeño general de la organización</a:t>
            </a:r>
            <a:endParaRPr lang="es-ES" sz="1600" dirty="0"/>
          </a:p>
        </p:txBody>
      </p:sp>
      <p:sp>
        <p:nvSpPr>
          <p:cNvPr id="139" name="Google Shape;139;p5"/>
          <p:cNvSpPr/>
          <p:nvPr/>
        </p:nvSpPr>
        <p:spPr>
          <a:xfrm>
            <a:off x="524425" y="5402510"/>
            <a:ext cx="9144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40" name="Google Shape;140;p5"/>
          <p:cNvSpPr/>
          <p:nvPr/>
        </p:nvSpPr>
        <p:spPr>
          <a:xfrm>
            <a:off x="524425" y="585971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pic>
        <p:nvPicPr>
          <p:cNvPr id="141" name="Google Shape;141;p5" descr="A close up of a logo  Description automatically generated"/>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524425" y="6307332"/>
            <a:ext cx="1710047" cy="408041"/>
          </a:xfrm>
          <a:prstGeom prst="rect">
            <a:avLst/>
          </a:prstGeom>
          <a:noFill/>
          <a:ln>
            <a:noFill/>
          </a:ln>
        </p:spPr>
      </p:pic>
      <p:sp>
        <p:nvSpPr>
          <p:cNvPr id="142" name="Google Shape;142;p5"/>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3" name="Picture 2">
            <a:extLst>
              <a:ext uri="{FF2B5EF4-FFF2-40B4-BE49-F238E27FC236}">
                <a16:creationId xmlns:a16="http://schemas.microsoft.com/office/drawing/2014/main" xmlns="" id="{C9801118-330E-420D-8E70-FD9A34678A48}"/>
              </a:ext>
            </a:extLst>
          </p:cNvPr>
          <p:cNvPicPr>
            <a:picLocks noChangeAspect="1"/>
          </p:cNvPicPr>
          <p:nvPr/>
        </p:nvPicPr>
        <p:blipFill>
          <a:blip r:embed="rId4"/>
          <a:stretch>
            <a:fillRect/>
          </a:stretch>
        </p:blipFill>
        <p:spPr>
          <a:xfrm>
            <a:off x="4146980" y="2501219"/>
            <a:ext cx="4633362" cy="311532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6"/>
          <p:cNvSpPr>
            <a:spLocks noGrp="1"/>
          </p:cNvSpPr>
          <p:nvPr>
            <p:ph type="ctrTitle"/>
          </p:nvPr>
        </p:nvSpPr>
        <p:spPr>
          <a:xfrm>
            <a:off x="311700" y="1694969"/>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3060"/>
              <a:buFont typeface="Trebuchet MS"/>
              <a:buNone/>
            </a:pPr>
            <a:r>
              <a:rPr lang="en-GB" sz="3060" b="1">
                <a:solidFill>
                  <a:schemeClr val="lt1"/>
                </a:solidFill>
                <a:latin typeface="Trebuchet MS"/>
                <a:ea typeface="Trebuchet MS"/>
                <a:cs typeface="Trebuchet MS"/>
                <a:sym typeface="Trebuchet MS"/>
              </a:rPr>
              <a:t>Definición del desarrollo de los empleados</a:t>
            </a:r>
            <a:endParaRPr sz="3060" b="1">
              <a:solidFill>
                <a:schemeClr val="lt1"/>
              </a:solidFill>
            </a:endParaRPr>
          </a:p>
        </p:txBody>
      </p:sp>
      <p:sp>
        <p:nvSpPr>
          <p:cNvPr id="148" name="Google Shape;148;p6"/>
          <p:cNvSpPr txBox="1">
            <a:spLocks noGrp="1"/>
          </p:cNvSpPr>
          <p:nvPr>
            <p:ph type="subTitle" idx="1"/>
          </p:nvPr>
        </p:nvSpPr>
        <p:spPr>
          <a:xfrm>
            <a:off x="127956" y="2277334"/>
            <a:ext cx="8704344" cy="3308797"/>
          </a:xfrm>
          <a:prstGeom prst="rect">
            <a:avLst/>
          </a:prstGeom>
          <a:noFill/>
          <a:ln>
            <a:noFill/>
          </a:ln>
        </p:spPr>
        <p:txBody>
          <a:bodyPr spcFirstLastPara="1" wrap="square" lIns="91425" tIns="91425" rIns="91425" bIns="91425" anchor="t" anchorCtr="0">
            <a:noAutofit/>
          </a:bodyPr>
          <a:lstStyle/>
          <a:p>
            <a:pPr marL="0" lvl="0" indent="0" algn="just" rtl="0">
              <a:lnSpc>
                <a:spcPct val="90000"/>
              </a:lnSpc>
              <a:spcBef>
                <a:spcPts val="750"/>
              </a:spcBef>
              <a:spcAft>
                <a:spcPts val="0"/>
              </a:spcAft>
              <a:buClr>
                <a:schemeClr val="dk1"/>
              </a:buClr>
              <a:buSzPts val="1800"/>
              <a:buNone/>
            </a:pPr>
            <a:r>
              <a:rPr lang="es-ES" sz="1600" b="1" dirty="0" smtClean="0"/>
              <a:t>El Desarrollo de los empleados es el marco para ayudar a esos trabajadores a desarrollar sus conocimientos y habilidades personales y organizativas:</a:t>
            </a:r>
          </a:p>
          <a:p>
            <a:pPr marL="0" lvl="0" indent="0" algn="just" rtl="0">
              <a:lnSpc>
                <a:spcPct val="90000"/>
              </a:lnSpc>
              <a:spcBef>
                <a:spcPts val="750"/>
              </a:spcBef>
              <a:spcAft>
                <a:spcPts val="0"/>
              </a:spcAft>
              <a:buClr>
                <a:schemeClr val="dk1"/>
              </a:buClr>
              <a:buSzPts val="1800"/>
              <a:buNone/>
            </a:pPr>
            <a:endParaRPr lang="es-ES" sz="1600" dirty="0" smtClean="0"/>
          </a:p>
          <a:p>
            <a:pPr marL="285750" lvl="0" indent="-285750" algn="just" rtl="0">
              <a:lnSpc>
                <a:spcPct val="90000"/>
              </a:lnSpc>
              <a:spcBef>
                <a:spcPts val="750"/>
              </a:spcBef>
              <a:spcAft>
                <a:spcPts val="0"/>
              </a:spcAft>
              <a:buClr>
                <a:schemeClr val="dk1"/>
              </a:buClr>
              <a:buSzPts val="1800"/>
              <a:buFont typeface="Noto Sans Symbols"/>
              <a:buChar char="▪"/>
            </a:pPr>
            <a:r>
              <a:rPr lang="es-ES" sz="1600" dirty="0" smtClean="0"/>
              <a:t>Es el proceso por el que el empleado recibe apoyo para mejorar y ampliar sus habilidades.</a:t>
            </a:r>
          </a:p>
          <a:p>
            <a:pPr marL="285750" lvl="0" indent="-171450" algn="just" rtl="0">
              <a:lnSpc>
                <a:spcPct val="90000"/>
              </a:lnSpc>
              <a:spcBef>
                <a:spcPts val="750"/>
              </a:spcBef>
              <a:spcAft>
                <a:spcPts val="0"/>
              </a:spcAft>
              <a:buClr>
                <a:schemeClr val="dk1"/>
              </a:buClr>
              <a:buSzPts val="1800"/>
              <a:buFont typeface="Noto Sans Symbols"/>
              <a:buNone/>
            </a:pPr>
            <a:endParaRPr lang="es-ES" sz="1600" dirty="0" smtClean="0"/>
          </a:p>
          <a:p>
            <a:pPr marL="285750" lvl="0" indent="-285750" algn="just" rtl="0">
              <a:lnSpc>
                <a:spcPct val="90000"/>
              </a:lnSpc>
              <a:spcBef>
                <a:spcPts val="750"/>
              </a:spcBef>
              <a:spcAft>
                <a:spcPts val="0"/>
              </a:spcAft>
              <a:buClr>
                <a:schemeClr val="dk1"/>
              </a:buClr>
              <a:buSzPts val="1800"/>
              <a:buFont typeface="Noto Sans Symbols"/>
              <a:buChar char="▪"/>
            </a:pPr>
            <a:r>
              <a:rPr lang="es-ES" sz="1600" dirty="0" smtClean="0"/>
              <a:t>Facilita la mejora y el cuidado de los empleados para que se conviertan en activos fiables y beneficien a la organización.</a:t>
            </a:r>
          </a:p>
          <a:p>
            <a:pPr marL="285750" lvl="0" indent="-171450" algn="just" rtl="0">
              <a:lnSpc>
                <a:spcPct val="90000"/>
              </a:lnSpc>
              <a:spcBef>
                <a:spcPts val="750"/>
              </a:spcBef>
              <a:spcAft>
                <a:spcPts val="0"/>
              </a:spcAft>
              <a:buClr>
                <a:schemeClr val="dk1"/>
              </a:buClr>
              <a:buSzPts val="1800"/>
              <a:buFont typeface="Noto Sans Symbols"/>
              <a:buNone/>
            </a:pPr>
            <a:endParaRPr lang="es-ES" sz="1600" dirty="0" smtClean="0"/>
          </a:p>
          <a:p>
            <a:pPr marL="285750" lvl="0" indent="-285750" algn="just" rtl="0">
              <a:lnSpc>
                <a:spcPct val="90000"/>
              </a:lnSpc>
              <a:spcBef>
                <a:spcPts val="750"/>
              </a:spcBef>
              <a:spcAft>
                <a:spcPts val="0"/>
              </a:spcAft>
              <a:buClr>
                <a:schemeClr val="dk1"/>
              </a:buClr>
              <a:buSzPts val="1800"/>
              <a:buFont typeface="Noto Sans Symbols"/>
              <a:buChar char="▪"/>
            </a:pPr>
            <a:r>
              <a:rPr lang="es-ES" sz="1600" dirty="0" smtClean="0"/>
              <a:t>También se refiere al proceso de improvisación o transformación de un sistema ya existente para adaptarse a las tendencias actuales que prevalecen en el mercado.</a:t>
            </a:r>
          </a:p>
          <a:p>
            <a:pPr marL="0" lvl="0" indent="0" algn="l" rtl="0">
              <a:lnSpc>
                <a:spcPct val="90000"/>
              </a:lnSpc>
              <a:spcBef>
                <a:spcPts val="750"/>
              </a:spcBef>
              <a:spcAft>
                <a:spcPts val="0"/>
              </a:spcAft>
              <a:buClr>
                <a:schemeClr val="dk1"/>
              </a:buClr>
              <a:buSzPts val="1800"/>
              <a:buNone/>
            </a:pPr>
            <a:endParaRPr dirty="0"/>
          </a:p>
          <a:p>
            <a:pPr marL="0" lvl="0" indent="0" algn="l" rtl="0">
              <a:lnSpc>
                <a:spcPct val="90000"/>
              </a:lnSpc>
              <a:spcBef>
                <a:spcPts val="750"/>
              </a:spcBef>
              <a:spcAft>
                <a:spcPts val="0"/>
              </a:spcAft>
              <a:buClr>
                <a:schemeClr val="dk1"/>
              </a:buClr>
              <a:buSzPts val="1800"/>
              <a:buNone/>
            </a:pPr>
            <a:endParaRPr dirty="0"/>
          </a:p>
          <a:p>
            <a:pPr marL="0" lvl="0" indent="0" algn="l" rtl="0">
              <a:lnSpc>
                <a:spcPct val="90000"/>
              </a:lnSpc>
              <a:spcBef>
                <a:spcPts val="750"/>
              </a:spcBef>
              <a:spcAft>
                <a:spcPts val="0"/>
              </a:spcAft>
              <a:buClr>
                <a:schemeClr val="dk1"/>
              </a:buClr>
              <a:buSzPts val="1800"/>
              <a:buNone/>
            </a:pPr>
            <a:endParaRPr dirty="0"/>
          </a:p>
          <a:p>
            <a:pPr marL="0" lvl="0" indent="0" algn="l" rtl="0">
              <a:lnSpc>
                <a:spcPct val="90000"/>
              </a:lnSpc>
              <a:spcBef>
                <a:spcPts val="750"/>
              </a:spcBef>
              <a:spcAft>
                <a:spcPts val="0"/>
              </a:spcAft>
              <a:buClr>
                <a:schemeClr val="dk1"/>
              </a:buClr>
              <a:buSzPts val="1800"/>
              <a:buNone/>
            </a:pPr>
            <a:endParaRPr dirty="0"/>
          </a:p>
          <a:p>
            <a:pPr marL="0" lvl="0" indent="0" algn="l" rtl="0">
              <a:lnSpc>
                <a:spcPct val="90000"/>
              </a:lnSpc>
              <a:spcBef>
                <a:spcPts val="750"/>
              </a:spcBef>
              <a:spcAft>
                <a:spcPts val="0"/>
              </a:spcAft>
              <a:buClr>
                <a:schemeClr val="dk1"/>
              </a:buClr>
              <a:buSzPts val="1800"/>
              <a:buNone/>
            </a:pPr>
            <a:endParaRPr dirty="0"/>
          </a:p>
          <a:p>
            <a:pPr marL="0" lvl="0" indent="0" algn="l" rtl="0">
              <a:lnSpc>
                <a:spcPct val="90000"/>
              </a:lnSpc>
              <a:spcBef>
                <a:spcPts val="750"/>
              </a:spcBef>
              <a:spcAft>
                <a:spcPts val="0"/>
              </a:spcAft>
              <a:buClr>
                <a:schemeClr val="dk1"/>
              </a:buClr>
              <a:buSzPts val="1800"/>
              <a:buNone/>
            </a:pPr>
            <a:endParaRPr dirty="0"/>
          </a:p>
        </p:txBody>
      </p:sp>
      <p:sp>
        <p:nvSpPr>
          <p:cNvPr id="149" name="Google Shape;149;p6"/>
          <p:cNvSpPr/>
          <p:nvPr/>
        </p:nvSpPr>
        <p:spPr>
          <a:xfrm>
            <a:off x="524425" y="5402510"/>
            <a:ext cx="9144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50" name="Google Shape;150;p6"/>
          <p:cNvSpPr/>
          <p:nvPr/>
        </p:nvSpPr>
        <p:spPr>
          <a:xfrm>
            <a:off x="524425" y="585971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pic>
        <p:nvPicPr>
          <p:cNvPr id="151" name="Google Shape;151;p6" descr="A close up of a logo  Description automatically generated"/>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524425" y="6307332"/>
            <a:ext cx="1710047" cy="408041"/>
          </a:xfrm>
          <a:prstGeom prst="rect">
            <a:avLst/>
          </a:prstGeom>
          <a:noFill/>
          <a:ln>
            <a:noFill/>
          </a:ln>
        </p:spPr>
      </p:pic>
      <p:sp>
        <p:nvSpPr>
          <p:cNvPr id="152" name="Google Shape;152;p6"/>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7"/>
          <p:cNvSpPr>
            <a:spLocks noGrp="1"/>
          </p:cNvSpPr>
          <p:nvPr>
            <p:ph type="ctrTitle"/>
          </p:nvPr>
        </p:nvSpPr>
        <p:spPr>
          <a:xfrm>
            <a:off x="311699" y="1597458"/>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3060"/>
              <a:buFont typeface="Trebuchet MS"/>
              <a:buNone/>
            </a:pPr>
            <a:r>
              <a:rPr lang="en-GB" sz="3060" b="1">
                <a:solidFill>
                  <a:schemeClr val="lt1"/>
                </a:solidFill>
                <a:latin typeface="Trebuchet MS"/>
                <a:ea typeface="Trebuchet MS"/>
                <a:cs typeface="Trebuchet MS"/>
                <a:sym typeface="Trebuchet MS"/>
              </a:rPr>
              <a:t>Definición del desarrollo de los empleados</a:t>
            </a:r>
            <a:endParaRPr sz="3060" b="1">
              <a:solidFill>
                <a:schemeClr val="lt1"/>
              </a:solidFill>
            </a:endParaRPr>
          </a:p>
        </p:txBody>
      </p:sp>
      <p:sp>
        <p:nvSpPr>
          <p:cNvPr id="158" name="Google Shape;158;p7"/>
          <p:cNvSpPr txBox="1">
            <a:spLocks noGrp="1"/>
          </p:cNvSpPr>
          <p:nvPr>
            <p:ph type="subTitle" idx="1"/>
          </p:nvPr>
        </p:nvSpPr>
        <p:spPr>
          <a:xfrm>
            <a:off x="311699" y="2108276"/>
            <a:ext cx="3956051" cy="4199055"/>
          </a:xfrm>
          <a:prstGeom prst="rect">
            <a:avLst/>
          </a:prstGeom>
          <a:noFill/>
          <a:ln>
            <a:noFill/>
          </a:ln>
        </p:spPr>
        <p:txBody>
          <a:bodyPr spcFirstLastPara="1" wrap="square" lIns="91425" tIns="91425" rIns="91425" bIns="91425" anchor="t" anchorCtr="0">
            <a:noAutofit/>
          </a:bodyPr>
          <a:lstStyle/>
          <a:p>
            <a:pPr marL="0" lvl="0" indent="0" algn="just" rtl="0">
              <a:lnSpc>
                <a:spcPct val="90000"/>
              </a:lnSpc>
              <a:spcBef>
                <a:spcPts val="750"/>
              </a:spcBef>
              <a:spcAft>
                <a:spcPts val="0"/>
              </a:spcAft>
              <a:buClr>
                <a:srgbClr val="3A3B41"/>
              </a:buClr>
              <a:buSzPts val="1800"/>
              <a:buNone/>
            </a:pPr>
            <a:r>
              <a:rPr lang="es-ES" dirty="0" smtClean="0"/>
              <a:t>No hace referencia únicamente a la optimización de la habilidad de un individuo para un papel particular</a:t>
            </a:r>
            <a:endParaRPr lang="es-ES" dirty="0" smtClean="0">
              <a:solidFill>
                <a:schemeClr val="tx1"/>
              </a:solidFill>
              <a:sym typeface="Trebuchet MS"/>
            </a:endParaRPr>
          </a:p>
          <a:p>
            <a:pPr marL="0" lvl="0" indent="0" algn="just" rtl="0">
              <a:lnSpc>
                <a:spcPct val="90000"/>
              </a:lnSpc>
              <a:spcBef>
                <a:spcPts val="750"/>
              </a:spcBef>
              <a:spcAft>
                <a:spcPts val="0"/>
              </a:spcAft>
              <a:buClr>
                <a:schemeClr val="dk1"/>
              </a:buClr>
              <a:buSzPts val="1800"/>
              <a:buNone/>
            </a:pPr>
            <a:endParaRPr lang="es-ES" sz="1000" dirty="0" smtClean="0">
              <a:solidFill>
                <a:schemeClr val="tx1"/>
              </a:solidFill>
              <a:sym typeface="Trebuchet MS"/>
            </a:endParaRPr>
          </a:p>
          <a:p>
            <a:pPr marL="0" lvl="0" indent="0" algn="just" rtl="0">
              <a:lnSpc>
                <a:spcPct val="90000"/>
              </a:lnSpc>
              <a:spcBef>
                <a:spcPts val="750"/>
              </a:spcBef>
              <a:spcAft>
                <a:spcPts val="0"/>
              </a:spcAft>
              <a:buClr>
                <a:srgbClr val="3A3B41"/>
              </a:buClr>
              <a:buSzPts val="1800"/>
              <a:buNone/>
            </a:pPr>
            <a:r>
              <a:rPr lang="es-ES" dirty="0" smtClean="0"/>
              <a:t>Se refiere a seguir aprendiendo a progresar en su trayectoria profesional individual</a:t>
            </a:r>
            <a:endParaRPr lang="es-ES" dirty="0" smtClean="0">
              <a:solidFill>
                <a:schemeClr val="tx1"/>
              </a:solidFill>
              <a:sym typeface="Trebuchet MS"/>
            </a:endParaRPr>
          </a:p>
          <a:p>
            <a:pPr marL="0" lvl="0" indent="0" algn="just" rtl="0">
              <a:lnSpc>
                <a:spcPct val="90000"/>
              </a:lnSpc>
              <a:spcBef>
                <a:spcPts val="750"/>
              </a:spcBef>
              <a:spcAft>
                <a:spcPts val="0"/>
              </a:spcAft>
              <a:buClr>
                <a:schemeClr val="dk1"/>
              </a:buClr>
              <a:buSzPts val="1800"/>
              <a:buNone/>
            </a:pPr>
            <a:endParaRPr lang="es-ES" sz="1000" dirty="0" smtClean="0">
              <a:solidFill>
                <a:schemeClr val="tx1"/>
              </a:solidFill>
              <a:sym typeface="Trebuchet MS"/>
            </a:endParaRPr>
          </a:p>
          <a:p>
            <a:pPr marL="0" lvl="0" indent="0" algn="just" rtl="0">
              <a:lnSpc>
                <a:spcPct val="90000"/>
              </a:lnSpc>
              <a:spcBef>
                <a:spcPts val="750"/>
              </a:spcBef>
              <a:spcAft>
                <a:spcPts val="0"/>
              </a:spcAft>
              <a:buClr>
                <a:schemeClr val="dk1"/>
              </a:buClr>
              <a:buSzPts val="1800"/>
              <a:buNone/>
            </a:pPr>
            <a:r>
              <a:rPr lang="es-ES" dirty="0" smtClean="0"/>
              <a:t>El individuo </a:t>
            </a:r>
            <a:r>
              <a:rPr lang="es-ES" dirty="0" smtClean="0">
                <a:solidFill>
                  <a:schemeClr val="tx1"/>
                </a:solidFill>
                <a:sym typeface="Trebuchet MS"/>
              </a:rPr>
              <a:t>tiene la responsabilidad </a:t>
            </a:r>
            <a:r>
              <a:rPr lang="es-ES" dirty="0" smtClean="0"/>
              <a:t>de ser dueño de su propio desarrollo profesional</a:t>
            </a:r>
          </a:p>
          <a:p>
            <a:pPr marL="0" lvl="0" indent="0" algn="just" rtl="0">
              <a:lnSpc>
                <a:spcPct val="90000"/>
              </a:lnSpc>
              <a:spcBef>
                <a:spcPts val="750"/>
              </a:spcBef>
              <a:spcAft>
                <a:spcPts val="0"/>
              </a:spcAft>
              <a:buClr>
                <a:schemeClr val="dk1"/>
              </a:buClr>
              <a:buSzPts val="1800"/>
              <a:buNone/>
            </a:pPr>
            <a:endParaRPr lang="es-ES" sz="1000" dirty="0" smtClean="0">
              <a:solidFill>
                <a:schemeClr val="tx1"/>
              </a:solidFill>
              <a:sym typeface="Trebuchet MS"/>
            </a:endParaRPr>
          </a:p>
          <a:p>
            <a:pPr marL="0" lvl="0" indent="0" algn="just" rtl="0">
              <a:lnSpc>
                <a:spcPct val="90000"/>
              </a:lnSpc>
              <a:spcBef>
                <a:spcPts val="750"/>
              </a:spcBef>
              <a:spcAft>
                <a:spcPts val="0"/>
              </a:spcAft>
              <a:buClr>
                <a:schemeClr val="dk1"/>
              </a:buClr>
              <a:buSzPts val="1800"/>
              <a:buNone/>
            </a:pPr>
            <a:r>
              <a:rPr lang="es-ES" dirty="0" smtClean="0">
                <a:solidFill>
                  <a:schemeClr val="tx1"/>
                </a:solidFill>
              </a:rPr>
              <a:t>Opera en</a:t>
            </a:r>
            <a:r>
              <a:rPr lang="es-ES" dirty="0" smtClean="0">
                <a:solidFill>
                  <a:schemeClr val="tx1"/>
                </a:solidFill>
                <a:sym typeface="Trebuchet MS"/>
              </a:rPr>
              <a:t> beneficio del empleador para fomentar la educación continua</a:t>
            </a:r>
            <a:endParaRPr lang="es-ES" dirty="0" smtClean="0"/>
          </a:p>
          <a:p>
            <a:pPr marL="0" lvl="0" indent="0" algn="l" rtl="0">
              <a:lnSpc>
                <a:spcPct val="90000"/>
              </a:lnSpc>
              <a:spcBef>
                <a:spcPts val="750"/>
              </a:spcBef>
              <a:spcAft>
                <a:spcPts val="0"/>
              </a:spcAft>
              <a:buClr>
                <a:schemeClr val="dk1"/>
              </a:buClr>
              <a:buSzPts val="1800"/>
              <a:buNone/>
            </a:pPr>
            <a:endParaRPr dirty="0"/>
          </a:p>
          <a:p>
            <a:pPr marL="0" lvl="0" indent="0" algn="l" rtl="0">
              <a:lnSpc>
                <a:spcPct val="90000"/>
              </a:lnSpc>
              <a:spcBef>
                <a:spcPts val="750"/>
              </a:spcBef>
              <a:spcAft>
                <a:spcPts val="0"/>
              </a:spcAft>
              <a:buClr>
                <a:schemeClr val="dk1"/>
              </a:buClr>
              <a:buSzPts val="1800"/>
              <a:buNone/>
            </a:pPr>
            <a:endParaRPr dirty="0"/>
          </a:p>
          <a:p>
            <a:pPr marL="0" lvl="0" indent="0" algn="l" rtl="0">
              <a:lnSpc>
                <a:spcPct val="90000"/>
              </a:lnSpc>
              <a:spcBef>
                <a:spcPts val="750"/>
              </a:spcBef>
              <a:spcAft>
                <a:spcPts val="0"/>
              </a:spcAft>
              <a:buClr>
                <a:schemeClr val="dk1"/>
              </a:buClr>
              <a:buSzPts val="1800"/>
              <a:buNone/>
            </a:pPr>
            <a:endParaRPr dirty="0"/>
          </a:p>
        </p:txBody>
      </p:sp>
      <p:sp>
        <p:nvSpPr>
          <p:cNvPr id="159" name="Google Shape;159;p7"/>
          <p:cNvSpPr/>
          <p:nvPr/>
        </p:nvSpPr>
        <p:spPr>
          <a:xfrm>
            <a:off x="524425" y="5402510"/>
            <a:ext cx="9144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60" name="Google Shape;160;p7"/>
          <p:cNvSpPr/>
          <p:nvPr/>
        </p:nvSpPr>
        <p:spPr>
          <a:xfrm>
            <a:off x="524425" y="585971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pic>
        <p:nvPicPr>
          <p:cNvPr id="161" name="Google Shape;161;p7" descr="A close up of a logo  Description automatically generated"/>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524425" y="6307332"/>
            <a:ext cx="1710047" cy="408041"/>
          </a:xfrm>
          <a:prstGeom prst="rect">
            <a:avLst/>
          </a:prstGeom>
          <a:noFill/>
          <a:ln>
            <a:noFill/>
          </a:ln>
        </p:spPr>
      </p:pic>
      <p:sp>
        <p:nvSpPr>
          <p:cNvPr id="162" name="Google Shape;162;p7"/>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2" name="Picture 1">
            <a:extLst>
              <a:ext uri="{FF2B5EF4-FFF2-40B4-BE49-F238E27FC236}">
                <a16:creationId xmlns:a16="http://schemas.microsoft.com/office/drawing/2014/main" xmlns="" id="{D513967B-86B8-44D3-9ADC-BEF494C6AA75}"/>
              </a:ext>
            </a:extLst>
          </p:cNvPr>
          <p:cNvPicPr>
            <a:picLocks noChangeAspect="1"/>
          </p:cNvPicPr>
          <p:nvPr/>
        </p:nvPicPr>
        <p:blipFill>
          <a:blip r:embed="rId4"/>
          <a:stretch>
            <a:fillRect/>
          </a:stretch>
        </p:blipFill>
        <p:spPr>
          <a:xfrm>
            <a:off x="4309111" y="2308860"/>
            <a:ext cx="4507086" cy="330879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8"/>
          <p:cNvSpPr>
            <a:spLocks noGrp="1"/>
          </p:cNvSpPr>
          <p:nvPr>
            <p:ph type="ctrTitle"/>
          </p:nvPr>
        </p:nvSpPr>
        <p:spPr>
          <a:xfrm>
            <a:off x="311700" y="1567943"/>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3060"/>
              <a:buFont typeface="Trebuchet MS"/>
              <a:buNone/>
            </a:pPr>
            <a:r>
              <a:rPr lang="en-GB" sz="3060" b="1">
                <a:solidFill>
                  <a:schemeClr val="lt1"/>
                </a:solidFill>
                <a:latin typeface="Trebuchet MS"/>
                <a:ea typeface="Trebuchet MS"/>
                <a:cs typeface="Trebuchet MS"/>
                <a:sym typeface="Trebuchet MS"/>
              </a:rPr>
              <a:t>Definición del desarrollo de los empleados</a:t>
            </a:r>
            <a:endParaRPr sz="3060" b="1">
              <a:solidFill>
                <a:schemeClr val="lt1"/>
              </a:solidFill>
            </a:endParaRPr>
          </a:p>
        </p:txBody>
      </p:sp>
      <p:sp>
        <p:nvSpPr>
          <p:cNvPr id="168" name="Google Shape;168;p8"/>
          <p:cNvSpPr txBox="1">
            <a:spLocks noGrp="1"/>
          </p:cNvSpPr>
          <p:nvPr>
            <p:ph type="subTitle" idx="1"/>
          </p:nvPr>
        </p:nvSpPr>
        <p:spPr>
          <a:xfrm>
            <a:off x="219828" y="1988658"/>
            <a:ext cx="8704344" cy="4034061"/>
          </a:xfrm>
          <a:prstGeom prst="rect">
            <a:avLst/>
          </a:prstGeom>
          <a:noFill/>
          <a:ln>
            <a:noFill/>
          </a:ln>
        </p:spPr>
        <p:txBody>
          <a:bodyPr spcFirstLastPara="1" wrap="square" lIns="91425" tIns="91425" rIns="91425" bIns="91425" anchor="t" anchorCtr="0">
            <a:noAutofit/>
          </a:bodyPr>
          <a:lstStyle/>
          <a:p>
            <a:pPr marL="0" lvl="0" indent="0" algn="just" rtl="0">
              <a:lnSpc>
                <a:spcPct val="90000"/>
              </a:lnSpc>
              <a:spcBef>
                <a:spcPts val="750"/>
              </a:spcBef>
              <a:spcAft>
                <a:spcPts val="0"/>
              </a:spcAft>
              <a:buClr>
                <a:schemeClr val="dk1"/>
              </a:buClr>
              <a:buSzPts val="1800"/>
              <a:buNone/>
            </a:pPr>
            <a:r>
              <a:rPr lang="es-ES" dirty="0" smtClean="0"/>
              <a:t>Las organizaciones suelen tener muchas oportunidades para el desarrollo de los empleados, tanto dentro como fuera del lugar de trabajo.</a:t>
            </a:r>
          </a:p>
          <a:p>
            <a:pPr marL="0" lvl="0" indent="0" algn="just" rtl="0">
              <a:lnSpc>
                <a:spcPct val="90000"/>
              </a:lnSpc>
              <a:spcBef>
                <a:spcPts val="750"/>
              </a:spcBef>
              <a:spcAft>
                <a:spcPts val="0"/>
              </a:spcAft>
              <a:buClr>
                <a:schemeClr val="dk1"/>
              </a:buClr>
              <a:buSzPts val="1800"/>
              <a:buNone/>
            </a:pPr>
            <a:r>
              <a:rPr lang="es-ES" dirty="0" smtClean="0"/>
              <a:t>Algunos ejemplos de acciones y enfoques que una empresa puede utilizar para promover el Desarrollo de los Empleados:</a:t>
            </a:r>
          </a:p>
          <a:p>
            <a:pPr marL="0" lvl="0" indent="0" algn="just" rtl="0">
              <a:lnSpc>
                <a:spcPct val="90000"/>
              </a:lnSpc>
              <a:spcBef>
                <a:spcPts val="750"/>
              </a:spcBef>
              <a:spcAft>
                <a:spcPts val="0"/>
              </a:spcAft>
              <a:buClr>
                <a:schemeClr val="dk1"/>
              </a:buClr>
              <a:buSzPts val="1800"/>
              <a:buNone/>
            </a:pPr>
            <a:endParaRPr lang="es-ES" dirty="0" smtClean="0"/>
          </a:p>
          <a:p>
            <a:pPr marL="628650" lvl="1" indent="-285750" algn="just" rtl="0">
              <a:lnSpc>
                <a:spcPct val="90000"/>
              </a:lnSpc>
              <a:spcBef>
                <a:spcPts val="375"/>
              </a:spcBef>
              <a:spcAft>
                <a:spcPts val="0"/>
              </a:spcAft>
              <a:buClr>
                <a:schemeClr val="dk1"/>
              </a:buClr>
              <a:buSzPts val="1800"/>
              <a:buFont typeface="Trebuchet MS"/>
              <a:buChar char="-"/>
            </a:pPr>
            <a:r>
              <a:rPr lang="es-ES" sz="1800" dirty="0" smtClean="0"/>
              <a:t>Capacitación de los empleados</a:t>
            </a:r>
            <a:endParaRPr lang="es-ES" dirty="0" smtClean="0"/>
          </a:p>
          <a:p>
            <a:pPr marL="628650" lvl="1" indent="-285750" algn="just" rtl="0">
              <a:lnSpc>
                <a:spcPct val="90000"/>
              </a:lnSpc>
              <a:spcBef>
                <a:spcPts val="375"/>
              </a:spcBef>
              <a:spcAft>
                <a:spcPts val="0"/>
              </a:spcAft>
              <a:buClr>
                <a:schemeClr val="dk1"/>
              </a:buClr>
              <a:buSzPts val="1800"/>
              <a:buFont typeface="Trebuchet MS"/>
              <a:buChar char="-"/>
            </a:pPr>
            <a:r>
              <a:rPr lang="es-ES" sz="1800" dirty="0" smtClean="0"/>
              <a:t>Desarrollo de la profesión de los trabajadores</a:t>
            </a:r>
            <a:endParaRPr lang="es-ES" dirty="0" smtClean="0"/>
          </a:p>
          <a:p>
            <a:pPr marL="628650" lvl="1" indent="-285750" algn="just" rtl="0">
              <a:lnSpc>
                <a:spcPct val="90000"/>
              </a:lnSpc>
              <a:spcBef>
                <a:spcPts val="375"/>
              </a:spcBef>
              <a:spcAft>
                <a:spcPts val="0"/>
              </a:spcAft>
              <a:buClr>
                <a:schemeClr val="dk1"/>
              </a:buClr>
              <a:buSzPts val="1800"/>
              <a:buFont typeface="Trebuchet MS"/>
              <a:buChar char="-"/>
            </a:pPr>
            <a:r>
              <a:rPr lang="es-ES" sz="1800" dirty="0" smtClean="0"/>
              <a:t>Gestión y desarrollo del rendimiento profesional</a:t>
            </a:r>
            <a:endParaRPr lang="es-ES" dirty="0" smtClean="0"/>
          </a:p>
          <a:p>
            <a:pPr marL="628650" lvl="1" indent="-285750" algn="just" rtl="0">
              <a:lnSpc>
                <a:spcPct val="90000"/>
              </a:lnSpc>
              <a:spcBef>
                <a:spcPts val="375"/>
              </a:spcBef>
              <a:spcAft>
                <a:spcPts val="0"/>
              </a:spcAft>
              <a:buClr>
                <a:schemeClr val="dk1"/>
              </a:buClr>
              <a:buSzPts val="1800"/>
              <a:buFont typeface="Trebuchet MS"/>
              <a:buChar char="-"/>
            </a:pPr>
            <a:r>
              <a:rPr lang="es-ES" sz="1800" i="1" dirty="0" smtClean="0"/>
              <a:t>Coaching</a:t>
            </a:r>
            <a:endParaRPr lang="es-ES" i="1" dirty="0" smtClean="0"/>
          </a:p>
          <a:p>
            <a:pPr marL="628650" lvl="1" indent="-285750" algn="just" rtl="0">
              <a:lnSpc>
                <a:spcPct val="90000"/>
              </a:lnSpc>
              <a:spcBef>
                <a:spcPts val="375"/>
              </a:spcBef>
              <a:spcAft>
                <a:spcPts val="0"/>
              </a:spcAft>
              <a:buClr>
                <a:schemeClr val="dk1"/>
              </a:buClr>
              <a:buSzPts val="1800"/>
              <a:buFont typeface="Trebuchet MS"/>
              <a:buChar char="-"/>
            </a:pPr>
            <a:r>
              <a:rPr lang="es-ES" sz="1800" i="1" dirty="0" err="1" smtClean="0"/>
              <a:t>Mentoring</a:t>
            </a:r>
            <a:endParaRPr lang="es-ES" i="1" dirty="0" smtClean="0"/>
          </a:p>
          <a:p>
            <a:pPr marL="628650" lvl="1" indent="-285750" algn="just" rtl="0">
              <a:lnSpc>
                <a:spcPct val="90000"/>
              </a:lnSpc>
              <a:spcBef>
                <a:spcPts val="375"/>
              </a:spcBef>
              <a:spcAft>
                <a:spcPts val="0"/>
              </a:spcAft>
              <a:buClr>
                <a:schemeClr val="dk1"/>
              </a:buClr>
              <a:buSzPts val="1800"/>
              <a:buFont typeface="Trebuchet MS"/>
              <a:buChar char="-"/>
            </a:pPr>
            <a:r>
              <a:rPr lang="es-ES" sz="1800" dirty="0" smtClean="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Identificación de empleados clave</a:t>
            </a:r>
            <a:endParaRPr lang="es-ES" dirty="0" smtClean="0"/>
          </a:p>
          <a:p>
            <a:pPr marL="628650" lvl="1" indent="-285750" algn="just" rtl="0">
              <a:lnSpc>
                <a:spcPct val="90000"/>
              </a:lnSpc>
              <a:spcBef>
                <a:spcPts val="375"/>
              </a:spcBef>
              <a:spcAft>
                <a:spcPts val="0"/>
              </a:spcAft>
              <a:buClr>
                <a:schemeClr val="dk1"/>
              </a:buClr>
              <a:buSzPts val="1800"/>
              <a:buFont typeface="Trebuchet MS"/>
              <a:buChar char="-"/>
            </a:pPr>
            <a:r>
              <a:rPr lang="es-ES" sz="1800" dirty="0" smtClean="0"/>
              <a:t>Ayudas a la formación</a:t>
            </a:r>
            <a:endParaRPr lang="es-ES" dirty="0" smtClean="0"/>
          </a:p>
          <a:p>
            <a:pPr marL="0" lvl="0" indent="0" algn="l" rtl="0">
              <a:lnSpc>
                <a:spcPct val="90000"/>
              </a:lnSpc>
              <a:spcBef>
                <a:spcPts val="750"/>
              </a:spcBef>
              <a:spcAft>
                <a:spcPts val="0"/>
              </a:spcAft>
              <a:buClr>
                <a:schemeClr val="dk1"/>
              </a:buClr>
              <a:buSzPts val="1800"/>
              <a:buNone/>
            </a:pPr>
            <a:endParaRPr dirty="0"/>
          </a:p>
          <a:p>
            <a:pPr marL="0" lvl="0" indent="0" algn="l" rtl="0">
              <a:lnSpc>
                <a:spcPct val="90000"/>
              </a:lnSpc>
              <a:spcBef>
                <a:spcPts val="750"/>
              </a:spcBef>
              <a:spcAft>
                <a:spcPts val="0"/>
              </a:spcAft>
              <a:buClr>
                <a:schemeClr val="dk1"/>
              </a:buClr>
              <a:buSzPts val="1800"/>
              <a:buNone/>
            </a:pPr>
            <a:endParaRPr dirty="0"/>
          </a:p>
          <a:p>
            <a:pPr marL="0" lvl="0" indent="0" algn="l" rtl="0">
              <a:lnSpc>
                <a:spcPct val="90000"/>
              </a:lnSpc>
              <a:spcBef>
                <a:spcPts val="750"/>
              </a:spcBef>
              <a:spcAft>
                <a:spcPts val="0"/>
              </a:spcAft>
              <a:buClr>
                <a:schemeClr val="dk1"/>
              </a:buClr>
              <a:buSzPts val="1800"/>
              <a:buNone/>
            </a:pPr>
            <a:endParaRPr dirty="0"/>
          </a:p>
          <a:p>
            <a:pPr marL="0" lvl="0" indent="0" algn="l" rtl="0">
              <a:lnSpc>
                <a:spcPct val="90000"/>
              </a:lnSpc>
              <a:spcBef>
                <a:spcPts val="750"/>
              </a:spcBef>
              <a:spcAft>
                <a:spcPts val="0"/>
              </a:spcAft>
              <a:buClr>
                <a:schemeClr val="dk1"/>
              </a:buClr>
              <a:buSzPts val="1800"/>
              <a:buNone/>
            </a:pPr>
            <a:endParaRPr dirty="0"/>
          </a:p>
          <a:p>
            <a:pPr marL="0" lvl="0" indent="0" algn="l" rtl="0">
              <a:lnSpc>
                <a:spcPct val="90000"/>
              </a:lnSpc>
              <a:spcBef>
                <a:spcPts val="750"/>
              </a:spcBef>
              <a:spcAft>
                <a:spcPts val="0"/>
              </a:spcAft>
              <a:buClr>
                <a:schemeClr val="dk1"/>
              </a:buClr>
              <a:buSzPts val="1800"/>
              <a:buNone/>
            </a:pPr>
            <a:endParaRPr dirty="0"/>
          </a:p>
        </p:txBody>
      </p:sp>
      <p:sp>
        <p:nvSpPr>
          <p:cNvPr id="169" name="Google Shape;169;p8"/>
          <p:cNvSpPr/>
          <p:nvPr/>
        </p:nvSpPr>
        <p:spPr>
          <a:xfrm>
            <a:off x="524425" y="5402510"/>
            <a:ext cx="9144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70" name="Google Shape;170;p8"/>
          <p:cNvSpPr/>
          <p:nvPr/>
        </p:nvSpPr>
        <p:spPr>
          <a:xfrm>
            <a:off x="524425" y="585971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pic>
        <p:nvPicPr>
          <p:cNvPr id="171" name="Google Shape;171;p8" descr="A close up of a logo  Description automatically generated"/>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524425" y="6307332"/>
            <a:ext cx="1710047" cy="408041"/>
          </a:xfrm>
          <a:prstGeom prst="rect">
            <a:avLst/>
          </a:prstGeom>
          <a:noFill/>
          <a:ln>
            <a:noFill/>
          </a:ln>
        </p:spPr>
      </p:pic>
      <p:sp>
        <p:nvSpPr>
          <p:cNvPr id="172" name="Google Shape;172;p8"/>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9"/>
          <p:cNvSpPr>
            <a:spLocks noGrp="1"/>
          </p:cNvSpPr>
          <p:nvPr>
            <p:ph type="ctrTitle"/>
          </p:nvPr>
        </p:nvSpPr>
        <p:spPr>
          <a:xfrm>
            <a:off x="266305" y="1529985"/>
            <a:ext cx="8520600" cy="914400"/>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3060"/>
              <a:buFont typeface="Trebuchet MS"/>
              <a:buNone/>
            </a:pPr>
            <a:r>
              <a:rPr lang="en-GB" sz="3060" b="1">
                <a:solidFill>
                  <a:schemeClr val="lt1"/>
                </a:solidFill>
                <a:latin typeface="Trebuchet MS"/>
                <a:ea typeface="Trebuchet MS"/>
                <a:cs typeface="Trebuchet MS"/>
                <a:sym typeface="Trebuchet MS"/>
              </a:rPr>
              <a:t>¿Por qué es importante el desarrollo de los empleados para una PYME?</a:t>
            </a:r>
            <a:endParaRPr sz="3060" b="1">
              <a:solidFill>
                <a:schemeClr val="lt1"/>
              </a:solidFill>
            </a:endParaRPr>
          </a:p>
        </p:txBody>
      </p:sp>
      <p:sp>
        <p:nvSpPr>
          <p:cNvPr id="178" name="Google Shape;178;p9"/>
          <p:cNvSpPr txBox="1">
            <a:spLocks noGrp="1"/>
          </p:cNvSpPr>
          <p:nvPr>
            <p:ph type="subTitle" idx="1"/>
          </p:nvPr>
        </p:nvSpPr>
        <p:spPr>
          <a:xfrm>
            <a:off x="266306" y="2444385"/>
            <a:ext cx="3529318" cy="3793721"/>
          </a:xfrm>
          <a:prstGeom prst="rect">
            <a:avLst/>
          </a:prstGeom>
          <a:noFill/>
          <a:ln>
            <a:noFill/>
          </a:ln>
        </p:spPr>
        <p:txBody>
          <a:bodyPr spcFirstLastPara="1" wrap="square" lIns="91425" tIns="91425" rIns="91425" bIns="91425" anchor="t" anchorCtr="0">
            <a:noAutofit/>
          </a:bodyPr>
          <a:lstStyle/>
          <a:p>
            <a:pPr marL="0" lvl="0" indent="0" algn="just" rtl="0">
              <a:lnSpc>
                <a:spcPct val="90000"/>
              </a:lnSpc>
              <a:spcBef>
                <a:spcPts val="750"/>
              </a:spcBef>
              <a:spcAft>
                <a:spcPts val="0"/>
              </a:spcAft>
              <a:buClr>
                <a:schemeClr val="dk1"/>
              </a:buClr>
              <a:buSzPts val="1800"/>
              <a:buNone/>
            </a:pPr>
            <a:r>
              <a:rPr lang="es-ES" dirty="0" smtClean="0"/>
              <a:t>Garantiza la evolución de las habilidades de los miembros de la plantilla.</a:t>
            </a:r>
          </a:p>
          <a:p>
            <a:pPr marL="0" lvl="0" indent="0" algn="just" rtl="0">
              <a:lnSpc>
                <a:spcPct val="90000"/>
              </a:lnSpc>
              <a:spcBef>
                <a:spcPts val="750"/>
              </a:spcBef>
              <a:spcAft>
                <a:spcPts val="0"/>
              </a:spcAft>
              <a:buClr>
                <a:schemeClr val="dk1"/>
              </a:buClr>
              <a:buSzPts val="1800"/>
              <a:buNone/>
            </a:pPr>
            <a:endParaRPr lang="es-ES" dirty="0" smtClean="0"/>
          </a:p>
          <a:p>
            <a:pPr marL="0" lvl="0" indent="0" algn="just" rtl="0">
              <a:lnSpc>
                <a:spcPct val="90000"/>
              </a:lnSpc>
              <a:spcBef>
                <a:spcPts val="750"/>
              </a:spcBef>
              <a:spcAft>
                <a:spcPts val="0"/>
              </a:spcAft>
              <a:buClr>
                <a:schemeClr val="dk1"/>
              </a:buClr>
              <a:buSzPts val="1800"/>
              <a:buNone/>
            </a:pPr>
            <a:r>
              <a:rPr lang="es-ES" dirty="0" smtClean="0"/>
              <a:t>Ayuda a los empleados a mejorar sus habilidades y sus conocimientos.</a:t>
            </a:r>
          </a:p>
          <a:p>
            <a:pPr marL="0" lvl="0" indent="0" algn="just" rtl="0">
              <a:lnSpc>
                <a:spcPct val="90000"/>
              </a:lnSpc>
              <a:spcBef>
                <a:spcPts val="750"/>
              </a:spcBef>
              <a:spcAft>
                <a:spcPts val="0"/>
              </a:spcAft>
              <a:buClr>
                <a:schemeClr val="dk1"/>
              </a:buClr>
              <a:buSzPts val="1800"/>
              <a:buNone/>
            </a:pPr>
            <a:endParaRPr lang="es-ES" dirty="0" smtClean="0"/>
          </a:p>
          <a:p>
            <a:pPr marL="0" lvl="0" indent="0" algn="just" rtl="0">
              <a:lnSpc>
                <a:spcPct val="90000"/>
              </a:lnSpc>
              <a:spcBef>
                <a:spcPts val="750"/>
              </a:spcBef>
              <a:spcAft>
                <a:spcPts val="0"/>
              </a:spcAft>
              <a:buClr>
                <a:schemeClr val="dk1"/>
              </a:buClr>
              <a:buSzPts val="1800"/>
              <a:buNone/>
            </a:pPr>
            <a:r>
              <a:rPr lang="es-ES" dirty="0" smtClean="0"/>
              <a:t>Promueve el crecimiento tanto profesional </a:t>
            </a:r>
            <a:r>
              <a:rPr lang="es-ES" dirty="0" smtClean="0"/>
              <a:t>como</a:t>
            </a:r>
            <a:r>
              <a:rPr lang="es-ES" dirty="0" smtClean="0"/>
              <a:t> personal de los empleados.</a:t>
            </a:r>
          </a:p>
          <a:p>
            <a:pPr marL="0" lvl="0" indent="0" algn="l" rtl="0">
              <a:lnSpc>
                <a:spcPct val="90000"/>
              </a:lnSpc>
              <a:spcBef>
                <a:spcPts val="750"/>
              </a:spcBef>
              <a:spcAft>
                <a:spcPts val="0"/>
              </a:spcAft>
              <a:buClr>
                <a:schemeClr val="dk1"/>
              </a:buClr>
              <a:buSzPts val="1800"/>
              <a:buNone/>
            </a:pPr>
            <a:endParaRPr dirty="0"/>
          </a:p>
          <a:p>
            <a:pPr marL="0" lvl="0" indent="0" algn="l" rtl="0">
              <a:lnSpc>
                <a:spcPct val="90000"/>
              </a:lnSpc>
              <a:spcBef>
                <a:spcPts val="750"/>
              </a:spcBef>
              <a:spcAft>
                <a:spcPts val="0"/>
              </a:spcAft>
              <a:buClr>
                <a:schemeClr val="dk1"/>
              </a:buClr>
              <a:buSzPts val="1800"/>
              <a:buNone/>
            </a:pPr>
            <a:endParaRPr dirty="0"/>
          </a:p>
        </p:txBody>
      </p:sp>
      <p:pic>
        <p:nvPicPr>
          <p:cNvPr id="179" name="Google Shape;179;p9" descr="A close up of a logo  Description automatically generated"/>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524425" y="6307332"/>
            <a:ext cx="1710047" cy="408041"/>
          </a:xfrm>
          <a:prstGeom prst="rect">
            <a:avLst/>
          </a:prstGeom>
          <a:noFill/>
          <a:ln>
            <a:noFill/>
          </a:ln>
        </p:spPr>
      </p:pic>
      <p:sp>
        <p:nvSpPr>
          <p:cNvPr id="180" name="Google Shape;180;p9"/>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2" name="Picture 1">
            <a:extLst>
              <a:ext uri="{FF2B5EF4-FFF2-40B4-BE49-F238E27FC236}">
                <a16:creationId xmlns:a16="http://schemas.microsoft.com/office/drawing/2014/main" xmlns="" id="{39EAA1E3-2A44-4A12-93CE-D42A11FCF1E5}"/>
              </a:ext>
            </a:extLst>
          </p:cNvPr>
          <p:cNvPicPr>
            <a:picLocks noChangeAspect="1"/>
          </p:cNvPicPr>
          <p:nvPr/>
        </p:nvPicPr>
        <p:blipFill>
          <a:blip r:embed="rId4"/>
          <a:stretch>
            <a:fillRect/>
          </a:stretch>
        </p:blipFill>
        <p:spPr>
          <a:xfrm>
            <a:off x="3919060" y="2663190"/>
            <a:ext cx="4996547" cy="2664825"/>
          </a:xfrm>
          <a:prstGeom prst="rect">
            <a:avLst/>
          </a:prstGeom>
        </p:spPr>
      </p:pic>
    </p:spTree>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TotalTime>
  <Words>1930</Words>
  <Application>Microsoft Office PowerPoint</Application>
  <PresentationFormat>Presentación en pantalla (4:3)</PresentationFormat>
  <Paragraphs>189</Paragraphs>
  <Slides>20</Slides>
  <Notes>20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Office</vt:lpstr>
      <vt:lpstr>Talent 4.0 – La Gestión del  talento para las PYMES Programa de formación</vt:lpstr>
      <vt:lpstr> Unidad 01: Desarrollo de los Empleados Definición del desarrollo de los empleados</vt:lpstr>
      <vt:lpstr>Resultados del aprendizaje</vt:lpstr>
      <vt:lpstr>Introducción</vt:lpstr>
      <vt:lpstr>Definición del desarrollo de los empleados</vt:lpstr>
      <vt:lpstr>Definición del desarrollo de los empleados</vt:lpstr>
      <vt:lpstr>Definición del desarrollo de los empleados</vt:lpstr>
      <vt:lpstr>Definición del desarrollo de los empleados</vt:lpstr>
      <vt:lpstr>¿Por qué es importante el desarrollo de los empleados para una PYME?</vt:lpstr>
      <vt:lpstr>¿Por qué es importante el desarrollo de los empleados para una PYME?</vt:lpstr>
      <vt:lpstr>¿Qué gana una PYME al invertir en el desarrollo de los empleados?</vt:lpstr>
      <vt:lpstr>Desarrollo de los empleados y su relación con los empleadores</vt:lpstr>
      <vt:lpstr>Presentación de PowerPoint</vt:lpstr>
      <vt:lpstr>Desarrollo Vs Formación</vt:lpstr>
      <vt:lpstr>Presentación de PowerPoint</vt:lpstr>
      <vt:lpstr>¿Por qué el desarrollo de los empleados es más importante que nunca?</vt:lpstr>
      <vt:lpstr>Resumen / Conclusiones </vt:lpstr>
      <vt:lpstr>Referencias – Lecturas adicionales</vt:lpstr>
      <vt:lpstr>Referencias – Lecturas adicionales</vt:lpstr>
      <vt:lpstr>¡Gracias por su atención!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Talento 4.0 – Gestión de talentos para PYME Programa de formación</dc:title>
  <dc:creator>Kenneth OE Sundin</dc:creator>
  <cp:lastModifiedBy>User03</cp:lastModifiedBy>
  <cp:revision>25</cp:revision>
  <dcterms:created xsi:type="dcterms:W3CDTF">2019-12-09T12:18:42Z</dcterms:created>
  <dcterms:modified xsi:type="dcterms:W3CDTF">2020-12-03T14:56:34Z</dcterms:modified>
</cp:coreProperties>
</file>