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0"/>
  </p:notesMasterIdLst>
  <p:sldIdLst>
    <p:sldId id="257" r:id="rId2"/>
    <p:sldId id="263" r:id="rId3"/>
    <p:sldId id="273" r:id="rId4"/>
    <p:sldId id="264" r:id="rId5"/>
    <p:sldId id="279" r:id="rId6"/>
    <p:sldId id="286" r:id="rId7"/>
    <p:sldId id="285" r:id="rId8"/>
    <p:sldId id="308" r:id="rId9"/>
    <p:sldId id="305" r:id="rId10"/>
    <p:sldId id="306" r:id="rId11"/>
    <p:sldId id="307" r:id="rId12"/>
    <p:sldId id="309" r:id="rId13"/>
    <p:sldId id="295" r:id="rId14"/>
    <p:sldId id="296" r:id="rId15"/>
    <p:sldId id="297" r:id="rId16"/>
    <p:sldId id="311" r:id="rId17"/>
    <p:sldId id="310" r:id="rId18"/>
    <p:sldId id="298" r:id="rId19"/>
    <p:sldId id="299" r:id="rId20"/>
    <p:sldId id="313" r:id="rId21"/>
    <p:sldId id="301" r:id="rId22"/>
    <p:sldId id="314" r:id="rId23"/>
    <p:sldId id="315" r:id="rId24"/>
    <p:sldId id="316" r:id="rId25"/>
    <p:sldId id="312" r:id="rId26"/>
    <p:sldId id="272" r:id="rId27"/>
    <p:sldId id="294" r:id="rId28"/>
    <p:sldId id="268" r:id="rId29"/>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ki Kallis" initials="KK" lastIdx="3" clrIdx="0">
    <p:extLst>
      <p:ext uri="{19B8F6BF-5375-455C-9EA6-DF929625EA0E}">
        <p15:presenceInfo xmlns:p15="http://schemas.microsoft.com/office/powerpoint/2012/main" xmlns="" userId="Kiki Kalli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087B9"/>
    <a:srgbClr val="3086B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291" autoAdjust="0"/>
  </p:normalViewPr>
  <p:slideViewPr>
    <p:cSldViewPr snapToGrid="0">
      <p:cViewPr varScale="1">
        <p:scale>
          <a:sx n="69" d="100"/>
          <a:sy n="69" d="100"/>
        </p:scale>
        <p:origin x="-1356"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33CB59-B89E-4780-A9AA-15B738C85EB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de-DE"/>
        </a:p>
      </dgm:t>
    </dgm:pt>
    <dgm:pt modelId="{F8488D35-7836-4A70-8096-507ADE518371}">
      <dgm:prSet phldrT="[Text]"/>
      <dgm:spPr/>
      <dgm:t>
        <a:bodyPr/>
        <a:lstStyle/>
        <a:p>
          <a:r>
            <a:rPr lang="de-DE" dirty="0" err="1" smtClean="0"/>
            <a:t>Strategia</a:t>
          </a:r>
          <a:endParaRPr lang="de-DE" dirty="0"/>
        </a:p>
      </dgm:t>
    </dgm:pt>
    <dgm:pt modelId="{BEF43264-3B5B-461D-A8BE-4A9FF0708482}" type="parTrans" cxnId="{1908F146-43B9-49FA-B0A4-CE66A9BDBE8C}">
      <dgm:prSet/>
      <dgm:spPr/>
      <dgm:t>
        <a:bodyPr/>
        <a:lstStyle/>
        <a:p>
          <a:endParaRPr lang="de-DE"/>
        </a:p>
      </dgm:t>
    </dgm:pt>
    <dgm:pt modelId="{E4671A81-1CFC-450E-A629-69FF4E9CFBB3}" type="sibTrans" cxnId="{1908F146-43B9-49FA-B0A4-CE66A9BDBE8C}">
      <dgm:prSet/>
      <dgm:spPr/>
      <dgm:t>
        <a:bodyPr/>
        <a:lstStyle/>
        <a:p>
          <a:endParaRPr lang="de-DE"/>
        </a:p>
      </dgm:t>
    </dgm:pt>
    <dgm:pt modelId="{C6C22A6F-1088-4E24-8B90-F275EBF07B7B}">
      <dgm:prSet phldrT="[Text]"/>
      <dgm:spPr/>
      <dgm:t>
        <a:bodyPr/>
        <a:lstStyle/>
        <a:p>
          <a:r>
            <a:rPr lang="en-GB" noProof="0" dirty="0" err="1" smtClean="0"/>
            <a:t>Chiara</a:t>
          </a:r>
          <a:r>
            <a:rPr lang="en-GB" noProof="0" dirty="0" smtClean="0"/>
            <a:t> </a:t>
          </a:r>
          <a:r>
            <a:rPr lang="en-GB" noProof="0" dirty="0" err="1" smtClean="0"/>
            <a:t>strategia</a:t>
          </a:r>
          <a:r>
            <a:rPr lang="en-GB" noProof="0" dirty="0" smtClean="0"/>
            <a:t> </a:t>
          </a:r>
          <a:r>
            <a:rPr lang="en-GB" noProof="0" dirty="0" err="1" smtClean="0"/>
            <a:t>di</a:t>
          </a:r>
          <a:r>
            <a:rPr lang="en-GB" noProof="0" dirty="0" smtClean="0"/>
            <a:t> TM </a:t>
          </a:r>
          <a:endParaRPr lang="en-GB" noProof="0" dirty="0"/>
        </a:p>
      </dgm:t>
    </dgm:pt>
    <dgm:pt modelId="{7985DEAB-5DF2-48A0-B4A9-7865D4941FEC}" type="parTrans" cxnId="{67F770AF-1BB3-4B9E-A8B3-A1737C8D647A}">
      <dgm:prSet/>
      <dgm:spPr/>
      <dgm:t>
        <a:bodyPr/>
        <a:lstStyle/>
        <a:p>
          <a:endParaRPr lang="de-DE"/>
        </a:p>
      </dgm:t>
    </dgm:pt>
    <dgm:pt modelId="{1C610925-72DB-42A8-8E79-71A90D9CD599}" type="sibTrans" cxnId="{67F770AF-1BB3-4B9E-A8B3-A1737C8D647A}">
      <dgm:prSet/>
      <dgm:spPr/>
      <dgm:t>
        <a:bodyPr/>
        <a:lstStyle/>
        <a:p>
          <a:endParaRPr lang="de-DE"/>
        </a:p>
      </dgm:t>
    </dgm:pt>
    <dgm:pt modelId="{88393ED0-8742-49F5-8FB2-762A76CC114E}">
      <dgm:prSet phldrT="[Text]"/>
      <dgm:spPr/>
      <dgm:t>
        <a:bodyPr/>
        <a:lstStyle/>
        <a:p>
          <a:r>
            <a:rPr lang="en-GB" noProof="0" dirty="0" err="1" smtClean="0"/>
            <a:t>Allineamento</a:t>
          </a:r>
          <a:r>
            <a:rPr lang="en-GB" noProof="0" dirty="0" smtClean="0"/>
            <a:t> con </a:t>
          </a:r>
          <a:r>
            <a:rPr lang="en-GB" noProof="0" dirty="0" err="1" smtClean="0"/>
            <a:t>gli</a:t>
          </a:r>
          <a:r>
            <a:rPr lang="en-GB" noProof="0" dirty="0" smtClean="0"/>
            <a:t> </a:t>
          </a:r>
          <a:r>
            <a:rPr lang="en-GB" noProof="0" dirty="0" err="1" smtClean="0"/>
            <a:t>obiettivi</a:t>
          </a:r>
          <a:r>
            <a:rPr lang="en-GB" noProof="0" dirty="0" smtClean="0"/>
            <a:t> </a:t>
          </a:r>
          <a:r>
            <a:rPr lang="en-GB" noProof="0" dirty="0" err="1" smtClean="0"/>
            <a:t>aziendali</a:t>
          </a:r>
          <a:endParaRPr lang="en-GB" noProof="0" dirty="0"/>
        </a:p>
      </dgm:t>
    </dgm:pt>
    <dgm:pt modelId="{A8E3383C-9207-47B0-BD0F-308B23E2801F}" type="parTrans" cxnId="{7F3104D9-7176-4DE1-88CD-786B62647460}">
      <dgm:prSet/>
      <dgm:spPr/>
      <dgm:t>
        <a:bodyPr/>
        <a:lstStyle/>
        <a:p>
          <a:endParaRPr lang="de-DE"/>
        </a:p>
      </dgm:t>
    </dgm:pt>
    <dgm:pt modelId="{120D607E-E102-42EC-ABDF-832D841CE7DE}" type="sibTrans" cxnId="{7F3104D9-7176-4DE1-88CD-786B62647460}">
      <dgm:prSet/>
      <dgm:spPr/>
      <dgm:t>
        <a:bodyPr/>
        <a:lstStyle/>
        <a:p>
          <a:endParaRPr lang="de-DE"/>
        </a:p>
      </dgm:t>
    </dgm:pt>
    <dgm:pt modelId="{C1817B64-CAAC-4AFC-B3A8-567EE3B2C385}">
      <dgm:prSet phldrT="[Text]"/>
      <dgm:spPr/>
      <dgm:t>
        <a:bodyPr/>
        <a:lstStyle/>
        <a:p>
          <a:r>
            <a:rPr lang="de-DE" dirty="0" err="1" smtClean="0"/>
            <a:t>Cultura</a:t>
          </a:r>
          <a:endParaRPr lang="de-DE" dirty="0"/>
        </a:p>
      </dgm:t>
    </dgm:pt>
    <dgm:pt modelId="{BDF6D25E-D825-4002-BD5F-717905449EBD}" type="parTrans" cxnId="{138CB9EC-88DB-453E-A7B3-85F971335155}">
      <dgm:prSet/>
      <dgm:spPr/>
      <dgm:t>
        <a:bodyPr/>
        <a:lstStyle/>
        <a:p>
          <a:endParaRPr lang="de-DE"/>
        </a:p>
      </dgm:t>
    </dgm:pt>
    <dgm:pt modelId="{D74F5E0C-1D14-4F01-AD15-B7B8ADB6C1CB}" type="sibTrans" cxnId="{138CB9EC-88DB-453E-A7B3-85F971335155}">
      <dgm:prSet/>
      <dgm:spPr/>
      <dgm:t>
        <a:bodyPr/>
        <a:lstStyle/>
        <a:p>
          <a:endParaRPr lang="de-DE"/>
        </a:p>
      </dgm:t>
    </dgm:pt>
    <dgm:pt modelId="{43F7DC6A-7B66-4D58-B7DE-947AA90A3D60}">
      <dgm:prSet phldrT="[Text]"/>
      <dgm:spPr/>
      <dgm:t>
        <a:bodyPr/>
        <a:lstStyle/>
        <a:p>
          <a:r>
            <a:rPr lang="it-IT" noProof="0" dirty="0" smtClean="0"/>
            <a:t>Leadership consapevole</a:t>
          </a:r>
          <a:endParaRPr lang="en-GB" noProof="0" dirty="0"/>
        </a:p>
      </dgm:t>
    </dgm:pt>
    <dgm:pt modelId="{A5BE09DB-A9A0-4049-B12A-8ADED3C6052C}" type="parTrans" cxnId="{E54B4AF2-96CF-487D-99AD-92F4A0A9EA56}">
      <dgm:prSet/>
      <dgm:spPr/>
      <dgm:t>
        <a:bodyPr/>
        <a:lstStyle/>
        <a:p>
          <a:endParaRPr lang="de-DE"/>
        </a:p>
      </dgm:t>
    </dgm:pt>
    <dgm:pt modelId="{1C8E3D0D-3606-4C5A-BC24-E1B0A79740C3}" type="sibTrans" cxnId="{E54B4AF2-96CF-487D-99AD-92F4A0A9EA56}">
      <dgm:prSet/>
      <dgm:spPr/>
      <dgm:t>
        <a:bodyPr/>
        <a:lstStyle/>
        <a:p>
          <a:endParaRPr lang="de-DE"/>
        </a:p>
      </dgm:t>
    </dgm:pt>
    <dgm:pt modelId="{66569725-CB44-46FE-B13E-344D1BCFFC0F}">
      <dgm:prSet phldrT="[Text]"/>
      <dgm:spPr/>
      <dgm:t>
        <a:bodyPr/>
        <a:lstStyle/>
        <a:p>
          <a:r>
            <a:rPr lang="de-DE" dirty="0" err="1" smtClean="0"/>
            <a:t>Processi</a:t>
          </a:r>
          <a:r>
            <a:rPr lang="de-DE" dirty="0" smtClean="0"/>
            <a:t> HR</a:t>
          </a:r>
          <a:endParaRPr lang="de-DE" dirty="0"/>
        </a:p>
      </dgm:t>
    </dgm:pt>
    <dgm:pt modelId="{CF13E5E6-3AA7-4659-A3C6-B7D3DBA4BCC1}" type="parTrans" cxnId="{677C285D-30E1-4440-820E-CED56E23E4B6}">
      <dgm:prSet/>
      <dgm:spPr/>
      <dgm:t>
        <a:bodyPr/>
        <a:lstStyle/>
        <a:p>
          <a:endParaRPr lang="de-DE"/>
        </a:p>
      </dgm:t>
    </dgm:pt>
    <dgm:pt modelId="{01ED7C74-D71B-49F9-83B6-9CD224AC333E}" type="sibTrans" cxnId="{677C285D-30E1-4440-820E-CED56E23E4B6}">
      <dgm:prSet/>
      <dgm:spPr/>
      <dgm:t>
        <a:bodyPr/>
        <a:lstStyle/>
        <a:p>
          <a:endParaRPr lang="de-DE"/>
        </a:p>
      </dgm:t>
    </dgm:pt>
    <dgm:pt modelId="{28C4202C-6DDE-4C58-B5FE-843E365A2CE8}">
      <dgm:prSet phldrT="[Text]"/>
      <dgm:spPr/>
      <dgm:t>
        <a:bodyPr/>
        <a:lstStyle/>
        <a:p>
          <a:r>
            <a:rPr lang="en-GB" noProof="0" dirty="0" err="1" smtClean="0"/>
            <a:t>Attrarre</a:t>
          </a:r>
          <a:endParaRPr lang="en-GB" noProof="0" dirty="0"/>
        </a:p>
      </dgm:t>
    </dgm:pt>
    <dgm:pt modelId="{B7648C5E-973B-4134-BC6C-747F308E0CC7}" type="parTrans" cxnId="{B530837D-4206-4E30-9F62-9EE511B883AF}">
      <dgm:prSet/>
      <dgm:spPr/>
      <dgm:t>
        <a:bodyPr/>
        <a:lstStyle/>
        <a:p>
          <a:endParaRPr lang="de-DE"/>
        </a:p>
      </dgm:t>
    </dgm:pt>
    <dgm:pt modelId="{3320D6F7-237A-4A03-A6A8-BAF965E9C93D}" type="sibTrans" cxnId="{B530837D-4206-4E30-9F62-9EE511B883AF}">
      <dgm:prSet/>
      <dgm:spPr/>
      <dgm:t>
        <a:bodyPr/>
        <a:lstStyle/>
        <a:p>
          <a:endParaRPr lang="de-DE"/>
        </a:p>
      </dgm:t>
    </dgm:pt>
    <dgm:pt modelId="{F851B550-FB5C-495E-8BCC-3F2486D40CA7}">
      <dgm:prSet phldrT="[Text]"/>
      <dgm:spPr/>
      <dgm:t>
        <a:bodyPr/>
        <a:lstStyle/>
        <a:p>
          <a:endParaRPr lang="en-GB" noProof="0" dirty="0"/>
        </a:p>
      </dgm:t>
    </dgm:pt>
    <dgm:pt modelId="{BAE07D61-3604-4931-A3C3-94705C5B6198}" type="parTrans" cxnId="{090402A0-46DF-48F4-84B5-B57227501D26}">
      <dgm:prSet/>
      <dgm:spPr/>
      <dgm:t>
        <a:bodyPr/>
        <a:lstStyle/>
        <a:p>
          <a:endParaRPr lang="de-DE"/>
        </a:p>
      </dgm:t>
    </dgm:pt>
    <dgm:pt modelId="{A805F5C0-6044-4AC3-B060-9259F0AAE5B9}" type="sibTrans" cxnId="{090402A0-46DF-48F4-84B5-B57227501D26}">
      <dgm:prSet/>
      <dgm:spPr/>
      <dgm:t>
        <a:bodyPr/>
        <a:lstStyle/>
        <a:p>
          <a:endParaRPr lang="de-DE"/>
        </a:p>
      </dgm:t>
    </dgm:pt>
    <dgm:pt modelId="{F8F8353B-3AFB-426A-A013-C198D3E52B29}">
      <dgm:prSet phldrT="[Text]"/>
      <dgm:spPr/>
      <dgm:t>
        <a:bodyPr/>
        <a:lstStyle/>
        <a:p>
          <a:r>
            <a:rPr lang="en-GB" noProof="0" dirty="0" smtClean="0"/>
            <a:t>Concorde con </a:t>
          </a:r>
          <a:r>
            <a:rPr lang="en-GB" noProof="0" dirty="0" err="1" smtClean="0"/>
            <a:t>gli</a:t>
          </a:r>
          <a:r>
            <a:rPr lang="en-GB" noProof="0" dirty="0" smtClean="0"/>
            <a:t> </a:t>
          </a:r>
          <a:r>
            <a:rPr lang="en-GB" noProof="0" dirty="0" err="1" smtClean="0"/>
            <a:t>indicatori</a:t>
          </a:r>
          <a:endParaRPr lang="en-GB" noProof="0" dirty="0"/>
        </a:p>
      </dgm:t>
    </dgm:pt>
    <dgm:pt modelId="{867B9D52-7005-442E-B633-E1E73CF2BBFE}" type="parTrans" cxnId="{8D7FB109-55CB-4C34-B396-D2363E5AEF6D}">
      <dgm:prSet/>
      <dgm:spPr/>
      <dgm:t>
        <a:bodyPr/>
        <a:lstStyle/>
        <a:p>
          <a:endParaRPr lang="de-DE"/>
        </a:p>
      </dgm:t>
    </dgm:pt>
    <dgm:pt modelId="{ABDD36E9-2855-4E4A-AAF2-5E62386B7F0F}" type="sibTrans" cxnId="{8D7FB109-55CB-4C34-B396-D2363E5AEF6D}">
      <dgm:prSet/>
      <dgm:spPr/>
      <dgm:t>
        <a:bodyPr/>
        <a:lstStyle/>
        <a:p>
          <a:endParaRPr lang="de-DE"/>
        </a:p>
      </dgm:t>
    </dgm:pt>
    <dgm:pt modelId="{AB801477-CA75-4949-93A5-6C04A425BF84}">
      <dgm:prSet phldrT="[Text]"/>
      <dgm:spPr/>
      <dgm:t>
        <a:bodyPr/>
        <a:lstStyle/>
        <a:p>
          <a:r>
            <a:rPr lang="en-GB" noProof="0" dirty="0" err="1" smtClean="0"/>
            <a:t>Sviluppo</a:t>
          </a:r>
          <a:r>
            <a:rPr lang="en-GB" noProof="0" dirty="0" smtClean="0"/>
            <a:t> </a:t>
          </a:r>
          <a:r>
            <a:rPr lang="en-GB" noProof="0" dirty="0" err="1" smtClean="0"/>
            <a:t>di</a:t>
          </a:r>
          <a:r>
            <a:rPr lang="en-GB" noProof="0" dirty="0" smtClean="0"/>
            <a:t> </a:t>
          </a:r>
          <a:r>
            <a:rPr lang="en-GB" noProof="0" dirty="0" err="1" smtClean="0"/>
            <a:t>strumenti</a:t>
          </a:r>
          <a:endParaRPr lang="en-GB" noProof="0" dirty="0"/>
        </a:p>
      </dgm:t>
    </dgm:pt>
    <dgm:pt modelId="{B52E1FCD-5268-47F8-A0FD-B9E789C875A1}" type="parTrans" cxnId="{9C65811B-634E-4965-9913-E8B8F6A782E1}">
      <dgm:prSet/>
      <dgm:spPr/>
      <dgm:t>
        <a:bodyPr/>
        <a:lstStyle/>
        <a:p>
          <a:endParaRPr lang="de-DE"/>
        </a:p>
      </dgm:t>
    </dgm:pt>
    <dgm:pt modelId="{F6532F2A-3F6A-4B21-B2A9-F43387C07066}" type="sibTrans" cxnId="{9C65811B-634E-4965-9913-E8B8F6A782E1}">
      <dgm:prSet/>
      <dgm:spPr/>
      <dgm:t>
        <a:bodyPr/>
        <a:lstStyle/>
        <a:p>
          <a:endParaRPr lang="de-DE"/>
        </a:p>
      </dgm:t>
    </dgm:pt>
    <dgm:pt modelId="{7FF418BC-7CEC-4CC0-9A1F-4454220A4758}">
      <dgm:prSet phldrT="[Text]"/>
      <dgm:spPr/>
      <dgm:t>
        <a:bodyPr/>
        <a:lstStyle/>
        <a:p>
          <a:r>
            <a:rPr lang="en-GB" noProof="0" dirty="0" err="1" smtClean="0"/>
            <a:t>Sviluppare</a:t>
          </a:r>
          <a:r>
            <a:rPr lang="en-GB" noProof="0" dirty="0" smtClean="0"/>
            <a:t> </a:t>
          </a:r>
          <a:endParaRPr lang="en-GB" noProof="0" dirty="0"/>
        </a:p>
      </dgm:t>
    </dgm:pt>
    <dgm:pt modelId="{11F29A7D-DF7C-49DD-AE6E-6D2633A2D93F}" type="parTrans" cxnId="{DF7ACBCB-13FE-4F1B-AF02-1469CA84BC4B}">
      <dgm:prSet/>
      <dgm:spPr/>
      <dgm:t>
        <a:bodyPr/>
        <a:lstStyle/>
        <a:p>
          <a:endParaRPr lang="de-DE"/>
        </a:p>
      </dgm:t>
    </dgm:pt>
    <dgm:pt modelId="{BB68C6C5-6F0E-4086-B65B-98D2F5D1BD03}" type="sibTrans" cxnId="{DF7ACBCB-13FE-4F1B-AF02-1469CA84BC4B}">
      <dgm:prSet/>
      <dgm:spPr/>
      <dgm:t>
        <a:bodyPr/>
        <a:lstStyle/>
        <a:p>
          <a:endParaRPr lang="de-DE"/>
        </a:p>
      </dgm:t>
    </dgm:pt>
    <dgm:pt modelId="{384BEAA6-FA6A-487F-BF6B-F15701376D46}">
      <dgm:prSet phldrT="[Text]"/>
      <dgm:spPr/>
      <dgm:t>
        <a:bodyPr/>
        <a:lstStyle/>
        <a:p>
          <a:r>
            <a:rPr lang="en-GB" noProof="0" dirty="0" err="1" smtClean="0"/>
            <a:t>Successione</a:t>
          </a:r>
          <a:endParaRPr lang="en-GB" noProof="0" dirty="0"/>
        </a:p>
      </dgm:t>
    </dgm:pt>
    <dgm:pt modelId="{73C9083C-ECBB-4355-A996-69EFD6414247}" type="parTrans" cxnId="{D52406A3-6543-45C7-888E-D7B02A341062}">
      <dgm:prSet/>
      <dgm:spPr/>
      <dgm:t>
        <a:bodyPr/>
        <a:lstStyle/>
        <a:p>
          <a:endParaRPr lang="de-DE"/>
        </a:p>
      </dgm:t>
    </dgm:pt>
    <dgm:pt modelId="{4833DD2C-00A6-4CB5-B504-42E22ADAC539}" type="sibTrans" cxnId="{D52406A3-6543-45C7-888E-D7B02A341062}">
      <dgm:prSet/>
      <dgm:spPr/>
      <dgm:t>
        <a:bodyPr/>
        <a:lstStyle/>
        <a:p>
          <a:endParaRPr lang="de-DE"/>
        </a:p>
      </dgm:t>
    </dgm:pt>
    <dgm:pt modelId="{9C236059-83E5-4FF6-B522-CAC5AAF97741}">
      <dgm:prSet phldrT="[Text]"/>
      <dgm:spPr/>
      <dgm:t>
        <a:bodyPr/>
        <a:lstStyle/>
        <a:p>
          <a:r>
            <a:rPr lang="en-GB" noProof="0" dirty="0" err="1" smtClean="0"/>
            <a:t>Mantenere</a:t>
          </a:r>
          <a:endParaRPr lang="en-GB" noProof="0" dirty="0"/>
        </a:p>
      </dgm:t>
    </dgm:pt>
    <dgm:pt modelId="{E4463FEE-1BD3-4540-9449-5AC7DF0FD7C7}" type="parTrans" cxnId="{0EE7AE31-E042-40A4-9F83-30BE9A96DCD7}">
      <dgm:prSet/>
      <dgm:spPr/>
      <dgm:t>
        <a:bodyPr/>
        <a:lstStyle/>
        <a:p>
          <a:endParaRPr lang="de-DE"/>
        </a:p>
      </dgm:t>
    </dgm:pt>
    <dgm:pt modelId="{0F388A2B-9B23-48CA-9851-2DAAC8C84E5B}" type="sibTrans" cxnId="{0EE7AE31-E042-40A4-9F83-30BE9A96DCD7}">
      <dgm:prSet/>
      <dgm:spPr/>
      <dgm:t>
        <a:bodyPr/>
        <a:lstStyle/>
        <a:p>
          <a:endParaRPr lang="de-DE"/>
        </a:p>
      </dgm:t>
    </dgm:pt>
    <dgm:pt modelId="{C3DE0120-9D9D-4CFE-A272-EB95A3FB1322}">
      <dgm:prSet phldrT="[Text]"/>
      <dgm:spPr/>
      <dgm:t>
        <a:bodyPr/>
        <a:lstStyle/>
        <a:p>
          <a:r>
            <a:rPr lang="en-GB" noProof="0" dirty="0" err="1" smtClean="0"/>
            <a:t>Reclutare</a:t>
          </a:r>
          <a:endParaRPr lang="en-GB" noProof="0" dirty="0"/>
        </a:p>
      </dgm:t>
    </dgm:pt>
    <dgm:pt modelId="{05323BD2-EF8B-4460-9199-2FB793BD8F06}" type="parTrans" cxnId="{04A40A2A-7754-4D69-844B-B1E2474167CD}">
      <dgm:prSet/>
      <dgm:spPr/>
      <dgm:t>
        <a:bodyPr/>
        <a:lstStyle/>
        <a:p>
          <a:endParaRPr lang="de-DE"/>
        </a:p>
      </dgm:t>
    </dgm:pt>
    <dgm:pt modelId="{81EC93FD-4F96-4309-8980-D472859B25DD}" type="sibTrans" cxnId="{04A40A2A-7754-4D69-844B-B1E2474167CD}">
      <dgm:prSet/>
      <dgm:spPr/>
      <dgm:t>
        <a:bodyPr/>
        <a:lstStyle/>
        <a:p>
          <a:endParaRPr lang="de-DE"/>
        </a:p>
      </dgm:t>
    </dgm:pt>
    <dgm:pt modelId="{345B212F-9E37-4056-BE6E-207AA3541DE5}">
      <dgm:prSet phldrT="[Text]"/>
      <dgm:spPr/>
      <dgm:t>
        <a:bodyPr/>
        <a:lstStyle/>
        <a:p>
          <a:r>
            <a:rPr lang="en-GB" noProof="0" dirty="0" err="1" smtClean="0"/>
            <a:t>Identificare</a:t>
          </a:r>
          <a:endParaRPr lang="en-GB" noProof="0" dirty="0"/>
        </a:p>
      </dgm:t>
    </dgm:pt>
    <dgm:pt modelId="{E7B3756D-56A2-4AD7-8BFC-AC9770F854F4}" type="parTrans" cxnId="{A1A74963-6976-4879-8E74-8AD7190191BF}">
      <dgm:prSet/>
      <dgm:spPr/>
      <dgm:t>
        <a:bodyPr/>
        <a:lstStyle/>
        <a:p>
          <a:endParaRPr lang="de-DE"/>
        </a:p>
      </dgm:t>
    </dgm:pt>
    <dgm:pt modelId="{629B7EED-B04C-4EF3-A1D8-302F5CFA9460}" type="sibTrans" cxnId="{A1A74963-6976-4879-8E74-8AD7190191BF}">
      <dgm:prSet/>
      <dgm:spPr/>
      <dgm:t>
        <a:bodyPr/>
        <a:lstStyle/>
        <a:p>
          <a:endParaRPr lang="de-DE"/>
        </a:p>
      </dgm:t>
    </dgm:pt>
    <dgm:pt modelId="{281944D8-E4FC-4A7A-B9D0-F2F377DD3CF9}">
      <dgm:prSet phldrT="[Text]"/>
      <dgm:spPr/>
      <dgm:t>
        <a:bodyPr/>
        <a:lstStyle/>
        <a:p>
          <a:r>
            <a:rPr lang="en-GB" noProof="0" dirty="0" err="1" smtClean="0"/>
            <a:t>ecc</a:t>
          </a:r>
          <a:r>
            <a:rPr lang="en-GB" noProof="0" dirty="0" smtClean="0"/>
            <a:t>.</a:t>
          </a:r>
          <a:endParaRPr lang="en-GB" noProof="0" dirty="0"/>
        </a:p>
      </dgm:t>
    </dgm:pt>
    <dgm:pt modelId="{A05079CD-4DB4-4FBA-B535-CA21547CE49D}" type="parTrans" cxnId="{1998CC71-A100-4F0C-9E2B-1FFDB0499702}">
      <dgm:prSet/>
      <dgm:spPr/>
      <dgm:t>
        <a:bodyPr/>
        <a:lstStyle/>
        <a:p>
          <a:endParaRPr lang="de-DE"/>
        </a:p>
      </dgm:t>
    </dgm:pt>
    <dgm:pt modelId="{C4D70492-5B48-4BCE-9CD1-62BAB5EABA22}" type="sibTrans" cxnId="{1998CC71-A100-4F0C-9E2B-1FFDB0499702}">
      <dgm:prSet/>
      <dgm:spPr/>
      <dgm:t>
        <a:bodyPr/>
        <a:lstStyle/>
        <a:p>
          <a:endParaRPr lang="de-DE"/>
        </a:p>
      </dgm:t>
    </dgm:pt>
    <dgm:pt modelId="{C5243015-C8A5-447B-8413-A66F6CCBBA35}">
      <dgm:prSet/>
      <dgm:spPr/>
      <dgm:t>
        <a:bodyPr/>
        <a:lstStyle/>
        <a:p>
          <a:r>
            <a:rPr lang="it-IT" noProof="0" dirty="0"/>
            <a:t>Apertura al cambiamento</a:t>
          </a:r>
          <a:endParaRPr lang="it-IT" noProof="0" dirty="0"/>
        </a:p>
      </dgm:t>
    </dgm:pt>
    <dgm:pt modelId="{7EF30F58-48A6-4B98-99B1-CB02584571A9}" type="parTrans" cxnId="{04D7F1D5-E89F-4E11-A113-81F3E23EE1AB}">
      <dgm:prSet/>
      <dgm:spPr/>
      <dgm:t>
        <a:bodyPr/>
        <a:lstStyle/>
        <a:p>
          <a:endParaRPr lang="it-IT"/>
        </a:p>
      </dgm:t>
    </dgm:pt>
    <dgm:pt modelId="{A187D3EA-4CBA-4891-B684-025BF1BB1FA2}" type="sibTrans" cxnId="{04D7F1D5-E89F-4E11-A113-81F3E23EE1AB}">
      <dgm:prSet/>
      <dgm:spPr/>
      <dgm:t>
        <a:bodyPr/>
        <a:lstStyle/>
        <a:p>
          <a:endParaRPr lang="it-IT"/>
        </a:p>
      </dgm:t>
    </dgm:pt>
    <dgm:pt modelId="{24ECF48B-406D-494C-BBAD-5C120D03415D}">
      <dgm:prSet/>
      <dgm:spPr/>
      <dgm:t>
        <a:bodyPr/>
        <a:lstStyle/>
        <a:p>
          <a:r>
            <a:rPr lang="it-IT" noProof="0" dirty="0"/>
            <a:t>Disponibilità ad apprendere e a sviluppare</a:t>
          </a:r>
          <a:endParaRPr lang="it-IT" noProof="0" dirty="0"/>
        </a:p>
      </dgm:t>
    </dgm:pt>
    <dgm:pt modelId="{C7FD8C3E-0D16-4DE0-9241-B4962C21AC7C}" type="parTrans" cxnId="{81C6B479-0E27-4BC1-BDD5-A7CD75FF8648}">
      <dgm:prSet/>
      <dgm:spPr/>
      <dgm:t>
        <a:bodyPr/>
        <a:lstStyle/>
        <a:p>
          <a:endParaRPr lang="it-IT"/>
        </a:p>
      </dgm:t>
    </dgm:pt>
    <dgm:pt modelId="{91E05746-DB20-464D-B69B-5CE21B140F34}" type="sibTrans" cxnId="{81C6B479-0E27-4BC1-BDD5-A7CD75FF8648}">
      <dgm:prSet/>
      <dgm:spPr/>
      <dgm:t>
        <a:bodyPr/>
        <a:lstStyle/>
        <a:p>
          <a:endParaRPr lang="it-IT"/>
        </a:p>
      </dgm:t>
    </dgm:pt>
    <dgm:pt modelId="{A2D6290B-40E3-4D06-8C65-AD80465E7AE5}">
      <dgm:prSet/>
      <dgm:spPr/>
      <dgm:t>
        <a:bodyPr/>
        <a:lstStyle/>
        <a:p>
          <a:r>
            <a:rPr lang="it-IT" noProof="0" dirty="0"/>
            <a:t>Le Risorse Umane agiscono come partner commerciali</a:t>
          </a:r>
          <a:endParaRPr lang="it-IT" noProof="0" dirty="0"/>
        </a:p>
      </dgm:t>
    </dgm:pt>
    <dgm:pt modelId="{F2CD7D87-2779-4CD3-B98D-814827449D86}" type="parTrans" cxnId="{FA046546-C948-4588-BF9B-67716B4579A1}">
      <dgm:prSet/>
      <dgm:spPr/>
      <dgm:t>
        <a:bodyPr/>
        <a:lstStyle/>
        <a:p>
          <a:endParaRPr lang="it-IT"/>
        </a:p>
      </dgm:t>
    </dgm:pt>
    <dgm:pt modelId="{98B246DF-2ED3-4679-9D08-A121981A0194}" type="sibTrans" cxnId="{FA046546-C948-4588-BF9B-67716B4579A1}">
      <dgm:prSet/>
      <dgm:spPr/>
      <dgm:t>
        <a:bodyPr/>
        <a:lstStyle/>
        <a:p>
          <a:endParaRPr lang="it-IT"/>
        </a:p>
      </dgm:t>
    </dgm:pt>
    <dgm:pt modelId="{AFB61FBF-5A7E-48AD-8CAB-D58C48CE3C2C}" type="pres">
      <dgm:prSet presAssocID="{DC33CB59-B89E-4780-A9AA-15B738C85EB1}" presName="Name0" presStyleCnt="0">
        <dgm:presLayoutVars>
          <dgm:dir/>
          <dgm:animLvl val="lvl"/>
          <dgm:resizeHandles val="exact"/>
        </dgm:presLayoutVars>
      </dgm:prSet>
      <dgm:spPr/>
      <dgm:t>
        <a:bodyPr/>
        <a:lstStyle/>
        <a:p>
          <a:endParaRPr lang="it-IT"/>
        </a:p>
      </dgm:t>
    </dgm:pt>
    <dgm:pt modelId="{CE836761-B398-4EC2-9E78-D025C329A451}" type="pres">
      <dgm:prSet presAssocID="{F8488D35-7836-4A70-8096-507ADE518371}" presName="composite" presStyleCnt="0"/>
      <dgm:spPr/>
    </dgm:pt>
    <dgm:pt modelId="{B0749464-682D-4D2B-A303-E1F1A7796462}" type="pres">
      <dgm:prSet presAssocID="{F8488D35-7836-4A70-8096-507ADE518371}" presName="parTx" presStyleLbl="alignNode1" presStyleIdx="0" presStyleCnt="3">
        <dgm:presLayoutVars>
          <dgm:chMax val="0"/>
          <dgm:chPref val="0"/>
          <dgm:bulletEnabled val="1"/>
        </dgm:presLayoutVars>
      </dgm:prSet>
      <dgm:spPr/>
      <dgm:t>
        <a:bodyPr/>
        <a:lstStyle/>
        <a:p>
          <a:endParaRPr lang="it-IT"/>
        </a:p>
      </dgm:t>
    </dgm:pt>
    <dgm:pt modelId="{B4F5863B-F35E-496E-8EBC-4F28EC5FE162}" type="pres">
      <dgm:prSet presAssocID="{F8488D35-7836-4A70-8096-507ADE518371}" presName="desTx" presStyleLbl="alignAccFollowNode1" presStyleIdx="0" presStyleCnt="3">
        <dgm:presLayoutVars>
          <dgm:bulletEnabled val="1"/>
        </dgm:presLayoutVars>
      </dgm:prSet>
      <dgm:spPr/>
      <dgm:t>
        <a:bodyPr/>
        <a:lstStyle/>
        <a:p>
          <a:endParaRPr lang="it-IT"/>
        </a:p>
      </dgm:t>
    </dgm:pt>
    <dgm:pt modelId="{9F706E4A-F9FF-49FC-BFF2-555976269DA4}" type="pres">
      <dgm:prSet presAssocID="{E4671A81-1CFC-450E-A629-69FF4E9CFBB3}" presName="space" presStyleCnt="0"/>
      <dgm:spPr/>
    </dgm:pt>
    <dgm:pt modelId="{8128A5DC-9B95-4349-905A-E39FB447BFB6}" type="pres">
      <dgm:prSet presAssocID="{C1817B64-CAAC-4AFC-B3A8-567EE3B2C385}" presName="composite" presStyleCnt="0"/>
      <dgm:spPr/>
    </dgm:pt>
    <dgm:pt modelId="{C768B2BC-D86D-41C8-B246-7E78822EC016}" type="pres">
      <dgm:prSet presAssocID="{C1817B64-CAAC-4AFC-B3A8-567EE3B2C385}" presName="parTx" presStyleLbl="alignNode1" presStyleIdx="1" presStyleCnt="3">
        <dgm:presLayoutVars>
          <dgm:chMax val="0"/>
          <dgm:chPref val="0"/>
          <dgm:bulletEnabled val="1"/>
        </dgm:presLayoutVars>
      </dgm:prSet>
      <dgm:spPr/>
      <dgm:t>
        <a:bodyPr/>
        <a:lstStyle/>
        <a:p>
          <a:endParaRPr lang="it-IT"/>
        </a:p>
      </dgm:t>
    </dgm:pt>
    <dgm:pt modelId="{D116BAF1-88A6-46A2-B359-D43CE5732349}" type="pres">
      <dgm:prSet presAssocID="{C1817B64-CAAC-4AFC-B3A8-567EE3B2C385}" presName="desTx" presStyleLbl="alignAccFollowNode1" presStyleIdx="1" presStyleCnt="3">
        <dgm:presLayoutVars>
          <dgm:bulletEnabled val="1"/>
        </dgm:presLayoutVars>
      </dgm:prSet>
      <dgm:spPr/>
      <dgm:t>
        <a:bodyPr/>
        <a:lstStyle/>
        <a:p>
          <a:endParaRPr lang="it-IT"/>
        </a:p>
      </dgm:t>
    </dgm:pt>
    <dgm:pt modelId="{FFF8D438-8CD0-481C-8374-75F425393FC2}" type="pres">
      <dgm:prSet presAssocID="{D74F5E0C-1D14-4F01-AD15-B7B8ADB6C1CB}" presName="space" presStyleCnt="0"/>
      <dgm:spPr/>
    </dgm:pt>
    <dgm:pt modelId="{39A6FBAB-1BA7-4BD8-B6E6-EFEF7E16E3C8}" type="pres">
      <dgm:prSet presAssocID="{66569725-CB44-46FE-B13E-344D1BCFFC0F}" presName="composite" presStyleCnt="0"/>
      <dgm:spPr/>
    </dgm:pt>
    <dgm:pt modelId="{7F82060B-341E-412C-9C6B-B0F8F6BA6307}" type="pres">
      <dgm:prSet presAssocID="{66569725-CB44-46FE-B13E-344D1BCFFC0F}" presName="parTx" presStyleLbl="alignNode1" presStyleIdx="2" presStyleCnt="3">
        <dgm:presLayoutVars>
          <dgm:chMax val="0"/>
          <dgm:chPref val="0"/>
          <dgm:bulletEnabled val="1"/>
        </dgm:presLayoutVars>
      </dgm:prSet>
      <dgm:spPr/>
      <dgm:t>
        <a:bodyPr/>
        <a:lstStyle/>
        <a:p>
          <a:endParaRPr lang="it-IT"/>
        </a:p>
      </dgm:t>
    </dgm:pt>
    <dgm:pt modelId="{09DE7CC5-4503-4EF6-AC8A-A285287A9B45}" type="pres">
      <dgm:prSet presAssocID="{66569725-CB44-46FE-B13E-344D1BCFFC0F}" presName="desTx" presStyleLbl="alignAccFollowNode1" presStyleIdx="2" presStyleCnt="3">
        <dgm:presLayoutVars>
          <dgm:bulletEnabled val="1"/>
        </dgm:presLayoutVars>
      </dgm:prSet>
      <dgm:spPr/>
      <dgm:t>
        <a:bodyPr/>
        <a:lstStyle/>
        <a:p>
          <a:endParaRPr lang="it-IT"/>
        </a:p>
      </dgm:t>
    </dgm:pt>
  </dgm:ptLst>
  <dgm:cxnLst>
    <dgm:cxn modelId="{ED37B495-8F79-4050-981F-0F7DDAFCC5E6}" type="presOf" srcId="{AB801477-CA75-4949-93A5-6C04A425BF84}" destId="{B4F5863B-F35E-496E-8EBC-4F28EC5FE162}" srcOrd="0" destOrd="3" presId="urn:microsoft.com/office/officeart/2005/8/layout/hList1"/>
    <dgm:cxn modelId="{E3692DFA-C852-4D09-8696-77777D4C34C2}" type="presOf" srcId="{345B212F-9E37-4056-BE6E-207AA3541DE5}" destId="{09DE7CC5-4503-4EF6-AC8A-A285287A9B45}" srcOrd="0" destOrd="1" presId="urn:microsoft.com/office/officeart/2005/8/layout/hList1"/>
    <dgm:cxn modelId="{A1A74963-6976-4879-8E74-8AD7190191BF}" srcId="{66569725-CB44-46FE-B13E-344D1BCFFC0F}" destId="{345B212F-9E37-4056-BE6E-207AA3541DE5}" srcOrd="1" destOrd="0" parTransId="{E7B3756D-56A2-4AD7-8BFC-AC9770F854F4}" sibTransId="{629B7EED-B04C-4EF3-A1D8-302F5CFA9460}"/>
    <dgm:cxn modelId="{A2026A96-8B01-419E-9DC8-5B35533DD87A}" type="presOf" srcId="{A2D6290B-40E3-4D06-8C65-AD80465E7AE5}" destId="{D116BAF1-88A6-46A2-B359-D43CE5732349}" srcOrd="0" destOrd="3" presId="urn:microsoft.com/office/officeart/2005/8/layout/hList1"/>
    <dgm:cxn modelId="{138CB9EC-88DB-453E-A7B3-85F971335155}" srcId="{DC33CB59-B89E-4780-A9AA-15B738C85EB1}" destId="{C1817B64-CAAC-4AFC-B3A8-567EE3B2C385}" srcOrd="1" destOrd="0" parTransId="{BDF6D25E-D825-4002-BD5F-717905449EBD}" sibTransId="{D74F5E0C-1D14-4F01-AD15-B7B8ADB6C1CB}"/>
    <dgm:cxn modelId="{0543E162-9F1A-4F78-B09D-AAF612E59D08}" type="presOf" srcId="{66569725-CB44-46FE-B13E-344D1BCFFC0F}" destId="{7F82060B-341E-412C-9C6B-B0F8F6BA6307}" srcOrd="0" destOrd="0" presId="urn:microsoft.com/office/officeart/2005/8/layout/hList1"/>
    <dgm:cxn modelId="{D52406A3-6543-45C7-888E-D7B02A341062}" srcId="{66569725-CB44-46FE-B13E-344D1BCFFC0F}" destId="{384BEAA6-FA6A-487F-BF6B-F15701376D46}" srcOrd="5" destOrd="0" parTransId="{73C9083C-ECBB-4355-A996-69EFD6414247}" sibTransId="{4833DD2C-00A6-4CB5-B504-42E22ADAC539}"/>
    <dgm:cxn modelId="{0EE7AE31-E042-40A4-9F83-30BE9A96DCD7}" srcId="{66569725-CB44-46FE-B13E-344D1BCFFC0F}" destId="{9C236059-83E5-4FF6-B522-CAC5AAF97741}" srcOrd="4" destOrd="0" parTransId="{E4463FEE-1BD3-4540-9449-5AC7DF0FD7C7}" sibTransId="{0F388A2B-9B23-48CA-9851-2DAAC8C84E5B}"/>
    <dgm:cxn modelId="{76C5A77B-C12E-42FB-80BD-84D0CDF2DB38}" type="presOf" srcId="{DC33CB59-B89E-4780-A9AA-15B738C85EB1}" destId="{AFB61FBF-5A7E-48AD-8CAB-D58C48CE3C2C}" srcOrd="0" destOrd="0" presId="urn:microsoft.com/office/officeart/2005/8/layout/hList1"/>
    <dgm:cxn modelId="{1B952470-2919-47BD-92E5-573A93FAE134}" type="presOf" srcId="{C1817B64-CAAC-4AFC-B3A8-567EE3B2C385}" destId="{C768B2BC-D86D-41C8-B246-7E78822EC016}" srcOrd="0" destOrd="0" presId="urn:microsoft.com/office/officeart/2005/8/layout/hList1"/>
    <dgm:cxn modelId="{04D7F1D5-E89F-4E11-A113-81F3E23EE1AB}" srcId="{C1817B64-CAAC-4AFC-B3A8-567EE3B2C385}" destId="{C5243015-C8A5-447B-8413-A66F6CCBBA35}" srcOrd="1" destOrd="0" parTransId="{7EF30F58-48A6-4B98-99B1-CB02584571A9}" sibTransId="{A187D3EA-4CBA-4891-B684-025BF1BB1FA2}"/>
    <dgm:cxn modelId="{B530837D-4206-4E30-9F62-9EE511B883AF}" srcId="{66569725-CB44-46FE-B13E-344D1BCFFC0F}" destId="{28C4202C-6DDE-4C58-B5FE-843E365A2CE8}" srcOrd="0" destOrd="0" parTransId="{B7648C5E-973B-4134-BC6C-747F308E0CC7}" sibTransId="{3320D6F7-237A-4A03-A6A8-BAF965E9C93D}"/>
    <dgm:cxn modelId="{04A40A2A-7754-4D69-844B-B1E2474167CD}" srcId="{66569725-CB44-46FE-B13E-344D1BCFFC0F}" destId="{C3DE0120-9D9D-4CFE-A272-EB95A3FB1322}" srcOrd="2" destOrd="0" parTransId="{05323BD2-EF8B-4460-9199-2FB793BD8F06}" sibTransId="{81EC93FD-4F96-4309-8980-D472859B25DD}"/>
    <dgm:cxn modelId="{1998CC71-A100-4F0C-9E2B-1FFDB0499702}" srcId="{66569725-CB44-46FE-B13E-344D1BCFFC0F}" destId="{281944D8-E4FC-4A7A-B9D0-F2F377DD3CF9}" srcOrd="6" destOrd="0" parTransId="{A05079CD-4DB4-4FBA-B535-CA21547CE49D}" sibTransId="{C4D70492-5B48-4BCE-9CD1-62BAB5EABA22}"/>
    <dgm:cxn modelId="{C7852C6A-261C-4C6F-912D-FF78D2040DE4}" type="presOf" srcId="{88393ED0-8742-49F5-8FB2-762A76CC114E}" destId="{B4F5863B-F35E-496E-8EBC-4F28EC5FE162}" srcOrd="0" destOrd="1" presId="urn:microsoft.com/office/officeart/2005/8/layout/hList1"/>
    <dgm:cxn modelId="{4DF888C4-BD2E-46CB-BB18-E108B4B13B0A}" type="presOf" srcId="{C5243015-C8A5-447B-8413-A66F6CCBBA35}" destId="{D116BAF1-88A6-46A2-B359-D43CE5732349}" srcOrd="0" destOrd="1" presId="urn:microsoft.com/office/officeart/2005/8/layout/hList1"/>
    <dgm:cxn modelId="{9C65811B-634E-4965-9913-E8B8F6A782E1}" srcId="{F8488D35-7836-4A70-8096-507ADE518371}" destId="{AB801477-CA75-4949-93A5-6C04A425BF84}" srcOrd="3" destOrd="0" parTransId="{B52E1FCD-5268-47F8-A0FD-B9E789C875A1}" sibTransId="{F6532F2A-3F6A-4B21-B2A9-F43387C07066}"/>
    <dgm:cxn modelId="{E54B4AF2-96CF-487D-99AD-92F4A0A9EA56}" srcId="{C1817B64-CAAC-4AFC-B3A8-567EE3B2C385}" destId="{43F7DC6A-7B66-4D58-B7DE-947AA90A3D60}" srcOrd="0" destOrd="0" parTransId="{A5BE09DB-A9A0-4049-B12A-8ADED3C6052C}" sibTransId="{1C8E3D0D-3606-4C5A-BC24-E1B0A79740C3}"/>
    <dgm:cxn modelId="{64D16F5F-DC75-4C70-B3CD-012C7FBC1D5E}" type="presOf" srcId="{281944D8-E4FC-4A7A-B9D0-F2F377DD3CF9}" destId="{09DE7CC5-4503-4EF6-AC8A-A285287A9B45}" srcOrd="0" destOrd="6" presId="urn:microsoft.com/office/officeart/2005/8/layout/hList1"/>
    <dgm:cxn modelId="{7F3104D9-7176-4DE1-88CD-786B62647460}" srcId="{F8488D35-7836-4A70-8096-507ADE518371}" destId="{88393ED0-8742-49F5-8FB2-762A76CC114E}" srcOrd="1" destOrd="0" parTransId="{A8E3383C-9207-47B0-BD0F-308B23E2801F}" sibTransId="{120D607E-E102-42EC-ABDF-832D841CE7DE}"/>
    <dgm:cxn modelId="{57175584-738B-4A34-83D1-955B723982DC}" type="presOf" srcId="{28C4202C-6DDE-4C58-B5FE-843E365A2CE8}" destId="{09DE7CC5-4503-4EF6-AC8A-A285287A9B45}" srcOrd="0" destOrd="0" presId="urn:microsoft.com/office/officeart/2005/8/layout/hList1"/>
    <dgm:cxn modelId="{67F770AF-1BB3-4B9E-A8B3-A1737C8D647A}" srcId="{F8488D35-7836-4A70-8096-507ADE518371}" destId="{C6C22A6F-1088-4E24-8B90-F275EBF07B7B}" srcOrd="0" destOrd="0" parTransId="{7985DEAB-5DF2-48A0-B4A9-7865D4941FEC}" sibTransId="{1C610925-72DB-42A8-8E79-71A90D9CD599}"/>
    <dgm:cxn modelId="{5C71C96B-A99A-466C-A0E7-D700D58AA56D}" type="presOf" srcId="{F8488D35-7836-4A70-8096-507ADE518371}" destId="{B0749464-682D-4D2B-A303-E1F1A7796462}" srcOrd="0" destOrd="0" presId="urn:microsoft.com/office/officeart/2005/8/layout/hList1"/>
    <dgm:cxn modelId="{3BB9D2F8-C8C7-4C0D-BEF6-1B0B090471D2}" type="presOf" srcId="{9C236059-83E5-4FF6-B522-CAC5AAF97741}" destId="{09DE7CC5-4503-4EF6-AC8A-A285287A9B45}" srcOrd="0" destOrd="4" presId="urn:microsoft.com/office/officeart/2005/8/layout/hList1"/>
    <dgm:cxn modelId="{DF7ACBCB-13FE-4F1B-AF02-1469CA84BC4B}" srcId="{66569725-CB44-46FE-B13E-344D1BCFFC0F}" destId="{7FF418BC-7CEC-4CC0-9A1F-4454220A4758}" srcOrd="3" destOrd="0" parTransId="{11F29A7D-DF7C-49DD-AE6E-6D2633A2D93F}" sibTransId="{BB68C6C5-6F0E-4086-B65B-98D2F5D1BD03}"/>
    <dgm:cxn modelId="{799947D0-4A6D-483D-80AA-060F9EDFA1A9}" type="presOf" srcId="{F8F8353B-3AFB-426A-A013-C198D3E52B29}" destId="{B4F5863B-F35E-496E-8EBC-4F28EC5FE162}" srcOrd="0" destOrd="2" presId="urn:microsoft.com/office/officeart/2005/8/layout/hList1"/>
    <dgm:cxn modelId="{05BF56D8-3C29-4FD4-AEF2-7C8B2D9DA3E1}" type="presOf" srcId="{C3DE0120-9D9D-4CFE-A272-EB95A3FB1322}" destId="{09DE7CC5-4503-4EF6-AC8A-A285287A9B45}" srcOrd="0" destOrd="2" presId="urn:microsoft.com/office/officeart/2005/8/layout/hList1"/>
    <dgm:cxn modelId="{0AD60CA8-E1D8-47BB-9BD7-F1CFE1F86535}" type="presOf" srcId="{7FF418BC-7CEC-4CC0-9A1F-4454220A4758}" destId="{09DE7CC5-4503-4EF6-AC8A-A285287A9B45}" srcOrd="0" destOrd="3" presId="urn:microsoft.com/office/officeart/2005/8/layout/hList1"/>
    <dgm:cxn modelId="{3FB1B39D-FF6A-4722-B1BE-7DA0B382399E}" type="presOf" srcId="{24ECF48B-406D-494C-BBAD-5C120D03415D}" destId="{D116BAF1-88A6-46A2-B359-D43CE5732349}" srcOrd="0" destOrd="2" presId="urn:microsoft.com/office/officeart/2005/8/layout/hList1"/>
    <dgm:cxn modelId="{1613E19D-9BBC-4480-B18F-F3B203874F24}" type="presOf" srcId="{43F7DC6A-7B66-4D58-B7DE-947AA90A3D60}" destId="{D116BAF1-88A6-46A2-B359-D43CE5732349}" srcOrd="0" destOrd="0" presId="urn:microsoft.com/office/officeart/2005/8/layout/hList1"/>
    <dgm:cxn modelId="{8D7FB109-55CB-4C34-B396-D2363E5AEF6D}" srcId="{F8488D35-7836-4A70-8096-507ADE518371}" destId="{F8F8353B-3AFB-426A-A013-C198D3E52B29}" srcOrd="2" destOrd="0" parTransId="{867B9D52-7005-442E-B633-E1E73CF2BBFE}" sibTransId="{ABDD36E9-2855-4E4A-AAF2-5E62386B7F0F}"/>
    <dgm:cxn modelId="{81B3CF5C-9DAE-4DAE-A5C9-65CE8DA5538E}" type="presOf" srcId="{384BEAA6-FA6A-487F-BF6B-F15701376D46}" destId="{09DE7CC5-4503-4EF6-AC8A-A285287A9B45}" srcOrd="0" destOrd="5" presId="urn:microsoft.com/office/officeart/2005/8/layout/hList1"/>
    <dgm:cxn modelId="{090402A0-46DF-48F4-84B5-B57227501D26}" srcId="{F8488D35-7836-4A70-8096-507ADE518371}" destId="{F851B550-FB5C-495E-8BCC-3F2486D40CA7}" srcOrd="4" destOrd="0" parTransId="{BAE07D61-3604-4931-A3C3-94705C5B6198}" sibTransId="{A805F5C0-6044-4AC3-B060-9259F0AAE5B9}"/>
    <dgm:cxn modelId="{FA046546-C948-4588-BF9B-67716B4579A1}" srcId="{C1817B64-CAAC-4AFC-B3A8-567EE3B2C385}" destId="{A2D6290B-40E3-4D06-8C65-AD80465E7AE5}" srcOrd="3" destOrd="0" parTransId="{F2CD7D87-2779-4CD3-B98D-814827449D86}" sibTransId="{98B246DF-2ED3-4679-9D08-A121981A0194}"/>
    <dgm:cxn modelId="{677C285D-30E1-4440-820E-CED56E23E4B6}" srcId="{DC33CB59-B89E-4780-A9AA-15B738C85EB1}" destId="{66569725-CB44-46FE-B13E-344D1BCFFC0F}" srcOrd="2" destOrd="0" parTransId="{CF13E5E6-3AA7-4659-A3C6-B7D3DBA4BCC1}" sibTransId="{01ED7C74-D71B-49F9-83B6-9CD224AC333E}"/>
    <dgm:cxn modelId="{7778B0B9-AC8D-4D18-8267-87EC8FAAAE98}" type="presOf" srcId="{C6C22A6F-1088-4E24-8B90-F275EBF07B7B}" destId="{B4F5863B-F35E-496E-8EBC-4F28EC5FE162}" srcOrd="0" destOrd="0" presId="urn:microsoft.com/office/officeart/2005/8/layout/hList1"/>
    <dgm:cxn modelId="{1908F146-43B9-49FA-B0A4-CE66A9BDBE8C}" srcId="{DC33CB59-B89E-4780-A9AA-15B738C85EB1}" destId="{F8488D35-7836-4A70-8096-507ADE518371}" srcOrd="0" destOrd="0" parTransId="{BEF43264-3B5B-461D-A8BE-4A9FF0708482}" sibTransId="{E4671A81-1CFC-450E-A629-69FF4E9CFBB3}"/>
    <dgm:cxn modelId="{CA7454BE-19D7-4E27-B536-650B2EA2436D}" type="presOf" srcId="{F851B550-FB5C-495E-8BCC-3F2486D40CA7}" destId="{B4F5863B-F35E-496E-8EBC-4F28EC5FE162}" srcOrd="0" destOrd="4" presId="urn:microsoft.com/office/officeart/2005/8/layout/hList1"/>
    <dgm:cxn modelId="{81C6B479-0E27-4BC1-BDD5-A7CD75FF8648}" srcId="{C1817B64-CAAC-4AFC-B3A8-567EE3B2C385}" destId="{24ECF48B-406D-494C-BBAD-5C120D03415D}" srcOrd="2" destOrd="0" parTransId="{C7FD8C3E-0D16-4DE0-9241-B4962C21AC7C}" sibTransId="{91E05746-DB20-464D-B69B-5CE21B140F34}"/>
    <dgm:cxn modelId="{1F551C58-5248-4965-A7C6-25EB298C8DA0}" type="presParOf" srcId="{AFB61FBF-5A7E-48AD-8CAB-D58C48CE3C2C}" destId="{CE836761-B398-4EC2-9E78-D025C329A451}" srcOrd="0" destOrd="0" presId="urn:microsoft.com/office/officeart/2005/8/layout/hList1"/>
    <dgm:cxn modelId="{1B873143-13A6-4C88-A0A4-0345E20C2742}" type="presParOf" srcId="{CE836761-B398-4EC2-9E78-D025C329A451}" destId="{B0749464-682D-4D2B-A303-E1F1A7796462}" srcOrd="0" destOrd="0" presId="urn:microsoft.com/office/officeart/2005/8/layout/hList1"/>
    <dgm:cxn modelId="{73C90E8D-C558-4F60-8F48-C860C96A2DD6}" type="presParOf" srcId="{CE836761-B398-4EC2-9E78-D025C329A451}" destId="{B4F5863B-F35E-496E-8EBC-4F28EC5FE162}" srcOrd="1" destOrd="0" presId="urn:microsoft.com/office/officeart/2005/8/layout/hList1"/>
    <dgm:cxn modelId="{E5549F18-360D-4F06-8E39-423FE54C4EB2}" type="presParOf" srcId="{AFB61FBF-5A7E-48AD-8CAB-D58C48CE3C2C}" destId="{9F706E4A-F9FF-49FC-BFF2-555976269DA4}" srcOrd="1" destOrd="0" presId="urn:microsoft.com/office/officeart/2005/8/layout/hList1"/>
    <dgm:cxn modelId="{7ED50DF9-8EB1-48C1-8207-1E206EFB3AD6}" type="presParOf" srcId="{AFB61FBF-5A7E-48AD-8CAB-D58C48CE3C2C}" destId="{8128A5DC-9B95-4349-905A-E39FB447BFB6}" srcOrd="2" destOrd="0" presId="urn:microsoft.com/office/officeart/2005/8/layout/hList1"/>
    <dgm:cxn modelId="{D3911E52-5C19-48BA-8FA6-D0AE3FA39D16}" type="presParOf" srcId="{8128A5DC-9B95-4349-905A-E39FB447BFB6}" destId="{C768B2BC-D86D-41C8-B246-7E78822EC016}" srcOrd="0" destOrd="0" presId="urn:microsoft.com/office/officeart/2005/8/layout/hList1"/>
    <dgm:cxn modelId="{2ACC843D-0875-49E6-A0E0-BB2C656407F8}" type="presParOf" srcId="{8128A5DC-9B95-4349-905A-E39FB447BFB6}" destId="{D116BAF1-88A6-46A2-B359-D43CE5732349}" srcOrd="1" destOrd="0" presId="urn:microsoft.com/office/officeart/2005/8/layout/hList1"/>
    <dgm:cxn modelId="{5312B2F0-D99A-4FC8-92CE-27F0189BCD4E}" type="presParOf" srcId="{AFB61FBF-5A7E-48AD-8CAB-D58C48CE3C2C}" destId="{FFF8D438-8CD0-481C-8374-75F425393FC2}" srcOrd="3" destOrd="0" presId="urn:microsoft.com/office/officeart/2005/8/layout/hList1"/>
    <dgm:cxn modelId="{AF31F8FF-1E81-416F-A105-3AD71ABF5309}" type="presParOf" srcId="{AFB61FBF-5A7E-48AD-8CAB-D58C48CE3C2C}" destId="{39A6FBAB-1BA7-4BD8-B6E6-EFEF7E16E3C8}" srcOrd="4" destOrd="0" presId="urn:microsoft.com/office/officeart/2005/8/layout/hList1"/>
    <dgm:cxn modelId="{F51B3D32-D8B9-43DD-A7A5-DDBD69C645C4}" type="presParOf" srcId="{39A6FBAB-1BA7-4BD8-B6E6-EFEF7E16E3C8}" destId="{7F82060B-341E-412C-9C6B-B0F8F6BA6307}" srcOrd="0" destOrd="0" presId="urn:microsoft.com/office/officeart/2005/8/layout/hList1"/>
    <dgm:cxn modelId="{6BD4D7B5-692E-48FE-ADAF-6DD44B48E70B}" type="presParOf" srcId="{39A6FBAB-1BA7-4BD8-B6E6-EFEF7E16E3C8}" destId="{09DE7CC5-4503-4EF6-AC8A-A285287A9B45}"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0749464-682D-4D2B-A303-E1F1A7796462}">
      <dsp:nvSpPr>
        <dsp:cNvPr id="0" name=""/>
        <dsp:cNvSpPr/>
      </dsp:nvSpPr>
      <dsp:spPr>
        <a:xfrm>
          <a:off x="1964" y="125359"/>
          <a:ext cx="1914973" cy="518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de-DE" sz="1800" kern="1200" dirty="0" err="1" smtClean="0"/>
            <a:t>Strategia</a:t>
          </a:r>
          <a:endParaRPr lang="de-DE" sz="1800" kern="1200" dirty="0"/>
        </a:p>
      </dsp:txBody>
      <dsp:txXfrm>
        <a:off x="1964" y="125359"/>
        <a:ext cx="1914973" cy="518400"/>
      </dsp:txXfrm>
    </dsp:sp>
    <dsp:sp modelId="{B4F5863B-F35E-496E-8EBC-4F28EC5FE162}">
      <dsp:nvSpPr>
        <dsp:cNvPr id="0" name=""/>
        <dsp:cNvSpPr/>
      </dsp:nvSpPr>
      <dsp:spPr>
        <a:xfrm>
          <a:off x="1964" y="643759"/>
          <a:ext cx="1914973" cy="335987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kern="1200" noProof="0" dirty="0" err="1" smtClean="0"/>
            <a:t>Chiara</a:t>
          </a:r>
          <a:r>
            <a:rPr lang="en-GB" sz="1800" kern="1200" noProof="0" dirty="0" smtClean="0"/>
            <a:t> </a:t>
          </a:r>
          <a:r>
            <a:rPr lang="en-GB" sz="1800" kern="1200" noProof="0" dirty="0" err="1" smtClean="0"/>
            <a:t>strategia</a:t>
          </a:r>
          <a:r>
            <a:rPr lang="en-GB" sz="1800" kern="1200" noProof="0" dirty="0" smtClean="0"/>
            <a:t> </a:t>
          </a:r>
          <a:r>
            <a:rPr lang="en-GB" sz="1800" kern="1200" noProof="0" dirty="0" err="1" smtClean="0"/>
            <a:t>di</a:t>
          </a:r>
          <a:r>
            <a:rPr lang="en-GB" sz="1800" kern="1200" noProof="0" dirty="0" smtClean="0"/>
            <a:t> TM </a:t>
          </a:r>
          <a:endParaRPr lang="en-GB" sz="1800" kern="1200" noProof="0" dirty="0"/>
        </a:p>
        <a:p>
          <a:pPr marL="171450" lvl="1" indent="-171450" algn="l" defTabSz="800100">
            <a:lnSpc>
              <a:spcPct val="90000"/>
            </a:lnSpc>
            <a:spcBef>
              <a:spcPct val="0"/>
            </a:spcBef>
            <a:spcAft>
              <a:spcPct val="15000"/>
            </a:spcAft>
            <a:buChar char="••"/>
          </a:pPr>
          <a:r>
            <a:rPr lang="en-GB" sz="1800" kern="1200" noProof="0" dirty="0" err="1" smtClean="0"/>
            <a:t>Allineamento</a:t>
          </a:r>
          <a:r>
            <a:rPr lang="en-GB" sz="1800" kern="1200" noProof="0" dirty="0" smtClean="0"/>
            <a:t> con </a:t>
          </a:r>
          <a:r>
            <a:rPr lang="en-GB" sz="1800" kern="1200" noProof="0" dirty="0" err="1" smtClean="0"/>
            <a:t>gli</a:t>
          </a:r>
          <a:r>
            <a:rPr lang="en-GB" sz="1800" kern="1200" noProof="0" dirty="0" smtClean="0"/>
            <a:t> </a:t>
          </a:r>
          <a:r>
            <a:rPr lang="en-GB" sz="1800" kern="1200" noProof="0" dirty="0" err="1" smtClean="0"/>
            <a:t>obiettivi</a:t>
          </a:r>
          <a:r>
            <a:rPr lang="en-GB" sz="1800" kern="1200" noProof="0" dirty="0" smtClean="0"/>
            <a:t> </a:t>
          </a:r>
          <a:r>
            <a:rPr lang="en-GB" sz="1800" kern="1200" noProof="0" dirty="0" err="1" smtClean="0"/>
            <a:t>aziendali</a:t>
          </a:r>
          <a:endParaRPr lang="en-GB" sz="1800" kern="1200" noProof="0" dirty="0"/>
        </a:p>
        <a:p>
          <a:pPr marL="171450" lvl="1" indent="-171450" algn="l" defTabSz="800100">
            <a:lnSpc>
              <a:spcPct val="90000"/>
            </a:lnSpc>
            <a:spcBef>
              <a:spcPct val="0"/>
            </a:spcBef>
            <a:spcAft>
              <a:spcPct val="15000"/>
            </a:spcAft>
            <a:buChar char="••"/>
          </a:pPr>
          <a:r>
            <a:rPr lang="en-GB" sz="1800" kern="1200" noProof="0" dirty="0" smtClean="0"/>
            <a:t>Concorde con </a:t>
          </a:r>
          <a:r>
            <a:rPr lang="en-GB" sz="1800" kern="1200" noProof="0" dirty="0" err="1" smtClean="0"/>
            <a:t>gli</a:t>
          </a:r>
          <a:r>
            <a:rPr lang="en-GB" sz="1800" kern="1200" noProof="0" dirty="0" smtClean="0"/>
            <a:t> </a:t>
          </a:r>
          <a:r>
            <a:rPr lang="en-GB" sz="1800" kern="1200" noProof="0" dirty="0" err="1" smtClean="0"/>
            <a:t>indicatori</a:t>
          </a:r>
          <a:endParaRPr lang="en-GB" sz="1800" kern="1200" noProof="0" dirty="0"/>
        </a:p>
        <a:p>
          <a:pPr marL="171450" lvl="1" indent="-171450" algn="l" defTabSz="800100">
            <a:lnSpc>
              <a:spcPct val="90000"/>
            </a:lnSpc>
            <a:spcBef>
              <a:spcPct val="0"/>
            </a:spcBef>
            <a:spcAft>
              <a:spcPct val="15000"/>
            </a:spcAft>
            <a:buChar char="••"/>
          </a:pPr>
          <a:r>
            <a:rPr lang="en-GB" sz="1800" kern="1200" noProof="0" dirty="0" err="1" smtClean="0"/>
            <a:t>Sviluppo</a:t>
          </a:r>
          <a:r>
            <a:rPr lang="en-GB" sz="1800" kern="1200" noProof="0" dirty="0" smtClean="0"/>
            <a:t> </a:t>
          </a:r>
          <a:r>
            <a:rPr lang="en-GB" sz="1800" kern="1200" noProof="0" dirty="0" err="1" smtClean="0"/>
            <a:t>di</a:t>
          </a:r>
          <a:r>
            <a:rPr lang="en-GB" sz="1800" kern="1200" noProof="0" dirty="0" smtClean="0"/>
            <a:t> </a:t>
          </a:r>
          <a:r>
            <a:rPr lang="en-GB" sz="1800" kern="1200" noProof="0" dirty="0" err="1" smtClean="0"/>
            <a:t>strumenti</a:t>
          </a:r>
          <a:endParaRPr lang="en-GB" sz="1800" kern="1200" noProof="0" dirty="0"/>
        </a:p>
        <a:p>
          <a:pPr marL="171450" lvl="1" indent="-171450" algn="l" defTabSz="800100">
            <a:lnSpc>
              <a:spcPct val="90000"/>
            </a:lnSpc>
            <a:spcBef>
              <a:spcPct val="0"/>
            </a:spcBef>
            <a:spcAft>
              <a:spcPct val="15000"/>
            </a:spcAft>
            <a:buChar char="••"/>
          </a:pPr>
          <a:endParaRPr lang="en-GB" sz="1800" kern="1200" noProof="0" dirty="0"/>
        </a:p>
      </dsp:txBody>
      <dsp:txXfrm>
        <a:off x="1964" y="643759"/>
        <a:ext cx="1914973" cy="3359879"/>
      </dsp:txXfrm>
    </dsp:sp>
    <dsp:sp modelId="{C768B2BC-D86D-41C8-B246-7E78822EC016}">
      <dsp:nvSpPr>
        <dsp:cNvPr id="0" name=""/>
        <dsp:cNvSpPr/>
      </dsp:nvSpPr>
      <dsp:spPr>
        <a:xfrm>
          <a:off x="2185033" y="125359"/>
          <a:ext cx="1914973" cy="518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de-DE" sz="1800" kern="1200" dirty="0" err="1" smtClean="0"/>
            <a:t>Cultura</a:t>
          </a:r>
          <a:endParaRPr lang="de-DE" sz="1800" kern="1200" dirty="0"/>
        </a:p>
      </dsp:txBody>
      <dsp:txXfrm>
        <a:off x="2185033" y="125359"/>
        <a:ext cx="1914973" cy="518400"/>
      </dsp:txXfrm>
    </dsp:sp>
    <dsp:sp modelId="{D116BAF1-88A6-46A2-B359-D43CE5732349}">
      <dsp:nvSpPr>
        <dsp:cNvPr id="0" name=""/>
        <dsp:cNvSpPr/>
      </dsp:nvSpPr>
      <dsp:spPr>
        <a:xfrm>
          <a:off x="2185033" y="643759"/>
          <a:ext cx="1914973" cy="335987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it-IT" sz="1800" kern="1200" noProof="0" dirty="0" smtClean="0"/>
            <a:t>Leadership consapevole</a:t>
          </a:r>
          <a:endParaRPr lang="en-GB" sz="1800" kern="1200" noProof="0" dirty="0"/>
        </a:p>
        <a:p>
          <a:pPr marL="171450" lvl="1" indent="-171450" algn="l" defTabSz="800100">
            <a:lnSpc>
              <a:spcPct val="90000"/>
            </a:lnSpc>
            <a:spcBef>
              <a:spcPct val="0"/>
            </a:spcBef>
            <a:spcAft>
              <a:spcPct val="15000"/>
            </a:spcAft>
            <a:buChar char="••"/>
          </a:pPr>
          <a:r>
            <a:rPr lang="it-IT" sz="1800" kern="1200" noProof="0" dirty="0"/>
            <a:t>Apertura al cambiamento</a:t>
          </a:r>
          <a:endParaRPr lang="it-IT" sz="1800" kern="1200" noProof="0" dirty="0"/>
        </a:p>
        <a:p>
          <a:pPr marL="171450" lvl="1" indent="-171450" algn="l" defTabSz="800100">
            <a:lnSpc>
              <a:spcPct val="90000"/>
            </a:lnSpc>
            <a:spcBef>
              <a:spcPct val="0"/>
            </a:spcBef>
            <a:spcAft>
              <a:spcPct val="15000"/>
            </a:spcAft>
            <a:buChar char="••"/>
          </a:pPr>
          <a:r>
            <a:rPr lang="it-IT" sz="1800" kern="1200" noProof="0" dirty="0"/>
            <a:t>Disponibilità ad apprendere e a sviluppare</a:t>
          </a:r>
          <a:endParaRPr lang="it-IT" sz="1800" kern="1200" noProof="0" dirty="0"/>
        </a:p>
        <a:p>
          <a:pPr marL="171450" lvl="1" indent="-171450" algn="l" defTabSz="800100">
            <a:lnSpc>
              <a:spcPct val="90000"/>
            </a:lnSpc>
            <a:spcBef>
              <a:spcPct val="0"/>
            </a:spcBef>
            <a:spcAft>
              <a:spcPct val="15000"/>
            </a:spcAft>
            <a:buChar char="••"/>
          </a:pPr>
          <a:r>
            <a:rPr lang="it-IT" sz="1800" kern="1200" noProof="0" dirty="0"/>
            <a:t>Le Risorse Umane agiscono come partner commerciali</a:t>
          </a:r>
          <a:endParaRPr lang="it-IT" sz="1800" kern="1200" noProof="0" dirty="0"/>
        </a:p>
      </dsp:txBody>
      <dsp:txXfrm>
        <a:off x="2185033" y="643759"/>
        <a:ext cx="1914973" cy="3359879"/>
      </dsp:txXfrm>
    </dsp:sp>
    <dsp:sp modelId="{7F82060B-341E-412C-9C6B-B0F8F6BA6307}">
      <dsp:nvSpPr>
        <dsp:cNvPr id="0" name=""/>
        <dsp:cNvSpPr/>
      </dsp:nvSpPr>
      <dsp:spPr>
        <a:xfrm>
          <a:off x="4368103" y="125359"/>
          <a:ext cx="1914973" cy="518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de-DE" sz="1800" kern="1200" dirty="0" err="1" smtClean="0"/>
            <a:t>Processi</a:t>
          </a:r>
          <a:r>
            <a:rPr lang="de-DE" sz="1800" kern="1200" dirty="0" smtClean="0"/>
            <a:t> HR</a:t>
          </a:r>
          <a:endParaRPr lang="de-DE" sz="1800" kern="1200" dirty="0"/>
        </a:p>
      </dsp:txBody>
      <dsp:txXfrm>
        <a:off x="4368103" y="125359"/>
        <a:ext cx="1914973" cy="518400"/>
      </dsp:txXfrm>
    </dsp:sp>
    <dsp:sp modelId="{09DE7CC5-4503-4EF6-AC8A-A285287A9B45}">
      <dsp:nvSpPr>
        <dsp:cNvPr id="0" name=""/>
        <dsp:cNvSpPr/>
      </dsp:nvSpPr>
      <dsp:spPr>
        <a:xfrm>
          <a:off x="4368103" y="643759"/>
          <a:ext cx="1914973" cy="335987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kern="1200" noProof="0" dirty="0" err="1" smtClean="0"/>
            <a:t>Attrarre</a:t>
          </a:r>
          <a:endParaRPr lang="en-GB" sz="1800" kern="1200" noProof="0" dirty="0"/>
        </a:p>
        <a:p>
          <a:pPr marL="171450" lvl="1" indent="-171450" algn="l" defTabSz="800100">
            <a:lnSpc>
              <a:spcPct val="90000"/>
            </a:lnSpc>
            <a:spcBef>
              <a:spcPct val="0"/>
            </a:spcBef>
            <a:spcAft>
              <a:spcPct val="15000"/>
            </a:spcAft>
            <a:buChar char="••"/>
          </a:pPr>
          <a:r>
            <a:rPr lang="en-GB" sz="1800" kern="1200" noProof="0" dirty="0" err="1" smtClean="0"/>
            <a:t>Identificare</a:t>
          </a:r>
          <a:endParaRPr lang="en-GB" sz="1800" kern="1200" noProof="0" dirty="0"/>
        </a:p>
        <a:p>
          <a:pPr marL="171450" lvl="1" indent="-171450" algn="l" defTabSz="800100">
            <a:lnSpc>
              <a:spcPct val="90000"/>
            </a:lnSpc>
            <a:spcBef>
              <a:spcPct val="0"/>
            </a:spcBef>
            <a:spcAft>
              <a:spcPct val="15000"/>
            </a:spcAft>
            <a:buChar char="••"/>
          </a:pPr>
          <a:r>
            <a:rPr lang="en-GB" sz="1800" kern="1200" noProof="0" dirty="0" err="1" smtClean="0"/>
            <a:t>Reclutare</a:t>
          </a:r>
          <a:endParaRPr lang="en-GB" sz="1800" kern="1200" noProof="0" dirty="0"/>
        </a:p>
        <a:p>
          <a:pPr marL="171450" lvl="1" indent="-171450" algn="l" defTabSz="800100">
            <a:lnSpc>
              <a:spcPct val="90000"/>
            </a:lnSpc>
            <a:spcBef>
              <a:spcPct val="0"/>
            </a:spcBef>
            <a:spcAft>
              <a:spcPct val="15000"/>
            </a:spcAft>
            <a:buChar char="••"/>
          </a:pPr>
          <a:r>
            <a:rPr lang="en-GB" sz="1800" kern="1200" noProof="0" dirty="0" err="1" smtClean="0"/>
            <a:t>Sviluppare</a:t>
          </a:r>
          <a:r>
            <a:rPr lang="en-GB" sz="1800" kern="1200" noProof="0" dirty="0" smtClean="0"/>
            <a:t> </a:t>
          </a:r>
          <a:endParaRPr lang="en-GB" sz="1800" kern="1200" noProof="0" dirty="0"/>
        </a:p>
        <a:p>
          <a:pPr marL="171450" lvl="1" indent="-171450" algn="l" defTabSz="800100">
            <a:lnSpc>
              <a:spcPct val="90000"/>
            </a:lnSpc>
            <a:spcBef>
              <a:spcPct val="0"/>
            </a:spcBef>
            <a:spcAft>
              <a:spcPct val="15000"/>
            </a:spcAft>
            <a:buChar char="••"/>
          </a:pPr>
          <a:r>
            <a:rPr lang="en-GB" sz="1800" kern="1200" noProof="0" dirty="0" err="1" smtClean="0"/>
            <a:t>Mantenere</a:t>
          </a:r>
          <a:endParaRPr lang="en-GB" sz="1800" kern="1200" noProof="0" dirty="0"/>
        </a:p>
        <a:p>
          <a:pPr marL="171450" lvl="1" indent="-171450" algn="l" defTabSz="800100">
            <a:lnSpc>
              <a:spcPct val="90000"/>
            </a:lnSpc>
            <a:spcBef>
              <a:spcPct val="0"/>
            </a:spcBef>
            <a:spcAft>
              <a:spcPct val="15000"/>
            </a:spcAft>
            <a:buChar char="••"/>
          </a:pPr>
          <a:r>
            <a:rPr lang="en-GB" sz="1800" kern="1200" noProof="0" dirty="0" err="1" smtClean="0"/>
            <a:t>Successione</a:t>
          </a:r>
          <a:endParaRPr lang="en-GB" sz="1800" kern="1200" noProof="0" dirty="0"/>
        </a:p>
        <a:p>
          <a:pPr marL="171450" lvl="1" indent="-171450" algn="l" defTabSz="800100">
            <a:lnSpc>
              <a:spcPct val="90000"/>
            </a:lnSpc>
            <a:spcBef>
              <a:spcPct val="0"/>
            </a:spcBef>
            <a:spcAft>
              <a:spcPct val="15000"/>
            </a:spcAft>
            <a:buChar char="••"/>
          </a:pPr>
          <a:r>
            <a:rPr lang="en-GB" sz="1800" kern="1200" noProof="0" dirty="0" err="1" smtClean="0"/>
            <a:t>ecc</a:t>
          </a:r>
          <a:r>
            <a:rPr lang="en-GB" sz="1800" kern="1200" noProof="0" dirty="0" smtClean="0"/>
            <a:t>.</a:t>
          </a:r>
          <a:endParaRPr lang="en-GB" sz="1800" kern="1200" noProof="0" dirty="0"/>
        </a:p>
      </dsp:txBody>
      <dsp:txXfrm>
        <a:off x="4368103" y="643759"/>
        <a:ext cx="1914973" cy="335987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7909EB-9729-4F47-91C0-3AA07B88B825}" type="datetimeFigureOut">
              <a:rPr lang="x-none" smtClean="0"/>
              <a:pPr/>
              <a:t>14/10/2020</a:t>
            </a:fld>
            <a:endParaRPr lang="x-non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32A152-18E1-47D5-9774-F259E223000C}" type="slidenum">
              <a:rPr lang="x-none" smtClean="0"/>
              <a:pPr/>
              <a:t>‹N›</a:t>
            </a:fld>
            <a:endParaRPr lang="x-none"/>
          </a:p>
        </p:txBody>
      </p:sp>
    </p:spTree>
    <p:extLst>
      <p:ext uri="{BB962C8B-B14F-4D97-AF65-F5344CB8AC3E}">
        <p14:creationId xmlns:p14="http://schemas.microsoft.com/office/powerpoint/2010/main" xmlns="" val="450497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952874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425188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1636709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4202040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910043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261829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065946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473136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449944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686977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408525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029363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1778597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577555"/>
            <a:ext cx="6858000" cy="1932407"/>
          </a:xfrm>
        </p:spPr>
        <p:txBody>
          <a:bodyPr anchor="b"/>
          <a:lstStyle>
            <a:lvl1pPr algn="ctr">
              <a:defRPr sz="4500"/>
            </a:lvl1pPr>
          </a:lstStyle>
          <a:p>
            <a:r>
              <a:rPr lang="en-US"/>
              <a:t>Click to edit Master title style</a:t>
            </a:r>
            <a:endParaRPr lang="de-AT" dirty="0"/>
          </a:p>
        </p:txBody>
      </p:sp>
      <p:sp>
        <p:nvSpPr>
          <p:cNvPr id="3" name="Untertitel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de-AT"/>
          </a:p>
        </p:txBody>
      </p:sp>
      <p:sp>
        <p:nvSpPr>
          <p:cNvPr id="4" name="Datumsplatzhalter 3"/>
          <p:cNvSpPr>
            <a:spLocks noGrp="1"/>
          </p:cNvSpPr>
          <p:nvPr>
            <p:ph type="dt" sz="half" idx="10"/>
          </p:nvPr>
        </p:nvSpPr>
        <p:spPr/>
        <p:txBody>
          <a:bodyPr/>
          <a:lstStyle/>
          <a:p>
            <a:fld id="{CA7073B3-B8A4-4A9F-A96A-2C180B3B6F5D}" type="datetimeFigureOut">
              <a:rPr lang="de-AT" smtClean="0"/>
              <a:pPr/>
              <a:t>14.10.2020</a:t>
            </a:fld>
            <a:endParaRPr lang="de-AT" dirty="0"/>
          </a:p>
        </p:txBody>
      </p:sp>
      <p:sp>
        <p:nvSpPr>
          <p:cNvPr id="5" name="Fußzeilenplatzhalter 4"/>
          <p:cNvSpPr>
            <a:spLocks noGrp="1"/>
          </p:cNvSpPr>
          <p:nvPr>
            <p:ph type="ftr" sz="quarter" idx="11"/>
          </p:nvPr>
        </p:nvSpPr>
        <p:spPr/>
        <p:txBody>
          <a:bodyPr/>
          <a:lstStyle/>
          <a:p>
            <a:endParaRPr lang="de-AT" dirty="0"/>
          </a:p>
        </p:txBody>
      </p:sp>
      <p:sp>
        <p:nvSpPr>
          <p:cNvPr id="6" name="Foliennummernplatzhalter 5"/>
          <p:cNvSpPr>
            <a:spLocks noGrp="1"/>
          </p:cNvSpPr>
          <p:nvPr>
            <p:ph type="sldNum" sz="quarter" idx="12"/>
          </p:nvPr>
        </p:nvSpPr>
        <p:spPr/>
        <p:txBody>
          <a:bodyPr/>
          <a:lstStyle/>
          <a:p>
            <a:fld id="{BF392987-28A0-473A-8771-24F8F41EB7F1}" type="slidenum">
              <a:rPr lang="de-AT" smtClean="0"/>
              <a:pPr/>
              <a:t>‹N›</a:t>
            </a:fld>
            <a:endParaRPr lang="de-AT" dirty="0"/>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13681" y="160803"/>
            <a:ext cx="2067702" cy="1313163"/>
          </a:xfrm>
          <a:prstGeom prst="rect">
            <a:avLst/>
          </a:prstGeom>
        </p:spPr>
      </p:pic>
      <p:pic>
        <p:nvPicPr>
          <p:cNvPr id="8" name="Grafik 7"/>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t="12525" b="12327"/>
          <a:stretch/>
        </p:blipFill>
        <p:spPr>
          <a:xfrm>
            <a:off x="7113006" y="5845567"/>
            <a:ext cx="1896967" cy="407194"/>
          </a:xfrm>
          <a:prstGeom prst="rect">
            <a:avLst/>
          </a:prstGeom>
        </p:spPr>
      </p:pic>
      <p:sp>
        <p:nvSpPr>
          <p:cNvPr id="9" name="Textfeld 2"/>
          <p:cNvSpPr txBox="1">
            <a:spLocks noChangeArrowheads="1"/>
          </p:cNvSpPr>
          <p:nvPr userDrawn="1"/>
        </p:nvSpPr>
        <p:spPr bwMode="auto">
          <a:xfrm>
            <a:off x="5836144" y="6238917"/>
            <a:ext cx="3216275" cy="670560"/>
          </a:xfrm>
          <a:prstGeom prst="rect">
            <a:avLst/>
          </a:prstGeom>
          <a:noFill/>
          <a:ln w="9525">
            <a:noFill/>
            <a:miter lim="800000"/>
            <a:headEnd/>
            <a:tailEnd/>
          </a:ln>
        </p:spPr>
        <p:txBody>
          <a:bodyPr rot="0" vert="horz" wrap="square" lIns="91440" tIns="45720" rIns="91440" bIns="45720" anchor="t" anchorCtr="0">
            <a:spAutoFit/>
          </a:bodyPr>
          <a:lstStyle/>
          <a:p>
            <a:pPr algn="just">
              <a:lnSpc>
                <a:spcPct val="107000"/>
              </a:lnSpc>
              <a:spcAft>
                <a:spcPts val="800"/>
              </a:spcAft>
            </a:pPr>
            <a:r>
              <a:rPr lang="en-GB" sz="700" dirty="0">
                <a:effectLst/>
                <a:latin typeface="Calibri" panose="020F0502020204030204" pitchFamily="34" charset="0"/>
                <a:ea typeface="Calibri" panose="020F0502020204030204" pitchFamily="34" charset="0"/>
                <a:cs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AT"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189307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AT"/>
          </a:p>
        </p:txBody>
      </p:sp>
      <p:sp>
        <p:nvSpPr>
          <p:cNvPr id="3" name="Vertikaler Textplatzhalt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p:cNvSpPr>
            <a:spLocks noGrp="1"/>
          </p:cNvSpPr>
          <p:nvPr>
            <p:ph type="dt" sz="half" idx="10"/>
          </p:nvPr>
        </p:nvSpPr>
        <p:spPr/>
        <p:txBody>
          <a:bodyPr/>
          <a:lstStyle/>
          <a:p>
            <a:fld id="{CA7073B3-B8A4-4A9F-A96A-2C180B3B6F5D}" type="datetimeFigureOut">
              <a:rPr lang="de-AT" smtClean="0"/>
              <a:pPr/>
              <a:t>14.10.2020</a:t>
            </a:fld>
            <a:endParaRPr lang="de-AT" dirty="0"/>
          </a:p>
        </p:txBody>
      </p:sp>
      <p:sp>
        <p:nvSpPr>
          <p:cNvPr id="5" name="Fußzeilenplatzhalter 4"/>
          <p:cNvSpPr>
            <a:spLocks noGrp="1"/>
          </p:cNvSpPr>
          <p:nvPr>
            <p:ph type="ftr" sz="quarter" idx="11"/>
          </p:nvPr>
        </p:nvSpPr>
        <p:spPr/>
        <p:txBody>
          <a:bodyPr/>
          <a:lstStyle/>
          <a:p>
            <a:endParaRPr lang="de-AT" dirty="0"/>
          </a:p>
        </p:txBody>
      </p:sp>
      <p:sp>
        <p:nvSpPr>
          <p:cNvPr id="6" name="Foliennummernplatzhalter 5"/>
          <p:cNvSpPr>
            <a:spLocks noGrp="1"/>
          </p:cNvSpPr>
          <p:nvPr>
            <p:ph type="sldNum" sz="quarter" idx="12"/>
          </p:nvPr>
        </p:nvSpPr>
        <p:spPr/>
        <p:txBody>
          <a:bodyPr/>
          <a:lstStyle/>
          <a:p>
            <a:fld id="{BF392987-28A0-473A-8771-24F8F41EB7F1}" type="slidenum">
              <a:rPr lang="de-AT" smtClean="0"/>
              <a:pPr/>
              <a:t>‹N›</a:t>
            </a:fld>
            <a:endParaRPr lang="de-AT" dirty="0"/>
          </a:p>
        </p:txBody>
      </p:sp>
    </p:spTree>
    <p:extLst>
      <p:ext uri="{BB962C8B-B14F-4D97-AF65-F5344CB8AC3E}">
        <p14:creationId xmlns:p14="http://schemas.microsoft.com/office/powerpoint/2010/main" xmlns="" val="1434248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p:spPr>
        <p:txBody>
          <a:bodyPr vert="eaVert"/>
          <a:lstStyle/>
          <a:p>
            <a:r>
              <a:rPr lang="en-US"/>
              <a:t>Click to edit Master title style</a:t>
            </a:r>
            <a:endParaRPr lang="de-AT"/>
          </a:p>
        </p:txBody>
      </p:sp>
      <p:sp>
        <p:nvSpPr>
          <p:cNvPr id="3" name="Vertikaler Textplatzhalt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p:cNvSpPr>
            <a:spLocks noGrp="1"/>
          </p:cNvSpPr>
          <p:nvPr>
            <p:ph type="dt" sz="half" idx="10"/>
          </p:nvPr>
        </p:nvSpPr>
        <p:spPr/>
        <p:txBody>
          <a:bodyPr/>
          <a:lstStyle/>
          <a:p>
            <a:fld id="{CA7073B3-B8A4-4A9F-A96A-2C180B3B6F5D}" type="datetimeFigureOut">
              <a:rPr lang="de-AT" smtClean="0"/>
              <a:pPr/>
              <a:t>14.10.2020</a:t>
            </a:fld>
            <a:endParaRPr lang="de-AT" dirty="0"/>
          </a:p>
        </p:txBody>
      </p:sp>
      <p:sp>
        <p:nvSpPr>
          <p:cNvPr id="5" name="Fußzeilenplatzhalter 4"/>
          <p:cNvSpPr>
            <a:spLocks noGrp="1"/>
          </p:cNvSpPr>
          <p:nvPr>
            <p:ph type="ftr" sz="quarter" idx="11"/>
          </p:nvPr>
        </p:nvSpPr>
        <p:spPr/>
        <p:txBody>
          <a:bodyPr/>
          <a:lstStyle/>
          <a:p>
            <a:endParaRPr lang="de-AT" dirty="0"/>
          </a:p>
        </p:txBody>
      </p:sp>
      <p:sp>
        <p:nvSpPr>
          <p:cNvPr id="6" name="Foliennummernplatzhalter 5"/>
          <p:cNvSpPr>
            <a:spLocks noGrp="1"/>
          </p:cNvSpPr>
          <p:nvPr>
            <p:ph type="sldNum" sz="quarter" idx="12"/>
          </p:nvPr>
        </p:nvSpPr>
        <p:spPr/>
        <p:txBody>
          <a:bodyPr/>
          <a:lstStyle/>
          <a:p>
            <a:fld id="{BF392987-28A0-473A-8771-24F8F41EB7F1}" type="slidenum">
              <a:rPr lang="de-AT" smtClean="0"/>
              <a:pPr/>
              <a:t>‹N›</a:t>
            </a:fld>
            <a:endParaRPr lang="de-AT" dirty="0"/>
          </a:p>
        </p:txBody>
      </p:sp>
    </p:spTree>
    <p:extLst>
      <p:ext uri="{BB962C8B-B14F-4D97-AF65-F5344CB8AC3E}">
        <p14:creationId xmlns:p14="http://schemas.microsoft.com/office/powerpoint/2010/main" xmlns="" val="2744287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60945"/>
            <a:ext cx="7772400" cy="1949018"/>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A7073B3-B8A4-4A9F-A96A-2C180B3B6F5D}" type="datetimeFigureOut">
              <a:rPr lang="de-AT" smtClean="0"/>
              <a:pPr/>
              <a:t>14.10.2020</a:t>
            </a:fld>
            <a:endParaRPr lang="de-AT" dirty="0"/>
          </a:p>
        </p:txBody>
      </p:sp>
      <p:sp>
        <p:nvSpPr>
          <p:cNvPr id="5" name="Footer Placeholder 4"/>
          <p:cNvSpPr>
            <a:spLocks noGrp="1"/>
          </p:cNvSpPr>
          <p:nvPr>
            <p:ph type="ftr" sz="quarter" idx="11"/>
          </p:nvPr>
        </p:nvSpPr>
        <p:spPr/>
        <p:txBody>
          <a:bodyPr/>
          <a:lstStyle/>
          <a:p>
            <a:endParaRPr lang="de-AT" dirty="0"/>
          </a:p>
        </p:txBody>
      </p:sp>
      <p:sp>
        <p:nvSpPr>
          <p:cNvPr id="6" name="Slide Number Placeholder 5"/>
          <p:cNvSpPr>
            <a:spLocks noGrp="1"/>
          </p:cNvSpPr>
          <p:nvPr>
            <p:ph type="sldNum" sz="quarter" idx="12"/>
          </p:nvPr>
        </p:nvSpPr>
        <p:spPr/>
        <p:txBody>
          <a:bodyPr/>
          <a:lstStyle/>
          <a:p>
            <a:fld id="{BF392987-28A0-473A-8771-24F8F41EB7F1}" type="slidenum">
              <a:rPr lang="de-AT" smtClean="0"/>
              <a:pPr/>
              <a:t>‹N›</a:t>
            </a:fld>
            <a:endParaRPr lang="de-AT" dirty="0"/>
          </a:p>
        </p:txBody>
      </p:sp>
      <p:pic>
        <p:nvPicPr>
          <p:cNvPr id="9" name="Grafik 8"/>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13681" y="160803"/>
            <a:ext cx="2067702" cy="1313163"/>
          </a:xfrm>
          <a:prstGeom prst="rect">
            <a:avLst/>
          </a:prstGeom>
        </p:spPr>
      </p:pic>
      <p:pic>
        <p:nvPicPr>
          <p:cNvPr id="10" name="Grafik 9"/>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t="12525" b="12327"/>
          <a:stretch/>
        </p:blipFill>
        <p:spPr>
          <a:xfrm>
            <a:off x="7113006" y="5845567"/>
            <a:ext cx="1896967" cy="407194"/>
          </a:xfrm>
          <a:prstGeom prst="rect">
            <a:avLst/>
          </a:prstGeom>
        </p:spPr>
      </p:pic>
      <p:sp>
        <p:nvSpPr>
          <p:cNvPr id="11" name="Textfeld 2"/>
          <p:cNvSpPr txBox="1">
            <a:spLocks noChangeArrowheads="1"/>
          </p:cNvSpPr>
          <p:nvPr userDrawn="1"/>
        </p:nvSpPr>
        <p:spPr bwMode="auto">
          <a:xfrm>
            <a:off x="5836144" y="6238917"/>
            <a:ext cx="3216275" cy="670560"/>
          </a:xfrm>
          <a:prstGeom prst="rect">
            <a:avLst/>
          </a:prstGeom>
          <a:noFill/>
          <a:ln w="9525">
            <a:noFill/>
            <a:miter lim="800000"/>
            <a:headEnd/>
            <a:tailEnd/>
          </a:ln>
        </p:spPr>
        <p:txBody>
          <a:bodyPr rot="0" vert="horz" wrap="square" lIns="91440" tIns="45720" rIns="91440" bIns="45720" anchor="t" anchorCtr="0">
            <a:spAutoFit/>
          </a:bodyPr>
          <a:lstStyle/>
          <a:p>
            <a:pPr algn="just">
              <a:lnSpc>
                <a:spcPct val="107000"/>
              </a:lnSpc>
              <a:spcAft>
                <a:spcPts val="800"/>
              </a:spcAft>
            </a:pPr>
            <a:r>
              <a:rPr lang="en-GB" sz="700" dirty="0">
                <a:effectLst/>
                <a:latin typeface="Calibri" panose="020F0502020204030204" pitchFamily="34" charset="0"/>
                <a:ea typeface="Calibri" panose="020F0502020204030204" pitchFamily="34" charset="0"/>
                <a:cs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AT"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009210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AT" dirty="0"/>
          </a:p>
        </p:txBody>
      </p:sp>
      <p:sp>
        <p:nvSpPr>
          <p:cNvPr id="3" name="Inhaltsplatzhalter 2"/>
          <p:cNvSpPr>
            <a:spLocks noGrp="1"/>
          </p:cNvSpPr>
          <p:nvPr>
            <p:ph idx="1"/>
          </p:nvPr>
        </p:nvSpPr>
        <p:spPr>
          <a:xfrm>
            <a:off x="628650" y="1825625"/>
            <a:ext cx="7886700" cy="4134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Fußzeilenplatzhalter 4"/>
          <p:cNvSpPr>
            <a:spLocks noGrp="1"/>
          </p:cNvSpPr>
          <p:nvPr>
            <p:ph type="ftr" sz="quarter" idx="11"/>
          </p:nvPr>
        </p:nvSpPr>
        <p:spPr/>
        <p:txBody>
          <a:bodyPr/>
          <a:lstStyle/>
          <a:p>
            <a:endParaRPr lang="de-AT" dirty="0"/>
          </a:p>
        </p:txBody>
      </p:sp>
      <p:sp>
        <p:nvSpPr>
          <p:cNvPr id="6" name="Foliennummernplatzhalter 5"/>
          <p:cNvSpPr>
            <a:spLocks noGrp="1"/>
          </p:cNvSpPr>
          <p:nvPr>
            <p:ph type="sldNum" sz="quarter" idx="12"/>
          </p:nvPr>
        </p:nvSpPr>
        <p:spPr/>
        <p:txBody>
          <a:bodyPr/>
          <a:lstStyle/>
          <a:p>
            <a:fld id="{BF392987-28A0-473A-8771-24F8F41EB7F1}" type="slidenum">
              <a:rPr lang="de-AT" smtClean="0"/>
              <a:pPr/>
              <a:t>‹N›</a:t>
            </a:fld>
            <a:endParaRPr lang="de-AT" dirty="0"/>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760370" y="6094641"/>
            <a:ext cx="1097880" cy="697245"/>
          </a:xfrm>
          <a:prstGeom prst="rect">
            <a:avLst/>
          </a:prstGeom>
        </p:spPr>
      </p:pic>
      <p:pic>
        <p:nvPicPr>
          <p:cNvPr id="8" name="Grafik 7"/>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t="12525" b="12327"/>
          <a:stretch/>
        </p:blipFill>
        <p:spPr>
          <a:xfrm>
            <a:off x="123035" y="6299200"/>
            <a:ext cx="1967228" cy="422276"/>
          </a:xfrm>
          <a:prstGeom prst="rect">
            <a:avLst/>
          </a:prstGeom>
        </p:spPr>
      </p:pic>
    </p:spTree>
    <p:extLst>
      <p:ext uri="{BB962C8B-B14F-4D97-AF65-F5344CB8AC3E}">
        <p14:creationId xmlns:p14="http://schemas.microsoft.com/office/powerpoint/2010/main" xmlns="" val="994062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de-AT"/>
          </a:p>
        </p:txBody>
      </p:sp>
      <p:sp>
        <p:nvSpPr>
          <p:cNvPr id="3" name="Textplatzhalt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5" name="Fußzeilenplatzhalter 4"/>
          <p:cNvSpPr>
            <a:spLocks noGrp="1"/>
          </p:cNvSpPr>
          <p:nvPr>
            <p:ph type="ftr" sz="quarter" idx="11"/>
          </p:nvPr>
        </p:nvSpPr>
        <p:spPr/>
        <p:txBody>
          <a:bodyPr/>
          <a:lstStyle/>
          <a:p>
            <a:endParaRPr lang="de-AT" dirty="0"/>
          </a:p>
        </p:txBody>
      </p:sp>
      <p:sp>
        <p:nvSpPr>
          <p:cNvPr id="6" name="Foliennummernplatzhalter 5"/>
          <p:cNvSpPr>
            <a:spLocks noGrp="1"/>
          </p:cNvSpPr>
          <p:nvPr>
            <p:ph type="sldNum" sz="quarter" idx="12"/>
          </p:nvPr>
        </p:nvSpPr>
        <p:spPr/>
        <p:txBody>
          <a:bodyPr/>
          <a:lstStyle/>
          <a:p>
            <a:fld id="{BF392987-28A0-473A-8771-24F8F41EB7F1}" type="slidenum">
              <a:rPr lang="de-AT" smtClean="0"/>
              <a:pPr/>
              <a:t>‹N›</a:t>
            </a:fld>
            <a:endParaRPr lang="de-AT" dirty="0"/>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13681" y="160803"/>
            <a:ext cx="2067702" cy="1313163"/>
          </a:xfrm>
          <a:prstGeom prst="rect">
            <a:avLst/>
          </a:prstGeom>
        </p:spPr>
      </p:pic>
      <p:pic>
        <p:nvPicPr>
          <p:cNvPr id="8" name="Grafik 7"/>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t="12525" b="12327"/>
          <a:stretch/>
        </p:blipFill>
        <p:spPr>
          <a:xfrm>
            <a:off x="123035" y="6299200"/>
            <a:ext cx="1967228" cy="422276"/>
          </a:xfrm>
          <a:prstGeom prst="rect">
            <a:avLst/>
          </a:prstGeom>
        </p:spPr>
      </p:pic>
    </p:spTree>
    <p:extLst>
      <p:ext uri="{BB962C8B-B14F-4D97-AF65-F5344CB8AC3E}">
        <p14:creationId xmlns:p14="http://schemas.microsoft.com/office/powerpoint/2010/main" xmlns="" val="1917898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AT"/>
          </a:p>
        </p:txBody>
      </p:sp>
      <p:sp>
        <p:nvSpPr>
          <p:cNvPr id="3" name="Inhaltsplatzhalt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Inhaltsplatzhalt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6" name="Fußzeilenplatzhalter 5"/>
          <p:cNvSpPr>
            <a:spLocks noGrp="1"/>
          </p:cNvSpPr>
          <p:nvPr>
            <p:ph type="ftr" sz="quarter" idx="11"/>
          </p:nvPr>
        </p:nvSpPr>
        <p:spPr/>
        <p:txBody>
          <a:bodyPr/>
          <a:lstStyle/>
          <a:p>
            <a:endParaRPr lang="de-AT" dirty="0"/>
          </a:p>
        </p:txBody>
      </p:sp>
      <p:sp>
        <p:nvSpPr>
          <p:cNvPr id="7" name="Foliennummernplatzhalter 6"/>
          <p:cNvSpPr>
            <a:spLocks noGrp="1"/>
          </p:cNvSpPr>
          <p:nvPr>
            <p:ph type="sldNum" sz="quarter" idx="12"/>
          </p:nvPr>
        </p:nvSpPr>
        <p:spPr/>
        <p:txBody>
          <a:bodyPr/>
          <a:lstStyle/>
          <a:p>
            <a:fld id="{BF392987-28A0-473A-8771-24F8F41EB7F1}" type="slidenum">
              <a:rPr lang="de-AT" smtClean="0"/>
              <a:pPr/>
              <a:t>‹N›</a:t>
            </a:fld>
            <a:endParaRPr lang="de-AT" dirty="0"/>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760370" y="6094641"/>
            <a:ext cx="1097880" cy="697245"/>
          </a:xfrm>
          <a:prstGeom prst="rect">
            <a:avLst/>
          </a:prstGeom>
        </p:spPr>
      </p:pic>
      <p:pic>
        <p:nvPicPr>
          <p:cNvPr id="9" name="Grafik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t="12525" b="12327"/>
          <a:stretch/>
        </p:blipFill>
        <p:spPr>
          <a:xfrm>
            <a:off x="123035" y="6299200"/>
            <a:ext cx="1967228" cy="422276"/>
          </a:xfrm>
          <a:prstGeom prst="rect">
            <a:avLst/>
          </a:prstGeom>
        </p:spPr>
      </p:pic>
    </p:spTree>
    <p:extLst>
      <p:ext uri="{BB962C8B-B14F-4D97-AF65-F5344CB8AC3E}">
        <p14:creationId xmlns:p14="http://schemas.microsoft.com/office/powerpoint/2010/main" xmlns="" val="1512911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29841" y="365126"/>
            <a:ext cx="7886700" cy="1325563"/>
          </a:xfrm>
        </p:spPr>
        <p:txBody>
          <a:bodyPr/>
          <a:lstStyle/>
          <a:p>
            <a:r>
              <a:rPr lang="en-US"/>
              <a:t>Click to edit Master title style</a:t>
            </a:r>
            <a:endParaRPr lang="de-AT"/>
          </a:p>
        </p:txBody>
      </p:sp>
      <p:sp>
        <p:nvSpPr>
          <p:cNvPr id="3" name="Textplatzhalt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Inhaltsplatzhalt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Textplatzhalt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Inhaltsplatzhalt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8" name="Fußzeilenplatzhalter 7"/>
          <p:cNvSpPr>
            <a:spLocks noGrp="1"/>
          </p:cNvSpPr>
          <p:nvPr>
            <p:ph type="ftr" sz="quarter" idx="11"/>
          </p:nvPr>
        </p:nvSpPr>
        <p:spPr/>
        <p:txBody>
          <a:bodyPr/>
          <a:lstStyle/>
          <a:p>
            <a:endParaRPr lang="de-AT" dirty="0"/>
          </a:p>
        </p:txBody>
      </p:sp>
      <p:sp>
        <p:nvSpPr>
          <p:cNvPr id="9" name="Foliennummernplatzhalter 8"/>
          <p:cNvSpPr>
            <a:spLocks noGrp="1"/>
          </p:cNvSpPr>
          <p:nvPr>
            <p:ph type="sldNum" sz="quarter" idx="12"/>
          </p:nvPr>
        </p:nvSpPr>
        <p:spPr/>
        <p:txBody>
          <a:bodyPr/>
          <a:lstStyle/>
          <a:p>
            <a:fld id="{BF392987-28A0-473A-8771-24F8F41EB7F1}" type="slidenum">
              <a:rPr lang="de-AT" smtClean="0"/>
              <a:pPr/>
              <a:t>‹N›</a:t>
            </a:fld>
            <a:endParaRPr lang="de-AT" dirty="0"/>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760370" y="6094641"/>
            <a:ext cx="1097880" cy="697245"/>
          </a:xfrm>
          <a:prstGeom prst="rect">
            <a:avLst/>
          </a:prstGeom>
        </p:spPr>
      </p:pic>
      <p:pic>
        <p:nvPicPr>
          <p:cNvPr id="11" name="Grafik 10"/>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t="12525" b="12327"/>
          <a:stretch/>
        </p:blipFill>
        <p:spPr>
          <a:xfrm>
            <a:off x="123035" y="6299200"/>
            <a:ext cx="1967228" cy="422276"/>
          </a:xfrm>
          <a:prstGeom prst="rect">
            <a:avLst/>
          </a:prstGeom>
        </p:spPr>
      </p:pic>
    </p:spTree>
    <p:extLst>
      <p:ext uri="{BB962C8B-B14F-4D97-AF65-F5344CB8AC3E}">
        <p14:creationId xmlns:p14="http://schemas.microsoft.com/office/powerpoint/2010/main" xmlns="" val="1600316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AT"/>
          </a:p>
        </p:txBody>
      </p:sp>
      <p:sp>
        <p:nvSpPr>
          <p:cNvPr id="4" name="Fußzeilenplatzhalter 3"/>
          <p:cNvSpPr>
            <a:spLocks noGrp="1"/>
          </p:cNvSpPr>
          <p:nvPr>
            <p:ph type="ftr" sz="quarter" idx="11"/>
          </p:nvPr>
        </p:nvSpPr>
        <p:spPr/>
        <p:txBody>
          <a:bodyPr/>
          <a:lstStyle/>
          <a:p>
            <a:endParaRPr lang="de-AT" dirty="0"/>
          </a:p>
        </p:txBody>
      </p:sp>
      <p:sp>
        <p:nvSpPr>
          <p:cNvPr id="5" name="Foliennummernplatzhalter 4"/>
          <p:cNvSpPr>
            <a:spLocks noGrp="1"/>
          </p:cNvSpPr>
          <p:nvPr>
            <p:ph type="sldNum" sz="quarter" idx="12"/>
          </p:nvPr>
        </p:nvSpPr>
        <p:spPr/>
        <p:txBody>
          <a:bodyPr/>
          <a:lstStyle/>
          <a:p>
            <a:fld id="{BF392987-28A0-473A-8771-24F8F41EB7F1}" type="slidenum">
              <a:rPr lang="de-AT" smtClean="0"/>
              <a:pPr/>
              <a:t>‹N›</a:t>
            </a:fld>
            <a:endParaRPr lang="de-AT" dirty="0"/>
          </a:p>
        </p:txBody>
      </p:sp>
      <p:pic>
        <p:nvPicPr>
          <p:cNvPr id="6" name="Grafik 5"/>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760370" y="6094641"/>
            <a:ext cx="1097880" cy="697245"/>
          </a:xfrm>
          <a:prstGeom prst="rect">
            <a:avLst/>
          </a:prstGeom>
        </p:spPr>
      </p:pic>
      <p:pic>
        <p:nvPicPr>
          <p:cNvPr id="7" name="Grafik 6"/>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t="12525" b="12327"/>
          <a:stretch/>
        </p:blipFill>
        <p:spPr>
          <a:xfrm>
            <a:off x="123035" y="6299200"/>
            <a:ext cx="1967228" cy="422276"/>
          </a:xfrm>
          <a:prstGeom prst="rect">
            <a:avLst/>
          </a:prstGeom>
        </p:spPr>
      </p:pic>
    </p:spTree>
    <p:extLst>
      <p:ext uri="{BB962C8B-B14F-4D97-AF65-F5344CB8AC3E}">
        <p14:creationId xmlns:p14="http://schemas.microsoft.com/office/powerpoint/2010/main" xmlns="" val="3440334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CA7073B3-B8A4-4A9F-A96A-2C180B3B6F5D}" type="datetimeFigureOut">
              <a:rPr lang="de-AT" smtClean="0"/>
              <a:pPr/>
              <a:t>14.10.2020</a:t>
            </a:fld>
            <a:endParaRPr lang="de-AT" dirty="0"/>
          </a:p>
        </p:txBody>
      </p:sp>
      <p:sp>
        <p:nvSpPr>
          <p:cNvPr id="3" name="Fußzeilenplatzhalter 2"/>
          <p:cNvSpPr>
            <a:spLocks noGrp="1"/>
          </p:cNvSpPr>
          <p:nvPr>
            <p:ph type="ftr" sz="quarter" idx="11"/>
          </p:nvPr>
        </p:nvSpPr>
        <p:spPr/>
        <p:txBody>
          <a:bodyPr/>
          <a:lstStyle/>
          <a:p>
            <a:endParaRPr lang="de-AT" dirty="0"/>
          </a:p>
        </p:txBody>
      </p:sp>
      <p:sp>
        <p:nvSpPr>
          <p:cNvPr id="4" name="Foliennummernplatzhalter 3"/>
          <p:cNvSpPr>
            <a:spLocks noGrp="1"/>
          </p:cNvSpPr>
          <p:nvPr>
            <p:ph type="sldNum" sz="quarter" idx="12"/>
          </p:nvPr>
        </p:nvSpPr>
        <p:spPr/>
        <p:txBody>
          <a:bodyPr/>
          <a:lstStyle/>
          <a:p>
            <a:fld id="{BF392987-28A0-473A-8771-24F8F41EB7F1}" type="slidenum">
              <a:rPr lang="de-AT" smtClean="0"/>
              <a:pPr/>
              <a:t>‹N›</a:t>
            </a:fld>
            <a:endParaRPr lang="de-AT" dirty="0"/>
          </a:p>
        </p:txBody>
      </p:sp>
    </p:spTree>
    <p:extLst>
      <p:ext uri="{BB962C8B-B14F-4D97-AF65-F5344CB8AC3E}">
        <p14:creationId xmlns:p14="http://schemas.microsoft.com/office/powerpoint/2010/main" xmlns="" val="2792950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de-AT"/>
          </a:p>
        </p:txBody>
      </p:sp>
      <p:sp>
        <p:nvSpPr>
          <p:cNvPr id="3" name="Inhaltsplatzhalt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Textplatzhalt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umsplatzhalter 4"/>
          <p:cNvSpPr>
            <a:spLocks noGrp="1"/>
          </p:cNvSpPr>
          <p:nvPr>
            <p:ph type="dt" sz="half" idx="10"/>
          </p:nvPr>
        </p:nvSpPr>
        <p:spPr/>
        <p:txBody>
          <a:bodyPr/>
          <a:lstStyle/>
          <a:p>
            <a:fld id="{CA7073B3-B8A4-4A9F-A96A-2C180B3B6F5D}" type="datetimeFigureOut">
              <a:rPr lang="de-AT" smtClean="0"/>
              <a:pPr/>
              <a:t>14.10.2020</a:t>
            </a:fld>
            <a:endParaRPr lang="de-AT" dirty="0"/>
          </a:p>
        </p:txBody>
      </p:sp>
      <p:sp>
        <p:nvSpPr>
          <p:cNvPr id="6" name="Fußzeilenplatzhalter 5"/>
          <p:cNvSpPr>
            <a:spLocks noGrp="1"/>
          </p:cNvSpPr>
          <p:nvPr>
            <p:ph type="ftr" sz="quarter" idx="11"/>
          </p:nvPr>
        </p:nvSpPr>
        <p:spPr/>
        <p:txBody>
          <a:bodyPr/>
          <a:lstStyle/>
          <a:p>
            <a:endParaRPr lang="de-AT" dirty="0"/>
          </a:p>
        </p:txBody>
      </p:sp>
      <p:sp>
        <p:nvSpPr>
          <p:cNvPr id="7" name="Foliennummernplatzhalter 6"/>
          <p:cNvSpPr>
            <a:spLocks noGrp="1"/>
          </p:cNvSpPr>
          <p:nvPr>
            <p:ph type="sldNum" sz="quarter" idx="12"/>
          </p:nvPr>
        </p:nvSpPr>
        <p:spPr/>
        <p:txBody>
          <a:bodyPr/>
          <a:lstStyle/>
          <a:p>
            <a:fld id="{BF392987-28A0-473A-8771-24F8F41EB7F1}" type="slidenum">
              <a:rPr lang="de-AT" smtClean="0"/>
              <a:pPr/>
              <a:t>‹N›</a:t>
            </a:fld>
            <a:endParaRPr lang="de-AT" dirty="0"/>
          </a:p>
        </p:txBody>
      </p:sp>
    </p:spTree>
    <p:extLst>
      <p:ext uri="{BB962C8B-B14F-4D97-AF65-F5344CB8AC3E}">
        <p14:creationId xmlns:p14="http://schemas.microsoft.com/office/powerpoint/2010/main" xmlns="" val="2551998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de-AT"/>
          </a:p>
        </p:txBody>
      </p:sp>
      <p:sp>
        <p:nvSpPr>
          <p:cNvPr id="3" name="Bildplatzhalt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de-AT" dirty="0"/>
          </a:p>
        </p:txBody>
      </p:sp>
      <p:sp>
        <p:nvSpPr>
          <p:cNvPr id="4" name="Textplatzhalt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umsplatzhalter 4"/>
          <p:cNvSpPr>
            <a:spLocks noGrp="1"/>
          </p:cNvSpPr>
          <p:nvPr>
            <p:ph type="dt" sz="half" idx="10"/>
          </p:nvPr>
        </p:nvSpPr>
        <p:spPr/>
        <p:txBody>
          <a:bodyPr/>
          <a:lstStyle/>
          <a:p>
            <a:fld id="{CA7073B3-B8A4-4A9F-A96A-2C180B3B6F5D}" type="datetimeFigureOut">
              <a:rPr lang="de-AT" smtClean="0"/>
              <a:pPr/>
              <a:t>14.10.2020</a:t>
            </a:fld>
            <a:endParaRPr lang="de-AT" dirty="0"/>
          </a:p>
        </p:txBody>
      </p:sp>
      <p:sp>
        <p:nvSpPr>
          <p:cNvPr id="6" name="Fußzeilenplatzhalter 5"/>
          <p:cNvSpPr>
            <a:spLocks noGrp="1"/>
          </p:cNvSpPr>
          <p:nvPr>
            <p:ph type="ftr" sz="quarter" idx="11"/>
          </p:nvPr>
        </p:nvSpPr>
        <p:spPr/>
        <p:txBody>
          <a:bodyPr/>
          <a:lstStyle/>
          <a:p>
            <a:endParaRPr lang="de-AT" dirty="0"/>
          </a:p>
        </p:txBody>
      </p:sp>
      <p:sp>
        <p:nvSpPr>
          <p:cNvPr id="7" name="Foliennummernplatzhalter 6"/>
          <p:cNvSpPr>
            <a:spLocks noGrp="1"/>
          </p:cNvSpPr>
          <p:nvPr>
            <p:ph type="sldNum" sz="quarter" idx="12"/>
          </p:nvPr>
        </p:nvSpPr>
        <p:spPr/>
        <p:txBody>
          <a:bodyPr/>
          <a:lstStyle/>
          <a:p>
            <a:fld id="{BF392987-28A0-473A-8771-24F8F41EB7F1}" type="slidenum">
              <a:rPr lang="de-AT" smtClean="0"/>
              <a:pPr/>
              <a:t>‹N›</a:t>
            </a:fld>
            <a:endParaRPr lang="de-AT" dirty="0"/>
          </a:p>
        </p:txBody>
      </p:sp>
    </p:spTree>
    <p:extLst>
      <p:ext uri="{BB962C8B-B14F-4D97-AF65-F5344CB8AC3E}">
        <p14:creationId xmlns:p14="http://schemas.microsoft.com/office/powerpoint/2010/main" xmlns="" val="1867626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a:t>Titelmasterformat durch Klicken bearbeiten</a:t>
            </a:r>
            <a:endParaRPr lang="de-AT"/>
          </a:p>
        </p:txBody>
      </p:sp>
      <p:sp>
        <p:nvSpPr>
          <p:cNvPr id="3" name="Textplatzhalt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DFEAAD3-FFDB-4E0C-A6C1-ECE8D80FA51D}" type="datetimeFigureOut">
              <a:rPr lang="de-AT" smtClean="0"/>
              <a:pPr/>
              <a:t>14.10.2020</a:t>
            </a:fld>
            <a:endParaRPr lang="de-AT" dirty="0"/>
          </a:p>
        </p:txBody>
      </p:sp>
      <p:sp>
        <p:nvSpPr>
          <p:cNvPr id="5" name="Fußzeilenplatzhalt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AT" dirty="0"/>
          </a:p>
        </p:txBody>
      </p:sp>
      <p:sp>
        <p:nvSpPr>
          <p:cNvPr id="6" name="Foliennummernplatzhalt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F392987-28A0-473A-8771-24F8F41EB7F1}" type="slidenum">
              <a:rPr lang="de-AT" smtClean="0"/>
              <a:pPr/>
              <a:t>‹N›</a:t>
            </a:fld>
            <a:endParaRPr lang="de-AT" dirty="0"/>
          </a:p>
        </p:txBody>
      </p:sp>
    </p:spTree>
    <p:extLst>
      <p:ext uri="{BB962C8B-B14F-4D97-AF65-F5344CB8AC3E}">
        <p14:creationId xmlns:p14="http://schemas.microsoft.com/office/powerpoint/2010/main" xmlns="" val="9625787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61"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4lent.e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s://unsplash.com/s/photos/garden?utm_source=unsplash&amp;utm_medium=referral&amp;utm_content=creditCopyText" TargetMode="External"/><Relationship Id="rId5" Type="http://schemas.openxmlformats.org/officeDocument/2006/relationships/hyperlink" Target="https://unsplash.com/@annaelizaearl?utm_source=unsplash&amp;utm_medium=referral&amp;utm_content=creditCopyText" TargetMode="Externa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s://unsplash.com/s/photos/steps?utm_source=unsplash&amp;utm_medium=referral&amp;utm_content=creditCopyText" TargetMode="External"/><Relationship Id="rId5" Type="http://schemas.openxmlformats.org/officeDocument/2006/relationships/hyperlink" Target="https://unsplash.com/@cliqueimages?utm_source=unsplash&amp;utm_medium=referral&amp;utm_content=creditCopyText" TargetMode="Externa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unsplash.com/s/photos/steps?utm_source=unsplash&amp;utm_medium=referral&amp;utm_content=creditCopyText" TargetMode="External"/><Relationship Id="rId5" Type="http://schemas.openxmlformats.org/officeDocument/2006/relationships/hyperlink" Target="https://unsplash.com/@cliqueimages?utm_source=unsplash&amp;utm_medium=referral&amp;utm_content=creditCopyText" TargetMode="Externa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https://unsplash.com/s/photos/strategy?utm_source=unsplash&amp;utm_medium=referral&amp;utm_content=creditCopyText" TargetMode="External"/><Relationship Id="rId5" Type="http://schemas.openxmlformats.org/officeDocument/2006/relationships/hyperlink" Target="https://unsplash.com/@austindistel?utm_source=unsplash&amp;utm_medium=referral&amp;utm_content=creditCopyText" TargetMode="Externa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commons.wikimedia.org/wiki/User:Xhienne" TargetMode="External"/><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hyperlink" Target="https://creativecommons.org/licenses/by-sa/2.5/deed.en" TargetMode="External"/><Relationship Id="rId4" Type="http://schemas.openxmlformats.org/officeDocument/2006/relationships/hyperlink" Target="https://en.wikipedia.org/wiki/en:Creative_Common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unsplash.com/s/photos/checkin?utm_source=unsplash&amp;utm_medium=referral&amp;utm_content=creditCopyText" TargetMode="External"/><Relationship Id="rId5" Type="http://schemas.openxmlformats.org/officeDocument/2006/relationships/hyperlink" Target="https://unsplash.com/@proxyclick?utm_source=unsplash&amp;utm_medium=referral&amp;utm_content=creditCopyText" TargetMode="Externa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4.png"/><Relationship Id="rId7"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unsplash.com/s/photos/garden?utm_source=unsplash&amp;utm_medium=referral&amp;utm_content=creditCopyText" TargetMode="External"/><Relationship Id="rId5" Type="http://schemas.openxmlformats.org/officeDocument/2006/relationships/hyperlink" Target="https://unsplash.com/@annaelizaearl?utm_source=unsplash&amp;utm_medium=referral&amp;utm_content=creditCopyText" TargetMode="Externa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unsplash.com/s/photos/garden?utm_source=unsplash&amp;utm_medium=referral&amp;utm_content=creditCopyText" TargetMode="External"/><Relationship Id="rId5" Type="http://schemas.openxmlformats.org/officeDocument/2006/relationships/hyperlink" Target="https://unsplash.com/@annaelizaearl?utm_source=unsplash&amp;utm_medium=referral&amp;utm_content=creditCopyText" TargetMode="Externa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404868" y="2034406"/>
            <a:ext cx="8520600" cy="2094562"/>
          </a:xfrm>
          <a:prstGeom prst="rect">
            <a:avLst/>
          </a:prstGeom>
        </p:spPr>
        <p:txBody>
          <a:bodyPr spcFirstLastPara="1" vert="horz" wrap="square" lIns="91425" tIns="91425" rIns="91425" bIns="91425" rtlCol="0" anchor="b" anchorCtr="0">
            <a:noAutofit/>
          </a:bodyPr>
          <a:lstStyle/>
          <a:p>
            <a:pPr lvl="0"/>
            <a:r>
              <a:rPr lang="en-GB" sz="4600" b="1" spc="50" dirty="0">
                <a:ln w="0"/>
                <a:effectLst>
                  <a:innerShdw blurRad="63500" dist="50800" dir="13500000">
                    <a:srgbClr val="000000">
                      <a:alpha val="50000"/>
                    </a:srgbClr>
                  </a:innerShdw>
                </a:effectLst>
              </a:rPr>
              <a:t>Talent 4.0 – </a:t>
            </a:r>
            <a:br>
              <a:rPr lang="en-GB" sz="4600" b="1" spc="50" dirty="0">
                <a:ln w="0"/>
                <a:effectLst>
                  <a:innerShdw blurRad="63500" dist="50800" dir="13500000">
                    <a:srgbClr val="000000">
                      <a:alpha val="50000"/>
                    </a:srgbClr>
                  </a:innerShdw>
                </a:effectLst>
              </a:rPr>
            </a:br>
            <a:r>
              <a:rPr lang="en-GB" sz="4600" b="1" spc="50" dirty="0" err="1" smtClean="0">
                <a:ln w="0"/>
                <a:effectLst>
                  <a:innerShdw blurRad="63500" dist="50800" dir="13500000">
                    <a:srgbClr val="000000">
                      <a:alpha val="50000"/>
                    </a:srgbClr>
                  </a:innerShdw>
                </a:effectLst>
              </a:rPr>
              <a:t>Programma</a:t>
            </a:r>
            <a:r>
              <a:rPr lang="en-GB" sz="4600" b="1" spc="50" dirty="0" smtClean="0">
                <a:ln w="0"/>
                <a:effectLst>
                  <a:innerShdw blurRad="63500" dist="50800" dir="13500000">
                    <a:srgbClr val="000000">
                      <a:alpha val="50000"/>
                    </a:srgbClr>
                  </a:innerShdw>
                </a:effectLst>
              </a:rPr>
              <a:t> </a:t>
            </a:r>
            <a:r>
              <a:rPr lang="en-GB" sz="4600" b="1" spc="50" dirty="0" err="1" smtClean="0">
                <a:ln w="0"/>
                <a:effectLst>
                  <a:innerShdw blurRad="63500" dist="50800" dir="13500000">
                    <a:srgbClr val="000000">
                      <a:alpha val="50000"/>
                    </a:srgbClr>
                  </a:innerShdw>
                </a:effectLst>
              </a:rPr>
              <a:t>di</a:t>
            </a:r>
            <a:r>
              <a:rPr lang="en-GB" sz="4600" b="1" spc="50" dirty="0" smtClean="0">
                <a:ln w="0"/>
                <a:effectLst>
                  <a:innerShdw blurRad="63500" dist="50800" dir="13500000">
                    <a:srgbClr val="000000">
                      <a:alpha val="50000"/>
                    </a:srgbClr>
                  </a:innerShdw>
                </a:effectLst>
              </a:rPr>
              <a:t> </a:t>
            </a:r>
            <a:r>
              <a:rPr lang="en-GB" sz="4600" b="1" spc="50" dirty="0" err="1" smtClean="0">
                <a:ln w="0"/>
                <a:effectLst>
                  <a:innerShdw blurRad="63500" dist="50800" dir="13500000">
                    <a:srgbClr val="000000">
                      <a:alpha val="50000"/>
                    </a:srgbClr>
                  </a:innerShdw>
                </a:effectLst>
              </a:rPr>
              <a:t>formazione</a:t>
            </a:r>
            <a:r>
              <a:rPr lang="en-GB" sz="4600" b="1" spc="50" dirty="0" smtClean="0">
                <a:ln w="0"/>
                <a:effectLst>
                  <a:innerShdw blurRad="63500" dist="50800" dir="13500000">
                    <a:srgbClr val="000000">
                      <a:alpha val="50000"/>
                    </a:srgbClr>
                  </a:innerShdw>
                </a:effectLst>
              </a:rPr>
              <a:t/>
            </a:r>
            <a:br>
              <a:rPr lang="en-GB" sz="4600" b="1" spc="50" dirty="0" smtClean="0">
                <a:ln w="0"/>
                <a:effectLst>
                  <a:innerShdw blurRad="63500" dist="50800" dir="13500000">
                    <a:srgbClr val="000000">
                      <a:alpha val="50000"/>
                    </a:srgbClr>
                  </a:innerShdw>
                </a:effectLst>
              </a:rPr>
            </a:br>
            <a:r>
              <a:rPr lang="en-GB" sz="4600" b="1" spc="50" dirty="0" smtClean="0">
                <a:ln w="0"/>
                <a:effectLst>
                  <a:innerShdw blurRad="63500" dist="50800" dir="13500000">
                    <a:srgbClr val="000000">
                      <a:alpha val="50000"/>
                    </a:srgbClr>
                  </a:innerShdw>
                </a:effectLst>
              </a:rPr>
              <a:t>Talent </a:t>
            </a:r>
            <a:r>
              <a:rPr lang="en-GB" sz="4600" b="1" spc="50" dirty="0">
                <a:ln w="0"/>
                <a:effectLst>
                  <a:innerShdw blurRad="63500" dist="50800" dir="13500000">
                    <a:srgbClr val="000000">
                      <a:alpha val="50000"/>
                    </a:srgbClr>
                  </a:innerShdw>
                </a:effectLst>
              </a:rPr>
              <a:t>Management </a:t>
            </a:r>
            <a:r>
              <a:rPr lang="en-GB" sz="4600" b="1" spc="50" dirty="0" smtClean="0">
                <a:ln w="0"/>
                <a:effectLst>
                  <a:innerShdw blurRad="63500" dist="50800" dir="13500000">
                    <a:srgbClr val="000000">
                      <a:alpha val="50000"/>
                    </a:srgbClr>
                  </a:innerShdw>
                </a:effectLst>
              </a:rPr>
              <a:t>per le PMI</a:t>
            </a:r>
            <a:endParaRPr sz="4800" b="1" spc="50" dirty="0">
              <a:ln w="0"/>
              <a:effectLst>
                <a:innerShdw blurRad="63500" dist="50800" dir="13500000">
                  <a:srgbClr val="000000">
                    <a:alpha val="50000"/>
                  </a:srgbClr>
                </a:innerShdw>
              </a:effectLst>
            </a:endParaRPr>
          </a:p>
        </p:txBody>
      </p:sp>
      <p:sp>
        <p:nvSpPr>
          <p:cNvPr id="2" name="TextBox 1">
            <a:extLst>
              <a:ext uri="{FF2B5EF4-FFF2-40B4-BE49-F238E27FC236}">
                <a16:creationId xmlns:a16="http://schemas.microsoft.com/office/drawing/2014/main" xmlns="" id="{340489AB-6B8C-4A79-B8F6-6BBF45C01F44}"/>
              </a:ext>
            </a:extLst>
          </p:cNvPr>
          <p:cNvSpPr txBox="1"/>
          <p:nvPr/>
        </p:nvSpPr>
        <p:spPr>
          <a:xfrm>
            <a:off x="3322040" y="4446165"/>
            <a:ext cx="2147582" cy="369332"/>
          </a:xfrm>
          <a:prstGeom prst="rect">
            <a:avLst/>
          </a:prstGeom>
          <a:noFill/>
        </p:spPr>
        <p:txBody>
          <a:bodyPr wrap="square" rtlCol="0">
            <a:spAutoFit/>
          </a:bodyPr>
          <a:lstStyle/>
          <a:p>
            <a:r>
              <a:rPr lang="sv-SE" dirty="0">
                <a:hlinkClick r:id="rId3"/>
              </a:rPr>
              <a:t>https://t4lent.eu/</a:t>
            </a:r>
            <a:endParaRPr lang="x-none" dirty="0"/>
          </a:p>
        </p:txBody>
      </p:sp>
      <p:pic>
        <p:nvPicPr>
          <p:cNvPr id="4" name="Picture 3" descr="A close up of a logo&#10;&#10;Description automatically generated">
            <a:extLst>
              <a:ext uri="{FF2B5EF4-FFF2-40B4-BE49-F238E27FC236}">
                <a16:creationId xmlns:a16="http://schemas.microsoft.com/office/drawing/2014/main" xmlns="" id="{6DE162E2-3A7C-49F5-98B6-6CDE8B832327}"/>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24425" y="6307332"/>
            <a:ext cx="1710047" cy="408041"/>
          </a:xfrm>
          <a:prstGeom prst="rect">
            <a:avLst/>
          </a:prstGeom>
        </p:spPr>
      </p:pic>
      <p:sp>
        <p:nvSpPr>
          <p:cNvPr id="5" name="Rectangle 4">
            <a:extLst>
              <a:ext uri="{FF2B5EF4-FFF2-40B4-BE49-F238E27FC236}">
                <a16:creationId xmlns:a16="http://schemas.microsoft.com/office/drawing/2014/main" xmlns="" id="{B85096CB-8D14-407D-919A-F227C038C295}"/>
              </a:ext>
            </a:extLst>
          </p:cNvPr>
          <p:cNvSpPr/>
          <p:nvPr/>
        </p:nvSpPr>
        <p:spPr>
          <a:xfrm>
            <a:off x="2771988" y="6346041"/>
            <a:ext cx="2991525" cy="369332"/>
          </a:xfrm>
          <a:prstGeom prst="rect">
            <a:avLst/>
          </a:prstGeom>
        </p:spPr>
        <p:txBody>
          <a:bodyPr wrap="none">
            <a:spAutoFit/>
          </a:bodyPr>
          <a:lstStyle/>
          <a:p>
            <a:pPr algn="ctr">
              <a:spcAft>
                <a:spcPts val="0"/>
              </a:spcAft>
            </a:pPr>
            <a:r>
              <a:rPr lang="en-US"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x-none" dirty="0">
              <a:latin typeface="Trebuchet MS" panose="020B060302020202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19" name="Title 2">
            <a:extLst>
              <a:ext uri="{FF2B5EF4-FFF2-40B4-BE49-F238E27FC236}">
                <a16:creationId xmlns:a16="http://schemas.microsoft.com/office/drawing/2014/main" xmlns="" id="{EFCB0394-41DD-4A0E-804C-8AF71FC095AE}"/>
              </a:ext>
            </a:extLst>
          </p:cNvPr>
          <p:cNvSpPr>
            <a:spLocks noGrp="1"/>
          </p:cNvSpPr>
          <p:nvPr>
            <p:ph type="ctrTitle"/>
          </p:nvPr>
        </p:nvSpPr>
        <p:spPr>
          <a:xfrm>
            <a:off x="311700" y="1537856"/>
            <a:ext cx="8520600" cy="740807"/>
          </a:xfrm>
          <a:prstGeom prst="roundRect">
            <a:avLst/>
          </a:prstGeom>
          <a:solidFill>
            <a:srgbClr val="3086B8"/>
          </a:solidFill>
        </p:spPr>
        <p:style>
          <a:lnRef idx="1">
            <a:schemeClr val="dk1"/>
          </a:lnRef>
          <a:fillRef idx="2">
            <a:schemeClr val="dk1"/>
          </a:fillRef>
          <a:effectRef idx="1">
            <a:schemeClr val="dk1"/>
          </a:effectRef>
          <a:fontRef idx="minor">
            <a:schemeClr val="dk1"/>
          </a:fontRef>
        </p:style>
        <p:txBody>
          <a:bodyPr anchor="ctr">
            <a:normAutofit fontScale="90000"/>
            <a:scene3d>
              <a:camera prst="orthographicFront"/>
              <a:lightRig rig="soft" dir="t">
                <a:rot lat="0" lon="0" rev="15600000"/>
              </a:lightRig>
            </a:scene3d>
            <a:sp3d extrusionH="57150" prstMaterial="softEdge">
              <a:bevelT w="25400" h="38100"/>
            </a:sp3d>
          </a:bodyPr>
          <a:lstStyle/>
          <a:p>
            <a:r>
              <a:rPr lang="it-IT" sz="3400" b="1" dirty="0" smtClean="0">
                <a:ln/>
                <a:solidFill>
                  <a:schemeClr val="bg1"/>
                </a:solidFill>
              </a:rPr>
              <a:t>In cosa dovrebbe consistere un fattore strategico di successo?</a:t>
            </a:r>
            <a:endParaRPr lang="en-GB" sz="3400" b="1" dirty="0">
              <a:ln/>
              <a:solidFill>
                <a:schemeClr val="bg1"/>
              </a:solidFill>
            </a:endParaRPr>
          </a:p>
        </p:txBody>
      </p:sp>
      <p:sp>
        <p:nvSpPr>
          <p:cNvPr id="20" name="Google Shape;55;p13">
            <a:extLst>
              <a:ext uri="{FF2B5EF4-FFF2-40B4-BE49-F238E27FC236}">
                <a16:creationId xmlns:a16="http://schemas.microsoft.com/office/drawing/2014/main" xmlns="" id="{99DFCC19-4E29-4531-B893-4EBE21DB92AC}"/>
              </a:ext>
            </a:extLst>
          </p:cNvPr>
          <p:cNvSpPr txBox="1">
            <a:spLocks noGrp="1"/>
          </p:cNvSpPr>
          <p:nvPr>
            <p:ph type="subTitle" idx="1"/>
          </p:nvPr>
        </p:nvSpPr>
        <p:spPr>
          <a:xfrm>
            <a:off x="342045" y="2498176"/>
            <a:ext cx="5661190" cy="2910932"/>
          </a:xfrm>
          <a:prstGeom prst="rect">
            <a:avLst/>
          </a:prstGeom>
        </p:spPr>
        <p:txBody>
          <a:bodyPr spcFirstLastPara="1" vert="horz" wrap="square" lIns="91425" tIns="91425" rIns="91425" bIns="91425" rtlCol="0" anchor="t" anchorCtr="0">
            <a:noAutofit/>
          </a:bodyPr>
          <a:lstStyle/>
          <a:p>
            <a:pPr marL="285750" lvl="0" indent="-285750" algn="l">
              <a:buFont typeface="Arial" panose="020B0604020202020204" pitchFamily="34" charset="0"/>
              <a:buChar char="•"/>
            </a:pPr>
            <a:r>
              <a:rPr lang="it-IT" sz="2000" dirty="0" smtClean="0"/>
              <a:t>Identificazione dei talenti critici (segmentazione dei talenti) - Unità di apprendimento 3</a:t>
            </a:r>
          </a:p>
          <a:p>
            <a:pPr marL="285750" lvl="0" indent="-285750" algn="l">
              <a:buFont typeface="Arial" panose="020B0604020202020204" pitchFamily="34" charset="0"/>
              <a:buChar char="•"/>
            </a:pPr>
            <a:r>
              <a:rPr lang="it-IT" sz="2000" dirty="0" smtClean="0"/>
              <a:t>Valutazione e pianificazione dei quesiti sui talenti</a:t>
            </a:r>
          </a:p>
          <a:p>
            <a:pPr marL="285750" lvl="0" indent="-285750" algn="l">
              <a:buFont typeface="Arial" panose="020B0604020202020204" pitchFamily="34" charset="0"/>
              <a:buChar char="•"/>
            </a:pPr>
            <a:r>
              <a:rPr lang="it-IT" sz="2000" dirty="0" smtClean="0"/>
              <a:t>Coinvolgimento di tutti i principali </a:t>
            </a:r>
            <a:r>
              <a:rPr lang="it-IT" sz="2000" dirty="0" err="1" smtClean="0"/>
              <a:t>stakeholder</a:t>
            </a:r>
            <a:endParaRPr lang="it-IT" sz="2000" dirty="0" smtClean="0"/>
          </a:p>
          <a:p>
            <a:pPr marL="285750" lvl="0" indent="-285750" algn="l">
              <a:buFont typeface="Arial" panose="020B0604020202020204" pitchFamily="34" charset="0"/>
              <a:buChar char="•"/>
            </a:pPr>
            <a:r>
              <a:rPr lang="it-IT" sz="2000" dirty="0" smtClean="0"/>
              <a:t>Piano d'azione con pietre miliari</a:t>
            </a:r>
          </a:p>
          <a:p>
            <a:pPr marL="285750" lvl="0" indent="-285750" algn="l">
              <a:buFont typeface="Arial" panose="020B0604020202020204" pitchFamily="34" charset="0"/>
              <a:buChar char="•"/>
            </a:pPr>
            <a:r>
              <a:rPr lang="it-IT" sz="2000" dirty="0" smtClean="0"/>
              <a:t>Criteri, indicatori e strumenti di successo</a:t>
            </a:r>
            <a:endParaRPr lang="en-GB" sz="2000" dirty="0"/>
          </a:p>
          <a:p>
            <a:pPr marL="285750" lvl="0" indent="-285750" algn="l">
              <a:buFont typeface="Arial" panose="020B0604020202020204" pitchFamily="34" charset="0"/>
              <a:buChar char="•"/>
            </a:pPr>
            <a:endParaRPr lang="en-GB" dirty="0"/>
          </a:p>
          <a:p>
            <a:pPr marL="285750" lvl="0" indent="-285750" algn="l">
              <a:buFont typeface="Arial" panose="020B0604020202020204" pitchFamily="34" charset="0"/>
              <a:buChar char="•"/>
            </a:pPr>
            <a:endParaRPr lang="en-GB" dirty="0"/>
          </a:p>
        </p:txBody>
      </p:sp>
      <p:pic>
        <p:nvPicPr>
          <p:cNvPr id="4" name="Picture 3" descr="A close up of a logo&#10;&#10;Description automatically generated">
            <a:extLst>
              <a:ext uri="{FF2B5EF4-FFF2-40B4-BE49-F238E27FC236}">
                <a16:creationId xmlns:a16="http://schemas.microsoft.com/office/drawing/2014/main" xmlns="" id="{2AD6AF9C-7AB1-4491-B0EB-92B2019CD8D7}"/>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24425" y="6307332"/>
            <a:ext cx="1710047" cy="408041"/>
          </a:xfrm>
          <a:prstGeom prst="rect">
            <a:avLst/>
          </a:prstGeom>
        </p:spPr>
      </p:pic>
      <p:sp>
        <p:nvSpPr>
          <p:cNvPr id="5" name="Rectangle 4">
            <a:extLst>
              <a:ext uri="{FF2B5EF4-FFF2-40B4-BE49-F238E27FC236}">
                <a16:creationId xmlns:a16="http://schemas.microsoft.com/office/drawing/2014/main" xmlns="" id="{61E03F9D-A727-43E2-B489-9147398FF048}"/>
              </a:ext>
            </a:extLst>
          </p:cNvPr>
          <p:cNvSpPr/>
          <p:nvPr/>
        </p:nvSpPr>
        <p:spPr>
          <a:xfrm>
            <a:off x="2771988" y="6346041"/>
            <a:ext cx="2991525" cy="369332"/>
          </a:xfrm>
          <a:prstGeom prst="rect">
            <a:avLst/>
          </a:prstGeom>
        </p:spPr>
        <p:txBody>
          <a:bodyPr wrap="none">
            <a:spAutoFit/>
          </a:bodyPr>
          <a:lstStyle/>
          <a:p>
            <a:pPr algn="ctr">
              <a:spcAft>
                <a:spcPts val="0"/>
              </a:spcAft>
            </a:pPr>
            <a:r>
              <a:rPr lang="en-US"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x-none" dirty="0">
              <a:latin typeface="Trebuchet MS" panose="020B0603020202020204" pitchFamily="34" charset="0"/>
              <a:ea typeface="Calibri" panose="020F0502020204030204" pitchFamily="34" charset="0"/>
              <a:cs typeface="Times New Roman" panose="02020603050405020304" pitchFamily="18" charset="0"/>
            </a:endParaRPr>
          </a:p>
        </p:txBody>
      </p:sp>
      <p:pic>
        <p:nvPicPr>
          <p:cNvPr id="3" name="Grafik 2"/>
          <p:cNvPicPr>
            <a:picLocks noChangeAspect="1"/>
          </p:cNvPicPr>
          <p:nvPr/>
        </p:nvPicPr>
        <p:blipFill rotWithShape="1">
          <a:blip r:embed="rId4" cstate="print">
            <a:extLst>
              <a:ext uri="{28A0092B-C50C-407E-A947-70E740481C1C}">
                <a14:useLocalDpi xmlns:a14="http://schemas.microsoft.com/office/drawing/2010/main" xmlns="" val="0"/>
              </a:ext>
            </a:extLst>
          </a:blip>
          <a:srcRect t="11282"/>
          <a:stretch/>
        </p:blipFill>
        <p:spPr>
          <a:xfrm>
            <a:off x="6574557" y="2353633"/>
            <a:ext cx="2187405" cy="2910931"/>
          </a:xfrm>
          <a:prstGeom prst="rect">
            <a:avLst/>
          </a:prstGeom>
          <a:ln>
            <a:noFill/>
          </a:ln>
          <a:effectLst>
            <a:outerShdw blurRad="292100" dist="139700" dir="2700000" algn="tl" rotWithShape="0">
              <a:srgbClr val="333333">
                <a:alpha val="65000"/>
              </a:srgbClr>
            </a:outerShdw>
          </a:effectLst>
        </p:spPr>
      </p:pic>
      <p:sp>
        <p:nvSpPr>
          <p:cNvPr id="7" name="Rechteck 6"/>
          <p:cNvSpPr/>
          <p:nvPr/>
        </p:nvSpPr>
        <p:spPr>
          <a:xfrm>
            <a:off x="6471681" y="5283078"/>
            <a:ext cx="2393156" cy="276999"/>
          </a:xfrm>
          <a:prstGeom prst="rect">
            <a:avLst/>
          </a:prstGeom>
        </p:spPr>
        <p:txBody>
          <a:bodyPr wrap="none">
            <a:spAutoFit/>
          </a:bodyPr>
          <a:lstStyle/>
          <a:p>
            <a:r>
              <a:rPr lang="en-US" sz="1200" dirty="0">
                <a:solidFill>
                  <a:srgbClr val="111111"/>
                </a:solidFill>
                <a:latin typeface="-apple-system"/>
              </a:rPr>
              <a:t>Photo by </a:t>
            </a:r>
            <a:r>
              <a:rPr lang="en-US" sz="1200" dirty="0">
                <a:solidFill>
                  <a:srgbClr val="767676"/>
                </a:solidFill>
                <a:latin typeface="-apple-system"/>
                <a:hlinkClick r:id="rId5"/>
              </a:rPr>
              <a:t>Anna Earl</a:t>
            </a:r>
            <a:r>
              <a:rPr lang="en-US" sz="1200" dirty="0">
                <a:solidFill>
                  <a:srgbClr val="111111"/>
                </a:solidFill>
                <a:latin typeface="-apple-system"/>
              </a:rPr>
              <a:t> on </a:t>
            </a:r>
            <a:r>
              <a:rPr lang="en-US" sz="1200" dirty="0" err="1">
                <a:solidFill>
                  <a:srgbClr val="767676"/>
                </a:solidFill>
                <a:latin typeface="-apple-system"/>
                <a:hlinkClick r:id="rId6"/>
              </a:rPr>
              <a:t>Unsplash</a:t>
            </a:r>
            <a:endParaRPr lang="de-AT" sz="1200" dirty="0"/>
          </a:p>
        </p:txBody>
      </p:sp>
    </p:spTree>
    <p:extLst>
      <p:ext uri="{BB962C8B-B14F-4D97-AF65-F5344CB8AC3E}">
        <p14:creationId xmlns:p14="http://schemas.microsoft.com/office/powerpoint/2010/main" xmlns="" val="4226418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19" name="Title 2">
            <a:extLst>
              <a:ext uri="{FF2B5EF4-FFF2-40B4-BE49-F238E27FC236}">
                <a16:creationId xmlns:a16="http://schemas.microsoft.com/office/drawing/2014/main" xmlns="" id="{EFCB0394-41DD-4A0E-804C-8AF71FC095AE}"/>
              </a:ext>
            </a:extLst>
          </p:cNvPr>
          <p:cNvSpPr>
            <a:spLocks noGrp="1"/>
          </p:cNvSpPr>
          <p:nvPr>
            <p:ph type="ctrTitle"/>
          </p:nvPr>
        </p:nvSpPr>
        <p:spPr>
          <a:xfrm>
            <a:off x="311700" y="1482436"/>
            <a:ext cx="8520600" cy="740807"/>
          </a:xfrm>
          <a:prstGeom prst="roundRect">
            <a:avLst/>
          </a:prstGeom>
          <a:solidFill>
            <a:srgbClr val="3086B8"/>
          </a:solidFill>
        </p:spPr>
        <p:style>
          <a:lnRef idx="1">
            <a:schemeClr val="dk1"/>
          </a:lnRef>
          <a:fillRef idx="2">
            <a:schemeClr val="dk1"/>
          </a:fillRef>
          <a:effectRef idx="1">
            <a:schemeClr val="dk1"/>
          </a:effectRef>
          <a:fontRef idx="minor">
            <a:schemeClr val="dk1"/>
          </a:fontRef>
        </p:style>
        <p:txBody>
          <a:bodyPr anchor="ctr">
            <a:normAutofit fontScale="90000"/>
            <a:scene3d>
              <a:camera prst="orthographicFront"/>
              <a:lightRig rig="soft" dir="t">
                <a:rot lat="0" lon="0" rev="15600000"/>
              </a:lightRig>
            </a:scene3d>
            <a:sp3d extrusionH="57150" prstMaterial="softEdge">
              <a:bevelT w="25400" h="38100"/>
            </a:sp3d>
          </a:bodyPr>
          <a:lstStyle/>
          <a:p>
            <a:r>
              <a:rPr lang="it-IT" sz="3400" b="1" dirty="0" smtClean="0">
                <a:ln/>
                <a:solidFill>
                  <a:schemeClr val="bg1"/>
                </a:solidFill>
              </a:rPr>
              <a:t>Passi cruciali verso la vostra strategia del talento</a:t>
            </a:r>
            <a:endParaRPr lang="en-GB" sz="3400" b="1" dirty="0">
              <a:ln/>
              <a:solidFill>
                <a:schemeClr val="bg1"/>
              </a:solidFill>
            </a:endParaRPr>
          </a:p>
        </p:txBody>
      </p:sp>
      <p:sp>
        <p:nvSpPr>
          <p:cNvPr id="20" name="Google Shape;55;p13">
            <a:extLst>
              <a:ext uri="{FF2B5EF4-FFF2-40B4-BE49-F238E27FC236}">
                <a16:creationId xmlns:a16="http://schemas.microsoft.com/office/drawing/2014/main" xmlns="" id="{99DFCC19-4E29-4531-B893-4EBE21DB92AC}"/>
              </a:ext>
            </a:extLst>
          </p:cNvPr>
          <p:cNvSpPr txBox="1">
            <a:spLocks noGrp="1"/>
          </p:cNvSpPr>
          <p:nvPr>
            <p:ph type="subTitle" idx="1"/>
          </p:nvPr>
        </p:nvSpPr>
        <p:spPr>
          <a:xfrm>
            <a:off x="2955389" y="2436758"/>
            <a:ext cx="5632020" cy="3278599"/>
          </a:xfrm>
          <a:prstGeom prst="rect">
            <a:avLst/>
          </a:prstGeom>
        </p:spPr>
        <p:txBody>
          <a:bodyPr spcFirstLastPara="1" vert="horz" wrap="square" lIns="91425" tIns="91425" rIns="91425" bIns="91425" rtlCol="0" anchor="t" anchorCtr="0">
            <a:noAutofit/>
          </a:bodyPr>
          <a:lstStyle/>
          <a:p>
            <a:pPr marL="342900" lvl="0" indent="-342900" algn="l">
              <a:buFont typeface="+mj-lt"/>
              <a:buAutoNum type="arabicPeriod"/>
            </a:pPr>
            <a:r>
              <a:rPr lang="it-IT" sz="2000" dirty="0" smtClean="0"/>
              <a:t>Comprensione dello Status Quo (Analisi della situazione, sfide e dilemmi)</a:t>
            </a:r>
          </a:p>
          <a:p>
            <a:pPr marL="342900" lvl="0" indent="-342900" algn="l">
              <a:buFont typeface="+mj-lt"/>
              <a:buAutoNum type="arabicPeriod"/>
            </a:pPr>
            <a:r>
              <a:rPr lang="it-IT" sz="2000" dirty="0" smtClean="0"/>
              <a:t>Fissare gli obiettivi</a:t>
            </a:r>
          </a:p>
          <a:p>
            <a:pPr marL="342900" lvl="0" indent="-342900" algn="l">
              <a:buFont typeface="+mj-lt"/>
              <a:buAutoNum type="arabicPeriod"/>
            </a:pPr>
            <a:r>
              <a:rPr lang="it-IT" sz="2000" dirty="0" smtClean="0"/>
              <a:t>Progettazione della vostra tabella di marcia - Pianificazione delle attività con chiari piani di consegna, ruoli e responsabilità</a:t>
            </a:r>
          </a:p>
          <a:p>
            <a:pPr marL="342900" lvl="0" indent="-342900" algn="l">
              <a:buFont typeface="+mj-lt"/>
              <a:buAutoNum type="arabicPeriod"/>
            </a:pPr>
            <a:r>
              <a:rPr lang="it-IT" sz="2000" dirty="0" err="1" smtClean="0"/>
              <a:t>Budgeting</a:t>
            </a:r>
            <a:r>
              <a:rPr lang="it-IT" sz="2000" dirty="0" smtClean="0"/>
              <a:t> (quando il carico di lavoro è più chiaro)</a:t>
            </a:r>
          </a:p>
          <a:p>
            <a:pPr marL="342900" lvl="0" indent="-342900" algn="l">
              <a:buFont typeface="+mj-lt"/>
              <a:buAutoNum type="arabicPeriod"/>
            </a:pPr>
            <a:r>
              <a:rPr lang="it-IT" sz="2000" dirty="0" err="1" smtClean="0"/>
              <a:t>Kick-Off</a:t>
            </a:r>
            <a:r>
              <a:rPr lang="it-IT" sz="2000" dirty="0" smtClean="0"/>
              <a:t> </a:t>
            </a:r>
            <a:r>
              <a:rPr lang="it-IT" sz="2000" dirty="0" err="1" smtClean="0"/>
              <a:t>Event</a:t>
            </a:r>
            <a:r>
              <a:rPr lang="it-IT" sz="2000" dirty="0" smtClean="0"/>
              <a:t> (inclusa la presentazione degli obiettivi e della tabella di marcia)</a:t>
            </a:r>
          </a:p>
          <a:p>
            <a:pPr marL="285750" lvl="0" indent="-285750" algn="l">
              <a:buFont typeface="Arial" panose="020B0604020202020204" pitchFamily="34" charset="0"/>
              <a:buChar char="•"/>
            </a:pPr>
            <a:endParaRPr lang="en-GB" dirty="0"/>
          </a:p>
          <a:p>
            <a:pPr marL="285750" lvl="0" indent="-285750" algn="l">
              <a:buFont typeface="Arial" panose="020B0604020202020204" pitchFamily="34" charset="0"/>
              <a:buChar char="•"/>
            </a:pPr>
            <a:endParaRPr lang="en-GB" dirty="0"/>
          </a:p>
          <a:p>
            <a:pPr marL="285750" lvl="0" indent="-285750" algn="l">
              <a:buFont typeface="Arial" panose="020B0604020202020204" pitchFamily="34" charset="0"/>
              <a:buChar char="•"/>
            </a:pPr>
            <a:endParaRPr lang="en-GB" dirty="0"/>
          </a:p>
        </p:txBody>
      </p:sp>
      <p:pic>
        <p:nvPicPr>
          <p:cNvPr id="4" name="Picture 3" descr="A close up of a logo&#10;&#10;Description automatically generated">
            <a:extLst>
              <a:ext uri="{FF2B5EF4-FFF2-40B4-BE49-F238E27FC236}">
                <a16:creationId xmlns:a16="http://schemas.microsoft.com/office/drawing/2014/main" xmlns="" id="{2AD6AF9C-7AB1-4491-B0EB-92B2019CD8D7}"/>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24425" y="6307332"/>
            <a:ext cx="1710047" cy="408041"/>
          </a:xfrm>
          <a:prstGeom prst="rect">
            <a:avLst/>
          </a:prstGeom>
        </p:spPr>
      </p:pic>
      <p:sp>
        <p:nvSpPr>
          <p:cNvPr id="5" name="Rectangle 4">
            <a:extLst>
              <a:ext uri="{FF2B5EF4-FFF2-40B4-BE49-F238E27FC236}">
                <a16:creationId xmlns:a16="http://schemas.microsoft.com/office/drawing/2014/main" xmlns="" id="{61E03F9D-A727-43E2-B489-9147398FF048}"/>
              </a:ext>
            </a:extLst>
          </p:cNvPr>
          <p:cNvSpPr/>
          <p:nvPr/>
        </p:nvSpPr>
        <p:spPr>
          <a:xfrm>
            <a:off x="2771988" y="6346041"/>
            <a:ext cx="2991525" cy="369332"/>
          </a:xfrm>
          <a:prstGeom prst="rect">
            <a:avLst/>
          </a:prstGeom>
        </p:spPr>
        <p:txBody>
          <a:bodyPr wrap="none">
            <a:spAutoFit/>
          </a:bodyPr>
          <a:lstStyle/>
          <a:p>
            <a:pPr algn="ctr">
              <a:spcAft>
                <a:spcPts val="0"/>
              </a:spcAft>
            </a:pPr>
            <a:r>
              <a:rPr lang="en-US"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x-none" dirty="0">
              <a:latin typeface="Trebuchet MS" panose="020B0603020202020204" pitchFamily="34" charset="0"/>
              <a:ea typeface="Calibri" panose="020F0502020204030204" pitchFamily="34" charset="0"/>
              <a:cs typeface="Times New Roman" panose="02020603050405020304" pitchFamily="18" charset="0"/>
            </a:endParaRPr>
          </a:p>
        </p:txBody>
      </p:sp>
      <p:pic>
        <p:nvPicPr>
          <p:cNvPr id="2" name="Grafik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25071" y="2498175"/>
            <a:ext cx="2188020" cy="3278599"/>
          </a:xfrm>
          <a:prstGeom prst="rect">
            <a:avLst/>
          </a:prstGeom>
          <a:ln>
            <a:noFill/>
          </a:ln>
          <a:effectLst>
            <a:outerShdw blurRad="292100" dist="139700" dir="2700000" algn="tl" rotWithShape="0">
              <a:srgbClr val="333333">
                <a:alpha val="65000"/>
              </a:srgbClr>
            </a:outerShdw>
          </a:effectLst>
        </p:spPr>
      </p:pic>
      <p:sp>
        <p:nvSpPr>
          <p:cNvPr id="6" name="Rechteck 5"/>
          <p:cNvSpPr/>
          <p:nvPr/>
        </p:nvSpPr>
        <p:spPr>
          <a:xfrm>
            <a:off x="266174" y="5776774"/>
            <a:ext cx="2505814" cy="261610"/>
          </a:xfrm>
          <a:prstGeom prst="rect">
            <a:avLst/>
          </a:prstGeom>
        </p:spPr>
        <p:txBody>
          <a:bodyPr wrap="none">
            <a:spAutoFit/>
          </a:bodyPr>
          <a:lstStyle/>
          <a:p>
            <a:r>
              <a:rPr lang="en-US" sz="1100" dirty="0">
                <a:solidFill>
                  <a:srgbClr val="111111"/>
                </a:solidFill>
                <a:latin typeface="-apple-system"/>
              </a:rPr>
              <a:t>Photo by </a:t>
            </a:r>
            <a:r>
              <a:rPr lang="en-US" sz="1100" dirty="0">
                <a:solidFill>
                  <a:srgbClr val="767676"/>
                </a:solidFill>
                <a:latin typeface="-apple-system"/>
                <a:hlinkClick r:id="rId5"/>
              </a:rPr>
              <a:t>Clique Images</a:t>
            </a:r>
            <a:r>
              <a:rPr lang="en-US" sz="1100" dirty="0">
                <a:solidFill>
                  <a:srgbClr val="111111"/>
                </a:solidFill>
                <a:latin typeface="-apple-system"/>
              </a:rPr>
              <a:t> on </a:t>
            </a:r>
            <a:r>
              <a:rPr lang="en-US" sz="1100" dirty="0" err="1">
                <a:solidFill>
                  <a:srgbClr val="767676"/>
                </a:solidFill>
                <a:latin typeface="-apple-system"/>
                <a:hlinkClick r:id="rId6"/>
              </a:rPr>
              <a:t>Unsplash</a:t>
            </a:r>
            <a:endParaRPr lang="de-AT" sz="1100" dirty="0"/>
          </a:p>
        </p:txBody>
      </p:sp>
      <p:sp>
        <p:nvSpPr>
          <p:cNvPr id="7" name="Geschweifte Klammer rechts 6"/>
          <p:cNvSpPr/>
          <p:nvPr/>
        </p:nvSpPr>
        <p:spPr>
          <a:xfrm>
            <a:off x="8272483" y="3152523"/>
            <a:ext cx="291005" cy="1403781"/>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de-AT"/>
          </a:p>
        </p:txBody>
      </p:sp>
      <p:sp>
        <p:nvSpPr>
          <p:cNvPr id="8" name="Textfeld 7"/>
          <p:cNvSpPr txBox="1"/>
          <p:nvPr/>
        </p:nvSpPr>
        <p:spPr>
          <a:xfrm>
            <a:off x="8370785" y="2916427"/>
            <a:ext cx="677108" cy="2085063"/>
          </a:xfrm>
          <a:prstGeom prst="rect">
            <a:avLst/>
          </a:prstGeom>
          <a:noFill/>
        </p:spPr>
        <p:txBody>
          <a:bodyPr vert="vert" wrap="square" rtlCol="0">
            <a:spAutoFit/>
          </a:bodyPr>
          <a:lstStyle/>
          <a:p>
            <a:r>
              <a:rPr lang="de-DE" sz="1600" dirty="0" err="1" smtClean="0"/>
              <a:t>Strumetno</a:t>
            </a:r>
            <a:r>
              <a:rPr lang="de-DE" sz="1600" dirty="0" smtClean="0"/>
              <a:t> di </a:t>
            </a:r>
            <a:r>
              <a:rPr lang="de-DE" sz="1600" dirty="0" err="1" smtClean="0"/>
              <a:t>strategia</a:t>
            </a:r>
            <a:r>
              <a:rPr lang="de-DE" sz="1600" dirty="0" smtClean="0"/>
              <a:t> del </a:t>
            </a:r>
            <a:r>
              <a:rPr lang="de-DE" sz="1600" dirty="0" err="1" smtClean="0"/>
              <a:t>talent</a:t>
            </a:r>
            <a:endParaRPr lang="de-AT" sz="1600" dirty="0"/>
          </a:p>
        </p:txBody>
      </p:sp>
    </p:spTree>
    <p:extLst>
      <p:ext uri="{BB962C8B-B14F-4D97-AF65-F5344CB8AC3E}">
        <p14:creationId xmlns:p14="http://schemas.microsoft.com/office/powerpoint/2010/main" xmlns="" val="136290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19" name="Title 2">
            <a:extLst>
              <a:ext uri="{FF2B5EF4-FFF2-40B4-BE49-F238E27FC236}">
                <a16:creationId xmlns:a16="http://schemas.microsoft.com/office/drawing/2014/main" xmlns="" id="{EFCB0394-41DD-4A0E-804C-8AF71FC095AE}"/>
              </a:ext>
            </a:extLst>
          </p:cNvPr>
          <p:cNvSpPr>
            <a:spLocks noGrp="1"/>
          </p:cNvSpPr>
          <p:nvPr>
            <p:ph type="ctrTitle"/>
          </p:nvPr>
        </p:nvSpPr>
        <p:spPr>
          <a:xfrm>
            <a:off x="311700" y="1510145"/>
            <a:ext cx="8520600" cy="803564"/>
          </a:xfrm>
          <a:prstGeom prst="roundRect">
            <a:avLst/>
          </a:prstGeom>
          <a:solidFill>
            <a:srgbClr val="3086B8"/>
          </a:solidFill>
        </p:spPr>
        <p:style>
          <a:lnRef idx="1">
            <a:schemeClr val="dk1"/>
          </a:lnRef>
          <a:fillRef idx="2">
            <a:schemeClr val="dk1"/>
          </a:fillRef>
          <a:effectRef idx="1">
            <a:schemeClr val="dk1"/>
          </a:effectRef>
          <a:fontRef idx="minor">
            <a:schemeClr val="dk1"/>
          </a:fontRef>
        </p:style>
        <p:txBody>
          <a:bodyPr anchor="ctr">
            <a:normAutofit fontScale="90000"/>
            <a:scene3d>
              <a:camera prst="orthographicFront"/>
              <a:lightRig rig="soft" dir="t">
                <a:rot lat="0" lon="0" rev="15600000"/>
              </a:lightRig>
            </a:scene3d>
            <a:sp3d extrusionH="57150" prstMaterial="softEdge">
              <a:bevelT w="25400" h="38100"/>
            </a:sp3d>
          </a:bodyPr>
          <a:lstStyle/>
          <a:p>
            <a:r>
              <a:rPr lang="it-IT" sz="3400" b="1" dirty="0" smtClean="0">
                <a:ln/>
                <a:solidFill>
                  <a:schemeClr val="bg1"/>
                </a:solidFill>
              </a:rPr>
              <a:t>Passi cruciali verso la vostra strategia del talento</a:t>
            </a:r>
            <a:endParaRPr lang="en-GB" sz="3400" b="1" dirty="0">
              <a:ln/>
              <a:solidFill>
                <a:schemeClr val="bg1"/>
              </a:solidFill>
            </a:endParaRPr>
          </a:p>
        </p:txBody>
      </p:sp>
      <p:sp>
        <p:nvSpPr>
          <p:cNvPr id="20" name="Google Shape;55;p13">
            <a:extLst>
              <a:ext uri="{FF2B5EF4-FFF2-40B4-BE49-F238E27FC236}">
                <a16:creationId xmlns:a16="http://schemas.microsoft.com/office/drawing/2014/main" xmlns="" id="{99DFCC19-4E29-4531-B893-4EBE21DB92AC}"/>
              </a:ext>
            </a:extLst>
          </p:cNvPr>
          <p:cNvSpPr txBox="1">
            <a:spLocks noGrp="1"/>
          </p:cNvSpPr>
          <p:nvPr>
            <p:ph type="subTitle" idx="1"/>
          </p:nvPr>
        </p:nvSpPr>
        <p:spPr>
          <a:xfrm>
            <a:off x="2971621" y="2507067"/>
            <a:ext cx="5729034" cy="2923403"/>
          </a:xfrm>
          <a:prstGeom prst="rect">
            <a:avLst/>
          </a:prstGeom>
        </p:spPr>
        <p:txBody>
          <a:bodyPr spcFirstLastPara="1" vert="horz" wrap="square" lIns="91425" tIns="91425" rIns="91425" bIns="91425" rtlCol="0" anchor="t" anchorCtr="0">
            <a:noAutofit/>
          </a:bodyPr>
          <a:lstStyle/>
          <a:p>
            <a:pPr marL="342900" indent="-342900" algn="l">
              <a:buFont typeface="+mj-lt"/>
              <a:buAutoNum type="arabicPeriod" startAt="6"/>
            </a:pPr>
            <a:r>
              <a:rPr lang="it-IT" sz="2000" dirty="0" smtClean="0"/>
              <a:t>Identificazione </a:t>
            </a:r>
            <a:r>
              <a:rPr lang="it-IT" sz="2000" dirty="0" smtClean="0"/>
              <a:t>dei talenti critici (Segmentazione dei talenti, Unità di apprendimento 3)</a:t>
            </a:r>
          </a:p>
          <a:p>
            <a:pPr marL="342900" indent="-342900" algn="l">
              <a:buFont typeface="+mj-lt"/>
              <a:buAutoNum type="arabicPeriod" startAt="6"/>
            </a:pPr>
            <a:r>
              <a:rPr lang="it-IT" sz="2000" dirty="0" smtClean="0"/>
              <a:t>Definizione delle competenze e delle abilità cruciali (</a:t>
            </a:r>
            <a:r>
              <a:rPr lang="it-IT" sz="2000" dirty="0" err="1" smtClean="0"/>
              <a:t>Modellizzazione</a:t>
            </a:r>
            <a:r>
              <a:rPr lang="it-IT" sz="2000" dirty="0" smtClean="0"/>
              <a:t> delle competenze) - Unità di apprendimento 3</a:t>
            </a:r>
          </a:p>
          <a:p>
            <a:pPr marL="342900" indent="-342900" algn="l">
              <a:buFont typeface="+mj-lt"/>
              <a:buAutoNum type="arabicPeriod" startAt="6"/>
            </a:pPr>
            <a:r>
              <a:rPr lang="it-IT" sz="2000" dirty="0" smtClean="0"/>
              <a:t>Decidere i criteri e gli indicatori di successo</a:t>
            </a:r>
          </a:p>
          <a:p>
            <a:pPr marL="342900" indent="-342900" algn="l">
              <a:buFont typeface="+mj-lt"/>
              <a:buAutoNum type="arabicPeriod" startAt="6"/>
            </a:pPr>
            <a:r>
              <a:rPr lang="it-IT" sz="2000" dirty="0" smtClean="0"/>
              <a:t>Fornitura di strumenti e procedure di valutazione</a:t>
            </a:r>
          </a:p>
          <a:p>
            <a:pPr marL="342900" lvl="0" indent="-342900" algn="l">
              <a:buFont typeface="+mj-lt"/>
              <a:buAutoNum type="arabicPeriod" startAt="6"/>
            </a:pPr>
            <a:endParaRPr lang="en-GB" dirty="0"/>
          </a:p>
          <a:p>
            <a:pPr marL="285750" lvl="0" indent="-285750" algn="l">
              <a:buFont typeface="Arial" panose="020B0604020202020204" pitchFamily="34" charset="0"/>
              <a:buChar char="•"/>
            </a:pPr>
            <a:endParaRPr lang="en-GB" dirty="0"/>
          </a:p>
          <a:p>
            <a:pPr marL="285750" lvl="0" indent="-285750" algn="l">
              <a:buFont typeface="Arial" panose="020B0604020202020204" pitchFamily="34" charset="0"/>
              <a:buChar char="•"/>
            </a:pPr>
            <a:endParaRPr lang="en-GB" dirty="0"/>
          </a:p>
          <a:p>
            <a:pPr marL="285750" lvl="0" indent="-285750" algn="l">
              <a:buFont typeface="Arial" panose="020B0604020202020204" pitchFamily="34" charset="0"/>
              <a:buChar char="•"/>
            </a:pPr>
            <a:endParaRPr lang="en-GB" dirty="0"/>
          </a:p>
        </p:txBody>
      </p:sp>
      <p:pic>
        <p:nvPicPr>
          <p:cNvPr id="4" name="Picture 3" descr="A close up of a logo&#10;&#10;Description automatically generated">
            <a:extLst>
              <a:ext uri="{FF2B5EF4-FFF2-40B4-BE49-F238E27FC236}">
                <a16:creationId xmlns:a16="http://schemas.microsoft.com/office/drawing/2014/main" xmlns="" id="{2AD6AF9C-7AB1-4491-B0EB-92B2019CD8D7}"/>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24425" y="6307332"/>
            <a:ext cx="1710047" cy="408041"/>
          </a:xfrm>
          <a:prstGeom prst="rect">
            <a:avLst/>
          </a:prstGeom>
        </p:spPr>
      </p:pic>
      <p:sp>
        <p:nvSpPr>
          <p:cNvPr id="5" name="Rectangle 4">
            <a:extLst>
              <a:ext uri="{FF2B5EF4-FFF2-40B4-BE49-F238E27FC236}">
                <a16:creationId xmlns:a16="http://schemas.microsoft.com/office/drawing/2014/main" xmlns="" id="{61E03F9D-A727-43E2-B489-9147398FF048}"/>
              </a:ext>
            </a:extLst>
          </p:cNvPr>
          <p:cNvSpPr/>
          <p:nvPr/>
        </p:nvSpPr>
        <p:spPr>
          <a:xfrm>
            <a:off x="2771988" y="6346041"/>
            <a:ext cx="2991525" cy="369332"/>
          </a:xfrm>
          <a:prstGeom prst="rect">
            <a:avLst/>
          </a:prstGeom>
        </p:spPr>
        <p:txBody>
          <a:bodyPr wrap="none">
            <a:spAutoFit/>
          </a:bodyPr>
          <a:lstStyle/>
          <a:p>
            <a:pPr algn="ctr">
              <a:spcAft>
                <a:spcPts val="0"/>
              </a:spcAft>
            </a:pPr>
            <a:r>
              <a:rPr lang="en-US"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x-none" dirty="0">
              <a:latin typeface="Trebuchet MS" panose="020B0603020202020204" pitchFamily="34" charset="0"/>
              <a:ea typeface="Calibri" panose="020F0502020204030204" pitchFamily="34" charset="0"/>
              <a:cs typeface="Times New Roman" panose="02020603050405020304" pitchFamily="18" charset="0"/>
            </a:endParaRPr>
          </a:p>
        </p:txBody>
      </p:sp>
      <p:pic>
        <p:nvPicPr>
          <p:cNvPr id="2" name="Grafik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25071" y="2478851"/>
            <a:ext cx="2188020" cy="3278599"/>
          </a:xfrm>
          <a:prstGeom prst="rect">
            <a:avLst/>
          </a:prstGeom>
          <a:ln>
            <a:noFill/>
          </a:ln>
          <a:effectLst>
            <a:outerShdw blurRad="292100" dist="139700" dir="2700000" algn="tl" rotWithShape="0">
              <a:srgbClr val="333333">
                <a:alpha val="65000"/>
              </a:srgbClr>
            </a:outerShdw>
          </a:effectLst>
        </p:spPr>
      </p:pic>
      <p:sp>
        <p:nvSpPr>
          <p:cNvPr id="6" name="Rechteck 5"/>
          <p:cNvSpPr/>
          <p:nvPr/>
        </p:nvSpPr>
        <p:spPr>
          <a:xfrm>
            <a:off x="266174" y="5757450"/>
            <a:ext cx="2505814" cy="261610"/>
          </a:xfrm>
          <a:prstGeom prst="rect">
            <a:avLst/>
          </a:prstGeom>
        </p:spPr>
        <p:txBody>
          <a:bodyPr wrap="none">
            <a:spAutoFit/>
          </a:bodyPr>
          <a:lstStyle/>
          <a:p>
            <a:r>
              <a:rPr lang="en-US" sz="1100" dirty="0">
                <a:solidFill>
                  <a:srgbClr val="111111"/>
                </a:solidFill>
                <a:latin typeface="-apple-system"/>
              </a:rPr>
              <a:t>Photo by </a:t>
            </a:r>
            <a:r>
              <a:rPr lang="en-US" sz="1100" dirty="0">
                <a:solidFill>
                  <a:srgbClr val="767676"/>
                </a:solidFill>
                <a:latin typeface="-apple-system"/>
                <a:hlinkClick r:id="rId5"/>
              </a:rPr>
              <a:t>Clique Images</a:t>
            </a:r>
            <a:r>
              <a:rPr lang="en-US" sz="1100" dirty="0">
                <a:solidFill>
                  <a:srgbClr val="111111"/>
                </a:solidFill>
                <a:latin typeface="-apple-system"/>
              </a:rPr>
              <a:t> on </a:t>
            </a:r>
            <a:r>
              <a:rPr lang="en-US" sz="1100" dirty="0" err="1">
                <a:solidFill>
                  <a:srgbClr val="767676"/>
                </a:solidFill>
                <a:latin typeface="-apple-system"/>
                <a:hlinkClick r:id="rId6"/>
              </a:rPr>
              <a:t>Unsplash</a:t>
            </a:r>
            <a:endParaRPr lang="de-AT" sz="1100" dirty="0"/>
          </a:p>
        </p:txBody>
      </p:sp>
    </p:spTree>
    <p:extLst>
      <p:ext uri="{BB962C8B-B14F-4D97-AF65-F5344CB8AC3E}">
        <p14:creationId xmlns:p14="http://schemas.microsoft.com/office/powerpoint/2010/main" xmlns="" val="3188860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6" name="Grafik 5"/>
          <p:cNvPicPr>
            <a:picLocks noChangeAspect="1"/>
          </p:cNvPicPr>
          <p:nvPr/>
        </p:nvPicPr>
        <p:blipFill rotWithShape="1">
          <a:blip r:embed="rId3" cstate="print">
            <a:extLst>
              <a:ext uri="{28A0092B-C50C-407E-A947-70E740481C1C}">
                <a14:useLocalDpi xmlns:a14="http://schemas.microsoft.com/office/drawing/2010/main" xmlns="" val="0"/>
              </a:ext>
            </a:extLst>
          </a:blip>
          <a:srcRect t="18420"/>
          <a:stretch/>
        </p:blipFill>
        <p:spPr>
          <a:xfrm>
            <a:off x="2347816" y="1704754"/>
            <a:ext cx="6568938" cy="4018962"/>
          </a:xfrm>
          <a:prstGeom prst="rect">
            <a:avLst/>
          </a:prstGeom>
          <a:effectLst>
            <a:outerShdw blurRad="50800" dist="50800" dir="5400000" algn="ctr" rotWithShape="0">
              <a:srgbClr val="000000"/>
            </a:outerShdw>
          </a:effectLst>
        </p:spPr>
      </p:pic>
      <p:sp>
        <p:nvSpPr>
          <p:cNvPr id="15" name="Google Shape;54;p13">
            <a:extLst>
              <a:ext uri="{FF2B5EF4-FFF2-40B4-BE49-F238E27FC236}">
                <a16:creationId xmlns:a16="http://schemas.microsoft.com/office/drawing/2014/main" xmlns="" id="{4EE1301B-4607-4539-A2F0-A5E934540CA8}"/>
              </a:ext>
            </a:extLst>
          </p:cNvPr>
          <p:cNvSpPr txBox="1">
            <a:spLocks noGrp="1"/>
          </p:cNvSpPr>
          <p:nvPr>
            <p:ph type="ctrTitle"/>
          </p:nvPr>
        </p:nvSpPr>
        <p:spPr>
          <a:xfrm>
            <a:off x="2382982" y="354618"/>
            <a:ext cx="6299530" cy="838651"/>
          </a:xfrm>
          <a:prstGeom prst="rect">
            <a:avLst/>
          </a:prstGeom>
        </p:spPr>
        <p:txBody>
          <a:bodyPr spcFirstLastPara="1" vert="horz" wrap="square" lIns="91425" tIns="91425" rIns="91425" bIns="91425" rtlCol="0" anchor="b" anchorCtr="0">
            <a:noAutofit/>
          </a:bodyPr>
          <a:lstStyle/>
          <a:p>
            <a:pPr>
              <a:spcBef>
                <a:spcPts val="0"/>
              </a:spcBef>
            </a:pPr>
            <a:r>
              <a:rPr lang="en-GB" sz="3200" b="1" spc="50" dirty="0" err="1" smtClean="0">
                <a:ln w="0"/>
                <a:effectLst>
                  <a:innerShdw blurRad="63500" dist="50800" dir="13500000">
                    <a:srgbClr val="000000">
                      <a:alpha val="50000"/>
                    </a:srgbClr>
                  </a:innerShdw>
                </a:effectLst>
              </a:rPr>
              <a:t>Strumento</a:t>
            </a:r>
            <a:r>
              <a:rPr lang="en-GB" sz="3200" b="1" spc="50" dirty="0" smtClean="0">
                <a:ln w="0"/>
                <a:effectLst>
                  <a:innerShdw blurRad="63500" dist="50800" dir="13500000">
                    <a:srgbClr val="000000">
                      <a:alpha val="50000"/>
                    </a:srgbClr>
                  </a:innerShdw>
                </a:effectLst>
              </a:rPr>
              <a:t> </a:t>
            </a:r>
            <a:r>
              <a:rPr lang="en-GB" sz="3200" b="1" spc="50" dirty="0" err="1" smtClean="0">
                <a:ln w="0"/>
                <a:effectLst>
                  <a:innerShdw blurRad="63500" dist="50800" dir="13500000">
                    <a:srgbClr val="000000">
                      <a:alpha val="50000"/>
                    </a:srgbClr>
                  </a:innerShdw>
                </a:effectLst>
              </a:rPr>
              <a:t>di</a:t>
            </a:r>
            <a:r>
              <a:rPr lang="en-GB" sz="3200" b="1" spc="50" dirty="0" smtClean="0">
                <a:ln w="0"/>
                <a:effectLst>
                  <a:innerShdw blurRad="63500" dist="50800" dir="13500000">
                    <a:srgbClr val="000000">
                      <a:alpha val="50000"/>
                    </a:srgbClr>
                  </a:innerShdw>
                </a:effectLst>
              </a:rPr>
              <a:t> </a:t>
            </a:r>
            <a:r>
              <a:rPr lang="en-GB" sz="3200" b="1" spc="50" dirty="0" err="1" smtClean="0">
                <a:ln w="0"/>
                <a:effectLst>
                  <a:innerShdw blurRad="63500" dist="50800" dir="13500000">
                    <a:srgbClr val="000000">
                      <a:alpha val="50000"/>
                    </a:srgbClr>
                  </a:innerShdw>
                </a:effectLst>
              </a:rPr>
              <a:t>strategia</a:t>
            </a:r>
            <a:r>
              <a:rPr lang="en-GB" sz="3200" b="1" spc="50" dirty="0" smtClean="0">
                <a:ln w="0"/>
                <a:effectLst>
                  <a:innerShdw blurRad="63500" dist="50800" dir="13500000">
                    <a:srgbClr val="000000">
                      <a:alpha val="50000"/>
                    </a:srgbClr>
                  </a:innerShdw>
                </a:effectLst>
              </a:rPr>
              <a:t> del </a:t>
            </a:r>
            <a:r>
              <a:rPr lang="en-GB" sz="3200" b="1" spc="50" dirty="0" err="1" smtClean="0">
                <a:ln w="0"/>
                <a:effectLst>
                  <a:innerShdw blurRad="63500" dist="50800" dir="13500000">
                    <a:srgbClr val="000000">
                      <a:alpha val="50000"/>
                    </a:srgbClr>
                  </a:innerShdw>
                </a:effectLst>
              </a:rPr>
              <a:t>Talento</a:t>
            </a:r>
            <a:endParaRPr sz="3200" b="1" spc="50" dirty="0">
              <a:ln w="0"/>
              <a:effectLst>
                <a:innerShdw blurRad="63500" dist="50800" dir="13500000">
                  <a:srgbClr val="000000">
                    <a:alpha val="50000"/>
                  </a:srgbClr>
                </a:innerShdw>
              </a:effectLst>
            </a:endParaRPr>
          </a:p>
        </p:txBody>
      </p:sp>
      <p:sp>
        <p:nvSpPr>
          <p:cNvPr id="16" name="Google Shape;55;p13">
            <a:extLst>
              <a:ext uri="{FF2B5EF4-FFF2-40B4-BE49-F238E27FC236}">
                <a16:creationId xmlns:a16="http://schemas.microsoft.com/office/drawing/2014/main" xmlns="" id="{DE9B7982-7A4B-457A-9C2E-1923E7C8D161}"/>
              </a:ext>
            </a:extLst>
          </p:cNvPr>
          <p:cNvSpPr txBox="1">
            <a:spLocks noGrp="1"/>
          </p:cNvSpPr>
          <p:nvPr>
            <p:ph type="subTitle" idx="1"/>
          </p:nvPr>
        </p:nvSpPr>
        <p:spPr>
          <a:xfrm>
            <a:off x="2691239" y="1121137"/>
            <a:ext cx="5854324" cy="477617"/>
          </a:xfrm>
          <a:prstGeom prst="rect">
            <a:avLst/>
          </a:prstGeom>
        </p:spPr>
        <p:txBody>
          <a:bodyPr spcFirstLastPara="1" vert="horz" wrap="square" lIns="91425" tIns="91425" rIns="91425" bIns="91425" rtlCol="0" anchor="t" anchorCtr="0">
            <a:noAutofit/>
            <a:scene3d>
              <a:camera prst="orthographicFront"/>
              <a:lightRig rig="soft" dir="t">
                <a:rot lat="0" lon="0" rev="15600000"/>
              </a:lightRig>
            </a:scene3d>
            <a:sp3d extrusionH="57150" prstMaterial="softEdge">
              <a:bevelT w="25400" h="38100"/>
            </a:sp3d>
          </a:bodyPr>
          <a:lstStyle/>
          <a:p>
            <a:pPr>
              <a:spcBef>
                <a:spcPts val="0"/>
              </a:spcBef>
            </a:pPr>
            <a:r>
              <a:rPr lang="en-GB" sz="1600" b="1" dirty="0" err="1" smtClean="0">
                <a:ln/>
              </a:rPr>
              <a:t>Elaborato</a:t>
            </a:r>
            <a:r>
              <a:rPr lang="en-GB" sz="1600" b="1" dirty="0" smtClean="0">
                <a:ln/>
              </a:rPr>
              <a:t> </a:t>
            </a:r>
            <a:r>
              <a:rPr lang="en-GB" sz="1600" b="1" dirty="0" err="1" smtClean="0">
                <a:ln/>
              </a:rPr>
              <a:t>da</a:t>
            </a:r>
            <a:r>
              <a:rPr lang="en-GB" sz="1600" b="1" dirty="0" smtClean="0">
                <a:ln/>
              </a:rPr>
              <a:t> </a:t>
            </a:r>
            <a:r>
              <a:rPr lang="en-GB" sz="1600" b="1" dirty="0">
                <a:ln/>
              </a:rPr>
              <a:t>WKO </a:t>
            </a:r>
            <a:r>
              <a:rPr lang="en-GB" sz="1600" b="1" dirty="0" err="1">
                <a:ln/>
              </a:rPr>
              <a:t>Steiermark</a:t>
            </a:r>
            <a:r>
              <a:rPr lang="en-GB" sz="1600" b="1" dirty="0">
                <a:ln/>
              </a:rPr>
              <a:t>, Austria</a:t>
            </a:r>
            <a:endParaRPr sz="1600" b="1" dirty="0">
              <a:ln/>
            </a:endParaRPr>
          </a:p>
        </p:txBody>
      </p:sp>
      <p:pic>
        <p:nvPicPr>
          <p:cNvPr id="4" name="Picture 3" descr="A close up of a logo&#10;&#10;Description automatically generated">
            <a:extLst>
              <a:ext uri="{FF2B5EF4-FFF2-40B4-BE49-F238E27FC236}">
                <a16:creationId xmlns:a16="http://schemas.microsoft.com/office/drawing/2014/main" xmlns="" id="{318EA7DB-91C1-4A48-A734-32949D41082A}"/>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24425" y="6307332"/>
            <a:ext cx="1710047" cy="408041"/>
          </a:xfrm>
          <a:prstGeom prst="rect">
            <a:avLst/>
          </a:prstGeom>
        </p:spPr>
      </p:pic>
      <p:sp>
        <p:nvSpPr>
          <p:cNvPr id="5" name="Rectangle 4">
            <a:extLst>
              <a:ext uri="{FF2B5EF4-FFF2-40B4-BE49-F238E27FC236}">
                <a16:creationId xmlns:a16="http://schemas.microsoft.com/office/drawing/2014/main" xmlns="" id="{5721040A-1622-41B5-A4C6-B58A6DC708CB}"/>
              </a:ext>
            </a:extLst>
          </p:cNvPr>
          <p:cNvSpPr/>
          <p:nvPr/>
        </p:nvSpPr>
        <p:spPr>
          <a:xfrm>
            <a:off x="2771988" y="6346041"/>
            <a:ext cx="2991525" cy="369332"/>
          </a:xfrm>
          <a:prstGeom prst="rect">
            <a:avLst/>
          </a:prstGeom>
        </p:spPr>
        <p:txBody>
          <a:bodyPr wrap="none">
            <a:spAutoFit/>
          </a:bodyPr>
          <a:lstStyle/>
          <a:p>
            <a:pPr algn="ctr">
              <a:spcAft>
                <a:spcPts val="0"/>
              </a:spcAft>
            </a:pPr>
            <a:r>
              <a:rPr lang="en-US"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x-none" dirty="0">
              <a:latin typeface="Trebuchet MS" panose="020B0603020202020204" pitchFamily="34" charset="0"/>
              <a:ea typeface="Calibri" panose="020F0502020204030204" pitchFamily="34" charset="0"/>
              <a:cs typeface="Times New Roman" panose="02020603050405020304" pitchFamily="18" charset="0"/>
            </a:endParaRPr>
          </a:p>
        </p:txBody>
      </p:sp>
      <p:sp>
        <p:nvSpPr>
          <p:cNvPr id="2" name="Rechteck 1"/>
          <p:cNvSpPr/>
          <p:nvPr/>
        </p:nvSpPr>
        <p:spPr>
          <a:xfrm>
            <a:off x="2347816" y="5829716"/>
            <a:ext cx="2572692" cy="276999"/>
          </a:xfrm>
          <a:prstGeom prst="rect">
            <a:avLst/>
          </a:prstGeom>
        </p:spPr>
        <p:txBody>
          <a:bodyPr wrap="none">
            <a:spAutoFit/>
          </a:bodyPr>
          <a:lstStyle/>
          <a:p>
            <a:r>
              <a:rPr lang="en-US" sz="1200" dirty="0">
                <a:solidFill>
                  <a:srgbClr val="111111"/>
                </a:solidFill>
                <a:latin typeface="-apple-system"/>
              </a:rPr>
              <a:t>Photo by </a:t>
            </a:r>
            <a:r>
              <a:rPr lang="en-US" sz="1200" dirty="0">
                <a:solidFill>
                  <a:srgbClr val="767676"/>
                </a:solidFill>
                <a:latin typeface="-apple-system"/>
                <a:hlinkClick r:id="rId5"/>
              </a:rPr>
              <a:t>Austin </a:t>
            </a:r>
            <a:r>
              <a:rPr lang="en-US" sz="1200" dirty="0" err="1">
                <a:solidFill>
                  <a:srgbClr val="767676"/>
                </a:solidFill>
                <a:latin typeface="-apple-system"/>
                <a:hlinkClick r:id="rId5"/>
              </a:rPr>
              <a:t>Distel</a:t>
            </a:r>
            <a:r>
              <a:rPr lang="en-US" sz="1200" dirty="0">
                <a:solidFill>
                  <a:srgbClr val="111111"/>
                </a:solidFill>
                <a:latin typeface="-apple-system"/>
              </a:rPr>
              <a:t> on </a:t>
            </a:r>
            <a:r>
              <a:rPr lang="en-US" sz="1200" dirty="0" err="1">
                <a:solidFill>
                  <a:srgbClr val="767676"/>
                </a:solidFill>
                <a:latin typeface="-apple-system"/>
                <a:hlinkClick r:id="rId6"/>
              </a:rPr>
              <a:t>Unsplash</a:t>
            </a:r>
            <a:endParaRPr lang="de-AT" sz="1200" dirty="0"/>
          </a:p>
        </p:txBody>
      </p:sp>
      <p:sp>
        <p:nvSpPr>
          <p:cNvPr id="9" name="Textfeld 8"/>
          <p:cNvSpPr txBox="1"/>
          <p:nvPr/>
        </p:nvSpPr>
        <p:spPr>
          <a:xfrm>
            <a:off x="92766" y="4386471"/>
            <a:ext cx="2141706" cy="1277273"/>
          </a:xfrm>
          <a:prstGeom prst="rect">
            <a:avLst/>
          </a:prstGeom>
          <a:noFill/>
        </p:spPr>
        <p:txBody>
          <a:bodyPr wrap="square" rtlCol="0">
            <a:spAutoFit/>
          </a:bodyPr>
          <a:lstStyle/>
          <a:p>
            <a:pPr algn="r"/>
            <a:r>
              <a:rPr lang="de-DE" sz="1100" dirty="0"/>
              <a:t>With kind permission from the NHS London Leadership Academy. This </a:t>
            </a:r>
            <a:r>
              <a:rPr lang="de-DE" sz="1100" dirty="0" err="1"/>
              <a:t>tool</a:t>
            </a:r>
            <a:r>
              <a:rPr lang="de-DE" sz="1100" dirty="0"/>
              <a:t> </a:t>
            </a:r>
            <a:r>
              <a:rPr lang="de-DE" sz="1100" dirty="0" err="1"/>
              <a:t>is</a:t>
            </a:r>
            <a:r>
              <a:rPr lang="de-DE" sz="1100" dirty="0"/>
              <a:t> a </a:t>
            </a:r>
            <a:r>
              <a:rPr lang="de-DE" sz="1100" dirty="0" err="1"/>
              <a:t>derivation</a:t>
            </a:r>
            <a:r>
              <a:rPr lang="de-DE" sz="1100" dirty="0"/>
              <a:t> </a:t>
            </a:r>
            <a:r>
              <a:rPr lang="de-DE" sz="1100" dirty="0" err="1"/>
              <a:t>of</a:t>
            </a:r>
            <a:r>
              <a:rPr lang="de-DE" sz="1100" dirty="0"/>
              <a:t> </a:t>
            </a:r>
            <a:r>
              <a:rPr lang="de-DE" sz="1100" dirty="0" err="1"/>
              <a:t>the</a:t>
            </a:r>
            <a:r>
              <a:rPr lang="de-DE" sz="1100" dirty="0"/>
              <a:t> </a:t>
            </a:r>
            <a:r>
              <a:rPr lang="de-DE" sz="1100" dirty="0" err="1"/>
              <a:t>talent</a:t>
            </a:r>
            <a:r>
              <a:rPr lang="de-DE" sz="1100" dirty="0"/>
              <a:t> </a:t>
            </a:r>
            <a:r>
              <a:rPr lang="de-DE" sz="1100" dirty="0" err="1"/>
              <a:t>strategy</a:t>
            </a:r>
            <a:r>
              <a:rPr lang="de-DE" sz="1100" dirty="0"/>
              <a:t> </a:t>
            </a:r>
            <a:r>
              <a:rPr lang="de-DE" sz="1100" dirty="0" err="1"/>
              <a:t>tool</a:t>
            </a:r>
            <a:r>
              <a:rPr lang="de-DE" sz="1100" dirty="0"/>
              <a:t> </a:t>
            </a:r>
            <a:r>
              <a:rPr lang="de-DE" sz="1100" dirty="0" err="1"/>
              <a:t>developed</a:t>
            </a:r>
            <a:r>
              <a:rPr lang="de-DE" sz="1100" dirty="0"/>
              <a:t> </a:t>
            </a:r>
            <a:r>
              <a:rPr lang="de-DE" sz="1100" dirty="0" err="1"/>
              <a:t>by</a:t>
            </a:r>
            <a:endParaRPr lang="de-DE" sz="1100" dirty="0"/>
          </a:p>
          <a:p>
            <a:pPr algn="r"/>
            <a:r>
              <a:rPr lang="de-DE" sz="1100" dirty="0"/>
              <a:t>© PA Consulting </a:t>
            </a:r>
            <a:r>
              <a:rPr lang="de-DE" sz="1100" dirty="0" err="1"/>
              <a:t>and</a:t>
            </a:r>
            <a:r>
              <a:rPr lang="de-DE" sz="1100" dirty="0"/>
              <a:t> London Leadership Academy.</a:t>
            </a:r>
            <a:endParaRPr lang="de-AT" sz="1100" dirty="0"/>
          </a:p>
        </p:txBody>
      </p:sp>
    </p:spTree>
    <p:extLst>
      <p:ext uri="{BB962C8B-B14F-4D97-AF65-F5344CB8AC3E}">
        <p14:creationId xmlns:p14="http://schemas.microsoft.com/office/powerpoint/2010/main" xmlns="" val="289855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14795" y="1811770"/>
            <a:ext cx="7886700" cy="4755285"/>
          </a:xfrm>
        </p:spPr>
        <p:txBody>
          <a:bodyPr>
            <a:normAutofit fontScale="70000" lnSpcReduction="20000"/>
          </a:bodyPr>
          <a:lstStyle/>
          <a:p>
            <a:pPr marL="0" lvl="0" indent="0" algn="just">
              <a:buNone/>
            </a:pPr>
            <a:r>
              <a:rPr lang="it-IT" sz="2400" dirty="0" smtClean="0"/>
              <a:t>Seguite questi passi usando gli strumenti e i modelli forniti per sviluppare la vostra strategia di talento</a:t>
            </a:r>
            <a:r>
              <a:rPr lang="it-IT" sz="2400" dirty="0" smtClean="0"/>
              <a:t>:</a:t>
            </a:r>
          </a:p>
          <a:p>
            <a:pPr marL="457200" lvl="0" indent="-457200" algn="just">
              <a:buFont typeface="+mj-lt"/>
              <a:buAutoNum type="arabicPeriod"/>
            </a:pPr>
            <a:r>
              <a:rPr lang="it-IT" sz="2400" dirty="0" smtClean="0"/>
              <a:t>Raccogliere </a:t>
            </a:r>
            <a:r>
              <a:rPr lang="it-IT" sz="2400" dirty="0" smtClean="0"/>
              <a:t>informazioni sul contesto e sulla strategia dell'organizzazione e sulla strategia esistente in materia di risorse umane e talenti, compresi i documenti di strategia aziendale; fattori esterni che hanno un impatto sull'organizzazione; processi e piani esistenti in materia di risorse umane, ad esempio piani di risorse umane, piani di successione, ruoli critici, struttura organizzativa; dati sui talenti, ad esempio tassi di </a:t>
            </a:r>
            <a:r>
              <a:rPr lang="it-IT" sz="2400" dirty="0" smtClean="0"/>
              <a:t>abbandono, </a:t>
            </a:r>
            <a:r>
              <a:rPr lang="it-IT" sz="2400" dirty="0" smtClean="0"/>
              <a:t>numero di dipendenti, dati sulle prestazioni, ecc. </a:t>
            </a:r>
            <a:endParaRPr lang="it-IT" sz="2400" dirty="0" smtClean="0"/>
          </a:p>
          <a:p>
            <a:pPr marL="457200" lvl="0" indent="-457200" algn="just">
              <a:buFont typeface="+mj-lt"/>
              <a:buAutoNum type="arabicPeriod"/>
            </a:pPr>
            <a:r>
              <a:rPr lang="it-IT" sz="2400" dirty="0" smtClean="0"/>
              <a:t>Come </a:t>
            </a:r>
            <a:r>
              <a:rPr lang="it-IT" sz="2400" dirty="0" smtClean="0"/>
              <a:t>ulteriore attività di preparazione si raccomanda di eseguire un'analisi SWOT per acquisire sistematicamente informazioni interne ed esterne</a:t>
            </a:r>
            <a:r>
              <a:rPr lang="it-IT" sz="2400" dirty="0" smtClean="0"/>
              <a:t>. </a:t>
            </a:r>
          </a:p>
          <a:p>
            <a:pPr marL="457200" lvl="0" indent="-457200" algn="just">
              <a:buFont typeface="+mj-lt"/>
              <a:buAutoNum type="arabicPeriod"/>
            </a:pPr>
            <a:r>
              <a:rPr lang="it-IT" sz="2400" dirty="0" smtClean="0"/>
              <a:t>Condurre </a:t>
            </a:r>
            <a:r>
              <a:rPr lang="it-IT" sz="2400" dirty="0" smtClean="0"/>
              <a:t>interviste con gli </a:t>
            </a:r>
            <a:r>
              <a:rPr lang="it-IT" sz="2400" dirty="0" err="1" smtClean="0"/>
              <a:t>stakeholder</a:t>
            </a:r>
            <a:r>
              <a:rPr lang="it-IT" sz="2400" dirty="0" smtClean="0"/>
              <a:t> interni, tra cui il CEO, il responsabile della strategia, il responsabile delle operazioni, il responsabile della finanza, tra gli altri individui rilevanti. Raccogliere informazioni sulle priorità nella loro area dell'organizzazione, le sfide, le opportunità che vedono in futuro e il talento, le competenze e le risorse di cui pensano di aver bisogno per raggiungere i loro obiettivi a breve, medio e lungo termine</a:t>
            </a:r>
            <a:r>
              <a:rPr lang="it-IT" sz="2400" dirty="0" smtClean="0"/>
              <a:t>. </a:t>
            </a:r>
          </a:p>
          <a:p>
            <a:pPr marL="457200" lvl="0" indent="-457200" algn="just">
              <a:buFont typeface="+mj-lt"/>
              <a:buAutoNum type="arabicPeriod"/>
            </a:pPr>
            <a:r>
              <a:rPr lang="it-IT" sz="2400" dirty="0" smtClean="0"/>
              <a:t>Utilizzate </a:t>
            </a:r>
            <a:r>
              <a:rPr lang="it-IT" sz="2400" dirty="0" smtClean="0"/>
              <a:t>lo Schema della sfida organizzativa sulla diapositiva 18-19 per aiutarvi a raccogliere le informazioni raccolte sul contesto e la strategia della vostra organizzazione durante le prime due </a:t>
            </a:r>
            <a:r>
              <a:rPr lang="it-IT" sz="2400" dirty="0" smtClean="0"/>
              <a:t>fasi.</a:t>
            </a:r>
            <a:endParaRPr lang="en-GB" sz="2400" dirty="0"/>
          </a:p>
        </p:txBody>
      </p:sp>
      <p:sp>
        <p:nvSpPr>
          <p:cNvPr id="4" name="Titel 1"/>
          <p:cNvSpPr>
            <a:spLocks noGrp="1"/>
          </p:cNvSpPr>
          <p:nvPr>
            <p:ph type="title"/>
          </p:nvPr>
        </p:nvSpPr>
        <p:spPr/>
        <p:txBody>
          <a:bodyPr>
            <a:normAutofit fontScale="90000"/>
          </a:bodyPr>
          <a:lstStyle/>
          <a:p>
            <a:r>
              <a:rPr lang="it-IT" b="1" i="1" dirty="0" smtClean="0"/>
              <a:t>6</a:t>
            </a:r>
            <a:r>
              <a:rPr lang="it-IT" b="1" i="1" dirty="0" smtClean="0"/>
              <a:t> </a:t>
            </a:r>
            <a:r>
              <a:rPr lang="it-IT" b="1" i="1" dirty="0" smtClean="0"/>
              <a:t>passi per allineare la vostra strategia di talento alla strategia </a:t>
            </a:r>
            <a:r>
              <a:rPr lang="it-IT" b="1" i="1" dirty="0" smtClean="0"/>
              <a:t>organizzativa </a:t>
            </a:r>
            <a:r>
              <a:rPr lang="en-GB" b="1" i="1" dirty="0" smtClean="0"/>
              <a:t>(I</a:t>
            </a:r>
            <a:r>
              <a:rPr lang="en-GB" b="1" i="1" dirty="0"/>
              <a:t>)</a:t>
            </a:r>
            <a:endParaRPr lang="de-AT" dirty="0"/>
          </a:p>
        </p:txBody>
      </p:sp>
    </p:spTree>
    <p:extLst>
      <p:ext uri="{BB962C8B-B14F-4D97-AF65-F5344CB8AC3E}">
        <p14:creationId xmlns:p14="http://schemas.microsoft.com/office/powerpoint/2010/main" xmlns="" val="3763059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28650" y="1825625"/>
            <a:ext cx="7886700" cy="4436630"/>
          </a:xfrm>
        </p:spPr>
        <p:txBody>
          <a:bodyPr>
            <a:normAutofit fontScale="77500" lnSpcReduction="20000"/>
          </a:bodyPr>
          <a:lstStyle/>
          <a:p>
            <a:pPr marL="0" lvl="0" indent="0">
              <a:buNone/>
            </a:pPr>
            <a:r>
              <a:rPr lang="it-IT" sz="2400" dirty="0" smtClean="0"/>
              <a:t>Seguite questi passi usando gli strumenti e i modelli forniti per sviluppare la vostra strategia di talento:</a:t>
            </a:r>
          </a:p>
          <a:p>
            <a:pPr marL="457200" lvl="0" indent="-457200">
              <a:buFont typeface="+mj-lt"/>
              <a:buAutoNum type="arabicPeriod" startAt="5"/>
            </a:pPr>
            <a:r>
              <a:rPr lang="it-IT" sz="2400" dirty="0" smtClean="0"/>
              <a:t>Utilizzando </a:t>
            </a:r>
            <a:r>
              <a:rPr lang="it-IT" sz="2400" dirty="0" smtClean="0"/>
              <a:t>lo strumento diagnostico Talent </a:t>
            </a:r>
            <a:r>
              <a:rPr lang="it-IT" sz="2400" dirty="0" err="1" smtClean="0"/>
              <a:t>Dilemmas</a:t>
            </a:r>
            <a:r>
              <a:rPr lang="it-IT" sz="2400" dirty="0" smtClean="0"/>
              <a:t> (diapositive 20-21), individua i principi generali del talento che guideranno lo sviluppo della tua strategia. Lo strumento può essere utilizzato nei colloqui con gli </a:t>
            </a:r>
            <a:r>
              <a:rPr lang="it-IT" sz="2400" dirty="0" err="1" smtClean="0"/>
              <a:t>stakeholder</a:t>
            </a:r>
            <a:r>
              <a:rPr lang="it-IT" sz="2400" dirty="0" smtClean="0"/>
              <a:t> o in un esercizio di gruppo facilitato con un team di </a:t>
            </a:r>
            <a:r>
              <a:rPr lang="it-IT" sz="2400" dirty="0" err="1" smtClean="0"/>
              <a:t>stakeholder</a:t>
            </a:r>
            <a:r>
              <a:rPr lang="it-IT" sz="2400" dirty="0" smtClean="0"/>
              <a:t> per darvi un quadro chiaro di dove la vostra organizzazione si trova attualmente sui dieci dilemmi del talento più comuni e dove i vostri </a:t>
            </a:r>
            <a:r>
              <a:rPr lang="it-IT" sz="2400" dirty="0" err="1" smtClean="0"/>
              <a:t>stakeholder</a:t>
            </a:r>
            <a:r>
              <a:rPr lang="it-IT" sz="2400" dirty="0" smtClean="0"/>
              <a:t> ritengono che l'organizzazione dovrebbe sedersi. La posizione </a:t>
            </a:r>
            <a:r>
              <a:rPr lang="it-IT" sz="2400" dirty="0" err="1" smtClean="0"/>
              <a:t>aspirazionale</a:t>
            </a:r>
            <a:r>
              <a:rPr lang="it-IT" sz="2400" dirty="0" smtClean="0"/>
              <a:t> guida lo sviluppo dei vostri principi di talento. Il divario tra la vostra posizione attuale e questa aspirazione informerà le azioni della vostra strategia per i </a:t>
            </a:r>
            <a:r>
              <a:rPr lang="it-IT" sz="2400" dirty="0" smtClean="0"/>
              <a:t>talenti.</a:t>
            </a:r>
          </a:p>
          <a:p>
            <a:pPr marL="457200" lvl="0" indent="-457200">
              <a:buFont typeface="+mj-lt"/>
              <a:buAutoNum type="arabicPeriod" startAt="5"/>
            </a:pPr>
            <a:r>
              <a:rPr lang="it-IT" sz="2400" dirty="0" smtClean="0"/>
              <a:t>Una </a:t>
            </a:r>
            <a:r>
              <a:rPr lang="it-IT" sz="2400" dirty="0" smtClean="0"/>
              <a:t>volta completati i passi precedenti, siete pronti ad iniziare la fase critica di pianificazione. Usate il modello di pianificazione della tabella di marcia dei talenti (diapositive 22-24) per identificare e registrare le priorità e le azioni chiave da intraprendere ad ogni tappa del percorso di sviluppo della vostra strategia per i talenti.  </a:t>
            </a:r>
            <a:endParaRPr lang="it-IT" sz="2400" dirty="0"/>
          </a:p>
        </p:txBody>
      </p:sp>
      <p:sp>
        <p:nvSpPr>
          <p:cNvPr id="4" name="Titel 1"/>
          <p:cNvSpPr>
            <a:spLocks noGrp="1"/>
          </p:cNvSpPr>
          <p:nvPr>
            <p:ph type="title"/>
          </p:nvPr>
        </p:nvSpPr>
        <p:spPr/>
        <p:txBody>
          <a:bodyPr>
            <a:normAutofit fontScale="90000"/>
          </a:bodyPr>
          <a:lstStyle/>
          <a:p>
            <a:r>
              <a:rPr lang="it-IT" b="1" i="1" dirty="0" smtClean="0"/>
              <a:t>6 </a:t>
            </a:r>
            <a:r>
              <a:rPr lang="it-IT" b="1" i="1" dirty="0" smtClean="0"/>
              <a:t>passi per allineare la vostra strategia di talento alla strategia organizzativa</a:t>
            </a:r>
            <a:r>
              <a:rPr lang="en-GB" b="1" i="1" dirty="0" smtClean="0"/>
              <a:t>(II</a:t>
            </a:r>
            <a:r>
              <a:rPr lang="en-GB" b="1" i="1" dirty="0"/>
              <a:t>)</a:t>
            </a:r>
            <a:endParaRPr lang="de-AT" dirty="0"/>
          </a:p>
        </p:txBody>
      </p:sp>
    </p:spTree>
    <p:extLst>
      <p:ext uri="{BB962C8B-B14F-4D97-AF65-F5344CB8AC3E}">
        <p14:creationId xmlns:p14="http://schemas.microsoft.com/office/powerpoint/2010/main" xmlns="" val="3749327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SWOT-Analysis (I)</a:t>
            </a:r>
            <a:endParaRPr lang="de-AT" dirty="0"/>
          </a:p>
        </p:txBody>
      </p:sp>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600995" y="1459785"/>
            <a:ext cx="3942010" cy="4434762"/>
          </a:xfrm>
        </p:spPr>
      </p:pic>
      <p:sp>
        <p:nvSpPr>
          <p:cNvPr id="5" name="Rechteck 4"/>
          <p:cNvSpPr/>
          <p:nvPr/>
        </p:nvSpPr>
        <p:spPr>
          <a:xfrm>
            <a:off x="2831123" y="5690767"/>
            <a:ext cx="3481754" cy="646331"/>
          </a:xfrm>
          <a:prstGeom prst="rect">
            <a:avLst/>
          </a:prstGeom>
        </p:spPr>
        <p:txBody>
          <a:bodyPr wrap="square">
            <a:spAutoFit/>
          </a:bodyPr>
          <a:lstStyle/>
          <a:p>
            <a:r>
              <a:rPr lang="en-US" sz="1200" dirty="0">
                <a:solidFill>
                  <a:srgbClr val="222222"/>
                </a:solidFill>
                <a:latin typeface="Arial" panose="020B0604020202020204" pitchFamily="34" charset="0"/>
              </a:rPr>
              <a:t>This file was created by </a:t>
            </a:r>
            <a:r>
              <a:rPr lang="de-AT" sz="1200" dirty="0" err="1">
                <a:hlinkClick r:id="rId3" tooltip="User:Xhienne"/>
              </a:rPr>
              <a:t>Xhienne</a:t>
            </a:r>
            <a:r>
              <a:rPr lang="en-US" sz="1200" dirty="0">
                <a:solidFill>
                  <a:srgbClr val="222222"/>
                </a:solidFill>
                <a:latin typeface="Arial" panose="020B0604020202020204" pitchFamily="34" charset="0"/>
              </a:rPr>
              <a:t> and is licensed under the </a:t>
            </a:r>
            <a:r>
              <a:rPr lang="en-US" sz="1200" dirty="0">
                <a:solidFill>
                  <a:srgbClr val="663366"/>
                </a:solidFill>
                <a:latin typeface="Arial" panose="020B0604020202020204" pitchFamily="34" charset="0"/>
                <a:hlinkClick r:id="rId4" tooltip="w:en:Creative Commons"/>
              </a:rPr>
              <a:t>Creative Commons</a:t>
            </a:r>
            <a:r>
              <a:rPr lang="en-US" sz="1200" dirty="0">
                <a:solidFill>
                  <a:srgbClr val="222222"/>
                </a:solidFill>
                <a:latin typeface="Arial" panose="020B0604020202020204" pitchFamily="34" charset="0"/>
              </a:rPr>
              <a:t> </a:t>
            </a:r>
            <a:r>
              <a:rPr lang="en-US" sz="1200" dirty="0">
                <a:solidFill>
                  <a:srgbClr val="663366"/>
                </a:solidFill>
                <a:latin typeface="Arial" panose="020B0604020202020204" pitchFamily="34" charset="0"/>
                <a:hlinkClick r:id="rId5"/>
              </a:rPr>
              <a:t>Attribution-Share Alike 2.5 Generic</a:t>
            </a:r>
            <a:endParaRPr lang="de-AT" sz="1200" dirty="0"/>
          </a:p>
        </p:txBody>
      </p:sp>
    </p:spTree>
    <p:extLst>
      <p:ext uri="{BB962C8B-B14F-4D97-AF65-F5344CB8AC3E}">
        <p14:creationId xmlns:p14="http://schemas.microsoft.com/office/powerpoint/2010/main" xmlns="" val="2454523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SWOT-Analysis (II)</a:t>
            </a:r>
            <a:endParaRPr lang="de-AT" dirty="0"/>
          </a:p>
        </p:txBody>
      </p:sp>
      <p:sp>
        <p:nvSpPr>
          <p:cNvPr id="3" name="Inhaltsplatzhalter 2"/>
          <p:cNvSpPr>
            <a:spLocks noGrp="1"/>
          </p:cNvSpPr>
          <p:nvPr>
            <p:ph idx="1"/>
          </p:nvPr>
        </p:nvSpPr>
        <p:spPr>
          <a:xfrm>
            <a:off x="1000970" y="1690689"/>
            <a:ext cx="7514380" cy="4134080"/>
          </a:xfrm>
        </p:spPr>
        <p:txBody>
          <a:bodyPr/>
          <a:lstStyle/>
          <a:p>
            <a:pPr marL="0" indent="0">
              <a:buNone/>
            </a:pPr>
            <a:r>
              <a:rPr lang="it-IT" dirty="0" smtClean="0"/>
              <a:t>Fattori esterni da considerare:</a:t>
            </a:r>
          </a:p>
          <a:p>
            <a:pPr marL="360363" indent="-277813"/>
            <a:r>
              <a:rPr lang="it-IT" dirty="0" smtClean="0"/>
              <a:t>Situazione di mercato del settore specifico</a:t>
            </a:r>
          </a:p>
          <a:p>
            <a:pPr marL="360363" indent="-277813"/>
            <a:r>
              <a:rPr lang="it-IT" dirty="0" smtClean="0"/>
              <a:t>Fattori sociali come la struttura sociale, il cambiamento dei valori</a:t>
            </a:r>
          </a:p>
          <a:p>
            <a:pPr marL="360363" indent="-277813"/>
            <a:r>
              <a:rPr lang="it-IT" dirty="0" smtClean="0"/>
              <a:t>Potenziale formativo/struttura dei dipendenti</a:t>
            </a:r>
          </a:p>
          <a:p>
            <a:pPr marL="360363" indent="-277813"/>
            <a:r>
              <a:rPr lang="it-IT" dirty="0" smtClean="0"/>
              <a:t>Situazione sul mercato del lavoro</a:t>
            </a:r>
          </a:p>
          <a:p>
            <a:pPr marL="360363" indent="-277813"/>
            <a:r>
              <a:rPr lang="it-IT" dirty="0" smtClean="0"/>
              <a:t>Disposizioni legali</a:t>
            </a:r>
          </a:p>
          <a:p>
            <a:pPr marL="360363" indent="-277813"/>
            <a:r>
              <a:rPr lang="it-IT" dirty="0" smtClean="0"/>
              <a:t>Fattori politici</a:t>
            </a:r>
          </a:p>
          <a:p>
            <a:pPr marL="360363" indent="-277813"/>
            <a:r>
              <a:rPr lang="it-IT" dirty="0" smtClean="0"/>
              <a:t>Concorrenti</a:t>
            </a:r>
          </a:p>
          <a:p>
            <a:pPr marL="360363" indent="-277813"/>
            <a:r>
              <a:rPr lang="it-IT" dirty="0" smtClean="0"/>
              <a:t>Fattori regionali</a:t>
            </a:r>
            <a:endParaRPr lang="it-IT" dirty="0"/>
          </a:p>
        </p:txBody>
      </p:sp>
    </p:spTree>
    <p:extLst>
      <p:ext uri="{BB962C8B-B14F-4D97-AF65-F5344CB8AC3E}">
        <p14:creationId xmlns:p14="http://schemas.microsoft.com/office/powerpoint/2010/main" xmlns="" val="1401529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878555" y="0"/>
            <a:ext cx="7886700" cy="1325563"/>
          </a:xfrm>
        </p:spPr>
        <p:txBody>
          <a:bodyPr/>
          <a:lstStyle/>
          <a:p>
            <a:r>
              <a:rPr lang="en-GB" b="1" i="1" dirty="0" err="1" smtClean="0"/>
              <a:t>Modello</a:t>
            </a:r>
            <a:r>
              <a:rPr lang="en-GB" b="1" i="1" dirty="0" smtClean="0"/>
              <a:t> </a:t>
            </a:r>
            <a:r>
              <a:rPr lang="en-GB" b="1" i="1" dirty="0" err="1" smtClean="0"/>
              <a:t>di</a:t>
            </a:r>
            <a:r>
              <a:rPr lang="en-GB" b="1" i="1" dirty="0" smtClean="0"/>
              <a:t> </a:t>
            </a:r>
            <a:r>
              <a:rPr lang="en-GB" b="1" i="1" dirty="0" err="1" smtClean="0"/>
              <a:t>sfida</a:t>
            </a:r>
            <a:r>
              <a:rPr lang="en-GB" b="1" i="1" dirty="0" smtClean="0"/>
              <a:t> </a:t>
            </a:r>
            <a:r>
              <a:rPr lang="en-GB" b="1" i="1" dirty="0" err="1" smtClean="0"/>
              <a:t>organizzativa</a:t>
            </a:r>
            <a:endParaRPr lang="de-AT" dirty="0"/>
          </a:p>
        </p:txBody>
      </p:sp>
      <p:sp>
        <p:nvSpPr>
          <p:cNvPr id="3" name="Inhaltsplatzhalter 2"/>
          <p:cNvSpPr>
            <a:spLocks noGrp="1"/>
          </p:cNvSpPr>
          <p:nvPr>
            <p:ph idx="4294967295"/>
          </p:nvPr>
        </p:nvSpPr>
        <p:spPr>
          <a:xfrm>
            <a:off x="878555" y="954088"/>
            <a:ext cx="7886700" cy="3937000"/>
          </a:xfrm>
        </p:spPr>
        <p:txBody>
          <a:bodyPr>
            <a:noAutofit/>
          </a:bodyPr>
          <a:lstStyle/>
          <a:p>
            <a:pPr marL="0" indent="0">
              <a:buNone/>
            </a:pPr>
            <a:r>
              <a:rPr lang="it-IT" sz="1400" dirty="0" smtClean="0"/>
              <a:t>Lo Strumento Modelli di Sfida Organizzativa vi permette di esplorare il contesto in cui opera la vostra organizzazione e di registrare le sfide o le opportunità chiave che l'organizzazione deve affrontare, considerando le implicazioni per la gestione dei talenti e identificando le azioni da intraprendere.</a:t>
            </a:r>
          </a:p>
          <a:p>
            <a:pPr marL="0" indent="0">
              <a:buNone/>
            </a:pPr>
            <a:r>
              <a:rPr lang="it-IT" sz="1400" dirty="0" smtClean="0"/>
              <a:t>Questo potrebbe essere utilizzato durante le interviste con gli </a:t>
            </a:r>
            <a:r>
              <a:rPr lang="it-IT" sz="1400" dirty="0" err="1" smtClean="0"/>
              <a:t>stakeholder</a:t>
            </a:r>
            <a:r>
              <a:rPr lang="it-IT" sz="1400" dirty="0" smtClean="0"/>
              <a:t> o potrebbe essere adattato per essere un questionario. Permette di acquisire dati sul contesto organizzativo e sulle relative implicazioni in termini di talento, che forniranno indicazioni per la vostra strategia di talent management.</a:t>
            </a:r>
          </a:p>
          <a:p>
            <a:pPr marL="0" indent="0">
              <a:buNone/>
            </a:pPr>
            <a:r>
              <a:rPr lang="it-IT" sz="1400" dirty="0" smtClean="0"/>
              <a:t>Identifica le sfide o le opportunità chiave che la vostra organizzazione deve affrontare:</a:t>
            </a:r>
            <a:endParaRPr lang="en-GB" sz="1400" dirty="0" smtClean="0"/>
          </a:p>
          <a:p>
            <a:pPr marL="342900" indent="-342900">
              <a:spcAft>
                <a:spcPts val="600"/>
              </a:spcAft>
              <a:buFont typeface="+mj-lt"/>
              <a:buAutoNum type="arabicPeriod"/>
            </a:pPr>
            <a:r>
              <a:rPr lang="it-IT" sz="1400" dirty="0" smtClean="0"/>
              <a:t>Analizzare i tipi di competenze, capacità e risorse necessarie per avere successo in questi scenari o ambienti</a:t>
            </a:r>
          </a:p>
          <a:p>
            <a:pPr marL="342900" indent="-342900">
              <a:spcAft>
                <a:spcPts val="600"/>
              </a:spcAft>
              <a:buFont typeface="+mj-lt"/>
              <a:buAutoNum type="arabicPeriod"/>
            </a:pPr>
            <a:r>
              <a:rPr lang="it-IT" sz="1400" dirty="0" smtClean="0"/>
              <a:t>Valutare lo stato attuale della vostra organizzazione per identificare le aree prioritarie</a:t>
            </a:r>
          </a:p>
          <a:p>
            <a:pPr marL="342900" indent="-342900">
              <a:spcAft>
                <a:spcPts val="600"/>
              </a:spcAft>
              <a:buFont typeface="+mj-lt"/>
              <a:buAutoNum type="arabicPeriod"/>
            </a:pPr>
            <a:r>
              <a:rPr lang="it-IT" sz="1400" dirty="0" smtClean="0"/>
              <a:t>Identificare le implicazioni per la gestione dei talenti</a:t>
            </a:r>
          </a:p>
          <a:p>
            <a:pPr marL="342900" indent="-342900">
              <a:spcAft>
                <a:spcPts val="600"/>
              </a:spcAft>
              <a:buFont typeface="+mj-lt"/>
              <a:buAutoNum type="arabicPeriod"/>
            </a:pPr>
            <a:r>
              <a:rPr lang="it-IT" sz="1400" dirty="0" smtClean="0"/>
              <a:t>Registrare le azioni che devono essere intraprese per affrontare le implicazioni</a:t>
            </a:r>
          </a:p>
          <a:p>
            <a:pPr marL="342900" indent="-342900">
              <a:spcAft>
                <a:spcPts val="600"/>
              </a:spcAft>
              <a:buNone/>
            </a:pPr>
            <a:r>
              <a:rPr lang="it-IT" sz="1400" dirty="0" smtClean="0"/>
              <a:t>Qui di seguito sono riportati un paio di esempi</a:t>
            </a:r>
            <a:r>
              <a:rPr lang="en-GB" sz="1400" dirty="0" smtClean="0"/>
              <a:t>:</a:t>
            </a:r>
          </a:p>
          <a:p>
            <a:endParaRPr lang="de-AT" sz="1200" dirty="0"/>
          </a:p>
        </p:txBody>
      </p:sp>
      <p:graphicFrame>
        <p:nvGraphicFramePr>
          <p:cNvPr id="5" name="Group 139"/>
          <p:cNvGraphicFramePr>
            <a:graphicFrameLocks noGrp="1"/>
          </p:cNvGraphicFramePr>
          <p:nvPr>
            <p:extLst>
              <p:ext uri="{D42A27DB-BD31-4B8C-83A1-F6EECF244321}">
                <p14:modId xmlns="" xmlns:p14="http://schemas.microsoft.com/office/powerpoint/2010/main" val="3415153394"/>
              </p:ext>
            </p:extLst>
          </p:nvPr>
        </p:nvGraphicFramePr>
        <p:xfrm>
          <a:off x="300399" y="4963442"/>
          <a:ext cx="8792005" cy="1794154"/>
        </p:xfrm>
        <a:graphic>
          <a:graphicData uri="http://schemas.openxmlformats.org/drawingml/2006/table">
            <a:tbl>
              <a:tblPr firstRow="1" bandRow="1">
                <a:tableStyleId>{BC89EF96-8CEA-46FF-86C4-4CE0E7609802}</a:tableStyleId>
              </a:tblPr>
              <a:tblGrid>
                <a:gridCol w="1758401">
                  <a:extLst>
                    <a:ext uri="{9D8B030D-6E8A-4147-A177-3AD203B41FA5}">
                      <a16:colId xmlns="" xmlns:a16="http://schemas.microsoft.com/office/drawing/2014/main" val="20000"/>
                    </a:ext>
                  </a:extLst>
                </a:gridCol>
                <a:gridCol w="1758401">
                  <a:extLst>
                    <a:ext uri="{9D8B030D-6E8A-4147-A177-3AD203B41FA5}">
                      <a16:colId xmlns="" xmlns:a16="http://schemas.microsoft.com/office/drawing/2014/main" val="20001"/>
                    </a:ext>
                  </a:extLst>
                </a:gridCol>
                <a:gridCol w="1758401">
                  <a:extLst>
                    <a:ext uri="{9D8B030D-6E8A-4147-A177-3AD203B41FA5}">
                      <a16:colId xmlns="" xmlns:a16="http://schemas.microsoft.com/office/drawing/2014/main" val="20002"/>
                    </a:ext>
                  </a:extLst>
                </a:gridCol>
                <a:gridCol w="1758401">
                  <a:extLst>
                    <a:ext uri="{9D8B030D-6E8A-4147-A177-3AD203B41FA5}">
                      <a16:colId xmlns="" xmlns:a16="http://schemas.microsoft.com/office/drawing/2014/main" val="20003"/>
                    </a:ext>
                  </a:extLst>
                </a:gridCol>
                <a:gridCol w="1758401">
                  <a:extLst>
                    <a:ext uri="{9D8B030D-6E8A-4147-A177-3AD203B41FA5}">
                      <a16:colId xmlns="" xmlns:a16="http://schemas.microsoft.com/office/drawing/2014/main" val="20004"/>
                    </a:ext>
                  </a:extLst>
                </a:gridCol>
              </a:tblGrid>
              <a:tr h="574115">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it-IT" sz="1000" u="none" strike="noStrike" cap="none" normalizeH="0" baseline="0" dirty="0" smtClean="0">
                          <a:ln>
                            <a:noFill/>
                          </a:ln>
                          <a:effectLst/>
                          <a:latin typeface="+mn-lt"/>
                        </a:rPr>
                        <a:t>Quali sono le sfide/opportunità critiche che l'organizzazione deve affrontare</a:t>
                      </a:r>
                      <a:r>
                        <a:rPr kumimoji="0" lang="en-US" sz="1000" u="none" strike="noStrike" cap="none" normalizeH="0" baseline="0" dirty="0" smtClean="0">
                          <a:ln>
                            <a:noFill/>
                          </a:ln>
                          <a:effectLst/>
                          <a:latin typeface="+mn-lt"/>
                        </a:rPr>
                        <a:t>?</a:t>
                      </a:r>
                      <a:endParaRPr kumimoji="0" lang="en-US" sz="1000" b="1" i="0" u="none" strike="noStrike" cap="none" normalizeH="0" baseline="0" dirty="0">
                        <a:ln>
                          <a:noFill/>
                        </a:ln>
                        <a:solidFill>
                          <a:schemeClr val="bg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it-IT" sz="1000" u="none" strike="noStrike" cap="none" normalizeH="0" baseline="0" dirty="0" smtClean="0">
                          <a:ln>
                            <a:noFill/>
                          </a:ln>
                          <a:effectLst/>
                          <a:latin typeface="+mn-lt"/>
                        </a:rPr>
                        <a:t>In cosa dovrà eccellere l'organizzazione per affrontare queste sfide</a:t>
                      </a:r>
                      <a:r>
                        <a:rPr kumimoji="0" lang="en-US" sz="1000" u="none" strike="noStrike" cap="none" normalizeH="0" baseline="0" dirty="0" smtClean="0">
                          <a:ln>
                            <a:noFill/>
                          </a:ln>
                          <a:effectLst/>
                          <a:latin typeface="+mn-lt"/>
                        </a:rPr>
                        <a:t>?</a:t>
                      </a:r>
                      <a:endParaRPr kumimoji="0" lang="en-US" sz="1000" b="1" i="0" u="none" strike="noStrike" cap="none" normalizeH="0" baseline="0" dirty="0">
                        <a:ln>
                          <a:noFill/>
                        </a:ln>
                        <a:solidFill>
                          <a:schemeClr val="bg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it-IT" sz="1000" u="none" strike="noStrike" cap="none" normalizeH="0" baseline="0" dirty="0" smtClean="0">
                          <a:ln>
                            <a:noFill/>
                          </a:ln>
                          <a:effectLst/>
                          <a:latin typeface="+mn-lt"/>
                        </a:rPr>
                        <a:t>In che misura esistono queste capacità</a:t>
                      </a:r>
                      <a:r>
                        <a:rPr kumimoji="0" lang="en-US" sz="1000" u="none" strike="noStrike" cap="none" normalizeH="0" baseline="0" dirty="0" smtClean="0">
                          <a:ln>
                            <a:noFill/>
                          </a:ln>
                          <a:effectLst/>
                          <a:latin typeface="+mn-lt"/>
                        </a:rPr>
                        <a:t>? </a:t>
                      </a:r>
                      <a:endParaRPr kumimoji="0" lang="en-US" sz="1000" b="1" i="0" u="none" strike="noStrike" cap="none" normalizeH="0" baseline="0" dirty="0">
                        <a:ln>
                          <a:noFill/>
                        </a:ln>
                        <a:solidFill>
                          <a:schemeClr val="bg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it-IT" sz="1000" u="none" strike="noStrike" cap="none" normalizeH="0" baseline="0" dirty="0" smtClean="0">
                          <a:ln>
                            <a:noFill/>
                          </a:ln>
                          <a:effectLst/>
                          <a:latin typeface="+mn-lt"/>
                        </a:rPr>
                        <a:t>Quali sono le implicazioni per la gestione dei talenti</a:t>
                      </a:r>
                      <a:r>
                        <a:rPr kumimoji="0" lang="en-US" sz="1000" u="none" strike="noStrike" cap="none" normalizeH="0" baseline="0" dirty="0" smtClean="0">
                          <a:ln>
                            <a:noFill/>
                          </a:ln>
                          <a:effectLst/>
                          <a:latin typeface="+mn-lt"/>
                        </a:rPr>
                        <a:t>?</a:t>
                      </a:r>
                      <a:endParaRPr kumimoji="0" lang="en-US" sz="1000" b="1" i="0" u="none" strike="noStrike" cap="none" normalizeH="0" baseline="0" dirty="0">
                        <a:ln>
                          <a:noFill/>
                        </a:ln>
                        <a:solidFill>
                          <a:schemeClr val="bg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it-IT" sz="1000" u="none" strike="noStrike" cap="none" normalizeH="0" baseline="0" dirty="0" smtClean="0">
                          <a:ln>
                            <a:noFill/>
                          </a:ln>
                          <a:effectLst/>
                          <a:latin typeface="+mn-lt"/>
                        </a:rPr>
                        <a:t>Quali azioni devono essere intraprese per affrontare questi cambiamenti</a:t>
                      </a:r>
                      <a:r>
                        <a:rPr kumimoji="0" lang="en-US" sz="1000" u="none" strike="noStrike" cap="none" normalizeH="0" baseline="0" dirty="0" smtClean="0">
                          <a:ln>
                            <a:noFill/>
                          </a:ln>
                          <a:effectLst/>
                          <a:latin typeface="+mn-lt"/>
                        </a:rPr>
                        <a:t>?</a:t>
                      </a:r>
                      <a:endParaRPr kumimoji="0" lang="en-US" sz="1000" b="1" i="0" u="none" strike="noStrike" cap="none" normalizeH="0" baseline="0" dirty="0">
                        <a:ln>
                          <a:noFill/>
                        </a:ln>
                        <a:solidFill>
                          <a:schemeClr val="bg1"/>
                        </a:solidFill>
                        <a:effectLst/>
                        <a:latin typeface="+mn-lt"/>
                        <a:ea typeface="MS PGothic"/>
                        <a:cs typeface="MS PGothic"/>
                      </a:endParaRPr>
                    </a:p>
                  </a:txBody>
                  <a:tcPr marL="84406" marR="84406" marT="42203" marB="42203" anchor="ctr" horzOverflow="overflow"/>
                </a:tc>
                <a:extLst>
                  <a:ext uri="{0D108BD9-81ED-4DB2-BD59-A6C34878D82A}">
                    <a16:rowId xmlns="" xmlns:a16="http://schemas.microsoft.com/office/drawing/2014/main" val="10000"/>
                  </a:ext>
                </a:extLst>
              </a:tr>
              <a:tr h="550074">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n-US" sz="1000" u="none" strike="noStrike" cap="none" normalizeH="0" baseline="0" dirty="0" err="1" smtClean="0">
                          <a:ln>
                            <a:noFill/>
                          </a:ln>
                          <a:effectLst/>
                          <a:latin typeface="+mn-lt"/>
                        </a:rPr>
                        <a:t>L’aumento</a:t>
                      </a:r>
                      <a:r>
                        <a:rPr kumimoji="0" lang="en-US" sz="1000" u="none" strike="noStrike" cap="none" normalizeH="0" baseline="0" dirty="0" smtClean="0">
                          <a:ln>
                            <a:noFill/>
                          </a:ln>
                          <a:effectLst/>
                          <a:latin typeface="+mn-lt"/>
                        </a:rPr>
                        <a:t> del </a:t>
                      </a:r>
                      <a:r>
                        <a:rPr kumimoji="0" lang="en-US" sz="1000" u="none" strike="noStrike" cap="none" normalizeH="0" baseline="0" dirty="0" err="1" smtClean="0">
                          <a:ln>
                            <a:noFill/>
                          </a:ln>
                          <a:effectLst/>
                          <a:latin typeface="+mn-lt"/>
                        </a:rPr>
                        <a:t>digitale</a:t>
                      </a:r>
                      <a:endParaRPr kumimoji="0" lang="en-US" sz="1000" b="0" i="1"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n-US" sz="1000" u="none" strike="noStrike" cap="none" normalizeH="0" baseline="0" dirty="0" err="1" smtClean="0">
                          <a:ln>
                            <a:noFill/>
                          </a:ln>
                          <a:effectLst/>
                          <a:latin typeface="+mn-lt"/>
                        </a:rPr>
                        <a:t>Tecnologia</a:t>
                      </a:r>
                      <a:r>
                        <a:rPr kumimoji="0" lang="en-US" sz="1000" u="none" strike="noStrike" cap="none" normalizeH="0" baseline="0" dirty="0" smtClean="0">
                          <a:ln>
                            <a:noFill/>
                          </a:ln>
                          <a:effectLst/>
                          <a:latin typeface="+mn-lt"/>
                        </a:rPr>
                        <a:t> </a:t>
                      </a:r>
                      <a:r>
                        <a:rPr kumimoji="0" lang="en-US" sz="1000" u="none" strike="noStrike" cap="none" normalizeH="0" baseline="0" dirty="0" err="1" smtClean="0">
                          <a:ln>
                            <a:noFill/>
                          </a:ln>
                          <a:effectLst/>
                          <a:latin typeface="+mn-lt"/>
                        </a:rPr>
                        <a:t>digitale</a:t>
                      </a:r>
                      <a:endParaRPr kumimoji="0" lang="en-US"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u="none" strike="noStrike" cap="none" normalizeH="0" baseline="0" dirty="0" err="1" smtClean="0">
                          <a:ln>
                            <a:noFill/>
                          </a:ln>
                          <a:effectLst/>
                          <a:latin typeface="+mn-lt"/>
                        </a:rPr>
                        <a:t>Rosso</a:t>
                      </a:r>
                      <a:r>
                        <a:rPr kumimoji="0" lang="en-US" sz="1000" u="none" strike="noStrike" cap="none" normalizeH="0" baseline="0" dirty="0" smtClean="0">
                          <a:ln>
                            <a:noFill/>
                          </a:ln>
                          <a:effectLst/>
                          <a:latin typeface="+mn-lt"/>
                        </a:rPr>
                        <a:t> - </a:t>
                      </a:r>
                      <a:r>
                        <a:rPr kumimoji="0" lang="en-US" sz="1000" u="none" strike="noStrike" cap="none" normalizeH="0" baseline="0" dirty="0" err="1" smtClean="0">
                          <a:ln>
                            <a:noFill/>
                          </a:ln>
                          <a:effectLst/>
                          <a:latin typeface="+mn-lt"/>
                        </a:rPr>
                        <a:t>alta</a:t>
                      </a:r>
                      <a:r>
                        <a:rPr kumimoji="0" lang="en-US" sz="1000" u="none" strike="noStrike" cap="none" normalizeH="0" baseline="0" dirty="0" smtClean="0">
                          <a:ln>
                            <a:noFill/>
                          </a:ln>
                          <a:effectLst/>
                          <a:latin typeface="+mn-lt"/>
                        </a:rPr>
                        <a:t> </a:t>
                      </a:r>
                      <a:r>
                        <a:rPr kumimoji="0" lang="en-US" sz="1000" u="none" strike="noStrike" cap="none" normalizeH="0" baseline="0" dirty="0" err="1" smtClean="0">
                          <a:ln>
                            <a:noFill/>
                          </a:ln>
                          <a:effectLst/>
                          <a:latin typeface="+mn-lt"/>
                        </a:rPr>
                        <a:t>priorità</a:t>
                      </a:r>
                      <a:endParaRPr kumimoji="0" lang="en-US" sz="1000" u="none" strike="noStrike" cap="none" normalizeH="0" baseline="0" dirty="0">
                        <a:ln>
                          <a:noFill/>
                        </a:ln>
                        <a:effectLst/>
                        <a:latin typeface="+mn-lt"/>
                      </a:endParaRPr>
                    </a:p>
                  </a:txBody>
                  <a:tcPr marL="84406" marR="84406" marT="42203" marB="4220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u="none" strike="noStrike" cap="none" normalizeH="0" baseline="0" dirty="0" smtClean="0">
                          <a:ln>
                            <a:noFill/>
                          </a:ln>
                          <a:effectLst/>
                          <a:latin typeface="+mn-lt"/>
                        </a:rPr>
                        <a:t>Mancanza di competenze digitali in alcuni team</a:t>
                      </a:r>
                      <a:endParaRPr kumimoji="0" lang="it-IT" sz="1000" u="none" strike="noStrike" cap="none" normalizeH="0" baseline="0" dirty="0">
                        <a:ln>
                          <a:noFill/>
                        </a:ln>
                        <a:effectLst/>
                        <a:latin typeface="+mn-lt"/>
                      </a:endParaRPr>
                    </a:p>
                  </a:txBody>
                  <a:tcPr marL="84406" marR="84406" marT="42203" marB="42203"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n-GB" sz="1000" b="0" i="0" u="none" strike="noStrike" cap="none" normalizeH="0" baseline="0" dirty="0" err="1" smtClean="0">
                          <a:ln>
                            <a:noFill/>
                          </a:ln>
                          <a:solidFill>
                            <a:schemeClr val="tx1"/>
                          </a:solidFill>
                          <a:effectLst/>
                          <a:latin typeface="+mn-lt"/>
                          <a:ea typeface="MS PGothic"/>
                          <a:cs typeface="MS PGothic"/>
                        </a:rPr>
                        <a:t>Assunzioni</a:t>
                      </a:r>
                      <a:r>
                        <a:rPr kumimoji="0" lang="en-GB" sz="1000" b="0" i="0" u="none" strike="noStrike" cap="none" normalizeH="0" baseline="0" dirty="0" smtClean="0">
                          <a:ln>
                            <a:noFill/>
                          </a:ln>
                          <a:solidFill>
                            <a:schemeClr val="tx1"/>
                          </a:solidFill>
                          <a:effectLst/>
                          <a:latin typeface="+mn-lt"/>
                          <a:ea typeface="MS PGothic"/>
                          <a:cs typeface="MS PGothic"/>
                        </a:rPr>
                        <a:t> </a:t>
                      </a:r>
                      <a:r>
                        <a:rPr kumimoji="0" lang="en-GB" sz="1000" b="0" i="0" u="none" strike="noStrike" cap="none" normalizeH="0" baseline="0" dirty="0" err="1" smtClean="0">
                          <a:ln>
                            <a:noFill/>
                          </a:ln>
                          <a:solidFill>
                            <a:schemeClr val="tx1"/>
                          </a:solidFill>
                          <a:effectLst/>
                          <a:latin typeface="+mn-lt"/>
                          <a:ea typeface="MS PGothic"/>
                          <a:cs typeface="MS PGothic"/>
                        </a:rPr>
                        <a:t>mirate</a:t>
                      </a:r>
                      <a:endParaRPr kumimoji="0" lang="en-GB"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extLst>
                  <a:ext uri="{0D108BD9-81ED-4DB2-BD59-A6C34878D82A}">
                    <a16:rowId xmlns="" xmlns:a16="http://schemas.microsoft.com/office/drawing/2014/main" val="10001"/>
                  </a:ext>
                </a:extLst>
              </a:tr>
              <a:tr h="550074">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n-US" sz="1000" b="0" i="0" u="none" strike="noStrike" cap="none" normalizeH="0" baseline="0" dirty="0" err="1" smtClean="0">
                          <a:ln>
                            <a:noFill/>
                          </a:ln>
                          <a:solidFill>
                            <a:schemeClr val="tx1"/>
                          </a:solidFill>
                          <a:effectLst/>
                          <a:latin typeface="+mn-lt"/>
                          <a:ea typeface="MS PGothic"/>
                          <a:cs typeface="MS PGothic"/>
                        </a:rPr>
                        <a:t>Nuova</a:t>
                      </a:r>
                      <a:r>
                        <a:rPr kumimoji="0" lang="en-US" sz="1000" b="0" i="0" u="none" strike="noStrike" cap="none" normalizeH="0" baseline="0" dirty="0" smtClean="0">
                          <a:ln>
                            <a:noFill/>
                          </a:ln>
                          <a:solidFill>
                            <a:schemeClr val="tx1"/>
                          </a:solidFill>
                          <a:effectLst/>
                          <a:latin typeface="+mn-lt"/>
                          <a:ea typeface="MS PGothic"/>
                          <a:cs typeface="MS PGothic"/>
                        </a:rPr>
                        <a:t> leadership</a:t>
                      </a:r>
                      <a:endParaRPr kumimoji="0" lang="en-US"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it-IT" sz="1000" b="0" i="0" u="none" strike="noStrike" cap="none" normalizeH="0" baseline="0" dirty="0" smtClean="0">
                          <a:ln>
                            <a:noFill/>
                          </a:ln>
                          <a:solidFill>
                            <a:schemeClr val="tx1"/>
                          </a:solidFill>
                          <a:effectLst/>
                          <a:latin typeface="+mn-lt"/>
                          <a:ea typeface="MS PGothic"/>
                          <a:cs typeface="MS PGothic"/>
                        </a:rPr>
                        <a:t>Comportamenti di leadership efficaci per gestire il cambiamento</a:t>
                      </a:r>
                      <a:endParaRPr kumimoji="0" lang="en-US"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1"/>
                          </a:solidFill>
                          <a:effectLst/>
                          <a:latin typeface="+mn-lt"/>
                          <a:ea typeface="MS PGothic"/>
                          <a:cs typeface="MS PGothic"/>
                        </a:rPr>
                        <a:t>Giallo</a:t>
                      </a:r>
                      <a:r>
                        <a:rPr kumimoji="0" lang="en-US" sz="1000" b="0" i="0" u="none" strike="noStrike" cap="none" normalizeH="0" baseline="0" dirty="0" smtClean="0">
                          <a:ln>
                            <a:noFill/>
                          </a:ln>
                          <a:solidFill>
                            <a:schemeClr val="tx1"/>
                          </a:solidFill>
                          <a:effectLst/>
                          <a:latin typeface="+mn-lt"/>
                          <a:ea typeface="MS PGothic"/>
                          <a:cs typeface="MS PGothic"/>
                        </a:rPr>
                        <a:t>- </a:t>
                      </a:r>
                      <a:r>
                        <a:rPr kumimoji="0" lang="en-US" sz="1000" b="0" i="0" u="none" strike="noStrike" cap="none" normalizeH="0" baseline="0" dirty="0" err="1" smtClean="0">
                          <a:ln>
                            <a:noFill/>
                          </a:ln>
                          <a:solidFill>
                            <a:schemeClr val="tx1"/>
                          </a:solidFill>
                          <a:effectLst/>
                          <a:latin typeface="+mn-lt"/>
                          <a:ea typeface="MS PGothic"/>
                          <a:cs typeface="MS PGothic"/>
                        </a:rPr>
                        <a:t>priorità</a:t>
                      </a:r>
                      <a:r>
                        <a:rPr kumimoji="0" lang="en-US" sz="1000" b="0" i="0" u="none" strike="noStrike" cap="none" normalizeH="0" baseline="0" dirty="0" smtClean="0">
                          <a:ln>
                            <a:noFill/>
                          </a:ln>
                          <a:solidFill>
                            <a:schemeClr val="tx1"/>
                          </a:solidFill>
                          <a:effectLst/>
                          <a:latin typeface="+mn-lt"/>
                          <a:ea typeface="MS PGothic"/>
                          <a:cs typeface="MS PGothic"/>
                        </a:rPr>
                        <a:t> media</a:t>
                      </a:r>
                      <a:endParaRPr kumimoji="0" lang="en-US"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000" b="0" i="0" u="none" strike="noStrike" cap="none" normalizeH="0" baseline="0" dirty="0" smtClean="0">
                          <a:ln>
                            <a:noFill/>
                          </a:ln>
                          <a:solidFill>
                            <a:schemeClr val="tx1"/>
                          </a:solidFill>
                          <a:effectLst/>
                          <a:latin typeface="+mn-lt"/>
                          <a:ea typeface="MS PGothic"/>
                          <a:cs typeface="MS PGothic"/>
                        </a:rPr>
                        <a:t>Mancanza di capacità di gestione del cambiamento nella leadership esistente</a:t>
                      </a:r>
                      <a:endParaRPr kumimoji="0" lang="en-GB"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n-GB" sz="1000" b="0" i="0" u="none" strike="noStrike" cap="none" normalizeH="0" baseline="0" dirty="0" err="1" smtClean="0">
                          <a:ln>
                            <a:noFill/>
                          </a:ln>
                          <a:solidFill>
                            <a:schemeClr val="tx1"/>
                          </a:solidFill>
                          <a:effectLst/>
                          <a:latin typeface="+mn-lt"/>
                          <a:ea typeface="MS PGothic"/>
                          <a:cs typeface="MS PGothic"/>
                        </a:rPr>
                        <a:t>Sviluppo</a:t>
                      </a:r>
                      <a:r>
                        <a:rPr kumimoji="0" lang="en-GB" sz="1000" b="0" i="0" u="none" strike="noStrike" cap="none" normalizeH="0" baseline="0" dirty="0" smtClean="0">
                          <a:ln>
                            <a:noFill/>
                          </a:ln>
                          <a:solidFill>
                            <a:schemeClr val="tx1"/>
                          </a:solidFill>
                          <a:effectLst/>
                          <a:latin typeface="+mn-lt"/>
                          <a:ea typeface="MS PGothic"/>
                          <a:cs typeface="MS PGothic"/>
                        </a:rPr>
                        <a:t> </a:t>
                      </a:r>
                      <a:r>
                        <a:rPr kumimoji="0" lang="en-GB" sz="1000" b="0" i="0" u="none" strike="noStrike" cap="none" normalizeH="0" baseline="0" dirty="0" err="1" smtClean="0">
                          <a:ln>
                            <a:noFill/>
                          </a:ln>
                          <a:solidFill>
                            <a:schemeClr val="tx1"/>
                          </a:solidFill>
                          <a:effectLst/>
                          <a:latin typeface="+mn-lt"/>
                          <a:ea typeface="MS PGothic"/>
                          <a:cs typeface="MS PGothic"/>
                        </a:rPr>
                        <a:t>della</a:t>
                      </a:r>
                      <a:r>
                        <a:rPr kumimoji="0" lang="en-GB" sz="1000" b="0" i="0" u="none" strike="noStrike" cap="none" normalizeH="0" baseline="0" dirty="0" smtClean="0">
                          <a:ln>
                            <a:noFill/>
                          </a:ln>
                          <a:solidFill>
                            <a:schemeClr val="tx1"/>
                          </a:solidFill>
                          <a:effectLst/>
                          <a:latin typeface="+mn-lt"/>
                          <a:ea typeface="MS PGothic"/>
                          <a:cs typeface="MS PGothic"/>
                        </a:rPr>
                        <a:t> leadership</a:t>
                      </a:r>
                      <a:endParaRPr kumimoji="0" lang="en-GB"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xmlns="" val="1139927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305810" y="365126"/>
            <a:ext cx="7886700" cy="498734"/>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i="1" dirty="0" err="1" smtClean="0"/>
              <a:t>Modello</a:t>
            </a:r>
            <a:r>
              <a:rPr lang="en-GB" b="1" i="1" dirty="0" smtClean="0"/>
              <a:t> </a:t>
            </a:r>
            <a:r>
              <a:rPr lang="en-GB" b="1" i="1" dirty="0" err="1" smtClean="0"/>
              <a:t>di</a:t>
            </a:r>
            <a:r>
              <a:rPr lang="en-GB" b="1" i="1" dirty="0" smtClean="0"/>
              <a:t> “</a:t>
            </a:r>
            <a:r>
              <a:rPr lang="en-GB" b="1" i="1" dirty="0" err="1" smtClean="0"/>
              <a:t>sfida</a:t>
            </a:r>
            <a:r>
              <a:rPr lang="en-GB" b="1" i="1" dirty="0" smtClean="0"/>
              <a:t>” </a:t>
            </a:r>
            <a:r>
              <a:rPr lang="en-GB" b="1" i="1" dirty="0" err="1" smtClean="0"/>
              <a:t>organizzativa</a:t>
            </a:r>
            <a:endParaRPr lang="de-AT" dirty="0"/>
          </a:p>
        </p:txBody>
      </p:sp>
      <p:graphicFrame>
        <p:nvGraphicFramePr>
          <p:cNvPr id="3" name="Group 139"/>
          <p:cNvGraphicFramePr>
            <a:graphicFrameLocks noGrp="1"/>
          </p:cNvGraphicFramePr>
          <p:nvPr/>
        </p:nvGraphicFramePr>
        <p:xfrm>
          <a:off x="305810" y="1019795"/>
          <a:ext cx="8718120" cy="5300511"/>
        </p:xfrm>
        <a:graphic>
          <a:graphicData uri="http://schemas.openxmlformats.org/drawingml/2006/table">
            <a:tbl>
              <a:tblPr firstRow="1" bandRow="1">
                <a:tableStyleId>{BC89EF96-8CEA-46FF-86C4-4CE0E7609802}</a:tableStyleId>
              </a:tblPr>
              <a:tblGrid>
                <a:gridCol w="1743624">
                  <a:extLst>
                    <a:ext uri="{9D8B030D-6E8A-4147-A177-3AD203B41FA5}">
                      <a16:colId xmlns:a16="http://schemas.microsoft.com/office/drawing/2014/main" xmlns="" val="20000"/>
                    </a:ext>
                  </a:extLst>
                </a:gridCol>
                <a:gridCol w="1743624">
                  <a:extLst>
                    <a:ext uri="{9D8B030D-6E8A-4147-A177-3AD203B41FA5}">
                      <a16:colId xmlns:a16="http://schemas.microsoft.com/office/drawing/2014/main" xmlns="" val="20001"/>
                    </a:ext>
                  </a:extLst>
                </a:gridCol>
                <a:gridCol w="1743624">
                  <a:extLst>
                    <a:ext uri="{9D8B030D-6E8A-4147-A177-3AD203B41FA5}">
                      <a16:colId xmlns:a16="http://schemas.microsoft.com/office/drawing/2014/main" xmlns="" val="20002"/>
                    </a:ext>
                  </a:extLst>
                </a:gridCol>
                <a:gridCol w="1743624">
                  <a:extLst>
                    <a:ext uri="{9D8B030D-6E8A-4147-A177-3AD203B41FA5}">
                      <a16:colId xmlns:a16="http://schemas.microsoft.com/office/drawing/2014/main" xmlns="" val="20003"/>
                    </a:ext>
                  </a:extLst>
                </a:gridCol>
                <a:gridCol w="1743624">
                  <a:extLst>
                    <a:ext uri="{9D8B030D-6E8A-4147-A177-3AD203B41FA5}">
                      <a16:colId xmlns:a16="http://schemas.microsoft.com/office/drawing/2014/main" xmlns="" val="20004"/>
                    </a:ext>
                  </a:extLst>
                </a:gridCol>
              </a:tblGrid>
              <a:tr h="574115">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it-IT" sz="1000" u="none" strike="noStrike" cap="none" normalizeH="0" baseline="0" dirty="0" smtClean="0">
                          <a:ln>
                            <a:noFill/>
                          </a:ln>
                          <a:effectLst/>
                          <a:latin typeface="+mn-lt"/>
                        </a:rPr>
                        <a:t>Quali sono le sfide/opportunità critiche che l'organizzazione deve affrontare</a:t>
                      </a:r>
                      <a:r>
                        <a:rPr kumimoji="0" lang="en-US" sz="1000" u="none" strike="noStrike" cap="none" normalizeH="0" baseline="0" dirty="0" smtClean="0">
                          <a:ln>
                            <a:noFill/>
                          </a:ln>
                          <a:effectLst/>
                          <a:latin typeface="+mn-lt"/>
                        </a:rPr>
                        <a:t>?</a:t>
                      </a:r>
                      <a:endParaRPr kumimoji="0" lang="en-US" sz="1000" b="1" i="0" u="none" strike="noStrike" cap="none" normalizeH="0" baseline="0" dirty="0">
                        <a:ln>
                          <a:noFill/>
                        </a:ln>
                        <a:solidFill>
                          <a:schemeClr val="bg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it-IT" sz="1000" u="none" strike="noStrike" cap="none" normalizeH="0" baseline="0" dirty="0" smtClean="0">
                          <a:ln>
                            <a:noFill/>
                          </a:ln>
                          <a:effectLst/>
                          <a:latin typeface="+mn-lt"/>
                        </a:rPr>
                        <a:t>In cosa dovrà eccellere l'organizzazione per affrontare queste sfide</a:t>
                      </a:r>
                      <a:r>
                        <a:rPr kumimoji="0" lang="en-US" sz="1000" u="none" strike="noStrike" cap="none" normalizeH="0" baseline="0" dirty="0" smtClean="0">
                          <a:ln>
                            <a:noFill/>
                          </a:ln>
                          <a:effectLst/>
                          <a:latin typeface="+mn-lt"/>
                        </a:rPr>
                        <a:t>?</a:t>
                      </a:r>
                      <a:endParaRPr kumimoji="0" lang="en-US" sz="1000" b="1" i="0" u="none" strike="noStrike" cap="none" normalizeH="0" baseline="0" dirty="0">
                        <a:ln>
                          <a:noFill/>
                        </a:ln>
                        <a:solidFill>
                          <a:schemeClr val="bg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it-IT" sz="1000" u="none" strike="noStrike" cap="none" normalizeH="0" baseline="0" dirty="0" smtClean="0">
                          <a:ln>
                            <a:noFill/>
                          </a:ln>
                          <a:effectLst/>
                          <a:latin typeface="+mn-lt"/>
                        </a:rPr>
                        <a:t>In che misura esistono queste capacità</a:t>
                      </a:r>
                      <a:r>
                        <a:rPr kumimoji="0" lang="en-US" sz="1000" u="none" strike="noStrike" cap="none" normalizeH="0" baseline="0" dirty="0" smtClean="0">
                          <a:ln>
                            <a:noFill/>
                          </a:ln>
                          <a:effectLst/>
                          <a:latin typeface="+mn-lt"/>
                        </a:rPr>
                        <a:t>? </a:t>
                      </a:r>
                      <a:endParaRPr kumimoji="0" lang="en-US" sz="1000" b="1" i="0" u="none" strike="noStrike" cap="none" normalizeH="0" baseline="0" dirty="0">
                        <a:ln>
                          <a:noFill/>
                        </a:ln>
                        <a:solidFill>
                          <a:schemeClr val="bg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it-IT" sz="1000" u="none" strike="noStrike" cap="none" normalizeH="0" baseline="0" dirty="0" smtClean="0">
                          <a:ln>
                            <a:noFill/>
                          </a:ln>
                          <a:effectLst/>
                          <a:latin typeface="+mn-lt"/>
                        </a:rPr>
                        <a:t>Quali sono le implicazioni per la gestione dei talenti</a:t>
                      </a:r>
                      <a:r>
                        <a:rPr kumimoji="0" lang="en-US" sz="1000" u="none" strike="noStrike" cap="none" normalizeH="0" baseline="0" dirty="0" smtClean="0">
                          <a:ln>
                            <a:noFill/>
                          </a:ln>
                          <a:effectLst/>
                          <a:latin typeface="+mn-lt"/>
                        </a:rPr>
                        <a:t>?</a:t>
                      </a:r>
                      <a:endParaRPr kumimoji="0" lang="en-US" sz="1000" b="1" i="0" u="none" strike="noStrike" cap="none" normalizeH="0" baseline="0" dirty="0">
                        <a:ln>
                          <a:noFill/>
                        </a:ln>
                        <a:solidFill>
                          <a:schemeClr val="bg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it-IT" sz="1000" u="none" strike="noStrike" cap="none" normalizeH="0" baseline="0" dirty="0" smtClean="0">
                          <a:ln>
                            <a:noFill/>
                          </a:ln>
                          <a:effectLst/>
                          <a:latin typeface="+mn-lt"/>
                        </a:rPr>
                        <a:t>Quali azioni devono essere intraprese per affrontare questi cambiamenti</a:t>
                      </a:r>
                      <a:r>
                        <a:rPr kumimoji="0" lang="en-US" sz="1000" u="none" strike="noStrike" cap="none" normalizeH="0" baseline="0" dirty="0" smtClean="0">
                          <a:ln>
                            <a:noFill/>
                          </a:ln>
                          <a:effectLst/>
                          <a:latin typeface="+mn-lt"/>
                        </a:rPr>
                        <a:t>?</a:t>
                      </a:r>
                      <a:endParaRPr kumimoji="0" lang="en-US" sz="1000" b="1" i="0" u="none" strike="noStrike" cap="none" normalizeH="0" baseline="0" dirty="0">
                        <a:ln>
                          <a:noFill/>
                        </a:ln>
                        <a:solidFill>
                          <a:schemeClr val="bg1"/>
                        </a:solidFill>
                        <a:effectLst/>
                        <a:latin typeface="+mn-lt"/>
                        <a:ea typeface="MS PGothic"/>
                        <a:cs typeface="MS PGothic"/>
                      </a:endParaRPr>
                    </a:p>
                  </a:txBody>
                  <a:tcPr marL="84406" marR="84406" marT="42203" marB="42203" anchor="ctr" horzOverflow="overflow"/>
                </a:tc>
                <a:extLst>
                  <a:ext uri="{0D108BD9-81ED-4DB2-BD59-A6C34878D82A}">
                    <a16:rowId xmlns:a16="http://schemas.microsoft.com/office/drawing/2014/main" xmlns="" val="10000"/>
                  </a:ext>
                </a:extLst>
              </a:tr>
              <a:tr h="550074">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US" sz="1000" b="0" i="1"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US"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GB"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extLst>
                  <a:ext uri="{0D108BD9-81ED-4DB2-BD59-A6C34878D82A}">
                    <a16:rowId xmlns:a16="http://schemas.microsoft.com/office/drawing/2014/main" xmlns="" val="10001"/>
                  </a:ext>
                </a:extLst>
              </a:tr>
              <a:tr h="550074">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US"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US"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GB"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extLst>
                  <a:ext uri="{0D108BD9-81ED-4DB2-BD59-A6C34878D82A}">
                    <a16:rowId xmlns:a16="http://schemas.microsoft.com/office/drawing/2014/main" xmlns="" val="10002"/>
                  </a:ext>
                </a:extLst>
              </a:tr>
              <a:tr h="550074">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US" sz="1000" b="0" i="1"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US" sz="1000" b="0" i="1"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GB"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extLst>
                  <a:ext uri="{0D108BD9-81ED-4DB2-BD59-A6C34878D82A}">
                    <a16:rowId xmlns:a16="http://schemas.microsoft.com/office/drawing/2014/main" xmlns="" val="10003"/>
                  </a:ext>
                </a:extLst>
              </a:tr>
              <a:tr h="550074">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US" sz="1000" b="0" i="1"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US" sz="1000" b="0" i="1"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algn="l">
                        <a:lnSpc>
                          <a:spcPct val="100000"/>
                        </a:lnSpc>
                        <a:buNone/>
                      </a:pPr>
                      <a:endParaRPr lang="en-GB" sz="1000" dirty="0">
                        <a:latin typeface="+mn-lt"/>
                      </a:endParaRPr>
                    </a:p>
                  </a:txBody>
                  <a:tcPr marL="84406" marR="84406" marT="42203" marB="42203"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GB"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extLst>
                  <a:ext uri="{0D108BD9-81ED-4DB2-BD59-A6C34878D82A}">
                    <a16:rowId xmlns:a16="http://schemas.microsoft.com/office/drawing/2014/main" xmlns="" val="10004"/>
                  </a:ext>
                </a:extLst>
              </a:tr>
              <a:tr h="550074">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US" sz="1000" b="1"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US" sz="1000" b="1"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GB"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extLst>
                  <a:ext uri="{0D108BD9-81ED-4DB2-BD59-A6C34878D82A}">
                    <a16:rowId xmlns:a16="http://schemas.microsoft.com/office/drawing/2014/main" xmlns="" val="10005"/>
                  </a:ext>
                </a:extLst>
              </a:tr>
              <a:tr h="550074">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US"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US"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GB"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extLst>
                  <a:ext uri="{0D108BD9-81ED-4DB2-BD59-A6C34878D82A}">
                    <a16:rowId xmlns:a16="http://schemas.microsoft.com/office/drawing/2014/main" xmlns="" val="10006"/>
                  </a:ext>
                </a:extLst>
              </a:tr>
              <a:tr h="550074">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US" sz="1000" b="1"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US" sz="1000" b="1"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GB"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extLst>
                  <a:ext uri="{0D108BD9-81ED-4DB2-BD59-A6C34878D82A}">
                    <a16:rowId xmlns:a16="http://schemas.microsoft.com/office/drawing/2014/main" xmlns="" val="10007"/>
                  </a:ext>
                </a:extLst>
              </a:tr>
              <a:tr h="550074">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US" sz="1000" b="1"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US" sz="1000" b="1"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GB"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extLst>
                  <a:ext uri="{0D108BD9-81ED-4DB2-BD59-A6C34878D82A}">
                    <a16:rowId xmlns:a16="http://schemas.microsoft.com/office/drawing/2014/main" xmlns="" val="10008"/>
                  </a:ext>
                </a:extLst>
              </a:tr>
              <a:tr h="205913">
                <a:tc gridSpan="5">
                  <a:txBody>
                    <a:bodyPr/>
                    <a:lstStyle/>
                    <a:p>
                      <a:pPr marL="0" marR="0" lvl="0" indent="0" algn="r" defTabSz="914400" rtl="0" eaLnBrk="0" fontAlgn="base" latinLnBrk="0" hangingPunct="0">
                        <a:lnSpc>
                          <a:spcPct val="100000"/>
                        </a:lnSpc>
                        <a:spcBef>
                          <a:spcPct val="20000"/>
                        </a:spcBef>
                        <a:spcAft>
                          <a:spcPct val="0"/>
                        </a:spcAft>
                        <a:buClr>
                          <a:schemeClr val="accent2"/>
                        </a:buClr>
                        <a:buSzTx/>
                        <a:buFontTx/>
                        <a:buNone/>
                        <a:tabLst/>
                        <a:defRPr/>
                      </a:pPr>
                      <a:r>
                        <a:rPr lang="en-US" sz="600" b="0" dirty="0">
                          <a:solidFill>
                            <a:schemeClr val="bg2"/>
                          </a:solidFill>
                          <a:latin typeface="+mn-lt"/>
                        </a:rPr>
                        <a:t>  © PA Knowledge Limited 2017</a:t>
                      </a:r>
                    </a:p>
                  </a:txBody>
                  <a:tcPr marL="84406" marR="84406" marT="42203" marB="4220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alpha val="20000"/>
                      </a:schemeClr>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US" sz="1000" b="1" i="0" u="none" strike="noStrike" cap="none" normalizeH="0" baseline="0" dirty="0">
                        <a:ln>
                          <a:noFill/>
                        </a:ln>
                        <a:solidFill>
                          <a:schemeClr val="tx1"/>
                        </a:solidFill>
                        <a:effectLst/>
                        <a:latin typeface="Calibri" panose="020F0502020204030204" pitchFamily="34" charset="0"/>
                        <a:ea typeface="MS PGothic"/>
                        <a:cs typeface="MS PGothic"/>
                      </a:endParaRPr>
                    </a:p>
                  </a:txBody>
                  <a:tcPr marL="84406" marR="84406" marT="42203" marB="42203" anchor="ctr" horzOverflow="overflow">
                    <a:solidFill>
                      <a:schemeClr val="bg1">
                        <a:alpha val="20000"/>
                      </a:schemeClr>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Calibri" panose="020F0502020204030204" pitchFamily="34" charset="0"/>
                        <a:ea typeface="MS PGothic"/>
                        <a:cs typeface="MS PGothic"/>
                      </a:endParaRPr>
                    </a:p>
                  </a:txBody>
                  <a:tcPr marL="84406" marR="84406" marT="42203" marB="42203" anchor="ctr" horzOverflow="overflow">
                    <a:solidFill>
                      <a:schemeClr val="bg1">
                        <a:alpha val="20000"/>
                      </a:schemeClr>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Calibri" panose="020F0502020204030204" pitchFamily="34" charset="0"/>
                        <a:ea typeface="MS PGothic"/>
                        <a:cs typeface="MS PGothic"/>
                      </a:endParaRPr>
                    </a:p>
                  </a:txBody>
                  <a:tcPr marL="84406" marR="84406" marT="42203" marB="42203" anchor="ctr" horzOverflow="overflow">
                    <a:solidFill>
                      <a:schemeClr val="bg1">
                        <a:alpha val="20000"/>
                      </a:schemeClr>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GB" sz="1000" b="0" i="0" u="none" strike="noStrike" cap="none" normalizeH="0" baseline="0" dirty="0">
                        <a:ln>
                          <a:noFill/>
                        </a:ln>
                        <a:solidFill>
                          <a:schemeClr val="tx1"/>
                        </a:solidFill>
                        <a:effectLst/>
                        <a:latin typeface="Calibri" panose="020F0502020204030204" pitchFamily="34" charset="0"/>
                        <a:ea typeface="MS PGothic"/>
                        <a:cs typeface="MS PGothic"/>
                      </a:endParaRPr>
                    </a:p>
                  </a:txBody>
                  <a:tcPr marL="84406" marR="84406" marT="42203" marB="42203" anchor="ctr" horzOverflow="overflow">
                    <a:solidFill>
                      <a:schemeClr val="bg1">
                        <a:alpha val="20000"/>
                      </a:schemeClr>
                    </a:solidFill>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xmlns="" val="330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6" name="Grafik 5"/>
          <p:cNvPicPr>
            <a:picLocks noChangeAspect="1"/>
          </p:cNvPicPr>
          <p:nvPr/>
        </p:nvPicPr>
        <p:blipFill rotWithShape="1">
          <a:blip r:embed="rId3" cstate="print">
            <a:extLst>
              <a:ext uri="{28A0092B-C50C-407E-A947-70E740481C1C}">
                <a14:useLocalDpi xmlns:a14="http://schemas.microsoft.com/office/drawing/2010/main" xmlns="" val="0"/>
              </a:ext>
            </a:extLst>
          </a:blip>
          <a:srcRect t="14094" b="16787"/>
          <a:stretch/>
        </p:blipFill>
        <p:spPr>
          <a:xfrm>
            <a:off x="317238" y="1930451"/>
            <a:ext cx="8148848" cy="3749581"/>
          </a:xfrm>
          <a:prstGeom prst="rect">
            <a:avLst/>
          </a:prstGeom>
          <a:effectLst>
            <a:outerShdw blurRad="50800" dist="50800" dir="5400000" algn="ctr" rotWithShape="0">
              <a:srgbClr val="000000"/>
            </a:outerShdw>
          </a:effectLst>
        </p:spPr>
      </p:pic>
      <p:sp>
        <p:nvSpPr>
          <p:cNvPr id="15" name="Google Shape;54;p13">
            <a:extLst>
              <a:ext uri="{FF2B5EF4-FFF2-40B4-BE49-F238E27FC236}">
                <a16:creationId xmlns:a16="http://schemas.microsoft.com/office/drawing/2014/main" xmlns="" id="{4EE1301B-4607-4539-A2F0-A5E934540CA8}"/>
              </a:ext>
            </a:extLst>
          </p:cNvPr>
          <p:cNvSpPr txBox="1">
            <a:spLocks noGrp="1"/>
          </p:cNvSpPr>
          <p:nvPr>
            <p:ph type="ctrTitle"/>
          </p:nvPr>
        </p:nvSpPr>
        <p:spPr>
          <a:xfrm>
            <a:off x="2462309" y="114891"/>
            <a:ext cx="6128222" cy="1389267"/>
          </a:xfrm>
          <a:prstGeom prst="rect">
            <a:avLst/>
          </a:prstGeom>
        </p:spPr>
        <p:txBody>
          <a:bodyPr spcFirstLastPara="1" vert="horz" wrap="square" lIns="91425" tIns="91425" rIns="91425" bIns="91425" rtlCol="0" anchor="b" anchorCtr="0">
            <a:noAutofit/>
          </a:bodyPr>
          <a:lstStyle/>
          <a:p>
            <a:pPr>
              <a:spcBef>
                <a:spcPts val="0"/>
              </a:spcBef>
            </a:pPr>
            <a:r>
              <a:rPr lang="en-GB" sz="4000" b="1" spc="50" dirty="0">
                <a:ln w="0"/>
                <a:effectLst>
                  <a:innerShdw blurRad="63500" dist="50800" dir="13500000">
                    <a:srgbClr val="000000">
                      <a:alpha val="50000"/>
                    </a:srgbClr>
                  </a:innerShdw>
                </a:effectLst>
              </a:rPr>
              <a:t/>
            </a:r>
            <a:br>
              <a:rPr lang="en-GB" sz="4000" b="1" spc="50" dirty="0">
                <a:ln w="0"/>
                <a:effectLst>
                  <a:innerShdw blurRad="63500" dist="50800" dir="13500000">
                    <a:srgbClr val="000000">
                      <a:alpha val="50000"/>
                    </a:srgbClr>
                  </a:innerShdw>
                </a:effectLst>
              </a:rPr>
            </a:br>
            <a:r>
              <a:rPr lang="en-GB" sz="4000" b="1" spc="50" dirty="0" smtClean="0">
                <a:ln w="0"/>
                <a:effectLst>
                  <a:innerShdw blurRad="63500" dist="50800" dir="13500000">
                    <a:srgbClr val="000000">
                      <a:alpha val="50000"/>
                    </a:srgbClr>
                  </a:innerShdw>
                </a:effectLst>
              </a:rPr>
              <a:t>Modulo </a:t>
            </a:r>
            <a:r>
              <a:rPr lang="en-GB" sz="4000" b="1" spc="50" dirty="0">
                <a:ln w="0"/>
                <a:effectLst>
                  <a:innerShdw blurRad="63500" dist="50800" dir="13500000">
                    <a:srgbClr val="000000">
                      <a:alpha val="50000"/>
                    </a:srgbClr>
                  </a:innerShdw>
                </a:effectLst>
              </a:rPr>
              <a:t>01: </a:t>
            </a:r>
            <a:r>
              <a:rPr lang="en-GB" sz="4000" b="1" spc="50" dirty="0" err="1" smtClean="0">
                <a:ln w="0"/>
                <a:effectLst>
                  <a:innerShdw blurRad="63500" dist="50800" dir="13500000">
                    <a:srgbClr val="000000">
                      <a:alpha val="50000"/>
                    </a:srgbClr>
                  </a:innerShdw>
                </a:effectLst>
              </a:rPr>
              <a:t>Accesso</a:t>
            </a:r>
            <a:r>
              <a:rPr lang="en-GB" sz="4000" b="1" spc="50" dirty="0" smtClean="0">
                <a:ln w="0"/>
                <a:effectLst>
                  <a:innerShdw blurRad="63500" dist="50800" dir="13500000">
                    <a:srgbClr val="000000">
                      <a:alpha val="50000"/>
                    </a:srgbClr>
                  </a:innerShdw>
                </a:effectLst>
              </a:rPr>
              <a:t> al</a:t>
            </a:r>
            <a:r>
              <a:rPr lang="en-GB" sz="4000" b="1" spc="50" dirty="0">
                <a:ln w="0"/>
                <a:effectLst>
                  <a:innerShdw blurRad="63500" dist="50800" dir="13500000">
                    <a:srgbClr val="000000">
                      <a:alpha val="50000"/>
                    </a:srgbClr>
                  </a:innerShdw>
                </a:effectLst>
              </a:rPr>
              <a:t/>
            </a:r>
            <a:br>
              <a:rPr lang="en-GB" sz="4000" b="1" spc="50" dirty="0">
                <a:ln w="0"/>
                <a:effectLst>
                  <a:innerShdw blurRad="63500" dist="50800" dir="13500000">
                    <a:srgbClr val="000000">
                      <a:alpha val="50000"/>
                    </a:srgbClr>
                  </a:innerShdw>
                </a:effectLst>
              </a:rPr>
            </a:br>
            <a:r>
              <a:rPr lang="en-GB" sz="4000" b="1" spc="50" dirty="0">
                <a:ln w="0"/>
                <a:effectLst>
                  <a:innerShdw blurRad="63500" dist="50800" dir="13500000">
                    <a:srgbClr val="000000">
                      <a:alpha val="50000"/>
                    </a:srgbClr>
                  </a:innerShdw>
                </a:effectLst>
              </a:rPr>
              <a:t>Talent Management 4.0</a:t>
            </a:r>
            <a:endParaRPr sz="3200" b="1" spc="50" dirty="0">
              <a:ln w="0"/>
              <a:effectLst>
                <a:innerShdw blurRad="63500" dist="50800" dir="13500000">
                  <a:srgbClr val="000000">
                    <a:alpha val="50000"/>
                  </a:srgbClr>
                </a:innerShdw>
              </a:effectLst>
            </a:endParaRPr>
          </a:p>
        </p:txBody>
      </p:sp>
      <p:sp>
        <p:nvSpPr>
          <p:cNvPr id="16" name="Google Shape;55;p13">
            <a:extLst>
              <a:ext uri="{FF2B5EF4-FFF2-40B4-BE49-F238E27FC236}">
                <a16:creationId xmlns:a16="http://schemas.microsoft.com/office/drawing/2014/main" xmlns="" id="{DE9B7982-7A4B-457A-9C2E-1923E7C8D161}"/>
              </a:ext>
            </a:extLst>
          </p:cNvPr>
          <p:cNvSpPr txBox="1">
            <a:spLocks noGrp="1"/>
          </p:cNvSpPr>
          <p:nvPr>
            <p:ph type="subTitle" idx="1"/>
          </p:nvPr>
        </p:nvSpPr>
        <p:spPr>
          <a:xfrm>
            <a:off x="2462309" y="1446591"/>
            <a:ext cx="5854324" cy="516326"/>
          </a:xfrm>
          <a:prstGeom prst="rect">
            <a:avLst/>
          </a:prstGeom>
        </p:spPr>
        <p:txBody>
          <a:bodyPr spcFirstLastPara="1" vert="horz" wrap="square" lIns="91425" tIns="91425" rIns="91425" bIns="91425" rtlCol="0" anchor="t" anchorCtr="0">
            <a:noAutofit/>
            <a:scene3d>
              <a:camera prst="orthographicFront"/>
              <a:lightRig rig="soft" dir="t">
                <a:rot lat="0" lon="0" rev="15600000"/>
              </a:lightRig>
            </a:scene3d>
            <a:sp3d extrusionH="57150" prstMaterial="softEdge">
              <a:bevelT w="25400" h="38100"/>
            </a:sp3d>
          </a:bodyPr>
          <a:lstStyle/>
          <a:p>
            <a:pPr>
              <a:spcBef>
                <a:spcPts val="0"/>
              </a:spcBef>
            </a:pPr>
            <a:r>
              <a:rPr lang="en-GB" sz="1600" b="1" dirty="0">
                <a:ln/>
              </a:rPr>
              <a:t>Prepared by WKO </a:t>
            </a:r>
            <a:r>
              <a:rPr lang="en-GB" sz="1600" b="1" dirty="0" err="1">
                <a:ln/>
              </a:rPr>
              <a:t>Steiermark</a:t>
            </a:r>
            <a:r>
              <a:rPr lang="en-GB" sz="1600" b="1" dirty="0">
                <a:ln/>
              </a:rPr>
              <a:t>, Austria</a:t>
            </a:r>
            <a:endParaRPr sz="1600" b="1" dirty="0">
              <a:ln/>
            </a:endParaRPr>
          </a:p>
        </p:txBody>
      </p:sp>
      <p:pic>
        <p:nvPicPr>
          <p:cNvPr id="4" name="Picture 3" descr="A close up of a logo&#10;&#10;Description automatically generated">
            <a:extLst>
              <a:ext uri="{FF2B5EF4-FFF2-40B4-BE49-F238E27FC236}">
                <a16:creationId xmlns:a16="http://schemas.microsoft.com/office/drawing/2014/main" xmlns="" id="{318EA7DB-91C1-4A48-A734-32949D41082A}"/>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24425" y="6307332"/>
            <a:ext cx="1710047" cy="408041"/>
          </a:xfrm>
          <a:prstGeom prst="rect">
            <a:avLst/>
          </a:prstGeom>
        </p:spPr>
      </p:pic>
      <p:sp>
        <p:nvSpPr>
          <p:cNvPr id="5" name="Rectangle 4">
            <a:extLst>
              <a:ext uri="{FF2B5EF4-FFF2-40B4-BE49-F238E27FC236}">
                <a16:creationId xmlns:a16="http://schemas.microsoft.com/office/drawing/2014/main" xmlns="" id="{5721040A-1622-41B5-A4C6-B58A6DC708CB}"/>
              </a:ext>
            </a:extLst>
          </p:cNvPr>
          <p:cNvSpPr/>
          <p:nvPr/>
        </p:nvSpPr>
        <p:spPr>
          <a:xfrm>
            <a:off x="2771988" y="6346041"/>
            <a:ext cx="2991525" cy="369332"/>
          </a:xfrm>
          <a:prstGeom prst="rect">
            <a:avLst/>
          </a:prstGeom>
        </p:spPr>
        <p:txBody>
          <a:bodyPr wrap="none">
            <a:spAutoFit/>
          </a:bodyPr>
          <a:lstStyle/>
          <a:p>
            <a:pPr algn="ctr">
              <a:spcAft>
                <a:spcPts val="0"/>
              </a:spcAft>
            </a:pPr>
            <a:r>
              <a:rPr lang="en-US"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x-none" dirty="0">
              <a:latin typeface="Trebuchet MS" panose="020B0603020202020204" pitchFamily="34" charset="0"/>
              <a:ea typeface="Calibri" panose="020F0502020204030204" pitchFamily="34" charset="0"/>
              <a:cs typeface="Times New Roman" panose="02020603050405020304" pitchFamily="18" charset="0"/>
            </a:endParaRPr>
          </a:p>
        </p:txBody>
      </p:sp>
      <p:sp>
        <p:nvSpPr>
          <p:cNvPr id="7" name="Rechteck 6"/>
          <p:cNvSpPr/>
          <p:nvPr/>
        </p:nvSpPr>
        <p:spPr>
          <a:xfrm>
            <a:off x="240774" y="5834742"/>
            <a:ext cx="4572000" cy="261610"/>
          </a:xfrm>
          <a:prstGeom prst="rect">
            <a:avLst/>
          </a:prstGeom>
        </p:spPr>
        <p:txBody>
          <a:bodyPr>
            <a:spAutoFit/>
          </a:bodyPr>
          <a:lstStyle/>
          <a:p>
            <a:r>
              <a:rPr lang="en-US" sz="1100" dirty="0">
                <a:solidFill>
                  <a:srgbClr val="111111"/>
                </a:solidFill>
                <a:latin typeface="-apple-system"/>
              </a:rPr>
              <a:t>Photo by </a:t>
            </a:r>
            <a:r>
              <a:rPr lang="en-US" sz="1100" dirty="0" err="1">
                <a:solidFill>
                  <a:srgbClr val="767676"/>
                </a:solidFill>
                <a:latin typeface="-apple-system"/>
                <a:hlinkClick r:id="rId5"/>
              </a:rPr>
              <a:t>Proxyclick</a:t>
            </a:r>
            <a:r>
              <a:rPr lang="en-US" sz="1100" dirty="0">
                <a:solidFill>
                  <a:srgbClr val="767676"/>
                </a:solidFill>
                <a:latin typeface="-apple-system"/>
                <a:hlinkClick r:id="rId5"/>
              </a:rPr>
              <a:t> Visitor Management System</a:t>
            </a:r>
            <a:r>
              <a:rPr lang="en-US" sz="1100" dirty="0">
                <a:solidFill>
                  <a:srgbClr val="111111"/>
                </a:solidFill>
                <a:latin typeface="-apple-system"/>
              </a:rPr>
              <a:t> on </a:t>
            </a:r>
            <a:r>
              <a:rPr lang="en-US" sz="1100" dirty="0" err="1">
                <a:solidFill>
                  <a:srgbClr val="767676"/>
                </a:solidFill>
                <a:latin typeface="-apple-system"/>
                <a:hlinkClick r:id="rId6"/>
              </a:rPr>
              <a:t>Unsplash</a:t>
            </a:r>
            <a:endParaRPr lang="de-AT" sz="1100" dirty="0"/>
          </a:p>
        </p:txBody>
      </p:sp>
    </p:spTree>
    <p:extLst>
      <p:ext uri="{BB962C8B-B14F-4D97-AF65-F5344CB8AC3E}">
        <p14:creationId xmlns:p14="http://schemas.microsoft.com/office/powerpoint/2010/main" xmlns="" val="16758941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660099" y="94244"/>
            <a:ext cx="7886700" cy="1325563"/>
          </a:xfrm>
        </p:spPr>
        <p:txBody>
          <a:bodyPr/>
          <a:lstStyle/>
          <a:p>
            <a:pPr algn="ctr"/>
            <a:r>
              <a:rPr lang="de-DE" dirty="0" err="1" smtClean="0"/>
              <a:t>Strumento</a:t>
            </a:r>
            <a:r>
              <a:rPr lang="de-DE" dirty="0" smtClean="0"/>
              <a:t> </a:t>
            </a:r>
            <a:r>
              <a:rPr lang="de-DE" dirty="0" err="1" smtClean="0"/>
              <a:t>diagnostico</a:t>
            </a:r>
            <a:r>
              <a:rPr lang="de-DE" dirty="0" smtClean="0"/>
              <a:t> Talent Dilemmas</a:t>
            </a:r>
            <a:endParaRPr lang="de-AT" dirty="0"/>
          </a:p>
        </p:txBody>
      </p:sp>
      <p:sp>
        <p:nvSpPr>
          <p:cNvPr id="3" name="Inhaltsplatzhalter 2"/>
          <p:cNvSpPr>
            <a:spLocks noGrp="1"/>
          </p:cNvSpPr>
          <p:nvPr>
            <p:ph idx="4294967295"/>
          </p:nvPr>
        </p:nvSpPr>
        <p:spPr>
          <a:xfrm>
            <a:off x="660099" y="1181945"/>
            <a:ext cx="7886700" cy="3330677"/>
          </a:xfrm>
        </p:spPr>
        <p:txBody>
          <a:bodyPr>
            <a:noAutofit/>
          </a:bodyPr>
          <a:lstStyle/>
          <a:p>
            <a:r>
              <a:rPr lang="it-IT" sz="1400" dirty="0" smtClean="0"/>
              <a:t>Il Talent </a:t>
            </a:r>
            <a:r>
              <a:rPr lang="it-IT" sz="1400" dirty="0" err="1" smtClean="0"/>
              <a:t>Dilemmas</a:t>
            </a:r>
            <a:r>
              <a:rPr lang="it-IT" sz="1400" dirty="0" smtClean="0"/>
              <a:t> </a:t>
            </a:r>
            <a:r>
              <a:rPr lang="it-IT" sz="1400" dirty="0" err="1" smtClean="0"/>
              <a:t>Diagnostic</a:t>
            </a:r>
            <a:r>
              <a:rPr lang="it-IT" sz="1400" dirty="0" smtClean="0"/>
              <a:t> </a:t>
            </a:r>
            <a:r>
              <a:rPr lang="it-IT" sz="1400" dirty="0" err="1" smtClean="0"/>
              <a:t>Tool</a:t>
            </a:r>
            <a:r>
              <a:rPr lang="it-IT" sz="1400" dirty="0" smtClean="0"/>
              <a:t> presenta i dieci principali fattori che le organizzazioni devono affrontare. Vi permette di identificare e definire i principi del talento che guideranno la vostra strategia, assicurandovi che sia adatta allo scopo per la vostra organizzazione.</a:t>
            </a:r>
          </a:p>
          <a:p>
            <a:r>
              <a:rPr lang="it-IT" sz="1400" dirty="0" smtClean="0"/>
              <a:t>È uno strumento utile da utilizzare nelle conversazioni con le parti interessate per capire e identificare l'approccio alla gestione dei talenti che la vostra organizzazione dovrebbe adottare, e quanto lontano da esso sia attualmente. Potrebbe essere utilizzato in una riunione per ottenere il punto di vista di un team di </a:t>
            </a:r>
            <a:r>
              <a:rPr lang="it-IT" sz="1400" dirty="0" err="1" smtClean="0"/>
              <a:t>stakeholder</a:t>
            </a:r>
            <a:r>
              <a:rPr lang="it-IT" sz="1400" dirty="0" smtClean="0"/>
              <a:t> o in conversazioni individuali. </a:t>
            </a:r>
          </a:p>
          <a:p>
            <a:r>
              <a:rPr lang="it-IT" sz="1400" dirty="0" smtClean="0"/>
              <a:t>Oltre ai dieci fattoti forniti, potete anche includere qualsiasi fattore specifico che possa essere rilevante per la vostra organizzazione. </a:t>
            </a:r>
          </a:p>
          <a:p>
            <a:r>
              <a:rPr lang="it-IT" sz="1400" dirty="0" smtClean="0"/>
              <a:t>Una volta che avete la vostra serie di fattori sul talento, indicate dove si trova attualmente la vostra organizzazione per ogni fattore e con un colore diverso, segnate dove voi o la parte interessata credete che l'organizzazione dovrebbe essere. </a:t>
            </a:r>
          </a:p>
          <a:p>
            <a:r>
              <a:rPr lang="it-IT" sz="1400" dirty="0" smtClean="0"/>
              <a:t>L'esempio seguente segna lo stato attuale in arancione e la posizione di aspirazione in verde per tre dei fattori:</a:t>
            </a:r>
            <a:endParaRPr lang="en-GB" sz="1400" dirty="0"/>
          </a:p>
        </p:txBody>
      </p:sp>
      <p:grpSp>
        <p:nvGrpSpPr>
          <p:cNvPr id="4" name="Group 14"/>
          <p:cNvGrpSpPr/>
          <p:nvPr/>
        </p:nvGrpSpPr>
        <p:grpSpPr>
          <a:xfrm>
            <a:off x="141849" y="4486746"/>
            <a:ext cx="8860302" cy="2175128"/>
            <a:chOff x="277859" y="3721893"/>
            <a:chExt cx="9363075" cy="1990507"/>
          </a:xfrm>
        </p:grpSpPr>
        <p:pic>
          <p:nvPicPr>
            <p:cNvPr id="5" name="Picture 13"/>
            <p:cNvPicPr>
              <a:picLocks noChangeAspect="1"/>
            </p:cNvPicPr>
            <p:nvPr/>
          </p:nvPicPr>
          <p:blipFill>
            <a:blip r:embed="rId2" cstate="print"/>
            <a:stretch>
              <a:fillRect/>
            </a:stretch>
          </p:blipFill>
          <p:spPr>
            <a:xfrm>
              <a:off x="277859" y="3721893"/>
              <a:ext cx="9363075" cy="1990507"/>
            </a:xfrm>
            <a:prstGeom prst="rect">
              <a:avLst/>
            </a:prstGeom>
          </p:spPr>
        </p:pic>
        <p:sp>
          <p:nvSpPr>
            <p:cNvPr id="6" name="Multiply 4"/>
            <p:cNvSpPr/>
            <p:nvPr/>
          </p:nvSpPr>
          <p:spPr bwMode="auto">
            <a:xfrm>
              <a:off x="5677128" y="3826759"/>
              <a:ext cx="288000" cy="288000"/>
            </a:xfrm>
            <a:prstGeom prst="mathMultiply">
              <a:avLst/>
            </a:prstGeom>
            <a:solidFill>
              <a:srgbClr val="FFC000"/>
            </a:solidFill>
            <a:ln w="19050"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
                  <a:schemeClr val="tx2"/>
                </a:buClr>
                <a:buSzTx/>
                <a:buFont typeface="Symbol" pitchFamily="18" charset="2"/>
                <a:buNone/>
                <a:tabLst/>
              </a:pPr>
              <a:endParaRPr kumimoji="0" lang="en-GB" sz="1400" b="0" i="0" u="none" strike="noStrike" cap="none" normalizeH="0" baseline="0" dirty="0">
                <a:ln>
                  <a:noFill/>
                </a:ln>
                <a:solidFill>
                  <a:schemeClr val="tx1"/>
                </a:solidFill>
                <a:effectLst/>
                <a:latin typeface="Arial" charset="0"/>
              </a:endParaRPr>
            </a:p>
          </p:txBody>
        </p:sp>
        <p:sp>
          <p:nvSpPr>
            <p:cNvPr id="7" name="Multiply 5"/>
            <p:cNvSpPr/>
            <p:nvPr/>
          </p:nvSpPr>
          <p:spPr bwMode="auto">
            <a:xfrm>
              <a:off x="6997880" y="4468731"/>
              <a:ext cx="288000" cy="288000"/>
            </a:xfrm>
            <a:prstGeom prst="mathMultiply">
              <a:avLst/>
            </a:prstGeom>
            <a:solidFill>
              <a:srgbClr val="FFC000"/>
            </a:solidFill>
            <a:ln w="19050"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
                  <a:schemeClr val="tx2"/>
                </a:buClr>
                <a:buSzTx/>
                <a:buFont typeface="Symbol" pitchFamily="18" charset="2"/>
                <a:buNone/>
                <a:tabLst/>
              </a:pPr>
              <a:endParaRPr kumimoji="0" lang="en-GB" sz="1400" b="0" i="0" u="none" strike="noStrike" cap="none" normalizeH="0" baseline="0" dirty="0">
                <a:ln>
                  <a:noFill/>
                </a:ln>
                <a:solidFill>
                  <a:schemeClr val="tx1"/>
                </a:solidFill>
                <a:effectLst/>
                <a:latin typeface="Arial" charset="0"/>
              </a:endParaRPr>
            </a:p>
          </p:txBody>
        </p:sp>
        <p:sp>
          <p:nvSpPr>
            <p:cNvPr id="8" name="Multiply 6"/>
            <p:cNvSpPr/>
            <p:nvPr/>
          </p:nvSpPr>
          <p:spPr bwMode="auto">
            <a:xfrm>
              <a:off x="6732031" y="5132384"/>
              <a:ext cx="288000" cy="288000"/>
            </a:xfrm>
            <a:prstGeom prst="mathMultiply">
              <a:avLst/>
            </a:prstGeom>
            <a:solidFill>
              <a:srgbClr val="FFC000"/>
            </a:solidFill>
            <a:ln w="19050"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
                  <a:schemeClr val="tx2"/>
                </a:buClr>
                <a:buSzTx/>
                <a:buFont typeface="Symbol" pitchFamily="18" charset="2"/>
                <a:buNone/>
                <a:tabLst/>
              </a:pPr>
              <a:endParaRPr kumimoji="0" lang="en-GB" sz="1400" b="0" i="0" u="none" strike="noStrike" cap="none" normalizeH="0" baseline="0" dirty="0">
                <a:ln>
                  <a:noFill/>
                </a:ln>
                <a:solidFill>
                  <a:schemeClr val="tx1"/>
                </a:solidFill>
                <a:effectLst/>
                <a:latin typeface="Arial" charset="0"/>
              </a:endParaRPr>
            </a:p>
          </p:txBody>
        </p:sp>
        <p:sp>
          <p:nvSpPr>
            <p:cNvPr id="9" name="Multiply 7"/>
            <p:cNvSpPr/>
            <p:nvPr/>
          </p:nvSpPr>
          <p:spPr bwMode="auto">
            <a:xfrm>
              <a:off x="7739691" y="5132384"/>
              <a:ext cx="288000" cy="288000"/>
            </a:xfrm>
            <a:prstGeom prst="mathMultiply">
              <a:avLst/>
            </a:prstGeom>
            <a:solidFill>
              <a:schemeClr val="accent6"/>
            </a:solidFill>
            <a:ln w="19050"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
                  <a:schemeClr val="tx2"/>
                </a:buClr>
                <a:buSzTx/>
                <a:buFont typeface="Symbol" pitchFamily="18" charset="2"/>
                <a:buNone/>
                <a:tabLst/>
              </a:pPr>
              <a:endParaRPr kumimoji="0" lang="en-GB" sz="1400" b="0" i="0" u="none" strike="noStrike" cap="none" normalizeH="0" baseline="0" dirty="0">
                <a:ln>
                  <a:noFill/>
                </a:ln>
                <a:solidFill>
                  <a:schemeClr val="tx1"/>
                </a:solidFill>
                <a:effectLst/>
                <a:latin typeface="Arial" charset="0"/>
              </a:endParaRPr>
            </a:p>
          </p:txBody>
        </p:sp>
        <p:sp>
          <p:nvSpPr>
            <p:cNvPr id="10" name="Multiply 8"/>
            <p:cNvSpPr/>
            <p:nvPr/>
          </p:nvSpPr>
          <p:spPr bwMode="auto">
            <a:xfrm>
              <a:off x="3567608" y="3824322"/>
              <a:ext cx="288000" cy="288000"/>
            </a:xfrm>
            <a:prstGeom prst="mathMultiply">
              <a:avLst/>
            </a:prstGeom>
            <a:solidFill>
              <a:schemeClr val="accent6"/>
            </a:solidFill>
            <a:ln w="19050"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
                  <a:schemeClr val="tx2"/>
                </a:buClr>
                <a:buSzTx/>
                <a:buFont typeface="Symbol" pitchFamily="18" charset="2"/>
                <a:buNone/>
                <a:tabLst/>
              </a:pPr>
              <a:endParaRPr kumimoji="0" lang="en-GB" sz="1400" b="0" i="0" u="none" strike="noStrike" cap="none" normalizeH="0" baseline="0" dirty="0">
                <a:ln>
                  <a:noFill/>
                </a:ln>
                <a:solidFill>
                  <a:schemeClr val="tx1"/>
                </a:solidFill>
                <a:effectLst/>
                <a:latin typeface="Arial" charset="0"/>
              </a:endParaRPr>
            </a:p>
          </p:txBody>
        </p:sp>
        <p:sp>
          <p:nvSpPr>
            <p:cNvPr id="11" name="Multiply 9"/>
            <p:cNvSpPr/>
            <p:nvPr/>
          </p:nvSpPr>
          <p:spPr bwMode="auto">
            <a:xfrm>
              <a:off x="2107013" y="4468731"/>
              <a:ext cx="288000" cy="288000"/>
            </a:xfrm>
            <a:prstGeom prst="mathMultiply">
              <a:avLst/>
            </a:prstGeom>
            <a:solidFill>
              <a:schemeClr val="accent6"/>
            </a:solidFill>
            <a:ln w="19050"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
                  <a:schemeClr val="tx2"/>
                </a:buClr>
                <a:buSzTx/>
                <a:buFont typeface="Symbol" pitchFamily="18" charset="2"/>
                <a:buNone/>
                <a:tabLst/>
              </a:pPr>
              <a:endParaRPr kumimoji="0" lang="en-GB" sz="1400" b="0" i="0" u="none" strike="noStrike" cap="none" normalizeH="0" baseline="0" dirty="0">
                <a:ln>
                  <a:noFill/>
                </a:ln>
                <a:solidFill>
                  <a:schemeClr val="tx1"/>
                </a:solidFill>
                <a:effectLst/>
                <a:latin typeface="Arial" charset="0"/>
              </a:endParaRPr>
            </a:p>
          </p:txBody>
        </p:sp>
      </p:grpSp>
    </p:spTree>
    <p:extLst>
      <p:ext uri="{BB962C8B-B14F-4D97-AF65-F5344CB8AC3E}">
        <p14:creationId xmlns="" xmlns:p14="http://schemas.microsoft.com/office/powerpoint/2010/main" val="20427618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2052" y="99254"/>
            <a:ext cx="8774857" cy="6622222"/>
            <a:chOff x="295252" y="220441"/>
            <a:chExt cx="9315495" cy="6622222"/>
          </a:xfrm>
        </p:grpSpPr>
        <p:pic>
          <p:nvPicPr>
            <p:cNvPr id="3" name="Picture 2"/>
            <p:cNvPicPr>
              <a:picLocks noChangeAspect="1"/>
            </p:cNvPicPr>
            <p:nvPr/>
          </p:nvPicPr>
          <p:blipFill>
            <a:blip r:embed="rId2" cstate="print"/>
            <a:stretch>
              <a:fillRect/>
            </a:stretch>
          </p:blipFill>
          <p:spPr>
            <a:xfrm>
              <a:off x="295252" y="220441"/>
              <a:ext cx="9315495" cy="6425741"/>
            </a:xfrm>
            <a:prstGeom prst="rect">
              <a:avLst/>
            </a:prstGeom>
          </p:spPr>
        </p:pic>
        <p:sp>
          <p:nvSpPr>
            <p:cNvPr id="4" name="TextBox 3"/>
            <p:cNvSpPr txBox="1"/>
            <p:nvPr/>
          </p:nvSpPr>
          <p:spPr>
            <a:xfrm>
              <a:off x="3568131" y="6592497"/>
              <a:ext cx="2076421" cy="250166"/>
            </a:xfrm>
            <a:prstGeom prst="rect">
              <a:avLst/>
            </a:prstGeom>
            <a:noFill/>
          </p:spPr>
          <p:txBody>
            <a:bodyPr wrap="square" lIns="0" tIns="0" rIns="0" bIns="0" rtlCol="0" anchor="ctr">
              <a:noAutofit/>
            </a:bodyPr>
            <a:lstStyle/>
            <a:p>
              <a:pPr algn="r">
                <a:spcBef>
                  <a:spcPct val="0"/>
                </a:spcBef>
                <a:buClr>
                  <a:schemeClr val="accent1"/>
                </a:buClr>
                <a:defRPr/>
              </a:pPr>
              <a:r>
                <a:rPr lang="en-US" sz="600" dirty="0">
                  <a:solidFill>
                    <a:schemeClr val="bg2"/>
                  </a:solidFill>
                </a:rPr>
                <a:t>© PA Knowledge Limited 2017</a:t>
              </a:r>
            </a:p>
          </p:txBody>
        </p:sp>
      </p:grpSp>
    </p:spTree>
    <p:extLst>
      <p:ext uri="{BB962C8B-B14F-4D97-AF65-F5344CB8AC3E}">
        <p14:creationId xmlns:p14="http://schemas.microsoft.com/office/powerpoint/2010/main" xmlns="" val="19869908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a:t> </a:t>
            </a:r>
            <a:r>
              <a:rPr lang="de-DE" dirty="0" smtClean="0"/>
              <a:t>Talent </a:t>
            </a:r>
            <a:r>
              <a:rPr lang="de-DE" dirty="0" err="1" smtClean="0"/>
              <a:t>Roadmap</a:t>
            </a:r>
            <a:r>
              <a:rPr lang="de-DE" dirty="0" smtClean="0"/>
              <a:t> </a:t>
            </a:r>
            <a:r>
              <a:rPr lang="de-DE" dirty="0" err="1" smtClean="0"/>
              <a:t>Planning</a:t>
            </a:r>
            <a:r>
              <a:rPr lang="de-DE" dirty="0" smtClean="0"/>
              <a:t> Template</a:t>
            </a:r>
            <a:endParaRPr lang="de-AT" dirty="0"/>
          </a:p>
        </p:txBody>
      </p:sp>
      <p:sp>
        <p:nvSpPr>
          <p:cNvPr id="3" name="Inhaltsplatzhalter 2"/>
          <p:cNvSpPr>
            <a:spLocks noGrp="1"/>
          </p:cNvSpPr>
          <p:nvPr>
            <p:ph idx="1"/>
          </p:nvPr>
        </p:nvSpPr>
        <p:spPr/>
        <p:txBody>
          <a:bodyPr>
            <a:normAutofit fontScale="85000" lnSpcReduction="20000"/>
          </a:bodyPr>
          <a:lstStyle/>
          <a:p>
            <a:pPr marL="0" indent="0">
              <a:buNone/>
            </a:pPr>
            <a:r>
              <a:rPr lang="it-IT" sz="2400" dirty="0" smtClean="0"/>
              <a:t>Il Talent </a:t>
            </a:r>
            <a:r>
              <a:rPr lang="it-IT" sz="2400" dirty="0" err="1" smtClean="0"/>
              <a:t>Roadmap</a:t>
            </a:r>
            <a:r>
              <a:rPr lang="it-IT" sz="2400" dirty="0" smtClean="0"/>
              <a:t> Planning </a:t>
            </a:r>
            <a:r>
              <a:rPr lang="it-IT" sz="2400" dirty="0" err="1" smtClean="0"/>
              <a:t>Template</a:t>
            </a:r>
            <a:r>
              <a:rPr lang="it-IT" sz="2400" dirty="0" smtClean="0"/>
              <a:t> consente di pianificare le azioni che costituiranno la base della vostra strategia per i talenti. </a:t>
            </a:r>
          </a:p>
          <a:p>
            <a:pPr marL="0" indent="0">
              <a:buNone/>
            </a:pPr>
            <a:r>
              <a:rPr lang="it-IT" sz="2400" dirty="0" smtClean="0"/>
              <a:t>Utilizzando l'output dello strumento diagnostico Talent </a:t>
            </a:r>
            <a:r>
              <a:rPr lang="it-IT" sz="2400" dirty="0" err="1" smtClean="0"/>
              <a:t>Dilemmas</a:t>
            </a:r>
            <a:r>
              <a:rPr lang="it-IT" sz="2400" dirty="0" smtClean="0"/>
              <a:t> come base, potete iniziare a tracciare il percorso per passare dal vostro stato attuale allo stato di aspirazione come definito nei vostri principi di talento.  </a:t>
            </a:r>
          </a:p>
          <a:p>
            <a:pPr marL="0" indent="0">
              <a:buNone/>
            </a:pPr>
            <a:r>
              <a:rPr lang="it-IT" sz="2400" dirty="0" smtClean="0"/>
              <a:t>La priorità delle azioni da intraprendere per colmare le lacune nei vostri principi del talento dipenderà dai vostri specifici obiettivi organizzativi e da quanto ben sviluppata è attualmente la vostra strategia per il talento. A seconda della priorità e dell'impatto dell'azione, determinare il calendario appropriato per l'attuazione di ogni azione e delle attività associate. </a:t>
            </a:r>
          </a:p>
          <a:p>
            <a:pPr marL="0" indent="0">
              <a:buNone/>
            </a:pPr>
            <a:r>
              <a:rPr lang="it-IT" sz="2400" dirty="0" smtClean="0"/>
              <a:t>Nella prossima diapositiva è riportato un esempio basato sul secondo principio "Saremo aperti con gli individui in merito alle loro prestazioni e sul loro potenziale" dal modello del Talent </a:t>
            </a:r>
            <a:r>
              <a:rPr lang="it-IT" sz="2400" dirty="0" err="1" smtClean="0"/>
              <a:t>Dilemmas</a:t>
            </a:r>
            <a:r>
              <a:rPr lang="it-IT" sz="2400" dirty="0" smtClean="0"/>
              <a:t> </a:t>
            </a:r>
            <a:r>
              <a:rPr lang="it-IT" sz="2400" dirty="0" err="1" smtClean="0"/>
              <a:t>Diagnostic</a:t>
            </a:r>
            <a:r>
              <a:rPr lang="it-IT" sz="2400" dirty="0" smtClean="0"/>
              <a:t> </a:t>
            </a:r>
            <a:r>
              <a:rPr lang="it-IT" sz="2400" dirty="0" err="1" smtClean="0"/>
              <a:t>Tool</a:t>
            </a:r>
            <a:r>
              <a:rPr lang="it-IT" sz="2400" dirty="0" smtClean="0"/>
              <a:t>.</a:t>
            </a:r>
            <a:endParaRPr lang="de-AT" dirty="0"/>
          </a:p>
        </p:txBody>
      </p:sp>
      <p:sp>
        <p:nvSpPr>
          <p:cNvPr id="5" name="Textfeld 4">
            <a:extLst>
              <a:ext uri="{FF2B5EF4-FFF2-40B4-BE49-F238E27FC236}">
                <a16:creationId xmlns="" xmlns:a16="http://schemas.microsoft.com/office/drawing/2014/main" id="{95A1BF6E-8B2B-43EB-8C36-CBC2B08C0118}"/>
              </a:ext>
            </a:extLst>
          </p:cNvPr>
          <p:cNvSpPr txBox="1"/>
          <p:nvPr/>
        </p:nvSpPr>
        <p:spPr>
          <a:xfrm>
            <a:off x="2517677" y="5959705"/>
            <a:ext cx="4311161" cy="769441"/>
          </a:xfrm>
          <a:prstGeom prst="rect">
            <a:avLst/>
          </a:prstGeom>
          <a:noFill/>
        </p:spPr>
        <p:txBody>
          <a:bodyPr wrap="square" rtlCol="0">
            <a:spAutoFit/>
          </a:bodyPr>
          <a:lstStyle/>
          <a:p>
            <a:endParaRPr lang="de-DE" sz="1100" dirty="0"/>
          </a:p>
          <a:p>
            <a:pPr algn="ctr"/>
            <a:r>
              <a:rPr lang="de-DE" sz="1100" dirty="0"/>
              <a:t>With kind permission from the NHS London Leadership Academy. This tool is a derivation of the talent segmentation tool developed by © PA Consulting and London Leadership Academy.</a:t>
            </a:r>
            <a:endParaRPr lang="de-AT" sz="1100" dirty="0"/>
          </a:p>
        </p:txBody>
      </p:sp>
    </p:spTree>
    <p:extLst>
      <p:ext uri="{BB962C8B-B14F-4D97-AF65-F5344CB8AC3E}">
        <p14:creationId xmlns="" xmlns:p14="http://schemas.microsoft.com/office/powerpoint/2010/main" val="32390556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Talent Roadmap </a:t>
            </a:r>
            <a:r>
              <a:rPr lang="de-DE" dirty="0" err="1"/>
              <a:t>Planning</a:t>
            </a:r>
            <a:r>
              <a:rPr lang="de-DE" dirty="0"/>
              <a:t> Template (II)</a:t>
            </a:r>
            <a:endParaRPr lang="de-AT" dirty="0"/>
          </a:p>
        </p:txBody>
      </p:sp>
      <p:graphicFrame>
        <p:nvGraphicFramePr>
          <p:cNvPr id="4" name="Group 139"/>
          <p:cNvGraphicFramePr>
            <a:graphicFrameLocks noGrp="1"/>
          </p:cNvGraphicFramePr>
          <p:nvPr>
            <p:extLst>
              <p:ext uri="{D42A27DB-BD31-4B8C-83A1-F6EECF244321}">
                <p14:modId xmlns="" xmlns:p14="http://schemas.microsoft.com/office/powerpoint/2010/main" val="406285892"/>
              </p:ext>
            </p:extLst>
          </p:nvPr>
        </p:nvGraphicFramePr>
        <p:xfrm>
          <a:off x="203707" y="2058165"/>
          <a:ext cx="8736586" cy="3269725"/>
        </p:xfrm>
        <a:graphic>
          <a:graphicData uri="http://schemas.openxmlformats.org/drawingml/2006/table">
            <a:tbl>
              <a:tblPr firstRow="1" bandRow="1">
                <a:tableStyleId>{BC89EF96-8CEA-46FF-86C4-4CE0E7609802}</a:tableStyleId>
              </a:tblPr>
              <a:tblGrid>
                <a:gridCol w="1033759">
                  <a:extLst>
                    <a:ext uri="{9D8B030D-6E8A-4147-A177-3AD203B41FA5}">
                      <a16:colId xmlns="" xmlns:a16="http://schemas.microsoft.com/office/drawing/2014/main" val="20000"/>
                    </a:ext>
                  </a:extLst>
                </a:gridCol>
                <a:gridCol w="2567609">
                  <a:extLst>
                    <a:ext uri="{9D8B030D-6E8A-4147-A177-3AD203B41FA5}">
                      <a16:colId xmlns="" xmlns:a16="http://schemas.microsoft.com/office/drawing/2014/main" val="20001"/>
                    </a:ext>
                  </a:extLst>
                </a:gridCol>
                <a:gridCol w="2567609">
                  <a:extLst>
                    <a:ext uri="{9D8B030D-6E8A-4147-A177-3AD203B41FA5}">
                      <a16:colId xmlns="" xmlns:a16="http://schemas.microsoft.com/office/drawing/2014/main" val="20002"/>
                    </a:ext>
                  </a:extLst>
                </a:gridCol>
                <a:gridCol w="2567609">
                  <a:extLst>
                    <a:ext uri="{9D8B030D-6E8A-4147-A177-3AD203B41FA5}">
                      <a16:colId xmlns="" xmlns:a16="http://schemas.microsoft.com/office/drawing/2014/main" val="20003"/>
                    </a:ext>
                  </a:extLst>
                </a:gridCol>
              </a:tblGrid>
              <a:tr h="357713">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US" sz="1000" b="0" i="1" u="none" strike="noStrike" cap="none" normalizeH="0" baseline="0" dirty="0">
                        <a:ln>
                          <a:noFill/>
                        </a:ln>
                        <a:solidFill>
                          <a:schemeClr val="bg1"/>
                        </a:solidFill>
                        <a:effectLst/>
                        <a:latin typeface="+mj-lt"/>
                        <a:ea typeface="MS PGothic"/>
                        <a:cs typeface="MS PGothic"/>
                      </a:endParaRPr>
                    </a:p>
                  </a:txBody>
                  <a:tcPr marL="84406" marR="84406" marT="42203" marB="42203" anchor="ctr" horzOverflow="overflow">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accent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n-US" sz="1000" b="1" i="0" u="none" strike="noStrike" cap="none" normalizeH="0" baseline="0" dirty="0" smtClean="0">
                          <a:ln>
                            <a:noFill/>
                          </a:ln>
                          <a:solidFill>
                            <a:schemeClr val="bg1"/>
                          </a:solidFill>
                          <a:effectLst/>
                          <a:latin typeface="+mj-lt"/>
                          <a:ea typeface="+mn-ea"/>
                          <a:cs typeface="+mn-cs"/>
                        </a:rPr>
                        <a:t>PIANO DI LAVORO: ANNO 1</a:t>
                      </a:r>
                      <a:endParaRPr kumimoji="0" lang="en-US" sz="1000" b="1" i="0" u="none" strike="noStrike" cap="none" normalizeH="0" baseline="0" dirty="0">
                        <a:ln>
                          <a:noFill/>
                        </a:ln>
                        <a:solidFill>
                          <a:schemeClr val="bg1"/>
                        </a:solidFill>
                        <a:effectLst/>
                        <a:latin typeface="+mj-lt"/>
                        <a:ea typeface="MS PGothic"/>
                        <a:cs typeface="MS PGothic"/>
                      </a:endParaRPr>
                    </a:p>
                  </a:txBody>
                  <a:tcPr marL="84406" marR="84406" marT="42203" marB="4220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accent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n-US" sz="1000" b="1" i="0" u="none" strike="noStrike" kern="1200" cap="none" normalizeH="0" baseline="0" dirty="0" smtClean="0">
                          <a:ln>
                            <a:noFill/>
                          </a:ln>
                          <a:solidFill>
                            <a:schemeClr val="bg1"/>
                          </a:solidFill>
                          <a:effectLst/>
                          <a:latin typeface="+mn-lt"/>
                          <a:ea typeface="+mn-ea"/>
                          <a:cs typeface="+mn-cs"/>
                        </a:rPr>
                        <a:t>PIANO DI LAVORO: ANNO 2</a:t>
                      </a:r>
                      <a:endParaRPr kumimoji="0" lang="en-US" sz="1000" b="1" i="0" u="none" strike="noStrike" kern="1200" cap="none" normalizeH="0" baseline="0" dirty="0">
                        <a:ln>
                          <a:noFill/>
                        </a:ln>
                        <a:solidFill>
                          <a:schemeClr val="bg1"/>
                        </a:solidFill>
                        <a:effectLst/>
                        <a:latin typeface="+mn-lt"/>
                        <a:ea typeface="MS PGothic"/>
                        <a:cs typeface="MS PGothic"/>
                      </a:endParaRPr>
                    </a:p>
                  </a:txBody>
                  <a:tcPr marL="84406" marR="84406" marT="42203" marB="4220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accent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n-US" sz="1000" b="1" i="0" u="none" strike="noStrike" cap="none" normalizeH="0" baseline="0" dirty="0" smtClean="0">
                          <a:ln>
                            <a:noFill/>
                          </a:ln>
                          <a:solidFill>
                            <a:schemeClr val="bg1"/>
                          </a:solidFill>
                          <a:effectLst/>
                          <a:latin typeface="+mj-lt"/>
                          <a:ea typeface="+mn-ea"/>
                          <a:cs typeface="+mn-cs"/>
                        </a:rPr>
                        <a:t>P</a:t>
                      </a:r>
                      <a:r>
                        <a:rPr kumimoji="0" lang="en-US" sz="1000" b="1" i="0" u="none" strike="noStrike" kern="1200" cap="none" normalizeH="0" baseline="0" dirty="0" smtClean="0">
                          <a:ln>
                            <a:noFill/>
                          </a:ln>
                          <a:solidFill>
                            <a:schemeClr val="bg1"/>
                          </a:solidFill>
                          <a:effectLst/>
                          <a:latin typeface="+mn-lt"/>
                          <a:ea typeface="+mn-ea"/>
                          <a:cs typeface="+mn-cs"/>
                        </a:rPr>
                        <a:t>PIANO DI LAVORO: ANNO 3</a:t>
                      </a:r>
                      <a:endParaRPr kumimoji="0" lang="en-US" sz="1000" b="1" i="0" u="none" strike="noStrike" kern="1200" cap="none" normalizeH="0" baseline="0" dirty="0">
                        <a:ln>
                          <a:noFill/>
                        </a:ln>
                        <a:solidFill>
                          <a:schemeClr val="bg1"/>
                        </a:solidFill>
                        <a:effectLst/>
                        <a:latin typeface="+mn-lt"/>
                        <a:ea typeface="MS PGothic"/>
                        <a:cs typeface="MS PGothic"/>
                      </a:endParaRPr>
                    </a:p>
                  </a:txBody>
                  <a:tcPr marL="84406" marR="84406" marT="42203" marB="42203" anchor="ctr" horzOverflow="overflow">
                    <a:lnL w="12700"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chemeClr val="accent1"/>
                    </a:solidFill>
                  </a:tcPr>
                </a:tc>
                <a:extLst>
                  <a:ext uri="{0D108BD9-81ED-4DB2-BD59-A6C34878D82A}">
                    <a16:rowId xmlns="" xmlns:a16="http://schemas.microsoft.com/office/drawing/2014/main" val="10000"/>
                  </a:ext>
                </a:extLst>
              </a:tr>
              <a:tr h="358271">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n-US" sz="1000" b="1" i="1" u="none" strike="noStrike" cap="none" normalizeH="0" baseline="0" dirty="0" smtClean="0">
                          <a:ln>
                            <a:noFill/>
                          </a:ln>
                          <a:solidFill>
                            <a:schemeClr val="tx1"/>
                          </a:solidFill>
                          <a:effectLst/>
                          <a:latin typeface="+mj-lt"/>
                          <a:ea typeface="MS PGothic"/>
                          <a:cs typeface="MS PGothic"/>
                        </a:rPr>
                        <a:t>AZIONE</a:t>
                      </a:r>
                      <a:endParaRPr kumimoji="0" lang="en-US" sz="1000" b="1" i="1" u="none" strike="noStrike" cap="none" normalizeH="0" baseline="0" dirty="0">
                        <a:ln>
                          <a:noFill/>
                        </a:ln>
                        <a:solidFill>
                          <a:schemeClr val="tx1"/>
                        </a:solidFill>
                        <a:effectLst/>
                        <a:latin typeface="+mj-lt"/>
                        <a:ea typeface="MS PGothic"/>
                        <a:cs typeface="MS PGothic"/>
                      </a:endParaRPr>
                    </a:p>
                  </a:txBody>
                  <a:tcPr marL="84406" marR="84406" marT="42203" marB="42203" anchor="ctr" horzOverflow="overflow">
                    <a:lnT w="28575" cap="flat" cmpd="sng" algn="ctr">
                      <a:solidFill>
                        <a:schemeClr val="bg1"/>
                      </a:solidFill>
                      <a:prstDash val="solid"/>
                      <a:round/>
                      <a:headEnd type="none" w="med" len="med"/>
                      <a:tailEnd type="none" w="med" len="med"/>
                    </a:lnT>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defRPr/>
                      </a:pPr>
                      <a:r>
                        <a:rPr lang="it-IT" sz="1000" b="1" dirty="0" smtClean="0">
                          <a:solidFill>
                            <a:schemeClr val="tx1"/>
                          </a:solidFill>
                          <a:latin typeface="+mj-lt"/>
                        </a:rPr>
                        <a:t>Ottenere i fondamenti della gestione del talento e della performance</a:t>
                      </a:r>
                      <a:endParaRPr lang="en-GB" sz="1000" b="1" dirty="0">
                        <a:solidFill>
                          <a:schemeClr val="tx1"/>
                        </a:solidFill>
                        <a:latin typeface="+mj-lt"/>
                      </a:endParaRPr>
                    </a:p>
                  </a:txBody>
                  <a:tcPr marL="84406" marR="84406" marT="42203" marB="42203" anchor="ctr" horzOverflow="overflow">
                    <a:lnT w="28575" cap="flat" cmpd="sng" algn="ctr">
                      <a:solidFill>
                        <a:schemeClr val="bg1"/>
                      </a:solidFill>
                      <a:prstDash val="solid"/>
                      <a:round/>
                      <a:headEnd type="none" w="med" len="med"/>
                      <a:tailEnd type="none" w="med" len="med"/>
                    </a:lnT>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it-IT" sz="1000" b="1" i="0" u="none" strike="noStrike" cap="none" normalizeH="0" baseline="0" dirty="0" smtClean="0">
                          <a:ln>
                            <a:noFill/>
                          </a:ln>
                          <a:solidFill>
                            <a:schemeClr val="tx1"/>
                          </a:solidFill>
                          <a:effectLst/>
                          <a:latin typeface="+mj-lt"/>
                          <a:ea typeface="MS PGothic"/>
                          <a:cs typeface="MS PGothic"/>
                        </a:rPr>
                        <a:t>Costruire la capacità e la volontà di gestire il talento e le prestazioni dei manager di linea</a:t>
                      </a:r>
                      <a:endParaRPr kumimoji="0" lang="en-GB" sz="1000" b="1" i="0" u="none" strike="noStrike" cap="none" normalizeH="0" baseline="0" dirty="0">
                        <a:ln>
                          <a:noFill/>
                        </a:ln>
                        <a:solidFill>
                          <a:schemeClr val="tx1"/>
                        </a:solidFill>
                        <a:effectLst/>
                        <a:latin typeface="+mj-lt"/>
                        <a:ea typeface="MS PGothic"/>
                        <a:cs typeface="MS PGothic"/>
                      </a:endParaRPr>
                    </a:p>
                  </a:txBody>
                  <a:tcPr marL="84406" marR="84406" marT="42203" marB="42203" anchor="ctr" horzOverflow="overflow">
                    <a:lnT w="28575" cap="flat" cmpd="sng" algn="ctr">
                      <a:solidFill>
                        <a:schemeClr val="bg1"/>
                      </a:solidFill>
                      <a:prstDash val="solid"/>
                      <a:round/>
                      <a:headEnd type="none" w="med" len="med"/>
                      <a:tailEnd type="none" w="med" len="med"/>
                    </a:lnT>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it-IT" sz="1000" b="1" i="0" u="none" strike="noStrike" cap="none" normalizeH="0" baseline="0" dirty="0" smtClean="0">
                          <a:ln>
                            <a:noFill/>
                          </a:ln>
                          <a:solidFill>
                            <a:schemeClr val="tx1"/>
                          </a:solidFill>
                          <a:effectLst/>
                          <a:latin typeface="+mj-lt"/>
                          <a:ea typeface="MS PGothic"/>
                          <a:cs typeface="MS PGothic"/>
                        </a:rPr>
                        <a:t>Incorporare la gestione dei talenti rimanendo fedeli al processo</a:t>
                      </a:r>
                      <a:endParaRPr kumimoji="0" lang="en-GB" sz="1000" b="1" i="0" u="none" strike="noStrike" cap="none" normalizeH="0" baseline="0" dirty="0">
                        <a:ln>
                          <a:noFill/>
                        </a:ln>
                        <a:solidFill>
                          <a:schemeClr val="tx1"/>
                        </a:solidFill>
                        <a:effectLst/>
                        <a:latin typeface="+mj-lt"/>
                        <a:ea typeface="MS PGothic"/>
                        <a:cs typeface="MS PGothic"/>
                      </a:endParaRPr>
                    </a:p>
                  </a:txBody>
                  <a:tcPr marL="84406" marR="84406" marT="42203" marB="42203" anchor="ctr" horzOverflow="overflow">
                    <a:lnT w="28575" cap="flat" cmpd="sng" algn="ctr">
                      <a:solidFill>
                        <a:schemeClr val="bg1"/>
                      </a:solidFill>
                      <a:prstDash val="solid"/>
                      <a:round/>
                      <a:headEnd type="none" w="med" len="med"/>
                      <a:tailEnd type="none" w="med" len="med"/>
                    </a:lnT>
                  </a:tcPr>
                </a:tc>
                <a:extLst>
                  <a:ext uri="{0D108BD9-81ED-4DB2-BD59-A6C34878D82A}">
                    <a16:rowId xmlns="" xmlns:a16="http://schemas.microsoft.com/office/drawing/2014/main" val="10001"/>
                  </a:ext>
                </a:extLst>
              </a:tr>
              <a:tr h="1620851">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n-US" sz="1000" b="0" i="1" u="none" strike="noStrike" cap="none" normalizeH="0" baseline="0" dirty="0" smtClean="0">
                          <a:ln>
                            <a:noFill/>
                          </a:ln>
                          <a:solidFill>
                            <a:schemeClr val="tx1"/>
                          </a:solidFill>
                          <a:effectLst/>
                          <a:latin typeface="+mj-lt"/>
                          <a:ea typeface="MS PGothic"/>
                          <a:cs typeface="MS PGothic"/>
                        </a:rPr>
                        <a:t>ATTIVITA’ CHIAVE</a:t>
                      </a:r>
                      <a:endParaRPr kumimoji="0" lang="en-US" sz="1000" b="0" i="1" u="none" strike="noStrike" cap="none" normalizeH="0" baseline="0" dirty="0">
                        <a:ln>
                          <a:noFill/>
                        </a:ln>
                        <a:solidFill>
                          <a:schemeClr val="tx1"/>
                        </a:solidFill>
                        <a:effectLst/>
                        <a:latin typeface="+mj-lt"/>
                        <a:ea typeface="MS PGothic"/>
                        <a:cs typeface="MS PGothic"/>
                      </a:endParaRPr>
                    </a:p>
                  </a:txBody>
                  <a:tcPr marL="84406" marR="84406" marT="42203" marB="42203" anchor="ctr" horzOverflow="overflow"/>
                </a:tc>
                <a:tc>
                  <a:txBody>
                    <a:bodyPr/>
                    <a:lstStyle/>
                    <a:p>
                      <a:pPr marL="171450" marR="0" lvl="0" indent="-171450" algn="l" defTabSz="914400" rtl="0" eaLnBrk="0" fontAlgn="base" latinLnBrk="0" hangingPunct="0">
                        <a:lnSpc>
                          <a:spcPct val="100000"/>
                        </a:lnSpc>
                        <a:spcBef>
                          <a:spcPct val="20000"/>
                        </a:spcBef>
                        <a:spcAft>
                          <a:spcPct val="0"/>
                        </a:spcAft>
                        <a:buClr>
                          <a:schemeClr val="accent2"/>
                        </a:buClr>
                        <a:buSzTx/>
                        <a:buFont typeface="Arial" panose="020B0604020202020204" pitchFamily="34" charset="0"/>
                        <a:buChar char="•"/>
                        <a:tabLst/>
                      </a:pPr>
                      <a:r>
                        <a:rPr kumimoji="0" lang="it-IT" sz="1000" b="0" i="0" u="none" strike="noStrike" cap="none" normalizeH="0" baseline="0" dirty="0" smtClean="0">
                          <a:ln>
                            <a:noFill/>
                          </a:ln>
                          <a:solidFill>
                            <a:schemeClr val="tx1"/>
                          </a:solidFill>
                          <a:effectLst/>
                          <a:latin typeface="+mj-lt"/>
                          <a:ea typeface="MS PGothic"/>
                          <a:cs typeface="MS PGothic"/>
                        </a:rPr>
                        <a:t>Rivedere e allineare i processi di gestione dei talenti e delle prestazioni </a:t>
                      </a:r>
                    </a:p>
                    <a:p>
                      <a:pPr marL="171450" marR="0" lvl="0" indent="-171450" algn="l" defTabSz="914400" rtl="0" eaLnBrk="0" fontAlgn="base" latinLnBrk="0" hangingPunct="0">
                        <a:lnSpc>
                          <a:spcPct val="100000"/>
                        </a:lnSpc>
                        <a:spcBef>
                          <a:spcPct val="20000"/>
                        </a:spcBef>
                        <a:spcAft>
                          <a:spcPct val="0"/>
                        </a:spcAft>
                        <a:buClr>
                          <a:schemeClr val="accent2"/>
                        </a:buClr>
                        <a:buSzTx/>
                        <a:buFont typeface="Arial" panose="020B0604020202020204" pitchFamily="34" charset="0"/>
                        <a:buChar char="•"/>
                        <a:tabLst/>
                      </a:pPr>
                      <a:r>
                        <a:rPr kumimoji="0" lang="it-IT" sz="1000" b="0" i="0" u="none" strike="noStrike" cap="none" normalizeH="0" baseline="0" dirty="0" smtClean="0">
                          <a:ln>
                            <a:noFill/>
                          </a:ln>
                          <a:solidFill>
                            <a:schemeClr val="tx1"/>
                          </a:solidFill>
                          <a:effectLst/>
                          <a:latin typeface="+mj-lt"/>
                          <a:ea typeface="MS PGothic"/>
                          <a:cs typeface="MS PGothic"/>
                        </a:rPr>
                        <a:t>Chiarire la definizione di talento</a:t>
                      </a:r>
                    </a:p>
                    <a:p>
                      <a:pPr marL="171450" marR="0" lvl="0" indent="-171450" algn="l" defTabSz="914400" rtl="0" eaLnBrk="0" fontAlgn="base" latinLnBrk="0" hangingPunct="0">
                        <a:lnSpc>
                          <a:spcPct val="100000"/>
                        </a:lnSpc>
                        <a:spcBef>
                          <a:spcPct val="20000"/>
                        </a:spcBef>
                        <a:spcAft>
                          <a:spcPct val="0"/>
                        </a:spcAft>
                        <a:buClr>
                          <a:schemeClr val="accent2"/>
                        </a:buClr>
                        <a:buSzTx/>
                        <a:buFont typeface="Arial" panose="020B0604020202020204" pitchFamily="34" charset="0"/>
                        <a:buChar char="•"/>
                        <a:tabLst/>
                      </a:pPr>
                      <a:r>
                        <a:rPr kumimoji="0" lang="it-IT" sz="1000" b="0" i="0" u="none" strike="noStrike" cap="none" normalizeH="0" baseline="0" dirty="0" smtClean="0">
                          <a:ln>
                            <a:noFill/>
                          </a:ln>
                          <a:solidFill>
                            <a:schemeClr val="tx1"/>
                          </a:solidFill>
                          <a:effectLst/>
                          <a:latin typeface="+mj-lt"/>
                          <a:ea typeface="MS PGothic"/>
                          <a:cs typeface="MS PGothic"/>
                        </a:rPr>
                        <a:t>Mentalità del test manager sulla trasparenza</a:t>
                      </a:r>
                    </a:p>
                    <a:p>
                      <a:pPr marL="171450" marR="0" lvl="0" indent="-171450" algn="l" defTabSz="914400" rtl="0" eaLnBrk="0" fontAlgn="base" latinLnBrk="0" hangingPunct="0">
                        <a:lnSpc>
                          <a:spcPct val="100000"/>
                        </a:lnSpc>
                        <a:spcBef>
                          <a:spcPct val="20000"/>
                        </a:spcBef>
                        <a:spcAft>
                          <a:spcPct val="0"/>
                        </a:spcAft>
                        <a:buClr>
                          <a:schemeClr val="accent2"/>
                        </a:buClr>
                        <a:buSzTx/>
                        <a:buFont typeface="Arial" panose="020B0604020202020204" pitchFamily="34" charset="0"/>
                        <a:buChar char="•"/>
                        <a:tabLst/>
                      </a:pPr>
                      <a:r>
                        <a:rPr kumimoji="0" lang="it-IT" sz="1000" b="0" i="0" u="none" strike="noStrike" cap="none" normalizeH="0" baseline="0" dirty="0" smtClean="0">
                          <a:ln>
                            <a:noFill/>
                          </a:ln>
                          <a:solidFill>
                            <a:schemeClr val="tx1"/>
                          </a:solidFill>
                          <a:effectLst/>
                          <a:latin typeface="+mj-lt"/>
                          <a:ea typeface="MS PGothic"/>
                          <a:cs typeface="MS PGothic"/>
                        </a:rPr>
                        <a:t>Concordare chi darà il feedback e come</a:t>
                      </a:r>
                    </a:p>
                    <a:p>
                      <a:pPr marL="171450" marR="0" lvl="0" indent="-171450" algn="l" defTabSz="914400" rtl="0" eaLnBrk="0" fontAlgn="base" latinLnBrk="0" hangingPunct="0">
                        <a:lnSpc>
                          <a:spcPct val="100000"/>
                        </a:lnSpc>
                        <a:spcBef>
                          <a:spcPct val="20000"/>
                        </a:spcBef>
                        <a:spcAft>
                          <a:spcPct val="0"/>
                        </a:spcAft>
                        <a:buClr>
                          <a:schemeClr val="accent2"/>
                        </a:buClr>
                        <a:buSzTx/>
                        <a:buFont typeface="Arial" panose="020B0604020202020204" pitchFamily="34" charset="0"/>
                        <a:buChar char="•"/>
                        <a:tabLst/>
                      </a:pPr>
                      <a:r>
                        <a:rPr kumimoji="0" lang="it-IT" sz="1000" b="0" i="0" u="none" strike="noStrike" cap="none" normalizeH="0" baseline="0" dirty="0" smtClean="0">
                          <a:ln>
                            <a:noFill/>
                          </a:ln>
                          <a:solidFill>
                            <a:schemeClr val="tx1"/>
                          </a:solidFill>
                          <a:effectLst/>
                          <a:latin typeface="+mj-lt"/>
                          <a:ea typeface="MS PGothic"/>
                          <a:cs typeface="MS PGothic"/>
                        </a:rPr>
                        <a:t>Rivedere e snellire il processo di gestione delle prestazioni per garantire il collegamento con il processo di feedback</a:t>
                      </a:r>
                    </a:p>
                    <a:p>
                      <a:pPr marL="171450" marR="0" lvl="0" indent="-171450" algn="l" defTabSz="914400" rtl="0" eaLnBrk="0" fontAlgn="base" latinLnBrk="0" hangingPunct="0">
                        <a:lnSpc>
                          <a:spcPct val="100000"/>
                        </a:lnSpc>
                        <a:spcBef>
                          <a:spcPct val="20000"/>
                        </a:spcBef>
                        <a:spcAft>
                          <a:spcPct val="0"/>
                        </a:spcAft>
                        <a:buClr>
                          <a:schemeClr val="accent2"/>
                        </a:buClr>
                        <a:buSzTx/>
                        <a:buFont typeface="Arial" panose="020B0604020202020204" pitchFamily="34" charset="0"/>
                        <a:buChar char="•"/>
                        <a:tabLst/>
                      </a:pPr>
                      <a:r>
                        <a:rPr kumimoji="0" lang="it-IT" sz="1000" b="0" i="0" u="none" strike="noStrike" cap="none" normalizeH="0" baseline="0" dirty="0" smtClean="0">
                          <a:ln>
                            <a:noFill/>
                          </a:ln>
                          <a:solidFill>
                            <a:schemeClr val="tx1"/>
                          </a:solidFill>
                          <a:effectLst/>
                          <a:latin typeface="+mj-lt"/>
                          <a:ea typeface="MS PGothic"/>
                          <a:cs typeface="MS PGothic"/>
                        </a:rPr>
                        <a:t>Concentrarsi su un processo di identificazione dei talenti accurato ed equo</a:t>
                      </a:r>
                      <a:endParaRPr kumimoji="0" lang="en-US" sz="1000" b="0" i="0" u="none" strike="noStrike" cap="none" normalizeH="0" baseline="0" dirty="0">
                        <a:ln>
                          <a:noFill/>
                        </a:ln>
                        <a:solidFill>
                          <a:schemeClr val="tx1"/>
                        </a:solidFill>
                        <a:effectLst/>
                        <a:latin typeface="+mj-lt"/>
                        <a:ea typeface="MS PGothic"/>
                        <a:cs typeface="MS PGothic"/>
                      </a:endParaRPr>
                    </a:p>
                  </a:txBody>
                  <a:tcPr marL="84406" marR="84406" marT="42203" marB="42203" horzOverflow="overflow"/>
                </a:tc>
                <a:tc>
                  <a:txBody>
                    <a:bodyPr/>
                    <a:lstStyle/>
                    <a:p>
                      <a:pPr marL="171450" marR="0" lvl="0" indent="-171450" algn="l" defTabSz="914400" rtl="0" eaLnBrk="0" fontAlgn="base" latinLnBrk="0" hangingPunct="0">
                        <a:lnSpc>
                          <a:spcPct val="100000"/>
                        </a:lnSpc>
                        <a:spcBef>
                          <a:spcPct val="20000"/>
                        </a:spcBef>
                        <a:spcAft>
                          <a:spcPct val="0"/>
                        </a:spcAft>
                        <a:buClr>
                          <a:schemeClr val="accent2"/>
                        </a:buClr>
                        <a:buSzTx/>
                        <a:buFont typeface="Arial" panose="020B0604020202020204" pitchFamily="34" charset="0"/>
                        <a:buChar char="•"/>
                        <a:tabLst/>
                      </a:pPr>
                      <a:r>
                        <a:rPr kumimoji="0" lang="it-IT" sz="1000" b="0" i="0" u="none" strike="noStrike" cap="none" normalizeH="0" baseline="0" dirty="0" smtClean="0">
                          <a:ln>
                            <a:noFill/>
                          </a:ln>
                          <a:solidFill>
                            <a:schemeClr val="tx1"/>
                          </a:solidFill>
                          <a:effectLst/>
                          <a:latin typeface="+mj-lt"/>
                          <a:ea typeface="MS PGothic"/>
                          <a:cs typeface="MS PGothic"/>
                        </a:rPr>
                        <a:t>Testare i livelli attuali di capacità di feedback</a:t>
                      </a:r>
                    </a:p>
                    <a:p>
                      <a:pPr marL="171450" marR="0" lvl="0" indent="-171450" algn="l" defTabSz="914400" rtl="0" eaLnBrk="0" fontAlgn="base" latinLnBrk="0" hangingPunct="0">
                        <a:lnSpc>
                          <a:spcPct val="100000"/>
                        </a:lnSpc>
                        <a:spcBef>
                          <a:spcPct val="20000"/>
                        </a:spcBef>
                        <a:spcAft>
                          <a:spcPct val="0"/>
                        </a:spcAft>
                        <a:buClr>
                          <a:schemeClr val="accent2"/>
                        </a:buClr>
                        <a:buSzTx/>
                        <a:buFont typeface="Arial" panose="020B0604020202020204" pitchFamily="34" charset="0"/>
                        <a:buChar char="•"/>
                        <a:tabLst/>
                      </a:pPr>
                      <a:r>
                        <a:rPr kumimoji="0" lang="it-IT" sz="1000" b="0" i="0" u="none" strike="noStrike" cap="none" normalizeH="0" baseline="0" dirty="0" smtClean="0">
                          <a:ln>
                            <a:noFill/>
                          </a:ln>
                          <a:solidFill>
                            <a:schemeClr val="tx1"/>
                          </a:solidFill>
                          <a:effectLst/>
                          <a:latin typeface="+mj-lt"/>
                          <a:ea typeface="MS PGothic"/>
                          <a:cs typeface="MS PGothic"/>
                        </a:rPr>
                        <a:t>Sviluppare e gestire un programma di interventi per costruire le competenze individuali</a:t>
                      </a:r>
                    </a:p>
                    <a:p>
                      <a:pPr marL="171450" marR="0" lvl="0" indent="-171450" algn="l" defTabSz="914400" rtl="0" eaLnBrk="0" fontAlgn="base" latinLnBrk="0" hangingPunct="0">
                        <a:lnSpc>
                          <a:spcPct val="100000"/>
                        </a:lnSpc>
                        <a:spcBef>
                          <a:spcPct val="20000"/>
                        </a:spcBef>
                        <a:spcAft>
                          <a:spcPct val="0"/>
                        </a:spcAft>
                        <a:buClr>
                          <a:schemeClr val="accent2"/>
                        </a:buClr>
                        <a:buSzTx/>
                        <a:buFont typeface="Arial" panose="020B0604020202020204" pitchFamily="34" charset="0"/>
                        <a:buChar char="•"/>
                        <a:tabLst/>
                      </a:pPr>
                      <a:r>
                        <a:rPr kumimoji="0" lang="it-IT" sz="1000" b="0" i="0" u="none" strike="noStrike" cap="none" normalizeH="0" baseline="0" dirty="0" smtClean="0">
                          <a:ln>
                            <a:noFill/>
                          </a:ln>
                          <a:solidFill>
                            <a:schemeClr val="tx1"/>
                          </a:solidFill>
                          <a:effectLst/>
                          <a:latin typeface="+mj-lt"/>
                          <a:ea typeface="MS PGothic"/>
                          <a:cs typeface="MS PGothic"/>
                        </a:rPr>
                        <a:t>Garantire che gli input e gli output del processo di gestione delle prestazioni dell'anno in corso siano chiaramente collegati alla gestione dei talenti</a:t>
                      </a:r>
                    </a:p>
                    <a:p>
                      <a:pPr marL="171450" marR="0" lvl="0" indent="-171450" algn="l" defTabSz="914400" rtl="0" eaLnBrk="0" fontAlgn="base" latinLnBrk="0" hangingPunct="0">
                        <a:lnSpc>
                          <a:spcPct val="100000"/>
                        </a:lnSpc>
                        <a:spcBef>
                          <a:spcPct val="20000"/>
                        </a:spcBef>
                        <a:spcAft>
                          <a:spcPct val="0"/>
                        </a:spcAft>
                        <a:buClr>
                          <a:schemeClr val="accent2"/>
                        </a:buClr>
                        <a:buSzTx/>
                        <a:buFont typeface="Arial" panose="020B0604020202020204" pitchFamily="34" charset="0"/>
                        <a:buChar char="•"/>
                        <a:tabLst/>
                      </a:pPr>
                      <a:r>
                        <a:rPr kumimoji="0" lang="it-IT" sz="1000" b="0" i="0" u="none" strike="noStrike" cap="none" normalizeH="0" baseline="0" dirty="0" smtClean="0">
                          <a:ln>
                            <a:noFill/>
                          </a:ln>
                          <a:solidFill>
                            <a:schemeClr val="tx1"/>
                          </a:solidFill>
                          <a:effectLst/>
                          <a:latin typeface="+mj-lt"/>
                          <a:ea typeface="MS PGothic"/>
                          <a:cs typeface="MS PGothic"/>
                        </a:rPr>
                        <a:t>Eseguire i processi di raccolta dati del secondo anno</a:t>
                      </a:r>
                    </a:p>
                    <a:p>
                      <a:pPr marL="171450" marR="0" lvl="0" indent="-171450" algn="l" defTabSz="914400" rtl="0" eaLnBrk="0" fontAlgn="base" latinLnBrk="0" hangingPunct="0">
                        <a:lnSpc>
                          <a:spcPct val="100000"/>
                        </a:lnSpc>
                        <a:spcBef>
                          <a:spcPct val="20000"/>
                        </a:spcBef>
                        <a:spcAft>
                          <a:spcPct val="0"/>
                        </a:spcAft>
                        <a:buClr>
                          <a:schemeClr val="accent2"/>
                        </a:buClr>
                        <a:buSzTx/>
                        <a:buFont typeface="Arial" panose="020B0604020202020204" pitchFamily="34" charset="0"/>
                        <a:buChar char="•"/>
                        <a:tabLst/>
                      </a:pPr>
                      <a:r>
                        <a:rPr kumimoji="0" lang="it-IT" sz="1000" b="0" i="0" u="none" strike="noStrike" cap="none" normalizeH="0" baseline="0" dirty="0" smtClean="0">
                          <a:ln>
                            <a:noFill/>
                          </a:ln>
                          <a:solidFill>
                            <a:schemeClr val="tx1"/>
                          </a:solidFill>
                          <a:effectLst/>
                          <a:latin typeface="+mj-lt"/>
                          <a:ea typeface="MS PGothic"/>
                          <a:cs typeface="MS PGothic"/>
                        </a:rPr>
                        <a:t>Eseguire il feedback</a:t>
                      </a:r>
                      <a:r>
                        <a:rPr kumimoji="0" lang="en-US" sz="1000" b="0" i="0" u="none" strike="noStrike" cap="none" normalizeH="0" baseline="0" dirty="0" smtClean="0">
                          <a:ln>
                            <a:noFill/>
                          </a:ln>
                          <a:solidFill>
                            <a:schemeClr val="tx1"/>
                          </a:solidFill>
                          <a:effectLst/>
                          <a:latin typeface="+mj-lt"/>
                          <a:ea typeface="MS PGothic"/>
                          <a:cs typeface="MS PGothic"/>
                        </a:rPr>
                        <a:t>  del primo anno</a:t>
                      </a:r>
                      <a:endParaRPr kumimoji="0" lang="en-US" sz="1000" b="0" i="0" u="none" strike="noStrike" cap="none" normalizeH="0" baseline="0" dirty="0">
                        <a:ln>
                          <a:noFill/>
                        </a:ln>
                        <a:solidFill>
                          <a:schemeClr val="tx1"/>
                        </a:solidFill>
                        <a:effectLst/>
                        <a:latin typeface="+mj-lt"/>
                        <a:ea typeface="MS PGothic"/>
                        <a:cs typeface="MS PGothic"/>
                      </a:endParaRPr>
                    </a:p>
                  </a:txBody>
                  <a:tcPr marL="84406" marR="84406" marT="42203" marB="42203" horzOverflow="overflow"/>
                </a:tc>
                <a:tc>
                  <a:txBody>
                    <a:bodyPr/>
                    <a:lstStyle/>
                    <a:p>
                      <a:pPr marL="171450" marR="0" lvl="0" indent="-171450" algn="l" defTabSz="914400" rtl="0" eaLnBrk="0" fontAlgn="base" latinLnBrk="0" hangingPunct="0">
                        <a:lnSpc>
                          <a:spcPct val="100000"/>
                        </a:lnSpc>
                        <a:spcBef>
                          <a:spcPct val="20000"/>
                        </a:spcBef>
                        <a:spcAft>
                          <a:spcPct val="0"/>
                        </a:spcAft>
                        <a:buClr>
                          <a:schemeClr val="accent2"/>
                        </a:buClr>
                        <a:buSzTx/>
                        <a:buFont typeface="Arial" panose="020B0604020202020204" pitchFamily="34" charset="0"/>
                        <a:buChar char="•"/>
                        <a:tabLst/>
                      </a:pPr>
                      <a:r>
                        <a:rPr kumimoji="0" lang="it-IT" sz="1000" b="0" i="0" u="none" strike="noStrike" kern="1200" cap="none" normalizeH="0" baseline="0" dirty="0" smtClean="0">
                          <a:ln>
                            <a:noFill/>
                          </a:ln>
                          <a:solidFill>
                            <a:schemeClr val="tx1"/>
                          </a:solidFill>
                          <a:effectLst/>
                          <a:latin typeface="+mj-lt"/>
                          <a:ea typeface="MS PGothic"/>
                          <a:cs typeface="MS PGothic"/>
                        </a:rPr>
                        <a:t>Eseguire il terzo anno di raccolta dati e il secondo anno di feedback</a:t>
                      </a:r>
                    </a:p>
                    <a:p>
                      <a:pPr marL="171450" marR="0" lvl="0" indent="-171450" algn="l" defTabSz="914400" rtl="0" eaLnBrk="0" fontAlgn="base" latinLnBrk="0" hangingPunct="0">
                        <a:lnSpc>
                          <a:spcPct val="100000"/>
                        </a:lnSpc>
                        <a:spcBef>
                          <a:spcPct val="20000"/>
                        </a:spcBef>
                        <a:spcAft>
                          <a:spcPct val="0"/>
                        </a:spcAft>
                        <a:buClr>
                          <a:schemeClr val="accent2"/>
                        </a:buClr>
                        <a:buSzTx/>
                        <a:buFont typeface="Arial" panose="020B0604020202020204" pitchFamily="34" charset="0"/>
                        <a:buChar char="•"/>
                        <a:tabLst/>
                      </a:pPr>
                      <a:r>
                        <a:rPr kumimoji="0" lang="it-IT" sz="1000" b="0" i="0" u="none" strike="noStrike" kern="1200" cap="none" normalizeH="0" baseline="0" dirty="0" smtClean="0">
                          <a:ln>
                            <a:noFill/>
                          </a:ln>
                          <a:solidFill>
                            <a:schemeClr val="tx1"/>
                          </a:solidFill>
                          <a:effectLst/>
                          <a:latin typeface="+mj-lt"/>
                          <a:ea typeface="MS PGothic"/>
                          <a:cs typeface="MS PGothic"/>
                        </a:rPr>
                        <a:t>Migliorare il processo di identificazione dei talenti con input da altre fonti</a:t>
                      </a:r>
                    </a:p>
                    <a:p>
                      <a:pPr marL="171450" marR="0" lvl="0" indent="-171450" algn="l" defTabSz="914400" rtl="0" eaLnBrk="0" fontAlgn="base" latinLnBrk="0" hangingPunct="0">
                        <a:lnSpc>
                          <a:spcPct val="100000"/>
                        </a:lnSpc>
                        <a:spcBef>
                          <a:spcPct val="20000"/>
                        </a:spcBef>
                        <a:spcAft>
                          <a:spcPct val="0"/>
                        </a:spcAft>
                        <a:buClr>
                          <a:schemeClr val="accent2"/>
                        </a:buClr>
                        <a:buSzTx/>
                        <a:buFont typeface="Arial" panose="020B0604020202020204" pitchFamily="34" charset="0"/>
                        <a:buChar char="•"/>
                        <a:tabLst/>
                      </a:pPr>
                      <a:r>
                        <a:rPr kumimoji="0" lang="it-IT" sz="1000" b="0" i="0" u="none" strike="noStrike" kern="1200" cap="none" normalizeH="0" baseline="0" dirty="0" smtClean="0">
                          <a:ln>
                            <a:noFill/>
                          </a:ln>
                          <a:solidFill>
                            <a:schemeClr val="tx1"/>
                          </a:solidFill>
                          <a:effectLst/>
                          <a:latin typeface="+mj-lt"/>
                          <a:ea typeface="MS PGothic"/>
                          <a:cs typeface="MS PGothic"/>
                        </a:rPr>
                        <a:t>Costruire fonti aggiuntive nel processo di feedback e nel processo di gestione delle prestazioni</a:t>
                      </a:r>
                    </a:p>
                    <a:p>
                      <a:pPr marL="171450" marR="0" lvl="0" indent="-171450" algn="l" defTabSz="914400" rtl="0" eaLnBrk="0" fontAlgn="base" latinLnBrk="0" hangingPunct="0">
                        <a:lnSpc>
                          <a:spcPct val="100000"/>
                        </a:lnSpc>
                        <a:spcBef>
                          <a:spcPct val="20000"/>
                        </a:spcBef>
                        <a:spcAft>
                          <a:spcPct val="0"/>
                        </a:spcAft>
                        <a:buClr>
                          <a:schemeClr val="accent2"/>
                        </a:buClr>
                        <a:buSzTx/>
                        <a:buFont typeface="Arial" panose="020B0604020202020204" pitchFamily="34" charset="0"/>
                        <a:buChar char="•"/>
                        <a:tabLst/>
                      </a:pPr>
                      <a:r>
                        <a:rPr kumimoji="0" lang="it-IT" sz="1000" b="0" i="0" u="none" strike="noStrike" kern="1200" cap="none" normalizeH="0" baseline="0" dirty="0" smtClean="0">
                          <a:ln>
                            <a:noFill/>
                          </a:ln>
                          <a:solidFill>
                            <a:schemeClr val="tx1"/>
                          </a:solidFill>
                          <a:effectLst/>
                          <a:latin typeface="+mj-lt"/>
                          <a:ea typeface="MS PGothic"/>
                          <a:cs typeface="MS PGothic"/>
                        </a:rPr>
                        <a:t>Concentrarsi sulla pianificazione delle azioni per lo sviluppo e la diffusione</a:t>
                      </a:r>
                      <a:endParaRPr kumimoji="0" lang="en-US" sz="1000" b="0" i="0" u="none" strike="noStrike" kern="1200" cap="none" normalizeH="0" baseline="0" dirty="0">
                        <a:ln>
                          <a:noFill/>
                        </a:ln>
                        <a:solidFill>
                          <a:schemeClr val="tx1"/>
                        </a:solidFill>
                        <a:effectLst/>
                        <a:latin typeface="+mj-lt"/>
                        <a:ea typeface="MS PGothic"/>
                        <a:cs typeface="MS PGothic"/>
                      </a:endParaRPr>
                    </a:p>
                  </a:txBody>
                  <a:tcPr marL="84406" marR="84406" marT="42203" marB="42203" horzOverflow="overflow"/>
                </a:tc>
                <a:extLst>
                  <a:ext uri="{0D108BD9-81ED-4DB2-BD59-A6C34878D82A}">
                    <a16:rowId xmlns="" xmlns:a16="http://schemas.microsoft.com/office/drawing/2014/main" val="10002"/>
                  </a:ext>
                </a:extLst>
              </a:tr>
            </a:tbl>
          </a:graphicData>
        </a:graphic>
      </p:graphicFrame>
      <p:sp>
        <p:nvSpPr>
          <p:cNvPr id="6" name="Textfeld 4">
            <a:extLst>
              <a:ext uri="{FF2B5EF4-FFF2-40B4-BE49-F238E27FC236}">
                <a16:creationId xmlns="" xmlns:a16="http://schemas.microsoft.com/office/drawing/2014/main" id="{77C51ED9-500B-414A-9598-FD8ED37C9E11}"/>
              </a:ext>
            </a:extLst>
          </p:cNvPr>
          <p:cNvSpPr txBox="1"/>
          <p:nvPr/>
        </p:nvSpPr>
        <p:spPr>
          <a:xfrm>
            <a:off x="2517677" y="5959705"/>
            <a:ext cx="4311161" cy="769441"/>
          </a:xfrm>
          <a:prstGeom prst="rect">
            <a:avLst/>
          </a:prstGeom>
          <a:noFill/>
        </p:spPr>
        <p:txBody>
          <a:bodyPr wrap="square" rtlCol="0">
            <a:spAutoFit/>
          </a:bodyPr>
          <a:lstStyle/>
          <a:p>
            <a:endParaRPr lang="de-DE" sz="1100" dirty="0"/>
          </a:p>
          <a:p>
            <a:pPr algn="ctr"/>
            <a:r>
              <a:rPr lang="de-DE" sz="1100" dirty="0"/>
              <a:t>With kind permission from the NHS London Leadership Academy. This tool is a derivation of the talent segmentation tool developed by © PA Consulting and London Leadership Academy.</a:t>
            </a:r>
            <a:endParaRPr lang="de-AT" sz="1100" dirty="0"/>
          </a:p>
        </p:txBody>
      </p:sp>
    </p:spTree>
    <p:extLst>
      <p:ext uri="{BB962C8B-B14F-4D97-AF65-F5344CB8AC3E}">
        <p14:creationId xmlns="" xmlns:p14="http://schemas.microsoft.com/office/powerpoint/2010/main" val="17752777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endParaRPr lang="en-US"/>
          </a:p>
        </p:txBody>
      </p:sp>
      <p:sp>
        <p:nvSpPr>
          <p:cNvPr id="3" name="Foliennummernplatzhalter 2"/>
          <p:cNvSpPr>
            <a:spLocks noGrp="1"/>
          </p:cNvSpPr>
          <p:nvPr>
            <p:ph type="sldNum" sz="quarter" idx="12"/>
          </p:nvPr>
        </p:nvSpPr>
        <p:spPr/>
        <p:txBody>
          <a:bodyPr/>
          <a:lstStyle/>
          <a:p>
            <a:fld id="{9B618960-8005-486C-9A75-10CB2AAC16F9}" type="slidenum">
              <a:rPr lang="en-US" smtClean="0"/>
              <a:pPr/>
              <a:t>24</a:t>
            </a:fld>
            <a:endParaRPr lang="en-US"/>
          </a:p>
        </p:txBody>
      </p:sp>
      <p:graphicFrame>
        <p:nvGraphicFramePr>
          <p:cNvPr id="4" name="Group 139"/>
          <p:cNvGraphicFramePr>
            <a:graphicFrameLocks noGrp="1"/>
          </p:cNvGraphicFramePr>
          <p:nvPr>
            <p:extLst>
              <p:ext uri="{D42A27DB-BD31-4B8C-83A1-F6EECF244321}">
                <p14:modId xmlns="" xmlns:p14="http://schemas.microsoft.com/office/powerpoint/2010/main" val="1700491441"/>
              </p:ext>
            </p:extLst>
          </p:nvPr>
        </p:nvGraphicFramePr>
        <p:xfrm>
          <a:off x="111850" y="1072586"/>
          <a:ext cx="8967497" cy="5283764"/>
        </p:xfrm>
        <a:graphic>
          <a:graphicData uri="http://schemas.openxmlformats.org/drawingml/2006/table">
            <a:tbl>
              <a:tblPr firstRow="1" bandRow="1">
                <a:tableStyleId>{BC89EF96-8CEA-46FF-86C4-4CE0E7609802}</a:tableStyleId>
              </a:tblPr>
              <a:tblGrid>
                <a:gridCol w="1075682">
                  <a:extLst>
                    <a:ext uri="{9D8B030D-6E8A-4147-A177-3AD203B41FA5}">
                      <a16:colId xmlns="" xmlns:a16="http://schemas.microsoft.com/office/drawing/2014/main" val="20000"/>
                    </a:ext>
                  </a:extLst>
                </a:gridCol>
                <a:gridCol w="2620871">
                  <a:extLst>
                    <a:ext uri="{9D8B030D-6E8A-4147-A177-3AD203B41FA5}">
                      <a16:colId xmlns="" xmlns:a16="http://schemas.microsoft.com/office/drawing/2014/main" val="20001"/>
                    </a:ext>
                  </a:extLst>
                </a:gridCol>
                <a:gridCol w="2635472">
                  <a:extLst>
                    <a:ext uri="{9D8B030D-6E8A-4147-A177-3AD203B41FA5}">
                      <a16:colId xmlns="" xmlns:a16="http://schemas.microsoft.com/office/drawing/2014/main" val="20002"/>
                    </a:ext>
                  </a:extLst>
                </a:gridCol>
                <a:gridCol w="2635472">
                  <a:extLst>
                    <a:ext uri="{9D8B030D-6E8A-4147-A177-3AD203B41FA5}">
                      <a16:colId xmlns="" xmlns:a16="http://schemas.microsoft.com/office/drawing/2014/main" val="20003"/>
                    </a:ext>
                  </a:extLst>
                </a:gridCol>
              </a:tblGrid>
              <a:tr h="580768">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US" sz="1000" b="0" i="1" u="none" strike="noStrike" cap="none" normalizeH="0" baseline="0" dirty="0">
                        <a:ln>
                          <a:noFill/>
                        </a:ln>
                        <a:solidFill>
                          <a:schemeClr val="bg1"/>
                        </a:solidFill>
                        <a:effectLst/>
                        <a:latin typeface="+mn-lt"/>
                        <a:ea typeface="MS PGothic"/>
                        <a:cs typeface="MS PGothic"/>
                      </a:endParaRPr>
                    </a:p>
                  </a:txBody>
                  <a:tcPr marL="84406" marR="84406" marT="42203" marB="42203" anchor="ctr" horzOverflow="overflow">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accent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n-US" sz="1000" b="1" i="0" u="none" strike="noStrike" cap="none" normalizeH="0" baseline="0" dirty="0" smtClean="0">
                          <a:ln>
                            <a:noFill/>
                          </a:ln>
                          <a:solidFill>
                            <a:schemeClr val="bg1"/>
                          </a:solidFill>
                          <a:effectLst/>
                          <a:latin typeface="+mj-lt"/>
                          <a:ea typeface="+mn-ea"/>
                          <a:cs typeface="+mn-cs"/>
                        </a:rPr>
                        <a:t>PIANO DI LAVORO: ANNO 1</a:t>
                      </a:r>
                      <a:endParaRPr kumimoji="0" lang="en-US" sz="1000" b="1" i="0" u="none" strike="noStrike" cap="none" normalizeH="0" baseline="0" dirty="0">
                        <a:ln>
                          <a:noFill/>
                        </a:ln>
                        <a:solidFill>
                          <a:schemeClr val="bg1"/>
                        </a:solidFill>
                        <a:effectLst/>
                        <a:latin typeface="+mj-lt"/>
                        <a:ea typeface="MS PGothic"/>
                        <a:cs typeface="MS PGothic"/>
                      </a:endParaRPr>
                    </a:p>
                  </a:txBody>
                  <a:tcPr marL="84406" marR="84406" marT="42203" marB="4220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accent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n-US" sz="1000" b="1" i="0" u="none" strike="noStrike" kern="1200" cap="none" normalizeH="0" baseline="0" dirty="0" smtClean="0">
                          <a:ln>
                            <a:noFill/>
                          </a:ln>
                          <a:solidFill>
                            <a:schemeClr val="bg1"/>
                          </a:solidFill>
                          <a:effectLst/>
                          <a:latin typeface="+mn-lt"/>
                          <a:ea typeface="+mn-ea"/>
                          <a:cs typeface="+mn-cs"/>
                        </a:rPr>
                        <a:t>PIANO DI LAVORO: ANNO 2</a:t>
                      </a:r>
                      <a:endParaRPr kumimoji="0" lang="en-US" sz="1000" b="1" i="0" u="none" strike="noStrike" kern="1200" cap="none" normalizeH="0" baseline="0" dirty="0">
                        <a:ln>
                          <a:noFill/>
                        </a:ln>
                        <a:solidFill>
                          <a:schemeClr val="bg1"/>
                        </a:solidFill>
                        <a:effectLst/>
                        <a:latin typeface="+mn-lt"/>
                        <a:ea typeface="MS PGothic"/>
                        <a:cs typeface="MS PGothic"/>
                      </a:endParaRPr>
                    </a:p>
                  </a:txBody>
                  <a:tcPr marL="84406" marR="84406" marT="42203" marB="4220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accent1"/>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n-US" sz="1000" b="1" i="0" u="none" strike="noStrike" cap="none" normalizeH="0" baseline="0" dirty="0" smtClean="0">
                          <a:ln>
                            <a:noFill/>
                          </a:ln>
                          <a:solidFill>
                            <a:schemeClr val="bg1"/>
                          </a:solidFill>
                          <a:effectLst/>
                          <a:latin typeface="+mj-lt"/>
                          <a:ea typeface="+mn-ea"/>
                          <a:cs typeface="+mn-cs"/>
                        </a:rPr>
                        <a:t>P</a:t>
                      </a:r>
                      <a:r>
                        <a:rPr kumimoji="0" lang="en-US" sz="1000" b="1" i="0" u="none" strike="noStrike" kern="1200" cap="none" normalizeH="0" baseline="0" dirty="0" smtClean="0">
                          <a:ln>
                            <a:noFill/>
                          </a:ln>
                          <a:solidFill>
                            <a:schemeClr val="bg1"/>
                          </a:solidFill>
                          <a:effectLst/>
                          <a:latin typeface="+mn-lt"/>
                          <a:ea typeface="+mn-ea"/>
                          <a:cs typeface="+mn-cs"/>
                        </a:rPr>
                        <a:t>PIANO DI LAVORO: ANNO 3</a:t>
                      </a:r>
                      <a:endParaRPr kumimoji="0" lang="en-US" sz="1000" b="1" i="0" u="none" strike="noStrike" kern="1200" cap="none" normalizeH="0" baseline="0" dirty="0">
                        <a:ln>
                          <a:noFill/>
                        </a:ln>
                        <a:solidFill>
                          <a:schemeClr val="bg1"/>
                        </a:solidFill>
                        <a:effectLst/>
                        <a:latin typeface="+mn-lt"/>
                        <a:ea typeface="MS PGothic"/>
                        <a:cs typeface="MS PGothic"/>
                      </a:endParaRPr>
                    </a:p>
                  </a:txBody>
                  <a:tcPr marL="84406" marR="84406" marT="42203" marB="42203" anchor="ctr" horzOverflow="overflow">
                    <a:lnL w="12700"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chemeClr val="accent1"/>
                    </a:solidFill>
                  </a:tcPr>
                </a:tc>
                <a:extLst>
                  <a:ext uri="{0D108BD9-81ED-4DB2-BD59-A6C34878D82A}">
                    <a16:rowId xmlns="" xmlns:a16="http://schemas.microsoft.com/office/drawing/2014/main" val="10000"/>
                  </a:ext>
                </a:extLst>
              </a:tr>
              <a:tr h="556448">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n-US" sz="1000" b="1" i="1" u="none" strike="noStrike" cap="none" normalizeH="0" baseline="0" dirty="0" smtClean="0">
                          <a:ln>
                            <a:noFill/>
                          </a:ln>
                          <a:solidFill>
                            <a:schemeClr val="tx1"/>
                          </a:solidFill>
                          <a:effectLst/>
                          <a:latin typeface="+mn-lt"/>
                          <a:ea typeface="MS PGothic"/>
                          <a:cs typeface="MS PGothic"/>
                        </a:rPr>
                        <a:t>AZIONE</a:t>
                      </a:r>
                      <a:endParaRPr kumimoji="0" lang="en-US" sz="1000" b="1" i="1"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lnT w="28575" cap="flat" cmpd="sng" algn="ctr">
                      <a:solidFill>
                        <a:schemeClr val="bg1"/>
                      </a:solidFill>
                      <a:prstDash val="solid"/>
                      <a:round/>
                      <a:headEnd type="none" w="med" len="med"/>
                      <a:tailEnd type="none" w="med" len="med"/>
                    </a:lnT>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defRPr/>
                      </a:pPr>
                      <a:endParaRPr lang="en-GB" sz="1000" b="1" dirty="0">
                        <a:solidFill>
                          <a:schemeClr val="tx1"/>
                        </a:solidFill>
                        <a:latin typeface="+mn-lt"/>
                      </a:endParaRPr>
                    </a:p>
                  </a:txBody>
                  <a:tcPr marL="84406" marR="84406" marT="42203" marB="42203" anchor="ctr" horzOverflow="overflow">
                    <a:lnT w="28575" cap="flat" cmpd="sng" algn="ctr">
                      <a:solidFill>
                        <a:schemeClr val="bg1"/>
                      </a:solidFill>
                      <a:prstDash val="solid"/>
                      <a:round/>
                      <a:headEnd type="none" w="med" len="med"/>
                      <a:tailEnd type="none" w="med" len="med"/>
                    </a:lnT>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GB" sz="1000" b="1"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lnT w="28575" cap="flat" cmpd="sng" algn="ctr">
                      <a:solidFill>
                        <a:schemeClr val="bg1"/>
                      </a:solidFill>
                      <a:prstDash val="solid"/>
                      <a:round/>
                      <a:headEnd type="none" w="med" len="med"/>
                      <a:tailEnd type="none" w="med" len="med"/>
                    </a:lnT>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GB" sz="1000" b="1"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lnT w="28575" cap="flat" cmpd="sng" algn="ctr">
                      <a:solidFill>
                        <a:schemeClr val="bg1"/>
                      </a:solidFill>
                      <a:prstDash val="solid"/>
                      <a:round/>
                      <a:headEnd type="none" w="med" len="med"/>
                      <a:tailEnd type="none" w="med" len="med"/>
                    </a:lnT>
                  </a:tcPr>
                </a:tc>
                <a:extLst>
                  <a:ext uri="{0D108BD9-81ED-4DB2-BD59-A6C34878D82A}">
                    <a16:rowId xmlns="" xmlns:a16="http://schemas.microsoft.com/office/drawing/2014/main" val="10001"/>
                  </a:ext>
                </a:extLst>
              </a:tr>
              <a:tr h="603072">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n-US" sz="1000" b="0" i="1" u="none" strike="noStrike" cap="none" normalizeH="0" baseline="0" dirty="0" smtClean="0">
                          <a:ln>
                            <a:noFill/>
                          </a:ln>
                          <a:solidFill>
                            <a:schemeClr val="tx1"/>
                          </a:solidFill>
                          <a:effectLst/>
                          <a:latin typeface="+mn-lt"/>
                          <a:ea typeface="MS PGothic"/>
                          <a:cs typeface="MS PGothic"/>
                        </a:rPr>
                        <a:t>ATTIVITA’ CHIAVE</a:t>
                      </a:r>
                      <a:endParaRPr kumimoji="0" lang="en-US" sz="1000" b="0" i="1"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171450" marR="0" lvl="0" indent="-171450" algn="l" defTabSz="914400" rtl="0" eaLnBrk="0" fontAlgn="base" latinLnBrk="0" hangingPunct="0">
                        <a:lnSpc>
                          <a:spcPct val="100000"/>
                        </a:lnSpc>
                        <a:spcBef>
                          <a:spcPct val="20000"/>
                        </a:spcBef>
                        <a:spcAft>
                          <a:spcPct val="0"/>
                        </a:spcAft>
                        <a:buClr>
                          <a:schemeClr val="accent2"/>
                        </a:buClr>
                        <a:buSzTx/>
                        <a:buFont typeface="Arial" panose="020B0604020202020204" pitchFamily="34" charset="0"/>
                        <a:buChar char="•"/>
                        <a:tabLst/>
                      </a:pPr>
                      <a:endParaRPr kumimoji="0" lang="en-US" sz="1000" b="0" i="0" u="none" strike="noStrike" cap="none" normalizeH="0" baseline="0" dirty="0">
                        <a:ln>
                          <a:noFill/>
                        </a:ln>
                        <a:solidFill>
                          <a:schemeClr val="tx1"/>
                        </a:solidFill>
                        <a:effectLst/>
                        <a:latin typeface="+mn-lt"/>
                        <a:ea typeface="MS PGothic"/>
                        <a:cs typeface="MS PGothic"/>
                      </a:endParaRPr>
                    </a:p>
                  </a:txBody>
                  <a:tcPr marL="84406" marR="84406" marT="42203" marB="42203" horzOverflow="overflow"/>
                </a:tc>
                <a:tc>
                  <a:txBody>
                    <a:bodyPr/>
                    <a:lstStyle/>
                    <a:p>
                      <a:pPr marL="171450" marR="0" lvl="0" indent="-171450" algn="l" defTabSz="914400" rtl="0" eaLnBrk="0" fontAlgn="base" latinLnBrk="0" hangingPunct="0">
                        <a:lnSpc>
                          <a:spcPct val="100000"/>
                        </a:lnSpc>
                        <a:spcBef>
                          <a:spcPct val="20000"/>
                        </a:spcBef>
                        <a:spcAft>
                          <a:spcPct val="0"/>
                        </a:spcAft>
                        <a:buClr>
                          <a:schemeClr val="accent2"/>
                        </a:buClr>
                        <a:buSzTx/>
                        <a:buFont typeface="Arial" panose="020B0604020202020204" pitchFamily="34" charset="0"/>
                        <a:buChar char="•"/>
                        <a:tabLst/>
                      </a:pPr>
                      <a:endParaRPr kumimoji="0" lang="en-US" sz="1000" b="0" i="0" u="none" strike="noStrike" cap="none" normalizeH="0" baseline="0" dirty="0">
                        <a:ln>
                          <a:noFill/>
                        </a:ln>
                        <a:solidFill>
                          <a:schemeClr val="tx1"/>
                        </a:solidFill>
                        <a:effectLst/>
                        <a:latin typeface="+mn-lt"/>
                        <a:ea typeface="MS PGothic"/>
                        <a:cs typeface="MS PGothic"/>
                      </a:endParaRPr>
                    </a:p>
                  </a:txBody>
                  <a:tcPr marL="84406" marR="84406" marT="42203" marB="42203" horzOverflow="overflow"/>
                </a:tc>
                <a:tc>
                  <a:txBody>
                    <a:bodyPr/>
                    <a:lstStyle/>
                    <a:p>
                      <a:pPr marL="171450" marR="0" lvl="0" indent="-171450" algn="l" defTabSz="914400" rtl="0" eaLnBrk="0" fontAlgn="base" latinLnBrk="0" hangingPunct="0">
                        <a:lnSpc>
                          <a:spcPct val="100000"/>
                        </a:lnSpc>
                        <a:spcBef>
                          <a:spcPct val="20000"/>
                        </a:spcBef>
                        <a:spcAft>
                          <a:spcPct val="0"/>
                        </a:spcAft>
                        <a:buClr>
                          <a:schemeClr val="accent2"/>
                        </a:buClr>
                        <a:buSzTx/>
                        <a:buFont typeface="Arial" panose="020B0604020202020204" pitchFamily="34" charset="0"/>
                        <a:buChar char="•"/>
                        <a:tabLst/>
                      </a:pPr>
                      <a:endParaRPr kumimoji="0" lang="en-US" sz="1000" b="0" i="0" u="none" strike="noStrike" kern="1200" cap="none" normalizeH="0" baseline="0" dirty="0">
                        <a:ln>
                          <a:noFill/>
                        </a:ln>
                        <a:solidFill>
                          <a:schemeClr val="tx1"/>
                        </a:solidFill>
                        <a:effectLst/>
                        <a:latin typeface="+mn-lt"/>
                        <a:ea typeface="MS PGothic"/>
                        <a:cs typeface="MS PGothic"/>
                      </a:endParaRPr>
                    </a:p>
                  </a:txBody>
                  <a:tcPr marL="84406" marR="84406" marT="42203" marB="42203" horzOverflow="overflow"/>
                </a:tc>
                <a:extLst>
                  <a:ext uri="{0D108BD9-81ED-4DB2-BD59-A6C34878D82A}">
                    <a16:rowId xmlns="" xmlns:a16="http://schemas.microsoft.com/office/drawing/2014/main" val="10002"/>
                  </a:ext>
                </a:extLst>
              </a:tr>
              <a:tr h="556448">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n-US" sz="1000" b="1" i="1" u="none" strike="noStrike" cap="none" normalizeH="0" baseline="0" dirty="0" smtClean="0">
                          <a:ln>
                            <a:noFill/>
                          </a:ln>
                          <a:solidFill>
                            <a:schemeClr val="tx1"/>
                          </a:solidFill>
                          <a:effectLst/>
                          <a:latin typeface="+mn-lt"/>
                          <a:ea typeface="MS PGothic"/>
                          <a:cs typeface="MS PGothic"/>
                        </a:rPr>
                        <a:t>AZIONE</a:t>
                      </a:r>
                      <a:endParaRPr kumimoji="0" lang="en-US" sz="1000" b="1" i="1"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GB" sz="1000" b="1"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GB" sz="1000" b="1"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extLst>
                  <a:ext uri="{0D108BD9-81ED-4DB2-BD59-A6C34878D82A}">
                    <a16:rowId xmlns="" xmlns:a16="http://schemas.microsoft.com/office/drawing/2014/main" val="10003"/>
                  </a:ext>
                </a:extLst>
              </a:tr>
              <a:tr h="556448">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n-US" sz="1000" b="0" i="1" u="none" strike="noStrike" cap="none" normalizeH="0" baseline="0" dirty="0" smtClean="0">
                          <a:ln>
                            <a:noFill/>
                          </a:ln>
                          <a:solidFill>
                            <a:schemeClr val="tx1"/>
                          </a:solidFill>
                          <a:effectLst/>
                          <a:latin typeface="+mn-lt"/>
                          <a:ea typeface="MS PGothic"/>
                          <a:cs typeface="MS PGothic"/>
                        </a:rPr>
                        <a:t>ATTIVITA’ CHIAVE</a:t>
                      </a:r>
                      <a:endParaRPr kumimoji="0" lang="en-US" sz="1000" b="0" i="1"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171450" marR="0" lvl="0" indent="-171450" algn="l" defTabSz="914400" rtl="0" eaLnBrk="0" fontAlgn="base" latinLnBrk="0" hangingPunct="0">
                        <a:lnSpc>
                          <a:spcPct val="100000"/>
                        </a:lnSpc>
                        <a:spcBef>
                          <a:spcPct val="20000"/>
                        </a:spcBef>
                        <a:spcAft>
                          <a:spcPct val="0"/>
                        </a:spcAft>
                        <a:buClr>
                          <a:schemeClr val="accent2"/>
                        </a:buClr>
                        <a:buSzTx/>
                        <a:buFont typeface="Arial" panose="020B0604020202020204" pitchFamily="34" charset="0"/>
                        <a:buChar char="•"/>
                        <a:tabLst/>
                      </a:pPr>
                      <a:endParaRPr kumimoji="0" lang="en-US"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171450" marR="0" lvl="0" indent="-171450" algn="l" defTabSz="914400" rtl="0" eaLnBrk="0" fontAlgn="base" latinLnBrk="0" hangingPunct="0">
                        <a:lnSpc>
                          <a:spcPct val="100000"/>
                        </a:lnSpc>
                        <a:spcBef>
                          <a:spcPct val="20000"/>
                        </a:spcBef>
                        <a:spcAft>
                          <a:spcPct val="0"/>
                        </a:spcAft>
                        <a:buClr>
                          <a:schemeClr val="accent2"/>
                        </a:buClr>
                        <a:buSzTx/>
                        <a:buFont typeface="Arial" panose="020B0604020202020204" pitchFamily="34" charset="0"/>
                        <a:buChar char="•"/>
                        <a:tabLst/>
                      </a:pPr>
                      <a:endParaRPr kumimoji="0" lang="en-US"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extLst>
                  <a:ext uri="{0D108BD9-81ED-4DB2-BD59-A6C34878D82A}">
                    <a16:rowId xmlns="" xmlns:a16="http://schemas.microsoft.com/office/drawing/2014/main" val="10004"/>
                  </a:ext>
                </a:extLst>
              </a:tr>
              <a:tr h="556448">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n-US" sz="1000" b="1" i="1" u="none" strike="noStrike" cap="none" normalizeH="0" baseline="0" dirty="0" smtClean="0">
                          <a:ln>
                            <a:noFill/>
                          </a:ln>
                          <a:solidFill>
                            <a:schemeClr val="tx1"/>
                          </a:solidFill>
                          <a:effectLst/>
                          <a:latin typeface="+mn-lt"/>
                          <a:ea typeface="MS PGothic"/>
                          <a:cs typeface="MS PGothic"/>
                        </a:rPr>
                        <a:t>AZIONE</a:t>
                      </a:r>
                      <a:endParaRPr kumimoji="0" lang="en-US" sz="1000" b="1" i="1"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GB" sz="1000" b="1"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GB" sz="1000" b="1"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extLst>
                  <a:ext uri="{0D108BD9-81ED-4DB2-BD59-A6C34878D82A}">
                    <a16:rowId xmlns="" xmlns:a16="http://schemas.microsoft.com/office/drawing/2014/main" val="10005"/>
                  </a:ext>
                </a:extLst>
              </a:tr>
              <a:tr h="556448">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n-US" sz="1000" b="0" i="1" u="none" strike="noStrike" cap="none" normalizeH="0" baseline="0" dirty="0" smtClean="0">
                          <a:ln>
                            <a:noFill/>
                          </a:ln>
                          <a:solidFill>
                            <a:schemeClr val="tx1"/>
                          </a:solidFill>
                          <a:effectLst/>
                          <a:latin typeface="+mn-lt"/>
                          <a:ea typeface="MS PGothic"/>
                          <a:cs typeface="MS PGothic"/>
                        </a:rPr>
                        <a:t>ATTIVITA’ CHIAVE</a:t>
                      </a:r>
                      <a:endParaRPr kumimoji="0" lang="en-US" sz="1000" b="0" i="1"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171450" marR="0" lvl="0" indent="-171450" algn="l" defTabSz="914400" rtl="0" eaLnBrk="0" fontAlgn="base" latinLnBrk="0" hangingPunct="0">
                        <a:lnSpc>
                          <a:spcPct val="100000"/>
                        </a:lnSpc>
                        <a:spcBef>
                          <a:spcPct val="20000"/>
                        </a:spcBef>
                        <a:spcAft>
                          <a:spcPct val="0"/>
                        </a:spcAft>
                        <a:buClr>
                          <a:schemeClr val="accent2"/>
                        </a:buClr>
                        <a:buSzTx/>
                        <a:buFont typeface="Arial" panose="020B0604020202020204" pitchFamily="34" charset="0"/>
                        <a:buChar char="•"/>
                        <a:tabLst/>
                      </a:pPr>
                      <a:endParaRPr kumimoji="0" lang="en-US"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171450" marR="0" lvl="0" indent="-171450" algn="l" defTabSz="914400" rtl="0" eaLnBrk="0" fontAlgn="base" latinLnBrk="0" hangingPunct="0">
                        <a:lnSpc>
                          <a:spcPct val="100000"/>
                        </a:lnSpc>
                        <a:spcBef>
                          <a:spcPct val="20000"/>
                        </a:spcBef>
                        <a:spcAft>
                          <a:spcPct val="0"/>
                        </a:spcAft>
                        <a:buClr>
                          <a:schemeClr val="accent2"/>
                        </a:buClr>
                        <a:buSzTx/>
                        <a:buFont typeface="Arial" panose="020B0604020202020204" pitchFamily="34" charset="0"/>
                        <a:buChar char="•"/>
                        <a:tabLst/>
                      </a:pPr>
                      <a:endParaRPr kumimoji="0" lang="en-US"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extLst>
                  <a:ext uri="{0D108BD9-81ED-4DB2-BD59-A6C34878D82A}">
                    <a16:rowId xmlns="" xmlns:a16="http://schemas.microsoft.com/office/drawing/2014/main" val="10006"/>
                  </a:ext>
                </a:extLst>
              </a:tr>
              <a:tr h="556448">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n-US" sz="1000" b="1" i="1" u="none" strike="noStrike" cap="none" normalizeH="0" baseline="0" dirty="0" smtClean="0">
                          <a:ln>
                            <a:noFill/>
                          </a:ln>
                          <a:solidFill>
                            <a:schemeClr val="tx1"/>
                          </a:solidFill>
                          <a:effectLst/>
                          <a:latin typeface="+mn-lt"/>
                          <a:ea typeface="MS PGothic"/>
                          <a:cs typeface="MS PGothic"/>
                        </a:rPr>
                        <a:t>AZIONE</a:t>
                      </a:r>
                      <a:endParaRPr kumimoji="0" lang="en-US" sz="1000" b="1" i="1"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GB" sz="1000" b="1"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endParaRPr kumimoji="0" lang="en-GB" sz="1000" b="1"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extLst>
                  <a:ext uri="{0D108BD9-81ED-4DB2-BD59-A6C34878D82A}">
                    <a16:rowId xmlns="" xmlns:a16="http://schemas.microsoft.com/office/drawing/2014/main" val="10007"/>
                  </a:ext>
                </a:extLst>
              </a:tr>
              <a:tr h="556448">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Tx/>
                        <a:buNone/>
                        <a:tabLst/>
                      </a:pPr>
                      <a:r>
                        <a:rPr kumimoji="0" lang="en-US" sz="1000" b="0" i="1" u="none" strike="noStrike" cap="none" normalizeH="0" baseline="0" dirty="0" smtClean="0">
                          <a:ln>
                            <a:noFill/>
                          </a:ln>
                          <a:solidFill>
                            <a:schemeClr val="tx1"/>
                          </a:solidFill>
                          <a:effectLst/>
                          <a:latin typeface="+mn-lt"/>
                          <a:ea typeface="MS PGothic"/>
                          <a:cs typeface="MS PGothic"/>
                        </a:rPr>
                        <a:t>ATTIVITA’ CHIAVE</a:t>
                      </a:r>
                      <a:endParaRPr kumimoji="0" lang="en-US" sz="1000" b="0" i="1"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171450" marR="0" lvl="0" indent="-171450" algn="l" defTabSz="914400" rtl="0" eaLnBrk="0" fontAlgn="base" latinLnBrk="0" hangingPunct="0">
                        <a:lnSpc>
                          <a:spcPct val="100000"/>
                        </a:lnSpc>
                        <a:spcBef>
                          <a:spcPct val="20000"/>
                        </a:spcBef>
                        <a:spcAft>
                          <a:spcPct val="0"/>
                        </a:spcAft>
                        <a:buClr>
                          <a:schemeClr val="accent2"/>
                        </a:buClr>
                        <a:buSzTx/>
                        <a:buFont typeface="Arial" panose="020B0604020202020204" pitchFamily="34" charset="0"/>
                        <a:buChar char="•"/>
                        <a:tabLst/>
                      </a:pPr>
                      <a:endParaRPr kumimoji="0" lang="en-US"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171450" marR="0" lvl="0" indent="-171450" algn="l" defTabSz="914400" rtl="0" eaLnBrk="0" fontAlgn="base" latinLnBrk="0" hangingPunct="0">
                        <a:lnSpc>
                          <a:spcPct val="100000"/>
                        </a:lnSpc>
                        <a:spcBef>
                          <a:spcPct val="20000"/>
                        </a:spcBef>
                        <a:spcAft>
                          <a:spcPct val="0"/>
                        </a:spcAft>
                        <a:buClr>
                          <a:schemeClr val="accent2"/>
                        </a:buClr>
                        <a:buSzTx/>
                        <a:buFont typeface="Arial" panose="020B0604020202020204" pitchFamily="34" charset="0"/>
                        <a:buChar char="•"/>
                        <a:tabLst/>
                      </a:pPr>
                      <a:endParaRPr kumimoji="0" lang="en-US"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mn-lt"/>
                        <a:ea typeface="MS PGothic"/>
                        <a:cs typeface="MS PGothic"/>
                      </a:endParaRPr>
                    </a:p>
                  </a:txBody>
                  <a:tcPr marL="84406" marR="84406" marT="42203" marB="42203" anchor="ctr" horzOverflow="overflow"/>
                </a:tc>
                <a:extLst>
                  <a:ext uri="{0D108BD9-81ED-4DB2-BD59-A6C34878D82A}">
                    <a16:rowId xmlns="" xmlns:a16="http://schemas.microsoft.com/office/drawing/2014/main" val="10008"/>
                  </a:ext>
                </a:extLst>
              </a:tr>
              <a:tr h="204788">
                <a:tc gridSpan="4">
                  <a:txBody>
                    <a:bodyPr/>
                    <a:lstStyle/>
                    <a:p>
                      <a:pPr marL="0" marR="0" lvl="0" indent="0" algn="r" defTabSz="914400" rtl="0" eaLnBrk="0" fontAlgn="base" latinLnBrk="0" hangingPunct="0">
                        <a:lnSpc>
                          <a:spcPct val="100000"/>
                        </a:lnSpc>
                        <a:spcBef>
                          <a:spcPct val="20000"/>
                        </a:spcBef>
                        <a:spcAft>
                          <a:spcPct val="0"/>
                        </a:spcAft>
                        <a:buClr>
                          <a:srgbClr val="D78539"/>
                        </a:buClr>
                        <a:buSzTx/>
                        <a:buFontTx/>
                        <a:buNone/>
                        <a:tabLst/>
                        <a:defRPr/>
                      </a:pPr>
                      <a:r>
                        <a:rPr kumimoji="0" lang="en-US" sz="600" b="0" i="0" u="none" strike="noStrike" kern="1200" cap="none" spc="0" normalizeH="0" baseline="0" noProof="0" dirty="0">
                          <a:ln>
                            <a:noFill/>
                          </a:ln>
                          <a:solidFill>
                            <a:srgbClr val="5E707D"/>
                          </a:solidFill>
                          <a:effectLst/>
                          <a:uLnTx/>
                          <a:uFillTx/>
                          <a:latin typeface="+mn-lt"/>
                          <a:ea typeface="+mn-ea"/>
                          <a:cs typeface="+mn-cs"/>
                        </a:rPr>
                        <a:t>© PA Knowledge Limited 2017</a:t>
                      </a:r>
                    </a:p>
                  </a:txBody>
                  <a:tcPr marL="84406" marR="84406" marT="42203" marB="4220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alpha val="20000"/>
                      </a:schemeClr>
                    </a:solidFill>
                  </a:tcPr>
                </a:tc>
                <a:tc hMerge="1">
                  <a:txBody>
                    <a:bodyPr/>
                    <a:lstStyle/>
                    <a:p>
                      <a:pPr marL="171450" marR="0" lvl="0" indent="-171450" algn="l" defTabSz="914400" rtl="0" eaLnBrk="0" fontAlgn="base" latinLnBrk="0" hangingPunct="0">
                        <a:lnSpc>
                          <a:spcPct val="100000"/>
                        </a:lnSpc>
                        <a:spcBef>
                          <a:spcPct val="20000"/>
                        </a:spcBef>
                        <a:spcAft>
                          <a:spcPct val="0"/>
                        </a:spcAft>
                        <a:buClr>
                          <a:schemeClr val="accent2"/>
                        </a:buClr>
                        <a:buSzTx/>
                        <a:buFont typeface="Arial" panose="020B0604020202020204" pitchFamily="34" charset="0"/>
                        <a:buChar char="•"/>
                        <a:tabLst/>
                      </a:pPr>
                      <a:endParaRPr kumimoji="0" lang="en-US" sz="1000" b="0" i="0" u="none" strike="noStrike" cap="none" normalizeH="0" baseline="0" dirty="0">
                        <a:ln>
                          <a:noFill/>
                        </a:ln>
                        <a:solidFill>
                          <a:schemeClr val="tx1"/>
                        </a:solidFill>
                        <a:effectLst/>
                        <a:latin typeface="Calibri" panose="020F0502020204030204" pitchFamily="34" charset="0"/>
                        <a:ea typeface="MS PGothic"/>
                        <a:cs typeface="MS PGothic"/>
                      </a:endParaRPr>
                    </a:p>
                  </a:txBody>
                  <a:tcPr marL="84406" marR="84406" marT="42203" marB="42203" anchor="ctr" horzOverflow="overflow">
                    <a:solidFill>
                      <a:schemeClr val="bg1">
                        <a:alpha val="20000"/>
                      </a:schemeClr>
                    </a:solidFill>
                  </a:tcPr>
                </a:tc>
                <a:tc hMerge="1">
                  <a:txBody>
                    <a:bodyPr/>
                    <a:lstStyle/>
                    <a:p>
                      <a:pPr marL="171450" marR="0" lvl="0" indent="-171450" algn="l" defTabSz="914400" rtl="0" eaLnBrk="0" fontAlgn="base" latinLnBrk="0" hangingPunct="0">
                        <a:lnSpc>
                          <a:spcPct val="100000"/>
                        </a:lnSpc>
                        <a:spcBef>
                          <a:spcPct val="20000"/>
                        </a:spcBef>
                        <a:spcAft>
                          <a:spcPct val="0"/>
                        </a:spcAft>
                        <a:buClr>
                          <a:schemeClr val="accent2"/>
                        </a:buClr>
                        <a:buSzTx/>
                        <a:buFont typeface="Arial" panose="020B0604020202020204" pitchFamily="34" charset="0"/>
                        <a:buChar char="•"/>
                        <a:tabLst/>
                      </a:pPr>
                      <a:endParaRPr kumimoji="0" lang="en-US" sz="1000" b="0" i="0" u="none" strike="noStrike" cap="none" normalizeH="0" baseline="0" dirty="0">
                        <a:ln>
                          <a:noFill/>
                        </a:ln>
                        <a:solidFill>
                          <a:schemeClr val="tx1"/>
                        </a:solidFill>
                        <a:effectLst/>
                        <a:latin typeface="Calibri" panose="020F0502020204030204" pitchFamily="34" charset="0"/>
                        <a:ea typeface="MS PGothic"/>
                        <a:cs typeface="MS PGothic"/>
                      </a:endParaRPr>
                    </a:p>
                  </a:txBody>
                  <a:tcPr marL="84406" marR="84406" marT="42203" marB="42203" anchor="ctr" horzOverflow="overflow">
                    <a:solidFill>
                      <a:schemeClr val="bg1">
                        <a:alpha val="20000"/>
                      </a:schemeClr>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Calibri" panose="020F0502020204030204" pitchFamily="34" charset="0"/>
                        <a:ea typeface="MS PGothic"/>
                        <a:cs typeface="MS PGothic"/>
                      </a:endParaRPr>
                    </a:p>
                  </a:txBody>
                  <a:tcPr marL="84406" marR="84406" marT="42203" marB="42203" anchor="ctr" horzOverflow="overflow">
                    <a:solidFill>
                      <a:schemeClr val="bg1">
                        <a:alpha val="20000"/>
                      </a:schemeClr>
                    </a:solidFill>
                  </a:tcPr>
                </a:tc>
                <a:extLst>
                  <a:ext uri="{0D108BD9-81ED-4DB2-BD59-A6C34878D82A}">
                    <a16:rowId xmlns="" xmlns:a16="http://schemas.microsoft.com/office/drawing/2014/main" val="10009"/>
                  </a:ext>
                </a:extLst>
              </a:tr>
            </a:tbl>
          </a:graphicData>
        </a:graphic>
      </p:graphicFrame>
      <p:sp>
        <p:nvSpPr>
          <p:cNvPr id="5" name="Titel 1"/>
          <p:cNvSpPr txBox="1">
            <a:spLocks/>
          </p:cNvSpPr>
          <p:nvPr/>
        </p:nvSpPr>
        <p:spPr>
          <a:xfrm>
            <a:off x="305810" y="365126"/>
            <a:ext cx="7886700" cy="498734"/>
          </a:xfrm>
          <a:prstGeom prst="rect">
            <a:avLst/>
          </a:prstGeom>
        </p:spPr>
        <p:txBody>
          <a:bodyP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i="1" dirty="0"/>
              <a:t>Talent Roadmap Planning Template (III)</a:t>
            </a:r>
            <a:endParaRPr lang="de-AT" dirty="0"/>
          </a:p>
        </p:txBody>
      </p:sp>
    </p:spTree>
    <p:extLst>
      <p:ext uri="{BB962C8B-B14F-4D97-AF65-F5344CB8AC3E}">
        <p14:creationId xmlns="" xmlns:p14="http://schemas.microsoft.com/office/powerpoint/2010/main" val="13953308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Esercizio</a:t>
            </a:r>
            <a:endParaRPr lang="de-AT" dirty="0"/>
          </a:p>
        </p:txBody>
      </p:sp>
      <p:sp>
        <p:nvSpPr>
          <p:cNvPr id="3" name="Inhaltsplatzhalter 2"/>
          <p:cNvSpPr>
            <a:spLocks noGrp="1"/>
          </p:cNvSpPr>
          <p:nvPr>
            <p:ph idx="1"/>
          </p:nvPr>
        </p:nvSpPr>
        <p:spPr/>
        <p:txBody>
          <a:bodyPr>
            <a:normAutofit fontScale="92500" lnSpcReduction="20000"/>
          </a:bodyPr>
          <a:lstStyle/>
          <a:p>
            <a:pPr marL="457200" indent="-457200">
              <a:buFont typeface="+mj-lt"/>
              <a:buAutoNum type="arabicPeriod"/>
            </a:pPr>
            <a:r>
              <a:rPr lang="it-IT" dirty="0" smtClean="0"/>
              <a:t>Prima di tutto leggete lo strumento di strategia dei talenti e cercate di rispondere alle seguenti domande (tempo 20 minuti</a:t>
            </a:r>
            <a:r>
              <a:rPr lang="it-IT" dirty="0" smtClean="0"/>
              <a:t>):</a:t>
            </a:r>
          </a:p>
          <a:p>
            <a:pPr marL="803275" indent="-360363">
              <a:buFont typeface="+mj-lt"/>
              <a:buAutoNum type="alphaLcParenR"/>
            </a:pPr>
            <a:r>
              <a:rPr lang="it-IT" dirty="0" smtClean="0"/>
              <a:t>Quali </a:t>
            </a:r>
            <a:r>
              <a:rPr lang="it-IT" dirty="0" smtClean="0"/>
              <a:t>sono gli </a:t>
            </a:r>
            <a:r>
              <a:rPr lang="it-IT" dirty="0" err="1" smtClean="0"/>
              <a:t>stakeholder</a:t>
            </a:r>
            <a:r>
              <a:rPr lang="it-IT" dirty="0" smtClean="0"/>
              <a:t> che volete coinvolgere come partner </a:t>
            </a:r>
            <a:r>
              <a:rPr lang="it-IT" dirty="0" smtClean="0"/>
              <a:t>dell'intervista</a:t>
            </a:r>
          </a:p>
          <a:p>
            <a:pPr marL="803275" indent="-360363">
              <a:buFont typeface="+mj-lt"/>
              <a:buAutoNum type="alphaLcParenR"/>
            </a:pPr>
            <a:r>
              <a:rPr lang="it-IT" dirty="0" smtClean="0"/>
              <a:t>Avete </a:t>
            </a:r>
            <a:r>
              <a:rPr lang="it-IT" dirty="0" smtClean="0"/>
              <a:t>a disposizione tutte le informazioni importanti per effettuare un'analisi della situazione e, in caso contrario, sapete dove ottenere le informazioni</a:t>
            </a:r>
            <a:r>
              <a:rPr lang="it-IT" dirty="0" smtClean="0"/>
              <a:t>?</a:t>
            </a:r>
          </a:p>
          <a:p>
            <a:pPr marL="803275" indent="-360363">
              <a:buFont typeface="+mj-lt"/>
              <a:buAutoNum type="alphaLcParenR"/>
            </a:pPr>
            <a:r>
              <a:rPr lang="it-IT" dirty="0" smtClean="0"/>
              <a:t>Esaminate </a:t>
            </a:r>
            <a:r>
              <a:rPr lang="it-IT" dirty="0" smtClean="0"/>
              <a:t>i dilemmi del talento e identificate quelli che sembrano essere importanti per voi e posizionate voi stessi dove vi trovate e dove dovreste </a:t>
            </a:r>
            <a:r>
              <a:rPr lang="it-IT" dirty="0" smtClean="0"/>
              <a:t>essere?</a:t>
            </a:r>
            <a:endParaRPr lang="en-GB" dirty="0"/>
          </a:p>
          <a:p>
            <a:pPr marL="457200" indent="-457200">
              <a:buFont typeface="+mj-lt"/>
              <a:buAutoNum type="arabicPeriod" startAt="2"/>
            </a:pPr>
            <a:r>
              <a:rPr lang="it-IT" dirty="0" smtClean="0"/>
              <a:t>In una seconda fase lavorate in coppia e condividete i vostri pensieri e i risultati con il vostro partner di lavoro (Tempo: 20 minuti)</a:t>
            </a:r>
          </a:p>
          <a:p>
            <a:pPr marL="457200" indent="-457200">
              <a:buFont typeface="+mj-lt"/>
              <a:buAutoNum type="arabicPeriod" startAt="2"/>
            </a:pPr>
            <a:r>
              <a:rPr lang="it-IT" dirty="0" smtClean="0"/>
              <a:t>Scrivete i risultati principali e le domande</a:t>
            </a:r>
          </a:p>
          <a:p>
            <a:pPr marL="457200" indent="-457200">
              <a:buFont typeface="+mj-lt"/>
              <a:buAutoNum type="arabicPeriod" startAt="2"/>
            </a:pPr>
            <a:r>
              <a:rPr lang="it-IT" dirty="0" smtClean="0"/>
              <a:t>Discussione di gruppo: Come può essere messo in pratica lo strumento della strategia dei talenti? (Tempo: 20 minuti)</a:t>
            </a:r>
            <a:endParaRPr lang="en-GB" dirty="0"/>
          </a:p>
        </p:txBody>
      </p:sp>
    </p:spTree>
    <p:extLst>
      <p:ext uri="{BB962C8B-B14F-4D97-AF65-F5344CB8AC3E}">
        <p14:creationId xmlns:p14="http://schemas.microsoft.com/office/powerpoint/2010/main" xmlns="" val="21517713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17" name="Title 2">
            <a:extLst>
              <a:ext uri="{FF2B5EF4-FFF2-40B4-BE49-F238E27FC236}">
                <a16:creationId xmlns:a16="http://schemas.microsoft.com/office/drawing/2014/main" xmlns="" id="{9EC3567D-321E-4D8C-990E-10BE5B3602A6}"/>
              </a:ext>
            </a:extLst>
          </p:cNvPr>
          <p:cNvSpPr>
            <a:spLocks noGrp="1"/>
          </p:cNvSpPr>
          <p:nvPr>
            <p:ph type="ctrTitle"/>
          </p:nvPr>
        </p:nvSpPr>
        <p:spPr>
          <a:xfrm>
            <a:off x="311700" y="1559336"/>
            <a:ext cx="8520600" cy="528865"/>
          </a:xfrm>
          <a:prstGeom prst="roundRect">
            <a:avLst/>
          </a:prstGeom>
          <a:solidFill>
            <a:srgbClr val="3087B9"/>
          </a:solidFill>
        </p:spPr>
        <p:style>
          <a:lnRef idx="0">
            <a:schemeClr val="accent4"/>
          </a:lnRef>
          <a:fillRef idx="3">
            <a:schemeClr val="accent4"/>
          </a:fillRef>
          <a:effectRef idx="3">
            <a:schemeClr val="accent4"/>
          </a:effectRef>
          <a:fontRef idx="minor">
            <a:schemeClr val="lt1"/>
          </a:fontRef>
        </p:style>
        <p:txBody>
          <a:bodyPr anchor="ctr">
            <a:normAutofit fontScale="90000"/>
          </a:bodyPr>
          <a:lstStyle/>
          <a:p>
            <a:r>
              <a:rPr lang="en-GB" sz="3400" b="1" spc="50" dirty="0" err="1" smtClean="0">
                <a:ln w="0"/>
                <a:solidFill>
                  <a:schemeClr val="bg2"/>
                </a:solidFill>
                <a:effectLst>
                  <a:innerShdw blurRad="63500" dist="50800" dir="13500000">
                    <a:srgbClr val="000000">
                      <a:alpha val="50000"/>
                    </a:srgbClr>
                  </a:innerShdw>
                </a:effectLst>
              </a:rPr>
              <a:t>Sintesi</a:t>
            </a:r>
            <a:r>
              <a:rPr lang="en-GB" sz="3400" b="1" spc="50" dirty="0" smtClean="0">
                <a:ln w="0"/>
                <a:solidFill>
                  <a:schemeClr val="bg2"/>
                </a:solidFill>
                <a:effectLst>
                  <a:innerShdw blurRad="63500" dist="50800" dir="13500000">
                    <a:srgbClr val="000000">
                      <a:alpha val="50000"/>
                    </a:srgbClr>
                  </a:innerShdw>
                </a:effectLst>
              </a:rPr>
              <a:t>/</a:t>
            </a:r>
            <a:r>
              <a:rPr lang="en-GB" sz="3400" b="1" spc="50" dirty="0" err="1" smtClean="0">
                <a:ln w="0"/>
                <a:solidFill>
                  <a:schemeClr val="bg2"/>
                </a:solidFill>
                <a:effectLst>
                  <a:innerShdw blurRad="63500" dist="50800" dir="13500000">
                    <a:srgbClr val="000000">
                      <a:alpha val="50000"/>
                    </a:srgbClr>
                  </a:innerShdw>
                </a:effectLst>
              </a:rPr>
              <a:t>conclusioni</a:t>
            </a:r>
            <a:endParaRPr lang="en-GB" sz="3400" b="1" spc="50" dirty="0">
              <a:ln w="0"/>
              <a:solidFill>
                <a:schemeClr val="bg2"/>
              </a:solidFill>
              <a:effectLst>
                <a:innerShdw blurRad="63500" dist="50800" dir="13500000">
                  <a:srgbClr val="000000">
                    <a:alpha val="50000"/>
                  </a:srgbClr>
                </a:innerShdw>
              </a:effectLst>
            </a:endParaRPr>
          </a:p>
        </p:txBody>
      </p:sp>
      <p:sp>
        <p:nvSpPr>
          <p:cNvPr id="16" name="Google Shape;55;p13">
            <a:extLst>
              <a:ext uri="{FF2B5EF4-FFF2-40B4-BE49-F238E27FC236}">
                <a16:creationId xmlns:a16="http://schemas.microsoft.com/office/drawing/2014/main" xmlns="" id="{17CCE1D5-4F53-49BA-82C4-F4151857EA27}"/>
              </a:ext>
            </a:extLst>
          </p:cNvPr>
          <p:cNvSpPr txBox="1">
            <a:spLocks noGrp="1"/>
          </p:cNvSpPr>
          <p:nvPr>
            <p:ph type="subTitle" idx="1"/>
          </p:nvPr>
        </p:nvSpPr>
        <p:spPr>
          <a:xfrm>
            <a:off x="311700" y="2364278"/>
            <a:ext cx="8330181" cy="2897001"/>
          </a:xfrm>
          <a:prstGeom prst="rect">
            <a:avLst/>
          </a:prstGeom>
        </p:spPr>
        <p:txBody>
          <a:bodyPr spcFirstLastPara="1" vert="horz" wrap="square" lIns="91425" tIns="91425" rIns="91425" bIns="91425" rtlCol="0" anchor="t" anchorCtr="0">
            <a:noAutofit/>
          </a:bodyPr>
          <a:lstStyle/>
          <a:p>
            <a:pPr marL="514350" indent="-514350" algn="l">
              <a:lnSpc>
                <a:spcPct val="100000"/>
              </a:lnSpc>
              <a:spcBef>
                <a:spcPts val="0"/>
              </a:spcBef>
              <a:buFont typeface="+mj-lt"/>
              <a:buAutoNum type="arabicPeriod"/>
            </a:pPr>
            <a:r>
              <a:rPr lang="it-IT" dirty="0" smtClean="0"/>
              <a:t>Lo sviluppo della strategia di gestione dei talenti deve affrontare tre campi: Strategia, cultura e processi HR</a:t>
            </a:r>
          </a:p>
          <a:p>
            <a:pPr marL="514350" indent="-514350" algn="l">
              <a:lnSpc>
                <a:spcPct val="100000"/>
              </a:lnSpc>
              <a:spcBef>
                <a:spcPts val="0"/>
              </a:spcBef>
              <a:buFont typeface="+mj-lt"/>
              <a:buAutoNum type="arabicPeriod"/>
            </a:pPr>
            <a:r>
              <a:rPr lang="it-IT" dirty="0" smtClean="0"/>
              <a:t>Uno strumento per aumentare la resilienza organizzativa, raggiungere gli obiettivi di business e sviluppare TUTTI i dipendenti.</a:t>
            </a:r>
          </a:p>
          <a:p>
            <a:pPr marL="514350" indent="-514350" algn="l">
              <a:lnSpc>
                <a:spcPct val="100000"/>
              </a:lnSpc>
              <a:spcBef>
                <a:spcPts val="0"/>
              </a:spcBef>
              <a:buFont typeface="+mj-lt"/>
              <a:buAutoNum type="arabicPeriod"/>
            </a:pPr>
            <a:r>
              <a:rPr lang="it-IT" dirty="0" smtClean="0"/>
              <a:t>Coinvolgere tutti i principali </a:t>
            </a:r>
            <a:r>
              <a:rPr lang="it-IT" dirty="0" err="1" smtClean="0"/>
              <a:t>stakeholder</a:t>
            </a:r>
            <a:r>
              <a:rPr lang="it-IT" dirty="0" smtClean="0"/>
              <a:t> (CEO, manager di linea, HR, ecc.)</a:t>
            </a:r>
          </a:p>
          <a:p>
            <a:pPr marL="514350" indent="-514350" algn="l">
              <a:lnSpc>
                <a:spcPct val="100000"/>
              </a:lnSpc>
              <a:spcBef>
                <a:spcPts val="0"/>
              </a:spcBef>
              <a:buFont typeface="+mj-lt"/>
              <a:buAutoNum type="arabicPeriod"/>
            </a:pPr>
            <a:r>
              <a:rPr lang="it-IT" dirty="0" smtClean="0"/>
              <a:t>Analizzare attentamente la situazione interna ed esterna e allinearsi alla strategia di business.</a:t>
            </a:r>
          </a:p>
          <a:p>
            <a:pPr marL="514350" indent="-514350" algn="l">
              <a:lnSpc>
                <a:spcPct val="100000"/>
              </a:lnSpc>
              <a:spcBef>
                <a:spcPts val="0"/>
              </a:spcBef>
              <a:buFont typeface="+mj-lt"/>
              <a:buAutoNum type="arabicPeriod"/>
            </a:pPr>
            <a:r>
              <a:rPr lang="it-IT" dirty="0" smtClean="0"/>
              <a:t>Identificare le sfide e le opportunità più importanti e le azioni da intraprendere per affrontarle correttamente.</a:t>
            </a:r>
          </a:p>
          <a:p>
            <a:pPr marL="514350" indent="-514350" algn="l">
              <a:lnSpc>
                <a:spcPct val="100000"/>
              </a:lnSpc>
              <a:spcBef>
                <a:spcPts val="0"/>
              </a:spcBef>
              <a:buFont typeface="+mj-lt"/>
              <a:buAutoNum type="arabicPeriod"/>
            </a:pPr>
            <a:r>
              <a:rPr lang="it-IT" dirty="0" smtClean="0"/>
              <a:t>Creare una tabella di marcia triennale dei talenti con azioni chiare e attività chiave e presentare il proprio piano alla propria azienda/team.</a:t>
            </a:r>
          </a:p>
          <a:p>
            <a:pPr marL="514350" indent="-514350" algn="l">
              <a:lnSpc>
                <a:spcPct val="100000"/>
              </a:lnSpc>
              <a:spcBef>
                <a:spcPts val="0"/>
              </a:spcBef>
            </a:pPr>
            <a:endParaRPr lang="en-GB" dirty="0"/>
          </a:p>
          <a:p>
            <a:pPr marL="514350" indent="-514350" algn="l">
              <a:lnSpc>
                <a:spcPct val="100000"/>
              </a:lnSpc>
              <a:spcBef>
                <a:spcPts val="0"/>
              </a:spcBef>
              <a:buFont typeface="+mj-lt"/>
              <a:buAutoNum type="arabicPeriod"/>
            </a:pPr>
            <a:endParaRPr lang="en-GB" dirty="0"/>
          </a:p>
          <a:p>
            <a:pPr marL="514350" indent="-514350" algn="l">
              <a:lnSpc>
                <a:spcPct val="100000"/>
              </a:lnSpc>
              <a:spcBef>
                <a:spcPts val="0"/>
              </a:spcBef>
              <a:buFont typeface="+mj-lt"/>
              <a:buAutoNum type="arabicPeriod"/>
            </a:pPr>
            <a:endParaRPr lang="en-GB" dirty="0"/>
          </a:p>
          <a:p>
            <a:pPr marL="514350" indent="-514350" algn="l">
              <a:lnSpc>
                <a:spcPct val="100000"/>
              </a:lnSpc>
              <a:spcBef>
                <a:spcPts val="0"/>
              </a:spcBef>
              <a:buFont typeface="+mj-lt"/>
              <a:buAutoNum type="arabicPeriod"/>
            </a:pPr>
            <a:endParaRPr lang="en-GB" dirty="0"/>
          </a:p>
        </p:txBody>
      </p:sp>
      <p:pic>
        <p:nvPicPr>
          <p:cNvPr id="4" name="Picture 3" descr="A close up of a logo&#10;&#10;Description automatically generated">
            <a:extLst>
              <a:ext uri="{FF2B5EF4-FFF2-40B4-BE49-F238E27FC236}">
                <a16:creationId xmlns:a16="http://schemas.microsoft.com/office/drawing/2014/main" xmlns="" id="{4463538E-31D4-4305-9158-372B7570B3A4}"/>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24425" y="6307332"/>
            <a:ext cx="1710047" cy="408041"/>
          </a:xfrm>
          <a:prstGeom prst="rect">
            <a:avLst/>
          </a:prstGeom>
        </p:spPr>
      </p:pic>
      <p:sp>
        <p:nvSpPr>
          <p:cNvPr id="5" name="Rectangle 4">
            <a:extLst>
              <a:ext uri="{FF2B5EF4-FFF2-40B4-BE49-F238E27FC236}">
                <a16:creationId xmlns:a16="http://schemas.microsoft.com/office/drawing/2014/main" xmlns="" id="{B5988E42-6792-4A27-8BD6-6D3FB05F10C7}"/>
              </a:ext>
            </a:extLst>
          </p:cNvPr>
          <p:cNvSpPr/>
          <p:nvPr/>
        </p:nvSpPr>
        <p:spPr>
          <a:xfrm>
            <a:off x="2771988" y="6346041"/>
            <a:ext cx="2991525" cy="369332"/>
          </a:xfrm>
          <a:prstGeom prst="rect">
            <a:avLst/>
          </a:prstGeom>
        </p:spPr>
        <p:txBody>
          <a:bodyPr wrap="none">
            <a:spAutoFit/>
          </a:bodyPr>
          <a:lstStyle/>
          <a:p>
            <a:pPr algn="ctr">
              <a:spcAft>
                <a:spcPts val="0"/>
              </a:spcAft>
            </a:pPr>
            <a:r>
              <a:rPr lang="en-US"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x-none" dirty="0">
              <a:latin typeface="Trebuchet MS" panose="020B0603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41444556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Fonti</a:t>
            </a:r>
            <a:endParaRPr lang="de-AT" dirty="0"/>
          </a:p>
        </p:txBody>
      </p:sp>
      <p:sp>
        <p:nvSpPr>
          <p:cNvPr id="3" name="Inhaltsplatzhalter 2"/>
          <p:cNvSpPr>
            <a:spLocks noGrp="1"/>
          </p:cNvSpPr>
          <p:nvPr>
            <p:ph idx="1"/>
          </p:nvPr>
        </p:nvSpPr>
        <p:spPr>
          <a:xfrm>
            <a:off x="628650" y="1381951"/>
            <a:ext cx="7886700" cy="4134080"/>
          </a:xfrm>
        </p:spPr>
        <p:txBody>
          <a:bodyPr>
            <a:normAutofit/>
          </a:bodyPr>
          <a:lstStyle/>
          <a:p>
            <a:r>
              <a:rPr lang="de-DE" dirty="0"/>
              <a:t>Slide 6:</a:t>
            </a:r>
            <a:br>
              <a:rPr lang="de-DE" dirty="0"/>
            </a:br>
            <a:r>
              <a:rPr lang="de-DE" dirty="0"/>
              <a:t>Ritz, A. und </a:t>
            </a:r>
            <a:r>
              <a:rPr lang="de-DE" dirty="0" err="1"/>
              <a:t>Sinelli</a:t>
            </a:r>
            <a:r>
              <a:rPr lang="de-DE" dirty="0"/>
              <a:t>, P. (2018): Talent Management – Überblick und konzeptionelle Grundlagen (3.Auflage, p. 3-32) in Ritz, A. </a:t>
            </a:r>
            <a:r>
              <a:rPr lang="de-DE" dirty="0" err="1"/>
              <a:t>and</a:t>
            </a:r>
            <a:r>
              <a:rPr lang="de-DE" dirty="0"/>
              <a:t> Thom, N. (2018), Talent Management, Wiesbaden, Springer Gabler</a:t>
            </a:r>
          </a:p>
          <a:p>
            <a:r>
              <a:rPr lang="de-DE" dirty="0"/>
              <a:t>Slide 6 &amp; 8:</a:t>
            </a:r>
            <a:br>
              <a:rPr lang="de-DE" dirty="0"/>
            </a:br>
            <a:r>
              <a:rPr lang="de-DE" dirty="0"/>
              <a:t>von Hehn, S. (2016): Systematisches Talent Management – Kompetenzen strategisch einsetzen (2.Auflage), Stuttgart, Schäffer-</a:t>
            </a:r>
            <a:r>
              <a:rPr lang="de-DE" dirty="0" err="1"/>
              <a:t>Pöschel</a:t>
            </a:r>
            <a:endParaRPr lang="de-AT" dirty="0"/>
          </a:p>
          <a:p>
            <a:endParaRPr lang="de-AT" dirty="0"/>
          </a:p>
        </p:txBody>
      </p:sp>
    </p:spTree>
    <p:extLst>
      <p:ext uri="{BB962C8B-B14F-4D97-AF65-F5344CB8AC3E}">
        <p14:creationId xmlns:p14="http://schemas.microsoft.com/office/powerpoint/2010/main" xmlns="" val="11530309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4" name="Title 3">
            <a:extLst>
              <a:ext uri="{FF2B5EF4-FFF2-40B4-BE49-F238E27FC236}">
                <a16:creationId xmlns:a16="http://schemas.microsoft.com/office/drawing/2014/main" xmlns="" id="{59F56C9B-E10D-4EC9-B3AB-F688BC900D33}"/>
              </a:ext>
            </a:extLst>
          </p:cNvPr>
          <p:cNvSpPr>
            <a:spLocks noGrp="1"/>
          </p:cNvSpPr>
          <p:nvPr>
            <p:ph type="ctrTitle"/>
          </p:nvPr>
        </p:nvSpPr>
        <p:spPr/>
        <p:txBody>
          <a:bodyPr>
            <a:normAutofit fontScale="90000"/>
          </a:bodyPr>
          <a:lstStyle/>
          <a:p>
            <a:r>
              <a:rPr lang="en-GB" sz="4800" b="1" dirty="0" smtClean="0">
                <a:ln/>
              </a:rPr>
              <a:t>Grazie per la </a:t>
            </a:r>
            <a:r>
              <a:rPr lang="en-GB" sz="4800" b="1" dirty="0" err="1" smtClean="0">
                <a:ln/>
              </a:rPr>
              <a:t>vostra</a:t>
            </a:r>
            <a:r>
              <a:rPr lang="en-GB" sz="4800" b="1" dirty="0" smtClean="0">
                <a:ln/>
              </a:rPr>
              <a:t> </a:t>
            </a:r>
            <a:r>
              <a:rPr lang="en-GB" sz="4800" b="1" dirty="0" err="1" smtClean="0">
                <a:ln/>
              </a:rPr>
              <a:t>attenzione</a:t>
            </a:r>
            <a:r>
              <a:rPr lang="en-GB" sz="4800" b="1" dirty="0" smtClean="0">
                <a:ln/>
              </a:rPr>
              <a:t>!</a:t>
            </a:r>
            <a:r>
              <a:rPr lang="en-GB" sz="4800" b="1" i="1" dirty="0">
                <a:ln/>
                <a:solidFill>
                  <a:schemeClr val="accent4"/>
                </a:solidFill>
              </a:rPr>
              <a:t/>
            </a:r>
            <a:br>
              <a:rPr lang="en-GB" sz="4800" b="1" i="1" dirty="0">
                <a:ln/>
                <a:solidFill>
                  <a:schemeClr val="accent4"/>
                </a:solidFill>
              </a:rPr>
            </a:br>
            <a:endParaRPr lang="x-none" dirty="0"/>
          </a:p>
        </p:txBody>
      </p:sp>
      <p:pic>
        <p:nvPicPr>
          <p:cNvPr id="5" name="Picture 4" descr="A close up of a logo&#10;&#10;Description automatically generated">
            <a:extLst>
              <a:ext uri="{FF2B5EF4-FFF2-40B4-BE49-F238E27FC236}">
                <a16:creationId xmlns:a16="http://schemas.microsoft.com/office/drawing/2014/main" xmlns="" id="{5CE1B054-2EA5-49B6-84CF-76FBD8EA1AA7}"/>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24425" y="6307332"/>
            <a:ext cx="1710047" cy="408041"/>
          </a:xfrm>
          <a:prstGeom prst="rect">
            <a:avLst/>
          </a:prstGeom>
        </p:spPr>
      </p:pic>
      <p:pic>
        <p:nvPicPr>
          <p:cNvPr id="6" name="Grafik 358">
            <a:extLst>
              <a:ext uri="{FF2B5EF4-FFF2-40B4-BE49-F238E27FC236}">
                <a16:creationId xmlns:a16="http://schemas.microsoft.com/office/drawing/2014/main" xmlns="" id="{F6D68DA8-F7F9-4B03-8AB4-5C96DB6D3162}"/>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11700" y="5859710"/>
            <a:ext cx="1439863" cy="398463"/>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Grafik 359">
            <a:extLst>
              <a:ext uri="{FF2B5EF4-FFF2-40B4-BE49-F238E27FC236}">
                <a16:creationId xmlns:a16="http://schemas.microsoft.com/office/drawing/2014/main" xmlns="" id="{54A1FB7E-9FAC-49E4-AC91-37ABD6D33890}"/>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794425" y="5859710"/>
            <a:ext cx="792163" cy="404813"/>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Grafik 361">
            <a:extLst>
              <a:ext uri="{FF2B5EF4-FFF2-40B4-BE49-F238E27FC236}">
                <a16:creationId xmlns:a16="http://schemas.microsoft.com/office/drawing/2014/main" xmlns="" id="{D358AB8C-8099-4ACD-887B-D28B8F3ACE93}"/>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697713" y="5859710"/>
            <a:ext cx="822325" cy="361950"/>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Grafik 360">
            <a:extLst>
              <a:ext uri="{FF2B5EF4-FFF2-40B4-BE49-F238E27FC236}">
                <a16:creationId xmlns:a16="http://schemas.microsoft.com/office/drawing/2014/main" xmlns="" id="{219B62B8-97A0-414D-AFB4-D179A08ED928}"/>
              </a:ext>
            </a:extLst>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572425" y="5859710"/>
            <a:ext cx="1390650" cy="323850"/>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Grafik 357">
            <a:extLst>
              <a:ext uri="{FF2B5EF4-FFF2-40B4-BE49-F238E27FC236}">
                <a16:creationId xmlns:a16="http://schemas.microsoft.com/office/drawing/2014/main" xmlns="" id="{664E2667-23EF-4B2E-A5F4-196383C58E17}"/>
              </a:ext>
            </a:extLst>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029750" y="5859710"/>
            <a:ext cx="752475" cy="333375"/>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Grafik 355">
            <a:extLst>
              <a:ext uri="{FF2B5EF4-FFF2-40B4-BE49-F238E27FC236}">
                <a16:creationId xmlns:a16="http://schemas.microsoft.com/office/drawing/2014/main" xmlns="" id="{6ED271B3-288A-4C08-B4AB-42EC090FD475}"/>
              </a:ext>
            </a:extLst>
          </p:cNvPr>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5858425" y="5859710"/>
            <a:ext cx="342900" cy="306388"/>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Grafik 356">
            <a:extLst>
              <a:ext uri="{FF2B5EF4-FFF2-40B4-BE49-F238E27FC236}">
                <a16:creationId xmlns:a16="http://schemas.microsoft.com/office/drawing/2014/main" xmlns="" id="{E5A418B5-4B76-4A39-8358-ABE8E05AF45E}"/>
              </a:ext>
            </a:extLst>
          </p:cNvPr>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6291813" y="5859710"/>
            <a:ext cx="525462" cy="369888"/>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Rectangle 12">
            <a:extLst>
              <a:ext uri="{FF2B5EF4-FFF2-40B4-BE49-F238E27FC236}">
                <a16:creationId xmlns:a16="http://schemas.microsoft.com/office/drawing/2014/main" xmlns="" id="{759B4883-1DC1-4619-B742-01DDFD87786A}"/>
              </a:ext>
            </a:extLst>
          </p:cNvPr>
          <p:cNvSpPr/>
          <p:nvPr/>
        </p:nvSpPr>
        <p:spPr>
          <a:xfrm>
            <a:off x="2771988" y="6346041"/>
            <a:ext cx="2991525" cy="369332"/>
          </a:xfrm>
          <a:prstGeom prst="rect">
            <a:avLst/>
          </a:prstGeom>
        </p:spPr>
        <p:txBody>
          <a:bodyPr wrap="none">
            <a:spAutoFit/>
          </a:bodyPr>
          <a:lstStyle/>
          <a:p>
            <a:pPr algn="ctr">
              <a:spcAft>
                <a:spcPts val="0"/>
              </a:spcAft>
            </a:pPr>
            <a:r>
              <a:rPr lang="en-US"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x-none" dirty="0">
              <a:latin typeface="Trebuchet MS" panose="020B0603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4588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15" name="Google Shape;54;p13">
            <a:extLst>
              <a:ext uri="{FF2B5EF4-FFF2-40B4-BE49-F238E27FC236}">
                <a16:creationId xmlns:a16="http://schemas.microsoft.com/office/drawing/2014/main" xmlns="" id="{4EE1301B-4607-4539-A2F0-A5E934540CA8}"/>
              </a:ext>
            </a:extLst>
          </p:cNvPr>
          <p:cNvSpPr txBox="1">
            <a:spLocks noGrp="1"/>
          </p:cNvSpPr>
          <p:nvPr>
            <p:ph type="ctrTitle"/>
          </p:nvPr>
        </p:nvSpPr>
        <p:spPr>
          <a:xfrm>
            <a:off x="64928" y="1996530"/>
            <a:ext cx="8990920" cy="2066868"/>
          </a:xfrm>
          <a:prstGeom prst="rect">
            <a:avLst/>
          </a:prstGeom>
        </p:spPr>
        <p:txBody>
          <a:bodyPr spcFirstLastPara="1" vert="horz" wrap="square" lIns="91425" tIns="91425" rIns="91425" bIns="91425" rtlCol="0" anchor="b" anchorCtr="0">
            <a:noAutofit/>
          </a:bodyPr>
          <a:lstStyle/>
          <a:p>
            <a:pPr>
              <a:spcBef>
                <a:spcPts val="0"/>
              </a:spcBef>
            </a:pPr>
            <a:r>
              <a:rPr lang="en-GB" b="1" dirty="0" err="1" smtClean="0"/>
              <a:t>Unità</a:t>
            </a:r>
            <a:r>
              <a:rPr lang="en-GB" b="1" dirty="0" smtClean="0"/>
              <a:t> </a:t>
            </a:r>
            <a:r>
              <a:rPr lang="en-GB" b="1" dirty="0" err="1" smtClean="0"/>
              <a:t>di</a:t>
            </a:r>
            <a:r>
              <a:rPr lang="en-GB" b="1" dirty="0" smtClean="0"/>
              <a:t> </a:t>
            </a:r>
            <a:r>
              <a:rPr lang="en-GB" b="1" dirty="0" err="1" smtClean="0"/>
              <a:t>apprendiment</a:t>
            </a:r>
            <a:r>
              <a:rPr lang="en-GB" b="1" dirty="0" err="1" smtClean="0"/>
              <a:t>o</a:t>
            </a:r>
            <a:r>
              <a:rPr lang="en-GB" b="1" dirty="0" smtClean="0"/>
              <a:t> </a:t>
            </a:r>
            <a:r>
              <a:rPr lang="en-GB" b="1" dirty="0" smtClean="0"/>
              <a:t>02</a:t>
            </a:r>
            <a:r>
              <a:rPr lang="en-GB" b="1" dirty="0"/>
              <a:t>: </a:t>
            </a:r>
            <a:br>
              <a:rPr lang="en-GB" b="1" dirty="0"/>
            </a:br>
            <a:r>
              <a:rPr lang="it-IT" sz="4400" b="1" dirty="0" smtClean="0"/>
              <a:t> Creare la propria strategia di gestione dei talenti</a:t>
            </a:r>
            <a:endParaRPr sz="3600" b="1" spc="50" dirty="0">
              <a:ln w="0"/>
              <a:effectLst>
                <a:innerShdw blurRad="63500" dist="50800" dir="13500000">
                  <a:srgbClr val="000000">
                    <a:alpha val="50000"/>
                  </a:srgbClr>
                </a:innerShdw>
              </a:effectLst>
            </a:endParaRPr>
          </a:p>
        </p:txBody>
      </p:sp>
      <p:sp>
        <p:nvSpPr>
          <p:cNvPr id="16" name="Google Shape;55;p13">
            <a:extLst>
              <a:ext uri="{FF2B5EF4-FFF2-40B4-BE49-F238E27FC236}">
                <a16:creationId xmlns:a16="http://schemas.microsoft.com/office/drawing/2014/main" xmlns="" id="{DE9B7982-7A4B-457A-9C2E-1923E7C8D161}"/>
              </a:ext>
            </a:extLst>
          </p:cNvPr>
          <p:cNvSpPr txBox="1">
            <a:spLocks noGrp="1"/>
          </p:cNvSpPr>
          <p:nvPr>
            <p:ph type="subTitle" idx="1"/>
          </p:nvPr>
        </p:nvSpPr>
        <p:spPr>
          <a:xfrm>
            <a:off x="134859" y="4125581"/>
            <a:ext cx="8520600" cy="693620"/>
          </a:xfrm>
          <a:prstGeom prst="rect">
            <a:avLst/>
          </a:prstGeom>
        </p:spPr>
        <p:txBody>
          <a:bodyPr spcFirstLastPara="1" vert="horz" wrap="square" lIns="91425" tIns="91425" rIns="91425" bIns="91425" rtlCol="0" anchor="t" anchorCtr="0">
            <a:noAutofit/>
            <a:scene3d>
              <a:camera prst="orthographicFront"/>
              <a:lightRig rig="soft" dir="t">
                <a:rot lat="0" lon="0" rev="15600000"/>
              </a:lightRig>
            </a:scene3d>
            <a:sp3d extrusionH="57150" prstMaterial="softEdge">
              <a:bevelT w="25400" h="38100"/>
            </a:sp3d>
          </a:bodyPr>
          <a:lstStyle/>
          <a:p>
            <a:pPr>
              <a:spcBef>
                <a:spcPts val="0"/>
              </a:spcBef>
            </a:pPr>
            <a:r>
              <a:rPr lang="en-GB" sz="2400" b="1" dirty="0" err="1" smtClean="0">
                <a:ln/>
              </a:rPr>
              <a:t>Elaborato</a:t>
            </a:r>
            <a:r>
              <a:rPr lang="en-GB" sz="2400" b="1" dirty="0" smtClean="0">
                <a:ln/>
              </a:rPr>
              <a:t> </a:t>
            </a:r>
            <a:r>
              <a:rPr lang="en-GB" sz="2400" b="1" dirty="0" err="1" smtClean="0">
                <a:ln/>
              </a:rPr>
              <a:t>da</a:t>
            </a:r>
            <a:r>
              <a:rPr lang="en-GB" sz="2400" b="1" dirty="0" smtClean="0">
                <a:ln/>
              </a:rPr>
              <a:t> </a:t>
            </a:r>
            <a:r>
              <a:rPr lang="en-GB" sz="2400" b="1" dirty="0">
                <a:ln/>
              </a:rPr>
              <a:t>WKO </a:t>
            </a:r>
            <a:r>
              <a:rPr lang="en-GB" sz="2400" b="1" dirty="0" err="1">
                <a:ln/>
              </a:rPr>
              <a:t>Steiermark</a:t>
            </a:r>
            <a:r>
              <a:rPr lang="en-GB" sz="2400" b="1" dirty="0">
                <a:ln/>
              </a:rPr>
              <a:t>, Austria</a:t>
            </a:r>
            <a:endParaRPr sz="2400" b="1" dirty="0">
              <a:ln/>
            </a:endParaRPr>
          </a:p>
        </p:txBody>
      </p:sp>
      <p:pic>
        <p:nvPicPr>
          <p:cNvPr id="4" name="Picture 3" descr="A close up of a logo&#10;&#10;Description automatically generated">
            <a:extLst>
              <a:ext uri="{FF2B5EF4-FFF2-40B4-BE49-F238E27FC236}">
                <a16:creationId xmlns:a16="http://schemas.microsoft.com/office/drawing/2014/main" xmlns="" id="{318EA7DB-91C1-4A48-A734-32949D41082A}"/>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24425" y="6307332"/>
            <a:ext cx="1710047" cy="408041"/>
          </a:xfrm>
          <a:prstGeom prst="rect">
            <a:avLst/>
          </a:prstGeom>
        </p:spPr>
      </p:pic>
      <p:sp>
        <p:nvSpPr>
          <p:cNvPr id="5" name="Rectangle 4">
            <a:extLst>
              <a:ext uri="{FF2B5EF4-FFF2-40B4-BE49-F238E27FC236}">
                <a16:creationId xmlns:a16="http://schemas.microsoft.com/office/drawing/2014/main" xmlns="" id="{5721040A-1622-41B5-A4C6-B58A6DC708CB}"/>
              </a:ext>
            </a:extLst>
          </p:cNvPr>
          <p:cNvSpPr/>
          <p:nvPr/>
        </p:nvSpPr>
        <p:spPr>
          <a:xfrm>
            <a:off x="2771988" y="6346041"/>
            <a:ext cx="2991525" cy="369332"/>
          </a:xfrm>
          <a:prstGeom prst="rect">
            <a:avLst/>
          </a:prstGeom>
        </p:spPr>
        <p:txBody>
          <a:bodyPr wrap="none">
            <a:spAutoFit/>
          </a:bodyPr>
          <a:lstStyle/>
          <a:p>
            <a:pPr algn="ctr">
              <a:spcAft>
                <a:spcPts val="0"/>
              </a:spcAft>
            </a:pPr>
            <a:r>
              <a:rPr lang="en-US"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x-none" dirty="0">
              <a:latin typeface="Trebuchet MS" panose="020B0603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509259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17" name="Title 2">
            <a:extLst>
              <a:ext uri="{FF2B5EF4-FFF2-40B4-BE49-F238E27FC236}">
                <a16:creationId xmlns:a16="http://schemas.microsoft.com/office/drawing/2014/main" xmlns="" id="{9EC3567D-321E-4D8C-990E-10BE5B3602A6}"/>
              </a:ext>
            </a:extLst>
          </p:cNvPr>
          <p:cNvSpPr>
            <a:spLocks noGrp="1"/>
          </p:cNvSpPr>
          <p:nvPr>
            <p:ph type="ctrTitle"/>
          </p:nvPr>
        </p:nvSpPr>
        <p:spPr>
          <a:xfrm>
            <a:off x="311700" y="1642466"/>
            <a:ext cx="8520600" cy="528865"/>
          </a:xfrm>
          <a:prstGeom prst="roundRect">
            <a:avLst/>
          </a:prstGeom>
          <a:solidFill>
            <a:srgbClr val="3086B8"/>
          </a:solidFill>
        </p:spPr>
        <p:style>
          <a:lnRef idx="0">
            <a:schemeClr val="accent4"/>
          </a:lnRef>
          <a:fillRef idx="3">
            <a:schemeClr val="accent4"/>
          </a:fillRef>
          <a:effectRef idx="3">
            <a:schemeClr val="accent4"/>
          </a:effectRef>
          <a:fontRef idx="minor">
            <a:schemeClr val="lt1"/>
          </a:fontRef>
        </p:style>
        <p:txBody>
          <a:bodyPr anchor="ctr">
            <a:normAutofit fontScale="90000"/>
          </a:bodyPr>
          <a:lstStyle/>
          <a:p>
            <a:r>
              <a:rPr lang="en-GB" sz="3400" b="1" spc="50" dirty="0" err="1" smtClean="0">
                <a:ln w="0"/>
                <a:solidFill>
                  <a:schemeClr val="bg2"/>
                </a:solidFill>
                <a:effectLst>
                  <a:innerShdw blurRad="63500" dist="50800" dir="13500000">
                    <a:srgbClr val="000000">
                      <a:alpha val="50000"/>
                    </a:srgbClr>
                  </a:innerShdw>
                </a:effectLst>
              </a:rPr>
              <a:t>Risultati</a:t>
            </a:r>
            <a:r>
              <a:rPr lang="en-GB" sz="3400" b="1" spc="50" dirty="0" smtClean="0">
                <a:ln w="0"/>
                <a:solidFill>
                  <a:schemeClr val="bg2"/>
                </a:solidFill>
                <a:effectLst>
                  <a:innerShdw blurRad="63500" dist="50800" dir="13500000">
                    <a:srgbClr val="000000">
                      <a:alpha val="50000"/>
                    </a:srgbClr>
                  </a:innerShdw>
                </a:effectLst>
              </a:rPr>
              <a:t> </a:t>
            </a:r>
            <a:r>
              <a:rPr lang="en-GB" sz="3400" b="1" spc="50" dirty="0" err="1" smtClean="0">
                <a:ln w="0"/>
                <a:solidFill>
                  <a:schemeClr val="bg2"/>
                </a:solidFill>
                <a:effectLst>
                  <a:innerShdw blurRad="63500" dist="50800" dir="13500000">
                    <a:srgbClr val="000000">
                      <a:alpha val="50000"/>
                    </a:srgbClr>
                  </a:innerShdw>
                </a:effectLst>
              </a:rPr>
              <a:t>attesi</a:t>
            </a:r>
            <a:endParaRPr lang="en-GB" sz="3400" b="1" spc="50" dirty="0">
              <a:ln w="0"/>
              <a:solidFill>
                <a:schemeClr val="bg2"/>
              </a:solidFill>
              <a:effectLst>
                <a:innerShdw blurRad="63500" dist="50800" dir="13500000">
                  <a:srgbClr val="000000">
                    <a:alpha val="50000"/>
                  </a:srgbClr>
                </a:innerShdw>
              </a:effectLst>
            </a:endParaRPr>
          </a:p>
        </p:txBody>
      </p:sp>
      <p:sp>
        <p:nvSpPr>
          <p:cNvPr id="18" name="Google Shape;55;p13">
            <a:extLst>
              <a:ext uri="{FF2B5EF4-FFF2-40B4-BE49-F238E27FC236}">
                <a16:creationId xmlns:a16="http://schemas.microsoft.com/office/drawing/2014/main" xmlns="" id="{CBD3A506-A403-42C8-9A37-69FB5E4CFC5A}"/>
              </a:ext>
            </a:extLst>
          </p:cNvPr>
          <p:cNvSpPr txBox="1">
            <a:spLocks noGrp="1"/>
          </p:cNvSpPr>
          <p:nvPr>
            <p:ph type="subTitle" idx="1"/>
          </p:nvPr>
        </p:nvSpPr>
        <p:spPr>
          <a:xfrm>
            <a:off x="311700" y="2356969"/>
            <a:ext cx="8520600" cy="2978039"/>
          </a:xfrm>
          <a:prstGeom prst="rect">
            <a:avLst/>
          </a:prstGeom>
        </p:spPr>
        <p:txBody>
          <a:bodyPr spcFirstLastPara="1" vert="horz" wrap="square" lIns="91425" tIns="91425" rIns="91425" bIns="91425" rtlCol="0" anchor="t" anchorCtr="0">
            <a:noAutofit/>
          </a:bodyPr>
          <a:lstStyle/>
          <a:p>
            <a:pPr algn="l">
              <a:spcBef>
                <a:spcPts val="0"/>
              </a:spcBef>
            </a:pPr>
            <a:r>
              <a:rPr lang="en-GB" dirty="0" smtClean="0"/>
              <a:t>Al </a:t>
            </a:r>
            <a:r>
              <a:rPr lang="en-GB" dirty="0" err="1" smtClean="0"/>
              <a:t>termine</a:t>
            </a:r>
            <a:r>
              <a:rPr lang="en-GB" dirty="0" smtClean="0"/>
              <a:t> </a:t>
            </a:r>
            <a:r>
              <a:rPr lang="en-GB" dirty="0" err="1" smtClean="0"/>
              <a:t>di</a:t>
            </a:r>
            <a:r>
              <a:rPr lang="en-GB" dirty="0" smtClean="0"/>
              <a:t> </a:t>
            </a:r>
            <a:r>
              <a:rPr lang="en-GB" dirty="0" err="1" smtClean="0"/>
              <a:t>questa</a:t>
            </a:r>
            <a:r>
              <a:rPr lang="en-GB" dirty="0" smtClean="0"/>
              <a:t> </a:t>
            </a:r>
            <a:r>
              <a:rPr lang="en-GB" dirty="0" err="1" smtClean="0"/>
              <a:t>unità</a:t>
            </a:r>
            <a:r>
              <a:rPr lang="en-GB" dirty="0" smtClean="0"/>
              <a:t> </a:t>
            </a:r>
            <a:r>
              <a:rPr lang="en-GB" dirty="0" err="1" smtClean="0"/>
              <a:t>di</a:t>
            </a:r>
            <a:r>
              <a:rPr lang="en-GB" dirty="0" smtClean="0"/>
              <a:t> </a:t>
            </a:r>
            <a:r>
              <a:rPr lang="en-GB" dirty="0" err="1" smtClean="0"/>
              <a:t>apprendimento</a:t>
            </a:r>
            <a:r>
              <a:rPr lang="en-GB" dirty="0" smtClean="0"/>
              <a:t>, </a:t>
            </a:r>
            <a:r>
              <a:rPr lang="en-GB" dirty="0" err="1" smtClean="0"/>
              <a:t>sarai</a:t>
            </a:r>
            <a:r>
              <a:rPr lang="en-GB" dirty="0" smtClean="0"/>
              <a:t> in </a:t>
            </a:r>
            <a:r>
              <a:rPr lang="en-GB" dirty="0" err="1" smtClean="0"/>
              <a:t>grado</a:t>
            </a:r>
            <a:r>
              <a:rPr lang="en-GB" dirty="0" smtClean="0"/>
              <a:t> </a:t>
            </a:r>
            <a:r>
              <a:rPr lang="en-GB" dirty="0" err="1" smtClean="0"/>
              <a:t>di</a:t>
            </a:r>
            <a:r>
              <a:rPr lang="en-GB" dirty="0" smtClean="0"/>
              <a:t>…</a:t>
            </a:r>
            <a:endParaRPr lang="de-AT" dirty="0"/>
          </a:p>
          <a:p>
            <a:pPr algn="l">
              <a:spcBef>
                <a:spcPts val="0"/>
              </a:spcBef>
            </a:pPr>
            <a:endParaRPr lang="en-GB" dirty="0"/>
          </a:p>
          <a:p>
            <a:pPr marL="342900" lvl="0" indent="-342900" algn="l">
              <a:buFont typeface="+mj-lt"/>
              <a:buAutoNum type="arabicPeriod"/>
            </a:pPr>
            <a:r>
              <a:rPr lang="en-GB" dirty="0" err="1" smtClean="0"/>
              <a:t>Descrivere</a:t>
            </a:r>
            <a:r>
              <a:rPr lang="en-GB" dirty="0" smtClean="0"/>
              <a:t> </a:t>
            </a:r>
            <a:r>
              <a:rPr lang="en-GB" dirty="0" err="1" smtClean="0"/>
              <a:t>i</a:t>
            </a:r>
            <a:r>
              <a:rPr lang="en-GB" dirty="0" smtClean="0"/>
              <a:t> </a:t>
            </a:r>
            <a:r>
              <a:rPr lang="en-GB" dirty="0" err="1" smtClean="0"/>
              <a:t>principali</a:t>
            </a:r>
            <a:r>
              <a:rPr lang="en-GB" dirty="0" smtClean="0"/>
              <a:t> </a:t>
            </a:r>
            <a:r>
              <a:rPr lang="en-GB" dirty="0" err="1" smtClean="0"/>
              <a:t>elementi</a:t>
            </a:r>
            <a:r>
              <a:rPr lang="en-GB" dirty="0" smtClean="0"/>
              <a:t> per </a:t>
            </a:r>
            <a:r>
              <a:rPr lang="en-GB" dirty="0" err="1" smtClean="0"/>
              <a:t>una</a:t>
            </a:r>
            <a:r>
              <a:rPr lang="en-GB" dirty="0" smtClean="0"/>
              <a:t> </a:t>
            </a:r>
            <a:r>
              <a:rPr lang="en-GB" dirty="0" err="1" smtClean="0"/>
              <a:t>strategia</a:t>
            </a:r>
            <a:r>
              <a:rPr lang="en-GB" dirty="0" smtClean="0"/>
              <a:t> </a:t>
            </a:r>
            <a:r>
              <a:rPr lang="en-GB" dirty="0" err="1" smtClean="0"/>
              <a:t>di</a:t>
            </a:r>
            <a:r>
              <a:rPr lang="en-GB" dirty="0" smtClean="0"/>
              <a:t> talent management </a:t>
            </a:r>
            <a:r>
              <a:rPr lang="en-GB" dirty="0" err="1" smtClean="0"/>
              <a:t>di</a:t>
            </a:r>
            <a:r>
              <a:rPr lang="en-GB" dirty="0" smtClean="0"/>
              <a:t> </a:t>
            </a:r>
            <a:r>
              <a:rPr lang="en-GB" dirty="0" err="1" smtClean="0"/>
              <a:t>successo</a:t>
            </a:r>
            <a:r>
              <a:rPr lang="en-GB" dirty="0" smtClean="0"/>
              <a:t>.</a:t>
            </a:r>
          </a:p>
          <a:p>
            <a:pPr marL="342900" lvl="0" indent="-342900" algn="l">
              <a:buFont typeface="+mj-lt"/>
              <a:buAutoNum type="arabicPeriod"/>
            </a:pPr>
            <a:r>
              <a:rPr lang="it-IT" dirty="0" smtClean="0"/>
              <a:t>Analizzate le sfide attuali che la vostra organizzazione sta affrontando e che hanno un impatto sulla vostra strategia di </a:t>
            </a:r>
            <a:r>
              <a:rPr lang="it-IT" dirty="0" smtClean="0"/>
              <a:t>talent management.</a:t>
            </a:r>
            <a:endParaRPr lang="it-IT" dirty="0" smtClean="0"/>
          </a:p>
          <a:p>
            <a:pPr marL="342900" lvl="0" indent="-342900" algn="l">
              <a:buFont typeface="+mj-lt"/>
              <a:buAutoNum type="arabicPeriod"/>
            </a:pPr>
            <a:r>
              <a:rPr lang="it-IT" dirty="0" smtClean="0"/>
              <a:t>Applicate lo strumento della strategia dei talenti alla vostra azienda.</a:t>
            </a:r>
            <a:endParaRPr lang="de-AT" dirty="0"/>
          </a:p>
        </p:txBody>
      </p:sp>
      <p:pic>
        <p:nvPicPr>
          <p:cNvPr id="4" name="Picture 3" descr="A close up of a logo&#10;&#10;Description automatically generated">
            <a:extLst>
              <a:ext uri="{FF2B5EF4-FFF2-40B4-BE49-F238E27FC236}">
                <a16:creationId xmlns:a16="http://schemas.microsoft.com/office/drawing/2014/main" xmlns="" id="{C02D19EB-3FB8-4257-93CB-D6C2A78B0A0C}"/>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24425" y="6307332"/>
            <a:ext cx="1710047" cy="408041"/>
          </a:xfrm>
          <a:prstGeom prst="rect">
            <a:avLst/>
          </a:prstGeom>
        </p:spPr>
      </p:pic>
      <p:sp>
        <p:nvSpPr>
          <p:cNvPr id="5" name="Rectangle 4">
            <a:extLst>
              <a:ext uri="{FF2B5EF4-FFF2-40B4-BE49-F238E27FC236}">
                <a16:creationId xmlns:a16="http://schemas.microsoft.com/office/drawing/2014/main" xmlns="" id="{8CF316A3-026B-47B2-A98D-A879A1AF19AD}"/>
              </a:ext>
            </a:extLst>
          </p:cNvPr>
          <p:cNvSpPr/>
          <p:nvPr/>
        </p:nvSpPr>
        <p:spPr>
          <a:xfrm>
            <a:off x="2771988" y="6346041"/>
            <a:ext cx="2991525" cy="369332"/>
          </a:xfrm>
          <a:prstGeom prst="rect">
            <a:avLst/>
          </a:prstGeom>
        </p:spPr>
        <p:txBody>
          <a:bodyPr wrap="none">
            <a:spAutoFit/>
          </a:bodyPr>
          <a:lstStyle/>
          <a:p>
            <a:pPr algn="ctr">
              <a:spcAft>
                <a:spcPts val="0"/>
              </a:spcAft>
            </a:pPr>
            <a:r>
              <a:rPr lang="en-US"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x-none" dirty="0">
              <a:latin typeface="Trebuchet MS" panose="020B0603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952677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19" name="Title 2">
            <a:extLst>
              <a:ext uri="{FF2B5EF4-FFF2-40B4-BE49-F238E27FC236}">
                <a16:creationId xmlns:a16="http://schemas.microsoft.com/office/drawing/2014/main" xmlns="" id="{EFCB0394-41DD-4A0E-804C-8AF71FC095AE}"/>
              </a:ext>
            </a:extLst>
          </p:cNvPr>
          <p:cNvSpPr>
            <a:spLocks noGrp="1"/>
          </p:cNvSpPr>
          <p:nvPr>
            <p:ph type="ctrTitle"/>
          </p:nvPr>
        </p:nvSpPr>
        <p:spPr>
          <a:xfrm>
            <a:off x="311700" y="1771967"/>
            <a:ext cx="8520600" cy="451276"/>
          </a:xfrm>
          <a:prstGeom prst="roundRect">
            <a:avLst/>
          </a:prstGeom>
          <a:solidFill>
            <a:srgbClr val="3086B8"/>
          </a:solidFill>
        </p:spPr>
        <p:style>
          <a:lnRef idx="1">
            <a:schemeClr val="dk1"/>
          </a:lnRef>
          <a:fillRef idx="2">
            <a:schemeClr val="dk1"/>
          </a:fillRef>
          <a:effectRef idx="1">
            <a:schemeClr val="dk1"/>
          </a:effectRef>
          <a:fontRef idx="minor">
            <a:schemeClr val="dk1"/>
          </a:fontRef>
        </p:style>
        <p:txBody>
          <a:bodyPr anchor="ctr">
            <a:normAutofit fontScale="90000"/>
            <a:scene3d>
              <a:camera prst="orthographicFront"/>
              <a:lightRig rig="soft" dir="t">
                <a:rot lat="0" lon="0" rev="15600000"/>
              </a:lightRig>
            </a:scene3d>
            <a:sp3d extrusionH="57150" prstMaterial="softEdge">
              <a:bevelT w="25400" h="38100"/>
            </a:sp3d>
          </a:bodyPr>
          <a:lstStyle/>
          <a:p>
            <a:r>
              <a:rPr lang="de-DE" sz="3400" b="1" dirty="0" err="1" smtClean="0">
                <a:ln/>
                <a:solidFill>
                  <a:schemeClr val="bg1"/>
                </a:solidFill>
              </a:rPr>
              <a:t>Contenuti</a:t>
            </a:r>
            <a:r>
              <a:rPr lang="de-DE" sz="3400" b="1" dirty="0" smtClean="0">
                <a:ln/>
                <a:solidFill>
                  <a:schemeClr val="bg1"/>
                </a:solidFill>
              </a:rPr>
              <a:t> </a:t>
            </a:r>
            <a:r>
              <a:rPr lang="de-DE" sz="3400" b="1" dirty="0" err="1" smtClean="0">
                <a:ln/>
                <a:solidFill>
                  <a:schemeClr val="bg1"/>
                </a:solidFill>
              </a:rPr>
              <a:t>dell‘Unità</a:t>
            </a:r>
            <a:r>
              <a:rPr lang="de-DE" sz="3400" b="1" dirty="0" smtClean="0">
                <a:ln/>
                <a:solidFill>
                  <a:schemeClr val="bg1"/>
                </a:solidFill>
              </a:rPr>
              <a:t> 02</a:t>
            </a:r>
            <a:endParaRPr lang="en-GB" sz="3400" b="1" dirty="0">
              <a:ln/>
              <a:solidFill>
                <a:schemeClr val="bg1"/>
              </a:solidFill>
            </a:endParaRPr>
          </a:p>
        </p:txBody>
      </p:sp>
      <p:sp>
        <p:nvSpPr>
          <p:cNvPr id="20" name="Google Shape;55;p13">
            <a:extLst>
              <a:ext uri="{FF2B5EF4-FFF2-40B4-BE49-F238E27FC236}">
                <a16:creationId xmlns:a16="http://schemas.microsoft.com/office/drawing/2014/main" xmlns="" id="{99DFCC19-4E29-4531-B893-4EBE21DB92AC}"/>
              </a:ext>
            </a:extLst>
          </p:cNvPr>
          <p:cNvSpPr txBox="1">
            <a:spLocks noGrp="1"/>
          </p:cNvSpPr>
          <p:nvPr>
            <p:ph type="subTitle" idx="1"/>
          </p:nvPr>
        </p:nvSpPr>
        <p:spPr>
          <a:xfrm>
            <a:off x="342045" y="2498175"/>
            <a:ext cx="5250291" cy="2923403"/>
          </a:xfrm>
          <a:prstGeom prst="rect">
            <a:avLst/>
          </a:prstGeom>
        </p:spPr>
        <p:txBody>
          <a:bodyPr spcFirstLastPara="1" vert="horz" wrap="square" lIns="91425" tIns="91425" rIns="91425" bIns="91425" rtlCol="0" anchor="t" anchorCtr="0">
            <a:noAutofit/>
          </a:bodyPr>
          <a:lstStyle/>
          <a:p>
            <a:pPr marL="285750" lvl="0" indent="-285750" algn="l">
              <a:buFont typeface="Arial" panose="020B0604020202020204" pitchFamily="34" charset="0"/>
              <a:buChar char="•"/>
            </a:pPr>
            <a:r>
              <a:rPr lang="it-IT" dirty="0" smtClean="0"/>
              <a:t>Elementi di una strategia di successo per </a:t>
            </a:r>
            <a:r>
              <a:rPr lang="it-IT" dirty="0" smtClean="0"/>
              <a:t>la gestione dei </a:t>
            </a:r>
            <a:r>
              <a:rPr lang="it-IT" dirty="0" smtClean="0"/>
              <a:t>talenti</a:t>
            </a:r>
          </a:p>
          <a:p>
            <a:pPr marL="285750" lvl="0" indent="-285750" algn="l">
              <a:buFont typeface="Arial" panose="020B0604020202020204" pitchFamily="34" charset="0"/>
              <a:buChar char="•"/>
            </a:pPr>
            <a:r>
              <a:rPr lang="it-IT" dirty="0" smtClean="0"/>
              <a:t>Analisi della situazione organizzativa e definizione degli obiettivi</a:t>
            </a:r>
          </a:p>
          <a:p>
            <a:pPr marL="285750" lvl="0" indent="-285750" algn="l">
              <a:buFont typeface="Arial" panose="020B0604020202020204" pitchFamily="34" charset="0"/>
              <a:buChar char="•"/>
            </a:pPr>
            <a:r>
              <a:rPr lang="it-IT" dirty="0" smtClean="0"/>
              <a:t>Progettazione di una strategia di gestione dei talenti</a:t>
            </a:r>
            <a:endParaRPr lang="de-AT" dirty="0"/>
          </a:p>
        </p:txBody>
      </p:sp>
      <p:pic>
        <p:nvPicPr>
          <p:cNvPr id="4" name="Picture 3" descr="A close up of a logo&#10;&#10;Description automatically generated">
            <a:extLst>
              <a:ext uri="{FF2B5EF4-FFF2-40B4-BE49-F238E27FC236}">
                <a16:creationId xmlns:a16="http://schemas.microsoft.com/office/drawing/2014/main" xmlns="" id="{2AD6AF9C-7AB1-4491-B0EB-92B2019CD8D7}"/>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24425" y="6307332"/>
            <a:ext cx="1710047" cy="408041"/>
          </a:xfrm>
          <a:prstGeom prst="rect">
            <a:avLst/>
          </a:prstGeom>
        </p:spPr>
      </p:pic>
      <p:sp>
        <p:nvSpPr>
          <p:cNvPr id="5" name="Rectangle 4">
            <a:extLst>
              <a:ext uri="{FF2B5EF4-FFF2-40B4-BE49-F238E27FC236}">
                <a16:creationId xmlns:a16="http://schemas.microsoft.com/office/drawing/2014/main" xmlns="" id="{61E03F9D-A727-43E2-B489-9147398FF048}"/>
              </a:ext>
            </a:extLst>
          </p:cNvPr>
          <p:cNvSpPr/>
          <p:nvPr/>
        </p:nvSpPr>
        <p:spPr>
          <a:xfrm>
            <a:off x="2771988" y="6346041"/>
            <a:ext cx="2991525" cy="369332"/>
          </a:xfrm>
          <a:prstGeom prst="rect">
            <a:avLst/>
          </a:prstGeom>
        </p:spPr>
        <p:txBody>
          <a:bodyPr wrap="none">
            <a:spAutoFit/>
          </a:bodyPr>
          <a:lstStyle/>
          <a:p>
            <a:pPr algn="ctr">
              <a:spcAft>
                <a:spcPts val="0"/>
              </a:spcAft>
            </a:pPr>
            <a:r>
              <a:rPr lang="en-US"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x-none" dirty="0">
              <a:latin typeface="Trebuchet MS" panose="020B0603020202020204" pitchFamily="34" charset="0"/>
              <a:ea typeface="Calibri" panose="020F0502020204030204" pitchFamily="34" charset="0"/>
              <a:cs typeface="Times New Roman" panose="02020603050405020304" pitchFamily="18" charset="0"/>
            </a:endParaRPr>
          </a:p>
        </p:txBody>
      </p:sp>
      <p:pic>
        <p:nvPicPr>
          <p:cNvPr id="2" name="Grafik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351527" y="2438372"/>
            <a:ext cx="2411686" cy="30430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2127715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19" name="Title 2">
            <a:extLst>
              <a:ext uri="{FF2B5EF4-FFF2-40B4-BE49-F238E27FC236}">
                <a16:creationId xmlns:a16="http://schemas.microsoft.com/office/drawing/2014/main" xmlns="" id="{EFCB0394-41DD-4A0E-804C-8AF71FC095AE}"/>
              </a:ext>
            </a:extLst>
          </p:cNvPr>
          <p:cNvSpPr>
            <a:spLocks noGrp="1"/>
          </p:cNvSpPr>
          <p:nvPr>
            <p:ph type="ctrTitle"/>
          </p:nvPr>
        </p:nvSpPr>
        <p:spPr>
          <a:xfrm>
            <a:off x="311700" y="1605707"/>
            <a:ext cx="8520600" cy="451276"/>
          </a:xfrm>
          <a:prstGeom prst="roundRect">
            <a:avLst/>
          </a:prstGeom>
          <a:solidFill>
            <a:srgbClr val="3086B8"/>
          </a:solidFill>
        </p:spPr>
        <p:style>
          <a:lnRef idx="1">
            <a:schemeClr val="dk1"/>
          </a:lnRef>
          <a:fillRef idx="2">
            <a:schemeClr val="dk1"/>
          </a:fillRef>
          <a:effectRef idx="1">
            <a:schemeClr val="dk1"/>
          </a:effectRef>
          <a:fontRef idx="minor">
            <a:schemeClr val="dk1"/>
          </a:fontRef>
        </p:style>
        <p:txBody>
          <a:bodyPr anchor="ctr">
            <a:normAutofit fontScale="90000"/>
            <a:scene3d>
              <a:camera prst="orthographicFront"/>
              <a:lightRig rig="soft" dir="t">
                <a:rot lat="0" lon="0" rev="15600000"/>
              </a:lightRig>
            </a:scene3d>
            <a:sp3d extrusionH="57150" prstMaterial="softEdge">
              <a:bevelT w="25400" h="38100"/>
            </a:sp3d>
          </a:bodyPr>
          <a:lstStyle/>
          <a:p>
            <a:r>
              <a:rPr lang="de-DE" sz="3400" b="1" dirty="0" err="1" smtClean="0">
                <a:ln/>
                <a:solidFill>
                  <a:schemeClr val="bg1"/>
                </a:solidFill>
              </a:rPr>
              <a:t>Ripetizione</a:t>
            </a:r>
            <a:r>
              <a:rPr lang="de-DE" sz="3400" b="1" dirty="0" smtClean="0">
                <a:ln/>
                <a:solidFill>
                  <a:schemeClr val="bg1"/>
                </a:solidFill>
              </a:rPr>
              <a:t>: </a:t>
            </a:r>
            <a:r>
              <a:rPr lang="de-DE" sz="3400" b="1" dirty="0" err="1" smtClean="0">
                <a:ln/>
                <a:solidFill>
                  <a:schemeClr val="bg1"/>
                </a:solidFill>
              </a:rPr>
              <a:t>Cos‘è</a:t>
            </a:r>
            <a:r>
              <a:rPr lang="de-DE" sz="3400" b="1" dirty="0" smtClean="0">
                <a:ln/>
                <a:solidFill>
                  <a:schemeClr val="bg1"/>
                </a:solidFill>
              </a:rPr>
              <a:t> </a:t>
            </a:r>
            <a:r>
              <a:rPr lang="de-DE" sz="3400" b="1" dirty="0" err="1" smtClean="0">
                <a:ln/>
                <a:solidFill>
                  <a:schemeClr val="bg1"/>
                </a:solidFill>
              </a:rPr>
              <a:t>il</a:t>
            </a:r>
            <a:r>
              <a:rPr lang="de-DE" sz="3400" b="1" dirty="0" smtClean="0">
                <a:ln/>
                <a:solidFill>
                  <a:schemeClr val="bg1"/>
                </a:solidFill>
              </a:rPr>
              <a:t> Talent </a:t>
            </a:r>
            <a:r>
              <a:rPr lang="de-DE" sz="3400" b="1" dirty="0">
                <a:ln/>
                <a:solidFill>
                  <a:schemeClr val="bg1"/>
                </a:solidFill>
              </a:rPr>
              <a:t>Management?</a:t>
            </a:r>
            <a:endParaRPr lang="en-GB" sz="3400" b="1" dirty="0">
              <a:ln/>
              <a:solidFill>
                <a:schemeClr val="bg1"/>
              </a:solidFill>
            </a:endParaRPr>
          </a:p>
        </p:txBody>
      </p:sp>
      <p:sp>
        <p:nvSpPr>
          <p:cNvPr id="20" name="Google Shape;55;p13">
            <a:extLst>
              <a:ext uri="{FF2B5EF4-FFF2-40B4-BE49-F238E27FC236}">
                <a16:creationId xmlns:a16="http://schemas.microsoft.com/office/drawing/2014/main" xmlns="" id="{99DFCC19-4E29-4531-B893-4EBE21DB92AC}"/>
              </a:ext>
            </a:extLst>
          </p:cNvPr>
          <p:cNvSpPr txBox="1">
            <a:spLocks noGrp="1"/>
          </p:cNvSpPr>
          <p:nvPr>
            <p:ph type="subTitle" idx="1"/>
          </p:nvPr>
        </p:nvSpPr>
        <p:spPr>
          <a:xfrm>
            <a:off x="311700" y="2137789"/>
            <a:ext cx="8520600" cy="3502236"/>
          </a:xfrm>
          <a:prstGeom prst="rect">
            <a:avLst/>
          </a:prstGeom>
        </p:spPr>
        <p:txBody>
          <a:bodyPr spcFirstLastPara="1" vert="horz" wrap="square" lIns="91425" tIns="91425" rIns="91425" bIns="91425" rtlCol="0" anchor="t" anchorCtr="0">
            <a:noAutofit/>
          </a:bodyPr>
          <a:lstStyle/>
          <a:p>
            <a:pPr algn="l"/>
            <a:r>
              <a:rPr lang="en-US" sz="2000" i="1" dirty="0" smtClean="0"/>
              <a:t>“</a:t>
            </a:r>
            <a:r>
              <a:rPr lang="it-IT" sz="2000" i="1" dirty="0" smtClean="0"/>
              <a:t>Il Talent Management si riferisce a quei concetti e misure organizzative che riguardano specificamente il reclutamento, la valutazione, il mantenimento e lo sviluppo dei dipendenti attuali o futuri che sono considerati talenti a causa delle loro competenze chiave relativamente rare e altamente richieste che sono essenziali per l'organizzazione</a:t>
            </a:r>
            <a:r>
              <a:rPr lang="it-IT" sz="2000" i="1" dirty="0" smtClean="0"/>
              <a:t>.</a:t>
            </a:r>
            <a:r>
              <a:rPr lang="en-US" sz="2000" i="1" dirty="0" smtClean="0"/>
              <a:t>” </a:t>
            </a:r>
            <a:endParaRPr lang="en-US" sz="2000" i="1" dirty="0"/>
          </a:p>
          <a:p>
            <a:pPr algn="l"/>
            <a:r>
              <a:rPr lang="en-US" sz="2000" dirty="0"/>
              <a:t>(Ritz and </a:t>
            </a:r>
            <a:r>
              <a:rPr lang="en-US" sz="2000" dirty="0" err="1"/>
              <a:t>Sinelli</a:t>
            </a:r>
            <a:r>
              <a:rPr lang="en-US" sz="2000" dirty="0"/>
              <a:t> 2018, p.14, own translation)</a:t>
            </a:r>
          </a:p>
          <a:p>
            <a:pPr algn="l"/>
            <a:endParaRPr lang="en-US" sz="900" dirty="0"/>
          </a:p>
          <a:p>
            <a:pPr algn="l"/>
            <a:r>
              <a:rPr lang="en-US" sz="2000" i="1" dirty="0" smtClean="0"/>
              <a:t>“</a:t>
            </a:r>
            <a:r>
              <a:rPr lang="it-IT" sz="2000" i="1" dirty="0" smtClean="0"/>
              <a:t>Il Talent Management System è un approccio organizzativo che mira a sfruttare al meglio il/i talento/i di ogni membro del personale per affrontare le sfide attuali e future. Si compone di tre pilastri: Strategia, Cultura e Processi HR</a:t>
            </a:r>
            <a:r>
              <a:rPr lang="en-US" sz="2000" i="1" dirty="0" smtClean="0"/>
              <a:t>.” </a:t>
            </a:r>
            <a:endParaRPr lang="en-US" sz="2000" i="1" dirty="0"/>
          </a:p>
          <a:p>
            <a:pPr algn="l"/>
            <a:r>
              <a:rPr lang="en-US" sz="2000" dirty="0"/>
              <a:t>(von </a:t>
            </a:r>
            <a:r>
              <a:rPr lang="en-US" sz="2000" dirty="0" err="1"/>
              <a:t>Hehn</a:t>
            </a:r>
            <a:r>
              <a:rPr lang="en-US" sz="2000" dirty="0"/>
              <a:t> 2016, p.3; own translation)</a:t>
            </a:r>
            <a:endParaRPr sz="2000" dirty="0"/>
          </a:p>
        </p:txBody>
      </p:sp>
      <p:pic>
        <p:nvPicPr>
          <p:cNvPr id="4" name="Picture 3" descr="A close up of a logo&#10;&#10;Description automatically generated">
            <a:extLst>
              <a:ext uri="{FF2B5EF4-FFF2-40B4-BE49-F238E27FC236}">
                <a16:creationId xmlns:a16="http://schemas.microsoft.com/office/drawing/2014/main" xmlns="" id="{2AD6AF9C-7AB1-4491-B0EB-92B2019CD8D7}"/>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24425" y="6307332"/>
            <a:ext cx="1710047" cy="408041"/>
          </a:xfrm>
          <a:prstGeom prst="rect">
            <a:avLst/>
          </a:prstGeom>
        </p:spPr>
      </p:pic>
      <p:sp>
        <p:nvSpPr>
          <p:cNvPr id="5" name="Rectangle 4">
            <a:extLst>
              <a:ext uri="{FF2B5EF4-FFF2-40B4-BE49-F238E27FC236}">
                <a16:creationId xmlns:a16="http://schemas.microsoft.com/office/drawing/2014/main" xmlns="" id="{61E03F9D-A727-43E2-B489-9147398FF048}"/>
              </a:ext>
            </a:extLst>
          </p:cNvPr>
          <p:cNvSpPr/>
          <p:nvPr/>
        </p:nvSpPr>
        <p:spPr>
          <a:xfrm>
            <a:off x="2771988" y="6346041"/>
            <a:ext cx="2991525" cy="369332"/>
          </a:xfrm>
          <a:prstGeom prst="rect">
            <a:avLst/>
          </a:prstGeom>
        </p:spPr>
        <p:txBody>
          <a:bodyPr wrap="none">
            <a:spAutoFit/>
          </a:bodyPr>
          <a:lstStyle/>
          <a:p>
            <a:pPr algn="ctr">
              <a:spcAft>
                <a:spcPts val="0"/>
              </a:spcAft>
            </a:pPr>
            <a:r>
              <a:rPr lang="en-US"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x-none" dirty="0">
              <a:latin typeface="Trebuchet MS" panose="020B0603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38507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it-IT" dirty="0" smtClean="0"/>
              <a:t>Il sistema integrato di gestione dei talenti di </a:t>
            </a:r>
            <a:r>
              <a:rPr lang="it-IT" dirty="0" err="1" smtClean="0"/>
              <a:t>Svea</a:t>
            </a:r>
            <a:r>
              <a:rPr lang="it-IT" dirty="0" smtClean="0"/>
              <a:t> von </a:t>
            </a:r>
            <a:r>
              <a:rPr lang="it-IT" dirty="0" err="1" smtClean="0"/>
              <a:t>Hehn</a:t>
            </a:r>
            <a:r>
              <a:rPr lang="it-IT" dirty="0" smtClean="0"/>
              <a:t> </a:t>
            </a:r>
            <a:r>
              <a:rPr lang="en-US" dirty="0" smtClean="0"/>
              <a:t>(2016</a:t>
            </a:r>
            <a:r>
              <a:rPr lang="en-US" dirty="0"/>
              <a:t>)</a:t>
            </a:r>
          </a:p>
        </p:txBody>
      </p:sp>
      <p:sp>
        <p:nvSpPr>
          <p:cNvPr id="3" name="Titel 1"/>
          <p:cNvSpPr txBox="1">
            <a:spLocks/>
          </p:cNvSpPr>
          <p:nvPr/>
        </p:nvSpPr>
        <p:spPr>
          <a:xfrm>
            <a:off x="1202970" y="752072"/>
            <a:ext cx="6454794" cy="1325563"/>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de-AT" dirty="0"/>
          </a:p>
        </p:txBody>
      </p:sp>
      <p:graphicFrame>
        <p:nvGraphicFramePr>
          <p:cNvPr id="4" name="Diagramm 3"/>
          <p:cNvGraphicFramePr/>
          <p:nvPr>
            <p:extLst>
              <p:ext uri="{D42A27DB-BD31-4B8C-83A1-F6EECF244321}">
                <p14:modId xmlns:p14="http://schemas.microsoft.com/office/powerpoint/2010/main" xmlns="" val="4192815860"/>
              </p:ext>
            </p:extLst>
          </p:nvPr>
        </p:nvGraphicFramePr>
        <p:xfrm>
          <a:off x="1429479" y="1690689"/>
          <a:ext cx="6285041" cy="4128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953236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19" name="Title 2">
            <a:extLst>
              <a:ext uri="{FF2B5EF4-FFF2-40B4-BE49-F238E27FC236}">
                <a16:creationId xmlns:a16="http://schemas.microsoft.com/office/drawing/2014/main" xmlns="" id="{EFCB0394-41DD-4A0E-804C-8AF71FC095AE}"/>
              </a:ext>
            </a:extLst>
          </p:cNvPr>
          <p:cNvSpPr>
            <a:spLocks noGrp="1"/>
          </p:cNvSpPr>
          <p:nvPr>
            <p:ph type="ctrTitle"/>
          </p:nvPr>
        </p:nvSpPr>
        <p:spPr>
          <a:xfrm>
            <a:off x="311700" y="1771967"/>
            <a:ext cx="8520600" cy="451276"/>
          </a:xfrm>
          <a:prstGeom prst="roundRect">
            <a:avLst/>
          </a:prstGeom>
          <a:solidFill>
            <a:srgbClr val="3086B8"/>
          </a:solidFill>
        </p:spPr>
        <p:style>
          <a:lnRef idx="1">
            <a:schemeClr val="dk1"/>
          </a:lnRef>
          <a:fillRef idx="2">
            <a:schemeClr val="dk1"/>
          </a:fillRef>
          <a:effectRef idx="1">
            <a:schemeClr val="dk1"/>
          </a:effectRef>
          <a:fontRef idx="minor">
            <a:schemeClr val="dk1"/>
          </a:fontRef>
        </p:style>
        <p:txBody>
          <a:bodyPr anchor="ctr">
            <a:normAutofit fontScale="90000"/>
            <a:scene3d>
              <a:camera prst="orthographicFront"/>
              <a:lightRig rig="soft" dir="t">
                <a:rot lat="0" lon="0" rev="15600000"/>
              </a:lightRig>
            </a:scene3d>
            <a:sp3d extrusionH="57150" prstMaterial="softEdge">
              <a:bevelT w="25400" h="38100"/>
            </a:sp3d>
          </a:bodyPr>
          <a:lstStyle/>
          <a:p>
            <a:r>
              <a:rPr lang="de-DE" sz="3400" b="1" dirty="0" err="1" smtClean="0">
                <a:ln/>
                <a:solidFill>
                  <a:schemeClr val="bg1"/>
                </a:solidFill>
              </a:rPr>
              <a:t>Obiettivi</a:t>
            </a:r>
            <a:r>
              <a:rPr lang="de-DE" sz="3400" b="1" dirty="0" smtClean="0">
                <a:ln/>
                <a:solidFill>
                  <a:schemeClr val="bg1"/>
                </a:solidFill>
              </a:rPr>
              <a:t> </a:t>
            </a:r>
            <a:r>
              <a:rPr lang="de-DE" sz="3400" b="1" dirty="0" err="1" smtClean="0">
                <a:ln/>
                <a:solidFill>
                  <a:schemeClr val="bg1"/>
                </a:solidFill>
              </a:rPr>
              <a:t>generali</a:t>
            </a:r>
            <a:r>
              <a:rPr lang="de-DE" sz="3400" b="1" dirty="0" smtClean="0">
                <a:ln/>
                <a:solidFill>
                  <a:schemeClr val="bg1"/>
                </a:solidFill>
              </a:rPr>
              <a:t> della </a:t>
            </a:r>
            <a:r>
              <a:rPr lang="de-DE" sz="3400" b="1" dirty="0" err="1" smtClean="0">
                <a:ln/>
                <a:solidFill>
                  <a:schemeClr val="bg1"/>
                </a:solidFill>
              </a:rPr>
              <a:t>strategia</a:t>
            </a:r>
            <a:r>
              <a:rPr lang="de-DE" sz="3400" b="1" dirty="0" smtClean="0">
                <a:ln/>
                <a:solidFill>
                  <a:schemeClr val="bg1"/>
                </a:solidFill>
              </a:rPr>
              <a:t> di TM</a:t>
            </a:r>
            <a:endParaRPr lang="en-GB" sz="3400" b="1" dirty="0">
              <a:ln/>
              <a:solidFill>
                <a:schemeClr val="bg1"/>
              </a:solidFill>
            </a:endParaRPr>
          </a:p>
        </p:txBody>
      </p:sp>
      <p:sp>
        <p:nvSpPr>
          <p:cNvPr id="20" name="Google Shape;55;p13">
            <a:extLst>
              <a:ext uri="{FF2B5EF4-FFF2-40B4-BE49-F238E27FC236}">
                <a16:creationId xmlns:a16="http://schemas.microsoft.com/office/drawing/2014/main" xmlns="" id="{99DFCC19-4E29-4531-B893-4EBE21DB92AC}"/>
              </a:ext>
            </a:extLst>
          </p:cNvPr>
          <p:cNvSpPr txBox="1">
            <a:spLocks noGrp="1"/>
          </p:cNvSpPr>
          <p:nvPr>
            <p:ph type="subTitle" idx="1"/>
          </p:nvPr>
        </p:nvSpPr>
        <p:spPr>
          <a:xfrm>
            <a:off x="342044" y="2498175"/>
            <a:ext cx="5873225" cy="3179921"/>
          </a:xfrm>
          <a:prstGeom prst="rect">
            <a:avLst/>
          </a:prstGeom>
        </p:spPr>
        <p:txBody>
          <a:bodyPr spcFirstLastPara="1" vert="horz" wrap="square" lIns="91425" tIns="91425" rIns="91425" bIns="91425" rtlCol="0" anchor="t" anchorCtr="0">
            <a:noAutofit/>
          </a:bodyPr>
          <a:lstStyle/>
          <a:p>
            <a:pPr marL="285750" lvl="0" indent="-285750" algn="l">
              <a:buFont typeface="Arial" panose="020B0604020202020204" pitchFamily="34" charset="0"/>
              <a:buChar char="•"/>
            </a:pPr>
            <a:r>
              <a:rPr lang="en-GB" sz="2000" dirty="0" smtClean="0"/>
              <a:t>„</a:t>
            </a:r>
            <a:r>
              <a:rPr lang="it-IT" sz="2000" dirty="0" smtClean="0"/>
              <a:t>Costruire la capacità organizzativa sostenibile per reagire adeguatamente ai </a:t>
            </a:r>
            <a:r>
              <a:rPr lang="it-IT" sz="2000" dirty="0" smtClean="0"/>
              <a:t>cambiamenti</a:t>
            </a:r>
          </a:p>
          <a:p>
            <a:pPr marL="285750" lvl="0" indent="-285750" algn="l">
              <a:buFont typeface="Arial" panose="020B0604020202020204" pitchFamily="34" charset="0"/>
              <a:buChar char="•"/>
            </a:pPr>
            <a:r>
              <a:rPr lang="it-IT" sz="2000" dirty="0" smtClean="0"/>
              <a:t> </a:t>
            </a:r>
            <a:r>
              <a:rPr lang="it-IT" sz="2000" dirty="0" smtClean="0"/>
              <a:t>Attuare la strategia aziendale con le persone giuste" (von </a:t>
            </a:r>
            <a:r>
              <a:rPr lang="it-IT" sz="2000" dirty="0" err="1" smtClean="0"/>
              <a:t>Hehn</a:t>
            </a:r>
            <a:r>
              <a:rPr lang="it-IT" sz="2000" dirty="0" smtClean="0"/>
              <a:t> 2016, p. 24</a:t>
            </a:r>
            <a:r>
              <a:rPr lang="it-IT" sz="2000" dirty="0" smtClean="0"/>
              <a:t>)</a:t>
            </a:r>
          </a:p>
          <a:p>
            <a:pPr marL="285750" lvl="0" indent="-285750" algn="l">
              <a:buFont typeface="Arial" panose="020B0604020202020204" pitchFamily="34" charset="0"/>
              <a:buChar char="•"/>
            </a:pPr>
            <a:r>
              <a:rPr lang="it-IT" sz="2000" dirty="0" smtClean="0"/>
              <a:t>Considerare </a:t>
            </a:r>
            <a:r>
              <a:rPr lang="it-IT" sz="2000" dirty="0" smtClean="0"/>
              <a:t>la cultura </a:t>
            </a:r>
            <a:r>
              <a:rPr lang="it-IT" sz="2000" dirty="0" smtClean="0"/>
              <a:t>aziendale</a:t>
            </a:r>
          </a:p>
          <a:p>
            <a:pPr marL="285750" lvl="0" indent="-285750" algn="l">
              <a:buFont typeface="Arial" panose="020B0604020202020204" pitchFamily="34" charset="0"/>
              <a:buChar char="•"/>
            </a:pPr>
            <a:r>
              <a:rPr lang="it-IT" sz="2000" dirty="0" smtClean="0"/>
              <a:t>Ad </a:t>
            </a:r>
            <a:r>
              <a:rPr lang="it-IT" sz="2000" dirty="0" smtClean="0"/>
              <a:t>esempio, </a:t>
            </a:r>
            <a:r>
              <a:rPr lang="it-IT" sz="2000" i="1" dirty="0" smtClean="0"/>
              <a:t>se il successo </a:t>
            </a:r>
            <a:r>
              <a:rPr lang="it-IT" sz="2000" i="1" dirty="0" smtClean="0"/>
              <a:t>dell’azienda dipende </a:t>
            </a:r>
            <a:r>
              <a:rPr lang="it-IT" sz="2000" i="1" dirty="0" smtClean="0"/>
              <a:t>dall'innovazione e dalla creatività del personale, allora un obiettivo del TM potrebbe essere quello di rafforzare una "cultura di apertura verso nuovi </a:t>
            </a:r>
            <a:r>
              <a:rPr lang="it-IT" sz="2000" i="1" dirty="0" smtClean="0"/>
              <a:t>sviluppi“.</a:t>
            </a:r>
            <a:endParaRPr lang="en-GB" dirty="0"/>
          </a:p>
        </p:txBody>
      </p:sp>
      <p:pic>
        <p:nvPicPr>
          <p:cNvPr id="4" name="Picture 3" descr="A close up of a logo&#10;&#10;Description automatically generated">
            <a:extLst>
              <a:ext uri="{FF2B5EF4-FFF2-40B4-BE49-F238E27FC236}">
                <a16:creationId xmlns:a16="http://schemas.microsoft.com/office/drawing/2014/main" xmlns="" id="{2AD6AF9C-7AB1-4491-B0EB-92B2019CD8D7}"/>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24425" y="6307332"/>
            <a:ext cx="1710047" cy="408041"/>
          </a:xfrm>
          <a:prstGeom prst="rect">
            <a:avLst/>
          </a:prstGeom>
        </p:spPr>
      </p:pic>
      <p:sp>
        <p:nvSpPr>
          <p:cNvPr id="5" name="Rectangle 4">
            <a:extLst>
              <a:ext uri="{FF2B5EF4-FFF2-40B4-BE49-F238E27FC236}">
                <a16:creationId xmlns:a16="http://schemas.microsoft.com/office/drawing/2014/main" xmlns="" id="{61E03F9D-A727-43E2-B489-9147398FF048}"/>
              </a:ext>
            </a:extLst>
          </p:cNvPr>
          <p:cNvSpPr/>
          <p:nvPr/>
        </p:nvSpPr>
        <p:spPr>
          <a:xfrm>
            <a:off x="2771988" y="6346041"/>
            <a:ext cx="2991525" cy="369332"/>
          </a:xfrm>
          <a:prstGeom prst="rect">
            <a:avLst/>
          </a:prstGeom>
        </p:spPr>
        <p:txBody>
          <a:bodyPr wrap="none">
            <a:spAutoFit/>
          </a:bodyPr>
          <a:lstStyle/>
          <a:p>
            <a:pPr algn="ctr">
              <a:spcAft>
                <a:spcPts val="0"/>
              </a:spcAft>
            </a:pPr>
            <a:r>
              <a:rPr lang="en-US"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x-none" dirty="0">
              <a:latin typeface="Trebuchet MS" panose="020B0603020202020204" pitchFamily="34" charset="0"/>
              <a:ea typeface="Calibri" panose="020F0502020204030204" pitchFamily="34" charset="0"/>
              <a:cs typeface="Times New Roman" panose="02020603050405020304" pitchFamily="18" charset="0"/>
            </a:endParaRPr>
          </a:p>
        </p:txBody>
      </p:sp>
      <p:pic>
        <p:nvPicPr>
          <p:cNvPr id="3" name="Grafik 2"/>
          <p:cNvPicPr>
            <a:picLocks noChangeAspect="1"/>
          </p:cNvPicPr>
          <p:nvPr/>
        </p:nvPicPr>
        <p:blipFill rotWithShape="1">
          <a:blip r:embed="rId4" cstate="print">
            <a:extLst>
              <a:ext uri="{28A0092B-C50C-407E-A947-70E740481C1C}">
                <a14:useLocalDpi xmlns:a14="http://schemas.microsoft.com/office/drawing/2010/main" xmlns="" val="0"/>
              </a:ext>
            </a:extLst>
          </a:blip>
          <a:srcRect t="11282"/>
          <a:stretch/>
        </p:blipFill>
        <p:spPr>
          <a:xfrm>
            <a:off x="6476549" y="2364457"/>
            <a:ext cx="2220485" cy="2954953"/>
          </a:xfrm>
          <a:prstGeom prst="rect">
            <a:avLst/>
          </a:prstGeom>
          <a:ln>
            <a:noFill/>
          </a:ln>
          <a:effectLst>
            <a:outerShdw blurRad="292100" dist="139700" dir="2700000" algn="tl" rotWithShape="0">
              <a:srgbClr val="333333">
                <a:alpha val="65000"/>
              </a:srgbClr>
            </a:outerShdw>
          </a:effectLst>
        </p:spPr>
      </p:pic>
      <p:sp>
        <p:nvSpPr>
          <p:cNvPr id="6" name="Rechteck 5"/>
          <p:cNvSpPr/>
          <p:nvPr/>
        </p:nvSpPr>
        <p:spPr>
          <a:xfrm>
            <a:off x="6390213" y="5401097"/>
            <a:ext cx="2393156" cy="276999"/>
          </a:xfrm>
          <a:prstGeom prst="rect">
            <a:avLst/>
          </a:prstGeom>
        </p:spPr>
        <p:txBody>
          <a:bodyPr wrap="none">
            <a:spAutoFit/>
          </a:bodyPr>
          <a:lstStyle/>
          <a:p>
            <a:r>
              <a:rPr lang="en-US" sz="1200" dirty="0">
                <a:solidFill>
                  <a:srgbClr val="111111"/>
                </a:solidFill>
                <a:latin typeface="-apple-system"/>
              </a:rPr>
              <a:t>Photo by </a:t>
            </a:r>
            <a:r>
              <a:rPr lang="en-US" sz="1200" dirty="0">
                <a:solidFill>
                  <a:srgbClr val="767676"/>
                </a:solidFill>
                <a:latin typeface="-apple-system"/>
                <a:hlinkClick r:id="rId5"/>
              </a:rPr>
              <a:t>Anna Earl</a:t>
            </a:r>
            <a:r>
              <a:rPr lang="en-US" sz="1200" dirty="0">
                <a:solidFill>
                  <a:srgbClr val="111111"/>
                </a:solidFill>
                <a:latin typeface="-apple-system"/>
              </a:rPr>
              <a:t> on </a:t>
            </a:r>
            <a:r>
              <a:rPr lang="en-US" sz="1200" dirty="0" err="1">
                <a:solidFill>
                  <a:srgbClr val="767676"/>
                </a:solidFill>
                <a:latin typeface="-apple-system"/>
                <a:hlinkClick r:id="rId6"/>
              </a:rPr>
              <a:t>Unsplash</a:t>
            </a:r>
            <a:endParaRPr lang="de-AT" sz="1200" dirty="0"/>
          </a:p>
        </p:txBody>
      </p:sp>
    </p:spTree>
    <p:extLst>
      <p:ext uri="{BB962C8B-B14F-4D97-AF65-F5344CB8AC3E}">
        <p14:creationId xmlns:p14="http://schemas.microsoft.com/office/powerpoint/2010/main" xmlns="" val="3764136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19" name="Title 2">
            <a:extLst>
              <a:ext uri="{FF2B5EF4-FFF2-40B4-BE49-F238E27FC236}">
                <a16:creationId xmlns:a16="http://schemas.microsoft.com/office/drawing/2014/main" xmlns="" id="{EFCB0394-41DD-4A0E-804C-8AF71FC095AE}"/>
              </a:ext>
            </a:extLst>
          </p:cNvPr>
          <p:cNvSpPr>
            <a:spLocks noGrp="1"/>
          </p:cNvSpPr>
          <p:nvPr>
            <p:ph type="ctrTitle"/>
          </p:nvPr>
        </p:nvSpPr>
        <p:spPr>
          <a:xfrm>
            <a:off x="311700" y="1524000"/>
            <a:ext cx="8520600" cy="699243"/>
          </a:xfrm>
          <a:prstGeom prst="roundRect">
            <a:avLst/>
          </a:prstGeom>
          <a:solidFill>
            <a:srgbClr val="3086B8"/>
          </a:solidFill>
        </p:spPr>
        <p:style>
          <a:lnRef idx="1">
            <a:schemeClr val="dk1"/>
          </a:lnRef>
          <a:fillRef idx="2">
            <a:schemeClr val="dk1"/>
          </a:fillRef>
          <a:effectRef idx="1">
            <a:schemeClr val="dk1"/>
          </a:effectRef>
          <a:fontRef idx="minor">
            <a:schemeClr val="dk1"/>
          </a:fontRef>
        </p:style>
        <p:txBody>
          <a:bodyPr anchor="ctr">
            <a:normAutofit fontScale="90000"/>
            <a:scene3d>
              <a:camera prst="orthographicFront"/>
              <a:lightRig rig="soft" dir="t">
                <a:rot lat="0" lon="0" rev="15600000"/>
              </a:lightRig>
            </a:scene3d>
            <a:sp3d extrusionH="57150" prstMaterial="softEdge">
              <a:bevelT w="25400" h="38100"/>
            </a:sp3d>
          </a:bodyPr>
          <a:lstStyle/>
          <a:p>
            <a:r>
              <a:rPr lang="it-IT" sz="3400" b="1" dirty="0" smtClean="0">
                <a:ln/>
                <a:solidFill>
                  <a:schemeClr val="bg1"/>
                </a:solidFill>
              </a:rPr>
              <a:t>In cosa dovrebbe consistere un fattore strategico di successo?</a:t>
            </a:r>
            <a:endParaRPr lang="en-GB" sz="3400" b="1" dirty="0">
              <a:ln/>
              <a:solidFill>
                <a:schemeClr val="bg1"/>
              </a:solidFill>
            </a:endParaRPr>
          </a:p>
        </p:txBody>
      </p:sp>
      <p:sp>
        <p:nvSpPr>
          <p:cNvPr id="20" name="Google Shape;55;p13">
            <a:extLst>
              <a:ext uri="{FF2B5EF4-FFF2-40B4-BE49-F238E27FC236}">
                <a16:creationId xmlns:a16="http://schemas.microsoft.com/office/drawing/2014/main" xmlns="" id="{99DFCC19-4E29-4531-B893-4EBE21DB92AC}"/>
              </a:ext>
            </a:extLst>
          </p:cNvPr>
          <p:cNvSpPr txBox="1">
            <a:spLocks noGrp="1"/>
          </p:cNvSpPr>
          <p:nvPr>
            <p:ph type="subTitle" idx="1"/>
          </p:nvPr>
        </p:nvSpPr>
        <p:spPr>
          <a:xfrm>
            <a:off x="342045" y="2498175"/>
            <a:ext cx="5634685" cy="2954953"/>
          </a:xfrm>
          <a:prstGeom prst="rect">
            <a:avLst/>
          </a:prstGeom>
        </p:spPr>
        <p:txBody>
          <a:bodyPr spcFirstLastPara="1" vert="horz" wrap="square" lIns="91425" tIns="91425" rIns="91425" bIns="91425" rtlCol="0" anchor="t" anchorCtr="0">
            <a:noAutofit/>
          </a:bodyPr>
          <a:lstStyle/>
          <a:p>
            <a:pPr marL="285750" lvl="0" indent="-285750" algn="l">
              <a:buFont typeface="Arial" panose="020B0604020202020204" pitchFamily="34" charset="0"/>
              <a:buChar char="•"/>
            </a:pPr>
            <a:r>
              <a:rPr lang="it-IT" dirty="0" smtClean="0"/>
              <a:t>Allineamento </a:t>
            </a:r>
            <a:r>
              <a:rPr lang="it-IT" dirty="0" smtClean="0"/>
              <a:t>alla strategia aziendale attuale e futura (nuovi prodotti, servizi e mercati)</a:t>
            </a:r>
          </a:p>
          <a:p>
            <a:pPr marL="285750" lvl="0" indent="-285750" algn="l">
              <a:buFont typeface="Arial" panose="020B0604020202020204" pitchFamily="34" charset="0"/>
              <a:buChar char="•"/>
            </a:pPr>
            <a:r>
              <a:rPr lang="it-IT" dirty="0" smtClean="0"/>
              <a:t>Profilo dell'organizzazione (dimensioni, industria/settore, localizzazione geografica, tasso di crescita, ecc.)</a:t>
            </a:r>
          </a:p>
          <a:p>
            <a:pPr marL="285750" lvl="0" indent="-285750" algn="l">
              <a:buFont typeface="Arial" panose="020B0604020202020204" pitchFamily="34" charset="0"/>
              <a:buChar char="•"/>
            </a:pPr>
            <a:r>
              <a:rPr lang="it-IT" dirty="0" smtClean="0"/>
              <a:t>Fattori culturali (diversità, background etnico/migrazione, barriere linguistiche, ecc.)</a:t>
            </a:r>
          </a:p>
          <a:p>
            <a:pPr marL="285750" lvl="0" indent="-285750" algn="l">
              <a:buFont typeface="Arial" panose="020B0604020202020204" pitchFamily="34" charset="0"/>
              <a:buChar char="•"/>
            </a:pPr>
            <a:r>
              <a:rPr lang="it-IT" dirty="0" smtClean="0"/>
              <a:t>Esigenze di competenza</a:t>
            </a:r>
          </a:p>
          <a:p>
            <a:pPr marL="285750" lvl="0" indent="-285750" algn="l">
              <a:buFont typeface="Arial" panose="020B0604020202020204" pitchFamily="34" charset="0"/>
              <a:buChar char="•"/>
            </a:pPr>
            <a:r>
              <a:rPr lang="it-IT" dirty="0" smtClean="0"/>
              <a:t>Risorse per implementare la gestione dei talenti</a:t>
            </a:r>
          </a:p>
          <a:p>
            <a:pPr marL="285750" lvl="0" indent="-285750" algn="l">
              <a:buFont typeface="Arial" panose="020B0604020202020204" pitchFamily="34" charset="0"/>
              <a:buChar char="•"/>
            </a:pPr>
            <a:endParaRPr lang="en-GB" dirty="0"/>
          </a:p>
        </p:txBody>
      </p:sp>
      <p:pic>
        <p:nvPicPr>
          <p:cNvPr id="4" name="Picture 3" descr="A close up of a logo&#10;&#10;Description automatically generated">
            <a:extLst>
              <a:ext uri="{FF2B5EF4-FFF2-40B4-BE49-F238E27FC236}">
                <a16:creationId xmlns:a16="http://schemas.microsoft.com/office/drawing/2014/main" xmlns="" id="{2AD6AF9C-7AB1-4491-B0EB-92B2019CD8D7}"/>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24425" y="6307332"/>
            <a:ext cx="1710047" cy="408041"/>
          </a:xfrm>
          <a:prstGeom prst="rect">
            <a:avLst/>
          </a:prstGeom>
        </p:spPr>
      </p:pic>
      <p:sp>
        <p:nvSpPr>
          <p:cNvPr id="5" name="Rectangle 4">
            <a:extLst>
              <a:ext uri="{FF2B5EF4-FFF2-40B4-BE49-F238E27FC236}">
                <a16:creationId xmlns:a16="http://schemas.microsoft.com/office/drawing/2014/main" xmlns="" id="{61E03F9D-A727-43E2-B489-9147398FF048}"/>
              </a:ext>
            </a:extLst>
          </p:cNvPr>
          <p:cNvSpPr/>
          <p:nvPr/>
        </p:nvSpPr>
        <p:spPr>
          <a:xfrm>
            <a:off x="2771988" y="6346041"/>
            <a:ext cx="2991525" cy="369332"/>
          </a:xfrm>
          <a:prstGeom prst="rect">
            <a:avLst/>
          </a:prstGeom>
        </p:spPr>
        <p:txBody>
          <a:bodyPr wrap="none">
            <a:spAutoFit/>
          </a:bodyPr>
          <a:lstStyle/>
          <a:p>
            <a:pPr algn="ctr">
              <a:spcAft>
                <a:spcPts val="0"/>
              </a:spcAft>
            </a:pPr>
            <a:r>
              <a:rPr lang="en-US"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x-none" dirty="0">
              <a:latin typeface="Trebuchet MS" panose="020B0603020202020204" pitchFamily="34" charset="0"/>
              <a:ea typeface="Calibri" panose="020F0502020204030204" pitchFamily="34" charset="0"/>
              <a:cs typeface="Times New Roman" panose="02020603050405020304" pitchFamily="18" charset="0"/>
            </a:endParaRPr>
          </a:p>
        </p:txBody>
      </p:sp>
      <p:pic>
        <p:nvPicPr>
          <p:cNvPr id="3" name="Grafik 2"/>
          <p:cNvPicPr>
            <a:picLocks noChangeAspect="1"/>
          </p:cNvPicPr>
          <p:nvPr/>
        </p:nvPicPr>
        <p:blipFill rotWithShape="1">
          <a:blip r:embed="rId4" cstate="print">
            <a:extLst>
              <a:ext uri="{28A0092B-C50C-407E-A947-70E740481C1C}">
                <a14:useLocalDpi xmlns:a14="http://schemas.microsoft.com/office/drawing/2010/main" xmlns="" val="0"/>
              </a:ext>
            </a:extLst>
          </a:blip>
          <a:srcRect t="11282"/>
          <a:stretch/>
        </p:blipFill>
        <p:spPr>
          <a:xfrm>
            <a:off x="6476549" y="2364457"/>
            <a:ext cx="2220485" cy="2954953"/>
          </a:xfrm>
          <a:prstGeom prst="rect">
            <a:avLst/>
          </a:prstGeom>
          <a:ln>
            <a:noFill/>
          </a:ln>
          <a:effectLst>
            <a:outerShdw blurRad="292100" dist="139700" dir="2700000" algn="tl" rotWithShape="0">
              <a:srgbClr val="333333">
                <a:alpha val="65000"/>
              </a:srgbClr>
            </a:outerShdw>
          </a:effectLst>
        </p:spPr>
      </p:pic>
      <p:sp>
        <p:nvSpPr>
          <p:cNvPr id="6" name="Rechteck 5"/>
          <p:cNvSpPr/>
          <p:nvPr/>
        </p:nvSpPr>
        <p:spPr>
          <a:xfrm>
            <a:off x="6390213" y="5401097"/>
            <a:ext cx="2393156" cy="276999"/>
          </a:xfrm>
          <a:prstGeom prst="rect">
            <a:avLst/>
          </a:prstGeom>
        </p:spPr>
        <p:txBody>
          <a:bodyPr wrap="none">
            <a:spAutoFit/>
          </a:bodyPr>
          <a:lstStyle/>
          <a:p>
            <a:r>
              <a:rPr lang="en-US" sz="1200" dirty="0">
                <a:solidFill>
                  <a:srgbClr val="111111"/>
                </a:solidFill>
                <a:latin typeface="-apple-system"/>
              </a:rPr>
              <a:t>Photo by </a:t>
            </a:r>
            <a:r>
              <a:rPr lang="en-US" sz="1200" dirty="0">
                <a:solidFill>
                  <a:srgbClr val="767676"/>
                </a:solidFill>
                <a:latin typeface="-apple-system"/>
                <a:hlinkClick r:id="rId5"/>
              </a:rPr>
              <a:t>Anna Earl</a:t>
            </a:r>
            <a:r>
              <a:rPr lang="en-US" sz="1200" dirty="0">
                <a:solidFill>
                  <a:srgbClr val="111111"/>
                </a:solidFill>
                <a:latin typeface="-apple-system"/>
              </a:rPr>
              <a:t> on </a:t>
            </a:r>
            <a:r>
              <a:rPr lang="en-US" sz="1200" dirty="0" err="1">
                <a:solidFill>
                  <a:srgbClr val="767676"/>
                </a:solidFill>
                <a:latin typeface="-apple-system"/>
                <a:hlinkClick r:id="rId6"/>
              </a:rPr>
              <a:t>Unsplash</a:t>
            </a:r>
            <a:endParaRPr lang="de-AT" sz="1200" dirty="0"/>
          </a:p>
        </p:txBody>
      </p:sp>
    </p:spTree>
    <p:extLst>
      <p:ext uri="{BB962C8B-B14F-4D97-AF65-F5344CB8AC3E}">
        <p14:creationId xmlns:p14="http://schemas.microsoft.com/office/powerpoint/2010/main" xmlns="" val="643088396"/>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rebuchet MS">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4.0_Template_PPT.pptx" id="{BE5B8B3B-EF03-4840-A88D-FA8D295AF0A1}" vid="{38676A41-D09E-4BFD-A57E-8CC614ECDB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T4.0_Template_PPT</Template>
  <TotalTime>0</TotalTime>
  <Words>2444</Words>
  <Application>Microsoft Office PowerPoint</Application>
  <PresentationFormat>Presentazione su schermo (4:3)</PresentationFormat>
  <Paragraphs>226</Paragraphs>
  <Slides>28</Slides>
  <Notes>14</Notes>
  <HiddenSlides>0</HiddenSlides>
  <MMClips>0</MMClips>
  <ScaleCrop>false</ScaleCrop>
  <HeadingPairs>
    <vt:vector size="4" baseType="variant">
      <vt:variant>
        <vt:lpstr>Tema</vt:lpstr>
      </vt:variant>
      <vt:variant>
        <vt:i4>1</vt:i4>
      </vt:variant>
      <vt:variant>
        <vt:lpstr>Titoli diapositive</vt:lpstr>
      </vt:variant>
      <vt:variant>
        <vt:i4>28</vt:i4>
      </vt:variant>
    </vt:vector>
  </HeadingPairs>
  <TitlesOfParts>
    <vt:vector size="29" baseType="lpstr">
      <vt:lpstr>Office</vt:lpstr>
      <vt:lpstr>Talent 4.0 –  Programma di formazione Talent Management per le PMI</vt:lpstr>
      <vt:lpstr> Modulo 01: Accesso al Talent Management 4.0</vt:lpstr>
      <vt:lpstr>Unità di apprendimento 02:   Creare la propria strategia di gestione dei talenti</vt:lpstr>
      <vt:lpstr>Risultati attesi</vt:lpstr>
      <vt:lpstr>Contenuti dell‘Unità 02</vt:lpstr>
      <vt:lpstr>Ripetizione: Cos‘è il Talent Management?</vt:lpstr>
      <vt:lpstr>Il sistema integrato di gestione dei talenti di Svea von Hehn (2016)</vt:lpstr>
      <vt:lpstr>Obiettivi generali della strategia di TM</vt:lpstr>
      <vt:lpstr>In cosa dovrebbe consistere un fattore strategico di successo?</vt:lpstr>
      <vt:lpstr>In cosa dovrebbe consistere un fattore strategico di successo?</vt:lpstr>
      <vt:lpstr>Passi cruciali verso la vostra strategia del talento</vt:lpstr>
      <vt:lpstr>Passi cruciali verso la vostra strategia del talento</vt:lpstr>
      <vt:lpstr>Strumento di strategia del Talento</vt:lpstr>
      <vt:lpstr>6 passi per allineare la vostra strategia di talento alla strategia organizzativa (I)</vt:lpstr>
      <vt:lpstr>6 passi per allineare la vostra strategia di talento alla strategia organizzativa(II)</vt:lpstr>
      <vt:lpstr>SWOT-Analysis (I)</vt:lpstr>
      <vt:lpstr>SWOT-Analysis (II)</vt:lpstr>
      <vt:lpstr>Modello di sfida organizzativa</vt:lpstr>
      <vt:lpstr>Diapositiva 19</vt:lpstr>
      <vt:lpstr>Strumento diagnostico Talent Dilemmas</vt:lpstr>
      <vt:lpstr>Diapositiva 21</vt:lpstr>
      <vt:lpstr> Talent Roadmap Planning Template</vt:lpstr>
      <vt:lpstr>Talent Roadmap Planning Template (II)</vt:lpstr>
      <vt:lpstr>Diapositiva 24</vt:lpstr>
      <vt:lpstr>Esercizio</vt:lpstr>
      <vt:lpstr>Sintesi/conclusioni</vt:lpstr>
      <vt:lpstr>Fonti</vt:lpstr>
      <vt:lpstr>Grazie per la vostra attenzione! </vt:lpstr>
    </vt:vector>
  </TitlesOfParts>
  <Company>WKO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Kenneth OE Sundin</dc:creator>
  <cp:lastModifiedBy>Alunno1</cp:lastModifiedBy>
  <cp:revision>130</cp:revision>
  <dcterms:created xsi:type="dcterms:W3CDTF">2019-12-09T12:18:42Z</dcterms:created>
  <dcterms:modified xsi:type="dcterms:W3CDTF">2020-10-14T14:19:37Z</dcterms:modified>
</cp:coreProperties>
</file>