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7" r:id="rId2"/>
    <p:sldId id="296" r:id="rId3"/>
    <p:sldId id="264" r:id="rId4"/>
    <p:sldId id="297" r:id="rId5"/>
    <p:sldId id="311" r:id="rId6"/>
    <p:sldId id="307" r:id="rId7"/>
    <p:sldId id="313" r:id="rId8"/>
    <p:sldId id="312" r:id="rId9"/>
    <p:sldId id="298" r:id="rId10"/>
    <p:sldId id="314" r:id="rId11"/>
    <p:sldId id="306" r:id="rId12"/>
    <p:sldId id="315" r:id="rId13"/>
    <p:sldId id="303" r:id="rId14"/>
    <p:sldId id="316" r:id="rId15"/>
    <p:sldId id="317" r:id="rId16"/>
    <p:sldId id="302" r:id="rId17"/>
    <p:sldId id="319" r:id="rId18"/>
    <p:sldId id="320" r:id="rId19"/>
    <p:sldId id="321" r:id="rId20"/>
    <p:sldId id="322" r:id="rId21"/>
    <p:sldId id="305" r:id="rId22"/>
    <p:sldId id="318" r:id="rId23"/>
    <p:sldId id="304" r:id="rId24"/>
    <p:sldId id="300" r:id="rId25"/>
    <p:sldId id="299" r:id="rId26"/>
    <p:sldId id="308" r:id="rId27"/>
    <p:sldId id="323" r:id="rId28"/>
    <p:sldId id="309" r:id="rId29"/>
    <p:sldId id="268" r:id="rId30"/>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riana Velazquez" initials="AV" lastIdx="1" clrIdx="0">
    <p:extLst>
      <p:ext uri="{19B8F6BF-5375-455C-9EA6-DF929625EA0E}">
        <p15:presenceInfo xmlns:p15="http://schemas.microsoft.com/office/powerpoint/2012/main" xmlns="" userId="4197c1dc4f7260e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087B9"/>
    <a:srgbClr val="3086B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88897"/>
  </p:normalViewPr>
  <p:slideViewPr>
    <p:cSldViewPr snapToGrid="0">
      <p:cViewPr>
        <p:scale>
          <a:sx n="111" d="100"/>
          <a:sy n="111" d="100"/>
        </p:scale>
        <p:origin x="-126" y="444"/>
      </p:cViewPr>
      <p:guideLst>
        <p:guide orient="horz" pos="2160"/>
        <p:guide pos="2880"/>
      </p:guideLst>
    </p:cSldViewPr>
  </p:slideViewPr>
  <p:notesTextViewPr>
    <p:cViewPr>
      <p:scale>
        <a:sx n="20" d="100"/>
        <a:sy n="20" d="100"/>
      </p:scale>
      <p:origin x="0" y="0"/>
    </p:cViewPr>
  </p:notesTextViewPr>
  <p:sorterViewPr>
    <p:cViewPr varScale="1">
      <p:scale>
        <a:sx n="1" d="1"/>
        <a:sy n="1" d="1"/>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7909EB-9729-4F47-91C0-3AA07B88B825}" type="datetimeFigureOut">
              <a:rPr lang="x-none" smtClean="0"/>
              <a:pPr/>
              <a:t>08/09/2020</a:t>
            </a:fld>
            <a:endParaRPr lang="x-non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32A152-18E1-47D5-9774-F259E223000C}" type="slidenum">
              <a:rPr lang="x-none" smtClean="0"/>
              <a:pPr/>
              <a:t>‹N›</a:t>
            </a:fld>
            <a:endParaRPr lang="x-none"/>
          </a:p>
        </p:txBody>
      </p:sp>
    </p:spTree>
    <p:extLst>
      <p:ext uri="{BB962C8B-B14F-4D97-AF65-F5344CB8AC3E}">
        <p14:creationId xmlns:p14="http://schemas.microsoft.com/office/powerpoint/2010/main" xmlns="" val="450497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2329281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761814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26243604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519172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152574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2859902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3672802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312603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846672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3303969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28336388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2479320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4046616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3828632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9665220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1028814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26556411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173881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39059768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42577387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xmlns="" val="3910043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1473136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560674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2299470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3330217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3634728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3018005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xmlns="" val="33765173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143000" y="1577555"/>
            <a:ext cx="6858000" cy="1932407"/>
          </a:xfrm>
        </p:spPr>
        <p:txBody>
          <a:bodyPr anchor="b"/>
          <a:lstStyle>
            <a:lvl1pPr algn="ctr">
              <a:defRPr sz="4500"/>
            </a:lvl1pPr>
          </a:lstStyle>
          <a:p>
            <a:r>
              <a:rPr lang="en-US"/>
              <a:t>Click to edit Master title style</a:t>
            </a:r>
            <a:endParaRPr lang="de-AT" dirty="0"/>
          </a:p>
        </p:txBody>
      </p:sp>
      <p:sp>
        <p:nvSpPr>
          <p:cNvPr id="3" name="Untertitel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AT"/>
          </a:p>
        </p:txBody>
      </p:sp>
      <p:sp>
        <p:nvSpPr>
          <p:cNvPr id="4" name="Datumsplatzhalter 3"/>
          <p:cNvSpPr>
            <a:spLocks noGrp="1"/>
          </p:cNvSpPr>
          <p:nvPr>
            <p:ph type="dt" sz="half" idx="10"/>
          </p:nvPr>
        </p:nvSpPr>
        <p:spPr/>
        <p:txBody>
          <a:bodyPr/>
          <a:lstStyle/>
          <a:p>
            <a:fld id="{CA7073B3-B8A4-4A9F-A96A-2C180B3B6F5D}" type="datetimeFigureOut">
              <a:rPr lang="de-AT" smtClean="0"/>
              <a:pPr/>
              <a:t>08.09.2020</a:t>
            </a:fld>
            <a:endParaRPr lang="de-AT" dirty="0"/>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‹N›</a:t>
            </a:fld>
            <a:endParaRPr lang="de-AT" dirty="0"/>
          </a:p>
        </p:txBody>
      </p:sp>
      <p:pic>
        <p:nvPicPr>
          <p:cNvPr id="7" name="Grafik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13681" y="160803"/>
            <a:ext cx="2067702" cy="1313163"/>
          </a:xfrm>
          <a:prstGeom prst="rect">
            <a:avLst/>
          </a:prstGeom>
        </p:spPr>
      </p:pic>
      <p:pic>
        <p:nvPicPr>
          <p:cNvPr id="8" name="Grafik 7"/>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t="12525" b="12327"/>
          <a:stretch/>
        </p:blipFill>
        <p:spPr>
          <a:xfrm>
            <a:off x="7113006" y="5845567"/>
            <a:ext cx="1896967" cy="407194"/>
          </a:xfrm>
          <a:prstGeom prst="rect">
            <a:avLst/>
          </a:prstGeom>
        </p:spPr>
      </p:pic>
      <p:sp>
        <p:nvSpPr>
          <p:cNvPr id="9" name="Textfeld 2"/>
          <p:cNvSpPr txBox="1">
            <a:spLocks noChangeArrowheads="1"/>
          </p:cNvSpPr>
          <p:nvPr userDrawn="1"/>
        </p:nvSpPr>
        <p:spPr bwMode="auto">
          <a:xfrm>
            <a:off x="5836144" y="6238917"/>
            <a:ext cx="3216275" cy="670560"/>
          </a:xfrm>
          <a:prstGeom prst="rect">
            <a:avLst/>
          </a:prstGeom>
          <a:noFill/>
          <a:ln w="9525">
            <a:noFill/>
            <a:miter lim="800000"/>
            <a:headEnd/>
            <a:tailEnd/>
          </a:ln>
        </p:spPr>
        <p:txBody>
          <a:bodyPr rot="0" vert="horz" wrap="square" lIns="91440" tIns="45720" rIns="91440" bIns="45720" anchor="t" anchorCtr="0">
            <a:spAutoFit/>
          </a:bodyPr>
          <a:lstStyle/>
          <a:p>
            <a:pPr algn="just">
              <a:lnSpc>
                <a:spcPct val="107000"/>
              </a:lnSpc>
              <a:spcAft>
                <a:spcPts val="800"/>
              </a:spcAft>
            </a:pPr>
            <a:r>
              <a:rPr lang="en-GB" sz="700" dirty="0">
                <a:effectLst/>
                <a:latin typeface="Calibri" panose="020F0502020204030204" pitchFamily="34" charset="0"/>
                <a:ea typeface="Calibri" panose="020F0502020204030204" pitchFamily="34" charset="0"/>
                <a:cs typeface="Times New Roman" panose="02020603050405020304" pitchFamily="18" charset="0"/>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189307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a:p>
        </p:txBody>
      </p:sp>
      <p:sp>
        <p:nvSpPr>
          <p:cNvPr id="3" name="Vertikaler Textplatzhalt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Datumsplatzhalter 3"/>
          <p:cNvSpPr>
            <a:spLocks noGrp="1"/>
          </p:cNvSpPr>
          <p:nvPr>
            <p:ph type="dt" sz="half" idx="10"/>
          </p:nvPr>
        </p:nvSpPr>
        <p:spPr/>
        <p:txBody>
          <a:bodyPr/>
          <a:lstStyle/>
          <a:p>
            <a:fld id="{CA7073B3-B8A4-4A9F-A96A-2C180B3B6F5D}" type="datetimeFigureOut">
              <a:rPr lang="de-AT" smtClean="0"/>
              <a:pPr/>
              <a:t>08.09.2020</a:t>
            </a:fld>
            <a:endParaRPr lang="de-AT" dirty="0"/>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‹N›</a:t>
            </a:fld>
            <a:endParaRPr lang="de-AT" dirty="0"/>
          </a:p>
        </p:txBody>
      </p:sp>
    </p:spTree>
    <p:extLst>
      <p:ext uri="{BB962C8B-B14F-4D97-AF65-F5344CB8AC3E}">
        <p14:creationId xmlns:p14="http://schemas.microsoft.com/office/powerpoint/2010/main" xmlns="" val="1434248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43675" y="365125"/>
            <a:ext cx="1971675" cy="5811838"/>
          </a:xfrm>
        </p:spPr>
        <p:txBody>
          <a:bodyPr vert="eaVert"/>
          <a:lstStyle/>
          <a:p>
            <a:r>
              <a:rPr lang="en-US"/>
              <a:t>Click to edit Master title style</a:t>
            </a:r>
            <a:endParaRPr lang="de-AT"/>
          </a:p>
        </p:txBody>
      </p:sp>
      <p:sp>
        <p:nvSpPr>
          <p:cNvPr id="3" name="Vertikaler Textplatzhalt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Datumsplatzhalter 3"/>
          <p:cNvSpPr>
            <a:spLocks noGrp="1"/>
          </p:cNvSpPr>
          <p:nvPr>
            <p:ph type="dt" sz="half" idx="10"/>
          </p:nvPr>
        </p:nvSpPr>
        <p:spPr/>
        <p:txBody>
          <a:bodyPr/>
          <a:lstStyle/>
          <a:p>
            <a:fld id="{CA7073B3-B8A4-4A9F-A96A-2C180B3B6F5D}" type="datetimeFigureOut">
              <a:rPr lang="de-AT" smtClean="0"/>
              <a:pPr/>
              <a:t>08.09.2020</a:t>
            </a:fld>
            <a:endParaRPr lang="de-AT" dirty="0"/>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‹N›</a:t>
            </a:fld>
            <a:endParaRPr lang="de-AT" dirty="0"/>
          </a:p>
        </p:txBody>
      </p:sp>
    </p:spTree>
    <p:extLst>
      <p:ext uri="{BB962C8B-B14F-4D97-AF65-F5344CB8AC3E}">
        <p14:creationId xmlns:p14="http://schemas.microsoft.com/office/powerpoint/2010/main" xmlns="" val="2744287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60945"/>
            <a:ext cx="7772400" cy="1949018"/>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CA7073B3-B8A4-4A9F-A96A-2C180B3B6F5D}" type="datetimeFigureOut">
              <a:rPr lang="de-AT" smtClean="0"/>
              <a:pPr/>
              <a:t>08.09.2020</a:t>
            </a:fld>
            <a:endParaRPr lang="de-AT" dirty="0"/>
          </a:p>
        </p:txBody>
      </p:sp>
      <p:sp>
        <p:nvSpPr>
          <p:cNvPr id="5" name="Footer Placeholder 4"/>
          <p:cNvSpPr>
            <a:spLocks noGrp="1"/>
          </p:cNvSpPr>
          <p:nvPr>
            <p:ph type="ftr" sz="quarter" idx="11"/>
          </p:nvPr>
        </p:nvSpPr>
        <p:spPr/>
        <p:txBody>
          <a:bodyPr/>
          <a:lstStyle/>
          <a:p>
            <a:endParaRPr lang="de-AT" dirty="0"/>
          </a:p>
        </p:txBody>
      </p:sp>
      <p:sp>
        <p:nvSpPr>
          <p:cNvPr id="6" name="Slide Number Placeholder 5"/>
          <p:cNvSpPr>
            <a:spLocks noGrp="1"/>
          </p:cNvSpPr>
          <p:nvPr>
            <p:ph type="sldNum" sz="quarter" idx="12"/>
          </p:nvPr>
        </p:nvSpPr>
        <p:spPr/>
        <p:txBody>
          <a:bodyPr/>
          <a:lstStyle/>
          <a:p>
            <a:fld id="{BF392987-28A0-473A-8771-24F8F41EB7F1}" type="slidenum">
              <a:rPr lang="de-AT" smtClean="0"/>
              <a:pPr/>
              <a:t>‹N›</a:t>
            </a:fld>
            <a:endParaRPr lang="de-AT" dirty="0"/>
          </a:p>
        </p:txBody>
      </p:sp>
      <p:pic>
        <p:nvPicPr>
          <p:cNvPr id="9" name="Grafik 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13681" y="160803"/>
            <a:ext cx="2067702" cy="1313163"/>
          </a:xfrm>
          <a:prstGeom prst="rect">
            <a:avLst/>
          </a:prstGeom>
        </p:spPr>
      </p:pic>
      <p:pic>
        <p:nvPicPr>
          <p:cNvPr id="10" name="Grafik 9"/>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t="12525" b="12327"/>
          <a:stretch/>
        </p:blipFill>
        <p:spPr>
          <a:xfrm>
            <a:off x="7113006" y="5845567"/>
            <a:ext cx="1896967" cy="407194"/>
          </a:xfrm>
          <a:prstGeom prst="rect">
            <a:avLst/>
          </a:prstGeom>
        </p:spPr>
      </p:pic>
      <p:sp>
        <p:nvSpPr>
          <p:cNvPr id="11" name="Textfeld 2"/>
          <p:cNvSpPr txBox="1">
            <a:spLocks noChangeArrowheads="1"/>
          </p:cNvSpPr>
          <p:nvPr userDrawn="1"/>
        </p:nvSpPr>
        <p:spPr bwMode="auto">
          <a:xfrm>
            <a:off x="5836144" y="6238917"/>
            <a:ext cx="3216275" cy="670560"/>
          </a:xfrm>
          <a:prstGeom prst="rect">
            <a:avLst/>
          </a:prstGeom>
          <a:noFill/>
          <a:ln w="9525">
            <a:noFill/>
            <a:miter lim="800000"/>
            <a:headEnd/>
            <a:tailEnd/>
          </a:ln>
        </p:spPr>
        <p:txBody>
          <a:bodyPr rot="0" vert="horz" wrap="square" lIns="91440" tIns="45720" rIns="91440" bIns="45720" anchor="t" anchorCtr="0">
            <a:spAutoFit/>
          </a:bodyPr>
          <a:lstStyle/>
          <a:p>
            <a:pPr algn="just">
              <a:lnSpc>
                <a:spcPct val="107000"/>
              </a:lnSpc>
              <a:spcAft>
                <a:spcPts val="800"/>
              </a:spcAft>
            </a:pPr>
            <a:r>
              <a:rPr lang="en-GB" sz="700" dirty="0">
                <a:effectLst/>
                <a:latin typeface="Calibri" panose="020F0502020204030204" pitchFamily="34" charset="0"/>
                <a:ea typeface="Calibri" panose="020F0502020204030204" pitchFamily="34" charset="0"/>
                <a:cs typeface="Times New Roman" panose="02020603050405020304" pitchFamily="18" charset="0"/>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009210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dirty="0"/>
          </a:p>
        </p:txBody>
      </p:sp>
      <p:sp>
        <p:nvSpPr>
          <p:cNvPr id="3" name="Inhaltsplatzhalter 2"/>
          <p:cNvSpPr>
            <a:spLocks noGrp="1"/>
          </p:cNvSpPr>
          <p:nvPr>
            <p:ph idx="1"/>
          </p:nvPr>
        </p:nvSpPr>
        <p:spPr>
          <a:xfrm>
            <a:off x="628650" y="1825625"/>
            <a:ext cx="7886700" cy="41340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‹N›</a:t>
            </a:fld>
            <a:endParaRPr lang="de-AT" dirty="0"/>
          </a:p>
        </p:txBody>
      </p:sp>
      <p:pic>
        <p:nvPicPr>
          <p:cNvPr id="7" name="Grafik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760370" y="6094641"/>
            <a:ext cx="1097880" cy="697245"/>
          </a:xfrm>
          <a:prstGeom prst="rect">
            <a:avLst/>
          </a:prstGeom>
        </p:spPr>
      </p:pic>
      <p:pic>
        <p:nvPicPr>
          <p:cNvPr id="8" name="Grafik 7"/>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t="12525" b="12327"/>
          <a:stretch/>
        </p:blipFill>
        <p:spPr>
          <a:xfrm>
            <a:off x="123035" y="6299200"/>
            <a:ext cx="1967228" cy="422276"/>
          </a:xfrm>
          <a:prstGeom prst="rect">
            <a:avLst/>
          </a:prstGeom>
        </p:spPr>
      </p:pic>
    </p:spTree>
    <p:extLst>
      <p:ext uri="{BB962C8B-B14F-4D97-AF65-F5344CB8AC3E}">
        <p14:creationId xmlns:p14="http://schemas.microsoft.com/office/powerpoint/2010/main" xmlns="" val="994062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de-AT"/>
          </a:p>
        </p:txBody>
      </p:sp>
      <p:sp>
        <p:nvSpPr>
          <p:cNvPr id="3" name="Textplatzhalt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‹N›</a:t>
            </a:fld>
            <a:endParaRPr lang="de-AT" dirty="0"/>
          </a:p>
        </p:txBody>
      </p:sp>
      <p:pic>
        <p:nvPicPr>
          <p:cNvPr id="7" name="Grafik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13681" y="160803"/>
            <a:ext cx="2067702" cy="1313163"/>
          </a:xfrm>
          <a:prstGeom prst="rect">
            <a:avLst/>
          </a:prstGeom>
        </p:spPr>
      </p:pic>
      <p:pic>
        <p:nvPicPr>
          <p:cNvPr id="8" name="Grafik 7"/>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t="12525" b="12327"/>
          <a:stretch/>
        </p:blipFill>
        <p:spPr>
          <a:xfrm>
            <a:off x="123035" y="6299200"/>
            <a:ext cx="1967228" cy="422276"/>
          </a:xfrm>
          <a:prstGeom prst="rect">
            <a:avLst/>
          </a:prstGeom>
        </p:spPr>
      </p:pic>
    </p:spTree>
    <p:extLst>
      <p:ext uri="{BB962C8B-B14F-4D97-AF65-F5344CB8AC3E}">
        <p14:creationId xmlns:p14="http://schemas.microsoft.com/office/powerpoint/2010/main" xmlns="" val="1917898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a:p>
        </p:txBody>
      </p:sp>
      <p:sp>
        <p:nvSpPr>
          <p:cNvPr id="3" name="Inhaltsplatzhalt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Inhaltsplatzhalt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Fußzeilenplatzhalter 5"/>
          <p:cNvSpPr>
            <a:spLocks noGrp="1"/>
          </p:cNvSpPr>
          <p:nvPr>
            <p:ph type="ftr" sz="quarter" idx="11"/>
          </p:nvPr>
        </p:nvSpPr>
        <p:spPr/>
        <p:txBody>
          <a:bodyPr/>
          <a:lstStyle/>
          <a:p>
            <a:endParaRPr lang="de-AT" dirty="0"/>
          </a:p>
        </p:txBody>
      </p:sp>
      <p:sp>
        <p:nvSpPr>
          <p:cNvPr id="7" name="Foliennummernplatzhalter 6"/>
          <p:cNvSpPr>
            <a:spLocks noGrp="1"/>
          </p:cNvSpPr>
          <p:nvPr>
            <p:ph type="sldNum" sz="quarter" idx="12"/>
          </p:nvPr>
        </p:nvSpPr>
        <p:spPr/>
        <p:txBody>
          <a:bodyPr/>
          <a:lstStyle/>
          <a:p>
            <a:fld id="{BF392987-28A0-473A-8771-24F8F41EB7F1}" type="slidenum">
              <a:rPr lang="de-AT" smtClean="0"/>
              <a:pPr/>
              <a:t>‹N›</a:t>
            </a:fld>
            <a:endParaRPr lang="de-AT" dirty="0"/>
          </a:p>
        </p:txBody>
      </p:sp>
      <p:pic>
        <p:nvPicPr>
          <p:cNvPr id="8" name="Grafik 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760370" y="6094641"/>
            <a:ext cx="1097880" cy="697245"/>
          </a:xfrm>
          <a:prstGeom prst="rect">
            <a:avLst/>
          </a:prstGeom>
        </p:spPr>
      </p:pic>
      <p:pic>
        <p:nvPicPr>
          <p:cNvPr id="9" name="Grafik 8"/>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t="12525" b="12327"/>
          <a:stretch/>
        </p:blipFill>
        <p:spPr>
          <a:xfrm>
            <a:off x="123035" y="6299200"/>
            <a:ext cx="1967228" cy="422276"/>
          </a:xfrm>
          <a:prstGeom prst="rect">
            <a:avLst/>
          </a:prstGeom>
        </p:spPr>
      </p:pic>
    </p:spTree>
    <p:extLst>
      <p:ext uri="{BB962C8B-B14F-4D97-AF65-F5344CB8AC3E}">
        <p14:creationId xmlns:p14="http://schemas.microsoft.com/office/powerpoint/2010/main" xmlns="" val="151291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29841" y="365126"/>
            <a:ext cx="7886700" cy="1325563"/>
          </a:xfrm>
        </p:spPr>
        <p:txBody>
          <a:bodyPr/>
          <a:lstStyle/>
          <a:p>
            <a:r>
              <a:rPr lang="en-US"/>
              <a:t>Click to edit Master title style</a:t>
            </a:r>
            <a:endParaRPr lang="de-AT"/>
          </a:p>
        </p:txBody>
      </p:sp>
      <p:sp>
        <p:nvSpPr>
          <p:cNvPr id="3" name="Textplatzhalt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Inhaltsplatzhalt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5" name="Textplatzhalt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Inhaltsplatzhalt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8" name="Fußzeilenplatzhalter 7"/>
          <p:cNvSpPr>
            <a:spLocks noGrp="1"/>
          </p:cNvSpPr>
          <p:nvPr>
            <p:ph type="ftr" sz="quarter" idx="11"/>
          </p:nvPr>
        </p:nvSpPr>
        <p:spPr/>
        <p:txBody>
          <a:bodyPr/>
          <a:lstStyle/>
          <a:p>
            <a:endParaRPr lang="de-AT" dirty="0"/>
          </a:p>
        </p:txBody>
      </p:sp>
      <p:sp>
        <p:nvSpPr>
          <p:cNvPr id="9" name="Foliennummernplatzhalter 8"/>
          <p:cNvSpPr>
            <a:spLocks noGrp="1"/>
          </p:cNvSpPr>
          <p:nvPr>
            <p:ph type="sldNum" sz="quarter" idx="12"/>
          </p:nvPr>
        </p:nvSpPr>
        <p:spPr/>
        <p:txBody>
          <a:bodyPr/>
          <a:lstStyle/>
          <a:p>
            <a:fld id="{BF392987-28A0-473A-8771-24F8F41EB7F1}" type="slidenum">
              <a:rPr lang="de-AT" smtClean="0"/>
              <a:pPr/>
              <a:t>‹N›</a:t>
            </a:fld>
            <a:endParaRPr lang="de-AT" dirty="0"/>
          </a:p>
        </p:txBody>
      </p:sp>
      <p:pic>
        <p:nvPicPr>
          <p:cNvPr id="10" name="Grafik 9"/>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760370" y="6094641"/>
            <a:ext cx="1097880" cy="697245"/>
          </a:xfrm>
          <a:prstGeom prst="rect">
            <a:avLst/>
          </a:prstGeom>
        </p:spPr>
      </p:pic>
      <p:pic>
        <p:nvPicPr>
          <p:cNvPr id="11" name="Grafik 10"/>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t="12525" b="12327"/>
          <a:stretch/>
        </p:blipFill>
        <p:spPr>
          <a:xfrm>
            <a:off x="123035" y="6299200"/>
            <a:ext cx="1967228" cy="422276"/>
          </a:xfrm>
          <a:prstGeom prst="rect">
            <a:avLst/>
          </a:prstGeom>
        </p:spPr>
      </p:pic>
    </p:spTree>
    <p:extLst>
      <p:ext uri="{BB962C8B-B14F-4D97-AF65-F5344CB8AC3E}">
        <p14:creationId xmlns:p14="http://schemas.microsoft.com/office/powerpoint/2010/main" xmlns="" val="1600316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a:p>
        </p:txBody>
      </p:sp>
      <p:sp>
        <p:nvSpPr>
          <p:cNvPr id="4" name="Fußzeilenplatzhalter 3"/>
          <p:cNvSpPr>
            <a:spLocks noGrp="1"/>
          </p:cNvSpPr>
          <p:nvPr>
            <p:ph type="ftr" sz="quarter" idx="11"/>
          </p:nvPr>
        </p:nvSpPr>
        <p:spPr/>
        <p:txBody>
          <a:bodyPr/>
          <a:lstStyle/>
          <a:p>
            <a:endParaRPr lang="de-AT" dirty="0"/>
          </a:p>
        </p:txBody>
      </p:sp>
      <p:sp>
        <p:nvSpPr>
          <p:cNvPr id="5" name="Foliennummernplatzhalter 4"/>
          <p:cNvSpPr>
            <a:spLocks noGrp="1"/>
          </p:cNvSpPr>
          <p:nvPr>
            <p:ph type="sldNum" sz="quarter" idx="12"/>
          </p:nvPr>
        </p:nvSpPr>
        <p:spPr/>
        <p:txBody>
          <a:bodyPr/>
          <a:lstStyle/>
          <a:p>
            <a:fld id="{BF392987-28A0-473A-8771-24F8F41EB7F1}" type="slidenum">
              <a:rPr lang="de-AT" smtClean="0"/>
              <a:pPr/>
              <a:t>‹N›</a:t>
            </a:fld>
            <a:endParaRPr lang="de-AT" dirty="0"/>
          </a:p>
        </p:txBody>
      </p:sp>
      <p:pic>
        <p:nvPicPr>
          <p:cNvPr id="6" name="Grafik 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760370" y="6094641"/>
            <a:ext cx="1097880" cy="697245"/>
          </a:xfrm>
          <a:prstGeom prst="rect">
            <a:avLst/>
          </a:prstGeom>
        </p:spPr>
      </p:pic>
      <p:pic>
        <p:nvPicPr>
          <p:cNvPr id="7" name="Grafik 6"/>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t="12525" b="12327"/>
          <a:stretch/>
        </p:blipFill>
        <p:spPr>
          <a:xfrm>
            <a:off x="123035" y="6299200"/>
            <a:ext cx="1967228" cy="422276"/>
          </a:xfrm>
          <a:prstGeom prst="rect">
            <a:avLst/>
          </a:prstGeom>
        </p:spPr>
      </p:pic>
    </p:spTree>
    <p:extLst>
      <p:ext uri="{BB962C8B-B14F-4D97-AF65-F5344CB8AC3E}">
        <p14:creationId xmlns:p14="http://schemas.microsoft.com/office/powerpoint/2010/main" xmlns="" val="3440334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A7073B3-B8A4-4A9F-A96A-2C180B3B6F5D}" type="datetimeFigureOut">
              <a:rPr lang="de-AT" smtClean="0"/>
              <a:pPr/>
              <a:t>08.09.2020</a:t>
            </a:fld>
            <a:endParaRPr lang="de-AT" dirty="0"/>
          </a:p>
        </p:txBody>
      </p:sp>
      <p:sp>
        <p:nvSpPr>
          <p:cNvPr id="3" name="Fußzeilenplatzhalter 2"/>
          <p:cNvSpPr>
            <a:spLocks noGrp="1"/>
          </p:cNvSpPr>
          <p:nvPr>
            <p:ph type="ftr" sz="quarter" idx="11"/>
          </p:nvPr>
        </p:nvSpPr>
        <p:spPr/>
        <p:txBody>
          <a:bodyPr/>
          <a:lstStyle/>
          <a:p>
            <a:endParaRPr lang="de-AT" dirty="0"/>
          </a:p>
        </p:txBody>
      </p:sp>
      <p:sp>
        <p:nvSpPr>
          <p:cNvPr id="4" name="Foliennummernplatzhalter 3"/>
          <p:cNvSpPr>
            <a:spLocks noGrp="1"/>
          </p:cNvSpPr>
          <p:nvPr>
            <p:ph type="sldNum" sz="quarter" idx="12"/>
          </p:nvPr>
        </p:nvSpPr>
        <p:spPr/>
        <p:txBody>
          <a:bodyPr/>
          <a:lstStyle/>
          <a:p>
            <a:fld id="{BF392987-28A0-473A-8771-24F8F41EB7F1}" type="slidenum">
              <a:rPr lang="de-AT" smtClean="0"/>
              <a:pPr/>
              <a:t>‹N›</a:t>
            </a:fld>
            <a:endParaRPr lang="de-AT" dirty="0"/>
          </a:p>
        </p:txBody>
      </p:sp>
    </p:spTree>
    <p:extLst>
      <p:ext uri="{BB962C8B-B14F-4D97-AF65-F5344CB8AC3E}">
        <p14:creationId xmlns:p14="http://schemas.microsoft.com/office/powerpoint/2010/main" xmlns="" val="2792950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de-AT"/>
          </a:p>
        </p:txBody>
      </p:sp>
      <p:sp>
        <p:nvSpPr>
          <p:cNvPr id="3" name="Inhaltsplatzhalt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Textplatzhalt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umsplatzhalter 4"/>
          <p:cNvSpPr>
            <a:spLocks noGrp="1"/>
          </p:cNvSpPr>
          <p:nvPr>
            <p:ph type="dt" sz="half" idx="10"/>
          </p:nvPr>
        </p:nvSpPr>
        <p:spPr/>
        <p:txBody>
          <a:bodyPr/>
          <a:lstStyle/>
          <a:p>
            <a:fld id="{CA7073B3-B8A4-4A9F-A96A-2C180B3B6F5D}" type="datetimeFigureOut">
              <a:rPr lang="de-AT" smtClean="0"/>
              <a:pPr/>
              <a:t>08.09.2020</a:t>
            </a:fld>
            <a:endParaRPr lang="de-AT" dirty="0"/>
          </a:p>
        </p:txBody>
      </p:sp>
      <p:sp>
        <p:nvSpPr>
          <p:cNvPr id="6" name="Fußzeilenplatzhalter 5"/>
          <p:cNvSpPr>
            <a:spLocks noGrp="1"/>
          </p:cNvSpPr>
          <p:nvPr>
            <p:ph type="ftr" sz="quarter" idx="11"/>
          </p:nvPr>
        </p:nvSpPr>
        <p:spPr/>
        <p:txBody>
          <a:bodyPr/>
          <a:lstStyle/>
          <a:p>
            <a:endParaRPr lang="de-AT" dirty="0"/>
          </a:p>
        </p:txBody>
      </p:sp>
      <p:sp>
        <p:nvSpPr>
          <p:cNvPr id="7" name="Foliennummernplatzhalter 6"/>
          <p:cNvSpPr>
            <a:spLocks noGrp="1"/>
          </p:cNvSpPr>
          <p:nvPr>
            <p:ph type="sldNum" sz="quarter" idx="12"/>
          </p:nvPr>
        </p:nvSpPr>
        <p:spPr/>
        <p:txBody>
          <a:bodyPr/>
          <a:lstStyle/>
          <a:p>
            <a:fld id="{BF392987-28A0-473A-8771-24F8F41EB7F1}" type="slidenum">
              <a:rPr lang="de-AT" smtClean="0"/>
              <a:pPr/>
              <a:t>‹N›</a:t>
            </a:fld>
            <a:endParaRPr lang="de-AT" dirty="0"/>
          </a:p>
        </p:txBody>
      </p:sp>
    </p:spTree>
    <p:extLst>
      <p:ext uri="{BB962C8B-B14F-4D97-AF65-F5344CB8AC3E}">
        <p14:creationId xmlns:p14="http://schemas.microsoft.com/office/powerpoint/2010/main" xmlns="" val="2551998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de-AT"/>
          </a:p>
        </p:txBody>
      </p:sp>
      <p:sp>
        <p:nvSpPr>
          <p:cNvPr id="3" name="Bildplatzhalt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AT" dirty="0"/>
          </a:p>
        </p:txBody>
      </p:sp>
      <p:sp>
        <p:nvSpPr>
          <p:cNvPr id="4" name="Textplatzhalt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umsplatzhalter 4"/>
          <p:cNvSpPr>
            <a:spLocks noGrp="1"/>
          </p:cNvSpPr>
          <p:nvPr>
            <p:ph type="dt" sz="half" idx="10"/>
          </p:nvPr>
        </p:nvSpPr>
        <p:spPr/>
        <p:txBody>
          <a:bodyPr/>
          <a:lstStyle/>
          <a:p>
            <a:fld id="{CA7073B3-B8A4-4A9F-A96A-2C180B3B6F5D}" type="datetimeFigureOut">
              <a:rPr lang="de-AT" smtClean="0"/>
              <a:pPr/>
              <a:t>08.09.2020</a:t>
            </a:fld>
            <a:endParaRPr lang="de-AT" dirty="0"/>
          </a:p>
        </p:txBody>
      </p:sp>
      <p:sp>
        <p:nvSpPr>
          <p:cNvPr id="6" name="Fußzeilenplatzhalter 5"/>
          <p:cNvSpPr>
            <a:spLocks noGrp="1"/>
          </p:cNvSpPr>
          <p:nvPr>
            <p:ph type="ftr" sz="quarter" idx="11"/>
          </p:nvPr>
        </p:nvSpPr>
        <p:spPr/>
        <p:txBody>
          <a:bodyPr/>
          <a:lstStyle/>
          <a:p>
            <a:endParaRPr lang="de-AT" dirty="0"/>
          </a:p>
        </p:txBody>
      </p:sp>
      <p:sp>
        <p:nvSpPr>
          <p:cNvPr id="7" name="Foliennummernplatzhalter 6"/>
          <p:cNvSpPr>
            <a:spLocks noGrp="1"/>
          </p:cNvSpPr>
          <p:nvPr>
            <p:ph type="sldNum" sz="quarter" idx="12"/>
          </p:nvPr>
        </p:nvSpPr>
        <p:spPr/>
        <p:txBody>
          <a:bodyPr/>
          <a:lstStyle/>
          <a:p>
            <a:fld id="{BF392987-28A0-473A-8771-24F8F41EB7F1}" type="slidenum">
              <a:rPr lang="de-AT" smtClean="0"/>
              <a:pPr/>
              <a:t>‹N›</a:t>
            </a:fld>
            <a:endParaRPr lang="de-AT" dirty="0"/>
          </a:p>
        </p:txBody>
      </p:sp>
    </p:spTree>
    <p:extLst>
      <p:ext uri="{BB962C8B-B14F-4D97-AF65-F5344CB8AC3E}">
        <p14:creationId xmlns:p14="http://schemas.microsoft.com/office/powerpoint/2010/main" xmlns="" val="1867626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Titelmasterformat durch Klicken bearbeiten</a:t>
            </a:r>
            <a:endParaRPr lang="de-AT"/>
          </a:p>
        </p:txBody>
      </p:sp>
      <p:sp>
        <p:nvSpPr>
          <p:cNvPr id="3" name="Textplatzhalt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DFEAAD3-FFDB-4E0C-A6C1-ECE8D80FA51D}" type="datetimeFigureOut">
              <a:rPr lang="de-AT" smtClean="0"/>
              <a:pPr/>
              <a:t>08.09.2020</a:t>
            </a:fld>
            <a:endParaRPr lang="de-AT" dirty="0"/>
          </a:p>
        </p:txBody>
      </p:sp>
      <p:sp>
        <p:nvSpPr>
          <p:cNvPr id="5" name="Fußzeilenplatzhalt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de-AT" dirty="0"/>
          </a:p>
        </p:txBody>
      </p:sp>
      <p:sp>
        <p:nvSpPr>
          <p:cNvPr id="6" name="Foliennummernplatzhalt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F392987-28A0-473A-8771-24F8F41EB7F1}" type="slidenum">
              <a:rPr lang="de-AT" smtClean="0"/>
              <a:pPr/>
              <a:t>‹N›</a:t>
            </a:fld>
            <a:endParaRPr lang="de-AT" dirty="0"/>
          </a:p>
        </p:txBody>
      </p:sp>
    </p:spTree>
    <p:extLst>
      <p:ext uri="{BB962C8B-B14F-4D97-AF65-F5344CB8AC3E}">
        <p14:creationId xmlns:p14="http://schemas.microsoft.com/office/powerpoint/2010/main" xmlns="" val="9625787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4len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emf"/><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421100" y="2889422"/>
            <a:ext cx="8520600" cy="860799"/>
          </a:xfrm>
          <a:prstGeom prst="rect">
            <a:avLst/>
          </a:prstGeom>
        </p:spPr>
        <p:txBody>
          <a:bodyPr spcFirstLastPara="1" vert="horz" wrap="square" lIns="91425" tIns="91425" rIns="91425" bIns="91425" rtlCol="0" anchor="b" anchorCtr="0">
            <a:noAutofit/>
          </a:bodyPr>
          <a:lstStyle/>
          <a:p>
            <a:pPr lvl="0"/>
            <a:r>
              <a:rPr lang="en-GB" sz="4600" b="1" spc="50" dirty="0">
                <a:ln w="0"/>
                <a:effectLst>
                  <a:innerShdw blurRad="63500" dist="50800" dir="13500000">
                    <a:srgbClr val="000000">
                      <a:alpha val="50000"/>
                    </a:srgbClr>
                  </a:innerShdw>
                </a:effectLst>
              </a:rPr>
              <a:t>Talent 4.0 – </a:t>
            </a:r>
            <a:br>
              <a:rPr lang="en-GB" sz="4600" b="1" spc="50" dirty="0">
                <a:ln w="0"/>
                <a:effectLst>
                  <a:innerShdw blurRad="63500" dist="50800" dir="13500000">
                    <a:srgbClr val="000000">
                      <a:alpha val="50000"/>
                    </a:srgbClr>
                  </a:innerShdw>
                </a:effectLst>
              </a:rPr>
            </a:br>
            <a:r>
              <a:rPr lang="en-GB" sz="4600" b="1" spc="50" dirty="0">
                <a:ln w="0"/>
                <a:effectLst>
                  <a:innerShdw blurRad="63500" dist="50800" dir="13500000">
                    <a:srgbClr val="000000">
                      <a:alpha val="50000"/>
                    </a:srgbClr>
                  </a:innerShdw>
                </a:effectLst>
              </a:rPr>
              <a:t>Talent Management for SMEs</a:t>
            </a:r>
            <a:br>
              <a:rPr lang="en-GB" sz="4600" b="1" spc="50" dirty="0">
                <a:ln w="0"/>
                <a:effectLst>
                  <a:innerShdw blurRad="63500" dist="50800" dir="13500000">
                    <a:srgbClr val="000000">
                      <a:alpha val="50000"/>
                    </a:srgbClr>
                  </a:innerShdw>
                </a:effectLst>
              </a:rPr>
            </a:br>
            <a:r>
              <a:rPr lang="en-GB" sz="4600" b="1" spc="50" dirty="0">
                <a:ln w="0"/>
                <a:effectLst>
                  <a:innerShdw blurRad="63500" dist="50800" dir="13500000">
                    <a:srgbClr val="000000">
                      <a:alpha val="50000"/>
                    </a:srgbClr>
                  </a:innerShdw>
                </a:effectLst>
              </a:rPr>
              <a:t>Training Programme</a:t>
            </a:r>
            <a:endParaRPr sz="4800" b="1" spc="50" dirty="0">
              <a:ln w="0"/>
              <a:effectLst>
                <a:innerShdw blurRad="63500" dist="50800" dir="13500000">
                  <a:srgbClr val="000000">
                    <a:alpha val="50000"/>
                  </a:srgbClr>
                </a:innerShdw>
              </a:effectLst>
            </a:endParaRPr>
          </a:p>
        </p:txBody>
      </p:sp>
      <p:sp>
        <p:nvSpPr>
          <p:cNvPr id="2" name="TextBox 1">
            <a:extLst>
              <a:ext uri="{FF2B5EF4-FFF2-40B4-BE49-F238E27FC236}">
                <a16:creationId xmlns:a16="http://schemas.microsoft.com/office/drawing/2014/main" xmlns="" id="{340489AB-6B8C-4A79-B8F6-6BBF45C01F44}"/>
              </a:ext>
            </a:extLst>
          </p:cNvPr>
          <p:cNvSpPr txBox="1"/>
          <p:nvPr/>
        </p:nvSpPr>
        <p:spPr>
          <a:xfrm>
            <a:off x="3322040" y="4446165"/>
            <a:ext cx="2147582" cy="369332"/>
          </a:xfrm>
          <a:prstGeom prst="rect">
            <a:avLst/>
          </a:prstGeom>
          <a:noFill/>
        </p:spPr>
        <p:txBody>
          <a:bodyPr wrap="square" rtlCol="0">
            <a:spAutoFit/>
          </a:bodyPr>
          <a:lstStyle/>
          <a:p>
            <a:r>
              <a:rPr lang="sv-SE" dirty="0">
                <a:hlinkClick r:id="rId3"/>
              </a:rPr>
              <a:t>https://t4lent.eu/</a:t>
            </a:r>
            <a:endParaRPr lang="x-none" dirty="0"/>
          </a:p>
        </p:txBody>
      </p:sp>
      <p:sp>
        <p:nvSpPr>
          <p:cNvPr id="5" name="Rectangle 4">
            <a:extLst>
              <a:ext uri="{FF2B5EF4-FFF2-40B4-BE49-F238E27FC236}">
                <a16:creationId xmlns:a16="http://schemas.microsoft.com/office/drawing/2014/main" xmlns="" id="{B85096CB-8D14-407D-919A-F227C038C295}"/>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6EB0E9F4-E77C-5E48-9D9E-E24CCCA8EC5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LinkedIn</a:t>
            </a:r>
            <a:r>
              <a:rPr lang="it-IT" sz="2000" b="1" dirty="0"/>
              <a:t>: </a:t>
            </a:r>
            <a:r>
              <a:rPr lang="it-IT" sz="2000" b="1" dirty="0" err="1"/>
              <a:t>did</a:t>
            </a:r>
            <a:r>
              <a:rPr lang="it-IT" sz="2000" b="1" dirty="0"/>
              <a:t> </a:t>
            </a:r>
            <a:r>
              <a:rPr lang="it-IT" sz="2000" b="1" dirty="0" err="1"/>
              <a:t>you</a:t>
            </a:r>
            <a:r>
              <a:rPr lang="it-IT" sz="2000" b="1" dirty="0"/>
              <a:t> </a:t>
            </a:r>
            <a:r>
              <a:rPr lang="it-IT" sz="2000" b="1" dirty="0" err="1"/>
              <a:t>really</a:t>
            </a:r>
            <a:r>
              <a:rPr lang="it-IT" sz="2000" b="1" dirty="0"/>
              <a:t> </a:t>
            </a:r>
            <a:r>
              <a:rPr lang="it-IT" sz="2000" b="1" dirty="0" err="1"/>
              <a:t>understand</a:t>
            </a:r>
            <a:r>
              <a:rPr lang="it-IT" sz="2000" b="1" dirty="0"/>
              <a:t>?</a:t>
            </a:r>
            <a:endParaRPr lang="en-GB" sz="2000" b="1" dirty="0">
              <a:ln/>
              <a:solidFill>
                <a:schemeClr val="bg1"/>
              </a:solidFill>
            </a:endParaRPr>
          </a:p>
        </p:txBody>
      </p:sp>
      <p:sp>
        <p:nvSpPr>
          <p:cNvPr id="11" name="Rettangolo 10">
            <a:extLst>
              <a:ext uri="{FF2B5EF4-FFF2-40B4-BE49-F238E27FC236}">
                <a16:creationId xmlns:a16="http://schemas.microsoft.com/office/drawing/2014/main" xmlns="" id="{87A6BEBC-75F1-5146-BBCE-388BE7A00A93}"/>
              </a:ext>
            </a:extLst>
          </p:cNvPr>
          <p:cNvSpPr/>
          <p:nvPr/>
        </p:nvSpPr>
        <p:spPr>
          <a:xfrm>
            <a:off x="3445061" y="1434201"/>
            <a:ext cx="3477513" cy="1200329"/>
          </a:xfrm>
          <a:prstGeom prst="rect">
            <a:avLst/>
          </a:prstGeom>
        </p:spPr>
        <p:txBody>
          <a:bodyPr wrap="square">
            <a:spAutoFit/>
          </a:bodyPr>
          <a:lstStyle/>
          <a:p>
            <a:r>
              <a:rPr lang="it-IT" sz="1200" dirty="0"/>
              <a:t>The reality </a:t>
            </a:r>
            <a:r>
              <a:rPr lang="it-IT" sz="1200" dirty="0" err="1"/>
              <a:t>is</a:t>
            </a:r>
            <a:r>
              <a:rPr lang="it-IT" sz="1200" dirty="0"/>
              <a:t> </a:t>
            </a:r>
            <a:r>
              <a:rPr lang="it-IT" sz="1200" dirty="0" err="1"/>
              <a:t>that</a:t>
            </a:r>
            <a:r>
              <a:rPr lang="it-IT" sz="1200" dirty="0"/>
              <a:t> </a:t>
            </a:r>
            <a:r>
              <a:rPr lang="it-IT" sz="1200" b="1" dirty="0" err="1"/>
              <a:t>students</a:t>
            </a:r>
            <a:r>
              <a:rPr lang="it-IT" sz="1200" b="1" dirty="0"/>
              <a:t> on </a:t>
            </a:r>
            <a:r>
              <a:rPr lang="it-IT" sz="1200" b="1" dirty="0" err="1"/>
              <a:t>LinkedIn</a:t>
            </a:r>
            <a:r>
              <a:rPr lang="it-IT" sz="1200" b="1" dirty="0"/>
              <a:t> </a:t>
            </a:r>
            <a:r>
              <a:rPr lang="it-IT" sz="1200" b="1" dirty="0" err="1"/>
              <a:t>represent</a:t>
            </a:r>
            <a:r>
              <a:rPr lang="it-IT" sz="1200" b="1" dirty="0"/>
              <a:t> </a:t>
            </a:r>
            <a:r>
              <a:rPr lang="it-IT" sz="1200" b="1" dirty="0" err="1"/>
              <a:t>at</a:t>
            </a:r>
            <a:r>
              <a:rPr lang="it-IT" sz="1200" b="1" dirty="0"/>
              <a:t> </a:t>
            </a:r>
            <a:r>
              <a:rPr lang="it-IT" sz="1200" b="1" dirty="0" err="1"/>
              <a:t>least</a:t>
            </a:r>
            <a:r>
              <a:rPr lang="it-IT" sz="1200" b="1" dirty="0"/>
              <a:t> 10% of </a:t>
            </a:r>
            <a:r>
              <a:rPr lang="it-IT" sz="1200" b="1" dirty="0" err="1"/>
              <a:t>total</a:t>
            </a:r>
            <a:r>
              <a:rPr lang="it-IT" sz="1200" b="1" dirty="0"/>
              <a:t> </a:t>
            </a:r>
            <a:r>
              <a:rPr lang="it-IT" sz="1200" b="1" dirty="0" err="1"/>
              <a:t>users</a:t>
            </a:r>
            <a:r>
              <a:rPr lang="it-IT" sz="1200" b="1" dirty="0"/>
              <a:t> </a:t>
            </a:r>
            <a:r>
              <a:rPr lang="it-IT" sz="1200" dirty="0"/>
              <a:t>and </a:t>
            </a:r>
            <a:r>
              <a:rPr lang="it-IT" sz="1200" dirty="0" err="1"/>
              <a:t>if</a:t>
            </a:r>
            <a:r>
              <a:rPr lang="it-IT" sz="1200" dirty="0"/>
              <a:t> the company </a:t>
            </a:r>
            <a:r>
              <a:rPr lang="it-IT" sz="1200" dirty="0" err="1"/>
              <a:t>is</a:t>
            </a:r>
            <a:r>
              <a:rPr lang="it-IT" sz="1200" dirty="0"/>
              <a:t> </a:t>
            </a:r>
            <a:r>
              <a:rPr lang="it-IT" sz="1200" dirty="0" err="1"/>
              <a:t>unable</a:t>
            </a:r>
            <a:r>
              <a:rPr lang="it-IT" sz="1200" dirty="0"/>
              <a:t> to </a:t>
            </a:r>
            <a:r>
              <a:rPr lang="it-IT" sz="1200" dirty="0" err="1"/>
              <a:t>intercept</a:t>
            </a:r>
            <a:r>
              <a:rPr lang="it-IT" sz="1200" dirty="0"/>
              <a:t> </a:t>
            </a:r>
            <a:r>
              <a:rPr lang="it-IT" sz="1200" dirty="0" err="1"/>
              <a:t>them</a:t>
            </a:r>
            <a:r>
              <a:rPr lang="it-IT" sz="1200" dirty="0"/>
              <a:t> </a:t>
            </a:r>
            <a:r>
              <a:rPr lang="it-IT" sz="1200" dirty="0" err="1"/>
              <a:t>it</a:t>
            </a:r>
            <a:r>
              <a:rPr lang="it-IT" sz="1200" dirty="0"/>
              <a:t> </a:t>
            </a:r>
            <a:r>
              <a:rPr lang="it-IT" sz="1200" dirty="0" err="1"/>
              <a:t>is</a:t>
            </a:r>
            <a:r>
              <a:rPr lang="it-IT" sz="1200" dirty="0"/>
              <a:t> </a:t>
            </a:r>
            <a:r>
              <a:rPr lang="it-IT" sz="1200" dirty="0" err="1"/>
              <a:t>because</a:t>
            </a:r>
            <a:r>
              <a:rPr lang="it-IT" sz="1200" dirty="0"/>
              <a:t> </a:t>
            </a:r>
            <a:r>
              <a:rPr lang="it-IT" sz="1200" dirty="0" err="1"/>
              <a:t>it</a:t>
            </a:r>
            <a:r>
              <a:rPr lang="it-IT" sz="1200" dirty="0"/>
              <a:t> </a:t>
            </a:r>
            <a:r>
              <a:rPr lang="it-IT" sz="1200" dirty="0" err="1"/>
              <a:t>has</a:t>
            </a:r>
            <a:r>
              <a:rPr lang="it-IT" sz="1200" dirty="0"/>
              <a:t> </a:t>
            </a:r>
            <a:r>
              <a:rPr lang="it-IT" sz="1200" dirty="0" err="1"/>
              <a:t>not</a:t>
            </a:r>
            <a:r>
              <a:rPr lang="it-IT" sz="1200" dirty="0"/>
              <a:t> </a:t>
            </a:r>
            <a:r>
              <a:rPr lang="it-IT" sz="1200" dirty="0" err="1"/>
              <a:t>structured</a:t>
            </a:r>
            <a:r>
              <a:rPr lang="it-IT" sz="1200" dirty="0"/>
              <a:t> </a:t>
            </a:r>
            <a:r>
              <a:rPr lang="it-IT" sz="1200" b="1" dirty="0"/>
              <a:t>a </a:t>
            </a:r>
            <a:r>
              <a:rPr lang="it-IT" sz="1200" b="1" dirty="0" err="1"/>
              <a:t>strategic</a:t>
            </a:r>
            <a:r>
              <a:rPr lang="it-IT" sz="1200" b="1" dirty="0"/>
              <a:t> </a:t>
            </a:r>
            <a:r>
              <a:rPr lang="it-IT" sz="1200" b="1" dirty="0" err="1"/>
              <a:t>communication</a:t>
            </a:r>
            <a:r>
              <a:rPr lang="it-IT" sz="1200" b="1" dirty="0"/>
              <a:t> </a:t>
            </a:r>
            <a:r>
              <a:rPr lang="it-IT" sz="1200" b="1" dirty="0" err="1"/>
              <a:t>plan</a:t>
            </a:r>
            <a:r>
              <a:rPr lang="it-IT" sz="1200" dirty="0"/>
              <a:t> for </a:t>
            </a:r>
            <a:r>
              <a:rPr lang="it-IT" sz="1200" dirty="0" err="1"/>
              <a:t>this</a:t>
            </a:r>
            <a:r>
              <a:rPr lang="it-IT" sz="1200" dirty="0"/>
              <a:t> </a:t>
            </a:r>
            <a:r>
              <a:rPr lang="it-IT" sz="1200" dirty="0" err="1"/>
              <a:t>particular</a:t>
            </a:r>
            <a:r>
              <a:rPr lang="it-IT" sz="1200" dirty="0"/>
              <a:t> audience.</a:t>
            </a:r>
          </a:p>
        </p:txBody>
      </p:sp>
      <p:sp>
        <p:nvSpPr>
          <p:cNvPr id="12" name="Rettangolo 11">
            <a:extLst>
              <a:ext uri="{FF2B5EF4-FFF2-40B4-BE49-F238E27FC236}">
                <a16:creationId xmlns:a16="http://schemas.microsoft.com/office/drawing/2014/main" xmlns="" id="{7A43DD1F-B4A7-BD4D-91A7-4BB6631E0A7A}"/>
              </a:ext>
            </a:extLst>
          </p:cNvPr>
          <p:cNvSpPr/>
          <p:nvPr/>
        </p:nvSpPr>
        <p:spPr>
          <a:xfrm>
            <a:off x="252261" y="1424066"/>
            <a:ext cx="3192800" cy="1200329"/>
          </a:xfrm>
          <a:prstGeom prst="rect">
            <a:avLst/>
          </a:prstGeom>
        </p:spPr>
        <p:txBody>
          <a:bodyPr wrap="square">
            <a:spAutoFit/>
          </a:bodyPr>
          <a:lstStyle/>
          <a:p>
            <a:r>
              <a:rPr lang="it-IT" sz="1200" dirty="0"/>
              <a:t>A </a:t>
            </a:r>
            <a:r>
              <a:rPr lang="it-IT" sz="1200" dirty="0" err="1"/>
              <a:t>supposed</a:t>
            </a:r>
            <a:r>
              <a:rPr lang="it-IT" sz="1200" dirty="0"/>
              <a:t> </a:t>
            </a:r>
            <a:r>
              <a:rPr lang="it-IT" sz="1200" dirty="0" err="1"/>
              <a:t>weak</a:t>
            </a:r>
            <a:r>
              <a:rPr lang="it-IT" sz="1200" dirty="0"/>
              <a:t> </a:t>
            </a:r>
            <a:r>
              <a:rPr lang="it-IT" sz="1200" dirty="0" err="1"/>
              <a:t>point</a:t>
            </a:r>
            <a:r>
              <a:rPr lang="it-IT" sz="1200" dirty="0"/>
              <a:t> of </a:t>
            </a:r>
            <a:r>
              <a:rPr lang="it-IT" sz="1200" dirty="0" err="1"/>
              <a:t>LinkedIn</a:t>
            </a:r>
            <a:r>
              <a:rPr lang="it-IT" sz="1200" dirty="0"/>
              <a:t> </a:t>
            </a:r>
            <a:r>
              <a:rPr lang="it-IT" sz="1200" dirty="0" err="1"/>
              <a:t>would</a:t>
            </a:r>
            <a:r>
              <a:rPr lang="it-IT" sz="1200" dirty="0"/>
              <a:t> be the </a:t>
            </a:r>
            <a:r>
              <a:rPr lang="it-IT" sz="1200" dirty="0" err="1"/>
              <a:t>lack</a:t>
            </a:r>
            <a:r>
              <a:rPr lang="it-IT" sz="1200" dirty="0"/>
              <a:t> of </a:t>
            </a:r>
            <a:r>
              <a:rPr lang="it-IT" sz="1200" dirty="0" err="1"/>
              <a:t>young</a:t>
            </a:r>
            <a:r>
              <a:rPr lang="it-IT" sz="1200" dirty="0"/>
              <a:t> </a:t>
            </a:r>
            <a:r>
              <a:rPr lang="it-IT" sz="1200" dirty="0" err="1"/>
              <a:t>profiles</a:t>
            </a:r>
            <a:r>
              <a:rPr lang="it-IT" sz="1200" dirty="0"/>
              <a:t>, so </a:t>
            </a:r>
            <a:r>
              <a:rPr lang="it-IT" sz="1200" dirty="0" err="1"/>
              <a:t>many</a:t>
            </a:r>
            <a:r>
              <a:rPr lang="it-IT" sz="1200" dirty="0"/>
              <a:t> companies are </a:t>
            </a:r>
            <a:r>
              <a:rPr lang="it-IT" sz="1200" dirty="0" err="1"/>
              <a:t>now</a:t>
            </a:r>
            <a:r>
              <a:rPr lang="it-IT" sz="1200" dirty="0"/>
              <a:t> </a:t>
            </a:r>
            <a:r>
              <a:rPr lang="it-IT" sz="1200" dirty="0" err="1"/>
              <a:t>throwing</a:t>
            </a:r>
            <a:r>
              <a:rPr lang="it-IT" sz="1200" dirty="0"/>
              <a:t> </a:t>
            </a:r>
            <a:r>
              <a:rPr lang="it-IT" sz="1200" dirty="0" err="1"/>
              <a:t>themselves</a:t>
            </a:r>
            <a:r>
              <a:rPr lang="it-IT" sz="1200" dirty="0"/>
              <a:t> on </a:t>
            </a:r>
            <a:r>
              <a:rPr lang="it-IT" sz="1200" dirty="0" err="1"/>
              <a:t>other</a:t>
            </a:r>
            <a:r>
              <a:rPr lang="it-IT" sz="1200" dirty="0"/>
              <a:t> social networks </a:t>
            </a:r>
            <a:r>
              <a:rPr lang="it-IT" sz="1200" dirty="0" err="1"/>
              <a:t>such</a:t>
            </a:r>
            <a:r>
              <a:rPr lang="it-IT" sz="1200" dirty="0"/>
              <a:t> </a:t>
            </a:r>
            <a:r>
              <a:rPr lang="it-IT" sz="1200" dirty="0" err="1"/>
              <a:t>as</a:t>
            </a:r>
            <a:r>
              <a:rPr lang="it-IT" sz="1200" dirty="0"/>
              <a:t> Instagram, </a:t>
            </a:r>
            <a:r>
              <a:rPr lang="it-IT" sz="1200" dirty="0" err="1"/>
              <a:t>increasing</a:t>
            </a:r>
            <a:r>
              <a:rPr lang="it-IT" sz="1200" dirty="0"/>
              <a:t> the </a:t>
            </a:r>
            <a:r>
              <a:rPr lang="it-IT" sz="1200" dirty="0" err="1"/>
              <a:t>collection</a:t>
            </a:r>
            <a:r>
              <a:rPr lang="it-IT" sz="1200" dirty="0"/>
              <a:t> of </a:t>
            </a:r>
            <a:r>
              <a:rPr lang="it-IT" sz="1200" dirty="0" err="1"/>
              <a:t>investments</a:t>
            </a:r>
            <a:r>
              <a:rPr lang="it-IT" sz="1200" dirty="0"/>
              <a:t> made </a:t>
            </a:r>
            <a:r>
              <a:rPr lang="it-IT" sz="1200" dirty="0" err="1"/>
              <a:t>without</a:t>
            </a:r>
            <a:r>
              <a:rPr lang="it-IT" sz="1200" dirty="0"/>
              <a:t> </a:t>
            </a:r>
            <a:r>
              <a:rPr lang="it-IT" sz="1200" dirty="0" err="1"/>
              <a:t>logic</a:t>
            </a:r>
            <a:r>
              <a:rPr lang="it-IT" sz="1200" dirty="0"/>
              <a:t>.</a:t>
            </a:r>
          </a:p>
        </p:txBody>
      </p:sp>
      <p:pic>
        <p:nvPicPr>
          <p:cNvPr id="2051" name="Picture 3" descr="page9image31208032">
            <a:extLst>
              <a:ext uri="{FF2B5EF4-FFF2-40B4-BE49-F238E27FC236}">
                <a16:creationId xmlns:a16="http://schemas.microsoft.com/office/drawing/2014/main" xmlns="" id="{209A82BB-F5D5-1E49-A51E-373CD78659C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78545" y="1134698"/>
            <a:ext cx="2270955" cy="4712650"/>
          </a:xfrm>
          <a:prstGeom prst="rect">
            <a:avLst/>
          </a:prstGeom>
          <a:noFill/>
          <a:extLst>
            <a:ext uri="{909E8E84-426E-40DD-AFC4-6F175D3DCCD1}">
              <a14:hiddenFill xmlns:a14="http://schemas.microsoft.com/office/drawing/2010/main" xmlns="">
                <a:solidFill>
                  <a:srgbClr val="FFFFFF"/>
                </a:solidFill>
              </a14:hiddenFill>
            </a:ext>
          </a:extLst>
        </p:spPr>
      </p:pic>
      <p:pic>
        <p:nvPicPr>
          <p:cNvPr id="2057" name="Picture 9" descr="page9image20795904">
            <a:extLst>
              <a:ext uri="{FF2B5EF4-FFF2-40B4-BE49-F238E27FC236}">
                <a16:creationId xmlns:a16="http://schemas.microsoft.com/office/drawing/2014/main" xmlns="" id="{DC35B9B4-6FA7-724F-96ED-D61069554AAB}"/>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96112" y="2661499"/>
            <a:ext cx="5702300" cy="307772"/>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Rectangle 8">
            <a:extLst>
              <a:ext uri="{FF2B5EF4-FFF2-40B4-BE49-F238E27FC236}">
                <a16:creationId xmlns:a16="http://schemas.microsoft.com/office/drawing/2014/main" xmlns="" id="{0EB1105E-88F4-8844-9BD6-3024202F0A9D}"/>
              </a:ext>
            </a:extLst>
          </p:cNvPr>
          <p:cNvSpPr>
            <a:spLocks noChangeArrowheads="1"/>
          </p:cNvSpPr>
          <p:nvPr/>
        </p:nvSpPr>
        <p:spPr bwMode="auto">
          <a:xfrm>
            <a:off x="5227919" y="2676883"/>
            <a:ext cx="1091247" cy="276999"/>
          </a:xfrm>
          <a:prstGeom prst="rect">
            <a:avLst/>
          </a:prstGeom>
          <a:solidFill>
            <a:schemeClr val="bg1"/>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Arial" panose="020B0604020202020204" pitchFamily="34" charset="0"/>
              </a:rPr>
              <a:t>+ 20 %   </a:t>
            </a:r>
          </a:p>
        </p:txBody>
      </p:sp>
      <p:sp>
        <p:nvSpPr>
          <p:cNvPr id="16" name="Rettangolo 15">
            <a:extLst>
              <a:ext uri="{FF2B5EF4-FFF2-40B4-BE49-F238E27FC236}">
                <a16:creationId xmlns:a16="http://schemas.microsoft.com/office/drawing/2014/main" xmlns="" id="{074EE5E7-0F55-524E-8302-1C0C4AF0AD26}"/>
              </a:ext>
            </a:extLst>
          </p:cNvPr>
          <p:cNvSpPr/>
          <p:nvPr/>
        </p:nvSpPr>
        <p:spPr>
          <a:xfrm>
            <a:off x="601580" y="3021069"/>
            <a:ext cx="5991726" cy="523220"/>
          </a:xfrm>
          <a:prstGeom prst="rect">
            <a:avLst/>
          </a:prstGeom>
        </p:spPr>
        <p:txBody>
          <a:bodyPr wrap="square">
            <a:spAutoFit/>
          </a:bodyPr>
          <a:lstStyle/>
          <a:p>
            <a:r>
              <a:rPr lang="it-IT" sz="1400" b="1" dirty="0" err="1">
                <a:solidFill>
                  <a:schemeClr val="accent1">
                    <a:lumMod val="75000"/>
                  </a:schemeClr>
                </a:solidFill>
              </a:rPr>
              <a:t>Having</a:t>
            </a:r>
            <a:r>
              <a:rPr lang="it-IT" sz="1400" b="1" dirty="0">
                <a:solidFill>
                  <a:schemeClr val="accent1">
                    <a:lumMod val="75000"/>
                  </a:schemeClr>
                </a:solidFill>
              </a:rPr>
              <a:t> a </a:t>
            </a:r>
            <a:r>
              <a:rPr lang="it-IT" sz="1400" b="1" dirty="0" err="1">
                <a:solidFill>
                  <a:schemeClr val="accent1">
                    <a:lumMod val="75000"/>
                  </a:schemeClr>
                </a:solidFill>
              </a:rPr>
              <a:t>strategic</a:t>
            </a:r>
            <a:r>
              <a:rPr lang="it-IT" sz="1400" b="1" dirty="0">
                <a:solidFill>
                  <a:schemeClr val="accent1">
                    <a:lumMod val="75000"/>
                  </a:schemeClr>
                </a:solidFill>
              </a:rPr>
              <a:t> </a:t>
            </a:r>
            <a:r>
              <a:rPr lang="it-IT" sz="1400" b="1" dirty="0" err="1">
                <a:solidFill>
                  <a:schemeClr val="accent1">
                    <a:lumMod val="75000"/>
                  </a:schemeClr>
                </a:solidFill>
              </a:rPr>
              <a:t>communication</a:t>
            </a:r>
            <a:r>
              <a:rPr lang="it-IT" sz="1400" b="1" dirty="0">
                <a:solidFill>
                  <a:schemeClr val="accent1">
                    <a:lumMod val="75000"/>
                  </a:schemeClr>
                </a:solidFill>
              </a:rPr>
              <a:t> </a:t>
            </a:r>
            <a:r>
              <a:rPr lang="it-IT" sz="1400" b="1" dirty="0" err="1">
                <a:solidFill>
                  <a:schemeClr val="accent1">
                    <a:lumMod val="75000"/>
                  </a:schemeClr>
                </a:solidFill>
              </a:rPr>
              <a:t>plan</a:t>
            </a:r>
            <a:r>
              <a:rPr lang="it-IT" sz="1400" b="1" dirty="0">
                <a:solidFill>
                  <a:schemeClr val="accent1">
                    <a:lumMod val="75000"/>
                  </a:schemeClr>
                </a:solidFill>
              </a:rPr>
              <a:t> </a:t>
            </a:r>
            <a:r>
              <a:rPr lang="it-IT" sz="1400" b="1" dirty="0" err="1">
                <a:solidFill>
                  <a:schemeClr val="accent1">
                    <a:lumMod val="75000"/>
                  </a:schemeClr>
                </a:solidFill>
              </a:rPr>
              <a:t>is</a:t>
            </a:r>
            <a:r>
              <a:rPr lang="it-IT" sz="1400" b="1" dirty="0">
                <a:solidFill>
                  <a:schemeClr val="accent1">
                    <a:lumMod val="75000"/>
                  </a:schemeClr>
                </a:solidFill>
              </a:rPr>
              <a:t> </a:t>
            </a:r>
            <a:r>
              <a:rPr lang="it-IT" sz="1400" b="1" dirty="0" err="1">
                <a:solidFill>
                  <a:schemeClr val="accent1">
                    <a:lumMod val="75000"/>
                  </a:schemeClr>
                </a:solidFill>
              </a:rPr>
              <a:t>essential</a:t>
            </a:r>
            <a:r>
              <a:rPr lang="it-IT" sz="1400" b="1" dirty="0">
                <a:solidFill>
                  <a:schemeClr val="accent1">
                    <a:lumMod val="75000"/>
                  </a:schemeClr>
                </a:solidFill>
              </a:rPr>
              <a:t> to </a:t>
            </a:r>
            <a:r>
              <a:rPr lang="it-IT" sz="1400" b="1" dirty="0" err="1">
                <a:solidFill>
                  <a:schemeClr val="accent1">
                    <a:lumMod val="75000"/>
                  </a:schemeClr>
                </a:solidFill>
              </a:rPr>
              <a:t>get</a:t>
            </a:r>
            <a:r>
              <a:rPr lang="it-IT" sz="1400" b="1" dirty="0">
                <a:solidFill>
                  <a:schemeClr val="accent1">
                    <a:lumMod val="75000"/>
                  </a:schemeClr>
                </a:solidFill>
              </a:rPr>
              <a:t> </a:t>
            </a:r>
            <a:r>
              <a:rPr lang="it-IT" sz="1400" b="1" dirty="0" err="1">
                <a:solidFill>
                  <a:schemeClr val="accent1">
                    <a:lumMod val="75000"/>
                  </a:schemeClr>
                </a:solidFill>
              </a:rPr>
              <a:t>results</a:t>
            </a:r>
            <a:r>
              <a:rPr lang="it-IT" sz="1400" b="1" dirty="0">
                <a:solidFill>
                  <a:schemeClr val="accent1">
                    <a:lumMod val="75000"/>
                  </a:schemeClr>
                </a:solidFill>
              </a:rPr>
              <a:t> from </a:t>
            </a:r>
            <a:r>
              <a:rPr lang="it-IT" sz="1400" b="1" dirty="0" err="1">
                <a:solidFill>
                  <a:schemeClr val="accent1">
                    <a:lumMod val="75000"/>
                  </a:schemeClr>
                </a:solidFill>
              </a:rPr>
              <a:t>LinkedIn</a:t>
            </a:r>
            <a:r>
              <a:rPr lang="it-IT" sz="1400" b="1" dirty="0">
                <a:solidFill>
                  <a:schemeClr val="accent1">
                    <a:lumMod val="75000"/>
                  </a:schemeClr>
                </a:solidFill>
              </a:rPr>
              <a:t> and </a:t>
            </a:r>
            <a:r>
              <a:rPr lang="it-IT" sz="1400" b="1" dirty="0" err="1">
                <a:solidFill>
                  <a:schemeClr val="accent1">
                    <a:lumMod val="75000"/>
                  </a:schemeClr>
                </a:solidFill>
              </a:rPr>
              <a:t>immediately</a:t>
            </a:r>
            <a:r>
              <a:rPr lang="it-IT" sz="1400" b="1" dirty="0">
                <a:solidFill>
                  <a:schemeClr val="accent1">
                    <a:lumMod val="75000"/>
                  </a:schemeClr>
                </a:solidFill>
              </a:rPr>
              <a:t> </a:t>
            </a:r>
            <a:r>
              <a:rPr lang="it-IT" sz="1400" b="1" dirty="0" err="1">
                <a:solidFill>
                  <a:schemeClr val="accent1">
                    <a:lumMod val="75000"/>
                  </a:schemeClr>
                </a:solidFill>
              </a:rPr>
              <a:t>increases</a:t>
            </a:r>
            <a:r>
              <a:rPr lang="it-IT" sz="1400" b="1" dirty="0">
                <a:solidFill>
                  <a:schemeClr val="accent1">
                    <a:lumMod val="75000"/>
                  </a:schemeClr>
                </a:solidFill>
              </a:rPr>
              <a:t> </a:t>
            </a:r>
            <a:r>
              <a:rPr lang="it-IT" sz="1400" b="1" dirty="0" err="1">
                <a:solidFill>
                  <a:schemeClr val="accent1">
                    <a:lumMod val="75000"/>
                  </a:schemeClr>
                </a:solidFill>
              </a:rPr>
              <a:t>channel</a:t>
            </a:r>
            <a:r>
              <a:rPr lang="it-IT" sz="1400" b="1" dirty="0">
                <a:solidFill>
                  <a:schemeClr val="accent1">
                    <a:lumMod val="75000"/>
                  </a:schemeClr>
                </a:solidFill>
              </a:rPr>
              <a:t> performance by 20%.</a:t>
            </a:r>
          </a:p>
        </p:txBody>
      </p:sp>
      <p:pic>
        <p:nvPicPr>
          <p:cNvPr id="2058" name="Picture 10" descr="page9image14075760">
            <a:extLst>
              <a:ext uri="{FF2B5EF4-FFF2-40B4-BE49-F238E27FC236}">
                <a16:creationId xmlns:a16="http://schemas.microsoft.com/office/drawing/2014/main" xmlns="" id="{E80D5B28-17A3-D44D-81E2-D3B7E8A32E5D}"/>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94892" y="3599851"/>
            <a:ext cx="394631" cy="394631"/>
          </a:xfrm>
          <a:prstGeom prst="rect">
            <a:avLst/>
          </a:prstGeom>
          <a:noFill/>
          <a:extLst>
            <a:ext uri="{909E8E84-426E-40DD-AFC4-6F175D3DCCD1}">
              <a14:hiddenFill xmlns:a14="http://schemas.microsoft.com/office/drawing/2010/main" xmlns="">
                <a:solidFill>
                  <a:srgbClr val="FFFFFF"/>
                </a:solidFill>
              </a14:hiddenFill>
            </a:ext>
          </a:extLst>
        </p:spPr>
      </p:pic>
      <p:pic>
        <p:nvPicPr>
          <p:cNvPr id="2059" name="Picture 11" descr="page9image14074528">
            <a:extLst>
              <a:ext uri="{FF2B5EF4-FFF2-40B4-BE49-F238E27FC236}">
                <a16:creationId xmlns:a16="http://schemas.microsoft.com/office/drawing/2014/main" xmlns="" id="{2A9AC47E-C879-744D-A14A-279053C099C4}"/>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536921" y="3584105"/>
            <a:ext cx="394631" cy="394631"/>
          </a:xfrm>
          <a:prstGeom prst="rect">
            <a:avLst/>
          </a:prstGeom>
          <a:noFill/>
          <a:extLst>
            <a:ext uri="{909E8E84-426E-40DD-AFC4-6F175D3DCCD1}">
              <a14:hiddenFill xmlns:a14="http://schemas.microsoft.com/office/drawing/2010/main" xmlns="">
                <a:solidFill>
                  <a:srgbClr val="FFFFFF"/>
                </a:solidFill>
              </a14:hiddenFill>
            </a:ext>
          </a:extLst>
        </p:spPr>
      </p:pic>
      <p:pic>
        <p:nvPicPr>
          <p:cNvPr id="28" name="Picture 10" descr="page9image14075760">
            <a:extLst>
              <a:ext uri="{FF2B5EF4-FFF2-40B4-BE49-F238E27FC236}">
                <a16:creationId xmlns:a16="http://schemas.microsoft.com/office/drawing/2014/main" xmlns="" id="{DDB407C9-7A2F-1A41-A7F4-17D1914B235B}"/>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266309" y="3620643"/>
            <a:ext cx="394631" cy="394631"/>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Rettangolo 16">
            <a:extLst>
              <a:ext uri="{FF2B5EF4-FFF2-40B4-BE49-F238E27FC236}">
                <a16:creationId xmlns:a16="http://schemas.microsoft.com/office/drawing/2014/main" xmlns="" id="{4689231F-F704-794B-B9C6-A8AD8D92964D}"/>
              </a:ext>
            </a:extLst>
          </p:cNvPr>
          <p:cNvSpPr/>
          <p:nvPr/>
        </p:nvSpPr>
        <p:spPr>
          <a:xfrm>
            <a:off x="252261" y="4026516"/>
            <a:ext cx="2134941" cy="646331"/>
          </a:xfrm>
          <a:prstGeom prst="rect">
            <a:avLst/>
          </a:prstGeom>
        </p:spPr>
        <p:txBody>
          <a:bodyPr wrap="square">
            <a:spAutoFit/>
          </a:bodyPr>
          <a:lstStyle/>
          <a:p>
            <a:r>
              <a:rPr lang="it-IT" sz="1200" dirty="0" err="1"/>
              <a:t>Unfortunately</a:t>
            </a:r>
            <a:r>
              <a:rPr lang="it-IT" sz="1200" dirty="0"/>
              <a:t>, companies </a:t>
            </a:r>
            <a:r>
              <a:rPr lang="it-IT" sz="1200" dirty="0" err="1"/>
              <a:t>often</a:t>
            </a:r>
            <a:r>
              <a:rPr lang="it-IT" sz="1200" dirty="0"/>
              <a:t> use the </a:t>
            </a:r>
            <a:r>
              <a:rPr lang="it-IT" sz="1200" dirty="0" err="1"/>
              <a:t>LinkedIn</a:t>
            </a:r>
            <a:r>
              <a:rPr lang="it-IT" sz="1200" dirty="0"/>
              <a:t> page </a:t>
            </a:r>
            <a:r>
              <a:rPr lang="it-IT" sz="1200" dirty="0" err="1"/>
              <a:t>as</a:t>
            </a:r>
            <a:r>
              <a:rPr lang="it-IT" sz="1200" dirty="0"/>
              <a:t> a </a:t>
            </a:r>
            <a:r>
              <a:rPr lang="it-IT" sz="1200" b="1" dirty="0"/>
              <a:t>showcase of </a:t>
            </a:r>
            <a:r>
              <a:rPr lang="it-IT" sz="1200" b="1" dirty="0" err="1"/>
              <a:t>content</a:t>
            </a:r>
            <a:r>
              <a:rPr lang="it-IT" sz="1200" dirty="0"/>
              <a:t>.</a:t>
            </a:r>
          </a:p>
        </p:txBody>
      </p:sp>
      <p:sp>
        <p:nvSpPr>
          <p:cNvPr id="19" name="Rettangolo 18">
            <a:extLst>
              <a:ext uri="{FF2B5EF4-FFF2-40B4-BE49-F238E27FC236}">
                <a16:creationId xmlns:a16="http://schemas.microsoft.com/office/drawing/2014/main" xmlns="" id="{FEEE39FC-DA39-2147-8441-C2714A0BB2DA}"/>
              </a:ext>
            </a:extLst>
          </p:cNvPr>
          <p:cNvSpPr/>
          <p:nvPr/>
        </p:nvSpPr>
        <p:spPr>
          <a:xfrm>
            <a:off x="4783347" y="4032524"/>
            <a:ext cx="2019262" cy="1200329"/>
          </a:xfrm>
          <a:prstGeom prst="rect">
            <a:avLst/>
          </a:prstGeom>
        </p:spPr>
        <p:txBody>
          <a:bodyPr wrap="square">
            <a:spAutoFit/>
          </a:bodyPr>
          <a:lstStyle/>
          <a:p>
            <a:r>
              <a:rPr lang="it-IT" sz="1200" dirty="0"/>
              <a:t>The </a:t>
            </a:r>
            <a:r>
              <a:rPr lang="it-IT" sz="1200" dirty="0" err="1"/>
              <a:t>lack</a:t>
            </a:r>
            <a:r>
              <a:rPr lang="it-IT" sz="1200" dirty="0"/>
              <a:t> of a </a:t>
            </a:r>
            <a:r>
              <a:rPr lang="it-IT" sz="1200" dirty="0" err="1"/>
              <a:t>strategy</a:t>
            </a:r>
            <a:endParaRPr lang="it-IT" sz="1200" dirty="0"/>
          </a:p>
          <a:p>
            <a:r>
              <a:rPr lang="it-IT" sz="1200" b="1" dirty="0" err="1"/>
              <a:t>condemns</a:t>
            </a:r>
            <a:r>
              <a:rPr lang="it-IT" sz="1200" b="1" dirty="0"/>
              <a:t> </a:t>
            </a:r>
            <a:r>
              <a:rPr lang="it-IT" sz="1200" b="1" dirty="0" err="1"/>
              <a:t>LinkedIn</a:t>
            </a:r>
            <a:r>
              <a:rPr lang="it-IT" sz="1200" b="1" dirty="0"/>
              <a:t> to </a:t>
            </a:r>
            <a:r>
              <a:rPr lang="it-IT" sz="1200" b="1" dirty="0" err="1"/>
              <a:t>become</a:t>
            </a:r>
            <a:r>
              <a:rPr lang="it-IT" sz="1200" b="1" dirty="0"/>
              <a:t> a non-</a:t>
            </a:r>
            <a:r>
              <a:rPr lang="it-IT" sz="1200" b="1" dirty="0" err="1"/>
              <a:t>repayable</a:t>
            </a:r>
            <a:r>
              <a:rPr lang="it-IT" sz="1200" b="1" dirty="0"/>
              <a:t> </a:t>
            </a:r>
            <a:r>
              <a:rPr lang="it-IT" sz="1200" b="1" dirty="0" err="1"/>
              <a:t>investment</a:t>
            </a:r>
            <a:r>
              <a:rPr lang="it-IT" sz="1200" b="1" dirty="0"/>
              <a:t>, </a:t>
            </a:r>
            <a:r>
              <a:rPr lang="it-IT" sz="1200" dirty="0" err="1"/>
              <a:t>unrelated</a:t>
            </a:r>
            <a:r>
              <a:rPr lang="it-IT" sz="1200" dirty="0"/>
              <a:t> to the </a:t>
            </a:r>
            <a:r>
              <a:rPr lang="it-IT" sz="1200" dirty="0" err="1"/>
              <a:t>objectives</a:t>
            </a:r>
            <a:r>
              <a:rPr lang="it-IT" sz="1200" dirty="0"/>
              <a:t> of Talent </a:t>
            </a:r>
            <a:r>
              <a:rPr lang="it-IT" sz="1200" dirty="0" err="1"/>
              <a:t>Acquisition</a:t>
            </a:r>
            <a:r>
              <a:rPr lang="it-IT" sz="1200" dirty="0"/>
              <a:t>.</a:t>
            </a:r>
          </a:p>
        </p:txBody>
      </p:sp>
      <p:sp>
        <p:nvSpPr>
          <p:cNvPr id="20" name="Rettangolo 19">
            <a:extLst>
              <a:ext uri="{FF2B5EF4-FFF2-40B4-BE49-F238E27FC236}">
                <a16:creationId xmlns:a16="http://schemas.microsoft.com/office/drawing/2014/main" xmlns="" id="{22615058-BE7B-9144-A67F-CC2F3311E240}"/>
              </a:ext>
            </a:extLst>
          </p:cNvPr>
          <p:cNvSpPr/>
          <p:nvPr/>
        </p:nvSpPr>
        <p:spPr>
          <a:xfrm>
            <a:off x="2299035" y="4032524"/>
            <a:ext cx="2329178" cy="1200329"/>
          </a:xfrm>
          <a:prstGeom prst="rect">
            <a:avLst/>
          </a:prstGeom>
        </p:spPr>
        <p:txBody>
          <a:bodyPr wrap="square">
            <a:spAutoFit/>
          </a:bodyPr>
          <a:lstStyle/>
          <a:p>
            <a:r>
              <a:rPr lang="it-IT" sz="1200" dirty="0" err="1"/>
              <a:t>They</a:t>
            </a:r>
            <a:r>
              <a:rPr lang="it-IT" sz="1200" dirty="0"/>
              <a:t> </a:t>
            </a:r>
            <a:r>
              <a:rPr lang="it-IT" sz="1200" dirty="0" err="1"/>
              <a:t>publish</a:t>
            </a:r>
            <a:r>
              <a:rPr lang="it-IT" sz="1200" dirty="0"/>
              <a:t> and </a:t>
            </a:r>
            <a:r>
              <a:rPr lang="it-IT" sz="1200" dirty="0" err="1"/>
              <a:t>tell</a:t>
            </a:r>
            <a:r>
              <a:rPr lang="it-IT" sz="1200" dirty="0"/>
              <a:t> </a:t>
            </a:r>
            <a:r>
              <a:rPr lang="it-IT" sz="1200" dirty="0" err="1"/>
              <a:t>things</a:t>
            </a:r>
            <a:r>
              <a:rPr lang="it-IT" sz="1200" dirty="0"/>
              <a:t>, </a:t>
            </a:r>
            <a:r>
              <a:rPr lang="it-IT" sz="1200" dirty="0" err="1"/>
              <a:t>but</a:t>
            </a:r>
            <a:r>
              <a:rPr lang="it-IT" sz="1200" dirty="0"/>
              <a:t> </a:t>
            </a:r>
            <a:r>
              <a:rPr lang="it-IT" sz="1200" b="1" dirty="0" err="1"/>
              <a:t>without</a:t>
            </a:r>
            <a:r>
              <a:rPr lang="it-IT" sz="1200" b="1" dirty="0"/>
              <a:t> a goal </a:t>
            </a:r>
            <a:r>
              <a:rPr lang="it-IT" sz="1200" b="1" dirty="0" err="1"/>
              <a:t>such</a:t>
            </a:r>
            <a:r>
              <a:rPr lang="it-IT" sz="1200" b="1" dirty="0"/>
              <a:t> </a:t>
            </a:r>
            <a:r>
              <a:rPr lang="it-IT" sz="1200" dirty="0" err="1"/>
              <a:t>as</a:t>
            </a:r>
            <a:r>
              <a:rPr lang="it-IT" sz="1200" dirty="0"/>
              <a:t>, for </a:t>
            </a:r>
            <a:r>
              <a:rPr lang="it-IT" sz="1200" dirty="0" err="1"/>
              <a:t>example</a:t>
            </a:r>
            <a:r>
              <a:rPr lang="it-IT" sz="1200" dirty="0"/>
              <a:t>, </a:t>
            </a:r>
            <a:r>
              <a:rPr lang="it-IT" sz="1200" dirty="0" err="1"/>
              <a:t>wanting</a:t>
            </a:r>
            <a:r>
              <a:rPr lang="it-IT" sz="1200" dirty="0"/>
              <a:t> to </a:t>
            </a:r>
            <a:r>
              <a:rPr lang="it-IT" sz="1200" dirty="0" err="1"/>
              <a:t>improve</a:t>
            </a:r>
            <a:r>
              <a:rPr lang="it-IT" sz="1200" dirty="0"/>
              <a:t> </a:t>
            </a:r>
            <a:r>
              <a:rPr lang="it-IT" sz="1200" dirty="0" err="1"/>
              <a:t>their</a:t>
            </a:r>
            <a:r>
              <a:rPr lang="it-IT" sz="1200" dirty="0"/>
              <a:t> </a:t>
            </a:r>
            <a:r>
              <a:rPr lang="it-IT" sz="1200" dirty="0" err="1"/>
              <a:t>perception</a:t>
            </a:r>
            <a:r>
              <a:rPr lang="it-IT" sz="1200" dirty="0"/>
              <a:t> of the </a:t>
            </a:r>
            <a:r>
              <a:rPr lang="it-IT" sz="1200" dirty="0" err="1"/>
              <a:t>specific</a:t>
            </a:r>
            <a:r>
              <a:rPr lang="it-IT" sz="1200" dirty="0"/>
              <a:t> </a:t>
            </a:r>
            <a:r>
              <a:rPr lang="it-IT" sz="1200" dirty="0" err="1"/>
              <a:t>range</a:t>
            </a:r>
            <a:r>
              <a:rPr lang="it-IT" sz="1200" dirty="0"/>
              <a:t> of </a:t>
            </a:r>
            <a:r>
              <a:rPr lang="it-IT" sz="1200" dirty="0" err="1"/>
              <a:t>recent</a:t>
            </a:r>
            <a:r>
              <a:rPr lang="it-IT" sz="1200" dirty="0"/>
              <a:t> </a:t>
            </a:r>
            <a:r>
              <a:rPr lang="it-IT" sz="1200" dirty="0" err="1"/>
              <a:t>graduates</a:t>
            </a:r>
            <a:r>
              <a:rPr lang="it-IT" sz="1200" dirty="0"/>
              <a:t> in science </a:t>
            </a:r>
            <a:r>
              <a:rPr lang="it-IT" sz="1200" dirty="0" err="1"/>
              <a:t>subjects</a:t>
            </a:r>
            <a:r>
              <a:rPr lang="it-IT" sz="1200" dirty="0"/>
              <a:t>.</a:t>
            </a:r>
          </a:p>
        </p:txBody>
      </p:sp>
      <p:sp>
        <p:nvSpPr>
          <p:cNvPr id="21" name="Rettangolo 20">
            <a:extLst>
              <a:ext uri="{FF2B5EF4-FFF2-40B4-BE49-F238E27FC236}">
                <a16:creationId xmlns:a16="http://schemas.microsoft.com/office/drawing/2014/main" xmlns="" id="{4DC62413-AC3F-0341-B4D3-E48530DF8A8E}"/>
              </a:ext>
            </a:extLst>
          </p:cNvPr>
          <p:cNvSpPr/>
          <p:nvPr/>
        </p:nvSpPr>
        <p:spPr>
          <a:xfrm>
            <a:off x="1089523" y="5223860"/>
            <a:ext cx="5779505" cy="830997"/>
          </a:xfrm>
          <a:prstGeom prst="rect">
            <a:avLst/>
          </a:prstGeom>
        </p:spPr>
        <p:txBody>
          <a:bodyPr wrap="square">
            <a:spAutoFit/>
          </a:bodyPr>
          <a:lstStyle/>
          <a:p>
            <a:r>
              <a:rPr lang="it-IT" sz="1200" dirty="0" err="1"/>
              <a:t>This</a:t>
            </a:r>
            <a:r>
              <a:rPr lang="it-IT" sz="1200" dirty="0"/>
              <a:t> in turn </a:t>
            </a:r>
            <a:r>
              <a:rPr lang="it-IT" sz="1200" dirty="0" err="1"/>
              <a:t>reinforces</a:t>
            </a:r>
            <a:r>
              <a:rPr lang="it-IT" sz="1200" dirty="0"/>
              <a:t> the </a:t>
            </a:r>
            <a:r>
              <a:rPr lang="it-IT" sz="1200" dirty="0" err="1"/>
              <a:t>already</a:t>
            </a:r>
            <a:r>
              <a:rPr lang="it-IT" sz="1200" dirty="0"/>
              <a:t> negative </a:t>
            </a:r>
            <a:r>
              <a:rPr lang="it-IT" sz="1200" dirty="0" err="1"/>
              <a:t>perception</a:t>
            </a:r>
            <a:r>
              <a:rPr lang="it-IT" sz="1200" dirty="0"/>
              <a:t> </a:t>
            </a:r>
            <a:r>
              <a:rPr lang="it-IT" sz="1200" dirty="0" err="1"/>
              <a:t>that</a:t>
            </a:r>
            <a:r>
              <a:rPr lang="it-IT" sz="1200" dirty="0"/>
              <a:t> management </a:t>
            </a:r>
            <a:r>
              <a:rPr lang="it-IT" sz="1200" dirty="0" err="1"/>
              <a:t>usually</a:t>
            </a:r>
            <a:r>
              <a:rPr lang="it-IT" sz="1200" dirty="0"/>
              <a:t> </a:t>
            </a:r>
            <a:r>
              <a:rPr lang="it-IT" sz="1200" dirty="0" err="1"/>
              <a:t>has</a:t>
            </a:r>
            <a:r>
              <a:rPr lang="it-IT" sz="1200" dirty="0"/>
              <a:t> </a:t>
            </a:r>
            <a:r>
              <a:rPr lang="it-IT" sz="1200" dirty="0" err="1"/>
              <a:t>towards</a:t>
            </a:r>
            <a:r>
              <a:rPr lang="it-IT" sz="1200" dirty="0"/>
              <a:t> social media and </a:t>
            </a:r>
            <a:r>
              <a:rPr lang="it-IT" sz="1200" dirty="0" err="1"/>
              <a:t>negatively</a:t>
            </a:r>
            <a:r>
              <a:rPr lang="it-IT" sz="1200" dirty="0"/>
              <a:t> </a:t>
            </a:r>
            <a:r>
              <a:rPr lang="it-IT" sz="1200" b="1" dirty="0" err="1"/>
              <a:t>reflects</a:t>
            </a:r>
            <a:r>
              <a:rPr lang="it-IT" sz="1200" b="1" dirty="0"/>
              <a:t> on the </a:t>
            </a:r>
            <a:r>
              <a:rPr lang="it-IT" sz="1200" b="1" dirty="0" err="1"/>
              <a:t>internal</a:t>
            </a:r>
            <a:r>
              <a:rPr lang="it-IT" sz="1200" b="1" dirty="0"/>
              <a:t> </a:t>
            </a:r>
            <a:r>
              <a:rPr lang="it-IT" sz="1200" b="1" dirty="0" err="1"/>
              <a:t>credibility</a:t>
            </a:r>
            <a:r>
              <a:rPr lang="it-IT" sz="1200" b="1" dirty="0"/>
              <a:t> of the HR Area</a:t>
            </a:r>
            <a:r>
              <a:rPr lang="it-IT" sz="1200" dirty="0"/>
              <a:t>, </a:t>
            </a:r>
            <a:r>
              <a:rPr lang="it-IT" sz="1200" dirty="0" err="1"/>
              <a:t>which</a:t>
            </a:r>
            <a:r>
              <a:rPr lang="it-IT" sz="1200" dirty="0"/>
              <a:t> </a:t>
            </a:r>
            <a:r>
              <a:rPr lang="it-IT" sz="1200" dirty="0" err="1"/>
              <a:t>instead</a:t>
            </a:r>
            <a:r>
              <a:rPr lang="it-IT" sz="1200" dirty="0"/>
              <a:t> </a:t>
            </a:r>
            <a:r>
              <a:rPr lang="it-IT" sz="1200" dirty="0" err="1"/>
              <a:t>strongly</a:t>
            </a:r>
            <a:r>
              <a:rPr lang="it-IT" sz="1200" dirty="0"/>
              <a:t> </a:t>
            </a:r>
            <a:r>
              <a:rPr lang="it-IT" sz="1200" dirty="0" err="1"/>
              <a:t>believes</a:t>
            </a:r>
            <a:r>
              <a:rPr lang="it-IT" sz="1200" dirty="0"/>
              <a:t> in the </a:t>
            </a:r>
            <a:r>
              <a:rPr lang="it-IT" sz="1200" dirty="0" err="1"/>
              <a:t>tool</a:t>
            </a:r>
            <a:r>
              <a:rPr lang="it-IT" sz="1200" dirty="0"/>
              <a:t> </a:t>
            </a:r>
            <a:r>
              <a:rPr lang="it-IT" sz="1200" dirty="0" err="1"/>
              <a:t>but</a:t>
            </a:r>
            <a:r>
              <a:rPr lang="it-IT" sz="1200" dirty="0"/>
              <a:t> </a:t>
            </a:r>
            <a:r>
              <a:rPr lang="it-IT" sz="1200" b="1" dirty="0" err="1"/>
              <a:t>is</a:t>
            </a:r>
            <a:r>
              <a:rPr lang="it-IT" sz="1200" b="1" dirty="0"/>
              <a:t> </a:t>
            </a:r>
            <a:r>
              <a:rPr lang="it-IT" sz="1200" b="1" dirty="0" err="1"/>
              <a:t>unable</a:t>
            </a:r>
            <a:r>
              <a:rPr lang="it-IT" sz="1200" b="1" dirty="0"/>
              <a:t> to </a:t>
            </a:r>
            <a:r>
              <a:rPr lang="it-IT" sz="1200" b="1" dirty="0" err="1"/>
              <a:t>obtain</a:t>
            </a:r>
            <a:r>
              <a:rPr lang="it-IT" sz="1200" b="1" dirty="0"/>
              <a:t> the </a:t>
            </a:r>
            <a:r>
              <a:rPr lang="it-IT" sz="1200" b="1" dirty="0" err="1"/>
              <a:t>necessary</a:t>
            </a:r>
            <a:r>
              <a:rPr lang="it-IT" sz="1200" b="1" dirty="0"/>
              <a:t> </a:t>
            </a:r>
            <a:r>
              <a:rPr lang="it-IT" sz="1200" b="1" dirty="0" err="1"/>
              <a:t>resources</a:t>
            </a:r>
            <a:r>
              <a:rPr lang="it-IT" sz="1200" b="1" dirty="0"/>
              <a:t> </a:t>
            </a:r>
            <a:r>
              <a:rPr lang="it-IT" sz="1200" dirty="0"/>
              <a:t>to </a:t>
            </a:r>
            <a:r>
              <a:rPr lang="it-IT" sz="1200" dirty="0" err="1"/>
              <a:t>fully</a:t>
            </a:r>
            <a:r>
              <a:rPr lang="it-IT" sz="1200" dirty="0"/>
              <a:t> exploit </a:t>
            </a:r>
            <a:r>
              <a:rPr lang="it-IT" sz="1200" dirty="0" err="1"/>
              <a:t>it</a:t>
            </a:r>
            <a:r>
              <a:rPr lang="it-IT" sz="1200" dirty="0"/>
              <a:t>. </a:t>
            </a:r>
          </a:p>
        </p:txBody>
      </p:sp>
      <p:pic>
        <p:nvPicPr>
          <p:cNvPr id="33" name="Picture 10" descr="page9image14075760">
            <a:extLst>
              <a:ext uri="{FF2B5EF4-FFF2-40B4-BE49-F238E27FC236}">
                <a16:creationId xmlns:a16="http://schemas.microsoft.com/office/drawing/2014/main" xmlns="" id="{41C190B7-9B3A-AE45-817F-951CD46466E8}"/>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70828" y="5449003"/>
            <a:ext cx="394631" cy="39463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81171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But</a:t>
            </a:r>
            <a:r>
              <a:rPr lang="it-IT" sz="2000" b="1" dirty="0"/>
              <a:t>, </a:t>
            </a:r>
            <a:r>
              <a:rPr lang="it-IT" sz="2000" b="1" dirty="0" err="1"/>
              <a:t>where</a:t>
            </a:r>
            <a:r>
              <a:rPr lang="it-IT" sz="2000" b="1" dirty="0"/>
              <a:t> are </a:t>
            </a:r>
            <a:r>
              <a:rPr lang="it-IT" sz="2000" b="1" dirty="0" err="1"/>
              <a:t>you</a:t>
            </a:r>
            <a:r>
              <a:rPr lang="it-IT" sz="2000" b="1" dirty="0"/>
              <a:t> </a:t>
            </a:r>
            <a:r>
              <a:rPr lang="it-IT" sz="2000" b="1" dirty="0" err="1"/>
              <a:t>going</a:t>
            </a:r>
            <a:r>
              <a:rPr lang="it-IT" sz="2000" b="1" dirty="0"/>
              <a:t> </a:t>
            </a:r>
            <a:r>
              <a:rPr lang="it-IT" sz="2000" b="1" dirty="0" err="1"/>
              <a:t>if</a:t>
            </a:r>
            <a:r>
              <a:rPr lang="it-IT" sz="2000" b="1" dirty="0"/>
              <a:t> </a:t>
            </a:r>
            <a:r>
              <a:rPr lang="it-IT" sz="2000" b="1" dirty="0" err="1"/>
              <a:t>you</a:t>
            </a:r>
            <a:r>
              <a:rPr lang="it-IT" sz="2000" b="1" dirty="0"/>
              <a:t> </a:t>
            </a:r>
            <a:r>
              <a:rPr lang="it-IT" sz="2000" b="1" dirty="0" err="1"/>
              <a:t>don't</a:t>
            </a:r>
            <a:r>
              <a:rPr lang="it-IT" sz="2000" b="1" dirty="0"/>
              <a:t> </a:t>
            </a:r>
            <a:r>
              <a:rPr lang="it-IT" sz="2000" b="1" dirty="0" err="1"/>
              <a:t>have</a:t>
            </a:r>
            <a:r>
              <a:rPr lang="it-IT" sz="2000" b="1" dirty="0"/>
              <a:t> the </a:t>
            </a:r>
            <a:r>
              <a:rPr lang="it-IT" sz="2000" b="1" dirty="0" err="1"/>
              <a:t>plan</a:t>
            </a:r>
            <a:r>
              <a:rPr lang="it-IT" sz="2000" b="1" dirty="0"/>
              <a:t>?</a:t>
            </a:r>
          </a:p>
        </p:txBody>
      </p:sp>
      <p:pic>
        <p:nvPicPr>
          <p:cNvPr id="5121" name="Picture 1" descr="page10image31197632">
            <a:extLst>
              <a:ext uri="{FF2B5EF4-FFF2-40B4-BE49-F238E27FC236}">
                <a16:creationId xmlns:a16="http://schemas.microsoft.com/office/drawing/2014/main" xmlns="" id="{A1F0DFE5-EDD1-1E41-A164-59EE8B3179E5}"/>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52697" y="1144152"/>
            <a:ext cx="2704806" cy="467553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DDEB504C-BA08-5D40-A8D2-FD30A4FBA535}"/>
              </a:ext>
            </a:extLst>
          </p:cNvPr>
          <p:cNvSpPr/>
          <p:nvPr/>
        </p:nvSpPr>
        <p:spPr>
          <a:xfrm>
            <a:off x="166710" y="1611878"/>
            <a:ext cx="6504254" cy="646331"/>
          </a:xfrm>
          <a:prstGeom prst="rect">
            <a:avLst/>
          </a:prstGeom>
        </p:spPr>
        <p:txBody>
          <a:bodyPr wrap="square">
            <a:spAutoFit/>
          </a:bodyPr>
          <a:lstStyle/>
          <a:p>
            <a:pPr algn="just"/>
            <a:r>
              <a:rPr lang="it-IT" sz="1200" dirty="0"/>
              <a:t>The best time to </a:t>
            </a:r>
            <a:r>
              <a:rPr lang="it-IT" sz="1200" dirty="0" err="1"/>
              <a:t>find</a:t>
            </a:r>
            <a:r>
              <a:rPr lang="it-IT" sz="1200" dirty="0"/>
              <a:t> the talent </a:t>
            </a:r>
            <a:r>
              <a:rPr lang="it-IT" sz="1200" dirty="0" err="1"/>
              <a:t>you</a:t>
            </a:r>
            <a:r>
              <a:rPr lang="it-IT" sz="1200" dirty="0"/>
              <a:t> </a:t>
            </a:r>
            <a:r>
              <a:rPr lang="it-IT" sz="1200" dirty="0" err="1"/>
              <a:t>need</a:t>
            </a:r>
            <a:r>
              <a:rPr lang="it-IT" sz="1200" dirty="0"/>
              <a:t> </a:t>
            </a:r>
            <a:r>
              <a:rPr lang="it-IT" sz="1200" dirty="0" err="1"/>
              <a:t>today</a:t>
            </a:r>
            <a:r>
              <a:rPr lang="it-IT" sz="1200" dirty="0"/>
              <a:t>? </a:t>
            </a:r>
            <a:r>
              <a:rPr lang="it-IT" sz="1200" b="1" dirty="0"/>
              <a:t>6 </a:t>
            </a:r>
            <a:r>
              <a:rPr lang="it-IT" sz="1200" b="1" dirty="0" err="1"/>
              <a:t>months</a:t>
            </a:r>
            <a:r>
              <a:rPr lang="it-IT" sz="1200" b="1" dirty="0"/>
              <a:t> ago! </a:t>
            </a:r>
            <a:r>
              <a:rPr lang="it-IT" sz="1200" dirty="0"/>
              <a:t>The </a:t>
            </a:r>
            <a:r>
              <a:rPr lang="it-IT" sz="1200" dirty="0" err="1"/>
              <a:t>advantage</a:t>
            </a:r>
            <a:r>
              <a:rPr lang="it-IT" sz="1200" dirty="0"/>
              <a:t> of </a:t>
            </a:r>
            <a:r>
              <a:rPr lang="it-IT" sz="1200" dirty="0" err="1"/>
              <a:t>investing</a:t>
            </a:r>
            <a:r>
              <a:rPr lang="it-IT" sz="1200" dirty="0"/>
              <a:t> in Employer Brand </a:t>
            </a:r>
            <a:r>
              <a:rPr lang="it-IT" sz="1200" dirty="0" err="1"/>
              <a:t>communication</a:t>
            </a:r>
            <a:r>
              <a:rPr lang="it-IT" sz="1200" dirty="0"/>
              <a:t> with </a:t>
            </a:r>
            <a:r>
              <a:rPr lang="it-IT" sz="1200" dirty="0" err="1"/>
              <a:t>LinkedIn</a:t>
            </a:r>
            <a:r>
              <a:rPr lang="it-IT" sz="1200" dirty="0"/>
              <a:t> </a:t>
            </a:r>
            <a:r>
              <a:rPr lang="it-IT" sz="1200" dirty="0" err="1"/>
              <a:t>is</a:t>
            </a:r>
            <a:r>
              <a:rPr lang="it-IT" sz="1200" dirty="0"/>
              <a:t> </a:t>
            </a:r>
            <a:r>
              <a:rPr lang="it-IT" sz="1200" b="1" dirty="0" err="1"/>
              <a:t>having</a:t>
            </a:r>
            <a:r>
              <a:rPr lang="it-IT" sz="1200" b="1" dirty="0"/>
              <a:t> an </a:t>
            </a:r>
            <a:r>
              <a:rPr lang="it-IT" sz="1200" b="1" dirty="0" err="1"/>
              <a:t>always</a:t>
            </a:r>
            <a:r>
              <a:rPr lang="it-IT" sz="1200" b="1" dirty="0"/>
              <a:t> </a:t>
            </a:r>
            <a:r>
              <a:rPr lang="it-IT" sz="1200" b="1" dirty="0" err="1"/>
              <a:t>fresh</a:t>
            </a:r>
            <a:r>
              <a:rPr lang="it-IT" sz="1200" b="1" dirty="0"/>
              <a:t> pipeline of </a:t>
            </a:r>
            <a:r>
              <a:rPr lang="it-IT" sz="1200" b="1" dirty="0" err="1"/>
              <a:t>contacts</a:t>
            </a:r>
            <a:r>
              <a:rPr lang="it-IT" sz="1200" b="1" dirty="0"/>
              <a:t> ready for use </a:t>
            </a:r>
            <a:r>
              <a:rPr lang="it-IT" sz="1200" dirty="0"/>
              <a:t>from </a:t>
            </a:r>
            <a:r>
              <a:rPr lang="it-IT" sz="1200" dirty="0" err="1"/>
              <a:t>which</a:t>
            </a:r>
            <a:r>
              <a:rPr lang="it-IT" sz="1200" dirty="0"/>
              <a:t> </a:t>
            </a:r>
            <a:r>
              <a:rPr lang="it-IT" sz="1200" dirty="0" err="1"/>
              <a:t>recruiters</a:t>
            </a:r>
            <a:r>
              <a:rPr lang="it-IT" sz="1200" dirty="0"/>
              <a:t> and </a:t>
            </a:r>
            <a:r>
              <a:rPr lang="it-IT" sz="1200" dirty="0" err="1"/>
              <a:t>hiring</a:t>
            </a:r>
            <a:r>
              <a:rPr lang="it-IT" sz="1200" dirty="0"/>
              <a:t> </a:t>
            </a:r>
            <a:r>
              <a:rPr lang="it-IT" sz="1200" dirty="0" err="1"/>
              <a:t>managers</a:t>
            </a:r>
            <a:r>
              <a:rPr lang="it-IT" sz="1200" dirty="0"/>
              <a:t> can </a:t>
            </a:r>
            <a:r>
              <a:rPr lang="it-IT" sz="1200" dirty="0" err="1"/>
              <a:t>draw</a:t>
            </a:r>
            <a:r>
              <a:rPr lang="it-IT" sz="1200" dirty="0"/>
              <a:t> </a:t>
            </a:r>
            <a:r>
              <a:rPr lang="it-IT" sz="1200" dirty="0" err="1"/>
              <a:t>when</a:t>
            </a:r>
            <a:r>
              <a:rPr lang="it-IT" sz="1200" dirty="0"/>
              <a:t> </a:t>
            </a:r>
            <a:r>
              <a:rPr lang="it-IT" sz="1200" dirty="0" err="1"/>
              <a:t>needed</a:t>
            </a:r>
            <a:r>
              <a:rPr lang="it-IT" sz="1200" dirty="0"/>
              <a:t>.</a:t>
            </a:r>
          </a:p>
        </p:txBody>
      </p:sp>
      <p:pic>
        <p:nvPicPr>
          <p:cNvPr id="7" name="Picture 10" descr="page9image14075760">
            <a:extLst>
              <a:ext uri="{FF2B5EF4-FFF2-40B4-BE49-F238E27FC236}">
                <a16:creationId xmlns:a16="http://schemas.microsoft.com/office/drawing/2014/main" xmlns="" id="{A0F21CB3-FB15-C94F-AC09-670C44B41B7F}"/>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016556" y="3158216"/>
            <a:ext cx="394631" cy="394631"/>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11" descr="page9image14074528">
            <a:extLst>
              <a:ext uri="{FF2B5EF4-FFF2-40B4-BE49-F238E27FC236}">
                <a16:creationId xmlns:a16="http://schemas.microsoft.com/office/drawing/2014/main" xmlns="" id="{B2C86D25-89FD-6448-AB74-37414F744DAC}"/>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142062" y="3126904"/>
            <a:ext cx="394631" cy="39463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10" descr="page9image14075760">
            <a:extLst>
              <a:ext uri="{FF2B5EF4-FFF2-40B4-BE49-F238E27FC236}">
                <a16:creationId xmlns:a16="http://schemas.microsoft.com/office/drawing/2014/main" xmlns="" id="{D7D5088E-A3F4-EA47-98BD-2BD5A1E1B17A}"/>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042987" y="3144083"/>
            <a:ext cx="430391" cy="430391"/>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page10image14253824">
            <a:extLst>
              <a:ext uri="{FF2B5EF4-FFF2-40B4-BE49-F238E27FC236}">
                <a16:creationId xmlns:a16="http://schemas.microsoft.com/office/drawing/2014/main" xmlns="" id="{533233F5-5F01-B044-8401-681FFA59952F}"/>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089098" y="3184174"/>
            <a:ext cx="342716" cy="34271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ttangolo 2">
            <a:extLst>
              <a:ext uri="{FF2B5EF4-FFF2-40B4-BE49-F238E27FC236}">
                <a16:creationId xmlns:a16="http://schemas.microsoft.com/office/drawing/2014/main" xmlns="" id="{999A2BE5-92B6-DB4E-B323-37097F488048}"/>
              </a:ext>
            </a:extLst>
          </p:cNvPr>
          <p:cNvSpPr/>
          <p:nvPr/>
        </p:nvSpPr>
        <p:spPr>
          <a:xfrm>
            <a:off x="492680" y="2438001"/>
            <a:ext cx="5860017" cy="523220"/>
          </a:xfrm>
          <a:prstGeom prst="rect">
            <a:avLst/>
          </a:prstGeom>
        </p:spPr>
        <p:txBody>
          <a:bodyPr wrap="square">
            <a:spAutoFit/>
          </a:bodyPr>
          <a:lstStyle/>
          <a:p>
            <a:pPr algn="ctr"/>
            <a:r>
              <a:rPr lang="it-IT" sz="1400" b="1" dirty="0"/>
              <a:t>To </a:t>
            </a:r>
            <a:r>
              <a:rPr lang="it-IT" sz="1400" b="1" dirty="0" err="1"/>
              <a:t>achieve</a:t>
            </a:r>
            <a:r>
              <a:rPr lang="it-IT" sz="1400" b="1" dirty="0"/>
              <a:t> </a:t>
            </a:r>
            <a:r>
              <a:rPr lang="it-IT" sz="1400" b="1" dirty="0" err="1"/>
              <a:t>this</a:t>
            </a:r>
            <a:r>
              <a:rPr lang="it-IT" sz="1400" b="1" dirty="0"/>
              <a:t>, the company must work </a:t>
            </a:r>
            <a:r>
              <a:rPr lang="it-IT" sz="1400" b="1" dirty="0" err="1"/>
              <a:t>at</a:t>
            </a:r>
            <a:r>
              <a:rPr lang="it-IT" sz="1400" b="1" dirty="0"/>
              <a:t> </a:t>
            </a:r>
            <a:r>
              <a:rPr lang="it-IT" sz="1400" b="1" dirty="0" err="1"/>
              <a:t>least</a:t>
            </a:r>
            <a:r>
              <a:rPr lang="it-IT" sz="1400" b="1" dirty="0"/>
              <a:t> 6-12 </a:t>
            </a:r>
            <a:r>
              <a:rPr lang="it-IT" sz="1400" b="1" dirty="0" err="1"/>
              <a:t>months</a:t>
            </a:r>
            <a:r>
              <a:rPr lang="it-IT" sz="1400" b="1" dirty="0"/>
              <a:t> on </a:t>
            </a:r>
            <a:r>
              <a:rPr lang="it-IT" sz="1400" b="1" dirty="0" err="1"/>
              <a:t>strategic</a:t>
            </a:r>
            <a:r>
              <a:rPr lang="it-IT" sz="1400" b="1" dirty="0"/>
              <a:t> </a:t>
            </a:r>
            <a:r>
              <a:rPr lang="it-IT" sz="1400" b="1" dirty="0" err="1"/>
              <a:t>communication</a:t>
            </a:r>
            <a:r>
              <a:rPr lang="it-IT" sz="1400" b="1" dirty="0"/>
              <a:t>, with a </a:t>
            </a:r>
            <a:r>
              <a:rPr lang="it-IT" sz="1400" b="1" dirty="0" err="1"/>
              <a:t>very</a:t>
            </a:r>
            <a:r>
              <a:rPr lang="it-IT" sz="1400" b="1" dirty="0"/>
              <a:t> </a:t>
            </a:r>
            <a:r>
              <a:rPr lang="it-IT" sz="1400" b="1" dirty="0" err="1"/>
              <a:t>specific</a:t>
            </a:r>
            <a:r>
              <a:rPr lang="it-IT" sz="1400" b="1" dirty="0"/>
              <a:t> goal. </a:t>
            </a:r>
            <a:r>
              <a:rPr lang="it-IT" sz="1400" b="1" dirty="0" err="1"/>
              <a:t>Why</a:t>
            </a:r>
            <a:r>
              <a:rPr lang="it-IT" sz="1400" b="1" dirty="0"/>
              <a:t>?</a:t>
            </a:r>
          </a:p>
        </p:txBody>
      </p:sp>
      <p:sp>
        <p:nvSpPr>
          <p:cNvPr id="4" name="Rettangolo 3">
            <a:extLst>
              <a:ext uri="{FF2B5EF4-FFF2-40B4-BE49-F238E27FC236}">
                <a16:creationId xmlns:a16="http://schemas.microsoft.com/office/drawing/2014/main" xmlns="" id="{6A1B0D10-001D-1B49-A4E4-3377FA444602}"/>
              </a:ext>
            </a:extLst>
          </p:cNvPr>
          <p:cNvSpPr/>
          <p:nvPr/>
        </p:nvSpPr>
        <p:spPr>
          <a:xfrm>
            <a:off x="2236573" y="3617816"/>
            <a:ext cx="2026227" cy="2308324"/>
          </a:xfrm>
          <a:prstGeom prst="rect">
            <a:avLst/>
          </a:prstGeom>
        </p:spPr>
        <p:txBody>
          <a:bodyPr wrap="square">
            <a:spAutoFit/>
          </a:bodyPr>
          <a:lstStyle/>
          <a:p>
            <a:r>
              <a:rPr lang="it-IT" sz="1200" dirty="0" err="1"/>
              <a:t>LinkedIn</a:t>
            </a:r>
            <a:r>
              <a:rPr lang="it-IT" sz="1200" dirty="0"/>
              <a:t>, on the </a:t>
            </a:r>
            <a:r>
              <a:rPr lang="it-IT" sz="1200" dirty="0" err="1"/>
              <a:t>other</a:t>
            </a:r>
            <a:r>
              <a:rPr lang="it-IT" sz="1200" dirty="0"/>
              <a:t> </a:t>
            </a:r>
            <a:r>
              <a:rPr lang="it-IT" sz="1200" dirty="0" err="1"/>
              <a:t>hand</a:t>
            </a:r>
            <a:r>
              <a:rPr lang="it-IT" sz="1200" dirty="0"/>
              <a:t>, </a:t>
            </a:r>
            <a:r>
              <a:rPr lang="it-IT" sz="1200" dirty="0" err="1"/>
              <a:t>is</a:t>
            </a:r>
            <a:r>
              <a:rPr lang="it-IT" sz="1200" dirty="0"/>
              <a:t> a social network and </a:t>
            </a:r>
            <a:r>
              <a:rPr lang="it-IT" sz="1200" dirty="0" err="1"/>
              <a:t>is</a:t>
            </a:r>
            <a:r>
              <a:rPr lang="it-IT" sz="1200" dirty="0"/>
              <a:t> </a:t>
            </a:r>
            <a:r>
              <a:rPr lang="it-IT" sz="1200" b="1" dirty="0"/>
              <a:t>full of </a:t>
            </a:r>
            <a:r>
              <a:rPr lang="it-IT" sz="1200" b="1" dirty="0" err="1"/>
              <a:t>people</a:t>
            </a:r>
            <a:r>
              <a:rPr lang="it-IT" sz="1200" b="1" dirty="0"/>
              <a:t> </a:t>
            </a:r>
            <a:r>
              <a:rPr lang="it-IT" sz="1200" b="1" dirty="0" err="1"/>
              <a:t>who</a:t>
            </a:r>
            <a:r>
              <a:rPr lang="it-IT" sz="1200" b="1" dirty="0"/>
              <a:t> </a:t>
            </a:r>
            <a:r>
              <a:rPr lang="it-IT" sz="1200" b="1" dirty="0" err="1"/>
              <a:t>have</a:t>
            </a:r>
            <a:r>
              <a:rPr lang="it-IT" sz="1200" b="1" dirty="0"/>
              <a:t> no </a:t>
            </a:r>
            <a:r>
              <a:rPr lang="it-IT" sz="1200" b="1" dirty="0" err="1"/>
              <a:t>urgency</a:t>
            </a:r>
            <a:r>
              <a:rPr lang="it-IT" sz="1200" b="1" dirty="0"/>
              <a:t> to </a:t>
            </a:r>
            <a:r>
              <a:rPr lang="it-IT" sz="1200" b="1" dirty="0" err="1"/>
              <a:t>change</a:t>
            </a:r>
            <a:r>
              <a:rPr lang="it-IT" sz="1200" b="1" dirty="0"/>
              <a:t>.</a:t>
            </a:r>
            <a:r>
              <a:rPr lang="it-IT" sz="1200" dirty="0"/>
              <a:t> The company must </a:t>
            </a:r>
            <a:r>
              <a:rPr lang="it-IT" sz="1200" dirty="0" err="1"/>
              <a:t>therefore</a:t>
            </a:r>
            <a:r>
              <a:rPr lang="it-IT" sz="1200" dirty="0"/>
              <a:t> </a:t>
            </a:r>
            <a:r>
              <a:rPr lang="it-IT" sz="1200" dirty="0" err="1"/>
              <a:t>enter</a:t>
            </a:r>
            <a:r>
              <a:rPr lang="it-IT" sz="1200" dirty="0"/>
              <a:t> </a:t>
            </a:r>
            <a:r>
              <a:rPr lang="it-IT" sz="1200" dirty="0" err="1"/>
              <a:t>their</a:t>
            </a:r>
            <a:r>
              <a:rPr lang="it-IT" sz="1200" dirty="0"/>
              <a:t> </a:t>
            </a:r>
            <a:r>
              <a:rPr lang="it-IT" sz="1200" dirty="0" err="1"/>
              <a:t>mental</a:t>
            </a:r>
            <a:r>
              <a:rPr lang="it-IT" sz="1200" dirty="0"/>
              <a:t> </a:t>
            </a:r>
            <a:r>
              <a:rPr lang="it-IT" sz="1200" dirty="0" err="1"/>
              <a:t>radars</a:t>
            </a:r>
            <a:r>
              <a:rPr lang="it-IT" sz="1200" dirty="0"/>
              <a:t>, </a:t>
            </a:r>
            <a:r>
              <a:rPr lang="it-IT" sz="1200" dirty="0" err="1"/>
              <a:t>feed</a:t>
            </a:r>
            <a:r>
              <a:rPr lang="it-IT" sz="1200" dirty="0"/>
              <a:t> </a:t>
            </a:r>
            <a:r>
              <a:rPr lang="it-IT" sz="1200" dirty="0" err="1"/>
              <a:t>them</a:t>
            </a:r>
            <a:r>
              <a:rPr lang="it-IT" sz="1200" dirty="0"/>
              <a:t> and </a:t>
            </a:r>
            <a:r>
              <a:rPr lang="it-IT" sz="1200" b="1" dirty="0"/>
              <a:t>convince </a:t>
            </a:r>
            <a:r>
              <a:rPr lang="it-IT" sz="1200" b="1" dirty="0" err="1"/>
              <a:t>them</a:t>
            </a:r>
            <a:r>
              <a:rPr lang="it-IT" sz="1200" b="1" dirty="0"/>
              <a:t> </a:t>
            </a:r>
            <a:r>
              <a:rPr lang="it-IT" sz="1200" b="1" dirty="0" err="1"/>
              <a:t>that</a:t>
            </a:r>
            <a:r>
              <a:rPr lang="it-IT" sz="1200" b="1" dirty="0"/>
              <a:t> </a:t>
            </a:r>
            <a:r>
              <a:rPr lang="it-IT" sz="1200" b="1" dirty="0" err="1"/>
              <a:t>it</a:t>
            </a:r>
            <a:r>
              <a:rPr lang="it-IT" sz="1200" b="1" dirty="0"/>
              <a:t> </a:t>
            </a:r>
            <a:r>
              <a:rPr lang="it-IT" sz="1200" b="1" dirty="0" err="1"/>
              <a:t>is</a:t>
            </a:r>
            <a:r>
              <a:rPr lang="it-IT" sz="1200" b="1" dirty="0"/>
              <a:t> a </a:t>
            </a:r>
            <a:r>
              <a:rPr lang="it-IT" sz="1200" b="1" dirty="0" err="1"/>
              <a:t>good</a:t>
            </a:r>
            <a:r>
              <a:rPr lang="it-IT" sz="1200" b="1" dirty="0"/>
              <a:t> company and </a:t>
            </a:r>
            <a:r>
              <a:rPr lang="it-IT" sz="1200" b="1" dirty="0" err="1"/>
              <a:t>that</a:t>
            </a:r>
            <a:r>
              <a:rPr lang="it-IT" sz="1200" b="1" dirty="0"/>
              <a:t> </a:t>
            </a:r>
            <a:r>
              <a:rPr lang="it-IT" sz="1200" b="1" dirty="0" err="1"/>
              <a:t>it</a:t>
            </a:r>
            <a:r>
              <a:rPr lang="it-IT" sz="1200" b="1" dirty="0"/>
              <a:t> </a:t>
            </a:r>
            <a:r>
              <a:rPr lang="it-IT" sz="1200" b="1" dirty="0" err="1"/>
              <a:t>is</a:t>
            </a:r>
            <a:r>
              <a:rPr lang="it-IT" sz="1200" b="1" dirty="0"/>
              <a:t> </a:t>
            </a:r>
            <a:r>
              <a:rPr lang="it-IT" sz="1200" b="1" dirty="0" err="1"/>
              <a:t>interesting</a:t>
            </a:r>
            <a:r>
              <a:rPr lang="it-IT" sz="1200" b="1" dirty="0"/>
              <a:t> for </a:t>
            </a:r>
            <a:r>
              <a:rPr lang="it-IT" sz="1200" b="1" dirty="0" err="1"/>
              <a:t>them</a:t>
            </a:r>
            <a:r>
              <a:rPr lang="it-IT" sz="1200" b="1" dirty="0"/>
              <a:t> </a:t>
            </a:r>
            <a:r>
              <a:rPr lang="it-IT" sz="1200" dirty="0"/>
              <a:t>to </a:t>
            </a:r>
            <a:r>
              <a:rPr lang="it-IT" sz="1200" dirty="0" err="1"/>
              <a:t>leave</a:t>
            </a:r>
            <a:r>
              <a:rPr lang="it-IT" sz="1200" dirty="0"/>
              <a:t> the </a:t>
            </a:r>
            <a:r>
              <a:rPr lang="it-IT" sz="1200" dirty="0" err="1"/>
              <a:t>old</a:t>
            </a:r>
            <a:r>
              <a:rPr lang="it-IT" sz="1200" dirty="0"/>
              <a:t> </a:t>
            </a:r>
            <a:r>
              <a:rPr lang="it-IT" sz="1200" dirty="0" err="1"/>
              <a:t>path</a:t>
            </a:r>
            <a:r>
              <a:rPr lang="it-IT" sz="1200" dirty="0"/>
              <a:t> for the new </a:t>
            </a:r>
            <a:r>
              <a:rPr lang="it-IT" sz="1200" dirty="0" err="1"/>
              <a:t>one</a:t>
            </a:r>
            <a:r>
              <a:rPr lang="it-IT" sz="1200" dirty="0"/>
              <a:t>.</a:t>
            </a:r>
          </a:p>
        </p:txBody>
      </p:sp>
      <p:sp>
        <p:nvSpPr>
          <p:cNvPr id="10" name="Rettangolo 9">
            <a:extLst>
              <a:ext uri="{FF2B5EF4-FFF2-40B4-BE49-F238E27FC236}">
                <a16:creationId xmlns:a16="http://schemas.microsoft.com/office/drawing/2014/main" xmlns="" id="{91AFB0ED-0360-664C-A431-DF9F35BF8B41}"/>
              </a:ext>
            </a:extLst>
          </p:cNvPr>
          <p:cNvSpPr/>
          <p:nvPr/>
        </p:nvSpPr>
        <p:spPr>
          <a:xfrm>
            <a:off x="135455" y="3617816"/>
            <a:ext cx="1911604" cy="2123658"/>
          </a:xfrm>
          <a:prstGeom prst="rect">
            <a:avLst/>
          </a:prstGeom>
        </p:spPr>
        <p:txBody>
          <a:bodyPr wrap="square">
            <a:spAutoFit/>
          </a:bodyPr>
          <a:lstStyle/>
          <a:p>
            <a:r>
              <a:rPr lang="it-IT" sz="1200" dirty="0"/>
              <a:t>The first big </a:t>
            </a:r>
            <a:r>
              <a:rPr lang="it-IT" sz="1200" dirty="0" err="1"/>
              <a:t>mistake</a:t>
            </a:r>
            <a:r>
              <a:rPr lang="it-IT" sz="1200" dirty="0"/>
              <a:t> of companies </a:t>
            </a:r>
            <a:r>
              <a:rPr lang="it-IT" sz="1200" dirty="0" err="1"/>
              <a:t>is</a:t>
            </a:r>
            <a:r>
              <a:rPr lang="it-IT" sz="1200" dirty="0"/>
              <a:t> </a:t>
            </a:r>
            <a:r>
              <a:rPr lang="it-IT" sz="1200" b="1" dirty="0"/>
              <a:t>to </a:t>
            </a:r>
            <a:r>
              <a:rPr lang="it-IT" sz="1200" b="1" dirty="0" err="1"/>
              <a:t>treat</a:t>
            </a:r>
            <a:r>
              <a:rPr lang="it-IT" sz="1200" b="1" dirty="0"/>
              <a:t> </a:t>
            </a:r>
            <a:r>
              <a:rPr lang="it-IT" sz="1200" b="1" dirty="0" err="1"/>
              <a:t>LinkedIn</a:t>
            </a:r>
            <a:r>
              <a:rPr lang="it-IT" sz="1200" b="1" dirty="0"/>
              <a:t> </a:t>
            </a:r>
            <a:r>
              <a:rPr lang="it-IT" sz="1200" b="1" dirty="0" err="1"/>
              <a:t>like</a:t>
            </a:r>
            <a:r>
              <a:rPr lang="it-IT" sz="1200" b="1" dirty="0"/>
              <a:t> a job </a:t>
            </a:r>
            <a:r>
              <a:rPr lang="it-IT" sz="1200" b="1" dirty="0" err="1"/>
              <a:t>board</a:t>
            </a:r>
            <a:r>
              <a:rPr lang="it-IT" sz="1200" b="1" dirty="0"/>
              <a:t>.</a:t>
            </a:r>
            <a:r>
              <a:rPr lang="it-IT" sz="1200" dirty="0"/>
              <a:t> The </a:t>
            </a:r>
            <a:r>
              <a:rPr lang="it-IT" sz="1200" dirty="0" err="1"/>
              <a:t>difference</a:t>
            </a:r>
            <a:r>
              <a:rPr lang="it-IT" sz="1200" dirty="0"/>
              <a:t> </a:t>
            </a:r>
            <a:r>
              <a:rPr lang="it-IT" sz="1200" dirty="0" err="1"/>
              <a:t>is</a:t>
            </a:r>
            <a:r>
              <a:rPr lang="it-IT" sz="1200" dirty="0"/>
              <a:t> </a:t>
            </a:r>
            <a:r>
              <a:rPr lang="it-IT" sz="1200" dirty="0" err="1"/>
              <a:t>substantial</a:t>
            </a:r>
            <a:r>
              <a:rPr lang="it-IT" sz="1200" dirty="0"/>
              <a:t>. On a job </a:t>
            </a:r>
            <a:r>
              <a:rPr lang="it-IT" sz="1200" dirty="0" err="1"/>
              <a:t>board</a:t>
            </a:r>
            <a:r>
              <a:rPr lang="it-IT" sz="1200" dirty="0"/>
              <a:t>, </a:t>
            </a:r>
            <a:r>
              <a:rPr lang="it-IT" sz="1200" dirty="0" err="1"/>
              <a:t>there</a:t>
            </a:r>
            <a:r>
              <a:rPr lang="it-IT" sz="1200" dirty="0"/>
              <a:t> are </a:t>
            </a:r>
            <a:r>
              <a:rPr lang="it-IT" sz="1200" dirty="0" err="1"/>
              <a:t>users</a:t>
            </a:r>
            <a:r>
              <a:rPr lang="it-IT" sz="1200" dirty="0"/>
              <a:t> </a:t>
            </a:r>
            <a:r>
              <a:rPr lang="it-IT" sz="1200" dirty="0" err="1"/>
              <a:t>who</a:t>
            </a:r>
            <a:r>
              <a:rPr lang="it-IT" sz="1200" dirty="0"/>
              <a:t> are </a:t>
            </a:r>
            <a:r>
              <a:rPr lang="it-IT" sz="1200" dirty="0" err="1"/>
              <a:t>actively</a:t>
            </a:r>
            <a:r>
              <a:rPr lang="it-IT" sz="1200" dirty="0"/>
              <a:t> </a:t>
            </a:r>
            <a:r>
              <a:rPr lang="it-IT" sz="1200" dirty="0" err="1"/>
              <a:t>looking</a:t>
            </a:r>
            <a:r>
              <a:rPr lang="it-IT" sz="1200" dirty="0"/>
              <a:t> for a new job. </a:t>
            </a:r>
            <a:r>
              <a:rPr lang="it-IT" sz="1200" dirty="0" err="1"/>
              <a:t>It</a:t>
            </a:r>
            <a:r>
              <a:rPr lang="it-IT" sz="1200" dirty="0"/>
              <a:t> </a:t>
            </a:r>
            <a:r>
              <a:rPr lang="it-IT" sz="1200" dirty="0" err="1"/>
              <a:t>means</a:t>
            </a:r>
            <a:r>
              <a:rPr lang="it-IT" sz="1200" dirty="0"/>
              <a:t> </a:t>
            </a:r>
            <a:r>
              <a:rPr lang="it-IT" sz="1200" dirty="0" err="1"/>
              <a:t>that</a:t>
            </a:r>
            <a:r>
              <a:rPr lang="it-IT" sz="1200" dirty="0"/>
              <a:t> the </a:t>
            </a:r>
            <a:r>
              <a:rPr lang="it-IT" sz="1200" dirty="0" err="1"/>
              <a:t>decision</a:t>
            </a:r>
            <a:r>
              <a:rPr lang="it-IT" sz="1200" dirty="0"/>
              <a:t> </a:t>
            </a:r>
            <a:r>
              <a:rPr lang="it-IT" sz="1200" dirty="0" err="1"/>
              <a:t>cycle</a:t>
            </a:r>
            <a:r>
              <a:rPr lang="it-IT" sz="1200" dirty="0"/>
              <a:t> </a:t>
            </a:r>
            <a:r>
              <a:rPr lang="it-IT" sz="1200" dirty="0" err="1"/>
              <a:t>is</a:t>
            </a:r>
            <a:r>
              <a:rPr lang="it-IT" sz="1200" dirty="0"/>
              <a:t> </a:t>
            </a:r>
            <a:r>
              <a:rPr lang="it-IT" sz="1200" dirty="0" err="1"/>
              <a:t>faster</a:t>
            </a:r>
            <a:r>
              <a:rPr lang="it-IT" sz="1200" dirty="0"/>
              <a:t> and the </a:t>
            </a:r>
            <a:r>
              <a:rPr lang="it-IT" sz="1200" dirty="0" err="1"/>
              <a:t>classic</a:t>
            </a:r>
            <a:r>
              <a:rPr lang="it-IT" sz="1200" dirty="0"/>
              <a:t> </a:t>
            </a:r>
            <a:r>
              <a:rPr lang="it-IT" sz="1200" dirty="0" err="1"/>
              <a:t>formulas</a:t>
            </a:r>
            <a:r>
              <a:rPr lang="it-IT" sz="1200" dirty="0"/>
              <a:t> work.</a:t>
            </a:r>
          </a:p>
        </p:txBody>
      </p:sp>
      <p:sp>
        <p:nvSpPr>
          <p:cNvPr id="11" name="Rettangolo 10">
            <a:extLst>
              <a:ext uri="{FF2B5EF4-FFF2-40B4-BE49-F238E27FC236}">
                <a16:creationId xmlns:a16="http://schemas.microsoft.com/office/drawing/2014/main" xmlns="" id="{61F53675-8B23-DB44-81F9-62242916E314}"/>
              </a:ext>
            </a:extLst>
          </p:cNvPr>
          <p:cNvSpPr/>
          <p:nvPr/>
        </p:nvSpPr>
        <p:spPr>
          <a:xfrm>
            <a:off x="4452314" y="3647211"/>
            <a:ext cx="1813530" cy="1754326"/>
          </a:xfrm>
          <a:prstGeom prst="rect">
            <a:avLst/>
          </a:prstGeom>
        </p:spPr>
        <p:txBody>
          <a:bodyPr wrap="square">
            <a:spAutoFit/>
          </a:bodyPr>
          <a:lstStyle/>
          <a:p>
            <a:r>
              <a:rPr lang="it-IT" sz="1200" dirty="0" err="1"/>
              <a:t>While</a:t>
            </a:r>
            <a:r>
              <a:rPr lang="it-IT" sz="1200" dirty="0"/>
              <a:t> </a:t>
            </a:r>
            <a:r>
              <a:rPr lang="it-IT" sz="1200" dirty="0" err="1"/>
              <a:t>it</a:t>
            </a:r>
            <a:r>
              <a:rPr lang="it-IT" sz="1200" dirty="0"/>
              <a:t> </a:t>
            </a:r>
            <a:r>
              <a:rPr lang="it-IT" sz="1200" dirty="0" err="1"/>
              <a:t>does</a:t>
            </a:r>
            <a:r>
              <a:rPr lang="it-IT" sz="1200" dirty="0"/>
              <a:t>, </a:t>
            </a:r>
            <a:r>
              <a:rPr lang="it-IT" sz="1200" dirty="0" err="1"/>
              <a:t>other</a:t>
            </a:r>
            <a:r>
              <a:rPr lang="it-IT" sz="1200" dirty="0"/>
              <a:t> </a:t>
            </a:r>
            <a:r>
              <a:rPr lang="it-IT" sz="1200" dirty="0" err="1"/>
              <a:t>competing</a:t>
            </a:r>
            <a:r>
              <a:rPr lang="it-IT" sz="1200" dirty="0"/>
              <a:t> companies </a:t>
            </a:r>
            <a:r>
              <a:rPr lang="it-IT" sz="1200" dirty="0" err="1"/>
              <a:t>have</a:t>
            </a:r>
            <a:r>
              <a:rPr lang="it-IT" sz="1200" dirty="0"/>
              <a:t> come to the </a:t>
            </a:r>
            <a:r>
              <a:rPr lang="it-IT" sz="1200" dirty="0" err="1"/>
              <a:t>same</a:t>
            </a:r>
            <a:r>
              <a:rPr lang="it-IT" sz="1200" dirty="0"/>
              <a:t> </a:t>
            </a:r>
            <a:r>
              <a:rPr lang="it-IT" sz="1200" dirty="0" err="1"/>
              <a:t>conclusion</a:t>
            </a:r>
            <a:r>
              <a:rPr lang="it-IT" sz="1200" dirty="0"/>
              <a:t> by </a:t>
            </a:r>
            <a:r>
              <a:rPr lang="it-IT" sz="1200" dirty="0" err="1"/>
              <a:t>raising</a:t>
            </a:r>
            <a:r>
              <a:rPr lang="it-IT" sz="1200" dirty="0"/>
              <a:t> entry </a:t>
            </a:r>
            <a:r>
              <a:rPr lang="it-IT" sz="1200" dirty="0" err="1"/>
              <a:t>barriers</a:t>
            </a:r>
            <a:r>
              <a:rPr lang="it-IT" sz="1200" dirty="0"/>
              <a:t> in </a:t>
            </a:r>
            <a:r>
              <a:rPr lang="it-IT" sz="1200" dirty="0" err="1"/>
              <a:t>terms</a:t>
            </a:r>
            <a:r>
              <a:rPr lang="it-IT" sz="1200" dirty="0"/>
              <a:t> of </a:t>
            </a:r>
            <a:r>
              <a:rPr lang="it-IT" sz="1200" dirty="0" err="1"/>
              <a:t>quality</a:t>
            </a:r>
            <a:r>
              <a:rPr lang="it-IT" sz="1200" dirty="0"/>
              <a:t> and </a:t>
            </a:r>
            <a:r>
              <a:rPr lang="it-IT" sz="1200" dirty="0" err="1"/>
              <a:t>type</a:t>
            </a:r>
            <a:r>
              <a:rPr lang="it-IT" sz="1200" dirty="0"/>
              <a:t> of </a:t>
            </a:r>
            <a:r>
              <a:rPr lang="it-IT" sz="1200" dirty="0" err="1"/>
              <a:t>content</a:t>
            </a:r>
            <a:r>
              <a:rPr lang="it-IT" sz="1200" dirty="0"/>
              <a:t> and advertising budget to </a:t>
            </a:r>
            <a:r>
              <a:rPr lang="it-IT" sz="1200" dirty="0" err="1"/>
              <a:t>amplify</a:t>
            </a:r>
            <a:r>
              <a:rPr lang="it-IT" sz="1200" dirty="0"/>
              <a:t> </a:t>
            </a:r>
            <a:r>
              <a:rPr lang="it-IT" sz="1200" dirty="0" err="1"/>
              <a:t>its</a:t>
            </a:r>
            <a:r>
              <a:rPr lang="it-IT" sz="1200" dirty="0"/>
              <a:t> </a:t>
            </a:r>
            <a:r>
              <a:rPr lang="it-IT" sz="1200" dirty="0" err="1"/>
              <a:t>distribution</a:t>
            </a:r>
            <a:r>
              <a:rPr lang="it-IT" sz="1200" dirty="0"/>
              <a:t>.</a:t>
            </a:r>
          </a:p>
        </p:txBody>
      </p:sp>
    </p:spTree>
    <p:extLst>
      <p:ext uri="{BB962C8B-B14F-4D97-AF65-F5344CB8AC3E}">
        <p14:creationId xmlns:p14="http://schemas.microsoft.com/office/powerpoint/2010/main" xmlns="" val="40531877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But</a:t>
            </a:r>
            <a:r>
              <a:rPr lang="it-IT" sz="2000" b="1" dirty="0"/>
              <a:t>, </a:t>
            </a:r>
            <a:r>
              <a:rPr lang="it-IT" sz="2000" b="1" dirty="0" err="1"/>
              <a:t>where</a:t>
            </a:r>
            <a:r>
              <a:rPr lang="it-IT" sz="2000" b="1" dirty="0"/>
              <a:t> are </a:t>
            </a:r>
            <a:r>
              <a:rPr lang="it-IT" sz="2000" b="1" dirty="0" err="1"/>
              <a:t>you</a:t>
            </a:r>
            <a:r>
              <a:rPr lang="it-IT" sz="2000" b="1" dirty="0"/>
              <a:t> </a:t>
            </a:r>
            <a:r>
              <a:rPr lang="it-IT" sz="2000" b="1" dirty="0" err="1"/>
              <a:t>going</a:t>
            </a:r>
            <a:r>
              <a:rPr lang="it-IT" sz="2000" b="1" dirty="0"/>
              <a:t> </a:t>
            </a:r>
            <a:r>
              <a:rPr lang="it-IT" sz="2000" b="1" dirty="0" err="1"/>
              <a:t>if</a:t>
            </a:r>
            <a:r>
              <a:rPr lang="it-IT" sz="2000" b="1" dirty="0"/>
              <a:t> </a:t>
            </a:r>
            <a:r>
              <a:rPr lang="it-IT" sz="2000" b="1" dirty="0" err="1"/>
              <a:t>you</a:t>
            </a:r>
            <a:r>
              <a:rPr lang="it-IT" sz="2000" b="1" dirty="0"/>
              <a:t> </a:t>
            </a:r>
            <a:r>
              <a:rPr lang="it-IT" sz="2000" b="1" dirty="0" err="1"/>
              <a:t>don't</a:t>
            </a:r>
            <a:r>
              <a:rPr lang="it-IT" sz="2000" b="1" dirty="0"/>
              <a:t> </a:t>
            </a:r>
            <a:r>
              <a:rPr lang="it-IT" sz="2000" b="1" dirty="0" err="1"/>
              <a:t>have</a:t>
            </a:r>
            <a:r>
              <a:rPr lang="it-IT" sz="2000" b="1" dirty="0"/>
              <a:t> the </a:t>
            </a:r>
            <a:r>
              <a:rPr lang="it-IT" sz="2000" b="1" dirty="0" err="1"/>
              <a:t>plan</a:t>
            </a:r>
            <a:r>
              <a:rPr lang="it-IT" sz="2000" b="1" dirty="0"/>
              <a:t>?</a:t>
            </a:r>
          </a:p>
        </p:txBody>
      </p:sp>
      <p:pic>
        <p:nvPicPr>
          <p:cNvPr id="6145" name="Picture 1" descr="page11image31101200">
            <a:extLst>
              <a:ext uri="{FF2B5EF4-FFF2-40B4-BE49-F238E27FC236}">
                <a16:creationId xmlns:a16="http://schemas.microsoft.com/office/drawing/2014/main" xmlns="" id="{1BCCE90B-86D1-A945-B75C-E674CA23D7FF}"/>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79769" y="1122666"/>
            <a:ext cx="2386740" cy="4704697"/>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24D4362E-63D2-A641-ABB9-9BF9C438F54B}"/>
              </a:ext>
            </a:extLst>
          </p:cNvPr>
          <p:cNvSpPr/>
          <p:nvPr/>
        </p:nvSpPr>
        <p:spPr>
          <a:xfrm>
            <a:off x="219621" y="1518361"/>
            <a:ext cx="8837882" cy="738664"/>
          </a:xfrm>
          <a:prstGeom prst="rect">
            <a:avLst/>
          </a:prstGeom>
        </p:spPr>
        <p:txBody>
          <a:bodyPr wrap="square">
            <a:spAutoFit/>
          </a:bodyPr>
          <a:lstStyle/>
          <a:p>
            <a:r>
              <a:rPr lang="it-IT" sz="1400" dirty="0" err="1"/>
              <a:t>This</a:t>
            </a:r>
            <a:r>
              <a:rPr lang="it-IT" sz="1400" dirty="0"/>
              <a:t> </a:t>
            </a:r>
            <a:r>
              <a:rPr lang="it-IT" sz="1400" dirty="0" err="1"/>
              <a:t>misunderstanding</a:t>
            </a:r>
            <a:r>
              <a:rPr lang="it-IT" sz="1400" dirty="0"/>
              <a:t> of </a:t>
            </a:r>
            <a:r>
              <a:rPr lang="it-IT" sz="1400" dirty="0" err="1"/>
              <a:t>LinkedIn</a:t>
            </a:r>
            <a:r>
              <a:rPr lang="it-IT" sz="1400" dirty="0"/>
              <a:t> </a:t>
            </a:r>
            <a:r>
              <a:rPr lang="it-IT" sz="1400" dirty="0" err="1"/>
              <a:t>is</a:t>
            </a:r>
            <a:r>
              <a:rPr lang="it-IT" sz="1400" dirty="0"/>
              <a:t> </a:t>
            </a:r>
            <a:r>
              <a:rPr lang="it-IT" sz="1400" dirty="0" err="1"/>
              <a:t>why</a:t>
            </a:r>
            <a:r>
              <a:rPr lang="it-IT" sz="1400" dirty="0"/>
              <a:t> companies rush to </a:t>
            </a:r>
            <a:r>
              <a:rPr lang="it-IT" sz="1400" dirty="0" err="1"/>
              <a:t>equip</a:t>
            </a:r>
            <a:r>
              <a:rPr lang="it-IT" sz="1400" dirty="0"/>
              <a:t> </a:t>
            </a:r>
            <a:r>
              <a:rPr lang="it-IT" sz="1400" dirty="0" err="1"/>
              <a:t>themselves</a:t>
            </a:r>
            <a:r>
              <a:rPr lang="it-IT" sz="1400" dirty="0"/>
              <a:t> with </a:t>
            </a:r>
            <a:r>
              <a:rPr lang="it-IT" sz="1400" dirty="0" err="1"/>
              <a:t>overabundant</a:t>
            </a:r>
            <a:r>
              <a:rPr lang="it-IT" sz="1400" dirty="0"/>
              <a:t> Job </a:t>
            </a:r>
            <a:r>
              <a:rPr lang="it-IT" sz="1400" dirty="0" err="1"/>
              <a:t>Slots</a:t>
            </a:r>
            <a:r>
              <a:rPr lang="it-IT" sz="1400" dirty="0"/>
              <a:t> and Career </a:t>
            </a:r>
            <a:r>
              <a:rPr lang="it-IT" sz="1400" dirty="0" err="1"/>
              <a:t>Pages</a:t>
            </a:r>
            <a:r>
              <a:rPr lang="it-IT" sz="1400" dirty="0"/>
              <a:t> </a:t>
            </a:r>
            <a:r>
              <a:rPr lang="it-IT" sz="1400" dirty="0" err="1"/>
              <a:t>when</a:t>
            </a:r>
            <a:r>
              <a:rPr lang="it-IT" sz="1400" dirty="0"/>
              <a:t> </a:t>
            </a:r>
            <a:r>
              <a:rPr lang="it-IT" sz="1400" dirty="0" err="1"/>
              <a:t>they</a:t>
            </a:r>
            <a:r>
              <a:rPr lang="it-IT" sz="1400" dirty="0"/>
              <a:t> </a:t>
            </a:r>
            <a:r>
              <a:rPr lang="it-IT" sz="1400" dirty="0" err="1"/>
              <a:t>should</a:t>
            </a:r>
            <a:r>
              <a:rPr lang="it-IT" sz="1400" dirty="0"/>
              <a:t> first </a:t>
            </a:r>
            <a:r>
              <a:rPr lang="it-IT" sz="1400" dirty="0" err="1"/>
              <a:t>invest</a:t>
            </a:r>
            <a:r>
              <a:rPr lang="it-IT" sz="1400" dirty="0"/>
              <a:t> in </a:t>
            </a:r>
            <a:r>
              <a:rPr lang="it-IT" sz="1400" dirty="0" err="1"/>
              <a:t>organic</a:t>
            </a:r>
            <a:r>
              <a:rPr lang="it-IT" sz="1400" dirty="0"/>
              <a:t> page </a:t>
            </a:r>
            <a:r>
              <a:rPr lang="it-IT" sz="1400" dirty="0" err="1"/>
              <a:t>communication</a:t>
            </a:r>
            <a:r>
              <a:rPr lang="it-IT" sz="1400" dirty="0"/>
              <a:t>, an </a:t>
            </a:r>
            <a:r>
              <a:rPr lang="it-IT" sz="1400" dirty="0" err="1"/>
              <a:t>ambassadorship</a:t>
            </a:r>
            <a:r>
              <a:rPr lang="it-IT" sz="1400" dirty="0"/>
              <a:t> </a:t>
            </a:r>
            <a:r>
              <a:rPr lang="it-IT" sz="1400" dirty="0" err="1"/>
              <a:t>program</a:t>
            </a:r>
            <a:r>
              <a:rPr lang="it-IT" sz="1400" dirty="0"/>
              <a:t>, and </a:t>
            </a:r>
            <a:r>
              <a:rPr lang="it-IT" sz="1400" dirty="0" err="1"/>
              <a:t>targeted</a:t>
            </a:r>
            <a:r>
              <a:rPr lang="it-IT" sz="1400" dirty="0"/>
              <a:t> advertising to </a:t>
            </a:r>
            <a:r>
              <a:rPr lang="it-IT" sz="1400" dirty="0" err="1"/>
              <a:t>amplify</a:t>
            </a:r>
            <a:r>
              <a:rPr lang="it-IT" sz="1400" dirty="0"/>
              <a:t> the </a:t>
            </a:r>
            <a:r>
              <a:rPr lang="it-IT" sz="1400" dirty="0" err="1"/>
              <a:t>reach</a:t>
            </a:r>
            <a:r>
              <a:rPr lang="it-IT" sz="1400" dirty="0"/>
              <a:t> of the page. </a:t>
            </a:r>
            <a:r>
              <a:rPr lang="it-IT" sz="1400" dirty="0" err="1"/>
              <a:t>organic</a:t>
            </a:r>
            <a:r>
              <a:rPr lang="it-IT" sz="1400" dirty="0"/>
              <a:t> </a:t>
            </a:r>
            <a:r>
              <a:rPr lang="it-IT" sz="1400" dirty="0" err="1"/>
              <a:t>project</a:t>
            </a:r>
            <a:r>
              <a:rPr lang="it-IT" sz="1400" dirty="0"/>
              <a:t>.</a:t>
            </a:r>
          </a:p>
        </p:txBody>
      </p:sp>
      <p:sp>
        <p:nvSpPr>
          <p:cNvPr id="3" name="Rettangolo 2">
            <a:extLst>
              <a:ext uri="{FF2B5EF4-FFF2-40B4-BE49-F238E27FC236}">
                <a16:creationId xmlns:a16="http://schemas.microsoft.com/office/drawing/2014/main" xmlns="" id="{4100028D-0255-114E-8EC6-A527A2D12096}"/>
              </a:ext>
            </a:extLst>
          </p:cNvPr>
          <p:cNvSpPr/>
          <p:nvPr/>
        </p:nvSpPr>
        <p:spPr>
          <a:xfrm>
            <a:off x="219621" y="2461992"/>
            <a:ext cx="6834322" cy="1323439"/>
          </a:xfrm>
          <a:prstGeom prst="rect">
            <a:avLst/>
          </a:prstGeom>
        </p:spPr>
        <p:txBody>
          <a:bodyPr wrap="square">
            <a:spAutoFit/>
          </a:bodyPr>
          <a:lstStyle/>
          <a:p>
            <a:pPr algn="ctr"/>
            <a:r>
              <a:rPr lang="it-IT" sz="1600" dirty="0"/>
              <a:t>In short, </a:t>
            </a:r>
            <a:r>
              <a:rPr lang="it-IT" sz="1600" dirty="0" err="1"/>
              <a:t>working</a:t>
            </a:r>
            <a:r>
              <a:rPr lang="it-IT" sz="1600" dirty="0"/>
              <a:t> </a:t>
            </a:r>
            <a:r>
              <a:rPr lang="it-IT" sz="1600" dirty="0" err="1"/>
              <a:t>without</a:t>
            </a:r>
            <a:r>
              <a:rPr lang="it-IT" sz="1600" dirty="0"/>
              <a:t> a </a:t>
            </a:r>
            <a:r>
              <a:rPr lang="it-IT" sz="1600" dirty="0" err="1"/>
              <a:t>plan</a:t>
            </a:r>
            <a:r>
              <a:rPr lang="it-IT" sz="1600" dirty="0"/>
              <a:t> </a:t>
            </a:r>
            <a:r>
              <a:rPr lang="it-IT" sz="1600" dirty="0" err="1"/>
              <a:t>is</a:t>
            </a:r>
            <a:r>
              <a:rPr lang="it-IT" sz="1600" dirty="0"/>
              <a:t> the fast </a:t>
            </a:r>
            <a:r>
              <a:rPr lang="it-IT" sz="1600" dirty="0" err="1"/>
              <a:t>track</a:t>
            </a:r>
            <a:r>
              <a:rPr lang="it-IT" sz="1600" dirty="0"/>
              <a:t> to </a:t>
            </a:r>
            <a:r>
              <a:rPr lang="it-IT" sz="1600" dirty="0" err="1"/>
              <a:t>disaster</a:t>
            </a:r>
            <a:r>
              <a:rPr lang="it-IT" sz="1600" dirty="0"/>
              <a:t>.</a:t>
            </a:r>
          </a:p>
          <a:p>
            <a:pPr algn="ctr"/>
            <a:r>
              <a:rPr lang="it-IT" sz="1600" b="1" dirty="0"/>
              <a:t>«</a:t>
            </a:r>
            <a:r>
              <a:rPr lang="it-IT" sz="1600" b="1" dirty="0" err="1"/>
              <a:t>But</a:t>
            </a:r>
            <a:r>
              <a:rPr lang="it-IT" sz="1600" b="1" dirty="0"/>
              <a:t> </a:t>
            </a:r>
            <a:r>
              <a:rPr lang="it-IT" sz="1600" b="1" dirty="0" err="1"/>
              <a:t>we</a:t>
            </a:r>
            <a:r>
              <a:rPr lang="it-IT" sz="1600" b="1" dirty="0"/>
              <a:t> </a:t>
            </a:r>
            <a:r>
              <a:rPr lang="it-IT" sz="1600" b="1" dirty="0" err="1"/>
              <a:t>have</a:t>
            </a:r>
            <a:r>
              <a:rPr lang="it-IT" sz="1600" b="1" dirty="0"/>
              <a:t> a </a:t>
            </a:r>
            <a:r>
              <a:rPr lang="it-IT" sz="1600" b="1" dirty="0" err="1"/>
              <a:t>plan</a:t>
            </a:r>
            <a:r>
              <a:rPr lang="it-IT" sz="1600" b="1" dirty="0"/>
              <a:t>!»</a:t>
            </a:r>
          </a:p>
          <a:p>
            <a:pPr algn="ctr"/>
            <a:endParaRPr lang="it-IT" sz="1600" dirty="0"/>
          </a:p>
          <a:p>
            <a:pPr algn="ctr"/>
            <a:r>
              <a:rPr lang="it-IT" sz="1600" b="1" dirty="0" err="1">
                <a:solidFill>
                  <a:schemeClr val="accent1">
                    <a:lumMod val="75000"/>
                  </a:schemeClr>
                </a:solidFill>
              </a:rPr>
              <a:t>Pay</a:t>
            </a:r>
            <a:r>
              <a:rPr lang="it-IT" sz="1600" b="1" dirty="0">
                <a:solidFill>
                  <a:schemeClr val="accent1">
                    <a:lumMod val="75000"/>
                  </a:schemeClr>
                </a:solidFill>
              </a:rPr>
              <a:t> </a:t>
            </a:r>
            <a:r>
              <a:rPr lang="it-IT" sz="1600" b="1" dirty="0" err="1">
                <a:solidFill>
                  <a:schemeClr val="accent1">
                    <a:lumMod val="75000"/>
                  </a:schemeClr>
                </a:solidFill>
              </a:rPr>
              <a:t>close</a:t>
            </a:r>
            <a:r>
              <a:rPr lang="it-IT" sz="1600" b="1" dirty="0">
                <a:solidFill>
                  <a:schemeClr val="accent1">
                    <a:lumMod val="75000"/>
                  </a:schemeClr>
                </a:solidFill>
              </a:rPr>
              <a:t> </a:t>
            </a:r>
            <a:r>
              <a:rPr lang="it-IT" sz="1600" b="1" dirty="0" err="1">
                <a:solidFill>
                  <a:schemeClr val="accent1">
                    <a:lumMod val="75000"/>
                  </a:schemeClr>
                </a:solidFill>
              </a:rPr>
              <a:t>attention</a:t>
            </a:r>
            <a:r>
              <a:rPr lang="it-IT" sz="1600" b="1" dirty="0">
                <a:solidFill>
                  <a:schemeClr val="accent1">
                    <a:lumMod val="75000"/>
                  </a:schemeClr>
                </a:solidFill>
              </a:rPr>
              <a:t>: the companies I </a:t>
            </a:r>
            <a:r>
              <a:rPr lang="it-IT" sz="1600" b="1" dirty="0" err="1">
                <a:solidFill>
                  <a:schemeClr val="accent1">
                    <a:lumMod val="75000"/>
                  </a:schemeClr>
                </a:solidFill>
              </a:rPr>
              <a:t>have</a:t>
            </a:r>
            <a:r>
              <a:rPr lang="it-IT" sz="1600" b="1" dirty="0">
                <a:solidFill>
                  <a:schemeClr val="accent1">
                    <a:lumMod val="75000"/>
                  </a:schemeClr>
                </a:solidFill>
              </a:rPr>
              <a:t> </a:t>
            </a:r>
            <a:r>
              <a:rPr lang="it-IT" sz="1600" b="1" dirty="0" err="1">
                <a:solidFill>
                  <a:schemeClr val="accent1">
                    <a:lumMod val="75000"/>
                  </a:schemeClr>
                </a:solidFill>
              </a:rPr>
              <a:t>heard</a:t>
            </a:r>
            <a:r>
              <a:rPr lang="it-IT" sz="1600" b="1" dirty="0">
                <a:solidFill>
                  <a:schemeClr val="accent1">
                    <a:lumMod val="75000"/>
                  </a:schemeClr>
                </a:solidFill>
              </a:rPr>
              <a:t> </a:t>
            </a:r>
            <a:r>
              <a:rPr lang="it-IT" sz="1600" b="1" dirty="0" err="1">
                <a:solidFill>
                  <a:schemeClr val="accent1">
                    <a:lumMod val="75000"/>
                  </a:schemeClr>
                </a:solidFill>
              </a:rPr>
              <a:t>this</a:t>
            </a:r>
            <a:r>
              <a:rPr lang="it-IT" sz="1600" b="1" dirty="0">
                <a:solidFill>
                  <a:schemeClr val="accent1">
                    <a:lumMod val="75000"/>
                  </a:schemeClr>
                </a:solidFill>
              </a:rPr>
              <a:t> </a:t>
            </a:r>
            <a:r>
              <a:rPr lang="it-IT" sz="1600" b="1" dirty="0" err="1">
                <a:solidFill>
                  <a:schemeClr val="accent1">
                    <a:lumMod val="75000"/>
                  </a:schemeClr>
                </a:solidFill>
              </a:rPr>
              <a:t>phrase</a:t>
            </a:r>
            <a:r>
              <a:rPr lang="it-IT" sz="1600" b="1" dirty="0">
                <a:solidFill>
                  <a:schemeClr val="accent1">
                    <a:lumMod val="75000"/>
                  </a:schemeClr>
                </a:solidFill>
              </a:rPr>
              <a:t> </a:t>
            </a:r>
            <a:r>
              <a:rPr lang="it-IT" sz="1600" b="1" dirty="0" err="1">
                <a:solidFill>
                  <a:schemeClr val="accent1">
                    <a:lumMod val="75000"/>
                  </a:schemeClr>
                </a:solidFill>
              </a:rPr>
              <a:t>have</a:t>
            </a:r>
            <a:r>
              <a:rPr lang="it-IT" sz="1600" b="1" dirty="0">
                <a:solidFill>
                  <a:schemeClr val="accent1">
                    <a:lumMod val="75000"/>
                  </a:schemeClr>
                </a:solidFill>
              </a:rPr>
              <a:t> </a:t>
            </a:r>
            <a:r>
              <a:rPr lang="it-IT" sz="1600" b="1" dirty="0" err="1">
                <a:solidFill>
                  <a:schemeClr val="accent1">
                    <a:lumMod val="75000"/>
                  </a:schemeClr>
                </a:solidFill>
              </a:rPr>
              <a:t>had</a:t>
            </a:r>
            <a:r>
              <a:rPr lang="it-IT" sz="1600" b="1" dirty="0">
                <a:solidFill>
                  <a:schemeClr val="accent1">
                    <a:lumMod val="75000"/>
                  </a:schemeClr>
                </a:solidFill>
              </a:rPr>
              <a:t> an </a:t>
            </a:r>
            <a:r>
              <a:rPr lang="it-IT" sz="1600" b="1" dirty="0" err="1">
                <a:solidFill>
                  <a:schemeClr val="accent1">
                    <a:lumMod val="75000"/>
                  </a:schemeClr>
                </a:solidFill>
              </a:rPr>
              <a:t>editorial</a:t>
            </a:r>
            <a:r>
              <a:rPr lang="it-IT" sz="1600" b="1" dirty="0">
                <a:solidFill>
                  <a:schemeClr val="accent1">
                    <a:lumMod val="75000"/>
                  </a:schemeClr>
                </a:solidFill>
              </a:rPr>
              <a:t> "</a:t>
            </a:r>
            <a:r>
              <a:rPr lang="it-IT" sz="1600" b="1" dirty="0" err="1">
                <a:solidFill>
                  <a:schemeClr val="accent1">
                    <a:lumMod val="75000"/>
                  </a:schemeClr>
                </a:solidFill>
              </a:rPr>
              <a:t>calendar</a:t>
            </a:r>
            <a:r>
              <a:rPr lang="it-IT" sz="1600" b="1" dirty="0">
                <a:solidFill>
                  <a:schemeClr val="accent1">
                    <a:lumMod val="75000"/>
                  </a:schemeClr>
                </a:solidFill>
              </a:rPr>
              <a:t>", </a:t>
            </a:r>
            <a:r>
              <a:rPr lang="it-IT" sz="1600" b="1" dirty="0" err="1">
                <a:solidFill>
                  <a:schemeClr val="accent1">
                    <a:lumMod val="75000"/>
                  </a:schemeClr>
                </a:solidFill>
              </a:rPr>
              <a:t>not</a:t>
            </a:r>
            <a:r>
              <a:rPr lang="it-IT" sz="1600" b="1" dirty="0">
                <a:solidFill>
                  <a:schemeClr val="accent1">
                    <a:lumMod val="75000"/>
                  </a:schemeClr>
                </a:solidFill>
              </a:rPr>
              <a:t> an HR "</a:t>
            </a:r>
            <a:r>
              <a:rPr lang="it-IT" sz="1600" b="1" dirty="0" err="1">
                <a:solidFill>
                  <a:schemeClr val="accent1">
                    <a:lumMod val="75000"/>
                  </a:schemeClr>
                </a:solidFill>
              </a:rPr>
              <a:t>communication</a:t>
            </a:r>
            <a:r>
              <a:rPr lang="it-IT" sz="1600" b="1" dirty="0">
                <a:solidFill>
                  <a:schemeClr val="accent1">
                    <a:lumMod val="75000"/>
                  </a:schemeClr>
                </a:solidFill>
              </a:rPr>
              <a:t> </a:t>
            </a:r>
            <a:r>
              <a:rPr lang="it-IT" sz="1600" b="1" dirty="0" err="1">
                <a:solidFill>
                  <a:schemeClr val="accent1">
                    <a:lumMod val="75000"/>
                  </a:schemeClr>
                </a:solidFill>
              </a:rPr>
              <a:t>plan</a:t>
            </a:r>
            <a:r>
              <a:rPr lang="it-IT" sz="1600" b="1" dirty="0">
                <a:solidFill>
                  <a:schemeClr val="accent1">
                    <a:lumMod val="75000"/>
                  </a:schemeClr>
                </a:solidFill>
              </a:rPr>
              <a:t>" on </a:t>
            </a:r>
            <a:r>
              <a:rPr lang="it-IT" sz="1600" b="1" dirty="0" err="1">
                <a:solidFill>
                  <a:schemeClr val="accent1">
                    <a:lumMod val="75000"/>
                  </a:schemeClr>
                </a:solidFill>
              </a:rPr>
              <a:t>LinkedIn</a:t>
            </a:r>
            <a:r>
              <a:rPr lang="it-IT" sz="1600" b="1" dirty="0">
                <a:solidFill>
                  <a:schemeClr val="accent1">
                    <a:lumMod val="75000"/>
                  </a:schemeClr>
                </a:solidFill>
              </a:rPr>
              <a:t>.</a:t>
            </a:r>
          </a:p>
        </p:txBody>
      </p:sp>
      <p:sp>
        <p:nvSpPr>
          <p:cNvPr id="8" name="Title 2">
            <a:extLst>
              <a:ext uri="{FF2B5EF4-FFF2-40B4-BE49-F238E27FC236}">
                <a16:creationId xmlns:a16="http://schemas.microsoft.com/office/drawing/2014/main" xmlns="" id="{B7E356AA-9045-F741-8DA1-AB7FBC6E4FA1}"/>
              </a:ext>
            </a:extLst>
          </p:cNvPr>
          <p:cNvSpPr txBox="1">
            <a:spLocks/>
          </p:cNvSpPr>
          <p:nvPr/>
        </p:nvSpPr>
        <p:spPr>
          <a:xfrm>
            <a:off x="1661238" y="2346177"/>
            <a:ext cx="3951087" cy="56793"/>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sp>
        <p:nvSpPr>
          <p:cNvPr id="9" name="Title 2">
            <a:extLst>
              <a:ext uri="{FF2B5EF4-FFF2-40B4-BE49-F238E27FC236}">
                <a16:creationId xmlns:a16="http://schemas.microsoft.com/office/drawing/2014/main" xmlns="" id="{DC2C5FDA-DAFA-9844-A700-7CF35D659445}"/>
              </a:ext>
            </a:extLst>
          </p:cNvPr>
          <p:cNvSpPr txBox="1">
            <a:spLocks/>
          </p:cNvSpPr>
          <p:nvPr/>
        </p:nvSpPr>
        <p:spPr>
          <a:xfrm>
            <a:off x="1576131" y="3844453"/>
            <a:ext cx="3951087" cy="56793"/>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sp>
        <p:nvSpPr>
          <p:cNvPr id="4" name="Rettangolo 3">
            <a:extLst>
              <a:ext uri="{FF2B5EF4-FFF2-40B4-BE49-F238E27FC236}">
                <a16:creationId xmlns:a16="http://schemas.microsoft.com/office/drawing/2014/main" xmlns="" id="{BD865B35-1820-3C4E-AB12-0D3DC7E49C4D}"/>
              </a:ext>
            </a:extLst>
          </p:cNvPr>
          <p:cNvSpPr/>
          <p:nvPr/>
        </p:nvSpPr>
        <p:spPr>
          <a:xfrm>
            <a:off x="314696" y="4008122"/>
            <a:ext cx="3105398" cy="1754326"/>
          </a:xfrm>
          <a:prstGeom prst="rect">
            <a:avLst/>
          </a:prstGeom>
        </p:spPr>
        <p:txBody>
          <a:bodyPr wrap="square">
            <a:spAutoFit/>
          </a:bodyPr>
          <a:lstStyle/>
          <a:p>
            <a:pPr algn="just"/>
            <a:r>
              <a:rPr lang="it-IT" sz="1200" dirty="0"/>
              <a:t>An </a:t>
            </a:r>
            <a:r>
              <a:rPr lang="it-IT" sz="1200" dirty="0" err="1"/>
              <a:t>editorial</a:t>
            </a:r>
            <a:r>
              <a:rPr lang="it-IT" sz="1200" dirty="0"/>
              <a:t> </a:t>
            </a:r>
            <a:r>
              <a:rPr lang="it-IT" sz="1200" dirty="0" err="1"/>
              <a:t>calendar</a:t>
            </a:r>
            <a:r>
              <a:rPr lang="it-IT" sz="1200" dirty="0"/>
              <a:t> </a:t>
            </a:r>
            <a:r>
              <a:rPr lang="it-IT" sz="1200" dirty="0" err="1"/>
              <a:t>is</a:t>
            </a:r>
            <a:r>
              <a:rPr lang="it-IT" sz="1200" dirty="0"/>
              <a:t> an </a:t>
            </a:r>
            <a:r>
              <a:rPr lang="it-IT" sz="1200" dirty="0" err="1"/>
              <a:t>ordered</a:t>
            </a:r>
            <a:r>
              <a:rPr lang="it-IT" sz="1200" dirty="0"/>
              <a:t> </a:t>
            </a:r>
            <a:r>
              <a:rPr lang="it-IT" sz="1200" dirty="0" err="1"/>
              <a:t>collection</a:t>
            </a:r>
            <a:r>
              <a:rPr lang="it-IT" sz="1200" dirty="0"/>
              <a:t> of </a:t>
            </a:r>
            <a:r>
              <a:rPr lang="it-IT" sz="1200" dirty="0" err="1"/>
              <a:t>posts</a:t>
            </a:r>
            <a:r>
              <a:rPr lang="it-IT" sz="1200" dirty="0"/>
              <a:t>, </a:t>
            </a:r>
            <a:r>
              <a:rPr lang="it-IT" sz="1200" dirty="0" err="1"/>
              <a:t>inserted</a:t>
            </a:r>
            <a:r>
              <a:rPr lang="it-IT" sz="1200" dirty="0"/>
              <a:t> </a:t>
            </a:r>
            <a:r>
              <a:rPr lang="it-IT" sz="1200" dirty="0" err="1"/>
              <a:t>within</a:t>
            </a:r>
            <a:r>
              <a:rPr lang="it-IT" sz="1200" dirty="0"/>
              <a:t> a schedule </a:t>
            </a:r>
            <a:r>
              <a:rPr lang="it-IT" sz="1200" dirty="0" err="1"/>
              <a:t>that</a:t>
            </a:r>
            <a:r>
              <a:rPr lang="it-IT" sz="1200" dirty="0"/>
              <a:t> </a:t>
            </a:r>
            <a:r>
              <a:rPr lang="it-IT" sz="1200" dirty="0" err="1"/>
              <a:t>streamlines</a:t>
            </a:r>
            <a:r>
              <a:rPr lang="it-IT" sz="1200" dirty="0"/>
              <a:t> the work of the teams </a:t>
            </a:r>
            <a:r>
              <a:rPr lang="it-IT" sz="1200" dirty="0" err="1"/>
              <a:t>that</a:t>
            </a:r>
            <a:r>
              <a:rPr lang="it-IT" sz="1200" dirty="0"/>
              <a:t> operate </a:t>
            </a:r>
            <a:r>
              <a:rPr lang="it-IT" sz="1200" dirty="0" err="1"/>
              <a:t>around</a:t>
            </a:r>
            <a:r>
              <a:rPr lang="it-IT" sz="1200" dirty="0"/>
              <a:t> the page. </a:t>
            </a:r>
            <a:r>
              <a:rPr lang="it-IT" sz="1200" dirty="0" err="1"/>
              <a:t>Having</a:t>
            </a:r>
            <a:r>
              <a:rPr lang="it-IT" sz="1200" dirty="0"/>
              <a:t> an </a:t>
            </a:r>
            <a:r>
              <a:rPr lang="it-IT" sz="1200" dirty="0" err="1"/>
              <a:t>editorial</a:t>
            </a:r>
            <a:r>
              <a:rPr lang="it-IT" sz="1200" dirty="0"/>
              <a:t> </a:t>
            </a:r>
            <a:r>
              <a:rPr lang="it-IT" sz="1200" dirty="0" err="1"/>
              <a:t>calendar</a:t>
            </a:r>
            <a:r>
              <a:rPr lang="it-IT" sz="1200" dirty="0"/>
              <a:t> </a:t>
            </a:r>
            <a:r>
              <a:rPr lang="it-IT" sz="1200" dirty="0" err="1"/>
              <a:t>is</a:t>
            </a:r>
            <a:r>
              <a:rPr lang="it-IT" sz="1200" dirty="0"/>
              <a:t> </a:t>
            </a:r>
            <a:r>
              <a:rPr lang="it-IT" sz="1200" dirty="0" err="1"/>
              <a:t>important</a:t>
            </a:r>
            <a:r>
              <a:rPr lang="it-IT" sz="1200" dirty="0"/>
              <a:t>: </a:t>
            </a:r>
            <a:r>
              <a:rPr lang="it-IT" sz="1200" dirty="0" err="1"/>
              <a:t>it</a:t>
            </a:r>
            <a:r>
              <a:rPr lang="it-IT" sz="1200" dirty="0"/>
              <a:t> </a:t>
            </a:r>
            <a:r>
              <a:rPr lang="it-IT" sz="1200" dirty="0" err="1"/>
              <a:t>facilitates</a:t>
            </a:r>
            <a:r>
              <a:rPr lang="it-IT" sz="1200" dirty="0"/>
              <a:t> the Employer </a:t>
            </a:r>
            <a:r>
              <a:rPr lang="it-IT" sz="1200" dirty="0" err="1"/>
              <a:t>Branding</a:t>
            </a:r>
            <a:r>
              <a:rPr lang="it-IT" sz="1200" dirty="0"/>
              <a:t> </a:t>
            </a:r>
            <a:r>
              <a:rPr lang="it-IT" sz="1200" dirty="0" err="1"/>
              <a:t>Manager's</a:t>
            </a:r>
            <a:r>
              <a:rPr lang="it-IT" sz="1200" dirty="0"/>
              <a:t> work; </a:t>
            </a:r>
            <a:r>
              <a:rPr lang="it-IT" sz="1200" dirty="0" err="1"/>
              <a:t>coordinates</a:t>
            </a:r>
            <a:r>
              <a:rPr lang="it-IT" sz="1200" dirty="0"/>
              <a:t> the </a:t>
            </a:r>
            <a:r>
              <a:rPr lang="it-IT" sz="1200" dirty="0" err="1"/>
              <a:t>internal</a:t>
            </a:r>
            <a:r>
              <a:rPr lang="it-IT" sz="1200" dirty="0"/>
              <a:t> </a:t>
            </a:r>
            <a:r>
              <a:rPr lang="it-IT" sz="1200" dirty="0" err="1"/>
              <a:t>actors</a:t>
            </a:r>
            <a:r>
              <a:rPr lang="it-IT" sz="1200" dirty="0"/>
              <a:t> (</a:t>
            </a:r>
            <a:r>
              <a:rPr lang="it-IT" sz="1200" dirty="0" err="1"/>
              <a:t>eg</a:t>
            </a:r>
            <a:r>
              <a:rPr lang="it-IT" sz="1200" dirty="0"/>
              <a:t> HR and </a:t>
            </a:r>
            <a:r>
              <a:rPr lang="it-IT" sz="1200" dirty="0" err="1"/>
              <a:t>Communication</a:t>
            </a:r>
            <a:r>
              <a:rPr lang="it-IT" sz="1200" dirty="0"/>
              <a:t>) and the </a:t>
            </a:r>
            <a:r>
              <a:rPr lang="it-IT" sz="1200" dirty="0" err="1"/>
              <a:t>external</a:t>
            </a:r>
            <a:r>
              <a:rPr lang="it-IT" sz="1200" dirty="0"/>
              <a:t> </a:t>
            </a:r>
            <a:r>
              <a:rPr lang="it-IT" sz="1200" dirty="0" err="1"/>
              <a:t>actors</a:t>
            </a:r>
            <a:r>
              <a:rPr lang="it-IT" sz="1200" dirty="0"/>
              <a:t> (</a:t>
            </a:r>
            <a:r>
              <a:rPr lang="it-IT" sz="1200" dirty="0" err="1"/>
              <a:t>eg</a:t>
            </a:r>
            <a:r>
              <a:rPr lang="it-IT" sz="1200" dirty="0"/>
              <a:t> agency).</a:t>
            </a:r>
          </a:p>
        </p:txBody>
      </p:sp>
      <p:sp>
        <p:nvSpPr>
          <p:cNvPr id="7" name="Rettangolo 6">
            <a:extLst>
              <a:ext uri="{FF2B5EF4-FFF2-40B4-BE49-F238E27FC236}">
                <a16:creationId xmlns:a16="http://schemas.microsoft.com/office/drawing/2014/main" xmlns="" id="{99E940F2-01A0-9D47-AFFD-019C5267DBD2}"/>
              </a:ext>
            </a:extLst>
          </p:cNvPr>
          <p:cNvSpPr/>
          <p:nvPr/>
        </p:nvSpPr>
        <p:spPr>
          <a:xfrm>
            <a:off x="3633644" y="4101655"/>
            <a:ext cx="3236125" cy="1384995"/>
          </a:xfrm>
          <a:prstGeom prst="rect">
            <a:avLst/>
          </a:prstGeom>
        </p:spPr>
        <p:txBody>
          <a:bodyPr wrap="square">
            <a:spAutoFit/>
          </a:bodyPr>
          <a:lstStyle/>
          <a:p>
            <a:pPr algn="just"/>
            <a:r>
              <a:rPr lang="it-IT" sz="1200" b="1" dirty="0"/>
              <a:t>A </a:t>
            </a:r>
            <a:r>
              <a:rPr lang="it-IT" sz="1200" b="1" dirty="0" err="1"/>
              <a:t>communication</a:t>
            </a:r>
            <a:r>
              <a:rPr lang="it-IT" sz="1200" b="1" dirty="0"/>
              <a:t> </a:t>
            </a:r>
            <a:r>
              <a:rPr lang="it-IT" sz="1200" b="1" dirty="0" err="1"/>
              <a:t>plan</a:t>
            </a:r>
            <a:r>
              <a:rPr lang="it-IT" sz="1200" dirty="0"/>
              <a:t>, on the </a:t>
            </a:r>
            <a:r>
              <a:rPr lang="it-IT" sz="1200" dirty="0" err="1"/>
              <a:t>other</a:t>
            </a:r>
            <a:r>
              <a:rPr lang="it-IT" sz="1200" dirty="0"/>
              <a:t> </a:t>
            </a:r>
            <a:r>
              <a:rPr lang="it-IT" sz="1200" dirty="0" err="1"/>
              <a:t>hand</a:t>
            </a:r>
            <a:r>
              <a:rPr lang="it-IT" sz="1200" dirty="0"/>
              <a:t>, </a:t>
            </a:r>
            <a:r>
              <a:rPr lang="it-IT" sz="1200" dirty="0" err="1"/>
              <a:t>is</a:t>
            </a:r>
            <a:r>
              <a:rPr lang="it-IT" sz="1200" dirty="0"/>
              <a:t> </a:t>
            </a:r>
            <a:r>
              <a:rPr lang="it-IT" sz="1200" dirty="0" err="1"/>
              <a:t>at</a:t>
            </a:r>
            <a:r>
              <a:rPr lang="it-IT" sz="1200" dirty="0"/>
              <a:t> a </a:t>
            </a:r>
            <a:r>
              <a:rPr lang="it-IT" sz="1200" dirty="0" err="1"/>
              <a:t>higher</a:t>
            </a:r>
            <a:r>
              <a:rPr lang="it-IT" sz="1200" dirty="0"/>
              <a:t> </a:t>
            </a:r>
            <a:r>
              <a:rPr lang="it-IT" sz="1200" dirty="0" err="1"/>
              <a:t>level</a:t>
            </a:r>
            <a:r>
              <a:rPr lang="it-IT" sz="1200" dirty="0"/>
              <a:t>: </a:t>
            </a:r>
            <a:r>
              <a:rPr lang="it-IT" sz="1200" dirty="0" err="1"/>
              <a:t>it</a:t>
            </a:r>
            <a:r>
              <a:rPr lang="it-IT" sz="1200" dirty="0"/>
              <a:t> </a:t>
            </a:r>
            <a:r>
              <a:rPr lang="it-IT" sz="1200" b="1" dirty="0" err="1"/>
              <a:t>is</a:t>
            </a:r>
            <a:r>
              <a:rPr lang="it-IT" sz="1200" b="1" dirty="0"/>
              <a:t> the global </a:t>
            </a:r>
            <a:r>
              <a:rPr lang="it-IT" sz="1200" b="1" dirty="0" err="1"/>
              <a:t>strategy</a:t>
            </a:r>
            <a:r>
              <a:rPr lang="it-IT" sz="1200" b="1" dirty="0"/>
              <a:t> </a:t>
            </a:r>
            <a:r>
              <a:rPr lang="it-IT" sz="1200" dirty="0" err="1"/>
              <a:t>document</a:t>
            </a:r>
            <a:r>
              <a:rPr lang="it-IT" sz="1200" dirty="0"/>
              <a:t> </a:t>
            </a:r>
            <a:r>
              <a:rPr lang="it-IT" sz="1200" dirty="0" err="1"/>
              <a:t>that</a:t>
            </a:r>
            <a:r>
              <a:rPr lang="it-IT" sz="1200" dirty="0"/>
              <a:t> </a:t>
            </a:r>
            <a:r>
              <a:rPr lang="it-IT" sz="1200" b="1" dirty="0" err="1"/>
              <a:t>aligns</a:t>
            </a:r>
            <a:r>
              <a:rPr lang="it-IT" sz="1200" b="1" dirty="0"/>
              <a:t> </a:t>
            </a:r>
            <a:r>
              <a:rPr lang="it-IT" sz="1200" b="1" dirty="0" err="1"/>
              <a:t>all</a:t>
            </a:r>
            <a:r>
              <a:rPr lang="it-IT" sz="1200" b="1" dirty="0"/>
              <a:t> </a:t>
            </a:r>
            <a:r>
              <a:rPr lang="it-IT" sz="1200" b="1" dirty="0" err="1"/>
              <a:t>project</a:t>
            </a:r>
            <a:r>
              <a:rPr lang="it-IT" sz="1200" b="1" dirty="0"/>
              <a:t> </a:t>
            </a:r>
            <a:r>
              <a:rPr lang="it-IT" sz="1200" b="1" dirty="0" err="1"/>
              <a:t>stakeholders</a:t>
            </a:r>
            <a:r>
              <a:rPr lang="it-IT" sz="1200" b="1" dirty="0"/>
              <a:t> on the goal to be </a:t>
            </a:r>
            <a:r>
              <a:rPr lang="it-IT" sz="1200" b="1" dirty="0" err="1"/>
              <a:t>achieved</a:t>
            </a:r>
            <a:r>
              <a:rPr lang="it-IT" sz="1200" dirty="0"/>
              <a:t>, on the </a:t>
            </a:r>
            <a:r>
              <a:rPr lang="it-IT" sz="1200" dirty="0" err="1"/>
              <a:t>tools</a:t>
            </a:r>
            <a:r>
              <a:rPr lang="it-IT" sz="1200" dirty="0"/>
              <a:t> to </a:t>
            </a:r>
            <a:r>
              <a:rPr lang="it-IT" sz="1200" dirty="0" err="1"/>
              <a:t>achieve</a:t>
            </a:r>
            <a:r>
              <a:rPr lang="it-IT" sz="1200" dirty="0"/>
              <a:t> </a:t>
            </a:r>
            <a:r>
              <a:rPr lang="it-IT" sz="1200" dirty="0" err="1"/>
              <a:t>them</a:t>
            </a:r>
            <a:r>
              <a:rPr lang="it-IT" sz="1200" dirty="0"/>
              <a:t> and </a:t>
            </a:r>
            <a:r>
              <a:rPr lang="it-IT" sz="1200" b="1" dirty="0"/>
              <a:t>on the time and </a:t>
            </a:r>
            <a:r>
              <a:rPr lang="it-IT" sz="1200" b="1" dirty="0" err="1"/>
              <a:t>resources</a:t>
            </a:r>
            <a:r>
              <a:rPr lang="it-IT" sz="1200" b="1" dirty="0"/>
              <a:t> </a:t>
            </a:r>
            <a:r>
              <a:rPr lang="it-IT" sz="1200" b="1" dirty="0" err="1"/>
              <a:t>needed</a:t>
            </a:r>
            <a:r>
              <a:rPr lang="it-IT" sz="1200" b="1" dirty="0"/>
              <a:t> to complete </a:t>
            </a:r>
            <a:r>
              <a:rPr lang="it-IT" sz="1200" b="1" dirty="0" err="1"/>
              <a:t>them</a:t>
            </a:r>
            <a:r>
              <a:rPr lang="it-IT" sz="1200" b="1" dirty="0"/>
              <a:t>.</a:t>
            </a:r>
          </a:p>
        </p:txBody>
      </p:sp>
    </p:spTree>
    <p:extLst>
      <p:ext uri="{BB962C8B-B14F-4D97-AF65-F5344CB8AC3E}">
        <p14:creationId xmlns:p14="http://schemas.microsoft.com/office/powerpoint/2010/main" xmlns="" val="3203392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1800" b="1" dirty="0"/>
              <a:t>HR and </a:t>
            </a:r>
            <a:r>
              <a:rPr lang="it-IT" sz="1800" b="1" dirty="0" err="1"/>
              <a:t>Communication</a:t>
            </a:r>
            <a:r>
              <a:rPr lang="it-IT" sz="1800" b="1" dirty="0"/>
              <a:t>: </a:t>
            </a:r>
            <a:r>
              <a:rPr lang="it-IT" sz="1800" b="1" i="1" u="sng" dirty="0">
                <a:solidFill>
                  <a:schemeClr val="tx1"/>
                </a:solidFill>
              </a:rPr>
              <a:t>the </a:t>
            </a:r>
            <a:r>
              <a:rPr lang="it-IT" sz="1800" b="1" i="1" u="sng" dirty="0" err="1">
                <a:solidFill>
                  <a:schemeClr val="tx1"/>
                </a:solidFill>
              </a:rPr>
              <a:t>testimony</a:t>
            </a:r>
            <a:r>
              <a:rPr lang="it-IT" sz="1800" b="1" i="1" u="sng" dirty="0">
                <a:solidFill>
                  <a:schemeClr val="tx1"/>
                </a:solidFill>
              </a:rPr>
              <a:t> of the Hera Group</a:t>
            </a:r>
          </a:p>
        </p:txBody>
      </p:sp>
      <p:sp>
        <p:nvSpPr>
          <p:cNvPr id="2" name="Rettangolo 1">
            <a:extLst>
              <a:ext uri="{FF2B5EF4-FFF2-40B4-BE49-F238E27FC236}">
                <a16:creationId xmlns:a16="http://schemas.microsoft.com/office/drawing/2014/main" xmlns="" id="{19CB3199-E37B-F440-932D-D452361F33BC}"/>
              </a:ext>
            </a:extLst>
          </p:cNvPr>
          <p:cNvSpPr/>
          <p:nvPr/>
        </p:nvSpPr>
        <p:spPr>
          <a:xfrm>
            <a:off x="274184" y="1467457"/>
            <a:ext cx="6114741" cy="1600438"/>
          </a:xfrm>
          <a:prstGeom prst="rect">
            <a:avLst/>
          </a:prstGeom>
        </p:spPr>
        <p:txBody>
          <a:bodyPr wrap="square">
            <a:spAutoFit/>
          </a:bodyPr>
          <a:lstStyle/>
          <a:p>
            <a:r>
              <a:rPr lang="it-IT" sz="1400" dirty="0" err="1"/>
              <a:t>We</a:t>
            </a:r>
            <a:r>
              <a:rPr lang="it-IT" sz="1400" dirty="0"/>
              <a:t> </a:t>
            </a:r>
            <a:r>
              <a:rPr lang="it-IT" sz="1400" dirty="0" err="1"/>
              <a:t>know</a:t>
            </a:r>
            <a:r>
              <a:rPr lang="it-IT" sz="1400" dirty="0"/>
              <a:t> </a:t>
            </a:r>
            <a:r>
              <a:rPr lang="it-IT" sz="1400" dirty="0" err="1"/>
              <a:t>few</a:t>
            </a:r>
            <a:r>
              <a:rPr lang="it-IT" sz="1400" dirty="0"/>
              <a:t> companies </a:t>
            </a:r>
            <a:r>
              <a:rPr lang="it-IT" sz="1400" dirty="0" err="1"/>
              <a:t>that</a:t>
            </a:r>
            <a:r>
              <a:rPr lang="it-IT" sz="1400" dirty="0"/>
              <a:t> </a:t>
            </a:r>
            <a:r>
              <a:rPr lang="it-IT" sz="1400" dirty="0" err="1"/>
              <a:t>have</a:t>
            </a:r>
            <a:r>
              <a:rPr lang="it-IT" sz="1400" dirty="0"/>
              <a:t> </a:t>
            </a:r>
            <a:r>
              <a:rPr lang="it-IT" sz="1400" dirty="0" err="1"/>
              <a:t>started</a:t>
            </a:r>
            <a:r>
              <a:rPr lang="it-IT" sz="1400" dirty="0"/>
              <a:t> from scratch, </a:t>
            </a:r>
            <a:r>
              <a:rPr lang="it-IT" sz="1400" dirty="0" err="1"/>
              <a:t>but</a:t>
            </a:r>
            <a:r>
              <a:rPr lang="it-IT" sz="1400" dirty="0"/>
              <a:t> with a "</a:t>
            </a:r>
            <a:r>
              <a:rPr lang="it-IT" sz="1400" dirty="0" err="1"/>
              <a:t>Grand</a:t>
            </a:r>
            <a:r>
              <a:rPr lang="it-IT" sz="1400" dirty="0"/>
              <a:t> </a:t>
            </a:r>
            <a:r>
              <a:rPr lang="it-IT" sz="1400" dirty="0" err="1"/>
              <a:t>Communication</a:t>
            </a:r>
            <a:r>
              <a:rPr lang="it-IT" sz="1400" dirty="0"/>
              <a:t> Plan" in </a:t>
            </a:r>
            <a:r>
              <a:rPr lang="it-IT" sz="1400" dirty="0" err="1"/>
              <a:t>hand</a:t>
            </a:r>
            <a:r>
              <a:rPr lang="it-IT" sz="1400" dirty="0"/>
              <a:t>, </a:t>
            </a:r>
            <a:r>
              <a:rPr lang="it-IT" sz="1400" dirty="0" err="1"/>
              <a:t>clarity</a:t>
            </a:r>
            <a:r>
              <a:rPr lang="it-IT" sz="1400" dirty="0"/>
              <a:t> of </a:t>
            </a:r>
            <a:r>
              <a:rPr lang="it-IT" sz="1400" dirty="0" err="1"/>
              <a:t>purpose</a:t>
            </a:r>
            <a:r>
              <a:rPr lang="it-IT" sz="1400" dirty="0"/>
              <a:t> and </a:t>
            </a:r>
            <a:r>
              <a:rPr lang="it-IT" sz="1400" dirty="0" err="1"/>
              <a:t>internal</a:t>
            </a:r>
            <a:r>
              <a:rPr lang="it-IT" sz="1400" dirty="0"/>
              <a:t> </a:t>
            </a:r>
            <a:r>
              <a:rPr lang="it-IT" sz="1400" dirty="0" err="1"/>
              <a:t>collaboration</a:t>
            </a:r>
            <a:r>
              <a:rPr lang="it-IT" sz="1400" dirty="0"/>
              <a:t> </a:t>
            </a:r>
            <a:r>
              <a:rPr lang="it-IT" sz="1400" dirty="0" err="1"/>
              <a:t>between</a:t>
            </a:r>
            <a:r>
              <a:rPr lang="it-IT" sz="1400" dirty="0"/>
              <a:t> HR and Communications </a:t>
            </a:r>
            <a:r>
              <a:rPr lang="it-IT" sz="1400" dirty="0" err="1"/>
              <a:t>such</a:t>
            </a:r>
            <a:r>
              <a:rPr lang="it-IT" sz="1400" dirty="0"/>
              <a:t> </a:t>
            </a:r>
            <a:r>
              <a:rPr lang="it-IT" sz="1400" dirty="0" err="1"/>
              <a:t>as</a:t>
            </a:r>
            <a:r>
              <a:rPr lang="it-IT" sz="1400" dirty="0"/>
              <a:t> the Hera Group.</a:t>
            </a:r>
          </a:p>
          <a:p>
            <a:endParaRPr lang="it-IT" sz="1400" dirty="0"/>
          </a:p>
          <a:p>
            <a:r>
              <a:rPr lang="it-IT" sz="1400" dirty="0" err="1"/>
              <a:t>We</a:t>
            </a:r>
            <a:r>
              <a:rPr lang="it-IT" sz="1400" dirty="0"/>
              <a:t> </a:t>
            </a:r>
            <a:r>
              <a:rPr lang="it-IT" sz="1400" dirty="0" err="1"/>
              <a:t>had</a:t>
            </a:r>
            <a:r>
              <a:rPr lang="it-IT" sz="1400" dirty="0"/>
              <a:t> the </a:t>
            </a:r>
            <a:r>
              <a:rPr lang="it-IT" sz="1400" dirty="0" err="1"/>
              <a:t>pleasure</a:t>
            </a:r>
            <a:r>
              <a:rPr lang="it-IT" sz="1400" dirty="0"/>
              <a:t> and </a:t>
            </a:r>
            <a:r>
              <a:rPr lang="it-IT" sz="1400" dirty="0" err="1"/>
              <a:t>honor</a:t>
            </a:r>
            <a:r>
              <a:rPr lang="it-IT" sz="1400" dirty="0"/>
              <a:t> of </a:t>
            </a:r>
            <a:r>
              <a:rPr lang="it-IT" sz="1400" dirty="0" err="1"/>
              <a:t>interviewing</a:t>
            </a:r>
            <a:r>
              <a:rPr lang="it-IT" sz="1400" dirty="0"/>
              <a:t> Giovanna Coppini, People Development &amp; Employer </a:t>
            </a:r>
            <a:r>
              <a:rPr lang="it-IT" sz="1400" dirty="0" err="1"/>
              <a:t>Branding</a:t>
            </a:r>
            <a:r>
              <a:rPr lang="it-IT" sz="1400" dirty="0"/>
              <a:t> @Hera, with the </a:t>
            </a:r>
            <a:r>
              <a:rPr lang="it-IT" sz="1400" dirty="0" err="1"/>
              <a:t>aim</a:t>
            </a:r>
            <a:r>
              <a:rPr lang="it-IT" sz="1400" dirty="0"/>
              <a:t> of </a:t>
            </a:r>
            <a:r>
              <a:rPr lang="it-IT" sz="1400" dirty="0" err="1"/>
              <a:t>identifying</a:t>
            </a:r>
            <a:r>
              <a:rPr lang="it-IT" sz="1400" dirty="0"/>
              <a:t> the </a:t>
            </a:r>
            <a:r>
              <a:rPr lang="it-IT" sz="1400" dirty="0" err="1"/>
              <a:t>elements</a:t>
            </a:r>
            <a:r>
              <a:rPr lang="it-IT" sz="1400" dirty="0"/>
              <a:t> of </a:t>
            </a:r>
            <a:r>
              <a:rPr lang="it-IT" sz="1400" dirty="0" err="1"/>
              <a:t>their</a:t>
            </a:r>
            <a:r>
              <a:rPr lang="it-IT" sz="1400" dirty="0"/>
              <a:t> success.</a:t>
            </a:r>
          </a:p>
        </p:txBody>
      </p:sp>
      <p:pic>
        <p:nvPicPr>
          <p:cNvPr id="7169" name="Picture 1" descr="page12image31101408">
            <a:extLst>
              <a:ext uri="{FF2B5EF4-FFF2-40B4-BE49-F238E27FC236}">
                <a16:creationId xmlns:a16="http://schemas.microsoft.com/office/drawing/2014/main" xmlns="" id="{6B3E09A6-3F23-7940-8BD0-3F46A99EB1E9}"/>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88925" y="1132190"/>
            <a:ext cx="2668578" cy="4716159"/>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itle 2">
            <a:extLst>
              <a:ext uri="{FF2B5EF4-FFF2-40B4-BE49-F238E27FC236}">
                <a16:creationId xmlns:a16="http://schemas.microsoft.com/office/drawing/2014/main" xmlns="" id="{E69466EF-79B1-EF43-9613-71BB6108B8A8}"/>
              </a:ext>
            </a:extLst>
          </p:cNvPr>
          <p:cNvSpPr txBox="1">
            <a:spLocks/>
          </p:cNvSpPr>
          <p:nvPr/>
        </p:nvSpPr>
        <p:spPr>
          <a:xfrm>
            <a:off x="1360415" y="3173893"/>
            <a:ext cx="3951087" cy="56793"/>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pic>
        <p:nvPicPr>
          <p:cNvPr id="7170" name="Picture 2" descr="page12image13930320">
            <a:extLst>
              <a:ext uri="{FF2B5EF4-FFF2-40B4-BE49-F238E27FC236}">
                <a16:creationId xmlns:a16="http://schemas.microsoft.com/office/drawing/2014/main" xmlns="" id="{4ED021C2-E942-4A48-BEE4-96DB6445401C}"/>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81001" y="3429001"/>
            <a:ext cx="521208" cy="521208"/>
          </a:xfrm>
          <a:prstGeom prst="rect">
            <a:avLst/>
          </a:prstGeom>
          <a:solidFill>
            <a:schemeClr val="accent1">
              <a:lumMod val="75000"/>
            </a:schemeClr>
          </a:solidFill>
        </p:spPr>
      </p:pic>
      <p:sp>
        <p:nvSpPr>
          <p:cNvPr id="3" name="Rettangolo 2">
            <a:extLst>
              <a:ext uri="{FF2B5EF4-FFF2-40B4-BE49-F238E27FC236}">
                <a16:creationId xmlns:a16="http://schemas.microsoft.com/office/drawing/2014/main" xmlns="" id="{2D489E78-B1BA-1940-8B50-5559ECDBFDF0}"/>
              </a:ext>
            </a:extLst>
          </p:cNvPr>
          <p:cNvSpPr/>
          <p:nvPr/>
        </p:nvSpPr>
        <p:spPr>
          <a:xfrm>
            <a:off x="1360415" y="3322886"/>
            <a:ext cx="3951087" cy="584775"/>
          </a:xfrm>
          <a:prstGeom prst="rect">
            <a:avLst/>
          </a:prstGeom>
        </p:spPr>
        <p:txBody>
          <a:bodyPr wrap="square">
            <a:spAutoFit/>
          </a:bodyPr>
          <a:lstStyle/>
          <a:p>
            <a:r>
              <a:rPr lang="it-IT" sz="1600" b="1" i="1" dirty="0">
                <a:solidFill>
                  <a:schemeClr val="accent1">
                    <a:lumMod val="75000"/>
                  </a:schemeClr>
                </a:solidFill>
              </a:rPr>
              <a:t>Giovanna, </a:t>
            </a:r>
            <a:r>
              <a:rPr lang="it-IT" sz="1600" b="1" i="1" dirty="0" err="1">
                <a:solidFill>
                  <a:schemeClr val="accent1">
                    <a:lumMod val="75000"/>
                  </a:schemeClr>
                </a:solidFill>
              </a:rPr>
              <a:t>why</a:t>
            </a:r>
            <a:r>
              <a:rPr lang="it-IT" sz="1600" b="1" i="1" dirty="0">
                <a:solidFill>
                  <a:schemeClr val="accent1">
                    <a:lumMod val="75000"/>
                  </a:schemeClr>
                </a:solidFill>
              </a:rPr>
              <a:t> </a:t>
            </a:r>
            <a:r>
              <a:rPr lang="it-IT" sz="1600" b="1" i="1" dirty="0" err="1">
                <a:solidFill>
                  <a:schemeClr val="accent1">
                    <a:lumMod val="75000"/>
                  </a:schemeClr>
                </a:solidFill>
              </a:rPr>
              <a:t>did</a:t>
            </a:r>
            <a:r>
              <a:rPr lang="it-IT" sz="1600" b="1" i="1" dirty="0">
                <a:solidFill>
                  <a:schemeClr val="accent1">
                    <a:lumMod val="75000"/>
                  </a:schemeClr>
                </a:solidFill>
              </a:rPr>
              <a:t> the company decide to </a:t>
            </a:r>
            <a:r>
              <a:rPr lang="it-IT" sz="1600" b="1" i="1" dirty="0" err="1">
                <a:solidFill>
                  <a:schemeClr val="accent1">
                    <a:lumMod val="75000"/>
                  </a:schemeClr>
                </a:solidFill>
              </a:rPr>
              <a:t>invest</a:t>
            </a:r>
            <a:r>
              <a:rPr lang="it-IT" sz="1600" b="1" i="1" dirty="0">
                <a:solidFill>
                  <a:schemeClr val="accent1">
                    <a:lumMod val="75000"/>
                  </a:schemeClr>
                </a:solidFill>
              </a:rPr>
              <a:t> on </a:t>
            </a:r>
            <a:r>
              <a:rPr lang="it-IT" sz="1600" b="1" i="1" dirty="0" err="1">
                <a:solidFill>
                  <a:schemeClr val="accent1">
                    <a:lumMod val="75000"/>
                  </a:schemeClr>
                </a:solidFill>
              </a:rPr>
              <a:t>LinkedIn</a:t>
            </a:r>
            <a:r>
              <a:rPr lang="it-IT" sz="1600" b="1" i="1" dirty="0">
                <a:solidFill>
                  <a:schemeClr val="accent1">
                    <a:lumMod val="75000"/>
                  </a:schemeClr>
                </a:solidFill>
              </a:rPr>
              <a:t>?</a:t>
            </a:r>
          </a:p>
        </p:txBody>
      </p:sp>
      <p:sp>
        <p:nvSpPr>
          <p:cNvPr id="4" name="Rettangolo 3">
            <a:extLst>
              <a:ext uri="{FF2B5EF4-FFF2-40B4-BE49-F238E27FC236}">
                <a16:creationId xmlns:a16="http://schemas.microsoft.com/office/drawing/2014/main" xmlns="" id="{C04FD9BE-C60A-0243-8AC5-7954A27EF5DC}"/>
              </a:ext>
            </a:extLst>
          </p:cNvPr>
          <p:cNvSpPr/>
          <p:nvPr/>
        </p:nvSpPr>
        <p:spPr>
          <a:xfrm>
            <a:off x="274184" y="4049700"/>
            <a:ext cx="2480892" cy="1600438"/>
          </a:xfrm>
          <a:prstGeom prst="rect">
            <a:avLst/>
          </a:prstGeom>
        </p:spPr>
        <p:txBody>
          <a:bodyPr wrap="square">
            <a:spAutoFit/>
          </a:bodyPr>
          <a:lstStyle/>
          <a:p>
            <a:r>
              <a:rPr lang="it-IT" sz="1400" dirty="0" err="1"/>
              <a:t>We</a:t>
            </a:r>
            <a:r>
              <a:rPr lang="it-IT" sz="1400" dirty="0"/>
              <a:t> </a:t>
            </a:r>
            <a:r>
              <a:rPr lang="it-IT" sz="1400" dirty="0" err="1"/>
              <a:t>opened</a:t>
            </a:r>
            <a:r>
              <a:rPr lang="it-IT" sz="1400" dirty="0"/>
              <a:t> </a:t>
            </a:r>
            <a:r>
              <a:rPr lang="it-IT" sz="1400" dirty="0" err="1"/>
              <a:t>LinkedIn</a:t>
            </a:r>
            <a:r>
              <a:rPr lang="it-IT" sz="1400" dirty="0"/>
              <a:t> in 2012 </a:t>
            </a:r>
            <a:r>
              <a:rPr lang="it-IT" sz="1400" dirty="0" err="1"/>
              <a:t>as</a:t>
            </a:r>
            <a:r>
              <a:rPr lang="it-IT" sz="1400" dirty="0"/>
              <a:t> the </a:t>
            </a:r>
            <a:r>
              <a:rPr lang="it-IT" sz="1400" dirty="0" err="1"/>
              <a:t>only</a:t>
            </a:r>
            <a:r>
              <a:rPr lang="it-IT" sz="1400" dirty="0"/>
              <a:t> social network, </a:t>
            </a:r>
            <a:r>
              <a:rPr lang="it-IT" sz="1400" b="1" dirty="0"/>
              <a:t>with the </a:t>
            </a:r>
            <a:r>
              <a:rPr lang="it-IT" sz="1400" b="1" dirty="0" err="1"/>
              <a:t>explicit</a:t>
            </a:r>
            <a:r>
              <a:rPr lang="it-IT" sz="1400" b="1" dirty="0"/>
              <a:t> </a:t>
            </a:r>
            <a:r>
              <a:rPr lang="it-IT" sz="1400" b="1" dirty="0" err="1"/>
              <a:t>aim</a:t>
            </a:r>
            <a:r>
              <a:rPr lang="it-IT" sz="1400" b="1" dirty="0"/>
              <a:t> of </a:t>
            </a:r>
            <a:r>
              <a:rPr lang="it-IT" sz="1400" b="1" dirty="0" err="1"/>
              <a:t>making</a:t>
            </a:r>
            <a:r>
              <a:rPr lang="it-IT" sz="1400" b="1" dirty="0"/>
              <a:t> </a:t>
            </a:r>
            <a:r>
              <a:rPr lang="it-IT" sz="1400" b="1" dirty="0" err="1"/>
              <a:t>it</a:t>
            </a:r>
            <a:r>
              <a:rPr lang="it-IT" sz="1400" b="1" dirty="0"/>
              <a:t> a showcase to </a:t>
            </a:r>
            <a:r>
              <a:rPr lang="it-IT" sz="1400" b="1" dirty="0" err="1"/>
              <a:t>direct</a:t>
            </a:r>
            <a:r>
              <a:rPr lang="it-IT" sz="1400" b="1" dirty="0"/>
              <a:t> </a:t>
            </a:r>
            <a:r>
              <a:rPr lang="it-IT" sz="1400" b="1" dirty="0" err="1"/>
              <a:t>candidates</a:t>
            </a:r>
            <a:r>
              <a:rPr lang="it-IT" sz="1400" dirty="0"/>
              <a:t>, and </a:t>
            </a:r>
            <a:r>
              <a:rPr lang="it-IT" sz="1400" dirty="0" err="1"/>
              <a:t>thus</a:t>
            </a:r>
            <a:r>
              <a:rPr lang="it-IT" sz="1400" dirty="0"/>
              <a:t> </a:t>
            </a:r>
            <a:r>
              <a:rPr lang="it-IT" sz="1400" dirty="0" err="1"/>
              <a:t>channel</a:t>
            </a:r>
            <a:r>
              <a:rPr lang="it-IT" sz="1400" dirty="0"/>
              <a:t> </a:t>
            </a:r>
            <a:r>
              <a:rPr lang="it-IT" sz="1400" dirty="0" err="1"/>
              <a:t>applications</a:t>
            </a:r>
            <a:r>
              <a:rPr lang="it-IT" sz="1400" dirty="0"/>
              <a:t>, to </a:t>
            </a:r>
            <a:r>
              <a:rPr lang="it-IT" sz="1400" dirty="0" err="1"/>
              <a:t>our</a:t>
            </a:r>
            <a:r>
              <a:rPr lang="it-IT" sz="1400" dirty="0"/>
              <a:t> career site.</a:t>
            </a:r>
          </a:p>
        </p:txBody>
      </p:sp>
      <p:sp>
        <p:nvSpPr>
          <p:cNvPr id="8" name="Rettangolo 7">
            <a:extLst>
              <a:ext uri="{FF2B5EF4-FFF2-40B4-BE49-F238E27FC236}">
                <a16:creationId xmlns:a16="http://schemas.microsoft.com/office/drawing/2014/main" xmlns="" id="{B9F387D6-7621-6548-A50F-EAE560F6A882}"/>
              </a:ext>
            </a:extLst>
          </p:cNvPr>
          <p:cNvSpPr/>
          <p:nvPr/>
        </p:nvSpPr>
        <p:spPr>
          <a:xfrm>
            <a:off x="3059249" y="4049700"/>
            <a:ext cx="3025502" cy="1815882"/>
          </a:xfrm>
          <a:prstGeom prst="rect">
            <a:avLst/>
          </a:prstGeom>
        </p:spPr>
        <p:txBody>
          <a:bodyPr wrap="square">
            <a:spAutoFit/>
          </a:bodyPr>
          <a:lstStyle/>
          <a:p>
            <a:r>
              <a:rPr lang="it-IT" sz="1400" dirty="0" err="1"/>
              <a:t>We</a:t>
            </a:r>
            <a:r>
              <a:rPr lang="it-IT" sz="1400" dirty="0"/>
              <a:t> </a:t>
            </a:r>
            <a:r>
              <a:rPr lang="it-IT" sz="1400" dirty="0" err="1"/>
              <a:t>saw</a:t>
            </a:r>
            <a:r>
              <a:rPr lang="it-IT" sz="1400" dirty="0"/>
              <a:t> </a:t>
            </a:r>
            <a:r>
              <a:rPr lang="it-IT" sz="1400" b="1" dirty="0" err="1"/>
              <a:t>LinkedIn</a:t>
            </a:r>
            <a:r>
              <a:rPr lang="it-IT" sz="1400" b="1" dirty="0"/>
              <a:t> </a:t>
            </a:r>
            <a:r>
              <a:rPr lang="it-IT" sz="1400" b="1" dirty="0" err="1"/>
              <a:t>as</a:t>
            </a:r>
            <a:r>
              <a:rPr lang="it-IT" sz="1400" b="1" dirty="0"/>
              <a:t> a </a:t>
            </a:r>
            <a:r>
              <a:rPr lang="it-IT" sz="1400" b="1" dirty="0" err="1"/>
              <a:t>strategic</a:t>
            </a:r>
            <a:r>
              <a:rPr lang="it-IT" sz="1400" b="1" dirty="0"/>
              <a:t> </a:t>
            </a:r>
            <a:r>
              <a:rPr lang="it-IT" sz="1400" b="1" dirty="0" err="1"/>
              <a:t>asset</a:t>
            </a:r>
            <a:r>
              <a:rPr lang="it-IT" sz="1400" b="1" dirty="0"/>
              <a:t> </a:t>
            </a:r>
            <a:r>
              <a:rPr lang="it-IT" sz="1400" dirty="0" err="1"/>
              <a:t>where</a:t>
            </a:r>
            <a:r>
              <a:rPr lang="it-IT" sz="1400" dirty="0"/>
              <a:t> </a:t>
            </a:r>
            <a:r>
              <a:rPr lang="it-IT" sz="1400" dirty="0" err="1"/>
              <a:t>all</a:t>
            </a:r>
            <a:r>
              <a:rPr lang="it-IT" sz="1400" dirty="0"/>
              <a:t> </a:t>
            </a:r>
            <a:r>
              <a:rPr lang="it-IT" sz="1400" dirty="0" err="1"/>
              <a:t>our</a:t>
            </a:r>
            <a:r>
              <a:rPr lang="it-IT" sz="1400" dirty="0"/>
              <a:t> </a:t>
            </a:r>
            <a:r>
              <a:rPr lang="it-IT" sz="1400" dirty="0" err="1"/>
              <a:t>potential</a:t>
            </a:r>
            <a:r>
              <a:rPr lang="it-IT" sz="1400" dirty="0"/>
              <a:t> audience </a:t>
            </a:r>
            <a:r>
              <a:rPr lang="it-IT" sz="1400" dirty="0" err="1"/>
              <a:t>was</a:t>
            </a:r>
            <a:r>
              <a:rPr lang="it-IT" sz="1400" dirty="0"/>
              <a:t> and </a:t>
            </a:r>
            <a:r>
              <a:rPr lang="it-IT" sz="1400" dirty="0" err="1"/>
              <a:t>where</a:t>
            </a:r>
            <a:r>
              <a:rPr lang="it-IT" sz="1400" dirty="0"/>
              <a:t> </a:t>
            </a:r>
            <a:r>
              <a:rPr lang="it-IT" sz="1400" dirty="0" err="1"/>
              <a:t>we</a:t>
            </a:r>
            <a:r>
              <a:rPr lang="it-IT" sz="1400" dirty="0"/>
              <a:t> </a:t>
            </a:r>
            <a:r>
              <a:rPr lang="it-IT" sz="1400" dirty="0" err="1"/>
              <a:t>could</a:t>
            </a:r>
            <a:r>
              <a:rPr lang="it-IT" sz="1400" dirty="0"/>
              <a:t> </a:t>
            </a:r>
            <a:r>
              <a:rPr lang="it-IT" sz="1400" dirty="0" err="1"/>
              <a:t>communicate</a:t>
            </a:r>
            <a:r>
              <a:rPr lang="it-IT" sz="1400" dirty="0"/>
              <a:t> the </a:t>
            </a:r>
            <a:r>
              <a:rPr lang="it-IT" sz="1400" dirty="0" err="1"/>
              <a:t>heterogeneity</a:t>
            </a:r>
            <a:r>
              <a:rPr lang="it-IT" sz="1400" dirty="0"/>
              <a:t> of the </a:t>
            </a:r>
            <a:r>
              <a:rPr lang="it-IT" sz="1400" dirty="0" err="1"/>
              <a:t>activities</a:t>
            </a:r>
            <a:r>
              <a:rPr lang="it-IT" sz="1400" dirty="0"/>
              <a:t> </a:t>
            </a:r>
            <a:r>
              <a:rPr lang="it-IT" sz="1400" dirty="0" err="1"/>
              <a:t>we</a:t>
            </a:r>
            <a:r>
              <a:rPr lang="it-IT" sz="1400" dirty="0"/>
              <a:t> do </a:t>
            </a:r>
            <a:r>
              <a:rPr lang="it-IT" sz="1400" dirty="0" err="1"/>
              <a:t>at</a:t>
            </a:r>
            <a:r>
              <a:rPr lang="it-IT" sz="1400" dirty="0"/>
              <a:t> Hera and </a:t>
            </a:r>
            <a:r>
              <a:rPr lang="it-IT" sz="1400" dirty="0" err="1"/>
              <a:t>which</a:t>
            </a:r>
            <a:r>
              <a:rPr lang="it-IT" sz="1400" dirty="0"/>
              <a:t> "from the </a:t>
            </a:r>
            <a:r>
              <a:rPr lang="it-IT" sz="1400" dirty="0" err="1"/>
              <a:t>outside</a:t>
            </a:r>
            <a:r>
              <a:rPr lang="it-IT" sz="1400" dirty="0"/>
              <a:t>" are </a:t>
            </a:r>
            <a:r>
              <a:rPr lang="it-IT" sz="1400" dirty="0" err="1"/>
              <a:t>difficult</a:t>
            </a:r>
            <a:r>
              <a:rPr lang="it-IT" sz="1400" dirty="0"/>
              <a:t> to </a:t>
            </a:r>
            <a:r>
              <a:rPr lang="it-IT" sz="1400" dirty="0" err="1"/>
              <a:t>see</a:t>
            </a:r>
            <a:r>
              <a:rPr lang="it-IT" sz="1400" dirty="0"/>
              <a:t> or </a:t>
            </a:r>
            <a:r>
              <a:rPr lang="it-IT" sz="1400" dirty="0" err="1"/>
              <a:t>connect</a:t>
            </a:r>
            <a:r>
              <a:rPr lang="it-IT" sz="1400" dirty="0"/>
              <a:t> to the Hera brand.</a:t>
            </a:r>
          </a:p>
        </p:txBody>
      </p:sp>
    </p:spTree>
    <p:extLst>
      <p:ext uri="{BB962C8B-B14F-4D97-AF65-F5344CB8AC3E}">
        <p14:creationId xmlns:p14="http://schemas.microsoft.com/office/powerpoint/2010/main" xmlns="" val="503043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1800" b="1" dirty="0"/>
              <a:t>HR and </a:t>
            </a:r>
            <a:r>
              <a:rPr lang="it-IT" sz="1800" b="1" dirty="0" err="1"/>
              <a:t>Communication</a:t>
            </a:r>
            <a:r>
              <a:rPr lang="it-IT" sz="1800" b="1" dirty="0"/>
              <a:t>: </a:t>
            </a:r>
            <a:r>
              <a:rPr lang="it-IT" sz="1800" b="1" i="1" u="sng" dirty="0">
                <a:solidFill>
                  <a:schemeClr val="tx1"/>
                </a:solidFill>
              </a:rPr>
              <a:t>the </a:t>
            </a:r>
            <a:r>
              <a:rPr lang="it-IT" sz="1800" b="1" i="1" u="sng" dirty="0" err="1">
                <a:solidFill>
                  <a:schemeClr val="tx1"/>
                </a:solidFill>
              </a:rPr>
              <a:t>testimony</a:t>
            </a:r>
            <a:r>
              <a:rPr lang="it-IT" sz="1800" b="1" i="1" u="sng" dirty="0">
                <a:solidFill>
                  <a:schemeClr val="tx1"/>
                </a:solidFill>
              </a:rPr>
              <a:t> of the Hera Group</a:t>
            </a:r>
          </a:p>
        </p:txBody>
      </p:sp>
      <p:sp>
        <p:nvSpPr>
          <p:cNvPr id="7" name="Title 2">
            <a:extLst>
              <a:ext uri="{FF2B5EF4-FFF2-40B4-BE49-F238E27FC236}">
                <a16:creationId xmlns:a16="http://schemas.microsoft.com/office/drawing/2014/main" xmlns="" id="{489C8641-BFC0-FD46-8AD9-1DA5060C3C4A}"/>
              </a:ext>
            </a:extLst>
          </p:cNvPr>
          <p:cNvSpPr txBox="1">
            <a:spLocks/>
          </p:cNvSpPr>
          <p:nvPr/>
        </p:nvSpPr>
        <p:spPr>
          <a:xfrm>
            <a:off x="1118816" y="3984034"/>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pic>
        <p:nvPicPr>
          <p:cNvPr id="8" name="Picture 2" descr="page12image13930320">
            <a:extLst>
              <a:ext uri="{FF2B5EF4-FFF2-40B4-BE49-F238E27FC236}">
                <a16:creationId xmlns:a16="http://schemas.microsoft.com/office/drawing/2014/main" xmlns="" id="{4E3341F7-A6A8-1A42-B3B0-995D4B4F35B8}"/>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42415" y="2378156"/>
            <a:ext cx="521208" cy="521208"/>
          </a:xfrm>
          <a:prstGeom prst="rect">
            <a:avLst/>
          </a:prstGeom>
          <a:solidFill>
            <a:schemeClr val="accent1">
              <a:lumMod val="75000"/>
            </a:schemeClr>
          </a:solidFill>
        </p:spPr>
      </p:pic>
      <p:sp>
        <p:nvSpPr>
          <p:cNvPr id="9" name="Rettangolo 8">
            <a:extLst>
              <a:ext uri="{FF2B5EF4-FFF2-40B4-BE49-F238E27FC236}">
                <a16:creationId xmlns:a16="http://schemas.microsoft.com/office/drawing/2014/main" xmlns="" id="{36F39595-5865-5F4C-BF65-C84E3820D027}"/>
              </a:ext>
            </a:extLst>
          </p:cNvPr>
          <p:cNvSpPr/>
          <p:nvPr/>
        </p:nvSpPr>
        <p:spPr>
          <a:xfrm>
            <a:off x="1739238" y="2461344"/>
            <a:ext cx="4906273" cy="338554"/>
          </a:xfrm>
          <a:prstGeom prst="rect">
            <a:avLst/>
          </a:prstGeom>
        </p:spPr>
        <p:txBody>
          <a:bodyPr wrap="square">
            <a:spAutoFit/>
          </a:bodyPr>
          <a:lstStyle/>
          <a:p>
            <a:r>
              <a:rPr lang="it-IT" sz="1600" b="1" i="1" dirty="0" err="1">
                <a:solidFill>
                  <a:schemeClr val="accent1">
                    <a:lumMod val="75000"/>
                  </a:schemeClr>
                </a:solidFill>
              </a:rPr>
              <a:t>What</a:t>
            </a:r>
            <a:r>
              <a:rPr lang="it-IT" sz="1600" b="1" i="1" dirty="0">
                <a:solidFill>
                  <a:schemeClr val="accent1">
                    <a:lumMod val="75000"/>
                  </a:schemeClr>
                </a:solidFill>
              </a:rPr>
              <a:t> </a:t>
            </a:r>
            <a:r>
              <a:rPr lang="it-IT" sz="1600" b="1" i="1" dirty="0" err="1">
                <a:solidFill>
                  <a:schemeClr val="accent1">
                    <a:lumMod val="75000"/>
                  </a:schemeClr>
                </a:solidFill>
              </a:rPr>
              <a:t>were</a:t>
            </a:r>
            <a:r>
              <a:rPr lang="it-IT" sz="1600" b="1" i="1" dirty="0">
                <a:solidFill>
                  <a:schemeClr val="accent1">
                    <a:lumMod val="75000"/>
                  </a:schemeClr>
                </a:solidFill>
              </a:rPr>
              <a:t> the </a:t>
            </a:r>
            <a:r>
              <a:rPr lang="it-IT" sz="1600" b="1" i="1" dirty="0" err="1">
                <a:solidFill>
                  <a:schemeClr val="accent1">
                    <a:lumMod val="75000"/>
                  </a:schemeClr>
                </a:solidFill>
              </a:rPr>
              <a:t>priorities</a:t>
            </a:r>
            <a:r>
              <a:rPr lang="it-IT" sz="1600" b="1" i="1" dirty="0">
                <a:solidFill>
                  <a:schemeClr val="accent1">
                    <a:lumMod val="75000"/>
                  </a:schemeClr>
                </a:solidFill>
              </a:rPr>
              <a:t> right from the start?</a:t>
            </a:r>
          </a:p>
        </p:txBody>
      </p:sp>
      <p:sp>
        <p:nvSpPr>
          <p:cNvPr id="10" name="Title 2">
            <a:extLst>
              <a:ext uri="{FF2B5EF4-FFF2-40B4-BE49-F238E27FC236}">
                <a16:creationId xmlns:a16="http://schemas.microsoft.com/office/drawing/2014/main" xmlns="" id="{68035BB2-1011-2244-BF1F-871E3717172E}"/>
              </a:ext>
            </a:extLst>
          </p:cNvPr>
          <p:cNvSpPr txBox="1">
            <a:spLocks/>
          </p:cNvSpPr>
          <p:nvPr/>
        </p:nvSpPr>
        <p:spPr>
          <a:xfrm>
            <a:off x="1118816" y="4593345"/>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sp>
        <p:nvSpPr>
          <p:cNvPr id="2" name="Rettangolo 1">
            <a:extLst>
              <a:ext uri="{FF2B5EF4-FFF2-40B4-BE49-F238E27FC236}">
                <a16:creationId xmlns:a16="http://schemas.microsoft.com/office/drawing/2014/main" xmlns="" id="{DCCD3174-E165-7247-A85A-338C6D5C78DB}"/>
              </a:ext>
            </a:extLst>
          </p:cNvPr>
          <p:cNvSpPr/>
          <p:nvPr/>
        </p:nvSpPr>
        <p:spPr>
          <a:xfrm>
            <a:off x="1033407" y="4010643"/>
            <a:ext cx="5674370" cy="523220"/>
          </a:xfrm>
          <a:prstGeom prst="rect">
            <a:avLst/>
          </a:prstGeom>
        </p:spPr>
        <p:txBody>
          <a:bodyPr wrap="square">
            <a:spAutoFit/>
          </a:bodyPr>
          <a:lstStyle/>
          <a:p>
            <a:r>
              <a:rPr lang="it-IT" sz="1400" b="1" dirty="0" err="1">
                <a:solidFill>
                  <a:schemeClr val="accent1">
                    <a:lumMod val="75000"/>
                  </a:schemeClr>
                </a:solidFill>
              </a:rPr>
              <a:t>We</a:t>
            </a:r>
            <a:r>
              <a:rPr lang="it-IT" sz="1400" b="1" dirty="0">
                <a:solidFill>
                  <a:schemeClr val="accent1">
                    <a:lumMod val="75000"/>
                  </a:schemeClr>
                </a:solidFill>
              </a:rPr>
              <a:t> </a:t>
            </a:r>
            <a:r>
              <a:rPr lang="it-IT" sz="1400" b="1" dirty="0" err="1">
                <a:solidFill>
                  <a:schemeClr val="accent1">
                    <a:lumMod val="75000"/>
                  </a:schemeClr>
                </a:solidFill>
              </a:rPr>
              <a:t>increased</a:t>
            </a:r>
            <a:r>
              <a:rPr lang="it-IT" sz="1400" b="1" dirty="0">
                <a:solidFill>
                  <a:schemeClr val="accent1">
                    <a:lumMod val="75000"/>
                  </a:schemeClr>
                </a:solidFill>
              </a:rPr>
              <a:t> the </a:t>
            </a:r>
            <a:r>
              <a:rPr lang="it-IT" sz="1400" b="1" dirty="0" err="1">
                <a:solidFill>
                  <a:schemeClr val="accent1">
                    <a:lumMod val="75000"/>
                  </a:schemeClr>
                </a:solidFill>
              </a:rPr>
              <a:t>frequency</a:t>
            </a:r>
            <a:r>
              <a:rPr lang="it-IT" sz="1400" b="1" dirty="0">
                <a:solidFill>
                  <a:schemeClr val="accent1">
                    <a:lumMod val="75000"/>
                  </a:schemeClr>
                </a:solidFill>
              </a:rPr>
              <a:t> and </a:t>
            </a:r>
            <a:r>
              <a:rPr lang="it-IT" sz="1400" b="1" dirty="0" err="1">
                <a:solidFill>
                  <a:schemeClr val="accent1">
                    <a:lumMod val="75000"/>
                  </a:schemeClr>
                </a:solidFill>
              </a:rPr>
              <a:t>spoke</a:t>
            </a:r>
            <a:r>
              <a:rPr lang="it-IT" sz="1400" b="1" dirty="0">
                <a:solidFill>
                  <a:schemeClr val="accent1">
                    <a:lumMod val="75000"/>
                  </a:schemeClr>
                </a:solidFill>
              </a:rPr>
              <a:t> with a </a:t>
            </a:r>
            <a:r>
              <a:rPr lang="it-IT" sz="1400" b="1" dirty="0" err="1">
                <a:solidFill>
                  <a:schemeClr val="accent1">
                    <a:lumMod val="75000"/>
                  </a:schemeClr>
                </a:solidFill>
              </a:rPr>
              <a:t>different</a:t>
            </a:r>
            <a:r>
              <a:rPr lang="it-IT" sz="1400" b="1" dirty="0">
                <a:solidFill>
                  <a:schemeClr val="accent1">
                    <a:lumMod val="75000"/>
                  </a:schemeClr>
                </a:solidFill>
              </a:rPr>
              <a:t> </a:t>
            </a:r>
            <a:r>
              <a:rPr lang="it-IT" sz="1400" b="1" dirty="0" err="1">
                <a:solidFill>
                  <a:schemeClr val="accent1">
                    <a:lumMod val="75000"/>
                  </a:schemeClr>
                </a:solidFill>
              </a:rPr>
              <a:t>language</a:t>
            </a:r>
            <a:r>
              <a:rPr lang="it-IT" sz="1400" b="1" dirty="0">
                <a:solidFill>
                  <a:schemeClr val="accent1">
                    <a:lumMod val="75000"/>
                  </a:schemeClr>
                </a:solidFill>
              </a:rPr>
              <a:t> </a:t>
            </a:r>
            <a:r>
              <a:rPr lang="it-IT" sz="1400" b="1" dirty="0" err="1">
                <a:solidFill>
                  <a:schemeClr val="accent1">
                    <a:lumMod val="75000"/>
                  </a:schemeClr>
                </a:solidFill>
              </a:rPr>
              <a:t>suitable</a:t>
            </a:r>
            <a:r>
              <a:rPr lang="it-IT" sz="1400" b="1" dirty="0">
                <a:solidFill>
                  <a:schemeClr val="accent1">
                    <a:lumMod val="75000"/>
                  </a:schemeClr>
                </a:solidFill>
              </a:rPr>
              <a:t> for social media and the </a:t>
            </a:r>
            <a:r>
              <a:rPr lang="it-IT" sz="1400" b="1" dirty="0" err="1">
                <a:solidFill>
                  <a:schemeClr val="accent1">
                    <a:lumMod val="75000"/>
                  </a:schemeClr>
                </a:solidFill>
              </a:rPr>
              <a:t>difference</a:t>
            </a:r>
            <a:r>
              <a:rPr lang="it-IT" sz="1400" b="1" dirty="0">
                <a:solidFill>
                  <a:schemeClr val="accent1">
                    <a:lumMod val="75000"/>
                  </a:schemeClr>
                </a:solidFill>
              </a:rPr>
              <a:t> </a:t>
            </a:r>
            <a:r>
              <a:rPr lang="it-IT" sz="1400" b="1" dirty="0" err="1">
                <a:solidFill>
                  <a:schemeClr val="accent1">
                    <a:lumMod val="75000"/>
                  </a:schemeClr>
                </a:solidFill>
              </a:rPr>
              <a:t>was</a:t>
            </a:r>
            <a:r>
              <a:rPr lang="it-IT" sz="1400" b="1" dirty="0">
                <a:solidFill>
                  <a:schemeClr val="accent1">
                    <a:lumMod val="75000"/>
                  </a:schemeClr>
                </a:solidFill>
              </a:rPr>
              <a:t> </a:t>
            </a:r>
            <a:r>
              <a:rPr lang="it-IT" sz="1400" b="1" dirty="0" err="1">
                <a:solidFill>
                  <a:schemeClr val="accent1">
                    <a:lumMod val="75000"/>
                  </a:schemeClr>
                </a:solidFill>
              </a:rPr>
              <a:t>felt</a:t>
            </a:r>
            <a:r>
              <a:rPr lang="it-IT" sz="1400" b="1" dirty="0">
                <a:solidFill>
                  <a:schemeClr val="accent1">
                    <a:lumMod val="75000"/>
                  </a:schemeClr>
                </a:solidFill>
              </a:rPr>
              <a:t>!</a:t>
            </a:r>
          </a:p>
        </p:txBody>
      </p:sp>
      <p:sp>
        <p:nvSpPr>
          <p:cNvPr id="4" name="Rettangolo 3">
            <a:extLst>
              <a:ext uri="{FF2B5EF4-FFF2-40B4-BE49-F238E27FC236}">
                <a16:creationId xmlns:a16="http://schemas.microsoft.com/office/drawing/2014/main" xmlns="" id="{205C3B5E-90E4-9B46-B4CD-274A72322A31}"/>
              </a:ext>
            </a:extLst>
          </p:cNvPr>
          <p:cNvSpPr/>
          <p:nvPr/>
        </p:nvSpPr>
        <p:spPr>
          <a:xfrm>
            <a:off x="187687" y="1447145"/>
            <a:ext cx="3312922" cy="1015663"/>
          </a:xfrm>
          <a:prstGeom prst="rect">
            <a:avLst/>
          </a:prstGeom>
        </p:spPr>
        <p:txBody>
          <a:bodyPr wrap="square">
            <a:spAutoFit/>
          </a:bodyPr>
          <a:lstStyle/>
          <a:p>
            <a:r>
              <a:rPr lang="it-IT" sz="1200" dirty="0"/>
              <a:t>In the </a:t>
            </a:r>
            <a:r>
              <a:rPr lang="it-IT" sz="1200" dirty="0" err="1"/>
              <a:t>following</a:t>
            </a:r>
            <a:r>
              <a:rPr lang="it-IT" sz="1200" dirty="0"/>
              <a:t> </a:t>
            </a:r>
            <a:r>
              <a:rPr lang="it-IT" sz="1200" dirty="0" err="1"/>
              <a:t>years</a:t>
            </a:r>
            <a:r>
              <a:rPr lang="it-IT" sz="1200" dirty="0"/>
              <a:t> </a:t>
            </a:r>
            <a:r>
              <a:rPr lang="it-IT" sz="1200" dirty="0" err="1"/>
              <a:t>we</a:t>
            </a:r>
            <a:r>
              <a:rPr lang="it-IT" sz="1200" dirty="0"/>
              <a:t> </a:t>
            </a:r>
            <a:r>
              <a:rPr lang="it-IT" sz="1200" dirty="0" err="1"/>
              <a:t>have</a:t>
            </a:r>
            <a:r>
              <a:rPr lang="it-IT" sz="1200" dirty="0"/>
              <a:t> </a:t>
            </a:r>
            <a:r>
              <a:rPr lang="it-IT" sz="1200" dirty="0" err="1"/>
              <a:t>equipped</a:t>
            </a:r>
            <a:r>
              <a:rPr lang="it-IT" sz="1200" dirty="0"/>
              <a:t> </a:t>
            </a:r>
            <a:r>
              <a:rPr lang="it-IT" sz="1200" dirty="0" err="1"/>
              <a:t>ourselves</a:t>
            </a:r>
            <a:r>
              <a:rPr lang="it-IT" sz="1200" dirty="0"/>
              <a:t> with the </a:t>
            </a:r>
            <a:r>
              <a:rPr lang="it-IT" sz="1200" dirty="0" err="1"/>
              <a:t>tools</a:t>
            </a:r>
            <a:r>
              <a:rPr lang="it-IT" sz="1200" dirty="0"/>
              <a:t> </a:t>
            </a:r>
            <a:r>
              <a:rPr lang="it-IT" sz="1200" dirty="0" err="1"/>
              <a:t>that</a:t>
            </a:r>
            <a:r>
              <a:rPr lang="it-IT" sz="1200" dirty="0"/>
              <a:t> </a:t>
            </a:r>
            <a:r>
              <a:rPr lang="it-IT" sz="1200" dirty="0" err="1"/>
              <a:t>LinkedIn</a:t>
            </a:r>
            <a:r>
              <a:rPr lang="it-IT" sz="1200" dirty="0"/>
              <a:t> </a:t>
            </a:r>
            <a:r>
              <a:rPr lang="it-IT" sz="1200" dirty="0" err="1"/>
              <a:t>makes</a:t>
            </a:r>
            <a:r>
              <a:rPr lang="it-IT" sz="1200" dirty="0"/>
              <a:t> </a:t>
            </a:r>
            <a:r>
              <a:rPr lang="it-IT" sz="1200" dirty="0" err="1"/>
              <a:t>available</a:t>
            </a:r>
            <a:r>
              <a:rPr lang="it-IT" sz="1200" dirty="0"/>
              <a:t>: </a:t>
            </a:r>
            <a:r>
              <a:rPr lang="it-IT" sz="1200" dirty="0" err="1"/>
              <a:t>Recruiter</a:t>
            </a:r>
            <a:r>
              <a:rPr lang="it-IT" sz="1200" dirty="0"/>
              <a:t> </a:t>
            </a:r>
            <a:r>
              <a:rPr lang="it-IT" sz="1200" dirty="0" err="1"/>
              <a:t>licenses</a:t>
            </a:r>
            <a:r>
              <a:rPr lang="it-IT" sz="1200" dirty="0"/>
              <a:t>, Career Page, Job Slot and </a:t>
            </a:r>
            <a:r>
              <a:rPr lang="it-IT" sz="1200" dirty="0" err="1"/>
              <a:t>recently</a:t>
            </a:r>
            <a:r>
              <a:rPr lang="it-IT" sz="1200" dirty="0"/>
              <a:t> </a:t>
            </a:r>
            <a:r>
              <a:rPr lang="it-IT" sz="1200" dirty="0" err="1"/>
              <a:t>we</a:t>
            </a:r>
            <a:r>
              <a:rPr lang="it-IT" sz="1200" dirty="0"/>
              <a:t> </a:t>
            </a:r>
            <a:r>
              <a:rPr lang="it-IT" sz="1200" dirty="0" err="1"/>
              <a:t>also</a:t>
            </a:r>
            <a:r>
              <a:rPr lang="it-IT" sz="1200" dirty="0"/>
              <a:t> </a:t>
            </a:r>
            <a:r>
              <a:rPr lang="it-IT" sz="1200" dirty="0" err="1"/>
              <a:t>purchased</a:t>
            </a:r>
            <a:r>
              <a:rPr lang="it-IT" sz="1200" dirty="0"/>
              <a:t> Talent </a:t>
            </a:r>
            <a:r>
              <a:rPr lang="it-IT" sz="1200" dirty="0" err="1"/>
              <a:t>Insight</a:t>
            </a:r>
            <a:r>
              <a:rPr lang="it-IT" sz="1200" dirty="0"/>
              <a:t>.</a:t>
            </a:r>
          </a:p>
        </p:txBody>
      </p:sp>
      <p:sp>
        <p:nvSpPr>
          <p:cNvPr id="11" name="Rettangolo 10">
            <a:extLst>
              <a:ext uri="{FF2B5EF4-FFF2-40B4-BE49-F238E27FC236}">
                <a16:creationId xmlns:a16="http://schemas.microsoft.com/office/drawing/2014/main" xmlns="" id="{C493082D-54E5-3744-A76C-46464DFEC271}"/>
              </a:ext>
            </a:extLst>
          </p:cNvPr>
          <p:cNvSpPr/>
          <p:nvPr/>
        </p:nvSpPr>
        <p:spPr>
          <a:xfrm>
            <a:off x="3642863" y="1452974"/>
            <a:ext cx="3312922" cy="830997"/>
          </a:xfrm>
          <a:prstGeom prst="rect">
            <a:avLst/>
          </a:prstGeom>
        </p:spPr>
        <p:txBody>
          <a:bodyPr wrap="square">
            <a:spAutoFit/>
          </a:bodyPr>
          <a:lstStyle/>
          <a:p>
            <a:r>
              <a:rPr lang="it-IT" sz="1200" dirty="0"/>
              <a:t>Over time </a:t>
            </a:r>
            <a:r>
              <a:rPr lang="it-IT" sz="1200" dirty="0" err="1"/>
              <a:t>we</a:t>
            </a:r>
            <a:r>
              <a:rPr lang="it-IT" sz="1200" dirty="0"/>
              <a:t> </a:t>
            </a:r>
            <a:r>
              <a:rPr lang="it-IT" sz="1200" dirty="0" err="1"/>
              <a:t>have</a:t>
            </a:r>
            <a:r>
              <a:rPr lang="it-IT" sz="1200" dirty="0"/>
              <a:t> </a:t>
            </a:r>
            <a:r>
              <a:rPr lang="it-IT" sz="1200" dirty="0" err="1"/>
              <a:t>built</a:t>
            </a:r>
            <a:r>
              <a:rPr lang="it-IT" sz="1200" dirty="0"/>
              <a:t> a </a:t>
            </a:r>
            <a:r>
              <a:rPr lang="it-IT" sz="1200" dirty="0" err="1"/>
              <a:t>relationship</a:t>
            </a:r>
            <a:r>
              <a:rPr lang="it-IT" sz="1200" dirty="0"/>
              <a:t> with an audience </a:t>
            </a:r>
            <a:r>
              <a:rPr lang="it-IT" sz="1200" dirty="0" err="1"/>
              <a:t>that</a:t>
            </a:r>
            <a:r>
              <a:rPr lang="it-IT" sz="1200" dirty="0"/>
              <a:t> </a:t>
            </a:r>
            <a:r>
              <a:rPr lang="it-IT" sz="1200" dirty="0" err="1"/>
              <a:t>has</a:t>
            </a:r>
            <a:r>
              <a:rPr lang="it-IT" sz="1200" dirty="0"/>
              <a:t> </a:t>
            </a:r>
            <a:r>
              <a:rPr lang="it-IT" sz="1200" dirty="0" err="1"/>
              <a:t>become</a:t>
            </a:r>
            <a:r>
              <a:rPr lang="it-IT" sz="1200" dirty="0"/>
              <a:t> </a:t>
            </a:r>
            <a:r>
              <a:rPr lang="it-IT" sz="1200" dirty="0" err="1"/>
              <a:t>increasingly</a:t>
            </a:r>
            <a:r>
              <a:rPr lang="it-IT" sz="1200" dirty="0"/>
              <a:t> </a:t>
            </a:r>
            <a:r>
              <a:rPr lang="it-IT" sz="1200" dirty="0" err="1"/>
              <a:t>broad</a:t>
            </a:r>
            <a:r>
              <a:rPr lang="it-IT" sz="1200" dirty="0"/>
              <a:t>: </a:t>
            </a:r>
            <a:r>
              <a:rPr lang="it-IT" sz="1200" dirty="0" err="1"/>
              <a:t>composed</a:t>
            </a:r>
            <a:r>
              <a:rPr lang="it-IT" sz="1200" dirty="0"/>
              <a:t> </a:t>
            </a:r>
            <a:r>
              <a:rPr lang="it-IT" sz="1200" dirty="0" err="1"/>
              <a:t>not</a:t>
            </a:r>
            <a:r>
              <a:rPr lang="it-IT" sz="1200" dirty="0"/>
              <a:t> </a:t>
            </a:r>
            <a:r>
              <a:rPr lang="it-IT" sz="1200" dirty="0" err="1"/>
              <a:t>only</a:t>
            </a:r>
            <a:r>
              <a:rPr lang="it-IT" sz="1200" dirty="0"/>
              <a:t> of </a:t>
            </a:r>
            <a:r>
              <a:rPr lang="it-IT" sz="1200" dirty="0" err="1"/>
              <a:t>candidates</a:t>
            </a:r>
            <a:r>
              <a:rPr lang="it-IT" sz="1200" dirty="0"/>
              <a:t> </a:t>
            </a:r>
            <a:r>
              <a:rPr lang="it-IT" sz="1200" dirty="0" err="1"/>
              <a:t>but</a:t>
            </a:r>
            <a:r>
              <a:rPr lang="it-IT" sz="1200" dirty="0"/>
              <a:t> </a:t>
            </a:r>
            <a:r>
              <a:rPr lang="it-IT" sz="1200" dirty="0" err="1"/>
              <a:t>also</a:t>
            </a:r>
            <a:r>
              <a:rPr lang="it-IT" sz="1200" dirty="0"/>
              <a:t> of </a:t>
            </a:r>
            <a:r>
              <a:rPr lang="it-IT" sz="1200" dirty="0" err="1"/>
              <a:t>investors</a:t>
            </a:r>
            <a:r>
              <a:rPr lang="it-IT" sz="1200" dirty="0"/>
              <a:t> and </a:t>
            </a:r>
            <a:r>
              <a:rPr lang="it-IT" sz="1200" dirty="0" err="1"/>
              <a:t>stakeholders</a:t>
            </a:r>
            <a:r>
              <a:rPr lang="it-IT" sz="1200" dirty="0"/>
              <a:t>.</a:t>
            </a:r>
          </a:p>
        </p:txBody>
      </p:sp>
      <p:pic>
        <p:nvPicPr>
          <p:cNvPr id="8193" name="Picture 1" descr="page13image31101616">
            <a:extLst>
              <a:ext uri="{FF2B5EF4-FFF2-40B4-BE49-F238E27FC236}">
                <a16:creationId xmlns:a16="http://schemas.microsoft.com/office/drawing/2014/main" xmlns="" id="{0C2ACDA2-603D-1A41-9312-F6802E715A50}"/>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63511" y="1140298"/>
            <a:ext cx="2254978" cy="4656164"/>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Rettangolo 11">
            <a:extLst>
              <a:ext uri="{FF2B5EF4-FFF2-40B4-BE49-F238E27FC236}">
                <a16:creationId xmlns:a16="http://schemas.microsoft.com/office/drawing/2014/main" xmlns="" id="{31987F87-B3A9-FA47-B30B-95965BA29E78}"/>
              </a:ext>
            </a:extLst>
          </p:cNvPr>
          <p:cNvSpPr/>
          <p:nvPr/>
        </p:nvSpPr>
        <p:spPr>
          <a:xfrm>
            <a:off x="223296" y="2912492"/>
            <a:ext cx="6732489" cy="1015663"/>
          </a:xfrm>
          <a:prstGeom prst="rect">
            <a:avLst/>
          </a:prstGeom>
        </p:spPr>
        <p:txBody>
          <a:bodyPr wrap="square">
            <a:spAutoFit/>
          </a:bodyPr>
          <a:lstStyle/>
          <a:p>
            <a:r>
              <a:rPr lang="it-IT" sz="1200" b="1" dirty="0" err="1"/>
              <a:t>Expand</a:t>
            </a:r>
            <a:r>
              <a:rPr lang="it-IT" sz="1200" b="1" dirty="0"/>
              <a:t> the </a:t>
            </a:r>
            <a:r>
              <a:rPr lang="it-IT" sz="1200" b="1" dirty="0" err="1"/>
              <a:t>communication</a:t>
            </a:r>
            <a:r>
              <a:rPr lang="it-IT" sz="1200" b="1" dirty="0"/>
              <a:t> </a:t>
            </a:r>
            <a:r>
              <a:rPr lang="it-IT" sz="1200" b="1" dirty="0" err="1"/>
              <a:t>strategy</a:t>
            </a:r>
            <a:r>
              <a:rPr lang="it-IT" sz="1200" b="1" dirty="0"/>
              <a:t>, </a:t>
            </a:r>
            <a:r>
              <a:rPr lang="it-IT" sz="1200" b="1" dirty="0" err="1"/>
              <a:t>increase</a:t>
            </a:r>
            <a:r>
              <a:rPr lang="it-IT" sz="1200" b="1" dirty="0"/>
              <a:t> the </a:t>
            </a:r>
            <a:r>
              <a:rPr lang="it-IT" sz="1200" b="1" dirty="0" err="1"/>
              <a:t>frequency</a:t>
            </a:r>
            <a:r>
              <a:rPr lang="it-IT" sz="1200" b="1" dirty="0"/>
              <a:t> of </a:t>
            </a:r>
            <a:r>
              <a:rPr lang="it-IT" sz="1200" b="1" dirty="0" err="1"/>
              <a:t>posts</a:t>
            </a:r>
            <a:r>
              <a:rPr lang="it-IT" sz="1200" b="1" dirty="0"/>
              <a:t> </a:t>
            </a:r>
            <a:r>
              <a:rPr lang="it-IT" sz="1200" b="1" dirty="0" err="1"/>
              <a:t>published</a:t>
            </a:r>
            <a:r>
              <a:rPr lang="it-IT" sz="1200" b="1" dirty="0"/>
              <a:t>, be more </a:t>
            </a:r>
            <a:r>
              <a:rPr lang="it-IT" sz="1200" b="1" dirty="0" err="1"/>
              <a:t>active</a:t>
            </a:r>
            <a:r>
              <a:rPr lang="it-IT" sz="1200" b="1" dirty="0"/>
              <a:t>, start </a:t>
            </a:r>
            <a:r>
              <a:rPr lang="it-IT" sz="1200" b="1" dirty="0" err="1"/>
              <a:t>working</a:t>
            </a:r>
            <a:r>
              <a:rPr lang="it-IT" sz="1200" b="1" dirty="0"/>
              <a:t> with </a:t>
            </a:r>
            <a:r>
              <a:rPr lang="it-IT" sz="1200" b="1" dirty="0" err="1"/>
              <a:t>campaigns</a:t>
            </a:r>
            <a:r>
              <a:rPr lang="it-IT" sz="1200" b="1" dirty="0"/>
              <a:t>, </a:t>
            </a:r>
            <a:r>
              <a:rPr lang="it-IT" sz="1200" b="1" dirty="0" err="1"/>
              <a:t>even</a:t>
            </a:r>
            <a:r>
              <a:rPr lang="it-IT" sz="1200" b="1" dirty="0"/>
              <a:t> on </a:t>
            </a:r>
            <a:r>
              <a:rPr lang="it-IT" sz="1200" b="1" dirty="0" err="1"/>
              <a:t>areas</a:t>
            </a:r>
            <a:r>
              <a:rPr lang="it-IT" sz="1200" b="1" dirty="0"/>
              <a:t> </a:t>
            </a:r>
            <a:r>
              <a:rPr lang="it-IT" sz="1200" b="1" dirty="0" err="1"/>
              <a:t>where</a:t>
            </a:r>
            <a:r>
              <a:rPr lang="it-IT" sz="1200" b="1" dirty="0"/>
              <a:t> </a:t>
            </a:r>
            <a:r>
              <a:rPr lang="it-IT" sz="1200" b="1" dirty="0" err="1"/>
              <a:t>it</a:t>
            </a:r>
            <a:r>
              <a:rPr lang="it-IT" sz="1200" b="1" dirty="0"/>
              <a:t> </a:t>
            </a:r>
            <a:r>
              <a:rPr lang="it-IT" sz="1200" b="1" dirty="0" err="1"/>
              <a:t>was</a:t>
            </a:r>
            <a:r>
              <a:rPr lang="it-IT" sz="1200" b="1" dirty="0"/>
              <a:t> </a:t>
            </a:r>
            <a:r>
              <a:rPr lang="it-IT" sz="1200" b="1" dirty="0" err="1"/>
              <a:t>difficult</a:t>
            </a:r>
            <a:r>
              <a:rPr lang="it-IT" sz="1200" b="1" dirty="0"/>
              <a:t> to </a:t>
            </a:r>
            <a:r>
              <a:rPr lang="it-IT" sz="1200" b="1" dirty="0" err="1"/>
              <a:t>find</a:t>
            </a:r>
            <a:r>
              <a:rPr lang="it-IT" sz="1200" b="1" dirty="0"/>
              <a:t> </a:t>
            </a:r>
            <a:r>
              <a:rPr lang="it-IT" sz="1200" b="1" dirty="0" err="1"/>
              <a:t>possible</a:t>
            </a:r>
            <a:r>
              <a:rPr lang="it-IT" sz="1200" b="1" dirty="0"/>
              <a:t> </a:t>
            </a:r>
            <a:r>
              <a:rPr lang="it-IT" sz="1200" dirty="0" err="1"/>
              <a:t>candidates</a:t>
            </a:r>
            <a:r>
              <a:rPr lang="it-IT" sz="1200" dirty="0"/>
              <a:t> (</a:t>
            </a:r>
            <a:r>
              <a:rPr lang="it-IT" sz="1200" dirty="0" err="1"/>
              <a:t>eg</a:t>
            </a:r>
            <a:r>
              <a:rPr lang="it-IT" sz="1200" dirty="0"/>
              <a:t> commercial, </a:t>
            </a:r>
            <a:r>
              <a:rPr lang="it-IT" sz="1200" dirty="0" err="1"/>
              <a:t>it</a:t>
            </a:r>
            <a:r>
              <a:rPr lang="it-IT" sz="1200" dirty="0"/>
              <a:t>, or </a:t>
            </a:r>
            <a:r>
              <a:rPr lang="it-IT" sz="1200" dirty="0" err="1"/>
              <a:t>administration</a:t>
            </a:r>
            <a:r>
              <a:rPr lang="it-IT" sz="1200" dirty="0"/>
              <a:t>, </a:t>
            </a:r>
            <a:r>
              <a:rPr lang="it-IT" sz="1200" dirty="0" err="1"/>
              <a:t>finance</a:t>
            </a:r>
            <a:r>
              <a:rPr lang="it-IT" sz="1200" dirty="0"/>
              <a:t> control). At the </a:t>
            </a:r>
            <a:r>
              <a:rPr lang="it-IT" sz="1200" dirty="0" err="1"/>
              <a:t>beginning</a:t>
            </a:r>
            <a:r>
              <a:rPr lang="it-IT" sz="1200" dirty="0"/>
              <a:t>, the </a:t>
            </a:r>
            <a:r>
              <a:rPr lang="it-IT" sz="1200" dirty="0" err="1"/>
              <a:t>numbers</a:t>
            </a:r>
            <a:r>
              <a:rPr lang="it-IT" sz="1200" dirty="0"/>
              <a:t> </a:t>
            </a:r>
            <a:r>
              <a:rPr lang="it-IT" sz="1200" dirty="0" err="1"/>
              <a:t>were</a:t>
            </a:r>
            <a:r>
              <a:rPr lang="it-IT" sz="1200" dirty="0"/>
              <a:t> </a:t>
            </a:r>
            <a:r>
              <a:rPr lang="it-IT" sz="1200" dirty="0" err="1"/>
              <a:t>contained</a:t>
            </a:r>
            <a:r>
              <a:rPr lang="it-IT" sz="1200" dirty="0"/>
              <a:t>: the </a:t>
            </a:r>
            <a:r>
              <a:rPr lang="it-IT" sz="1200" dirty="0" err="1"/>
              <a:t>posts</a:t>
            </a:r>
            <a:r>
              <a:rPr lang="it-IT" sz="1200" dirty="0"/>
              <a:t> </a:t>
            </a:r>
            <a:r>
              <a:rPr lang="it-IT" sz="1200" dirty="0" err="1"/>
              <a:t>came</a:t>
            </a:r>
            <a:r>
              <a:rPr lang="it-IT" sz="1200" dirty="0"/>
              <a:t> out once a week with a </a:t>
            </a:r>
            <a:r>
              <a:rPr lang="it-IT" sz="1200" dirty="0" err="1"/>
              <a:t>language</a:t>
            </a:r>
            <a:r>
              <a:rPr lang="it-IT" sz="1200" dirty="0"/>
              <a:t> </a:t>
            </a:r>
            <a:r>
              <a:rPr lang="it-IT" sz="1200" dirty="0" err="1"/>
              <a:t>closer</a:t>
            </a:r>
            <a:r>
              <a:rPr lang="it-IT" sz="1200" dirty="0"/>
              <a:t> to press </a:t>
            </a:r>
            <a:r>
              <a:rPr lang="it-IT" sz="1200" dirty="0" err="1"/>
              <a:t>releases</a:t>
            </a:r>
            <a:r>
              <a:rPr lang="it-IT" sz="1200" dirty="0"/>
              <a:t> </a:t>
            </a:r>
            <a:r>
              <a:rPr lang="it-IT" sz="1200" dirty="0" err="1"/>
              <a:t>than</a:t>
            </a:r>
            <a:r>
              <a:rPr lang="it-IT" sz="1200" dirty="0"/>
              <a:t> </a:t>
            </a:r>
            <a:r>
              <a:rPr lang="it-IT" sz="1200" dirty="0" err="1"/>
              <a:t>that</a:t>
            </a:r>
            <a:r>
              <a:rPr lang="it-IT" sz="1200" dirty="0"/>
              <a:t> </a:t>
            </a:r>
            <a:r>
              <a:rPr lang="it-IT" sz="1200" dirty="0" err="1"/>
              <a:t>required</a:t>
            </a:r>
            <a:r>
              <a:rPr lang="it-IT" sz="1200" dirty="0"/>
              <a:t> by social media!</a:t>
            </a:r>
          </a:p>
        </p:txBody>
      </p:sp>
      <p:sp>
        <p:nvSpPr>
          <p:cNvPr id="13" name="Rettangolo 12">
            <a:extLst>
              <a:ext uri="{FF2B5EF4-FFF2-40B4-BE49-F238E27FC236}">
                <a16:creationId xmlns:a16="http://schemas.microsoft.com/office/drawing/2014/main" xmlns="" id="{D56A5FEE-91C5-124D-8B49-99E83AD1A4E2}"/>
              </a:ext>
            </a:extLst>
          </p:cNvPr>
          <p:cNvSpPr/>
          <p:nvPr/>
        </p:nvSpPr>
        <p:spPr>
          <a:xfrm>
            <a:off x="187687" y="4761064"/>
            <a:ext cx="3212141" cy="1200329"/>
          </a:xfrm>
          <a:prstGeom prst="rect">
            <a:avLst/>
          </a:prstGeom>
        </p:spPr>
        <p:txBody>
          <a:bodyPr wrap="square">
            <a:spAutoFit/>
          </a:bodyPr>
          <a:lstStyle/>
          <a:p>
            <a:r>
              <a:rPr lang="it-IT" sz="1200" dirty="0" err="1"/>
              <a:t>Today</a:t>
            </a:r>
            <a:r>
              <a:rPr lang="it-IT" sz="1200" dirty="0"/>
              <a:t> </a:t>
            </a:r>
            <a:r>
              <a:rPr lang="it-IT" sz="1200" dirty="0" err="1"/>
              <a:t>we</a:t>
            </a:r>
            <a:r>
              <a:rPr lang="it-IT" sz="1200" dirty="0"/>
              <a:t> are </a:t>
            </a:r>
            <a:r>
              <a:rPr lang="it-IT" sz="1200" dirty="0" err="1"/>
              <a:t>proud</a:t>
            </a:r>
            <a:r>
              <a:rPr lang="it-IT" sz="1200" dirty="0"/>
              <a:t> to </a:t>
            </a:r>
            <a:r>
              <a:rPr lang="it-IT" sz="1200" dirty="0" err="1"/>
              <a:t>have</a:t>
            </a:r>
            <a:r>
              <a:rPr lang="it-IT" sz="1200" dirty="0"/>
              <a:t> </a:t>
            </a:r>
            <a:r>
              <a:rPr lang="it-IT" sz="1200" dirty="0" err="1"/>
              <a:t>built</a:t>
            </a:r>
            <a:r>
              <a:rPr lang="it-IT" sz="1200" dirty="0"/>
              <a:t> a community of </a:t>
            </a:r>
            <a:r>
              <a:rPr lang="it-IT" sz="1200" b="1" dirty="0"/>
              <a:t>more </a:t>
            </a:r>
            <a:r>
              <a:rPr lang="it-IT" sz="1200" b="1" dirty="0" err="1"/>
              <a:t>than</a:t>
            </a:r>
            <a:r>
              <a:rPr lang="it-IT" sz="1200" b="1" dirty="0"/>
              <a:t> 50,000 </a:t>
            </a:r>
            <a:r>
              <a:rPr lang="it-IT" sz="1200" b="1" dirty="0" err="1"/>
              <a:t>people</a:t>
            </a:r>
            <a:r>
              <a:rPr lang="it-IT" sz="1200" b="1" dirty="0"/>
              <a:t>. </a:t>
            </a:r>
            <a:r>
              <a:rPr lang="it-IT" sz="1200" dirty="0" err="1"/>
              <a:t>One</a:t>
            </a:r>
            <a:r>
              <a:rPr lang="it-IT" sz="1200" dirty="0"/>
              <a:t> </a:t>
            </a:r>
            <a:r>
              <a:rPr lang="it-IT" sz="1200" dirty="0" err="1"/>
              <a:t>thing</a:t>
            </a:r>
            <a:r>
              <a:rPr lang="it-IT" sz="1200" dirty="0"/>
              <a:t> </a:t>
            </a:r>
            <a:r>
              <a:rPr lang="it-IT" sz="1200" dirty="0" err="1"/>
              <a:t>that's</a:t>
            </a:r>
            <a:r>
              <a:rPr lang="it-IT" sz="1200" dirty="0"/>
              <a:t> </a:t>
            </a:r>
            <a:r>
              <a:rPr lang="it-IT" sz="1200" dirty="0" err="1"/>
              <a:t>not</a:t>
            </a:r>
            <a:r>
              <a:rPr lang="it-IT" sz="1200" dirty="0"/>
              <a:t> easy in </a:t>
            </a:r>
            <a:r>
              <a:rPr lang="it-IT" sz="1200" dirty="0" err="1"/>
              <a:t>our</a:t>
            </a:r>
            <a:r>
              <a:rPr lang="it-IT" sz="1200" dirty="0"/>
              <a:t> </a:t>
            </a:r>
            <a:r>
              <a:rPr lang="it-IT" sz="1200" dirty="0" err="1"/>
              <a:t>industry</a:t>
            </a:r>
            <a:r>
              <a:rPr lang="it-IT" sz="1200" dirty="0"/>
              <a:t>: </a:t>
            </a:r>
            <a:r>
              <a:rPr lang="it-IT" sz="1200" dirty="0" err="1"/>
              <a:t>people</a:t>
            </a:r>
            <a:r>
              <a:rPr lang="it-IT" sz="1200" dirty="0"/>
              <a:t> </a:t>
            </a:r>
            <a:r>
              <a:rPr lang="it-IT" sz="1200" dirty="0" err="1"/>
              <a:t>tend</a:t>
            </a:r>
            <a:r>
              <a:rPr lang="it-IT" sz="1200" dirty="0"/>
              <a:t> to </a:t>
            </a:r>
            <a:r>
              <a:rPr lang="it-IT" sz="1200" dirty="0" err="1"/>
              <a:t>remember</a:t>
            </a:r>
            <a:r>
              <a:rPr lang="it-IT" sz="1200" dirty="0"/>
              <a:t> utility companies </a:t>
            </a:r>
            <a:r>
              <a:rPr lang="it-IT" sz="1200" dirty="0" err="1"/>
              <a:t>when</a:t>
            </a:r>
            <a:r>
              <a:rPr lang="it-IT" sz="1200" dirty="0"/>
              <a:t> </a:t>
            </a:r>
            <a:r>
              <a:rPr lang="it-IT" sz="1200" dirty="0" err="1"/>
              <a:t>they</a:t>
            </a:r>
            <a:r>
              <a:rPr lang="it-IT" sz="1200" dirty="0"/>
              <a:t> </a:t>
            </a:r>
            <a:r>
              <a:rPr lang="it-IT" sz="1200" dirty="0" err="1"/>
              <a:t>see</a:t>
            </a:r>
            <a:r>
              <a:rPr lang="it-IT" sz="1200" dirty="0"/>
              <a:t> the logo on a </a:t>
            </a:r>
            <a:r>
              <a:rPr lang="it-IT" sz="1200" dirty="0" err="1"/>
              <a:t>bill</a:t>
            </a:r>
            <a:r>
              <a:rPr lang="it-IT" sz="1200" dirty="0"/>
              <a:t> or </a:t>
            </a:r>
            <a:r>
              <a:rPr lang="it-IT" sz="1200" dirty="0" err="1"/>
              <a:t>when</a:t>
            </a:r>
            <a:r>
              <a:rPr lang="it-IT" sz="1200" dirty="0"/>
              <a:t> </a:t>
            </a:r>
            <a:r>
              <a:rPr lang="it-IT" sz="1200" dirty="0" err="1"/>
              <a:t>faced</a:t>
            </a:r>
            <a:r>
              <a:rPr lang="it-IT" sz="1200" dirty="0"/>
              <a:t> with a </a:t>
            </a:r>
            <a:r>
              <a:rPr lang="it-IT" sz="1200" dirty="0" err="1"/>
              <a:t>disservice</a:t>
            </a:r>
            <a:r>
              <a:rPr lang="it-IT" sz="1200" dirty="0"/>
              <a:t>.</a:t>
            </a:r>
          </a:p>
        </p:txBody>
      </p:sp>
      <p:sp>
        <p:nvSpPr>
          <p:cNvPr id="14" name="Rettangolo 13">
            <a:extLst>
              <a:ext uri="{FF2B5EF4-FFF2-40B4-BE49-F238E27FC236}">
                <a16:creationId xmlns:a16="http://schemas.microsoft.com/office/drawing/2014/main" xmlns="" id="{E8BE23C4-9A76-4044-9BE7-33CDFAFF8EB0}"/>
              </a:ext>
            </a:extLst>
          </p:cNvPr>
          <p:cNvSpPr/>
          <p:nvPr/>
        </p:nvSpPr>
        <p:spPr>
          <a:xfrm>
            <a:off x="3399829" y="4745836"/>
            <a:ext cx="4564898" cy="1200329"/>
          </a:xfrm>
          <a:prstGeom prst="rect">
            <a:avLst/>
          </a:prstGeom>
        </p:spPr>
        <p:txBody>
          <a:bodyPr wrap="square">
            <a:spAutoFit/>
          </a:bodyPr>
          <a:lstStyle/>
          <a:p>
            <a:r>
              <a:rPr lang="it-IT" sz="1200" dirty="0" err="1"/>
              <a:t>We</a:t>
            </a:r>
            <a:r>
              <a:rPr lang="it-IT" sz="1200" dirty="0"/>
              <a:t> </a:t>
            </a:r>
            <a:r>
              <a:rPr lang="it-IT" sz="1200" dirty="0" err="1"/>
              <a:t>have</a:t>
            </a:r>
            <a:r>
              <a:rPr lang="it-IT" sz="1200" dirty="0"/>
              <a:t> </a:t>
            </a:r>
            <a:r>
              <a:rPr lang="it-IT" sz="1200" dirty="0" err="1"/>
              <a:t>solid</a:t>
            </a:r>
            <a:r>
              <a:rPr lang="it-IT" sz="1200" dirty="0"/>
              <a:t> </a:t>
            </a:r>
            <a:r>
              <a:rPr lang="it-IT" sz="1200" dirty="0" err="1"/>
              <a:t>values</a:t>
            </a:r>
            <a:r>
              <a:rPr lang="it-IT" sz="1200" dirty="0"/>
              <a:t> and a </a:t>
            </a:r>
            <a:r>
              <a:rPr lang="it-IT" sz="1200" dirty="0" err="1"/>
              <a:t>specific</a:t>
            </a:r>
            <a:r>
              <a:rPr lang="it-IT" sz="1200" dirty="0"/>
              <a:t> </a:t>
            </a:r>
            <a:r>
              <a:rPr lang="it-IT" sz="1200" dirty="0" err="1"/>
              <a:t>mission</a:t>
            </a:r>
            <a:r>
              <a:rPr lang="it-IT" sz="1200" dirty="0"/>
              <a:t>: </a:t>
            </a:r>
            <a:r>
              <a:rPr lang="it-IT" sz="1200" dirty="0" err="1"/>
              <a:t>we</a:t>
            </a:r>
            <a:r>
              <a:rPr lang="it-IT" sz="1200" dirty="0"/>
              <a:t> are </a:t>
            </a:r>
            <a:r>
              <a:rPr lang="it-IT" sz="1200" b="1" dirty="0"/>
              <a:t>promoters of </a:t>
            </a:r>
            <a:r>
              <a:rPr lang="it-IT" sz="1200" b="1" dirty="0" err="1"/>
              <a:t>issues</a:t>
            </a:r>
            <a:r>
              <a:rPr lang="it-IT" sz="1200" b="1" dirty="0"/>
              <a:t> </a:t>
            </a:r>
            <a:r>
              <a:rPr lang="it-IT" sz="1200" b="1" dirty="0" err="1"/>
              <a:t>related</a:t>
            </a:r>
            <a:r>
              <a:rPr lang="it-IT" sz="1200" b="1" dirty="0"/>
              <a:t> to the </a:t>
            </a:r>
            <a:r>
              <a:rPr lang="it-IT" sz="1200" b="1" dirty="0" err="1"/>
              <a:t>circular</a:t>
            </a:r>
            <a:r>
              <a:rPr lang="it-IT" sz="1200" b="1" dirty="0"/>
              <a:t> economy, </a:t>
            </a:r>
            <a:r>
              <a:rPr lang="it-IT" sz="1200" b="1" dirty="0" err="1"/>
              <a:t>sustainability</a:t>
            </a:r>
            <a:r>
              <a:rPr lang="it-IT" sz="1200" b="1" dirty="0"/>
              <a:t> and the </a:t>
            </a:r>
            <a:r>
              <a:rPr lang="it-IT" sz="1200" b="1" dirty="0" err="1"/>
              <a:t>intelligent</a:t>
            </a:r>
            <a:r>
              <a:rPr lang="it-IT" sz="1200" b="1" dirty="0"/>
              <a:t> use of </a:t>
            </a:r>
            <a:r>
              <a:rPr lang="it-IT" sz="1200" b="1" dirty="0" err="1"/>
              <a:t>resources</a:t>
            </a:r>
            <a:r>
              <a:rPr lang="it-IT" sz="1200" b="1" dirty="0"/>
              <a:t> </a:t>
            </a:r>
            <a:r>
              <a:rPr lang="it-IT" sz="1200" dirty="0"/>
              <a:t>(water and </a:t>
            </a:r>
            <a:r>
              <a:rPr lang="it-IT" sz="1200" dirty="0" err="1"/>
              <a:t>energy</a:t>
            </a:r>
            <a:r>
              <a:rPr lang="it-IT" sz="1200" dirty="0"/>
              <a:t>), </a:t>
            </a:r>
            <a:r>
              <a:rPr lang="it-IT" sz="1200" dirty="0" err="1"/>
              <a:t>which</a:t>
            </a:r>
            <a:r>
              <a:rPr lang="it-IT" sz="1200" dirty="0"/>
              <a:t> </a:t>
            </a:r>
            <a:r>
              <a:rPr lang="it-IT" sz="1200" dirty="0" err="1"/>
              <a:t>is</a:t>
            </a:r>
            <a:r>
              <a:rPr lang="it-IT" sz="1200" dirty="0"/>
              <a:t> </a:t>
            </a:r>
            <a:r>
              <a:rPr lang="it-IT" sz="1200" dirty="0" err="1"/>
              <a:t>why</a:t>
            </a:r>
            <a:r>
              <a:rPr lang="it-IT" sz="1200" dirty="0"/>
              <a:t> </a:t>
            </a:r>
            <a:r>
              <a:rPr lang="it-IT" sz="1200" dirty="0" err="1"/>
              <a:t>our</a:t>
            </a:r>
            <a:r>
              <a:rPr lang="it-IT" sz="1200" dirty="0"/>
              <a:t> </a:t>
            </a:r>
            <a:r>
              <a:rPr lang="it-IT" sz="1200" dirty="0" err="1"/>
              <a:t>conversations</a:t>
            </a:r>
            <a:r>
              <a:rPr lang="it-IT" sz="1200" dirty="0"/>
              <a:t> are </a:t>
            </a:r>
            <a:r>
              <a:rPr lang="it-IT" sz="1200" dirty="0" err="1"/>
              <a:t>geared</a:t>
            </a:r>
            <a:r>
              <a:rPr lang="it-IT" sz="1200" dirty="0"/>
              <a:t> </a:t>
            </a:r>
            <a:r>
              <a:rPr lang="it-IT" sz="1200" dirty="0" err="1"/>
              <a:t>towards</a:t>
            </a:r>
            <a:r>
              <a:rPr lang="it-IT" sz="1200" dirty="0"/>
              <a:t> </a:t>
            </a:r>
            <a:r>
              <a:rPr lang="it-IT" sz="1200" dirty="0" err="1"/>
              <a:t>raising</a:t>
            </a:r>
            <a:r>
              <a:rPr lang="it-IT" sz="1200" dirty="0"/>
              <a:t> </a:t>
            </a:r>
            <a:r>
              <a:rPr lang="it-IT" sz="1200" dirty="0" err="1"/>
              <a:t>people's</a:t>
            </a:r>
            <a:r>
              <a:rPr lang="it-IT" sz="1200" dirty="0"/>
              <a:t> </a:t>
            </a:r>
            <a:r>
              <a:rPr lang="it-IT" sz="1200" dirty="0" err="1"/>
              <a:t>awareness</a:t>
            </a:r>
            <a:r>
              <a:rPr lang="it-IT" sz="1200" dirty="0"/>
              <a:t> of </a:t>
            </a:r>
            <a:r>
              <a:rPr lang="it-IT" sz="1200" dirty="0" err="1"/>
              <a:t>these</a:t>
            </a:r>
            <a:r>
              <a:rPr lang="it-IT" sz="1200" dirty="0"/>
              <a:t>. </a:t>
            </a:r>
            <a:r>
              <a:rPr lang="it-IT" sz="1200" dirty="0" err="1"/>
              <a:t>fundamental</a:t>
            </a:r>
            <a:r>
              <a:rPr lang="it-IT" sz="1200" dirty="0"/>
              <a:t> </a:t>
            </a:r>
            <a:r>
              <a:rPr lang="it-IT" sz="1200" dirty="0" err="1"/>
              <a:t>issues</a:t>
            </a:r>
            <a:r>
              <a:rPr lang="it-IT" sz="1200" dirty="0"/>
              <a:t> for </a:t>
            </a:r>
            <a:r>
              <a:rPr lang="it-IT" sz="1200" dirty="0" err="1"/>
              <a:t>citizens</a:t>
            </a:r>
            <a:r>
              <a:rPr lang="it-IT" sz="1200" dirty="0"/>
              <a:t>' </a:t>
            </a:r>
            <a:r>
              <a:rPr lang="it-IT" sz="1200" dirty="0" err="1"/>
              <a:t>lives</a:t>
            </a:r>
            <a:r>
              <a:rPr lang="it-IT" sz="1200" dirty="0"/>
              <a:t> and to </a:t>
            </a:r>
            <a:r>
              <a:rPr lang="it-IT" sz="1200" dirty="0" err="1"/>
              <a:t>make</a:t>
            </a:r>
            <a:r>
              <a:rPr lang="it-IT" sz="1200" dirty="0"/>
              <a:t> </a:t>
            </a:r>
            <a:r>
              <a:rPr lang="it-IT" sz="1200" dirty="0" err="1"/>
              <a:t>cities</a:t>
            </a:r>
            <a:r>
              <a:rPr lang="it-IT" sz="1200" dirty="0"/>
              <a:t> </a:t>
            </a:r>
            <a:r>
              <a:rPr lang="it-IT" sz="1200" dirty="0" err="1"/>
              <a:t>smarter</a:t>
            </a:r>
            <a:r>
              <a:rPr lang="it-IT" sz="1200" dirty="0"/>
              <a:t> and more </a:t>
            </a:r>
            <a:r>
              <a:rPr lang="it-IT" sz="1200" dirty="0" err="1"/>
              <a:t>sustainable</a:t>
            </a:r>
            <a:r>
              <a:rPr lang="it-IT" sz="1200" dirty="0"/>
              <a:t>.</a:t>
            </a:r>
          </a:p>
        </p:txBody>
      </p:sp>
    </p:spTree>
    <p:extLst>
      <p:ext uri="{BB962C8B-B14F-4D97-AF65-F5344CB8AC3E}">
        <p14:creationId xmlns:p14="http://schemas.microsoft.com/office/powerpoint/2010/main" xmlns="" val="12772551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9217" name="Picture 1" descr="page14image31101824">
            <a:extLst>
              <a:ext uri="{FF2B5EF4-FFF2-40B4-BE49-F238E27FC236}">
                <a16:creationId xmlns:a16="http://schemas.microsoft.com/office/drawing/2014/main" xmlns="" id="{E8470AEB-D757-2E46-B9F5-531F1651E20C}"/>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07266" y="1172690"/>
            <a:ext cx="2250237" cy="4640761"/>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1800" b="1" dirty="0"/>
              <a:t>HR and </a:t>
            </a:r>
            <a:r>
              <a:rPr lang="it-IT" sz="1800" b="1" dirty="0" err="1"/>
              <a:t>Communication</a:t>
            </a:r>
            <a:r>
              <a:rPr lang="it-IT" sz="1800" b="1" dirty="0"/>
              <a:t>: </a:t>
            </a:r>
            <a:r>
              <a:rPr lang="it-IT" sz="1800" b="1" i="1" u="sng" dirty="0">
                <a:solidFill>
                  <a:schemeClr val="tx1"/>
                </a:solidFill>
              </a:rPr>
              <a:t>the </a:t>
            </a:r>
            <a:r>
              <a:rPr lang="it-IT" sz="1800" b="1" i="1" u="sng" dirty="0" err="1">
                <a:solidFill>
                  <a:schemeClr val="tx1"/>
                </a:solidFill>
              </a:rPr>
              <a:t>testimony</a:t>
            </a:r>
            <a:r>
              <a:rPr lang="it-IT" sz="1800" b="1" i="1" u="sng" dirty="0">
                <a:solidFill>
                  <a:schemeClr val="tx1"/>
                </a:solidFill>
              </a:rPr>
              <a:t> of the Hera Group</a:t>
            </a:r>
          </a:p>
        </p:txBody>
      </p:sp>
      <p:pic>
        <p:nvPicPr>
          <p:cNvPr id="7" name="Picture 2" descr="page12image13930320">
            <a:extLst>
              <a:ext uri="{FF2B5EF4-FFF2-40B4-BE49-F238E27FC236}">
                <a16:creationId xmlns:a16="http://schemas.microsoft.com/office/drawing/2014/main" xmlns="" id="{0D2DD088-8056-B543-BED0-7E1EE35DAEA2}"/>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98687" y="2209340"/>
            <a:ext cx="521208" cy="521208"/>
          </a:xfrm>
          <a:prstGeom prst="rect">
            <a:avLst/>
          </a:prstGeom>
          <a:solidFill>
            <a:schemeClr val="accent1">
              <a:lumMod val="75000"/>
            </a:schemeClr>
          </a:solidFill>
        </p:spPr>
      </p:pic>
      <p:sp>
        <p:nvSpPr>
          <p:cNvPr id="8" name="Rettangolo 7">
            <a:extLst>
              <a:ext uri="{FF2B5EF4-FFF2-40B4-BE49-F238E27FC236}">
                <a16:creationId xmlns:a16="http://schemas.microsoft.com/office/drawing/2014/main" xmlns="" id="{C2DFB3F4-DC6A-0E43-B7A3-37074F620400}"/>
              </a:ext>
            </a:extLst>
          </p:cNvPr>
          <p:cNvSpPr/>
          <p:nvPr/>
        </p:nvSpPr>
        <p:spPr>
          <a:xfrm>
            <a:off x="1795510" y="2292528"/>
            <a:ext cx="4906273" cy="338554"/>
          </a:xfrm>
          <a:prstGeom prst="rect">
            <a:avLst/>
          </a:prstGeom>
        </p:spPr>
        <p:txBody>
          <a:bodyPr wrap="square">
            <a:spAutoFit/>
          </a:bodyPr>
          <a:lstStyle/>
          <a:p>
            <a:r>
              <a:rPr lang="it-IT" sz="1600" b="1" i="1" dirty="0" err="1">
                <a:solidFill>
                  <a:schemeClr val="accent1">
                    <a:lumMod val="75000"/>
                  </a:schemeClr>
                </a:solidFill>
              </a:rPr>
              <a:t>What</a:t>
            </a:r>
            <a:r>
              <a:rPr lang="it-IT" sz="1600" b="1" i="1" dirty="0">
                <a:solidFill>
                  <a:schemeClr val="accent1">
                    <a:lumMod val="75000"/>
                  </a:schemeClr>
                </a:solidFill>
              </a:rPr>
              <a:t> </a:t>
            </a:r>
            <a:r>
              <a:rPr lang="it-IT" sz="1600" b="1" i="1" dirty="0" err="1">
                <a:solidFill>
                  <a:schemeClr val="accent1">
                    <a:lumMod val="75000"/>
                  </a:schemeClr>
                </a:solidFill>
              </a:rPr>
              <a:t>is</a:t>
            </a:r>
            <a:r>
              <a:rPr lang="it-IT" sz="1600" b="1" i="1" dirty="0">
                <a:solidFill>
                  <a:schemeClr val="accent1">
                    <a:lumMod val="75000"/>
                  </a:schemeClr>
                </a:solidFill>
              </a:rPr>
              <a:t>, in </a:t>
            </a:r>
            <a:r>
              <a:rPr lang="it-IT" sz="1600" b="1" i="1" dirty="0" err="1">
                <a:solidFill>
                  <a:schemeClr val="accent1">
                    <a:lumMod val="75000"/>
                  </a:schemeClr>
                </a:solidFill>
              </a:rPr>
              <a:t>your</a:t>
            </a:r>
            <a:r>
              <a:rPr lang="it-IT" sz="1600" b="1" i="1" dirty="0">
                <a:solidFill>
                  <a:schemeClr val="accent1">
                    <a:lumMod val="75000"/>
                  </a:schemeClr>
                </a:solidFill>
              </a:rPr>
              <a:t> opinion, the secret of success?</a:t>
            </a:r>
          </a:p>
        </p:txBody>
      </p:sp>
      <p:sp>
        <p:nvSpPr>
          <p:cNvPr id="9" name="Title 2">
            <a:extLst>
              <a:ext uri="{FF2B5EF4-FFF2-40B4-BE49-F238E27FC236}">
                <a16:creationId xmlns:a16="http://schemas.microsoft.com/office/drawing/2014/main" xmlns="" id="{BB2BD081-62AA-8B4F-AE76-67B484FC7676}"/>
              </a:ext>
            </a:extLst>
          </p:cNvPr>
          <p:cNvSpPr txBox="1">
            <a:spLocks/>
          </p:cNvSpPr>
          <p:nvPr/>
        </p:nvSpPr>
        <p:spPr>
          <a:xfrm>
            <a:off x="1045022" y="4518899"/>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sp>
        <p:nvSpPr>
          <p:cNvPr id="2" name="Rettangolo 1">
            <a:extLst>
              <a:ext uri="{FF2B5EF4-FFF2-40B4-BE49-F238E27FC236}">
                <a16:creationId xmlns:a16="http://schemas.microsoft.com/office/drawing/2014/main" xmlns="" id="{340957B9-35F9-C644-954F-679E9B9DAC1E}"/>
              </a:ext>
            </a:extLst>
          </p:cNvPr>
          <p:cNvSpPr/>
          <p:nvPr/>
        </p:nvSpPr>
        <p:spPr>
          <a:xfrm>
            <a:off x="205624" y="1472012"/>
            <a:ext cx="7123643" cy="738664"/>
          </a:xfrm>
          <a:prstGeom prst="rect">
            <a:avLst/>
          </a:prstGeom>
        </p:spPr>
        <p:txBody>
          <a:bodyPr wrap="square">
            <a:spAutoFit/>
          </a:bodyPr>
          <a:lstStyle/>
          <a:p>
            <a:r>
              <a:rPr lang="it-IT" sz="1400" dirty="0"/>
              <a:t>In </a:t>
            </a:r>
            <a:r>
              <a:rPr lang="it-IT" sz="1400" dirty="0" err="1"/>
              <a:t>retrospect</a:t>
            </a:r>
            <a:r>
              <a:rPr lang="it-IT" sz="1400" dirty="0"/>
              <a:t>, </a:t>
            </a:r>
            <a:r>
              <a:rPr lang="it-IT" sz="1400" dirty="0" err="1"/>
              <a:t>we</a:t>
            </a:r>
            <a:r>
              <a:rPr lang="it-IT" sz="1400" dirty="0"/>
              <a:t> </a:t>
            </a:r>
            <a:r>
              <a:rPr lang="it-IT" sz="1400" dirty="0" err="1"/>
              <a:t>believe</a:t>
            </a:r>
            <a:r>
              <a:rPr lang="it-IT" sz="1400" dirty="0"/>
              <a:t> </a:t>
            </a:r>
            <a:r>
              <a:rPr lang="it-IT" sz="1400" dirty="0" err="1"/>
              <a:t>we</a:t>
            </a:r>
            <a:r>
              <a:rPr lang="it-IT" sz="1400" dirty="0"/>
              <a:t> </a:t>
            </a:r>
            <a:r>
              <a:rPr lang="it-IT" sz="1400" dirty="0" err="1"/>
              <a:t>have</a:t>
            </a:r>
            <a:r>
              <a:rPr lang="it-IT" sz="1400" dirty="0"/>
              <a:t> </a:t>
            </a:r>
            <a:r>
              <a:rPr lang="it-IT" sz="1400" dirty="0" err="1"/>
              <a:t>always</a:t>
            </a:r>
            <a:r>
              <a:rPr lang="it-IT" sz="1400" dirty="0"/>
              <a:t> </a:t>
            </a:r>
            <a:r>
              <a:rPr lang="it-IT" sz="1400" dirty="0" err="1"/>
              <a:t>had</a:t>
            </a:r>
            <a:r>
              <a:rPr lang="it-IT" sz="1400" dirty="0"/>
              <a:t> a </a:t>
            </a:r>
            <a:r>
              <a:rPr lang="it-IT" sz="1400" dirty="0" err="1"/>
              <a:t>very</a:t>
            </a:r>
            <a:r>
              <a:rPr lang="it-IT" sz="1400" dirty="0"/>
              <a:t> </a:t>
            </a:r>
            <a:r>
              <a:rPr lang="it-IT" sz="1400" dirty="0" err="1"/>
              <a:t>clear</a:t>
            </a:r>
            <a:r>
              <a:rPr lang="it-IT" sz="1400" dirty="0"/>
              <a:t> </a:t>
            </a:r>
            <a:r>
              <a:rPr lang="it-IT" sz="1400" dirty="0" err="1"/>
              <a:t>strategy</a:t>
            </a:r>
            <a:r>
              <a:rPr lang="it-IT" sz="1400" dirty="0"/>
              <a:t> on the information to share with </a:t>
            </a:r>
            <a:r>
              <a:rPr lang="it-IT" sz="1400" dirty="0" err="1"/>
              <a:t>our</a:t>
            </a:r>
            <a:r>
              <a:rPr lang="it-IT" sz="1400" dirty="0"/>
              <a:t> audience and </a:t>
            </a:r>
            <a:r>
              <a:rPr lang="it-IT" sz="1400" dirty="0" err="1"/>
              <a:t>why</a:t>
            </a:r>
            <a:r>
              <a:rPr lang="it-IT" sz="1400" dirty="0"/>
              <a:t> </a:t>
            </a:r>
            <a:r>
              <a:rPr lang="it-IT" sz="1400" dirty="0" err="1"/>
              <a:t>that</a:t>
            </a:r>
            <a:r>
              <a:rPr lang="it-IT" sz="1400" dirty="0"/>
              <a:t> information </a:t>
            </a:r>
            <a:r>
              <a:rPr lang="it-IT" sz="1400" dirty="0" err="1"/>
              <a:t>was</a:t>
            </a:r>
            <a:r>
              <a:rPr lang="it-IT" sz="1400" dirty="0"/>
              <a:t> </a:t>
            </a:r>
            <a:r>
              <a:rPr lang="it-IT" sz="1400" dirty="0" err="1"/>
              <a:t>consistent</a:t>
            </a:r>
            <a:r>
              <a:rPr lang="it-IT" sz="1400" dirty="0"/>
              <a:t> with </a:t>
            </a:r>
            <a:r>
              <a:rPr lang="it-IT" sz="1400" dirty="0" err="1"/>
              <a:t>our</a:t>
            </a:r>
            <a:r>
              <a:rPr lang="it-IT" sz="1400" dirty="0"/>
              <a:t> </a:t>
            </a:r>
            <a:r>
              <a:rPr lang="it-IT" sz="1400" dirty="0" err="1"/>
              <a:t>mission</a:t>
            </a:r>
            <a:r>
              <a:rPr lang="it-IT" sz="1400" dirty="0"/>
              <a:t> and </a:t>
            </a:r>
            <a:r>
              <a:rPr lang="it-IT" sz="1400" dirty="0" err="1"/>
              <a:t>our</a:t>
            </a:r>
            <a:r>
              <a:rPr lang="it-IT" sz="1400" dirty="0"/>
              <a:t> way of </a:t>
            </a:r>
            <a:r>
              <a:rPr lang="it-IT" sz="1400" dirty="0" err="1"/>
              <a:t>working</a:t>
            </a:r>
            <a:r>
              <a:rPr lang="it-IT" sz="1400" dirty="0"/>
              <a:t>.</a:t>
            </a:r>
          </a:p>
        </p:txBody>
      </p:sp>
      <p:sp>
        <p:nvSpPr>
          <p:cNvPr id="3" name="Rettangolo 2">
            <a:extLst>
              <a:ext uri="{FF2B5EF4-FFF2-40B4-BE49-F238E27FC236}">
                <a16:creationId xmlns:a16="http://schemas.microsoft.com/office/drawing/2014/main" xmlns="" id="{5D923402-A584-494C-B5D1-10D784D088D5}"/>
              </a:ext>
            </a:extLst>
          </p:cNvPr>
          <p:cNvSpPr/>
          <p:nvPr/>
        </p:nvSpPr>
        <p:spPr>
          <a:xfrm>
            <a:off x="221426" y="2716594"/>
            <a:ext cx="3200312" cy="1569660"/>
          </a:xfrm>
          <a:prstGeom prst="rect">
            <a:avLst/>
          </a:prstGeom>
        </p:spPr>
        <p:txBody>
          <a:bodyPr wrap="square">
            <a:spAutoFit/>
          </a:bodyPr>
          <a:lstStyle/>
          <a:p>
            <a:r>
              <a:rPr lang="it-IT" sz="1200" dirty="0"/>
              <a:t>I </a:t>
            </a:r>
            <a:r>
              <a:rPr lang="it-IT" sz="1200" dirty="0" err="1"/>
              <a:t>think</a:t>
            </a:r>
            <a:r>
              <a:rPr lang="it-IT" sz="1200" dirty="0"/>
              <a:t> the </a:t>
            </a:r>
            <a:r>
              <a:rPr lang="it-IT" sz="1200" dirty="0" err="1"/>
              <a:t>point</a:t>
            </a:r>
            <a:r>
              <a:rPr lang="it-IT" sz="1200" dirty="0"/>
              <a:t> of success </a:t>
            </a:r>
            <a:r>
              <a:rPr lang="it-IT" sz="1200" dirty="0" err="1"/>
              <a:t>is</a:t>
            </a:r>
            <a:r>
              <a:rPr lang="it-IT" sz="1200" dirty="0"/>
              <a:t> </a:t>
            </a:r>
            <a:r>
              <a:rPr lang="it-IT" sz="1200" dirty="0" err="1"/>
              <a:t>there</a:t>
            </a:r>
            <a:endParaRPr lang="it-IT" sz="1200" dirty="0"/>
          </a:p>
          <a:p>
            <a:r>
              <a:rPr lang="it-IT" sz="1200" b="1" dirty="0"/>
              <a:t>maximum </a:t>
            </a:r>
            <a:r>
              <a:rPr lang="it-IT" sz="1200" b="1" dirty="0" err="1"/>
              <a:t>integration</a:t>
            </a:r>
            <a:r>
              <a:rPr lang="it-IT" sz="1200" b="1" dirty="0"/>
              <a:t> </a:t>
            </a:r>
            <a:r>
              <a:rPr lang="it-IT" sz="1200" b="1" dirty="0" err="1"/>
              <a:t>between</a:t>
            </a:r>
            <a:r>
              <a:rPr lang="it-IT" sz="1200" b="1" dirty="0"/>
              <a:t> </a:t>
            </a:r>
            <a:r>
              <a:rPr lang="it-IT" sz="1200" b="1" dirty="0" err="1"/>
              <a:t>strategy</a:t>
            </a:r>
            <a:endParaRPr lang="it-IT" sz="1200" b="1" dirty="0"/>
          </a:p>
          <a:p>
            <a:r>
              <a:rPr lang="it-IT" sz="1200" b="1" dirty="0"/>
              <a:t>of business, HR and </a:t>
            </a:r>
            <a:r>
              <a:rPr lang="it-IT" sz="1200" b="1" dirty="0" err="1"/>
              <a:t>Communication</a:t>
            </a:r>
            <a:r>
              <a:rPr lang="it-IT" sz="1200" dirty="0"/>
              <a:t>. </a:t>
            </a:r>
            <a:r>
              <a:rPr lang="it-IT" sz="1200" dirty="0" err="1"/>
              <a:t>We</a:t>
            </a:r>
            <a:r>
              <a:rPr lang="it-IT" sz="1200" dirty="0"/>
              <a:t> </a:t>
            </a:r>
            <a:r>
              <a:rPr lang="it-IT" sz="1200" dirty="0" err="1"/>
              <a:t>have</a:t>
            </a:r>
            <a:r>
              <a:rPr lang="it-IT" sz="1200" dirty="0"/>
              <a:t> a </a:t>
            </a:r>
            <a:r>
              <a:rPr lang="it-IT" sz="1200" dirty="0" err="1"/>
              <a:t>four-year</a:t>
            </a:r>
            <a:r>
              <a:rPr lang="it-IT" sz="1200" dirty="0"/>
              <a:t> business </a:t>
            </a:r>
            <a:r>
              <a:rPr lang="it-IT" sz="1200" dirty="0" err="1"/>
              <a:t>plan</a:t>
            </a:r>
            <a:r>
              <a:rPr lang="it-IT" sz="1200" dirty="0"/>
              <a:t>: </a:t>
            </a:r>
            <a:r>
              <a:rPr lang="it-IT" sz="1200" dirty="0" err="1"/>
              <a:t>as</a:t>
            </a:r>
            <a:r>
              <a:rPr lang="it-IT" sz="1200" dirty="0"/>
              <a:t> a company </a:t>
            </a:r>
            <a:r>
              <a:rPr lang="it-IT" sz="1200" dirty="0" err="1"/>
              <a:t>we</a:t>
            </a:r>
            <a:r>
              <a:rPr lang="it-IT" sz="1200" dirty="0"/>
              <a:t> </a:t>
            </a:r>
            <a:r>
              <a:rPr lang="it-IT" sz="1200" dirty="0" err="1"/>
              <a:t>think</a:t>
            </a:r>
            <a:r>
              <a:rPr lang="it-IT" sz="1200" dirty="0"/>
              <a:t> </a:t>
            </a:r>
            <a:r>
              <a:rPr lang="it-IT" sz="1200" dirty="0" err="1"/>
              <a:t>about</a:t>
            </a:r>
            <a:r>
              <a:rPr lang="it-IT" sz="1200" dirty="0"/>
              <a:t> the future and the </a:t>
            </a:r>
            <a:r>
              <a:rPr lang="it-IT" sz="1200" dirty="0" err="1"/>
              <a:t>evolution</a:t>
            </a:r>
            <a:r>
              <a:rPr lang="it-IT" sz="1200" dirty="0"/>
              <a:t> of </a:t>
            </a:r>
            <a:r>
              <a:rPr lang="it-IT" sz="1200" dirty="0" err="1"/>
              <a:t>our</a:t>
            </a:r>
            <a:r>
              <a:rPr lang="it-IT" sz="1200" dirty="0"/>
              <a:t> </a:t>
            </a:r>
            <a:r>
              <a:rPr lang="it-IT" sz="1200" dirty="0" err="1"/>
              <a:t>people</a:t>
            </a:r>
            <a:r>
              <a:rPr lang="it-IT" sz="1200" dirty="0"/>
              <a:t> and </a:t>
            </a:r>
            <a:r>
              <a:rPr lang="it-IT" sz="1200" dirty="0" err="1"/>
              <a:t>our</a:t>
            </a:r>
            <a:r>
              <a:rPr lang="it-IT" sz="1200" dirty="0"/>
              <a:t> business. </a:t>
            </a:r>
            <a:r>
              <a:rPr lang="it-IT" sz="1200" dirty="0" err="1"/>
              <a:t>This</a:t>
            </a:r>
            <a:r>
              <a:rPr lang="it-IT" sz="1200" dirty="0"/>
              <a:t> </a:t>
            </a:r>
            <a:r>
              <a:rPr lang="it-IT" sz="1200" dirty="0" err="1"/>
              <a:t>allows</a:t>
            </a:r>
            <a:r>
              <a:rPr lang="it-IT" sz="1200" dirty="0"/>
              <a:t> </a:t>
            </a:r>
            <a:r>
              <a:rPr lang="it-IT" sz="1200" dirty="0" err="1"/>
              <a:t>us</a:t>
            </a:r>
            <a:r>
              <a:rPr lang="it-IT" sz="1200" dirty="0"/>
              <a:t> to </a:t>
            </a:r>
            <a:r>
              <a:rPr lang="it-IT" sz="1200" dirty="0" err="1"/>
              <a:t>plan</a:t>
            </a:r>
            <a:r>
              <a:rPr lang="it-IT" sz="1200" dirty="0"/>
              <a:t> </a:t>
            </a:r>
            <a:r>
              <a:rPr lang="it-IT" sz="1200" dirty="0" err="1"/>
              <a:t>our</a:t>
            </a:r>
            <a:r>
              <a:rPr lang="it-IT" sz="1200" dirty="0"/>
              <a:t> </a:t>
            </a:r>
            <a:r>
              <a:rPr lang="it-IT" sz="1200" dirty="0" err="1"/>
              <a:t>communication</a:t>
            </a:r>
            <a:r>
              <a:rPr lang="it-IT" sz="1200" dirty="0"/>
              <a:t> </a:t>
            </a:r>
            <a:r>
              <a:rPr lang="it-IT" sz="1200" dirty="0" err="1"/>
              <a:t>strategies</a:t>
            </a:r>
            <a:r>
              <a:rPr lang="it-IT" sz="1200" dirty="0"/>
              <a:t> </a:t>
            </a:r>
            <a:r>
              <a:rPr lang="it-IT" sz="1200" dirty="0" err="1"/>
              <a:t>well</a:t>
            </a:r>
            <a:r>
              <a:rPr lang="it-IT" sz="1200" dirty="0"/>
              <a:t> in </a:t>
            </a:r>
            <a:r>
              <a:rPr lang="it-IT" sz="1200" dirty="0" err="1"/>
              <a:t>advance</a:t>
            </a:r>
            <a:r>
              <a:rPr lang="it-IT" sz="1200" dirty="0"/>
              <a:t>.</a:t>
            </a:r>
          </a:p>
        </p:txBody>
      </p:sp>
      <p:sp>
        <p:nvSpPr>
          <p:cNvPr id="4" name="Rettangolo 3">
            <a:extLst>
              <a:ext uri="{FF2B5EF4-FFF2-40B4-BE49-F238E27FC236}">
                <a16:creationId xmlns:a16="http://schemas.microsoft.com/office/drawing/2014/main" xmlns="" id="{A426B241-1960-8540-A06A-3FAB55E502B6}"/>
              </a:ext>
            </a:extLst>
          </p:cNvPr>
          <p:cNvSpPr/>
          <p:nvPr/>
        </p:nvSpPr>
        <p:spPr>
          <a:xfrm>
            <a:off x="3421738" y="2716594"/>
            <a:ext cx="3499567" cy="1754326"/>
          </a:xfrm>
          <a:prstGeom prst="rect">
            <a:avLst/>
          </a:prstGeom>
        </p:spPr>
        <p:txBody>
          <a:bodyPr wrap="square">
            <a:spAutoFit/>
          </a:bodyPr>
          <a:lstStyle/>
          <a:p>
            <a:r>
              <a:rPr lang="it-IT" sz="1200" dirty="0"/>
              <a:t>For </a:t>
            </a:r>
            <a:r>
              <a:rPr lang="it-IT" sz="1200" dirty="0" err="1"/>
              <a:t>example</a:t>
            </a:r>
            <a:r>
              <a:rPr lang="it-IT" sz="1200" dirty="0"/>
              <a:t> </a:t>
            </a:r>
            <a:r>
              <a:rPr lang="it-IT" sz="1200" dirty="0" err="1"/>
              <a:t>one</a:t>
            </a:r>
            <a:r>
              <a:rPr lang="it-IT" sz="1200" dirty="0"/>
              <a:t> of </a:t>
            </a:r>
            <a:r>
              <a:rPr lang="it-IT" sz="1200" dirty="0" err="1"/>
              <a:t>our</a:t>
            </a:r>
            <a:r>
              <a:rPr lang="it-IT" sz="1200" dirty="0"/>
              <a:t> </a:t>
            </a:r>
            <a:r>
              <a:rPr lang="it-IT" sz="1200" dirty="0" err="1"/>
              <a:t>cornerstones</a:t>
            </a:r>
            <a:endParaRPr lang="it-IT" sz="1200" dirty="0"/>
          </a:p>
          <a:p>
            <a:r>
              <a:rPr lang="it-IT" sz="1200" dirty="0" err="1"/>
              <a:t>is</a:t>
            </a:r>
            <a:r>
              <a:rPr lang="it-IT" sz="1200" dirty="0"/>
              <a:t> the </a:t>
            </a:r>
            <a:r>
              <a:rPr lang="it-IT" sz="1200" dirty="0" err="1"/>
              <a:t>concept</a:t>
            </a:r>
            <a:r>
              <a:rPr lang="it-IT" sz="1200" dirty="0"/>
              <a:t> of </a:t>
            </a:r>
            <a:r>
              <a:rPr lang="it-IT" sz="1200" b="1" dirty="0"/>
              <a:t>"</a:t>
            </a:r>
            <a:r>
              <a:rPr lang="it-IT" sz="1200" b="1" dirty="0" err="1"/>
              <a:t>shared</a:t>
            </a:r>
            <a:r>
              <a:rPr lang="it-IT" sz="1200" b="1" dirty="0"/>
              <a:t> </a:t>
            </a:r>
            <a:r>
              <a:rPr lang="it-IT" sz="1200" b="1" dirty="0" err="1"/>
              <a:t>value</a:t>
            </a:r>
            <a:r>
              <a:rPr lang="it-IT" sz="1200" b="1" dirty="0"/>
              <a:t>". </a:t>
            </a:r>
            <a:r>
              <a:rPr lang="it-IT" sz="1200" dirty="0" err="1"/>
              <a:t>as</a:t>
            </a:r>
            <a:r>
              <a:rPr lang="it-IT" sz="1200" dirty="0"/>
              <a:t> </a:t>
            </a:r>
            <a:r>
              <a:rPr lang="it-IT" sz="1200" dirty="0" err="1"/>
              <a:t>mentioned</a:t>
            </a:r>
            <a:r>
              <a:rPr lang="it-IT" sz="1200" dirty="0"/>
              <a:t> </a:t>
            </a:r>
            <a:r>
              <a:rPr lang="it-IT" sz="1200" dirty="0" err="1"/>
              <a:t>before</a:t>
            </a:r>
            <a:r>
              <a:rPr lang="it-IT" sz="1200" dirty="0"/>
              <a:t>, </a:t>
            </a:r>
            <a:r>
              <a:rPr lang="it-IT" sz="1200" dirty="0" err="1"/>
              <a:t>one</a:t>
            </a:r>
            <a:r>
              <a:rPr lang="it-IT" sz="1200" dirty="0"/>
              <a:t> of </a:t>
            </a:r>
            <a:r>
              <a:rPr lang="it-IT" sz="1200" dirty="0" err="1"/>
              <a:t>our</a:t>
            </a:r>
            <a:r>
              <a:rPr lang="it-IT" sz="1200" dirty="0"/>
              <a:t> </a:t>
            </a:r>
            <a:r>
              <a:rPr lang="it-IT" sz="1200" dirty="0" err="1"/>
              <a:t>strategic</a:t>
            </a:r>
            <a:r>
              <a:rPr lang="it-IT" sz="1200" dirty="0"/>
              <a:t> </a:t>
            </a:r>
            <a:r>
              <a:rPr lang="it-IT" sz="1200" dirty="0" err="1"/>
              <a:t>assets</a:t>
            </a:r>
            <a:r>
              <a:rPr lang="it-IT" sz="1200" dirty="0"/>
              <a:t> </a:t>
            </a:r>
            <a:r>
              <a:rPr lang="it-IT" sz="1200" dirty="0" err="1"/>
              <a:t>is</a:t>
            </a:r>
            <a:r>
              <a:rPr lang="it-IT" sz="1200" dirty="0"/>
              <a:t> the management of the </a:t>
            </a:r>
            <a:r>
              <a:rPr lang="it-IT" sz="1200" dirty="0" err="1"/>
              <a:t>integrated</a:t>
            </a:r>
            <a:r>
              <a:rPr lang="it-IT" sz="1200" dirty="0"/>
              <a:t> </a:t>
            </a:r>
            <a:r>
              <a:rPr lang="it-IT" sz="1200" dirty="0" err="1"/>
              <a:t>waste</a:t>
            </a:r>
            <a:r>
              <a:rPr lang="it-IT" sz="1200" dirty="0"/>
              <a:t> </a:t>
            </a:r>
            <a:r>
              <a:rPr lang="it-IT" sz="1200" dirty="0" err="1"/>
              <a:t>cycle</a:t>
            </a:r>
            <a:r>
              <a:rPr lang="it-IT" sz="1200" dirty="0"/>
              <a:t>: from </a:t>
            </a:r>
            <a:r>
              <a:rPr lang="it-IT" sz="1200" dirty="0" err="1"/>
              <a:t>street</a:t>
            </a:r>
            <a:r>
              <a:rPr lang="it-IT" sz="1200" dirty="0"/>
              <a:t> </a:t>
            </a:r>
            <a:r>
              <a:rPr lang="it-IT" sz="1200" dirty="0" err="1"/>
              <a:t>sweeping</a:t>
            </a:r>
            <a:r>
              <a:rPr lang="it-IT" sz="1200" dirty="0"/>
              <a:t>, to treatment and </a:t>
            </a:r>
            <a:r>
              <a:rPr lang="it-IT" sz="1200" dirty="0" err="1"/>
              <a:t>disposal</a:t>
            </a:r>
            <a:r>
              <a:rPr lang="it-IT" sz="1200" dirty="0"/>
              <a:t> up to the </a:t>
            </a:r>
            <a:r>
              <a:rPr lang="it-IT" sz="1200" dirty="0" err="1"/>
              <a:t>transformation</a:t>
            </a:r>
            <a:r>
              <a:rPr lang="it-IT" sz="1200" dirty="0"/>
              <a:t> of </a:t>
            </a:r>
            <a:r>
              <a:rPr lang="it-IT" sz="1200" dirty="0" err="1"/>
              <a:t>waste</a:t>
            </a:r>
            <a:r>
              <a:rPr lang="it-IT" sz="1200" dirty="0"/>
              <a:t> </a:t>
            </a:r>
            <a:r>
              <a:rPr lang="it-IT" sz="1200" dirty="0" err="1"/>
              <a:t>into</a:t>
            </a:r>
            <a:r>
              <a:rPr lang="it-IT" sz="1200" dirty="0"/>
              <a:t> new </a:t>
            </a:r>
            <a:r>
              <a:rPr lang="it-IT" sz="1200" dirty="0" err="1"/>
              <a:t>resources</a:t>
            </a:r>
            <a:r>
              <a:rPr lang="it-IT" sz="1200" dirty="0"/>
              <a:t> (</a:t>
            </a:r>
            <a:r>
              <a:rPr lang="it-IT" sz="1200" dirty="0" err="1"/>
              <a:t>such</a:t>
            </a:r>
            <a:r>
              <a:rPr lang="it-IT" sz="1200" dirty="0"/>
              <a:t> </a:t>
            </a:r>
            <a:r>
              <a:rPr lang="it-IT" sz="1200" dirty="0" err="1"/>
              <a:t>as</a:t>
            </a:r>
            <a:r>
              <a:rPr lang="it-IT" sz="1200" dirty="0"/>
              <a:t> </a:t>
            </a:r>
            <a:r>
              <a:rPr lang="it-IT" sz="1200" dirty="0" err="1"/>
              <a:t>plastic</a:t>
            </a:r>
            <a:r>
              <a:rPr lang="it-IT" sz="1200" dirty="0"/>
              <a:t> </a:t>
            </a:r>
            <a:r>
              <a:rPr lang="it-IT" sz="1200" dirty="0" err="1"/>
              <a:t>regeneration</a:t>
            </a:r>
            <a:r>
              <a:rPr lang="it-IT" sz="1200" dirty="0"/>
              <a:t>) </a:t>
            </a:r>
            <a:r>
              <a:rPr lang="it-IT" sz="1200" dirty="0" err="1"/>
              <a:t>which</a:t>
            </a:r>
            <a:r>
              <a:rPr lang="it-IT" sz="1200" dirty="0"/>
              <a:t> are </a:t>
            </a:r>
            <a:r>
              <a:rPr lang="it-IT" sz="1200" dirty="0" err="1"/>
              <a:t>then</a:t>
            </a:r>
            <a:r>
              <a:rPr lang="it-IT" sz="1200" dirty="0"/>
              <a:t> put back </a:t>
            </a:r>
            <a:r>
              <a:rPr lang="it-IT" sz="1200" dirty="0" err="1"/>
              <a:t>into</a:t>
            </a:r>
            <a:r>
              <a:rPr lang="it-IT" sz="1200" dirty="0"/>
              <a:t> </a:t>
            </a:r>
            <a:r>
              <a:rPr lang="it-IT" sz="1200" dirty="0" err="1"/>
              <a:t>circulation</a:t>
            </a:r>
            <a:r>
              <a:rPr lang="it-IT" sz="1200" dirty="0"/>
              <a:t> on the market.</a:t>
            </a:r>
          </a:p>
        </p:txBody>
      </p:sp>
      <p:sp>
        <p:nvSpPr>
          <p:cNvPr id="10" name="Rettangolo 9">
            <a:extLst>
              <a:ext uri="{FF2B5EF4-FFF2-40B4-BE49-F238E27FC236}">
                <a16:creationId xmlns:a16="http://schemas.microsoft.com/office/drawing/2014/main" xmlns="" id="{4031E7CA-A890-1441-BD9B-A6B15747897F}"/>
              </a:ext>
            </a:extLst>
          </p:cNvPr>
          <p:cNvSpPr/>
          <p:nvPr/>
        </p:nvSpPr>
        <p:spPr>
          <a:xfrm>
            <a:off x="220396" y="4611700"/>
            <a:ext cx="6883789" cy="1384995"/>
          </a:xfrm>
          <a:prstGeom prst="rect">
            <a:avLst/>
          </a:prstGeom>
        </p:spPr>
        <p:txBody>
          <a:bodyPr wrap="square">
            <a:spAutoFit/>
          </a:bodyPr>
          <a:lstStyle/>
          <a:p>
            <a:r>
              <a:rPr lang="it-IT" sz="1400" dirty="0" err="1"/>
              <a:t>What</a:t>
            </a:r>
            <a:r>
              <a:rPr lang="it-IT" sz="1400" dirty="0"/>
              <a:t> </a:t>
            </a:r>
            <a:r>
              <a:rPr lang="it-IT" sz="1400" dirty="0" err="1"/>
              <a:t>allows</a:t>
            </a:r>
            <a:r>
              <a:rPr lang="it-IT" sz="1400" dirty="0"/>
              <a:t> </a:t>
            </a:r>
            <a:r>
              <a:rPr lang="it-IT" sz="1400" dirty="0" err="1"/>
              <a:t>us</a:t>
            </a:r>
            <a:r>
              <a:rPr lang="it-IT" sz="1400" dirty="0"/>
              <a:t> to </a:t>
            </a:r>
            <a:r>
              <a:rPr lang="it-IT" sz="1400" dirty="0" err="1"/>
              <a:t>effectively</a:t>
            </a:r>
            <a:r>
              <a:rPr lang="it-IT" sz="1400" dirty="0"/>
              <a:t> </a:t>
            </a:r>
            <a:r>
              <a:rPr lang="it-IT" sz="1400" dirty="0" err="1"/>
              <a:t>communicate</a:t>
            </a:r>
            <a:r>
              <a:rPr lang="it-IT" sz="1400" dirty="0"/>
              <a:t> </a:t>
            </a:r>
            <a:r>
              <a:rPr lang="it-IT" sz="1400" dirty="0" err="1"/>
              <a:t>our</a:t>
            </a:r>
            <a:r>
              <a:rPr lang="it-IT" sz="1400" dirty="0"/>
              <a:t> DNA (</a:t>
            </a:r>
            <a:r>
              <a:rPr lang="it-IT" sz="1400" dirty="0" err="1"/>
              <a:t>distinctive</a:t>
            </a:r>
            <a:r>
              <a:rPr lang="it-IT" sz="1400" dirty="0"/>
              <a:t> and </a:t>
            </a:r>
            <a:r>
              <a:rPr lang="it-IT" sz="1400" dirty="0" err="1"/>
              <a:t>heterogeneous</a:t>
            </a:r>
            <a:r>
              <a:rPr lang="it-IT" sz="1400" dirty="0"/>
              <a:t>) </a:t>
            </a:r>
            <a:r>
              <a:rPr lang="it-IT" sz="1400" dirty="0" err="1"/>
              <a:t>is</a:t>
            </a:r>
            <a:r>
              <a:rPr lang="it-IT" sz="1400" dirty="0"/>
              <a:t> </a:t>
            </a:r>
            <a:r>
              <a:rPr lang="it-IT" sz="1400" b="1" dirty="0"/>
              <a:t>the </a:t>
            </a:r>
            <a:r>
              <a:rPr lang="it-IT" sz="1400" b="1" dirty="0" err="1"/>
              <a:t>great</a:t>
            </a:r>
            <a:r>
              <a:rPr lang="it-IT" sz="1400" b="1" dirty="0"/>
              <a:t> connection </a:t>
            </a:r>
            <a:r>
              <a:rPr lang="it-IT" sz="1400" b="1" dirty="0" err="1"/>
              <a:t>between</a:t>
            </a:r>
            <a:r>
              <a:rPr lang="it-IT" sz="1400" b="1" dirty="0"/>
              <a:t> HR and </a:t>
            </a:r>
            <a:r>
              <a:rPr lang="it-IT" sz="1400" b="1" dirty="0" err="1"/>
              <a:t>Communication</a:t>
            </a:r>
            <a:r>
              <a:rPr lang="it-IT" sz="1400" b="1" dirty="0"/>
              <a:t>.</a:t>
            </a:r>
            <a:r>
              <a:rPr lang="it-IT" sz="1400" dirty="0"/>
              <a:t> </a:t>
            </a:r>
          </a:p>
          <a:p>
            <a:r>
              <a:rPr lang="it-IT" sz="1400" dirty="0" err="1"/>
              <a:t>As</a:t>
            </a:r>
            <a:r>
              <a:rPr lang="it-IT" sz="1400" dirty="0"/>
              <a:t> HR </a:t>
            </a:r>
            <a:r>
              <a:rPr lang="it-IT" sz="1400" dirty="0" err="1"/>
              <a:t>we</a:t>
            </a:r>
            <a:r>
              <a:rPr lang="it-IT" sz="1400" dirty="0"/>
              <a:t> </a:t>
            </a:r>
            <a:r>
              <a:rPr lang="it-IT" sz="1400" dirty="0" err="1"/>
              <a:t>know</a:t>
            </a:r>
            <a:r>
              <a:rPr lang="it-IT" sz="1400" dirty="0"/>
              <a:t> </a:t>
            </a:r>
            <a:r>
              <a:rPr lang="it-IT" sz="1400" dirty="0" err="1"/>
              <a:t>what</a:t>
            </a:r>
            <a:r>
              <a:rPr lang="it-IT" sz="1400" dirty="0"/>
              <a:t> are the </a:t>
            </a:r>
            <a:r>
              <a:rPr lang="it-IT" sz="1400" dirty="0" err="1"/>
              <a:t>areas</a:t>
            </a:r>
            <a:r>
              <a:rPr lang="it-IT" sz="1400" dirty="0"/>
              <a:t> and </a:t>
            </a:r>
            <a:r>
              <a:rPr lang="it-IT" sz="1400" dirty="0" err="1"/>
              <a:t>activities</a:t>
            </a:r>
            <a:r>
              <a:rPr lang="it-IT" sz="1400" dirty="0"/>
              <a:t> </a:t>
            </a:r>
            <a:r>
              <a:rPr lang="it-IT" sz="1400" dirty="0" err="1"/>
              <a:t>that</a:t>
            </a:r>
            <a:r>
              <a:rPr lang="it-IT" sz="1400" dirty="0"/>
              <a:t> </a:t>
            </a:r>
            <a:r>
              <a:rPr lang="it-IT" sz="1400" dirty="0" err="1"/>
              <a:t>potential</a:t>
            </a:r>
            <a:r>
              <a:rPr lang="it-IT" sz="1400" dirty="0"/>
              <a:t> </a:t>
            </a:r>
            <a:r>
              <a:rPr lang="it-IT" sz="1400" dirty="0" err="1"/>
              <a:t>candidates</a:t>
            </a:r>
            <a:r>
              <a:rPr lang="it-IT" sz="1400" dirty="0"/>
              <a:t> </a:t>
            </a:r>
            <a:r>
              <a:rPr lang="it-IT" sz="1400" dirty="0" err="1"/>
              <a:t>have</a:t>
            </a:r>
            <a:r>
              <a:rPr lang="it-IT" sz="1400" dirty="0"/>
              <a:t> and </a:t>
            </a:r>
            <a:r>
              <a:rPr lang="it-IT" sz="1400" dirty="0" err="1"/>
              <a:t>stakeholders</a:t>
            </a:r>
            <a:r>
              <a:rPr lang="it-IT" sz="1400" dirty="0"/>
              <a:t> </a:t>
            </a:r>
            <a:r>
              <a:rPr lang="it-IT" sz="1400" dirty="0" err="1"/>
              <a:t>consider</a:t>
            </a:r>
            <a:r>
              <a:rPr lang="it-IT" sz="1400" dirty="0"/>
              <a:t> </a:t>
            </a:r>
            <a:r>
              <a:rPr lang="it-IT" sz="1400" dirty="0" err="1"/>
              <a:t>them</a:t>
            </a:r>
            <a:r>
              <a:rPr lang="it-IT" sz="1400" dirty="0"/>
              <a:t> </a:t>
            </a:r>
            <a:r>
              <a:rPr lang="it-IT" sz="1400" dirty="0" err="1"/>
              <a:t>as</a:t>
            </a:r>
            <a:r>
              <a:rPr lang="it-IT" sz="1400" dirty="0"/>
              <a:t> a </a:t>
            </a:r>
            <a:r>
              <a:rPr lang="it-IT" sz="1400" dirty="0" err="1"/>
              <a:t>value</a:t>
            </a:r>
            <a:r>
              <a:rPr lang="it-IT" sz="1400" dirty="0"/>
              <a:t> and </a:t>
            </a:r>
            <a:r>
              <a:rPr lang="it-IT" sz="1400" dirty="0" err="1"/>
              <a:t>Communication</a:t>
            </a:r>
            <a:r>
              <a:rPr lang="it-IT" sz="1400" dirty="0"/>
              <a:t> </a:t>
            </a:r>
            <a:r>
              <a:rPr lang="it-IT" sz="1400" dirty="0" err="1"/>
              <a:t>helps</a:t>
            </a:r>
            <a:r>
              <a:rPr lang="it-IT" sz="1400" dirty="0"/>
              <a:t> </a:t>
            </a:r>
            <a:r>
              <a:rPr lang="it-IT" sz="1400" dirty="0" err="1"/>
              <a:t>us</a:t>
            </a:r>
            <a:r>
              <a:rPr lang="it-IT" sz="1400" dirty="0"/>
              <a:t> </a:t>
            </a:r>
            <a:r>
              <a:rPr lang="it-IT" sz="1400" dirty="0" err="1"/>
              <a:t>understand</a:t>
            </a:r>
            <a:r>
              <a:rPr lang="it-IT" sz="1400" dirty="0"/>
              <a:t> </a:t>
            </a:r>
            <a:r>
              <a:rPr lang="it-IT" sz="1400" dirty="0" err="1"/>
              <a:t>how</a:t>
            </a:r>
            <a:r>
              <a:rPr lang="it-IT" sz="1400" dirty="0"/>
              <a:t> to </a:t>
            </a:r>
            <a:r>
              <a:rPr lang="it-IT" sz="1400" dirty="0" err="1"/>
              <a:t>convey</a:t>
            </a:r>
            <a:r>
              <a:rPr lang="it-IT" sz="1400" dirty="0"/>
              <a:t> </a:t>
            </a:r>
            <a:r>
              <a:rPr lang="it-IT" sz="1400" dirty="0" err="1"/>
              <a:t>them</a:t>
            </a:r>
            <a:r>
              <a:rPr lang="it-IT" sz="1400" dirty="0"/>
              <a:t> in the </a:t>
            </a:r>
            <a:r>
              <a:rPr lang="it-IT" sz="1400" dirty="0" err="1"/>
              <a:t>various</a:t>
            </a:r>
            <a:r>
              <a:rPr lang="it-IT" sz="1400" dirty="0"/>
              <a:t> social </a:t>
            </a:r>
            <a:r>
              <a:rPr lang="it-IT" sz="1400" dirty="0" err="1"/>
              <a:t>channels</a:t>
            </a:r>
            <a:r>
              <a:rPr lang="it-IT" sz="1400" dirty="0"/>
              <a:t> and </a:t>
            </a:r>
            <a:r>
              <a:rPr lang="it-IT" sz="1400" dirty="0" err="1"/>
              <a:t>identify</a:t>
            </a:r>
            <a:r>
              <a:rPr lang="it-IT" sz="1400" dirty="0"/>
              <a:t> </a:t>
            </a:r>
            <a:r>
              <a:rPr lang="it-IT" sz="1400" dirty="0" err="1"/>
              <a:t>when</a:t>
            </a:r>
            <a:r>
              <a:rPr lang="it-IT" sz="1400" dirty="0"/>
              <a:t> and </a:t>
            </a:r>
            <a:r>
              <a:rPr lang="it-IT" sz="1400" dirty="0" err="1"/>
              <a:t>how</a:t>
            </a:r>
            <a:r>
              <a:rPr lang="it-IT" sz="1400" dirty="0"/>
              <a:t> to </a:t>
            </a:r>
            <a:r>
              <a:rPr lang="it-IT" sz="1400" dirty="0" err="1"/>
              <a:t>tell</a:t>
            </a:r>
            <a:r>
              <a:rPr lang="it-IT" sz="1400" dirty="0"/>
              <a:t> </a:t>
            </a:r>
            <a:r>
              <a:rPr lang="it-IT" sz="1400" dirty="0" err="1"/>
              <a:t>them</a:t>
            </a:r>
            <a:r>
              <a:rPr lang="it-IT" sz="1400" dirty="0"/>
              <a:t>, </a:t>
            </a:r>
            <a:r>
              <a:rPr lang="it-IT" sz="1400" dirty="0" err="1"/>
              <a:t>inserting</a:t>
            </a:r>
            <a:r>
              <a:rPr lang="it-IT" sz="1400" dirty="0"/>
              <a:t> </a:t>
            </a:r>
            <a:r>
              <a:rPr lang="it-IT" sz="1400" dirty="0" err="1"/>
              <a:t>them</a:t>
            </a:r>
            <a:r>
              <a:rPr lang="it-IT" sz="1400" dirty="0"/>
              <a:t> </a:t>
            </a:r>
            <a:r>
              <a:rPr lang="it-IT" sz="1400" dirty="0" err="1"/>
              <a:t>within</a:t>
            </a:r>
            <a:r>
              <a:rPr lang="it-IT" sz="1400" dirty="0"/>
              <a:t> the </a:t>
            </a:r>
            <a:r>
              <a:rPr lang="it-IT" sz="1400" dirty="0" err="1"/>
              <a:t>overall</a:t>
            </a:r>
            <a:r>
              <a:rPr lang="it-IT" sz="1400" dirty="0"/>
              <a:t> </a:t>
            </a:r>
            <a:r>
              <a:rPr lang="it-IT" sz="1400" dirty="0" err="1"/>
              <a:t>editorial</a:t>
            </a:r>
            <a:r>
              <a:rPr lang="it-IT" sz="1400" dirty="0"/>
              <a:t> </a:t>
            </a:r>
            <a:r>
              <a:rPr lang="it-IT" sz="1400" dirty="0" err="1"/>
              <a:t>plan</a:t>
            </a:r>
            <a:r>
              <a:rPr lang="it-IT" sz="1400" dirty="0"/>
              <a:t>.</a:t>
            </a:r>
          </a:p>
        </p:txBody>
      </p:sp>
    </p:spTree>
    <p:extLst>
      <p:ext uri="{BB962C8B-B14F-4D97-AF65-F5344CB8AC3E}">
        <p14:creationId xmlns:p14="http://schemas.microsoft.com/office/powerpoint/2010/main" xmlns="" val="2690597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1800" b="1" dirty="0"/>
              <a:t>HR and </a:t>
            </a:r>
            <a:r>
              <a:rPr lang="it-IT" sz="1800" b="1" dirty="0" err="1"/>
              <a:t>Communication</a:t>
            </a:r>
            <a:r>
              <a:rPr lang="it-IT" sz="1800" b="1" dirty="0"/>
              <a:t>: </a:t>
            </a:r>
            <a:r>
              <a:rPr lang="it-IT" sz="1800" b="1" i="1" u="sng" dirty="0">
                <a:solidFill>
                  <a:schemeClr val="tx1"/>
                </a:solidFill>
              </a:rPr>
              <a:t>the </a:t>
            </a:r>
            <a:r>
              <a:rPr lang="it-IT" sz="1800" b="1" i="1" u="sng" dirty="0" err="1">
                <a:solidFill>
                  <a:schemeClr val="tx1"/>
                </a:solidFill>
              </a:rPr>
              <a:t>testimony</a:t>
            </a:r>
            <a:r>
              <a:rPr lang="it-IT" sz="1800" b="1" i="1" u="sng" dirty="0">
                <a:solidFill>
                  <a:schemeClr val="tx1"/>
                </a:solidFill>
              </a:rPr>
              <a:t> of the Hera Group</a:t>
            </a:r>
            <a:endParaRPr lang="it-IT" sz="1800" b="1" dirty="0"/>
          </a:p>
        </p:txBody>
      </p:sp>
      <p:pic>
        <p:nvPicPr>
          <p:cNvPr id="1025" name="Picture 1" descr="page15image46916800">
            <a:extLst>
              <a:ext uri="{FF2B5EF4-FFF2-40B4-BE49-F238E27FC236}">
                <a16:creationId xmlns:a16="http://schemas.microsoft.com/office/drawing/2014/main" xmlns="" id="{85498B4E-4897-2446-BFCC-EE92EE2D84E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16847" y="1144931"/>
            <a:ext cx="2240656" cy="462086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D7AEEE14-8029-864C-87B8-445C4C762FDB}"/>
              </a:ext>
            </a:extLst>
          </p:cNvPr>
          <p:cNvSpPr/>
          <p:nvPr/>
        </p:nvSpPr>
        <p:spPr>
          <a:xfrm>
            <a:off x="162786" y="1537684"/>
            <a:ext cx="3636168" cy="1569660"/>
          </a:xfrm>
          <a:prstGeom prst="rect">
            <a:avLst/>
          </a:prstGeom>
        </p:spPr>
        <p:txBody>
          <a:bodyPr wrap="square">
            <a:spAutoFit/>
          </a:bodyPr>
          <a:lstStyle/>
          <a:p>
            <a:r>
              <a:rPr lang="en-US" sz="1200" dirty="0">
                <a:latin typeface="Calibri" panose="020F0502020204030204" pitchFamily="34" charset="0"/>
                <a:ea typeface="Calibri" panose="020F0502020204030204" pitchFamily="34" charset="0"/>
                <a:cs typeface="Times New Roman" panose="02020603050405020304" pitchFamily="18" charset="0"/>
              </a:rPr>
              <a:t>In addition to HR activities, in fact, we use </a:t>
            </a:r>
            <a:r>
              <a:rPr lang="en-US" sz="1200" dirty="0" err="1">
                <a:latin typeface="Calibri" panose="020F0502020204030204" pitchFamily="34" charset="0"/>
                <a:ea typeface="Calibri" panose="020F0502020204030204" pitchFamily="34" charset="0"/>
                <a:cs typeface="Times New Roman" panose="02020603050405020304" pitchFamily="18" charset="0"/>
              </a:rPr>
              <a:t>Linkedin</a:t>
            </a:r>
            <a:r>
              <a:rPr lang="en-US" sz="1200" dirty="0">
                <a:latin typeface="Calibri" panose="020F0502020204030204" pitchFamily="34" charset="0"/>
                <a:ea typeface="Calibri" panose="020F0502020204030204" pitchFamily="34" charset="0"/>
                <a:cs typeface="Times New Roman" panose="02020603050405020304" pitchFamily="18" charset="0"/>
              </a:rPr>
              <a:t> to tell stories who is what our company does: to convey the sustainability values ​​of the multiutility, to tell about its economic results, to illustrate projects and activities of the various Departments, to talk about innovations, the excellence of our plants, to promote commercial activities or solidarity initiatives or to give visibility to articles or videos that talk about us.</a:t>
            </a:r>
            <a:endParaRPr lang="it-IT"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a:extLst>
              <a:ext uri="{FF2B5EF4-FFF2-40B4-BE49-F238E27FC236}">
                <a16:creationId xmlns:a16="http://schemas.microsoft.com/office/drawing/2014/main" xmlns="" id="{2CBCB7F4-5129-5F41-B6F9-E2F1BFF41F1A}"/>
              </a:ext>
            </a:extLst>
          </p:cNvPr>
          <p:cNvSpPr/>
          <p:nvPr/>
        </p:nvSpPr>
        <p:spPr>
          <a:xfrm>
            <a:off x="3933331" y="1537684"/>
            <a:ext cx="2883516" cy="1384995"/>
          </a:xfrm>
          <a:prstGeom prst="rect">
            <a:avLst/>
          </a:prstGeom>
        </p:spPr>
        <p:txBody>
          <a:bodyPr wrap="square">
            <a:spAutoFit/>
          </a:bodyPr>
          <a:lstStyle/>
          <a:p>
            <a:r>
              <a:rPr lang="en-US" sz="1200" dirty="0">
                <a:latin typeface="Calibri" panose="020F0502020204030204" pitchFamily="34" charset="0"/>
                <a:ea typeface="Calibri" panose="020F0502020204030204" pitchFamily="34" charset="0"/>
                <a:cs typeface="Times New Roman" panose="02020603050405020304" pitchFamily="18" charset="0"/>
              </a:rPr>
              <a:t>There have never been areas of misunderstanding or lack of cooperation. In the company, </a:t>
            </a:r>
            <a:r>
              <a:rPr lang="en-US" sz="1200" b="1" dirty="0">
                <a:latin typeface="Calibri" panose="020F0502020204030204" pitchFamily="34" charset="0"/>
                <a:ea typeface="Calibri" panose="020F0502020204030204" pitchFamily="34" charset="0"/>
                <a:cs typeface="Times New Roman" panose="02020603050405020304" pitchFamily="18" charset="0"/>
              </a:rPr>
              <a:t>the ability to collaborate is essential </a:t>
            </a:r>
            <a:r>
              <a:rPr lang="en-US" sz="1200" dirty="0">
                <a:latin typeface="Calibri" panose="020F0502020204030204" pitchFamily="34" charset="0"/>
                <a:ea typeface="Calibri" panose="020F0502020204030204" pitchFamily="34" charset="0"/>
                <a:cs typeface="Times New Roman" panose="02020603050405020304" pitchFamily="18" charset="0"/>
              </a:rPr>
              <a:t>to create value and one of the distinctive skills of our leadership model is </a:t>
            </a:r>
            <a:r>
              <a:rPr lang="en-US" sz="1200" b="1" dirty="0">
                <a:latin typeface="Calibri" panose="020F0502020204030204" pitchFamily="34" charset="0"/>
                <a:ea typeface="Calibri" panose="020F0502020204030204" pitchFamily="34" charset="0"/>
                <a:cs typeface="Times New Roman" panose="02020603050405020304" pitchFamily="18" charset="0"/>
              </a:rPr>
              <a:t>cooperation</a:t>
            </a:r>
            <a:r>
              <a:rPr lang="en-US" sz="1200" dirty="0">
                <a:latin typeface="Calibri" panose="020F0502020204030204" pitchFamily="34" charset="0"/>
                <a:ea typeface="Calibri" panose="020F0502020204030204" pitchFamily="34" charset="0"/>
                <a:cs typeface="Times New Roman" panose="02020603050405020304" pitchFamily="18" charset="0"/>
              </a:rPr>
              <a:t>, the desire to work together for </a:t>
            </a:r>
            <a:r>
              <a:rPr lang="en-US" sz="1200" b="1" dirty="0">
                <a:latin typeface="Calibri" panose="020F0502020204030204" pitchFamily="34" charset="0"/>
                <a:ea typeface="Calibri" panose="020F0502020204030204" pitchFamily="34" charset="0"/>
                <a:cs typeface="Times New Roman" panose="02020603050405020304" pitchFamily="18" charset="0"/>
              </a:rPr>
              <a:t>common goals.</a:t>
            </a:r>
            <a:endParaRPr lang="it-IT" sz="12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ttangolo 3">
            <a:extLst>
              <a:ext uri="{FF2B5EF4-FFF2-40B4-BE49-F238E27FC236}">
                <a16:creationId xmlns:a16="http://schemas.microsoft.com/office/drawing/2014/main" xmlns="" id="{EFD4D059-F4E8-624F-A3FB-1E8203E9D5B1}"/>
              </a:ext>
            </a:extLst>
          </p:cNvPr>
          <p:cNvSpPr/>
          <p:nvPr/>
        </p:nvSpPr>
        <p:spPr>
          <a:xfrm>
            <a:off x="233030" y="3166842"/>
            <a:ext cx="6797161" cy="523220"/>
          </a:xfrm>
          <a:prstGeom prst="rect">
            <a:avLst/>
          </a:prstGeom>
        </p:spPr>
        <p:txBody>
          <a:bodyPr wrap="square">
            <a:spAutoFit/>
          </a:bodyPr>
          <a:lstStyle/>
          <a:p>
            <a:pPr algn="ctr"/>
            <a:r>
              <a:rPr lang="en-US" sz="1400" dirty="0">
                <a:latin typeface="Calibri" panose="020F0502020204030204" pitchFamily="34" charset="0"/>
                <a:ea typeface="Calibri" panose="020F0502020204030204" pitchFamily="34" charset="0"/>
                <a:cs typeface="Times New Roman" panose="02020603050405020304" pitchFamily="18" charset="0"/>
              </a:rPr>
              <a:t>From the beginning we have used an "experimental" approach, which, precisely through the mistakes that - as is normal - are made, has allowed us to find new ways and solutions.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Title 2">
            <a:extLst>
              <a:ext uri="{FF2B5EF4-FFF2-40B4-BE49-F238E27FC236}">
                <a16:creationId xmlns:a16="http://schemas.microsoft.com/office/drawing/2014/main" xmlns="" id="{65805A37-6A63-4F4B-885A-12C279AC17DA}"/>
              </a:ext>
            </a:extLst>
          </p:cNvPr>
          <p:cNvSpPr txBox="1">
            <a:spLocks/>
          </p:cNvSpPr>
          <p:nvPr/>
        </p:nvSpPr>
        <p:spPr>
          <a:xfrm>
            <a:off x="1516505" y="3901096"/>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sp>
        <p:nvSpPr>
          <p:cNvPr id="7" name="Rettangolo 6">
            <a:extLst>
              <a:ext uri="{FF2B5EF4-FFF2-40B4-BE49-F238E27FC236}">
                <a16:creationId xmlns:a16="http://schemas.microsoft.com/office/drawing/2014/main" xmlns="" id="{80362D3C-3127-BC4B-980D-0840C50BB696}"/>
              </a:ext>
            </a:extLst>
          </p:cNvPr>
          <p:cNvSpPr/>
          <p:nvPr/>
        </p:nvSpPr>
        <p:spPr>
          <a:xfrm>
            <a:off x="874767" y="4012512"/>
            <a:ext cx="5848373" cy="1754326"/>
          </a:xfrm>
          <a:prstGeom prst="rect">
            <a:avLst/>
          </a:prstGeom>
        </p:spPr>
        <p:txBody>
          <a:bodyPr wrap="square">
            <a:spAutoFit/>
          </a:bodyPr>
          <a:lstStyle/>
          <a:p>
            <a:r>
              <a:rPr lang="en-US" b="1" dirty="0">
                <a:solidFill>
                  <a:srgbClr val="3087B9"/>
                </a:solidFill>
                <a:latin typeface="Calibri" panose="020F0502020204030204" pitchFamily="34" charset="0"/>
                <a:ea typeface="Calibri" panose="020F0502020204030204" pitchFamily="34" charset="0"/>
                <a:cs typeface="Times New Roman" panose="02020603050405020304" pitchFamily="18" charset="0"/>
              </a:rPr>
              <a:t>In 4 hands we have built increasingly frequent and diversified editorial plans.</a:t>
            </a:r>
          </a:p>
          <a:p>
            <a:endParaRPr lang="it-IT" sz="16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Calibri" panose="020F0502020204030204" pitchFamily="34" charset="0"/>
                <a:ea typeface="Calibri" panose="020F0502020204030204" pitchFamily="34" charset="0"/>
                <a:cs typeface="Times New Roman" panose="02020603050405020304" pitchFamily="18" charset="0"/>
              </a:rPr>
              <a:t>Plans that impact on different populations with </a:t>
            </a:r>
            <a:r>
              <a:rPr lang="en-US" sz="1400" b="1" dirty="0">
                <a:latin typeface="Calibri" panose="020F0502020204030204" pitchFamily="34" charset="0"/>
                <a:ea typeface="Calibri" panose="020F0502020204030204" pitchFamily="34" charset="0"/>
                <a:cs typeface="Times New Roman" panose="02020603050405020304" pitchFamily="18" charset="0"/>
              </a:rPr>
              <a:t>personalized messages that tell what happens in the company</a:t>
            </a:r>
            <a:r>
              <a:rPr lang="en-US" sz="1400" dirty="0">
                <a:latin typeface="Calibri" panose="020F0502020204030204" pitchFamily="34" charset="0"/>
                <a:ea typeface="Calibri" panose="020F0502020204030204" pitchFamily="34" charset="0"/>
                <a:cs typeface="Times New Roman" panose="02020603050405020304" pitchFamily="18" charset="0"/>
              </a:rPr>
              <a:t>, what are the </a:t>
            </a:r>
            <a:r>
              <a:rPr lang="en-US" sz="1400" b="1" dirty="0">
                <a:latin typeface="Calibri" panose="020F0502020204030204" pitchFamily="34" charset="0"/>
                <a:ea typeface="Calibri" panose="020F0502020204030204" pitchFamily="34" charset="0"/>
                <a:cs typeface="Times New Roman" panose="02020603050405020304" pitchFamily="18" charset="0"/>
              </a:rPr>
              <a:t>skills</a:t>
            </a:r>
            <a:r>
              <a:rPr lang="en-US" sz="1400" dirty="0">
                <a:latin typeface="Calibri" panose="020F0502020204030204" pitchFamily="34" charset="0"/>
                <a:ea typeface="Calibri" panose="020F0502020204030204" pitchFamily="34" charset="0"/>
                <a:cs typeface="Times New Roman" panose="02020603050405020304" pitchFamily="18" charset="0"/>
              </a:rPr>
              <a:t> we believe are important for our organization, what are the </a:t>
            </a:r>
            <a:r>
              <a:rPr lang="en-US" sz="1400" b="1" dirty="0">
                <a:latin typeface="Calibri" panose="020F0502020204030204" pitchFamily="34" charset="0"/>
                <a:ea typeface="Calibri" panose="020F0502020204030204" pitchFamily="34" charset="0"/>
                <a:cs typeface="Times New Roman" panose="02020603050405020304" pitchFamily="18" charset="0"/>
              </a:rPr>
              <a:t>specific projects </a:t>
            </a:r>
            <a:r>
              <a:rPr lang="en-US" sz="1400" dirty="0">
                <a:latin typeface="Calibri" panose="020F0502020204030204" pitchFamily="34" charset="0"/>
                <a:ea typeface="Calibri" panose="020F0502020204030204" pitchFamily="34" charset="0"/>
                <a:cs typeface="Times New Roman" panose="02020603050405020304" pitchFamily="18" charset="0"/>
              </a:rPr>
              <a:t>we deal with and what are the advantages reserved for our customers.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4341359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1800" b="1" dirty="0"/>
              <a:t>HR and </a:t>
            </a:r>
            <a:r>
              <a:rPr lang="it-IT" sz="1800" b="1" dirty="0" err="1"/>
              <a:t>Communication</a:t>
            </a:r>
            <a:r>
              <a:rPr lang="it-IT" sz="1800" b="1" dirty="0"/>
              <a:t>: </a:t>
            </a:r>
            <a:r>
              <a:rPr lang="it-IT" sz="1800" b="1" i="1" u="sng" dirty="0">
                <a:solidFill>
                  <a:schemeClr val="tx1"/>
                </a:solidFill>
              </a:rPr>
              <a:t>the </a:t>
            </a:r>
            <a:r>
              <a:rPr lang="it-IT" sz="1800" b="1" i="1" u="sng" dirty="0" err="1">
                <a:solidFill>
                  <a:schemeClr val="tx1"/>
                </a:solidFill>
              </a:rPr>
              <a:t>testimony</a:t>
            </a:r>
            <a:r>
              <a:rPr lang="it-IT" sz="1800" b="1" i="1" u="sng" dirty="0">
                <a:solidFill>
                  <a:schemeClr val="tx1"/>
                </a:solidFill>
              </a:rPr>
              <a:t> of the Hera Group</a:t>
            </a:r>
            <a:endParaRPr lang="it-IT" sz="1800" b="1" dirty="0"/>
          </a:p>
        </p:txBody>
      </p:sp>
      <p:pic>
        <p:nvPicPr>
          <p:cNvPr id="2049" name="Picture 1" descr="page16image46800544">
            <a:extLst>
              <a:ext uri="{FF2B5EF4-FFF2-40B4-BE49-F238E27FC236}">
                <a16:creationId xmlns:a16="http://schemas.microsoft.com/office/drawing/2014/main" xmlns="" id="{BFD9865C-6032-ED4B-9B00-D831CBEC9E49}"/>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8331" y="1122666"/>
            <a:ext cx="2289172" cy="472092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90A93247-30FA-2549-8BF5-1DBE8F8D5885}"/>
              </a:ext>
            </a:extLst>
          </p:cNvPr>
          <p:cNvSpPr/>
          <p:nvPr/>
        </p:nvSpPr>
        <p:spPr>
          <a:xfrm>
            <a:off x="2375670" y="1265185"/>
            <a:ext cx="4512018" cy="1538883"/>
          </a:xfrm>
          <a:prstGeom prst="rect">
            <a:avLst/>
          </a:prstGeom>
        </p:spPr>
        <p:txBody>
          <a:bodyPr wrap="square">
            <a:spAutoFit/>
          </a:bodyPr>
          <a:lstStyle/>
          <a:p>
            <a:r>
              <a:rPr lang="en-US" sz="1600" b="1" dirty="0">
                <a:solidFill>
                  <a:srgbClr val="3087B9"/>
                </a:solidFill>
                <a:latin typeface="Calibri" panose="020F0502020204030204" pitchFamily="34" charset="0"/>
                <a:ea typeface="Calibri" panose="020F0502020204030204" pitchFamily="34" charset="0"/>
                <a:cs typeface="Times New Roman" panose="02020603050405020304" pitchFamily="18" charset="0"/>
              </a:rPr>
              <a:t>In addition to growing our community, you have also won numerous awards from Potential Park for your ability to communicate online.</a:t>
            </a:r>
          </a:p>
          <a:p>
            <a:endParaRPr lang="it-IT" sz="1400" b="1" dirty="0">
              <a:solidFill>
                <a:srgbClr val="3087B9"/>
              </a:solidFill>
              <a:latin typeface="Calibri" panose="020F0502020204030204" pitchFamily="34" charset="0"/>
              <a:ea typeface="Calibri" panose="020F0502020204030204" pitchFamily="34" charset="0"/>
              <a:cs typeface="Times New Roman" panose="02020603050405020304" pitchFamily="18" charset="0"/>
            </a:endParaRPr>
          </a:p>
          <a:p>
            <a:r>
              <a:rPr lang="en-US" sz="1600" b="1" dirty="0">
                <a:solidFill>
                  <a:srgbClr val="3087B9"/>
                </a:solidFill>
                <a:latin typeface="Calibri" panose="020F0502020204030204" pitchFamily="34" charset="0"/>
                <a:ea typeface="Calibri" panose="020F0502020204030204" pitchFamily="34" charset="0"/>
                <a:cs typeface="Times New Roman" panose="02020603050405020304" pitchFamily="18" charset="0"/>
              </a:rPr>
              <a:t>How does all this visibility translate into the attraction of candidates?</a:t>
            </a:r>
            <a:endParaRPr lang="it-IT" sz="1600" b="1" dirty="0">
              <a:solidFill>
                <a:srgbClr val="3087B9"/>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2050" name="Picture 2" descr="page16image46802000">
            <a:extLst>
              <a:ext uri="{FF2B5EF4-FFF2-40B4-BE49-F238E27FC236}">
                <a16:creationId xmlns:a16="http://schemas.microsoft.com/office/drawing/2014/main" xmlns="" id="{73DF6AFB-57CA-7F4D-B978-D6FAFB74778D}"/>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436914" y="1674420"/>
            <a:ext cx="584200" cy="5842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ttangolo 2">
            <a:extLst>
              <a:ext uri="{FF2B5EF4-FFF2-40B4-BE49-F238E27FC236}">
                <a16:creationId xmlns:a16="http://schemas.microsoft.com/office/drawing/2014/main" xmlns="" id="{285246AF-C639-294D-BCF2-7BEBD35BB262}"/>
              </a:ext>
            </a:extLst>
          </p:cNvPr>
          <p:cNvSpPr/>
          <p:nvPr/>
        </p:nvSpPr>
        <p:spPr>
          <a:xfrm>
            <a:off x="201881" y="2793211"/>
            <a:ext cx="7659584" cy="523220"/>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A few years ago we also won the Best Recruiter award from LinkedIn, between</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Calibri" panose="020F0502020204030204" pitchFamily="34" charset="0"/>
                <a:ea typeface="Calibri" panose="020F0502020204030204" pitchFamily="34" charset="0"/>
                <a:cs typeface="Times New Roman" panose="02020603050405020304" pitchFamily="18" charset="0"/>
              </a:rPr>
              <a:t> the other, thanks to our response rates! (69% against the then average of 20%, ed).</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ttangolo 3">
            <a:extLst>
              <a:ext uri="{FF2B5EF4-FFF2-40B4-BE49-F238E27FC236}">
                <a16:creationId xmlns:a16="http://schemas.microsoft.com/office/drawing/2014/main" xmlns="" id="{2FAF5A58-07F2-CD48-8672-6940CF8ACDFE}"/>
              </a:ext>
            </a:extLst>
          </p:cNvPr>
          <p:cNvSpPr/>
          <p:nvPr/>
        </p:nvSpPr>
        <p:spPr>
          <a:xfrm>
            <a:off x="187687" y="3390409"/>
            <a:ext cx="3517414" cy="1169551"/>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To give a more recent example, around mid-June 2019 we sent over 2500 </a:t>
            </a:r>
            <a:r>
              <a:rPr lang="en-US" sz="1400" dirty="0" err="1">
                <a:latin typeface="Calibri" panose="020F0502020204030204" pitchFamily="34" charset="0"/>
                <a:ea typeface="Calibri" panose="020F0502020204030204" pitchFamily="34" charset="0"/>
                <a:cs typeface="Times New Roman" panose="02020603050405020304" pitchFamily="18" charset="0"/>
              </a:rPr>
              <a:t>inMails</a:t>
            </a:r>
            <a:r>
              <a:rPr lang="en-US" sz="1400" dirty="0">
                <a:latin typeface="Calibri" panose="020F0502020204030204" pitchFamily="34" charset="0"/>
                <a:ea typeface="Calibri" panose="020F0502020204030204" pitchFamily="34" charset="0"/>
                <a:cs typeface="Times New Roman" panose="02020603050405020304" pitchFamily="18" charset="0"/>
              </a:rPr>
              <a:t> (personalized emails addressed to candidates deemed in line with the current offer); 1,700 were opened and the response rate was 21%.</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ttangolo 6">
            <a:extLst>
              <a:ext uri="{FF2B5EF4-FFF2-40B4-BE49-F238E27FC236}">
                <a16:creationId xmlns:a16="http://schemas.microsoft.com/office/drawing/2014/main" xmlns="" id="{E1CEECFF-8E99-004B-86D0-0D42DF2B3A91}"/>
              </a:ext>
            </a:extLst>
          </p:cNvPr>
          <p:cNvSpPr/>
          <p:nvPr/>
        </p:nvSpPr>
        <p:spPr>
          <a:xfrm>
            <a:off x="3705101" y="3364377"/>
            <a:ext cx="4294644" cy="954107"/>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If we want to make a comparison with what happens in general, the LinkedIn average is 10%. Thanks to this campaign, we have included several people in line with the company's wishes in terms of hard and soft skills.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ttangolo 7">
            <a:extLst>
              <a:ext uri="{FF2B5EF4-FFF2-40B4-BE49-F238E27FC236}">
                <a16:creationId xmlns:a16="http://schemas.microsoft.com/office/drawing/2014/main" xmlns="" id="{63720F84-97FF-CB42-B0C9-C83FA3C76FB5}"/>
              </a:ext>
            </a:extLst>
          </p:cNvPr>
          <p:cNvSpPr/>
          <p:nvPr/>
        </p:nvSpPr>
        <p:spPr>
          <a:xfrm>
            <a:off x="1149916" y="4772742"/>
            <a:ext cx="5110370" cy="1077218"/>
          </a:xfrm>
          <a:prstGeom prst="rect">
            <a:avLst/>
          </a:prstGeom>
        </p:spPr>
        <p:txBody>
          <a:bodyPr wrap="square">
            <a:spAutoFit/>
          </a:bodyPr>
          <a:lstStyle/>
          <a:p>
            <a:pPr algn="ctr"/>
            <a:r>
              <a:rPr lang="en-US" sz="1600" b="1" dirty="0">
                <a:solidFill>
                  <a:srgbClr val="3087B9"/>
                </a:solidFill>
                <a:latin typeface="Calibri" panose="020F0502020204030204" pitchFamily="34" charset="0"/>
                <a:ea typeface="Calibri" panose="020F0502020204030204" pitchFamily="34" charset="0"/>
                <a:cs typeface="Times New Roman" panose="02020603050405020304" pitchFamily="18" charset="0"/>
              </a:rPr>
              <a:t>LinkedIn is essential - we're not just looking for competent people. We want people who are in line with our leadership model, digitally skilled and who have an agile approach in dealing with innovation and new skills</a:t>
            </a:r>
            <a:endParaRPr lang="it-IT" sz="1600" b="1" dirty="0">
              <a:solidFill>
                <a:srgbClr val="3087B9"/>
              </a:solidFill>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839557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1800" b="1" dirty="0"/>
              <a:t>HR and </a:t>
            </a:r>
            <a:r>
              <a:rPr lang="it-IT" sz="1800" b="1" dirty="0" err="1"/>
              <a:t>Communication</a:t>
            </a:r>
            <a:r>
              <a:rPr lang="it-IT" sz="1800" b="1" dirty="0"/>
              <a:t>: </a:t>
            </a:r>
            <a:r>
              <a:rPr lang="it-IT" sz="1800" b="1" i="1" u="sng" dirty="0">
                <a:solidFill>
                  <a:schemeClr val="tx1"/>
                </a:solidFill>
              </a:rPr>
              <a:t>the </a:t>
            </a:r>
            <a:r>
              <a:rPr lang="it-IT" sz="1800" b="1" i="1" u="sng" dirty="0" err="1">
                <a:solidFill>
                  <a:schemeClr val="tx1"/>
                </a:solidFill>
              </a:rPr>
              <a:t>testimony</a:t>
            </a:r>
            <a:r>
              <a:rPr lang="it-IT" sz="1800" b="1" i="1" u="sng" dirty="0">
                <a:solidFill>
                  <a:schemeClr val="tx1"/>
                </a:solidFill>
              </a:rPr>
              <a:t> of the Hera Group</a:t>
            </a:r>
            <a:endParaRPr lang="it-IT" sz="1800" b="1" dirty="0"/>
          </a:p>
        </p:txBody>
      </p:sp>
      <p:pic>
        <p:nvPicPr>
          <p:cNvPr id="3073" name="Picture 1" descr="page17image46836784">
            <a:extLst>
              <a:ext uri="{FF2B5EF4-FFF2-40B4-BE49-F238E27FC236}">
                <a16:creationId xmlns:a16="http://schemas.microsoft.com/office/drawing/2014/main" xmlns="" id="{32AF4CB7-9618-8740-8397-B79405FEFFFA}"/>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82348" y="1136954"/>
            <a:ext cx="2275155" cy="469201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E51B949E-C298-6045-AC80-A88A41367A8A}"/>
              </a:ext>
            </a:extLst>
          </p:cNvPr>
          <p:cNvSpPr/>
          <p:nvPr/>
        </p:nvSpPr>
        <p:spPr>
          <a:xfrm>
            <a:off x="187687" y="1554586"/>
            <a:ext cx="2991525" cy="738664"/>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How to scout these skills? We made it up,</a:t>
            </a:r>
            <a:r>
              <a:rPr lang="it-IT" sz="1400" dirty="0">
                <a:latin typeface="Calibri" panose="020F0502020204030204" pitchFamily="34" charset="0"/>
                <a:ea typeface="Calibri" panose="020F0502020204030204" pitchFamily="34" charset="0"/>
                <a:cs typeface="Times New Roman" panose="02020603050405020304" pitchFamily="18" charset="0"/>
              </a:rPr>
              <a:t> </a:t>
            </a:r>
            <a:r>
              <a:rPr lang="en-US" sz="1400" dirty="0">
                <a:latin typeface="Calibri" panose="020F0502020204030204" pitchFamily="34" charset="0"/>
                <a:ea typeface="Calibri" panose="020F0502020204030204" pitchFamily="34" charset="0"/>
                <a:cs typeface="Times New Roman" panose="02020603050405020304" pitchFamily="18" charset="0"/>
              </a:rPr>
              <a:t>in 2017, a mapping of digital skills, in collaboration with </a:t>
            </a:r>
            <a:r>
              <a:rPr lang="en-US" sz="1400" dirty="0" err="1">
                <a:latin typeface="Calibri" panose="020F0502020204030204" pitchFamily="34" charset="0"/>
                <a:ea typeface="Calibri" panose="020F0502020204030204" pitchFamily="34" charset="0"/>
                <a:cs typeface="Times New Roman" panose="02020603050405020304" pitchFamily="18" charset="0"/>
              </a:rPr>
              <a:t>PoliMi</a:t>
            </a:r>
            <a:r>
              <a:rPr lang="en-US" sz="1400" dirty="0">
                <a:latin typeface="Calibri" panose="020F0502020204030204" pitchFamily="34" charset="0"/>
                <a:ea typeface="Calibri" panose="020F0502020204030204" pitchFamily="34" charset="0"/>
                <a:cs typeface="Times New Roman" panose="02020603050405020304" pitchFamily="18" charset="0"/>
              </a:rPr>
              <a:t>.</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a:extLst>
              <a:ext uri="{FF2B5EF4-FFF2-40B4-BE49-F238E27FC236}">
                <a16:creationId xmlns:a16="http://schemas.microsoft.com/office/drawing/2014/main" xmlns="" id="{3F72F739-E677-A047-B8BA-136AAF008055}"/>
              </a:ext>
            </a:extLst>
          </p:cNvPr>
          <p:cNvSpPr/>
          <p:nvPr/>
        </p:nvSpPr>
        <p:spPr>
          <a:xfrm>
            <a:off x="3155461" y="1265435"/>
            <a:ext cx="4005359" cy="1600438"/>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Candidates are asked to complete an online survey</a:t>
            </a:r>
            <a:r>
              <a:rPr lang="it-IT" sz="1400" dirty="0">
                <a:latin typeface="Calibri" panose="020F0502020204030204" pitchFamily="34" charset="0"/>
                <a:ea typeface="Calibri" panose="020F0502020204030204" pitchFamily="34" charset="0"/>
                <a:cs typeface="Times New Roman" panose="02020603050405020304" pitchFamily="18" charset="0"/>
              </a:rPr>
              <a:t> </a:t>
            </a:r>
            <a:r>
              <a:rPr lang="en-US" sz="1400" dirty="0">
                <a:latin typeface="Calibri" panose="020F0502020204030204" pitchFamily="34" charset="0"/>
                <a:ea typeface="Calibri" panose="020F0502020204030204" pitchFamily="34" charset="0"/>
                <a:cs typeface="Times New Roman" panose="02020603050405020304" pitchFamily="18" charset="0"/>
              </a:rPr>
              <a:t>which gives them a profile consisting of two parts: one with a behavioral focus and the other on digital readiness. Every 20 days we make it available on the LinkedIn page: this attracts many curious people, gives them something practical and allows us to select the people who really interest us.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074" name="Picture 2" descr="page17image46867536">
            <a:extLst>
              <a:ext uri="{FF2B5EF4-FFF2-40B4-BE49-F238E27FC236}">
                <a16:creationId xmlns:a16="http://schemas.microsoft.com/office/drawing/2014/main" xmlns="" id="{8DCA7582-4BB8-8347-8815-67CBF807B6C9}"/>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87687" y="2709389"/>
            <a:ext cx="584200" cy="5842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ttangolo 3">
            <a:extLst>
              <a:ext uri="{FF2B5EF4-FFF2-40B4-BE49-F238E27FC236}">
                <a16:creationId xmlns:a16="http://schemas.microsoft.com/office/drawing/2014/main" xmlns="" id="{276370C5-68F6-E24F-A7E3-622AA3BC2E99}"/>
              </a:ext>
            </a:extLst>
          </p:cNvPr>
          <p:cNvSpPr/>
          <p:nvPr/>
        </p:nvSpPr>
        <p:spPr>
          <a:xfrm>
            <a:off x="869461" y="2816823"/>
            <a:ext cx="2420004" cy="369332"/>
          </a:xfrm>
          <a:prstGeom prst="rect">
            <a:avLst/>
          </a:prstGeom>
        </p:spPr>
        <p:txBody>
          <a:bodyPr wrap="square">
            <a:spAutoFit/>
          </a:bodyPr>
          <a:lstStyle/>
          <a:p>
            <a:r>
              <a:rPr lang="en-US" b="1" dirty="0">
                <a:solidFill>
                  <a:srgbClr val="3087B9"/>
                </a:solidFill>
                <a:latin typeface="Calibri" panose="020F0502020204030204" pitchFamily="34" charset="0"/>
                <a:ea typeface="Calibri" panose="020F0502020204030204" pitchFamily="34" charset="0"/>
                <a:cs typeface="Times New Roman" panose="02020603050405020304" pitchFamily="18" charset="0"/>
              </a:rPr>
              <a:t>A very smart initiative!</a:t>
            </a:r>
            <a:endParaRPr lang="it-IT" b="1" dirty="0">
              <a:solidFill>
                <a:srgbClr val="3087B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Rettangolo 6">
            <a:extLst>
              <a:ext uri="{FF2B5EF4-FFF2-40B4-BE49-F238E27FC236}">
                <a16:creationId xmlns:a16="http://schemas.microsoft.com/office/drawing/2014/main" xmlns="" id="{E2B436BC-297C-D043-A622-FDF5FBF5E351}"/>
              </a:ext>
            </a:extLst>
          </p:cNvPr>
          <p:cNvSpPr/>
          <p:nvPr/>
        </p:nvSpPr>
        <p:spPr>
          <a:xfrm>
            <a:off x="187687" y="3331758"/>
            <a:ext cx="3541165" cy="1600438"/>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There is also a "negative" side: the returns are so high that the work of the selection team that takes care of this aspect has significantly increased! We must guarantee everyone their own report in a short time to keep the positive image of the company and the initiative high, and it is a great challenge :)</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ttangolo 7">
            <a:extLst>
              <a:ext uri="{FF2B5EF4-FFF2-40B4-BE49-F238E27FC236}">
                <a16:creationId xmlns:a16="http://schemas.microsoft.com/office/drawing/2014/main" xmlns="" id="{44215A5E-E3DF-724E-B5A9-8C6621530E43}"/>
              </a:ext>
            </a:extLst>
          </p:cNvPr>
          <p:cNvSpPr/>
          <p:nvPr/>
        </p:nvSpPr>
        <p:spPr>
          <a:xfrm>
            <a:off x="3844126" y="3547201"/>
            <a:ext cx="2991525" cy="1169551"/>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Also because, in our case, everyone</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Calibri" panose="020F0502020204030204" pitchFamily="34" charset="0"/>
                <a:ea typeface="Calibri" panose="020F0502020204030204" pitchFamily="34" charset="0"/>
                <a:cs typeface="Times New Roman" panose="02020603050405020304" pitchFamily="18" charset="0"/>
              </a:rPr>
              <a:t>our candidates are also future clients or stakeholders, so there is </a:t>
            </a:r>
            <a:r>
              <a:rPr lang="en-US" sz="1400" b="1" dirty="0">
                <a:latin typeface="Calibri" panose="020F0502020204030204" pitchFamily="34" charset="0"/>
                <a:ea typeface="Calibri" panose="020F0502020204030204" pitchFamily="34" charset="0"/>
                <a:cs typeface="Times New Roman" panose="02020603050405020304" pitchFamily="18" charset="0"/>
              </a:rPr>
              <a:t>a direct line between HR and business responsibilities.</a:t>
            </a:r>
            <a:endParaRPr lang="it-IT" sz="14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Rettangolo 10">
            <a:extLst>
              <a:ext uri="{FF2B5EF4-FFF2-40B4-BE49-F238E27FC236}">
                <a16:creationId xmlns:a16="http://schemas.microsoft.com/office/drawing/2014/main" xmlns="" id="{87E9AFDE-D414-FD41-9FB1-87A20F472CDC}"/>
              </a:ext>
            </a:extLst>
          </p:cNvPr>
          <p:cNvSpPr/>
          <p:nvPr/>
        </p:nvSpPr>
        <p:spPr>
          <a:xfrm>
            <a:off x="221231" y="4956183"/>
            <a:ext cx="6561117" cy="954107"/>
          </a:xfrm>
          <a:prstGeom prst="rect">
            <a:avLst/>
          </a:prstGeom>
        </p:spPr>
        <p:txBody>
          <a:bodyPr wrap="square">
            <a:spAutoFit/>
          </a:bodyPr>
          <a:lstStyle/>
          <a:p>
            <a:r>
              <a:rPr lang="en-US" sz="1400" b="1" dirty="0">
                <a:latin typeface="Calibri" panose="020F0502020204030204" pitchFamily="34" charset="0"/>
                <a:ea typeface="Calibri" panose="020F0502020204030204" pitchFamily="34" charset="0"/>
                <a:cs typeface="Times New Roman" panose="02020603050405020304" pitchFamily="18" charset="0"/>
              </a:rPr>
              <a:t>It is essential to keep the goal in mind: sharing our distinctive know-how and the value </a:t>
            </a:r>
            <a:r>
              <a:rPr lang="en-US" sz="1400" dirty="0">
                <a:latin typeface="Calibri" panose="020F0502020204030204" pitchFamily="34" charset="0"/>
                <a:ea typeface="Calibri" panose="020F0502020204030204" pitchFamily="34" charset="0"/>
                <a:cs typeface="Times New Roman" panose="02020603050405020304" pitchFamily="18" charset="0"/>
              </a:rPr>
              <a:t>we create daily within the company for free with people - with research, activities and training - leads people to be more informed about high impact issues (such as Climate Change) and to stimulate virtuous behavior, useful for building a better future.</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4175299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1800" b="1" dirty="0"/>
              <a:t>HR and </a:t>
            </a:r>
            <a:r>
              <a:rPr lang="it-IT" sz="1800" b="1" dirty="0" err="1"/>
              <a:t>Communication</a:t>
            </a:r>
            <a:r>
              <a:rPr lang="it-IT" sz="1800" b="1" dirty="0"/>
              <a:t>: </a:t>
            </a:r>
            <a:r>
              <a:rPr lang="it-IT" sz="1800" b="1" i="1" u="sng" dirty="0">
                <a:solidFill>
                  <a:schemeClr val="tx1"/>
                </a:solidFill>
              </a:rPr>
              <a:t>the </a:t>
            </a:r>
            <a:r>
              <a:rPr lang="it-IT" sz="1800" b="1" i="1" u="sng" dirty="0" err="1">
                <a:solidFill>
                  <a:schemeClr val="tx1"/>
                </a:solidFill>
              </a:rPr>
              <a:t>testimony</a:t>
            </a:r>
            <a:r>
              <a:rPr lang="it-IT" sz="1800" b="1" i="1" u="sng" dirty="0">
                <a:solidFill>
                  <a:schemeClr val="tx1"/>
                </a:solidFill>
              </a:rPr>
              <a:t> of the Hera Group</a:t>
            </a:r>
            <a:endParaRPr lang="it-IT" sz="1800" b="1" dirty="0"/>
          </a:p>
        </p:txBody>
      </p:sp>
      <p:pic>
        <p:nvPicPr>
          <p:cNvPr id="4097" name="Picture 1" descr="page18image46864064">
            <a:extLst>
              <a:ext uri="{FF2B5EF4-FFF2-40B4-BE49-F238E27FC236}">
                <a16:creationId xmlns:a16="http://schemas.microsoft.com/office/drawing/2014/main" xmlns="" id="{5628CE77-E18F-D245-BF95-BA0AA4261EDC}"/>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85119" y="1152863"/>
            <a:ext cx="2272384" cy="46863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674B3241-4932-6344-9F41-1BF1D5CECDBA}"/>
              </a:ext>
            </a:extLst>
          </p:cNvPr>
          <p:cNvSpPr/>
          <p:nvPr/>
        </p:nvSpPr>
        <p:spPr>
          <a:xfrm>
            <a:off x="184067" y="1534564"/>
            <a:ext cx="2991525" cy="1600438"/>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This is why we changed our strategy, we opened up and we have chosen to communicate through the </a:t>
            </a:r>
            <a:r>
              <a:rPr lang="en-US" sz="1400" b="1" dirty="0">
                <a:latin typeface="Calibri" panose="020F0502020204030204" pitchFamily="34" charset="0"/>
                <a:ea typeface="Calibri" panose="020F0502020204030204" pitchFamily="34" charset="0"/>
                <a:cs typeface="Times New Roman" panose="02020603050405020304" pitchFamily="18" charset="0"/>
              </a:rPr>
              <a:t>stories and experiences of our people</a:t>
            </a:r>
            <a:r>
              <a:rPr lang="en-US" sz="1400" dirty="0">
                <a:latin typeface="Calibri" panose="020F0502020204030204" pitchFamily="34" charset="0"/>
                <a:ea typeface="Calibri" panose="020F0502020204030204" pitchFamily="34" charset="0"/>
                <a:cs typeface="Times New Roman" panose="02020603050405020304" pitchFamily="18" charset="0"/>
              </a:rPr>
              <a:t> and also through the organization of events open to the public (such as those of our corporate academy, </a:t>
            </a:r>
            <a:r>
              <a:rPr lang="en-US" sz="1400" b="1" dirty="0" err="1">
                <a:latin typeface="Calibri" panose="020F0502020204030204" pitchFamily="34" charset="0"/>
                <a:ea typeface="Calibri" panose="020F0502020204030204" pitchFamily="34" charset="0"/>
                <a:cs typeface="Times New Roman" panose="02020603050405020304" pitchFamily="18" charset="0"/>
              </a:rPr>
              <a:t>Heracademy</a:t>
            </a:r>
            <a:r>
              <a:rPr lang="en-US" sz="1400" dirty="0">
                <a:latin typeface="Calibri" panose="020F0502020204030204" pitchFamily="34" charset="0"/>
                <a:ea typeface="Calibri" panose="020F0502020204030204" pitchFamily="34" charset="0"/>
                <a:cs typeface="Times New Roman" panose="02020603050405020304" pitchFamily="18" charset="0"/>
              </a:rPr>
              <a:t>).</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a:extLst>
              <a:ext uri="{FF2B5EF4-FFF2-40B4-BE49-F238E27FC236}">
                <a16:creationId xmlns:a16="http://schemas.microsoft.com/office/drawing/2014/main" xmlns="" id="{7E0F39DC-1D83-4143-BCBF-D24D234A65EF}"/>
              </a:ext>
            </a:extLst>
          </p:cNvPr>
          <p:cNvSpPr/>
          <p:nvPr/>
        </p:nvSpPr>
        <p:spPr>
          <a:xfrm>
            <a:off x="3291287" y="1534564"/>
            <a:ext cx="3679529" cy="2246769"/>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We support, with jobs orientation initiatives, young people that live in “fragile” contexts. </a:t>
            </a:r>
          </a:p>
          <a:p>
            <a:r>
              <a:rPr lang="en-US" sz="1400" dirty="0">
                <a:latin typeface="Calibri" panose="020F0502020204030204" pitchFamily="34" charset="0"/>
                <a:ea typeface="Calibri" panose="020F0502020204030204" pitchFamily="34" charset="0"/>
                <a:cs typeface="Times New Roman" panose="02020603050405020304" pitchFamily="18" charset="0"/>
              </a:rPr>
              <a:t>We also organize orientation moments for the children of our employees; we are </a:t>
            </a:r>
            <a:r>
              <a:rPr lang="en-US" sz="1400" b="1" dirty="0">
                <a:latin typeface="Calibri" panose="020F0502020204030204" pitchFamily="34" charset="0"/>
                <a:ea typeface="Calibri" panose="020F0502020204030204" pitchFamily="34" charset="0"/>
                <a:cs typeface="Times New Roman" panose="02020603050405020304" pitchFamily="18" charset="0"/>
              </a:rPr>
              <a:t>active sponsors of</a:t>
            </a:r>
            <a:r>
              <a:rPr lang="en-US" sz="1400" dirty="0">
                <a:latin typeface="Calibri" panose="020F0502020204030204" pitchFamily="34" charset="0"/>
                <a:ea typeface="Calibri" panose="020F0502020204030204" pitchFamily="34" charset="0"/>
                <a:cs typeface="Times New Roman" panose="02020603050405020304" pitchFamily="18" charset="0"/>
              </a:rPr>
              <a:t> </a:t>
            </a:r>
            <a:r>
              <a:rPr lang="en-US" sz="1400" b="1" dirty="0">
                <a:latin typeface="Calibri" panose="020F0502020204030204" pitchFamily="34" charset="0"/>
                <a:ea typeface="Calibri" panose="020F0502020204030204" pitchFamily="34" charset="0"/>
                <a:cs typeface="Times New Roman" panose="02020603050405020304" pitchFamily="18" charset="0"/>
              </a:rPr>
              <a:t>initiatives dealing with sustainability and recycling</a:t>
            </a:r>
            <a:r>
              <a:rPr lang="en-US" sz="1400" dirty="0">
                <a:latin typeface="Calibri" panose="020F0502020204030204" pitchFamily="34" charset="0"/>
                <a:ea typeface="Calibri" panose="020F0502020204030204" pitchFamily="34" charset="0"/>
                <a:cs typeface="Times New Roman" panose="02020603050405020304" pitchFamily="18" charset="0"/>
              </a:rPr>
              <a:t>. All the initiatives we organize are not immediately attributable to the production of wealth but we believe that this approach positions us in a strategic and distinctive way compared to other companies</a:t>
            </a:r>
            <a:r>
              <a:rPr lang="it-IT" sz="1400" dirty="0"/>
              <a:t> </a:t>
            </a:r>
          </a:p>
        </p:txBody>
      </p:sp>
      <p:pic>
        <p:nvPicPr>
          <p:cNvPr id="4098" name="Picture 2" descr="page18image46873024">
            <a:extLst>
              <a:ext uri="{FF2B5EF4-FFF2-40B4-BE49-F238E27FC236}">
                <a16:creationId xmlns:a16="http://schemas.microsoft.com/office/drawing/2014/main" xmlns="" id="{5A7C51EB-2650-C545-8827-E586AFE3BA08}"/>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84067" y="3807876"/>
            <a:ext cx="584200" cy="5842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ttangolo 3">
            <a:extLst>
              <a:ext uri="{FF2B5EF4-FFF2-40B4-BE49-F238E27FC236}">
                <a16:creationId xmlns:a16="http://schemas.microsoft.com/office/drawing/2014/main" xmlns="" id="{133D785C-9595-EA43-9AC4-4E0E38E0D50D}"/>
              </a:ext>
            </a:extLst>
          </p:cNvPr>
          <p:cNvSpPr/>
          <p:nvPr/>
        </p:nvSpPr>
        <p:spPr>
          <a:xfrm>
            <a:off x="820306" y="4885056"/>
            <a:ext cx="4869642" cy="954107"/>
          </a:xfrm>
          <a:prstGeom prst="rect">
            <a:avLst/>
          </a:prstGeom>
        </p:spPr>
        <p:txBody>
          <a:bodyPr wrap="square">
            <a:spAutoFit/>
          </a:bodyPr>
          <a:lstStyle/>
          <a:p>
            <a:r>
              <a:rPr lang="en-US" sz="1400" b="1" dirty="0">
                <a:solidFill>
                  <a:srgbClr val="3087B9"/>
                </a:solidFill>
                <a:latin typeface="Calibri" panose="020F0502020204030204" pitchFamily="34" charset="0"/>
                <a:ea typeface="Calibri" panose="020F0502020204030204" pitchFamily="34" charset="0"/>
                <a:cs typeface="Times New Roman" panose="02020603050405020304" pitchFamily="18" charset="0"/>
              </a:rPr>
              <a:t>By communicating these activities, we enter an ecosystem</a:t>
            </a:r>
            <a:endParaRPr lang="it-IT" sz="1400" b="1" dirty="0">
              <a:solidFill>
                <a:srgbClr val="3087B9"/>
              </a:solidFill>
              <a:latin typeface="Calibri" panose="020F0502020204030204" pitchFamily="34" charset="0"/>
              <a:ea typeface="Calibri" panose="020F0502020204030204" pitchFamily="34" charset="0"/>
              <a:cs typeface="Times New Roman" panose="02020603050405020304" pitchFamily="18" charset="0"/>
            </a:endParaRPr>
          </a:p>
          <a:p>
            <a:r>
              <a:rPr lang="en-US" sz="1400" b="1" dirty="0">
                <a:solidFill>
                  <a:srgbClr val="3087B9"/>
                </a:solidFill>
                <a:latin typeface="Calibri" panose="020F0502020204030204" pitchFamily="34" charset="0"/>
                <a:ea typeface="Calibri" panose="020F0502020204030204" pitchFamily="34" charset="0"/>
                <a:cs typeface="Times New Roman" panose="02020603050405020304" pitchFamily="18" charset="0"/>
              </a:rPr>
              <a:t>where everything you have given in terms of commitment and skills returns in the form of candidates who appreciate who we are and are excited to work with us.</a:t>
            </a:r>
            <a:endParaRPr lang="it-IT" sz="1400" b="1" dirty="0">
              <a:solidFill>
                <a:srgbClr val="3087B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Rettangolo 6">
            <a:extLst>
              <a:ext uri="{FF2B5EF4-FFF2-40B4-BE49-F238E27FC236}">
                <a16:creationId xmlns:a16="http://schemas.microsoft.com/office/drawing/2014/main" xmlns="" id="{82D0C55C-B2C4-5C44-ACB1-B7356ABF9004}"/>
              </a:ext>
            </a:extLst>
          </p:cNvPr>
          <p:cNvSpPr/>
          <p:nvPr/>
        </p:nvSpPr>
        <p:spPr>
          <a:xfrm>
            <a:off x="820306" y="3934059"/>
            <a:ext cx="4233403" cy="369332"/>
          </a:xfrm>
          <a:prstGeom prst="rect">
            <a:avLst/>
          </a:prstGeom>
        </p:spPr>
        <p:txBody>
          <a:bodyPr wrap="none">
            <a:spAutoFit/>
          </a:bodyPr>
          <a:lstStyle/>
          <a:p>
            <a:r>
              <a:rPr lang="en-US" b="1" dirty="0">
                <a:solidFill>
                  <a:srgbClr val="3087B9"/>
                </a:solidFill>
                <a:latin typeface="Calibri" panose="020F0502020204030204" pitchFamily="34" charset="0"/>
                <a:ea typeface="Calibri" panose="020F0502020204030204" pitchFamily="34" charset="0"/>
                <a:cs typeface="Times New Roman" panose="02020603050405020304" pitchFamily="18" charset="0"/>
              </a:rPr>
              <a:t>What, in your experience, is the keystone?</a:t>
            </a:r>
            <a:endParaRPr lang="it-IT" b="1" dirty="0">
              <a:solidFill>
                <a:srgbClr val="3087B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Rettangolo 7">
            <a:extLst>
              <a:ext uri="{FF2B5EF4-FFF2-40B4-BE49-F238E27FC236}">
                <a16:creationId xmlns:a16="http://schemas.microsoft.com/office/drawing/2014/main" xmlns="" id="{BAF79AB1-5DC3-ED48-878D-4746D8D21FDB}"/>
              </a:ext>
            </a:extLst>
          </p:cNvPr>
          <p:cNvSpPr/>
          <p:nvPr/>
        </p:nvSpPr>
        <p:spPr>
          <a:xfrm>
            <a:off x="201303" y="4400724"/>
            <a:ext cx="6583816" cy="307777"/>
          </a:xfrm>
          <a:prstGeom prst="rect">
            <a:avLst/>
          </a:prstGeom>
        </p:spPr>
        <p:txBody>
          <a:bodyPr wrap="square">
            <a:spAutoFit/>
          </a:bodyPr>
          <a:lstStyle/>
          <a:p>
            <a:r>
              <a:rPr lang="en-US" sz="1400" i="1" dirty="0">
                <a:latin typeface="Calibri" panose="020F0502020204030204" pitchFamily="34" charset="0"/>
                <a:ea typeface="Calibri" panose="020F0502020204030204" pitchFamily="34" charset="0"/>
                <a:cs typeface="Times New Roman" panose="02020603050405020304" pitchFamily="18" charset="0"/>
              </a:rPr>
              <a:t>Our principles: shared value, agility and cooperation, cross-functional communication.</a:t>
            </a:r>
            <a:endParaRPr lang="it-IT" sz="1400" i="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440265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1025" name="Picture 1" descr="page1image61322816">
            <a:extLst>
              <a:ext uri="{FF2B5EF4-FFF2-40B4-BE49-F238E27FC236}">
                <a16:creationId xmlns:a16="http://schemas.microsoft.com/office/drawing/2014/main" xmlns="" id="{D69DF27C-0DE9-A348-A1B2-6183F67C9F72}"/>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48356" y="915960"/>
            <a:ext cx="2758573" cy="4935121"/>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Google Shape;54;p13">
            <a:extLst>
              <a:ext uri="{FF2B5EF4-FFF2-40B4-BE49-F238E27FC236}">
                <a16:creationId xmlns:a16="http://schemas.microsoft.com/office/drawing/2014/main" xmlns="" id="{4EE1301B-4607-4539-A2F0-A5E934540CA8}"/>
              </a:ext>
            </a:extLst>
          </p:cNvPr>
          <p:cNvSpPr txBox="1">
            <a:spLocks noGrp="1"/>
          </p:cNvSpPr>
          <p:nvPr>
            <p:ph type="ctrTitle"/>
          </p:nvPr>
        </p:nvSpPr>
        <p:spPr>
          <a:xfrm>
            <a:off x="1062682" y="1576986"/>
            <a:ext cx="5490474" cy="3221845"/>
          </a:xfrm>
          <a:prstGeom prst="rect">
            <a:avLst/>
          </a:prstGeom>
        </p:spPr>
        <p:txBody>
          <a:bodyPr spcFirstLastPara="1" vert="horz" wrap="square" lIns="91425" tIns="91425" rIns="91425" bIns="91425" rtlCol="0" anchor="b" anchorCtr="0">
            <a:noAutofit/>
          </a:bodyPr>
          <a:lstStyle/>
          <a:p>
            <a:pPr>
              <a:lnSpc>
                <a:spcPct val="150000"/>
              </a:lnSpc>
              <a:spcBef>
                <a:spcPts val="0"/>
              </a:spcBef>
            </a:pPr>
            <a:r>
              <a:rPr lang="en-GB" sz="4400" b="1" dirty="0"/>
              <a:t>Practical Guide</a:t>
            </a:r>
            <a:br>
              <a:rPr lang="en-GB" sz="4400" b="1" dirty="0"/>
            </a:br>
            <a:r>
              <a:rPr lang="en-US" sz="2400" b="1" dirty="0"/>
              <a:t>Why don't talents choose you?</a:t>
            </a:r>
            <a:r>
              <a:rPr lang="en-US" sz="1600" b="1" dirty="0"/>
              <a:t/>
            </a:r>
            <a:br>
              <a:rPr lang="en-US" sz="1600" b="1" dirty="0"/>
            </a:br>
            <a:r>
              <a:rPr lang="en-US" sz="2000" b="1" i="1" dirty="0"/>
              <a:t>Guide to a unique and effective </a:t>
            </a:r>
            <a:br>
              <a:rPr lang="en-US" sz="2000" b="1" i="1" dirty="0"/>
            </a:br>
            <a:r>
              <a:rPr lang="en-US" sz="2000" b="1" i="1" dirty="0">
                <a:solidFill>
                  <a:srgbClr val="0070C0"/>
                </a:solidFill>
              </a:rPr>
              <a:t>Employer Brand communication </a:t>
            </a:r>
            <a:r>
              <a:rPr lang="en-US" sz="2000" b="1" i="1" dirty="0"/>
              <a:t/>
            </a:r>
            <a:br>
              <a:rPr lang="en-US" sz="2000" b="1" i="1" dirty="0"/>
            </a:br>
            <a:r>
              <a:rPr lang="en-US" sz="2000" b="1" i="1" dirty="0"/>
              <a:t>that gets you noticed and contacted by the talents you are looking for</a:t>
            </a:r>
            <a:endParaRPr sz="3200" b="1" i="1" spc="50" dirty="0">
              <a:ln w="0"/>
              <a:effectLst>
                <a:innerShdw blurRad="63500" dist="50800" dir="13500000">
                  <a:srgbClr val="000000">
                    <a:alpha val="50000"/>
                  </a:srgbClr>
                </a:innerShdw>
              </a:effectLst>
            </a:endParaRPr>
          </a:p>
        </p:txBody>
      </p:sp>
      <p:sp>
        <p:nvSpPr>
          <p:cNvPr id="5" name="Rectangle 4">
            <a:extLst>
              <a:ext uri="{FF2B5EF4-FFF2-40B4-BE49-F238E27FC236}">
                <a16:creationId xmlns:a16="http://schemas.microsoft.com/office/drawing/2014/main" xmlns="" id="{5721040A-1622-41B5-A4C6-B58A6DC708CB}"/>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9" name="Google Shape;55;p13">
            <a:extLst>
              <a:ext uri="{FF2B5EF4-FFF2-40B4-BE49-F238E27FC236}">
                <a16:creationId xmlns:a16="http://schemas.microsoft.com/office/drawing/2014/main" xmlns="" id="{6E04E6B8-C1E1-A54D-99CA-DF205684815C}"/>
              </a:ext>
            </a:extLst>
          </p:cNvPr>
          <p:cNvSpPr txBox="1">
            <a:spLocks/>
          </p:cNvSpPr>
          <p:nvPr/>
        </p:nvSpPr>
        <p:spPr>
          <a:xfrm>
            <a:off x="2544062" y="4916378"/>
            <a:ext cx="3447375" cy="408041"/>
          </a:xfrm>
          <a:prstGeom prst="rect">
            <a:avLst/>
          </a:prstGeom>
        </p:spPr>
        <p:txBody>
          <a:bodyPr spcFirstLastPara="1" vert="horz" wrap="square" lIns="91425" tIns="91425" rIns="91425" bIns="91425" rtlCol="0" anchor="t" anchorCtr="0">
            <a:noAutofit/>
            <a:scene3d>
              <a:camera prst="orthographicFront"/>
              <a:lightRig rig="soft" dir="t">
                <a:rot lat="0" lon="0" rev="15600000"/>
              </a:lightRig>
            </a:scene3d>
            <a:sp3d extrusionH="57150" prstMaterial="softEdge">
              <a:bevelT w="25400" h="38100"/>
            </a:sp3d>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a:spcBef>
                <a:spcPts val="0"/>
              </a:spcBef>
            </a:pPr>
            <a:r>
              <a:rPr lang="en-GB" sz="1600" b="1" dirty="0">
                <a:ln/>
              </a:rPr>
              <a:t>Prepared by TUCEP  ITALY </a:t>
            </a:r>
          </a:p>
        </p:txBody>
      </p:sp>
      <p:pic>
        <p:nvPicPr>
          <p:cNvPr id="6" name="Grafik 357">
            <a:extLst>
              <a:ext uri="{FF2B5EF4-FFF2-40B4-BE49-F238E27FC236}">
                <a16:creationId xmlns:a16="http://schemas.microsoft.com/office/drawing/2014/main" xmlns="" id="{0DF841D4-C9B2-5C4A-8068-53BCF8AA7F64}"/>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7" name="Google Shape;54;p13">
            <a:extLst>
              <a:ext uri="{FF2B5EF4-FFF2-40B4-BE49-F238E27FC236}">
                <a16:creationId xmlns:a16="http://schemas.microsoft.com/office/drawing/2014/main" xmlns="" id="{93BDAEA7-FA2F-B745-9B2E-262A4208E4C3}"/>
              </a:ext>
            </a:extLst>
          </p:cNvPr>
          <p:cNvSpPr txBox="1">
            <a:spLocks/>
          </p:cNvSpPr>
          <p:nvPr/>
        </p:nvSpPr>
        <p:spPr>
          <a:xfrm>
            <a:off x="2236573" y="53107"/>
            <a:ext cx="6895069" cy="905944"/>
          </a:xfrm>
          <a:prstGeom prst="rect">
            <a:avLst/>
          </a:prstGeom>
        </p:spPr>
        <p:txBody>
          <a:bodyPr spcFirstLastPara="1" vert="horz" wrap="square" lIns="91425" tIns="91425" rIns="91425" bIns="91425" rtlCol="0" anchor="b" anchorCtr="0">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spcBef>
                <a:spcPts val="0"/>
              </a:spcBef>
            </a:pPr>
            <a:r>
              <a:rPr lang="en-GB" sz="3600" b="1" spc="50" dirty="0">
                <a:ln w="0"/>
                <a:effectLst>
                  <a:innerShdw blurRad="63500" dist="50800" dir="13500000">
                    <a:srgbClr val="000000">
                      <a:alpha val="50000"/>
                    </a:srgbClr>
                  </a:innerShdw>
                </a:effectLst>
              </a:rPr>
              <a:t>Module 02: </a:t>
            </a:r>
            <a:r>
              <a:rPr lang="en-US" sz="3600" b="1" cap="all" dirty="0"/>
              <a:t>Attract</a:t>
            </a:r>
            <a:r>
              <a:rPr lang="en-US" sz="2400" b="1" dirty="0"/>
              <a:t> </a:t>
            </a:r>
            <a:br>
              <a:rPr lang="en-US" sz="2400" b="1" dirty="0"/>
            </a:br>
            <a:r>
              <a:rPr lang="en-US" sz="1800" b="1" dirty="0"/>
              <a:t>Employer Branding to Attract Talent</a:t>
            </a:r>
            <a:endParaRPr lang="en-GB" sz="1800" b="1" spc="50" dirty="0">
              <a:ln w="0"/>
              <a:effectLst>
                <a:innerShdw blurRad="63500" dist="50800" dir="13500000">
                  <a:srgbClr val="000000">
                    <a:alpha val="50000"/>
                  </a:srgbClr>
                </a:innerShdw>
              </a:effectLst>
            </a:endParaRPr>
          </a:p>
        </p:txBody>
      </p:sp>
    </p:spTree>
    <p:extLst>
      <p:ext uri="{BB962C8B-B14F-4D97-AF65-F5344CB8AC3E}">
        <p14:creationId xmlns:p14="http://schemas.microsoft.com/office/powerpoint/2010/main" xmlns="" val="15601017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1800" b="1" dirty="0"/>
              <a:t>HR and </a:t>
            </a:r>
            <a:r>
              <a:rPr lang="it-IT" sz="1800" b="1" dirty="0" err="1"/>
              <a:t>Communication</a:t>
            </a:r>
            <a:r>
              <a:rPr lang="it-IT" sz="1800" b="1" dirty="0"/>
              <a:t>: </a:t>
            </a:r>
            <a:r>
              <a:rPr lang="it-IT" sz="1800" b="1" i="1" u="sng" dirty="0">
                <a:solidFill>
                  <a:schemeClr val="tx1"/>
                </a:solidFill>
              </a:rPr>
              <a:t>the </a:t>
            </a:r>
            <a:r>
              <a:rPr lang="it-IT" sz="1800" b="1" i="1" u="sng" dirty="0" err="1">
                <a:solidFill>
                  <a:schemeClr val="tx1"/>
                </a:solidFill>
              </a:rPr>
              <a:t>testimony</a:t>
            </a:r>
            <a:r>
              <a:rPr lang="it-IT" sz="1800" b="1" i="1" u="sng" dirty="0">
                <a:solidFill>
                  <a:schemeClr val="tx1"/>
                </a:solidFill>
              </a:rPr>
              <a:t> of the Hera Group</a:t>
            </a:r>
            <a:endParaRPr lang="it-IT" sz="1800" b="1" dirty="0"/>
          </a:p>
        </p:txBody>
      </p:sp>
      <p:pic>
        <p:nvPicPr>
          <p:cNvPr id="7" name="Picture 1" descr="page19image46789872">
            <a:extLst>
              <a:ext uri="{FF2B5EF4-FFF2-40B4-BE49-F238E27FC236}">
                <a16:creationId xmlns:a16="http://schemas.microsoft.com/office/drawing/2014/main" xmlns="" id="{AD9DD8AE-5FBF-4C44-99BC-ACEE0E2EB47C}"/>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75183" y="1151242"/>
            <a:ext cx="2182320" cy="4663771"/>
          </a:xfrm>
          <a:prstGeom prst="rect">
            <a:avLst/>
          </a:prstGeom>
          <a:noFill/>
          <a:extLst>
            <a:ext uri="{909E8E84-426E-40DD-AFC4-6F175D3DCCD1}">
              <a14:hiddenFill xmlns:a14="http://schemas.microsoft.com/office/drawing/2010/main" xmlns="">
                <a:solidFill>
                  <a:srgbClr val="FFFFFF"/>
                </a:solidFill>
              </a14:hiddenFill>
            </a:ext>
          </a:extLst>
        </p:spPr>
      </p:pic>
      <p:pic>
        <p:nvPicPr>
          <p:cNvPr id="6146" name="Picture 2" descr="page19image46778000">
            <a:extLst>
              <a:ext uri="{FF2B5EF4-FFF2-40B4-BE49-F238E27FC236}">
                <a16:creationId xmlns:a16="http://schemas.microsoft.com/office/drawing/2014/main" xmlns="" id="{8C98CA6C-0232-DD46-AC7E-C8AAE97E7897}"/>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2011" y="2157540"/>
            <a:ext cx="584200" cy="584201"/>
          </a:xfrm>
          <a:prstGeom prst="rect">
            <a:avLst/>
          </a:prstGeom>
          <a:noFill/>
          <a:extLst>
            <a:ext uri="{909E8E84-426E-40DD-AFC4-6F175D3DCCD1}">
              <a14:hiddenFill xmlns:a14="http://schemas.microsoft.com/office/drawing/2010/main" xmlns="">
                <a:solidFill>
                  <a:srgbClr val="FFFFFF"/>
                </a:solidFill>
              </a14:hiddenFill>
            </a:ext>
          </a:extLst>
        </p:spPr>
      </p:pic>
      <p:pic>
        <p:nvPicPr>
          <p:cNvPr id="6147" name="Picture 3" descr="page19image53470976">
            <a:extLst>
              <a:ext uri="{FF2B5EF4-FFF2-40B4-BE49-F238E27FC236}">
                <a16:creationId xmlns:a16="http://schemas.microsoft.com/office/drawing/2014/main" xmlns="" id="{ADEAA599-7233-B448-A1D8-1E8543B2CD58}"/>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173086" y="3497137"/>
            <a:ext cx="584200" cy="584201"/>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page19image53472320">
            <a:extLst>
              <a:ext uri="{FF2B5EF4-FFF2-40B4-BE49-F238E27FC236}">
                <a16:creationId xmlns:a16="http://schemas.microsoft.com/office/drawing/2014/main" xmlns="" id="{94FAA0C5-9EB9-044B-9124-3B30F34D99DD}"/>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429125" y="3500457"/>
            <a:ext cx="584200" cy="584201"/>
          </a:xfrm>
          <a:prstGeom prst="rect">
            <a:avLst/>
          </a:prstGeom>
          <a:noFill/>
          <a:extLst>
            <a:ext uri="{909E8E84-426E-40DD-AFC4-6F175D3DCCD1}">
              <a14:hiddenFill xmlns:a14="http://schemas.microsoft.com/office/drawing/2010/main" xmlns="">
                <a:solidFill>
                  <a:srgbClr val="FFFFFF"/>
                </a:solidFill>
              </a14:hiddenFill>
            </a:ext>
          </a:extLst>
        </p:spPr>
      </p:pic>
      <p:pic>
        <p:nvPicPr>
          <p:cNvPr id="6149" name="Picture 5" descr="page19image53466752">
            <a:extLst>
              <a:ext uri="{FF2B5EF4-FFF2-40B4-BE49-F238E27FC236}">
                <a16:creationId xmlns:a16="http://schemas.microsoft.com/office/drawing/2014/main" xmlns="" id="{C187B2A9-FF96-3046-821F-4046B7AA3657}"/>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698840" y="3497137"/>
            <a:ext cx="584200" cy="58420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ttangolo 2">
            <a:extLst>
              <a:ext uri="{FF2B5EF4-FFF2-40B4-BE49-F238E27FC236}">
                <a16:creationId xmlns:a16="http://schemas.microsoft.com/office/drawing/2014/main" xmlns="" id="{3A13B56F-64E3-4D4F-85EE-4B56877230CC}"/>
              </a:ext>
            </a:extLst>
          </p:cNvPr>
          <p:cNvSpPr/>
          <p:nvPr/>
        </p:nvSpPr>
        <p:spPr>
          <a:xfrm>
            <a:off x="279070" y="1641574"/>
            <a:ext cx="5658592" cy="523220"/>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They follow us, ask us questions, send us stimuli privately. </a:t>
            </a:r>
          </a:p>
          <a:p>
            <a:r>
              <a:rPr lang="en-US" sz="1400" dirty="0">
                <a:latin typeface="Calibri" panose="020F0502020204030204" pitchFamily="34" charset="0"/>
                <a:ea typeface="Calibri" panose="020F0502020204030204" pitchFamily="34" charset="0"/>
                <a:cs typeface="Times New Roman" panose="02020603050405020304" pitchFamily="18" charset="0"/>
              </a:rPr>
              <a:t>This breaks down a lot of barriers.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ttangolo 3">
            <a:extLst>
              <a:ext uri="{FF2B5EF4-FFF2-40B4-BE49-F238E27FC236}">
                <a16:creationId xmlns:a16="http://schemas.microsoft.com/office/drawing/2014/main" xmlns="" id="{A05F39A7-3F9D-2646-AA9F-1442B9DC90BB}"/>
              </a:ext>
            </a:extLst>
          </p:cNvPr>
          <p:cNvSpPr/>
          <p:nvPr/>
        </p:nvSpPr>
        <p:spPr>
          <a:xfrm>
            <a:off x="987845" y="2313623"/>
            <a:ext cx="3551934" cy="369332"/>
          </a:xfrm>
          <a:prstGeom prst="rect">
            <a:avLst/>
          </a:prstGeom>
        </p:spPr>
        <p:txBody>
          <a:bodyPr wrap="none">
            <a:spAutoFit/>
          </a:bodyPr>
          <a:lstStyle/>
          <a:p>
            <a:r>
              <a:rPr lang="en-US" b="1" dirty="0">
                <a:solidFill>
                  <a:srgbClr val="3087B9"/>
                </a:solidFill>
                <a:latin typeface="Calibri" panose="020F0502020204030204" pitchFamily="34" charset="0"/>
                <a:ea typeface="Calibri" panose="020F0502020204030204" pitchFamily="34" charset="0"/>
                <a:cs typeface="Times New Roman" panose="02020603050405020304" pitchFamily="18" charset="0"/>
              </a:rPr>
              <a:t>What about the internal customer?</a:t>
            </a:r>
            <a:endParaRPr lang="it-IT" b="1" dirty="0">
              <a:solidFill>
                <a:srgbClr val="3087B9"/>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9" name="Rettangolo 8">
            <a:extLst>
              <a:ext uri="{FF2B5EF4-FFF2-40B4-BE49-F238E27FC236}">
                <a16:creationId xmlns:a16="http://schemas.microsoft.com/office/drawing/2014/main" xmlns="" id="{28EE007D-7D67-B240-8C8E-ED7D446E8568}"/>
              </a:ext>
            </a:extLst>
          </p:cNvPr>
          <p:cNvSpPr/>
          <p:nvPr/>
        </p:nvSpPr>
        <p:spPr>
          <a:xfrm>
            <a:off x="274184" y="2690336"/>
            <a:ext cx="6827260" cy="738664"/>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Everything that is communicated externally is also communicated internally. All employees, regardless of their operating location, have access to this information through various internal collaboration tools.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tangolo 9">
            <a:extLst>
              <a:ext uri="{FF2B5EF4-FFF2-40B4-BE49-F238E27FC236}">
                <a16:creationId xmlns:a16="http://schemas.microsoft.com/office/drawing/2014/main" xmlns="" id="{E598ECC4-D88C-0B43-90BA-06CB1EB97E84}"/>
              </a:ext>
            </a:extLst>
          </p:cNvPr>
          <p:cNvSpPr/>
          <p:nvPr/>
        </p:nvSpPr>
        <p:spPr>
          <a:xfrm>
            <a:off x="4828279" y="4124043"/>
            <a:ext cx="2325322" cy="1754326"/>
          </a:xfrm>
          <a:prstGeom prst="rect">
            <a:avLst/>
          </a:prstGeom>
        </p:spPr>
        <p:txBody>
          <a:bodyPr wrap="square">
            <a:spAutoFit/>
          </a:bodyPr>
          <a:lstStyle/>
          <a:p>
            <a:r>
              <a:rPr lang="en-US" sz="1200" dirty="0">
                <a:latin typeface="Calibri" panose="020F0502020204030204" pitchFamily="34" charset="0"/>
                <a:ea typeface="Calibri" panose="020F0502020204030204" pitchFamily="34" charset="0"/>
                <a:cs typeface="Times New Roman" panose="02020603050405020304" pitchFamily="18" charset="0"/>
              </a:rPr>
              <a:t>Some of our employees, especially operations staff, are not yet on LinkedIn; </a:t>
            </a:r>
            <a:r>
              <a:rPr lang="en-US" sz="1200" b="1" dirty="0">
                <a:latin typeface="Calibri" panose="020F0502020204030204" pitchFamily="34" charset="0"/>
                <a:ea typeface="Calibri" panose="020F0502020204030204" pitchFamily="34" charset="0"/>
                <a:cs typeface="Times New Roman" panose="02020603050405020304" pitchFamily="18" charset="0"/>
              </a:rPr>
              <a:t>we have activated a path called Her @ </a:t>
            </a:r>
            <a:r>
              <a:rPr lang="en-US" sz="1200" b="1" dirty="0" err="1">
                <a:latin typeface="Calibri" panose="020F0502020204030204" pitchFamily="34" charset="0"/>
                <a:ea typeface="Calibri" panose="020F0502020204030204" pitchFamily="34" charset="0"/>
                <a:cs typeface="Times New Roman" panose="02020603050405020304" pitchFamily="18" charset="0"/>
              </a:rPr>
              <a:t>futura</a:t>
            </a:r>
            <a:r>
              <a:rPr lang="en-US" sz="1200" b="1" dirty="0">
                <a:latin typeface="Calibri" panose="020F0502020204030204" pitchFamily="34" charset="0"/>
                <a:ea typeface="Calibri" panose="020F0502020204030204" pitchFamily="34" charset="0"/>
                <a:cs typeface="Times New Roman" panose="02020603050405020304" pitchFamily="18" charset="0"/>
              </a:rPr>
              <a:t> </a:t>
            </a:r>
            <a:r>
              <a:rPr lang="en-US" sz="1200" dirty="0">
                <a:latin typeface="Calibri" panose="020F0502020204030204" pitchFamily="34" charset="0"/>
                <a:ea typeface="Calibri" panose="020F0502020204030204" pitchFamily="34" charset="0"/>
                <a:cs typeface="Times New Roman" panose="02020603050405020304" pitchFamily="18" charset="0"/>
              </a:rPr>
              <a:t>and which has the ambitious goal of </a:t>
            </a:r>
            <a:r>
              <a:rPr lang="en-US" sz="1200" b="1" dirty="0">
                <a:latin typeface="Calibri" panose="020F0502020204030204" pitchFamily="34" charset="0"/>
                <a:ea typeface="Calibri" panose="020F0502020204030204" pitchFamily="34" charset="0"/>
                <a:cs typeface="Times New Roman" panose="02020603050405020304" pitchFamily="18" charset="0"/>
              </a:rPr>
              <a:t>transitioning digital analogs towards agility</a:t>
            </a:r>
            <a:r>
              <a:rPr lang="en-US" sz="1200" dirty="0">
                <a:latin typeface="Calibri" panose="020F0502020204030204" pitchFamily="34" charset="0"/>
                <a:ea typeface="Calibri" panose="020F0502020204030204" pitchFamily="34" charset="0"/>
                <a:cs typeface="Times New Roman" panose="02020603050405020304" pitchFamily="18" charset="0"/>
              </a:rPr>
              <a:t>! </a:t>
            </a:r>
          </a:p>
          <a:p>
            <a:r>
              <a:rPr lang="en-US" sz="1200" dirty="0">
                <a:latin typeface="Calibri" panose="020F0502020204030204" pitchFamily="34" charset="0"/>
                <a:ea typeface="Calibri" panose="020F0502020204030204" pitchFamily="34" charset="0"/>
                <a:cs typeface="Times New Roman" panose="02020603050405020304" pitchFamily="18" charset="0"/>
              </a:rPr>
              <a:t>It is a long way but we are at a good point!</a:t>
            </a:r>
            <a:endParaRPr lang="it-IT"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Rettangolo 10">
            <a:extLst>
              <a:ext uri="{FF2B5EF4-FFF2-40B4-BE49-F238E27FC236}">
                <a16:creationId xmlns:a16="http://schemas.microsoft.com/office/drawing/2014/main" xmlns="" id="{59A7F947-10C1-D440-B2F0-44A1B574691D}"/>
              </a:ext>
            </a:extLst>
          </p:cNvPr>
          <p:cNvSpPr/>
          <p:nvPr/>
        </p:nvSpPr>
        <p:spPr>
          <a:xfrm>
            <a:off x="315919" y="4119507"/>
            <a:ext cx="2325321" cy="1754326"/>
          </a:xfrm>
          <a:prstGeom prst="rect">
            <a:avLst/>
          </a:prstGeom>
        </p:spPr>
        <p:txBody>
          <a:bodyPr wrap="square">
            <a:spAutoFit/>
          </a:bodyPr>
          <a:lstStyle/>
          <a:p>
            <a:r>
              <a:rPr lang="en-US" sz="1200" dirty="0">
                <a:latin typeface="Calibri" panose="020F0502020204030204" pitchFamily="34" charset="0"/>
                <a:ea typeface="Calibri" panose="020F0502020204030204" pitchFamily="34" charset="0"/>
                <a:cs typeface="Times New Roman" panose="02020603050405020304" pitchFamily="18" charset="0"/>
              </a:rPr>
              <a:t>This guarantees everyone employees to speak about the company in a correct and informed manner. The </a:t>
            </a:r>
            <a:r>
              <a:rPr lang="en-US" sz="1200" b="1" dirty="0">
                <a:latin typeface="Calibri" panose="020F0502020204030204" pitchFamily="34" charset="0"/>
                <a:ea typeface="Calibri" panose="020F0502020204030204" pitchFamily="34" charset="0"/>
                <a:cs typeface="Times New Roman" panose="02020603050405020304" pitchFamily="18" charset="0"/>
              </a:rPr>
              <a:t>Workers follow and read us online, getting information on </a:t>
            </a:r>
            <a:r>
              <a:rPr lang="en-US" sz="1200" b="1" dirty="0" err="1">
                <a:latin typeface="Calibri" panose="020F0502020204030204" pitchFamily="34" charset="0"/>
                <a:ea typeface="Calibri" panose="020F0502020204030204" pitchFamily="34" charset="0"/>
                <a:cs typeface="Times New Roman" panose="02020603050405020304" pitchFamily="18" charset="0"/>
              </a:rPr>
              <a:t>Linkedin</a:t>
            </a:r>
            <a:r>
              <a:rPr lang="en-US" sz="1200" b="1" dirty="0">
                <a:latin typeface="Calibri" panose="020F0502020204030204" pitchFamily="34" charset="0"/>
                <a:ea typeface="Calibri" panose="020F0502020204030204" pitchFamily="34" charset="0"/>
                <a:cs typeface="Times New Roman" panose="02020603050405020304" pitchFamily="18" charset="0"/>
              </a:rPr>
              <a:t> - as well as on</a:t>
            </a:r>
            <a:r>
              <a:rPr lang="it-IT" sz="1200" b="1" dirty="0">
                <a:latin typeface="Calibri" panose="020F0502020204030204" pitchFamily="34" charset="0"/>
                <a:ea typeface="Calibri" panose="020F0502020204030204" pitchFamily="34" charset="0"/>
                <a:cs typeface="Times New Roman" panose="02020603050405020304" pitchFamily="18" charset="0"/>
              </a:rPr>
              <a:t> </a:t>
            </a:r>
            <a:r>
              <a:rPr lang="en-US" sz="1200" b="1" dirty="0">
                <a:latin typeface="Calibri" panose="020F0502020204030204" pitchFamily="34" charset="0"/>
                <a:ea typeface="Calibri" panose="020F0502020204030204" pitchFamily="34" charset="0"/>
                <a:cs typeface="Times New Roman" panose="02020603050405020304" pitchFamily="18" charset="0"/>
              </a:rPr>
              <a:t>other social networks - of the company's activities, commenting and sharing posts.</a:t>
            </a:r>
            <a:endParaRPr lang="it-IT" sz="12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12" name="Rettangolo 11">
            <a:extLst>
              <a:ext uri="{FF2B5EF4-FFF2-40B4-BE49-F238E27FC236}">
                <a16:creationId xmlns:a16="http://schemas.microsoft.com/office/drawing/2014/main" xmlns="" id="{0A5DA21E-628D-C747-8EFF-C446D1C298AF}"/>
              </a:ext>
            </a:extLst>
          </p:cNvPr>
          <p:cNvSpPr/>
          <p:nvPr/>
        </p:nvSpPr>
        <p:spPr>
          <a:xfrm>
            <a:off x="2726321" y="4156115"/>
            <a:ext cx="2084119" cy="1569660"/>
          </a:xfrm>
          <a:prstGeom prst="rect">
            <a:avLst/>
          </a:prstGeom>
        </p:spPr>
        <p:txBody>
          <a:bodyPr wrap="square">
            <a:spAutoFit/>
          </a:bodyPr>
          <a:lstStyle/>
          <a:p>
            <a:r>
              <a:rPr lang="en-US" sz="1200" dirty="0">
                <a:latin typeface="Calibri" panose="020F0502020204030204" pitchFamily="34" charset="0"/>
                <a:ea typeface="Calibri" panose="020F0502020204030204" pitchFamily="34" charset="0"/>
                <a:cs typeface="Times New Roman" panose="02020603050405020304" pitchFamily="18" charset="0"/>
              </a:rPr>
              <a:t>We engage our employees annually to align them on</a:t>
            </a:r>
            <a:endParaRPr lang="it-IT" sz="1200" dirty="0">
              <a:latin typeface="Calibri" panose="020F0502020204030204" pitchFamily="34" charset="0"/>
              <a:ea typeface="Calibri" panose="020F0502020204030204" pitchFamily="34" charset="0"/>
              <a:cs typeface="Times New Roman" panose="02020603050405020304" pitchFamily="18" charset="0"/>
            </a:endParaRPr>
          </a:p>
          <a:p>
            <a:r>
              <a:rPr lang="en-US" sz="1200" dirty="0">
                <a:latin typeface="Calibri" panose="020F0502020204030204" pitchFamily="34" charset="0"/>
                <a:ea typeface="Calibri" panose="020F0502020204030204" pitchFamily="34" charset="0"/>
                <a:cs typeface="Times New Roman" panose="02020603050405020304" pitchFamily="18" charset="0"/>
              </a:rPr>
              <a:t>what we have done in the last year and what are the goals for the next. </a:t>
            </a:r>
            <a:r>
              <a:rPr lang="en-US" sz="1200" b="1" dirty="0">
                <a:latin typeface="Calibri" panose="020F0502020204030204" pitchFamily="34" charset="0"/>
                <a:ea typeface="Calibri" panose="020F0502020204030204" pitchFamily="34" charset="0"/>
                <a:cs typeface="Times New Roman" panose="02020603050405020304" pitchFamily="18" charset="0"/>
              </a:rPr>
              <a:t>Making sense</a:t>
            </a:r>
            <a:endParaRPr lang="it-IT" sz="1200" b="1" dirty="0">
              <a:latin typeface="Calibri" panose="020F0502020204030204" pitchFamily="34" charset="0"/>
              <a:ea typeface="Calibri" panose="020F0502020204030204" pitchFamily="34" charset="0"/>
              <a:cs typeface="Times New Roman" panose="02020603050405020304" pitchFamily="18" charset="0"/>
            </a:endParaRPr>
          </a:p>
          <a:p>
            <a:r>
              <a:rPr lang="en-US" sz="1200" b="1" dirty="0">
                <a:latin typeface="Calibri" panose="020F0502020204030204" pitchFamily="34" charset="0"/>
                <a:ea typeface="Calibri" panose="020F0502020204030204" pitchFamily="34" charset="0"/>
                <a:cs typeface="Times New Roman" panose="02020603050405020304" pitchFamily="18" charset="0"/>
              </a:rPr>
              <a:t>of belongin</a:t>
            </a:r>
            <a:r>
              <a:rPr lang="en-US" sz="1200" dirty="0">
                <a:latin typeface="Calibri" panose="020F0502020204030204" pitchFamily="34" charset="0"/>
                <a:ea typeface="Calibri" panose="020F0502020204030204" pitchFamily="34" charset="0"/>
                <a:cs typeface="Times New Roman" panose="02020603050405020304" pitchFamily="18" charset="0"/>
              </a:rPr>
              <a:t>g and involvement in one's work, </a:t>
            </a:r>
            <a:r>
              <a:rPr lang="en-US" sz="1200" b="1" dirty="0">
                <a:latin typeface="Calibri" panose="020F0502020204030204" pitchFamily="34" charset="0"/>
                <a:ea typeface="Calibri" panose="020F0502020204030204" pitchFamily="34" charset="0"/>
                <a:cs typeface="Times New Roman" panose="02020603050405020304" pitchFamily="18" charset="0"/>
              </a:rPr>
              <a:t>generates online and offline pride.</a:t>
            </a:r>
            <a:endParaRPr lang="it-IT" sz="12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xmlns="" id="{C0CFA5BD-0608-EB45-80F0-4D2347955014}"/>
              </a:ext>
            </a:extLst>
          </p:cNvPr>
          <p:cNvSpPr/>
          <p:nvPr/>
        </p:nvSpPr>
        <p:spPr>
          <a:xfrm flipH="1">
            <a:off x="1415843" y="3290934"/>
            <a:ext cx="88489" cy="923330"/>
          </a:xfrm>
          <a:prstGeom prst="rect">
            <a:avLst/>
          </a:prstGeom>
          <a:noFill/>
        </p:spPr>
        <p:txBody>
          <a:bodyPr wrap="square" lIns="91440" tIns="45720" rIns="91440" bIns="45720">
            <a:spAutoFit/>
          </a:bodyPr>
          <a:lstStyle/>
          <a:p>
            <a:pPr algn="ctr"/>
            <a:r>
              <a:rPr lang="it-IT" sz="5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A</a:t>
            </a:r>
            <a:endPar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7" name="Rettangolo 16">
            <a:extLst>
              <a:ext uri="{FF2B5EF4-FFF2-40B4-BE49-F238E27FC236}">
                <a16:creationId xmlns:a16="http://schemas.microsoft.com/office/drawing/2014/main" xmlns="" id="{7D8627B5-93C1-7742-9BC3-B6B75EAD9579}"/>
              </a:ext>
            </a:extLst>
          </p:cNvPr>
          <p:cNvSpPr/>
          <p:nvPr/>
        </p:nvSpPr>
        <p:spPr>
          <a:xfrm flipH="1">
            <a:off x="3698177" y="3342281"/>
            <a:ext cx="88489" cy="923330"/>
          </a:xfrm>
          <a:prstGeom prst="rect">
            <a:avLst/>
          </a:prstGeom>
          <a:noFill/>
        </p:spPr>
        <p:txBody>
          <a:bodyPr wrap="square" lIns="91440" tIns="45720" rIns="91440" bIns="45720">
            <a:spAutoFit/>
          </a:bodyPr>
          <a:lstStyle/>
          <a:p>
            <a:pPr algn="ctr"/>
            <a:r>
              <a:rPr lang="it-IT" sz="5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B</a:t>
            </a:r>
            <a:endPar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8" name="Rettangolo 17">
            <a:extLst>
              <a:ext uri="{FF2B5EF4-FFF2-40B4-BE49-F238E27FC236}">
                <a16:creationId xmlns:a16="http://schemas.microsoft.com/office/drawing/2014/main" xmlns="" id="{CF8AEE0F-391B-144E-95A5-DA63EE4A6F30}"/>
              </a:ext>
            </a:extLst>
          </p:cNvPr>
          <p:cNvSpPr/>
          <p:nvPr/>
        </p:nvSpPr>
        <p:spPr>
          <a:xfrm flipH="1">
            <a:off x="5906770" y="3335178"/>
            <a:ext cx="88489" cy="923330"/>
          </a:xfrm>
          <a:prstGeom prst="rect">
            <a:avLst/>
          </a:prstGeom>
          <a:noFill/>
        </p:spPr>
        <p:txBody>
          <a:bodyPr wrap="square" lIns="91440" tIns="45720" rIns="91440" bIns="45720">
            <a:spAutoFit/>
          </a:bodyPr>
          <a:lstStyle/>
          <a:p>
            <a:pPr algn="ctr"/>
            <a:r>
              <a:rPr lang="it-IT" sz="5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C</a:t>
            </a:r>
            <a:endPar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extLst>
      <p:ext uri="{BB962C8B-B14F-4D97-AF65-F5344CB8AC3E}">
        <p14:creationId xmlns:p14="http://schemas.microsoft.com/office/powerpoint/2010/main" xmlns="" val="5009169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Avoid</a:t>
            </a:r>
            <a:r>
              <a:rPr lang="it-IT" sz="2000" b="1" dirty="0"/>
              <a:t> </a:t>
            </a:r>
            <a:r>
              <a:rPr lang="it-IT" sz="2000" b="1" dirty="0" err="1"/>
              <a:t>wasting</a:t>
            </a:r>
            <a:r>
              <a:rPr lang="it-IT" sz="2000" b="1" dirty="0"/>
              <a:t> </a:t>
            </a:r>
            <a:r>
              <a:rPr lang="it-IT" sz="2000" b="1" dirty="0" err="1"/>
              <a:t>energy</a:t>
            </a:r>
            <a:r>
              <a:rPr lang="it-IT" sz="2000" b="1" dirty="0"/>
              <a:t> and </a:t>
            </a:r>
            <a:r>
              <a:rPr lang="it-IT" sz="2000" b="1" dirty="0" err="1"/>
              <a:t>Resources</a:t>
            </a:r>
            <a:endParaRPr lang="it-IT" sz="2000" b="1" dirty="0"/>
          </a:p>
        </p:txBody>
      </p:sp>
      <p:pic>
        <p:nvPicPr>
          <p:cNvPr id="7169" name="Picture 1" descr="page20image63934528">
            <a:extLst>
              <a:ext uri="{FF2B5EF4-FFF2-40B4-BE49-F238E27FC236}">
                <a16:creationId xmlns:a16="http://schemas.microsoft.com/office/drawing/2014/main" xmlns="" id="{1B5B2AA2-E09D-6C4F-AF6D-A673BCB43447}"/>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10800000">
            <a:off x="269278" y="1534752"/>
            <a:ext cx="2581034" cy="4461578"/>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10" descr="page9image14075760">
            <a:extLst>
              <a:ext uri="{FF2B5EF4-FFF2-40B4-BE49-F238E27FC236}">
                <a16:creationId xmlns:a16="http://schemas.microsoft.com/office/drawing/2014/main" xmlns="" id="{1F5D0C39-FD58-6C42-A219-2DFAF591E6E2}"/>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877567" y="2273927"/>
            <a:ext cx="430391" cy="43039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3" descr="page10image14253824">
            <a:extLst>
              <a:ext uri="{FF2B5EF4-FFF2-40B4-BE49-F238E27FC236}">
                <a16:creationId xmlns:a16="http://schemas.microsoft.com/office/drawing/2014/main" xmlns="" id="{A6AAA5F8-AE9C-C04C-BF92-2F15424765B0}"/>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923678" y="2314018"/>
            <a:ext cx="342716" cy="342716"/>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10" descr="page9image14075760">
            <a:extLst>
              <a:ext uri="{FF2B5EF4-FFF2-40B4-BE49-F238E27FC236}">
                <a16:creationId xmlns:a16="http://schemas.microsoft.com/office/drawing/2014/main" xmlns="" id="{E1F996D8-8641-2F4B-B5DF-068C996619E6}"/>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296600" y="2273927"/>
            <a:ext cx="430391" cy="430391"/>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3" descr="page10image14253824">
            <a:extLst>
              <a:ext uri="{FF2B5EF4-FFF2-40B4-BE49-F238E27FC236}">
                <a16:creationId xmlns:a16="http://schemas.microsoft.com/office/drawing/2014/main" xmlns="" id="{4DEB483D-1BA0-5D42-AF37-206EE72B161B}"/>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342711" y="2314018"/>
            <a:ext cx="342716" cy="34271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50DB7FF6-37BF-6943-8B31-E62C43D3F179}"/>
              </a:ext>
            </a:extLst>
          </p:cNvPr>
          <p:cNvSpPr/>
          <p:nvPr/>
        </p:nvSpPr>
        <p:spPr>
          <a:xfrm>
            <a:off x="3103400" y="4736449"/>
            <a:ext cx="5320225" cy="954107"/>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 In fact, the life of the company is </a:t>
            </a:r>
            <a:r>
              <a:rPr lang="en-US" sz="1400" b="1" dirty="0">
                <a:latin typeface="Calibri" panose="020F0502020204030204" pitchFamily="34" charset="0"/>
                <a:ea typeface="Calibri" panose="020F0502020204030204" pitchFamily="34" charset="0"/>
                <a:cs typeface="Times New Roman" panose="02020603050405020304" pitchFamily="18" charset="0"/>
              </a:rPr>
              <a:t>the main object of Employer Brand communication</a:t>
            </a:r>
            <a:r>
              <a:rPr lang="en-US" sz="1400" dirty="0">
                <a:latin typeface="Calibri" panose="020F0502020204030204" pitchFamily="34" charset="0"/>
                <a:ea typeface="Calibri" panose="020F0502020204030204" pitchFamily="34" charset="0"/>
                <a:cs typeface="Times New Roman" panose="02020603050405020304" pitchFamily="18" charset="0"/>
              </a:rPr>
              <a:t>. It is therefore essential that the company has </a:t>
            </a:r>
            <a:r>
              <a:rPr lang="en-US" sz="1400" b="1" dirty="0">
                <a:latin typeface="Calibri" panose="020F0502020204030204" pitchFamily="34" charset="0"/>
                <a:ea typeface="Calibri" panose="020F0502020204030204" pitchFamily="34" charset="0"/>
                <a:cs typeface="Times New Roman" panose="02020603050405020304" pitchFamily="18" charset="0"/>
              </a:rPr>
              <a:t>a good human resources culture</a:t>
            </a:r>
            <a:r>
              <a:rPr lang="en-US" sz="1400" dirty="0">
                <a:latin typeface="Calibri" panose="020F0502020204030204" pitchFamily="34" charset="0"/>
                <a:ea typeface="Calibri" panose="020F0502020204030204" pitchFamily="34" charset="0"/>
                <a:cs typeface="Times New Roman" panose="02020603050405020304" pitchFamily="18" charset="0"/>
              </a:rPr>
              <a:t> to be successful on LinkedIn: it is the only way to be and look authentic.</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a:extLst>
              <a:ext uri="{FF2B5EF4-FFF2-40B4-BE49-F238E27FC236}">
                <a16:creationId xmlns:a16="http://schemas.microsoft.com/office/drawing/2014/main" xmlns="" id="{1ABC4850-D3FA-C94A-B05F-5CB78BD38280}"/>
              </a:ext>
            </a:extLst>
          </p:cNvPr>
          <p:cNvSpPr/>
          <p:nvPr/>
        </p:nvSpPr>
        <p:spPr>
          <a:xfrm>
            <a:off x="3349486" y="2895385"/>
            <a:ext cx="2310759" cy="1169551"/>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Real </a:t>
            </a:r>
            <a:r>
              <a:rPr lang="en-US" sz="1400" b="1" dirty="0">
                <a:latin typeface="Calibri" panose="020F0502020204030204" pitchFamily="34" charset="0"/>
                <a:ea typeface="Calibri" panose="020F0502020204030204" pitchFamily="34" charset="0"/>
                <a:cs typeface="Times New Roman" panose="02020603050405020304" pitchFamily="18" charset="0"/>
              </a:rPr>
              <a:t>collaboration between HR and Marketing</a:t>
            </a:r>
            <a:r>
              <a:rPr lang="en-US" sz="1400" dirty="0">
                <a:latin typeface="Calibri" panose="020F0502020204030204" pitchFamily="34" charset="0"/>
                <a:ea typeface="Calibri" panose="020F0502020204030204" pitchFamily="34" charset="0"/>
                <a:cs typeface="Times New Roman" panose="02020603050405020304" pitchFamily="18" charset="0"/>
              </a:rPr>
              <a:t> is the secret of the successful growth of the LinkedIn channel;</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ttangolo 3">
            <a:extLst>
              <a:ext uri="{FF2B5EF4-FFF2-40B4-BE49-F238E27FC236}">
                <a16:creationId xmlns:a16="http://schemas.microsoft.com/office/drawing/2014/main" xmlns="" id="{10CF1790-E576-E241-8A61-DF16623CB163}"/>
              </a:ext>
            </a:extLst>
          </p:cNvPr>
          <p:cNvSpPr/>
          <p:nvPr/>
        </p:nvSpPr>
        <p:spPr>
          <a:xfrm>
            <a:off x="5994007" y="2855565"/>
            <a:ext cx="2197510" cy="1600438"/>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An (employer) brand communication is all the more effective the more it adheres to a few </a:t>
            </a:r>
            <a:r>
              <a:rPr lang="en-US" sz="1400" b="1" dirty="0">
                <a:latin typeface="Calibri" panose="020F0502020204030204" pitchFamily="34" charset="0"/>
                <a:ea typeface="Calibri" panose="020F0502020204030204" pitchFamily="34" charset="0"/>
                <a:cs typeface="Times New Roman" panose="02020603050405020304" pitchFamily="18" charset="0"/>
              </a:rPr>
              <a:t>clear fundamental values shared by the people</a:t>
            </a:r>
            <a:r>
              <a:rPr lang="en-US" sz="1400" dirty="0">
                <a:latin typeface="Calibri" panose="020F0502020204030204" pitchFamily="34" charset="0"/>
                <a:ea typeface="Calibri" panose="020F0502020204030204" pitchFamily="34" charset="0"/>
                <a:cs typeface="Times New Roman" panose="02020603050405020304" pitchFamily="18" charset="0"/>
              </a:rPr>
              <a:t> in the company.</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ttangolo 6">
            <a:extLst>
              <a:ext uri="{FF2B5EF4-FFF2-40B4-BE49-F238E27FC236}">
                <a16:creationId xmlns:a16="http://schemas.microsoft.com/office/drawing/2014/main" xmlns="" id="{C118213E-33AE-C348-A948-13E22F430363}"/>
              </a:ext>
            </a:extLst>
          </p:cNvPr>
          <p:cNvSpPr/>
          <p:nvPr/>
        </p:nvSpPr>
        <p:spPr>
          <a:xfrm>
            <a:off x="2850313" y="1530362"/>
            <a:ext cx="6207190" cy="338554"/>
          </a:xfrm>
          <a:prstGeom prst="rect">
            <a:avLst/>
          </a:prstGeom>
        </p:spPr>
        <p:txBody>
          <a:bodyPr wrap="square">
            <a:spAutoFit/>
          </a:bodyPr>
          <a:lstStyle/>
          <a:p>
            <a:r>
              <a:rPr lang="en-US" sz="1600" dirty="0">
                <a:latin typeface="Calibri" panose="020F0502020204030204" pitchFamily="34" charset="0"/>
                <a:ea typeface="Calibri" panose="020F0502020204030204" pitchFamily="34" charset="0"/>
                <a:cs typeface="Times New Roman" panose="02020603050405020304" pitchFamily="18" charset="0"/>
              </a:rPr>
              <a:t>From the experience of the Hera Group we can draw 2 great lessons:</a:t>
            </a:r>
            <a:endParaRPr lang="it-IT"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5" name="Title 2">
            <a:extLst>
              <a:ext uri="{FF2B5EF4-FFF2-40B4-BE49-F238E27FC236}">
                <a16:creationId xmlns:a16="http://schemas.microsoft.com/office/drawing/2014/main" xmlns="" id="{544CE806-C07D-A442-808F-741E6C2A9F1D}"/>
              </a:ext>
            </a:extLst>
          </p:cNvPr>
          <p:cNvSpPr txBox="1">
            <a:spLocks/>
          </p:cNvSpPr>
          <p:nvPr/>
        </p:nvSpPr>
        <p:spPr>
          <a:xfrm>
            <a:off x="3481063" y="4520689"/>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spTree>
    <p:extLst>
      <p:ext uri="{BB962C8B-B14F-4D97-AF65-F5344CB8AC3E}">
        <p14:creationId xmlns:p14="http://schemas.microsoft.com/office/powerpoint/2010/main" xmlns="" val="1803180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Increase</a:t>
            </a:r>
            <a:r>
              <a:rPr lang="it-IT" sz="2000" b="1" dirty="0"/>
              <a:t> </a:t>
            </a:r>
            <a:r>
              <a:rPr lang="it-IT" sz="2000" b="1" dirty="0" err="1"/>
              <a:t>your</a:t>
            </a:r>
            <a:r>
              <a:rPr lang="it-IT" sz="2000" b="1" dirty="0"/>
              <a:t> </a:t>
            </a:r>
            <a:r>
              <a:rPr lang="it-IT" sz="2000" b="1" dirty="0" err="1"/>
              <a:t>range</a:t>
            </a:r>
            <a:r>
              <a:rPr lang="it-IT" sz="2000" b="1" dirty="0"/>
              <a:t> of </a:t>
            </a:r>
            <a:r>
              <a:rPr lang="it-IT" sz="2000" b="1" dirty="0" err="1"/>
              <a:t>your</a:t>
            </a:r>
            <a:r>
              <a:rPr lang="it-IT" sz="2000" b="1" dirty="0"/>
              <a:t> Employer Brand</a:t>
            </a:r>
          </a:p>
        </p:txBody>
      </p:sp>
      <p:pic>
        <p:nvPicPr>
          <p:cNvPr id="5122" name="Picture 2" descr="page23image63851360">
            <a:extLst>
              <a:ext uri="{FF2B5EF4-FFF2-40B4-BE49-F238E27FC236}">
                <a16:creationId xmlns:a16="http://schemas.microsoft.com/office/drawing/2014/main" xmlns="" id="{102EF9F2-8884-ED48-A9E4-1AA3BF6C118D}"/>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63031" y="1125914"/>
            <a:ext cx="2694471" cy="465766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CA2BA0F0-71A4-B140-8C56-E9F391A65D16}"/>
              </a:ext>
            </a:extLst>
          </p:cNvPr>
          <p:cNvSpPr/>
          <p:nvPr/>
        </p:nvSpPr>
        <p:spPr>
          <a:xfrm>
            <a:off x="1004449" y="1894541"/>
            <a:ext cx="4564898" cy="705258"/>
          </a:xfrm>
          <a:prstGeom prst="rect">
            <a:avLst/>
          </a:prstGeom>
        </p:spPr>
        <p:txBody>
          <a:bodyPr wrap="square">
            <a:spAutoFit/>
          </a:bodyPr>
          <a:lstStyle/>
          <a:p>
            <a:pPr algn="ctr">
              <a:lnSpc>
                <a:spcPct val="150000"/>
              </a:lnSpc>
            </a:pPr>
            <a:r>
              <a:rPr lang="en-US" sz="1400" b="1" dirty="0">
                <a:latin typeface="Calibri" panose="020F0502020204030204" pitchFamily="34" charset="0"/>
                <a:ea typeface="Calibri" panose="020F0502020204030204" pitchFamily="34" charset="0"/>
                <a:cs typeface="Times New Roman" panose="02020603050405020304" pitchFamily="18" charset="0"/>
              </a:rPr>
              <a:t>Planning Employer Brand communication is essential for attracting talents and ensuring they stay in the company.</a:t>
            </a:r>
            <a:endParaRPr lang="it-IT" sz="14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a:extLst>
              <a:ext uri="{FF2B5EF4-FFF2-40B4-BE49-F238E27FC236}">
                <a16:creationId xmlns:a16="http://schemas.microsoft.com/office/drawing/2014/main" xmlns="" id="{A6CE7FAF-C602-8241-BFDC-73D87ADA6738}"/>
              </a:ext>
            </a:extLst>
          </p:cNvPr>
          <p:cNvSpPr/>
          <p:nvPr/>
        </p:nvSpPr>
        <p:spPr>
          <a:xfrm>
            <a:off x="308555" y="3388951"/>
            <a:ext cx="2822714" cy="1384995"/>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We help companies to clarify the Employer Brand communication objectives, define resources, tools and times and bring management on board the HR project for LinkedIn.</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ttangolo 3">
            <a:extLst>
              <a:ext uri="{FF2B5EF4-FFF2-40B4-BE49-F238E27FC236}">
                <a16:creationId xmlns:a16="http://schemas.microsoft.com/office/drawing/2014/main" xmlns="" id="{7BE9EB29-DC70-9049-8F2D-99E43EBC39A6}"/>
              </a:ext>
            </a:extLst>
          </p:cNvPr>
          <p:cNvSpPr/>
          <p:nvPr/>
        </p:nvSpPr>
        <p:spPr>
          <a:xfrm>
            <a:off x="3664584" y="3388951"/>
            <a:ext cx="2822714" cy="1600438"/>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Companies often work without a clear goal because they struggle to identify the problem without external support or fail to communicate internally the benefit of investing in a long-term project.</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Calibri" panose="020F0502020204030204" pitchFamily="34" charset="0"/>
                <a:ea typeface="Calibri" panose="020F0502020204030204" pitchFamily="34" charset="0"/>
                <a:cs typeface="Times New Roman" panose="02020603050405020304" pitchFamily="18" charset="0"/>
              </a:rPr>
              <a:t> </a:t>
            </a:r>
            <a:endParaRPr lang="it-IT" sz="1400" dirty="0"/>
          </a:p>
        </p:txBody>
      </p:sp>
      <p:sp>
        <p:nvSpPr>
          <p:cNvPr id="9" name="Title 2">
            <a:extLst>
              <a:ext uri="{FF2B5EF4-FFF2-40B4-BE49-F238E27FC236}">
                <a16:creationId xmlns:a16="http://schemas.microsoft.com/office/drawing/2014/main" xmlns="" id="{BB9DB7A7-0A00-4C42-821B-6AAFE9CA22C7}"/>
              </a:ext>
            </a:extLst>
          </p:cNvPr>
          <p:cNvSpPr txBox="1">
            <a:spLocks/>
          </p:cNvSpPr>
          <p:nvPr/>
        </p:nvSpPr>
        <p:spPr>
          <a:xfrm>
            <a:off x="1004449" y="2960375"/>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sp>
        <p:nvSpPr>
          <p:cNvPr id="10" name="Title 2">
            <a:extLst>
              <a:ext uri="{FF2B5EF4-FFF2-40B4-BE49-F238E27FC236}">
                <a16:creationId xmlns:a16="http://schemas.microsoft.com/office/drawing/2014/main" xmlns="" id="{E9D90B84-0DF5-994C-B695-645A8703911B}"/>
              </a:ext>
            </a:extLst>
          </p:cNvPr>
          <p:cNvSpPr txBox="1">
            <a:spLocks/>
          </p:cNvSpPr>
          <p:nvPr/>
        </p:nvSpPr>
        <p:spPr>
          <a:xfrm>
            <a:off x="848820" y="5156803"/>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spTree>
    <p:extLst>
      <p:ext uri="{BB962C8B-B14F-4D97-AF65-F5344CB8AC3E}">
        <p14:creationId xmlns:p14="http://schemas.microsoft.com/office/powerpoint/2010/main" xmlns="" val="3865254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531341"/>
            <a:ext cx="6583816" cy="591325"/>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Defining</a:t>
            </a:r>
            <a:r>
              <a:rPr lang="it-IT" sz="2000" b="1" dirty="0"/>
              <a:t> an Employer Brand </a:t>
            </a:r>
            <a:r>
              <a:rPr lang="it-IT" sz="2000" b="1" dirty="0" err="1"/>
              <a:t>Communication</a:t>
            </a:r>
            <a:r>
              <a:rPr lang="it-IT" sz="2000" b="1" dirty="0"/>
              <a:t> </a:t>
            </a:r>
            <a:r>
              <a:rPr lang="it-IT" sz="2000" b="1" dirty="0" err="1"/>
              <a:t>strategy</a:t>
            </a:r>
            <a:r>
              <a:rPr lang="it-IT" sz="2000" b="1" dirty="0"/>
              <a:t> on </a:t>
            </a:r>
            <a:r>
              <a:rPr lang="it-IT" sz="2000" b="1" dirty="0" err="1"/>
              <a:t>LinkedIn</a:t>
            </a:r>
            <a:r>
              <a:rPr lang="it-IT" sz="2000" b="1" dirty="0"/>
              <a:t>: common </a:t>
            </a:r>
            <a:r>
              <a:rPr lang="it-IT" sz="2000" b="1" dirty="0" err="1"/>
              <a:t>mistakes</a:t>
            </a:r>
            <a:endParaRPr lang="it-IT" sz="2000" b="1" dirty="0"/>
          </a:p>
        </p:txBody>
      </p:sp>
      <p:pic>
        <p:nvPicPr>
          <p:cNvPr id="8193" name="Picture 1" descr="page24image63718208">
            <a:extLst>
              <a:ext uri="{FF2B5EF4-FFF2-40B4-BE49-F238E27FC236}">
                <a16:creationId xmlns:a16="http://schemas.microsoft.com/office/drawing/2014/main" xmlns="" id="{F45791A2-7E69-5446-BC9A-E34DEF93AFD9}"/>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225693" y="1515771"/>
            <a:ext cx="2592015" cy="448056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3D7B0202-47F5-974A-8064-48292A6AE9B5}"/>
              </a:ext>
            </a:extLst>
          </p:cNvPr>
          <p:cNvSpPr/>
          <p:nvPr/>
        </p:nvSpPr>
        <p:spPr>
          <a:xfrm>
            <a:off x="2771988" y="1472376"/>
            <a:ext cx="2902226" cy="1169551"/>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Each social network has been designed for a specific purpose and audience, and for this we need to </a:t>
            </a:r>
            <a:r>
              <a:rPr lang="en-US" sz="1400" b="1" dirty="0">
                <a:latin typeface="Calibri" panose="020F0502020204030204" pitchFamily="34" charset="0"/>
                <a:ea typeface="Calibri" panose="020F0502020204030204" pitchFamily="34" charset="0"/>
                <a:cs typeface="Times New Roman" panose="02020603050405020304" pitchFamily="18" charset="0"/>
              </a:rPr>
              <a:t>adapt our communication </a:t>
            </a:r>
            <a:r>
              <a:rPr lang="en-US" sz="1400" dirty="0">
                <a:latin typeface="Calibri" panose="020F0502020204030204" pitchFamily="34" charset="0"/>
                <a:ea typeface="Calibri" panose="020F0502020204030204" pitchFamily="34" charset="0"/>
                <a:cs typeface="Times New Roman" panose="02020603050405020304" pitchFamily="18" charset="0"/>
              </a:rPr>
              <a:t>based on the social network we are using.</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a:extLst>
              <a:ext uri="{FF2B5EF4-FFF2-40B4-BE49-F238E27FC236}">
                <a16:creationId xmlns:a16="http://schemas.microsoft.com/office/drawing/2014/main" xmlns="" id="{9EC58DD3-3653-8641-937E-B742B0C82BEC}"/>
              </a:ext>
            </a:extLst>
          </p:cNvPr>
          <p:cNvSpPr/>
          <p:nvPr/>
        </p:nvSpPr>
        <p:spPr>
          <a:xfrm>
            <a:off x="5674214" y="1472376"/>
            <a:ext cx="3150704" cy="1384995"/>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Traditionally, social networks are the realm of marketing: companies use them to make their brand known more, </a:t>
            </a:r>
            <a:r>
              <a:rPr lang="en-US" sz="1400" dirty="0" err="1">
                <a:latin typeface="Calibri" panose="020F0502020204030204" pitchFamily="34" charset="0"/>
                <a:ea typeface="Calibri" panose="020F0502020204030204" pitchFamily="34" charset="0"/>
                <a:cs typeface="Times New Roman" panose="02020603050405020304" pitchFamily="18" charset="0"/>
              </a:rPr>
              <a:t>ie</a:t>
            </a:r>
            <a:r>
              <a:rPr lang="en-US" sz="1400" dirty="0">
                <a:latin typeface="Calibri" panose="020F0502020204030204" pitchFamily="34" charset="0"/>
                <a:ea typeface="Calibri" panose="020F0502020204030204" pitchFamily="34" charset="0"/>
                <a:cs typeface="Times New Roman" panose="02020603050405020304" pitchFamily="18" charset="0"/>
              </a:rPr>
              <a:t> to increase the so-called "brand awareness" to get as close as possible to their potential customers.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Title 2">
            <a:extLst>
              <a:ext uri="{FF2B5EF4-FFF2-40B4-BE49-F238E27FC236}">
                <a16:creationId xmlns:a16="http://schemas.microsoft.com/office/drawing/2014/main" xmlns="" id="{826F4EEC-F1C8-0045-BB9B-BFD75A990A29}"/>
              </a:ext>
            </a:extLst>
          </p:cNvPr>
          <p:cNvSpPr txBox="1">
            <a:spLocks/>
          </p:cNvSpPr>
          <p:nvPr/>
        </p:nvSpPr>
        <p:spPr>
          <a:xfrm>
            <a:off x="3391765" y="2968777"/>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sp>
        <p:nvSpPr>
          <p:cNvPr id="9" name="Title 2">
            <a:extLst>
              <a:ext uri="{FF2B5EF4-FFF2-40B4-BE49-F238E27FC236}">
                <a16:creationId xmlns:a16="http://schemas.microsoft.com/office/drawing/2014/main" xmlns="" id="{3CAE1641-F793-2D4A-B0B9-B18BC62D7055}"/>
              </a:ext>
            </a:extLst>
          </p:cNvPr>
          <p:cNvSpPr txBox="1">
            <a:spLocks/>
          </p:cNvSpPr>
          <p:nvPr/>
        </p:nvSpPr>
        <p:spPr>
          <a:xfrm>
            <a:off x="3391765" y="4063618"/>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sp>
        <p:nvSpPr>
          <p:cNvPr id="4" name="Rettangolo 3">
            <a:extLst>
              <a:ext uri="{FF2B5EF4-FFF2-40B4-BE49-F238E27FC236}">
                <a16:creationId xmlns:a16="http://schemas.microsoft.com/office/drawing/2014/main" xmlns="" id="{2EA29732-6589-F14C-87CE-2EC7C153BE5C}"/>
              </a:ext>
            </a:extLst>
          </p:cNvPr>
          <p:cNvSpPr/>
          <p:nvPr/>
        </p:nvSpPr>
        <p:spPr>
          <a:xfrm>
            <a:off x="2840532" y="3169725"/>
            <a:ext cx="6007210" cy="738664"/>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But </a:t>
            </a:r>
            <a:r>
              <a:rPr lang="en-US" sz="1400" b="1" dirty="0">
                <a:latin typeface="Calibri" panose="020F0502020204030204" pitchFamily="34" charset="0"/>
                <a:ea typeface="Calibri" panose="020F0502020204030204" pitchFamily="34" charset="0"/>
                <a:cs typeface="Times New Roman" panose="02020603050405020304" pitchFamily="18" charset="0"/>
              </a:rPr>
              <a:t>a company is not made up of customers</a:t>
            </a:r>
            <a:r>
              <a:rPr lang="en-US" sz="1400" dirty="0">
                <a:latin typeface="Calibri" panose="020F0502020204030204" pitchFamily="34" charset="0"/>
                <a:ea typeface="Calibri" panose="020F0502020204030204" pitchFamily="34" charset="0"/>
                <a:cs typeface="Times New Roman" panose="02020603050405020304" pitchFamily="18" charset="0"/>
              </a:rPr>
              <a:t>: it is made up, above all, </a:t>
            </a:r>
            <a:r>
              <a:rPr lang="en-US" sz="1400" b="1" dirty="0">
                <a:latin typeface="Calibri" panose="020F0502020204030204" pitchFamily="34" charset="0"/>
                <a:ea typeface="Calibri" panose="020F0502020204030204" pitchFamily="34" charset="0"/>
                <a:cs typeface="Times New Roman" panose="02020603050405020304" pitchFamily="18" charset="0"/>
              </a:rPr>
              <a:t>of talented professionals and workers without whom it could not exist.</a:t>
            </a:r>
            <a:r>
              <a:rPr lang="en-US" sz="1400" dirty="0">
                <a:latin typeface="Calibri" panose="020F0502020204030204" pitchFamily="34" charset="0"/>
                <a:ea typeface="Calibri" panose="020F0502020204030204" pitchFamily="34" charset="0"/>
                <a:cs typeface="Times New Roman" panose="02020603050405020304" pitchFamily="18" charset="0"/>
              </a:rPr>
              <a:t> They are clients of the company in all respects and have a specific and different interest.</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ttangolo 6">
            <a:extLst>
              <a:ext uri="{FF2B5EF4-FFF2-40B4-BE49-F238E27FC236}">
                <a16:creationId xmlns:a16="http://schemas.microsoft.com/office/drawing/2014/main" xmlns="" id="{27852703-F152-6945-A9EB-68E346A0D49D}"/>
              </a:ext>
            </a:extLst>
          </p:cNvPr>
          <p:cNvSpPr/>
          <p:nvPr/>
        </p:nvSpPr>
        <p:spPr>
          <a:xfrm>
            <a:off x="2840532" y="4428199"/>
            <a:ext cx="5984386" cy="738664"/>
          </a:xfrm>
          <a:prstGeom prst="rect">
            <a:avLst/>
          </a:prstGeom>
        </p:spPr>
        <p:txBody>
          <a:bodyPr wrap="square">
            <a:spAutoFit/>
          </a:bodyPr>
          <a:lstStyle/>
          <a:p>
            <a:r>
              <a:rPr lang="en-US" sz="1400" b="1" dirty="0">
                <a:latin typeface="Calibri" panose="020F0502020204030204" pitchFamily="34" charset="0"/>
                <a:ea typeface="Calibri" panose="020F0502020204030204" pitchFamily="34" charset="0"/>
                <a:cs typeface="Times New Roman" panose="02020603050405020304" pitchFamily="18" charset="0"/>
              </a:rPr>
              <a:t>Employees of a company use social media daily to get information</a:t>
            </a:r>
            <a:r>
              <a:rPr lang="en-US" sz="1400" dirty="0">
                <a:latin typeface="Calibri" panose="020F0502020204030204" pitchFamily="34" charset="0"/>
                <a:ea typeface="Calibri" panose="020F0502020204030204" pitchFamily="34" charset="0"/>
                <a:cs typeface="Times New Roman" panose="02020603050405020304" pitchFamily="18" charset="0"/>
              </a:rPr>
              <a:t>. They often come into contact with information relating to the company faster with LinkedIn than with internal communication systems.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1159501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LinkedIn</a:t>
            </a:r>
            <a:r>
              <a:rPr lang="it-IT" sz="2000" b="1" dirty="0"/>
              <a:t>: </a:t>
            </a:r>
            <a:r>
              <a:rPr lang="it-IT" sz="2000" b="1" dirty="0" err="1"/>
              <a:t>Internal</a:t>
            </a:r>
            <a:r>
              <a:rPr lang="it-IT" sz="2000" b="1" dirty="0"/>
              <a:t> </a:t>
            </a:r>
            <a:r>
              <a:rPr lang="it-IT" sz="2000" b="1" dirty="0" err="1"/>
              <a:t>Customer</a:t>
            </a:r>
            <a:r>
              <a:rPr lang="it-IT" sz="2000" b="1" dirty="0"/>
              <a:t> &gt; </a:t>
            </a:r>
            <a:r>
              <a:rPr lang="it-IT" sz="2000" b="1" dirty="0" err="1"/>
              <a:t>External</a:t>
            </a:r>
            <a:r>
              <a:rPr lang="it-IT" sz="2000" b="1" dirty="0"/>
              <a:t> </a:t>
            </a:r>
            <a:r>
              <a:rPr lang="it-IT" sz="2000" b="1" dirty="0" err="1"/>
              <a:t>Customer</a:t>
            </a:r>
            <a:endParaRPr lang="en-GB" sz="2000" b="1" dirty="0">
              <a:ln/>
              <a:solidFill>
                <a:schemeClr val="bg1"/>
              </a:solidFill>
            </a:endParaRPr>
          </a:p>
        </p:txBody>
      </p:sp>
      <p:pic>
        <p:nvPicPr>
          <p:cNvPr id="9217" name="Picture 1" descr="page27image63846416">
            <a:extLst>
              <a:ext uri="{FF2B5EF4-FFF2-40B4-BE49-F238E27FC236}">
                <a16:creationId xmlns:a16="http://schemas.microsoft.com/office/drawing/2014/main" xmlns="" id="{449E1BF1-D54C-164F-9741-2C3DA62D8E06}"/>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86588" y="1143772"/>
            <a:ext cx="2670915" cy="461694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494A19C4-BFBC-CF4B-9D40-25CCDB6A127A}"/>
              </a:ext>
            </a:extLst>
          </p:cNvPr>
          <p:cNvSpPr/>
          <p:nvPr/>
        </p:nvSpPr>
        <p:spPr>
          <a:xfrm>
            <a:off x="208722" y="1549930"/>
            <a:ext cx="3101009" cy="1384995"/>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Inside LinkedIn, </a:t>
            </a:r>
            <a:r>
              <a:rPr lang="en-US" sz="1400" b="1" dirty="0">
                <a:latin typeface="Calibri" panose="020F0502020204030204" pitchFamily="34" charset="0"/>
                <a:ea typeface="Calibri" panose="020F0502020204030204" pitchFamily="34" charset="0"/>
                <a:cs typeface="Times New Roman" panose="02020603050405020304" pitchFamily="18" charset="0"/>
              </a:rPr>
              <a:t>the first fans of the page are the employees themselves</a:t>
            </a:r>
            <a:r>
              <a:rPr lang="en-US" sz="1400" dirty="0">
                <a:latin typeface="Calibri" panose="020F0502020204030204" pitchFamily="34" charset="0"/>
                <a:ea typeface="Calibri" panose="020F0502020204030204" pitchFamily="34" charset="0"/>
                <a:cs typeface="Times New Roman" panose="02020603050405020304" pitchFamily="18" charset="0"/>
              </a:rPr>
              <a:t>. They are the people who really experience the company and can personally testify that the contents that the company tells about are authentic.</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a:extLst>
              <a:ext uri="{FF2B5EF4-FFF2-40B4-BE49-F238E27FC236}">
                <a16:creationId xmlns:a16="http://schemas.microsoft.com/office/drawing/2014/main" xmlns="" id="{BB0BEF55-ED61-A846-9227-A8EEF4246DC2}"/>
              </a:ext>
            </a:extLst>
          </p:cNvPr>
          <p:cNvSpPr/>
          <p:nvPr/>
        </p:nvSpPr>
        <p:spPr>
          <a:xfrm>
            <a:off x="3802414" y="1549930"/>
            <a:ext cx="2584174" cy="954107"/>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Your collaborators are also </a:t>
            </a:r>
            <a:r>
              <a:rPr lang="en-US" sz="1400" b="1" dirty="0">
                <a:latin typeface="Calibri" panose="020F0502020204030204" pitchFamily="34" charset="0"/>
                <a:ea typeface="Calibri" panose="020F0502020204030204" pitchFamily="34" charset="0"/>
                <a:cs typeface="Times New Roman" panose="02020603050405020304" pitchFamily="18" charset="0"/>
              </a:rPr>
              <a:t>the first users to interact with the posts on the page: </a:t>
            </a:r>
            <a:r>
              <a:rPr lang="en-US" sz="1400" dirty="0">
                <a:latin typeface="Calibri" panose="020F0502020204030204" pitchFamily="34" charset="0"/>
                <a:ea typeface="Calibri" panose="020F0502020204030204" pitchFamily="34" charset="0"/>
                <a:cs typeface="Times New Roman" panose="02020603050405020304" pitchFamily="18" charset="0"/>
              </a:rPr>
              <a:t>if it doesn't happen, you have a problem!</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Title 2">
            <a:extLst>
              <a:ext uri="{FF2B5EF4-FFF2-40B4-BE49-F238E27FC236}">
                <a16:creationId xmlns:a16="http://schemas.microsoft.com/office/drawing/2014/main" xmlns="" id="{7BFE3873-6A96-1F43-A776-842038F1D1A6}"/>
              </a:ext>
            </a:extLst>
          </p:cNvPr>
          <p:cNvSpPr txBox="1">
            <a:spLocks/>
          </p:cNvSpPr>
          <p:nvPr/>
        </p:nvSpPr>
        <p:spPr>
          <a:xfrm>
            <a:off x="1027282" y="3228672"/>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sp>
        <p:nvSpPr>
          <p:cNvPr id="9" name="Title 2">
            <a:extLst>
              <a:ext uri="{FF2B5EF4-FFF2-40B4-BE49-F238E27FC236}">
                <a16:creationId xmlns:a16="http://schemas.microsoft.com/office/drawing/2014/main" xmlns="" id="{E5790F63-4D03-E245-A2FE-0CB428172660}"/>
              </a:ext>
            </a:extLst>
          </p:cNvPr>
          <p:cNvSpPr txBox="1">
            <a:spLocks/>
          </p:cNvSpPr>
          <p:nvPr/>
        </p:nvSpPr>
        <p:spPr>
          <a:xfrm>
            <a:off x="1027282" y="4379319"/>
            <a:ext cx="4564898"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Autofit/>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1400" b="1" dirty="0"/>
              <a:t/>
            </a:r>
            <a:br>
              <a:rPr lang="it-IT" sz="1400" b="1" dirty="0"/>
            </a:br>
            <a:endParaRPr lang="it-IT" sz="1400" b="1" dirty="0"/>
          </a:p>
        </p:txBody>
      </p:sp>
      <p:sp>
        <p:nvSpPr>
          <p:cNvPr id="4" name="Rettangolo 3">
            <a:extLst>
              <a:ext uri="{FF2B5EF4-FFF2-40B4-BE49-F238E27FC236}">
                <a16:creationId xmlns:a16="http://schemas.microsoft.com/office/drawing/2014/main" xmlns="" id="{61563A82-EF5D-694A-9C55-AD96CB763771}"/>
              </a:ext>
            </a:extLst>
          </p:cNvPr>
          <p:cNvSpPr/>
          <p:nvPr/>
        </p:nvSpPr>
        <p:spPr>
          <a:xfrm>
            <a:off x="220798" y="3420591"/>
            <a:ext cx="6177866" cy="738664"/>
          </a:xfrm>
          <a:prstGeom prst="rect">
            <a:avLst/>
          </a:prstGeom>
        </p:spPr>
        <p:txBody>
          <a:bodyPr wrap="square">
            <a:spAutoFit/>
          </a:bodyPr>
          <a:lstStyle/>
          <a:p>
            <a:r>
              <a:rPr lang="en-US" sz="14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The risk, for the company that entrusts LinkedIn communication exclusively to External Communication or to a traditional marketing agency, is to be irrelevant to the candidates that interest them.</a:t>
            </a:r>
            <a:endParaRPr lang="it-IT" sz="1400" b="1"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Rettangolo 6">
            <a:extLst>
              <a:ext uri="{FF2B5EF4-FFF2-40B4-BE49-F238E27FC236}">
                <a16:creationId xmlns:a16="http://schemas.microsoft.com/office/drawing/2014/main" xmlns="" id="{8E41C952-DC81-CB4F-9132-E74B89ED63CC}"/>
              </a:ext>
            </a:extLst>
          </p:cNvPr>
          <p:cNvSpPr/>
          <p:nvPr/>
        </p:nvSpPr>
        <p:spPr>
          <a:xfrm>
            <a:off x="208722" y="4667872"/>
            <a:ext cx="6165789" cy="1169551"/>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With the exception of well-known multinational brands in the electronics sector</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Calibri" panose="020F0502020204030204" pitchFamily="34" charset="0"/>
                <a:ea typeface="Calibri" panose="020F0502020204030204" pitchFamily="34" charset="0"/>
                <a:cs typeface="Times New Roman" panose="02020603050405020304" pitchFamily="18" charset="0"/>
              </a:rPr>
              <a:t>consumer, automotive, hospitality, fashion, people do not visit the company's LinkedIn pages to find out about products or services. Even if that were the case, a glance at the number of followers on LinkedIn and at the number on Facebook or Instagram is enough to understand that something is wrong.</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42217018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531341"/>
            <a:ext cx="6583816" cy="591325"/>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Align</a:t>
            </a:r>
            <a:r>
              <a:rPr lang="it-IT" sz="2000" b="1" dirty="0"/>
              <a:t> </a:t>
            </a:r>
            <a:r>
              <a:rPr lang="it-IT" sz="2000" b="1" dirty="0" err="1"/>
              <a:t>managers</a:t>
            </a:r>
            <a:r>
              <a:rPr lang="it-IT" sz="2000" b="1" dirty="0"/>
              <a:t> on </a:t>
            </a:r>
            <a:r>
              <a:rPr lang="it-IT" sz="2000" b="1" dirty="0" err="1"/>
              <a:t>LinkedIn’s</a:t>
            </a:r>
            <a:r>
              <a:rPr lang="it-IT" sz="2000" b="1" dirty="0"/>
              <a:t> </a:t>
            </a:r>
            <a:r>
              <a:rPr lang="it-IT" sz="2000" b="1" dirty="0" err="1"/>
              <a:t>real</a:t>
            </a:r>
            <a:r>
              <a:rPr lang="it-IT" sz="2000" b="1" dirty="0"/>
              <a:t> impact </a:t>
            </a:r>
            <a:br>
              <a:rPr lang="it-IT" sz="2000" b="1" dirty="0"/>
            </a:br>
            <a:r>
              <a:rPr lang="it-IT" sz="2000" b="1" dirty="0"/>
              <a:t>on the company</a:t>
            </a:r>
          </a:p>
        </p:txBody>
      </p:sp>
      <p:pic>
        <p:nvPicPr>
          <p:cNvPr id="10241" name="Picture 1" descr="page31image63892240">
            <a:extLst>
              <a:ext uri="{FF2B5EF4-FFF2-40B4-BE49-F238E27FC236}">
                <a16:creationId xmlns:a16="http://schemas.microsoft.com/office/drawing/2014/main" xmlns="" id="{10EF33F6-A588-CC4A-BD26-1FBF3E60F3BF}"/>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228599" y="1561491"/>
            <a:ext cx="2345517" cy="443484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6753E3E6-1179-A047-8137-06F8674B1B24}"/>
              </a:ext>
            </a:extLst>
          </p:cNvPr>
          <p:cNvSpPr/>
          <p:nvPr/>
        </p:nvSpPr>
        <p:spPr>
          <a:xfrm>
            <a:off x="2574116" y="1192159"/>
            <a:ext cx="6341285" cy="738664"/>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Your company has invested a lot of money in LinkedIn </a:t>
            </a:r>
            <a:r>
              <a:rPr lang="en-US" sz="1400" b="1" dirty="0">
                <a:latin typeface="Calibri" panose="020F0502020204030204" pitchFamily="34" charset="0"/>
                <a:ea typeface="Calibri" panose="020F0502020204030204" pitchFamily="34" charset="0"/>
                <a:cs typeface="Times New Roman" panose="02020603050405020304" pitchFamily="18" charset="0"/>
              </a:rPr>
              <a:t>solutions that management doesn't know </a:t>
            </a:r>
            <a:r>
              <a:rPr lang="en-US" sz="1400" dirty="0">
                <a:latin typeface="Calibri" panose="020F0502020204030204" pitchFamily="34" charset="0"/>
                <a:ea typeface="Calibri" panose="020F0502020204030204" pitchFamily="34" charset="0"/>
                <a:cs typeface="Times New Roman" panose="02020603050405020304" pitchFamily="18" charset="0"/>
              </a:rPr>
              <a:t>what they are for. Conversely, it doesn't have the sensitivity to invest as much or more in training and consulting to increase ROI.</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3" descr="page19image53470976">
            <a:extLst>
              <a:ext uri="{FF2B5EF4-FFF2-40B4-BE49-F238E27FC236}">
                <a16:creationId xmlns:a16="http://schemas.microsoft.com/office/drawing/2014/main" xmlns="" id="{52B9957E-DD84-6042-932C-1CC35E2626A6}"/>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922372" y="2542979"/>
            <a:ext cx="584200" cy="584201"/>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4" descr="page19image53472320">
            <a:extLst>
              <a:ext uri="{FF2B5EF4-FFF2-40B4-BE49-F238E27FC236}">
                <a16:creationId xmlns:a16="http://schemas.microsoft.com/office/drawing/2014/main" xmlns="" id="{3A19D9BD-CB4F-594E-80D7-F74E0D1D344A}"/>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178411" y="2546299"/>
            <a:ext cx="584200" cy="584201"/>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5" descr="page19image53466752">
            <a:extLst>
              <a:ext uri="{FF2B5EF4-FFF2-40B4-BE49-F238E27FC236}">
                <a16:creationId xmlns:a16="http://schemas.microsoft.com/office/drawing/2014/main" xmlns="" id="{2FC69EEA-721A-2E47-9E0C-F96FC4E35CC7}"/>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48126" y="2542979"/>
            <a:ext cx="584200" cy="58420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ttangolo 3">
            <a:extLst>
              <a:ext uri="{FF2B5EF4-FFF2-40B4-BE49-F238E27FC236}">
                <a16:creationId xmlns:a16="http://schemas.microsoft.com/office/drawing/2014/main" xmlns="" id="{FA6BE17C-3509-7548-B11A-EB7FC72CD075}"/>
              </a:ext>
            </a:extLst>
          </p:cNvPr>
          <p:cNvSpPr/>
          <p:nvPr/>
        </p:nvSpPr>
        <p:spPr>
          <a:xfrm>
            <a:off x="3138061" y="2373414"/>
            <a:ext cx="139147" cy="923330"/>
          </a:xfrm>
          <a:prstGeom prst="rect">
            <a:avLst/>
          </a:prstGeom>
          <a:noFill/>
        </p:spPr>
        <p:txBody>
          <a:bodyPr wrap="square" lIns="91440" tIns="45720" rIns="91440" bIns="45720">
            <a:spAutoFit/>
          </a:bodyPr>
          <a:lstStyle/>
          <a:p>
            <a:pPr algn="ctr"/>
            <a:r>
              <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1</a:t>
            </a:r>
          </a:p>
        </p:txBody>
      </p:sp>
      <p:sp>
        <p:nvSpPr>
          <p:cNvPr id="12" name="Rettangolo 11">
            <a:extLst>
              <a:ext uri="{FF2B5EF4-FFF2-40B4-BE49-F238E27FC236}">
                <a16:creationId xmlns:a16="http://schemas.microsoft.com/office/drawing/2014/main" xmlns="" id="{261B1B76-F70B-3245-A828-1A6AA8962268}"/>
              </a:ext>
            </a:extLst>
          </p:cNvPr>
          <p:cNvSpPr/>
          <p:nvPr/>
        </p:nvSpPr>
        <p:spPr>
          <a:xfrm>
            <a:off x="5379892" y="2373414"/>
            <a:ext cx="139147" cy="923330"/>
          </a:xfrm>
          <a:prstGeom prst="rect">
            <a:avLst/>
          </a:prstGeom>
          <a:noFill/>
        </p:spPr>
        <p:txBody>
          <a:bodyPr wrap="square" lIns="91440" tIns="45720" rIns="91440" bIns="45720">
            <a:spAutoFit/>
          </a:bodyPr>
          <a:lstStyle/>
          <a:p>
            <a:pPr algn="ctr"/>
            <a:r>
              <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2</a:t>
            </a:r>
          </a:p>
        </p:txBody>
      </p:sp>
      <p:sp>
        <p:nvSpPr>
          <p:cNvPr id="13" name="Rettangolo 12">
            <a:extLst>
              <a:ext uri="{FF2B5EF4-FFF2-40B4-BE49-F238E27FC236}">
                <a16:creationId xmlns:a16="http://schemas.microsoft.com/office/drawing/2014/main" xmlns="" id="{685E419B-D9FF-0140-B1F6-99908361144B}"/>
              </a:ext>
            </a:extLst>
          </p:cNvPr>
          <p:cNvSpPr/>
          <p:nvPr/>
        </p:nvSpPr>
        <p:spPr>
          <a:xfrm>
            <a:off x="7670652" y="2373414"/>
            <a:ext cx="139147" cy="923330"/>
          </a:xfrm>
          <a:prstGeom prst="rect">
            <a:avLst/>
          </a:prstGeom>
          <a:noFill/>
        </p:spPr>
        <p:txBody>
          <a:bodyPr wrap="square" lIns="91440" tIns="45720" rIns="91440" bIns="45720">
            <a:spAutoFit/>
          </a:bodyPr>
          <a:lstStyle/>
          <a:p>
            <a:pPr algn="ctr"/>
            <a:r>
              <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3</a:t>
            </a:r>
          </a:p>
        </p:txBody>
      </p:sp>
      <p:sp>
        <p:nvSpPr>
          <p:cNvPr id="10" name="Rettangolo 9">
            <a:extLst>
              <a:ext uri="{FF2B5EF4-FFF2-40B4-BE49-F238E27FC236}">
                <a16:creationId xmlns:a16="http://schemas.microsoft.com/office/drawing/2014/main" xmlns="" id="{98674220-BCFD-6048-85E8-0BCD9098503B}"/>
              </a:ext>
            </a:extLst>
          </p:cNvPr>
          <p:cNvSpPr/>
          <p:nvPr/>
        </p:nvSpPr>
        <p:spPr>
          <a:xfrm>
            <a:off x="6723496" y="3194135"/>
            <a:ext cx="2082574" cy="954107"/>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 </a:t>
            </a:r>
            <a:r>
              <a:rPr lang="en-US" sz="1400" b="1" dirty="0">
                <a:latin typeface="Calibri" panose="020F0502020204030204" pitchFamily="34" charset="0"/>
                <a:ea typeface="Calibri" panose="020F0502020204030204" pitchFamily="34" charset="0"/>
                <a:cs typeface="Times New Roman" panose="02020603050405020304" pitchFamily="18" charset="0"/>
              </a:rPr>
              <a:t>Enable your collaborators </a:t>
            </a:r>
            <a:r>
              <a:rPr lang="en-US" sz="1400" dirty="0">
                <a:latin typeface="Calibri" panose="020F0502020204030204" pitchFamily="34" charset="0"/>
                <a:ea typeface="Calibri" panose="020F0502020204030204" pitchFamily="34" charset="0"/>
                <a:cs typeface="Times New Roman" panose="02020603050405020304" pitchFamily="18" charset="0"/>
              </a:rPr>
              <a:t>for professional networking with other LinkedIn users.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Rettangolo 10">
            <a:extLst>
              <a:ext uri="{FF2B5EF4-FFF2-40B4-BE49-F238E27FC236}">
                <a16:creationId xmlns:a16="http://schemas.microsoft.com/office/drawing/2014/main" xmlns="" id="{8571FBAA-26C9-3C40-99FB-6A2A2F1B6C11}"/>
              </a:ext>
            </a:extLst>
          </p:cNvPr>
          <p:cNvSpPr/>
          <p:nvPr/>
        </p:nvSpPr>
        <p:spPr>
          <a:xfrm>
            <a:off x="2574115" y="2024448"/>
            <a:ext cx="6122623" cy="307777"/>
          </a:xfrm>
          <a:prstGeom prst="rect">
            <a:avLst/>
          </a:prstGeom>
        </p:spPr>
        <p:txBody>
          <a:bodyPr wrap="square">
            <a:spAutoFit/>
          </a:bodyPr>
          <a:lstStyle/>
          <a:p>
            <a:r>
              <a:rPr lang="en-US" sz="14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To grow on LinkedIn, the company must set itself 3 goals:</a:t>
            </a:r>
            <a:endParaRPr lang="it-IT" sz="1400" b="1"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4" name="Rettangolo 13">
            <a:extLst>
              <a:ext uri="{FF2B5EF4-FFF2-40B4-BE49-F238E27FC236}">
                <a16:creationId xmlns:a16="http://schemas.microsoft.com/office/drawing/2014/main" xmlns="" id="{168AF8AD-0F66-8A48-90DE-239BF4D89D29}"/>
              </a:ext>
            </a:extLst>
          </p:cNvPr>
          <p:cNvSpPr/>
          <p:nvPr/>
        </p:nvSpPr>
        <p:spPr>
          <a:xfrm>
            <a:off x="2457942" y="3228308"/>
            <a:ext cx="2161436" cy="954107"/>
          </a:xfrm>
          <a:prstGeom prst="rect">
            <a:avLst/>
          </a:prstGeom>
        </p:spPr>
        <p:txBody>
          <a:bodyPr wrap="square">
            <a:spAutoFit/>
          </a:bodyPr>
          <a:lstStyle/>
          <a:p>
            <a:r>
              <a:rPr lang="en-US" sz="1400" b="1" dirty="0">
                <a:latin typeface="Calibri" panose="020F0502020204030204" pitchFamily="34" charset="0"/>
                <a:ea typeface="Calibri" panose="020F0502020204030204" pitchFamily="34" charset="0"/>
                <a:cs typeface="Times New Roman" panose="02020603050405020304" pitchFamily="18" charset="0"/>
              </a:rPr>
              <a:t>Define</a:t>
            </a:r>
            <a:r>
              <a:rPr lang="en-US" sz="1400" dirty="0">
                <a:latin typeface="Calibri" panose="020F0502020204030204" pitchFamily="34" charset="0"/>
                <a:ea typeface="Calibri" panose="020F0502020204030204" pitchFamily="34" charset="0"/>
                <a:cs typeface="Times New Roman" panose="02020603050405020304" pitchFamily="18" charset="0"/>
              </a:rPr>
              <a:t> and </a:t>
            </a:r>
            <a:r>
              <a:rPr lang="en-US" sz="1400" b="1" dirty="0">
                <a:latin typeface="Calibri" panose="020F0502020204030204" pitchFamily="34" charset="0"/>
                <a:ea typeface="Calibri" panose="020F0502020204030204" pitchFamily="34" charset="0"/>
                <a:cs typeface="Times New Roman" panose="02020603050405020304" pitchFamily="18" charset="0"/>
              </a:rPr>
              <a:t>communicate</a:t>
            </a:r>
            <a:r>
              <a:rPr lang="en-US" sz="1400" dirty="0">
                <a:latin typeface="Calibri" panose="020F0502020204030204" pitchFamily="34" charset="0"/>
                <a:ea typeface="Calibri" panose="020F0502020204030204" pitchFamily="34" charset="0"/>
                <a:cs typeface="Times New Roman" panose="02020603050405020304" pitchFamily="18" charset="0"/>
              </a:rPr>
              <a:t> the elements of </a:t>
            </a:r>
            <a:r>
              <a:rPr lang="en-US" sz="1400" b="1" dirty="0">
                <a:latin typeface="Calibri" panose="020F0502020204030204" pitchFamily="34" charset="0"/>
                <a:ea typeface="Calibri" panose="020F0502020204030204" pitchFamily="34" charset="0"/>
                <a:cs typeface="Times New Roman" panose="02020603050405020304" pitchFamily="18" charset="0"/>
              </a:rPr>
              <a:t>uniqueness</a:t>
            </a:r>
            <a:r>
              <a:rPr lang="en-US" sz="1400" dirty="0">
                <a:latin typeface="Calibri" panose="020F0502020204030204" pitchFamily="34" charset="0"/>
                <a:ea typeface="Calibri" panose="020F0502020204030204" pitchFamily="34" charset="0"/>
                <a:cs typeface="Times New Roman" panose="02020603050405020304" pitchFamily="18" charset="0"/>
              </a:rPr>
              <a:t> of one's Employer Brand;</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Rettangolo 14">
            <a:extLst>
              <a:ext uri="{FF2B5EF4-FFF2-40B4-BE49-F238E27FC236}">
                <a16:creationId xmlns:a16="http://schemas.microsoft.com/office/drawing/2014/main" xmlns="" id="{025DAEE2-1323-4546-86AC-5B2F7A03BA72}"/>
              </a:ext>
            </a:extLst>
          </p:cNvPr>
          <p:cNvSpPr/>
          <p:nvPr/>
        </p:nvSpPr>
        <p:spPr>
          <a:xfrm>
            <a:off x="4508893" y="3222633"/>
            <a:ext cx="2286000" cy="954107"/>
          </a:xfrm>
          <a:prstGeom prst="rect">
            <a:avLst/>
          </a:prstGeom>
        </p:spPr>
        <p:txBody>
          <a:bodyPr wrap="square">
            <a:spAutoFit/>
          </a:bodyPr>
          <a:lstStyle/>
          <a:p>
            <a:r>
              <a:rPr lang="en-US" sz="1400" b="1" dirty="0">
                <a:latin typeface="Calibri" panose="020F0502020204030204" pitchFamily="34" charset="0"/>
                <a:ea typeface="Calibri" panose="020F0502020204030204" pitchFamily="34" charset="0"/>
                <a:cs typeface="Times New Roman" panose="02020603050405020304" pitchFamily="18" charset="0"/>
              </a:rPr>
              <a:t>Structuring</a:t>
            </a:r>
            <a:r>
              <a:rPr lang="en-US" sz="1400" dirty="0">
                <a:latin typeface="Calibri" panose="020F0502020204030204" pitchFamily="34" charset="0"/>
                <a:ea typeface="Calibri" panose="020F0502020204030204" pitchFamily="34" charset="0"/>
                <a:cs typeface="Times New Roman" panose="02020603050405020304" pitchFamily="18" charset="0"/>
              </a:rPr>
              <a:t> an external </a:t>
            </a:r>
            <a:r>
              <a:rPr lang="en-US" sz="1400" b="1" dirty="0">
                <a:latin typeface="Calibri" panose="020F0502020204030204" pitchFamily="34" charset="0"/>
                <a:ea typeface="Calibri" panose="020F0502020204030204" pitchFamily="34" charset="0"/>
                <a:cs typeface="Times New Roman" panose="02020603050405020304" pitchFamily="18" charset="0"/>
              </a:rPr>
              <a:t>communication</a:t>
            </a:r>
            <a:r>
              <a:rPr lang="en-US" sz="1400" dirty="0">
                <a:latin typeface="Calibri" panose="020F0502020204030204" pitchFamily="34" charset="0"/>
                <a:ea typeface="Calibri" panose="020F0502020204030204" pitchFamily="34" charset="0"/>
                <a:cs typeface="Times New Roman" panose="02020603050405020304" pitchFamily="18" charset="0"/>
              </a:rPr>
              <a:t> that starts from internal communication;</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6" name="Rettangolo 15">
            <a:extLst>
              <a:ext uri="{FF2B5EF4-FFF2-40B4-BE49-F238E27FC236}">
                <a16:creationId xmlns:a16="http://schemas.microsoft.com/office/drawing/2014/main" xmlns="" id="{21200DA2-7266-FB4B-B932-32A21D4818EE}"/>
              </a:ext>
            </a:extLst>
          </p:cNvPr>
          <p:cNvSpPr/>
          <p:nvPr/>
        </p:nvSpPr>
        <p:spPr>
          <a:xfrm>
            <a:off x="2574115" y="4615565"/>
            <a:ext cx="6231955" cy="738664"/>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As in sales, also in Employer Branding, which is the "sale" of the idea that the company is an attractive workplace, nothing has value if it is not communicated and if that communication does not reach the right audience.</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4518158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506627"/>
            <a:ext cx="6583816" cy="616039"/>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Why</a:t>
            </a:r>
            <a:r>
              <a:rPr lang="it-IT" sz="2000" b="1" dirty="0"/>
              <a:t> are </a:t>
            </a:r>
            <a:r>
              <a:rPr lang="it-IT" sz="2000" b="1" dirty="0" err="1"/>
              <a:t>not</a:t>
            </a:r>
            <a:r>
              <a:rPr lang="it-IT" sz="2000" b="1" dirty="0"/>
              <a:t> </a:t>
            </a:r>
            <a:r>
              <a:rPr lang="it-IT" sz="2000" b="1" dirty="0" err="1"/>
              <a:t>you</a:t>
            </a:r>
            <a:r>
              <a:rPr lang="it-IT" sz="2000" b="1" dirty="0"/>
              <a:t> </a:t>
            </a:r>
            <a:r>
              <a:rPr lang="it-IT" sz="2000" b="1" dirty="0" err="1"/>
              <a:t>finding</a:t>
            </a:r>
            <a:r>
              <a:rPr lang="it-IT" sz="2000" b="1" dirty="0"/>
              <a:t> or </a:t>
            </a:r>
            <a:r>
              <a:rPr lang="it-IT" sz="2000" b="1" dirty="0" err="1"/>
              <a:t>attracting</a:t>
            </a:r>
            <a:r>
              <a:rPr lang="it-IT" sz="2000" b="1" dirty="0"/>
              <a:t> talent </a:t>
            </a:r>
            <a:r>
              <a:rPr lang="it-IT" sz="2000" b="1" dirty="0" err="1"/>
              <a:t>you</a:t>
            </a:r>
            <a:r>
              <a:rPr lang="it-IT" sz="2000" b="1" dirty="0"/>
              <a:t> are </a:t>
            </a:r>
            <a:r>
              <a:rPr lang="it-IT" sz="2000" b="1" dirty="0" err="1"/>
              <a:t>looking</a:t>
            </a:r>
            <a:r>
              <a:rPr lang="it-IT" sz="2000" b="1" dirty="0"/>
              <a:t> for with </a:t>
            </a:r>
            <a:r>
              <a:rPr lang="it-IT" sz="2000" b="1" dirty="0" err="1"/>
              <a:t>LinkedIn</a:t>
            </a:r>
            <a:endParaRPr lang="it-IT" sz="2000" b="1" dirty="0"/>
          </a:p>
        </p:txBody>
      </p:sp>
      <p:pic>
        <p:nvPicPr>
          <p:cNvPr id="11265" name="Picture 1" descr="page32image63832272">
            <a:extLst>
              <a:ext uri="{FF2B5EF4-FFF2-40B4-BE49-F238E27FC236}">
                <a16:creationId xmlns:a16="http://schemas.microsoft.com/office/drawing/2014/main" xmlns="" id="{498B8061-90FE-FB45-96FE-E0FB0B22B565}"/>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47928" y="1122666"/>
            <a:ext cx="2709575" cy="468377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B3D0EA1E-9BB3-8A41-904F-4308B922430B}"/>
              </a:ext>
            </a:extLst>
          </p:cNvPr>
          <p:cNvSpPr/>
          <p:nvPr/>
        </p:nvSpPr>
        <p:spPr>
          <a:xfrm>
            <a:off x="346445" y="1492240"/>
            <a:ext cx="2709575" cy="1815882"/>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Companies often invest large budgets on LinkedIn without having an actual return. Therefore they look for alternative solutions</a:t>
            </a:r>
            <a:endParaRPr lang="it-IT" sz="14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Calibri" panose="020F0502020204030204" pitchFamily="34" charset="0"/>
                <a:ea typeface="Calibri" panose="020F0502020204030204" pitchFamily="34" charset="0"/>
                <a:cs typeface="Times New Roman" panose="02020603050405020304" pitchFamily="18" charset="0"/>
              </a:rPr>
              <a:t>(e.g. Instagram) or unnecessarily invest more budget in paid campaigns too expensive for the results obtained.</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a:extLst>
              <a:ext uri="{FF2B5EF4-FFF2-40B4-BE49-F238E27FC236}">
                <a16:creationId xmlns:a16="http://schemas.microsoft.com/office/drawing/2014/main" xmlns="" id="{8EC70A40-9F3D-5049-871B-784963FB968C}"/>
              </a:ext>
            </a:extLst>
          </p:cNvPr>
          <p:cNvSpPr/>
          <p:nvPr/>
        </p:nvSpPr>
        <p:spPr>
          <a:xfrm>
            <a:off x="3677479" y="1492240"/>
            <a:ext cx="2852530" cy="1600438"/>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These solutions do not move an iota of the problem of not finding / receiving applications online with LinkedIn, of not having answers from candidates or of not being able to be chosen by talent or to keep them in the company.</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Rettangolo 3">
            <a:extLst>
              <a:ext uri="{FF2B5EF4-FFF2-40B4-BE49-F238E27FC236}">
                <a16:creationId xmlns:a16="http://schemas.microsoft.com/office/drawing/2014/main" xmlns="" id="{B959B0F6-B93D-3544-8547-3E87F8F7B379}"/>
              </a:ext>
            </a:extLst>
          </p:cNvPr>
          <p:cNvSpPr/>
          <p:nvPr/>
        </p:nvSpPr>
        <p:spPr>
          <a:xfrm>
            <a:off x="421100" y="3582323"/>
            <a:ext cx="6034254" cy="307777"/>
          </a:xfrm>
          <a:prstGeom prst="rect">
            <a:avLst/>
          </a:prstGeom>
        </p:spPr>
        <p:txBody>
          <a:bodyPr wrap="square">
            <a:spAutoFit/>
          </a:bodyPr>
          <a:lstStyle/>
          <a:p>
            <a:r>
              <a:rPr lang="en-US" sz="14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The problem is that the company has not understood what LinkedIn is:</a:t>
            </a:r>
            <a:endParaRPr lang="it-IT" sz="1400" b="1"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7" name="Rettangolo 6">
            <a:extLst>
              <a:ext uri="{FF2B5EF4-FFF2-40B4-BE49-F238E27FC236}">
                <a16:creationId xmlns:a16="http://schemas.microsoft.com/office/drawing/2014/main" xmlns="" id="{C2527624-7CC7-2D43-BC0E-08AF851177BA}"/>
              </a:ext>
            </a:extLst>
          </p:cNvPr>
          <p:cNvSpPr/>
          <p:nvPr/>
        </p:nvSpPr>
        <p:spPr>
          <a:xfrm>
            <a:off x="346445" y="4995300"/>
            <a:ext cx="6108909" cy="738664"/>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In addition, a network of young professionals with their first experiences who use it to orient themselves and to choose the "right" company, the one that will make him grow and in which he will feel comfortable planning the next career step.</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ttangolo 7">
            <a:extLst>
              <a:ext uri="{FF2B5EF4-FFF2-40B4-BE49-F238E27FC236}">
                <a16:creationId xmlns:a16="http://schemas.microsoft.com/office/drawing/2014/main" xmlns="" id="{5D82A8DD-3221-7B4C-BD54-19D632C71298}"/>
              </a:ext>
            </a:extLst>
          </p:cNvPr>
          <p:cNvSpPr/>
          <p:nvPr/>
        </p:nvSpPr>
        <p:spPr>
          <a:xfrm>
            <a:off x="421100" y="4187949"/>
            <a:ext cx="5721763" cy="523220"/>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An information exchange network between professionals who have a job and who can be convinced, over time, to work for us.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6888699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506627"/>
            <a:ext cx="6583816" cy="616039"/>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Why</a:t>
            </a:r>
            <a:r>
              <a:rPr lang="it-IT" sz="2000" b="1" dirty="0"/>
              <a:t> are </a:t>
            </a:r>
            <a:r>
              <a:rPr lang="it-IT" sz="2000" b="1" dirty="0" err="1"/>
              <a:t>not</a:t>
            </a:r>
            <a:r>
              <a:rPr lang="it-IT" sz="2000" b="1" dirty="0"/>
              <a:t> </a:t>
            </a:r>
            <a:r>
              <a:rPr lang="it-IT" sz="2000" b="1" dirty="0" err="1"/>
              <a:t>you</a:t>
            </a:r>
            <a:r>
              <a:rPr lang="it-IT" sz="2000" b="1" dirty="0"/>
              <a:t> </a:t>
            </a:r>
            <a:r>
              <a:rPr lang="it-IT" sz="2000" b="1" dirty="0" err="1"/>
              <a:t>finding</a:t>
            </a:r>
            <a:r>
              <a:rPr lang="it-IT" sz="2000" b="1" dirty="0"/>
              <a:t> or </a:t>
            </a:r>
            <a:r>
              <a:rPr lang="it-IT" sz="2000" b="1" dirty="0" err="1"/>
              <a:t>attracting</a:t>
            </a:r>
            <a:r>
              <a:rPr lang="it-IT" sz="2000" b="1" dirty="0"/>
              <a:t> talent </a:t>
            </a:r>
            <a:r>
              <a:rPr lang="it-IT" sz="2000" b="1" dirty="0" err="1"/>
              <a:t>you</a:t>
            </a:r>
            <a:r>
              <a:rPr lang="it-IT" sz="2000" b="1" dirty="0"/>
              <a:t> are </a:t>
            </a:r>
            <a:r>
              <a:rPr lang="it-IT" sz="2000" b="1" dirty="0" err="1"/>
              <a:t>looking</a:t>
            </a:r>
            <a:r>
              <a:rPr lang="it-IT" sz="2000" b="1" dirty="0"/>
              <a:t> for with </a:t>
            </a:r>
            <a:r>
              <a:rPr lang="it-IT" sz="2000" b="1" dirty="0" err="1"/>
              <a:t>LinkedIn</a:t>
            </a:r>
            <a:endParaRPr lang="it-IT" sz="2000" b="1" dirty="0"/>
          </a:p>
        </p:txBody>
      </p:sp>
      <p:pic>
        <p:nvPicPr>
          <p:cNvPr id="1025" name="Picture 1" descr="page34image805728">
            <a:extLst>
              <a:ext uri="{FF2B5EF4-FFF2-40B4-BE49-F238E27FC236}">
                <a16:creationId xmlns:a16="http://schemas.microsoft.com/office/drawing/2014/main" xmlns="" id="{C2649946-4390-1D45-9A19-13836E924F32}"/>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815138" y="1154454"/>
            <a:ext cx="2242365" cy="463012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3" descr="page19image53470976">
            <a:extLst>
              <a:ext uri="{FF2B5EF4-FFF2-40B4-BE49-F238E27FC236}">
                <a16:creationId xmlns:a16="http://schemas.microsoft.com/office/drawing/2014/main" xmlns="" id="{6CE51944-96B2-C742-B36E-C561B0279E33}"/>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173086" y="4133746"/>
            <a:ext cx="584200" cy="584201"/>
          </a:xfrm>
          <a:prstGeom prst="rect">
            <a:avLst/>
          </a:prstGeom>
          <a:noFill/>
          <a:extLst>
            <a:ext uri="{909E8E84-426E-40DD-AFC4-6F175D3DCCD1}">
              <a14:hiddenFill xmlns:a14="http://schemas.microsoft.com/office/drawing/2010/main" xmlns="">
                <a:solidFill>
                  <a:srgbClr val="FFFFFF"/>
                </a:solidFill>
              </a14:hiddenFill>
            </a:ext>
          </a:extLst>
        </p:spPr>
      </p:pic>
      <p:pic>
        <p:nvPicPr>
          <p:cNvPr id="13" name="Picture 4" descr="page19image53472320">
            <a:extLst>
              <a:ext uri="{FF2B5EF4-FFF2-40B4-BE49-F238E27FC236}">
                <a16:creationId xmlns:a16="http://schemas.microsoft.com/office/drawing/2014/main" xmlns="" id="{F288978C-03B3-4342-A3F2-499E763136ED}"/>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429125" y="4137066"/>
            <a:ext cx="584200" cy="584201"/>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5" descr="page19image53466752">
            <a:extLst>
              <a:ext uri="{FF2B5EF4-FFF2-40B4-BE49-F238E27FC236}">
                <a16:creationId xmlns:a16="http://schemas.microsoft.com/office/drawing/2014/main" xmlns="" id="{4EDDC59A-5AFB-AE47-A86C-A2E2C2ED31F8}"/>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698840" y="4133746"/>
            <a:ext cx="584200" cy="584201"/>
          </a:xfrm>
          <a:prstGeom prst="rect">
            <a:avLst/>
          </a:prstGeom>
          <a:noFill/>
          <a:extLst>
            <a:ext uri="{909E8E84-426E-40DD-AFC4-6F175D3DCCD1}">
              <a14:hiddenFill xmlns:a14="http://schemas.microsoft.com/office/drawing/2010/main" xmlns="">
                <a:solidFill>
                  <a:srgbClr val="FFFFFF"/>
                </a:solidFill>
              </a14:hiddenFill>
            </a:ext>
          </a:extLst>
        </p:spPr>
      </p:pic>
      <p:sp>
        <p:nvSpPr>
          <p:cNvPr id="16" name="Rettangolo 15">
            <a:extLst>
              <a:ext uri="{FF2B5EF4-FFF2-40B4-BE49-F238E27FC236}">
                <a16:creationId xmlns:a16="http://schemas.microsoft.com/office/drawing/2014/main" xmlns="" id="{BDDCD007-5DCD-2549-A380-81D262D25D86}"/>
              </a:ext>
            </a:extLst>
          </p:cNvPr>
          <p:cNvSpPr/>
          <p:nvPr/>
        </p:nvSpPr>
        <p:spPr>
          <a:xfrm flipH="1">
            <a:off x="1415843" y="3927543"/>
            <a:ext cx="88489" cy="923330"/>
          </a:xfrm>
          <a:prstGeom prst="rect">
            <a:avLst/>
          </a:prstGeom>
          <a:noFill/>
        </p:spPr>
        <p:txBody>
          <a:bodyPr wrap="square" lIns="91440" tIns="45720" rIns="91440" bIns="45720">
            <a:spAutoFit/>
          </a:bodyPr>
          <a:lstStyle/>
          <a:p>
            <a:pPr algn="ctr"/>
            <a:r>
              <a:rPr lang="it-IT" sz="5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A</a:t>
            </a:r>
            <a:endPar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7" name="Rettangolo 16">
            <a:extLst>
              <a:ext uri="{FF2B5EF4-FFF2-40B4-BE49-F238E27FC236}">
                <a16:creationId xmlns:a16="http://schemas.microsoft.com/office/drawing/2014/main" xmlns="" id="{E2AA3E2E-05DC-1944-9947-04559F6C9C2D}"/>
              </a:ext>
            </a:extLst>
          </p:cNvPr>
          <p:cNvSpPr/>
          <p:nvPr/>
        </p:nvSpPr>
        <p:spPr>
          <a:xfrm flipH="1">
            <a:off x="3698177" y="3978890"/>
            <a:ext cx="88489" cy="923330"/>
          </a:xfrm>
          <a:prstGeom prst="rect">
            <a:avLst/>
          </a:prstGeom>
          <a:noFill/>
        </p:spPr>
        <p:txBody>
          <a:bodyPr wrap="square" lIns="91440" tIns="45720" rIns="91440" bIns="45720">
            <a:spAutoFit/>
          </a:bodyPr>
          <a:lstStyle/>
          <a:p>
            <a:pPr algn="ctr"/>
            <a:r>
              <a:rPr lang="it-IT" sz="5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B</a:t>
            </a:r>
            <a:endPar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18" name="Rettangolo 17">
            <a:extLst>
              <a:ext uri="{FF2B5EF4-FFF2-40B4-BE49-F238E27FC236}">
                <a16:creationId xmlns:a16="http://schemas.microsoft.com/office/drawing/2014/main" xmlns="" id="{C9E50345-43B3-F542-AE3F-9F36BE697C98}"/>
              </a:ext>
            </a:extLst>
          </p:cNvPr>
          <p:cNvSpPr/>
          <p:nvPr/>
        </p:nvSpPr>
        <p:spPr>
          <a:xfrm flipH="1">
            <a:off x="5906770" y="3971787"/>
            <a:ext cx="88489" cy="923330"/>
          </a:xfrm>
          <a:prstGeom prst="rect">
            <a:avLst/>
          </a:prstGeom>
          <a:noFill/>
        </p:spPr>
        <p:txBody>
          <a:bodyPr wrap="square" lIns="91440" tIns="45720" rIns="91440" bIns="45720">
            <a:spAutoFit/>
          </a:bodyPr>
          <a:lstStyle/>
          <a:p>
            <a:pPr algn="ctr"/>
            <a:r>
              <a:rPr lang="it-IT" sz="5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C</a:t>
            </a:r>
            <a:endParaRPr lang="it-IT" sz="5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9" name="Rettangolo 8">
            <a:extLst>
              <a:ext uri="{FF2B5EF4-FFF2-40B4-BE49-F238E27FC236}">
                <a16:creationId xmlns:a16="http://schemas.microsoft.com/office/drawing/2014/main" xmlns="" id="{1C7ACE86-80CC-CC43-A403-B67F4C40C37D}"/>
              </a:ext>
            </a:extLst>
          </p:cNvPr>
          <p:cNvSpPr/>
          <p:nvPr/>
        </p:nvSpPr>
        <p:spPr>
          <a:xfrm>
            <a:off x="4785587" y="1502815"/>
            <a:ext cx="2242365" cy="954107"/>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 But on the other social networks they are not going to listen to the brand or look for work.</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tangolo 9">
            <a:extLst>
              <a:ext uri="{FF2B5EF4-FFF2-40B4-BE49-F238E27FC236}">
                <a16:creationId xmlns:a16="http://schemas.microsoft.com/office/drawing/2014/main" xmlns="" id="{1A1EABEF-F2D7-9E4B-89B4-75349CE4ED96}"/>
              </a:ext>
            </a:extLst>
          </p:cNvPr>
          <p:cNvSpPr/>
          <p:nvPr/>
        </p:nvSpPr>
        <p:spPr>
          <a:xfrm>
            <a:off x="2328863" y="1330893"/>
            <a:ext cx="2156641" cy="1600438"/>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And the right audience today is on LinkedIn and not on other social networks. Of course, the other social networks have numerically more LinkedIn users.</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1" name="Rettangolo 10">
            <a:extLst>
              <a:ext uri="{FF2B5EF4-FFF2-40B4-BE49-F238E27FC236}">
                <a16:creationId xmlns:a16="http://schemas.microsoft.com/office/drawing/2014/main" xmlns="" id="{8A3811F5-6791-D247-8E22-40B5CC8411DF}"/>
              </a:ext>
            </a:extLst>
          </p:cNvPr>
          <p:cNvSpPr/>
          <p:nvPr/>
        </p:nvSpPr>
        <p:spPr>
          <a:xfrm>
            <a:off x="376110" y="2946294"/>
            <a:ext cx="6606852" cy="523220"/>
          </a:xfrm>
          <a:prstGeom prst="rect">
            <a:avLst/>
          </a:prstGeom>
        </p:spPr>
        <p:txBody>
          <a:bodyPr wrap="square">
            <a:spAutoFit/>
          </a:bodyPr>
          <a:lstStyle/>
          <a:p>
            <a:r>
              <a:rPr lang="en-US" sz="1400" b="1" dirty="0">
                <a:solidFill>
                  <a:srgbClr val="0070C0"/>
                </a:solidFill>
                <a:latin typeface="Calibri" panose="020F0502020204030204" pitchFamily="34" charset="0"/>
                <a:ea typeface="Calibri" panose="020F0502020204030204" pitchFamily="34" charset="0"/>
                <a:cs typeface="Times New Roman" panose="02020603050405020304" pitchFamily="18" charset="0"/>
              </a:rPr>
              <a:t>The focused attention that generates LinkedIn and its ability to reach the right people thanks to their qualifications and skills make it the most powerful ally of HR today.</a:t>
            </a:r>
            <a:endParaRPr lang="it-IT" sz="1400" b="1"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9" name="Rettangolo 18">
            <a:extLst>
              <a:ext uri="{FF2B5EF4-FFF2-40B4-BE49-F238E27FC236}">
                <a16:creationId xmlns:a16="http://schemas.microsoft.com/office/drawing/2014/main" xmlns="" id="{FA0AF956-44D4-EE47-AA3A-E9E3920B1755}"/>
              </a:ext>
            </a:extLst>
          </p:cNvPr>
          <p:cNvSpPr/>
          <p:nvPr/>
        </p:nvSpPr>
        <p:spPr>
          <a:xfrm>
            <a:off x="423289" y="3580899"/>
            <a:ext cx="5227032" cy="338554"/>
          </a:xfrm>
          <a:prstGeom prst="rect">
            <a:avLst/>
          </a:prstGeom>
        </p:spPr>
        <p:txBody>
          <a:bodyPr wrap="square">
            <a:spAutoFit/>
          </a:bodyPr>
          <a:lstStyle/>
          <a:p>
            <a:r>
              <a:rPr lang="en-US" sz="1600" dirty="0">
                <a:latin typeface="Calibri" panose="020F0502020204030204" pitchFamily="34" charset="0"/>
                <a:ea typeface="Calibri" panose="020F0502020204030204" pitchFamily="34" charset="0"/>
                <a:cs typeface="Times New Roman" panose="02020603050405020304" pitchFamily="18" charset="0"/>
              </a:rPr>
              <a:t>Provided, however, that the company is able to:</a:t>
            </a:r>
            <a:endParaRPr lang="it-IT"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0" name="Rettangolo 19">
            <a:extLst>
              <a:ext uri="{FF2B5EF4-FFF2-40B4-BE49-F238E27FC236}">
                <a16:creationId xmlns:a16="http://schemas.microsoft.com/office/drawing/2014/main" xmlns="" id="{443CB298-ACFB-1948-B408-8DF0C321648C}"/>
              </a:ext>
            </a:extLst>
          </p:cNvPr>
          <p:cNvSpPr/>
          <p:nvPr/>
        </p:nvSpPr>
        <p:spPr>
          <a:xfrm>
            <a:off x="5001577" y="4850873"/>
            <a:ext cx="1978726" cy="1169551"/>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Invest in strategic Employer Brand Communication planning on LinkedIn at least annually.</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1" name="Rettangolo 20">
            <a:extLst>
              <a:ext uri="{FF2B5EF4-FFF2-40B4-BE49-F238E27FC236}">
                <a16:creationId xmlns:a16="http://schemas.microsoft.com/office/drawing/2014/main" xmlns="" id="{8873262A-0395-D14C-BCB9-8F87C6E62F43}"/>
              </a:ext>
            </a:extLst>
          </p:cNvPr>
          <p:cNvSpPr/>
          <p:nvPr/>
        </p:nvSpPr>
        <p:spPr>
          <a:xfrm>
            <a:off x="2675130" y="4896705"/>
            <a:ext cx="2277266" cy="1169551"/>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Give HR ownership and responsibility of the official LinkedIn page and employee engagement and activation program;</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22" name="Rettangolo 21">
            <a:extLst>
              <a:ext uri="{FF2B5EF4-FFF2-40B4-BE49-F238E27FC236}">
                <a16:creationId xmlns:a16="http://schemas.microsoft.com/office/drawing/2014/main" xmlns="" id="{D8016468-55D1-E941-BE96-44E7EC6C427E}"/>
              </a:ext>
            </a:extLst>
          </p:cNvPr>
          <p:cNvSpPr/>
          <p:nvPr/>
        </p:nvSpPr>
        <p:spPr>
          <a:xfrm>
            <a:off x="617283" y="4910167"/>
            <a:ext cx="1774098" cy="738664"/>
          </a:xfrm>
          <a:prstGeom prst="rect">
            <a:avLst/>
          </a:prstGeom>
        </p:spPr>
        <p:txBody>
          <a:bodyPr wrap="squar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Bring management on board in an active and conscious way;</a:t>
            </a:r>
            <a:endParaRPr lang="it-IT"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2842227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142627"/>
            <a:ext cx="6583816" cy="980039"/>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800" b="1" dirty="0" err="1"/>
              <a:t>Checklist</a:t>
            </a:r>
            <a:r>
              <a:rPr lang="it-IT" sz="2800" b="1" dirty="0"/>
              <a:t>:</a:t>
            </a:r>
            <a:r>
              <a:rPr lang="it-IT" sz="2400" b="1" dirty="0"/>
              <a:t> </a:t>
            </a:r>
            <a:r>
              <a:rPr lang="it-IT" sz="2000" b="1" dirty="0"/>
              <a:t/>
            </a:r>
            <a:br>
              <a:rPr lang="it-IT" sz="2000" b="1" dirty="0"/>
            </a:br>
            <a:r>
              <a:rPr lang="it-IT" sz="2000" b="1" dirty="0" err="1"/>
              <a:t>You</a:t>
            </a:r>
            <a:r>
              <a:rPr lang="it-IT" sz="2000" b="1" dirty="0"/>
              <a:t> </a:t>
            </a:r>
            <a:r>
              <a:rPr lang="it-IT" sz="2000" b="1" dirty="0" err="1"/>
              <a:t>have</a:t>
            </a:r>
            <a:r>
              <a:rPr lang="it-IT" sz="2000" b="1" dirty="0"/>
              <a:t> a </a:t>
            </a:r>
            <a:r>
              <a:rPr lang="it-IT" sz="2000" b="1" dirty="0" err="1"/>
              <a:t>problem</a:t>
            </a:r>
            <a:r>
              <a:rPr lang="it-IT" sz="2000" b="1" dirty="0"/>
              <a:t> of Employer Brand </a:t>
            </a:r>
            <a:r>
              <a:rPr lang="it-IT" sz="2000" b="1" dirty="0" err="1"/>
              <a:t>Awareness</a:t>
            </a:r>
            <a:endParaRPr lang="en-GB" sz="2000" b="1" dirty="0">
              <a:ln/>
              <a:solidFill>
                <a:schemeClr val="bg1"/>
              </a:solidFill>
            </a:endParaRPr>
          </a:p>
        </p:txBody>
      </p:sp>
      <p:sp>
        <p:nvSpPr>
          <p:cNvPr id="2" name="Rettangolo 1">
            <a:extLst>
              <a:ext uri="{FF2B5EF4-FFF2-40B4-BE49-F238E27FC236}">
                <a16:creationId xmlns:a16="http://schemas.microsoft.com/office/drawing/2014/main" xmlns="" id="{1BFB8585-E115-304D-90C5-89A580F18B6A}"/>
              </a:ext>
            </a:extLst>
          </p:cNvPr>
          <p:cNvSpPr/>
          <p:nvPr/>
        </p:nvSpPr>
        <p:spPr>
          <a:xfrm>
            <a:off x="188119" y="1284761"/>
            <a:ext cx="8869384" cy="4017382"/>
          </a:xfrm>
          <a:prstGeom prst="rect">
            <a:avLst/>
          </a:prstGeom>
        </p:spPr>
        <p:txBody>
          <a:bodyPr wrap="square">
            <a:spAutoFit/>
          </a:bodyPr>
          <a:lstStyle/>
          <a:p>
            <a:pPr algn="ctr"/>
            <a:r>
              <a:rPr lang="it-IT" dirty="0"/>
              <a:t>(Mark </a:t>
            </a:r>
            <a:r>
              <a:rPr lang="it-IT" dirty="0" err="1"/>
              <a:t>all</a:t>
            </a:r>
            <a:r>
              <a:rPr lang="it-IT" dirty="0"/>
              <a:t> the </a:t>
            </a:r>
            <a:r>
              <a:rPr lang="it-IT" dirty="0" err="1"/>
              <a:t>ones</a:t>
            </a:r>
            <a:r>
              <a:rPr lang="it-IT" dirty="0"/>
              <a:t> </a:t>
            </a:r>
            <a:r>
              <a:rPr lang="it-IT" dirty="0" err="1"/>
              <a:t>you</a:t>
            </a:r>
            <a:r>
              <a:rPr lang="it-IT" dirty="0"/>
              <a:t> </a:t>
            </a:r>
            <a:r>
              <a:rPr lang="it-IT" dirty="0" err="1"/>
              <a:t>think</a:t>
            </a:r>
            <a:r>
              <a:rPr lang="it-IT" dirty="0"/>
              <a:t> are </a:t>
            </a:r>
            <a:r>
              <a:rPr lang="it-IT" dirty="0" err="1"/>
              <a:t>true</a:t>
            </a:r>
            <a:r>
              <a:rPr lang="it-IT" dirty="0"/>
              <a:t>)</a:t>
            </a:r>
          </a:p>
          <a:p>
            <a:pPr lvl="1">
              <a:lnSpc>
                <a:spcPct val="150000"/>
              </a:lnSpc>
            </a:pPr>
            <a:r>
              <a:rPr lang="it-IT" sz="1600" dirty="0"/>
              <a:t>Management </a:t>
            </a:r>
            <a:r>
              <a:rPr lang="it-IT" sz="1600" dirty="0" err="1"/>
              <a:t>is</a:t>
            </a:r>
            <a:r>
              <a:rPr lang="it-IT" sz="1600" dirty="0"/>
              <a:t> </a:t>
            </a:r>
            <a:r>
              <a:rPr lang="it-IT" sz="1600" dirty="0" err="1"/>
              <a:t>not</a:t>
            </a:r>
            <a:r>
              <a:rPr lang="it-IT" sz="1600" dirty="0"/>
              <a:t> on </a:t>
            </a:r>
            <a:r>
              <a:rPr lang="it-IT" sz="1600" dirty="0" err="1"/>
              <a:t>LinkedIn</a:t>
            </a:r>
            <a:r>
              <a:rPr lang="it-IT" sz="1600" dirty="0"/>
              <a:t> or </a:t>
            </a:r>
            <a:r>
              <a:rPr lang="it-IT" sz="1600" dirty="0" err="1"/>
              <a:t>claims</a:t>
            </a:r>
            <a:r>
              <a:rPr lang="it-IT" sz="1600" dirty="0"/>
              <a:t> to be "anti-social"</a:t>
            </a:r>
          </a:p>
          <a:p>
            <a:pPr lvl="1">
              <a:lnSpc>
                <a:spcPct val="150000"/>
              </a:lnSpc>
            </a:pPr>
            <a:r>
              <a:rPr lang="it-IT" sz="1600" dirty="0"/>
              <a:t>The company page on </a:t>
            </a:r>
            <a:r>
              <a:rPr lang="it-IT" sz="1600" dirty="0" err="1"/>
              <a:t>LinkedIn</a:t>
            </a:r>
            <a:r>
              <a:rPr lang="it-IT" sz="1600" dirty="0"/>
              <a:t> </a:t>
            </a:r>
            <a:r>
              <a:rPr lang="it-IT" sz="1600" dirty="0" err="1"/>
              <a:t>is</a:t>
            </a:r>
            <a:r>
              <a:rPr lang="it-IT" sz="1600" dirty="0"/>
              <a:t> </a:t>
            </a:r>
            <a:r>
              <a:rPr lang="it-IT" sz="1600" dirty="0" err="1"/>
              <a:t>managed</a:t>
            </a:r>
            <a:r>
              <a:rPr lang="it-IT" sz="1600" dirty="0"/>
              <a:t> by </a:t>
            </a:r>
            <a:r>
              <a:rPr lang="it-IT" sz="1600" dirty="0" err="1"/>
              <a:t>Communication</a:t>
            </a:r>
            <a:r>
              <a:rPr lang="it-IT" sz="1600" dirty="0"/>
              <a:t> / Marketing and </a:t>
            </a:r>
            <a:r>
              <a:rPr lang="it-IT" sz="1600" dirty="0" err="1"/>
              <a:t>not</a:t>
            </a:r>
            <a:r>
              <a:rPr lang="it-IT" sz="1600" dirty="0"/>
              <a:t> by HR </a:t>
            </a:r>
            <a:r>
              <a:rPr lang="it-IT" sz="1600" dirty="0" err="1"/>
              <a:t>We</a:t>
            </a:r>
            <a:r>
              <a:rPr lang="it-IT" sz="1600" dirty="0"/>
              <a:t> do </a:t>
            </a:r>
            <a:r>
              <a:rPr lang="it-IT" sz="1600" dirty="0" err="1"/>
              <a:t>not</a:t>
            </a:r>
            <a:r>
              <a:rPr lang="it-IT" sz="1600" dirty="0"/>
              <a:t> </a:t>
            </a:r>
            <a:r>
              <a:rPr lang="it-IT" sz="1600" dirty="0" err="1"/>
              <a:t>have</a:t>
            </a:r>
            <a:r>
              <a:rPr lang="it-IT" sz="1600" dirty="0"/>
              <a:t> a </a:t>
            </a:r>
            <a:r>
              <a:rPr lang="it-IT" sz="1600" dirty="0" err="1"/>
              <a:t>strategic</a:t>
            </a:r>
            <a:r>
              <a:rPr lang="it-IT" sz="1600" dirty="0"/>
              <a:t> </a:t>
            </a:r>
            <a:r>
              <a:rPr lang="it-IT" sz="1600" dirty="0" err="1"/>
              <a:t>communication</a:t>
            </a:r>
            <a:r>
              <a:rPr lang="it-IT" sz="1600" dirty="0"/>
              <a:t> </a:t>
            </a:r>
            <a:r>
              <a:rPr lang="it-IT" sz="1600" dirty="0" err="1"/>
              <a:t>plan</a:t>
            </a:r>
            <a:r>
              <a:rPr lang="it-IT" sz="1600" dirty="0"/>
              <a:t> Employer Brand on </a:t>
            </a:r>
            <a:r>
              <a:rPr lang="it-IT" sz="1600" dirty="0" err="1"/>
              <a:t>LinkedIn</a:t>
            </a:r>
            <a:r>
              <a:rPr lang="it-IT" sz="1600" dirty="0"/>
              <a:t> </a:t>
            </a:r>
          </a:p>
          <a:p>
            <a:pPr lvl="1">
              <a:lnSpc>
                <a:spcPct val="150000"/>
              </a:lnSpc>
            </a:pPr>
            <a:r>
              <a:rPr lang="it-IT" sz="1600" dirty="0" err="1"/>
              <a:t>We</a:t>
            </a:r>
            <a:r>
              <a:rPr lang="it-IT" sz="1600" dirty="0"/>
              <a:t> do </a:t>
            </a:r>
            <a:r>
              <a:rPr lang="it-IT" sz="1600" dirty="0" err="1"/>
              <a:t>not</a:t>
            </a:r>
            <a:r>
              <a:rPr lang="it-IT" sz="1600" dirty="0"/>
              <a:t> </a:t>
            </a:r>
            <a:r>
              <a:rPr lang="it-IT" sz="1600" dirty="0" err="1"/>
              <a:t>have</a:t>
            </a:r>
            <a:r>
              <a:rPr lang="it-IT" sz="1600" dirty="0"/>
              <a:t> an </a:t>
            </a:r>
            <a:r>
              <a:rPr lang="it-IT" sz="1600" dirty="0" err="1"/>
              <a:t>editorial</a:t>
            </a:r>
            <a:r>
              <a:rPr lang="it-IT" sz="1600" dirty="0"/>
              <a:t> </a:t>
            </a:r>
            <a:r>
              <a:rPr lang="it-IT" sz="1600" dirty="0" err="1"/>
              <a:t>calendar</a:t>
            </a:r>
            <a:r>
              <a:rPr lang="it-IT" sz="1600" dirty="0"/>
              <a:t> </a:t>
            </a:r>
            <a:r>
              <a:rPr lang="it-IT" sz="1600" dirty="0" err="1"/>
              <a:t>at</a:t>
            </a:r>
            <a:r>
              <a:rPr lang="it-IT" sz="1600" dirty="0"/>
              <a:t> </a:t>
            </a:r>
            <a:r>
              <a:rPr lang="it-IT" sz="1600" dirty="0" err="1"/>
              <a:t>least</a:t>
            </a:r>
            <a:r>
              <a:rPr lang="it-IT" sz="1600" dirty="0"/>
              <a:t> </a:t>
            </a:r>
            <a:r>
              <a:rPr lang="it-IT" sz="1600" dirty="0" err="1"/>
              <a:t>bimonthly</a:t>
            </a:r>
            <a:r>
              <a:rPr lang="it-IT" sz="1600" dirty="0"/>
              <a:t> on </a:t>
            </a:r>
            <a:r>
              <a:rPr lang="it-IT" sz="1600" dirty="0" err="1"/>
              <a:t>LinkedIn</a:t>
            </a:r>
            <a:endParaRPr lang="it-IT" sz="1600" dirty="0"/>
          </a:p>
          <a:p>
            <a:pPr lvl="1">
              <a:lnSpc>
                <a:spcPct val="150000"/>
              </a:lnSpc>
            </a:pPr>
            <a:r>
              <a:rPr lang="it-IT" sz="1600" dirty="0"/>
              <a:t>The </a:t>
            </a:r>
            <a:r>
              <a:rPr lang="it-IT" sz="1600" dirty="0" err="1"/>
              <a:t>contents</a:t>
            </a:r>
            <a:r>
              <a:rPr lang="it-IT" sz="1600" dirty="0"/>
              <a:t> of </a:t>
            </a:r>
            <a:r>
              <a:rPr lang="it-IT" sz="1600" dirty="0" err="1"/>
              <a:t>our</a:t>
            </a:r>
            <a:r>
              <a:rPr lang="it-IT" sz="1600" dirty="0"/>
              <a:t> </a:t>
            </a:r>
            <a:r>
              <a:rPr lang="it-IT" sz="1600" dirty="0" err="1"/>
              <a:t>official</a:t>
            </a:r>
            <a:r>
              <a:rPr lang="it-IT" sz="1600" dirty="0"/>
              <a:t> page </a:t>
            </a:r>
            <a:r>
              <a:rPr lang="it-IT" sz="1600" dirty="0" err="1"/>
              <a:t>have</a:t>
            </a:r>
            <a:r>
              <a:rPr lang="it-IT" sz="1600" dirty="0"/>
              <a:t> </a:t>
            </a:r>
            <a:r>
              <a:rPr lang="it-IT" sz="1600" dirty="0" err="1"/>
              <a:t>little</a:t>
            </a:r>
            <a:r>
              <a:rPr lang="it-IT" sz="1600" dirty="0"/>
              <a:t> </a:t>
            </a:r>
            <a:r>
              <a:rPr lang="it-IT" sz="1600" dirty="0" err="1"/>
              <a:t>interaction</a:t>
            </a:r>
            <a:endParaRPr lang="it-IT" sz="1600" dirty="0"/>
          </a:p>
          <a:p>
            <a:pPr lvl="1">
              <a:lnSpc>
                <a:spcPct val="150000"/>
              </a:lnSpc>
            </a:pPr>
            <a:r>
              <a:rPr lang="it-IT" sz="1600" dirty="0"/>
              <a:t>Advertising </a:t>
            </a:r>
            <a:r>
              <a:rPr lang="it-IT" sz="1600" dirty="0" err="1"/>
              <a:t>campaigns</a:t>
            </a:r>
            <a:r>
              <a:rPr lang="it-IT" sz="1600" dirty="0"/>
              <a:t> and job </a:t>
            </a:r>
            <a:r>
              <a:rPr lang="it-IT" sz="1600" dirty="0" err="1"/>
              <a:t>posts</a:t>
            </a:r>
            <a:r>
              <a:rPr lang="it-IT" sz="1600" dirty="0"/>
              <a:t> </a:t>
            </a:r>
            <a:r>
              <a:rPr lang="it-IT" sz="1600" dirty="0" err="1"/>
              <a:t>attract</a:t>
            </a:r>
            <a:r>
              <a:rPr lang="it-IT" sz="1600" dirty="0"/>
              <a:t> </a:t>
            </a:r>
            <a:r>
              <a:rPr lang="it-IT" sz="1600" dirty="0" err="1"/>
              <a:t>few</a:t>
            </a:r>
            <a:r>
              <a:rPr lang="it-IT" sz="1600" dirty="0"/>
              <a:t> </a:t>
            </a:r>
            <a:r>
              <a:rPr lang="it-IT" sz="1600" dirty="0" err="1"/>
              <a:t>conversions</a:t>
            </a:r>
            <a:endParaRPr lang="it-IT" sz="1600" dirty="0"/>
          </a:p>
          <a:p>
            <a:pPr lvl="1">
              <a:lnSpc>
                <a:spcPct val="150000"/>
              </a:lnSpc>
            </a:pPr>
            <a:r>
              <a:rPr lang="it-IT" sz="1600" dirty="0" err="1"/>
              <a:t>We</a:t>
            </a:r>
            <a:r>
              <a:rPr lang="it-IT" sz="1600" dirty="0"/>
              <a:t> </a:t>
            </a:r>
            <a:r>
              <a:rPr lang="it-IT" sz="1600" dirty="0" err="1"/>
              <a:t>don't</a:t>
            </a:r>
            <a:r>
              <a:rPr lang="it-IT" sz="1600" dirty="0"/>
              <a:t> </a:t>
            </a:r>
            <a:r>
              <a:rPr lang="it-IT" sz="1600" dirty="0" err="1"/>
              <a:t>find</a:t>
            </a:r>
            <a:r>
              <a:rPr lang="it-IT" sz="1600" dirty="0"/>
              <a:t> </a:t>
            </a:r>
            <a:r>
              <a:rPr lang="it-IT" sz="1600" dirty="0" err="1"/>
              <a:t>candidates</a:t>
            </a:r>
            <a:r>
              <a:rPr lang="it-IT" sz="1600" dirty="0"/>
              <a:t> on </a:t>
            </a:r>
            <a:r>
              <a:rPr lang="it-IT" sz="1600" dirty="0" err="1"/>
              <a:t>LinkedIn</a:t>
            </a:r>
            <a:r>
              <a:rPr lang="it-IT" sz="1600" dirty="0"/>
              <a:t> / </a:t>
            </a:r>
            <a:r>
              <a:rPr lang="it-IT" sz="1600" dirty="0" err="1"/>
              <a:t>only</a:t>
            </a:r>
            <a:r>
              <a:rPr lang="it-IT" sz="1600" dirty="0"/>
              <a:t> </a:t>
            </a:r>
            <a:r>
              <a:rPr lang="it-IT" sz="1600" dirty="0" err="1"/>
              <a:t>low-quality</a:t>
            </a:r>
            <a:r>
              <a:rPr lang="it-IT" sz="1600" dirty="0"/>
              <a:t> </a:t>
            </a:r>
            <a:r>
              <a:rPr lang="it-IT" sz="1600" dirty="0" err="1"/>
              <a:t>candidates</a:t>
            </a:r>
            <a:endParaRPr lang="it-IT" sz="1600" dirty="0"/>
          </a:p>
          <a:p>
            <a:pPr lvl="1">
              <a:lnSpc>
                <a:spcPct val="150000"/>
              </a:lnSpc>
            </a:pPr>
            <a:r>
              <a:rPr lang="it-IT" sz="1600" dirty="0" err="1"/>
              <a:t>We</a:t>
            </a:r>
            <a:r>
              <a:rPr lang="it-IT" sz="1600" dirty="0"/>
              <a:t> </a:t>
            </a:r>
            <a:r>
              <a:rPr lang="it-IT" sz="1600" dirty="0" err="1"/>
              <a:t>have</a:t>
            </a:r>
            <a:r>
              <a:rPr lang="it-IT" sz="1600" dirty="0"/>
              <a:t> a </a:t>
            </a:r>
            <a:r>
              <a:rPr lang="it-IT" sz="1600" dirty="0" err="1"/>
              <a:t>low</a:t>
            </a:r>
            <a:r>
              <a:rPr lang="it-IT" sz="1600" dirty="0"/>
              <a:t> </a:t>
            </a:r>
            <a:r>
              <a:rPr lang="it-IT" sz="1600" dirty="0" err="1"/>
              <a:t>response</a:t>
            </a:r>
            <a:r>
              <a:rPr lang="it-IT" sz="1600" dirty="0"/>
              <a:t> rate to </a:t>
            </a:r>
            <a:r>
              <a:rPr lang="it-IT" sz="1600" dirty="0" err="1"/>
              <a:t>LinkedIn</a:t>
            </a:r>
            <a:r>
              <a:rPr lang="it-IT" sz="1600" dirty="0"/>
              <a:t> </a:t>
            </a:r>
            <a:r>
              <a:rPr lang="it-IT" sz="1600" dirty="0" err="1"/>
              <a:t>messages</a:t>
            </a:r>
            <a:endParaRPr lang="it-IT" sz="1600" dirty="0"/>
          </a:p>
          <a:p>
            <a:pPr lvl="1">
              <a:lnSpc>
                <a:spcPct val="150000"/>
              </a:lnSpc>
            </a:pPr>
            <a:r>
              <a:rPr lang="it-IT" sz="1600" dirty="0" err="1"/>
              <a:t>Our</a:t>
            </a:r>
            <a:r>
              <a:rPr lang="it-IT" sz="1600" dirty="0"/>
              <a:t> </a:t>
            </a:r>
            <a:r>
              <a:rPr lang="it-IT" sz="1600" dirty="0" err="1"/>
              <a:t>employees</a:t>
            </a:r>
            <a:r>
              <a:rPr lang="it-IT" sz="1600" dirty="0"/>
              <a:t> are </a:t>
            </a:r>
            <a:r>
              <a:rPr lang="it-IT" sz="1600" dirty="0" err="1"/>
              <a:t>not</a:t>
            </a:r>
            <a:r>
              <a:rPr lang="it-IT" sz="1600" dirty="0"/>
              <a:t> </a:t>
            </a:r>
            <a:r>
              <a:rPr lang="it-IT" sz="1600" dirty="0" err="1"/>
              <a:t>linked</a:t>
            </a:r>
            <a:r>
              <a:rPr lang="it-IT" sz="1600" dirty="0"/>
              <a:t> to the page</a:t>
            </a:r>
          </a:p>
          <a:p>
            <a:pPr lvl="1">
              <a:lnSpc>
                <a:spcPct val="150000"/>
              </a:lnSpc>
            </a:pPr>
            <a:r>
              <a:rPr lang="it-IT" sz="1600" dirty="0" err="1"/>
              <a:t>Our</a:t>
            </a:r>
            <a:r>
              <a:rPr lang="it-IT" sz="1600" dirty="0"/>
              <a:t> </a:t>
            </a:r>
            <a:r>
              <a:rPr lang="it-IT" sz="1600" dirty="0" err="1"/>
              <a:t>employees</a:t>
            </a:r>
            <a:r>
              <a:rPr lang="it-IT" sz="1600" dirty="0"/>
              <a:t> do </a:t>
            </a:r>
            <a:r>
              <a:rPr lang="it-IT" sz="1600" dirty="0" err="1"/>
              <a:t>not</a:t>
            </a:r>
            <a:r>
              <a:rPr lang="it-IT" sz="1600" dirty="0"/>
              <a:t> share company page </a:t>
            </a:r>
            <a:r>
              <a:rPr lang="it-IT" sz="1600" dirty="0" err="1"/>
              <a:t>messages</a:t>
            </a:r>
            <a:endParaRPr lang="it-IT" sz="1600" dirty="0"/>
          </a:p>
        </p:txBody>
      </p:sp>
      <p:sp>
        <p:nvSpPr>
          <p:cNvPr id="7" name="Rettangolo 6">
            <a:extLst>
              <a:ext uri="{FF2B5EF4-FFF2-40B4-BE49-F238E27FC236}">
                <a16:creationId xmlns:a16="http://schemas.microsoft.com/office/drawing/2014/main" xmlns="" id="{30C9912A-B9CA-7949-B634-6DC9CFD30EF1}"/>
              </a:ext>
            </a:extLst>
          </p:cNvPr>
          <p:cNvSpPr/>
          <p:nvPr/>
        </p:nvSpPr>
        <p:spPr>
          <a:xfrm>
            <a:off x="694556" y="5290097"/>
            <a:ext cx="3757760" cy="369332"/>
          </a:xfrm>
          <a:prstGeom prst="rect">
            <a:avLst/>
          </a:prstGeom>
        </p:spPr>
        <p:txBody>
          <a:bodyPr wrap="none">
            <a:spAutoFit/>
          </a:bodyPr>
          <a:lstStyle/>
          <a:p>
            <a:r>
              <a:rPr lang="it-IT" b="1" dirty="0" err="1">
                <a:solidFill>
                  <a:schemeClr val="accent5">
                    <a:lumMod val="50000"/>
                  </a:schemeClr>
                </a:solidFill>
              </a:rPr>
              <a:t>Did</a:t>
            </a:r>
            <a:r>
              <a:rPr lang="it-IT" b="1" dirty="0">
                <a:solidFill>
                  <a:schemeClr val="accent5">
                    <a:lumMod val="50000"/>
                  </a:schemeClr>
                </a:solidFill>
              </a:rPr>
              <a:t> </a:t>
            </a:r>
            <a:r>
              <a:rPr lang="it-IT" b="1" dirty="0" err="1">
                <a:solidFill>
                  <a:schemeClr val="accent5">
                    <a:lumMod val="50000"/>
                  </a:schemeClr>
                </a:solidFill>
              </a:rPr>
              <a:t>you</a:t>
            </a:r>
            <a:r>
              <a:rPr lang="it-IT" b="1" dirty="0">
                <a:solidFill>
                  <a:schemeClr val="accent5">
                    <a:lumMod val="50000"/>
                  </a:schemeClr>
                </a:solidFill>
              </a:rPr>
              <a:t> score </a:t>
            </a:r>
            <a:r>
              <a:rPr lang="it-IT" b="1" dirty="0" err="1">
                <a:solidFill>
                  <a:schemeClr val="accent5">
                    <a:lumMod val="50000"/>
                  </a:schemeClr>
                </a:solidFill>
              </a:rPr>
              <a:t>at</a:t>
            </a:r>
            <a:r>
              <a:rPr lang="it-IT" b="1" dirty="0">
                <a:solidFill>
                  <a:schemeClr val="accent5">
                    <a:lumMod val="50000"/>
                  </a:schemeClr>
                </a:solidFill>
              </a:rPr>
              <a:t> </a:t>
            </a:r>
            <a:r>
              <a:rPr lang="it-IT" b="1" dirty="0" err="1">
                <a:solidFill>
                  <a:schemeClr val="accent5">
                    <a:lumMod val="50000"/>
                  </a:schemeClr>
                </a:solidFill>
              </a:rPr>
              <a:t>least</a:t>
            </a:r>
            <a:r>
              <a:rPr lang="it-IT" b="1" dirty="0">
                <a:solidFill>
                  <a:schemeClr val="accent5">
                    <a:lumMod val="50000"/>
                  </a:schemeClr>
                </a:solidFill>
              </a:rPr>
              <a:t> 2 </a:t>
            </a:r>
            <a:r>
              <a:rPr lang="it-IT" b="1" dirty="0" err="1">
                <a:solidFill>
                  <a:schemeClr val="accent5">
                    <a:lumMod val="50000"/>
                  </a:schemeClr>
                </a:solidFill>
              </a:rPr>
              <a:t>answers</a:t>
            </a:r>
            <a:r>
              <a:rPr lang="it-IT" b="1" dirty="0">
                <a:solidFill>
                  <a:schemeClr val="accent5">
                    <a:lumMod val="50000"/>
                  </a:schemeClr>
                </a:solidFill>
              </a:rPr>
              <a:t>?</a:t>
            </a:r>
          </a:p>
        </p:txBody>
      </p:sp>
      <p:sp>
        <p:nvSpPr>
          <p:cNvPr id="8" name="Rettangolo 7">
            <a:extLst>
              <a:ext uri="{FF2B5EF4-FFF2-40B4-BE49-F238E27FC236}">
                <a16:creationId xmlns:a16="http://schemas.microsoft.com/office/drawing/2014/main" xmlns="" id="{6E88D7F1-C26B-9D4E-BD09-52ACB0587957}"/>
              </a:ext>
            </a:extLst>
          </p:cNvPr>
          <p:cNvSpPr/>
          <p:nvPr/>
        </p:nvSpPr>
        <p:spPr>
          <a:xfrm>
            <a:off x="421100" y="1702190"/>
            <a:ext cx="225083" cy="253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a:extLst>
              <a:ext uri="{FF2B5EF4-FFF2-40B4-BE49-F238E27FC236}">
                <a16:creationId xmlns:a16="http://schemas.microsoft.com/office/drawing/2014/main" xmlns="" id="{B967D47F-1850-FB45-9559-B336F8CDBE12}"/>
              </a:ext>
            </a:extLst>
          </p:cNvPr>
          <p:cNvSpPr/>
          <p:nvPr/>
        </p:nvSpPr>
        <p:spPr>
          <a:xfrm>
            <a:off x="421098" y="3828007"/>
            <a:ext cx="225083" cy="253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a:extLst>
              <a:ext uri="{FF2B5EF4-FFF2-40B4-BE49-F238E27FC236}">
                <a16:creationId xmlns:a16="http://schemas.microsoft.com/office/drawing/2014/main" xmlns="" id="{D09B0EFA-85B5-9049-BFD5-E0689560D614}"/>
              </a:ext>
            </a:extLst>
          </p:cNvPr>
          <p:cNvSpPr/>
          <p:nvPr/>
        </p:nvSpPr>
        <p:spPr>
          <a:xfrm>
            <a:off x="427202" y="4187277"/>
            <a:ext cx="225083" cy="253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a:extLst>
              <a:ext uri="{FF2B5EF4-FFF2-40B4-BE49-F238E27FC236}">
                <a16:creationId xmlns:a16="http://schemas.microsoft.com/office/drawing/2014/main" xmlns="" id="{4A5F8C41-DC91-934C-82A5-FD989C3A441A}"/>
              </a:ext>
            </a:extLst>
          </p:cNvPr>
          <p:cNvSpPr/>
          <p:nvPr/>
        </p:nvSpPr>
        <p:spPr>
          <a:xfrm>
            <a:off x="421099" y="4592896"/>
            <a:ext cx="225083" cy="253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a:extLst>
              <a:ext uri="{FF2B5EF4-FFF2-40B4-BE49-F238E27FC236}">
                <a16:creationId xmlns:a16="http://schemas.microsoft.com/office/drawing/2014/main" xmlns="" id="{5E10E511-C14E-F14C-AED9-123BD485DDB9}"/>
              </a:ext>
            </a:extLst>
          </p:cNvPr>
          <p:cNvSpPr/>
          <p:nvPr/>
        </p:nvSpPr>
        <p:spPr>
          <a:xfrm>
            <a:off x="421099" y="4998515"/>
            <a:ext cx="225083" cy="253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13">
            <a:extLst>
              <a:ext uri="{FF2B5EF4-FFF2-40B4-BE49-F238E27FC236}">
                <a16:creationId xmlns:a16="http://schemas.microsoft.com/office/drawing/2014/main" xmlns="" id="{42B32DB0-8019-C944-826E-5D669BF8C2F8}"/>
              </a:ext>
            </a:extLst>
          </p:cNvPr>
          <p:cNvSpPr/>
          <p:nvPr/>
        </p:nvSpPr>
        <p:spPr>
          <a:xfrm>
            <a:off x="421097" y="2458854"/>
            <a:ext cx="225083" cy="253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Rettangolo 14">
            <a:extLst>
              <a:ext uri="{FF2B5EF4-FFF2-40B4-BE49-F238E27FC236}">
                <a16:creationId xmlns:a16="http://schemas.microsoft.com/office/drawing/2014/main" xmlns="" id="{798CD683-7758-D54F-96AC-304675F9421C}"/>
              </a:ext>
            </a:extLst>
          </p:cNvPr>
          <p:cNvSpPr/>
          <p:nvPr/>
        </p:nvSpPr>
        <p:spPr>
          <a:xfrm>
            <a:off x="413134" y="3133819"/>
            <a:ext cx="225083" cy="253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ttangolo 15">
            <a:extLst>
              <a:ext uri="{FF2B5EF4-FFF2-40B4-BE49-F238E27FC236}">
                <a16:creationId xmlns:a16="http://schemas.microsoft.com/office/drawing/2014/main" xmlns="" id="{562F4EC1-9384-E448-88BE-82F8CB45EB9F}"/>
              </a:ext>
            </a:extLst>
          </p:cNvPr>
          <p:cNvSpPr/>
          <p:nvPr/>
        </p:nvSpPr>
        <p:spPr>
          <a:xfrm>
            <a:off x="421097" y="3493740"/>
            <a:ext cx="225083" cy="253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16">
            <a:extLst>
              <a:ext uri="{FF2B5EF4-FFF2-40B4-BE49-F238E27FC236}">
                <a16:creationId xmlns:a16="http://schemas.microsoft.com/office/drawing/2014/main" xmlns="" id="{897D5F71-DDF9-4B40-AB98-139E2BE88AD1}"/>
              </a:ext>
            </a:extLst>
          </p:cNvPr>
          <p:cNvSpPr/>
          <p:nvPr/>
        </p:nvSpPr>
        <p:spPr>
          <a:xfrm>
            <a:off x="426336" y="2093023"/>
            <a:ext cx="225083" cy="253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17">
            <a:extLst>
              <a:ext uri="{FF2B5EF4-FFF2-40B4-BE49-F238E27FC236}">
                <a16:creationId xmlns:a16="http://schemas.microsoft.com/office/drawing/2014/main" xmlns="" id="{04D27584-FB84-7D4C-A2B9-C8703BFDF2B9}"/>
              </a:ext>
            </a:extLst>
          </p:cNvPr>
          <p:cNvSpPr/>
          <p:nvPr/>
        </p:nvSpPr>
        <p:spPr>
          <a:xfrm>
            <a:off x="421096" y="2784077"/>
            <a:ext cx="225083" cy="2532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a:extLst>
              <a:ext uri="{FF2B5EF4-FFF2-40B4-BE49-F238E27FC236}">
                <a16:creationId xmlns:a16="http://schemas.microsoft.com/office/drawing/2014/main" xmlns="" id="{8A5E560E-8663-D945-BE26-C05DF1B992C2}"/>
              </a:ext>
            </a:extLst>
          </p:cNvPr>
          <p:cNvSpPr/>
          <p:nvPr/>
        </p:nvSpPr>
        <p:spPr>
          <a:xfrm>
            <a:off x="875140" y="5669759"/>
            <a:ext cx="6546985" cy="338554"/>
          </a:xfrm>
          <a:prstGeom prst="rect">
            <a:avLst/>
          </a:prstGeom>
        </p:spPr>
        <p:txBody>
          <a:bodyPr wrap="none">
            <a:spAutoFit/>
          </a:bodyPr>
          <a:lstStyle/>
          <a:p>
            <a:pPr algn="ctr"/>
            <a:r>
              <a:rPr lang="it-IT" sz="1600" b="1" dirty="0"/>
              <a:t>Email </a:t>
            </a:r>
            <a:r>
              <a:rPr lang="it-IT" sz="1600" b="1" dirty="0" err="1"/>
              <a:t>us</a:t>
            </a:r>
            <a:r>
              <a:rPr lang="it-IT" sz="1600" b="1" dirty="0"/>
              <a:t> for a </a:t>
            </a:r>
            <a:r>
              <a:rPr lang="it-IT" sz="1600" b="1" dirty="0" err="1"/>
              <a:t>comparison</a:t>
            </a:r>
            <a:r>
              <a:rPr lang="it-IT" sz="1600" b="1" dirty="0"/>
              <a:t>: </a:t>
            </a:r>
            <a:r>
              <a:rPr lang="it-IT" sz="1600" b="1" dirty="0" err="1">
                <a:solidFill>
                  <a:schemeClr val="accent1">
                    <a:lumMod val="75000"/>
                  </a:schemeClr>
                </a:solidFill>
              </a:rPr>
              <a:t>https</a:t>
            </a:r>
            <a:r>
              <a:rPr lang="it-IT" sz="1600" b="1" dirty="0">
                <a:solidFill>
                  <a:schemeClr val="accent1">
                    <a:lumMod val="75000"/>
                  </a:schemeClr>
                </a:solidFill>
              </a:rPr>
              <a:t>://t4lent.eu/</a:t>
            </a:r>
            <a:r>
              <a:rPr lang="it-IT" sz="1600" b="1" dirty="0" err="1">
                <a:solidFill>
                  <a:schemeClr val="accent1">
                    <a:lumMod val="75000"/>
                  </a:schemeClr>
                </a:solidFill>
              </a:rPr>
              <a:t>index.php</a:t>
            </a:r>
            <a:r>
              <a:rPr lang="it-IT" sz="1600" b="1" dirty="0">
                <a:solidFill>
                  <a:schemeClr val="accent1">
                    <a:lumMod val="75000"/>
                  </a:schemeClr>
                </a:solidFill>
              </a:rPr>
              <a:t>/</a:t>
            </a:r>
            <a:r>
              <a:rPr lang="it-IT" sz="1600" b="1" dirty="0" err="1">
                <a:solidFill>
                  <a:schemeClr val="accent1">
                    <a:lumMod val="75000"/>
                  </a:schemeClr>
                </a:solidFill>
              </a:rPr>
              <a:t>contact</a:t>
            </a:r>
            <a:r>
              <a:rPr lang="it-IT" sz="1600" b="1" dirty="0">
                <a:solidFill>
                  <a:schemeClr val="accent1">
                    <a:lumMod val="75000"/>
                  </a:schemeClr>
                </a:solidFill>
              </a:rPr>
              <a:t>/ </a:t>
            </a:r>
          </a:p>
        </p:txBody>
      </p:sp>
    </p:spTree>
    <p:extLst>
      <p:ext uri="{BB962C8B-B14F-4D97-AF65-F5344CB8AC3E}">
        <p14:creationId xmlns:p14="http://schemas.microsoft.com/office/powerpoint/2010/main" xmlns="" val="2899489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4" name="Title 3">
            <a:extLst>
              <a:ext uri="{FF2B5EF4-FFF2-40B4-BE49-F238E27FC236}">
                <a16:creationId xmlns:a16="http://schemas.microsoft.com/office/drawing/2014/main" xmlns="" id="{59F56C9B-E10D-4EC9-B3AB-F688BC900D33}"/>
              </a:ext>
            </a:extLst>
          </p:cNvPr>
          <p:cNvSpPr>
            <a:spLocks noGrp="1"/>
          </p:cNvSpPr>
          <p:nvPr>
            <p:ph type="ctrTitle"/>
          </p:nvPr>
        </p:nvSpPr>
        <p:spPr/>
        <p:txBody>
          <a:bodyPr>
            <a:normAutofit fontScale="90000"/>
          </a:bodyPr>
          <a:lstStyle/>
          <a:p>
            <a:r>
              <a:rPr lang="en-GB" sz="4800" b="1" dirty="0">
                <a:ln/>
              </a:rPr>
              <a:t>Thank you for watching!</a:t>
            </a:r>
            <a:r>
              <a:rPr lang="en-GB" sz="4800" b="1" i="1" dirty="0">
                <a:ln/>
                <a:solidFill>
                  <a:schemeClr val="accent4"/>
                </a:solidFill>
              </a:rPr>
              <a:t/>
            </a:r>
            <a:br>
              <a:rPr lang="en-GB" sz="4800" b="1" i="1" dirty="0">
                <a:ln/>
                <a:solidFill>
                  <a:schemeClr val="accent4"/>
                </a:solidFill>
              </a:rPr>
            </a:br>
            <a:endParaRPr lang="x-none" dirty="0"/>
          </a:p>
        </p:txBody>
      </p:sp>
      <p:pic>
        <p:nvPicPr>
          <p:cNvPr id="6" name="Grafik 358">
            <a:extLst>
              <a:ext uri="{FF2B5EF4-FFF2-40B4-BE49-F238E27FC236}">
                <a16:creationId xmlns:a16="http://schemas.microsoft.com/office/drawing/2014/main" xmlns="" id="{F6D68DA8-F7F9-4B03-8AB4-5C96DB6D3162}"/>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1067" y="5905512"/>
            <a:ext cx="1439863" cy="398463"/>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Grafik 359">
            <a:extLst>
              <a:ext uri="{FF2B5EF4-FFF2-40B4-BE49-F238E27FC236}">
                <a16:creationId xmlns:a16="http://schemas.microsoft.com/office/drawing/2014/main" xmlns="" id="{54A1FB7E-9FAC-49E4-AC91-37ABD6D33890}"/>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87155" y="5905512"/>
            <a:ext cx="792163" cy="404813"/>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Grafik 361">
            <a:extLst>
              <a:ext uri="{FF2B5EF4-FFF2-40B4-BE49-F238E27FC236}">
                <a16:creationId xmlns:a16="http://schemas.microsoft.com/office/drawing/2014/main" xmlns="" id="{D358AB8C-8099-4ACD-887B-D28B8F3ACE93}"/>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565594" y="5866258"/>
            <a:ext cx="822325" cy="36195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Grafik 360">
            <a:extLst>
              <a:ext uri="{FF2B5EF4-FFF2-40B4-BE49-F238E27FC236}">
                <a16:creationId xmlns:a16="http://schemas.microsoft.com/office/drawing/2014/main" xmlns="" id="{219B62B8-97A0-414D-AFB4-D179A08ED928}"/>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611889" y="5906739"/>
            <a:ext cx="1390650" cy="323850"/>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Grafik 355">
            <a:extLst>
              <a:ext uri="{FF2B5EF4-FFF2-40B4-BE49-F238E27FC236}">
                <a16:creationId xmlns:a16="http://schemas.microsoft.com/office/drawing/2014/main" xmlns="" id="{6ED271B3-288A-4C08-B4AB-42EC090FD475}"/>
              </a:ext>
            </a:extLst>
          </p:cNvPr>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154988" y="5905512"/>
            <a:ext cx="342900" cy="306388"/>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Grafik 356">
            <a:extLst>
              <a:ext uri="{FF2B5EF4-FFF2-40B4-BE49-F238E27FC236}">
                <a16:creationId xmlns:a16="http://schemas.microsoft.com/office/drawing/2014/main" xmlns="" id="{E5A418B5-4B76-4A39-8358-ABE8E05AF45E}"/>
              </a:ext>
            </a:extLst>
          </p:cNvPr>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6616221" y="5850743"/>
            <a:ext cx="525462" cy="369888"/>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Rectangle 12">
            <a:extLst>
              <a:ext uri="{FF2B5EF4-FFF2-40B4-BE49-F238E27FC236}">
                <a16:creationId xmlns:a16="http://schemas.microsoft.com/office/drawing/2014/main" xmlns="" id="{759B4883-1DC1-4619-B742-01DDFD87786A}"/>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14" name="Grafik 357">
            <a:extLst>
              <a:ext uri="{FF2B5EF4-FFF2-40B4-BE49-F238E27FC236}">
                <a16:creationId xmlns:a16="http://schemas.microsoft.com/office/drawing/2014/main" xmlns="" id="{573E0990-6B94-4F48-8A9C-D51FE0944790}"/>
              </a:ext>
            </a:extLst>
          </p:cNvPr>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86317" y="6061018"/>
            <a:ext cx="1558547" cy="617283"/>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Google Shape;54;p13">
            <a:extLst>
              <a:ext uri="{FF2B5EF4-FFF2-40B4-BE49-F238E27FC236}">
                <a16:creationId xmlns:a16="http://schemas.microsoft.com/office/drawing/2014/main" xmlns="" id="{ED0C36E6-2FD3-764A-BD23-C115E41515EF}"/>
              </a:ext>
            </a:extLst>
          </p:cNvPr>
          <p:cNvSpPr txBox="1">
            <a:spLocks/>
          </p:cNvSpPr>
          <p:nvPr/>
        </p:nvSpPr>
        <p:spPr>
          <a:xfrm>
            <a:off x="1111884" y="3074848"/>
            <a:ext cx="6895069" cy="905944"/>
          </a:xfrm>
          <a:prstGeom prst="rect">
            <a:avLst/>
          </a:prstGeom>
        </p:spPr>
        <p:txBody>
          <a:bodyPr spcFirstLastPara="1" vert="horz" wrap="square" lIns="91425" tIns="91425" rIns="91425" bIns="91425" rtlCol="0" anchor="b" anchorCtr="0">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spcBef>
                <a:spcPts val="0"/>
              </a:spcBef>
            </a:pPr>
            <a:r>
              <a:rPr lang="en-GB" sz="3600" b="1" spc="50" dirty="0">
                <a:ln w="0"/>
                <a:effectLst>
                  <a:innerShdw blurRad="63500" dist="50800" dir="13500000">
                    <a:srgbClr val="000000">
                      <a:alpha val="50000"/>
                    </a:srgbClr>
                  </a:innerShdw>
                </a:effectLst>
              </a:rPr>
              <a:t>Module 02: </a:t>
            </a:r>
            <a:r>
              <a:rPr lang="en-US" sz="3600" b="1" cap="all" dirty="0"/>
              <a:t>Attract</a:t>
            </a:r>
            <a:r>
              <a:rPr lang="en-US" sz="2400" b="1" dirty="0"/>
              <a:t> </a:t>
            </a:r>
            <a:br>
              <a:rPr lang="en-US" sz="2400" b="1" dirty="0"/>
            </a:br>
            <a:r>
              <a:rPr lang="en-US" sz="1800" b="1" dirty="0"/>
              <a:t>Employer Branding to Attract Talent</a:t>
            </a:r>
            <a:endParaRPr lang="en-GB" sz="1800" b="1" spc="50" dirty="0">
              <a:ln w="0"/>
              <a:effectLst>
                <a:innerShdw blurRad="63500" dist="50800" dir="13500000">
                  <a:srgbClr val="000000">
                    <a:alpha val="50000"/>
                  </a:srgbClr>
                </a:innerShdw>
              </a:effectLst>
            </a:endParaRPr>
          </a:p>
        </p:txBody>
      </p:sp>
      <p:sp>
        <p:nvSpPr>
          <p:cNvPr id="3" name="Rettangolo 2">
            <a:extLst>
              <a:ext uri="{FF2B5EF4-FFF2-40B4-BE49-F238E27FC236}">
                <a16:creationId xmlns:a16="http://schemas.microsoft.com/office/drawing/2014/main" xmlns="" id="{48FF6CC2-7F1C-6744-A736-D0B46CA022D6}"/>
              </a:ext>
            </a:extLst>
          </p:cNvPr>
          <p:cNvSpPr/>
          <p:nvPr/>
        </p:nvSpPr>
        <p:spPr>
          <a:xfrm>
            <a:off x="2580653" y="4129529"/>
            <a:ext cx="3982693" cy="646331"/>
          </a:xfrm>
          <a:prstGeom prst="rect">
            <a:avLst/>
          </a:prstGeom>
        </p:spPr>
        <p:txBody>
          <a:bodyPr wrap="none">
            <a:spAutoFit/>
          </a:bodyPr>
          <a:lstStyle/>
          <a:p>
            <a:r>
              <a:rPr lang="en-GB" sz="3600" b="1" cap="all" dirty="0">
                <a:solidFill>
                  <a:schemeClr val="accent1">
                    <a:lumMod val="75000"/>
                  </a:schemeClr>
                </a:solidFill>
              </a:rPr>
              <a:t>Practical Guide</a:t>
            </a:r>
            <a:endParaRPr lang="it-IT" sz="3600" b="1" cap="all" dirty="0">
              <a:solidFill>
                <a:schemeClr val="accent1">
                  <a:lumMod val="75000"/>
                </a:schemeClr>
              </a:solidFill>
            </a:endParaRPr>
          </a:p>
        </p:txBody>
      </p:sp>
    </p:spTree>
    <p:extLst>
      <p:ext uri="{BB962C8B-B14F-4D97-AF65-F5344CB8AC3E}">
        <p14:creationId xmlns:p14="http://schemas.microsoft.com/office/powerpoint/2010/main" xmlns="" val="45885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2049" name="Picture 1" descr="page2image61707968">
            <a:extLst>
              <a:ext uri="{FF2B5EF4-FFF2-40B4-BE49-F238E27FC236}">
                <a16:creationId xmlns:a16="http://schemas.microsoft.com/office/drawing/2014/main" xmlns="" id="{D9783343-EB2A-144E-9DE9-C31B8A9B8EEF}"/>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027" y="1470454"/>
            <a:ext cx="2380184" cy="538754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Rettangolo 10">
            <a:extLst>
              <a:ext uri="{FF2B5EF4-FFF2-40B4-BE49-F238E27FC236}">
                <a16:creationId xmlns:a16="http://schemas.microsoft.com/office/drawing/2014/main" xmlns="" id="{DF9A155B-BCB3-6347-8ED9-C29EB761224F}"/>
              </a:ext>
            </a:extLst>
          </p:cNvPr>
          <p:cNvSpPr/>
          <p:nvPr/>
        </p:nvSpPr>
        <p:spPr>
          <a:xfrm>
            <a:off x="2475589" y="1085931"/>
            <a:ext cx="2113005" cy="830997"/>
          </a:xfrm>
          <a:prstGeom prst="rect">
            <a:avLst/>
          </a:prstGeom>
        </p:spPr>
        <p:txBody>
          <a:bodyPr wrap="square">
            <a:spAutoFit/>
          </a:bodyPr>
          <a:lstStyle/>
          <a:p>
            <a:r>
              <a:rPr lang="it-IT" sz="1600" dirty="0"/>
              <a:t>Talent </a:t>
            </a:r>
            <a:r>
              <a:rPr lang="it-IT" sz="1600" dirty="0" err="1"/>
              <a:t>Shortage</a:t>
            </a:r>
            <a:r>
              <a:rPr lang="it-IT" sz="1600" dirty="0"/>
              <a:t>:</a:t>
            </a:r>
          </a:p>
          <a:p>
            <a:r>
              <a:rPr lang="it-IT" sz="1600" dirty="0"/>
              <a:t>an HR </a:t>
            </a:r>
            <a:r>
              <a:rPr lang="it-IT" sz="1600" dirty="0" err="1"/>
              <a:t>problem</a:t>
            </a:r>
            <a:endParaRPr lang="it-IT" sz="1600" dirty="0"/>
          </a:p>
          <a:p>
            <a:r>
              <a:rPr lang="it-IT" sz="1600" dirty="0"/>
              <a:t>or </a:t>
            </a:r>
            <a:r>
              <a:rPr lang="it-IT" sz="1600" dirty="0" err="1"/>
              <a:t>Communication</a:t>
            </a:r>
            <a:r>
              <a:rPr lang="it-IT" sz="1600" dirty="0"/>
              <a:t>?</a:t>
            </a:r>
          </a:p>
        </p:txBody>
      </p:sp>
      <p:sp>
        <p:nvSpPr>
          <p:cNvPr id="12" name="Rettangolo 11">
            <a:extLst>
              <a:ext uri="{FF2B5EF4-FFF2-40B4-BE49-F238E27FC236}">
                <a16:creationId xmlns:a16="http://schemas.microsoft.com/office/drawing/2014/main" xmlns="" id="{0822806A-B42B-4148-B2BE-FFDCFB0AED8D}"/>
              </a:ext>
            </a:extLst>
          </p:cNvPr>
          <p:cNvSpPr/>
          <p:nvPr/>
        </p:nvSpPr>
        <p:spPr>
          <a:xfrm>
            <a:off x="2475588" y="4181855"/>
            <a:ext cx="3146305" cy="584775"/>
          </a:xfrm>
          <a:prstGeom prst="rect">
            <a:avLst/>
          </a:prstGeom>
        </p:spPr>
        <p:txBody>
          <a:bodyPr wrap="square">
            <a:spAutoFit/>
          </a:bodyPr>
          <a:lstStyle/>
          <a:p>
            <a:r>
              <a:rPr lang="it-IT" sz="1600" dirty="0" err="1"/>
              <a:t>LinkedIn</a:t>
            </a:r>
            <a:r>
              <a:rPr lang="it-IT" sz="1600" dirty="0"/>
              <a:t>: </a:t>
            </a:r>
            <a:r>
              <a:rPr lang="it-IT" sz="1600" dirty="0" err="1"/>
              <a:t>Internal</a:t>
            </a:r>
            <a:r>
              <a:rPr lang="it-IT" sz="1600" dirty="0"/>
              <a:t> </a:t>
            </a:r>
            <a:r>
              <a:rPr lang="it-IT" sz="1600" dirty="0" err="1"/>
              <a:t>Customer</a:t>
            </a:r>
            <a:endParaRPr lang="it-IT" sz="1600" dirty="0"/>
          </a:p>
          <a:p>
            <a:r>
              <a:rPr lang="it-IT" sz="1600" dirty="0"/>
              <a:t>&gt; </a:t>
            </a:r>
            <a:r>
              <a:rPr lang="it-IT" sz="1600" dirty="0" err="1"/>
              <a:t>External</a:t>
            </a:r>
            <a:r>
              <a:rPr lang="it-IT" sz="1600" dirty="0"/>
              <a:t> </a:t>
            </a:r>
            <a:r>
              <a:rPr lang="it-IT" sz="1600" dirty="0" err="1"/>
              <a:t>Customer</a:t>
            </a:r>
            <a:endParaRPr lang="it-IT" sz="1600" dirty="0"/>
          </a:p>
        </p:txBody>
      </p:sp>
      <p:sp>
        <p:nvSpPr>
          <p:cNvPr id="13" name="Rettangolo 12">
            <a:extLst>
              <a:ext uri="{FF2B5EF4-FFF2-40B4-BE49-F238E27FC236}">
                <a16:creationId xmlns:a16="http://schemas.microsoft.com/office/drawing/2014/main" xmlns="" id="{104B56EE-7A7C-204A-AF1C-B45F7F0CBB27}"/>
              </a:ext>
            </a:extLst>
          </p:cNvPr>
          <p:cNvSpPr/>
          <p:nvPr/>
        </p:nvSpPr>
        <p:spPr>
          <a:xfrm>
            <a:off x="2475589" y="2021623"/>
            <a:ext cx="2644346" cy="584775"/>
          </a:xfrm>
          <a:prstGeom prst="rect">
            <a:avLst/>
          </a:prstGeom>
        </p:spPr>
        <p:txBody>
          <a:bodyPr wrap="square">
            <a:spAutoFit/>
          </a:bodyPr>
          <a:lstStyle/>
          <a:p>
            <a:r>
              <a:rPr lang="it-IT" sz="1600" dirty="0" err="1"/>
              <a:t>LinkedIn</a:t>
            </a:r>
            <a:r>
              <a:rPr lang="it-IT" sz="1600" dirty="0"/>
              <a:t>:</a:t>
            </a:r>
          </a:p>
          <a:p>
            <a:r>
              <a:rPr lang="it-IT" sz="1600" dirty="0" err="1"/>
              <a:t>did</a:t>
            </a:r>
            <a:r>
              <a:rPr lang="it-IT" sz="1600" dirty="0"/>
              <a:t> </a:t>
            </a:r>
            <a:r>
              <a:rPr lang="it-IT" sz="1600" dirty="0" err="1"/>
              <a:t>you</a:t>
            </a:r>
            <a:r>
              <a:rPr lang="it-IT" sz="1600" dirty="0"/>
              <a:t> </a:t>
            </a:r>
            <a:r>
              <a:rPr lang="it-IT" sz="1600" dirty="0" err="1"/>
              <a:t>really</a:t>
            </a:r>
            <a:r>
              <a:rPr lang="it-IT" sz="1600" dirty="0"/>
              <a:t> </a:t>
            </a:r>
            <a:r>
              <a:rPr lang="it-IT" sz="1600" dirty="0" err="1"/>
              <a:t>understand</a:t>
            </a:r>
            <a:r>
              <a:rPr lang="it-IT" sz="1600" dirty="0"/>
              <a:t>?</a:t>
            </a:r>
          </a:p>
        </p:txBody>
      </p:sp>
      <p:sp>
        <p:nvSpPr>
          <p:cNvPr id="14" name="Rettangolo 13">
            <a:extLst>
              <a:ext uri="{FF2B5EF4-FFF2-40B4-BE49-F238E27FC236}">
                <a16:creationId xmlns:a16="http://schemas.microsoft.com/office/drawing/2014/main" xmlns="" id="{73396C3E-EA5E-B846-A52A-4BBD8F35B27C}"/>
              </a:ext>
            </a:extLst>
          </p:cNvPr>
          <p:cNvSpPr/>
          <p:nvPr/>
        </p:nvSpPr>
        <p:spPr>
          <a:xfrm>
            <a:off x="2475589" y="2744177"/>
            <a:ext cx="3146305" cy="584775"/>
          </a:xfrm>
          <a:prstGeom prst="rect">
            <a:avLst/>
          </a:prstGeom>
        </p:spPr>
        <p:txBody>
          <a:bodyPr wrap="square">
            <a:spAutoFit/>
          </a:bodyPr>
          <a:lstStyle/>
          <a:p>
            <a:r>
              <a:rPr lang="it-IT" sz="1600" dirty="0"/>
              <a:t>HR and </a:t>
            </a:r>
            <a:r>
              <a:rPr lang="it-IT" sz="1600" dirty="0" err="1"/>
              <a:t>Communication</a:t>
            </a:r>
            <a:r>
              <a:rPr lang="it-IT" sz="1600" dirty="0"/>
              <a:t>: the </a:t>
            </a:r>
            <a:r>
              <a:rPr lang="it-IT" sz="1600" dirty="0" err="1"/>
              <a:t>testimony</a:t>
            </a:r>
            <a:r>
              <a:rPr lang="it-IT" sz="1600" dirty="0"/>
              <a:t> of the Hera Group</a:t>
            </a:r>
          </a:p>
        </p:txBody>
      </p:sp>
      <p:sp>
        <p:nvSpPr>
          <p:cNvPr id="15" name="Rettangolo 14">
            <a:extLst>
              <a:ext uri="{FF2B5EF4-FFF2-40B4-BE49-F238E27FC236}">
                <a16:creationId xmlns:a16="http://schemas.microsoft.com/office/drawing/2014/main" xmlns="" id="{92230431-922A-8744-A0F9-2A9B504C725B}"/>
              </a:ext>
            </a:extLst>
          </p:cNvPr>
          <p:cNvSpPr/>
          <p:nvPr/>
        </p:nvSpPr>
        <p:spPr>
          <a:xfrm>
            <a:off x="2475588" y="3455786"/>
            <a:ext cx="2832715" cy="584775"/>
          </a:xfrm>
          <a:prstGeom prst="rect">
            <a:avLst/>
          </a:prstGeom>
        </p:spPr>
        <p:txBody>
          <a:bodyPr wrap="square">
            <a:spAutoFit/>
          </a:bodyPr>
          <a:lstStyle/>
          <a:p>
            <a:r>
              <a:rPr lang="it-IT" sz="1600" dirty="0" err="1"/>
              <a:t>Increase</a:t>
            </a:r>
            <a:r>
              <a:rPr lang="it-IT" sz="1600" dirty="0"/>
              <a:t> </a:t>
            </a:r>
            <a:r>
              <a:rPr lang="it-IT" sz="1600" dirty="0" err="1"/>
              <a:t>your</a:t>
            </a:r>
            <a:r>
              <a:rPr lang="it-IT" sz="1600" dirty="0"/>
              <a:t> </a:t>
            </a:r>
            <a:r>
              <a:rPr lang="it-IT" sz="1600" dirty="0" err="1"/>
              <a:t>range</a:t>
            </a:r>
            <a:endParaRPr lang="it-IT" sz="1600" dirty="0"/>
          </a:p>
          <a:p>
            <a:r>
              <a:rPr lang="it-IT" sz="1600" dirty="0"/>
              <a:t>of </a:t>
            </a:r>
            <a:r>
              <a:rPr lang="it-IT" sz="1600" dirty="0" err="1"/>
              <a:t>your</a:t>
            </a:r>
            <a:r>
              <a:rPr lang="it-IT" sz="1600" dirty="0"/>
              <a:t> Employer Brand</a:t>
            </a:r>
          </a:p>
        </p:txBody>
      </p:sp>
      <p:sp>
        <p:nvSpPr>
          <p:cNvPr id="16" name="Rettangolo 15">
            <a:extLst>
              <a:ext uri="{FF2B5EF4-FFF2-40B4-BE49-F238E27FC236}">
                <a16:creationId xmlns:a16="http://schemas.microsoft.com/office/drawing/2014/main" xmlns="" id="{B9DF0C02-8C65-0D41-8630-1C4559252A7B}"/>
              </a:ext>
            </a:extLst>
          </p:cNvPr>
          <p:cNvSpPr/>
          <p:nvPr/>
        </p:nvSpPr>
        <p:spPr>
          <a:xfrm>
            <a:off x="2475588" y="4964487"/>
            <a:ext cx="3174972" cy="830997"/>
          </a:xfrm>
          <a:prstGeom prst="rect">
            <a:avLst/>
          </a:prstGeom>
        </p:spPr>
        <p:txBody>
          <a:bodyPr wrap="square">
            <a:spAutoFit/>
          </a:bodyPr>
          <a:lstStyle/>
          <a:p>
            <a:r>
              <a:rPr lang="it-IT" sz="1600" dirty="0" err="1"/>
              <a:t>Why</a:t>
            </a:r>
            <a:r>
              <a:rPr lang="it-IT" sz="1600" dirty="0"/>
              <a:t> are </a:t>
            </a:r>
            <a:r>
              <a:rPr lang="it-IT" sz="1600" dirty="0" err="1"/>
              <a:t>not</a:t>
            </a:r>
            <a:r>
              <a:rPr lang="it-IT" sz="1600" dirty="0"/>
              <a:t> </a:t>
            </a:r>
            <a:r>
              <a:rPr lang="it-IT" sz="1600" dirty="0" err="1"/>
              <a:t>you</a:t>
            </a:r>
            <a:r>
              <a:rPr lang="it-IT" sz="1600" dirty="0"/>
              <a:t> </a:t>
            </a:r>
            <a:r>
              <a:rPr lang="it-IT" sz="1600" dirty="0" err="1"/>
              <a:t>finding</a:t>
            </a:r>
            <a:r>
              <a:rPr lang="it-IT" sz="1600" dirty="0"/>
              <a:t> or </a:t>
            </a:r>
            <a:r>
              <a:rPr lang="it-IT" sz="1600" dirty="0" err="1"/>
              <a:t>attracting</a:t>
            </a:r>
            <a:r>
              <a:rPr lang="it-IT" sz="1600" dirty="0"/>
              <a:t> talent </a:t>
            </a:r>
            <a:r>
              <a:rPr lang="it-IT" sz="1600" dirty="0" err="1"/>
              <a:t>you</a:t>
            </a:r>
            <a:r>
              <a:rPr lang="it-IT" sz="1600" dirty="0"/>
              <a:t> are </a:t>
            </a:r>
            <a:r>
              <a:rPr lang="it-IT" sz="1600" dirty="0" err="1"/>
              <a:t>looking</a:t>
            </a:r>
            <a:r>
              <a:rPr lang="it-IT" sz="1600" dirty="0"/>
              <a:t> for with </a:t>
            </a:r>
            <a:r>
              <a:rPr lang="it-IT" sz="1600" dirty="0" err="1"/>
              <a:t>LinkedIn</a:t>
            </a:r>
            <a:endParaRPr lang="it-IT" sz="1600" dirty="0"/>
          </a:p>
        </p:txBody>
      </p:sp>
      <p:sp>
        <p:nvSpPr>
          <p:cNvPr id="19" name="Rettangolo 18">
            <a:extLst>
              <a:ext uri="{FF2B5EF4-FFF2-40B4-BE49-F238E27FC236}">
                <a16:creationId xmlns:a16="http://schemas.microsoft.com/office/drawing/2014/main" xmlns="" id="{14225DD1-E33C-4A43-B2B1-E4E9143DF492}"/>
              </a:ext>
            </a:extLst>
          </p:cNvPr>
          <p:cNvSpPr/>
          <p:nvPr/>
        </p:nvSpPr>
        <p:spPr>
          <a:xfrm>
            <a:off x="5917072" y="4181855"/>
            <a:ext cx="2843088" cy="584775"/>
          </a:xfrm>
          <a:prstGeom prst="rect">
            <a:avLst/>
          </a:prstGeom>
        </p:spPr>
        <p:txBody>
          <a:bodyPr wrap="square">
            <a:spAutoFit/>
          </a:bodyPr>
          <a:lstStyle/>
          <a:p>
            <a:r>
              <a:rPr lang="it-IT" sz="1600" dirty="0" err="1"/>
              <a:t>Align</a:t>
            </a:r>
            <a:r>
              <a:rPr lang="it-IT" sz="1600" dirty="0"/>
              <a:t> </a:t>
            </a:r>
            <a:r>
              <a:rPr lang="it-IT" sz="1600" dirty="0" err="1"/>
              <a:t>managers</a:t>
            </a:r>
            <a:r>
              <a:rPr lang="it-IT" sz="1600" dirty="0"/>
              <a:t> on </a:t>
            </a:r>
            <a:r>
              <a:rPr lang="it-IT" sz="1600" dirty="0" err="1"/>
              <a:t>LinkedIn’s</a:t>
            </a:r>
            <a:r>
              <a:rPr lang="it-IT" sz="1600" dirty="0"/>
              <a:t> </a:t>
            </a:r>
          </a:p>
          <a:p>
            <a:r>
              <a:rPr lang="it-IT" sz="1600" dirty="0" err="1"/>
              <a:t>real</a:t>
            </a:r>
            <a:r>
              <a:rPr lang="it-IT" sz="1600" dirty="0"/>
              <a:t> impact on the company</a:t>
            </a:r>
          </a:p>
        </p:txBody>
      </p:sp>
      <p:sp>
        <p:nvSpPr>
          <p:cNvPr id="20" name="Rettangolo 19">
            <a:extLst>
              <a:ext uri="{FF2B5EF4-FFF2-40B4-BE49-F238E27FC236}">
                <a16:creationId xmlns:a16="http://schemas.microsoft.com/office/drawing/2014/main" xmlns="" id="{B3EAC4F4-D4BC-BF48-8A6D-5D041B8CE75F}"/>
              </a:ext>
            </a:extLst>
          </p:cNvPr>
          <p:cNvSpPr/>
          <p:nvPr/>
        </p:nvSpPr>
        <p:spPr>
          <a:xfrm>
            <a:off x="5904247" y="1115338"/>
            <a:ext cx="2353529" cy="584775"/>
          </a:xfrm>
          <a:prstGeom prst="rect">
            <a:avLst/>
          </a:prstGeom>
        </p:spPr>
        <p:txBody>
          <a:bodyPr wrap="none">
            <a:spAutoFit/>
          </a:bodyPr>
          <a:lstStyle/>
          <a:p>
            <a:r>
              <a:rPr lang="it-IT" sz="1600" dirty="0" err="1"/>
              <a:t>If</a:t>
            </a:r>
            <a:r>
              <a:rPr lang="it-IT" sz="1600" dirty="0"/>
              <a:t> </a:t>
            </a:r>
            <a:r>
              <a:rPr lang="it-IT" sz="1600" dirty="0" err="1"/>
              <a:t>there</a:t>
            </a:r>
            <a:r>
              <a:rPr lang="it-IT" sz="1600" dirty="0"/>
              <a:t> </a:t>
            </a:r>
            <a:r>
              <a:rPr lang="it-IT" sz="1600" dirty="0" err="1"/>
              <a:t>is</a:t>
            </a:r>
            <a:r>
              <a:rPr lang="it-IT" sz="1600" dirty="0"/>
              <a:t> no Employer </a:t>
            </a:r>
          </a:p>
          <a:p>
            <a:r>
              <a:rPr lang="it-IT" sz="1600" dirty="0"/>
              <a:t>Brand </a:t>
            </a:r>
            <a:r>
              <a:rPr lang="it-IT" sz="1600" dirty="0" err="1"/>
              <a:t>Awareness</a:t>
            </a:r>
            <a:endParaRPr lang="it-IT" sz="1600" dirty="0"/>
          </a:p>
        </p:txBody>
      </p:sp>
      <p:sp>
        <p:nvSpPr>
          <p:cNvPr id="21" name="Rettangolo 20">
            <a:extLst>
              <a:ext uri="{FF2B5EF4-FFF2-40B4-BE49-F238E27FC236}">
                <a16:creationId xmlns:a16="http://schemas.microsoft.com/office/drawing/2014/main" xmlns="" id="{C27BD846-655D-6440-A9C0-CFED9C4AE688}"/>
              </a:ext>
            </a:extLst>
          </p:cNvPr>
          <p:cNvSpPr/>
          <p:nvPr/>
        </p:nvSpPr>
        <p:spPr>
          <a:xfrm>
            <a:off x="5905321" y="1928700"/>
            <a:ext cx="3086265" cy="584775"/>
          </a:xfrm>
          <a:prstGeom prst="rect">
            <a:avLst/>
          </a:prstGeom>
        </p:spPr>
        <p:txBody>
          <a:bodyPr wrap="square">
            <a:spAutoFit/>
          </a:bodyPr>
          <a:lstStyle/>
          <a:p>
            <a:r>
              <a:rPr lang="it-IT" sz="1600" dirty="0" err="1"/>
              <a:t>But</a:t>
            </a:r>
            <a:r>
              <a:rPr lang="it-IT" sz="1600" dirty="0"/>
              <a:t>, </a:t>
            </a:r>
            <a:r>
              <a:rPr lang="it-IT" sz="1600" dirty="0" err="1"/>
              <a:t>where</a:t>
            </a:r>
            <a:r>
              <a:rPr lang="it-IT" sz="1600" dirty="0"/>
              <a:t> are </a:t>
            </a:r>
            <a:r>
              <a:rPr lang="it-IT" sz="1600" dirty="0" err="1"/>
              <a:t>you</a:t>
            </a:r>
            <a:r>
              <a:rPr lang="it-IT" sz="1600" dirty="0"/>
              <a:t> </a:t>
            </a:r>
            <a:r>
              <a:rPr lang="it-IT" sz="1600" dirty="0" err="1"/>
              <a:t>going</a:t>
            </a:r>
            <a:r>
              <a:rPr lang="it-IT" sz="1600" dirty="0"/>
              <a:t> </a:t>
            </a:r>
            <a:r>
              <a:rPr lang="it-IT" sz="1600" dirty="0" err="1"/>
              <a:t>if</a:t>
            </a:r>
            <a:r>
              <a:rPr lang="it-IT" sz="1600" dirty="0"/>
              <a:t> </a:t>
            </a:r>
            <a:r>
              <a:rPr lang="it-IT" sz="1600" dirty="0" err="1"/>
              <a:t>you</a:t>
            </a:r>
            <a:r>
              <a:rPr lang="it-IT" sz="1600" dirty="0"/>
              <a:t> </a:t>
            </a:r>
          </a:p>
          <a:p>
            <a:r>
              <a:rPr lang="it-IT" sz="1600" dirty="0" err="1"/>
              <a:t>don't</a:t>
            </a:r>
            <a:r>
              <a:rPr lang="it-IT" sz="1600" dirty="0"/>
              <a:t> </a:t>
            </a:r>
            <a:r>
              <a:rPr lang="it-IT" sz="1600" dirty="0" err="1"/>
              <a:t>have</a:t>
            </a:r>
            <a:r>
              <a:rPr lang="it-IT" sz="1600" dirty="0"/>
              <a:t> the </a:t>
            </a:r>
            <a:r>
              <a:rPr lang="it-IT" sz="1600" dirty="0" err="1"/>
              <a:t>plan</a:t>
            </a:r>
            <a:r>
              <a:rPr lang="it-IT" sz="1600" dirty="0"/>
              <a:t>?</a:t>
            </a:r>
          </a:p>
        </p:txBody>
      </p:sp>
      <p:sp>
        <p:nvSpPr>
          <p:cNvPr id="22" name="Rettangolo 21">
            <a:extLst>
              <a:ext uri="{FF2B5EF4-FFF2-40B4-BE49-F238E27FC236}">
                <a16:creationId xmlns:a16="http://schemas.microsoft.com/office/drawing/2014/main" xmlns="" id="{588B0508-AFE6-7444-AFB6-F34045267D56}"/>
              </a:ext>
            </a:extLst>
          </p:cNvPr>
          <p:cNvSpPr/>
          <p:nvPr/>
        </p:nvSpPr>
        <p:spPr>
          <a:xfrm>
            <a:off x="5904247" y="2622868"/>
            <a:ext cx="2843088" cy="584775"/>
          </a:xfrm>
          <a:prstGeom prst="rect">
            <a:avLst/>
          </a:prstGeom>
        </p:spPr>
        <p:txBody>
          <a:bodyPr wrap="square">
            <a:spAutoFit/>
          </a:bodyPr>
          <a:lstStyle/>
          <a:p>
            <a:r>
              <a:rPr lang="it-IT" sz="1600" dirty="0" err="1"/>
              <a:t>Avoid</a:t>
            </a:r>
            <a:r>
              <a:rPr lang="it-IT" sz="1600" dirty="0"/>
              <a:t> </a:t>
            </a:r>
            <a:r>
              <a:rPr lang="it-IT" sz="1600" dirty="0" err="1"/>
              <a:t>wasting</a:t>
            </a:r>
            <a:r>
              <a:rPr lang="it-IT" sz="1600" dirty="0"/>
              <a:t> </a:t>
            </a:r>
            <a:r>
              <a:rPr lang="it-IT" sz="1600" dirty="0" err="1"/>
              <a:t>energy</a:t>
            </a:r>
            <a:r>
              <a:rPr lang="it-IT" sz="1600" dirty="0"/>
              <a:t> and </a:t>
            </a:r>
          </a:p>
          <a:p>
            <a:r>
              <a:rPr lang="it-IT" sz="1600" dirty="0" err="1"/>
              <a:t>Resources</a:t>
            </a:r>
            <a:endParaRPr lang="it-IT" sz="1600" dirty="0"/>
          </a:p>
        </p:txBody>
      </p:sp>
      <p:sp>
        <p:nvSpPr>
          <p:cNvPr id="23" name="Rettangolo 22">
            <a:extLst>
              <a:ext uri="{FF2B5EF4-FFF2-40B4-BE49-F238E27FC236}">
                <a16:creationId xmlns:a16="http://schemas.microsoft.com/office/drawing/2014/main" xmlns="" id="{7F5CEF89-928E-C648-98F7-5D1662276D0E}"/>
              </a:ext>
            </a:extLst>
          </p:cNvPr>
          <p:cNvSpPr/>
          <p:nvPr/>
        </p:nvSpPr>
        <p:spPr>
          <a:xfrm>
            <a:off x="5904247" y="3303773"/>
            <a:ext cx="3146305" cy="830997"/>
          </a:xfrm>
          <a:prstGeom prst="rect">
            <a:avLst/>
          </a:prstGeom>
        </p:spPr>
        <p:txBody>
          <a:bodyPr wrap="square">
            <a:spAutoFit/>
          </a:bodyPr>
          <a:lstStyle/>
          <a:p>
            <a:r>
              <a:rPr lang="it-IT" sz="1600" dirty="0" err="1"/>
              <a:t>Defining</a:t>
            </a:r>
            <a:r>
              <a:rPr lang="it-IT" sz="1600" dirty="0"/>
              <a:t> an Employer Brand </a:t>
            </a:r>
            <a:r>
              <a:rPr lang="it-IT" sz="1600" dirty="0" err="1"/>
              <a:t>Communication</a:t>
            </a:r>
            <a:r>
              <a:rPr lang="it-IT" sz="1600" dirty="0"/>
              <a:t> </a:t>
            </a:r>
            <a:r>
              <a:rPr lang="it-IT" sz="1600" dirty="0" err="1"/>
              <a:t>strategy</a:t>
            </a:r>
            <a:r>
              <a:rPr lang="it-IT" sz="1600" dirty="0"/>
              <a:t> on </a:t>
            </a:r>
            <a:r>
              <a:rPr lang="it-IT" sz="1600" dirty="0" err="1"/>
              <a:t>LinkedIn</a:t>
            </a:r>
            <a:r>
              <a:rPr lang="it-IT" sz="1600" dirty="0"/>
              <a:t>: common </a:t>
            </a:r>
            <a:r>
              <a:rPr lang="it-IT" sz="1600" dirty="0" err="1"/>
              <a:t>mistakes</a:t>
            </a:r>
            <a:endParaRPr lang="it-IT" sz="1600" dirty="0"/>
          </a:p>
        </p:txBody>
      </p:sp>
      <p:sp>
        <p:nvSpPr>
          <p:cNvPr id="24" name="Rettangolo 23">
            <a:extLst>
              <a:ext uri="{FF2B5EF4-FFF2-40B4-BE49-F238E27FC236}">
                <a16:creationId xmlns:a16="http://schemas.microsoft.com/office/drawing/2014/main" xmlns="" id="{1019DFA8-D2AD-7B49-8C3B-A374F543E96D}"/>
              </a:ext>
            </a:extLst>
          </p:cNvPr>
          <p:cNvSpPr/>
          <p:nvPr/>
        </p:nvSpPr>
        <p:spPr>
          <a:xfrm>
            <a:off x="5917072" y="4917729"/>
            <a:ext cx="2963393" cy="584775"/>
          </a:xfrm>
          <a:prstGeom prst="rect">
            <a:avLst/>
          </a:prstGeom>
        </p:spPr>
        <p:txBody>
          <a:bodyPr wrap="square">
            <a:spAutoFit/>
          </a:bodyPr>
          <a:lstStyle/>
          <a:p>
            <a:r>
              <a:rPr lang="it-IT" sz="1600" dirty="0" err="1"/>
              <a:t>Checklist</a:t>
            </a:r>
            <a:r>
              <a:rPr lang="it-IT" sz="1600" dirty="0"/>
              <a:t>: </a:t>
            </a:r>
            <a:r>
              <a:rPr lang="it-IT" sz="1600" dirty="0" err="1"/>
              <a:t>You</a:t>
            </a:r>
            <a:r>
              <a:rPr lang="it-IT" sz="1600" dirty="0"/>
              <a:t> </a:t>
            </a:r>
            <a:r>
              <a:rPr lang="it-IT" sz="1600" dirty="0" err="1"/>
              <a:t>have</a:t>
            </a:r>
            <a:r>
              <a:rPr lang="it-IT" sz="1600" dirty="0"/>
              <a:t> a </a:t>
            </a:r>
            <a:r>
              <a:rPr lang="it-IT" sz="1600" dirty="0" err="1"/>
              <a:t>problem</a:t>
            </a:r>
            <a:endParaRPr lang="it-IT" sz="1600" dirty="0"/>
          </a:p>
          <a:p>
            <a:r>
              <a:rPr lang="it-IT" sz="1600" dirty="0"/>
              <a:t>of Employer Brand </a:t>
            </a:r>
            <a:r>
              <a:rPr lang="it-IT" sz="1600" dirty="0" err="1"/>
              <a:t>Awareness</a:t>
            </a:r>
            <a:r>
              <a:rPr lang="it-IT" sz="1600" dirty="0"/>
              <a:t>?</a:t>
            </a:r>
          </a:p>
        </p:txBody>
      </p:sp>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39281" y="163858"/>
            <a:ext cx="6424345"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it-IT" sz="3600" b="1" dirty="0"/>
              <a:t/>
            </a:r>
            <a:br>
              <a:rPr lang="it-IT" sz="3600" b="1" dirty="0"/>
            </a:br>
            <a:r>
              <a:rPr lang="it-IT" sz="3100" b="1" dirty="0" err="1"/>
              <a:t>What</a:t>
            </a:r>
            <a:r>
              <a:rPr lang="it-IT" sz="3100" b="1" dirty="0"/>
              <a:t> </a:t>
            </a:r>
            <a:r>
              <a:rPr lang="it-IT" sz="3100" b="1" dirty="0" err="1"/>
              <a:t>you</a:t>
            </a:r>
            <a:r>
              <a:rPr lang="it-IT" sz="3100" b="1" dirty="0"/>
              <a:t> </a:t>
            </a:r>
            <a:r>
              <a:rPr lang="it-IT" sz="3100" b="1" dirty="0" err="1"/>
              <a:t>will</a:t>
            </a:r>
            <a:r>
              <a:rPr lang="it-IT" sz="3100" b="1" dirty="0"/>
              <a:t> </a:t>
            </a:r>
            <a:r>
              <a:rPr lang="it-IT" sz="3100" b="1" dirty="0" err="1"/>
              <a:t>find</a:t>
            </a:r>
            <a:r>
              <a:rPr lang="it-IT" sz="3100" b="1" dirty="0"/>
              <a:t> in </a:t>
            </a:r>
            <a:r>
              <a:rPr lang="it-IT" sz="3100" b="1" dirty="0" err="1"/>
              <a:t>this</a:t>
            </a:r>
            <a:r>
              <a:rPr lang="it-IT" sz="3100" b="1" dirty="0"/>
              <a:t> guide</a:t>
            </a:r>
            <a:br>
              <a:rPr lang="it-IT" sz="3100" b="1" dirty="0"/>
            </a:br>
            <a:endParaRPr lang="en-GB" sz="3400" b="1" dirty="0">
              <a:ln/>
              <a:solidFill>
                <a:schemeClr val="bg1"/>
              </a:solidFill>
            </a:endParaRPr>
          </a:p>
        </p:txBody>
      </p:sp>
    </p:spTree>
    <p:extLst>
      <p:ext uri="{BB962C8B-B14F-4D97-AF65-F5344CB8AC3E}">
        <p14:creationId xmlns:p14="http://schemas.microsoft.com/office/powerpoint/2010/main" xmlns="" val="3952677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Title 2">
            <a:extLst>
              <a:ext uri="{FF2B5EF4-FFF2-40B4-BE49-F238E27FC236}">
                <a16:creationId xmlns:a16="http://schemas.microsoft.com/office/drawing/2014/main" xmlns="" id="{17885853-5C26-6D49-BB97-782C4D043397}"/>
              </a:ext>
            </a:extLst>
          </p:cNvPr>
          <p:cNvSpPr txBox="1">
            <a:spLocks/>
          </p:cNvSpPr>
          <p:nvPr/>
        </p:nvSpPr>
        <p:spPr>
          <a:xfrm>
            <a:off x="2584900" y="201126"/>
            <a:ext cx="6424345"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a:p>
            <a:r>
              <a:rPr lang="it-IT" sz="2200" b="1" dirty="0"/>
              <a:t>Talent </a:t>
            </a:r>
            <a:r>
              <a:rPr lang="it-IT" sz="2200" b="1" dirty="0" err="1"/>
              <a:t>Shortage</a:t>
            </a:r>
            <a:r>
              <a:rPr lang="it-IT" sz="2200" b="1" dirty="0"/>
              <a:t>: an HR </a:t>
            </a:r>
            <a:r>
              <a:rPr lang="it-IT" sz="2200" b="1" dirty="0" err="1"/>
              <a:t>problem</a:t>
            </a:r>
            <a:r>
              <a:rPr lang="it-IT" sz="2200" b="1" dirty="0"/>
              <a:t> or </a:t>
            </a:r>
            <a:r>
              <a:rPr lang="it-IT" sz="2200" b="1" dirty="0" err="1"/>
              <a:t>Communication</a:t>
            </a:r>
            <a:r>
              <a:rPr lang="it-IT" sz="2200" b="1" dirty="0"/>
              <a:t>?</a:t>
            </a:r>
            <a:r>
              <a:rPr lang="it-IT" sz="3100" b="1" dirty="0"/>
              <a:t/>
            </a:r>
            <a:br>
              <a:rPr lang="it-IT" sz="3100" b="1" dirty="0"/>
            </a:br>
            <a:endParaRPr lang="en-GB" sz="3400" b="1" dirty="0">
              <a:ln/>
              <a:solidFill>
                <a:schemeClr val="bg1"/>
              </a:solidFill>
            </a:endParaRPr>
          </a:p>
        </p:txBody>
      </p:sp>
      <p:pic>
        <p:nvPicPr>
          <p:cNvPr id="3074" name="Picture 2" descr="page3image44469296">
            <a:extLst>
              <a:ext uri="{FF2B5EF4-FFF2-40B4-BE49-F238E27FC236}">
                <a16:creationId xmlns:a16="http://schemas.microsoft.com/office/drawing/2014/main" xmlns="" id="{B759DA15-4A3E-5649-B802-857805ADBAFB}"/>
              </a:ext>
            </a:extLst>
          </p:cNvPr>
          <p:cNvPicPr>
            <a:picLocks noChangeAspect="1" noChangeArrowheads="1"/>
          </p:cNvPicPr>
          <p:nvPr/>
        </p:nvPicPr>
        <p:blipFill>
          <a:blip r:embed="rId4" cstate="print">
            <a:alphaModFix amt="49000"/>
            <a:extLst>
              <a:ext uri="{28A0092B-C50C-407E-A947-70E740481C1C}">
                <a14:useLocalDpi xmlns:a14="http://schemas.microsoft.com/office/drawing/2010/main" xmlns="" val="0"/>
              </a:ext>
            </a:extLst>
          </a:blip>
          <a:srcRect/>
          <a:stretch>
            <a:fillRect/>
          </a:stretch>
        </p:blipFill>
        <p:spPr bwMode="auto">
          <a:xfrm>
            <a:off x="6289586" y="1133156"/>
            <a:ext cx="2706130" cy="468687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ttangolo 3">
            <a:extLst>
              <a:ext uri="{FF2B5EF4-FFF2-40B4-BE49-F238E27FC236}">
                <a16:creationId xmlns:a16="http://schemas.microsoft.com/office/drawing/2014/main" xmlns="" id="{26128EBB-C377-C047-8567-2487D0E716D9}"/>
              </a:ext>
            </a:extLst>
          </p:cNvPr>
          <p:cNvSpPr/>
          <p:nvPr/>
        </p:nvSpPr>
        <p:spPr>
          <a:xfrm>
            <a:off x="2236573" y="1097111"/>
            <a:ext cx="6735016" cy="830997"/>
          </a:xfrm>
          <a:prstGeom prst="rect">
            <a:avLst/>
          </a:prstGeom>
        </p:spPr>
        <p:txBody>
          <a:bodyPr wrap="square">
            <a:spAutoFit/>
          </a:bodyPr>
          <a:lstStyle/>
          <a:p>
            <a:r>
              <a:rPr lang="it-IT" sz="1600" b="1" i="1" dirty="0" err="1"/>
              <a:t>According</a:t>
            </a:r>
            <a:r>
              <a:rPr lang="it-IT" sz="1600" b="1" i="1" dirty="0"/>
              <a:t> to </a:t>
            </a:r>
            <a:r>
              <a:rPr lang="it-IT" sz="1600" b="1" i="1" dirty="0" err="1"/>
              <a:t>recent</a:t>
            </a:r>
            <a:r>
              <a:rPr lang="it-IT" sz="1600" b="1" i="1" dirty="0"/>
              <a:t> </a:t>
            </a:r>
            <a:r>
              <a:rPr lang="it-IT" sz="1600" b="1" i="1" dirty="0" err="1"/>
              <a:t>research</a:t>
            </a:r>
            <a:r>
              <a:rPr lang="it-IT" sz="1600" b="1" i="1" dirty="0"/>
              <a:t>, 61% of </a:t>
            </a:r>
            <a:r>
              <a:rPr lang="it-IT" sz="1600" b="1" i="1" dirty="0" err="1"/>
              <a:t>Italian</a:t>
            </a:r>
            <a:r>
              <a:rPr lang="it-IT" sz="1600" b="1" i="1" dirty="0"/>
              <a:t> companies </a:t>
            </a:r>
            <a:r>
              <a:rPr lang="it-IT" sz="1600" b="1" i="1" dirty="0" err="1"/>
              <a:t>consider</a:t>
            </a:r>
            <a:r>
              <a:rPr lang="it-IT" sz="1600" b="1" i="1" dirty="0"/>
              <a:t> </a:t>
            </a:r>
            <a:r>
              <a:rPr lang="it-IT" sz="1600" b="1" i="1" dirty="0" err="1"/>
              <a:t>it</a:t>
            </a:r>
            <a:r>
              <a:rPr lang="it-IT" sz="1600" b="1" i="1" dirty="0"/>
              <a:t> </a:t>
            </a:r>
          </a:p>
          <a:p>
            <a:r>
              <a:rPr lang="it-IT" sz="1600" b="1" i="1" dirty="0"/>
              <a:t>a </a:t>
            </a:r>
            <a:r>
              <a:rPr lang="it-IT" sz="1600" b="1" i="1" dirty="0" err="1"/>
              <a:t>priority</a:t>
            </a:r>
            <a:r>
              <a:rPr lang="it-IT" sz="1600" b="1" i="1" dirty="0"/>
              <a:t> and </a:t>
            </a:r>
            <a:r>
              <a:rPr lang="it-IT" sz="1600" b="1" i="1" dirty="0" err="1"/>
              <a:t>urgency</a:t>
            </a:r>
            <a:r>
              <a:rPr lang="it-IT" sz="1600" b="1" i="1" dirty="0"/>
              <a:t> for the </a:t>
            </a:r>
            <a:r>
              <a:rPr lang="it-IT" sz="1600" b="1" i="1" dirty="0" err="1"/>
              <a:t>near</a:t>
            </a:r>
            <a:r>
              <a:rPr lang="it-IT" sz="1600" b="1" i="1" dirty="0"/>
              <a:t> future to </a:t>
            </a:r>
            <a:r>
              <a:rPr lang="it-IT" sz="1600" b="1" i="1" dirty="0" err="1"/>
              <a:t>secure</a:t>
            </a:r>
            <a:r>
              <a:rPr lang="it-IT" sz="1600" b="1" i="1" dirty="0"/>
              <a:t> </a:t>
            </a:r>
            <a:r>
              <a:rPr lang="it-IT" sz="1600" b="1" i="1" dirty="0" err="1"/>
              <a:t>qualified</a:t>
            </a:r>
            <a:r>
              <a:rPr lang="it-IT" sz="1600" b="1" i="1" dirty="0"/>
              <a:t> </a:t>
            </a:r>
            <a:r>
              <a:rPr lang="it-IT" sz="1600" b="1" i="1" dirty="0" err="1"/>
              <a:t>personnel</a:t>
            </a:r>
            <a:r>
              <a:rPr lang="it-IT" sz="1600" b="1" i="1" dirty="0"/>
              <a:t> with high </a:t>
            </a:r>
            <a:r>
              <a:rPr lang="it-IT" sz="1600" b="1" i="1" dirty="0" err="1"/>
              <a:t>technical</a:t>
            </a:r>
            <a:r>
              <a:rPr lang="it-IT" sz="1600" b="1" i="1" dirty="0"/>
              <a:t> </a:t>
            </a:r>
            <a:r>
              <a:rPr lang="it-IT" sz="1600" b="1" i="1" dirty="0" err="1"/>
              <a:t>skills</a:t>
            </a:r>
            <a:r>
              <a:rPr lang="it-IT" sz="1600" b="1" i="1" dirty="0"/>
              <a:t> and a </a:t>
            </a:r>
            <a:r>
              <a:rPr lang="it-IT" sz="1600" b="1" i="1" dirty="0" err="1"/>
              <a:t>propensity</a:t>
            </a:r>
            <a:r>
              <a:rPr lang="it-IT" sz="1600" b="1" i="1" dirty="0"/>
              <a:t> for </a:t>
            </a:r>
            <a:r>
              <a:rPr lang="it-IT" sz="1600" b="1" i="1" dirty="0" err="1"/>
              <a:t>digital</a:t>
            </a:r>
            <a:r>
              <a:rPr lang="it-IT" sz="1600" b="1" i="1" dirty="0"/>
              <a:t>.</a:t>
            </a:r>
          </a:p>
        </p:txBody>
      </p:sp>
      <p:sp>
        <p:nvSpPr>
          <p:cNvPr id="7" name="Rettangolo 6">
            <a:extLst>
              <a:ext uri="{FF2B5EF4-FFF2-40B4-BE49-F238E27FC236}">
                <a16:creationId xmlns:a16="http://schemas.microsoft.com/office/drawing/2014/main" xmlns="" id="{446EFF37-440D-624E-8446-10DD3870A21C}"/>
              </a:ext>
            </a:extLst>
          </p:cNvPr>
          <p:cNvSpPr/>
          <p:nvPr/>
        </p:nvSpPr>
        <p:spPr>
          <a:xfrm>
            <a:off x="148284" y="2402115"/>
            <a:ext cx="3323965" cy="1077218"/>
          </a:xfrm>
          <a:prstGeom prst="rect">
            <a:avLst/>
          </a:prstGeom>
        </p:spPr>
        <p:txBody>
          <a:bodyPr wrap="square">
            <a:spAutoFit/>
          </a:bodyPr>
          <a:lstStyle/>
          <a:p>
            <a:r>
              <a:rPr lang="it-IT" sz="1600" dirty="0"/>
              <a:t>The </a:t>
            </a:r>
            <a:r>
              <a:rPr lang="it-IT" sz="1600" dirty="0" err="1"/>
              <a:t>kind</a:t>
            </a:r>
            <a:r>
              <a:rPr lang="it-IT" sz="1600" dirty="0"/>
              <a:t> of </a:t>
            </a:r>
            <a:r>
              <a:rPr lang="it-IT" sz="1600" dirty="0" err="1"/>
              <a:t>figures</a:t>
            </a:r>
            <a:r>
              <a:rPr lang="it-IT" sz="1600" dirty="0"/>
              <a:t>, in short, </a:t>
            </a:r>
            <a:r>
              <a:rPr lang="it-IT" sz="1600" dirty="0" err="1"/>
              <a:t>that</a:t>
            </a:r>
            <a:endParaRPr lang="it-IT" sz="1600" dirty="0"/>
          </a:p>
          <a:p>
            <a:r>
              <a:rPr lang="it-IT" sz="1600" dirty="0" err="1"/>
              <a:t>is</a:t>
            </a:r>
            <a:r>
              <a:rPr lang="it-IT" sz="1600" dirty="0"/>
              <a:t> </a:t>
            </a:r>
            <a:r>
              <a:rPr lang="it-IT" sz="1600" dirty="0" err="1"/>
              <a:t>at</a:t>
            </a:r>
            <a:r>
              <a:rPr lang="it-IT" sz="1600" dirty="0"/>
              <a:t> </a:t>
            </a:r>
            <a:r>
              <a:rPr lang="it-IT" sz="1600" dirty="0" err="1"/>
              <a:t>ease</a:t>
            </a:r>
            <a:r>
              <a:rPr lang="it-IT" sz="1600" dirty="0"/>
              <a:t> in a social </a:t>
            </a:r>
            <a:r>
              <a:rPr lang="it-IT" sz="1600" dirty="0" err="1"/>
              <a:t>environment</a:t>
            </a:r>
            <a:r>
              <a:rPr lang="it-IT" sz="1600" dirty="0"/>
              <a:t> and </a:t>
            </a:r>
            <a:r>
              <a:rPr lang="it-IT" sz="1600" dirty="0" err="1"/>
              <a:t>especially</a:t>
            </a:r>
            <a:r>
              <a:rPr lang="it-IT" sz="1600" dirty="0"/>
              <a:t> in an </a:t>
            </a:r>
            <a:r>
              <a:rPr lang="it-IT" sz="1600" dirty="0" err="1"/>
              <a:t>environment</a:t>
            </a:r>
            <a:r>
              <a:rPr lang="it-IT" sz="1600" dirty="0"/>
              <a:t> </a:t>
            </a:r>
            <a:r>
              <a:rPr lang="it-IT" sz="1600" dirty="0" err="1"/>
              <a:t>as</a:t>
            </a:r>
            <a:r>
              <a:rPr lang="it-IT" sz="1600" dirty="0"/>
              <a:t> </a:t>
            </a:r>
            <a:r>
              <a:rPr lang="it-IT" sz="1600" dirty="0" err="1"/>
              <a:t>professional</a:t>
            </a:r>
            <a:r>
              <a:rPr lang="it-IT" sz="1600" dirty="0"/>
              <a:t> social </a:t>
            </a:r>
            <a:r>
              <a:rPr lang="it-IT" sz="1600" dirty="0" err="1"/>
              <a:t>LinkedIn</a:t>
            </a:r>
            <a:r>
              <a:rPr lang="it-IT" sz="1600" dirty="0"/>
              <a:t>.</a:t>
            </a:r>
          </a:p>
        </p:txBody>
      </p:sp>
      <p:sp>
        <p:nvSpPr>
          <p:cNvPr id="8" name="Rettangolo 7">
            <a:extLst>
              <a:ext uri="{FF2B5EF4-FFF2-40B4-BE49-F238E27FC236}">
                <a16:creationId xmlns:a16="http://schemas.microsoft.com/office/drawing/2014/main" xmlns="" id="{06F487AB-3A71-C148-BB39-BF1A77BB7841}"/>
              </a:ext>
            </a:extLst>
          </p:cNvPr>
          <p:cNvSpPr/>
          <p:nvPr/>
        </p:nvSpPr>
        <p:spPr>
          <a:xfrm>
            <a:off x="4164218" y="2319057"/>
            <a:ext cx="3855308" cy="2062103"/>
          </a:xfrm>
          <a:prstGeom prst="rect">
            <a:avLst/>
          </a:prstGeom>
        </p:spPr>
        <p:txBody>
          <a:bodyPr wrap="square">
            <a:spAutoFit/>
          </a:bodyPr>
          <a:lstStyle/>
          <a:p>
            <a:r>
              <a:rPr lang="it-IT" sz="1600" dirty="0"/>
              <a:t>The </a:t>
            </a:r>
            <a:r>
              <a:rPr lang="it-IT" sz="1600" dirty="0" err="1"/>
              <a:t>problem</a:t>
            </a:r>
            <a:r>
              <a:rPr lang="it-IT" sz="1600" dirty="0"/>
              <a:t> </a:t>
            </a:r>
            <a:r>
              <a:rPr lang="it-IT" sz="1600" dirty="0" err="1"/>
              <a:t>is</a:t>
            </a:r>
            <a:r>
              <a:rPr lang="it-IT" sz="1600" dirty="0"/>
              <a:t> </a:t>
            </a:r>
            <a:r>
              <a:rPr lang="it-IT" sz="1600" dirty="0" err="1"/>
              <a:t>that</a:t>
            </a:r>
            <a:r>
              <a:rPr lang="it-IT" sz="1600" dirty="0"/>
              <a:t> </a:t>
            </a:r>
            <a:r>
              <a:rPr lang="it-IT" sz="1600" dirty="0" err="1"/>
              <a:t>these</a:t>
            </a:r>
            <a:r>
              <a:rPr lang="it-IT" sz="1600" dirty="0"/>
              <a:t> </a:t>
            </a:r>
            <a:r>
              <a:rPr lang="it-IT" sz="1600" dirty="0" err="1"/>
              <a:t>figures</a:t>
            </a:r>
            <a:endParaRPr lang="it-IT" sz="1600" dirty="0"/>
          </a:p>
          <a:p>
            <a:r>
              <a:rPr lang="it-IT" sz="1600" dirty="0" err="1"/>
              <a:t>they</a:t>
            </a:r>
            <a:r>
              <a:rPr lang="it-IT" sz="1600" dirty="0"/>
              <a:t> </a:t>
            </a:r>
            <a:r>
              <a:rPr lang="it-IT" sz="1600" dirty="0" err="1"/>
              <a:t>find</a:t>
            </a:r>
            <a:r>
              <a:rPr lang="it-IT" sz="1600" dirty="0"/>
              <a:t> </a:t>
            </a:r>
            <a:r>
              <a:rPr lang="it-IT" sz="1600" dirty="0" err="1"/>
              <a:t>it</a:t>
            </a:r>
            <a:r>
              <a:rPr lang="it-IT" sz="1600" dirty="0"/>
              <a:t> </a:t>
            </a:r>
            <a:r>
              <a:rPr lang="it-IT" sz="1600" dirty="0" err="1"/>
              <a:t>harder</a:t>
            </a:r>
            <a:r>
              <a:rPr lang="it-IT" sz="1600" dirty="0"/>
              <a:t> and </a:t>
            </a:r>
            <a:r>
              <a:rPr lang="it-IT" sz="1600" dirty="0" err="1"/>
              <a:t>harder</a:t>
            </a:r>
            <a:r>
              <a:rPr lang="it-IT" sz="1600" dirty="0"/>
              <a:t> to </a:t>
            </a:r>
            <a:r>
              <a:rPr lang="it-IT" sz="1600" dirty="0" err="1"/>
              <a:t>find</a:t>
            </a:r>
            <a:r>
              <a:rPr lang="it-IT" sz="1600" dirty="0"/>
              <a:t> and </a:t>
            </a:r>
            <a:r>
              <a:rPr lang="it-IT" sz="1600" dirty="0" err="1"/>
              <a:t>today</a:t>
            </a:r>
            <a:r>
              <a:rPr lang="it-IT" sz="1600" dirty="0"/>
              <a:t> the </a:t>
            </a:r>
            <a:r>
              <a:rPr lang="it-IT" sz="1600" dirty="0" err="1"/>
              <a:t>competition</a:t>
            </a:r>
            <a:r>
              <a:rPr lang="it-IT" sz="1600" dirty="0"/>
              <a:t> to </a:t>
            </a:r>
            <a:r>
              <a:rPr lang="it-IT" sz="1600" dirty="0" err="1"/>
              <a:t>attract</a:t>
            </a:r>
            <a:r>
              <a:rPr lang="it-IT" sz="1600" dirty="0"/>
              <a:t> </a:t>
            </a:r>
            <a:r>
              <a:rPr lang="it-IT" sz="1600" dirty="0" err="1"/>
              <a:t>them</a:t>
            </a:r>
            <a:r>
              <a:rPr lang="it-IT" sz="1600" dirty="0"/>
              <a:t> </a:t>
            </a:r>
            <a:r>
              <a:rPr lang="it-IT" sz="1600" dirty="0" err="1"/>
              <a:t>is</a:t>
            </a:r>
            <a:r>
              <a:rPr lang="it-IT" sz="1600" dirty="0"/>
              <a:t> </a:t>
            </a:r>
            <a:r>
              <a:rPr lang="it-IT" sz="1600" dirty="0" err="1"/>
              <a:t>harsher</a:t>
            </a:r>
            <a:r>
              <a:rPr lang="it-IT" sz="1600" dirty="0"/>
              <a:t> </a:t>
            </a:r>
            <a:r>
              <a:rPr lang="it-IT" sz="1600" dirty="0" err="1"/>
              <a:t>than</a:t>
            </a:r>
            <a:r>
              <a:rPr lang="it-IT" sz="1600" dirty="0"/>
              <a:t> </a:t>
            </a:r>
            <a:r>
              <a:rPr lang="it-IT" sz="1600" dirty="0" err="1"/>
              <a:t>ever</a:t>
            </a:r>
            <a:r>
              <a:rPr lang="it-IT" sz="1600" dirty="0"/>
              <a:t>, </a:t>
            </a:r>
            <a:r>
              <a:rPr lang="it-IT" sz="1600" dirty="0" err="1"/>
              <a:t>above</a:t>
            </a:r>
            <a:r>
              <a:rPr lang="it-IT" sz="1600" dirty="0"/>
              <a:t> </a:t>
            </a:r>
            <a:r>
              <a:rPr lang="it-IT" sz="1600" dirty="0" err="1"/>
              <a:t>all</a:t>
            </a:r>
            <a:r>
              <a:rPr lang="it-IT" sz="1600" dirty="0"/>
              <a:t> </a:t>
            </a:r>
            <a:r>
              <a:rPr lang="it-IT" sz="1600" dirty="0" err="1"/>
              <a:t>because</a:t>
            </a:r>
            <a:r>
              <a:rPr lang="it-IT" sz="1600" dirty="0"/>
              <a:t> </a:t>
            </a:r>
            <a:r>
              <a:rPr lang="it-IT" sz="1600" dirty="0" err="1"/>
              <a:t>their</a:t>
            </a:r>
            <a:r>
              <a:rPr lang="it-IT" sz="1600" dirty="0"/>
              <a:t> </a:t>
            </a:r>
            <a:r>
              <a:rPr lang="it-IT" sz="1600" dirty="0" err="1"/>
              <a:t>skill</a:t>
            </a:r>
            <a:r>
              <a:rPr lang="it-IT" sz="1600" dirty="0"/>
              <a:t> set </a:t>
            </a:r>
            <a:r>
              <a:rPr lang="it-IT" sz="1600" dirty="0" err="1"/>
              <a:t>is</a:t>
            </a:r>
            <a:r>
              <a:rPr lang="it-IT" sz="1600" dirty="0"/>
              <a:t> </a:t>
            </a:r>
            <a:r>
              <a:rPr lang="it-IT" sz="1600" dirty="0" err="1"/>
              <a:t>transversal</a:t>
            </a:r>
            <a:r>
              <a:rPr lang="it-IT" sz="1600" dirty="0"/>
              <a:t> and </a:t>
            </a:r>
            <a:r>
              <a:rPr lang="it-IT" sz="1600" dirty="0" err="1"/>
              <a:t>therefore</a:t>
            </a:r>
            <a:r>
              <a:rPr lang="it-IT" sz="1600" dirty="0"/>
              <a:t> the "war for talent" </a:t>
            </a:r>
          </a:p>
          <a:p>
            <a:r>
              <a:rPr lang="it-IT" sz="1600" dirty="0" err="1"/>
              <a:t>goes</a:t>
            </a:r>
            <a:r>
              <a:rPr lang="it-IT" sz="1600" dirty="0"/>
              <a:t> </a:t>
            </a:r>
            <a:r>
              <a:rPr lang="it-IT" sz="1600" dirty="0" err="1"/>
              <a:t>beyond</a:t>
            </a:r>
            <a:r>
              <a:rPr lang="it-IT" sz="1600" dirty="0"/>
              <a:t> the </a:t>
            </a:r>
            <a:r>
              <a:rPr lang="it-IT" sz="1600" dirty="0" err="1"/>
              <a:t>narrow</a:t>
            </a:r>
            <a:r>
              <a:rPr lang="it-IT" sz="1600" dirty="0"/>
              <a:t> </a:t>
            </a:r>
            <a:r>
              <a:rPr lang="it-IT" sz="1600" dirty="0" err="1"/>
              <a:t>confines</a:t>
            </a:r>
            <a:r>
              <a:rPr lang="it-IT" sz="1600" dirty="0"/>
              <a:t> of </a:t>
            </a:r>
            <a:r>
              <a:rPr lang="it-IT" sz="1600" dirty="0" err="1"/>
              <a:t>traditional</a:t>
            </a:r>
            <a:r>
              <a:rPr lang="it-IT" sz="1600" dirty="0"/>
              <a:t> </a:t>
            </a:r>
            <a:r>
              <a:rPr lang="it-IT" sz="1600" dirty="0" err="1"/>
              <a:t>professional</a:t>
            </a:r>
            <a:r>
              <a:rPr lang="it-IT" sz="1600" dirty="0"/>
              <a:t> </a:t>
            </a:r>
            <a:r>
              <a:rPr lang="it-IT" sz="1600" dirty="0" err="1"/>
              <a:t>qualifications</a:t>
            </a:r>
            <a:r>
              <a:rPr lang="it-IT" sz="1600" dirty="0"/>
              <a:t>.</a:t>
            </a:r>
          </a:p>
        </p:txBody>
      </p:sp>
      <p:sp>
        <p:nvSpPr>
          <p:cNvPr id="9" name="Rettangolo 8">
            <a:extLst>
              <a:ext uri="{FF2B5EF4-FFF2-40B4-BE49-F238E27FC236}">
                <a16:creationId xmlns:a16="http://schemas.microsoft.com/office/drawing/2014/main" xmlns="" id="{42174E89-1833-3140-BBE5-AEE7A3AAB5B4}"/>
              </a:ext>
            </a:extLst>
          </p:cNvPr>
          <p:cNvSpPr/>
          <p:nvPr/>
        </p:nvSpPr>
        <p:spPr>
          <a:xfrm>
            <a:off x="148284" y="4793716"/>
            <a:ext cx="6957147" cy="1077218"/>
          </a:xfrm>
          <a:prstGeom prst="rect">
            <a:avLst/>
          </a:prstGeom>
        </p:spPr>
        <p:txBody>
          <a:bodyPr wrap="square">
            <a:spAutoFit/>
          </a:bodyPr>
          <a:lstStyle/>
          <a:p>
            <a:r>
              <a:rPr lang="it-IT" sz="1600" b="1" i="1" dirty="0"/>
              <a:t>For companies, </a:t>
            </a:r>
            <a:r>
              <a:rPr lang="it-IT" sz="1600" b="1" i="1" dirty="0" err="1"/>
              <a:t>this</a:t>
            </a:r>
            <a:r>
              <a:rPr lang="it-IT" sz="1600" b="1" i="1" dirty="0"/>
              <a:t> </a:t>
            </a:r>
            <a:r>
              <a:rPr lang="it-IT" sz="1600" b="1" i="1" dirty="0" err="1"/>
              <a:t>translates</a:t>
            </a:r>
            <a:r>
              <a:rPr lang="it-IT" sz="1600" b="1" i="1" dirty="0"/>
              <a:t> </a:t>
            </a:r>
            <a:r>
              <a:rPr lang="it-IT" sz="1600" b="1" i="1" dirty="0" err="1"/>
              <a:t>into</a:t>
            </a:r>
            <a:r>
              <a:rPr lang="it-IT" sz="1600" b="1" i="1" dirty="0"/>
              <a:t> </a:t>
            </a:r>
            <a:r>
              <a:rPr lang="it-IT" sz="1600" b="1" i="1" dirty="0" err="1"/>
              <a:t>pains</a:t>
            </a:r>
            <a:r>
              <a:rPr lang="it-IT" sz="1600" b="1" i="1" dirty="0"/>
              <a:t> </a:t>
            </a:r>
            <a:r>
              <a:rPr lang="it-IT" sz="1600" b="1" i="1" dirty="0" err="1"/>
              <a:t>that</a:t>
            </a:r>
            <a:r>
              <a:rPr lang="it-IT" sz="1600" b="1" i="1" dirty="0"/>
              <a:t> </a:t>
            </a:r>
            <a:r>
              <a:rPr lang="it-IT" sz="1600" b="1" i="1" dirty="0" err="1"/>
              <a:t>both</a:t>
            </a:r>
            <a:r>
              <a:rPr lang="it-IT" sz="1600" b="1" i="1" dirty="0"/>
              <a:t> medium and large companies </a:t>
            </a:r>
            <a:r>
              <a:rPr lang="it-IT" sz="1600" b="1" i="1" dirty="0" err="1"/>
              <a:t>complain</a:t>
            </a:r>
            <a:r>
              <a:rPr lang="it-IT" sz="1600" b="1" i="1" dirty="0"/>
              <a:t> </a:t>
            </a:r>
            <a:r>
              <a:rPr lang="it-IT" sz="1600" b="1" i="1" dirty="0" err="1"/>
              <a:t>about</a:t>
            </a:r>
            <a:r>
              <a:rPr lang="it-IT" sz="1600" b="1" i="1" dirty="0"/>
              <a:t>: </a:t>
            </a:r>
            <a:r>
              <a:rPr lang="it-IT" sz="1600" b="1" i="1" dirty="0" err="1"/>
              <a:t>we</a:t>
            </a:r>
            <a:r>
              <a:rPr lang="it-IT" sz="1600" b="1" i="1" dirty="0"/>
              <a:t> do </a:t>
            </a:r>
            <a:r>
              <a:rPr lang="it-IT" sz="1600" b="1" i="1" dirty="0" err="1"/>
              <a:t>not</a:t>
            </a:r>
            <a:r>
              <a:rPr lang="it-IT" sz="1600" b="1" i="1" dirty="0"/>
              <a:t> </a:t>
            </a:r>
            <a:r>
              <a:rPr lang="it-IT" sz="1600" b="1" i="1" dirty="0" err="1"/>
              <a:t>find</a:t>
            </a:r>
            <a:r>
              <a:rPr lang="it-IT" sz="1600" b="1" i="1" dirty="0"/>
              <a:t> </a:t>
            </a:r>
            <a:r>
              <a:rPr lang="it-IT" sz="1600" b="1" i="1" dirty="0" err="1"/>
              <a:t>people</a:t>
            </a:r>
            <a:r>
              <a:rPr lang="it-IT" sz="1600" b="1" i="1" dirty="0"/>
              <a:t>. </a:t>
            </a:r>
            <a:r>
              <a:rPr lang="it-IT" sz="1600" b="1" i="1" dirty="0" err="1"/>
              <a:t>When</a:t>
            </a:r>
            <a:r>
              <a:rPr lang="it-IT" sz="1600" b="1" i="1" dirty="0"/>
              <a:t> </a:t>
            </a:r>
            <a:r>
              <a:rPr lang="it-IT" sz="1600" b="1" i="1" dirty="0" err="1"/>
              <a:t>we</a:t>
            </a:r>
            <a:r>
              <a:rPr lang="it-IT" sz="1600" b="1" i="1" dirty="0"/>
              <a:t> </a:t>
            </a:r>
            <a:r>
              <a:rPr lang="it-IT" sz="1600" b="1" i="1" dirty="0" err="1"/>
              <a:t>find</a:t>
            </a:r>
            <a:r>
              <a:rPr lang="it-IT" sz="1600" b="1" i="1" dirty="0"/>
              <a:t> </a:t>
            </a:r>
            <a:r>
              <a:rPr lang="it-IT" sz="1600" b="1" i="1" dirty="0" err="1"/>
              <a:t>them</a:t>
            </a:r>
            <a:r>
              <a:rPr lang="it-IT" sz="1600" b="1" i="1" dirty="0"/>
              <a:t>, </a:t>
            </a:r>
            <a:r>
              <a:rPr lang="it-IT" sz="1600" b="1" i="1" dirty="0" err="1"/>
              <a:t>they</a:t>
            </a:r>
            <a:r>
              <a:rPr lang="it-IT" sz="1600" b="1" i="1" dirty="0"/>
              <a:t> </a:t>
            </a:r>
            <a:r>
              <a:rPr lang="it-IT" sz="1600" b="1" i="1" dirty="0" err="1"/>
              <a:t>don't</a:t>
            </a:r>
            <a:r>
              <a:rPr lang="it-IT" sz="1600" b="1" i="1" dirty="0"/>
              <a:t> </a:t>
            </a:r>
            <a:r>
              <a:rPr lang="it-IT" sz="1600" b="1" i="1" dirty="0" err="1"/>
              <a:t>answer</a:t>
            </a:r>
            <a:r>
              <a:rPr lang="it-IT" sz="1600" b="1" i="1" dirty="0"/>
              <a:t> </a:t>
            </a:r>
            <a:r>
              <a:rPr lang="it-IT" sz="1600" b="1" i="1" dirty="0" err="1"/>
              <a:t>us</a:t>
            </a:r>
            <a:r>
              <a:rPr lang="it-IT" sz="1600" b="1" i="1" dirty="0"/>
              <a:t>. </a:t>
            </a:r>
            <a:r>
              <a:rPr lang="it-IT" sz="1600" b="1" i="1" dirty="0" err="1"/>
              <a:t>If</a:t>
            </a:r>
            <a:r>
              <a:rPr lang="it-IT" sz="1600" b="1" i="1" dirty="0"/>
              <a:t> </a:t>
            </a:r>
            <a:r>
              <a:rPr lang="it-IT" sz="1600" b="1" i="1" dirty="0" err="1"/>
              <a:t>they</a:t>
            </a:r>
            <a:r>
              <a:rPr lang="it-IT" sz="1600" b="1" i="1" dirty="0"/>
              <a:t> </a:t>
            </a:r>
            <a:r>
              <a:rPr lang="it-IT" sz="1600" b="1" i="1" dirty="0" err="1"/>
              <a:t>answer</a:t>
            </a:r>
            <a:r>
              <a:rPr lang="it-IT" sz="1600" b="1" i="1" dirty="0"/>
              <a:t> </a:t>
            </a:r>
            <a:r>
              <a:rPr lang="it-IT" sz="1600" b="1" i="1" dirty="0" err="1"/>
              <a:t>us</a:t>
            </a:r>
            <a:r>
              <a:rPr lang="it-IT" sz="1600" b="1" i="1" dirty="0"/>
              <a:t>, </a:t>
            </a:r>
            <a:r>
              <a:rPr lang="it-IT" sz="1600" b="1" i="1" dirty="0" err="1"/>
              <a:t>they</a:t>
            </a:r>
            <a:r>
              <a:rPr lang="it-IT" sz="1600" b="1" i="1" dirty="0"/>
              <a:t> </a:t>
            </a:r>
            <a:r>
              <a:rPr lang="it-IT" sz="1600" b="1" i="1" dirty="0" err="1"/>
              <a:t>don't</a:t>
            </a:r>
            <a:r>
              <a:rPr lang="it-IT" sz="1600" b="1" i="1" dirty="0"/>
              <a:t> </a:t>
            </a:r>
            <a:r>
              <a:rPr lang="it-IT" sz="1600" b="1" i="1" dirty="0" err="1"/>
              <a:t>choose</a:t>
            </a:r>
            <a:r>
              <a:rPr lang="it-IT" sz="1600" b="1" i="1" dirty="0"/>
              <a:t> </a:t>
            </a:r>
            <a:r>
              <a:rPr lang="it-IT" sz="1600" b="1" i="1" dirty="0" err="1"/>
              <a:t>us</a:t>
            </a:r>
            <a:r>
              <a:rPr lang="it-IT" sz="1600" b="1" i="1" dirty="0"/>
              <a:t>.</a:t>
            </a:r>
          </a:p>
          <a:p>
            <a:r>
              <a:rPr lang="it-IT" sz="1600" b="1" i="1" dirty="0" err="1"/>
              <a:t>If</a:t>
            </a:r>
            <a:r>
              <a:rPr lang="it-IT" sz="1600" b="1" i="1" dirty="0"/>
              <a:t> </a:t>
            </a:r>
            <a:r>
              <a:rPr lang="it-IT" sz="1600" b="1" i="1" dirty="0" err="1"/>
              <a:t>they</a:t>
            </a:r>
            <a:r>
              <a:rPr lang="it-IT" sz="1600" b="1" i="1" dirty="0"/>
              <a:t> </a:t>
            </a:r>
            <a:r>
              <a:rPr lang="it-IT" sz="1600" b="1" i="1" dirty="0" err="1"/>
              <a:t>choose</a:t>
            </a:r>
            <a:r>
              <a:rPr lang="it-IT" sz="1600" b="1" i="1" dirty="0"/>
              <a:t> </a:t>
            </a:r>
            <a:r>
              <a:rPr lang="it-IT" sz="1600" b="1" i="1" dirty="0" err="1"/>
              <a:t>us</a:t>
            </a:r>
            <a:r>
              <a:rPr lang="it-IT" sz="1600" b="1" i="1" dirty="0"/>
              <a:t>, </a:t>
            </a:r>
            <a:r>
              <a:rPr lang="it-IT" sz="1600" b="1" i="1" dirty="0" err="1"/>
              <a:t>we</a:t>
            </a:r>
            <a:r>
              <a:rPr lang="it-IT" sz="1600" b="1" i="1" dirty="0"/>
              <a:t> </a:t>
            </a:r>
            <a:r>
              <a:rPr lang="it-IT" sz="1600" b="1" i="1" dirty="0" err="1"/>
              <a:t>have</a:t>
            </a:r>
            <a:r>
              <a:rPr lang="it-IT" sz="1600" b="1" i="1" dirty="0"/>
              <a:t> a hard time holding </a:t>
            </a:r>
            <a:r>
              <a:rPr lang="it-IT" sz="1600" b="1" i="1" dirty="0" err="1"/>
              <a:t>them</a:t>
            </a:r>
            <a:r>
              <a:rPr lang="it-IT" sz="1600" b="1" i="1" dirty="0"/>
              <a:t> back.</a:t>
            </a:r>
          </a:p>
        </p:txBody>
      </p:sp>
      <p:sp>
        <p:nvSpPr>
          <p:cNvPr id="28" name="Title 2">
            <a:extLst>
              <a:ext uri="{FF2B5EF4-FFF2-40B4-BE49-F238E27FC236}">
                <a16:creationId xmlns:a16="http://schemas.microsoft.com/office/drawing/2014/main" xmlns="" id="{7DEEAC64-AAFF-2140-BED6-A5CA993C5892}"/>
              </a:ext>
            </a:extLst>
          </p:cNvPr>
          <p:cNvSpPr txBox="1">
            <a:spLocks/>
          </p:cNvSpPr>
          <p:nvPr/>
        </p:nvSpPr>
        <p:spPr>
          <a:xfrm>
            <a:off x="421100" y="4687951"/>
            <a:ext cx="6424345"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sp>
        <p:nvSpPr>
          <p:cNvPr id="29" name="Title 2">
            <a:extLst>
              <a:ext uri="{FF2B5EF4-FFF2-40B4-BE49-F238E27FC236}">
                <a16:creationId xmlns:a16="http://schemas.microsoft.com/office/drawing/2014/main" xmlns="" id="{5885A0F3-9E4B-1F44-AB33-5AA13F799386}"/>
              </a:ext>
            </a:extLst>
          </p:cNvPr>
          <p:cNvSpPr txBox="1">
            <a:spLocks/>
          </p:cNvSpPr>
          <p:nvPr/>
        </p:nvSpPr>
        <p:spPr>
          <a:xfrm>
            <a:off x="421100" y="5904791"/>
            <a:ext cx="6424345"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spTree>
    <p:extLst>
      <p:ext uri="{BB962C8B-B14F-4D97-AF65-F5344CB8AC3E}">
        <p14:creationId xmlns:p14="http://schemas.microsoft.com/office/powerpoint/2010/main" xmlns="" val="2011193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Title 2">
            <a:extLst>
              <a:ext uri="{FF2B5EF4-FFF2-40B4-BE49-F238E27FC236}">
                <a16:creationId xmlns:a16="http://schemas.microsoft.com/office/drawing/2014/main" xmlns="" id="{17885853-5C26-6D49-BB97-782C4D043397}"/>
              </a:ext>
            </a:extLst>
          </p:cNvPr>
          <p:cNvSpPr txBox="1">
            <a:spLocks/>
          </p:cNvSpPr>
          <p:nvPr/>
        </p:nvSpPr>
        <p:spPr>
          <a:xfrm>
            <a:off x="2584900" y="201122"/>
            <a:ext cx="6424345"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a:p>
            <a:r>
              <a:rPr lang="it-IT" sz="2200" b="1" dirty="0"/>
              <a:t>Talent </a:t>
            </a:r>
            <a:r>
              <a:rPr lang="it-IT" sz="2200" b="1" dirty="0" err="1"/>
              <a:t>Shortage</a:t>
            </a:r>
            <a:r>
              <a:rPr lang="it-IT" sz="2200" b="1" dirty="0"/>
              <a:t>: an HR </a:t>
            </a:r>
            <a:r>
              <a:rPr lang="it-IT" sz="2200" b="1" dirty="0" err="1"/>
              <a:t>problem</a:t>
            </a:r>
            <a:r>
              <a:rPr lang="it-IT" sz="2200" b="1" dirty="0"/>
              <a:t> or </a:t>
            </a:r>
            <a:r>
              <a:rPr lang="it-IT" sz="2200" b="1" dirty="0" err="1"/>
              <a:t>Communication</a:t>
            </a:r>
            <a:r>
              <a:rPr lang="it-IT" sz="2200" b="1" dirty="0"/>
              <a:t>?</a:t>
            </a:r>
            <a:r>
              <a:rPr lang="it-IT" sz="3100" b="1" dirty="0"/>
              <a:t/>
            </a:r>
            <a:br>
              <a:rPr lang="it-IT" sz="3100" b="1" dirty="0"/>
            </a:br>
            <a:endParaRPr lang="en-GB" sz="3400" b="1" dirty="0">
              <a:ln/>
              <a:solidFill>
                <a:schemeClr val="bg1"/>
              </a:solidFill>
            </a:endParaRPr>
          </a:p>
        </p:txBody>
      </p:sp>
      <p:sp>
        <p:nvSpPr>
          <p:cNvPr id="29" name="Title 2">
            <a:extLst>
              <a:ext uri="{FF2B5EF4-FFF2-40B4-BE49-F238E27FC236}">
                <a16:creationId xmlns:a16="http://schemas.microsoft.com/office/drawing/2014/main" xmlns="" id="{5885A0F3-9E4B-1F44-AB33-5AA13F799386}"/>
              </a:ext>
            </a:extLst>
          </p:cNvPr>
          <p:cNvSpPr txBox="1">
            <a:spLocks/>
          </p:cNvSpPr>
          <p:nvPr/>
        </p:nvSpPr>
        <p:spPr>
          <a:xfrm>
            <a:off x="2608015" y="2845770"/>
            <a:ext cx="3951087" cy="56793"/>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pic>
        <p:nvPicPr>
          <p:cNvPr id="17409" name="Picture 1" descr="page4image44375152">
            <a:extLst>
              <a:ext uri="{FF2B5EF4-FFF2-40B4-BE49-F238E27FC236}">
                <a16:creationId xmlns:a16="http://schemas.microsoft.com/office/drawing/2014/main" xmlns="" id="{CFB77EE9-5198-4846-902C-00DEECB499CD}"/>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48984" y="1518557"/>
            <a:ext cx="2535915" cy="447777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781CFE5A-22FF-574F-9AF2-0C3B487932CB}"/>
              </a:ext>
            </a:extLst>
          </p:cNvPr>
          <p:cNvSpPr/>
          <p:nvPr/>
        </p:nvSpPr>
        <p:spPr>
          <a:xfrm>
            <a:off x="2581095" y="981614"/>
            <a:ext cx="2780923" cy="738664"/>
          </a:xfrm>
          <a:prstGeom prst="rect">
            <a:avLst/>
          </a:prstGeom>
        </p:spPr>
        <p:txBody>
          <a:bodyPr wrap="square">
            <a:spAutoFit/>
          </a:bodyPr>
          <a:lstStyle/>
          <a:p>
            <a:pPr algn="just"/>
            <a:r>
              <a:rPr lang="it-IT" sz="1400" dirty="0"/>
              <a:t>The </a:t>
            </a:r>
            <a:r>
              <a:rPr lang="it-IT" sz="1400" dirty="0" err="1"/>
              <a:t>problem</a:t>
            </a:r>
            <a:r>
              <a:rPr lang="it-IT" sz="1400" dirty="0"/>
              <a:t> </a:t>
            </a:r>
            <a:r>
              <a:rPr lang="it-IT" sz="1400" dirty="0" err="1"/>
              <a:t>is</a:t>
            </a:r>
            <a:r>
              <a:rPr lang="it-IT" sz="1400" dirty="0"/>
              <a:t> with HR, so the first </a:t>
            </a:r>
            <a:r>
              <a:rPr lang="it-IT" sz="1400" dirty="0" err="1"/>
              <a:t>solution</a:t>
            </a:r>
            <a:r>
              <a:rPr lang="it-IT" sz="1400" dirty="0"/>
              <a:t> </a:t>
            </a:r>
            <a:r>
              <a:rPr lang="it-IT" sz="1400" dirty="0" err="1"/>
              <a:t>that</a:t>
            </a:r>
            <a:r>
              <a:rPr lang="it-IT" sz="1400" dirty="0"/>
              <a:t> companies </a:t>
            </a:r>
            <a:r>
              <a:rPr lang="it-IT" sz="1400" dirty="0" err="1"/>
              <a:t>try</a:t>
            </a:r>
            <a:endParaRPr lang="it-IT" sz="1400" dirty="0"/>
          </a:p>
          <a:p>
            <a:pPr algn="just"/>
            <a:r>
              <a:rPr lang="it-IT" sz="1400" dirty="0" err="1"/>
              <a:t>is</a:t>
            </a:r>
            <a:r>
              <a:rPr lang="it-IT" sz="1400" dirty="0"/>
              <a:t> to </a:t>
            </a:r>
            <a:r>
              <a:rPr lang="it-IT" sz="1400" dirty="0" err="1"/>
              <a:t>equip</a:t>
            </a:r>
            <a:r>
              <a:rPr lang="it-IT" sz="1400" dirty="0"/>
              <a:t> HR with new </a:t>
            </a:r>
            <a:r>
              <a:rPr lang="it-IT" sz="1400" dirty="0" err="1"/>
              <a:t>tools</a:t>
            </a:r>
            <a:r>
              <a:rPr lang="it-IT" sz="1400" dirty="0"/>
              <a:t>:</a:t>
            </a:r>
          </a:p>
        </p:txBody>
      </p:sp>
      <p:sp>
        <p:nvSpPr>
          <p:cNvPr id="3" name="Rettangolo 2">
            <a:extLst>
              <a:ext uri="{FF2B5EF4-FFF2-40B4-BE49-F238E27FC236}">
                <a16:creationId xmlns:a16="http://schemas.microsoft.com/office/drawing/2014/main" xmlns="" id="{650AD3EA-AC91-DF44-9A29-12385EDF0F8D}"/>
              </a:ext>
            </a:extLst>
          </p:cNvPr>
          <p:cNvSpPr/>
          <p:nvPr/>
        </p:nvSpPr>
        <p:spPr>
          <a:xfrm>
            <a:off x="6228322" y="981614"/>
            <a:ext cx="2780923" cy="738664"/>
          </a:xfrm>
          <a:prstGeom prst="rect">
            <a:avLst/>
          </a:prstGeom>
        </p:spPr>
        <p:txBody>
          <a:bodyPr wrap="square">
            <a:spAutoFit/>
          </a:bodyPr>
          <a:lstStyle/>
          <a:p>
            <a:pPr algn="just"/>
            <a:r>
              <a:rPr lang="it-IT" sz="1400" dirty="0" err="1"/>
              <a:t>we</a:t>
            </a:r>
            <a:r>
              <a:rPr lang="it-IT" sz="1400" dirty="0"/>
              <a:t> </a:t>
            </a:r>
            <a:r>
              <a:rPr lang="it-IT" sz="1400" dirty="0" err="1"/>
              <a:t>change</a:t>
            </a:r>
            <a:r>
              <a:rPr lang="it-IT" sz="1400" dirty="0"/>
              <a:t> ATS, </a:t>
            </a:r>
            <a:r>
              <a:rPr lang="it-IT" sz="1400" dirty="0" err="1"/>
              <a:t>insert</a:t>
            </a:r>
            <a:r>
              <a:rPr lang="it-IT" sz="1400" dirty="0"/>
              <a:t> the video cv, </a:t>
            </a:r>
            <a:r>
              <a:rPr lang="it-IT" sz="1400" dirty="0" err="1"/>
              <a:t>buy</a:t>
            </a:r>
            <a:r>
              <a:rPr lang="it-IT" sz="1400" dirty="0"/>
              <a:t> </a:t>
            </a:r>
            <a:r>
              <a:rPr lang="it-IT" sz="1400" dirty="0" err="1"/>
              <a:t>LinkedIn</a:t>
            </a:r>
            <a:r>
              <a:rPr lang="it-IT" sz="1400" dirty="0"/>
              <a:t> </a:t>
            </a:r>
            <a:r>
              <a:rPr lang="it-IT" sz="1400" dirty="0" err="1"/>
              <a:t>Recruiter</a:t>
            </a:r>
            <a:r>
              <a:rPr lang="it-IT" sz="1400" dirty="0"/>
              <a:t>, the Career Page and the Job </a:t>
            </a:r>
            <a:r>
              <a:rPr lang="it-IT" sz="1400" dirty="0" err="1"/>
              <a:t>Slots</a:t>
            </a:r>
            <a:r>
              <a:rPr lang="it-IT" sz="1400" dirty="0"/>
              <a:t>.</a:t>
            </a:r>
          </a:p>
        </p:txBody>
      </p:sp>
      <p:sp>
        <p:nvSpPr>
          <p:cNvPr id="10" name="Rettangolo 9">
            <a:extLst>
              <a:ext uri="{FF2B5EF4-FFF2-40B4-BE49-F238E27FC236}">
                <a16:creationId xmlns:a16="http://schemas.microsoft.com/office/drawing/2014/main" xmlns="" id="{261D01EA-5A66-C74A-BCAE-76D1E58598DE}"/>
              </a:ext>
            </a:extLst>
          </p:cNvPr>
          <p:cNvSpPr/>
          <p:nvPr/>
        </p:nvSpPr>
        <p:spPr>
          <a:xfrm>
            <a:off x="2581095" y="1804570"/>
            <a:ext cx="6428149" cy="954107"/>
          </a:xfrm>
          <a:prstGeom prst="rect">
            <a:avLst/>
          </a:prstGeom>
        </p:spPr>
        <p:txBody>
          <a:bodyPr wrap="square">
            <a:spAutoFit/>
          </a:bodyPr>
          <a:lstStyle/>
          <a:p>
            <a:pPr algn="just"/>
            <a:r>
              <a:rPr lang="it-IT" sz="1400" dirty="0"/>
              <a:t>Too </a:t>
            </a:r>
            <a:r>
              <a:rPr lang="it-IT" sz="1400" dirty="0" err="1"/>
              <a:t>bad</a:t>
            </a:r>
            <a:r>
              <a:rPr lang="it-IT" sz="1400" dirty="0"/>
              <a:t> </a:t>
            </a:r>
            <a:r>
              <a:rPr lang="it-IT" sz="1400" dirty="0" err="1"/>
              <a:t>that</a:t>
            </a:r>
            <a:r>
              <a:rPr lang="it-IT" sz="1400" dirty="0"/>
              <a:t> </a:t>
            </a:r>
            <a:r>
              <a:rPr lang="it-IT" sz="1400" dirty="0" err="1"/>
              <a:t>these</a:t>
            </a:r>
            <a:r>
              <a:rPr lang="it-IT" sz="1400" dirty="0"/>
              <a:t> </a:t>
            </a:r>
            <a:r>
              <a:rPr lang="it-IT" sz="1400" dirty="0" err="1"/>
              <a:t>investments</a:t>
            </a:r>
            <a:r>
              <a:rPr lang="it-IT" sz="1400" dirty="0"/>
              <a:t> do </a:t>
            </a:r>
            <a:r>
              <a:rPr lang="it-IT" sz="1400" dirty="0" err="1"/>
              <a:t>not</a:t>
            </a:r>
            <a:r>
              <a:rPr lang="it-IT" sz="1400" dirty="0"/>
              <a:t> </a:t>
            </a:r>
            <a:r>
              <a:rPr lang="it-IT" sz="1400" dirty="0" err="1"/>
              <a:t>move</a:t>
            </a:r>
            <a:r>
              <a:rPr lang="it-IT" sz="1400" dirty="0"/>
              <a:t> the </a:t>
            </a:r>
            <a:r>
              <a:rPr lang="it-IT" sz="1400" dirty="0" err="1"/>
              <a:t>problem</a:t>
            </a:r>
            <a:r>
              <a:rPr lang="it-IT" sz="1400" dirty="0"/>
              <a:t> </a:t>
            </a:r>
            <a:r>
              <a:rPr lang="it-IT" sz="1400" dirty="0" err="1"/>
              <a:t>one</a:t>
            </a:r>
            <a:r>
              <a:rPr lang="it-IT" sz="1400" dirty="0"/>
              <a:t> iota, </a:t>
            </a:r>
            <a:r>
              <a:rPr lang="it-IT" sz="1400" dirty="0" err="1"/>
              <a:t>because</a:t>
            </a:r>
            <a:r>
              <a:rPr lang="it-IT" sz="1400" dirty="0"/>
              <a:t> </a:t>
            </a:r>
            <a:r>
              <a:rPr lang="it-IT" sz="1400" b="1" dirty="0" err="1"/>
              <a:t>it</a:t>
            </a:r>
            <a:r>
              <a:rPr lang="it-IT" sz="1400" b="1" dirty="0"/>
              <a:t> </a:t>
            </a:r>
            <a:r>
              <a:rPr lang="it-IT" sz="1400" b="1" dirty="0" err="1"/>
              <a:t>is</a:t>
            </a:r>
            <a:r>
              <a:rPr lang="it-IT" sz="1400" b="1" dirty="0"/>
              <a:t> </a:t>
            </a:r>
            <a:r>
              <a:rPr lang="it-IT" sz="1400" b="1" dirty="0" err="1"/>
              <a:t>not</a:t>
            </a:r>
            <a:r>
              <a:rPr lang="it-IT" sz="1400" b="1" dirty="0"/>
              <a:t> a </a:t>
            </a:r>
            <a:r>
              <a:rPr lang="it-IT" sz="1400" b="1" dirty="0" err="1"/>
              <a:t>question</a:t>
            </a:r>
            <a:r>
              <a:rPr lang="it-IT" sz="1400" b="1" dirty="0"/>
              <a:t> of </a:t>
            </a:r>
            <a:r>
              <a:rPr lang="it-IT" sz="1400" b="1" dirty="0" err="1"/>
              <a:t>updating</a:t>
            </a:r>
            <a:r>
              <a:rPr lang="it-IT" sz="1400" b="1" dirty="0"/>
              <a:t> HR </a:t>
            </a:r>
            <a:r>
              <a:rPr lang="it-IT" sz="1400" b="1" dirty="0" err="1"/>
              <a:t>technologies</a:t>
            </a:r>
            <a:r>
              <a:rPr lang="it-IT" sz="1400" dirty="0"/>
              <a:t>. </a:t>
            </a:r>
            <a:r>
              <a:rPr lang="it-IT" sz="1400" dirty="0" err="1"/>
              <a:t>If</a:t>
            </a:r>
            <a:r>
              <a:rPr lang="it-IT" sz="1400" dirty="0"/>
              <a:t> </a:t>
            </a:r>
            <a:r>
              <a:rPr lang="it-IT" sz="1400" dirty="0" err="1"/>
              <a:t>you</a:t>
            </a:r>
            <a:r>
              <a:rPr lang="it-IT" sz="1400" dirty="0"/>
              <a:t> do </a:t>
            </a:r>
            <a:r>
              <a:rPr lang="it-IT" sz="1400" dirty="0" err="1"/>
              <a:t>not</a:t>
            </a:r>
            <a:r>
              <a:rPr lang="it-IT" sz="1400" dirty="0"/>
              <a:t> </a:t>
            </a:r>
            <a:r>
              <a:rPr lang="it-IT" sz="1400" dirty="0" err="1"/>
              <a:t>find</a:t>
            </a:r>
            <a:r>
              <a:rPr lang="it-IT" sz="1400" dirty="0"/>
              <a:t> </a:t>
            </a:r>
            <a:r>
              <a:rPr lang="it-IT" sz="1400" dirty="0" err="1"/>
              <a:t>people</a:t>
            </a:r>
            <a:r>
              <a:rPr lang="it-IT" sz="1400" dirty="0"/>
              <a:t>, or </a:t>
            </a:r>
            <a:r>
              <a:rPr lang="it-IT" sz="1400" dirty="0" err="1"/>
              <a:t>you</a:t>
            </a:r>
            <a:r>
              <a:rPr lang="it-IT" sz="1400" dirty="0"/>
              <a:t> do </a:t>
            </a:r>
            <a:r>
              <a:rPr lang="it-IT" sz="1400" dirty="0" err="1"/>
              <a:t>not</a:t>
            </a:r>
            <a:r>
              <a:rPr lang="it-IT" sz="1400" dirty="0"/>
              <a:t> </a:t>
            </a:r>
            <a:r>
              <a:rPr lang="it-IT" sz="1400" dirty="0" err="1"/>
              <a:t>respond</a:t>
            </a:r>
            <a:r>
              <a:rPr lang="it-IT" sz="1400" dirty="0"/>
              <a:t>, or </a:t>
            </a:r>
            <a:r>
              <a:rPr lang="it-IT" sz="1400" dirty="0" err="1"/>
              <a:t>if</a:t>
            </a:r>
            <a:r>
              <a:rPr lang="it-IT" sz="1400" dirty="0"/>
              <a:t> </a:t>
            </a:r>
            <a:r>
              <a:rPr lang="it-IT" sz="1400" dirty="0" err="1"/>
              <a:t>you</a:t>
            </a:r>
            <a:r>
              <a:rPr lang="it-IT" sz="1400" dirty="0"/>
              <a:t> </a:t>
            </a:r>
            <a:r>
              <a:rPr lang="it-IT" sz="1400" dirty="0" err="1"/>
              <a:t>choose</a:t>
            </a:r>
            <a:r>
              <a:rPr lang="it-IT" sz="1400" dirty="0"/>
              <a:t> </a:t>
            </a:r>
            <a:r>
              <a:rPr lang="it-IT" sz="1400" dirty="0" err="1"/>
              <a:t>another</a:t>
            </a:r>
            <a:r>
              <a:rPr lang="it-IT" sz="1400" dirty="0"/>
              <a:t> company </a:t>
            </a:r>
            <a:r>
              <a:rPr lang="it-IT" sz="1400" dirty="0" err="1"/>
              <a:t>after</a:t>
            </a:r>
            <a:r>
              <a:rPr lang="it-IT" sz="1400" dirty="0"/>
              <a:t> the </a:t>
            </a:r>
            <a:r>
              <a:rPr lang="it-IT" sz="1400" b="1" dirty="0" err="1"/>
              <a:t>interview</a:t>
            </a:r>
            <a:r>
              <a:rPr lang="it-IT" sz="1400" b="1" dirty="0"/>
              <a:t> the </a:t>
            </a:r>
            <a:r>
              <a:rPr lang="it-IT" sz="1400" b="1" dirty="0" err="1"/>
              <a:t>problem</a:t>
            </a:r>
            <a:r>
              <a:rPr lang="it-IT" sz="1400" b="1" dirty="0"/>
              <a:t> </a:t>
            </a:r>
            <a:r>
              <a:rPr lang="it-IT" sz="1400" b="1" dirty="0" err="1"/>
              <a:t>is</a:t>
            </a:r>
            <a:r>
              <a:rPr lang="it-IT" sz="1400" b="1" dirty="0"/>
              <a:t> </a:t>
            </a:r>
            <a:r>
              <a:rPr lang="it-IT" sz="1400" b="1" dirty="0" err="1"/>
              <a:t>that</a:t>
            </a:r>
            <a:r>
              <a:rPr lang="it-IT" sz="1400" b="1" dirty="0"/>
              <a:t> </a:t>
            </a:r>
            <a:r>
              <a:rPr lang="it-IT" sz="1400" b="1" dirty="0" err="1"/>
              <a:t>there</a:t>
            </a:r>
            <a:r>
              <a:rPr lang="it-IT" sz="1400" b="1" dirty="0"/>
              <a:t> </a:t>
            </a:r>
            <a:r>
              <a:rPr lang="it-IT" sz="1400" b="1" dirty="0" err="1"/>
              <a:t>is</a:t>
            </a:r>
            <a:r>
              <a:rPr lang="it-IT" sz="1400" b="1" dirty="0"/>
              <a:t> a </a:t>
            </a:r>
            <a:r>
              <a:rPr lang="it-IT" sz="1400" b="1" dirty="0" err="1"/>
              <a:t>communication</a:t>
            </a:r>
            <a:r>
              <a:rPr lang="it-IT" sz="1400" b="1" dirty="0"/>
              <a:t> of </a:t>
            </a:r>
            <a:r>
              <a:rPr lang="it-IT" sz="1400" b="1" dirty="0" err="1"/>
              <a:t>effective</a:t>
            </a:r>
            <a:r>
              <a:rPr lang="it-IT" sz="1400" b="1" dirty="0"/>
              <a:t> Employer Brand.</a:t>
            </a:r>
          </a:p>
        </p:txBody>
      </p:sp>
      <p:pic>
        <p:nvPicPr>
          <p:cNvPr id="17410" name="Picture 2" descr="page4image60844320">
            <a:extLst>
              <a:ext uri="{FF2B5EF4-FFF2-40B4-BE49-F238E27FC236}">
                <a16:creationId xmlns:a16="http://schemas.microsoft.com/office/drawing/2014/main" xmlns="" id="{B5FA337D-DA46-BD49-968D-671DF5E02AC7}"/>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180898" y="2949397"/>
            <a:ext cx="382103" cy="382103"/>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itle 2">
            <a:extLst>
              <a:ext uri="{FF2B5EF4-FFF2-40B4-BE49-F238E27FC236}">
                <a16:creationId xmlns:a16="http://schemas.microsoft.com/office/drawing/2014/main" xmlns="" id="{FA35C9FC-D7A3-D24C-8A08-F201BCE8F3EE}"/>
              </a:ext>
            </a:extLst>
          </p:cNvPr>
          <p:cNvSpPr txBox="1">
            <a:spLocks/>
          </p:cNvSpPr>
          <p:nvPr/>
        </p:nvSpPr>
        <p:spPr>
          <a:xfrm>
            <a:off x="2633985" y="4229893"/>
            <a:ext cx="3951086"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pic>
        <p:nvPicPr>
          <p:cNvPr id="18" name="Picture 2" descr="page4image60844320">
            <a:extLst>
              <a:ext uri="{FF2B5EF4-FFF2-40B4-BE49-F238E27FC236}">
                <a16:creationId xmlns:a16="http://schemas.microsoft.com/office/drawing/2014/main" xmlns="" id="{BF067F2C-C7A8-C94F-99F2-DB0FF14C0174}"/>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305088" y="2966372"/>
            <a:ext cx="382103" cy="382103"/>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2" descr="page4image60844320">
            <a:extLst>
              <a:ext uri="{FF2B5EF4-FFF2-40B4-BE49-F238E27FC236}">
                <a16:creationId xmlns:a16="http://schemas.microsoft.com/office/drawing/2014/main" xmlns="" id="{5387FF8B-64FB-0A42-A09F-47558559C2E3}"/>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532235" y="2939047"/>
            <a:ext cx="382103" cy="382103"/>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Rettangolo 10">
            <a:extLst>
              <a:ext uri="{FF2B5EF4-FFF2-40B4-BE49-F238E27FC236}">
                <a16:creationId xmlns:a16="http://schemas.microsoft.com/office/drawing/2014/main" xmlns="" id="{48906DE0-F8C9-8343-8641-FC78DFDC4463}"/>
              </a:ext>
            </a:extLst>
          </p:cNvPr>
          <p:cNvSpPr/>
          <p:nvPr/>
        </p:nvSpPr>
        <p:spPr>
          <a:xfrm>
            <a:off x="2633985" y="3355576"/>
            <a:ext cx="1449802" cy="646331"/>
          </a:xfrm>
          <a:prstGeom prst="rect">
            <a:avLst/>
          </a:prstGeom>
        </p:spPr>
        <p:txBody>
          <a:bodyPr wrap="square">
            <a:spAutoFit/>
          </a:bodyPr>
          <a:lstStyle/>
          <a:p>
            <a:pPr algn="ctr"/>
            <a:r>
              <a:rPr lang="it-IT" sz="1200" dirty="0" err="1"/>
              <a:t>Empty</a:t>
            </a:r>
            <a:r>
              <a:rPr lang="it-IT" sz="1200" dirty="0"/>
              <a:t> pipeline, </a:t>
            </a:r>
            <a:r>
              <a:rPr lang="it-IT" sz="1200" dirty="0" err="1"/>
              <a:t>difficulty</a:t>
            </a:r>
            <a:r>
              <a:rPr lang="it-IT" sz="1200" dirty="0"/>
              <a:t> </a:t>
            </a:r>
            <a:r>
              <a:rPr lang="it-IT" sz="1200" dirty="0" err="1"/>
              <a:t>finding</a:t>
            </a:r>
            <a:r>
              <a:rPr lang="it-IT" sz="1200" dirty="0"/>
              <a:t> </a:t>
            </a:r>
            <a:r>
              <a:rPr lang="it-IT" sz="1200" dirty="0" err="1"/>
              <a:t>candidates</a:t>
            </a:r>
            <a:r>
              <a:rPr lang="it-IT" sz="1200" dirty="0"/>
              <a:t> online,</a:t>
            </a:r>
          </a:p>
        </p:txBody>
      </p:sp>
      <p:sp>
        <p:nvSpPr>
          <p:cNvPr id="12" name="Rettangolo 11">
            <a:extLst>
              <a:ext uri="{FF2B5EF4-FFF2-40B4-BE49-F238E27FC236}">
                <a16:creationId xmlns:a16="http://schemas.microsoft.com/office/drawing/2014/main" xmlns="" id="{C5AA2201-067E-C64C-9781-D108B37C6825}"/>
              </a:ext>
            </a:extLst>
          </p:cNvPr>
          <p:cNvSpPr/>
          <p:nvPr/>
        </p:nvSpPr>
        <p:spPr>
          <a:xfrm>
            <a:off x="4349932" y="3383690"/>
            <a:ext cx="2274486" cy="830997"/>
          </a:xfrm>
          <a:prstGeom prst="rect">
            <a:avLst/>
          </a:prstGeom>
        </p:spPr>
        <p:txBody>
          <a:bodyPr wrap="square">
            <a:spAutoFit/>
          </a:bodyPr>
          <a:lstStyle/>
          <a:p>
            <a:pPr algn="ctr"/>
            <a:r>
              <a:rPr lang="it-IT" sz="1200" dirty="0" err="1"/>
              <a:t>inability</a:t>
            </a:r>
            <a:r>
              <a:rPr lang="it-IT" sz="1200" dirty="0"/>
              <a:t> to </a:t>
            </a:r>
            <a:r>
              <a:rPr lang="it-IT" sz="1200" dirty="0" err="1"/>
              <a:t>hire</a:t>
            </a:r>
            <a:r>
              <a:rPr lang="it-IT" sz="1200" dirty="0"/>
              <a:t> </a:t>
            </a:r>
            <a:r>
              <a:rPr lang="it-IT" sz="1200" dirty="0" err="1"/>
              <a:t>young</a:t>
            </a:r>
            <a:r>
              <a:rPr lang="it-IT" sz="1200" dirty="0"/>
              <a:t> </a:t>
            </a:r>
            <a:r>
              <a:rPr lang="it-IT" sz="1200" dirty="0" err="1"/>
              <a:t>people</a:t>
            </a:r>
            <a:r>
              <a:rPr lang="it-IT" sz="1200" dirty="0"/>
              <a:t> or persuade </a:t>
            </a:r>
            <a:r>
              <a:rPr lang="it-IT" sz="1200" dirty="0" err="1"/>
              <a:t>seniors</a:t>
            </a:r>
            <a:r>
              <a:rPr lang="it-IT" sz="1200" dirty="0"/>
              <a:t> to </a:t>
            </a:r>
            <a:r>
              <a:rPr lang="it-IT" sz="1200" dirty="0" err="1"/>
              <a:t>change</a:t>
            </a:r>
            <a:r>
              <a:rPr lang="it-IT" sz="1200" dirty="0"/>
              <a:t> companies </a:t>
            </a:r>
            <a:r>
              <a:rPr lang="it-IT" sz="1200" dirty="0" err="1"/>
              <a:t>except</a:t>
            </a:r>
            <a:r>
              <a:rPr lang="it-IT" sz="1200" dirty="0"/>
              <a:t> in the face of a large </a:t>
            </a:r>
            <a:r>
              <a:rPr lang="it-IT" sz="1200" dirty="0" err="1"/>
              <a:t>salary</a:t>
            </a:r>
            <a:r>
              <a:rPr lang="it-IT" sz="1200" dirty="0"/>
              <a:t> </a:t>
            </a:r>
            <a:r>
              <a:rPr lang="it-IT" sz="1200" dirty="0" err="1"/>
              <a:t>increase</a:t>
            </a:r>
            <a:r>
              <a:rPr lang="it-IT" sz="1200" dirty="0"/>
              <a:t>.</a:t>
            </a:r>
          </a:p>
        </p:txBody>
      </p:sp>
      <p:sp>
        <p:nvSpPr>
          <p:cNvPr id="13" name="Rettangolo 12">
            <a:extLst>
              <a:ext uri="{FF2B5EF4-FFF2-40B4-BE49-F238E27FC236}">
                <a16:creationId xmlns:a16="http://schemas.microsoft.com/office/drawing/2014/main" xmlns="" id="{AED31D36-C676-E048-B7B9-A0BD117F3746}"/>
              </a:ext>
            </a:extLst>
          </p:cNvPr>
          <p:cNvSpPr/>
          <p:nvPr/>
        </p:nvSpPr>
        <p:spPr>
          <a:xfrm>
            <a:off x="6725598" y="3337500"/>
            <a:ext cx="1968426" cy="830997"/>
          </a:xfrm>
          <a:prstGeom prst="rect">
            <a:avLst/>
          </a:prstGeom>
        </p:spPr>
        <p:txBody>
          <a:bodyPr wrap="square">
            <a:spAutoFit/>
          </a:bodyPr>
          <a:lstStyle/>
          <a:p>
            <a:pPr algn="ctr"/>
            <a:r>
              <a:rPr lang="it-IT" sz="1200" dirty="0" err="1"/>
              <a:t>They</a:t>
            </a:r>
            <a:r>
              <a:rPr lang="it-IT" sz="1200" dirty="0"/>
              <a:t> </a:t>
            </a:r>
            <a:r>
              <a:rPr lang="it-IT" sz="1200" b="1" dirty="0"/>
              <a:t>are </a:t>
            </a:r>
            <a:r>
              <a:rPr lang="it-IT" sz="1200" b="1" dirty="0" err="1"/>
              <a:t>symptoms</a:t>
            </a:r>
            <a:r>
              <a:rPr lang="it-IT" sz="1200" b="1" dirty="0"/>
              <a:t> of the </a:t>
            </a:r>
            <a:r>
              <a:rPr lang="it-IT" sz="1200" b="1" dirty="0" err="1"/>
              <a:t>company's</a:t>
            </a:r>
            <a:r>
              <a:rPr lang="it-IT" sz="1200" b="1" dirty="0"/>
              <a:t> </a:t>
            </a:r>
            <a:r>
              <a:rPr lang="it-IT" sz="1200" b="1" dirty="0" err="1"/>
              <a:t>inability</a:t>
            </a:r>
            <a:r>
              <a:rPr lang="it-IT" sz="1200" b="1" dirty="0"/>
              <a:t> to </a:t>
            </a:r>
            <a:r>
              <a:rPr lang="it-IT" sz="1200" b="1" dirty="0" err="1"/>
              <a:t>promote</a:t>
            </a:r>
            <a:r>
              <a:rPr lang="it-IT" sz="1200" b="1" dirty="0"/>
              <a:t> </a:t>
            </a:r>
            <a:r>
              <a:rPr lang="it-IT" sz="1200" b="1" dirty="0" err="1"/>
              <a:t>itself</a:t>
            </a:r>
            <a:r>
              <a:rPr lang="it-IT" sz="1200" b="1" dirty="0"/>
              <a:t> </a:t>
            </a:r>
            <a:r>
              <a:rPr lang="it-IT" sz="1200" b="1" dirty="0" err="1"/>
              <a:t>as</a:t>
            </a:r>
            <a:r>
              <a:rPr lang="it-IT" sz="1200" b="1" dirty="0"/>
              <a:t> an </a:t>
            </a:r>
            <a:r>
              <a:rPr lang="it-IT" sz="1200" b="1" dirty="0" err="1"/>
              <a:t>ideal</a:t>
            </a:r>
            <a:r>
              <a:rPr lang="it-IT" sz="1200" b="1" dirty="0"/>
              <a:t> Employer.</a:t>
            </a:r>
          </a:p>
        </p:txBody>
      </p:sp>
      <p:sp>
        <p:nvSpPr>
          <p:cNvPr id="14" name="Rettangolo 13">
            <a:extLst>
              <a:ext uri="{FF2B5EF4-FFF2-40B4-BE49-F238E27FC236}">
                <a16:creationId xmlns:a16="http://schemas.microsoft.com/office/drawing/2014/main" xmlns="" id="{2692D88C-2AC7-194D-BFBA-C827ADBA3648}"/>
              </a:ext>
            </a:extLst>
          </p:cNvPr>
          <p:cNvSpPr/>
          <p:nvPr/>
        </p:nvSpPr>
        <p:spPr>
          <a:xfrm>
            <a:off x="2581095" y="4282844"/>
            <a:ext cx="6428149" cy="1754326"/>
          </a:xfrm>
          <a:prstGeom prst="rect">
            <a:avLst/>
          </a:prstGeom>
        </p:spPr>
        <p:txBody>
          <a:bodyPr wrap="square">
            <a:spAutoFit/>
          </a:bodyPr>
          <a:lstStyle/>
          <a:p>
            <a:r>
              <a:rPr lang="it-IT" sz="1200" i="1" dirty="0"/>
              <a:t>The company </a:t>
            </a:r>
            <a:r>
              <a:rPr lang="it-IT" sz="1200" i="1" dirty="0" err="1"/>
              <a:t>then</a:t>
            </a:r>
            <a:r>
              <a:rPr lang="it-IT" sz="1200" i="1" dirty="0"/>
              <a:t> </a:t>
            </a:r>
            <a:r>
              <a:rPr lang="it-IT" sz="1200" i="1" dirty="0" err="1"/>
              <a:t>structured</a:t>
            </a:r>
            <a:r>
              <a:rPr lang="it-IT" sz="1200" i="1" dirty="0"/>
              <a:t> </a:t>
            </a:r>
            <a:r>
              <a:rPr lang="it-IT" sz="1200" i="1" dirty="0" err="1"/>
              <a:t>itself</a:t>
            </a:r>
            <a:r>
              <a:rPr lang="it-IT" sz="1200" i="1" dirty="0"/>
              <a:t> to create an </a:t>
            </a:r>
            <a:r>
              <a:rPr lang="it-IT" sz="1200" b="1" i="1" dirty="0"/>
              <a:t>Employer Value </a:t>
            </a:r>
            <a:r>
              <a:rPr lang="it-IT" sz="1200" b="1" i="1" dirty="0" err="1"/>
              <a:t>Proposition</a:t>
            </a:r>
            <a:r>
              <a:rPr lang="it-IT" sz="1200" b="1" i="1" dirty="0"/>
              <a:t> </a:t>
            </a:r>
            <a:r>
              <a:rPr lang="it-IT" sz="1200" i="1" dirty="0"/>
              <a:t>and go to </a:t>
            </a:r>
            <a:r>
              <a:rPr lang="it-IT" sz="1200" i="1" dirty="0" err="1"/>
              <a:t>LinkedIn</a:t>
            </a:r>
            <a:r>
              <a:rPr lang="it-IT" sz="1200" i="1" dirty="0"/>
              <a:t> to </a:t>
            </a:r>
            <a:r>
              <a:rPr lang="it-IT" sz="1200" i="1" dirty="0" err="1"/>
              <a:t>let</a:t>
            </a:r>
            <a:r>
              <a:rPr lang="it-IT" sz="1200" i="1" dirty="0"/>
              <a:t> </a:t>
            </a:r>
            <a:r>
              <a:rPr lang="it-IT" sz="1200" i="1" dirty="0" err="1"/>
              <a:t>people</a:t>
            </a:r>
            <a:r>
              <a:rPr lang="it-IT" sz="1200" i="1" dirty="0"/>
              <a:t> </a:t>
            </a:r>
            <a:r>
              <a:rPr lang="it-IT" sz="1200" i="1" dirty="0" err="1"/>
              <a:t>know</a:t>
            </a:r>
            <a:r>
              <a:rPr lang="it-IT" sz="1200" i="1" dirty="0"/>
              <a:t> </a:t>
            </a:r>
            <a:r>
              <a:rPr lang="it-IT" sz="1200" i="1" dirty="0" err="1"/>
              <a:t>that</a:t>
            </a:r>
            <a:r>
              <a:rPr lang="it-IT" sz="1200" i="1" dirty="0"/>
              <a:t> </a:t>
            </a:r>
            <a:r>
              <a:rPr lang="it-IT" sz="1200" i="1" dirty="0" err="1"/>
              <a:t>it</a:t>
            </a:r>
            <a:r>
              <a:rPr lang="it-IT" sz="1200" i="1" dirty="0"/>
              <a:t> </a:t>
            </a:r>
            <a:r>
              <a:rPr lang="it-IT" sz="1200" i="1" dirty="0" err="1"/>
              <a:t>is</a:t>
            </a:r>
            <a:r>
              <a:rPr lang="it-IT" sz="1200" i="1" dirty="0"/>
              <a:t> </a:t>
            </a:r>
            <a:r>
              <a:rPr lang="it-IT" sz="1200" i="1" dirty="0" err="1"/>
              <a:t>present</a:t>
            </a:r>
            <a:r>
              <a:rPr lang="it-IT" sz="1200" i="1" dirty="0"/>
              <a:t> </a:t>
            </a:r>
            <a:r>
              <a:rPr lang="it-IT" sz="1200" i="1" dirty="0" err="1"/>
              <a:t>at</a:t>
            </a:r>
            <a:r>
              <a:rPr lang="it-IT" sz="1200" i="1" dirty="0"/>
              <a:t> Career </a:t>
            </a:r>
            <a:r>
              <a:rPr lang="it-IT" sz="1200" i="1" dirty="0" err="1"/>
              <a:t>Days</a:t>
            </a:r>
            <a:r>
              <a:rPr lang="it-IT" sz="1200" i="1" dirty="0"/>
              <a:t>.</a:t>
            </a:r>
          </a:p>
          <a:p>
            <a:endParaRPr lang="it-IT" sz="1200" i="1" dirty="0"/>
          </a:p>
          <a:p>
            <a:r>
              <a:rPr lang="it-IT" sz="1200" i="1" dirty="0" err="1"/>
              <a:t>It</a:t>
            </a:r>
            <a:r>
              <a:rPr lang="it-IT" sz="1200" i="1" dirty="0"/>
              <a:t> </a:t>
            </a:r>
            <a:r>
              <a:rPr lang="it-IT" sz="1200" i="1" dirty="0" err="1"/>
              <a:t>is</a:t>
            </a:r>
            <a:r>
              <a:rPr lang="it-IT" sz="1200" i="1" dirty="0"/>
              <a:t> a </a:t>
            </a:r>
            <a:r>
              <a:rPr lang="it-IT" sz="1200" i="1" dirty="0" err="1"/>
              <a:t>pity</a:t>
            </a:r>
            <a:r>
              <a:rPr lang="it-IT" sz="1200" i="1" dirty="0"/>
              <a:t> </a:t>
            </a:r>
            <a:r>
              <a:rPr lang="it-IT" sz="1200" i="1" dirty="0" err="1"/>
              <a:t>that</a:t>
            </a:r>
            <a:r>
              <a:rPr lang="it-IT" sz="1200" i="1" dirty="0"/>
              <a:t> </a:t>
            </a:r>
            <a:r>
              <a:rPr lang="it-IT" sz="1200" b="1" i="1" dirty="0"/>
              <a:t>the </a:t>
            </a:r>
            <a:r>
              <a:rPr lang="it-IT" sz="1200" b="1" i="1" dirty="0" err="1"/>
              <a:t>EVPs</a:t>
            </a:r>
            <a:r>
              <a:rPr lang="it-IT" sz="1200" b="1" i="1" dirty="0"/>
              <a:t> </a:t>
            </a:r>
            <a:r>
              <a:rPr lang="it-IT" sz="1200" b="1" i="1" dirty="0" err="1"/>
              <a:t>today</a:t>
            </a:r>
            <a:r>
              <a:rPr lang="it-IT" sz="1200" b="1" i="1" dirty="0"/>
              <a:t> </a:t>
            </a:r>
            <a:r>
              <a:rPr lang="it-IT" sz="1200" b="1" i="1" dirty="0" err="1"/>
              <a:t>all</a:t>
            </a:r>
            <a:r>
              <a:rPr lang="it-IT" sz="1200" b="1" i="1" dirty="0"/>
              <a:t> look </a:t>
            </a:r>
            <a:r>
              <a:rPr lang="it-IT" sz="1200" b="1" i="1" dirty="0" err="1"/>
              <a:t>alike</a:t>
            </a:r>
            <a:r>
              <a:rPr lang="it-IT" sz="1200" i="1" dirty="0"/>
              <a:t> and People, Culture, </a:t>
            </a:r>
            <a:r>
              <a:rPr lang="it-IT" sz="1200" i="1" dirty="0" err="1"/>
              <a:t>Diversity</a:t>
            </a:r>
            <a:r>
              <a:rPr lang="it-IT" sz="1200" i="1" dirty="0"/>
              <a:t> from </a:t>
            </a:r>
            <a:r>
              <a:rPr lang="it-IT" sz="1200" i="1" dirty="0" err="1"/>
              <a:t>elements</a:t>
            </a:r>
            <a:r>
              <a:rPr lang="it-IT" sz="1200" i="1" dirty="0"/>
              <a:t> of </a:t>
            </a:r>
            <a:r>
              <a:rPr lang="it-IT" sz="1200" i="1" dirty="0" err="1"/>
              <a:t>uniqueness</a:t>
            </a:r>
            <a:r>
              <a:rPr lang="it-IT" sz="1200" i="1" dirty="0"/>
              <a:t> </a:t>
            </a:r>
            <a:r>
              <a:rPr lang="it-IT" sz="1200" i="1" dirty="0" err="1"/>
              <a:t>become</a:t>
            </a:r>
            <a:r>
              <a:rPr lang="it-IT" sz="1200" i="1" dirty="0"/>
              <a:t> </a:t>
            </a:r>
            <a:r>
              <a:rPr lang="it-IT" sz="1200" i="1" dirty="0" err="1"/>
              <a:t>instruments</a:t>
            </a:r>
            <a:r>
              <a:rPr lang="it-IT" sz="1200" i="1" dirty="0"/>
              <a:t> of </a:t>
            </a:r>
            <a:r>
              <a:rPr lang="it-IT" sz="1200" i="1" dirty="0" err="1"/>
              <a:t>approval</a:t>
            </a:r>
            <a:r>
              <a:rPr lang="it-IT" sz="1200" i="1" dirty="0"/>
              <a:t>.</a:t>
            </a:r>
          </a:p>
          <a:p>
            <a:endParaRPr lang="it-IT" sz="1200" i="1" dirty="0"/>
          </a:p>
          <a:p>
            <a:r>
              <a:rPr lang="it-IT" sz="1200" i="1" dirty="0"/>
              <a:t>And the candidate </a:t>
            </a:r>
            <a:r>
              <a:rPr lang="it-IT" sz="1200" i="1" dirty="0" err="1"/>
              <a:t>returns</a:t>
            </a:r>
            <a:r>
              <a:rPr lang="it-IT" sz="1200" i="1" dirty="0"/>
              <a:t> to the situation </a:t>
            </a:r>
            <a:r>
              <a:rPr lang="it-IT" sz="1200" i="1" dirty="0" err="1"/>
              <a:t>where</a:t>
            </a:r>
            <a:r>
              <a:rPr lang="it-IT" sz="1200" i="1" dirty="0"/>
              <a:t> </a:t>
            </a:r>
            <a:r>
              <a:rPr lang="it-IT" sz="1200" b="1" i="1" dirty="0"/>
              <a:t>he </a:t>
            </a:r>
            <a:r>
              <a:rPr lang="it-IT" sz="1200" b="1" i="1" dirty="0" err="1"/>
              <a:t>is</a:t>
            </a:r>
            <a:r>
              <a:rPr lang="it-IT" sz="1200" b="1" i="1" dirty="0"/>
              <a:t> </a:t>
            </a:r>
            <a:r>
              <a:rPr lang="it-IT" sz="1200" b="1" i="1" dirty="0" err="1"/>
              <a:t>not</a:t>
            </a:r>
            <a:r>
              <a:rPr lang="it-IT" sz="1200" b="1" i="1" dirty="0"/>
              <a:t> </a:t>
            </a:r>
            <a:r>
              <a:rPr lang="it-IT" sz="1200" b="1" i="1" dirty="0" err="1"/>
              <a:t>clear</a:t>
            </a:r>
            <a:r>
              <a:rPr lang="it-IT" sz="1200" b="1" i="1" dirty="0"/>
              <a:t> on the </a:t>
            </a:r>
            <a:r>
              <a:rPr lang="it-IT" sz="1200" b="1" i="1" dirty="0" err="1"/>
              <a:t>elements</a:t>
            </a:r>
            <a:r>
              <a:rPr lang="it-IT" sz="1200" b="1" i="1" dirty="0"/>
              <a:t> for </a:t>
            </a:r>
            <a:r>
              <a:rPr lang="it-IT" sz="1200" b="1" i="1" dirty="0" err="1"/>
              <a:t>which</a:t>
            </a:r>
            <a:r>
              <a:rPr lang="it-IT" sz="1200" b="1" i="1" dirty="0"/>
              <a:t> to </a:t>
            </a:r>
            <a:r>
              <a:rPr lang="it-IT" sz="1200" b="1" i="1" dirty="0" err="1"/>
              <a:t>choose</a:t>
            </a:r>
            <a:r>
              <a:rPr lang="it-IT" sz="1200" b="1" i="1" dirty="0"/>
              <a:t> </a:t>
            </a:r>
            <a:r>
              <a:rPr lang="it-IT" sz="1200" b="1" i="1" dirty="0" err="1"/>
              <a:t>one</a:t>
            </a:r>
            <a:r>
              <a:rPr lang="it-IT" sz="1200" b="1" i="1" dirty="0"/>
              <a:t> company </a:t>
            </a:r>
            <a:r>
              <a:rPr lang="it-IT" sz="1200" b="1" i="1" dirty="0" err="1"/>
              <a:t>rather</a:t>
            </a:r>
            <a:r>
              <a:rPr lang="it-IT" sz="1200" b="1" i="1" dirty="0"/>
              <a:t> </a:t>
            </a:r>
            <a:r>
              <a:rPr lang="it-IT" sz="1200" b="1" i="1" dirty="0" err="1"/>
              <a:t>than</a:t>
            </a:r>
            <a:r>
              <a:rPr lang="it-IT" sz="1200" b="1" i="1" dirty="0"/>
              <a:t> </a:t>
            </a:r>
            <a:r>
              <a:rPr lang="it-IT" sz="1200" b="1" i="1" dirty="0" err="1"/>
              <a:t>another</a:t>
            </a:r>
            <a:r>
              <a:rPr lang="it-IT" sz="1200" i="1" dirty="0"/>
              <a:t>, </a:t>
            </a:r>
            <a:r>
              <a:rPr lang="it-IT" sz="1200" i="1" dirty="0" err="1"/>
              <a:t>but</a:t>
            </a:r>
            <a:r>
              <a:rPr lang="it-IT" sz="1200" i="1" dirty="0"/>
              <a:t> </a:t>
            </a:r>
            <a:r>
              <a:rPr lang="it-IT" sz="1200" i="1" dirty="0" err="1"/>
              <a:t>is</a:t>
            </a:r>
            <a:r>
              <a:rPr lang="it-IT" sz="1200" i="1" dirty="0"/>
              <a:t> </a:t>
            </a:r>
            <a:r>
              <a:rPr lang="it-IT" sz="1200" i="1" dirty="0" err="1"/>
              <a:t>very</a:t>
            </a:r>
            <a:r>
              <a:rPr lang="it-IT" sz="1200" i="1" dirty="0"/>
              <a:t> </a:t>
            </a:r>
            <a:r>
              <a:rPr lang="it-IT" sz="1200" i="1" dirty="0" err="1"/>
              <a:t>clear</a:t>
            </a:r>
            <a:r>
              <a:rPr lang="it-IT" sz="1200" i="1" dirty="0"/>
              <a:t> </a:t>
            </a:r>
          </a:p>
          <a:p>
            <a:r>
              <a:rPr lang="it-IT" sz="1200" i="1" dirty="0" err="1"/>
              <a:t>that</a:t>
            </a:r>
            <a:r>
              <a:rPr lang="it-IT" sz="1200" i="1" dirty="0"/>
              <a:t> the company </a:t>
            </a:r>
            <a:r>
              <a:rPr lang="it-IT" sz="1200" i="1" dirty="0" err="1"/>
              <a:t>participates</a:t>
            </a:r>
            <a:r>
              <a:rPr lang="it-IT" sz="1200" i="1" dirty="0"/>
              <a:t> in Career </a:t>
            </a:r>
            <a:r>
              <a:rPr lang="it-IT" sz="1200" i="1" dirty="0" err="1"/>
              <a:t>Days</a:t>
            </a:r>
            <a:r>
              <a:rPr lang="it-IT" sz="1200" i="1" dirty="0"/>
              <a:t>.</a:t>
            </a:r>
          </a:p>
        </p:txBody>
      </p:sp>
    </p:spTree>
    <p:extLst>
      <p:ext uri="{BB962C8B-B14F-4D97-AF65-F5344CB8AC3E}">
        <p14:creationId xmlns:p14="http://schemas.microsoft.com/office/powerpoint/2010/main" xmlns="" val="1960264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If</a:t>
            </a:r>
            <a:r>
              <a:rPr lang="it-IT" sz="2000" b="1" dirty="0"/>
              <a:t> </a:t>
            </a:r>
            <a:r>
              <a:rPr lang="it-IT" sz="2000" b="1" dirty="0" err="1"/>
              <a:t>there</a:t>
            </a:r>
            <a:r>
              <a:rPr lang="it-IT" sz="2000" b="1" dirty="0"/>
              <a:t> </a:t>
            </a:r>
            <a:r>
              <a:rPr lang="it-IT" sz="2000" b="1" dirty="0" err="1"/>
              <a:t>is</a:t>
            </a:r>
            <a:r>
              <a:rPr lang="it-IT" sz="2000" b="1" dirty="0"/>
              <a:t> no Employer Brand </a:t>
            </a:r>
            <a:r>
              <a:rPr lang="it-IT" sz="2000" b="1" dirty="0" err="1"/>
              <a:t>Awareness</a:t>
            </a:r>
            <a:endParaRPr lang="it-IT" sz="2000" b="1" dirty="0"/>
          </a:p>
        </p:txBody>
      </p:sp>
      <p:pic>
        <p:nvPicPr>
          <p:cNvPr id="7" name="Picture 1" descr="page5image44144944">
            <a:extLst>
              <a:ext uri="{FF2B5EF4-FFF2-40B4-BE49-F238E27FC236}">
                <a16:creationId xmlns:a16="http://schemas.microsoft.com/office/drawing/2014/main" xmlns="" id="{F92DF5AE-D384-A14F-A75F-08E424190E8B}"/>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332220" y="1134389"/>
            <a:ext cx="2725283" cy="4710928"/>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CC8CE1DA-524F-EA42-B3F2-D31D5DEE3526}"/>
              </a:ext>
            </a:extLst>
          </p:cNvPr>
          <p:cNvSpPr/>
          <p:nvPr/>
        </p:nvSpPr>
        <p:spPr>
          <a:xfrm>
            <a:off x="131171" y="1518361"/>
            <a:ext cx="8881657" cy="1345433"/>
          </a:xfrm>
          <a:prstGeom prst="rect">
            <a:avLst/>
          </a:prstGeom>
        </p:spPr>
        <p:txBody>
          <a:bodyPr wrap="square">
            <a:spAutoFit/>
          </a:bodyPr>
          <a:lstStyle/>
          <a:p>
            <a:pPr>
              <a:lnSpc>
                <a:spcPct val="150000"/>
              </a:lnSpc>
            </a:pPr>
            <a:r>
              <a:rPr lang="it-IT" sz="1400" dirty="0"/>
              <a:t>"</a:t>
            </a:r>
            <a:r>
              <a:rPr lang="it-IT" sz="1400" dirty="0" err="1"/>
              <a:t>We</a:t>
            </a:r>
            <a:r>
              <a:rPr lang="it-IT" sz="1400" dirty="0"/>
              <a:t> are a beautiful company, </a:t>
            </a:r>
            <a:r>
              <a:rPr lang="it-IT" sz="1400" b="1" dirty="0" err="1"/>
              <a:t>but</a:t>
            </a:r>
            <a:r>
              <a:rPr lang="it-IT" sz="1400" b="1" dirty="0"/>
              <a:t> </a:t>
            </a:r>
            <a:r>
              <a:rPr lang="it-IT" sz="1400" b="1" dirty="0" err="1"/>
              <a:t>nobody</a:t>
            </a:r>
            <a:r>
              <a:rPr lang="it-IT" sz="1400" b="1" dirty="0"/>
              <a:t> </a:t>
            </a:r>
            <a:r>
              <a:rPr lang="it-IT" sz="1400" b="1" dirty="0" err="1"/>
              <a:t>knows</a:t>
            </a:r>
            <a:r>
              <a:rPr lang="it-IT" sz="1400" dirty="0"/>
              <a:t>."</a:t>
            </a:r>
          </a:p>
          <a:p>
            <a:pPr>
              <a:lnSpc>
                <a:spcPct val="150000"/>
              </a:lnSpc>
            </a:pPr>
            <a:r>
              <a:rPr lang="it-IT" sz="1400" dirty="0"/>
              <a:t>"</a:t>
            </a:r>
            <a:r>
              <a:rPr lang="it-IT" sz="1400" dirty="0" err="1"/>
              <a:t>Let's</a:t>
            </a:r>
            <a:r>
              <a:rPr lang="it-IT" sz="1400" dirty="0"/>
              <a:t> do XYZ and </a:t>
            </a:r>
            <a:r>
              <a:rPr lang="it-IT" sz="1400" b="1" dirty="0" err="1"/>
              <a:t>don't</a:t>
            </a:r>
            <a:r>
              <a:rPr lang="it-IT" sz="1400" b="1" dirty="0"/>
              <a:t> </a:t>
            </a:r>
            <a:r>
              <a:rPr lang="it-IT" sz="1400" b="1" dirty="0" err="1"/>
              <a:t>say</a:t>
            </a:r>
            <a:r>
              <a:rPr lang="it-IT" sz="1400" b="1" dirty="0"/>
              <a:t> </a:t>
            </a:r>
            <a:r>
              <a:rPr lang="it-IT" sz="1400" b="1" dirty="0" err="1"/>
              <a:t>it</a:t>
            </a:r>
            <a:r>
              <a:rPr lang="it-IT" sz="1400" dirty="0"/>
              <a:t>."</a:t>
            </a:r>
          </a:p>
          <a:p>
            <a:pPr>
              <a:lnSpc>
                <a:spcPct val="150000"/>
              </a:lnSpc>
            </a:pPr>
            <a:r>
              <a:rPr lang="it-IT" sz="1400" dirty="0"/>
              <a:t>"</a:t>
            </a:r>
            <a:r>
              <a:rPr lang="it-IT" sz="1400" dirty="0" err="1"/>
              <a:t>We</a:t>
            </a:r>
            <a:r>
              <a:rPr lang="it-IT" sz="1400" dirty="0"/>
              <a:t> are </a:t>
            </a:r>
            <a:r>
              <a:rPr lang="it-IT" sz="1400" dirty="0" err="1"/>
              <a:t>recently</a:t>
            </a:r>
            <a:r>
              <a:rPr lang="it-IT" sz="1400" dirty="0"/>
              <a:t> a </a:t>
            </a:r>
            <a:r>
              <a:rPr lang="it-IT" sz="1400" dirty="0" err="1"/>
              <a:t>group</a:t>
            </a:r>
            <a:r>
              <a:rPr lang="it-IT" sz="1400" dirty="0"/>
              <a:t> of more </a:t>
            </a:r>
            <a:r>
              <a:rPr lang="it-IT" sz="1400" dirty="0" err="1"/>
              <a:t>than</a:t>
            </a:r>
            <a:r>
              <a:rPr lang="it-IT" sz="1400" dirty="0"/>
              <a:t> XX,000 </a:t>
            </a:r>
            <a:r>
              <a:rPr lang="it-IT" sz="1400" dirty="0" err="1"/>
              <a:t>people</a:t>
            </a:r>
            <a:r>
              <a:rPr lang="it-IT" sz="1400" dirty="0"/>
              <a:t> </a:t>
            </a:r>
            <a:r>
              <a:rPr lang="it-IT" sz="1400" dirty="0" err="1"/>
              <a:t>but</a:t>
            </a:r>
            <a:r>
              <a:rPr lang="it-IT" sz="1400" dirty="0"/>
              <a:t> </a:t>
            </a:r>
            <a:r>
              <a:rPr lang="it-IT" sz="1400" dirty="0" err="1"/>
              <a:t>outside</a:t>
            </a:r>
            <a:r>
              <a:rPr lang="it-IT" sz="1400" dirty="0"/>
              <a:t> the </a:t>
            </a:r>
            <a:r>
              <a:rPr lang="it-IT" sz="1400" dirty="0" err="1"/>
              <a:t>sector</a:t>
            </a:r>
            <a:r>
              <a:rPr lang="it-IT" sz="1400" dirty="0"/>
              <a:t> </a:t>
            </a:r>
            <a:r>
              <a:rPr lang="it-IT" sz="1400" dirty="0" err="1"/>
              <a:t>they</a:t>
            </a:r>
            <a:r>
              <a:rPr lang="it-IT" sz="1400" dirty="0"/>
              <a:t> </a:t>
            </a:r>
            <a:r>
              <a:rPr lang="it-IT" sz="1400" b="1" dirty="0" err="1"/>
              <a:t>don't</a:t>
            </a:r>
            <a:r>
              <a:rPr lang="it-IT" sz="1400" b="1" dirty="0"/>
              <a:t> </a:t>
            </a:r>
            <a:r>
              <a:rPr lang="it-IT" sz="1400" b="1" dirty="0" err="1"/>
              <a:t>know</a:t>
            </a:r>
            <a:r>
              <a:rPr lang="it-IT" sz="1400" b="1" dirty="0"/>
              <a:t> </a:t>
            </a:r>
            <a:r>
              <a:rPr lang="it-IT" sz="1400" b="1" dirty="0" err="1"/>
              <a:t>us</a:t>
            </a:r>
            <a:r>
              <a:rPr lang="it-IT" sz="1400" dirty="0"/>
              <a:t>."</a:t>
            </a:r>
          </a:p>
          <a:p>
            <a:pPr>
              <a:lnSpc>
                <a:spcPct val="150000"/>
              </a:lnSpc>
            </a:pPr>
            <a:r>
              <a:rPr lang="it-IT" sz="1400" dirty="0"/>
              <a:t>"</a:t>
            </a:r>
            <a:r>
              <a:rPr lang="it-IT" sz="1400" dirty="0" err="1"/>
              <a:t>We</a:t>
            </a:r>
            <a:r>
              <a:rPr lang="it-IT" sz="1400" dirty="0"/>
              <a:t> </a:t>
            </a:r>
            <a:r>
              <a:rPr lang="it-IT" sz="1400" dirty="0" err="1"/>
              <a:t>have</a:t>
            </a:r>
            <a:r>
              <a:rPr lang="it-IT" sz="1400" dirty="0"/>
              <a:t> ABC benefits </a:t>
            </a:r>
            <a:r>
              <a:rPr lang="it-IT" sz="1400" dirty="0" err="1"/>
              <a:t>but</a:t>
            </a:r>
            <a:r>
              <a:rPr lang="it-IT" sz="1400" dirty="0"/>
              <a:t> </a:t>
            </a:r>
            <a:r>
              <a:rPr lang="it-IT" sz="1400" b="1" dirty="0" err="1"/>
              <a:t>they</a:t>
            </a:r>
            <a:r>
              <a:rPr lang="it-IT" sz="1400" b="1" dirty="0"/>
              <a:t> </a:t>
            </a:r>
            <a:r>
              <a:rPr lang="it-IT" sz="1400" b="1" dirty="0" err="1"/>
              <a:t>only</a:t>
            </a:r>
            <a:r>
              <a:rPr lang="it-IT" sz="1400" b="1" dirty="0"/>
              <a:t> </a:t>
            </a:r>
            <a:r>
              <a:rPr lang="it-IT" sz="1400" b="1" dirty="0" err="1"/>
              <a:t>discover</a:t>
            </a:r>
            <a:r>
              <a:rPr lang="it-IT" sz="1400" b="1" dirty="0"/>
              <a:t> </a:t>
            </a:r>
            <a:r>
              <a:rPr lang="it-IT" sz="1400" b="1" dirty="0" err="1"/>
              <a:t>them</a:t>
            </a:r>
            <a:r>
              <a:rPr lang="it-IT" sz="1400" b="1" dirty="0"/>
              <a:t> once </a:t>
            </a:r>
            <a:r>
              <a:rPr lang="it-IT" sz="1400" b="1" dirty="0" err="1"/>
              <a:t>they</a:t>
            </a:r>
            <a:r>
              <a:rPr lang="it-IT" sz="1400" b="1" dirty="0"/>
              <a:t> </a:t>
            </a:r>
            <a:r>
              <a:rPr lang="it-IT" sz="1400" b="1" dirty="0" err="1"/>
              <a:t>enter</a:t>
            </a:r>
            <a:r>
              <a:rPr lang="it-IT" sz="1400" dirty="0"/>
              <a:t>."</a:t>
            </a:r>
          </a:p>
        </p:txBody>
      </p:sp>
      <p:sp>
        <p:nvSpPr>
          <p:cNvPr id="3" name="Rettangolo 2">
            <a:extLst>
              <a:ext uri="{FF2B5EF4-FFF2-40B4-BE49-F238E27FC236}">
                <a16:creationId xmlns:a16="http://schemas.microsoft.com/office/drawing/2014/main" xmlns="" id="{431C78A2-5F82-3346-A027-FC8230E5E4F7}"/>
              </a:ext>
            </a:extLst>
          </p:cNvPr>
          <p:cNvSpPr/>
          <p:nvPr/>
        </p:nvSpPr>
        <p:spPr>
          <a:xfrm>
            <a:off x="281354" y="3006897"/>
            <a:ext cx="3131271" cy="1600438"/>
          </a:xfrm>
          <a:prstGeom prst="rect">
            <a:avLst/>
          </a:prstGeom>
        </p:spPr>
        <p:txBody>
          <a:bodyPr wrap="square">
            <a:spAutoFit/>
          </a:bodyPr>
          <a:lstStyle/>
          <a:p>
            <a:r>
              <a:rPr lang="it-IT" sz="1400" dirty="0" err="1"/>
              <a:t>They</a:t>
            </a:r>
            <a:r>
              <a:rPr lang="it-IT" sz="1400" dirty="0"/>
              <a:t> are the </a:t>
            </a:r>
            <a:r>
              <a:rPr lang="it-IT" sz="1400" dirty="0" err="1"/>
              <a:t>most</a:t>
            </a:r>
            <a:r>
              <a:rPr lang="it-IT" sz="1400" dirty="0"/>
              <a:t> common </a:t>
            </a:r>
            <a:r>
              <a:rPr lang="it-IT" sz="1400" dirty="0" err="1"/>
              <a:t>phrases</a:t>
            </a:r>
            <a:r>
              <a:rPr lang="it-IT" sz="1400" dirty="0"/>
              <a:t> </a:t>
            </a:r>
            <a:r>
              <a:rPr lang="it-IT" sz="1400" dirty="0" err="1"/>
              <a:t>that</a:t>
            </a:r>
            <a:r>
              <a:rPr lang="it-IT" sz="1400" dirty="0"/>
              <a:t> </a:t>
            </a:r>
            <a:r>
              <a:rPr lang="it-IT" sz="1400" dirty="0" err="1"/>
              <a:t>we</a:t>
            </a:r>
            <a:r>
              <a:rPr lang="it-IT" sz="1400" dirty="0"/>
              <a:t> </a:t>
            </a:r>
            <a:r>
              <a:rPr lang="it-IT" sz="1400" dirty="0" err="1"/>
              <a:t>collect</a:t>
            </a:r>
            <a:r>
              <a:rPr lang="it-IT" sz="1400" dirty="0"/>
              <a:t> </a:t>
            </a:r>
            <a:r>
              <a:rPr lang="it-IT" sz="1400" dirty="0" err="1"/>
              <a:t>every</a:t>
            </a:r>
            <a:r>
              <a:rPr lang="it-IT" sz="1400" dirty="0"/>
              <a:t> </a:t>
            </a:r>
            <a:r>
              <a:rPr lang="it-IT" sz="1400" dirty="0" err="1"/>
              <a:t>day</a:t>
            </a:r>
            <a:r>
              <a:rPr lang="it-IT" sz="1400" dirty="0"/>
              <a:t> in medium and large companies. </a:t>
            </a:r>
            <a:r>
              <a:rPr lang="it-IT" sz="1400" dirty="0" err="1"/>
              <a:t>Huge</a:t>
            </a:r>
            <a:r>
              <a:rPr lang="it-IT" sz="1400" dirty="0"/>
              <a:t> </a:t>
            </a:r>
            <a:r>
              <a:rPr lang="it-IT" sz="1400" dirty="0" err="1"/>
              <a:t>brands</a:t>
            </a:r>
            <a:r>
              <a:rPr lang="it-IT" sz="1400" dirty="0"/>
              <a:t> </a:t>
            </a:r>
            <a:r>
              <a:rPr lang="it-IT" sz="1400" dirty="0" err="1"/>
              <a:t>but</a:t>
            </a:r>
            <a:r>
              <a:rPr lang="it-IT" sz="1400" dirty="0"/>
              <a:t> </a:t>
            </a:r>
            <a:r>
              <a:rPr lang="it-IT" sz="1400" dirty="0" err="1"/>
              <a:t>niche</a:t>
            </a:r>
            <a:r>
              <a:rPr lang="it-IT" sz="1400" dirty="0"/>
              <a:t>, </a:t>
            </a:r>
            <a:r>
              <a:rPr lang="it-IT" sz="1400" dirty="0" err="1"/>
              <a:t>which</a:t>
            </a:r>
            <a:r>
              <a:rPr lang="it-IT" sz="1400" dirty="0"/>
              <a:t> </a:t>
            </a:r>
            <a:r>
              <a:rPr lang="it-IT" sz="1400" dirty="0" err="1"/>
              <a:t>today</a:t>
            </a:r>
            <a:r>
              <a:rPr lang="it-IT" sz="1400" dirty="0"/>
              <a:t> open to </a:t>
            </a:r>
            <a:r>
              <a:rPr lang="it-IT" sz="1400" b="1" dirty="0"/>
              <a:t>look for </a:t>
            </a:r>
            <a:r>
              <a:rPr lang="it-IT" sz="1400" b="1" dirty="0" err="1"/>
              <a:t>people</a:t>
            </a:r>
            <a:r>
              <a:rPr lang="it-IT" sz="1400" b="1" dirty="0"/>
              <a:t> </a:t>
            </a:r>
            <a:r>
              <a:rPr lang="it-IT" sz="1400" b="1" dirty="0" err="1"/>
              <a:t>even</a:t>
            </a:r>
            <a:r>
              <a:rPr lang="it-IT" sz="1400" b="1" dirty="0"/>
              <a:t> </a:t>
            </a:r>
            <a:r>
              <a:rPr lang="it-IT" sz="1400" b="1" dirty="0" err="1"/>
              <a:t>outside</a:t>
            </a:r>
            <a:r>
              <a:rPr lang="it-IT" sz="1400" b="1" dirty="0"/>
              <a:t> </a:t>
            </a:r>
            <a:r>
              <a:rPr lang="it-IT" sz="1400" b="1" dirty="0" err="1"/>
              <a:t>their</a:t>
            </a:r>
            <a:r>
              <a:rPr lang="it-IT" sz="1400" b="1" dirty="0"/>
              <a:t> </a:t>
            </a:r>
            <a:r>
              <a:rPr lang="it-IT" sz="1400" b="1" dirty="0" err="1"/>
              <a:t>sector</a:t>
            </a:r>
            <a:r>
              <a:rPr lang="it-IT" sz="1400" dirty="0"/>
              <a:t> </a:t>
            </a:r>
            <a:r>
              <a:rPr lang="it-IT" sz="1400" dirty="0" err="1"/>
              <a:t>becoming</a:t>
            </a:r>
            <a:r>
              <a:rPr lang="it-IT" sz="1400" dirty="0"/>
              <a:t>, from big </a:t>
            </a:r>
            <a:r>
              <a:rPr lang="it-IT" sz="1400" dirty="0" err="1"/>
              <a:t>shots</a:t>
            </a:r>
            <a:r>
              <a:rPr lang="it-IT" sz="1400" dirty="0"/>
              <a:t>, </a:t>
            </a:r>
            <a:r>
              <a:rPr lang="it-IT" sz="1400" b="1" dirty="0"/>
              <a:t>small </a:t>
            </a:r>
            <a:r>
              <a:rPr lang="it-IT" sz="1400" b="1" dirty="0" err="1"/>
              <a:t>fish</a:t>
            </a:r>
            <a:r>
              <a:rPr lang="it-IT" sz="1400" b="1" dirty="0"/>
              <a:t> in a </a:t>
            </a:r>
            <a:r>
              <a:rPr lang="it-IT" sz="1400" b="1" dirty="0" err="1"/>
              <a:t>very</a:t>
            </a:r>
            <a:r>
              <a:rPr lang="it-IT" sz="1400" b="1" dirty="0"/>
              <a:t> </a:t>
            </a:r>
            <a:r>
              <a:rPr lang="it-IT" sz="1400" b="1" dirty="0" err="1"/>
              <a:t>vast</a:t>
            </a:r>
            <a:r>
              <a:rPr lang="it-IT" sz="1400" b="1" dirty="0"/>
              <a:t> </a:t>
            </a:r>
            <a:r>
              <a:rPr lang="it-IT" sz="1400" b="1" dirty="0" err="1"/>
              <a:t>sea</a:t>
            </a:r>
            <a:r>
              <a:rPr lang="it-IT" sz="1400" b="1" dirty="0"/>
              <a:t>.</a:t>
            </a:r>
          </a:p>
        </p:txBody>
      </p:sp>
      <p:sp>
        <p:nvSpPr>
          <p:cNvPr id="4" name="Rettangolo 3">
            <a:extLst>
              <a:ext uri="{FF2B5EF4-FFF2-40B4-BE49-F238E27FC236}">
                <a16:creationId xmlns:a16="http://schemas.microsoft.com/office/drawing/2014/main" xmlns="" id="{EA5E9216-DF92-A344-9704-2AAE4DEE87AE}"/>
              </a:ext>
            </a:extLst>
          </p:cNvPr>
          <p:cNvSpPr/>
          <p:nvPr/>
        </p:nvSpPr>
        <p:spPr>
          <a:xfrm>
            <a:off x="4107730" y="3002061"/>
            <a:ext cx="3395039" cy="1384995"/>
          </a:xfrm>
          <a:prstGeom prst="rect">
            <a:avLst/>
          </a:prstGeom>
        </p:spPr>
        <p:txBody>
          <a:bodyPr wrap="square">
            <a:spAutoFit/>
          </a:bodyPr>
          <a:lstStyle/>
          <a:p>
            <a:r>
              <a:rPr lang="it-IT" sz="1400" dirty="0"/>
              <a:t>Medium-</a:t>
            </a:r>
            <a:r>
              <a:rPr lang="it-IT" sz="1400" dirty="0" err="1"/>
              <a:t>sized</a:t>
            </a:r>
            <a:r>
              <a:rPr lang="it-IT" sz="1400" dirty="0"/>
              <a:t> companies in strong </a:t>
            </a:r>
            <a:r>
              <a:rPr lang="it-IT" sz="1400" dirty="0" err="1"/>
              <a:t>growth</a:t>
            </a:r>
            <a:r>
              <a:rPr lang="it-IT" sz="1400" dirty="0"/>
              <a:t> </a:t>
            </a:r>
            <a:r>
              <a:rPr lang="it-IT" sz="1400" dirty="0" err="1"/>
              <a:t>but</a:t>
            </a:r>
            <a:r>
              <a:rPr lang="it-IT" sz="1400" dirty="0"/>
              <a:t> no </a:t>
            </a:r>
            <a:r>
              <a:rPr lang="it-IT" sz="1400" dirty="0" err="1"/>
              <a:t>one</a:t>
            </a:r>
            <a:r>
              <a:rPr lang="it-IT" sz="1400" dirty="0"/>
              <a:t> </a:t>
            </a:r>
            <a:r>
              <a:rPr lang="it-IT" sz="1400" dirty="0" err="1"/>
              <a:t>knows</a:t>
            </a:r>
            <a:r>
              <a:rPr lang="it-IT" sz="1400" dirty="0"/>
              <a:t>,</a:t>
            </a:r>
          </a:p>
          <a:p>
            <a:r>
              <a:rPr lang="it-IT" sz="1400" dirty="0"/>
              <a:t>with the </a:t>
            </a:r>
            <a:r>
              <a:rPr lang="it-IT" sz="1400" dirty="0" err="1"/>
              <a:t>result</a:t>
            </a:r>
            <a:r>
              <a:rPr lang="it-IT" sz="1400" dirty="0"/>
              <a:t> </a:t>
            </a:r>
            <a:r>
              <a:rPr lang="it-IT" sz="1400" dirty="0" err="1"/>
              <a:t>that</a:t>
            </a:r>
            <a:r>
              <a:rPr lang="it-IT" sz="1400" dirty="0"/>
              <a:t> </a:t>
            </a:r>
            <a:r>
              <a:rPr lang="it-IT" sz="1400" b="1" dirty="0"/>
              <a:t>the </a:t>
            </a:r>
            <a:r>
              <a:rPr lang="it-IT" sz="1400" b="1" dirty="0" err="1"/>
              <a:t>talents</a:t>
            </a:r>
            <a:r>
              <a:rPr lang="it-IT" sz="1400" b="1" dirty="0"/>
              <a:t> </a:t>
            </a:r>
            <a:r>
              <a:rPr lang="it-IT" sz="1400" b="1" dirty="0" err="1"/>
              <a:t>they</a:t>
            </a:r>
            <a:r>
              <a:rPr lang="it-IT" sz="1400" b="1" dirty="0"/>
              <a:t> </a:t>
            </a:r>
            <a:r>
              <a:rPr lang="it-IT" sz="1400" b="1" dirty="0" err="1"/>
              <a:t>intercept</a:t>
            </a:r>
            <a:r>
              <a:rPr lang="it-IT" sz="1400" b="1" dirty="0"/>
              <a:t> end up </a:t>
            </a:r>
            <a:r>
              <a:rPr lang="it-IT" sz="1400" b="1" dirty="0" err="1"/>
              <a:t>choosing</a:t>
            </a:r>
            <a:r>
              <a:rPr lang="it-IT" sz="1400" b="1" dirty="0"/>
              <a:t> </a:t>
            </a:r>
            <a:r>
              <a:rPr lang="it-IT" sz="1400" b="1" dirty="0" err="1"/>
              <a:t>better</a:t>
            </a:r>
            <a:r>
              <a:rPr lang="it-IT" sz="1400" b="1" dirty="0"/>
              <a:t> </a:t>
            </a:r>
            <a:r>
              <a:rPr lang="it-IT" sz="1400" b="1" dirty="0" err="1"/>
              <a:t>known</a:t>
            </a:r>
            <a:r>
              <a:rPr lang="it-IT" sz="1400" b="1" dirty="0"/>
              <a:t> "</a:t>
            </a:r>
            <a:r>
              <a:rPr lang="it-IT" sz="1400" b="1" dirty="0" err="1"/>
              <a:t>names</a:t>
            </a:r>
            <a:r>
              <a:rPr lang="it-IT" sz="1400" b="1" dirty="0"/>
              <a:t>".</a:t>
            </a:r>
          </a:p>
          <a:p>
            <a:r>
              <a:rPr lang="it-IT" sz="1400" b="1" dirty="0" err="1"/>
              <a:t>Where</a:t>
            </a:r>
            <a:r>
              <a:rPr lang="it-IT" sz="1400" b="1" dirty="0"/>
              <a:t> </a:t>
            </a:r>
            <a:r>
              <a:rPr lang="it-IT" sz="1400" b="1" dirty="0" err="1"/>
              <a:t>does</a:t>
            </a:r>
            <a:r>
              <a:rPr lang="it-IT" sz="1400" b="1" dirty="0"/>
              <a:t> the </a:t>
            </a:r>
            <a:r>
              <a:rPr lang="it-IT" sz="1400" b="1" dirty="0" err="1"/>
              <a:t>mechanism</a:t>
            </a:r>
            <a:r>
              <a:rPr lang="it-IT" sz="1400" b="1" dirty="0"/>
              <a:t> </a:t>
            </a:r>
            <a:r>
              <a:rPr lang="it-IT" sz="1400" b="1" dirty="0" err="1"/>
              <a:t>get</a:t>
            </a:r>
            <a:r>
              <a:rPr lang="it-IT" sz="1400" b="1" dirty="0"/>
              <a:t> </a:t>
            </a:r>
            <a:r>
              <a:rPr lang="it-IT" sz="1400" b="1" dirty="0" err="1"/>
              <a:t>stuck</a:t>
            </a:r>
            <a:r>
              <a:rPr lang="it-IT" sz="1400" b="1" dirty="0"/>
              <a:t>?</a:t>
            </a:r>
          </a:p>
        </p:txBody>
      </p:sp>
      <p:sp>
        <p:nvSpPr>
          <p:cNvPr id="9" name="Title 2">
            <a:extLst>
              <a:ext uri="{FF2B5EF4-FFF2-40B4-BE49-F238E27FC236}">
                <a16:creationId xmlns:a16="http://schemas.microsoft.com/office/drawing/2014/main" xmlns="" id="{AD1942AF-531F-D94D-873B-7BEF68A94ED1}"/>
              </a:ext>
            </a:extLst>
          </p:cNvPr>
          <p:cNvSpPr txBox="1">
            <a:spLocks/>
          </p:cNvSpPr>
          <p:nvPr/>
        </p:nvSpPr>
        <p:spPr>
          <a:xfrm>
            <a:off x="1815666" y="4787679"/>
            <a:ext cx="3951086"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sp>
        <p:nvSpPr>
          <p:cNvPr id="8" name="Rettangolo 7">
            <a:extLst>
              <a:ext uri="{FF2B5EF4-FFF2-40B4-BE49-F238E27FC236}">
                <a16:creationId xmlns:a16="http://schemas.microsoft.com/office/drawing/2014/main" xmlns="" id="{06701DDB-58C9-3A48-966A-4316D4268776}"/>
              </a:ext>
            </a:extLst>
          </p:cNvPr>
          <p:cNvSpPr/>
          <p:nvPr/>
        </p:nvSpPr>
        <p:spPr>
          <a:xfrm>
            <a:off x="1629510" y="4911375"/>
            <a:ext cx="4285161" cy="923330"/>
          </a:xfrm>
          <a:prstGeom prst="rect">
            <a:avLst/>
          </a:prstGeom>
        </p:spPr>
        <p:txBody>
          <a:bodyPr wrap="square">
            <a:spAutoFit/>
          </a:bodyPr>
          <a:lstStyle/>
          <a:p>
            <a:pPr algn="ctr"/>
            <a:r>
              <a:rPr lang="it-IT" b="1" dirty="0" err="1"/>
              <a:t>Several</a:t>
            </a:r>
            <a:r>
              <a:rPr lang="it-IT" b="1" dirty="0"/>
              <a:t> </a:t>
            </a:r>
            <a:r>
              <a:rPr lang="it-IT" b="1" dirty="0" err="1"/>
              <a:t>studies</a:t>
            </a:r>
            <a:r>
              <a:rPr lang="it-IT" b="1" dirty="0"/>
              <a:t> </a:t>
            </a:r>
            <a:r>
              <a:rPr lang="it-IT" b="1" dirty="0" err="1"/>
              <a:t>suggest</a:t>
            </a:r>
            <a:r>
              <a:rPr lang="it-IT" b="1" dirty="0"/>
              <a:t> </a:t>
            </a:r>
            <a:r>
              <a:rPr lang="it-IT" b="1" dirty="0" err="1"/>
              <a:t>we</a:t>
            </a:r>
            <a:r>
              <a:rPr lang="it-IT" b="1" dirty="0"/>
              <a:t> are </a:t>
            </a:r>
            <a:r>
              <a:rPr lang="it-IT" b="1" dirty="0" err="1"/>
              <a:t>moving</a:t>
            </a:r>
            <a:r>
              <a:rPr lang="it-IT" b="1" dirty="0"/>
              <a:t> </a:t>
            </a:r>
            <a:r>
              <a:rPr lang="it-IT" b="1" dirty="0" err="1"/>
              <a:t>away</a:t>
            </a:r>
            <a:r>
              <a:rPr lang="it-IT" b="1" dirty="0"/>
              <a:t> from a </a:t>
            </a:r>
            <a:r>
              <a:rPr lang="it-IT" b="1" dirty="0" err="1"/>
              <a:t>money-driven</a:t>
            </a:r>
            <a:r>
              <a:rPr lang="it-IT" b="1" dirty="0"/>
              <a:t> job </a:t>
            </a:r>
            <a:r>
              <a:rPr lang="it-IT" b="1" dirty="0" err="1"/>
              <a:t>search</a:t>
            </a:r>
            <a:endParaRPr lang="it-IT" b="1" dirty="0"/>
          </a:p>
          <a:p>
            <a:pPr algn="ctr"/>
            <a:r>
              <a:rPr lang="it-IT" b="1" dirty="0"/>
              <a:t>to a </a:t>
            </a:r>
            <a:r>
              <a:rPr lang="it-IT" b="1" dirty="0" err="1"/>
              <a:t>purpose-driven</a:t>
            </a:r>
            <a:r>
              <a:rPr lang="it-IT" b="1" dirty="0"/>
              <a:t> </a:t>
            </a:r>
            <a:r>
              <a:rPr lang="it-IT" b="1" dirty="0" err="1"/>
              <a:t>one</a:t>
            </a:r>
            <a:r>
              <a:rPr lang="it-IT" b="1" dirty="0"/>
              <a:t>.</a:t>
            </a:r>
          </a:p>
        </p:txBody>
      </p:sp>
      <p:pic>
        <p:nvPicPr>
          <p:cNvPr id="10" name="Immagine 9">
            <a:extLst>
              <a:ext uri="{FF2B5EF4-FFF2-40B4-BE49-F238E27FC236}">
                <a16:creationId xmlns:a16="http://schemas.microsoft.com/office/drawing/2014/main" xmlns="" id="{A97D44C8-712A-9B4E-875D-99705397D5B3}"/>
              </a:ext>
            </a:extLst>
          </p:cNvPr>
          <p:cNvPicPr>
            <a:picLocks noChangeAspect="1"/>
          </p:cNvPicPr>
          <p:nvPr/>
        </p:nvPicPr>
        <p:blipFill>
          <a:blip r:embed="rId5" cstate="print"/>
          <a:stretch>
            <a:fillRect/>
          </a:stretch>
        </p:blipFill>
        <p:spPr>
          <a:xfrm>
            <a:off x="1815666" y="5893632"/>
            <a:ext cx="3949700" cy="38100"/>
          </a:xfrm>
          <a:prstGeom prst="rect">
            <a:avLst/>
          </a:prstGeom>
        </p:spPr>
      </p:pic>
    </p:spTree>
    <p:extLst>
      <p:ext uri="{BB962C8B-B14F-4D97-AF65-F5344CB8AC3E}">
        <p14:creationId xmlns:p14="http://schemas.microsoft.com/office/powerpoint/2010/main" xmlns="" val="100264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If</a:t>
            </a:r>
            <a:r>
              <a:rPr lang="it-IT" sz="2000" b="1" dirty="0"/>
              <a:t> </a:t>
            </a:r>
            <a:r>
              <a:rPr lang="it-IT" sz="2000" b="1" dirty="0" err="1"/>
              <a:t>there</a:t>
            </a:r>
            <a:r>
              <a:rPr lang="it-IT" sz="2000" b="1" dirty="0"/>
              <a:t> </a:t>
            </a:r>
            <a:r>
              <a:rPr lang="it-IT" sz="2000" b="1" dirty="0" err="1"/>
              <a:t>is</a:t>
            </a:r>
            <a:r>
              <a:rPr lang="it-IT" sz="2000" b="1" dirty="0"/>
              <a:t> no Employer Brand </a:t>
            </a:r>
            <a:r>
              <a:rPr lang="it-IT" sz="2000" b="1" dirty="0" err="1"/>
              <a:t>Awareness</a:t>
            </a:r>
            <a:endParaRPr lang="it-IT" sz="2000" b="1" dirty="0"/>
          </a:p>
        </p:txBody>
      </p:sp>
      <p:pic>
        <p:nvPicPr>
          <p:cNvPr id="19457" name="Picture 1" descr="page6image44461856">
            <a:extLst>
              <a:ext uri="{FF2B5EF4-FFF2-40B4-BE49-F238E27FC236}">
                <a16:creationId xmlns:a16="http://schemas.microsoft.com/office/drawing/2014/main" xmlns="" id="{45A9BABE-E919-5440-A200-DE79652EB19C}"/>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8182" y="1122666"/>
            <a:ext cx="2289321" cy="4727077"/>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Rettangolo 10">
            <a:extLst>
              <a:ext uri="{FF2B5EF4-FFF2-40B4-BE49-F238E27FC236}">
                <a16:creationId xmlns:a16="http://schemas.microsoft.com/office/drawing/2014/main" xmlns="" id="{E02E0A19-E5D8-DC4D-85BD-685D3E58EC6F}"/>
              </a:ext>
            </a:extLst>
          </p:cNvPr>
          <p:cNvSpPr/>
          <p:nvPr/>
        </p:nvSpPr>
        <p:spPr>
          <a:xfrm>
            <a:off x="187687" y="1482509"/>
            <a:ext cx="7183957" cy="584775"/>
          </a:xfrm>
          <a:prstGeom prst="rect">
            <a:avLst/>
          </a:prstGeom>
        </p:spPr>
        <p:txBody>
          <a:bodyPr wrap="square">
            <a:spAutoFit/>
          </a:bodyPr>
          <a:lstStyle/>
          <a:p>
            <a:r>
              <a:rPr lang="it-IT" sz="1600" dirty="0" err="1"/>
              <a:t>Making</a:t>
            </a:r>
            <a:r>
              <a:rPr lang="it-IT" sz="1600" dirty="0"/>
              <a:t> </a:t>
            </a:r>
            <a:r>
              <a:rPr lang="it-IT" sz="1600" dirty="0" err="1"/>
              <a:t>communication</a:t>
            </a:r>
            <a:r>
              <a:rPr lang="it-IT" sz="1600" dirty="0"/>
              <a:t> Employer Brand, </a:t>
            </a:r>
            <a:r>
              <a:rPr lang="it-IT" sz="1600" dirty="0" err="1"/>
              <a:t>at</a:t>
            </a:r>
            <a:r>
              <a:rPr lang="it-IT" sz="1600" dirty="0"/>
              <a:t> </a:t>
            </a:r>
            <a:r>
              <a:rPr lang="it-IT" sz="1600" dirty="0" err="1"/>
              <a:t>its</a:t>
            </a:r>
            <a:r>
              <a:rPr lang="it-IT" sz="1600" dirty="0"/>
              <a:t> center, </a:t>
            </a:r>
            <a:r>
              <a:rPr lang="it-IT" sz="1600" dirty="0" err="1"/>
              <a:t>it</a:t>
            </a:r>
            <a:r>
              <a:rPr lang="it-IT" sz="1600" dirty="0"/>
              <a:t> </a:t>
            </a:r>
            <a:r>
              <a:rPr lang="it-IT" sz="1600" dirty="0" err="1"/>
              <a:t>means</a:t>
            </a:r>
            <a:r>
              <a:rPr lang="it-IT" sz="1600" dirty="0"/>
              <a:t> </a:t>
            </a:r>
            <a:r>
              <a:rPr lang="it-IT" sz="1600" dirty="0" err="1"/>
              <a:t>this</a:t>
            </a:r>
            <a:r>
              <a:rPr lang="it-IT" sz="1600" dirty="0"/>
              <a:t>: </a:t>
            </a:r>
          </a:p>
          <a:p>
            <a:r>
              <a:rPr lang="it-IT" sz="1600" dirty="0"/>
              <a:t>to be </a:t>
            </a:r>
            <a:r>
              <a:rPr lang="it-IT" sz="1600" dirty="0" err="1"/>
              <a:t>found</a:t>
            </a:r>
            <a:r>
              <a:rPr lang="it-IT" sz="1600" dirty="0"/>
              <a:t> and </a:t>
            </a:r>
            <a:r>
              <a:rPr lang="it-IT" sz="1600" dirty="0" err="1"/>
              <a:t>also</a:t>
            </a:r>
            <a:r>
              <a:rPr lang="it-IT" sz="1600" dirty="0"/>
              <a:t> </a:t>
            </a:r>
            <a:r>
              <a:rPr lang="it-IT" sz="1600" dirty="0" err="1"/>
              <a:t>choose</a:t>
            </a:r>
            <a:r>
              <a:rPr lang="it-IT" sz="1600" dirty="0"/>
              <a:t> </a:t>
            </a:r>
            <a:r>
              <a:rPr lang="it-IT" sz="1600" dirty="0" err="1"/>
              <a:t>whether</a:t>
            </a:r>
            <a:r>
              <a:rPr lang="it-IT" sz="1600" dirty="0"/>
              <a:t> </a:t>
            </a:r>
            <a:r>
              <a:rPr lang="it-IT" sz="1600" dirty="0" err="1"/>
              <a:t>pay</a:t>
            </a:r>
            <a:r>
              <a:rPr lang="it-IT" sz="1600" dirty="0"/>
              <a:t> or </a:t>
            </a:r>
            <a:r>
              <a:rPr lang="it-IT" sz="1600" dirty="0" err="1"/>
              <a:t>geography</a:t>
            </a:r>
            <a:r>
              <a:rPr lang="it-IT" sz="1600" dirty="0"/>
              <a:t> are </a:t>
            </a:r>
            <a:r>
              <a:rPr lang="it-IT" sz="1600" dirty="0" err="1"/>
              <a:t>not</a:t>
            </a:r>
            <a:r>
              <a:rPr lang="it-IT" sz="1600" dirty="0"/>
              <a:t> competitive.</a:t>
            </a:r>
          </a:p>
        </p:txBody>
      </p:sp>
      <p:sp>
        <p:nvSpPr>
          <p:cNvPr id="12" name="Rettangolo 11">
            <a:extLst>
              <a:ext uri="{FF2B5EF4-FFF2-40B4-BE49-F238E27FC236}">
                <a16:creationId xmlns:a16="http://schemas.microsoft.com/office/drawing/2014/main" xmlns="" id="{35E41744-A438-EF40-97B0-E1B994A6E00B}"/>
              </a:ext>
            </a:extLst>
          </p:cNvPr>
          <p:cNvSpPr/>
          <p:nvPr/>
        </p:nvSpPr>
        <p:spPr>
          <a:xfrm>
            <a:off x="187687" y="2190061"/>
            <a:ext cx="2188132" cy="1015663"/>
          </a:xfrm>
          <a:prstGeom prst="rect">
            <a:avLst/>
          </a:prstGeom>
        </p:spPr>
        <p:txBody>
          <a:bodyPr wrap="square">
            <a:spAutoFit/>
          </a:bodyPr>
          <a:lstStyle/>
          <a:p>
            <a:r>
              <a:rPr lang="it-IT" sz="1200" dirty="0"/>
              <a:t>In </a:t>
            </a:r>
            <a:r>
              <a:rPr lang="it-IT" sz="1200" dirty="0" err="1"/>
              <a:t>practice</a:t>
            </a:r>
            <a:r>
              <a:rPr lang="it-IT" sz="1200" dirty="0"/>
              <a:t>, </a:t>
            </a:r>
            <a:r>
              <a:rPr lang="it-IT" sz="1200" dirty="0" err="1"/>
              <a:t>those</a:t>
            </a:r>
            <a:r>
              <a:rPr lang="it-IT" sz="1200" dirty="0"/>
              <a:t> </a:t>
            </a:r>
            <a:r>
              <a:rPr lang="it-IT" sz="1200" dirty="0" err="1"/>
              <a:t>looking</a:t>
            </a:r>
            <a:r>
              <a:rPr lang="it-IT" sz="1200" dirty="0"/>
              <a:t> for work </a:t>
            </a:r>
            <a:r>
              <a:rPr lang="it-IT" sz="1200" dirty="0" err="1"/>
              <a:t>have</a:t>
            </a:r>
            <a:r>
              <a:rPr lang="it-IT" sz="1200" dirty="0"/>
              <a:t> in </a:t>
            </a:r>
            <a:r>
              <a:rPr lang="it-IT" sz="1200" dirty="0" err="1"/>
              <a:t>mind</a:t>
            </a:r>
            <a:r>
              <a:rPr lang="it-IT" sz="1200" dirty="0"/>
              <a:t> </a:t>
            </a:r>
            <a:r>
              <a:rPr lang="it-IT" sz="1200" dirty="0" err="1"/>
              <a:t>that</a:t>
            </a:r>
            <a:r>
              <a:rPr lang="it-IT" sz="1200" dirty="0"/>
              <a:t> </a:t>
            </a:r>
            <a:r>
              <a:rPr lang="it-IT" sz="1200" dirty="0" err="1"/>
              <a:t>they</a:t>
            </a:r>
            <a:r>
              <a:rPr lang="it-IT" sz="1200" dirty="0"/>
              <a:t> </a:t>
            </a:r>
            <a:r>
              <a:rPr lang="it-IT" sz="1200" dirty="0" err="1"/>
              <a:t>will</a:t>
            </a:r>
            <a:r>
              <a:rPr lang="it-IT" sz="1200" dirty="0"/>
              <a:t> </a:t>
            </a:r>
            <a:r>
              <a:rPr lang="it-IT" sz="1200" dirty="0" err="1"/>
              <a:t>not</a:t>
            </a:r>
            <a:r>
              <a:rPr lang="it-IT" sz="1200" dirty="0"/>
              <a:t> </a:t>
            </a:r>
            <a:r>
              <a:rPr lang="it-IT" sz="1200" dirty="0" err="1"/>
              <a:t>find</a:t>
            </a:r>
            <a:r>
              <a:rPr lang="it-IT" sz="1200" dirty="0"/>
              <a:t> </a:t>
            </a:r>
            <a:r>
              <a:rPr lang="it-IT" sz="1200" dirty="0" err="1"/>
              <a:t>it</a:t>
            </a:r>
            <a:r>
              <a:rPr lang="it-IT" sz="1200" dirty="0"/>
              <a:t> </a:t>
            </a:r>
            <a:r>
              <a:rPr lang="it-IT" sz="1200" dirty="0" err="1"/>
              <a:t>at</a:t>
            </a:r>
            <a:r>
              <a:rPr lang="it-IT" sz="1200" dirty="0"/>
              <a:t> the </a:t>
            </a:r>
            <a:r>
              <a:rPr lang="it-IT" sz="1200" dirty="0" err="1"/>
              <a:t>economic</a:t>
            </a:r>
            <a:r>
              <a:rPr lang="it-IT" sz="1200" dirty="0"/>
              <a:t> </a:t>
            </a:r>
            <a:r>
              <a:rPr lang="it-IT" sz="1200" dirty="0" err="1"/>
              <a:t>conditions</a:t>
            </a:r>
            <a:r>
              <a:rPr lang="it-IT" sz="1200" dirty="0"/>
              <a:t> </a:t>
            </a:r>
            <a:r>
              <a:rPr lang="it-IT" sz="1200" dirty="0" err="1"/>
              <a:t>they</a:t>
            </a:r>
            <a:r>
              <a:rPr lang="it-IT" sz="1200" dirty="0"/>
              <a:t> </a:t>
            </a:r>
            <a:r>
              <a:rPr lang="it-IT" sz="1200" dirty="0" err="1"/>
              <a:t>expect</a:t>
            </a:r>
            <a:r>
              <a:rPr lang="it-IT" sz="1200" dirty="0"/>
              <a:t>.</a:t>
            </a:r>
          </a:p>
        </p:txBody>
      </p:sp>
      <p:sp>
        <p:nvSpPr>
          <p:cNvPr id="13" name="Rettangolo 12">
            <a:extLst>
              <a:ext uri="{FF2B5EF4-FFF2-40B4-BE49-F238E27FC236}">
                <a16:creationId xmlns:a16="http://schemas.microsoft.com/office/drawing/2014/main" xmlns="" id="{538E749F-87AC-3947-A797-BC39E6616E60}"/>
              </a:ext>
            </a:extLst>
          </p:cNvPr>
          <p:cNvSpPr/>
          <p:nvPr/>
        </p:nvSpPr>
        <p:spPr>
          <a:xfrm>
            <a:off x="5083334" y="2182510"/>
            <a:ext cx="2037645" cy="1015663"/>
          </a:xfrm>
          <a:prstGeom prst="rect">
            <a:avLst/>
          </a:prstGeom>
        </p:spPr>
        <p:txBody>
          <a:bodyPr wrap="square">
            <a:spAutoFit/>
          </a:bodyPr>
          <a:lstStyle/>
          <a:p>
            <a:r>
              <a:rPr lang="it-IT" sz="1200" dirty="0" err="1"/>
              <a:t>It</a:t>
            </a:r>
            <a:r>
              <a:rPr lang="it-IT" sz="1200" dirty="0"/>
              <a:t> </a:t>
            </a:r>
            <a:r>
              <a:rPr lang="it-IT" sz="1200" dirty="0" err="1"/>
              <a:t>is</a:t>
            </a:r>
            <a:r>
              <a:rPr lang="it-IT" sz="1200" dirty="0"/>
              <a:t> </a:t>
            </a:r>
            <a:r>
              <a:rPr lang="it-IT" sz="1200" dirty="0" err="1"/>
              <a:t>also</a:t>
            </a:r>
            <a:r>
              <a:rPr lang="it-IT" sz="1200" dirty="0"/>
              <a:t> the </a:t>
            </a:r>
            <a:r>
              <a:rPr lang="it-IT" sz="1200" dirty="0" err="1"/>
              <a:t>same</a:t>
            </a:r>
            <a:r>
              <a:rPr lang="it-IT" sz="1200" dirty="0"/>
              <a:t> for the senior </a:t>
            </a:r>
            <a:r>
              <a:rPr lang="it-IT" sz="1200" dirty="0" err="1"/>
              <a:t>who</a:t>
            </a:r>
            <a:r>
              <a:rPr lang="it-IT" sz="1200" dirty="0"/>
              <a:t> </a:t>
            </a:r>
            <a:r>
              <a:rPr lang="it-IT" sz="1200" dirty="0" err="1"/>
              <a:t>wants</a:t>
            </a:r>
            <a:r>
              <a:rPr lang="it-IT" sz="1200" dirty="0"/>
              <a:t> to </a:t>
            </a:r>
            <a:r>
              <a:rPr lang="it-IT" sz="1200" dirty="0" err="1"/>
              <a:t>change</a:t>
            </a:r>
            <a:r>
              <a:rPr lang="it-IT" sz="1200" dirty="0"/>
              <a:t> </a:t>
            </a:r>
            <a:r>
              <a:rPr lang="it-IT" sz="1200" dirty="0" err="1"/>
              <a:t>jobs</a:t>
            </a:r>
            <a:r>
              <a:rPr lang="it-IT" sz="1200" dirty="0"/>
              <a:t> </a:t>
            </a:r>
            <a:r>
              <a:rPr lang="it-IT" sz="1200" dirty="0" err="1"/>
              <a:t>but</a:t>
            </a:r>
            <a:r>
              <a:rPr lang="it-IT" sz="1200" dirty="0"/>
              <a:t> </a:t>
            </a:r>
            <a:r>
              <a:rPr lang="it-IT" sz="1200" dirty="0" err="1"/>
              <a:t>is</a:t>
            </a:r>
            <a:r>
              <a:rPr lang="it-IT" sz="1200" dirty="0"/>
              <a:t> </a:t>
            </a:r>
            <a:r>
              <a:rPr lang="it-IT" sz="1200" dirty="0" err="1"/>
              <a:t>used</a:t>
            </a:r>
            <a:r>
              <a:rPr lang="it-IT" sz="1200" dirty="0"/>
              <a:t> to a </a:t>
            </a:r>
            <a:r>
              <a:rPr lang="it-IT" sz="1200" dirty="0" err="1"/>
              <a:t>salary</a:t>
            </a:r>
            <a:r>
              <a:rPr lang="it-IT" sz="1200" dirty="0"/>
              <a:t> </a:t>
            </a:r>
            <a:r>
              <a:rPr lang="it-IT" sz="1200" dirty="0" err="1"/>
              <a:t>that</a:t>
            </a:r>
            <a:r>
              <a:rPr lang="it-IT" sz="1200" dirty="0"/>
              <a:t> </a:t>
            </a:r>
            <a:r>
              <a:rPr lang="it-IT" sz="1200" dirty="0" err="1"/>
              <a:t>is</a:t>
            </a:r>
            <a:r>
              <a:rPr lang="it-IT" sz="1200" dirty="0"/>
              <a:t> no </a:t>
            </a:r>
            <a:r>
              <a:rPr lang="it-IT" sz="1200" dirty="0" err="1"/>
              <a:t>longer</a:t>
            </a:r>
            <a:r>
              <a:rPr lang="it-IT" sz="1200" dirty="0"/>
              <a:t> in line with the market.</a:t>
            </a:r>
          </a:p>
        </p:txBody>
      </p:sp>
      <p:sp>
        <p:nvSpPr>
          <p:cNvPr id="14" name="Rettangolo 13">
            <a:extLst>
              <a:ext uri="{FF2B5EF4-FFF2-40B4-BE49-F238E27FC236}">
                <a16:creationId xmlns:a16="http://schemas.microsoft.com/office/drawing/2014/main" xmlns="" id="{5486EDE9-33AD-D44A-99D4-75353973B3B3}"/>
              </a:ext>
            </a:extLst>
          </p:cNvPr>
          <p:cNvSpPr/>
          <p:nvPr/>
        </p:nvSpPr>
        <p:spPr>
          <a:xfrm>
            <a:off x="2563999" y="2189571"/>
            <a:ext cx="2432756" cy="1384995"/>
          </a:xfrm>
          <a:prstGeom prst="rect">
            <a:avLst/>
          </a:prstGeom>
        </p:spPr>
        <p:txBody>
          <a:bodyPr wrap="square">
            <a:spAutoFit/>
          </a:bodyPr>
          <a:lstStyle/>
          <a:p>
            <a:r>
              <a:rPr lang="it-IT" sz="1200" dirty="0" err="1"/>
              <a:t>This</a:t>
            </a:r>
            <a:r>
              <a:rPr lang="it-IT" sz="1200" dirty="0"/>
              <a:t> </a:t>
            </a:r>
            <a:r>
              <a:rPr lang="it-IT" sz="1200" dirty="0" err="1"/>
              <a:t>is</a:t>
            </a:r>
            <a:r>
              <a:rPr lang="it-IT" sz="1200" dirty="0"/>
              <a:t> </a:t>
            </a:r>
            <a:r>
              <a:rPr lang="it-IT" sz="1200" dirty="0" err="1"/>
              <a:t>true</a:t>
            </a:r>
            <a:r>
              <a:rPr lang="it-IT" sz="1200" dirty="0"/>
              <a:t> for a </a:t>
            </a:r>
            <a:r>
              <a:rPr lang="it-IT" sz="1200" dirty="0" err="1"/>
              <a:t>recent</a:t>
            </a:r>
            <a:r>
              <a:rPr lang="it-IT" sz="1200" dirty="0"/>
              <a:t> graduate in </a:t>
            </a:r>
            <a:r>
              <a:rPr lang="it-IT" sz="1200" dirty="0" err="1"/>
              <a:t>his</a:t>
            </a:r>
            <a:r>
              <a:rPr lang="it-IT" sz="1200" dirty="0"/>
              <a:t> first </a:t>
            </a:r>
            <a:r>
              <a:rPr lang="it-IT" sz="1200" dirty="0" err="1"/>
              <a:t>experience</a:t>
            </a:r>
            <a:r>
              <a:rPr lang="it-IT" sz="1200" dirty="0"/>
              <a:t>: for </a:t>
            </a:r>
            <a:r>
              <a:rPr lang="it-IT" sz="1200" dirty="0" err="1"/>
              <a:t>years</a:t>
            </a:r>
            <a:r>
              <a:rPr lang="it-IT" sz="1200" dirty="0"/>
              <a:t> he </a:t>
            </a:r>
            <a:r>
              <a:rPr lang="it-IT" sz="1200" dirty="0" err="1"/>
              <a:t>has</a:t>
            </a:r>
            <a:r>
              <a:rPr lang="it-IT" sz="1200" dirty="0"/>
              <a:t> </a:t>
            </a:r>
            <a:r>
              <a:rPr lang="it-IT" sz="1200" dirty="0" err="1"/>
              <a:t>cultivated</a:t>
            </a:r>
            <a:r>
              <a:rPr lang="it-IT" sz="1200" dirty="0"/>
              <a:t> the </a:t>
            </a:r>
            <a:r>
              <a:rPr lang="it-IT" sz="1200" dirty="0" err="1"/>
              <a:t>expectation</a:t>
            </a:r>
            <a:r>
              <a:rPr lang="it-IT" sz="1200" dirty="0"/>
              <a:t> </a:t>
            </a:r>
            <a:r>
              <a:rPr lang="it-IT" sz="1200" dirty="0" err="1"/>
              <a:t>that</a:t>
            </a:r>
            <a:r>
              <a:rPr lang="it-IT" sz="1200" dirty="0"/>
              <a:t> the </a:t>
            </a:r>
            <a:r>
              <a:rPr lang="it-IT" sz="1200" dirty="0" err="1"/>
              <a:t>title</a:t>
            </a:r>
            <a:r>
              <a:rPr lang="it-IT" sz="1200" dirty="0"/>
              <a:t> </a:t>
            </a:r>
            <a:r>
              <a:rPr lang="it-IT" sz="1200" dirty="0" err="1"/>
              <a:t>will</a:t>
            </a:r>
            <a:r>
              <a:rPr lang="it-IT" sz="1200" dirty="0"/>
              <a:t> </a:t>
            </a:r>
            <a:r>
              <a:rPr lang="it-IT" sz="1200" dirty="0" err="1"/>
              <a:t>immediately</a:t>
            </a:r>
            <a:r>
              <a:rPr lang="it-IT" sz="1200" dirty="0"/>
              <a:t> </a:t>
            </a:r>
            <a:r>
              <a:rPr lang="it-IT" sz="1200" dirty="0" err="1"/>
              <a:t>guarantee</a:t>
            </a:r>
            <a:r>
              <a:rPr lang="it-IT" sz="1200" dirty="0"/>
              <a:t> </a:t>
            </a:r>
            <a:r>
              <a:rPr lang="it-IT" sz="1200" dirty="0" err="1"/>
              <a:t>him</a:t>
            </a:r>
            <a:r>
              <a:rPr lang="it-IT" sz="1200" dirty="0"/>
              <a:t> </a:t>
            </a:r>
            <a:r>
              <a:rPr lang="it-IT" sz="1200" dirty="0" err="1"/>
              <a:t>higher</a:t>
            </a:r>
            <a:r>
              <a:rPr lang="it-IT" sz="1200" dirty="0"/>
              <a:t> </a:t>
            </a:r>
            <a:r>
              <a:rPr lang="it-IT" sz="1200" dirty="0" err="1"/>
              <a:t>economic</a:t>
            </a:r>
            <a:r>
              <a:rPr lang="it-IT" sz="1200" dirty="0"/>
              <a:t> </a:t>
            </a:r>
            <a:r>
              <a:rPr lang="it-IT" sz="1200" dirty="0" err="1"/>
              <a:t>conditions</a:t>
            </a:r>
            <a:r>
              <a:rPr lang="it-IT" sz="1200" dirty="0"/>
              <a:t> </a:t>
            </a:r>
            <a:r>
              <a:rPr lang="it-IT" sz="1200" dirty="0" err="1"/>
              <a:t>than</a:t>
            </a:r>
            <a:r>
              <a:rPr lang="it-IT" sz="1200" dirty="0"/>
              <a:t> </a:t>
            </a:r>
            <a:r>
              <a:rPr lang="it-IT" sz="1200" dirty="0" err="1"/>
              <a:t>his</a:t>
            </a:r>
            <a:r>
              <a:rPr lang="it-IT" sz="1200" dirty="0"/>
              <a:t> </a:t>
            </a:r>
            <a:r>
              <a:rPr lang="it-IT" sz="1200" dirty="0" err="1"/>
              <a:t>peers</a:t>
            </a:r>
            <a:r>
              <a:rPr lang="it-IT" sz="1200" dirty="0"/>
              <a:t> </a:t>
            </a:r>
            <a:r>
              <a:rPr lang="it-IT" sz="1200" dirty="0" err="1"/>
              <a:t>without</a:t>
            </a:r>
            <a:r>
              <a:rPr lang="it-IT" sz="1200" dirty="0"/>
              <a:t> a </a:t>
            </a:r>
            <a:r>
              <a:rPr lang="it-IT" sz="1200" dirty="0" err="1"/>
              <a:t>degree</a:t>
            </a:r>
            <a:r>
              <a:rPr lang="it-IT" sz="1200" dirty="0"/>
              <a:t>.</a:t>
            </a:r>
          </a:p>
        </p:txBody>
      </p:sp>
      <p:sp>
        <p:nvSpPr>
          <p:cNvPr id="15" name="Rettangolo 14">
            <a:extLst>
              <a:ext uri="{FF2B5EF4-FFF2-40B4-BE49-F238E27FC236}">
                <a16:creationId xmlns:a16="http://schemas.microsoft.com/office/drawing/2014/main" xmlns="" id="{5007142C-5B1E-3C4D-9C52-31BBAC8530C4}"/>
              </a:ext>
            </a:extLst>
          </p:cNvPr>
          <p:cNvSpPr/>
          <p:nvPr/>
        </p:nvSpPr>
        <p:spPr>
          <a:xfrm>
            <a:off x="944042" y="3728343"/>
            <a:ext cx="5671246" cy="861774"/>
          </a:xfrm>
          <a:prstGeom prst="rect">
            <a:avLst/>
          </a:prstGeom>
        </p:spPr>
        <p:txBody>
          <a:bodyPr wrap="square">
            <a:spAutoFit/>
          </a:bodyPr>
          <a:lstStyle/>
          <a:p>
            <a:r>
              <a:rPr lang="it-IT" sz="1600" dirty="0"/>
              <a:t>The company </a:t>
            </a:r>
            <a:r>
              <a:rPr lang="it-IT" sz="1600" dirty="0" err="1"/>
              <a:t>is</a:t>
            </a:r>
            <a:r>
              <a:rPr lang="it-IT" sz="1600" dirty="0"/>
              <a:t> </a:t>
            </a:r>
            <a:r>
              <a:rPr lang="it-IT" sz="1600" b="1" dirty="0" err="1"/>
              <a:t>asking</a:t>
            </a:r>
            <a:r>
              <a:rPr lang="it-IT" sz="1600" b="1" dirty="0"/>
              <a:t> the </a:t>
            </a:r>
            <a:r>
              <a:rPr lang="it-IT" sz="1600" b="1" dirty="0" err="1"/>
              <a:t>person</a:t>
            </a:r>
            <a:r>
              <a:rPr lang="it-IT" sz="1600" b="1" dirty="0"/>
              <a:t> for a </a:t>
            </a:r>
            <a:r>
              <a:rPr lang="it-IT" sz="1600" b="1" dirty="0" err="1"/>
              <a:t>commitment</a:t>
            </a:r>
            <a:r>
              <a:rPr lang="it-IT" sz="1600" b="1" dirty="0"/>
              <a:t> </a:t>
            </a:r>
            <a:r>
              <a:rPr lang="it-IT" sz="1600" b="1" dirty="0" err="1"/>
              <a:t>that</a:t>
            </a:r>
            <a:r>
              <a:rPr lang="it-IT" sz="1600" b="1" dirty="0"/>
              <a:t> </a:t>
            </a:r>
            <a:r>
              <a:rPr lang="it-IT" sz="1600" b="1" dirty="0" err="1"/>
              <a:t>impacts</a:t>
            </a:r>
            <a:r>
              <a:rPr lang="it-IT" sz="1600" b="1" dirty="0"/>
              <a:t> on </a:t>
            </a:r>
            <a:r>
              <a:rPr lang="it-IT" sz="1600" b="1" dirty="0" err="1"/>
              <a:t>his</a:t>
            </a:r>
            <a:r>
              <a:rPr lang="it-IT" sz="1600" b="1" dirty="0"/>
              <a:t> life and </a:t>
            </a:r>
            <a:r>
              <a:rPr lang="it-IT" sz="1600" b="1" dirty="0" err="1"/>
              <a:t>that</a:t>
            </a:r>
            <a:r>
              <a:rPr lang="it-IT" sz="1600" b="1" dirty="0"/>
              <a:t> of the </a:t>
            </a:r>
            <a:r>
              <a:rPr lang="it-IT" sz="1600" b="1" dirty="0" err="1"/>
              <a:t>people</a:t>
            </a:r>
            <a:r>
              <a:rPr lang="it-IT" sz="1600" b="1" dirty="0"/>
              <a:t> </a:t>
            </a:r>
            <a:r>
              <a:rPr lang="it-IT" sz="1600" b="1" dirty="0" err="1"/>
              <a:t>around</a:t>
            </a:r>
            <a:r>
              <a:rPr lang="it-IT" sz="1600" b="1" dirty="0"/>
              <a:t> </a:t>
            </a:r>
            <a:r>
              <a:rPr lang="it-IT" sz="1600" dirty="0" err="1"/>
              <a:t>him</a:t>
            </a:r>
            <a:r>
              <a:rPr lang="it-IT" sz="1600" dirty="0"/>
              <a:t>, </a:t>
            </a:r>
            <a:r>
              <a:rPr lang="it-IT" sz="1600" dirty="0" err="1"/>
              <a:t>without</a:t>
            </a:r>
            <a:r>
              <a:rPr lang="it-IT" sz="1600" dirty="0"/>
              <a:t> </a:t>
            </a:r>
            <a:r>
              <a:rPr lang="it-IT" sz="1600" dirty="0" err="1"/>
              <a:t>offering</a:t>
            </a:r>
            <a:r>
              <a:rPr lang="it-IT" sz="1600" dirty="0"/>
              <a:t> </a:t>
            </a:r>
            <a:r>
              <a:rPr lang="it-IT" sz="1600" dirty="0" err="1"/>
              <a:t>any</a:t>
            </a:r>
            <a:r>
              <a:rPr lang="it-IT" sz="1600" dirty="0"/>
              <a:t> </a:t>
            </a:r>
            <a:r>
              <a:rPr lang="it-IT" sz="1600" dirty="0" err="1"/>
              <a:t>guarantee</a:t>
            </a:r>
            <a:r>
              <a:rPr lang="it-IT" sz="1600" dirty="0"/>
              <a:t> of </a:t>
            </a:r>
            <a:r>
              <a:rPr lang="it-IT" sz="1600" dirty="0" err="1"/>
              <a:t>economic</a:t>
            </a:r>
            <a:r>
              <a:rPr lang="it-IT" sz="1600" dirty="0"/>
              <a:t> </a:t>
            </a:r>
            <a:r>
              <a:rPr lang="it-IT" sz="1600" dirty="0" err="1"/>
              <a:t>improvement</a:t>
            </a:r>
            <a:r>
              <a:rPr lang="it-IT" dirty="0"/>
              <a:t>.</a:t>
            </a:r>
          </a:p>
        </p:txBody>
      </p:sp>
      <p:sp>
        <p:nvSpPr>
          <p:cNvPr id="18" name="Title 2">
            <a:extLst>
              <a:ext uri="{FF2B5EF4-FFF2-40B4-BE49-F238E27FC236}">
                <a16:creationId xmlns:a16="http://schemas.microsoft.com/office/drawing/2014/main" xmlns="" id="{CE6EFAC9-6EF5-A740-870D-FD8BE2130465}"/>
              </a:ext>
            </a:extLst>
          </p:cNvPr>
          <p:cNvSpPr txBox="1">
            <a:spLocks/>
          </p:cNvSpPr>
          <p:nvPr/>
        </p:nvSpPr>
        <p:spPr>
          <a:xfrm>
            <a:off x="1804122" y="4693942"/>
            <a:ext cx="3951086"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sp>
        <p:nvSpPr>
          <p:cNvPr id="19" name="Title 2">
            <a:extLst>
              <a:ext uri="{FF2B5EF4-FFF2-40B4-BE49-F238E27FC236}">
                <a16:creationId xmlns:a16="http://schemas.microsoft.com/office/drawing/2014/main" xmlns="" id="{718A367A-EAC0-0844-9BB9-BECC4CFDBE61}"/>
              </a:ext>
            </a:extLst>
          </p:cNvPr>
          <p:cNvSpPr txBox="1">
            <a:spLocks/>
          </p:cNvSpPr>
          <p:nvPr/>
        </p:nvSpPr>
        <p:spPr>
          <a:xfrm>
            <a:off x="1804122" y="3687166"/>
            <a:ext cx="3951086" cy="45719"/>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sp>
        <p:nvSpPr>
          <p:cNvPr id="16" name="Rettangolo 15">
            <a:extLst>
              <a:ext uri="{FF2B5EF4-FFF2-40B4-BE49-F238E27FC236}">
                <a16:creationId xmlns:a16="http://schemas.microsoft.com/office/drawing/2014/main" xmlns="" id="{49D0E658-E777-894E-AF4F-ECD37928223C}"/>
              </a:ext>
            </a:extLst>
          </p:cNvPr>
          <p:cNvSpPr/>
          <p:nvPr/>
        </p:nvSpPr>
        <p:spPr>
          <a:xfrm>
            <a:off x="581630" y="4923766"/>
            <a:ext cx="2444983" cy="1015663"/>
          </a:xfrm>
          <a:prstGeom prst="rect">
            <a:avLst/>
          </a:prstGeom>
        </p:spPr>
        <p:txBody>
          <a:bodyPr wrap="square">
            <a:spAutoFit/>
          </a:bodyPr>
          <a:lstStyle/>
          <a:p>
            <a:r>
              <a:rPr lang="it-IT" sz="1200" dirty="0"/>
              <a:t>From work </a:t>
            </a:r>
            <a:r>
              <a:rPr lang="it-IT" sz="1200" dirty="0" err="1"/>
              <a:t>we</a:t>
            </a:r>
            <a:r>
              <a:rPr lang="it-IT" sz="1200" dirty="0"/>
              <a:t> </a:t>
            </a:r>
            <a:r>
              <a:rPr lang="it-IT" sz="1200" dirty="0" err="1"/>
              <a:t>therefore</a:t>
            </a:r>
            <a:r>
              <a:rPr lang="it-IT" sz="1200" dirty="0"/>
              <a:t> look for more: </a:t>
            </a:r>
            <a:r>
              <a:rPr lang="it-IT" sz="1200" b="1" dirty="0" err="1"/>
              <a:t>constant</a:t>
            </a:r>
            <a:r>
              <a:rPr lang="it-IT" sz="1200" b="1" dirty="0"/>
              <a:t> training</a:t>
            </a:r>
            <a:r>
              <a:rPr lang="it-IT" sz="1200" dirty="0"/>
              <a:t>; the </a:t>
            </a:r>
            <a:r>
              <a:rPr lang="it-IT" sz="1200" dirty="0" err="1"/>
              <a:t>ability</a:t>
            </a:r>
            <a:r>
              <a:rPr lang="it-IT" sz="1200" dirty="0"/>
              <a:t> to </a:t>
            </a:r>
            <a:r>
              <a:rPr lang="it-IT" sz="1200" dirty="0" err="1"/>
              <a:t>acquire</a:t>
            </a:r>
            <a:r>
              <a:rPr lang="it-IT" sz="1200" dirty="0"/>
              <a:t> </a:t>
            </a:r>
            <a:r>
              <a:rPr lang="it-IT" sz="1200" b="1" dirty="0"/>
              <a:t>new </a:t>
            </a:r>
            <a:r>
              <a:rPr lang="it-IT" sz="1200" b="1" dirty="0" err="1"/>
              <a:t>skills</a:t>
            </a:r>
            <a:r>
              <a:rPr lang="it-IT" sz="1200" dirty="0"/>
              <a:t>; a team and a work </a:t>
            </a:r>
            <a:r>
              <a:rPr lang="it-IT" sz="1200" dirty="0" err="1"/>
              <a:t>environment</a:t>
            </a:r>
            <a:r>
              <a:rPr lang="it-IT" sz="1200" dirty="0"/>
              <a:t> in </a:t>
            </a:r>
            <a:r>
              <a:rPr lang="it-IT" sz="1200" dirty="0" err="1"/>
              <a:t>which</a:t>
            </a:r>
            <a:r>
              <a:rPr lang="it-IT" sz="1200" dirty="0"/>
              <a:t> </a:t>
            </a:r>
            <a:r>
              <a:rPr lang="it-IT" sz="1200" b="1" dirty="0"/>
              <a:t>to </a:t>
            </a:r>
            <a:r>
              <a:rPr lang="it-IT" sz="1200" b="1" dirty="0" err="1"/>
              <a:t>feel</a:t>
            </a:r>
            <a:r>
              <a:rPr lang="it-IT" sz="1200" b="1" dirty="0"/>
              <a:t> </a:t>
            </a:r>
            <a:r>
              <a:rPr lang="it-IT" sz="1200" b="1" dirty="0" err="1"/>
              <a:t>at</a:t>
            </a:r>
            <a:r>
              <a:rPr lang="it-IT" sz="1200" b="1" dirty="0"/>
              <a:t> </a:t>
            </a:r>
            <a:r>
              <a:rPr lang="it-IT" sz="1200" b="1" dirty="0" err="1"/>
              <a:t>ease</a:t>
            </a:r>
            <a:r>
              <a:rPr lang="it-IT" sz="1200" dirty="0"/>
              <a:t>; </a:t>
            </a:r>
          </a:p>
        </p:txBody>
      </p:sp>
      <p:sp>
        <p:nvSpPr>
          <p:cNvPr id="17" name="Rettangolo 16">
            <a:extLst>
              <a:ext uri="{FF2B5EF4-FFF2-40B4-BE49-F238E27FC236}">
                <a16:creationId xmlns:a16="http://schemas.microsoft.com/office/drawing/2014/main" xmlns="" id="{8DD132F7-C7D0-434B-9B05-E242F4376EC1}"/>
              </a:ext>
            </a:extLst>
          </p:cNvPr>
          <p:cNvSpPr/>
          <p:nvPr/>
        </p:nvSpPr>
        <p:spPr>
          <a:xfrm>
            <a:off x="4255272" y="5079889"/>
            <a:ext cx="2760257" cy="830997"/>
          </a:xfrm>
          <a:prstGeom prst="rect">
            <a:avLst/>
          </a:prstGeom>
        </p:spPr>
        <p:txBody>
          <a:bodyPr wrap="square">
            <a:spAutoFit/>
          </a:bodyPr>
          <a:lstStyle/>
          <a:p>
            <a:r>
              <a:rPr lang="it-IT" sz="1200" dirty="0"/>
              <a:t>a </a:t>
            </a:r>
            <a:r>
              <a:rPr lang="it-IT" sz="1200" dirty="0" err="1"/>
              <a:t>plan</a:t>
            </a:r>
            <a:r>
              <a:rPr lang="it-IT" sz="1200" dirty="0"/>
              <a:t> of </a:t>
            </a:r>
            <a:r>
              <a:rPr lang="it-IT" sz="1200" dirty="0" err="1"/>
              <a:t>development</a:t>
            </a:r>
            <a:r>
              <a:rPr lang="it-IT" sz="1200" dirty="0"/>
              <a:t> or </a:t>
            </a:r>
            <a:r>
              <a:rPr lang="it-IT" sz="1200" dirty="0" err="1"/>
              <a:t>contact</a:t>
            </a:r>
            <a:r>
              <a:rPr lang="it-IT" sz="1200" dirty="0"/>
              <a:t> with </a:t>
            </a:r>
            <a:r>
              <a:rPr lang="it-IT" sz="1200" dirty="0" err="1"/>
              <a:t>technicians</a:t>
            </a:r>
            <a:r>
              <a:rPr lang="it-IT" sz="1200" dirty="0"/>
              <a:t> and </a:t>
            </a:r>
            <a:r>
              <a:rPr lang="it-IT" sz="1200" dirty="0" err="1"/>
              <a:t>managers</a:t>
            </a:r>
            <a:r>
              <a:rPr lang="it-IT" sz="1200" dirty="0"/>
              <a:t> </a:t>
            </a:r>
            <a:r>
              <a:rPr lang="it-IT" sz="1200" dirty="0" err="1"/>
              <a:t>who</a:t>
            </a:r>
            <a:r>
              <a:rPr lang="it-IT" sz="1200" dirty="0"/>
              <a:t> can </a:t>
            </a:r>
            <a:r>
              <a:rPr lang="it-IT" sz="1200" b="1" dirty="0"/>
              <a:t>accelerate the career</a:t>
            </a:r>
            <a:r>
              <a:rPr lang="it-IT" sz="1200" dirty="0"/>
              <a:t>; </a:t>
            </a:r>
            <a:r>
              <a:rPr lang="it-IT" sz="1200" b="1" dirty="0"/>
              <a:t>life-work </a:t>
            </a:r>
            <a:r>
              <a:rPr lang="it-IT" sz="1200" b="1" dirty="0" err="1"/>
              <a:t>flexibility</a:t>
            </a:r>
            <a:r>
              <a:rPr lang="it-IT" sz="1200" b="1" dirty="0"/>
              <a:t> </a:t>
            </a:r>
            <a:r>
              <a:rPr lang="it-IT" sz="1200" dirty="0"/>
              <a:t>and </a:t>
            </a:r>
            <a:r>
              <a:rPr lang="it-IT" sz="1200" b="1" dirty="0"/>
              <a:t>welfare</a:t>
            </a:r>
            <a:r>
              <a:rPr lang="it-IT" sz="1200" dirty="0"/>
              <a:t> benefits.</a:t>
            </a:r>
          </a:p>
        </p:txBody>
      </p:sp>
    </p:spTree>
    <p:extLst>
      <p:ext uri="{BB962C8B-B14F-4D97-AF65-F5344CB8AC3E}">
        <p14:creationId xmlns:p14="http://schemas.microsoft.com/office/powerpoint/2010/main" xmlns="" val="2902138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If</a:t>
            </a:r>
            <a:r>
              <a:rPr lang="it-IT" sz="2000" b="1" dirty="0"/>
              <a:t> </a:t>
            </a:r>
            <a:r>
              <a:rPr lang="it-IT" sz="2000" b="1" dirty="0" err="1"/>
              <a:t>there</a:t>
            </a:r>
            <a:r>
              <a:rPr lang="it-IT" sz="2000" b="1" dirty="0"/>
              <a:t> </a:t>
            </a:r>
            <a:r>
              <a:rPr lang="it-IT" sz="2000" b="1" dirty="0" err="1"/>
              <a:t>is</a:t>
            </a:r>
            <a:r>
              <a:rPr lang="it-IT" sz="2000" b="1" dirty="0"/>
              <a:t> no Employer Brand </a:t>
            </a:r>
            <a:r>
              <a:rPr lang="it-IT" sz="2000" b="1" dirty="0" err="1"/>
              <a:t>Awareness</a:t>
            </a:r>
            <a:endParaRPr lang="it-IT" sz="2000" b="1" dirty="0"/>
          </a:p>
        </p:txBody>
      </p:sp>
      <p:pic>
        <p:nvPicPr>
          <p:cNvPr id="18433" name="Picture 1" descr="page7image44150976">
            <a:extLst>
              <a:ext uri="{FF2B5EF4-FFF2-40B4-BE49-F238E27FC236}">
                <a16:creationId xmlns:a16="http://schemas.microsoft.com/office/drawing/2014/main" xmlns="" id="{D4EC119D-5543-6A4A-B58B-73179FD99AFC}"/>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769197" y="1145244"/>
            <a:ext cx="2288305" cy="469111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289CE32B-75B9-F745-AB3D-47264AC61462}"/>
              </a:ext>
            </a:extLst>
          </p:cNvPr>
          <p:cNvSpPr/>
          <p:nvPr/>
        </p:nvSpPr>
        <p:spPr>
          <a:xfrm>
            <a:off x="86498" y="1518361"/>
            <a:ext cx="8971004" cy="738664"/>
          </a:xfrm>
          <a:prstGeom prst="rect">
            <a:avLst/>
          </a:prstGeom>
        </p:spPr>
        <p:txBody>
          <a:bodyPr wrap="square">
            <a:spAutoFit/>
          </a:bodyPr>
          <a:lstStyle/>
          <a:p>
            <a:r>
              <a:rPr lang="it-IT" sz="1400" dirty="0"/>
              <a:t>The first </a:t>
            </a:r>
            <a:r>
              <a:rPr lang="it-IT" sz="1400" dirty="0" err="1"/>
              <a:t>investment</a:t>
            </a:r>
            <a:r>
              <a:rPr lang="it-IT" sz="1400" dirty="0"/>
              <a:t> to </a:t>
            </a:r>
            <a:r>
              <a:rPr lang="it-IT" sz="1400" dirty="0" err="1"/>
              <a:t>make</a:t>
            </a:r>
            <a:r>
              <a:rPr lang="it-IT" sz="1400" dirty="0"/>
              <a:t>, for the </a:t>
            </a:r>
            <a:r>
              <a:rPr lang="it-IT" sz="1400" dirty="0" err="1"/>
              <a:t>realities</a:t>
            </a:r>
            <a:r>
              <a:rPr lang="it-IT" sz="1400" dirty="0"/>
              <a:t> </a:t>
            </a:r>
            <a:r>
              <a:rPr lang="it-IT" sz="1400" dirty="0" err="1"/>
              <a:t>suffering</a:t>
            </a:r>
            <a:r>
              <a:rPr lang="it-IT" sz="1400" dirty="0"/>
              <a:t> from the </a:t>
            </a:r>
            <a:r>
              <a:rPr lang="it-IT" sz="1400" dirty="0" err="1"/>
              <a:t>aforementioned</a:t>
            </a:r>
            <a:r>
              <a:rPr lang="it-IT" sz="1400" dirty="0"/>
              <a:t> </a:t>
            </a:r>
            <a:r>
              <a:rPr lang="it-IT" sz="1400" dirty="0" err="1"/>
              <a:t>symptoms</a:t>
            </a:r>
            <a:r>
              <a:rPr lang="it-IT" sz="1400" dirty="0"/>
              <a:t>, </a:t>
            </a:r>
            <a:r>
              <a:rPr lang="it-IT" sz="1400" dirty="0" err="1"/>
              <a:t>is</a:t>
            </a:r>
            <a:r>
              <a:rPr lang="it-IT" sz="1400" dirty="0"/>
              <a:t> </a:t>
            </a:r>
            <a:r>
              <a:rPr lang="it-IT" sz="1400" b="1" dirty="0"/>
              <a:t>to </a:t>
            </a:r>
            <a:r>
              <a:rPr lang="it-IT" sz="1400" b="1" dirty="0" err="1"/>
              <a:t>increase</a:t>
            </a:r>
            <a:r>
              <a:rPr lang="it-IT" sz="1400" b="1" dirty="0"/>
              <a:t> the </a:t>
            </a:r>
            <a:r>
              <a:rPr lang="it-IT" sz="1400" b="1" dirty="0" err="1"/>
              <a:t>awareness</a:t>
            </a:r>
            <a:r>
              <a:rPr lang="it-IT" sz="1400" b="1" dirty="0"/>
              <a:t> </a:t>
            </a:r>
            <a:r>
              <a:rPr lang="it-IT" sz="1400" dirty="0"/>
              <a:t>and </a:t>
            </a:r>
            <a:r>
              <a:rPr lang="it-IT" sz="1400" dirty="0" err="1"/>
              <a:t>familiarity</a:t>
            </a:r>
            <a:r>
              <a:rPr lang="it-IT" sz="1400" dirty="0"/>
              <a:t> of </a:t>
            </a:r>
            <a:r>
              <a:rPr lang="it-IT" sz="1400" dirty="0" err="1"/>
              <a:t>their</a:t>
            </a:r>
            <a:r>
              <a:rPr lang="it-IT" sz="1400" dirty="0"/>
              <a:t> target with </a:t>
            </a:r>
            <a:r>
              <a:rPr lang="it-IT" sz="1400" dirty="0" err="1"/>
              <a:t>respect</a:t>
            </a:r>
            <a:r>
              <a:rPr lang="it-IT" sz="1400" dirty="0"/>
              <a:t> to the </a:t>
            </a:r>
            <a:r>
              <a:rPr lang="it-IT" sz="1400" b="1" dirty="0" err="1"/>
              <a:t>uniqueness</a:t>
            </a:r>
            <a:r>
              <a:rPr lang="it-IT" sz="1400" b="1" dirty="0"/>
              <a:t> </a:t>
            </a:r>
            <a:r>
              <a:rPr lang="it-IT" sz="1400" b="1" dirty="0" err="1"/>
              <a:t>that</a:t>
            </a:r>
            <a:r>
              <a:rPr lang="it-IT" sz="1400" b="1" dirty="0"/>
              <a:t> </a:t>
            </a:r>
            <a:r>
              <a:rPr lang="it-IT" sz="1400" b="1" dirty="0" err="1"/>
              <a:t>make</a:t>
            </a:r>
            <a:r>
              <a:rPr lang="it-IT" sz="1400" b="1" dirty="0"/>
              <a:t> the company </a:t>
            </a:r>
            <a:r>
              <a:rPr lang="it-IT" sz="1400" b="1" dirty="0" err="1"/>
              <a:t>attractive</a:t>
            </a:r>
            <a:r>
              <a:rPr lang="it-IT" sz="1400" b="1" dirty="0"/>
              <a:t> </a:t>
            </a:r>
            <a:r>
              <a:rPr lang="it-IT" sz="1400" dirty="0" err="1"/>
              <a:t>as</a:t>
            </a:r>
            <a:r>
              <a:rPr lang="it-IT" sz="1400" dirty="0"/>
              <a:t> a </a:t>
            </a:r>
            <a:r>
              <a:rPr lang="it-IT" sz="1400" dirty="0" err="1"/>
              <a:t>place</a:t>
            </a:r>
            <a:r>
              <a:rPr lang="it-IT" sz="1400" dirty="0"/>
              <a:t> for </a:t>
            </a:r>
            <a:r>
              <a:rPr lang="it-IT" sz="1400" dirty="0" err="1"/>
              <a:t>professional</a:t>
            </a:r>
            <a:r>
              <a:rPr lang="it-IT" sz="1400" dirty="0"/>
              <a:t> </a:t>
            </a:r>
            <a:r>
              <a:rPr lang="it-IT" sz="1400" dirty="0" err="1"/>
              <a:t>growth</a:t>
            </a:r>
            <a:r>
              <a:rPr lang="it-IT" sz="1400" dirty="0"/>
              <a:t> and work.</a:t>
            </a:r>
          </a:p>
        </p:txBody>
      </p:sp>
      <p:sp>
        <p:nvSpPr>
          <p:cNvPr id="8" name="Title 2">
            <a:extLst>
              <a:ext uri="{FF2B5EF4-FFF2-40B4-BE49-F238E27FC236}">
                <a16:creationId xmlns:a16="http://schemas.microsoft.com/office/drawing/2014/main" xmlns="" id="{932A8EB3-145A-A741-9730-7BA4374144DC}"/>
              </a:ext>
            </a:extLst>
          </p:cNvPr>
          <p:cNvSpPr txBox="1">
            <a:spLocks/>
          </p:cNvSpPr>
          <p:nvPr/>
        </p:nvSpPr>
        <p:spPr>
          <a:xfrm>
            <a:off x="195937" y="2293896"/>
            <a:ext cx="3951087" cy="56793"/>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pic>
        <p:nvPicPr>
          <p:cNvPr id="9" name="Picture 2" descr="page4image60844320">
            <a:extLst>
              <a:ext uri="{FF2B5EF4-FFF2-40B4-BE49-F238E27FC236}">
                <a16:creationId xmlns:a16="http://schemas.microsoft.com/office/drawing/2014/main" xmlns="" id="{9FE409B3-1014-E349-B3BF-685825E72029}"/>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2497" y="3276774"/>
            <a:ext cx="382103" cy="382103"/>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2" descr="page4image60844320">
            <a:extLst>
              <a:ext uri="{FF2B5EF4-FFF2-40B4-BE49-F238E27FC236}">
                <a16:creationId xmlns:a16="http://schemas.microsoft.com/office/drawing/2014/main" xmlns="" id="{F2FBFB28-47FF-5F46-987A-8E14B96638B9}"/>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89897" y="3276774"/>
            <a:ext cx="382103" cy="38210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ttangolo 2">
            <a:extLst>
              <a:ext uri="{FF2B5EF4-FFF2-40B4-BE49-F238E27FC236}">
                <a16:creationId xmlns:a16="http://schemas.microsoft.com/office/drawing/2014/main" xmlns="" id="{17DD980E-8431-8C40-9C3C-729411C2A8B2}"/>
              </a:ext>
            </a:extLst>
          </p:cNvPr>
          <p:cNvSpPr/>
          <p:nvPr/>
        </p:nvSpPr>
        <p:spPr>
          <a:xfrm>
            <a:off x="109076" y="2429364"/>
            <a:ext cx="7635102" cy="830997"/>
          </a:xfrm>
          <a:prstGeom prst="rect">
            <a:avLst/>
          </a:prstGeom>
        </p:spPr>
        <p:txBody>
          <a:bodyPr wrap="square">
            <a:spAutoFit/>
          </a:bodyPr>
          <a:lstStyle/>
          <a:p>
            <a:r>
              <a:rPr lang="it-IT" sz="1600" b="1" dirty="0" err="1">
                <a:solidFill>
                  <a:srgbClr val="0070C0"/>
                </a:solidFill>
              </a:rPr>
              <a:t>LinkedIn</a:t>
            </a:r>
            <a:r>
              <a:rPr lang="it-IT" sz="1600" b="1" dirty="0">
                <a:solidFill>
                  <a:srgbClr val="0070C0"/>
                </a:solidFill>
              </a:rPr>
              <a:t> </a:t>
            </a:r>
            <a:r>
              <a:rPr lang="it-IT" sz="1600" b="1" dirty="0" err="1">
                <a:solidFill>
                  <a:srgbClr val="0070C0"/>
                </a:solidFill>
              </a:rPr>
              <a:t>is</a:t>
            </a:r>
            <a:r>
              <a:rPr lang="it-IT" sz="1600" b="1" dirty="0">
                <a:solidFill>
                  <a:srgbClr val="0070C0"/>
                </a:solidFill>
              </a:rPr>
              <a:t> the best </a:t>
            </a:r>
            <a:r>
              <a:rPr lang="it-IT" sz="1600" b="1" dirty="0" err="1">
                <a:solidFill>
                  <a:srgbClr val="0070C0"/>
                </a:solidFill>
              </a:rPr>
              <a:t>platform</a:t>
            </a:r>
            <a:r>
              <a:rPr lang="it-IT" sz="1600" b="1" dirty="0">
                <a:solidFill>
                  <a:srgbClr val="0070C0"/>
                </a:solidFill>
              </a:rPr>
              <a:t> to </a:t>
            </a:r>
            <a:r>
              <a:rPr lang="it-IT" sz="1600" b="1" dirty="0" err="1">
                <a:solidFill>
                  <a:srgbClr val="0070C0"/>
                </a:solidFill>
              </a:rPr>
              <a:t>achieve</a:t>
            </a:r>
            <a:r>
              <a:rPr lang="it-IT" sz="1600" b="1" dirty="0">
                <a:solidFill>
                  <a:srgbClr val="0070C0"/>
                </a:solidFill>
              </a:rPr>
              <a:t> </a:t>
            </a:r>
            <a:r>
              <a:rPr lang="it-IT" sz="1600" b="1" dirty="0" err="1">
                <a:solidFill>
                  <a:srgbClr val="0070C0"/>
                </a:solidFill>
              </a:rPr>
              <a:t>this</a:t>
            </a:r>
            <a:r>
              <a:rPr lang="it-IT" sz="1600" b="1" dirty="0">
                <a:solidFill>
                  <a:srgbClr val="0070C0"/>
                </a:solidFill>
              </a:rPr>
              <a:t> and </a:t>
            </a:r>
            <a:r>
              <a:rPr lang="it-IT" sz="1600" b="1" dirty="0" err="1">
                <a:solidFill>
                  <a:srgbClr val="0070C0"/>
                </a:solidFill>
              </a:rPr>
              <a:t>is</a:t>
            </a:r>
            <a:r>
              <a:rPr lang="it-IT" sz="1600" b="1" dirty="0">
                <a:solidFill>
                  <a:srgbClr val="0070C0"/>
                </a:solidFill>
              </a:rPr>
              <a:t> </a:t>
            </a:r>
            <a:r>
              <a:rPr lang="it-IT" sz="1600" b="1" dirty="0" err="1">
                <a:solidFill>
                  <a:srgbClr val="0070C0"/>
                </a:solidFill>
              </a:rPr>
              <a:t>available</a:t>
            </a:r>
            <a:r>
              <a:rPr lang="it-IT" sz="1600" b="1" dirty="0">
                <a:solidFill>
                  <a:srgbClr val="0070C0"/>
                </a:solidFill>
              </a:rPr>
              <a:t> to </a:t>
            </a:r>
            <a:r>
              <a:rPr lang="it-IT" sz="1600" b="1" dirty="0" err="1">
                <a:solidFill>
                  <a:srgbClr val="0070C0"/>
                </a:solidFill>
              </a:rPr>
              <a:t>all</a:t>
            </a:r>
            <a:r>
              <a:rPr lang="it-IT" sz="1600" b="1" dirty="0">
                <a:solidFill>
                  <a:srgbClr val="0070C0"/>
                </a:solidFill>
              </a:rPr>
              <a:t> companies</a:t>
            </a:r>
            <a:r>
              <a:rPr lang="it-IT" sz="1600" dirty="0"/>
              <a:t>.</a:t>
            </a:r>
          </a:p>
          <a:p>
            <a:endParaRPr lang="it-IT" sz="1600" dirty="0"/>
          </a:p>
          <a:p>
            <a:r>
              <a:rPr lang="it-IT" sz="1600" dirty="0" err="1"/>
              <a:t>Unfortunately</a:t>
            </a:r>
            <a:r>
              <a:rPr lang="it-IT" sz="1600" dirty="0"/>
              <a:t>, </a:t>
            </a:r>
            <a:r>
              <a:rPr lang="it-IT" sz="1600" dirty="0" err="1"/>
              <a:t>it</a:t>
            </a:r>
            <a:r>
              <a:rPr lang="it-IT" sz="1600" dirty="0"/>
              <a:t> </a:t>
            </a:r>
            <a:r>
              <a:rPr lang="it-IT" sz="1600" dirty="0" err="1"/>
              <a:t>often</a:t>
            </a:r>
            <a:r>
              <a:rPr lang="it-IT" sz="1600" dirty="0"/>
              <a:t> </a:t>
            </a:r>
            <a:r>
              <a:rPr lang="it-IT" sz="1600" dirty="0" err="1"/>
              <a:t>fails</a:t>
            </a:r>
            <a:r>
              <a:rPr lang="it-IT" sz="1600" dirty="0"/>
              <a:t> for </a:t>
            </a:r>
            <a:r>
              <a:rPr lang="it-IT" sz="1600" dirty="0" err="1"/>
              <a:t>two</a:t>
            </a:r>
            <a:r>
              <a:rPr lang="it-IT" sz="1600" dirty="0"/>
              <a:t> sets of </a:t>
            </a:r>
            <a:r>
              <a:rPr lang="it-IT" sz="1600" dirty="0" err="1"/>
              <a:t>problems</a:t>
            </a:r>
            <a:r>
              <a:rPr lang="it-IT" sz="1600" dirty="0"/>
              <a:t>.</a:t>
            </a:r>
            <a:endParaRPr lang="it-IT" sz="1400" dirty="0"/>
          </a:p>
        </p:txBody>
      </p:sp>
      <p:sp>
        <p:nvSpPr>
          <p:cNvPr id="4" name="Rettangolo 3">
            <a:extLst>
              <a:ext uri="{FF2B5EF4-FFF2-40B4-BE49-F238E27FC236}">
                <a16:creationId xmlns:a16="http://schemas.microsoft.com/office/drawing/2014/main" xmlns="" id="{8B9FCBE1-43B0-EA44-ACCF-DE4FC75B00F0}"/>
              </a:ext>
            </a:extLst>
          </p:cNvPr>
          <p:cNvSpPr/>
          <p:nvPr/>
        </p:nvSpPr>
        <p:spPr>
          <a:xfrm>
            <a:off x="421099" y="3661112"/>
            <a:ext cx="2457567" cy="1200329"/>
          </a:xfrm>
          <a:prstGeom prst="rect">
            <a:avLst/>
          </a:prstGeom>
        </p:spPr>
        <p:txBody>
          <a:bodyPr wrap="square">
            <a:spAutoFit/>
          </a:bodyPr>
          <a:lstStyle/>
          <a:p>
            <a:r>
              <a:rPr lang="it-IT" sz="1200" dirty="0"/>
              <a:t>On the </a:t>
            </a:r>
            <a:r>
              <a:rPr lang="it-IT" sz="1200" dirty="0" err="1"/>
              <a:t>one</a:t>
            </a:r>
            <a:r>
              <a:rPr lang="it-IT" sz="1200" dirty="0"/>
              <a:t> </a:t>
            </a:r>
            <a:r>
              <a:rPr lang="it-IT" sz="1200" dirty="0" err="1"/>
              <a:t>hand</a:t>
            </a:r>
            <a:r>
              <a:rPr lang="it-IT" sz="1200" dirty="0"/>
              <a:t>, </a:t>
            </a:r>
            <a:r>
              <a:rPr lang="it-IT" sz="1200" b="1" dirty="0" err="1"/>
              <a:t>as</a:t>
            </a:r>
            <a:r>
              <a:rPr lang="it-IT" sz="1200" b="1" dirty="0"/>
              <a:t> a social network</a:t>
            </a:r>
            <a:r>
              <a:rPr lang="it-IT" sz="1200" dirty="0"/>
              <a:t>, </a:t>
            </a:r>
            <a:r>
              <a:rPr lang="it-IT" sz="1200" dirty="0" err="1"/>
              <a:t>it</a:t>
            </a:r>
            <a:r>
              <a:rPr lang="it-IT" sz="1200" dirty="0"/>
              <a:t> </a:t>
            </a:r>
            <a:r>
              <a:rPr lang="it-IT" sz="1200" dirty="0" err="1"/>
              <a:t>is</a:t>
            </a:r>
            <a:r>
              <a:rPr lang="it-IT" sz="1200" dirty="0"/>
              <a:t> under the domain of </a:t>
            </a:r>
            <a:r>
              <a:rPr lang="it-IT" sz="1200" dirty="0" err="1"/>
              <a:t>External</a:t>
            </a:r>
            <a:r>
              <a:rPr lang="it-IT" sz="1200" dirty="0"/>
              <a:t> </a:t>
            </a:r>
            <a:r>
              <a:rPr lang="it-IT" sz="1200" dirty="0" err="1"/>
              <a:t>Communication</a:t>
            </a:r>
            <a:r>
              <a:rPr lang="it-IT" sz="1200" dirty="0"/>
              <a:t> </a:t>
            </a:r>
            <a:r>
              <a:rPr lang="it-IT" sz="1200" dirty="0" err="1"/>
              <a:t>which</a:t>
            </a:r>
            <a:r>
              <a:rPr lang="it-IT" sz="1200" dirty="0"/>
              <a:t> </a:t>
            </a:r>
            <a:r>
              <a:rPr lang="it-IT" sz="1200" b="1" dirty="0" err="1"/>
              <a:t>does</a:t>
            </a:r>
            <a:r>
              <a:rPr lang="it-IT" sz="1200" b="1" dirty="0"/>
              <a:t> </a:t>
            </a:r>
            <a:r>
              <a:rPr lang="it-IT" sz="1200" b="1" dirty="0" err="1"/>
              <a:t>not</a:t>
            </a:r>
            <a:r>
              <a:rPr lang="it-IT" sz="1200" b="1" dirty="0"/>
              <a:t> </a:t>
            </a:r>
            <a:r>
              <a:rPr lang="it-IT" sz="1200" b="1" dirty="0" err="1"/>
              <a:t>understand</a:t>
            </a:r>
            <a:r>
              <a:rPr lang="it-IT" sz="1200" b="1" dirty="0"/>
              <a:t> </a:t>
            </a:r>
            <a:r>
              <a:rPr lang="it-IT" sz="1200" b="1" dirty="0" err="1"/>
              <a:t>its</a:t>
            </a:r>
            <a:r>
              <a:rPr lang="it-IT" sz="1200" b="1" dirty="0"/>
              <a:t> </a:t>
            </a:r>
            <a:r>
              <a:rPr lang="it-IT" sz="1200" b="1" dirty="0" err="1"/>
              <a:t>logic</a:t>
            </a:r>
            <a:r>
              <a:rPr lang="it-IT" sz="1200" dirty="0"/>
              <a:t> and </a:t>
            </a:r>
            <a:r>
              <a:rPr lang="it-IT" sz="1200" dirty="0" err="1"/>
              <a:t>operations</a:t>
            </a:r>
            <a:r>
              <a:rPr lang="it-IT" sz="1200" dirty="0"/>
              <a:t> and </a:t>
            </a:r>
            <a:r>
              <a:rPr lang="it-IT" sz="1200" b="1" dirty="0" err="1"/>
              <a:t>expels</a:t>
            </a:r>
            <a:r>
              <a:rPr lang="it-IT" sz="1200" b="1" dirty="0"/>
              <a:t> HR from management.</a:t>
            </a:r>
          </a:p>
        </p:txBody>
      </p:sp>
      <p:sp>
        <p:nvSpPr>
          <p:cNvPr id="12" name="Rettangolo 11">
            <a:extLst>
              <a:ext uri="{FF2B5EF4-FFF2-40B4-BE49-F238E27FC236}">
                <a16:creationId xmlns:a16="http://schemas.microsoft.com/office/drawing/2014/main" xmlns="" id="{D98212AF-6DF6-E842-BDA4-980B8877297D}"/>
              </a:ext>
            </a:extLst>
          </p:cNvPr>
          <p:cNvSpPr/>
          <p:nvPr/>
        </p:nvSpPr>
        <p:spPr>
          <a:xfrm>
            <a:off x="3524094" y="3700514"/>
            <a:ext cx="2350888" cy="1200329"/>
          </a:xfrm>
          <a:prstGeom prst="rect">
            <a:avLst/>
          </a:prstGeom>
        </p:spPr>
        <p:txBody>
          <a:bodyPr wrap="square">
            <a:spAutoFit/>
          </a:bodyPr>
          <a:lstStyle/>
          <a:p>
            <a:r>
              <a:rPr lang="it-IT" sz="1200" dirty="0"/>
              <a:t>On the </a:t>
            </a:r>
            <a:r>
              <a:rPr lang="it-IT" sz="1200" dirty="0" err="1"/>
              <a:t>other</a:t>
            </a:r>
            <a:r>
              <a:rPr lang="it-IT" sz="1200" dirty="0"/>
              <a:t> </a:t>
            </a:r>
            <a:r>
              <a:rPr lang="it-IT" sz="1200" dirty="0" err="1"/>
              <a:t>hand</a:t>
            </a:r>
            <a:r>
              <a:rPr lang="it-IT" sz="1200" dirty="0"/>
              <a:t>, </a:t>
            </a:r>
            <a:r>
              <a:rPr lang="it-IT" sz="1200" b="1" dirty="0"/>
              <a:t>HR </a:t>
            </a:r>
            <a:r>
              <a:rPr lang="it-IT" sz="1200" b="1" dirty="0" err="1"/>
              <a:t>does</a:t>
            </a:r>
            <a:r>
              <a:rPr lang="it-IT" sz="1200" b="1" dirty="0"/>
              <a:t> </a:t>
            </a:r>
            <a:r>
              <a:rPr lang="it-IT" sz="1200" b="1" dirty="0" err="1"/>
              <a:t>not</a:t>
            </a:r>
            <a:r>
              <a:rPr lang="it-IT" sz="1200" b="1" dirty="0"/>
              <a:t> </a:t>
            </a:r>
            <a:r>
              <a:rPr lang="it-IT" sz="1200" b="1" dirty="0" err="1"/>
              <a:t>have</a:t>
            </a:r>
            <a:r>
              <a:rPr lang="it-IT" sz="1200" b="1" dirty="0"/>
              <a:t> </a:t>
            </a:r>
            <a:r>
              <a:rPr lang="it-IT" sz="1200" b="1" dirty="0" err="1"/>
              <a:t>internal</a:t>
            </a:r>
            <a:r>
              <a:rPr lang="it-IT" sz="1200" b="1" dirty="0"/>
              <a:t> marketing </a:t>
            </a:r>
            <a:r>
              <a:rPr lang="it-IT" sz="1200" b="1" dirty="0" err="1"/>
              <a:t>skills</a:t>
            </a:r>
            <a:r>
              <a:rPr lang="it-IT" sz="1200" b="1" dirty="0"/>
              <a:t> to </a:t>
            </a:r>
            <a:r>
              <a:rPr lang="it-IT" sz="1200" b="1" dirty="0" err="1"/>
              <a:t>better</a:t>
            </a:r>
            <a:r>
              <a:rPr lang="it-IT" sz="1200" b="1" dirty="0"/>
              <a:t> </a:t>
            </a:r>
            <a:r>
              <a:rPr lang="it-IT" sz="1200" b="1" dirty="0" err="1"/>
              <a:t>manage</a:t>
            </a:r>
            <a:r>
              <a:rPr lang="it-IT" sz="1200" b="1" dirty="0"/>
              <a:t> the </a:t>
            </a:r>
            <a:r>
              <a:rPr lang="it-IT" sz="1200" b="1" dirty="0" err="1"/>
              <a:t>LinkedIn</a:t>
            </a:r>
            <a:r>
              <a:rPr lang="it-IT" sz="1200" b="1" dirty="0"/>
              <a:t> </a:t>
            </a:r>
            <a:r>
              <a:rPr lang="it-IT" sz="1200" b="1" dirty="0" err="1"/>
              <a:t>channel</a:t>
            </a:r>
            <a:r>
              <a:rPr lang="it-IT" sz="1200" dirty="0"/>
              <a:t>, on </a:t>
            </a:r>
            <a:r>
              <a:rPr lang="it-IT" sz="1200" dirty="0" err="1"/>
              <a:t>which</a:t>
            </a:r>
            <a:r>
              <a:rPr lang="it-IT" sz="1200" dirty="0"/>
              <a:t> </a:t>
            </a:r>
            <a:r>
              <a:rPr lang="it-IT" sz="1200" dirty="0" err="1"/>
              <a:t>it</a:t>
            </a:r>
            <a:r>
              <a:rPr lang="it-IT" sz="1200" dirty="0"/>
              <a:t> </a:t>
            </a:r>
            <a:r>
              <a:rPr lang="it-IT" sz="1200" dirty="0" err="1"/>
              <a:t>publishes</a:t>
            </a:r>
            <a:r>
              <a:rPr lang="it-IT" sz="1200" dirty="0"/>
              <a:t> </a:t>
            </a:r>
            <a:r>
              <a:rPr lang="it-IT" sz="1200" dirty="0" err="1"/>
              <a:t>updates</a:t>
            </a:r>
            <a:r>
              <a:rPr lang="it-IT" sz="1200" dirty="0"/>
              <a:t> </a:t>
            </a:r>
            <a:r>
              <a:rPr lang="it-IT" sz="1200" dirty="0" err="1"/>
              <a:t>without</a:t>
            </a:r>
            <a:r>
              <a:rPr lang="it-IT" sz="1200" dirty="0"/>
              <a:t> a </a:t>
            </a:r>
            <a:r>
              <a:rPr lang="it-IT" sz="1200" dirty="0" err="1"/>
              <a:t>real</a:t>
            </a:r>
            <a:r>
              <a:rPr lang="it-IT" sz="1200" dirty="0"/>
              <a:t> </a:t>
            </a:r>
            <a:r>
              <a:rPr lang="it-IT" sz="1200" dirty="0" err="1"/>
              <a:t>strategic</a:t>
            </a:r>
            <a:r>
              <a:rPr lang="it-IT" sz="1200" dirty="0"/>
              <a:t> </a:t>
            </a:r>
            <a:r>
              <a:rPr lang="it-IT" sz="1200" dirty="0" err="1"/>
              <a:t>plan</a:t>
            </a:r>
            <a:r>
              <a:rPr lang="it-IT" sz="1200" dirty="0"/>
              <a:t>.</a:t>
            </a:r>
          </a:p>
        </p:txBody>
      </p:sp>
      <p:sp>
        <p:nvSpPr>
          <p:cNvPr id="15" name="Title 2">
            <a:extLst>
              <a:ext uri="{FF2B5EF4-FFF2-40B4-BE49-F238E27FC236}">
                <a16:creationId xmlns:a16="http://schemas.microsoft.com/office/drawing/2014/main" xmlns="" id="{81FF78BF-9140-FA49-B323-FB69BB52B0C3}"/>
              </a:ext>
            </a:extLst>
          </p:cNvPr>
          <p:cNvSpPr txBox="1">
            <a:spLocks/>
          </p:cNvSpPr>
          <p:nvPr/>
        </p:nvSpPr>
        <p:spPr>
          <a:xfrm>
            <a:off x="195936" y="4942480"/>
            <a:ext cx="3951087" cy="56793"/>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sp>
        <p:nvSpPr>
          <p:cNvPr id="13" name="Rettangolo 12">
            <a:extLst>
              <a:ext uri="{FF2B5EF4-FFF2-40B4-BE49-F238E27FC236}">
                <a16:creationId xmlns:a16="http://schemas.microsoft.com/office/drawing/2014/main" xmlns="" id="{F9B08848-F992-6A4F-BB52-04EF60D60D23}"/>
              </a:ext>
            </a:extLst>
          </p:cNvPr>
          <p:cNvSpPr/>
          <p:nvPr/>
        </p:nvSpPr>
        <p:spPr>
          <a:xfrm>
            <a:off x="153835" y="5183196"/>
            <a:ext cx="6615362" cy="738664"/>
          </a:xfrm>
          <a:prstGeom prst="rect">
            <a:avLst/>
          </a:prstGeom>
        </p:spPr>
        <p:txBody>
          <a:bodyPr wrap="square">
            <a:spAutoFit/>
          </a:bodyPr>
          <a:lstStyle/>
          <a:p>
            <a:r>
              <a:rPr lang="it-IT" sz="1400" dirty="0" err="1"/>
              <a:t>There</a:t>
            </a:r>
            <a:r>
              <a:rPr lang="it-IT" sz="1400" dirty="0"/>
              <a:t> are </a:t>
            </a:r>
            <a:r>
              <a:rPr lang="it-IT" sz="1400" dirty="0" err="1"/>
              <a:t>very</a:t>
            </a:r>
            <a:r>
              <a:rPr lang="it-IT" sz="1400" dirty="0"/>
              <a:t> </a:t>
            </a:r>
            <a:r>
              <a:rPr lang="it-IT" sz="1400" dirty="0" err="1"/>
              <a:t>few</a:t>
            </a:r>
            <a:r>
              <a:rPr lang="it-IT" sz="1400" dirty="0"/>
              <a:t> companies </a:t>
            </a:r>
            <a:r>
              <a:rPr lang="it-IT" sz="1400" b="1" dirty="0" err="1"/>
              <a:t>where</a:t>
            </a:r>
            <a:r>
              <a:rPr lang="it-IT" sz="1400" b="1" dirty="0"/>
              <a:t> the </a:t>
            </a:r>
            <a:r>
              <a:rPr lang="it-IT" sz="1400" b="1" dirty="0" err="1"/>
              <a:t>relationship</a:t>
            </a:r>
            <a:r>
              <a:rPr lang="it-IT" sz="1400" b="1" dirty="0"/>
              <a:t> </a:t>
            </a:r>
            <a:r>
              <a:rPr lang="it-IT" sz="1400" b="1" dirty="0" err="1"/>
              <a:t>between</a:t>
            </a:r>
            <a:r>
              <a:rPr lang="it-IT" sz="1400" b="1" dirty="0"/>
              <a:t> HR and </a:t>
            </a:r>
            <a:r>
              <a:rPr lang="it-IT" sz="1400" b="1" dirty="0" err="1"/>
              <a:t>Communication</a:t>
            </a:r>
            <a:r>
              <a:rPr lang="it-IT" sz="1400" b="1" dirty="0"/>
              <a:t> </a:t>
            </a:r>
            <a:r>
              <a:rPr lang="it-IT" sz="1400" b="1" dirty="0" err="1"/>
              <a:t>works</a:t>
            </a:r>
            <a:r>
              <a:rPr lang="it-IT" sz="1400" b="1" dirty="0"/>
              <a:t> </a:t>
            </a:r>
            <a:r>
              <a:rPr lang="it-IT" sz="1400" b="1" dirty="0" err="1"/>
              <a:t>perfectly</a:t>
            </a:r>
            <a:r>
              <a:rPr lang="it-IT" sz="1400" dirty="0"/>
              <a:t>: </a:t>
            </a:r>
            <a:r>
              <a:rPr lang="it-IT" sz="1400" dirty="0" err="1"/>
              <a:t>later</a:t>
            </a:r>
            <a:r>
              <a:rPr lang="it-IT" sz="1400" dirty="0"/>
              <a:t> in </a:t>
            </a:r>
            <a:r>
              <a:rPr lang="it-IT" sz="1400" dirty="0" err="1"/>
              <a:t>this</a:t>
            </a:r>
            <a:r>
              <a:rPr lang="it-IT" sz="1400" dirty="0"/>
              <a:t> </a:t>
            </a:r>
            <a:r>
              <a:rPr lang="it-IT" sz="1400" dirty="0" err="1"/>
              <a:t>ebook</a:t>
            </a:r>
            <a:r>
              <a:rPr lang="it-IT" sz="1400" dirty="0"/>
              <a:t> </a:t>
            </a:r>
            <a:r>
              <a:rPr lang="it-IT" sz="1400" dirty="0" err="1"/>
              <a:t>we</a:t>
            </a:r>
            <a:r>
              <a:rPr lang="it-IT" sz="1400" dirty="0"/>
              <a:t> </a:t>
            </a:r>
            <a:r>
              <a:rPr lang="it-IT" sz="1400" dirty="0" err="1"/>
              <a:t>bring</a:t>
            </a:r>
            <a:r>
              <a:rPr lang="it-IT" sz="1400" dirty="0"/>
              <a:t> </a:t>
            </a:r>
            <a:r>
              <a:rPr lang="it-IT" sz="1400" dirty="0" err="1"/>
              <a:t>you</a:t>
            </a:r>
            <a:r>
              <a:rPr lang="it-IT" sz="1400" dirty="0"/>
              <a:t> the </a:t>
            </a:r>
            <a:r>
              <a:rPr lang="it-IT" sz="1400" dirty="0" err="1"/>
              <a:t>testimony</a:t>
            </a:r>
            <a:r>
              <a:rPr lang="it-IT" sz="1400" dirty="0"/>
              <a:t> of </a:t>
            </a:r>
            <a:r>
              <a:rPr lang="it-IT" sz="1400" dirty="0" err="1"/>
              <a:t>one</a:t>
            </a:r>
            <a:r>
              <a:rPr lang="it-IT" sz="1400" dirty="0"/>
              <a:t> of </a:t>
            </a:r>
            <a:r>
              <a:rPr lang="it-IT" sz="1400" dirty="0" err="1"/>
              <a:t>them</a:t>
            </a:r>
            <a:r>
              <a:rPr lang="it-IT" sz="1400" dirty="0"/>
              <a:t>.</a:t>
            </a:r>
          </a:p>
        </p:txBody>
      </p:sp>
    </p:spTree>
    <p:extLst>
      <p:ext uri="{BB962C8B-B14F-4D97-AF65-F5344CB8AC3E}">
        <p14:creationId xmlns:p14="http://schemas.microsoft.com/office/powerpoint/2010/main" xmlns="" val="1210908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 name="Rectangle 4">
            <a:extLst>
              <a:ext uri="{FF2B5EF4-FFF2-40B4-BE49-F238E27FC236}">
                <a16:creationId xmlns:a16="http://schemas.microsoft.com/office/drawing/2014/main" xmlns=""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xmlns="" id="{D0CDCC83-77C8-1940-AA27-BD7220033163}"/>
              </a:ext>
            </a:extLst>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itle 2">
            <a:extLst>
              <a:ext uri="{FF2B5EF4-FFF2-40B4-BE49-F238E27FC236}">
                <a16:creationId xmlns:a16="http://schemas.microsoft.com/office/drawing/2014/main" xmlns="" id="{2B725A18-CD59-7A42-9EA1-7B23302B30D4}"/>
              </a:ext>
            </a:extLst>
          </p:cNvPr>
          <p:cNvSpPr>
            <a:spLocks noGrp="1"/>
          </p:cNvSpPr>
          <p:nvPr>
            <p:ph type="ctrTitle"/>
          </p:nvPr>
        </p:nvSpPr>
        <p:spPr>
          <a:xfrm>
            <a:off x="2473687" y="671390"/>
            <a:ext cx="6583816"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it-IT" sz="2000" b="1" dirty="0" err="1"/>
              <a:t>LinkedIn</a:t>
            </a:r>
            <a:r>
              <a:rPr lang="it-IT" sz="2000" b="1" dirty="0"/>
              <a:t>: </a:t>
            </a:r>
            <a:r>
              <a:rPr lang="it-IT" sz="2000" b="1" dirty="0" err="1"/>
              <a:t>did</a:t>
            </a:r>
            <a:r>
              <a:rPr lang="it-IT" sz="2000" b="1" dirty="0"/>
              <a:t> </a:t>
            </a:r>
            <a:r>
              <a:rPr lang="it-IT" sz="2000" b="1" dirty="0" err="1"/>
              <a:t>you</a:t>
            </a:r>
            <a:r>
              <a:rPr lang="it-IT" sz="2000" b="1" dirty="0"/>
              <a:t> </a:t>
            </a:r>
            <a:r>
              <a:rPr lang="it-IT" sz="2000" b="1" dirty="0" err="1"/>
              <a:t>really</a:t>
            </a:r>
            <a:r>
              <a:rPr lang="it-IT" sz="2000" b="1" dirty="0"/>
              <a:t> </a:t>
            </a:r>
            <a:r>
              <a:rPr lang="it-IT" sz="2000" b="1" dirty="0" err="1"/>
              <a:t>understand</a:t>
            </a:r>
            <a:r>
              <a:rPr lang="it-IT" sz="2000" b="1" dirty="0"/>
              <a:t>?</a:t>
            </a:r>
            <a:endParaRPr lang="en-GB" sz="2000" b="1" dirty="0">
              <a:ln/>
              <a:solidFill>
                <a:schemeClr val="bg1"/>
              </a:solidFill>
            </a:endParaRPr>
          </a:p>
        </p:txBody>
      </p:sp>
      <p:pic>
        <p:nvPicPr>
          <p:cNvPr id="1025" name="Picture 1" descr="page8image31206992">
            <a:extLst>
              <a:ext uri="{FF2B5EF4-FFF2-40B4-BE49-F238E27FC236}">
                <a16:creationId xmlns:a16="http://schemas.microsoft.com/office/drawing/2014/main" xmlns="" id="{AF6CF495-9538-0D4F-A008-7A323B7ED8EC}"/>
              </a:ext>
            </a:extLst>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flipH="1">
            <a:off x="28505" y="1482290"/>
            <a:ext cx="2512564" cy="450441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ttangolo 1">
            <a:extLst>
              <a:ext uri="{FF2B5EF4-FFF2-40B4-BE49-F238E27FC236}">
                <a16:creationId xmlns:a16="http://schemas.microsoft.com/office/drawing/2014/main" xmlns="" id="{84F62752-D5D5-2B41-B268-6F49827BD503}"/>
              </a:ext>
            </a:extLst>
          </p:cNvPr>
          <p:cNvSpPr/>
          <p:nvPr/>
        </p:nvSpPr>
        <p:spPr>
          <a:xfrm>
            <a:off x="2473687" y="1293583"/>
            <a:ext cx="2829833" cy="1384995"/>
          </a:xfrm>
          <a:prstGeom prst="rect">
            <a:avLst/>
          </a:prstGeom>
        </p:spPr>
        <p:txBody>
          <a:bodyPr wrap="square">
            <a:spAutoFit/>
          </a:bodyPr>
          <a:lstStyle/>
          <a:p>
            <a:r>
              <a:rPr lang="it-IT" sz="1200" b="1" dirty="0" err="1"/>
              <a:t>LinkedIn</a:t>
            </a:r>
            <a:r>
              <a:rPr lang="it-IT" sz="1200" b="1" dirty="0"/>
              <a:t> </a:t>
            </a:r>
            <a:r>
              <a:rPr lang="it-IT" sz="1200" b="1" dirty="0" err="1"/>
              <a:t>is</a:t>
            </a:r>
            <a:r>
              <a:rPr lang="it-IT" sz="1200" b="1" dirty="0"/>
              <a:t> the No. 1 </a:t>
            </a:r>
            <a:r>
              <a:rPr lang="it-IT" sz="1200" b="1" dirty="0" err="1"/>
              <a:t>ally</a:t>
            </a:r>
            <a:r>
              <a:rPr lang="it-IT" sz="1200" b="1" dirty="0"/>
              <a:t> for Employer </a:t>
            </a:r>
            <a:r>
              <a:rPr lang="it-IT" sz="1200" b="1" dirty="0" err="1"/>
              <a:t>Branding</a:t>
            </a:r>
            <a:r>
              <a:rPr lang="it-IT" sz="1200" b="1" dirty="0"/>
              <a:t> and Talent </a:t>
            </a:r>
            <a:r>
              <a:rPr lang="it-IT" sz="1200" b="1" dirty="0" err="1"/>
              <a:t>Acquisition</a:t>
            </a:r>
            <a:r>
              <a:rPr lang="it-IT" sz="1200" b="1" dirty="0"/>
              <a:t> Manager.</a:t>
            </a:r>
            <a:r>
              <a:rPr lang="it-IT" sz="1200" dirty="0"/>
              <a:t> A </a:t>
            </a:r>
            <a:r>
              <a:rPr lang="it-IT" sz="1200" dirty="0" err="1"/>
              <a:t>professional</a:t>
            </a:r>
            <a:r>
              <a:rPr lang="it-IT" sz="1200" dirty="0"/>
              <a:t> </a:t>
            </a:r>
            <a:r>
              <a:rPr lang="it-IT" sz="1200" dirty="0" err="1"/>
              <a:t>platform</a:t>
            </a:r>
            <a:r>
              <a:rPr lang="it-IT" sz="1200" dirty="0"/>
              <a:t> of </a:t>
            </a:r>
            <a:r>
              <a:rPr lang="it-IT" sz="1200" dirty="0" err="1"/>
              <a:t>nearly</a:t>
            </a:r>
            <a:r>
              <a:rPr lang="it-IT" sz="1200" dirty="0"/>
              <a:t> 700 </a:t>
            </a:r>
            <a:r>
              <a:rPr lang="it-IT" sz="1200" dirty="0" err="1"/>
              <a:t>million</a:t>
            </a:r>
            <a:r>
              <a:rPr lang="it-IT" sz="1200" dirty="0"/>
              <a:t> </a:t>
            </a:r>
            <a:r>
              <a:rPr lang="it-IT" sz="1200" dirty="0" err="1"/>
              <a:t>users</a:t>
            </a:r>
            <a:r>
              <a:rPr lang="it-IT" sz="1200" dirty="0"/>
              <a:t> </a:t>
            </a:r>
            <a:r>
              <a:rPr lang="it-IT" sz="1200" dirty="0" err="1"/>
              <a:t>worldwide</a:t>
            </a:r>
            <a:r>
              <a:rPr lang="it-IT" sz="1200" dirty="0"/>
              <a:t>, 13 in </a:t>
            </a:r>
            <a:r>
              <a:rPr lang="it-IT" sz="1200" dirty="0" err="1"/>
              <a:t>Italy</a:t>
            </a:r>
            <a:r>
              <a:rPr lang="it-IT" sz="1200" dirty="0"/>
              <a:t> alone, </a:t>
            </a:r>
            <a:r>
              <a:rPr lang="it-IT" sz="1200" dirty="0" err="1"/>
              <a:t>which</a:t>
            </a:r>
            <a:r>
              <a:rPr lang="it-IT" sz="1200" dirty="0"/>
              <a:t> </a:t>
            </a:r>
            <a:r>
              <a:rPr lang="it-IT" sz="1200" dirty="0" err="1"/>
              <a:t>grows</a:t>
            </a:r>
            <a:r>
              <a:rPr lang="it-IT" sz="1200" dirty="0"/>
              <a:t> </a:t>
            </a:r>
            <a:r>
              <a:rPr lang="it-IT" sz="1200" dirty="0" err="1"/>
              <a:t>at</a:t>
            </a:r>
            <a:r>
              <a:rPr lang="it-IT" sz="1200" dirty="0"/>
              <a:t> a rate of 2 </a:t>
            </a:r>
            <a:r>
              <a:rPr lang="it-IT" sz="1200" dirty="0" err="1"/>
              <a:t>profiles</a:t>
            </a:r>
            <a:r>
              <a:rPr lang="it-IT" sz="1200" dirty="0"/>
              <a:t> per </a:t>
            </a:r>
            <a:r>
              <a:rPr lang="it-IT" sz="1200" dirty="0" err="1"/>
              <a:t>second</a:t>
            </a:r>
            <a:r>
              <a:rPr lang="it-IT" sz="1200" dirty="0"/>
              <a:t>.</a:t>
            </a:r>
          </a:p>
        </p:txBody>
      </p:sp>
      <p:sp>
        <p:nvSpPr>
          <p:cNvPr id="3" name="Rettangolo 2">
            <a:extLst>
              <a:ext uri="{FF2B5EF4-FFF2-40B4-BE49-F238E27FC236}">
                <a16:creationId xmlns:a16="http://schemas.microsoft.com/office/drawing/2014/main" xmlns="" id="{21C541BA-F485-194C-B069-BD8925EB8E9B}"/>
              </a:ext>
            </a:extLst>
          </p:cNvPr>
          <p:cNvSpPr/>
          <p:nvPr/>
        </p:nvSpPr>
        <p:spPr>
          <a:xfrm>
            <a:off x="5763512" y="1293583"/>
            <a:ext cx="2991525" cy="1384995"/>
          </a:xfrm>
          <a:prstGeom prst="rect">
            <a:avLst/>
          </a:prstGeom>
        </p:spPr>
        <p:txBody>
          <a:bodyPr wrap="square">
            <a:spAutoFit/>
          </a:bodyPr>
          <a:lstStyle/>
          <a:p>
            <a:pPr algn="just"/>
            <a:r>
              <a:rPr lang="it-IT" sz="1200" dirty="0"/>
              <a:t>The beauty of </a:t>
            </a:r>
            <a:r>
              <a:rPr lang="it-IT" sz="1200" dirty="0" err="1"/>
              <a:t>LinkedIn</a:t>
            </a:r>
            <a:r>
              <a:rPr lang="it-IT" sz="1200" dirty="0"/>
              <a:t> </a:t>
            </a:r>
            <a:r>
              <a:rPr lang="it-IT" sz="1200" dirty="0" err="1"/>
              <a:t>is</a:t>
            </a:r>
            <a:r>
              <a:rPr lang="it-IT" sz="1200" dirty="0"/>
              <a:t> </a:t>
            </a:r>
            <a:r>
              <a:rPr lang="it-IT" sz="1200" dirty="0" err="1"/>
              <a:t>that</a:t>
            </a:r>
            <a:r>
              <a:rPr lang="it-IT" sz="1200" dirty="0"/>
              <a:t> </a:t>
            </a:r>
            <a:r>
              <a:rPr lang="it-IT" sz="1200" dirty="0" err="1"/>
              <a:t>it</a:t>
            </a:r>
            <a:r>
              <a:rPr lang="it-IT" sz="1200" dirty="0"/>
              <a:t> </a:t>
            </a:r>
            <a:r>
              <a:rPr lang="it-IT" sz="1200" dirty="0" err="1"/>
              <a:t>is</a:t>
            </a:r>
            <a:r>
              <a:rPr lang="it-IT" sz="1200" dirty="0"/>
              <a:t> </a:t>
            </a:r>
            <a:r>
              <a:rPr lang="it-IT" sz="1200" b="1" dirty="0"/>
              <a:t>IL</a:t>
            </a:r>
          </a:p>
          <a:p>
            <a:pPr algn="just"/>
            <a:r>
              <a:rPr lang="it-IT" sz="1200" b="1" dirty="0" err="1"/>
              <a:t>Place</a:t>
            </a:r>
            <a:r>
              <a:rPr lang="it-IT" sz="1200" b="1" dirty="0"/>
              <a:t> </a:t>
            </a:r>
            <a:r>
              <a:rPr lang="it-IT" sz="1200" b="1" dirty="0" err="1"/>
              <a:t>where</a:t>
            </a:r>
            <a:r>
              <a:rPr lang="it-IT" sz="1200" b="1" dirty="0"/>
              <a:t> </a:t>
            </a:r>
            <a:r>
              <a:rPr lang="it-IT" sz="1200" b="1" dirty="0" err="1"/>
              <a:t>people</a:t>
            </a:r>
            <a:r>
              <a:rPr lang="it-IT" sz="1200" b="1" dirty="0"/>
              <a:t> go to </a:t>
            </a:r>
            <a:r>
              <a:rPr lang="it-IT" sz="1200" b="1" dirty="0" err="1"/>
              <a:t>present</a:t>
            </a:r>
            <a:r>
              <a:rPr lang="it-IT" sz="1200" b="1" dirty="0"/>
              <a:t> </a:t>
            </a:r>
            <a:r>
              <a:rPr lang="it-IT" sz="1200" b="1" dirty="0" err="1"/>
              <a:t>your</a:t>
            </a:r>
            <a:r>
              <a:rPr lang="it-IT" sz="1200" b="1" dirty="0"/>
              <a:t> </a:t>
            </a:r>
            <a:r>
              <a:rPr lang="it-IT" sz="1200" b="1" dirty="0" err="1"/>
              <a:t>professional</a:t>
            </a:r>
            <a:r>
              <a:rPr lang="it-IT" sz="1200" b="1" dirty="0"/>
              <a:t> </a:t>
            </a:r>
            <a:r>
              <a:rPr lang="it-IT" sz="1200" b="1" dirty="0" err="1"/>
              <a:t>history</a:t>
            </a:r>
            <a:r>
              <a:rPr lang="it-IT" sz="1200" b="1" dirty="0"/>
              <a:t>.</a:t>
            </a:r>
            <a:r>
              <a:rPr lang="it-IT" sz="1200" dirty="0"/>
              <a:t> </a:t>
            </a:r>
            <a:r>
              <a:rPr lang="it-IT" sz="1200" dirty="0" err="1"/>
              <a:t>Even</a:t>
            </a:r>
            <a:r>
              <a:rPr lang="it-IT" sz="1200" dirty="0"/>
              <a:t> the </a:t>
            </a:r>
            <a:r>
              <a:rPr lang="it-IT" sz="1200" dirty="0" err="1"/>
              <a:t>most</a:t>
            </a:r>
            <a:r>
              <a:rPr lang="it-IT" sz="1200" dirty="0"/>
              <a:t> </a:t>
            </a:r>
            <a:r>
              <a:rPr lang="it-IT" sz="1200" dirty="0" err="1"/>
              <a:t>skeptical</a:t>
            </a:r>
            <a:r>
              <a:rPr lang="it-IT" sz="1200" dirty="0"/>
              <a:t> </a:t>
            </a:r>
            <a:r>
              <a:rPr lang="it-IT" sz="1200" dirty="0" err="1"/>
              <a:t>knows</a:t>
            </a:r>
            <a:r>
              <a:rPr lang="it-IT" sz="1200" dirty="0"/>
              <a:t> </a:t>
            </a:r>
            <a:r>
              <a:rPr lang="it-IT" sz="1200" dirty="0" err="1"/>
              <a:t>that</a:t>
            </a:r>
            <a:r>
              <a:rPr lang="it-IT" sz="1200" dirty="0"/>
              <a:t>, </a:t>
            </a:r>
            <a:r>
              <a:rPr lang="it-IT" sz="1200" dirty="0" err="1"/>
              <a:t>when</a:t>
            </a:r>
            <a:r>
              <a:rPr lang="it-IT" sz="1200" dirty="0"/>
              <a:t> he </a:t>
            </a:r>
            <a:r>
              <a:rPr lang="it-IT" sz="1200" dirty="0" err="1"/>
              <a:t>has</a:t>
            </a:r>
            <a:r>
              <a:rPr lang="it-IT" sz="1200" dirty="0"/>
              <a:t> to look for work and to </a:t>
            </a:r>
            <a:r>
              <a:rPr lang="it-IT" sz="1200" dirty="0" err="1"/>
              <a:t>offer</a:t>
            </a:r>
            <a:r>
              <a:rPr lang="it-IT" sz="1200" dirty="0"/>
              <a:t> companies, the first </a:t>
            </a:r>
            <a:r>
              <a:rPr lang="it-IT" sz="1200" dirty="0" err="1"/>
              <a:t>thing</a:t>
            </a:r>
            <a:r>
              <a:rPr lang="it-IT" sz="1200" dirty="0"/>
              <a:t> to do </a:t>
            </a:r>
            <a:r>
              <a:rPr lang="it-IT" sz="1200" dirty="0" err="1"/>
              <a:t>is</a:t>
            </a:r>
            <a:r>
              <a:rPr lang="it-IT" sz="1200" dirty="0"/>
              <a:t> go to </a:t>
            </a:r>
            <a:r>
              <a:rPr lang="it-IT" sz="1200" dirty="0" err="1"/>
              <a:t>LinkedIn</a:t>
            </a:r>
            <a:r>
              <a:rPr lang="it-IT" sz="1200" dirty="0"/>
              <a:t> to update </a:t>
            </a:r>
            <a:r>
              <a:rPr lang="it-IT" sz="1200" dirty="0" err="1"/>
              <a:t>your</a:t>
            </a:r>
            <a:r>
              <a:rPr lang="it-IT" sz="1200" dirty="0"/>
              <a:t> </a:t>
            </a:r>
            <a:r>
              <a:rPr lang="it-IT" sz="1200" dirty="0" err="1"/>
              <a:t>profile</a:t>
            </a:r>
            <a:r>
              <a:rPr lang="it-IT" sz="1200" dirty="0"/>
              <a:t>.</a:t>
            </a:r>
          </a:p>
        </p:txBody>
      </p:sp>
      <p:sp>
        <p:nvSpPr>
          <p:cNvPr id="4" name="Rettangolo 3">
            <a:extLst>
              <a:ext uri="{FF2B5EF4-FFF2-40B4-BE49-F238E27FC236}">
                <a16:creationId xmlns:a16="http://schemas.microsoft.com/office/drawing/2014/main" xmlns="" id="{B701A47B-89D3-1149-A945-66252BDF39DE}"/>
              </a:ext>
            </a:extLst>
          </p:cNvPr>
          <p:cNvSpPr/>
          <p:nvPr/>
        </p:nvSpPr>
        <p:spPr>
          <a:xfrm>
            <a:off x="2521816" y="3081149"/>
            <a:ext cx="6189051" cy="954107"/>
          </a:xfrm>
          <a:prstGeom prst="rect">
            <a:avLst/>
          </a:prstGeom>
        </p:spPr>
        <p:txBody>
          <a:bodyPr wrap="square">
            <a:spAutoFit/>
          </a:bodyPr>
          <a:lstStyle/>
          <a:p>
            <a:pPr algn="just"/>
            <a:r>
              <a:rPr lang="it-IT" sz="1400" dirty="0" err="1"/>
              <a:t>Many</a:t>
            </a:r>
            <a:r>
              <a:rPr lang="it-IT" sz="1400" dirty="0"/>
              <a:t> senior </a:t>
            </a:r>
            <a:r>
              <a:rPr lang="it-IT" sz="1400" dirty="0" err="1"/>
              <a:t>professionals</a:t>
            </a:r>
            <a:r>
              <a:rPr lang="it-IT" sz="1400" dirty="0"/>
              <a:t> are </a:t>
            </a:r>
            <a:r>
              <a:rPr lang="it-IT" sz="1400" dirty="0" err="1"/>
              <a:t>openly</a:t>
            </a:r>
            <a:r>
              <a:rPr lang="it-IT" sz="1400" dirty="0"/>
              <a:t> "anti-social" </a:t>
            </a:r>
            <a:r>
              <a:rPr lang="it-IT" sz="1400" dirty="0" err="1"/>
              <a:t>but</a:t>
            </a:r>
            <a:r>
              <a:rPr lang="it-IT" sz="1400" dirty="0"/>
              <a:t>, </a:t>
            </a:r>
            <a:r>
              <a:rPr lang="it-IT" sz="1400" dirty="0" err="1"/>
              <a:t>if</a:t>
            </a:r>
            <a:r>
              <a:rPr lang="it-IT" sz="1400" dirty="0"/>
              <a:t> </a:t>
            </a:r>
            <a:r>
              <a:rPr lang="it-IT" sz="1400" dirty="0" err="1"/>
              <a:t>they</a:t>
            </a:r>
            <a:r>
              <a:rPr lang="it-IT" sz="1400" dirty="0"/>
              <a:t> </a:t>
            </a:r>
            <a:r>
              <a:rPr lang="it-IT" sz="1400" dirty="0" err="1"/>
              <a:t>only</a:t>
            </a:r>
            <a:r>
              <a:rPr lang="it-IT" sz="1400" dirty="0"/>
              <a:t> </a:t>
            </a:r>
            <a:r>
              <a:rPr lang="it-IT" sz="1400" dirty="0" err="1"/>
              <a:t>have</a:t>
            </a:r>
            <a:r>
              <a:rPr lang="it-IT" sz="1400" dirty="0"/>
              <a:t> </a:t>
            </a:r>
            <a:r>
              <a:rPr lang="it-IT" sz="1400" dirty="0" err="1"/>
              <a:t>one</a:t>
            </a:r>
            <a:r>
              <a:rPr lang="it-IT" sz="1400" dirty="0"/>
              <a:t> account, </a:t>
            </a:r>
            <a:r>
              <a:rPr lang="it-IT" sz="1400" dirty="0" err="1"/>
              <a:t>it's</a:t>
            </a:r>
            <a:r>
              <a:rPr lang="it-IT" sz="1400" dirty="0"/>
              <a:t> a </a:t>
            </a:r>
            <a:r>
              <a:rPr lang="it-IT" sz="1400" dirty="0" err="1"/>
              <a:t>LinkedIn</a:t>
            </a:r>
            <a:r>
              <a:rPr lang="it-IT" sz="1400" dirty="0"/>
              <a:t> account. </a:t>
            </a:r>
            <a:r>
              <a:rPr lang="it-IT" sz="1400" dirty="0" err="1"/>
              <a:t>LinkedIn</a:t>
            </a:r>
            <a:r>
              <a:rPr lang="it-IT" sz="1400" dirty="0"/>
              <a:t> </a:t>
            </a:r>
            <a:r>
              <a:rPr lang="it-IT" sz="1400" dirty="0" err="1"/>
              <a:t>is</a:t>
            </a:r>
            <a:r>
              <a:rPr lang="it-IT" sz="1400" dirty="0"/>
              <a:t> in </a:t>
            </a:r>
            <a:r>
              <a:rPr lang="it-IT" sz="1400" dirty="0" err="1"/>
              <a:t>fact</a:t>
            </a:r>
            <a:r>
              <a:rPr lang="it-IT" sz="1400" dirty="0"/>
              <a:t> </a:t>
            </a:r>
            <a:r>
              <a:rPr lang="it-IT" sz="1400" dirty="0" err="1"/>
              <a:t>seen</a:t>
            </a:r>
            <a:r>
              <a:rPr lang="it-IT" sz="1400" dirty="0"/>
              <a:t> </a:t>
            </a:r>
            <a:r>
              <a:rPr lang="it-IT" sz="1400" dirty="0" err="1"/>
              <a:t>as</a:t>
            </a:r>
            <a:r>
              <a:rPr lang="it-IT" sz="1400" dirty="0"/>
              <a:t> </a:t>
            </a:r>
            <a:r>
              <a:rPr lang="it-IT" sz="1400" b="1" dirty="0"/>
              <a:t>a </a:t>
            </a:r>
            <a:r>
              <a:rPr lang="it-IT" sz="1400" b="1" dirty="0" err="1"/>
              <a:t>serious</a:t>
            </a:r>
            <a:r>
              <a:rPr lang="it-IT" sz="1400" b="1" dirty="0"/>
              <a:t> social network </a:t>
            </a:r>
            <a:r>
              <a:rPr lang="it-IT" sz="1400" dirty="0"/>
              <a:t>in </a:t>
            </a:r>
            <a:r>
              <a:rPr lang="it-IT" sz="1400" dirty="0" err="1"/>
              <a:t>which</a:t>
            </a:r>
            <a:r>
              <a:rPr lang="it-IT" sz="1400" dirty="0"/>
              <a:t> to </a:t>
            </a:r>
            <a:r>
              <a:rPr lang="it-IT" sz="1400" dirty="0" err="1"/>
              <a:t>connect</a:t>
            </a:r>
            <a:r>
              <a:rPr lang="it-IT" sz="1400" dirty="0"/>
              <a:t> with </a:t>
            </a:r>
            <a:r>
              <a:rPr lang="it-IT" sz="1400" dirty="0" err="1"/>
              <a:t>other</a:t>
            </a:r>
            <a:r>
              <a:rPr lang="it-IT" sz="1400" dirty="0"/>
              <a:t> </a:t>
            </a:r>
            <a:r>
              <a:rPr lang="it-IT" sz="1400" b="1" dirty="0" err="1"/>
              <a:t>professionals</a:t>
            </a:r>
            <a:r>
              <a:rPr lang="it-IT" sz="1400" dirty="0"/>
              <a:t> and </a:t>
            </a:r>
            <a:r>
              <a:rPr lang="it-IT" sz="1400" b="1" dirty="0"/>
              <a:t>companies</a:t>
            </a:r>
            <a:r>
              <a:rPr lang="it-IT" sz="1400" dirty="0"/>
              <a:t>.</a:t>
            </a:r>
          </a:p>
        </p:txBody>
      </p:sp>
      <p:sp>
        <p:nvSpPr>
          <p:cNvPr id="9" name="Title 2">
            <a:extLst>
              <a:ext uri="{FF2B5EF4-FFF2-40B4-BE49-F238E27FC236}">
                <a16:creationId xmlns:a16="http://schemas.microsoft.com/office/drawing/2014/main" xmlns="" id="{FAC3A78A-9A03-4E49-9CEC-9238C2324124}"/>
              </a:ext>
            </a:extLst>
          </p:cNvPr>
          <p:cNvSpPr txBox="1">
            <a:spLocks/>
          </p:cNvSpPr>
          <p:nvPr/>
        </p:nvSpPr>
        <p:spPr>
          <a:xfrm>
            <a:off x="3787968" y="4220336"/>
            <a:ext cx="3951087" cy="56793"/>
          </a:xfrm>
          <a:prstGeom prst="roundRect">
            <a:avLst/>
          </a:prstGeom>
          <a:solidFill>
            <a:srgbClr val="3086B8"/>
          </a:solidFill>
          <a:ln>
            <a:noFill/>
          </a:ln>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25000" lnSpcReduction="20000"/>
            <a:scene3d>
              <a:camera prst="orthographicFront"/>
              <a:lightRig rig="soft" dir="t">
                <a:rot lat="0" lon="0" rev="15600000"/>
              </a:lightRig>
            </a:scene3d>
            <a:sp3d extrusionH="57150" prstMaterial="softEdge">
              <a:bevelT w="25400" h="38100"/>
            </a:sp3d>
          </a:bodyPr>
          <a:lstStyle>
            <a:lvl1pPr algn="ctr" defTabSz="685800" rtl="0" eaLnBrk="1" latinLnBrk="0" hangingPunct="1">
              <a:lnSpc>
                <a:spcPct val="90000"/>
              </a:lnSpc>
              <a:spcBef>
                <a:spcPct val="0"/>
              </a:spcBef>
              <a:buNone/>
              <a:defRPr sz="45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it-IT" sz="2200" b="1" dirty="0"/>
              <a:t/>
            </a:r>
            <a:br>
              <a:rPr lang="it-IT" sz="2200" b="1" dirty="0"/>
            </a:br>
            <a:endParaRPr lang="it-IT" sz="2200" b="1" dirty="0"/>
          </a:p>
        </p:txBody>
      </p:sp>
      <p:sp>
        <p:nvSpPr>
          <p:cNvPr id="7" name="Rettangolo 6">
            <a:extLst>
              <a:ext uri="{FF2B5EF4-FFF2-40B4-BE49-F238E27FC236}">
                <a16:creationId xmlns:a16="http://schemas.microsoft.com/office/drawing/2014/main" xmlns="" id="{FEA255E9-A50E-4C4B-856E-8E47B9C9283F}"/>
              </a:ext>
            </a:extLst>
          </p:cNvPr>
          <p:cNvSpPr/>
          <p:nvPr/>
        </p:nvSpPr>
        <p:spPr>
          <a:xfrm>
            <a:off x="2541412" y="4452395"/>
            <a:ext cx="2762108" cy="1384995"/>
          </a:xfrm>
          <a:prstGeom prst="rect">
            <a:avLst/>
          </a:prstGeom>
        </p:spPr>
        <p:txBody>
          <a:bodyPr wrap="square">
            <a:spAutoFit/>
          </a:bodyPr>
          <a:lstStyle/>
          <a:p>
            <a:r>
              <a:rPr lang="it-IT" sz="1400" dirty="0" err="1"/>
              <a:t>Being</a:t>
            </a:r>
            <a:r>
              <a:rPr lang="it-IT" sz="1400" dirty="0"/>
              <a:t> a </a:t>
            </a:r>
            <a:r>
              <a:rPr lang="it-IT" sz="1400" dirty="0" err="1"/>
              <a:t>place</a:t>
            </a:r>
            <a:r>
              <a:rPr lang="it-IT" sz="1400" dirty="0"/>
              <a:t> of </a:t>
            </a:r>
            <a:r>
              <a:rPr lang="it-IT" sz="1400" b="1" dirty="0" err="1"/>
              <a:t>exchange</a:t>
            </a:r>
            <a:r>
              <a:rPr lang="it-IT" sz="1400" dirty="0"/>
              <a:t> and </a:t>
            </a:r>
            <a:r>
              <a:rPr lang="it-IT" sz="1400" b="1" dirty="0" err="1"/>
              <a:t>interaction</a:t>
            </a:r>
            <a:r>
              <a:rPr lang="it-IT" sz="1400" dirty="0"/>
              <a:t>, </a:t>
            </a:r>
            <a:r>
              <a:rPr lang="it-IT" sz="1400" dirty="0" err="1"/>
              <a:t>LinkedIn</a:t>
            </a:r>
            <a:r>
              <a:rPr lang="it-IT" sz="1400" dirty="0"/>
              <a:t> </a:t>
            </a:r>
            <a:r>
              <a:rPr lang="it-IT" sz="1400" dirty="0" err="1"/>
              <a:t>users</a:t>
            </a:r>
            <a:r>
              <a:rPr lang="it-IT" sz="1400" dirty="0"/>
              <a:t> are for the </a:t>
            </a:r>
            <a:r>
              <a:rPr lang="it-IT" sz="1400" dirty="0" err="1"/>
              <a:t>most</a:t>
            </a:r>
            <a:r>
              <a:rPr lang="it-IT" sz="1400" dirty="0"/>
              <a:t> part </a:t>
            </a:r>
            <a:r>
              <a:rPr lang="it-IT" sz="1400" b="1" dirty="0"/>
              <a:t>passive </a:t>
            </a:r>
            <a:r>
              <a:rPr lang="it-IT" sz="1400" b="1" dirty="0" err="1"/>
              <a:t>candidates</a:t>
            </a:r>
            <a:r>
              <a:rPr lang="it-IT" sz="1400" dirty="0"/>
              <a:t>: </a:t>
            </a:r>
            <a:r>
              <a:rPr lang="it-IT" sz="1400" dirty="0" err="1"/>
              <a:t>it</a:t>
            </a:r>
            <a:r>
              <a:rPr lang="it-IT" sz="1400" dirty="0"/>
              <a:t> </a:t>
            </a:r>
            <a:r>
              <a:rPr lang="it-IT" sz="1400" dirty="0" err="1"/>
              <a:t>means</a:t>
            </a:r>
            <a:r>
              <a:rPr lang="it-IT" sz="1400" dirty="0"/>
              <a:t> </a:t>
            </a:r>
            <a:r>
              <a:rPr lang="it-IT" sz="1400" dirty="0" err="1"/>
              <a:t>that</a:t>
            </a:r>
            <a:r>
              <a:rPr lang="it-IT" sz="1400" dirty="0"/>
              <a:t> </a:t>
            </a:r>
            <a:r>
              <a:rPr lang="it-IT" sz="1400" dirty="0" err="1"/>
              <a:t>they</a:t>
            </a:r>
            <a:r>
              <a:rPr lang="it-IT" sz="1400" dirty="0"/>
              <a:t> </a:t>
            </a:r>
            <a:r>
              <a:rPr lang="it-IT" sz="1400" dirty="0" err="1"/>
              <a:t>have</a:t>
            </a:r>
            <a:r>
              <a:rPr lang="it-IT" sz="1400" dirty="0"/>
              <a:t> a job and are </a:t>
            </a:r>
            <a:r>
              <a:rPr lang="it-IT" sz="1400" dirty="0" err="1"/>
              <a:t>not</a:t>
            </a:r>
            <a:r>
              <a:rPr lang="it-IT" sz="1400" dirty="0"/>
              <a:t> </a:t>
            </a:r>
            <a:r>
              <a:rPr lang="it-IT" sz="1400" dirty="0" err="1"/>
              <a:t>actively</a:t>
            </a:r>
            <a:r>
              <a:rPr lang="it-IT" sz="1400" dirty="0"/>
              <a:t> </a:t>
            </a:r>
            <a:r>
              <a:rPr lang="it-IT" sz="1400" dirty="0" err="1"/>
              <a:t>looking</a:t>
            </a:r>
            <a:r>
              <a:rPr lang="it-IT" sz="1400" dirty="0"/>
              <a:t> for a new </a:t>
            </a:r>
            <a:r>
              <a:rPr lang="it-IT" sz="1400" dirty="0" err="1"/>
              <a:t>one</a:t>
            </a:r>
            <a:r>
              <a:rPr lang="it-IT" sz="1400" dirty="0"/>
              <a:t>.</a:t>
            </a:r>
          </a:p>
        </p:txBody>
      </p:sp>
      <p:sp>
        <p:nvSpPr>
          <p:cNvPr id="8" name="Rettangolo 7">
            <a:extLst>
              <a:ext uri="{FF2B5EF4-FFF2-40B4-BE49-F238E27FC236}">
                <a16:creationId xmlns:a16="http://schemas.microsoft.com/office/drawing/2014/main" xmlns="" id="{5707D1F2-0B43-2E49-A5D8-C456B01FFBF3}"/>
              </a:ext>
            </a:extLst>
          </p:cNvPr>
          <p:cNvSpPr/>
          <p:nvPr/>
        </p:nvSpPr>
        <p:spPr>
          <a:xfrm>
            <a:off x="5814519" y="4825753"/>
            <a:ext cx="2940518" cy="738664"/>
          </a:xfrm>
          <a:prstGeom prst="rect">
            <a:avLst/>
          </a:prstGeom>
        </p:spPr>
        <p:txBody>
          <a:bodyPr wrap="square">
            <a:spAutoFit/>
          </a:bodyPr>
          <a:lstStyle/>
          <a:p>
            <a:pPr algn="just"/>
            <a:r>
              <a:rPr lang="it-IT" sz="1400" b="1" dirty="0" err="1"/>
              <a:t>But</a:t>
            </a:r>
            <a:r>
              <a:rPr lang="it-IT" sz="1400" b="1" dirty="0"/>
              <a:t> </a:t>
            </a:r>
            <a:r>
              <a:rPr lang="it-IT" sz="1400" b="1" dirty="0" err="1"/>
              <a:t>they</a:t>
            </a:r>
            <a:r>
              <a:rPr lang="it-IT" sz="1400" b="1" dirty="0"/>
              <a:t> are </a:t>
            </a:r>
            <a:r>
              <a:rPr lang="it-IT" sz="1400" b="1" dirty="0" err="1"/>
              <a:t>willing</a:t>
            </a:r>
            <a:r>
              <a:rPr lang="it-IT" sz="1400" b="1" dirty="0"/>
              <a:t> to </a:t>
            </a:r>
            <a:r>
              <a:rPr lang="it-IT" sz="1400" b="1" dirty="0" err="1"/>
              <a:t>listen</a:t>
            </a:r>
            <a:r>
              <a:rPr lang="it-IT" sz="1400" b="1" dirty="0"/>
              <a:t> </a:t>
            </a:r>
            <a:r>
              <a:rPr lang="it-IT" sz="1400" b="1" dirty="0" err="1"/>
              <a:t>if</a:t>
            </a:r>
            <a:r>
              <a:rPr lang="it-IT" sz="1400" b="1" dirty="0"/>
              <a:t> </a:t>
            </a:r>
            <a:r>
              <a:rPr lang="it-IT" sz="1400" b="1" dirty="0" err="1"/>
              <a:t>you</a:t>
            </a:r>
            <a:r>
              <a:rPr lang="it-IT" sz="1400" b="1" dirty="0"/>
              <a:t> </a:t>
            </a:r>
            <a:r>
              <a:rPr lang="it-IT" sz="1400" b="1" dirty="0" err="1"/>
              <a:t>make</a:t>
            </a:r>
            <a:r>
              <a:rPr lang="it-IT" sz="1400" b="1" dirty="0"/>
              <a:t> </a:t>
            </a:r>
            <a:r>
              <a:rPr lang="it-IT" sz="1400" b="1" dirty="0" err="1"/>
              <a:t>them</a:t>
            </a:r>
            <a:r>
              <a:rPr lang="it-IT" sz="1400" b="1" dirty="0"/>
              <a:t> the </a:t>
            </a:r>
            <a:r>
              <a:rPr lang="it-IT" sz="1400" b="1" dirty="0" err="1"/>
              <a:t>famous</a:t>
            </a:r>
            <a:r>
              <a:rPr lang="it-IT" sz="1400" b="1" dirty="0"/>
              <a:t> </a:t>
            </a:r>
            <a:r>
              <a:rPr lang="it-IT" sz="1400" b="1" dirty="0" err="1"/>
              <a:t>offer</a:t>
            </a:r>
            <a:r>
              <a:rPr lang="it-IT" sz="1400" b="1" dirty="0"/>
              <a:t> </a:t>
            </a:r>
            <a:r>
              <a:rPr lang="it-IT" sz="1400" b="1" dirty="0" err="1"/>
              <a:t>that</a:t>
            </a:r>
            <a:r>
              <a:rPr lang="it-IT" sz="1400" b="1" dirty="0"/>
              <a:t> </a:t>
            </a:r>
            <a:r>
              <a:rPr lang="it-IT" sz="1400" b="1" dirty="0" err="1"/>
              <a:t>they</a:t>
            </a:r>
            <a:r>
              <a:rPr lang="it-IT" sz="1400" b="1" dirty="0"/>
              <a:t> </a:t>
            </a:r>
            <a:r>
              <a:rPr lang="it-IT" sz="1400" b="1" dirty="0" err="1"/>
              <a:t>cannot</a:t>
            </a:r>
            <a:r>
              <a:rPr lang="it-IT" sz="1400" b="1" dirty="0"/>
              <a:t> </a:t>
            </a:r>
            <a:r>
              <a:rPr lang="it-IT" sz="1400" b="1" dirty="0" err="1"/>
              <a:t>refuse</a:t>
            </a:r>
            <a:r>
              <a:rPr lang="it-IT" sz="1400" b="1" dirty="0"/>
              <a:t>.</a:t>
            </a:r>
          </a:p>
        </p:txBody>
      </p:sp>
    </p:spTree>
    <p:extLst>
      <p:ext uri="{BB962C8B-B14F-4D97-AF65-F5344CB8AC3E}">
        <p14:creationId xmlns:p14="http://schemas.microsoft.com/office/powerpoint/2010/main" xmlns="" val="2346827500"/>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rebuchet MS">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T4.0_Template_PPT.pptx" id="{BE5B8B3B-EF03-4840-A88D-FA8D295AF0A1}" vid="{38676A41-D09E-4BFD-A57E-8CC614ECDB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T4.0_Template_PPT</Template>
  <TotalTime>0</TotalTime>
  <Words>4813</Words>
  <Application>Microsoft Office PowerPoint</Application>
  <PresentationFormat>Presentazione su schermo (4:3)</PresentationFormat>
  <Paragraphs>302</Paragraphs>
  <Slides>29</Slides>
  <Notes>29</Notes>
  <HiddenSlides>0</HiddenSlides>
  <MMClips>0</MMClips>
  <ScaleCrop>false</ScaleCrop>
  <HeadingPairs>
    <vt:vector size="4" baseType="variant">
      <vt:variant>
        <vt:lpstr>Tema</vt:lpstr>
      </vt:variant>
      <vt:variant>
        <vt:i4>1</vt:i4>
      </vt:variant>
      <vt:variant>
        <vt:lpstr>Titoli diapositive</vt:lpstr>
      </vt:variant>
      <vt:variant>
        <vt:i4>29</vt:i4>
      </vt:variant>
    </vt:vector>
  </HeadingPairs>
  <TitlesOfParts>
    <vt:vector size="30" baseType="lpstr">
      <vt:lpstr>Office</vt:lpstr>
      <vt:lpstr>Talent 4.0 –  Talent Management for SMEs Training Programme</vt:lpstr>
      <vt:lpstr>Practical Guide Why don't talents choose you? Guide to a unique and effective  Employer Brand communication  that gets you noticed and contacted by the talents you are looking for</vt:lpstr>
      <vt:lpstr> What you will find in this guide </vt:lpstr>
      <vt:lpstr>Diapositiva 4</vt:lpstr>
      <vt:lpstr>Diapositiva 5</vt:lpstr>
      <vt:lpstr>If there is no Employer Brand Awareness</vt:lpstr>
      <vt:lpstr>If there is no Employer Brand Awareness</vt:lpstr>
      <vt:lpstr>If there is no Employer Brand Awareness</vt:lpstr>
      <vt:lpstr>LinkedIn: did you really understand?</vt:lpstr>
      <vt:lpstr>LinkedIn: did you really understand?</vt:lpstr>
      <vt:lpstr>But, where are you going if you don't have the plan?</vt:lpstr>
      <vt:lpstr>But, where are you going if you don't have the plan?</vt:lpstr>
      <vt:lpstr>HR and Communication: the testimony of the Hera Group</vt:lpstr>
      <vt:lpstr>HR and Communication: the testimony of the Hera Group</vt:lpstr>
      <vt:lpstr>HR and Communication: the testimony of the Hera Group</vt:lpstr>
      <vt:lpstr>HR and Communication: the testimony of the Hera Group</vt:lpstr>
      <vt:lpstr>HR and Communication: the testimony of the Hera Group</vt:lpstr>
      <vt:lpstr>HR and Communication: the testimony of the Hera Group</vt:lpstr>
      <vt:lpstr>HR and Communication: the testimony of the Hera Group</vt:lpstr>
      <vt:lpstr>HR and Communication: the testimony of the Hera Group</vt:lpstr>
      <vt:lpstr>Avoid wasting energy and Resources</vt:lpstr>
      <vt:lpstr>Increase your range of your Employer Brand</vt:lpstr>
      <vt:lpstr>Defining an Employer Brand Communication strategy on LinkedIn: common mistakes</vt:lpstr>
      <vt:lpstr>LinkedIn: Internal Customer &gt; External Customer</vt:lpstr>
      <vt:lpstr>Align managers on LinkedIn’s real impact  on the company</vt:lpstr>
      <vt:lpstr>Why are not you finding or attracting talent you are looking for with LinkedIn</vt:lpstr>
      <vt:lpstr>Why are not you finding or attracting talent you are looking for with LinkedIn</vt:lpstr>
      <vt:lpstr>Checklist:  You have a problem of Employer Brand Awareness</vt:lpstr>
      <vt:lpstr>Thank you for watching! </vt:lpstr>
    </vt:vector>
  </TitlesOfParts>
  <Company>WKO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Kenneth OE Sundin</dc:creator>
  <cp:lastModifiedBy>Alunno1</cp:lastModifiedBy>
  <cp:revision>204</cp:revision>
  <dcterms:created xsi:type="dcterms:W3CDTF">2019-12-09T12:18:42Z</dcterms:created>
  <dcterms:modified xsi:type="dcterms:W3CDTF">2020-09-08T08:51:32Z</dcterms:modified>
</cp:coreProperties>
</file>