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de-DE"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143000" y="1577555"/>
            <a:ext cx="6858000" cy="1932407"/>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4500"/>
              <a:buFont typeface="Trebuchet MS"/>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21" name="Google Shape;21;p2"/>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22" name="Google Shape;22;p2"/>
          <p:cNvPicPr preferRelativeResize="0"/>
          <p:nvPr/>
        </p:nvPicPr>
        <p:blipFill rotWithShape="1">
          <a:blip r:embed="rId3">
            <a:alphaModFix/>
          </a:blip>
          <a:srcRect b="0" l="0" r="0" t="0"/>
          <a:stretch/>
        </p:blipFill>
        <p:spPr>
          <a:xfrm>
            <a:off x="7113006" y="5845567"/>
            <a:ext cx="1896967" cy="407194"/>
          </a:xfrm>
          <a:prstGeom prst="rect">
            <a:avLst/>
          </a:prstGeom>
          <a:noFill/>
          <a:ln>
            <a:noFill/>
          </a:ln>
        </p:spPr>
      </p:pic>
      <p:sp>
        <p:nvSpPr>
          <p:cNvPr id="23" name="Google Shape;23;p2"/>
          <p:cNvSpPr txBox="1"/>
          <p:nvPr/>
        </p:nvSpPr>
        <p:spPr>
          <a:xfrm>
            <a:off x="5836144" y="6238917"/>
            <a:ext cx="3216275" cy="670560"/>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700"/>
              <a:buFont typeface="Arial"/>
              <a:buNone/>
            </a:pPr>
            <a:r>
              <a:rPr b="0" i="0" lang="de-DE" sz="700" u="none" cap="none" strike="noStrik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b="0" i="0" sz="11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80" name="Shape 80"/>
        <p:cNvGrpSpPr/>
        <p:nvPr/>
      </p:nvGrpSpPr>
      <p:grpSpPr>
        <a:xfrm>
          <a:off x="0" y="0"/>
          <a:ext cx="0" cy="0"/>
          <a:chOff x="0" y="0"/>
          <a:chExt cx="0" cy="0"/>
        </a:xfrm>
      </p:grpSpPr>
      <p:sp>
        <p:nvSpPr>
          <p:cNvPr id="81" name="Google Shape;81;p1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3" name="Google Shape;83;p1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86" name="Shape 86"/>
        <p:cNvGrpSpPr/>
        <p:nvPr/>
      </p:nvGrpSpPr>
      <p:grpSpPr>
        <a:xfrm>
          <a:off x="0" y="0"/>
          <a:ext cx="0" cy="0"/>
          <a:chOff x="0" y="0"/>
          <a:chExt cx="0" cy="0"/>
        </a:xfrm>
      </p:grpSpPr>
      <p:sp>
        <p:nvSpPr>
          <p:cNvPr id="87" name="Google Shape;87;p12"/>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2"/>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9" name="Google Shape;89;p1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folie">
  <p:cSld name="1_Titelfolie">
    <p:spTree>
      <p:nvGrpSpPr>
        <p:cNvPr id="92" name="Shape 92"/>
        <p:cNvGrpSpPr/>
        <p:nvPr/>
      </p:nvGrpSpPr>
      <p:grpSpPr>
        <a:xfrm>
          <a:off x="0" y="0"/>
          <a:ext cx="0" cy="0"/>
          <a:chOff x="0" y="0"/>
          <a:chExt cx="0" cy="0"/>
        </a:xfrm>
      </p:grpSpPr>
      <p:sp>
        <p:nvSpPr>
          <p:cNvPr id="93" name="Google Shape;93;p13"/>
          <p:cNvSpPr txBox="1"/>
          <p:nvPr>
            <p:ph type="ctrTitle"/>
          </p:nvPr>
        </p:nvSpPr>
        <p:spPr>
          <a:xfrm>
            <a:off x="685800" y="1560945"/>
            <a:ext cx="7772400" cy="1949018"/>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6000"/>
              <a:buFont typeface="Trebuchet MS"/>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3"/>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750"/>
              </a:spcBef>
              <a:spcAft>
                <a:spcPts val="0"/>
              </a:spcAft>
              <a:buClr>
                <a:schemeClr val="dk1"/>
              </a:buClr>
              <a:buSzPts val="2400"/>
              <a:buNone/>
              <a:defRPr sz="2400"/>
            </a:lvl1pPr>
            <a:lvl2pPr lvl="1" algn="ctr">
              <a:lnSpc>
                <a:spcPct val="90000"/>
              </a:lnSpc>
              <a:spcBef>
                <a:spcPts val="375"/>
              </a:spcBef>
              <a:spcAft>
                <a:spcPts val="0"/>
              </a:spcAft>
              <a:buClr>
                <a:schemeClr val="dk1"/>
              </a:buClr>
              <a:buSzPts val="2000"/>
              <a:buNone/>
              <a:defRPr sz="2000"/>
            </a:lvl2pPr>
            <a:lvl3pPr lvl="2" algn="ctr">
              <a:lnSpc>
                <a:spcPct val="90000"/>
              </a:lnSpc>
              <a:spcBef>
                <a:spcPts val="375"/>
              </a:spcBef>
              <a:spcAft>
                <a:spcPts val="0"/>
              </a:spcAft>
              <a:buClr>
                <a:schemeClr val="dk1"/>
              </a:buClr>
              <a:buSzPts val="1800"/>
              <a:buNone/>
              <a:defRPr sz="1800"/>
            </a:lvl3pPr>
            <a:lvl4pPr lvl="3" algn="ctr">
              <a:lnSpc>
                <a:spcPct val="90000"/>
              </a:lnSpc>
              <a:spcBef>
                <a:spcPts val="375"/>
              </a:spcBef>
              <a:spcAft>
                <a:spcPts val="0"/>
              </a:spcAft>
              <a:buClr>
                <a:schemeClr val="dk1"/>
              </a:buClr>
              <a:buSzPts val="1600"/>
              <a:buNone/>
              <a:defRPr sz="1600"/>
            </a:lvl4pPr>
            <a:lvl5pPr lvl="4" algn="ctr">
              <a:lnSpc>
                <a:spcPct val="90000"/>
              </a:lnSpc>
              <a:spcBef>
                <a:spcPts val="375"/>
              </a:spcBef>
              <a:spcAft>
                <a:spcPts val="0"/>
              </a:spcAft>
              <a:buClr>
                <a:schemeClr val="dk1"/>
              </a:buClr>
              <a:buSzPts val="1600"/>
              <a:buNone/>
              <a:defRPr sz="1600"/>
            </a:lvl5pPr>
            <a:lvl6pPr lvl="5" algn="ctr">
              <a:lnSpc>
                <a:spcPct val="90000"/>
              </a:lnSpc>
              <a:spcBef>
                <a:spcPts val="375"/>
              </a:spcBef>
              <a:spcAft>
                <a:spcPts val="0"/>
              </a:spcAft>
              <a:buClr>
                <a:schemeClr val="dk1"/>
              </a:buClr>
              <a:buSzPts val="1600"/>
              <a:buNone/>
              <a:defRPr sz="1600"/>
            </a:lvl6pPr>
            <a:lvl7pPr lvl="6" algn="ctr">
              <a:lnSpc>
                <a:spcPct val="90000"/>
              </a:lnSpc>
              <a:spcBef>
                <a:spcPts val="375"/>
              </a:spcBef>
              <a:spcAft>
                <a:spcPts val="0"/>
              </a:spcAft>
              <a:buClr>
                <a:schemeClr val="dk1"/>
              </a:buClr>
              <a:buSzPts val="1600"/>
              <a:buNone/>
              <a:defRPr sz="1600"/>
            </a:lvl7pPr>
            <a:lvl8pPr lvl="7" algn="ctr">
              <a:lnSpc>
                <a:spcPct val="90000"/>
              </a:lnSpc>
              <a:spcBef>
                <a:spcPts val="375"/>
              </a:spcBef>
              <a:spcAft>
                <a:spcPts val="0"/>
              </a:spcAft>
              <a:buClr>
                <a:schemeClr val="dk1"/>
              </a:buClr>
              <a:buSzPts val="1600"/>
              <a:buNone/>
              <a:defRPr sz="1600"/>
            </a:lvl8pPr>
            <a:lvl9pPr lvl="8" algn="ctr">
              <a:lnSpc>
                <a:spcPct val="90000"/>
              </a:lnSpc>
              <a:spcBef>
                <a:spcPts val="375"/>
              </a:spcBef>
              <a:spcAft>
                <a:spcPts val="0"/>
              </a:spcAft>
              <a:buClr>
                <a:schemeClr val="dk1"/>
              </a:buClr>
              <a:buSzPts val="1600"/>
              <a:buNone/>
              <a:defRPr sz="1600"/>
            </a:lvl9pPr>
          </a:lstStyle>
          <a:p/>
        </p:txBody>
      </p:sp>
      <p:sp>
        <p:nvSpPr>
          <p:cNvPr id="95" name="Google Shape;95;p1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98" name="Google Shape;98;p13"/>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99" name="Google Shape;99;p13"/>
          <p:cNvPicPr preferRelativeResize="0"/>
          <p:nvPr/>
        </p:nvPicPr>
        <p:blipFill rotWithShape="1">
          <a:blip r:embed="rId3">
            <a:alphaModFix/>
          </a:blip>
          <a:srcRect b="0" l="0" r="0" t="0"/>
          <a:stretch/>
        </p:blipFill>
        <p:spPr>
          <a:xfrm>
            <a:off x="7113006" y="5845567"/>
            <a:ext cx="1896967" cy="407194"/>
          </a:xfrm>
          <a:prstGeom prst="rect">
            <a:avLst/>
          </a:prstGeom>
          <a:noFill/>
          <a:ln>
            <a:noFill/>
          </a:ln>
        </p:spPr>
      </p:pic>
      <p:sp>
        <p:nvSpPr>
          <p:cNvPr id="100" name="Google Shape;100;p13"/>
          <p:cNvSpPr txBox="1"/>
          <p:nvPr/>
        </p:nvSpPr>
        <p:spPr>
          <a:xfrm>
            <a:off x="5836144" y="6238917"/>
            <a:ext cx="3216275" cy="670560"/>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700"/>
              <a:buFont typeface="Arial"/>
              <a:buNone/>
            </a:pPr>
            <a:r>
              <a:rPr b="0" i="0" lang="de-DE" sz="700" u="none" cap="none" strike="noStrik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b="0" i="0" sz="11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4" name="Shape 24"/>
        <p:cNvGrpSpPr/>
        <p:nvPr/>
      </p:nvGrpSpPr>
      <p:grpSpPr>
        <a:xfrm>
          <a:off x="0" y="0"/>
          <a:ext cx="0" cy="0"/>
          <a:chOff x="0" y="0"/>
          <a:chExt cx="0" cy="0"/>
        </a:xfrm>
      </p:grpSpPr>
      <p:sp>
        <p:nvSpPr>
          <p:cNvPr id="25" name="Google Shape;25;p3"/>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 type="body"/>
          </p:nvPr>
        </p:nvSpPr>
        <p:spPr>
          <a:xfrm>
            <a:off x="628650" y="1825625"/>
            <a:ext cx="7886700" cy="413408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7" name="Google Shape;27;p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29" name="Google Shape;29;p3"/>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30" name="Google Shape;30;p3"/>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4500"/>
              <a:buFont typeface="Trebuchet MS"/>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36" name="Google Shape;36;p4"/>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37" name="Google Shape;37;p4"/>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38" name="Shape 38"/>
        <p:cNvGrpSpPr/>
        <p:nvPr/>
      </p:nvGrpSpPr>
      <p:grpSpPr>
        <a:xfrm>
          <a:off x="0" y="0"/>
          <a:ext cx="0" cy="0"/>
          <a:chOff x="0" y="0"/>
          <a:chExt cx="0" cy="0"/>
        </a:xfrm>
      </p:grpSpPr>
      <p:sp>
        <p:nvSpPr>
          <p:cNvPr id="39" name="Google Shape;39;p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1" name="Google Shape;41;p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2" name="Google Shape;42;p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44" name="Google Shape;44;p5"/>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45" name="Google Shape;45;p5"/>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46" name="Shape 46"/>
        <p:cNvGrpSpPr/>
        <p:nvPr/>
      </p:nvGrpSpPr>
      <p:grpSpPr>
        <a:xfrm>
          <a:off x="0" y="0"/>
          <a:ext cx="0" cy="0"/>
          <a:chOff x="0" y="0"/>
          <a:chExt cx="0" cy="0"/>
        </a:xfrm>
      </p:grpSpPr>
      <p:sp>
        <p:nvSpPr>
          <p:cNvPr id="47" name="Google Shape;47;p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9" name="Google Shape;49;p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0" name="Google Shape;50;p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1" name="Google Shape;51;p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2" name="Google Shape;52;p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54" name="Google Shape;54;p6"/>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55" name="Google Shape;55;p6"/>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56" name="Shape 56"/>
        <p:cNvGrpSpPr/>
        <p:nvPr/>
      </p:nvGrpSpPr>
      <p:grpSpPr>
        <a:xfrm>
          <a:off x="0" y="0"/>
          <a:ext cx="0" cy="0"/>
          <a:chOff x="0" y="0"/>
          <a:chExt cx="0" cy="0"/>
        </a:xfrm>
      </p:grpSpPr>
      <p:sp>
        <p:nvSpPr>
          <p:cNvPr id="57" name="Google Shape;57;p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pic>
        <p:nvPicPr>
          <p:cNvPr id="60" name="Google Shape;60;p7"/>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61" name="Google Shape;61;p7"/>
          <p:cNvPicPr preferRelativeResize="0"/>
          <p:nvPr/>
        </p:nvPicPr>
        <p:blipFill rotWithShape="1">
          <a:blip r:embed="rId3">
            <a:alphaModFix/>
          </a:blip>
          <a:srcRect b="0" l="0" r="0" t="0"/>
          <a:stretch/>
        </p:blipFill>
        <p:spPr>
          <a:xfrm>
            <a:off x="123035" y="6299200"/>
            <a:ext cx="1967228" cy="42227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62" name="Shape 62"/>
        <p:cNvGrpSpPr/>
        <p:nvPr/>
      </p:nvGrpSpPr>
      <p:grpSpPr>
        <a:xfrm>
          <a:off x="0" y="0"/>
          <a:ext cx="0" cy="0"/>
          <a:chOff x="0" y="0"/>
          <a:chExt cx="0" cy="0"/>
        </a:xfrm>
      </p:grpSpPr>
      <p:sp>
        <p:nvSpPr>
          <p:cNvPr id="63" name="Google Shape;63;p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66" name="Shape 66"/>
        <p:cNvGrpSpPr/>
        <p:nvPr/>
      </p:nvGrpSpPr>
      <p:grpSpPr>
        <a:xfrm>
          <a:off x="0" y="0"/>
          <a:ext cx="0" cy="0"/>
          <a:chOff x="0" y="0"/>
          <a:chExt cx="0" cy="0"/>
        </a:xfrm>
      </p:grpSpPr>
      <p:sp>
        <p:nvSpPr>
          <p:cNvPr id="67" name="Google Shape;67;p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9" name="Google Shape;69;p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0" name="Google Shape;70;p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73" name="Shape 73"/>
        <p:cNvGrpSpPr/>
        <p:nvPr/>
      </p:nvGrpSpPr>
      <p:grpSpPr>
        <a:xfrm>
          <a:off x="0" y="0"/>
          <a:ext cx="0" cy="0"/>
          <a:chOff x="0" y="0"/>
          <a:chExt cx="0" cy="0"/>
        </a:xfrm>
      </p:grpSpPr>
      <p:sp>
        <p:nvSpPr>
          <p:cNvPr id="74" name="Google Shape;74;p1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0"/>
          <p:cNvSpPr/>
          <p:nvPr>
            <p:ph idx="2" type="pic"/>
          </p:nvPr>
        </p:nvSpPr>
        <p:spPr>
          <a:xfrm>
            <a:off x="3887391" y="987426"/>
            <a:ext cx="462915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750"/>
              </a:spcBef>
              <a:spcAft>
                <a:spcPts val="0"/>
              </a:spcAft>
              <a:buClr>
                <a:schemeClr val="dk1"/>
              </a:buClr>
              <a:buSzPts val="2400"/>
              <a:buFont typeface="Arial"/>
              <a:buNone/>
              <a:defRPr b="0" i="0" sz="2400" u="none" cap="none" strike="noStrike">
                <a:solidFill>
                  <a:schemeClr val="dk1"/>
                </a:solidFill>
                <a:latin typeface="Trebuchet MS"/>
                <a:ea typeface="Trebuchet MS"/>
                <a:cs typeface="Trebuchet MS"/>
                <a:sym typeface="Trebuchet MS"/>
              </a:defRPr>
            </a:lvl1pPr>
            <a:lvl2pPr lvl="1" marR="0" rtl="0" algn="l">
              <a:lnSpc>
                <a:spcPct val="90000"/>
              </a:lnSpc>
              <a:spcBef>
                <a:spcPts val="375"/>
              </a:spcBef>
              <a:spcAft>
                <a:spcPts val="0"/>
              </a:spcAft>
              <a:buClr>
                <a:schemeClr val="dk1"/>
              </a:buClr>
              <a:buSzPts val="2100"/>
              <a:buFont typeface="Arial"/>
              <a:buNone/>
              <a:defRPr b="0" i="0" sz="2100" u="none" cap="none" strike="noStrike">
                <a:solidFill>
                  <a:schemeClr val="dk1"/>
                </a:solidFill>
                <a:latin typeface="Trebuchet MS"/>
                <a:ea typeface="Trebuchet MS"/>
                <a:cs typeface="Trebuchet MS"/>
                <a:sym typeface="Trebuchet MS"/>
              </a:defRPr>
            </a:lvl2pPr>
            <a:lvl3pPr lvl="2" marR="0" rtl="0" algn="l">
              <a:lnSpc>
                <a:spcPct val="90000"/>
              </a:lnSpc>
              <a:spcBef>
                <a:spcPts val="375"/>
              </a:spcBef>
              <a:spcAft>
                <a:spcPts val="0"/>
              </a:spcAft>
              <a:buClr>
                <a:schemeClr val="dk1"/>
              </a:buClr>
              <a:buSzPts val="18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4pPr>
            <a:lvl5pPr lvl="4"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5pPr>
            <a:lvl6pPr lvl="5"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6pPr>
            <a:lvl7pPr lvl="6"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7pPr>
            <a:lvl8pPr lvl="7"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8pPr>
            <a:lvl9pPr lvl="8"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9pPr>
          </a:lstStyle>
          <a:p/>
        </p:txBody>
      </p:sp>
      <p:sp>
        <p:nvSpPr>
          <p:cNvPr id="76" name="Google Shape;76;p1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7" name="Google Shape;77;p1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3300"/>
              <a:buFont typeface="Trebuchet MS"/>
              <a:buNone/>
              <a:defRPr b="0" i="0" sz="3300" u="none" cap="none" strike="noStrik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Trebuchet MS"/>
                <a:ea typeface="Trebuchet MS"/>
                <a:cs typeface="Trebuchet MS"/>
                <a:sym typeface="Trebuchet MS"/>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Trebuchet MS"/>
                <a:ea typeface="Trebuchet MS"/>
                <a:cs typeface="Trebuchet MS"/>
                <a:sym typeface="Trebuchet MS"/>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9pPr>
          </a:lstStyle>
          <a:p/>
        </p:txBody>
      </p:sp>
      <p:sp>
        <p:nvSpPr>
          <p:cNvPr id="12" name="Google Shape;12;p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3" name="Google Shape;13;p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4" name="Google Shape;14;p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t4lent.eu/"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13.jpg"/><Relationship Id="rId5" Type="http://schemas.openxmlformats.org/officeDocument/2006/relationships/image" Target="../media/image17.jpg"/><Relationship Id="rId6"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12.png"/><Relationship Id="rId6"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0" Type="http://schemas.openxmlformats.org/officeDocument/2006/relationships/image" Target="../media/image21.jpg"/><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8.jpg"/><Relationship Id="rId9" Type="http://schemas.openxmlformats.org/officeDocument/2006/relationships/image" Target="../media/image25.jpg"/><Relationship Id="rId5" Type="http://schemas.openxmlformats.org/officeDocument/2006/relationships/image" Target="../media/image10.png"/><Relationship Id="rId6" Type="http://schemas.openxmlformats.org/officeDocument/2006/relationships/image" Target="../media/image24.png"/><Relationship Id="rId7" Type="http://schemas.openxmlformats.org/officeDocument/2006/relationships/image" Target="../media/image20.jpg"/><Relationship Id="rId8" Type="http://schemas.openxmlformats.org/officeDocument/2006/relationships/image" Target="../media/image23.png"/></Relationships>
</file>

<file path=ppt/slides/_rels/slide18.xml.rels><?xml version="1.0" encoding="UTF-8" standalone="yes"?><Relationships xmlns="http://schemas.openxmlformats.org/package/2006/relationships"><Relationship Id="rId20" Type="http://schemas.openxmlformats.org/officeDocument/2006/relationships/hyperlink" Target="https://pixabay.com/de/users/Alexas_Fotos-686414/?utm_source=link-attribution&amp;utm_medium=referral&amp;utm_campaign=image&amp;utm_content=3393037" TargetMode="External"/><Relationship Id="rId11" Type="http://schemas.openxmlformats.org/officeDocument/2006/relationships/hyperlink" Target="https://inside.6q.io/employee-motivation-important/" TargetMode="External"/><Relationship Id="rId22" Type="http://schemas.openxmlformats.org/officeDocument/2006/relationships/hyperlink" Target="https://pixabay.com/photos/?utm_source=link-attribution&amp;utm_medium=referral&amp;utm_campaign=image&amp;utm_content=1245776" TargetMode="External"/><Relationship Id="rId10" Type="http://schemas.openxmlformats.org/officeDocument/2006/relationships/image" Target="../media/image21.jpg"/><Relationship Id="rId21" Type="http://schemas.openxmlformats.org/officeDocument/2006/relationships/hyperlink" Target="https://pixabay.com/de/?utm_source=link-attribution&amp;utm_medium=referral&amp;utm_campaign=image&amp;utm_content=3393037" TargetMode="External"/><Relationship Id="rId13" Type="http://schemas.openxmlformats.org/officeDocument/2006/relationships/hyperlink" Target="https://www.forbes.com/sites/alankohll/2018/08/14/how-to-build-a-positive-company-culture/#4290bbd449b5" TargetMode="External"/><Relationship Id="rId12" Type="http://schemas.openxmlformats.org/officeDocument/2006/relationships/hyperlink" Target="https://www.businessperform.com/workplace-training/workplace_environment.html" TargetMode="External"/><Relationship Id="rId23" Type="http://schemas.openxmlformats.org/officeDocument/2006/relationships/hyperlink" Target="https://pixabay.com/de/?utm_source=link-attribution&amp;utm_medium=referral&amp;utm_campaign=image&amp;utm_content=1245776"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8.jpg"/><Relationship Id="rId9" Type="http://schemas.openxmlformats.org/officeDocument/2006/relationships/image" Target="../media/image25.jpg"/><Relationship Id="rId15" Type="http://schemas.openxmlformats.org/officeDocument/2006/relationships/hyperlink" Target="https://www.sympa.com/insights/blog/6-basic-hr-metrics-for-measuring-employee-motivation/" TargetMode="External"/><Relationship Id="rId14" Type="http://schemas.openxmlformats.org/officeDocument/2006/relationships/hyperlink" Target="https://www.thebalancecareers.com/what-is-company-culture-2062000" TargetMode="External"/><Relationship Id="rId17" Type="http://schemas.openxmlformats.org/officeDocument/2006/relationships/hyperlink" Target="https://saylordotorg.github.io/text_organizational-behavior-v1.1/index.html" TargetMode="External"/><Relationship Id="rId16" Type="http://schemas.openxmlformats.org/officeDocument/2006/relationships/hyperlink" Target="https://blog.bonus.ly/20-simple-ways-to-increase-motivation-in-the-workplace/" TargetMode="External"/><Relationship Id="rId5" Type="http://schemas.openxmlformats.org/officeDocument/2006/relationships/image" Target="../media/image10.png"/><Relationship Id="rId19" Type="http://schemas.openxmlformats.org/officeDocument/2006/relationships/hyperlink" Target="https://pixabay.com/de/?utm_source=link-attribution&amp;utm_medium=referral&amp;utm_campaign=image&amp;utm_content=2470506" TargetMode="External"/><Relationship Id="rId6" Type="http://schemas.openxmlformats.org/officeDocument/2006/relationships/image" Target="../media/image24.png"/><Relationship Id="rId18" Type="http://schemas.openxmlformats.org/officeDocument/2006/relationships/hyperlink" Target="https://pixabay.com/de/users/geralt-9301/?utm_source=link-attribution&amp;utm_medium=referral&amp;utm_campaign=image&amp;utm_content=2470506" TargetMode="External"/><Relationship Id="rId7" Type="http://schemas.openxmlformats.org/officeDocument/2006/relationships/image" Target="../media/image20.jpg"/><Relationship Id="rId8"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www.ihk-projekt.de/" TargetMode="External"/><Relationship Id="rId5"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hyperlink" Target="https://medium.com/swlh/the-art-behind-communication-22f06f283df" TargetMode="External"/><Relationship Id="rId5"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1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6.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hyperlink" Target="https://www.thebalancecareers.com/how-to-research-a-company-2058508" TargetMode="External"/><Relationship Id="rId5" Type="http://schemas.openxmlformats.org/officeDocument/2006/relationships/image" Target="../media/image22.png"/><Relationship Id="rId6"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ph type="ctrTitle"/>
          </p:nvPr>
        </p:nvSpPr>
        <p:spPr>
          <a:xfrm>
            <a:off x="421100" y="2889422"/>
            <a:ext cx="8520600" cy="860799"/>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4600"/>
              <a:buFont typeface="Trebuchet MS"/>
              <a:buNone/>
            </a:pPr>
            <a:r>
              <a:rPr b="1" lang="de-DE" sz="4600"/>
              <a:t>Talent 4.0 – </a:t>
            </a:r>
            <a:br>
              <a:rPr b="1" lang="de-DE" sz="4600"/>
            </a:br>
            <a:r>
              <a:rPr b="1" lang="de-DE" sz="4600"/>
              <a:t>Talent Management for SMEs</a:t>
            </a:r>
            <a:br>
              <a:rPr b="1" lang="de-DE" sz="4600"/>
            </a:br>
            <a:r>
              <a:rPr b="1" lang="de-DE" sz="4600"/>
              <a:t>Training Programme</a:t>
            </a:r>
            <a:endParaRPr b="1" sz="4800"/>
          </a:p>
        </p:txBody>
      </p:sp>
      <p:sp>
        <p:nvSpPr>
          <p:cNvPr id="106" name="Google Shape;106;p14"/>
          <p:cNvSpPr txBox="1"/>
          <p:nvPr/>
        </p:nvSpPr>
        <p:spPr>
          <a:xfrm>
            <a:off x="3322040" y="4446165"/>
            <a:ext cx="2147582"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de-DE" sz="1800" u="sng" cap="none" strike="noStrike">
                <a:solidFill>
                  <a:schemeClr val="hlink"/>
                </a:solidFill>
                <a:latin typeface="Trebuchet MS"/>
                <a:ea typeface="Trebuchet MS"/>
                <a:cs typeface="Trebuchet MS"/>
                <a:sym typeface="Trebuchet MS"/>
                <a:hlinkClick r:id="rId3"/>
              </a:rPr>
              <a:t>https://t4lent.eu/</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107" name="Google Shape;107;p14"/>
          <p:cNvPicPr preferRelativeResize="0"/>
          <p:nvPr/>
        </p:nvPicPr>
        <p:blipFill rotWithShape="1">
          <a:blip r:embed="rId4">
            <a:alphaModFix/>
          </a:blip>
          <a:srcRect b="0" l="0" r="0" t="0"/>
          <a:stretch/>
        </p:blipFill>
        <p:spPr>
          <a:xfrm>
            <a:off x="524425" y="6307332"/>
            <a:ext cx="1710047" cy="408041"/>
          </a:xfrm>
          <a:prstGeom prst="rect">
            <a:avLst/>
          </a:prstGeom>
          <a:noFill/>
          <a:ln>
            <a:noFill/>
          </a:ln>
        </p:spPr>
      </p:pic>
      <p:sp>
        <p:nvSpPr>
          <p:cNvPr id="108" name="Google Shape;108;p14"/>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3"/>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Create a positive company culture</a:t>
            </a:r>
            <a:endParaRPr b="1" sz="3060">
              <a:solidFill>
                <a:schemeClr val="lt2"/>
              </a:solidFill>
            </a:endParaRPr>
          </a:p>
        </p:txBody>
      </p:sp>
      <p:pic>
        <p:nvPicPr>
          <p:cNvPr descr="A close up of a logo&#10;&#10;Description automatically generated" id="192" name="Google Shape;192;p23"/>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93" name="Google Shape;193;p23"/>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94" name="Google Shape;194;p23"/>
          <p:cNvSpPr/>
          <p:nvPr/>
        </p:nvSpPr>
        <p:spPr>
          <a:xfrm>
            <a:off x="460980" y="2413338"/>
            <a:ext cx="8371320" cy="3139321"/>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Company culture is an integral part of business. It affects nearly every aspect of a company.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br>
              <a:rPr b="0" i="0" lang="de-DE" sz="1800" u="none" cap="none" strike="noStrike">
                <a:solidFill>
                  <a:schemeClr val="dk1"/>
                </a:solidFill>
                <a:latin typeface="Trebuchet MS"/>
                <a:ea typeface="Trebuchet MS"/>
                <a:cs typeface="Trebuchet MS"/>
                <a:sym typeface="Trebuchet MS"/>
              </a:rPr>
            </a:br>
            <a:r>
              <a:rPr b="0" i="0" lang="de-DE" sz="1800" u="none" cap="none" strike="noStrike">
                <a:solidFill>
                  <a:schemeClr val="dk1"/>
                </a:solidFill>
                <a:latin typeface="Trebuchet MS"/>
                <a:ea typeface="Trebuchet MS"/>
                <a:cs typeface="Trebuchet MS"/>
                <a:sym typeface="Trebuchet MS"/>
              </a:rPr>
              <a:t>From recruiting top talent to improving employee satisfaction, it’s the backbone of a </a:t>
            </a:r>
            <a:r>
              <a:rPr b="1" i="0" lang="de-DE" sz="1800" u="none" cap="none" strike="noStrike">
                <a:solidFill>
                  <a:schemeClr val="dk1"/>
                </a:solidFill>
                <a:latin typeface="Trebuchet MS"/>
                <a:ea typeface="Trebuchet MS"/>
                <a:cs typeface="Trebuchet MS"/>
                <a:sym typeface="Trebuchet MS"/>
              </a:rPr>
              <a:t>happy workforce.</a:t>
            </a:r>
            <a:br>
              <a:rPr b="0" i="0" lang="de-DE" sz="1800" u="none" cap="none" strike="noStrike">
                <a:solidFill>
                  <a:schemeClr val="dk1"/>
                </a:solidFill>
                <a:latin typeface="Trebuchet MS"/>
                <a:ea typeface="Trebuchet MS"/>
                <a:cs typeface="Trebuchet MS"/>
                <a:sym typeface="Trebuchet MS"/>
              </a:rPr>
            </a:br>
            <a:br>
              <a:rPr b="0" i="0" lang="de-DE" sz="1800" u="none" cap="none" strike="noStrike">
                <a:solidFill>
                  <a:schemeClr val="dk1"/>
                </a:solidFill>
                <a:latin typeface="Trebuchet MS"/>
                <a:ea typeface="Trebuchet MS"/>
                <a:cs typeface="Trebuchet MS"/>
                <a:sym typeface="Trebuchet MS"/>
              </a:rPr>
            </a:br>
            <a:r>
              <a:rPr b="0" i="0" lang="de-DE" sz="1800" u="none" cap="none" strike="noStrike">
                <a:solidFill>
                  <a:schemeClr val="dk1"/>
                </a:solidFill>
                <a:latin typeface="Trebuchet MS"/>
                <a:ea typeface="Trebuchet MS"/>
                <a:cs typeface="Trebuchet MS"/>
                <a:sym typeface="Trebuchet MS"/>
              </a:rPr>
              <a:t>Without a positive corporate culture, many employees will struggle to find the real value in their work, and this leads to a variety of negative consequences for your bottom line. </a:t>
            </a:r>
            <a:endParaRPr b="0" i="0" sz="1800" u="none" cap="none" strike="noStrike">
              <a:solidFill>
                <a:schemeClr val="dk1"/>
              </a:solidFill>
              <a:latin typeface="Trebuchet MS"/>
              <a:ea typeface="Trebuchet MS"/>
              <a:cs typeface="Trebuchet MS"/>
              <a:sym typeface="Trebuchet MS"/>
            </a:endParaRPr>
          </a:p>
        </p:txBody>
      </p:sp>
      <p:pic>
        <p:nvPicPr>
          <p:cNvPr id="195" name="Google Shape;195;p23"/>
          <p:cNvPicPr preferRelativeResize="0"/>
          <p:nvPr/>
        </p:nvPicPr>
        <p:blipFill rotWithShape="1">
          <a:blip r:embed="rId4">
            <a:alphaModFix/>
          </a:blip>
          <a:srcRect b="0" l="0" r="0" t="0"/>
          <a:stretch/>
        </p:blipFill>
        <p:spPr>
          <a:xfrm>
            <a:off x="6759480" y="66606"/>
            <a:ext cx="2072820" cy="13778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4"/>
          <p:cNvSpPr/>
          <p:nvPr>
            <p:ph type="ctrTitle"/>
          </p:nvPr>
        </p:nvSpPr>
        <p:spPr>
          <a:xfrm>
            <a:off x="292806" y="1550653"/>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Create a positive company culture</a:t>
            </a:r>
            <a:endParaRPr b="1" sz="3060">
              <a:solidFill>
                <a:schemeClr val="lt2"/>
              </a:solidFill>
            </a:endParaRPr>
          </a:p>
        </p:txBody>
      </p:sp>
      <p:pic>
        <p:nvPicPr>
          <p:cNvPr descr="A close up of a logo&#10;&#10;Description automatically generated" id="201" name="Google Shape;201;p24"/>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02" name="Google Shape;202;p24"/>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203" name="Google Shape;203;p24"/>
          <p:cNvSpPr/>
          <p:nvPr/>
        </p:nvSpPr>
        <p:spPr>
          <a:xfrm>
            <a:off x="249381" y="2166424"/>
            <a:ext cx="4018369" cy="36955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chemeClr val="dk1"/>
                </a:solidFill>
                <a:latin typeface="Trebuchet MS"/>
                <a:ea typeface="Trebuchet MS"/>
                <a:cs typeface="Trebuchet MS"/>
                <a:sym typeface="Trebuchet MS"/>
              </a:rPr>
              <a:t>Emphasis on employee wellness.</a:t>
            </a:r>
            <a:br>
              <a:rPr b="1" i="0" lang="de-DE" sz="14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No organization can expect to foster a positive culture without healthy employees. Employees need to feel their best – physically, mentally and emotionally – in order to contribute to a positive culture.</a:t>
            </a:r>
            <a:br>
              <a:rPr b="0" i="0" lang="de-DE" sz="1200" u="none" cap="none" strike="noStrike">
                <a:solidFill>
                  <a:schemeClr val="dk1"/>
                </a:solidFill>
                <a:latin typeface="Trebuchet MS"/>
                <a:ea typeface="Trebuchet MS"/>
                <a:cs typeface="Trebuchet MS"/>
                <a:sym typeface="Trebuchet MS"/>
              </a:rPr>
            </a:br>
            <a:endParaRPr b="0" i="0" sz="8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chemeClr val="dk1"/>
                </a:solidFill>
                <a:latin typeface="Trebuchet MS"/>
                <a:ea typeface="Trebuchet MS"/>
                <a:cs typeface="Trebuchet MS"/>
                <a:sym typeface="Trebuchet MS"/>
              </a:rPr>
              <a:t>Grow off your current culture.</a:t>
            </a:r>
            <a:br>
              <a:rPr b="1" i="0" lang="de-DE" sz="14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Building a positive corporate culture doesn’t mean employers should completely scrap everything their company currently stands for. </a:t>
            </a:r>
            <a:endParaRPr b="0" i="0" sz="11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800"/>
              <a:buFont typeface="Arial"/>
              <a:buNone/>
            </a:pPr>
            <a:br>
              <a:rPr b="1" i="0" lang="de-DE" sz="800" u="none" cap="none" strike="noStrike">
                <a:solidFill>
                  <a:schemeClr val="dk1"/>
                </a:solidFill>
                <a:latin typeface="Trebuchet MS"/>
                <a:ea typeface="Trebuchet MS"/>
                <a:cs typeface="Trebuchet MS"/>
                <a:sym typeface="Trebuchet MS"/>
              </a:rPr>
            </a:br>
            <a:r>
              <a:rPr b="1" i="0" lang="de-DE" sz="1400" u="none" cap="none" strike="noStrike">
                <a:solidFill>
                  <a:schemeClr val="dk1"/>
                </a:solidFill>
                <a:latin typeface="Trebuchet MS"/>
                <a:ea typeface="Trebuchet MS"/>
                <a:cs typeface="Trebuchet MS"/>
                <a:sym typeface="Trebuchet MS"/>
              </a:rPr>
              <a:t>Provide meaning.</a:t>
            </a:r>
            <a:br>
              <a:rPr b="1" i="0" lang="de-DE" sz="14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Meaning and purpose are more important in the workplace now than ever. A majority of employees crave meaning and purpose in their work. Without it, job satisfaction takes a major hit. </a:t>
            </a:r>
            <a:endParaRPr b="0" i="0" sz="11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100"/>
              <a:buFont typeface="Arial"/>
              <a:buNone/>
            </a:pPr>
            <a:br>
              <a:rPr b="1" i="0" lang="de-DE" sz="1100" u="none" cap="none" strike="noStrike">
                <a:solidFill>
                  <a:schemeClr val="dk1"/>
                </a:solidFill>
                <a:latin typeface="Trebuchet MS"/>
                <a:ea typeface="Trebuchet MS"/>
                <a:cs typeface="Trebuchet MS"/>
                <a:sym typeface="Trebuchet MS"/>
              </a:rPr>
            </a:br>
            <a:r>
              <a:rPr b="1" i="0" lang="de-DE" sz="1400" u="none" cap="none" strike="noStrike">
                <a:solidFill>
                  <a:schemeClr val="dk1"/>
                </a:solidFill>
                <a:latin typeface="Trebuchet MS"/>
                <a:ea typeface="Trebuchet MS"/>
                <a:cs typeface="Trebuchet MS"/>
                <a:sym typeface="Trebuchet MS"/>
              </a:rPr>
              <a:t>Create goals.</a:t>
            </a:r>
            <a:br>
              <a:rPr b="1" i="0" lang="de-DE" sz="14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No organization can have corporate culture without clear goals in place. Employers should gather with their team to create goals and objectives that everyone can work towards.</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br>
              <a:rPr b="1" i="0" lang="de-DE" sz="800" u="none" cap="none" strike="noStrike">
                <a:solidFill>
                  <a:schemeClr val="dk1"/>
                </a:solidFill>
                <a:latin typeface="Trebuchet MS"/>
                <a:ea typeface="Trebuchet MS"/>
                <a:cs typeface="Trebuchet MS"/>
                <a:sym typeface="Trebuchet MS"/>
              </a:rPr>
            </a:br>
            <a:endParaRPr b="0" i="0" sz="1400" u="none" cap="none" strike="noStrike">
              <a:solidFill>
                <a:schemeClr val="dk1"/>
              </a:solidFill>
              <a:latin typeface="Trebuchet MS"/>
              <a:ea typeface="Trebuchet MS"/>
              <a:cs typeface="Trebuchet MS"/>
              <a:sym typeface="Trebuchet MS"/>
            </a:endParaRPr>
          </a:p>
        </p:txBody>
      </p:sp>
      <p:sp>
        <p:nvSpPr>
          <p:cNvPr id="204" name="Google Shape;204;p24"/>
          <p:cNvSpPr/>
          <p:nvPr/>
        </p:nvSpPr>
        <p:spPr>
          <a:xfrm>
            <a:off x="4660959" y="2079518"/>
            <a:ext cx="4018369" cy="36984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chemeClr val="dk1"/>
                </a:solidFill>
                <a:latin typeface="Trebuchet MS"/>
                <a:ea typeface="Trebuchet MS"/>
                <a:cs typeface="Trebuchet MS"/>
                <a:sym typeface="Trebuchet MS"/>
              </a:rPr>
              <a:t>Encourage positivity.</a:t>
            </a:r>
            <a:r>
              <a:rPr b="1" i="0" lang="de-DE" sz="1800" u="none" cap="none" strike="noStrike">
                <a:solidFill>
                  <a:schemeClr val="dk1"/>
                </a:solidFill>
                <a:latin typeface="Trebuchet MS"/>
                <a:ea typeface="Trebuchet MS"/>
                <a:cs typeface="Trebuchet MS"/>
                <a:sym typeface="Trebuchet MS"/>
              </a:rPr>
              <a:t> </a:t>
            </a:r>
            <a:br>
              <a:rPr b="1" i="0" lang="de-DE" sz="18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In order to build a positive culture, employers need to start by encouraging positivity in the workplace.</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br>
              <a:rPr b="1" i="0" lang="de-DE" sz="1400" u="none" cap="none" strike="noStrike">
                <a:solidFill>
                  <a:schemeClr val="dk1"/>
                </a:solidFill>
                <a:latin typeface="Trebuchet MS"/>
                <a:ea typeface="Trebuchet MS"/>
                <a:cs typeface="Trebuchet MS"/>
                <a:sym typeface="Trebuchet MS"/>
              </a:rPr>
            </a:br>
            <a:r>
              <a:rPr b="1" i="0" lang="de-DE" sz="1400" u="none" cap="none" strike="noStrike">
                <a:solidFill>
                  <a:schemeClr val="dk1"/>
                </a:solidFill>
                <a:latin typeface="Trebuchet MS"/>
                <a:ea typeface="Trebuchet MS"/>
                <a:cs typeface="Trebuchet MS"/>
                <a:sym typeface="Trebuchet MS"/>
              </a:rPr>
              <a:t>Foster social connections.</a:t>
            </a:r>
            <a:br>
              <a:rPr b="1" i="0" lang="de-DE" sz="14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Workplace relationships are an essential element to a positive company culture. When employees barely know their colleagues and rarely interact, there’s no possible way for a strong culture to grow. Leaders need to provide employees with opportunities for social interactions in the workplace</a:t>
            </a:r>
            <a:br>
              <a:rPr b="0" i="0" lang="de-DE" sz="1100" u="none" cap="none" strike="noStrike">
                <a:solidFill>
                  <a:schemeClr val="dk1"/>
                </a:solidFill>
                <a:latin typeface="Trebuchet MS"/>
                <a:ea typeface="Trebuchet MS"/>
                <a:cs typeface="Trebuchet MS"/>
                <a:sym typeface="Trebuchet MS"/>
              </a:rPr>
            </a:br>
            <a:endParaRPr b="0" i="0" sz="11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400"/>
              <a:buFont typeface="Arial"/>
              <a:buNone/>
            </a:pPr>
            <a:r>
              <a:rPr b="1" i="0" lang="de-DE" sz="1400" u="none" cap="none" strike="noStrike">
                <a:solidFill>
                  <a:schemeClr val="dk1"/>
                </a:solidFill>
                <a:latin typeface="Trebuchet MS"/>
                <a:ea typeface="Trebuchet MS"/>
                <a:cs typeface="Trebuchet MS"/>
                <a:sym typeface="Trebuchet MS"/>
              </a:rPr>
              <a:t>Listen.</a:t>
            </a:r>
            <a:r>
              <a:rPr b="1" i="0" lang="de-DE" sz="1800" u="none" cap="none" strike="noStrike">
                <a:solidFill>
                  <a:schemeClr val="dk1"/>
                </a:solidFill>
                <a:latin typeface="Trebuchet MS"/>
                <a:ea typeface="Trebuchet MS"/>
                <a:cs typeface="Trebuchet MS"/>
                <a:sym typeface="Trebuchet MS"/>
              </a:rPr>
              <a:t> </a:t>
            </a:r>
            <a:br>
              <a:rPr b="1" i="0" lang="de-DE" sz="1800" u="none" cap="none" strike="noStrike">
                <a:solidFill>
                  <a:schemeClr val="dk1"/>
                </a:solidFill>
                <a:latin typeface="Trebuchet MS"/>
                <a:ea typeface="Trebuchet MS"/>
                <a:cs typeface="Trebuchet MS"/>
                <a:sym typeface="Trebuchet MS"/>
              </a:rPr>
            </a:br>
            <a:r>
              <a:rPr b="0" i="0" lang="de-DE" sz="1100" u="none" cap="none" strike="noStrike">
                <a:solidFill>
                  <a:schemeClr val="dk1"/>
                </a:solidFill>
                <a:latin typeface="Trebuchet MS"/>
                <a:ea typeface="Trebuchet MS"/>
                <a:cs typeface="Trebuchet MS"/>
                <a:sym typeface="Trebuchet MS"/>
              </a:rPr>
              <a:t>Being a good listener is one of the easiest ways employers can start to build a positive culture.</a:t>
            </a:r>
            <a:endParaRPr b="0" i="0" sz="1400" u="none" cap="none" strike="noStrike">
              <a:solidFill>
                <a:schemeClr val="dk1"/>
              </a:solidFill>
              <a:latin typeface="Trebuchet MS"/>
              <a:ea typeface="Trebuchet MS"/>
              <a:cs typeface="Trebuchet MS"/>
              <a:sym typeface="Trebuchet MS"/>
            </a:endParaRPr>
          </a:p>
        </p:txBody>
      </p:sp>
      <p:pic>
        <p:nvPicPr>
          <p:cNvPr id="205" name="Google Shape;205;p24"/>
          <p:cNvPicPr preferRelativeResize="0"/>
          <p:nvPr/>
        </p:nvPicPr>
        <p:blipFill rotWithShape="1">
          <a:blip r:embed="rId4">
            <a:alphaModFix/>
          </a:blip>
          <a:srcRect b="0" l="0" r="0" t="0"/>
          <a:stretch/>
        </p:blipFill>
        <p:spPr>
          <a:xfrm>
            <a:off x="6740586" y="56249"/>
            <a:ext cx="2072820" cy="137781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5"/>
          <p:cNvSpPr/>
          <p:nvPr>
            <p:ph type="ctrTitle"/>
          </p:nvPr>
        </p:nvSpPr>
        <p:spPr>
          <a:xfrm>
            <a:off x="385687" y="1527071"/>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060"/>
              <a:buFont typeface="Trebuchet MS"/>
              <a:buNone/>
            </a:pPr>
            <a:r>
              <a:rPr b="1" lang="de-DE" sz="3060">
                <a:solidFill>
                  <a:schemeClr val="lt1"/>
                </a:solidFill>
                <a:latin typeface="Trebuchet MS"/>
                <a:ea typeface="Trebuchet MS"/>
                <a:cs typeface="Trebuchet MS"/>
                <a:sym typeface="Trebuchet MS"/>
              </a:rPr>
              <a:t>Motivate / Reward your employees</a:t>
            </a:r>
            <a:endParaRPr/>
          </a:p>
        </p:txBody>
      </p:sp>
      <p:sp>
        <p:nvSpPr>
          <p:cNvPr id="211" name="Google Shape;211;p25"/>
          <p:cNvSpPr txBox="1"/>
          <p:nvPr>
            <p:ph idx="1" type="subTitle"/>
          </p:nvPr>
        </p:nvSpPr>
        <p:spPr>
          <a:xfrm>
            <a:off x="282601" y="1838652"/>
            <a:ext cx="8520600" cy="4250827"/>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b="1" lang="de-DE"/>
              <a:t>  </a:t>
            </a:r>
            <a:endParaRPr sz="1400">
              <a:solidFill>
                <a:schemeClr val="dk1"/>
              </a:solidFill>
            </a:endParaRPr>
          </a:p>
        </p:txBody>
      </p:sp>
      <p:sp>
        <p:nvSpPr>
          <p:cNvPr id="212" name="Google Shape;212;p25"/>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213" name="Google Shape;213;p25"/>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214" name="Google Shape;214;p25"/>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15" name="Google Shape;215;p25"/>
          <p:cNvSpPr/>
          <p:nvPr/>
        </p:nvSpPr>
        <p:spPr>
          <a:xfrm>
            <a:off x="524425" y="2507917"/>
            <a:ext cx="8220076" cy="264961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70% of employees believe that their motivation and morale would improve significantly if they received more recognition from their managers. The truth is, employee recognition doesn’t always have to be top-down in order to be motivating.</a:t>
            </a:r>
            <a:br>
              <a:rPr b="0" i="0" lang="de-DE" sz="1800" u="none" cap="none" strike="noStrike">
                <a:solidFill>
                  <a:schemeClr val="dk1"/>
                </a:solidFill>
                <a:latin typeface="Trebuchet MS"/>
                <a:ea typeface="Trebuchet MS"/>
                <a:cs typeface="Trebuchet MS"/>
                <a:sym typeface="Trebuchet MS"/>
              </a:rPr>
            </a:br>
            <a:r>
              <a:rPr b="0" i="0" lang="de-DE" sz="1800" u="none" cap="none" strike="noStrike">
                <a:solidFill>
                  <a:schemeClr val="dk1"/>
                </a:solidFill>
                <a:latin typeface="Trebuchet MS"/>
                <a:ea typeface="Trebuchet MS"/>
                <a:cs typeface="Trebuchet MS"/>
                <a:sym typeface="Trebuchet MS"/>
              </a:rPr>
              <a:t> </a:t>
            </a:r>
            <a:endParaRPr b="0" i="0" sz="18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When you empower everyone on your team or in your organization to give each other frequent, timely, visible, specific, inclusive, and values-oriented recognition, those sparks of motivation can come from anywhere.</a:t>
            </a:r>
            <a:endParaRPr b="0" i="0" sz="1800" u="none" cap="none" strike="noStrike">
              <a:solidFill>
                <a:schemeClr val="dk1"/>
              </a:solidFill>
              <a:latin typeface="Trebuchet MS"/>
              <a:ea typeface="Trebuchet MS"/>
              <a:cs typeface="Trebuchet MS"/>
              <a:sym typeface="Trebuchet MS"/>
            </a:endParaRPr>
          </a:p>
        </p:txBody>
      </p:sp>
      <p:pic>
        <p:nvPicPr>
          <p:cNvPr id="216" name="Google Shape;216;p25"/>
          <p:cNvPicPr preferRelativeResize="0"/>
          <p:nvPr/>
        </p:nvPicPr>
        <p:blipFill rotWithShape="1">
          <a:blip r:embed="rId4">
            <a:alphaModFix/>
          </a:blip>
          <a:srcRect b="0" l="0" r="0" t="0"/>
          <a:stretch/>
        </p:blipFill>
        <p:spPr>
          <a:xfrm>
            <a:off x="6833467" y="74654"/>
            <a:ext cx="2072820" cy="137781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6"/>
          <p:cNvSpPr/>
          <p:nvPr>
            <p:ph type="ctrTitle"/>
          </p:nvPr>
        </p:nvSpPr>
        <p:spPr>
          <a:xfrm>
            <a:off x="385687" y="1527071"/>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060"/>
              <a:buFont typeface="Trebuchet MS"/>
              <a:buNone/>
            </a:pPr>
            <a:r>
              <a:rPr b="1" lang="de-DE" sz="3060">
                <a:solidFill>
                  <a:schemeClr val="lt1"/>
                </a:solidFill>
                <a:latin typeface="Trebuchet MS"/>
                <a:ea typeface="Trebuchet MS"/>
                <a:cs typeface="Trebuchet MS"/>
                <a:sym typeface="Trebuchet MS"/>
              </a:rPr>
              <a:t>Motivate / Reward your employees</a:t>
            </a:r>
            <a:endParaRPr/>
          </a:p>
        </p:txBody>
      </p:sp>
      <p:sp>
        <p:nvSpPr>
          <p:cNvPr id="222" name="Google Shape;222;p26"/>
          <p:cNvSpPr txBox="1"/>
          <p:nvPr>
            <p:ph idx="1" type="subTitle"/>
          </p:nvPr>
        </p:nvSpPr>
        <p:spPr>
          <a:xfrm>
            <a:off x="253106" y="1846673"/>
            <a:ext cx="8520600" cy="4250827"/>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b="1" lang="de-DE"/>
              <a:t>  </a:t>
            </a:r>
            <a:endParaRPr sz="1400">
              <a:solidFill>
                <a:schemeClr val="dk1"/>
              </a:solidFill>
            </a:endParaRPr>
          </a:p>
        </p:txBody>
      </p:sp>
      <p:sp>
        <p:nvSpPr>
          <p:cNvPr id="223" name="Google Shape;223;p26"/>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224" name="Google Shape;224;p26"/>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225" name="Google Shape;225;p26"/>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26" name="Google Shape;226;p26"/>
          <p:cNvSpPr/>
          <p:nvPr/>
        </p:nvSpPr>
        <p:spPr>
          <a:xfrm>
            <a:off x="282599" y="2063794"/>
            <a:ext cx="3334892" cy="837948"/>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1. </a:t>
            </a:r>
            <a:r>
              <a:rPr b="1" i="0" lang="de-DE" sz="1400" u="none" cap="none" strike="noStrike">
                <a:solidFill>
                  <a:schemeClr val="dk1"/>
                </a:solidFill>
                <a:latin typeface="Arial"/>
                <a:ea typeface="Arial"/>
                <a:cs typeface="Arial"/>
                <a:sym typeface="Arial"/>
              </a:rPr>
              <a:t>Highly Engaged</a:t>
            </a:r>
            <a:br>
              <a:rPr b="1" i="0" lang="de-DE" sz="14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love to work here and to help others</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inspire others to do their best</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a high flyers</a:t>
            </a:r>
            <a:endParaRPr b="0" i="0" sz="1100" u="none" cap="none" strike="noStrike">
              <a:solidFill>
                <a:schemeClr val="dk1"/>
              </a:solidFill>
              <a:latin typeface="Arial"/>
              <a:ea typeface="Arial"/>
              <a:cs typeface="Arial"/>
              <a:sym typeface="Arial"/>
            </a:endParaRPr>
          </a:p>
        </p:txBody>
      </p:sp>
      <p:sp>
        <p:nvSpPr>
          <p:cNvPr id="227" name="Google Shape;227;p26"/>
          <p:cNvSpPr/>
          <p:nvPr/>
        </p:nvSpPr>
        <p:spPr>
          <a:xfrm>
            <a:off x="282596" y="2901742"/>
            <a:ext cx="3334893" cy="837948"/>
          </a:xfrm>
          <a:prstGeom prst="roundRect">
            <a:avLst>
              <a:gd fmla="val 16667" name="adj"/>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2. </a:t>
            </a:r>
            <a:r>
              <a:rPr b="1" i="0" lang="de-DE" sz="1400" u="none" cap="none" strike="noStrike">
                <a:solidFill>
                  <a:schemeClr val="dk1"/>
                </a:solidFill>
                <a:latin typeface="Arial"/>
                <a:ea typeface="Arial"/>
                <a:cs typeface="Arial"/>
                <a:sym typeface="Arial"/>
              </a:rPr>
              <a:t>Engaged</a:t>
            </a:r>
            <a:br>
              <a:rPr b="0" i="0" lang="de-DE" sz="14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a vital part of the institution</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feel important at work</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an achiever</a:t>
            </a:r>
            <a:endParaRPr b="0" i="0" sz="1100" u="none" cap="none" strike="noStrike">
              <a:solidFill>
                <a:schemeClr val="dk1"/>
              </a:solidFill>
              <a:latin typeface="Arial"/>
              <a:ea typeface="Arial"/>
              <a:cs typeface="Arial"/>
              <a:sym typeface="Arial"/>
            </a:endParaRPr>
          </a:p>
        </p:txBody>
      </p:sp>
      <p:sp>
        <p:nvSpPr>
          <p:cNvPr id="228" name="Google Shape;228;p26"/>
          <p:cNvSpPr/>
          <p:nvPr/>
        </p:nvSpPr>
        <p:spPr>
          <a:xfrm>
            <a:off x="282601" y="3739690"/>
            <a:ext cx="3334895" cy="837948"/>
          </a:xfrm>
          <a:prstGeom prst="roundRect">
            <a:avLst>
              <a:gd fmla="val 16667" name="adj"/>
            </a:avLst>
          </a:prstGeom>
          <a:solidFill>
            <a:srgbClr val="FFF2CC"/>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3. </a:t>
            </a:r>
            <a:r>
              <a:rPr b="1" i="0" lang="de-DE" sz="1400" u="none" cap="none" strike="noStrike">
                <a:solidFill>
                  <a:schemeClr val="dk1"/>
                </a:solidFill>
                <a:latin typeface="Arial"/>
                <a:ea typeface="Arial"/>
                <a:cs typeface="Arial"/>
                <a:sym typeface="Arial"/>
              </a:rPr>
              <a:t>Almost Engaged</a:t>
            </a:r>
            <a:br>
              <a:rPr b="0" i="0" lang="de-DE" sz="14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know I am part of something bigger</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might leave if I´m tempted</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-I´m proud to work here but I wouldn´t tell anyone</a:t>
            </a:r>
            <a:endParaRPr b="0" i="0" sz="1100" u="none" cap="none" strike="noStrike">
              <a:solidFill>
                <a:schemeClr val="dk1"/>
              </a:solidFill>
              <a:latin typeface="Arial"/>
              <a:ea typeface="Arial"/>
              <a:cs typeface="Arial"/>
              <a:sym typeface="Arial"/>
            </a:endParaRPr>
          </a:p>
        </p:txBody>
      </p:sp>
      <p:sp>
        <p:nvSpPr>
          <p:cNvPr id="229" name="Google Shape;229;p26"/>
          <p:cNvSpPr/>
          <p:nvPr/>
        </p:nvSpPr>
        <p:spPr>
          <a:xfrm>
            <a:off x="282601" y="4591297"/>
            <a:ext cx="3334895" cy="837948"/>
          </a:xfrm>
          <a:prstGeom prst="roundRect">
            <a:avLst>
              <a:gd fmla="val 16667" name="adj"/>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4. </a:t>
            </a:r>
            <a:r>
              <a:rPr b="1" i="0" lang="de-DE" sz="1400" u="none" cap="none" strike="noStrike">
                <a:solidFill>
                  <a:schemeClr val="dk1"/>
                </a:solidFill>
                <a:latin typeface="Arial"/>
                <a:ea typeface="Arial"/>
                <a:cs typeface="Arial"/>
                <a:sym typeface="Arial"/>
              </a:rPr>
              <a:t>Not Engaged</a:t>
            </a:r>
            <a:br>
              <a:rPr b="0" i="0" lang="de-DE" sz="14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read job ads</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have poor working conditions</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 don´t like my supervisor nor my team</a:t>
            </a:r>
            <a:endParaRPr b="0" i="0" sz="1100" u="none" cap="none" strike="noStrike">
              <a:solidFill>
                <a:schemeClr val="dk1"/>
              </a:solidFill>
              <a:latin typeface="Arial"/>
              <a:ea typeface="Arial"/>
              <a:cs typeface="Arial"/>
              <a:sym typeface="Arial"/>
            </a:endParaRPr>
          </a:p>
        </p:txBody>
      </p:sp>
      <p:sp>
        <p:nvSpPr>
          <p:cNvPr id="230" name="Google Shape;230;p26"/>
          <p:cNvSpPr/>
          <p:nvPr/>
        </p:nvSpPr>
        <p:spPr>
          <a:xfrm>
            <a:off x="282594" y="5469384"/>
            <a:ext cx="3334895" cy="837948"/>
          </a:xfrm>
          <a:prstGeom prst="roundRect">
            <a:avLst>
              <a:gd fmla="val 16667" name="adj"/>
            </a:avLst>
          </a:prstGeom>
          <a:solidFill>
            <a:srgbClr val="FFBDD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5. </a:t>
            </a:r>
            <a:r>
              <a:rPr b="1" i="0" lang="de-DE" sz="1400" u="none" cap="none" strike="noStrike">
                <a:solidFill>
                  <a:schemeClr val="dk1"/>
                </a:solidFill>
                <a:latin typeface="Arial"/>
                <a:ea typeface="Arial"/>
                <a:cs typeface="Arial"/>
                <a:sym typeface="Arial"/>
              </a:rPr>
              <a:t>Disengaged</a:t>
            </a:r>
            <a:br>
              <a:rPr b="0" i="0" lang="de-DE" sz="14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here for the money </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leaving when I can</a:t>
            </a:r>
            <a:br>
              <a:rPr b="0" i="0" lang="de-DE" sz="1100" u="none" cap="none" strike="noStrike">
                <a:solidFill>
                  <a:schemeClr val="dk1"/>
                </a:solidFill>
                <a:latin typeface="Arial"/>
                <a:ea typeface="Arial"/>
                <a:cs typeface="Arial"/>
                <a:sym typeface="Arial"/>
              </a:rPr>
            </a:br>
            <a:r>
              <a:rPr b="0" i="0" lang="de-DE" sz="1100" u="none" cap="none" strike="noStrike">
                <a:solidFill>
                  <a:schemeClr val="dk1"/>
                </a:solidFill>
                <a:latin typeface="Arial"/>
                <a:ea typeface="Arial"/>
                <a:cs typeface="Arial"/>
                <a:sym typeface="Arial"/>
              </a:rPr>
              <a:t>- I´m not satisfied with my job</a:t>
            </a:r>
            <a:endParaRPr b="0" i="0" sz="1100" u="none" cap="none" strike="noStrike">
              <a:solidFill>
                <a:schemeClr val="dk1"/>
              </a:solidFill>
              <a:latin typeface="Arial"/>
              <a:ea typeface="Arial"/>
              <a:cs typeface="Arial"/>
              <a:sym typeface="Arial"/>
            </a:endParaRPr>
          </a:p>
        </p:txBody>
      </p:sp>
      <p:sp>
        <p:nvSpPr>
          <p:cNvPr id="231" name="Google Shape;231;p26"/>
          <p:cNvSpPr txBox="1"/>
          <p:nvPr/>
        </p:nvSpPr>
        <p:spPr>
          <a:xfrm>
            <a:off x="2550695" y="515886"/>
            <a:ext cx="3810001" cy="523220"/>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de-DE" sz="1400" u="none" cap="none" strike="noStrike">
                <a:solidFill>
                  <a:srgbClr val="000000"/>
                </a:solidFill>
                <a:latin typeface="Arial"/>
                <a:ea typeface="Arial"/>
                <a:cs typeface="Arial"/>
                <a:sym typeface="Arial"/>
              </a:rPr>
              <a:t>MASLOW HIERARCHY OF NEEDS APPLIED TO EMPLOYEE ENGAGEMENT</a:t>
            </a:r>
            <a:endParaRPr b="1" i="0" sz="1400" u="none" cap="none" strike="noStrike">
              <a:solidFill>
                <a:srgbClr val="000000"/>
              </a:solidFill>
              <a:latin typeface="Arial"/>
              <a:ea typeface="Arial"/>
              <a:cs typeface="Arial"/>
              <a:sym typeface="Arial"/>
            </a:endParaRPr>
          </a:p>
        </p:txBody>
      </p:sp>
      <p:sp>
        <p:nvSpPr>
          <p:cNvPr id="232" name="Google Shape;232;p26"/>
          <p:cNvSpPr/>
          <p:nvPr/>
        </p:nvSpPr>
        <p:spPr>
          <a:xfrm>
            <a:off x="2573545" y="2049119"/>
            <a:ext cx="3810000" cy="4225675"/>
          </a:xfrm>
          <a:prstGeom prst="triangle">
            <a:avLst>
              <a:gd fmla="val 50221" name="adj"/>
            </a:avLst>
          </a:prstGeom>
          <a:solidFill>
            <a:schemeClr val="accent1">
              <a:alpha val="18431"/>
            </a:schemeClr>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3" name="Google Shape;233;p26"/>
          <p:cNvSpPr txBox="1"/>
          <p:nvPr/>
        </p:nvSpPr>
        <p:spPr>
          <a:xfrm>
            <a:off x="3702649" y="5777882"/>
            <a:ext cx="1984277" cy="276999"/>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de-DE" sz="1200" u="none" cap="none" strike="noStrike">
                <a:solidFill>
                  <a:srgbClr val="000000"/>
                </a:solidFill>
                <a:latin typeface="Arial"/>
                <a:ea typeface="Arial"/>
                <a:cs typeface="Arial"/>
                <a:sym typeface="Arial"/>
              </a:rPr>
              <a:t>SURVIVAL</a:t>
            </a:r>
            <a:endParaRPr b="1" i="0" sz="1200" u="none" cap="none" strike="noStrike">
              <a:solidFill>
                <a:srgbClr val="000000"/>
              </a:solidFill>
              <a:latin typeface="Arial"/>
              <a:ea typeface="Arial"/>
              <a:cs typeface="Arial"/>
              <a:sym typeface="Arial"/>
            </a:endParaRPr>
          </a:p>
        </p:txBody>
      </p:sp>
      <p:sp>
        <p:nvSpPr>
          <p:cNvPr id="234" name="Google Shape;234;p26"/>
          <p:cNvSpPr txBox="1"/>
          <p:nvPr/>
        </p:nvSpPr>
        <p:spPr>
          <a:xfrm>
            <a:off x="3702649" y="4871771"/>
            <a:ext cx="1920109" cy="276999"/>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de-DE" sz="1200" u="none" cap="none" strike="noStrike">
                <a:solidFill>
                  <a:srgbClr val="000000"/>
                </a:solidFill>
                <a:latin typeface="Arial"/>
                <a:ea typeface="Arial"/>
                <a:cs typeface="Arial"/>
                <a:sym typeface="Arial"/>
              </a:rPr>
              <a:t>SECURITY</a:t>
            </a:r>
            <a:endParaRPr b="1" i="0" sz="1200" u="none" cap="none" strike="noStrike">
              <a:solidFill>
                <a:srgbClr val="000000"/>
              </a:solidFill>
              <a:latin typeface="Arial"/>
              <a:ea typeface="Arial"/>
              <a:cs typeface="Arial"/>
              <a:sym typeface="Arial"/>
            </a:endParaRPr>
          </a:p>
        </p:txBody>
      </p:sp>
      <p:sp>
        <p:nvSpPr>
          <p:cNvPr id="235" name="Google Shape;235;p26"/>
          <p:cNvSpPr txBox="1"/>
          <p:nvPr/>
        </p:nvSpPr>
        <p:spPr>
          <a:xfrm>
            <a:off x="3705433" y="4064926"/>
            <a:ext cx="1716506" cy="276999"/>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de-DE" sz="1200" u="none" cap="none" strike="noStrike">
                <a:solidFill>
                  <a:srgbClr val="000000"/>
                </a:solidFill>
                <a:latin typeface="Arial"/>
                <a:ea typeface="Arial"/>
                <a:cs typeface="Arial"/>
                <a:sym typeface="Arial"/>
              </a:rPr>
              <a:t>BELONGING</a:t>
            </a:r>
            <a:endParaRPr b="1" i="0" sz="1200" u="none" cap="none" strike="noStrike">
              <a:solidFill>
                <a:srgbClr val="000000"/>
              </a:solidFill>
              <a:latin typeface="Arial"/>
              <a:ea typeface="Arial"/>
              <a:cs typeface="Arial"/>
              <a:sym typeface="Arial"/>
            </a:endParaRPr>
          </a:p>
        </p:txBody>
      </p:sp>
      <p:sp>
        <p:nvSpPr>
          <p:cNvPr id="236" name="Google Shape;236;p26"/>
          <p:cNvSpPr txBox="1"/>
          <p:nvPr/>
        </p:nvSpPr>
        <p:spPr>
          <a:xfrm>
            <a:off x="3702649" y="3182216"/>
            <a:ext cx="1719290" cy="276999"/>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de-DE" sz="1200" u="none" cap="none" strike="noStrike">
                <a:solidFill>
                  <a:srgbClr val="000000"/>
                </a:solidFill>
                <a:latin typeface="Arial"/>
                <a:ea typeface="Arial"/>
                <a:cs typeface="Arial"/>
                <a:sym typeface="Arial"/>
              </a:rPr>
              <a:t>IMPORTANCE</a:t>
            </a:r>
            <a:endParaRPr b="1" i="0" sz="1200" u="none" cap="none" strike="noStrike">
              <a:solidFill>
                <a:srgbClr val="000000"/>
              </a:solidFill>
              <a:latin typeface="Arial"/>
              <a:ea typeface="Arial"/>
              <a:cs typeface="Arial"/>
              <a:sym typeface="Arial"/>
            </a:endParaRPr>
          </a:p>
        </p:txBody>
      </p:sp>
      <p:sp>
        <p:nvSpPr>
          <p:cNvPr id="237" name="Google Shape;237;p26"/>
          <p:cNvSpPr txBox="1"/>
          <p:nvPr/>
        </p:nvSpPr>
        <p:spPr>
          <a:xfrm>
            <a:off x="3705433" y="2344696"/>
            <a:ext cx="1719290" cy="461665"/>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1" i="0" lang="de-DE" sz="1200" u="none" cap="none" strike="noStrike">
                <a:solidFill>
                  <a:srgbClr val="000000"/>
                </a:solidFill>
                <a:latin typeface="Arial"/>
                <a:ea typeface="Arial"/>
                <a:cs typeface="Arial"/>
                <a:sym typeface="Arial"/>
              </a:rPr>
              <a:t>SELF-AQUALIZATION</a:t>
            </a:r>
            <a:endParaRPr b="1" i="0" sz="1200" u="none" cap="none" strike="noStrike">
              <a:solidFill>
                <a:srgbClr val="000000"/>
              </a:solidFill>
              <a:latin typeface="Arial"/>
              <a:ea typeface="Arial"/>
              <a:cs typeface="Arial"/>
              <a:sym typeface="Arial"/>
            </a:endParaRPr>
          </a:p>
        </p:txBody>
      </p:sp>
      <p:pic>
        <p:nvPicPr>
          <p:cNvPr id="238" name="Google Shape;238;p26"/>
          <p:cNvPicPr preferRelativeResize="0"/>
          <p:nvPr/>
        </p:nvPicPr>
        <p:blipFill rotWithShape="1">
          <a:blip r:embed="rId4">
            <a:alphaModFix/>
          </a:blip>
          <a:srcRect b="0" l="0" r="0" t="0"/>
          <a:stretch/>
        </p:blipFill>
        <p:spPr>
          <a:xfrm>
            <a:off x="6237425" y="2163894"/>
            <a:ext cx="1077220" cy="710341"/>
          </a:xfrm>
          <a:prstGeom prst="rect">
            <a:avLst/>
          </a:prstGeom>
          <a:noFill/>
          <a:ln>
            <a:noFill/>
          </a:ln>
        </p:spPr>
      </p:pic>
      <p:pic>
        <p:nvPicPr>
          <p:cNvPr id="239" name="Google Shape;239;p26"/>
          <p:cNvPicPr preferRelativeResize="0"/>
          <p:nvPr/>
        </p:nvPicPr>
        <p:blipFill rotWithShape="1">
          <a:blip r:embed="rId5">
            <a:alphaModFix/>
          </a:blip>
          <a:srcRect b="0" l="0" r="0" t="0"/>
          <a:stretch/>
        </p:blipFill>
        <p:spPr>
          <a:xfrm>
            <a:off x="6301401" y="5429245"/>
            <a:ext cx="949268" cy="730492"/>
          </a:xfrm>
          <a:prstGeom prst="rect">
            <a:avLst/>
          </a:prstGeom>
          <a:noFill/>
          <a:ln>
            <a:noFill/>
          </a:ln>
        </p:spPr>
      </p:pic>
      <p:cxnSp>
        <p:nvCxnSpPr>
          <p:cNvPr id="240" name="Google Shape;240;p26"/>
          <p:cNvCxnSpPr/>
          <p:nvPr/>
        </p:nvCxnSpPr>
        <p:spPr>
          <a:xfrm rot="10800000">
            <a:off x="6791754" y="2909464"/>
            <a:ext cx="26100" cy="2498400"/>
          </a:xfrm>
          <a:prstGeom prst="straightConnector1">
            <a:avLst/>
          </a:prstGeom>
          <a:noFill/>
          <a:ln cap="flat" cmpd="sng" w="38100">
            <a:solidFill>
              <a:schemeClr val="accent1"/>
            </a:solidFill>
            <a:prstDash val="solid"/>
            <a:round/>
            <a:headEnd len="sm" w="sm" type="none"/>
            <a:tailEnd len="med" w="med" type="stealth"/>
          </a:ln>
          <a:effectLst>
            <a:outerShdw blurRad="40000" rotWithShape="0" dir="5400000" dist="23000">
              <a:srgbClr val="000000">
                <a:alpha val="34509"/>
              </a:srgbClr>
            </a:outerShdw>
          </a:effectLst>
        </p:spPr>
      </p:cxnSp>
      <p:sp>
        <p:nvSpPr>
          <p:cNvPr id="241" name="Google Shape;241;p26"/>
          <p:cNvSpPr txBox="1"/>
          <p:nvPr/>
        </p:nvSpPr>
        <p:spPr>
          <a:xfrm>
            <a:off x="5837560" y="3890333"/>
            <a:ext cx="1908386" cy="400110"/>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de-DE" sz="2000" u="none" cap="none" strike="noStrike">
                <a:solidFill>
                  <a:srgbClr val="000000"/>
                </a:solidFill>
                <a:latin typeface="Arial"/>
                <a:ea typeface="Arial"/>
                <a:cs typeface="Arial"/>
                <a:sym typeface="Arial"/>
              </a:rPr>
              <a:t>MOTIVATION</a:t>
            </a:r>
            <a:endParaRPr b="1" i="0" sz="2000" u="none" cap="none" strike="noStrike">
              <a:solidFill>
                <a:srgbClr val="000000"/>
              </a:solidFill>
              <a:latin typeface="Arial"/>
              <a:ea typeface="Arial"/>
              <a:cs typeface="Arial"/>
              <a:sym typeface="Arial"/>
            </a:endParaRPr>
          </a:p>
        </p:txBody>
      </p:sp>
      <p:pic>
        <p:nvPicPr>
          <p:cNvPr id="242" name="Google Shape;242;p26"/>
          <p:cNvPicPr preferRelativeResize="0"/>
          <p:nvPr/>
        </p:nvPicPr>
        <p:blipFill rotWithShape="1">
          <a:blip r:embed="rId6">
            <a:alphaModFix/>
          </a:blip>
          <a:srcRect b="0" l="0" r="0" t="0"/>
          <a:stretch/>
        </p:blipFill>
        <p:spPr>
          <a:xfrm>
            <a:off x="6804803" y="89846"/>
            <a:ext cx="2072820" cy="13778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7"/>
          <p:cNvSpPr/>
          <p:nvPr>
            <p:ph type="ctrTitle"/>
          </p:nvPr>
        </p:nvSpPr>
        <p:spPr>
          <a:xfrm>
            <a:off x="385687" y="1527071"/>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060"/>
              <a:buFont typeface="Trebuchet MS"/>
              <a:buNone/>
            </a:pPr>
            <a:r>
              <a:rPr b="1" lang="de-DE" sz="3060">
                <a:solidFill>
                  <a:schemeClr val="lt1"/>
                </a:solidFill>
                <a:latin typeface="Trebuchet MS"/>
                <a:ea typeface="Trebuchet MS"/>
                <a:cs typeface="Trebuchet MS"/>
                <a:sym typeface="Trebuchet MS"/>
              </a:rPr>
              <a:t>Motivate / Reward your employees</a:t>
            </a:r>
            <a:endParaRPr/>
          </a:p>
        </p:txBody>
      </p:sp>
      <p:sp>
        <p:nvSpPr>
          <p:cNvPr id="248" name="Google Shape;248;p27"/>
          <p:cNvSpPr txBox="1"/>
          <p:nvPr>
            <p:ph idx="1" type="subTitle"/>
          </p:nvPr>
        </p:nvSpPr>
        <p:spPr>
          <a:xfrm>
            <a:off x="282601" y="1838652"/>
            <a:ext cx="8520600" cy="4250827"/>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b="1" lang="de-DE"/>
              <a:t>  </a:t>
            </a:r>
            <a:endParaRPr sz="1400"/>
          </a:p>
        </p:txBody>
      </p:sp>
      <p:sp>
        <p:nvSpPr>
          <p:cNvPr id="249" name="Google Shape;249;p27"/>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250" name="Google Shape;250;p27"/>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251" name="Google Shape;251;p27"/>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pic>
        <p:nvPicPr>
          <p:cNvPr id="252" name="Google Shape;252;p27"/>
          <p:cNvPicPr preferRelativeResize="0"/>
          <p:nvPr/>
        </p:nvPicPr>
        <p:blipFill rotWithShape="1">
          <a:blip r:embed="rId4">
            <a:alphaModFix/>
          </a:blip>
          <a:srcRect b="0" l="0" r="0" t="0"/>
          <a:stretch/>
        </p:blipFill>
        <p:spPr>
          <a:xfrm>
            <a:off x="3645476" y="208460"/>
            <a:ext cx="1890241" cy="1138069"/>
          </a:xfrm>
          <a:prstGeom prst="rect">
            <a:avLst/>
          </a:prstGeom>
          <a:noFill/>
          <a:ln>
            <a:noFill/>
          </a:ln>
        </p:spPr>
      </p:pic>
      <p:pic>
        <p:nvPicPr>
          <p:cNvPr id="253" name="Google Shape;253;p27"/>
          <p:cNvPicPr preferRelativeResize="0"/>
          <p:nvPr/>
        </p:nvPicPr>
        <p:blipFill rotWithShape="1">
          <a:blip r:embed="rId5">
            <a:alphaModFix/>
          </a:blip>
          <a:srcRect b="0" l="0" r="0" t="0"/>
          <a:stretch/>
        </p:blipFill>
        <p:spPr>
          <a:xfrm>
            <a:off x="611465" y="4902594"/>
            <a:ext cx="2532788" cy="1043445"/>
          </a:xfrm>
          <a:prstGeom prst="rect">
            <a:avLst/>
          </a:prstGeom>
          <a:noFill/>
          <a:ln>
            <a:noFill/>
          </a:ln>
        </p:spPr>
      </p:pic>
      <p:sp>
        <p:nvSpPr>
          <p:cNvPr id="254" name="Google Shape;254;p27"/>
          <p:cNvSpPr/>
          <p:nvPr/>
        </p:nvSpPr>
        <p:spPr>
          <a:xfrm>
            <a:off x="396744" y="2296537"/>
            <a:ext cx="4572000" cy="230832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Arial"/>
                <a:ea typeface="Arial"/>
                <a:cs typeface="Arial"/>
                <a:sym typeface="Arial"/>
              </a:rPr>
              <a:t>It’s totally normal for employees to face dips in motivation, but it becomes a problem when your colleagues are consistently disengaged. </a:t>
            </a:r>
            <a:br>
              <a:rPr b="0" i="0" lang="de-DE" sz="1800" u="none" cap="none" strike="noStrike">
                <a:solidFill>
                  <a:srgbClr val="000000"/>
                </a:solidFill>
                <a:latin typeface="Arial"/>
                <a:ea typeface="Arial"/>
                <a:cs typeface="Arial"/>
                <a:sym typeface="Arial"/>
              </a:rPr>
            </a:b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Arial"/>
                <a:ea typeface="Arial"/>
                <a:cs typeface="Arial"/>
                <a:sym typeface="Arial"/>
              </a:rPr>
              <a:t>That's why we gathered some great tips from experts to help keep you and your team motivated, day in and day out. </a:t>
            </a:r>
            <a:endParaRPr b="0" i="0" sz="1400" u="none" cap="none" strike="noStrike">
              <a:solidFill>
                <a:srgbClr val="000000"/>
              </a:solidFill>
              <a:latin typeface="Arial"/>
              <a:ea typeface="Arial"/>
              <a:cs typeface="Arial"/>
              <a:sym typeface="Arial"/>
            </a:endParaRPr>
          </a:p>
        </p:txBody>
      </p:sp>
      <p:sp>
        <p:nvSpPr>
          <p:cNvPr id="255" name="Google Shape;255;p27"/>
          <p:cNvSpPr txBox="1"/>
          <p:nvPr/>
        </p:nvSpPr>
        <p:spPr>
          <a:xfrm>
            <a:off x="5082887" y="2296537"/>
            <a:ext cx="3664369" cy="3108543"/>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de-DE" sz="1400" u="none" cap="none" strike="noStrike">
                <a:solidFill>
                  <a:srgbClr val="000000"/>
                </a:solidFill>
                <a:latin typeface="Arial"/>
                <a:ea typeface="Arial"/>
                <a:cs typeface="Arial"/>
                <a:sym typeface="Arial"/>
              </a:rPr>
              <a:t>1. Recognize great work</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2. Set small, measurable goals</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3. Celebrate results</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4. Stay positive</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5. Stay fueled</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6. Take regular breaks</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7. Stay healthy</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8. Be transparent</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9. Encourage teamwork</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10. Envision and share positive outcomes</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11. Find purpose</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12. Offer small, consistent rewards</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13. Provide a sense of security</a:t>
            </a:r>
            <a:br>
              <a:rPr b="0" i="0" lang="de-DE" sz="1400" u="none" cap="none" strike="noStrike">
                <a:solidFill>
                  <a:srgbClr val="000000"/>
                </a:solidFill>
                <a:latin typeface="Arial"/>
                <a:ea typeface="Arial"/>
                <a:cs typeface="Arial"/>
                <a:sym typeface="Arial"/>
              </a:rPr>
            </a:br>
            <a:r>
              <a:rPr b="0" i="0" lang="de-DE" sz="1400" u="none" cap="none" strike="noStrike">
                <a:solidFill>
                  <a:srgbClr val="000000"/>
                </a:solidFill>
                <a:latin typeface="Arial"/>
                <a:ea typeface="Arial"/>
                <a:cs typeface="Arial"/>
                <a:sym typeface="Arial"/>
              </a:rPr>
              <a:t>14. See and share the big picture</a:t>
            </a:r>
            <a:endParaRPr b="0" i="0" sz="1400" u="none" cap="none" strike="noStrike">
              <a:solidFill>
                <a:srgbClr val="000000"/>
              </a:solidFill>
              <a:latin typeface="Arial"/>
              <a:ea typeface="Arial"/>
              <a:cs typeface="Arial"/>
              <a:sym typeface="Arial"/>
            </a:endParaRPr>
          </a:p>
        </p:txBody>
      </p:sp>
      <p:pic>
        <p:nvPicPr>
          <p:cNvPr id="256" name="Google Shape;256;p27"/>
          <p:cNvPicPr preferRelativeResize="0"/>
          <p:nvPr/>
        </p:nvPicPr>
        <p:blipFill rotWithShape="1">
          <a:blip r:embed="rId6">
            <a:alphaModFix/>
          </a:blip>
          <a:srcRect b="0" l="0" r="0" t="0"/>
          <a:stretch/>
        </p:blipFill>
        <p:spPr>
          <a:xfrm>
            <a:off x="6833467" y="70720"/>
            <a:ext cx="2072820" cy="137781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8"/>
          <p:cNvSpPr/>
          <p:nvPr>
            <p:ph type="ctrTitle"/>
          </p:nvPr>
        </p:nvSpPr>
        <p:spPr>
          <a:xfrm>
            <a:off x="311700" y="1642467"/>
            <a:ext cx="8520600" cy="467688"/>
          </a:xfrm>
          <a:prstGeom prst="roundRect">
            <a:avLst>
              <a:gd fmla="val 16667" name="adj"/>
            </a:avLst>
          </a:prstGeom>
          <a:solidFill>
            <a:srgbClr val="3087B9"/>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de-DE" sz="3060">
                <a:solidFill>
                  <a:schemeClr val="lt2"/>
                </a:solidFill>
                <a:latin typeface="Trebuchet MS"/>
                <a:ea typeface="Trebuchet MS"/>
                <a:cs typeface="Trebuchet MS"/>
                <a:sym typeface="Trebuchet MS"/>
              </a:rPr>
              <a:t>Exercises</a:t>
            </a:r>
            <a:endParaRPr b="1" sz="3060">
              <a:solidFill>
                <a:schemeClr val="lt2"/>
              </a:solidFill>
            </a:endParaRPr>
          </a:p>
        </p:txBody>
      </p:sp>
      <p:sp>
        <p:nvSpPr>
          <p:cNvPr id="262" name="Google Shape;262;p28"/>
          <p:cNvSpPr txBox="1"/>
          <p:nvPr>
            <p:ph idx="1" type="subTitle"/>
          </p:nvPr>
        </p:nvSpPr>
        <p:spPr>
          <a:xfrm>
            <a:off x="311699" y="2110155"/>
            <a:ext cx="8325863" cy="3868614"/>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400"/>
              <a:buNone/>
            </a:pPr>
            <a:r>
              <a:rPr lang="de-DE"/>
              <a:t>Below are scenarios of critical decisions you may need to make as a manager. Read each question and select one from each pair of statements. </a:t>
            </a:r>
            <a:endParaRPr/>
          </a:p>
          <a:p>
            <a:pPr indent="0" lvl="0" marL="0" rtl="0" algn="l">
              <a:lnSpc>
                <a:spcPct val="90000"/>
              </a:lnSpc>
              <a:spcBef>
                <a:spcPts val="750"/>
              </a:spcBef>
              <a:spcAft>
                <a:spcPts val="0"/>
              </a:spcAft>
              <a:buClr>
                <a:schemeClr val="dk1"/>
              </a:buClr>
              <a:buSzPts val="1400"/>
              <a:buNone/>
            </a:pPr>
            <a:r>
              <a:rPr lang="de-DE"/>
              <a:t>You need to lay off 10 people. Would you:</a:t>
            </a:r>
            <a:endParaRPr sz="2400"/>
          </a:p>
          <a:p>
            <a:pPr indent="0" lvl="1" marL="342900" rtl="0" algn="l">
              <a:lnSpc>
                <a:spcPct val="90000"/>
              </a:lnSpc>
              <a:spcBef>
                <a:spcPts val="375"/>
              </a:spcBef>
              <a:spcAft>
                <a:spcPts val="0"/>
              </a:spcAft>
              <a:buClr>
                <a:schemeClr val="dk1"/>
              </a:buClr>
              <a:buSzPts val="1200"/>
              <a:buNone/>
            </a:pPr>
            <a:r>
              <a:rPr lang="de-DE" sz="1600"/>
              <a:t>a. lay off the newest 10 people?</a:t>
            </a:r>
            <a:endParaRPr sz="1800"/>
          </a:p>
          <a:p>
            <a:pPr indent="0" lvl="1" marL="342900" rtl="0" algn="l">
              <a:lnSpc>
                <a:spcPct val="90000"/>
              </a:lnSpc>
              <a:spcBef>
                <a:spcPts val="375"/>
              </a:spcBef>
              <a:spcAft>
                <a:spcPts val="0"/>
              </a:spcAft>
              <a:buClr>
                <a:schemeClr val="dk1"/>
              </a:buClr>
              <a:buSzPts val="1200"/>
              <a:buNone/>
            </a:pPr>
            <a:r>
              <a:rPr lang="de-DE" sz="1600"/>
              <a:t>b. lay off the 10 people who have the lowest performance evaluations?</a:t>
            </a:r>
            <a:endParaRPr sz="1800"/>
          </a:p>
          <a:p>
            <a:pPr indent="0" lvl="1" marL="342900" rtl="0" algn="l">
              <a:lnSpc>
                <a:spcPct val="90000"/>
              </a:lnSpc>
              <a:spcBef>
                <a:spcPts val="375"/>
              </a:spcBef>
              <a:spcAft>
                <a:spcPts val="0"/>
              </a:spcAft>
              <a:buClr>
                <a:schemeClr val="dk1"/>
              </a:buClr>
              <a:buSzPts val="800"/>
              <a:buNone/>
            </a:pPr>
            <a:r>
              <a:t/>
            </a:r>
            <a:endParaRPr sz="1000"/>
          </a:p>
          <a:p>
            <a:pPr indent="0" lvl="0" marL="0" rtl="0" algn="l">
              <a:lnSpc>
                <a:spcPct val="90000"/>
              </a:lnSpc>
              <a:spcBef>
                <a:spcPts val="750"/>
              </a:spcBef>
              <a:spcAft>
                <a:spcPts val="0"/>
              </a:spcAft>
              <a:buClr>
                <a:schemeClr val="dk1"/>
              </a:buClr>
              <a:buSzPts val="1400"/>
              <a:buNone/>
            </a:pPr>
            <a:r>
              <a:rPr lang="de-DE"/>
              <a:t>You need to establish a dress code. Would you:</a:t>
            </a:r>
            <a:endParaRPr sz="2400"/>
          </a:p>
          <a:p>
            <a:pPr indent="0" lvl="1" marL="342900" rtl="0" algn="l">
              <a:lnSpc>
                <a:spcPct val="90000"/>
              </a:lnSpc>
              <a:spcBef>
                <a:spcPts val="375"/>
              </a:spcBef>
              <a:spcAft>
                <a:spcPts val="0"/>
              </a:spcAft>
              <a:buClr>
                <a:schemeClr val="dk1"/>
              </a:buClr>
              <a:buSzPts val="1200"/>
              <a:buNone/>
            </a:pPr>
            <a:r>
              <a:rPr lang="de-DE" sz="1600"/>
              <a:t>a. ask employees to use their best judgment?</a:t>
            </a:r>
            <a:endParaRPr sz="1800"/>
          </a:p>
          <a:p>
            <a:pPr indent="0" lvl="1" marL="342900" rtl="0" algn="l">
              <a:lnSpc>
                <a:spcPct val="90000"/>
              </a:lnSpc>
              <a:spcBef>
                <a:spcPts val="375"/>
              </a:spcBef>
              <a:spcAft>
                <a:spcPts val="0"/>
              </a:spcAft>
              <a:buClr>
                <a:schemeClr val="dk1"/>
              </a:buClr>
              <a:buSzPts val="1200"/>
              <a:buNone/>
            </a:pPr>
            <a:r>
              <a:rPr lang="de-DE" sz="1600"/>
              <a:t>b. create a detailed dress code highlighting what is proper and improper?</a:t>
            </a:r>
            <a:endParaRPr sz="1800"/>
          </a:p>
          <a:p>
            <a:pPr indent="0" lvl="1" marL="342900" rtl="0" algn="l">
              <a:lnSpc>
                <a:spcPct val="90000"/>
              </a:lnSpc>
              <a:spcBef>
                <a:spcPts val="375"/>
              </a:spcBef>
              <a:spcAft>
                <a:spcPts val="0"/>
              </a:spcAft>
              <a:buClr>
                <a:schemeClr val="dk1"/>
              </a:buClr>
              <a:buSzPts val="800"/>
              <a:buNone/>
            </a:pPr>
            <a:r>
              <a:t/>
            </a:r>
            <a:endParaRPr sz="1000"/>
          </a:p>
          <a:p>
            <a:pPr indent="0" lvl="0" marL="0" rtl="0" algn="l">
              <a:lnSpc>
                <a:spcPct val="90000"/>
              </a:lnSpc>
              <a:spcBef>
                <a:spcPts val="750"/>
              </a:spcBef>
              <a:spcAft>
                <a:spcPts val="0"/>
              </a:spcAft>
              <a:buClr>
                <a:schemeClr val="dk1"/>
              </a:buClr>
              <a:buSzPts val="1400"/>
              <a:buNone/>
            </a:pPr>
            <a:r>
              <a:rPr lang="de-DE"/>
              <a:t>You need to monitor employees during work hours. Would you:</a:t>
            </a:r>
            <a:endParaRPr sz="2400"/>
          </a:p>
          <a:p>
            <a:pPr indent="0" lvl="1" marL="342900" rtl="0" algn="l">
              <a:lnSpc>
                <a:spcPct val="90000"/>
              </a:lnSpc>
              <a:spcBef>
                <a:spcPts val="375"/>
              </a:spcBef>
              <a:spcAft>
                <a:spcPts val="0"/>
              </a:spcAft>
              <a:buClr>
                <a:schemeClr val="dk1"/>
              </a:buClr>
              <a:buSzPts val="1200"/>
              <a:buNone/>
            </a:pPr>
            <a:r>
              <a:rPr lang="de-DE" sz="1600"/>
              <a:t>a</a:t>
            </a:r>
            <a:r>
              <a:rPr lang="de-DE" sz="1800"/>
              <a:t>. </a:t>
            </a:r>
            <a:r>
              <a:rPr lang="de-DE" sz="1600"/>
              <a:t>not monitor them because they are professionals and you trust them?</a:t>
            </a:r>
            <a:endParaRPr sz="1800"/>
          </a:p>
          <a:p>
            <a:pPr indent="0" lvl="1" marL="342900" rtl="0" algn="l">
              <a:lnSpc>
                <a:spcPct val="90000"/>
              </a:lnSpc>
              <a:spcBef>
                <a:spcPts val="375"/>
              </a:spcBef>
              <a:spcAft>
                <a:spcPts val="0"/>
              </a:spcAft>
              <a:buClr>
                <a:schemeClr val="dk1"/>
              </a:buClr>
              <a:buSzPts val="1200"/>
              <a:buNone/>
            </a:pPr>
            <a:r>
              <a:rPr lang="de-DE" sz="1600"/>
              <a:t>b. install a program monitoring their Web usage to ensure that they are spending work hours actually doing work?</a:t>
            </a:r>
            <a:endParaRPr sz="1800"/>
          </a:p>
          <a:p>
            <a:pPr indent="0" lvl="1" marL="342900" rtl="0" algn="ctr">
              <a:lnSpc>
                <a:spcPct val="90000"/>
              </a:lnSpc>
              <a:spcBef>
                <a:spcPts val="375"/>
              </a:spcBef>
              <a:spcAft>
                <a:spcPts val="0"/>
              </a:spcAft>
              <a:buClr>
                <a:schemeClr val="dk1"/>
              </a:buClr>
              <a:buSzPts val="1200"/>
              <a:buNone/>
            </a:pPr>
            <a:r>
              <a:t/>
            </a:r>
            <a:endParaRPr sz="1200"/>
          </a:p>
          <a:p>
            <a:pPr indent="-266700" lvl="0" marL="342900" rtl="0" algn="l">
              <a:lnSpc>
                <a:spcPct val="90000"/>
              </a:lnSpc>
              <a:spcBef>
                <a:spcPts val="750"/>
              </a:spcBef>
              <a:spcAft>
                <a:spcPts val="0"/>
              </a:spcAft>
              <a:buClr>
                <a:schemeClr val="dk1"/>
              </a:buClr>
              <a:buSzPts val="1200"/>
              <a:buNone/>
            </a:pPr>
            <a:r>
              <a:t/>
            </a:r>
            <a:endParaRPr sz="1200"/>
          </a:p>
        </p:txBody>
      </p:sp>
      <p:pic>
        <p:nvPicPr>
          <p:cNvPr descr="A close up of a logo&#10;&#10;Description automatically generated" id="263" name="Google Shape;263;p28"/>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64" name="Google Shape;264;p28"/>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id="265" name="Google Shape;265;p28"/>
          <p:cNvPicPr preferRelativeResize="0"/>
          <p:nvPr/>
        </p:nvPicPr>
        <p:blipFill rotWithShape="1">
          <a:blip r:embed="rId4">
            <a:alphaModFix/>
          </a:blip>
          <a:srcRect b="0" l="0" r="0" t="0"/>
          <a:stretch/>
        </p:blipFill>
        <p:spPr>
          <a:xfrm>
            <a:off x="6288258" y="253218"/>
            <a:ext cx="2503435" cy="126310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9"/>
          <p:cNvSpPr/>
          <p:nvPr>
            <p:ph type="ctrTitle"/>
          </p:nvPr>
        </p:nvSpPr>
        <p:spPr>
          <a:xfrm>
            <a:off x="311700" y="1642466"/>
            <a:ext cx="8520600" cy="528865"/>
          </a:xfrm>
          <a:prstGeom prst="roundRect">
            <a:avLst>
              <a:gd fmla="val 16667" name="adj"/>
            </a:avLst>
          </a:prstGeom>
          <a:solidFill>
            <a:srgbClr val="3087B9"/>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de-DE" sz="3060">
                <a:solidFill>
                  <a:schemeClr val="lt2"/>
                </a:solidFill>
                <a:latin typeface="Trebuchet MS"/>
                <a:ea typeface="Trebuchet MS"/>
                <a:cs typeface="Trebuchet MS"/>
                <a:sym typeface="Trebuchet MS"/>
              </a:rPr>
              <a:t>Summary/Conclusion</a:t>
            </a:r>
            <a:endParaRPr/>
          </a:p>
        </p:txBody>
      </p:sp>
      <p:sp>
        <p:nvSpPr>
          <p:cNvPr id="271" name="Google Shape;271;p29"/>
          <p:cNvSpPr txBox="1"/>
          <p:nvPr>
            <p:ph idx="1" type="subTitle"/>
          </p:nvPr>
        </p:nvSpPr>
        <p:spPr>
          <a:xfrm>
            <a:off x="271125" y="2287397"/>
            <a:ext cx="6612233" cy="3995872"/>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br>
              <a:rPr lang="de-DE"/>
            </a:br>
            <a:endParaRPr/>
          </a:p>
        </p:txBody>
      </p:sp>
      <p:pic>
        <p:nvPicPr>
          <p:cNvPr descr="A close up of a logo&#10;&#10;Description automatically generated" id="272" name="Google Shape;272;p29"/>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73" name="Google Shape;273;p29"/>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274" name="Google Shape;274;p29"/>
          <p:cNvSpPr/>
          <p:nvPr/>
        </p:nvSpPr>
        <p:spPr>
          <a:xfrm>
            <a:off x="468533" y="2221799"/>
            <a:ext cx="8214485" cy="18774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A positive workplace is the basic element that will get your company to the top. In order to achieve a high level of employee productivity, management needs to encourage a positive workplace environment.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Ensure that your employees feel that their work and efforts is an important contribution to the company’s success. Remember to always keep an ‘open-door’ policy and have an approachable management team.</a:t>
            </a:r>
            <a:endParaRPr b="0" i="0" sz="1800" u="none" cap="none" strike="noStrike">
              <a:solidFill>
                <a:schemeClr val="dk1"/>
              </a:solidFill>
              <a:latin typeface="Trebuchet MS"/>
              <a:ea typeface="Trebuchet MS"/>
              <a:cs typeface="Trebuchet MS"/>
              <a:sym typeface="Trebuchet MS"/>
            </a:endParaRPr>
          </a:p>
        </p:txBody>
      </p:sp>
      <p:sp>
        <p:nvSpPr>
          <p:cNvPr id="275" name="Google Shape;275;p29"/>
          <p:cNvSpPr/>
          <p:nvPr/>
        </p:nvSpPr>
        <p:spPr>
          <a:xfrm>
            <a:off x="580305" y="4083673"/>
            <a:ext cx="7986919" cy="569495"/>
          </a:xfrm>
          <a:prstGeom prst="rect">
            <a:avLst/>
          </a:prstGeom>
          <a:solidFill>
            <a:srgbClr val="D5DBE5"/>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Arial"/>
                <a:ea typeface="Arial"/>
                <a:cs typeface="Arial"/>
                <a:sym typeface="Arial"/>
              </a:rPr>
              <a:t>3 WAYS TO BOOST EMPLOYEE MOTIVATION</a:t>
            </a:r>
            <a:br>
              <a:rPr b="0" i="0" lang="de-DE" sz="1400" u="none" cap="none" strike="noStrike">
                <a:solidFill>
                  <a:schemeClr val="dk1"/>
                </a:solidFill>
                <a:latin typeface="Arial"/>
                <a:ea typeface="Arial"/>
                <a:cs typeface="Arial"/>
                <a:sym typeface="Arial"/>
              </a:rPr>
            </a:br>
            <a:r>
              <a:rPr b="0" i="0" lang="de-DE" sz="1400" u="none" cap="none" strike="noStrike">
                <a:solidFill>
                  <a:schemeClr val="dk1"/>
                </a:solidFill>
                <a:latin typeface="Arial"/>
                <a:ea typeface="Arial"/>
                <a:cs typeface="Arial"/>
                <a:sym typeface="Arial"/>
              </a:rPr>
              <a:t>Companies can craete environments that motivate employees by:</a:t>
            </a:r>
            <a:endParaRPr b="0" i="0" sz="1400" u="none" cap="none" strike="noStrike">
              <a:solidFill>
                <a:schemeClr val="dk1"/>
              </a:solidFill>
              <a:latin typeface="Arial"/>
              <a:ea typeface="Arial"/>
              <a:cs typeface="Arial"/>
              <a:sym typeface="Arial"/>
            </a:endParaRPr>
          </a:p>
        </p:txBody>
      </p:sp>
      <p:sp>
        <p:nvSpPr>
          <p:cNvPr id="276" name="Google Shape;276;p29"/>
          <p:cNvSpPr/>
          <p:nvPr/>
        </p:nvSpPr>
        <p:spPr>
          <a:xfrm>
            <a:off x="768429" y="4684775"/>
            <a:ext cx="2326107" cy="1130968"/>
          </a:xfrm>
          <a:prstGeom prst="roundRect">
            <a:avLst>
              <a:gd fmla="val 16667" name="adj"/>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100"/>
              <a:buFont typeface="Arial"/>
              <a:buNone/>
            </a:pPr>
            <a:r>
              <a:rPr b="0" i="0" lang="de-DE" sz="1100" u="none" cap="none" strike="noStrike">
                <a:solidFill>
                  <a:schemeClr val="dk1"/>
                </a:solidFill>
                <a:latin typeface="Arial"/>
                <a:ea typeface="Arial"/>
                <a:cs typeface="Arial"/>
                <a:sym typeface="Arial"/>
              </a:rPr>
              <a:t>1. Expect employer to provide support &amp; encourage self-direction. Have employers to encourage problem-solving, not impose solutions.</a:t>
            </a:r>
            <a:endParaRPr b="0" i="0" sz="1100" u="none" cap="none" strike="noStrike">
              <a:solidFill>
                <a:schemeClr val="dk1"/>
              </a:solidFill>
              <a:latin typeface="Arial"/>
              <a:ea typeface="Arial"/>
              <a:cs typeface="Arial"/>
              <a:sym typeface="Arial"/>
            </a:endParaRPr>
          </a:p>
        </p:txBody>
      </p:sp>
      <p:sp>
        <p:nvSpPr>
          <p:cNvPr id="277" name="Google Shape;277;p29"/>
          <p:cNvSpPr/>
          <p:nvPr/>
        </p:nvSpPr>
        <p:spPr>
          <a:xfrm>
            <a:off x="3408946" y="4684775"/>
            <a:ext cx="2326107" cy="1130968"/>
          </a:xfrm>
          <a:prstGeom prst="roundRect">
            <a:avLst>
              <a:gd fmla="val 16667" name="adj"/>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100"/>
              <a:buFont typeface="Arial"/>
              <a:buNone/>
            </a:pPr>
            <a:r>
              <a:rPr b="0" i="0" lang="de-DE" sz="1100" u="none" cap="none" strike="noStrike">
                <a:solidFill>
                  <a:schemeClr val="dk1"/>
                </a:solidFill>
                <a:latin typeface="Arial"/>
                <a:ea typeface="Arial"/>
                <a:cs typeface="Arial"/>
                <a:sym typeface="Arial"/>
              </a:rPr>
              <a:t>2. Create rewards systems that affirm. Use rewards like pay increases, bonuses, and promotions to boost feelings of competence and mastery.</a:t>
            </a:r>
            <a:endParaRPr b="0" i="0" sz="1100" u="none" cap="none" strike="noStrike">
              <a:solidFill>
                <a:schemeClr val="dk1"/>
              </a:solidFill>
              <a:latin typeface="Arial"/>
              <a:ea typeface="Arial"/>
              <a:cs typeface="Arial"/>
              <a:sym typeface="Arial"/>
            </a:endParaRPr>
          </a:p>
        </p:txBody>
      </p:sp>
      <p:sp>
        <p:nvSpPr>
          <p:cNvPr id="278" name="Google Shape;278;p29"/>
          <p:cNvSpPr/>
          <p:nvPr/>
        </p:nvSpPr>
        <p:spPr>
          <a:xfrm>
            <a:off x="6034714" y="4684775"/>
            <a:ext cx="2326107" cy="1130968"/>
          </a:xfrm>
          <a:prstGeom prst="roundRect">
            <a:avLst>
              <a:gd fmla="val 16667" name="adj"/>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100"/>
              <a:buFont typeface="Arial"/>
              <a:buNone/>
            </a:pPr>
            <a:r>
              <a:rPr b="0" i="0" lang="de-DE" sz="1100" u="none" cap="none" strike="noStrike">
                <a:solidFill>
                  <a:schemeClr val="dk1"/>
                </a:solidFill>
                <a:latin typeface="Arial"/>
                <a:ea typeface="Arial"/>
                <a:cs typeface="Arial"/>
                <a:sym typeface="Arial"/>
              </a:rPr>
              <a:t>3. Minimize organizational politics &amp; promote fairness. Ensure the rewards are based on qualifications and performance, not connections.</a:t>
            </a:r>
            <a:endParaRPr b="0" i="0" sz="1100" u="none" cap="none" strike="noStrike">
              <a:solidFill>
                <a:schemeClr val="dk1"/>
              </a:solidFill>
              <a:latin typeface="Arial"/>
              <a:ea typeface="Arial"/>
              <a:cs typeface="Arial"/>
              <a:sym typeface="Arial"/>
            </a:endParaRPr>
          </a:p>
        </p:txBody>
      </p:sp>
      <p:pic>
        <p:nvPicPr>
          <p:cNvPr id="279" name="Google Shape;279;p29"/>
          <p:cNvPicPr preferRelativeResize="0"/>
          <p:nvPr/>
        </p:nvPicPr>
        <p:blipFill rotWithShape="1">
          <a:blip r:embed="rId4">
            <a:alphaModFix/>
          </a:blip>
          <a:srcRect b="0" l="0" r="0" t="0"/>
          <a:stretch/>
        </p:blipFill>
        <p:spPr>
          <a:xfrm>
            <a:off x="6759480" y="55421"/>
            <a:ext cx="2072820" cy="137781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0"/>
          <p:cNvSpPr txBox="1"/>
          <p:nvPr>
            <p:ph type="ctrTitle"/>
          </p:nvPr>
        </p:nvSpPr>
        <p:spPr>
          <a:xfrm>
            <a:off x="1143000" y="1577555"/>
            <a:ext cx="6858000" cy="1932407"/>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4320"/>
              <a:buFont typeface="Trebuchet MS"/>
              <a:buNone/>
            </a:pPr>
            <a:r>
              <a:rPr b="1" lang="de-DE" sz="4320"/>
              <a:t>Thank you for watching!</a:t>
            </a:r>
            <a:br>
              <a:rPr b="1" i="1" lang="de-DE" sz="4320">
                <a:solidFill>
                  <a:schemeClr val="accent4"/>
                </a:solidFill>
              </a:rPr>
            </a:br>
            <a:endParaRPr sz="4050"/>
          </a:p>
        </p:txBody>
      </p:sp>
      <p:pic>
        <p:nvPicPr>
          <p:cNvPr descr="A close up of a logo&#10;&#10;Description automatically generated" id="285" name="Google Shape;285;p30"/>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pic>
        <p:nvPicPr>
          <p:cNvPr id="286" name="Google Shape;286;p30"/>
          <p:cNvPicPr preferRelativeResize="0"/>
          <p:nvPr/>
        </p:nvPicPr>
        <p:blipFill rotWithShape="1">
          <a:blip r:embed="rId4">
            <a:alphaModFix/>
          </a:blip>
          <a:srcRect b="0" l="0" r="0" t="0"/>
          <a:stretch/>
        </p:blipFill>
        <p:spPr>
          <a:xfrm>
            <a:off x="311700" y="5859710"/>
            <a:ext cx="1439863" cy="398463"/>
          </a:xfrm>
          <a:prstGeom prst="rect">
            <a:avLst/>
          </a:prstGeom>
          <a:noFill/>
          <a:ln>
            <a:noFill/>
          </a:ln>
        </p:spPr>
      </p:pic>
      <p:pic>
        <p:nvPicPr>
          <p:cNvPr id="287" name="Google Shape;287;p30"/>
          <p:cNvPicPr preferRelativeResize="0"/>
          <p:nvPr/>
        </p:nvPicPr>
        <p:blipFill rotWithShape="1">
          <a:blip r:embed="rId5">
            <a:alphaModFix/>
          </a:blip>
          <a:srcRect b="0" l="0" r="0" t="0"/>
          <a:stretch/>
        </p:blipFill>
        <p:spPr>
          <a:xfrm>
            <a:off x="1794425" y="5859710"/>
            <a:ext cx="792163" cy="404813"/>
          </a:xfrm>
          <a:prstGeom prst="rect">
            <a:avLst/>
          </a:prstGeom>
          <a:noFill/>
          <a:ln>
            <a:noFill/>
          </a:ln>
        </p:spPr>
      </p:pic>
      <p:pic>
        <p:nvPicPr>
          <p:cNvPr id="288" name="Google Shape;288;p30"/>
          <p:cNvPicPr preferRelativeResize="0"/>
          <p:nvPr/>
        </p:nvPicPr>
        <p:blipFill rotWithShape="1">
          <a:blip r:embed="rId6">
            <a:alphaModFix/>
          </a:blip>
          <a:srcRect b="0" l="0" r="0" t="0"/>
          <a:stretch/>
        </p:blipFill>
        <p:spPr>
          <a:xfrm>
            <a:off x="2697713" y="5859710"/>
            <a:ext cx="822325" cy="361950"/>
          </a:xfrm>
          <a:prstGeom prst="rect">
            <a:avLst/>
          </a:prstGeom>
          <a:noFill/>
          <a:ln>
            <a:noFill/>
          </a:ln>
        </p:spPr>
      </p:pic>
      <p:pic>
        <p:nvPicPr>
          <p:cNvPr id="289" name="Google Shape;289;p30"/>
          <p:cNvPicPr preferRelativeResize="0"/>
          <p:nvPr/>
        </p:nvPicPr>
        <p:blipFill rotWithShape="1">
          <a:blip r:embed="rId7">
            <a:alphaModFix/>
          </a:blip>
          <a:srcRect b="0" l="0" r="0" t="0"/>
          <a:stretch/>
        </p:blipFill>
        <p:spPr>
          <a:xfrm>
            <a:off x="3572425" y="5859710"/>
            <a:ext cx="1390650" cy="323850"/>
          </a:xfrm>
          <a:prstGeom prst="rect">
            <a:avLst/>
          </a:prstGeom>
          <a:noFill/>
          <a:ln>
            <a:noFill/>
          </a:ln>
        </p:spPr>
      </p:pic>
      <p:pic>
        <p:nvPicPr>
          <p:cNvPr id="290" name="Google Shape;290;p30"/>
          <p:cNvPicPr preferRelativeResize="0"/>
          <p:nvPr/>
        </p:nvPicPr>
        <p:blipFill rotWithShape="1">
          <a:blip r:embed="rId8">
            <a:alphaModFix/>
          </a:blip>
          <a:srcRect b="0" l="0" r="0" t="0"/>
          <a:stretch/>
        </p:blipFill>
        <p:spPr>
          <a:xfrm>
            <a:off x="5029750" y="5859710"/>
            <a:ext cx="752475" cy="333375"/>
          </a:xfrm>
          <a:prstGeom prst="rect">
            <a:avLst/>
          </a:prstGeom>
          <a:noFill/>
          <a:ln>
            <a:noFill/>
          </a:ln>
        </p:spPr>
      </p:pic>
      <p:pic>
        <p:nvPicPr>
          <p:cNvPr id="291" name="Google Shape;291;p30"/>
          <p:cNvPicPr preferRelativeResize="0"/>
          <p:nvPr/>
        </p:nvPicPr>
        <p:blipFill rotWithShape="1">
          <a:blip r:embed="rId9">
            <a:alphaModFix/>
          </a:blip>
          <a:srcRect b="0" l="0" r="0" t="0"/>
          <a:stretch/>
        </p:blipFill>
        <p:spPr>
          <a:xfrm>
            <a:off x="5858425" y="5859710"/>
            <a:ext cx="342900" cy="306388"/>
          </a:xfrm>
          <a:prstGeom prst="rect">
            <a:avLst/>
          </a:prstGeom>
          <a:noFill/>
          <a:ln>
            <a:noFill/>
          </a:ln>
        </p:spPr>
      </p:pic>
      <p:pic>
        <p:nvPicPr>
          <p:cNvPr id="292" name="Google Shape;292;p30"/>
          <p:cNvPicPr preferRelativeResize="0"/>
          <p:nvPr/>
        </p:nvPicPr>
        <p:blipFill rotWithShape="1">
          <a:blip r:embed="rId10">
            <a:alphaModFix/>
          </a:blip>
          <a:srcRect b="0" l="0" r="0" t="0"/>
          <a:stretch/>
        </p:blipFill>
        <p:spPr>
          <a:xfrm>
            <a:off x="6291813" y="5859710"/>
            <a:ext cx="525462" cy="369888"/>
          </a:xfrm>
          <a:prstGeom prst="rect">
            <a:avLst/>
          </a:prstGeom>
          <a:noFill/>
          <a:ln>
            <a:noFill/>
          </a:ln>
        </p:spPr>
      </p:pic>
      <p:sp>
        <p:nvSpPr>
          <p:cNvPr id="293" name="Google Shape;293;p30"/>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descr="A close up of a logo&#10;&#10;Description automatically generated" id="298" name="Google Shape;298;p31"/>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pic>
        <p:nvPicPr>
          <p:cNvPr id="299" name="Google Shape;299;p31"/>
          <p:cNvPicPr preferRelativeResize="0"/>
          <p:nvPr/>
        </p:nvPicPr>
        <p:blipFill rotWithShape="1">
          <a:blip r:embed="rId4">
            <a:alphaModFix/>
          </a:blip>
          <a:srcRect b="0" l="0" r="0" t="0"/>
          <a:stretch/>
        </p:blipFill>
        <p:spPr>
          <a:xfrm>
            <a:off x="311700" y="5859710"/>
            <a:ext cx="1439863" cy="398463"/>
          </a:xfrm>
          <a:prstGeom prst="rect">
            <a:avLst/>
          </a:prstGeom>
          <a:noFill/>
          <a:ln>
            <a:noFill/>
          </a:ln>
        </p:spPr>
      </p:pic>
      <p:pic>
        <p:nvPicPr>
          <p:cNvPr id="300" name="Google Shape;300;p31"/>
          <p:cNvPicPr preferRelativeResize="0"/>
          <p:nvPr/>
        </p:nvPicPr>
        <p:blipFill rotWithShape="1">
          <a:blip r:embed="rId5">
            <a:alphaModFix/>
          </a:blip>
          <a:srcRect b="0" l="0" r="0" t="0"/>
          <a:stretch/>
        </p:blipFill>
        <p:spPr>
          <a:xfrm>
            <a:off x="1794425" y="5859710"/>
            <a:ext cx="792163" cy="404813"/>
          </a:xfrm>
          <a:prstGeom prst="rect">
            <a:avLst/>
          </a:prstGeom>
          <a:noFill/>
          <a:ln>
            <a:noFill/>
          </a:ln>
        </p:spPr>
      </p:pic>
      <p:pic>
        <p:nvPicPr>
          <p:cNvPr id="301" name="Google Shape;301;p31"/>
          <p:cNvPicPr preferRelativeResize="0"/>
          <p:nvPr/>
        </p:nvPicPr>
        <p:blipFill rotWithShape="1">
          <a:blip r:embed="rId6">
            <a:alphaModFix/>
          </a:blip>
          <a:srcRect b="0" l="0" r="0" t="0"/>
          <a:stretch/>
        </p:blipFill>
        <p:spPr>
          <a:xfrm>
            <a:off x="2697713" y="5859710"/>
            <a:ext cx="822325" cy="361950"/>
          </a:xfrm>
          <a:prstGeom prst="rect">
            <a:avLst/>
          </a:prstGeom>
          <a:noFill/>
          <a:ln>
            <a:noFill/>
          </a:ln>
        </p:spPr>
      </p:pic>
      <p:pic>
        <p:nvPicPr>
          <p:cNvPr id="302" name="Google Shape;302;p31"/>
          <p:cNvPicPr preferRelativeResize="0"/>
          <p:nvPr/>
        </p:nvPicPr>
        <p:blipFill rotWithShape="1">
          <a:blip r:embed="rId7">
            <a:alphaModFix/>
          </a:blip>
          <a:srcRect b="0" l="0" r="0" t="0"/>
          <a:stretch/>
        </p:blipFill>
        <p:spPr>
          <a:xfrm>
            <a:off x="3572425" y="5859710"/>
            <a:ext cx="1390650" cy="323850"/>
          </a:xfrm>
          <a:prstGeom prst="rect">
            <a:avLst/>
          </a:prstGeom>
          <a:noFill/>
          <a:ln>
            <a:noFill/>
          </a:ln>
        </p:spPr>
      </p:pic>
      <p:pic>
        <p:nvPicPr>
          <p:cNvPr id="303" name="Google Shape;303;p31"/>
          <p:cNvPicPr preferRelativeResize="0"/>
          <p:nvPr/>
        </p:nvPicPr>
        <p:blipFill rotWithShape="1">
          <a:blip r:embed="rId8">
            <a:alphaModFix/>
          </a:blip>
          <a:srcRect b="0" l="0" r="0" t="0"/>
          <a:stretch/>
        </p:blipFill>
        <p:spPr>
          <a:xfrm>
            <a:off x="5029750" y="5859710"/>
            <a:ext cx="752475" cy="333375"/>
          </a:xfrm>
          <a:prstGeom prst="rect">
            <a:avLst/>
          </a:prstGeom>
          <a:noFill/>
          <a:ln>
            <a:noFill/>
          </a:ln>
        </p:spPr>
      </p:pic>
      <p:pic>
        <p:nvPicPr>
          <p:cNvPr id="304" name="Google Shape;304;p31"/>
          <p:cNvPicPr preferRelativeResize="0"/>
          <p:nvPr/>
        </p:nvPicPr>
        <p:blipFill rotWithShape="1">
          <a:blip r:embed="rId9">
            <a:alphaModFix/>
          </a:blip>
          <a:srcRect b="0" l="0" r="0" t="0"/>
          <a:stretch/>
        </p:blipFill>
        <p:spPr>
          <a:xfrm>
            <a:off x="5858425" y="5859710"/>
            <a:ext cx="342900" cy="306388"/>
          </a:xfrm>
          <a:prstGeom prst="rect">
            <a:avLst/>
          </a:prstGeom>
          <a:noFill/>
          <a:ln>
            <a:noFill/>
          </a:ln>
        </p:spPr>
      </p:pic>
      <p:pic>
        <p:nvPicPr>
          <p:cNvPr id="305" name="Google Shape;305;p31"/>
          <p:cNvPicPr preferRelativeResize="0"/>
          <p:nvPr/>
        </p:nvPicPr>
        <p:blipFill rotWithShape="1">
          <a:blip r:embed="rId10">
            <a:alphaModFix/>
          </a:blip>
          <a:srcRect b="0" l="0" r="0" t="0"/>
          <a:stretch/>
        </p:blipFill>
        <p:spPr>
          <a:xfrm>
            <a:off x="6291813" y="5859710"/>
            <a:ext cx="525462" cy="369888"/>
          </a:xfrm>
          <a:prstGeom prst="rect">
            <a:avLst/>
          </a:prstGeom>
          <a:noFill/>
          <a:ln>
            <a:noFill/>
          </a:ln>
        </p:spPr>
      </p:pic>
      <p:sp>
        <p:nvSpPr>
          <p:cNvPr id="306" name="Google Shape;306;p31"/>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307" name="Google Shape;307;p31"/>
          <p:cNvSpPr/>
          <p:nvPr/>
        </p:nvSpPr>
        <p:spPr>
          <a:xfrm>
            <a:off x="399433" y="2951740"/>
            <a:ext cx="8506271" cy="224451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de-DE" sz="1200" u="sng" cap="none" strike="noStrike">
                <a:solidFill>
                  <a:schemeClr val="hlink"/>
                </a:solidFill>
                <a:latin typeface="Trebuchet MS"/>
                <a:ea typeface="Trebuchet MS"/>
                <a:cs typeface="Trebuchet MS"/>
                <a:sym typeface="Trebuchet MS"/>
                <a:hlinkClick r:id="rId11"/>
              </a:rPr>
              <a:t>https://inside.6q.io/employee-motivation-important/</a:t>
            </a:r>
            <a:br>
              <a:rPr b="0" i="0" lang="de-DE" sz="1200" u="none" cap="none" strike="noStrike">
                <a:solidFill>
                  <a:schemeClr val="dk1"/>
                </a:solidFill>
                <a:latin typeface="Trebuchet MS"/>
                <a:ea typeface="Trebuchet MS"/>
                <a:cs typeface="Trebuchet MS"/>
                <a:sym typeface="Trebuchet MS"/>
              </a:rPr>
            </a:br>
            <a:r>
              <a:rPr b="0" i="0" lang="de-DE" sz="1200" u="sng" cap="none" strike="noStrike">
                <a:solidFill>
                  <a:schemeClr val="hlink"/>
                </a:solidFill>
                <a:latin typeface="Trebuchet MS"/>
                <a:ea typeface="Trebuchet MS"/>
                <a:cs typeface="Trebuchet MS"/>
                <a:sym typeface="Trebuchet MS"/>
                <a:hlinkClick r:id="rId12"/>
              </a:rPr>
              <a:t>https://www.businessperform.com/workplace-training/workplace_environment.html</a:t>
            </a:r>
            <a:br>
              <a:rPr b="0" i="0" lang="de-DE" sz="1200" u="none" cap="none" strike="noStrike">
                <a:solidFill>
                  <a:schemeClr val="dk1"/>
                </a:solidFill>
                <a:latin typeface="Trebuchet MS"/>
                <a:ea typeface="Trebuchet MS"/>
                <a:cs typeface="Trebuchet MS"/>
                <a:sym typeface="Trebuchet MS"/>
              </a:rPr>
            </a:br>
            <a:r>
              <a:rPr b="0" i="0" lang="de-DE" sz="1200" u="sng" cap="none" strike="noStrike">
                <a:solidFill>
                  <a:schemeClr val="hlink"/>
                </a:solidFill>
                <a:latin typeface="Trebuchet MS"/>
                <a:ea typeface="Trebuchet MS"/>
                <a:cs typeface="Trebuchet MS"/>
                <a:sym typeface="Trebuchet MS"/>
                <a:hlinkClick r:id="rId13"/>
              </a:rPr>
              <a:t>https://www.forbes.com/sites/alankohll/2018/08/14/how-to-build-a-positive-company-culture/#4290bbd449b5</a:t>
            </a:r>
            <a:br>
              <a:rPr b="0" i="0" lang="de-DE" sz="1200" u="none" cap="none" strike="noStrike">
                <a:solidFill>
                  <a:schemeClr val="dk1"/>
                </a:solidFill>
                <a:latin typeface="Trebuchet MS"/>
                <a:ea typeface="Trebuchet MS"/>
                <a:cs typeface="Trebuchet MS"/>
                <a:sym typeface="Trebuchet MS"/>
              </a:rPr>
            </a:br>
            <a:r>
              <a:rPr b="0" i="0" lang="de-DE" sz="1200" u="sng" cap="none" strike="noStrike">
                <a:solidFill>
                  <a:schemeClr val="hlink"/>
                </a:solidFill>
                <a:latin typeface="Trebuchet MS"/>
                <a:ea typeface="Trebuchet MS"/>
                <a:cs typeface="Trebuchet MS"/>
                <a:sym typeface="Trebuchet MS"/>
                <a:hlinkClick r:id="rId14"/>
              </a:rPr>
              <a:t>https://www.thebalancecareers.com/what-is-company-culture-2062000</a:t>
            </a:r>
            <a:br>
              <a:rPr b="0" i="0" lang="de-DE" sz="1200" u="none" cap="none" strike="noStrike">
                <a:solidFill>
                  <a:schemeClr val="dk1"/>
                </a:solidFill>
                <a:latin typeface="Trebuchet MS"/>
                <a:ea typeface="Trebuchet MS"/>
                <a:cs typeface="Trebuchet MS"/>
                <a:sym typeface="Trebuchet MS"/>
              </a:rPr>
            </a:br>
            <a:r>
              <a:rPr b="0" i="0" lang="de-DE" sz="1200" u="sng" cap="none" strike="noStrike">
                <a:solidFill>
                  <a:schemeClr val="hlink"/>
                </a:solidFill>
                <a:latin typeface="Trebuchet MS"/>
                <a:ea typeface="Trebuchet MS"/>
                <a:cs typeface="Trebuchet MS"/>
                <a:sym typeface="Trebuchet MS"/>
                <a:hlinkClick r:id="rId15"/>
              </a:rPr>
              <a:t>https://www.sympa.com/insights/blog/6-basic-hr-metrics-for-measuring-employee-motivation/</a:t>
            </a:r>
            <a:r>
              <a:rPr b="0" i="0" lang="de-DE" sz="1200" u="none" cap="none" strike="noStrike">
                <a:solidFill>
                  <a:schemeClr val="dk1"/>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de-DE" sz="1200" u="sng" cap="none" strike="noStrike">
                <a:solidFill>
                  <a:schemeClr val="hlink"/>
                </a:solidFill>
                <a:latin typeface="Trebuchet MS"/>
                <a:ea typeface="Trebuchet MS"/>
                <a:cs typeface="Trebuchet MS"/>
                <a:sym typeface="Trebuchet MS"/>
                <a:hlinkClick r:id="rId16"/>
              </a:rPr>
              <a:t>https://blog.bonus.ly/20-simple-ways-to-increase-motivation-in-the-workplace/</a:t>
            </a:r>
            <a:r>
              <a:rPr b="0" i="0" lang="de-DE" sz="1200" u="none" cap="none" strike="noStrike">
                <a:solidFill>
                  <a:schemeClr val="dk1"/>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de-DE" sz="1200" u="sng" cap="none" strike="noStrike">
                <a:solidFill>
                  <a:schemeClr val="hlink"/>
                </a:solidFill>
                <a:latin typeface="Trebuchet MS"/>
                <a:ea typeface="Trebuchet MS"/>
                <a:cs typeface="Trebuchet MS"/>
                <a:sym typeface="Trebuchet MS"/>
                <a:hlinkClick r:id="rId17"/>
              </a:rPr>
              <a:t>https://saylordotorg.github.io/text_organizational-behavior-v1.1/index.html</a:t>
            </a:r>
            <a:br>
              <a:rPr b="0" i="0" lang="de-DE" sz="1200" u="sng" cap="none" strike="noStrike">
                <a:solidFill>
                  <a:schemeClr val="hlink"/>
                </a:solidFill>
                <a:latin typeface="Trebuchet MS"/>
                <a:ea typeface="Trebuchet MS"/>
                <a:cs typeface="Trebuchet MS"/>
                <a:sym typeface="Trebuchet MS"/>
              </a:rPr>
            </a:br>
            <a:br>
              <a:rPr b="0" i="0" lang="de-DE" sz="1200" u="sng" cap="none" strike="noStrike">
                <a:solidFill>
                  <a:schemeClr val="hlink"/>
                </a:solidFill>
                <a:latin typeface="Trebuchet MS"/>
                <a:ea typeface="Trebuchet MS"/>
                <a:cs typeface="Trebuchet MS"/>
                <a:sym typeface="Trebuchet MS"/>
              </a:rPr>
            </a:br>
            <a:r>
              <a:rPr b="0" i="0" lang="de-DE" sz="1200" u="sng" cap="none" strike="noStrike">
                <a:solidFill>
                  <a:schemeClr val="hlink"/>
                </a:solidFill>
                <a:latin typeface="Trebuchet MS"/>
                <a:ea typeface="Trebuchet MS"/>
                <a:cs typeface="Trebuchet MS"/>
                <a:sym typeface="Trebuchet MS"/>
              </a:rPr>
              <a:t>Pictures: 	</a:t>
            </a:r>
            <a:r>
              <a:rPr b="0" i="0" lang="de-DE" sz="1200" u="none" cap="none" strike="noStrike">
                <a:solidFill>
                  <a:srgbClr val="000000"/>
                </a:solidFill>
                <a:latin typeface="Arial"/>
                <a:ea typeface="Arial"/>
                <a:cs typeface="Arial"/>
                <a:sym typeface="Arial"/>
              </a:rPr>
              <a:t>Bild von </a:t>
            </a:r>
            <a:r>
              <a:rPr b="0" i="0" lang="de-DE" sz="1200" u="sng" cap="none" strike="noStrike">
                <a:solidFill>
                  <a:schemeClr val="hlink"/>
                </a:solidFill>
                <a:latin typeface="Arial"/>
                <a:ea typeface="Arial"/>
                <a:cs typeface="Arial"/>
                <a:sym typeface="Arial"/>
                <a:hlinkClick r:id="rId18"/>
              </a:rPr>
              <a:t>Gerd Altmann</a:t>
            </a:r>
            <a:r>
              <a:rPr b="0" i="0" lang="de-DE" sz="1200" u="none" cap="none" strike="noStrike">
                <a:solidFill>
                  <a:srgbClr val="000000"/>
                </a:solidFill>
                <a:latin typeface="Arial"/>
                <a:ea typeface="Arial"/>
                <a:cs typeface="Arial"/>
                <a:sym typeface="Arial"/>
              </a:rPr>
              <a:t> auf </a:t>
            </a:r>
            <a:r>
              <a:rPr b="0" i="0" lang="de-DE" sz="1200" u="sng" cap="none" strike="noStrike">
                <a:solidFill>
                  <a:schemeClr val="hlink"/>
                </a:solidFill>
                <a:latin typeface="Arial"/>
                <a:ea typeface="Arial"/>
                <a:cs typeface="Arial"/>
                <a:sym typeface="Arial"/>
                <a:hlinkClick r:id="rId19"/>
              </a:rPr>
              <a:t>Pixabay</a:t>
            </a:r>
            <a:r>
              <a:rPr b="0" i="0" lang="de-DE" sz="1200" u="none" cap="none" strike="noStrike">
                <a:solidFill>
                  <a:srgbClr val="000000"/>
                </a:solidFill>
                <a:latin typeface="Arial"/>
                <a:ea typeface="Arial"/>
                <a:cs typeface="Arial"/>
                <a:sym typeface="Arial"/>
              </a:rPr>
              <a:t> </a:t>
            </a:r>
            <a:br>
              <a:rPr b="0" i="0" lang="de-DE" sz="1200" u="none" cap="none" strike="noStrike">
                <a:solidFill>
                  <a:srgbClr val="000000"/>
                </a:solidFill>
                <a:latin typeface="Arial"/>
                <a:ea typeface="Arial"/>
                <a:cs typeface="Arial"/>
                <a:sym typeface="Arial"/>
              </a:rPr>
            </a:br>
            <a:r>
              <a:rPr b="0" i="0" lang="de-DE" sz="1200" u="none" cap="none" strike="noStrike">
                <a:solidFill>
                  <a:srgbClr val="000000"/>
                </a:solidFill>
                <a:latin typeface="Arial"/>
                <a:ea typeface="Arial"/>
                <a:cs typeface="Arial"/>
                <a:sym typeface="Arial"/>
              </a:rPr>
              <a:t>	Bild von </a:t>
            </a:r>
            <a:r>
              <a:rPr b="0" i="0" lang="de-DE" sz="1200" u="sng" cap="none" strike="noStrike">
                <a:solidFill>
                  <a:schemeClr val="hlink"/>
                </a:solidFill>
                <a:latin typeface="Arial"/>
                <a:ea typeface="Arial"/>
                <a:cs typeface="Arial"/>
                <a:sym typeface="Arial"/>
                <a:hlinkClick r:id="rId20"/>
              </a:rPr>
              <a:t>Alexas_Fotos</a:t>
            </a:r>
            <a:r>
              <a:rPr b="0" i="0" lang="de-DE" sz="1200" u="none" cap="none" strike="noStrike">
                <a:solidFill>
                  <a:srgbClr val="000000"/>
                </a:solidFill>
                <a:latin typeface="Arial"/>
                <a:ea typeface="Arial"/>
                <a:cs typeface="Arial"/>
                <a:sym typeface="Arial"/>
              </a:rPr>
              <a:t> auf </a:t>
            </a:r>
            <a:r>
              <a:rPr b="0" i="0" lang="de-DE" sz="1200" u="sng" cap="none" strike="noStrike">
                <a:solidFill>
                  <a:schemeClr val="hlink"/>
                </a:solidFill>
                <a:latin typeface="Arial"/>
                <a:ea typeface="Arial"/>
                <a:cs typeface="Arial"/>
                <a:sym typeface="Arial"/>
                <a:hlinkClick r:id="rId21"/>
              </a:rPr>
              <a:t>Pixabay</a:t>
            </a:r>
            <a:r>
              <a:rPr b="0" i="0" lang="de-DE" sz="1200" u="none" cap="none" strike="noStrike">
                <a:solidFill>
                  <a:srgbClr val="000000"/>
                </a:solidFill>
                <a:latin typeface="Arial"/>
                <a:ea typeface="Arial"/>
                <a:cs typeface="Arial"/>
                <a:sym typeface="Arial"/>
              </a:rPr>
              <a:t> </a:t>
            </a:r>
            <a:br>
              <a:rPr b="0" i="0" lang="de-DE" sz="1200" u="none" cap="none" strike="noStrike">
                <a:solidFill>
                  <a:srgbClr val="000000"/>
                </a:solidFill>
                <a:latin typeface="Arial"/>
                <a:ea typeface="Arial"/>
                <a:cs typeface="Arial"/>
                <a:sym typeface="Arial"/>
              </a:rPr>
            </a:br>
            <a:r>
              <a:rPr b="0" i="0" lang="de-DE" sz="1200" u="none" cap="none" strike="noStrike">
                <a:solidFill>
                  <a:srgbClr val="000000"/>
                </a:solidFill>
                <a:latin typeface="Arial"/>
                <a:ea typeface="Arial"/>
                <a:cs typeface="Arial"/>
                <a:sym typeface="Arial"/>
              </a:rPr>
              <a:t>	Bild von </a:t>
            </a:r>
            <a:r>
              <a:rPr b="0" i="0" lang="de-DE" sz="1200" u="sng" cap="none" strike="noStrike">
                <a:solidFill>
                  <a:schemeClr val="hlink"/>
                </a:solidFill>
                <a:latin typeface="Arial"/>
                <a:ea typeface="Arial"/>
                <a:cs typeface="Arial"/>
                <a:sym typeface="Arial"/>
                <a:hlinkClick r:id="rId22"/>
              </a:rPr>
              <a:t>Free-Photos</a:t>
            </a:r>
            <a:r>
              <a:rPr b="0" i="0" lang="de-DE" sz="1200" u="none" cap="none" strike="noStrike">
                <a:solidFill>
                  <a:srgbClr val="000000"/>
                </a:solidFill>
                <a:latin typeface="Arial"/>
                <a:ea typeface="Arial"/>
                <a:cs typeface="Arial"/>
                <a:sym typeface="Arial"/>
              </a:rPr>
              <a:t> auf </a:t>
            </a:r>
            <a:r>
              <a:rPr b="0" i="0" lang="de-DE" sz="1200" u="sng" cap="none" strike="noStrike">
                <a:solidFill>
                  <a:schemeClr val="hlink"/>
                </a:solidFill>
                <a:latin typeface="Arial"/>
                <a:ea typeface="Arial"/>
                <a:cs typeface="Arial"/>
                <a:sym typeface="Arial"/>
                <a:hlinkClick r:id="rId23"/>
              </a:rPr>
              <a:t>Pixabay</a:t>
            </a:r>
            <a:r>
              <a:rPr b="0" i="0" lang="de-DE" sz="1200" u="none" cap="none" strike="noStrike">
                <a:solidFill>
                  <a:srgbClr val="000000"/>
                </a:solidFill>
                <a:latin typeface="Arial"/>
                <a:ea typeface="Arial"/>
                <a:cs typeface="Arial"/>
                <a:sym typeface="Arial"/>
              </a:rPr>
              <a:t> </a:t>
            </a:r>
            <a:endParaRPr b="0" i="0" sz="1200" u="none" cap="none" strike="noStrike">
              <a:solidFill>
                <a:schemeClr val="dk1"/>
              </a:solidFill>
              <a:latin typeface="Trebuchet MS"/>
              <a:ea typeface="Trebuchet MS"/>
              <a:cs typeface="Trebuchet MS"/>
              <a:sym typeface="Trebuchet MS"/>
            </a:endParaRPr>
          </a:p>
        </p:txBody>
      </p:sp>
      <p:sp>
        <p:nvSpPr>
          <p:cNvPr id="308" name="Google Shape;308;p31"/>
          <p:cNvSpPr txBox="1"/>
          <p:nvPr/>
        </p:nvSpPr>
        <p:spPr>
          <a:xfrm>
            <a:off x="399433" y="2446628"/>
            <a:ext cx="1394992" cy="2769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de-DE" sz="1800" u="sng" cap="none" strike="noStrike">
                <a:solidFill>
                  <a:schemeClr val="dk1"/>
                </a:solidFill>
                <a:latin typeface="Trebuchet MS"/>
                <a:ea typeface="Trebuchet MS"/>
                <a:cs typeface="Trebuchet MS"/>
                <a:sym typeface="Trebuchet MS"/>
              </a:rPr>
              <a:t>Sources</a:t>
            </a:r>
            <a:r>
              <a:rPr b="1" i="0" lang="de-DE" sz="1800" u="none" cap="none" strike="noStrike">
                <a:solidFill>
                  <a:schemeClr val="dk1"/>
                </a:solidFill>
                <a:latin typeface="Trebuchet MS"/>
                <a:ea typeface="Trebuchet MS"/>
                <a:cs typeface="Trebuchet MS"/>
                <a:sym typeface="Trebuchet MS"/>
              </a:rPr>
              <a:t>:</a:t>
            </a:r>
            <a:endParaRPr b="1"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5"/>
          <p:cNvSpPr txBox="1"/>
          <p:nvPr>
            <p:ph type="ctrTitle"/>
          </p:nvPr>
        </p:nvSpPr>
        <p:spPr>
          <a:xfrm>
            <a:off x="196483" y="1965105"/>
            <a:ext cx="8803933" cy="1427999"/>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4500"/>
              <a:buFont typeface="Trebuchet MS"/>
              <a:buNone/>
            </a:pPr>
            <a:br>
              <a:rPr b="1" lang="de-DE"/>
            </a:br>
            <a:r>
              <a:rPr b="1" lang="de-DE" sz="3600"/>
              <a:t>M4: How to motivate your Employees</a:t>
            </a:r>
            <a:br>
              <a:rPr b="1" lang="de-DE"/>
            </a:br>
            <a:r>
              <a:rPr b="1" lang="de-DE" sz="2400"/>
              <a:t>Unit 3: How to Improve Employee Motivation </a:t>
            </a:r>
            <a:endParaRPr b="1" sz="2400"/>
          </a:p>
        </p:txBody>
      </p:sp>
      <p:pic>
        <p:nvPicPr>
          <p:cNvPr descr="A close up of a logo&#10;&#10;Description automatically generated" id="114" name="Google Shape;114;p15"/>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15" name="Google Shape;115;p15"/>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16" name="Google Shape;116;p15"/>
          <p:cNvSpPr txBox="1"/>
          <p:nvPr>
            <p:ph idx="1" type="subTitle"/>
          </p:nvPr>
        </p:nvSpPr>
        <p:spPr>
          <a:xfrm>
            <a:off x="192900" y="3928168"/>
            <a:ext cx="8520600" cy="1153785"/>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2400"/>
              <a:buNone/>
            </a:pPr>
            <a:r>
              <a:rPr b="1" lang="de-DE" sz="2400"/>
              <a:t>Prepared by IHK-Projektgesellschaft</a:t>
            </a:r>
            <a:br>
              <a:rPr b="1" lang="de-DE" sz="2400"/>
            </a:br>
            <a:r>
              <a:rPr b="1" lang="de-DE" sz="2400" u="sng">
                <a:solidFill>
                  <a:schemeClr val="hlink"/>
                </a:solidFill>
                <a:hlinkClick r:id="rId4"/>
              </a:rPr>
              <a:t>www.ihk-projekt.de</a:t>
            </a:r>
            <a:r>
              <a:rPr b="1" lang="de-DE" sz="2400"/>
              <a:t> </a:t>
            </a:r>
            <a:br>
              <a:rPr b="1" lang="de-DE" sz="2400"/>
            </a:br>
            <a:r>
              <a:rPr b="1" lang="de-DE" sz="2400"/>
              <a:t>Germany</a:t>
            </a:r>
            <a:endParaRPr b="1" sz="2400"/>
          </a:p>
        </p:txBody>
      </p:sp>
      <p:pic>
        <p:nvPicPr>
          <p:cNvPr descr="Ein Bild, das Hemd enthält.&#10;&#10;Automatisch generierte Beschreibung" id="117" name="Google Shape;117;p15"/>
          <p:cNvPicPr preferRelativeResize="0"/>
          <p:nvPr/>
        </p:nvPicPr>
        <p:blipFill rotWithShape="1">
          <a:blip r:embed="rId5">
            <a:alphaModFix/>
          </a:blip>
          <a:srcRect b="0" l="0" r="0" t="0"/>
          <a:stretch/>
        </p:blipFill>
        <p:spPr>
          <a:xfrm>
            <a:off x="5787420" y="225200"/>
            <a:ext cx="2926080" cy="138379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6"/>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de-DE" sz="3060">
                <a:solidFill>
                  <a:schemeClr val="lt2"/>
                </a:solidFill>
                <a:latin typeface="Trebuchet MS"/>
                <a:ea typeface="Trebuchet MS"/>
                <a:cs typeface="Trebuchet MS"/>
                <a:sym typeface="Trebuchet MS"/>
              </a:rPr>
              <a:t>Learning Outcomes</a:t>
            </a:r>
            <a:endParaRPr/>
          </a:p>
        </p:txBody>
      </p:sp>
      <p:sp>
        <p:nvSpPr>
          <p:cNvPr id="123" name="Google Shape;123;p16"/>
          <p:cNvSpPr txBox="1"/>
          <p:nvPr>
            <p:ph idx="1" type="subTitle"/>
          </p:nvPr>
        </p:nvSpPr>
        <p:spPr>
          <a:xfrm>
            <a:off x="477495" y="2358061"/>
            <a:ext cx="8520601" cy="3128339"/>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2000"/>
              <a:buNone/>
            </a:pPr>
            <a:r>
              <a:rPr lang="de-DE" sz="2000"/>
              <a:t>By the end of this learning unit you will be able to improve Employee Motivation with helpful Tips and best practice and:</a:t>
            </a:r>
            <a:br>
              <a:rPr lang="de-DE" sz="2000"/>
            </a:br>
            <a:endParaRPr sz="2000"/>
          </a:p>
          <a:p>
            <a:pPr indent="-342900" lvl="0" marL="342900" rtl="0" algn="l">
              <a:lnSpc>
                <a:spcPct val="90000"/>
              </a:lnSpc>
              <a:spcBef>
                <a:spcPts val="750"/>
              </a:spcBef>
              <a:spcAft>
                <a:spcPts val="0"/>
              </a:spcAft>
              <a:buClr>
                <a:schemeClr val="dk1"/>
              </a:buClr>
              <a:buSzPts val="2000"/>
              <a:buFont typeface="Arial"/>
              <a:buChar char="•"/>
            </a:pPr>
            <a:r>
              <a:rPr lang="de-DE" sz="2000"/>
              <a:t>Improve internal communications</a:t>
            </a:r>
            <a:endParaRPr/>
          </a:p>
          <a:p>
            <a:pPr indent="-342900" lvl="0" marL="342900" rtl="0" algn="l">
              <a:lnSpc>
                <a:spcPct val="90000"/>
              </a:lnSpc>
              <a:spcBef>
                <a:spcPts val="750"/>
              </a:spcBef>
              <a:spcAft>
                <a:spcPts val="0"/>
              </a:spcAft>
              <a:buClr>
                <a:schemeClr val="dk1"/>
              </a:buClr>
              <a:buSzPts val="2000"/>
              <a:buFont typeface="Arial"/>
              <a:buChar char="•"/>
            </a:pPr>
            <a:r>
              <a:rPr lang="de-DE" sz="2000"/>
              <a:t>Build a positive workplace environment</a:t>
            </a:r>
            <a:endParaRPr/>
          </a:p>
          <a:p>
            <a:pPr indent="-342900" lvl="0" marL="342900" rtl="0" algn="l">
              <a:lnSpc>
                <a:spcPct val="90000"/>
              </a:lnSpc>
              <a:spcBef>
                <a:spcPts val="750"/>
              </a:spcBef>
              <a:spcAft>
                <a:spcPts val="0"/>
              </a:spcAft>
              <a:buClr>
                <a:schemeClr val="dk1"/>
              </a:buClr>
              <a:buSzPts val="2000"/>
              <a:buFont typeface="Arial"/>
              <a:buChar char="•"/>
            </a:pPr>
            <a:r>
              <a:rPr lang="de-DE" sz="2000"/>
              <a:t>Create a positive company culture</a:t>
            </a:r>
            <a:endParaRPr/>
          </a:p>
          <a:p>
            <a:pPr indent="-342900" lvl="0" marL="342900" rtl="0" algn="l">
              <a:lnSpc>
                <a:spcPct val="90000"/>
              </a:lnSpc>
              <a:spcBef>
                <a:spcPts val="750"/>
              </a:spcBef>
              <a:spcAft>
                <a:spcPts val="0"/>
              </a:spcAft>
              <a:buClr>
                <a:schemeClr val="dk1"/>
              </a:buClr>
              <a:buSzPts val="2000"/>
              <a:buFont typeface="Arial"/>
              <a:buChar char="•"/>
            </a:pPr>
            <a:r>
              <a:rPr lang="de-DE" sz="2000"/>
              <a:t>Motivate / Reward your employees</a:t>
            </a:r>
            <a:endParaRPr sz="2000"/>
          </a:p>
        </p:txBody>
      </p:sp>
      <p:pic>
        <p:nvPicPr>
          <p:cNvPr descr="A close up of a logo&#10;&#10;Description automatically generated" id="124" name="Google Shape;124;p16"/>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25" name="Google Shape;125;p16"/>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descr="Ein Bild, das Hemd enthält.&#10;&#10;Automatisch generierte Beschreibung" id="126" name="Google Shape;126;p16"/>
          <p:cNvPicPr preferRelativeResize="0"/>
          <p:nvPr/>
        </p:nvPicPr>
        <p:blipFill rotWithShape="1">
          <a:blip r:embed="rId4">
            <a:alphaModFix/>
          </a:blip>
          <a:srcRect b="0" l="0" r="0" t="0"/>
          <a:stretch/>
        </p:blipFill>
        <p:spPr>
          <a:xfrm>
            <a:off x="5763513" y="129638"/>
            <a:ext cx="2926080" cy="138379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7"/>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de-DE" sz="3060">
                <a:solidFill>
                  <a:schemeClr val="lt2"/>
                </a:solidFill>
                <a:latin typeface="Trebuchet MS"/>
                <a:ea typeface="Trebuchet MS"/>
                <a:cs typeface="Trebuchet MS"/>
                <a:sym typeface="Trebuchet MS"/>
              </a:rPr>
              <a:t>Introduction</a:t>
            </a:r>
            <a:endParaRPr b="1" sz="3060">
              <a:solidFill>
                <a:schemeClr val="lt2"/>
              </a:solidFill>
            </a:endParaRPr>
          </a:p>
        </p:txBody>
      </p:sp>
      <p:sp>
        <p:nvSpPr>
          <p:cNvPr id="132" name="Google Shape;132;p17"/>
          <p:cNvSpPr txBox="1"/>
          <p:nvPr>
            <p:ph idx="1" type="subTitle"/>
          </p:nvPr>
        </p:nvSpPr>
        <p:spPr>
          <a:xfrm>
            <a:off x="330382" y="2422583"/>
            <a:ext cx="8520600" cy="1114701"/>
          </a:xfrm>
          <a:prstGeom prst="rect">
            <a:avLst/>
          </a:prstGeom>
          <a:noFill/>
          <a:ln>
            <a:noFill/>
          </a:ln>
        </p:spPr>
        <p:txBody>
          <a:bodyPr anchorCtr="0" anchor="t" bIns="91425" lIns="91425" spcFirstLastPara="1" rIns="91425" wrap="square" tIns="91425">
            <a:noAutofit/>
          </a:bodyPr>
          <a:lstStyle/>
          <a:p>
            <a:pPr indent="0" lvl="0" marL="0" rtl="0" algn="just">
              <a:lnSpc>
                <a:spcPct val="90000"/>
              </a:lnSpc>
              <a:spcBef>
                <a:spcPts val="750"/>
              </a:spcBef>
              <a:spcAft>
                <a:spcPts val="0"/>
              </a:spcAft>
              <a:buClr>
                <a:schemeClr val="dk1"/>
              </a:buClr>
              <a:buSzPts val="1800"/>
              <a:buNone/>
            </a:pPr>
            <a:r>
              <a:rPr lang="de-DE"/>
              <a:t>Employee motivation is a critical aspect at the workplace which leads to the performance of the department and even the company. Improve employees motivation needs to be a regular routine.</a:t>
            </a:r>
            <a:endParaRPr/>
          </a:p>
        </p:txBody>
      </p:sp>
      <p:pic>
        <p:nvPicPr>
          <p:cNvPr descr="A close up of a logo&#10;&#10;Description automatically generated" id="133" name="Google Shape;133;p17"/>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34" name="Google Shape;134;p17"/>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35" name="Google Shape;135;p17"/>
          <p:cNvSpPr txBox="1"/>
          <p:nvPr/>
        </p:nvSpPr>
        <p:spPr>
          <a:xfrm>
            <a:off x="4123543" y="3752626"/>
            <a:ext cx="4708757" cy="1840772"/>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000000"/>
              </a:buClr>
              <a:buSzPts val="1800"/>
              <a:buFont typeface="Arial"/>
              <a:buNone/>
            </a:pPr>
            <a:r>
              <a:rPr b="0" i="1" lang="de-DE" sz="1800" u="none" cap="none" strike="noStrike">
                <a:solidFill>
                  <a:srgbClr val="000000"/>
                </a:solidFill>
                <a:latin typeface="Arial"/>
                <a:ea typeface="Arial"/>
                <a:cs typeface="Arial"/>
                <a:sym typeface="Arial"/>
              </a:rPr>
              <a:t>“Employees who believe that management is concerned about them as a whole person – not just an employee – are more productive, more satisfied, more fulfilled. Satisfied employees mean satisfied customers, which leads to profitability.” </a:t>
            </a:r>
            <a:r>
              <a:rPr b="0" i="0" lang="de-DE" sz="1800" u="none" cap="none" strike="noStrike">
                <a:solidFill>
                  <a:srgbClr val="000000"/>
                </a:solidFill>
                <a:latin typeface="Arial"/>
                <a:ea typeface="Arial"/>
                <a:cs typeface="Arial"/>
                <a:sym typeface="Arial"/>
              </a:rPr>
              <a:t>– </a:t>
            </a:r>
            <a:r>
              <a:rPr b="0" i="0" lang="de-DE" sz="1200" u="none" cap="none" strike="noStrike">
                <a:solidFill>
                  <a:srgbClr val="000000"/>
                </a:solidFill>
                <a:latin typeface="Arial"/>
                <a:ea typeface="Arial"/>
                <a:cs typeface="Arial"/>
                <a:sym typeface="Arial"/>
              </a:rPr>
              <a:t>Anne M. Mulcahy</a:t>
            </a:r>
            <a:endParaRPr b="0" i="0" sz="1200" u="none" cap="none" strike="noStrike">
              <a:solidFill>
                <a:srgbClr val="000000"/>
              </a:solidFill>
              <a:latin typeface="Arial"/>
              <a:ea typeface="Arial"/>
              <a:cs typeface="Arial"/>
              <a:sym typeface="Arial"/>
            </a:endParaRPr>
          </a:p>
        </p:txBody>
      </p:sp>
      <p:pic>
        <p:nvPicPr>
          <p:cNvPr id="136" name="Google Shape;136;p17"/>
          <p:cNvPicPr preferRelativeResize="0"/>
          <p:nvPr/>
        </p:nvPicPr>
        <p:blipFill rotWithShape="1">
          <a:blip r:embed="rId4">
            <a:alphaModFix/>
          </a:blip>
          <a:srcRect b="0" l="0" r="0" t="0"/>
          <a:stretch/>
        </p:blipFill>
        <p:spPr>
          <a:xfrm>
            <a:off x="524425" y="3429000"/>
            <a:ext cx="3442664" cy="2491789"/>
          </a:xfrm>
          <a:prstGeom prst="rect">
            <a:avLst/>
          </a:prstGeom>
          <a:noFill/>
          <a:ln>
            <a:noFill/>
          </a:ln>
        </p:spPr>
      </p:pic>
      <p:pic>
        <p:nvPicPr>
          <p:cNvPr descr="Ein Bild, das Hemd enthält.&#10;&#10;Automatisch generierte Beschreibung" id="137" name="Google Shape;137;p17"/>
          <p:cNvPicPr preferRelativeResize="0"/>
          <p:nvPr/>
        </p:nvPicPr>
        <p:blipFill rotWithShape="1">
          <a:blip r:embed="rId5">
            <a:alphaModFix/>
          </a:blip>
          <a:srcRect b="0" l="0" r="0" t="0"/>
          <a:stretch/>
        </p:blipFill>
        <p:spPr>
          <a:xfrm>
            <a:off x="5906220" y="133048"/>
            <a:ext cx="2926080" cy="138379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8"/>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Improve internal communications</a:t>
            </a:r>
            <a:endParaRPr b="1" sz="3060">
              <a:solidFill>
                <a:schemeClr val="lt2"/>
              </a:solidFill>
            </a:endParaRPr>
          </a:p>
        </p:txBody>
      </p:sp>
      <p:sp>
        <p:nvSpPr>
          <p:cNvPr id="143" name="Google Shape;143;p18"/>
          <p:cNvSpPr txBox="1"/>
          <p:nvPr>
            <p:ph idx="1" type="subTitle"/>
          </p:nvPr>
        </p:nvSpPr>
        <p:spPr>
          <a:xfrm>
            <a:off x="200206" y="2286000"/>
            <a:ext cx="8785532" cy="3505200"/>
          </a:xfrm>
          <a:prstGeom prst="rect">
            <a:avLst/>
          </a:prstGeom>
          <a:noFill/>
          <a:ln>
            <a:noFill/>
          </a:ln>
        </p:spPr>
        <p:txBody>
          <a:bodyPr anchorCtr="0" anchor="t" bIns="91425" lIns="91425" spcFirstLastPara="1" rIns="91425" wrap="square" tIns="91425">
            <a:noAutofit/>
          </a:bodyPr>
          <a:lstStyle/>
          <a:p>
            <a:pPr indent="0" lvl="0" marL="0" rtl="0" algn="just">
              <a:lnSpc>
                <a:spcPct val="90000"/>
              </a:lnSpc>
              <a:spcBef>
                <a:spcPts val="750"/>
              </a:spcBef>
              <a:spcAft>
                <a:spcPts val="0"/>
              </a:spcAft>
              <a:buClr>
                <a:schemeClr val="dk1"/>
              </a:buClr>
              <a:buSzPts val="1800"/>
              <a:buNone/>
            </a:pPr>
            <a:r>
              <a:rPr lang="de-DE"/>
              <a:t>Communication is vital to organizations — it’s how we coordinate actions and achieve goals. It is defined in Webster’s dictionary as a process by which information is exchanged between individuals through a common system of symbols, signs, or behavior. We know that </a:t>
            </a:r>
            <a:r>
              <a:rPr b="1" lang="de-DE"/>
              <a:t>50% to 90% of a manager’s time is spent communicating.</a:t>
            </a:r>
            <a:endParaRPr b="1"/>
          </a:p>
          <a:p>
            <a:pPr indent="0" lvl="0" marL="0" rtl="0" algn="l">
              <a:lnSpc>
                <a:spcPct val="90000"/>
              </a:lnSpc>
              <a:spcBef>
                <a:spcPts val="750"/>
              </a:spcBef>
              <a:spcAft>
                <a:spcPts val="0"/>
              </a:spcAft>
              <a:buClr>
                <a:schemeClr val="dk1"/>
              </a:buClr>
              <a:buSzPts val="1800"/>
              <a:buNone/>
            </a:pPr>
            <a:r>
              <a:rPr lang="de-DE"/>
              <a:t>In business, poor communication costs money and wastes time. One study found that 14% of each workweek is wasted on poor communication.</a:t>
            </a:r>
            <a:endParaRPr/>
          </a:p>
          <a:p>
            <a:pPr indent="0" lvl="0" marL="0" rtl="0" algn="l">
              <a:lnSpc>
                <a:spcPct val="90000"/>
              </a:lnSpc>
              <a:spcBef>
                <a:spcPts val="750"/>
              </a:spcBef>
              <a:spcAft>
                <a:spcPts val="0"/>
              </a:spcAft>
              <a:buClr>
                <a:schemeClr val="dk1"/>
              </a:buClr>
              <a:buSzPts val="1800"/>
              <a:buNone/>
            </a:pPr>
            <a:r>
              <a:rPr lang="de-DE"/>
              <a:t>Communication fulfills three main functions within an organization, </a:t>
            </a:r>
            <a:r>
              <a:rPr b="1" lang="de-DE"/>
              <a:t>including coordination, transmission of information, and sharing emotions and feelings. </a:t>
            </a:r>
            <a:r>
              <a:rPr lang="de-DE"/>
              <a:t>All these functions are vital to a successful organization. </a:t>
            </a:r>
            <a:endParaRPr/>
          </a:p>
        </p:txBody>
      </p:sp>
      <p:pic>
        <p:nvPicPr>
          <p:cNvPr descr="A close up of a logo&#10;&#10;Description automatically generated" id="144" name="Google Shape;144;p18"/>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45" name="Google Shape;145;p18"/>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46" name="Google Shape;146;p18"/>
          <p:cNvSpPr/>
          <p:nvPr/>
        </p:nvSpPr>
        <p:spPr>
          <a:xfrm>
            <a:off x="200206" y="5215534"/>
            <a:ext cx="6489032" cy="2616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de-DE" sz="1100" u="none" cap="none" strike="noStrike">
                <a:solidFill>
                  <a:srgbClr val="000000"/>
                </a:solidFill>
                <a:latin typeface="Arial"/>
                <a:ea typeface="Arial"/>
                <a:cs typeface="Arial"/>
                <a:sym typeface="Arial"/>
              </a:rPr>
              <a:t>Source: </a:t>
            </a:r>
            <a:r>
              <a:rPr b="0" i="0" lang="de-DE" sz="1100" u="sng" cap="none" strike="noStrike">
                <a:solidFill>
                  <a:schemeClr val="hlink"/>
                </a:solidFill>
                <a:latin typeface="Arial"/>
                <a:ea typeface="Arial"/>
                <a:cs typeface="Arial"/>
                <a:sym typeface="Arial"/>
                <a:hlinkClick r:id="rId4"/>
              </a:rPr>
              <a:t>https://medium.com/swlh/the-art-behind-communication-22f06f283df</a:t>
            </a:r>
            <a:r>
              <a:rPr b="0" i="0" lang="de-DE"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p:txBody>
      </p:sp>
      <p:pic>
        <p:nvPicPr>
          <p:cNvPr descr="Ein Bild, das Hemd enthält.&#10;&#10;Automatisch generierte Beschreibung" id="147" name="Google Shape;147;p18"/>
          <p:cNvPicPr preferRelativeResize="0"/>
          <p:nvPr/>
        </p:nvPicPr>
        <p:blipFill rotWithShape="1">
          <a:blip r:embed="rId5">
            <a:alphaModFix/>
          </a:blip>
          <a:srcRect b="0" l="0" r="0" t="0"/>
          <a:stretch/>
        </p:blipFill>
        <p:spPr>
          <a:xfrm>
            <a:off x="5906220" y="129337"/>
            <a:ext cx="2926080" cy="138379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9"/>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Improve internal communications</a:t>
            </a:r>
            <a:endParaRPr b="1" sz="3060">
              <a:solidFill>
                <a:schemeClr val="lt2"/>
              </a:solidFill>
            </a:endParaRPr>
          </a:p>
        </p:txBody>
      </p:sp>
      <p:pic>
        <p:nvPicPr>
          <p:cNvPr descr="A close up of a logo&#10;&#10;Description automatically generated" id="153" name="Google Shape;153;p19"/>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54" name="Google Shape;154;p19"/>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55" name="Google Shape;155;p19"/>
          <p:cNvSpPr txBox="1"/>
          <p:nvPr>
            <p:ph idx="1" type="subTitle"/>
          </p:nvPr>
        </p:nvSpPr>
        <p:spPr>
          <a:xfrm>
            <a:off x="524425" y="3040242"/>
            <a:ext cx="7531769" cy="1684158"/>
          </a:xfrm>
          <a:prstGeom prst="rect">
            <a:avLst/>
          </a:prstGeom>
          <a:noFill/>
          <a:ln>
            <a:noFill/>
          </a:ln>
        </p:spPr>
        <p:txBody>
          <a:bodyPr anchorCtr="0" anchor="t" bIns="45700" lIns="91425" spcFirstLastPara="1" rIns="91425" wrap="square" tIns="45700">
            <a:noAutofit/>
          </a:bodyPr>
          <a:lstStyle/>
          <a:p>
            <a:pPr indent="-361950" lvl="0" marL="457200" rtl="0" algn="ctr">
              <a:lnSpc>
                <a:spcPct val="90000"/>
              </a:lnSpc>
              <a:spcBef>
                <a:spcPts val="750"/>
              </a:spcBef>
              <a:spcAft>
                <a:spcPts val="0"/>
              </a:spcAft>
              <a:buClr>
                <a:schemeClr val="dk1"/>
              </a:buClr>
              <a:buSzPts val="1800"/>
              <a:buNone/>
            </a:pPr>
            <a:r>
              <a:rPr b="1" lang="de-DE" sz="2800"/>
              <a:t>George Bernard Shaw once said,</a:t>
            </a:r>
            <a:endParaRPr/>
          </a:p>
          <a:p>
            <a:pPr indent="-361950" lvl="0" marL="457200" rtl="0" algn="ctr">
              <a:lnSpc>
                <a:spcPct val="90000"/>
              </a:lnSpc>
              <a:spcBef>
                <a:spcPts val="750"/>
              </a:spcBef>
              <a:spcAft>
                <a:spcPts val="0"/>
              </a:spcAft>
              <a:buClr>
                <a:schemeClr val="dk1"/>
              </a:buClr>
              <a:buSzPts val="1800"/>
              <a:buNone/>
            </a:pPr>
            <a:r>
              <a:rPr i="1" lang="de-DE" sz="2800"/>
              <a:t>“The single best problem in communication is the illusion that it has taken place”</a:t>
            </a:r>
            <a:endParaRPr i="1"/>
          </a:p>
        </p:txBody>
      </p:sp>
      <p:pic>
        <p:nvPicPr>
          <p:cNvPr descr="Ein Bild, das Hemd enthält.&#10;&#10;Automatisch generierte Beschreibung" id="156" name="Google Shape;156;p19"/>
          <p:cNvPicPr preferRelativeResize="0"/>
          <p:nvPr/>
        </p:nvPicPr>
        <p:blipFill rotWithShape="1">
          <a:blip r:embed="rId4">
            <a:alphaModFix/>
          </a:blip>
          <a:srcRect b="0" l="0" r="0" t="0"/>
          <a:stretch/>
        </p:blipFill>
        <p:spPr>
          <a:xfrm>
            <a:off x="5840174" y="178375"/>
            <a:ext cx="2926080" cy="138379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0"/>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Build a positive workplace environment</a:t>
            </a:r>
            <a:endParaRPr b="1" sz="3060">
              <a:solidFill>
                <a:schemeClr val="lt2"/>
              </a:solidFill>
            </a:endParaRPr>
          </a:p>
        </p:txBody>
      </p:sp>
      <p:pic>
        <p:nvPicPr>
          <p:cNvPr descr="A close up of a logo&#10;&#10;Description automatically generated" id="162" name="Google Shape;162;p20"/>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63" name="Google Shape;163;p20"/>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64" name="Google Shape;164;p20"/>
          <p:cNvSpPr txBox="1"/>
          <p:nvPr>
            <p:ph idx="1" type="subTitle"/>
          </p:nvPr>
        </p:nvSpPr>
        <p:spPr>
          <a:xfrm>
            <a:off x="256938" y="2229322"/>
            <a:ext cx="8463869" cy="3619815"/>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Clr>
                <a:schemeClr val="dk1"/>
              </a:buClr>
              <a:buSzPts val="1665"/>
              <a:buNone/>
            </a:pPr>
            <a:r>
              <a:t/>
            </a:r>
            <a:endParaRPr sz="800"/>
          </a:p>
          <a:p>
            <a:pPr indent="0" lvl="0" marL="0" rtl="0" algn="just">
              <a:lnSpc>
                <a:spcPct val="80000"/>
              </a:lnSpc>
              <a:spcBef>
                <a:spcPts val="750"/>
              </a:spcBef>
              <a:spcAft>
                <a:spcPts val="0"/>
              </a:spcAft>
              <a:buClr>
                <a:schemeClr val="dk1"/>
              </a:buClr>
              <a:buSzPts val="1665"/>
              <a:buNone/>
            </a:pPr>
            <a:r>
              <a:rPr lang="de-DE" sz="1700"/>
              <a:t>An employee's workplace environment is a key determinant of the quality of their work and their level of productivity. How well the workplace engages an employee impacts their desire to learn skills and their level of motivation to perform.</a:t>
            </a:r>
            <a:endParaRPr sz="1700"/>
          </a:p>
          <a:p>
            <a:pPr indent="0" lvl="0" marL="0" rtl="0" algn="l">
              <a:lnSpc>
                <a:spcPct val="80000"/>
              </a:lnSpc>
              <a:spcBef>
                <a:spcPts val="750"/>
              </a:spcBef>
              <a:spcAft>
                <a:spcPts val="0"/>
              </a:spcAft>
              <a:buClr>
                <a:schemeClr val="dk1"/>
              </a:buClr>
              <a:buSzPts val="1665"/>
              <a:buNone/>
            </a:pPr>
            <a:r>
              <a:t/>
            </a:r>
            <a:endParaRPr sz="1700"/>
          </a:p>
          <a:p>
            <a:pPr indent="0" lvl="0" marL="0" rtl="0" algn="just">
              <a:lnSpc>
                <a:spcPct val="80000"/>
              </a:lnSpc>
              <a:spcBef>
                <a:spcPts val="750"/>
              </a:spcBef>
              <a:spcAft>
                <a:spcPts val="0"/>
              </a:spcAft>
              <a:buClr>
                <a:schemeClr val="dk1"/>
              </a:buClr>
              <a:buSzPts val="1665"/>
              <a:buNone/>
            </a:pPr>
            <a:r>
              <a:rPr b="1" lang="de-DE" sz="1700"/>
              <a:t>Great workplaces</a:t>
            </a:r>
            <a:r>
              <a:rPr lang="de-DE" sz="1700"/>
              <a:t> are flexible to employees' work/life needs and encourage work/life balance by offering flexible schedules, providing generous paid time off, accommodating individual requests and needs, and creating a supportive work environment that is understanding of personal and family obligations.</a:t>
            </a:r>
            <a:endParaRPr sz="1700"/>
          </a:p>
          <a:p>
            <a:pPr indent="0" lvl="0" marL="0" rtl="0" algn="l">
              <a:lnSpc>
                <a:spcPct val="80000"/>
              </a:lnSpc>
              <a:spcBef>
                <a:spcPts val="750"/>
              </a:spcBef>
              <a:spcAft>
                <a:spcPts val="0"/>
              </a:spcAft>
              <a:buClr>
                <a:schemeClr val="dk1"/>
              </a:buClr>
              <a:buSzPts val="1665"/>
              <a:buNone/>
            </a:pPr>
            <a:r>
              <a:t/>
            </a:r>
            <a:endParaRPr sz="1700"/>
          </a:p>
          <a:p>
            <a:pPr indent="0" lvl="0" marL="0" rtl="0" algn="just">
              <a:lnSpc>
                <a:spcPct val="80000"/>
              </a:lnSpc>
              <a:spcBef>
                <a:spcPts val="750"/>
              </a:spcBef>
              <a:spcAft>
                <a:spcPts val="0"/>
              </a:spcAft>
              <a:buClr>
                <a:schemeClr val="dk1"/>
              </a:buClr>
              <a:buSzPts val="1665"/>
              <a:buNone/>
            </a:pPr>
            <a:r>
              <a:rPr lang="de-DE" sz="1700"/>
              <a:t>It's important to create a caring environment and show each employee that their contributions are valuable, and that their supervisors care about them as people. Honesty, compassion, and respect, especially from management, go a long way toward creating a </a:t>
            </a:r>
            <a:r>
              <a:rPr b="1" lang="de-DE" sz="1700"/>
              <a:t>happy workplace.</a:t>
            </a:r>
            <a:endParaRPr sz="1700"/>
          </a:p>
        </p:txBody>
      </p:sp>
      <p:pic>
        <p:nvPicPr>
          <p:cNvPr id="165" name="Google Shape;165;p20"/>
          <p:cNvPicPr preferRelativeResize="0"/>
          <p:nvPr/>
        </p:nvPicPr>
        <p:blipFill rotWithShape="1">
          <a:blip r:embed="rId4">
            <a:alphaModFix/>
          </a:blip>
          <a:srcRect b="0" l="0" r="0" t="0"/>
          <a:stretch/>
        </p:blipFill>
        <p:spPr>
          <a:xfrm>
            <a:off x="2839183" y="413312"/>
            <a:ext cx="2480163" cy="798663"/>
          </a:xfrm>
          <a:prstGeom prst="rect">
            <a:avLst/>
          </a:prstGeom>
          <a:noFill/>
          <a:ln>
            <a:noFill/>
          </a:ln>
        </p:spPr>
      </p:pic>
      <p:pic>
        <p:nvPicPr>
          <p:cNvPr id="166" name="Google Shape;166;p20"/>
          <p:cNvPicPr preferRelativeResize="0"/>
          <p:nvPr/>
        </p:nvPicPr>
        <p:blipFill rotWithShape="1">
          <a:blip r:embed="rId5">
            <a:alphaModFix/>
          </a:blip>
          <a:srcRect b="0" l="0" r="0" t="0"/>
          <a:stretch/>
        </p:blipFill>
        <p:spPr>
          <a:xfrm>
            <a:off x="5926015" y="249952"/>
            <a:ext cx="2906285" cy="125636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1"/>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Build a positive workplace environment</a:t>
            </a:r>
            <a:endParaRPr b="1" sz="3060">
              <a:solidFill>
                <a:schemeClr val="lt2"/>
              </a:solidFill>
            </a:endParaRPr>
          </a:p>
        </p:txBody>
      </p:sp>
      <p:pic>
        <p:nvPicPr>
          <p:cNvPr descr="A close up of a logo&#10;&#10;Description automatically generated" id="172" name="Google Shape;172;p21"/>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73" name="Google Shape;173;p21"/>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id="174" name="Google Shape;174;p21"/>
          <p:cNvPicPr preferRelativeResize="0"/>
          <p:nvPr/>
        </p:nvPicPr>
        <p:blipFill rotWithShape="1">
          <a:blip r:embed="rId4">
            <a:alphaModFix/>
          </a:blip>
          <a:srcRect b="0" l="0" r="0" t="0"/>
          <a:stretch/>
        </p:blipFill>
        <p:spPr>
          <a:xfrm>
            <a:off x="257418" y="2429406"/>
            <a:ext cx="5029140" cy="3161267"/>
          </a:xfrm>
          <a:prstGeom prst="rect">
            <a:avLst/>
          </a:prstGeom>
          <a:noFill/>
          <a:ln>
            <a:noFill/>
          </a:ln>
        </p:spPr>
      </p:pic>
      <p:sp>
        <p:nvSpPr>
          <p:cNvPr id="175" name="Google Shape;175;p21"/>
          <p:cNvSpPr/>
          <p:nvPr/>
        </p:nvSpPr>
        <p:spPr>
          <a:xfrm>
            <a:off x="5029200" y="2350026"/>
            <a:ext cx="3810550" cy="340908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Trebuchet MS"/>
                <a:ea typeface="Trebuchet MS"/>
                <a:cs typeface="Trebuchet MS"/>
                <a:sym typeface="Trebuchet MS"/>
              </a:rPr>
              <a:t>The most important of these workplace environment factors that either lead to engagement or disengagement are shown in the following diagram.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Trebuchet MS"/>
                <a:ea typeface="Trebuchet MS"/>
                <a:cs typeface="Trebuchet MS"/>
                <a:sym typeface="Trebuchet MS"/>
              </a:rPr>
              <a:t>A close consideration of each of these factors is also very useful in ensuring that employees apply the skills they learn during training programs once they return to their workplace.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Trebuchet MS"/>
              <a:ea typeface="Trebuchet MS"/>
              <a:cs typeface="Trebuchet MS"/>
              <a:sym typeface="Trebuchet MS"/>
            </a:endParaRPr>
          </a:p>
          <a:p>
            <a:pPr indent="0" lvl="0" marL="0" marR="0" rtl="0" algn="l">
              <a:lnSpc>
                <a:spcPct val="100000"/>
              </a:lnSpc>
              <a:spcBef>
                <a:spcPts val="0"/>
              </a:spcBef>
              <a:spcAft>
                <a:spcPts val="0"/>
              </a:spcAft>
              <a:buClr>
                <a:srgbClr val="000000"/>
              </a:buClr>
              <a:buSzPts val="1400"/>
              <a:buFont typeface="Arial"/>
              <a:buNone/>
            </a:pPr>
            <a:r>
              <a:rPr b="0" i="0" lang="de-DE" sz="1400" u="none" cap="none" strike="noStrike">
                <a:solidFill>
                  <a:schemeClr val="dk1"/>
                </a:solidFill>
                <a:latin typeface="Trebuchet MS"/>
                <a:ea typeface="Trebuchet MS"/>
                <a:cs typeface="Trebuchet MS"/>
                <a:sym typeface="Trebuchet MS"/>
              </a:rPr>
              <a:t>Tending to the structural and interpersonal aspects of each of these factors enables employees to apply the required skills in a consistent and habitual way.</a:t>
            </a:r>
            <a:endParaRPr b="0" i="0" sz="1400" u="none" cap="none" strike="noStrike">
              <a:solidFill>
                <a:schemeClr val="dk1"/>
              </a:solidFill>
              <a:latin typeface="Trebuchet MS"/>
              <a:ea typeface="Trebuchet MS"/>
              <a:cs typeface="Trebuchet MS"/>
              <a:sym typeface="Trebuchet MS"/>
            </a:endParaRPr>
          </a:p>
        </p:txBody>
      </p:sp>
      <p:pic>
        <p:nvPicPr>
          <p:cNvPr id="176" name="Google Shape;176;p21"/>
          <p:cNvPicPr preferRelativeResize="0"/>
          <p:nvPr/>
        </p:nvPicPr>
        <p:blipFill rotWithShape="1">
          <a:blip r:embed="rId5">
            <a:alphaModFix/>
          </a:blip>
          <a:srcRect b="0" l="0" r="0" t="0"/>
          <a:stretch/>
        </p:blipFill>
        <p:spPr>
          <a:xfrm>
            <a:off x="5106947" y="329767"/>
            <a:ext cx="3495517" cy="104865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2"/>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de-DE" sz="3240">
                <a:solidFill>
                  <a:schemeClr val="lt1"/>
                </a:solidFill>
                <a:latin typeface="Trebuchet MS"/>
                <a:ea typeface="Trebuchet MS"/>
                <a:cs typeface="Trebuchet MS"/>
                <a:sym typeface="Trebuchet MS"/>
              </a:rPr>
              <a:t>Create a positive company culture</a:t>
            </a:r>
            <a:endParaRPr b="1" sz="3060">
              <a:solidFill>
                <a:schemeClr val="lt2"/>
              </a:solidFill>
            </a:endParaRPr>
          </a:p>
        </p:txBody>
      </p:sp>
      <p:pic>
        <p:nvPicPr>
          <p:cNvPr descr="A close up of a logo&#10;&#10;Description automatically generated" id="182" name="Google Shape;182;p22"/>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83" name="Google Shape;183;p22"/>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de-DE"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84" name="Google Shape;184;p22"/>
          <p:cNvSpPr/>
          <p:nvPr/>
        </p:nvSpPr>
        <p:spPr>
          <a:xfrm>
            <a:off x="460979" y="2413338"/>
            <a:ext cx="5637539" cy="3139321"/>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Company culture refers to the personality of a company. It defines the environment in which employees work. Company culture includes a variety of elements, including work environment, company mission, value, ethics, expectations, and goals.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a:p>
            <a:pPr indent="0" lvl="0" marL="0" marR="0" rtl="0" algn="just">
              <a:lnSpc>
                <a:spcPct val="100000"/>
              </a:lnSpc>
              <a:spcBef>
                <a:spcPts val="0"/>
              </a:spcBef>
              <a:spcAft>
                <a:spcPts val="0"/>
              </a:spcAft>
              <a:buClr>
                <a:srgbClr val="000000"/>
              </a:buClr>
              <a:buSzPts val="1800"/>
              <a:buFont typeface="Arial"/>
              <a:buNone/>
            </a:pPr>
            <a:r>
              <a:rPr b="0" i="0" lang="de-DE" sz="1800" u="none" cap="none" strike="noStrike">
                <a:solidFill>
                  <a:schemeClr val="dk1"/>
                </a:solidFill>
                <a:latin typeface="Trebuchet MS"/>
                <a:ea typeface="Trebuchet MS"/>
                <a:cs typeface="Trebuchet MS"/>
                <a:sym typeface="Trebuchet MS"/>
              </a:rPr>
              <a:t>Some </a:t>
            </a:r>
            <a:r>
              <a:rPr b="0" i="0" lang="de-DE" sz="1800" u="sng" cap="none" strike="noStrike">
                <a:solidFill>
                  <a:schemeClr val="hlink"/>
                </a:solidFill>
                <a:latin typeface="Trebuchet MS"/>
                <a:ea typeface="Trebuchet MS"/>
                <a:cs typeface="Trebuchet MS"/>
                <a:sym typeface="Trebuchet MS"/>
                <a:hlinkClick r:id="rId4"/>
              </a:rPr>
              <a:t>companies</a:t>
            </a:r>
            <a:r>
              <a:rPr b="0" i="0" lang="de-DE" sz="1800" u="none" cap="none" strike="noStrike">
                <a:solidFill>
                  <a:schemeClr val="dk1"/>
                </a:solidFill>
                <a:latin typeface="Trebuchet MS"/>
                <a:ea typeface="Trebuchet MS"/>
                <a:cs typeface="Trebuchet MS"/>
                <a:sym typeface="Trebuchet MS"/>
              </a:rPr>
              <a:t> have a team-based culture with employee participation on all levels, while some businesses have a more traditional and formal management style. Other companies have a casual workplace without many rules and regulations. </a:t>
            </a:r>
            <a:endParaRPr b="0" i="0" sz="1800" u="none" cap="none" strike="noStrike">
              <a:solidFill>
                <a:schemeClr val="dk1"/>
              </a:solidFill>
              <a:latin typeface="Trebuchet MS"/>
              <a:ea typeface="Trebuchet MS"/>
              <a:cs typeface="Trebuchet MS"/>
              <a:sym typeface="Trebuchet MS"/>
            </a:endParaRPr>
          </a:p>
        </p:txBody>
      </p:sp>
      <p:pic>
        <p:nvPicPr>
          <p:cNvPr id="185" name="Google Shape;185;p22"/>
          <p:cNvPicPr preferRelativeResize="0"/>
          <p:nvPr/>
        </p:nvPicPr>
        <p:blipFill rotWithShape="1">
          <a:blip r:embed="rId5">
            <a:alphaModFix/>
          </a:blip>
          <a:srcRect b="0" l="0" r="0" t="0"/>
          <a:stretch/>
        </p:blipFill>
        <p:spPr>
          <a:xfrm>
            <a:off x="5989129" y="2531603"/>
            <a:ext cx="3166849" cy="2425806"/>
          </a:xfrm>
          <a:prstGeom prst="rect">
            <a:avLst/>
          </a:prstGeom>
          <a:noFill/>
          <a:ln>
            <a:noFill/>
          </a:ln>
        </p:spPr>
      </p:pic>
      <p:pic>
        <p:nvPicPr>
          <p:cNvPr descr="Ein Bild, das Person, drinnen, Frau, Tisch enthält.&#10;&#10;Automatisch generierte Beschreibung" id="186" name="Google Shape;186;p22"/>
          <p:cNvPicPr preferRelativeResize="0"/>
          <p:nvPr/>
        </p:nvPicPr>
        <p:blipFill rotWithShape="1">
          <a:blip r:embed="rId6">
            <a:alphaModFix/>
          </a:blip>
          <a:srcRect b="0" l="0" r="0" t="0"/>
          <a:stretch/>
        </p:blipFill>
        <p:spPr>
          <a:xfrm>
            <a:off x="6676606" y="82491"/>
            <a:ext cx="2070567" cy="137983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