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6858000" cy="9144000"/>
  <p:embeddedFontLst>
    <p:embeddedFont>
      <p:font typeface="Open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OpenSans-bold.fntdata"/><Relationship Id="rId11" Type="http://schemas.openxmlformats.org/officeDocument/2006/relationships/slide" Target="slides/slide6.xml"/><Relationship Id="rId22" Type="http://schemas.openxmlformats.org/officeDocument/2006/relationships/font" Target="fonts/OpenSans-boldItalic.fntdata"/><Relationship Id="rId10" Type="http://schemas.openxmlformats.org/officeDocument/2006/relationships/slide" Target="slides/slide5.xml"/><Relationship Id="rId21" Type="http://schemas.openxmlformats.org/officeDocument/2006/relationships/font" Target="fonts/OpenSans-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OpenSans-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 name="Google Shape;10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9" name="Google Shape;14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 name="Google Shape;18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143000" y="1577555"/>
            <a:ext cx="6858000" cy="1932407"/>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1"/>
              </a:buClr>
              <a:buSzPts val="4500"/>
              <a:buFont typeface="Trebuchet MS"/>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8" name="Google Shape;18;p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pic>
        <p:nvPicPr>
          <p:cNvPr id="21" name="Google Shape;21;p2"/>
          <p:cNvPicPr preferRelativeResize="0"/>
          <p:nvPr/>
        </p:nvPicPr>
        <p:blipFill rotWithShape="1">
          <a:blip r:embed="rId2">
            <a:alphaModFix/>
          </a:blip>
          <a:srcRect b="0" l="0" r="0" t="0"/>
          <a:stretch/>
        </p:blipFill>
        <p:spPr>
          <a:xfrm>
            <a:off x="213681" y="160803"/>
            <a:ext cx="2067702" cy="1313163"/>
          </a:xfrm>
          <a:prstGeom prst="rect">
            <a:avLst/>
          </a:prstGeom>
          <a:noFill/>
          <a:ln>
            <a:noFill/>
          </a:ln>
        </p:spPr>
      </p:pic>
      <p:pic>
        <p:nvPicPr>
          <p:cNvPr id="22" name="Google Shape;22;p2"/>
          <p:cNvPicPr preferRelativeResize="0"/>
          <p:nvPr/>
        </p:nvPicPr>
        <p:blipFill rotWithShape="1">
          <a:blip r:embed="rId3">
            <a:alphaModFix/>
          </a:blip>
          <a:srcRect b="12325" l="0" r="0" t="12524"/>
          <a:stretch/>
        </p:blipFill>
        <p:spPr>
          <a:xfrm>
            <a:off x="7113006" y="5845567"/>
            <a:ext cx="1896967" cy="407194"/>
          </a:xfrm>
          <a:prstGeom prst="rect">
            <a:avLst/>
          </a:prstGeom>
          <a:noFill/>
          <a:ln>
            <a:noFill/>
          </a:ln>
        </p:spPr>
      </p:pic>
      <p:sp>
        <p:nvSpPr>
          <p:cNvPr id="23" name="Google Shape;23;p2"/>
          <p:cNvSpPr txBox="1"/>
          <p:nvPr/>
        </p:nvSpPr>
        <p:spPr>
          <a:xfrm>
            <a:off x="5836144" y="6238917"/>
            <a:ext cx="3216275" cy="670560"/>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700"/>
              <a:buFont typeface="Arial"/>
              <a:buNone/>
            </a:pPr>
            <a:r>
              <a:rPr b="0" i="0" lang="en-US" sz="700" u="none" cap="none" strike="noStrike">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b="0" i="0" sz="11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type="vertTx">
  <p:cSld name="VERTICAL_TEXT">
    <p:spTree>
      <p:nvGrpSpPr>
        <p:cNvPr id="80" name="Shape 80"/>
        <p:cNvGrpSpPr/>
        <p:nvPr/>
      </p:nvGrpSpPr>
      <p:grpSpPr>
        <a:xfrm>
          <a:off x="0" y="0"/>
          <a:ext cx="0" cy="0"/>
          <a:chOff x="0" y="0"/>
          <a:chExt cx="0" cy="0"/>
        </a:xfrm>
      </p:grpSpPr>
      <p:sp>
        <p:nvSpPr>
          <p:cNvPr id="81" name="Google Shape;81;p1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1"/>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3" name="Google Shape;83;p1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1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86" name="Shape 86"/>
        <p:cNvGrpSpPr/>
        <p:nvPr/>
      </p:nvGrpSpPr>
      <p:grpSpPr>
        <a:xfrm>
          <a:off x="0" y="0"/>
          <a:ext cx="0" cy="0"/>
          <a:chOff x="0" y="0"/>
          <a:chExt cx="0" cy="0"/>
        </a:xfrm>
      </p:grpSpPr>
      <p:sp>
        <p:nvSpPr>
          <p:cNvPr id="87" name="Google Shape;87;p12"/>
          <p:cNvSpPr txBox="1"/>
          <p:nvPr>
            <p:ph type="title"/>
          </p:nvPr>
        </p:nvSpPr>
        <p:spPr>
          <a:xfrm rot="5400000">
            <a:off x="4623593" y="2285206"/>
            <a:ext cx="5811838" cy="1971675"/>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2"/>
          <p:cNvSpPr txBox="1"/>
          <p:nvPr>
            <p:ph idx="1" type="body"/>
          </p:nvPr>
        </p:nvSpPr>
        <p:spPr>
          <a:xfrm rot="5400000">
            <a:off x="623093" y="370681"/>
            <a:ext cx="5811838" cy="5800725"/>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9" name="Google Shape;89;p1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folie">
  <p:cSld name="1_Titelfolie">
    <p:spTree>
      <p:nvGrpSpPr>
        <p:cNvPr id="92" name="Shape 92"/>
        <p:cNvGrpSpPr/>
        <p:nvPr/>
      </p:nvGrpSpPr>
      <p:grpSpPr>
        <a:xfrm>
          <a:off x="0" y="0"/>
          <a:ext cx="0" cy="0"/>
          <a:chOff x="0" y="0"/>
          <a:chExt cx="0" cy="0"/>
        </a:xfrm>
      </p:grpSpPr>
      <p:sp>
        <p:nvSpPr>
          <p:cNvPr id="93" name="Google Shape;93;p13"/>
          <p:cNvSpPr txBox="1"/>
          <p:nvPr>
            <p:ph type="ctrTitle"/>
          </p:nvPr>
        </p:nvSpPr>
        <p:spPr>
          <a:xfrm>
            <a:off x="685800" y="1560945"/>
            <a:ext cx="7772400" cy="1949018"/>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1"/>
              </a:buClr>
              <a:buSzPts val="6000"/>
              <a:buFont typeface="Trebuchet MS"/>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3"/>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Autofit/>
          </a:bodyPr>
          <a:lstStyle>
            <a:lvl1pPr lvl="0" algn="ctr">
              <a:lnSpc>
                <a:spcPct val="90000"/>
              </a:lnSpc>
              <a:spcBef>
                <a:spcPts val="750"/>
              </a:spcBef>
              <a:spcAft>
                <a:spcPts val="0"/>
              </a:spcAft>
              <a:buClr>
                <a:schemeClr val="dk1"/>
              </a:buClr>
              <a:buSzPts val="2400"/>
              <a:buNone/>
              <a:defRPr sz="2400"/>
            </a:lvl1pPr>
            <a:lvl2pPr lvl="1" algn="ctr">
              <a:lnSpc>
                <a:spcPct val="90000"/>
              </a:lnSpc>
              <a:spcBef>
                <a:spcPts val="375"/>
              </a:spcBef>
              <a:spcAft>
                <a:spcPts val="0"/>
              </a:spcAft>
              <a:buClr>
                <a:schemeClr val="dk1"/>
              </a:buClr>
              <a:buSzPts val="2000"/>
              <a:buNone/>
              <a:defRPr sz="2000"/>
            </a:lvl2pPr>
            <a:lvl3pPr lvl="2" algn="ctr">
              <a:lnSpc>
                <a:spcPct val="90000"/>
              </a:lnSpc>
              <a:spcBef>
                <a:spcPts val="375"/>
              </a:spcBef>
              <a:spcAft>
                <a:spcPts val="0"/>
              </a:spcAft>
              <a:buClr>
                <a:schemeClr val="dk1"/>
              </a:buClr>
              <a:buSzPts val="1800"/>
              <a:buNone/>
              <a:defRPr sz="1800"/>
            </a:lvl3pPr>
            <a:lvl4pPr lvl="3" algn="ctr">
              <a:lnSpc>
                <a:spcPct val="90000"/>
              </a:lnSpc>
              <a:spcBef>
                <a:spcPts val="375"/>
              </a:spcBef>
              <a:spcAft>
                <a:spcPts val="0"/>
              </a:spcAft>
              <a:buClr>
                <a:schemeClr val="dk1"/>
              </a:buClr>
              <a:buSzPts val="1600"/>
              <a:buNone/>
              <a:defRPr sz="1600"/>
            </a:lvl4pPr>
            <a:lvl5pPr lvl="4" algn="ctr">
              <a:lnSpc>
                <a:spcPct val="90000"/>
              </a:lnSpc>
              <a:spcBef>
                <a:spcPts val="375"/>
              </a:spcBef>
              <a:spcAft>
                <a:spcPts val="0"/>
              </a:spcAft>
              <a:buClr>
                <a:schemeClr val="dk1"/>
              </a:buClr>
              <a:buSzPts val="1600"/>
              <a:buNone/>
              <a:defRPr sz="1600"/>
            </a:lvl5pPr>
            <a:lvl6pPr lvl="5" algn="ctr">
              <a:lnSpc>
                <a:spcPct val="90000"/>
              </a:lnSpc>
              <a:spcBef>
                <a:spcPts val="375"/>
              </a:spcBef>
              <a:spcAft>
                <a:spcPts val="0"/>
              </a:spcAft>
              <a:buClr>
                <a:schemeClr val="dk1"/>
              </a:buClr>
              <a:buSzPts val="1600"/>
              <a:buNone/>
              <a:defRPr sz="1600"/>
            </a:lvl6pPr>
            <a:lvl7pPr lvl="6" algn="ctr">
              <a:lnSpc>
                <a:spcPct val="90000"/>
              </a:lnSpc>
              <a:spcBef>
                <a:spcPts val="375"/>
              </a:spcBef>
              <a:spcAft>
                <a:spcPts val="0"/>
              </a:spcAft>
              <a:buClr>
                <a:schemeClr val="dk1"/>
              </a:buClr>
              <a:buSzPts val="1600"/>
              <a:buNone/>
              <a:defRPr sz="1600"/>
            </a:lvl7pPr>
            <a:lvl8pPr lvl="7" algn="ctr">
              <a:lnSpc>
                <a:spcPct val="90000"/>
              </a:lnSpc>
              <a:spcBef>
                <a:spcPts val="375"/>
              </a:spcBef>
              <a:spcAft>
                <a:spcPts val="0"/>
              </a:spcAft>
              <a:buClr>
                <a:schemeClr val="dk1"/>
              </a:buClr>
              <a:buSzPts val="1600"/>
              <a:buNone/>
              <a:defRPr sz="1600"/>
            </a:lvl8pPr>
            <a:lvl9pPr lvl="8" algn="ctr">
              <a:lnSpc>
                <a:spcPct val="90000"/>
              </a:lnSpc>
              <a:spcBef>
                <a:spcPts val="375"/>
              </a:spcBef>
              <a:spcAft>
                <a:spcPts val="0"/>
              </a:spcAft>
              <a:buClr>
                <a:schemeClr val="dk1"/>
              </a:buClr>
              <a:buSzPts val="1600"/>
              <a:buNone/>
              <a:defRPr sz="1600"/>
            </a:lvl9pPr>
          </a:lstStyle>
          <a:p/>
        </p:txBody>
      </p:sp>
      <p:sp>
        <p:nvSpPr>
          <p:cNvPr id="95" name="Google Shape;95;p1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1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pic>
        <p:nvPicPr>
          <p:cNvPr id="98" name="Google Shape;98;p13"/>
          <p:cNvPicPr preferRelativeResize="0"/>
          <p:nvPr/>
        </p:nvPicPr>
        <p:blipFill rotWithShape="1">
          <a:blip r:embed="rId2">
            <a:alphaModFix/>
          </a:blip>
          <a:srcRect b="0" l="0" r="0" t="0"/>
          <a:stretch/>
        </p:blipFill>
        <p:spPr>
          <a:xfrm>
            <a:off x="213681" y="160803"/>
            <a:ext cx="2067702" cy="1313163"/>
          </a:xfrm>
          <a:prstGeom prst="rect">
            <a:avLst/>
          </a:prstGeom>
          <a:noFill/>
          <a:ln>
            <a:noFill/>
          </a:ln>
        </p:spPr>
      </p:pic>
      <p:pic>
        <p:nvPicPr>
          <p:cNvPr id="99" name="Google Shape;99;p13"/>
          <p:cNvPicPr preferRelativeResize="0"/>
          <p:nvPr/>
        </p:nvPicPr>
        <p:blipFill rotWithShape="1">
          <a:blip r:embed="rId3">
            <a:alphaModFix/>
          </a:blip>
          <a:srcRect b="12325" l="0" r="0" t="12524"/>
          <a:stretch/>
        </p:blipFill>
        <p:spPr>
          <a:xfrm>
            <a:off x="7113006" y="5845567"/>
            <a:ext cx="1896967" cy="407194"/>
          </a:xfrm>
          <a:prstGeom prst="rect">
            <a:avLst/>
          </a:prstGeom>
          <a:noFill/>
          <a:ln>
            <a:noFill/>
          </a:ln>
        </p:spPr>
      </p:pic>
      <p:sp>
        <p:nvSpPr>
          <p:cNvPr id="100" name="Google Shape;100;p13"/>
          <p:cNvSpPr txBox="1"/>
          <p:nvPr/>
        </p:nvSpPr>
        <p:spPr>
          <a:xfrm>
            <a:off x="5836144" y="6238917"/>
            <a:ext cx="3216275" cy="670560"/>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700"/>
              <a:buFont typeface="Arial"/>
              <a:buNone/>
            </a:pPr>
            <a:r>
              <a:rPr b="0" i="0" lang="en-US" sz="700" u="none" cap="none" strike="noStrike">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b="0" i="0" sz="11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24" name="Shape 24"/>
        <p:cNvGrpSpPr/>
        <p:nvPr/>
      </p:nvGrpSpPr>
      <p:grpSpPr>
        <a:xfrm>
          <a:off x="0" y="0"/>
          <a:ext cx="0" cy="0"/>
          <a:chOff x="0" y="0"/>
          <a:chExt cx="0" cy="0"/>
        </a:xfrm>
      </p:grpSpPr>
      <p:sp>
        <p:nvSpPr>
          <p:cNvPr id="25" name="Google Shape;25;p3"/>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
          <p:cNvSpPr txBox="1"/>
          <p:nvPr>
            <p:ph idx="1" type="body"/>
          </p:nvPr>
        </p:nvSpPr>
        <p:spPr>
          <a:xfrm>
            <a:off x="628650" y="1825625"/>
            <a:ext cx="7886700" cy="413408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7" name="Google Shape;27;p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pic>
        <p:nvPicPr>
          <p:cNvPr id="29" name="Google Shape;29;p3"/>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30" name="Google Shape;30;p3"/>
          <p:cNvPicPr preferRelativeResize="0"/>
          <p:nvPr/>
        </p:nvPicPr>
        <p:blipFill rotWithShape="1">
          <a:blip r:embed="rId3">
            <a:alphaModFix/>
          </a:blip>
          <a:srcRect b="12325" l="0" r="0" t="12524"/>
          <a:stretch/>
        </p:blipFill>
        <p:spPr>
          <a:xfrm>
            <a:off x="123035" y="6299200"/>
            <a:ext cx="1967228" cy="42227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schnitts-&#10;überschrift" type="secHead">
  <p:cSld name="SECTION_HEADER">
    <p:spTree>
      <p:nvGrpSpPr>
        <p:cNvPr id="31" name="Shape 31"/>
        <p:cNvGrpSpPr/>
        <p:nvPr/>
      </p:nvGrpSpPr>
      <p:grpSpPr>
        <a:xfrm>
          <a:off x="0" y="0"/>
          <a:ext cx="0" cy="0"/>
          <a:chOff x="0" y="0"/>
          <a:chExt cx="0" cy="0"/>
        </a:xfrm>
      </p:grpSpPr>
      <p:sp>
        <p:nvSpPr>
          <p:cNvPr id="32" name="Google Shape;32;p4"/>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4500"/>
              <a:buFont typeface="Trebuchet MS"/>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4"/>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750"/>
              </a:spcBef>
              <a:spcAft>
                <a:spcPts val="0"/>
              </a:spcAft>
              <a:buClr>
                <a:srgbClr val="888888"/>
              </a:buClr>
              <a:buSzPts val="1800"/>
              <a:buNone/>
              <a:defRPr sz="1800">
                <a:solidFill>
                  <a:srgbClr val="888888"/>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4" name="Google Shape;34;p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pic>
        <p:nvPicPr>
          <p:cNvPr id="36" name="Google Shape;36;p4"/>
          <p:cNvPicPr preferRelativeResize="0"/>
          <p:nvPr/>
        </p:nvPicPr>
        <p:blipFill rotWithShape="1">
          <a:blip r:embed="rId2">
            <a:alphaModFix/>
          </a:blip>
          <a:srcRect b="0" l="0" r="0" t="0"/>
          <a:stretch/>
        </p:blipFill>
        <p:spPr>
          <a:xfrm>
            <a:off x="213681" y="160803"/>
            <a:ext cx="2067702" cy="1313163"/>
          </a:xfrm>
          <a:prstGeom prst="rect">
            <a:avLst/>
          </a:prstGeom>
          <a:noFill/>
          <a:ln>
            <a:noFill/>
          </a:ln>
        </p:spPr>
      </p:pic>
      <p:pic>
        <p:nvPicPr>
          <p:cNvPr id="37" name="Google Shape;37;p4"/>
          <p:cNvPicPr preferRelativeResize="0"/>
          <p:nvPr/>
        </p:nvPicPr>
        <p:blipFill rotWithShape="1">
          <a:blip r:embed="rId3">
            <a:alphaModFix/>
          </a:blip>
          <a:srcRect b="12325" l="0" r="0" t="12524"/>
          <a:stretch/>
        </p:blipFill>
        <p:spPr>
          <a:xfrm>
            <a:off x="123035" y="6299200"/>
            <a:ext cx="1967228" cy="42227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38" name="Shape 38"/>
        <p:cNvGrpSpPr/>
        <p:nvPr/>
      </p:nvGrpSpPr>
      <p:grpSpPr>
        <a:xfrm>
          <a:off x="0" y="0"/>
          <a:ext cx="0" cy="0"/>
          <a:chOff x="0" y="0"/>
          <a:chExt cx="0" cy="0"/>
        </a:xfrm>
      </p:grpSpPr>
      <p:sp>
        <p:nvSpPr>
          <p:cNvPr id="39" name="Google Shape;39;p5"/>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5"/>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1" name="Google Shape;41;p5"/>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2" name="Google Shape;42;p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pic>
        <p:nvPicPr>
          <p:cNvPr id="44" name="Google Shape;44;p5"/>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45" name="Google Shape;45;p5"/>
          <p:cNvPicPr preferRelativeResize="0"/>
          <p:nvPr/>
        </p:nvPicPr>
        <p:blipFill rotWithShape="1">
          <a:blip r:embed="rId3">
            <a:alphaModFix/>
          </a:blip>
          <a:srcRect b="12325" l="0" r="0" t="12524"/>
          <a:stretch/>
        </p:blipFill>
        <p:spPr>
          <a:xfrm>
            <a:off x="123035" y="6299200"/>
            <a:ext cx="1967228" cy="4222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leich" type="twoTxTwoObj">
  <p:cSld name="TWO_OBJECTS_WITH_TEXT">
    <p:spTree>
      <p:nvGrpSpPr>
        <p:cNvPr id="46" name="Shape 46"/>
        <p:cNvGrpSpPr/>
        <p:nvPr/>
      </p:nvGrpSpPr>
      <p:grpSpPr>
        <a:xfrm>
          <a:off x="0" y="0"/>
          <a:ext cx="0" cy="0"/>
          <a:chOff x="0" y="0"/>
          <a:chExt cx="0" cy="0"/>
        </a:xfrm>
      </p:grpSpPr>
      <p:sp>
        <p:nvSpPr>
          <p:cNvPr id="47" name="Google Shape;47;p6"/>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6"/>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9" name="Google Shape;49;p6"/>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0" name="Google Shape;50;p6"/>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51" name="Google Shape;51;p6"/>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2" name="Google Shape;52;p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pic>
        <p:nvPicPr>
          <p:cNvPr id="54" name="Google Shape;54;p6"/>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55" name="Google Shape;55;p6"/>
          <p:cNvPicPr preferRelativeResize="0"/>
          <p:nvPr/>
        </p:nvPicPr>
        <p:blipFill rotWithShape="1">
          <a:blip r:embed="rId3">
            <a:alphaModFix/>
          </a:blip>
          <a:srcRect b="12325" l="0" r="0" t="12524"/>
          <a:stretch/>
        </p:blipFill>
        <p:spPr>
          <a:xfrm>
            <a:off x="123035" y="6299200"/>
            <a:ext cx="1967228" cy="42227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56" name="Shape 56"/>
        <p:cNvGrpSpPr/>
        <p:nvPr/>
      </p:nvGrpSpPr>
      <p:grpSpPr>
        <a:xfrm>
          <a:off x="0" y="0"/>
          <a:ext cx="0" cy="0"/>
          <a:chOff x="0" y="0"/>
          <a:chExt cx="0" cy="0"/>
        </a:xfrm>
      </p:grpSpPr>
      <p:sp>
        <p:nvSpPr>
          <p:cNvPr id="57" name="Google Shape;57;p7"/>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pic>
        <p:nvPicPr>
          <p:cNvPr id="60" name="Google Shape;60;p7"/>
          <p:cNvPicPr preferRelativeResize="0"/>
          <p:nvPr/>
        </p:nvPicPr>
        <p:blipFill rotWithShape="1">
          <a:blip r:embed="rId2">
            <a:alphaModFix/>
          </a:blip>
          <a:srcRect b="0" l="0" r="0" t="0"/>
          <a:stretch/>
        </p:blipFill>
        <p:spPr>
          <a:xfrm>
            <a:off x="7760370" y="6094641"/>
            <a:ext cx="1097880" cy="697245"/>
          </a:xfrm>
          <a:prstGeom prst="rect">
            <a:avLst/>
          </a:prstGeom>
          <a:noFill/>
          <a:ln>
            <a:noFill/>
          </a:ln>
        </p:spPr>
      </p:pic>
      <p:pic>
        <p:nvPicPr>
          <p:cNvPr id="61" name="Google Shape;61;p7"/>
          <p:cNvPicPr preferRelativeResize="0"/>
          <p:nvPr/>
        </p:nvPicPr>
        <p:blipFill rotWithShape="1">
          <a:blip r:embed="rId3">
            <a:alphaModFix/>
          </a:blip>
          <a:srcRect b="12325" l="0" r="0" t="12524"/>
          <a:stretch/>
        </p:blipFill>
        <p:spPr>
          <a:xfrm>
            <a:off x="123035" y="6299200"/>
            <a:ext cx="1967228" cy="42227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62" name="Shape 62"/>
        <p:cNvGrpSpPr/>
        <p:nvPr/>
      </p:nvGrpSpPr>
      <p:grpSpPr>
        <a:xfrm>
          <a:off x="0" y="0"/>
          <a:ext cx="0" cy="0"/>
          <a:chOff x="0" y="0"/>
          <a:chExt cx="0" cy="0"/>
        </a:xfrm>
      </p:grpSpPr>
      <p:sp>
        <p:nvSpPr>
          <p:cNvPr id="63" name="Google Shape;63;p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66" name="Shape 66"/>
        <p:cNvGrpSpPr/>
        <p:nvPr/>
      </p:nvGrpSpPr>
      <p:grpSpPr>
        <a:xfrm>
          <a:off x="0" y="0"/>
          <a:ext cx="0" cy="0"/>
          <a:chOff x="0" y="0"/>
          <a:chExt cx="0" cy="0"/>
        </a:xfrm>
      </p:grpSpPr>
      <p:sp>
        <p:nvSpPr>
          <p:cNvPr id="67" name="Google Shape;67;p9"/>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9"/>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69" name="Google Shape;69;p9"/>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0" name="Google Shape;70;p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73" name="Shape 73"/>
        <p:cNvGrpSpPr/>
        <p:nvPr/>
      </p:nvGrpSpPr>
      <p:grpSpPr>
        <a:xfrm>
          <a:off x="0" y="0"/>
          <a:ext cx="0" cy="0"/>
          <a:chOff x="0" y="0"/>
          <a:chExt cx="0" cy="0"/>
        </a:xfrm>
      </p:grpSpPr>
      <p:sp>
        <p:nvSpPr>
          <p:cNvPr id="74" name="Google Shape;74;p10"/>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0"/>
          <p:cNvSpPr/>
          <p:nvPr>
            <p:ph idx="2" type="pic"/>
          </p:nvPr>
        </p:nvSpPr>
        <p:spPr>
          <a:xfrm>
            <a:off x="3887391" y="987426"/>
            <a:ext cx="4629150" cy="4873625"/>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750"/>
              </a:spcBef>
              <a:spcAft>
                <a:spcPts val="0"/>
              </a:spcAft>
              <a:buClr>
                <a:schemeClr val="dk1"/>
              </a:buClr>
              <a:buSzPts val="2400"/>
              <a:buFont typeface="Arial"/>
              <a:buNone/>
              <a:defRPr b="0" i="0" sz="2400" u="none" cap="none" strike="noStrike">
                <a:solidFill>
                  <a:schemeClr val="dk1"/>
                </a:solidFill>
                <a:latin typeface="Trebuchet MS"/>
                <a:ea typeface="Trebuchet MS"/>
                <a:cs typeface="Trebuchet MS"/>
                <a:sym typeface="Trebuchet MS"/>
              </a:defRPr>
            </a:lvl1pPr>
            <a:lvl2pPr lvl="1" marR="0" rtl="0" algn="l">
              <a:lnSpc>
                <a:spcPct val="90000"/>
              </a:lnSpc>
              <a:spcBef>
                <a:spcPts val="375"/>
              </a:spcBef>
              <a:spcAft>
                <a:spcPts val="0"/>
              </a:spcAft>
              <a:buClr>
                <a:schemeClr val="dk1"/>
              </a:buClr>
              <a:buSzPts val="2100"/>
              <a:buFont typeface="Arial"/>
              <a:buNone/>
              <a:defRPr b="0" i="0" sz="2100" u="none" cap="none" strike="noStrike">
                <a:solidFill>
                  <a:schemeClr val="dk1"/>
                </a:solidFill>
                <a:latin typeface="Trebuchet MS"/>
                <a:ea typeface="Trebuchet MS"/>
                <a:cs typeface="Trebuchet MS"/>
                <a:sym typeface="Trebuchet MS"/>
              </a:defRPr>
            </a:lvl2pPr>
            <a:lvl3pPr lvl="2" marR="0" rtl="0" algn="l">
              <a:lnSpc>
                <a:spcPct val="90000"/>
              </a:lnSpc>
              <a:spcBef>
                <a:spcPts val="375"/>
              </a:spcBef>
              <a:spcAft>
                <a:spcPts val="0"/>
              </a:spcAft>
              <a:buClr>
                <a:schemeClr val="dk1"/>
              </a:buClr>
              <a:buSzPts val="18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4pPr>
            <a:lvl5pPr lvl="4"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5pPr>
            <a:lvl6pPr lvl="5"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6pPr>
            <a:lvl7pPr lvl="6"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7pPr>
            <a:lvl8pPr lvl="7"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8pPr>
            <a:lvl9pPr lvl="8"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Trebuchet MS"/>
                <a:ea typeface="Trebuchet MS"/>
                <a:cs typeface="Trebuchet MS"/>
                <a:sym typeface="Trebuchet MS"/>
              </a:defRPr>
            </a:lvl9pPr>
          </a:lstStyle>
          <a:p/>
        </p:txBody>
      </p:sp>
      <p:sp>
        <p:nvSpPr>
          <p:cNvPr id="76" name="Google Shape;76;p10"/>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7" name="Google Shape;77;p1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3300"/>
              <a:buFont typeface="Trebuchet MS"/>
              <a:buNone/>
              <a:defRPr b="0" i="0" sz="3300" u="none" cap="none" strike="noStrike">
                <a:solidFill>
                  <a:schemeClr val="dk1"/>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Trebuchet MS"/>
                <a:ea typeface="Trebuchet MS"/>
                <a:cs typeface="Trebuchet MS"/>
                <a:sym typeface="Trebuchet MS"/>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Trebuchet MS"/>
                <a:ea typeface="Trebuchet MS"/>
                <a:cs typeface="Trebuchet MS"/>
                <a:sym typeface="Trebuchet MS"/>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Trebuchet MS"/>
                <a:ea typeface="Trebuchet MS"/>
                <a:cs typeface="Trebuchet MS"/>
                <a:sym typeface="Trebuchet MS"/>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Trebuchet MS"/>
                <a:ea typeface="Trebuchet MS"/>
                <a:cs typeface="Trebuchet MS"/>
                <a:sym typeface="Trebuchet MS"/>
              </a:defRPr>
            </a:lvl9pPr>
          </a:lstStyle>
          <a:p/>
        </p:txBody>
      </p:sp>
      <p:sp>
        <p:nvSpPr>
          <p:cNvPr id="12" name="Google Shape;12;p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900" u="none" cap="none" strike="noStrike">
                <a:solidFill>
                  <a:srgbClr val="888888"/>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3" name="Google Shape;13;p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900" u="none" cap="none" strike="noStrike">
                <a:solidFill>
                  <a:srgbClr val="888888"/>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4" name="Google Shape;14;p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t4lent.eu/"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3.png"/><Relationship Id="rId5" Type="http://schemas.openxmlformats.org/officeDocument/2006/relationships/image" Target="../media/image3.jpg"/></Relationships>
</file>

<file path=ppt/slides/_rels/slide12.xml.rels><?xml version="1.0" encoding="UTF-8" standalone="yes"?><Relationships xmlns="http://schemas.openxmlformats.org/package/2006/relationships"><Relationship Id="rId10" Type="http://schemas.openxmlformats.org/officeDocument/2006/relationships/image" Target="../media/image7.jpg"/><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6.jpg"/><Relationship Id="rId9" Type="http://schemas.openxmlformats.org/officeDocument/2006/relationships/image" Target="../media/image10.jpg"/><Relationship Id="rId5" Type="http://schemas.openxmlformats.org/officeDocument/2006/relationships/image" Target="../media/image8.png"/><Relationship Id="rId6" Type="http://schemas.openxmlformats.org/officeDocument/2006/relationships/image" Target="../media/image11.png"/><Relationship Id="rId7" Type="http://schemas.openxmlformats.org/officeDocument/2006/relationships/image" Target="../media/image14.jpg"/><Relationship Id="rId8" Type="http://schemas.openxmlformats.org/officeDocument/2006/relationships/image" Target="../media/image12.png"/></Relationships>
</file>

<file path=ppt/slides/_rels/slide13.xml.rels><?xml version="1.0" encoding="UTF-8" standalone="yes"?><Relationships xmlns="http://schemas.openxmlformats.org/package/2006/relationships"><Relationship Id="rId11" Type="http://schemas.openxmlformats.org/officeDocument/2006/relationships/hyperlink" Target="https://pixabay.com/de/users/qimono-1962238/?utm_source=link-attribution&amp;utm_medium=referral&amp;utm_campaign=image&amp;utm_content=2635397" TargetMode="External"/><Relationship Id="rId10" Type="http://schemas.openxmlformats.org/officeDocument/2006/relationships/image" Target="../media/image7.jpg"/><Relationship Id="rId13" Type="http://schemas.openxmlformats.org/officeDocument/2006/relationships/hyperlink" Target="https://pixabay.com/de/users/Peggy_Marco-1553824/?utm_source=link-attribution&amp;utm_medium=referral&amp;utm_campaign=image&amp;utm_content=1013968" TargetMode="External"/><Relationship Id="rId12" Type="http://schemas.openxmlformats.org/officeDocument/2006/relationships/hyperlink" Target="https://pixabay.com/de/?utm_source=link-attribution&amp;utm_medium=referral&amp;utm_campaign=image&amp;utm_content=2635397" TargetMode="External"/><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6.jpg"/><Relationship Id="rId9" Type="http://schemas.openxmlformats.org/officeDocument/2006/relationships/image" Target="../media/image10.jpg"/><Relationship Id="rId14" Type="http://schemas.openxmlformats.org/officeDocument/2006/relationships/hyperlink" Target="https://pixabay.com/de/?utm_source=link-attribution&amp;utm_medium=referral&amp;utm_campaign=image&amp;utm_content=1013968" TargetMode="External"/><Relationship Id="rId5" Type="http://schemas.openxmlformats.org/officeDocument/2006/relationships/image" Target="../media/image8.png"/><Relationship Id="rId6" Type="http://schemas.openxmlformats.org/officeDocument/2006/relationships/image" Target="../media/image11.png"/><Relationship Id="rId7" Type="http://schemas.openxmlformats.org/officeDocument/2006/relationships/image" Target="../media/image14.jpg"/><Relationship Id="rId8"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www.ihk-projekt.de/" TargetMode="External"/><Relationship Id="rId5"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www.sympa.com/insights/blog/6-basic-hr-metrics-for-measuring-employee-motivation/" TargetMode="External"/><Relationship Id="rId4" Type="http://schemas.openxmlformats.org/officeDocument/2006/relationships/image" Target="../media/image1.png"/><Relationship Id="rId5"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yourbusiness.azcentral.com/evaluate-motivation-9669.html" TargetMode="External"/><Relationship Id="rId5"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hyperlink" Target="https://saylordotorg.github.io/text_organizational-behavior-v1.1/s10-designing-a-motivating-work-en.html" TargetMode="External"/><Relationship Id="rId5"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hyperlink" Target="https://saylordotorg.github.io/text_organizational-behavior-v1.1/s10-designing-a-motivating-work-en.html" TargetMode="External"/><Relationship Id="rId5"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4"/>
          <p:cNvSpPr txBox="1"/>
          <p:nvPr>
            <p:ph type="ctrTitle"/>
          </p:nvPr>
        </p:nvSpPr>
        <p:spPr>
          <a:xfrm>
            <a:off x="421100" y="2889422"/>
            <a:ext cx="8520600" cy="860799"/>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Clr>
                <a:schemeClr val="dk1"/>
              </a:buClr>
              <a:buSzPts val="4600"/>
              <a:buFont typeface="Trebuchet MS"/>
              <a:buNone/>
            </a:pPr>
            <a:r>
              <a:rPr b="1" lang="en-US" sz="4600"/>
              <a:t>Talent 4.0 – </a:t>
            </a:r>
            <a:br>
              <a:rPr b="1" lang="en-US" sz="4600"/>
            </a:br>
            <a:r>
              <a:rPr b="1" lang="en-US" sz="4600"/>
              <a:t>Talent Management for SMEs</a:t>
            </a:r>
            <a:br>
              <a:rPr b="1" lang="en-US" sz="4600"/>
            </a:br>
            <a:r>
              <a:rPr b="1" lang="en-US" sz="4600"/>
              <a:t>Training Programme</a:t>
            </a:r>
            <a:endParaRPr b="1" sz="4800"/>
          </a:p>
        </p:txBody>
      </p:sp>
      <p:sp>
        <p:nvSpPr>
          <p:cNvPr id="106" name="Google Shape;106;p14"/>
          <p:cNvSpPr txBox="1"/>
          <p:nvPr/>
        </p:nvSpPr>
        <p:spPr>
          <a:xfrm>
            <a:off x="3322040" y="4446165"/>
            <a:ext cx="2147582"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sng" cap="none" strike="noStrike">
                <a:solidFill>
                  <a:schemeClr val="hlink"/>
                </a:solidFill>
                <a:latin typeface="Trebuchet MS"/>
                <a:ea typeface="Trebuchet MS"/>
                <a:cs typeface="Trebuchet MS"/>
                <a:sym typeface="Trebuchet MS"/>
                <a:hlinkClick r:id="rId3"/>
              </a:rPr>
              <a:t>https://t4lent.eu/</a:t>
            </a:r>
            <a:endParaRPr b="0" i="0" sz="1800" u="none" cap="none" strike="noStrike">
              <a:solidFill>
                <a:schemeClr val="dk1"/>
              </a:solidFill>
              <a:latin typeface="Trebuchet MS"/>
              <a:ea typeface="Trebuchet MS"/>
              <a:cs typeface="Trebuchet MS"/>
              <a:sym typeface="Trebuchet MS"/>
            </a:endParaRPr>
          </a:p>
        </p:txBody>
      </p:sp>
      <p:pic>
        <p:nvPicPr>
          <p:cNvPr descr="A close up of a logo&#10;&#10;Description automatically generated" id="107" name="Google Shape;107;p14"/>
          <p:cNvPicPr preferRelativeResize="0"/>
          <p:nvPr/>
        </p:nvPicPr>
        <p:blipFill rotWithShape="1">
          <a:blip r:embed="rId4">
            <a:alphaModFix/>
          </a:blip>
          <a:srcRect b="0" l="0" r="0" t="0"/>
          <a:stretch/>
        </p:blipFill>
        <p:spPr>
          <a:xfrm>
            <a:off x="524425" y="6307332"/>
            <a:ext cx="1710047" cy="408041"/>
          </a:xfrm>
          <a:prstGeom prst="rect">
            <a:avLst/>
          </a:prstGeom>
          <a:noFill/>
          <a:ln>
            <a:noFill/>
          </a:ln>
        </p:spPr>
      </p:pic>
      <p:sp>
        <p:nvSpPr>
          <p:cNvPr id="108" name="Google Shape;108;p14"/>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3"/>
          <p:cNvSpPr/>
          <p:nvPr>
            <p:ph type="ctrTitle"/>
          </p:nvPr>
        </p:nvSpPr>
        <p:spPr>
          <a:xfrm>
            <a:off x="311700" y="1642466"/>
            <a:ext cx="8520600" cy="528865"/>
          </a:xfrm>
          <a:prstGeom prst="roundRect">
            <a:avLst>
              <a:gd fmla="val 16667" name="adj"/>
            </a:avLst>
          </a:prstGeom>
          <a:solidFill>
            <a:srgbClr val="3087B9"/>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2"/>
              </a:buClr>
              <a:buSzPts val="3060"/>
              <a:buFont typeface="Trebuchet MS"/>
              <a:buNone/>
            </a:pPr>
            <a:r>
              <a:rPr b="1" lang="en-US" sz="3060">
                <a:solidFill>
                  <a:schemeClr val="lt2"/>
                </a:solidFill>
                <a:latin typeface="Trebuchet MS"/>
                <a:ea typeface="Trebuchet MS"/>
                <a:cs typeface="Trebuchet MS"/>
                <a:sym typeface="Trebuchet MS"/>
              </a:rPr>
              <a:t>Exercises</a:t>
            </a:r>
            <a:endParaRPr b="1" sz="3060">
              <a:solidFill>
                <a:schemeClr val="lt2"/>
              </a:solidFill>
            </a:endParaRPr>
          </a:p>
        </p:txBody>
      </p:sp>
      <p:sp>
        <p:nvSpPr>
          <p:cNvPr id="194" name="Google Shape;194;p23"/>
          <p:cNvSpPr txBox="1"/>
          <p:nvPr>
            <p:ph idx="1" type="subTitle"/>
          </p:nvPr>
        </p:nvSpPr>
        <p:spPr>
          <a:xfrm>
            <a:off x="221016" y="2636414"/>
            <a:ext cx="8689628" cy="2759908"/>
          </a:xfrm>
          <a:prstGeom prst="rect">
            <a:avLst/>
          </a:prstGeom>
          <a:noFill/>
          <a:ln>
            <a:noFill/>
          </a:ln>
        </p:spPr>
        <p:txBody>
          <a:bodyPr anchorCtr="0" anchor="t" bIns="91425" lIns="91425" spcFirstLastPara="1" rIns="91425" wrap="square" tIns="91425">
            <a:noAutofit/>
          </a:bodyPr>
          <a:lstStyle/>
          <a:p>
            <a:pPr indent="-342900" lvl="0" marL="342900" rtl="0" algn="l">
              <a:lnSpc>
                <a:spcPct val="90000"/>
              </a:lnSpc>
              <a:spcBef>
                <a:spcPts val="750"/>
              </a:spcBef>
              <a:spcAft>
                <a:spcPts val="0"/>
              </a:spcAft>
              <a:buClr>
                <a:schemeClr val="dk1"/>
              </a:buClr>
              <a:buSzPts val="1800"/>
              <a:buAutoNum type="arabicPeriod"/>
            </a:pPr>
            <a:r>
              <a:rPr lang="en-US"/>
              <a:t>How would you ensure that employees are committed to the goals set for them?</a:t>
            </a:r>
            <a:br>
              <a:rPr lang="en-US"/>
            </a:br>
            <a:endParaRPr/>
          </a:p>
          <a:p>
            <a:pPr indent="-342900" lvl="0" marL="342900" rtl="0" algn="l">
              <a:lnSpc>
                <a:spcPct val="90000"/>
              </a:lnSpc>
              <a:spcBef>
                <a:spcPts val="750"/>
              </a:spcBef>
              <a:spcAft>
                <a:spcPts val="0"/>
              </a:spcAft>
              <a:buClr>
                <a:schemeClr val="dk1"/>
              </a:buClr>
              <a:buSzPts val="1800"/>
              <a:buAutoNum type="arabicPeriod"/>
            </a:pPr>
            <a:r>
              <a:rPr lang="en-US"/>
              <a:t>What are the disadvantages of using only supervisors as the rater? What are the disadvantages of using peers, subordinates and customers as raters?</a:t>
            </a:r>
            <a:br>
              <a:rPr lang="en-US"/>
            </a:br>
            <a:endParaRPr/>
          </a:p>
          <a:p>
            <a:pPr indent="-342900" lvl="0" marL="342900" rtl="0" algn="l">
              <a:lnSpc>
                <a:spcPct val="90000"/>
              </a:lnSpc>
              <a:spcBef>
                <a:spcPts val="750"/>
              </a:spcBef>
              <a:spcAft>
                <a:spcPts val="0"/>
              </a:spcAft>
              <a:buClr>
                <a:schemeClr val="dk1"/>
              </a:buClr>
              <a:buSzPts val="1800"/>
              <a:buAutoNum type="arabicPeriod"/>
            </a:pPr>
            <a:r>
              <a:rPr lang="en-US"/>
              <a:t>Do you believe that self-appraisals are valid? Why would it be helpful to add self-appraisals to the appraisal process? Can you think of any downsides to using them?</a:t>
            </a:r>
            <a:endParaRPr/>
          </a:p>
          <a:p>
            <a:pPr indent="-228600" lvl="0" marL="342900" rtl="0" algn="l">
              <a:lnSpc>
                <a:spcPct val="90000"/>
              </a:lnSpc>
              <a:spcBef>
                <a:spcPts val="750"/>
              </a:spcBef>
              <a:spcAft>
                <a:spcPts val="0"/>
              </a:spcAft>
              <a:buClr>
                <a:schemeClr val="dk1"/>
              </a:buClr>
              <a:buSzPts val="1800"/>
              <a:buNone/>
            </a:pPr>
            <a:r>
              <a:t/>
            </a:r>
            <a:endParaRPr/>
          </a:p>
        </p:txBody>
      </p:sp>
      <p:pic>
        <p:nvPicPr>
          <p:cNvPr descr="A close up of a logo&#10;&#10;Description automatically generated" id="195" name="Google Shape;195;p23"/>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96" name="Google Shape;196;p23"/>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pic>
        <p:nvPicPr>
          <p:cNvPr descr="Ein Bild, das Waage, Gerät, Tisch, Boot enthält.&#10;&#10;Automatisch generierte Beschreibung" id="197" name="Google Shape;197;p23"/>
          <p:cNvPicPr preferRelativeResize="0"/>
          <p:nvPr/>
        </p:nvPicPr>
        <p:blipFill rotWithShape="1">
          <a:blip r:embed="rId4">
            <a:alphaModFix/>
          </a:blip>
          <a:srcRect b="0" l="0" r="0" t="0"/>
          <a:stretch/>
        </p:blipFill>
        <p:spPr>
          <a:xfrm>
            <a:off x="6137098" y="69552"/>
            <a:ext cx="2633656" cy="146222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4"/>
          <p:cNvSpPr/>
          <p:nvPr>
            <p:ph type="ctrTitle"/>
          </p:nvPr>
        </p:nvSpPr>
        <p:spPr>
          <a:xfrm>
            <a:off x="311700" y="1642466"/>
            <a:ext cx="8520600" cy="528865"/>
          </a:xfrm>
          <a:prstGeom prst="roundRect">
            <a:avLst>
              <a:gd fmla="val 16667" name="adj"/>
            </a:avLst>
          </a:prstGeom>
          <a:solidFill>
            <a:srgbClr val="3087B9"/>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2"/>
              </a:buClr>
              <a:buSzPts val="3060"/>
              <a:buFont typeface="Trebuchet MS"/>
              <a:buNone/>
            </a:pPr>
            <a:r>
              <a:rPr b="1" lang="en-US" sz="3060">
                <a:solidFill>
                  <a:schemeClr val="lt2"/>
                </a:solidFill>
                <a:latin typeface="Trebuchet MS"/>
                <a:ea typeface="Trebuchet MS"/>
                <a:cs typeface="Trebuchet MS"/>
                <a:sym typeface="Trebuchet MS"/>
              </a:rPr>
              <a:t>Summary/Conclusion</a:t>
            </a:r>
            <a:endParaRPr/>
          </a:p>
        </p:txBody>
      </p:sp>
      <p:sp>
        <p:nvSpPr>
          <p:cNvPr id="203" name="Google Shape;203;p24"/>
          <p:cNvSpPr txBox="1"/>
          <p:nvPr>
            <p:ph idx="1" type="subTitle"/>
          </p:nvPr>
        </p:nvSpPr>
        <p:spPr>
          <a:xfrm>
            <a:off x="287167" y="2311460"/>
            <a:ext cx="8632244" cy="3142856"/>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1800"/>
              <a:buNone/>
            </a:pPr>
            <a:r>
              <a:rPr lang="en-US"/>
              <a:t>It is difficult to grow your small business if you cannot measure the motivation level of your employees. Employing methods to gauge worker engagement and energy can make the job of increasing these factors easier.</a:t>
            </a:r>
            <a:br>
              <a:rPr lang="en-US"/>
            </a:br>
            <a:br>
              <a:rPr lang="en-US"/>
            </a:br>
            <a:r>
              <a:rPr lang="en-US"/>
              <a:t>To evaluate motivation and provide insight, listen to staff input and assess tangible indicators to improve your business methods. In today's challenging economy it is more important than ever to have motivated workforce. </a:t>
            </a:r>
            <a:br>
              <a:rPr lang="en-US"/>
            </a:br>
            <a:br>
              <a:rPr lang="en-US"/>
            </a:br>
            <a:r>
              <a:rPr lang="en-US"/>
              <a:t>Companies,  regardless  of  manufacturing  or  service,  are  now  realizing  the  impact  of motivated  employees  who,  in  the  past,  were  considered  as  just  like  another  input  of production  of  goods and  services.</a:t>
            </a:r>
            <a:endParaRPr/>
          </a:p>
          <a:p>
            <a:pPr indent="0" lvl="0" marL="0" rtl="0" algn="l">
              <a:lnSpc>
                <a:spcPct val="90000"/>
              </a:lnSpc>
              <a:spcBef>
                <a:spcPts val="750"/>
              </a:spcBef>
              <a:spcAft>
                <a:spcPts val="0"/>
              </a:spcAft>
              <a:buClr>
                <a:schemeClr val="dk1"/>
              </a:buClr>
              <a:buSzPts val="1800"/>
              <a:buNone/>
            </a:pPr>
            <a:br>
              <a:rPr lang="en-US"/>
            </a:br>
            <a:endParaRPr/>
          </a:p>
        </p:txBody>
      </p:sp>
      <p:pic>
        <p:nvPicPr>
          <p:cNvPr descr="A close up of a logo&#10;&#10;Description automatically generated" id="204" name="Google Shape;204;p24"/>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205" name="Google Shape;205;p24"/>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pic>
        <p:nvPicPr>
          <p:cNvPr id="206" name="Google Shape;206;p24"/>
          <p:cNvPicPr preferRelativeResize="0"/>
          <p:nvPr/>
        </p:nvPicPr>
        <p:blipFill rotWithShape="1">
          <a:blip r:embed="rId4">
            <a:alphaModFix/>
          </a:blip>
          <a:srcRect b="0" l="0" r="0" t="0"/>
          <a:stretch/>
        </p:blipFill>
        <p:spPr>
          <a:xfrm>
            <a:off x="3800238" y="119551"/>
            <a:ext cx="1262379" cy="1262379"/>
          </a:xfrm>
          <a:prstGeom prst="rect">
            <a:avLst/>
          </a:prstGeom>
          <a:noFill/>
          <a:ln>
            <a:noFill/>
          </a:ln>
        </p:spPr>
      </p:pic>
      <p:pic>
        <p:nvPicPr>
          <p:cNvPr descr="Ein Bild, das Waage, Gerät, Tisch, Boot enthält.&#10;&#10;Automatisch generierte Beschreibung" id="207" name="Google Shape;207;p24"/>
          <p:cNvPicPr preferRelativeResize="0"/>
          <p:nvPr/>
        </p:nvPicPr>
        <p:blipFill rotWithShape="1">
          <a:blip r:embed="rId5">
            <a:alphaModFix/>
          </a:blip>
          <a:srcRect b="0" l="0" r="0" t="0"/>
          <a:stretch/>
        </p:blipFill>
        <p:spPr>
          <a:xfrm>
            <a:off x="6765405" y="256127"/>
            <a:ext cx="2066895" cy="114755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5"/>
          <p:cNvSpPr txBox="1"/>
          <p:nvPr>
            <p:ph type="ctrTitle"/>
          </p:nvPr>
        </p:nvSpPr>
        <p:spPr>
          <a:xfrm>
            <a:off x="1094874" y="1954545"/>
            <a:ext cx="6858000" cy="1932407"/>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4320"/>
              <a:buFont typeface="Trebuchet MS"/>
              <a:buNone/>
            </a:pPr>
            <a:r>
              <a:rPr b="1" lang="en-US" sz="4320"/>
              <a:t>Thank you for watching!</a:t>
            </a:r>
            <a:br>
              <a:rPr b="1" i="1" lang="en-US" sz="4320">
                <a:solidFill>
                  <a:schemeClr val="accent4"/>
                </a:solidFill>
              </a:rPr>
            </a:br>
            <a:endParaRPr sz="4050"/>
          </a:p>
        </p:txBody>
      </p:sp>
      <p:pic>
        <p:nvPicPr>
          <p:cNvPr descr="A close up of a logo&#10;&#10;Description automatically generated" id="213" name="Google Shape;213;p25"/>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pic>
        <p:nvPicPr>
          <p:cNvPr id="214" name="Google Shape;214;p25"/>
          <p:cNvPicPr preferRelativeResize="0"/>
          <p:nvPr/>
        </p:nvPicPr>
        <p:blipFill rotWithShape="1">
          <a:blip r:embed="rId4">
            <a:alphaModFix/>
          </a:blip>
          <a:srcRect b="0" l="0" r="0" t="0"/>
          <a:stretch/>
        </p:blipFill>
        <p:spPr>
          <a:xfrm>
            <a:off x="311700" y="5859710"/>
            <a:ext cx="1439863" cy="398463"/>
          </a:xfrm>
          <a:prstGeom prst="rect">
            <a:avLst/>
          </a:prstGeom>
          <a:noFill/>
          <a:ln>
            <a:noFill/>
          </a:ln>
        </p:spPr>
      </p:pic>
      <p:pic>
        <p:nvPicPr>
          <p:cNvPr id="215" name="Google Shape;215;p25"/>
          <p:cNvPicPr preferRelativeResize="0"/>
          <p:nvPr/>
        </p:nvPicPr>
        <p:blipFill rotWithShape="1">
          <a:blip r:embed="rId5">
            <a:alphaModFix/>
          </a:blip>
          <a:srcRect b="0" l="0" r="0" t="0"/>
          <a:stretch/>
        </p:blipFill>
        <p:spPr>
          <a:xfrm>
            <a:off x="1794425" y="5859710"/>
            <a:ext cx="792163" cy="404813"/>
          </a:xfrm>
          <a:prstGeom prst="rect">
            <a:avLst/>
          </a:prstGeom>
          <a:noFill/>
          <a:ln>
            <a:noFill/>
          </a:ln>
        </p:spPr>
      </p:pic>
      <p:pic>
        <p:nvPicPr>
          <p:cNvPr id="216" name="Google Shape;216;p25"/>
          <p:cNvPicPr preferRelativeResize="0"/>
          <p:nvPr/>
        </p:nvPicPr>
        <p:blipFill rotWithShape="1">
          <a:blip r:embed="rId6">
            <a:alphaModFix/>
          </a:blip>
          <a:srcRect b="0" l="0" r="0" t="0"/>
          <a:stretch/>
        </p:blipFill>
        <p:spPr>
          <a:xfrm>
            <a:off x="2697713" y="5859710"/>
            <a:ext cx="822325" cy="361950"/>
          </a:xfrm>
          <a:prstGeom prst="rect">
            <a:avLst/>
          </a:prstGeom>
          <a:noFill/>
          <a:ln>
            <a:noFill/>
          </a:ln>
        </p:spPr>
      </p:pic>
      <p:pic>
        <p:nvPicPr>
          <p:cNvPr id="217" name="Google Shape;217;p25"/>
          <p:cNvPicPr preferRelativeResize="0"/>
          <p:nvPr/>
        </p:nvPicPr>
        <p:blipFill rotWithShape="1">
          <a:blip r:embed="rId7">
            <a:alphaModFix/>
          </a:blip>
          <a:srcRect b="0" l="0" r="0" t="0"/>
          <a:stretch/>
        </p:blipFill>
        <p:spPr>
          <a:xfrm>
            <a:off x="3572425" y="5859710"/>
            <a:ext cx="1390650" cy="323850"/>
          </a:xfrm>
          <a:prstGeom prst="rect">
            <a:avLst/>
          </a:prstGeom>
          <a:noFill/>
          <a:ln>
            <a:noFill/>
          </a:ln>
        </p:spPr>
      </p:pic>
      <p:pic>
        <p:nvPicPr>
          <p:cNvPr id="218" name="Google Shape;218;p25"/>
          <p:cNvPicPr preferRelativeResize="0"/>
          <p:nvPr/>
        </p:nvPicPr>
        <p:blipFill rotWithShape="1">
          <a:blip r:embed="rId8">
            <a:alphaModFix/>
          </a:blip>
          <a:srcRect b="0" l="0" r="0" t="0"/>
          <a:stretch/>
        </p:blipFill>
        <p:spPr>
          <a:xfrm>
            <a:off x="5029750" y="5859710"/>
            <a:ext cx="752475" cy="333375"/>
          </a:xfrm>
          <a:prstGeom prst="rect">
            <a:avLst/>
          </a:prstGeom>
          <a:noFill/>
          <a:ln>
            <a:noFill/>
          </a:ln>
        </p:spPr>
      </p:pic>
      <p:pic>
        <p:nvPicPr>
          <p:cNvPr id="219" name="Google Shape;219;p25"/>
          <p:cNvPicPr preferRelativeResize="0"/>
          <p:nvPr/>
        </p:nvPicPr>
        <p:blipFill rotWithShape="1">
          <a:blip r:embed="rId9">
            <a:alphaModFix/>
          </a:blip>
          <a:srcRect b="0" l="0" r="0" t="0"/>
          <a:stretch/>
        </p:blipFill>
        <p:spPr>
          <a:xfrm>
            <a:off x="5858425" y="5859710"/>
            <a:ext cx="342900" cy="306388"/>
          </a:xfrm>
          <a:prstGeom prst="rect">
            <a:avLst/>
          </a:prstGeom>
          <a:noFill/>
          <a:ln>
            <a:noFill/>
          </a:ln>
        </p:spPr>
      </p:pic>
      <p:pic>
        <p:nvPicPr>
          <p:cNvPr id="220" name="Google Shape;220;p25"/>
          <p:cNvPicPr preferRelativeResize="0"/>
          <p:nvPr/>
        </p:nvPicPr>
        <p:blipFill rotWithShape="1">
          <a:blip r:embed="rId10">
            <a:alphaModFix/>
          </a:blip>
          <a:srcRect b="0" l="0" r="0" t="0"/>
          <a:stretch/>
        </p:blipFill>
        <p:spPr>
          <a:xfrm>
            <a:off x="6291813" y="5859710"/>
            <a:ext cx="525462" cy="369888"/>
          </a:xfrm>
          <a:prstGeom prst="rect">
            <a:avLst/>
          </a:prstGeom>
          <a:noFill/>
          <a:ln>
            <a:noFill/>
          </a:ln>
        </p:spPr>
      </p:pic>
      <p:sp>
        <p:nvSpPr>
          <p:cNvPr id="221" name="Google Shape;221;p25"/>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pic>
        <p:nvPicPr>
          <p:cNvPr descr="A close up of a logo&#10;&#10;Description automatically generated" id="226" name="Google Shape;226;p26"/>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pic>
        <p:nvPicPr>
          <p:cNvPr id="227" name="Google Shape;227;p26"/>
          <p:cNvPicPr preferRelativeResize="0"/>
          <p:nvPr/>
        </p:nvPicPr>
        <p:blipFill rotWithShape="1">
          <a:blip r:embed="rId4">
            <a:alphaModFix/>
          </a:blip>
          <a:srcRect b="0" l="0" r="0" t="0"/>
          <a:stretch/>
        </p:blipFill>
        <p:spPr>
          <a:xfrm>
            <a:off x="311700" y="5859710"/>
            <a:ext cx="1439863" cy="398463"/>
          </a:xfrm>
          <a:prstGeom prst="rect">
            <a:avLst/>
          </a:prstGeom>
          <a:noFill/>
          <a:ln>
            <a:noFill/>
          </a:ln>
        </p:spPr>
      </p:pic>
      <p:pic>
        <p:nvPicPr>
          <p:cNvPr id="228" name="Google Shape;228;p26"/>
          <p:cNvPicPr preferRelativeResize="0"/>
          <p:nvPr/>
        </p:nvPicPr>
        <p:blipFill rotWithShape="1">
          <a:blip r:embed="rId5">
            <a:alphaModFix/>
          </a:blip>
          <a:srcRect b="0" l="0" r="0" t="0"/>
          <a:stretch/>
        </p:blipFill>
        <p:spPr>
          <a:xfrm>
            <a:off x="1794425" y="5859710"/>
            <a:ext cx="792163" cy="404813"/>
          </a:xfrm>
          <a:prstGeom prst="rect">
            <a:avLst/>
          </a:prstGeom>
          <a:noFill/>
          <a:ln>
            <a:noFill/>
          </a:ln>
        </p:spPr>
      </p:pic>
      <p:pic>
        <p:nvPicPr>
          <p:cNvPr id="229" name="Google Shape;229;p26"/>
          <p:cNvPicPr preferRelativeResize="0"/>
          <p:nvPr/>
        </p:nvPicPr>
        <p:blipFill rotWithShape="1">
          <a:blip r:embed="rId6">
            <a:alphaModFix/>
          </a:blip>
          <a:srcRect b="0" l="0" r="0" t="0"/>
          <a:stretch/>
        </p:blipFill>
        <p:spPr>
          <a:xfrm>
            <a:off x="2697713" y="5859710"/>
            <a:ext cx="822325" cy="361950"/>
          </a:xfrm>
          <a:prstGeom prst="rect">
            <a:avLst/>
          </a:prstGeom>
          <a:noFill/>
          <a:ln>
            <a:noFill/>
          </a:ln>
        </p:spPr>
      </p:pic>
      <p:pic>
        <p:nvPicPr>
          <p:cNvPr id="230" name="Google Shape;230;p26"/>
          <p:cNvPicPr preferRelativeResize="0"/>
          <p:nvPr/>
        </p:nvPicPr>
        <p:blipFill rotWithShape="1">
          <a:blip r:embed="rId7">
            <a:alphaModFix/>
          </a:blip>
          <a:srcRect b="0" l="0" r="0" t="0"/>
          <a:stretch/>
        </p:blipFill>
        <p:spPr>
          <a:xfrm>
            <a:off x="3572425" y="5859710"/>
            <a:ext cx="1390650" cy="323850"/>
          </a:xfrm>
          <a:prstGeom prst="rect">
            <a:avLst/>
          </a:prstGeom>
          <a:noFill/>
          <a:ln>
            <a:noFill/>
          </a:ln>
        </p:spPr>
      </p:pic>
      <p:pic>
        <p:nvPicPr>
          <p:cNvPr id="231" name="Google Shape;231;p26"/>
          <p:cNvPicPr preferRelativeResize="0"/>
          <p:nvPr/>
        </p:nvPicPr>
        <p:blipFill rotWithShape="1">
          <a:blip r:embed="rId8">
            <a:alphaModFix/>
          </a:blip>
          <a:srcRect b="0" l="0" r="0" t="0"/>
          <a:stretch/>
        </p:blipFill>
        <p:spPr>
          <a:xfrm>
            <a:off x="5029750" y="5859710"/>
            <a:ext cx="752475" cy="333375"/>
          </a:xfrm>
          <a:prstGeom prst="rect">
            <a:avLst/>
          </a:prstGeom>
          <a:noFill/>
          <a:ln>
            <a:noFill/>
          </a:ln>
        </p:spPr>
      </p:pic>
      <p:pic>
        <p:nvPicPr>
          <p:cNvPr id="232" name="Google Shape;232;p26"/>
          <p:cNvPicPr preferRelativeResize="0"/>
          <p:nvPr/>
        </p:nvPicPr>
        <p:blipFill rotWithShape="1">
          <a:blip r:embed="rId9">
            <a:alphaModFix/>
          </a:blip>
          <a:srcRect b="0" l="0" r="0" t="0"/>
          <a:stretch/>
        </p:blipFill>
        <p:spPr>
          <a:xfrm>
            <a:off x="5858425" y="5859710"/>
            <a:ext cx="342900" cy="306388"/>
          </a:xfrm>
          <a:prstGeom prst="rect">
            <a:avLst/>
          </a:prstGeom>
          <a:noFill/>
          <a:ln>
            <a:noFill/>
          </a:ln>
        </p:spPr>
      </p:pic>
      <p:pic>
        <p:nvPicPr>
          <p:cNvPr id="233" name="Google Shape;233;p26"/>
          <p:cNvPicPr preferRelativeResize="0"/>
          <p:nvPr/>
        </p:nvPicPr>
        <p:blipFill rotWithShape="1">
          <a:blip r:embed="rId10">
            <a:alphaModFix/>
          </a:blip>
          <a:srcRect b="0" l="0" r="0" t="0"/>
          <a:stretch/>
        </p:blipFill>
        <p:spPr>
          <a:xfrm>
            <a:off x="6291813" y="5859710"/>
            <a:ext cx="525462" cy="369888"/>
          </a:xfrm>
          <a:prstGeom prst="rect">
            <a:avLst/>
          </a:prstGeom>
          <a:noFill/>
          <a:ln>
            <a:noFill/>
          </a:ln>
        </p:spPr>
      </p:pic>
      <p:sp>
        <p:nvSpPr>
          <p:cNvPr id="234" name="Google Shape;234;p26"/>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235" name="Google Shape;235;p26"/>
          <p:cNvSpPr/>
          <p:nvPr/>
        </p:nvSpPr>
        <p:spPr>
          <a:xfrm>
            <a:off x="659469" y="2686027"/>
            <a:ext cx="4859022" cy="73866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191B26"/>
                </a:solidFill>
                <a:latin typeface="Open Sans"/>
                <a:ea typeface="Open Sans"/>
                <a:cs typeface="Open Sans"/>
                <a:sym typeface="Open Sans"/>
              </a:rPr>
              <a:t>Pictures:</a:t>
            </a:r>
            <a:br>
              <a:rPr b="0" i="0" lang="en-US" sz="1400" u="none" cap="none" strike="noStrike">
                <a:solidFill>
                  <a:srgbClr val="191B26"/>
                </a:solidFill>
                <a:latin typeface="Open Sans"/>
                <a:ea typeface="Open Sans"/>
                <a:cs typeface="Open Sans"/>
                <a:sym typeface="Open Sans"/>
              </a:rPr>
            </a:br>
            <a:r>
              <a:rPr b="0" i="0" lang="en-US" sz="1400" u="none" cap="none" strike="noStrike">
                <a:solidFill>
                  <a:srgbClr val="191B26"/>
                </a:solidFill>
                <a:latin typeface="Open Sans"/>
                <a:ea typeface="Open Sans"/>
                <a:cs typeface="Open Sans"/>
                <a:sym typeface="Open Sans"/>
              </a:rPr>
              <a:t>1. Bild von </a:t>
            </a:r>
            <a:r>
              <a:rPr b="0" i="0" lang="en-US" sz="1400" u="sng" cap="none" strike="noStrike">
                <a:solidFill>
                  <a:schemeClr val="hlink"/>
                </a:solidFill>
                <a:latin typeface="Open Sans"/>
                <a:ea typeface="Open Sans"/>
                <a:cs typeface="Open Sans"/>
                <a:sym typeface="Open Sans"/>
                <a:hlinkClick r:id="rId11"/>
              </a:rPr>
              <a:t>Arek Socha</a:t>
            </a:r>
            <a:r>
              <a:rPr b="0" i="0" lang="en-US" sz="1400" u="none" cap="none" strike="noStrike">
                <a:solidFill>
                  <a:srgbClr val="191B26"/>
                </a:solidFill>
                <a:latin typeface="Open Sans"/>
                <a:ea typeface="Open Sans"/>
                <a:cs typeface="Open Sans"/>
                <a:sym typeface="Open Sans"/>
              </a:rPr>
              <a:t> auf </a:t>
            </a:r>
            <a:r>
              <a:rPr b="0" i="0" lang="en-US" sz="1400" u="sng" cap="none" strike="noStrike">
                <a:solidFill>
                  <a:schemeClr val="hlink"/>
                </a:solidFill>
                <a:latin typeface="Open Sans"/>
                <a:ea typeface="Open Sans"/>
                <a:cs typeface="Open Sans"/>
                <a:sym typeface="Open Sans"/>
                <a:hlinkClick r:id="rId12"/>
              </a:rPr>
              <a:t>Pixabay</a:t>
            </a:r>
            <a:r>
              <a:rPr b="0" i="0" lang="en-US" sz="1400" u="none" cap="none" strike="noStrike">
                <a:solidFill>
                  <a:srgbClr val="191B26"/>
                </a:solidFill>
                <a:latin typeface="Open Sans"/>
                <a:ea typeface="Open Sans"/>
                <a:cs typeface="Open Sans"/>
                <a:sym typeface="Open Sans"/>
              </a:rPr>
              <a:t> </a:t>
            </a:r>
            <a:br>
              <a:rPr b="0" i="0" lang="en-US" sz="1400" u="none" cap="none" strike="noStrike">
                <a:solidFill>
                  <a:srgbClr val="191B26"/>
                </a:solidFill>
                <a:latin typeface="Open Sans"/>
                <a:ea typeface="Open Sans"/>
                <a:cs typeface="Open Sans"/>
                <a:sym typeface="Open Sans"/>
              </a:rPr>
            </a:br>
            <a:r>
              <a:rPr b="0" i="0" lang="en-US" sz="1400" u="none" cap="none" strike="noStrike">
                <a:solidFill>
                  <a:srgbClr val="191B26"/>
                </a:solidFill>
                <a:latin typeface="Open Sans"/>
                <a:ea typeface="Open Sans"/>
                <a:cs typeface="Open Sans"/>
                <a:sym typeface="Open Sans"/>
              </a:rPr>
              <a:t>2</a:t>
            </a:r>
            <a:r>
              <a:rPr b="0" i="0" lang="en-US" sz="1400" u="none" cap="none" strike="noStrike">
                <a:solidFill>
                  <a:srgbClr val="000000"/>
                </a:solidFill>
                <a:latin typeface="Arial"/>
                <a:ea typeface="Arial"/>
                <a:cs typeface="Arial"/>
                <a:sym typeface="Arial"/>
              </a:rPr>
              <a:t> Bild von </a:t>
            </a:r>
            <a:r>
              <a:rPr b="0" i="0" lang="en-US" sz="1400" u="sng" cap="none" strike="noStrike">
                <a:solidFill>
                  <a:schemeClr val="hlink"/>
                </a:solidFill>
                <a:latin typeface="Arial"/>
                <a:ea typeface="Arial"/>
                <a:cs typeface="Arial"/>
                <a:sym typeface="Arial"/>
                <a:hlinkClick r:id="rId13"/>
              </a:rPr>
              <a:t>Peggy und Marco Lachmann-Anke</a:t>
            </a:r>
            <a:r>
              <a:rPr b="0" i="0" lang="en-US" sz="1400" u="none" cap="none" strike="noStrike">
                <a:solidFill>
                  <a:srgbClr val="000000"/>
                </a:solidFill>
                <a:latin typeface="Arial"/>
                <a:ea typeface="Arial"/>
                <a:cs typeface="Arial"/>
                <a:sym typeface="Arial"/>
              </a:rPr>
              <a:t> auf </a:t>
            </a:r>
            <a:r>
              <a:rPr b="0" i="0" lang="en-US" sz="1400" u="sng" cap="none" strike="noStrike">
                <a:solidFill>
                  <a:schemeClr val="hlink"/>
                </a:solidFill>
                <a:latin typeface="Arial"/>
                <a:ea typeface="Arial"/>
                <a:cs typeface="Arial"/>
                <a:sym typeface="Arial"/>
                <a:hlinkClick r:id="rId14"/>
              </a:rPr>
              <a:t>Pixabay</a:t>
            </a:r>
            <a:r>
              <a:rPr b="0" i="0" lang="en-US" sz="1400" u="none" cap="none" strike="noStrike">
                <a:solidFill>
                  <a:srgbClr val="000000"/>
                </a:solidFill>
                <a:latin typeface="Arial"/>
                <a:ea typeface="Arial"/>
                <a:cs typeface="Arial"/>
                <a:sym typeface="Arial"/>
              </a:rPr>
              <a:t> </a:t>
            </a:r>
            <a:endParaRPr/>
          </a:p>
        </p:txBody>
      </p:sp>
      <p:sp>
        <p:nvSpPr>
          <p:cNvPr id="236" name="Google Shape;236;p26"/>
          <p:cNvSpPr txBox="1"/>
          <p:nvPr/>
        </p:nvSpPr>
        <p:spPr>
          <a:xfrm>
            <a:off x="524425" y="1916170"/>
            <a:ext cx="1901550"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Sources: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5"/>
          <p:cNvSpPr txBox="1"/>
          <p:nvPr>
            <p:ph type="ctrTitle"/>
          </p:nvPr>
        </p:nvSpPr>
        <p:spPr>
          <a:xfrm>
            <a:off x="196483" y="2494097"/>
            <a:ext cx="8803933" cy="860799"/>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Clr>
                <a:schemeClr val="dk1"/>
              </a:buClr>
              <a:buSzPts val="4500"/>
              <a:buFont typeface="Trebuchet MS"/>
              <a:buNone/>
            </a:pPr>
            <a:br>
              <a:rPr b="1" lang="en-US"/>
            </a:br>
            <a:r>
              <a:rPr b="1" lang="en-US" sz="3600"/>
              <a:t>M4: How to motivate your Employees</a:t>
            </a:r>
            <a:br>
              <a:rPr b="1" lang="en-US"/>
            </a:br>
            <a:r>
              <a:rPr b="1" lang="en-US" sz="2400"/>
              <a:t>Unit 2: How to measure Employee Motivation</a:t>
            </a:r>
            <a:endParaRPr b="1" sz="2400"/>
          </a:p>
        </p:txBody>
      </p:sp>
      <p:pic>
        <p:nvPicPr>
          <p:cNvPr descr="A close up of a logo&#10;&#10;Description automatically generated" id="114" name="Google Shape;114;p15"/>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15" name="Google Shape;115;p15"/>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116" name="Google Shape;116;p15"/>
          <p:cNvSpPr txBox="1"/>
          <p:nvPr>
            <p:ph idx="1" type="subTitle"/>
          </p:nvPr>
        </p:nvSpPr>
        <p:spPr>
          <a:xfrm>
            <a:off x="192900" y="3928168"/>
            <a:ext cx="8520600" cy="1153785"/>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Clr>
                <a:schemeClr val="dk1"/>
              </a:buClr>
              <a:buSzPts val="2400"/>
              <a:buNone/>
            </a:pPr>
            <a:r>
              <a:rPr b="1" lang="en-US" sz="2400"/>
              <a:t>Prepared by IHK-Projektgesellschaft</a:t>
            </a:r>
            <a:br>
              <a:rPr b="1" lang="en-US" sz="2400"/>
            </a:br>
            <a:r>
              <a:rPr b="1" lang="en-US" sz="2400" u="sng">
                <a:solidFill>
                  <a:schemeClr val="hlink"/>
                </a:solidFill>
                <a:hlinkClick r:id="rId4"/>
              </a:rPr>
              <a:t>www.ihk-projekt.de</a:t>
            </a:r>
            <a:r>
              <a:rPr b="1" lang="en-US" sz="2400"/>
              <a:t> </a:t>
            </a:r>
            <a:br>
              <a:rPr b="1" lang="en-US" sz="2400"/>
            </a:br>
            <a:r>
              <a:rPr b="1" lang="en-US" sz="2400"/>
              <a:t>Germany</a:t>
            </a:r>
            <a:endParaRPr b="1" sz="2400"/>
          </a:p>
        </p:txBody>
      </p:sp>
      <p:pic>
        <p:nvPicPr>
          <p:cNvPr descr="Ein Bild, das Waage, Gerät, Tisch, Boot enthält.&#10;&#10;Automatisch generierte Beschreibung" id="117" name="Google Shape;117;p15"/>
          <p:cNvPicPr preferRelativeResize="0"/>
          <p:nvPr/>
        </p:nvPicPr>
        <p:blipFill rotWithShape="1">
          <a:blip r:embed="rId5">
            <a:alphaModFix/>
          </a:blip>
          <a:srcRect b="0" l="0" r="0" t="0"/>
          <a:stretch/>
        </p:blipFill>
        <p:spPr>
          <a:xfrm>
            <a:off x="6013939" y="213579"/>
            <a:ext cx="2866292" cy="159138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6"/>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2"/>
              </a:buClr>
              <a:buSzPts val="3060"/>
              <a:buFont typeface="Trebuchet MS"/>
              <a:buNone/>
            </a:pPr>
            <a:r>
              <a:rPr b="1" lang="en-US" sz="3060">
                <a:solidFill>
                  <a:schemeClr val="lt2"/>
                </a:solidFill>
                <a:latin typeface="Trebuchet MS"/>
                <a:ea typeface="Trebuchet MS"/>
                <a:cs typeface="Trebuchet MS"/>
                <a:sym typeface="Trebuchet MS"/>
              </a:rPr>
              <a:t>Learning Outcomes</a:t>
            </a:r>
            <a:endParaRPr/>
          </a:p>
        </p:txBody>
      </p:sp>
      <p:sp>
        <p:nvSpPr>
          <p:cNvPr id="123" name="Google Shape;123;p16"/>
          <p:cNvSpPr txBox="1"/>
          <p:nvPr>
            <p:ph idx="1" type="subTitle"/>
          </p:nvPr>
        </p:nvSpPr>
        <p:spPr>
          <a:xfrm>
            <a:off x="295658" y="2406187"/>
            <a:ext cx="8726502" cy="2711245"/>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2000"/>
              <a:buNone/>
            </a:pPr>
            <a:r>
              <a:rPr lang="en-US" sz="2000"/>
              <a:t>This module aims to guide and help learners to understand: </a:t>
            </a:r>
            <a:endParaRPr sz="2000"/>
          </a:p>
          <a:p>
            <a:pPr indent="-342900" lvl="1" marL="685800" rtl="0" algn="l">
              <a:lnSpc>
                <a:spcPct val="150000"/>
              </a:lnSpc>
              <a:spcBef>
                <a:spcPts val="375"/>
              </a:spcBef>
              <a:spcAft>
                <a:spcPts val="0"/>
              </a:spcAft>
              <a:buClr>
                <a:schemeClr val="dk1"/>
              </a:buClr>
              <a:buSzPts val="2000"/>
              <a:buFont typeface="Trebuchet MS"/>
              <a:buAutoNum type="arabicPeriod"/>
            </a:pPr>
            <a:r>
              <a:rPr lang="en-US" sz="2000"/>
              <a:t>Checklists to measure employee motivation</a:t>
            </a:r>
            <a:endParaRPr sz="2000"/>
          </a:p>
          <a:p>
            <a:pPr indent="-342900" lvl="1" marL="685800" rtl="0" algn="l">
              <a:lnSpc>
                <a:spcPct val="150000"/>
              </a:lnSpc>
              <a:spcBef>
                <a:spcPts val="375"/>
              </a:spcBef>
              <a:spcAft>
                <a:spcPts val="0"/>
              </a:spcAft>
              <a:buClr>
                <a:schemeClr val="dk1"/>
              </a:buClr>
              <a:buSzPts val="2000"/>
              <a:buFont typeface="Trebuchet MS"/>
              <a:buAutoNum type="arabicPeriod"/>
            </a:pPr>
            <a:r>
              <a:rPr lang="en-US" sz="2000"/>
              <a:t>Indicators to measure employee motivation</a:t>
            </a:r>
            <a:endParaRPr/>
          </a:p>
          <a:p>
            <a:pPr indent="-342900" lvl="1" marL="685800" rtl="0" algn="l">
              <a:lnSpc>
                <a:spcPct val="150000"/>
              </a:lnSpc>
              <a:spcBef>
                <a:spcPts val="375"/>
              </a:spcBef>
              <a:spcAft>
                <a:spcPts val="0"/>
              </a:spcAft>
              <a:buClr>
                <a:schemeClr val="dk1"/>
              </a:buClr>
              <a:buSzPts val="2000"/>
              <a:buFont typeface="Trebuchet MS"/>
              <a:buAutoNum type="arabicPeriod"/>
            </a:pPr>
            <a:r>
              <a:rPr lang="en-US" sz="2000"/>
              <a:t>How to measure employee motivation ?</a:t>
            </a:r>
            <a:endParaRPr/>
          </a:p>
          <a:p>
            <a:pPr indent="-342900" lvl="1" marL="685800" rtl="0" algn="l">
              <a:lnSpc>
                <a:spcPct val="150000"/>
              </a:lnSpc>
              <a:spcBef>
                <a:spcPts val="375"/>
              </a:spcBef>
              <a:spcAft>
                <a:spcPts val="0"/>
              </a:spcAft>
              <a:buClr>
                <a:schemeClr val="dk1"/>
              </a:buClr>
              <a:buSzPts val="2000"/>
              <a:buFont typeface="Trebuchet MS"/>
              <a:buAutoNum type="arabicPeriod"/>
            </a:pPr>
            <a:r>
              <a:rPr lang="en-US" sz="2000"/>
              <a:t>Motivating Employees Through Performance Appraisals</a:t>
            </a:r>
            <a:endParaRPr sz="2000"/>
          </a:p>
        </p:txBody>
      </p:sp>
      <p:pic>
        <p:nvPicPr>
          <p:cNvPr descr="A close up of a logo&#10;&#10;Description automatically generated" id="124" name="Google Shape;124;p16"/>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25" name="Google Shape;125;p16"/>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pic>
        <p:nvPicPr>
          <p:cNvPr descr="Ein Bild, das Waage, Gerät, Tisch, Boot enthält.&#10;&#10;Automatisch generierte Beschreibung" id="126" name="Google Shape;126;p16"/>
          <p:cNvPicPr preferRelativeResize="0"/>
          <p:nvPr/>
        </p:nvPicPr>
        <p:blipFill rotWithShape="1">
          <a:blip r:embed="rId4">
            <a:alphaModFix/>
          </a:blip>
          <a:srcRect b="0" l="0" r="0" t="0"/>
          <a:stretch/>
        </p:blipFill>
        <p:spPr>
          <a:xfrm>
            <a:off x="6435969" y="222371"/>
            <a:ext cx="2312377" cy="128385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17"/>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2"/>
              </a:buClr>
              <a:buSzPts val="3060"/>
              <a:buFont typeface="Trebuchet MS"/>
              <a:buNone/>
            </a:pPr>
            <a:r>
              <a:rPr b="1" lang="en-US" sz="3060">
                <a:solidFill>
                  <a:schemeClr val="lt2"/>
                </a:solidFill>
                <a:latin typeface="Trebuchet MS"/>
                <a:ea typeface="Trebuchet MS"/>
                <a:cs typeface="Trebuchet MS"/>
                <a:sym typeface="Trebuchet MS"/>
              </a:rPr>
              <a:t>Introduction</a:t>
            </a:r>
            <a:endParaRPr b="1" sz="3060">
              <a:solidFill>
                <a:schemeClr val="lt2"/>
              </a:solidFill>
            </a:endParaRPr>
          </a:p>
        </p:txBody>
      </p:sp>
      <p:sp>
        <p:nvSpPr>
          <p:cNvPr id="132" name="Google Shape;132;p17"/>
          <p:cNvSpPr txBox="1"/>
          <p:nvPr>
            <p:ph idx="1" type="subTitle"/>
          </p:nvPr>
        </p:nvSpPr>
        <p:spPr>
          <a:xfrm>
            <a:off x="311700" y="2171331"/>
            <a:ext cx="8520600" cy="2358931"/>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750"/>
              </a:spcBef>
              <a:spcAft>
                <a:spcPts val="0"/>
              </a:spcAft>
              <a:buClr>
                <a:schemeClr val="dk1"/>
              </a:buClr>
              <a:buSzPts val="1800"/>
              <a:buNone/>
            </a:pPr>
            <a:r>
              <a:rPr lang="en-US"/>
              <a:t>One of the most important goals of every company is to have employees who are ‘high performing’ and are motivated to work at all times. Achieving this is often cumbersome because of the dynamic and complex behaviour of workers.</a:t>
            </a:r>
            <a:endParaRPr/>
          </a:p>
          <a:p>
            <a:pPr indent="0" lvl="0" marL="0" rtl="0" algn="just">
              <a:lnSpc>
                <a:spcPct val="150000"/>
              </a:lnSpc>
              <a:spcBef>
                <a:spcPts val="750"/>
              </a:spcBef>
              <a:spcAft>
                <a:spcPts val="0"/>
              </a:spcAft>
              <a:buClr>
                <a:schemeClr val="dk1"/>
              </a:buClr>
              <a:buSzPts val="1800"/>
              <a:buNone/>
            </a:pPr>
            <a:r>
              <a:rPr lang="en-US"/>
              <a:t>Employee motivation comes from having a sense of purpose, as well as enough support and security to make daily work feel meaningful. </a:t>
            </a:r>
            <a:endParaRPr/>
          </a:p>
          <a:p>
            <a:pPr indent="0" lvl="0" marL="0" rtl="0" algn="just">
              <a:lnSpc>
                <a:spcPct val="150000"/>
              </a:lnSpc>
              <a:spcBef>
                <a:spcPts val="750"/>
              </a:spcBef>
              <a:spcAft>
                <a:spcPts val="0"/>
              </a:spcAft>
              <a:buClr>
                <a:schemeClr val="dk1"/>
              </a:buClr>
              <a:buSzPts val="1800"/>
              <a:buNone/>
            </a:pPr>
            <a:r>
              <a:rPr lang="en-US"/>
              <a:t>Sometimes it can be hard to evaluate how motivated your people are, especially if leaders are not in daily or even weekly contact with all their subordinates. </a:t>
            </a:r>
            <a:endParaRPr i="1"/>
          </a:p>
        </p:txBody>
      </p:sp>
      <p:pic>
        <p:nvPicPr>
          <p:cNvPr descr="A close up of a logo&#10;&#10;Description automatically generated" id="133" name="Google Shape;133;p17"/>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34" name="Google Shape;134;p17"/>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pic>
        <p:nvPicPr>
          <p:cNvPr descr="Ein Bild, das Waage, Gerät, Tisch, Boot enthält.&#10;&#10;Automatisch generierte Beschreibung" id="135" name="Google Shape;135;p17"/>
          <p:cNvPicPr preferRelativeResize="0"/>
          <p:nvPr/>
        </p:nvPicPr>
        <p:blipFill rotWithShape="1">
          <a:blip r:embed="rId4">
            <a:alphaModFix/>
          </a:blip>
          <a:srcRect b="0" l="0" r="0" t="0"/>
          <a:stretch/>
        </p:blipFill>
        <p:spPr>
          <a:xfrm>
            <a:off x="6128238" y="105508"/>
            <a:ext cx="2620107" cy="145470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8"/>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40"/>
              <a:buFont typeface="Trebuchet MS"/>
              <a:buNone/>
            </a:pPr>
            <a:r>
              <a:rPr lang="en-US" sz="3240">
                <a:solidFill>
                  <a:schemeClr val="lt1"/>
                </a:solidFill>
                <a:latin typeface="Trebuchet MS"/>
                <a:ea typeface="Trebuchet MS"/>
                <a:cs typeface="Trebuchet MS"/>
                <a:sym typeface="Trebuchet MS"/>
              </a:rPr>
              <a:t>Checklist to measure employee motivation</a:t>
            </a:r>
            <a:endParaRPr b="1" sz="3060">
              <a:solidFill>
                <a:schemeClr val="lt2"/>
              </a:solidFill>
            </a:endParaRPr>
          </a:p>
        </p:txBody>
      </p:sp>
      <p:pic>
        <p:nvPicPr>
          <p:cNvPr descr="A close up of a logo&#10;&#10;Description automatically generated" id="141" name="Google Shape;141;p18"/>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42" name="Google Shape;142;p18"/>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sp>
        <p:nvSpPr>
          <p:cNvPr id="143" name="Google Shape;143;p18"/>
          <p:cNvSpPr/>
          <p:nvPr/>
        </p:nvSpPr>
        <p:spPr>
          <a:xfrm>
            <a:off x="240629" y="4477509"/>
            <a:ext cx="8438150" cy="116165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Trebuchet MS"/>
                <a:ea typeface="Trebuchet MS"/>
                <a:cs typeface="Trebuchet MS"/>
                <a:sym typeface="Trebuchet MS"/>
              </a:rPr>
              <a:t>Employing methods to gauge worker engagement and energy can make the job of increasing these factors easier. To evaluate motivation and provide insight, listen to staff input and assess tangible indicators to improve your business methods.</a:t>
            </a:r>
            <a:endParaRPr b="0" i="0" sz="1800" u="none" cap="none" strike="noStrike">
              <a:solidFill>
                <a:srgbClr val="000000"/>
              </a:solidFill>
              <a:latin typeface="Arial"/>
              <a:ea typeface="Arial"/>
              <a:cs typeface="Arial"/>
              <a:sym typeface="Arial"/>
            </a:endParaRPr>
          </a:p>
        </p:txBody>
      </p:sp>
      <p:sp>
        <p:nvSpPr>
          <p:cNvPr id="144" name="Google Shape;144;p18"/>
          <p:cNvSpPr txBox="1"/>
          <p:nvPr/>
        </p:nvSpPr>
        <p:spPr>
          <a:xfrm>
            <a:off x="524425" y="4876800"/>
            <a:ext cx="5740349"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145" name="Google Shape;145;p18"/>
          <p:cNvSpPr txBox="1"/>
          <p:nvPr/>
        </p:nvSpPr>
        <p:spPr>
          <a:xfrm>
            <a:off x="314515" y="2448623"/>
            <a:ext cx="8364264" cy="1881541"/>
          </a:xfrm>
          <a:prstGeom prst="rect">
            <a:avLst/>
          </a:prstGeom>
          <a:solidFill>
            <a:srgbClr val="F2F2F2"/>
          </a:solidFill>
          <a:ln>
            <a:noFill/>
          </a:ln>
        </p:spPr>
        <p:txBody>
          <a:bodyPr anchorCtr="0" anchor="t" bIns="45700" lIns="91425" spcFirstLastPara="1" rIns="91425" wrap="square" tIns="45700">
            <a:noAutofit/>
          </a:bodyPr>
          <a:lstStyle/>
          <a:p>
            <a:pPr indent="-285750" lvl="0" marL="285750" marR="0" rtl="0" algn="l">
              <a:lnSpc>
                <a:spcPct val="90000"/>
              </a:lnSpc>
              <a:spcBef>
                <a:spcPts val="0"/>
              </a:spcBef>
              <a:spcAft>
                <a:spcPts val="0"/>
              </a:spcAft>
              <a:buClr>
                <a:schemeClr val="dk1"/>
              </a:buClr>
              <a:buSzPts val="1600"/>
              <a:buFont typeface="Noto Sans Symbols"/>
              <a:buChar char="✔"/>
            </a:pPr>
            <a:r>
              <a:rPr b="0" i="0" lang="en-US" sz="1400" u="none" cap="none" strike="noStrike">
                <a:solidFill>
                  <a:srgbClr val="000000"/>
                </a:solidFill>
                <a:latin typeface="Arial"/>
                <a:ea typeface="Arial"/>
                <a:cs typeface="Arial"/>
                <a:sym typeface="Arial"/>
              </a:rPr>
              <a:t>Conduct exit interviews on the real reasons people leave your organization.</a:t>
            </a:r>
            <a:endParaRPr b="0" i="0" sz="1400" u="none" cap="none" strike="noStrike">
              <a:solidFill>
                <a:srgbClr val="000000"/>
              </a:solidFill>
              <a:latin typeface="Arial"/>
              <a:ea typeface="Arial"/>
              <a:cs typeface="Arial"/>
              <a:sym typeface="Arial"/>
            </a:endParaRPr>
          </a:p>
          <a:p>
            <a:pPr indent="-285750" lvl="0" marL="285750" marR="0" rtl="0" algn="l">
              <a:lnSpc>
                <a:spcPct val="90000"/>
              </a:lnSpc>
              <a:spcBef>
                <a:spcPts val="750"/>
              </a:spcBef>
              <a:spcAft>
                <a:spcPts val="0"/>
              </a:spcAft>
              <a:buClr>
                <a:schemeClr val="dk1"/>
              </a:buClr>
              <a:buSzPts val="1600"/>
              <a:buFont typeface="Noto Sans Symbols"/>
              <a:buChar char="✔"/>
            </a:pPr>
            <a:r>
              <a:rPr b="0" i="0" lang="en-US" sz="1400" u="none" cap="none" strike="noStrike">
                <a:solidFill>
                  <a:srgbClr val="000000"/>
                </a:solidFill>
                <a:latin typeface="Arial"/>
                <a:ea typeface="Arial"/>
                <a:cs typeface="Arial"/>
                <a:sym typeface="Arial"/>
              </a:rPr>
              <a:t>Ask employees who have been with your business longer than five years why they stay with you.</a:t>
            </a:r>
            <a:endParaRPr b="0" i="0" sz="1400" u="none" cap="none" strike="noStrike">
              <a:solidFill>
                <a:srgbClr val="000000"/>
              </a:solidFill>
              <a:latin typeface="Arial"/>
              <a:ea typeface="Arial"/>
              <a:cs typeface="Arial"/>
              <a:sym typeface="Arial"/>
            </a:endParaRPr>
          </a:p>
          <a:p>
            <a:pPr indent="-285750" lvl="0" marL="285750" marR="0" rtl="0" algn="l">
              <a:lnSpc>
                <a:spcPct val="90000"/>
              </a:lnSpc>
              <a:spcBef>
                <a:spcPts val="750"/>
              </a:spcBef>
              <a:spcAft>
                <a:spcPts val="0"/>
              </a:spcAft>
              <a:buClr>
                <a:schemeClr val="dk1"/>
              </a:buClr>
              <a:buSzPts val="1600"/>
              <a:buFont typeface="Noto Sans Symbols"/>
              <a:buChar char="✔"/>
            </a:pPr>
            <a:r>
              <a:rPr b="0" i="0" lang="en-US" sz="1400" u="none" cap="none" strike="noStrike">
                <a:solidFill>
                  <a:srgbClr val="000000"/>
                </a:solidFill>
                <a:latin typeface="Arial"/>
                <a:ea typeface="Arial"/>
                <a:cs typeface="Arial"/>
                <a:sym typeface="Arial"/>
              </a:rPr>
              <a:t>Ask new employees what attracted them to your business.</a:t>
            </a:r>
            <a:endParaRPr b="0" i="0" sz="1400" u="none" cap="none" strike="noStrike">
              <a:solidFill>
                <a:srgbClr val="000000"/>
              </a:solidFill>
              <a:latin typeface="Arial"/>
              <a:ea typeface="Arial"/>
              <a:cs typeface="Arial"/>
              <a:sym typeface="Arial"/>
            </a:endParaRPr>
          </a:p>
          <a:p>
            <a:pPr indent="-285750" lvl="0" marL="285750" marR="0" rtl="0" algn="l">
              <a:lnSpc>
                <a:spcPct val="90000"/>
              </a:lnSpc>
              <a:spcBef>
                <a:spcPts val="750"/>
              </a:spcBef>
              <a:spcAft>
                <a:spcPts val="0"/>
              </a:spcAft>
              <a:buClr>
                <a:schemeClr val="dk1"/>
              </a:buClr>
              <a:buSzPts val="1600"/>
              <a:buFont typeface="Noto Sans Symbols"/>
              <a:buChar char="✔"/>
            </a:pPr>
            <a:r>
              <a:rPr b="0" i="0" lang="en-US" sz="1400" u="none" cap="none" strike="noStrike">
                <a:solidFill>
                  <a:srgbClr val="000000"/>
                </a:solidFill>
                <a:latin typeface="Arial"/>
                <a:ea typeface="Arial"/>
                <a:cs typeface="Arial"/>
                <a:sym typeface="Arial"/>
              </a:rPr>
              <a:t>Evaluate which departments have better/worse retention rates than others.</a:t>
            </a:r>
            <a:endParaRPr b="0" i="0" sz="1400" u="none" cap="none" strike="noStrike">
              <a:solidFill>
                <a:srgbClr val="000000"/>
              </a:solidFill>
              <a:latin typeface="Arial"/>
              <a:ea typeface="Arial"/>
              <a:cs typeface="Arial"/>
              <a:sym typeface="Arial"/>
            </a:endParaRPr>
          </a:p>
          <a:p>
            <a:pPr indent="-285750" lvl="0" marL="285750" marR="0" rtl="0" algn="l">
              <a:lnSpc>
                <a:spcPct val="90000"/>
              </a:lnSpc>
              <a:spcBef>
                <a:spcPts val="750"/>
              </a:spcBef>
              <a:spcAft>
                <a:spcPts val="0"/>
              </a:spcAft>
              <a:buClr>
                <a:schemeClr val="dk1"/>
              </a:buClr>
              <a:buSzPts val="1600"/>
              <a:buFont typeface="Noto Sans Symbols"/>
              <a:buChar char="✔"/>
            </a:pPr>
            <a:r>
              <a:rPr b="0" i="0" lang="en-US" sz="1400" u="none" cap="none" strike="noStrike">
                <a:solidFill>
                  <a:srgbClr val="000000"/>
                </a:solidFill>
                <a:latin typeface="Arial"/>
                <a:ea typeface="Arial"/>
                <a:cs typeface="Arial"/>
                <a:sym typeface="Arial"/>
              </a:rPr>
              <a:t>Create a retention plan for those key individuals that have the greatest impact on profitability and productive.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Ein Bild, das Waage, Gerät, Tisch, Boot enthält.&#10;&#10;Automatisch generierte Beschreibung" id="146" name="Google Shape;146;p18"/>
          <p:cNvPicPr preferRelativeResize="0"/>
          <p:nvPr/>
        </p:nvPicPr>
        <p:blipFill rotWithShape="1">
          <a:blip r:embed="rId4">
            <a:alphaModFix/>
          </a:blip>
          <a:srcRect b="0" l="0" r="0" t="0"/>
          <a:stretch/>
        </p:blipFill>
        <p:spPr>
          <a:xfrm>
            <a:off x="6264773" y="87533"/>
            <a:ext cx="2567527" cy="142551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p:nvPr>
            <p:ph type="ctrTitle"/>
          </p:nvPr>
        </p:nvSpPr>
        <p:spPr>
          <a:xfrm>
            <a:off x="311700" y="1642466"/>
            <a:ext cx="8520600" cy="528865"/>
          </a:xfrm>
          <a:prstGeom prst="roundRect">
            <a:avLst>
              <a:gd fmla="val 16667" name="adj"/>
            </a:avLst>
          </a:prstGeom>
          <a:solidFill>
            <a:srgbClr val="3086B8"/>
          </a:solidFill>
          <a:ln>
            <a:noFill/>
          </a:ln>
          <a:effectLst>
            <a:outerShdw blurRad="57150" rotWithShape="0" algn="ctr" dir="5400000" dist="19050">
              <a:srgbClr val="000000">
                <a:alpha val="61960"/>
              </a:srgbClr>
            </a:outerShdw>
          </a:effectLst>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240"/>
              <a:buFont typeface="Trebuchet MS"/>
              <a:buNone/>
            </a:pPr>
            <a:r>
              <a:rPr lang="en-US" sz="3240">
                <a:solidFill>
                  <a:schemeClr val="lt1"/>
                </a:solidFill>
                <a:latin typeface="Trebuchet MS"/>
                <a:ea typeface="Trebuchet MS"/>
                <a:cs typeface="Trebuchet MS"/>
                <a:sym typeface="Trebuchet MS"/>
              </a:rPr>
              <a:t>Indicators</a:t>
            </a:r>
            <a:r>
              <a:rPr b="1" lang="en-US" sz="3060">
                <a:solidFill>
                  <a:schemeClr val="lt2"/>
                </a:solidFill>
                <a:latin typeface="Trebuchet MS"/>
                <a:ea typeface="Trebuchet MS"/>
                <a:cs typeface="Trebuchet MS"/>
                <a:sym typeface="Trebuchet MS"/>
              </a:rPr>
              <a:t> </a:t>
            </a:r>
            <a:r>
              <a:rPr lang="en-US" sz="3240">
                <a:solidFill>
                  <a:schemeClr val="lt1"/>
                </a:solidFill>
                <a:latin typeface="Trebuchet MS"/>
                <a:ea typeface="Trebuchet MS"/>
                <a:cs typeface="Trebuchet MS"/>
                <a:sym typeface="Trebuchet MS"/>
              </a:rPr>
              <a:t>to measure employee motivation</a:t>
            </a:r>
            <a:endParaRPr b="1" sz="3060">
              <a:solidFill>
                <a:schemeClr val="lt2"/>
              </a:solidFill>
            </a:endParaRPr>
          </a:p>
        </p:txBody>
      </p:sp>
      <p:sp>
        <p:nvSpPr>
          <p:cNvPr id="152" name="Google Shape;152;p19"/>
          <p:cNvSpPr txBox="1"/>
          <p:nvPr>
            <p:ph idx="1" type="subTitle"/>
          </p:nvPr>
        </p:nvSpPr>
        <p:spPr>
          <a:xfrm>
            <a:off x="372320" y="2178435"/>
            <a:ext cx="8402536" cy="3668912"/>
          </a:xfrm>
          <a:prstGeom prst="rect">
            <a:avLst/>
          </a:prstGeom>
          <a:solidFill>
            <a:srgbClr val="F2F2F2"/>
          </a:solidFill>
          <a:ln>
            <a:noFill/>
          </a:ln>
        </p:spPr>
        <p:txBody>
          <a:bodyPr anchorCtr="0" anchor="t" bIns="91425" lIns="91425" spcFirstLastPara="1" rIns="91425" wrap="square" tIns="91425">
            <a:noAutofit/>
          </a:bodyPr>
          <a:lstStyle/>
          <a:p>
            <a:pPr indent="-228600" lvl="0" marL="228600" rtl="0" algn="l">
              <a:lnSpc>
                <a:spcPct val="90000"/>
              </a:lnSpc>
              <a:spcBef>
                <a:spcPts val="750"/>
              </a:spcBef>
              <a:spcAft>
                <a:spcPts val="0"/>
              </a:spcAft>
              <a:buClr>
                <a:schemeClr val="dk1"/>
              </a:buClr>
              <a:buSzPts val="1600"/>
              <a:buAutoNum type="arabicPeriod"/>
            </a:pPr>
            <a:r>
              <a:rPr b="1" lang="en-US" sz="1600"/>
              <a:t>Number of days working at home</a:t>
            </a:r>
            <a:br>
              <a:rPr lang="en-US" sz="1000"/>
            </a:br>
            <a:r>
              <a:rPr lang="en-US" sz="1000"/>
              <a:t>There’s nothing wrong with employees occasionally working from home, as there are countless examples of when it’s good for both the company and the employee. </a:t>
            </a:r>
            <a:endParaRPr sz="1000"/>
          </a:p>
          <a:p>
            <a:pPr indent="-228600" lvl="0" marL="228600" rtl="0" algn="l">
              <a:lnSpc>
                <a:spcPct val="90000"/>
              </a:lnSpc>
              <a:spcBef>
                <a:spcPts val="750"/>
              </a:spcBef>
              <a:spcAft>
                <a:spcPts val="0"/>
              </a:spcAft>
              <a:buClr>
                <a:schemeClr val="dk1"/>
              </a:buClr>
              <a:buSzPts val="1600"/>
              <a:buAutoNum type="arabicPeriod"/>
            </a:pPr>
            <a:r>
              <a:rPr b="1" lang="en-US" sz="1600"/>
              <a:t>Number of absences</a:t>
            </a:r>
            <a:br>
              <a:rPr lang="en-US" sz="1000"/>
            </a:br>
            <a:r>
              <a:rPr lang="en-US" sz="1000"/>
              <a:t>Another sign of an ailing atmosphere in the organisation is an increase in absences. </a:t>
            </a:r>
            <a:endParaRPr sz="1000"/>
          </a:p>
          <a:p>
            <a:pPr indent="-228600" lvl="0" marL="228600" rtl="0" algn="l">
              <a:lnSpc>
                <a:spcPct val="90000"/>
              </a:lnSpc>
              <a:spcBef>
                <a:spcPts val="750"/>
              </a:spcBef>
              <a:spcAft>
                <a:spcPts val="0"/>
              </a:spcAft>
              <a:buClr>
                <a:schemeClr val="dk1"/>
              </a:buClr>
              <a:buSzPts val="1600"/>
              <a:buAutoNum type="arabicPeriod"/>
            </a:pPr>
            <a:r>
              <a:rPr b="1" lang="en-US" sz="1600"/>
              <a:t>Number of shorter days</a:t>
            </a:r>
            <a:br>
              <a:rPr lang="en-US" sz="1000"/>
            </a:br>
            <a:r>
              <a:rPr lang="en-US" sz="1000"/>
              <a:t>Are employees regularly working less hours than their employment contract dictates? </a:t>
            </a:r>
            <a:endParaRPr sz="1000"/>
          </a:p>
          <a:p>
            <a:pPr indent="-228600" lvl="0" marL="228600" rtl="0" algn="l">
              <a:lnSpc>
                <a:spcPct val="90000"/>
              </a:lnSpc>
              <a:spcBef>
                <a:spcPts val="750"/>
              </a:spcBef>
              <a:spcAft>
                <a:spcPts val="0"/>
              </a:spcAft>
              <a:buClr>
                <a:schemeClr val="dk1"/>
              </a:buClr>
              <a:buSzPts val="1600"/>
              <a:buAutoNum type="arabicPeriod"/>
            </a:pPr>
            <a:r>
              <a:rPr b="1" lang="en-US" sz="1600"/>
              <a:t>Carelessness</a:t>
            </a:r>
            <a:br>
              <a:rPr lang="en-US" sz="1000"/>
            </a:br>
            <a:r>
              <a:rPr lang="en-US" sz="1000"/>
              <a:t>When you are highly motivated, you are also likely to plough through every last detail and deliver only the finest work.</a:t>
            </a:r>
            <a:endParaRPr/>
          </a:p>
          <a:p>
            <a:pPr indent="-228600" lvl="0" marL="228600" rtl="0" algn="l">
              <a:lnSpc>
                <a:spcPct val="90000"/>
              </a:lnSpc>
              <a:spcBef>
                <a:spcPts val="750"/>
              </a:spcBef>
              <a:spcAft>
                <a:spcPts val="0"/>
              </a:spcAft>
              <a:buClr>
                <a:schemeClr val="dk1"/>
              </a:buClr>
              <a:buSzPts val="1600"/>
              <a:buAutoNum type="arabicPeriod"/>
            </a:pPr>
            <a:r>
              <a:rPr b="1" lang="en-US" sz="1600"/>
              <a:t>Unsocial behavior</a:t>
            </a:r>
            <a:br>
              <a:rPr lang="en-US" sz="1000"/>
            </a:br>
            <a:r>
              <a:rPr lang="en-US" sz="1000"/>
              <a:t>Even if there’s a clear vision and long-term goals giving guidelines,  people are less motivated to perform their best in a poor atmosphere at work. </a:t>
            </a:r>
            <a:endParaRPr sz="1000"/>
          </a:p>
          <a:p>
            <a:pPr indent="-228600" lvl="0" marL="228600" rtl="0" algn="l">
              <a:lnSpc>
                <a:spcPct val="90000"/>
              </a:lnSpc>
              <a:spcBef>
                <a:spcPts val="750"/>
              </a:spcBef>
              <a:spcAft>
                <a:spcPts val="0"/>
              </a:spcAft>
              <a:buClr>
                <a:schemeClr val="dk1"/>
              </a:buClr>
              <a:buSzPts val="1600"/>
              <a:buAutoNum type="arabicPeriod"/>
            </a:pPr>
            <a:r>
              <a:rPr b="1" lang="en-US" sz="1600"/>
              <a:t>Unwillingness to take responsibility or accept new projects</a:t>
            </a:r>
            <a:br>
              <a:rPr lang="en-US" sz="1000"/>
            </a:br>
            <a:r>
              <a:rPr lang="en-US" sz="1000"/>
              <a:t>Highly motivated employees jump into new assignments and take personal care that projects are delivered, and customers serviced excellently. </a:t>
            </a:r>
            <a:br>
              <a:rPr lang="en-US" sz="1000"/>
            </a:br>
            <a:endParaRPr sz="1000"/>
          </a:p>
          <a:p>
            <a:pPr indent="0" lvl="0" marL="0" rtl="0" algn="l">
              <a:lnSpc>
                <a:spcPct val="90000"/>
              </a:lnSpc>
              <a:spcBef>
                <a:spcPts val="750"/>
              </a:spcBef>
              <a:spcAft>
                <a:spcPts val="0"/>
              </a:spcAft>
              <a:buClr>
                <a:schemeClr val="dk1"/>
              </a:buClr>
              <a:buSzPts val="1000"/>
              <a:buNone/>
            </a:pPr>
            <a:r>
              <a:rPr lang="en-US" sz="1000" u="sng">
                <a:solidFill>
                  <a:schemeClr val="hlink"/>
                </a:solidFill>
                <a:hlinkClick r:id="rId3"/>
              </a:rPr>
              <a:t>Source : https://www.sympa.com/insights/blog/6-basic-hr-metrics-for-measuring-employee-motivation/</a:t>
            </a:r>
            <a:endParaRPr sz="1000"/>
          </a:p>
        </p:txBody>
      </p:sp>
      <p:pic>
        <p:nvPicPr>
          <p:cNvPr descr="A close up of a logo&#10;&#10;Description automatically generated" id="153" name="Google Shape;153;p19"/>
          <p:cNvPicPr preferRelativeResize="0"/>
          <p:nvPr/>
        </p:nvPicPr>
        <p:blipFill rotWithShape="1">
          <a:blip r:embed="rId4">
            <a:alphaModFix/>
          </a:blip>
          <a:srcRect b="0" l="0" r="0" t="0"/>
          <a:stretch/>
        </p:blipFill>
        <p:spPr>
          <a:xfrm>
            <a:off x="524425" y="6307332"/>
            <a:ext cx="1710047" cy="408041"/>
          </a:xfrm>
          <a:prstGeom prst="rect">
            <a:avLst/>
          </a:prstGeom>
          <a:noFill/>
          <a:ln>
            <a:noFill/>
          </a:ln>
        </p:spPr>
      </p:pic>
      <p:sp>
        <p:nvSpPr>
          <p:cNvPr id="154" name="Google Shape;154;p19"/>
          <p:cNvSpPr/>
          <p:nvPr/>
        </p:nvSpPr>
        <p:spPr>
          <a:xfrm>
            <a:off x="2771988" y="6346041"/>
            <a:ext cx="2991525"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rebuchet MS"/>
                <a:ea typeface="Trebuchet MS"/>
                <a:cs typeface="Trebuchet MS"/>
                <a:sym typeface="Trebuchet MS"/>
              </a:rPr>
              <a:t>2018-1-AT01-KA202-039242</a:t>
            </a:r>
            <a:endParaRPr b="0" i="0" sz="1800" u="none" cap="none" strike="noStrike">
              <a:solidFill>
                <a:schemeClr val="dk1"/>
              </a:solidFill>
              <a:latin typeface="Trebuchet MS"/>
              <a:ea typeface="Trebuchet MS"/>
              <a:cs typeface="Trebuchet MS"/>
              <a:sym typeface="Trebuchet MS"/>
            </a:endParaRPr>
          </a:p>
        </p:txBody>
      </p:sp>
      <p:pic>
        <p:nvPicPr>
          <p:cNvPr descr="Ein Bild, das Waage, Gerät, Tisch, Boot enthält.&#10;&#10;Automatisch generierte Beschreibung" id="155" name="Google Shape;155;p19"/>
          <p:cNvPicPr preferRelativeResize="0"/>
          <p:nvPr/>
        </p:nvPicPr>
        <p:blipFill rotWithShape="1">
          <a:blip r:embed="rId5">
            <a:alphaModFix/>
          </a:blip>
          <a:srcRect b="0" l="0" r="0" t="0"/>
          <a:stretch/>
        </p:blipFill>
        <p:spPr>
          <a:xfrm>
            <a:off x="6049108" y="51078"/>
            <a:ext cx="2725748" cy="151335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0"/>
          <p:cNvSpPr/>
          <p:nvPr>
            <p:ph type="ctrTitle"/>
          </p:nvPr>
        </p:nvSpPr>
        <p:spPr>
          <a:xfrm>
            <a:off x="385687" y="1527071"/>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060"/>
              <a:buFont typeface="Trebuchet MS"/>
              <a:buNone/>
            </a:pPr>
            <a:r>
              <a:rPr b="1" lang="en-US" sz="3060">
                <a:solidFill>
                  <a:schemeClr val="lt1"/>
                </a:solidFill>
                <a:latin typeface="Trebuchet MS"/>
                <a:ea typeface="Trebuchet MS"/>
                <a:cs typeface="Trebuchet MS"/>
                <a:sym typeface="Trebuchet MS"/>
              </a:rPr>
              <a:t>How to measure?</a:t>
            </a:r>
            <a:endParaRPr b="1" sz="3060">
              <a:solidFill>
                <a:schemeClr val="lt1"/>
              </a:solidFill>
            </a:endParaRPr>
          </a:p>
        </p:txBody>
      </p:sp>
      <p:sp>
        <p:nvSpPr>
          <p:cNvPr id="161" name="Google Shape;161;p20"/>
          <p:cNvSpPr txBox="1"/>
          <p:nvPr>
            <p:ph idx="1" type="subTitle"/>
          </p:nvPr>
        </p:nvSpPr>
        <p:spPr>
          <a:xfrm>
            <a:off x="385687" y="1986123"/>
            <a:ext cx="8520600" cy="3873587"/>
          </a:xfrm>
          <a:prstGeom prst="rect">
            <a:avLst/>
          </a:prstGeom>
          <a:solidFill>
            <a:srgbClr val="F2F2F2"/>
          </a:solid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1800"/>
              <a:buNone/>
            </a:pPr>
            <a:r>
              <a:rPr b="1" lang="en-US" sz="1600"/>
              <a:t>Surveys</a:t>
            </a:r>
            <a:br>
              <a:rPr b="1" lang="en-US" sz="1600"/>
            </a:br>
            <a:r>
              <a:rPr lang="en-US" sz="1200"/>
              <a:t>Prepare employee surveys with questions that target motivation. Ask workers directly about their job satisfaction. Give them a section to explain what they are getting and what they need in creative opportunities, compensation and benefits, and resources and support.</a:t>
            </a:r>
            <a:endParaRPr sz="1200"/>
          </a:p>
          <a:p>
            <a:pPr indent="0" lvl="0" marL="0" rtl="0" algn="l">
              <a:lnSpc>
                <a:spcPct val="90000"/>
              </a:lnSpc>
              <a:spcBef>
                <a:spcPts val="750"/>
              </a:spcBef>
              <a:spcAft>
                <a:spcPts val="0"/>
              </a:spcAft>
              <a:buClr>
                <a:schemeClr val="dk1"/>
              </a:buClr>
              <a:buSzPts val="1800"/>
              <a:buNone/>
            </a:pPr>
            <a:r>
              <a:rPr b="1" lang="en-US" sz="1600"/>
              <a:t>Attendance</a:t>
            </a:r>
            <a:br>
              <a:rPr b="1" lang="en-US" sz="1600"/>
            </a:br>
            <a:r>
              <a:rPr lang="en-US" sz="1200"/>
              <a:t>One way to judge how motivated your employees are at work is to look at how frequently they miss it. Look at your workers' attendance reports for the past six months. Consider the overall amounts of absences.</a:t>
            </a:r>
            <a:endParaRPr sz="1200"/>
          </a:p>
          <a:p>
            <a:pPr indent="0" lvl="0" marL="0" rtl="0" algn="l">
              <a:lnSpc>
                <a:spcPct val="90000"/>
              </a:lnSpc>
              <a:spcBef>
                <a:spcPts val="750"/>
              </a:spcBef>
              <a:spcAft>
                <a:spcPts val="0"/>
              </a:spcAft>
              <a:buClr>
                <a:schemeClr val="dk1"/>
              </a:buClr>
              <a:buSzPts val="1800"/>
              <a:buNone/>
            </a:pPr>
            <a:r>
              <a:rPr b="1" lang="en-US" sz="1600"/>
              <a:t>Participation</a:t>
            </a:r>
            <a:br>
              <a:rPr b="1" lang="en-US" sz="1600"/>
            </a:br>
            <a:r>
              <a:rPr lang="en-US" sz="1200"/>
              <a:t>Managers interested in judging the motivation of their employees can learn much from their participatory actions. Associates who respond to needs of their supervisors and other employees show enthusiasm for their jobs.</a:t>
            </a:r>
            <a:endParaRPr sz="1200"/>
          </a:p>
          <a:p>
            <a:pPr indent="0" lvl="0" marL="0" rtl="0" algn="l">
              <a:lnSpc>
                <a:spcPct val="90000"/>
              </a:lnSpc>
              <a:spcBef>
                <a:spcPts val="750"/>
              </a:spcBef>
              <a:spcAft>
                <a:spcPts val="0"/>
              </a:spcAft>
              <a:buClr>
                <a:schemeClr val="dk1"/>
              </a:buClr>
              <a:buSzPts val="1800"/>
              <a:buNone/>
            </a:pPr>
            <a:r>
              <a:rPr b="1" lang="en-US" sz="1600"/>
              <a:t>Results</a:t>
            </a:r>
            <a:br>
              <a:rPr b="1" lang="en-US" sz="1600"/>
            </a:br>
            <a:r>
              <a:rPr lang="en-US" sz="1200"/>
              <a:t>Assessing the output from employees is a way of measuring their engagement in their work. For example, look at results such as recent profits to gauge staff involvement. Also, evaluate the quality of the work your staff is producing and the timeliness of work tasks completion. </a:t>
            </a:r>
            <a:endParaRPr sz="1200"/>
          </a:p>
          <a:p>
            <a:pPr indent="0" lvl="0" marL="0" rtl="0" algn="l">
              <a:lnSpc>
                <a:spcPct val="90000"/>
              </a:lnSpc>
              <a:spcBef>
                <a:spcPts val="750"/>
              </a:spcBef>
              <a:spcAft>
                <a:spcPts val="0"/>
              </a:spcAft>
              <a:buSzPts val="1400"/>
              <a:buNone/>
            </a:pPr>
            <a:r>
              <a:rPr b="1" lang="en-US" sz="1600"/>
              <a:t>Growth</a:t>
            </a:r>
            <a:br>
              <a:rPr b="1" lang="en-US" sz="1600"/>
            </a:br>
            <a:r>
              <a:rPr lang="en-US" sz="1200"/>
              <a:t>A lack of growth most often means worker motivation is low. When a company stagnates, it is often due to the lack of achievement of its workforce.</a:t>
            </a:r>
            <a:endParaRPr sz="1200"/>
          </a:p>
        </p:txBody>
      </p:sp>
      <p:sp>
        <p:nvSpPr>
          <p:cNvPr id="162" name="Google Shape;162;p20"/>
          <p:cNvSpPr/>
          <p:nvPr/>
        </p:nvSpPr>
        <p:spPr>
          <a:xfrm>
            <a:off x="282601" y="5402510"/>
            <a:ext cx="9144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sp>
        <p:nvSpPr>
          <p:cNvPr id="163" name="Google Shape;163;p20"/>
          <p:cNvSpPr/>
          <p:nvPr/>
        </p:nvSpPr>
        <p:spPr>
          <a:xfrm>
            <a:off x="524425" y="585971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pic>
        <p:nvPicPr>
          <p:cNvPr descr="A close up of a logo&#10;&#10;Description automatically generated" id="164" name="Google Shape;164;p20"/>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65" name="Google Shape;165;p20"/>
          <p:cNvSpPr/>
          <p:nvPr/>
        </p:nvSpPr>
        <p:spPr>
          <a:xfrm>
            <a:off x="393707" y="5963424"/>
            <a:ext cx="4803934" cy="24622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rebuchet MS"/>
                <a:ea typeface="Trebuchet MS"/>
                <a:cs typeface="Trebuchet MS"/>
                <a:sym typeface="Trebuchet MS"/>
              </a:rPr>
              <a:t>Source: </a:t>
            </a:r>
            <a:r>
              <a:rPr b="0" i="0" lang="en-US" sz="1000" u="sng" cap="none" strike="noStrike">
                <a:solidFill>
                  <a:schemeClr val="hlink"/>
                </a:solidFill>
                <a:latin typeface="Trebuchet MS"/>
                <a:ea typeface="Trebuchet MS"/>
                <a:cs typeface="Trebuchet MS"/>
                <a:sym typeface="Trebuchet MS"/>
                <a:hlinkClick r:id="rId4"/>
              </a:rPr>
              <a:t>https://yourbusiness.azcentral.com/evaluate-motivation-9669.html</a:t>
            </a:r>
            <a:r>
              <a:rPr b="0" i="0" lang="en-US" sz="1000" u="none" cap="none" strike="noStrike">
                <a:solidFill>
                  <a:srgbClr val="000000"/>
                </a:solidFill>
                <a:latin typeface="Trebuchet MS"/>
                <a:ea typeface="Trebuchet MS"/>
                <a:cs typeface="Trebuchet MS"/>
                <a:sym typeface="Trebuchet MS"/>
              </a:rPr>
              <a:t> </a:t>
            </a:r>
            <a:endParaRPr b="0" i="0" sz="1000" u="none" cap="none" strike="noStrike">
              <a:solidFill>
                <a:schemeClr val="dk1"/>
              </a:solidFill>
              <a:latin typeface="Trebuchet MS"/>
              <a:ea typeface="Trebuchet MS"/>
              <a:cs typeface="Trebuchet MS"/>
              <a:sym typeface="Trebuchet MS"/>
            </a:endParaRPr>
          </a:p>
        </p:txBody>
      </p:sp>
      <p:pic>
        <p:nvPicPr>
          <p:cNvPr descr="Ein Bild, das Waage, Gerät, Tisch, Boot enthält.&#10;&#10;Automatisch generierte Beschreibung" id="166" name="Google Shape;166;p20"/>
          <p:cNvPicPr preferRelativeResize="0"/>
          <p:nvPr/>
        </p:nvPicPr>
        <p:blipFill rotWithShape="1">
          <a:blip r:embed="rId5">
            <a:alphaModFix/>
          </a:blip>
          <a:srcRect b="0" l="0" r="0" t="0"/>
          <a:stretch/>
        </p:blipFill>
        <p:spPr>
          <a:xfrm>
            <a:off x="6295293" y="61499"/>
            <a:ext cx="2523392" cy="140100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1"/>
          <p:cNvSpPr/>
          <p:nvPr>
            <p:ph type="ctrTitle"/>
          </p:nvPr>
        </p:nvSpPr>
        <p:spPr>
          <a:xfrm>
            <a:off x="282601" y="1524154"/>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Font typeface="Trebuchet MS"/>
              <a:buNone/>
            </a:pPr>
            <a:r>
              <a:rPr b="1" lang="en-US" sz="2400">
                <a:solidFill>
                  <a:schemeClr val="lt1"/>
                </a:solidFill>
                <a:latin typeface="Trebuchet MS"/>
                <a:ea typeface="Trebuchet MS"/>
                <a:cs typeface="Trebuchet MS"/>
                <a:sym typeface="Trebuchet MS"/>
              </a:rPr>
              <a:t>Motivating Employees Through Performance Appraisals</a:t>
            </a:r>
            <a:endParaRPr b="1" sz="2400">
              <a:solidFill>
                <a:schemeClr val="lt1"/>
              </a:solidFill>
            </a:endParaRPr>
          </a:p>
        </p:txBody>
      </p:sp>
      <p:sp>
        <p:nvSpPr>
          <p:cNvPr id="172" name="Google Shape;172;p21"/>
          <p:cNvSpPr txBox="1"/>
          <p:nvPr>
            <p:ph idx="1" type="subTitle"/>
          </p:nvPr>
        </p:nvSpPr>
        <p:spPr>
          <a:xfrm>
            <a:off x="282601" y="1974430"/>
            <a:ext cx="8520600" cy="3654448"/>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750"/>
              </a:spcBef>
              <a:spcAft>
                <a:spcPts val="0"/>
              </a:spcAft>
              <a:buClr>
                <a:schemeClr val="dk1"/>
              </a:buClr>
              <a:buSzPts val="1400"/>
              <a:buNone/>
            </a:pPr>
            <a:r>
              <a:rPr lang="en-US"/>
              <a:t>When employees have goals, they tend to be more motivated if they also receive feedback about their progress. </a:t>
            </a:r>
            <a:endParaRPr/>
          </a:p>
          <a:p>
            <a:pPr indent="0" lvl="0" marL="0" rtl="0" algn="l">
              <a:lnSpc>
                <a:spcPct val="90000"/>
              </a:lnSpc>
              <a:spcBef>
                <a:spcPts val="750"/>
              </a:spcBef>
              <a:spcAft>
                <a:spcPts val="0"/>
              </a:spcAft>
              <a:buClr>
                <a:schemeClr val="dk1"/>
              </a:buClr>
              <a:buSzPts val="1600"/>
              <a:buNone/>
            </a:pPr>
            <a:r>
              <a:rPr lang="en-US"/>
              <a:t>Feedback may occur throughout the workday, but many companies also have a formal, company-wide process of providing feedback to employees, called the </a:t>
            </a:r>
            <a:r>
              <a:rPr b="1" lang="en-US"/>
              <a:t>performance appraisal</a:t>
            </a:r>
            <a:r>
              <a:rPr lang="en-US"/>
              <a:t>. </a:t>
            </a:r>
            <a:endParaRPr/>
          </a:p>
          <a:p>
            <a:pPr indent="0" lvl="0" marL="0" rtl="0" algn="l">
              <a:lnSpc>
                <a:spcPct val="90000"/>
              </a:lnSpc>
              <a:spcBef>
                <a:spcPts val="750"/>
              </a:spcBef>
              <a:spcAft>
                <a:spcPts val="0"/>
              </a:spcAft>
              <a:buClr>
                <a:schemeClr val="dk1"/>
              </a:buClr>
              <a:buSzPts val="1600"/>
              <a:buNone/>
            </a:pPr>
            <a:r>
              <a:rPr lang="en-US"/>
              <a:t>A </a:t>
            </a:r>
            <a:r>
              <a:rPr b="1" lang="en-US"/>
              <a:t>performance appraisal </a:t>
            </a:r>
            <a:r>
              <a:rPr lang="en-US"/>
              <a:t>is a process in which a rater or raters evaluate the performance of an employee. More specifically, during a performance appraisal period, rater(s) observe, interact with, and evaluate a person’s performance.</a:t>
            </a:r>
            <a:endParaRPr/>
          </a:p>
          <a:p>
            <a:pPr indent="0" lvl="0" marL="0" rtl="0" algn="l">
              <a:lnSpc>
                <a:spcPct val="90000"/>
              </a:lnSpc>
              <a:spcBef>
                <a:spcPts val="750"/>
              </a:spcBef>
              <a:spcAft>
                <a:spcPts val="0"/>
              </a:spcAft>
              <a:buClr>
                <a:schemeClr val="dk1"/>
              </a:buClr>
              <a:buSzPts val="1600"/>
              <a:buNone/>
            </a:pPr>
            <a:r>
              <a:rPr b="1" lang="en-US"/>
              <a:t>Performance appraisals </a:t>
            </a:r>
            <a:r>
              <a:rPr lang="en-US"/>
              <a:t>can be important tools to give employees feedback and aid in their development. In many companies, appraisals are used to distribute rewards such as bonuses, annual pay raises, and promotions. They may also be used to document termination of employees. </a:t>
            </a:r>
            <a:endParaRPr/>
          </a:p>
        </p:txBody>
      </p:sp>
      <p:sp>
        <p:nvSpPr>
          <p:cNvPr id="173" name="Google Shape;173;p21"/>
          <p:cNvSpPr/>
          <p:nvPr/>
        </p:nvSpPr>
        <p:spPr>
          <a:xfrm>
            <a:off x="282601" y="5402510"/>
            <a:ext cx="9144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sp>
        <p:nvSpPr>
          <p:cNvPr id="174" name="Google Shape;174;p21"/>
          <p:cNvSpPr/>
          <p:nvPr/>
        </p:nvSpPr>
        <p:spPr>
          <a:xfrm>
            <a:off x="524425" y="585971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pic>
        <p:nvPicPr>
          <p:cNvPr descr="A close up of a logo&#10;&#10;Description automatically generated" id="175" name="Google Shape;175;p21"/>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76" name="Google Shape;176;p21"/>
          <p:cNvSpPr/>
          <p:nvPr/>
        </p:nvSpPr>
        <p:spPr>
          <a:xfrm>
            <a:off x="282601" y="5732593"/>
            <a:ext cx="6494475" cy="2308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rebuchet MS"/>
                <a:ea typeface="Trebuchet MS"/>
                <a:cs typeface="Trebuchet MS"/>
                <a:sym typeface="Trebuchet MS"/>
              </a:rPr>
              <a:t>Source: </a:t>
            </a:r>
            <a:r>
              <a:rPr b="0" i="0" lang="en-US" sz="900" u="sng" cap="none" strike="noStrike">
                <a:solidFill>
                  <a:schemeClr val="hlink"/>
                </a:solidFill>
                <a:latin typeface="Trebuchet MS"/>
                <a:ea typeface="Trebuchet MS"/>
                <a:cs typeface="Trebuchet MS"/>
                <a:sym typeface="Trebuchet MS"/>
                <a:hlinkClick r:id="rId4"/>
              </a:rPr>
              <a:t>https://saylordotorg.github.io/text_organizational-behavior-v1.1/s10-designing-a-motivating-work-en.html</a:t>
            </a:r>
            <a:r>
              <a:rPr b="0" i="0" lang="en-US" sz="900" u="none" cap="none" strike="noStrike">
                <a:solidFill>
                  <a:schemeClr val="dk1"/>
                </a:solidFill>
                <a:latin typeface="Trebuchet MS"/>
                <a:ea typeface="Trebuchet MS"/>
                <a:cs typeface="Trebuchet MS"/>
                <a:sym typeface="Trebuchet MS"/>
              </a:rPr>
              <a:t> </a:t>
            </a:r>
            <a:endParaRPr b="0" i="0" sz="900" u="none" cap="none" strike="noStrike">
              <a:solidFill>
                <a:schemeClr val="dk1"/>
              </a:solidFill>
              <a:latin typeface="Trebuchet MS"/>
              <a:ea typeface="Trebuchet MS"/>
              <a:cs typeface="Trebuchet MS"/>
              <a:sym typeface="Trebuchet MS"/>
            </a:endParaRPr>
          </a:p>
        </p:txBody>
      </p:sp>
      <p:pic>
        <p:nvPicPr>
          <p:cNvPr descr="Ein Bild, das Waage, Gerät, Tisch, Boot enthält.&#10;&#10;Automatisch generierte Beschreibung" id="177" name="Google Shape;177;p21"/>
          <p:cNvPicPr preferRelativeResize="0"/>
          <p:nvPr/>
        </p:nvPicPr>
        <p:blipFill rotWithShape="1">
          <a:blip r:embed="rId5">
            <a:alphaModFix/>
          </a:blip>
          <a:srcRect b="0" l="0" r="0" t="0"/>
          <a:stretch/>
        </p:blipFill>
        <p:spPr>
          <a:xfrm>
            <a:off x="6144576" y="31543"/>
            <a:ext cx="2594978" cy="144075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2"/>
          <p:cNvSpPr/>
          <p:nvPr>
            <p:ph type="ctrTitle"/>
          </p:nvPr>
        </p:nvSpPr>
        <p:spPr>
          <a:xfrm>
            <a:off x="340064" y="1557298"/>
            <a:ext cx="8520600" cy="451276"/>
          </a:xfrm>
          <a:prstGeom prst="roundRect">
            <a:avLst>
              <a:gd fmla="val 16667" name="adj"/>
            </a:avLst>
          </a:prstGeom>
          <a:solidFill>
            <a:srgbClr val="3086B8"/>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Font typeface="Trebuchet MS"/>
              <a:buNone/>
            </a:pPr>
            <a:r>
              <a:rPr b="1" lang="en-US" sz="2400">
                <a:solidFill>
                  <a:schemeClr val="lt1"/>
                </a:solidFill>
                <a:latin typeface="Trebuchet MS"/>
                <a:ea typeface="Trebuchet MS"/>
                <a:cs typeface="Trebuchet MS"/>
                <a:sym typeface="Trebuchet MS"/>
              </a:rPr>
              <a:t>Performance Appraisals</a:t>
            </a:r>
            <a:endParaRPr b="1" sz="2400">
              <a:solidFill>
                <a:schemeClr val="lt1"/>
              </a:solidFill>
            </a:endParaRPr>
          </a:p>
        </p:txBody>
      </p:sp>
      <p:sp>
        <p:nvSpPr>
          <p:cNvPr id="183" name="Google Shape;183;p22"/>
          <p:cNvSpPr txBox="1"/>
          <p:nvPr>
            <p:ph idx="1" type="subTitle"/>
          </p:nvPr>
        </p:nvSpPr>
        <p:spPr>
          <a:xfrm>
            <a:off x="363953" y="2101657"/>
            <a:ext cx="8453167" cy="3758053"/>
          </a:xfrm>
          <a:prstGeom prst="rect">
            <a:avLst/>
          </a:prstGeom>
          <a:solidFill>
            <a:srgbClr val="F2F2F2"/>
          </a:solidFill>
          <a:ln>
            <a:noFill/>
          </a:ln>
        </p:spPr>
        <p:txBody>
          <a:bodyPr anchorCtr="0" anchor="t" bIns="91425" lIns="91425" spcFirstLastPara="1" rIns="91425" wrap="square" tIns="91425">
            <a:noAutofit/>
          </a:bodyPr>
          <a:lstStyle/>
          <a:p>
            <a:pPr indent="-285750" lvl="0" marL="285750" rtl="0" algn="l">
              <a:lnSpc>
                <a:spcPct val="90000"/>
              </a:lnSpc>
              <a:spcBef>
                <a:spcPts val="750"/>
              </a:spcBef>
              <a:spcAft>
                <a:spcPts val="0"/>
              </a:spcAft>
              <a:buClr>
                <a:schemeClr val="dk1"/>
              </a:buClr>
              <a:buSzPts val="1600"/>
              <a:buFont typeface="Arial"/>
              <a:buChar char="•"/>
            </a:pPr>
            <a:r>
              <a:rPr lang="en-US" sz="1600"/>
              <a:t>Performance appraisals involve observing and measuring an employee’s performance during an appraisal period, recording these observations, communicating results to the employee, and recognizing high performance while devising ways of improving deficiencies.</a:t>
            </a:r>
            <a:endParaRPr sz="1600"/>
          </a:p>
          <a:p>
            <a:pPr indent="-285750" lvl="0" marL="285750" rtl="0" algn="l">
              <a:lnSpc>
                <a:spcPct val="90000"/>
              </a:lnSpc>
              <a:spcBef>
                <a:spcPts val="750"/>
              </a:spcBef>
              <a:spcAft>
                <a:spcPts val="0"/>
              </a:spcAft>
              <a:buClr>
                <a:schemeClr val="dk1"/>
              </a:buClr>
              <a:buSzPts val="1600"/>
              <a:buFont typeface="Arial"/>
              <a:buChar char="•"/>
            </a:pPr>
            <a:r>
              <a:rPr lang="en-US" sz="1600"/>
              <a:t>Most appraisals are conducted by the supervisor, but there are many advantages to using 360-degree appraisals. Appraisals that are more effective give employees adequate notice, fair hearing, and judgment based on evidence. </a:t>
            </a:r>
            <a:endParaRPr sz="1600"/>
          </a:p>
          <a:p>
            <a:pPr indent="-285750" lvl="0" marL="285750" rtl="0" algn="l">
              <a:lnSpc>
                <a:spcPct val="90000"/>
              </a:lnSpc>
              <a:spcBef>
                <a:spcPts val="750"/>
              </a:spcBef>
              <a:spcAft>
                <a:spcPts val="0"/>
              </a:spcAft>
              <a:buClr>
                <a:schemeClr val="dk1"/>
              </a:buClr>
              <a:buSzPts val="1600"/>
              <a:buFont typeface="Arial"/>
              <a:buChar char="•"/>
            </a:pPr>
            <a:r>
              <a:rPr lang="en-US" sz="1600"/>
              <a:t>Some companies use relative rankings in which employees are compared to each other, but this system is not suitable for all companies. </a:t>
            </a:r>
            <a:endParaRPr sz="1600"/>
          </a:p>
          <a:p>
            <a:pPr indent="-285750" lvl="0" marL="285750" rtl="0" algn="l">
              <a:lnSpc>
                <a:spcPct val="90000"/>
              </a:lnSpc>
              <a:spcBef>
                <a:spcPts val="750"/>
              </a:spcBef>
              <a:spcAft>
                <a:spcPts val="0"/>
              </a:spcAft>
              <a:buClr>
                <a:schemeClr val="dk1"/>
              </a:buClr>
              <a:buSzPts val="1600"/>
              <a:buFont typeface="Arial"/>
              <a:buChar char="•"/>
            </a:pPr>
            <a:r>
              <a:rPr lang="en-US" sz="1600"/>
              <a:t>A performance appraisal meeting should be planned and executed carefully, with the supervisor demonstrating empathy and support. </a:t>
            </a:r>
            <a:endParaRPr sz="1600"/>
          </a:p>
          <a:p>
            <a:pPr indent="-285750" lvl="0" marL="285750" rtl="0" algn="l">
              <a:lnSpc>
                <a:spcPct val="90000"/>
              </a:lnSpc>
              <a:spcBef>
                <a:spcPts val="750"/>
              </a:spcBef>
              <a:spcAft>
                <a:spcPts val="0"/>
              </a:spcAft>
              <a:buClr>
                <a:schemeClr val="dk1"/>
              </a:buClr>
              <a:buSzPts val="1600"/>
              <a:buFont typeface="Arial"/>
              <a:buChar char="•"/>
            </a:pPr>
            <a:r>
              <a:rPr lang="en-US" sz="1600"/>
              <a:t>There are intentional and unintentional biases inherent in appraisals and being aware of them, increasing rater accountability, and training managers may be useful in dealing with some of them.</a:t>
            </a:r>
            <a:endParaRPr sz="1600"/>
          </a:p>
        </p:txBody>
      </p:sp>
      <p:sp>
        <p:nvSpPr>
          <p:cNvPr id="184" name="Google Shape;184;p22"/>
          <p:cNvSpPr/>
          <p:nvPr/>
        </p:nvSpPr>
        <p:spPr>
          <a:xfrm>
            <a:off x="282601" y="5402510"/>
            <a:ext cx="9144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sp>
        <p:nvSpPr>
          <p:cNvPr id="185" name="Google Shape;185;p22"/>
          <p:cNvSpPr/>
          <p:nvPr/>
        </p:nvSpPr>
        <p:spPr>
          <a:xfrm>
            <a:off x="524425" y="585971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Trebuchet MS"/>
              <a:ea typeface="Trebuchet MS"/>
              <a:cs typeface="Trebuchet MS"/>
              <a:sym typeface="Trebuchet MS"/>
            </a:endParaRPr>
          </a:p>
        </p:txBody>
      </p:sp>
      <p:pic>
        <p:nvPicPr>
          <p:cNvPr descr="A close up of a logo&#10;&#10;Description automatically generated" id="186" name="Google Shape;186;p22"/>
          <p:cNvPicPr preferRelativeResize="0"/>
          <p:nvPr/>
        </p:nvPicPr>
        <p:blipFill rotWithShape="1">
          <a:blip r:embed="rId3">
            <a:alphaModFix/>
          </a:blip>
          <a:srcRect b="0" l="0" r="0" t="0"/>
          <a:stretch/>
        </p:blipFill>
        <p:spPr>
          <a:xfrm>
            <a:off x="524425" y="6307332"/>
            <a:ext cx="1710047" cy="408041"/>
          </a:xfrm>
          <a:prstGeom prst="rect">
            <a:avLst/>
          </a:prstGeom>
          <a:noFill/>
          <a:ln>
            <a:noFill/>
          </a:ln>
        </p:spPr>
      </p:pic>
      <p:sp>
        <p:nvSpPr>
          <p:cNvPr id="187" name="Google Shape;187;p22"/>
          <p:cNvSpPr/>
          <p:nvPr/>
        </p:nvSpPr>
        <p:spPr>
          <a:xfrm>
            <a:off x="340063" y="5868951"/>
            <a:ext cx="6494475" cy="2308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rebuchet MS"/>
                <a:ea typeface="Trebuchet MS"/>
                <a:cs typeface="Trebuchet MS"/>
                <a:sym typeface="Trebuchet MS"/>
              </a:rPr>
              <a:t>Source: </a:t>
            </a:r>
            <a:r>
              <a:rPr b="0" i="0" lang="en-US" sz="900" u="sng" cap="none" strike="noStrike">
                <a:solidFill>
                  <a:schemeClr val="hlink"/>
                </a:solidFill>
                <a:latin typeface="Trebuchet MS"/>
                <a:ea typeface="Trebuchet MS"/>
                <a:cs typeface="Trebuchet MS"/>
                <a:sym typeface="Trebuchet MS"/>
                <a:hlinkClick r:id="rId4"/>
              </a:rPr>
              <a:t>https://saylordotorg.github.io/text_organizational-behavior-v1.1/s10-designing-a-motivating-work-en.html</a:t>
            </a:r>
            <a:r>
              <a:rPr b="0" i="0" lang="en-US" sz="900" u="none" cap="none" strike="noStrike">
                <a:solidFill>
                  <a:schemeClr val="dk1"/>
                </a:solidFill>
                <a:latin typeface="Trebuchet MS"/>
                <a:ea typeface="Trebuchet MS"/>
                <a:cs typeface="Trebuchet MS"/>
                <a:sym typeface="Trebuchet MS"/>
              </a:rPr>
              <a:t> </a:t>
            </a:r>
            <a:endParaRPr b="0" i="0" sz="900" u="none" cap="none" strike="noStrike">
              <a:solidFill>
                <a:schemeClr val="dk1"/>
              </a:solidFill>
              <a:latin typeface="Trebuchet MS"/>
              <a:ea typeface="Trebuchet MS"/>
              <a:cs typeface="Trebuchet MS"/>
              <a:sym typeface="Trebuchet MS"/>
            </a:endParaRPr>
          </a:p>
        </p:txBody>
      </p:sp>
      <p:pic>
        <p:nvPicPr>
          <p:cNvPr id="188" name="Google Shape;188;p22"/>
          <p:cNvPicPr preferRelativeResize="0"/>
          <p:nvPr/>
        </p:nvPicPr>
        <p:blipFill rotWithShape="1">
          <a:blip r:embed="rId5">
            <a:alphaModFix/>
          </a:blip>
          <a:srcRect b="0" l="0" r="0" t="0"/>
          <a:stretch/>
        </p:blipFill>
        <p:spPr>
          <a:xfrm>
            <a:off x="6731820" y="179213"/>
            <a:ext cx="2085300" cy="115800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