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6858000" cy="9144000"/>
  <p:embeddedFontLst>
    <p:embeddedFont>
      <p:font typeface="Roboto"/>
      <p:regular r:id="rId37"/>
      <p:bold r:id="rId38"/>
      <p:italic r:id="rId39"/>
      <p:boldItalic r:id="rId40"/>
    </p:embeddedFont>
    <p:embeddedFont>
      <p:font typeface="Quattrocento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45" roundtripDataSignature="AMtx7mikFA6SzBcNTCSg2ULMYu1zR8vv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Italic.fntdata"/><Relationship Id="rId20" Type="http://schemas.openxmlformats.org/officeDocument/2006/relationships/slide" Target="slides/slide15.xml"/><Relationship Id="rId42" Type="http://schemas.openxmlformats.org/officeDocument/2006/relationships/font" Target="fonts/QuattrocentoSans-bold.fntdata"/><Relationship Id="rId41" Type="http://schemas.openxmlformats.org/officeDocument/2006/relationships/font" Target="fonts/QuattrocentoSans-regular.fntdata"/><Relationship Id="rId22" Type="http://schemas.openxmlformats.org/officeDocument/2006/relationships/slide" Target="slides/slide17.xml"/><Relationship Id="rId44" Type="http://schemas.openxmlformats.org/officeDocument/2006/relationships/font" Target="fonts/QuattrocentoSans-boldItalic.fntdata"/><Relationship Id="rId21" Type="http://schemas.openxmlformats.org/officeDocument/2006/relationships/slide" Target="slides/slide16.xml"/><Relationship Id="rId43" Type="http://schemas.openxmlformats.org/officeDocument/2006/relationships/font" Target="fonts/QuattrocentoSans-italic.fntdata"/><Relationship Id="rId24" Type="http://schemas.openxmlformats.org/officeDocument/2006/relationships/slide" Target="slides/slide19.xml"/><Relationship Id="rId23" Type="http://schemas.openxmlformats.org/officeDocument/2006/relationships/slide" Target="slides/slide18.xml"/><Relationship Id="rId45"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Roboto-italic.fntdata"/><Relationship Id="rId16" Type="http://schemas.openxmlformats.org/officeDocument/2006/relationships/slide" Target="slides/slide11.xml"/><Relationship Id="rId38" Type="http://schemas.openxmlformats.org/officeDocument/2006/relationships/font" Target="fonts/Roboto-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de-A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 name="Google Shape;28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 name="Google Shape;31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 name="Google Shape;35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4" name="Google Shape;38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Google Shape;12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Google Shape;404;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4" name="Google Shape;41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5" name="Shape 15"/>
        <p:cNvGrpSpPr/>
        <p:nvPr/>
      </p:nvGrpSpPr>
      <p:grpSpPr>
        <a:xfrm>
          <a:off x="0" y="0"/>
          <a:ext cx="0" cy="0"/>
          <a:chOff x="0" y="0"/>
          <a:chExt cx="0" cy="0"/>
        </a:xfrm>
      </p:grpSpPr>
      <p:sp>
        <p:nvSpPr>
          <p:cNvPr id="16" name="Google Shape;16;p33"/>
          <p:cNvSpPr txBox="1"/>
          <p:nvPr>
            <p:ph type="ctrTitle"/>
          </p:nvPr>
        </p:nvSpPr>
        <p:spPr>
          <a:xfrm>
            <a:off x="1143000" y="1577555"/>
            <a:ext cx="6858000" cy="193240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3"/>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21" name="Google Shape;21;p33"/>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22" name="Google Shape;22;p33"/>
          <p:cNvPicPr preferRelativeResize="0"/>
          <p:nvPr/>
        </p:nvPicPr>
        <p:blipFill rotWithShape="1">
          <a:blip r:embed="rId3">
            <a:alphaModFix/>
          </a:blip>
          <a:srcRect b="0" l="0" r="0" t="0"/>
          <a:stretch/>
        </p:blipFill>
        <p:spPr>
          <a:xfrm>
            <a:off x="7113006" y="5845567"/>
            <a:ext cx="1896967" cy="407194"/>
          </a:xfrm>
          <a:prstGeom prst="rect">
            <a:avLst/>
          </a:prstGeom>
          <a:noFill/>
          <a:ln>
            <a:noFill/>
          </a:ln>
        </p:spPr>
      </p:pic>
      <p:sp>
        <p:nvSpPr>
          <p:cNvPr id="23" name="Google Shape;23;p33"/>
          <p:cNvSpPr txBox="1"/>
          <p:nvPr/>
        </p:nvSpPr>
        <p:spPr>
          <a:xfrm>
            <a:off x="5836144" y="6238917"/>
            <a:ext cx="3216275" cy="670560"/>
          </a:xfrm>
          <a:prstGeom prst="rect">
            <a:avLst/>
          </a:prstGeom>
          <a:noFill/>
          <a:ln>
            <a:noFill/>
          </a:ln>
        </p:spPr>
        <p:txBody>
          <a:bodyPr anchorCtr="0" anchor="t" bIns="45700" lIns="91425" spcFirstLastPara="1" rIns="91425" wrap="square" tIns="45700">
            <a:spAutoFit/>
          </a:bodyPr>
          <a:lstStyle/>
          <a:p>
            <a:pPr indent="0" lvl="0" marL="0" marR="0" rtl="0" algn="just">
              <a:lnSpc>
                <a:spcPct val="107000"/>
              </a:lnSpc>
              <a:spcBef>
                <a:spcPts val="0"/>
              </a:spcBef>
              <a:spcAft>
                <a:spcPts val="0"/>
              </a:spcAft>
              <a:buNone/>
            </a:pPr>
            <a:r>
              <a:rPr b="0" i="0" lang="de-AT" sz="700" u="none" cap="none" strike="noStrik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b="0" i="0" sz="11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80" name="Shape 80"/>
        <p:cNvGrpSpPr/>
        <p:nvPr/>
      </p:nvGrpSpPr>
      <p:grpSpPr>
        <a:xfrm>
          <a:off x="0" y="0"/>
          <a:ext cx="0" cy="0"/>
          <a:chOff x="0" y="0"/>
          <a:chExt cx="0" cy="0"/>
        </a:xfrm>
      </p:grpSpPr>
      <p:sp>
        <p:nvSpPr>
          <p:cNvPr id="81" name="Google Shape;81;p42"/>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42"/>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3" name="Google Shape;83;p4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4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86" name="Shape 86"/>
        <p:cNvGrpSpPr/>
        <p:nvPr/>
      </p:nvGrpSpPr>
      <p:grpSpPr>
        <a:xfrm>
          <a:off x="0" y="0"/>
          <a:ext cx="0" cy="0"/>
          <a:chOff x="0" y="0"/>
          <a:chExt cx="0" cy="0"/>
        </a:xfrm>
      </p:grpSpPr>
      <p:sp>
        <p:nvSpPr>
          <p:cNvPr id="87" name="Google Shape;87;p43"/>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43"/>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9" name="Google Shape;89;p4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folie">
  <p:cSld name="1_Titelfolie">
    <p:spTree>
      <p:nvGrpSpPr>
        <p:cNvPr id="92" name="Shape 92"/>
        <p:cNvGrpSpPr/>
        <p:nvPr/>
      </p:nvGrpSpPr>
      <p:grpSpPr>
        <a:xfrm>
          <a:off x="0" y="0"/>
          <a:ext cx="0" cy="0"/>
          <a:chOff x="0" y="0"/>
          <a:chExt cx="0" cy="0"/>
        </a:xfrm>
      </p:grpSpPr>
      <p:sp>
        <p:nvSpPr>
          <p:cNvPr id="93" name="Google Shape;93;p44"/>
          <p:cNvSpPr txBox="1"/>
          <p:nvPr>
            <p:ph type="ctrTitle"/>
          </p:nvPr>
        </p:nvSpPr>
        <p:spPr>
          <a:xfrm>
            <a:off x="685800" y="1560945"/>
            <a:ext cx="7772400" cy="1949018"/>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Trebuchet M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4"/>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2400"/>
              <a:buNone/>
              <a:defRPr sz="2400"/>
            </a:lvl1pPr>
            <a:lvl2pPr lvl="1" algn="ctr">
              <a:lnSpc>
                <a:spcPct val="90000"/>
              </a:lnSpc>
              <a:spcBef>
                <a:spcPts val="375"/>
              </a:spcBef>
              <a:spcAft>
                <a:spcPts val="0"/>
              </a:spcAft>
              <a:buClr>
                <a:schemeClr val="dk1"/>
              </a:buClr>
              <a:buSzPts val="2000"/>
              <a:buNone/>
              <a:defRPr sz="2000"/>
            </a:lvl2pPr>
            <a:lvl3pPr lvl="2" algn="ctr">
              <a:lnSpc>
                <a:spcPct val="90000"/>
              </a:lnSpc>
              <a:spcBef>
                <a:spcPts val="375"/>
              </a:spcBef>
              <a:spcAft>
                <a:spcPts val="0"/>
              </a:spcAft>
              <a:buClr>
                <a:schemeClr val="dk1"/>
              </a:buClr>
              <a:buSzPts val="1800"/>
              <a:buNone/>
              <a:defRPr sz="1800"/>
            </a:lvl3pPr>
            <a:lvl4pPr lvl="3" algn="ctr">
              <a:lnSpc>
                <a:spcPct val="90000"/>
              </a:lnSpc>
              <a:spcBef>
                <a:spcPts val="375"/>
              </a:spcBef>
              <a:spcAft>
                <a:spcPts val="0"/>
              </a:spcAft>
              <a:buClr>
                <a:schemeClr val="dk1"/>
              </a:buClr>
              <a:buSzPts val="1600"/>
              <a:buNone/>
              <a:defRPr sz="1600"/>
            </a:lvl4pPr>
            <a:lvl5pPr lvl="4" algn="ctr">
              <a:lnSpc>
                <a:spcPct val="90000"/>
              </a:lnSpc>
              <a:spcBef>
                <a:spcPts val="375"/>
              </a:spcBef>
              <a:spcAft>
                <a:spcPts val="0"/>
              </a:spcAft>
              <a:buClr>
                <a:schemeClr val="dk1"/>
              </a:buClr>
              <a:buSzPts val="1600"/>
              <a:buNone/>
              <a:defRPr sz="1600"/>
            </a:lvl5pPr>
            <a:lvl6pPr lvl="5" algn="ctr">
              <a:lnSpc>
                <a:spcPct val="90000"/>
              </a:lnSpc>
              <a:spcBef>
                <a:spcPts val="375"/>
              </a:spcBef>
              <a:spcAft>
                <a:spcPts val="0"/>
              </a:spcAft>
              <a:buClr>
                <a:schemeClr val="dk1"/>
              </a:buClr>
              <a:buSzPts val="1600"/>
              <a:buNone/>
              <a:defRPr sz="1600"/>
            </a:lvl6pPr>
            <a:lvl7pPr lvl="6" algn="ctr">
              <a:lnSpc>
                <a:spcPct val="90000"/>
              </a:lnSpc>
              <a:spcBef>
                <a:spcPts val="375"/>
              </a:spcBef>
              <a:spcAft>
                <a:spcPts val="0"/>
              </a:spcAft>
              <a:buClr>
                <a:schemeClr val="dk1"/>
              </a:buClr>
              <a:buSzPts val="1600"/>
              <a:buNone/>
              <a:defRPr sz="1600"/>
            </a:lvl7pPr>
            <a:lvl8pPr lvl="7" algn="ctr">
              <a:lnSpc>
                <a:spcPct val="90000"/>
              </a:lnSpc>
              <a:spcBef>
                <a:spcPts val="375"/>
              </a:spcBef>
              <a:spcAft>
                <a:spcPts val="0"/>
              </a:spcAft>
              <a:buClr>
                <a:schemeClr val="dk1"/>
              </a:buClr>
              <a:buSzPts val="1600"/>
              <a:buNone/>
              <a:defRPr sz="1600"/>
            </a:lvl8pPr>
            <a:lvl9pPr lvl="8" algn="ctr">
              <a:lnSpc>
                <a:spcPct val="90000"/>
              </a:lnSpc>
              <a:spcBef>
                <a:spcPts val="375"/>
              </a:spcBef>
              <a:spcAft>
                <a:spcPts val="0"/>
              </a:spcAft>
              <a:buClr>
                <a:schemeClr val="dk1"/>
              </a:buClr>
              <a:buSzPts val="1600"/>
              <a:buNone/>
              <a:defRPr sz="1600"/>
            </a:lvl9pPr>
          </a:lstStyle>
          <a:p/>
        </p:txBody>
      </p:sp>
      <p:sp>
        <p:nvSpPr>
          <p:cNvPr id="95" name="Google Shape;95;p4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98" name="Google Shape;98;p44"/>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99" name="Google Shape;99;p44"/>
          <p:cNvPicPr preferRelativeResize="0"/>
          <p:nvPr/>
        </p:nvPicPr>
        <p:blipFill rotWithShape="1">
          <a:blip r:embed="rId3">
            <a:alphaModFix/>
          </a:blip>
          <a:srcRect b="0" l="0" r="0" t="0"/>
          <a:stretch/>
        </p:blipFill>
        <p:spPr>
          <a:xfrm>
            <a:off x="7113006" y="5845567"/>
            <a:ext cx="1896967" cy="407194"/>
          </a:xfrm>
          <a:prstGeom prst="rect">
            <a:avLst/>
          </a:prstGeom>
          <a:noFill/>
          <a:ln>
            <a:noFill/>
          </a:ln>
        </p:spPr>
      </p:pic>
      <p:sp>
        <p:nvSpPr>
          <p:cNvPr id="100" name="Google Shape;100;p44"/>
          <p:cNvSpPr txBox="1"/>
          <p:nvPr/>
        </p:nvSpPr>
        <p:spPr>
          <a:xfrm>
            <a:off x="5836144" y="6238917"/>
            <a:ext cx="3216275" cy="670560"/>
          </a:xfrm>
          <a:prstGeom prst="rect">
            <a:avLst/>
          </a:prstGeom>
          <a:noFill/>
          <a:ln>
            <a:noFill/>
          </a:ln>
        </p:spPr>
        <p:txBody>
          <a:bodyPr anchorCtr="0" anchor="t" bIns="45700" lIns="91425" spcFirstLastPara="1" rIns="91425" wrap="square" tIns="45700">
            <a:spAutoFit/>
          </a:bodyPr>
          <a:lstStyle/>
          <a:p>
            <a:pPr indent="0" lvl="0" marL="0" marR="0" rtl="0" algn="just">
              <a:lnSpc>
                <a:spcPct val="107000"/>
              </a:lnSpc>
              <a:spcBef>
                <a:spcPts val="0"/>
              </a:spcBef>
              <a:spcAft>
                <a:spcPts val="0"/>
              </a:spcAft>
              <a:buNone/>
            </a:pPr>
            <a:r>
              <a:rPr lang="de-AT" sz="700">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4" name="Shape 24"/>
        <p:cNvGrpSpPr/>
        <p:nvPr/>
      </p:nvGrpSpPr>
      <p:grpSpPr>
        <a:xfrm>
          <a:off x="0" y="0"/>
          <a:ext cx="0" cy="0"/>
          <a:chOff x="0" y="0"/>
          <a:chExt cx="0" cy="0"/>
        </a:xfrm>
      </p:grpSpPr>
      <p:sp>
        <p:nvSpPr>
          <p:cNvPr id="25" name="Google Shape;25;p34"/>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34"/>
          <p:cNvSpPr txBox="1"/>
          <p:nvPr>
            <p:ph idx="1" type="body"/>
          </p:nvPr>
        </p:nvSpPr>
        <p:spPr>
          <a:xfrm>
            <a:off x="628650" y="1825625"/>
            <a:ext cx="7886700" cy="413408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7" name="Google Shape;27;p3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29" name="Google Shape;29;p34"/>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30" name="Google Shape;30;p34"/>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31" name="Shape 31"/>
        <p:cNvGrpSpPr/>
        <p:nvPr/>
      </p:nvGrpSpPr>
      <p:grpSpPr>
        <a:xfrm>
          <a:off x="0" y="0"/>
          <a:ext cx="0" cy="0"/>
          <a:chOff x="0" y="0"/>
          <a:chExt cx="0" cy="0"/>
        </a:xfrm>
      </p:grpSpPr>
      <p:sp>
        <p:nvSpPr>
          <p:cNvPr id="32" name="Google Shape;32;p35"/>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35"/>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3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3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36" name="Google Shape;36;p35"/>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37" name="Google Shape;37;p35"/>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38" name="Shape 38"/>
        <p:cNvGrpSpPr/>
        <p:nvPr/>
      </p:nvGrpSpPr>
      <p:grpSpPr>
        <a:xfrm>
          <a:off x="0" y="0"/>
          <a:ext cx="0" cy="0"/>
          <a:chOff x="0" y="0"/>
          <a:chExt cx="0" cy="0"/>
        </a:xfrm>
      </p:grpSpPr>
      <p:sp>
        <p:nvSpPr>
          <p:cNvPr id="39" name="Google Shape;39;p36"/>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36"/>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1" name="Google Shape;41;p36"/>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2" name="Google Shape;42;p3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44" name="Google Shape;44;p36"/>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45" name="Google Shape;45;p36"/>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46" name="Shape 46"/>
        <p:cNvGrpSpPr/>
        <p:nvPr/>
      </p:nvGrpSpPr>
      <p:grpSpPr>
        <a:xfrm>
          <a:off x="0" y="0"/>
          <a:ext cx="0" cy="0"/>
          <a:chOff x="0" y="0"/>
          <a:chExt cx="0" cy="0"/>
        </a:xfrm>
      </p:grpSpPr>
      <p:sp>
        <p:nvSpPr>
          <p:cNvPr id="47" name="Google Shape;47;p37"/>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37"/>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9" name="Google Shape;49;p37"/>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0" name="Google Shape;50;p37"/>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1" name="Google Shape;51;p37"/>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2" name="Google Shape;52;p3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54" name="Google Shape;54;p37"/>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55" name="Google Shape;55;p37"/>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56" name="Shape 56"/>
        <p:cNvGrpSpPr/>
        <p:nvPr/>
      </p:nvGrpSpPr>
      <p:grpSpPr>
        <a:xfrm>
          <a:off x="0" y="0"/>
          <a:ext cx="0" cy="0"/>
          <a:chOff x="0" y="0"/>
          <a:chExt cx="0" cy="0"/>
        </a:xfrm>
      </p:grpSpPr>
      <p:sp>
        <p:nvSpPr>
          <p:cNvPr id="57" name="Google Shape;57;p38"/>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pic>
        <p:nvPicPr>
          <p:cNvPr id="60" name="Google Shape;60;p38"/>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61" name="Google Shape;61;p38"/>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62" name="Shape 62"/>
        <p:cNvGrpSpPr/>
        <p:nvPr/>
      </p:nvGrpSpPr>
      <p:grpSpPr>
        <a:xfrm>
          <a:off x="0" y="0"/>
          <a:ext cx="0" cy="0"/>
          <a:chOff x="0" y="0"/>
          <a:chExt cx="0" cy="0"/>
        </a:xfrm>
      </p:grpSpPr>
      <p:sp>
        <p:nvSpPr>
          <p:cNvPr id="63" name="Google Shape;63;p3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3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66" name="Shape 66"/>
        <p:cNvGrpSpPr/>
        <p:nvPr/>
      </p:nvGrpSpPr>
      <p:grpSpPr>
        <a:xfrm>
          <a:off x="0" y="0"/>
          <a:ext cx="0" cy="0"/>
          <a:chOff x="0" y="0"/>
          <a:chExt cx="0" cy="0"/>
        </a:xfrm>
      </p:grpSpPr>
      <p:sp>
        <p:nvSpPr>
          <p:cNvPr id="67" name="Google Shape;67;p4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0"/>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9" name="Google Shape;69;p40"/>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0" name="Google Shape;70;p4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73" name="Shape 73"/>
        <p:cNvGrpSpPr/>
        <p:nvPr/>
      </p:nvGrpSpPr>
      <p:grpSpPr>
        <a:xfrm>
          <a:off x="0" y="0"/>
          <a:ext cx="0" cy="0"/>
          <a:chOff x="0" y="0"/>
          <a:chExt cx="0" cy="0"/>
        </a:xfrm>
      </p:grpSpPr>
      <p:sp>
        <p:nvSpPr>
          <p:cNvPr id="74" name="Google Shape;74;p41"/>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41"/>
          <p:cNvSpPr/>
          <p:nvPr>
            <p:ph idx="2" type="pic"/>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750"/>
              </a:spcBef>
              <a:spcAft>
                <a:spcPts val="0"/>
              </a:spcAft>
              <a:buClr>
                <a:schemeClr val="dk1"/>
              </a:buClr>
              <a:buSzPts val="2400"/>
              <a:buFont typeface="Arial"/>
              <a:buNone/>
              <a:defRPr b="0" i="0" sz="2400" u="none" cap="none" strike="noStrike">
                <a:solidFill>
                  <a:schemeClr val="dk1"/>
                </a:solidFill>
                <a:latin typeface="Trebuchet MS"/>
                <a:ea typeface="Trebuchet MS"/>
                <a:cs typeface="Trebuchet MS"/>
                <a:sym typeface="Trebuchet MS"/>
              </a:defRPr>
            </a:lvl1pPr>
            <a:lvl2pPr lvl="1" marR="0" rtl="0" algn="l">
              <a:lnSpc>
                <a:spcPct val="90000"/>
              </a:lnSpc>
              <a:spcBef>
                <a:spcPts val="375"/>
              </a:spcBef>
              <a:spcAft>
                <a:spcPts val="0"/>
              </a:spcAft>
              <a:buClr>
                <a:schemeClr val="dk1"/>
              </a:buClr>
              <a:buSzPts val="2100"/>
              <a:buFont typeface="Arial"/>
              <a:buNone/>
              <a:defRPr b="0" i="0" sz="2100" u="none" cap="none" strike="noStrike">
                <a:solidFill>
                  <a:schemeClr val="dk1"/>
                </a:solidFill>
                <a:latin typeface="Trebuchet MS"/>
                <a:ea typeface="Trebuchet MS"/>
                <a:cs typeface="Trebuchet MS"/>
                <a:sym typeface="Trebuchet MS"/>
              </a:defRPr>
            </a:lvl2pPr>
            <a:lvl3pPr lvl="2" marR="0" rtl="0" algn="l">
              <a:lnSpc>
                <a:spcPct val="90000"/>
              </a:lnSpc>
              <a:spcBef>
                <a:spcPts val="375"/>
              </a:spcBef>
              <a:spcAft>
                <a:spcPts val="0"/>
              </a:spcAft>
              <a:buClr>
                <a:schemeClr val="dk1"/>
              </a:buClr>
              <a:buSzPts val="18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4pPr>
            <a:lvl5pPr lvl="4"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5pPr>
            <a:lvl6pPr lvl="5"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6pPr>
            <a:lvl7pPr lvl="6"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7pPr>
            <a:lvl8pPr lvl="7"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8pPr>
            <a:lvl9pPr lvl="8"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9pPr>
          </a:lstStyle>
          <a:p/>
        </p:txBody>
      </p:sp>
      <p:sp>
        <p:nvSpPr>
          <p:cNvPr id="76" name="Google Shape;76;p41"/>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7" name="Google Shape;77;p4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de-A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2"/>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Trebuchet MS"/>
              <a:buNone/>
              <a:defRPr b="0" i="0" sz="3300" u="none" cap="none" strike="noStrik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2"/>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Trebuchet MS"/>
                <a:ea typeface="Trebuchet MS"/>
                <a:cs typeface="Trebuchet MS"/>
                <a:sym typeface="Trebuchet MS"/>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Trebuchet MS"/>
                <a:ea typeface="Trebuchet MS"/>
                <a:cs typeface="Trebuchet MS"/>
                <a:sym typeface="Trebuchet MS"/>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9pPr>
          </a:lstStyle>
          <a:p/>
        </p:txBody>
      </p:sp>
      <p:sp>
        <p:nvSpPr>
          <p:cNvPr id="12" name="Google Shape;12;p3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3" name="Google Shape;13;p3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14" name="Google Shape;14;p3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Trebuchet MS"/>
                <a:ea typeface="Trebuchet MS"/>
                <a:cs typeface="Trebuchet MS"/>
                <a:sym typeface="Trebuchet MS"/>
              </a:defRPr>
            </a:lvl1pPr>
            <a:lvl2pPr indent="0" lvl="1" marL="0" marR="0" rtl="0" algn="r">
              <a:spcBef>
                <a:spcPts val="0"/>
              </a:spcBef>
              <a:buNone/>
              <a:defRPr b="0" i="0" sz="900" u="none" cap="none" strike="noStrike">
                <a:solidFill>
                  <a:srgbClr val="888888"/>
                </a:solidFill>
                <a:latin typeface="Trebuchet MS"/>
                <a:ea typeface="Trebuchet MS"/>
                <a:cs typeface="Trebuchet MS"/>
                <a:sym typeface="Trebuchet MS"/>
              </a:defRPr>
            </a:lvl2pPr>
            <a:lvl3pPr indent="0" lvl="2" marL="0" marR="0" rtl="0" algn="r">
              <a:spcBef>
                <a:spcPts val="0"/>
              </a:spcBef>
              <a:buNone/>
              <a:defRPr b="0" i="0" sz="900" u="none" cap="none" strike="noStrike">
                <a:solidFill>
                  <a:srgbClr val="888888"/>
                </a:solidFill>
                <a:latin typeface="Trebuchet MS"/>
                <a:ea typeface="Trebuchet MS"/>
                <a:cs typeface="Trebuchet MS"/>
                <a:sym typeface="Trebuchet MS"/>
              </a:defRPr>
            </a:lvl3pPr>
            <a:lvl4pPr indent="0" lvl="3" marL="0" marR="0" rtl="0" algn="r">
              <a:spcBef>
                <a:spcPts val="0"/>
              </a:spcBef>
              <a:buNone/>
              <a:defRPr b="0" i="0" sz="900" u="none" cap="none" strike="noStrike">
                <a:solidFill>
                  <a:srgbClr val="888888"/>
                </a:solidFill>
                <a:latin typeface="Trebuchet MS"/>
                <a:ea typeface="Trebuchet MS"/>
                <a:cs typeface="Trebuchet MS"/>
                <a:sym typeface="Trebuchet MS"/>
              </a:defRPr>
            </a:lvl4pPr>
            <a:lvl5pPr indent="0" lvl="4" marL="0" marR="0" rtl="0" algn="r">
              <a:spcBef>
                <a:spcPts val="0"/>
              </a:spcBef>
              <a:buNone/>
              <a:defRPr b="0" i="0" sz="900" u="none" cap="none" strike="noStrike">
                <a:solidFill>
                  <a:srgbClr val="888888"/>
                </a:solidFill>
                <a:latin typeface="Trebuchet MS"/>
                <a:ea typeface="Trebuchet MS"/>
                <a:cs typeface="Trebuchet MS"/>
                <a:sym typeface="Trebuchet MS"/>
              </a:defRPr>
            </a:lvl5pPr>
            <a:lvl6pPr indent="0" lvl="5" marL="0" marR="0" rtl="0" algn="r">
              <a:spcBef>
                <a:spcPts val="0"/>
              </a:spcBef>
              <a:buNone/>
              <a:defRPr b="0" i="0" sz="900" u="none" cap="none" strike="noStrike">
                <a:solidFill>
                  <a:srgbClr val="888888"/>
                </a:solidFill>
                <a:latin typeface="Trebuchet MS"/>
                <a:ea typeface="Trebuchet MS"/>
                <a:cs typeface="Trebuchet MS"/>
                <a:sym typeface="Trebuchet MS"/>
              </a:defRPr>
            </a:lvl6pPr>
            <a:lvl7pPr indent="0" lvl="6" marL="0" marR="0" rtl="0" algn="r">
              <a:spcBef>
                <a:spcPts val="0"/>
              </a:spcBef>
              <a:buNone/>
              <a:defRPr b="0" i="0" sz="900" u="none" cap="none" strike="noStrike">
                <a:solidFill>
                  <a:srgbClr val="888888"/>
                </a:solidFill>
                <a:latin typeface="Trebuchet MS"/>
                <a:ea typeface="Trebuchet MS"/>
                <a:cs typeface="Trebuchet MS"/>
                <a:sym typeface="Trebuchet MS"/>
              </a:defRPr>
            </a:lvl7pPr>
            <a:lvl8pPr indent="0" lvl="7" marL="0" marR="0" rtl="0" algn="r">
              <a:spcBef>
                <a:spcPts val="0"/>
              </a:spcBef>
              <a:buNone/>
              <a:defRPr b="0" i="0" sz="900" u="none" cap="none" strike="noStrike">
                <a:solidFill>
                  <a:srgbClr val="888888"/>
                </a:solidFill>
                <a:latin typeface="Trebuchet MS"/>
                <a:ea typeface="Trebuchet MS"/>
                <a:cs typeface="Trebuchet MS"/>
                <a:sym typeface="Trebuchet MS"/>
              </a:defRPr>
            </a:lvl8pPr>
            <a:lvl9pPr indent="0" lvl="8" marL="0" marR="0" rtl="0" algn="r">
              <a:spcBef>
                <a:spcPts val="0"/>
              </a:spcBef>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A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t4lent.eu/"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4.png"/><Relationship Id="rId5" Type="http://schemas.openxmlformats.org/officeDocument/2006/relationships/hyperlink" Target="https://www.coca-colaitalia.it/caree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4.jpg"/><Relationship Id="rId4" Type="http://schemas.openxmlformats.org/officeDocument/2006/relationships/image" Target="../media/image4.png"/><Relationship Id="rId5"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0.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hyperlink" Target="https://www.greenhouse.io/blog/how-to-create-a-great-workplace-culture-that-will-attract-and-keep-top-talen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png"/><Relationship Id="rId4" Type="http://schemas.openxmlformats.org/officeDocument/2006/relationships/image" Target="../media/image20.png"/><Relationship Id="rId5" Type="http://schemas.openxmlformats.org/officeDocument/2006/relationships/hyperlink" Target="https://fmwaechter.com/employees-brand-ambassador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png"/><Relationship Id="rId4" Type="http://schemas.openxmlformats.org/officeDocument/2006/relationships/image" Target="../media/image22.png"/><Relationship Id="rId5" Type="http://schemas.openxmlformats.org/officeDocument/2006/relationships/hyperlink" Target="https://www.google.com/url?sa=i&amp;url=https://www.redcrowmarketing.com/2014/10/10/how-to-turn-your-employees-into-brand-ambassadors/&amp;psig=AOvVaw3XYNwkXzm9u6fXLnd5eIRs&amp;ust=1586233474136000&amp;source=images&amp;cd=vfe&amp;ved=0CA0QjhxqFwoTCLiEyKv60ugCFQAAAAAdAAAAABAD"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6.jp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2.png"/><Relationship Id="rId4" Type="http://schemas.openxmlformats.org/officeDocument/2006/relationships/image" Target="../media/image4.png"/><Relationship Id="rId5" Type="http://schemas.openxmlformats.org/officeDocument/2006/relationships/hyperlink" Target="https://b2b.kununu.com/blog/employer-branding-strategy-action-plan"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png"/><Relationship Id="rId4" Type="http://schemas.openxmlformats.org/officeDocument/2006/relationships/hyperlink" Target="https://www.eremedia.com/webinars/" TargetMode="External"/><Relationship Id="rId5" Type="http://schemas.openxmlformats.org/officeDocument/2006/relationships/hyperlink" Target="https://tdhs.simplecast.com/" TargetMode="External"/><Relationship Id="rId6" Type="http://schemas.openxmlformats.org/officeDocument/2006/relationships/hyperlink" Target="https://business.linkedin.com/talent-solutions" TargetMode="External"/><Relationship Id="rId7" Type="http://schemas.openxmlformats.org/officeDocument/2006/relationships/hyperlink" Target="https://www.youtube.com/watch?v=oobsCZS5ok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1.png"/><Relationship Id="rId4" Type="http://schemas.openxmlformats.org/officeDocument/2006/relationships/hyperlink" Target="https://hbr.org/2018/05/how-to-strengthen-your-reputation-as-an-employer" TargetMode="External"/><Relationship Id="rId5" Type="http://schemas.openxmlformats.org/officeDocument/2006/relationships/hyperlink" Target="https://linkhumans.com/employer-branding-ebook/" TargetMode="External"/><Relationship Id="rId6" Type="http://schemas.openxmlformats.org/officeDocument/2006/relationships/hyperlink" Target="https://more.bountyjobs.com/rs/129-JDH-285/images/TLNT-StrategicTalentAcquisition.pdf" TargetMode="External"/><Relationship Id="rId7" Type="http://schemas.openxmlformats.org/officeDocument/2006/relationships/hyperlink" Target="https://b2b.kununu.com/blog/employer-branding-strategy-action-plan" TargetMode="External"/><Relationship Id="rId8"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7.jpg"/><Relationship Id="rId4" Type="http://schemas.openxmlformats.org/officeDocument/2006/relationships/image" Target="../media/image34.png"/><Relationship Id="rId9" Type="http://schemas.openxmlformats.org/officeDocument/2006/relationships/image" Target="../media/image35.png"/><Relationship Id="rId5" Type="http://schemas.openxmlformats.org/officeDocument/2006/relationships/image" Target="../media/image29.png"/><Relationship Id="rId6" Type="http://schemas.openxmlformats.org/officeDocument/2006/relationships/image" Target="../media/image38.jpg"/><Relationship Id="rId7" Type="http://schemas.openxmlformats.org/officeDocument/2006/relationships/image" Target="../media/image33.jpg"/><Relationship Id="rId8" Type="http://schemas.openxmlformats.org/officeDocument/2006/relationships/image" Target="../media/image3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421100" y="2889422"/>
            <a:ext cx="8520600" cy="860799"/>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4600"/>
              <a:buFont typeface="Trebuchet MS"/>
              <a:buNone/>
            </a:pPr>
            <a:r>
              <a:rPr b="1" lang="de-AT" sz="4600"/>
              <a:t>Talent 4.0 – </a:t>
            </a:r>
            <a:br>
              <a:rPr b="1" lang="de-AT" sz="4600"/>
            </a:br>
            <a:r>
              <a:rPr b="1" lang="de-AT" sz="4600"/>
              <a:t>Talent Management for SMEs</a:t>
            </a:r>
            <a:br>
              <a:rPr b="1" lang="de-AT" sz="4600"/>
            </a:br>
            <a:r>
              <a:rPr b="1" lang="de-AT" sz="4600"/>
              <a:t>Training Programme</a:t>
            </a:r>
            <a:endParaRPr b="1" sz="4800"/>
          </a:p>
        </p:txBody>
      </p:sp>
      <p:sp>
        <p:nvSpPr>
          <p:cNvPr id="106" name="Google Shape;106;p1"/>
          <p:cNvSpPr txBox="1"/>
          <p:nvPr/>
        </p:nvSpPr>
        <p:spPr>
          <a:xfrm>
            <a:off x="3322040" y="4446165"/>
            <a:ext cx="21475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de-AT" sz="1800" u="sng" cap="none" strike="noStrike">
                <a:solidFill>
                  <a:schemeClr val="dk1"/>
                </a:solidFill>
                <a:latin typeface="Trebuchet MS"/>
                <a:ea typeface="Trebuchet MS"/>
                <a:cs typeface="Trebuchet MS"/>
                <a:sym typeface="Trebuchet MS"/>
                <a:hlinkClick r:id="rId3">
                  <a:extLst>
                    <a:ext uri="{A12FA001-AC4F-418D-AE19-62706E023703}">
                      <ahyp:hlinkClr val="tx"/>
                    </a:ext>
                  </a:extLst>
                </a:hlinkClick>
              </a:rPr>
              <a:t>https://t4lent.eu/</a:t>
            </a:r>
            <a:endParaRPr sz="1800">
              <a:solidFill>
                <a:schemeClr val="dk1"/>
              </a:solidFill>
              <a:latin typeface="Trebuchet MS"/>
              <a:ea typeface="Trebuchet MS"/>
              <a:cs typeface="Trebuchet MS"/>
              <a:sym typeface="Trebuchet MS"/>
            </a:endParaRPr>
          </a:p>
        </p:txBody>
      </p:sp>
      <p:sp>
        <p:nvSpPr>
          <p:cNvPr id="107" name="Google Shape;107;p1"/>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08" name="Google Shape;108;p1"/>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0"/>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to appeal to the self-centric candidates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197" name="Google Shape;197;p10"/>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98" name="Google Shape;198;p10"/>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199" name="Google Shape;199;p10"/>
          <p:cNvSpPr/>
          <p:nvPr/>
        </p:nvSpPr>
        <p:spPr>
          <a:xfrm>
            <a:off x="311700" y="1985604"/>
            <a:ext cx="8609878" cy="144655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1600">
                <a:solidFill>
                  <a:schemeClr val="dk1"/>
                </a:solidFill>
                <a:latin typeface="Quattrocento Sans"/>
                <a:ea typeface="Quattrocento Sans"/>
                <a:cs typeface="Quattrocento Sans"/>
                <a:sym typeface="Quattrocento Sans"/>
              </a:rPr>
              <a:t>There are </a:t>
            </a:r>
            <a:r>
              <a:rPr b="1" lang="de-AT" sz="1600">
                <a:solidFill>
                  <a:schemeClr val="dk1"/>
                </a:solidFill>
                <a:latin typeface="Quattrocento Sans"/>
                <a:ea typeface="Quattrocento Sans"/>
                <a:cs typeface="Quattrocento Sans"/>
                <a:sym typeface="Quattrocento Sans"/>
              </a:rPr>
              <a:t>lots of candidates who put their own needs first</a:t>
            </a:r>
            <a:r>
              <a:rPr lang="de-AT" sz="1600">
                <a:solidFill>
                  <a:schemeClr val="dk1"/>
                </a:solidFill>
                <a:latin typeface="Quattrocento Sans"/>
                <a:ea typeface="Quattrocento Sans"/>
                <a:cs typeface="Quattrocento Sans"/>
                <a:sym typeface="Quattrocento Sans"/>
              </a:rPr>
              <a:t>, and that's not always a bad thing. </a:t>
            </a:r>
            <a:r>
              <a:rPr lang="de-AT" sz="1600">
                <a:solidFill>
                  <a:schemeClr val="dk1"/>
                </a:solidFill>
                <a:latin typeface="Times New Roman"/>
                <a:ea typeface="Times New Roman"/>
                <a:cs typeface="Times New Roman"/>
                <a:sym typeface="Times New Roman"/>
              </a:rPr>
              <a:t> </a:t>
            </a:r>
            <a:endParaRPr/>
          </a:p>
          <a:p>
            <a:pPr indent="0" lvl="0" marL="0" marR="0" rtl="0" algn="just">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lang="de-AT" sz="2400">
                <a:solidFill>
                  <a:schemeClr val="dk1"/>
                </a:solidFill>
                <a:latin typeface="Quattrocento Sans"/>
                <a:ea typeface="Quattrocento Sans"/>
                <a:cs typeface="Quattrocento Sans"/>
                <a:sym typeface="Quattrocento Sans"/>
              </a:rPr>
              <a:t>Here’s an example. </a:t>
            </a:r>
            <a:endParaRPr b="1" sz="24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sp>
        <p:nvSpPr>
          <p:cNvPr id="200" name="Google Shape;200;p10"/>
          <p:cNvSpPr/>
          <p:nvPr/>
        </p:nvSpPr>
        <p:spPr>
          <a:xfrm>
            <a:off x="3643827" y="2605383"/>
            <a:ext cx="5302872"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Working with a coaching client named </a:t>
            </a:r>
            <a:r>
              <a:rPr b="1" lang="de-AT" sz="2000">
                <a:solidFill>
                  <a:schemeClr val="dk1"/>
                </a:solidFill>
                <a:latin typeface="Quattrocento Sans"/>
                <a:ea typeface="Quattrocento Sans"/>
                <a:cs typeface="Quattrocento Sans"/>
                <a:sym typeface="Quattrocento Sans"/>
              </a:rPr>
              <a:t>Steve</a:t>
            </a:r>
            <a:r>
              <a:rPr lang="de-AT" sz="2000">
                <a:solidFill>
                  <a:schemeClr val="dk1"/>
                </a:solidFill>
                <a:latin typeface="Quattrocento Sans"/>
                <a:ea typeface="Quattrocento Sans"/>
                <a:cs typeface="Quattrocento Sans"/>
                <a:sym typeface="Quattrocento Sans"/>
              </a:rPr>
              <a:t>, who's financially responsible for his aging mother and two college bound kids. Nothing would please him more than working for the Peace Corps. Unfortunately, that's not his reality. His family comes first. </a:t>
            </a:r>
            <a:endParaRPr/>
          </a:p>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Steve will be a dream employee for the company that's lucky enough to get him. </a:t>
            </a:r>
            <a:endParaRPr/>
          </a:p>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He's not going to give up the moment things get tough, nor is he going to kick back and cruise. </a:t>
            </a:r>
            <a:endParaRPr sz="2800">
              <a:solidFill>
                <a:schemeClr val="dk1"/>
              </a:solidFill>
              <a:latin typeface="Times New Roman"/>
              <a:ea typeface="Times New Roman"/>
              <a:cs typeface="Times New Roman"/>
              <a:sym typeface="Times New Roman"/>
            </a:endParaRPr>
          </a:p>
        </p:txBody>
      </p:sp>
      <p:pic>
        <p:nvPicPr>
          <p:cNvPr id="201" name="Google Shape;201;p10"/>
          <p:cNvPicPr preferRelativeResize="0"/>
          <p:nvPr/>
        </p:nvPicPr>
        <p:blipFill rotWithShape="1">
          <a:blip r:embed="rId4">
            <a:alphaModFix/>
          </a:blip>
          <a:srcRect b="0" l="0" r="0" t="0"/>
          <a:stretch/>
        </p:blipFill>
        <p:spPr>
          <a:xfrm>
            <a:off x="361943" y="3203803"/>
            <a:ext cx="3206520" cy="227623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1"/>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07" name="Google Shape;207;p11"/>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08" name="Google Shape;208;p11"/>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209" name="Google Shape;209;p11"/>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to appeal to the self-centric candidates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210" name="Google Shape;210;p11"/>
          <p:cNvSpPr/>
          <p:nvPr/>
        </p:nvSpPr>
        <p:spPr>
          <a:xfrm>
            <a:off x="311700" y="1992688"/>
            <a:ext cx="4844916" cy="38933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de-AT" sz="1900">
                <a:solidFill>
                  <a:schemeClr val="dk1"/>
                </a:solidFill>
                <a:latin typeface="Quattrocento Sans"/>
                <a:ea typeface="Quattrocento Sans"/>
                <a:cs typeface="Quattrocento Sans"/>
                <a:sym typeface="Quattrocento Sans"/>
              </a:rPr>
              <a:t>Steve </a:t>
            </a:r>
            <a:r>
              <a:rPr lang="de-AT" sz="1900">
                <a:solidFill>
                  <a:schemeClr val="dk1"/>
                </a:solidFill>
                <a:latin typeface="Quattrocento Sans"/>
                <a:ea typeface="Quattrocento Sans"/>
                <a:cs typeface="Quattrocento Sans"/>
                <a:sym typeface="Quattrocento Sans"/>
              </a:rPr>
              <a:t>is focused. He has to be, he's got a lot on his plate. So let's suppose for a minute that your firm is in one of those industries like financial consulting where self-centric candidates are business as usual. In order to capture the attention of a candidate like Steve, </a:t>
            </a:r>
            <a:r>
              <a:rPr b="1" lang="de-AT" sz="1900">
                <a:solidFill>
                  <a:schemeClr val="dk1"/>
                </a:solidFill>
                <a:latin typeface="Quattrocento Sans"/>
                <a:ea typeface="Quattrocento Sans"/>
                <a:cs typeface="Quattrocento Sans"/>
                <a:sym typeface="Quattrocento Sans"/>
              </a:rPr>
              <a:t>you'll need to demonstrate that your firm has exactly what they're looking for</a:t>
            </a:r>
            <a:r>
              <a:rPr lang="de-AT" sz="1900">
                <a:solidFill>
                  <a:schemeClr val="dk1"/>
                </a:solidFill>
                <a:latin typeface="Quattrocento Sans"/>
                <a:ea typeface="Quattrocento Sans"/>
                <a:cs typeface="Quattrocento Sans"/>
                <a:sym typeface="Quattrocento Sans"/>
              </a:rPr>
              <a:t>. </a:t>
            </a:r>
            <a:endParaRPr/>
          </a:p>
          <a:p>
            <a:pPr indent="0" lvl="0" marL="0" marR="0" rtl="0" algn="l">
              <a:spcBef>
                <a:spcPts val="0"/>
              </a:spcBef>
              <a:spcAft>
                <a:spcPts val="0"/>
              </a:spcAft>
              <a:buNone/>
            </a:pPr>
            <a:r>
              <a:rPr lang="de-AT" sz="1900">
                <a:solidFill>
                  <a:schemeClr val="dk1"/>
                </a:solidFill>
                <a:latin typeface="Quattrocento Sans"/>
                <a:ea typeface="Quattrocento Sans"/>
                <a:cs typeface="Quattrocento Sans"/>
                <a:sym typeface="Quattrocento Sans"/>
              </a:rPr>
              <a:t>In most cases, this will be highly competitive salaries, opportunities to work with the who's who of the industry, and a fast climb up the corporate ladder. </a:t>
            </a:r>
            <a:endParaRPr sz="1900">
              <a:solidFill>
                <a:schemeClr val="dk1"/>
              </a:solidFill>
              <a:latin typeface="Trebuchet MS"/>
              <a:ea typeface="Trebuchet MS"/>
              <a:cs typeface="Trebuchet MS"/>
              <a:sym typeface="Trebuchet MS"/>
            </a:endParaRPr>
          </a:p>
        </p:txBody>
      </p:sp>
      <p:pic>
        <p:nvPicPr>
          <p:cNvPr id="211" name="Google Shape;211;p11"/>
          <p:cNvPicPr preferRelativeResize="0"/>
          <p:nvPr/>
        </p:nvPicPr>
        <p:blipFill rotWithShape="1">
          <a:blip r:embed="rId4">
            <a:alphaModFix/>
          </a:blip>
          <a:srcRect b="0" l="0" r="0" t="0"/>
          <a:stretch/>
        </p:blipFill>
        <p:spPr>
          <a:xfrm>
            <a:off x="5156616" y="2163235"/>
            <a:ext cx="3675684" cy="334966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id="216" name="Google Shape;216;p12"/>
          <p:cNvPicPr preferRelativeResize="0"/>
          <p:nvPr/>
        </p:nvPicPr>
        <p:blipFill rotWithShape="1">
          <a:blip r:embed="rId3">
            <a:alphaModFix/>
          </a:blip>
          <a:srcRect b="0" l="0" r="0" t="0"/>
          <a:stretch/>
        </p:blipFill>
        <p:spPr>
          <a:xfrm>
            <a:off x="4452078" y="2499109"/>
            <a:ext cx="4506569" cy="3123215"/>
          </a:xfrm>
          <a:prstGeom prst="rect">
            <a:avLst/>
          </a:prstGeom>
          <a:noFill/>
          <a:ln>
            <a:noFill/>
          </a:ln>
        </p:spPr>
      </p:pic>
      <p:sp>
        <p:nvSpPr>
          <p:cNvPr id="217" name="Google Shape;217;p12"/>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18" name="Google Shape;218;p12"/>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19" name="Google Shape;219;p12"/>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20" name="Google Shape;220;p12"/>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221" name="Google Shape;221;p12"/>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to appeal to the self-centric candidates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222" name="Google Shape;222;p12"/>
          <p:cNvSpPr/>
          <p:nvPr/>
        </p:nvSpPr>
        <p:spPr>
          <a:xfrm>
            <a:off x="337383" y="2022768"/>
            <a:ext cx="8621265" cy="70788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Your employer branding needs to appeal to each of these candidate requirements. </a:t>
            </a:r>
            <a:endParaRPr b="1" sz="2800">
              <a:solidFill>
                <a:schemeClr val="dk1"/>
              </a:solidFill>
              <a:latin typeface="Times New Roman"/>
              <a:ea typeface="Times New Roman"/>
              <a:cs typeface="Times New Roman"/>
              <a:sym typeface="Times New Roman"/>
            </a:endParaRPr>
          </a:p>
        </p:txBody>
      </p:sp>
      <p:sp>
        <p:nvSpPr>
          <p:cNvPr id="223" name="Google Shape;223;p12"/>
          <p:cNvSpPr/>
          <p:nvPr/>
        </p:nvSpPr>
        <p:spPr>
          <a:xfrm>
            <a:off x="311700" y="2824416"/>
            <a:ext cx="4260300" cy="2956387"/>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b="1" lang="de-AT" sz="1800">
                <a:solidFill>
                  <a:schemeClr val="dk1"/>
                </a:solidFill>
                <a:latin typeface="Quattrocento Sans"/>
                <a:ea typeface="Quattrocento Sans"/>
                <a:cs typeface="Quattrocento Sans"/>
                <a:sym typeface="Quattrocento Sans"/>
              </a:rPr>
              <a:t>Start with your website. </a:t>
            </a:r>
            <a:r>
              <a:rPr lang="de-AT" sz="1800">
                <a:solidFill>
                  <a:schemeClr val="dk1"/>
                </a:solidFill>
                <a:latin typeface="Quattrocento Sans"/>
                <a:ea typeface="Quattrocento Sans"/>
                <a:cs typeface="Quattrocento Sans"/>
                <a:sym typeface="Quattrocento Sans"/>
              </a:rPr>
              <a:t>Your website is one of the key communicators of your brand. It tells candidates what they can expect when they walk through your doors. So build out your website to accurately reflect your business and the type of people you want to hire. </a:t>
            </a:r>
            <a:endParaRPr sz="2400">
              <a:solidFill>
                <a:schemeClr val="dk1"/>
              </a:solidFill>
              <a:latin typeface="Times New Roman"/>
              <a:ea typeface="Times New Roman"/>
              <a:cs typeface="Times New Roman"/>
              <a:sym typeface="Times New Roman"/>
            </a:endParaRPr>
          </a:p>
        </p:txBody>
      </p:sp>
      <p:sp>
        <p:nvSpPr>
          <p:cNvPr id="224" name="Google Shape;224;p12"/>
          <p:cNvSpPr/>
          <p:nvPr/>
        </p:nvSpPr>
        <p:spPr>
          <a:xfrm>
            <a:off x="6317492" y="5557884"/>
            <a:ext cx="2470548" cy="246221"/>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de-AT" sz="1000" u="sng">
                <a:solidFill>
                  <a:schemeClr val="dk1"/>
                </a:solidFill>
                <a:latin typeface="Trebuchet MS"/>
                <a:ea typeface="Trebuchet MS"/>
                <a:cs typeface="Trebuchet MS"/>
                <a:sym typeface="Trebuchet MS"/>
                <a:hlinkClick r:id="rId5">
                  <a:extLst>
                    <a:ext uri="{A12FA001-AC4F-418D-AE19-62706E023703}">
                      <ahyp:hlinkClr val="tx"/>
                    </a:ext>
                  </a:extLst>
                </a:hlinkClick>
              </a:rPr>
              <a:t>https://www.coca-colaitalia.it/careers</a:t>
            </a:r>
            <a:endParaRPr sz="1000">
              <a:solidFill>
                <a:schemeClr val="dk1"/>
              </a:solidFill>
              <a:latin typeface="Trebuchet MS"/>
              <a:ea typeface="Trebuchet MS"/>
              <a:cs typeface="Trebuchet MS"/>
              <a:sym typeface="Trebuchet M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3"/>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30" name="Google Shape;230;p13"/>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231" name="Google Shape;231;p13"/>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to appeal to the self-centric candidates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232" name="Google Shape;232;p13"/>
          <p:cNvSpPr/>
          <p:nvPr/>
        </p:nvSpPr>
        <p:spPr>
          <a:xfrm>
            <a:off x="4370448" y="2119108"/>
            <a:ext cx="4267750" cy="378565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Candidates who put salary and their quality of life above all else want to know that's part of your company culture. </a:t>
            </a:r>
            <a:endParaRPr/>
          </a:p>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Make sure the photos on your website</a:t>
            </a:r>
            <a:r>
              <a:rPr lang="de-AT" sz="2000">
                <a:solidFill>
                  <a:schemeClr val="dk1"/>
                </a:solidFill>
                <a:latin typeface="Quattrocento Sans"/>
                <a:ea typeface="Quattrocento Sans"/>
                <a:cs typeface="Quattrocento Sans"/>
                <a:sym typeface="Quattrocento Sans"/>
              </a:rPr>
              <a:t> show people who are well-dressed, as opposed to a team of people in jeans and t-shirts. Show these people driving nice cars and enjoying lunch in nice restaurants. </a:t>
            </a:r>
            <a:endParaRPr/>
          </a:p>
          <a:p>
            <a:pPr indent="0" lvl="0" marL="0" marR="0" rtl="0" algn="just">
              <a:spcBef>
                <a:spcPts val="0"/>
              </a:spcBef>
              <a:spcAft>
                <a:spcPts val="0"/>
              </a:spcAft>
              <a:buNone/>
            </a:pPr>
            <a:r>
              <a:rPr i="1" lang="de-AT" sz="2000">
                <a:solidFill>
                  <a:schemeClr val="dk1"/>
                </a:solidFill>
                <a:latin typeface="Quattrocento Sans"/>
                <a:ea typeface="Quattrocento Sans"/>
                <a:cs typeface="Quattrocento Sans"/>
                <a:sym typeface="Quattrocento Sans"/>
              </a:rPr>
              <a:t>Remember, material goods matter to self-centric candidates.</a:t>
            </a:r>
            <a:endParaRPr i="1" sz="2800">
              <a:solidFill>
                <a:schemeClr val="dk1"/>
              </a:solidFill>
              <a:latin typeface="Times New Roman"/>
              <a:ea typeface="Times New Roman"/>
              <a:cs typeface="Times New Roman"/>
              <a:sym typeface="Times New Roman"/>
            </a:endParaRPr>
          </a:p>
        </p:txBody>
      </p:sp>
      <p:pic>
        <p:nvPicPr>
          <p:cNvPr id="233" name="Google Shape;233;p13"/>
          <p:cNvPicPr preferRelativeResize="0"/>
          <p:nvPr/>
        </p:nvPicPr>
        <p:blipFill rotWithShape="1">
          <a:blip r:embed="rId4">
            <a:alphaModFix/>
          </a:blip>
          <a:srcRect b="0" l="0" r="0" t="0"/>
          <a:stretch/>
        </p:blipFill>
        <p:spPr>
          <a:xfrm>
            <a:off x="520154" y="2265398"/>
            <a:ext cx="3747596" cy="345954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pic>
        <p:nvPicPr>
          <p:cNvPr id="238" name="Google Shape;238;p14"/>
          <p:cNvPicPr preferRelativeResize="0"/>
          <p:nvPr/>
        </p:nvPicPr>
        <p:blipFill rotWithShape="1">
          <a:blip r:embed="rId3">
            <a:alphaModFix/>
          </a:blip>
          <a:srcRect b="0" l="0" r="0" t="0"/>
          <a:stretch/>
        </p:blipFill>
        <p:spPr>
          <a:xfrm>
            <a:off x="391443" y="3981148"/>
            <a:ext cx="3165716" cy="1934605"/>
          </a:xfrm>
          <a:prstGeom prst="rect">
            <a:avLst/>
          </a:prstGeom>
          <a:noFill/>
          <a:ln>
            <a:noFill/>
          </a:ln>
        </p:spPr>
      </p:pic>
      <p:sp>
        <p:nvSpPr>
          <p:cNvPr id="239" name="Google Shape;239;p14"/>
          <p:cNvSpPr/>
          <p:nvPr>
            <p:ph type="ctrTitle"/>
          </p:nvPr>
        </p:nvSpPr>
        <p:spPr>
          <a:xfrm>
            <a:off x="311700" y="1694969"/>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800"/>
              <a:buFont typeface="Trebuchet MS"/>
              <a:buNone/>
            </a:pPr>
            <a:r>
              <a:rPr b="1" lang="de-AT" sz="2800">
                <a:solidFill>
                  <a:schemeClr val="lt1"/>
                </a:solidFill>
                <a:latin typeface="Trebuchet MS"/>
                <a:ea typeface="Trebuchet MS"/>
                <a:cs typeface="Trebuchet MS"/>
                <a:sym typeface="Trebuchet MS"/>
              </a:rPr>
              <a:t>How to appeal to the self-centric candidates</a:t>
            </a:r>
            <a:endParaRPr b="1" sz="2800">
              <a:solidFill>
                <a:schemeClr val="lt1"/>
              </a:solidFill>
            </a:endParaRPr>
          </a:p>
        </p:txBody>
      </p:sp>
      <p:sp>
        <p:nvSpPr>
          <p:cNvPr id="240" name="Google Shape;240;p14"/>
          <p:cNvSpPr/>
          <p:nvPr/>
        </p:nvSpPr>
        <p:spPr>
          <a:xfrm>
            <a:off x="524425" y="5675044"/>
            <a:ext cx="184731" cy="369332"/>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41" name="Google Shape;241;p14"/>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42" name="Google Shape;242;p14"/>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243" name="Google Shape;243;p14"/>
          <p:cNvSpPr/>
          <p:nvPr/>
        </p:nvSpPr>
        <p:spPr>
          <a:xfrm>
            <a:off x="311700" y="2146245"/>
            <a:ext cx="5042178" cy="175432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1800">
                <a:solidFill>
                  <a:schemeClr val="dk1"/>
                </a:solidFill>
                <a:latin typeface="Quattrocento Sans"/>
                <a:ea typeface="Quattrocento Sans"/>
                <a:cs typeface="Quattrocento Sans"/>
                <a:sym typeface="Quattrocento Sans"/>
              </a:rPr>
              <a:t>And be sure to </a:t>
            </a:r>
            <a:r>
              <a:rPr b="1" lang="de-AT" sz="1800">
                <a:solidFill>
                  <a:schemeClr val="dk1"/>
                </a:solidFill>
                <a:latin typeface="Quattrocento Sans"/>
                <a:ea typeface="Quattrocento Sans"/>
                <a:cs typeface="Quattrocento Sans"/>
                <a:sym typeface="Quattrocento Sans"/>
              </a:rPr>
              <a:t>mention bonus eligibility and stock options if that's part of your compensation plan. </a:t>
            </a:r>
            <a:r>
              <a:rPr lang="de-AT" sz="1800">
                <a:solidFill>
                  <a:schemeClr val="dk1"/>
                </a:solidFill>
                <a:latin typeface="Quattrocento Sans"/>
                <a:ea typeface="Quattrocento Sans"/>
                <a:cs typeface="Quattrocento Sans"/>
                <a:sym typeface="Quattrocento Sans"/>
              </a:rPr>
              <a:t>Sometimes just the idea of working in close proximity to someone who is a legend in his field is enough to sway a much in-demand prospect to say yes to your company. </a:t>
            </a:r>
            <a:endParaRPr sz="2400">
              <a:solidFill>
                <a:schemeClr val="dk1"/>
              </a:solidFill>
              <a:latin typeface="Times New Roman"/>
              <a:ea typeface="Times New Roman"/>
              <a:cs typeface="Times New Roman"/>
              <a:sym typeface="Times New Roman"/>
            </a:endParaRPr>
          </a:p>
        </p:txBody>
      </p:sp>
      <p:sp>
        <p:nvSpPr>
          <p:cNvPr id="244" name="Google Shape;244;p14"/>
          <p:cNvSpPr/>
          <p:nvPr/>
        </p:nvSpPr>
        <p:spPr>
          <a:xfrm>
            <a:off x="3660484" y="4105384"/>
            <a:ext cx="5171816" cy="175432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1800">
                <a:solidFill>
                  <a:schemeClr val="dk1"/>
                </a:solidFill>
                <a:latin typeface="Quattrocento Sans"/>
                <a:ea typeface="Quattrocento Sans"/>
                <a:cs typeface="Quattrocento Sans"/>
                <a:sym typeface="Quattrocento Sans"/>
              </a:rPr>
              <a:t>Having videos and testimonials from some of your employees </a:t>
            </a:r>
            <a:r>
              <a:rPr lang="de-AT" sz="1800">
                <a:solidFill>
                  <a:schemeClr val="dk1"/>
                </a:solidFill>
                <a:latin typeface="Quattrocento Sans"/>
                <a:ea typeface="Quattrocento Sans"/>
                <a:cs typeface="Quattrocento Sans"/>
                <a:sym typeface="Quattrocento Sans"/>
              </a:rPr>
              <a:t>who are fairly well-known in the industry is a great way to attract these people to your company. If you've got an industry rockstar on your team, then by all means ask them to sing your praises. </a:t>
            </a:r>
            <a:endParaRPr sz="2400">
              <a:solidFill>
                <a:schemeClr val="dk1"/>
              </a:solidFill>
              <a:latin typeface="Times New Roman"/>
              <a:ea typeface="Times New Roman"/>
              <a:cs typeface="Times New Roman"/>
              <a:sym typeface="Times New Roman"/>
            </a:endParaRPr>
          </a:p>
        </p:txBody>
      </p:sp>
      <p:pic>
        <p:nvPicPr>
          <p:cNvPr id="245" name="Google Shape;245;p14"/>
          <p:cNvPicPr preferRelativeResize="0"/>
          <p:nvPr/>
        </p:nvPicPr>
        <p:blipFill rotWithShape="1">
          <a:blip r:embed="rId5">
            <a:alphaModFix/>
          </a:blip>
          <a:srcRect b="0" l="0" r="0" t="0"/>
          <a:stretch/>
        </p:blipFill>
        <p:spPr>
          <a:xfrm>
            <a:off x="5586842" y="2196268"/>
            <a:ext cx="3042150" cy="185909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15"/>
          <p:cNvPicPr preferRelativeResize="0"/>
          <p:nvPr/>
        </p:nvPicPr>
        <p:blipFill rotWithShape="1">
          <a:blip r:embed="rId3">
            <a:alphaModFix/>
          </a:blip>
          <a:srcRect b="0" l="0" r="0" t="0"/>
          <a:stretch/>
        </p:blipFill>
        <p:spPr>
          <a:xfrm>
            <a:off x="405155" y="3429000"/>
            <a:ext cx="4745867" cy="2430702"/>
          </a:xfrm>
          <a:prstGeom prst="rect">
            <a:avLst/>
          </a:prstGeom>
          <a:noFill/>
          <a:ln>
            <a:noFill/>
          </a:ln>
        </p:spPr>
      </p:pic>
      <p:sp>
        <p:nvSpPr>
          <p:cNvPr id="251" name="Google Shape;251;p15"/>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to appeal to the self-centric candidates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252" name="Google Shape;252;p15"/>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53" name="Google Shape;253;p15"/>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54" name="Google Shape;254;p15"/>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55" name="Google Shape;255;p15"/>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256" name="Google Shape;256;p15"/>
          <p:cNvSpPr/>
          <p:nvPr/>
        </p:nvSpPr>
        <p:spPr>
          <a:xfrm>
            <a:off x="311700" y="2154059"/>
            <a:ext cx="8629999" cy="120032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i="1" lang="de-AT" sz="1800">
                <a:solidFill>
                  <a:schemeClr val="dk1"/>
                </a:solidFill>
                <a:latin typeface="Quattrocento Sans"/>
                <a:ea typeface="Quattrocento Sans"/>
                <a:cs typeface="Quattrocento Sans"/>
                <a:sym typeface="Quattrocento Sans"/>
              </a:rPr>
              <a:t>To capture the attention of those looking to climb the corporate ladder, you'll need to highlight how quickly people are moving up in your organization. </a:t>
            </a:r>
            <a:endParaRPr/>
          </a:p>
          <a:p>
            <a:pPr indent="0" lvl="0" marL="0" marR="0" rtl="0" algn="just">
              <a:spcBef>
                <a:spcPts val="0"/>
              </a:spcBef>
              <a:spcAft>
                <a:spcPts val="0"/>
              </a:spcAft>
              <a:buNone/>
            </a:pPr>
            <a:r>
              <a:rPr lang="de-AT" sz="1800">
                <a:solidFill>
                  <a:schemeClr val="dk1"/>
                </a:solidFill>
                <a:latin typeface="Quattrocento Sans"/>
                <a:ea typeface="Quattrocento Sans"/>
                <a:cs typeface="Quattrocento Sans"/>
                <a:sym typeface="Quattrocento Sans"/>
              </a:rPr>
              <a:t>Showcase the career paths some of your high achievers have taken and be sure to include the timeline. </a:t>
            </a:r>
            <a:endParaRPr sz="2400">
              <a:solidFill>
                <a:schemeClr val="dk1"/>
              </a:solidFill>
              <a:latin typeface="Times New Roman"/>
              <a:ea typeface="Times New Roman"/>
              <a:cs typeface="Times New Roman"/>
              <a:sym typeface="Times New Roman"/>
            </a:endParaRPr>
          </a:p>
        </p:txBody>
      </p:sp>
      <p:sp>
        <p:nvSpPr>
          <p:cNvPr id="257" name="Google Shape;257;p15"/>
          <p:cNvSpPr/>
          <p:nvPr/>
        </p:nvSpPr>
        <p:spPr>
          <a:xfrm>
            <a:off x="5393861" y="3419584"/>
            <a:ext cx="3547838" cy="224676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de-AT" sz="2000">
                <a:solidFill>
                  <a:schemeClr val="dk1"/>
                </a:solidFill>
                <a:latin typeface="Quattrocento Sans"/>
                <a:ea typeface="Quattrocento Sans"/>
                <a:cs typeface="Quattrocento Sans"/>
                <a:sym typeface="Quattrocento Sans"/>
              </a:rPr>
              <a:t>Remember</a:t>
            </a:r>
            <a:r>
              <a:rPr i="1" lang="de-AT" sz="2000">
                <a:solidFill>
                  <a:schemeClr val="dk1"/>
                </a:solidFill>
                <a:latin typeface="Quattrocento Sans"/>
                <a:ea typeface="Quattrocento Sans"/>
                <a:cs typeface="Quattrocento Sans"/>
                <a:sym typeface="Quattrocento Sans"/>
              </a:rPr>
              <a:t>, you need to think a little bit differently if you're going to secure those self-centric candidates who have different priorities than what seems to have become to norm. </a:t>
            </a:r>
            <a:endParaRPr sz="2800">
              <a:solidFill>
                <a:schemeClr val="dk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6"/>
          <p:cNvSpPr/>
          <p:nvPr>
            <p:ph type="ctrTitle"/>
          </p:nvPr>
        </p:nvSpPr>
        <p:spPr>
          <a:xfrm>
            <a:off x="236169" y="1547553"/>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00"/>
              <a:buFont typeface="Trebuchet MS"/>
              <a:buNone/>
            </a:pPr>
            <a:r>
              <a:rPr b="1" lang="de-AT" sz="3200">
                <a:solidFill>
                  <a:schemeClr val="lt1"/>
                </a:solidFill>
                <a:latin typeface="Trebuchet MS"/>
                <a:ea typeface="Trebuchet MS"/>
                <a:cs typeface="Trebuchet MS"/>
                <a:sym typeface="Trebuchet MS"/>
              </a:rPr>
              <a:t>Communicating your brand</a:t>
            </a:r>
            <a:endParaRPr b="1" sz="3200">
              <a:solidFill>
                <a:schemeClr val="lt1"/>
              </a:solidFill>
            </a:endParaRPr>
          </a:p>
        </p:txBody>
      </p:sp>
      <p:sp>
        <p:nvSpPr>
          <p:cNvPr id="263" name="Google Shape;263;p16"/>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64" name="Google Shape;264;p16"/>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65" name="Google Shape;265;p16"/>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266" name="Google Shape;266;p16"/>
          <p:cNvSpPr/>
          <p:nvPr/>
        </p:nvSpPr>
        <p:spPr>
          <a:xfrm>
            <a:off x="236168" y="4969164"/>
            <a:ext cx="8671662" cy="92333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1800">
                <a:solidFill>
                  <a:schemeClr val="dk1"/>
                </a:solidFill>
                <a:latin typeface="Trebuchet MS"/>
                <a:ea typeface="Trebuchet MS"/>
                <a:cs typeface="Trebuchet MS"/>
                <a:sym typeface="Trebuchet MS"/>
              </a:rPr>
              <a:t>You've got to shamelessly communicate your employer brand in all the right places. </a:t>
            </a:r>
            <a:r>
              <a:rPr b="1" lang="de-AT" sz="1800">
                <a:solidFill>
                  <a:schemeClr val="dk1"/>
                </a:solidFill>
                <a:latin typeface="Trebuchet MS"/>
                <a:ea typeface="Trebuchet MS"/>
                <a:cs typeface="Trebuchet MS"/>
                <a:sym typeface="Trebuchet MS"/>
              </a:rPr>
              <a:t>Communicating your employer brand is like selling your product</a:t>
            </a:r>
            <a:r>
              <a:rPr lang="de-AT" sz="1800">
                <a:solidFill>
                  <a:schemeClr val="dk1"/>
                </a:solidFill>
                <a:latin typeface="Trebuchet MS"/>
                <a:ea typeface="Trebuchet MS"/>
                <a:cs typeface="Trebuchet MS"/>
                <a:sym typeface="Trebuchet MS"/>
              </a:rPr>
              <a:t>.  Don’t just talk about your EVP on the careers page on your website. Promote it! </a:t>
            </a:r>
            <a:endParaRPr/>
          </a:p>
        </p:txBody>
      </p:sp>
      <p:pic>
        <p:nvPicPr>
          <p:cNvPr id="267" name="Google Shape;267;p16"/>
          <p:cNvPicPr preferRelativeResize="0"/>
          <p:nvPr/>
        </p:nvPicPr>
        <p:blipFill rotWithShape="1">
          <a:blip r:embed="rId4">
            <a:alphaModFix/>
          </a:blip>
          <a:srcRect b="0" l="0" r="0" t="0"/>
          <a:stretch/>
        </p:blipFill>
        <p:spPr>
          <a:xfrm>
            <a:off x="311699" y="2065604"/>
            <a:ext cx="8520601" cy="286318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id="272" name="Google Shape;272;p17"/>
          <p:cNvPicPr preferRelativeResize="0"/>
          <p:nvPr/>
        </p:nvPicPr>
        <p:blipFill rotWithShape="1">
          <a:blip r:embed="rId3">
            <a:alphaModFix/>
          </a:blip>
          <a:srcRect b="0" l="0" r="0" t="0"/>
          <a:stretch/>
        </p:blipFill>
        <p:spPr>
          <a:xfrm>
            <a:off x="311700" y="2236954"/>
            <a:ext cx="8520600" cy="3609706"/>
          </a:xfrm>
          <a:prstGeom prst="rect">
            <a:avLst/>
          </a:prstGeom>
          <a:noFill/>
          <a:ln>
            <a:noFill/>
          </a:ln>
        </p:spPr>
      </p:pic>
      <p:sp>
        <p:nvSpPr>
          <p:cNvPr id="273" name="Google Shape;273;p17"/>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r>
              <a:rPr b="1" lang="de-AT" sz="3240">
                <a:solidFill>
                  <a:schemeClr val="lt1"/>
                </a:solidFill>
                <a:latin typeface="Trebuchet MS"/>
                <a:ea typeface="Trebuchet MS"/>
                <a:cs typeface="Trebuchet MS"/>
                <a:sym typeface="Trebuchet MS"/>
              </a:rPr>
              <a:t>Communicating your brand</a:t>
            </a:r>
            <a:endParaRPr b="1" sz="3060">
              <a:solidFill>
                <a:schemeClr val="lt1"/>
              </a:solidFill>
            </a:endParaRPr>
          </a:p>
        </p:txBody>
      </p:sp>
      <p:sp>
        <p:nvSpPr>
          <p:cNvPr id="274" name="Google Shape;274;p17"/>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75" name="Google Shape;275;p17"/>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76" name="Google Shape;276;p17"/>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77" name="Google Shape;277;p17"/>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8"/>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r>
              <a:rPr b="1" lang="de-AT" sz="3240">
                <a:solidFill>
                  <a:schemeClr val="lt1"/>
                </a:solidFill>
                <a:latin typeface="Trebuchet MS"/>
                <a:ea typeface="Trebuchet MS"/>
                <a:cs typeface="Trebuchet MS"/>
                <a:sym typeface="Trebuchet MS"/>
              </a:rPr>
              <a:t>Communicating your brand</a:t>
            </a:r>
            <a:endParaRPr b="1" sz="3060">
              <a:solidFill>
                <a:schemeClr val="lt1"/>
              </a:solidFill>
            </a:endParaRPr>
          </a:p>
        </p:txBody>
      </p:sp>
      <p:sp>
        <p:nvSpPr>
          <p:cNvPr id="283" name="Google Shape;283;p18"/>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84" name="Google Shape;284;p18"/>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85" name="Google Shape;285;p18"/>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86" name="Google Shape;286;p18"/>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id="287" name="Google Shape;287;p18"/>
          <p:cNvPicPr preferRelativeResize="0"/>
          <p:nvPr/>
        </p:nvPicPr>
        <p:blipFill rotWithShape="1">
          <a:blip r:embed="rId4">
            <a:alphaModFix/>
          </a:blip>
          <a:srcRect b="0" l="0" r="0" t="0"/>
          <a:stretch/>
        </p:blipFill>
        <p:spPr>
          <a:xfrm>
            <a:off x="4903303" y="2448046"/>
            <a:ext cx="3928997" cy="3274613"/>
          </a:xfrm>
          <a:prstGeom prst="rect">
            <a:avLst/>
          </a:prstGeom>
          <a:noFill/>
          <a:ln>
            <a:noFill/>
          </a:ln>
        </p:spPr>
      </p:pic>
      <p:sp>
        <p:nvSpPr>
          <p:cNvPr id="288" name="Google Shape;288;p18"/>
          <p:cNvSpPr/>
          <p:nvPr/>
        </p:nvSpPr>
        <p:spPr>
          <a:xfrm>
            <a:off x="194123" y="2356496"/>
            <a:ext cx="4572000" cy="336617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de-AT" sz="1800">
                <a:solidFill>
                  <a:schemeClr val="dk1"/>
                </a:solidFill>
                <a:latin typeface="Quattrocento Sans"/>
                <a:ea typeface="Quattrocento Sans"/>
                <a:cs typeface="Quattrocento Sans"/>
                <a:sym typeface="Quattrocento Sans"/>
              </a:rPr>
              <a:t>The key to effectively communicating your employer brand is to try a bunch of different things. </a:t>
            </a:r>
            <a:endParaRPr/>
          </a:p>
          <a:p>
            <a:pPr indent="0" lvl="0" marL="0" marR="0" rtl="0" algn="ctr">
              <a:lnSpc>
                <a:spcPct val="150000"/>
              </a:lnSpc>
              <a:spcBef>
                <a:spcPts val="0"/>
              </a:spcBef>
              <a:spcAft>
                <a:spcPts val="0"/>
              </a:spcAft>
              <a:buNone/>
            </a:pPr>
            <a:r>
              <a:rPr lang="de-AT" sz="1800">
                <a:solidFill>
                  <a:schemeClr val="dk1"/>
                </a:solidFill>
                <a:latin typeface="Quattrocento Sans"/>
                <a:ea typeface="Quattrocento Sans"/>
                <a:cs typeface="Quattrocento Sans"/>
                <a:sym typeface="Quattrocento Sans"/>
              </a:rPr>
              <a:t>Measure the ROI, and make adjustments accordingly. Then, </a:t>
            </a:r>
            <a:r>
              <a:rPr b="1" i="1" lang="de-AT" sz="1800">
                <a:solidFill>
                  <a:schemeClr val="dk1"/>
                </a:solidFill>
                <a:latin typeface="Quattrocento Sans"/>
                <a:ea typeface="Quattrocento Sans"/>
                <a:cs typeface="Quattrocento Sans"/>
                <a:sym typeface="Quattrocento Sans"/>
              </a:rPr>
              <a:t>be bold, be consistent, and be known, and most of all, have fun and let your company's personality shine.</a:t>
            </a:r>
            <a:endParaRPr b="1" i="1" sz="2400">
              <a:solidFill>
                <a:schemeClr val="dk1"/>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9"/>
          <p:cNvSpPr/>
          <p:nvPr>
            <p:ph type="ctrTitle"/>
          </p:nvPr>
        </p:nvSpPr>
        <p:spPr>
          <a:xfrm>
            <a:off x="311700" y="1694969"/>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r>
              <a:rPr b="1" lang="de-AT" sz="2880">
                <a:solidFill>
                  <a:schemeClr val="lt1"/>
                </a:solidFill>
                <a:latin typeface="Trebuchet MS"/>
                <a:ea typeface="Trebuchet MS"/>
                <a:cs typeface="Trebuchet MS"/>
                <a:sym typeface="Trebuchet MS"/>
              </a:rPr>
              <a:t>Employees as brand ambassadors</a:t>
            </a:r>
            <a:endParaRPr b="1" sz="3060">
              <a:solidFill>
                <a:schemeClr val="lt1"/>
              </a:solidFill>
            </a:endParaRPr>
          </a:p>
        </p:txBody>
      </p:sp>
      <p:sp>
        <p:nvSpPr>
          <p:cNvPr id="294" name="Google Shape;294;p19"/>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295" name="Google Shape;295;p19"/>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96" name="Google Shape;296;p19"/>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297" name="Google Shape;297;p19"/>
          <p:cNvSpPr/>
          <p:nvPr/>
        </p:nvSpPr>
        <p:spPr>
          <a:xfrm>
            <a:off x="4164227" y="2479483"/>
            <a:ext cx="4887008"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600">
                <a:solidFill>
                  <a:schemeClr val="dk1"/>
                </a:solidFill>
                <a:latin typeface="Trebuchet MS"/>
                <a:ea typeface="Trebuchet MS"/>
                <a:cs typeface="Trebuchet MS"/>
                <a:sym typeface="Trebuchet MS"/>
              </a:rPr>
              <a:t>Let me share some ways you can recruit internal team members to join your recruitment forces, and become </a:t>
            </a:r>
            <a:r>
              <a:rPr b="1" lang="de-AT" sz="1600">
                <a:solidFill>
                  <a:schemeClr val="dk1"/>
                </a:solidFill>
                <a:latin typeface="Trebuchet MS"/>
                <a:ea typeface="Trebuchet MS"/>
                <a:cs typeface="Trebuchet MS"/>
                <a:sym typeface="Trebuchet MS"/>
              </a:rPr>
              <a:t>brand ambassadors</a:t>
            </a:r>
            <a:r>
              <a:rPr lang="de-AT" sz="1600">
                <a:solidFill>
                  <a:schemeClr val="dk1"/>
                </a:solidFill>
                <a:latin typeface="Trebuchet MS"/>
                <a:ea typeface="Trebuchet MS"/>
                <a:cs typeface="Trebuchet MS"/>
                <a:sym typeface="Trebuchet MS"/>
              </a:rPr>
              <a:t>. </a:t>
            </a:r>
            <a:endParaRPr/>
          </a:p>
          <a:p>
            <a:pPr indent="0" lvl="0" marL="0" marR="0" rtl="0" algn="l">
              <a:spcBef>
                <a:spcPts val="0"/>
              </a:spcBef>
              <a:spcAft>
                <a:spcPts val="0"/>
              </a:spcAft>
              <a:buNone/>
            </a:pPr>
            <a:r>
              <a:rPr lang="de-AT" sz="1600">
                <a:solidFill>
                  <a:schemeClr val="dk1"/>
                </a:solidFill>
                <a:latin typeface="Trebuchet MS"/>
                <a:ea typeface="Trebuchet MS"/>
                <a:cs typeface="Trebuchet MS"/>
                <a:sym typeface="Trebuchet MS"/>
              </a:rPr>
              <a:t>College universities easily score an A when it comes to recruiting, creating, and leveraging brand ambassadors. </a:t>
            </a:r>
            <a:endParaRPr/>
          </a:p>
          <a:p>
            <a:pPr indent="0" lvl="0" marL="0" marR="0" rtl="0" algn="l">
              <a:spcBef>
                <a:spcPts val="0"/>
              </a:spcBef>
              <a:spcAft>
                <a:spcPts val="0"/>
              </a:spcAft>
              <a:buNone/>
            </a:pPr>
            <a:r>
              <a:t/>
            </a:r>
            <a:endParaRPr sz="1600">
              <a:solidFill>
                <a:schemeClr val="dk1"/>
              </a:solidFill>
              <a:latin typeface="Trebuchet MS"/>
              <a:ea typeface="Trebuchet MS"/>
              <a:cs typeface="Trebuchet MS"/>
              <a:sym typeface="Trebuchet MS"/>
            </a:endParaRPr>
          </a:p>
          <a:p>
            <a:pPr indent="0" lvl="0" marL="0" marR="0" rtl="0" algn="l">
              <a:spcBef>
                <a:spcPts val="0"/>
              </a:spcBef>
              <a:spcAft>
                <a:spcPts val="0"/>
              </a:spcAft>
              <a:buNone/>
            </a:pPr>
            <a:r>
              <a:rPr lang="de-AT" sz="1600">
                <a:solidFill>
                  <a:schemeClr val="dk1"/>
                </a:solidFill>
                <a:latin typeface="Trebuchet MS"/>
                <a:ea typeface="Trebuchet MS"/>
                <a:cs typeface="Trebuchet MS"/>
                <a:sym typeface="Trebuchet MS"/>
              </a:rPr>
              <a:t>An example is the Red Bull’s Student Marketers. We all know that Red Bull isn’t afraid to experiment. By creating unique college brand ambassador programs around the world, they are rewarded for their approach to authentic content creation.</a:t>
            </a:r>
            <a:endParaRPr/>
          </a:p>
          <a:p>
            <a:pPr indent="0" lvl="0" marL="0" marR="0" rtl="0" algn="l">
              <a:spcBef>
                <a:spcPts val="0"/>
              </a:spcBef>
              <a:spcAft>
                <a:spcPts val="0"/>
              </a:spcAft>
              <a:buNone/>
            </a:pPr>
            <a:r>
              <a:t/>
            </a:r>
            <a:endParaRPr sz="1600">
              <a:solidFill>
                <a:schemeClr val="dk1"/>
              </a:solidFill>
              <a:latin typeface="Trebuchet MS"/>
              <a:ea typeface="Trebuchet MS"/>
              <a:cs typeface="Trebuchet MS"/>
              <a:sym typeface="Trebuchet MS"/>
            </a:endParaRPr>
          </a:p>
        </p:txBody>
      </p:sp>
      <p:pic>
        <p:nvPicPr>
          <p:cNvPr id="298" name="Google Shape;298;p19"/>
          <p:cNvPicPr preferRelativeResize="0"/>
          <p:nvPr/>
        </p:nvPicPr>
        <p:blipFill rotWithShape="1">
          <a:blip r:embed="rId4">
            <a:alphaModFix/>
          </a:blip>
          <a:srcRect b="0" l="0" r="0" t="0"/>
          <a:stretch/>
        </p:blipFill>
        <p:spPr>
          <a:xfrm>
            <a:off x="311700" y="2473373"/>
            <a:ext cx="3743465" cy="319582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2"/>
          <p:cNvPicPr preferRelativeResize="0"/>
          <p:nvPr/>
        </p:nvPicPr>
        <p:blipFill rotWithShape="1">
          <a:blip r:embed="rId3">
            <a:alphaModFix/>
          </a:blip>
          <a:srcRect b="0" l="0" r="0" t="0"/>
          <a:stretch/>
        </p:blipFill>
        <p:spPr>
          <a:xfrm>
            <a:off x="421100" y="1715029"/>
            <a:ext cx="8413981" cy="3957382"/>
          </a:xfrm>
          <a:prstGeom prst="rect">
            <a:avLst/>
          </a:prstGeom>
          <a:noFill/>
          <a:ln>
            <a:noFill/>
          </a:ln>
        </p:spPr>
      </p:pic>
      <p:sp>
        <p:nvSpPr>
          <p:cNvPr id="114" name="Google Shape;114;p2"/>
          <p:cNvSpPr txBox="1"/>
          <p:nvPr>
            <p:ph idx="1" type="subTitle"/>
          </p:nvPr>
        </p:nvSpPr>
        <p:spPr>
          <a:xfrm>
            <a:off x="2234472" y="1306988"/>
            <a:ext cx="6716628" cy="408041"/>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2000"/>
              <a:buNone/>
            </a:pPr>
            <a:r>
              <a:rPr b="1" lang="de-AT" sz="2000"/>
              <a:t>Prepared by TUCEP  ITALY </a:t>
            </a:r>
            <a:endParaRPr b="1" sz="2000"/>
          </a:p>
        </p:txBody>
      </p:sp>
      <p:sp>
        <p:nvSpPr>
          <p:cNvPr id="115" name="Google Shape;115;p2"/>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116" name="Google Shape;116;p2"/>
          <p:cNvSpPr txBox="1"/>
          <p:nvPr/>
        </p:nvSpPr>
        <p:spPr>
          <a:xfrm>
            <a:off x="2125362" y="127248"/>
            <a:ext cx="6825738" cy="1293779"/>
          </a:xfrm>
          <a:prstGeom prst="rect">
            <a:avLst/>
          </a:prstGeom>
          <a:noFill/>
          <a:ln>
            <a:noFill/>
          </a:ln>
        </p:spPr>
        <p:txBody>
          <a:bodyPr anchorCtr="0" anchor="b" bIns="91425" lIns="91425" spcFirstLastPara="1" rIns="91425" wrap="square" tIns="91425">
            <a:noAutofit/>
          </a:bodyPr>
          <a:lstStyle/>
          <a:p>
            <a:pPr indent="0" lvl="0" marL="0" marR="0" rtl="0" algn="ctr">
              <a:lnSpc>
                <a:spcPct val="90000"/>
              </a:lnSpc>
              <a:spcBef>
                <a:spcPts val="0"/>
              </a:spcBef>
              <a:spcAft>
                <a:spcPts val="0"/>
              </a:spcAft>
              <a:buClr>
                <a:schemeClr val="dk1"/>
              </a:buClr>
              <a:buSzPts val="4800"/>
              <a:buFont typeface="Trebuchet MS"/>
              <a:buNone/>
            </a:pPr>
            <a:r>
              <a:rPr b="1" lang="de-AT" sz="4800">
                <a:solidFill>
                  <a:schemeClr val="dk1"/>
                </a:solidFill>
                <a:latin typeface="Trebuchet MS"/>
                <a:ea typeface="Trebuchet MS"/>
                <a:cs typeface="Trebuchet MS"/>
                <a:sym typeface="Trebuchet MS"/>
              </a:rPr>
              <a:t>Module 02: </a:t>
            </a:r>
            <a:r>
              <a:rPr b="1" lang="de-AT" sz="4800" cap="none">
                <a:solidFill>
                  <a:schemeClr val="dk1"/>
                </a:solidFill>
                <a:latin typeface="Trebuchet MS"/>
                <a:ea typeface="Trebuchet MS"/>
                <a:cs typeface="Trebuchet MS"/>
                <a:sym typeface="Trebuchet MS"/>
              </a:rPr>
              <a:t>ATTRACT</a:t>
            </a:r>
            <a:r>
              <a:rPr b="1" lang="de-AT" sz="3600">
                <a:solidFill>
                  <a:schemeClr val="dk1"/>
                </a:solidFill>
                <a:latin typeface="Trebuchet MS"/>
                <a:ea typeface="Trebuchet MS"/>
                <a:cs typeface="Trebuchet MS"/>
                <a:sym typeface="Trebuchet MS"/>
              </a:rPr>
              <a:t> </a:t>
            </a:r>
            <a:br>
              <a:rPr b="1" lang="de-AT" sz="3600">
                <a:solidFill>
                  <a:schemeClr val="dk1"/>
                </a:solidFill>
                <a:latin typeface="Trebuchet MS"/>
                <a:ea typeface="Trebuchet MS"/>
                <a:cs typeface="Trebuchet MS"/>
                <a:sym typeface="Trebuchet MS"/>
              </a:rPr>
            </a:br>
            <a:r>
              <a:rPr b="1" lang="de-AT" sz="2800">
                <a:solidFill>
                  <a:schemeClr val="dk1"/>
                </a:solidFill>
                <a:latin typeface="Trebuchet MS"/>
                <a:ea typeface="Trebuchet MS"/>
                <a:cs typeface="Trebuchet MS"/>
                <a:sym typeface="Trebuchet MS"/>
              </a:rPr>
              <a:t>Employer Branding to Attract Talent</a:t>
            </a:r>
            <a:endParaRPr b="1" sz="2800">
              <a:solidFill>
                <a:schemeClr val="dk1"/>
              </a:solidFill>
              <a:latin typeface="Trebuchet MS"/>
              <a:ea typeface="Trebuchet MS"/>
              <a:cs typeface="Trebuchet MS"/>
              <a:sym typeface="Trebuchet MS"/>
            </a:endParaRPr>
          </a:p>
        </p:txBody>
      </p:sp>
      <p:sp>
        <p:nvSpPr>
          <p:cNvPr id="117" name="Google Shape;117;p2"/>
          <p:cNvSpPr/>
          <p:nvPr/>
        </p:nvSpPr>
        <p:spPr>
          <a:xfrm>
            <a:off x="0" y="0"/>
            <a:ext cx="9144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de-AT" sz="12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p:txBody>
      </p:sp>
      <p:sp>
        <p:nvSpPr>
          <p:cNvPr id="118" name="Google Shape;118;p2"/>
          <p:cNvSpPr/>
          <p:nvPr/>
        </p:nvSpPr>
        <p:spPr>
          <a:xfrm>
            <a:off x="0" y="13970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19" name="Google Shape;119;p2"/>
          <p:cNvSpPr/>
          <p:nvPr/>
        </p:nvSpPr>
        <p:spPr>
          <a:xfrm>
            <a:off x="0" y="55880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20" name="Google Shape;120;p2"/>
          <p:cNvSpPr/>
          <p:nvPr/>
        </p:nvSpPr>
        <p:spPr>
          <a:xfrm>
            <a:off x="0" y="69850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21" name="Google Shape;121;p2"/>
          <p:cNvSpPr/>
          <p:nvPr/>
        </p:nvSpPr>
        <p:spPr>
          <a:xfrm>
            <a:off x="0" y="104140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pic>
        <p:nvPicPr>
          <p:cNvPr id="122" name="Google Shape;122;p2"/>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123" name="Google Shape;123;p2"/>
          <p:cNvSpPr/>
          <p:nvPr/>
        </p:nvSpPr>
        <p:spPr>
          <a:xfrm>
            <a:off x="389294" y="5718436"/>
            <a:ext cx="3684022"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000" u="sng">
                <a:solidFill>
                  <a:schemeClr val="dk1"/>
                </a:solidFill>
                <a:latin typeface="Trebuchet MS"/>
                <a:ea typeface="Trebuchet MS"/>
                <a:cs typeface="Trebuchet MS"/>
                <a:sym typeface="Trebuchet MS"/>
                <a:hlinkClick r:id="rId5">
                  <a:extLst>
                    <a:ext uri="{A12FA001-AC4F-418D-AE19-62706E023703}">
                      <ahyp:hlinkClr val="tx"/>
                    </a:ext>
                  </a:extLst>
                </a:hlinkClick>
              </a:rPr>
              <a:t>The image is from the website: https://www.greenhouse.io</a:t>
            </a:r>
            <a:endParaRPr sz="1000">
              <a:solidFill>
                <a:schemeClr val="dk1"/>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0"/>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880">
                <a:solidFill>
                  <a:schemeClr val="lt1"/>
                </a:solidFill>
                <a:latin typeface="Trebuchet MS"/>
                <a:ea typeface="Trebuchet MS"/>
                <a:cs typeface="Trebuchet MS"/>
                <a:sym typeface="Trebuchet MS"/>
              </a:rPr>
              <a:t>Employees as brand ambassadors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04" name="Google Shape;304;p20"/>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05" name="Google Shape;305;p20"/>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06" name="Google Shape;306;p20"/>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07" name="Google Shape;307;p20"/>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id="308" name="Google Shape;308;p20"/>
          <p:cNvPicPr preferRelativeResize="0"/>
          <p:nvPr/>
        </p:nvPicPr>
        <p:blipFill rotWithShape="1">
          <a:blip r:embed="rId4">
            <a:alphaModFix/>
          </a:blip>
          <a:srcRect b="0" l="0" r="0" t="0"/>
          <a:stretch/>
        </p:blipFill>
        <p:spPr>
          <a:xfrm>
            <a:off x="274227" y="2455239"/>
            <a:ext cx="4084441" cy="2947270"/>
          </a:xfrm>
          <a:prstGeom prst="rect">
            <a:avLst/>
          </a:prstGeom>
          <a:noFill/>
          <a:ln>
            <a:noFill/>
          </a:ln>
        </p:spPr>
      </p:pic>
      <p:sp>
        <p:nvSpPr>
          <p:cNvPr id="309" name="Google Shape;309;p20"/>
          <p:cNvSpPr/>
          <p:nvPr/>
        </p:nvSpPr>
        <p:spPr>
          <a:xfrm>
            <a:off x="506182" y="5394787"/>
            <a:ext cx="362053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000" u="sng">
                <a:solidFill>
                  <a:schemeClr val="dk1"/>
                </a:solidFill>
                <a:latin typeface="Trebuchet MS"/>
                <a:ea typeface="Trebuchet MS"/>
                <a:cs typeface="Trebuchet MS"/>
                <a:sym typeface="Trebuchet MS"/>
                <a:hlinkClick r:id="rId5">
                  <a:extLst>
                    <a:ext uri="{A12FA001-AC4F-418D-AE19-62706E023703}">
                      <ahyp:hlinkClr val="tx"/>
                    </a:ext>
                  </a:extLst>
                </a:hlinkClick>
              </a:rPr>
              <a:t>https://fmwaechter.com/employees-brand-ambassadors/</a:t>
            </a:r>
            <a:endParaRPr sz="1000">
              <a:solidFill>
                <a:schemeClr val="dk1"/>
              </a:solidFill>
              <a:latin typeface="Trebuchet MS"/>
              <a:ea typeface="Trebuchet MS"/>
              <a:cs typeface="Trebuchet MS"/>
              <a:sym typeface="Trebuchet MS"/>
            </a:endParaRPr>
          </a:p>
        </p:txBody>
      </p:sp>
      <p:sp>
        <p:nvSpPr>
          <p:cNvPr id="310" name="Google Shape;310;p20"/>
          <p:cNvSpPr/>
          <p:nvPr/>
        </p:nvSpPr>
        <p:spPr>
          <a:xfrm>
            <a:off x="4572000" y="2329306"/>
            <a:ext cx="4371511" cy="32008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de-AT" sz="1800">
                <a:solidFill>
                  <a:schemeClr val="dk1"/>
                </a:solidFill>
                <a:latin typeface="Quattrocento Sans"/>
                <a:ea typeface="Quattrocento Sans"/>
                <a:cs typeface="Quattrocento Sans"/>
                <a:sym typeface="Quattrocento Sans"/>
              </a:rPr>
              <a:t>Brand ambassadors don't just help in the recruiting department, they can also boost the company's reputation and revenue. </a:t>
            </a:r>
            <a:r>
              <a:rPr b="1" lang="de-AT" sz="1800">
                <a:solidFill>
                  <a:schemeClr val="dk1"/>
                </a:solidFill>
                <a:latin typeface="Trebuchet MS"/>
                <a:ea typeface="Trebuchet MS"/>
                <a:cs typeface="Trebuchet MS"/>
                <a:sym typeface="Trebuchet MS"/>
              </a:rPr>
              <a:t> </a:t>
            </a:r>
            <a:endParaRPr/>
          </a:p>
          <a:p>
            <a:pPr indent="0" lvl="0" marL="0" marR="0" rtl="0" algn="l">
              <a:spcBef>
                <a:spcPts val="0"/>
              </a:spcBef>
              <a:spcAft>
                <a:spcPts val="0"/>
              </a:spcAft>
              <a:buNone/>
            </a:pPr>
            <a:r>
              <a:rPr lang="de-AT" sz="1600">
                <a:solidFill>
                  <a:schemeClr val="dk1"/>
                </a:solidFill>
                <a:latin typeface="Trebuchet MS"/>
                <a:ea typeface="Trebuchet MS"/>
                <a:cs typeface="Trebuchet MS"/>
                <a:sym typeface="Trebuchet MS"/>
              </a:rPr>
              <a:t>Commit to offering every employee the opportunity to be a brand ambassador. </a:t>
            </a:r>
            <a:r>
              <a:rPr i="1" lang="de-AT" sz="1600">
                <a:solidFill>
                  <a:schemeClr val="dk1"/>
                </a:solidFill>
                <a:latin typeface="Trebuchet MS"/>
                <a:ea typeface="Trebuchet MS"/>
                <a:cs typeface="Trebuchet MS"/>
                <a:sym typeface="Trebuchet MS"/>
              </a:rPr>
              <a:t>It's starts during </a:t>
            </a:r>
            <a:r>
              <a:rPr b="1" i="1" lang="de-AT" sz="1600">
                <a:solidFill>
                  <a:schemeClr val="dk1"/>
                </a:solidFill>
                <a:latin typeface="Trebuchet MS"/>
                <a:ea typeface="Trebuchet MS"/>
                <a:cs typeface="Trebuchet MS"/>
                <a:sym typeface="Trebuchet MS"/>
              </a:rPr>
              <a:t>employee orientation</a:t>
            </a:r>
            <a:r>
              <a:rPr i="1" lang="de-AT" sz="1600">
                <a:solidFill>
                  <a:schemeClr val="dk1"/>
                </a:solidFill>
                <a:latin typeface="Trebuchet MS"/>
                <a:ea typeface="Trebuchet MS"/>
                <a:cs typeface="Trebuchet MS"/>
                <a:sym typeface="Trebuchet MS"/>
              </a:rPr>
              <a:t>, when you begin reinforcing the idea that everyone is an ambassador. Share the history of your company, explain your commitment to the people, their families, your community, and your customers. </a:t>
            </a:r>
            <a:r>
              <a:rPr i="1" lang="de-AT" sz="1800">
                <a:solidFill>
                  <a:schemeClr val="dk1"/>
                </a:solidFill>
                <a:latin typeface="Trebuchet MS"/>
                <a:ea typeface="Trebuchet MS"/>
                <a:cs typeface="Trebuchet MS"/>
                <a:sym typeface="Trebuchet MS"/>
              </a:rPr>
              <a: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1"/>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3240">
                <a:solidFill>
                  <a:schemeClr val="lt1"/>
                </a:solidFill>
                <a:latin typeface="Trebuchet MS"/>
                <a:ea typeface="Trebuchet MS"/>
                <a:cs typeface="Trebuchet MS"/>
                <a:sym typeface="Trebuchet MS"/>
              </a:rPr>
              <a:t>Employees as brand ambassadors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16" name="Google Shape;316;p21"/>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17" name="Google Shape;317;p21"/>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id="318" name="Google Shape;318;p21"/>
          <p:cNvPicPr preferRelativeResize="0"/>
          <p:nvPr/>
        </p:nvPicPr>
        <p:blipFill rotWithShape="1">
          <a:blip r:embed="rId4">
            <a:alphaModFix/>
          </a:blip>
          <a:srcRect b="0" l="0" r="0" t="0"/>
          <a:stretch/>
        </p:blipFill>
        <p:spPr>
          <a:xfrm>
            <a:off x="421100" y="2940671"/>
            <a:ext cx="3465170" cy="2012693"/>
          </a:xfrm>
          <a:prstGeom prst="rect">
            <a:avLst/>
          </a:prstGeom>
          <a:noFill/>
          <a:ln>
            <a:noFill/>
          </a:ln>
        </p:spPr>
      </p:pic>
      <p:sp>
        <p:nvSpPr>
          <p:cNvPr id="319" name="Google Shape;319;p21"/>
          <p:cNvSpPr/>
          <p:nvPr/>
        </p:nvSpPr>
        <p:spPr>
          <a:xfrm>
            <a:off x="194811" y="5000371"/>
            <a:ext cx="408352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800" u="sng">
                <a:solidFill>
                  <a:srgbClr val="F1F3F4"/>
                </a:solidFill>
                <a:latin typeface="Roboto"/>
                <a:ea typeface="Roboto"/>
                <a:cs typeface="Roboto"/>
                <a:sym typeface="Roboto"/>
                <a:hlinkClick r:id="rId5">
                  <a:extLst>
                    <a:ext uri="{A12FA001-AC4F-418D-AE19-62706E023703}">
                      <ahyp:hlinkClr val="tx"/>
                    </a:ext>
                  </a:extLst>
                </a:hlinkClick>
              </a:rPr>
              <a:t>How to Turn Your Employees Into Brand Ambassadors | Red Crow Marketing</a:t>
            </a:r>
            <a:endParaRPr sz="800">
              <a:solidFill>
                <a:schemeClr val="dk1"/>
              </a:solidFill>
              <a:latin typeface="Trebuchet MS"/>
              <a:ea typeface="Trebuchet MS"/>
              <a:cs typeface="Trebuchet MS"/>
              <a:sym typeface="Trebuchet MS"/>
            </a:endParaRPr>
          </a:p>
        </p:txBody>
      </p:sp>
      <p:sp>
        <p:nvSpPr>
          <p:cNvPr id="320" name="Google Shape;320;p21"/>
          <p:cNvSpPr/>
          <p:nvPr/>
        </p:nvSpPr>
        <p:spPr>
          <a:xfrm>
            <a:off x="4081082" y="2100357"/>
            <a:ext cx="5062918"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de-AT" sz="1800">
                <a:solidFill>
                  <a:schemeClr val="dk1"/>
                </a:solidFill>
                <a:latin typeface="Quattrocento Sans"/>
                <a:ea typeface="Quattrocento Sans"/>
                <a:cs typeface="Quattrocento Sans"/>
                <a:sym typeface="Quattrocento Sans"/>
              </a:rPr>
              <a:t>Sponsor a local sports team or a charity walk. </a:t>
            </a:r>
            <a:r>
              <a:rPr lang="de-AT" sz="1800">
                <a:solidFill>
                  <a:schemeClr val="dk1"/>
                </a:solidFill>
                <a:latin typeface="Quattrocento Sans"/>
                <a:ea typeface="Quattrocento Sans"/>
                <a:cs typeface="Quattrocento Sans"/>
                <a:sym typeface="Quattrocento Sans"/>
              </a:rPr>
              <a:t>There's nothing stronger than an army of employees marching together to support a good cause. </a:t>
            </a:r>
            <a:endParaRPr/>
          </a:p>
          <a:p>
            <a:pPr indent="0" lvl="0" marL="0" marR="0" rtl="0" algn="l">
              <a:spcBef>
                <a:spcPts val="0"/>
              </a:spcBef>
              <a:spcAft>
                <a:spcPts val="0"/>
              </a:spcAft>
              <a:buNone/>
            </a:pPr>
            <a:r>
              <a:rPr lang="de-AT" sz="1800">
                <a:solidFill>
                  <a:schemeClr val="dk1"/>
                </a:solidFill>
                <a:latin typeface="Quattrocento Sans"/>
                <a:ea typeface="Quattrocento Sans"/>
                <a:cs typeface="Quattrocento Sans"/>
                <a:sym typeface="Quattrocento Sans"/>
              </a:rPr>
              <a:t>And be sure to remind your employees that others are making judgments about the company based on what they see in the people wearing the logo. </a:t>
            </a:r>
            <a:endParaRPr/>
          </a:p>
          <a:p>
            <a:pPr indent="0" lvl="0" marL="0" marR="0" rtl="0" algn="l">
              <a:spcBef>
                <a:spcPts val="0"/>
              </a:spcBef>
              <a:spcAft>
                <a:spcPts val="0"/>
              </a:spcAft>
              <a:buNone/>
            </a:pPr>
            <a:r>
              <a:rPr b="1" i="1" lang="de-AT" sz="1800">
                <a:solidFill>
                  <a:schemeClr val="dk1"/>
                </a:solidFill>
                <a:latin typeface="Quattrocento Sans"/>
                <a:ea typeface="Quattrocento Sans"/>
                <a:cs typeface="Quattrocento Sans"/>
                <a:sym typeface="Quattrocento Sans"/>
              </a:rPr>
              <a:t>The best way to grow an employer brand quickly is by having enthusiastic employees singing your praises. Encourage your people to step up to the stage, give them a mic, and get out of the way.</a:t>
            </a:r>
            <a:endParaRPr b="1" i="1" sz="2400">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2"/>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Four questions for a compelling employer brand</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26" name="Google Shape;326;p22"/>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27" name="Google Shape;327;p22"/>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328" name="Google Shape;328;p22"/>
          <p:cNvSpPr/>
          <p:nvPr/>
        </p:nvSpPr>
        <p:spPr>
          <a:xfrm>
            <a:off x="210065" y="2098141"/>
            <a:ext cx="5223326"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The first question</a:t>
            </a:r>
            <a:r>
              <a:rPr lang="de-AT" sz="2000">
                <a:solidFill>
                  <a:schemeClr val="dk1"/>
                </a:solidFill>
                <a:latin typeface="Quattrocento Sans"/>
                <a:ea typeface="Quattrocento Sans"/>
                <a:cs typeface="Quattrocento Sans"/>
                <a:sym typeface="Quattrocento Sans"/>
              </a:rPr>
              <a:t> you need to ask yourself is, "Am I clear on whom I'm trying to attract?" If you're trying to attract everyone, you'll wind up attracting no one. </a:t>
            </a:r>
            <a:endParaRPr/>
          </a:p>
          <a:p>
            <a:pPr indent="0" lvl="0" marL="0" marR="0" rtl="0" algn="just">
              <a:spcBef>
                <a:spcPts val="0"/>
              </a:spcBef>
              <a:spcAft>
                <a:spcPts val="0"/>
              </a:spcAft>
              <a:buNone/>
            </a:pPr>
            <a:r>
              <a:t/>
            </a:r>
            <a:endParaRPr sz="2000">
              <a:solidFill>
                <a:schemeClr val="dk1"/>
              </a:solidFill>
              <a:latin typeface="Quattrocento Sans"/>
              <a:ea typeface="Quattrocento Sans"/>
              <a:cs typeface="Quattrocento Sans"/>
              <a:sym typeface="Quattrocento Sans"/>
            </a:endParaRPr>
          </a:p>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Figure out exactly who your target market is and speak directly to them. When you do, you'll be in the enviable position of having a handful of the right candidates to choose from, rather than a bunch of resumes from people who clearly aren't right for you. </a:t>
            </a:r>
            <a:endParaRPr sz="2800">
              <a:solidFill>
                <a:schemeClr val="dk1"/>
              </a:solidFill>
              <a:latin typeface="Times New Roman"/>
              <a:ea typeface="Times New Roman"/>
              <a:cs typeface="Times New Roman"/>
              <a:sym typeface="Times New Roman"/>
            </a:endParaRPr>
          </a:p>
        </p:txBody>
      </p:sp>
      <p:pic>
        <p:nvPicPr>
          <p:cNvPr descr="1" id="329" name="Google Shape;329;p22"/>
          <p:cNvPicPr preferRelativeResize="0"/>
          <p:nvPr/>
        </p:nvPicPr>
        <p:blipFill rotWithShape="1">
          <a:blip r:embed="rId4">
            <a:alphaModFix/>
          </a:blip>
          <a:srcRect b="0" l="0" r="0" t="0"/>
          <a:stretch/>
        </p:blipFill>
        <p:spPr>
          <a:xfrm>
            <a:off x="5555662" y="2136805"/>
            <a:ext cx="2258683" cy="3429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23"/>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35" name="Google Shape;335;p23"/>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36" name="Google Shape;336;p23"/>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337" name="Google Shape;337;p23"/>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Four questions for a compelling employer brand</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38" name="Google Shape;338;p23"/>
          <p:cNvSpPr/>
          <p:nvPr/>
        </p:nvSpPr>
        <p:spPr>
          <a:xfrm>
            <a:off x="3498574" y="2029831"/>
            <a:ext cx="5495417"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de-AT" sz="2000">
                <a:solidFill>
                  <a:schemeClr val="dk1"/>
                </a:solidFill>
                <a:latin typeface="Quattrocento Sans"/>
                <a:ea typeface="Quattrocento Sans"/>
                <a:cs typeface="Quattrocento Sans"/>
                <a:sym typeface="Quattrocento Sans"/>
              </a:rPr>
              <a:t>The second question</a:t>
            </a:r>
            <a:r>
              <a:rPr lang="de-AT" sz="2000">
                <a:solidFill>
                  <a:schemeClr val="dk1"/>
                </a:solidFill>
                <a:latin typeface="Quattrocento Sans"/>
                <a:ea typeface="Quattrocento Sans"/>
                <a:cs typeface="Quattrocento Sans"/>
                <a:sym typeface="Quattrocento Sans"/>
              </a:rPr>
              <a:t> is, "Why should I work for you?" This is the question that's going through every candidate's mind, and you've got to have a compelling reason why someone would choose your company over another. Candidates today have a say in who, where, how, and what they dedicate their lives to, so looking for work they'll enjoy has become an important part of the job search. Candidates want to know where there is a match between a company, their interests, work ethic, and personality. </a:t>
            </a:r>
            <a:endParaRPr sz="2800">
              <a:solidFill>
                <a:schemeClr val="dk1"/>
              </a:solidFill>
              <a:latin typeface="Times New Roman"/>
              <a:ea typeface="Times New Roman"/>
              <a:cs typeface="Times New Roman"/>
              <a:sym typeface="Times New Roman"/>
            </a:endParaRPr>
          </a:p>
        </p:txBody>
      </p:sp>
      <p:pic>
        <p:nvPicPr>
          <p:cNvPr descr="2" id="339" name="Google Shape;339;p23"/>
          <p:cNvPicPr preferRelativeResize="0"/>
          <p:nvPr/>
        </p:nvPicPr>
        <p:blipFill rotWithShape="1">
          <a:blip r:embed="rId4">
            <a:alphaModFix/>
          </a:blip>
          <a:srcRect b="0" l="0" r="0" t="0"/>
          <a:stretch/>
        </p:blipFill>
        <p:spPr>
          <a:xfrm>
            <a:off x="921925" y="2307021"/>
            <a:ext cx="2351362" cy="31322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pic>
        <p:nvPicPr>
          <p:cNvPr id="344" name="Google Shape;344;p24"/>
          <p:cNvPicPr preferRelativeResize="0"/>
          <p:nvPr/>
        </p:nvPicPr>
        <p:blipFill rotWithShape="1">
          <a:blip r:embed="rId3">
            <a:alphaModFix/>
          </a:blip>
          <a:srcRect b="0" l="0" r="0" t="0"/>
          <a:stretch/>
        </p:blipFill>
        <p:spPr>
          <a:xfrm>
            <a:off x="1842051" y="2821249"/>
            <a:ext cx="5257499" cy="3268481"/>
          </a:xfrm>
          <a:prstGeom prst="rect">
            <a:avLst/>
          </a:prstGeom>
          <a:noFill/>
          <a:ln>
            <a:noFill/>
          </a:ln>
        </p:spPr>
      </p:pic>
      <p:sp>
        <p:nvSpPr>
          <p:cNvPr id="345" name="Google Shape;345;p24"/>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46" name="Google Shape;346;p24"/>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47" name="Google Shape;347;p24"/>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48" name="Google Shape;348;p24"/>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349" name="Google Shape;349;p24"/>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Four questions for a compelling employer brand</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50" name="Google Shape;350;p24"/>
          <p:cNvSpPr/>
          <p:nvPr/>
        </p:nvSpPr>
        <p:spPr>
          <a:xfrm>
            <a:off x="311700" y="2038465"/>
            <a:ext cx="8228630" cy="181588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de-AT" sz="2800">
                <a:solidFill>
                  <a:schemeClr val="dk1"/>
                </a:solidFill>
                <a:latin typeface="Quattrocento Sans"/>
                <a:ea typeface="Quattrocento Sans"/>
                <a:cs typeface="Quattrocento Sans"/>
                <a:sym typeface="Quattrocento Sans"/>
              </a:rPr>
              <a:t>The goal is not to attract everybody on the job market. </a:t>
            </a:r>
            <a:r>
              <a:rPr b="1" i="1" lang="de-AT" sz="2800">
                <a:solidFill>
                  <a:schemeClr val="dk1"/>
                </a:solidFill>
                <a:latin typeface="Quattrocento Sans"/>
                <a:ea typeface="Quattrocento Sans"/>
                <a:cs typeface="Quattrocento Sans"/>
                <a:sym typeface="Quattrocento Sans"/>
              </a:rPr>
              <a:t>The goal is to attract the right people whose values an aspirations align with yours. </a:t>
            </a:r>
            <a:endParaRPr b="1" i="1" sz="3600">
              <a:solidFill>
                <a:schemeClr val="dk1"/>
              </a:solidFill>
              <a:latin typeface="Times New Roman"/>
              <a:ea typeface="Times New Roman"/>
              <a:cs typeface="Times New Roman"/>
              <a:sym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25"/>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56" name="Google Shape;356;p25"/>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357" name="Google Shape;357;p25"/>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Four questions for a compelling employer brand</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58" name="Google Shape;358;p25"/>
          <p:cNvSpPr/>
          <p:nvPr/>
        </p:nvSpPr>
        <p:spPr>
          <a:xfrm>
            <a:off x="311699" y="1989288"/>
            <a:ext cx="5451813" cy="378565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The third question</a:t>
            </a:r>
            <a:r>
              <a:rPr lang="de-AT" sz="2000">
                <a:solidFill>
                  <a:schemeClr val="dk1"/>
                </a:solidFill>
                <a:latin typeface="Quattrocento Sans"/>
                <a:ea typeface="Quattrocento Sans"/>
                <a:cs typeface="Quattrocento Sans"/>
                <a:sym typeface="Quattrocento Sans"/>
              </a:rPr>
              <a:t>, ask yourself, "What's it really like to work for us?" This where you describe your company's culture, the real one, not the one you think it is. So, go out there and ask your employees what it feels like to work at your company. When you discover your strengths and weaknesses, you can refine your culture and make it come alive. And the more transparent you can be in the process, the better, because today's candidates won't hesitate to walk if they feel like you've sold them a bill of goods. </a:t>
            </a:r>
            <a:endParaRPr sz="2800">
              <a:solidFill>
                <a:schemeClr val="dk1"/>
              </a:solidFill>
              <a:latin typeface="Times New Roman"/>
              <a:ea typeface="Times New Roman"/>
              <a:cs typeface="Times New Roman"/>
              <a:sym typeface="Times New Roman"/>
            </a:endParaRPr>
          </a:p>
        </p:txBody>
      </p:sp>
      <p:pic>
        <p:nvPicPr>
          <p:cNvPr descr="3" id="359" name="Google Shape;359;p25"/>
          <p:cNvPicPr preferRelativeResize="0"/>
          <p:nvPr/>
        </p:nvPicPr>
        <p:blipFill rotWithShape="1">
          <a:blip r:embed="rId4">
            <a:alphaModFix/>
          </a:blip>
          <a:srcRect b="0" l="0" r="0" t="0"/>
          <a:stretch/>
        </p:blipFill>
        <p:spPr>
          <a:xfrm>
            <a:off x="5575300" y="2072472"/>
            <a:ext cx="2565400" cy="32512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26"/>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65" name="Google Shape;365;p26"/>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66" name="Google Shape;366;p26"/>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367" name="Google Shape;367;p26"/>
          <p:cNvSpPr/>
          <p:nvPr/>
        </p:nvSpPr>
        <p:spPr>
          <a:xfrm>
            <a:off x="3271266" y="2187821"/>
            <a:ext cx="5661703"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de-AT" sz="2000">
                <a:solidFill>
                  <a:schemeClr val="dk1"/>
                </a:solidFill>
                <a:latin typeface="Quattrocento Sans"/>
                <a:ea typeface="Quattrocento Sans"/>
                <a:cs typeface="Quattrocento Sans"/>
                <a:sym typeface="Quattrocento Sans"/>
              </a:rPr>
              <a:t>Finally</a:t>
            </a:r>
            <a:r>
              <a:rPr lang="de-AT" sz="2000">
                <a:solidFill>
                  <a:schemeClr val="dk1"/>
                </a:solidFill>
                <a:latin typeface="Quattrocento Sans"/>
                <a:ea typeface="Quattrocento Sans"/>
                <a:cs typeface="Quattrocento Sans"/>
                <a:sym typeface="Quattrocento Sans"/>
              </a:rPr>
              <a:t>, you'll want to ask, "Is my candidate experience like everyone else is, "or does it stand out from the crowd?" I chuckle to myself when people tell me they've replicated someone else's candidate experience, and they don't need to formulate their own.  In today's competitive employment market, you're not going to get anywhere by following the crowd. You have to stake your claim. That means you have to give candidates an experience unlike any other experience. And when I say experience, I mean good experience. </a:t>
            </a:r>
            <a:endParaRPr sz="2800">
              <a:solidFill>
                <a:schemeClr val="dk1"/>
              </a:solidFill>
              <a:latin typeface="Times New Roman"/>
              <a:ea typeface="Times New Roman"/>
              <a:cs typeface="Times New Roman"/>
              <a:sym typeface="Times New Roman"/>
            </a:endParaRPr>
          </a:p>
        </p:txBody>
      </p:sp>
      <p:sp>
        <p:nvSpPr>
          <p:cNvPr id="368" name="Google Shape;368;p26"/>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Four questions for a compelling employer brand</a:t>
            </a:r>
            <a:br>
              <a:rPr lang="de-AT" sz="3060">
                <a:solidFill>
                  <a:schemeClr val="dk1"/>
                </a:solidFill>
                <a:latin typeface="Trebuchet MS"/>
                <a:ea typeface="Trebuchet MS"/>
                <a:cs typeface="Trebuchet MS"/>
                <a:sym typeface="Trebuchet MS"/>
              </a:rPr>
            </a:br>
            <a:endParaRPr b="1" sz="3060">
              <a:solidFill>
                <a:schemeClr val="lt1"/>
              </a:solidFill>
            </a:endParaRPr>
          </a:p>
        </p:txBody>
      </p:sp>
      <p:pic>
        <p:nvPicPr>
          <p:cNvPr descr="4" id="369" name="Google Shape;369;p26"/>
          <p:cNvPicPr preferRelativeResize="0"/>
          <p:nvPr/>
        </p:nvPicPr>
        <p:blipFill rotWithShape="1">
          <a:blip r:embed="rId4">
            <a:alphaModFix/>
          </a:blip>
          <a:srcRect b="0" l="0" r="0" t="0"/>
          <a:stretch/>
        </p:blipFill>
        <p:spPr>
          <a:xfrm>
            <a:off x="604266" y="2396186"/>
            <a:ext cx="2667000" cy="3022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pic>
        <p:nvPicPr>
          <p:cNvPr id="374" name="Google Shape;374;p27"/>
          <p:cNvPicPr preferRelativeResize="0"/>
          <p:nvPr/>
        </p:nvPicPr>
        <p:blipFill rotWithShape="1">
          <a:blip r:embed="rId3">
            <a:alphaModFix/>
          </a:blip>
          <a:srcRect b="0" l="0" r="0" t="0"/>
          <a:stretch/>
        </p:blipFill>
        <p:spPr>
          <a:xfrm>
            <a:off x="311700" y="2042834"/>
            <a:ext cx="6168613" cy="3904056"/>
          </a:xfrm>
          <a:prstGeom prst="rect">
            <a:avLst/>
          </a:prstGeom>
          <a:noFill/>
          <a:ln>
            <a:noFill/>
          </a:ln>
        </p:spPr>
      </p:pic>
      <p:sp>
        <p:nvSpPr>
          <p:cNvPr id="375" name="Google Shape;375;p27"/>
          <p:cNvSpPr/>
          <p:nvPr>
            <p:ph type="ctrTitle"/>
          </p:nvPr>
        </p:nvSpPr>
        <p:spPr>
          <a:xfrm>
            <a:off x="311700" y="1552092"/>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3240">
                <a:solidFill>
                  <a:schemeClr val="lt1"/>
                </a:solidFill>
                <a:latin typeface="Trebuchet MS"/>
                <a:ea typeface="Trebuchet MS"/>
                <a:cs typeface="Trebuchet MS"/>
                <a:sym typeface="Trebuchet MS"/>
              </a:rPr>
              <a:t>Brand Action Plan</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76" name="Google Shape;376;p27"/>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77" name="Google Shape;377;p27"/>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378" name="Google Shape;378;p27"/>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79" name="Google Shape;379;p27"/>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380" name="Google Shape;380;p27"/>
          <p:cNvSpPr/>
          <p:nvPr/>
        </p:nvSpPr>
        <p:spPr>
          <a:xfrm>
            <a:off x="1544629" y="5873220"/>
            <a:ext cx="45720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000" u="sng">
                <a:solidFill>
                  <a:schemeClr val="dk1"/>
                </a:solidFill>
                <a:latin typeface="Trebuchet MS"/>
                <a:ea typeface="Trebuchet MS"/>
                <a:cs typeface="Trebuchet MS"/>
                <a:sym typeface="Trebuchet MS"/>
                <a:hlinkClick r:id="rId5">
                  <a:extLst>
                    <a:ext uri="{A12FA001-AC4F-418D-AE19-62706E023703}">
                      <ahyp:hlinkClr val="tx"/>
                    </a:ext>
                  </a:extLst>
                </a:hlinkClick>
              </a:rPr>
              <a:t>https://b2b.kununu.com/blog/employer-branding-strategy-action-plan</a:t>
            </a:r>
            <a:endParaRPr sz="1000">
              <a:solidFill>
                <a:schemeClr val="dk1"/>
              </a:solidFill>
              <a:latin typeface="Trebuchet MS"/>
              <a:ea typeface="Trebuchet MS"/>
              <a:cs typeface="Trebuchet MS"/>
              <a:sym typeface="Trebuchet MS"/>
            </a:endParaRPr>
          </a:p>
        </p:txBody>
      </p:sp>
      <p:sp>
        <p:nvSpPr>
          <p:cNvPr id="381" name="Google Shape;381;p27"/>
          <p:cNvSpPr/>
          <p:nvPr/>
        </p:nvSpPr>
        <p:spPr>
          <a:xfrm>
            <a:off x="6693038" y="2014575"/>
            <a:ext cx="2330178" cy="37548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400">
                <a:solidFill>
                  <a:schemeClr val="dk1"/>
                </a:solidFill>
                <a:latin typeface="Quattrocento Sans"/>
                <a:ea typeface="Quattrocento Sans"/>
                <a:cs typeface="Quattrocento Sans"/>
                <a:sym typeface="Quattrocento Sans"/>
              </a:rPr>
              <a:t>There are a fair number of steps involved in creating a strong brand. </a:t>
            </a:r>
            <a:endParaRPr/>
          </a:p>
          <a:p>
            <a:pPr indent="0" lvl="0" marL="0" marR="0" rtl="0" algn="l">
              <a:spcBef>
                <a:spcPts val="0"/>
              </a:spcBef>
              <a:spcAft>
                <a:spcPts val="0"/>
              </a:spcAft>
              <a:buNone/>
            </a:pPr>
            <a:r>
              <a:rPr lang="de-AT" sz="1400">
                <a:solidFill>
                  <a:schemeClr val="dk1"/>
                </a:solidFill>
                <a:latin typeface="Quattrocento Sans"/>
                <a:ea typeface="Quattrocento Sans"/>
                <a:cs typeface="Quattrocento Sans"/>
                <a:sym typeface="Quattrocento Sans"/>
              </a:rPr>
              <a:t>But the good news is, you can take it one step at a time.</a:t>
            </a:r>
            <a:r>
              <a:rPr lang="de-AT" sz="1400">
                <a:solidFill>
                  <a:schemeClr val="dk1"/>
                </a:solidFill>
                <a:latin typeface="Trebuchet MS"/>
                <a:ea typeface="Trebuchet MS"/>
                <a:cs typeface="Trebuchet MS"/>
                <a:sym typeface="Trebuchet MS"/>
              </a:rPr>
              <a:t> Pick one or two things to focus on, and spend the next week or month moving them forward a mile rather than trying choosing to try and move everything an inch. </a:t>
            </a:r>
            <a:endParaRPr sz="1400">
              <a:solidFill>
                <a:schemeClr val="dk1"/>
              </a:solidFill>
              <a:latin typeface="Trebuchet MS"/>
              <a:ea typeface="Trebuchet MS"/>
              <a:cs typeface="Trebuchet MS"/>
              <a:sym typeface="Trebuchet MS"/>
            </a:endParaRPr>
          </a:p>
          <a:p>
            <a:pPr indent="0" lvl="0" marL="0" marR="0" rtl="0" algn="l">
              <a:spcBef>
                <a:spcPts val="0"/>
              </a:spcBef>
              <a:spcAft>
                <a:spcPts val="0"/>
              </a:spcAft>
              <a:buNone/>
            </a:pPr>
            <a:r>
              <a:t/>
            </a:r>
            <a:endParaRPr sz="1400">
              <a:solidFill>
                <a:schemeClr val="dk1"/>
              </a:solidFill>
              <a:latin typeface="Trebuchet MS"/>
              <a:ea typeface="Trebuchet MS"/>
              <a:cs typeface="Trebuchet MS"/>
              <a:sym typeface="Trebuchet MS"/>
            </a:endParaRPr>
          </a:p>
          <a:p>
            <a:pPr indent="0" lvl="0" marL="0" marR="0" rtl="0" algn="l">
              <a:spcBef>
                <a:spcPts val="0"/>
              </a:spcBef>
              <a:spcAft>
                <a:spcPts val="0"/>
              </a:spcAft>
              <a:buNone/>
            </a:pPr>
            <a:r>
              <a:rPr lang="de-AT" sz="1400">
                <a:solidFill>
                  <a:schemeClr val="dk1"/>
                </a:solidFill>
                <a:latin typeface="Trebuchet MS"/>
                <a:ea typeface="Trebuchet MS"/>
                <a:cs typeface="Trebuchet MS"/>
                <a:sym typeface="Trebuchet MS"/>
              </a:rPr>
              <a:t>Making good progress on just one action item will have great results. </a:t>
            </a:r>
            <a:endParaRPr sz="1400">
              <a:solidFill>
                <a:schemeClr val="dk1"/>
              </a:solidFill>
              <a:latin typeface="Trebuchet MS"/>
              <a:ea typeface="Trebuchet MS"/>
              <a:cs typeface="Trebuchet MS"/>
              <a:sym typeface="Trebuchet MS"/>
            </a:endParaRPr>
          </a:p>
          <a:p>
            <a:pPr indent="0" lvl="0" marL="0" marR="0" rtl="0" algn="l">
              <a:spcBef>
                <a:spcPts val="0"/>
              </a:spcBef>
              <a:spcAft>
                <a:spcPts val="0"/>
              </a:spcAft>
              <a:buNone/>
            </a:pPr>
            <a:r>
              <a:rPr lang="de-AT" sz="1400">
                <a:solidFill>
                  <a:schemeClr val="dk1"/>
                </a:solidFill>
                <a:latin typeface="Quattrocento Sans"/>
                <a:ea typeface="Quattrocento Sans"/>
                <a:cs typeface="Quattrocento Sans"/>
                <a:sym typeface="Quattrocento Sans"/>
              </a:rPr>
              <a:t> </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28"/>
          <p:cNvSpPr/>
          <p:nvPr>
            <p:ph type="ctrTitle"/>
          </p:nvPr>
        </p:nvSpPr>
        <p:spPr>
          <a:xfrm>
            <a:off x="311700" y="1565234"/>
            <a:ext cx="8520600" cy="528865"/>
          </a:xfrm>
          <a:prstGeom prst="roundRect">
            <a:avLst>
              <a:gd fmla="val 16667" name="adj"/>
            </a:avLst>
          </a:prstGeom>
          <a:solidFill>
            <a:srgbClr val="3087B9"/>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2"/>
              </a:buClr>
              <a:buSzPts val="3060"/>
              <a:buFont typeface="Trebuchet MS"/>
              <a:buNone/>
            </a:pPr>
            <a:r>
              <a:rPr b="1" lang="de-AT" sz="3060">
                <a:solidFill>
                  <a:schemeClr val="lt2"/>
                </a:solidFill>
                <a:latin typeface="Trebuchet MS"/>
                <a:ea typeface="Trebuchet MS"/>
                <a:cs typeface="Trebuchet MS"/>
                <a:sym typeface="Trebuchet MS"/>
              </a:rPr>
              <a:t>Summary/Conclusion</a:t>
            </a:r>
            <a:endParaRPr/>
          </a:p>
        </p:txBody>
      </p:sp>
      <p:sp>
        <p:nvSpPr>
          <p:cNvPr id="387" name="Google Shape;387;p28"/>
          <p:cNvSpPr txBox="1"/>
          <p:nvPr>
            <p:ph idx="1" type="subTitle"/>
          </p:nvPr>
        </p:nvSpPr>
        <p:spPr>
          <a:xfrm>
            <a:off x="311700" y="2094099"/>
            <a:ext cx="8520600" cy="3398856"/>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lang="de-AT"/>
              <a:t>So, stick to what you do best, and find people who can do the rest. As we end our discussion on employer branding, I'd like you to keep these things in mind. </a:t>
            </a:r>
            <a:endParaRPr/>
          </a:p>
          <a:p>
            <a:pPr indent="-285750" lvl="0" marL="285750" rtl="0" algn="l">
              <a:lnSpc>
                <a:spcPct val="150000"/>
              </a:lnSpc>
              <a:spcBef>
                <a:spcPts val="750"/>
              </a:spcBef>
              <a:spcAft>
                <a:spcPts val="0"/>
              </a:spcAft>
              <a:buClr>
                <a:schemeClr val="dk1"/>
              </a:buClr>
              <a:buSzPts val="1800"/>
              <a:buFont typeface="Noto Sans Symbols"/>
              <a:buChar char="✔"/>
            </a:pPr>
            <a:r>
              <a:rPr b="1" i="1" lang="de-AT"/>
              <a:t>Brands, in particular employer brands, need to be nourished every day in order to retain their sparkle. </a:t>
            </a:r>
            <a:endParaRPr b="1" i="1"/>
          </a:p>
          <a:p>
            <a:pPr indent="-285750" lvl="0" marL="285750" rtl="0" algn="l">
              <a:lnSpc>
                <a:spcPct val="150000"/>
              </a:lnSpc>
              <a:spcBef>
                <a:spcPts val="750"/>
              </a:spcBef>
              <a:spcAft>
                <a:spcPts val="0"/>
              </a:spcAft>
              <a:buClr>
                <a:schemeClr val="dk1"/>
              </a:buClr>
              <a:buSzPts val="1800"/>
              <a:buFont typeface="Noto Sans Symbols"/>
              <a:buChar char="✔"/>
            </a:pPr>
            <a:r>
              <a:rPr b="1" lang="de-AT"/>
              <a:t>Remember to keep your recruitment materials and website up to date. </a:t>
            </a:r>
            <a:endParaRPr b="1"/>
          </a:p>
          <a:p>
            <a:pPr indent="-285750" lvl="0" marL="285750" rtl="0" algn="l">
              <a:lnSpc>
                <a:spcPct val="150000"/>
              </a:lnSpc>
              <a:spcBef>
                <a:spcPts val="750"/>
              </a:spcBef>
              <a:spcAft>
                <a:spcPts val="0"/>
              </a:spcAft>
              <a:buClr>
                <a:schemeClr val="dk1"/>
              </a:buClr>
              <a:buSzPts val="1800"/>
              <a:buFont typeface="Noto Sans Symbols"/>
              <a:buChar char="✔"/>
            </a:pPr>
            <a:r>
              <a:rPr b="1" lang="de-AT"/>
              <a:t>Refresh them with recent pictures of the team in action, both inside and outside the work place, and make up dates as they happen so that you remain relevant. </a:t>
            </a:r>
            <a:endParaRPr b="1"/>
          </a:p>
        </p:txBody>
      </p:sp>
      <p:sp>
        <p:nvSpPr>
          <p:cNvPr id="388" name="Google Shape;388;p28"/>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89" name="Google Shape;389;p28"/>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29"/>
          <p:cNvSpPr/>
          <p:nvPr>
            <p:ph type="ctrTitle"/>
          </p:nvPr>
        </p:nvSpPr>
        <p:spPr>
          <a:xfrm>
            <a:off x="311700" y="1694969"/>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i="1" lang="de-AT" sz="3060">
                <a:solidFill>
                  <a:schemeClr val="lt1"/>
                </a:solidFill>
                <a:latin typeface="Calibri"/>
                <a:ea typeface="Calibri"/>
                <a:cs typeface="Calibri"/>
                <a:sym typeface="Calibri"/>
              </a:rPr>
              <a:t>TOOLS 4.0</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395" name="Google Shape;395;p29"/>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396" name="Google Shape;396;p29"/>
          <p:cNvSpPr txBox="1"/>
          <p:nvPr>
            <p:ph idx="1" type="subTitle"/>
          </p:nvPr>
        </p:nvSpPr>
        <p:spPr>
          <a:xfrm>
            <a:off x="311700" y="2504716"/>
            <a:ext cx="8520600" cy="719034"/>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800"/>
              <a:buNone/>
            </a:pPr>
            <a:r>
              <a:rPr lang="de-AT"/>
              <a:t>For your ongoing learning, here are the useful links for tools that can help you support the 4.0 talent management strategy:</a:t>
            </a:r>
            <a:endParaRPr>
              <a:latin typeface="Arial"/>
              <a:ea typeface="Arial"/>
              <a:cs typeface="Arial"/>
              <a:sym typeface="Arial"/>
            </a:endParaRPr>
          </a:p>
        </p:txBody>
      </p:sp>
      <p:pic>
        <p:nvPicPr>
          <p:cNvPr id="397" name="Google Shape;397;p29"/>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398" name="Google Shape;398;p29"/>
          <p:cNvSpPr/>
          <p:nvPr/>
        </p:nvSpPr>
        <p:spPr>
          <a:xfrm>
            <a:off x="367323" y="3279559"/>
            <a:ext cx="434728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800" u="sng">
                <a:solidFill>
                  <a:srgbClr val="0070C0"/>
                </a:solidFill>
                <a:latin typeface="Trebuchet MS"/>
                <a:ea typeface="Trebuchet MS"/>
                <a:cs typeface="Trebuchet MS"/>
                <a:sym typeface="Trebuchet MS"/>
                <a:hlinkClick r:id="rId4">
                  <a:extLst>
                    <a:ext uri="{A12FA001-AC4F-418D-AE19-62706E023703}">
                      <ahyp:hlinkClr val="tx"/>
                    </a:ext>
                  </a:extLst>
                </a:hlinkClick>
              </a:rPr>
              <a:t>https://www.eremedia.com/webinars/</a:t>
            </a:r>
            <a:r>
              <a:rPr lang="de-AT" sz="1800">
                <a:solidFill>
                  <a:srgbClr val="0070C0"/>
                </a:solidFill>
                <a:latin typeface="Trebuchet MS"/>
                <a:ea typeface="Trebuchet MS"/>
                <a:cs typeface="Trebuchet MS"/>
                <a:sym typeface="Trebuchet MS"/>
              </a:rPr>
              <a:t> </a:t>
            </a:r>
            <a:endParaRPr/>
          </a:p>
        </p:txBody>
      </p:sp>
      <p:sp>
        <p:nvSpPr>
          <p:cNvPr id="399" name="Google Shape;399;p29"/>
          <p:cNvSpPr/>
          <p:nvPr/>
        </p:nvSpPr>
        <p:spPr>
          <a:xfrm>
            <a:off x="367323" y="3818312"/>
            <a:ext cx="336662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800" u="sng">
                <a:solidFill>
                  <a:srgbClr val="0070C0"/>
                </a:solidFill>
                <a:latin typeface="Trebuchet MS"/>
                <a:ea typeface="Trebuchet MS"/>
                <a:cs typeface="Trebuchet MS"/>
                <a:sym typeface="Trebuchet MS"/>
                <a:hlinkClick r:id="rId5">
                  <a:extLst>
                    <a:ext uri="{A12FA001-AC4F-418D-AE19-62706E023703}">
                      <ahyp:hlinkClr val="tx"/>
                    </a:ext>
                  </a:extLst>
                </a:hlinkClick>
              </a:rPr>
              <a:t>https://tdhs.simplecast.com/</a:t>
            </a:r>
            <a:r>
              <a:rPr lang="de-AT" sz="1800">
                <a:solidFill>
                  <a:srgbClr val="0070C0"/>
                </a:solidFill>
                <a:latin typeface="Trebuchet MS"/>
                <a:ea typeface="Trebuchet MS"/>
                <a:cs typeface="Trebuchet MS"/>
                <a:sym typeface="Trebuchet MS"/>
              </a:rPr>
              <a:t> </a:t>
            </a:r>
            <a:endParaRPr sz="1800">
              <a:solidFill>
                <a:srgbClr val="0070C0"/>
              </a:solidFill>
              <a:latin typeface="Trebuchet MS"/>
              <a:ea typeface="Trebuchet MS"/>
              <a:cs typeface="Trebuchet MS"/>
              <a:sym typeface="Trebuchet MS"/>
            </a:endParaRPr>
          </a:p>
        </p:txBody>
      </p:sp>
      <p:sp>
        <p:nvSpPr>
          <p:cNvPr id="400" name="Google Shape;400;p29"/>
          <p:cNvSpPr/>
          <p:nvPr/>
        </p:nvSpPr>
        <p:spPr>
          <a:xfrm>
            <a:off x="295290" y="5009537"/>
            <a:ext cx="558525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1800" u="sng">
                <a:solidFill>
                  <a:srgbClr val="0070C0"/>
                </a:solidFill>
                <a:latin typeface="Trebuchet MS"/>
                <a:ea typeface="Trebuchet MS"/>
                <a:cs typeface="Trebuchet MS"/>
                <a:sym typeface="Trebuchet MS"/>
                <a:hlinkClick r:id="rId6">
                  <a:extLst>
                    <a:ext uri="{A12FA001-AC4F-418D-AE19-62706E023703}">
                      <ahyp:hlinkClr val="tx"/>
                    </a:ext>
                  </a:extLst>
                </a:hlinkClick>
              </a:rPr>
              <a:t>https://business.linkedin.com/talent-solutions</a:t>
            </a:r>
            <a:r>
              <a:rPr lang="de-AT" sz="1800">
                <a:solidFill>
                  <a:srgbClr val="0070C0"/>
                </a:solidFill>
                <a:latin typeface="Trebuchet MS"/>
                <a:ea typeface="Trebuchet MS"/>
                <a:cs typeface="Trebuchet MS"/>
                <a:sym typeface="Trebuchet MS"/>
              </a:rPr>
              <a:t> </a:t>
            </a:r>
            <a:endParaRPr/>
          </a:p>
        </p:txBody>
      </p:sp>
      <p:sp>
        <p:nvSpPr>
          <p:cNvPr id="401" name="Google Shape;401;p29"/>
          <p:cNvSpPr/>
          <p:nvPr/>
        </p:nvSpPr>
        <p:spPr>
          <a:xfrm>
            <a:off x="295291" y="4341675"/>
            <a:ext cx="558525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AT" sz="2000">
                <a:solidFill>
                  <a:srgbClr val="0070C0"/>
                </a:solidFill>
                <a:latin typeface="Trebuchet MS"/>
                <a:ea typeface="Trebuchet MS"/>
                <a:cs typeface="Trebuchet MS"/>
                <a:sym typeface="Trebuchet MS"/>
              </a:rPr>
              <a:t> </a:t>
            </a:r>
            <a:r>
              <a:rPr lang="de-AT" sz="1800" u="sng">
                <a:solidFill>
                  <a:srgbClr val="0070C0"/>
                </a:solidFill>
                <a:latin typeface="Trebuchet MS"/>
                <a:ea typeface="Trebuchet MS"/>
                <a:cs typeface="Trebuchet MS"/>
                <a:sym typeface="Trebuchet MS"/>
                <a:hlinkClick r:id="rId7">
                  <a:extLst>
                    <a:ext uri="{A12FA001-AC4F-418D-AE19-62706E023703}">
                      <ahyp:hlinkClr val="tx"/>
                    </a:ext>
                  </a:extLst>
                </a:hlinkClick>
              </a:rPr>
              <a:t>https://www.youtube.com/watch?v=oobsCZS5okY</a:t>
            </a:r>
            <a:r>
              <a:rPr lang="de-AT" sz="1800">
                <a:solidFill>
                  <a:srgbClr val="0070C0"/>
                </a:solidFill>
                <a:latin typeface="Trebuchet MS"/>
                <a:ea typeface="Trebuchet MS"/>
                <a:cs typeface="Trebuchet MS"/>
                <a:sym typeface="Trebuchet MS"/>
              </a:rPr>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3"/>
          <p:cNvSpPr txBox="1"/>
          <p:nvPr>
            <p:ph type="ctrTitle"/>
          </p:nvPr>
        </p:nvSpPr>
        <p:spPr>
          <a:xfrm>
            <a:off x="76540" y="2621922"/>
            <a:ext cx="8990920" cy="2066868"/>
          </a:xfrm>
          <a:prstGeom prst="rect">
            <a:avLst/>
          </a:prstGeom>
          <a:noFill/>
          <a:ln>
            <a:noFill/>
          </a:ln>
        </p:spPr>
        <p:txBody>
          <a:bodyPr anchorCtr="0" anchor="b" bIns="91425" lIns="91425" spcFirstLastPara="1" rIns="91425" wrap="square" tIns="91425">
            <a:noAutofit/>
          </a:bodyPr>
          <a:lstStyle/>
          <a:p>
            <a:pPr indent="0" lvl="0" marL="0" rtl="0" algn="ctr">
              <a:lnSpc>
                <a:spcPct val="150000"/>
              </a:lnSpc>
              <a:spcBef>
                <a:spcPts val="0"/>
              </a:spcBef>
              <a:spcAft>
                <a:spcPts val="0"/>
              </a:spcAft>
              <a:buClr>
                <a:schemeClr val="dk1"/>
              </a:buClr>
              <a:buSzPts val="4000"/>
              <a:buFont typeface="Trebuchet MS"/>
              <a:buNone/>
            </a:pPr>
            <a:r>
              <a:rPr b="1" lang="de-AT" sz="4000"/>
              <a:t>Learning Unit 03: </a:t>
            </a:r>
            <a:br>
              <a:rPr b="1" lang="de-AT" sz="4000"/>
            </a:br>
            <a:r>
              <a:rPr b="1" lang="de-AT" sz="3600"/>
              <a:t>Employer Branding to Attract Talent </a:t>
            </a:r>
            <a:r>
              <a:rPr i="1" lang="de-AT" sz="4400">
                <a:latin typeface="Calibri"/>
                <a:ea typeface="Calibri"/>
                <a:cs typeface="Calibri"/>
                <a:sym typeface="Calibri"/>
              </a:rPr>
              <a:t>Building Your Brand to Attract Talent</a:t>
            </a:r>
            <a:endParaRPr b="1" sz="2800"/>
          </a:p>
        </p:txBody>
      </p:sp>
      <p:sp>
        <p:nvSpPr>
          <p:cNvPr id="129" name="Google Shape;129;p3"/>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130" name="Google Shape;130;p3"/>
          <p:cNvSpPr txBox="1"/>
          <p:nvPr/>
        </p:nvSpPr>
        <p:spPr>
          <a:xfrm>
            <a:off x="1371760" y="4796678"/>
            <a:ext cx="6716628" cy="408041"/>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2000"/>
              <a:buFont typeface="Arial"/>
              <a:buNone/>
            </a:pPr>
            <a:r>
              <a:rPr b="1" lang="de-AT" sz="2000">
                <a:solidFill>
                  <a:schemeClr val="dk1"/>
                </a:solidFill>
                <a:latin typeface="Trebuchet MS"/>
                <a:ea typeface="Trebuchet MS"/>
                <a:cs typeface="Trebuchet MS"/>
                <a:sym typeface="Trebuchet MS"/>
              </a:rPr>
              <a:t>Prepared by TUCEP  ITALY </a:t>
            </a:r>
            <a:endParaRPr/>
          </a:p>
        </p:txBody>
      </p:sp>
      <p:pic>
        <p:nvPicPr>
          <p:cNvPr id="131" name="Google Shape;131;p3"/>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30"/>
          <p:cNvSpPr/>
          <p:nvPr>
            <p:ph type="ctrTitle"/>
          </p:nvPr>
        </p:nvSpPr>
        <p:spPr>
          <a:xfrm>
            <a:off x="311700" y="1694969"/>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3060">
                <a:solidFill>
                  <a:schemeClr val="lt1"/>
                </a:solidFill>
                <a:latin typeface="Trebuchet MS"/>
                <a:ea typeface="Trebuchet MS"/>
                <a:cs typeface="Trebuchet MS"/>
                <a:sym typeface="Trebuchet MS"/>
              </a:rPr>
              <a:t>R E F E R E N C E 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407" name="Google Shape;407;p30"/>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408" name="Google Shape;408;p30"/>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descr="Libri" id="409" name="Google Shape;409;p30"/>
          <p:cNvPicPr preferRelativeResize="0"/>
          <p:nvPr/>
        </p:nvPicPr>
        <p:blipFill rotWithShape="1">
          <a:blip r:embed="rId3">
            <a:alphaModFix/>
          </a:blip>
          <a:srcRect b="0" l="0" r="0" t="0"/>
          <a:stretch/>
        </p:blipFill>
        <p:spPr>
          <a:xfrm>
            <a:off x="6254149" y="2622972"/>
            <a:ext cx="2754708" cy="1916871"/>
          </a:xfrm>
          <a:prstGeom prst="rect">
            <a:avLst/>
          </a:prstGeom>
          <a:noFill/>
          <a:ln>
            <a:noFill/>
          </a:ln>
        </p:spPr>
      </p:pic>
      <p:sp>
        <p:nvSpPr>
          <p:cNvPr id="410" name="Google Shape;410;p30"/>
          <p:cNvSpPr txBox="1"/>
          <p:nvPr>
            <p:ph idx="1" type="subTitle"/>
          </p:nvPr>
        </p:nvSpPr>
        <p:spPr>
          <a:xfrm>
            <a:off x="311700" y="2504716"/>
            <a:ext cx="6393900" cy="3906704"/>
          </a:xfrm>
          <a:prstGeom prst="rect">
            <a:avLst/>
          </a:prstGeom>
          <a:noFill/>
          <a:ln>
            <a:noFill/>
          </a:ln>
        </p:spPr>
        <p:txBody>
          <a:bodyPr anchorCtr="0" anchor="t" bIns="91425" lIns="91425" spcFirstLastPara="1" rIns="91425" wrap="square" tIns="91425">
            <a:noAutofit/>
          </a:bodyPr>
          <a:lstStyle/>
          <a:p>
            <a:pPr indent="-285750" lvl="0" marL="285750" rtl="0" algn="l">
              <a:lnSpc>
                <a:spcPct val="100000"/>
              </a:lnSpc>
              <a:spcBef>
                <a:spcPts val="0"/>
              </a:spcBef>
              <a:spcAft>
                <a:spcPts val="0"/>
              </a:spcAft>
              <a:buClr>
                <a:schemeClr val="dk1"/>
              </a:buClr>
              <a:buSzPts val="1600"/>
              <a:buFont typeface="Noto Sans Symbols"/>
              <a:buChar char="⮚"/>
            </a:pPr>
            <a:r>
              <a:rPr lang="de-AT" sz="1600">
                <a:latin typeface="Arial"/>
                <a:ea typeface="Arial"/>
                <a:cs typeface="Arial"/>
                <a:sym typeface="Arial"/>
              </a:rPr>
              <a:t>Employer Brand Management. Richard Mosley. Wiley 2014.</a:t>
            </a:r>
            <a:endParaRPr/>
          </a:p>
          <a:p>
            <a:pPr indent="-285750" lvl="0" marL="285750" rtl="0" algn="l">
              <a:lnSpc>
                <a:spcPct val="100000"/>
              </a:lnSpc>
              <a:spcBef>
                <a:spcPts val="0"/>
              </a:spcBef>
              <a:spcAft>
                <a:spcPts val="0"/>
              </a:spcAft>
              <a:buClr>
                <a:schemeClr val="dk1"/>
              </a:buClr>
              <a:buSzPts val="1600"/>
              <a:buFont typeface="Noto Sans Symbols"/>
              <a:buChar char="⮚"/>
            </a:pPr>
            <a:r>
              <a:rPr lang="de-AT" sz="1600">
                <a:latin typeface="Arial"/>
                <a:ea typeface="Arial"/>
                <a:cs typeface="Arial"/>
                <a:sym typeface="Arial"/>
              </a:rPr>
              <a:t>The Employer Brand. Simon Barrow &amp; Richard Mosley. Wiley 2005.</a:t>
            </a:r>
            <a:endParaRPr/>
          </a:p>
          <a:p>
            <a:pPr indent="-285750" lvl="0" marL="285750" rtl="0" algn="l">
              <a:lnSpc>
                <a:spcPct val="100000"/>
              </a:lnSpc>
              <a:spcBef>
                <a:spcPts val="0"/>
              </a:spcBef>
              <a:spcAft>
                <a:spcPts val="0"/>
              </a:spcAft>
              <a:buClr>
                <a:schemeClr val="dk1"/>
              </a:buClr>
              <a:buSzPts val="1600"/>
              <a:buFont typeface="Noto Sans Symbols"/>
              <a:buChar char="⮚"/>
            </a:pPr>
            <a:r>
              <a:rPr lang="de-AT" sz="1600">
                <a:latin typeface="Arial"/>
                <a:ea typeface="Arial"/>
                <a:cs typeface="Arial"/>
                <a:sym typeface="Arial"/>
              </a:rPr>
              <a:t>Come Costruire il tuo Brand. Manuel Schneer, </a:t>
            </a:r>
            <a:endParaRPr/>
          </a:p>
          <a:p>
            <a:pPr indent="0" lvl="0" marL="0" rtl="0" algn="l">
              <a:lnSpc>
                <a:spcPct val="100000"/>
              </a:lnSpc>
              <a:spcBef>
                <a:spcPts val="0"/>
              </a:spcBef>
              <a:spcAft>
                <a:spcPts val="0"/>
              </a:spcAft>
              <a:buClr>
                <a:schemeClr val="dk1"/>
              </a:buClr>
              <a:buSzPts val="1600"/>
              <a:buNone/>
            </a:pPr>
            <a:r>
              <a:rPr lang="de-AT" sz="1600">
                <a:latin typeface="Arial"/>
                <a:ea typeface="Arial"/>
                <a:cs typeface="Arial"/>
                <a:sym typeface="Arial"/>
              </a:rPr>
              <a:t>     Adriana Velazquez. GueriniNext, 2015.</a:t>
            </a:r>
            <a:endParaRPr/>
          </a:p>
          <a:p>
            <a:pPr indent="-285750" lvl="0" marL="285750" rtl="0" algn="l">
              <a:lnSpc>
                <a:spcPct val="100000"/>
              </a:lnSpc>
              <a:spcBef>
                <a:spcPts val="0"/>
              </a:spcBef>
              <a:spcAft>
                <a:spcPts val="0"/>
              </a:spcAft>
              <a:buClr>
                <a:schemeClr val="dk1"/>
              </a:buClr>
              <a:buSzPts val="1600"/>
              <a:buFont typeface="Noto Sans Symbols"/>
              <a:buChar char="⮚"/>
            </a:pPr>
            <a:r>
              <a:rPr lang="de-AT" sz="1600"/>
              <a:t>ttps://blog.smarp.com/6-steps-to-build-your-employees-value-proposition</a:t>
            </a:r>
            <a:endParaRPr sz="1600">
              <a:latin typeface="Arial"/>
              <a:ea typeface="Arial"/>
              <a:cs typeface="Arial"/>
              <a:sym typeface="Arial"/>
            </a:endParaRPr>
          </a:p>
          <a:p>
            <a:pPr indent="-285750" lvl="3" marL="285750" rtl="0" algn="l">
              <a:lnSpc>
                <a:spcPct val="100000"/>
              </a:lnSpc>
              <a:spcBef>
                <a:spcPts val="0"/>
              </a:spcBef>
              <a:spcAft>
                <a:spcPts val="0"/>
              </a:spcAft>
              <a:buClr>
                <a:schemeClr val="dk1"/>
              </a:buClr>
              <a:buSzPts val="1600"/>
              <a:buFont typeface="Noto Sans Symbols"/>
              <a:buChar char="⮚"/>
            </a:pPr>
            <a:r>
              <a:rPr lang="de-AT" sz="1600" u="sng">
                <a:solidFill>
                  <a:schemeClr val="hlink"/>
                </a:solidFill>
                <a:hlinkClick r:id="rId4"/>
              </a:rPr>
              <a:t>https://hbr.org/2018/05/how-to-strengthen-your-reputation-as-an-employer</a:t>
            </a:r>
            <a:endParaRPr sz="1600">
              <a:latin typeface="Arial"/>
              <a:ea typeface="Arial"/>
              <a:cs typeface="Arial"/>
              <a:sym typeface="Arial"/>
            </a:endParaRPr>
          </a:p>
          <a:p>
            <a:pPr indent="-285750" lvl="0" marL="285750" rtl="0" algn="l">
              <a:lnSpc>
                <a:spcPct val="100000"/>
              </a:lnSpc>
              <a:spcBef>
                <a:spcPts val="0"/>
              </a:spcBef>
              <a:spcAft>
                <a:spcPts val="0"/>
              </a:spcAft>
              <a:buClr>
                <a:schemeClr val="dk1"/>
              </a:buClr>
              <a:buSzPts val="1600"/>
              <a:buFont typeface="Noto Sans Symbols"/>
              <a:buChar char="⮚"/>
            </a:pPr>
            <a:r>
              <a:rPr lang="de-AT" sz="1600" u="sng">
                <a:solidFill>
                  <a:schemeClr val="hlink"/>
                </a:solidFill>
                <a:hlinkClick r:id="rId5"/>
              </a:rPr>
              <a:t>https://linkhumans.com/employer-branding-ebook/</a:t>
            </a:r>
            <a:endParaRPr sz="1600">
              <a:latin typeface="Arial"/>
              <a:ea typeface="Arial"/>
              <a:cs typeface="Arial"/>
              <a:sym typeface="Arial"/>
            </a:endParaRPr>
          </a:p>
          <a:p>
            <a:pPr indent="-285750" lvl="0" marL="285750" rtl="0" algn="l">
              <a:lnSpc>
                <a:spcPct val="100000"/>
              </a:lnSpc>
              <a:spcBef>
                <a:spcPts val="0"/>
              </a:spcBef>
              <a:spcAft>
                <a:spcPts val="0"/>
              </a:spcAft>
              <a:buClr>
                <a:schemeClr val="dk1"/>
              </a:buClr>
              <a:buSzPts val="1600"/>
              <a:buFont typeface="Noto Sans Symbols"/>
              <a:buChar char="⮚"/>
            </a:pPr>
            <a:r>
              <a:rPr lang="de-AT" sz="1600" u="sng">
                <a:solidFill>
                  <a:schemeClr val="hlink"/>
                </a:solidFill>
                <a:hlinkClick r:id="rId6"/>
              </a:rPr>
              <a:t>https://more.bountyjobs.com/rs/129-JDH-285/images/TLNT-StrategicTalentAcquisition.pdf</a:t>
            </a:r>
            <a:endParaRPr sz="1600"/>
          </a:p>
          <a:p>
            <a:pPr indent="-285750" lvl="0" marL="285750" rtl="0" algn="l">
              <a:lnSpc>
                <a:spcPct val="100000"/>
              </a:lnSpc>
              <a:spcBef>
                <a:spcPts val="0"/>
              </a:spcBef>
              <a:spcAft>
                <a:spcPts val="0"/>
              </a:spcAft>
              <a:buClr>
                <a:schemeClr val="dk1"/>
              </a:buClr>
              <a:buSzPts val="1600"/>
              <a:buFont typeface="Noto Sans Symbols"/>
              <a:buChar char="⮚"/>
            </a:pPr>
            <a:r>
              <a:rPr lang="de-AT" sz="1600" u="sng">
                <a:solidFill>
                  <a:schemeClr val="hlink"/>
                </a:solidFill>
                <a:hlinkClick r:id="rId7"/>
              </a:rPr>
              <a:t>https://b2b.kununu.com/blog/employer-branding-strategy-action-plan</a:t>
            </a:r>
            <a:endParaRPr sz="1600">
              <a:latin typeface="Arial"/>
              <a:ea typeface="Arial"/>
              <a:cs typeface="Arial"/>
              <a:sym typeface="Arial"/>
            </a:endParaRPr>
          </a:p>
          <a:p>
            <a:pPr indent="0" lvl="0" marL="0" rtl="0" algn="l">
              <a:lnSpc>
                <a:spcPct val="200000"/>
              </a:lnSpc>
              <a:spcBef>
                <a:spcPts val="0"/>
              </a:spcBef>
              <a:spcAft>
                <a:spcPts val="0"/>
              </a:spcAft>
              <a:buClr>
                <a:schemeClr val="dk1"/>
              </a:buClr>
              <a:buSzPts val="1600"/>
              <a:buNone/>
            </a:pPr>
            <a:r>
              <a:t/>
            </a:r>
            <a:endParaRPr sz="1600">
              <a:latin typeface="Arial"/>
              <a:ea typeface="Arial"/>
              <a:cs typeface="Arial"/>
              <a:sym typeface="Arial"/>
            </a:endParaRPr>
          </a:p>
        </p:txBody>
      </p:sp>
      <p:pic>
        <p:nvPicPr>
          <p:cNvPr id="411" name="Google Shape;411;p30"/>
          <p:cNvPicPr preferRelativeResize="0"/>
          <p:nvPr/>
        </p:nvPicPr>
        <p:blipFill rotWithShape="1">
          <a:blip r:embed="rId8">
            <a:alphaModFix/>
          </a:blip>
          <a:srcRect b="0" l="0" r="0" t="0"/>
          <a:stretch/>
        </p:blipFill>
        <p:spPr>
          <a:xfrm>
            <a:off x="421100" y="5996331"/>
            <a:ext cx="1815473" cy="719042"/>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31"/>
          <p:cNvSpPr txBox="1"/>
          <p:nvPr>
            <p:ph type="ctrTitle"/>
          </p:nvPr>
        </p:nvSpPr>
        <p:spPr>
          <a:xfrm>
            <a:off x="1143000" y="1577555"/>
            <a:ext cx="6858000" cy="1932407"/>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4320"/>
              <a:buFont typeface="Trebuchet MS"/>
              <a:buNone/>
            </a:pPr>
            <a:r>
              <a:rPr b="1" lang="de-AT" sz="4320"/>
              <a:t>Thank you for watching!</a:t>
            </a:r>
            <a:br>
              <a:rPr b="1" i="1" lang="de-AT" sz="4320">
                <a:solidFill>
                  <a:schemeClr val="accent4"/>
                </a:solidFill>
              </a:rPr>
            </a:br>
            <a:endParaRPr sz="4050"/>
          </a:p>
        </p:txBody>
      </p:sp>
      <p:pic>
        <p:nvPicPr>
          <p:cNvPr id="417" name="Google Shape;417;p31"/>
          <p:cNvPicPr preferRelativeResize="0"/>
          <p:nvPr/>
        </p:nvPicPr>
        <p:blipFill rotWithShape="1">
          <a:blip r:embed="rId3">
            <a:alphaModFix/>
          </a:blip>
          <a:srcRect b="0" l="0" r="0" t="0"/>
          <a:stretch/>
        </p:blipFill>
        <p:spPr>
          <a:xfrm>
            <a:off x="1071067" y="5905512"/>
            <a:ext cx="1439863" cy="398463"/>
          </a:xfrm>
          <a:prstGeom prst="rect">
            <a:avLst/>
          </a:prstGeom>
          <a:noFill/>
          <a:ln>
            <a:noFill/>
          </a:ln>
        </p:spPr>
      </p:pic>
      <p:pic>
        <p:nvPicPr>
          <p:cNvPr id="418" name="Google Shape;418;p31"/>
          <p:cNvPicPr preferRelativeResize="0"/>
          <p:nvPr/>
        </p:nvPicPr>
        <p:blipFill rotWithShape="1">
          <a:blip r:embed="rId4">
            <a:alphaModFix/>
          </a:blip>
          <a:srcRect b="0" l="0" r="0" t="0"/>
          <a:stretch/>
        </p:blipFill>
        <p:spPr>
          <a:xfrm>
            <a:off x="2587155" y="5905512"/>
            <a:ext cx="792163" cy="404813"/>
          </a:xfrm>
          <a:prstGeom prst="rect">
            <a:avLst/>
          </a:prstGeom>
          <a:noFill/>
          <a:ln>
            <a:noFill/>
          </a:ln>
        </p:spPr>
      </p:pic>
      <p:pic>
        <p:nvPicPr>
          <p:cNvPr id="419" name="Google Shape;419;p31"/>
          <p:cNvPicPr preferRelativeResize="0"/>
          <p:nvPr/>
        </p:nvPicPr>
        <p:blipFill rotWithShape="1">
          <a:blip r:embed="rId5">
            <a:alphaModFix/>
          </a:blip>
          <a:srcRect b="0" l="0" r="0" t="0"/>
          <a:stretch/>
        </p:blipFill>
        <p:spPr>
          <a:xfrm>
            <a:off x="3565594" y="5866258"/>
            <a:ext cx="822325" cy="361950"/>
          </a:xfrm>
          <a:prstGeom prst="rect">
            <a:avLst/>
          </a:prstGeom>
          <a:noFill/>
          <a:ln>
            <a:noFill/>
          </a:ln>
        </p:spPr>
      </p:pic>
      <p:pic>
        <p:nvPicPr>
          <p:cNvPr id="420" name="Google Shape;420;p31"/>
          <p:cNvPicPr preferRelativeResize="0"/>
          <p:nvPr/>
        </p:nvPicPr>
        <p:blipFill rotWithShape="1">
          <a:blip r:embed="rId6">
            <a:alphaModFix/>
          </a:blip>
          <a:srcRect b="0" l="0" r="0" t="0"/>
          <a:stretch/>
        </p:blipFill>
        <p:spPr>
          <a:xfrm>
            <a:off x="4611889" y="5906739"/>
            <a:ext cx="1390650" cy="323850"/>
          </a:xfrm>
          <a:prstGeom prst="rect">
            <a:avLst/>
          </a:prstGeom>
          <a:noFill/>
          <a:ln>
            <a:noFill/>
          </a:ln>
        </p:spPr>
      </p:pic>
      <p:pic>
        <p:nvPicPr>
          <p:cNvPr id="421" name="Google Shape;421;p31"/>
          <p:cNvPicPr preferRelativeResize="0"/>
          <p:nvPr/>
        </p:nvPicPr>
        <p:blipFill rotWithShape="1">
          <a:blip r:embed="rId7">
            <a:alphaModFix/>
          </a:blip>
          <a:srcRect b="0" l="0" r="0" t="0"/>
          <a:stretch/>
        </p:blipFill>
        <p:spPr>
          <a:xfrm>
            <a:off x="6154988" y="5905512"/>
            <a:ext cx="342900" cy="306388"/>
          </a:xfrm>
          <a:prstGeom prst="rect">
            <a:avLst/>
          </a:prstGeom>
          <a:noFill/>
          <a:ln>
            <a:noFill/>
          </a:ln>
        </p:spPr>
      </p:pic>
      <p:pic>
        <p:nvPicPr>
          <p:cNvPr id="422" name="Google Shape;422;p31"/>
          <p:cNvPicPr preferRelativeResize="0"/>
          <p:nvPr/>
        </p:nvPicPr>
        <p:blipFill rotWithShape="1">
          <a:blip r:embed="rId8">
            <a:alphaModFix/>
          </a:blip>
          <a:srcRect b="0" l="0" r="0" t="0"/>
          <a:stretch/>
        </p:blipFill>
        <p:spPr>
          <a:xfrm>
            <a:off x="6616221" y="5850743"/>
            <a:ext cx="525462" cy="369888"/>
          </a:xfrm>
          <a:prstGeom prst="rect">
            <a:avLst/>
          </a:prstGeom>
          <a:noFill/>
          <a:ln>
            <a:noFill/>
          </a:ln>
        </p:spPr>
      </p:pic>
      <p:sp>
        <p:nvSpPr>
          <p:cNvPr id="423" name="Google Shape;423;p31"/>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424" name="Google Shape;424;p31"/>
          <p:cNvSpPr/>
          <p:nvPr/>
        </p:nvSpPr>
        <p:spPr>
          <a:xfrm>
            <a:off x="1143000" y="3086886"/>
            <a:ext cx="6857999" cy="138499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br>
              <a:rPr b="1" lang="de-AT" sz="2800">
                <a:solidFill>
                  <a:schemeClr val="dk1"/>
                </a:solidFill>
                <a:latin typeface="Trebuchet MS"/>
                <a:ea typeface="Trebuchet MS"/>
                <a:cs typeface="Trebuchet MS"/>
                <a:sym typeface="Trebuchet MS"/>
              </a:rPr>
            </a:br>
            <a:r>
              <a:rPr b="1" lang="de-AT" sz="2800">
                <a:solidFill>
                  <a:schemeClr val="dk1"/>
                </a:solidFill>
                <a:latin typeface="Trebuchet MS"/>
                <a:ea typeface="Trebuchet MS"/>
                <a:cs typeface="Trebuchet MS"/>
                <a:sym typeface="Trebuchet MS"/>
              </a:rPr>
              <a:t>“</a:t>
            </a:r>
            <a:r>
              <a:rPr i="1" lang="de-AT" sz="2800">
                <a:solidFill>
                  <a:schemeClr val="dk1"/>
                </a:solidFill>
                <a:latin typeface="Calibri"/>
                <a:ea typeface="Calibri"/>
                <a:cs typeface="Calibri"/>
                <a:sym typeface="Calibri"/>
              </a:rPr>
              <a:t>Building Your Brand to Attract Talent</a:t>
            </a:r>
            <a:r>
              <a:rPr b="1" lang="de-AT" sz="2800">
                <a:solidFill>
                  <a:schemeClr val="dk1"/>
                </a:solidFill>
                <a:latin typeface="Trebuchet MS"/>
                <a:ea typeface="Trebuchet MS"/>
                <a:cs typeface="Trebuchet MS"/>
                <a:sym typeface="Trebuchet MS"/>
              </a:rPr>
              <a:t>”</a:t>
            </a:r>
            <a:endParaRPr b="1" i="1" sz="28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b="1" i="1" sz="2800">
              <a:solidFill>
                <a:schemeClr val="dk1"/>
              </a:solidFill>
              <a:latin typeface="Calibri"/>
              <a:ea typeface="Calibri"/>
              <a:cs typeface="Calibri"/>
              <a:sym typeface="Calibri"/>
            </a:endParaRPr>
          </a:p>
        </p:txBody>
      </p:sp>
      <p:pic>
        <p:nvPicPr>
          <p:cNvPr id="425" name="Google Shape;425;p31"/>
          <p:cNvPicPr preferRelativeResize="0"/>
          <p:nvPr/>
        </p:nvPicPr>
        <p:blipFill rotWithShape="1">
          <a:blip r:embed="rId9">
            <a:alphaModFix/>
          </a:blip>
          <a:srcRect b="0" l="0" r="0" t="0"/>
          <a:stretch/>
        </p:blipFill>
        <p:spPr>
          <a:xfrm>
            <a:off x="186317" y="6061018"/>
            <a:ext cx="1558547" cy="61728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p:nvPr>
            <p:ph type="ctrTitle"/>
          </p:nvPr>
        </p:nvSpPr>
        <p:spPr>
          <a:xfrm>
            <a:off x="311700" y="1609552"/>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2"/>
              </a:buClr>
              <a:buSzPts val="3060"/>
              <a:buFont typeface="Trebuchet MS"/>
              <a:buNone/>
            </a:pPr>
            <a:r>
              <a:rPr b="1" lang="de-AT" sz="3060">
                <a:solidFill>
                  <a:schemeClr val="lt2"/>
                </a:solidFill>
                <a:latin typeface="Trebuchet MS"/>
                <a:ea typeface="Trebuchet MS"/>
                <a:cs typeface="Trebuchet MS"/>
                <a:sym typeface="Trebuchet MS"/>
              </a:rPr>
              <a:t>Learning Outcomes</a:t>
            </a:r>
            <a:endParaRPr b="1" sz="3060">
              <a:solidFill>
                <a:schemeClr val="lt1"/>
              </a:solidFill>
            </a:endParaRPr>
          </a:p>
        </p:txBody>
      </p:sp>
      <p:sp>
        <p:nvSpPr>
          <p:cNvPr id="137" name="Google Shape;137;p4"/>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38" name="Google Shape;138;p4"/>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139" name="Google Shape;139;p4"/>
          <p:cNvSpPr/>
          <p:nvPr/>
        </p:nvSpPr>
        <p:spPr>
          <a:xfrm>
            <a:off x="679622" y="2599214"/>
            <a:ext cx="7784757" cy="2858731"/>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7000"/>
              </a:lnSpc>
              <a:spcBef>
                <a:spcPts val="0"/>
              </a:spcBef>
              <a:spcAft>
                <a:spcPts val="0"/>
              </a:spcAft>
              <a:buClr>
                <a:schemeClr val="dk1"/>
              </a:buClr>
              <a:buSzPts val="1800"/>
              <a:buFont typeface="Arial"/>
              <a:buChar char="•"/>
            </a:pPr>
            <a:r>
              <a:rPr lang="de-AT" sz="1800">
                <a:solidFill>
                  <a:schemeClr val="dk1"/>
                </a:solidFill>
                <a:latin typeface="Trebuchet MS"/>
                <a:ea typeface="Trebuchet MS"/>
                <a:cs typeface="Trebuchet MS"/>
                <a:sym typeface="Trebuchet MS"/>
              </a:rPr>
              <a:t>What today's candidates really hope to see when they are evaluating potential employers. </a:t>
            </a:r>
            <a:endParaRPr/>
          </a:p>
          <a:p>
            <a:pPr indent="-342900" lvl="0" marL="342900" marR="0" rtl="0" algn="l">
              <a:lnSpc>
                <a:spcPct val="107000"/>
              </a:lnSpc>
              <a:spcBef>
                <a:spcPts val="800"/>
              </a:spcBef>
              <a:spcAft>
                <a:spcPts val="0"/>
              </a:spcAft>
              <a:buClr>
                <a:schemeClr val="dk1"/>
              </a:buClr>
              <a:buSzPts val="1800"/>
              <a:buFont typeface="Arial"/>
              <a:buChar char="•"/>
            </a:pPr>
            <a:r>
              <a:rPr lang="de-AT" sz="1800">
                <a:solidFill>
                  <a:schemeClr val="dk1"/>
                </a:solidFill>
                <a:latin typeface="Trebuchet MS"/>
                <a:ea typeface="Trebuchet MS"/>
                <a:cs typeface="Trebuchet MS"/>
                <a:sym typeface="Trebuchet MS"/>
              </a:rPr>
              <a:t>How to build their employer brand to attract talent and become one of those companies they want to work for. </a:t>
            </a:r>
            <a:endParaRPr/>
          </a:p>
          <a:p>
            <a:pPr indent="-342900" lvl="0" marL="342900" marR="0" rtl="0" algn="l">
              <a:lnSpc>
                <a:spcPct val="107000"/>
              </a:lnSpc>
              <a:spcBef>
                <a:spcPts val="800"/>
              </a:spcBef>
              <a:spcAft>
                <a:spcPts val="0"/>
              </a:spcAft>
              <a:buClr>
                <a:schemeClr val="dk1"/>
              </a:buClr>
              <a:buSzPts val="1800"/>
              <a:buFont typeface="Arial"/>
              <a:buChar char="•"/>
            </a:pPr>
            <a:r>
              <a:rPr lang="de-AT" sz="1800">
                <a:solidFill>
                  <a:schemeClr val="dk1"/>
                </a:solidFill>
                <a:latin typeface="Trebuchet MS"/>
                <a:ea typeface="Trebuchet MS"/>
                <a:cs typeface="Trebuchet MS"/>
                <a:sym typeface="Trebuchet MS"/>
              </a:rPr>
              <a:t>How to appeal to self-centric candidates. </a:t>
            </a:r>
            <a:endParaRPr/>
          </a:p>
          <a:p>
            <a:pPr indent="-342900" lvl="0" marL="342900" marR="0" rtl="0" algn="l">
              <a:lnSpc>
                <a:spcPct val="107000"/>
              </a:lnSpc>
              <a:spcBef>
                <a:spcPts val="800"/>
              </a:spcBef>
              <a:spcAft>
                <a:spcPts val="0"/>
              </a:spcAft>
              <a:buClr>
                <a:schemeClr val="dk1"/>
              </a:buClr>
              <a:buSzPts val="1800"/>
              <a:buFont typeface="Arial"/>
              <a:buChar char="•"/>
            </a:pPr>
            <a:r>
              <a:rPr lang="de-AT" sz="1800">
                <a:solidFill>
                  <a:schemeClr val="dk1"/>
                </a:solidFill>
                <a:latin typeface="Trebuchet MS"/>
                <a:ea typeface="Trebuchet MS"/>
                <a:cs typeface="Trebuchet MS"/>
                <a:sym typeface="Trebuchet MS"/>
              </a:rPr>
              <a:t>Communicating your brand &amp; employees as brand ambassadors</a:t>
            </a:r>
            <a:endParaRPr sz="1800">
              <a:solidFill>
                <a:schemeClr val="dk1"/>
              </a:solidFill>
              <a:latin typeface="Trebuchet MS"/>
              <a:ea typeface="Trebuchet MS"/>
              <a:cs typeface="Trebuchet MS"/>
              <a:sym typeface="Trebuchet MS"/>
            </a:endParaRPr>
          </a:p>
          <a:p>
            <a:pPr indent="-342900" lvl="0" marL="342900" marR="0" rtl="0" algn="l">
              <a:lnSpc>
                <a:spcPct val="107000"/>
              </a:lnSpc>
              <a:spcBef>
                <a:spcPts val="800"/>
              </a:spcBef>
              <a:spcAft>
                <a:spcPts val="0"/>
              </a:spcAft>
              <a:buClr>
                <a:schemeClr val="dk1"/>
              </a:buClr>
              <a:buSzPts val="1800"/>
              <a:buFont typeface="Arial"/>
              <a:buChar char="•"/>
            </a:pPr>
            <a:r>
              <a:rPr lang="de-AT" sz="1800">
                <a:solidFill>
                  <a:schemeClr val="dk1"/>
                </a:solidFill>
                <a:latin typeface="Trebuchet MS"/>
                <a:ea typeface="Trebuchet MS"/>
                <a:cs typeface="Trebuchet MS"/>
                <a:sym typeface="Trebuchet MS"/>
              </a:rPr>
              <a:t>And what makes an employer brand compelling, providing positive work and favorable work experience.</a:t>
            </a:r>
            <a:endParaRPr sz="1600">
              <a:solidFill>
                <a:schemeClr val="dk1"/>
              </a:solidFill>
              <a:latin typeface="Trebuchet MS"/>
              <a:ea typeface="Trebuchet MS"/>
              <a:cs typeface="Trebuchet MS"/>
              <a:sym typeface="Trebuchet MS"/>
            </a:endParaRPr>
          </a:p>
        </p:txBody>
      </p:sp>
      <p:sp>
        <p:nvSpPr>
          <p:cNvPr id="140" name="Google Shape;140;p4"/>
          <p:cNvSpPr txBox="1"/>
          <p:nvPr>
            <p:ph idx="1" type="subTitle"/>
          </p:nvPr>
        </p:nvSpPr>
        <p:spPr>
          <a:xfrm>
            <a:off x="679621" y="2150961"/>
            <a:ext cx="7957752" cy="528865"/>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1800"/>
              <a:buNone/>
            </a:pPr>
            <a:r>
              <a:rPr lang="de-AT"/>
              <a:t>By the end of this learning unit, you will be able to know…</a:t>
            </a:r>
            <a:endParaRPr/>
          </a:p>
          <a:p>
            <a:pPr indent="0" lvl="0" marL="0" rtl="0" algn="l">
              <a:lnSpc>
                <a:spcPct val="90000"/>
              </a:lnSpc>
              <a:spcBef>
                <a:spcPts val="0"/>
              </a:spcBef>
              <a:spcAft>
                <a:spcPts val="0"/>
              </a:spcAft>
              <a:buClr>
                <a:schemeClr val="dk1"/>
              </a:buClr>
              <a:buSzPts val="2000"/>
              <a:buNone/>
            </a:pPr>
            <a:r>
              <a:t/>
            </a:r>
            <a:endParaRPr sz="2000"/>
          </a:p>
          <a:p>
            <a:pPr indent="0" lvl="5" marL="1714500" rtl="0" algn="l">
              <a:lnSpc>
                <a:spcPct val="150000"/>
              </a:lnSpc>
              <a:spcBef>
                <a:spcPts val="375"/>
              </a:spcBef>
              <a:spcAft>
                <a:spcPts val="0"/>
              </a:spcAft>
              <a:buClr>
                <a:schemeClr val="dk1"/>
              </a:buClr>
              <a:buSzPts val="2000"/>
              <a:buNone/>
            </a:pPr>
            <a:r>
              <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5"/>
          <p:cNvSpPr/>
          <p:nvPr>
            <p:ph type="ctrTitle"/>
          </p:nvPr>
        </p:nvSpPr>
        <p:spPr>
          <a:xfrm>
            <a:off x="311700" y="1581999"/>
            <a:ext cx="8520600" cy="528865"/>
          </a:xfrm>
          <a:prstGeom prst="roundRect">
            <a:avLst>
              <a:gd fmla="val 16667" name="adj"/>
            </a:avLst>
          </a:prstGeom>
          <a:solidFill>
            <a:srgbClr val="3086B8"/>
          </a:solidFill>
          <a:ln>
            <a:noFill/>
          </a:ln>
          <a:effectLst>
            <a:outerShdw blurRad="57150" rotWithShape="0" algn="ctr" dir="5400000" dist="19050">
              <a:srgbClr val="000000">
                <a:alpha val="62745"/>
              </a:srgbClr>
            </a:outerShdw>
          </a:effectLst>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3240"/>
              <a:buFont typeface="Trebuchet MS"/>
              <a:buNone/>
            </a:pPr>
            <a:r>
              <a:rPr b="1" lang="de-AT" sz="3240">
                <a:solidFill>
                  <a:schemeClr val="lt1"/>
                </a:solidFill>
                <a:latin typeface="Trebuchet MS"/>
                <a:ea typeface="Trebuchet MS"/>
                <a:cs typeface="Trebuchet MS"/>
                <a:sym typeface="Trebuchet MS"/>
              </a:rPr>
              <a:t>Contents of learning unit 03</a:t>
            </a:r>
            <a:endParaRPr b="1" sz="3060">
              <a:solidFill>
                <a:schemeClr val="lt2"/>
              </a:solidFill>
            </a:endParaRPr>
          </a:p>
        </p:txBody>
      </p:sp>
      <p:sp>
        <p:nvSpPr>
          <p:cNvPr id="146" name="Google Shape;146;p5"/>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47" name="Google Shape;147;p5"/>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sp>
        <p:nvSpPr>
          <p:cNvPr id="148" name="Google Shape;148;p5"/>
          <p:cNvSpPr txBox="1"/>
          <p:nvPr/>
        </p:nvSpPr>
        <p:spPr>
          <a:xfrm>
            <a:off x="1007165" y="2555339"/>
            <a:ext cx="5381278" cy="2978039"/>
          </a:xfrm>
          <a:prstGeom prst="rect">
            <a:avLst/>
          </a:prstGeom>
          <a:noFill/>
          <a:ln>
            <a:noFill/>
          </a:ln>
        </p:spPr>
        <p:txBody>
          <a:bodyPr anchorCtr="0" anchor="t" bIns="91425" lIns="91425" spcFirstLastPara="1" rIns="91425" wrap="square" tIns="91425">
            <a:noAutofit/>
          </a:bodyPr>
          <a:lstStyle/>
          <a:p>
            <a:pPr indent="-342900" lvl="0" marL="342900" marR="0" rtl="0" algn="l">
              <a:lnSpc>
                <a:spcPct val="150000"/>
              </a:lnSpc>
              <a:spcBef>
                <a:spcPts val="750"/>
              </a:spcBef>
              <a:spcAft>
                <a:spcPts val="0"/>
              </a:spcAft>
              <a:buClr>
                <a:schemeClr val="dk1"/>
              </a:buClr>
              <a:buSzPts val="1800"/>
              <a:buFont typeface="Trebuchet MS"/>
              <a:buAutoNum type="arabicPeriod"/>
            </a:pPr>
            <a:r>
              <a:rPr lang="de-AT" sz="1800">
                <a:solidFill>
                  <a:schemeClr val="dk1"/>
                </a:solidFill>
                <a:latin typeface="Trebuchet MS"/>
                <a:ea typeface="Trebuchet MS"/>
                <a:cs typeface="Trebuchet MS"/>
                <a:sym typeface="Trebuchet MS"/>
              </a:rPr>
              <a:t>How candidates evaluate potential employers</a:t>
            </a:r>
            <a:endParaRPr sz="1600">
              <a:solidFill>
                <a:schemeClr val="dk1"/>
              </a:solidFill>
              <a:latin typeface="Trebuchet MS"/>
              <a:ea typeface="Trebuchet MS"/>
              <a:cs typeface="Trebuchet MS"/>
              <a:sym typeface="Trebuchet MS"/>
            </a:endParaRPr>
          </a:p>
          <a:p>
            <a:pPr indent="-342900" lvl="0" marL="342900" marR="0" rtl="0" algn="l">
              <a:lnSpc>
                <a:spcPct val="150000"/>
              </a:lnSpc>
              <a:spcBef>
                <a:spcPts val="750"/>
              </a:spcBef>
              <a:spcAft>
                <a:spcPts val="0"/>
              </a:spcAft>
              <a:buClr>
                <a:schemeClr val="dk1"/>
              </a:buClr>
              <a:buSzPts val="1800"/>
              <a:buFont typeface="Trebuchet MS"/>
              <a:buAutoNum type="arabicPeriod"/>
            </a:pPr>
            <a:r>
              <a:rPr lang="de-AT" sz="1800">
                <a:solidFill>
                  <a:schemeClr val="dk1"/>
                </a:solidFill>
                <a:latin typeface="Trebuchet MS"/>
                <a:ea typeface="Trebuchet MS"/>
                <a:cs typeface="Trebuchet MS"/>
                <a:sym typeface="Trebuchet MS"/>
              </a:rPr>
              <a:t>What appeals to Self-Centric Candidates?</a:t>
            </a:r>
            <a:endParaRPr sz="1600">
              <a:solidFill>
                <a:schemeClr val="dk1"/>
              </a:solidFill>
              <a:latin typeface="Trebuchet MS"/>
              <a:ea typeface="Trebuchet MS"/>
              <a:cs typeface="Trebuchet MS"/>
              <a:sym typeface="Trebuchet MS"/>
            </a:endParaRPr>
          </a:p>
          <a:p>
            <a:pPr indent="-342900" lvl="0" marL="342900" marR="0" rtl="0" algn="l">
              <a:lnSpc>
                <a:spcPct val="150000"/>
              </a:lnSpc>
              <a:spcBef>
                <a:spcPts val="750"/>
              </a:spcBef>
              <a:spcAft>
                <a:spcPts val="0"/>
              </a:spcAft>
              <a:buClr>
                <a:schemeClr val="dk1"/>
              </a:buClr>
              <a:buSzPts val="1800"/>
              <a:buFont typeface="Trebuchet MS"/>
              <a:buAutoNum type="arabicPeriod"/>
            </a:pPr>
            <a:r>
              <a:rPr lang="de-AT" sz="1800">
                <a:solidFill>
                  <a:schemeClr val="dk1"/>
                </a:solidFill>
                <a:latin typeface="Trebuchet MS"/>
                <a:ea typeface="Trebuchet MS"/>
                <a:cs typeface="Trebuchet MS"/>
                <a:sym typeface="Trebuchet MS"/>
              </a:rPr>
              <a:t>A compelling employer brand</a:t>
            </a:r>
            <a:endParaRPr sz="1600">
              <a:solidFill>
                <a:schemeClr val="dk1"/>
              </a:solidFill>
              <a:latin typeface="Trebuchet MS"/>
              <a:ea typeface="Trebuchet MS"/>
              <a:cs typeface="Trebuchet MS"/>
              <a:sym typeface="Trebuchet MS"/>
            </a:endParaRPr>
          </a:p>
          <a:p>
            <a:pPr indent="-342900" lvl="0" marL="342900" marR="0" rtl="0" algn="l">
              <a:lnSpc>
                <a:spcPct val="150000"/>
              </a:lnSpc>
              <a:spcBef>
                <a:spcPts val="750"/>
              </a:spcBef>
              <a:spcAft>
                <a:spcPts val="0"/>
              </a:spcAft>
              <a:buClr>
                <a:schemeClr val="dk1"/>
              </a:buClr>
              <a:buSzPts val="1800"/>
              <a:buFont typeface="Trebuchet MS"/>
              <a:buAutoNum type="arabicPeriod"/>
            </a:pPr>
            <a:r>
              <a:rPr lang="de-AT" sz="1800">
                <a:solidFill>
                  <a:schemeClr val="dk1"/>
                </a:solidFill>
                <a:latin typeface="Trebuchet MS"/>
                <a:ea typeface="Trebuchet MS"/>
                <a:cs typeface="Trebuchet MS"/>
                <a:sym typeface="Trebuchet MS"/>
              </a:rPr>
              <a:t>Employees as brand ambassadors</a:t>
            </a:r>
            <a:endParaRPr sz="1600">
              <a:solidFill>
                <a:schemeClr val="dk1"/>
              </a:solidFill>
              <a:latin typeface="Trebuchet MS"/>
              <a:ea typeface="Trebuchet MS"/>
              <a:cs typeface="Trebuchet MS"/>
              <a:sym typeface="Trebuchet MS"/>
            </a:endParaRPr>
          </a:p>
          <a:p>
            <a:pPr indent="-342900" lvl="0" marL="342900" marR="0" rtl="0" algn="l">
              <a:lnSpc>
                <a:spcPct val="150000"/>
              </a:lnSpc>
              <a:spcBef>
                <a:spcPts val="750"/>
              </a:spcBef>
              <a:spcAft>
                <a:spcPts val="0"/>
              </a:spcAft>
              <a:buClr>
                <a:schemeClr val="dk1"/>
              </a:buClr>
              <a:buSzPts val="1800"/>
              <a:buFont typeface="Trebuchet MS"/>
              <a:buAutoNum type="arabicPeriod"/>
            </a:pPr>
            <a:r>
              <a:rPr lang="de-AT" sz="1800">
                <a:solidFill>
                  <a:schemeClr val="dk1"/>
                </a:solidFill>
                <a:latin typeface="Trebuchet MS"/>
                <a:ea typeface="Trebuchet MS"/>
                <a:cs typeface="Trebuchet MS"/>
                <a:sym typeface="Trebuchet MS"/>
              </a:rPr>
              <a:t>Create an employer brand action plan </a:t>
            </a:r>
            <a:endParaRPr sz="1600">
              <a:solidFill>
                <a:schemeClr val="dk1"/>
              </a:solidFill>
              <a:latin typeface="Trebuchet MS"/>
              <a:ea typeface="Trebuchet MS"/>
              <a:cs typeface="Trebuchet MS"/>
              <a:sym typeface="Trebuchet MS"/>
            </a:endParaRPr>
          </a:p>
          <a:p>
            <a:pPr indent="-228600" lvl="0" marL="342900" marR="0" rtl="0" algn="l">
              <a:lnSpc>
                <a:spcPct val="90000"/>
              </a:lnSpc>
              <a:spcBef>
                <a:spcPts val="0"/>
              </a:spcBef>
              <a:spcAft>
                <a:spcPts val="0"/>
              </a:spcAft>
              <a:buClr>
                <a:schemeClr val="dk1"/>
              </a:buClr>
              <a:buSzPts val="1800"/>
              <a:buFont typeface="Trebuchet MS"/>
              <a:buNone/>
            </a:pPr>
            <a:r>
              <a:t/>
            </a:r>
            <a:endParaRPr sz="1800">
              <a:solidFill>
                <a:schemeClr val="dk1"/>
              </a:solidFill>
              <a:latin typeface="Trebuchet MS"/>
              <a:ea typeface="Trebuchet MS"/>
              <a:cs typeface="Trebuchet MS"/>
              <a:sym typeface="Trebuchet MS"/>
            </a:endParaRPr>
          </a:p>
        </p:txBody>
      </p:sp>
      <p:pic>
        <p:nvPicPr>
          <p:cNvPr id="149" name="Google Shape;149;p5"/>
          <p:cNvPicPr preferRelativeResize="0"/>
          <p:nvPr/>
        </p:nvPicPr>
        <p:blipFill rotWithShape="1">
          <a:blip r:embed="rId4">
            <a:alphaModFix amt="23000"/>
          </a:blip>
          <a:srcRect b="0" l="0" r="0" t="0"/>
          <a:stretch/>
        </p:blipFill>
        <p:spPr>
          <a:xfrm>
            <a:off x="609600" y="2110864"/>
            <a:ext cx="8116081" cy="376170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descr="1" id="154" name="Google Shape;154;p6"/>
          <p:cNvPicPr preferRelativeResize="0"/>
          <p:nvPr/>
        </p:nvPicPr>
        <p:blipFill rotWithShape="1">
          <a:blip r:embed="rId3">
            <a:alphaModFix/>
          </a:blip>
          <a:srcRect b="0" l="0" r="0" t="0"/>
          <a:stretch/>
        </p:blipFill>
        <p:spPr>
          <a:xfrm>
            <a:off x="719298" y="2693304"/>
            <a:ext cx="2378735" cy="2396228"/>
          </a:xfrm>
          <a:prstGeom prst="rect">
            <a:avLst/>
          </a:prstGeom>
          <a:noFill/>
          <a:ln>
            <a:noFill/>
          </a:ln>
        </p:spPr>
      </p:pic>
      <p:sp>
        <p:nvSpPr>
          <p:cNvPr id="155" name="Google Shape;155;p6"/>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430">
                <a:solidFill>
                  <a:schemeClr val="lt1"/>
                </a:solidFill>
                <a:latin typeface="Trebuchet MS"/>
                <a:ea typeface="Trebuchet MS"/>
                <a:cs typeface="Trebuchet MS"/>
                <a:sym typeface="Trebuchet MS"/>
              </a:rPr>
              <a:t> </a:t>
            </a:r>
            <a:r>
              <a:rPr b="1" lang="de-AT" sz="2790">
                <a:solidFill>
                  <a:schemeClr val="lt1"/>
                </a:solidFill>
                <a:latin typeface="Trebuchet MS"/>
                <a:ea typeface="Trebuchet MS"/>
                <a:cs typeface="Trebuchet MS"/>
                <a:sym typeface="Trebuchet MS"/>
              </a:rPr>
              <a:t>How candidates evaluate potential employers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156" name="Google Shape;156;p6"/>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57" name="Google Shape;157;p6"/>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58" name="Google Shape;158;p6"/>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59" name="Google Shape;159;p6"/>
          <p:cNvPicPr preferRelativeResize="0"/>
          <p:nvPr/>
        </p:nvPicPr>
        <p:blipFill rotWithShape="1">
          <a:blip r:embed="rId4">
            <a:alphaModFix/>
          </a:blip>
          <a:srcRect b="0" l="0" r="0" t="0"/>
          <a:stretch/>
        </p:blipFill>
        <p:spPr>
          <a:xfrm>
            <a:off x="421100" y="5996331"/>
            <a:ext cx="1815473" cy="719042"/>
          </a:xfrm>
          <a:prstGeom prst="rect">
            <a:avLst/>
          </a:prstGeom>
          <a:noFill/>
          <a:ln>
            <a:noFill/>
          </a:ln>
        </p:spPr>
      </p:pic>
      <p:sp>
        <p:nvSpPr>
          <p:cNvPr id="160" name="Google Shape;160;p6"/>
          <p:cNvSpPr/>
          <p:nvPr/>
        </p:nvSpPr>
        <p:spPr>
          <a:xfrm>
            <a:off x="3392558" y="2546075"/>
            <a:ext cx="5227018" cy="31700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First off, companies need to satisfy a candidate's desire to have their basic needs met. This is where a candidate needs to feel that a company can offer them a compensation package they can actually live on. Yes, today's job seekers do want to work for organizations that have a higher purpose, but they also need to be able to eat, make rent, and pay back their student loans. </a:t>
            </a:r>
            <a:endParaRPr sz="2800">
              <a:solidFill>
                <a:schemeClr val="dk1"/>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7"/>
          <p:cNvSpPr/>
          <p:nvPr>
            <p:ph type="ctrTitle"/>
          </p:nvPr>
        </p:nvSpPr>
        <p:spPr>
          <a:xfrm>
            <a:off x="311700" y="153432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2790"/>
              <a:buFont typeface="Calibri"/>
              <a:buNone/>
            </a:pPr>
            <a:r>
              <a:rPr i="1" lang="de-AT" sz="2790">
                <a:solidFill>
                  <a:schemeClr val="dk1"/>
                </a:solidFill>
                <a:latin typeface="Calibri"/>
                <a:ea typeface="Calibri"/>
                <a:cs typeface="Calibri"/>
                <a:sym typeface="Calibri"/>
              </a:rPr>
              <a:t> </a:t>
            </a:r>
            <a:br>
              <a:rPr i="1" lang="de-AT" sz="2790">
                <a:solidFill>
                  <a:schemeClr val="dk1"/>
                </a:solidFill>
                <a:latin typeface="Calibri"/>
                <a:ea typeface="Calibri"/>
                <a:cs typeface="Calibri"/>
                <a:sym typeface="Calibri"/>
              </a:rPr>
            </a:br>
            <a:br>
              <a:rPr i="1" lang="de-AT" sz="279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candidates evaluate potential employers</a:t>
            </a:r>
            <a:br>
              <a:rPr lang="de-AT" sz="3600">
                <a:solidFill>
                  <a:schemeClr val="dk1"/>
                </a:solidFill>
                <a:latin typeface="Trebuchet MS"/>
                <a:ea typeface="Trebuchet MS"/>
                <a:cs typeface="Trebuchet MS"/>
                <a:sym typeface="Trebuchet MS"/>
              </a:rPr>
            </a:b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166" name="Google Shape;166;p7"/>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67" name="Google Shape;167;p7"/>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descr="2" id="168" name="Google Shape;168;p7"/>
          <p:cNvPicPr preferRelativeResize="0"/>
          <p:nvPr/>
        </p:nvPicPr>
        <p:blipFill rotWithShape="1">
          <a:blip r:embed="rId4">
            <a:alphaModFix/>
          </a:blip>
          <a:srcRect b="0" l="0" r="0" t="0"/>
          <a:stretch/>
        </p:blipFill>
        <p:spPr>
          <a:xfrm>
            <a:off x="6136896" y="2500852"/>
            <a:ext cx="2451471" cy="2328296"/>
          </a:xfrm>
          <a:prstGeom prst="rect">
            <a:avLst/>
          </a:prstGeom>
          <a:noFill/>
          <a:ln>
            <a:noFill/>
          </a:ln>
        </p:spPr>
      </p:pic>
      <p:sp>
        <p:nvSpPr>
          <p:cNvPr id="169" name="Google Shape;169;p7"/>
          <p:cNvSpPr/>
          <p:nvPr/>
        </p:nvSpPr>
        <p:spPr>
          <a:xfrm>
            <a:off x="421099" y="2252030"/>
            <a:ext cx="5170231"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Those ‘wow’ employers that were mentioned are also masters at </a:t>
            </a:r>
            <a:r>
              <a:rPr b="1" lang="de-AT" sz="2000">
                <a:solidFill>
                  <a:schemeClr val="dk1"/>
                </a:solidFill>
                <a:latin typeface="Quattrocento Sans"/>
                <a:ea typeface="Quattrocento Sans"/>
                <a:cs typeface="Quattrocento Sans"/>
                <a:sym typeface="Quattrocento Sans"/>
              </a:rPr>
              <a:t>helping their best employees achieve their personal goals and dreams. </a:t>
            </a:r>
            <a:r>
              <a:rPr lang="de-AT" sz="2000">
                <a:solidFill>
                  <a:schemeClr val="dk1"/>
                </a:solidFill>
                <a:latin typeface="Quattrocento Sans"/>
                <a:ea typeface="Quattrocento Sans"/>
                <a:cs typeface="Quattrocento Sans"/>
                <a:sym typeface="Quattrocento Sans"/>
              </a:rPr>
              <a:t>Candidates want to work for companies that live up to their promises. </a:t>
            </a:r>
            <a:endParaRPr sz="28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lang="de-AT" sz="2000">
                <a:solidFill>
                  <a:schemeClr val="dk1"/>
                </a:solidFill>
                <a:latin typeface="Quattrocento Sans"/>
                <a:ea typeface="Quattrocento Sans"/>
                <a:cs typeface="Quattrocento Sans"/>
                <a:sym typeface="Quattrocento Sans"/>
              </a:rPr>
              <a:t>Lots of companies promise promotions after a new hire is in their job for a particular period of time. When that doesn't happen, the company immediately loses the trust of the people they employ. </a:t>
            </a:r>
            <a:endParaRPr sz="2800">
              <a:solidFill>
                <a:schemeClr val="dk1"/>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8"/>
          <p:cNvSpPr/>
          <p:nvPr>
            <p:ph type="ctrTitle"/>
          </p:nvPr>
        </p:nvSpPr>
        <p:spPr>
          <a:xfrm>
            <a:off x="311700" y="1694969"/>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800"/>
              <a:buFont typeface="Trebuchet MS"/>
              <a:buNone/>
            </a:pPr>
            <a:r>
              <a:rPr b="1" lang="de-AT" sz="2800">
                <a:solidFill>
                  <a:schemeClr val="lt1"/>
                </a:solidFill>
                <a:latin typeface="Trebuchet MS"/>
                <a:ea typeface="Trebuchet MS"/>
                <a:cs typeface="Trebuchet MS"/>
                <a:sym typeface="Trebuchet MS"/>
              </a:rPr>
              <a:t>How candidates evaluate potential employers</a:t>
            </a:r>
            <a:endParaRPr b="1" sz="2800">
              <a:solidFill>
                <a:schemeClr val="lt1"/>
              </a:solidFill>
            </a:endParaRPr>
          </a:p>
        </p:txBody>
      </p:sp>
      <p:sp>
        <p:nvSpPr>
          <p:cNvPr id="175" name="Google Shape;175;p8"/>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76" name="Google Shape;176;p8"/>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77" name="Google Shape;177;p8"/>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descr="3" id="178" name="Google Shape;178;p8"/>
          <p:cNvPicPr preferRelativeResize="0"/>
          <p:nvPr/>
        </p:nvPicPr>
        <p:blipFill rotWithShape="1">
          <a:blip r:embed="rId4">
            <a:alphaModFix/>
          </a:blip>
          <a:srcRect b="0" l="0" r="0" t="0"/>
          <a:stretch/>
        </p:blipFill>
        <p:spPr>
          <a:xfrm>
            <a:off x="637165" y="2620417"/>
            <a:ext cx="2571422" cy="2628500"/>
          </a:xfrm>
          <a:prstGeom prst="rect">
            <a:avLst/>
          </a:prstGeom>
          <a:noFill/>
          <a:ln>
            <a:noFill/>
          </a:ln>
        </p:spPr>
      </p:pic>
      <p:sp>
        <p:nvSpPr>
          <p:cNvPr id="179" name="Google Shape;179;p8"/>
          <p:cNvSpPr/>
          <p:nvPr/>
        </p:nvSpPr>
        <p:spPr>
          <a:xfrm>
            <a:off x="3672590" y="2381835"/>
            <a:ext cx="4946985"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How a company is viewed in the community is also important to job seekers</a:t>
            </a:r>
            <a:r>
              <a:rPr lang="de-AT" sz="2000">
                <a:solidFill>
                  <a:schemeClr val="dk1"/>
                </a:solidFill>
                <a:latin typeface="Quattrocento Sans"/>
                <a:ea typeface="Quattrocento Sans"/>
                <a:cs typeface="Quattrocento Sans"/>
                <a:sym typeface="Quattrocento Sans"/>
              </a:rPr>
              <a:t>. It doesn't take long before word gets out that their promises are nothing more than empty words. The lesson here is to make sure you don't make promises you may not be able to keep, because trust is about keeping your word. Companies that are in the news for unethical behavior do not have quality candidates knocking at their door. </a:t>
            </a:r>
            <a:endParaRPr sz="2800">
              <a:solidFill>
                <a:schemeClr val="dk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9"/>
          <p:cNvSpPr/>
          <p:nvPr>
            <p:ph type="ctrTitle"/>
          </p:nvPr>
        </p:nvSpPr>
        <p:spPr>
          <a:xfrm>
            <a:off x="311700" y="1608470"/>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40"/>
              <a:buFont typeface="Calibri"/>
              <a:buNone/>
            </a:pPr>
            <a:r>
              <a:rPr i="1" lang="de-AT" sz="3240">
                <a:solidFill>
                  <a:schemeClr val="dk1"/>
                </a:solidFill>
                <a:latin typeface="Calibri"/>
                <a:ea typeface="Calibri"/>
                <a:cs typeface="Calibri"/>
                <a:sym typeface="Calibri"/>
              </a:rPr>
              <a:t> </a:t>
            </a:r>
            <a:br>
              <a:rPr i="1" lang="de-AT" sz="3240">
                <a:solidFill>
                  <a:schemeClr val="dk1"/>
                </a:solidFill>
                <a:latin typeface="Calibri"/>
                <a:ea typeface="Calibri"/>
                <a:cs typeface="Calibri"/>
                <a:sym typeface="Calibri"/>
              </a:rPr>
            </a:br>
            <a:r>
              <a:rPr b="1" lang="de-AT" sz="2790">
                <a:solidFill>
                  <a:schemeClr val="lt1"/>
                </a:solidFill>
                <a:latin typeface="Trebuchet MS"/>
                <a:ea typeface="Trebuchet MS"/>
                <a:cs typeface="Trebuchet MS"/>
                <a:sym typeface="Trebuchet MS"/>
              </a:rPr>
              <a:t>How candidates evaluate potential employers</a:t>
            </a:r>
            <a:br>
              <a:rPr lang="de-AT" sz="3060">
                <a:solidFill>
                  <a:schemeClr val="dk1"/>
                </a:solidFill>
                <a:latin typeface="Trebuchet MS"/>
                <a:ea typeface="Trebuchet MS"/>
                <a:cs typeface="Trebuchet MS"/>
                <a:sym typeface="Trebuchet MS"/>
              </a:rPr>
            </a:br>
            <a:endParaRPr b="1" sz="3060">
              <a:solidFill>
                <a:schemeClr val="lt1"/>
              </a:solidFill>
            </a:endParaRPr>
          </a:p>
        </p:txBody>
      </p:sp>
      <p:sp>
        <p:nvSpPr>
          <p:cNvPr id="185" name="Google Shape;185;p9"/>
          <p:cNvSpPr/>
          <p:nvPr/>
        </p:nvSpPr>
        <p:spPr>
          <a:xfrm>
            <a:off x="524425" y="5402510"/>
            <a:ext cx="91440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86" name="Google Shape;186;p9"/>
          <p:cNvSpPr/>
          <p:nvPr/>
        </p:nvSpPr>
        <p:spPr>
          <a:xfrm>
            <a:off x="524425" y="5859710"/>
            <a:ext cx="9144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Trebuchet MS"/>
              <a:ea typeface="Trebuchet MS"/>
              <a:cs typeface="Trebuchet MS"/>
              <a:sym typeface="Trebuchet MS"/>
            </a:endParaRPr>
          </a:p>
        </p:txBody>
      </p:sp>
      <p:sp>
        <p:nvSpPr>
          <p:cNvPr id="187" name="Google Shape;187;p9"/>
          <p:cNvSpPr/>
          <p:nvPr/>
        </p:nvSpPr>
        <p:spPr>
          <a:xfrm>
            <a:off x="2771988" y="6346041"/>
            <a:ext cx="29915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de-AT"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188" name="Google Shape;188;p9"/>
          <p:cNvPicPr preferRelativeResize="0"/>
          <p:nvPr/>
        </p:nvPicPr>
        <p:blipFill rotWithShape="1">
          <a:blip r:embed="rId3">
            <a:alphaModFix/>
          </a:blip>
          <a:srcRect b="0" l="0" r="0" t="0"/>
          <a:stretch/>
        </p:blipFill>
        <p:spPr>
          <a:xfrm>
            <a:off x="421100" y="5996331"/>
            <a:ext cx="1815473" cy="719042"/>
          </a:xfrm>
          <a:prstGeom prst="rect">
            <a:avLst/>
          </a:prstGeom>
          <a:noFill/>
          <a:ln>
            <a:noFill/>
          </a:ln>
        </p:spPr>
      </p:pic>
      <p:pic>
        <p:nvPicPr>
          <p:cNvPr descr="4" id="189" name="Google Shape;189;p9"/>
          <p:cNvPicPr preferRelativeResize="0"/>
          <p:nvPr/>
        </p:nvPicPr>
        <p:blipFill rotWithShape="1">
          <a:blip r:embed="rId4">
            <a:alphaModFix/>
          </a:blip>
          <a:srcRect b="0" l="0" r="0" t="0"/>
          <a:stretch/>
        </p:blipFill>
        <p:spPr>
          <a:xfrm>
            <a:off x="6761153" y="2488239"/>
            <a:ext cx="2462288" cy="2485778"/>
          </a:xfrm>
          <a:prstGeom prst="rect">
            <a:avLst/>
          </a:prstGeom>
          <a:noFill/>
          <a:ln>
            <a:noFill/>
          </a:ln>
        </p:spPr>
      </p:pic>
      <p:sp>
        <p:nvSpPr>
          <p:cNvPr id="190" name="Google Shape;190;p9"/>
          <p:cNvSpPr/>
          <p:nvPr/>
        </p:nvSpPr>
        <p:spPr>
          <a:xfrm>
            <a:off x="311700" y="2210679"/>
            <a:ext cx="6044130" cy="34778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de-AT" sz="2000">
                <a:solidFill>
                  <a:schemeClr val="dk1"/>
                </a:solidFill>
                <a:latin typeface="Quattrocento Sans"/>
                <a:ea typeface="Quattrocento Sans"/>
                <a:cs typeface="Quattrocento Sans"/>
                <a:sym typeface="Quattrocento Sans"/>
              </a:rPr>
              <a:t>And those that do good for their communities are the ones that get noticed for the right reasons.</a:t>
            </a:r>
            <a:r>
              <a:rPr lang="de-AT" sz="2000">
                <a:solidFill>
                  <a:schemeClr val="dk1"/>
                </a:solidFill>
                <a:latin typeface="Quattrocento Sans"/>
                <a:ea typeface="Quattrocento Sans"/>
                <a:cs typeface="Quattrocento Sans"/>
                <a:sym typeface="Quattrocento Sans"/>
              </a:rPr>
              <a:t> </a:t>
            </a:r>
            <a:endParaRPr sz="28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i="1" lang="de-AT" sz="2000">
                <a:solidFill>
                  <a:schemeClr val="dk1"/>
                </a:solidFill>
                <a:latin typeface="Quattrocento Sans"/>
                <a:ea typeface="Quattrocento Sans"/>
                <a:cs typeface="Quattrocento Sans"/>
                <a:sym typeface="Quattrocento Sans"/>
              </a:rPr>
              <a:t>People expect their employers to treat others fairly, behave ethically, and be proactive in their business practices. </a:t>
            </a:r>
            <a:endParaRPr i="1" sz="28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i="1" lang="de-AT" sz="2000">
                <a:solidFill>
                  <a:schemeClr val="dk1"/>
                </a:solidFill>
                <a:latin typeface="Quattrocento Sans"/>
                <a:ea typeface="Quattrocento Sans"/>
                <a:cs typeface="Quattrocento Sans"/>
                <a:sym typeface="Quattrocento Sans"/>
              </a:rPr>
              <a:t>You don't have to be perfect, nor do you need to have the complete package, but you do have to have some of things today's candidates are looking for when they're considering which employer to work for. </a:t>
            </a:r>
            <a:endParaRPr i="1" sz="2800">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None/>
            </a:pPr>
            <a:r>
              <a:rPr i="1" lang="de-AT" sz="2000">
                <a:solidFill>
                  <a:schemeClr val="dk1"/>
                </a:solidFill>
                <a:latin typeface="Quattrocento Sans"/>
                <a:ea typeface="Quattrocento Sans"/>
                <a:cs typeface="Quattrocento Sans"/>
                <a:sym typeface="Quattrocento Sans"/>
              </a:rPr>
              <a:t> </a:t>
            </a:r>
            <a:endParaRPr sz="2800">
              <a:solidFill>
                <a:schemeClr val="dk1"/>
              </a:solidFill>
              <a:latin typeface="Times New Roman"/>
              <a:ea typeface="Times New Roman"/>
              <a:cs typeface="Times New Roman"/>
              <a:sym typeface="Times New Roman"/>
            </a:endParaRPr>
          </a:p>
        </p:txBody>
      </p:sp>
      <p:sp>
        <p:nvSpPr>
          <p:cNvPr id="191" name="Google Shape;191;p9"/>
          <p:cNvSpPr/>
          <p:nvPr/>
        </p:nvSpPr>
        <p:spPr>
          <a:xfrm>
            <a:off x="311701" y="5298607"/>
            <a:ext cx="8307874" cy="33855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i="1" lang="de-AT" sz="1600">
                <a:solidFill>
                  <a:schemeClr val="dk1"/>
                </a:solidFill>
                <a:latin typeface="Quattrocento Sans"/>
                <a:ea typeface="Quattrocento Sans"/>
                <a:cs typeface="Quattrocento Sans"/>
                <a:sym typeface="Quattrocento Sans"/>
              </a:rPr>
              <a:t>Step up your game, and before long, people will begin to say wow, I'd really like to work there.</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2019-12-09T12:18:42Z</dcterms:created>
  <dc:creator>Kenneth OE Sundin</dc:creator>
</cp:coreProperties>
</file>