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7" r:id="rId2"/>
    <p:sldId id="263" r:id="rId3"/>
    <p:sldId id="296" r:id="rId4"/>
    <p:sldId id="264" r:id="rId5"/>
    <p:sldId id="298" r:id="rId6"/>
    <p:sldId id="275" r:id="rId7"/>
    <p:sldId id="273" r:id="rId8"/>
    <p:sldId id="265" r:id="rId9"/>
    <p:sldId id="276" r:id="rId10"/>
    <p:sldId id="299" r:id="rId11"/>
    <p:sldId id="277" r:id="rId12"/>
    <p:sldId id="274" r:id="rId13"/>
    <p:sldId id="270" r:id="rId14"/>
    <p:sldId id="279" r:id="rId15"/>
    <p:sldId id="287" r:id="rId16"/>
    <p:sldId id="288" r:id="rId17"/>
    <p:sldId id="271" r:id="rId18"/>
    <p:sldId id="281" r:id="rId19"/>
    <p:sldId id="278" r:id="rId20"/>
    <p:sldId id="289" r:id="rId21"/>
    <p:sldId id="282" r:id="rId22"/>
    <p:sldId id="290" r:id="rId23"/>
    <p:sldId id="291" r:id="rId24"/>
    <p:sldId id="292" r:id="rId25"/>
    <p:sldId id="283" r:id="rId26"/>
    <p:sldId id="293" r:id="rId27"/>
    <p:sldId id="286" r:id="rId28"/>
    <p:sldId id="272" r:id="rId29"/>
    <p:sldId id="294" r:id="rId30"/>
    <p:sldId id="268"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Velazquez" initials="AV" lastIdx="1" clrIdx="0">
    <p:extLst>
      <p:ext uri="{19B8F6BF-5375-455C-9EA6-DF929625EA0E}">
        <p15:presenceInfo xmlns:p15="http://schemas.microsoft.com/office/powerpoint/2012/main" userId="4197c1dc4f7260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7B9"/>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8873"/>
  </p:normalViewPr>
  <p:slideViewPr>
    <p:cSldViewPr snapToGrid="0">
      <p:cViewPr varScale="1">
        <p:scale>
          <a:sx n="64" d="100"/>
          <a:sy n="64" d="100"/>
        </p:scale>
        <p:origin x="1590"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2T23:46:53.131"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81F3A-165E-A84D-8F79-66F1022B41C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5848B380-A18A-9C4A-98F8-CFC1A7CD1684}">
      <dgm:prSet custT="1"/>
      <dgm:spPr>
        <a:solidFill>
          <a:schemeClr val="accent1">
            <a:lumMod val="60000"/>
            <a:lumOff val="40000"/>
            <a:alpha val="90000"/>
          </a:schemeClr>
        </a:solidFill>
      </dgm:spPr>
      <dgm:t>
        <a:bodyPr/>
        <a:lstStyle/>
        <a:p>
          <a:r>
            <a:rPr lang="en-US" sz="2800" dirty="0"/>
            <a:t>Culture</a:t>
          </a:r>
          <a:endParaRPr lang="it-IT" sz="2400" dirty="0"/>
        </a:p>
      </dgm:t>
    </dgm:pt>
    <dgm:pt modelId="{142B5DED-4613-9B4F-BB0A-26A5EDCD80C5}" type="parTrans" cxnId="{8A4D121E-4254-FD41-9A14-9B4CDD2DEFD1}">
      <dgm:prSet/>
      <dgm:spPr/>
      <dgm:t>
        <a:bodyPr/>
        <a:lstStyle/>
        <a:p>
          <a:endParaRPr lang="it-IT"/>
        </a:p>
      </dgm:t>
    </dgm:pt>
    <dgm:pt modelId="{A325923B-5FC3-3A43-9767-94F8DADD6FA2}" type="sibTrans" cxnId="{8A4D121E-4254-FD41-9A14-9B4CDD2DEFD1}">
      <dgm:prSet/>
      <dgm:spPr/>
      <dgm:t>
        <a:bodyPr/>
        <a:lstStyle/>
        <a:p>
          <a:endParaRPr lang="it-IT"/>
        </a:p>
      </dgm:t>
    </dgm:pt>
    <dgm:pt modelId="{EE58135A-1C1B-1D48-866D-763A3E790A27}">
      <dgm:prSet custT="1"/>
      <dgm:spPr>
        <a:solidFill>
          <a:schemeClr val="accent1">
            <a:lumMod val="20000"/>
            <a:lumOff val="80000"/>
            <a:alpha val="90000"/>
          </a:schemeClr>
        </a:solidFill>
      </dgm:spPr>
      <dgm:t>
        <a:bodyPr/>
        <a:lstStyle/>
        <a:p>
          <a:r>
            <a:rPr lang="en-US" sz="2600" dirty="0"/>
            <a:t> </a:t>
          </a:r>
          <a:r>
            <a:rPr lang="en-US" sz="2800" dirty="0"/>
            <a:t>Candidate experience</a:t>
          </a:r>
          <a:endParaRPr lang="it-IT" sz="2600" dirty="0"/>
        </a:p>
      </dgm:t>
    </dgm:pt>
    <dgm:pt modelId="{725A404C-B844-4345-8BF1-3000E9FB05A8}" type="parTrans" cxnId="{6034B751-3C37-AD47-BC9A-E8CEEAC04F04}">
      <dgm:prSet/>
      <dgm:spPr/>
      <dgm:t>
        <a:bodyPr/>
        <a:lstStyle/>
        <a:p>
          <a:endParaRPr lang="it-IT"/>
        </a:p>
      </dgm:t>
    </dgm:pt>
    <dgm:pt modelId="{B670311B-5B94-1C48-8911-48E9956321F3}" type="sibTrans" cxnId="{6034B751-3C37-AD47-BC9A-E8CEEAC04F04}">
      <dgm:prSet/>
      <dgm:spPr/>
      <dgm:t>
        <a:bodyPr/>
        <a:lstStyle/>
        <a:p>
          <a:endParaRPr lang="it-IT"/>
        </a:p>
      </dgm:t>
    </dgm:pt>
    <dgm:pt modelId="{1558F703-DB10-5E4D-B9EA-7BDD5AC57FC4}">
      <dgm:prSet custT="1"/>
      <dgm:spPr/>
      <dgm:t>
        <a:bodyPr/>
        <a:lstStyle/>
        <a:p>
          <a:r>
            <a:rPr lang="en-US" sz="2800" dirty="0">
              <a:solidFill>
                <a:schemeClr val="tx1"/>
              </a:solidFill>
            </a:rPr>
            <a:t>Value proposition </a:t>
          </a:r>
          <a:endParaRPr lang="it-IT" sz="2800" dirty="0">
            <a:solidFill>
              <a:schemeClr val="tx1"/>
            </a:solidFill>
          </a:endParaRPr>
        </a:p>
      </dgm:t>
    </dgm:pt>
    <dgm:pt modelId="{9D90C630-420B-904F-A372-03A2AA40D732}" type="sibTrans" cxnId="{7C46D27D-2508-AA47-9781-7A0EADA8EAAA}">
      <dgm:prSet/>
      <dgm:spPr/>
      <dgm:t>
        <a:bodyPr/>
        <a:lstStyle/>
        <a:p>
          <a:endParaRPr lang="it-IT"/>
        </a:p>
      </dgm:t>
    </dgm:pt>
    <dgm:pt modelId="{DCC79429-16DE-974D-B652-6A256C00AB4A}" type="parTrans" cxnId="{7C46D27D-2508-AA47-9781-7A0EADA8EAAA}">
      <dgm:prSet/>
      <dgm:spPr/>
      <dgm:t>
        <a:bodyPr/>
        <a:lstStyle/>
        <a:p>
          <a:endParaRPr lang="it-IT"/>
        </a:p>
      </dgm:t>
    </dgm:pt>
    <dgm:pt modelId="{61281B9D-644B-6743-A6D1-70EA90626E2A}" type="pres">
      <dgm:prSet presAssocID="{88A81F3A-165E-A84D-8F79-66F1022B41CD}" presName="Name0" presStyleCnt="0">
        <dgm:presLayoutVars>
          <dgm:chPref val="3"/>
          <dgm:dir/>
          <dgm:animLvl val="lvl"/>
          <dgm:resizeHandles/>
        </dgm:presLayoutVars>
      </dgm:prSet>
      <dgm:spPr/>
    </dgm:pt>
    <dgm:pt modelId="{451D79F8-EE95-0A42-9C05-BCA0C942B2AD}" type="pres">
      <dgm:prSet presAssocID="{1558F703-DB10-5E4D-B9EA-7BDD5AC57FC4}" presName="horFlow" presStyleCnt="0"/>
      <dgm:spPr/>
    </dgm:pt>
    <dgm:pt modelId="{BF4DA7F1-F07D-FB4C-BFDB-78F46FEA1068}" type="pres">
      <dgm:prSet presAssocID="{1558F703-DB10-5E4D-B9EA-7BDD5AC57FC4}" presName="bigChev" presStyleLbl="node1" presStyleIdx="0" presStyleCnt="1" custScaleX="89195" custScaleY="92584" custLinFactNeighborX="-498" custLinFactNeighborY="33"/>
      <dgm:spPr/>
    </dgm:pt>
    <dgm:pt modelId="{B33347BC-B705-3944-9417-6F1C1FB3468C}" type="pres">
      <dgm:prSet presAssocID="{142B5DED-4613-9B4F-BB0A-26A5EDCD80C5}" presName="parTrans" presStyleCnt="0"/>
      <dgm:spPr/>
    </dgm:pt>
    <dgm:pt modelId="{9CE82E9A-82FD-4F4E-8842-16FE2CE4FA70}" type="pres">
      <dgm:prSet presAssocID="{5848B380-A18A-9C4A-98F8-CFC1A7CD1684}" presName="node" presStyleLbl="alignAccFollowNode1" presStyleIdx="0" presStyleCnt="2" custScaleY="109713" custLinFactNeighborY="5767">
        <dgm:presLayoutVars>
          <dgm:bulletEnabled val="1"/>
        </dgm:presLayoutVars>
      </dgm:prSet>
      <dgm:spPr/>
    </dgm:pt>
    <dgm:pt modelId="{0184C985-DCFA-4D4D-A813-97476EF0D9AF}" type="pres">
      <dgm:prSet presAssocID="{A325923B-5FC3-3A43-9767-94F8DADD6FA2}" presName="sibTrans" presStyleCnt="0"/>
      <dgm:spPr/>
    </dgm:pt>
    <dgm:pt modelId="{6E60A1A2-FBB1-1040-A2FC-C55EA5E34B12}" type="pres">
      <dgm:prSet presAssocID="{EE58135A-1C1B-1D48-866D-763A3E790A27}" presName="node" presStyleLbl="alignAccFollowNode1" presStyleIdx="1" presStyleCnt="2" custScaleX="110833" custScaleY="111547">
        <dgm:presLayoutVars>
          <dgm:bulletEnabled val="1"/>
        </dgm:presLayoutVars>
      </dgm:prSet>
      <dgm:spPr/>
    </dgm:pt>
  </dgm:ptLst>
  <dgm:cxnLst>
    <dgm:cxn modelId="{8A4D121E-4254-FD41-9A14-9B4CDD2DEFD1}" srcId="{1558F703-DB10-5E4D-B9EA-7BDD5AC57FC4}" destId="{5848B380-A18A-9C4A-98F8-CFC1A7CD1684}" srcOrd="0" destOrd="0" parTransId="{142B5DED-4613-9B4F-BB0A-26A5EDCD80C5}" sibTransId="{A325923B-5FC3-3A43-9767-94F8DADD6FA2}"/>
    <dgm:cxn modelId="{C914B131-8CE2-DB49-941C-3097188821B3}" type="presOf" srcId="{EE58135A-1C1B-1D48-866D-763A3E790A27}" destId="{6E60A1A2-FBB1-1040-A2FC-C55EA5E34B12}" srcOrd="0" destOrd="0" presId="urn:microsoft.com/office/officeart/2005/8/layout/lProcess3"/>
    <dgm:cxn modelId="{6034B751-3C37-AD47-BC9A-E8CEEAC04F04}" srcId="{1558F703-DB10-5E4D-B9EA-7BDD5AC57FC4}" destId="{EE58135A-1C1B-1D48-866D-763A3E790A27}" srcOrd="1" destOrd="0" parTransId="{725A404C-B844-4345-8BF1-3000E9FB05A8}" sibTransId="{B670311B-5B94-1C48-8911-48E9956321F3}"/>
    <dgm:cxn modelId="{7C46D27D-2508-AA47-9781-7A0EADA8EAAA}" srcId="{88A81F3A-165E-A84D-8F79-66F1022B41CD}" destId="{1558F703-DB10-5E4D-B9EA-7BDD5AC57FC4}" srcOrd="0" destOrd="0" parTransId="{DCC79429-16DE-974D-B652-6A256C00AB4A}" sibTransId="{9D90C630-420B-904F-A372-03A2AA40D732}"/>
    <dgm:cxn modelId="{8E26C3CF-86AD-2E48-9D55-AFE7E45AAF9E}" type="presOf" srcId="{88A81F3A-165E-A84D-8F79-66F1022B41CD}" destId="{61281B9D-644B-6743-A6D1-70EA90626E2A}" srcOrd="0" destOrd="0" presId="urn:microsoft.com/office/officeart/2005/8/layout/lProcess3"/>
    <dgm:cxn modelId="{54A078F8-67C7-C843-9DDC-BDAE238B3B15}" type="presOf" srcId="{5848B380-A18A-9C4A-98F8-CFC1A7CD1684}" destId="{9CE82E9A-82FD-4F4E-8842-16FE2CE4FA70}" srcOrd="0" destOrd="0" presId="urn:microsoft.com/office/officeart/2005/8/layout/lProcess3"/>
    <dgm:cxn modelId="{7CB13BFA-E193-B542-A964-F78B81A58577}" type="presOf" srcId="{1558F703-DB10-5E4D-B9EA-7BDD5AC57FC4}" destId="{BF4DA7F1-F07D-FB4C-BFDB-78F46FEA1068}" srcOrd="0" destOrd="0" presId="urn:microsoft.com/office/officeart/2005/8/layout/lProcess3"/>
    <dgm:cxn modelId="{885C2612-7EEA-DC44-A1AA-B2FBE3F2B248}" type="presParOf" srcId="{61281B9D-644B-6743-A6D1-70EA90626E2A}" destId="{451D79F8-EE95-0A42-9C05-BCA0C942B2AD}" srcOrd="0" destOrd="0" presId="urn:microsoft.com/office/officeart/2005/8/layout/lProcess3"/>
    <dgm:cxn modelId="{D333E1C5-58AA-5840-ABF2-C17BEF76043E}" type="presParOf" srcId="{451D79F8-EE95-0A42-9C05-BCA0C942B2AD}" destId="{BF4DA7F1-F07D-FB4C-BFDB-78F46FEA1068}" srcOrd="0" destOrd="0" presId="urn:microsoft.com/office/officeart/2005/8/layout/lProcess3"/>
    <dgm:cxn modelId="{BE073AB5-B329-E54B-BA8E-7600E94B91AC}" type="presParOf" srcId="{451D79F8-EE95-0A42-9C05-BCA0C942B2AD}" destId="{B33347BC-B705-3944-9417-6F1C1FB3468C}" srcOrd="1" destOrd="0" presId="urn:microsoft.com/office/officeart/2005/8/layout/lProcess3"/>
    <dgm:cxn modelId="{909F6FD6-E5A7-F646-97E6-73EE3FAD7B00}" type="presParOf" srcId="{451D79F8-EE95-0A42-9C05-BCA0C942B2AD}" destId="{9CE82E9A-82FD-4F4E-8842-16FE2CE4FA70}" srcOrd="2" destOrd="0" presId="urn:microsoft.com/office/officeart/2005/8/layout/lProcess3"/>
    <dgm:cxn modelId="{B6A9B9B3-080D-B14F-A58B-14EB97ACEDC7}" type="presParOf" srcId="{451D79F8-EE95-0A42-9C05-BCA0C942B2AD}" destId="{0184C985-DCFA-4D4D-A813-97476EF0D9AF}" srcOrd="3" destOrd="0" presId="urn:microsoft.com/office/officeart/2005/8/layout/lProcess3"/>
    <dgm:cxn modelId="{E1EB123D-A348-BB4A-9053-2462E2CCF26C}" type="presParOf" srcId="{451D79F8-EE95-0A42-9C05-BCA0C942B2AD}" destId="{6E60A1A2-FBB1-1040-A2FC-C55EA5E34B12}"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A0E78-52A2-3C49-8435-3A7BFCFC1AF2}"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it-IT"/>
        </a:p>
      </dgm:t>
    </dgm:pt>
    <dgm:pt modelId="{8E83C800-3881-EA4C-9A58-D2AAD567F0D9}">
      <dgm:prSet phldrT="[Testo]" custT="1"/>
      <dgm:spPr/>
      <dgm:t>
        <a:bodyPr/>
        <a:lstStyle/>
        <a:p>
          <a:r>
            <a:rPr lang="it-IT" sz="2000" dirty="0" err="1"/>
            <a:t>Make</a:t>
          </a:r>
          <a:r>
            <a:rPr lang="it-IT" sz="2000" dirty="0"/>
            <a:t> </a:t>
          </a:r>
          <a:r>
            <a:rPr lang="it-IT" sz="2000" dirty="0" err="1"/>
            <a:t>your</a:t>
          </a:r>
          <a:r>
            <a:rPr lang="it-IT" sz="2000" dirty="0"/>
            <a:t> </a:t>
          </a:r>
          <a:r>
            <a:rPr lang="it-IT" sz="2000" dirty="0" err="1"/>
            <a:t>organization</a:t>
          </a:r>
          <a:r>
            <a:rPr lang="it-IT" sz="2000" dirty="0"/>
            <a:t> a </a:t>
          </a:r>
          <a:r>
            <a:rPr lang="it-IT" sz="2000" dirty="0" err="1"/>
            <a:t>distinctively</a:t>
          </a:r>
          <a:r>
            <a:rPr lang="it-IT" sz="2000" dirty="0"/>
            <a:t> </a:t>
          </a:r>
          <a:r>
            <a:rPr lang="it-IT" sz="2000" dirty="0" err="1"/>
            <a:t>great</a:t>
          </a:r>
          <a:r>
            <a:rPr lang="it-IT" sz="2000" dirty="0"/>
            <a:t> </a:t>
          </a:r>
          <a:r>
            <a:rPr lang="it-IT" sz="2000" dirty="0" err="1"/>
            <a:t>place</a:t>
          </a:r>
          <a:r>
            <a:rPr lang="it-IT" sz="2000" dirty="0"/>
            <a:t> to work </a:t>
          </a:r>
        </a:p>
      </dgm:t>
    </dgm:pt>
    <dgm:pt modelId="{57DCD3D3-54B4-3443-9574-E77C3E9D4B21}" type="parTrans" cxnId="{875BB8C3-5FBA-0B4D-BD96-1B1BB6D55A4B}">
      <dgm:prSet/>
      <dgm:spPr/>
      <dgm:t>
        <a:bodyPr/>
        <a:lstStyle/>
        <a:p>
          <a:endParaRPr lang="it-IT"/>
        </a:p>
      </dgm:t>
    </dgm:pt>
    <dgm:pt modelId="{1C514400-6AFF-0541-9F90-9D407BF4613B}" type="sibTrans" cxnId="{875BB8C3-5FBA-0B4D-BD96-1B1BB6D55A4B}">
      <dgm:prSet/>
      <dgm:spPr/>
      <dgm:t>
        <a:bodyPr/>
        <a:lstStyle/>
        <a:p>
          <a:endParaRPr lang="it-IT"/>
        </a:p>
      </dgm:t>
    </dgm:pt>
    <dgm:pt modelId="{9A2AD338-EB9A-6E49-8D37-5B250F03990A}">
      <dgm:prSet phldrT="[Testo]" custT="1"/>
      <dgm:spPr/>
      <dgm:t>
        <a:bodyPr/>
        <a:lstStyle/>
        <a:p>
          <a:pPr marL="0" lvl="0" indent="0" algn="l" defTabSz="889000">
            <a:lnSpc>
              <a:spcPct val="90000"/>
            </a:lnSpc>
            <a:spcBef>
              <a:spcPct val="0"/>
            </a:spcBef>
            <a:spcAft>
              <a:spcPct val="35000"/>
            </a:spcAft>
            <a:buNone/>
          </a:pPr>
          <a:r>
            <a:rPr lang="it-IT" sz="2000" kern="1200" dirty="0">
              <a:solidFill>
                <a:prstClr val="black">
                  <a:hueOff val="0"/>
                  <a:satOff val="0"/>
                  <a:lumOff val="0"/>
                  <a:alphaOff val="0"/>
                </a:prstClr>
              </a:solidFill>
              <a:latin typeface="Trebuchet MS" panose="020B0603020202020204"/>
              <a:ea typeface="+mn-ea"/>
              <a:cs typeface="+mn-cs"/>
            </a:rPr>
            <a:t>Make sure the right talent knows how great you are </a:t>
          </a:r>
        </a:p>
      </dgm:t>
    </dgm:pt>
    <dgm:pt modelId="{D24EE81B-3FBD-C740-AF45-FB63DB886E49}" type="parTrans" cxnId="{72848169-C74A-234D-83AD-BBF04407F8F8}">
      <dgm:prSet/>
      <dgm:spPr/>
      <dgm:t>
        <a:bodyPr/>
        <a:lstStyle/>
        <a:p>
          <a:endParaRPr lang="it-IT"/>
        </a:p>
      </dgm:t>
    </dgm:pt>
    <dgm:pt modelId="{C0F89971-EEE8-A342-A69A-F53DB6551614}" type="sibTrans" cxnId="{72848169-C74A-234D-83AD-BBF04407F8F8}">
      <dgm:prSet/>
      <dgm:spPr/>
      <dgm:t>
        <a:bodyPr/>
        <a:lstStyle/>
        <a:p>
          <a:endParaRPr lang="it-IT"/>
        </a:p>
      </dgm:t>
    </dgm:pt>
    <dgm:pt modelId="{47FE1A03-8789-4D49-A110-384AB5BCE1AE}" type="pres">
      <dgm:prSet presAssocID="{0FCA0E78-52A2-3C49-8435-3A7BFCFC1AF2}" presName="rootnode" presStyleCnt="0">
        <dgm:presLayoutVars>
          <dgm:chMax/>
          <dgm:chPref/>
          <dgm:dir/>
          <dgm:animLvl val="lvl"/>
        </dgm:presLayoutVars>
      </dgm:prSet>
      <dgm:spPr/>
    </dgm:pt>
    <dgm:pt modelId="{2E31DAA7-015C-E84E-A378-A82CF8D4DE96}" type="pres">
      <dgm:prSet presAssocID="{8E83C800-3881-EA4C-9A58-D2AAD567F0D9}" presName="composite" presStyleCnt="0"/>
      <dgm:spPr/>
    </dgm:pt>
    <dgm:pt modelId="{AC862A25-425D-FF40-959A-49104FA9E9D8}" type="pres">
      <dgm:prSet presAssocID="{8E83C800-3881-EA4C-9A58-D2AAD567F0D9}" presName="LShape" presStyleLbl="alignNode1" presStyleIdx="0" presStyleCnt="3"/>
      <dgm:spPr/>
    </dgm:pt>
    <dgm:pt modelId="{A6A6790F-5D32-474B-9DD2-F0D0E702AD7B}" type="pres">
      <dgm:prSet presAssocID="{8E83C800-3881-EA4C-9A58-D2AAD567F0D9}" presName="ParentText" presStyleLbl="revTx" presStyleIdx="0" presStyleCnt="2" custScaleX="130814" custScaleY="56791" custLinFactNeighborX="13633" custLinFactNeighborY="-20760">
        <dgm:presLayoutVars>
          <dgm:chMax val="0"/>
          <dgm:chPref val="0"/>
          <dgm:bulletEnabled val="1"/>
        </dgm:presLayoutVars>
      </dgm:prSet>
      <dgm:spPr/>
    </dgm:pt>
    <dgm:pt modelId="{1200B4A3-5454-014A-B97F-E1272994A6C1}" type="pres">
      <dgm:prSet presAssocID="{8E83C800-3881-EA4C-9A58-D2AAD567F0D9}" presName="Triangle" presStyleLbl="alignNode1" presStyleIdx="1" presStyleCnt="3" custLinFactNeighborX="85268" custLinFactNeighborY="-13117"/>
      <dgm:spPr/>
    </dgm:pt>
    <dgm:pt modelId="{7BC268C0-C497-3449-A60C-D8372591FE2F}" type="pres">
      <dgm:prSet presAssocID="{1C514400-6AFF-0541-9F90-9D407BF4613B}" presName="sibTrans" presStyleCnt="0"/>
      <dgm:spPr/>
    </dgm:pt>
    <dgm:pt modelId="{D6AE6545-B1F4-5944-B8D7-0B6EBA1F3FE2}" type="pres">
      <dgm:prSet presAssocID="{1C514400-6AFF-0541-9F90-9D407BF4613B}" presName="space" presStyleCnt="0"/>
      <dgm:spPr/>
    </dgm:pt>
    <dgm:pt modelId="{70E1043F-D7A5-CE43-8063-140626DC0B32}" type="pres">
      <dgm:prSet presAssocID="{9A2AD338-EB9A-6E49-8D37-5B250F03990A}" presName="composite" presStyleCnt="0"/>
      <dgm:spPr/>
    </dgm:pt>
    <dgm:pt modelId="{EEB0281C-A7E2-264E-BB30-792A09871CD7}" type="pres">
      <dgm:prSet presAssocID="{9A2AD338-EB9A-6E49-8D37-5B250F03990A}" presName="LShape" presStyleLbl="alignNode1" presStyleIdx="2" presStyleCnt="3" custScaleX="107573" custLinFactNeighborX="458" custLinFactNeighborY="-51068"/>
      <dgm:spPr/>
    </dgm:pt>
    <dgm:pt modelId="{EC49B075-ED88-004D-B4C5-C53FECA359AA}" type="pres">
      <dgm:prSet presAssocID="{9A2AD338-EB9A-6E49-8D37-5B250F03990A}" presName="ParentText" presStyleLbl="revTx" presStyleIdx="1" presStyleCnt="2" custScaleX="125115" custScaleY="58281" custLinFactNeighborX="8399" custLinFactNeighborY="-61133">
        <dgm:presLayoutVars>
          <dgm:chMax val="0"/>
          <dgm:chPref val="0"/>
          <dgm:bulletEnabled val="1"/>
        </dgm:presLayoutVars>
      </dgm:prSet>
      <dgm:spPr/>
    </dgm:pt>
  </dgm:ptLst>
  <dgm:cxnLst>
    <dgm:cxn modelId="{C286F465-9314-8446-8B7D-813930F1B459}" type="presOf" srcId="{0FCA0E78-52A2-3C49-8435-3A7BFCFC1AF2}" destId="{47FE1A03-8789-4D49-A110-384AB5BCE1AE}" srcOrd="0" destOrd="0" presId="urn:microsoft.com/office/officeart/2009/3/layout/StepUpProcess"/>
    <dgm:cxn modelId="{72848169-C74A-234D-83AD-BBF04407F8F8}" srcId="{0FCA0E78-52A2-3C49-8435-3A7BFCFC1AF2}" destId="{9A2AD338-EB9A-6E49-8D37-5B250F03990A}" srcOrd="1" destOrd="0" parTransId="{D24EE81B-3FBD-C740-AF45-FB63DB886E49}" sibTransId="{C0F89971-EEE8-A342-A69A-F53DB6551614}"/>
    <dgm:cxn modelId="{163CED9B-2EEB-D946-B32E-369CC37A34F2}" type="presOf" srcId="{8E83C800-3881-EA4C-9A58-D2AAD567F0D9}" destId="{A6A6790F-5D32-474B-9DD2-F0D0E702AD7B}" srcOrd="0" destOrd="0" presId="urn:microsoft.com/office/officeart/2009/3/layout/StepUpProcess"/>
    <dgm:cxn modelId="{875BB8C3-5FBA-0B4D-BD96-1B1BB6D55A4B}" srcId="{0FCA0E78-52A2-3C49-8435-3A7BFCFC1AF2}" destId="{8E83C800-3881-EA4C-9A58-D2AAD567F0D9}" srcOrd="0" destOrd="0" parTransId="{57DCD3D3-54B4-3443-9574-E77C3E9D4B21}" sibTransId="{1C514400-6AFF-0541-9F90-9D407BF4613B}"/>
    <dgm:cxn modelId="{274D8AEF-3D38-8F44-AAE4-65E605349C41}" type="presOf" srcId="{9A2AD338-EB9A-6E49-8D37-5B250F03990A}" destId="{EC49B075-ED88-004D-B4C5-C53FECA359AA}" srcOrd="0" destOrd="0" presId="urn:microsoft.com/office/officeart/2009/3/layout/StepUpProcess"/>
    <dgm:cxn modelId="{A0061ED8-8A37-1B46-B32C-39AE0B35DF1E}" type="presParOf" srcId="{47FE1A03-8789-4D49-A110-384AB5BCE1AE}" destId="{2E31DAA7-015C-E84E-A378-A82CF8D4DE96}" srcOrd="0" destOrd="0" presId="urn:microsoft.com/office/officeart/2009/3/layout/StepUpProcess"/>
    <dgm:cxn modelId="{29CC25B9-CDC6-5042-8106-9F42B33200D3}" type="presParOf" srcId="{2E31DAA7-015C-E84E-A378-A82CF8D4DE96}" destId="{AC862A25-425D-FF40-959A-49104FA9E9D8}" srcOrd="0" destOrd="0" presId="urn:microsoft.com/office/officeart/2009/3/layout/StepUpProcess"/>
    <dgm:cxn modelId="{33E7AFC1-C4AA-3045-9CA6-78A6AD8C71C6}" type="presParOf" srcId="{2E31DAA7-015C-E84E-A378-A82CF8D4DE96}" destId="{A6A6790F-5D32-474B-9DD2-F0D0E702AD7B}" srcOrd="1" destOrd="0" presId="urn:microsoft.com/office/officeart/2009/3/layout/StepUpProcess"/>
    <dgm:cxn modelId="{52466B32-923D-B342-8336-E69B9D3F4B72}" type="presParOf" srcId="{2E31DAA7-015C-E84E-A378-A82CF8D4DE96}" destId="{1200B4A3-5454-014A-B97F-E1272994A6C1}" srcOrd="2" destOrd="0" presId="urn:microsoft.com/office/officeart/2009/3/layout/StepUpProcess"/>
    <dgm:cxn modelId="{D0113AC3-1969-304D-AD4E-EFD372F07EF0}" type="presParOf" srcId="{47FE1A03-8789-4D49-A110-384AB5BCE1AE}" destId="{7BC268C0-C497-3449-A60C-D8372591FE2F}" srcOrd="1" destOrd="0" presId="urn:microsoft.com/office/officeart/2009/3/layout/StepUpProcess"/>
    <dgm:cxn modelId="{286B48FE-1B7D-4148-85B8-F5C08B310E12}" type="presParOf" srcId="{7BC268C0-C497-3449-A60C-D8372591FE2F}" destId="{D6AE6545-B1F4-5944-B8D7-0B6EBA1F3FE2}" srcOrd="0" destOrd="0" presId="urn:microsoft.com/office/officeart/2009/3/layout/StepUpProcess"/>
    <dgm:cxn modelId="{92805D41-9666-9842-9B88-3A6ECFE56964}" type="presParOf" srcId="{47FE1A03-8789-4D49-A110-384AB5BCE1AE}" destId="{70E1043F-D7A5-CE43-8063-140626DC0B32}" srcOrd="2" destOrd="0" presId="urn:microsoft.com/office/officeart/2009/3/layout/StepUpProcess"/>
    <dgm:cxn modelId="{FE3047F2-D5D1-044E-B16A-0B2E9F6C3953}" type="presParOf" srcId="{70E1043F-D7A5-CE43-8063-140626DC0B32}" destId="{EEB0281C-A7E2-264E-BB30-792A09871CD7}" srcOrd="0" destOrd="0" presId="urn:microsoft.com/office/officeart/2009/3/layout/StepUpProcess"/>
    <dgm:cxn modelId="{9C01EC88-B29C-3841-99B3-538159263E3A}" type="presParOf" srcId="{70E1043F-D7A5-CE43-8063-140626DC0B32}" destId="{EC49B075-ED88-004D-B4C5-C53FECA359A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34B001-785E-C549-A8A1-3B093A0096F1}"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it-IT"/>
        </a:p>
      </dgm:t>
    </dgm:pt>
    <dgm:pt modelId="{E459E0D3-F420-CF4A-BB1E-A7C781B01830}">
      <dgm:prSet phldrT="[Testo]" custT="1"/>
      <dgm:spPr>
        <a:ln>
          <a:noFill/>
        </a:ln>
      </dgm:spPr>
      <dgm:t>
        <a:bodyPr/>
        <a:lstStyle/>
        <a:p>
          <a:r>
            <a:rPr lang="it-IT" sz="2000" dirty="0"/>
            <a:t>Develop a clear understanding of your organization’s business objectives and the talent needed to meet those objectives</a:t>
          </a:r>
        </a:p>
      </dgm:t>
    </dgm:pt>
    <dgm:pt modelId="{86C02747-7F39-8049-9303-FE74BB129D27}" type="parTrans" cxnId="{A0169E43-29B0-6F4F-9415-2E2D2042AF65}">
      <dgm:prSet/>
      <dgm:spPr/>
      <dgm:t>
        <a:bodyPr/>
        <a:lstStyle/>
        <a:p>
          <a:endParaRPr lang="it-IT"/>
        </a:p>
      </dgm:t>
    </dgm:pt>
    <dgm:pt modelId="{0DE75753-2038-5A4C-97B9-1815E09D1F16}" type="sibTrans" cxnId="{A0169E43-29B0-6F4F-9415-2E2D2042AF65}">
      <dgm:prSet/>
      <dgm:spPr/>
      <dgm:t>
        <a:bodyPr/>
        <a:lstStyle/>
        <a:p>
          <a:endParaRPr lang="it-IT"/>
        </a:p>
      </dgm:t>
    </dgm:pt>
    <dgm:pt modelId="{C2871C22-67BC-0D47-9F45-EE75EAFB657A}">
      <dgm:prSet phldrT="[Testo]" custT="1"/>
      <dgm:spPr>
        <a:ln>
          <a:noFill/>
        </a:ln>
      </dgm:spPr>
      <dgm:t>
        <a:bodyPr/>
        <a:lstStyle/>
        <a:p>
          <a:r>
            <a:rPr lang="it-IT" sz="2000" dirty="0"/>
            <a:t>Evaluate your current employer brand image among potential recruits and the employer brand experience of your current employees</a:t>
          </a:r>
        </a:p>
      </dgm:t>
    </dgm:pt>
    <dgm:pt modelId="{9B9AF339-D3D7-6E4D-9BE2-C01F8C91B89F}" type="parTrans" cxnId="{13394105-3136-FA49-8459-BAF38ABAEDD9}">
      <dgm:prSet/>
      <dgm:spPr/>
      <dgm:t>
        <a:bodyPr/>
        <a:lstStyle/>
        <a:p>
          <a:endParaRPr lang="it-IT"/>
        </a:p>
      </dgm:t>
    </dgm:pt>
    <dgm:pt modelId="{814E3024-6809-3D4A-94C9-3FF2CB703AE1}" type="sibTrans" cxnId="{13394105-3136-FA49-8459-BAF38ABAEDD9}">
      <dgm:prSet/>
      <dgm:spPr/>
      <dgm:t>
        <a:bodyPr/>
        <a:lstStyle/>
        <a:p>
          <a:endParaRPr lang="it-IT"/>
        </a:p>
      </dgm:t>
    </dgm:pt>
    <dgm:pt modelId="{DA9FCEF0-88D5-9B45-B21D-60D6104CC24D}">
      <dgm:prSet phldrT="[Testo]" custT="1"/>
      <dgm:spPr/>
      <dgm:t>
        <a:bodyPr/>
        <a:lstStyle/>
        <a:p>
          <a:r>
            <a:rPr lang="it-IT" sz="2800" dirty="0"/>
            <a:t>1</a:t>
          </a:r>
        </a:p>
      </dgm:t>
    </dgm:pt>
    <dgm:pt modelId="{AF391D7F-8500-7E44-90B2-6DAF3685A3FE}" type="sibTrans" cxnId="{91E231C1-50E7-C945-A301-1C76A5DD7057}">
      <dgm:prSet/>
      <dgm:spPr/>
      <dgm:t>
        <a:bodyPr/>
        <a:lstStyle/>
        <a:p>
          <a:endParaRPr lang="it-IT"/>
        </a:p>
      </dgm:t>
    </dgm:pt>
    <dgm:pt modelId="{B8B9A107-D75F-EF46-8ACB-2E9A8D013289}" type="parTrans" cxnId="{91E231C1-50E7-C945-A301-1C76A5DD7057}">
      <dgm:prSet/>
      <dgm:spPr/>
      <dgm:t>
        <a:bodyPr/>
        <a:lstStyle/>
        <a:p>
          <a:endParaRPr lang="it-IT"/>
        </a:p>
      </dgm:t>
    </dgm:pt>
    <dgm:pt modelId="{7DF5D2BC-D629-4344-8731-E7292F368CFB}">
      <dgm:prSet phldrT="[Testo]" custT="1"/>
      <dgm:spPr/>
      <dgm:t>
        <a:bodyPr/>
        <a:lstStyle/>
        <a:p>
          <a:endParaRPr lang="it-IT" sz="2800" dirty="0"/>
        </a:p>
        <a:p>
          <a:r>
            <a:rPr lang="it-IT" sz="2800" dirty="0"/>
            <a:t>2</a:t>
          </a:r>
          <a:endParaRPr lang="it-IT" sz="1400" dirty="0"/>
        </a:p>
      </dgm:t>
    </dgm:pt>
    <dgm:pt modelId="{E26ABA27-953D-A448-9243-CD2F6937BD2D}" type="sibTrans" cxnId="{A38A1563-5D67-764D-A040-CAFFE9AF194A}">
      <dgm:prSet/>
      <dgm:spPr/>
      <dgm:t>
        <a:bodyPr/>
        <a:lstStyle/>
        <a:p>
          <a:endParaRPr lang="it-IT"/>
        </a:p>
      </dgm:t>
    </dgm:pt>
    <dgm:pt modelId="{5173BC7E-6673-FC4A-A676-27DDF4B5A546}" type="parTrans" cxnId="{A38A1563-5D67-764D-A040-CAFFE9AF194A}">
      <dgm:prSet/>
      <dgm:spPr/>
      <dgm:t>
        <a:bodyPr/>
        <a:lstStyle/>
        <a:p>
          <a:endParaRPr lang="it-IT"/>
        </a:p>
      </dgm:t>
    </dgm:pt>
    <dgm:pt modelId="{12CC339C-475B-7C41-8415-27C98677362D}" type="pres">
      <dgm:prSet presAssocID="{1034B001-785E-C549-A8A1-3B093A0096F1}" presName="Name0" presStyleCnt="0">
        <dgm:presLayoutVars>
          <dgm:chMax/>
          <dgm:chPref/>
          <dgm:dir/>
        </dgm:presLayoutVars>
      </dgm:prSet>
      <dgm:spPr/>
    </dgm:pt>
    <dgm:pt modelId="{89CB3088-A6E6-4544-9B1C-2F8EE92D9378}" type="pres">
      <dgm:prSet presAssocID="{DA9FCEF0-88D5-9B45-B21D-60D6104CC24D}" presName="parenttextcomposite" presStyleCnt="0"/>
      <dgm:spPr/>
    </dgm:pt>
    <dgm:pt modelId="{DD458CE0-9C0F-CD4F-B32E-DF4CD4B03451}" type="pres">
      <dgm:prSet presAssocID="{DA9FCEF0-88D5-9B45-B21D-60D6104CC24D}" presName="parenttext" presStyleLbl="revTx" presStyleIdx="0" presStyleCnt="2" custLinFactNeighborX="598">
        <dgm:presLayoutVars>
          <dgm:chMax/>
          <dgm:chPref val="2"/>
          <dgm:bulletEnabled val="1"/>
        </dgm:presLayoutVars>
      </dgm:prSet>
      <dgm:spPr/>
    </dgm:pt>
    <dgm:pt modelId="{BF35CE91-FA0A-0440-A3EA-910BED392132}" type="pres">
      <dgm:prSet presAssocID="{DA9FCEF0-88D5-9B45-B21D-60D6104CC24D}" presName="composite" presStyleCnt="0"/>
      <dgm:spPr/>
    </dgm:pt>
    <dgm:pt modelId="{E1EFD709-9979-3C45-BF76-CD8287E9DA13}" type="pres">
      <dgm:prSet presAssocID="{DA9FCEF0-88D5-9B45-B21D-60D6104CC24D}" presName="chevron1" presStyleLbl="alignNode1" presStyleIdx="0" presStyleCnt="14"/>
      <dgm:spPr/>
    </dgm:pt>
    <dgm:pt modelId="{EAD58DD7-335A-1843-9FAF-1EBD46BC3EA0}" type="pres">
      <dgm:prSet presAssocID="{DA9FCEF0-88D5-9B45-B21D-60D6104CC24D}" presName="chevron2" presStyleLbl="alignNode1" presStyleIdx="1" presStyleCnt="14"/>
      <dgm:spPr/>
    </dgm:pt>
    <dgm:pt modelId="{756AE0EC-C3A9-4740-958B-13985517A674}" type="pres">
      <dgm:prSet presAssocID="{DA9FCEF0-88D5-9B45-B21D-60D6104CC24D}" presName="chevron3" presStyleLbl="alignNode1" presStyleIdx="2" presStyleCnt="14"/>
      <dgm:spPr/>
    </dgm:pt>
    <dgm:pt modelId="{9927D4D3-9B4E-D643-935C-90B03031E4E6}" type="pres">
      <dgm:prSet presAssocID="{DA9FCEF0-88D5-9B45-B21D-60D6104CC24D}" presName="chevron4" presStyleLbl="alignNode1" presStyleIdx="3" presStyleCnt="14"/>
      <dgm:spPr/>
    </dgm:pt>
    <dgm:pt modelId="{8D4D4A92-7A8D-1D42-AA65-D3715CB33232}" type="pres">
      <dgm:prSet presAssocID="{DA9FCEF0-88D5-9B45-B21D-60D6104CC24D}" presName="chevron5" presStyleLbl="alignNode1" presStyleIdx="4" presStyleCnt="14"/>
      <dgm:spPr/>
    </dgm:pt>
    <dgm:pt modelId="{E1B03CD2-64D7-D84D-A0DE-0C125438ED3B}" type="pres">
      <dgm:prSet presAssocID="{DA9FCEF0-88D5-9B45-B21D-60D6104CC24D}" presName="chevron6" presStyleLbl="alignNode1" presStyleIdx="5" presStyleCnt="14"/>
      <dgm:spPr/>
    </dgm:pt>
    <dgm:pt modelId="{8A98D63D-FEE0-C84B-8374-B9FA00C8E14C}" type="pres">
      <dgm:prSet presAssocID="{DA9FCEF0-88D5-9B45-B21D-60D6104CC24D}" presName="chevron7" presStyleLbl="alignNode1" presStyleIdx="6" presStyleCnt="14" custScaleX="160574"/>
      <dgm:spPr/>
    </dgm:pt>
    <dgm:pt modelId="{92EB12B5-7592-924F-96C3-9EDDF39C608A}" type="pres">
      <dgm:prSet presAssocID="{DA9FCEF0-88D5-9B45-B21D-60D6104CC24D}" presName="childtext" presStyleLbl="solidFgAcc1" presStyleIdx="0" presStyleCnt="2">
        <dgm:presLayoutVars>
          <dgm:chMax/>
          <dgm:chPref val="0"/>
          <dgm:bulletEnabled val="1"/>
        </dgm:presLayoutVars>
      </dgm:prSet>
      <dgm:spPr/>
    </dgm:pt>
    <dgm:pt modelId="{DD0E193E-DD03-CC45-855F-E4B23AD2AFC4}" type="pres">
      <dgm:prSet presAssocID="{AF391D7F-8500-7E44-90B2-6DAF3685A3FE}" presName="sibTrans" presStyleCnt="0"/>
      <dgm:spPr/>
    </dgm:pt>
    <dgm:pt modelId="{B01D3D86-ECAD-B445-BCD3-F95CE492E51E}" type="pres">
      <dgm:prSet presAssocID="{7DF5D2BC-D629-4344-8731-E7292F368CFB}" presName="parenttextcomposite" presStyleCnt="0"/>
      <dgm:spPr/>
    </dgm:pt>
    <dgm:pt modelId="{E62B8AD0-2760-054B-BF82-6B7026280B51}" type="pres">
      <dgm:prSet presAssocID="{7DF5D2BC-D629-4344-8731-E7292F368CFB}" presName="parenttext" presStyleLbl="revTx" presStyleIdx="1" presStyleCnt="2">
        <dgm:presLayoutVars>
          <dgm:chMax/>
          <dgm:chPref val="2"/>
          <dgm:bulletEnabled val="1"/>
        </dgm:presLayoutVars>
      </dgm:prSet>
      <dgm:spPr/>
    </dgm:pt>
    <dgm:pt modelId="{64172DEE-9FD0-8F49-A316-02B6BE990141}" type="pres">
      <dgm:prSet presAssocID="{7DF5D2BC-D629-4344-8731-E7292F368CFB}" presName="composite" presStyleCnt="0"/>
      <dgm:spPr/>
    </dgm:pt>
    <dgm:pt modelId="{9EE28646-B3C6-F94E-B435-342E839A0E15}" type="pres">
      <dgm:prSet presAssocID="{7DF5D2BC-D629-4344-8731-E7292F368CFB}" presName="chevron1" presStyleLbl="alignNode1" presStyleIdx="7" presStyleCnt="14"/>
      <dgm:spPr/>
    </dgm:pt>
    <dgm:pt modelId="{56D39236-2E8E-2B4D-9986-629A23D7EE76}" type="pres">
      <dgm:prSet presAssocID="{7DF5D2BC-D629-4344-8731-E7292F368CFB}" presName="chevron2" presStyleLbl="alignNode1" presStyleIdx="8" presStyleCnt="14"/>
      <dgm:spPr/>
    </dgm:pt>
    <dgm:pt modelId="{7D7F5D16-F706-6B48-B223-041795DA872D}" type="pres">
      <dgm:prSet presAssocID="{7DF5D2BC-D629-4344-8731-E7292F368CFB}" presName="chevron3" presStyleLbl="alignNode1" presStyleIdx="9" presStyleCnt="14"/>
      <dgm:spPr/>
    </dgm:pt>
    <dgm:pt modelId="{B16B00CF-CB8F-584E-A411-74F522F2B153}" type="pres">
      <dgm:prSet presAssocID="{7DF5D2BC-D629-4344-8731-E7292F368CFB}" presName="chevron4" presStyleLbl="alignNode1" presStyleIdx="10" presStyleCnt="14"/>
      <dgm:spPr/>
    </dgm:pt>
    <dgm:pt modelId="{54365ADF-B41C-CD4D-8526-0AA6EF0E7AF8}" type="pres">
      <dgm:prSet presAssocID="{7DF5D2BC-D629-4344-8731-E7292F368CFB}" presName="chevron5" presStyleLbl="alignNode1" presStyleIdx="11" presStyleCnt="14"/>
      <dgm:spPr/>
    </dgm:pt>
    <dgm:pt modelId="{04614D72-9FB8-6F43-838F-F26C2CCADB73}" type="pres">
      <dgm:prSet presAssocID="{7DF5D2BC-D629-4344-8731-E7292F368CFB}" presName="chevron6" presStyleLbl="alignNode1" presStyleIdx="12" presStyleCnt="14"/>
      <dgm:spPr/>
    </dgm:pt>
    <dgm:pt modelId="{3AEEA84A-218B-294F-B369-11BA6F225E0C}" type="pres">
      <dgm:prSet presAssocID="{7DF5D2BC-D629-4344-8731-E7292F368CFB}" presName="chevron7" presStyleLbl="alignNode1" presStyleIdx="13" presStyleCnt="14" custScaleX="156790"/>
      <dgm:spPr/>
    </dgm:pt>
    <dgm:pt modelId="{71755532-E990-4343-96AF-52193DE28888}" type="pres">
      <dgm:prSet presAssocID="{7DF5D2BC-D629-4344-8731-E7292F368CFB}" presName="childtext" presStyleLbl="solidFgAcc1" presStyleIdx="1" presStyleCnt="2">
        <dgm:presLayoutVars>
          <dgm:chMax/>
          <dgm:chPref val="0"/>
          <dgm:bulletEnabled val="1"/>
        </dgm:presLayoutVars>
      </dgm:prSet>
      <dgm:spPr/>
    </dgm:pt>
  </dgm:ptLst>
  <dgm:cxnLst>
    <dgm:cxn modelId="{13394105-3136-FA49-8459-BAF38ABAEDD9}" srcId="{7DF5D2BC-D629-4344-8731-E7292F368CFB}" destId="{C2871C22-67BC-0D47-9F45-EE75EAFB657A}" srcOrd="0" destOrd="0" parTransId="{9B9AF339-D3D7-6E4D-9BE2-C01F8C91B89F}" sibTransId="{814E3024-6809-3D4A-94C9-3FF2CB703AE1}"/>
    <dgm:cxn modelId="{7EF0050E-62EA-994F-80D1-11EA221A98D5}" type="presOf" srcId="{E459E0D3-F420-CF4A-BB1E-A7C781B01830}" destId="{92EB12B5-7592-924F-96C3-9EDDF39C608A}" srcOrd="0" destOrd="0" presId="urn:microsoft.com/office/officeart/2008/layout/VerticalAccentList"/>
    <dgm:cxn modelId="{C364F917-A396-6846-BF79-608252A8BD94}" type="presOf" srcId="{7DF5D2BC-D629-4344-8731-E7292F368CFB}" destId="{E62B8AD0-2760-054B-BF82-6B7026280B51}" srcOrd="0" destOrd="0" presId="urn:microsoft.com/office/officeart/2008/layout/VerticalAccentList"/>
    <dgm:cxn modelId="{A38A1563-5D67-764D-A040-CAFFE9AF194A}" srcId="{1034B001-785E-C549-A8A1-3B093A0096F1}" destId="{7DF5D2BC-D629-4344-8731-E7292F368CFB}" srcOrd="1" destOrd="0" parTransId="{5173BC7E-6673-FC4A-A676-27DDF4B5A546}" sibTransId="{E26ABA27-953D-A448-9243-CD2F6937BD2D}"/>
    <dgm:cxn modelId="{A0169E43-29B0-6F4F-9415-2E2D2042AF65}" srcId="{DA9FCEF0-88D5-9B45-B21D-60D6104CC24D}" destId="{E459E0D3-F420-CF4A-BB1E-A7C781B01830}" srcOrd="0" destOrd="0" parTransId="{86C02747-7F39-8049-9303-FE74BB129D27}" sibTransId="{0DE75753-2038-5A4C-97B9-1815E09D1F16}"/>
    <dgm:cxn modelId="{5B139A64-A7A2-ED40-A4FA-497238BFD051}" type="presOf" srcId="{C2871C22-67BC-0D47-9F45-EE75EAFB657A}" destId="{71755532-E990-4343-96AF-52193DE28888}" srcOrd="0" destOrd="0" presId="urn:microsoft.com/office/officeart/2008/layout/VerticalAccentList"/>
    <dgm:cxn modelId="{B53172B5-5D2A-BF47-8B49-981607355325}" type="presOf" srcId="{1034B001-785E-C549-A8A1-3B093A0096F1}" destId="{12CC339C-475B-7C41-8415-27C98677362D}" srcOrd="0" destOrd="0" presId="urn:microsoft.com/office/officeart/2008/layout/VerticalAccentList"/>
    <dgm:cxn modelId="{91E231C1-50E7-C945-A301-1C76A5DD7057}" srcId="{1034B001-785E-C549-A8A1-3B093A0096F1}" destId="{DA9FCEF0-88D5-9B45-B21D-60D6104CC24D}" srcOrd="0" destOrd="0" parTransId="{B8B9A107-D75F-EF46-8ACB-2E9A8D013289}" sibTransId="{AF391D7F-8500-7E44-90B2-6DAF3685A3FE}"/>
    <dgm:cxn modelId="{48BF6BFB-3FCE-5D4C-8DC1-FC1D85E2A9B5}" type="presOf" srcId="{DA9FCEF0-88D5-9B45-B21D-60D6104CC24D}" destId="{DD458CE0-9C0F-CD4F-B32E-DF4CD4B03451}" srcOrd="0" destOrd="0" presId="urn:microsoft.com/office/officeart/2008/layout/VerticalAccentList"/>
    <dgm:cxn modelId="{EB911FE4-CA5C-3347-A0C7-832F3A7FE1C0}" type="presParOf" srcId="{12CC339C-475B-7C41-8415-27C98677362D}" destId="{89CB3088-A6E6-4544-9B1C-2F8EE92D9378}" srcOrd="0" destOrd="0" presId="urn:microsoft.com/office/officeart/2008/layout/VerticalAccentList"/>
    <dgm:cxn modelId="{AAD45A0F-F4FB-564A-B69E-079FA98413C8}" type="presParOf" srcId="{89CB3088-A6E6-4544-9B1C-2F8EE92D9378}" destId="{DD458CE0-9C0F-CD4F-B32E-DF4CD4B03451}" srcOrd="0" destOrd="0" presId="urn:microsoft.com/office/officeart/2008/layout/VerticalAccentList"/>
    <dgm:cxn modelId="{ECAEE237-1ABF-3349-B517-6B1CCD2476B8}" type="presParOf" srcId="{12CC339C-475B-7C41-8415-27C98677362D}" destId="{BF35CE91-FA0A-0440-A3EA-910BED392132}" srcOrd="1" destOrd="0" presId="urn:microsoft.com/office/officeart/2008/layout/VerticalAccentList"/>
    <dgm:cxn modelId="{7B485506-B7AC-B74A-8833-D6EBD6747E7E}" type="presParOf" srcId="{BF35CE91-FA0A-0440-A3EA-910BED392132}" destId="{E1EFD709-9979-3C45-BF76-CD8287E9DA13}" srcOrd="0" destOrd="0" presId="urn:microsoft.com/office/officeart/2008/layout/VerticalAccentList"/>
    <dgm:cxn modelId="{48F71658-14E8-374D-ADC8-63D1990A6016}" type="presParOf" srcId="{BF35CE91-FA0A-0440-A3EA-910BED392132}" destId="{EAD58DD7-335A-1843-9FAF-1EBD46BC3EA0}" srcOrd="1" destOrd="0" presId="urn:microsoft.com/office/officeart/2008/layout/VerticalAccentList"/>
    <dgm:cxn modelId="{F792496F-AC3A-904D-9285-607A70139A48}" type="presParOf" srcId="{BF35CE91-FA0A-0440-A3EA-910BED392132}" destId="{756AE0EC-C3A9-4740-958B-13985517A674}" srcOrd="2" destOrd="0" presId="urn:microsoft.com/office/officeart/2008/layout/VerticalAccentList"/>
    <dgm:cxn modelId="{446AD722-46DA-B841-8132-2719AEDFAB9F}" type="presParOf" srcId="{BF35CE91-FA0A-0440-A3EA-910BED392132}" destId="{9927D4D3-9B4E-D643-935C-90B03031E4E6}" srcOrd="3" destOrd="0" presId="urn:microsoft.com/office/officeart/2008/layout/VerticalAccentList"/>
    <dgm:cxn modelId="{D04C69BB-88C5-0F45-8EB9-2489B1C20136}" type="presParOf" srcId="{BF35CE91-FA0A-0440-A3EA-910BED392132}" destId="{8D4D4A92-7A8D-1D42-AA65-D3715CB33232}" srcOrd="4" destOrd="0" presId="urn:microsoft.com/office/officeart/2008/layout/VerticalAccentList"/>
    <dgm:cxn modelId="{AD59A1EC-7443-254C-A1C5-F825D3D884FA}" type="presParOf" srcId="{BF35CE91-FA0A-0440-A3EA-910BED392132}" destId="{E1B03CD2-64D7-D84D-A0DE-0C125438ED3B}" srcOrd="5" destOrd="0" presId="urn:microsoft.com/office/officeart/2008/layout/VerticalAccentList"/>
    <dgm:cxn modelId="{D8B2F8E7-C039-524D-B301-033010BF0B1B}" type="presParOf" srcId="{BF35CE91-FA0A-0440-A3EA-910BED392132}" destId="{8A98D63D-FEE0-C84B-8374-B9FA00C8E14C}" srcOrd="6" destOrd="0" presId="urn:microsoft.com/office/officeart/2008/layout/VerticalAccentList"/>
    <dgm:cxn modelId="{4AA59348-756B-2948-95E8-9CCB08F41CF8}" type="presParOf" srcId="{BF35CE91-FA0A-0440-A3EA-910BED392132}" destId="{92EB12B5-7592-924F-96C3-9EDDF39C608A}" srcOrd="7" destOrd="0" presId="urn:microsoft.com/office/officeart/2008/layout/VerticalAccentList"/>
    <dgm:cxn modelId="{F1A470C8-5DB8-7D48-B932-627B06B4CBAB}" type="presParOf" srcId="{12CC339C-475B-7C41-8415-27C98677362D}" destId="{DD0E193E-DD03-CC45-855F-E4B23AD2AFC4}" srcOrd="2" destOrd="0" presId="urn:microsoft.com/office/officeart/2008/layout/VerticalAccentList"/>
    <dgm:cxn modelId="{F6AEE756-55EC-174B-86C9-85A8EB8D3EF7}" type="presParOf" srcId="{12CC339C-475B-7C41-8415-27C98677362D}" destId="{B01D3D86-ECAD-B445-BCD3-F95CE492E51E}" srcOrd="3" destOrd="0" presId="urn:microsoft.com/office/officeart/2008/layout/VerticalAccentList"/>
    <dgm:cxn modelId="{A9B7B565-B6F6-044F-A471-DDDE26A8C98B}" type="presParOf" srcId="{B01D3D86-ECAD-B445-BCD3-F95CE492E51E}" destId="{E62B8AD0-2760-054B-BF82-6B7026280B51}" srcOrd="0" destOrd="0" presId="urn:microsoft.com/office/officeart/2008/layout/VerticalAccentList"/>
    <dgm:cxn modelId="{23EA6BE4-3445-324B-9E7E-ADB2DAB423A4}" type="presParOf" srcId="{12CC339C-475B-7C41-8415-27C98677362D}" destId="{64172DEE-9FD0-8F49-A316-02B6BE990141}" srcOrd="4" destOrd="0" presId="urn:microsoft.com/office/officeart/2008/layout/VerticalAccentList"/>
    <dgm:cxn modelId="{470C6E1D-1572-1A41-820C-F9326B2F2FC3}" type="presParOf" srcId="{64172DEE-9FD0-8F49-A316-02B6BE990141}" destId="{9EE28646-B3C6-F94E-B435-342E839A0E15}" srcOrd="0" destOrd="0" presId="urn:microsoft.com/office/officeart/2008/layout/VerticalAccentList"/>
    <dgm:cxn modelId="{D117F3F8-17E5-C94C-B177-D48146331624}" type="presParOf" srcId="{64172DEE-9FD0-8F49-A316-02B6BE990141}" destId="{56D39236-2E8E-2B4D-9986-629A23D7EE76}" srcOrd="1" destOrd="0" presId="urn:microsoft.com/office/officeart/2008/layout/VerticalAccentList"/>
    <dgm:cxn modelId="{A5FB6AFE-EDCB-4542-9BA3-416DAA7A43C2}" type="presParOf" srcId="{64172DEE-9FD0-8F49-A316-02B6BE990141}" destId="{7D7F5D16-F706-6B48-B223-041795DA872D}" srcOrd="2" destOrd="0" presId="urn:microsoft.com/office/officeart/2008/layout/VerticalAccentList"/>
    <dgm:cxn modelId="{EC790E10-B5B0-494C-A785-A833B8585676}" type="presParOf" srcId="{64172DEE-9FD0-8F49-A316-02B6BE990141}" destId="{B16B00CF-CB8F-584E-A411-74F522F2B153}" srcOrd="3" destOrd="0" presId="urn:microsoft.com/office/officeart/2008/layout/VerticalAccentList"/>
    <dgm:cxn modelId="{97DDF5E4-FC8B-F142-B51F-49D8798F1AB1}" type="presParOf" srcId="{64172DEE-9FD0-8F49-A316-02B6BE990141}" destId="{54365ADF-B41C-CD4D-8526-0AA6EF0E7AF8}" srcOrd="4" destOrd="0" presId="urn:microsoft.com/office/officeart/2008/layout/VerticalAccentList"/>
    <dgm:cxn modelId="{A2426546-DCDF-714E-99BA-4088AE8563F4}" type="presParOf" srcId="{64172DEE-9FD0-8F49-A316-02B6BE990141}" destId="{04614D72-9FB8-6F43-838F-F26C2CCADB73}" srcOrd="5" destOrd="0" presId="urn:microsoft.com/office/officeart/2008/layout/VerticalAccentList"/>
    <dgm:cxn modelId="{552790E5-90AC-7C4D-B69B-0169CA3087FC}" type="presParOf" srcId="{64172DEE-9FD0-8F49-A316-02B6BE990141}" destId="{3AEEA84A-218B-294F-B369-11BA6F225E0C}" srcOrd="6" destOrd="0" presId="urn:microsoft.com/office/officeart/2008/layout/VerticalAccentList"/>
    <dgm:cxn modelId="{1F586F3C-C9D7-7748-91C5-81213280D0DF}" type="presParOf" srcId="{64172DEE-9FD0-8F49-A316-02B6BE990141}" destId="{71755532-E990-4343-96AF-52193DE2888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4B001-785E-C549-A8A1-3B093A0096F1}"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it-IT"/>
        </a:p>
      </dgm:t>
    </dgm:pt>
    <dgm:pt modelId="{E459E0D3-F420-CF4A-BB1E-A7C781B01830}">
      <dgm:prSet phldrT="[Testo]" custT="1"/>
      <dgm:spPr>
        <a:ln>
          <a:noFill/>
        </a:ln>
      </dgm:spPr>
      <dgm:t>
        <a:bodyPr/>
        <a:lstStyle/>
        <a:p>
          <a:r>
            <a:rPr lang="it-IT" sz="2000" dirty="0"/>
            <a:t>Define your Employer Value Proposition (EVP), the key ingredients that will make your organization a distinctively great place to work</a:t>
          </a:r>
        </a:p>
      </dgm:t>
    </dgm:pt>
    <dgm:pt modelId="{86C02747-7F39-8049-9303-FE74BB129D27}" type="parTrans" cxnId="{A0169E43-29B0-6F4F-9415-2E2D2042AF65}">
      <dgm:prSet/>
      <dgm:spPr/>
      <dgm:t>
        <a:bodyPr/>
        <a:lstStyle/>
        <a:p>
          <a:endParaRPr lang="it-IT"/>
        </a:p>
      </dgm:t>
    </dgm:pt>
    <dgm:pt modelId="{0DE75753-2038-5A4C-97B9-1815E09D1F16}" type="sibTrans" cxnId="{A0169E43-29B0-6F4F-9415-2E2D2042AF65}">
      <dgm:prSet/>
      <dgm:spPr/>
      <dgm:t>
        <a:bodyPr/>
        <a:lstStyle/>
        <a:p>
          <a:endParaRPr lang="it-IT"/>
        </a:p>
      </dgm:t>
    </dgm:pt>
    <dgm:pt modelId="{C2871C22-67BC-0D47-9F45-EE75EAFB657A}">
      <dgm:prSet phldrT="[Testo]" custT="1"/>
      <dgm:spPr>
        <a:ln>
          <a:noFill/>
        </a:ln>
      </dgm:spPr>
      <dgm:t>
        <a:bodyPr/>
        <a:lstStyle/>
        <a:p>
          <a:r>
            <a:rPr lang="it-IT" sz="2000" dirty="0"/>
            <a:t>Build your Employer brand framework, the creative elements that collectively capture the look and feel you want to convey and the emotions you want to evoke</a:t>
          </a:r>
        </a:p>
      </dgm:t>
    </dgm:pt>
    <dgm:pt modelId="{9B9AF339-D3D7-6E4D-9BE2-C01F8C91B89F}" type="parTrans" cxnId="{13394105-3136-FA49-8459-BAF38ABAEDD9}">
      <dgm:prSet/>
      <dgm:spPr/>
      <dgm:t>
        <a:bodyPr/>
        <a:lstStyle/>
        <a:p>
          <a:endParaRPr lang="it-IT"/>
        </a:p>
      </dgm:t>
    </dgm:pt>
    <dgm:pt modelId="{814E3024-6809-3D4A-94C9-3FF2CB703AE1}" type="sibTrans" cxnId="{13394105-3136-FA49-8459-BAF38ABAEDD9}">
      <dgm:prSet/>
      <dgm:spPr/>
      <dgm:t>
        <a:bodyPr/>
        <a:lstStyle/>
        <a:p>
          <a:endParaRPr lang="it-IT"/>
        </a:p>
      </dgm:t>
    </dgm:pt>
    <dgm:pt modelId="{DA9FCEF0-88D5-9B45-B21D-60D6104CC24D}">
      <dgm:prSet phldrT="[Testo]" custT="1"/>
      <dgm:spPr/>
      <dgm:t>
        <a:bodyPr/>
        <a:lstStyle/>
        <a:p>
          <a:r>
            <a:rPr lang="it-IT" sz="2800" dirty="0"/>
            <a:t>3</a:t>
          </a:r>
        </a:p>
      </dgm:t>
    </dgm:pt>
    <dgm:pt modelId="{AF391D7F-8500-7E44-90B2-6DAF3685A3FE}" type="sibTrans" cxnId="{91E231C1-50E7-C945-A301-1C76A5DD7057}">
      <dgm:prSet/>
      <dgm:spPr/>
      <dgm:t>
        <a:bodyPr/>
        <a:lstStyle/>
        <a:p>
          <a:endParaRPr lang="it-IT"/>
        </a:p>
      </dgm:t>
    </dgm:pt>
    <dgm:pt modelId="{B8B9A107-D75F-EF46-8ACB-2E9A8D013289}" type="parTrans" cxnId="{91E231C1-50E7-C945-A301-1C76A5DD7057}">
      <dgm:prSet/>
      <dgm:spPr/>
      <dgm:t>
        <a:bodyPr/>
        <a:lstStyle/>
        <a:p>
          <a:endParaRPr lang="it-IT"/>
        </a:p>
      </dgm:t>
    </dgm:pt>
    <dgm:pt modelId="{7DF5D2BC-D629-4344-8731-E7292F368CFB}">
      <dgm:prSet phldrT="[Testo]" custT="1"/>
      <dgm:spPr/>
      <dgm:t>
        <a:bodyPr/>
        <a:lstStyle/>
        <a:p>
          <a:r>
            <a:rPr lang="it-IT" sz="2800" dirty="0"/>
            <a:t>4</a:t>
          </a:r>
        </a:p>
      </dgm:t>
    </dgm:pt>
    <dgm:pt modelId="{E26ABA27-953D-A448-9243-CD2F6937BD2D}" type="sibTrans" cxnId="{A38A1563-5D67-764D-A040-CAFFE9AF194A}">
      <dgm:prSet/>
      <dgm:spPr/>
      <dgm:t>
        <a:bodyPr/>
        <a:lstStyle/>
        <a:p>
          <a:endParaRPr lang="it-IT"/>
        </a:p>
      </dgm:t>
    </dgm:pt>
    <dgm:pt modelId="{5173BC7E-6673-FC4A-A676-27DDF4B5A546}" type="parTrans" cxnId="{A38A1563-5D67-764D-A040-CAFFE9AF194A}">
      <dgm:prSet/>
      <dgm:spPr/>
      <dgm:t>
        <a:bodyPr/>
        <a:lstStyle/>
        <a:p>
          <a:endParaRPr lang="it-IT"/>
        </a:p>
      </dgm:t>
    </dgm:pt>
    <dgm:pt modelId="{12CC339C-475B-7C41-8415-27C98677362D}" type="pres">
      <dgm:prSet presAssocID="{1034B001-785E-C549-A8A1-3B093A0096F1}" presName="Name0" presStyleCnt="0">
        <dgm:presLayoutVars>
          <dgm:chMax/>
          <dgm:chPref/>
          <dgm:dir/>
        </dgm:presLayoutVars>
      </dgm:prSet>
      <dgm:spPr/>
    </dgm:pt>
    <dgm:pt modelId="{89CB3088-A6E6-4544-9B1C-2F8EE92D9378}" type="pres">
      <dgm:prSet presAssocID="{DA9FCEF0-88D5-9B45-B21D-60D6104CC24D}" presName="parenttextcomposite" presStyleCnt="0"/>
      <dgm:spPr/>
    </dgm:pt>
    <dgm:pt modelId="{DD458CE0-9C0F-CD4F-B32E-DF4CD4B03451}" type="pres">
      <dgm:prSet presAssocID="{DA9FCEF0-88D5-9B45-B21D-60D6104CC24D}" presName="parenttext" presStyleLbl="revTx" presStyleIdx="0" presStyleCnt="2" custLinFactNeighborX="598">
        <dgm:presLayoutVars>
          <dgm:chMax/>
          <dgm:chPref val="2"/>
          <dgm:bulletEnabled val="1"/>
        </dgm:presLayoutVars>
      </dgm:prSet>
      <dgm:spPr/>
    </dgm:pt>
    <dgm:pt modelId="{BF35CE91-FA0A-0440-A3EA-910BED392132}" type="pres">
      <dgm:prSet presAssocID="{DA9FCEF0-88D5-9B45-B21D-60D6104CC24D}" presName="composite" presStyleCnt="0"/>
      <dgm:spPr/>
    </dgm:pt>
    <dgm:pt modelId="{E1EFD709-9979-3C45-BF76-CD8287E9DA13}" type="pres">
      <dgm:prSet presAssocID="{DA9FCEF0-88D5-9B45-B21D-60D6104CC24D}" presName="chevron1" presStyleLbl="alignNode1" presStyleIdx="0" presStyleCnt="14"/>
      <dgm:spPr/>
    </dgm:pt>
    <dgm:pt modelId="{EAD58DD7-335A-1843-9FAF-1EBD46BC3EA0}" type="pres">
      <dgm:prSet presAssocID="{DA9FCEF0-88D5-9B45-B21D-60D6104CC24D}" presName="chevron2" presStyleLbl="alignNode1" presStyleIdx="1" presStyleCnt="14"/>
      <dgm:spPr/>
    </dgm:pt>
    <dgm:pt modelId="{756AE0EC-C3A9-4740-958B-13985517A674}" type="pres">
      <dgm:prSet presAssocID="{DA9FCEF0-88D5-9B45-B21D-60D6104CC24D}" presName="chevron3" presStyleLbl="alignNode1" presStyleIdx="2" presStyleCnt="14"/>
      <dgm:spPr/>
    </dgm:pt>
    <dgm:pt modelId="{9927D4D3-9B4E-D643-935C-90B03031E4E6}" type="pres">
      <dgm:prSet presAssocID="{DA9FCEF0-88D5-9B45-B21D-60D6104CC24D}" presName="chevron4" presStyleLbl="alignNode1" presStyleIdx="3" presStyleCnt="14"/>
      <dgm:spPr/>
    </dgm:pt>
    <dgm:pt modelId="{8D4D4A92-7A8D-1D42-AA65-D3715CB33232}" type="pres">
      <dgm:prSet presAssocID="{DA9FCEF0-88D5-9B45-B21D-60D6104CC24D}" presName="chevron5" presStyleLbl="alignNode1" presStyleIdx="4" presStyleCnt="14"/>
      <dgm:spPr/>
    </dgm:pt>
    <dgm:pt modelId="{E1B03CD2-64D7-D84D-A0DE-0C125438ED3B}" type="pres">
      <dgm:prSet presAssocID="{DA9FCEF0-88D5-9B45-B21D-60D6104CC24D}" presName="chevron6" presStyleLbl="alignNode1" presStyleIdx="5" presStyleCnt="14"/>
      <dgm:spPr/>
    </dgm:pt>
    <dgm:pt modelId="{8A98D63D-FEE0-C84B-8374-B9FA00C8E14C}" type="pres">
      <dgm:prSet presAssocID="{DA9FCEF0-88D5-9B45-B21D-60D6104CC24D}" presName="chevron7" presStyleLbl="alignNode1" presStyleIdx="6" presStyleCnt="14" custScaleX="160574"/>
      <dgm:spPr/>
    </dgm:pt>
    <dgm:pt modelId="{92EB12B5-7592-924F-96C3-9EDDF39C608A}" type="pres">
      <dgm:prSet presAssocID="{DA9FCEF0-88D5-9B45-B21D-60D6104CC24D}" presName="childtext" presStyleLbl="solidFgAcc1" presStyleIdx="0" presStyleCnt="2">
        <dgm:presLayoutVars>
          <dgm:chMax/>
          <dgm:chPref val="0"/>
          <dgm:bulletEnabled val="1"/>
        </dgm:presLayoutVars>
      </dgm:prSet>
      <dgm:spPr/>
    </dgm:pt>
    <dgm:pt modelId="{DD0E193E-DD03-CC45-855F-E4B23AD2AFC4}" type="pres">
      <dgm:prSet presAssocID="{AF391D7F-8500-7E44-90B2-6DAF3685A3FE}" presName="sibTrans" presStyleCnt="0"/>
      <dgm:spPr/>
    </dgm:pt>
    <dgm:pt modelId="{B01D3D86-ECAD-B445-BCD3-F95CE492E51E}" type="pres">
      <dgm:prSet presAssocID="{7DF5D2BC-D629-4344-8731-E7292F368CFB}" presName="parenttextcomposite" presStyleCnt="0"/>
      <dgm:spPr/>
    </dgm:pt>
    <dgm:pt modelId="{E62B8AD0-2760-054B-BF82-6B7026280B51}" type="pres">
      <dgm:prSet presAssocID="{7DF5D2BC-D629-4344-8731-E7292F368CFB}" presName="parenttext" presStyleLbl="revTx" presStyleIdx="1" presStyleCnt="2">
        <dgm:presLayoutVars>
          <dgm:chMax/>
          <dgm:chPref val="2"/>
          <dgm:bulletEnabled val="1"/>
        </dgm:presLayoutVars>
      </dgm:prSet>
      <dgm:spPr/>
    </dgm:pt>
    <dgm:pt modelId="{64172DEE-9FD0-8F49-A316-02B6BE990141}" type="pres">
      <dgm:prSet presAssocID="{7DF5D2BC-D629-4344-8731-E7292F368CFB}" presName="composite" presStyleCnt="0"/>
      <dgm:spPr/>
    </dgm:pt>
    <dgm:pt modelId="{9EE28646-B3C6-F94E-B435-342E839A0E15}" type="pres">
      <dgm:prSet presAssocID="{7DF5D2BC-D629-4344-8731-E7292F368CFB}" presName="chevron1" presStyleLbl="alignNode1" presStyleIdx="7" presStyleCnt="14"/>
      <dgm:spPr/>
    </dgm:pt>
    <dgm:pt modelId="{56D39236-2E8E-2B4D-9986-629A23D7EE76}" type="pres">
      <dgm:prSet presAssocID="{7DF5D2BC-D629-4344-8731-E7292F368CFB}" presName="chevron2" presStyleLbl="alignNode1" presStyleIdx="8" presStyleCnt="14"/>
      <dgm:spPr/>
    </dgm:pt>
    <dgm:pt modelId="{7D7F5D16-F706-6B48-B223-041795DA872D}" type="pres">
      <dgm:prSet presAssocID="{7DF5D2BC-D629-4344-8731-E7292F368CFB}" presName="chevron3" presStyleLbl="alignNode1" presStyleIdx="9" presStyleCnt="14"/>
      <dgm:spPr/>
    </dgm:pt>
    <dgm:pt modelId="{B16B00CF-CB8F-584E-A411-74F522F2B153}" type="pres">
      <dgm:prSet presAssocID="{7DF5D2BC-D629-4344-8731-E7292F368CFB}" presName="chevron4" presStyleLbl="alignNode1" presStyleIdx="10" presStyleCnt="14"/>
      <dgm:spPr/>
    </dgm:pt>
    <dgm:pt modelId="{54365ADF-B41C-CD4D-8526-0AA6EF0E7AF8}" type="pres">
      <dgm:prSet presAssocID="{7DF5D2BC-D629-4344-8731-E7292F368CFB}" presName="chevron5" presStyleLbl="alignNode1" presStyleIdx="11" presStyleCnt="14"/>
      <dgm:spPr/>
    </dgm:pt>
    <dgm:pt modelId="{04614D72-9FB8-6F43-838F-F26C2CCADB73}" type="pres">
      <dgm:prSet presAssocID="{7DF5D2BC-D629-4344-8731-E7292F368CFB}" presName="chevron6" presStyleLbl="alignNode1" presStyleIdx="12" presStyleCnt="14"/>
      <dgm:spPr/>
    </dgm:pt>
    <dgm:pt modelId="{3AEEA84A-218B-294F-B369-11BA6F225E0C}" type="pres">
      <dgm:prSet presAssocID="{7DF5D2BC-D629-4344-8731-E7292F368CFB}" presName="chevron7" presStyleLbl="alignNode1" presStyleIdx="13" presStyleCnt="14" custScaleX="156790"/>
      <dgm:spPr/>
    </dgm:pt>
    <dgm:pt modelId="{71755532-E990-4343-96AF-52193DE28888}" type="pres">
      <dgm:prSet presAssocID="{7DF5D2BC-D629-4344-8731-E7292F368CFB}" presName="childtext" presStyleLbl="solidFgAcc1" presStyleIdx="1" presStyleCnt="2">
        <dgm:presLayoutVars>
          <dgm:chMax/>
          <dgm:chPref val="0"/>
          <dgm:bulletEnabled val="1"/>
        </dgm:presLayoutVars>
      </dgm:prSet>
      <dgm:spPr/>
    </dgm:pt>
  </dgm:ptLst>
  <dgm:cxnLst>
    <dgm:cxn modelId="{13394105-3136-FA49-8459-BAF38ABAEDD9}" srcId="{7DF5D2BC-D629-4344-8731-E7292F368CFB}" destId="{C2871C22-67BC-0D47-9F45-EE75EAFB657A}" srcOrd="0" destOrd="0" parTransId="{9B9AF339-D3D7-6E4D-9BE2-C01F8C91B89F}" sibTransId="{814E3024-6809-3D4A-94C9-3FF2CB703AE1}"/>
    <dgm:cxn modelId="{7EF0050E-62EA-994F-80D1-11EA221A98D5}" type="presOf" srcId="{E459E0D3-F420-CF4A-BB1E-A7C781B01830}" destId="{92EB12B5-7592-924F-96C3-9EDDF39C608A}" srcOrd="0" destOrd="0" presId="urn:microsoft.com/office/officeart/2008/layout/VerticalAccentList"/>
    <dgm:cxn modelId="{C364F917-A396-6846-BF79-608252A8BD94}" type="presOf" srcId="{7DF5D2BC-D629-4344-8731-E7292F368CFB}" destId="{E62B8AD0-2760-054B-BF82-6B7026280B51}" srcOrd="0" destOrd="0" presId="urn:microsoft.com/office/officeart/2008/layout/VerticalAccentList"/>
    <dgm:cxn modelId="{A38A1563-5D67-764D-A040-CAFFE9AF194A}" srcId="{1034B001-785E-C549-A8A1-3B093A0096F1}" destId="{7DF5D2BC-D629-4344-8731-E7292F368CFB}" srcOrd="1" destOrd="0" parTransId="{5173BC7E-6673-FC4A-A676-27DDF4B5A546}" sibTransId="{E26ABA27-953D-A448-9243-CD2F6937BD2D}"/>
    <dgm:cxn modelId="{A0169E43-29B0-6F4F-9415-2E2D2042AF65}" srcId="{DA9FCEF0-88D5-9B45-B21D-60D6104CC24D}" destId="{E459E0D3-F420-CF4A-BB1E-A7C781B01830}" srcOrd="0" destOrd="0" parTransId="{86C02747-7F39-8049-9303-FE74BB129D27}" sibTransId="{0DE75753-2038-5A4C-97B9-1815E09D1F16}"/>
    <dgm:cxn modelId="{5B139A64-A7A2-ED40-A4FA-497238BFD051}" type="presOf" srcId="{C2871C22-67BC-0D47-9F45-EE75EAFB657A}" destId="{71755532-E990-4343-96AF-52193DE28888}" srcOrd="0" destOrd="0" presId="urn:microsoft.com/office/officeart/2008/layout/VerticalAccentList"/>
    <dgm:cxn modelId="{B53172B5-5D2A-BF47-8B49-981607355325}" type="presOf" srcId="{1034B001-785E-C549-A8A1-3B093A0096F1}" destId="{12CC339C-475B-7C41-8415-27C98677362D}" srcOrd="0" destOrd="0" presId="urn:microsoft.com/office/officeart/2008/layout/VerticalAccentList"/>
    <dgm:cxn modelId="{91E231C1-50E7-C945-A301-1C76A5DD7057}" srcId="{1034B001-785E-C549-A8A1-3B093A0096F1}" destId="{DA9FCEF0-88D5-9B45-B21D-60D6104CC24D}" srcOrd="0" destOrd="0" parTransId="{B8B9A107-D75F-EF46-8ACB-2E9A8D013289}" sibTransId="{AF391D7F-8500-7E44-90B2-6DAF3685A3FE}"/>
    <dgm:cxn modelId="{48BF6BFB-3FCE-5D4C-8DC1-FC1D85E2A9B5}" type="presOf" srcId="{DA9FCEF0-88D5-9B45-B21D-60D6104CC24D}" destId="{DD458CE0-9C0F-CD4F-B32E-DF4CD4B03451}" srcOrd="0" destOrd="0" presId="urn:microsoft.com/office/officeart/2008/layout/VerticalAccentList"/>
    <dgm:cxn modelId="{EB911FE4-CA5C-3347-A0C7-832F3A7FE1C0}" type="presParOf" srcId="{12CC339C-475B-7C41-8415-27C98677362D}" destId="{89CB3088-A6E6-4544-9B1C-2F8EE92D9378}" srcOrd="0" destOrd="0" presId="urn:microsoft.com/office/officeart/2008/layout/VerticalAccentList"/>
    <dgm:cxn modelId="{AAD45A0F-F4FB-564A-B69E-079FA98413C8}" type="presParOf" srcId="{89CB3088-A6E6-4544-9B1C-2F8EE92D9378}" destId="{DD458CE0-9C0F-CD4F-B32E-DF4CD4B03451}" srcOrd="0" destOrd="0" presId="urn:microsoft.com/office/officeart/2008/layout/VerticalAccentList"/>
    <dgm:cxn modelId="{ECAEE237-1ABF-3349-B517-6B1CCD2476B8}" type="presParOf" srcId="{12CC339C-475B-7C41-8415-27C98677362D}" destId="{BF35CE91-FA0A-0440-A3EA-910BED392132}" srcOrd="1" destOrd="0" presId="urn:microsoft.com/office/officeart/2008/layout/VerticalAccentList"/>
    <dgm:cxn modelId="{7B485506-B7AC-B74A-8833-D6EBD6747E7E}" type="presParOf" srcId="{BF35CE91-FA0A-0440-A3EA-910BED392132}" destId="{E1EFD709-9979-3C45-BF76-CD8287E9DA13}" srcOrd="0" destOrd="0" presId="urn:microsoft.com/office/officeart/2008/layout/VerticalAccentList"/>
    <dgm:cxn modelId="{48F71658-14E8-374D-ADC8-63D1990A6016}" type="presParOf" srcId="{BF35CE91-FA0A-0440-A3EA-910BED392132}" destId="{EAD58DD7-335A-1843-9FAF-1EBD46BC3EA0}" srcOrd="1" destOrd="0" presId="urn:microsoft.com/office/officeart/2008/layout/VerticalAccentList"/>
    <dgm:cxn modelId="{F792496F-AC3A-904D-9285-607A70139A48}" type="presParOf" srcId="{BF35CE91-FA0A-0440-A3EA-910BED392132}" destId="{756AE0EC-C3A9-4740-958B-13985517A674}" srcOrd="2" destOrd="0" presId="urn:microsoft.com/office/officeart/2008/layout/VerticalAccentList"/>
    <dgm:cxn modelId="{446AD722-46DA-B841-8132-2719AEDFAB9F}" type="presParOf" srcId="{BF35CE91-FA0A-0440-A3EA-910BED392132}" destId="{9927D4D3-9B4E-D643-935C-90B03031E4E6}" srcOrd="3" destOrd="0" presId="urn:microsoft.com/office/officeart/2008/layout/VerticalAccentList"/>
    <dgm:cxn modelId="{D04C69BB-88C5-0F45-8EB9-2489B1C20136}" type="presParOf" srcId="{BF35CE91-FA0A-0440-A3EA-910BED392132}" destId="{8D4D4A92-7A8D-1D42-AA65-D3715CB33232}" srcOrd="4" destOrd="0" presId="urn:microsoft.com/office/officeart/2008/layout/VerticalAccentList"/>
    <dgm:cxn modelId="{AD59A1EC-7443-254C-A1C5-F825D3D884FA}" type="presParOf" srcId="{BF35CE91-FA0A-0440-A3EA-910BED392132}" destId="{E1B03CD2-64D7-D84D-A0DE-0C125438ED3B}" srcOrd="5" destOrd="0" presId="urn:microsoft.com/office/officeart/2008/layout/VerticalAccentList"/>
    <dgm:cxn modelId="{D8B2F8E7-C039-524D-B301-033010BF0B1B}" type="presParOf" srcId="{BF35CE91-FA0A-0440-A3EA-910BED392132}" destId="{8A98D63D-FEE0-C84B-8374-B9FA00C8E14C}" srcOrd="6" destOrd="0" presId="urn:microsoft.com/office/officeart/2008/layout/VerticalAccentList"/>
    <dgm:cxn modelId="{4AA59348-756B-2948-95E8-9CCB08F41CF8}" type="presParOf" srcId="{BF35CE91-FA0A-0440-A3EA-910BED392132}" destId="{92EB12B5-7592-924F-96C3-9EDDF39C608A}" srcOrd="7" destOrd="0" presId="urn:microsoft.com/office/officeart/2008/layout/VerticalAccentList"/>
    <dgm:cxn modelId="{F1A470C8-5DB8-7D48-B932-627B06B4CBAB}" type="presParOf" srcId="{12CC339C-475B-7C41-8415-27C98677362D}" destId="{DD0E193E-DD03-CC45-855F-E4B23AD2AFC4}" srcOrd="2" destOrd="0" presId="urn:microsoft.com/office/officeart/2008/layout/VerticalAccentList"/>
    <dgm:cxn modelId="{F6AEE756-55EC-174B-86C9-85A8EB8D3EF7}" type="presParOf" srcId="{12CC339C-475B-7C41-8415-27C98677362D}" destId="{B01D3D86-ECAD-B445-BCD3-F95CE492E51E}" srcOrd="3" destOrd="0" presId="urn:microsoft.com/office/officeart/2008/layout/VerticalAccentList"/>
    <dgm:cxn modelId="{A9B7B565-B6F6-044F-A471-DDDE26A8C98B}" type="presParOf" srcId="{B01D3D86-ECAD-B445-BCD3-F95CE492E51E}" destId="{E62B8AD0-2760-054B-BF82-6B7026280B51}" srcOrd="0" destOrd="0" presId="urn:microsoft.com/office/officeart/2008/layout/VerticalAccentList"/>
    <dgm:cxn modelId="{23EA6BE4-3445-324B-9E7E-ADB2DAB423A4}" type="presParOf" srcId="{12CC339C-475B-7C41-8415-27C98677362D}" destId="{64172DEE-9FD0-8F49-A316-02B6BE990141}" srcOrd="4" destOrd="0" presId="urn:microsoft.com/office/officeart/2008/layout/VerticalAccentList"/>
    <dgm:cxn modelId="{470C6E1D-1572-1A41-820C-F9326B2F2FC3}" type="presParOf" srcId="{64172DEE-9FD0-8F49-A316-02B6BE990141}" destId="{9EE28646-B3C6-F94E-B435-342E839A0E15}" srcOrd="0" destOrd="0" presId="urn:microsoft.com/office/officeart/2008/layout/VerticalAccentList"/>
    <dgm:cxn modelId="{D117F3F8-17E5-C94C-B177-D48146331624}" type="presParOf" srcId="{64172DEE-9FD0-8F49-A316-02B6BE990141}" destId="{56D39236-2E8E-2B4D-9986-629A23D7EE76}" srcOrd="1" destOrd="0" presId="urn:microsoft.com/office/officeart/2008/layout/VerticalAccentList"/>
    <dgm:cxn modelId="{A5FB6AFE-EDCB-4542-9BA3-416DAA7A43C2}" type="presParOf" srcId="{64172DEE-9FD0-8F49-A316-02B6BE990141}" destId="{7D7F5D16-F706-6B48-B223-041795DA872D}" srcOrd="2" destOrd="0" presId="urn:microsoft.com/office/officeart/2008/layout/VerticalAccentList"/>
    <dgm:cxn modelId="{EC790E10-B5B0-494C-A785-A833B8585676}" type="presParOf" srcId="{64172DEE-9FD0-8F49-A316-02B6BE990141}" destId="{B16B00CF-CB8F-584E-A411-74F522F2B153}" srcOrd="3" destOrd="0" presId="urn:microsoft.com/office/officeart/2008/layout/VerticalAccentList"/>
    <dgm:cxn modelId="{97DDF5E4-FC8B-F142-B51F-49D8798F1AB1}" type="presParOf" srcId="{64172DEE-9FD0-8F49-A316-02B6BE990141}" destId="{54365ADF-B41C-CD4D-8526-0AA6EF0E7AF8}" srcOrd="4" destOrd="0" presId="urn:microsoft.com/office/officeart/2008/layout/VerticalAccentList"/>
    <dgm:cxn modelId="{A2426546-DCDF-714E-99BA-4088AE8563F4}" type="presParOf" srcId="{64172DEE-9FD0-8F49-A316-02B6BE990141}" destId="{04614D72-9FB8-6F43-838F-F26C2CCADB73}" srcOrd="5" destOrd="0" presId="urn:microsoft.com/office/officeart/2008/layout/VerticalAccentList"/>
    <dgm:cxn modelId="{552790E5-90AC-7C4D-B69B-0169CA3087FC}" type="presParOf" srcId="{64172DEE-9FD0-8F49-A316-02B6BE990141}" destId="{3AEEA84A-218B-294F-B369-11BA6F225E0C}" srcOrd="6" destOrd="0" presId="urn:microsoft.com/office/officeart/2008/layout/VerticalAccentList"/>
    <dgm:cxn modelId="{1F586F3C-C9D7-7748-91C5-81213280D0DF}" type="presParOf" srcId="{64172DEE-9FD0-8F49-A316-02B6BE990141}" destId="{71755532-E990-4343-96AF-52193DE2888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4B001-785E-C549-A8A1-3B093A0096F1}"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it-IT"/>
        </a:p>
      </dgm:t>
    </dgm:pt>
    <dgm:pt modelId="{E459E0D3-F420-CF4A-BB1E-A7C781B01830}">
      <dgm:prSet phldrT="[Testo]" custT="1"/>
      <dgm:spPr>
        <a:ln>
          <a:noFill/>
        </a:ln>
      </dgm:spPr>
      <dgm:t>
        <a:bodyPr/>
        <a:lstStyle/>
        <a:p>
          <a:r>
            <a:rPr lang="it-IT" sz="2000" dirty="0"/>
            <a:t>Generate engaging, story-led content and employee experience that bring your EVP to life in ways that resonate with the talent you’re trying to attract</a:t>
          </a:r>
        </a:p>
      </dgm:t>
    </dgm:pt>
    <dgm:pt modelId="{86C02747-7F39-8049-9303-FE74BB129D27}" type="parTrans" cxnId="{A0169E43-29B0-6F4F-9415-2E2D2042AF65}">
      <dgm:prSet/>
      <dgm:spPr/>
      <dgm:t>
        <a:bodyPr/>
        <a:lstStyle/>
        <a:p>
          <a:endParaRPr lang="it-IT"/>
        </a:p>
      </dgm:t>
    </dgm:pt>
    <dgm:pt modelId="{0DE75753-2038-5A4C-97B9-1815E09D1F16}" type="sibTrans" cxnId="{A0169E43-29B0-6F4F-9415-2E2D2042AF65}">
      <dgm:prSet/>
      <dgm:spPr/>
      <dgm:t>
        <a:bodyPr/>
        <a:lstStyle/>
        <a:p>
          <a:endParaRPr lang="it-IT"/>
        </a:p>
      </dgm:t>
    </dgm:pt>
    <dgm:pt modelId="{C2871C22-67BC-0D47-9F45-EE75EAFB657A}">
      <dgm:prSet phldrT="[Testo]" custT="1"/>
      <dgm:spPr>
        <a:ln>
          <a:noFill/>
        </a:ln>
      </dgm:spPr>
      <dgm:t>
        <a:bodyPr/>
        <a:lstStyle/>
        <a:p>
          <a:r>
            <a:rPr lang="it-IT" sz="2000" dirty="0"/>
            <a:t>Actively engage with prospects through selected channels, including your organization’s carrer website, social channels, job boards and </a:t>
          </a:r>
          <a:r>
            <a:rPr lang="it-IT" sz="2000" i="1" dirty="0"/>
            <a:t>programmatic ads</a:t>
          </a:r>
          <a:r>
            <a:rPr lang="it-IT" sz="2000" dirty="0"/>
            <a:t> </a:t>
          </a:r>
        </a:p>
      </dgm:t>
    </dgm:pt>
    <dgm:pt modelId="{9B9AF339-D3D7-6E4D-9BE2-C01F8C91B89F}" type="parTrans" cxnId="{13394105-3136-FA49-8459-BAF38ABAEDD9}">
      <dgm:prSet/>
      <dgm:spPr/>
      <dgm:t>
        <a:bodyPr/>
        <a:lstStyle/>
        <a:p>
          <a:endParaRPr lang="it-IT"/>
        </a:p>
      </dgm:t>
    </dgm:pt>
    <dgm:pt modelId="{814E3024-6809-3D4A-94C9-3FF2CB703AE1}" type="sibTrans" cxnId="{13394105-3136-FA49-8459-BAF38ABAEDD9}">
      <dgm:prSet/>
      <dgm:spPr/>
      <dgm:t>
        <a:bodyPr/>
        <a:lstStyle/>
        <a:p>
          <a:endParaRPr lang="it-IT"/>
        </a:p>
      </dgm:t>
    </dgm:pt>
    <dgm:pt modelId="{DA9FCEF0-88D5-9B45-B21D-60D6104CC24D}">
      <dgm:prSet phldrT="[Testo]" custT="1"/>
      <dgm:spPr/>
      <dgm:t>
        <a:bodyPr/>
        <a:lstStyle/>
        <a:p>
          <a:r>
            <a:rPr lang="it-IT" sz="2800" dirty="0"/>
            <a:t>5</a:t>
          </a:r>
        </a:p>
      </dgm:t>
    </dgm:pt>
    <dgm:pt modelId="{AF391D7F-8500-7E44-90B2-6DAF3685A3FE}" type="sibTrans" cxnId="{91E231C1-50E7-C945-A301-1C76A5DD7057}">
      <dgm:prSet/>
      <dgm:spPr/>
      <dgm:t>
        <a:bodyPr/>
        <a:lstStyle/>
        <a:p>
          <a:endParaRPr lang="it-IT"/>
        </a:p>
      </dgm:t>
    </dgm:pt>
    <dgm:pt modelId="{B8B9A107-D75F-EF46-8ACB-2E9A8D013289}" type="parTrans" cxnId="{91E231C1-50E7-C945-A301-1C76A5DD7057}">
      <dgm:prSet/>
      <dgm:spPr/>
      <dgm:t>
        <a:bodyPr/>
        <a:lstStyle/>
        <a:p>
          <a:endParaRPr lang="it-IT"/>
        </a:p>
      </dgm:t>
    </dgm:pt>
    <dgm:pt modelId="{7DF5D2BC-D629-4344-8731-E7292F368CFB}">
      <dgm:prSet phldrT="[Testo]" custT="1"/>
      <dgm:spPr/>
      <dgm:t>
        <a:bodyPr/>
        <a:lstStyle/>
        <a:p>
          <a:r>
            <a:rPr lang="it-IT" sz="2800" dirty="0"/>
            <a:t>6</a:t>
          </a:r>
        </a:p>
      </dgm:t>
    </dgm:pt>
    <dgm:pt modelId="{E26ABA27-953D-A448-9243-CD2F6937BD2D}" type="sibTrans" cxnId="{A38A1563-5D67-764D-A040-CAFFE9AF194A}">
      <dgm:prSet/>
      <dgm:spPr/>
      <dgm:t>
        <a:bodyPr/>
        <a:lstStyle/>
        <a:p>
          <a:endParaRPr lang="it-IT"/>
        </a:p>
      </dgm:t>
    </dgm:pt>
    <dgm:pt modelId="{5173BC7E-6673-FC4A-A676-27DDF4B5A546}" type="parTrans" cxnId="{A38A1563-5D67-764D-A040-CAFFE9AF194A}">
      <dgm:prSet/>
      <dgm:spPr/>
      <dgm:t>
        <a:bodyPr/>
        <a:lstStyle/>
        <a:p>
          <a:endParaRPr lang="it-IT"/>
        </a:p>
      </dgm:t>
    </dgm:pt>
    <dgm:pt modelId="{12CC339C-475B-7C41-8415-27C98677362D}" type="pres">
      <dgm:prSet presAssocID="{1034B001-785E-C549-A8A1-3B093A0096F1}" presName="Name0" presStyleCnt="0">
        <dgm:presLayoutVars>
          <dgm:chMax/>
          <dgm:chPref/>
          <dgm:dir/>
        </dgm:presLayoutVars>
      </dgm:prSet>
      <dgm:spPr/>
    </dgm:pt>
    <dgm:pt modelId="{89CB3088-A6E6-4544-9B1C-2F8EE92D9378}" type="pres">
      <dgm:prSet presAssocID="{DA9FCEF0-88D5-9B45-B21D-60D6104CC24D}" presName="parenttextcomposite" presStyleCnt="0"/>
      <dgm:spPr/>
    </dgm:pt>
    <dgm:pt modelId="{DD458CE0-9C0F-CD4F-B32E-DF4CD4B03451}" type="pres">
      <dgm:prSet presAssocID="{DA9FCEF0-88D5-9B45-B21D-60D6104CC24D}" presName="parenttext" presStyleLbl="revTx" presStyleIdx="0" presStyleCnt="2" custLinFactNeighborX="598">
        <dgm:presLayoutVars>
          <dgm:chMax/>
          <dgm:chPref val="2"/>
          <dgm:bulletEnabled val="1"/>
        </dgm:presLayoutVars>
      </dgm:prSet>
      <dgm:spPr/>
    </dgm:pt>
    <dgm:pt modelId="{BF35CE91-FA0A-0440-A3EA-910BED392132}" type="pres">
      <dgm:prSet presAssocID="{DA9FCEF0-88D5-9B45-B21D-60D6104CC24D}" presName="composite" presStyleCnt="0"/>
      <dgm:spPr/>
    </dgm:pt>
    <dgm:pt modelId="{E1EFD709-9979-3C45-BF76-CD8287E9DA13}" type="pres">
      <dgm:prSet presAssocID="{DA9FCEF0-88D5-9B45-B21D-60D6104CC24D}" presName="chevron1" presStyleLbl="alignNode1" presStyleIdx="0" presStyleCnt="14"/>
      <dgm:spPr/>
    </dgm:pt>
    <dgm:pt modelId="{EAD58DD7-335A-1843-9FAF-1EBD46BC3EA0}" type="pres">
      <dgm:prSet presAssocID="{DA9FCEF0-88D5-9B45-B21D-60D6104CC24D}" presName="chevron2" presStyleLbl="alignNode1" presStyleIdx="1" presStyleCnt="14"/>
      <dgm:spPr/>
    </dgm:pt>
    <dgm:pt modelId="{756AE0EC-C3A9-4740-958B-13985517A674}" type="pres">
      <dgm:prSet presAssocID="{DA9FCEF0-88D5-9B45-B21D-60D6104CC24D}" presName="chevron3" presStyleLbl="alignNode1" presStyleIdx="2" presStyleCnt="14"/>
      <dgm:spPr/>
    </dgm:pt>
    <dgm:pt modelId="{9927D4D3-9B4E-D643-935C-90B03031E4E6}" type="pres">
      <dgm:prSet presAssocID="{DA9FCEF0-88D5-9B45-B21D-60D6104CC24D}" presName="chevron4" presStyleLbl="alignNode1" presStyleIdx="3" presStyleCnt="14"/>
      <dgm:spPr/>
    </dgm:pt>
    <dgm:pt modelId="{8D4D4A92-7A8D-1D42-AA65-D3715CB33232}" type="pres">
      <dgm:prSet presAssocID="{DA9FCEF0-88D5-9B45-B21D-60D6104CC24D}" presName="chevron5" presStyleLbl="alignNode1" presStyleIdx="4" presStyleCnt="14"/>
      <dgm:spPr/>
    </dgm:pt>
    <dgm:pt modelId="{E1B03CD2-64D7-D84D-A0DE-0C125438ED3B}" type="pres">
      <dgm:prSet presAssocID="{DA9FCEF0-88D5-9B45-B21D-60D6104CC24D}" presName="chevron6" presStyleLbl="alignNode1" presStyleIdx="5" presStyleCnt="14"/>
      <dgm:spPr/>
    </dgm:pt>
    <dgm:pt modelId="{8A98D63D-FEE0-C84B-8374-B9FA00C8E14C}" type="pres">
      <dgm:prSet presAssocID="{DA9FCEF0-88D5-9B45-B21D-60D6104CC24D}" presName="chevron7" presStyleLbl="alignNode1" presStyleIdx="6" presStyleCnt="14" custScaleX="160574"/>
      <dgm:spPr/>
    </dgm:pt>
    <dgm:pt modelId="{92EB12B5-7592-924F-96C3-9EDDF39C608A}" type="pres">
      <dgm:prSet presAssocID="{DA9FCEF0-88D5-9B45-B21D-60D6104CC24D}" presName="childtext" presStyleLbl="solidFgAcc1" presStyleIdx="0" presStyleCnt="2">
        <dgm:presLayoutVars>
          <dgm:chMax/>
          <dgm:chPref val="0"/>
          <dgm:bulletEnabled val="1"/>
        </dgm:presLayoutVars>
      </dgm:prSet>
      <dgm:spPr/>
    </dgm:pt>
    <dgm:pt modelId="{DD0E193E-DD03-CC45-855F-E4B23AD2AFC4}" type="pres">
      <dgm:prSet presAssocID="{AF391D7F-8500-7E44-90B2-6DAF3685A3FE}" presName="sibTrans" presStyleCnt="0"/>
      <dgm:spPr/>
    </dgm:pt>
    <dgm:pt modelId="{B01D3D86-ECAD-B445-BCD3-F95CE492E51E}" type="pres">
      <dgm:prSet presAssocID="{7DF5D2BC-D629-4344-8731-E7292F368CFB}" presName="parenttextcomposite" presStyleCnt="0"/>
      <dgm:spPr/>
    </dgm:pt>
    <dgm:pt modelId="{E62B8AD0-2760-054B-BF82-6B7026280B51}" type="pres">
      <dgm:prSet presAssocID="{7DF5D2BC-D629-4344-8731-E7292F368CFB}" presName="parenttext" presStyleLbl="revTx" presStyleIdx="1" presStyleCnt="2">
        <dgm:presLayoutVars>
          <dgm:chMax/>
          <dgm:chPref val="2"/>
          <dgm:bulletEnabled val="1"/>
        </dgm:presLayoutVars>
      </dgm:prSet>
      <dgm:spPr/>
    </dgm:pt>
    <dgm:pt modelId="{64172DEE-9FD0-8F49-A316-02B6BE990141}" type="pres">
      <dgm:prSet presAssocID="{7DF5D2BC-D629-4344-8731-E7292F368CFB}" presName="composite" presStyleCnt="0"/>
      <dgm:spPr/>
    </dgm:pt>
    <dgm:pt modelId="{9EE28646-B3C6-F94E-B435-342E839A0E15}" type="pres">
      <dgm:prSet presAssocID="{7DF5D2BC-D629-4344-8731-E7292F368CFB}" presName="chevron1" presStyleLbl="alignNode1" presStyleIdx="7" presStyleCnt="14"/>
      <dgm:spPr/>
    </dgm:pt>
    <dgm:pt modelId="{56D39236-2E8E-2B4D-9986-629A23D7EE76}" type="pres">
      <dgm:prSet presAssocID="{7DF5D2BC-D629-4344-8731-E7292F368CFB}" presName="chevron2" presStyleLbl="alignNode1" presStyleIdx="8" presStyleCnt="14"/>
      <dgm:spPr/>
    </dgm:pt>
    <dgm:pt modelId="{7D7F5D16-F706-6B48-B223-041795DA872D}" type="pres">
      <dgm:prSet presAssocID="{7DF5D2BC-D629-4344-8731-E7292F368CFB}" presName="chevron3" presStyleLbl="alignNode1" presStyleIdx="9" presStyleCnt="14"/>
      <dgm:spPr/>
    </dgm:pt>
    <dgm:pt modelId="{B16B00CF-CB8F-584E-A411-74F522F2B153}" type="pres">
      <dgm:prSet presAssocID="{7DF5D2BC-D629-4344-8731-E7292F368CFB}" presName="chevron4" presStyleLbl="alignNode1" presStyleIdx="10" presStyleCnt="14"/>
      <dgm:spPr/>
    </dgm:pt>
    <dgm:pt modelId="{54365ADF-B41C-CD4D-8526-0AA6EF0E7AF8}" type="pres">
      <dgm:prSet presAssocID="{7DF5D2BC-D629-4344-8731-E7292F368CFB}" presName="chevron5" presStyleLbl="alignNode1" presStyleIdx="11" presStyleCnt="14"/>
      <dgm:spPr/>
    </dgm:pt>
    <dgm:pt modelId="{04614D72-9FB8-6F43-838F-F26C2CCADB73}" type="pres">
      <dgm:prSet presAssocID="{7DF5D2BC-D629-4344-8731-E7292F368CFB}" presName="chevron6" presStyleLbl="alignNode1" presStyleIdx="12" presStyleCnt="14"/>
      <dgm:spPr/>
    </dgm:pt>
    <dgm:pt modelId="{3AEEA84A-218B-294F-B369-11BA6F225E0C}" type="pres">
      <dgm:prSet presAssocID="{7DF5D2BC-D629-4344-8731-E7292F368CFB}" presName="chevron7" presStyleLbl="alignNode1" presStyleIdx="13" presStyleCnt="14" custScaleX="156790"/>
      <dgm:spPr/>
    </dgm:pt>
    <dgm:pt modelId="{71755532-E990-4343-96AF-52193DE28888}" type="pres">
      <dgm:prSet presAssocID="{7DF5D2BC-D629-4344-8731-E7292F368CFB}" presName="childtext" presStyleLbl="solidFgAcc1" presStyleIdx="1" presStyleCnt="2">
        <dgm:presLayoutVars>
          <dgm:chMax/>
          <dgm:chPref val="0"/>
          <dgm:bulletEnabled val="1"/>
        </dgm:presLayoutVars>
      </dgm:prSet>
      <dgm:spPr/>
    </dgm:pt>
  </dgm:ptLst>
  <dgm:cxnLst>
    <dgm:cxn modelId="{13394105-3136-FA49-8459-BAF38ABAEDD9}" srcId="{7DF5D2BC-D629-4344-8731-E7292F368CFB}" destId="{C2871C22-67BC-0D47-9F45-EE75EAFB657A}" srcOrd="0" destOrd="0" parTransId="{9B9AF339-D3D7-6E4D-9BE2-C01F8C91B89F}" sibTransId="{814E3024-6809-3D4A-94C9-3FF2CB703AE1}"/>
    <dgm:cxn modelId="{7EF0050E-62EA-994F-80D1-11EA221A98D5}" type="presOf" srcId="{E459E0D3-F420-CF4A-BB1E-A7C781B01830}" destId="{92EB12B5-7592-924F-96C3-9EDDF39C608A}" srcOrd="0" destOrd="0" presId="urn:microsoft.com/office/officeart/2008/layout/VerticalAccentList"/>
    <dgm:cxn modelId="{C364F917-A396-6846-BF79-608252A8BD94}" type="presOf" srcId="{7DF5D2BC-D629-4344-8731-E7292F368CFB}" destId="{E62B8AD0-2760-054B-BF82-6B7026280B51}" srcOrd="0" destOrd="0" presId="urn:microsoft.com/office/officeart/2008/layout/VerticalAccentList"/>
    <dgm:cxn modelId="{A38A1563-5D67-764D-A040-CAFFE9AF194A}" srcId="{1034B001-785E-C549-A8A1-3B093A0096F1}" destId="{7DF5D2BC-D629-4344-8731-E7292F368CFB}" srcOrd="1" destOrd="0" parTransId="{5173BC7E-6673-FC4A-A676-27DDF4B5A546}" sibTransId="{E26ABA27-953D-A448-9243-CD2F6937BD2D}"/>
    <dgm:cxn modelId="{A0169E43-29B0-6F4F-9415-2E2D2042AF65}" srcId="{DA9FCEF0-88D5-9B45-B21D-60D6104CC24D}" destId="{E459E0D3-F420-CF4A-BB1E-A7C781B01830}" srcOrd="0" destOrd="0" parTransId="{86C02747-7F39-8049-9303-FE74BB129D27}" sibTransId="{0DE75753-2038-5A4C-97B9-1815E09D1F16}"/>
    <dgm:cxn modelId="{5B139A64-A7A2-ED40-A4FA-497238BFD051}" type="presOf" srcId="{C2871C22-67BC-0D47-9F45-EE75EAFB657A}" destId="{71755532-E990-4343-96AF-52193DE28888}" srcOrd="0" destOrd="0" presId="urn:microsoft.com/office/officeart/2008/layout/VerticalAccentList"/>
    <dgm:cxn modelId="{B53172B5-5D2A-BF47-8B49-981607355325}" type="presOf" srcId="{1034B001-785E-C549-A8A1-3B093A0096F1}" destId="{12CC339C-475B-7C41-8415-27C98677362D}" srcOrd="0" destOrd="0" presId="urn:microsoft.com/office/officeart/2008/layout/VerticalAccentList"/>
    <dgm:cxn modelId="{91E231C1-50E7-C945-A301-1C76A5DD7057}" srcId="{1034B001-785E-C549-A8A1-3B093A0096F1}" destId="{DA9FCEF0-88D5-9B45-B21D-60D6104CC24D}" srcOrd="0" destOrd="0" parTransId="{B8B9A107-D75F-EF46-8ACB-2E9A8D013289}" sibTransId="{AF391D7F-8500-7E44-90B2-6DAF3685A3FE}"/>
    <dgm:cxn modelId="{48BF6BFB-3FCE-5D4C-8DC1-FC1D85E2A9B5}" type="presOf" srcId="{DA9FCEF0-88D5-9B45-B21D-60D6104CC24D}" destId="{DD458CE0-9C0F-CD4F-B32E-DF4CD4B03451}" srcOrd="0" destOrd="0" presId="urn:microsoft.com/office/officeart/2008/layout/VerticalAccentList"/>
    <dgm:cxn modelId="{EB911FE4-CA5C-3347-A0C7-832F3A7FE1C0}" type="presParOf" srcId="{12CC339C-475B-7C41-8415-27C98677362D}" destId="{89CB3088-A6E6-4544-9B1C-2F8EE92D9378}" srcOrd="0" destOrd="0" presId="urn:microsoft.com/office/officeart/2008/layout/VerticalAccentList"/>
    <dgm:cxn modelId="{AAD45A0F-F4FB-564A-B69E-079FA98413C8}" type="presParOf" srcId="{89CB3088-A6E6-4544-9B1C-2F8EE92D9378}" destId="{DD458CE0-9C0F-CD4F-B32E-DF4CD4B03451}" srcOrd="0" destOrd="0" presId="urn:microsoft.com/office/officeart/2008/layout/VerticalAccentList"/>
    <dgm:cxn modelId="{ECAEE237-1ABF-3349-B517-6B1CCD2476B8}" type="presParOf" srcId="{12CC339C-475B-7C41-8415-27C98677362D}" destId="{BF35CE91-FA0A-0440-A3EA-910BED392132}" srcOrd="1" destOrd="0" presId="urn:microsoft.com/office/officeart/2008/layout/VerticalAccentList"/>
    <dgm:cxn modelId="{7B485506-B7AC-B74A-8833-D6EBD6747E7E}" type="presParOf" srcId="{BF35CE91-FA0A-0440-A3EA-910BED392132}" destId="{E1EFD709-9979-3C45-BF76-CD8287E9DA13}" srcOrd="0" destOrd="0" presId="urn:microsoft.com/office/officeart/2008/layout/VerticalAccentList"/>
    <dgm:cxn modelId="{48F71658-14E8-374D-ADC8-63D1990A6016}" type="presParOf" srcId="{BF35CE91-FA0A-0440-A3EA-910BED392132}" destId="{EAD58DD7-335A-1843-9FAF-1EBD46BC3EA0}" srcOrd="1" destOrd="0" presId="urn:microsoft.com/office/officeart/2008/layout/VerticalAccentList"/>
    <dgm:cxn modelId="{F792496F-AC3A-904D-9285-607A70139A48}" type="presParOf" srcId="{BF35CE91-FA0A-0440-A3EA-910BED392132}" destId="{756AE0EC-C3A9-4740-958B-13985517A674}" srcOrd="2" destOrd="0" presId="urn:microsoft.com/office/officeart/2008/layout/VerticalAccentList"/>
    <dgm:cxn modelId="{446AD722-46DA-B841-8132-2719AEDFAB9F}" type="presParOf" srcId="{BF35CE91-FA0A-0440-A3EA-910BED392132}" destId="{9927D4D3-9B4E-D643-935C-90B03031E4E6}" srcOrd="3" destOrd="0" presId="urn:microsoft.com/office/officeart/2008/layout/VerticalAccentList"/>
    <dgm:cxn modelId="{D04C69BB-88C5-0F45-8EB9-2489B1C20136}" type="presParOf" srcId="{BF35CE91-FA0A-0440-A3EA-910BED392132}" destId="{8D4D4A92-7A8D-1D42-AA65-D3715CB33232}" srcOrd="4" destOrd="0" presId="urn:microsoft.com/office/officeart/2008/layout/VerticalAccentList"/>
    <dgm:cxn modelId="{AD59A1EC-7443-254C-A1C5-F825D3D884FA}" type="presParOf" srcId="{BF35CE91-FA0A-0440-A3EA-910BED392132}" destId="{E1B03CD2-64D7-D84D-A0DE-0C125438ED3B}" srcOrd="5" destOrd="0" presId="urn:microsoft.com/office/officeart/2008/layout/VerticalAccentList"/>
    <dgm:cxn modelId="{D8B2F8E7-C039-524D-B301-033010BF0B1B}" type="presParOf" srcId="{BF35CE91-FA0A-0440-A3EA-910BED392132}" destId="{8A98D63D-FEE0-C84B-8374-B9FA00C8E14C}" srcOrd="6" destOrd="0" presId="urn:microsoft.com/office/officeart/2008/layout/VerticalAccentList"/>
    <dgm:cxn modelId="{4AA59348-756B-2948-95E8-9CCB08F41CF8}" type="presParOf" srcId="{BF35CE91-FA0A-0440-A3EA-910BED392132}" destId="{92EB12B5-7592-924F-96C3-9EDDF39C608A}" srcOrd="7" destOrd="0" presId="urn:microsoft.com/office/officeart/2008/layout/VerticalAccentList"/>
    <dgm:cxn modelId="{F1A470C8-5DB8-7D48-B932-627B06B4CBAB}" type="presParOf" srcId="{12CC339C-475B-7C41-8415-27C98677362D}" destId="{DD0E193E-DD03-CC45-855F-E4B23AD2AFC4}" srcOrd="2" destOrd="0" presId="urn:microsoft.com/office/officeart/2008/layout/VerticalAccentList"/>
    <dgm:cxn modelId="{F6AEE756-55EC-174B-86C9-85A8EB8D3EF7}" type="presParOf" srcId="{12CC339C-475B-7C41-8415-27C98677362D}" destId="{B01D3D86-ECAD-B445-BCD3-F95CE492E51E}" srcOrd="3" destOrd="0" presId="urn:microsoft.com/office/officeart/2008/layout/VerticalAccentList"/>
    <dgm:cxn modelId="{A9B7B565-B6F6-044F-A471-DDDE26A8C98B}" type="presParOf" srcId="{B01D3D86-ECAD-B445-BCD3-F95CE492E51E}" destId="{E62B8AD0-2760-054B-BF82-6B7026280B51}" srcOrd="0" destOrd="0" presId="urn:microsoft.com/office/officeart/2008/layout/VerticalAccentList"/>
    <dgm:cxn modelId="{23EA6BE4-3445-324B-9E7E-ADB2DAB423A4}" type="presParOf" srcId="{12CC339C-475B-7C41-8415-27C98677362D}" destId="{64172DEE-9FD0-8F49-A316-02B6BE990141}" srcOrd="4" destOrd="0" presId="urn:microsoft.com/office/officeart/2008/layout/VerticalAccentList"/>
    <dgm:cxn modelId="{470C6E1D-1572-1A41-820C-F9326B2F2FC3}" type="presParOf" srcId="{64172DEE-9FD0-8F49-A316-02B6BE990141}" destId="{9EE28646-B3C6-F94E-B435-342E839A0E15}" srcOrd="0" destOrd="0" presId="urn:microsoft.com/office/officeart/2008/layout/VerticalAccentList"/>
    <dgm:cxn modelId="{D117F3F8-17E5-C94C-B177-D48146331624}" type="presParOf" srcId="{64172DEE-9FD0-8F49-A316-02B6BE990141}" destId="{56D39236-2E8E-2B4D-9986-629A23D7EE76}" srcOrd="1" destOrd="0" presId="urn:microsoft.com/office/officeart/2008/layout/VerticalAccentList"/>
    <dgm:cxn modelId="{A5FB6AFE-EDCB-4542-9BA3-416DAA7A43C2}" type="presParOf" srcId="{64172DEE-9FD0-8F49-A316-02B6BE990141}" destId="{7D7F5D16-F706-6B48-B223-041795DA872D}" srcOrd="2" destOrd="0" presId="urn:microsoft.com/office/officeart/2008/layout/VerticalAccentList"/>
    <dgm:cxn modelId="{EC790E10-B5B0-494C-A785-A833B8585676}" type="presParOf" srcId="{64172DEE-9FD0-8F49-A316-02B6BE990141}" destId="{B16B00CF-CB8F-584E-A411-74F522F2B153}" srcOrd="3" destOrd="0" presId="urn:microsoft.com/office/officeart/2008/layout/VerticalAccentList"/>
    <dgm:cxn modelId="{97DDF5E4-FC8B-F142-B51F-49D8798F1AB1}" type="presParOf" srcId="{64172DEE-9FD0-8F49-A316-02B6BE990141}" destId="{54365ADF-B41C-CD4D-8526-0AA6EF0E7AF8}" srcOrd="4" destOrd="0" presId="urn:microsoft.com/office/officeart/2008/layout/VerticalAccentList"/>
    <dgm:cxn modelId="{A2426546-DCDF-714E-99BA-4088AE8563F4}" type="presParOf" srcId="{64172DEE-9FD0-8F49-A316-02B6BE990141}" destId="{04614D72-9FB8-6F43-838F-F26C2CCADB73}" srcOrd="5" destOrd="0" presId="urn:microsoft.com/office/officeart/2008/layout/VerticalAccentList"/>
    <dgm:cxn modelId="{552790E5-90AC-7C4D-B69B-0169CA3087FC}" type="presParOf" srcId="{64172DEE-9FD0-8F49-A316-02B6BE990141}" destId="{3AEEA84A-218B-294F-B369-11BA6F225E0C}" srcOrd="6" destOrd="0" presId="urn:microsoft.com/office/officeart/2008/layout/VerticalAccentList"/>
    <dgm:cxn modelId="{1F586F3C-C9D7-7748-91C5-81213280D0DF}" type="presParOf" srcId="{64172DEE-9FD0-8F49-A316-02B6BE990141}" destId="{71755532-E990-4343-96AF-52193DE2888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34B001-785E-C549-A8A1-3B093A0096F1}"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it-IT"/>
        </a:p>
      </dgm:t>
    </dgm:pt>
    <dgm:pt modelId="{E459E0D3-F420-CF4A-BB1E-A7C781B01830}">
      <dgm:prSet phldrT="[Testo]" custT="1"/>
      <dgm:spPr>
        <a:ln>
          <a:noFill/>
        </a:ln>
      </dgm:spPr>
      <dgm:t>
        <a:bodyPr/>
        <a:lstStyle/>
        <a:p>
          <a:r>
            <a:rPr lang="it-IT" sz="2000" dirty="0"/>
            <a:t>Measure your success to determine what’s working and what’s not from your overall brand strategy down to individual recruitment &amp; marketing activities</a:t>
          </a:r>
        </a:p>
      </dgm:t>
    </dgm:pt>
    <dgm:pt modelId="{86C02747-7F39-8049-9303-FE74BB129D27}" type="parTrans" cxnId="{A0169E43-29B0-6F4F-9415-2E2D2042AF65}">
      <dgm:prSet/>
      <dgm:spPr/>
      <dgm:t>
        <a:bodyPr/>
        <a:lstStyle/>
        <a:p>
          <a:endParaRPr lang="it-IT"/>
        </a:p>
      </dgm:t>
    </dgm:pt>
    <dgm:pt modelId="{0DE75753-2038-5A4C-97B9-1815E09D1F16}" type="sibTrans" cxnId="{A0169E43-29B0-6F4F-9415-2E2D2042AF65}">
      <dgm:prSet/>
      <dgm:spPr/>
      <dgm:t>
        <a:bodyPr/>
        <a:lstStyle/>
        <a:p>
          <a:endParaRPr lang="it-IT"/>
        </a:p>
      </dgm:t>
    </dgm:pt>
    <dgm:pt modelId="{C2871C22-67BC-0D47-9F45-EE75EAFB657A}">
      <dgm:prSet phldrT="[Testo]" custT="1"/>
      <dgm:spPr>
        <a:ln>
          <a:noFill/>
        </a:ln>
      </dgm:spPr>
      <dgm:t>
        <a:bodyPr/>
        <a:lstStyle/>
        <a:p>
          <a:r>
            <a:rPr lang="it-IT" sz="2000" dirty="0"/>
            <a:t>Adjust your employer brand strategy and individual recruitment marketing activities as needed, to improve results</a:t>
          </a:r>
        </a:p>
      </dgm:t>
    </dgm:pt>
    <dgm:pt modelId="{9B9AF339-D3D7-6E4D-9BE2-C01F8C91B89F}" type="parTrans" cxnId="{13394105-3136-FA49-8459-BAF38ABAEDD9}">
      <dgm:prSet/>
      <dgm:spPr/>
      <dgm:t>
        <a:bodyPr/>
        <a:lstStyle/>
        <a:p>
          <a:endParaRPr lang="it-IT"/>
        </a:p>
      </dgm:t>
    </dgm:pt>
    <dgm:pt modelId="{814E3024-6809-3D4A-94C9-3FF2CB703AE1}" type="sibTrans" cxnId="{13394105-3136-FA49-8459-BAF38ABAEDD9}">
      <dgm:prSet/>
      <dgm:spPr/>
      <dgm:t>
        <a:bodyPr/>
        <a:lstStyle/>
        <a:p>
          <a:endParaRPr lang="it-IT"/>
        </a:p>
      </dgm:t>
    </dgm:pt>
    <dgm:pt modelId="{DA9FCEF0-88D5-9B45-B21D-60D6104CC24D}">
      <dgm:prSet phldrT="[Testo]" custT="1"/>
      <dgm:spPr/>
      <dgm:t>
        <a:bodyPr/>
        <a:lstStyle/>
        <a:p>
          <a:r>
            <a:rPr lang="it-IT" sz="2800" dirty="0"/>
            <a:t>7</a:t>
          </a:r>
        </a:p>
      </dgm:t>
    </dgm:pt>
    <dgm:pt modelId="{AF391D7F-8500-7E44-90B2-6DAF3685A3FE}" type="sibTrans" cxnId="{91E231C1-50E7-C945-A301-1C76A5DD7057}">
      <dgm:prSet/>
      <dgm:spPr/>
      <dgm:t>
        <a:bodyPr/>
        <a:lstStyle/>
        <a:p>
          <a:endParaRPr lang="it-IT"/>
        </a:p>
      </dgm:t>
    </dgm:pt>
    <dgm:pt modelId="{B8B9A107-D75F-EF46-8ACB-2E9A8D013289}" type="parTrans" cxnId="{91E231C1-50E7-C945-A301-1C76A5DD7057}">
      <dgm:prSet/>
      <dgm:spPr/>
      <dgm:t>
        <a:bodyPr/>
        <a:lstStyle/>
        <a:p>
          <a:endParaRPr lang="it-IT"/>
        </a:p>
      </dgm:t>
    </dgm:pt>
    <dgm:pt modelId="{7DF5D2BC-D629-4344-8731-E7292F368CFB}">
      <dgm:prSet phldrT="[Testo]" custT="1"/>
      <dgm:spPr/>
      <dgm:t>
        <a:bodyPr/>
        <a:lstStyle/>
        <a:p>
          <a:r>
            <a:rPr lang="it-IT" sz="2800" dirty="0"/>
            <a:t>8</a:t>
          </a:r>
        </a:p>
      </dgm:t>
    </dgm:pt>
    <dgm:pt modelId="{E26ABA27-953D-A448-9243-CD2F6937BD2D}" type="sibTrans" cxnId="{A38A1563-5D67-764D-A040-CAFFE9AF194A}">
      <dgm:prSet/>
      <dgm:spPr/>
      <dgm:t>
        <a:bodyPr/>
        <a:lstStyle/>
        <a:p>
          <a:endParaRPr lang="it-IT"/>
        </a:p>
      </dgm:t>
    </dgm:pt>
    <dgm:pt modelId="{5173BC7E-6673-FC4A-A676-27DDF4B5A546}" type="parTrans" cxnId="{A38A1563-5D67-764D-A040-CAFFE9AF194A}">
      <dgm:prSet/>
      <dgm:spPr/>
      <dgm:t>
        <a:bodyPr/>
        <a:lstStyle/>
        <a:p>
          <a:endParaRPr lang="it-IT"/>
        </a:p>
      </dgm:t>
    </dgm:pt>
    <dgm:pt modelId="{12CC339C-475B-7C41-8415-27C98677362D}" type="pres">
      <dgm:prSet presAssocID="{1034B001-785E-C549-A8A1-3B093A0096F1}" presName="Name0" presStyleCnt="0">
        <dgm:presLayoutVars>
          <dgm:chMax/>
          <dgm:chPref/>
          <dgm:dir/>
        </dgm:presLayoutVars>
      </dgm:prSet>
      <dgm:spPr/>
    </dgm:pt>
    <dgm:pt modelId="{89CB3088-A6E6-4544-9B1C-2F8EE92D9378}" type="pres">
      <dgm:prSet presAssocID="{DA9FCEF0-88D5-9B45-B21D-60D6104CC24D}" presName="parenttextcomposite" presStyleCnt="0"/>
      <dgm:spPr/>
    </dgm:pt>
    <dgm:pt modelId="{DD458CE0-9C0F-CD4F-B32E-DF4CD4B03451}" type="pres">
      <dgm:prSet presAssocID="{DA9FCEF0-88D5-9B45-B21D-60D6104CC24D}" presName="parenttext" presStyleLbl="revTx" presStyleIdx="0" presStyleCnt="2" custLinFactNeighborX="598">
        <dgm:presLayoutVars>
          <dgm:chMax/>
          <dgm:chPref val="2"/>
          <dgm:bulletEnabled val="1"/>
        </dgm:presLayoutVars>
      </dgm:prSet>
      <dgm:spPr/>
    </dgm:pt>
    <dgm:pt modelId="{BF35CE91-FA0A-0440-A3EA-910BED392132}" type="pres">
      <dgm:prSet presAssocID="{DA9FCEF0-88D5-9B45-B21D-60D6104CC24D}" presName="composite" presStyleCnt="0"/>
      <dgm:spPr/>
    </dgm:pt>
    <dgm:pt modelId="{E1EFD709-9979-3C45-BF76-CD8287E9DA13}" type="pres">
      <dgm:prSet presAssocID="{DA9FCEF0-88D5-9B45-B21D-60D6104CC24D}" presName="chevron1" presStyleLbl="alignNode1" presStyleIdx="0" presStyleCnt="14"/>
      <dgm:spPr/>
    </dgm:pt>
    <dgm:pt modelId="{EAD58DD7-335A-1843-9FAF-1EBD46BC3EA0}" type="pres">
      <dgm:prSet presAssocID="{DA9FCEF0-88D5-9B45-B21D-60D6104CC24D}" presName="chevron2" presStyleLbl="alignNode1" presStyleIdx="1" presStyleCnt="14"/>
      <dgm:spPr/>
    </dgm:pt>
    <dgm:pt modelId="{756AE0EC-C3A9-4740-958B-13985517A674}" type="pres">
      <dgm:prSet presAssocID="{DA9FCEF0-88D5-9B45-B21D-60D6104CC24D}" presName="chevron3" presStyleLbl="alignNode1" presStyleIdx="2" presStyleCnt="14"/>
      <dgm:spPr/>
    </dgm:pt>
    <dgm:pt modelId="{9927D4D3-9B4E-D643-935C-90B03031E4E6}" type="pres">
      <dgm:prSet presAssocID="{DA9FCEF0-88D5-9B45-B21D-60D6104CC24D}" presName="chevron4" presStyleLbl="alignNode1" presStyleIdx="3" presStyleCnt="14"/>
      <dgm:spPr/>
    </dgm:pt>
    <dgm:pt modelId="{8D4D4A92-7A8D-1D42-AA65-D3715CB33232}" type="pres">
      <dgm:prSet presAssocID="{DA9FCEF0-88D5-9B45-B21D-60D6104CC24D}" presName="chevron5" presStyleLbl="alignNode1" presStyleIdx="4" presStyleCnt="14"/>
      <dgm:spPr/>
    </dgm:pt>
    <dgm:pt modelId="{E1B03CD2-64D7-D84D-A0DE-0C125438ED3B}" type="pres">
      <dgm:prSet presAssocID="{DA9FCEF0-88D5-9B45-B21D-60D6104CC24D}" presName="chevron6" presStyleLbl="alignNode1" presStyleIdx="5" presStyleCnt="14"/>
      <dgm:spPr/>
    </dgm:pt>
    <dgm:pt modelId="{8A98D63D-FEE0-C84B-8374-B9FA00C8E14C}" type="pres">
      <dgm:prSet presAssocID="{DA9FCEF0-88D5-9B45-B21D-60D6104CC24D}" presName="chevron7" presStyleLbl="alignNode1" presStyleIdx="6" presStyleCnt="14" custScaleX="160574"/>
      <dgm:spPr/>
    </dgm:pt>
    <dgm:pt modelId="{92EB12B5-7592-924F-96C3-9EDDF39C608A}" type="pres">
      <dgm:prSet presAssocID="{DA9FCEF0-88D5-9B45-B21D-60D6104CC24D}" presName="childtext" presStyleLbl="solidFgAcc1" presStyleIdx="0" presStyleCnt="2">
        <dgm:presLayoutVars>
          <dgm:chMax/>
          <dgm:chPref val="0"/>
          <dgm:bulletEnabled val="1"/>
        </dgm:presLayoutVars>
      </dgm:prSet>
      <dgm:spPr/>
    </dgm:pt>
    <dgm:pt modelId="{DD0E193E-DD03-CC45-855F-E4B23AD2AFC4}" type="pres">
      <dgm:prSet presAssocID="{AF391D7F-8500-7E44-90B2-6DAF3685A3FE}" presName="sibTrans" presStyleCnt="0"/>
      <dgm:spPr/>
    </dgm:pt>
    <dgm:pt modelId="{B01D3D86-ECAD-B445-BCD3-F95CE492E51E}" type="pres">
      <dgm:prSet presAssocID="{7DF5D2BC-D629-4344-8731-E7292F368CFB}" presName="parenttextcomposite" presStyleCnt="0"/>
      <dgm:spPr/>
    </dgm:pt>
    <dgm:pt modelId="{E62B8AD0-2760-054B-BF82-6B7026280B51}" type="pres">
      <dgm:prSet presAssocID="{7DF5D2BC-D629-4344-8731-E7292F368CFB}" presName="parenttext" presStyleLbl="revTx" presStyleIdx="1" presStyleCnt="2">
        <dgm:presLayoutVars>
          <dgm:chMax/>
          <dgm:chPref val="2"/>
          <dgm:bulletEnabled val="1"/>
        </dgm:presLayoutVars>
      </dgm:prSet>
      <dgm:spPr/>
    </dgm:pt>
    <dgm:pt modelId="{64172DEE-9FD0-8F49-A316-02B6BE990141}" type="pres">
      <dgm:prSet presAssocID="{7DF5D2BC-D629-4344-8731-E7292F368CFB}" presName="composite" presStyleCnt="0"/>
      <dgm:spPr/>
    </dgm:pt>
    <dgm:pt modelId="{9EE28646-B3C6-F94E-B435-342E839A0E15}" type="pres">
      <dgm:prSet presAssocID="{7DF5D2BC-D629-4344-8731-E7292F368CFB}" presName="chevron1" presStyleLbl="alignNode1" presStyleIdx="7" presStyleCnt="14"/>
      <dgm:spPr/>
    </dgm:pt>
    <dgm:pt modelId="{56D39236-2E8E-2B4D-9986-629A23D7EE76}" type="pres">
      <dgm:prSet presAssocID="{7DF5D2BC-D629-4344-8731-E7292F368CFB}" presName="chevron2" presStyleLbl="alignNode1" presStyleIdx="8" presStyleCnt="14"/>
      <dgm:spPr/>
    </dgm:pt>
    <dgm:pt modelId="{7D7F5D16-F706-6B48-B223-041795DA872D}" type="pres">
      <dgm:prSet presAssocID="{7DF5D2BC-D629-4344-8731-E7292F368CFB}" presName="chevron3" presStyleLbl="alignNode1" presStyleIdx="9" presStyleCnt="14"/>
      <dgm:spPr/>
    </dgm:pt>
    <dgm:pt modelId="{B16B00CF-CB8F-584E-A411-74F522F2B153}" type="pres">
      <dgm:prSet presAssocID="{7DF5D2BC-D629-4344-8731-E7292F368CFB}" presName="chevron4" presStyleLbl="alignNode1" presStyleIdx="10" presStyleCnt="14"/>
      <dgm:spPr/>
    </dgm:pt>
    <dgm:pt modelId="{54365ADF-B41C-CD4D-8526-0AA6EF0E7AF8}" type="pres">
      <dgm:prSet presAssocID="{7DF5D2BC-D629-4344-8731-E7292F368CFB}" presName="chevron5" presStyleLbl="alignNode1" presStyleIdx="11" presStyleCnt="14"/>
      <dgm:spPr/>
    </dgm:pt>
    <dgm:pt modelId="{04614D72-9FB8-6F43-838F-F26C2CCADB73}" type="pres">
      <dgm:prSet presAssocID="{7DF5D2BC-D629-4344-8731-E7292F368CFB}" presName="chevron6" presStyleLbl="alignNode1" presStyleIdx="12" presStyleCnt="14"/>
      <dgm:spPr/>
    </dgm:pt>
    <dgm:pt modelId="{3AEEA84A-218B-294F-B369-11BA6F225E0C}" type="pres">
      <dgm:prSet presAssocID="{7DF5D2BC-D629-4344-8731-E7292F368CFB}" presName="chevron7" presStyleLbl="alignNode1" presStyleIdx="13" presStyleCnt="14" custScaleX="156790"/>
      <dgm:spPr/>
    </dgm:pt>
    <dgm:pt modelId="{71755532-E990-4343-96AF-52193DE28888}" type="pres">
      <dgm:prSet presAssocID="{7DF5D2BC-D629-4344-8731-E7292F368CFB}" presName="childtext" presStyleLbl="solidFgAcc1" presStyleIdx="1" presStyleCnt="2">
        <dgm:presLayoutVars>
          <dgm:chMax/>
          <dgm:chPref val="0"/>
          <dgm:bulletEnabled val="1"/>
        </dgm:presLayoutVars>
      </dgm:prSet>
      <dgm:spPr/>
    </dgm:pt>
  </dgm:ptLst>
  <dgm:cxnLst>
    <dgm:cxn modelId="{13394105-3136-FA49-8459-BAF38ABAEDD9}" srcId="{7DF5D2BC-D629-4344-8731-E7292F368CFB}" destId="{C2871C22-67BC-0D47-9F45-EE75EAFB657A}" srcOrd="0" destOrd="0" parTransId="{9B9AF339-D3D7-6E4D-9BE2-C01F8C91B89F}" sibTransId="{814E3024-6809-3D4A-94C9-3FF2CB703AE1}"/>
    <dgm:cxn modelId="{7EF0050E-62EA-994F-80D1-11EA221A98D5}" type="presOf" srcId="{E459E0D3-F420-CF4A-BB1E-A7C781B01830}" destId="{92EB12B5-7592-924F-96C3-9EDDF39C608A}" srcOrd="0" destOrd="0" presId="urn:microsoft.com/office/officeart/2008/layout/VerticalAccentList"/>
    <dgm:cxn modelId="{C364F917-A396-6846-BF79-608252A8BD94}" type="presOf" srcId="{7DF5D2BC-D629-4344-8731-E7292F368CFB}" destId="{E62B8AD0-2760-054B-BF82-6B7026280B51}" srcOrd="0" destOrd="0" presId="urn:microsoft.com/office/officeart/2008/layout/VerticalAccentList"/>
    <dgm:cxn modelId="{A38A1563-5D67-764D-A040-CAFFE9AF194A}" srcId="{1034B001-785E-C549-A8A1-3B093A0096F1}" destId="{7DF5D2BC-D629-4344-8731-E7292F368CFB}" srcOrd="1" destOrd="0" parTransId="{5173BC7E-6673-FC4A-A676-27DDF4B5A546}" sibTransId="{E26ABA27-953D-A448-9243-CD2F6937BD2D}"/>
    <dgm:cxn modelId="{A0169E43-29B0-6F4F-9415-2E2D2042AF65}" srcId="{DA9FCEF0-88D5-9B45-B21D-60D6104CC24D}" destId="{E459E0D3-F420-CF4A-BB1E-A7C781B01830}" srcOrd="0" destOrd="0" parTransId="{86C02747-7F39-8049-9303-FE74BB129D27}" sibTransId="{0DE75753-2038-5A4C-97B9-1815E09D1F16}"/>
    <dgm:cxn modelId="{5B139A64-A7A2-ED40-A4FA-497238BFD051}" type="presOf" srcId="{C2871C22-67BC-0D47-9F45-EE75EAFB657A}" destId="{71755532-E990-4343-96AF-52193DE28888}" srcOrd="0" destOrd="0" presId="urn:microsoft.com/office/officeart/2008/layout/VerticalAccentList"/>
    <dgm:cxn modelId="{B53172B5-5D2A-BF47-8B49-981607355325}" type="presOf" srcId="{1034B001-785E-C549-A8A1-3B093A0096F1}" destId="{12CC339C-475B-7C41-8415-27C98677362D}" srcOrd="0" destOrd="0" presId="urn:microsoft.com/office/officeart/2008/layout/VerticalAccentList"/>
    <dgm:cxn modelId="{91E231C1-50E7-C945-A301-1C76A5DD7057}" srcId="{1034B001-785E-C549-A8A1-3B093A0096F1}" destId="{DA9FCEF0-88D5-9B45-B21D-60D6104CC24D}" srcOrd="0" destOrd="0" parTransId="{B8B9A107-D75F-EF46-8ACB-2E9A8D013289}" sibTransId="{AF391D7F-8500-7E44-90B2-6DAF3685A3FE}"/>
    <dgm:cxn modelId="{48BF6BFB-3FCE-5D4C-8DC1-FC1D85E2A9B5}" type="presOf" srcId="{DA9FCEF0-88D5-9B45-B21D-60D6104CC24D}" destId="{DD458CE0-9C0F-CD4F-B32E-DF4CD4B03451}" srcOrd="0" destOrd="0" presId="urn:microsoft.com/office/officeart/2008/layout/VerticalAccentList"/>
    <dgm:cxn modelId="{EB911FE4-CA5C-3347-A0C7-832F3A7FE1C0}" type="presParOf" srcId="{12CC339C-475B-7C41-8415-27C98677362D}" destId="{89CB3088-A6E6-4544-9B1C-2F8EE92D9378}" srcOrd="0" destOrd="0" presId="urn:microsoft.com/office/officeart/2008/layout/VerticalAccentList"/>
    <dgm:cxn modelId="{AAD45A0F-F4FB-564A-B69E-079FA98413C8}" type="presParOf" srcId="{89CB3088-A6E6-4544-9B1C-2F8EE92D9378}" destId="{DD458CE0-9C0F-CD4F-B32E-DF4CD4B03451}" srcOrd="0" destOrd="0" presId="urn:microsoft.com/office/officeart/2008/layout/VerticalAccentList"/>
    <dgm:cxn modelId="{ECAEE237-1ABF-3349-B517-6B1CCD2476B8}" type="presParOf" srcId="{12CC339C-475B-7C41-8415-27C98677362D}" destId="{BF35CE91-FA0A-0440-A3EA-910BED392132}" srcOrd="1" destOrd="0" presId="urn:microsoft.com/office/officeart/2008/layout/VerticalAccentList"/>
    <dgm:cxn modelId="{7B485506-B7AC-B74A-8833-D6EBD6747E7E}" type="presParOf" srcId="{BF35CE91-FA0A-0440-A3EA-910BED392132}" destId="{E1EFD709-9979-3C45-BF76-CD8287E9DA13}" srcOrd="0" destOrd="0" presId="urn:microsoft.com/office/officeart/2008/layout/VerticalAccentList"/>
    <dgm:cxn modelId="{48F71658-14E8-374D-ADC8-63D1990A6016}" type="presParOf" srcId="{BF35CE91-FA0A-0440-A3EA-910BED392132}" destId="{EAD58DD7-335A-1843-9FAF-1EBD46BC3EA0}" srcOrd="1" destOrd="0" presId="urn:microsoft.com/office/officeart/2008/layout/VerticalAccentList"/>
    <dgm:cxn modelId="{F792496F-AC3A-904D-9285-607A70139A48}" type="presParOf" srcId="{BF35CE91-FA0A-0440-A3EA-910BED392132}" destId="{756AE0EC-C3A9-4740-958B-13985517A674}" srcOrd="2" destOrd="0" presId="urn:microsoft.com/office/officeart/2008/layout/VerticalAccentList"/>
    <dgm:cxn modelId="{446AD722-46DA-B841-8132-2719AEDFAB9F}" type="presParOf" srcId="{BF35CE91-FA0A-0440-A3EA-910BED392132}" destId="{9927D4D3-9B4E-D643-935C-90B03031E4E6}" srcOrd="3" destOrd="0" presId="urn:microsoft.com/office/officeart/2008/layout/VerticalAccentList"/>
    <dgm:cxn modelId="{D04C69BB-88C5-0F45-8EB9-2489B1C20136}" type="presParOf" srcId="{BF35CE91-FA0A-0440-A3EA-910BED392132}" destId="{8D4D4A92-7A8D-1D42-AA65-D3715CB33232}" srcOrd="4" destOrd="0" presId="urn:microsoft.com/office/officeart/2008/layout/VerticalAccentList"/>
    <dgm:cxn modelId="{AD59A1EC-7443-254C-A1C5-F825D3D884FA}" type="presParOf" srcId="{BF35CE91-FA0A-0440-A3EA-910BED392132}" destId="{E1B03CD2-64D7-D84D-A0DE-0C125438ED3B}" srcOrd="5" destOrd="0" presId="urn:microsoft.com/office/officeart/2008/layout/VerticalAccentList"/>
    <dgm:cxn modelId="{D8B2F8E7-C039-524D-B301-033010BF0B1B}" type="presParOf" srcId="{BF35CE91-FA0A-0440-A3EA-910BED392132}" destId="{8A98D63D-FEE0-C84B-8374-B9FA00C8E14C}" srcOrd="6" destOrd="0" presId="urn:microsoft.com/office/officeart/2008/layout/VerticalAccentList"/>
    <dgm:cxn modelId="{4AA59348-756B-2948-95E8-9CCB08F41CF8}" type="presParOf" srcId="{BF35CE91-FA0A-0440-A3EA-910BED392132}" destId="{92EB12B5-7592-924F-96C3-9EDDF39C608A}" srcOrd="7" destOrd="0" presId="urn:microsoft.com/office/officeart/2008/layout/VerticalAccentList"/>
    <dgm:cxn modelId="{F1A470C8-5DB8-7D48-B932-627B06B4CBAB}" type="presParOf" srcId="{12CC339C-475B-7C41-8415-27C98677362D}" destId="{DD0E193E-DD03-CC45-855F-E4B23AD2AFC4}" srcOrd="2" destOrd="0" presId="urn:microsoft.com/office/officeart/2008/layout/VerticalAccentList"/>
    <dgm:cxn modelId="{F6AEE756-55EC-174B-86C9-85A8EB8D3EF7}" type="presParOf" srcId="{12CC339C-475B-7C41-8415-27C98677362D}" destId="{B01D3D86-ECAD-B445-BCD3-F95CE492E51E}" srcOrd="3" destOrd="0" presId="urn:microsoft.com/office/officeart/2008/layout/VerticalAccentList"/>
    <dgm:cxn modelId="{A9B7B565-B6F6-044F-A471-DDDE26A8C98B}" type="presParOf" srcId="{B01D3D86-ECAD-B445-BCD3-F95CE492E51E}" destId="{E62B8AD0-2760-054B-BF82-6B7026280B51}" srcOrd="0" destOrd="0" presId="urn:microsoft.com/office/officeart/2008/layout/VerticalAccentList"/>
    <dgm:cxn modelId="{23EA6BE4-3445-324B-9E7E-ADB2DAB423A4}" type="presParOf" srcId="{12CC339C-475B-7C41-8415-27C98677362D}" destId="{64172DEE-9FD0-8F49-A316-02B6BE990141}" srcOrd="4" destOrd="0" presId="urn:microsoft.com/office/officeart/2008/layout/VerticalAccentList"/>
    <dgm:cxn modelId="{470C6E1D-1572-1A41-820C-F9326B2F2FC3}" type="presParOf" srcId="{64172DEE-9FD0-8F49-A316-02B6BE990141}" destId="{9EE28646-B3C6-F94E-B435-342E839A0E15}" srcOrd="0" destOrd="0" presId="urn:microsoft.com/office/officeart/2008/layout/VerticalAccentList"/>
    <dgm:cxn modelId="{D117F3F8-17E5-C94C-B177-D48146331624}" type="presParOf" srcId="{64172DEE-9FD0-8F49-A316-02B6BE990141}" destId="{56D39236-2E8E-2B4D-9986-629A23D7EE76}" srcOrd="1" destOrd="0" presId="urn:microsoft.com/office/officeart/2008/layout/VerticalAccentList"/>
    <dgm:cxn modelId="{A5FB6AFE-EDCB-4542-9BA3-416DAA7A43C2}" type="presParOf" srcId="{64172DEE-9FD0-8F49-A316-02B6BE990141}" destId="{7D7F5D16-F706-6B48-B223-041795DA872D}" srcOrd="2" destOrd="0" presId="urn:microsoft.com/office/officeart/2008/layout/VerticalAccentList"/>
    <dgm:cxn modelId="{EC790E10-B5B0-494C-A785-A833B8585676}" type="presParOf" srcId="{64172DEE-9FD0-8F49-A316-02B6BE990141}" destId="{B16B00CF-CB8F-584E-A411-74F522F2B153}" srcOrd="3" destOrd="0" presId="urn:microsoft.com/office/officeart/2008/layout/VerticalAccentList"/>
    <dgm:cxn modelId="{97DDF5E4-FC8B-F142-B51F-49D8798F1AB1}" type="presParOf" srcId="{64172DEE-9FD0-8F49-A316-02B6BE990141}" destId="{54365ADF-B41C-CD4D-8526-0AA6EF0E7AF8}" srcOrd="4" destOrd="0" presId="urn:microsoft.com/office/officeart/2008/layout/VerticalAccentList"/>
    <dgm:cxn modelId="{A2426546-DCDF-714E-99BA-4088AE8563F4}" type="presParOf" srcId="{64172DEE-9FD0-8F49-A316-02B6BE990141}" destId="{04614D72-9FB8-6F43-838F-F26C2CCADB73}" srcOrd="5" destOrd="0" presId="urn:microsoft.com/office/officeart/2008/layout/VerticalAccentList"/>
    <dgm:cxn modelId="{552790E5-90AC-7C4D-B69B-0169CA3087FC}" type="presParOf" srcId="{64172DEE-9FD0-8F49-A316-02B6BE990141}" destId="{3AEEA84A-218B-294F-B369-11BA6F225E0C}" srcOrd="6" destOrd="0" presId="urn:microsoft.com/office/officeart/2008/layout/VerticalAccentList"/>
    <dgm:cxn modelId="{1F586F3C-C9D7-7748-91C5-81213280D0DF}" type="presParOf" srcId="{64172DEE-9FD0-8F49-A316-02B6BE990141}" destId="{71755532-E990-4343-96AF-52193DE2888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46046B-8CC2-E34A-9DBE-B7AAF9A01852}"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CC54435D-6CAB-2042-9BDB-F64A33DE4B7D}">
      <dgm:prSet phldrT="[Testo]" custT="1"/>
      <dgm:spPr/>
      <dgm:t>
        <a:bodyPr/>
        <a:lstStyle/>
        <a:p>
          <a:r>
            <a:rPr lang="it-IT" sz="2000" b="1" dirty="0" err="1">
              <a:solidFill>
                <a:schemeClr val="tx1"/>
              </a:solidFill>
            </a:rPr>
            <a:t>Build</a:t>
          </a:r>
          <a:r>
            <a:rPr lang="it-IT" sz="2000" b="1" dirty="0">
              <a:solidFill>
                <a:schemeClr val="tx1"/>
              </a:solidFill>
            </a:rPr>
            <a:t> social </a:t>
          </a:r>
          <a:r>
            <a:rPr lang="it-IT" sz="2000" b="1" dirty="0" err="1">
              <a:solidFill>
                <a:schemeClr val="tx1"/>
              </a:solidFill>
            </a:rPr>
            <a:t>value</a:t>
          </a:r>
          <a:endParaRPr lang="it-IT" sz="2000" b="1" dirty="0">
            <a:solidFill>
              <a:schemeClr val="tx1"/>
            </a:solidFill>
          </a:endParaRPr>
        </a:p>
      </dgm:t>
    </dgm:pt>
    <dgm:pt modelId="{E617A0EC-4F6A-0C44-9955-B164920E77F5}" type="parTrans" cxnId="{B1DF78EA-0C7D-FF4D-B430-1E3DA2D72E2C}">
      <dgm:prSet/>
      <dgm:spPr/>
      <dgm:t>
        <a:bodyPr/>
        <a:lstStyle/>
        <a:p>
          <a:endParaRPr lang="it-IT" sz="2400" b="1">
            <a:solidFill>
              <a:schemeClr val="tx1"/>
            </a:solidFill>
          </a:endParaRPr>
        </a:p>
      </dgm:t>
    </dgm:pt>
    <dgm:pt modelId="{80E262B9-A364-DD4F-B141-90310E8AAF24}" type="sibTrans" cxnId="{B1DF78EA-0C7D-FF4D-B430-1E3DA2D72E2C}">
      <dgm:prSet/>
      <dgm:spPr/>
      <dgm:t>
        <a:bodyPr/>
        <a:lstStyle/>
        <a:p>
          <a:endParaRPr lang="it-IT" sz="2400" b="1">
            <a:solidFill>
              <a:schemeClr val="tx1"/>
            </a:solidFill>
          </a:endParaRPr>
        </a:p>
      </dgm:t>
    </dgm:pt>
    <dgm:pt modelId="{EC620443-DB70-3341-9E79-33EECB04C922}">
      <dgm:prSet phldrT="[Testo]" custT="1"/>
      <dgm:spPr/>
      <dgm:t>
        <a:bodyPr/>
        <a:lstStyle/>
        <a:p>
          <a:r>
            <a:rPr lang="it-IT" sz="2000" b="1" dirty="0" err="1">
              <a:solidFill>
                <a:schemeClr val="tx1"/>
              </a:solidFill>
            </a:rPr>
            <a:t>Move</a:t>
          </a:r>
          <a:r>
            <a:rPr lang="it-IT" sz="2000" b="1" dirty="0">
              <a:solidFill>
                <a:schemeClr val="tx1"/>
              </a:solidFill>
            </a:rPr>
            <a:t> fast</a:t>
          </a:r>
        </a:p>
      </dgm:t>
    </dgm:pt>
    <dgm:pt modelId="{E6DC96EF-2A0D-734B-837F-18AC6D42EBCB}" type="parTrans" cxnId="{324CCB05-0B0F-BF4B-A793-1F665B9ED71A}">
      <dgm:prSet/>
      <dgm:spPr/>
      <dgm:t>
        <a:bodyPr/>
        <a:lstStyle/>
        <a:p>
          <a:endParaRPr lang="it-IT" sz="2400" b="1">
            <a:solidFill>
              <a:schemeClr val="tx1"/>
            </a:solidFill>
          </a:endParaRPr>
        </a:p>
      </dgm:t>
    </dgm:pt>
    <dgm:pt modelId="{BA8853C4-4DB6-924A-BD1D-7DD5C68EE5DD}" type="sibTrans" cxnId="{324CCB05-0B0F-BF4B-A793-1F665B9ED71A}">
      <dgm:prSet/>
      <dgm:spPr/>
      <dgm:t>
        <a:bodyPr/>
        <a:lstStyle/>
        <a:p>
          <a:endParaRPr lang="it-IT" sz="2400" b="1">
            <a:solidFill>
              <a:schemeClr val="tx1"/>
            </a:solidFill>
          </a:endParaRPr>
        </a:p>
      </dgm:t>
    </dgm:pt>
    <dgm:pt modelId="{72BC0148-EBC1-814F-96B9-5B3023585DB7}">
      <dgm:prSet phldrT="[Testo]" custT="1"/>
      <dgm:spPr/>
      <dgm:t>
        <a:bodyPr/>
        <a:lstStyle/>
        <a:p>
          <a:r>
            <a:rPr lang="it-IT" sz="2000" b="1" dirty="0">
              <a:solidFill>
                <a:schemeClr val="tx1"/>
              </a:solidFill>
            </a:rPr>
            <a:t>Be </a:t>
          </a:r>
          <a:r>
            <a:rPr lang="it-IT" sz="2000" b="1" dirty="0" err="1">
              <a:solidFill>
                <a:schemeClr val="tx1"/>
              </a:solidFill>
            </a:rPr>
            <a:t>bold</a:t>
          </a:r>
          <a:endParaRPr lang="it-IT" sz="2000" b="1" dirty="0">
            <a:solidFill>
              <a:schemeClr val="tx1"/>
            </a:solidFill>
          </a:endParaRPr>
        </a:p>
      </dgm:t>
    </dgm:pt>
    <dgm:pt modelId="{DA9CE598-B056-8E4F-82C3-A2E2F11ACF23}" type="parTrans" cxnId="{269CB62C-F1CC-BD4D-9C66-F7C4C09F621B}">
      <dgm:prSet/>
      <dgm:spPr/>
      <dgm:t>
        <a:bodyPr/>
        <a:lstStyle/>
        <a:p>
          <a:endParaRPr lang="it-IT" sz="2400" b="1">
            <a:solidFill>
              <a:schemeClr val="tx1"/>
            </a:solidFill>
          </a:endParaRPr>
        </a:p>
      </dgm:t>
    </dgm:pt>
    <dgm:pt modelId="{9BEC0853-9133-B048-AEE4-26901A0230FC}" type="sibTrans" cxnId="{269CB62C-F1CC-BD4D-9C66-F7C4C09F621B}">
      <dgm:prSet/>
      <dgm:spPr/>
      <dgm:t>
        <a:bodyPr/>
        <a:lstStyle/>
        <a:p>
          <a:endParaRPr lang="it-IT" sz="2400" b="1">
            <a:solidFill>
              <a:schemeClr val="tx1"/>
            </a:solidFill>
          </a:endParaRPr>
        </a:p>
      </dgm:t>
    </dgm:pt>
    <dgm:pt modelId="{05609FAF-CFFD-3746-ABB6-338065E17B0E}">
      <dgm:prSet phldrT="[Testo]" custT="1"/>
      <dgm:spPr/>
      <dgm:t>
        <a:bodyPr/>
        <a:lstStyle/>
        <a:p>
          <a:r>
            <a:rPr lang="it-IT" sz="2000" b="1" dirty="0">
              <a:solidFill>
                <a:schemeClr val="tx1"/>
              </a:solidFill>
            </a:rPr>
            <a:t>Focus  on impact</a:t>
          </a:r>
        </a:p>
      </dgm:t>
    </dgm:pt>
    <dgm:pt modelId="{0714314F-98E1-4A4F-8B6F-17BBDABAB700}" type="parTrans" cxnId="{0D2410B2-5623-F84F-8CA3-E10EA3BE6D0C}">
      <dgm:prSet/>
      <dgm:spPr/>
      <dgm:t>
        <a:bodyPr/>
        <a:lstStyle/>
        <a:p>
          <a:endParaRPr lang="it-IT" sz="2400" b="1">
            <a:solidFill>
              <a:schemeClr val="tx1"/>
            </a:solidFill>
          </a:endParaRPr>
        </a:p>
      </dgm:t>
    </dgm:pt>
    <dgm:pt modelId="{C2B01542-5A58-E14C-8A9D-1334434DFB3A}" type="sibTrans" cxnId="{0D2410B2-5623-F84F-8CA3-E10EA3BE6D0C}">
      <dgm:prSet/>
      <dgm:spPr/>
      <dgm:t>
        <a:bodyPr/>
        <a:lstStyle/>
        <a:p>
          <a:endParaRPr lang="it-IT" sz="2400" b="1">
            <a:solidFill>
              <a:schemeClr val="tx1"/>
            </a:solidFill>
          </a:endParaRPr>
        </a:p>
      </dgm:t>
    </dgm:pt>
    <dgm:pt modelId="{B845CBD3-A0B0-6A46-BA0E-0E3DF32F5581}">
      <dgm:prSet phldrT="[Testo]" custT="1"/>
      <dgm:spPr/>
      <dgm:t>
        <a:bodyPr/>
        <a:lstStyle/>
        <a:p>
          <a:r>
            <a:rPr lang="it-IT" sz="2000" b="1" dirty="0">
              <a:solidFill>
                <a:schemeClr val="tx1"/>
              </a:solidFill>
            </a:rPr>
            <a:t>Be open</a:t>
          </a:r>
        </a:p>
      </dgm:t>
    </dgm:pt>
    <dgm:pt modelId="{881D587B-76C5-8844-BE87-72A40162ACDD}" type="parTrans" cxnId="{E7C5DB0D-AC19-0A4F-A08B-F3D8A7F7CBFF}">
      <dgm:prSet/>
      <dgm:spPr/>
      <dgm:t>
        <a:bodyPr/>
        <a:lstStyle/>
        <a:p>
          <a:endParaRPr lang="it-IT" sz="2400" b="1">
            <a:solidFill>
              <a:schemeClr val="tx1"/>
            </a:solidFill>
          </a:endParaRPr>
        </a:p>
      </dgm:t>
    </dgm:pt>
    <dgm:pt modelId="{787D9619-3640-2C48-A3B0-D7A734E02768}" type="sibTrans" cxnId="{E7C5DB0D-AC19-0A4F-A08B-F3D8A7F7CBFF}">
      <dgm:prSet/>
      <dgm:spPr/>
      <dgm:t>
        <a:bodyPr/>
        <a:lstStyle/>
        <a:p>
          <a:endParaRPr lang="it-IT" sz="2400" b="1">
            <a:solidFill>
              <a:schemeClr val="tx1"/>
            </a:solidFill>
          </a:endParaRPr>
        </a:p>
      </dgm:t>
    </dgm:pt>
    <dgm:pt modelId="{577D89E9-4ECB-2D45-B322-CD8268453A11}" type="pres">
      <dgm:prSet presAssocID="{C146046B-8CC2-E34A-9DBE-B7AAF9A01852}" presName="Name0" presStyleCnt="0">
        <dgm:presLayoutVars>
          <dgm:chMax val="7"/>
          <dgm:chPref val="7"/>
          <dgm:dir/>
        </dgm:presLayoutVars>
      </dgm:prSet>
      <dgm:spPr/>
    </dgm:pt>
    <dgm:pt modelId="{B1B73B3E-07FC-314B-A0D7-740DEA9E97FE}" type="pres">
      <dgm:prSet presAssocID="{C146046B-8CC2-E34A-9DBE-B7AAF9A01852}" presName="Name1" presStyleCnt="0"/>
      <dgm:spPr/>
    </dgm:pt>
    <dgm:pt modelId="{3F22E8B1-C680-B54E-A0C3-5A20389D9A09}" type="pres">
      <dgm:prSet presAssocID="{C146046B-8CC2-E34A-9DBE-B7AAF9A01852}" presName="cycle" presStyleCnt="0"/>
      <dgm:spPr/>
    </dgm:pt>
    <dgm:pt modelId="{330A41C6-1A99-144D-AD10-8F92150856C4}" type="pres">
      <dgm:prSet presAssocID="{C146046B-8CC2-E34A-9DBE-B7AAF9A01852}" presName="srcNode" presStyleLbl="node1" presStyleIdx="0" presStyleCnt="5"/>
      <dgm:spPr/>
    </dgm:pt>
    <dgm:pt modelId="{01920A66-FA4D-1543-A2E5-A5352DD2CC03}" type="pres">
      <dgm:prSet presAssocID="{C146046B-8CC2-E34A-9DBE-B7AAF9A01852}" presName="conn" presStyleLbl="parChTrans1D2" presStyleIdx="0" presStyleCnt="1"/>
      <dgm:spPr/>
    </dgm:pt>
    <dgm:pt modelId="{AB40B4A9-6102-4D4F-81A9-DCBAC60CA16C}" type="pres">
      <dgm:prSet presAssocID="{C146046B-8CC2-E34A-9DBE-B7AAF9A01852}" presName="extraNode" presStyleLbl="node1" presStyleIdx="0" presStyleCnt="5"/>
      <dgm:spPr/>
    </dgm:pt>
    <dgm:pt modelId="{15246597-7A8F-3348-9124-53C8114BFE81}" type="pres">
      <dgm:prSet presAssocID="{C146046B-8CC2-E34A-9DBE-B7AAF9A01852}" presName="dstNode" presStyleLbl="node1" presStyleIdx="0" presStyleCnt="5"/>
      <dgm:spPr/>
    </dgm:pt>
    <dgm:pt modelId="{CA955609-09B4-3449-BE73-16762E96AB46}" type="pres">
      <dgm:prSet presAssocID="{CC54435D-6CAB-2042-9BDB-F64A33DE4B7D}" presName="text_1" presStyleLbl="node1" presStyleIdx="0" presStyleCnt="5">
        <dgm:presLayoutVars>
          <dgm:bulletEnabled val="1"/>
        </dgm:presLayoutVars>
      </dgm:prSet>
      <dgm:spPr/>
    </dgm:pt>
    <dgm:pt modelId="{C6BC465C-B45D-E74E-85B4-116695C788BF}" type="pres">
      <dgm:prSet presAssocID="{CC54435D-6CAB-2042-9BDB-F64A33DE4B7D}" presName="accent_1" presStyleCnt="0"/>
      <dgm:spPr/>
    </dgm:pt>
    <dgm:pt modelId="{33CC45F6-EF41-DE44-B41A-2046ED53F6EA}" type="pres">
      <dgm:prSet presAssocID="{CC54435D-6CAB-2042-9BDB-F64A33DE4B7D}" presName="accentRepeatNode" presStyleLbl="solidFgAcc1" presStyleIdx="0" presStyleCnt="5"/>
      <dgm:spPr/>
    </dgm:pt>
    <dgm:pt modelId="{71540FE9-0692-E640-83E8-AC9774E1CA5B}" type="pres">
      <dgm:prSet presAssocID="{EC620443-DB70-3341-9E79-33EECB04C922}" presName="text_2" presStyleLbl="node1" presStyleIdx="1" presStyleCnt="5">
        <dgm:presLayoutVars>
          <dgm:bulletEnabled val="1"/>
        </dgm:presLayoutVars>
      </dgm:prSet>
      <dgm:spPr/>
    </dgm:pt>
    <dgm:pt modelId="{A1DD1474-90FB-3B43-B76C-39DD2B32E1D3}" type="pres">
      <dgm:prSet presAssocID="{EC620443-DB70-3341-9E79-33EECB04C922}" presName="accent_2" presStyleCnt="0"/>
      <dgm:spPr/>
    </dgm:pt>
    <dgm:pt modelId="{F6B0A637-CD58-744A-9ABD-EFD3FE031CCF}" type="pres">
      <dgm:prSet presAssocID="{EC620443-DB70-3341-9E79-33EECB04C922}" presName="accentRepeatNode" presStyleLbl="solidFgAcc1" presStyleIdx="1" presStyleCnt="5"/>
      <dgm:spPr/>
    </dgm:pt>
    <dgm:pt modelId="{D7813BFE-FF8E-344B-B85B-6BE0A5B29837}" type="pres">
      <dgm:prSet presAssocID="{72BC0148-EBC1-814F-96B9-5B3023585DB7}" presName="text_3" presStyleLbl="node1" presStyleIdx="2" presStyleCnt="5">
        <dgm:presLayoutVars>
          <dgm:bulletEnabled val="1"/>
        </dgm:presLayoutVars>
      </dgm:prSet>
      <dgm:spPr/>
    </dgm:pt>
    <dgm:pt modelId="{B24E9713-1277-FA45-9FD0-9B8EF22B6E88}" type="pres">
      <dgm:prSet presAssocID="{72BC0148-EBC1-814F-96B9-5B3023585DB7}" presName="accent_3" presStyleCnt="0"/>
      <dgm:spPr/>
    </dgm:pt>
    <dgm:pt modelId="{067BF66A-8A56-484A-ABE6-07EA6F9450AF}" type="pres">
      <dgm:prSet presAssocID="{72BC0148-EBC1-814F-96B9-5B3023585DB7}" presName="accentRepeatNode" presStyleLbl="solidFgAcc1" presStyleIdx="2" presStyleCnt="5"/>
      <dgm:spPr/>
    </dgm:pt>
    <dgm:pt modelId="{2B7961A3-6298-5D4A-A40D-5A39FB48AC62}" type="pres">
      <dgm:prSet presAssocID="{B845CBD3-A0B0-6A46-BA0E-0E3DF32F5581}" presName="text_4" presStyleLbl="node1" presStyleIdx="3" presStyleCnt="5">
        <dgm:presLayoutVars>
          <dgm:bulletEnabled val="1"/>
        </dgm:presLayoutVars>
      </dgm:prSet>
      <dgm:spPr/>
    </dgm:pt>
    <dgm:pt modelId="{D8178E15-DD4D-1644-9264-62980641F790}" type="pres">
      <dgm:prSet presAssocID="{B845CBD3-A0B0-6A46-BA0E-0E3DF32F5581}" presName="accent_4" presStyleCnt="0"/>
      <dgm:spPr/>
    </dgm:pt>
    <dgm:pt modelId="{3192971F-199C-FF49-92A5-C61A713C72E0}" type="pres">
      <dgm:prSet presAssocID="{B845CBD3-A0B0-6A46-BA0E-0E3DF32F5581}" presName="accentRepeatNode" presStyleLbl="solidFgAcc1" presStyleIdx="3" presStyleCnt="5"/>
      <dgm:spPr/>
    </dgm:pt>
    <dgm:pt modelId="{48EC4831-3945-F94C-A3AE-432097D5588C}" type="pres">
      <dgm:prSet presAssocID="{05609FAF-CFFD-3746-ABB6-338065E17B0E}" presName="text_5" presStyleLbl="node1" presStyleIdx="4" presStyleCnt="5">
        <dgm:presLayoutVars>
          <dgm:bulletEnabled val="1"/>
        </dgm:presLayoutVars>
      </dgm:prSet>
      <dgm:spPr/>
    </dgm:pt>
    <dgm:pt modelId="{6CC9399F-577F-AC4B-8B92-A313675E87E8}" type="pres">
      <dgm:prSet presAssocID="{05609FAF-CFFD-3746-ABB6-338065E17B0E}" presName="accent_5" presStyleCnt="0"/>
      <dgm:spPr/>
    </dgm:pt>
    <dgm:pt modelId="{C89B4B91-C35A-FE4D-B4BD-93F85403F702}" type="pres">
      <dgm:prSet presAssocID="{05609FAF-CFFD-3746-ABB6-338065E17B0E}" presName="accentRepeatNode" presStyleLbl="solidFgAcc1" presStyleIdx="4" presStyleCnt="5"/>
      <dgm:spPr/>
    </dgm:pt>
  </dgm:ptLst>
  <dgm:cxnLst>
    <dgm:cxn modelId="{324CCB05-0B0F-BF4B-A793-1F665B9ED71A}" srcId="{C146046B-8CC2-E34A-9DBE-B7AAF9A01852}" destId="{EC620443-DB70-3341-9E79-33EECB04C922}" srcOrd="1" destOrd="0" parTransId="{E6DC96EF-2A0D-734B-837F-18AC6D42EBCB}" sibTransId="{BA8853C4-4DB6-924A-BD1D-7DD5C68EE5DD}"/>
    <dgm:cxn modelId="{E7C5DB0D-AC19-0A4F-A08B-F3D8A7F7CBFF}" srcId="{C146046B-8CC2-E34A-9DBE-B7AAF9A01852}" destId="{B845CBD3-A0B0-6A46-BA0E-0E3DF32F5581}" srcOrd="3" destOrd="0" parTransId="{881D587B-76C5-8844-BE87-72A40162ACDD}" sibTransId="{787D9619-3640-2C48-A3B0-D7A734E02768}"/>
    <dgm:cxn modelId="{F5F60616-B383-0D41-AB58-5FF26DB27AC6}" type="presOf" srcId="{B845CBD3-A0B0-6A46-BA0E-0E3DF32F5581}" destId="{2B7961A3-6298-5D4A-A40D-5A39FB48AC62}" srcOrd="0" destOrd="0" presId="urn:microsoft.com/office/officeart/2008/layout/VerticalCurvedList"/>
    <dgm:cxn modelId="{B9090318-4054-AE43-97C9-6A60BFA5B377}" type="presOf" srcId="{72BC0148-EBC1-814F-96B9-5B3023585DB7}" destId="{D7813BFE-FF8E-344B-B85B-6BE0A5B29837}" srcOrd="0" destOrd="0" presId="urn:microsoft.com/office/officeart/2008/layout/VerticalCurvedList"/>
    <dgm:cxn modelId="{269CB62C-F1CC-BD4D-9C66-F7C4C09F621B}" srcId="{C146046B-8CC2-E34A-9DBE-B7AAF9A01852}" destId="{72BC0148-EBC1-814F-96B9-5B3023585DB7}" srcOrd="2" destOrd="0" parTransId="{DA9CE598-B056-8E4F-82C3-A2E2F11ACF23}" sibTransId="{9BEC0853-9133-B048-AEE4-26901A0230FC}"/>
    <dgm:cxn modelId="{A9A4CA58-1539-464F-8E8D-EFA9332C807A}" type="presOf" srcId="{80E262B9-A364-DD4F-B141-90310E8AAF24}" destId="{01920A66-FA4D-1543-A2E5-A5352DD2CC03}" srcOrd="0" destOrd="0" presId="urn:microsoft.com/office/officeart/2008/layout/VerticalCurvedList"/>
    <dgm:cxn modelId="{517089A4-8E28-8244-BE7A-60DF0B24011C}" type="presOf" srcId="{CC54435D-6CAB-2042-9BDB-F64A33DE4B7D}" destId="{CA955609-09B4-3449-BE73-16762E96AB46}" srcOrd="0" destOrd="0" presId="urn:microsoft.com/office/officeart/2008/layout/VerticalCurvedList"/>
    <dgm:cxn modelId="{2BB0ACB0-C631-1445-8547-30D0D9F63DF6}" type="presOf" srcId="{EC620443-DB70-3341-9E79-33EECB04C922}" destId="{71540FE9-0692-E640-83E8-AC9774E1CA5B}" srcOrd="0" destOrd="0" presId="urn:microsoft.com/office/officeart/2008/layout/VerticalCurvedList"/>
    <dgm:cxn modelId="{0D2410B2-5623-F84F-8CA3-E10EA3BE6D0C}" srcId="{C146046B-8CC2-E34A-9DBE-B7AAF9A01852}" destId="{05609FAF-CFFD-3746-ABB6-338065E17B0E}" srcOrd="4" destOrd="0" parTransId="{0714314F-98E1-4A4F-8B6F-17BBDABAB700}" sibTransId="{C2B01542-5A58-E14C-8A9D-1334434DFB3A}"/>
    <dgm:cxn modelId="{388D84C4-4F64-534D-BAFE-C8E8B8085A73}" type="presOf" srcId="{05609FAF-CFFD-3746-ABB6-338065E17B0E}" destId="{48EC4831-3945-F94C-A3AE-432097D5588C}" srcOrd="0" destOrd="0" presId="urn:microsoft.com/office/officeart/2008/layout/VerticalCurvedList"/>
    <dgm:cxn modelId="{1D2CDCCF-6612-5A45-B1AD-CEECF379CAEB}" type="presOf" srcId="{C146046B-8CC2-E34A-9DBE-B7AAF9A01852}" destId="{577D89E9-4ECB-2D45-B322-CD8268453A11}" srcOrd="0" destOrd="0" presId="urn:microsoft.com/office/officeart/2008/layout/VerticalCurvedList"/>
    <dgm:cxn modelId="{B1DF78EA-0C7D-FF4D-B430-1E3DA2D72E2C}" srcId="{C146046B-8CC2-E34A-9DBE-B7AAF9A01852}" destId="{CC54435D-6CAB-2042-9BDB-F64A33DE4B7D}" srcOrd="0" destOrd="0" parTransId="{E617A0EC-4F6A-0C44-9955-B164920E77F5}" sibTransId="{80E262B9-A364-DD4F-B141-90310E8AAF24}"/>
    <dgm:cxn modelId="{897F6BF9-AB1B-9942-A042-0735E0DC66BE}" type="presParOf" srcId="{577D89E9-4ECB-2D45-B322-CD8268453A11}" destId="{B1B73B3E-07FC-314B-A0D7-740DEA9E97FE}" srcOrd="0" destOrd="0" presId="urn:microsoft.com/office/officeart/2008/layout/VerticalCurvedList"/>
    <dgm:cxn modelId="{9AC46B7B-EE34-274D-A31F-683EBC03005A}" type="presParOf" srcId="{B1B73B3E-07FC-314B-A0D7-740DEA9E97FE}" destId="{3F22E8B1-C680-B54E-A0C3-5A20389D9A09}" srcOrd="0" destOrd="0" presId="urn:microsoft.com/office/officeart/2008/layout/VerticalCurvedList"/>
    <dgm:cxn modelId="{66D1D811-40B2-FF48-B605-6E697E6E69AB}" type="presParOf" srcId="{3F22E8B1-C680-B54E-A0C3-5A20389D9A09}" destId="{330A41C6-1A99-144D-AD10-8F92150856C4}" srcOrd="0" destOrd="0" presId="urn:microsoft.com/office/officeart/2008/layout/VerticalCurvedList"/>
    <dgm:cxn modelId="{237A2663-054F-BB40-91E9-56E83645D772}" type="presParOf" srcId="{3F22E8B1-C680-B54E-A0C3-5A20389D9A09}" destId="{01920A66-FA4D-1543-A2E5-A5352DD2CC03}" srcOrd="1" destOrd="0" presId="urn:microsoft.com/office/officeart/2008/layout/VerticalCurvedList"/>
    <dgm:cxn modelId="{DD9B731F-AAB9-9A4E-B03C-CFE66EDCD332}" type="presParOf" srcId="{3F22E8B1-C680-B54E-A0C3-5A20389D9A09}" destId="{AB40B4A9-6102-4D4F-81A9-DCBAC60CA16C}" srcOrd="2" destOrd="0" presId="urn:microsoft.com/office/officeart/2008/layout/VerticalCurvedList"/>
    <dgm:cxn modelId="{29B84B86-3E52-F148-97C2-6DC6DB88F504}" type="presParOf" srcId="{3F22E8B1-C680-B54E-A0C3-5A20389D9A09}" destId="{15246597-7A8F-3348-9124-53C8114BFE81}" srcOrd="3" destOrd="0" presId="urn:microsoft.com/office/officeart/2008/layout/VerticalCurvedList"/>
    <dgm:cxn modelId="{2F492094-4C79-3E48-829F-A3E37BA0054E}" type="presParOf" srcId="{B1B73B3E-07FC-314B-A0D7-740DEA9E97FE}" destId="{CA955609-09B4-3449-BE73-16762E96AB46}" srcOrd="1" destOrd="0" presId="urn:microsoft.com/office/officeart/2008/layout/VerticalCurvedList"/>
    <dgm:cxn modelId="{7643FBAF-6278-B94D-A02D-2FC751494C16}" type="presParOf" srcId="{B1B73B3E-07FC-314B-A0D7-740DEA9E97FE}" destId="{C6BC465C-B45D-E74E-85B4-116695C788BF}" srcOrd="2" destOrd="0" presId="urn:microsoft.com/office/officeart/2008/layout/VerticalCurvedList"/>
    <dgm:cxn modelId="{C73640C0-1D23-7541-80BD-272547DDE514}" type="presParOf" srcId="{C6BC465C-B45D-E74E-85B4-116695C788BF}" destId="{33CC45F6-EF41-DE44-B41A-2046ED53F6EA}" srcOrd="0" destOrd="0" presId="urn:microsoft.com/office/officeart/2008/layout/VerticalCurvedList"/>
    <dgm:cxn modelId="{FD70542A-7E71-D74F-B53D-7F7954CB5D89}" type="presParOf" srcId="{B1B73B3E-07FC-314B-A0D7-740DEA9E97FE}" destId="{71540FE9-0692-E640-83E8-AC9774E1CA5B}" srcOrd="3" destOrd="0" presId="urn:microsoft.com/office/officeart/2008/layout/VerticalCurvedList"/>
    <dgm:cxn modelId="{97D8192D-6EE4-294A-9862-97F8CAC6B961}" type="presParOf" srcId="{B1B73B3E-07FC-314B-A0D7-740DEA9E97FE}" destId="{A1DD1474-90FB-3B43-B76C-39DD2B32E1D3}" srcOrd="4" destOrd="0" presId="urn:microsoft.com/office/officeart/2008/layout/VerticalCurvedList"/>
    <dgm:cxn modelId="{B9C60190-4B36-7740-B322-1E0CCF786CBD}" type="presParOf" srcId="{A1DD1474-90FB-3B43-B76C-39DD2B32E1D3}" destId="{F6B0A637-CD58-744A-9ABD-EFD3FE031CCF}" srcOrd="0" destOrd="0" presId="urn:microsoft.com/office/officeart/2008/layout/VerticalCurvedList"/>
    <dgm:cxn modelId="{3F46710E-ABD5-A443-8026-B93112E125CC}" type="presParOf" srcId="{B1B73B3E-07FC-314B-A0D7-740DEA9E97FE}" destId="{D7813BFE-FF8E-344B-B85B-6BE0A5B29837}" srcOrd="5" destOrd="0" presId="urn:microsoft.com/office/officeart/2008/layout/VerticalCurvedList"/>
    <dgm:cxn modelId="{0F4E5076-66A7-814C-A637-1C212018FE99}" type="presParOf" srcId="{B1B73B3E-07FC-314B-A0D7-740DEA9E97FE}" destId="{B24E9713-1277-FA45-9FD0-9B8EF22B6E88}" srcOrd="6" destOrd="0" presId="urn:microsoft.com/office/officeart/2008/layout/VerticalCurvedList"/>
    <dgm:cxn modelId="{9D2AFA10-793D-774A-A924-071CAEF4007C}" type="presParOf" srcId="{B24E9713-1277-FA45-9FD0-9B8EF22B6E88}" destId="{067BF66A-8A56-484A-ABE6-07EA6F9450AF}" srcOrd="0" destOrd="0" presId="urn:microsoft.com/office/officeart/2008/layout/VerticalCurvedList"/>
    <dgm:cxn modelId="{40F4A95C-23AC-D649-AA35-5C5F9FECE99D}" type="presParOf" srcId="{B1B73B3E-07FC-314B-A0D7-740DEA9E97FE}" destId="{2B7961A3-6298-5D4A-A40D-5A39FB48AC62}" srcOrd="7" destOrd="0" presId="urn:microsoft.com/office/officeart/2008/layout/VerticalCurvedList"/>
    <dgm:cxn modelId="{6282E555-3A02-7E4D-94CF-BE9F38B1CC1F}" type="presParOf" srcId="{B1B73B3E-07FC-314B-A0D7-740DEA9E97FE}" destId="{D8178E15-DD4D-1644-9264-62980641F790}" srcOrd="8" destOrd="0" presId="urn:microsoft.com/office/officeart/2008/layout/VerticalCurvedList"/>
    <dgm:cxn modelId="{080838E0-0E25-1A47-A29E-8052BD5901AE}" type="presParOf" srcId="{D8178E15-DD4D-1644-9264-62980641F790}" destId="{3192971F-199C-FF49-92A5-C61A713C72E0}" srcOrd="0" destOrd="0" presId="urn:microsoft.com/office/officeart/2008/layout/VerticalCurvedList"/>
    <dgm:cxn modelId="{AAAB926C-DEC2-094C-8674-F0F26F7C98BE}" type="presParOf" srcId="{B1B73B3E-07FC-314B-A0D7-740DEA9E97FE}" destId="{48EC4831-3945-F94C-A3AE-432097D5588C}" srcOrd="9" destOrd="0" presId="urn:microsoft.com/office/officeart/2008/layout/VerticalCurvedList"/>
    <dgm:cxn modelId="{C781DE58-2C48-F44A-B29B-6DD306C1A262}" type="presParOf" srcId="{B1B73B3E-07FC-314B-A0D7-740DEA9E97FE}" destId="{6CC9399F-577F-AC4B-8B92-A313675E87E8}" srcOrd="10" destOrd="0" presId="urn:microsoft.com/office/officeart/2008/layout/VerticalCurvedList"/>
    <dgm:cxn modelId="{E6BE49E1-245C-624A-A46A-EE4BCC3C87B4}" type="presParOf" srcId="{6CC9399F-577F-AC4B-8B92-A313675E87E8}" destId="{C89B4B91-C35A-FE4D-B4BD-93F85403F7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DA7F1-F07D-FB4C-BFDB-78F46FEA1068}">
      <dsp:nvSpPr>
        <dsp:cNvPr id="0" name=""/>
        <dsp:cNvSpPr/>
      </dsp:nvSpPr>
      <dsp:spPr>
        <a:xfrm>
          <a:off x="2074" y="26662"/>
          <a:ext cx="3169119" cy="13158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Value proposition </a:t>
          </a:r>
          <a:endParaRPr lang="it-IT" sz="2800" kern="1200" dirty="0">
            <a:solidFill>
              <a:schemeClr val="tx1"/>
            </a:solidFill>
          </a:endParaRPr>
        </a:p>
      </dsp:txBody>
      <dsp:txXfrm>
        <a:off x="659980" y="26662"/>
        <a:ext cx="1853307" cy="1315812"/>
      </dsp:txXfrm>
    </dsp:sp>
    <dsp:sp modelId="{9CE82E9A-82FD-4F4E-8842-16FE2CE4FA70}">
      <dsp:nvSpPr>
        <dsp:cNvPr id="0" name=""/>
        <dsp:cNvSpPr/>
      </dsp:nvSpPr>
      <dsp:spPr>
        <a:xfrm>
          <a:off x="2711601" y="74020"/>
          <a:ext cx="2949009" cy="1294178"/>
        </a:xfrm>
        <a:prstGeom prst="chevron">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Culture</a:t>
          </a:r>
          <a:endParaRPr lang="it-IT" sz="2400" kern="1200" dirty="0"/>
        </a:p>
      </dsp:txBody>
      <dsp:txXfrm>
        <a:off x="3358690" y="74020"/>
        <a:ext cx="1654831" cy="1294178"/>
      </dsp:txXfrm>
    </dsp:sp>
    <dsp:sp modelId="{6E60A1A2-FBB1-1040-A2FC-C55EA5E34B12}">
      <dsp:nvSpPr>
        <dsp:cNvPr id="0" name=""/>
        <dsp:cNvSpPr/>
      </dsp:nvSpPr>
      <dsp:spPr>
        <a:xfrm>
          <a:off x="5247749" y="26193"/>
          <a:ext cx="3268475" cy="1315812"/>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 </a:t>
          </a:r>
          <a:r>
            <a:rPr lang="en-US" sz="2800" kern="1200" dirty="0"/>
            <a:t>Candidate experience</a:t>
          </a:r>
          <a:endParaRPr lang="it-IT" sz="2600" kern="1200" dirty="0"/>
        </a:p>
      </dsp:txBody>
      <dsp:txXfrm>
        <a:off x="5905655" y="26193"/>
        <a:ext cx="1952663" cy="1315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62A25-425D-FF40-959A-49104FA9E9D8}">
      <dsp:nvSpPr>
        <dsp:cNvPr id="0" name=""/>
        <dsp:cNvSpPr/>
      </dsp:nvSpPr>
      <dsp:spPr>
        <a:xfrm rot="5400000">
          <a:off x="1917365" y="307572"/>
          <a:ext cx="1157613" cy="192624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6790F-5D32-474B-9DD2-F0D0E702AD7B}">
      <dsp:nvSpPr>
        <dsp:cNvPr id="0" name=""/>
        <dsp:cNvSpPr/>
      </dsp:nvSpPr>
      <dsp:spPr>
        <a:xfrm>
          <a:off x="1693281" y="895977"/>
          <a:ext cx="2274885" cy="865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err="1"/>
            <a:t>Make</a:t>
          </a:r>
          <a:r>
            <a:rPr lang="it-IT" sz="2000" kern="1200" dirty="0"/>
            <a:t> </a:t>
          </a:r>
          <a:r>
            <a:rPr lang="it-IT" sz="2000" kern="1200" dirty="0" err="1"/>
            <a:t>your</a:t>
          </a:r>
          <a:r>
            <a:rPr lang="it-IT" sz="2000" kern="1200" dirty="0"/>
            <a:t> </a:t>
          </a:r>
          <a:r>
            <a:rPr lang="it-IT" sz="2000" kern="1200" dirty="0" err="1"/>
            <a:t>organization</a:t>
          </a:r>
          <a:r>
            <a:rPr lang="it-IT" sz="2000" kern="1200" dirty="0"/>
            <a:t> a </a:t>
          </a:r>
          <a:r>
            <a:rPr lang="it-IT" sz="2000" kern="1200" dirty="0" err="1"/>
            <a:t>distinctively</a:t>
          </a:r>
          <a:r>
            <a:rPr lang="it-IT" sz="2000" kern="1200" dirty="0"/>
            <a:t> </a:t>
          </a:r>
          <a:r>
            <a:rPr lang="it-IT" sz="2000" kern="1200" dirty="0" err="1"/>
            <a:t>great</a:t>
          </a:r>
          <a:r>
            <a:rPr lang="it-IT" sz="2000" kern="1200" dirty="0"/>
            <a:t> </a:t>
          </a:r>
          <a:r>
            <a:rPr lang="it-IT" sz="2000" kern="1200" dirty="0" err="1"/>
            <a:t>place</a:t>
          </a:r>
          <a:r>
            <a:rPr lang="it-IT" sz="2000" kern="1200" dirty="0"/>
            <a:t> to work </a:t>
          </a:r>
        </a:p>
      </dsp:txBody>
      <dsp:txXfrm>
        <a:off x="1693281" y="895977"/>
        <a:ext cx="2274885" cy="865696"/>
      </dsp:txXfrm>
    </dsp:sp>
    <dsp:sp modelId="{1200B4A3-5454-014A-B97F-E1272994A6C1}">
      <dsp:nvSpPr>
        <dsp:cNvPr id="0" name=""/>
        <dsp:cNvSpPr/>
      </dsp:nvSpPr>
      <dsp:spPr>
        <a:xfrm>
          <a:off x="3414816" y="122721"/>
          <a:ext cx="328117" cy="32811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0281C-A7E2-264E-BB30-792A09871CD7}">
      <dsp:nvSpPr>
        <dsp:cNvPr id="0" name=""/>
        <dsp:cNvSpPr/>
      </dsp:nvSpPr>
      <dsp:spPr>
        <a:xfrm rot="5400000">
          <a:off x="4395960" y="-565361"/>
          <a:ext cx="1157613" cy="20721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9B075-ED88-004D-B4C5-C53FECA359AA}">
      <dsp:nvSpPr>
        <dsp:cNvPr id="0" name=""/>
        <dsp:cNvSpPr/>
      </dsp:nvSpPr>
      <dsp:spPr>
        <a:xfrm>
          <a:off x="4121586" y="60366"/>
          <a:ext cx="2175778" cy="888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prstClr val="black">
                  <a:hueOff val="0"/>
                  <a:satOff val="0"/>
                  <a:lumOff val="0"/>
                  <a:alphaOff val="0"/>
                </a:prstClr>
              </a:solidFill>
              <a:latin typeface="Trebuchet MS" panose="020B0603020202020204"/>
              <a:ea typeface="+mn-ea"/>
              <a:cs typeface="+mn-cs"/>
            </a:rPr>
            <a:t>Make sure the right talent knows how great you are </a:t>
          </a:r>
        </a:p>
      </dsp:txBody>
      <dsp:txXfrm>
        <a:off x="4121586" y="60366"/>
        <a:ext cx="2175778" cy="888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8CE0-9C0F-CD4F-B32E-DF4CD4B03451}">
      <dsp:nvSpPr>
        <dsp:cNvPr id="0" name=""/>
        <dsp:cNvSpPr/>
      </dsp:nvSpPr>
      <dsp:spPr>
        <a:xfrm>
          <a:off x="757769" y="760"/>
          <a:ext cx="6163289" cy="56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1</a:t>
          </a:r>
        </a:p>
      </dsp:txBody>
      <dsp:txXfrm>
        <a:off x="757769" y="760"/>
        <a:ext cx="6163289" cy="560299"/>
      </dsp:txXfrm>
    </dsp:sp>
    <dsp:sp modelId="{E1EFD709-9979-3C45-BF76-CD8287E9DA13}">
      <dsp:nvSpPr>
        <dsp:cNvPr id="0" name=""/>
        <dsp:cNvSpPr/>
      </dsp:nvSpPr>
      <dsp:spPr>
        <a:xfrm>
          <a:off x="720913"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58DD7-335A-1843-9FAF-1EBD46BC3EA0}">
      <dsp:nvSpPr>
        <dsp:cNvPr id="0" name=""/>
        <dsp:cNvSpPr/>
      </dsp:nvSpPr>
      <dsp:spPr>
        <a:xfrm>
          <a:off x="1587197"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E0EC-C3A9-4740-958B-13985517A674}">
      <dsp:nvSpPr>
        <dsp:cNvPr id="0" name=""/>
        <dsp:cNvSpPr/>
      </dsp:nvSpPr>
      <dsp:spPr>
        <a:xfrm>
          <a:off x="2454167"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7D4D3-9B4E-D643-935C-90B03031E4E6}">
      <dsp:nvSpPr>
        <dsp:cNvPr id="0" name=""/>
        <dsp:cNvSpPr/>
      </dsp:nvSpPr>
      <dsp:spPr>
        <a:xfrm>
          <a:off x="3320451"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D4A92-7A8D-1D42-AA65-D3715CB33232}">
      <dsp:nvSpPr>
        <dsp:cNvPr id="0" name=""/>
        <dsp:cNvSpPr/>
      </dsp:nvSpPr>
      <dsp:spPr>
        <a:xfrm>
          <a:off x="4187421"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03CD2-64D7-D84D-A0DE-0C125438ED3B}">
      <dsp:nvSpPr>
        <dsp:cNvPr id="0" name=""/>
        <dsp:cNvSpPr/>
      </dsp:nvSpPr>
      <dsp:spPr>
        <a:xfrm>
          <a:off x="5053705" y="561059"/>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D63D-FEE0-C84B-8374-B9FA00C8E14C}">
      <dsp:nvSpPr>
        <dsp:cNvPr id="0" name=""/>
        <dsp:cNvSpPr/>
      </dsp:nvSpPr>
      <dsp:spPr>
        <a:xfrm>
          <a:off x="5483872" y="561059"/>
          <a:ext cx="2315813"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B12B5-7592-924F-96C3-9EDDF39C608A}">
      <dsp:nvSpPr>
        <dsp:cNvPr id="0" name=""/>
        <dsp:cNvSpPr/>
      </dsp:nvSpPr>
      <dsp:spPr>
        <a:xfrm>
          <a:off x="720913" y="675194"/>
          <a:ext cx="6243412" cy="91307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Develop a clear understanding of your organization’s business objectives and the talent needed to meet those objectives</a:t>
          </a:r>
        </a:p>
      </dsp:txBody>
      <dsp:txXfrm>
        <a:off x="720913" y="675194"/>
        <a:ext cx="6243412" cy="913079"/>
      </dsp:txXfrm>
    </dsp:sp>
    <dsp:sp modelId="{E62B8AD0-2760-054B-BF82-6B7026280B51}">
      <dsp:nvSpPr>
        <dsp:cNvPr id="0" name=""/>
        <dsp:cNvSpPr/>
      </dsp:nvSpPr>
      <dsp:spPr>
        <a:xfrm>
          <a:off x="720913" y="1758033"/>
          <a:ext cx="6163289" cy="56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endParaRPr lang="it-IT" sz="2800" kern="1200" dirty="0"/>
        </a:p>
        <a:p>
          <a:pPr marL="0" lvl="0" indent="0" algn="l" defTabSz="1244600">
            <a:lnSpc>
              <a:spcPct val="90000"/>
            </a:lnSpc>
            <a:spcBef>
              <a:spcPct val="0"/>
            </a:spcBef>
            <a:spcAft>
              <a:spcPct val="35000"/>
            </a:spcAft>
            <a:buNone/>
          </a:pPr>
          <a:r>
            <a:rPr lang="it-IT" sz="2800" kern="1200" dirty="0"/>
            <a:t>2</a:t>
          </a:r>
          <a:endParaRPr lang="it-IT" sz="1400" kern="1200" dirty="0"/>
        </a:p>
      </dsp:txBody>
      <dsp:txXfrm>
        <a:off x="720913" y="1758033"/>
        <a:ext cx="6163289" cy="560299"/>
      </dsp:txXfrm>
    </dsp:sp>
    <dsp:sp modelId="{9EE28646-B3C6-F94E-B435-342E839A0E15}">
      <dsp:nvSpPr>
        <dsp:cNvPr id="0" name=""/>
        <dsp:cNvSpPr/>
      </dsp:nvSpPr>
      <dsp:spPr>
        <a:xfrm>
          <a:off x="720913"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9236-2E8E-2B4D-9986-629A23D7EE76}">
      <dsp:nvSpPr>
        <dsp:cNvPr id="0" name=""/>
        <dsp:cNvSpPr/>
      </dsp:nvSpPr>
      <dsp:spPr>
        <a:xfrm>
          <a:off x="1587197"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F5D16-F706-6B48-B223-041795DA872D}">
      <dsp:nvSpPr>
        <dsp:cNvPr id="0" name=""/>
        <dsp:cNvSpPr/>
      </dsp:nvSpPr>
      <dsp:spPr>
        <a:xfrm>
          <a:off x="2454167"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B00CF-CB8F-584E-A411-74F522F2B153}">
      <dsp:nvSpPr>
        <dsp:cNvPr id="0" name=""/>
        <dsp:cNvSpPr/>
      </dsp:nvSpPr>
      <dsp:spPr>
        <a:xfrm>
          <a:off x="3320451"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5ADF-B41C-CD4D-8526-0AA6EF0E7AF8}">
      <dsp:nvSpPr>
        <dsp:cNvPr id="0" name=""/>
        <dsp:cNvSpPr/>
      </dsp:nvSpPr>
      <dsp:spPr>
        <a:xfrm>
          <a:off x="4187421"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14D72-9FB8-6F43-838F-F26C2CCADB73}">
      <dsp:nvSpPr>
        <dsp:cNvPr id="0" name=""/>
        <dsp:cNvSpPr/>
      </dsp:nvSpPr>
      <dsp:spPr>
        <a:xfrm>
          <a:off x="5053705" y="2318332"/>
          <a:ext cx="1442209"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EA84A-218B-294F-B369-11BA6F225E0C}">
      <dsp:nvSpPr>
        <dsp:cNvPr id="0" name=""/>
        <dsp:cNvSpPr/>
      </dsp:nvSpPr>
      <dsp:spPr>
        <a:xfrm>
          <a:off x="5511159" y="2318332"/>
          <a:ext cx="2261240" cy="11413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5532-E990-4343-96AF-52193DE28888}">
      <dsp:nvSpPr>
        <dsp:cNvPr id="0" name=""/>
        <dsp:cNvSpPr/>
      </dsp:nvSpPr>
      <dsp:spPr>
        <a:xfrm>
          <a:off x="720913" y="2432467"/>
          <a:ext cx="6243412" cy="91307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Evaluate your current employer brand image among potential recruits and the employer brand experience of your current employees</a:t>
          </a:r>
        </a:p>
      </dsp:txBody>
      <dsp:txXfrm>
        <a:off x="720913" y="2432467"/>
        <a:ext cx="6243412" cy="913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8CE0-9C0F-CD4F-B32E-DF4CD4B03451}">
      <dsp:nvSpPr>
        <dsp:cNvPr id="0" name=""/>
        <dsp:cNvSpPr/>
      </dsp:nvSpPr>
      <dsp:spPr>
        <a:xfrm>
          <a:off x="493909" y="78"/>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3</a:t>
          </a:r>
        </a:p>
      </dsp:txBody>
      <dsp:txXfrm>
        <a:off x="493909" y="78"/>
        <a:ext cx="6627595" cy="602508"/>
      </dsp:txXfrm>
    </dsp:sp>
    <dsp:sp modelId="{E1EFD709-9979-3C45-BF76-CD8287E9DA13}">
      <dsp:nvSpPr>
        <dsp:cNvPr id="0" name=""/>
        <dsp:cNvSpPr/>
      </dsp:nvSpPr>
      <dsp:spPr>
        <a:xfrm>
          <a:off x="4542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58DD7-335A-1843-9FAF-1EBD46BC3EA0}">
      <dsp:nvSpPr>
        <dsp:cNvPr id="0" name=""/>
        <dsp:cNvSpPr/>
      </dsp:nvSpPr>
      <dsp:spPr>
        <a:xfrm>
          <a:off x="1385821"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E0EC-C3A9-4740-958B-13985517A674}">
      <dsp:nvSpPr>
        <dsp:cNvPr id="0" name=""/>
        <dsp:cNvSpPr/>
      </dsp:nvSpPr>
      <dsp:spPr>
        <a:xfrm>
          <a:off x="2318103"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7D4D3-9B4E-D643-935C-90B03031E4E6}">
      <dsp:nvSpPr>
        <dsp:cNvPr id="0" name=""/>
        <dsp:cNvSpPr/>
      </dsp:nvSpPr>
      <dsp:spPr>
        <a:xfrm>
          <a:off x="3249649"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D4A92-7A8D-1D42-AA65-D3715CB33232}">
      <dsp:nvSpPr>
        <dsp:cNvPr id="0" name=""/>
        <dsp:cNvSpPr/>
      </dsp:nvSpPr>
      <dsp:spPr>
        <a:xfrm>
          <a:off x="4181930"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03CD2-64D7-D84D-A0DE-0C125438ED3B}">
      <dsp:nvSpPr>
        <dsp:cNvPr id="0" name=""/>
        <dsp:cNvSpPr/>
      </dsp:nvSpPr>
      <dsp:spPr>
        <a:xfrm>
          <a:off x="51134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D63D-FEE0-C84B-8374-B9FA00C8E14C}">
      <dsp:nvSpPr>
        <dsp:cNvPr id="0" name=""/>
        <dsp:cNvSpPr/>
      </dsp:nvSpPr>
      <dsp:spPr>
        <a:xfrm>
          <a:off x="5576049" y="602587"/>
          <a:ext cx="2490273"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B12B5-7592-924F-96C3-9EDDF39C608A}">
      <dsp:nvSpPr>
        <dsp:cNvPr id="0" name=""/>
        <dsp:cNvSpPr/>
      </dsp:nvSpPr>
      <dsp:spPr>
        <a:xfrm>
          <a:off x="454276" y="725320"/>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Define your Employer Value Proposition (EVP), the key ingredients that will make your organization a distinctively great place to work</a:t>
          </a:r>
        </a:p>
      </dsp:txBody>
      <dsp:txXfrm>
        <a:off x="454276" y="725320"/>
        <a:ext cx="6713754" cy="981866"/>
      </dsp:txXfrm>
    </dsp:sp>
    <dsp:sp modelId="{E62B8AD0-2760-054B-BF82-6B7026280B51}">
      <dsp:nvSpPr>
        <dsp:cNvPr id="0" name=""/>
        <dsp:cNvSpPr/>
      </dsp:nvSpPr>
      <dsp:spPr>
        <a:xfrm>
          <a:off x="454276" y="1894293"/>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4</a:t>
          </a:r>
        </a:p>
      </dsp:txBody>
      <dsp:txXfrm>
        <a:off x="454276" y="1894293"/>
        <a:ext cx="6627595" cy="602508"/>
      </dsp:txXfrm>
    </dsp:sp>
    <dsp:sp modelId="{9EE28646-B3C6-F94E-B435-342E839A0E15}">
      <dsp:nvSpPr>
        <dsp:cNvPr id="0" name=""/>
        <dsp:cNvSpPr/>
      </dsp:nvSpPr>
      <dsp:spPr>
        <a:xfrm>
          <a:off x="4542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9236-2E8E-2B4D-9986-629A23D7EE76}">
      <dsp:nvSpPr>
        <dsp:cNvPr id="0" name=""/>
        <dsp:cNvSpPr/>
      </dsp:nvSpPr>
      <dsp:spPr>
        <a:xfrm>
          <a:off x="1385821"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F5D16-F706-6B48-B223-041795DA872D}">
      <dsp:nvSpPr>
        <dsp:cNvPr id="0" name=""/>
        <dsp:cNvSpPr/>
      </dsp:nvSpPr>
      <dsp:spPr>
        <a:xfrm>
          <a:off x="2318103"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B00CF-CB8F-584E-A411-74F522F2B153}">
      <dsp:nvSpPr>
        <dsp:cNvPr id="0" name=""/>
        <dsp:cNvSpPr/>
      </dsp:nvSpPr>
      <dsp:spPr>
        <a:xfrm>
          <a:off x="3249649"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5ADF-B41C-CD4D-8526-0AA6EF0E7AF8}">
      <dsp:nvSpPr>
        <dsp:cNvPr id="0" name=""/>
        <dsp:cNvSpPr/>
      </dsp:nvSpPr>
      <dsp:spPr>
        <a:xfrm>
          <a:off x="4181930"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14D72-9FB8-6F43-838F-F26C2CCADB73}">
      <dsp:nvSpPr>
        <dsp:cNvPr id="0" name=""/>
        <dsp:cNvSpPr/>
      </dsp:nvSpPr>
      <dsp:spPr>
        <a:xfrm>
          <a:off x="51134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EA84A-218B-294F-B369-11BA6F225E0C}">
      <dsp:nvSpPr>
        <dsp:cNvPr id="0" name=""/>
        <dsp:cNvSpPr/>
      </dsp:nvSpPr>
      <dsp:spPr>
        <a:xfrm>
          <a:off x="5605392" y="2496802"/>
          <a:ext cx="2431589"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5532-E990-4343-96AF-52193DE28888}">
      <dsp:nvSpPr>
        <dsp:cNvPr id="0" name=""/>
        <dsp:cNvSpPr/>
      </dsp:nvSpPr>
      <dsp:spPr>
        <a:xfrm>
          <a:off x="454276" y="2619535"/>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Build your Employer brand framework, the creative elements that collectively capture the look and feel you want to convey and the emotions you want to evoke</a:t>
          </a:r>
        </a:p>
      </dsp:txBody>
      <dsp:txXfrm>
        <a:off x="454276" y="2619535"/>
        <a:ext cx="6713754" cy="981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8CE0-9C0F-CD4F-B32E-DF4CD4B03451}">
      <dsp:nvSpPr>
        <dsp:cNvPr id="0" name=""/>
        <dsp:cNvSpPr/>
      </dsp:nvSpPr>
      <dsp:spPr>
        <a:xfrm>
          <a:off x="493909" y="78"/>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5</a:t>
          </a:r>
        </a:p>
      </dsp:txBody>
      <dsp:txXfrm>
        <a:off x="493909" y="78"/>
        <a:ext cx="6627595" cy="602508"/>
      </dsp:txXfrm>
    </dsp:sp>
    <dsp:sp modelId="{E1EFD709-9979-3C45-BF76-CD8287E9DA13}">
      <dsp:nvSpPr>
        <dsp:cNvPr id="0" name=""/>
        <dsp:cNvSpPr/>
      </dsp:nvSpPr>
      <dsp:spPr>
        <a:xfrm>
          <a:off x="4542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58DD7-335A-1843-9FAF-1EBD46BC3EA0}">
      <dsp:nvSpPr>
        <dsp:cNvPr id="0" name=""/>
        <dsp:cNvSpPr/>
      </dsp:nvSpPr>
      <dsp:spPr>
        <a:xfrm>
          <a:off x="1385821"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E0EC-C3A9-4740-958B-13985517A674}">
      <dsp:nvSpPr>
        <dsp:cNvPr id="0" name=""/>
        <dsp:cNvSpPr/>
      </dsp:nvSpPr>
      <dsp:spPr>
        <a:xfrm>
          <a:off x="2318103"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7D4D3-9B4E-D643-935C-90B03031E4E6}">
      <dsp:nvSpPr>
        <dsp:cNvPr id="0" name=""/>
        <dsp:cNvSpPr/>
      </dsp:nvSpPr>
      <dsp:spPr>
        <a:xfrm>
          <a:off x="3249649"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D4A92-7A8D-1D42-AA65-D3715CB33232}">
      <dsp:nvSpPr>
        <dsp:cNvPr id="0" name=""/>
        <dsp:cNvSpPr/>
      </dsp:nvSpPr>
      <dsp:spPr>
        <a:xfrm>
          <a:off x="4181930"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03CD2-64D7-D84D-A0DE-0C125438ED3B}">
      <dsp:nvSpPr>
        <dsp:cNvPr id="0" name=""/>
        <dsp:cNvSpPr/>
      </dsp:nvSpPr>
      <dsp:spPr>
        <a:xfrm>
          <a:off x="51134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D63D-FEE0-C84B-8374-B9FA00C8E14C}">
      <dsp:nvSpPr>
        <dsp:cNvPr id="0" name=""/>
        <dsp:cNvSpPr/>
      </dsp:nvSpPr>
      <dsp:spPr>
        <a:xfrm>
          <a:off x="5576049" y="602587"/>
          <a:ext cx="2490273"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B12B5-7592-924F-96C3-9EDDF39C608A}">
      <dsp:nvSpPr>
        <dsp:cNvPr id="0" name=""/>
        <dsp:cNvSpPr/>
      </dsp:nvSpPr>
      <dsp:spPr>
        <a:xfrm>
          <a:off x="454276" y="725320"/>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Generate engaging, story-led content and employee experience that bring your EVP to life in ways that resonate with the talent you’re trying to attract</a:t>
          </a:r>
        </a:p>
      </dsp:txBody>
      <dsp:txXfrm>
        <a:off x="454276" y="725320"/>
        <a:ext cx="6713754" cy="981866"/>
      </dsp:txXfrm>
    </dsp:sp>
    <dsp:sp modelId="{E62B8AD0-2760-054B-BF82-6B7026280B51}">
      <dsp:nvSpPr>
        <dsp:cNvPr id="0" name=""/>
        <dsp:cNvSpPr/>
      </dsp:nvSpPr>
      <dsp:spPr>
        <a:xfrm>
          <a:off x="454276" y="1894293"/>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6</a:t>
          </a:r>
        </a:p>
      </dsp:txBody>
      <dsp:txXfrm>
        <a:off x="454276" y="1894293"/>
        <a:ext cx="6627595" cy="602508"/>
      </dsp:txXfrm>
    </dsp:sp>
    <dsp:sp modelId="{9EE28646-B3C6-F94E-B435-342E839A0E15}">
      <dsp:nvSpPr>
        <dsp:cNvPr id="0" name=""/>
        <dsp:cNvSpPr/>
      </dsp:nvSpPr>
      <dsp:spPr>
        <a:xfrm>
          <a:off x="4542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9236-2E8E-2B4D-9986-629A23D7EE76}">
      <dsp:nvSpPr>
        <dsp:cNvPr id="0" name=""/>
        <dsp:cNvSpPr/>
      </dsp:nvSpPr>
      <dsp:spPr>
        <a:xfrm>
          <a:off x="1385821"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F5D16-F706-6B48-B223-041795DA872D}">
      <dsp:nvSpPr>
        <dsp:cNvPr id="0" name=""/>
        <dsp:cNvSpPr/>
      </dsp:nvSpPr>
      <dsp:spPr>
        <a:xfrm>
          <a:off x="2318103"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B00CF-CB8F-584E-A411-74F522F2B153}">
      <dsp:nvSpPr>
        <dsp:cNvPr id="0" name=""/>
        <dsp:cNvSpPr/>
      </dsp:nvSpPr>
      <dsp:spPr>
        <a:xfrm>
          <a:off x="3249649"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5ADF-B41C-CD4D-8526-0AA6EF0E7AF8}">
      <dsp:nvSpPr>
        <dsp:cNvPr id="0" name=""/>
        <dsp:cNvSpPr/>
      </dsp:nvSpPr>
      <dsp:spPr>
        <a:xfrm>
          <a:off x="4181930"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14D72-9FB8-6F43-838F-F26C2CCADB73}">
      <dsp:nvSpPr>
        <dsp:cNvPr id="0" name=""/>
        <dsp:cNvSpPr/>
      </dsp:nvSpPr>
      <dsp:spPr>
        <a:xfrm>
          <a:off x="51134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EA84A-218B-294F-B369-11BA6F225E0C}">
      <dsp:nvSpPr>
        <dsp:cNvPr id="0" name=""/>
        <dsp:cNvSpPr/>
      </dsp:nvSpPr>
      <dsp:spPr>
        <a:xfrm>
          <a:off x="5605392" y="2496802"/>
          <a:ext cx="2431589"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5532-E990-4343-96AF-52193DE28888}">
      <dsp:nvSpPr>
        <dsp:cNvPr id="0" name=""/>
        <dsp:cNvSpPr/>
      </dsp:nvSpPr>
      <dsp:spPr>
        <a:xfrm>
          <a:off x="454276" y="2619535"/>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Actively engage with prospects through selected channels, including your organization’s carrer website, social channels, job boards and </a:t>
          </a:r>
          <a:r>
            <a:rPr lang="it-IT" sz="2000" i="1" kern="1200" dirty="0"/>
            <a:t>programmatic ads</a:t>
          </a:r>
          <a:r>
            <a:rPr lang="it-IT" sz="2000" kern="1200" dirty="0"/>
            <a:t> </a:t>
          </a:r>
        </a:p>
      </dsp:txBody>
      <dsp:txXfrm>
        <a:off x="454276" y="2619535"/>
        <a:ext cx="6713754" cy="981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8CE0-9C0F-CD4F-B32E-DF4CD4B03451}">
      <dsp:nvSpPr>
        <dsp:cNvPr id="0" name=""/>
        <dsp:cNvSpPr/>
      </dsp:nvSpPr>
      <dsp:spPr>
        <a:xfrm>
          <a:off x="493909" y="78"/>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7</a:t>
          </a:r>
        </a:p>
      </dsp:txBody>
      <dsp:txXfrm>
        <a:off x="493909" y="78"/>
        <a:ext cx="6627595" cy="602508"/>
      </dsp:txXfrm>
    </dsp:sp>
    <dsp:sp modelId="{E1EFD709-9979-3C45-BF76-CD8287E9DA13}">
      <dsp:nvSpPr>
        <dsp:cNvPr id="0" name=""/>
        <dsp:cNvSpPr/>
      </dsp:nvSpPr>
      <dsp:spPr>
        <a:xfrm>
          <a:off x="4542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58DD7-335A-1843-9FAF-1EBD46BC3EA0}">
      <dsp:nvSpPr>
        <dsp:cNvPr id="0" name=""/>
        <dsp:cNvSpPr/>
      </dsp:nvSpPr>
      <dsp:spPr>
        <a:xfrm>
          <a:off x="1385821"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E0EC-C3A9-4740-958B-13985517A674}">
      <dsp:nvSpPr>
        <dsp:cNvPr id="0" name=""/>
        <dsp:cNvSpPr/>
      </dsp:nvSpPr>
      <dsp:spPr>
        <a:xfrm>
          <a:off x="2318103"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7D4D3-9B4E-D643-935C-90B03031E4E6}">
      <dsp:nvSpPr>
        <dsp:cNvPr id="0" name=""/>
        <dsp:cNvSpPr/>
      </dsp:nvSpPr>
      <dsp:spPr>
        <a:xfrm>
          <a:off x="3249649"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D4A92-7A8D-1D42-AA65-D3715CB33232}">
      <dsp:nvSpPr>
        <dsp:cNvPr id="0" name=""/>
        <dsp:cNvSpPr/>
      </dsp:nvSpPr>
      <dsp:spPr>
        <a:xfrm>
          <a:off x="4181930"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03CD2-64D7-D84D-A0DE-0C125438ED3B}">
      <dsp:nvSpPr>
        <dsp:cNvPr id="0" name=""/>
        <dsp:cNvSpPr/>
      </dsp:nvSpPr>
      <dsp:spPr>
        <a:xfrm>
          <a:off x="5113476" y="602587"/>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D63D-FEE0-C84B-8374-B9FA00C8E14C}">
      <dsp:nvSpPr>
        <dsp:cNvPr id="0" name=""/>
        <dsp:cNvSpPr/>
      </dsp:nvSpPr>
      <dsp:spPr>
        <a:xfrm>
          <a:off x="5576049" y="602587"/>
          <a:ext cx="2490273"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B12B5-7592-924F-96C3-9EDDF39C608A}">
      <dsp:nvSpPr>
        <dsp:cNvPr id="0" name=""/>
        <dsp:cNvSpPr/>
      </dsp:nvSpPr>
      <dsp:spPr>
        <a:xfrm>
          <a:off x="454276" y="725320"/>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Measure your success to determine what’s working and what’s not from your overall brand strategy down to individual recruitment &amp; marketing activities</a:t>
          </a:r>
        </a:p>
      </dsp:txBody>
      <dsp:txXfrm>
        <a:off x="454276" y="725320"/>
        <a:ext cx="6713754" cy="981866"/>
      </dsp:txXfrm>
    </dsp:sp>
    <dsp:sp modelId="{E62B8AD0-2760-054B-BF82-6B7026280B51}">
      <dsp:nvSpPr>
        <dsp:cNvPr id="0" name=""/>
        <dsp:cNvSpPr/>
      </dsp:nvSpPr>
      <dsp:spPr>
        <a:xfrm>
          <a:off x="454276" y="1894293"/>
          <a:ext cx="6627595" cy="6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None/>
          </a:pPr>
          <a:r>
            <a:rPr lang="it-IT" sz="2800" kern="1200" dirty="0"/>
            <a:t>8</a:t>
          </a:r>
        </a:p>
      </dsp:txBody>
      <dsp:txXfrm>
        <a:off x="454276" y="1894293"/>
        <a:ext cx="6627595" cy="602508"/>
      </dsp:txXfrm>
    </dsp:sp>
    <dsp:sp modelId="{9EE28646-B3C6-F94E-B435-342E839A0E15}">
      <dsp:nvSpPr>
        <dsp:cNvPr id="0" name=""/>
        <dsp:cNvSpPr/>
      </dsp:nvSpPr>
      <dsp:spPr>
        <a:xfrm>
          <a:off x="4542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9236-2E8E-2B4D-9986-629A23D7EE76}">
      <dsp:nvSpPr>
        <dsp:cNvPr id="0" name=""/>
        <dsp:cNvSpPr/>
      </dsp:nvSpPr>
      <dsp:spPr>
        <a:xfrm>
          <a:off x="1385821"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F5D16-F706-6B48-B223-041795DA872D}">
      <dsp:nvSpPr>
        <dsp:cNvPr id="0" name=""/>
        <dsp:cNvSpPr/>
      </dsp:nvSpPr>
      <dsp:spPr>
        <a:xfrm>
          <a:off x="2318103"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B00CF-CB8F-584E-A411-74F522F2B153}">
      <dsp:nvSpPr>
        <dsp:cNvPr id="0" name=""/>
        <dsp:cNvSpPr/>
      </dsp:nvSpPr>
      <dsp:spPr>
        <a:xfrm>
          <a:off x="3249649"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5ADF-B41C-CD4D-8526-0AA6EF0E7AF8}">
      <dsp:nvSpPr>
        <dsp:cNvPr id="0" name=""/>
        <dsp:cNvSpPr/>
      </dsp:nvSpPr>
      <dsp:spPr>
        <a:xfrm>
          <a:off x="4181930"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14D72-9FB8-6F43-838F-F26C2CCADB73}">
      <dsp:nvSpPr>
        <dsp:cNvPr id="0" name=""/>
        <dsp:cNvSpPr/>
      </dsp:nvSpPr>
      <dsp:spPr>
        <a:xfrm>
          <a:off x="5113476" y="2496802"/>
          <a:ext cx="1550857"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EA84A-218B-294F-B369-11BA6F225E0C}">
      <dsp:nvSpPr>
        <dsp:cNvPr id="0" name=""/>
        <dsp:cNvSpPr/>
      </dsp:nvSpPr>
      <dsp:spPr>
        <a:xfrm>
          <a:off x="5605392" y="2496802"/>
          <a:ext cx="2431589" cy="1227332"/>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5532-E990-4343-96AF-52193DE28888}">
      <dsp:nvSpPr>
        <dsp:cNvPr id="0" name=""/>
        <dsp:cNvSpPr/>
      </dsp:nvSpPr>
      <dsp:spPr>
        <a:xfrm>
          <a:off x="454276" y="2619535"/>
          <a:ext cx="6713754" cy="98186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Adjust your employer brand strategy and individual recruitment marketing activities as needed, to improve results</a:t>
          </a:r>
        </a:p>
      </dsp:txBody>
      <dsp:txXfrm>
        <a:off x="454276" y="2619535"/>
        <a:ext cx="6713754" cy="981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20A66-FA4D-1543-A2E5-A5352DD2CC03}">
      <dsp:nvSpPr>
        <dsp:cNvPr id="0" name=""/>
        <dsp:cNvSpPr/>
      </dsp:nvSpPr>
      <dsp:spPr>
        <a:xfrm>
          <a:off x="-2873703" y="-442826"/>
          <a:ext cx="3428828" cy="3428828"/>
        </a:xfrm>
        <a:prstGeom prst="blockArc">
          <a:avLst>
            <a:gd name="adj1" fmla="val 18900000"/>
            <a:gd name="adj2" fmla="val 2700000"/>
            <a:gd name="adj3" fmla="val 6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955609-09B4-3449-BE73-16762E96AB46}">
      <dsp:nvSpPr>
        <dsp:cNvPr id="0" name=""/>
        <dsp:cNvSpPr/>
      </dsp:nvSpPr>
      <dsp:spPr>
        <a:xfrm>
          <a:off x="244004" y="158897"/>
          <a:ext cx="3534279" cy="317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11" tIns="50800" rIns="50800" bIns="50800" numCol="1" spcCol="1270" anchor="ctr" anchorCtr="0">
          <a:noAutofit/>
        </a:bodyPr>
        <a:lstStyle/>
        <a:p>
          <a:pPr marL="0" lvl="0" indent="0" algn="l" defTabSz="889000">
            <a:lnSpc>
              <a:spcPct val="90000"/>
            </a:lnSpc>
            <a:spcBef>
              <a:spcPct val="0"/>
            </a:spcBef>
            <a:spcAft>
              <a:spcPct val="35000"/>
            </a:spcAft>
            <a:buNone/>
          </a:pPr>
          <a:r>
            <a:rPr lang="it-IT" sz="2000" b="1" kern="1200" dirty="0" err="1">
              <a:solidFill>
                <a:schemeClr val="tx1"/>
              </a:solidFill>
            </a:rPr>
            <a:t>Build</a:t>
          </a:r>
          <a:r>
            <a:rPr lang="it-IT" sz="2000" b="1" kern="1200" dirty="0">
              <a:solidFill>
                <a:schemeClr val="tx1"/>
              </a:solidFill>
            </a:rPr>
            <a:t> social </a:t>
          </a:r>
          <a:r>
            <a:rPr lang="it-IT" sz="2000" b="1" kern="1200" dirty="0" err="1">
              <a:solidFill>
                <a:schemeClr val="tx1"/>
              </a:solidFill>
            </a:rPr>
            <a:t>value</a:t>
          </a:r>
          <a:endParaRPr lang="it-IT" sz="2000" b="1" kern="1200" dirty="0">
            <a:solidFill>
              <a:schemeClr val="tx1"/>
            </a:solidFill>
          </a:endParaRPr>
        </a:p>
      </dsp:txBody>
      <dsp:txXfrm>
        <a:off x="244004" y="158897"/>
        <a:ext cx="3534279" cy="317998"/>
      </dsp:txXfrm>
    </dsp:sp>
    <dsp:sp modelId="{33CC45F6-EF41-DE44-B41A-2046ED53F6EA}">
      <dsp:nvSpPr>
        <dsp:cNvPr id="0" name=""/>
        <dsp:cNvSpPr/>
      </dsp:nvSpPr>
      <dsp:spPr>
        <a:xfrm>
          <a:off x="45255" y="119147"/>
          <a:ext cx="397498" cy="397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40FE9-0692-E640-83E8-AC9774E1CA5B}">
      <dsp:nvSpPr>
        <dsp:cNvPr id="0" name=""/>
        <dsp:cNvSpPr/>
      </dsp:nvSpPr>
      <dsp:spPr>
        <a:xfrm>
          <a:off x="471873" y="635743"/>
          <a:ext cx="3306410" cy="317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11" tIns="50800" rIns="50800" bIns="50800" numCol="1" spcCol="1270" anchor="ctr" anchorCtr="0">
          <a:noAutofit/>
        </a:bodyPr>
        <a:lstStyle/>
        <a:p>
          <a:pPr marL="0" lvl="0" indent="0" algn="l" defTabSz="889000">
            <a:lnSpc>
              <a:spcPct val="90000"/>
            </a:lnSpc>
            <a:spcBef>
              <a:spcPct val="0"/>
            </a:spcBef>
            <a:spcAft>
              <a:spcPct val="35000"/>
            </a:spcAft>
            <a:buNone/>
          </a:pPr>
          <a:r>
            <a:rPr lang="it-IT" sz="2000" b="1" kern="1200" dirty="0" err="1">
              <a:solidFill>
                <a:schemeClr val="tx1"/>
              </a:solidFill>
            </a:rPr>
            <a:t>Move</a:t>
          </a:r>
          <a:r>
            <a:rPr lang="it-IT" sz="2000" b="1" kern="1200" dirty="0">
              <a:solidFill>
                <a:schemeClr val="tx1"/>
              </a:solidFill>
            </a:rPr>
            <a:t> fast</a:t>
          </a:r>
        </a:p>
      </dsp:txBody>
      <dsp:txXfrm>
        <a:off x="471873" y="635743"/>
        <a:ext cx="3306410" cy="317998"/>
      </dsp:txXfrm>
    </dsp:sp>
    <dsp:sp modelId="{F6B0A637-CD58-744A-9ABD-EFD3FE031CCF}">
      <dsp:nvSpPr>
        <dsp:cNvPr id="0" name=""/>
        <dsp:cNvSpPr/>
      </dsp:nvSpPr>
      <dsp:spPr>
        <a:xfrm>
          <a:off x="273124" y="595993"/>
          <a:ext cx="397498" cy="397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13BFE-FF8E-344B-B85B-6BE0A5B29837}">
      <dsp:nvSpPr>
        <dsp:cNvPr id="0" name=""/>
        <dsp:cNvSpPr/>
      </dsp:nvSpPr>
      <dsp:spPr>
        <a:xfrm>
          <a:off x="541810" y="1112588"/>
          <a:ext cx="3236473" cy="317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11" tIns="50800" rIns="50800" bIns="5080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tx1"/>
              </a:solidFill>
            </a:rPr>
            <a:t>Be </a:t>
          </a:r>
          <a:r>
            <a:rPr lang="it-IT" sz="2000" b="1" kern="1200" dirty="0" err="1">
              <a:solidFill>
                <a:schemeClr val="tx1"/>
              </a:solidFill>
            </a:rPr>
            <a:t>bold</a:t>
          </a:r>
          <a:endParaRPr lang="it-IT" sz="2000" b="1" kern="1200" dirty="0">
            <a:solidFill>
              <a:schemeClr val="tx1"/>
            </a:solidFill>
          </a:endParaRPr>
        </a:p>
      </dsp:txBody>
      <dsp:txXfrm>
        <a:off x="541810" y="1112588"/>
        <a:ext cx="3236473" cy="317998"/>
      </dsp:txXfrm>
    </dsp:sp>
    <dsp:sp modelId="{067BF66A-8A56-484A-ABE6-07EA6F9450AF}">
      <dsp:nvSpPr>
        <dsp:cNvPr id="0" name=""/>
        <dsp:cNvSpPr/>
      </dsp:nvSpPr>
      <dsp:spPr>
        <a:xfrm>
          <a:off x="343061" y="1072838"/>
          <a:ext cx="397498" cy="397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961A3-6298-5D4A-A40D-5A39FB48AC62}">
      <dsp:nvSpPr>
        <dsp:cNvPr id="0" name=""/>
        <dsp:cNvSpPr/>
      </dsp:nvSpPr>
      <dsp:spPr>
        <a:xfrm>
          <a:off x="471873" y="1589434"/>
          <a:ext cx="3306410" cy="317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11" tIns="50800" rIns="50800" bIns="5080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tx1"/>
              </a:solidFill>
            </a:rPr>
            <a:t>Be open</a:t>
          </a:r>
        </a:p>
      </dsp:txBody>
      <dsp:txXfrm>
        <a:off x="471873" y="1589434"/>
        <a:ext cx="3306410" cy="317998"/>
      </dsp:txXfrm>
    </dsp:sp>
    <dsp:sp modelId="{3192971F-199C-FF49-92A5-C61A713C72E0}">
      <dsp:nvSpPr>
        <dsp:cNvPr id="0" name=""/>
        <dsp:cNvSpPr/>
      </dsp:nvSpPr>
      <dsp:spPr>
        <a:xfrm>
          <a:off x="273124" y="1549684"/>
          <a:ext cx="397498" cy="397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C4831-3945-F94C-A3AE-432097D5588C}">
      <dsp:nvSpPr>
        <dsp:cNvPr id="0" name=""/>
        <dsp:cNvSpPr/>
      </dsp:nvSpPr>
      <dsp:spPr>
        <a:xfrm>
          <a:off x="244004" y="2066279"/>
          <a:ext cx="3534279" cy="317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11" tIns="50800" rIns="50800" bIns="5080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tx1"/>
              </a:solidFill>
            </a:rPr>
            <a:t>Focus  on impact</a:t>
          </a:r>
        </a:p>
      </dsp:txBody>
      <dsp:txXfrm>
        <a:off x="244004" y="2066279"/>
        <a:ext cx="3534279" cy="317998"/>
      </dsp:txXfrm>
    </dsp:sp>
    <dsp:sp modelId="{C89B4B91-C35A-FE4D-B4BD-93F85403F702}">
      <dsp:nvSpPr>
        <dsp:cNvPr id="0" name=""/>
        <dsp:cNvSpPr/>
      </dsp:nvSpPr>
      <dsp:spPr>
        <a:xfrm>
          <a:off x="45255" y="2026529"/>
          <a:ext cx="397498" cy="397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x-none" smtClean="0"/>
              <a:pPr/>
              <a:t>5/19/2020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x-none" smtClean="0"/>
              <a:pPr/>
              <a:t>‹#›</a:t>
            </a:fld>
            <a:endParaRPr lang="x-none"/>
          </a:p>
        </p:txBody>
      </p:sp>
    </p:spTree>
    <p:extLst>
      <p:ext uri="{BB962C8B-B14F-4D97-AF65-F5344CB8AC3E}">
        <p14:creationId xmlns:p14="http://schemas.microsoft.com/office/powerpoint/2010/main"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669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744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271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667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914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57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478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1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73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465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182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457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03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2914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74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3944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442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961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1561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04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741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638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04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313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42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622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2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549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6595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Click to edit Master title style</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pPr/>
              <a:t>19.05.2020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pPr/>
              <a:t>‹#›</a:t>
            </a:fld>
            <a:endParaRPr lang="de-AT" dirty="0"/>
          </a:p>
        </p:txBody>
      </p:sp>
      <p:pic>
        <p:nvPicPr>
          <p:cNvPr id="9" name="Grafi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a:t>
            </a:fld>
            <a:endParaRPr lang="de-AT" dirty="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pPr/>
              <a:t>‹#›</a:t>
            </a:fld>
            <a:endParaRPr lang="de-AT" dirty="0"/>
          </a:p>
        </p:txBody>
      </p:sp>
      <p:pic>
        <p:nvPicPr>
          <p:cNvPr id="10" name="Grafi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pPr/>
              <a:t>‹#›</a:t>
            </a:fld>
            <a:endParaRPr lang="de-AT" dirty="0"/>
          </a:p>
        </p:txBody>
      </p:sp>
      <p:pic>
        <p:nvPicPr>
          <p:cNvPr id="6" name="Grafik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19.05.2020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EAAD3-FFDB-4E0C-A6C1-ECE8D80FA51D}" type="datetimeFigureOut">
              <a:rPr lang="de-AT" smtClean="0"/>
              <a:pPr/>
              <a:t>19.05.2020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392987-28A0-473A-8771-24F8F41EB7F1}" type="slidenum">
              <a:rPr lang="de-AT" smtClean="0"/>
              <a:pPr/>
              <a:t>‹#›</a:t>
            </a:fld>
            <a:endParaRPr lang="de-AT" dirty="0"/>
          </a:p>
        </p:txBody>
      </p:sp>
    </p:spTree>
    <p:extLst>
      <p:ext uri="{BB962C8B-B14F-4D97-AF65-F5344CB8AC3E}">
        <p14:creationId xmlns:p14="http://schemas.microsoft.com/office/powerpoint/2010/main"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soundcloud.com/linkhumans/talent-attraction-millennials"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greenhouse.io/blog/how-to-create-a-great-workplace-culture-that-will-attract-and-keep-top-talent" TargetMode="External"/><Relationship Id="rId4" Type="http://schemas.openxmlformats.org/officeDocument/2006/relationships/image" Target="../media/image18.tif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file:////var/folders/55/887pbczx41d04qbbq5t24sym0000gn/T/com.microsoft.Word/WebArchiveCopyPasteTempFiles/page13image65549728"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tln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var/folders/55/887pbczx41d04qbbq5t24sym0000gn/T/com.microsoft.Word/WebArchiveCopyPasteTempFiles/page13image65549728" TargetMode="External"/><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file:////var/folders/55/887pbczx41d04qbbq5t24sym0000gn/T/com.microsoft.Word/WebArchiveCopyPasteTempFiles/page13image65549728"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greenhouse.io/blog/how-to-create-a-great-workplace-culture-that-will-attract-and-keep-top-talent" TargetMode="External"/><Relationship Id="rId3" Type="http://schemas.microsoft.com/office/2017/06/relationships/model3d" Target="../media/model3d1.glb"/><Relationship Id="rId7" Type="http://schemas.openxmlformats.org/officeDocument/2006/relationships/hyperlink" Target="https://more.bountyjobs.com/rs/129-JDH-285/images/TLNT-StrategicTalentAcquisition.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linkhumans.com/employer-branding-ebook/" TargetMode="External"/><Relationship Id="rId5" Type="http://schemas.openxmlformats.org/officeDocument/2006/relationships/hyperlink" Target="https://hbr.org/2018/05/how-to-strengthen-your-reputation-as-an-employer" TargetMode="External"/><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hyperlink" Target="https://soundcloud.com/linkhum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21100" y="2889422"/>
            <a:ext cx="8520600" cy="860799"/>
          </a:xfrm>
          <a:prstGeom prst="rect">
            <a:avLst/>
          </a:prstGeom>
        </p:spPr>
        <p:txBody>
          <a:bodyPr spcFirstLastPara="1" vert="horz" wrap="square" lIns="91425" tIns="91425" rIns="91425" bIns="91425" rtlCol="0" anchor="b" anchorCtr="0">
            <a:noAutofit/>
          </a:bodyPr>
          <a:lstStyle/>
          <a:p>
            <a:pPr lvl="0"/>
            <a:r>
              <a:rPr lang="en-GB" sz="4600" b="1" spc="50" dirty="0">
                <a:ln w="0"/>
                <a:effectLst>
                  <a:innerShdw blurRad="63500" dist="50800" dir="13500000">
                    <a:srgbClr val="000000">
                      <a:alpha val="50000"/>
                    </a:srgbClr>
                  </a:innerShdw>
                </a:effectLst>
              </a:rPr>
              <a:t>Talent 4.0 – </a:t>
            </a:r>
            <a:br>
              <a:rPr lang="en-GB" sz="4600" b="1" spc="50" dirty="0">
                <a:ln w="0"/>
                <a:effectLst>
                  <a:innerShdw blurRad="63500" dist="50800" dir="13500000">
                    <a:srgbClr val="000000">
                      <a:alpha val="50000"/>
                    </a:srgbClr>
                  </a:innerShdw>
                </a:effectLst>
              </a:rPr>
            </a:br>
            <a:r>
              <a:rPr lang="en-GB" sz="4600" b="1" spc="50" dirty="0">
                <a:ln w="0"/>
                <a:effectLst>
                  <a:innerShdw blurRad="63500" dist="50800" dir="13500000">
                    <a:srgbClr val="000000">
                      <a:alpha val="50000"/>
                    </a:srgbClr>
                  </a:innerShdw>
                </a:effectLst>
              </a:rPr>
              <a:t>Talent Management for SMEs</a:t>
            </a:r>
            <a:br>
              <a:rPr lang="en-GB" sz="4600" b="1" spc="50" dirty="0">
                <a:ln w="0"/>
                <a:effectLst>
                  <a:innerShdw blurRad="63500" dist="50800" dir="13500000">
                    <a:srgbClr val="000000">
                      <a:alpha val="50000"/>
                    </a:srgbClr>
                  </a:innerShdw>
                </a:effectLst>
              </a:rPr>
            </a:br>
            <a:r>
              <a:rPr lang="en-GB" sz="4600" b="1" spc="50" dirty="0">
                <a:ln w="0"/>
                <a:effectLst>
                  <a:innerShdw blurRad="63500" dist="50800" dir="13500000">
                    <a:srgbClr val="000000">
                      <a:alpha val="50000"/>
                    </a:srgbClr>
                  </a:innerShdw>
                </a:effectLst>
              </a:rPr>
              <a:t>Training Programme</a:t>
            </a:r>
            <a:endParaRPr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id="{340489AB-6B8C-4A79-B8F6-6BBF45C01F44}"/>
              </a:ext>
            </a:extLst>
          </p:cNvPr>
          <p:cNvSpPr txBox="1"/>
          <p:nvPr/>
        </p:nvSpPr>
        <p:spPr>
          <a:xfrm>
            <a:off x="3322040" y="4446165"/>
            <a:ext cx="2147582" cy="369332"/>
          </a:xfrm>
          <a:prstGeom prst="rect">
            <a:avLst/>
          </a:prstGeom>
          <a:noFill/>
        </p:spPr>
        <p:txBody>
          <a:bodyPr wrap="square" rtlCol="0">
            <a:spAutoFit/>
          </a:bodyPr>
          <a:lstStyle/>
          <a:p>
            <a:r>
              <a:rPr lang="sv-SE" dirty="0">
                <a:hlinkClick r:id="rId3"/>
              </a:rPr>
              <a:t>https://t4lent.eu/</a:t>
            </a:r>
            <a:endParaRPr lang="x-none" dirty="0"/>
          </a:p>
        </p:txBody>
      </p:sp>
      <p:sp>
        <p:nvSpPr>
          <p:cNvPr id="5" name="Rectangle 4">
            <a:extLst>
              <a:ext uri="{FF2B5EF4-FFF2-40B4-BE49-F238E27FC236}">
                <a16:creationId xmlns:a16="http://schemas.microsoft.com/office/drawing/2014/main"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id="{6EB0E9F4-E77C-5E48-9D9E-E24CCCA8EC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What</a:t>
            </a:r>
            <a:r>
              <a:rPr lang="it-IT" sz="3400" b="1" dirty="0">
                <a:solidFill>
                  <a:schemeClr val="bg1"/>
                </a:solidFill>
              </a:rPr>
              <a:t> </a:t>
            </a:r>
            <a:r>
              <a:rPr lang="it-IT" sz="3400" b="1" dirty="0" err="1">
                <a:solidFill>
                  <a:schemeClr val="bg1"/>
                </a:solidFill>
              </a:rPr>
              <a:t>is</a:t>
            </a:r>
            <a:r>
              <a:rPr lang="it-IT" sz="3400" b="1" dirty="0">
                <a:solidFill>
                  <a:schemeClr val="bg1"/>
                </a:solidFill>
              </a:rPr>
              <a:t> Employer </a:t>
            </a:r>
            <a:r>
              <a:rPr lang="it-IT" sz="3400" b="1" dirty="0" err="1">
                <a:solidFill>
                  <a:schemeClr val="bg1"/>
                </a:solidFill>
              </a:rPr>
              <a:t>Branding</a:t>
            </a:r>
            <a:r>
              <a:rPr lang="it-IT" sz="3400" b="1" dirty="0">
                <a:solidFill>
                  <a:schemeClr val="bg1"/>
                </a:solidFill>
              </a:rPr>
              <a:t>? </a:t>
            </a:r>
            <a:br>
              <a:rPr lang="it-IT" sz="3400" dirty="0"/>
            </a:br>
            <a:endParaRPr lang="en-GB" sz="3400" b="1" dirty="0">
              <a:ln/>
              <a:solidFill>
                <a:schemeClr val="bg1"/>
              </a:solidFill>
            </a:endParaRPr>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A963CBAF-BC51-1E41-B862-12291EB9E48B}"/>
              </a:ext>
            </a:extLst>
          </p:cNvPr>
          <p:cNvSpPr/>
          <p:nvPr/>
        </p:nvSpPr>
        <p:spPr>
          <a:xfrm>
            <a:off x="4213654" y="2417345"/>
            <a:ext cx="4396224" cy="3330784"/>
          </a:xfrm>
          <a:prstGeom prst="rect">
            <a:avLst/>
          </a:prstGeom>
        </p:spPr>
        <p:txBody>
          <a:bodyPr wrap="square">
            <a:spAutoFit/>
          </a:bodyPr>
          <a:lstStyle/>
          <a:p>
            <a:pPr>
              <a:lnSpc>
                <a:spcPct val="200000"/>
              </a:lnSpc>
            </a:pPr>
            <a:r>
              <a:rPr lang="en-US" dirty="0"/>
              <a:t>Companies with </a:t>
            </a:r>
            <a:r>
              <a:rPr lang="en-US" b="1" dirty="0"/>
              <a:t>strong employer brands </a:t>
            </a:r>
            <a:r>
              <a:rPr lang="en-US" dirty="0"/>
              <a:t>are proactive and work to retain their employees. They may add new benefits to remain competitive or develop new </a:t>
            </a:r>
            <a:r>
              <a:rPr lang="en-US" dirty="0" err="1"/>
              <a:t>programmes</a:t>
            </a:r>
            <a:r>
              <a:rPr lang="en-US" dirty="0"/>
              <a:t> that give employees new opportunities to grow. </a:t>
            </a:r>
            <a:endParaRPr lang="it-IT" dirty="0"/>
          </a:p>
        </p:txBody>
      </p:sp>
      <p:pic>
        <p:nvPicPr>
          <p:cNvPr id="8" name="Elemento grafico 7" descr="Crescita aziendale">
            <a:extLst>
              <a:ext uri="{FF2B5EF4-FFF2-40B4-BE49-F238E27FC236}">
                <a16:creationId xmlns:a16="http://schemas.microsoft.com/office/drawing/2014/main" id="{49F9FE5B-489F-604B-B2DF-15D9F773603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1886" y="2671381"/>
            <a:ext cx="2794728" cy="2794728"/>
          </a:xfrm>
          <a:prstGeom prst="rect">
            <a:avLst/>
          </a:prstGeom>
        </p:spPr>
      </p:pic>
      <p:pic>
        <p:nvPicPr>
          <p:cNvPr id="7" name="Grafik 357">
            <a:extLst>
              <a:ext uri="{FF2B5EF4-FFF2-40B4-BE49-F238E27FC236}">
                <a16:creationId xmlns:a16="http://schemas.microsoft.com/office/drawing/2014/main" id="{892523CD-DADF-F248-836D-260434D621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7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3" name="Picture 1" descr="page16image49394480">
            <a:extLst>
              <a:ext uri="{FF2B5EF4-FFF2-40B4-BE49-F238E27FC236}">
                <a16:creationId xmlns:a16="http://schemas.microsoft.com/office/drawing/2014/main" id="{A356CDFD-76D1-BF46-A85D-1689F3BFB3F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07893" y="3027405"/>
            <a:ext cx="2112828" cy="2062577"/>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3432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200" b="1" dirty="0">
                <a:solidFill>
                  <a:schemeClr val="bg1"/>
                </a:solidFill>
              </a:rPr>
              <a:t>Benefits of </a:t>
            </a:r>
            <a:r>
              <a:rPr lang="it-IT" sz="3200" b="1" dirty="0" err="1">
                <a:solidFill>
                  <a:schemeClr val="bg1"/>
                </a:solidFill>
              </a:rPr>
              <a:t>employer</a:t>
            </a:r>
            <a:r>
              <a:rPr lang="it-IT" sz="3200" b="1" dirty="0">
                <a:solidFill>
                  <a:schemeClr val="bg1"/>
                </a:solidFill>
              </a:rPr>
              <a:t> </a:t>
            </a:r>
            <a:r>
              <a:rPr lang="it-IT" sz="3200" b="1" dirty="0" err="1">
                <a:solidFill>
                  <a:schemeClr val="bg1"/>
                </a:solidFill>
              </a:rPr>
              <a:t>branding</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id="{6DB7C69F-19DD-F64B-B4C8-195480926E8F}"/>
              </a:ext>
            </a:extLst>
          </p:cNvPr>
          <p:cNvSpPr/>
          <p:nvPr/>
        </p:nvSpPr>
        <p:spPr>
          <a:xfrm>
            <a:off x="311700" y="2278244"/>
            <a:ext cx="5960268" cy="3365408"/>
          </a:xfrm>
          <a:prstGeom prst="rect">
            <a:avLst/>
          </a:prstGeom>
        </p:spPr>
        <p:txBody>
          <a:bodyPr wrap="square">
            <a:spAutoFit/>
          </a:bodyPr>
          <a:lstStyle/>
          <a:p>
            <a:pPr algn="just">
              <a:lnSpc>
                <a:spcPct val="150000"/>
              </a:lnSpc>
            </a:pPr>
            <a:r>
              <a:rPr lang="en-US" dirty="0"/>
              <a:t>Before you commit time, money, and other resources to employer branding, you and others in your organization naturally want to know, “what’s in it for us? </a:t>
            </a:r>
          </a:p>
          <a:p>
            <a:pPr algn="just">
              <a:lnSpc>
                <a:spcPct val="150000"/>
              </a:lnSpc>
            </a:pPr>
            <a:r>
              <a:rPr lang="en-US" dirty="0"/>
              <a:t>To spark the passion and drive needed to build and maintain a distinctively great employer brand, you need to answer the question for yourself and for everyone else in your organization, especially for those in leadership  positions. </a:t>
            </a:r>
            <a:endParaRPr lang="it-IT" dirty="0"/>
          </a:p>
        </p:txBody>
      </p:sp>
      <p:pic>
        <p:nvPicPr>
          <p:cNvPr id="9" name="Grafik 357">
            <a:extLst>
              <a:ext uri="{FF2B5EF4-FFF2-40B4-BE49-F238E27FC236}">
                <a16:creationId xmlns:a16="http://schemas.microsoft.com/office/drawing/2014/main" id="{D422D537-503B-AF4E-B45A-3A624B9FF9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5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Immagine 5">
            <a:extLst>
              <a:ext uri="{FF2B5EF4-FFF2-40B4-BE49-F238E27FC236}">
                <a16:creationId xmlns:a16="http://schemas.microsoft.com/office/drawing/2014/main" id="{81916F52-B003-EB48-9BB9-C3E429329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1994" y="2709452"/>
            <a:ext cx="3770306" cy="2356442"/>
          </a:xfrm>
          <a:prstGeom prst="rect">
            <a:avLst/>
          </a:prstGeom>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600" dirty="0">
                <a:solidFill>
                  <a:schemeClr val="bg1"/>
                </a:solidFill>
              </a:rPr>
              <a:t>Benefits of </a:t>
            </a:r>
            <a:r>
              <a:rPr lang="it-IT" sz="3600" dirty="0" err="1">
                <a:solidFill>
                  <a:schemeClr val="bg1"/>
                </a:solidFill>
              </a:rPr>
              <a:t>employer</a:t>
            </a:r>
            <a:r>
              <a:rPr lang="it-IT" sz="3600" dirty="0">
                <a:solidFill>
                  <a:schemeClr val="bg1"/>
                </a:solidFill>
              </a:rPr>
              <a:t> </a:t>
            </a:r>
            <a:r>
              <a:rPr lang="it-IT" sz="3600" dirty="0" err="1">
                <a:solidFill>
                  <a:schemeClr val="bg1"/>
                </a:solidFill>
              </a:rPr>
              <a:t>branding</a:t>
            </a:r>
            <a:br>
              <a:rPr lang="it-IT" sz="3400" dirty="0"/>
            </a:br>
            <a:endParaRPr lang="en-GB" sz="3400" b="1" dirty="0">
              <a:ln/>
              <a:solidFill>
                <a:schemeClr val="bg1"/>
              </a:solidFill>
            </a:endParaRPr>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Rettangolo 8">
            <a:extLst>
              <a:ext uri="{FF2B5EF4-FFF2-40B4-BE49-F238E27FC236}">
                <a16:creationId xmlns:a16="http://schemas.microsoft.com/office/drawing/2014/main" id="{074C8299-4ADC-CE47-8E8B-FB23C3E318C6}"/>
              </a:ext>
            </a:extLst>
          </p:cNvPr>
          <p:cNvSpPr/>
          <p:nvPr/>
        </p:nvSpPr>
        <p:spPr>
          <a:xfrm>
            <a:off x="311700" y="2198533"/>
            <a:ext cx="5125273" cy="3780907"/>
          </a:xfrm>
          <a:prstGeom prst="rect">
            <a:avLst/>
          </a:prstGeom>
        </p:spPr>
        <p:txBody>
          <a:bodyPr wrap="square">
            <a:spAutoFit/>
          </a:bodyPr>
          <a:lstStyle/>
          <a:p>
            <a:pPr>
              <a:lnSpc>
                <a:spcPct val="150000"/>
              </a:lnSpc>
            </a:pPr>
            <a:r>
              <a:rPr lang="en-US" dirty="0"/>
              <a:t>Everyone involved need to be aware of what’s at stake and the positive impact a strong employer brand can have on the success of organization and everyone who’s a part of it. </a:t>
            </a:r>
          </a:p>
          <a:p>
            <a:pPr>
              <a:lnSpc>
                <a:spcPct val="150000"/>
              </a:lnSpc>
            </a:pPr>
            <a:r>
              <a:rPr lang="en-US" dirty="0"/>
              <a:t>Here are just a few areas where employer branding can positively impact an organization’s success : Recruitment – Engagement – Retention – Competitive advantage </a:t>
            </a:r>
          </a:p>
        </p:txBody>
      </p:sp>
      <p:pic>
        <p:nvPicPr>
          <p:cNvPr id="8" name="Grafik 357">
            <a:extLst>
              <a:ext uri="{FF2B5EF4-FFF2-40B4-BE49-F238E27FC236}">
                <a16:creationId xmlns:a16="http://schemas.microsoft.com/office/drawing/2014/main" id="{A1E90350-7B79-0943-BB35-E60330F728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764AC168-EC2E-6E4A-A844-3F3D73AF0D70}"/>
              </a:ext>
            </a:extLst>
          </p:cNvPr>
          <p:cNvSpPr/>
          <p:nvPr/>
        </p:nvSpPr>
        <p:spPr>
          <a:xfrm>
            <a:off x="4785470" y="5114123"/>
            <a:ext cx="4260300" cy="253916"/>
          </a:xfrm>
          <a:prstGeom prst="rect">
            <a:avLst/>
          </a:prstGeom>
        </p:spPr>
        <p:txBody>
          <a:bodyPr wrap="square">
            <a:spAutoFit/>
          </a:bodyPr>
          <a:lstStyle/>
          <a:p>
            <a:r>
              <a:rPr lang="it-IT" sz="1050" dirty="0">
                <a:hlinkClick r:id="rId5"/>
              </a:rPr>
              <a:t>https://soundcloud.com/linkhumans/talent-attraction-millennials</a:t>
            </a:r>
            <a:endParaRPr lang="it-IT" sz="1050" dirty="0"/>
          </a:p>
        </p:txBody>
      </p:sp>
    </p:spTree>
    <p:extLst>
      <p:ext uri="{BB962C8B-B14F-4D97-AF65-F5344CB8AC3E}">
        <p14:creationId xmlns:p14="http://schemas.microsoft.com/office/powerpoint/2010/main" val="195845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59042"/>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pPr fontAlgn="base"/>
            <a:r>
              <a:rPr lang="en-US" sz="3100" b="1" dirty="0">
                <a:solidFill>
                  <a:schemeClr val="bg1"/>
                </a:solidFill>
              </a:rPr>
              <a:t>Components of an employer brand</a:t>
            </a:r>
            <a:endParaRPr lang="it-IT" sz="3100" b="1" dirty="0">
              <a:solidFill>
                <a:schemeClr val="bg1"/>
              </a:solidFill>
            </a:endParaRPr>
          </a:p>
        </p:txBody>
      </p:sp>
      <p:graphicFrame>
        <p:nvGraphicFramePr>
          <p:cNvPr id="3" name="Diagramma 2">
            <a:extLst>
              <a:ext uri="{FF2B5EF4-FFF2-40B4-BE49-F238E27FC236}">
                <a16:creationId xmlns:a16="http://schemas.microsoft.com/office/drawing/2014/main" id="{9DC447F0-054D-994A-B837-247FFC07EFA1}"/>
              </a:ext>
            </a:extLst>
          </p:cNvPr>
          <p:cNvGraphicFramePr/>
          <p:nvPr>
            <p:extLst>
              <p:ext uri="{D42A27DB-BD31-4B8C-83A1-F6EECF244321}">
                <p14:modId xmlns:p14="http://schemas.microsoft.com/office/powerpoint/2010/main" val="935549314"/>
              </p:ext>
            </p:extLst>
          </p:nvPr>
        </p:nvGraphicFramePr>
        <p:xfrm>
          <a:off x="311700" y="4322926"/>
          <a:ext cx="8520600" cy="136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38F0E2AE-D891-4AF7-8F29-4131B263322A}"/>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grpSp>
        <p:nvGrpSpPr>
          <p:cNvPr id="8" name="Gruppo 7">
            <a:extLst>
              <a:ext uri="{FF2B5EF4-FFF2-40B4-BE49-F238E27FC236}">
                <a16:creationId xmlns:a16="http://schemas.microsoft.com/office/drawing/2014/main" id="{C36F06CA-CF3D-3349-9C78-90C3B343C325}"/>
              </a:ext>
            </a:extLst>
          </p:cNvPr>
          <p:cNvGrpSpPr/>
          <p:nvPr/>
        </p:nvGrpSpPr>
        <p:grpSpPr>
          <a:xfrm>
            <a:off x="311700" y="1816440"/>
            <a:ext cx="8520600" cy="2471355"/>
            <a:chOff x="5303" y="-32260"/>
            <a:chExt cx="2720933" cy="1368199"/>
          </a:xfrm>
        </p:grpSpPr>
        <p:sp>
          <p:nvSpPr>
            <p:cNvPr id="9" name="Mostrina 8">
              <a:extLst>
                <a:ext uri="{FF2B5EF4-FFF2-40B4-BE49-F238E27FC236}">
                  <a16:creationId xmlns:a16="http://schemas.microsoft.com/office/drawing/2014/main" id="{8ADEDB9F-B9EC-F64A-BF41-C0713711EA70}"/>
                </a:ext>
              </a:extLst>
            </p:cNvPr>
            <p:cNvSpPr/>
            <p:nvPr/>
          </p:nvSpPr>
          <p:spPr>
            <a:xfrm>
              <a:off x="5303" y="139912"/>
              <a:ext cx="2720933" cy="108837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Mostrina 4">
              <a:extLst>
                <a:ext uri="{FF2B5EF4-FFF2-40B4-BE49-F238E27FC236}">
                  <a16:creationId xmlns:a16="http://schemas.microsoft.com/office/drawing/2014/main" id="{BF17689E-AFD5-AE43-A8F7-67A24BB33C1A}"/>
                </a:ext>
              </a:extLst>
            </p:cNvPr>
            <p:cNvSpPr txBox="1"/>
            <p:nvPr/>
          </p:nvSpPr>
          <p:spPr>
            <a:xfrm>
              <a:off x="272739" y="-32260"/>
              <a:ext cx="2186060" cy="1368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6350" rIns="0" bIns="6350" numCol="1" spcCol="1270" anchor="ctr" anchorCtr="0">
              <a:noAutofit/>
            </a:bodyPr>
            <a:lstStyle/>
            <a:p>
              <a:pPr marL="0" lvl="0" indent="0" algn="just" defTabSz="444500">
                <a:lnSpc>
                  <a:spcPct val="150000"/>
                </a:lnSpc>
                <a:spcBef>
                  <a:spcPct val="0"/>
                </a:spcBef>
                <a:spcAft>
                  <a:spcPct val="35000"/>
                </a:spcAft>
                <a:buNone/>
              </a:pPr>
              <a:r>
                <a:rPr lang="en-US" sz="2000" kern="1200" dirty="0">
                  <a:solidFill>
                    <a:schemeClr val="tx1"/>
                  </a:solidFill>
                </a:rPr>
                <a:t>Today, </a:t>
              </a:r>
              <a:r>
                <a:rPr lang="en-US" sz="2000" b="1" kern="1200" dirty="0">
                  <a:solidFill>
                    <a:schemeClr val="tx1"/>
                  </a:solidFill>
                </a:rPr>
                <a:t>employer brands</a:t>
              </a:r>
              <a:r>
                <a:rPr lang="en-US" sz="2000" kern="1200" dirty="0">
                  <a:solidFill>
                    <a:schemeClr val="tx1"/>
                  </a:solidFill>
                </a:rPr>
                <a:t> consist of more than a catchy ad. They require a well-crafted strategy and thoughtful execution, so I'm going to share </a:t>
              </a:r>
              <a:r>
                <a:rPr lang="en-US" sz="2000" b="1" kern="1200" dirty="0">
                  <a:solidFill>
                    <a:schemeClr val="tx1"/>
                  </a:solidFill>
                </a:rPr>
                <a:t>three components</a:t>
              </a:r>
              <a:r>
                <a:rPr lang="en-US" sz="2000" kern="1200" dirty="0">
                  <a:solidFill>
                    <a:schemeClr val="tx1"/>
                  </a:solidFill>
                </a:rPr>
                <a:t> that make up an employer brand. </a:t>
              </a:r>
              <a:endParaRPr lang="it-IT" sz="2000" kern="1200" dirty="0">
                <a:solidFill>
                  <a:schemeClr val="tx1"/>
                </a:solidFill>
              </a:endParaRPr>
            </a:p>
          </p:txBody>
        </p:sp>
      </p:grpSp>
      <p:pic>
        <p:nvPicPr>
          <p:cNvPr id="11" name="Grafik 357">
            <a:extLst>
              <a:ext uri="{FF2B5EF4-FFF2-40B4-BE49-F238E27FC236}">
                <a16:creationId xmlns:a16="http://schemas.microsoft.com/office/drawing/2014/main" id="{1E9B56AF-671D-D04A-9DBF-7999FE49B4C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5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11" name="Gruppo 10">
            <a:extLst>
              <a:ext uri="{FF2B5EF4-FFF2-40B4-BE49-F238E27FC236}">
                <a16:creationId xmlns:a16="http://schemas.microsoft.com/office/drawing/2014/main" id="{BF0C5A67-D969-3349-8EDC-D0DCE3097F57}"/>
              </a:ext>
            </a:extLst>
          </p:cNvPr>
          <p:cNvGrpSpPr/>
          <p:nvPr/>
        </p:nvGrpSpPr>
        <p:grpSpPr>
          <a:xfrm>
            <a:off x="209008" y="3279505"/>
            <a:ext cx="3355214" cy="1277746"/>
            <a:chOff x="0" y="45722"/>
            <a:chExt cx="3355214" cy="1277746"/>
          </a:xfrm>
        </p:grpSpPr>
        <p:sp>
          <p:nvSpPr>
            <p:cNvPr id="12" name="Mostrina 11">
              <a:extLst>
                <a:ext uri="{FF2B5EF4-FFF2-40B4-BE49-F238E27FC236}">
                  <a16:creationId xmlns:a16="http://schemas.microsoft.com/office/drawing/2014/main" id="{BE5BFE4E-981D-FA46-94E2-9CDBA71658BA}"/>
                </a:ext>
              </a:extLst>
            </p:cNvPr>
            <p:cNvSpPr/>
            <p:nvPr/>
          </p:nvSpPr>
          <p:spPr>
            <a:xfrm>
              <a:off x="0" y="45722"/>
              <a:ext cx="3355214" cy="127774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Mostrina 4">
              <a:extLst>
                <a:ext uri="{FF2B5EF4-FFF2-40B4-BE49-F238E27FC236}">
                  <a16:creationId xmlns:a16="http://schemas.microsoft.com/office/drawing/2014/main" id="{F053E9BA-2134-B14C-A7F9-5CAA33D05E53}"/>
                </a:ext>
              </a:extLst>
            </p:cNvPr>
            <p:cNvSpPr txBox="1"/>
            <p:nvPr/>
          </p:nvSpPr>
          <p:spPr>
            <a:xfrm>
              <a:off x="638873" y="45722"/>
              <a:ext cx="2077468" cy="12777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t>Value proposition </a:t>
              </a:r>
              <a:endParaRPr lang="it-IT" sz="3100" kern="1200" dirty="0"/>
            </a:p>
          </p:txBody>
        </p:sp>
      </p:grpSp>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Components of an employer brand</a:t>
            </a:r>
            <a:br>
              <a:rPr lang="it-IT" sz="3400" dirty="0"/>
            </a:br>
            <a:endParaRPr lang="en-GB" sz="3400" b="1" dirty="0">
              <a:ln/>
              <a:solidFill>
                <a:schemeClr val="bg1"/>
              </a:solidFill>
            </a:endParaRPr>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7E4CB2A8-3AB2-B743-9934-BFF6AE376756}"/>
              </a:ext>
            </a:extLst>
          </p:cNvPr>
          <p:cNvSpPr/>
          <p:nvPr/>
        </p:nvSpPr>
        <p:spPr>
          <a:xfrm>
            <a:off x="3657600" y="2423470"/>
            <a:ext cx="5292264" cy="3780907"/>
          </a:xfrm>
          <a:prstGeom prst="rect">
            <a:avLst/>
          </a:prstGeom>
        </p:spPr>
        <p:txBody>
          <a:bodyPr wrap="square">
            <a:spAutoFit/>
          </a:bodyPr>
          <a:lstStyle/>
          <a:p>
            <a:pPr algn="just">
              <a:lnSpc>
                <a:spcPct val="150000"/>
              </a:lnSpc>
            </a:pPr>
            <a:r>
              <a:rPr lang="en-US" b="1" dirty="0"/>
              <a:t>First, there's the value proposition.</a:t>
            </a:r>
            <a:r>
              <a:rPr lang="en-US" dirty="0"/>
              <a:t> </a:t>
            </a:r>
            <a:r>
              <a:rPr lang="en-US" i="1" dirty="0"/>
              <a:t>This is why people come work for you, and why they stay. </a:t>
            </a:r>
            <a:r>
              <a:rPr lang="en-US" dirty="0"/>
              <a:t>Think of this as the </a:t>
            </a:r>
            <a:r>
              <a:rPr lang="en-US" i="1" dirty="0"/>
              <a:t>heart of your employer brand</a:t>
            </a:r>
            <a:r>
              <a:rPr lang="en-US" dirty="0"/>
              <a:t>, and as you're putting together your value proposition, keep in mind that if you try to be everything to everyone, you won't be anything to anyone. Be really clear on who you're trying to attract and what those people want in an employer. </a:t>
            </a:r>
          </a:p>
        </p:txBody>
      </p:sp>
      <p:pic>
        <p:nvPicPr>
          <p:cNvPr id="10" name="Grafik 357">
            <a:extLst>
              <a:ext uri="{FF2B5EF4-FFF2-40B4-BE49-F238E27FC236}">
                <a16:creationId xmlns:a16="http://schemas.microsoft.com/office/drawing/2014/main" id="{72CAEE9B-170B-B24A-8CCB-D4D6BA923E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5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11" name="Gruppo 10">
            <a:extLst>
              <a:ext uri="{FF2B5EF4-FFF2-40B4-BE49-F238E27FC236}">
                <a16:creationId xmlns:a16="http://schemas.microsoft.com/office/drawing/2014/main" id="{89CDF399-BCB9-C04B-A5A6-ECA529ADD803}"/>
              </a:ext>
            </a:extLst>
          </p:cNvPr>
          <p:cNvGrpSpPr/>
          <p:nvPr/>
        </p:nvGrpSpPr>
        <p:grpSpPr>
          <a:xfrm rot="10800000">
            <a:off x="5588364" y="2146734"/>
            <a:ext cx="3122179" cy="1248871"/>
            <a:chOff x="2867245" y="59663"/>
            <a:chExt cx="3122179" cy="1248871"/>
          </a:xfrm>
        </p:grpSpPr>
        <p:sp>
          <p:nvSpPr>
            <p:cNvPr id="12" name="Mostrina 11">
              <a:extLst>
                <a:ext uri="{FF2B5EF4-FFF2-40B4-BE49-F238E27FC236}">
                  <a16:creationId xmlns:a16="http://schemas.microsoft.com/office/drawing/2014/main" id="{AAA009E4-E45C-9C42-BC28-2AD74236B739}"/>
                </a:ext>
              </a:extLst>
            </p:cNvPr>
            <p:cNvSpPr/>
            <p:nvPr/>
          </p:nvSpPr>
          <p:spPr>
            <a:xfrm>
              <a:off x="2867245" y="59663"/>
              <a:ext cx="3122179" cy="1248871"/>
            </a:xfrm>
            <a:prstGeom prst="chevron">
              <a:avLst/>
            </a:prstGeom>
            <a:solidFill>
              <a:schemeClr val="accent1">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Mostrina 4">
              <a:extLst>
                <a:ext uri="{FF2B5EF4-FFF2-40B4-BE49-F238E27FC236}">
                  <a16:creationId xmlns:a16="http://schemas.microsoft.com/office/drawing/2014/main" id="{231AE8E7-23A8-E644-946B-5858A797F9FD}"/>
                </a:ext>
              </a:extLst>
            </p:cNvPr>
            <p:cNvSpPr txBox="1"/>
            <p:nvPr/>
          </p:nvSpPr>
          <p:spPr>
            <a:xfrm rot="10800000">
              <a:off x="3491681" y="59663"/>
              <a:ext cx="1873308" cy="1248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Culture</a:t>
              </a:r>
              <a:endParaRPr lang="it-IT" sz="2700" kern="1200" dirty="0"/>
            </a:p>
          </p:txBody>
        </p:sp>
      </p:grpSp>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21973"/>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Components of an employer brand</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F618875B-041E-774A-BA6D-841514F41027}"/>
              </a:ext>
            </a:extLst>
          </p:cNvPr>
          <p:cNvSpPr/>
          <p:nvPr/>
        </p:nvSpPr>
        <p:spPr>
          <a:xfrm>
            <a:off x="171133" y="2055131"/>
            <a:ext cx="5462018" cy="3575979"/>
          </a:xfrm>
          <a:prstGeom prst="rect">
            <a:avLst/>
          </a:prstGeom>
        </p:spPr>
        <p:txBody>
          <a:bodyPr wrap="square">
            <a:spAutoFit/>
          </a:bodyPr>
          <a:lstStyle/>
          <a:p>
            <a:pPr algn="just">
              <a:lnSpc>
                <a:spcPct val="150000"/>
              </a:lnSpc>
            </a:pPr>
            <a:r>
              <a:rPr lang="en-US" sz="1700" b="1" dirty="0"/>
              <a:t>The second component of an employer brand is Culture.</a:t>
            </a:r>
            <a:r>
              <a:rPr lang="en-US" sz="1700" dirty="0"/>
              <a:t> Culture is a shared set of beliefs. Make sure your employer brand accurately reflects your culture so that you aren't mistakenly trying to sell someone a bill of goods. Social media also needs to accurately reflect your brand, and you need to assign someone to manage it. What current and former employees have to say about you matters a lot to job seekers, and clients. It's part of your employer brand. </a:t>
            </a:r>
          </a:p>
        </p:txBody>
      </p:sp>
      <p:pic>
        <p:nvPicPr>
          <p:cNvPr id="14" name="Grafik 357">
            <a:extLst>
              <a:ext uri="{FF2B5EF4-FFF2-40B4-BE49-F238E27FC236}">
                <a16:creationId xmlns:a16="http://schemas.microsoft.com/office/drawing/2014/main" id="{12542D6F-26F4-D843-97B3-8A126ACFD6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4F4189F6-EAC3-6447-9C70-3F83A39816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0121" y="3222195"/>
            <a:ext cx="3122179" cy="2278478"/>
          </a:xfrm>
          <a:prstGeom prst="rect">
            <a:avLst/>
          </a:prstGeom>
        </p:spPr>
      </p:pic>
      <p:sp>
        <p:nvSpPr>
          <p:cNvPr id="6" name="Rettangolo 5">
            <a:extLst>
              <a:ext uri="{FF2B5EF4-FFF2-40B4-BE49-F238E27FC236}">
                <a16:creationId xmlns:a16="http://schemas.microsoft.com/office/drawing/2014/main" id="{2D906FCF-C208-8341-B254-8154804F3E36}"/>
              </a:ext>
            </a:extLst>
          </p:cNvPr>
          <p:cNvSpPr/>
          <p:nvPr/>
        </p:nvSpPr>
        <p:spPr>
          <a:xfrm>
            <a:off x="5755275" y="5480823"/>
            <a:ext cx="3122179" cy="553998"/>
          </a:xfrm>
          <a:prstGeom prst="rect">
            <a:avLst/>
          </a:prstGeom>
        </p:spPr>
        <p:txBody>
          <a:bodyPr wrap="square">
            <a:spAutoFit/>
          </a:bodyPr>
          <a:lstStyle/>
          <a:p>
            <a:r>
              <a:rPr lang="it-IT" sz="1000" dirty="0">
                <a:hlinkClick r:id="rId5"/>
              </a:rPr>
              <a:t>https://www.greenhouse.io/blog/how-to-create-a-great-workplace-culture-that-will-attract-and-keep-top-talent</a:t>
            </a:r>
            <a:endParaRPr lang="it-IT" sz="1000" dirty="0"/>
          </a:p>
        </p:txBody>
      </p:sp>
    </p:spTree>
    <p:extLst>
      <p:ext uri="{BB962C8B-B14F-4D97-AF65-F5344CB8AC3E}">
        <p14:creationId xmlns:p14="http://schemas.microsoft.com/office/powerpoint/2010/main" val="237260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Components of an employer brand</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4C05B9B9-A4E5-1241-B70B-D0B3430C4B1D}"/>
              </a:ext>
            </a:extLst>
          </p:cNvPr>
          <p:cNvSpPr/>
          <p:nvPr/>
        </p:nvSpPr>
        <p:spPr>
          <a:xfrm>
            <a:off x="3366845" y="2461577"/>
            <a:ext cx="5323479" cy="2949910"/>
          </a:xfrm>
          <a:prstGeom prst="rect">
            <a:avLst/>
          </a:prstGeom>
        </p:spPr>
        <p:txBody>
          <a:bodyPr wrap="square">
            <a:spAutoFit/>
          </a:bodyPr>
          <a:lstStyle/>
          <a:p>
            <a:pPr algn="just">
              <a:lnSpc>
                <a:spcPct val="150000"/>
              </a:lnSpc>
            </a:pPr>
            <a:r>
              <a:rPr lang="en-US" b="1" dirty="0"/>
              <a:t>And third, the candidate experience</a:t>
            </a:r>
            <a:r>
              <a:rPr lang="en-US" dirty="0"/>
              <a:t> rounds off the employer brand. You're trying to hire great people, so make a good impression right from the start. There's so much that goes into your employer brand, and if you want to attract and retain the best people, you need to build it thoughtfully, and then work to maintain it.</a:t>
            </a:r>
            <a:endParaRPr lang="it-IT" dirty="0"/>
          </a:p>
        </p:txBody>
      </p:sp>
      <p:grpSp>
        <p:nvGrpSpPr>
          <p:cNvPr id="11" name="Gruppo 10">
            <a:extLst>
              <a:ext uri="{FF2B5EF4-FFF2-40B4-BE49-F238E27FC236}">
                <a16:creationId xmlns:a16="http://schemas.microsoft.com/office/drawing/2014/main" id="{70F9FFA6-2832-A843-8C49-908974C5AF15}"/>
              </a:ext>
            </a:extLst>
          </p:cNvPr>
          <p:cNvGrpSpPr/>
          <p:nvPr/>
        </p:nvGrpSpPr>
        <p:grpSpPr>
          <a:xfrm>
            <a:off x="244667" y="3149942"/>
            <a:ext cx="3122179" cy="1248871"/>
            <a:chOff x="5552319" y="59663"/>
            <a:chExt cx="3122179" cy="1248871"/>
          </a:xfrm>
        </p:grpSpPr>
        <p:sp>
          <p:nvSpPr>
            <p:cNvPr id="12" name="Mostrina 11">
              <a:extLst>
                <a:ext uri="{FF2B5EF4-FFF2-40B4-BE49-F238E27FC236}">
                  <a16:creationId xmlns:a16="http://schemas.microsoft.com/office/drawing/2014/main" id="{DF070E96-659C-4749-921D-5524D88302A0}"/>
                </a:ext>
              </a:extLst>
            </p:cNvPr>
            <p:cNvSpPr/>
            <p:nvPr/>
          </p:nvSpPr>
          <p:spPr>
            <a:xfrm>
              <a:off x="5552319" y="59663"/>
              <a:ext cx="3122179" cy="1248871"/>
            </a:xfrm>
            <a:prstGeom prst="chevron">
              <a:avLst/>
            </a:pr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Mostrina 4">
              <a:extLst>
                <a:ext uri="{FF2B5EF4-FFF2-40B4-BE49-F238E27FC236}">
                  <a16:creationId xmlns:a16="http://schemas.microsoft.com/office/drawing/2014/main" id="{14BCFE43-7D67-5A4B-A337-4C4A08780BA0}"/>
                </a:ext>
              </a:extLst>
            </p:cNvPr>
            <p:cNvSpPr txBox="1"/>
            <p:nvPr/>
          </p:nvSpPr>
          <p:spPr>
            <a:xfrm>
              <a:off x="6176755" y="59663"/>
              <a:ext cx="1873308" cy="1248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 Candidate experience. </a:t>
              </a:r>
              <a:endParaRPr lang="it-IT" sz="2700" kern="1200" dirty="0"/>
            </a:p>
          </p:txBody>
        </p:sp>
      </p:grpSp>
      <p:pic>
        <p:nvPicPr>
          <p:cNvPr id="14" name="Grafik 357">
            <a:extLst>
              <a:ext uri="{FF2B5EF4-FFF2-40B4-BE49-F238E27FC236}">
                <a16:creationId xmlns:a16="http://schemas.microsoft.com/office/drawing/2014/main" id="{816FC739-FCCF-4944-8D06-B830D70F14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8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1" descr="page8image66124208">
            <a:extLst>
              <a:ext uri="{FF2B5EF4-FFF2-40B4-BE49-F238E27FC236}">
                <a16:creationId xmlns:a16="http://schemas.microsoft.com/office/drawing/2014/main" id="{0685243D-EA82-2249-8B7B-5D38E79D7E18}"/>
              </a:ext>
            </a:extLst>
          </p:cNvPr>
          <p:cNvPicPr>
            <a:picLocks noChangeAspect="1" noChangeArrowheads="1"/>
          </p:cNvPicPr>
          <p:nvPr/>
        </p:nvPicPr>
        <p:blipFill>
          <a:blip r:embed="rId3" cstate="email">
            <a:alphaModFix amt="84000"/>
            <a:extLst>
              <a:ext uri="{28A0092B-C50C-407E-A947-70E740481C1C}">
                <a14:useLocalDpi xmlns:a14="http://schemas.microsoft.com/office/drawing/2010/main"/>
              </a:ext>
            </a:extLst>
          </a:blip>
          <a:srcRect/>
          <a:stretch>
            <a:fillRect/>
          </a:stretch>
        </p:blipFill>
        <p:spPr bwMode="auto">
          <a:xfrm>
            <a:off x="4014787" y="2217151"/>
            <a:ext cx="4817513" cy="340667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76023"/>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n-US" sz="3100" b="1" dirty="0">
                <a:solidFill>
                  <a:schemeClr val="bg1"/>
                </a:solidFill>
              </a:rPr>
              <a:t>A company's reputation is its brand</a:t>
            </a:r>
            <a:r>
              <a:rPr lang="it-IT" sz="3100" b="1" dirty="0">
                <a:solidFill>
                  <a:schemeClr val="bg1"/>
                </a:solidFill>
              </a:rPr>
              <a:t> </a:t>
            </a:r>
            <a:endParaRPr lang="en-GB" sz="31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240259" y="1959968"/>
            <a:ext cx="3774529" cy="3811245"/>
          </a:xfrm>
          <a:prstGeom prst="rect">
            <a:avLst/>
          </a:prstGeom>
        </p:spPr>
        <p:txBody>
          <a:bodyPr spcFirstLastPara="1" vert="horz" wrap="square" lIns="91425" tIns="91425" rIns="91425" bIns="91425" rtlCol="0" anchor="t" anchorCtr="0">
            <a:noAutofit/>
          </a:bodyPr>
          <a:lstStyle/>
          <a:p>
            <a:pPr algn="l">
              <a:lnSpc>
                <a:spcPct val="100000"/>
              </a:lnSpc>
            </a:pPr>
            <a:r>
              <a:rPr lang="it-IT" dirty="0"/>
              <a:t>The </a:t>
            </a:r>
            <a:r>
              <a:rPr lang="it-IT" dirty="0" err="1"/>
              <a:t>organisations</a:t>
            </a:r>
            <a:r>
              <a:rPr lang="it-IT" dirty="0"/>
              <a:t> with </a:t>
            </a:r>
            <a:r>
              <a:rPr lang="it-IT" dirty="0" err="1"/>
              <a:t>great</a:t>
            </a:r>
            <a:r>
              <a:rPr lang="it-IT" dirty="0"/>
              <a:t> </a:t>
            </a:r>
            <a:r>
              <a:rPr lang="it-IT" sz="2400" b="1" dirty="0" err="1"/>
              <a:t>Reputations</a:t>
            </a:r>
            <a:r>
              <a:rPr lang="it-IT" dirty="0"/>
              <a:t> </a:t>
            </a:r>
            <a:r>
              <a:rPr lang="it-IT" dirty="0" err="1"/>
              <a:t>as</a:t>
            </a:r>
            <a:r>
              <a:rPr lang="it-IT" dirty="0"/>
              <a:t> </a:t>
            </a:r>
            <a:r>
              <a:rPr lang="it-IT" dirty="0" err="1"/>
              <a:t>employers</a:t>
            </a:r>
            <a:r>
              <a:rPr lang="it-IT" dirty="0"/>
              <a:t> are </a:t>
            </a:r>
            <a:r>
              <a:rPr lang="it-IT" dirty="0" err="1"/>
              <a:t>those</a:t>
            </a:r>
            <a:r>
              <a:rPr lang="it-IT" dirty="0"/>
              <a:t> </a:t>
            </a:r>
            <a:r>
              <a:rPr lang="it-IT" dirty="0" err="1"/>
              <a:t>that</a:t>
            </a:r>
            <a:r>
              <a:rPr lang="it-IT" dirty="0"/>
              <a:t> </a:t>
            </a:r>
            <a:r>
              <a:rPr lang="it-IT" dirty="0" err="1"/>
              <a:t>invest</a:t>
            </a:r>
            <a:r>
              <a:rPr lang="it-IT" dirty="0"/>
              <a:t> in </a:t>
            </a:r>
            <a:r>
              <a:rPr lang="it-IT" dirty="0" err="1"/>
              <a:t>employees</a:t>
            </a:r>
            <a:r>
              <a:rPr lang="it-IT" dirty="0"/>
              <a:t> and </a:t>
            </a:r>
            <a:r>
              <a:rPr lang="it-IT" dirty="0" err="1"/>
              <a:t>build</a:t>
            </a:r>
            <a:r>
              <a:rPr lang="it-IT" dirty="0"/>
              <a:t> an </a:t>
            </a:r>
            <a:r>
              <a:rPr lang="it-IT" b="1" dirty="0" err="1"/>
              <a:t>Employee</a:t>
            </a:r>
            <a:r>
              <a:rPr lang="it-IT" b="1" dirty="0"/>
              <a:t> Value </a:t>
            </a:r>
            <a:r>
              <a:rPr lang="it-IT" b="1" dirty="0" err="1"/>
              <a:t>Proposition</a:t>
            </a:r>
            <a:r>
              <a:rPr lang="it-IT" b="1" dirty="0"/>
              <a:t> </a:t>
            </a:r>
            <a:r>
              <a:rPr lang="it-IT" dirty="0"/>
              <a:t>(</a:t>
            </a:r>
            <a:r>
              <a:rPr lang="it-IT" b="1" dirty="0"/>
              <a:t>EVP</a:t>
            </a:r>
            <a:r>
              <a:rPr lang="it-IT" dirty="0"/>
              <a:t>) </a:t>
            </a:r>
            <a:r>
              <a:rPr lang="it-IT" dirty="0" err="1"/>
              <a:t>that</a:t>
            </a:r>
            <a:r>
              <a:rPr lang="it-IT" dirty="0"/>
              <a:t> </a:t>
            </a:r>
            <a:r>
              <a:rPr lang="it-IT" dirty="0" err="1"/>
              <a:t>allows</a:t>
            </a:r>
            <a:r>
              <a:rPr lang="it-IT" dirty="0"/>
              <a:t> </a:t>
            </a:r>
            <a:r>
              <a:rPr lang="it-IT" dirty="0" err="1"/>
              <a:t>them</a:t>
            </a:r>
            <a:r>
              <a:rPr lang="it-IT" dirty="0"/>
              <a:t> to </a:t>
            </a:r>
            <a:r>
              <a:rPr lang="it-IT" dirty="0" err="1"/>
              <a:t>attract</a:t>
            </a:r>
            <a:r>
              <a:rPr lang="it-IT" dirty="0"/>
              <a:t> </a:t>
            </a:r>
            <a:r>
              <a:rPr lang="it-IT" dirty="0" err="1"/>
              <a:t>talented</a:t>
            </a:r>
            <a:r>
              <a:rPr lang="it-IT" dirty="0"/>
              <a:t> </a:t>
            </a:r>
            <a:r>
              <a:rPr lang="it-IT" dirty="0" err="1"/>
              <a:t>people</a:t>
            </a:r>
            <a:r>
              <a:rPr lang="it-IT" dirty="0"/>
              <a:t> and </a:t>
            </a:r>
            <a:r>
              <a:rPr lang="it-IT" dirty="0" err="1"/>
              <a:t>retain</a:t>
            </a:r>
            <a:r>
              <a:rPr lang="it-IT" dirty="0"/>
              <a:t> top performers. </a:t>
            </a:r>
          </a:p>
          <a:p>
            <a:pPr algn="l">
              <a:lnSpc>
                <a:spcPct val="100000"/>
              </a:lnSpc>
            </a:pPr>
            <a:r>
              <a:rPr lang="en-GB" b="1" dirty="0"/>
              <a:t>Your employer brand is basically your reputation</a:t>
            </a:r>
            <a:r>
              <a:rPr lang="en-GB" dirty="0"/>
              <a:t>, and job candidates say there are a number of things that have a big impact on your brand, and on them. </a:t>
            </a:r>
          </a:p>
          <a:p>
            <a:pPr algn="l">
              <a:lnSpc>
                <a:spcPct val="100000"/>
              </a:lnSpc>
            </a:pPr>
            <a:endParaRPr lang="en-GB" dirty="0"/>
          </a:p>
        </p:txBody>
      </p:sp>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Immagine 16" descr="page13image65549728">
            <a:extLst>
              <a:ext uri="{FF2B5EF4-FFF2-40B4-BE49-F238E27FC236}">
                <a16:creationId xmlns:a16="http://schemas.microsoft.com/office/drawing/2014/main" id="{BD457EB7-44FD-9B41-8E18-10229D783231}"/>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7587700" y="5412687"/>
            <a:ext cx="12446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57">
            <a:extLst>
              <a:ext uri="{FF2B5EF4-FFF2-40B4-BE49-F238E27FC236}">
                <a16:creationId xmlns:a16="http://schemas.microsoft.com/office/drawing/2014/main" id="{7D321BAC-66AB-3E44-A3FA-4E3F1E6B449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1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A company's reputation is its brand</a:t>
            </a:r>
            <a:r>
              <a:rPr lang="it-IT" sz="3600" b="1" dirty="0">
                <a:solidFill>
                  <a:schemeClr val="bg1"/>
                </a:solidFill>
              </a:rPr>
              <a:t>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id="{F271B0E3-77B6-9449-9C2E-9FAF4361D130}"/>
              </a:ext>
            </a:extLst>
          </p:cNvPr>
          <p:cNvSpPr/>
          <p:nvPr/>
        </p:nvSpPr>
        <p:spPr>
          <a:xfrm>
            <a:off x="3549865" y="2377052"/>
            <a:ext cx="5282436" cy="3139321"/>
          </a:xfrm>
          <a:prstGeom prst="rect">
            <a:avLst/>
          </a:prstGeom>
        </p:spPr>
        <p:txBody>
          <a:bodyPr wrap="square">
            <a:spAutoFit/>
          </a:bodyPr>
          <a:lstStyle/>
          <a:p>
            <a:pPr algn="just"/>
            <a:r>
              <a:rPr lang="en-GB" b="1" dirty="0"/>
              <a:t>The first is job security</a:t>
            </a:r>
            <a:r>
              <a:rPr lang="en-GB" dirty="0"/>
              <a:t>. </a:t>
            </a:r>
          </a:p>
          <a:p>
            <a:pPr algn="just"/>
            <a:r>
              <a:rPr lang="en-GB" dirty="0"/>
              <a:t>Most people don't accept a job thinking they'll be back on the job market in a few months, so a history of layoffs can really damage an employer's reputation. Hire thoughtfully and manage out your non-performers, look ahead and develop hiring strategies for six months, a year, and five years from now, and review those strategies every quarter. Do your best to avoid being in the position of having to make massive layoffs. </a:t>
            </a:r>
          </a:p>
        </p:txBody>
      </p:sp>
      <p:pic>
        <p:nvPicPr>
          <p:cNvPr id="3" name="Elemento grafico 2" descr="Operaio edile">
            <a:extLst>
              <a:ext uri="{FF2B5EF4-FFF2-40B4-BE49-F238E27FC236}">
                <a16:creationId xmlns:a16="http://schemas.microsoft.com/office/drawing/2014/main" id="{E5EBE595-660F-5C47-AE96-D04F45A0AAF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9101" y="2767913"/>
            <a:ext cx="3025439" cy="3025439"/>
          </a:xfrm>
          <a:prstGeom prst="rect">
            <a:avLst/>
          </a:prstGeom>
        </p:spPr>
      </p:pic>
      <p:pic>
        <p:nvPicPr>
          <p:cNvPr id="9" name="Grafik 357">
            <a:extLst>
              <a:ext uri="{FF2B5EF4-FFF2-40B4-BE49-F238E27FC236}">
                <a16:creationId xmlns:a16="http://schemas.microsoft.com/office/drawing/2014/main" id="{3FEB6FBC-4E29-1944-8920-9FADA16241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2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A company's reputation is its brand</a:t>
            </a:r>
            <a:r>
              <a:rPr lang="it-IT" sz="3600" b="1" dirty="0">
                <a:solidFill>
                  <a:schemeClr val="bg1"/>
                </a:solidFill>
              </a:rPr>
              <a:t>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2BD49520-4892-284B-A5AC-93D516532A17}"/>
              </a:ext>
            </a:extLst>
          </p:cNvPr>
          <p:cNvSpPr/>
          <p:nvPr/>
        </p:nvSpPr>
        <p:spPr>
          <a:xfrm>
            <a:off x="311700" y="2531596"/>
            <a:ext cx="5567570" cy="2862322"/>
          </a:xfrm>
          <a:prstGeom prst="rect">
            <a:avLst/>
          </a:prstGeom>
        </p:spPr>
        <p:txBody>
          <a:bodyPr wrap="square">
            <a:spAutoFit/>
          </a:bodyPr>
          <a:lstStyle/>
          <a:p>
            <a:pPr algn="ctr"/>
            <a:r>
              <a:rPr lang="en-GB" b="1" dirty="0"/>
              <a:t>The second is the opportunity for development. </a:t>
            </a:r>
          </a:p>
          <a:p>
            <a:pPr algn="just"/>
            <a:endParaRPr lang="en-GB" b="1" dirty="0"/>
          </a:p>
          <a:p>
            <a:pPr algn="just"/>
            <a:r>
              <a:rPr lang="en-GB" dirty="0"/>
              <a:t>Today's workers, especially younger workers, are looking for employers who invest in the development of their people. Do you offer tuition reimbursement, or provide financial help to those who are paying off their student loans? Be sure to highlight these opportunities on your website and in your recruiting materials. The opportunity to work with a better team also comes up as a factor. </a:t>
            </a:r>
          </a:p>
        </p:txBody>
      </p:sp>
      <p:pic>
        <p:nvPicPr>
          <p:cNvPr id="6" name="Elemento grafico 5" descr="Sala riunioni">
            <a:extLst>
              <a:ext uri="{FF2B5EF4-FFF2-40B4-BE49-F238E27FC236}">
                <a16:creationId xmlns:a16="http://schemas.microsoft.com/office/drawing/2014/main" id="{7E7D1486-301C-814B-B02E-F26A5CA28DC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46" y="2775574"/>
            <a:ext cx="2767911" cy="2767911"/>
          </a:xfrm>
          <a:prstGeom prst="rect">
            <a:avLst/>
          </a:prstGeom>
        </p:spPr>
      </p:pic>
      <p:pic>
        <p:nvPicPr>
          <p:cNvPr id="9" name="Grafik 357">
            <a:extLst>
              <a:ext uri="{FF2B5EF4-FFF2-40B4-BE49-F238E27FC236}">
                <a16:creationId xmlns:a16="http://schemas.microsoft.com/office/drawing/2014/main" id="{E207DC79-FFD8-AA42-8C11-A9A798622DD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4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1" descr="page1image65757104">
            <a:extLst>
              <a:ext uri="{FF2B5EF4-FFF2-40B4-BE49-F238E27FC236}">
                <a16:creationId xmlns:a16="http://schemas.microsoft.com/office/drawing/2014/main" id="{16CE1D62-1FA4-5B4D-A890-6AB9FC6295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1536263"/>
            <a:ext cx="8438695" cy="4249374"/>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2234472" y="1306988"/>
            <a:ext cx="6716628" cy="408041"/>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2000" b="1" dirty="0">
                <a:ln/>
              </a:rPr>
              <a:t>Prepared by TUCEP  ITALY </a:t>
            </a:r>
            <a:endParaRPr sz="2000" b="1" dirty="0">
              <a:ln/>
            </a:endParaRPr>
          </a:p>
        </p:txBody>
      </p:sp>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Google Shape;54;p13">
            <a:extLst>
              <a:ext uri="{FF2B5EF4-FFF2-40B4-BE49-F238E27FC236}">
                <a16:creationId xmlns:a16="http://schemas.microsoft.com/office/drawing/2014/main" id="{9B3440CA-A2CF-C24E-9630-49A38C81693C}"/>
              </a:ext>
            </a:extLst>
          </p:cNvPr>
          <p:cNvSpPr txBox="1">
            <a:spLocks/>
          </p:cNvSpPr>
          <p:nvPr/>
        </p:nvSpPr>
        <p:spPr>
          <a:xfrm>
            <a:off x="2125362" y="127248"/>
            <a:ext cx="6825738" cy="1293779"/>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n-GB" sz="4800" b="1" spc="50" dirty="0">
                <a:ln w="0"/>
                <a:effectLst>
                  <a:innerShdw blurRad="63500" dist="50800" dir="13500000">
                    <a:srgbClr val="000000">
                      <a:alpha val="50000"/>
                    </a:srgbClr>
                  </a:innerShdw>
                </a:effectLst>
              </a:rPr>
              <a:t>Module 02: </a:t>
            </a:r>
            <a:r>
              <a:rPr lang="en-US" sz="4800" b="1" cap="all" dirty="0"/>
              <a:t>Attract</a:t>
            </a:r>
            <a:r>
              <a:rPr lang="en-US" sz="3600" b="1" dirty="0"/>
              <a:t> </a:t>
            </a:r>
            <a:br>
              <a:rPr lang="en-US" sz="3600" b="1" dirty="0"/>
            </a:br>
            <a:r>
              <a:rPr lang="en-US" sz="2800" b="1" dirty="0"/>
              <a:t>Employer Branding to Attract Talent</a:t>
            </a:r>
            <a:endParaRPr lang="en-GB" sz="2800" b="1" spc="50" dirty="0">
              <a:ln w="0"/>
              <a:effectLst>
                <a:innerShdw blurRad="63500" dist="50800" dir="13500000">
                  <a:srgbClr val="000000">
                    <a:alpha val="50000"/>
                  </a:srgbClr>
                </a:innerShdw>
              </a:effectLst>
            </a:endParaRPr>
          </a:p>
        </p:txBody>
      </p:sp>
      <p:sp>
        <p:nvSpPr>
          <p:cNvPr id="29" name="Rectangle 56">
            <a:extLst>
              <a:ext uri="{FF2B5EF4-FFF2-40B4-BE49-F238E27FC236}">
                <a16:creationId xmlns:a16="http://schemas.microsoft.com/office/drawing/2014/main" id="{22D0C41F-3E95-FD43-9B82-A17A7082DD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0" name="Rectangle 57">
            <a:extLst>
              <a:ext uri="{FF2B5EF4-FFF2-40B4-BE49-F238E27FC236}">
                <a16:creationId xmlns:a16="http://schemas.microsoft.com/office/drawing/2014/main" id="{74D339BE-1D71-6D41-BE4D-1741EEADC5A3}"/>
              </a:ext>
            </a:extLst>
          </p:cNvPr>
          <p:cNvSpPr>
            <a:spLocks noChangeArrowheads="1"/>
          </p:cNvSpPr>
          <p:nvPr/>
        </p:nvSpPr>
        <p:spPr bwMode="auto">
          <a:xfrm>
            <a:off x="0" y="13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3" name="Rectangle 60">
            <a:extLst>
              <a:ext uri="{FF2B5EF4-FFF2-40B4-BE49-F238E27FC236}">
                <a16:creationId xmlns:a16="http://schemas.microsoft.com/office/drawing/2014/main" id="{FACFB5E2-627B-424B-9200-3F0B3B955F38}"/>
              </a:ext>
            </a:extLst>
          </p:cNvPr>
          <p:cNvSpPr>
            <a:spLocks noChangeArrowheads="1"/>
          </p:cNvSpPr>
          <p:nvPr/>
        </p:nvSpPr>
        <p:spPr bwMode="auto">
          <a:xfrm>
            <a:off x="0" y="55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1">
            <a:extLst>
              <a:ext uri="{FF2B5EF4-FFF2-40B4-BE49-F238E27FC236}">
                <a16:creationId xmlns:a16="http://schemas.microsoft.com/office/drawing/2014/main" id="{57266F1B-3090-4843-BB9B-7901522215E5}"/>
              </a:ext>
            </a:extLst>
          </p:cNvPr>
          <p:cNvSpPr>
            <a:spLocks noChangeArrowheads="1"/>
          </p:cNvSpPr>
          <p:nvPr/>
        </p:nvSpPr>
        <p:spPr bwMode="auto">
          <a:xfrm>
            <a:off x="0" y="69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70">
            <a:extLst>
              <a:ext uri="{FF2B5EF4-FFF2-40B4-BE49-F238E27FC236}">
                <a16:creationId xmlns:a16="http://schemas.microsoft.com/office/drawing/2014/main" id="{672BCC30-8D1E-5749-BBD0-CA6B7E831B51}"/>
              </a:ext>
            </a:extLst>
          </p:cNvPr>
          <p:cNvSpPr>
            <a:spLocks noChangeArrowheads="1"/>
          </p:cNvSpPr>
          <p:nvPr/>
        </p:nvSpPr>
        <p:spPr bwMode="auto">
          <a:xfrm>
            <a:off x="0" y="104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3" name="Grafik 357">
            <a:extLst>
              <a:ext uri="{FF2B5EF4-FFF2-40B4-BE49-F238E27FC236}">
                <a16:creationId xmlns:a16="http://schemas.microsoft.com/office/drawing/2014/main" id="{3A7F98E1-1697-F14C-A687-0EEC6E5CF5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6" descr="page13image65549728">
            <a:extLst>
              <a:ext uri="{FF2B5EF4-FFF2-40B4-BE49-F238E27FC236}">
                <a16:creationId xmlns:a16="http://schemas.microsoft.com/office/drawing/2014/main" id="{F6F44BFF-6509-CD46-9AC1-3D1D5F320DA1}"/>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575911" y="5495920"/>
            <a:ext cx="1244600" cy="13970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a:extLst>
              <a:ext uri="{FF2B5EF4-FFF2-40B4-BE49-F238E27FC236}">
                <a16:creationId xmlns:a16="http://schemas.microsoft.com/office/drawing/2014/main" id="{2C2F85F7-5D82-674B-9001-86F3B3289BC3}"/>
              </a:ext>
            </a:extLst>
          </p:cNvPr>
          <p:cNvSpPr/>
          <p:nvPr/>
        </p:nvSpPr>
        <p:spPr>
          <a:xfrm>
            <a:off x="7626711" y="5565979"/>
            <a:ext cx="1152423" cy="200055"/>
          </a:xfrm>
          <a:prstGeom prst="rect">
            <a:avLst/>
          </a:prstGeom>
        </p:spPr>
        <p:txBody>
          <a:bodyPr wrap="square">
            <a:spAutoFit/>
          </a:bodyPr>
          <a:lstStyle/>
          <a:p>
            <a:pPr algn="ctr"/>
            <a:r>
              <a:rPr lang="it-IT" sz="700" dirty="0">
                <a:hlinkClick r:id="rId7"/>
              </a:rPr>
              <a:t>https://www.tlnt.com/</a:t>
            </a:r>
            <a:endParaRPr lang="it-IT" sz="700" dirty="0"/>
          </a:p>
        </p:txBody>
      </p:sp>
    </p:spTree>
    <p:extLst>
      <p:ext uri="{BB962C8B-B14F-4D97-AF65-F5344CB8AC3E}">
        <p14:creationId xmlns:p14="http://schemas.microsoft.com/office/powerpoint/2010/main" val="16758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Immagine 6">
            <a:extLst>
              <a:ext uri="{FF2B5EF4-FFF2-40B4-BE49-F238E27FC236}">
                <a16:creationId xmlns:a16="http://schemas.microsoft.com/office/drawing/2014/main" id="{27F2D045-5247-DF44-87E1-40A358B633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967447">
            <a:off x="2675447" y="2256567"/>
            <a:ext cx="3793106" cy="1308512"/>
          </a:xfrm>
          <a:prstGeom prst="rect">
            <a:avLst/>
          </a:prstGeom>
          <a:effectLst>
            <a:outerShdw blurRad="76200" dir="18900000" sy="23000" kx="-1200000" algn="bl" rotWithShape="0">
              <a:prstClr val="black">
                <a:alpha val="20000"/>
              </a:prstClr>
            </a:outerShdw>
            <a:reflection blurRad="6350" stA="50000" endA="300" endPos="90000" dist="50800" dir="5400000" sy="-100000" algn="bl" rotWithShape="0"/>
          </a:effectLst>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en-US" sz="3600" b="1" dirty="0">
                <a:solidFill>
                  <a:schemeClr val="bg1"/>
                </a:solidFill>
              </a:rPr>
              <a:t>A company's reputation is its brand</a:t>
            </a:r>
            <a:r>
              <a:rPr lang="it-IT" sz="3600" b="1" dirty="0">
                <a:solidFill>
                  <a:schemeClr val="bg1"/>
                </a:solidFill>
              </a:rPr>
              <a:t> </a:t>
            </a:r>
            <a:r>
              <a:rPr lang="it-IT" sz="3400" b="1" dirty="0">
                <a:solidFill>
                  <a:schemeClr val="bg1"/>
                </a:solidFill>
              </a:rPr>
              <a:t>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BA3F140B-3EDA-9042-9A7A-E275803B15E3}"/>
              </a:ext>
            </a:extLst>
          </p:cNvPr>
          <p:cNvSpPr/>
          <p:nvPr/>
        </p:nvSpPr>
        <p:spPr>
          <a:xfrm>
            <a:off x="421100" y="3740797"/>
            <a:ext cx="8520600" cy="2118913"/>
          </a:xfrm>
          <a:prstGeom prst="rect">
            <a:avLst/>
          </a:prstGeom>
        </p:spPr>
        <p:txBody>
          <a:bodyPr wrap="square">
            <a:spAutoFit/>
          </a:bodyPr>
          <a:lstStyle/>
          <a:p>
            <a:pPr algn="just">
              <a:lnSpc>
                <a:spcPct val="150000"/>
              </a:lnSpc>
            </a:pPr>
            <a:r>
              <a:rPr lang="en-GB" b="1" dirty="0"/>
              <a:t>People are also attracted to companies that share their personal values. And when I say this, I don't just mean a poster on the wall with a catchy slogan. I mean heartfelt values that are the heart and soul of the organization. However, there are a number of factors that companies can certainly influence when looking to create positive employer brands.</a:t>
            </a:r>
          </a:p>
        </p:txBody>
      </p:sp>
      <p:pic>
        <p:nvPicPr>
          <p:cNvPr id="9" name="Grafik 357">
            <a:extLst>
              <a:ext uri="{FF2B5EF4-FFF2-40B4-BE49-F238E27FC236}">
                <a16:creationId xmlns:a16="http://schemas.microsoft.com/office/drawing/2014/main" id="{4117695E-E4D5-A34B-B163-3164EBD42C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834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200" b="1" dirty="0">
                <a:solidFill>
                  <a:schemeClr val="bg1"/>
                </a:solidFill>
              </a:rPr>
              <a:t>Employer </a:t>
            </a:r>
            <a:r>
              <a:rPr lang="it-IT" sz="3200" b="1" dirty="0" err="1">
                <a:solidFill>
                  <a:schemeClr val="bg1"/>
                </a:solidFill>
              </a:rPr>
              <a:t>branding</a:t>
            </a:r>
            <a:r>
              <a:rPr lang="it-IT" sz="3200" b="1" dirty="0">
                <a:solidFill>
                  <a:schemeClr val="bg1"/>
                </a:solidFill>
              </a:rPr>
              <a:t> </a:t>
            </a:r>
            <a:r>
              <a:rPr lang="it-IT" sz="3200" b="1" dirty="0" err="1">
                <a:solidFill>
                  <a:schemeClr val="bg1"/>
                </a:solidFill>
              </a:rPr>
              <a:t>process</a:t>
            </a:r>
            <a:r>
              <a:rPr lang="it-IT" sz="3200" b="1" dirty="0">
                <a:solidFill>
                  <a:schemeClr val="bg1"/>
                </a:solidFill>
              </a:rPr>
              <a:t>/</a:t>
            </a:r>
            <a:r>
              <a:rPr lang="it-IT" sz="3200" b="1" dirty="0" err="1">
                <a:solidFill>
                  <a:schemeClr val="bg1"/>
                </a:solidFill>
              </a:rPr>
              <a:t>cycle</a:t>
            </a:r>
            <a:br>
              <a:rPr lang="it-IT" sz="3400" b="1" dirty="0"/>
            </a:br>
            <a:endParaRPr lang="en-GB" sz="3400" b="1" dirty="0">
              <a:ln/>
              <a:solidFill>
                <a:schemeClr val="bg1"/>
              </a:solidFill>
            </a:endParaRPr>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id="{EBE00F98-5F04-2A4E-A263-BA7EC1CCB6E5}"/>
              </a:ext>
            </a:extLst>
          </p:cNvPr>
          <p:cNvSpPr/>
          <p:nvPr/>
        </p:nvSpPr>
        <p:spPr>
          <a:xfrm>
            <a:off x="311700" y="2213249"/>
            <a:ext cx="8520600" cy="872418"/>
          </a:xfrm>
          <a:prstGeom prst="rect">
            <a:avLst/>
          </a:prstGeom>
        </p:spPr>
        <p:txBody>
          <a:bodyPr wrap="square">
            <a:spAutoFit/>
          </a:bodyPr>
          <a:lstStyle/>
          <a:p>
            <a:pPr algn="just">
              <a:lnSpc>
                <a:spcPct val="150000"/>
              </a:lnSpc>
            </a:pPr>
            <a:r>
              <a:rPr lang="en-GB" dirty="0"/>
              <a:t>The approach to building a strong positive employer brand can be summed up in two steps:  </a:t>
            </a:r>
          </a:p>
        </p:txBody>
      </p:sp>
      <p:graphicFrame>
        <p:nvGraphicFramePr>
          <p:cNvPr id="2" name="Diagramma 1">
            <a:extLst>
              <a:ext uri="{FF2B5EF4-FFF2-40B4-BE49-F238E27FC236}">
                <a16:creationId xmlns:a16="http://schemas.microsoft.com/office/drawing/2014/main" id="{1652A107-1291-4E4E-A870-6049D0A6CC3E}"/>
              </a:ext>
            </a:extLst>
          </p:cNvPr>
          <p:cNvGraphicFramePr/>
          <p:nvPr>
            <p:extLst>
              <p:ext uri="{D42A27DB-BD31-4B8C-83A1-F6EECF244321}">
                <p14:modId xmlns:p14="http://schemas.microsoft.com/office/powerpoint/2010/main" val="339323560"/>
              </p:ext>
            </p:extLst>
          </p:nvPr>
        </p:nvGraphicFramePr>
        <p:xfrm>
          <a:off x="856873" y="2919140"/>
          <a:ext cx="7607505" cy="2243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11">
            <a:extLst>
              <a:ext uri="{FF2B5EF4-FFF2-40B4-BE49-F238E27FC236}">
                <a16:creationId xmlns:a16="http://schemas.microsoft.com/office/drawing/2014/main" id="{73F4993B-D847-1F48-8D7A-82A815929BF4}"/>
              </a:ext>
            </a:extLst>
          </p:cNvPr>
          <p:cNvSpPr/>
          <p:nvPr/>
        </p:nvSpPr>
        <p:spPr>
          <a:xfrm>
            <a:off x="311700" y="5033343"/>
            <a:ext cx="8412170" cy="830997"/>
          </a:xfrm>
          <a:prstGeom prst="rect">
            <a:avLst/>
          </a:prstGeom>
        </p:spPr>
        <p:txBody>
          <a:bodyPr wrap="square">
            <a:spAutoFit/>
          </a:bodyPr>
          <a:lstStyle/>
          <a:p>
            <a:pPr algn="just"/>
            <a:r>
              <a:rPr lang="en-GB" sz="1600" i="1" dirty="0"/>
              <a:t>Of course, the process is more involved than that, and it’s more cyclical than linear; it is  a continual process in order to respond to an ever-changing business and workforce environment. </a:t>
            </a:r>
          </a:p>
        </p:txBody>
      </p:sp>
      <p:pic>
        <p:nvPicPr>
          <p:cNvPr id="8" name="Grafik 357">
            <a:extLst>
              <a:ext uri="{FF2B5EF4-FFF2-40B4-BE49-F238E27FC236}">
                <a16:creationId xmlns:a16="http://schemas.microsoft.com/office/drawing/2014/main" id="{CE290D3A-AB1E-344B-8EAA-668B806622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5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94953"/>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600" b="1" dirty="0">
                <a:solidFill>
                  <a:schemeClr val="bg1"/>
                </a:solidFill>
              </a:rPr>
              <a:t>Employer </a:t>
            </a:r>
            <a:r>
              <a:rPr lang="it-IT" sz="3600" b="1" dirty="0" err="1">
                <a:solidFill>
                  <a:schemeClr val="bg1"/>
                </a:solidFill>
              </a:rPr>
              <a:t>branding</a:t>
            </a:r>
            <a:r>
              <a:rPr lang="it-IT" sz="3600" b="1" dirty="0">
                <a:solidFill>
                  <a:schemeClr val="bg1"/>
                </a:solidFill>
              </a:rPr>
              <a:t> </a:t>
            </a:r>
            <a:r>
              <a:rPr lang="it-IT" sz="3600" b="1" dirty="0" err="1">
                <a:solidFill>
                  <a:schemeClr val="bg1"/>
                </a:solidFill>
              </a:rPr>
              <a:t>process</a:t>
            </a:r>
            <a:r>
              <a:rPr lang="it-IT" sz="3600" b="1" dirty="0">
                <a:solidFill>
                  <a:schemeClr val="bg1"/>
                </a:solidFill>
              </a:rPr>
              <a:t>/</a:t>
            </a:r>
            <a:r>
              <a:rPr lang="it-IT" sz="3600" b="1" dirty="0" err="1">
                <a:solidFill>
                  <a:schemeClr val="bg1"/>
                </a:solidFill>
              </a:rPr>
              <a:t>cycle</a:t>
            </a:r>
            <a:br>
              <a:rPr lang="it-IT" sz="3400" dirty="0"/>
            </a:br>
            <a:endParaRPr lang="en-GB" sz="3400" b="1" dirty="0">
              <a:ln/>
              <a:solidFill>
                <a:schemeClr val="bg1"/>
              </a:solidFill>
            </a:endParaRPr>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C7218CA0-CC92-0C4D-B2AA-5A5FD8506A9D}"/>
              </a:ext>
            </a:extLst>
          </p:cNvPr>
          <p:cNvSpPr/>
          <p:nvPr/>
        </p:nvSpPr>
        <p:spPr>
          <a:xfrm>
            <a:off x="311700" y="2013101"/>
            <a:ext cx="8520600" cy="456985"/>
          </a:xfrm>
          <a:prstGeom prst="rect">
            <a:avLst/>
          </a:prstGeom>
        </p:spPr>
        <p:txBody>
          <a:bodyPr wrap="square">
            <a:spAutoFit/>
          </a:bodyPr>
          <a:lstStyle/>
          <a:p>
            <a:pPr algn="just">
              <a:lnSpc>
                <a:spcPct val="150000"/>
              </a:lnSpc>
            </a:pPr>
            <a:r>
              <a:rPr lang="en-GB" b="1" dirty="0"/>
              <a:t>A more detailed summation of the process/cycle looks more like this: </a:t>
            </a:r>
          </a:p>
        </p:txBody>
      </p:sp>
      <p:graphicFrame>
        <p:nvGraphicFramePr>
          <p:cNvPr id="2" name="Diagramma 1">
            <a:extLst>
              <a:ext uri="{FF2B5EF4-FFF2-40B4-BE49-F238E27FC236}">
                <a16:creationId xmlns:a16="http://schemas.microsoft.com/office/drawing/2014/main" id="{2F76C9B3-E7F1-BF41-AFE2-DDDDFA487B3C}"/>
              </a:ext>
            </a:extLst>
          </p:cNvPr>
          <p:cNvGraphicFramePr/>
          <p:nvPr>
            <p:extLst>
              <p:ext uri="{D42A27DB-BD31-4B8C-83A1-F6EECF244321}">
                <p14:modId xmlns:p14="http://schemas.microsoft.com/office/powerpoint/2010/main" val="792822355"/>
              </p:ext>
            </p:extLst>
          </p:nvPr>
        </p:nvGraphicFramePr>
        <p:xfrm>
          <a:off x="314327" y="2346821"/>
          <a:ext cx="8520600" cy="346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357">
            <a:extLst>
              <a:ext uri="{FF2B5EF4-FFF2-40B4-BE49-F238E27FC236}">
                <a16:creationId xmlns:a16="http://schemas.microsoft.com/office/drawing/2014/main" id="{4BB2F315-EF88-A64B-840F-F4671B730D8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3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5208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br>
              <a:rPr lang="it-IT" sz="3400" dirty="0"/>
            </a:br>
            <a:endParaRPr lang="en-GB" sz="3400" b="1" dirty="0">
              <a:ln/>
              <a:solidFill>
                <a:schemeClr val="bg1"/>
              </a:solidFill>
            </a:endParaRPr>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id="{A52324FD-E15C-8F40-BA5E-EBB6F09D90D7}"/>
              </a:ext>
            </a:extLst>
          </p:cNvPr>
          <p:cNvSpPr/>
          <p:nvPr/>
        </p:nvSpPr>
        <p:spPr>
          <a:xfrm>
            <a:off x="1911837" y="1540281"/>
            <a:ext cx="5721438" cy="523220"/>
          </a:xfrm>
          <a:prstGeom prst="rect">
            <a:avLst/>
          </a:prstGeom>
        </p:spPr>
        <p:txBody>
          <a:bodyPr wrap="none">
            <a:spAutoFit/>
          </a:bodyPr>
          <a:lstStyle/>
          <a:p>
            <a:r>
              <a:rPr lang="it-IT" sz="2800" b="1" dirty="0">
                <a:solidFill>
                  <a:schemeClr val="bg1"/>
                </a:solidFill>
              </a:rPr>
              <a:t>Employer </a:t>
            </a:r>
            <a:r>
              <a:rPr lang="it-IT" sz="2800" b="1" dirty="0" err="1">
                <a:solidFill>
                  <a:schemeClr val="bg1"/>
                </a:solidFill>
              </a:rPr>
              <a:t>branding</a:t>
            </a:r>
            <a:r>
              <a:rPr lang="it-IT" sz="2800" b="1" dirty="0">
                <a:solidFill>
                  <a:schemeClr val="bg1"/>
                </a:solidFill>
              </a:rPr>
              <a:t> </a:t>
            </a:r>
            <a:r>
              <a:rPr lang="it-IT" sz="2800" b="1" dirty="0" err="1">
                <a:solidFill>
                  <a:schemeClr val="bg1"/>
                </a:solidFill>
              </a:rPr>
              <a:t>process</a:t>
            </a:r>
            <a:r>
              <a:rPr lang="it-IT" sz="2800" b="1" dirty="0">
                <a:solidFill>
                  <a:schemeClr val="bg1"/>
                </a:solidFill>
              </a:rPr>
              <a:t>/</a:t>
            </a:r>
            <a:r>
              <a:rPr lang="it-IT" sz="2800" b="1" dirty="0" err="1">
                <a:solidFill>
                  <a:schemeClr val="bg1"/>
                </a:solidFill>
              </a:rPr>
              <a:t>cycle</a:t>
            </a:r>
            <a:endParaRPr lang="it-IT" sz="2800" b="1" dirty="0"/>
          </a:p>
        </p:txBody>
      </p:sp>
      <p:graphicFrame>
        <p:nvGraphicFramePr>
          <p:cNvPr id="14" name="Diagramma 13">
            <a:extLst>
              <a:ext uri="{FF2B5EF4-FFF2-40B4-BE49-F238E27FC236}">
                <a16:creationId xmlns:a16="http://schemas.microsoft.com/office/drawing/2014/main" id="{7CD01495-2CA6-5D4E-BC0C-AF3CE7A1FE8A}"/>
              </a:ext>
            </a:extLst>
          </p:cNvPr>
          <p:cNvGraphicFramePr/>
          <p:nvPr>
            <p:extLst>
              <p:ext uri="{D42A27DB-BD31-4B8C-83A1-F6EECF244321}">
                <p14:modId xmlns:p14="http://schemas.microsoft.com/office/powerpoint/2010/main" val="2461001622"/>
              </p:ext>
            </p:extLst>
          </p:nvPr>
        </p:nvGraphicFramePr>
        <p:xfrm>
          <a:off x="314327" y="2075358"/>
          <a:ext cx="8520600" cy="372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357">
            <a:extLst>
              <a:ext uri="{FF2B5EF4-FFF2-40B4-BE49-F238E27FC236}">
                <a16:creationId xmlns:a16="http://schemas.microsoft.com/office/drawing/2014/main" id="{F90ED93F-31C2-9D4D-A32A-A9F7B65C777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8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09241"/>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600" b="1" dirty="0">
                <a:solidFill>
                  <a:schemeClr val="bg1"/>
                </a:solidFill>
              </a:rPr>
              <a:t>Employer </a:t>
            </a:r>
            <a:r>
              <a:rPr lang="it-IT" sz="3600" b="1" dirty="0" err="1">
                <a:solidFill>
                  <a:schemeClr val="bg1"/>
                </a:solidFill>
              </a:rPr>
              <a:t>branding</a:t>
            </a:r>
            <a:r>
              <a:rPr lang="it-IT" sz="3600" b="1" dirty="0">
                <a:solidFill>
                  <a:schemeClr val="bg1"/>
                </a:solidFill>
              </a:rPr>
              <a:t> </a:t>
            </a:r>
            <a:r>
              <a:rPr lang="it-IT" sz="3600" b="1" dirty="0" err="1">
                <a:solidFill>
                  <a:schemeClr val="bg1"/>
                </a:solidFill>
              </a:rPr>
              <a:t>process</a:t>
            </a:r>
            <a:r>
              <a:rPr lang="it-IT" sz="3600" b="1" dirty="0">
                <a:solidFill>
                  <a:schemeClr val="bg1"/>
                </a:solidFill>
              </a:rPr>
              <a:t>/</a:t>
            </a:r>
            <a:r>
              <a:rPr lang="it-IT" sz="3600" b="1" dirty="0" err="1">
                <a:solidFill>
                  <a:schemeClr val="bg1"/>
                </a:solidFill>
              </a:rPr>
              <a:t>cycle</a:t>
            </a:r>
            <a:br>
              <a:rPr lang="it-IT" sz="3400" b="1" dirty="0">
                <a:solidFill>
                  <a:schemeClr val="bg1"/>
                </a:solidFill>
              </a:rPr>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8" name="Diagramma 7">
            <a:extLst>
              <a:ext uri="{FF2B5EF4-FFF2-40B4-BE49-F238E27FC236}">
                <a16:creationId xmlns:a16="http://schemas.microsoft.com/office/drawing/2014/main" id="{525BE9F1-5A50-C14F-928A-A28865CE9B9C}"/>
              </a:ext>
            </a:extLst>
          </p:cNvPr>
          <p:cNvGraphicFramePr/>
          <p:nvPr>
            <p:extLst>
              <p:ext uri="{D42A27DB-BD31-4B8C-83A1-F6EECF244321}">
                <p14:modId xmlns:p14="http://schemas.microsoft.com/office/powerpoint/2010/main" val="2967095156"/>
              </p:ext>
            </p:extLst>
          </p:nvPr>
        </p:nvGraphicFramePr>
        <p:xfrm>
          <a:off x="314327" y="2075358"/>
          <a:ext cx="8520600" cy="372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357">
            <a:extLst>
              <a:ext uri="{FF2B5EF4-FFF2-40B4-BE49-F238E27FC236}">
                <a16:creationId xmlns:a16="http://schemas.microsoft.com/office/drawing/2014/main" id="{FD6BE872-759B-6A4D-9A25-D2FEE3AA29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200" b="1" dirty="0">
                <a:solidFill>
                  <a:schemeClr val="bg1"/>
                </a:solidFill>
              </a:rPr>
              <a:t>Employer </a:t>
            </a:r>
            <a:r>
              <a:rPr lang="it-IT" sz="3200" b="1" dirty="0" err="1">
                <a:solidFill>
                  <a:schemeClr val="bg1"/>
                </a:solidFill>
              </a:rPr>
              <a:t>branding</a:t>
            </a:r>
            <a:r>
              <a:rPr lang="it-IT" sz="3200" b="1" dirty="0">
                <a:solidFill>
                  <a:schemeClr val="bg1"/>
                </a:solidFill>
              </a:rPr>
              <a:t> </a:t>
            </a:r>
            <a:r>
              <a:rPr lang="it-IT" sz="3200" b="1" dirty="0" err="1">
                <a:solidFill>
                  <a:schemeClr val="bg1"/>
                </a:solidFill>
              </a:rPr>
              <a:t>process</a:t>
            </a:r>
            <a:r>
              <a:rPr lang="it-IT" sz="3200" b="1" dirty="0">
                <a:solidFill>
                  <a:schemeClr val="bg1"/>
                </a:solidFill>
              </a:rPr>
              <a:t>/</a:t>
            </a:r>
            <a:r>
              <a:rPr lang="it-IT" sz="3200" b="1" dirty="0" err="1">
                <a:solidFill>
                  <a:schemeClr val="bg1"/>
                </a:solidFill>
              </a:rPr>
              <a:t>cycle</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9" name="Diagramma 8">
            <a:extLst>
              <a:ext uri="{FF2B5EF4-FFF2-40B4-BE49-F238E27FC236}">
                <a16:creationId xmlns:a16="http://schemas.microsoft.com/office/drawing/2014/main" id="{F939ACC8-FFE9-534B-9C9B-D629F8F1BDAF}"/>
              </a:ext>
            </a:extLst>
          </p:cNvPr>
          <p:cNvGraphicFramePr/>
          <p:nvPr>
            <p:extLst>
              <p:ext uri="{D42A27DB-BD31-4B8C-83A1-F6EECF244321}">
                <p14:modId xmlns:p14="http://schemas.microsoft.com/office/powerpoint/2010/main" val="3430572820"/>
              </p:ext>
            </p:extLst>
          </p:nvPr>
        </p:nvGraphicFramePr>
        <p:xfrm>
          <a:off x="314327" y="2075358"/>
          <a:ext cx="8520600" cy="372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357">
            <a:extLst>
              <a:ext uri="{FF2B5EF4-FFF2-40B4-BE49-F238E27FC236}">
                <a16:creationId xmlns:a16="http://schemas.microsoft.com/office/drawing/2014/main" id="{D37BE491-E1CD-C149-BF74-3C49E69C829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3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3" name="Picture 1" descr="page24image66204048">
            <a:extLst>
              <a:ext uri="{FF2B5EF4-FFF2-40B4-BE49-F238E27FC236}">
                <a16:creationId xmlns:a16="http://schemas.microsoft.com/office/drawing/2014/main" id="{7CD988BE-6F72-A94B-8BA3-45B0AAA86C9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96425" y="2558012"/>
            <a:ext cx="3662242" cy="265227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283124" y="150922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200" b="1" dirty="0">
                <a:solidFill>
                  <a:schemeClr val="bg1"/>
                </a:solidFill>
              </a:rPr>
              <a:t>A Business Case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9B7E8DAB-81FA-C34F-8788-A13325DC0F6C}"/>
              </a:ext>
            </a:extLst>
          </p:cNvPr>
          <p:cNvSpPr/>
          <p:nvPr/>
        </p:nvSpPr>
        <p:spPr>
          <a:xfrm>
            <a:off x="240284" y="1904125"/>
            <a:ext cx="8563440" cy="461665"/>
          </a:xfrm>
          <a:prstGeom prst="rect">
            <a:avLst/>
          </a:prstGeom>
        </p:spPr>
        <p:txBody>
          <a:bodyPr wrap="square">
            <a:spAutoFit/>
          </a:bodyPr>
          <a:lstStyle/>
          <a:p>
            <a:pPr algn="ctr"/>
            <a:r>
              <a:rPr lang="de-AT" sz="2400" b="1" dirty="0" err="1"/>
              <a:t>Defining</a:t>
            </a:r>
            <a:r>
              <a:rPr lang="de-AT" sz="2400" b="1" dirty="0"/>
              <a:t> </a:t>
            </a:r>
            <a:r>
              <a:rPr lang="de-AT" sz="2400" b="1" dirty="0" err="1"/>
              <a:t>the</a:t>
            </a:r>
            <a:r>
              <a:rPr lang="de-AT" sz="2400" b="1" dirty="0"/>
              <a:t> </a:t>
            </a:r>
            <a:r>
              <a:rPr lang="de-AT" sz="2400" b="1" dirty="0" err="1"/>
              <a:t>give</a:t>
            </a:r>
            <a:r>
              <a:rPr lang="de-AT" sz="2400" b="1" dirty="0"/>
              <a:t> </a:t>
            </a:r>
            <a:r>
              <a:rPr lang="de-AT" sz="2400" b="1" dirty="0" err="1"/>
              <a:t>and</a:t>
            </a:r>
            <a:r>
              <a:rPr lang="de-AT" sz="2400" b="1" dirty="0"/>
              <a:t> </a:t>
            </a:r>
            <a:r>
              <a:rPr lang="de-AT" sz="2400" b="1" dirty="0" err="1"/>
              <a:t>get</a:t>
            </a:r>
            <a:r>
              <a:rPr lang="de-AT" sz="2400" b="1" dirty="0"/>
              <a:t> </a:t>
            </a:r>
            <a:r>
              <a:rPr lang="de-AT" sz="2400" b="1" dirty="0" err="1"/>
              <a:t>of</a:t>
            </a:r>
            <a:r>
              <a:rPr lang="de-AT" sz="2400" b="1" dirty="0"/>
              <a:t> </a:t>
            </a:r>
            <a:r>
              <a:rPr lang="de-AT" sz="2400" b="1" dirty="0" err="1"/>
              <a:t>the</a:t>
            </a:r>
            <a:r>
              <a:rPr lang="de-AT" sz="2400" b="1" dirty="0"/>
              <a:t> </a:t>
            </a:r>
            <a:r>
              <a:rPr lang="de-AT" sz="2400" b="1" dirty="0" err="1"/>
              <a:t>Employment</a:t>
            </a:r>
            <a:r>
              <a:rPr lang="de-AT" sz="2400" b="1" dirty="0"/>
              <a:t> Deal </a:t>
            </a:r>
            <a:endParaRPr lang="it-IT" sz="2400" b="1" dirty="0"/>
          </a:p>
        </p:txBody>
      </p:sp>
      <p:sp>
        <p:nvSpPr>
          <p:cNvPr id="3" name="Rettangolo 2">
            <a:extLst>
              <a:ext uri="{FF2B5EF4-FFF2-40B4-BE49-F238E27FC236}">
                <a16:creationId xmlns:a16="http://schemas.microsoft.com/office/drawing/2014/main" id="{7DE103E8-6E2B-9C4E-8DF0-F04D69EB4C1F}"/>
              </a:ext>
            </a:extLst>
          </p:cNvPr>
          <p:cNvSpPr/>
          <p:nvPr/>
        </p:nvSpPr>
        <p:spPr>
          <a:xfrm>
            <a:off x="240284" y="2395956"/>
            <a:ext cx="5905683" cy="3323987"/>
          </a:xfrm>
          <a:prstGeom prst="rect">
            <a:avLst/>
          </a:prstGeom>
        </p:spPr>
        <p:txBody>
          <a:bodyPr wrap="square">
            <a:spAutoFit/>
          </a:bodyPr>
          <a:lstStyle/>
          <a:p>
            <a:r>
              <a:rPr lang="de-AT" sz="1600" dirty="0"/>
              <a:t>The </a:t>
            </a:r>
            <a:r>
              <a:rPr lang="de-AT" sz="1600" dirty="0" err="1"/>
              <a:t>purpose</a:t>
            </a:r>
            <a:r>
              <a:rPr lang="de-AT" sz="1600" dirty="0"/>
              <a:t> </a:t>
            </a:r>
            <a:r>
              <a:rPr lang="de-AT" sz="1600" dirty="0" err="1"/>
              <a:t>of</a:t>
            </a:r>
            <a:r>
              <a:rPr lang="de-AT" sz="1600" dirty="0"/>
              <a:t> </a:t>
            </a:r>
            <a:r>
              <a:rPr lang="de-AT" sz="1600" dirty="0" err="1"/>
              <a:t>employer</a:t>
            </a:r>
            <a:r>
              <a:rPr lang="de-AT" sz="1600" dirty="0"/>
              <a:t> </a:t>
            </a:r>
            <a:r>
              <a:rPr lang="de-AT" sz="1600" dirty="0" err="1"/>
              <a:t>branding</a:t>
            </a:r>
            <a:r>
              <a:rPr lang="de-AT" sz="1600" dirty="0"/>
              <a:t> </a:t>
            </a:r>
            <a:r>
              <a:rPr lang="de-AT" sz="1600" dirty="0" err="1"/>
              <a:t>is</a:t>
            </a:r>
            <a:r>
              <a:rPr lang="de-AT" sz="1600" dirty="0"/>
              <a:t> </a:t>
            </a:r>
            <a:r>
              <a:rPr lang="de-AT" sz="1600" dirty="0" err="1"/>
              <a:t>to</a:t>
            </a:r>
            <a:r>
              <a:rPr lang="de-AT" sz="1600" dirty="0"/>
              <a:t> ATTRACT PEOPLE</a:t>
            </a:r>
          </a:p>
          <a:p>
            <a:r>
              <a:rPr lang="de-AT" sz="1600" dirty="0"/>
              <a:t>with the knowledge and skills your organization needs</a:t>
            </a:r>
          </a:p>
          <a:p>
            <a:r>
              <a:rPr lang="de-AT" sz="1600" dirty="0"/>
              <a:t>to meet its objectives, and then convince these people        to work for your organization.</a:t>
            </a:r>
          </a:p>
          <a:p>
            <a:endParaRPr lang="de-AT" sz="1600" dirty="0"/>
          </a:p>
          <a:p>
            <a:r>
              <a:rPr lang="de-AT" sz="1600" dirty="0"/>
              <a:t>In employer branding, this give and get is distilled and communicated through the </a:t>
            </a:r>
            <a:r>
              <a:rPr lang="de-AT" sz="1600" b="1" dirty="0"/>
              <a:t>EVP</a:t>
            </a:r>
            <a:r>
              <a:rPr lang="de-AT" sz="1600" dirty="0"/>
              <a:t>. It consists of a </a:t>
            </a:r>
            <a:r>
              <a:rPr lang="de-AT" sz="1600" i="1" u="sng" dirty="0"/>
              <a:t>core positioning statement </a:t>
            </a:r>
            <a:r>
              <a:rPr lang="de-AT" sz="1600" dirty="0"/>
              <a:t>and three to five pillars. </a:t>
            </a:r>
          </a:p>
          <a:p>
            <a:endParaRPr lang="de-AT" sz="1600" dirty="0"/>
          </a:p>
          <a:p>
            <a:r>
              <a:rPr lang="de-AT" sz="1600" dirty="0"/>
              <a:t>Here‘s  a simple example from </a:t>
            </a:r>
            <a:r>
              <a:rPr lang="de-AT" sz="1600" b="1" dirty="0"/>
              <a:t>FACEBOOK, </a:t>
            </a:r>
            <a:r>
              <a:rPr lang="de-AT" sz="1600" dirty="0"/>
              <a:t>whose</a:t>
            </a:r>
            <a:r>
              <a:rPr lang="de-AT" sz="1600" b="1" dirty="0"/>
              <a:t> EVP          </a:t>
            </a:r>
            <a:r>
              <a:rPr lang="de-AT" sz="1600" dirty="0"/>
              <a:t>is shaped by its strong </a:t>
            </a:r>
            <a:r>
              <a:rPr lang="de-AT" sz="1600" b="1" dirty="0"/>
              <a:t>Mission and company values,       </a:t>
            </a:r>
            <a:r>
              <a:rPr lang="de-AT" sz="1600" dirty="0"/>
              <a:t>along with the key attributes identified by employees      which make working at Facebook unique.</a:t>
            </a:r>
            <a:r>
              <a:rPr lang="de-AT" sz="1600" b="1" dirty="0"/>
              <a:t> </a:t>
            </a:r>
            <a:r>
              <a:rPr lang="de-AT" b="1" dirty="0"/>
              <a:t> </a:t>
            </a:r>
          </a:p>
        </p:txBody>
      </p:sp>
      <p:pic>
        <p:nvPicPr>
          <p:cNvPr id="10" name="Immagine 16" descr="page13image65549728">
            <a:extLst>
              <a:ext uri="{FF2B5EF4-FFF2-40B4-BE49-F238E27FC236}">
                <a16:creationId xmlns:a16="http://schemas.microsoft.com/office/drawing/2014/main" id="{0AF15C78-7296-3044-924F-CFCD16D86388}"/>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7514067" y="5278923"/>
            <a:ext cx="12446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7">
            <a:extLst>
              <a:ext uri="{FF2B5EF4-FFF2-40B4-BE49-F238E27FC236}">
                <a16:creationId xmlns:a16="http://schemas.microsoft.com/office/drawing/2014/main" id="{4335C0B5-E7D6-324D-A1DE-2240D1AA34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1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52092"/>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600" b="1" dirty="0">
                <a:solidFill>
                  <a:schemeClr val="bg1"/>
                </a:solidFill>
              </a:rPr>
              <a:t>A Business Case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id="{A192613B-6E20-774F-A484-2104C9BE4E7A}"/>
              </a:ext>
            </a:extLst>
          </p:cNvPr>
          <p:cNvSpPr/>
          <p:nvPr/>
        </p:nvSpPr>
        <p:spPr>
          <a:xfrm>
            <a:off x="311700" y="2074805"/>
            <a:ext cx="8360813" cy="707886"/>
          </a:xfrm>
          <a:prstGeom prst="rect">
            <a:avLst/>
          </a:prstGeom>
        </p:spPr>
        <p:txBody>
          <a:bodyPr wrap="square">
            <a:spAutoFit/>
          </a:bodyPr>
          <a:lstStyle/>
          <a:p>
            <a:r>
              <a:rPr lang="de-AT" sz="2000" b="1" dirty="0" err="1"/>
              <a:t>Facebook’s</a:t>
            </a:r>
            <a:r>
              <a:rPr lang="de-AT" sz="2000" b="1" dirty="0"/>
              <a:t> Core </a:t>
            </a:r>
            <a:r>
              <a:rPr lang="de-AT" sz="2000" b="1" dirty="0" err="1"/>
              <a:t>Positioning</a:t>
            </a:r>
            <a:r>
              <a:rPr lang="de-AT" sz="2000" b="1" dirty="0"/>
              <a:t> Statement: </a:t>
            </a:r>
          </a:p>
          <a:p>
            <a:r>
              <a:rPr lang="de-AT" sz="2000" dirty="0"/>
              <a:t>			</a:t>
            </a:r>
            <a:r>
              <a:rPr lang="de-AT" sz="2000" i="1" dirty="0" err="1"/>
              <a:t>Connecting</a:t>
            </a:r>
            <a:r>
              <a:rPr lang="de-AT" sz="2000" i="1" dirty="0"/>
              <a:t> </a:t>
            </a:r>
            <a:r>
              <a:rPr lang="de-AT" sz="2000" i="1" dirty="0" err="1"/>
              <a:t>the</a:t>
            </a:r>
            <a:r>
              <a:rPr lang="de-AT" sz="2000" i="1" dirty="0"/>
              <a:t> </a:t>
            </a:r>
            <a:r>
              <a:rPr lang="de-AT" sz="2000" i="1" dirty="0" err="1"/>
              <a:t>world</a:t>
            </a:r>
            <a:r>
              <a:rPr lang="de-AT" sz="2000" i="1" dirty="0"/>
              <a:t> </a:t>
            </a:r>
            <a:r>
              <a:rPr lang="de-AT" sz="2000" i="1" dirty="0" err="1"/>
              <a:t>takes</a:t>
            </a:r>
            <a:r>
              <a:rPr lang="de-AT" sz="2000" i="1" dirty="0"/>
              <a:t> </a:t>
            </a:r>
            <a:r>
              <a:rPr lang="de-AT" sz="2000" i="1" dirty="0" err="1"/>
              <a:t>every</a:t>
            </a:r>
            <a:r>
              <a:rPr lang="de-AT" sz="2000" i="1" dirty="0"/>
              <a:t> </a:t>
            </a:r>
            <a:r>
              <a:rPr lang="de-AT" sz="2000" i="1" dirty="0" err="1"/>
              <a:t>one</a:t>
            </a:r>
            <a:r>
              <a:rPr lang="de-AT" sz="2000" i="1" dirty="0"/>
              <a:t> </a:t>
            </a:r>
            <a:r>
              <a:rPr lang="de-AT" sz="2000" i="1" dirty="0" err="1"/>
              <a:t>of</a:t>
            </a:r>
            <a:r>
              <a:rPr lang="de-AT" sz="2000" i="1" dirty="0"/>
              <a:t> </a:t>
            </a:r>
            <a:r>
              <a:rPr lang="de-AT" sz="2000" i="1" dirty="0" err="1"/>
              <a:t>us</a:t>
            </a:r>
            <a:r>
              <a:rPr lang="de-AT" sz="2000" i="1" dirty="0"/>
              <a:t>. </a:t>
            </a:r>
            <a:endParaRPr lang="it-IT" sz="2000" i="1" dirty="0"/>
          </a:p>
        </p:txBody>
      </p:sp>
      <p:sp>
        <p:nvSpPr>
          <p:cNvPr id="2" name="Rettangolo 1">
            <a:extLst>
              <a:ext uri="{FF2B5EF4-FFF2-40B4-BE49-F238E27FC236}">
                <a16:creationId xmlns:a16="http://schemas.microsoft.com/office/drawing/2014/main" id="{F350E5D6-4420-DD4A-9BA4-270EBCFD791F}"/>
              </a:ext>
            </a:extLst>
          </p:cNvPr>
          <p:cNvSpPr/>
          <p:nvPr/>
        </p:nvSpPr>
        <p:spPr>
          <a:xfrm>
            <a:off x="396177" y="2807130"/>
            <a:ext cx="8191858" cy="2123658"/>
          </a:xfrm>
          <a:prstGeom prst="rect">
            <a:avLst/>
          </a:prstGeom>
        </p:spPr>
        <p:txBody>
          <a:bodyPr wrap="none">
            <a:spAutoFit/>
          </a:bodyPr>
          <a:lstStyle/>
          <a:p>
            <a:r>
              <a:rPr lang="de-AT" b="1" dirty="0" err="1"/>
              <a:t>Facebook’s</a:t>
            </a:r>
            <a:r>
              <a:rPr lang="de-AT" b="1" dirty="0"/>
              <a:t> </a:t>
            </a:r>
            <a:r>
              <a:rPr lang="de-AT" b="1" dirty="0" err="1"/>
              <a:t>mission</a:t>
            </a:r>
            <a:r>
              <a:rPr lang="de-AT" b="1" dirty="0"/>
              <a:t> </a:t>
            </a:r>
            <a:r>
              <a:rPr lang="de-AT" b="1" dirty="0" err="1"/>
              <a:t>is</a:t>
            </a:r>
            <a:r>
              <a:rPr lang="de-AT" b="1" dirty="0"/>
              <a:t> </a:t>
            </a:r>
            <a:r>
              <a:rPr lang="de-AT" dirty="0" err="1"/>
              <a:t>to</a:t>
            </a:r>
            <a:r>
              <a:rPr lang="de-AT" dirty="0"/>
              <a:t> </a:t>
            </a:r>
            <a:r>
              <a:rPr lang="de-AT" dirty="0" err="1"/>
              <a:t>give</a:t>
            </a:r>
            <a:r>
              <a:rPr lang="de-AT" dirty="0"/>
              <a:t> </a:t>
            </a:r>
            <a:r>
              <a:rPr lang="de-AT" dirty="0" err="1"/>
              <a:t>people</a:t>
            </a:r>
            <a:r>
              <a:rPr lang="de-AT" dirty="0"/>
              <a:t> </a:t>
            </a:r>
            <a:r>
              <a:rPr lang="de-AT" dirty="0" err="1"/>
              <a:t>the</a:t>
            </a:r>
            <a:r>
              <a:rPr lang="de-AT" dirty="0"/>
              <a:t> power </a:t>
            </a:r>
            <a:r>
              <a:rPr lang="de-AT" dirty="0" err="1"/>
              <a:t>to</a:t>
            </a:r>
            <a:r>
              <a:rPr lang="de-AT" dirty="0"/>
              <a:t> </a:t>
            </a:r>
            <a:r>
              <a:rPr lang="de-AT" dirty="0" err="1"/>
              <a:t>share</a:t>
            </a:r>
            <a:r>
              <a:rPr lang="de-AT" dirty="0"/>
              <a:t> </a:t>
            </a:r>
            <a:r>
              <a:rPr lang="de-AT" dirty="0" err="1"/>
              <a:t>and</a:t>
            </a:r>
            <a:r>
              <a:rPr lang="de-AT" dirty="0"/>
              <a:t> </a:t>
            </a:r>
            <a:r>
              <a:rPr lang="de-AT" dirty="0" err="1"/>
              <a:t>make</a:t>
            </a:r>
            <a:r>
              <a:rPr lang="de-AT" dirty="0"/>
              <a:t> </a:t>
            </a:r>
            <a:r>
              <a:rPr lang="de-AT" dirty="0" err="1"/>
              <a:t>the</a:t>
            </a:r>
            <a:r>
              <a:rPr lang="de-AT" dirty="0"/>
              <a:t> </a:t>
            </a:r>
            <a:r>
              <a:rPr lang="de-AT" dirty="0" err="1"/>
              <a:t>world</a:t>
            </a:r>
            <a:endParaRPr lang="de-AT" dirty="0"/>
          </a:p>
          <a:p>
            <a:r>
              <a:rPr lang="de-AT" dirty="0" err="1"/>
              <a:t>more</a:t>
            </a:r>
            <a:r>
              <a:rPr lang="de-AT" dirty="0"/>
              <a:t> open </a:t>
            </a:r>
            <a:r>
              <a:rPr lang="de-AT" dirty="0" err="1"/>
              <a:t>and</a:t>
            </a:r>
            <a:r>
              <a:rPr lang="de-AT" dirty="0"/>
              <a:t> </a:t>
            </a:r>
            <a:r>
              <a:rPr lang="de-AT" dirty="0" err="1"/>
              <a:t>connected</a:t>
            </a:r>
            <a:r>
              <a:rPr lang="de-AT" dirty="0"/>
              <a:t>.</a:t>
            </a:r>
          </a:p>
          <a:p>
            <a:endParaRPr lang="de-AT" dirty="0"/>
          </a:p>
          <a:p>
            <a:endParaRPr lang="de-AT" b="1" dirty="0"/>
          </a:p>
          <a:p>
            <a:endParaRPr lang="de-AT" b="1" dirty="0"/>
          </a:p>
          <a:p>
            <a:endParaRPr lang="de-AT" b="1" dirty="0"/>
          </a:p>
          <a:p>
            <a:r>
              <a:rPr lang="de-AT" sz="2400" b="1" dirty="0"/>
              <a:t>EVP </a:t>
            </a:r>
            <a:r>
              <a:rPr lang="de-AT" sz="2400" b="1" dirty="0" err="1"/>
              <a:t>pillars</a:t>
            </a:r>
            <a:endParaRPr lang="de-AT" sz="2400" b="1" dirty="0"/>
          </a:p>
        </p:txBody>
      </p:sp>
      <p:graphicFrame>
        <p:nvGraphicFramePr>
          <p:cNvPr id="7" name="Diagramma 6">
            <a:extLst>
              <a:ext uri="{FF2B5EF4-FFF2-40B4-BE49-F238E27FC236}">
                <a16:creationId xmlns:a16="http://schemas.microsoft.com/office/drawing/2014/main" id="{D6C9B012-AF0C-0F49-96A7-9475709BFAE9}"/>
              </a:ext>
            </a:extLst>
          </p:cNvPr>
          <p:cNvGraphicFramePr/>
          <p:nvPr>
            <p:extLst>
              <p:ext uri="{D42A27DB-BD31-4B8C-83A1-F6EECF244321}">
                <p14:modId xmlns:p14="http://schemas.microsoft.com/office/powerpoint/2010/main" val="598399685"/>
              </p:ext>
            </p:extLst>
          </p:nvPr>
        </p:nvGraphicFramePr>
        <p:xfrm>
          <a:off x="2634213" y="3429000"/>
          <a:ext cx="3809451" cy="254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357">
            <a:extLst>
              <a:ext uri="{FF2B5EF4-FFF2-40B4-BE49-F238E27FC236}">
                <a16:creationId xmlns:a16="http://schemas.microsoft.com/office/drawing/2014/main" id="{0E309BEB-B572-F64A-8B80-1365C341D70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8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528162"/>
            <a:ext cx="8520600" cy="528865"/>
          </a:xfrm>
          <a:prstGeom prst="roundRect">
            <a:avLst/>
          </a:prstGeom>
          <a:solidFill>
            <a:srgbClr val="3087B9"/>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n-GB" sz="3400" b="1" spc="50" dirty="0">
                <a:ln w="0"/>
                <a:solidFill>
                  <a:schemeClr val="bg2"/>
                </a:solidFill>
                <a:effectLst>
                  <a:innerShdw blurRad="63500" dist="50800" dir="13500000">
                    <a:srgbClr val="000000">
                      <a:alpha val="50000"/>
                    </a:srgbClr>
                  </a:innerShdw>
                </a:effectLst>
              </a:rPr>
              <a:t>Summary/Conclusion</a:t>
            </a:r>
          </a:p>
        </p:txBody>
      </p:sp>
      <p:sp>
        <p:nvSpPr>
          <p:cNvPr id="16" name="Google Shape;55;p13">
            <a:extLst>
              <a:ext uri="{FF2B5EF4-FFF2-40B4-BE49-F238E27FC236}">
                <a16:creationId xmlns:a16="http://schemas.microsoft.com/office/drawing/2014/main" id="{17CCE1D5-4F53-49BA-82C4-F4151857EA27}"/>
              </a:ext>
            </a:extLst>
          </p:cNvPr>
          <p:cNvSpPr txBox="1">
            <a:spLocks noGrp="1"/>
          </p:cNvSpPr>
          <p:nvPr>
            <p:ph type="subTitle" idx="1"/>
          </p:nvPr>
        </p:nvSpPr>
        <p:spPr>
          <a:xfrm>
            <a:off x="0" y="1894022"/>
            <a:ext cx="9143999" cy="3906704"/>
          </a:xfrm>
          <a:prstGeom prst="rect">
            <a:avLst/>
          </a:prstGeom>
        </p:spPr>
        <p:txBody>
          <a:bodyPr spcFirstLastPara="1" vert="horz" wrap="square" lIns="91425" tIns="91425" rIns="91425" bIns="91425" rtlCol="0" anchor="t" anchorCtr="0">
            <a:noAutofit/>
          </a:bodyPr>
          <a:lstStyle/>
          <a:p>
            <a:pPr marL="285750" indent="-285750" algn="l" fontAlgn="base">
              <a:lnSpc>
                <a:spcPct val="200000"/>
              </a:lnSpc>
              <a:spcBef>
                <a:spcPts val="0"/>
              </a:spcBef>
              <a:buFont typeface="Wingdings" pitchFamily="2" charset="2"/>
              <a:buChar char="Ø"/>
            </a:pPr>
            <a:r>
              <a:rPr lang="de-AT" sz="1600" dirty="0">
                <a:latin typeface="Arial" panose="020B0604020202020204" pitchFamily="34" charset="0"/>
                <a:cs typeface="Arial" panose="020B0604020202020204" pitchFamily="34" charset="0"/>
              </a:rPr>
              <a:t>What is employer brand and why you might want to start paying more attention to this topic.  </a:t>
            </a:r>
            <a:endParaRPr lang="it-IT" sz="1600" dirty="0">
              <a:latin typeface="Arial" panose="020B0604020202020204" pitchFamily="34" charset="0"/>
              <a:cs typeface="Arial" panose="020B0604020202020204" pitchFamily="34" charset="0"/>
            </a:endParaRPr>
          </a:p>
          <a:p>
            <a:pPr marL="285750" lvl="3" indent="-285750" algn="l" fontAlgn="base">
              <a:lnSpc>
                <a:spcPct val="200000"/>
              </a:lnSpc>
              <a:spcBef>
                <a:spcPts val="0"/>
              </a:spcBef>
              <a:buFont typeface="Wingdings" pitchFamily="2" charset="2"/>
              <a:buChar char="Ø"/>
            </a:pPr>
            <a:r>
              <a:rPr lang="it-IT" sz="1600" dirty="0">
                <a:latin typeface="Arial" panose="020B0604020202020204" pitchFamily="34" charset="0"/>
                <a:cs typeface="Arial" panose="020B0604020202020204" pitchFamily="34" charset="0"/>
              </a:rPr>
              <a:t>The benefit of </a:t>
            </a:r>
            <a:r>
              <a:rPr lang="it-IT" sz="1600" dirty="0" err="1">
                <a:latin typeface="Arial" panose="020B0604020202020204" pitchFamily="34" charset="0"/>
                <a:cs typeface="Arial" panose="020B0604020202020204" pitchFamily="34" charset="0"/>
              </a:rPr>
              <a:t>employer</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branding</a:t>
            </a:r>
            <a:r>
              <a:rPr lang="it-IT" sz="1600" dirty="0">
                <a:latin typeface="Arial" panose="020B0604020202020204" pitchFamily="34" charset="0"/>
                <a:cs typeface="Arial" panose="020B0604020202020204" pitchFamily="34" charset="0"/>
              </a:rPr>
              <a:t> to </a:t>
            </a:r>
            <a:r>
              <a:rPr lang="it-IT" sz="1600" dirty="0" err="1">
                <a:latin typeface="Arial" panose="020B0604020202020204" pitchFamily="34" charset="0"/>
                <a:cs typeface="Arial" panose="020B0604020202020204" pitchFamily="34" charset="0"/>
              </a:rPr>
              <a:t>attract</a:t>
            </a:r>
            <a:r>
              <a:rPr lang="it-IT" sz="1600" dirty="0">
                <a:latin typeface="Arial" panose="020B0604020202020204" pitchFamily="34" charset="0"/>
                <a:cs typeface="Arial" panose="020B0604020202020204" pitchFamily="34" charset="0"/>
              </a:rPr>
              <a:t> talent </a:t>
            </a:r>
          </a:p>
          <a:p>
            <a:pPr marL="285750" indent="-285750" algn="l">
              <a:lnSpc>
                <a:spcPct val="200000"/>
              </a:lnSpc>
              <a:spcBef>
                <a:spcPts val="0"/>
              </a:spcBef>
              <a:buFont typeface="Wingdings" pitchFamily="2" charset="2"/>
              <a:buChar char="Ø"/>
            </a:pPr>
            <a:r>
              <a:rPr lang="de-AT" sz="1600" dirty="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components of Employer Branding</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including</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the</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company</a:t>
            </a:r>
            <a:r>
              <a:rPr lang="de-AT"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Value proposition - EVP, Culture the Candidate experience (</a:t>
            </a:r>
            <a:r>
              <a:rPr lang="de-AT" sz="1600" dirty="0" err="1">
                <a:latin typeface="Arial" panose="020B0604020202020204" pitchFamily="34" charset="0"/>
                <a:cs typeface="Arial" panose="020B0604020202020204" pitchFamily="34" charset="0"/>
              </a:rPr>
              <a:t>work</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environment</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employee</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benefits</a:t>
            </a:r>
            <a:r>
              <a:rPr lang="de-AT" sz="1600" dirty="0">
                <a:latin typeface="Arial" panose="020B0604020202020204" pitchFamily="34" charset="0"/>
                <a:cs typeface="Arial" panose="020B0604020202020204" pitchFamily="34" charset="0"/>
              </a:rPr>
              <a:t>)</a:t>
            </a:r>
          </a:p>
          <a:p>
            <a:pPr marL="285750" indent="-285750" algn="l">
              <a:lnSpc>
                <a:spcPct val="200000"/>
              </a:lnSpc>
              <a:spcBef>
                <a:spcPts val="0"/>
              </a:spcBef>
              <a:buFont typeface="Wingdings" pitchFamily="2" charset="2"/>
              <a:buChar char="Ø"/>
            </a:pPr>
            <a:r>
              <a:rPr lang="de-AT" sz="1600" dirty="0">
                <a:latin typeface="Arial" panose="020B0604020202020204" pitchFamily="34" charset="0"/>
                <a:cs typeface="Arial" panose="020B0604020202020204" pitchFamily="34" charset="0"/>
              </a:rPr>
              <a:t>How to manage your employer brand so that your reputation with perspective, current, and past employees, all of whom may become future customers</a:t>
            </a:r>
          </a:p>
          <a:p>
            <a:pPr marL="285750" indent="-285750" algn="l">
              <a:lnSpc>
                <a:spcPct val="200000"/>
              </a:lnSpc>
              <a:spcBef>
                <a:spcPts val="0"/>
              </a:spcBef>
              <a:buFont typeface="Wingdings" pitchFamily="2" charset="2"/>
              <a:buChar char="Ø"/>
            </a:pPr>
            <a:r>
              <a:rPr lang="it-IT" sz="1600" dirty="0" err="1">
                <a:latin typeface="Arial" panose="020B0604020202020204" pitchFamily="34" charset="0"/>
                <a:cs typeface="Arial" panose="020B0604020202020204" pitchFamily="34" charset="0"/>
              </a:rPr>
              <a:t>Identify</a:t>
            </a:r>
            <a:r>
              <a:rPr lang="it-IT" sz="1600" dirty="0">
                <a:latin typeface="Arial" panose="020B0604020202020204" pitchFamily="34" charset="0"/>
                <a:cs typeface="Arial" panose="020B0604020202020204" pitchFamily="34" charset="0"/>
              </a:rPr>
              <a:t> the </a:t>
            </a:r>
            <a:r>
              <a:rPr lang="it-IT" sz="1600" dirty="0" err="1">
                <a:latin typeface="Arial" panose="020B0604020202020204" pitchFamily="34" charset="0"/>
                <a:cs typeface="Arial" panose="020B0604020202020204" pitchFamily="34" charset="0"/>
              </a:rPr>
              <a:t>steps</a:t>
            </a:r>
            <a:r>
              <a:rPr lang="it-IT" sz="1600" dirty="0">
                <a:latin typeface="Arial" panose="020B0604020202020204" pitchFamily="34" charset="0"/>
                <a:cs typeface="Arial" panose="020B0604020202020204" pitchFamily="34" charset="0"/>
              </a:rPr>
              <a:t> of the </a:t>
            </a:r>
            <a:r>
              <a:rPr lang="it-IT" sz="1600" dirty="0" err="1">
                <a:latin typeface="Arial" panose="020B0604020202020204" pitchFamily="34" charset="0"/>
                <a:cs typeface="Arial" panose="020B0604020202020204" pitchFamily="34" charset="0"/>
              </a:rPr>
              <a:t>employer</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branding</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process</a:t>
            </a:r>
            <a:r>
              <a:rPr lang="it-IT" sz="1600" dirty="0">
                <a:latin typeface="Arial" panose="020B0604020202020204" pitchFamily="34" charset="0"/>
                <a:cs typeface="Arial" panose="020B0604020202020204" pitchFamily="34" charset="0"/>
              </a:rPr>
              <a:t>/</a:t>
            </a:r>
            <a:r>
              <a:rPr lang="it-IT" sz="1600" dirty="0" err="1">
                <a:latin typeface="Arial" panose="020B0604020202020204" pitchFamily="34" charset="0"/>
                <a:cs typeface="Arial" panose="020B0604020202020204" pitchFamily="34" charset="0"/>
              </a:rPr>
              <a:t>cycle</a:t>
            </a:r>
            <a:endParaRPr lang="de-AT" sz="1600" dirty="0">
              <a:latin typeface="Arial" panose="020B0604020202020204" pitchFamily="34" charset="0"/>
              <a:cs typeface="Arial" panose="020B0604020202020204" pitchFamily="34" charset="0"/>
            </a:endParaRPr>
          </a:p>
          <a:p>
            <a:pPr marL="285750" indent="-285750" algn="l">
              <a:lnSpc>
                <a:spcPct val="200000"/>
              </a:lnSpc>
              <a:spcBef>
                <a:spcPts val="0"/>
              </a:spcBef>
              <a:buFont typeface="Wingdings" pitchFamily="2" charset="2"/>
              <a:buChar char="Ø"/>
            </a:pPr>
            <a:r>
              <a:rPr lang="de-AT" sz="1600" dirty="0" err="1">
                <a:latin typeface="Arial" panose="020B0604020202020204" pitchFamily="34" charset="0"/>
                <a:cs typeface="Arial" panose="020B0604020202020204" pitchFamily="34" charset="0"/>
              </a:rPr>
              <a:t>Defining</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the</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give</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get</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of</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the</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employment</a:t>
            </a:r>
            <a:r>
              <a:rPr lang="de-AT" sz="1600" dirty="0">
                <a:latin typeface="Arial" panose="020B0604020202020204" pitchFamily="34" charset="0"/>
                <a:cs typeface="Arial" panose="020B0604020202020204" pitchFamily="34" charset="0"/>
              </a:rPr>
              <a:t> deal, </a:t>
            </a:r>
            <a:r>
              <a:rPr lang="de-AT" sz="1600" dirty="0" err="1">
                <a:latin typeface="Arial" panose="020B0604020202020204" pitchFamily="34" charset="0"/>
                <a:cs typeface="Arial" panose="020B0604020202020204" pitchFamily="34" charset="0"/>
              </a:rPr>
              <a:t>distilled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and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communicated</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through</a:t>
            </a:r>
            <a:r>
              <a:rPr lang="de-AT" sz="1600" dirty="0">
                <a:latin typeface="Arial" panose="020B0604020202020204" pitchFamily="34" charset="0"/>
                <a:cs typeface="Arial" panose="020B0604020202020204" pitchFamily="34" charset="0"/>
              </a:rPr>
              <a:t> </a:t>
            </a:r>
            <a:r>
              <a:rPr lang="de-AT" sz="1600" dirty="0" err="1">
                <a:latin typeface="Arial" panose="020B0604020202020204" pitchFamily="34" charset="0"/>
                <a:cs typeface="Arial" panose="020B0604020202020204" pitchFamily="34" charset="0"/>
              </a:rPr>
              <a:t>the</a:t>
            </a:r>
            <a:r>
              <a:rPr lang="de-AT" sz="1600" dirty="0">
                <a:latin typeface="Arial" panose="020B0604020202020204" pitchFamily="34" charset="0"/>
                <a:cs typeface="Arial" panose="020B0604020202020204" pitchFamily="34" charset="0"/>
              </a:rPr>
              <a:t> EVP. </a:t>
            </a:r>
            <a:endParaRPr lang="it-IT"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988E42-6792-4A27-8BD6-6D3FB05F10C7}"/>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id="{F528C452-F9FE-484B-8276-A82269B9DE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5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R</a:t>
            </a:r>
            <a:r>
              <a:rPr lang="it-IT" sz="3400" b="1" dirty="0">
                <a:solidFill>
                  <a:schemeClr val="bg1"/>
                </a:solidFill>
              </a:rPr>
              <a:t> E </a:t>
            </a:r>
            <a:r>
              <a:rPr lang="it-IT" sz="3400" b="1" dirty="0" err="1">
                <a:solidFill>
                  <a:schemeClr val="bg1"/>
                </a:solidFill>
              </a:rPr>
              <a:t>F</a:t>
            </a:r>
            <a:r>
              <a:rPr lang="it-IT" sz="3400" b="1" dirty="0">
                <a:solidFill>
                  <a:schemeClr val="bg1"/>
                </a:solidFill>
              </a:rPr>
              <a:t> E </a:t>
            </a:r>
            <a:r>
              <a:rPr lang="it-IT" sz="3400" b="1" dirty="0" err="1">
                <a:solidFill>
                  <a:schemeClr val="bg1"/>
                </a:solidFill>
              </a:rPr>
              <a:t>R</a:t>
            </a:r>
            <a:r>
              <a:rPr lang="it-IT" sz="3400" b="1" dirty="0">
                <a:solidFill>
                  <a:schemeClr val="bg1"/>
                </a:solidFill>
              </a:rPr>
              <a:t> E </a:t>
            </a:r>
            <a:r>
              <a:rPr lang="it-IT" sz="3400" b="1" dirty="0" err="1">
                <a:solidFill>
                  <a:schemeClr val="bg1"/>
                </a:solidFill>
              </a:rPr>
              <a:t>N</a:t>
            </a:r>
            <a:r>
              <a:rPr lang="it-IT" sz="3400" b="1" dirty="0">
                <a:solidFill>
                  <a:schemeClr val="bg1"/>
                </a:solidFill>
              </a:rPr>
              <a:t> C E </a:t>
            </a:r>
            <a:r>
              <a:rPr lang="it-IT" sz="3400" b="1" dirty="0" err="1">
                <a:solidFill>
                  <a:schemeClr val="bg1"/>
                </a:solidFill>
              </a:rPr>
              <a:t>S</a:t>
            </a:r>
            <a:br>
              <a:rPr lang="it-IT" sz="3400" dirty="0"/>
            </a:br>
            <a:endParaRPr lang="en-GB" sz="3400" b="1" dirty="0">
              <a:ln/>
              <a:solidFill>
                <a:schemeClr val="bg1"/>
              </a:solidFill>
            </a:endParaRPr>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2" name="Modello 3D 1" descr="Libri">
                <a:extLst>
                  <a:ext uri="{FF2B5EF4-FFF2-40B4-BE49-F238E27FC236}">
                    <a16:creationId xmlns:a16="http://schemas.microsoft.com/office/drawing/2014/main" id="{5742D98D-E117-6A41-A996-0CDC9171E3E6}"/>
                  </a:ext>
                </a:extLst>
              </p:cNvPr>
              <p:cNvGraphicFramePr>
                <a:graphicFrameLocks noChangeAspect="1"/>
              </p:cNvGraphicFramePr>
              <p:nvPr>
                <p:extLst>
                  <p:ext uri="{D42A27DB-BD31-4B8C-83A1-F6EECF244321}">
                    <p14:modId xmlns:p14="http://schemas.microsoft.com/office/powerpoint/2010/main" val="3582842766"/>
                  </p:ext>
                </p:extLst>
              </p:nvPr>
            </p:nvGraphicFramePr>
            <p:xfrm>
              <a:off x="6186992" y="2346996"/>
              <a:ext cx="2754708" cy="1916871"/>
            </p:xfrm>
            <a:graphic>
              <a:graphicData uri="http://schemas.microsoft.com/office/drawing/2017/model3d">
                <am3d:model3d r:embed="rId3">
                  <am3d:spPr>
                    <a:xfrm>
                      <a:off x="0" y="0"/>
                      <a:ext cx="2754708" cy="1916871"/>
                    </a:xfrm>
                    <a:prstGeom prst="rect">
                      <a:avLst/>
                    </a:prstGeom>
                  </am3d:spPr>
                  <am3d:camera>
                    <am3d:pos x="0" y="0" z="69236153"/>
                    <am3d:up dx="0" dy="36000000" dz="0"/>
                    <am3d:lookAt x="0" y="0" z="0"/>
                    <am3d:perspective fov="2700000"/>
                  </am3d:camera>
                  <am3d:trans>
                    <am3d:meterPerModelUnit n="2964344" d="1000000"/>
                    <am3d:preTrans dx="0" dy="-8821788" dz="0"/>
                    <am3d:scale>
                      <am3d:sx n="1000000" d="1000000"/>
                      <am3d:sy n="1000000" d="1000000"/>
                      <am3d:sz n="1000000" d="1000000"/>
                    </am3d:scale>
                    <am3d:rot ax="-1512647" ay="-4130718" az="-9377608"/>
                    <am3d:postTrans dx="0" dy="0" dz="0"/>
                  </am3d:trans>
                  <am3d:raster rName="Office3DRenderer" rVer="16.0.8326">
                    <am3d:blip r:embed="rId4"/>
                  </am3d:raster>
                  <am3d:objViewport viewportSz="39479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lo 3D 1" descr="Libri">
                <a:extLst>
                  <a:ext uri="{FF2B5EF4-FFF2-40B4-BE49-F238E27FC236}">
                    <a16:creationId xmlns:a16="http://schemas.microsoft.com/office/drawing/2014/main" id="{5742D98D-E117-6A41-A996-0CDC9171E3E6}"/>
                  </a:ext>
                </a:extLst>
              </p:cNvPr>
              <p:cNvPicPr>
                <a:picLocks noGrp="1" noRot="1" noChangeAspect="1" noMove="1" noResize="1" noEditPoints="1" noAdjustHandles="1" noChangeArrowheads="1" noChangeShapeType="1" noCrop="1"/>
              </p:cNvPicPr>
              <p:nvPr/>
            </p:nvPicPr>
            <p:blipFill>
              <a:blip r:embed="rId4"/>
              <a:stretch>
                <a:fillRect/>
              </a:stretch>
            </p:blipFill>
            <p:spPr>
              <a:xfrm>
                <a:off x="6186992" y="2346996"/>
                <a:ext cx="2754708" cy="1916871"/>
              </a:xfrm>
              <a:prstGeom prst="rect">
                <a:avLst/>
              </a:prstGeom>
            </p:spPr>
          </p:pic>
        </mc:Fallback>
      </mc:AlternateContent>
      <p:sp>
        <p:nvSpPr>
          <p:cNvPr id="11" name="Google Shape;55;p13">
            <a:extLst>
              <a:ext uri="{FF2B5EF4-FFF2-40B4-BE49-F238E27FC236}">
                <a16:creationId xmlns:a16="http://schemas.microsoft.com/office/drawing/2014/main" id="{5D769B0E-1FB4-5C4D-9023-B57870EC62D3}"/>
              </a:ext>
            </a:extLst>
          </p:cNvPr>
          <p:cNvSpPr txBox="1">
            <a:spLocks noGrp="1"/>
          </p:cNvSpPr>
          <p:nvPr>
            <p:ph type="subTitle" idx="1"/>
          </p:nvPr>
        </p:nvSpPr>
        <p:spPr>
          <a:xfrm>
            <a:off x="202300" y="2371027"/>
            <a:ext cx="7262802" cy="3906704"/>
          </a:xfrm>
          <a:prstGeom prst="rect">
            <a:avLst/>
          </a:prstGeom>
        </p:spPr>
        <p:txBody>
          <a:bodyPr spcFirstLastPara="1" vert="horz" wrap="square" lIns="91425" tIns="91425" rIns="91425" bIns="91425" rtlCol="0" anchor="t" anchorCtr="0">
            <a:noAutofit/>
          </a:bodyPr>
          <a:lstStyle/>
          <a:p>
            <a:pPr marL="285750" indent="-285750" algn="l" fontAlgn="base">
              <a:lnSpc>
                <a:spcPct val="100000"/>
              </a:lnSpc>
              <a:spcBef>
                <a:spcPts val="0"/>
              </a:spcBef>
              <a:buFont typeface="Wingdings" pitchFamily="2" charset="2"/>
              <a:buChar char="Ø"/>
            </a:pPr>
            <a:r>
              <a:rPr lang="de-AT" sz="1600" dirty="0">
                <a:latin typeface="Arial" panose="020B0604020202020204" pitchFamily="34" charset="0"/>
                <a:cs typeface="Arial" panose="020B0604020202020204" pitchFamily="34" charset="0"/>
              </a:rPr>
              <a:t>Employer Brand Management. Richard Mosley. </a:t>
            </a:r>
            <a:r>
              <a:rPr lang="de-AT" sz="1600" dirty="0" err="1">
                <a:latin typeface="Arial" panose="020B0604020202020204" pitchFamily="34" charset="0"/>
                <a:cs typeface="Arial" panose="020B0604020202020204" pitchFamily="34" charset="0"/>
              </a:rPr>
              <a:t>Wiley</a:t>
            </a:r>
            <a:r>
              <a:rPr lang="de-AT" sz="1600" dirty="0">
                <a:latin typeface="Arial" panose="020B0604020202020204" pitchFamily="34" charset="0"/>
                <a:cs typeface="Arial" panose="020B0604020202020204" pitchFamily="34" charset="0"/>
              </a:rPr>
              <a:t> 2014.</a:t>
            </a:r>
          </a:p>
          <a:p>
            <a:pPr marL="285750" indent="-285750" algn="l">
              <a:lnSpc>
                <a:spcPct val="100000"/>
              </a:lnSpc>
              <a:spcBef>
                <a:spcPts val="0"/>
              </a:spcBef>
              <a:buFont typeface="Wingdings" pitchFamily="2" charset="2"/>
              <a:buChar char="Ø"/>
            </a:pPr>
            <a:r>
              <a:rPr lang="it-IT" sz="1600" dirty="0">
                <a:latin typeface="Arial" panose="020B0604020202020204" pitchFamily="34" charset="0"/>
                <a:cs typeface="Arial" panose="020B0604020202020204" pitchFamily="34" charset="0"/>
              </a:rPr>
              <a:t>The Employer Brand. Simon Barrow &amp; </a:t>
            </a:r>
            <a:r>
              <a:rPr lang="de-AT" sz="1600" dirty="0">
                <a:latin typeface="Arial" panose="020B0604020202020204" pitchFamily="34" charset="0"/>
                <a:cs typeface="Arial" panose="020B0604020202020204" pitchFamily="34" charset="0"/>
              </a:rPr>
              <a:t>Richard Mosley. </a:t>
            </a:r>
            <a:r>
              <a:rPr lang="de-AT" sz="1600" dirty="0" err="1">
                <a:latin typeface="Arial" panose="020B0604020202020204" pitchFamily="34" charset="0"/>
                <a:cs typeface="Arial" panose="020B0604020202020204" pitchFamily="34" charset="0"/>
              </a:rPr>
              <a:t>Wiley</a:t>
            </a:r>
            <a:r>
              <a:rPr lang="de-AT" sz="1600" dirty="0">
                <a:latin typeface="Arial" panose="020B0604020202020204" pitchFamily="34" charset="0"/>
                <a:cs typeface="Arial" panose="020B0604020202020204" pitchFamily="34" charset="0"/>
              </a:rPr>
              <a:t> 2005.</a:t>
            </a:r>
          </a:p>
          <a:p>
            <a:pPr marL="285750" indent="-285750" algn="l">
              <a:lnSpc>
                <a:spcPct val="100000"/>
              </a:lnSpc>
              <a:spcBef>
                <a:spcPts val="0"/>
              </a:spcBef>
              <a:buFont typeface="Wingdings" pitchFamily="2" charset="2"/>
              <a:buChar char="Ø"/>
            </a:pPr>
            <a:r>
              <a:rPr lang="it-IT" sz="1600" dirty="0">
                <a:latin typeface="Arial" panose="020B0604020202020204" pitchFamily="34" charset="0"/>
                <a:cs typeface="Arial" panose="020B0604020202020204" pitchFamily="34" charset="0"/>
              </a:rPr>
              <a:t> Marketing Management. Quattordicesima Edizione. </a:t>
            </a:r>
            <a:r>
              <a:rPr lang="it-IT" sz="1600" dirty="0" err="1">
                <a:latin typeface="Arial" panose="020B0604020202020204" pitchFamily="34" charset="0"/>
                <a:cs typeface="Arial" panose="020B0604020202020204" pitchFamily="34" charset="0"/>
              </a:rPr>
              <a:t>Kotler</a:t>
            </a:r>
            <a:r>
              <a:rPr lang="it-IT" sz="1600" dirty="0">
                <a:latin typeface="Arial" panose="020B0604020202020204" pitchFamily="34" charset="0"/>
                <a:cs typeface="Arial" panose="020B0604020202020204" pitchFamily="34" charset="0"/>
              </a:rPr>
              <a:t>- </a:t>
            </a:r>
          </a:p>
          <a:p>
            <a:pPr algn="l">
              <a:lnSpc>
                <a:spcPct val="100000"/>
              </a:lnSpc>
              <a:spcBef>
                <a:spcPts val="0"/>
              </a:spcBef>
            </a:pPr>
            <a:r>
              <a:rPr lang="it-IT" sz="1600" dirty="0">
                <a:latin typeface="Arial" panose="020B0604020202020204" pitchFamily="34" charset="0"/>
                <a:cs typeface="Arial" panose="020B0604020202020204" pitchFamily="34" charset="0"/>
              </a:rPr>
              <a:t>      Keller – Ancarani – Costabile. </a:t>
            </a:r>
            <a:r>
              <a:rPr lang="it-IT" sz="1600" dirty="0" err="1">
                <a:latin typeface="Arial" panose="020B0604020202020204" pitchFamily="34" charset="0"/>
                <a:cs typeface="Arial" panose="020B0604020202020204" pitchFamily="34" charset="0"/>
              </a:rPr>
              <a:t>Pearson</a:t>
            </a:r>
            <a:r>
              <a:rPr lang="it-IT" sz="1600" dirty="0">
                <a:latin typeface="Arial" panose="020B0604020202020204" pitchFamily="34" charset="0"/>
                <a:cs typeface="Arial" panose="020B0604020202020204" pitchFamily="34" charset="0"/>
              </a:rPr>
              <a:t>. 2013</a:t>
            </a:r>
          </a:p>
          <a:p>
            <a:pPr marL="285750" indent="-285750" algn="l">
              <a:lnSpc>
                <a:spcPct val="100000"/>
              </a:lnSpc>
              <a:spcBef>
                <a:spcPts val="0"/>
              </a:spcBef>
              <a:buFont typeface="Wingdings" pitchFamily="2" charset="2"/>
              <a:buChar char="Ø"/>
            </a:pPr>
            <a:r>
              <a:rPr lang="it-IT" sz="1600" dirty="0">
                <a:latin typeface="Arial" panose="020B0604020202020204" pitchFamily="34" charset="0"/>
                <a:cs typeface="Arial" panose="020B0604020202020204" pitchFamily="34" charset="0"/>
              </a:rPr>
              <a:t>Come Costruire il tuo Brand. Manuel </a:t>
            </a:r>
            <a:r>
              <a:rPr lang="it-IT" sz="1600" dirty="0" err="1">
                <a:latin typeface="Arial" panose="020B0604020202020204" pitchFamily="34" charset="0"/>
                <a:cs typeface="Arial" panose="020B0604020202020204" pitchFamily="34" charset="0"/>
              </a:rPr>
              <a:t>Schneer</a:t>
            </a:r>
            <a:r>
              <a:rPr lang="it-IT" sz="1600" dirty="0">
                <a:latin typeface="Arial" panose="020B0604020202020204" pitchFamily="34" charset="0"/>
                <a:cs typeface="Arial" panose="020B0604020202020204" pitchFamily="34" charset="0"/>
              </a:rPr>
              <a:t>, </a:t>
            </a:r>
          </a:p>
          <a:p>
            <a:pPr algn="l">
              <a:lnSpc>
                <a:spcPct val="100000"/>
              </a:lnSpc>
              <a:spcBef>
                <a:spcPts val="0"/>
              </a:spcBef>
            </a:pPr>
            <a:r>
              <a:rPr lang="it-IT" sz="1600" dirty="0">
                <a:latin typeface="Arial" panose="020B0604020202020204" pitchFamily="34" charset="0"/>
                <a:cs typeface="Arial" panose="020B0604020202020204" pitchFamily="34" charset="0"/>
              </a:rPr>
              <a:t>     Adriana Velazquez. </a:t>
            </a:r>
            <a:r>
              <a:rPr lang="it-IT" sz="1600" dirty="0" err="1">
                <a:latin typeface="Arial" panose="020B0604020202020204" pitchFamily="34" charset="0"/>
                <a:cs typeface="Arial" panose="020B0604020202020204" pitchFamily="34" charset="0"/>
              </a:rPr>
              <a:t>GueriniNext</a:t>
            </a:r>
            <a:r>
              <a:rPr lang="it-IT" sz="1600" dirty="0">
                <a:latin typeface="Arial" panose="020B0604020202020204" pitchFamily="34" charset="0"/>
                <a:cs typeface="Arial" panose="020B0604020202020204" pitchFamily="34" charset="0"/>
              </a:rPr>
              <a:t>, 2015.</a:t>
            </a:r>
          </a:p>
          <a:p>
            <a:pPr marL="285750" lvl="3" indent="-285750" algn="l" fontAlgn="base">
              <a:lnSpc>
                <a:spcPct val="100000"/>
              </a:lnSpc>
              <a:spcBef>
                <a:spcPts val="0"/>
              </a:spcBef>
              <a:buFont typeface="Wingdings" pitchFamily="2" charset="2"/>
              <a:buChar char="Ø"/>
            </a:pPr>
            <a:r>
              <a:rPr lang="it-IT" sz="1600" dirty="0">
                <a:hlinkClick r:id="rId5"/>
              </a:rPr>
              <a:t>https://hbr.org/2018/05/how-to-strengthen-your-reputation-as-an-employer</a:t>
            </a:r>
            <a:endParaRPr lang="it-IT" sz="1600" dirty="0">
              <a:latin typeface="Arial" panose="020B0604020202020204" pitchFamily="34" charset="0"/>
              <a:cs typeface="Arial" panose="020B0604020202020204" pitchFamily="34" charset="0"/>
            </a:endParaRPr>
          </a:p>
          <a:p>
            <a:pPr marL="285750" indent="-285750" algn="l">
              <a:lnSpc>
                <a:spcPct val="100000"/>
              </a:lnSpc>
              <a:spcBef>
                <a:spcPts val="0"/>
              </a:spcBef>
              <a:buFont typeface="Wingdings" pitchFamily="2" charset="2"/>
              <a:buChar char="Ø"/>
            </a:pPr>
            <a:r>
              <a:rPr lang="it-IT" sz="1600" dirty="0">
                <a:hlinkClick r:id="rId6"/>
              </a:rPr>
              <a:t>https://linkhumans.com/employer-branding-ebook/</a:t>
            </a:r>
            <a:endParaRPr lang="it-IT" sz="1600" dirty="0">
              <a:latin typeface="Arial" panose="020B0604020202020204" pitchFamily="34" charset="0"/>
              <a:cs typeface="Arial" panose="020B0604020202020204" pitchFamily="34" charset="0"/>
            </a:endParaRPr>
          </a:p>
          <a:p>
            <a:pPr marL="285750" indent="-285750" algn="l">
              <a:lnSpc>
                <a:spcPct val="100000"/>
              </a:lnSpc>
              <a:spcBef>
                <a:spcPts val="0"/>
              </a:spcBef>
              <a:buFont typeface="Wingdings" pitchFamily="2" charset="2"/>
              <a:buChar char="Ø"/>
            </a:pPr>
            <a:r>
              <a:rPr lang="it-IT" sz="1600" dirty="0">
                <a:hlinkClick r:id="rId7"/>
              </a:rPr>
              <a:t>https://more.bountyjobs.com/rs/129-JDH-285/images/TLNT-StrategicTalentAcquisition.pdf</a:t>
            </a:r>
            <a:endParaRPr lang="it-IT" sz="1600" dirty="0"/>
          </a:p>
          <a:p>
            <a:pPr marL="285750" indent="-285750" algn="l">
              <a:lnSpc>
                <a:spcPct val="100000"/>
              </a:lnSpc>
              <a:spcBef>
                <a:spcPts val="0"/>
              </a:spcBef>
              <a:buFont typeface="Wingdings" pitchFamily="2" charset="2"/>
              <a:buChar char="Ø"/>
            </a:pPr>
            <a:r>
              <a:rPr lang="it-IT" sz="1600" dirty="0">
                <a:hlinkClick r:id="rId8"/>
              </a:rPr>
              <a:t>https://www.greenhouse.io/blog/how-to-create-a-great-workplace-culture-that-will-attract-and-keep-top-talent</a:t>
            </a:r>
            <a:endParaRPr lang="it-IT" sz="1600" dirty="0"/>
          </a:p>
          <a:p>
            <a:pPr marL="285750" indent="-285750" algn="l">
              <a:lnSpc>
                <a:spcPct val="100000"/>
              </a:lnSpc>
              <a:spcBef>
                <a:spcPts val="0"/>
              </a:spcBef>
              <a:buFont typeface="Wingdings" pitchFamily="2" charset="2"/>
              <a:buChar char="Ø"/>
            </a:pPr>
            <a:r>
              <a:rPr lang="it-IT" sz="1600" dirty="0">
                <a:hlinkClick r:id="rId9"/>
              </a:rPr>
              <a:t>https://soundcloud.com/linkhumans</a:t>
            </a:r>
            <a:endParaRPr lang="it-IT" sz="1600" dirty="0">
              <a:latin typeface="Arial" panose="020B0604020202020204" pitchFamily="34" charset="0"/>
              <a:cs typeface="Arial" panose="020B0604020202020204" pitchFamily="34" charset="0"/>
            </a:endParaRPr>
          </a:p>
          <a:p>
            <a:pPr algn="l">
              <a:lnSpc>
                <a:spcPct val="100000"/>
              </a:lnSpc>
              <a:spcBef>
                <a:spcPts val="0"/>
              </a:spcBef>
            </a:pPr>
            <a:endParaRPr lang="it-IT" dirty="0">
              <a:latin typeface="Arial" panose="020B0604020202020204" pitchFamily="34" charset="0"/>
              <a:cs typeface="Arial" panose="020B0604020202020204" pitchFamily="34" charset="0"/>
            </a:endParaRPr>
          </a:p>
          <a:p>
            <a:pPr algn="l">
              <a:lnSpc>
                <a:spcPct val="200000"/>
              </a:lnSpc>
              <a:spcBef>
                <a:spcPts val="0"/>
              </a:spcBef>
            </a:pPr>
            <a:endParaRPr lang="it-IT" dirty="0">
              <a:latin typeface="Arial" panose="020B0604020202020204" pitchFamily="34" charset="0"/>
              <a:cs typeface="Arial" panose="020B0604020202020204" pitchFamily="34" charset="0"/>
            </a:endParaRPr>
          </a:p>
        </p:txBody>
      </p:sp>
      <p:pic>
        <p:nvPicPr>
          <p:cNvPr id="8" name="Grafik 357">
            <a:extLst>
              <a:ext uri="{FF2B5EF4-FFF2-40B4-BE49-F238E27FC236}">
                <a16:creationId xmlns:a16="http://schemas.microsoft.com/office/drawing/2014/main" id="{4A49ED54-8EA4-8D4A-BF16-FDAA0E8ADEC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9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76540" y="2621922"/>
            <a:ext cx="8990920" cy="2066868"/>
          </a:xfrm>
          <a:prstGeom prst="rect">
            <a:avLst/>
          </a:prstGeom>
        </p:spPr>
        <p:txBody>
          <a:bodyPr spcFirstLastPara="1" vert="horz" wrap="square" lIns="91425" tIns="91425" rIns="91425" bIns="91425" rtlCol="0" anchor="b" anchorCtr="0">
            <a:noAutofit/>
          </a:bodyPr>
          <a:lstStyle/>
          <a:p>
            <a:pPr>
              <a:lnSpc>
                <a:spcPct val="150000"/>
              </a:lnSpc>
              <a:spcBef>
                <a:spcPts val="0"/>
              </a:spcBef>
            </a:pPr>
            <a:r>
              <a:rPr lang="en-GB" sz="4400" b="1" dirty="0"/>
              <a:t>Learning Unit 01: </a:t>
            </a:r>
            <a:br>
              <a:rPr lang="en-GB" sz="4400" b="1" dirty="0"/>
            </a:br>
            <a:r>
              <a:rPr lang="en-US" sz="4000" b="1" dirty="0"/>
              <a:t>Employer Branding to Attract Talent</a:t>
            </a:r>
            <a:r>
              <a:rPr lang="en-GB" sz="4000" b="1" dirty="0"/>
              <a:t> </a:t>
            </a:r>
            <a:r>
              <a:rPr lang="it-IT" dirty="0"/>
              <a:t>Employer Brand </a:t>
            </a:r>
            <a:r>
              <a:rPr lang="it-IT" dirty="0" err="1"/>
              <a:t>Defined</a:t>
            </a:r>
            <a:r>
              <a:rPr lang="it-IT" sz="4400" dirty="0"/>
              <a:t> </a:t>
            </a:r>
            <a:endParaRPr sz="3200" b="1" spc="50" dirty="0">
              <a:ln w="0"/>
              <a:effectLst>
                <a:innerShdw blurRad="63500" dist="50800" dir="13500000">
                  <a:srgbClr val="000000">
                    <a:alpha val="50000"/>
                  </a:srgbClr>
                </a:innerShdw>
              </a:effectLst>
            </a:endParaRPr>
          </a:p>
        </p:txBody>
      </p:sp>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Google Shape;55;p13">
            <a:extLst>
              <a:ext uri="{FF2B5EF4-FFF2-40B4-BE49-F238E27FC236}">
                <a16:creationId xmlns:a16="http://schemas.microsoft.com/office/drawing/2014/main" id="{6E04E6B8-C1E1-A54D-99CA-DF205684815C}"/>
              </a:ext>
            </a:extLst>
          </p:cNvPr>
          <p:cNvSpPr txBox="1">
            <a:spLocks/>
          </p:cNvSpPr>
          <p:nvPr/>
        </p:nvSpPr>
        <p:spPr>
          <a:xfrm>
            <a:off x="1371760" y="4796678"/>
            <a:ext cx="6716628" cy="408041"/>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pPr>
            <a:r>
              <a:rPr lang="en-GB" sz="2000" b="1" dirty="0">
                <a:ln/>
              </a:rPr>
              <a:t>Prepared by TUCEP  ITALY </a:t>
            </a:r>
          </a:p>
        </p:txBody>
      </p:sp>
      <p:pic>
        <p:nvPicPr>
          <p:cNvPr id="6" name="Grafik 357">
            <a:extLst>
              <a:ext uri="{FF2B5EF4-FFF2-40B4-BE49-F238E27FC236}">
                <a16:creationId xmlns:a16="http://schemas.microsoft.com/office/drawing/2014/main" id="{0DF841D4-C9B2-5C4A-8068-53BCF8AA7F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0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59F56C9B-E10D-4EC9-B3AB-F688BC900D33}"/>
              </a:ext>
            </a:extLst>
          </p:cNvPr>
          <p:cNvSpPr>
            <a:spLocks noGrp="1"/>
          </p:cNvSpPr>
          <p:nvPr>
            <p:ph type="ctrTitle"/>
          </p:nvPr>
        </p:nvSpPr>
        <p:spPr/>
        <p:txBody>
          <a:bodyPr>
            <a:normAutofit fontScale="90000"/>
          </a:bodyPr>
          <a:lstStyle/>
          <a:p>
            <a:r>
              <a:rPr lang="en-GB" sz="4800" b="1" dirty="0">
                <a:ln/>
              </a:rPr>
              <a:t>Thank you for watching!</a:t>
            </a:r>
            <a:br>
              <a:rPr lang="en-GB" sz="4800" b="1" i="1" dirty="0">
                <a:ln/>
                <a:solidFill>
                  <a:schemeClr val="accent4"/>
                </a:solidFill>
              </a:rPr>
            </a:br>
            <a:endParaRPr lang="x-none" dirty="0"/>
          </a:p>
        </p:txBody>
      </p:sp>
      <p:pic>
        <p:nvPicPr>
          <p:cNvPr id="6" name="Grafik 358">
            <a:extLst>
              <a:ext uri="{FF2B5EF4-FFF2-40B4-BE49-F238E27FC236}">
                <a16:creationId xmlns:a16="http://schemas.microsoft.com/office/drawing/2014/main" id="{F6D68DA8-F7F9-4B03-8AB4-5C96DB6D31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1067" y="5905512"/>
            <a:ext cx="1439863" cy="3984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9">
            <a:extLst>
              <a:ext uri="{FF2B5EF4-FFF2-40B4-BE49-F238E27FC236}">
                <a16:creationId xmlns:a16="http://schemas.microsoft.com/office/drawing/2014/main" id="{54A1FB7E-9FAC-49E4-AC91-37ABD6D338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7155" y="5905512"/>
            <a:ext cx="792163"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61">
            <a:extLst>
              <a:ext uri="{FF2B5EF4-FFF2-40B4-BE49-F238E27FC236}">
                <a16:creationId xmlns:a16="http://schemas.microsoft.com/office/drawing/2014/main" id="{D358AB8C-8099-4ACD-887B-D28B8F3ACE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5594" y="5866258"/>
            <a:ext cx="822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60">
            <a:extLst>
              <a:ext uri="{FF2B5EF4-FFF2-40B4-BE49-F238E27FC236}">
                <a16:creationId xmlns:a16="http://schemas.microsoft.com/office/drawing/2014/main" id="{219B62B8-97A0-414D-AFB4-D179A08ED9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1889" y="5906739"/>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5">
            <a:extLst>
              <a:ext uri="{FF2B5EF4-FFF2-40B4-BE49-F238E27FC236}">
                <a16:creationId xmlns:a16="http://schemas.microsoft.com/office/drawing/2014/main" id="{6ED271B3-288A-4C08-B4AB-42EC090FD47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4988" y="5905512"/>
            <a:ext cx="3429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356">
            <a:extLst>
              <a:ext uri="{FF2B5EF4-FFF2-40B4-BE49-F238E27FC236}">
                <a16:creationId xmlns:a16="http://schemas.microsoft.com/office/drawing/2014/main" id="{E5A418B5-4B76-4A39-8358-ABE8E05AF4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16221" y="5850743"/>
            <a:ext cx="525462" cy="369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98A17703-898A-C24D-BC5A-25830C8DB718}"/>
              </a:ext>
            </a:extLst>
          </p:cNvPr>
          <p:cNvSpPr/>
          <p:nvPr/>
        </p:nvSpPr>
        <p:spPr>
          <a:xfrm>
            <a:off x="1143000" y="3086886"/>
            <a:ext cx="6857999" cy="1384995"/>
          </a:xfrm>
          <a:prstGeom prst="rect">
            <a:avLst/>
          </a:prstGeom>
        </p:spPr>
        <p:txBody>
          <a:bodyPr wrap="square">
            <a:spAutoFit/>
          </a:bodyPr>
          <a:lstStyle/>
          <a:p>
            <a:pPr algn="ctr"/>
            <a:br>
              <a:rPr lang="en-US" sz="2800" b="1" dirty="0"/>
            </a:br>
            <a:r>
              <a:rPr lang="en-US" sz="2800" b="1" dirty="0"/>
              <a:t>“</a:t>
            </a:r>
            <a:r>
              <a:rPr lang="it-IT" sz="2800" dirty="0" err="1"/>
              <a:t>What</a:t>
            </a:r>
            <a:r>
              <a:rPr lang="it-IT" sz="2800" dirty="0"/>
              <a:t> </a:t>
            </a:r>
            <a:r>
              <a:rPr lang="it-IT" sz="2800" dirty="0" err="1"/>
              <a:t>is</a:t>
            </a:r>
            <a:r>
              <a:rPr lang="it-IT" sz="2800" dirty="0"/>
              <a:t> Employer </a:t>
            </a:r>
            <a:r>
              <a:rPr lang="it-IT" sz="2800" dirty="0" err="1"/>
              <a:t>Branding</a:t>
            </a:r>
            <a:r>
              <a:rPr lang="it-IT" sz="2800" dirty="0"/>
              <a:t>?</a:t>
            </a:r>
            <a:r>
              <a:rPr lang="en-US" sz="2800" b="1" dirty="0"/>
              <a:t>”</a:t>
            </a:r>
            <a:endParaRPr lang="de-AT" sz="2800" b="1" i="1" dirty="0">
              <a:latin typeface="Calibri" panose="020F0502020204030204" pitchFamily="34" charset="0"/>
              <a:ea typeface="Calibri" panose="020F0502020204030204" pitchFamily="34" charset="0"/>
            </a:endParaRPr>
          </a:p>
          <a:p>
            <a:pPr algn="ctr"/>
            <a:endParaRPr lang="de-AT" sz="2800" b="1" i="1" dirty="0">
              <a:latin typeface="Calibri" panose="020F0502020204030204" pitchFamily="34" charset="0"/>
              <a:ea typeface="Calibri" panose="020F0502020204030204" pitchFamily="34" charset="0"/>
            </a:endParaRPr>
          </a:p>
        </p:txBody>
      </p:sp>
      <p:pic>
        <p:nvPicPr>
          <p:cNvPr id="14" name="Grafik 357">
            <a:extLst>
              <a:ext uri="{FF2B5EF4-FFF2-40B4-BE49-F238E27FC236}">
                <a16:creationId xmlns:a16="http://schemas.microsoft.com/office/drawing/2014/main" id="{573E0990-6B94-4F48-8A9C-D51FE09447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7" y="6061018"/>
            <a:ext cx="1558547" cy="61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531253"/>
            <a:ext cx="8520600" cy="528865"/>
          </a:xfrm>
          <a:prstGeom prst="roundRect">
            <a:avLst/>
          </a:prstGeom>
          <a:solidFill>
            <a:srgbClr val="3086B8"/>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n-GB" sz="3400" b="1" spc="50" dirty="0">
                <a:ln w="0"/>
                <a:solidFill>
                  <a:schemeClr val="bg2"/>
                </a:solidFill>
                <a:effectLst>
                  <a:innerShdw blurRad="63500" dist="50800" dir="13500000">
                    <a:srgbClr val="000000">
                      <a:alpha val="50000"/>
                    </a:srgbClr>
                  </a:innerShdw>
                </a:effectLst>
              </a:rPr>
              <a:t>Learning Outcomes</a:t>
            </a:r>
          </a:p>
        </p:txBody>
      </p:sp>
      <p:sp>
        <p:nvSpPr>
          <p:cNvPr id="18" name="Google Shape;55;p13">
            <a:extLst>
              <a:ext uri="{FF2B5EF4-FFF2-40B4-BE49-F238E27FC236}">
                <a16:creationId xmlns:a16="http://schemas.microsoft.com/office/drawing/2014/main" id="{CBD3A506-A403-42C8-9A37-69FB5E4CFC5A}"/>
              </a:ext>
            </a:extLst>
          </p:cNvPr>
          <p:cNvSpPr txBox="1">
            <a:spLocks noGrp="1"/>
          </p:cNvSpPr>
          <p:nvPr>
            <p:ph type="subTitle" idx="1"/>
          </p:nvPr>
        </p:nvSpPr>
        <p:spPr>
          <a:xfrm>
            <a:off x="311700" y="2147561"/>
            <a:ext cx="8520600" cy="4136695"/>
          </a:xfrm>
          <a:prstGeom prst="rect">
            <a:avLst/>
          </a:prstGeom>
        </p:spPr>
        <p:txBody>
          <a:bodyPr spcFirstLastPara="1" vert="horz" wrap="square" lIns="91425" tIns="91425" rIns="91425" bIns="91425" rtlCol="0" anchor="t" anchorCtr="0">
            <a:noAutofit/>
          </a:bodyPr>
          <a:lstStyle/>
          <a:p>
            <a:pPr algn="l">
              <a:spcBef>
                <a:spcPts val="0"/>
              </a:spcBef>
            </a:pPr>
            <a:r>
              <a:rPr lang="en-GB" dirty="0"/>
              <a:t>By the end of this learning unit, you will be able to…</a:t>
            </a:r>
          </a:p>
          <a:p>
            <a:pPr algn="l">
              <a:spcBef>
                <a:spcPts val="0"/>
              </a:spcBef>
            </a:pPr>
            <a:endParaRPr lang="it-IT" sz="2000" dirty="0"/>
          </a:p>
          <a:p>
            <a:pPr marL="1371600" lvl="3" indent="-342900" algn="l" fontAlgn="base">
              <a:lnSpc>
                <a:spcPct val="150000"/>
              </a:lnSpc>
              <a:buFont typeface="+mj-lt"/>
              <a:buAutoNum type="arabicPeriod"/>
            </a:pPr>
            <a:r>
              <a:rPr lang="it-IT" sz="2000" dirty="0"/>
              <a:t>Define what is ‘employer branding’?</a:t>
            </a:r>
          </a:p>
          <a:p>
            <a:pPr marL="1371600" lvl="3" indent="-342900" algn="l" fontAlgn="base">
              <a:lnSpc>
                <a:spcPct val="150000"/>
              </a:lnSpc>
              <a:buFont typeface="+mj-lt"/>
              <a:buAutoNum type="arabicPeriod"/>
            </a:pPr>
            <a:r>
              <a:rPr lang="it-IT" sz="2000" dirty="0"/>
              <a:t>Recognize the benefits of employer branding</a:t>
            </a:r>
          </a:p>
          <a:p>
            <a:pPr marL="1371600" lvl="3" indent="-342900" algn="l" fontAlgn="base">
              <a:lnSpc>
                <a:spcPct val="150000"/>
              </a:lnSpc>
              <a:buFont typeface="+mj-lt"/>
              <a:buAutoNum type="arabicPeriod"/>
            </a:pPr>
            <a:r>
              <a:rPr lang="it-IT" sz="2000" dirty="0"/>
              <a:t>Identify the components of an employer’s brand</a:t>
            </a:r>
          </a:p>
          <a:p>
            <a:pPr marL="1371600" lvl="3" indent="-342900" algn="l" fontAlgn="base">
              <a:lnSpc>
                <a:spcPct val="150000"/>
              </a:lnSpc>
              <a:buFont typeface="+mj-lt"/>
              <a:buAutoNum type="arabicPeriod"/>
            </a:pPr>
            <a:r>
              <a:rPr lang="it-IT" sz="2000" dirty="0" err="1"/>
              <a:t>Define</a:t>
            </a:r>
            <a:r>
              <a:rPr lang="it-IT" sz="2000" dirty="0"/>
              <a:t> </a:t>
            </a:r>
            <a:r>
              <a:rPr lang="it-IT" sz="2000" dirty="0" err="1"/>
              <a:t>what</a:t>
            </a:r>
            <a:r>
              <a:rPr lang="it-IT" sz="2000" dirty="0"/>
              <a:t> a </a:t>
            </a:r>
            <a:r>
              <a:rPr lang="it-IT" sz="2000" dirty="0" err="1"/>
              <a:t>company's</a:t>
            </a:r>
            <a:r>
              <a:rPr lang="it-IT" sz="2000" dirty="0"/>
              <a:t> </a:t>
            </a:r>
            <a:r>
              <a:rPr lang="it-IT" sz="2000" dirty="0" err="1"/>
              <a:t>reputation</a:t>
            </a:r>
            <a:r>
              <a:rPr lang="it-IT" sz="2000" dirty="0"/>
              <a:t> </a:t>
            </a:r>
            <a:r>
              <a:rPr lang="it-IT" sz="2000" dirty="0" err="1"/>
              <a:t>is</a:t>
            </a:r>
            <a:endParaRPr lang="it-IT" sz="2000" dirty="0"/>
          </a:p>
          <a:p>
            <a:pPr marL="1371600" lvl="3" indent="-342900" algn="l" fontAlgn="base">
              <a:lnSpc>
                <a:spcPct val="150000"/>
              </a:lnSpc>
              <a:buFont typeface="+mj-lt"/>
              <a:buAutoNum type="arabicPeriod"/>
            </a:pPr>
            <a:r>
              <a:rPr lang="it-IT" sz="2000" dirty="0"/>
              <a:t>Identify the steps of the employer branding process/cycle</a:t>
            </a:r>
          </a:p>
          <a:p>
            <a:pPr marL="2057400" lvl="5" indent="-342900" algn="l" fontAlgn="base">
              <a:lnSpc>
                <a:spcPct val="150000"/>
              </a:lnSpc>
              <a:buFont typeface="+mj-lt"/>
              <a:buAutoNum type="arabicPeriod"/>
            </a:pPr>
            <a:endParaRPr lang="it-IT" sz="2000" dirty="0"/>
          </a:p>
        </p:txBody>
      </p:sp>
      <p:sp>
        <p:nvSpPr>
          <p:cNvPr id="5" name="Rectangle 4">
            <a:extLst>
              <a:ext uri="{FF2B5EF4-FFF2-40B4-BE49-F238E27FC236}">
                <a16:creationId xmlns:a16="http://schemas.microsoft.com/office/drawing/2014/main"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1" descr="page1image65757104">
            <a:extLst>
              <a:ext uri="{FF2B5EF4-FFF2-40B4-BE49-F238E27FC236}">
                <a16:creationId xmlns:a16="http://schemas.microsoft.com/office/drawing/2014/main" id="{C4FEF0D3-E192-254D-9CB6-3E363E02A693}"/>
              </a:ext>
            </a:extLst>
          </p:cNvPr>
          <p:cNvPicPr>
            <a:picLocks noChangeAspect="1" noChangeArrowheads="1"/>
          </p:cNvPicPr>
          <p:nvPr/>
        </p:nvPicPr>
        <p:blipFill>
          <a:blip r:embed="rId3" cstate="email">
            <a:alphaModFix amt="20000"/>
            <a:extLst>
              <a:ext uri="{28A0092B-C50C-407E-A947-70E740481C1C}">
                <a14:useLocalDpi xmlns:a14="http://schemas.microsoft.com/office/drawing/2010/main"/>
              </a:ext>
            </a:extLst>
          </a:blip>
          <a:srcRect/>
          <a:stretch>
            <a:fillRect/>
          </a:stretch>
        </p:blipFill>
        <p:spPr bwMode="auto">
          <a:xfrm>
            <a:off x="311700" y="1771967"/>
            <a:ext cx="8603728" cy="494340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DE" sz="3400" b="1" dirty="0">
                <a:ln/>
                <a:solidFill>
                  <a:schemeClr val="bg1"/>
                </a:solidFill>
              </a:rPr>
              <a:t>Contents </a:t>
            </a:r>
            <a:r>
              <a:rPr lang="de-DE" sz="3400" b="1" dirty="0" err="1">
                <a:ln/>
                <a:solidFill>
                  <a:schemeClr val="bg1"/>
                </a:solidFill>
              </a:rPr>
              <a:t>of</a:t>
            </a:r>
            <a:r>
              <a:rPr lang="de-DE" sz="3400" b="1" dirty="0">
                <a:ln/>
                <a:solidFill>
                  <a:schemeClr val="bg1"/>
                </a:solidFill>
              </a:rPr>
              <a:t> </a:t>
            </a:r>
            <a:r>
              <a:rPr lang="de-DE" sz="3400" b="1" dirty="0" err="1">
                <a:ln/>
                <a:solidFill>
                  <a:schemeClr val="bg1"/>
                </a:solidFill>
              </a:rPr>
              <a:t>learning</a:t>
            </a:r>
            <a:r>
              <a:rPr lang="de-DE" sz="3400" b="1" dirty="0">
                <a:ln/>
                <a:solidFill>
                  <a:schemeClr val="bg1"/>
                </a:solidFill>
              </a:rPr>
              <a:t> </a:t>
            </a:r>
            <a:r>
              <a:rPr lang="de-DE" sz="3400" b="1" dirty="0" err="1">
                <a:ln/>
                <a:solidFill>
                  <a:schemeClr val="bg1"/>
                </a:solidFill>
              </a:rPr>
              <a:t>unit</a:t>
            </a:r>
            <a:r>
              <a:rPr lang="de-DE" sz="3400" b="1" dirty="0">
                <a:ln/>
                <a:solidFill>
                  <a:schemeClr val="bg1"/>
                </a:solidFill>
              </a:rPr>
              <a:t> 01</a:t>
            </a: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1110978" y="2621745"/>
            <a:ext cx="6290719" cy="2914084"/>
          </a:xfrm>
          <a:prstGeom prst="rect">
            <a:avLst/>
          </a:prstGeom>
        </p:spPr>
        <p:txBody>
          <a:bodyPr spcFirstLastPara="1" vert="horz" wrap="square" lIns="91425" tIns="91425" rIns="91425" bIns="91425" rtlCol="0" anchor="t" anchorCtr="0">
            <a:noAutofit/>
          </a:bodyPr>
          <a:lstStyle/>
          <a:p>
            <a:pPr marL="342900" indent="-342900" algn="l" fontAlgn="base">
              <a:lnSpc>
                <a:spcPct val="150000"/>
              </a:lnSpc>
              <a:buFont typeface="Wingdings" pitchFamily="2" charset="2"/>
              <a:buChar char="ü"/>
            </a:pPr>
            <a:r>
              <a:rPr lang="it-IT" dirty="0"/>
              <a:t>What is ‘employer branding’?</a:t>
            </a:r>
          </a:p>
          <a:p>
            <a:pPr marL="342900" indent="-342900" algn="l" fontAlgn="base">
              <a:lnSpc>
                <a:spcPct val="150000"/>
              </a:lnSpc>
              <a:buFont typeface="Wingdings" pitchFamily="2" charset="2"/>
              <a:buChar char="ü"/>
            </a:pPr>
            <a:r>
              <a:rPr lang="it-IT" dirty="0"/>
              <a:t>The components of employer branding</a:t>
            </a:r>
          </a:p>
          <a:p>
            <a:pPr marL="342900" indent="-342900" algn="l" fontAlgn="base">
              <a:lnSpc>
                <a:spcPct val="150000"/>
              </a:lnSpc>
              <a:buFont typeface="Wingdings" pitchFamily="2" charset="2"/>
              <a:buChar char="ü"/>
            </a:pPr>
            <a:r>
              <a:rPr lang="it-IT" dirty="0"/>
              <a:t>A </a:t>
            </a:r>
            <a:r>
              <a:rPr lang="it-IT" dirty="0" err="1"/>
              <a:t>company’s</a:t>
            </a:r>
            <a:r>
              <a:rPr lang="it-IT" dirty="0"/>
              <a:t> </a:t>
            </a:r>
            <a:r>
              <a:rPr lang="it-IT" dirty="0" err="1"/>
              <a:t>reputation</a:t>
            </a:r>
            <a:r>
              <a:rPr lang="it-IT" dirty="0"/>
              <a:t> </a:t>
            </a:r>
          </a:p>
          <a:p>
            <a:pPr marL="342900" indent="-342900" algn="l" fontAlgn="base">
              <a:lnSpc>
                <a:spcPct val="150000"/>
              </a:lnSpc>
              <a:buFont typeface="Wingdings" pitchFamily="2" charset="2"/>
              <a:buChar char="ü"/>
            </a:pPr>
            <a:r>
              <a:rPr lang="it-IT" dirty="0"/>
              <a:t>Steps through the employer branding process/cycle</a:t>
            </a:r>
          </a:p>
          <a:p>
            <a:pPr marL="342900" indent="-342900" algn="l" fontAlgn="base">
              <a:lnSpc>
                <a:spcPct val="150000"/>
              </a:lnSpc>
              <a:buFont typeface="Wingdings" pitchFamily="2" charset="2"/>
              <a:buChar char="ü"/>
            </a:pPr>
            <a:r>
              <a:rPr lang="it-IT" dirty="0"/>
              <a:t>A business case</a:t>
            </a:r>
          </a:p>
        </p:txBody>
      </p:sp>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Grafik 357">
            <a:extLst>
              <a:ext uri="{FF2B5EF4-FFF2-40B4-BE49-F238E27FC236}">
                <a16:creationId xmlns:a16="http://schemas.microsoft.com/office/drawing/2014/main" id="{769F6BF2-3CB7-9A45-8450-6D19D2B11B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0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08470"/>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What</a:t>
            </a:r>
            <a:r>
              <a:rPr lang="it-IT" sz="3400" b="1" dirty="0">
                <a:solidFill>
                  <a:schemeClr val="bg1"/>
                </a:solidFill>
              </a:rPr>
              <a:t> </a:t>
            </a:r>
            <a:r>
              <a:rPr lang="it-IT" sz="3400" b="1" dirty="0" err="1">
                <a:solidFill>
                  <a:schemeClr val="bg1"/>
                </a:solidFill>
              </a:rPr>
              <a:t>is</a:t>
            </a:r>
            <a:r>
              <a:rPr lang="it-IT" sz="3400" b="1" dirty="0">
                <a:solidFill>
                  <a:schemeClr val="bg1"/>
                </a:solidFill>
              </a:rPr>
              <a:t> Employer </a:t>
            </a:r>
            <a:r>
              <a:rPr lang="it-IT" sz="3400" b="1" dirty="0" err="1">
                <a:solidFill>
                  <a:schemeClr val="bg1"/>
                </a:solidFill>
              </a:rPr>
              <a:t>Branding</a:t>
            </a:r>
            <a:r>
              <a:rPr lang="it-IT" sz="3400" b="1" dirty="0">
                <a:solidFill>
                  <a:schemeClr val="bg1"/>
                </a:solidFill>
              </a:rPr>
              <a:t>?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E5F74532-1386-FD4B-85D1-A6ADD424BC85}"/>
              </a:ext>
            </a:extLst>
          </p:cNvPr>
          <p:cNvSpPr/>
          <p:nvPr/>
        </p:nvSpPr>
        <p:spPr>
          <a:xfrm>
            <a:off x="3298695" y="2228003"/>
            <a:ext cx="5533605" cy="3463449"/>
          </a:xfrm>
          <a:prstGeom prst="rect">
            <a:avLst/>
          </a:prstGeom>
        </p:spPr>
        <p:txBody>
          <a:bodyPr wrap="square">
            <a:spAutoFit/>
          </a:bodyPr>
          <a:lstStyle/>
          <a:p>
            <a:pPr algn="just">
              <a:lnSpc>
                <a:spcPct val="200000"/>
              </a:lnSpc>
            </a:pPr>
            <a:r>
              <a:rPr lang="en-US" sz="1600" dirty="0"/>
              <a:t>A definition of the term ‘employer brand’ was first posited in 1996 by Simon Barrow, chairman of People in Business, and Tim Ambler, Senior Fellow of London Business School, in the Journal of Brand Management as: </a:t>
            </a:r>
            <a:r>
              <a:rPr lang="en-US" sz="1600" b="1" i="1" dirty="0"/>
              <a:t>"The package of functional, economic and psychological benefits provided by employment, and identified with the employing company." </a:t>
            </a:r>
            <a:endParaRPr lang="it-IT" sz="1600" dirty="0"/>
          </a:p>
        </p:txBody>
      </p:sp>
      <p:pic>
        <p:nvPicPr>
          <p:cNvPr id="11" name="Immagine 10">
            <a:extLst>
              <a:ext uri="{FF2B5EF4-FFF2-40B4-BE49-F238E27FC236}">
                <a16:creationId xmlns:a16="http://schemas.microsoft.com/office/drawing/2014/main" id="{33C1B204-3E81-FB42-8199-664FC8B56D2C}"/>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2454"/>
                    </a14:imgEffect>
                    <a14:imgEffect>
                      <a14:saturation sat="400000"/>
                    </a14:imgEffect>
                  </a14:imgLayer>
                </a14:imgProps>
              </a:ext>
              <a:ext uri="{28A0092B-C50C-407E-A947-70E740481C1C}">
                <a14:useLocalDpi xmlns:a14="http://schemas.microsoft.com/office/drawing/2010/main"/>
              </a:ext>
            </a:extLst>
          </a:blip>
          <a:stretch>
            <a:fillRect/>
          </a:stretch>
        </p:blipFill>
        <p:spPr>
          <a:xfrm>
            <a:off x="678205" y="2474756"/>
            <a:ext cx="2480133" cy="2480133"/>
          </a:xfrm>
          <a:prstGeom prst="rect">
            <a:avLst/>
          </a:prstGeom>
          <a:solidFill>
            <a:schemeClr val="bg1">
              <a:alpha val="53000"/>
            </a:schemeClr>
          </a:solidFill>
          <a:effectLst>
            <a:outerShdw blurRad="76200" dist="12700" dir="8100000" sy="-23000" kx="800400" algn="br" rotWithShape="0">
              <a:schemeClr val="accent1">
                <a:lumMod val="75000"/>
                <a:alpha val="20000"/>
              </a:schemeClr>
            </a:outerShdw>
          </a:effectLst>
        </p:spPr>
      </p:pic>
      <p:pic>
        <p:nvPicPr>
          <p:cNvPr id="9" name="Grafik 357">
            <a:extLst>
              <a:ext uri="{FF2B5EF4-FFF2-40B4-BE49-F238E27FC236}">
                <a16:creationId xmlns:a16="http://schemas.microsoft.com/office/drawing/2014/main" id="{B3247312-D0D2-774E-9341-EDCEF07D3F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9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534328"/>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What</a:t>
            </a:r>
            <a:r>
              <a:rPr lang="it-IT" sz="3400" b="1" dirty="0">
                <a:solidFill>
                  <a:schemeClr val="bg1"/>
                </a:solidFill>
              </a:rPr>
              <a:t> </a:t>
            </a:r>
            <a:r>
              <a:rPr lang="it-IT" sz="3400" b="1" dirty="0" err="1">
                <a:solidFill>
                  <a:schemeClr val="bg1"/>
                </a:solidFill>
              </a:rPr>
              <a:t>is</a:t>
            </a:r>
            <a:r>
              <a:rPr lang="it-IT" sz="3400" b="1" dirty="0">
                <a:solidFill>
                  <a:schemeClr val="bg1"/>
                </a:solidFill>
              </a:rPr>
              <a:t> Employer </a:t>
            </a:r>
            <a:r>
              <a:rPr lang="it-IT" sz="3400" b="1" dirty="0" err="1">
                <a:solidFill>
                  <a:schemeClr val="bg1"/>
                </a:solidFill>
              </a:rPr>
              <a:t>Branding</a:t>
            </a:r>
            <a:r>
              <a:rPr lang="it-IT" sz="3400" b="1" dirty="0">
                <a:solidFill>
                  <a:schemeClr val="bg1"/>
                </a:solidFill>
              </a:rPr>
              <a:t>? </a:t>
            </a:r>
            <a:br>
              <a:rPr lang="it-IT" sz="3400" dirty="0"/>
            </a:br>
            <a:endParaRPr lang="en-GB" sz="3400" b="1" dirty="0">
              <a:ln/>
              <a:solidFill>
                <a:schemeClr val="bg1"/>
              </a:solidFill>
            </a:endParaRPr>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FE9647B3-6C3C-3743-B2FA-976279B06C4C}"/>
              </a:ext>
            </a:extLst>
          </p:cNvPr>
          <p:cNvSpPr/>
          <p:nvPr/>
        </p:nvSpPr>
        <p:spPr>
          <a:xfrm>
            <a:off x="421100" y="2081155"/>
            <a:ext cx="5708064" cy="3371116"/>
          </a:xfrm>
          <a:prstGeom prst="rect">
            <a:avLst/>
          </a:prstGeom>
        </p:spPr>
        <p:txBody>
          <a:bodyPr wrap="square">
            <a:spAutoFit/>
          </a:bodyPr>
          <a:lstStyle/>
          <a:p>
            <a:pPr algn="just">
              <a:lnSpc>
                <a:spcPct val="150000"/>
              </a:lnSpc>
            </a:pPr>
            <a:r>
              <a:rPr lang="en-US" sz="1600" dirty="0"/>
              <a:t>Additionally, this is what the Chartered Institute of Personnel and Development (CIPD) has to say about </a:t>
            </a:r>
            <a:r>
              <a:rPr lang="en-US" sz="1600" b="1" dirty="0"/>
              <a:t>employer brand;</a:t>
            </a:r>
            <a:r>
              <a:rPr lang="en-US" sz="1600" dirty="0"/>
              <a:t> </a:t>
            </a:r>
            <a:r>
              <a:rPr lang="en-US" sz="1600" b="1" i="1" dirty="0"/>
              <a:t>“the way in which organization's differentiate themselves in the labor market, enabling them to recruit, retain and engage the right people. A strong employer brand helps businesses compete for the best talent and establish credibility. It should connect with an organization's values and must run consistently through its approach to people management.” </a:t>
            </a:r>
            <a:endParaRPr lang="it-IT" sz="1600" dirty="0"/>
          </a:p>
        </p:txBody>
      </p:sp>
      <p:pic>
        <p:nvPicPr>
          <p:cNvPr id="6" name="Elemento grafico 5" descr="Pubblico target">
            <a:extLst>
              <a:ext uri="{FF2B5EF4-FFF2-40B4-BE49-F238E27FC236}">
                <a16:creationId xmlns:a16="http://schemas.microsoft.com/office/drawing/2014/main" id="{3EEFD821-1C1F-EF45-9819-BABB4FE2D97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2040" y="2588867"/>
            <a:ext cx="2831260" cy="2831260"/>
          </a:xfrm>
          <a:prstGeom prst="rect">
            <a:avLst/>
          </a:prstGeom>
        </p:spPr>
      </p:pic>
      <p:pic>
        <p:nvPicPr>
          <p:cNvPr id="7" name="Grafik 357">
            <a:extLst>
              <a:ext uri="{FF2B5EF4-FFF2-40B4-BE49-F238E27FC236}">
                <a16:creationId xmlns:a16="http://schemas.microsoft.com/office/drawing/2014/main" id="{48B4753F-F005-C248-97EF-8AE4B3A19E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What</a:t>
            </a:r>
            <a:r>
              <a:rPr lang="it-IT" sz="3400" b="1" dirty="0">
                <a:solidFill>
                  <a:schemeClr val="bg1"/>
                </a:solidFill>
              </a:rPr>
              <a:t> </a:t>
            </a:r>
            <a:r>
              <a:rPr lang="it-IT" sz="3400" b="1" dirty="0" err="1">
                <a:solidFill>
                  <a:schemeClr val="bg1"/>
                </a:solidFill>
              </a:rPr>
              <a:t>is</a:t>
            </a:r>
            <a:r>
              <a:rPr lang="it-IT" sz="3400" b="1" dirty="0">
                <a:solidFill>
                  <a:schemeClr val="bg1"/>
                </a:solidFill>
              </a:rPr>
              <a:t> Employer </a:t>
            </a:r>
            <a:r>
              <a:rPr lang="it-IT" sz="3400" b="1" dirty="0" err="1">
                <a:solidFill>
                  <a:schemeClr val="bg1"/>
                </a:solidFill>
              </a:rPr>
              <a:t>Branding</a:t>
            </a:r>
            <a:r>
              <a:rPr lang="it-IT" sz="3400" b="1" dirty="0">
                <a:solidFill>
                  <a:schemeClr val="bg1"/>
                </a:solidFill>
              </a:rPr>
              <a:t>? </a:t>
            </a:r>
            <a:br>
              <a:rPr lang="it-IT" sz="3400" dirty="0"/>
            </a:b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96313" y="2146245"/>
            <a:ext cx="8351373" cy="3788728"/>
          </a:xfrm>
          <a:prstGeom prst="rect">
            <a:avLst/>
          </a:prstGeom>
        </p:spPr>
        <p:txBody>
          <a:bodyPr spcFirstLastPara="1" vert="horz" wrap="square" lIns="91425" tIns="91425" rIns="91425" bIns="91425" rtlCol="0" anchor="t" anchorCtr="0">
            <a:noAutofit/>
          </a:bodyPr>
          <a:lstStyle/>
          <a:p>
            <a:pPr algn="just">
              <a:lnSpc>
                <a:spcPct val="200000"/>
              </a:lnSpc>
            </a:pPr>
            <a:r>
              <a:rPr lang="en-US" sz="1600" b="1" dirty="0"/>
              <a:t>Let me explain </a:t>
            </a:r>
            <a:r>
              <a:rPr lang="en-US" sz="1600" b="1" i="1" dirty="0"/>
              <a:t>what employer brand is </a:t>
            </a:r>
            <a:r>
              <a:rPr lang="en-US" sz="1600" b="1" dirty="0"/>
              <a:t>and why you might want to start paying more attention to this topic. An employer brand is the market perception of what it's like to work for an organization. In other words, it's the image that your perspective, current, and past employees have in their minds about the employment experience at your company. It's based on a number of factors, including your company culture, work environment, and employee benefits. </a:t>
            </a: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a16="http://schemas.microsoft.com/office/drawing/2014/main" id="{9EDF3C53-134B-FE4B-AF3E-16EA0F96A4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9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t>
            </a:r>
            <a:br>
              <a:rPr lang="de-AT" sz="3600" i="1" dirty="0">
                <a:latin typeface="Calibri" panose="020F0502020204030204" pitchFamily="34" charset="0"/>
              </a:rPr>
            </a:br>
            <a:r>
              <a:rPr lang="it-IT" sz="3400" b="1" dirty="0" err="1">
                <a:solidFill>
                  <a:schemeClr val="bg1"/>
                </a:solidFill>
              </a:rPr>
              <a:t>What</a:t>
            </a:r>
            <a:r>
              <a:rPr lang="it-IT" sz="3400" b="1" dirty="0">
                <a:solidFill>
                  <a:schemeClr val="bg1"/>
                </a:solidFill>
              </a:rPr>
              <a:t> </a:t>
            </a:r>
            <a:r>
              <a:rPr lang="it-IT" sz="3400" b="1" dirty="0" err="1">
                <a:solidFill>
                  <a:schemeClr val="bg1"/>
                </a:solidFill>
              </a:rPr>
              <a:t>is</a:t>
            </a:r>
            <a:r>
              <a:rPr lang="it-IT" sz="3400" b="1" dirty="0">
                <a:solidFill>
                  <a:schemeClr val="bg1"/>
                </a:solidFill>
              </a:rPr>
              <a:t> Employer </a:t>
            </a:r>
            <a:r>
              <a:rPr lang="it-IT" sz="3400" b="1" dirty="0" err="1">
                <a:solidFill>
                  <a:schemeClr val="bg1"/>
                </a:solidFill>
              </a:rPr>
              <a:t>Branding</a:t>
            </a:r>
            <a:r>
              <a:rPr lang="it-IT" sz="3400" b="1" dirty="0">
                <a:solidFill>
                  <a:schemeClr val="bg1"/>
                </a:solidFill>
              </a:rPr>
              <a:t>? </a:t>
            </a:r>
            <a:br>
              <a:rPr lang="it-IT" sz="3400" dirty="0"/>
            </a:br>
            <a:endParaRPr lang="en-GB" sz="3400" b="1" dirty="0">
              <a:ln/>
              <a:solidFill>
                <a:schemeClr val="bg1"/>
              </a:solidFill>
            </a:endParaRPr>
          </a:p>
        </p:txBody>
      </p:sp>
      <p:sp>
        <p:nvSpPr>
          <p:cNvPr id="4" name="Rectangle 8">
            <a:extLst>
              <a:ext uri="{FF2B5EF4-FFF2-40B4-BE49-F238E27FC236}">
                <a16:creationId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BD4E8B03-DCE5-8749-8BF7-23C482DE99E0}"/>
              </a:ext>
            </a:extLst>
          </p:cNvPr>
          <p:cNvSpPr/>
          <p:nvPr/>
        </p:nvSpPr>
        <p:spPr>
          <a:xfrm>
            <a:off x="304607" y="2175200"/>
            <a:ext cx="5339649" cy="3330848"/>
          </a:xfrm>
          <a:prstGeom prst="rect">
            <a:avLst/>
          </a:prstGeom>
        </p:spPr>
        <p:txBody>
          <a:bodyPr wrap="square">
            <a:spAutoFit/>
          </a:bodyPr>
          <a:lstStyle/>
          <a:p>
            <a:pPr algn="just">
              <a:lnSpc>
                <a:spcPct val="200000"/>
              </a:lnSpc>
            </a:pPr>
            <a:r>
              <a:rPr lang="en-US" dirty="0"/>
              <a:t>Every company has an employer brand. Some are more well known than others.  So, you need to be ready to attract new people in a tight market. Start working on your brand today, and you'll be well positioned should you find yourself with unexpected job openings. </a:t>
            </a:r>
            <a:r>
              <a:rPr lang="en-US" sz="1600" dirty="0"/>
              <a:t>  </a:t>
            </a:r>
            <a:endParaRPr lang="it-IT" sz="1600" dirty="0"/>
          </a:p>
        </p:txBody>
      </p:sp>
      <p:pic>
        <p:nvPicPr>
          <p:cNvPr id="6" name="Elemento grafico 5" descr="Recensione cliente da destra a sinistra">
            <a:extLst>
              <a:ext uri="{FF2B5EF4-FFF2-40B4-BE49-F238E27FC236}">
                <a16:creationId xmlns:a16="http://schemas.microsoft.com/office/drawing/2014/main" id="{079A57ED-EAB6-254E-A90C-6CBD089D33A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4257" y="2283647"/>
            <a:ext cx="3188043" cy="3188043"/>
          </a:xfrm>
          <a:prstGeom prst="rect">
            <a:avLst/>
          </a:prstGeom>
        </p:spPr>
      </p:pic>
      <p:pic>
        <p:nvPicPr>
          <p:cNvPr id="9" name="Grafik 357">
            <a:extLst>
              <a:ext uri="{FF2B5EF4-FFF2-40B4-BE49-F238E27FC236}">
                <a16:creationId xmlns:a16="http://schemas.microsoft.com/office/drawing/2014/main" id="{27B3FF35-B2F9-7247-826F-5FFB3476FF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232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42</TotalTime>
  <Words>2043</Words>
  <Application>Microsoft Office PowerPoint</Application>
  <PresentationFormat>On-screen Show (4:3)</PresentationFormat>
  <Paragraphs>169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vt:lpstr>
      <vt:lpstr>Office</vt:lpstr>
      <vt:lpstr>Talent 4.0 –  Talent Management for SMEs Training Programme</vt:lpstr>
      <vt:lpstr>PowerPoint Presentation</vt:lpstr>
      <vt:lpstr>Learning Unit 01:  Employer Branding to Attract Talent Employer Brand Defined </vt:lpstr>
      <vt:lpstr>Learning Outcomes</vt:lpstr>
      <vt:lpstr>Contents of learning unit 01</vt:lpstr>
      <vt:lpstr>  What is Employer Branding?  </vt:lpstr>
      <vt:lpstr>  What is Employer Branding?  </vt:lpstr>
      <vt:lpstr>  What is Employer Branding?  </vt:lpstr>
      <vt:lpstr>  What is Employer Branding?  </vt:lpstr>
      <vt:lpstr>  What is Employer Branding?  </vt:lpstr>
      <vt:lpstr>  Benefits of employer branding </vt:lpstr>
      <vt:lpstr>  Benefits of employer branding </vt:lpstr>
      <vt:lpstr>Components of an employer brand</vt:lpstr>
      <vt:lpstr>  Components of an employer brand </vt:lpstr>
      <vt:lpstr>  Components of an employer brand </vt:lpstr>
      <vt:lpstr>  Components of an employer brand </vt:lpstr>
      <vt:lpstr>A company's reputation is its brand </vt:lpstr>
      <vt:lpstr>  A company's reputation is its brand  </vt:lpstr>
      <vt:lpstr>  A company's reputation is its brand  </vt:lpstr>
      <vt:lpstr>  A company's reputation is its brand   </vt:lpstr>
      <vt:lpstr>  Employer branding process/cycle </vt:lpstr>
      <vt:lpstr>  Employer branding process/cycle </vt:lpstr>
      <vt:lpstr>   </vt:lpstr>
      <vt:lpstr>  Employer branding process/cycle </vt:lpstr>
      <vt:lpstr>  Employer branding process/cycle </vt:lpstr>
      <vt:lpstr>  A Business Case  </vt:lpstr>
      <vt:lpstr>  A Business Case  </vt:lpstr>
      <vt:lpstr>Summary/Conclusion</vt:lpstr>
      <vt:lpstr>  R E F E R E N C E S </vt:lpstr>
      <vt:lpstr>Thank you for watching! </vt:lpstr>
    </vt:vector>
  </TitlesOfParts>
  <Company>WKO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OE Sundin</dc:creator>
  <cp:lastModifiedBy>FIPL12</cp:lastModifiedBy>
  <cp:revision>121</cp:revision>
  <dcterms:created xsi:type="dcterms:W3CDTF">2019-12-09T12:18:42Z</dcterms:created>
  <dcterms:modified xsi:type="dcterms:W3CDTF">2020-05-19T16:28:42Z</dcterms:modified>
</cp:coreProperties>
</file>