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6" r:id="rId2"/>
    <p:sldId id="257" r:id="rId3"/>
    <p:sldId id="258" r:id="rId4"/>
    <p:sldId id="275" r:id="rId5"/>
    <p:sldId id="259" r:id="rId6"/>
    <p:sldId id="274" r:id="rId7"/>
    <p:sldId id="260" r:id="rId8"/>
    <p:sldId id="276" r:id="rId9"/>
    <p:sldId id="277" r:id="rId10"/>
    <p:sldId id="261" r:id="rId11"/>
    <p:sldId id="262" r:id="rId12"/>
    <p:sldId id="263" r:id="rId13"/>
    <p:sldId id="287" r:id="rId14"/>
    <p:sldId id="282" r:id="rId15"/>
    <p:sldId id="284" r:id="rId16"/>
    <p:sldId id="283" r:id="rId17"/>
    <p:sldId id="285" r:id="rId18"/>
    <p:sldId id="286" r:id="rId19"/>
    <p:sldId id="278" r:id="rId20"/>
    <p:sldId id="271" r:id="rId21"/>
    <p:sldId id="272" r:id="rId22"/>
    <p:sldId id="280" r:id="rId23"/>
    <p:sldId id="273"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7877"/>
    <p:restoredTop sz="94632"/>
  </p:normalViewPr>
  <p:slideViewPr>
    <p:cSldViewPr snapToGrid="0">
      <p:cViewPr varScale="1">
        <p:scale>
          <a:sx n="65" d="100"/>
          <a:sy n="65" d="100"/>
        </p:scale>
        <p:origin x="1164"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6B2D7-E440-4635-9B03-115F50B6CAA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0180FD4F-1143-495B-B908-EA6055C3A76C}">
      <dgm:prSet phldrT="[Texto]"/>
      <dgm:spPr/>
      <dgm:t>
        <a:bodyPr/>
        <a:lstStyle/>
        <a:p>
          <a:pPr algn="ctr"/>
          <a:r>
            <a:rPr lang="es-ES" b="1" dirty="0"/>
            <a:t>1.-Define </a:t>
          </a:r>
          <a:r>
            <a:rPr lang="es-ES" b="1" dirty="0" err="1"/>
            <a:t>company</a:t>
          </a:r>
          <a:r>
            <a:rPr lang="es-ES" b="1" dirty="0"/>
            <a:t> </a:t>
          </a:r>
          <a:r>
            <a:rPr lang="es-ES" b="1" dirty="0" err="1"/>
            <a:t>goals</a:t>
          </a:r>
          <a:r>
            <a:rPr lang="es-ES" b="1" dirty="0"/>
            <a:t> </a:t>
          </a:r>
        </a:p>
      </dgm:t>
    </dgm:pt>
    <dgm:pt modelId="{60AC7314-86C2-4EE8-B001-A35088BAA960}" type="parTrans" cxnId="{A6CE9519-3CBE-42D9-A6C2-42395F0AD1A9}">
      <dgm:prSet/>
      <dgm:spPr/>
      <dgm:t>
        <a:bodyPr/>
        <a:lstStyle/>
        <a:p>
          <a:endParaRPr lang="es-ES"/>
        </a:p>
      </dgm:t>
    </dgm:pt>
    <dgm:pt modelId="{7B95B62F-2BE9-4D5A-A3C9-713F3AC5697E}" type="sibTrans" cxnId="{A6CE9519-3CBE-42D9-A6C2-42395F0AD1A9}">
      <dgm:prSet/>
      <dgm:spPr/>
      <dgm:t>
        <a:bodyPr/>
        <a:lstStyle/>
        <a:p>
          <a:endParaRPr lang="es-ES"/>
        </a:p>
      </dgm:t>
    </dgm:pt>
    <dgm:pt modelId="{2C3AFB7E-DEFA-4571-847C-7C1C8A8292CA}">
      <dgm:prSet phldrT="[Texto]"/>
      <dgm:spPr/>
      <dgm:t>
        <a:bodyPr/>
        <a:lstStyle/>
        <a:p>
          <a:r>
            <a:rPr lang="en-US" b="1" dirty="0"/>
            <a:t>2- Define your objectives and key results </a:t>
          </a:r>
          <a:endParaRPr lang="es-ES" b="1" dirty="0"/>
        </a:p>
      </dgm:t>
    </dgm:pt>
    <dgm:pt modelId="{13E31346-B1BD-4C99-A76A-8DE421D8F14B}" type="parTrans" cxnId="{34DA0E1B-4418-4BB9-868C-46977B821B7B}">
      <dgm:prSet/>
      <dgm:spPr/>
      <dgm:t>
        <a:bodyPr/>
        <a:lstStyle/>
        <a:p>
          <a:endParaRPr lang="es-ES"/>
        </a:p>
      </dgm:t>
    </dgm:pt>
    <dgm:pt modelId="{4E43DCA3-D9B9-4242-83C8-E9DE0DE17760}" type="sibTrans" cxnId="{34DA0E1B-4418-4BB9-868C-46977B821B7B}">
      <dgm:prSet/>
      <dgm:spPr/>
      <dgm:t>
        <a:bodyPr/>
        <a:lstStyle/>
        <a:p>
          <a:endParaRPr lang="es-ES"/>
        </a:p>
      </dgm:t>
    </dgm:pt>
    <dgm:pt modelId="{3D304D50-E7D2-4560-B2B6-E9CF94C1C959}">
      <dgm:prSet phldrT="[Texto]"/>
      <dgm:spPr/>
      <dgm:t>
        <a:bodyPr/>
        <a:lstStyle/>
        <a:p>
          <a:r>
            <a:rPr lang="en-US" b="1" dirty="0">
              <a:latin typeface="Raleway"/>
            </a:rPr>
            <a:t>3- Determine the key metrics </a:t>
          </a:r>
          <a:endParaRPr lang="es-ES" dirty="0"/>
        </a:p>
      </dgm:t>
    </dgm:pt>
    <dgm:pt modelId="{5BEC3311-676C-4E45-8287-FE1005C736F6}" type="parTrans" cxnId="{3B89B7C6-689B-4238-BB8F-B8E30398CDA2}">
      <dgm:prSet/>
      <dgm:spPr/>
      <dgm:t>
        <a:bodyPr/>
        <a:lstStyle/>
        <a:p>
          <a:endParaRPr lang="es-ES"/>
        </a:p>
      </dgm:t>
    </dgm:pt>
    <dgm:pt modelId="{B13F9DCA-2F7B-4E4B-88B2-F9CA6171F668}" type="sibTrans" cxnId="{3B89B7C6-689B-4238-BB8F-B8E30398CDA2}">
      <dgm:prSet/>
      <dgm:spPr/>
      <dgm:t>
        <a:bodyPr/>
        <a:lstStyle/>
        <a:p>
          <a:endParaRPr lang="es-ES"/>
        </a:p>
      </dgm:t>
    </dgm:pt>
    <dgm:pt modelId="{297D98C7-FCE3-4680-A5AB-FA7C4BF4FABC}">
      <dgm:prSet phldrT="[Texto]"/>
      <dgm:spPr/>
      <dgm:t>
        <a:bodyPr/>
        <a:lstStyle/>
        <a:p>
          <a:r>
            <a:rPr lang="en-US" b="1" dirty="0">
              <a:latin typeface="Raleway"/>
            </a:rPr>
            <a:t>4-Ensure your internal communications plan </a:t>
          </a:r>
          <a:endParaRPr lang="es-ES" dirty="0"/>
        </a:p>
      </dgm:t>
    </dgm:pt>
    <dgm:pt modelId="{FCD6F66E-DADA-4A3F-A0B6-20BAF77335E3}" type="parTrans" cxnId="{83B718FD-A31C-4385-B9D0-856EAD524628}">
      <dgm:prSet/>
      <dgm:spPr/>
      <dgm:t>
        <a:bodyPr/>
        <a:lstStyle/>
        <a:p>
          <a:endParaRPr lang="es-ES"/>
        </a:p>
      </dgm:t>
    </dgm:pt>
    <dgm:pt modelId="{78F9EC96-D29F-461A-82AB-9F72D3F939C3}" type="sibTrans" cxnId="{83B718FD-A31C-4385-B9D0-856EAD524628}">
      <dgm:prSet/>
      <dgm:spPr/>
      <dgm:t>
        <a:bodyPr/>
        <a:lstStyle/>
        <a:p>
          <a:endParaRPr lang="es-ES"/>
        </a:p>
      </dgm:t>
    </dgm:pt>
    <dgm:pt modelId="{46A5CE11-BE78-43D1-9511-F833A51FE640}" type="pres">
      <dgm:prSet presAssocID="{1066B2D7-E440-4635-9B03-115F50B6CAAB}" presName="Name0" presStyleCnt="0">
        <dgm:presLayoutVars>
          <dgm:dir/>
          <dgm:resizeHandles val="exact"/>
        </dgm:presLayoutVars>
      </dgm:prSet>
      <dgm:spPr/>
    </dgm:pt>
    <dgm:pt modelId="{7B078A07-5A88-490A-B1DD-2F81A384BDE3}" type="pres">
      <dgm:prSet presAssocID="{1066B2D7-E440-4635-9B03-115F50B6CAAB}" presName="cycle" presStyleCnt="0"/>
      <dgm:spPr/>
    </dgm:pt>
    <dgm:pt modelId="{E8816EEB-D31F-4607-9EE1-ADDE288906AA}" type="pres">
      <dgm:prSet presAssocID="{0180FD4F-1143-495B-B908-EA6055C3A76C}" presName="nodeFirstNode" presStyleLbl="node1" presStyleIdx="0" presStyleCnt="4">
        <dgm:presLayoutVars>
          <dgm:bulletEnabled val="1"/>
        </dgm:presLayoutVars>
      </dgm:prSet>
      <dgm:spPr/>
    </dgm:pt>
    <dgm:pt modelId="{6721CD94-C15B-4463-A7A2-966FB205EAB7}" type="pres">
      <dgm:prSet presAssocID="{7B95B62F-2BE9-4D5A-A3C9-713F3AC5697E}" presName="sibTransFirstNode" presStyleLbl="bgShp" presStyleIdx="0" presStyleCnt="1"/>
      <dgm:spPr/>
    </dgm:pt>
    <dgm:pt modelId="{8943F2AA-8B07-4656-9BC1-8B8CE6B0767F}" type="pres">
      <dgm:prSet presAssocID="{2C3AFB7E-DEFA-4571-847C-7C1C8A8292CA}" presName="nodeFollowingNodes" presStyleLbl="node1" presStyleIdx="1" presStyleCnt="4">
        <dgm:presLayoutVars>
          <dgm:bulletEnabled val="1"/>
        </dgm:presLayoutVars>
      </dgm:prSet>
      <dgm:spPr/>
    </dgm:pt>
    <dgm:pt modelId="{07AC5674-7AA7-4B93-B8EA-1C985BCB50EB}" type="pres">
      <dgm:prSet presAssocID="{3D304D50-E7D2-4560-B2B6-E9CF94C1C959}" presName="nodeFollowingNodes" presStyleLbl="node1" presStyleIdx="2" presStyleCnt="4">
        <dgm:presLayoutVars>
          <dgm:bulletEnabled val="1"/>
        </dgm:presLayoutVars>
      </dgm:prSet>
      <dgm:spPr/>
    </dgm:pt>
    <dgm:pt modelId="{160ACA60-6080-41C6-AF3F-865FE04FE1D6}" type="pres">
      <dgm:prSet presAssocID="{297D98C7-FCE3-4680-A5AB-FA7C4BF4FABC}" presName="nodeFollowingNodes" presStyleLbl="node1" presStyleIdx="3" presStyleCnt="4">
        <dgm:presLayoutVars>
          <dgm:bulletEnabled val="1"/>
        </dgm:presLayoutVars>
      </dgm:prSet>
      <dgm:spPr/>
    </dgm:pt>
  </dgm:ptLst>
  <dgm:cxnLst>
    <dgm:cxn modelId="{A6CE9519-3CBE-42D9-A6C2-42395F0AD1A9}" srcId="{1066B2D7-E440-4635-9B03-115F50B6CAAB}" destId="{0180FD4F-1143-495B-B908-EA6055C3A76C}" srcOrd="0" destOrd="0" parTransId="{60AC7314-86C2-4EE8-B001-A35088BAA960}" sibTransId="{7B95B62F-2BE9-4D5A-A3C9-713F3AC5697E}"/>
    <dgm:cxn modelId="{34DA0E1B-4418-4BB9-868C-46977B821B7B}" srcId="{1066B2D7-E440-4635-9B03-115F50B6CAAB}" destId="{2C3AFB7E-DEFA-4571-847C-7C1C8A8292CA}" srcOrd="1" destOrd="0" parTransId="{13E31346-B1BD-4C99-A76A-8DE421D8F14B}" sibTransId="{4E43DCA3-D9B9-4242-83C8-E9DE0DE17760}"/>
    <dgm:cxn modelId="{B4EA415E-B3A6-45CF-97C9-0B9976044021}" type="presOf" srcId="{7B95B62F-2BE9-4D5A-A3C9-713F3AC5697E}" destId="{6721CD94-C15B-4463-A7A2-966FB205EAB7}" srcOrd="0" destOrd="0" presId="urn:microsoft.com/office/officeart/2005/8/layout/cycle3"/>
    <dgm:cxn modelId="{9BE51042-9E76-436F-9DD8-5E760775059A}" type="presOf" srcId="{0180FD4F-1143-495B-B908-EA6055C3A76C}" destId="{E8816EEB-D31F-4607-9EE1-ADDE288906AA}" srcOrd="0" destOrd="0" presId="urn:microsoft.com/office/officeart/2005/8/layout/cycle3"/>
    <dgm:cxn modelId="{09418E6F-8219-41F3-80E4-3C7B2C6BB27C}" type="presOf" srcId="{297D98C7-FCE3-4680-A5AB-FA7C4BF4FABC}" destId="{160ACA60-6080-41C6-AF3F-865FE04FE1D6}" srcOrd="0" destOrd="0" presId="urn:microsoft.com/office/officeart/2005/8/layout/cycle3"/>
    <dgm:cxn modelId="{CEFC1D56-E713-48BC-B5DF-3AA1E5DD5A03}" type="presOf" srcId="{3D304D50-E7D2-4560-B2B6-E9CF94C1C959}" destId="{07AC5674-7AA7-4B93-B8EA-1C985BCB50EB}" srcOrd="0" destOrd="0" presId="urn:microsoft.com/office/officeart/2005/8/layout/cycle3"/>
    <dgm:cxn modelId="{5FBA1289-D303-47BD-80BE-073066E723F4}" type="presOf" srcId="{1066B2D7-E440-4635-9B03-115F50B6CAAB}" destId="{46A5CE11-BE78-43D1-9511-F833A51FE640}" srcOrd="0" destOrd="0" presId="urn:microsoft.com/office/officeart/2005/8/layout/cycle3"/>
    <dgm:cxn modelId="{1D5A37AC-8DC7-49E1-AD41-8A0A8D947C40}" type="presOf" srcId="{2C3AFB7E-DEFA-4571-847C-7C1C8A8292CA}" destId="{8943F2AA-8B07-4656-9BC1-8B8CE6B0767F}" srcOrd="0" destOrd="0" presId="urn:microsoft.com/office/officeart/2005/8/layout/cycle3"/>
    <dgm:cxn modelId="{3B89B7C6-689B-4238-BB8F-B8E30398CDA2}" srcId="{1066B2D7-E440-4635-9B03-115F50B6CAAB}" destId="{3D304D50-E7D2-4560-B2B6-E9CF94C1C959}" srcOrd="2" destOrd="0" parTransId="{5BEC3311-676C-4E45-8287-FE1005C736F6}" sibTransId="{B13F9DCA-2F7B-4E4B-88B2-F9CA6171F668}"/>
    <dgm:cxn modelId="{83B718FD-A31C-4385-B9D0-856EAD524628}" srcId="{1066B2D7-E440-4635-9B03-115F50B6CAAB}" destId="{297D98C7-FCE3-4680-A5AB-FA7C4BF4FABC}" srcOrd="3" destOrd="0" parTransId="{FCD6F66E-DADA-4A3F-A0B6-20BAF77335E3}" sibTransId="{78F9EC96-D29F-461A-82AB-9F72D3F939C3}"/>
    <dgm:cxn modelId="{5508CAB7-69C8-4420-9542-453BFF7959F7}" type="presParOf" srcId="{46A5CE11-BE78-43D1-9511-F833A51FE640}" destId="{7B078A07-5A88-490A-B1DD-2F81A384BDE3}" srcOrd="0" destOrd="0" presId="urn:microsoft.com/office/officeart/2005/8/layout/cycle3"/>
    <dgm:cxn modelId="{877FD26B-6B0D-4D6B-BC53-FAFC92B95C25}" type="presParOf" srcId="{7B078A07-5A88-490A-B1DD-2F81A384BDE3}" destId="{E8816EEB-D31F-4607-9EE1-ADDE288906AA}" srcOrd="0" destOrd="0" presId="urn:microsoft.com/office/officeart/2005/8/layout/cycle3"/>
    <dgm:cxn modelId="{009434E5-E78B-44E6-A0DA-8B320B998CA0}" type="presParOf" srcId="{7B078A07-5A88-490A-B1DD-2F81A384BDE3}" destId="{6721CD94-C15B-4463-A7A2-966FB205EAB7}" srcOrd="1" destOrd="0" presId="urn:microsoft.com/office/officeart/2005/8/layout/cycle3"/>
    <dgm:cxn modelId="{F2F073CC-9878-4570-BAEF-0A0C9483DF2C}" type="presParOf" srcId="{7B078A07-5A88-490A-B1DD-2F81A384BDE3}" destId="{8943F2AA-8B07-4656-9BC1-8B8CE6B0767F}" srcOrd="2" destOrd="0" presId="urn:microsoft.com/office/officeart/2005/8/layout/cycle3"/>
    <dgm:cxn modelId="{7D478E21-E266-418E-B6F4-2F1EE6487C46}" type="presParOf" srcId="{7B078A07-5A88-490A-B1DD-2F81A384BDE3}" destId="{07AC5674-7AA7-4B93-B8EA-1C985BCB50EB}" srcOrd="3" destOrd="0" presId="urn:microsoft.com/office/officeart/2005/8/layout/cycle3"/>
    <dgm:cxn modelId="{048DD4FE-5EA2-4439-9BB3-7FECD749456C}" type="presParOf" srcId="{7B078A07-5A88-490A-B1DD-2F81A384BDE3}" destId="{160ACA60-6080-41C6-AF3F-865FE04FE1D6}"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1CD94-C15B-4463-A7A2-966FB205EAB7}">
      <dsp:nvSpPr>
        <dsp:cNvPr id="0" name=""/>
        <dsp:cNvSpPr/>
      </dsp:nvSpPr>
      <dsp:spPr>
        <a:xfrm>
          <a:off x="1139720" y="-77759"/>
          <a:ext cx="3957249" cy="3957249"/>
        </a:xfrm>
        <a:prstGeom prst="circularArrow">
          <a:avLst>
            <a:gd name="adj1" fmla="val 4668"/>
            <a:gd name="adj2" fmla="val 272909"/>
            <a:gd name="adj3" fmla="val 12990363"/>
            <a:gd name="adj4" fmla="val 17923402"/>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16EEB-D31F-4607-9EE1-ADDE288906AA}">
      <dsp:nvSpPr>
        <dsp:cNvPr id="0" name=""/>
        <dsp:cNvSpPr/>
      </dsp:nvSpPr>
      <dsp:spPr>
        <a:xfrm>
          <a:off x="1854562" y="817"/>
          <a:ext cx="2527565" cy="126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1.-Define </a:t>
          </a:r>
          <a:r>
            <a:rPr lang="es-ES" sz="1800" b="1" kern="1200" dirty="0" err="1"/>
            <a:t>company</a:t>
          </a:r>
          <a:r>
            <a:rPr lang="es-ES" sz="1800" b="1" kern="1200" dirty="0"/>
            <a:t> </a:t>
          </a:r>
          <a:r>
            <a:rPr lang="es-ES" sz="1800" b="1" kern="1200" dirty="0" err="1"/>
            <a:t>goals</a:t>
          </a:r>
          <a:r>
            <a:rPr lang="es-ES" sz="1800" b="1" kern="1200" dirty="0"/>
            <a:t> </a:t>
          </a:r>
        </a:p>
      </dsp:txBody>
      <dsp:txXfrm>
        <a:off x="1916255" y="62510"/>
        <a:ext cx="2404179" cy="1140396"/>
      </dsp:txXfrm>
    </dsp:sp>
    <dsp:sp modelId="{8943F2AA-8B07-4656-9BC1-8B8CE6B0767F}">
      <dsp:nvSpPr>
        <dsp:cNvPr id="0" name=""/>
        <dsp:cNvSpPr/>
      </dsp:nvSpPr>
      <dsp:spPr>
        <a:xfrm>
          <a:off x="3275478" y="1421733"/>
          <a:ext cx="2527565" cy="126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 Define your objectives and key results </a:t>
          </a:r>
          <a:endParaRPr lang="es-ES" sz="1800" b="1" kern="1200" dirty="0"/>
        </a:p>
      </dsp:txBody>
      <dsp:txXfrm>
        <a:off x="3337171" y="1483426"/>
        <a:ext cx="2404179" cy="1140396"/>
      </dsp:txXfrm>
    </dsp:sp>
    <dsp:sp modelId="{07AC5674-7AA7-4B93-B8EA-1C985BCB50EB}">
      <dsp:nvSpPr>
        <dsp:cNvPr id="0" name=""/>
        <dsp:cNvSpPr/>
      </dsp:nvSpPr>
      <dsp:spPr>
        <a:xfrm>
          <a:off x="1854562" y="2842648"/>
          <a:ext cx="2527565" cy="126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Raleway"/>
            </a:rPr>
            <a:t>3- Determine the key metrics </a:t>
          </a:r>
          <a:endParaRPr lang="es-ES" sz="1800" kern="1200" dirty="0"/>
        </a:p>
      </dsp:txBody>
      <dsp:txXfrm>
        <a:off x="1916255" y="2904341"/>
        <a:ext cx="2404179" cy="1140396"/>
      </dsp:txXfrm>
    </dsp:sp>
    <dsp:sp modelId="{160ACA60-6080-41C6-AF3F-865FE04FE1D6}">
      <dsp:nvSpPr>
        <dsp:cNvPr id="0" name=""/>
        <dsp:cNvSpPr/>
      </dsp:nvSpPr>
      <dsp:spPr>
        <a:xfrm>
          <a:off x="433647" y="1421733"/>
          <a:ext cx="2527565" cy="126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Raleway"/>
            </a:rPr>
            <a:t>4-Ensure your internal communications plan </a:t>
          </a:r>
          <a:endParaRPr lang="es-ES" sz="1800" kern="1200" dirty="0"/>
        </a:p>
      </dsp:txBody>
      <dsp:txXfrm>
        <a:off x="495340" y="1483426"/>
        <a:ext cx="2404179" cy="114039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04258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193288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323279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19433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041727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76298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8624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10689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8834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331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045914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grpSp>
        <p:nvGrpSpPr>
          <p:cNvPr id="10" name="Group 9">
            <a:extLst>
              <a:ext uri="{FF2B5EF4-FFF2-40B4-BE49-F238E27FC236}">
                <a16:creationId xmlns:a16="http://schemas.microsoft.com/office/drawing/2014/main" id="{A33CAC24-F280-4910-B455-657311F83C1E}"/>
              </a:ext>
            </a:extLst>
          </p:cNvPr>
          <p:cNvGrpSpPr/>
          <p:nvPr userDrawn="1"/>
        </p:nvGrpSpPr>
        <p:grpSpPr>
          <a:xfrm>
            <a:off x="213681" y="160803"/>
            <a:ext cx="8838738" cy="6748674"/>
            <a:chOff x="213681" y="160803"/>
            <a:chExt cx="8838738" cy="6748674"/>
          </a:xfrm>
        </p:grpSpPr>
        <p:pic>
          <p:nvPicPr>
            <p:cNvPr id="11" name="Google Shape;22;p2">
              <a:extLst>
                <a:ext uri="{FF2B5EF4-FFF2-40B4-BE49-F238E27FC236}">
                  <a16:creationId xmlns:a16="http://schemas.microsoft.com/office/drawing/2014/main" id="{C7C65EF3-898D-4CA1-A47A-1C0F34EA4B49}"/>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
          <p:nvSpPr>
            <p:cNvPr id="12" name="Google Shape;23;p2">
              <a:extLst>
                <a:ext uri="{FF2B5EF4-FFF2-40B4-BE49-F238E27FC236}">
                  <a16:creationId xmlns:a16="http://schemas.microsoft.com/office/drawing/2014/main" id="{20186E56-93A3-474E-BD9B-16E5BB73D0CF}"/>
                </a:ext>
              </a:extLst>
            </p:cNvPr>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700" b="0" i="0" u="none" strike="noStrike" cap="none" dirty="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dirty="0">
                <a:solidFill>
                  <a:schemeClr val="dk1"/>
                </a:solidFill>
                <a:latin typeface="Calibri"/>
                <a:ea typeface="Calibri"/>
                <a:cs typeface="Calibri"/>
                <a:sym typeface="Calibri"/>
              </a:endParaRPr>
            </a:p>
          </p:txBody>
        </p:sp>
        <p:pic>
          <p:nvPicPr>
            <p:cNvPr id="13" name="Google Shape;21;p2">
              <a:extLst>
                <a:ext uri="{FF2B5EF4-FFF2-40B4-BE49-F238E27FC236}">
                  <a16:creationId xmlns:a16="http://schemas.microsoft.com/office/drawing/2014/main" id="{85F93D6C-97DD-4364-8F33-BE9247E7A8F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3681" y="160803"/>
              <a:ext cx="1837188" cy="1145483"/>
            </a:xfrm>
            <a:prstGeom prst="rect">
              <a:avLst/>
            </a:prstGeom>
            <a:noFill/>
            <a:ln>
              <a:noFill/>
            </a:ln>
          </p:spPr>
        </p:pic>
        <p:sp>
          <p:nvSpPr>
            <p:cNvPr id="14" name="Google Shape;158;p19">
              <a:extLst>
                <a:ext uri="{FF2B5EF4-FFF2-40B4-BE49-F238E27FC236}">
                  <a16:creationId xmlns:a16="http://schemas.microsoft.com/office/drawing/2014/main" id="{DE4075DB-9569-4BE2-A6F6-86453C85869F}"/>
                </a:ext>
              </a:extLst>
            </p:cNvPr>
            <p:cNvSpPr/>
            <p:nvPr userDrawn="1"/>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5" name="Google Shape;9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98" name="Google Shape;98;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70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36" name="Google Shape;36;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44" name="Google Shape;44;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54" name="Google Shape;54;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60" name="Google Shape;60;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hyperlink" Target="https://www.contactmonkey.com/blog/sending-internal-emails-outlook-guid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trepreneur.com/article/249312" TargetMode="External"/><Relationship Id="rId2" Type="http://schemas.openxmlformats.org/officeDocument/2006/relationships/hyperlink" Target="https://www.forbes.com/sites/kateharrison/2014/10/02/employee-alignment-the-secret-sauce-to-success/#54d1aa9be024" TargetMode="External"/><Relationship Id="rId1" Type="http://schemas.openxmlformats.org/officeDocument/2006/relationships/slideLayout" Target="../slideLayouts/slideLayout1.xml"/><Relationship Id="rId5" Type="http://schemas.openxmlformats.org/officeDocument/2006/relationships/hyperlink" Target="https://www.gallup.com/workplace/236249/manager-role-employee.aspx" TargetMode="External"/><Relationship Id="rId4" Type="http://schemas.openxmlformats.org/officeDocument/2006/relationships/hyperlink" Target="https://www.smartbrief.com/original/2015/04/3-levels-organizational-alignment-and-how-build-them-your-company"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microsoft.com/office/2007/relationships/hdphoto" Target="../media/hdphoto7.wdp"/><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 name="Imagen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1424066"/>
            <a:ext cx="9144000" cy="4302177"/>
          </a:xfrm>
          <a:prstGeom prst="rect">
            <a:avLst/>
          </a:prstGeom>
        </p:spPr>
      </p:pic>
      <p:sp>
        <p:nvSpPr>
          <p:cNvPr id="105" name="Google Shape;105;p14"/>
          <p:cNvSpPr txBox="1">
            <a:spLocks noGrp="1"/>
          </p:cNvSpPr>
          <p:nvPr>
            <p:ph type="ctrTitle"/>
          </p:nvPr>
        </p:nvSpPr>
        <p:spPr>
          <a:xfrm>
            <a:off x="421100" y="2889422"/>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600"/>
              <a:buFont typeface="Trebuchet MS"/>
              <a:buNone/>
            </a:pPr>
            <a:r>
              <a:rPr lang="en-US" sz="4600" b="1" dirty="0">
                <a:solidFill>
                  <a:schemeClr val="bg1"/>
                </a:solidFill>
              </a:rPr>
              <a:t>Talent 4.0 – </a:t>
            </a:r>
            <a:br>
              <a:rPr lang="en-US" sz="4600" b="1" dirty="0">
                <a:solidFill>
                  <a:schemeClr val="bg1"/>
                </a:solidFill>
              </a:rPr>
            </a:br>
            <a:r>
              <a:rPr lang="en-US" sz="4600" b="1" dirty="0">
                <a:solidFill>
                  <a:schemeClr val="bg1"/>
                </a:solidFill>
              </a:rPr>
              <a:t>Talent Management for SMEs</a:t>
            </a:r>
            <a:br>
              <a:rPr lang="en-US" sz="4600" b="1" dirty="0">
                <a:solidFill>
                  <a:schemeClr val="bg1"/>
                </a:solidFill>
              </a:rPr>
            </a:br>
            <a:r>
              <a:rPr lang="en-US" sz="4600" b="1" dirty="0">
                <a:solidFill>
                  <a:schemeClr val="bg1"/>
                </a:solidFill>
              </a:rPr>
              <a:t>Training </a:t>
            </a:r>
            <a:r>
              <a:rPr lang="en-US" sz="4600" b="1" dirty="0" err="1">
                <a:solidFill>
                  <a:schemeClr val="bg1"/>
                </a:solidFill>
              </a:rPr>
              <a:t>Programme</a:t>
            </a:r>
            <a:endParaRPr sz="4800" b="1" dirty="0">
              <a:solidFill>
                <a:schemeClr val="bg1"/>
              </a:solidFill>
            </a:endParaRPr>
          </a:p>
        </p:txBody>
      </p:sp>
      <p:sp>
        <p:nvSpPr>
          <p:cNvPr id="106" name="Google Shape;106;p14"/>
          <p:cNvSpPr txBox="1"/>
          <p:nvPr/>
        </p:nvSpPr>
        <p:spPr>
          <a:xfrm>
            <a:off x="3322041" y="4474778"/>
            <a:ext cx="228719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sng" strike="noStrike" cap="none" dirty="0">
                <a:solidFill>
                  <a:schemeClr val="bg1"/>
                </a:solidFill>
                <a:latin typeface="Trebuchet MS"/>
                <a:ea typeface="Trebuchet MS"/>
                <a:cs typeface="Trebuchet MS"/>
                <a:sym typeface="Trebuchet MS"/>
              </a:rPr>
              <a:t>https://</a:t>
            </a:r>
            <a:r>
              <a:rPr lang="en-US" sz="2000" b="0" i="0" u="sng" strike="noStrike" cap="none" dirty="0">
                <a:solidFill>
                  <a:schemeClr val="bg1"/>
                </a:solidFill>
                <a:latin typeface="Trebuchet MS"/>
                <a:ea typeface="Trebuchet MS"/>
                <a:cs typeface="Trebuchet MS"/>
                <a:sym typeface="Trebuchet MS"/>
              </a:rPr>
              <a:t>t4lent.eu</a:t>
            </a:r>
            <a:r>
              <a:rPr lang="en-US" sz="1800" b="0" i="0" u="sng" strike="noStrike" cap="none" dirty="0">
                <a:solidFill>
                  <a:schemeClr val="bg1"/>
                </a:solidFill>
                <a:latin typeface="Trebuchet MS"/>
                <a:ea typeface="Trebuchet MS"/>
                <a:cs typeface="Trebuchet MS"/>
                <a:sym typeface="Trebuchet MS"/>
              </a:rPr>
              <a:t>/</a:t>
            </a:r>
            <a:endParaRPr sz="1800" dirty="0">
              <a:solidFill>
                <a:schemeClr val="bg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060" b="1" dirty="0">
                <a:solidFill>
                  <a:schemeClr val="lt1"/>
                </a:solidFill>
              </a:rPr>
              <a:t>The s</a:t>
            </a:r>
            <a:r>
              <a:rPr lang="en-US" sz="3060" b="1" dirty="0">
                <a:solidFill>
                  <a:schemeClr val="lt1"/>
                </a:solidFill>
                <a:latin typeface="Trebuchet MS"/>
                <a:ea typeface="Trebuchet MS"/>
                <a:cs typeface="Trebuchet MS"/>
                <a:sym typeface="Trebuchet MS"/>
              </a:rPr>
              <a:t>ense of belonging</a:t>
            </a:r>
            <a:endParaRPr sz="3060" b="1" dirty="0">
              <a:solidFill>
                <a:schemeClr val="lt1"/>
              </a:solidFill>
            </a:endParaRPr>
          </a:p>
        </p:txBody>
      </p:sp>
      <p:sp>
        <p:nvSpPr>
          <p:cNvPr id="155" name="Google Shape;155;p19"/>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6" name="Google Shape;156;p19"/>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8" name="Google Shape;158;p1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7585E0B8-3E75-954B-B31E-F65170A42FE3}"/>
              </a:ext>
            </a:extLst>
          </p:cNvPr>
          <p:cNvSpPr txBox="1"/>
          <p:nvPr/>
        </p:nvSpPr>
        <p:spPr>
          <a:xfrm>
            <a:off x="524425" y="2273968"/>
            <a:ext cx="8312760" cy="3170099"/>
          </a:xfrm>
          <a:prstGeom prst="rect">
            <a:avLst/>
          </a:prstGeom>
          <a:noFill/>
        </p:spPr>
        <p:txBody>
          <a:bodyPr wrap="square" rtlCol="0">
            <a:spAutoFit/>
          </a:bodyPr>
          <a:lstStyle/>
          <a:p>
            <a:r>
              <a:rPr lang="en-US" sz="2000" dirty="0">
                <a:latin typeface="Trebuchet MS" panose="020B0703020202090204" pitchFamily="34" charset="0"/>
              </a:rPr>
              <a:t>A </a:t>
            </a:r>
            <a:r>
              <a:rPr lang="en-US" sz="2000" b="1" dirty="0">
                <a:latin typeface="Trebuchet MS" panose="020B0703020202090204" pitchFamily="34" charset="0"/>
              </a:rPr>
              <a:t>sense of belonging </a:t>
            </a:r>
            <a:r>
              <a:rPr lang="en-US" sz="2000" dirty="0">
                <a:latin typeface="Trebuchet MS" panose="020B0703020202090204" pitchFamily="34" charset="0"/>
              </a:rPr>
              <a:t>starts on day one and is either reinforced or diminished every day thereafter. </a:t>
            </a:r>
          </a:p>
          <a:p>
            <a:endParaRPr lang="en-US" sz="2000" dirty="0">
              <a:latin typeface="Trebuchet MS" panose="020B0703020202090204" pitchFamily="34" charset="0"/>
            </a:endParaRPr>
          </a:p>
          <a:p>
            <a:r>
              <a:rPr lang="en-US" sz="2000" dirty="0">
                <a:latin typeface="Trebuchet MS" panose="020B0703020202090204" pitchFamily="34" charset="0"/>
              </a:rPr>
              <a:t>Without belonging, people often feel like outsiders, even interlopers. If they aren’t welcomed into the culture, people can learn over time that their voice doesn’t get heard, that their efforts aren’t valued. </a:t>
            </a:r>
          </a:p>
          <a:p>
            <a:endParaRPr lang="en-US" sz="1600" dirty="0">
              <a:latin typeface="Trebuchet MS" panose="020B0703020202090204" pitchFamily="34" charset="0"/>
            </a:endParaRPr>
          </a:p>
          <a:p>
            <a:br>
              <a:rPr lang="es-ES" sz="1600" dirty="0"/>
            </a:br>
            <a:endParaRPr lang="en-US" sz="1600" dirty="0">
              <a:latin typeface="Trebuchet MS" panose="020B0703020202090204" pitchFamily="34" charset="0"/>
            </a:endParaRPr>
          </a:p>
          <a:p>
            <a:endParaRPr lang="en-US" sz="1600" dirty="0">
              <a:latin typeface="Trebuchet MS" panose="020B0703020202090204" pitchFamily="34" charset="0"/>
            </a:endParaRPr>
          </a:p>
          <a:p>
            <a:endParaRPr lang="en-US" sz="1600" dirty="0">
              <a:latin typeface="Trebuchet MS" panose="020B0703020202090204" pitchFamily="34" charset="0"/>
            </a:endParaRPr>
          </a:p>
        </p:txBody>
      </p:sp>
      <p:pic>
        <p:nvPicPr>
          <p:cNvPr id="5" name="Imagen 4">
            <a:extLst>
              <a:ext uri="{FF2B5EF4-FFF2-40B4-BE49-F238E27FC236}">
                <a16:creationId xmlns:a16="http://schemas.microsoft.com/office/drawing/2014/main" id="{DA67D572-FFD7-3D47-BF30-B0F4011A12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84304" y="4371871"/>
            <a:ext cx="5126655" cy="14878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5" name="Imagen 4">
            <a:extLst>
              <a:ext uri="{FF2B5EF4-FFF2-40B4-BE49-F238E27FC236}">
                <a16:creationId xmlns:a16="http://schemas.microsoft.com/office/drawing/2014/main" id="{03DA6CA2-3683-0F46-A614-50D1E205475A}"/>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05437" y="2960212"/>
            <a:ext cx="2414138" cy="2449737"/>
          </a:xfrm>
          <a:prstGeom prst="rect">
            <a:avLst/>
          </a:prstGeom>
        </p:spPr>
      </p:pic>
      <p:sp>
        <p:nvSpPr>
          <p:cNvPr id="166" name="Google Shape;166;p20"/>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60" b="1" dirty="0">
                <a:solidFill>
                  <a:schemeClr val="lt1"/>
                </a:solidFill>
              </a:rPr>
              <a:t>The sense of belonging</a:t>
            </a:r>
            <a:endParaRPr sz="3060" dirty="0"/>
          </a:p>
        </p:txBody>
      </p:sp>
      <p:sp>
        <p:nvSpPr>
          <p:cNvPr id="168" name="Google Shape;168;p20"/>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9" name="Google Shape;169;p20"/>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1" name="Google Shape;171;p2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15D6DFCC-5FE6-9545-A6B4-167AD8DC00E1}"/>
              </a:ext>
            </a:extLst>
          </p:cNvPr>
          <p:cNvSpPr txBox="1"/>
          <p:nvPr/>
        </p:nvSpPr>
        <p:spPr>
          <a:xfrm>
            <a:off x="339695" y="2356850"/>
            <a:ext cx="7620082" cy="3539430"/>
          </a:xfrm>
          <a:prstGeom prst="rect">
            <a:avLst/>
          </a:prstGeom>
          <a:noFill/>
        </p:spPr>
        <p:txBody>
          <a:bodyPr wrap="square" rtlCol="0">
            <a:spAutoFit/>
          </a:bodyPr>
          <a:lstStyle/>
          <a:p>
            <a:r>
              <a:rPr lang="en-US" sz="1600" dirty="0">
                <a:latin typeface="Trebuchet MS" panose="020B0703020202090204" pitchFamily="34" charset="0"/>
              </a:rPr>
              <a:t>When people feel safe, valued, happy and respected for who they are, they can harness their full potential </a:t>
            </a:r>
            <a:r>
              <a:rPr lang="en-US" sz="1600" dirty="0">
                <a:latin typeface="Trebuchet MS" panose="020B0703020202090204" pitchFamily="34" charset="0"/>
                <a:sym typeface="Wingdings" pitchFamily="2" charset="2"/>
              </a:rPr>
              <a:t></a:t>
            </a:r>
            <a:r>
              <a:rPr lang="en-US" sz="1600" dirty="0">
                <a:latin typeface="Trebuchet MS" panose="020B0703020202090204" pitchFamily="34" charset="0"/>
              </a:rPr>
              <a:t> including the ability to connect with others, think critically and creatively, and be open to others’ perspectives.</a:t>
            </a:r>
          </a:p>
          <a:p>
            <a:endParaRPr lang="en-US" sz="1600" dirty="0">
              <a:latin typeface="Trebuchet MS" panose="020B0703020202090204" pitchFamily="34" charset="0"/>
            </a:endParaRPr>
          </a:p>
          <a:p>
            <a:r>
              <a:rPr lang="en-US" sz="1600" b="1" dirty="0">
                <a:latin typeface="Trebuchet MS" panose="020B0703020202090204" pitchFamily="34" charset="0"/>
              </a:rPr>
              <a:t>Creating a sense of belonging is a powerful way for leaders to pull people together toward the same goals. </a:t>
            </a:r>
          </a:p>
          <a:p>
            <a:endParaRPr lang="en-US" sz="1600" b="1" dirty="0">
              <a:latin typeface="Trebuchet MS" panose="020B0703020202090204" pitchFamily="34" charset="0"/>
            </a:endParaRPr>
          </a:p>
          <a:p>
            <a:r>
              <a:rPr lang="en-US" sz="1600" dirty="0">
                <a:latin typeface="Trebuchet MS" panose="020B0703020202090204" pitchFamily="34" charset="0"/>
              </a:rPr>
              <a:t>When people feel they belong at your organization:</a:t>
            </a:r>
          </a:p>
          <a:p>
            <a:pPr marL="285750" indent="-285750">
              <a:buFont typeface="Arial" panose="020B0604020202020204" pitchFamily="34" charset="0"/>
              <a:buChar char="•"/>
            </a:pPr>
            <a:r>
              <a:rPr lang="en-US" sz="1600" dirty="0">
                <a:latin typeface="Trebuchet MS" panose="020B0703020202090204" pitchFamily="34" charset="0"/>
              </a:rPr>
              <a:t>they contribute more to team accomplishments; </a:t>
            </a:r>
          </a:p>
          <a:p>
            <a:pPr marL="285750" indent="-285750">
              <a:buFont typeface="Arial" panose="020B0604020202020204" pitchFamily="34" charset="0"/>
              <a:buChar char="•"/>
            </a:pPr>
            <a:r>
              <a:rPr lang="en-US" sz="1600" dirty="0">
                <a:latin typeface="Trebuchet MS" panose="020B0703020202090204" pitchFamily="34" charset="0"/>
              </a:rPr>
              <a:t>they find fulfillment and purpose in their work. </a:t>
            </a:r>
          </a:p>
          <a:p>
            <a:pPr marL="285750" indent="-285750">
              <a:buFont typeface="Arial" panose="020B0604020202020204" pitchFamily="34" charset="0"/>
              <a:buChar char="•"/>
            </a:pPr>
            <a:r>
              <a:rPr lang="en-US" sz="1600" dirty="0">
                <a:latin typeface="Trebuchet MS" panose="020B0703020202090204" pitchFamily="34" charset="0"/>
              </a:rPr>
              <a:t>give a feeling of responsibility for the outcome, </a:t>
            </a:r>
            <a:br>
              <a:rPr lang="en-US" sz="1600" dirty="0">
                <a:latin typeface="Trebuchet MS" panose="020B0703020202090204" pitchFamily="34" charset="0"/>
              </a:rPr>
            </a:br>
            <a:endParaRPr lang="en-US" sz="1600" dirty="0">
              <a:latin typeface="Trebuchet MS" panose="020B0703020202090204" pitchFamily="34" charset="0"/>
            </a:endParaRPr>
          </a:p>
          <a:p>
            <a:r>
              <a:rPr lang="en-US" sz="1600" dirty="0">
                <a:latin typeface="Trebuchet MS" panose="020B0703020202090204" pitchFamily="34" charset="0"/>
              </a:rPr>
              <a:t>So they encourage their colleagues to </a:t>
            </a:r>
            <a:r>
              <a:rPr lang="en-US" sz="1600" b="1" dirty="0">
                <a:latin typeface="Trebuchet MS" panose="020B0703020202090204" pitchFamily="34" charset="0"/>
              </a:rPr>
              <a:t>engage more deeply with your organization’s mission.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000" b="1" dirty="0">
                <a:solidFill>
                  <a:schemeClr val="bg1"/>
                </a:solidFill>
              </a:rPr>
              <a:t>How to improve organizational alignment</a:t>
            </a:r>
          </a:p>
        </p:txBody>
      </p:sp>
      <p:sp>
        <p:nvSpPr>
          <p:cNvPr id="181" name="Google Shape;181;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2" name="Google Shape;182;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4"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0E3A196E-721E-3147-8AE3-A73B67918771}"/>
              </a:ext>
            </a:extLst>
          </p:cNvPr>
          <p:cNvSpPr txBox="1"/>
          <p:nvPr/>
        </p:nvSpPr>
        <p:spPr>
          <a:xfrm>
            <a:off x="409074" y="2358189"/>
            <a:ext cx="8428111" cy="2769989"/>
          </a:xfrm>
          <a:prstGeom prst="rect">
            <a:avLst/>
          </a:prstGeom>
          <a:noFill/>
        </p:spPr>
        <p:txBody>
          <a:bodyPr wrap="square" rtlCol="0">
            <a:spAutoFit/>
          </a:bodyPr>
          <a:lstStyle/>
          <a:p>
            <a:pPr fontAlgn="base"/>
            <a:r>
              <a:rPr lang="en-US" sz="1800" b="1" dirty="0">
                <a:latin typeface="Trebuchet MS" panose="020B0703020202090204" pitchFamily="34" charset="0"/>
              </a:rPr>
              <a:t>95% of employees do not fully understand the company´s goals or what is expected from them to achieve these goals.</a:t>
            </a:r>
          </a:p>
          <a:p>
            <a:pPr fontAlgn="base"/>
            <a:endParaRPr lang="en-US" sz="1800" dirty="0">
              <a:latin typeface="Trebuchet MS" panose="020B0703020202090204" pitchFamily="34" charset="0"/>
            </a:endParaRPr>
          </a:p>
          <a:p>
            <a:pPr fontAlgn="base"/>
            <a:endParaRPr lang="en-US" sz="1800" dirty="0">
              <a:latin typeface="Trebuchet MS" panose="020B0703020202090204" pitchFamily="34" charset="0"/>
            </a:endParaRPr>
          </a:p>
          <a:p>
            <a:pPr algn="ctr" fontAlgn="base"/>
            <a:r>
              <a:rPr lang="en-US" sz="4800" dirty="0">
                <a:solidFill>
                  <a:schemeClr val="bg2">
                    <a:lumMod val="60000"/>
                    <a:lumOff val="40000"/>
                  </a:schemeClr>
                </a:solidFill>
                <a:latin typeface="Trebuchet MS" panose="020B0703020202090204" pitchFamily="34" charset="0"/>
              </a:rPr>
              <a:t>What do you think?</a:t>
            </a:r>
            <a:endParaRPr lang="en-US" sz="4000" dirty="0">
              <a:solidFill>
                <a:schemeClr val="bg2">
                  <a:lumMod val="60000"/>
                  <a:lumOff val="40000"/>
                </a:schemeClr>
              </a:solidFill>
              <a:latin typeface="Trebuchet MS" panose="020B0703020202090204" pitchFamily="34" charset="0"/>
            </a:endParaRPr>
          </a:p>
          <a:p>
            <a:pPr fontAlgn="base"/>
            <a:endParaRPr lang="en-US" sz="1800" dirty="0">
              <a:latin typeface="Trebuchet MS" panose="020B0703020202090204" pitchFamily="34" charset="0"/>
            </a:endParaRPr>
          </a:p>
          <a:p>
            <a:pPr fontAlgn="base"/>
            <a:endParaRPr lang="en-US" sz="1800" dirty="0">
              <a:latin typeface="Trebuchet MS" panose="020B0703020202090204" pitchFamily="34" charset="0"/>
            </a:endParaRPr>
          </a:p>
          <a:p>
            <a:pPr fontAlgn="base"/>
            <a:endParaRPr lang="en-US" sz="1800" dirty="0">
              <a:latin typeface="Trebuchet MS" panose="020B070302020209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000" b="1" dirty="0">
                <a:solidFill>
                  <a:schemeClr val="bg1"/>
                </a:solidFill>
              </a:rPr>
              <a:t>How to improve organizational alignment</a:t>
            </a:r>
          </a:p>
        </p:txBody>
      </p:sp>
      <p:sp>
        <p:nvSpPr>
          <p:cNvPr id="181" name="Google Shape;181;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2" name="Google Shape;182;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4"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0E3A196E-721E-3147-8AE3-A73B67918771}"/>
              </a:ext>
            </a:extLst>
          </p:cNvPr>
          <p:cNvSpPr txBox="1"/>
          <p:nvPr/>
        </p:nvSpPr>
        <p:spPr>
          <a:xfrm>
            <a:off x="274393" y="2337901"/>
            <a:ext cx="8562792" cy="4093428"/>
          </a:xfrm>
          <a:prstGeom prst="rect">
            <a:avLst/>
          </a:prstGeom>
          <a:noFill/>
        </p:spPr>
        <p:txBody>
          <a:bodyPr wrap="square" rtlCol="0">
            <a:spAutoFit/>
          </a:bodyPr>
          <a:lstStyle/>
          <a:p>
            <a:pPr fontAlgn="base"/>
            <a:r>
              <a:rPr lang="en-US" sz="1800" b="1" dirty="0">
                <a:latin typeface="Trebuchet MS" panose="020B0703020202090204" pitchFamily="34" charset="0"/>
              </a:rPr>
              <a:t>95% of employees do not fully understand the company´s goals or what is expected from them to achieve these goals.</a:t>
            </a:r>
          </a:p>
          <a:p>
            <a:pPr fontAlgn="base"/>
            <a:endParaRPr lang="en-US" sz="1800" dirty="0">
              <a:latin typeface="Trebuchet MS" panose="020B0703020202090204" pitchFamily="34" charset="0"/>
            </a:endParaRPr>
          </a:p>
          <a:p>
            <a:pPr fontAlgn="base"/>
            <a:r>
              <a:rPr lang="en-US" sz="1800" dirty="0">
                <a:latin typeface="Trebuchet MS" panose="020B0703020202090204" pitchFamily="34" charset="0"/>
              </a:rPr>
              <a:t>One of the main reasons why employees don’t fully understand the company’s goals is because these goals are </a:t>
            </a:r>
            <a:r>
              <a:rPr lang="en-US" sz="1800" b="1" dirty="0">
                <a:latin typeface="Trebuchet MS" panose="020B0703020202090204" pitchFamily="34" charset="0"/>
              </a:rPr>
              <a:t>not clearly communicated and explained</a:t>
            </a:r>
            <a:r>
              <a:rPr lang="en-US" sz="1800" dirty="0">
                <a:latin typeface="Trebuchet MS" panose="020B0703020202090204" pitchFamily="34" charset="0"/>
              </a:rPr>
              <a:t> to them.</a:t>
            </a:r>
          </a:p>
          <a:p>
            <a:pPr fontAlgn="base"/>
            <a:endParaRPr lang="en-US" sz="1800" dirty="0">
              <a:latin typeface="Trebuchet MS" panose="020B0703020202090204" pitchFamily="34" charset="0"/>
            </a:endParaRPr>
          </a:p>
          <a:p>
            <a:pPr algn="ctr" fontAlgn="base"/>
            <a:r>
              <a:rPr lang="en-US" sz="4000" dirty="0">
                <a:solidFill>
                  <a:schemeClr val="bg2">
                    <a:lumMod val="60000"/>
                    <a:lumOff val="40000"/>
                  </a:schemeClr>
                </a:solidFill>
                <a:latin typeface="Trebuchet MS" panose="020B0703020202090204" pitchFamily="34" charset="0"/>
              </a:rPr>
              <a:t>So, how can organizational alignment be improved?</a:t>
            </a:r>
            <a:endParaRPr lang="en-US" sz="3200" dirty="0">
              <a:solidFill>
                <a:schemeClr val="bg2">
                  <a:lumMod val="60000"/>
                  <a:lumOff val="40000"/>
                </a:schemeClr>
              </a:solidFill>
              <a:latin typeface="Trebuchet MS" panose="020B0703020202090204" pitchFamily="34" charset="0"/>
            </a:endParaRPr>
          </a:p>
          <a:p>
            <a:pPr fontAlgn="base"/>
            <a:endParaRPr lang="en-US" sz="1800" dirty="0">
              <a:latin typeface="Trebuchet MS" panose="020B0703020202090204" pitchFamily="34" charset="0"/>
            </a:endParaRPr>
          </a:p>
          <a:p>
            <a:pPr fontAlgn="base"/>
            <a:endParaRPr lang="en-US" sz="1800" dirty="0">
              <a:latin typeface="Trebuchet MS" panose="020B0703020202090204" pitchFamily="34" charset="0"/>
            </a:endParaRPr>
          </a:p>
          <a:p>
            <a:pPr fontAlgn="base"/>
            <a:endParaRPr lang="en-US" sz="1800" dirty="0">
              <a:latin typeface="Trebuchet MS" panose="020B0703020202090204" pitchFamily="34" charset="0"/>
            </a:endParaRPr>
          </a:p>
        </p:txBody>
      </p:sp>
    </p:spTree>
    <p:extLst>
      <p:ext uri="{BB962C8B-B14F-4D97-AF65-F5344CB8AC3E}">
        <p14:creationId xmlns:p14="http://schemas.microsoft.com/office/powerpoint/2010/main" val="113990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0517" y="1364104"/>
            <a:ext cx="6108468" cy="3949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9" name="Google Shape;179;p21"/>
          <p:cNvSpPr>
            <a:spLocks noGrp="1"/>
          </p:cNvSpPr>
          <p:nvPr>
            <p:ph type="ctrTitle"/>
          </p:nvPr>
        </p:nvSpPr>
        <p:spPr>
          <a:xfrm>
            <a:off x="316585" y="1543968"/>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000" b="1" dirty="0">
                <a:solidFill>
                  <a:schemeClr val="bg1"/>
                </a:solidFill>
              </a:rPr>
              <a:t>How to improve organizational alignment</a:t>
            </a:r>
          </a:p>
        </p:txBody>
      </p:sp>
      <p:sp>
        <p:nvSpPr>
          <p:cNvPr id="2" name="CuadroTexto 1"/>
          <p:cNvSpPr txBox="1"/>
          <p:nvPr/>
        </p:nvSpPr>
        <p:spPr>
          <a:xfrm>
            <a:off x="3191530" y="2666607"/>
            <a:ext cx="2798005" cy="1785104"/>
          </a:xfrm>
          <a:prstGeom prst="rect">
            <a:avLst/>
          </a:prstGeom>
          <a:noFill/>
        </p:spPr>
        <p:txBody>
          <a:bodyPr wrap="square" rtlCol="0">
            <a:spAutoFit/>
          </a:bodyPr>
          <a:lstStyle/>
          <a:p>
            <a:pPr algn="ctr"/>
            <a:r>
              <a:rPr lang="es-ES" sz="2200" b="1" dirty="0" err="1">
                <a:solidFill>
                  <a:schemeClr val="tx1"/>
                </a:solidFill>
                <a:latin typeface="Segoe Print" panose="02000600000000000000" pitchFamily="2" charset="0"/>
                <a:ea typeface="Trebuchet MS"/>
                <a:cs typeface="Trebuchet MS"/>
                <a:sym typeface="Trebuchet MS"/>
              </a:rPr>
              <a:t>Internal</a:t>
            </a:r>
            <a:r>
              <a:rPr lang="es-ES" sz="2200" b="1" dirty="0">
                <a:solidFill>
                  <a:schemeClr val="tx1"/>
                </a:solidFill>
                <a:latin typeface="Segoe Print" panose="02000600000000000000" pitchFamily="2" charset="0"/>
                <a:ea typeface="Trebuchet MS"/>
                <a:cs typeface="Trebuchet MS"/>
                <a:sym typeface="Trebuchet MS"/>
              </a:rPr>
              <a:t> </a:t>
            </a:r>
          </a:p>
          <a:p>
            <a:pPr algn="ctr"/>
            <a:endParaRPr lang="es-ES" sz="2200" b="1" dirty="0">
              <a:solidFill>
                <a:schemeClr val="tx1"/>
              </a:solidFill>
              <a:latin typeface="Segoe Print" panose="02000600000000000000" pitchFamily="2" charset="0"/>
              <a:ea typeface="Trebuchet MS"/>
              <a:cs typeface="Trebuchet MS"/>
              <a:sym typeface="Trebuchet MS"/>
            </a:endParaRPr>
          </a:p>
          <a:p>
            <a:pPr algn="ctr"/>
            <a:r>
              <a:rPr lang="es-ES" sz="2200" b="1" dirty="0" err="1">
                <a:solidFill>
                  <a:schemeClr val="tx1"/>
                </a:solidFill>
                <a:latin typeface="Segoe Print" panose="02000600000000000000" pitchFamily="2" charset="0"/>
                <a:ea typeface="Trebuchet MS"/>
                <a:cs typeface="Trebuchet MS"/>
                <a:sym typeface="Trebuchet MS"/>
              </a:rPr>
              <a:t>communication</a:t>
            </a:r>
            <a:endParaRPr lang="es-ES" sz="2200" b="1" dirty="0">
              <a:solidFill>
                <a:schemeClr val="tx1"/>
              </a:solidFill>
              <a:latin typeface="Segoe Print" panose="02000600000000000000" pitchFamily="2" charset="0"/>
              <a:ea typeface="Trebuchet MS"/>
              <a:cs typeface="Trebuchet MS"/>
              <a:sym typeface="Trebuchet MS"/>
            </a:endParaRPr>
          </a:p>
          <a:p>
            <a:pPr algn="ctr"/>
            <a:r>
              <a:rPr lang="es-ES" sz="2200" b="1" dirty="0">
                <a:solidFill>
                  <a:schemeClr val="tx1"/>
                </a:solidFill>
                <a:latin typeface="Segoe Print" panose="02000600000000000000" pitchFamily="2" charset="0"/>
                <a:ea typeface="Trebuchet MS"/>
                <a:cs typeface="Trebuchet MS"/>
                <a:sym typeface="Trebuchet MS"/>
              </a:rPr>
              <a:t> </a:t>
            </a:r>
          </a:p>
          <a:p>
            <a:pPr algn="ctr"/>
            <a:r>
              <a:rPr lang="es-ES" sz="2200" b="1" dirty="0">
                <a:solidFill>
                  <a:schemeClr val="tx1"/>
                </a:solidFill>
                <a:latin typeface="Segoe Print" panose="02000600000000000000" pitchFamily="2" charset="0"/>
                <a:ea typeface="Trebuchet MS"/>
                <a:cs typeface="Trebuchet MS"/>
                <a:sym typeface="Trebuchet MS"/>
              </a:rPr>
              <a:t>plan</a:t>
            </a: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248122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39291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000" b="1" dirty="0">
                <a:solidFill>
                  <a:schemeClr val="bg1"/>
                </a:solidFill>
              </a:rPr>
              <a:t>How to improve organizational alignment</a:t>
            </a: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graphicFrame>
        <p:nvGraphicFramePr>
          <p:cNvPr id="7" name="Diagrama 6"/>
          <p:cNvGraphicFramePr/>
          <p:nvPr>
            <p:extLst>
              <p:ext uri="{D42A27DB-BD31-4B8C-83A1-F6EECF244321}">
                <p14:modId xmlns:p14="http://schemas.microsoft.com/office/powerpoint/2010/main" val="1065201348"/>
              </p:ext>
            </p:extLst>
          </p:nvPr>
        </p:nvGraphicFramePr>
        <p:xfrm>
          <a:off x="1528884" y="2019869"/>
          <a:ext cx="6236691" cy="4107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266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5" name="Imagen 4"/>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716318" y="2181452"/>
            <a:ext cx="3163259" cy="3544791"/>
          </a:xfrm>
          <a:prstGeom prst="rect">
            <a:avLst/>
          </a:prstGeom>
        </p:spPr>
      </p:pic>
      <p:sp>
        <p:nvSpPr>
          <p:cNvPr id="179" name="Google Shape;179;p21"/>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000" b="1" dirty="0">
                <a:solidFill>
                  <a:schemeClr val="bg1"/>
                </a:solidFill>
              </a:rPr>
              <a:t>How to improve organizational alignment</a:t>
            </a: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Imagen 1"/>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244184" y="2181452"/>
            <a:ext cx="3163260" cy="3544791"/>
          </a:xfrm>
          <a:prstGeom prst="rect">
            <a:avLst/>
          </a:prstGeom>
        </p:spPr>
      </p:pic>
      <p:sp>
        <p:nvSpPr>
          <p:cNvPr id="4" name="Rectángulo 3"/>
          <p:cNvSpPr/>
          <p:nvPr/>
        </p:nvSpPr>
        <p:spPr>
          <a:xfrm>
            <a:off x="4845245" y="2367172"/>
            <a:ext cx="3054571" cy="3139321"/>
          </a:xfrm>
          <a:prstGeom prst="rect">
            <a:avLst/>
          </a:prstGeom>
        </p:spPr>
        <p:txBody>
          <a:bodyPr wrap="square">
            <a:spAutoFit/>
          </a:bodyPr>
          <a:lstStyle/>
          <a:p>
            <a:r>
              <a:rPr lang="en-US" sz="1800" b="1" u="sng" dirty="0">
                <a:solidFill>
                  <a:schemeClr val="bg1"/>
                </a:solidFill>
                <a:latin typeface="Trebuchet MS" panose="020B0703020202090204" pitchFamily="34" charset="0"/>
              </a:rPr>
              <a:t>Step 2: Define your objectives and key results for a successful internal communications plan</a:t>
            </a:r>
          </a:p>
          <a:p>
            <a:endParaRPr lang="en-US" sz="1800" u="sng" dirty="0">
              <a:solidFill>
                <a:schemeClr val="bg1"/>
              </a:solidFill>
              <a:latin typeface="Trebuchet MS" panose="020B0703020202090204" pitchFamily="34" charset="0"/>
            </a:endParaRPr>
          </a:p>
          <a:p>
            <a:r>
              <a:rPr lang="en-US" sz="1800" dirty="0">
                <a:solidFill>
                  <a:schemeClr val="bg1"/>
                </a:solidFill>
                <a:latin typeface="Trebuchet MS" panose="020B0703020202090204" pitchFamily="34" charset="0"/>
              </a:rPr>
              <a:t>Once you determine the main objectives for your team and the company at large,  you need to define how you will achieve those goals. </a:t>
            </a:r>
          </a:p>
        </p:txBody>
      </p:sp>
      <p:sp>
        <p:nvSpPr>
          <p:cNvPr id="3" name="Rectángulo 2"/>
          <p:cNvSpPr/>
          <p:nvPr/>
        </p:nvSpPr>
        <p:spPr>
          <a:xfrm>
            <a:off x="1424066" y="2367173"/>
            <a:ext cx="2863121" cy="3139321"/>
          </a:xfrm>
          <a:prstGeom prst="rect">
            <a:avLst/>
          </a:prstGeom>
        </p:spPr>
        <p:txBody>
          <a:bodyPr wrap="square">
            <a:spAutoFit/>
          </a:bodyPr>
          <a:lstStyle/>
          <a:p>
            <a:r>
              <a:rPr lang="en-US" sz="1800" b="1" u="sng" dirty="0">
                <a:solidFill>
                  <a:schemeClr val="bg1"/>
                </a:solidFill>
                <a:latin typeface="Trebuchet MS" panose="020B0703020202090204" pitchFamily="34" charset="0"/>
              </a:rPr>
              <a:t>Step 1: Define company goals, then align your team’s goals with them</a:t>
            </a:r>
          </a:p>
          <a:p>
            <a:endParaRPr lang="en-US" sz="1800" b="1" u="sng" dirty="0">
              <a:solidFill>
                <a:schemeClr val="bg1"/>
              </a:solidFill>
              <a:latin typeface="Trebuchet MS" panose="020B0703020202090204" pitchFamily="34" charset="0"/>
            </a:endParaRPr>
          </a:p>
          <a:p>
            <a:r>
              <a:rPr lang="en-US" sz="1800" dirty="0">
                <a:solidFill>
                  <a:schemeClr val="bg1"/>
                </a:solidFill>
                <a:latin typeface="Trebuchet MS" panose="020B0703020202090204" pitchFamily="34" charset="0"/>
              </a:rPr>
              <a:t>By knowing your company’s “big picture” goals you’ll be able to align your own communication goals with the overall strategy of the organization</a:t>
            </a:r>
            <a:r>
              <a:rPr lang="en-US" sz="1600" dirty="0">
                <a:solidFill>
                  <a:schemeClr val="bg1"/>
                </a:solidFill>
                <a:latin typeface="Raleway"/>
              </a:rPr>
              <a:t>.</a:t>
            </a:r>
          </a:p>
        </p:txBody>
      </p:sp>
    </p:spTree>
    <p:extLst>
      <p:ext uri="{BB962C8B-B14F-4D97-AF65-F5344CB8AC3E}">
        <p14:creationId xmlns:p14="http://schemas.microsoft.com/office/powerpoint/2010/main" val="112181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484026"/>
            <a:ext cx="8520600" cy="579092"/>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000" b="1" dirty="0">
                <a:solidFill>
                  <a:schemeClr val="bg1"/>
                </a:solidFill>
              </a:rPr>
              <a:t>How to improve organizational alignment</a:t>
            </a: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 name="Rectángulo 2"/>
          <p:cNvSpPr/>
          <p:nvPr/>
        </p:nvSpPr>
        <p:spPr>
          <a:xfrm>
            <a:off x="3456220" y="2212781"/>
            <a:ext cx="5186959" cy="3893374"/>
          </a:xfrm>
          <a:prstGeom prst="rect">
            <a:avLst/>
          </a:prstGeom>
        </p:spPr>
        <p:txBody>
          <a:bodyPr wrap="square">
            <a:spAutoFit/>
          </a:bodyPr>
          <a:lstStyle/>
          <a:p>
            <a:r>
              <a:rPr lang="en-US" sz="1300" b="1" dirty="0">
                <a:latin typeface="Trebuchet MS" panose="020B0603020202020204" pitchFamily="34" charset="0"/>
              </a:rPr>
              <a:t>Examples: </a:t>
            </a:r>
          </a:p>
          <a:p>
            <a:endParaRPr lang="en-US" sz="1300" b="1" dirty="0">
              <a:latin typeface="Trebuchet MS" panose="020B0603020202020204" pitchFamily="34" charset="0"/>
            </a:endParaRPr>
          </a:p>
          <a:p>
            <a:pPr marL="285750" indent="-285750">
              <a:buFont typeface="Arial" panose="020B0604020202020204" pitchFamily="34" charset="0"/>
              <a:buChar char="•"/>
            </a:pPr>
            <a:r>
              <a:rPr lang="en-US" sz="1300" b="1" dirty="0">
                <a:latin typeface="Trebuchet MS" panose="020B0603020202020204" pitchFamily="34" charset="0"/>
              </a:rPr>
              <a:t>Email Open Rates </a:t>
            </a:r>
            <a:endParaRPr lang="en-US" sz="1300" dirty="0">
              <a:latin typeface="Trebuchet MS" panose="020B0603020202020204" pitchFamily="34" charset="0"/>
            </a:endParaRPr>
          </a:p>
          <a:p>
            <a:pPr marL="285750" indent="-285750">
              <a:buFont typeface="Arial" panose="020B0604020202020204" pitchFamily="34" charset="0"/>
              <a:buChar char="•"/>
            </a:pPr>
            <a:r>
              <a:rPr lang="en-US" sz="1300" b="1" dirty="0">
                <a:latin typeface="Trebuchet MS" panose="020B0603020202020204" pitchFamily="34" charset="0"/>
              </a:rPr>
              <a:t>Link Clicks: </a:t>
            </a:r>
            <a:r>
              <a:rPr lang="en-US" sz="1300" dirty="0">
                <a:latin typeface="Trebuchet MS" panose="020B0603020202020204" pitchFamily="34" charset="0"/>
              </a:rPr>
              <a:t>Keeping an eye on link clicks allows you to see whether your audience is engaged. </a:t>
            </a:r>
          </a:p>
          <a:p>
            <a:pPr marL="285750" indent="-285750">
              <a:buFont typeface="Arial" panose="020B0604020202020204" pitchFamily="34" charset="0"/>
              <a:buChar char="•"/>
            </a:pPr>
            <a:r>
              <a:rPr lang="en-US" sz="1300" b="1" dirty="0">
                <a:latin typeface="Trebuchet MS" panose="020B0603020202020204" pitchFamily="34" charset="0"/>
              </a:rPr>
              <a:t>Location: </a:t>
            </a:r>
            <a:r>
              <a:rPr lang="en-US" sz="1300" dirty="0">
                <a:latin typeface="Trebuchet MS" panose="020B0603020202020204" pitchFamily="34" charset="0"/>
              </a:rPr>
              <a:t>If you’ve teams based in different offices and regions metrics based on location will help you identify highly engaged or disengaged teams. </a:t>
            </a:r>
          </a:p>
          <a:p>
            <a:pPr marL="285750" indent="-285750">
              <a:buFont typeface="Arial" panose="020B0604020202020204" pitchFamily="34" charset="0"/>
              <a:buChar char="•"/>
            </a:pPr>
            <a:r>
              <a:rPr lang="en-US" sz="1300" b="1" dirty="0">
                <a:latin typeface="Trebuchet MS" panose="020B0603020202020204" pitchFamily="34" charset="0"/>
              </a:rPr>
              <a:t>Device: </a:t>
            </a:r>
            <a:r>
              <a:rPr lang="en-US" sz="1300" dirty="0">
                <a:latin typeface="Trebuchet MS" panose="020B0603020202020204" pitchFamily="34" charset="0"/>
              </a:rPr>
              <a:t>The rate of email opens on </a:t>
            </a:r>
            <a:r>
              <a:rPr lang="en-US" sz="1300" dirty="0">
                <a:solidFill>
                  <a:srgbClr val="E23052"/>
                </a:solidFill>
                <a:latin typeface="Trebuchet MS" panose="020B0603020202020204" pitchFamily="34" charset="0"/>
                <a:hlinkClick r:id="rId3"/>
              </a:rPr>
              <a:t>mobile has grown 5X in recent years</a:t>
            </a:r>
            <a:r>
              <a:rPr lang="en-US" sz="1300" dirty="0">
                <a:latin typeface="Trebuchet MS" panose="020B0603020202020204" pitchFamily="34" charset="0"/>
              </a:rPr>
              <a:t> so meeting your audience where they are is extremely important.</a:t>
            </a:r>
          </a:p>
          <a:p>
            <a:pPr marL="285750" indent="-285750">
              <a:buFont typeface="Arial" panose="020B0604020202020204" pitchFamily="34" charset="0"/>
              <a:buChar char="•"/>
            </a:pPr>
            <a:r>
              <a:rPr lang="en-US" sz="1300" b="1" dirty="0">
                <a:latin typeface="Trebuchet MS" panose="020B0603020202020204" pitchFamily="34" charset="0"/>
              </a:rPr>
              <a:t>Employee Feedback and Responses: </a:t>
            </a:r>
            <a:r>
              <a:rPr lang="en-US" sz="1300" dirty="0">
                <a:latin typeface="Trebuchet MS" panose="020B0603020202020204" pitchFamily="34" charset="0"/>
              </a:rPr>
              <a:t>If you aren’t already surveying your employees, now is the time to start. Surveys can be the best way of understanding what your employees have engaged with when it comes to internal communication.</a:t>
            </a:r>
          </a:p>
          <a:p>
            <a:pPr marL="285750" indent="-285750">
              <a:buFont typeface="Arial" panose="020B0604020202020204" pitchFamily="34" charset="0"/>
              <a:buChar char="•"/>
            </a:pPr>
            <a:r>
              <a:rPr lang="en-US" sz="1300" b="1" dirty="0">
                <a:latin typeface="Trebuchet MS" panose="020B0603020202020204" pitchFamily="34" charset="0"/>
              </a:rPr>
              <a:t>Social Shares: </a:t>
            </a:r>
            <a:r>
              <a:rPr lang="en-US" sz="1300" dirty="0">
                <a:latin typeface="Trebuchet MS" panose="020B0603020202020204" pitchFamily="34" charset="0"/>
              </a:rPr>
              <a:t>This metric shows you how engaged your employees are with your brand and your overall goals. </a:t>
            </a:r>
          </a:p>
          <a:p>
            <a:pPr marL="285750" indent="-285750">
              <a:buFont typeface="Arial" panose="020B0604020202020204" pitchFamily="34" charset="0"/>
              <a:buChar char="•"/>
            </a:pPr>
            <a:r>
              <a:rPr lang="en-US" sz="1300" b="1" dirty="0">
                <a:latin typeface="Trebuchet MS" panose="020B0603020202020204" pitchFamily="34" charset="0"/>
              </a:rPr>
              <a:t>Intranet Usage: </a:t>
            </a:r>
            <a:r>
              <a:rPr lang="en-US" sz="1300" dirty="0">
                <a:latin typeface="Trebuchet MS" panose="020B0603020202020204" pitchFamily="34" charset="0"/>
              </a:rPr>
              <a:t>A good metric to check is the number of Intranet logins among your staff. </a:t>
            </a:r>
          </a:p>
        </p:txBody>
      </p:sp>
      <p:pic>
        <p:nvPicPr>
          <p:cNvPr id="6" name="Imagen 5"/>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16585" y="2327142"/>
            <a:ext cx="2991525" cy="3664653"/>
          </a:xfrm>
          <a:prstGeom prst="rect">
            <a:avLst/>
          </a:prstGeom>
        </p:spPr>
      </p:pic>
      <p:sp>
        <p:nvSpPr>
          <p:cNvPr id="7" name="Rectángulo 6"/>
          <p:cNvSpPr/>
          <p:nvPr/>
        </p:nvSpPr>
        <p:spPr>
          <a:xfrm>
            <a:off x="464695" y="2512863"/>
            <a:ext cx="2653259" cy="3046988"/>
          </a:xfrm>
          <a:prstGeom prst="rect">
            <a:avLst/>
          </a:prstGeom>
        </p:spPr>
        <p:txBody>
          <a:bodyPr wrap="square">
            <a:spAutoFit/>
          </a:bodyPr>
          <a:lstStyle/>
          <a:p>
            <a:r>
              <a:rPr lang="en-US" sz="1600" b="1" u="sng" dirty="0">
                <a:solidFill>
                  <a:schemeClr val="bg1"/>
                </a:solidFill>
                <a:latin typeface="Trebuchet MS" panose="020B0703020202090204" pitchFamily="34" charset="0"/>
              </a:rPr>
              <a:t>Step 3: Determine the key metrics for your internal communications strategy.</a:t>
            </a:r>
          </a:p>
          <a:p>
            <a:endParaRPr lang="en-US" sz="1600" b="1" u="sng" dirty="0">
              <a:solidFill>
                <a:schemeClr val="bg1"/>
              </a:solidFill>
              <a:latin typeface="Trebuchet MS" panose="020B0703020202090204" pitchFamily="34" charset="0"/>
            </a:endParaRPr>
          </a:p>
          <a:p>
            <a:r>
              <a:rPr lang="en-US" sz="1600" dirty="0">
                <a:solidFill>
                  <a:schemeClr val="bg1"/>
                </a:solidFill>
                <a:latin typeface="Trebuchet MS" panose="020B0703020202090204" pitchFamily="34" charset="0"/>
              </a:rPr>
              <a:t>Like with many aspects of your business, you’ll need some key performance indicators (KPIs) or metrics to analyze your internal communications plan or strategy.</a:t>
            </a:r>
            <a:endParaRPr lang="es-ES" sz="16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307952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4" name="Imagen 3"/>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1505489" y="2333460"/>
            <a:ext cx="6109514" cy="3452744"/>
          </a:xfrm>
          <a:prstGeom prst="rect">
            <a:avLst/>
          </a:prstGeom>
        </p:spPr>
      </p:pic>
      <p:sp>
        <p:nvSpPr>
          <p:cNvPr id="179" name="Google Shape;179;p21"/>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n-US" sz="3000" b="1" dirty="0">
                <a:solidFill>
                  <a:schemeClr val="bg1"/>
                </a:solidFill>
              </a:rPr>
              <a:t>How to improve organizational alignment</a:t>
            </a: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 name="Rectángulo 1"/>
          <p:cNvSpPr/>
          <p:nvPr/>
        </p:nvSpPr>
        <p:spPr>
          <a:xfrm>
            <a:off x="1853458" y="2622955"/>
            <a:ext cx="5437083" cy="2585323"/>
          </a:xfrm>
          <a:prstGeom prst="rect">
            <a:avLst/>
          </a:prstGeom>
        </p:spPr>
        <p:txBody>
          <a:bodyPr wrap="square">
            <a:spAutoFit/>
          </a:bodyPr>
          <a:lstStyle/>
          <a:p>
            <a:r>
              <a:rPr lang="en-US" sz="1800" b="1" u="sng" dirty="0">
                <a:solidFill>
                  <a:schemeClr val="bg1"/>
                </a:solidFill>
                <a:latin typeface="Trebuchet MS" panose="020B0703020202090204" pitchFamily="34" charset="0"/>
              </a:rPr>
              <a:t>Step 4: Ensure your internal communications plan is built for diversity and inclusion.</a:t>
            </a:r>
          </a:p>
          <a:p>
            <a:endParaRPr lang="en-US" sz="1800" b="1" dirty="0">
              <a:solidFill>
                <a:schemeClr val="bg1"/>
              </a:solidFill>
              <a:latin typeface="Trebuchet MS" panose="020B0703020202090204" pitchFamily="34" charset="0"/>
            </a:endParaRPr>
          </a:p>
          <a:p>
            <a:r>
              <a:rPr lang="en-US" sz="1800" dirty="0">
                <a:solidFill>
                  <a:schemeClr val="bg1"/>
                </a:solidFill>
                <a:latin typeface="Trebuchet MS" panose="020B0703020202090204" pitchFamily="34" charset="0"/>
              </a:rPr>
              <a:t>The modern workplace is more diverse than ever before. </a:t>
            </a:r>
          </a:p>
          <a:p>
            <a:endParaRPr lang="en-US" sz="1800" dirty="0">
              <a:solidFill>
                <a:schemeClr val="bg1"/>
              </a:solidFill>
              <a:latin typeface="Trebuchet MS" panose="020B0703020202090204" pitchFamily="34" charset="0"/>
            </a:endParaRPr>
          </a:p>
          <a:p>
            <a:r>
              <a:rPr lang="en-US" sz="1800" dirty="0">
                <a:solidFill>
                  <a:schemeClr val="bg1"/>
                </a:solidFill>
                <a:latin typeface="Trebuchet MS" panose="020B0703020202090204" pitchFamily="34" charset="0"/>
              </a:rPr>
              <a:t>In response, companies are waking up to the need to introduce initiatives revolving around Diversity and Inclusion (D&amp;I) in the workplace.</a:t>
            </a:r>
          </a:p>
        </p:txBody>
      </p:sp>
    </p:spTree>
    <p:extLst>
      <p:ext uri="{BB962C8B-B14F-4D97-AF65-F5344CB8AC3E}">
        <p14:creationId xmlns:p14="http://schemas.microsoft.com/office/powerpoint/2010/main" val="278251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611842"/>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n-US" sz="3000" b="1" dirty="0">
                <a:solidFill>
                  <a:schemeClr val="bg1"/>
                </a:solidFill>
              </a:rPr>
              <a:t>How to improve organizational alignment</a:t>
            </a:r>
          </a:p>
        </p:txBody>
      </p:sp>
      <p:sp>
        <p:nvSpPr>
          <p:cNvPr id="181" name="Google Shape;181;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2" name="Google Shape;182;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4"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5" name="CuadroTexto 4">
            <a:extLst>
              <a:ext uri="{FF2B5EF4-FFF2-40B4-BE49-F238E27FC236}">
                <a16:creationId xmlns:a16="http://schemas.microsoft.com/office/drawing/2014/main" id="{BC159D88-92F1-684D-AE03-B4D6199A24D4}"/>
              </a:ext>
            </a:extLst>
          </p:cNvPr>
          <p:cNvSpPr txBox="1"/>
          <p:nvPr/>
        </p:nvSpPr>
        <p:spPr>
          <a:xfrm>
            <a:off x="316584" y="2294575"/>
            <a:ext cx="4099005" cy="769441"/>
          </a:xfrm>
          <a:prstGeom prst="rect">
            <a:avLst/>
          </a:prstGeom>
          <a:noFill/>
        </p:spPr>
        <p:txBody>
          <a:bodyPr wrap="square" rtlCol="0">
            <a:spAutoFit/>
          </a:bodyPr>
          <a:lstStyle/>
          <a:p>
            <a:r>
              <a:rPr lang="en-US" sz="4400" b="1" dirty="0">
                <a:latin typeface="Trebuchet MS" panose="020B0703020202090204" pitchFamily="34" charset="0"/>
              </a:rPr>
              <a:t>eXo Platform</a:t>
            </a:r>
            <a:r>
              <a:rPr lang="es-ES" sz="4400" b="1" dirty="0">
                <a:latin typeface="Trebuchet MS" panose="020B0703020202090204" pitchFamily="34" charset="0"/>
              </a:rPr>
              <a:t> </a:t>
            </a:r>
            <a:endParaRPr lang="en-US" sz="4400" b="1" dirty="0">
              <a:latin typeface="Trebuchet MS" panose="020B0703020202090204" pitchFamily="34" charset="0"/>
            </a:endParaRPr>
          </a:p>
        </p:txBody>
      </p:sp>
      <p:sp>
        <p:nvSpPr>
          <p:cNvPr id="7" name="CuadroTexto 6">
            <a:extLst>
              <a:ext uri="{FF2B5EF4-FFF2-40B4-BE49-F238E27FC236}">
                <a16:creationId xmlns:a16="http://schemas.microsoft.com/office/drawing/2014/main" id="{821754A5-0B3B-FB40-B43E-E593DD03D8FC}"/>
              </a:ext>
            </a:extLst>
          </p:cNvPr>
          <p:cNvSpPr txBox="1"/>
          <p:nvPr/>
        </p:nvSpPr>
        <p:spPr>
          <a:xfrm>
            <a:off x="275791" y="3247450"/>
            <a:ext cx="4775894" cy="255454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sz="1600" dirty="0">
                <a:latin typeface="Trebuchet MS" panose="020B0703020202090204" pitchFamily="34" charset="0"/>
              </a:rPr>
              <a:t>Digital workplace solution that helps you connect your teams, improve collaboration, empower and reward your workforce.</a:t>
            </a:r>
            <a:br>
              <a:rPr lang="en-US" sz="1600" dirty="0">
                <a:latin typeface="Trebuchet MS" panose="020B0703020202090204" pitchFamily="34" charset="0"/>
              </a:rPr>
            </a:br>
            <a:r>
              <a:rPr lang="en-US" sz="1600" dirty="0">
                <a:latin typeface="Trebuchet MS" panose="020B0703020202090204" pitchFamily="34" charset="0"/>
              </a:rPr>
              <a:t>You can optimize internal communication through a built-in enterprise social network with collaborative workspaces, social collaboration and instant messaging. With eXo platform, you can organize, store, share and collaborate on your documents with a built-in knowledge management system. </a:t>
            </a:r>
          </a:p>
        </p:txBody>
      </p:sp>
      <p:sp>
        <p:nvSpPr>
          <p:cNvPr id="8" name="CuadroTexto 7">
            <a:extLst>
              <a:ext uri="{FF2B5EF4-FFF2-40B4-BE49-F238E27FC236}">
                <a16:creationId xmlns:a16="http://schemas.microsoft.com/office/drawing/2014/main" id="{31F1466A-6831-9247-9354-C0762518523F}"/>
              </a:ext>
            </a:extLst>
          </p:cNvPr>
          <p:cNvSpPr txBox="1"/>
          <p:nvPr/>
        </p:nvSpPr>
        <p:spPr>
          <a:xfrm>
            <a:off x="5268185" y="2316430"/>
            <a:ext cx="3421450" cy="3693319"/>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lvl="0"/>
            <a:endParaRPr lang="en-US" dirty="0"/>
          </a:p>
          <a:p>
            <a:pPr marL="285750" lvl="0" indent="-285750">
              <a:buFont typeface="Wingdings" panose="05000000000000000000" pitchFamily="2" charset="2"/>
              <a:buChar char="ü"/>
            </a:pPr>
            <a:r>
              <a:rPr lang="en-US" sz="1600" dirty="0">
                <a:latin typeface="Trebuchet MS" panose="020B0703020202090204" pitchFamily="34" charset="0"/>
              </a:rPr>
              <a:t>Empower collaboration</a:t>
            </a:r>
            <a:br>
              <a:rPr lang="en-US" sz="1600" dirty="0">
                <a:latin typeface="Trebuchet MS" panose="020B0703020202090204" pitchFamily="34" charset="0"/>
              </a:rPr>
            </a:br>
            <a:endParaRPr lang="es-ES" sz="1600" dirty="0">
              <a:latin typeface="Trebuchet MS" panose="020B0703020202090204" pitchFamily="34" charset="0"/>
            </a:endParaRPr>
          </a:p>
          <a:p>
            <a:pPr marL="285750" lvl="0" indent="-285750">
              <a:buFont typeface="Wingdings" panose="05000000000000000000" pitchFamily="2" charset="2"/>
              <a:buChar char="ü"/>
            </a:pPr>
            <a:r>
              <a:rPr lang="en-US" sz="1600" dirty="0">
                <a:latin typeface="Trebuchet MS" panose="020B0703020202090204" pitchFamily="34" charset="0"/>
              </a:rPr>
              <a:t>Build your company culture</a:t>
            </a:r>
            <a:br>
              <a:rPr lang="en-US" sz="1600" dirty="0">
                <a:latin typeface="Trebuchet MS" panose="020B0703020202090204" pitchFamily="34" charset="0"/>
              </a:rPr>
            </a:br>
            <a:endParaRPr lang="es-ES" sz="1600" dirty="0">
              <a:latin typeface="Trebuchet MS" panose="020B0703020202090204" pitchFamily="34" charset="0"/>
            </a:endParaRPr>
          </a:p>
          <a:p>
            <a:pPr marL="285750" lvl="0" indent="-285750">
              <a:buFont typeface="Wingdings" panose="05000000000000000000" pitchFamily="2" charset="2"/>
              <a:buChar char="ü"/>
            </a:pPr>
            <a:r>
              <a:rPr lang="en-US" sz="1600" dirty="0">
                <a:latin typeface="Trebuchet MS" panose="020B0703020202090204" pitchFamily="34" charset="0"/>
              </a:rPr>
              <a:t>Share knowledge</a:t>
            </a:r>
            <a:br>
              <a:rPr lang="en-US" sz="1600" dirty="0">
                <a:latin typeface="Trebuchet MS" panose="020B0703020202090204" pitchFamily="34" charset="0"/>
              </a:rPr>
            </a:br>
            <a:endParaRPr lang="es-ES" sz="1600" dirty="0">
              <a:latin typeface="Trebuchet MS" panose="020B0703020202090204" pitchFamily="34" charset="0"/>
            </a:endParaRPr>
          </a:p>
          <a:p>
            <a:pPr marL="285750" lvl="0" indent="-285750">
              <a:buFont typeface="Wingdings" panose="05000000000000000000" pitchFamily="2" charset="2"/>
              <a:buChar char="ü"/>
            </a:pPr>
            <a:r>
              <a:rPr lang="en-US" sz="1600" dirty="0">
                <a:latin typeface="Trebuchet MS" panose="020B0703020202090204" pitchFamily="34" charset="0"/>
              </a:rPr>
              <a:t>Boost your productivity</a:t>
            </a:r>
            <a:br>
              <a:rPr lang="en-US" sz="1600" dirty="0">
                <a:latin typeface="Trebuchet MS" panose="020B0703020202090204" pitchFamily="34" charset="0"/>
              </a:rPr>
            </a:br>
            <a:endParaRPr lang="es-ES" sz="1600" dirty="0">
              <a:latin typeface="Trebuchet MS" panose="020B0703020202090204" pitchFamily="34" charset="0"/>
            </a:endParaRPr>
          </a:p>
          <a:p>
            <a:pPr marL="285750" lvl="0" indent="-285750">
              <a:buFont typeface="Wingdings" panose="05000000000000000000" pitchFamily="2" charset="2"/>
              <a:buChar char="ü"/>
            </a:pPr>
            <a:r>
              <a:rPr lang="en-US" sz="1600" dirty="0">
                <a:latin typeface="Trebuchet MS" panose="020B0703020202090204" pitchFamily="34" charset="0"/>
              </a:rPr>
              <a:t>Engage your communities</a:t>
            </a:r>
            <a:br>
              <a:rPr lang="en-US" sz="1600" dirty="0">
                <a:latin typeface="Trebuchet MS" panose="020B0703020202090204" pitchFamily="34" charset="0"/>
              </a:rPr>
            </a:br>
            <a:endParaRPr lang="es-ES" sz="1600" dirty="0">
              <a:latin typeface="Trebuchet MS" panose="020B0703020202090204" pitchFamily="34" charset="0"/>
            </a:endParaRPr>
          </a:p>
          <a:p>
            <a:pPr marL="285750" lvl="0" indent="-285750">
              <a:buFont typeface="Wingdings" panose="05000000000000000000" pitchFamily="2" charset="2"/>
              <a:buChar char="ü"/>
            </a:pPr>
            <a:r>
              <a:rPr lang="en-US" sz="1600" dirty="0">
                <a:latin typeface="Trebuchet MS" panose="020B0703020202090204" pitchFamily="34" charset="0"/>
              </a:rPr>
              <a:t>Drive innovation</a:t>
            </a:r>
            <a:br>
              <a:rPr lang="en-US" sz="1600" dirty="0">
                <a:latin typeface="Trebuchet MS" panose="020B0703020202090204" pitchFamily="34" charset="0"/>
              </a:rPr>
            </a:br>
            <a:endParaRPr lang="es-ES" sz="1600" dirty="0">
              <a:latin typeface="Trebuchet MS" panose="020B0703020202090204" pitchFamily="34" charset="0"/>
            </a:endParaRPr>
          </a:p>
          <a:p>
            <a:pPr marL="285750" lvl="0" indent="-285750">
              <a:buFont typeface="Wingdings" panose="05000000000000000000" pitchFamily="2" charset="2"/>
              <a:buChar char="ü"/>
            </a:pPr>
            <a:r>
              <a:rPr lang="en-US" sz="1600" dirty="0">
                <a:latin typeface="Trebuchet MS" panose="020B0703020202090204" pitchFamily="34" charset="0"/>
              </a:rPr>
              <a:t>Ensure recognition</a:t>
            </a:r>
            <a:endParaRPr lang="es-ES" sz="1600" dirty="0">
              <a:latin typeface="Trebuchet MS" panose="020B0703020202090204" pitchFamily="34" charset="0"/>
            </a:endParaRPr>
          </a:p>
          <a:p>
            <a:endParaRPr lang="en-US" dirty="0"/>
          </a:p>
        </p:txBody>
      </p:sp>
    </p:spTree>
    <p:extLst>
      <p:ext uri="{BB962C8B-B14F-4D97-AF65-F5344CB8AC3E}">
        <p14:creationId xmlns:p14="http://schemas.microsoft.com/office/powerpoint/2010/main" val="186673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 name="Imagen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1409075"/>
            <a:ext cx="9150824" cy="4272198"/>
          </a:xfrm>
          <a:prstGeom prst="rect">
            <a:avLst/>
          </a:prstGeom>
        </p:spPr>
      </p:pic>
      <p:sp>
        <p:nvSpPr>
          <p:cNvPr id="113" name="Google Shape;113;p15"/>
          <p:cNvSpPr txBox="1">
            <a:spLocks noGrp="1"/>
          </p:cNvSpPr>
          <p:nvPr>
            <p:ph type="ctrTitle"/>
          </p:nvPr>
        </p:nvSpPr>
        <p:spPr>
          <a:xfrm>
            <a:off x="315112" y="2668838"/>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Trebuchet MS"/>
              <a:buNone/>
            </a:pPr>
            <a:br>
              <a:rPr lang="en-US" b="1" dirty="0">
                <a:solidFill>
                  <a:schemeClr val="bg1"/>
                </a:solidFill>
              </a:rPr>
            </a:br>
            <a:r>
              <a:rPr lang="en-US" sz="3600" b="1" dirty="0">
                <a:solidFill>
                  <a:schemeClr val="bg1"/>
                </a:solidFill>
              </a:rPr>
              <a:t>M5: How to motivate your Employees</a:t>
            </a:r>
            <a:br>
              <a:rPr lang="en-US" b="1" dirty="0">
                <a:solidFill>
                  <a:schemeClr val="bg1"/>
                </a:solidFill>
              </a:rPr>
            </a:br>
            <a:r>
              <a:rPr lang="en-US" sz="2800" b="1" dirty="0">
                <a:solidFill>
                  <a:schemeClr val="bg1"/>
                </a:solidFill>
              </a:rPr>
              <a:t>Unit 3: Employee Alignment with </a:t>
            </a:r>
            <a:br>
              <a:rPr lang="en-US" sz="2800" b="1" dirty="0">
                <a:solidFill>
                  <a:schemeClr val="bg1"/>
                </a:solidFill>
              </a:rPr>
            </a:br>
            <a:r>
              <a:rPr lang="en-US" sz="2800" b="1" dirty="0">
                <a:solidFill>
                  <a:schemeClr val="bg1"/>
                </a:solidFill>
              </a:rPr>
              <a:t>organizational objectives</a:t>
            </a:r>
            <a:endParaRPr sz="2800" b="1" dirty="0">
              <a:solidFill>
                <a:schemeClr val="bg1"/>
              </a:solidFill>
            </a:endParaRPr>
          </a:p>
        </p:txBody>
      </p:sp>
      <p:sp>
        <p:nvSpPr>
          <p:cNvPr id="114" name="Google Shape;114;p15"/>
          <p:cNvSpPr txBox="1">
            <a:spLocks noGrp="1"/>
          </p:cNvSpPr>
          <p:nvPr>
            <p:ph type="subTitle" idx="1"/>
          </p:nvPr>
        </p:nvSpPr>
        <p:spPr>
          <a:xfrm>
            <a:off x="192900" y="3928169"/>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US" sz="2400" b="1" dirty="0">
                <a:solidFill>
                  <a:schemeClr val="bg1"/>
                </a:solidFill>
              </a:rPr>
              <a:t>Prepared by FVEM, Spain</a:t>
            </a:r>
            <a:endParaRPr sz="24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Exercises</a:t>
            </a:r>
            <a:endParaRPr sz="3060" b="1">
              <a:solidFill>
                <a:schemeClr val="lt2"/>
              </a:solidFill>
            </a:endParaRPr>
          </a:p>
        </p:txBody>
      </p:sp>
      <p:sp>
        <p:nvSpPr>
          <p:cNvPr id="264" name="Google Shape;264;p29"/>
          <p:cNvSpPr txBox="1">
            <a:spLocks noGrp="1"/>
          </p:cNvSpPr>
          <p:nvPr>
            <p:ph type="subTitle" idx="1"/>
          </p:nvPr>
        </p:nvSpPr>
        <p:spPr>
          <a:xfrm>
            <a:off x="396214" y="2500210"/>
            <a:ext cx="8298081" cy="3439534"/>
          </a:xfrm>
          <a:prstGeom prst="rect">
            <a:avLst/>
          </a:prstGeom>
          <a:noFill/>
          <a:ln>
            <a:noFill/>
          </a:ln>
        </p:spPr>
        <p:txBody>
          <a:bodyPr spcFirstLastPara="1" wrap="square" lIns="91425" tIns="91425" rIns="91425" bIns="91425" anchor="t" anchorCtr="0">
            <a:noAutofit/>
          </a:bodyPr>
          <a:lstStyle/>
          <a:p>
            <a:pPr marL="0" lvl="0" indent="0" algn="l"/>
            <a:r>
              <a:rPr lang="en-US" sz="2000" dirty="0"/>
              <a:t>Most leaders will tell you that they believe alignment is important for their organizations, however there are a few common misconceptions about how to achieve it in today’s dynamic environment.</a:t>
            </a:r>
          </a:p>
          <a:p>
            <a:pPr marL="0" lvl="0" indent="0" algn="l"/>
            <a:endParaRPr lang="en-US" sz="2000" dirty="0"/>
          </a:p>
          <a:p>
            <a:pPr marL="0" indent="0"/>
            <a:r>
              <a:rPr lang="en-US" sz="2000" dirty="0"/>
              <a:t>  “If the executives are aligned, the rest of the company is aligned”</a:t>
            </a:r>
          </a:p>
          <a:p>
            <a:pPr marL="0" indent="0"/>
            <a:r>
              <a:rPr lang="en-US" sz="2000" dirty="0"/>
              <a:t>   “Alignment is about cascading goals from top to bottom”</a:t>
            </a:r>
          </a:p>
          <a:p>
            <a:pPr marL="0" indent="0" algn="l"/>
            <a:endParaRPr lang="en-US" sz="2000" dirty="0"/>
          </a:p>
          <a:p>
            <a:pPr marL="0" indent="0"/>
            <a:r>
              <a:rPr lang="en-US" sz="2000" b="1" dirty="0">
                <a:solidFill>
                  <a:srgbClr val="0070C0"/>
                </a:solidFill>
              </a:rPr>
              <a:t>Are you agree? What would you say to someone who shares them?</a:t>
            </a:r>
          </a:p>
          <a:p>
            <a:pPr marL="0" indent="0" algn="l"/>
            <a:endParaRPr lang="en-US" dirty="0"/>
          </a:p>
          <a:p>
            <a:pPr marL="0" lvl="0" indent="0" algn="l"/>
            <a:endParaRPr lang="en-US" dirty="0"/>
          </a:p>
          <a:p>
            <a:pPr marL="0" lvl="0" indent="0" algn="l"/>
            <a:endParaRPr lang="en-US" dirty="0"/>
          </a:p>
        </p:txBody>
      </p:sp>
      <p:sp>
        <p:nvSpPr>
          <p:cNvPr id="266" name="Google Shape;266;p2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Summary/Conclusion</a:t>
            </a:r>
            <a:endParaRPr/>
          </a:p>
        </p:txBody>
      </p:sp>
      <p:sp>
        <p:nvSpPr>
          <p:cNvPr id="275" name="Google Shape;275;p3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C5EA1E69-C10B-8841-842E-70E4FF4C6B55}"/>
              </a:ext>
            </a:extLst>
          </p:cNvPr>
          <p:cNvSpPr txBox="1"/>
          <p:nvPr/>
        </p:nvSpPr>
        <p:spPr>
          <a:xfrm>
            <a:off x="367688" y="2658978"/>
            <a:ext cx="8492606" cy="2862322"/>
          </a:xfrm>
          <a:prstGeom prst="rect">
            <a:avLst/>
          </a:prstGeom>
          <a:noFill/>
        </p:spPr>
        <p:txBody>
          <a:bodyPr wrap="square" rtlCol="0">
            <a:spAutoFit/>
          </a:bodyPr>
          <a:lstStyle/>
          <a:p>
            <a:r>
              <a:rPr lang="en-US" sz="2000" dirty="0">
                <a:latin typeface="Trebuchet MS" panose="020B0703020202090204" pitchFamily="34" charset="0"/>
              </a:rPr>
              <a:t>Although many believe that alignment within the company is an individual matter, support and collaboration is needed from the company as a whole.</a:t>
            </a:r>
          </a:p>
          <a:p>
            <a:endParaRPr lang="en-US" sz="2000" dirty="0">
              <a:latin typeface="Trebuchet MS" panose="020B0703020202090204" pitchFamily="34" charset="0"/>
            </a:endParaRPr>
          </a:p>
          <a:p>
            <a:r>
              <a:rPr lang="en-US" sz="2000" dirty="0">
                <a:latin typeface="Trebuchet MS" panose="020B0703020202090204" pitchFamily="34" charset="0"/>
              </a:rPr>
              <a:t>Every team member of an organization should feel that they are contributing to the achievement of company´s goals. This will encourage a sense of belonging in each employee and consequently will help in talent´s retention. </a:t>
            </a:r>
          </a:p>
          <a:p>
            <a:r>
              <a:rPr lang="en-US" sz="2000" dirty="0">
                <a:latin typeface="Trebuchet MS" panose="020B070302020209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1700" y="2699616"/>
            <a:ext cx="8397766" cy="3600986"/>
          </a:xfrm>
          <a:prstGeom prst="rect">
            <a:avLst/>
          </a:prstGeom>
        </p:spPr>
        <p:txBody>
          <a:bodyPr wrap="square">
            <a:spAutoFit/>
          </a:bodyPr>
          <a:lstStyle/>
          <a:p>
            <a:pPr marL="285750" lvl="0" indent="-285750">
              <a:buFont typeface="Arial" panose="020B0604020202020204" pitchFamily="34" charset="0"/>
              <a:buChar char="•"/>
            </a:pPr>
            <a:r>
              <a:rPr lang="es-ES"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2"/>
              </a:rPr>
              <a:t>https://www.forbes.com/sites/kateharrison/2014/10/02/employee-alignment-the-secret-sauce-to-success/#54d1aa9be024</a:t>
            </a:r>
            <a:r>
              <a:rPr lang="es-ES" sz="1600" dirty="0">
                <a:latin typeface="Trebuchet MS" panose="020B0603020202020204" pitchFamily="34" charset="0"/>
                <a:ea typeface="Calibri" panose="020F0502020204030204" pitchFamily="34" charset="0"/>
                <a:cs typeface="Times New Roman" panose="02020603050405020304" pitchFamily="18" charset="0"/>
              </a:rPr>
              <a:t>  </a:t>
            </a:r>
          </a:p>
          <a:p>
            <a:pPr marL="285750" lvl="0" indent="-285750">
              <a:buFont typeface="Arial" panose="020B0604020202020204" pitchFamily="34" charset="0"/>
              <a:buChar char="•"/>
            </a:pPr>
            <a:r>
              <a:rPr lang="es-ES"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3"/>
              </a:rPr>
              <a:t>https://www.entrepreneur.com/article/249312</a:t>
            </a:r>
            <a:r>
              <a:rPr lang="es-ES" sz="1600" b="1" dirty="0">
                <a:latin typeface="Trebuchet MS" panose="020B0603020202020204" pitchFamily="34" charset="0"/>
                <a:ea typeface="Calibri" panose="020F0502020204030204" pitchFamily="34"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S"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4"/>
              </a:rPr>
              <a:t>https://www.smartbrief.com/original/2015/04/3-levels-organizational-alignment-and-how-build-them-your-company</a:t>
            </a:r>
            <a:r>
              <a:rPr lang="es-ES" sz="1600" dirty="0">
                <a:latin typeface="Trebuchet MS" panose="020B0603020202020204" pitchFamily="34" charset="0"/>
                <a:ea typeface="Calibri" panose="020F0502020204030204" pitchFamily="34"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600" dirty="0" err="1">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Josling</a:t>
            </a: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M. (2015). Belongingness, Work Engagement, Stress and Job Satisfaction in a Healthcare Setting.</a:t>
            </a:r>
            <a:r>
              <a:rPr lang="en-GB" sz="1600" dirty="0">
                <a:latin typeface="Trebuchet MS" panose="020B0603020202020204" pitchFamily="34" charset="0"/>
                <a:ea typeface="Times New Roman" panose="02020603050405020304" pitchFamily="18"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600" u="sng" dirty="0">
                <a:solidFill>
                  <a:srgbClr val="0563C1"/>
                </a:solidFill>
                <a:latin typeface="Trebuchet MS" panose="020B0603020202020204" pitchFamily="34" charset="0"/>
                <a:ea typeface="Calibri" panose="020F0502020204030204" pitchFamily="34" charset="0"/>
                <a:cs typeface="Times New Roman" panose="02020603050405020304" pitchFamily="18" charset="0"/>
                <a:hlinkClick r:id="rId5"/>
              </a:rPr>
              <a:t>https://www.gallup.com/workplace/236249/manager-role-employee.aspx</a:t>
            </a:r>
            <a:r>
              <a:rPr lang="es-ES" sz="1600" dirty="0">
                <a:latin typeface="Trebuchet MS" panose="020B0603020202020204" pitchFamily="34" charset="0"/>
                <a:ea typeface="Calibri" panose="020F0502020204030204" pitchFamily="34"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600" dirty="0" err="1">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Alagaraja</a:t>
            </a: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M., &amp; Shuck, B. (2015). Exploring organizational alignment-employee engagement linkages and impact on individual performance: A conceptual model. </a:t>
            </a:r>
            <a:r>
              <a:rPr lang="es-ES" sz="1600" i="1"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Human </a:t>
            </a:r>
            <a:r>
              <a:rPr lang="es-ES" sz="1600" i="1" dirty="0" err="1">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Resource</a:t>
            </a:r>
            <a:r>
              <a:rPr lang="es-ES" sz="1600" i="1"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err="1">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Development</a:t>
            </a:r>
            <a:r>
              <a:rPr lang="es-ES" sz="1600" i="1"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err="1">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Review</a:t>
            </a:r>
            <a:r>
              <a:rPr lang="es-ES"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14</a:t>
            </a:r>
            <a:r>
              <a:rPr lang="es-ES"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(1), 17-37.</a:t>
            </a:r>
            <a:r>
              <a:rPr lang="es-ES" sz="1600" dirty="0">
                <a:latin typeface="Trebuchet MS" panose="020B0603020202020204" pitchFamily="34" charset="0"/>
                <a:ea typeface="Times New Roman" panose="02020603050405020304" pitchFamily="18" charset="0"/>
                <a:cs typeface="Times New Roman" panose="02020603050405020304" pitchFamily="18" charset="0"/>
              </a:rPr>
              <a:t> </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Boswell, W. R., Bingham, J. B., &amp; Colvin, A. J. (2006). Aligning employees through “line of sight”. </a:t>
            </a:r>
            <a:r>
              <a:rPr lang="es-ES" sz="1600" i="1"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Business </a:t>
            </a:r>
            <a:r>
              <a:rPr lang="es-ES" sz="1600" i="1" dirty="0" err="1">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horizons</a:t>
            </a:r>
            <a:r>
              <a:rPr lang="es-ES"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t>
            </a:r>
            <a:r>
              <a:rPr lang="es-ES" sz="1600" i="1"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49</a:t>
            </a:r>
            <a:r>
              <a:rPr lang="es-ES" sz="1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(6), 499-509.</a:t>
            </a:r>
            <a:endParaRPr lang="es-ES" sz="2400" dirty="0">
              <a:latin typeface="Trebuchet MS" panose="020B0603020202020204" pitchFamily="34" charset="0"/>
              <a:ea typeface="Calibri" panose="020F0502020204030204" pitchFamily="34" charset="0"/>
              <a:cs typeface="Times New Roman" panose="02020603050405020304" pitchFamily="18" charset="0"/>
            </a:endParaRPr>
          </a:p>
          <a:p>
            <a:pPr marL="457200"/>
            <a:r>
              <a:rPr lang="es-ES" sz="2000" b="1" dirty="0">
                <a:latin typeface="Trebuchet MS" panose="020B0603020202020204" pitchFamily="34" charset="0"/>
                <a:ea typeface="Calibri" panose="020F0502020204030204" pitchFamily="34" charset="0"/>
                <a:cs typeface="Times New Roman" panose="02020603050405020304" pitchFamily="18" charset="0"/>
              </a:rPr>
              <a:t> </a:t>
            </a:r>
            <a:endParaRPr lang="es-ES" sz="20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Google Shape;272;p30"/>
          <p:cNvSpPr txBox="1">
            <a:spLocks/>
          </p:cNvSpPr>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3060" b="1" dirty="0">
                <a:solidFill>
                  <a:schemeClr val="lt2"/>
                </a:solidFill>
              </a:rPr>
              <a:t>Resources and working materials</a:t>
            </a:r>
            <a:endParaRPr lang="en-US" dirty="0"/>
          </a:p>
        </p:txBody>
      </p:sp>
      <p:sp>
        <p:nvSpPr>
          <p:cNvPr id="6" name="CuadroTexto 5">
            <a:extLst>
              <a:ext uri="{FF2B5EF4-FFF2-40B4-BE49-F238E27FC236}">
                <a16:creationId xmlns:a16="http://schemas.microsoft.com/office/drawing/2014/main" id="{358251A1-8519-F041-B3E4-5210EAAF6EB7}"/>
              </a:ext>
            </a:extLst>
          </p:cNvPr>
          <p:cNvSpPr txBox="1"/>
          <p:nvPr/>
        </p:nvSpPr>
        <p:spPr>
          <a:xfrm>
            <a:off x="387925" y="2376451"/>
            <a:ext cx="7759650" cy="646331"/>
          </a:xfrm>
          <a:prstGeom prst="rect">
            <a:avLst/>
          </a:prstGeom>
          <a:noFill/>
        </p:spPr>
        <p:txBody>
          <a:bodyPr wrap="square" rtlCol="0">
            <a:spAutoFit/>
          </a:bodyPr>
          <a:lstStyle/>
          <a:p>
            <a:r>
              <a:rPr lang="en-US" sz="1800" dirty="0">
                <a:latin typeface="Trebuchet MS" panose="020B0703020202090204" pitchFamily="34" charset="0"/>
              </a:rPr>
              <a:t>ECVET;</a:t>
            </a:r>
          </a:p>
          <a:p>
            <a:pPr marL="285750" indent="-285750">
              <a:buFont typeface="Arial" panose="020B0604020202020204" pitchFamily="34" charset="0"/>
              <a:buChar char="•"/>
            </a:pPr>
            <a:endParaRPr lang="en-US" sz="1800" dirty="0">
              <a:latin typeface="Trebuchet MS" panose="020B0703020202090204" pitchFamily="34" charset="0"/>
            </a:endParaRPr>
          </a:p>
        </p:txBody>
      </p:sp>
    </p:spTree>
    <p:extLst>
      <p:ext uri="{BB962C8B-B14F-4D97-AF65-F5344CB8AC3E}">
        <p14:creationId xmlns:p14="http://schemas.microsoft.com/office/powerpoint/2010/main" val="273718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 name="Imagen 1"/>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1439056"/>
            <a:ext cx="9144000" cy="4242216"/>
          </a:xfrm>
          <a:prstGeom prst="rect">
            <a:avLst/>
          </a:prstGeom>
        </p:spPr>
      </p:pic>
      <p:grpSp>
        <p:nvGrpSpPr>
          <p:cNvPr id="3" name="Group 2">
            <a:extLst>
              <a:ext uri="{FF2B5EF4-FFF2-40B4-BE49-F238E27FC236}">
                <a16:creationId xmlns:a16="http://schemas.microsoft.com/office/drawing/2014/main" id="{A614C686-2F38-43B1-8F51-9902204294B7}"/>
              </a:ext>
            </a:extLst>
          </p:cNvPr>
          <p:cNvGrpSpPr/>
          <p:nvPr/>
        </p:nvGrpSpPr>
        <p:grpSpPr>
          <a:xfrm>
            <a:off x="2185470" y="613153"/>
            <a:ext cx="6505575" cy="404813"/>
            <a:chOff x="311700" y="5859710"/>
            <a:chExt cx="6505575" cy="404813"/>
          </a:xfrm>
        </p:grpSpPr>
        <p:pic>
          <p:nvPicPr>
            <p:cNvPr id="283" name="Google Shape;283;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1700" y="5859710"/>
              <a:ext cx="1439863" cy="398463"/>
            </a:xfrm>
            <a:prstGeom prst="rect">
              <a:avLst/>
            </a:prstGeom>
            <a:noFill/>
            <a:ln>
              <a:noFill/>
            </a:ln>
          </p:spPr>
        </p:pic>
        <p:pic>
          <p:nvPicPr>
            <p:cNvPr id="284" name="Google Shape;284;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94425" y="5859710"/>
              <a:ext cx="792163" cy="404813"/>
            </a:xfrm>
            <a:prstGeom prst="rect">
              <a:avLst/>
            </a:prstGeom>
            <a:noFill/>
            <a:ln>
              <a:noFill/>
            </a:ln>
          </p:spPr>
        </p:pic>
        <p:pic>
          <p:nvPicPr>
            <p:cNvPr id="285" name="Google Shape;285;p3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697713" y="5859710"/>
              <a:ext cx="822325" cy="361950"/>
            </a:xfrm>
            <a:prstGeom prst="rect">
              <a:avLst/>
            </a:prstGeom>
            <a:noFill/>
            <a:ln>
              <a:noFill/>
            </a:ln>
          </p:spPr>
        </p:pic>
        <p:pic>
          <p:nvPicPr>
            <p:cNvPr id="286" name="Google Shape;286;p3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572425" y="5859710"/>
              <a:ext cx="1390650" cy="323850"/>
            </a:xfrm>
            <a:prstGeom prst="rect">
              <a:avLst/>
            </a:prstGeom>
            <a:noFill/>
            <a:ln>
              <a:noFill/>
            </a:ln>
          </p:spPr>
        </p:pic>
        <p:pic>
          <p:nvPicPr>
            <p:cNvPr id="287" name="Google Shape;287;p3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029750" y="5859710"/>
              <a:ext cx="752475" cy="333375"/>
            </a:xfrm>
            <a:prstGeom prst="rect">
              <a:avLst/>
            </a:prstGeom>
            <a:noFill/>
            <a:ln>
              <a:noFill/>
            </a:ln>
          </p:spPr>
        </p:pic>
        <p:pic>
          <p:nvPicPr>
            <p:cNvPr id="288" name="Google Shape;288;p3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858425" y="5859710"/>
              <a:ext cx="342900" cy="306388"/>
            </a:xfrm>
            <a:prstGeom prst="rect">
              <a:avLst/>
            </a:prstGeom>
            <a:noFill/>
            <a:ln>
              <a:noFill/>
            </a:ln>
          </p:spPr>
        </p:pic>
        <p:pic>
          <p:nvPicPr>
            <p:cNvPr id="289" name="Google Shape;289;p3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291813" y="5859710"/>
              <a:ext cx="525462" cy="36988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Learning Outcomes</a:t>
            </a:r>
            <a:endParaRPr/>
          </a:p>
        </p:txBody>
      </p:sp>
      <p:sp>
        <p:nvSpPr>
          <p:cNvPr id="123" name="Google Shape;123;p16"/>
          <p:cNvSpPr txBox="1">
            <a:spLocks noGrp="1"/>
          </p:cNvSpPr>
          <p:nvPr>
            <p:ph type="subTitle" idx="1"/>
          </p:nvPr>
        </p:nvSpPr>
        <p:spPr>
          <a:xfrm>
            <a:off x="311700" y="2383435"/>
            <a:ext cx="8726502" cy="3450587"/>
          </a:xfrm>
          <a:prstGeom prst="rect">
            <a:avLst/>
          </a:prstGeom>
          <a:noFill/>
          <a:ln>
            <a:noFill/>
          </a:ln>
        </p:spPr>
        <p:txBody>
          <a:bodyPr spcFirstLastPara="1" wrap="square" lIns="91425" tIns="91425" rIns="91425" bIns="91425" anchor="t" anchorCtr="0">
            <a:noAutofit/>
          </a:bodyPr>
          <a:lstStyle/>
          <a:p>
            <a:pPr marL="0" lvl="0" indent="0" algn="l">
              <a:buSzPts val="2000"/>
            </a:pPr>
            <a:r>
              <a:rPr lang="en-US" sz="2000" dirty="0"/>
              <a:t>This module is intended to help and guide learners: </a:t>
            </a:r>
          </a:p>
          <a:p>
            <a:pPr marL="0" lvl="0" indent="0" algn="l">
              <a:buSzPts val="2000"/>
            </a:pPr>
            <a:endParaRPr lang="en-US" sz="2000" dirty="0"/>
          </a:p>
          <a:p>
            <a:pPr marL="685800" lvl="1" indent="-342900" algn="l" rtl="0">
              <a:lnSpc>
                <a:spcPct val="150000"/>
              </a:lnSpc>
              <a:spcBef>
                <a:spcPts val="375"/>
              </a:spcBef>
              <a:spcAft>
                <a:spcPts val="0"/>
              </a:spcAft>
              <a:buClr>
                <a:schemeClr val="dk1"/>
              </a:buClr>
              <a:buSzPts val="2000"/>
              <a:buFont typeface="Trebuchet MS"/>
              <a:buAutoNum type="arabicPeriod"/>
            </a:pPr>
            <a:r>
              <a:rPr lang="en-US" sz="2000" dirty="0"/>
              <a:t>The importance of aligning employees towards a common goal.</a:t>
            </a:r>
            <a:endParaRPr dirty="0"/>
          </a:p>
          <a:p>
            <a:pPr marL="685800" lvl="1" indent="-342900" algn="l" rtl="0">
              <a:lnSpc>
                <a:spcPct val="150000"/>
              </a:lnSpc>
              <a:spcBef>
                <a:spcPts val="375"/>
              </a:spcBef>
              <a:spcAft>
                <a:spcPts val="0"/>
              </a:spcAft>
              <a:buClr>
                <a:schemeClr val="dk1"/>
              </a:buClr>
              <a:buSzPts val="2000"/>
              <a:buFont typeface="Trebuchet MS"/>
              <a:buAutoNum type="arabicPeriod"/>
            </a:pPr>
            <a:r>
              <a:rPr lang="en-US" sz="2000" dirty="0"/>
              <a:t>Employee alignment with the company linked to the sense of belonging. </a:t>
            </a:r>
          </a:p>
          <a:p>
            <a:pPr marL="685800" lvl="1" indent="-342900" algn="l" rtl="0">
              <a:lnSpc>
                <a:spcPct val="150000"/>
              </a:lnSpc>
              <a:spcBef>
                <a:spcPts val="375"/>
              </a:spcBef>
              <a:spcAft>
                <a:spcPts val="0"/>
              </a:spcAft>
              <a:buClr>
                <a:schemeClr val="dk1"/>
              </a:buClr>
              <a:buSzPts val="2000"/>
              <a:buFont typeface="Trebuchet MS"/>
              <a:buAutoNum type="arabicPeriod"/>
            </a:pPr>
            <a:r>
              <a:rPr lang="en-US" sz="2000" dirty="0"/>
              <a:t>How to enhance the employee´s  alignment in the company.</a:t>
            </a:r>
          </a:p>
        </p:txBody>
      </p:sp>
      <p:sp>
        <p:nvSpPr>
          <p:cNvPr id="125" name="Google Shape;125;p1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dirty="0">
                <a:solidFill>
                  <a:schemeClr val="lt2"/>
                </a:solidFill>
                <a:latin typeface="Trebuchet MS"/>
                <a:ea typeface="Trebuchet MS"/>
                <a:cs typeface="Trebuchet MS"/>
                <a:sym typeface="Trebuchet MS"/>
              </a:rPr>
              <a:t>Introduction</a:t>
            </a:r>
            <a:endParaRPr sz="3060" b="1" dirty="0">
              <a:solidFill>
                <a:schemeClr val="lt2"/>
              </a:solidFill>
            </a:endParaRPr>
          </a:p>
        </p:txBody>
      </p:sp>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 name="CuadroTexto 2">
            <a:extLst>
              <a:ext uri="{FF2B5EF4-FFF2-40B4-BE49-F238E27FC236}">
                <a16:creationId xmlns:a16="http://schemas.microsoft.com/office/drawing/2014/main" id="{41551E9C-CB24-E64F-B21B-E927CB33D34E}"/>
              </a:ext>
            </a:extLst>
          </p:cNvPr>
          <p:cNvSpPr txBox="1"/>
          <p:nvPr/>
        </p:nvSpPr>
        <p:spPr>
          <a:xfrm>
            <a:off x="311700" y="2660989"/>
            <a:ext cx="8520600" cy="2554545"/>
          </a:xfrm>
          <a:prstGeom prst="rect">
            <a:avLst/>
          </a:prstGeom>
          <a:noFill/>
        </p:spPr>
        <p:txBody>
          <a:bodyPr wrap="square" rtlCol="0">
            <a:spAutoFit/>
          </a:bodyPr>
          <a:lstStyle/>
          <a:p>
            <a:pPr algn="ctr"/>
            <a:r>
              <a:rPr lang="en-US" sz="2000" dirty="0">
                <a:latin typeface="Trebuchet MS" panose="020B0703020202090204" pitchFamily="34" charset="0"/>
              </a:rPr>
              <a:t>Why is employee alignment with organizational objectives so important?</a:t>
            </a:r>
          </a:p>
          <a:p>
            <a:pPr algn="ctr"/>
            <a:endParaRPr lang="en-US" sz="2000" dirty="0">
              <a:latin typeface="Trebuchet MS" panose="020B0703020202090204" pitchFamily="34" charset="0"/>
            </a:endParaRPr>
          </a:p>
          <a:p>
            <a:r>
              <a:rPr lang="en-US" sz="2000" dirty="0">
                <a:latin typeface="Trebuchet MS" panose="020B0703020202090204" pitchFamily="34" charset="0"/>
              </a:rPr>
              <a:t>How do you effectively communicate the company’s goals, values and mission to your entire workforce?</a:t>
            </a:r>
          </a:p>
          <a:p>
            <a:endParaRPr lang="es-ES" sz="2000" dirty="0">
              <a:latin typeface="Trebuchet MS" panose="020B0703020202090204" pitchFamily="34" charset="0"/>
            </a:endParaRPr>
          </a:p>
          <a:p>
            <a:r>
              <a:rPr lang="en-US" sz="2000" dirty="0">
                <a:latin typeface="Trebuchet MS" panose="020B0703020202090204" pitchFamily="34" charset="0"/>
              </a:rPr>
              <a:t>For answering these questions, the first thing that must be done is to define what organizational alignment is and its importance. Also, we must know which are the steps that need be taken to develop it.</a:t>
            </a:r>
          </a:p>
        </p:txBody>
      </p:sp>
    </p:spTree>
    <p:extLst>
      <p:ext uri="{BB962C8B-B14F-4D97-AF65-F5344CB8AC3E}">
        <p14:creationId xmlns:p14="http://schemas.microsoft.com/office/powerpoint/2010/main" val="189042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lvl="0">
              <a:buClr>
                <a:schemeClr val="lt2"/>
              </a:buClr>
              <a:buSzPts val="3060"/>
            </a:pPr>
            <a:r>
              <a:rPr lang="en-US" sz="3200" b="1" dirty="0">
                <a:solidFill>
                  <a:schemeClr val="lt1"/>
                </a:solidFill>
              </a:rPr>
              <a:t>Organizational Alignment</a:t>
            </a:r>
            <a:endParaRPr sz="3060" b="1" dirty="0">
              <a:solidFill>
                <a:schemeClr val="lt2"/>
              </a:solidFill>
            </a:endParaRPr>
          </a:p>
        </p:txBody>
      </p:sp>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7" name="Elipse 6">
            <a:extLst>
              <a:ext uri="{FF2B5EF4-FFF2-40B4-BE49-F238E27FC236}">
                <a16:creationId xmlns:a16="http://schemas.microsoft.com/office/drawing/2014/main" id="{504B9035-E2F3-5344-A588-BE29CFA5FFA5}"/>
              </a:ext>
            </a:extLst>
          </p:cNvPr>
          <p:cNvSpPr/>
          <p:nvPr/>
        </p:nvSpPr>
        <p:spPr>
          <a:xfrm>
            <a:off x="286553" y="4870663"/>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8" name="Elipse 7">
            <a:extLst>
              <a:ext uri="{FF2B5EF4-FFF2-40B4-BE49-F238E27FC236}">
                <a16:creationId xmlns:a16="http://schemas.microsoft.com/office/drawing/2014/main" id="{EFEBD652-071C-8B45-A9DE-E7FD55C8E8BC}"/>
              </a:ext>
            </a:extLst>
          </p:cNvPr>
          <p:cNvSpPr/>
          <p:nvPr/>
        </p:nvSpPr>
        <p:spPr>
          <a:xfrm>
            <a:off x="3432484" y="3895362"/>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9" name="Elipse 8">
            <a:extLst>
              <a:ext uri="{FF2B5EF4-FFF2-40B4-BE49-F238E27FC236}">
                <a16:creationId xmlns:a16="http://schemas.microsoft.com/office/drawing/2014/main" id="{E554C61C-D86E-DD4F-9090-A15BC3C2B72A}"/>
              </a:ext>
            </a:extLst>
          </p:cNvPr>
          <p:cNvSpPr/>
          <p:nvPr/>
        </p:nvSpPr>
        <p:spPr>
          <a:xfrm>
            <a:off x="2377546" y="3890307"/>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10" name="Elipse 9">
            <a:extLst>
              <a:ext uri="{FF2B5EF4-FFF2-40B4-BE49-F238E27FC236}">
                <a16:creationId xmlns:a16="http://schemas.microsoft.com/office/drawing/2014/main" id="{20B55933-DBB8-A844-9F4C-41F8F91C2437}"/>
              </a:ext>
            </a:extLst>
          </p:cNvPr>
          <p:cNvSpPr/>
          <p:nvPr/>
        </p:nvSpPr>
        <p:spPr>
          <a:xfrm>
            <a:off x="1378954" y="3902655"/>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12" name="Elipse 11">
            <a:extLst>
              <a:ext uri="{FF2B5EF4-FFF2-40B4-BE49-F238E27FC236}">
                <a16:creationId xmlns:a16="http://schemas.microsoft.com/office/drawing/2014/main" id="{304805CF-DD2F-7A43-AD6A-7C23A1F5B2DE}"/>
              </a:ext>
            </a:extLst>
          </p:cNvPr>
          <p:cNvSpPr/>
          <p:nvPr/>
        </p:nvSpPr>
        <p:spPr>
          <a:xfrm>
            <a:off x="4434313" y="3895363"/>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cxnSp>
        <p:nvCxnSpPr>
          <p:cNvPr id="4" name="Conector recto de flecha 3">
            <a:extLst>
              <a:ext uri="{FF2B5EF4-FFF2-40B4-BE49-F238E27FC236}">
                <a16:creationId xmlns:a16="http://schemas.microsoft.com/office/drawing/2014/main" id="{F322E882-CF34-CC42-87CF-8C3301F16A9F}"/>
              </a:ext>
            </a:extLst>
          </p:cNvPr>
          <p:cNvCxnSpPr/>
          <p:nvPr/>
        </p:nvCxnSpPr>
        <p:spPr>
          <a:xfrm>
            <a:off x="1079625" y="4183359"/>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C073BE20-ED84-2843-B3D7-2436844DD275}"/>
              </a:ext>
            </a:extLst>
          </p:cNvPr>
          <p:cNvCxnSpPr/>
          <p:nvPr/>
        </p:nvCxnSpPr>
        <p:spPr>
          <a:xfrm>
            <a:off x="2024515" y="4202086"/>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7D0AD5DD-BBE1-604A-A390-AACD52605FB9}"/>
              </a:ext>
            </a:extLst>
          </p:cNvPr>
          <p:cNvCxnSpPr/>
          <p:nvPr/>
        </p:nvCxnSpPr>
        <p:spPr>
          <a:xfrm>
            <a:off x="3019414" y="4195706"/>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DD78A29C-67A8-DF42-A4A1-E6BADDC5D13F}"/>
              </a:ext>
            </a:extLst>
          </p:cNvPr>
          <p:cNvCxnSpPr/>
          <p:nvPr/>
        </p:nvCxnSpPr>
        <p:spPr>
          <a:xfrm>
            <a:off x="4078045" y="4195706"/>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Elipse 19">
            <a:extLst>
              <a:ext uri="{FF2B5EF4-FFF2-40B4-BE49-F238E27FC236}">
                <a16:creationId xmlns:a16="http://schemas.microsoft.com/office/drawing/2014/main" id="{C23FE018-007D-5641-9BEF-1982BE057BE5}"/>
              </a:ext>
            </a:extLst>
          </p:cNvPr>
          <p:cNvSpPr/>
          <p:nvPr/>
        </p:nvSpPr>
        <p:spPr>
          <a:xfrm>
            <a:off x="368023" y="3914534"/>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21" name="Elipse 20">
            <a:extLst>
              <a:ext uri="{FF2B5EF4-FFF2-40B4-BE49-F238E27FC236}">
                <a16:creationId xmlns:a16="http://schemas.microsoft.com/office/drawing/2014/main" id="{0C005A7E-C8E3-1646-A12D-18AEA855FCDB}"/>
              </a:ext>
            </a:extLst>
          </p:cNvPr>
          <p:cNvSpPr/>
          <p:nvPr/>
        </p:nvSpPr>
        <p:spPr>
          <a:xfrm>
            <a:off x="3405503" y="5149629"/>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22" name="Elipse 21">
            <a:extLst>
              <a:ext uri="{FF2B5EF4-FFF2-40B4-BE49-F238E27FC236}">
                <a16:creationId xmlns:a16="http://schemas.microsoft.com/office/drawing/2014/main" id="{E72F7311-4C8F-B844-A39C-622DCFBC8348}"/>
              </a:ext>
            </a:extLst>
          </p:cNvPr>
          <p:cNvSpPr/>
          <p:nvPr/>
        </p:nvSpPr>
        <p:spPr>
          <a:xfrm>
            <a:off x="2354434" y="4837065"/>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23" name="Elipse 22">
            <a:extLst>
              <a:ext uri="{FF2B5EF4-FFF2-40B4-BE49-F238E27FC236}">
                <a16:creationId xmlns:a16="http://schemas.microsoft.com/office/drawing/2014/main" id="{A2BB3D0B-B256-8F43-B4ED-D1F13D302A4E}"/>
              </a:ext>
            </a:extLst>
          </p:cNvPr>
          <p:cNvSpPr/>
          <p:nvPr/>
        </p:nvSpPr>
        <p:spPr>
          <a:xfrm>
            <a:off x="1356351" y="5106561"/>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24" name="Elipse 23">
            <a:extLst>
              <a:ext uri="{FF2B5EF4-FFF2-40B4-BE49-F238E27FC236}">
                <a16:creationId xmlns:a16="http://schemas.microsoft.com/office/drawing/2014/main" id="{296ECF71-1376-D146-B378-F7E86FAE0E10}"/>
              </a:ext>
            </a:extLst>
          </p:cNvPr>
          <p:cNvSpPr/>
          <p:nvPr/>
        </p:nvSpPr>
        <p:spPr>
          <a:xfrm>
            <a:off x="4594376" y="5089594"/>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cxnSp>
        <p:nvCxnSpPr>
          <p:cNvPr id="25" name="Conector recto de flecha 24">
            <a:extLst>
              <a:ext uri="{FF2B5EF4-FFF2-40B4-BE49-F238E27FC236}">
                <a16:creationId xmlns:a16="http://schemas.microsoft.com/office/drawing/2014/main" id="{DF8D0107-3CEF-144E-9C9A-943431493426}"/>
              </a:ext>
            </a:extLst>
          </p:cNvPr>
          <p:cNvCxnSpPr/>
          <p:nvPr/>
        </p:nvCxnSpPr>
        <p:spPr>
          <a:xfrm>
            <a:off x="993698" y="5210837"/>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184531E2-2A4F-AC4E-9157-AF0FF78AFC3C}"/>
              </a:ext>
            </a:extLst>
          </p:cNvPr>
          <p:cNvCxnSpPr/>
          <p:nvPr/>
        </p:nvCxnSpPr>
        <p:spPr>
          <a:xfrm>
            <a:off x="2007864" y="5211664"/>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9E169752-9AB0-8441-8298-2DCF57EC4375}"/>
              </a:ext>
            </a:extLst>
          </p:cNvPr>
          <p:cNvCxnSpPr/>
          <p:nvPr/>
        </p:nvCxnSpPr>
        <p:spPr>
          <a:xfrm>
            <a:off x="3004520" y="5224707"/>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716591F2-034F-304C-990D-1CBCA38AC4C8}"/>
              </a:ext>
            </a:extLst>
          </p:cNvPr>
          <p:cNvCxnSpPr/>
          <p:nvPr/>
        </p:nvCxnSpPr>
        <p:spPr>
          <a:xfrm>
            <a:off x="4157587" y="5303284"/>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10DC929C-2397-764F-8D70-B129B54566E1}"/>
              </a:ext>
            </a:extLst>
          </p:cNvPr>
          <p:cNvSpPr txBox="1"/>
          <p:nvPr/>
        </p:nvSpPr>
        <p:spPr>
          <a:xfrm>
            <a:off x="5763513" y="3957586"/>
            <a:ext cx="2658592" cy="461665"/>
          </a:xfrm>
          <a:prstGeom prst="rect">
            <a:avLst/>
          </a:prstGeom>
          <a:noFill/>
        </p:spPr>
        <p:txBody>
          <a:bodyPr wrap="square" rtlCol="0">
            <a:spAutoFit/>
          </a:bodyPr>
          <a:lstStyle/>
          <a:p>
            <a:r>
              <a:rPr lang="en-US" sz="2400" b="1" dirty="0">
                <a:latin typeface="Trebuchet MS" panose="020B0703020202090204" pitchFamily="34" charset="0"/>
              </a:rPr>
              <a:t>IN ALIGNMENT</a:t>
            </a:r>
          </a:p>
        </p:txBody>
      </p:sp>
      <p:sp>
        <p:nvSpPr>
          <p:cNvPr id="6" name="CuadroTexto 5">
            <a:extLst>
              <a:ext uri="{FF2B5EF4-FFF2-40B4-BE49-F238E27FC236}">
                <a16:creationId xmlns:a16="http://schemas.microsoft.com/office/drawing/2014/main" id="{102A2B0E-2C67-2A42-A5ED-A3BCA31C936E}"/>
              </a:ext>
            </a:extLst>
          </p:cNvPr>
          <p:cNvSpPr txBox="1"/>
          <p:nvPr/>
        </p:nvSpPr>
        <p:spPr>
          <a:xfrm>
            <a:off x="5763513" y="4980005"/>
            <a:ext cx="3048182" cy="461665"/>
          </a:xfrm>
          <a:prstGeom prst="rect">
            <a:avLst/>
          </a:prstGeom>
          <a:noFill/>
        </p:spPr>
        <p:txBody>
          <a:bodyPr wrap="square" rtlCol="0">
            <a:spAutoFit/>
          </a:bodyPr>
          <a:lstStyle/>
          <a:p>
            <a:r>
              <a:rPr lang="en-US" sz="2400" dirty="0">
                <a:latin typeface="Trebuchet MS" panose="020B0703020202090204" pitchFamily="34" charset="0"/>
              </a:rPr>
              <a:t>OUT OF ALIGNMENT</a:t>
            </a:r>
          </a:p>
        </p:txBody>
      </p:sp>
      <p:sp>
        <p:nvSpPr>
          <p:cNvPr id="13" name="CuadroTexto 12">
            <a:extLst>
              <a:ext uri="{FF2B5EF4-FFF2-40B4-BE49-F238E27FC236}">
                <a16:creationId xmlns:a16="http://schemas.microsoft.com/office/drawing/2014/main" id="{0283FE4F-0EA6-A747-9FEC-F7F0E22EEE3C}"/>
              </a:ext>
            </a:extLst>
          </p:cNvPr>
          <p:cNvSpPr txBox="1"/>
          <p:nvPr/>
        </p:nvSpPr>
        <p:spPr>
          <a:xfrm>
            <a:off x="358464" y="2500891"/>
            <a:ext cx="8520599" cy="1200329"/>
          </a:xfrm>
          <a:prstGeom prst="rect">
            <a:avLst/>
          </a:prstGeom>
          <a:noFill/>
        </p:spPr>
        <p:txBody>
          <a:bodyPr wrap="square" rtlCol="0">
            <a:spAutoFit/>
          </a:bodyPr>
          <a:lstStyle/>
          <a:p>
            <a:pPr fontAlgn="base"/>
            <a:r>
              <a:rPr lang="en-US" sz="1800" dirty="0">
                <a:latin typeface="Trebuchet MS" panose="020B0703020202090204" pitchFamily="34" charset="0"/>
              </a:rPr>
              <a:t>In many businesses, not all employees know where the company is heading.</a:t>
            </a:r>
          </a:p>
          <a:p>
            <a:pPr fontAlgn="base"/>
            <a:r>
              <a:rPr lang="en-US" sz="1800" b="1" dirty="0">
                <a:latin typeface="Trebuchet MS" panose="020B0703020202090204" pitchFamily="34" charset="0"/>
              </a:rPr>
              <a:t>74% of employees </a:t>
            </a:r>
            <a:r>
              <a:rPr lang="en-US" sz="1800" dirty="0">
                <a:latin typeface="Trebuchet MS" panose="020B0703020202090204" pitchFamily="34" charset="0"/>
              </a:rPr>
              <a:t>have the feeling they are missing out on important information at work. What's more, many of them don’t have a clear understanding of the company’s vision and long-term goals.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lvl="0">
              <a:buClr>
                <a:schemeClr val="lt2"/>
              </a:buClr>
              <a:buSzPts val="3060"/>
            </a:pPr>
            <a:r>
              <a:rPr lang="en-US" sz="2800" b="1" dirty="0">
                <a:solidFill>
                  <a:schemeClr val="lt1"/>
                </a:solidFill>
              </a:rPr>
              <a:t>Organizational Alignment</a:t>
            </a:r>
            <a:endParaRPr sz="3060" b="1" dirty="0">
              <a:solidFill>
                <a:schemeClr val="lt2"/>
              </a:solidFill>
            </a:endParaRPr>
          </a:p>
        </p:txBody>
      </p:sp>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 name="CuadroTexto 1">
            <a:extLst>
              <a:ext uri="{FF2B5EF4-FFF2-40B4-BE49-F238E27FC236}">
                <a16:creationId xmlns:a16="http://schemas.microsoft.com/office/drawing/2014/main" id="{01C5B3A7-46CB-B64C-81E2-22BBDDC46EBF}"/>
              </a:ext>
            </a:extLst>
          </p:cNvPr>
          <p:cNvSpPr txBox="1"/>
          <p:nvPr/>
        </p:nvSpPr>
        <p:spPr>
          <a:xfrm>
            <a:off x="311701" y="2490537"/>
            <a:ext cx="8520600" cy="2862322"/>
          </a:xfrm>
          <a:prstGeom prst="rect">
            <a:avLst/>
          </a:prstGeom>
          <a:noFill/>
        </p:spPr>
        <p:txBody>
          <a:bodyPr wrap="square" rtlCol="0">
            <a:spAutoFit/>
          </a:bodyPr>
          <a:lstStyle/>
          <a:p>
            <a:pPr fontAlgn="base"/>
            <a:r>
              <a:rPr lang="en-US" sz="1800" dirty="0">
                <a:latin typeface="Trebuchet MS" panose="020B0703020202090204" pitchFamily="34" charset="0"/>
              </a:rPr>
              <a:t>Building an effective </a:t>
            </a:r>
            <a:r>
              <a:rPr lang="en-US" sz="1800" b="1" dirty="0">
                <a:latin typeface="Trebuchet MS" panose="020B0703020202090204" pitchFamily="34" charset="0"/>
              </a:rPr>
              <a:t>internal communications strategy </a:t>
            </a:r>
            <a:r>
              <a:rPr lang="en-US" sz="1800" dirty="0">
                <a:latin typeface="Trebuchet MS" panose="020B0703020202090204" pitchFamily="34" charset="0"/>
              </a:rPr>
              <a:t>will help you create synergy across your organization. It's the only way you can create a sense of commitment toward common goals.</a:t>
            </a:r>
          </a:p>
          <a:p>
            <a:pPr fontAlgn="base"/>
            <a:endParaRPr lang="en-US" sz="1800" dirty="0">
              <a:latin typeface="Trebuchet MS" panose="020B0703020202090204" pitchFamily="34" charset="0"/>
            </a:endParaRPr>
          </a:p>
          <a:p>
            <a:pPr fontAlgn="base"/>
            <a:r>
              <a:rPr lang="en-US" sz="1800" dirty="0">
                <a:latin typeface="Trebuchet MS" panose="020B0703020202090204" pitchFamily="34" charset="0"/>
              </a:rPr>
              <a:t>When your employees have a </a:t>
            </a:r>
            <a:r>
              <a:rPr lang="en-US" sz="1800" b="1" dirty="0">
                <a:latin typeface="Trebuchet MS" panose="020B0703020202090204" pitchFamily="34" charset="0"/>
              </a:rPr>
              <a:t>good understanding of your vision, strategic goals and company culture</a:t>
            </a:r>
            <a:r>
              <a:rPr lang="en-US" sz="1800" dirty="0">
                <a:latin typeface="Trebuchet MS" panose="020B0703020202090204" pitchFamily="34" charset="0"/>
              </a:rPr>
              <a:t>, they are more likely to take your business to the next level.</a:t>
            </a:r>
          </a:p>
          <a:p>
            <a:pPr fontAlgn="base"/>
            <a:endParaRPr lang="en-US" sz="1800" dirty="0">
              <a:latin typeface="Trebuchet MS" panose="020B0703020202090204" pitchFamily="34" charset="0"/>
            </a:endParaRPr>
          </a:p>
          <a:p>
            <a:pPr fontAlgn="base"/>
            <a:r>
              <a:rPr lang="en-US" sz="1800" dirty="0">
                <a:latin typeface="Trebuchet MS" panose="020B0703020202090204" pitchFamily="34" charset="0"/>
              </a:rPr>
              <a:t>Ensuring that your employees </a:t>
            </a:r>
            <a:r>
              <a:rPr lang="en-US" sz="1800" b="1" dirty="0">
                <a:latin typeface="Trebuchet MS" panose="020B0703020202090204" pitchFamily="34" charset="0"/>
              </a:rPr>
              <a:t>believe in your business and work toward a common goal is essential</a:t>
            </a:r>
            <a:r>
              <a:rPr lang="en-US" sz="1800" dirty="0">
                <a:latin typeface="Trebuchet MS" panose="020B0703020202090204" pitchFamily="34" charset="0"/>
              </a:rPr>
              <a:t>. </a:t>
            </a:r>
            <a:endParaRPr lang="en-US" sz="1600" dirty="0"/>
          </a:p>
        </p:txBody>
      </p:sp>
    </p:spTree>
    <p:extLst>
      <p:ext uri="{BB962C8B-B14F-4D97-AF65-F5344CB8AC3E}">
        <p14:creationId xmlns:p14="http://schemas.microsoft.com/office/powerpoint/2010/main" val="77239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p:nvPr>
        </p:nvSpPr>
        <p:spPr>
          <a:xfrm>
            <a:off x="316585" y="148401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br>
              <a:rPr lang="en-US" sz="3200" b="1" dirty="0">
                <a:solidFill>
                  <a:schemeClr val="bg1"/>
                </a:solidFill>
              </a:rPr>
            </a:br>
            <a:r>
              <a:rPr lang="en-US" sz="3200" b="1" dirty="0">
                <a:solidFill>
                  <a:schemeClr val="bg1"/>
                </a:solidFill>
              </a:rPr>
              <a:t>Levels of organizational alignment</a:t>
            </a:r>
            <a:br>
              <a:rPr lang="es-ES" b="1" dirty="0"/>
            </a:br>
            <a:endParaRPr sz="3060" b="1" dirty="0">
              <a:solidFill>
                <a:schemeClr val="lt1"/>
              </a:solidFill>
            </a:endParaRPr>
          </a:p>
        </p:txBody>
      </p:sp>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013E5307-DFA1-FB48-B416-078CFC23B8E5}"/>
              </a:ext>
            </a:extLst>
          </p:cNvPr>
          <p:cNvSpPr txBox="1"/>
          <p:nvPr/>
        </p:nvSpPr>
        <p:spPr>
          <a:xfrm>
            <a:off x="316585" y="2023918"/>
            <a:ext cx="6458969" cy="4401205"/>
          </a:xfrm>
          <a:prstGeom prst="rect">
            <a:avLst/>
          </a:prstGeom>
          <a:noFill/>
        </p:spPr>
        <p:txBody>
          <a:bodyPr wrap="square" rtlCol="0">
            <a:spAutoFit/>
          </a:bodyPr>
          <a:lstStyle/>
          <a:p>
            <a:r>
              <a:rPr lang="en-US" sz="1800" b="1" dirty="0">
                <a:solidFill>
                  <a:schemeClr val="accent1"/>
                </a:solidFill>
                <a:latin typeface="Trebuchet MS" panose="020B0703020202090204" pitchFamily="34" charset="0"/>
              </a:rPr>
              <a:t>Level 1: Employee-role alignment</a:t>
            </a:r>
          </a:p>
          <a:p>
            <a:endParaRPr lang="en-US" sz="2000" dirty="0">
              <a:latin typeface="Trebuchet MS" panose="020B0703020202090204" pitchFamily="34" charset="0"/>
            </a:endParaRPr>
          </a:p>
          <a:p>
            <a:r>
              <a:rPr lang="en-US" sz="1600" dirty="0">
                <a:latin typeface="Trebuchet MS" panose="020B0703020202090204" pitchFamily="34" charset="0"/>
              </a:rPr>
              <a:t>The first level of organizational alignment requires finding the right fit for the position. If the individual is misaligned with the            function to be performed, the mismatch will threaten           broader forms of alignment.</a:t>
            </a:r>
          </a:p>
          <a:p>
            <a:endParaRPr lang="en-US" sz="1600" dirty="0">
              <a:latin typeface="Trebuchet MS" panose="020B0703020202090204" pitchFamily="34" charset="0"/>
            </a:endParaRPr>
          </a:p>
          <a:p>
            <a:r>
              <a:rPr lang="en-US" sz="1600" dirty="0">
                <a:latin typeface="Trebuchet MS" panose="020B0703020202090204" pitchFamily="34" charset="0"/>
              </a:rPr>
              <a:t>To avoid this, employers need to identify job fit during the       hiring process. </a:t>
            </a:r>
          </a:p>
          <a:p>
            <a:endParaRPr lang="en-US" sz="1600" dirty="0">
              <a:latin typeface="Trebuchet MS" panose="020B0703020202090204" pitchFamily="34" charset="0"/>
            </a:endParaRPr>
          </a:p>
          <a:p>
            <a:r>
              <a:rPr lang="en-US" sz="1600" dirty="0">
                <a:latin typeface="Trebuchet MS" panose="020B0703020202090204" pitchFamily="34" charset="0"/>
              </a:rPr>
              <a:t>Don’t make the common mistake of hiring based on superficial alignment and then assuming the person will figure out his or        her role. </a:t>
            </a:r>
          </a:p>
          <a:p>
            <a:endParaRPr lang="en-US" sz="1600" dirty="0">
              <a:latin typeface="Trebuchet MS" panose="020B0703020202090204" pitchFamily="34" charset="0"/>
            </a:endParaRPr>
          </a:p>
          <a:p>
            <a:r>
              <a:rPr lang="en-US" sz="1600" dirty="0">
                <a:latin typeface="Trebuchet MS" panose="020B0703020202090204" pitchFamily="34" charset="0"/>
              </a:rPr>
              <a:t>Setting up a formal training program for all employees will help individuals calibrate themselves to the position. </a:t>
            </a:r>
            <a:endParaRPr lang="en-US" sz="1800" dirty="0">
              <a:latin typeface="Trebuchet MS" panose="020B0703020202090204" pitchFamily="34" charset="0"/>
            </a:endParaRPr>
          </a:p>
          <a:p>
            <a:endParaRPr lang="en-US" sz="1800" dirty="0">
              <a:latin typeface="Trebuchet MS" panose="020B0703020202090204" pitchFamily="34" charset="0"/>
            </a:endParaRPr>
          </a:p>
        </p:txBody>
      </p:sp>
      <p:pic>
        <p:nvPicPr>
          <p:cNvPr id="1026" name="Picture 2" descr="Image result for candidate fit position puzzl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93"/>
          <a:stretch/>
        </p:blipFill>
        <p:spPr bwMode="auto">
          <a:xfrm>
            <a:off x="6265890" y="2968052"/>
            <a:ext cx="2571296" cy="23262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p:nvPr>
        </p:nvSpPr>
        <p:spPr>
          <a:xfrm>
            <a:off x="311700" y="147724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br>
              <a:rPr lang="en-US" sz="3200" b="1" dirty="0">
                <a:solidFill>
                  <a:schemeClr val="bg1"/>
                </a:solidFill>
              </a:rPr>
            </a:br>
            <a:r>
              <a:rPr lang="en-US" sz="3200" b="1" dirty="0">
                <a:solidFill>
                  <a:schemeClr val="bg1"/>
                </a:solidFill>
              </a:rPr>
              <a:t>Levels of organizational alignment</a:t>
            </a:r>
            <a:br>
              <a:rPr lang="es-ES" b="1" dirty="0"/>
            </a:br>
            <a:endParaRPr sz="3060" b="1" dirty="0">
              <a:solidFill>
                <a:schemeClr val="lt1"/>
              </a:solidFill>
            </a:endParaRPr>
          </a:p>
        </p:txBody>
      </p:sp>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013E5307-DFA1-FB48-B416-078CFC23B8E5}"/>
              </a:ext>
            </a:extLst>
          </p:cNvPr>
          <p:cNvSpPr txBox="1"/>
          <p:nvPr/>
        </p:nvSpPr>
        <p:spPr>
          <a:xfrm>
            <a:off x="311701" y="2046337"/>
            <a:ext cx="6493834" cy="3862596"/>
          </a:xfrm>
          <a:prstGeom prst="rect">
            <a:avLst/>
          </a:prstGeom>
          <a:noFill/>
        </p:spPr>
        <p:txBody>
          <a:bodyPr wrap="square" rtlCol="0">
            <a:spAutoFit/>
          </a:bodyPr>
          <a:lstStyle/>
          <a:p>
            <a:r>
              <a:rPr lang="en-US" sz="1700" b="1" dirty="0">
                <a:solidFill>
                  <a:schemeClr val="accent1"/>
                </a:solidFill>
                <a:latin typeface="Trebuchet MS" panose="020B0703020202090204" pitchFamily="34" charset="0"/>
              </a:rPr>
              <a:t>Level 2: Employee-goal alignment</a:t>
            </a:r>
          </a:p>
          <a:p>
            <a:endParaRPr lang="en-US" sz="1800" dirty="0">
              <a:latin typeface="Trebuchet MS" panose="020B0703020202090204" pitchFamily="34" charset="0"/>
            </a:endParaRPr>
          </a:p>
          <a:p>
            <a:r>
              <a:rPr lang="en-US" sz="1600" dirty="0">
                <a:latin typeface="Trebuchet MS" panose="020B0703020202090204" pitchFamily="34" charset="0"/>
              </a:rPr>
              <a:t>Connecting the goals of an organization to each of the employee´s performance goals is critical to the success of an organization. For achieving an effective organization, everyone has to work towards the same goal. To achieve employee-goal alignment, employers need to make setting goals a collaborative process. </a:t>
            </a:r>
          </a:p>
          <a:p>
            <a:endParaRPr lang="en-US" sz="1600" b="1" dirty="0">
              <a:latin typeface="Trebuchet MS" panose="020B0703020202090204" pitchFamily="34" charset="0"/>
            </a:endParaRPr>
          </a:p>
          <a:p>
            <a:r>
              <a:rPr lang="en-US" sz="1700" b="1" dirty="0">
                <a:solidFill>
                  <a:schemeClr val="accent1"/>
                </a:solidFill>
                <a:latin typeface="Trebuchet MS" panose="020B0703020202090204" pitchFamily="34" charset="0"/>
              </a:rPr>
              <a:t>Level 3: Employee-team alignment</a:t>
            </a:r>
          </a:p>
          <a:p>
            <a:endParaRPr lang="en-US" sz="1700" dirty="0">
              <a:latin typeface="Trebuchet MS" panose="020B0703020202090204" pitchFamily="34" charset="0"/>
            </a:endParaRPr>
          </a:p>
          <a:p>
            <a:r>
              <a:rPr lang="en-US" sz="1600" dirty="0">
                <a:latin typeface="Trebuchet MS" panose="020B0703020202090204" pitchFamily="34" charset="0"/>
              </a:rPr>
              <a:t>Once employees are aligned with their respective roles and work goals, it’s time to align employees with their teams. </a:t>
            </a:r>
          </a:p>
          <a:p>
            <a:r>
              <a:rPr lang="en-US" sz="1600" dirty="0">
                <a:latin typeface="Trebuchet MS" panose="020B0703020202090204" pitchFamily="34" charset="0"/>
              </a:rPr>
              <a:t>Make sure all employee goals integrate with team goals. </a:t>
            </a:r>
          </a:p>
          <a:p>
            <a:r>
              <a:rPr lang="en-US" sz="1600" dirty="0">
                <a:latin typeface="Trebuchet MS" panose="020B0703020202090204" pitchFamily="34" charset="0"/>
              </a:rPr>
              <a:t>Each employee should have specific goals that directly support a larger objective of the team.</a:t>
            </a:r>
            <a:endParaRPr lang="en-US" sz="1800" dirty="0">
              <a:latin typeface="Trebuchet MS" panose="020B0703020202090204" pitchFamily="34" charset="0"/>
            </a:endParaRPr>
          </a:p>
        </p:txBody>
      </p:sp>
      <p:pic>
        <p:nvPicPr>
          <p:cNvPr id="2050" name="Picture 2" descr="Image result for leadership"/>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27564" y="2599614"/>
            <a:ext cx="2504735" cy="303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p:nvPr>
        </p:nvSpPr>
        <p:spPr>
          <a:xfrm>
            <a:off x="316585" y="1566500"/>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br>
              <a:rPr lang="en-US" sz="3200" b="1" dirty="0">
                <a:solidFill>
                  <a:schemeClr val="bg1"/>
                </a:solidFill>
              </a:rPr>
            </a:br>
            <a:r>
              <a:rPr lang="en-US" sz="3200" b="1" dirty="0">
                <a:solidFill>
                  <a:schemeClr val="bg1"/>
                </a:solidFill>
              </a:rPr>
              <a:t>Levels of organizational alignment</a:t>
            </a:r>
            <a:br>
              <a:rPr lang="es-ES" b="1" dirty="0"/>
            </a:br>
            <a:endParaRPr sz="3060" b="1" dirty="0">
              <a:solidFill>
                <a:schemeClr val="lt1"/>
              </a:solidFill>
            </a:endParaRPr>
          </a:p>
        </p:txBody>
      </p:sp>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id="{013E5307-DFA1-FB48-B416-078CFC23B8E5}"/>
              </a:ext>
            </a:extLst>
          </p:cNvPr>
          <p:cNvSpPr txBox="1"/>
          <p:nvPr/>
        </p:nvSpPr>
        <p:spPr>
          <a:xfrm>
            <a:off x="421105" y="2286000"/>
            <a:ext cx="4634371" cy="4493538"/>
          </a:xfrm>
          <a:prstGeom prst="rect">
            <a:avLst/>
          </a:prstGeom>
          <a:noFill/>
        </p:spPr>
        <p:txBody>
          <a:bodyPr wrap="square" rtlCol="0">
            <a:spAutoFit/>
          </a:bodyPr>
          <a:lstStyle/>
          <a:p>
            <a:r>
              <a:rPr lang="en-US" sz="1700" b="1" dirty="0">
                <a:solidFill>
                  <a:schemeClr val="accent1"/>
                </a:solidFill>
                <a:latin typeface="Trebuchet MS" panose="020B0703020202090204" pitchFamily="34" charset="0"/>
              </a:rPr>
              <a:t>Level 4: Employee-organization alignment</a:t>
            </a:r>
          </a:p>
          <a:p>
            <a:endParaRPr lang="en-US" sz="1700" u="sng" dirty="0">
              <a:latin typeface="Trebuchet MS" panose="020B0703020202090204" pitchFamily="34" charset="0"/>
            </a:endParaRPr>
          </a:p>
          <a:p>
            <a:r>
              <a:rPr lang="en-US" sz="1800" dirty="0">
                <a:latin typeface="Trebuchet MS" panose="020B0703020202090204" pitchFamily="34" charset="0"/>
              </a:rPr>
              <a:t>The final level of organizational alignment falls on the shoulders of the company’s leadership: the alignment between employees and the company as a whole. </a:t>
            </a:r>
          </a:p>
          <a:p>
            <a:endParaRPr lang="en-US" sz="1800" u="sng" dirty="0">
              <a:latin typeface="Trebuchet MS" panose="020B0703020202090204" pitchFamily="34" charset="0"/>
            </a:endParaRPr>
          </a:p>
          <a:p>
            <a:r>
              <a:rPr lang="en-US" sz="1800" b="1" dirty="0">
                <a:latin typeface="Trebuchet MS" panose="020B0703020202090204" pitchFamily="34" charset="0"/>
              </a:rPr>
              <a:t>How to achieve it? </a:t>
            </a:r>
            <a:r>
              <a:rPr lang="en-US" sz="1800" dirty="0">
                <a:latin typeface="Trebuchet MS" panose="020B0703020202090204" pitchFamily="34" charset="0"/>
              </a:rPr>
              <a:t>Setting company-wide goals that employees will readily embrace and work toward is the first step. Goals should be inspiring for all and relate back to what the individual employee does best.</a:t>
            </a:r>
          </a:p>
          <a:p>
            <a:endParaRPr lang="en-US" sz="1800" dirty="0">
              <a:latin typeface="Trebuchet MS" panose="020B0703020202090204" pitchFamily="34" charset="0"/>
            </a:endParaRPr>
          </a:p>
          <a:p>
            <a:endParaRPr lang="en-US" sz="1800" dirty="0">
              <a:latin typeface="Trebuchet MS" panose="020B0703020202090204" pitchFamily="34" charset="0"/>
            </a:endParaRPr>
          </a:p>
          <a:p>
            <a:endParaRPr lang="en-US" sz="1800" dirty="0">
              <a:latin typeface="Trebuchet MS" panose="020B0703020202090204" pitchFamily="34" charset="0"/>
            </a:endParaRPr>
          </a:p>
          <a:p>
            <a:endParaRPr lang="en-US" sz="1800" dirty="0">
              <a:latin typeface="Trebuchet MS" panose="020B0703020202090204" pitchFamily="34" charset="0"/>
            </a:endParaRPr>
          </a:p>
        </p:txBody>
      </p:sp>
      <p:pic>
        <p:nvPicPr>
          <p:cNvPr id="3074" name="Picture 2" descr="Image result for employee goa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0609" y="2534710"/>
            <a:ext cx="3442286" cy="305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795741"/>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1654</Words>
  <Application>Microsoft Office PowerPoint</Application>
  <PresentationFormat>Presentación en pantalla (4:3)</PresentationFormat>
  <Paragraphs>174</Paragraphs>
  <Slides>23</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Raleway</vt:lpstr>
      <vt:lpstr>Segoe Print</vt:lpstr>
      <vt:lpstr>Trebuchet MS</vt:lpstr>
      <vt:lpstr>Wingdings</vt:lpstr>
      <vt:lpstr>Office</vt:lpstr>
      <vt:lpstr>Talent 4.0 –  Talent Management for SMEs Training Programme</vt:lpstr>
      <vt:lpstr> M5: How to motivate your Employees Unit 3: Employee Alignment with  organizational objectives</vt:lpstr>
      <vt:lpstr>Learning Outcomes</vt:lpstr>
      <vt:lpstr>Introduction</vt:lpstr>
      <vt:lpstr>Organizational Alignment</vt:lpstr>
      <vt:lpstr>Organizational Alignment</vt:lpstr>
      <vt:lpstr> Levels of organizational alignment </vt:lpstr>
      <vt:lpstr> Levels of organizational alignment </vt:lpstr>
      <vt:lpstr> Levels of organizational alignment </vt:lpstr>
      <vt:lpstr>The sense of belonging</vt:lpstr>
      <vt:lpstr>The sense of belonging</vt:lpstr>
      <vt:lpstr>How to improve organizational alignment</vt:lpstr>
      <vt:lpstr>How to improve organizational alignment</vt:lpstr>
      <vt:lpstr>How to improve organizational alignment</vt:lpstr>
      <vt:lpstr>How to improve organizational alignment</vt:lpstr>
      <vt:lpstr>How to improve organizational alignment</vt:lpstr>
      <vt:lpstr>How to improve organizational alignment</vt:lpstr>
      <vt:lpstr>How to improve organizational alignment</vt:lpstr>
      <vt:lpstr>How to improve organizational alignment</vt:lpstr>
      <vt:lpstr>Exercises</vt:lpstr>
      <vt:lpstr>Summary/Conclusion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Talent Management for SMEs Training Programme</dc:title>
  <dc:creator>Maria Garcia</dc:creator>
  <cp:lastModifiedBy>FVEM–Joseba Sainz de Baranda</cp:lastModifiedBy>
  <cp:revision>65</cp:revision>
  <dcterms:modified xsi:type="dcterms:W3CDTF">2020-09-15T08:22:51Z</dcterms:modified>
</cp:coreProperties>
</file>