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2" r:id="rId1"/>
  </p:sldMasterIdLst>
  <p:notesMasterIdLst>
    <p:notesMasterId r:id="rId32"/>
  </p:notesMasterIdLst>
  <p:sldIdLst>
    <p:sldId id="256" r:id="rId2"/>
    <p:sldId id="257" r:id="rId3"/>
    <p:sldId id="258" r:id="rId4"/>
    <p:sldId id="274" r:id="rId5"/>
    <p:sldId id="259" r:id="rId6"/>
    <p:sldId id="278" r:id="rId7"/>
    <p:sldId id="261" r:id="rId8"/>
    <p:sldId id="280" r:id="rId9"/>
    <p:sldId id="281" r:id="rId10"/>
    <p:sldId id="293" r:id="rId11"/>
    <p:sldId id="292" r:id="rId12"/>
    <p:sldId id="282" r:id="rId13"/>
    <p:sldId id="294" r:id="rId14"/>
    <p:sldId id="283" r:id="rId15"/>
    <p:sldId id="286" r:id="rId16"/>
    <p:sldId id="285" r:id="rId17"/>
    <p:sldId id="298" r:id="rId18"/>
    <p:sldId id="287" r:id="rId19"/>
    <p:sldId id="296" r:id="rId20"/>
    <p:sldId id="295" r:id="rId21"/>
    <p:sldId id="297" r:id="rId22"/>
    <p:sldId id="299" r:id="rId23"/>
    <p:sldId id="284" r:id="rId24"/>
    <p:sldId id="271" r:id="rId25"/>
    <p:sldId id="288" r:id="rId26"/>
    <p:sldId id="290" r:id="rId27"/>
    <p:sldId id="291" r:id="rId28"/>
    <p:sldId id="272" r:id="rId29"/>
    <p:sldId id="289" r:id="rId30"/>
    <p:sldId id="273" r:id="rId3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86B8"/>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56"/>
    <p:restoredTop sz="94632"/>
  </p:normalViewPr>
  <p:slideViewPr>
    <p:cSldViewPr snapToGrid="0">
      <p:cViewPr varScale="1">
        <p:scale>
          <a:sx n="60" d="100"/>
          <a:sy n="60" d="100"/>
        </p:scale>
        <p:origin x="1320"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0AD814-87CA-45B7-A5CC-EEB4922342FA}"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s-ES"/>
        </a:p>
      </dgm:t>
    </dgm:pt>
    <dgm:pt modelId="{400625E7-48A3-484A-A580-8707864B1CAB}">
      <dgm:prSet phldrT="[Texto]" custT="1"/>
      <dgm:spPr>
        <a:solidFill>
          <a:srgbClr val="3086B8"/>
        </a:solidFill>
      </dgm:spPr>
      <dgm:t>
        <a:bodyPr/>
        <a:lstStyle/>
        <a:p>
          <a:r>
            <a:rPr lang="en-US" sz="1400" b="1" u="none" dirty="0">
              <a:solidFill>
                <a:schemeClr val="bg1"/>
              </a:solidFill>
              <a:latin typeface="Trebuchet MS" panose="020B0603020202020204" pitchFamily="34" charset="0"/>
            </a:rPr>
            <a:t>1. Segment your employees</a:t>
          </a:r>
          <a:endParaRPr lang="es-ES" sz="1400" b="1" u="none" dirty="0">
            <a:solidFill>
              <a:schemeClr val="bg1"/>
            </a:solidFill>
            <a:latin typeface="Trebuchet MS" panose="020B0603020202020204" pitchFamily="34" charset="0"/>
          </a:endParaRPr>
        </a:p>
      </dgm:t>
    </dgm:pt>
    <dgm:pt modelId="{392F25A5-975C-457D-BB07-7C96EB04545F}" type="parTrans" cxnId="{4D39AB88-BC0B-46F6-8BE2-7B03C5BDCC22}">
      <dgm:prSet/>
      <dgm:spPr/>
      <dgm:t>
        <a:bodyPr/>
        <a:lstStyle/>
        <a:p>
          <a:endParaRPr lang="es-ES">
            <a:latin typeface="Trebuchet MS" panose="020B0603020202020204" pitchFamily="34" charset="0"/>
          </a:endParaRPr>
        </a:p>
      </dgm:t>
    </dgm:pt>
    <dgm:pt modelId="{B6FA2EDA-E47B-4961-81B0-0390A03B50D4}" type="sibTrans" cxnId="{4D39AB88-BC0B-46F6-8BE2-7B03C5BDCC22}">
      <dgm:prSet/>
      <dgm:spPr/>
      <dgm:t>
        <a:bodyPr/>
        <a:lstStyle/>
        <a:p>
          <a:endParaRPr lang="es-ES">
            <a:latin typeface="Trebuchet MS" panose="020B0603020202020204" pitchFamily="34" charset="0"/>
          </a:endParaRPr>
        </a:p>
      </dgm:t>
    </dgm:pt>
    <dgm:pt modelId="{6C22E102-7808-43BA-97AB-CAFCCF38C948}">
      <dgm:prSet phldrT="[Texto]" custT="1"/>
      <dgm:spPr>
        <a:solidFill>
          <a:srgbClr val="3086B8"/>
        </a:solidFill>
      </dgm:spPr>
      <dgm:t>
        <a:bodyPr/>
        <a:lstStyle/>
        <a:p>
          <a:r>
            <a:rPr lang="en-US" sz="1400" b="1" u="none" dirty="0">
              <a:solidFill>
                <a:schemeClr val="bg1"/>
              </a:solidFill>
              <a:latin typeface="Trebuchet MS" panose="020B0603020202020204" pitchFamily="34" charset="0"/>
            </a:rPr>
            <a:t>2. Establish the journey for each persona</a:t>
          </a:r>
          <a:endParaRPr lang="es-ES" sz="1400" b="1" u="none" dirty="0">
            <a:solidFill>
              <a:schemeClr val="bg1"/>
            </a:solidFill>
            <a:latin typeface="Trebuchet MS" panose="020B0603020202020204" pitchFamily="34" charset="0"/>
          </a:endParaRPr>
        </a:p>
      </dgm:t>
    </dgm:pt>
    <dgm:pt modelId="{DFDAF87F-C39E-4DF1-A358-608F6428FC4F}" type="parTrans" cxnId="{04BABE36-2B67-460B-B25E-4972AB33AC33}">
      <dgm:prSet/>
      <dgm:spPr/>
      <dgm:t>
        <a:bodyPr/>
        <a:lstStyle/>
        <a:p>
          <a:endParaRPr lang="es-ES">
            <a:latin typeface="Trebuchet MS" panose="020B0603020202020204" pitchFamily="34" charset="0"/>
          </a:endParaRPr>
        </a:p>
      </dgm:t>
    </dgm:pt>
    <dgm:pt modelId="{F32B1EE8-DD02-4DC1-A447-78B2DEED0223}" type="sibTrans" cxnId="{04BABE36-2B67-460B-B25E-4972AB33AC33}">
      <dgm:prSet/>
      <dgm:spPr/>
      <dgm:t>
        <a:bodyPr/>
        <a:lstStyle/>
        <a:p>
          <a:endParaRPr lang="es-ES">
            <a:latin typeface="Trebuchet MS" panose="020B0603020202020204" pitchFamily="34" charset="0"/>
          </a:endParaRPr>
        </a:p>
      </dgm:t>
    </dgm:pt>
    <dgm:pt modelId="{4C8E06C6-0D3E-4706-BA76-040B526014AA}">
      <dgm:prSet phldrT="[Texto]" custT="1"/>
      <dgm:spPr>
        <a:solidFill>
          <a:srgbClr val="3086B8"/>
        </a:solidFill>
      </dgm:spPr>
      <dgm:t>
        <a:bodyPr/>
        <a:lstStyle/>
        <a:p>
          <a:r>
            <a:rPr lang="en-US" sz="1400" b="1" u="none" dirty="0">
              <a:solidFill>
                <a:schemeClr val="bg1"/>
              </a:solidFill>
              <a:latin typeface="Trebuchet MS" panose="020B0603020202020204" pitchFamily="34" charset="0"/>
            </a:rPr>
            <a:t>3. Map feedback and insights to the employee journey</a:t>
          </a:r>
          <a:endParaRPr lang="es-ES" sz="1400" b="1" u="none" dirty="0">
            <a:solidFill>
              <a:schemeClr val="bg1"/>
            </a:solidFill>
            <a:latin typeface="Trebuchet MS" panose="020B0603020202020204" pitchFamily="34" charset="0"/>
          </a:endParaRPr>
        </a:p>
      </dgm:t>
    </dgm:pt>
    <dgm:pt modelId="{61D32913-6DA1-4DD7-8977-EA0BC32DA33C}" type="parTrans" cxnId="{0C9C7508-DBE2-48E0-A048-9A11F8670E9C}">
      <dgm:prSet/>
      <dgm:spPr/>
      <dgm:t>
        <a:bodyPr/>
        <a:lstStyle/>
        <a:p>
          <a:endParaRPr lang="es-ES">
            <a:latin typeface="Trebuchet MS" panose="020B0603020202020204" pitchFamily="34" charset="0"/>
          </a:endParaRPr>
        </a:p>
      </dgm:t>
    </dgm:pt>
    <dgm:pt modelId="{73D88113-EA39-4139-9E95-78FF2850B6A0}" type="sibTrans" cxnId="{0C9C7508-DBE2-48E0-A048-9A11F8670E9C}">
      <dgm:prSet/>
      <dgm:spPr/>
      <dgm:t>
        <a:bodyPr/>
        <a:lstStyle/>
        <a:p>
          <a:endParaRPr lang="es-ES">
            <a:latin typeface="Trebuchet MS" panose="020B0603020202020204" pitchFamily="34" charset="0"/>
          </a:endParaRPr>
        </a:p>
      </dgm:t>
    </dgm:pt>
    <dgm:pt modelId="{0CD32093-1529-4661-BAAB-35A180E269EF}">
      <dgm:prSet phldrT="[Texto]" custT="1"/>
      <dgm:spPr>
        <a:solidFill>
          <a:srgbClr val="3086B8"/>
        </a:solidFill>
      </dgm:spPr>
      <dgm:t>
        <a:bodyPr/>
        <a:lstStyle/>
        <a:p>
          <a:r>
            <a:rPr lang="en-US" sz="1400" b="1" u="none" dirty="0">
              <a:solidFill>
                <a:schemeClr val="bg1"/>
              </a:solidFill>
              <a:latin typeface="Trebuchet MS" panose="020B0603020202020204" pitchFamily="34" charset="0"/>
            </a:rPr>
            <a:t>4. Align your measurements at different stages in the employee journey</a:t>
          </a:r>
          <a:endParaRPr lang="es-ES" sz="1400" b="1" u="none" dirty="0">
            <a:solidFill>
              <a:schemeClr val="bg1"/>
            </a:solidFill>
            <a:latin typeface="Trebuchet MS" panose="020B0603020202020204" pitchFamily="34" charset="0"/>
          </a:endParaRPr>
        </a:p>
      </dgm:t>
    </dgm:pt>
    <dgm:pt modelId="{679FB003-BB71-4272-A29E-26587672A96F}" type="parTrans" cxnId="{A0079145-5A33-4AA6-8F65-4C9ADC517D7A}">
      <dgm:prSet/>
      <dgm:spPr/>
      <dgm:t>
        <a:bodyPr/>
        <a:lstStyle/>
        <a:p>
          <a:endParaRPr lang="es-ES">
            <a:latin typeface="Trebuchet MS" panose="020B0603020202020204" pitchFamily="34" charset="0"/>
          </a:endParaRPr>
        </a:p>
      </dgm:t>
    </dgm:pt>
    <dgm:pt modelId="{33756111-2FC8-451F-BDB6-2F9888161436}" type="sibTrans" cxnId="{A0079145-5A33-4AA6-8F65-4C9ADC517D7A}">
      <dgm:prSet/>
      <dgm:spPr/>
      <dgm:t>
        <a:bodyPr/>
        <a:lstStyle/>
        <a:p>
          <a:endParaRPr lang="es-ES">
            <a:latin typeface="Trebuchet MS" panose="020B0603020202020204" pitchFamily="34" charset="0"/>
          </a:endParaRPr>
        </a:p>
      </dgm:t>
    </dgm:pt>
    <dgm:pt modelId="{14AD8ACE-3B1D-460C-90EF-E7B9B042A5DF}">
      <dgm:prSet phldrT="[Texto]" custT="1"/>
      <dgm:spPr>
        <a:solidFill>
          <a:srgbClr val="3086B8"/>
        </a:solidFill>
      </dgm:spPr>
      <dgm:t>
        <a:bodyPr/>
        <a:lstStyle/>
        <a:p>
          <a:r>
            <a:rPr lang="en-US" sz="1400" b="1" u="none" dirty="0">
              <a:solidFill>
                <a:schemeClr val="bg1"/>
              </a:solidFill>
              <a:latin typeface="Trebuchet MS" panose="020B0603020202020204" pitchFamily="34" charset="0"/>
            </a:rPr>
            <a:t>5. Use automation to manage feedback at scale</a:t>
          </a:r>
          <a:endParaRPr lang="es-ES" sz="1400" b="1" u="none" dirty="0">
            <a:solidFill>
              <a:schemeClr val="bg1"/>
            </a:solidFill>
            <a:latin typeface="Trebuchet MS" panose="020B0603020202020204" pitchFamily="34" charset="0"/>
          </a:endParaRPr>
        </a:p>
      </dgm:t>
    </dgm:pt>
    <dgm:pt modelId="{19098CE3-125F-4D63-A2A2-B1AE7E80EC6F}" type="parTrans" cxnId="{85406377-1AC8-4D04-A9A9-724C10535611}">
      <dgm:prSet/>
      <dgm:spPr/>
      <dgm:t>
        <a:bodyPr/>
        <a:lstStyle/>
        <a:p>
          <a:endParaRPr lang="es-ES"/>
        </a:p>
      </dgm:t>
    </dgm:pt>
    <dgm:pt modelId="{992E50FB-0FB7-485C-8C42-959D5889E53E}" type="sibTrans" cxnId="{85406377-1AC8-4D04-A9A9-724C10535611}">
      <dgm:prSet/>
      <dgm:spPr/>
      <dgm:t>
        <a:bodyPr/>
        <a:lstStyle/>
        <a:p>
          <a:endParaRPr lang="es-ES"/>
        </a:p>
      </dgm:t>
    </dgm:pt>
    <dgm:pt modelId="{4994FBA7-E2CD-4E0E-89D8-94895EC95245}">
      <dgm:prSet phldrT="[Texto]" custT="1"/>
      <dgm:spPr>
        <a:solidFill>
          <a:srgbClr val="3086B8"/>
        </a:solidFill>
      </dgm:spPr>
      <dgm:t>
        <a:bodyPr/>
        <a:lstStyle/>
        <a:p>
          <a:r>
            <a:rPr lang="en-US" sz="1400" b="1" u="none" dirty="0">
              <a:solidFill>
                <a:schemeClr val="bg1"/>
              </a:solidFill>
              <a:latin typeface="Trebuchet MS" panose="020B0603020202020204" pitchFamily="34" charset="0"/>
            </a:rPr>
            <a:t>6. Combine the employee journey with your engagement survey</a:t>
          </a:r>
          <a:endParaRPr lang="es-ES" sz="1400" b="1" u="none" dirty="0">
            <a:solidFill>
              <a:schemeClr val="bg1"/>
            </a:solidFill>
            <a:latin typeface="Trebuchet MS" panose="020B0603020202020204" pitchFamily="34" charset="0"/>
          </a:endParaRPr>
        </a:p>
      </dgm:t>
    </dgm:pt>
    <dgm:pt modelId="{DC43718C-C1C0-488D-A9A6-1600A4F0E319}" type="parTrans" cxnId="{B4EDF914-A2C9-464F-970E-76D7563789CC}">
      <dgm:prSet/>
      <dgm:spPr/>
      <dgm:t>
        <a:bodyPr/>
        <a:lstStyle/>
        <a:p>
          <a:endParaRPr lang="es-ES"/>
        </a:p>
      </dgm:t>
    </dgm:pt>
    <dgm:pt modelId="{1F907103-9C8B-48BA-AC3F-CA8CE4992CEB}" type="sibTrans" cxnId="{B4EDF914-A2C9-464F-970E-76D7563789CC}">
      <dgm:prSet/>
      <dgm:spPr/>
      <dgm:t>
        <a:bodyPr/>
        <a:lstStyle/>
        <a:p>
          <a:endParaRPr lang="es-ES"/>
        </a:p>
      </dgm:t>
    </dgm:pt>
    <dgm:pt modelId="{0326764D-1091-4ECB-AC15-CDE266651A45}" type="pres">
      <dgm:prSet presAssocID="{C90AD814-87CA-45B7-A5CC-EEB4922342FA}" presName="Name0" presStyleCnt="0">
        <dgm:presLayoutVars>
          <dgm:dir/>
          <dgm:resizeHandles val="exact"/>
        </dgm:presLayoutVars>
      </dgm:prSet>
      <dgm:spPr/>
    </dgm:pt>
    <dgm:pt modelId="{D87BC578-B255-407D-BA75-BBB3DD12A53C}" type="pres">
      <dgm:prSet presAssocID="{400625E7-48A3-484A-A580-8707864B1CAB}" presName="node" presStyleLbl="node1" presStyleIdx="0" presStyleCnt="6" custScaleX="156444">
        <dgm:presLayoutVars>
          <dgm:bulletEnabled val="1"/>
        </dgm:presLayoutVars>
      </dgm:prSet>
      <dgm:spPr/>
    </dgm:pt>
    <dgm:pt modelId="{AA83681B-5F83-412C-8B56-9C8356FCB90F}" type="pres">
      <dgm:prSet presAssocID="{B6FA2EDA-E47B-4961-81B0-0390A03B50D4}" presName="sibTrans" presStyleLbl="sibTrans2D1" presStyleIdx="0" presStyleCnt="5"/>
      <dgm:spPr/>
    </dgm:pt>
    <dgm:pt modelId="{80620B75-C5A5-4B7C-9053-917B5B922D66}" type="pres">
      <dgm:prSet presAssocID="{B6FA2EDA-E47B-4961-81B0-0390A03B50D4}" presName="connectorText" presStyleLbl="sibTrans2D1" presStyleIdx="0" presStyleCnt="5"/>
      <dgm:spPr/>
    </dgm:pt>
    <dgm:pt modelId="{44861AEA-C25F-4088-80AD-2D0DE8E37A75}" type="pres">
      <dgm:prSet presAssocID="{6C22E102-7808-43BA-97AB-CAFCCF38C948}" presName="node" presStyleLbl="node1" presStyleIdx="1" presStyleCnt="6" custScaleX="156444">
        <dgm:presLayoutVars>
          <dgm:bulletEnabled val="1"/>
        </dgm:presLayoutVars>
      </dgm:prSet>
      <dgm:spPr/>
    </dgm:pt>
    <dgm:pt modelId="{CA4D01B8-47D8-4AC8-B077-299F6E73DC66}" type="pres">
      <dgm:prSet presAssocID="{F32B1EE8-DD02-4DC1-A447-78B2DEED0223}" presName="sibTrans" presStyleLbl="sibTrans2D1" presStyleIdx="1" presStyleCnt="5"/>
      <dgm:spPr/>
    </dgm:pt>
    <dgm:pt modelId="{A7056BC0-A9ED-49AF-8809-B2636134558E}" type="pres">
      <dgm:prSet presAssocID="{F32B1EE8-DD02-4DC1-A447-78B2DEED0223}" presName="connectorText" presStyleLbl="sibTrans2D1" presStyleIdx="1" presStyleCnt="5"/>
      <dgm:spPr/>
    </dgm:pt>
    <dgm:pt modelId="{E2D9AE16-B2B3-4CBB-832C-5ADFE8FA5664}" type="pres">
      <dgm:prSet presAssocID="{4C8E06C6-0D3E-4706-BA76-040B526014AA}" presName="node" presStyleLbl="node1" presStyleIdx="2" presStyleCnt="6" custScaleX="156444">
        <dgm:presLayoutVars>
          <dgm:bulletEnabled val="1"/>
        </dgm:presLayoutVars>
      </dgm:prSet>
      <dgm:spPr/>
    </dgm:pt>
    <dgm:pt modelId="{A01A5FF0-B2C8-470B-8BA6-53F795C95F4F}" type="pres">
      <dgm:prSet presAssocID="{73D88113-EA39-4139-9E95-78FF2850B6A0}" presName="sibTrans" presStyleLbl="sibTrans2D1" presStyleIdx="2" presStyleCnt="5"/>
      <dgm:spPr/>
    </dgm:pt>
    <dgm:pt modelId="{09D3B0A0-ACF3-4E33-A216-67B849CA8D24}" type="pres">
      <dgm:prSet presAssocID="{73D88113-EA39-4139-9E95-78FF2850B6A0}" presName="connectorText" presStyleLbl="sibTrans2D1" presStyleIdx="2" presStyleCnt="5"/>
      <dgm:spPr/>
    </dgm:pt>
    <dgm:pt modelId="{06A398E4-77A5-4B28-9504-FEBB875E229F}" type="pres">
      <dgm:prSet presAssocID="{0CD32093-1529-4661-BAAB-35A180E269EF}" presName="node" presStyleLbl="node1" presStyleIdx="3" presStyleCnt="6" custScaleX="156444">
        <dgm:presLayoutVars>
          <dgm:bulletEnabled val="1"/>
        </dgm:presLayoutVars>
      </dgm:prSet>
      <dgm:spPr/>
    </dgm:pt>
    <dgm:pt modelId="{FEFD2229-5F8E-4653-9DD8-D1D08E23D8A4}" type="pres">
      <dgm:prSet presAssocID="{33756111-2FC8-451F-BDB6-2F9888161436}" presName="sibTrans" presStyleLbl="sibTrans2D1" presStyleIdx="3" presStyleCnt="5"/>
      <dgm:spPr/>
    </dgm:pt>
    <dgm:pt modelId="{FF8AF1EF-D5E3-4E56-B5DE-C84ED92142C1}" type="pres">
      <dgm:prSet presAssocID="{33756111-2FC8-451F-BDB6-2F9888161436}" presName="connectorText" presStyleLbl="sibTrans2D1" presStyleIdx="3" presStyleCnt="5"/>
      <dgm:spPr/>
    </dgm:pt>
    <dgm:pt modelId="{9BD7F793-C304-439B-AC5E-D5D3AFB4B97B}" type="pres">
      <dgm:prSet presAssocID="{14AD8ACE-3B1D-460C-90EF-E7B9B042A5DF}" presName="node" presStyleLbl="node1" presStyleIdx="4" presStyleCnt="6" custScaleX="156444">
        <dgm:presLayoutVars>
          <dgm:bulletEnabled val="1"/>
        </dgm:presLayoutVars>
      </dgm:prSet>
      <dgm:spPr/>
    </dgm:pt>
    <dgm:pt modelId="{A1FFFA84-CBA2-4A3D-9A44-03008C1595E9}" type="pres">
      <dgm:prSet presAssocID="{992E50FB-0FB7-485C-8C42-959D5889E53E}" presName="sibTrans" presStyleLbl="sibTrans2D1" presStyleIdx="4" presStyleCnt="5"/>
      <dgm:spPr/>
    </dgm:pt>
    <dgm:pt modelId="{9C974ED4-8312-43E9-93FA-FF1ACE894603}" type="pres">
      <dgm:prSet presAssocID="{992E50FB-0FB7-485C-8C42-959D5889E53E}" presName="connectorText" presStyleLbl="sibTrans2D1" presStyleIdx="4" presStyleCnt="5"/>
      <dgm:spPr/>
    </dgm:pt>
    <dgm:pt modelId="{209F1EE3-ACB6-42A6-A28E-7984DF7933E2}" type="pres">
      <dgm:prSet presAssocID="{4994FBA7-E2CD-4E0E-89D8-94895EC95245}" presName="node" presStyleLbl="node1" presStyleIdx="5" presStyleCnt="6" custScaleX="156444">
        <dgm:presLayoutVars>
          <dgm:bulletEnabled val="1"/>
        </dgm:presLayoutVars>
      </dgm:prSet>
      <dgm:spPr/>
    </dgm:pt>
  </dgm:ptLst>
  <dgm:cxnLst>
    <dgm:cxn modelId="{0C9C7508-DBE2-48E0-A048-9A11F8670E9C}" srcId="{C90AD814-87CA-45B7-A5CC-EEB4922342FA}" destId="{4C8E06C6-0D3E-4706-BA76-040B526014AA}" srcOrd="2" destOrd="0" parTransId="{61D32913-6DA1-4DD7-8977-EA0BC32DA33C}" sibTransId="{73D88113-EA39-4139-9E95-78FF2850B6A0}"/>
    <dgm:cxn modelId="{B4EDF914-A2C9-464F-970E-76D7563789CC}" srcId="{C90AD814-87CA-45B7-A5CC-EEB4922342FA}" destId="{4994FBA7-E2CD-4E0E-89D8-94895EC95245}" srcOrd="5" destOrd="0" parTransId="{DC43718C-C1C0-488D-A9A6-1600A4F0E319}" sibTransId="{1F907103-9C8B-48BA-AC3F-CA8CE4992CEB}"/>
    <dgm:cxn modelId="{CBEC8E20-8577-4B74-ABE4-3B4EEC2FEAFC}" type="presOf" srcId="{14AD8ACE-3B1D-460C-90EF-E7B9B042A5DF}" destId="{9BD7F793-C304-439B-AC5E-D5D3AFB4B97B}" srcOrd="0" destOrd="0" presId="urn:microsoft.com/office/officeart/2005/8/layout/process1"/>
    <dgm:cxn modelId="{04BABE36-2B67-460B-B25E-4972AB33AC33}" srcId="{C90AD814-87CA-45B7-A5CC-EEB4922342FA}" destId="{6C22E102-7808-43BA-97AB-CAFCCF38C948}" srcOrd="1" destOrd="0" parTransId="{DFDAF87F-C39E-4DF1-A358-608F6428FC4F}" sibTransId="{F32B1EE8-DD02-4DC1-A447-78B2DEED0223}"/>
    <dgm:cxn modelId="{D9C47C3D-617C-4C61-B8A4-C032B97EDF44}" type="presOf" srcId="{F32B1EE8-DD02-4DC1-A447-78B2DEED0223}" destId="{CA4D01B8-47D8-4AC8-B077-299F6E73DC66}" srcOrd="0" destOrd="0" presId="urn:microsoft.com/office/officeart/2005/8/layout/process1"/>
    <dgm:cxn modelId="{6B6E5441-A8ED-49A6-ADE5-643960ED6F81}" type="presOf" srcId="{F32B1EE8-DD02-4DC1-A447-78B2DEED0223}" destId="{A7056BC0-A9ED-49AF-8809-B2636134558E}" srcOrd="1" destOrd="0" presId="urn:microsoft.com/office/officeart/2005/8/layout/process1"/>
    <dgm:cxn modelId="{A0079145-5A33-4AA6-8F65-4C9ADC517D7A}" srcId="{C90AD814-87CA-45B7-A5CC-EEB4922342FA}" destId="{0CD32093-1529-4661-BAAB-35A180E269EF}" srcOrd="3" destOrd="0" parTransId="{679FB003-BB71-4272-A29E-26587672A96F}" sibTransId="{33756111-2FC8-451F-BDB6-2F9888161436}"/>
    <dgm:cxn modelId="{3471B16E-1F6E-4F3B-BE84-B7D51E2926E9}" type="presOf" srcId="{0CD32093-1529-4661-BAAB-35A180E269EF}" destId="{06A398E4-77A5-4B28-9504-FEBB875E229F}" srcOrd="0" destOrd="0" presId="urn:microsoft.com/office/officeart/2005/8/layout/process1"/>
    <dgm:cxn modelId="{8179254F-FF10-4884-B3B6-4CA318556F78}" type="presOf" srcId="{6C22E102-7808-43BA-97AB-CAFCCF38C948}" destId="{44861AEA-C25F-4088-80AD-2D0DE8E37A75}" srcOrd="0" destOrd="0" presId="urn:microsoft.com/office/officeart/2005/8/layout/process1"/>
    <dgm:cxn modelId="{3981E172-2962-46EE-903C-4F72C8111AF5}" type="presOf" srcId="{73D88113-EA39-4139-9E95-78FF2850B6A0}" destId="{A01A5FF0-B2C8-470B-8BA6-53F795C95F4F}" srcOrd="0" destOrd="0" presId="urn:microsoft.com/office/officeart/2005/8/layout/process1"/>
    <dgm:cxn modelId="{E7D6F556-9A24-4B92-9E56-0C9F579FDF8A}" type="presOf" srcId="{992E50FB-0FB7-485C-8C42-959D5889E53E}" destId="{9C974ED4-8312-43E9-93FA-FF1ACE894603}" srcOrd="1" destOrd="0" presId="urn:microsoft.com/office/officeart/2005/8/layout/process1"/>
    <dgm:cxn modelId="{85406377-1AC8-4D04-A9A9-724C10535611}" srcId="{C90AD814-87CA-45B7-A5CC-EEB4922342FA}" destId="{14AD8ACE-3B1D-460C-90EF-E7B9B042A5DF}" srcOrd="4" destOrd="0" parTransId="{19098CE3-125F-4D63-A2A2-B1AE7E80EC6F}" sibTransId="{992E50FB-0FB7-485C-8C42-959D5889E53E}"/>
    <dgm:cxn modelId="{4D39AB88-BC0B-46F6-8BE2-7B03C5BDCC22}" srcId="{C90AD814-87CA-45B7-A5CC-EEB4922342FA}" destId="{400625E7-48A3-484A-A580-8707864B1CAB}" srcOrd="0" destOrd="0" parTransId="{392F25A5-975C-457D-BB07-7C96EB04545F}" sibTransId="{B6FA2EDA-E47B-4961-81B0-0390A03B50D4}"/>
    <dgm:cxn modelId="{BD1E008D-EDE3-4344-84FA-B207AB94B47A}" type="presOf" srcId="{33756111-2FC8-451F-BDB6-2F9888161436}" destId="{FF8AF1EF-D5E3-4E56-B5DE-C84ED92142C1}" srcOrd="1" destOrd="0" presId="urn:microsoft.com/office/officeart/2005/8/layout/process1"/>
    <dgm:cxn modelId="{6C9BB093-B3B7-4A59-A00D-568E8C41F026}" type="presOf" srcId="{C90AD814-87CA-45B7-A5CC-EEB4922342FA}" destId="{0326764D-1091-4ECB-AC15-CDE266651A45}" srcOrd="0" destOrd="0" presId="urn:microsoft.com/office/officeart/2005/8/layout/process1"/>
    <dgm:cxn modelId="{4E529395-B2D4-4AD8-9D2F-56BE7795E5E0}" type="presOf" srcId="{73D88113-EA39-4139-9E95-78FF2850B6A0}" destId="{09D3B0A0-ACF3-4E33-A216-67B849CA8D24}" srcOrd="1" destOrd="0" presId="urn:microsoft.com/office/officeart/2005/8/layout/process1"/>
    <dgm:cxn modelId="{D597069F-1FDB-4ABD-A437-C8F6F7AF4B2C}" type="presOf" srcId="{33756111-2FC8-451F-BDB6-2F9888161436}" destId="{FEFD2229-5F8E-4653-9DD8-D1D08E23D8A4}" srcOrd="0" destOrd="0" presId="urn:microsoft.com/office/officeart/2005/8/layout/process1"/>
    <dgm:cxn modelId="{6059609F-33AC-4D48-94DB-D4655CA70246}" type="presOf" srcId="{400625E7-48A3-484A-A580-8707864B1CAB}" destId="{D87BC578-B255-407D-BA75-BBB3DD12A53C}" srcOrd="0" destOrd="0" presId="urn:microsoft.com/office/officeart/2005/8/layout/process1"/>
    <dgm:cxn modelId="{D8CF5FA5-C6AB-4885-9988-D8F829AEA606}" type="presOf" srcId="{4994FBA7-E2CD-4E0E-89D8-94895EC95245}" destId="{209F1EE3-ACB6-42A6-A28E-7984DF7933E2}" srcOrd="0" destOrd="0" presId="urn:microsoft.com/office/officeart/2005/8/layout/process1"/>
    <dgm:cxn modelId="{BDF72FCD-D24E-49A2-8160-174B26EEFF6E}" type="presOf" srcId="{B6FA2EDA-E47B-4961-81B0-0390A03B50D4}" destId="{80620B75-C5A5-4B7C-9053-917B5B922D66}" srcOrd="1" destOrd="0" presId="urn:microsoft.com/office/officeart/2005/8/layout/process1"/>
    <dgm:cxn modelId="{9338B8D0-4729-4482-8969-335CF14E3F0C}" type="presOf" srcId="{4C8E06C6-0D3E-4706-BA76-040B526014AA}" destId="{E2D9AE16-B2B3-4CBB-832C-5ADFE8FA5664}" srcOrd="0" destOrd="0" presId="urn:microsoft.com/office/officeart/2005/8/layout/process1"/>
    <dgm:cxn modelId="{C97F6AE9-451C-4D97-9EB2-B66E893919D0}" type="presOf" srcId="{B6FA2EDA-E47B-4961-81B0-0390A03B50D4}" destId="{AA83681B-5F83-412C-8B56-9C8356FCB90F}" srcOrd="0" destOrd="0" presId="urn:microsoft.com/office/officeart/2005/8/layout/process1"/>
    <dgm:cxn modelId="{2CF016EF-60EC-4488-9187-C10F1085D6E1}" type="presOf" srcId="{992E50FB-0FB7-485C-8C42-959D5889E53E}" destId="{A1FFFA84-CBA2-4A3D-9A44-03008C1595E9}" srcOrd="0" destOrd="0" presId="urn:microsoft.com/office/officeart/2005/8/layout/process1"/>
    <dgm:cxn modelId="{4BBE2793-BD46-42F6-8B5A-4F5AF3323783}" type="presParOf" srcId="{0326764D-1091-4ECB-AC15-CDE266651A45}" destId="{D87BC578-B255-407D-BA75-BBB3DD12A53C}" srcOrd="0" destOrd="0" presId="urn:microsoft.com/office/officeart/2005/8/layout/process1"/>
    <dgm:cxn modelId="{9D2EF61A-6C2C-43D0-9996-8A700A392035}" type="presParOf" srcId="{0326764D-1091-4ECB-AC15-CDE266651A45}" destId="{AA83681B-5F83-412C-8B56-9C8356FCB90F}" srcOrd="1" destOrd="0" presId="urn:microsoft.com/office/officeart/2005/8/layout/process1"/>
    <dgm:cxn modelId="{29CB8773-99F2-479B-B547-AC210DA166A1}" type="presParOf" srcId="{AA83681B-5F83-412C-8B56-9C8356FCB90F}" destId="{80620B75-C5A5-4B7C-9053-917B5B922D66}" srcOrd="0" destOrd="0" presId="urn:microsoft.com/office/officeart/2005/8/layout/process1"/>
    <dgm:cxn modelId="{0567CF5D-9452-4978-973D-1B09D78A9E58}" type="presParOf" srcId="{0326764D-1091-4ECB-AC15-CDE266651A45}" destId="{44861AEA-C25F-4088-80AD-2D0DE8E37A75}" srcOrd="2" destOrd="0" presId="urn:microsoft.com/office/officeart/2005/8/layout/process1"/>
    <dgm:cxn modelId="{F01BFDDF-FA1C-4245-A579-BB27F57A2EC6}" type="presParOf" srcId="{0326764D-1091-4ECB-AC15-CDE266651A45}" destId="{CA4D01B8-47D8-4AC8-B077-299F6E73DC66}" srcOrd="3" destOrd="0" presId="urn:microsoft.com/office/officeart/2005/8/layout/process1"/>
    <dgm:cxn modelId="{A30737FD-5003-45DD-A706-4467D7E6AD66}" type="presParOf" srcId="{CA4D01B8-47D8-4AC8-B077-299F6E73DC66}" destId="{A7056BC0-A9ED-49AF-8809-B2636134558E}" srcOrd="0" destOrd="0" presId="urn:microsoft.com/office/officeart/2005/8/layout/process1"/>
    <dgm:cxn modelId="{1BB64737-D376-4D5A-B3B3-927B02819C9F}" type="presParOf" srcId="{0326764D-1091-4ECB-AC15-CDE266651A45}" destId="{E2D9AE16-B2B3-4CBB-832C-5ADFE8FA5664}" srcOrd="4" destOrd="0" presId="urn:microsoft.com/office/officeart/2005/8/layout/process1"/>
    <dgm:cxn modelId="{4F4E94BF-3B53-4081-B892-48E27300AE99}" type="presParOf" srcId="{0326764D-1091-4ECB-AC15-CDE266651A45}" destId="{A01A5FF0-B2C8-470B-8BA6-53F795C95F4F}" srcOrd="5" destOrd="0" presId="urn:microsoft.com/office/officeart/2005/8/layout/process1"/>
    <dgm:cxn modelId="{1E5BECF4-E2EF-4502-8D8A-0F1E5FD46092}" type="presParOf" srcId="{A01A5FF0-B2C8-470B-8BA6-53F795C95F4F}" destId="{09D3B0A0-ACF3-4E33-A216-67B849CA8D24}" srcOrd="0" destOrd="0" presId="urn:microsoft.com/office/officeart/2005/8/layout/process1"/>
    <dgm:cxn modelId="{48334BB5-DE03-4587-8F89-C6B44D6DB953}" type="presParOf" srcId="{0326764D-1091-4ECB-AC15-CDE266651A45}" destId="{06A398E4-77A5-4B28-9504-FEBB875E229F}" srcOrd="6" destOrd="0" presId="urn:microsoft.com/office/officeart/2005/8/layout/process1"/>
    <dgm:cxn modelId="{1611D20F-19F3-4E3C-94C0-847DEF8B3B0D}" type="presParOf" srcId="{0326764D-1091-4ECB-AC15-CDE266651A45}" destId="{FEFD2229-5F8E-4653-9DD8-D1D08E23D8A4}" srcOrd="7" destOrd="0" presId="urn:microsoft.com/office/officeart/2005/8/layout/process1"/>
    <dgm:cxn modelId="{F78F2FAB-BCB9-4FAC-B2BF-5F9C95177905}" type="presParOf" srcId="{FEFD2229-5F8E-4653-9DD8-D1D08E23D8A4}" destId="{FF8AF1EF-D5E3-4E56-B5DE-C84ED92142C1}" srcOrd="0" destOrd="0" presId="urn:microsoft.com/office/officeart/2005/8/layout/process1"/>
    <dgm:cxn modelId="{94A6761A-A8A2-4267-9ACA-3CC7E0F8AC29}" type="presParOf" srcId="{0326764D-1091-4ECB-AC15-CDE266651A45}" destId="{9BD7F793-C304-439B-AC5E-D5D3AFB4B97B}" srcOrd="8" destOrd="0" presId="urn:microsoft.com/office/officeart/2005/8/layout/process1"/>
    <dgm:cxn modelId="{7800D8A9-42EE-4BF1-936E-2D9025E8A913}" type="presParOf" srcId="{0326764D-1091-4ECB-AC15-CDE266651A45}" destId="{A1FFFA84-CBA2-4A3D-9A44-03008C1595E9}" srcOrd="9" destOrd="0" presId="urn:microsoft.com/office/officeart/2005/8/layout/process1"/>
    <dgm:cxn modelId="{708D2827-2594-41F8-BFDB-DF7418DAD6EB}" type="presParOf" srcId="{A1FFFA84-CBA2-4A3D-9A44-03008C1595E9}" destId="{9C974ED4-8312-43E9-93FA-FF1ACE894603}" srcOrd="0" destOrd="0" presId="urn:microsoft.com/office/officeart/2005/8/layout/process1"/>
    <dgm:cxn modelId="{A14742B6-C339-4AB5-B7C1-C2F3403C2330}" type="presParOf" srcId="{0326764D-1091-4ECB-AC15-CDE266651A45}" destId="{209F1EE3-ACB6-42A6-A28E-7984DF7933E2}" srcOrd="10" destOrd="0" presId="urn:microsoft.com/office/officeart/2005/8/layout/process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7BC578-B255-407D-BA75-BBB3DD12A53C}">
      <dsp:nvSpPr>
        <dsp:cNvPr id="0" name=""/>
        <dsp:cNvSpPr/>
      </dsp:nvSpPr>
      <dsp:spPr>
        <a:xfrm>
          <a:off x="7097" y="1235975"/>
          <a:ext cx="1226930" cy="1861213"/>
        </a:xfrm>
        <a:prstGeom prst="roundRect">
          <a:avLst>
            <a:gd name="adj" fmla="val 10000"/>
          </a:avLst>
        </a:prstGeom>
        <a:solidFill>
          <a:srgbClr val="3086B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u="none" kern="1200" dirty="0">
              <a:solidFill>
                <a:schemeClr val="bg1"/>
              </a:solidFill>
              <a:latin typeface="Trebuchet MS" panose="020B0603020202020204" pitchFamily="34" charset="0"/>
            </a:rPr>
            <a:t>1. Segment your employees</a:t>
          </a:r>
          <a:endParaRPr lang="es-ES" sz="1400" b="1" u="none" kern="1200" dirty="0">
            <a:solidFill>
              <a:schemeClr val="bg1"/>
            </a:solidFill>
            <a:latin typeface="Trebuchet MS" panose="020B0603020202020204" pitchFamily="34" charset="0"/>
          </a:endParaRPr>
        </a:p>
      </dsp:txBody>
      <dsp:txXfrm>
        <a:off x="43033" y="1271911"/>
        <a:ext cx="1155058" cy="1789341"/>
      </dsp:txXfrm>
    </dsp:sp>
    <dsp:sp modelId="{AA83681B-5F83-412C-8B56-9C8356FCB90F}">
      <dsp:nvSpPr>
        <dsp:cNvPr id="0" name=""/>
        <dsp:cNvSpPr/>
      </dsp:nvSpPr>
      <dsp:spPr>
        <a:xfrm>
          <a:off x="1312454" y="2069334"/>
          <a:ext cx="166263" cy="19449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kern="1200">
            <a:latin typeface="Trebuchet MS" panose="020B0603020202020204" pitchFamily="34" charset="0"/>
          </a:endParaRPr>
        </a:p>
      </dsp:txBody>
      <dsp:txXfrm>
        <a:off x="1312454" y="2108233"/>
        <a:ext cx="116384" cy="116698"/>
      </dsp:txXfrm>
    </dsp:sp>
    <dsp:sp modelId="{44861AEA-C25F-4088-80AD-2D0DE8E37A75}">
      <dsp:nvSpPr>
        <dsp:cNvPr id="0" name=""/>
        <dsp:cNvSpPr/>
      </dsp:nvSpPr>
      <dsp:spPr>
        <a:xfrm>
          <a:off x="1547733" y="1235975"/>
          <a:ext cx="1226930" cy="1861213"/>
        </a:xfrm>
        <a:prstGeom prst="roundRect">
          <a:avLst>
            <a:gd name="adj" fmla="val 10000"/>
          </a:avLst>
        </a:prstGeom>
        <a:solidFill>
          <a:srgbClr val="3086B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u="none" kern="1200" dirty="0">
              <a:solidFill>
                <a:schemeClr val="bg1"/>
              </a:solidFill>
              <a:latin typeface="Trebuchet MS" panose="020B0603020202020204" pitchFamily="34" charset="0"/>
            </a:rPr>
            <a:t>2. Establish the journey for each persona</a:t>
          </a:r>
          <a:endParaRPr lang="es-ES" sz="1400" b="1" u="none" kern="1200" dirty="0">
            <a:solidFill>
              <a:schemeClr val="bg1"/>
            </a:solidFill>
            <a:latin typeface="Trebuchet MS" panose="020B0603020202020204" pitchFamily="34" charset="0"/>
          </a:endParaRPr>
        </a:p>
      </dsp:txBody>
      <dsp:txXfrm>
        <a:off x="1583669" y="1271911"/>
        <a:ext cx="1155058" cy="1789341"/>
      </dsp:txXfrm>
    </dsp:sp>
    <dsp:sp modelId="{CA4D01B8-47D8-4AC8-B077-299F6E73DC66}">
      <dsp:nvSpPr>
        <dsp:cNvPr id="0" name=""/>
        <dsp:cNvSpPr/>
      </dsp:nvSpPr>
      <dsp:spPr>
        <a:xfrm>
          <a:off x="2853090" y="2069334"/>
          <a:ext cx="166263" cy="19449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kern="1200">
            <a:latin typeface="Trebuchet MS" panose="020B0603020202020204" pitchFamily="34" charset="0"/>
          </a:endParaRPr>
        </a:p>
      </dsp:txBody>
      <dsp:txXfrm>
        <a:off x="2853090" y="2108233"/>
        <a:ext cx="116384" cy="116698"/>
      </dsp:txXfrm>
    </dsp:sp>
    <dsp:sp modelId="{E2D9AE16-B2B3-4CBB-832C-5ADFE8FA5664}">
      <dsp:nvSpPr>
        <dsp:cNvPr id="0" name=""/>
        <dsp:cNvSpPr/>
      </dsp:nvSpPr>
      <dsp:spPr>
        <a:xfrm>
          <a:off x="3088368" y="1235975"/>
          <a:ext cx="1226930" cy="1861213"/>
        </a:xfrm>
        <a:prstGeom prst="roundRect">
          <a:avLst>
            <a:gd name="adj" fmla="val 10000"/>
          </a:avLst>
        </a:prstGeom>
        <a:solidFill>
          <a:srgbClr val="3086B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u="none" kern="1200" dirty="0">
              <a:solidFill>
                <a:schemeClr val="bg1"/>
              </a:solidFill>
              <a:latin typeface="Trebuchet MS" panose="020B0603020202020204" pitchFamily="34" charset="0"/>
            </a:rPr>
            <a:t>3. Map feedback and insights to the employee journey</a:t>
          </a:r>
          <a:endParaRPr lang="es-ES" sz="1400" b="1" u="none" kern="1200" dirty="0">
            <a:solidFill>
              <a:schemeClr val="bg1"/>
            </a:solidFill>
            <a:latin typeface="Trebuchet MS" panose="020B0603020202020204" pitchFamily="34" charset="0"/>
          </a:endParaRPr>
        </a:p>
      </dsp:txBody>
      <dsp:txXfrm>
        <a:off x="3124304" y="1271911"/>
        <a:ext cx="1155058" cy="1789341"/>
      </dsp:txXfrm>
    </dsp:sp>
    <dsp:sp modelId="{A01A5FF0-B2C8-470B-8BA6-53F795C95F4F}">
      <dsp:nvSpPr>
        <dsp:cNvPr id="0" name=""/>
        <dsp:cNvSpPr/>
      </dsp:nvSpPr>
      <dsp:spPr>
        <a:xfrm>
          <a:off x="4393725" y="2069334"/>
          <a:ext cx="166263" cy="19449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kern="1200">
            <a:latin typeface="Trebuchet MS" panose="020B0603020202020204" pitchFamily="34" charset="0"/>
          </a:endParaRPr>
        </a:p>
      </dsp:txBody>
      <dsp:txXfrm>
        <a:off x="4393725" y="2108233"/>
        <a:ext cx="116384" cy="116698"/>
      </dsp:txXfrm>
    </dsp:sp>
    <dsp:sp modelId="{06A398E4-77A5-4B28-9504-FEBB875E229F}">
      <dsp:nvSpPr>
        <dsp:cNvPr id="0" name=""/>
        <dsp:cNvSpPr/>
      </dsp:nvSpPr>
      <dsp:spPr>
        <a:xfrm>
          <a:off x="4629004" y="1235975"/>
          <a:ext cx="1226930" cy="1861213"/>
        </a:xfrm>
        <a:prstGeom prst="roundRect">
          <a:avLst>
            <a:gd name="adj" fmla="val 10000"/>
          </a:avLst>
        </a:prstGeom>
        <a:solidFill>
          <a:srgbClr val="3086B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u="none" kern="1200" dirty="0">
              <a:solidFill>
                <a:schemeClr val="bg1"/>
              </a:solidFill>
              <a:latin typeface="Trebuchet MS" panose="020B0603020202020204" pitchFamily="34" charset="0"/>
            </a:rPr>
            <a:t>4. Align your measurements at different stages in the employee journey</a:t>
          </a:r>
          <a:endParaRPr lang="es-ES" sz="1400" b="1" u="none" kern="1200" dirty="0">
            <a:solidFill>
              <a:schemeClr val="bg1"/>
            </a:solidFill>
            <a:latin typeface="Trebuchet MS" panose="020B0603020202020204" pitchFamily="34" charset="0"/>
          </a:endParaRPr>
        </a:p>
      </dsp:txBody>
      <dsp:txXfrm>
        <a:off x="4664940" y="1271911"/>
        <a:ext cx="1155058" cy="1789341"/>
      </dsp:txXfrm>
    </dsp:sp>
    <dsp:sp modelId="{FEFD2229-5F8E-4653-9DD8-D1D08E23D8A4}">
      <dsp:nvSpPr>
        <dsp:cNvPr id="0" name=""/>
        <dsp:cNvSpPr/>
      </dsp:nvSpPr>
      <dsp:spPr>
        <a:xfrm>
          <a:off x="5934361" y="2069334"/>
          <a:ext cx="166263" cy="19449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kern="1200">
            <a:latin typeface="Trebuchet MS" panose="020B0603020202020204" pitchFamily="34" charset="0"/>
          </a:endParaRPr>
        </a:p>
      </dsp:txBody>
      <dsp:txXfrm>
        <a:off x="5934361" y="2108233"/>
        <a:ext cx="116384" cy="116698"/>
      </dsp:txXfrm>
    </dsp:sp>
    <dsp:sp modelId="{9BD7F793-C304-439B-AC5E-D5D3AFB4B97B}">
      <dsp:nvSpPr>
        <dsp:cNvPr id="0" name=""/>
        <dsp:cNvSpPr/>
      </dsp:nvSpPr>
      <dsp:spPr>
        <a:xfrm>
          <a:off x="6169640" y="1235975"/>
          <a:ext cx="1226930" cy="1861213"/>
        </a:xfrm>
        <a:prstGeom prst="roundRect">
          <a:avLst>
            <a:gd name="adj" fmla="val 10000"/>
          </a:avLst>
        </a:prstGeom>
        <a:solidFill>
          <a:srgbClr val="3086B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u="none" kern="1200" dirty="0">
              <a:solidFill>
                <a:schemeClr val="bg1"/>
              </a:solidFill>
              <a:latin typeface="Trebuchet MS" panose="020B0603020202020204" pitchFamily="34" charset="0"/>
            </a:rPr>
            <a:t>5. Use automation to manage feedback at scale</a:t>
          </a:r>
          <a:endParaRPr lang="es-ES" sz="1400" b="1" u="none" kern="1200" dirty="0">
            <a:solidFill>
              <a:schemeClr val="bg1"/>
            </a:solidFill>
            <a:latin typeface="Trebuchet MS" panose="020B0603020202020204" pitchFamily="34" charset="0"/>
          </a:endParaRPr>
        </a:p>
      </dsp:txBody>
      <dsp:txXfrm>
        <a:off x="6205576" y="1271911"/>
        <a:ext cx="1155058" cy="1789341"/>
      </dsp:txXfrm>
    </dsp:sp>
    <dsp:sp modelId="{A1FFFA84-CBA2-4A3D-9A44-03008C1595E9}">
      <dsp:nvSpPr>
        <dsp:cNvPr id="0" name=""/>
        <dsp:cNvSpPr/>
      </dsp:nvSpPr>
      <dsp:spPr>
        <a:xfrm>
          <a:off x="7474997" y="2069334"/>
          <a:ext cx="166263" cy="19449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kern="1200"/>
        </a:p>
      </dsp:txBody>
      <dsp:txXfrm>
        <a:off x="7474997" y="2108233"/>
        <a:ext cx="116384" cy="116698"/>
      </dsp:txXfrm>
    </dsp:sp>
    <dsp:sp modelId="{209F1EE3-ACB6-42A6-A28E-7984DF7933E2}">
      <dsp:nvSpPr>
        <dsp:cNvPr id="0" name=""/>
        <dsp:cNvSpPr/>
      </dsp:nvSpPr>
      <dsp:spPr>
        <a:xfrm>
          <a:off x="7710275" y="1235975"/>
          <a:ext cx="1226930" cy="1861213"/>
        </a:xfrm>
        <a:prstGeom prst="roundRect">
          <a:avLst>
            <a:gd name="adj" fmla="val 10000"/>
          </a:avLst>
        </a:prstGeom>
        <a:solidFill>
          <a:srgbClr val="3086B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u="none" kern="1200" dirty="0">
              <a:solidFill>
                <a:schemeClr val="bg1"/>
              </a:solidFill>
              <a:latin typeface="Trebuchet MS" panose="020B0603020202020204" pitchFamily="34" charset="0"/>
            </a:rPr>
            <a:t>6. Combine the employee journey with your engagement survey</a:t>
          </a:r>
          <a:endParaRPr lang="es-ES" sz="1400" b="1" u="none" kern="1200" dirty="0">
            <a:solidFill>
              <a:schemeClr val="bg1"/>
            </a:solidFill>
            <a:latin typeface="Trebuchet MS" panose="020B0603020202020204" pitchFamily="34" charset="0"/>
          </a:endParaRPr>
        </a:p>
      </dsp:txBody>
      <dsp:txXfrm>
        <a:off x="7746211" y="1271911"/>
        <a:ext cx="1155058" cy="178934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785075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3651098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9846565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35098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33978247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9623034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extLst>
      <p:ext uri="{BB962C8B-B14F-4D97-AF65-F5344CB8AC3E}">
        <p14:creationId xmlns:p14="http://schemas.microsoft.com/office/powerpoint/2010/main" val="1464395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580161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963739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extLst>
      <p:ext uri="{BB962C8B-B14F-4D97-AF65-F5344CB8AC3E}">
        <p14:creationId xmlns:p14="http://schemas.microsoft.com/office/powerpoint/2010/main" val="1854349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1335387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folie" type="title" preserve="1">
  <p:cSld name="Titelfoli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143000" y="1577555"/>
            <a:ext cx="6858000" cy="1932407"/>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4500"/>
              <a:buFont typeface="Trebuchet MS"/>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extLst>
      <p:ext uri="{BB962C8B-B14F-4D97-AF65-F5344CB8AC3E}">
        <p14:creationId xmlns:p14="http://schemas.microsoft.com/office/powerpoint/2010/main" val="1615269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B392C-4A4E-4651-A035-F2017F58A2C8}"/>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180A36BE-C4D7-4A75-B70C-2C949BA256E4}"/>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329DC2-F869-46E2-8A85-DE4BD12C2841}"/>
              </a:ext>
            </a:extLst>
          </p:cNvPr>
          <p:cNvSpPr>
            <a:spLocks noGrp="1"/>
          </p:cNvSpPr>
          <p:nvPr>
            <p:ph type="dt" sz="half" idx="10"/>
          </p:nvPr>
        </p:nvSpPr>
        <p:spPr/>
        <p:txBody>
          <a:bodyPr/>
          <a:lstStyle/>
          <a:p>
            <a:fld id="{ADB7B511-A10B-421D-B0E4-B1ADD1EC874B}" type="datetimeFigureOut">
              <a:rPr lang="en-IE" smtClean="0"/>
              <a:t>15/09/2020</a:t>
            </a:fld>
            <a:endParaRPr lang="en-IE"/>
          </a:p>
        </p:txBody>
      </p:sp>
      <p:sp>
        <p:nvSpPr>
          <p:cNvPr id="5" name="Footer Placeholder 4">
            <a:extLst>
              <a:ext uri="{FF2B5EF4-FFF2-40B4-BE49-F238E27FC236}">
                <a16:creationId xmlns:a16="http://schemas.microsoft.com/office/drawing/2014/main" id="{0A1560A5-CFC5-4D1A-A80C-C73F7184286E}"/>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943EFBBB-FC37-4DE5-A9E8-86668528A4B7}"/>
              </a:ext>
            </a:extLst>
          </p:cNvPr>
          <p:cNvSpPr>
            <a:spLocks noGrp="1"/>
          </p:cNvSpPr>
          <p:nvPr>
            <p:ph type="sldNum" sz="quarter" idx="12"/>
          </p:nvPr>
        </p:nvSpPr>
        <p:spPr/>
        <p:txBody>
          <a:bodyPr/>
          <a:lstStyle/>
          <a:p>
            <a:fld id="{5E19E747-9FF2-48FD-B02C-13B5E7636BC7}" type="slidenum">
              <a:rPr lang="en-IE" smtClean="0"/>
              <a:t>‹Nº›</a:t>
            </a:fld>
            <a:endParaRPr lang="en-IE"/>
          </a:p>
        </p:txBody>
      </p:sp>
    </p:spTree>
    <p:extLst>
      <p:ext uri="{BB962C8B-B14F-4D97-AF65-F5344CB8AC3E}">
        <p14:creationId xmlns:p14="http://schemas.microsoft.com/office/powerpoint/2010/main" val="1837500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FF3E5-76A8-4D3F-BE8E-6C9208489C1B}"/>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EBCF1352-7CA4-4E6B-9870-A223835A4646}"/>
              </a:ext>
            </a:extLst>
          </p:cNvPr>
          <p:cNvSpPr>
            <a:spLocks noGrp="1"/>
          </p:cNvSpPr>
          <p:nvPr>
            <p:ph type="dt" sz="half" idx="10"/>
          </p:nvPr>
        </p:nvSpPr>
        <p:spPr/>
        <p:txBody>
          <a:bodyPr/>
          <a:lstStyle/>
          <a:p>
            <a:fld id="{ADB7B511-A10B-421D-B0E4-B1ADD1EC874B}" type="datetimeFigureOut">
              <a:rPr lang="en-IE" smtClean="0"/>
              <a:t>15/09/2020</a:t>
            </a:fld>
            <a:endParaRPr lang="en-IE"/>
          </a:p>
        </p:txBody>
      </p:sp>
      <p:sp>
        <p:nvSpPr>
          <p:cNvPr id="4" name="Footer Placeholder 3">
            <a:extLst>
              <a:ext uri="{FF2B5EF4-FFF2-40B4-BE49-F238E27FC236}">
                <a16:creationId xmlns:a16="http://schemas.microsoft.com/office/drawing/2014/main" id="{D5E8207B-20AB-4E7F-9B41-41E6AA8BFEED}"/>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50BD0A9E-4B09-4F2B-9690-D323E3509274}"/>
              </a:ext>
            </a:extLst>
          </p:cNvPr>
          <p:cNvSpPr>
            <a:spLocks noGrp="1"/>
          </p:cNvSpPr>
          <p:nvPr>
            <p:ph type="sldNum" sz="quarter" idx="12"/>
          </p:nvPr>
        </p:nvSpPr>
        <p:spPr/>
        <p:txBody>
          <a:bodyPr/>
          <a:lstStyle/>
          <a:p>
            <a:fld id="{5E19E747-9FF2-48FD-B02C-13B5E7636BC7}" type="slidenum">
              <a:rPr lang="en-IE" smtClean="0"/>
              <a:t>‹Nº›</a:t>
            </a:fld>
            <a:endParaRPr lang="en-IE"/>
          </a:p>
        </p:txBody>
      </p:sp>
    </p:spTree>
    <p:extLst>
      <p:ext uri="{BB962C8B-B14F-4D97-AF65-F5344CB8AC3E}">
        <p14:creationId xmlns:p14="http://schemas.microsoft.com/office/powerpoint/2010/main" val="866247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660D68-1051-462F-B0B5-DAC6A77E4594}"/>
              </a:ext>
            </a:extLst>
          </p:cNvPr>
          <p:cNvSpPr>
            <a:spLocks noGrp="1"/>
          </p:cNvSpPr>
          <p:nvPr>
            <p:ph type="dt" sz="half" idx="10"/>
          </p:nvPr>
        </p:nvSpPr>
        <p:spPr/>
        <p:txBody>
          <a:bodyPr/>
          <a:lstStyle/>
          <a:p>
            <a:fld id="{ADB7B511-A10B-421D-B0E4-B1ADD1EC874B}" type="datetimeFigureOut">
              <a:rPr lang="en-IE" smtClean="0"/>
              <a:t>15/09/2020</a:t>
            </a:fld>
            <a:endParaRPr lang="en-IE"/>
          </a:p>
        </p:txBody>
      </p:sp>
      <p:sp>
        <p:nvSpPr>
          <p:cNvPr id="3" name="Footer Placeholder 2">
            <a:extLst>
              <a:ext uri="{FF2B5EF4-FFF2-40B4-BE49-F238E27FC236}">
                <a16:creationId xmlns:a16="http://schemas.microsoft.com/office/drawing/2014/main" id="{6EA39D54-764A-4D04-9D02-05C854722E40}"/>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0BD620D0-62F5-438A-AABE-AFF0D6E4EE9B}"/>
              </a:ext>
            </a:extLst>
          </p:cNvPr>
          <p:cNvSpPr>
            <a:spLocks noGrp="1"/>
          </p:cNvSpPr>
          <p:nvPr>
            <p:ph type="sldNum" sz="quarter" idx="12"/>
          </p:nvPr>
        </p:nvSpPr>
        <p:spPr/>
        <p:txBody>
          <a:bodyPr/>
          <a:lstStyle/>
          <a:p>
            <a:fld id="{5E19E747-9FF2-48FD-B02C-13B5E7636BC7}" type="slidenum">
              <a:rPr lang="en-IE" smtClean="0"/>
              <a:t>‹Nº›</a:t>
            </a:fld>
            <a:endParaRPr lang="en-IE"/>
          </a:p>
        </p:txBody>
      </p:sp>
    </p:spTree>
    <p:extLst>
      <p:ext uri="{BB962C8B-B14F-4D97-AF65-F5344CB8AC3E}">
        <p14:creationId xmlns:p14="http://schemas.microsoft.com/office/powerpoint/2010/main" val="2143542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D190E-D9F4-471C-B3D7-7991E616421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4B48A601-42F1-4333-8E31-1634CF8A6A88}"/>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0B8D6F71-A0D0-4C77-BE1B-B1F375D54EB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B119E0-E2AA-43D6-85F7-15012A27E88C}"/>
              </a:ext>
            </a:extLst>
          </p:cNvPr>
          <p:cNvSpPr>
            <a:spLocks noGrp="1"/>
          </p:cNvSpPr>
          <p:nvPr>
            <p:ph type="dt" sz="half" idx="10"/>
          </p:nvPr>
        </p:nvSpPr>
        <p:spPr/>
        <p:txBody>
          <a:bodyPr/>
          <a:lstStyle/>
          <a:p>
            <a:fld id="{ADB7B511-A10B-421D-B0E4-B1ADD1EC874B}" type="datetimeFigureOut">
              <a:rPr lang="en-IE" smtClean="0"/>
              <a:t>15/09/2020</a:t>
            </a:fld>
            <a:endParaRPr lang="en-IE"/>
          </a:p>
        </p:txBody>
      </p:sp>
      <p:sp>
        <p:nvSpPr>
          <p:cNvPr id="6" name="Footer Placeholder 5">
            <a:extLst>
              <a:ext uri="{FF2B5EF4-FFF2-40B4-BE49-F238E27FC236}">
                <a16:creationId xmlns:a16="http://schemas.microsoft.com/office/drawing/2014/main" id="{A11C6028-46A6-4A38-AA92-4EB172C2BFE3}"/>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7E32C447-81E3-4337-9C1F-6F92283B22DD}"/>
              </a:ext>
            </a:extLst>
          </p:cNvPr>
          <p:cNvSpPr>
            <a:spLocks noGrp="1"/>
          </p:cNvSpPr>
          <p:nvPr>
            <p:ph type="sldNum" sz="quarter" idx="12"/>
          </p:nvPr>
        </p:nvSpPr>
        <p:spPr/>
        <p:txBody>
          <a:bodyPr/>
          <a:lstStyle/>
          <a:p>
            <a:fld id="{5E19E747-9FF2-48FD-B02C-13B5E7636BC7}" type="slidenum">
              <a:rPr lang="en-IE" smtClean="0"/>
              <a:t>‹Nº›</a:t>
            </a:fld>
            <a:endParaRPr lang="en-IE"/>
          </a:p>
        </p:txBody>
      </p:sp>
    </p:spTree>
    <p:extLst>
      <p:ext uri="{BB962C8B-B14F-4D97-AF65-F5344CB8AC3E}">
        <p14:creationId xmlns:p14="http://schemas.microsoft.com/office/powerpoint/2010/main" val="1864110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4ED68-89E9-479B-95B6-EF9B62D498B7}"/>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A2B1FC47-30BB-4B9D-8CE7-7CA79D980BD3}"/>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9A377F95-BEA5-4E6C-995C-64B1497D82C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76B129-4E0D-4E40-B06D-4854E607E8B3}"/>
              </a:ext>
            </a:extLst>
          </p:cNvPr>
          <p:cNvSpPr>
            <a:spLocks noGrp="1"/>
          </p:cNvSpPr>
          <p:nvPr>
            <p:ph type="dt" sz="half" idx="10"/>
          </p:nvPr>
        </p:nvSpPr>
        <p:spPr/>
        <p:txBody>
          <a:bodyPr/>
          <a:lstStyle/>
          <a:p>
            <a:fld id="{ADB7B511-A10B-421D-B0E4-B1ADD1EC874B}" type="datetimeFigureOut">
              <a:rPr lang="en-IE" smtClean="0"/>
              <a:t>15/09/2020</a:t>
            </a:fld>
            <a:endParaRPr lang="en-IE"/>
          </a:p>
        </p:txBody>
      </p:sp>
      <p:sp>
        <p:nvSpPr>
          <p:cNvPr id="6" name="Footer Placeholder 5">
            <a:extLst>
              <a:ext uri="{FF2B5EF4-FFF2-40B4-BE49-F238E27FC236}">
                <a16:creationId xmlns:a16="http://schemas.microsoft.com/office/drawing/2014/main" id="{A8688286-648E-4958-8294-20BDF03C55D3}"/>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A1072C0C-4658-4B69-A98D-00B1CB44D137}"/>
              </a:ext>
            </a:extLst>
          </p:cNvPr>
          <p:cNvSpPr>
            <a:spLocks noGrp="1"/>
          </p:cNvSpPr>
          <p:nvPr>
            <p:ph type="sldNum" sz="quarter" idx="12"/>
          </p:nvPr>
        </p:nvSpPr>
        <p:spPr/>
        <p:txBody>
          <a:bodyPr/>
          <a:lstStyle/>
          <a:p>
            <a:fld id="{5E19E747-9FF2-48FD-B02C-13B5E7636BC7}" type="slidenum">
              <a:rPr lang="en-IE" smtClean="0"/>
              <a:t>‹Nº›</a:t>
            </a:fld>
            <a:endParaRPr lang="en-IE"/>
          </a:p>
        </p:txBody>
      </p:sp>
    </p:spTree>
    <p:extLst>
      <p:ext uri="{BB962C8B-B14F-4D97-AF65-F5344CB8AC3E}">
        <p14:creationId xmlns:p14="http://schemas.microsoft.com/office/powerpoint/2010/main" val="1859343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2A233-A00E-4C23-B821-2A87881480A8}"/>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A2296EED-D772-4983-8F6C-51A2FEAE449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44ECDAE6-FDB8-4015-A0B2-F04004129083}"/>
              </a:ext>
            </a:extLst>
          </p:cNvPr>
          <p:cNvSpPr>
            <a:spLocks noGrp="1"/>
          </p:cNvSpPr>
          <p:nvPr>
            <p:ph type="dt" sz="half" idx="10"/>
          </p:nvPr>
        </p:nvSpPr>
        <p:spPr/>
        <p:txBody>
          <a:bodyPr/>
          <a:lstStyle/>
          <a:p>
            <a:fld id="{ADB7B511-A10B-421D-B0E4-B1ADD1EC874B}" type="datetimeFigureOut">
              <a:rPr lang="en-IE" smtClean="0"/>
              <a:t>15/09/2020</a:t>
            </a:fld>
            <a:endParaRPr lang="en-IE"/>
          </a:p>
        </p:txBody>
      </p:sp>
      <p:sp>
        <p:nvSpPr>
          <p:cNvPr id="5" name="Footer Placeholder 4">
            <a:extLst>
              <a:ext uri="{FF2B5EF4-FFF2-40B4-BE49-F238E27FC236}">
                <a16:creationId xmlns:a16="http://schemas.microsoft.com/office/drawing/2014/main" id="{BA6756DA-D4F8-4D99-8A65-11E8BD14A050}"/>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51BC8F96-1EFA-4772-8435-21F31A94D80C}"/>
              </a:ext>
            </a:extLst>
          </p:cNvPr>
          <p:cNvSpPr>
            <a:spLocks noGrp="1"/>
          </p:cNvSpPr>
          <p:nvPr>
            <p:ph type="sldNum" sz="quarter" idx="12"/>
          </p:nvPr>
        </p:nvSpPr>
        <p:spPr/>
        <p:txBody>
          <a:bodyPr/>
          <a:lstStyle/>
          <a:p>
            <a:fld id="{5E19E747-9FF2-48FD-B02C-13B5E7636BC7}" type="slidenum">
              <a:rPr lang="en-IE" smtClean="0"/>
              <a:t>‹Nº›</a:t>
            </a:fld>
            <a:endParaRPr lang="en-IE"/>
          </a:p>
        </p:txBody>
      </p:sp>
    </p:spTree>
    <p:extLst>
      <p:ext uri="{BB962C8B-B14F-4D97-AF65-F5344CB8AC3E}">
        <p14:creationId xmlns:p14="http://schemas.microsoft.com/office/powerpoint/2010/main" val="1460906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B8031C-C5D1-4F54-AA95-6AB18DDDC990}"/>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B399C6AC-B2D9-4EC8-80DF-7B7D3D35D01E}"/>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63D0BCAB-86D3-44FE-B67F-9178C5B8D574}"/>
              </a:ext>
            </a:extLst>
          </p:cNvPr>
          <p:cNvSpPr>
            <a:spLocks noGrp="1"/>
          </p:cNvSpPr>
          <p:nvPr>
            <p:ph type="dt" sz="half" idx="10"/>
          </p:nvPr>
        </p:nvSpPr>
        <p:spPr/>
        <p:txBody>
          <a:bodyPr/>
          <a:lstStyle/>
          <a:p>
            <a:fld id="{ADB7B511-A10B-421D-B0E4-B1ADD1EC874B}" type="datetimeFigureOut">
              <a:rPr lang="en-IE" smtClean="0"/>
              <a:t>15/09/2020</a:t>
            </a:fld>
            <a:endParaRPr lang="en-IE"/>
          </a:p>
        </p:txBody>
      </p:sp>
      <p:sp>
        <p:nvSpPr>
          <p:cNvPr id="5" name="Footer Placeholder 4">
            <a:extLst>
              <a:ext uri="{FF2B5EF4-FFF2-40B4-BE49-F238E27FC236}">
                <a16:creationId xmlns:a16="http://schemas.microsoft.com/office/drawing/2014/main" id="{3C285CCF-1870-41B7-804D-34A5EC8844A8}"/>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CD003DA0-C686-4937-B6A7-7B3A0A5369A5}"/>
              </a:ext>
            </a:extLst>
          </p:cNvPr>
          <p:cNvSpPr>
            <a:spLocks noGrp="1"/>
          </p:cNvSpPr>
          <p:nvPr>
            <p:ph type="sldNum" sz="quarter" idx="12"/>
          </p:nvPr>
        </p:nvSpPr>
        <p:spPr/>
        <p:txBody>
          <a:bodyPr/>
          <a:lstStyle/>
          <a:p>
            <a:fld id="{5E19E747-9FF2-48FD-B02C-13B5E7636BC7}" type="slidenum">
              <a:rPr lang="en-IE" smtClean="0"/>
              <a:t>‹Nº›</a:t>
            </a:fld>
            <a:endParaRPr lang="en-IE"/>
          </a:p>
        </p:txBody>
      </p:sp>
    </p:spTree>
    <p:extLst>
      <p:ext uri="{BB962C8B-B14F-4D97-AF65-F5344CB8AC3E}">
        <p14:creationId xmlns:p14="http://schemas.microsoft.com/office/powerpoint/2010/main" val="851474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3BC180-0094-4C10-91B1-0290004F966B}"/>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endParaRPr lang="en-IE" dirty="0"/>
          </a:p>
        </p:txBody>
      </p:sp>
      <p:sp>
        <p:nvSpPr>
          <p:cNvPr id="3" name="Text Placeholder 2">
            <a:extLst>
              <a:ext uri="{FF2B5EF4-FFF2-40B4-BE49-F238E27FC236}">
                <a16:creationId xmlns:a16="http://schemas.microsoft.com/office/drawing/2014/main" id="{E025AC15-99E5-4CA4-BAC0-B9E370177A8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EB28CD5D-1432-470E-B85B-8E6BA71A6645}"/>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B7B511-A10B-421D-B0E4-B1ADD1EC874B}" type="datetimeFigureOut">
              <a:rPr lang="en-IE" smtClean="0"/>
              <a:t>15/09/2020</a:t>
            </a:fld>
            <a:endParaRPr lang="en-IE"/>
          </a:p>
        </p:txBody>
      </p:sp>
      <p:sp>
        <p:nvSpPr>
          <p:cNvPr id="5" name="Footer Placeholder 4">
            <a:extLst>
              <a:ext uri="{FF2B5EF4-FFF2-40B4-BE49-F238E27FC236}">
                <a16:creationId xmlns:a16="http://schemas.microsoft.com/office/drawing/2014/main" id="{36E8AD8B-8BC5-4F17-8030-1D6552FAE324}"/>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C3BF4B9B-6532-4A0C-BC7E-307C01B52083}"/>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19E747-9FF2-48FD-B02C-13B5E7636BC7}" type="slidenum">
              <a:rPr lang="en-IE" smtClean="0"/>
              <a:t>‹Nº›</a:t>
            </a:fld>
            <a:endParaRPr lang="en-IE"/>
          </a:p>
        </p:txBody>
      </p:sp>
      <p:grpSp>
        <p:nvGrpSpPr>
          <p:cNvPr id="7" name="Group 6">
            <a:extLst>
              <a:ext uri="{FF2B5EF4-FFF2-40B4-BE49-F238E27FC236}">
                <a16:creationId xmlns:a16="http://schemas.microsoft.com/office/drawing/2014/main" id="{BD6D0073-F360-4205-AC6A-302422711867}"/>
              </a:ext>
            </a:extLst>
          </p:cNvPr>
          <p:cNvGrpSpPr/>
          <p:nvPr userDrawn="1"/>
        </p:nvGrpSpPr>
        <p:grpSpPr>
          <a:xfrm>
            <a:off x="213681" y="160803"/>
            <a:ext cx="8838738" cy="6748674"/>
            <a:chOff x="213681" y="160803"/>
            <a:chExt cx="8838738" cy="6748674"/>
          </a:xfrm>
        </p:grpSpPr>
        <p:pic>
          <p:nvPicPr>
            <p:cNvPr id="8" name="Google Shape;22;p2">
              <a:extLst>
                <a:ext uri="{FF2B5EF4-FFF2-40B4-BE49-F238E27FC236}">
                  <a16:creationId xmlns:a16="http://schemas.microsoft.com/office/drawing/2014/main" id="{6633410D-F62C-4470-BDEE-960BE63B4C3A}"/>
                </a:ext>
              </a:extLst>
            </p:cNvPr>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7113006" y="5845567"/>
              <a:ext cx="1896967" cy="407194"/>
            </a:xfrm>
            <a:prstGeom prst="rect">
              <a:avLst/>
            </a:prstGeom>
            <a:noFill/>
            <a:ln>
              <a:noFill/>
            </a:ln>
          </p:spPr>
        </p:pic>
        <p:sp>
          <p:nvSpPr>
            <p:cNvPr id="9" name="Google Shape;23;p2">
              <a:extLst>
                <a:ext uri="{FF2B5EF4-FFF2-40B4-BE49-F238E27FC236}">
                  <a16:creationId xmlns:a16="http://schemas.microsoft.com/office/drawing/2014/main" id="{881D98D5-3916-4C23-B048-152468072989}"/>
                </a:ext>
              </a:extLst>
            </p:cNvPr>
            <p:cNvSpPr txBox="1"/>
            <p:nvPr/>
          </p:nvSpPr>
          <p:spPr>
            <a:xfrm>
              <a:off x="5836144" y="6238917"/>
              <a:ext cx="3216275" cy="670560"/>
            </a:xfrm>
            <a:prstGeom prst="rect">
              <a:avLst/>
            </a:prstGeom>
            <a:noFill/>
            <a:ln>
              <a:noFill/>
            </a:ln>
          </p:spPr>
          <p:txBody>
            <a:bodyPr spcFirstLastPara="1" wrap="square" lIns="91425" tIns="45700" rIns="91425" bIns="45700" anchor="t" anchorCtr="0">
              <a:noAutofit/>
            </a:bodyPr>
            <a:lstStyle/>
            <a:p>
              <a:pPr marL="0" marR="0" lvl="0" indent="0" algn="just" rtl="0">
                <a:lnSpc>
                  <a:spcPct val="107000"/>
                </a:lnSpc>
                <a:spcBef>
                  <a:spcPts val="0"/>
                </a:spcBef>
                <a:spcAft>
                  <a:spcPts val="0"/>
                </a:spcAft>
                <a:buNone/>
              </a:pPr>
              <a:r>
                <a:rPr lang="en-US" sz="700" b="0" i="0" u="none" strike="noStrike" cap="none" dirty="0">
                  <a:solidFill>
                    <a:schemeClr val="dk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100" b="0" i="0" u="none" strike="noStrike" cap="none" dirty="0">
                <a:solidFill>
                  <a:schemeClr val="dk1"/>
                </a:solidFill>
                <a:latin typeface="Calibri"/>
                <a:ea typeface="Calibri"/>
                <a:cs typeface="Calibri"/>
                <a:sym typeface="Calibri"/>
              </a:endParaRPr>
            </a:p>
          </p:txBody>
        </p:sp>
        <p:pic>
          <p:nvPicPr>
            <p:cNvPr id="10" name="Google Shape;21;p2">
              <a:extLst>
                <a:ext uri="{FF2B5EF4-FFF2-40B4-BE49-F238E27FC236}">
                  <a16:creationId xmlns:a16="http://schemas.microsoft.com/office/drawing/2014/main" id="{53A824E8-1BC9-4D31-9DEA-77CAEEE40FC2}"/>
                </a:ext>
              </a:extLst>
            </p:cNvPr>
            <p:cNvPicPr preferRelativeResize="0"/>
            <p:nvPr userDrawn="1"/>
          </p:nvPicPr>
          <p:blipFill rotWithShape="1">
            <a:blip r:embed="rId11" cstate="email">
              <a:alphaModFix/>
              <a:extLst>
                <a:ext uri="{28A0092B-C50C-407E-A947-70E740481C1C}">
                  <a14:useLocalDpi xmlns:a14="http://schemas.microsoft.com/office/drawing/2010/main"/>
                </a:ext>
              </a:extLst>
            </a:blip>
            <a:srcRect/>
            <a:stretch/>
          </p:blipFill>
          <p:spPr>
            <a:xfrm>
              <a:off x="213681" y="160803"/>
              <a:ext cx="1837188" cy="1145483"/>
            </a:xfrm>
            <a:prstGeom prst="rect">
              <a:avLst/>
            </a:prstGeom>
            <a:noFill/>
            <a:ln>
              <a:noFill/>
            </a:ln>
          </p:spPr>
        </p:pic>
        <p:sp>
          <p:nvSpPr>
            <p:cNvPr id="11" name="Google Shape;158;p19">
              <a:extLst>
                <a:ext uri="{FF2B5EF4-FFF2-40B4-BE49-F238E27FC236}">
                  <a16:creationId xmlns:a16="http://schemas.microsoft.com/office/drawing/2014/main" id="{1E562079-FF9F-405B-B17D-7AC1E4D909E5}"/>
                </a:ext>
              </a:extLst>
            </p:cNvPr>
            <p:cNvSpPr/>
            <p:nvPr userDrawn="1"/>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0" i="0" u="none" strike="noStrike" cap="none" dirty="0">
                  <a:solidFill>
                    <a:srgbClr val="000000"/>
                  </a:solidFill>
                  <a:latin typeface="Trebuchet MS"/>
                  <a:ea typeface="Trebuchet MS"/>
                  <a:cs typeface="Trebuchet MS"/>
                  <a:sym typeface="Trebuchet MS"/>
                </a:rPr>
                <a:t>2018-1-AT01-KA202-039242</a:t>
              </a:r>
              <a:endParaRPr sz="1800" dirty="0">
                <a:solidFill>
                  <a:schemeClr val="dk1"/>
                </a:solidFill>
                <a:latin typeface="Trebuchet MS"/>
                <a:ea typeface="Trebuchet MS"/>
                <a:cs typeface="Trebuchet MS"/>
                <a:sym typeface="Trebuchet MS"/>
              </a:endParaRPr>
            </a:p>
          </p:txBody>
        </p:sp>
      </p:grpSp>
    </p:spTree>
    <p:extLst>
      <p:ext uri="{BB962C8B-B14F-4D97-AF65-F5344CB8AC3E}">
        <p14:creationId xmlns:p14="http://schemas.microsoft.com/office/powerpoint/2010/main" val="489689212"/>
      </p:ext>
    </p:extLst>
  </p:cSld>
  <p:clrMap bg1="lt1" tx1="dk1" bg2="lt2" tx2="dk2" accent1="accent1" accent2="accent2" accent3="accent3" accent4="accent4" accent5="accent5" accent6="accent6" hlink="hlink" folHlink="folHlink"/>
  <p:sldLayoutIdLst>
    <p:sldLayoutId id="2147483661" r:id="rId1"/>
    <p:sldLayoutId id="2147483665" r:id="rId2"/>
    <p:sldLayoutId id="2147483668" r:id="rId3"/>
    <p:sldLayoutId id="2147483669" r:id="rId4"/>
    <p:sldLayoutId id="2147483670" r:id="rId5"/>
    <p:sldLayoutId id="2147483671" r:id="rId6"/>
    <p:sldLayoutId id="2147483672" r:id="rId7"/>
    <p:sldLayoutId id="2147483673"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hyperlink" Target="https://www.insperity.com/blog/4-easy-steps-to-creating-the-company-culture-your-employees-crave/" TargetMode="External"/><Relationship Id="rId3" Type="http://schemas.openxmlformats.org/officeDocument/2006/relationships/hyperlink" Target="https://www.humansynergistics.com/blog/culture-university/details/culture-university/2013/11/26/the-9-clear-steps-to-organizational-culture-change" TargetMode="External"/><Relationship Id="rId7" Type="http://schemas.openxmlformats.org/officeDocument/2006/relationships/hyperlink" Target="https://www.sap.com/insights/hr/optimize-monitoring-performance-and-goal-management.html"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hyperlink" Target="https://www.forbes.com/sites/chriscancialosi/2015/06/22/5-myths-about-organizational-culture-every-ceo-should-know/" TargetMode="External"/><Relationship Id="rId5" Type="http://schemas.openxmlformats.org/officeDocument/2006/relationships/hyperlink" Target="https://www.forbes.com/sites/brentgleeson/2017/04/03/how-important-is-culture-fit-for-employee-retention/" TargetMode="External"/><Relationship Id="rId4" Type="http://schemas.openxmlformats.org/officeDocument/2006/relationships/hyperlink" Target="https://www.insperity.com/blog/10-rules-for-employee-retention-your-competition-will-hate/" TargetMode="External"/><Relationship Id="rId9" Type="http://schemas.openxmlformats.org/officeDocument/2006/relationships/hyperlink" Target="https://elementthree.com/blog/balancing-transparency-with-confidentiality-in-busines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5.png"/><Relationship Id="rId11" Type="http://schemas.openxmlformats.org/officeDocument/2006/relationships/image" Target="../media/image30.jpeg"/><Relationship Id="rId5" Type="http://schemas.openxmlformats.org/officeDocument/2006/relationships/image" Target="../media/image24.jpeg"/><Relationship Id="rId10" Type="http://schemas.openxmlformats.org/officeDocument/2006/relationships/image" Target="../media/image29.jpeg"/><Relationship Id="rId4" Type="http://schemas.microsoft.com/office/2007/relationships/hdphoto" Target="../media/hdphoto4.wdp"/><Relationship Id="rId9" Type="http://schemas.openxmlformats.org/officeDocument/2006/relationships/image" Target="../media/image2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4" name="Imagen 3"/>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a:ext>
            </a:extLst>
          </a:blip>
          <a:stretch>
            <a:fillRect/>
          </a:stretch>
        </p:blipFill>
        <p:spPr>
          <a:xfrm>
            <a:off x="0" y="1422400"/>
            <a:ext cx="9144001" cy="4325257"/>
          </a:xfrm>
          <a:prstGeom prst="rect">
            <a:avLst/>
          </a:prstGeom>
        </p:spPr>
      </p:pic>
      <p:sp>
        <p:nvSpPr>
          <p:cNvPr id="105" name="Google Shape;105;p14"/>
          <p:cNvSpPr txBox="1">
            <a:spLocks noGrp="1"/>
          </p:cNvSpPr>
          <p:nvPr>
            <p:ph type="ctrTitle"/>
          </p:nvPr>
        </p:nvSpPr>
        <p:spPr>
          <a:xfrm>
            <a:off x="421100" y="2889422"/>
            <a:ext cx="8520600" cy="860799"/>
          </a:xfrm>
          <a:prstGeom prst="rect">
            <a:avLst/>
          </a:prstGeom>
          <a:noFill/>
          <a:ln>
            <a:noFill/>
          </a:ln>
        </p:spPr>
        <p:txBody>
          <a:bodyPr spcFirstLastPara="1" wrap="square" lIns="91425" tIns="91425" rIns="91425" bIns="91425" anchor="b" anchorCtr="0">
            <a:noAutofit/>
          </a:bodyPr>
          <a:lstStyle/>
          <a:p>
            <a:pPr marL="0" lvl="0" indent="0" algn="ctr" rtl="0">
              <a:lnSpc>
                <a:spcPct val="90000"/>
              </a:lnSpc>
              <a:spcBef>
                <a:spcPts val="0"/>
              </a:spcBef>
              <a:spcAft>
                <a:spcPts val="0"/>
              </a:spcAft>
              <a:buClr>
                <a:schemeClr val="dk1"/>
              </a:buClr>
              <a:buSzPts val="4600"/>
              <a:buFont typeface="Trebuchet MS"/>
              <a:buNone/>
            </a:pPr>
            <a:r>
              <a:rPr lang="en-US" sz="4600" b="1" dirty="0">
                <a:solidFill>
                  <a:schemeClr val="bg1"/>
                </a:solidFill>
              </a:rPr>
              <a:t>Talent 4.0 – </a:t>
            </a:r>
            <a:br>
              <a:rPr lang="en-US" sz="4600" b="1" dirty="0">
                <a:solidFill>
                  <a:schemeClr val="bg1"/>
                </a:solidFill>
              </a:rPr>
            </a:br>
            <a:r>
              <a:rPr lang="en-US" sz="4600" b="1" dirty="0">
                <a:solidFill>
                  <a:schemeClr val="bg1"/>
                </a:solidFill>
              </a:rPr>
              <a:t>Talent Management for SMEs</a:t>
            </a:r>
            <a:br>
              <a:rPr lang="en-US" sz="4600" b="1" dirty="0">
                <a:solidFill>
                  <a:schemeClr val="bg1"/>
                </a:solidFill>
              </a:rPr>
            </a:br>
            <a:r>
              <a:rPr lang="en-US" sz="4600" b="1" dirty="0">
                <a:solidFill>
                  <a:schemeClr val="bg1"/>
                </a:solidFill>
              </a:rPr>
              <a:t>Training </a:t>
            </a:r>
            <a:r>
              <a:rPr lang="en-US" sz="4600" b="1" dirty="0" err="1">
                <a:solidFill>
                  <a:schemeClr val="bg1"/>
                </a:solidFill>
              </a:rPr>
              <a:t>Programme</a:t>
            </a:r>
            <a:endParaRPr sz="4800" b="1" dirty="0">
              <a:solidFill>
                <a:schemeClr val="bg1"/>
              </a:solidFill>
            </a:endParaRPr>
          </a:p>
        </p:txBody>
      </p:sp>
      <p:sp>
        <p:nvSpPr>
          <p:cNvPr id="106" name="Google Shape;106;p14"/>
          <p:cNvSpPr txBox="1"/>
          <p:nvPr/>
        </p:nvSpPr>
        <p:spPr>
          <a:xfrm>
            <a:off x="3040641" y="4374773"/>
            <a:ext cx="3062719" cy="43600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0" i="0" u="sng" strike="noStrike" cap="none" dirty="0">
                <a:solidFill>
                  <a:schemeClr val="bg1"/>
                </a:solidFill>
                <a:latin typeface="Trebuchet MS"/>
                <a:ea typeface="Trebuchet MS"/>
                <a:cs typeface="Trebuchet MS"/>
                <a:sym typeface="Trebuchet MS"/>
              </a:rPr>
              <a:t>https://t4lent.eu/</a:t>
            </a:r>
            <a:endParaRPr sz="2400" dirty="0">
              <a:solidFill>
                <a:schemeClr val="bg1"/>
              </a:solidFill>
              <a:latin typeface="Trebuchet MS"/>
              <a:ea typeface="Trebuchet MS"/>
              <a:cs typeface="Trebuchet MS"/>
              <a:sym typeface="Trebuchet M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2" name="Rectángulo 1"/>
          <p:cNvSpPr/>
          <p:nvPr/>
        </p:nvSpPr>
        <p:spPr>
          <a:xfrm>
            <a:off x="311699" y="2171332"/>
            <a:ext cx="8562477" cy="3809120"/>
          </a:xfrm>
          <a:prstGeom prst="rect">
            <a:avLst/>
          </a:prstGeom>
        </p:spPr>
        <p:txBody>
          <a:bodyPr wrap="square">
            <a:spAutoFit/>
          </a:bodyPr>
          <a:lstStyle/>
          <a:p>
            <a:pPr>
              <a:lnSpc>
                <a:spcPct val="150000"/>
              </a:lnSpc>
              <a:spcAft>
                <a:spcPts val="1000"/>
              </a:spcAft>
              <a:tabLst>
                <a:tab pos="1533525" algn="l"/>
              </a:tabLst>
            </a:pPr>
            <a:r>
              <a:rPr lang="en-GB" sz="1600" b="1" dirty="0">
                <a:solidFill>
                  <a:srgbClr val="3958A7"/>
                </a:solidFill>
                <a:latin typeface="Trebuchet MS" panose="020B0603020202020204" pitchFamily="34" charset="0"/>
              </a:rPr>
              <a:t>3. Trust</a:t>
            </a:r>
            <a:endParaRPr lang="es-ES" sz="1600" b="1" dirty="0">
              <a:solidFill>
                <a:srgbClr val="3958A7"/>
              </a:solidFill>
              <a:latin typeface="Trebuchet MS" panose="020B0603020202020204" pitchFamily="34" charset="0"/>
            </a:endParaRPr>
          </a:p>
          <a:p>
            <a:pPr>
              <a:lnSpc>
                <a:spcPct val="115000"/>
              </a:lnSpc>
              <a:spcAft>
                <a:spcPts val="1000"/>
              </a:spcAft>
            </a:pPr>
            <a:r>
              <a:rPr lang="en-GB" sz="1600" dirty="0">
                <a:solidFill>
                  <a:schemeClr val="dk1"/>
                </a:solidFill>
                <a:latin typeface="Trebuchet MS"/>
                <a:ea typeface="Trebuchet MS"/>
                <a:cs typeface="Trebuchet MS"/>
              </a:rPr>
              <a:t>Trust is about how positively people feel others will act for them and with them in the future”. Dirks (2006) said that when you trust someone you believe that you can count on him/her to do what is right for you. These two aspects of trust are crucial for employees because they ensure security and confidence in the workplace and this encourages innovation. </a:t>
            </a:r>
          </a:p>
          <a:p>
            <a:pPr>
              <a:lnSpc>
                <a:spcPct val="150000"/>
              </a:lnSpc>
              <a:spcAft>
                <a:spcPts val="1000"/>
              </a:spcAft>
              <a:tabLst>
                <a:tab pos="1533525" algn="l"/>
              </a:tabLst>
            </a:pPr>
            <a:r>
              <a:rPr lang="en-GB" sz="1600" b="1" dirty="0">
                <a:solidFill>
                  <a:srgbClr val="3958A7"/>
                </a:solidFill>
                <a:latin typeface="Trebuchet MS" panose="020B0603020202020204" pitchFamily="34" charset="0"/>
              </a:rPr>
              <a:t>4. Managerial style and leadership</a:t>
            </a:r>
            <a:endParaRPr lang="es-ES" sz="1600" b="1" dirty="0">
              <a:solidFill>
                <a:srgbClr val="3958A7"/>
              </a:solidFill>
              <a:latin typeface="Trebuchet MS" panose="020B0603020202020204" pitchFamily="34" charset="0"/>
            </a:endParaRPr>
          </a:p>
          <a:p>
            <a:pPr>
              <a:lnSpc>
                <a:spcPct val="115000"/>
              </a:lnSpc>
              <a:spcAft>
                <a:spcPts val="1000"/>
              </a:spcAft>
            </a:pPr>
            <a:r>
              <a:rPr lang="en-GB" sz="1600" dirty="0">
                <a:solidFill>
                  <a:schemeClr val="dk1"/>
                </a:solidFill>
                <a:latin typeface="Trebuchet MS"/>
                <a:ea typeface="Trebuchet MS"/>
                <a:cs typeface="Trebuchet MS"/>
              </a:rPr>
              <a:t>Managers</a:t>
            </a:r>
            <a:r>
              <a:rPr lang="es-ES" sz="1600" dirty="0">
                <a:solidFill>
                  <a:schemeClr val="dk1"/>
                </a:solidFill>
                <a:latin typeface="Trebuchet MS"/>
                <a:ea typeface="Trebuchet MS"/>
                <a:cs typeface="Trebuchet MS"/>
              </a:rPr>
              <a:t> </a:t>
            </a:r>
            <a:r>
              <a:rPr lang="en-GB" sz="1600" dirty="0">
                <a:solidFill>
                  <a:schemeClr val="dk1"/>
                </a:solidFill>
                <a:latin typeface="Trebuchet MS"/>
                <a:ea typeface="Trebuchet MS"/>
                <a:cs typeface="Trebuchet MS"/>
              </a:rPr>
              <a:t>have to be competent with an upward influence. Some of the skills that make a manager competent are problem-solving skills, social judgement skills, knowledge and expertise and style. Leadership plays a very important role. </a:t>
            </a:r>
            <a:endParaRPr lang="es-ES" sz="1600" dirty="0">
              <a:solidFill>
                <a:schemeClr val="dk1"/>
              </a:solidFill>
              <a:latin typeface="Trebuchet MS"/>
              <a:ea typeface="Trebuchet MS"/>
              <a:cs typeface="Trebuchet MS"/>
            </a:endParaRPr>
          </a:p>
          <a:p>
            <a:pPr>
              <a:lnSpc>
                <a:spcPct val="115000"/>
              </a:lnSpc>
              <a:spcAft>
                <a:spcPts val="1000"/>
              </a:spcAft>
            </a:pPr>
            <a:endParaRPr lang="es-ES" sz="12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Google Shape;131;p17"/>
          <p:cNvSpPr txBox="1">
            <a:spLocks/>
          </p:cNvSpPr>
          <p:nvPr/>
        </p:nvSpPr>
        <p:spPr>
          <a:xfrm>
            <a:off x="311700" y="1601512"/>
            <a:ext cx="8689456" cy="373821"/>
          </a:xfrm>
          <a:prstGeom prst="roundRect">
            <a:avLst>
              <a:gd name="adj" fmla="val 16667"/>
            </a:avLst>
          </a:prstGeom>
          <a:solidFill>
            <a:srgbClr val="3086B8"/>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4500"/>
              <a:buFont typeface="Trebuchet MS"/>
              <a:buNone/>
              <a:defRPr sz="45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chemeClr val="lt2"/>
              </a:buClr>
              <a:buSzPts val="3060"/>
            </a:pPr>
            <a:r>
              <a:rPr lang="en-US" sz="2000" b="1" dirty="0">
                <a:solidFill>
                  <a:schemeClr val="lt1"/>
                </a:solidFill>
              </a:rPr>
              <a:t>Organizational characteristics that promote talent retention</a:t>
            </a:r>
            <a:endParaRPr lang="en-US" sz="2000" b="1" dirty="0">
              <a:solidFill>
                <a:schemeClr val="lt2"/>
              </a:solidFill>
            </a:endParaRPr>
          </a:p>
        </p:txBody>
      </p:sp>
    </p:spTree>
    <p:extLst>
      <p:ext uri="{BB962C8B-B14F-4D97-AF65-F5344CB8AC3E}">
        <p14:creationId xmlns:p14="http://schemas.microsoft.com/office/powerpoint/2010/main" val="4158881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2" name="Rectángulo 1"/>
          <p:cNvSpPr/>
          <p:nvPr/>
        </p:nvSpPr>
        <p:spPr>
          <a:xfrm>
            <a:off x="311700" y="2132533"/>
            <a:ext cx="8562477" cy="3526030"/>
          </a:xfrm>
          <a:prstGeom prst="rect">
            <a:avLst/>
          </a:prstGeom>
        </p:spPr>
        <p:txBody>
          <a:bodyPr wrap="square">
            <a:spAutoFit/>
          </a:bodyPr>
          <a:lstStyle/>
          <a:p>
            <a:pPr>
              <a:lnSpc>
                <a:spcPct val="150000"/>
              </a:lnSpc>
              <a:spcAft>
                <a:spcPts val="1000"/>
              </a:spcAft>
              <a:tabLst>
                <a:tab pos="1533525" algn="l"/>
              </a:tabLst>
            </a:pPr>
            <a:r>
              <a:rPr lang="en-GB" sz="1600" b="1" dirty="0">
                <a:solidFill>
                  <a:srgbClr val="3958A7"/>
                </a:solidFill>
                <a:latin typeface="Trebuchet MS" panose="020B0603020202020204" pitchFamily="34" charset="0"/>
              </a:rPr>
              <a:t>5.  Fairness</a:t>
            </a:r>
            <a:endParaRPr lang="es-ES" sz="1600" b="1" dirty="0">
              <a:solidFill>
                <a:srgbClr val="3958A7"/>
              </a:solidFill>
              <a:latin typeface="Trebuchet MS" panose="020B0603020202020204" pitchFamily="34" charset="0"/>
            </a:endParaRPr>
          </a:p>
          <a:p>
            <a:pPr>
              <a:lnSpc>
                <a:spcPct val="115000"/>
              </a:lnSpc>
              <a:spcAft>
                <a:spcPts val="1000"/>
              </a:spcAft>
            </a:pPr>
            <a:r>
              <a:rPr lang="en-GB" sz="1600" dirty="0">
                <a:solidFill>
                  <a:schemeClr val="dk1"/>
                </a:solidFill>
                <a:latin typeface="Trebuchet MS"/>
                <a:ea typeface="Trebuchet MS"/>
                <a:cs typeface="Trebuchet MS"/>
              </a:rPr>
              <a:t>Fairness with tangible rewards such as money or promotion opportunities; fairness with decision making procedures, for example if the decisions are consistent, predictable and uniform; and, interpersonal fairness that refers to the relationship between managers and employees, if there is courtesy, support or kindness in the interactions. Fairness is something really subjective, so it is important to consider that it can be biased by equity comparisons, judgements based on what a person needs or equality judgments. </a:t>
            </a:r>
            <a:endParaRPr lang="es-ES" sz="1600" dirty="0">
              <a:solidFill>
                <a:schemeClr val="dk1"/>
              </a:solidFill>
              <a:latin typeface="Trebuchet MS"/>
              <a:ea typeface="Trebuchet MS"/>
              <a:cs typeface="Trebuchet MS"/>
            </a:endParaRPr>
          </a:p>
          <a:p>
            <a:pPr>
              <a:lnSpc>
                <a:spcPct val="115000"/>
              </a:lnSpc>
              <a:spcAft>
                <a:spcPts val="1000"/>
              </a:spcAft>
            </a:pPr>
            <a:r>
              <a:rPr lang="en-GB" sz="1600" dirty="0">
                <a:solidFill>
                  <a:schemeClr val="dk1"/>
                </a:solidFill>
                <a:latin typeface="Trebuchet MS"/>
                <a:ea typeface="Trebuchet MS"/>
                <a:cs typeface="Trebuchet MS"/>
              </a:rPr>
              <a:t>Transparency is also another key factor for engagement, particularly important is the communication within the company. Good internal communication channels help employees to give their voice upwards and maintain them well-informed about the situation the organisation is facing. </a:t>
            </a:r>
            <a:endParaRPr lang="es-ES" sz="1600" dirty="0">
              <a:solidFill>
                <a:schemeClr val="dk1"/>
              </a:solidFill>
              <a:latin typeface="Trebuchet MS"/>
              <a:ea typeface="Trebuchet MS"/>
              <a:cs typeface="Trebuchet MS"/>
            </a:endParaRPr>
          </a:p>
        </p:txBody>
      </p:sp>
      <p:sp>
        <p:nvSpPr>
          <p:cNvPr id="5" name="Google Shape;131;p17"/>
          <p:cNvSpPr txBox="1">
            <a:spLocks/>
          </p:cNvSpPr>
          <p:nvPr/>
        </p:nvSpPr>
        <p:spPr>
          <a:xfrm>
            <a:off x="311700" y="1601512"/>
            <a:ext cx="8689456" cy="373821"/>
          </a:xfrm>
          <a:prstGeom prst="roundRect">
            <a:avLst>
              <a:gd name="adj" fmla="val 16667"/>
            </a:avLst>
          </a:prstGeom>
          <a:solidFill>
            <a:srgbClr val="3086B8"/>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4500"/>
              <a:buFont typeface="Trebuchet MS"/>
              <a:buNone/>
              <a:defRPr sz="45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chemeClr val="lt2"/>
              </a:buClr>
              <a:buSzPts val="3060"/>
            </a:pPr>
            <a:r>
              <a:rPr lang="en-US" sz="2000" b="1" dirty="0">
                <a:solidFill>
                  <a:schemeClr val="lt1"/>
                </a:solidFill>
              </a:rPr>
              <a:t>Organizational characteristics that promote talent retention</a:t>
            </a:r>
            <a:endParaRPr lang="en-US" sz="2000" b="1" dirty="0">
              <a:solidFill>
                <a:schemeClr val="lt2"/>
              </a:solidFill>
            </a:endParaRPr>
          </a:p>
        </p:txBody>
      </p:sp>
    </p:spTree>
    <p:extLst>
      <p:ext uri="{BB962C8B-B14F-4D97-AF65-F5344CB8AC3E}">
        <p14:creationId xmlns:p14="http://schemas.microsoft.com/office/powerpoint/2010/main" val="3782224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9" name="2 Marcador de contenido"/>
          <p:cNvSpPr txBox="1">
            <a:spLocks/>
          </p:cNvSpPr>
          <p:nvPr/>
        </p:nvSpPr>
        <p:spPr>
          <a:xfrm>
            <a:off x="2925354" y="751500"/>
            <a:ext cx="7772400" cy="40004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61950" algn="ctr" rtl="0">
              <a:lnSpc>
                <a:spcPct val="90000"/>
              </a:lnSpc>
              <a:spcBef>
                <a:spcPts val="750"/>
              </a:spcBef>
              <a:spcAft>
                <a:spcPts val="0"/>
              </a:spcAft>
              <a:buClr>
                <a:schemeClr val="dk1"/>
              </a:buClr>
              <a:buSzPts val="1800"/>
              <a:buFont typeface="Arial"/>
              <a:buNone/>
              <a:defRPr sz="1800" b="0" i="0" u="none" strike="noStrike" cap="none">
                <a:solidFill>
                  <a:schemeClr val="dk1"/>
                </a:solidFill>
                <a:latin typeface="Trebuchet MS"/>
                <a:ea typeface="Trebuchet MS"/>
                <a:cs typeface="Trebuchet MS"/>
                <a:sym typeface="Trebuchet MS"/>
              </a:defRPr>
            </a:lvl1pPr>
            <a:lvl2pPr marL="914400" marR="0" lvl="1" indent="-342900" algn="ctr"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2pPr>
            <a:lvl3pPr marL="1371600" marR="0" lvl="2" indent="-323850" algn="ctr"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Trebuchet MS"/>
                <a:ea typeface="Trebuchet MS"/>
                <a:cs typeface="Trebuchet MS"/>
                <a:sym typeface="Trebuchet MS"/>
              </a:defRPr>
            </a:lvl3pPr>
            <a:lvl4pPr marL="1828800" marR="0" lvl="3" indent="-31432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4pPr>
            <a:lvl5pPr marL="2286000" marR="0" lvl="4" indent="-31432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5pPr>
            <a:lvl6pPr marL="2743200" marR="0" lvl="5" indent="-31432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6pPr>
            <a:lvl7pPr marL="3200400" marR="0" lvl="6" indent="-31432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7pPr>
            <a:lvl8pPr marL="3657600" marR="0" lvl="7" indent="-31432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8pPr>
            <a:lvl9pPr marL="4114800" marR="0" lvl="8" indent="-31432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9pPr>
          </a:lstStyle>
          <a:p>
            <a:r>
              <a:rPr lang="en-GB" dirty="0"/>
              <a:t>:</a:t>
            </a:r>
          </a:p>
          <a:p>
            <a:endParaRPr lang="en-GB" dirty="0"/>
          </a:p>
        </p:txBody>
      </p:sp>
      <p:sp>
        <p:nvSpPr>
          <p:cNvPr id="3" name="Rectángulo 2"/>
          <p:cNvSpPr/>
          <p:nvPr/>
        </p:nvSpPr>
        <p:spPr>
          <a:xfrm>
            <a:off x="311700" y="2425305"/>
            <a:ext cx="8517507" cy="3197798"/>
          </a:xfrm>
          <a:prstGeom prst="rect">
            <a:avLst/>
          </a:prstGeom>
        </p:spPr>
        <p:txBody>
          <a:bodyPr wrap="square">
            <a:spAutoFit/>
          </a:bodyPr>
          <a:lstStyle/>
          <a:p>
            <a:pPr>
              <a:lnSpc>
                <a:spcPct val="150000"/>
              </a:lnSpc>
              <a:spcAft>
                <a:spcPts val="1000"/>
              </a:spcAft>
            </a:pPr>
            <a:r>
              <a:rPr lang="en-GB" sz="1600" b="1" dirty="0">
                <a:solidFill>
                  <a:srgbClr val="3958A7"/>
                </a:solidFill>
                <a:latin typeface="Trebuchet MS" panose="020B0603020202020204" pitchFamily="34" charset="0"/>
              </a:rPr>
              <a:t>6. Inclusion</a:t>
            </a:r>
            <a:endParaRPr lang="es-ES" sz="1600" b="1" dirty="0">
              <a:solidFill>
                <a:srgbClr val="3958A7"/>
              </a:solidFill>
              <a:latin typeface="Trebuchet MS" panose="020B0603020202020204" pitchFamily="34" charset="0"/>
            </a:endParaRPr>
          </a:p>
          <a:p>
            <a:pPr>
              <a:lnSpc>
                <a:spcPct val="115000"/>
              </a:lnSpc>
              <a:spcAft>
                <a:spcPts val="1000"/>
              </a:spcAft>
            </a:pPr>
            <a:r>
              <a:rPr lang="en-GB" sz="1600" dirty="0">
                <a:solidFill>
                  <a:schemeClr val="dk1"/>
                </a:solidFill>
                <a:latin typeface="Trebuchet MS"/>
                <a:ea typeface="Trebuchet MS"/>
                <a:cs typeface="Trebuchet MS"/>
              </a:rPr>
              <a:t>Organisations have to engage employees in the process of change, making them feel involved and informing them of the decisions and changes. In this way, employees have the opportunity to express their own thoughts and feelings, in other words, they feel part of the organisation and of the change.</a:t>
            </a:r>
            <a:endParaRPr lang="es-ES" dirty="0">
              <a:solidFill>
                <a:schemeClr val="dk1"/>
              </a:solidFill>
              <a:latin typeface="Trebuchet MS"/>
              <a:ea typeface="Trebuchet MS"/>
              <a:cs typeface="Trebuchet MS"/>
            </a:endParaRPr>
          </a:p>
          <a:p>
            <a:pPr>
              <a:lnSpc>
                <a:spcPct val="150000"/>
              </a:lnSpc>
              <a:spcAft>
                <a:spcPts val="1000"/>
              </a:spcAft>
            </a:pPr>
            <a:r>
              <a:rPr lang="en-GB" sz="1600" b="1" dirty="0">
                <a:solidFill>
                  <a:srgbClr val="3958A7"/>
                </a:solidFill>
                <a:latin typeface="Trebuchet MS" panose="020B0603020202020204" pitchFamily="34" charset="0"/>
              </a:rPr>
              <a:t>7. Recognition</a:t>
            </a:r>
            <a:endParaRPr lang="es-ES" sz="1600" b="1" dirty="0">
              <a:solidFill>
                <a:srgbClr val="3958A7"/>
              </a:solidFill>
              <a:latin typeface="Trebuchet MS" panose="020B0603020202020204" pitchFamily="34" charset="0"/>
            </a:endParaRPr>
          </a:p>
          <a:p>
            <a:pPr>
              <a:lnSpc>
                <a:spcPct val="115000"/>
              </a:lnSpc>
              <a:spcAft>
                <a:spcPts val="1000"/>
              </a:spcAft>
            </a:pPr>
            <a:r>
              <a:rPr lang="en-GB" sz="1600" dirty="0">
                <a:solidFill>
                  <a:schemeClr val="dk1"/>
                </a:solidFill>
                <a:latin typeface="Trebuchet MS"/>
                <a:ea typeface="Trebuchet MS"/>
                <a:cs typeface="Trebuchet MS"/>
              </a:rPr>
              <a:t>When employees feel recognised and valued by their immediate supervisor or manager, they feel more engaged with their organisation. In addition, they feel that this manager or supervisor is committed, and this also promotes engagement.</a:t>
            </a:r>
            <a:endParaRPr lang="es-ES" sz="1600" dirty="0">
              <a:solidFill>
                <a:schemeClr val="dk1"/>
              </a:solidFill>
              <a:latin typeface="Trebuchet MS"/>
              <a:ea typeface="Trebuchet MS"/>
              <a:cs typeface="Trebuchet MS"/>
            </a:endParaRPr>
          </a:p>
        </p:txBody>
      </p:sp>
      <p:sp>
        <p:nvSpPr>
          <p:cNvPr id="5" name="Google Shape;131;p17"/>
          <p:cNvSpPr txBox="1">
            <a:spLocks/>
          </p:cNvSpPr>
          <p:nvPr/>
        </p:nvSpPr>
        <p:spPr>
          <a:xfrm>
            <a:off x="311700" y="1601512"/>
            <a:ext cx="8689456" cy="373821"/>
          </a:xfrm>
          <a:prstGeom prst="roundRect">
            <a:avLst>
              <a:gd name="adj" fmla="val 16667"/>
            </a:avLst>
          </a:prstGeom>
          <a:solidFill>
            <a:srgbClr val="3086B8"/>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4500"/>
              <a:buFont typeface="Trebuchet MS"/>
              <a:buNone/>
              <a:defRPr sz="45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chemeClr val="lt2"/>
              </a:buClr>
              <a:buSzPts val="3060"/>
            </a:pPr>
            <a:r>
              <a:rPr lang="en-US" sz="2000" b="1" dirty="0">
                <a:solidFill>
                  <a:schemeClr val="lt1"/>
                </a:solidFill>
              </a:rPr>
              <a:t>Organizational characteristics that promotes talent retention</a:t>
            </a:r>
            <a:endParaRPr lang="en-US" sz="2000" b="1" dirty="0">
              <a:solidFill>
                <a:schemeClr val="lt2"/>
              </a:solidFill>
            </a:endParaRPr>
          </a:p>
        </p:txBody>
      </p:sp>
    </p:spTree>
    <p:extLst>
      <p:ext uri="{BB962C8B-B14F-4D97-AF65-F5344CB8AC3E}">
        <p14:creationId xmlns:p14="http://schemas.microsoft.com/office/powerpoint/2010/main" val="3820066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9" name="2 Marcador de contenido"/>
          <p:cNvSpPr txBox="1">
            <a:spLocks/>
          </p:cNvSpPr>
          <p:nvPr/>
        </p:nvSpPr>
        <p:spPr>
          <a:xfrm>
            <a:off x="2925354" y="751500"/>
            <a:ext cx="7772400" cy="40004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61950" algn="ctr" rtl="0">
              <a:lnSpc>
                <a:spcPct val="90000"/>
              </a:lnSpc>
              <a:spcBef>
                <a:spcPts val="750"/>
              </a:spcBef>
              <a:spcAft>
                <a:spcPts val="0"/>
              </a:spcAft>
              <a:buClr>
                <a:schemeClr val="dk1"/>
              </a:buClr>
              <a:buSzPts val="1800"/>
              <a:buFont typeface="Arial"/>
              <a:buNone/>
              <a:defRPr sz="1800" b="0" i="0" u="none" strike="noStrike" cap="none">
                <a:solidFill>
                  <a:schemeClr val="dk1"/>
                </a:solidFill>
                <a:latin typeface="Trebuchet MS"/>
                <a:ea typeface="Trebuchet MS"/>
                <a:cs typeface="Trebuchet MS"/>
                <a:sym typeface="Trebuchet MS"/>
              </a:defRPr>
            </a:lvl1pPr>
            <a:lvl2pPr marL="914400" marR="0" lvl="1" indent="-342900" algn="ctr"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2pPr>
            <a:lvl3pPr marL="1371600" marR="0" lvl="2" indent="-323850" algn="ctr"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Trebuchet MS"/>
                <a:ea typeface="Trebuchet MS"/>
                <a:cs typeface="Trebuchet MS"/>
                <a:sym typeface="Trebuchet MS"/>
              </a:defRPr>
            </a:lvl3pPr>
            <a:lvl4pPr marL="1828800" marR="0" lvl="3" indent="-31432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4pPr>
            <a:lvl5pPr marL="2286000" marR="0" lvl="4" indent="-31432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5pPr>
            <a:lvl6pPr marL="2743200" marR="0" lvl="5" indent="-31432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6pPr>
            <a:lvl7pPr marL="3200400" marR="0" lvl="6" indent="-31432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7pPr>
            <a:lvl8pPr marL="3657600" marR="0" lvl="7" indent="-31432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8pPr>
            <a:lvl9pPr marL="4114800" marR="0" lvl="8" indent="-31432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9pPr>
          </a:lstStyle>
          <a:p>
            <a:r>
              <a:rPr lang="en-GB" dirty="0"/>
              <a:t>:</a:t>
            </a:r>
          </a:p>
          <a:p>
            <a:endParaRPr lang="en-GB" dirty="0"/>
          </a:p>
        </p:txBody>
      </p:sp>
      <p:sp>
        <p:nvSpPr>
          <p:cNvPr id="3" name="Rectángulo 2"/>
          <p:cNvSpPr/>
          <p:nvPr/>
        </p:nvSpPr>
        <p:spPr>
          <a:xfrm>
            <a:off x="234055" y="2268768"/>
            <a:ext cx="8675889" cy="3174139"/>
          </a:xfrm>
          <a:prstGeom prst="rect">
            <a:avLst/>
          </a:prstGeom>
        </p:spPr>
        <p:txBody>
          <a:bodyPr wrap="square">
            <a:spAutoFit/>
          </a:bodyPr>
          <a:lstStyle/>
          <a:p>
            <a:pPr>
              <a:lnSpc>
                <a:spcPct val="150000"/>
              </a:lnSpc>
              <a:spcAft>
                <a:spcPts val="1000"/>
              </a:spcAft>
            </a:pPr>
            <a:r>
              <a:rPr lang="en-GB" sz="1600" b="1" dirty="0">
                <a:solidFill>
                  <a:srgbClr val="3958A7"/>
                </a:solidFill>
                <a:latin typeface="Trebuchet MS" panose="020B0603020202020204" pitchFamily="34" charset="0"/>
              </a:rPr>
              <a:t>8. Flat organisational culture</a:t>
            </a:r>
            <a:endParaRPr lang="es-ES" sz="1600" b="1" dirty="0">
              <a:solidFill>
                <a:srgbClr val="3958A7"/>
              </a:solidFill>
              <a:latin typeface="Trebuchet MS" panose="020B0603020202020204" pitchFamily="34" charset="0"/>
            </a:endParaRPr>
          </a:p>
          <a:p>
            <a:pPr>
              <a:lnSpc>
                <a:spcPct val="115000"/>
              </a:lnSpc>
              <a:spcAft>
                <a:spcPts val="1000"/>
              </a:spcAft>
            </a:pPr>
            <a:r>
              <a:rPr lang="en-GB" sz="1600" dirty="0">
                <a:solidFill>
                  <a:schemeClr val="dk1"/>
                </a:solidFill>
                <a:latin typeface="Trebuchet MS"/>
                <a:ea typeface="Trebuchet MS"/>
                <a:cs typeface="Trebuchet MS"/>
              </a:rPr>
              <a:t>Hierarchical organisational structures do not encourage engagement because employees do not feel an important part of the organisation, they feel they are just resources. Therefore, the organisational structure must be designed to be flat, and in this way employees will feel more involved and committed with the organisational achievements and purposes.</a:t>
            </a:r>
            <a:endParaRPr lang="es-ES" sz="1600" dirty="0">
              <a:solidFill>
                <a:schemeClr val="dk1"/>
              </a:solidFill>
              <a:latin typeface="Trebuchet MS"/>
              <a:ea typeface="Trebuchet MS"/>
              <a:cs typeface="Trebuchet MS"/>
            </a:endParaRPr>
          </a:p>
          <a:p>
            <a:pPr>
              <a:lnSpc>
                <a:spcPct val="150000"/>
              </a:lnSpc>
              <a:spcAft>
                <a:spcPts val="1000"/>
              </a:spcAft>
            </a:pPr>
            <a:r>
              <a:rPr lang="en-GB" sz="1600" b="1" dirty="0">
                <a:solidFill>
                  <a:srgbClr val="3958A7"/>
                </a:solidFill>
                <a:latin typeface="Trebuchet MS" panose="020B0603020202020204" pitchFamily="34" charset="0"/>
              </a:rPr>
              <a:t>9. Empowerment</a:t>
            </a:r>
            <a:endParaRPr lang="es-ES" sz="1600" b="1" dirty="0">
              <a:solidFill>
                <a:srgbClr val="3958A7"/>
              </a:solidFill>
              <a:latin typeface="Trebuchet MS" panose="020B0603020202020204" pitchFamily="34" charset="0"/>
            </a:endParaRPr>
          </a:p>
          <a:p>
            <a:pPr>
              <a:lnSpc>
                <a:spcPct val="115000"/>
              </a:lnSpc>
              <a:spcAft>
                <a:spcPts val="1000"/>
              </a:spcAft>
            </a:pPr>
            <a:r>
              <a:rPr lang="en-GB" sz="1600" dirty="0">
                <a:solidFill>
                  <a:schemeClr val="dk1"/>
                </a:solidFill>
                <a:latin typeface="Trebuchet MS"/>
                <a:ea typeface="Trebuchet MS"/>
                <a:cs typeface="Trebuchet MS"/>
              </a:rPr>
              <a:t>Empowerment is possible if the organisational structure is flat and the employees have the possibility to take action to response to the situation the organisation is facing. This makes employees feel that they are contributing to the company’s success.</a:t>
            </a:r>
            <a:endParaRPr lang="es-ES" sz="1600" dirty="0">
              <a:solidFill>
                <a:schemeClr val="dk1"/>
              </a:solidFill>
              <a:latin typeface="Trebuchet MS"/>
              <a:ea typeface="Trebuchet MS"/>
              <a:cs typeface="Trebuchet MS"/>
            </a:endParaRPr>
          </a:p>
        </p:txBody>
      </p:sp>
      <p:sp>
        <p:nvSpPr>
          <p:cNvPr id="5" name="Google Shape;131;p17"/>
          <p:cNvSpPr txBox="1">
            <a:spLocks/>
          </p:cNvSpPr>
          <p:nvPr/>
        </p:nvSpPr>
        <p:spPr>
          <a:xfrm>
            <a:off x="311700" y="1601512"/>
            <a:ext cx="8689456" cy="373821"/>
          </a:xfrm>
          <a:prstGeom prst="roundRect">
            <a:avLst>
              <a:gd name="adj" fmla="val 16667"/>
            </a:avLst>
          </a:prstGeom>
          <a:solidFill>
            <a:srgbClr val="3086B8"/>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4500"/>
              <a:buFont typeface="Trebuchet MS"/>
              <a:buNone/>
              <a:defRPr sz="45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chemeClr val="lt2"/>
              </a:buClr>
              <a:buSzPts val="3060"/>
            </a:pPr>
            <a:r>
              <a:rPr lang="en-US" sz="2000" b="1" dirty="0">
                <a:solidFill>
                  <a:schemeClr val="lt1"/>
                </a:solidFill>
              </a:rPr>
              <a:t>Organizational characteristics that promotes talent retention</a:t>
            </a:r>
            <a:endParaRPr lang="en-US" sz="2000" b="1" dirty="0">
              <a:solidFill>
                <a:schemeClr val="lt2"/>
              </a:solidFill>
            </a:endParaRPr>
          </a:p>
        </p:txBody>
      </p:sp>
    </p:spTree>
    <p:extLst>
      <p:ext uri="{BB962C8B-B14F-4D97-AF65-F5344CB8AC3E}">
        <p14:creationId xmlns:p14="http://schemas.microsoft.com/office/powerpoint/2010/main" val="5213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311700" y="2056580"/>
            <a:ext cx="3300930" cy="3816429"/>
          </a:xfrm>
          <a:prstGeom prst="rect">
            <a:avLst/>
          </a:prstGeom>
          <a:noFill/>
        </p:spPr>
        <p:txBody>
          <a:bodyPr wrap="square" rtlCol="0">
            <a:spAutoFit/>
          </a:bodyPr>
          <a:lstStyle/>
          <a:p>
            <a:r>
              <a:rPr lang="es-ES" sz="2000" b="1" dirty="0">
                <a:solidFill>
                  <a:schemeClr val="tx1"/>
                </a:solidFill>
                <a:latin typeface="Trebuchet MS" panose="020B0603020202020204" pitchFamily="34" charset="0"/>
              </a:rPr>
              <a:t>…and what </a:t>
            </a:r>
            <a:r>
              <a:rPr lang="en-IE" sz="2000" b="1" dirty="0">
                <a:solidFill>
                  <a:schemeClr val="tx1"/>
                </a:solidFill>
                <a:latin typeface="Trebuchet MS" panose="020B0603020202020204" pitchFamily="34" charset="0"/>
              </a:rPr>
              <a:t>about</a:t>
            </a:r>
            <a:r>
              <a:rPr lang="es-ES" sz="2000" b="1" dirty="0">
                <a:solidFill>
                  <a:schemeClr val="tx1"/>
                </a:solidFill>
                <a:latin typeface="Trebuchet MS" panose="020B0603020202020204" pitchFamily="34" charset="0"/>
              </a:rPr>
              <a:t> MONEY?</a:t>
            </a:r>
          </a:p>
          <a:p>
            <a:endParaRPr lang="es-ES" dirty="0"/>
          </a:p>
          <a:p>
            <a:r>
              <a:rPr lang="en-GB" sz="1600" dirty="0">
                <a:latin typeface="Trebuchet MS" panose="020B0603020202020204" pitchFamily="34" charset="0"/>
              </a:rPr>
              <a:t>Money is not an element that enhances engagement; some researchers consider it as the worst motivator.</a:t>
            </a:r>
          </a:p>
          <a:p>
            <a:endParaRPr lang="es-ES" sz="1600" dirty="0">
              <a:latin typeface="Trebuchet MS" panose="020B0603020202020204" pitchFamily="34" charset="0"/>
            </a:endParaRPr>
          </a:p>
          <a:p>
            <a:r>
              <a:rPr lang="en-US" sz="1600" dirty="0">
                <a:latin typeface="Trebuchet MS" panose="020B0603020202020204" pitchFamily="34" charset="0"/>
              </a:rPr>
              <a:t>According to </a:t>
            </a:r>
            <a:r>
              <a:rPr lang="en-US" sz="1600" u="sng" dirty="0">
                <a:latin typeface="Trebuchet MS" panose="020B0603020202020204" pitchFamily="34" charset="0"/>
              </a:rPr>
              <a:t>Maslow,</a:t>
            </a:r>
            <a:r>
              <a:rPr lang="en-US" sz="1600" dirty="0">
                <a:latin typeface="Trebuchet MS" panose="020B0603020202020204" pitchFamily="34" charset="0"/>
              </a:rPr>
              <a:t> once that need is fulfilled you move to the next level for </a:t>
            </a:r>
            <a:r>
              <a:rPr lang="en-US" sz="1600" u="sng" dirty="0">
                <a:latin typeface="Trebuchet MS" panose="020B0603020202020204" pitchFamily="34" charset="0"/>
              </a:rPr>
              <a:t>motivation</a:t>
            </a:r>
            <a:r>
              <a:rPr lang="en-US" sz="1600" dirty="0">
                <a:latin typeface="Trebuchet MS" panose="020B0603020202020204" pitchFamily="34" charset="0"/>
              </a:rPr>
              <a:t>. That means, that if the salary is good for affording basic needs and extra senses, they will look for </a:t>
            </a:r>
            <a:r>
              <a:rPr lang="en-GB" sz="1600" dirty="0">
                <a:latin typeface="Trebuchet MS" panose="020B0603020202020204" pitchFamily="34" charset="0"/>
              </a:rPr>
              <a:t>an organisation that treats them well</a:t>
            </a:r>
          </a:p>
        </p:txBody>
      </p:sp>
      <p:pic>
        <p:nvPicPr>
          <p:cNvPr id="1026" name="Picture 2" descr="Resultado de imagen de maslow job"/>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18299" y="2056580"/>
            <a:ext cx="5198623" cy="3661316"/>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131;p17"/>
          <p:cNvSpPr txBox="1">
            <a:spLocks/>
          </p:cNvSpPr>
          <p:nvPr/>
        </p:nvSpPr>
        <p:spPr>
          <a:xfrm>
            <a:off x="311700" y="1601512"/>
            <a:ext cx="8689456" cy="373821"/>
          </a:xfrm>
          <a:prstGeom prst="roundRect">
            <a:avLst>
              <a:gd name="adj" fmla="val 16667"/>
            </a:avLst>
          </a:prstGeom>
          <a:solidFill>
            <a:srgbClr val="3086B8"/>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4500"/>
              <a:buFont typeface="Trebuchet MS"/>
              <a:buNone/>
              <a:defRPr sz="45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chemeClr val="lt2"/>
              </a:buClr>
              <a:buSzPts val="3060"/>
            </a:pPr>
            <a:r>
              <a:rPr lang="en-US" sz="2000" b="1" dirty="0">
                <a:solidFill>
                  <a:schemeClr val="lt1"/>
                </a:solidFill>
              </a:rPr>
              <a:t>Organizational characteristics that promote talent retention</a:t>
            </a:r>
            <a:endParaRPr lang="en-US" sz="2000" b="1" dirty="0">
              <a:solidFill>
                <a:schemeClr val="lt2"/>
              </a:solidFill>
            </a:endParaRPr>
          </a:p>
        </p:txBody>
      </p:sp>
    </p:spTree>
    <p:extLst>
      <p:ext uri="{BB962C8B-B14F-4D97-AF65-F5344CB8AC3E}">
        <p14:creationId xmlns:p14="http://schemas.microsoft.com/office/powerpoint/2010/main" val="2656729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BEBA8EAE-BF5A-486C-A8C5-ECC9F3942E4B}">
                <a14:imgProps xmlns:a14="http://schemas.microsoft.com/office/drawing/2010/main">
                  <a14:imgLayer r:embed="rId3">
                    <a14:imgEffect>
                      <a14:sharpenSoften amount="1000"/>
                    </a14:imgEffect>
                    <a14:imgEffect>
                      <a14:colorTemperature colorTemp="4700"/>
                    </a14:imgEffect>
                    <a14:imgEffect>
                      <a14:saturation sat="88000"/>
                    </a14:imgEffect>
                    <a14:imgEffect>
                      <a14:brightnessContrast bright="-40000" contrast="-20000"/>
                    </a14:imgEffect>
                  </a14:imgLayer>
                </a14:imgProps>
              </a:ext>
            </a:extLst>
          </a:blip>
          <a:stretch>
            <a:fillRect/>
          </a:stretch>
        </p:blipFill>
        <p:spPr>
          <a:xfrm>
            <a:off x="1326047" y="1608083"/>
            <a:ext cx="6483140" cy="4194793"/>
          </a:xfrm>
          <a:prstGeom prst="roundRect">
            <a:avLst>
              <a:gd name="adj" fmla="val 8594"/>
            </a:avLst>
          </a:prstGeom>
          <a:solidFill>
            <a:srgbClr val="FFFFFF">
              <a:shade val="85000"/>
            </a:srgbClr>
          </a:solidFill>
          <a:ln>
            <a:noFill/>
          </a:ln>
          <a:effectLst>
            <a:reflection stA="0" endPos="28000" dist="5000" dir="5400000" sy="-100000" algn="bl" rotWithShape="0"/>
          </a:effectLst>
        </p:spPr>
      </p:pic>
      <p:sp>
        <p:nvSpPr>
          <p:cNvPr id="2" name="Rectángulo 1"/>
          <p:cNvSpPr/>
          <p:nvPr/>
        </p:nvSpPr>
        <p:spPr>
          <a:xfrm>
            <a:off x="1469037" y="2839454"/>
            <a:ext cx="6190938" cy="2246769"/>
          </a:xfrm>
          <a:prstGeom prst="rect">
            <a:avLst/>
          </a:prstGeom>
        </p:spPr>
        <p:txBody>
          <a:bodyPr wrap="square">
            <a:spAutoFit/>
          </a:bodyPr>
          <a:lstStyle/>
          <a:p>
            <a:pPr algn="ctr"/>
            <a:r>
              <a:rPr lang="en-US" sz="2000" dirty="0">
                <a:solidFill>
                  <a:schemeClr val="bg1"/>
                </a:solidFill>
                <a:latin typeface="Trebuchet MS" panose="020B0603020202020204" pitchFamily="34" charset="0"/>
              </a:rPr>
              <a:t>An </a:t>
            </a:r>
            <a:r>
              <a:rPr lang="en-US" sz="2000" b="1" i="1" dirty="0">
                <a:solidFill>
                  <a:schemeClr val="bg1"/>
                </a:solidFill>
                <a:latin typeface="Trebuchet MS" panose="020B0603020202020204" pitchFamily="34" charset="0"/>
              </a:rPr>
              <a:t>employee journey map</a:t>
            </a:r>
            <a:r>
              <a:rPr lang="en-US" sz="2000" dirty="0">
                <a:solidFill>
                  <a:schemeClr val="bg1"/>
                </a:solidFill>
                <a:latin typeface="Trebuchet MS" panose="020B0603020202020204" pitchFamily="34" charset="0"/>
              </a:rPr>
              <a:t> is a visualization of the timeline of the entire employee </a:t>
            </a:r>
          </a:p>
          <a:p>
            <a:pPr algn="ctr"/>
            <a:r>
              <a:rPr lang="en-US" sz="2000" dirty="0">
                <a:solidFill>
                  <a:schemeClr val="bg1"/>
                </a:solidFill>
                <a:latin typeface="Trebuchet MS" panose="020B0603020202020204" pitchFamily="34" charset="0"/>
              </a:rPr>
              <a:t>experience, starting when people consider applying for a position until they leave the company. </a:t>
            </a:r>
          </a:p>
          <a:p>
            <a:pPr algn="ctr"/>
            <a:endParaRPr lang="en-US" sz="2000" dirty="0">
              <a:solidFill>
                <a:schemeClr val="bg1"/>
              </a:solidFill>
              <a:latin typeface="Trebuchet MS" panose="020B0603020202020204" pitchFamily="34" charset="0"/>
            </a:endParaRPr>
          </a:p>
          <a:p>
            <a:pPr algn="ctr"/>
            <a:r>
              <a:rPr lang="en-US" sz="2000" dirty="0">
                <a:solidFill>
                  <a:schemeClr val="bg1"/>
                </a:solidFill>
                <a:latin typeface="Trebuchet MS" panose="020B0603020202020204" pitchFamily="34" charset="0"/>
              </a:rPr>
              <a:t>It depicts all the key touchpoints along the way, while underscoring </a:t>
            </a:r>
            <a:r>
              <a:rPr lang="en-US" sz="2000" i="1" dirty="0">
                <a:solidFill>
                  <a:schemeClr val="bg1"/>
                </a:solidFill>
                <a:latin typeface="Trebuchet MS" panose="020B0603020202020204" pitchFamily="34" charset="0"/>
              </a:rPr>
              <a:t>employee</a:t>
            </a:r>
            <a:r>
              <a:rPr lang="en-US" sz="2000" dirty="0">
                <a:solidFill>
                  <a:schemeClr val="bg1"/>
                </a:solidFill>
                <a:latin typeface="Trebuchet MS" panose="020B0603020202020204" pitchFamily="34" charset="0"/>
              </a:rPr>
              <a:t> needs and pain points.</a:t>
            </a:r>
            <a:endParaRPr lang="es-ES" sz="2000" dirty="0">
              <a:solidFill>
                <a:schemeClr val="bg1"/>
              </a:solidFill>
              <a:latin typeface="Trebuchet MS" panose="020B0603020202020204" pitchFamily="34" charset="0"/>
            </a:endParaRPr>
          </a:p>
        </p:txBody>
      </p:sp>
      <p:sp>
        <p:nvSpPr>
          <p:cNvPr id="4" name="Google Shape;131;p17"/>
          <p:cNvSpPr txBox="1">
            <a:spLocks/>
          </p:cNvSpPr>
          <p:nvPr/>
        </p:nvSpPr>
        <p:spPr>
          <a:xfrm>
            <a:off x="402668" y="2011175"/>
            <a:ext cx="8520600" cy="425187"/>
          </a:xfrm>
          <a:prstGeom prst="roundRect">
            <a:avLst>
              <a:gd name="adj" fmla="val 16667"/>
            </a:avLst>
          </a:prstGeom>
          <a:solidFill>
            <a:srgbClr val="3086B8"/>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500"/>
              <a:buFont typeface="Trebuchet MS"/>
              <a:buNone/>
              <a:defRPr sz="45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lt2"/>
              </a:buClr>
              <a:buSzPts val="3060"/>
            </a:pPr>
            <a:r>
              <a:rPr lang="en-US" sz="2400" b="1" dirty="0">
                <a:solidFill>
                  <a:schemeClr val="lt1"/>
                </a:solidFill>
              </a:rPr>
              <a:t>How can we develop a strong organizational culture?</a:t>
            </a:r>
            <a:endParaRPr lang="en-US" sz="2400" b="1" dirty="0">
              <a:solidFill>
                <a:schemeClr val="lt2"/>
              </a:solidFill>
            </a:endParaRPr>
          </a:p>
        </p:txBody>
      </p:sp>
    </p:spTree>
    <p:extLst>
      <p:ext uri="{BB962C8B-B14F-4D97-AF65-F5344CB8AC3E}">
        <p14:creationId xmlns:p14="http://schemas.microsoft.com/office/powerpoint/2010/main" val="2293334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Image result for employee experience employee journey mappi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4577" y="1308676"/>
            <a:ext cx="7689954" cy="4485960"/>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131;p17"/>
          <p:cNvSpPr txBox="1">
            <a:spLocks/>
          </p:cNvSpPr>
          <p:nvPr/>
        </p:nvSpPr>
        <p:spPr>
          <a:xfrm>
            <a:off x="2188564" y="397378"/>
            <a:ext cx="6580682" cy="727229"/>
          </a:xfrm>
          <a:prstGeom prst="roundRect">
            <a:avLst>
              <a:gd name="adj" fmla="val 16667"/>
            </a:avLst>
          </a:prstGeom>
          <a:solidFill>
            <a:srgbClr val="3086B8"/>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500"/>
              <a:buFont typeface="Trebuchet MS"/>
              <a:buNone/>
              <a:defRPr sz="45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lt2"/>
              </a:buClr>
              <a:buSzPts val="3060"/>
            </a:pPr>
            <a:r>
              <a:rPr lang="en-US" sz="2400" b="1" dirty="0">
                <a:solidFill>
                  <a:schemeClr val="lt1"/>
                </a:solidFill>
              </a:rPr>
              <a:t>How can we develop a strong organizational culture?</a:t>
            </a:r>
            <a:endParaRPr lang="en-US" sz="2400" b="1" dirty="0">
              <a:solidFill>
                <a:schemeClr val="lt2"/>
              </a:solidFill>
            </a:endParaRPr>
          </a:p>
        </p:txBody>
      </p:sp>
    </p:spTree>
    <p:extLst>
      <p:ext uri="{BB962C8B-B14F-4D97-AF65-F5344CB8AC3E}">
        <p14:creationId xmlns:p14="http://schemas.microsoft.com/office/powerpoint/2010/main" val="4221630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31;p17"/>
          <p:cNvSpPr txBox="1">
            <a:spLocks/>
          </p:cNvSpPr>
          <p:nvPr/>
        </p:nvSpPr>
        <p:spPr>
          <a:xfrm>
            <a:off x="311700" y="1477555"/>
            <a:ext cx="8520600" cy="425187"/>
          </a:xfrm>
          <a:prstGeom prst="roundRect">
            <a:avLst>
              <a:gd name="adj" fmla="val 16667"/>
            </a:avLst>
          </a:prstGeom>
          <a:solidFill>
            <a:srgbClr val="3086B8"/>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500"/>
              <a:buFont typeface="Trebuchet MS"/>
              <a:buNone/>
              <a:defRPr sz="45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lt2"/>
              </a:buClr>
              <a:buSzPts val="3060"/>
            </a:pPr>
            <a:r>
              <a:rPr lang="en-US" sz="2400" b="1" dirty="0">
                <a:solidFill>
                  <a:schemeClr val="lt1"/>
                </a:solidFill>
              </a:rPr>
              <a:t>How can we develop a strong organizational culture?</a:t>
            </a:r>
            <a:endParaRPr lang="en-US" sz="2400" b="1" dirty="0">
              <a:solidFill>
                <a:schemeClr val="lt2"/>
              </a:solidFill>
            </a:endParaRPr>
          </a:p>
        </p:txBody>
      </p:sp>
      <p:graphicFrame>
        <p:nvGraphicFramePr>
          <p:cNvPr id="7" name="Diagrama 6"/>
          <p:cNvGraphicFramePr/>
          <p:nvPr>
            <p:extLst>
              <p:ext uri="{D42A27DB-BD31-4B8C-83A1-F6EECF244321}">
                <p14:modId xmlns:p14="http://schemas.microsoft.com/office/powerpoint/2010/main" val="2820259503"/>
              </p:ext>
            </p:extLst>
          </p:nvPr>
        </p:nvGraphicFramePr>
        <p:xfrm>
          <a:off x="85182" y="1902742"/>
          <a:ext cx="8944304" cy="43331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881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64892" y="1920465"/>
            <a:ext cx="8795787" cy="4349909"/>
          </a:xfrm>
          <a:prstGeom prst="rect">
            <a:avLst/>
          </a:prstGeom>
        </p:spPr>
        <p:txBody>
          <a:bodyPr wrap="square">
            <a:spAutoFit/>
          </a:bodyPr>
          <a:lstStyle/>
          <a:p>
            <a:pPr>
              <a:lnSpc>
                <a:spcPct val="150000"/>
              </a:lnSpc>
              <a:spcAft>
                <a:spcPts val="1000"/>
              </a:spcAft>
            </a:pPr>
            <a:r>
              <a:rPr lang="en-US" sz="1600" b="1" dirty="0">
                <a:solidFill>
                  <a:srgbClr val="3958A7"/>
                </a:solidFill>
                <a:latin typeface="Trebuchet MS" panose="020B0603020202020204" pitchFamily="34" charset="0"/>
              </a:rPr>
              <a:t>1. Segment your employees</a:t>
            </a:r>
          </a:p>
          <a:p>
            <a:r>
              <a:rPr lang="en-US" dirty="0">
                <a:latin typeface="Trebuchet MS" panose="020B0603020202020204" pitchFamily="34" charset="0"/>
              </a:rPr>
              <a:t>Throughout the organization, you’re likely to have plenty of different employee personas, and their interactions with the company will be very different. So start by identifying your employee segments. Ideally it should be based on their interactions with the company - for example, an engineer is likely to have a very different experience from someone in your marketing team — rather than demographics like age and gender (these should be split, you look at in the data later rather than as a guiding principle for your personas, as within those demographics there will be plenty of variance in the experience).</a:t>
            </a:r>
          </a:p>
          <a:p>
            <a:endParaRPr lang="en-US" sz="1600" dirty="0">
              <a:latin typeface="Trebuchet MS" panose="020B0603020202020204" pitchFamily="34" charset="0"/>
            </a:endParaRPr>
          </a:p>
          <a:p>
            <a:pPr>
              <a:lnSpc>
                <a:spcPct val="150000"/>
              </a:lnSpc>
              <a:spcAft>
                <a:spcPts val="1000"/>
              </a:spcAft>
            </a:pPr>
            <a:r>
              <a:rPr lang="en-US" sz="1600" b="1" dirty="0">
                <a:solidFill>
                  <a:srgbClr val="3958A7"/>
                </a:solidFill>
                <a:latin typeface="Trebuchet MS" panose="020B0603020202020204" pitchFamily="34" charset="0"/>
              </a:rPr>
              <a:t>2. Establish the journey for each persona</a:t>
            </a:r>
          </a:p>
          <a:p>
            <a:r>
              <a:rPr lang="en-US" dirty="0">
                <a:latin typeface="Trebuchet MS" panose="020B0603020202020204" pitchFamily="34" charset="0"/>
              </a:rPr>
              <a:t>Now you know your personas, you can start to map out the interactions they have with the organization from their first contact (usually before they’re hired) all the way through to them eventually leaving. You’ll need to bring in a cross-functional team to input on this, as different teams and departments are likely to have different interactions along the way. You may even want to consider looking at the interactions post-exit as in some cases retirees or past employees may come back or have an interaction with the organization later on, or act as advocates for the organization.</a:t>
            </a:r>
          </a:p>
          <a:p>
            <a:br>
              <a:rPr lang="en-US" dirty="0"/>
            </a:br>
            <a:endParaRPr lang="es-ES" dirty="0"/>
          </a:p>
        </p:txBody>
      </p:sp>
      <p:sp>
        <p:nvSpPr>
          <p:cNvPr id="5" name="Google Shape;131;p17"/>
          <p:cNvSpPr txBox="1">
            <a:spLocks/>
          </p:cNvSpPr>
          <p:nvPr/>
        </p:nvSpPr>
        <p:spPr>
          <a:xfrm>
            <a:off x="297034" y="1495278"/>
            <a:ext cx="8520600" cy="425187"/>
          </a:xfrm>
          <a:prstGeom prst="roundRect">
            <a:avLst>
              <a:gd name="adj" fmla="val 16667"/>
            </a:avLst>
          </a:prstGeom>
          <a:solidFill>
            <a:srgbClr val="3086B8"/>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500"/>
              <a:buFont typeface="Trebuchet MS"/>
              <a:buNone/>
              <a:defRPr sz="45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lt2"/>
              </a:buClr>
              <a:buSzPts val="3060"/>
            </a:pPr>
            <a:r>
              <a:rPr lang="en-US" sz="2400" b="1" dirty="0">
                <a:solidFill>
                  <a:schemeClr val="lt1"/>
                </a:solidFill>
              </a:rPr>
              <a:t>How can we develop a strong organizational culture?</a:t>
            </a:r>
            <a:endParaRPr lang="en-US" sz="2400" b="1" dirty="0">
              <a:solidFill>
                <a:schemeClr val="lt2"/>
              </a:solidFill>
            </a:endParaRPr>
          </a:p>
        </p:txBody>
      </p:sp>
    </p:spTree>
    <p:extLst>
      <p:ext uri="{BB962C8B-B14F-4D97-AF65-F5344CB8AC3E}">
        <p14:creationId xmlns:p14="http://schemas.microsoft.com/office/powerpoint/2010/main" val="273061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82496" y="2055376"/>
            <a:ext cx="8779007" cy="4319131"/>
          </a:xfrm>
          <a:prstGeom prst="rect">
            <a:avLst/>
          </a:prstGeom>
        </p:spPr>
        <p:txBody>
          <a:bodyPr wrap="square">
            <a:spAutoFit/>
          </a:bodyPr>
          <a:lstStyle/>
          <a:p>
            <a:pPr>
              <a:lnSpc>
                <a:spcPct val="150000"/>
              </a:lnSpc>
              <a:spcAft>
                <a:spcPts val="1000"/>
              </a:spcAft>
            </a:pPr>
            <a:r>
              <a:rPr lang="en-US" sz="1600" b="1" dirty="0">
                <a:solidFill>
                  <a:srgbClr val="3958A7"/>
                </a:solidFill>
                <a:latin typeface="Trebuchet MS" panose="020B0603020202020204" pitchFamily="34" charset="0"/>
              </a:rPr>
              <a:t>3. Map feedback and insights to the employee journey</a:t>
            </a:r>
          </a:p>
          <a:p>
            <a:r>
              <a:rPr lang="en-US" dirty="0">
                <a:latin typeface="Trebuchet MS" panose="020B0603020202020204" pitchFamily="34" charset="0"/>
              </a:rPr>
              <a:t>To truly understand the impact of each interaction on the employee experience, you need to be able to map feedback to each stage in the lifecycle. So for each persona, make sure there is a feedback mechanism attached to each stage in the journey that meets them where they are and provides them with the opportunity to give feedback in the moment. This is much more useful than waiting up to 12 months to ask them about it, as you’ll get the most honest, useful feedback while the experience is still fresh in their mind.</a:t>
            </a:r>
          </a:p>
          <a:p>
            <a:pPr>
              <a:lnSpc>
                <a:spcPct val="150000"/>
              </a:lnSpc>
              <a:spcAft>
                <a:spcPts val="1000"/>
              </a:spcAft>
            </a:pPr>
            <a:r>
              <a:rPr lang="en-US" sz="1600" b="1" dirty="0">
                <a:solidFill>
                  <a:srgbClr val="3958A7"/>
                </a:solidFill>
                <a:latin typeface="Trebuchet MS" panose="020B0603020202020204" pitchFamily="34" charset="0"/>
              </a:rPr>
              <a:t>4. Align your measurements at different stages in the employee journey</a:t>
            </a:r>
          </a:p>
          <a:p>
            <a:r>
              <a:rPr lang="en-US" dirty="0">
                <a:latin typeface="Trebuchet MS" panose="020B0603020202020204" pitchFamily="34" charset="0"/>
              </a:rPr>
              <a:t>It’s likely that different stages in the journey will be managed by different teams. For example, your recruiting, training or onboarding teams. In order to link insights across the journey, you need to make sure that everyone agrees on a consistent approach to measurement whether that’s using a simple metric like </a:t>
            </a:r>
            <a:r>
              <a:rPr lang="en-US" dirty="0" err="1">
                <a:latin typeface="Trebuchet MS" panose="020B0603020202020204" pitchFamily="34" charset="0"/>
              </a:rPr>
              <a:t>eNPS</a:t>
            </a:r>
            <a:r>
              <a:rPr lang="en-US" dirty="0">
                <a:latin typeface="Trebuchet MS" panose="020B0603020202020204" pitchFamily="34" charset="0"/>
              </a:rPr>
              <a:t> with open-text follow-up questions or something like a 5-point Likert scale. Taking those two examples, one gives a numeric value, the other a text value — it makes it much harder to compare if they’re each used by different teams. If every team follows the same approach however, it’s much easier to bring that data together into a holistic data set and start to make connections to see how the experience at one touchpoint impacts others.</a:t>
            </a:r>
            <a:br>
              <a:rPr lang="en-US" dirty="0"/>
            </a:br>
            <a:endParaRPr lang="es-ES" dirty="0"/>
          </a:p>
        </p:txBody>
      </p:sp>
      <p:sp>
        <p:nvSpPr>
          <p:cNvPr id="5" name="Google Shape;131;p17"/>
          <p:cNvSpPr txBox="1">
            <a:spLocks/>
          </p:cNvSpPr>
          <p:nvPr/>
        </p:nvSpPr>
        <p:spPr>
          <a:xfrm>
            <a:off x="311700" y="1630189"/>
            <a:ext cx="8520600" cy="425187"/>
          </a:xfrm>
          <a:prstGeom prst="roundRect">
            <a:avLst>
              <a:gd name="adj" fmla="val 16667"/>
            </a:avLst>
          </a:prstGeom>
          <a:solidFill>
            <a:srgbClr val="3086B8"/>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500"/>
              <a:buFont typeface="Trebuchet MS"/>
              <a:buNone/>
              <a:defRPr sz="45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lt2"/>
              </a:buClr>
              <a:buSzPts val="3060"/>
            </a:pPr>
            <a:r>
              <a:rPr lang="en-US" sz="2400" b="1" dirty="0">
                <a:solidFill>
                  <a:schemeClr val="lt1"/>
                </a:solidFill>
              </a:rPr>
              <a:t>How can we develop a strong organizational culture?</a:t>
            </a:r>
            <a:endParaRPr lang="en-US" sz="2400" b="1" dirty="0">
              <a:solidFill>
                <a:schemeClr val="lt2"/>
              </a:solidFill>
            </a:endParaRPr>
          </a:p>
        </p:txBody>
      </p:sp>
    </p:spTree>
    <p:extLst>
      <p:ext uri="{BB962C8B-B14F-4D97-AF65-F5344CB8AC3E}">
        <p14:creationId xmlns:p14="http://schemas.microsoft.com/office/powerpoint/2010/main" val="4251655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2" name="Imagen 1"/>
          <p:cNvPicPr>
            <a:picLocks noChangeAspect="1"/>
          </p:cNvPicPr>
          <p:nvPr/>
        </p:nvPicPr>
        <p:blipFill>
          <a:blip r:embed="rId3" cstate="email">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1" y="1393371"/>
            <a:ext cx="9144000" cy="4310744"/>
          </a:xfrm>
          <a:prstGeom prst="rect">
            <a:avLst/>
          </a:prstGeom>
        </p:spPr>
      </p:pic>
      <p:sp>
        <p:nvSpPr>
          <p:cNvPr id="113" name="Google Shape;113;p15"/>
          <p:cNvSpPr txBox="1">
            <a:spLocks noGrp="1"/>
          </p:cNvSpPr>
          <p:nvPr>
            <p:ph type="ctrTitle"/>
          </p:nvPr>
        </p:nvSpPr>
        <p:spPr>
          <a:xfrm>
            <a:off x="311700" y="2494097"/>
            <a:ext cx="8520600" cy="860799"/>
          </a:xfrm>
          <a:prstGeom prst="rect">
            <a:avLst/>
          </a:prstGeom>
          <a:noFill/>
          <a:ln>
            <a:noFill/>
          </a:ln>
        </p:spPr>
        <p:txBody>
          <a:bodyPr spcFirstLastPara="1" wrap="square" lIns="91425" tIns="91425" rIns="91425" bIns="91425" anchor="b" anchorCtr="0">
            <a:noAutofit/>
          </a:bodyPr>
          <a:lstStyle/>
          <a:p>
            <a:pPr marL="0" lvl="0" indent="0" algn="ctr" rtl="0">
              <a:lnSpc>
                <a:spcPct val="90000"/>
              </a:lnSpc>
              <a:spcBef>
                <a:spcPts val="0"/>
              </a:spcBef>
              <a:spcAft>
                <a:spcPts val="0"/>
              </a:spcAft>
              <a:buClr>
                <a:schemeClr val="dk1"/>
              </a:buClr>
              <a:buSzPts val="4500"/>
              <a:buFont typeface="Trebuchet MS"/>
              <a:buNone/>
            </a:pPr>
            <a:br>
              <a:rPr lang="en-US" b="1" dirty="0">
                <a:solidFill>
                  <a:schemeClr val="bg1"/>
                </a:solidFill>
              </a:rPr>
            </a:br>
            <a:r>
              <a:rPr lang="en-US" sz="3600" b="1" dirty="0">
                <a:solidFill>
                  <a:schemeClr val="bg1"/>
                </a:solidFill>
              </a:rPr>
              <a:t>M5: How to retain your Employees</a:t>
            </a:r>
            <a:br>
              <a:rPr lang="en-US" b="1" dirty="0">
                <a:solidFill>
                  <a:schemeClr val="bg1"/>
                </a:solidFill>
              </a:rPr>
            </a:br>
            <a:r>
              <a:rPr lang="en-US" sz="2800" b="1" dirty="0">
                <a:solidFill>
                  <a:schemeClr val="bg1"/>
                </a:solidFill>
              </a:rPr>
              <a:t>Unit 1: Strong Organizational Culture</a:t>
            </a:r>
            <a:endParaRPr sz="2800" b="1" dirty="0">
              <a:solidFill>
                <a:schemeClr val="bg1"/>
              </a:solidFill>
            </a:endParaRPr>
          </a:p>
        </p:txBody>
      </p:sp>
      <p:sp>
        <p:nvSpPr>
          <p:cNvPr id="114" name="Google Shape;114;p15"/>
          <p:cNvSpPr txBox="1">
            <a:spLocks noGrp="1"/>
          </p:cNvSpPr>
          <p:nvPr>
            <p:ph type="subTitle" idx="1"/>
          </p:nvPr>
        </p:nvSpPr>
        <p:spPr>
          <a:xfrm>
            <a:off x="192900" y="3928169"/>
            <a:ext cx="8520600" cy="7926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2400"/>
              <a:buNone/>
            </a:pPr>
            <a:r>
              <a:rPr lang="en-US" sz="2400" b="1" dirty="0">
                <a:solidFill>
                  <a:schemeClr val="bg1"/>
                </a:solidFill>
              </a:rPr>
              <a:t>Prepared by ieTeam, Spain</a:t>
            </a:r>
            <a:endParaRPr sz="2400" b="1"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05375" y="2288291"/>
            <a:ext cx="4472951" cy="3698448"/>
          </a:xfrm>
          <a:prstGeom prst="rect">
            <a:avLst/>
          </a:prstGeom>
        </p:spPr>
        <p:txBody>
          <a:bodyPr wrap="square">
            <a:spAutoFit/>
          </a:bodyPr>
          <a:lstStyle/>
          <a:p>
            <a:pPr>
              <a:lnSpc>
                <a:spcPct val="150000"/>
              </a:lnSpc>
              <a:spcAft>
                <a:spcPts val="1000"/>
              </a:spcAft>
            </a:pPr>
            <a:r>
              <a:rPr lang="en-US" sz="1800" b="1" dirty="0">
                <a:solidFill>
                  <a:srgbClr val="3958A7"/>
                </a:solidFill>
                <a:latin typeface="Trebuchet MS" panose="020B0603020202020204" pitchFamily="34" charset="0"/>
              </a:rPr>
              <a:t>5. Use automation to manage feedback at scale</a:t>
            </a:r>
          </a:p>
          <a:p>
            <a:r>
              <a:rPr lang="en-US" sz="1600" dirty="0">
                <a:latin typeface="Trebuchet MS" panose="020B0603020202020204" pitchFamily="34" charset="0"/>
              </a:rPr>
              <a:t>Manually sending out a survey every time someone takes a training course, goes for promotion or interacts with any of the other moments that matter along the journey is a drain on resources. So make sure you integrate your employee experience program with your HRIS and set up triggers to automatically send a request for feedback when an employee hits a certain milestone.</a:t>
            </a:r>
          </a:p>
          <a:p>
            <a:br>
              <a:rPr lang="en-US" dirty="0"/>
            </a:br>
            <a:endParaRPr lang="es-ES" dirty="0"/>
          </a:p>
        </p:txBody>
      </p:sp>
      <p:pic>
        <p:nvPicPr>
          <p:cNvPr id="3" name="Imagen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78326" y="2503357"/>
            <a:ext cx="3997400" cy="3043004"/>
          </a:xfrm>
          <a:prstGeom prst="rect">
            <a:avLst/>
          </a:prstGeom>
        </p:spPr>
      </p:pic>
      <p:sp>
        <p:nvSpPr>
          <p:cNvPr id="5" name="Google Shape;131;p17"/>
          <p:cNvSpPr txBox="1">
            <a:spLocks/>
          </p:cNvSpPr>
          <p:nvPr/>
        </p:nvSpPr>
        <p:spPr>
          <a:xfrm>
            <a:off x="297034" y="1690150"/>
            <a:ext cx="8520600" cy="425187"/>
          </a:xfrm>
          <a:prstGeom prst="roundRect">
            <a:avLst>
              <a:gd name="adj" fmla="val 16667"/>
            </a:avLst>
          </a:prstGeom>
          <a:solidFill>
            <a:srgbClr val="3086B8"/>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500"/>
              <a:buFont typeface="Trebuchet MS"/>
              <a:buNone/>
              <a:defRPr sz="45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lt2"/>
              </a:buClr>
              <a:buSzPts val="3060"/>
            </a:pPr>
            <a:r>
              <a:rPr lang="en-US" sz="2400" b="1" dirty="0">
                <a:solidFill>
                  <a:schemeClr val="lt1"/>
                </a:solidFill>
              </a:rPr>
              <a:t>How can we develop a strong organizational culture?</a:t>
            </a:r>
            <a:endParaRPr lang="en-US" sz="2400" b="1" dirty="0">
              <a:solidFill>
                <a:schemeClr val="lt2"/>
              </a:solidFill>
            </a:endParaRPr>
          </a:p>
        </p:txBody>
      </p:sp>
    </p:spTree>
    <p:extLst>
      <p:ext uri="{BB962C8B-B14F-4D97-AF65-F5344CB8AC3E}">
        <p14:creationId xmlns:p14="http://schemas.microsoft.com/office/powerpoint/2010/main" val="1836603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17627" y="1770564"/>
            <a:ext cx="8806451" cy="4729500"/>
          </a:xfrm>
          <a:prstGeom prst="rect">
            <a:avLst/>
          </a:prstGeom>
        </p:spPr>
        <p:txBody>
          <a:bodyPr wrap="square">
            <a:spAutoFit/>
          </a:bodyPr>
          <a:lstStyle/>
          <a:p>
            <a:pPr>
              <a:lnSpc>
                <a:spcPct val="150000"/>
              </a:lnSpc>
              <a:spcAft>
                <a:spcPts val="1000"/>
              </a:spcAft>
            </a:pPr>
            <a:r>
              <a:rPr lang="en-US" sz="1800" b="1" dirty="0">
                <a:solidFill>
                  <a:srgbClr val="3958A7"/>
                </a:solidFill>
                <a:latin typeface="Trebuchet MS" panose="020B0603020202020204" pitchFamily="34" charset="0"/>
              </a:rPr>
              <a:t>6. Combine the employee journey with your engagement survey</a:t>
            </a:r>
          </a:p>
          <a:p>
            <a:r>
              <a:rPr lang="en-US" dirty="0">
                <a:latin typeface="Trebuchet MS" panose="020B0603020202020204" pitchFamily="34" charset="0"/>
              </a:rPr>
              <a:t>A lifecycle approach to employee experience doesn’t mean giving up on your employee engagement survey altogether. In fact, the engagement survey should be your cornerstone — a less frequent, but more in-depth view of the state of employee experience and the key drivers that are impacting it either positively or negatively. Many organizations choose to do shorter, more frequent surveys like bi-annual engagement surveys or monthly employee pulse surveys as an alternative to the annual survey. However you run it, it’s essential you connect it to your feedback mechanisms across the lifecycle.</a:t>
            </a:r>
          </a:p>
          <a:p>
            <a:endParaRPr lang="en-US" dirty="0">
              <a:latin typeface="Trebuchet MS" panose="020B0603020202020204" pitchFamily="34" charset="0"/>
            </a:endParaRPr>
          </a:p>
          <a:p>
            <a:r>
              <a:rPr lang="en-US" dirty="0">
                <a:latin typeface="Trebuchet MS" panose="020B0603020202020204" pitchFamily="34" charset="0"/>
              </a:rPr>
              <a:t>To use an example like onboarding feedback, on its own, it will likely show you how your onboarding process is perceived and what can be improved, but it won’t necessarily show the impact on engagement, productivity or attrition. When you combine it with your engagement survey (which does measure these things) you can then start to see connections - how did that improvement to onboarding affect engagement for employees in their first year? Did it reduce attrition? Did it promote cross-functional collaboration? Do those employees who went through the new program understand better how their work contributes to the organization’s success? It’s only by connecting all these different feedback mechanisms that you’ll know the answer.</a:t>
            </a:r>
          </a:p>
          <a:p>
            <a:r>
              <a:rPr lang="en-US" dirty="0">
                <a:latin typeface="Trebuchet MS" panose="020B0603020202020204" pitchFamily="34" charset="0"/>
              </a:rPr>
              <a:t>To learn more about learning about designing a culture of feedback from for your employees check out our eBook, How to Design an Employee Engagement Survey.</a:t>
            </a:r>
          </a:p>
          <a:p>
            <a:br>
              <a:rPr lang="en-US" dirty="0"/>
            </a:br>
            <a:endParaRPr lang="es-ES" dirty="0"/>
          </a:p>
        </p:txBody>
      </p:sp>
      <p:sp>
        <p:nvSpPr>
          <p:cNvPr id="5" name="Google Shape;131;p17"/>
          <p:cNvSpPr txBox="1">
            <a:spLocks/>
          </p:cNvSpPr>
          <p:nvPr/>
        </p:nvSpPr>
        <p:spPr>
          <a:xfrm>
            <a:off x="217627" y="1345377"/>
            <a:ext cx="8671539" cy="425187"/>
          </a:xfrm>
          <a:prstGeom prst="roundRect">
            <a:avLst>
              <a:gd name="adj" fmla="val 16667"/>
            </a:avLst>
          </a:prstGeom>
          <a:solidFill>
            <a:srgbClr val="3086B8"/>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500"/>
              <a:buFont typeface="Trebuchet MS"/>
              <a:buNone/>
              <a:defRPr sz="45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lt2"/>
              </a:buClr>
              <a:buSzPts val="3060"/>
            </a:pPr>
            <a:r>
              <a:rPr lang="en-US" sz="2400" b="1" dirty="0">
                <a:solidFill>
                  <a:schemeClr val="lt1"/>
                </a:solidFill>
              </a:rPr>
              <a:t>How can we develop a strong organizational culture?</a:t>
            </a:r>
            <a:endParaRPr lang="en-US" sz="2400" b="1" dirty="0">
              <a:solidFill>
                <a:schemeClr val="lt2"/>
              </a:solidFill>
            </a:endParaRPr>
          </a:p>
        </p:txBody>
      </p:sp>
    </p:spTree>
    <p:extLst>
      <p:ext uri="{BB962C8B-B14F-4D97-AF65-F5344CB8AC3E}">
        <p14:creationId xmlns:p14="http://schemas.microsoft.com/office/powerpoint/2010/main" val="3528253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209157" y="2191369"/>
            <a:ext cx="5399552"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ES" sz="1800" b="1" i="0" u="none" strike="noStrike" cap="none" normalizeH="0" baseline="0" dirty="0" err="1">
                <a:ln>
                  <a:noFill/>
                </a:ln>
                <a:solidFill>
                  <a:schemeClr val="tx1"/>
                </a:solidFill>
                <a:effectLst/>
                <a:latin typeface="Trebuchet MS" panose="020B0603020202020204" pitchFamily="34" charset="0"/>
                <a:ea typeface="Calibri" panose="020F0502020204030204" pitchFamily="34" charset="0"/>
                <a:cs typeface="Quattrocento Sans"/>
              </a:rPr>
              <a:t>Netigate</a:t>
            </a:r>
            <a:r>
              <a:rPr kumimoji="0" lang="en-US" altLang="es-ES" sz="1800" b="1" i="0" u="none" strike="noStrike" cap="none" normalizeH="0" baseline="0" dirty="0">
                <a:ln>
                  <a:noFill/>
                </a:ln>
                <a:solidFill>
                  <a:schemeClr val="tx1"/>
                </a:solidFill>
                <a:effectLst/>
                <a:latin typeface="Trebuchet MS" panose="020B0603020202020204" pitchFamily="34" charset="0"/>
                <a:ea typeface="Calibri" panose="020F0502020204030204" pitchFamily="34" charset="0"/>
                <a:cs typeface="Quattrocento Sans"/>
              </a:rPr>
              <a:t> Surveys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ES" sz="1800" b="1" i="0" u="none" strike="noStrike" cap="none" normalizeH="0" baseline="0" dirty="0">
                <a:ln>
                  <a:noFill/>
                </a:ln>
                <a:solidFill>
                  <a:srgbClr val="0070C0"/>
                </a:solidFill>
                <a:effectLst/>
                <a:latin typeface="Trebuchet MS" panose="020B0603020202020204" pitchFamily="34" charset="0"/>
                <a:ea typeface="Calibri" panose="020F0502020204030204" pitchFamily="34" charset="0"/>
                <a:cs typeface="Quattrocento Sans"/>
              </a:rPr>
              <a:t>                                                                                                                 </a:t>
            </a:r>
            <a:endParaRPr kumimoji="0" lang="es-ES" altLang="es-ES" sz="1800" b="1" i="0" u="none" strike="noStrike" cap="none" normalizeH="0" baseline="0" dirty="0">
              <a:ln>
                <a:noFill/>
              </a:ln>
              <a:solidFill>
                <a:srgbClr val="0070C0"/>
              </a:solidFill>
              <a:effectLst/>
              <a:latin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ES" sz="1600" b="0" i="0" u="none" strike="noStrike" cap="none" normalizeH="0" baseline="0" dirty="0">
                <a:ln>
                  <a:noFill/>
                </a:ln>
                <a:solidFill>
                  <a:schemeClr val="tx1"/>
                </a:solidFill>
                <a:effectLst/>
                <a:latin typeface="Trebuchet MS" panose="020B0603020202020204" pitchFamily="34" charset="0"/>
                <a:ea typeface="Calibri" panose="020F0502020204030204" pitchFamily="34" charset="0"/>
                <a:cs typeface="Quattrocento Sans"/>
              </a:rPr>
              <a:t>The main function </a:t>
            </a:r>
            <a:r>
              <a:rPr lang="en-US" altLang="es-ES" sz="1600" dirty="0">
                <a:solidFill>
                  <a:schemeClr val="tx1"/>
                </a:solidFill>
                <a:latin typeface="Trebuchet MS" panose="020B0603020202020204" pitchFamily="34" charset="0"/>
                <a:ea typeface="Calibri" panose="020F0502020204030204" pitchFamily="34" charset="0"/>
                <a:cs typeface="Quattrocento Sans"/>
              </a:rPr>
              <a:t>of </a:t>
            </a:r>
            <a:r>
              <a:rPr kumimoji="0" lang="en-US" altLang="es-ES" sz="1600" b="0" i="0" u="none" strike="noStrike" cap="none" normalizeH="0" baseline="0" dirty="0">
                <a:ln>
                  <a:noFill/>
                </a:ln>
                <a:solidFill>
                  <a:schemeClr val="tx1"/>
                </a:solidFill>
                <a:effectLst/>
                <a:latin typeface="Trebuchet MS" panose="020B0603020202020204" pitchFamily="34" charset="0"/>
                <a:ea typeface="Calibri" panose="020F0502020204030204" pitchFamily="34" charset="0"/>
                <a:cs typeface="Quattrocento Sans"/>
              </a:rPr>
              <a:t>this set of surveys is, in a very simple, to way check the employee’s engagement and status. With easy to analyze results, the surveys are available as a library of questions and survey templates and it is also possible to design your own questions and entire surveys. This provides managers and HR professionals with an instant view on the situation among staff and is the base for actions to be taken.</a:t>
            </a:r>
            <a:endParaRPr kumimoji="0" lang="es-ES" altLang="es-ES" sz="1600" b="0" i="0" u="none" strike="noStrike" cap="none" normalizeH="0" baseline="0" dirty="0">
              <a:ln>
                <a:noFill/>
              </a:ln>
              <a:solidFill>
                <a:schemeClr val="tx1"/>
              </a:solidFill>
              <a:effectLst/>
              <a:latin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ES" sz="1600" b="0" i="0" u="none" strike="noStrike" cap="none" normalizeH="0" baseline="0" dirty="0">
                <a:ln>
                  <a:noFill/>
                </a:ln>
                <a:solidFill>
                  <a:schemeClr val="tx1"/>
                </a:solidFill>
                <a:effectLst/>
                <a:latin typeface="Trebuchet MS" panose="020B0603020202020204" pitchFamily="34" charset="0"/>
                <a:ea typeface="Calibri" panose="020F0502020204030204" pitchFamily="34" charset="0"/>
                <a:cs typeface="Quattrocento Sans"/>
              </a:rPr>
              <a:t>It is focused on getting the base information and is only a small part of the complete Talent Management process – but by using the different areas covered it will support most of the steps in Talent Management.</a:t>
            </a:r>
            <a:endParaRPr kumimoji="0" lang="es-ES" altLang="es-ES" sz="1600" b="0" i="0" u="none" strike="noStrike" cap="none" normalizeH="0" baseline="0" dirty="0">
              <a:ln>
                <a:noFill/>
              </a:ln>
              <a:solidFill>
                <a:schemeClr val="tx1"/>
              </a:solidFill>
              <a:effectLst/>
              <a:latin typeface="Trebuchet MS" panose="020B0603020202020204" pitchFamily="34" charset="0"/>
            </a:endParaRPr>
          </a:p>
        </p:txBody>
      </p:sp>
      <p:pic>
        <p:nvPicPr>
          <p:cNvPr id="7" name="Imagen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499517" y="2848130"/>
            <a:ext cx="3167892" cy="2158338"/>
          </a:xfrm>
          <a:prstGeom prst="rect">
            <a:avLst/>
          </a:prstGeom>
        </p:spPr>
      </p:pic>
      <p:sp>
        <p:nvSpPr>
          <p:cNvPr id="8" name="Google Shape;131;p17"/>
          <p:cNvSpPr txBox="1">
            <a:spLocks/>
          </p:cNvSpPr>
          <p:nvPr/>
        </p:nvSpPr>
        <p:spPr>
          <a:xfrm>
            <a:off x="311700" y="1566718"/>
            <a:ext cx="8520600" cy="425187"/>
          </a:xfrm>
          <a:prstGeom prst="roundRect">
            <a:avLst>
              <a:gd name="adj" fmla="val 16667"/>
            </a:avLst>
          </a:prstGeom>
          <a:solidFill>
            <a:srgbClr val="3086B8"/>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500"/>
              <a:buFont typeface="Trebuchet MS"/>
              <a:buNone/>
              <a:defRPr sz="45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lt2"/>
              </a:buClr>
              <a:buSzPts val="3060"/>
            </a:pPr>
            <a:r>
              <a:rPr lang="en-US" sz="2400" b="1" dirty="0">
                <a:solidFill>
                  <a:schemeClr val="lt1"/>
                </a:solidFill>
              </a:rPr>
              <a:t>How can we develop a strong organizational culture?</a:t>
            </a:r>
            <a:endParaRPr lang="en-US" sz="2400" b="1" dirty="0">
              <a:solidFill>
                <a:schemeClr val="lt2"/>
              </a:solidFill>
            </a:endParaRPr>
          </a:p>
        </p:txBody>
      </p:sp>
    </p:spTree>
    <p:extLst>
      <p:ext uri="{BB962C8B-B14F-4D97-AF65-F5344CB8AC3E}">
        <p14:creationId xmlns:p14="http://schemas.microsoft.com/office/powerpoint/2010/main" val="12650627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24459" y="2202828"/>
            <a:ext cx="7315200" cy="3673316"/>
          </a:xfrm>
          <a:prstGeom prst="rect">
            <a:avLst/>
          </a:prstGeom>
        </p:spPr>
      </p:pic>
      <p:sp>
        <p:nvSpPr>
          <p:cNvPr id="3" name="CuadroTexto 2"/>
          <p:cNvSpPr txBox="1"/>
          <p:nvPr/>
        </p:nvSpPr>
        <p:spPr>
          <a:xfrm>
            <a:off x="423687" y="1864274"/>
            <a:ext cx="8555421" cy="338554"/>
          </a:xfrm>
          <a:prstGeom prst="rect">
            <a:avLst/>
          </a:prstGeom>
          <a:noFill/>
        </p:spPr>
        <p:txBody>
          <a:bodyPr wrap="square" rtlCol="0">
            <a:spAutoFit/>
          </a:bodyPr>
          <a:lstStyle/>
          <a:p>
            <a:pPr algn="ctr"/>
            <a:r>
              <a:rPr lang="es-ES" sz="1600" dirty="0">
                <a:latin typeface="Trebuchet MS" panose="020B0603020202020204" pitchFamily="34" charset="0"/>
              </a:rPr>
              <a:t>DON’T FORGET THE MOST VALUABLE THINGS IN AN ORGANIZATIONAL CULTURE!</a:t>
            </a:r>
          </a:p>
        </p:txBody>
      </p:sp>
      <p:sp>
        <p:nvSpPr>
          <p:cNvPr id="5" name="Google Shape;131;p17"/>
          <p:cNvSpPr txBox="1">
            <a:spLocks/>
          </p:cNvSpPr>
          <p:nvPr/>
        </p:nvSpPr>
        <p:spPr>
          <a:xfrm>
            <a:off x="297033" y="1405337"/>
            <a:ext cx="8520600" cy="425187"/>
          </a:xfrm>
          <a:prstGeom prst="roundRect">
            <a:avLst>
              <a:gd name="adj" fmla="val 16667"/>
            </a:avLst>
          </a:prstGeom>
          <a:solidFill>
            <a:srgbClr val="3086B8"/>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500"/>
              <a:buFont typeface="Trebuchet MS"/>
              <a:buNone/>
              <a:defRPr sz="45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lt2"/>
              </a:buClr>
              <a:buSzPts val="3060"/>
            </a:pPr>
            <a:r>
              <a:rPr lang="en-US" sz="2400" b="1" dirty="0">
                <a:solidFill>
                  <a:schemeClr val="lt1"/>
                </a:solidFill>
              </a:rPr>
              <a:t>How can we develop a strong organizational culture?</a:t>
            </a:r>
            <a:endParaRPr lang="en-US" sz="2400" b="1" dirty="0">
              <a:solidFill>
                <a:schemeClr val="lt2"/>
              </a:solidFill>
            </a:endParaRPr>
          </a:p>
        </p:txBody>
      </p:sp>
    </p:spTree>
    <p:extLst>
      <p:ext uri="{BB962C8B-B14F-4D97-AF65-F5344CB8AC3E}">
        <p14:creationId xmlns:p14="http://schemas.microsoft.com/office/powerpoint/2010/main" val="15793776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9"/>
          <p:cNvSpPr>
            <a:spLocks noGrp="1"/>
          </p:cNvSpPr>
          <p:nvPr>
            <p:ph type="ctrTitle"/>
          </p:nvPr>
        </p:nvSpPr>
        <p:spPr>
          <a:xfrm>
            <a:off x="311700" y="1642466"/>
            <a:ext cx="8520600" cy="528865"/>
          </a:xfrm>
          <a:prstGeom prst="roundRect">
            <a:avLst>
              <a:gd name="adj" fmla="val 16667"/>
            </a:avLst>
          </a:prstGeom>
          <a:solidFill>
            <a:srgbClr val="3087B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2"/>
              </a:buClr>
              <a:buSzPts val="3060"/>
              <a:buFont typeface="Trebuchet MS"/>
              <a:buNone/>
            </a:pPr>
            <a:r>
              <a:rPr lang="en-US" sz="3060" b="1">
                <a:solidFill>
                  <a:schemeClr val="lt2"/>
                </a:solidFill>
                <a:latin typeface="Trebuchet MS"/>
                <a:ea typeface="Trebuchet MS"/>
                <a:cs typeface="Trebuchet MS"/>
                <a:sym typeface="Trebuchet MS"/>
              </a:rPr>
              <a:t>Exercises</a:t>
            </a:r>
            <a:endParaRPr sz="3060" b="1">
              <a:solidFill>
                <a:schemeClr val="lt2"/>
              </a:solidFill>
            </a:endParaRPr>
          </a:p>
        </p:txBody>
      </p:sp>
      <p:sp>
        <p:nvSpPr>
          <p:cNvPr id="264" name="Google Shape;264;p29"/>
          <p:cNvSpPr txBox="1">
            <a:spLocks noGrp="1"/>
          </p:cNvSpPr>
          <p:nvPr>
            <p:ph type="subTitle" idx="1"/>
          </p:nvPr>
        </p:nvSpPr>
        <p:spPr>
          <a:xfrm>
            <a:off x="221016" y="2636414"/>
            <a:ext cx="8689628" cy="3319218"/>
          </a:xfrm>
          <a:prstGeom prst="rect">
            <a:avLst/>
          </a:prstGeom>
          <a:noFill/>
          <a:ln>
            <a:noFill/>
          </a:ln>
        </p:spPr>
        <p:txBody>
          <a:bodyPr spcFirstLastPara="1" wrap="square" lIns="91425" tIns="91425" rIns="91425" bIns="91425" anchor="t" anchorCtr="0">
            <a:noAutofit/>
          </a:bodyPr>
          <a:lstStyle/>
          <a:p>
            <a:pPr marL="0" lvl="0" indent="0" algn="l"/>
            <a:r>
              <a:rPr lang="en-US" sz="2000" dirty="0">
                <a:latin typeface="Trebuchet MS" panose="020B0603020202020204" pitchFamily="34" charset="0"/>
              </a:rPr>
              <a:t>There are many different myths assumed by various companies. </a:t>
            </a:r>
          </a:p>
          <a:p>
            <a:pPr marL="0" lvl="0" indent="0" algn="l"/>
            <a:endParaRPr lang="en-US" sz="2000" dirty="0">
              <a:latin typeface="Trebuchet MS" panose="020B0603020202020204" pitchFamily="34" charset="0"/>
            </a:endParaRPr>
          </a:p>
          <a:p>
            <a:pPr marL="0" lvl="0" indent="0" algn="l"/>
            <a:r>
              <a:rPr lang="en-US" sz="2000" dirty="0">
                <a:latin typeface="Trebuchet MS" panose="020B0603020202020204" pitchFamily="34" charset="0"/>
              </a:rPr>
              <a:t>1- Culture takes years to change.</a:t>
            </a:r>
          </a:p>
          <a:p>
            <a:pPr marL="0" lvl="0" indent="0" algn="l"/>
            <a:r>
              <a:rPr lang="en-US" sz="2000" dirty="0">
                <a:latin typeface="Trebuchet MS" panose="020B0603020202020204" pitchFamily="34" charset="0"/>
              </a:rPr>
              <a:t>2- We can’t manage what we can’t measure.</a:t>
            </a:r>
          </a:p>
          <a:p>
            <a:pPr marL="0" lvl="0" indent="0" algn="l"/>
            <a:r>
              <a:rPr lang="en-US" sz="2000" dirty="0">
                <a:latin typeface="Trebuchet MS" panose="020B0603020202020204" pitchFamily="34" charset="0"/>
              </a:rPr>
              <a:t>3- It’s HR’s job to worry about stuff like this.</a:t>
            </a:r>
          </a:p>
          <a:p>
            <a:pPr marL="0" lvl="0" indent="0" algn="l"/>
            <a:endParaRPr lang="en-US" sz="2000" dirty="0">
              <a:latin typeface="Trebuchet MS" panose="020B0603020202020204" pitchFamily="34" charset="0"/>
            </a:endParaRPr>
          </a:p>
          <a:p>
            <a:pPr marL="0" lvl="0" indent="0" algn="l"/>
            <a:r>
              <a:rPr lang="en-US" sz="2000" dirty="0">
                <a:latin typeface="Trebuchet MS" panose="020B0603020202020204" pitchFamily="34" charset="0"/>
              </a:rPr>
              <a:t>Do you agree? What would you say to someone who shares them?</a:t>
            </a:r>
          </a:p>
        </p:txBody>
      </p:sp>
      <p:sp>
        <p:nvSpPr>
          <p:cNvPr id="266" name="Google Shape;266;p29"/>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9"/>
          <p:cNvSpPr>
            <a:spLocks noGrp="1"/>
          </p:cNvSpPr>
          <p:nvPr>
            <p:ph type="ctrTitle"/>
          </p:nvPr>
        </p:nvSpPr>
        <p:spPr>
          <a:xfrm>
            <a:off x="305530" y="1484100"/>
            <a:ext cx="8520600" cy="528865"/>
          </a:xfrm>
          <a:prstGeom prst="roundRect">
            <a:avLst>
              <a:gd name="adj" fmla="val 16667"/>
            </a:avLst>
          </a:prstGeom>
          <a:solidFill>
            <a:srgbClr val="3087B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2"/>
              </a:buClr>
              <a:buSzPts val="3060"/>
              <a:buFont typeface="Trebuchet MS"/>
              <a:buNone/>
            </a:pPr>
            <a:r>
              <a:rPr lang="en-US" sz="3060" b="1">
                <a:solidFill>
                  <a:schemeClr val="lt2"/>
                </a:solidFill>
                <a:latin typeface="Trebuchet MS"/>
                <a:ea typeface="Trebuchet MS"/>
                <a:cs typeface="Trebuchet MS"/>
                <a:sym typeface="Trebuchet MS"/>
              </a:rPr>
              <a:t>Exercises</a:t>
            </a:r>
            <a:endParaRPr sz="3060" b="1">
              <a:solidFill>
                <a:schemeClr val="lt2"/>
              </a:solidFill>
            </a:endParaRPr>
          </a:p>
        </p:txBody>
      </p:sp>
      <p:sp>
        <p:nvSpPr>
          <p:cNvPr id="264" name="Google Shape;264;p29"/>
          <p:cNvSpPr txBox="1">
            <a:spLocks noGrp="1"/>
          </p:cNvSpPr>
          <p:nvPr>
            <p:ph type="subTitle" idx="1"/>
          </p:nvPr>
        </p:nvSpPr>
        <p:spPr>
          <a:xfrm>
            <a:off x="305529" y="1963344"/>
            <a:ext cx="6747035" cy="528865"/>
          </a:xfrm>
          <a:prstGeom prst="rect">
            <a:avLst/>
          </a:prstGeom>
          <a:noFill/>
          <a:ln>
            <a:noFill/>
          </a:ln>
        </p:spPr>
        <p:txBody>
          <a:bodyPr spcFirstLastPara="1" wrap="square" lIns="91425" tIns="91425" rIns="91425" bIns="91425" anchor="t" anchorCtr="0">
            <a:noAutofit/>
          </a:bodyPr>
          <a:lstStyle/>
          <a:p>
            <a:pPr marL="0" lvl="0" indent="0" algn="l"/>
            <a:r>
              <a:rPr lang="en-US" sz="2000" dirty="0">
                <a:latin typeface="Trebuchet MS" panose="020B0603020202020204" pitchFamily="34" charset="0"/>
              </a:rPr>
              <a:t>How would you draw your </a:t>
            </a:r>
            <a:r>
              <a:rPr lang="en-US" sz="2000" i="1" dirty="0">
                <a:latin typeface="Trebuchet MS" panose="020B0603020202020204" pitchFamily="34" charset="0"/>
              </a:rPr>
              <a:t>employee journey map</a:t>
            </a:r>
            <a:r>
              <a:rPr lang="en-US" sz="2000" dirty="0">
                <a:latin typeface="Trebuchet MS" panose="020B0603020202020204" pitchFamily="34" charset="0"/>
              </a:rPr>
              <a:t>?</a:t>
            </a:r>
            <a:endParaRPr lang="en-US" sz="2000" b="1" dirty="0">
              <a:latin typeface="Trebuchet MS" panose="020B0603020202020204" pitchFamily="34" charset="0"/>
            </a:endParaRPr>
          </a:p>
        </p:txBody>
      </p:sp>
      <p:sp>
        <p:nvSpPr>
          <p:cNvPr id="266" name="Google Shape;266;p29"/>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pic>
        <p:nvPicPr>
          <p:cNvPr id="6" name="Picture 4" descr="Image result for employee experience employee journey mappi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4873" y="2492210"/>
            <a:ext cx="6857692" cy="3755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18113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1"/>
          <p:cNvSpPr>
            <a:spLocks noGrp="1"/>
          </p:cNvSpPr>
          <p:nvPr>
            <p:ph type="ctrTitle"/>
          </p:nvPr>
        </p:nvSpPr>
        <p:spPr>
          <a:xfrm>
            <a:off x="316585" y="1611842"/>
            <a:ext cx="8520600" cy="451276"/>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lvl="0">
              <a:buClr>
                <a:schemeClr val="lt1"/>
              </a:buClr>
              <a:buSzPts val="3060"/>
            </a:pPr>
            <a:r>
              <a:rPr lang="en-US" sz="3000" b="1" dirty="0">
                <a:solidFill>
                  <a:schemeClr val="bg1"/>
                </a:solidFill>
              </a:rPr>
              <a:t>How to improve organizational alignment</a:t>
            </a:r>
          </a:p>
        </p:txBody>
      </p:sp>
      <p:sp>
        <p:nvSpPr>
          <p:cNvPr id="181" name="Google Shape;181;p21"/>
          <p:cNvSpPr/>
          <p:nvPr/>
        </p:nvSpPr>
        <p:spPr>
          <a:xfrm>
            <a:off x="524425" y="5402510"/>
            <a:ext cx="9144000"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sp>
        <p:nvSpPr>
          <p:cNvPr id="182" name="Google Shape;182;p21"/>
          <p:cNvSpPr/>
          <p:nvPr/>
        </p:nvSpPr>
        <p:spPr>
          <a:xfrm>
            <a:off x="524425" y="5859710"/>
            <a:ext cx="9144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sp>
        <p:nvSpPr>
          <p:cNvPr id="184" name="Google Shape;184;p21"/>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
        <p:nvSpPr>
          <p:cNvPr id="5" name="CuadroTexto 4">
            <a:extLst>
              <a:ext uri="{FF2B5EF4-FFF2-40B4-BE49-F238E27FC236}">
                <a16:creationId xmlns:a16="http://schemas.microsoft.com/office/drawing/2014/main" id="{BC159D88-92F1-684D-AE03-B4D6199A24D4}"/>
              </a:ext>
            </a:extLst>
          </p:cNvPr>
          <p:cNvSpPr txBox="1"/>
          <p:nvPr/>
        </p:nvSpPr>
        <p:spPr>
          <a:xfrm>
            <a:off x="316585" y="2387963"/>
            <a:ext cx="4099005" cy="646331"/>
          </a:xfrm>
          <a:prstGeom prst="rect">
            <a:avLst/>
          </a:prstGeom>
          <a:noFill/>
        </p:spPr>
        <p:txBody>
          <a:bodyPr wrap="square" rtlCol="0">
            <a:spAutoFit/>
          </a:bodyPr>
          <a:lstStyle/>
          <a:p>
            <a:r>
              <a:rPr lang="en-US" sz="3600" b="1" dirty="0">
                <a:latin typeface="Trebuchet MS" panose="020B0703020202090204" pitchFamily="34" charset="0"/>
              </a:rPr>
              <a:t> </a:t>
            </a:r>
            <a:r>
              <a:rPr lang="en-US" sz="3600" b="1" dirty="0" err="1">
                <a:latin typeface="Trebuchet MS" panose="020B0703020202090204" pitchFamily="34" charset="0"/>
              </a:rPr>
              <a:t>TINYpulse</a:t>
            </a:r>
            <a:endParaRPr lang="en-US" sz="3600" b="1" dirty="0">
              <a:latin typeface="Trebuchet MS" panose="020B0703020202090204" pitchFamily="34" charset="0"/>
            </a:endParaRPr>
          </a:p>
        </p:txBody>
      </p:sp>
      <p:sp>
        <p:nvSpPr>
          <p:cNvPr id="7" name="CuadroTexto 6">
            <a:extLst>
              <a:ext uri="{FF2B5EF4-FFF2-40B4-BE49-F238E27FC236}">
                <a16:creationId xmlns:a16="http://schemas.microsoft.com/office/drawing/2014/main" id="{821754A5-0B3B-FB40-B43E-E593DD03D8FC}"/>
              </a:ext>
            </a:extLst>
          </p:cNvPr>
          <p:cNvSpPr txBox="1"/>
          <p:nvPr/>
        </p:nvSpPr>
        <p:spPr>
          <a:xfrm>
            <a:off x="524425" y="3197459"/>
            <a:ext cx="4832931" cy="2246769"/>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r>
              <a:rPr lang="en-US" sz="2000" dirty="0" err="1">
                <a:solidFill>
                  <a:schemeClr val="tx1"/>
                </a:solidFill>
                <a:latin typeface="Trebuchet MS" panose="020B0703020202090204" pitchFamily="34" charset="0"/>
              </a:rPr>
              <a:t>TINYpulse</a:t>
            </a:r>
            <a:r>
              <a:rPr lang="en-US" sz="2000" dirty="0">
                <a:solidFill>
                  <a:schemeClr val="tx1"/>
                </a:solidFill>
                <a:latin typeface="Trebuchet MS" panose="020B0703020202090204" pitchFamily="34" charset="0"/>
              </a:rPr>
              <a:t> is a feedback-based tool that encourages the whole team to provide input. It gives leaders quantitative, actionable feedback on problems that are hard to measure and diagnose. This helps create a superior workplace culture and a happier team.</a:t>
            </a:r>
          </a:p>
        </p:txBody>
      </p:sp>
      <p:sp>
        <p:nvSpPr>
          <p:cNvPr id="8" name="CuadroTexto 7">
            <a:extLst>
              <a:ext uri="{FF2B5EF4-FFF2-40B4-BE49-F238E27FC236}">
                <a16:creationId xmlns:a16="http://schemas.microsoft.com/office/drawing/2014/main" id="{31F1466A-6831-9247-9354-C0762518523F}"/>
              </a:ext>
            </a:extLst>
          </p:cNvPr>
          <p:cNvSpPr txBox="1"/>
          <p:nvPr/>
        </p:nvSpPr>
        <p:spPr>
          <a:xfrm>
            <a:off x="5411450" y="2307123"/>
            <a:ext cx="3425736" cy="3539430"/>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defPPr marR="0" lvl="0" algn="l" rtl="0">
              <a:lnSpc>
                <a:spcPct val="100000"/>
              </a:lnSpc>
              <a:spcBef>
                <a:spcPts val="0"/>
              </a:spcBef>
              <a:spcAft>
                <a:spcPts val="0"/>
              </a:spcAft>
            </a:defPPr>
            <a:lvl1pPr>
              <a:defRPr sz="1600">
                <a:latin typeface="Trebuchet MS" panose="020B0703020202090204" pitchFamily="34" charset="0"/>
              </a:defRPr>
            </a:lvl1pPr>
          </a:lstStyle>
          <a:p>
            <a:pPr marL="285750" indent="-285750">
              <a:buFont typeface="Wingdings" panose="05000000000000000000" pitchFamily="2" charset="2"/>
              <a:buChar char="ü"/>
            </a:pPr>
            <a:r>
              <a:rPr lang="en-US" dirty="0">
                <a:solidFill>
                  <a:schemeClr val="tx1"/>
                </a:solidFill>
              </a:rPr>
              <a:t>Make confident leadership decisions with real time pulse feedback</a:t>
            </a:r>
            <a:r>
              <a:rPr lang="es-ES" dirty="0">
                <a:solidFill>
                  <a:schemeClr val="tx1"/>
                </a:solidFill>
              </a:rPr>
              <a:t>.</a:t>
            </a:r>
          </a:p>
          <a:p>
            <a:pPr marL="285750" indent="-285750">
              <a:buFont typeface="Wingdings" panose="05000000000000000000" pitchFamily="2" charset="2"/>
              <a:buChar char="ü"/>
            </a:pPr>
            <a:r>
              <a:rPr lang="en-US" dirty="0">
                <a:solidFill>
                  <a:schemeClr val="tx1"/>
                </a:solidFill>
              </a:rPr>
              <a:t>Cut through the clutter with science-backed questions</a:t>
            </a:r>
            <a:r>
              <a:rPr lang="es-ES" dirty="0">
                <a:solidFill>
                  <a:schemeClr val="tx1"/>
                </a:solidFill>
              </a:rPr>
              <a:t>.</a:t>
            </a:r>
          </a:p>
          <a:p>
            <a:pPr marL="285750" indent="-285750">
              <a:buFont typeface="Wingdings" panose="05000000000000000000" pitchFamily="2" charset="2"/>
              <a:buChar char="ü"/>
            </a:pPr>
            <a:r>
              <a:rPr lang="en-US" dirty="0">
                <a:solidFill>
                  <a:schemeClr val="tx1"/>
                </a:solidFill>
              </a:rPr>
              <a:t>Drive higher engagement with enterprise peer recognition tool</a:t>
            </a:r>
            <a:r>
              <a:rPr lang="es-ES" dirty="0">
                <a:solidFill>
                  <a:schemeClr val="tx1"/>
                </a:solidFill>
              </a:rPr>
              <a:t>.</a:t>
            </a:r>
          </a:p>
          <a:p>
            <a:pPr marL="285750" indent="-285750">
              <a:buFont typeface="Wingdings" panose="05000000000000000000" pitchFamily="2" charset="2"/>
              <a:buChar char="ü"/>
            </a:pPr>
            <a:r>
              <a:rPr lang="en-US" dirty="0">
                <a:solidFill>
                  <a:schemeClr val="tx1"/>
                </a:solidFill>
              </a:rPr>
              <a:t>Collect continuous transparent employee feedback</a:t>
            </a:r>
            <a:r>
              <a:rPr lang="es-ES" dirty="0">
                <a:solidFill>
                  <a:schemeClr val="tx1"/>
                </a:solidFill>
              </a:rPr>
              <a:t>.</a:t>
            </a:r>
          </a:p>
          <a:p>
            <a:pPr marL="285750" indent="-285750">
              <a:buFont typeface="Wingdings" panose="05000000000000000000" pitchFamily="2" charset="2"/>
              <a:buChar char="ü"/>
            </a:pPr>
            <a:r>
              <a:rPr lang="en-US" dirty="0">
                <a:solidFill>
                  <a:schemeClr val="tx1"/>
                </a:solidFill>
              </a:rPr>
              <a:t>Find out if your employees are happy, frustrated, or burnt-out</a:t>
            </a:r>
            <a:r>
              <a:rPr lang="es-ES" dirty="0">
                <a:solidFill>
                  <a:schemeClr val="tx1"/>
                </a:solidFill>
              </a:rPr>
              <a:t>.</a:t>
            </a:r>
          </a:p>
          <a:p>
            <a:pPr marL="285750" indent="-285750">
              <a:buFont typeface="Wingdings" panose="05000000000000000000" pitchFamily="2" charset="2"/>
              <a:buChar char="ü"/>
            </a:pPr>
            <a:r>
              <a:rPr lang="en-US" dirty="0">
                <a:solidFill>
                  <a:schemeClr val="tx1"/>
                </a:solidFill>
              </a:rPr>
              <a:t>Discover why your employees choose to stay or leave</a:t>
            </a:r>
          </a:p>
        </p:txBody>
      </p:sp>
    </p:spTree>
    <p:extLst>
      <p:ext uri="{BB962C8B-B14F-4D97-AF65-F5344CB8AC3E}">
        <p14:creationId xmlns:p14="http://schemas.microsoft.com/office/powerpoint/2010/main" val="22708748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29784" y="1514007"/>
            <a:ext cx="8469442" cy="4137285"/>
          </a:xfrm>
          <a:prstGeom prst="rect">
            <a:avLst/>
          </a:prstGeom>
        </p:spPr>
      </p:pic>
      <p:sp>
        <p:nvSpPr>
          <p:cNvPr id="8" name="Google Shape;266;p29"/>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Tree>
    <p:extLst>
      <p:ext uri="{BB962C8B-B14F-4D97-AF65-F5344CB8AC3E}">
        <p14:creationId xmlns:p14="http://schemas.microsoft.com/office/powerpoint/2010/main" val="4484658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0"/>
          <p:cNvSpPr>
            <a:spLocks noGrp="1"/>
          </p:cNvSpPr>
          <p:nvPr>
            <p:ph type="ctrTitle"/>
          </p:nvPr>
        </p:nvSpPr>
        <p:spPr>
          <a:xfrm>
            <a:off x="311700" y="1642466"/>
            <a:ext cx="8520600" cy="528865"/>
          </a:xfrm>
          <a:prstGeom prst="roundRect">
            <a:avLst>
              <a:gd name="adj" fmla="val 16667"/>
            </a:avLst>
          </a:prstGeom>
          <a:solidFill>
            <a:srgbClr val="3087B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2"/>
              </a:buClr>
              <a:buSzPts val="3060"/>
              <a:buFont typeface="Trebuchet MS"/>
              <a:buNone/>
            </a:pPr>
            <a:r>
              <a:rPr lang="en-US" sz="3060" b="1">
                <a:solidFill>
                  <a:schemeClr val="lt2"/>
                </a:solidFill>
                <a:latin typeface="Trebuchet MS"/>
                <a:ea typeface="Trebuchet MS"/>
                <a:cs typeface="Trebuchet MS"/>
                <a:sym typeface="Trebuchet MS"/>
              </a:rPr>
              <a:t>Summary/Conclusion</a:t>
            </a:r>
            <a:endParaRPr/>
          </a:p>
        </p:txBody>
      </p:sp>
      <p:sp>
        <p:nvSpPr>
          <p:cNvPr id="273" name="Google Shape;273;p30"/>
          <p:cNvSpPr txBox="1">
            <a:spLocks noGrp="1"/>
          </p:cNvSpPr>
          <p:nvPr>
            <p:ph type="subTitle" idx="1"/>
          </p:nvPr>
        </p:nvSpPr>
        <p:spPr>
          <a:xfrm>
            <a:off x="311700" y="2311460"/>
            <a:ext cx="8397585" cy="3575461"/>
          </a:xfrm>
          <a:prstGeom prst="rect">
            <a:avLst/>
          </a:prstGeom>
          <a:noFill/>
          <a:ln>
            <a:noFill/>
          </a:ln>
        </p:spPr>
        <p:txBody>
          <a:bodyPr spcFirstLastPara="1" wrap="square" lIns="91425" tIns="91425" rIns="91425" bIns="91425" anchor="t" anchorCtr="0">
            <a:noAutofit/>
          </a:bodyPr>
          <a:lstStyle/>
          <a:p>
            <a:r>
              <a:rPr lang="en-US" sz="2200" dirty="0">
                <a:solidFill>
                  <a:srgbClr val="000000"/>
                </a:solidFill>
                <a:latin typeface="Trebuchet MS" panose="020B0703020202090204" pitchFamily="34" charset="0"/>
                <a:ea typeface="Arial"/>
                <a:cs typeface="Arial"/>
                <a:sym typeface="Arial"/>
              </a:rPr>
              <a:t>In this way and by way of conclusion, it is stated that companies must establish organizational cultures that emphasize workers' satisfaction and develop an awareness of their role as a fundamental part of the company's success. </a:t>
            </a:r>
          </a:p>
          <a:p>
            <a:endParaRPr lang="en-US" sz="2200" dirty="0">
              <a:solidFill>
                <a:srgbClr val="000000"/>
              </a:solidFill>
              <a:latin typeface="Trebuchet MS" panose="020B0703020202090204" pitchFamily="34" charset="0"/>
              <a:ea typeface="Arial"/>
              <a:cs typeface="Arial"/>
              <a:sym typeface="Arial"/>
            </a:endParaRPr>
          </a:p>
          <a:p>
            <a:r>
              <a:rPr lang="en-US" sz="2200" dirty="0">
                <a:solidFill>
                  <a:srgbClr val="000000"/>
                </a:solidFill>
                <a:latin typeface="Trebuchet MS" panose="020B0703020202090204" pitchFamily="34" charset="0"/>
                <a:ea typeface="Arial"/>
                <a:cs typeface="Arial"/>
                <a:sym typeface="Arial"/>
              </a:rPr>
              <a:t>In addition, it is important to emphasize that the HR department has an essential role in transmitting and maintaining values and beliefs in the company, since their fulfillment is the engine of the organization's strategies.</a:t>
            </a:r>
            <a:endParaRPr lang="es-ES" sz="2200" dirty="0">
              <a:solidFill>
                <a:srgbClr val="000000"/>
              </a:solidFill>
              <a:latin typeface="Trebuchet MS" panose="020B0703020202090204" pitchFamily="34" charset="0"/>
              <a:ea typeface="Arial"/>
              <a:cs typeface="Arial"/>
              <a:sym typeface="Arial"/>
            </a:endParaRPr>
          </a:p>
          <a:p>
            <a:pPr marL="0" lvl="0" indent="0" algn="l" rtl="0">
              <a:lnSpc>
                <a:spcPct val="90000"/>
              </a:lnSpc>
              <a:spcBef>
                <a:spcPts val="750"/>
              </a:spcBef>
              <a:spcAft>
                <a:spcPts val="0"/>
              </a:spcAft>
              <a:buClr>
                <a:schemeClr val="dk1"/>
              </a:buClr>
              <a:buSzPts val="1800"/>
              <a:buNone/>
            </a:pPr>
            <a:br>
              <a:rPr lang="en-US" dirty="0"/>
            </a:br>
            <a:endParaRPr dirty="0"/>
          </a:p>
          <a:p>
            <a:pPr marL="0" lvl="0" indent="0" algn="l" rtl="0">
              <a:lnSpc>
                <a:spcPct val="90000"/>
              </a:lnSpc>
              <a:spcBef>
                <a:spcPts val="750"/>
              </a:spcBef>
              <a:spcAft>
                <a:spcPts val="0"/>
              </a:spcAft>
              <a:buClr>
                <a:schemeClr val="dk1"/>
              </a:buClr>
              <a:buSzPts val="1800"/>
              <a:buNone/>
            </a:pPr>
            <a:endParaRPr dirty="0"/>
          </a:p>
          <a:p>
            <a:pPr marL="0" lvl="0" indent="0" algn="l" rtl="0">
              <a:lnSpc>
                <a:spcPct val="90000"/>
              </a:lnSpc>
              <a:spcBef>
                <a:spcPts val="750"/>
              </a:spcBef>
              <a:spcAft>
                <a:spcPts val="0"/>
              </a:spcAft>
              <a:buClr>
                <a:schemeClr val="dk1"/>
              </a:buClr>
              <a:buSzPts val="1800"/>
              <a:buNone/>
            </a:pPr>
            <a:endParaRPr dirty="0"/>
          </a:p>
        </p:txBody>
      </p:sp>
      <p:sp>
        <p:nvSpPr>
          <p:cNvPr id="275" name="Google Shape;275;p30"/>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5" name="Google Shape;275;p30"/>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
        <p:nvSpPr>
          <p:cNvPr id="8" name="Google Shape;272;p30"/>
          <p:cNvSpPr txBox="1">
            <a:spLocks/>
          </p:cNvSpPr>
          <p:nvPr/>
        </p:nvSpPr>
        <p:spPr>
          <a:xfrm>
            <a:off x="266730" y="1358637"/>
            <a:ext cx="8520600" cy="381264"/>
          </a:xfrm>
          <a:prstGeom prst="roundRect">
            <a:avLst>
              <a:gd name="adj" fmla="val 16667"/>
            </a:avLst>
          </a:prstGeom>
          <a:solidFill>
            <a:srgbClr val="3087B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Trebuchet MS"/>
              <a:buNone/>
              <a:defRPr sz="33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lt2"/>
              </a:buClr>
              <a:buSzPts val="3060"/>
            </a:pPr>
            <a:r>
              <a:rPr lang="en-US" sz="2400" b="1" dirty="0">
                <a:solidFill>
                  <a:schemeClr val="lt2"/>
                </a:solidFill>
              </a:rPr>
              <a:t>Resources and working materials</a:t>
            </a:r>
            <a:endParaRPr lang="en-US" sz="2800" dirty="0"/>
          </a:p>
        </p:txBody>
      </p:sp>
      <p:sp>
        <p:nvSpPr>
          <p:cNvPr id="9" name="CuadroTexto 8">
            <a:extLst>
              <a:ext uri="{FF2B5EF4-FFF2-40B4-BE49-F238E27FC236}">
                <a16:creationId xmlns:a16="http://schemas.microsoft.com/office/drawing/2014/main" id="{358251A1-8519-F041-B3E4-5210EAAF6EB7}"/>
              </a:ext>
            </a:extLst>
          </p:cNvPr>
          <p:cNvSpPr txBox="1"/>
          <p:nvPr/>
        </p:nvSpPr>
        <p:spPr>
          <a:xfrm>
            <a:off x="177830" y="1739901"/>
            <a:ext cx="7759650" cy="646331"/>
          </a:xfrm>
          <a:prstGeom prst="rect">
            <a:avLst/>
          </a:prstGeom>
          <a:noFill/>
        </p:spPr>
        <p:txBody>
          <a:bodyPr wrap="square" rtlCol="0">
            <a:spAutoFit/>
          </a:bodyPr>
          <a:lstStyle/>
          <a:p>
            <a:r>
              <a:rPr lang="en-US" sz="1800" dirty="0">
                <a:latin typeface="Trebuchet MS" panose="020B0703020202090204" pitchFamily="34" charset="0"/>
              </a:rPr>
              <a:t>ECVET;</a:t>
            </a:r>
          </a:p>
          <a:p>
            <a:pPr marL="285750" indent="-285750">
              <a:buFont typeface="Arial" panose="020B0604020202020204" pitchFamily="34" charset="0"/>
              <a:buChar char="•"/>
            </a:pPr>
            <a:endParaRPr lang="en-US" sz="1800" dirty="0">
              <a:latin typeface="Trebuchet MS" panose="020B0703020202090204" pitchFamily="34" charset="0"/>
            </a:endParaRPr>
          </a:p>
        </p:txBody>
      </p:sp>
      <p:sp>
        <p:nvSpPr>
          <p:cNvPr id="10" name="Rectángulo 9"/>
          <p:cNvSpPr/>
          <p:nvPr/>
        </p:nvSpPr>
        <p:spPr>
          <a:xfrm>
            <a:off x="177830" y="1961466"/>
            <a:ext cx="8609500" cy="3970318"/>
          </a:xfrm>
          <a:prstGeom prst="rect">
            <a:avLst/>
          </a:prstGeom>
        </p:spPr>
        <p:txBody>
          <a:bodyPr wrap="square">
            <a:spAutoFit/>
          </a:bodyPr>
          <a:lstStyle/>
          <a:p>
            <a:pPr marL="171450" indent="-171450">
              <a:buFont typeface="Arial" panose="020B0604020202020204" pitchFamily="34" charset="0"/>
              <a:buChar char="•"/>
            </a:pPr>
            <a:r>
              <a:rPr lang="en-GB" dirty="0" err="1">
                <a:latin typeface="Trebuchet MS" panose="020B0603020202020204" pitchFamily="34" charset="0"/>
                <a:ea typeface="Calibri" panose="020F0502020204030204" pitchFamily="34" charset="0"/>
                <a:cs typeface="Times New Roman" panose="02020603050405020304" pitchFamily="18" charset="0"/>
              </a:rPr>
              <a:t>Sewang</a:t>
            </a:r>
            <a:r>
              <a:rPr lang="en-GB" dirty="0">
                <a:latin typeface="Trebuchet MS" panose="020B0603020202020204" pitchFamily="34" charset="0"/>
                <a:ea typeface="Calibri" panose="020F0502020204030204" pitchFamily="34" charset="0"/>
                <a:cs typeface="Times New Roman" panose="02020603050405020304" pitchFamily="18" charset="0"/>
              </a:rPr>
              <a:t>, A. (2016). The Influence of Leadership Style, Organizational Culture, and Motivation on the Job Satisfaction and Lecturer’s Performance at College of </a:t>
            </a:r>
            <a:r>
              <a:rPr lang="en-GB" dirty="0" err="1">
                <a:latin typeface="Trebuchet MS" panose="020B0603020202020204" pitchFamily="34" charset="0"/>
                <a:ea typeface="Calibri" panose="020F0502020204030204" pitchFamily="34" charset="0"/>
                <a:cs typeface="Times New Roman" panose="02020603050405020304" pitchFamily="18" charset="0"/>
              </a:rPr>
              <a:t>Darud</a:t>
            </a:r>
            <a:r>
              <a:rPr lang="en-GB" dirty="0">
                <a:latin typeface="Trebuchet MS" panose="020B0603020202020204" pitchFamily="34" charset="0"/>
                <a:ea typeface="Calibri" panose="020F0502020204030204" pitchFamily="34" charset="0"/>
                <a:cs typeface="Times New Roman" panose="02020603050405020304" pitchFamily="18" charset="0"/>
              </a:rPr>
              <a:t> </a:t>
            </a:r>
            <a:r>
              <a:rPr lang="en-GB" dirty="0" err="1">
                <a:latin typeface="Trebuchet MS" panose="020B0603020202020204" pitchFamily="34" charset="0"/>
                <a:ea typeface="Calibri" panose="020F0502020204030204" pitchFamily="34" charset="0"/>
                <a:cs typeface="Times New Roman" panose="02020603050405020304" pitchFamily="18" charset="0"/>
              </a:rPr>
              <a:t>Dakwah</a:t>
            </a:r>
            <a:r>
              <a:rPr lang="en-GB" dirty="0">
                <a:latin typeface="Trebuchet MS" panose="020B0603020202020204" pitchFamily="34" charset="0"/>
                <a:ea typeface="Calibri" panose="020F0502020204030204" pitchFamily="34" charset="0"/>
                <a:cs typeface="Times New Roman" panose="02020603050405020304" pitchFamily="18" charset="0"/>
              </a:rPr>
              <a:t> </a:t>
            </a:r>
            <a:r>
              <a:rPr lang="en-GB" dirty="0" err="1">
                <a:latin typeface="Trebuchet MS" panose="020B0603020202020204" pitchFamily="34" charset="0"/>
                <a:ea typeface="Calibri" panose="020F0502020204030204" pitchFamily="34" charset="0"/>
                <a:cs typeface="Times New Roman" panose="02020603050405020304" pitchFamily="18" charset="0"/>
              </a:rPr>
              <a:t>Wal</a:t>
            </a:r>
            <a:r>
              <a:rPr lang="en-GB" dirty="0">
                <a:latin typeface="Trebuchet MS" panose="020B0603020202020204" pitchFamily="34" charset="0"/>
                <a:ea typeface="Calibri" panose="020F0502020204030204" pitchFamily="34" charset="0"/>
                <a:cs typeface="Times New Roman" panose="02020603050405020304" pitchFamily="18" charset="0"/>
              </a:rPr>
              <a:t> </a:t>
            </a:r>
            <a:r>
              <a:rPr lang="en-GB" dirty="0" err="1">
                <a:latin typeface="Trebuchet MS" panose="020B0603020202020204" pitchFamily="34" charset="0"/>
                <a:ea typeface="Calibri" panose="020F0502020204030204" pitchFamily="34" charset="0"/>
                <a:cs typeface="Times New Roman" panose="02020603050405020304" pitchFamily="18" charset="0"/>
              </a:rPr>
              <a:t>Irsyad</a:t>
            </a:r>
            <a:r>
              <a:rPr lang="en-GB" dirty="0">
                <a:latin typeface="Trebuchet MS" panose="020B0603020202020204" pitchFamily="34" charset="0"/>
                <a:ea typeface="Calibri" panose="020F0502020204030204" pitchFamily="34" charset="0"/>
                <a:cs typeface="Times New Roman" panose="02020603050405020304" pitchFamily="18" charset="0"/>
              </a:rPr>
              <a:t> (DDI) at West Sulawesi. </a:t>
            </a:r>
            <a:r>
              <a:rPr lang="en-GB" i="1" dirty="0">
                <a:latin typeface="Trebuchet MS" panose="020B0603020202020204" pitchFamily="34" charset="0"/>
                <a:ea typeface="Calibri" panose="020F0502020204030204" pitchFamily="34" charset="0"/>
                <a:cs typeface="Times New Roman" panose="02020603050405020304" pitchFamily="18" charset="0"/>
              </a:rPr>
              <a:t>International Journal of Management and Administrative Sciences (IJMAS)</a:t>
            </a:r>
            <a:r>
              <a:rPr lang="en-GB" dirty="0">
                <a:latin typeface="Trebuchet MS" panose="020B0603020202020204" pitchFamily="34" charset="0"/>
                <a:ea typeface="Calibri" panose="020F0502020204030204" pitchFamily="34" charset="0"/>
                <a:cs typeface="Times New Roman" panose="02020603050405020304" pitchFamily="18" charset="0"/>
              </a:rPr>
              <a:t>, </a:t>
            </a:r>
            <a:r>
              <a:rPr lang="en-GB" i="1" dirty="0">
                <a:latin typeface="Trebuchet MS" panose="020B0603020202020204" pitchFamily="34" charset="0"/>
                <a:ea typeface="Calibri" panose="020F0502020204030204" pitchFamily="34" charset="0"/>
                <a:cs typeface="Times New Roman" panose="02020603050405020304" pitchFamily="18" charset="0"/>
              </a:rPr>
              <a:t>3</a:t>
            </a:r>
            <a:r>
              <a:rPr lang="en-GB" dirty="0">
                <a:latin typeface="Trebuchet MS" panose="020B0603020202020204" pitchFamily="34" charset="0"/>
                <a:ea typeface="Calibri" panose="020F0502020204030204" pitchFamily="34" charset="0"/>
                <a:cs typeface="Times New Roman" panose="02020603050405020304" pitchFamily="18" charset="0"/>
              </a:rPr>
              <a:t>(05), 08-22</a:t>
            </a:r>
          </a:p>
          <a:p>
            <a:pPr marL="171450" indent="6350"/>
            <a:r>
              <a:rPr lang="en-GB" u="sng" dirty="0">
                <a:solidFill>
                  <a:srgbClr val="0563C1"/>
                </a:solidFill>
                <a:latin typeface="Trebuchet MS" panose="020B0603020202020204" pitchFamily="34" charset="0"/>
                <a:ea typeface="Calibri" panose="020F0502020204030204" pitchFamily="34" charset="0"/>
                <a:cs typeface="Times New Roman" panose="02020603050405020304" pitchFamily="18" charset="0"/>
                <a:hlinkClick r:id="rId3"/>
              </a:rPr>
              <a:t>https://www.humansynergistics.com/blog/culture-university/details/culture-university/2013/11/26/the-9-clear-steps-to-organizational-culture-change</a:t>
            </a:r>
            <a:r>
              <a:rPr lang="es-ES" dirty="0">
                <a:latin typeface="Trebuchet MS" panose="020B0603020202020204" pitchFamily="34" charset="0"/>
                <a:ea typeface="Calibri" panose="020F0502020204030204" pitchFamily="34" charset="0"/>
                <a:cs typeface="Times New Roman" panose="02020603050405020304" pitchFamily="18" charset="0"/>
              </a:rPr>
              <a:t> </a:t>
            </a:r>
          </a:p>
          <a:p>
            <a:pPr marL="171450" indent="-171450">
              <a:buFont typeface="Arial" panose="020B0604020202020204" pitchFamily="34" charset="0"/>
              <a:buChar char="•"/>
            </a:pPr>
            <a:r>
              <a:rPr lang="en-GB" dirty="0">
                <a:latin typeface="Trebuchet MS" panose="020B0603020202020204" pitchFamily="34" charset="0"/>
                <a:ea typeface="Calibri" panose="020F0502020204030204" pitchFamily="34" charset="0"/>
                <a:cs typeface="Times New Roman" panose="02020603050405020304" pitchFamily="18" charset="0"/>
              </a:rPr>
              <a:t>Bass, B. M., &amp; </a:t>
            </a:r>
            <a:r>
              <a:rPr lang="en-GB" dirty="0" err="1">
                <a:latin typeface="Trebuchet MS" panose="020B0603020202020204" pitchFamily="34" charset="0"/>
                <a:ea typeface="Calibri" panose="020F0502020204030204" pitchFamily="34" charset="0"/>
                <a:cs typeface="Times New Roman" panose="02020603050405020304" pitchFamily="18" charset="0"/>
              </a:rPr>
              <a:t>Avolio</a:t>
            </a:r>
            <a:r>
              <a:rPr lang="en-GB" dirty="0">
                <a:latin typeface="Trebuchet MS" panose="020B0603020202020204" pitchFamily="34" charset="0"/>
                <a:ea typeface="Calibri" panose="020F0502020204030204" pitchFamily="34" charset="0"/>
                <a:cs typeface="Times New Roman" panose="02020603050405020304" pitchFamily="18" charset="0"/>
              </a:rPr>
              <a:t>, B. J. (1993). Transformational leadership and organizational culture. </a:t>
            </a:r>
            <a:r>
              <a:rPr lang="en-GB" i="1" dirty="0">
                <a:latin typeface="Trebuchet MS" panose="020B0603020202020204" pitchFamily="34" charset="0"/>
                <a:ea typeface="Calibri" panose="020F0502020204030204" pitchFamily="34" charset="0"/>
                <a:cs typeface="Times New Roman" panose="02020603050405020304" pitchFamily="18" charset="0"/>
              </a:rPr>
              <a:t>Public administration quarterly</a:t>
            </a:r>
            <a:r>
              <a:rPr lang="en-GB" dirty="0">
                <a:latin typeface="Trebuchet MS" panose="020B0603020202020204" pitchFamily="34" charset="0"/>
                <a:ea typeface="Calibri" panose="020F0502020204030204" pitchFamily="34" charset="0"/>
                <a:cs typeface="Times New Roman" panose="02020603050405020304" pitchFamily="18" charset="0"/>
              </a:rPr>
              <a:t>, 112-121.</a:t>
            </a:r>
            <a:endParaRPr lang="es-ES" dirty="0">
              <a:latin typeface="Trebuchet MS" panose="020B060302020202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u="sng" dirty="0">
                <a:solidFill>
                  <a:srgbClr val="0563C1"/>
                </a:solidFill>
                <a:latin typeface="Trebuchet MS" panose="020B0603020202020204" pitchFamily="34" charset="0"/>
                <a:ea typeface="Calibri" panose="020F0502020204030204" pitchFamily="34" charset="0"/>
                <a:cs typeface="Times New Roman" panose="02020603050405020304" pitchFamily="18" charset="0"/>
                <a:hlinkClick r:id="rId4"/>
              </a:rPr>
              <a:t>https://www.insperity.com/blog/10-rules-for-employee-retention-your-competition-will-hate/</a:t>
            </a:r>
            <a:r>
              <a:rPr lang="en-US" dirty="0">
                <a:latin typeface="Trebuchet MS" panose="020B0603020202020204" pitchFamily="34" charset="0"/>
                <a:ea typeface="Calibri" panose="020F0502020204030204" pitchFamily="34" charset="0"/>
                <a:cs typeface="Times New Roman" panose="02020603050405020304" pitchFamily="18" charset="0"/>
              </a:rPr>
              <a:t> </a:t>
            </a:r>
            <a:endParaRPr lang="es-ES" dirty="0">
              <a:latin typeface="Trebuchet MS" panose="020B060302020202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u="sng" dirty="0">
                <a:solidFill>
                  <a:srgbClr val="0563C1"/>
                </a:solidFill>
                <a:latin typeface="Trebuchet MS" panose="020B0603020202020204" pitchFamily="34" charset="0"/>
                <a:ea typeface="Calibri" panose="020F0502020204030204" pitchFamily="34" charset="0"/>
                <a:cs typeface="Times New Roman" panose="02020603050405020304" pitchFamily="18" charset="0"/>
                <a:hlinkClick r:id="rId5"/>
              </a:rPr>
              <a:t>https://www.forbes.com/sites/brentgleeson/2017/04/03/how-important-is-culture-fit-for-employee-retention/#5bca002e7839</a:t>
            </a:r>
            <a:r>
              <a:rPr lang="en-US" dirty="0">
                <a:latin typeface="Trebuchet MS" panose="020B0603020202020204" pitchFamily="34" charset="0"/>
                <a:ea typeface="Calibri" panose="020F0502020204030204" pitchFamily="34" charset="0"/>
                <a:cs typeface="Times New Roman" panose="02020603050405020304" pitchFamily="18" charset="0"/>
              </a:rPr>
              <a:t> </a:t>
            </a:r>
            <a:endParaRPr lang="es-ES" dirty="0">
              <a:latin typeface="Trebuchet MS" panose="020B060302020202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u="sng" dirty="0">
                <a:solidFill>
                  <a:srgbClr val="0563C1"/>
                </a:solidFill>
                <a:latin typeface="Trebuchet MS" panose="020B0603020202020204" pitchFamily="34" charset="0"/>
                <a:ea typeface="Calibri" panose="020F0502020204030204" pitchFamily="34" charset="0"/>
                <a:cs typeface="Times New Roman" panose="02020603050405020304" pitchFamily="18" charset="0"/>
                <a:hlinkClick r:id="rId6"/>
              </a:rPr>
              <a:t>ttps://www.forbes.com/sites/chriscancialosi/2015/06/22/5-myths-about-organizational-culture-every-ceo-should-know/#695a5e2a4ddf</a:t>
            </a:r>
            <a:r>
              <a:rPr lang="en-US" dirty="0">
                <a:latin typeface="Trebuchet MS" panose="020B0603020202020204" pitchFamily="34" charset="0"/>
                <a:ea typeface="Calibri" panose="020F0502020204030204" pitchFamily="34" charset="0"/>
                <a:cs typeface="Times New Roman" panose="02020603050405020304" pitchFamily="18" charset="0"/>
              </a:rPr>
              <a:t> </a:t>
            </a:r>
          </a:p>
          <a:p>
            <a:pPr marL="171450" indent="-171450">
              <a:buFont typeface="Arial" panose="020B0604020202020204" pitchFamily="34" charset="0"/>
              <a:buChar char="•"/>
            </a:pPr>
            <a:r>
              <a:rPr lang="es-ES" dirty="0">
                <a:hlinkClick r:id="rId7"/>
              </a:rPr>
              <a:t>https://www.sap.com/insights/hr/optimize-monitoring-performance-and-goal-management.html</a:t>
            </a:r>
            <a:endParaRPr lang="es-ES" dirty="0">
              <a:latin typeface="Trebuchet MS" panose="020B060302020202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GB" dirty="0">
                <a:latin typeface="Trebuchet MS" panose="020B0603020202020204" pitchFamily="34" charset="0"/>
                <a:ea typeface="Calibri" panose="020F0502020204030204" pitchFamily="34" charset="0"/>
                <a:cs typeface="Times New Roman" panose="02020603050405020304" pitchFamily="18" charset="0"/>
              </a:rPr>
              <a:t>McManus, T., Holtzman, Y., Lazarus, H., </a:t>
            </a:r>
            <a:r>
              <a:rPr lang="en-GB" dirty="0" err="1">
                <a:latin typeface="Trebuchet MS" panose="020B0603020202020204" pitchFamily="34" charset="0"/>
                <a:ea typeface="Calibri" panose="020F0502020204030204" pitchFamily="34" charset="0"/>
                <a:cs typeface="Times New Roman" panose="02020603050405020304" pitchFamily="18" charset="0"/>
              </a:rPr>
              <a:t>Anderberg</a:t>
            </a:r>
            <a:r>
              <a:rPr lang="en-GB" dirty="0">
                <a:latin typeface="Trebuchet MS" panose="020B0603020202020204" pitchFamily="34" charset="0"/>
                <a:ea typeface="Calibri" panose="020F0502020204030204" pitchFamily="34" charset="0"/>
                <a:cs typeface="Times New Roman" panose="02020603050405020304" pitchFamily="18" charset="0"/>
              </a:rPr>
              <a:t>, J., Berggren, E., &amp; </a:t>
            </a:r>
            <a:r>
              <a:rPr lang="en-GB" dirty="0" err="1">
                <a:latin typeface="Trebuchet MS" panose="020B0603020202020204" pitchFamily="34" charset="0"/>
                <a:ea typeface="Calibri" panose="020F0502020204030204" pitchFamily="34" charset="0"/>
                <a:cs typeface="Times New Roman" panose="02020603050405020304" pitchFamily="18" charset="0"/>
              </a:rPr>
              <a:t>Bernshteyn</a:t>
            </a:r>
            <a:r>
              <a:rPr lang="en-GB" dirty="0">
                <a:latin typeface="Trebuchet MS" panose="020B0603020202020204" pitchFamily="34" charset="0"/>
                <a:ea typeface="Calibri" panose="020F0502020204030204" pitchFamily="34" charset="0"/>
                <a:cs typeface="Times New Roman" panose="02020603050405020304" pitchFamily="18" charset="0"/>
              </a:rPr>
              <a:t>, R. (2007). Organizational transparency drives company performance. </a:t>
            </a:r>
            <a:r>
              <a:rPr lang="en-GB" i="1" dirty="0">
                <a:latin typeface="Trebuchet MS" panose="020B0603020202020204" pitchFamily="34" charset="0"/>
                <a:ea typeface="Calibri" panose="020F0502020204030204" pitchFamily="34" charset="0"/>
                <a:cs typeface="Times New Roman" panose="02020603050405020304" pitchFamily="18" charset="0"/>
              </a:rPr>
              <a:t>Journal of management development</a:t>
            </a:r>
            <a:r>
              <a:rPr lang="en-GB" dirty="0">
                <a:latin typeface="Trebuchet MS" panose="020B0603020202020204" pitchFamily="34" charset="0"/>
                <a:ea typeface="Calibri" panose="020F0502020204030204" pitchFamily="34" charset="0"/>
                <a:cs typeface="Times New Roman" panose="02020603050405020304" pitchFamily="18" charset="0"/>
              </a:rPr>
              <a:t>.</a:t>
            </a:r>
            <a:endParaRPr lang="es-ES" dirty="0">
              <a:latin typeface="Trebuchet MS" panose="020B0603020202020204" pitchFamily="34" charset="0"/>
              <a:ea typeface="Calibri" panose="020F0502020204030204" pitchFamily="34" charset="0"/>
              <a:cs typeface="Times New Roman" panose="02020603050405020304" pitchFamily="18" charset="0"/>
            </a:endParaRPr>
          </a:p>
          <a:p>
            <a:pPr marL="177800" indent="-177800">
              <a:buFont typeface="Arial" panose="020B0604020202020204" pitchFamily="34" charset="0"/>
              <a:buChar char="•"/>
            </a:pPr>
            <a:r>
              <a:rPr lang="en-US" u="sng" dirty="0">
                <a:solidFill>
                  <a:srgbClr val="0563C1"/>
                </a:solidFill>
                <a:latin typeface="Trebuchet MS" panose="020B0603020202020204" pitchFamily="34" charset="0"/>
                <a:ea typeface="Calibri" panose="020F0502020204030204" pitchFamily="34" charset="0"/>
                <a:cs typeface="Times New Roman" panose="02020603050405020304" pitchFamily="18" charset="0"/>
                <a:hlinkClick r:id="rId8"/>
              </a:rPr>
              <a:t>https://www.insperity.com/blog/4-easy-steps-to-creating-the-company-culture-your-employees-crave/</a:t>
            </a:r>
            <a:r>
              <a:rPr lang="en-US" dirty="0">
                <a:latin typeface="Trebuchet MS" panose="020B0603020202020204" pitchFamily="34" charset="0"/>
                <a:ea typeface="Calibri" panose="020F0502020204030204" pitchFamily="34" charset="0"/>
                <a:cs typeface="Times New Roman" panose="02020603050405020304" pitchFamily="18" charset="0"/>
              </a:rPr>
              <a:t> </a:t>
            </a:r>
            <a:endParaRPr lang="es-ES" dirty="0">
              <a:latin typeface="Trebuchet MS" panose="020B0603020202020204" pitchFamily="34" charset="0"/>
              <a:ea typeface="Calibri" panose="020F0502020204030204" pitchFamily="34" charset="0"/>
              <a:cs typeface="Times New Roman" panose="02020603050405020304" pitchFamily="18" charset="0"/>
            </a:endParaRPr>
          </a:p>
          <a:p>
            <a:pPr marL="177800" indent="-177800">
              <a:buFont typeface="Arial" panose="020B0604020202020204" pitchFamily="34" charset="0"/>
              <a:buChar char="•"/>
            </a:pPr>
            <a:r>
              <a:rPr lang="en-US" u="sng" dirty="0">
                <a:solidFill>
                  <a:srgbClr val="0563C1"/>
                </a:solidFill>
                <a:latin typeface="Trebuchet MS" panose="020B0603020202020204" pitchFamily="34" charset="0"/>
                <a:ea typeface="Calibri" panose="020F0502020204030204" pitchFamily="34" charset="0"/>
                <a:cs typeface="Times New Roman" panose="02020603050405020304" pitchFamily="18" charset="0"/>
                <a:hlinkClick r:id="rId9"/>
              </a:rPr>
              <a:t>https://elementthree.com/blog/balancing-transparency-with-confidentiality-in-business/</a:t>
            </a:r>
            <a:r>
              <a:rPr lang="en-US" dirty="0">
                <a:latin typeface="Trebuchet MS" panose="020B0603020202020204" pitchFamily="34" charset="0"/>
                <a:ea typeface="Calibri" panose="020F0502020204030204" pitchFamily="34" charset="0"/>
                <a:cs typeface="Times New Roman" panose="02020603050405020304" pitchFamily="18" charset="0"/>
              </a:rPr>
              <a:t> </a:t>
            </a:r>
            <a:endParaRPr lang="es-ES" dirty="0">
              <a:effectLst/>
              <a:latin typeface="Trebuchet MS" panose="020B0603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4815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6"/>
          <p:cNvSpPr>
            <a:spLocks noGrp="1"/>
          </p:cNvSpPr>
          <p:nvPr>
            <p:ph type="ctrTitle"/>
          </p:nvPr>
        </p:nvSpPr>
        <p:spPr>
          <a:xfrm>
            <a:off x="311700" y="1642466"/>
            <a:ext cx="8520600" cy="528865"/>
          </a:xfrm>
          <a:prstGeom prst="roundRect">
            <a:avLst>
              <a:gd name="adj" fmla="val 16667"/>
            </a:avLst>
          </a:prstGeom>
          <a:solidFill>
            <a:srgbClr val="3086B8"/>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2"/>
              </a:buClr>
              <a:buSzPts val="3060"/>
              <a:buFont typeface="Trebuchet MS"/>
              <a:buNone/>
            </a:pPr>
            <a:r>
              <a:rPr lang="en-US" sz="3060" b="1">
                <a:solidFill>
                  <a:schemeClr val="lt2"/>
                </a:solidFill>
                <a:latin typeface="Trebuchet MS"/>
                <a:ea typeface="Trebuchet MS"/>
                <a:cs typeface="Trebuchet MS"/>
                <a:sym typeface="Trebuchet MS"/>
              </a:rPr>
              <a:t>Learning Outcomes</a:t>
            </a:r>
            <a:endParaRPr/>
          </a:p>
        </p:txBody>
      </p:sp>
      <p:sp>
        <p:nvSpPr>
          <p:cNvPr id="123" name="Google Shape;123;p16"/>
          <p:cNvSpPr txBox="1">
            <a:spLocks noGrp="1"/>
          </p:cNvSpPr>
          <p:nvPr>
            <p:ph type="subTitle" idx="1"/>
          </p:nvPr>
        </p:nvSpPr>
        <p:spPr>
          <a:xfrm>
            <a:off x="311700" y="2221703"/>
            <a:ext cx="8726502" cy="361232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750"/>
              </a:spcBef>
              <a:spcAft>
                <a:spcPts val="0"/>
              </a:spcAft>
              <a:buClr>
                <a:schemeClr val="dk1"/>
              </a:buClr>
              <a:buSzPts val="2000"/>
              <a:buNone/>
            </a:pPr>
            <a:r>
              <a:rPr lang="en-US" sz="2000" dirty="0"/>
              <a:t>This module is intended to help and guide learners to understand: </a:t>
            </a:r>
          </a:p>
          <a:p>
            <a:pPr marL="0" lvl="0" indent="0" algn="l" rtl="0">
              <a:lnSpc>
                <a:spcPct val="90000"/>
              </a:lnSpc>
              <a:spcBef>
                <a:spcPts val="750"/>
              </a:spcBef>
              <a:spcAft>
                <a:spcPts val="0"/>
              </a:spcAft>
              <a:buClr>
                <a:schemeClr val="dk1"/>
              </a:buClr>
              <a:buSzPts val="2000"/>
              <a:buNone/>
            </a:pPr>
            <a:endParaRPr dirty="0"/>
          </a:p>
          <a:p>
            <a:pPr marL="685800" lvl="1" algn="l">
              <a:lnSpc>
                <a:spcPct val="150000"/>
              </a:lnSpc>
              <a:buSzPts val="2000"/>
              <a:buFont typeface="Trebuchet MS"/>
              <a:buAutoNum type="arabicPeriod"/>
            </a:pPr>
            <a:r>
              <a:rPr lang="en-US" sz="2000" dirty="0"/>
              <a:t>The importance of a strong organizational culture in the company.</a:t>
            </a:r>
          </a:p>
          <a:p>
            <a:pPr marL="685800" lvl="1" algn="l">
              <a:lnSpc>
                <a:spcPct val="150000"/>
              </a:lnSpc>
              <a:buSzPts val="2000"/>
              <a:buFont typeface="Trebuchet MS"/>
              <a:buAutoNum type="arabicPeriod"/>
            </a:pPr>
            <a:r>
              <a:rPr lang="en-US" sz="2000" dirty="0"/>
              <a:t>The relevance of the relationship between the work environment and talent retention.</a:t>
            </a:r>
          </a:p>
        </p:txBody>
      </p:sp>
      <p:sp>
        <p:nvSpPr>
          <p:cNvPr id="125" name="Google Shape;125;p16"/>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graphicFrame>
        <p:nvGraphicFramePr>
          <p:cNvPr id="2" name="Tabla 1">
            <a:extLst>
              <a:ext uri="{FF2B5EF4-FFF2-40B4-BE49-F238E27FC236}">
                <a16:creationId xmlns:a16="http://schemas.microsoft.com/office/drawing/2014/main" id="{E2F8D46D-25BC-5245-A800-86B634CAC26F}"/>
              </a:ext>
            </a:extLst>
          </p:cNvPr>
          <p:cNvGraphicFramePr>
            <a:graphicFrameLocks noGrp="1"/>
          </p:cNvGraphicFramePr>
          <p:nvPr>
            <p:extLst>
              <p:ext uri="{D42A27DB-BD31-4B8C-83A1-F6EECF244321}">
                <p14:modId xmlns:p14="http://schemas.microsoft.com/office/powerpoint/2010/main" val="3819753658"/>
              </p:ext>
            </p:extLst>
          </p:nvPr>
        </p:nvGraphicFramePr>
        <p:xfrm>
          <a:off x="311700" y="4895381"/>
          <a:ext cx="8520600" cy="640306"/>
        </p:xfrm>
        <a:graphic>
          <a:graphicData uri="http://schemas.openxmlformats.org/drawingml/2006/table">
            <a:tbl>
              <a:tblPr firstRow="1" bandRow="1">
                <a:tableStyleId>{5C22544A-7EE6-4342-B048-85BDC9FD1C3A}</a:tableStyleId>
              </a:tblPr>
              <a:tblGrid>
                <a:gridCol w="8520600">
                  <a:extLst>
                    <a:ext uri="{9D8B030D-6E8A-4147-A177-3AD203B41FA5}">
                      <a16:colId xmlns:a16="http://schemas.microsoft.com/office/drawing/2014/main" val="4097183646"/>
                    </a:ext>
                  </a:extLst>
                </a:gridCol>
              </a:tblGrid>
              <a:tr h="640306">
                <a:tc>
                  <a:txBody>
                    <a:bodyPr/>
                    <a:lstStyle/>
                    <a:p>
                      <a:pPr algn="ctr"/>
                      <a:r>
                        <a:rPr lang="en-US" sz="1600" noProof="0" dirty="0"/>
                        <a:t>The objective of this module is to become more aware about the importance of organizational culture and occupational welfare, and their impact on workers.</a:t>
                      </a:r>
                      <a:endParaRPr lang="en-US" sz="1600" b="0" noProof="0" dirty="0">
                        <a:solidFill>
                          <a:schemeClr val="tx1"/>
                        </a:solidFill>
                        <a:latin typeface="Trebuchet MS" panose="020B0703020202090204" pitchFamily="34" charset="0"/>
                      </a:endParaRPr>
                    </a:p>
                  </a:txBody>
                  <a:tcPr/>
                </a:tc>
                <a:extLst>
                  <a:ext uri="{0D108BD9-81ED-4DB2-BD59-A6C34878D82A}">
                    <a16:rowId xmlns:a16="http://schemas.microsoft.com/office/drawing/2014/main" val="535182833"/>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pic>
        <p:nvPicPr>
          <p:cNvPr id="3" name="Imagen 2"/>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tretch>
            <a:fillRect/>
          </a:stretch>
        </p:blipFill>
        <p:spPr>
          <a:xfrm>
            <a:off x="0" y="1451429"/>
            <a:ext cx="9144000" cy="4307287"/>
          </a:xfrm>
          <a:prstGeom prst="rect">
            <a:avLst/>
          </a:prstGeom>
        </p:spPr>
      </p:pic>
      <p:sp>
        <p:nvSpPr>
          <p:cNvPr id="281" name="Google Shape;281;p31"/>
          <p:cNvSpPr txBox="1">
            <a:spLocks noGrp="1"/>
          </p:cNvSpPr>
          <p:nvPr>
            <p:ph type="ctrTitle"/>
          </p:nvPr>
        </p:nvSpPr>
        <p:spPr>
          <a:xfrm>
            <a:off x="1866089" y="3605072"/>
            <a:ext cx="3737344" cy="747057"/>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4320"/>
              <a:buFont typeface="Trebuchet MS"/>
              <a:buNone/>
            </a:pPr>
            <a:r>
              <a:rPr lang="en-US" sz="4800" b="1" dirty="0">
                <a:solidFill>
                  <a:schemeClr val="tx1"/>
                </a:solidFill>
                <a:latin typeface="Freestyle Script" panose="030804020302050B0404" pitchFamily="66" charset="0"/>
              </a:rPr>
              <a:t>for watching!</a:t>
            </a:r>
            <a:endParaRPr sz="4800" dirty="0">
              <a:solidFill>
                <a:schemeClr val="bg1"/>
              </a:solidFill>
              <a:latin typeface="Freestyle Script" panose="030804020302050B0404" pitchFamily="66" charset="0"/>
            </a:endParaRPr>
          </a:p>
        </p:txBody>
      </p:sp>
      <p:grpSp>
        <p:nvGrpSpPr>
          <p:cNvPr id="2" name="Group 1">
            <a:extLst>
              <a:ext uri="{FF2B5EF4-FFF2-40B4-BE49-F238E27FC236}">
                <a16:creationId xmlns:a16="http://schemas.microsoft.com/office/drawing/2014/main" id="{72493CA1-2EC5-4701-B1D6-2BE40CED8972}"/>
              </a:ext>
            </a:extLst>
          </p:cNvPr>
          <p:cNvGrpSpPr/>
          <p:nvPr/>
        </p:nvGrpSpPr>
        <p:grpSpPr>
          <a:xfrm>
            <a:off x="2395095" y="430251"/>
            <a:ext cx="6505575" cy="404813"/>
            <a:chOff x="311700" y="5859710"/>
            <a:chExt cx="6505575" cy="404813"/>
          </a:xfrm>
        </p:grpSpPr>
        <p:pic>
          <p:nvPicPr>
            <p:cNvPr id="283" name="Google Shape;283;p3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11700" y="5859710"/>
              <a:ext cx="1439863" cy="398463"/>
            </a:xfrm>
            <a:prstGeom prst="rect">
              <a:avLst/>
            </a:prstGeom>
            <a:noFill/>
            <a:ln>
              <a:noFill/>
            </a:ln>
          </p:spPr>
        </p:pic>
        <p:pic>
          <p:nvPicPr>
            <p:cNvPr id="284" name="Google Shape;284;p31"/>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794425" y="5859710"/>
              <a:ext cx="792163" cy="404813"/>
            </a:xfrm>
            <a:prstGeom prst="rect">
              <a:avLst/>
            </a:prstGeom>
            <a:noFill/>
            <a:ln>
              <a:noFill/>
            </a:ln>
          </p:spPr>
        </p:pic>
        <p:pic>
          <p:nvPicPr>
            <p:cNvPr id="285" name="Google Shape;285;p31"/>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2697713" y="5859710"/>
              <a:ext cx="822325" cy="361950"/>
            </a:xfrm>
            <a:prstGeom prst="rect">
              <a:avLst/>
            </a:prstGeom>
            <a:noFill/>
            <a:ln>
              <a:noFill/>
            </a:ln>
          </p:spPr>
        </p:pic>
        <p:pic>
          <p:nvPicPr>
            <p:cNvPr id="286" name="Google Shape;286;p31"/>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3572425" y="5859710"/>
              <a:ext cx="1390650" cy="323850"/>
            </a:xfrm>
            <a:prstGeom prst="rect">
              <a:avLst/>
            </a:prstGeom>
            <a:noFill/>
            <a:ln>
              <a:noFill/>
            </a:ln>
          </p:spPr>
        </p:pic>
        <p:pic>
          <p:nvPicPr>
            <p:cNvPr id="287" name="Google Shape;287;p31"/>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5029750" y="5859710"/>
              <a:ext cx="752475" cy="333375"/>
            </a:xfrm>
            <a:prstGeom prst="rect">
              <a:avLst/>
            </a:prstGeom>
            <a:noFill/>
            <a:ln>
              <a:noFill/>
            </a:ln>
          </p:spPr>
        </p:pic>
        <p:pic>
          <p:nvPicPr>
            <p:cNvPr id="288" name="Google Shape;288;p31"/>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5858425" y="5859710"/>
              <a:ext cx="342900" cy="306388"/>
            </a:xfrm>
            <a:prstGeom prst="rect">
              <a:avLst/>
            </a:prstGeom>
            <a:noFill/>
            <a:ln>
              <a:noFill/>
            </a:ln>
          </p:spPr>
        </p:pic>
        <p:pic>
          <p:nvPicPr>
            <p:cNvPr id="289" name="Google Shape;289;p31"/>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6291813" y="5859710"/>
              <a:ext cx="525462" cy="369888"/>
            </a:xfrm>
            <a:prstGeom prst="rect">
              <a:avLst/>
            </a:prstGeom>
            <a:noFill/>
            <a:ln>
              <a:noFill/>
            </a:ln>
          </p:spPr>
        </p:pic>
      </p:grpSp>
      <p:sp>
        <p:nvSpPr>
          <p:cNvPr id="290" name="Google Shape;290;p31"/>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800" dirty="0">
              <a:solidFill>
                <a:schemeClr val="bg1"/>
              </a:solidFill>
              <a:latin typeface="Trebuchet MS"/>
              <a:ea typeface="Trebuchet MS"/>
              <a:cs typeface="Trebuchet MS"/>
              <a:sym typeface="Trebuchet M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7"/>
          <p:cNvSpPr>
            <a:spLocks noGrp="1"/>
          </p:cNvSpPr>
          <p:nvPr>
            <p:ph type="ctrTitle"/>
          </p:nvPr>
        </p:nvSpPr>
        <p:spPr>
          <a:xfrm>
            <a:off x="311700" y="1642466"/>
            <a:ext cx="8520600" cy="528865"/>
          </a:xfrm>
          <a:prstGeom prst="roundRect">
            <a:avLst>
              <a:gd name="adj" fmla="val 16667"/>
            </a:avLst>
          </a:prstGeom>
          <a:solidFill>
            <a:srgbClr val="3086B8"/>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2"/>
              </a:buClr>
              <a:buSzPts val="3060"/>
              <a:buFont typeface="Trebuchet MS"/>
              <a:buNone/>
            </a:pPr>
            <a:r>
              <a:rPr lang="en-US" sz="3060" b="1" dirty="0">
                <a:solidFill>
                  <a:schemeClr val="lt2"/>
                </a:solidFill>
                <a:latin typeface="Trebuchet MS"/>
                <a:ea typeface="Trebuchet MS"/>
                <a:cs typeface="Trebuchet MS"/>
                <a:sym typeface="Trebuchet MS"/>
              </a:rPr>
              <a:t>Introduction</a:t>
            </a:r>
            <a:endParaRPr sz="3060" b="1" dirty="0">
              <a:solidFill>
                <a:schemeClr val="lt2"/>
              </a:solidFill>
            </a:endParaRPr>
          </a:p>
        </p:txBody>
      </p:sp>
      <p:sp>
        <p:nvSpPr>
          <p:cNvPr id="132" name="Google Shape;132;p17"/>
          <p:cNvSpPr txBox="1">
            <a:spLocks noGrp="1"/>
          </p:cNvSpPr>
          <p:nvPr>
            <p:ph type="subTitle" idx="1"/>
          </p:nvPr>
        </p:nvSpPr>
        <p:spPr>
          <a:xfrm>
            <a:off x="311700" y="2241685"/>
            <a:ext cx="8520600" cy="3581599"/>
          </a:xfrm>
          <a:prstGeom prst="rect">
            <a:avLst/>
          </a:prstGeom>
          <a:noFill/>
          <a:ln>
            <a:noFill/>
          </a:ln>
        </p:spPr>
        <p:txBody>
          <a:bodyPr spcFirstLastPara="1" wrap="square" lIns="91425" tIns="91425" rIns="91425" bIns="91425" anchor="t" anchorCtr="0">
            <a:noAutofit/>
          </a:bodyPr>
          <a:lstStyle/>
          <a:p>
            <a:pPr algn="l">
              <a:lnSpc>
                <a:spcPct val="100000"/>
              </a:lnSpc>
            </a:pPr>
            <a:r>
              <a:rPr lang="en-US" sz="2000" dirty="0"/>
              <a:t>What are the aligned values, beliefs, </a:t>
            </a:r>
            <a:r>
              <a:rPr lang="en-US" sz="2000" dirty="0" err="1"/>
              <a:t>behaviour</a:t>
            </a:r>
            <a:r>
              <a:rPr lang="en-US" sz="2000" dirty="0"/>
              <a:t> and experiences that make up the organization's environment?</a:t>
            </a:r>
          </a:p>
          <a:p>
            <a:pPr algn="l">
              <a:lnSpc>
                <a:spcPct val="100000"/>
              </a:lnSpc>
            </a:pPr>
            <a:endParaRPr lang="en-US" sz="2000" dirty="0"/>
          </a:p>
          <a:p>
            <a:pPr algn="l">
              <a:lnSpc>
                <a:spcPct val="100000"/>
              </a:lnSpc>
            </a:pPr>
            <a:r>
              <a:rPr lang="en-US" sz="2000" dirty="0"/>
              <a:t>Why is culture fit so important for retaining great talent? </a:t>
            </a:r>
          </a:p>
          <a:p>
            <a:pPr algn="l">
              <a:lnSpc>
                <a:spcPct val="100000"/>
              </a:lnSpc>
            </a:pPr>
            <a:endParaRPr lang="en-US" sz="2000" dirty="0"/>
          </a:p>
          <a:p>
            <a:pPr marL="90488" indent="4763" algn="l">
              <a:lnSpc>
                <a:spcPct val="100000"/>
              </a:lnSpc>
            </a:pPr>
            <a:r>
              <a:rPr lang="en-US" sz="2000" dirty="0"/>
              <a:t>For answering these questions, the first thing that must be done is to define what a good organizational culture is and, above all, to clarify the steps that need to be taken to develop it.</a:t>
            </a:r>
          </a:p>
          <a:p>
            <a:pPr algn="l">
              <a:lnSpc>
                <a:spcPct val="100000"/>
              </a:lnSpc>
            </a:pPr>
            <a:endParaRPr lang="en-US" dirty="0"/>
          </a:p>
          <a:p>
            <a:pPr algn="l">
              <a:lnSpc>
                <a:spcPct val="100000"/>
              </a:lnSpc>
            </a:pPr>
            <a:endParaRPr lang="en-US" dirty="0"/>
          </a:p>
          <a:p>
            <a:pPr algn="l">
              <a:lnSpc>
                <a:spcPct val="100000"/>
              </a:lnSpc>
            </a:pPr>
            <a:endParaRPr lang="es-ES" dirty="0"/>
          </a:p>
          <a:p>
            <a:pPr algn="l">
              <a:lnSpc>
                <a:spcPct val="100000"/>
              </a:lnSpc>
            </a:pPr>
            <a:endParaRPr lang="es-ES" dirty="0"/>
          </a:p>
          <a:p>
            <a:pPr algn="l">
              <a:lnSpc>
                <a:spcPct val="100000"/>
              </a:lnSpc>
            </a:pPr>
            <a:endParaRPr lang="en-US" sz="1600" dirty="0"/>
          </a:p>
        </p:txBody>
      </p:sp>
      <p:sp>
        <p:nvSpPr>
          <p:cNvPr id="134" name="Google Shape;134;p17"/>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Tree>
    <p:extLst>
      <p:ext uri="{BB962C8B-B14F-4D97-AF65-F5344CB8AC3E}">
        <p14:creationId xmlns:p14="http://schemas.microsoft.com/office/powerpoint/2010/main" val="1191249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7"/>
          <p:cNvSpPr>
            <a:spLocks noGrp="1"/>
          </p:cNvSpPr>
          <p:nvPr>
            <p:ph type="ctrTitle"/>
          </p:nvPr>
        </p:nvSpPr>
        <p:spPr>
          <a:xfrm>
            <a:off x="311700" y="1642466"/>
            <a:ext cx="8520600" cy="528865"/>
          </a:xfrm>
          <a:prstGeom prst="roundRect">
            <a:avLst>
              <a:gd name="adj" fmla="val 16667"/>
            </a:avLst>
          </a:prstGeom>
          <a:solidFill>
            <a:srgbClr val="3086B8"/>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lvl="0">
              <a:buClr>
                <a:schemeClr val="lt2"/>
              </a:buClr>
              <a:buSzPts val="3060"/>
            </a:pPr>
            <a:r>
              <a:rPr lang="en-US" sz="3060" b="1" dirty="0">
                <a:solidFill>
                  <a:schemeClr val="lt1"/>
                </a:solidFill>
              </a:rPr>
              <a:t>Defining Organizational Culture</a:t>
            </a:r>
            <a:endParaRPr sz="3060" b="1" dirty="0">
              <a:solidFill>
                <a:schemeClr val="lt2"/>
              </a:solidFill>
            </a:endParaRPr>
          </a:p>
        </p:txBody>
      </p:sp>
      <p:sp>
        <p:nvSpPr>
          <p:cNvPr id="132" name="Google Shape;132;p17"/>
          <p:cNvSpPr txBox="1">
            <a:spLocks noGrp="1"/>
          </p:cNvSpPr>
          <p:nvPr>
            <p:ph type="subTitle" idx="1"/>
          </p:nvPr>
        </p:nvSpPr>
        <p:spPr>
          <a:xfrm>
            <a:off x="311700" y="2241685"/>
            <a:ext cx="8520600" cy="3725978"/>
          </a:xfrm>
          <a:prstGeom prst="rect">
            <a:avLst/>
          </a:prstGeom>
          <a:noFill/>
          <a:ln>
            <a:noFill/>
          </a:ln>
        </p:spPr>
        <p:txBody>
          <a:bodyPr spcFirstLastPara="1" wrap="square" lIns="91425" tIns="91425" rIns="91425" bIns="91425" anchor="t" anchorCtr="0">
            <a:noAutofit/>
          </a:bodyPr>
          <a:lstStyle/>
          <a:p>
            <a:pPr algn="l">
              <a:lnSpc>
                <a:spcPct val="100000"/>
              </a:lnSpc>
            </a:pPr>
            <a:r>
              <a:rPr lang="en-US" b="1" dirty="0"/>
              <a:t>Organizational culture </a:t>
            </a:r>
            <a:r>
              <a:rPr lang="en-US" dirty="0"/>
              <a:t>constitutes the personality and identity of each</a:t>
            </a:r>
          </a:p>
          <a:p>
            <a:pPr algn="l">
              <a:lnSpc>
                <a:spcPct val="100000"/>
              </a:lnSpc>
            </a:pPr>
            <a:r>
              <a:rPr lang="en-US" dirty="0"/>
              <a:t>group and each organization which allows them to </a:t>
            </a:r>
            <a:r>
              <a:rPr lang="en-US" b="1" dirty="0"/>
              <a:t>differentiate</a:t>
            </a:r>
            <a:r>
              <a:rPr lang="en-US" dirty="0"/>
              <a:t> themselves</a:t>
            </a:r>
          </a:p>
          <a:p>
            <a:pPr algn="l">
              <a:lnSpc>
                <a:spcPct val="100000"/>
              </a:lnSpc>
            </a:pPr>
            <a:endParaRPr lang="en-US" dirty="0"/>
          </a:p>
          <a:p>
            <a:pPr algn="l">
              <a:lnSpc>
                <a:spcPct val="100000"/>
              </a:lnSpc>
            </a:pPr>
            <a:r>
              <a:rPr lang="en-US" sz="2800" b="1" dirty="0">
                <a:solidFill>
                  <a:schemeClr val="accent1"/>
                </a:solidFill>
              </a:rPr>
              <a:t>How? </a:t>
            </a:r>
          </a:p>
          <a:p>
            <a:pPr marL="90488" indent="4763" algn="l">
              <a:lnSpc>
                <a:spcPct val="100000"/>
              </a:lnSpc>
            </a:pPr>
            <a:r>
              <a:rPr lang="en-US" dirty="0"/>
              <a:t>In order for employees to feel committed to companies, it is essential that an organizational culture exists or is created that has a set of </a:t>
            </a:r>
            <a:r>
              <a:rPr lang="en-US" b="1" dirty="0"/>
              <a:t>shared values between all members of the organization. </a:t>
            </a:r>
          </a:p>
          <a:p>
            <a:pPr marL="90488" indent="4763" algn="l">
              <a:lnSpc>
                <a:spcPct val="100000"/>
              </a:lnSpc>
            </a:pPr>
            <a:r>
              <a:rPr lang="en-US" dirty="0"/>
              <a:t>In fact, having an accepted and established organizational culture has a </a:t>
            </a:r>
            <a:r>
              <a:rPr lang="en-US" b="1" dirty="0"/>
              <a:t>great impact on employee satisfaction </a:t>
            </a:r>
            <a:r>
              <a:rPr lang="en-US" dirty="0"/>
              <a:t>and, therefore, on </a:t>
            </a:r>
            <a:r>
              <a:rPr lang="en-US" b="1" dirty="0"/>
              <a:t>employee loyalty.</a:t>
            </a:r>
            <a:endParaRPr lang="es-ES" b="1" dirty="0"/>
          </a:p>
          <a:p>
            <a:pPr algn="l">
              <a:lnSpc>
                <a:spcPct val="100000"/>
              </a:lnSpc>
            </a:pPr>
            <a:endParaRPr lang="en-US" sz="1600" dirty="0"/>
          </a:p>
        </p:txBody>
      </p:sp>
      <p:sp>
        <p:nvSpPr>
          <p:cNvPr id="134" name="Google Shape;134;p17"/>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7"/>
          <p:cNvSpPr>
            <a:spLocks noGrp="1"/>
          </p:cNvSpPr>
          <p:nvPr>
            <p:ph type="ctrTitle"/>
          </p:nvPr>
        </p:nvSpPr>
        <p:spPr>
          <a:xfrm>
            <a:off x="311700" y="1642466"/>
            <a:ext cx="8520600" cy="528865"/>
          </a:xfrm>
          <a:prstGeom prst="roundRect">
            <a:avLst>
              <a:gd name="adj" fmla="val 16667"/>
            </a:avLst>
          </a:prstGeom>
          <a:solidFill>
            <a:srgbClr val="3086B8"/>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lvl="0">
              <a:buClr>
                <a:schemeClr val="lt2"/>
              </a:buClr>
              <a:buSzPts val="3060"/>
            </a:pPr>
            <a:r>
              <a:rPr lang="en-US" sz="3060" b="1" dirty="0">
                <a:solidFill>
                  <a:schemeClr val="lt1"/>
                </a:solidFill>
              </a:rPr>
              <a:t>Defining Organizational Culture</a:t>
            </a:r>
            <a:endParaRPr sz="3060" b="1" dirty="0">
              <a:solidFill>
                <a:schemeClr val="lt2"/>
              </a:solidFill>
            </a:endParaRPr>
          </a:p>
        </p:txBody>
      </p:sp>
      <p:sp>
        <p:nvSpPr>
          <p:cNvPr id="134" name="Google Shape;134;p17"/>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
        <p:nvSpPr>
          <p:cNvPr id="7" name="2 Marcador de contenido"/>
          <p:cNvSpPr txBox="1">
            <a:spLocks/>
          </p:cNvSpPr>
          <p:nvPr/>
        </p:nvSpPr>
        <p:spPr>
          <a:xfrm>
            <a:off x="359085" y="2863207"/>
            <a:ext cx="5006715" cy="318344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61950" algn="ctr" rtl="0">
              <a:lnSpc>
                <a:spcPct val="90000"/>
              </a:lnSpc>
              <a:spcBef>
                <a:spcPts val="750"/>
              </a:spcBef>
              <a:spcAft>
                <a:spcPts val="0"/>
              </a:spcAft>
              <a:buClr>
                <a:schemeClr val="dk1"/>
              </a:buClr>
              <a:buSzPts val="1800"/>
              <a:buFont typeface="Arial"/>
              <a:buNone/>
              <a:defRPr sz="1800" b="0" i="0" u="none" strike="noStrike" cap="none">
                <a:solidFill>
                  <a:schemeClr val="dk1"/>
                </a:solidFill>
                <a:latin typeface="Trebuchet MS"/>
                <a:ea typeface="Trebuchet MS"/>
                <a:cs typeface="Trebuchet MS"/>
                <a:sym typeface="Trebuchet MS"/>
              </a:defRPr>
            </a:lvl1pPr>
            <a:lvl2pPr marL="914400" marR="0" lvl="1" indent="-342900" algn="ctr"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2pPr>
            <a:lvl3pPr marL="1371600" marR="0" lvl="2" indent="-323850" algn="ctr"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Trebuchet MS"/>
                <a:ea typeface="Trebuchet MS"/>
                <a:cs typeface="Trebuchet MS"/>
                <a:sym typeface="Trebuchet MS"/>
              </a:defRPr>
            </a:lvl3pPr>
            <a:lvl4pPr marL="1828800" marR="0" lvl="3" indent="-31432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4pPr>
            <a:lvl5pPr marL="2286000" marR="0" lvl="4" indent="-31432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5pPr>
            <a:lvl6pPr marL="2743200" marR="0" lvl="5" indent="-31432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6pPr>
            <a:lvl7pPr marL="3200400" marR="0" lvl="6" indent="-31432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7pPr>
            <a:lvl8pPr marL="3657600" marR="0" lvl="7" indent="-31432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8pPr>
            <a:lvl9pPr marL="4114800" marR="0" lvl="8" indent="-31432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9pPr>
          </a:lstStyle>
          <a:p>
            <a:pPr marL="0" indent="0" algn="l"/>
            <a:r>
              <a:rPr lang="en-GB" sz="2000" b="1" dirty="0"/>
              <a:t>Organisational Culture </a:t>
            </a:r>
            <a:r>
              <a:rPr lang="en-GB" sz="2000" dirty="0"/>
              <a:t>are the patterns of beliefs, values and learned ways of coping with experiences that have developed during the course of an organisation’s history, and which tend to be manifested in its material arrangements and in behaviour of its members.</a:t>
            </a:r>
          </a:p>
        </p:txBody>
      </p:sp>
      <p:pic>
        <p:nvPicPr>
          <p:cNvPr id="8" name="Picture 4" descr="http://organisationdevelopment.org/wp-content/uploads/2012/05/culture_change.jpeg"/>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688114" y="2325666"/>
            <a:ext cx="4144186" cy="3529390"/>
          </a:xfrm>
          <a:prstGeom prst="rect">
            <a:avLst/>
          </a:prstGeom>
          <a:noFill/>
        </p:spPr>
      </p:pic>
    </p:spTree>
    <p:extLst>
      <p:ext uri="{BB962C8B-B14F-4D97-AF65-F5344CB8AC3E}">
        <p14:creationId xmlns:p14="http://schemas.microsoft.com/office/powerpoint/2010/main" val="2376429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9"/>
          <p:cNvSpPr>
            <a:spLocks noGrp="1"/>
          </p:cNvSpPr>
          <p:nvPr>
            <p:ph type="ctrTitle"/>
          </p:nvPr>
        </p:nvSpPr>
        <p:spPr>
          <a:xfrm>
            <a:off x="316585" y="1611842"/>
            <a:ext cx="8520600" cy="451276"/>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lvl="0">
              <a:buClr>
                <a:schemeClr val="lt1"/>
              </a:buClr>
              <a:buSzPts val="3060"/>
            </a:pPr>
            <a:r>
              <a:rPr lang="en-US" sz="3060" b="1" dirty="0">
                <a:solidFill>
                  <a:schemeClr val="lt1"/>
                </a:solidFill>
              </a:rPr>
              <a:t>Defining Organizational Culture</a:t>
            </a:r>
            <a:endParaRPr sz="3060" b="1" dirty="0">
              <a:solidFill>
                <a:schemeClr val="lt1"/>
              </a:solidFill>
            </a:endParaRPr>
          </a:p>
        </p:txBody>
      </p:sp>
      <p:sp>
        <p:nvSpPr>
          <p:cNvPr id="154" name="Google Shape;154;p19"/>
          <p:cNvSpPr txBox="1">
            <a:spLocks noGrp="1"/>
          </p:cNvSpPr>
          <p:nvPr>
            <p:ph type="subTitle" idx="1"/>
          </p:nvPr>
        </p:nvSpPr>
        <p:spPr>
          <a:xfrm>
            <a:off x="524425" y="2203554"/>
            <a:ext cx="8095150" cy="3656154"/>
          </a:xfrm>
          <a:prstGeom prst="rect">
            <a:avLst/>
          </a:prstGeom>
          <a:noFill/>
          <a:ln>
            <a:noFill/>
          </a:ln>
        </p:spPr>
        <p:txBody>
          <a:bodyPr spcFirstLastPara="1" wrap="square" lIns="91425" tIns="91425" rIns="91425" bIns="91425" anchor="t" anchorCtr="0">
            <a:noAutofit/>
          </a:bodyPr>
          <a:lstStyle/>
          <a:p>
            <a:pPr marL="0" indent="0" algn="l">
              <a:lnSpc>
                <a:spcPct val="100000"/>
              </a:lnSpc>
            </a:pPr>
            <a:r>
              <a:rPr lang="en-US" sz="2000" dirty="0"/>
              <a:t>Studies showed that when employees are in an environment with a </a:t>
            </a:r>
            <a:r>
              <a:rPr lang="en-US" sz="2000" b="1" dirty="0">
                <a:solidFill>
                  <a:schemeClr val="tx1"/>
                </a:solidFill>
              </a:rPr>
              <a:t>well-defined</a:t>
            </a:r>
            <a:r>
              <a:rPr lang="en-US" sz="2000" dirty="0"/>
              <a:t> organizational culture, </a:t>
            </a:r>
            <a:r>
              <a:rPr lang="en-US" sz="2000" b="1" dirty="0"/>
              <a:t>resignations are reduced by 50%</a:t>
            </a:r>
            <a:r>
              <a:rPr lang="en-US" sz="2000" dirty="0"/>
              <a:t>. </a:t>
            </a:r>
          </a:p>
          <a:p>
            <a:pPr marL="0" indent="0" algn="l">
              <a:lnSpc>
                <a:spcPct val="100000"/>
              </a:lnSpc>
            </a:pPr>
            <a:r>
              <a:rPr lang="en-US" sz="2000" dirty="0"/>
              <a:t>However, when an organizational culture is </a:t>
            </a:r>
            <a:r>
              <a:rPr lang="en-US" sz="2000" b="1" dirty="0"/>
              <a:t>weak or toxic</a:t>
            </a:r>
            <a:r>
              <a:rPr lang="en-US" sz="2000" dirty="0"/>
              <a:t>, employee values are not aligned with those of the company and issues such as </a:t>
            </a:r>
            <a:r>
              <a:rPr lang="en-US" sz="2000" b="1" dirty="0"/>
              <a:t>lack of loyalty and commitment arise</a:t>
            </a:r>
            <a:r>
              <a:rPr lang="en-US" sz="2000" dirty="0"/>
              <a:t>, which consequently lead to employees choosing to leave the company.</a:t>
            </a:r>
            <a:endParaRPr lang="es-ES" sz="2000" dirty="0"/>
          </a:p>
          <a:p>
            <a:pPr marL="0" lvl="0" indent="0" algn="l">
              <a:lnSpc>
                <a:spcPct val="100000"/>
              </a:lnSpc>
            </a:pPr>
            <a:endParaRPr lang="es-ES" sz="2000" dirty="0"/>
          </a:p>
          <a:p>
            <a:pPr marL="0" indent="0" algn="l">
              <a:lnSpc>
                <a:spcPct val="100000"/>
              </a:lnSpc>
            </a:pPr>
            <a:r>
              <a:rPr lang="es-ES" sz="2400" dirty="0">
                <a:solidFill>
                  <a:schemeClr val="accent1"/>
                </a:solidFill>
                <a:sym typeface="Wingdings" pitchFamily="2" charset="2"/>
              </a:rPr>
              <a:t> </a:t>
            </a:r>
            <a:r>
              <a:rPr lang="en-US" sz="2400" b="1" dirty="0">
                <a:solidFill>
                  <a:schemeClr val="accent1"/>
                </a:solidFill>
              </a:rPr>
              <a:t>What can we do to prevent this from happening?</a:t>
            </a:r>
            <a:endParaRPr lang="es-ES" sz="2400" dirty="0">
              <a:solidFill>
                <a:schemeClr val="accent1"/>
              </a:solidFill>
            </a:endParaRPr>
          </a:p>
          <a:p>
            <a:pPr marL="0" lvl="0" indent="0" algn="l">
              <a:lnSpc>
                <a:spcPct val="100000"/>
              </a:lnSpc>
            </a:pPr>
            <a:endParaRPr dirty="0"/>
          </a:p>
        </p:txBody>
      </p:sp>
      <p:sp>
        <p:nvSpPr>
          <p:cNvPr id="155" name="Google Shape;155;p19"/>
          <p:cNvSpPr/>
          <p:nvPr/>
        </p:nvSpPr>
        <p:spPr>
          <a:xfrm>
            <a:off x="524425" y="5402510"/>
            <a:ext cx="9144000"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sp>
        <p:nvSpPr>
          <p:cNvPr id="156" name="Google Shape;156;p19"/>
          <p:cNvSpPr/>
          <p:nvPr/>
        </p:nvSpPr>
        <p:spPr>
          <a:xfrm>
            <a:off x="524425" y="5859710"/>
            <a:ext cx="9144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sp>
        <p:nvSpPr>
          <p:cNvPr id="158" name="Google Shape;158;p19"/>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4" name="Google Shape;134;p17"/>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pic>
        <p:nvPicPr>
          <p:cNvPr id="10" name="Picture 2" descr="http://bk.lv/wp-content/uploads/2013/03/mission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1689" y="2285992"/>
            <a:ext cx="1428760" cy="1332000"/>
          </a:xfrm>
          <a:prstGeom prst="rect">
            <a:avLst/>
          </a:prstGeom>
          <a:noFill/>
          <a:ln>
            <a:solidFill>
              <a:schemeClr val="accent1"/>
            </a:solidFill>
          </a:ln>
        </p:spPr>
      </p:pic>
      <p:pic>
        <p:nvPicPr>
          <p:cNvPr id="11" name="Picture 4" descr="https://encrypted-tbn1.gstatic.com/images?q=tbn:ANd9GcSdDRcYM5ALyX_3hO8O1BtMTfr7uDZy1P5F1sSKQnuQoQZ1hv6ZYw"/>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94133" y="4244254"/>
            <a:ext cx="1718084" cy="1332000"/>
          </a:xfrm>
          <a:prstGeom prst="rect">
            <a:avLst/>
          </a:prstGeom>
          <a:noFill/>
          <a:ln>
            <a:solidFill>
              <a:schemeClr val="accent1"/>
            </a:solidFill>
          </a:ln>
        </p:spPr>
      </p:pic>
      <p:pic>
        <p:nvPicPr>
          <p:cNvPr id="12" name="Picture 6" descr="http://gpaworld.com/images/values_hands.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108810" y="2285992"/>
            <a:ext cx="1088961" cy="1332000"/>
          </a:xfrm>
          <a:prstGeom prst="rect">
            <a:avLst/>
          </a:prstGeom>
          <a:noFill/>
          <a:ln>
            <a:solidFill>
              <a:schemeClr val="accent1"/>
            </a:solidFill>
          </a:ln>
        </p:spPr>
      </p:pic>
      <p:pic>
        <p:nvPicPr>
          <p:cNvPr id="13" name="Picture 8" descr="http://blog-imgs-68.fc2.com/n/o/f/nofootynolife/trustfall.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493473" y="2285992"/>
            <a:ext cx="1776000" cy="1332000"/>
          </a:xfrm>
          <a:prstGeom prst="rect">
            <a:avLst/>
          </a:prstGeom>
          <a:noFill/>
          <a:ln>
            <a:solidFill>
              <a:schemeClr val="accent1"/>
            </a:solidFill>
          </a:ln>
        </p:spPr>
      </p:pic>
      <p:pic>
        <p:nvPicPr>
          <p:cNvPr id="14" name="Picture 10" descr="http://tweakyourbiz.com/management/files/Whats-your-management-style1.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546295" y="2285992"/>
            <a:ext cx="1652004" cy="1332000"/>
          </a:xfrm>
          <a:prstGeom prst="rect">
            <a:avLst/>
          </a:prstGeom>
          <a:noFill/>
          <a:ln>
            <a:solidFill>
              <a:schemeClr val="accent1"/>
            </a:solidFill>
          </a:ln>
        </p:spPr>
      </p:pic>
      <p:pic>
        <p:nvPicPr>
          <p:cNvPr id="15" name="Picture 2" descr="http://www.davenussbaum.com/wp-content/uploads/2012/06/blind-justice.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505524" y="2285992"/>
            <a:ext cx="1335849" cy="1332000"/>
          </a:xfrm>
          <a:prstGeom prst="rect">
            <a:avLst/>
          </a:prstGeom>
          <a:noFill/>
          <a:ln>
            <a:solidFill>
              <a:schemeClr val="accent1"/>
            </a:solidFill>
          </a:ln>
        </p:spPr>
      </p:pic>
      <p:pic>
        <p:nvPicPr>
          <p:cNvPr id="16" name="Picture 4" descr="http://3.bp.blogspot.com/-uAS5HV4p6H0/UIk9mkwM8RI/AAAAAAAAAEk/fFkkgx-VM_A/s1600/Inclusion2.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83127" y="4244254"/>
            <a:ext cx="1800542" cy="1332000"/>
          </a:xfrm>
          <a:prstGeom prst="rect">
            <a:avLst/>
          </a:prstGeom>
          <a:noFill/>
          <a:ln>
            <a:solidFill>
              <a:schemeClr val="accent1"/>
            </a:solidFill>
          </a:ln>
        </p:spPr>
      </p:pic>
      <p:pic>
        <p:nvPicPr>
          <p:cNvPr id="17" name="Picture 6" descr="http://www.referenceforbusiness.com/photos/management-levels-1.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850795" y="4244254"/>
            <a:ext cx="1776000" cy="1332000"/>
          </a:xfrm>
          <a:prstGeom prst="rect">
            <a:avLst/>
          </a:prstGeom>
          <a:noFill/>
          <a:ln>
            <a:solidFill>
              <a:schemeClr val="accent1"/>
            </a:solidFill>
          </a:ln>
        </p:spPr>
      </p:pic>
      <p:pic>
        <p:nvPicPr>
          <p:cNvPr id="18" name="Picture 8" descr="http://www.piu39style.com/wp-content/uploads/2012/10/empowerment_1000.jpg"/>
          <p:cNvPicPr>
            <a:picLocks noChangeAspect="1" noChangeArrowheads="1"/>
          </p:cNvPicPr>
          <p:nvPr/>
        </p:nvPicPr>
        <p:blipFill>
          <a:blip r:embed="rId11" cstate="email">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6983985" y="4218932"/>
            <a:ext cx="1658779" cy="1332000"/>
          </a:xfrm>
          <a:prstGeom prst="rect">
            <a:avLst/>
          </a:prstGeom>
          <a:noFill/>
          <a:ln>
            <a:solidFill>
              <a:schemeClr val="accent1"/>
            </a:solidFill>
          </a:ln>
        </p:spPr>
      </p:pic>
      <p:sp>
        <p:nvSpPr>
          <p:cNvPr id="19" name="12 CuadroTexto"/>
          <p:cNvSpPr txBox="1"/>
          <p:nvPr/>
        </p:nvSpPr>
        <p:spPr>
          <a:xfrm>
            <a:off x="268813" y="3630043"/>
            <a:ext cx="1643074" cy="584775"/>
          </a:xfrm>
          <a:prstGeom prst="rect">
            <a:avLst/>
          </a:prstGeom>
          <a:noFill/>
        </p:spPr>
        <p:txBody>
          <a:bodyPr wrap="square" rtlCol="0">
            <a:spAutoFit/>
          </a:bodyPr>
          <a:lstStyle/>
          <a:p>
            <a:pPr algn="ctr"/>
            <a:r>
              <a:rPr lang="en-GB" sz="1600" dirty="0"/>
              <a:t>1. Clear Mission and vision</a:t>
            </a:r>
          </a:p>
        </p:txBody>
      </p:sp>
      <p:sp>
        <p:nvSpPr>
          <p:cNvPr id="20" name="13 CuadroTexto"/>
          <p:cNvSpPr txBox="1"/>
          <p:nvPr/>
        </p:nvSpPr>
        <p:spPr>
          <a:xfrm>
            <a:off x="1769011" y="3643314"/>
            <a:ext cx="1714512" cy="584775"/>
          </a:xfrm>
          <a:prstGeom prst="rect">
            <a:avLst/>
          </a:prstGeom>
          <a:noFill/>
        </p:spPr>
        <p:txBody>
          <a:bodyPr wrap="square" rtlCol="0">
            <a:spAutoFit/>
          </a:bodyPr>
          <a:lstStyle/>
          <a:p>
            <a:pPr algn="ctr"/>
            <a:r>
              <a:rPr lang="en-GB" sz="1600" dirty="0"/>
              <a:t>2. Shared corporate values</a:t>
            </a:r>
          </a:p>
        </p:txBody>
      </p:sp>
      <p:sp>
        <p:nvSpPr>
          <p:cNvPr id="21" name="14 CuadroTexto"/>
          <p:cNvSpPr txBox="1"/>
          <p:nvPr/>
        </p:nvSpPr>
        <p:spPr>
          <a:xfrm>
            <a:off x="3483523" y="3630043"/>
            <a:ext cx="1643074" cy="338554"/>
          </a:xfrm>
          <a:prstGeom prst="rect">
            <a:avLst/>
          </a:prstGeom>
          <a:noFill/>
        </p:spPr>
        <p:txBody>
          <a:bodyPr wrap="square" rtlCol="0">
            <a:spAutoFit/>
          </a:bodyPr>
          <a:lstStyle/>
          <a:p>
            <a:pPr algn="ctr"/>
            <a:r>
              <a:rPr lang="en-GB" sz="1600" dirty="0"/>
              <a:t>3. Trust</a:t>
            </a:r>
          </a:p>
        </p:txBody>
      </p:sp>
      <p:sp>
        <p:nvSpPr>
          <p:cNvPr id="22" name="15 CuadroTexto"/>
          <p:cNvSpPr txBox="1"/>
          <p:nvPr/>
        </p:nvSpPr>
        <p:spPr>
          <a:xfrm>
            <a:off x="5198035" y="3643314"/>
            <a:ext cx="2143140" cy="584775"/>
          </a:xfrm>
          <a:prstGeom prst="rect">
            <a:avLst/>
          </a:prstGeom>
          <a:noFill/>
        </p:spPr>
        <p:txBody>
          <a:bodyPr wrap="square" rtlCol="0">
            <a:spAutoFit/>
          </a:bodyPr>
          <a:lstStyle/>
          <a:p>
            <a:pPr algn="ctr"/>
            <a:r>
              <a:rPr lang="en-GB" sz="1600" dirty="0"/>
              <a:t>4. Managerial style and leadership</a:t>
            </a:r>
          </a:p>
        </p:txBody>
      </p:sp>
      <p:sp>
        <p:nvSpPr>
          <p:cNvPr id="23" name="16 CuadroTexto"/>
          <p:cNvSpPr txBox="1"/>
          <p:nvPr/>
        </p:nvSpPr>
        <p:spPr>
          <a:xfrm>
            <a:off x="7126861" y="3643314"/>
            <a:ext cx="1643074" cy="338554"/>
          </a:xfrm>
          <a:prstGeom prst="rect">
            <a:avLst/>
          </a:prstGeom>
          <a:noFill/>
        </p:spPr>
        <p:txBody>
          <a:bodyPr wrap="square" rtlCol="0">
            <a:spAutoFit/>
          </a:bodyPr>
          <a:lstStyle/>
          <a:p>
            <a:pPr algn="ctr"/>
            <a:r>
              <a:rPr lang="en-GB" sz="1600" dirty="0"/>
              <a:t>5. Fairness</a:t>
            </a:r>
          </a:p>
        </p:txBody>
      </p:sp>
      <p:sp>
        <p:nvSpPr>
          <p:cNvPr id="24" name="17 CuadroTexto"/>
          <p:cNvSpPr txBox="1"/>
          <p:nvPr/>
        </p:nvSpPr>
        <p:spPr>
          <a:xfrm>
            <a:off x="483127" y="5576254"/>
            <a:ext cx="1643074" cy="338554"/>
          </a:xfrm>
          <a:prstGeom prst="rect">
            <a:avLst/>
          </a:prstGeom>
          <a:noFill/>
        </p:spPr>
        <p:txBody>
          <a:bodyPr wrap="square" rtlCol="0">
            <a:spAutoFit/>
          </a:bodyPr>
          <a:lstStyle/>
          <a:p>
            <a:pPr algn="ctr"/>
            <a:r>
              <a:rPr lang="en-GB" sz="1600" dirty="0"/>
              <a:t>6. Inclusion</a:t>
            </a:r>
          </a:p>
        </p:txBody>
      </p:sp>
      <p:sp>
        <p:nvSpPr>
          <p:cNvPr id="25" name="18 CuadroTexto"/>
          <p:cNvSpPr txBox="1"/>
          <p:nvPr/>
        </p:nvSpPr>
        <p:spPr>
          <a:xfrm>
            <a:off x="2697705" y="5576254"/>
            <a:ext cx="1643074" cy="338554"/>
          </a:xfrm>
          <a:prstGeom prst="rect">
            <a:avLst/>
          </a:prstGeom>
          <a:noFill/>
        </p:spPr>
        <p:txBody>
          <a:bodyPr wrap="square" rtlCol="0">
            <a:spAutoFit/>
          </a:bodyPr>
          <a:lstStyle/>
          <a:p>
            <a:pPr algn="ctr"/>
            <a:r>
              <a:rPr lang="en-GB" sz="1600" dirty="0"/>
              <a:t>7. Recognition</a:t>
            </a:r>
          </a:p>
        </p:txBody>
      </p:sp>
      <p:sp>
        <p:nvSpPr>
          <p:cNvPr id="26" name="19 CuadroTexto"/>
          <p:cNvSpPr txBox="1"/>
          <p:nvPr/>
        </p:nvSpPr>
        <p:spPr>
          <a:xfrm>
            <a:off x="4626531" y="5576254"/>
            <a:ext cx="2286016" cy="584775"/>
          </a:xfrm>
          <a:prstGeom prst="rect">
            <a:avLst/>
          </a:prstGeom>
          <a:noFill/>
        </p:spPr>
        <p:txBody>
          <a:bodyPr wrap="square" rtlCol="0">
            <a:spAutoFit/>
          </a:bodyPr>
          <a:lstStyle/>
          <a:p>
            <a:pPr algn="ctr"/>
            <a:r>
              <a:rPr lang="en-GB" sz="1600" dirty="0"/>
              <a:t>8. Flat organisational culture</a:t>
            </a:r>
          </a:p>
        </p:txBody>
      </p:sp>
      <p:sp>
        <p:nvSpPr>
          <p:cNvPr id="27" name="20 CuadroTexto"/>
          <p:cNvSpPr txBox="1"/>
          <p:nvPr/>
        </p:nvSpPr>
        <p:spPr>
          <a:xfrm>
            <a:off x="6912547" y="5537661"/>
            <a:ext cx="1857388" cy="338554"/>
          </a:xfrm>
          <a:prstGeom prst="rect">
            <a:avLst/>
          </a:prstGeom>
          <a:noFill/>
        </p:spPr>
        <p:txBody>
          <a:bodyPr wrap="square" rtlCol="0">
            <a:spAutoFit/>
          </a:bodyPr>
          <a:lstStyle/>
          <a:p>
            <a:pPr algn="ctr"/>
            <a:r>
              <a:rPr lang="en-GB" sz="1600" dirty="0"/>
              <a:t>9. Empowerment </a:t>
            </a:r>
          </a:p>
        </p:txBody>
      </p:sp>
      <p:sp>
        <p:nvSpPr>
          <p:cNvPr id="28" name="Google Shape;131;p17"/>
          <p:cNvSpPr txBox="1">
            <a:spLocks/>
          </p:cNvSpPr>
          <p:nvPr/>
        </p:nvSpPr>
        <p:spPr>
          <a:xfrm>
            <a:off x="311700" y="1601512"/>
            <a:ext cx="8689456" cy="373821"/>
          </a:xfrm>
          <a:prstGeom prst="roundRect">
            <a:avLst>
              <a:gd name="adj" fmla="val 16667"/>
            </a:avLst>
          </a:prstGeom>
          <a:solidFill>
            <a:srgbClr val="3086B8"/>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4500"/>
              <a:buFont typeface="Trebuchet MS"/>
              <a:buNone/>
              <a:defRPr sz="45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chemeClr val="lt2"/>
              </a:buClr>
              <a:buSzPts val="3060"/>
            </a:pPr>
            <a:r>
              <a:rPr lang="en-US" sz="2000" b="1" dirty="0">
                <a:solidFill>
                  <a:schemeClr val="lt1"/>
                </a:solidFill>
              </a:rPr>
              <a:t>Organizational characteristics that promote talent retention</a:t>
            </a:r>
            <a:endParaRPr lang="en-US" sz="2000" b="1" dirty="0">
              <a:solidFill>
                <a:schemeClr val="lt2"/>
              </a:solidFill>
            </a:endParaRPr>
          </a:p>
        </p:txBody>
      </p:sp>
    </p:spTree>
    <p:extLst>
      <p:ext uri="{BB962C8B-B14F-4D97-AF65-F5344CB8AC3E}">
        <p14:creationId xmlns:p14="http://schemas.microsoft.com/office/powerpoint/2010/main" val="2705144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800" decel="100000"/>
                                        <p:tgtEl>
                                          <p:spTgt spid="10"/>
                                        </p:tgtEl>
                                      </p:cBhvr>
                                    </p:animEffect>
                                    <p:anim calcmode="lin" valueType="num">
                                      <p:cBhvr>
                                        <p:cTn id="8" dur="800" decel="100000" fill="hold"/>
                                        <p:tgtEl>
                                          <p:spTgt spid="10"/>
                                        </p:tgtEl>
                                        <p:attrNameLst>
                                          <p:attrName>style.rotation</p:attrName>
                                        </p:attrNameLst>
                                      </p:cBhvr>
                                      <p:tavLst>
                                        <p:tav tm="0">
                                          <p:val>
                                            <p:fltVal val="-90"/>
                                          </p:val>
                                        </p:tav>
                                        <p:tav tm="100000">
                                          <p:val>
                                            <p:fltVal val="0"/>
                                          </p:val>
                                        </p:tav>
                                      </p:tavLst>
                                    </p:anim>
                                    <p:anim calcmode="lin" valueType="num">
                                      <p:cBhvr>
                                        <p:cTn id="9" dur="800" decel="100000" fill="hold"/>
                                        <p:tgtEl>
                                          <p:spTgt spid="10"/>
                                        </p:tgtEl>
                                        <p:attrNameLst>
                                          <p:attrName>ppt_x</p:attrName>
                                        </p:attrNameLst>
                                      </p:cBhvr>
                                      <p:tavLst>
                                        <p:tav tm="0">
                                          <p:val>
                                            <p:strVal val="#ppt_x+0.4"/>
                                          </p:val>
                                        </p:tav>
                                        <p:tav tm="100000">
                                          <p:val>
                                            <p:strVal val="#ppt_x-0.05"/>
                                          </p:val>
                                        </p:tav>
                                      </p:tavLst>
                                    </p:anim>
                                    <p:anim calcmode="lin" valueType="num">
                                      <p:cBhvr>
                                        <p:cTn id="10" dur="800" decel="100000" fill="hold"/>
                                        <p:tgtEl>
                                          <p:spTgt spid="1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800" decel="100000"/>
                                        <p:tgtEl>
                                          <p:spTgt spid="19"/>
                                        </p:tgtEl>
                                      </p:cBhvr>
                                    </p:animEffect>
                                    <p:anim calcmode="lin" valueType="num">
                                      <p:cBhvr>
                                        <p:cTn id="16" dur="800" decel="100000" fill="hold"/>
                                        <p:tgtEl>
                                          <p:spTgt spid="19"/>
                                        </p:tgtEl>
                                        <p:attrNameLst>
                                          <p:attrName>style.rotation</p:attrName>
                                        </p:attrNameLst>
                                      </p:cBhvr>
                                      <p:tavLst>
                                        <p:tav tm="0">
                                          <p:val>
                                            <p:fltVal val="-90"/>
                                          </p:val>
                                        </p:tav>
                                        <p:tav tm="100000">
                                          <p:val>
                                            <p:fltVal val="0"/>
                                          </p:val>
                                        </p:tav>
                                      </p:tavLst>
                                    </p:anim>
                                    <p:anim calcmode="lin" valueType="num">
                                      <p:cBhvr>
                                        <p:cTn id="17" dur="800" decel="100000" fill="hold"/>
                                        <p:tgtEl>
                                          <p:spTgt spid="19"/>
                                        </p:tgtEl>
                                        <p:attrNameLst>
                                          <p:attrName>ppt_x</p:attrName>
                                        </p:attrNameLst>
                                      </p:cBhvr>
                                      <p:tavLst>
                                        <p:tav tm="0">
                                          <p:val>
                                            <p:strVal val="#ppt_x+0.4"/>
                                          </p:val>
                                        </p:tav>
                                        <p:tav tm="100000">
                                          <p:val>
                                            <p:strVal val="#ppt_x-0.05"/>
                                          </p:val>
                                        </p:tav>
                                      </p:tavLst>
                                    </p:anim>
                                    <p:anim calcmode="lin" valueType="num">
                                      <p:cBhvr>
                                        <p:cTn id="18" dur="800" decel="100000" fill="hold"/>
                                        <p:tgtEl>
                                          <p:spTgt spid="19"/>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0"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800" decel="100000"/>
                                        <p:tgtEl>
                                          <p:spTgt spid="12"/>
                                        </p:tgtEl>
                                      </p:cBhvr>
                                    </p:animEffect>
                                    <p:anim calcmode="lin" valueType="num">
                                      <p:cBhvr>
                                        <p:cTn id="26" dur="800" decel="100000" fill="hold"/>
                                        <p:tgtEl>
                                          <p:spTgt spid="12"/>
                                        </p:tgtEl>
                                        <p:attrNameLst>
                                          <p:attrName>style.rotation</p:attrName>
                                        </p:attrNameLst>
                                      </p:cBhvr>
                                      <p:tavLst>
                                        <p:tav tm="0">
                                          <p:val>
                                            <p:fltVal val="-90"/>
                                          </p:val>
                                        </p:tav>
                                        <p:tav tm="100000">
                                          <p:val>
                                            <p:fltVal val="0"/>
                                          </p:val>
                                        </p:tav>
                                      </p:tavLst>
                                    </p:anim>
                                    <p:anim calcmode="lin" valueType="num">
                                      <p:cBhvr>
                                        <p:cTn id="27" dur="800" decel="100000" fill="hold"/>
                                        <p:tgtEl>
                                          <p:spTgt spid="12"/>
                                        </p:tgtEl>
                                        <p:attrNameLst>
                                          <p:attrName>ppt_x</p:attrName>
                                        </p:attrNameLst>
                                      </p:cBhvr>
                                      <p:tavLst>
                                        <p:tav tm="0">
                                          <p:val>
                                            <p:strVal val="#ppt_x+0.4"/>
                                          </p:val>
                                        </p:tav>
                                        <p:tav tm="100000">
                                          <p:val>
                                            <p:strVal val="#ppt_x-0.05"/>
                                          </p:val>
                                        </p:tav>
                                      </p:tavLst>
                                    </p:anim>
                                    <p:anim calcmode="lin" valueType="num">
                                      <p:cBhvr>
                                        <p:cTn id="28" dur="800" decel="100000" fill="hold"/>
                                        <p:tgtEl>
                                          <p:spTgt spid="12"/>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par>
                                <p:cTn id="31" presetID="30"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800" decel="100000"/>
                                        <p:tgtEl>
                                          <p:spTgt spid="20"/>
                                        </p:tgtEl>
                                      </p:cBhvr>
                                    </p:animEffect>
                                    <p:anim calcmode="lin" valueType="num">
                                      <p:cBhvr>
                                        <p:cTn id="34" dur="800" decel="100000" fill="hold"/>
                                        <p:tgtEl>
                                          <p:spTgt spid="20"/>
                                        </p:tgtEl>
                                        <p:attrNameLst>
                                          <p:attrName>style.rotation</p:attrName>
                                        </p:attrNameLst>
                                      </p:cBhvr>
                                      <p:tavLst>
                                        <p:tav tm="0">
                                          <p:val>
                                            <p:fltVal val="-90"/>
                                          </p:val>
                                        </p:tav>
                                        <p:tav tm="100000">
                                          <p:val>
                                            <p:fltVal val="0"/>
                                          </p:val>
                                        </p:tav>
                                      </p:tavLst>
                                    </p:anim>
                                    <p:anim calcmode="lin" valueType="num">
                                      <p:cBhvr>
                                        <p:cTn id="35" dur="800" decel="100000" fill="hold"/>
                                        <p:tgtEl>
                                          <p:spTgt spid="20"/>
                                        </p:tgtEl>
                                        <p:attrNameLst>
                                          <p:attrName>ppt_x</p:attrName>
                                        </p:attrNameLst>
                                      </p:cBhvr>
                                      <p:tavLst>
                                        <p:tav tm="0">
                                          <p:val>
                                            <p:strVal val="#ppt_x+0.4"/>
                                          </p:val>
                                        </p:tav>
                                        <p:tav tm="100000">
                                          <p:val>
                                            <p:strVal val="#ppt_x-0.05"/>
                                          </p:val>
                                        </p:tav>
                                      </p:tavLst>
                                    </p:anim>
                                    <p:anim calcmode="lin" valueType="num">
                                      <p:cBhvr>
                                        <p:cTn id="36" dur="800" decel="100000" fill="hold"/>
                                        <p:tgtEl>
                                          <p:spTgt spid="20"/>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20"/>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20"/>
                                        </p:tgtEl>
                                        <p:attrNameLst>
                                          <p:attrName>ppt_y</p:attrName>
                                        </p:attrNameLst>
                                      </p:cBhvr>
                                      <p:tavLst>
                                        <p:tav tm="0">
                                          <p:val>
                                            <p:strVal val="#ppt_y+0.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0"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800" decel="100000"/>
                                        <p:tgtEl>
                                          <p:spTgt spid="13"/>
                                        </p:tgtEl>
                                      </p:cBhvr>
                                    </p:animEffect>
                                    <p:anim calcmode="lin" valueType="num">
                                      <p:cBhvr>
                                        <p:cTn id="44" dur="800" decel="100000" fill="hold"/>
                                        <p:tgtEl>
                                          <p:spTgt spid="13"/>
                                        </p:tgtEl>
                                        <p:attrNameLst>
                                          <p:attrName>style.rotation</p:attrName>
                                        </p:attrNameLst>
                                      </p:cBhvr>
                                      <p:tavLst>
                                        <p:tav tm="0">
                                          <p:val>
                                            <p:fltVal val="-90"/>
                                          </p:val>
                                        </p:tav>
                                        <p:tav tm="100000">
                                          <p:val>
                                            <p:fltVal val="0"/>
                                          </p:val>
                                        </p:tav>
                                      </p:tavLst>
                                    </p:anim>
                                    <p:anim calcmode="lin" valueType="num">
                                      <p:cBhvr>
                                        <p:cTn id="45" dur="800" decel="100000" fill="hold"/>
                                        <p:tgtEl>
                                          <p:spTgt spid="13"/>
                                        </p:tgtEl>
                                        <p:attrNameLst>
                                          <p:attrName>ppt_x</p:attrName>
                                        </p:attrNameLst>
                                      </p:cBhvr>
                                      <p:tavLst>
                                        <p:tav tm="0">
                                          <p:val>
                                            <p:strVal val="#ppt_x+0.4"/>
                                          </p:val>
                                        </p:tav>
                                        <p:tav tm="100000">
                                          <p:val>
                                            <p:strVal val="#ppt_x-0.05"/>
                                          </p:val>
                                        </p:tav>
                                      </p:tavLst>
                                    </p:anim>
                                    <p:anim calcmode="lin" valueType="num">
                                      <p:cBhvr>
                                        <p:cTn id="46" dur="800" decel="100000" fill="hold"/>
                                        <p:tgtEl>
                                          <p:spTgt spid="13"/>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par>
                                <p:cTn id="49" presetID="30"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800" decel="100000"/>
                                        <p:tgtEl>
                                          <p:spTgt spid="21"/>
                                        </p:tgtEl>
                                      </p:cBhvr>
                                    </p:animEffect>
                                    <p:anim calcmode="lin" valueType="num">
                                      <p:cBhvr>
                                        <p:cTn id="52" dur="800" decel="100000" fill="hold"/>
                                        <p:tgtEl>
                                          <p:spTgt spid="21"/>
                                        </p:tgtEl>
                                        <p:attrNameLst>
                                          <p:attrName>style.rotation</p:attrName>
                                        </p:attrNameLst>
                                      </p:cBhvr>
                                      <p:tavLst>
                                        <p:tav tm="0">
                                          <p:val>
                                            <p:fltVal val="-90"/>
                                          </p:val>
                                        </p:tav>
                                        <p:tav tm="100000">
                                          <p:val>
                                            <p:fltVal val="0"/>
                                          </p:val>
                                        </p:tav>
                                      </p:tavLst>
                                    </p:anim>
                                    <p:anim calcmode="lin" valueType="num">
                                      <p:cBhvr>
                                        <p:cTn id="53" dur="800" decel="100000" fill="hold"/>
                                        <p:tgtEl>
                                          <p:spTgt spid="21"/>
                                        </p:tgtEl>
                                        <p:attrNameLst>
                                          <p:attrName>ppt_x</p:attrName>
                                        </p:attrNameLst>
                                      </p:cBhvr>
                                      <p:tavLst>
                                        <p:tav tm="0">
                                          <p:val>
                                            <p:strVal val="#ppt_x+0.4"/>
                                          </p:val>
                                        </p:tav>
                                        <p:tav tm="100000">
                                          <p:val>
                                            <p:strVal val="#ppt_x-0.05"/>
                                          </p:val>
                                        </p:tav>
                                      </p:tavLst>
                                    </p:anim>
                                    <p:anim calcmode="lin" valueType="num">
                                      <p:cBhvr>
                                        <p:cTn id="54" dur="800" decel="100000" fill="hold"/>
                                        <p:tgtEl>
                                          <p:spTgt spid="21"/>
                                        </p:tgtEl>
                                        <p:attrNameLst>
                                          <p:attrName>ppt_y</p:attrName>
                                        </p:attrNameLst>
                                      </p:cBhvr>
                                      <p:tavLst>
                                        <p:tav tm="0">
                                          <p:val>
                                            <p:strVal val="#ppt_y-0.4"/>
                                          </p:val>
                                        </p:tav>
                                        <p:tav tm="100000">
                                          <p:val>
                                            <p:strVal val="#ppt_y+0.1"/>
                                          </p:val>
                                        </p:tav>
                                      </p:tavLst>
                                    </p:anim>
                                    <p:anim calcmode="lin" valueType="num">
                                      <p:cBhvr>
                                        <p:cTn id="55" dur="200" accel="100000" fill="hold">
                                          <p:stCondLst>
                                            <p:cond delay="800"/>
                                          </p:stCondLst>
                                        </p:cTn>
                                        <p:tgtEl>
                                          <p:spTgt spid="21"/>
                                        </p:tgtEl>
                                        <p:attrNameLst>
                                          <p:attrName>ppt_x</p:attrName>
                                        </p:attrNameLst>
                                      </p:cBhvr>
                                      <p:tavLst>
                                        <p:tav tm="0">
                                          <p:val>
                                            <p:strVal val="#ppt_x-0.05"/>
                                          </p:val>
                                        </p:tav>
                                        <p:tav tm="100000">
                                          <p:val>
                                            <p:strVal val="#ppt_x"/>
                                          </p:val>
                                        </p:tav>
                                      </p:tavLst>
                                    </p:anim>
                                    <p:anim calcmode="lin" valueType="num">
                                      <p:cBhvr>
                                        <p:cTn id="56" dur="200" accel="100000" fill="hold">
                                          <p:stCondLst>
                                            <p:cond delay="800"/>
                                          </p:stCondLst>
                                        </p:cTn>
                                        <p:tgtEl>
                                          <p:spTgt spid="21"/>
                                        </p:tgtEl>
                                        <p:attrNameLst>
                                          <p:attrName>ppt_y</p:attrName>
                                        </p:attrNameLst>
                                      </p:cBhvr>
                                      <p:tavLst>
                                        <p:tav tm="0">
                                          <p:val>
                                            <p:strVal val="#ppt_y+0.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0" presetClass="entr" presetSubtype="0" fill="hold"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800" decel="100000"/>
                                        <p:tgtEl>
                                          <p:spTgt spid="14"/>
                                        </p:tgtEl>
                                      </p:cBhvr>
                                    </p:animEffect>
                                    <p:anim calcmode="lin" valueType="num">
                                      <p:cBhvr>
                                        <p:cTn id="62" dur="800" decel="100000" fill="hold"/>
                                        <p:tgtEl>
                                          <p:spTgt spid="14"/>
                                        </p:tgtEl>
                                        <p:attrNameLst>
                                          <p:attrName>style.rotation</p:attrName>
                                        </p:attrNameLst>
                                      </p:cBhvr>
                                      <p:tavLst>
                                        <p:tav tm="0">
                                          <p:val>
                                            <p:fltVal val="-90"/>
                                          </p:val>
                                        </p:tav>
                                        <p:tav tm="100000">
                                          <p:val>
                                            <p:fltVal val="0"/>
                                          </p:val>
                                        </p:tav>
                                      </p:tavLst>
                                    </p:anim>
                                    <p:anim calcmode="lin" valueType="num">
                                      <p:cBhvr>
                                        <p:cTn id="63" dur="800" decel="100000" fill="hold"/>
                                        <p:tgtEl>
                                          <p:spTgt spid="14"/>
                                        </p:tgtEl>
                                        <p:attrNameLst>
                                          <p:attrName>ppt_x</p:attrName>
                                        </p:attrNameLst>
                                      </p:cBhvr>
                                      <p:tavLst>
                                        <p:tav tm="0">
                                          <p:val>
                                            <p:strVal val="#ppt_x+0.4"/>
                                          </p:val>
                                        </p:tav>
                                        <p:tav tm="100000">
                                          <p:val>
                                            <p:strVal val="#ppt_x-0.05"/>
                                          </p:val>
                                        </p:tav>
                                      </p:tavLst>
                                    </p:anim>
                                    <p:anim calcmode="lin" valueType="num">
                                      <p:cBhvr>
                                        <p:cTn id="64" dur="800" decel="100000" fill="hold"/>
                                        <p:tgtEl>
                                          <p:spTgt spid="14"/>
                                        </p:tgtEl>
                                        <p:attrNameLst>
                                          <p:attrName>ppt_y</p:attrName>
                                        </p:attrNameLst>
                                      </p:cBhvr>
                                      <p:tavLst>
                                        <p:tav tm="0">
                                          <p:val>
                                            <p:strVal val="#ppt_y-0.4"/>
                                          </p:val>
                                        </p:tav>
                                        <p:tav tm="100000">
                                          <p:val>
                                            <p:strVal val="#ppt_y+0.1"/>
                                          </p:val>
                                        </p:tav>
                                      </p:tavLst>
                                    </p:anim>
                                    <p:anim calcmode="lin" valueType="num">
                                      <p:cBhvr>
                                        <p:cTn id="65"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66"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par>
                                <p:cTn id="67" presetID="30" presetClass="entr" presetSubtype="0"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800" decel="100000"/>
                                        <p:tgtEl>
                                          <p:spTgt spid="22"/>
                                        </p:tgtEl>
                                      </p:cBhvr>
                                    </p:animEffect>
                                    <p:anim calcmode="lin" valueType="num">
                                      <p:cBhvr>
                                        <p:cTn id="70" dur="800" decel="100000" fill="hold"/>
                                        <p:tgtEl>
                                          <p:spTgt spid="22"/>
                                        </p:tgtEl>
                                        <p:attrNameLst>
                                          <p:attrName>style.rotation</p:attrName>
                                        </p:attrNameLst>
                                      </p:cBhvr>
                                      <p:tavLst>
                                        <p:tav tm="0">
                                          <p:val>
                                            <p:fltVal val="-90"/>
                                          </p:val>
                                        </p:tav>
                                        <p:tav tm="100000">
                                          <p:val>
                                            <p:fltVal val="0"/>
                                          </p:val>
                                        </p:tav>
                                      </p:tavLst>
                                    </p:anim>
                                    <p:anim calcmode="lin" valueType="num">
                                      <p:cBhvr>
                                        <p:cTn id="71" dur="800" decel="100000" fill="hold"/>
                                        <p:tgtEl>
                                          <p:spTgt spid="22"/>
                                        </p:tgtEl>
                                        <p:attrNameLst>
                                          <p:attrName>ppt_x</p:attrName>
                                        </p:attrNameLst>
                                      </p:cBhvr>
                                      <p:tavLst>
                                        <p:tav tm="0">
                                          <p:val>
                                            <p:strVal val="#ppt_x+0.4"/>
                                          </p:val>
                                        </p:tav>
                                        <p:tav tm="100000">
                                          <p:val>
                                            <p:strVal val="#ppt_x-0.05"/>
                                          </p:val>
                                        </p:tav>
                                      </p:tavLst>
                                    </p:anim>
                                    <p:anim calcmode="lin" valueType="num">
                                      <p:cBhvr>
                                        <p:cTn id="72" dur="800" decel="100000" fill="hold"/>
                                        <p:tgtEl>
                                          <p:spTgt spid="22"/>
                                        </p:tgtEl>
                                        <p:attrNameLst>
                                          <p:attrName>ppt_y</p:attrName>
                                        </p:attrNameLst>
                                      </p:cBhvr>
                                      <p:tavLst>
                                        <p:tav tm="0">
                                          <p:val>
                                            <p:strVal val="#ppt_y-0.4"/>
                                          </p:val>
                                        </p:tav>
                                        <p:tav tm="100000">
                                          <p:val>
                                            <p:strVal val="#ppt_y+0.1"/>
                                          </p:val>
                                        </p:tav>
                                      </p:tavLst>
                                    </p:anim>
                                    <p:anim calcmode="lin" valueType="num">
                                      <p:cBhvr>
                                        <p:cTn id="73" dur="200" accel="100000" fill="hold">
                                          <p:stCondLst>
                                            <p:cond delay="800"/>
                                          </p:stCondLst>
                                        </p:cTn>
                                        <p:tgtEl>
                                          <p:spTgt spid="22"/>
                                        </p:tgtEl>
                                        <p:attrNameLst>
                                          <p:attrName>ppt_x</p:attrName>
                                        </p:attrNameLst>
                                      </p:cBhvr>
                                      <p:tavLst>
                                        <p:tav tm="0">
                                          <p:val>
                                            <p:strVal val="#ppt_x-0.05"/>
                                          </p:val>
                                        </p:tav>
                                        <p:tav tm="100000">
                                          <p:val>
                                            <p:strVal val="#ppt_x"/>
                                          </p:val>
                                        </p:tav>
                                      </p:tavLst>
                                    </p:anim>
                                    <p:anim calcmode="lin" valueType="num">
                                      <p:cBhvr>
                                        <p:cTn id="74" dur="200" accel="100000" fill="hold">
                                          <p:stCondLst>
                                            <p:cond delay="800"/>
                                          </p:stCondLst>
                                        </p:cTn>
                                        <p:tgtEl>
                                          <p:spTgt spid="22"/>
                                        </p:tgtEl>
                                        <p:attrNameLst>
                                          <p:attrName>ppt_y</p:attrName>
                                        </p:attrNameLst>
                                      </p:cBhvr>
                                      <p:tavLst>
                                        <p:tav tm="0">
                                          <p:val>
                                            <p:strVal val="#ppt_y+0.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30" presetClass="entr" presetSubtype="0" fill="hold" grpId="0" nodeType="click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fade">
                                      <p:cBhvr>
                                        <p:cTn id="79" dur="800" decel="100000"/>
                                        <p:tgtEl>
                                          <p:spTgt spid="23"/>
                                        </p:tgtEl>
                                      </p:cBhvr>
                                    </p:animEffect>
                                    <p:anim calcmode="lin" valueType="num">
                                      <p:cBhvr>
                                        <p:cTn id="80" dur="800" decel="100000" fill="hold"/>
                                        <p:tgtEl>
                                          <p:spTgt spid="23"/>
                                        </p:tgtEl>
                                        <p:attrNameLst>
                                          <p:attrName>style.rotation</p:attrName>
                                        </p:attrNameLst>
                                      </p:cBhvr>
                                      <p:tavLst>
                                        <p:tav tm="0">
                                          <p:val>
                                            <p:fltVal val="-90"/>
                                          </p:val>
                                        </p:tav>
                                        <p:tav tm="100000">
                                          <p:val>
                                            <p:fltVal val="0"/>
                                          </p:val>
                                        </p:tav>
                                      </p:tavLst>
                                    </p:anim>
                                    <p:anim calcmode="lin" valueType="num">
                                      <p:cBhvr>
                                        <p:cTn id="81" dur="800" decel="100000" fill="hold"/>
                                        <p:tgtEl>
                                          <p:spTgt spid="23"/>
                                        </p:tgtEl>
                                        <p:attrNameLst>
                                          <p:attrName>ppt_x</p:attrName>
                                        </p:attrNameLst>
                                      </p:cBhvr>
                                      <p:tavLst>
                                        <p:tav tm="0">
                                          <p:val>
                                            <p:strVal val="#ppt_x+0.4"/>
                                          </p:val>
                                        </p:tav>
                                        <p:tav tm="100000">
                                          <p:val>
                                            <p:strVal val="#ppt_x-0.05"/>
                                          </p:val>
                                        </p:tav>
                                      </p:tavLst>
                                    </p:anim>
                                    <p:anim calcmode="lin" valueType="num">
                                      <p:cBhvr>
                                        <p:cTn id="82" dur="800" decel="100000" fill="hold"/>
                                        <p:tgtEl>
                                          <p:spTgt spid="23"/>
                                        </p:tgtEl>
                                        <p:attrNameLst>
                                          <p:attrName>ppt_y</p:attrName>
                                        </p:attrNameLst>
                                      </p:cBhvr>
                                      <p:tavLst>
                                        <p:tav tm="0">
                                          <p:val>
                                            <p:strVal val="#ppt_y-0.4"/>
                                          </p:val>
                                        </p:tav>
                                        <p:tav tm="100000">
                                          <p:val>
                                            <p:strVal val="#ppt_y+0.1"/>
                                          </p:val>
                                        </p:tav>
                                      </p:tavLst>
                                    </p:anim>
                                    <p:anim calcmode="lin" valueType="num">
                                      <p:cBhvr>
                                        <p:cTn id="83" dur="200" accel="100000" fill="hold">
                                          <p:stCondLst>
                                            <p:cond delay="800"/>
                                          </p:stCondLst>
                                        </p:cTn>
                                        <p:tgtEl>
                                          <p:spTgt spid="23"/>
                                        </p:tgtEl>
                                        <p:attrNameLst>
                                          <p:attrName>ppt_x</p:attrName>
                                        </p:attrNameLst>
                                      </p:cBhvr>
                                      <p:tavLst>
                                        <p:tav tm="0">
                                          <p:val>
                                            <p:strVal val="#ppt_x-0.05"/>
                                          </p:val>
                                        </p:tav>
                                        <p:tav tm="100000">
                                          <p:val>
                                            <p:strVal val="#ppt_x"/>
                                          </p:val>
                                        </p:tav>
                                      </p:tavLst>
                                    </p:anim>
                                    <p:anim calcmode="lin" valueType="num">
                                      <p:cBhvr>
                                        <p:cTn id="84" dur="200" accel="100000" fill="hold">
                                          <p:stCondLst>
                                            <p:cond delay="800"/>
                                          </p:stCondLst>
                                        </p:cTn>
                                        <p:tgtEl>
                                          <p:spTgt spid="23"/>
                                        </p:tgtEl>
                                        <p:attrNameLst>
                                          <p:attrName>ppt_y</p:attrName>
                                        </p:attrNameLst>
                                      </p:cBhvr>
                                      <p:tavLst>
                                        <p:tav tm="0">
                                          <p:val>
                                            <p:strVal val="#ppt_y+0.1"/>
                                          </p:val>
                                        </p:tav>
                                        <p:tav tm="100000">
                                          <p:val>
                                            <p:strVal val="#ppt_y"/>
                                          </p:val>
                                        </p:tav>
                                      </p:tavLst>
                                    </p:anim>
                                  </p:childTnLst>
                                </p:cTn>
                              </p:par>
                              <p:par>
                                <p:cTn id="85" presetID="30" presetClass="entr" presetSubtype="0" fill="hold" nodeType="with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fade">
                                      <p:cBhvr>
                                        <p:cTn id="87" dur="800" decel="100000"/>
                                        <p:tgtEl>
                                          <p:spTgt spid="15"/>
                                        </p:tgtEl>
                                      </p:cBhvr>
                                    </p:animEffect>
                                    <p:anim calcmode="lin" valueType="num">
                                      <p:cBhvr>
                                        <p:cTn id="88" dur="800" decel="100000" fill="hold"/>
                                        <p:tgtEl>
                                          <p:spTgt spid="15"/>
                                        </p:tgtEl>
                                        <p:attrNameLst>
                                          <p:attrName>style.rotation</p:attrName>
                                        </p:attrNameLst>
                                      </p:cBhvr>
                                      <p:tavLst>
                                        <p:tav tm="0">
                                          <p:val>
                                            <p:fltVal val="-90"/>
                                          </p:val>
                                        </p:tav>
                                        <p:tav tm="100000">
                                          <p:val>
                                            <p:fltVal val="0"/>
                                          </p:val>
                                        </p:tav>
                                      </p:tavLst>
                                    </p:anim>
                                    <p:anim calcmode="lin" valueType="num">
                                      <p:cBhvr>
                                        <p:cTn id="89" dur="800" decel="100000" fill="hold"/>
                                        <p:tgtEl>
                                          <p:spTgt spid="15"/>
                                        </p:tgtEl>
                                        <p:attrNameLst>
                                          <p:attrName>ppt_x</p:attrName>
                                        </p:attrNameLst>
                                      </p:cBhvr>
                                      <p:tavLst>
                                        <p:tav tm="0">
                                          <p:val>
                                            <p:strVal val="#ppt_x+0.4"/>
                                          </p:val>
                                        </p:tav>
                                        <p:tav tm="100000">
                                          <p:val>
                                            <p:strVal val="#ppt_x-0.05"/>
                                          </p:val>
                                        </p:tav>
                                      </p:tavLst>
                                    </p:anim>
                                    <p:anim calcmode="lin" valueType="num">
                                      <p:cBhvr>
                                        <p:cTn id="90" dur="800" decel="100000" fill="hold"/>
                                        <p:tgtEl>
                                          <p:spTgt spid="15"/>
                                        </p:tgtEl>
                                        <p:attrNameLst>
                                          <p:attrName>ppt_y</p:attrName>
                                        </p:attrNameLst>
                                      </p:cBhvr>
                                      <p:tavLst>
                                        <p:tav tm="0">
                                          <p:val>
                                            <p:strVal val="#ppt_y-0.4"/>
                                          </p:val>
                                        </p:tav>
                                        <p:tav tm="100000">
                                          <p:val>
                                            <p:strVal val="#ppt_y+0.1"/>
                                          </p:val>
                                        </p:tav>
                                      </p:tavLst>
                                    </p:anim>
                                    <p:anim calcmode="lin" valueType="num">
                                      <p:cBhvr>
                                        <p:cTn id="91"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92"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30" presetClass="entr" presetSubtype="0" fill="hold" grpId="0" nodeType="clickEffect">
                                  <p:stCondLst>
                                    <p:cond delay="0"/>
                                  </p:stCondLst>
                                  <p:childTnLst>
                                    <p:set>
                                      <p:cBhvr>
                                        <p:cTn id="96" dur="1" fill="hold">
                                          <p:stCondLst>
                                            <p:cond delay="0"/>
                                          </p:stCondLst>
                                        </p:cTn>
                                        <p:tgtEl>
                                          <p:spTgt spid="24"/>
                                        </p:tgtEl>
                                        <p:attrNameLst>
                                          <p:attrName>style.visibility</p:attrName>
                                        </p:attrNameLst>
                                      </p:cBhvr>
                                      <p:to>
                                        <p:strVal val="visible"/>
                                      </p:to>
                                    </p:set>
                                    <p:animEffect transition="in" filter="fade">
                                      <p:cBhvr>
                                        <p:cTn id="97" dur="800" decel="100000"/>
                                        <p:tgtEl>
                                          <p:spTgt spid="24"/>
                                        </p:tgtEl>
                                      </p:cBhvr>
                                    </p:animEffect>
                                    <p:anim calcmode="lin" valueType="num">
                                      <p:cBhvr>
                                        <p:cTn id="98" dur="800" decel="100000" fill="hold"/>
                                        <p:tgtEl>
                                          <p:spTgt spid="24"/>
                                        </p:tgtEl>
                                        <p:attrNameLst>
                                          <p:attrName>style.rotation</p:attrName>
                                        </p:attrNameLst>
                                      </p:cBhvr>
                                      <p:tavLst>
                                        <p:tav tm="0">
                                          <p:val>
                                            <p:fltVal val="-90"/>
                                          </p:val>
                                        </p:tav>
                                        <p:tav tm="100000">
                                          <p:val>
                                            <p:fltVal val="0"/>
                                          </p:val>
                                        </p:tav>
                                      </p:tavLst>
                                    </p:anim>
                                    <p:anim calcmode="lin" valueType="num">
                                      <p:cBhvr>
                                        <p:cTn id="99" dur="800" decel="100000" fill="hold"/>
                                        <p:tgtEl>
                                          <p:spTgt spid="24"/>
                                        </p:tgtEl>
                                        <p:attrNameLst>
                                          <p:attrName>ppt_x</p:attrName>
                                        </p:attrNameLst>
                                      </p:cBhvr>
                                      <p:tavLst>
                                        <p:tav tm="0">
                                          <p:val>
                                            <p:strVal val="#ppt_x+0.4"/>
                                          </p:val>
                                        </p:tav>
                                        <p:tav tm="100000">
                                          <p:val>
                                            <p:strVal val="#ppt_x-0.05"/>
                                          </p:val>
                                        </p:tav>
                                      </p:tavLst>
                                    </p:anim>
                                    <p:anim calcmode="lin" valueType="num">
                                      <p:cBhvr>
                                        <p:cTn id="100" dur="800" decel="100000" fill="hold"/>
                                        <p:tgtEl>
                                          <p:spTgt spid="24"/>
                                        </p:tgtEl>
                                        <p:attrNameLst>
                                          <p:attrName>ppt_y</p:attrName>
                                        </p:attrNameLst>
                                      </p:cBhvr>
                                      <p:tavLst>
                                        <p:tav tm="0">
                                          <p:val>
                                            <p:strVal val="#ppt_y-0.4"/>
                                          </p:val>
                                        </p:tav>
                                        <p:tav tm="100000">
                                          <p:val>
                                            <p:strVal val="#ppt_y+0.1"/>
                                          </p:val>
                                        </p:tav>
                                      </p:tavLst>
                                    </p:anim>
                                    <p:anim calcmode="lin" valueType="num">
                                      <p:cBhvr>
                                        <p:cTn id="101" dur="200" accel="100000" fill="hold">
                                          <p:stCondLst>
                                            <p:cond delay="800"/>
                                          </p:stCondLst>
                                        </p:cTn>
                                        <p:tgtEl>
                                          <p:spTgt spid="24"/>
                                        </p:tgtEl>
                                        <p:attrNameLst>
                                          <p:attrName>ppt_x</p:attrName>
                                        </p:attrNameLst>
                                      </p:cBhvr>
                                      <p:tavLst>
                                        <p:tav tm="0">
                                          <p:val>
                                            <p:strVal val="#ppt_x-0.05"/>
                                          </p:val>
                                        </p:tav>
                                        <p:tav tm="100000">
                                          <p:val>
                                            <p:strVal val="#ppt_x"/>
                                          </p:val>
                                        </p:tav>
                                      </p:tavLst>
                                    </p:anim>
                                    <p:anim calcmode="lin" valueType="num">
                                      <p:cBhvr>
                                        <p:cTn id="102" dur="200" accel="100000" fill="hold">
                                          <p:stCondLst>
                                            <p:cond delay="800"/>
                                          </p:stCondLst>
                                        </p:cTn>
                                        <p:tgtEl>
                                          <p:spTgt spid="24"/>
                                        </p:tgtEl>
                                        <p:attrNameLst>
                                          <p:attrName>ppt_y</p:attrName>
                                        </p:attrNameLst>
                                      </p:cBhvr>
                                      <p:tavLst>
                                        <p:tav tm="0">
                                          <p:val>
                                            <p:strVal val="#ppt_y+0.1"/>
                                          </p:val>
                                        </p:tav>
                                        <p:tav tm="100000">
                                          <p:val>
                                            <p:strVal val="#ppt_y"/>
                                          </p:val>
                                        </p:tav>
                                      </p:tavLst>
                                    </p:anim>
                                  </p:childTnLst>
                                </p:cTn>
                              </p:par>
                              <p:par>
                                <p:cTn id="103" presetID="30" presetClass="entr" presetSubtype="0" fill="hold" nodeType="with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fade">
                                      <p:cBhvr>
                                        <p:cTn id="105" dur="800" decel="100000"/>
                                        <p:tgtEl>
                                          <p:spTgt spid="16"/>
                                        </p:tgtEl>
                                      </p:cBhvr>
                                    </p:animEffect>
                                    <p:anim calcmode="lin" valueType="num">
                                      <p:cBhvr>
                                        <p:cTn id="106" dur="800" decel="100000" fill="hold"/>
                                        <p:tgtEl>
                                          <p:spTgt spid="16"/>
                                        </p:tgtEl>
                                        <p:attrNameLst>
                                          <p:attrName>style.rotation</p:attrName>
                                        </p:attrNameLst>
                                      </p:cBhvr>
                                      <p:tavLst>
                                        <p:tav tm="0">
                                          <p:val>
                                            <p:fltVal val="-90"/>
                                          </p:val>
                                        </p:tav>
                                        <p:tav tm="100000">
                                          <p:val>
                                            <p:fltVal val="0"/>
                                          </p:val>
                                        </p:tav>
                                      </p:tavLst>
                                    </p:anim>
                                    <p:anim calcmode="lin" valueType="num">
                                      <p:cBhvr>
                                        <p:cTn id="107" dur="800" decel="100000" fill="hold"/>
                                        <p:tgtEl>
                                          <p:spTgt spid="16"/>
                                        </p:tgtEl>
                                        <p:attrNameLst>
                                          <p:attrName>ppt_x</p:attrName>
                                        </p:attrNameLst>
                                      </p:cBhvr>
                                      <p:tavLst>
                                        <p:tav tm="0">
                                          <p:val>
                                            <p:strVal val="#ppt_x+0.4"/>
                                          </p:val>
                                        </p:tav>
                                        <p:tav tm="100000">
                                          <p:val>
                                            <p:strVal val="#ppt_x-0.05"/>
                                          </p:val>
                                        </p:tav>
                                      </p:tavLst>
                                    </p:anim>
                                    <p:anim calcmode="lin" valueType="num">
                                      <p:cBhvr>
                                        <p:cTn id="108" dur="800" decel="100000" fill="hold"/>
                                        <p:tgtEl>
                                          <p:spTgt spid="16"/>
                                        </p:tgtEl>
                                        <p:attrNameLst>
                                          <p:attrName>ppt_y</p:attrName>
                                        </p:attrNameLst>
                                      </p:cBhvr>
                                      <p:tavLst>
                                        <p:tav tm="0">
                                          <p:val>
                                            <p:strVal val="#ppt_y-0.4"/>
                                          </p:val>
                                        </p:tav>
                                        <p:tav tm="100000">
                                          <p:val>
                                            <p:strVal val="#ppt_y+0.1"/>
                                          </p:val>
                                        </p:tav>
                                      </p:tavLst>
                                    </p:anim>
                                    <p:anim calcmode="lin" valueType="num">
                                      <p:cBhvr>
                                        <p:cTn id="109"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110"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30" presetClass="entr" presetSubtype="0" fill="hold" nodeType="clickEffect">
                                  <p:stCondLst>
                                    <p:cond delay="0"/>
                                  </p:stCondLst>
                                  <p:childTnLst>
                                    <p:set>
                                      <p:cBhvr>
                                        <p:cTn id="114" dur="1" fill="hold">
                                          <p:stCondLst>
                                            <p:cond delay="0"/>
                                          </p:stCondLst>
                                        </p:cTn>
                                        <p:tgtEl>
                                          <p:spTgt spid="11"/>
                                        </p:tgtEl>
                                        <p:attrNameLst>
                                          <p:attrName>style.visibility</p:attrName>
                                        </p:attrNameLst>
                                      </p:cBhvr>
                                      <p:to>
                                        <p:strVal val="visible"/>
                                      </p:to>
                                    </p:set>
                                    <p:animEffect transition="in" filter="fade">
                                      <p:cBhvr>
                                        <p:cTn id="115" dur="800" decel="100000"/>
                                        <p:tgtEl>
                                          <p:spTgt spid="11"/>
                                        </p:tgtEl>
                                      </p:cBhvr>
                                    </p:animEffect>
                                    <p:anim calcmode="lin" valueType="num">
                                      <p:cBhvr>
                                        <p:cTn id="116" dur="800" decel="100000" fill="hold"/>
                                        <p:tgtEl>
                                          <p:spTgt spid="11"/>
                                        </p:tgtEl>
                                        <p:attrNameLst>
                                          <p:attrName>style.rotation</p:attrName>
                                        </p:attrNameLst>
                                      </p:cBhvr>
                                      <p:tavLst>
                                        <p:tav tm="0">
                                          <p:val>
                                            <p:fltVal val="-90"/>
                                          </p:val>
                                        </p:tav>
                                        <p:tav tm="100000">
                                          <p:val>
                                            <p:fltVal val="0"/>
                                          </p:val>
                                        </p:tav>
                                      </p:tavLst>
                                    </p:anim>
                                    <p:anim calcmode="lin" valueType="num">
                                      <p:cBhvr>
                                        <p:cTn id="117" dur="800" decel="100000" fill="hold"/>
                                        <p:tgtEl>
                                          <p:spTgt spid="11"/>
                                        </p:tgtEl>
                                        <p:attrNameLst>
                                          <p:attrName>ppt_x</p:attrName>
                                        </p:attrNameLst>
                                      </p:cBhvr>
                                      <p:tavLst>
                                        <p:tav tm="0">
                                          <p:val>
                                            <p:strVal val="#ppt_x+0.4"/>
                                          </p:val>
                                        </p:tav>
                                        <p:tav tm="100000">
                                          <p:val>
                                            <p:strVal val="#ppt_x-0.05"/>
                                          </p:val>
                                        </p:tav>
                                      </p:tavLst>
                                    </p:anim>
                                    <p:anim calcmode="lin" valueType="num">
                                      <p:cBhvr>
                                        <p:cTn id="118" dur="800" decel="100000" fill="hold"/>
                                        <p:tgtEl>
                                          <p:spTgt spid="11"/>
                                        </p:tgtEl>
                                        <p:attrNameLst>
                                          <p:attrName>ppt_y</p:attrName>
                                        </p:attrNameLst>
                                      </p:cBhvr>
                                      <p:tavLst>
                                        <p:tav tm="0">
                                          <p:val>
                                            <p:strVal val="#ppt_y-0.4"/>
                                          </p:val>
                                        </p:tav>
                                        <p:tav tm="100000">
                                          <p:val>
                                            <p:strVal val="#ppt_y+0.1"/>
                                          </p:val>
                                        </p:tav>
                                      </p:tavLst>
                                    </p:anim>
                                    <p:anim calcmode="lin" valueType="num">
                                      <p:cBhvr>
                                        <p:cTn id="119"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120"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par>
                                <p:cTn id="121" presetID="30" presetClass="entr" presetSubtype="0" fill="hold" grpId="0" nodeType="with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fade">
                                      <p:cBhvr>
                                        <p:cTn id="123" dur="800" decel="100000"/>
                                        <p:tgtEl>
                                          <p:spTgt spid="25"/>
                                        </p:tgtEl>
                                      </p:cBhvr>
                                    </p:animEffect>
                                    <p:anim calcmode="lin" valueType="num">
                                      <p:cBhvr>
                                        <p:cTn id="124" dur="800" decel="100000" fill="hold"/>
                                        <p:tgtEl>
                                          <p:spTgt spid="25"/>
                                        </p:tgtEl>
                                        <p:attrNameLst>
                                          <p:attrName>style.rotation</p:attrName>
                                        </p:attrNameLst>
                                      </p:cBhvr>
                                      <p:tavLst>
                                        <p:tav tm="0">
                                          <p:val>
                                            <p:fltVal val="-90"/>
                                          </p:val>
                                        </p:tav>
                                        <p:tav tm="100000">
                                          <p:val>
                                            <p:fltVal val="0"/>
                                          </p:val>
                                        </p:tav>
                                      </p:tavLst>
                                    </p:anim>
                                    <p:anim calcmode="lin" valueType="num">
                                      <p:cBhvr>
                                        <p:cTn id="125" dur="800" decel="100000" fill="hold"/>
                                        <p:tgtEl>
                                          <p:spTgt spid="25"/>
                                        </p:tgtEl>
                                        <p:attrNameLst>
                                          <p:attrName>ppt_x</p:attrName>
                                        </p:attrNameLst>
                                      </p:cBhvr>
                                      <p:tavLst>
                                        <p:tav tm="0">
                                          <p:val>
                                            <p:strVal val="#ppt_x+0.4"/>
                                          </p:val>
                                        </p:tav>
                                        <p:tav tm="100000">
                                          <p:val>
                                            <p:strVal val="#ppt_x-0.05"/>
                                          </p:val>
                                        </p:tav>
                                      </p:tavLst>
                                    </p:anim>
                                    <p:anim calcmode="lin" valueType="num">
                                      <p:cBhvr>
                                        <p:cTn id="126" dur="800" decel="100000" fill="hold"/>
                                        <p:tgtEl>
                                          <p:spTgt spid="25"/>
                                        </p:tgtEl>
                                        <p:attrNameLst>
                                          <p:attrName>ppt_y</p:attrName>
                                        </p:attrNameLst>
                                      </p:cBhvr>
                                      <p:tavLst>
                                        <p:tav tm="0">
                                          <p:val>
                                            <p:strVal val="#ppt_y-0.4"/>
                                          </p:val>
                                        </p:tav>
                                        <p:tav tm="100000">
                                          <p:val>
                                            <p:strVal val="#ppt_y+0.1"/>
                                          </p:val>
                                        </p:tav>
                                      </p:tavLst>
                                    </p:anim>
                                    <p:anim calcmode="lin" valueType="num">
                                      <p:cBhvr>
                                        <p:cTn id="127"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128"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30" presetClass="entr" presetSubtype="0" fill="hold" nodeType="clickEffect">
                                  <p:stCondLst>
                                    <p:cond delay="0"/>
                                  </p:stCondLst>
                                  <p:childTnLst>
                                    <p:set>
                                      <p:cBhvr>
                                        <p:cTn id="132" dur="1" fill="hold">
                                          <p:stCondLst>
                                            <p:cond delay="0"/>
                                          </p:stCondLst>
                                        </p:cTn>
                                        <p:tgtEl>
                                          <p:spTgt spid="17"/>
                                        </p:tgtEl>
                                        <p:attrNameLst>
                                          <p:attrName>style.visibility</p:attrName>
                                        </p:attrNameLst>
                                      </p:cBhvr>
                                      <p:to>
                                        <p:strVal val="visible"/>
                                      </p:to>
                                    </p:set>
                                    <p:animEffect transition="in" filter="fade">
                                      <p:cBhvr>
                                        <p:cTn id="133" dur="800" decel="100000"/>
                                        <p:tgtEl>
                                          <p:spTgt spid="17"/>
                                        </p:tgtEl>
                                      </p:cBhvr>
                                    </p:animEffect>
                                    <p:anim calcmode="lin" valueType="num">
                                      <p:cBhvr>
                                        <p:cTn id="134" dur="800" decel="100000" fill="hold"/>
                                        <p:tgtEl>
                                          <p:spTgt spid="17"/>
                                        </p:tgtEl>
                                        <p:attrNameLst>
                                          <p:attrName>style.rotation</p:attrName>
                                        </p:attrNameLst>
                                      </p:cBhvr>
                                      <p:tavLst>
                                        <p:tav tm="0">
                                          <p:val>
                                            <p:fltVal val="-90"/>
                                          </p:val>
                                        </p:tav>
                                        <p:tav tm="100000">
                                          <p:val>
                                            <p:fltVal val="0"/>
                                          </p:val>
                                        </p:tav>
                                      </p:tavLst>
                                    </p:anim>
                                    <p:anim calcmode="lin" valueType="num">
                                      <p:cBhvr>
                                        <p:cTn id="135" dur="800" decel="100000" fill="hold"/>
                                        <p:tgtEl>
                                          <p:spTgt spid="17"/>
                                        </p:tgtEl>
                                        <p:attrNameLst>
                                          <p:attrName>ppt_x</p:attrName>
                                        </p:attrNameLst>
                                      </p:cBhvr>
                                      <p:tavLst>
                                        <p:tav tm="0">
                                          <p:val>
                                            <p:strVal val="#ppt_x+0.4"/>
                                          </p:val>
                                        </p:tav>
                                        <p:tav tm="100000">
                                          <p:val>
                                            <p:strVal val="#ppt_x-0.05"/>
                                          </p:val>
                                        </p:tav>
                                      </p:tavLst>
                                    </p:anim>
                                    <p:anim calcmode="lin" valueType="num">
                                      <p:cBhvr>
                                        <p:cTn id="136" dur="800" decel="100000" fill="hold"/>
                                        <p:tgtEl>
                                          <p:spTgt spid="17"/>
                                        </p:tgtEl>
                                        <p:attrNameLst>
                                          <p:attrName>ppt_y</p:attrName>
                                        </p:attrNameLst>
                                      </p:cBhvr>
                                      <p:tavLst>
                                        <p:tav tm="0">
                                          <p:val>
                                            <p:strVal val="#ppt_y-0.4"/>
                                          </p:val>
                                        </p:tav>
                                        <p:tav tm="100000">
                                          <p:val>
                                            <p:strVal val="#ppt_y+0.1"/>
                                          </p:val>
                                        </p:tav>
                                      </p:tavLst>
                                    </p:anim>
                                    <p:anim calcmode="lin" valueType="num">
                                      <p:cBhvr>
                                        <p:cTn id="137"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38"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par>
                                <p:cTn id="139" presetID="30" presetClass="entr" presetSubtype="0" fill="hold" grpId="0" nodeType="withEffect">
                                  <p:stCondLst>
                                    <p:cond delay="0"/>
                                  </p:stCondLst>
                                  <p:childTnLst>
                                    <p:set>
                                      <p:cBhvr>
                                        <p:cTn id="140" dur="1" fill="hold">
                                          <p:stCondLst>
                                            <p:cond delay="0"/>
                                          </p:stCondLst>
                                        </p:cTn>
                                        <p:tgtEl>
                                          <p:spTgt spid="26"/>
                                        </p:tgtEl>
                                        <p:attrNameLst>
                                          <p:attrName>style.visibility</p:attrName>
                                        </p:attrNameLst>
                                      </p:cBhvr>
                                      <p:to>
                                        <p:strVal val="visible"/>
                                      </p:to>
                                    </p:set>
                                    <p:animEffect transition="in" filter="fade">
                                      <p:cBhvr>
                                        <p:cTn id="141" dur="800" decel="100000"/>
                                        <p:tgtEl>
                                          <p:spTgt spid="26"/>
                                        </p:tgtEl>
                                      </p:cBhvr>
                                    </p:animEffect>
                                    <p:anim calcmode="lin" valueType="num">
                                      <p:cBhvr>
                                        <p:cTn id="142" dur="800" decel="100000" fill="hold"/>
                                        <p:tgtEl>
                                          <p:spTgt spid="26"/>
                                        </p:tgtEl>
                                        <p:attrNameLst>
                                          <p:attrName>style.rotation</p:attrName>
                                        </p:attrNameLst>
                                      </p:cBhvr>
                                      <p:tavLst>
                                        <p:tav tm="0">
                                          <p:val>
                                            <p:fltVal val="-90"/>
                                          </p:val>
                                        </p:tav>
                                        <p:tav tm="100000">
                                          <p:val>
                                            <p:fltVal val="0"/>
                                          </p:val>
                                        </p:tav>
                                      </p:tavLst>
                                    </p:anim>
                                    <p:anim calcmode="lin" valueType="num">
                                      <p:cBhvr>
                                        <p:cTn id="143" dur="800" decel="100000" fill="hold"/>
                                        <p:tgtEl>
                                          <p:spTgt spid="26"/>
                                        </p:tgtEl>
                                        <p:attrNameLst>
                                          <p:attrName>ppt_x</p:attrName>
                                        </p:attrNameLst>
                                      </p:cBhvr>
                                      <p:tavLst>
                                        <p:tav tm="0">
                                          <p:val>
                                            <p:strVal val="#ppt_x+0.4"/>
                                          </p:val>
                                        </p:tav>
                                        <p:tav tm="100000">
                                          <p:val>
                                            <p:strVal val="#ppt_x-0.05"/>
                                          </p:val>
                                        </p:tav>
                                      </p:tavLst>
                                    </p:anim>
                                    <p:anim calcmode="lin" valueType="num">
                                      <p:cBhvr>
                                        <p:cTn id="144" dur="800" decel="100000" fill="hold"/>
                                        <p:tgtEl>
                                          <p:spTgt spid="26"/>
                                        </p:tgtEl>
                                        <p:attrNameLst>
                                          <p:attrName>ppt_y</p:attrName>
                                        </p:attrNameLst>
                                      </p:cBhvr>
                                      <p:tavLst>
                                        <p:tav tm="0">
                                          <p:val>
                                            <p:strVal val="#ppt_y-0.4"/>
                                          </p:val>
                                        </p:tav>
                                        <p:tav tm="100000">
                                          <p:val>
                                            <p:strVal val="#ppt_y+0.1"/>
                                          </p:val>
                                        </p:tav>
                                      </p:tavLst>
                                    </p:anim>
                                    <p:anim calcmode="lin" valueType="num">
                                      <p:cBhvr>
                                        <p:cTn id="145" dur="200" accel="100000" fill="hold">
                                          <p:stCondLst>
                                            <p:cond delay="800"/>
                                          </p:stCondLst>
                                        </p:cTn>
                                        <p:tgtEl>
                                          <p:spTgt spid="26"/>
                                        </p:tgtEl>
                                        <p:attrNameLst>
                                          <p:attrName>ppt_x</p:attrName>
                                        </p:attrNameLst>
                                      </p:cBhvr>
                                      <p:tavLst>
                                        <p:tav tm="0">
                                          <p:val>
                                            <p:strVal val="#ppt_x-0.05"/>
                                          </p:val>
                                        </p:tav>
                                        <p:tav tm="100000">
                                          <p:val>
                                            <p:strVal val="#ppt_x"/>
                                          </p:val>
                                        </p:tav>
                                      </p:tavLst>
                                    </p:anim>
                                    <p:anim calcmode="lin" valueType="num">
                                      <p:cBhvr>
                                        <p:cTn id="146" dur="200" accel="100000" fill="hold">
                                          <p:stCondLst>
                                            <p:cond delay="800"/>
                                          </p:stCondLst>
                                        </p:cTn>
                                        <p:tgtEl>
                                          <p:spTgt spid="26"/>
                                        </p:tgtEl>
                                        <p:attrNameLst>
                                          <p:attrName>ppt_y</p:attrName>
                                        </p:attrNameLst>
                                      </p:cBhvr>
                                      <p:tavLst>
                                        <p:tav tm="0">
                                          <p:val>
                                            <p:strVal val="#ppt_y+0.1"/>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30" presetClass="entr" presetSubtype="0" fill="hold" nodeType="clickEffect">
                                  <p:stCondLst>
                                    <p:cond delay="0"/>
                                  </p:stCondLst>
                                  <p:childTnLst>
                                    <p:set>
                                      <p:cBhvr>
                                        <p:cTn id="150" dur="1" fill="hold">
                                          <p:stCondLst>
                                            <p:cond delay="0"/>
                                          </p:stCondLst>
                                        </p:cTn>
                                        <p:tgtEl>
                                          <p:spTgt spid="18"/>
                                        </p:tgtEl>
                                        <p:attrNameLst>
                                          <p:attrName>style.visibility</p:attrName>
                                        </p:attrNameLst>
                                      </p:cBhvr>
                                      <p:to>
                                        <p:strVal val="visible"/>
                                      </p:to>
                                    </p:set>
                                    <p:animEffect transition="in" filter="fade">
                                      <p:cBhvr>
                                        <p:cTn id="151" dur="800" decel="100000"/>
                                        <p:tgtEl>
                                          <p:spTgt spid="18"/>
                                        </p:tgtEl>
                                      </p:cBhvr>
                                    </p:animEffect>
                                    <p:anim calcmode="lin" valueType="num">
                                      <p:cBhvr>
                                        <p:cTn id="152" dur="800" decel="100000" fill="hold"/>
                                        <p:tgtEl>
                                          <p:spTgt spid="18"/>
                                        </p:tgtEl>
                                        <p:attrNameLst>
                                          <p:attrName>style.rotation</p:attrName>
                                        </p:attrNameLst>
                                      </p:cBhvr>
                                      <p:tavLst>
                                        <p:tav tm="0">
                                          <p:val>
                                            <p:fltVal val="-90"/>
                                          </p:val>
                                        </p:tav>
                                        <p:tav tm="100000">
                                          <p:val>
                                            <p:fltVal val="0"/>
                                          </p:val>
                                        </p:tav>
                                      </p:tavLst>
                                    </p:anim>
                                    <p:anim calcmode="lin" valueType="num">
                                      <p:cBhvr>
                                        <p:cTn id="153" dur="800" decel="100000" fill="hold"/>
                                        <p:tgtEl>
                                          <p:spTgt spid="18"/>
                                        </p:tgtEl>
                                        <p:attrNameLst>
                                          <p:attrName>ppt_x</p:attrName>
                                        </p:attrNameLst>
                                      </p:cBhvr>
                                      <p:tavLst>
                                        <p:tav tm="0">
                                          <p:val>
                                            <p:strVal val="#ppt_x+0.4"/>
                                          </p:val>
                                        </p:tav>
                                        <p:tav tm="100000">
                                          <p:val>
                                            <p:strVal val="#ppt_x-0.05"/>
                                          </p:val>
                                        </p:tav>
                                      </p:tavLst>
                                    </p:anim>
                                    <p:anim calcmode="lin" valueType="num">
                                      <p:cBhvr>
                                        <p:cTn id="154" dur="800" decel="100000" fill="hold"/>
                                        <p:tgtEl>
                                          <p:spTgt spid="18"/>
                                        </p:tgtEl>
                                        <p:attrNameLst>
                                          <p:attrName>ppt_y</p:attrName>
                                        </p:attrNameLst>
                                      </p:cBhvr>
                                      <p:tavLst>
                                        <p:tav tm="0">
                                          <p:val>
                                            <p:strVal val="#ppt_y-0.4"/>
                                          </p:val>
                                        </p:tav>
                                        <p:tav tm="100000">
                                          <p:val>
                                            <p:strVal val="#ppt_y+0.1"/>
                                          </p:val>
                                        </p:tav>
                                      </p:tavLst>
                                    </p:anim>
                                    <p:anim calcmode="lin" valueType="num">
                                      <p:cBhvr>
                                        <p:cTn id="155" dur="200" accel="100000" fill="hold">
                                          <p:stCondLst>
                                            <p:cond delay="800"/>
                                          </p:stCondLst>
                                        </p:cTn>
                                        <p:tgtEl>
                                          <p:spTgt spid="18"/>
                                        </p:tgtEl>
                                        <p:attrNameLst>
                                          <p:attrName>ppt_x</p:attrName>
                                        </p:attrNameLst>
                                      </p:cBhvr>
                                      <p:tavLst>
                                        <p:tav tm="0">
                                          <p:val>
                                            <p:strVal val="#ppt_x-0.05"/>
                                          </p:val>
                                        </p:tav>
                                        <p:tav tm="100000">
                                          <p:val>
                                            <p:strVal val="#ppt_x"/>
                                          </p:val>
                                        </p:tav>
                                      </p:tavLst>
                                    </p:anim>
                                    <p:anim calcmode="lin" valueType="num">
                                      <p:cBhvr>
                                        <p:cTn id="156" dur="200" accel="100000" fill="hold">
                                          <p:stCondLst>
                                            <p:cond delay="800"/>
                                          </p:stCondLst>
                                        </p:cTn>
                                        <p:tgtEl>
                                          <p:spTgt spid="18"/>
                                        </p:tgtEl>
                                        <p:attrNameLst>
                                          <p:attrName>ppt_y</p:attrName>
                                        </p:attrNameLst>
                                      </p:cBhvr>
                                      <p:tavLst>
                                        <p:tav tm="0">
                                          <p:val>
                                            <p:strVal val="#ppt_y+0.1"/>
                                          </p:val>
                                        </p:tav>
                                        <p:tav tm="100000">
                                          <p:val>
                                            <p:strVal val="#ppt_y"/>
                                          </p:val>
                                        </p:tav>
                                      </p:tavLst>
                                    </p:anim>
                                  </p:childTnLst>
                                </p:cTn>
                              </p:par>
                              <p:par>
                                <p:cTn id="157" presetID="30" presetClass="entr" presetSubtype="0" fill="hold" grpId="0" nodeType="withEffect">
                                  <p:stCondLst>
                                    <p:cond delay="0"/>
                                  </p:stCondLst>
                                  <p:childTnLst>
                                    <p:set>
                                      <p:cBhvr>
                                        <p:cTn id="158" dur="1" fill="hold">
                                          <p:stCondLst>
                                            <p:cond delay="0"/>
                                          </p:stCondLst>
                                        </p:cTn>
                                        <p:tgtEl>
                                          <p:spTgt spid="27"/>
                                        </p:tgtEl>
                                        <p:attrNameLst>
                                          <p:attrName>style.visibility</p:attrName>
                                        </p:attrNameLst>
                                      </p:cBhvr>
                                      <p:to>
                                        <p:strVal val="visible"/>
                                      </p:to>
                                    </p:set>
                                    <p:animEffect transition="in" filter="fade">
                                      <p:cBhvr>
                                        <p:cTn id="159" dur="800" decel="100000"/>
                                        <p:tgtEl>
                                          <p:spTgt spid="27"/>
                                        </p:tgtEl>
                                      </p:cBhvr>
                                    </p:animEffect>
                                    <p:anim calcmode="lin" valueType="num">
                                      <p:cBhvr>
                                        <p:cTn id="160" dur="800" decel="100000" fill="hold"/>
                                        <p:tgtEl>
                                          <p:spTgt spid="27"/>
                                        </p:tgtEl>
                                        <p:attrNameLst>
                                          <p:attrName>style.rotation</p:attrName>
                                        </p:attrNameLst>
                                      </p:cBhvr>
                                      <p:tavLst>
                                        <p:tav tm="0">
                                          <p:val>
                                            <p:fltVal val="-90"/>
                                          </p:val>
                                        </p:tav>
                                        <p:tav tm="100000">
                                          <p:val>
                                            <p:fltVal val="0"/>
                                          </p:val>
                                        </p:tav>
                                      </p:tavLst>
                                    </p:anim>
                                    <p:anim calcmode="lin" valueType="num">
                                      <p:cBhvr>
                                        <p:cTn id="161" dur="800" decel="100000" fill="hold"/>
                                        <p:tgtEl>
                                          <p:spTgt spid="27"/>
                                        </p:tgtEl>
                                        <p:attrNameLst>
                                          <p:attrName>ppt_x</p:attrName>
                                        </p:attrNameLst>
                                      </p:cBhvr>
                                      <p:tavLst>
                                        <p:tav tm="0">
                                          <p:val>
                                            <p:strVal val="#ppt_x+0.4"/>
                                          </p:val>
                                        </p:tav>
                                        <p:tav tm="100000">
                                          <p:val>
                                            <p:strVal val="#ppt_x-0.05"/>
                                          </p:val>
                                        </p:tav>
                                      </p:tavLst>
                                    </p:anim>
                                    <p:anim calcmode="lin" valueType="num">
                                      <p:cBhvr>
                                        <p:cTn id="162" dur="800" decel="100000" fill="hold"/>
                                        <p:tgtEl>
                                          <p:spTgt spid="27"/>
                                        </p:tgtEl>
                                        <p:attrNameLst>
                                          <p:attrName>ppt_y</p:attrName>
                                        </p:attrNameLst>
                                      </p:cBhvr>
                                      <p:tavLst>
                                        <p:tav tm="0">
                                          <p:val>
                                            <p:strVal val="#ppt_y-0.4"/>
                                          </p:val>
                                        </p:tav>
                                        <p:tav tm="100000">
                                          <p:val>
                                            <p:strVal val="#ppt_y+0.1"/>
                                          </p:val>
                                        </p:tav>
                                      </p:tavLst>
                                    </p:anim>
                                    <p:anim calcmode="lin" valueType="num">
                                      <p:cBhvr>
                                        <p:cTn id="163" dur="200" accel="100000" fill="hold">
                                          <p:stCondLst>
                                            <p:cond delay="800"/>
                                          </p:stCondLst>
                                        </p:cTn>
                                        <p:tgtEl>
                                          <p:spTgt spid="27"/>
                                        </p:tgtEl>
                                        <p:attrNameLst>
                                          <p:attrName>ppt_x</p:attrName>
                                        </p:attrNameLst>
                                      </p:cBhvr>
                                      <p:tavLst>
                                        <p:tav tm="0">
                                          <p:val>
                                            <p:strVal val="#ppt_x-0.05"/>
                                          </p:val>
                                        </p:tav>
                                        <p:tav tm="100000">
                                          <p:val>
                                            <p:strVal val="#ppt_x"/>
                                          </p:val>
                                        </p:tav>
                                      </p:tavLst>
                                    </p:anim>
                                    <p:anim calcmode="lin" valueType="num">
                                      <p:cBhvr>
                                        <p:cTn id="164" dur="200" accel="100000" fill="hold">
                                          <p:stCondLst>
                                            <p:cond delay="800"/>
                                          </p:stCondLst>
                                        </p:cTn>
                                        <p:tgtEl>
                                          <p:spTgt spid="2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4" grpId="0"/>
      <p:bldP spid="25" grpId="0"/>
      <p:bldP spid="26"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2" name="Rectángulo 1"/>
          <p:cNvSpPr/>
          <p:nvPr/>
        </p:nvSpPr>
        <p:spPr>
          <a:xfrm>
            <a:off x="320632" y="2375872"/>
            <a:ext cx="8523565" cy="3235694"/>
          </a:xfrm>
          <a:prstGeom prst="rect">
            <a:avLst/>
          </a:prstGeom>
        </p:spPr>
        <p:txBody>
          <a:bodyPr wrap="square">
            <a:spAutoFit/>
          </a:bodyPr>
          <a:lstStyle/>
          <a:p>
            <a:pPr>
              <a:lnSpc>
                <a:spcPct val="150000"/>
              </a:lnSpc>
              <a:spcAft>
                <a:spcPts val="1000"/>
              </a:spcAft>
              <a:tabLst>
                <a:tab pos="1533525" algn="l"/>
              </a:tabLst>
            </a:pPr>
            <a:r>
              <a:rPr lang="en-GB" sz="1600" b="1" dirty="0">
                <a:solidFill>
                  <a:srgbClr val="3958A7"/>
                </a:solidFill>
                <a:latin typeface="Trebuchet MS" panose="020B0603020202020204" pitchFamily="34" charset="0"/>
                <a:sym typeface="Trebuchet MS"/>
              </a:rPr>
              <a:t>1. Clear corporate mission and vision</a:t>
            </a:r>
          </a:p>
          <a:p>
            <a:pPr>
              <a:lnSpc>
                <a:spcPct val="150000"/>
              </a:lnSpc>
              <a:spcAft>
                <a:spcPts val="1000"/>
              </a:spcAft>
            </a:pPr>
            <a:r>
              <a:rPr lang="en-GB" sz="1600" dirty="0">
                <a:solidFill>
                  <a:schemeClr val="dk1"/>
                </a:solidFill>
                <a:latin typeface="Trebuchet MS"/>
                <a:ea typeface="Trebuchet MS"/>
                <a:cs typeface="Trebuchet MS"/>
                <a:sym typeface="Trebuchet MS"/>
              </a:rPr>
              <a:t>Employees need to feel involved with the mission of the company and feel inspired by it, for that reason the mission of a company cannot be general statements about saving the world. Employees need to consider mission and vision as something challenging, but possible to achieve in order to connect with them and feel engaged (Macey et al., 2009). </a:t>
            </a:r>
            <a:endParaRPr lang="es-ES" sz="1600" dirty="0">
              <a:solidFill>
                <a:schemeClr val="dk1"/>
              </a:solidFill>
              <a:latin typeface="Trebuchet MS"/>
              <a:ea typeface="Trebuchet MS"/>
              <a:cs typeface="Trebuchet MS"/>
              <a:sym typeface="Trebuchet MS"/>
            </a:endParaRPr>
          </a:p>
          <a:p>
            <a:pPr>
              <a:lnSpc>
                <a:spcPct val="150000"/>
              </a:lnSpc>
              <a:spcAft>
                <a:spcPts val="1000"/>
              </a:spcAft>
              <a:tabLst>
                <a:tab pos="1533525" algn="l"/>
              </a:tabLst>
            </a:pPr>
            <a:r>
              <a:rPr lang="en-GB" sz="1600" b="1" dirty="0">
                <a:solidFill>
                  <a:srgbClr val="3958A7"/>
                </a:solidFill>
                <a:latin typeface="Trebuchet MS" panose="020B0603020202020204" pitchFamily="34" charset="0"/>
                <a:sym typeface="Trebuchet MS"/>
              </a:rPr>
              <a:t>2. Shared corporate values</a:t>
            </a:r>
            <a:endParaRPr lang="es-ES" sz="1600" b="1" dirty="0">
              <a:solidFill>
                <a:srgbClr val="3958A7"/>
              </a:solidFill>
              <a:latin typeface="Trebuchet MS" panose="020B0603020202020204" pitchFamily="34" charset="0"/>
              <a:sym typeface="Trebuchet MS"/>
            </a:endParaRPr>
          </a:p>
          <a:p>
            <a:pPr>
              <a:lnSpc>
                <a:spcPct val="115000"/>
              </a:lnSpc>
              <a:spcAft>
                <a:spcPts val="1000"/>
              </a:spcAft>
            </a:pPr>
            <a:r>
              <a:rPr lang="en-GB" sz="1600" dirty="0">
                <a:solidFill>
                  <a:schemeClr val="dk1"/>
                </a:solidFill>
                <a:latin typeface="Trebuchet MS"/>
                <a:ea typeface="Trebuchet MS"/>
                <a:cs typeface="Trebuchet MS"/>
                <a:sym typeface="Trebuchet MS"/>
              </a:rPr>
              <a:t>The corporate values guide employees’ behaviour through organisational culture because they give employees expectations of what to do and how to behave in different situations. </a:t>
            </a:r>
            <a:endParaRPr lang="es-ES" sz="1600" dirty="0">
              <a:solidFill>
                <a:schemeClr val="dk1"/>
              </a:solidFill>
              <a:latin typeface="Trebuchet MS"/>
              <a:ea typeface="Trebuchet MS"/>
              <a:cs typeface="Trebuchet MS"/>
              <a:sym typeface="Trebuchet MS"/>
            </a:endParaRPr>
          </a:p>
        </p:txBody>
      </p:sp>
      <p:sp>
        <p:nvSpPr>
          <p:cNvPr id="5" name="Google Shape;131;p17"/>
          <p:cNvSpPr txBox="1">
            <a:spLocks/>
          </p:cNvSpPr>
          <p:nvPr/>
        </p:nvSpPr>
        <p:spPr>
          <a:xfrm>
            <a:off x="311700" y="1601512"/>
            <a:ext cx="8689456" cy="373821"/>
          </a:xfrm>
          <a:prstGeom prst="roundRect">
            <a:avLst>
              <a:gd name="adj" fmla="val 16667"/>
            </a:avLst>
          </a:prstGeom>
          <a:solidFill>
            <a:srgbClr val="3086B8"/>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4500"/>
              <a:buFont typeface="Trebuchet MS"/>
              <a:buNone/>
              <a:defRPr sz="45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chemeClr val="lt2"/>
              </a:buClr>
              <a:buSzPts val="3060"/>
            </a:pPr>
            <a:r>
              <a:rPr lang="en-US" sz="2000" b="1" dirty="0">
                <a:solidFill>
                  <a:schemeClr val="lt1"/>
                </a:solidFill>
              </a:rPr>
              <a:t>Organizational characteristics that promote talent retention</a:t>
            </a:r>
            <a:endParaRPr lang="en-US" sz="2000" b="1" dirty="0">
              <a:solidFill>
                <a:schemeClr val="lt2"/>
              </a:solidFill>
            </a:endParaRPr>
          </a:p>
        </p:txBody>
      </p:sp>
    </p:spTree>
    <p:extLst>
      <p:ext uri="{BB962C8B-B14F-4D97-AF65-F5344CB8AC3E}">
        <p14:creationId xmlns:p14="http://schemas.microsoft.com/office/powerpoint/2010/main" val="752264394"/>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452</TotalTime>
  <Words>2729</Words>
  <Application>Microsoft Office PowerPoint</Application>
  <PresentationFormat>Presentación en pantalla (4:3)</PresentationFormat>
  <Paragraphs>167</Paragraphs>
  <Slides>30</Slides>
  <Notes>19</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30</vt:i4>
      </vt:variant>
    </vt:vector>
  </HeadingPairs>
  <TitlesOfParts>
    <vt:vector size="37" baseType="lpstr">
      <vt:lpstr>Arial</vt:lpstr>
      <vt:lpstr>Calibri</vt:lpstr>
      <vt:lpstr>Calibri Light</vt:lpstr>
      <vt:lpstr>Freestyle Script</vt:lpstr>
      <vt:lpstr>Trebuchet MS</vt:lpstr>
      <vt:lpstr>Wingdings</vt:lpstr>
      <vt:lpstr>Custom Design</vt:lpstr>
      <vt:lpstr>Talent 4.0 –  Talent Management for SMEs Training Programme</vt:lpstr>
      <vt:lpstr> M5: How to retain your Employees Unit 1: Strong Organizational Culture</vt:lpstr>
      <vt:lpstr>Learning Outcomes</vt:lpstr>
      <vt:lpstr>Introduction</vt:lpstr>
      <vt:lpstr>Defining Organizational Culture</vt:lpstr>
      <vt:lpstr>Defining Organizational Culture</vt:lpstr>
      <vt:lpstr>Defining Organizational Culture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Exercises</vt:lpstr>
      <vt:lpstr>Exercises</vt:lpstr>
      <vt:lpstr>How to improve organizational alignment</vt:lpstr>
      <vt:lpstr>Presentación de PowerPoint</vt:lpstr>
      <vt:lpstr>Summary/Conclusion</vt:lpstr>
      <vt:lpstr>Presentación de PowerPoint</vt:lpstr>
      <vt:lpstr>for watching!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Talent 4.0 –  Talent Management for SMEs Training Programme</dc:title>
  <dc:creator>Maria Garcia</dc:creator>
  <cp:lastModifiedBy>FVEM–Joseba Sainz de Baranda</cp:lastModifiedBy>
  <cp:revision>65</cp:revision>
  <dcterms:modified xsi:type="dcterms:W3CDTF">2020-09-15T08:22:32Z</dcterms:modified>
</cp:coreProperties>
</file>