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3"/>
  </p:notesMasterIdLst>
  <p:sldIdLst>
    <p:sldId id="256" r:id="rId2"/>
    <p:sldId id="257" r:id="rId3"/>
    <p:sldId id="258" r:id="rId4"/>
    <p:sldId id="294" r:id="rId5"/>
    <p:sldId id="260" r:id="rId6"/>
    <p:sldId id="296" r:id="rId7"/>
    <p:sldId id="291" r:id="rId8"/>
    <p:sldId id="304" r:id="rId9"/>
    <p:sldId id="305" r:id="rId10"/>
    <p:sldId id="306" r:id="rId11"/>
    <p:sldId id="307" r:id="rId12"/>
    <p:sldId id="308" r:id="rId13"/>
    <p:sldId id="309" r:id="rId14"/>
    <p:sldId id="262" r:id="rId15"/>
    <p:sldId id="279" r:id="rId16"/>
    <p:sldId id="280" r:id="rId17"/>
    <p:sldId id="281" r:id="rId18"/>
    <p:sldId id="271" r:id="rId19"/>
    <p:sldId id="297" r:id="rId20"/>
    <p:sldId id="310" r:id="rId21"/>
    <p:sldId id="298" r:id="rId22"/>
    <p:sldId id="299" r:id="rId23"/>
    <p:sldId id="300" r:id="rId24"/>
    <p:sldId id="301" r:id="rId25"/>
    <p:sldId id="302" r:id="rId26"/>
    <p:sldId id="312" r:id="rId27"/>
    <p:sldId id="313" r:id="rId28"/>
    <p:sldId id="314" r:id="rId29"/>
    <p:sldId id="272" r:id="rId30"/>
    <p:sldId id="303" r:id="rId31"/>
    <p:sldId id="273"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2"/>
    <p:restoredTop sz="94632"/>
  </p:normalViewPr>
  <p:slideViewPr>
    <p:cSldViewPr snapToGrid="0">
      <p:cViewPr varScale="1">
        <p:scale>
          <a:sx n="60" d="100"/>
          <a:sy n="60" d="100"/>
        </p:scale>
        <p:origin x="80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67EAF-FE6F-4D92-9FD5-90A25665336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FC0529B2-7BA5-4E88-97EA-80DA5AB30997}">
      <dgm:prSet phldrT="[Texto]" custT="1"/>
      <dgm:spPr/>
      <dgm:t>
        <a:bodyPr/>
        <a:lstStyle/>
        <a:p>
          <a:r>
            <a:rPr lang="es-ES" sz="1100">
              <a:latin typeface="Trebuchet MS" panose="020B0603020202020204" pitchFamily="34" charset="0"/>
            </a:rPr>
            <a:t>1. Set goals effectively</a:t>
          </a:r>
          <a:endParaRPr lang="es-ES" sz="1100"/>
        </a:p>
      </dgm:t>
    </dgm:pt>
    <dgm:pt modelId="{ACBFAAE0-C356-439E-8F0A-CE9FEFEEB428}" type="parTrans" cxnId="{D88D4DBE-21EB-4446-9D0D-DE09340685A5}">
      <dgm:prSet/>
      <dgm:spPr/>
      <dgm:t>
        <a:bodyPr/>
        <a:lstStyle/>
        <a:p>
          <a:endParaRPr lang="es-ES" sz="1100"/>
        </a:p>
      </dgm:t>
    </dgm:pt>
    <dgm:pt modelId="{0627D729-E20A-4AE1-804A-03FA314970DF}" type="sibTrans" cxnId="{D88D4DBE-21EB-4446-9D0D-DE09340685A5}">
      <dgm:prSet/>
      <dgm:spPr/>
      <dgm:t>
        <a:bodyPr/>
        <a:lstStyle/>
        <a:p>
          <a:endParaRPr lang="es-ES" sz="1100"/>
        </a:p>
      </dgm:t>
    </dgm:pt>
    <dgm:pt modelId="{CDA616BE-E244-42CF-8E35-6A3A5D6D7FF0}">
      <dgm:prSet custT="1"/>
      <dgm:spPr/>
      <dgm:t>
        <a:bodyPr/>
        <a:lstStyle/>
        <a:p>
          <a:r>
            <a:rPr lang="en-US" sz="1100">
              <a:latin typeface="Trebuchet MS" panose="020B0603020202020204" pitchFamily="34" charset="0"/>
            </a:rPr>
            <a:t>2. Begin with performance planning</a:t>
          </a:r>
          <a:endParaRPr lang="en-US" sz="1100" dirty="0">
            <a:latin typeface="Trebuchet MS" panose="020B0603020202020204" pitchFamily="34" charset="0"/>
          </a:endParaRPr>
        </a:p>
      </dgm:t>
    </dgm:pt>
    <dgm:pt modelId="{9E20398E-9881-4F55-856A-F90F0596B0D6}" type="parTrans" cxnId="{A7D801CA-D07C-4636-98D1-8C534F86C78C}">
      <dgm:prSet/>
      <dgm:spPr/>
      <dgm:t>
        <a:bodyPr/>
        <a:lstStyle/>
        <a:p>
          <a:endParaRPr lang="es-ES" sz="1100"/>
        </a:p>
      </dgm:t>
    </dgm:pt>
    <dgm:pt modelId="{128418D2-FE4B-4E47-B3BE-26AECBCEBB0A}" type="sibTrans" cxnId="{A7D801CA-D07C-4636-98D1-8C534F86C78C}">
      <dgm:prSet/>
      <dgm:spPr/>
      <dgm:t>
        <a:bodyPr/>
        <a:lstStyle/>
        <a:p>
          <a:endParaRPr lang="es-ES" sz="1100"/>
        </a:p>
      </dgm:t>
    </dgm:pt>
    <dgm:pt modelId="{3BFB5CAF-437C-4D75-BE16-4A5C3834E8F7}">
      <dgm:prSet custT="1"/>
      <dgm:spPr/>
      <dgm:t>
        <a:bodyPr/>
        <a:lstStyle/>
        <a:p>
          <a:r>
            <a:rPr lang="en-US" sz="1100">
              <a:latin typeface="Trebuchet MS" panose="020B0603020202020204" pitchFamily="34" charset="0"/>
            </a:rPr>
            <a:t>3. Create an ongoing process</a:t>
          </a:r>
          <a:endParaRPr lang="en-US" sz="1100" dirty="0">
            <a:latin typeface="Trebuchet MS" panose="020B0603020202020204" pitchFamily="34" charset="0"/>
          </a:endParaRPr>
        </a:p>
      </dgm:t>
    </dgm:pt>
    <dgm:pt modelId="{0F5DC710-A894-4177-A978-70A2C061A4F9}" type="parTrans" cxnId="{29A4D210-34F0-49B0-8960-DD367F6B0935}">
      <dgm:prSet/>
      <dgm:spPr/>
      <dgm:t>
        <a:bodyPr/>
        <a:lstStyle/>
        <a:p>
          <a:endParaRPr lang="es-ES" sz="1100"/>
        </a:p>
      </dgm:t>
    </dgm:pt>
    <dgm:pt modelId="{00F199CD-FEBF-4AE5-B039-F703B4FEA27D}" type="sibTrans" cxnId="{29A4D210-34F0-49B0-8960-DD367F6B0935}">
      <dgm:prSet/>
      <dgm:spPr/>
      <dgm:t>
        <a:bodyPr/>
        <a:lstStyle/>
        <a:p>
          <a:endParaRPr lang="es-ES" sz="1100"/>
        </a:p>
      </dgm:t>
    </dgm:pt>
    <dgm:pt modelId="{88E23939-270D-4179-AAF6-606159EAA81D}">
      <dgm:prSet custT="1"/>
      <dgm:spPr/>
      <dgm:t>
        <a:bodyPr/>
        <a:lstStyle/>
        <a:p>
          <a:r>
            <a:rPr lang="en-US" sz="1100">
              <a:latin typeface="Trebuchet MS" panose="020B0603020202020204" pitchFamily="34" charset="0"/>
            </a:rPr>
            <a:t>4. Improve productivity through better goal management</a:t>
          </a:r>
          <a:endParaRPr lang="en-US" sz="1100" dirty="0">
            <a:latin typeface="Trebuchet MS" panose="020B0603020202020204" pitchFamily="34" charset="0"/>
          </a:endParaRPr>
        </a:p>
      </dgm:t>
    </dgm:pt>
    <dgm:pt modelId="{8D2A776B-848B-4929-B872-21BC7FC4856E}" type="parTrans" cxnId="{FA636CA0-D3BE-476A-A5AF-AE3CA9FEA1B0}">
      <dgm:prSet/>
      <dgm:spPr/>
      <dgm:t>
        <a:bodyPr/>
        <a:lstStyle/>
        <a:p>
          <a:endParaRPr lang="es-ES" sz="1100"/>
        </a:p>
      </dgm:t>
    </dgm:pt>
    <dgm:pt modelId="{B7033600-A3AE-468E-95D0-C68EBDD2D2AB}" type="sibTrans" cxnId="{FA636CA0-D3BE-476A-A5AF-AE3CA9FEA1B0}">
      <dgm:prSet/>
      <dgm:spPr/>
      <dgm:t>
        <a:bodyPr/>
        <a:lstStyle/>
        <a:p>
          <a:endParaRPr lang="es-ES" sz="1100"/>
        </a:p>
      </dgm:t>
    </dgm:pt>
    <dgm:pt modelId="{75721CC5-CE00-435A-8752-7937306B667C}">
      <dgm:prSet custT="1"/>
      <dgm:spPr/>
      <dgm:t>
        <a:bodyPr/>
        <a:lstStyle/>
        <a:p>
          <a:r>
            <a:rPr lang="es-ES" sz="1100">
              <a:latin typeface="Trebuchet MS" panose="020B0603020202020204" pitchFamily="34" charset="0"/>
            </a:rPr>
            <a:t>5. Gather information from multiple sources</a:t>
          </a:r>
          <a:endParaRPr lang="es-ES" sz="1100" dirty="0">
            <a:latin typeface="Trebuchet MS" panose="020B0603020202020204" pitchFamily="34" charset="0"/>
          </a:endParaRPr>
        </a:p>
      </dgm:t>
    </dgm:pt>
    <dgm:pt modelId="{7CE28A19-B7A2-45D8-AF5B-50BCCADE4254}" type="parTrans" cxnId="{F0144EB3-95AD-493B-8BC0-708EC0C7834E}">
      <dgm:prSet/>
      <dgm:spPr/>
      <dgm:t>
        <a:bodyPr/>
        <a:lstStyle/>
        <a:p>
          <a:endParaRPr lang="es-ES" sz="1100"/>
        </a:p>
      </dgm:t>
    </dgm:pt>
    <dgm:pt modelId="{08B13F2A-A048-4C20-B259-5C8264560F6F}" type="sibTrans" cxnId="{F0144EB3-95AD-493B-8BC0-708EC0C7834E}">
      <dgm:prSet/>
      <dgm:spPr/>
      <dgm:t>
        <a:bodyPr/>
        <a:lstStyle/>
        <a:p>
          <a:endParaRPr lang="es-ES" sz="1100"/>
        </a:p>
      </dgm:t>
    </dgm:pt>
    <dgm:pt modelId="{3EB01455-F6A3-4A7C-A658-43C30673EBD5}">
      <dgm:prSet custT="1"/>
      <dgm:spPr/>
      <dgm:t>
        <a:bodyPr/>
        <a:lstStyle/>
        <a:p>
          <a:r>
            <a:rPr lang="es-ES" sz="1100">
              <a:latin typeface="Trebuchet MS" panose="020B0603020202020204" pitchFamily="34" charset="0"/>
            </a:rPr>
            <a:t>6. Document, document, document</a:t>
          </a:r>
          <a:endParaRPr lang="es-ES" sz="1100" dirty="0">
            <a:latin typeface="Trebuchet MS" panose="020B0603020202020204" pitchFamily="34" charset="0"/>
          </a:endParaRPr>
        </a:p>
      </dgm:t>
    </dgm:pt>
    <dgm:pt modelId="{B0B4A26B-8530-4D6C-B821-D922E19CFCE9}" type="parTrans" cxnId="{F736CD81-FCAD-4180-86CE-2E0F2CEAFF4A}">
      <dgm:prSet/>
      <dgm:spPr/>
      <dgm:t>
        <a:bodyPr/>
        <a:lstStyle/>
        <a:p>
          <a:endParaRPr lang="es-ES" sz="1100"/>
        </a:p>
      </dgm:t>
    </dgm:pt>
    <dgm:pt modelId="{7719E821-E54D-49AC-B2F5-4298D7AF3884}" type="sibTrans" cxnId="{F736CD81-FCAD-4180-86CE-2E0F2CEAFF4A}">
      <dgm:prSet/>
      <dgm:spPr/>
      <dgm:t>
        <a:bodyPr/>
        <a:lstStyle/>
        <a:p>
          <a:endParaRPr lang="es-ES" sz="1100"/>
        </a:p>
      </dgm:t>
    </dgm:pt>
    <dgm:pt modelId="{3808D8DD-08E5-42A7-A8D1-081439B15159}">
      <dgm:prSet custT="1"/>
      <dgm:spPr/>
      <dgm:t>
        <a:bodyPr/>
        <a:lstStyle/>
        <a:p>
          <a:r>
            <a:rPr lang="en-US" sz="1100">
              <a:latin typeface="Trebuchet MS" panose="020B0603020202020204" pitchFamily="34" charset="0"/>
            </a:rPr>
            <a:t>7. Prepare and train your managers</a:t>
          </a:r>
          <a:endParaRPr lang="en-US" sz="1100" dirty="0">
            <a:latin typeface="Trebuchet MS" panose="020B0603020202020204" pitchFamily="34" charset="0"/>
          </a:endParaRPr>
        </a:p>
      </dgm:t>
    </dgm:pt>
    <dgm:pt modelId="{899C156F-4EEE-4401-A6CD-53F285CA4B45}" type="parTrans" cxnId="{2AC8BB9F-FC2D-4264-BF75-DE78EEC43F3D}">
      <dgm:prSet/>
      <dgm:spPr/>
      <dgm:t>
        <a:bodyPr/>
        <a:lstStyle/>
        <a:p>
          <a:endParaRPr lang="es-ES" sz="1100"/>
        </a:p>
      </dgm:t>
    </dgm:pt>
    <dgm:pt modelId="{9826FE5D-EF52-4110-9A0E-D8FFB55E1F2E}" type="sibTrans" cxnId="{2AC8BB9F-FC2D-4264-BF75-DE78EEC43F3D}">
      <dgm:prSet/>
      <dgm:spPr/>
      <dgm:t>
        <a:bodyPr/>
        <a:lstStyle/>
        <a:p>
          <a:endParaRPr lang="es-ES" sz="1100"/>
        </a:p>
      </dgm:t>
    </dgm:pt>
    <dgm:pt modelId="{5C8A76B2-2C15-461D-ABF2-2912070ED7B1}">
      <dgm:prSet custT="1"/>
      <dgm:spPr/>
      <dgm:t>
        <a:bodyPr/>
        <a:lstStyle/>
        <a:p>
          <a:r>
            <a:rPr lang="en-US" sz="1100">
              <a:latin typeface="Trebuchet MS" panose="020B0603020202020204" pitchFamily="34" charset="0"/>
            </a:rPr>
            <a:t>8. Perfect the performance review</a:t>
          </a:r>
          <a:endParaRPr lang="en-US" sz="1100" dirty="0">
            <a:latin typeface="Trebuchet MS" panose="020B0603020202020204" pitchFamily="34" charset="0"/>
          </a:endParaRPr>
        </a:p>
      </dgm:t>
    </dgm:pt>
    <dgm:pt modelId="{38514762-9F9A-4CA3-8D53-4DB22A32B854}" type="parTrans" cxnId="{22ED9DB2-4A41-4D78-9381-C42B97AACB5A}">
      <dgm:prSet/>
      <dgm:spPr/>
      <dgm:t>
        <a:bodyPr/>
        <a:lstStyle/>
        <a:p>
          <a:endParaRPr lang="es-ES" sz="1100"/>
        </a:p>
      </dgm:t>
    </dgm:pt>
    <dgm:pt modelId="{DB14F72D-8109-4284-BAE9-FF10061EED2E}" type="sibTrans" cxnId="{22ED9DB2-4A41-4D78-9381-C42B97AACB5A}">
      <dgm:prSet/>
      <dgm:spPr/>
      <dgm:t>
        <a:bodyPr/>
        <a:lstStyle/>
        <a:p>
          <a:endParaRPr lang="es-ES" sz="1100"/>
        </a:p>
      </dgm:t>
    </dgm:pt>
    <dgm:pt modelId="{9294C989-052A-4417-B9BC-26D75C1EF59F}">
      <dgm:prSet custT="1"/>
      <dgm:spPr/>
      <dgm:t>
        <a:bodyPr/>
        <a:lstStyle/>
        <a:p>
          <a:r>
            <a:rPr lang="en-US" sz="1100" dirty="0">
              <a:latin typeface="Trebuchet MS" panose="020B0603020202020204" pitchFamily="34" charset="0"/>
            </a:rPr>
            <a:t>9. Link performance with rewards and recognition</a:t>
          </a:r>
        </a:p>
      </dgm:t>
    </dgm:pt>
    <dgm:pt modelId="{6ADE429D-FA64-4A74-BF81-B6A106B1692F}" type="parTrans" cxnId="{BB131AA0-8F45-4B7A-B676-51CC7F2F0710}">
      <dgm:prSet/>
      <dgm:spPr/>
      <dgm:t>
        <a:bodyPr/>
        <a:lstStyle/>
        <a:p>
          <a:endParaRPr lang="es-ES" sz="1100"/>
        </a:p>
      </dgm:t>
    </dgm:pt>
    <dgm:pt modelId="{DEB5CA77-643A-4338-9570-0A72A307F0CA}" type="sibTrans" cxnId="{BB131AA0-8F45-4B7A-B676-51CC7F2F0710}">
      <dgm:prSet/>
      <dgm:spPr/>
      <dgm:t>
        <a:bodyPr/>
        <a:lstStyle/>
        <a:p>
          <a:endParaRPr lang="es-ES" sz="1100"/>
        </a:p>
      </dgm:t>
    </dgm:pt>
    <dgm:pt modelId="{BE83A223-CDB9-4B6E-8CDA-8C6C00909CF9}">
      <dgm:prSet custT="1"/>
      <dgm:spPr/>
      <dgm:t>
        <a:bodyPr/>
        <a:lstStyle/>
        <a:p>
          <a:r>
            <a:rPr lang="en-US" sz="1100" dirty="0">
              <a:latin typeface="Trebuchet MS" panose="020B0603020202020204" pitchFamily="34" charset="0"/>
            </a:rPr>
            <a:t>10. Encourage full participation and success</a:t>
          </a:r>
        </a:p>
      </dgm:t>
    </dgm:pt>
    <dgm:pt modelId="{C469D271-8D08-4A67-B4A6-B43E8B738C39}" type="parTrans" cxnId="{81DCF6DA-810F-4B6B-B9F7-EE3EE40D3F20}">
      <dgm:prSet/>
      <dgm:spPr/>
      <dgm:t>
        <a:bodyPr/>
        <a:lstStyle/>
        <a:p>
          <a:endParaRPr lang="es-ES" sz="1100"/>
        </a:p>
      </dgm:t>
    </dgm:pt>
    <dgm:pt modelId="{40951A6A-EE8F-4514-992E-FAD4556BAA17}" type="sibTrans" cxnId="{81DCF6DA-810F-4B6B-B9F7-EE3EE40D3F20}">
      <dgm:prSet/>
      <dgm:spPr/>
      <dgm:t>
        <a:bodyPr/>
        <a:lstStyle/>
        <a:p>
          <a:endParaRPr lang="es-ES" sz="1100"/>
        </a:p>
      </dgm:t>
    </dgm:pt>
    <dgm:pt modelId="{7314DBDE-0298-49F7-9701-11F4948EFC1C}" type="pres">
      <dgm:prSet presAssocID="{39C67EAF-FE6F-4D92-9FD5-90A25665336F}" presName="Name0" presStyleCnt="0">
        <dgm:presLayoutVars>
          <dgm:dir/>
          <dgm:resizeHandles val="exact"/>
        </dgm:presLayoutVars>
      </dgm:prSet>
      <dgm:spPr/>
    </dgm:pt>
    <dgm:pt modelId="{B4E39050-77AA-42B0-BFAF-96F77766BD7C}" type="pres">
      <dgm:prSet presAssocID="{39C67EAF-FE6F-4D92-9FD5-90A25665336F}" presName="cycle" presStyleCnt="0"/>
      <dgm:spPr/>
    </dgm:pt>
    <dgm:pt modelId="{BFF5E949-543C-40FA-B95E-3730961E0D0D}" type="pres">
      <dgm:prSet presAssocID="{FC0529B2-7BA5-4E88-97EA-80DA5AB30997}" presName="nodeFirstNode" presStyleLbl="node1" presStyleIdx="0" presStyleCnt="10" custScaleX="186926">
        <dgm:presLayoutVars>
          <dgm:bulletEnabled val="1"/>
        </dgm:presLayoutVars>
      </dgm:prSet>
      <dgm:spPr/>
    </dgm:pt>
    <dgm:pt modelId="{33858B4B-D7B5-425B-97E0-A1D1DD9547F8}" type="pres">
      <dgm:prSet presAssocID="{0627D729-E20A-4AE1-804A-03FA314970DF}" presName="sibTransFirstNode" presStyleLbl="bgShp" presStyleIdx="0" presStyleCnt="1"/>
      <dgm:spPr/>
    </dgm:pt>
    <dgm:pt modelId="{35588269-6BCA-43AE-94B1-70D5BEA39787}" type="pres">
      <dgm:prSet presAssocID="{CDA616BE-E244-42CF-8E35-6A3A5D6D7FF0}" presName="nodeFollowingNodes" presStyleLbl="node1" presStyleIdx="1" presStyleCnt="10" custScaleX="186926" custRadScaleRad="114269" custRadScaleInc="50091">
        <dgm:presLayoutVars>
          <dgm:bulletEnabled val="1"/>
        </dgm:presLayoutVars>
      </dgm:prSet>
      <dgm:spPr/>
    </dgm:pt>
    <dgm:pt modelId="{910CEBE8-B2E3-4AB8-9206-563FAC376825}" type="pres">
      <dgm:prSet presAssocID="{3BFB5CAF-437C-4D75-BE16-4A5C3834E8F7}" presName="nodeFollowingNodes" presStyleLbl="node1" presStyleIdx="2" presStyleCnt="10" custScaleX="186926">
        <dgm:presLayoutVars>
          <dgm:bulletEnabled val="1"/>
        </dgm:presLayoutVars>
      </dgm:prSet>
      <dgm:spPr/>
    </dgm:pt>
    <dgm:pt modelId="{58F74070-B487-4AA9-AD82-FB45EB751191}" type="pres">
      <dgm:prSet presAssocID="{88E23939-270D-4179-AAF6-606159EAA81D}" presName="nodeFollowingNodes" presStyleLbl="node1" presStyleIdx="3" presStyleCnt="10" custScaleX="186926" custRadScaleRad="93963" custRadScaleInc="-26880">
        <dgm:presLayoutVars>
          <dgm:bulletEnabled val="1"/>
        </dgm:presLayoutVars>
      </dgm:prSet>
      <dgm:spPr/>
    </dgm:pt>
    <dgm:pt modelId="{E952BFC8-0C6F-4FA9-8BA0-2636E9414028}" type="pres">
      <dgm:prSet presAssocID="{75721CC5-CE00-435A-8752-7937306B667C}" presName="nodeFollowingNodes" presStyleLbl="node1" presStyleIdx="4" presStyleCnt="10" custScaleX="186926" custRadScaleRad="103930" custRadScaleInc="-37570">
        <dgm:presLayoutVars>
          <dgm:bulletEnabled val="1"/>
        </dgm:presLayoutVars>
      </dgm:prSet>
      <dgm:spPr/>
    </dgm:pt>
    <dgm:pt modelId="{57C136F0-EA17-4920-8996-8FBF4D9406C6}" type="pres">
      <dgm:prSet presAssocID="{3EB01455-F6A3-4A7C-A658-43C30673EBD5}" presName="nodeFollowingNodes" presStyleLbl="node1" presStyleIdx="5" presStyleCnt="10" custScaleX="186926">
        <dgm:presLayoutVars>
          <dgm:bulletEnabled val="1"/>
        </dgm:presLayoutVars>
      </dgm:prSet>
      <dgm:spPr/>
    </dgm:pt>
    <dgm:pt modelId="{C58B1B8F-570D-4FFA-AFA5-FE2F439C73E6}" type="pres">
      <dgm:prSet presAssocID="{3808D8DD-08E5-42A7-A8D1-081439B15159}" presName="nodeFollowingNodes" presStyleLbl="node1" presStyleIdx="6" presStyleCnt="10" custScaleX="186926" custRadScaleRad="108470" custRadScaleInc="45225">
        <dgm:presLayoutVars>
          <dgm:bulletEnabled val="1"/>
        </dgm:presLayoutVars>
      </dgm:prSet>
      <dgm:spPr/>
    </dgm:pt>
    <dgm:pt modelId="{21F631E3-62E4-49A5-873A-A9F2BC6716B0}" type="pres">
      <dgm:prSet presAssocID="{5C8A76B2-2C15-461D-ABF2-2912070ED7B1}" presName="nodeFollowingNodes" presStyleLbl="node1" presStyleIdx="7" presStyleCnt="10" custScaleX="186926" custRadScaleRad="105568" custRadScaleInc="24068">
        <dgm:presLayoutVars>
          <dgm:bulletEnabled val="1"/>
        </dgm:presLayoutVars>
      </dgm:prSet>
      <dgm:spPr/>
    </dgm:pt>
    <dgm:pt modelId="{F791FDC5-5824-498F-AFBD-6461BDC4BD7F}" type="pres">
      <dgm:prSet presAssocID="{9294C989-052A-4417-B9BC-26D75C1EF59F}" presName="nodeFollowingNodes" presStyleLbl="node1" presStyleIdx="8" presStyleCnt="10" custScaleX="186926" custRadScaleRad="107466" custRadScaleInc="-2937">
        <dgm:presLayoutVars>
          <dgm:bulletEnabled val="1"/>
        </dgm:presLayoutVars>
      </dgm:prSet>
      <dgm:spPr/>
    </dgm:pt>
    <dgm:pt modelId="{7CC984D3-A205-4007-A8F5-DD89BB763509}" type="pres">
      <dgm:prSet presAssocID="{BE83A223-CDB9-4B6E-8CDA-8C6C00909CF9}" presName="nodeFollowingNodes" presStyleLbl="node1" presStyleIdx="9" presStyleCnt="10" custScaleX="186926" custRadScaleRad="109477" custRadScaleInc="-47736">
        <dgm:presLayoutVars>
          <dgm:bulletEnabled val="1"/>
        </dgm:presLayoutVars>
      </dgm:prSet>
      <dgm:spPr/>
    </dgm:pt>
  </dgm:ptLst>
  <dgm:cxnLst>
    <dgm:cxn modelId="{6C386004-3D6C-4E48-A0FA-21D029E51A8E}" type="presOf" srcId="{CDA616BE-E244-42CF-8E35-6A3A5D6D7FF0}" destId="{35588269-6BCA-43AE-94B1-70D5BEA39787}" srcOrd="0" destOrd="0" presId="urn:microsoft.com/office/officeart/2005/8/layout/cycle3"/>
    <dgm:cxn modelId="{29A4D210-34F0-49B0-8960-DD367F6B0935}" srcId="{39C67EAF-FE6F-4D92-9FD5-90A25665336F}" destId="{3BFB5CAF-437C-4D75-BE16-4A5C3834E8F7}" srcOrd="2" destOrd="0" parTransId="{0F5DC710-A894-4177-A978-70A2C061A4F9}" sibTransId="{00F199CD-FEBF-4AE5-B039-F703B4FEA27D}"/>
    <dgm:cxn modelId="{1F127318-1873-408E-89DB-C6FA7620FAA6}" type="presOf" srcId="{BE83A223-CDB9-4B6E-8CDA-8C6C00909CF9}" destId="{7CC984D3-A205-4007-A8F5-DD89BB763509}" srcOrd="0" destOrd="0" presId="urn:microsoft.com/office/officeart/2005/8/layout/cycle3"/>
    <dgm:cxn modelId="{17AE335C-1134-4381-830A-5A5328B05FCC}" type="presOf" srcId="{75721CC5-CE00-435A-8752-7937306B667C}" destId="{E952BFC8-0C6F-4FA9-8BA0-2636E9414028}" srcOrd="0" destOrd="0" presId="urn:microsoft.com/office/officeart/2005/8/layout/cycle3"/>
    <dgm:cxn modelId="{CC6ECB64-D94F-4870-9359-6E6FC48FFB70}" type="presOf" srcId="{3BFB5CAF-437C-4D75-BE16-4A5C3834E8F7}" destId="{910CEBE8-B2E3-4AB8-9206-563FAC376825}" srcOrd="0" destOrd="0" presId="urn:microsoft.com/office/officeart/2005/8/layout/cycle3"/>
    <dgm:cxn modelId="{EF7D2E69-4B11-4CB0-9038-E6F9751571BA}" type="presOf" srcId="{39C67EAF-FE6F-4D92-9FD5-90A25665336F}" destId="{7314DBDE-0298-49F7-9701-11F4948EFC1C}" srcOrd="0" destOrd="0" presId="urn:microsoft.com/office/officeart/2005/8/layout/cycle3"/>
    <dgm:cxn modelId="{4B7E4671-7E27-4AA7-8FA2-65935122D0F4}" type="presOf" srcId="{0627D729-E20A-4AE1-804A-03FA314970DF}" destId="{33858B4B-D7B5-425B-97E0-A1D1DD9547F8}" srcOrd="0" destOrd="0" presId="urn:microsoft.com/office/officeart/2005/8/layout/cycle3"/>
    <dgm:cxn modelId="{3B856E57-0485-4389-81EF-8421D182E975}" type="presOf" srcId="{3EB01455-F6A3-4A7C-A658-43C30673EBD5}" destId="{57C136F0-EA17-4920-8996-8FBF4D9406C6}" srcOrd="0" destOrd="0" presId="urn:microsoft.com/office/officeart/2005/8/layout/cycle3"/>
    <dgm:cxn modelId="{F736CD81-FCAD-4180-86CE-2E0F2CEAFF4A}" srcId="{39C67EAF-FE6F-4D92-9FD5-90A25665336F}" destId="{3EB01455-F6A3-4A7C-A658-43C30673EBD5}" srcOrd="5" destOrd="0" parTransId="{B0B4A26B-8530-4D6C-B821-D922E19CFCE9}" sibTransId="{7719E821-E54D-49AC-B2F5-4298D7AF3884}"/>
    <dgm:cxn modelId="{2AC8BB9F-FC2D-4264-BF75-DE78EEC43F3D}" srcId="{39C67EAF-FE6F-4D92-9FD5-90A25665336F}" destId="{3808D8DD-08E5-42A7-A8D1-081439B15159}" srcOrd="6" destOrd="0" parTransId="{899C156F-4EEE-4401-A6CD-53F285CA4B45}" sibTransId="{9826FE5D-EF52-4110-9A0E-D8FFB55E1F2E}"/>
    <dgm:cxn modelId="{BB131AA0-8F45-4B7A-B676-51CC7F2F0710}" srcId="{39C67EAF-FE6F-4D92-9FD5-90A25665336F}" destId="{9294C989-052A-4417-B9BC-26D75C1EF59F}" srcOrd="8" destOrd="0" parTransId="{6ADE429D-FA64-4A74-BF81-B6A106B1692F}" sibTransId="{DEB5CA77-643A-4338-9570-0A72A307F0CA}"/>
    <dgm:cxn modelId="{FA636CA0-D3BE-476A-A5AF-AE3CA9FEA1B0}" srcId="{39C67EAF-FE6F-4D92-9FD5-90A25665336F}" destId="{88E23939-270D-4179-AAF6-606159EAA81D}" srcOrd="3" destOrd="0" parTransId="{8D2A776B-848B-4929-B872-21BC7FC4856E}" sibTransId="{B7033600-A3AE-468E-95D0-C68EBDD2D2AB}"/>
    <dgm:cxn modelId="{AD6D8FA4-3A2C-45F5-9CB4-A53CB8E97E1C}" type="presOf" srcId="{5C8A76B2-2C15-461D-ABF2-2912070ED7B1}" destId="{21F631E3-62E4-49A5-873A-A9F2BC6716B0}" srcOrd="0" destOrd="0" presId="urn:microsoft.com/office/officeart/2005/8/layout/cycle3"/>
    <dgm:cxn modelId="{22ED9DB2-4A41-4D78-9381-C42B97AACB5A}" srcId="{39C67EAF-FE6F-4D92-9FD5-90A25665336F}" destId="{5C8A76B2-2C15-461D-ABF2-2912070ED7B1}" srcOrd="7" destOrd="0" parTransId="{38514762-9F9A-4CA3-8D53-4DB22A32B854}" sibTransId="{DB14F72D-8109-4284-BAE9-FF10061EED2E}"/>
    <dgm:cxn modelId="{F0144EB3-95AD-493B-8BC0-708EC0C7834E}" srcId="{39C67EAF-FE6F-4D92-9FD5-90A25665336F}" destId="{75721CC5-CE00-435A-8752-7937306B667C}" srcOrd="4" destOrd="0" parTransId="{7CE28A19-B7A2-45D8-AF5B-50BCCADE4254}" sibTransId="{08B13F2A-A048-4C20-B259-5C8264560F6F}"/>
    <dgm:cxn modelId="{D88D4DBE-21EB-4446-9D0D-DE09340685A5}" srcId="{39C67EAF-FE6F-4D92-9FD5-90A25665336F}" destId="{FC0529B2-7BA5-4E88-97EA-80DA5AB30997}" srcOrd="0" destOrd="0" parTransId="{ACBFAAE0-C356-439E-8F0A-CE9FEFEEB428}" sibTransId="{0627D729-E20A-4AE1-804A-03FA314970DF}"/>
    <dgm:cxn modelId="{655F90C2-39DF-4769-93E9-C912154ECBD6}" type="presOf" srcId="{FC0529B2-7BA5-4E88-97EA-80DA5AB30997}" destId="{BFF5E949-543C-40FA-B95E-3730961E0D0D}" srcOrd="0" destOrd="0" presId="urn:microsoft.com/office/officeart/2005/8/layout/cycle3"/>
    <dgm:cxn modelId="{7D9412C4-888A-4C18-A18E-2C6AB138FE06}" type="presOf" srcId="{88E23939-270D-4179-AAF6-606159EAA81D}" destId="{58F74070-B487-4AA9-AD82-FB45EB751191}" srcOrd="0" destOrd="0" presId="urn:microsoft.com/office/officeart/2005/8/layout/cycle3"/>
    <dgm:cxn modelId="{A7D801CA-D07C-4636-98D1-8C534F86C78C}" srcId="{39C67EAF-FE6F-4D92-9FD5-90A25665336F}" destId="{CDA616BE-E244-42CF-8E35-6A3A5D6D7FF0}" srcOrd="1" destOrd="0" parTransId="{9E20398E-9881-4F55-856A-F90F0596B0D6}" sibTransId="{128418D2-FE4B-4E47-B3BE-26AECBCEBB0A}"/>
    <dgm:cxn modelId="{431F7DD0-0D00-4BA5-B471-6075BB21AE36}" type="presOf" srcId="{3808D8DD-08E5-42A7-A8D1-081439B15159}" destId="{C58B1B8F-570D-4FFA-AFA5-FE2F439C73E6}" srcOrd="0" destOrd="0" presId="urn:microsoft.com/office/officeart/2005/8/layout/cycle3"/>
    <dgm:cxn modelId="{81DCF6DA-810F-4B6B-B9F7-EE3EE40D3F20}" srcId="{39C67EAF-FE6F-4D92-9FD5-90A25665336F}" destId="{BE83A223-CDB9-4B6E-8CDA-8C6C00909CF9}" srcOrd="9" destOrd="0" parTransId="{C469D271-8D08-4A67-B4A6-B43E8B738C39}" sibTransId="{40951A6A-EE8F-4514-992E-FAD4556BAA17}"/>
    <dgm:cxn modelId="{A7AEE7F3-1EA4-4039-97EC-9F98A23AB444}" type="presOf" srcId="{9294C989-052A-4417-B9BC-26D75C1EF59F}" destId="{F791FDC5-5824-498F-AFBD-6461BDC4BD7F}" srcOrd="0" destOrd="0" presId="urn:microsoft.com/office/officeart/2005/8/layout/cycle3"/>
    <dgm:cxn modelId="{F283ACC2-BEEC-4E12-8962-B5B622BCBE98}" type="presParOf" srcId="{7314DBDE-0298-49F7-9701-11F4948EFC1C}" destId="{B4E39050-77AA-42B0-BFAF-96F77766BD7C}" srcOrd="0" destOrd="0" presId="urn:microsoft.com/office/officeart/2005/8/layout/cycle3"/>
    <dgm:cxn modelId="{3DCB19B7-D3ED-4CF8-A54D-BDABD3C2CF52}" type="presParOf" srcId="{B4E39050-77AA-42B0-BFAF-96F77766BD7C}" destId="{BFF5E949-543C-40FA-B95E-3730961E0D0D}" srcOrd="0" destOrd="0" presId="urn:microsoft.com/office/officeart/2005/8/layout/cycle3"/>
    <dgm:cxn modelId="{436E0742-7350-47B1-866A-45513AF13D28}" type="presParOf" srcId="{B4E39050-77AA-42B0-BFAF-96F77766BD7C}" destId="{33858B4B-D7B5-425B-97E0-A1D1DD9547F8}" srcOrd="1" destOrd="0" presId="urn:microsoft.com/office/officeart/2005/8/layout/cycle3"/>
    <dgm:cxn modelId="{37717679-D244-4AFE-840C-0DEE2DD98975}" type="presParOf" srcId="{B4E39050-77AA-42B0-BFAF-96F77766BD7C}" destId="{35588269-6BCA-43AE-94B1-70D5BEA39787}" srcOrd="2" destOrd="0" presId="urn:microsoft.com/office/officeart/2005/8/layout/cycle3"/>
    <dgm:cxn modelId="{58E12945-2219-4F75-8162-984E62FCC099}" type="presParOf" srcId="{B4E39050-77AA-42B0-BFAF-96F77766BD7C}" destId="{910CEBE8-B2E3-4AB8-9206-563FAC376825}" srcOrd="3" destOrd="0" presId="urn:microsoft.com/office/officeart/2005/8/layout/cycle3"/>
    <dgm:cxn modelId="{5E8C29C1-D485-40CA-850F-5E60C452EC45}" type="presParOf" srcId="{B4E39050-77AA-42B0-BFAF-96F77766BD7C}" destId="{58F74070-B487-4AA9-AD82-FB45EB751191}" srcOrd="4" destOrd="0" presId="urn:microsoft.com/office/officeart/2005/8/layout/cycle3"/>
    <dgm:cxn modelId="{BC548EC9-80DD-4ED0-B0FE-E0895C4BC5EF}" type="presParOf" srcId="{B4E39050-77AA-42B0-BFAF-96F77766BD7C}" destId="{E952BFC8-0C6F-4FA9-8BA0-2636E9414028}" srcOrd="5" destOrd="0" presId="urn:microsoft.com/office/officeart/2005/8/layout/cycle3"/>
    <dgm:cxn modelId="{F7610AB9-65AD-4519-BA20-5DF3B42FF9D2}" type="presParOf" srcId="{B4E39050-77AA-42B0-BFAF-96F77766BD7C}" destId="{57C136F0-EA17-4920-8996-8FBF4D9406C6}" srcOrd="6" destOrd="0" presId="urn:microsoft.com/office/officeart/2005/8/layout/cycle3"/>
    <dgm:cxn modelId="{CC63A4EF-0322-4625-B8CB-9E1418B6AFA8}" type="presParOf" srcId="{B4E39050-77AA-42B0-BFAF-96F77766BD7C}" destId="{C58B1B8F-570D-4FFA-AFA5-FE2F439C73E6}" srcOrd="7" destOrd="0" presId="urn:microsoft.com/office/officeart/2005/8/layout/cycle3"/>
    <dgm:cxn modelId="{65D0BBFE-79FA-4533-A0EA-5E4A33109A75}" type="presParOf" srcId="{B4E39050-77AA-42B0-BFAF-96F77766BD7C}" destId="{21F631E3-62E4-49A5-873A-A9F2BC6716B0}" srcOrd="8" destOrd="0" presId="urn:microsoft.com/office/officeart/2005/8/layout/cycle3"/>
    <dgm:cxn modelId="{B934894B-76FD-484C-BE23-76176EB5C128}" type="presParOf" srcId="{B4E39050-77AA-42B0-BFAF-96F77766BD7C}" destId="{F791FDC5-5824-498F-AFBD-6461BDC4BD7F}" srcOrd="9" destOrd="0" presId="urn:microsoft.com/office/officeart/2005/8/layout/cycle3"/>
    <dgm:cxn modelId="{0EF63B13-CE5F-4DA6-A409-9B9D89484441}" type="presParOf" srcId="{B4E39050-77AA-42B0-BFAF-96F77766BD7C}" destId="{7CC984D3-A205-4007-A8F5-DD89BB763509}"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58B4B-D7B5-425B-97E0-A1D1DD9547F8}">
      <dsp:nvSpPr>
        <dsp:cNvPr id="0" name=""/>
        <dsp:cNvSpPr/>
      </dsp:nvSpPr>
      <dsp:spPr>
        <a:xfrm>
          <a:off x="914601" y="-196799"/>
          <a:ext cx="3632040" cy="3632040"/>
        </a:xfrm>
        <a:prstGeom prst="circularArrow">
          <a:avLst>
            <a:gd name="adj1" fmla="val 5544"/>
            <a:gd name="adj2" fmla="val 330680"/>
            <a:gd name="adj3" fmla="val 13971489"/>
            <a:gd name="adj4" fmla="val 1726805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F5E949-543C-40FA-B95E-3730961E0D0D}">
      <dsp:nvSpPr>
        <dsp:cNvPr id="0" name=""/>
        <dsp:cNvSpPr/>
      </dsp:nvSpPr>
      <dsp:spPr>
        <a:xfrm>
          <a:off x="1953022" y="546"/>
          <a:ext cx="1555198" cy="415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a:latin typeface="Trebuchet MS" panose="020B0603020202020204" pitchFamily="34" charset="0"/>
            </a:rPr>
            <a:t>1. Set goals effectively</a:t>
          </a:r>
          <a:endParaRPr lang="es-ES" sz="1100" kern="1200"/>
        </a:p>
      </dsp:txBody>
      <dsp:txXfrm>
        <a:off x="1973329" y="20853"/>
        <a:ext cx="1514584" cy="375379"/>
      </dsp:txXfrm>
    </dsp:sp>
    <dsp:sp modelId="{35588269-6BCA-43AE-94B1-70D5BEA39787}">
      <dsp:nvSpPr>
        <dsp:cNvPr id="0" name=""/>
        <dsp:cNvSpPr/>
      </dsp:nvSpPr>
      <dsp:spPr>
        <a:xfrm>
          <a:off x="3355131" y="469365"/>
          <a:ext cx="1555198" cy="415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Trebuchet MS" panose="020B0603020202020204" pitchFamily="34" charset="0"/>
            </a:rPr>
            <a:t>2. Begin with performance planning</a:t>
          </a:r>
          <a:endParaRPr lang="en-US" sz="1100" kern="1200" dirty="0">
            <a:latin typeface="Trebuchet MS" panose="020B0603020202020204" pitchFamily="34" charset="0"/>
          </a:endParaRPr>
        </a:p>
      </dsp:txBody>
      <dsp:txXfrm>
        <a:off x="3375438" y="489672"/>
        <a:ext cx="1514584" cy="375379"/>
      </dsp:txXfrm>
    </dsp:sp>
    <dsp:sp modelId="{910CEBE8-B2E3-4AB8-9206-563FAC376825}">
      <dsp:nvSpPr>
        <dsp:cNvPr id="0" name=""/>
        <dsp:cNvSpPr/>
      </dsp:nvSpPr>
      <dsp:spPr>
        <a:xfrm>
          <a:off x="3426061" y="1070772"/>
          <a:ext cx="1555198" cy="415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Trebuchet MS" panose="020B0603020202020204" pitchFamily="34" charset="0"/>
            </a:rPr>
            <a:t>3. Create an ongoing process</a:t>
          </a:r>
          <a:endParaRPr lang="en-US" sz="1100" kern="1200" dirty="0">
            <a:latin typeface="Trebuchet MS" panose="020B0603020202020204" pitchFamily="34" charset="0"/>
          </a:endParaRPr>
        </a:p>
      </dsp:txBody>
      <dsp:txXfrm>
        <a:off x="3446368" y="1091079"/>
        <a:ext cx="1514584" cy="375379"/>
      </dsp:txXfrm>
    </dsp:sp>
    <dsp:sp modelId="{58F74070-B487-4AA9-AD82-FB45EB751191}">
      <dsp:nvSpPr>
        <dsp:cNvPr id="0" name=""/>
        <dsp:cNvSpPr/>
      </dsp:nvSpPr>
      <dsp:spPr>
        <a:xfrm>
          <a:off x="3389630" y="1782146"/>
          <a:ext cx="1555198" cy="415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Trebuchet MS" panose="020B0603020202020204" pitchFamily="34" charset="0"/>
            </a:rPr>
            <a:t>4. Improve productivity through better goal management</a:t>
          </a:r>
          <a:endParaRPr lang="en-US" sz="1100" kern="1200" dirty="0">
            <a:latin typeface="Trebuchet MS" panose="020B0603020202020204" pitchFamily="34" charset="0"/>
          </a:endParaRPr>
        </a:p>
      </dsp:txBody>
      <dsp:txXfrm>
        <a:off x="3409937" y="1802453"/>
        <a:ext cx="1514584" cy="375379"/>
      </dsp:txXfrm>
    </dsp:sp>
    <dsp:sp modelId="{E952BFC8-0C6F-4FA9-8BA0-2636E9414028}">
      <dsp:nvSpPr>
        <dsp:cNvPr id="0" name=""/>
        <dsp:cNvSpPr/>
      </dsp:nvSpPr>
      <dsp:spPr>
        <a:xfrm>
          <a:off x="3154814" y="2620313"/>
          <a:ext cx="1555198" cy="415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a:latin typeface="Trebuchet MS" panose="020B0603020202020204" pitchFamily="34" charset="0"/>
            </a:rPr>
            <a:t>5. Gather information from multiple sources</a:t>
          </a:r>
          <a:endParaRPr lang="es-ES" sz="1100" kern="1200" dirty="0">
            <a:latin typeface="Trebuchet MS" panose="020B0603020202020204" pitchFamily="34" charset="0"/>
          </a:endParaRPr>
        </a:p>
      </dsp:txBody>
      <dsp:txXfrm>
        <a:off x="3175121" y="2640620"/>
        <a:ext cx="1514584" cy="375379"/>
      </dsp:txXfrm>
    </dsp:sp>
    <dsp:sp modelId="{57C136F0-EA17-4920-8996-8FBF4D9406C6}">
      <dsp:nvSpPr>
        <dsp:cNvPr id="0" name=""/>
        <dsp:cNvSpPr/>
      </dsp:nvSpPr>
      <dsp:spPr>
        <a:xfrm>
          <a:off x="1953022" y="3098236"/>
          <a:ext cx="1555198" cy="415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a:latin typeface="Trebuchet MS" panose="020B0603020202020204" pitchFamily="34" charset="0"/>
            </a:rPr>
            <a:t>6. Document, document, document</a:t>
          </a:r>
          <a:endParaRPr lang="es-ES" sz="1100" kern="1200" dirty="0">
            <a:latin typeface="Trebuchet MS" panose="020B0603020202020204" pitchFamily="34" charset="0"/>
          </a:endParaRPr>
        </a:p>
      </dsp:txBody>
      <dsp:txXfrm>
        <a:off x="1973329" y="3118543"/>
        <a:ext cx="1514584" cy="375379"/>
      </dsp:txXfrm>
    </dsp:sp>
    <dsp:sp modelId="{C58B1B8F-570D-4FFA-AFA5-FE2F439C73E6}">
      <dsp:nvSpPr>
        <dsp:cNvPr id="0" name=""/>
        <dsp:cNvSpPr/>
      </dsp:nvSpPr>
      <dsp:spPr>
        <a:xfrm>
          <a:off x="651073" y="2611200"/>
          <a:ext cx="1555198" cy="415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Trebuchet MS" panose="020B0603020202020204" pitchFamily="34" charset="0"/>
            </a:rPr>
            <a:t>7. Prepare and train your managers</a:t>
          </a:r>
          <a:endParaRPr lang="en-US" sz="1100" kern="1200" dirty="0">
            <a:latin typeface="Trebuchet MS" panose="020B0603020202020204" pitchFamily="34" charset="0"/>
          </a:endParaRPr>
        </a:p>
      </dsp:txBody>
      <dsp:txXfrm>
        <a:off x="671380" y="2631507"/>
        <a:ext cx="1514584" cy="375379"/>
      </dsp:txXfrm>
    </dsp:sp>
    <dsp:sp modelId="{21F631E3-62E4-49A5-873A-A9F2BC6716B0}">
      <dsp:nvSpPr>
        <dsp:cNvPr id="0" name=""/>
        <dsp:cNvSpPr/>
      </dsp:nvSpPr>
      <dsp:spPr>
        <a:xfrm>
          <a:off x="343392" y="1836782"/>
          <a:ext cx="1555198" cy="415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Trebuchet MS" panose="020B0603020202020204" pitchFamily="34" charset="0"/>
            </a:rPr>
            <a:t>8. Perfect the performance review</a:t>
          </a:r>
          <a:endParaRPr lang="en-US" sz="1100" kern="1200" dirty="0">
            <a:latin typeface="Trebuchet MS" panose="020B0603020202020204" pitchFamily="34" charset="0"/>
          </a:endParaRPr>
        </a:p>
      </dsp:txBody>
      <dsp:txXfrm>
        <a:off x="363699" y="1857089"/>
        <a:ext cx="1514584" cy="375379"/>
      </dsp:txXfrm>
    </dsp:sp>
    <dsp:sp modelId="{F791FDC5-5824-498F-AFBD-6461BDC4BD7F}">
      <dsp:nvSpPr>
        <dsp:cNvPr id="0" name=""/>
        <dsp:cNvSpPr/>
      </dsp:nvSpPr>
      <dsp:spPr>
        <a:xfrm>
          <a:off x="361600" y="1061666"/>
          <a:ext cx="1555198" cy="415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9. Link performance with rewards and recognition</a:t>
          </a:r>
        </a:p>
      </dsp:txBody>
      <dsp:txXfrm>
        <a:off x="381907" y="1081973"/>
        <a:ext cx="1514584" cy="375379"/>
      </dsp:txXfrm>
    </dsp:sp>
    <dsp:sp modelId="{7CC984D3-A205-4007-A8F5-DD89BB763509}">
      <dsp:nvSpPr>
        <dsp:cNvPr id="0" name=""/>
        <dsp:cNvSpPr/>
      </dsp:nvSpPr>
      <dsp:spPr>
        <a:xfrm>
          <a:off x="623752" y="496681"/>
          <a:ext cx="1555198" cy="415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10. Encourage full participation and success</a:t>
          </a:r>
        </a:p>
      </dsp:txBody>
      <dsp:txXfrm>
        <a:off x="644059" y="516988"/>
        <a:ext cx="1514584" cy="37537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8478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68130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61238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52065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476999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1946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232689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265398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274097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359561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68268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70685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44842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reserve="1">
  <p:cSld name="2_Titelfoli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74368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7" name="Google Shape;9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99" name="Google Shape;99;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reserve="1">
  <p:cSld name="2_Titelfoli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grpSp>
        <p:nvGrpSpPr>
          <p:cNvPr id="2" name="Group 1">
            <a:extLst>
              <a:ext uri="{FF2B5EF4-FFF2-40B4-BE49-F238E27FC236}">
                <a16:creationId xmlns:a16="http://schemas.microsoft.com/office/drawing/2014/main" id="{F741DAE4-A0E2-4466-929C-81F4358597B0}"/>
              </a:ext>
            </a:extLst>
          </p:cNvPr>
          <p:cNvGrpSpPr/>
          <p:nvPr userDrawn="1"/>
        </p:nvGrpSpPr>
        <p:grpSpPr>
          <a:xfrm>
            <a:off x="213681" y="160803"/>
            <a:ext cx="8838738" cy="6748674"/>
            <a:chOff x="213681" y="160803"/>
            <a:chExt cx="8838738" cy="6748674"/>
          </a:xfrm>
        </p:grpSpPr>
        <p:pic>
          <p:nvPicPr>
            <p:cNvPr id="22" name="Google Shape;22;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700" b="0" i="0" u="none" strike="noStrike" cap="none" dirty="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dirty="0">
                <a:solidFill>
                  <a:schemeClr val="dk1"/>
                </a:solidFill>
                <a:latin typeface="Calibri"/>
                <a:ea typeface="Calibri"/>
                <a:cs typeface="Calibri"/>
                <a:sym typeface="Calibri"/>
              </a:endParaRPr>
            </a:p>
          </p:txBody>
        </p:sp>
        <p:pic>
          <p:nvPicPr>
            <p:cNvPr id="21" name="Google Shape;2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3681" y="160803"/>
              <a:ext cx="1837188" cy="1145483"/>
            </a:xfrm>
            <a:prstGeom prst="rect">
              <a:avLst/>
            </a:prstGeom>
            <a:noFill/>
            <a:ln>
              <a:noFill/>
            </a:ln>
          </p:spPr>
        </p:pic>
        <p:sp>
          <p:nvSpPr>
            <p:cNvPr id="11" name="Google Shape;158;p19"/>
            <p:cNvSpPr/>
            <p:nvPr userDrawn="1"/>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pic>
          <p:nvPicPr>
            <p:cNvPr id="12" name="Google Shape;141;p18" descr="A close up of a logo&#10;&#10;Description automatically generated">
              <a:extLst>
                <a:ext uri="{FF2B5EF4-FFF2-40B4-BE49-F238E27FC236}">
                  <a16:creationId xmlns:a16="http://schemas.microsoft.com/office/drawing/2014/main" id="{A82281FF-40DA-4B35-97EA-86D82F3A5AD1}"/>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a:off x="213681" y="6203852"/>
              <a:ext cx="2020791" cy="511521"/>
            </a:xfrm>
            <a:prstGeom prst="rect">
              <a:avLst/>
            </a:prstGeom>
            <a:noFill/>
            <a:ln>
              <a:noFill/>
            </a:ln>
          </p:spPr>
        </p:pic>
      </p:grpSp>
    </p:spTree>
    <p:extLst>
      <p:ext uri="{BB962C8B-B14F-4D97-AF65-F5344CB8AC3E}">
        <p14:creationId xmlns:p14="http://schemas.microsoft.com/office/powerpoint/2010/main" val="311962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userDrawn="1">
  <p:cSld name="TITLE">
    <p:spTree>
      <p:nvGrpSpPr>
        <p:cNvPr id="1" name="Shape 15"/>
        <p:cNvGrpSpPr/>
        <p:nvPr/>
      </p:nvGrpSpPr>
      <p:grpSpPr>
        <a:xfrm>
          <a:off x="0" y="0"/>
          <a:ext cx="0" cy="0"/>
          <a:chOff x="0" y="0"/>
          <a:chExt cx="0" cy="0"/>
        </a:xfrm>
      </p:grpSpPr>
      <p:pic>
        <p:nvPicPr>
          <p:cNvPr id="22" name="Google Shape;22;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sp>
        <p:nvSpPr>
          <p:cNvPr id="11" name="Google Shape;171;p20"/>
          <p:cNvSpPr/>
          <p:nvPr userDrawn="1"/>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44" name="Google Shape;44;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2" name="Google Shape;5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54" name="Google Shape;54;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55" name="Google Shape;55;p6"/>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60" name="Google Shape;60;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grpSp>
        <p:nvGrpSpPr>
          <p:cNvPr id="7" name="Group 6">
            <a:extLst>
              <a:ext uri="{FF2B5EF4-FFF2-40B4-BE49-F238E27FC236}">
                <a16:creationId xmlns:a16="http://schemas.microsoft.com/office/drawing/2014/main" id="{D1AE32A0-867B-4917-84FD-B9554EF8FF65}"/>
              </a:ext>
            </a:extLst>
          </p:cNvPr>
          <p:cNvGrpSpPr/>
          <p:nvPr userDrawn="1"/>
        </p:nvGrpSpPr>
        <p:grpSpPr>
          <a:xfrm>
            <a:off x="226141" y="160804"/>
            <a:ext cx="8826278" cy="6748673"/>
            <a:chOff x="226141" y="160804"/>
            <a:chExt cx="8826278" cy="6748673"/>
          </a:xfrm>
        </p:grpSpPr>
        <p:pic>
          <p:nvPicPr>
            <p:cNvPr id="8" name="Google Shape;22;p2">
              <a:extLst>
                <a:ext uri="{FF2B5EF4-FFF2-40B4-BE49-F238E27FC236}">
                  <a16:creationId xmlns:a16="http://schemas.microsoft.com/office/drawing/2014/main" id="{FCC5A138-C4FC-46B1-942C-AB6C4036CA20}"/>
                </a:ext>
              </a:extLst>
            </p:cNvPr>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
          <p:nvSpPr>
            <p:cNvPr id="9" name="Google Shape;23;p2">
              <a:extLst>
                <a:ext uri="{FF2B5EF4-FFF2-40B4-BE49-F238E27FC236}">
                  <a16:creationId xmlns:a16="http://schemas.microsoft.com/office/drawing/2014/main" id="{00B03082-49AA-4E9C-B1C0-B25FDBEC7C4D}"/>
                </a:ext>
              </a:extLst>
            </p:cNvPr>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700" b="0" i="0" u="none" strike="noStrike" cap="none" dirty="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dirty="0">
                <a:solidFill>
                  <a:schemeClr val="dk1"/>
                </a:solidFill>
                <a:latin typeface="Calibri"/>
                <a:ea typeface="Calibri"/>
                <a:cs typeface="Calibri"/>
                <a:sym typeface="Calibri"/>
              </a:endParaRPr>
            </a:p>
          </p:txBody>
        </p:sp>
        <p:pic>
          <p:nvPicPr>
            <p:cNvPr id="15" name="Google Shape;21;p2">
              <a:extLst>
                <a:ext uri="{FF2B5EF4-FFF2-40B4-BE49-F238E27FC236}">
                  <a16:creationId xmlns:a16="http://schemas.microsoft.com/office/drawing/2014/main" id="{308C184B-F016-413C-A914-4EA6A3A0E033}"/>
                </a:ext>
              </a:extLst>
            </p:cNvPr>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226141" y="160804"/>
              <a:ext cx="1824727" cy="1097726"/>
            </a:xfrm>
            <a:prstGeom prst="rect">
              <a:avLst/>
            </a:prstGeom>
            <a:noFill/>
            <a:ln>
              <a:noFill/>
            </a:ln>
          </p:spPr>
        </p:pic>
        <p:sp>
          <p:nvSpPr>
            <p:cNvPr id="16" name="Google Shape;158;p19">
              <a:extLst>
                <a:ext uri="{FF2B5EF4-FFF2-40B4-BE49-F238E27FC236}">
                  <a16:creationId xmlns:a16="http://schemas.microsoft.com/office/drawing/2014/main" id="{0CCBBF87-24DF-4C4A-9900-B890BEB3D4C7}"/>
                </a:ext>
              </a:extLst>
            </p:cNvPr>
            <p:cNvSpPr/>
            <p:nvPr userDrawn="1"/>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grpSp>
    </p:spTree>
  </p:cSld>
  <p:clrMap bg1="lt1" tx1="dk1" bg2="dk2" tx2="lt2" accent1="accent1" accent2="accent2" accent3="accent3" accent4="accent4" accent5="accent5" accent6="accent6" hlink="hlink" folHlink="folHlink"/>
  <p:sldLayoutIdLst>
    <p:sldLayoutId id="2147483671" r:id="rId1"/>
    <p:sldLayoutId id="2147483670" r:id="rId2"/>
    <p:sldLayoutId id="2147483650" r:id="rId3"/>
    <p:sldLayoutId id="2147483648"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motivosity.co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7geese.com/"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7geese.com/"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www.youtube.com/embed/22LGzSisSLY"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nsucurrent.nova.edu/2017/11/28/debunking-the-myths-of-career-development-servic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learn.g2.com/career-development-plan" TargetMode="External"/><Relationship Id="rId5" Type="http://schemas.openxmlformats.org/officeDocument/2006/relationships/hyperlink" Target="https://www.ukessays.com/essays/management/purpose-and-benefits-of-career-development-management-essay.php" TargetMode="External"/><Relationship Id="rId4" Type="http://schemas.openxmlformats.org/officeDocument/2006/relationships/hyperlink" Target="https://www.linkedin.com/pulse/career-development-vs-performance-management-ed-smith/"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learn.g2.com/employee-satisfaction-surve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prnewswire.com/news-releases/snappy-gifts-employee-happiness-survey-reveals-more-than-30-of-people-feel-undervalued-at-work-ahead-of-national-employee-appreciation-day-300794167.html?tc=eml_cleartim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learn.g2.com/professional-development" TargetMode="External"/><Relationship Id="rId4" Type="http://schemas.openxmlformats.org/officeDocument/2006/relationships/hyperlink" Target="https://workinstitute.com/resources/workplace-wisdom-blog/articleid/2266/employees%20quit%20employers%20that%20don't%20offer%20opportunities%20to%20gro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26" name="Picture 2" descr="three men sitting on chair beside table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0" y="1473966"/>
            <a:ext cx="9144000" cy="4237286"/>
          </a:xfrm>
          <a:prstGeom prst="rect">
            <a:avLst/>
          </a:prstGeom>
          <a:noFill/>
          <a:extLst>
            <a:ext uri="{909E8E84-426E-40DD-AFC4-6F175D3DCCD1}">
              <a14:hiddenFill xmlns:a14="http://schemas.microsoft.com/office/drawing/2010/main">
                <a:solidFill>
                  <a:srgbClr val="FFFFFF"/>
                </a:solidFill>
              </a14:hiddenFill>
            </a:ext>
          </a:extLst>
        </p:spPr>
      </p:pic>
      <p:sp>
        <p:nvSpPr>
          <p:cNvPr id="105" name="Google Shape;105;p14"/>
          <p:cNvSpPr txBox="1">
            <a:spLocks noGrp="1"/>
          </p:cNvSpPr>
          <p:nvPr>
            <p:ph type="ctrTitle" idx="4294967295"/>
          </p:nvPr>
        </p:nvSpPr>
        <p:spPr>
          <a:xfrm>
            <a:off x="0" y="3467100"/>
            <a:ext cx="9144000" cy="860425"/>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600"/>
              <a:buFont typeface="Trebuchet MS"/>
              <a:buNone/>
            </a:pPr>
            <a:r>
              <a:rPr lang="en-US" sz="4600" b="1" dirty="0">
                <a:solidFill>
                  <a:schemeClr val="bg1"/>
                </a:solidFill>
              </a:rPr>
              <a:t>Talent 4.0 – </a:t>
            </a:r>
            <a:br>
              <a:rPr lang="en-US" sz="4600" b="1" dirty="0">
                <a:solidFill>
                  <a:schemeClr val="bg1"/>
                </a:solidFill>
              </a:rPr>
            </a:br>
            <a:r>
              <a:rPr lang="en-US" sz="4600" b="1" dirty="0">
                <a:solidFill>
                  <a:schemeClr val="bg1"/>
                </a:solidFill>
              </a:rPr>
              <a:t>Talent Management for SMEs</a:t>
            </a:r>
            <a:br>
              <a:rPr lang="en-US" sz="4600" b="1" dirty="0">
                <a:solidFill>
                  <a:schemeClr val="bg1"/>
                </a:solidFill>
              </a:rPr>
            </a:br>
            <a:r>
              <a:rPr lang="en-US" sz="4600" b="1" dirty="0">
                <a:solidFill>
                  <a:schemeClr val="bg1"/>
                </a:solidFill>
              </a:rPr>
              <a:t>Training </a:t>
            </a:r>
            <a:r>
              <a:rPr lang="en-US" sz="4600" b="1" dirty="0" err="1">
                <a:solidFill>
                  <a:schemeClr val="bg1"/>
                </a:solidFill>
              </a:rPr>
              <a:t>Programme</a:t>
            </a:r>
            <a:endParaRPr sz="4800" b="1" dirty="0">
              <a:solidFill>
                <a:schemeClr val="bg1"/>
              </a:solidFill>
            </a:endParaRPr>
          </a:p>
        </p:txBody>
      </p:sp>
      <p:sp>
        <p:nvSpPr>
          <p:cNvPr id="106" name="Google Shape;106;p14"/>
          <p:cNvSpPr txBox="1"/>
          <p:nvPr/>
        </p:nvSpPr>
        <p:spPr>
          <a:xfrm>
            <a:off x="3322040" y="4446165"/>
            <a:ext cx="214758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sng" strike="noStrike" cap="none" dirty="0">
                <a:solidFill>
                  <a:schemeClr val="bg1"/>
                </a:solidFill>
                <a:latin typeface="Trebuchet MS"/>
                <a:ea typeface="Trebuchet MS"/>
                <a:cs typeface="Trebuchet MS"/>
                <a:sym typeface="Trebuchet MS"/>
              </a:rPr>
              <a:t>https://t4lent.eu</a:t>
            </a:r>
            <a:endParaRPr sz="1800" dirty="0">
              <a:solidFill>
                <a:schemeClr val="bg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idx="4294967295"/>
          </p:nvPr>
        </p:nvSpPr>
        <p:spPr>
          <a:xfrm>
            <a:off x="316585" y="1566500"/>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2800" b="1" dirty="0">
                <a:solidFill>
                  <a:schemeClr val="lt1"/>
                </a:solidFill>
                <a:latin typeface="Trebuchet MS" panose="020B0603020202020204" pitchFamily="34" charset="0"/>
              </a:rPr>
              <a:t>Benefits of a Career Development Plan</a:t>
            </a:r>
            <a:endParaRPr sz="2800" b="1" dirty="0">
              <a:solidFill>
                <a:schemeClr val="lt1"/>
              </a:solidFill>
              <a:latin typeface="Trebuchet MS" panose="020B0603020202020204" pitchFamily="34" charset="0"/>
            </a:endParaRPr>
          </a:p>
        </p:txBody>
      </p:sp>
      <p:sp>
        <p:nvSpPr>
          <p:cNvPr id="2" name="CuadroTexto 1">
            <a:extLst>
              <a:ext uri="{FF2B5EF4-FFF2-40B4-BE49-F238E27FC236}">
                <a16:creationId xmlns:a16="http://schemas.microsoft.com/office/drawing/2014/main" id="{6170D4EE-9061-6249-9352-76D9709626B9}"/>
              </a:ext>
            </a:extLst>
          </p:cNvPr>
          <p:cNvSpPr txBox="1"/>
          <p:nvPr/>
        </p:nvSpPr>
        <p:spPr>
          <a:xfrm>
            <a:off x="316586" y="2166391"/>
            <a:ext cx="6304931" cy="461665"/>
          </a:xfrm>
          <a:prstGeom prst="rect">
            <a:avLst/>
          </a:prstGeom>
          <a:noFill/>
        </p:spPr>
        <p:txBody>
          <a:bodyPr wrap="square" rtlCol="0">
            <a:spAutoFit/>
          </a:bodyPr>
          <a:lstStyle/>
          <a:p>
            <a:r>
              <a:rPr lang="es-ES" sz="2400" b="1" dirty="0">
                <a:solidFill>
                  <a:srgbClr val="FF0000"/>
                </a:solidFill>
                <a:latin typeface="Trebuchet MS" panose="020B0603020202020204" pitchFamily="34" charset="0"/>
              </a:rPr>
              <a:t>BENEFITS:</a:t>
            </a:r>
          </a:p>
        </p:txBody>
      </p:sp>
      <p:pic>
        <p:nvPicPr>
          <p:cNvPr id="2050" name="Picture 2" descr="Resultado de imagen de benef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3105" y="140531"/>
            <a:ext cx="2064080" cy="1251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16584" y="2628056"/>
            <a:ext cx="8520601" cy="3316292"/>
          </a:xfrm>
          <a:prstGeom prst="rect">
            <a:avLst/>
          </a:prstGeom>
        </p:spPr>
        <p:txBody>
          <a:bodyPr wrap="square">
            <a:spAutoFit/>
          </a:bodyPr>
          <a:lstStyle/>
          <a:p>
            <a:br>
              <a:rPr lang="en-US" sz="1050" dirty="0">
                <a:latin typeface="Trebuchet MS" panose="020B0603020202020204" pitchFamily="34" charset="0"/>
              </a:rPr>
            </a:br>
            <a:r>
              <a:rPr lang="en-US" sz="2000" b="1" dirty="0">
                <a:solidFill>
                  <a:srgbClr val="3958A7"/>
                </a:solidFill>
                <a:latin typeface="Trebuchet MS" panose="020B0603020202020204" pitchFamily="34" charset="0"/>
              </a:rPr>
              <a:t>3. Strengthen the Succession Pipeline</a:t>
            </a:r>
          </a:p>
          <a:p>
            <a:endParaRPr lang="en-US"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The backbone of any effective succession planning process is a readily available talent pipeline.</a:t>
            </a:r>
          </a:p>
          <a:p>
            <a:endParaRPr lang="en-US" sz="1800"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An employee-driven career development initiative gives your top talent the opportunity to apply for critical roles that may be vacant. </a:t>
            </a:r>
          </a:p>
          <a:p>
            <a:endParaRPr lang="en-US" sz="1800"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Making such opportunities visible and available for all eligible employees ensures that the most qualified individuals enter in those critical roles.</a:t>
            </a:r>
          </a:p>
          <a:p>
            <a:br>
              <a:rPr lang="en-US" sz="1050" dirty="0">
                <a:latin typeface="Trebuchet MS" panose="020B0603020202020204" pitchFamily="34" charset="0"/>
              </a:rPr>
            </a:br>
            <a:r>
              <a:rPr lang="en-US" sz="1050" dirty="0">
                <a:solidFill>
                  <a:srgbClr val="444444"/>
                </a:solidFill>
                <a:latin typeface="Trebuchet MS" panose="020B0603020202020204" pitchFamily="34" charset="0"/>
              </a:rPr>
              <a:t>.</a:t>
            </a:r>
          </a:p>
        </p:txBody>
      </p:sp>
    </p:spTree>
    <p:extLst>
      <p:ext uri="{BB962C8B-B14F-4D97-AF65-F5344CB8AC3E}">
        <p14:creationId xmlns:p14="http://schemas.microsoft.com/office/powerpoint/2010/main" val="140564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idx="4294967295"/>
          </p:nvPr>
        </p:nvSpPr>
        <p:spPr>
          <a:xfrm>
            <a:off x="316585" y="1566500"/>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2800" b="1" dirty="0">
                <a:solidFill>
                  <a:schemeClr val="lt1"/>
                </a:solidFill>
                <a:latin typeface="Trebuchet MS" panose="020B0603020202020204" pitchFamily="34" charset="0"/>
              </a:rPr>
              <a:t>Benefits of a Career Development Plan</a:t>
            </a:r>
            <a:endParaRPr sz="2800" b="1" dirty="0">
              <a:solidFill>
                <a:schemeClr val="lt1"/>
              </a:solidFill>
              <a:latin typeface="Trebuchet MS" panose="020B0603020202020204" pitchFamily="34" charset="0"/>
            </a:endParaRPr>
          </a:p>
        </p:txBody>
      </p:sp>
      <p:sp>
        <p:nvSpPr>
          <p:cNvPr id="2" name="CuadroTexto 1">
            <a:extLst>
              <a:ext uri="{FF2B5EF4-FFF2-40B4-BE49-F238E27FC236}">
                <a16:creationId xmlns:a16="http://schemas.microsoft.com/office/drawing/2014/main" id="{6170D4EE-9061-6249-9352-76D9709626B9}"/>
              </a:ext>
            </a:extLst>
          </p:cNvPr>
          <p:cNvSpPr txBox="1"/>
          <p:nvPr/>
        </p:nvSpPr>
        <p:spPr>
          <a:xfrm>
            <a:off x="316586" y="2166391"/>
            <a:ext cx="6304931" cy="461665"/>
          </a:xfrm>
          <a:prstGeom prst="rect">
            <a:avLst/>
          </a:prstGeom>
          <a:noFill/>
        </p:spPr>
        <p:txBody>
          <a:bodyPr wrap="square" rtlCol="0">
            <a:spAutoFit/>
          </a:bodyPr>
          <a:lstStyle/>
          <a:p>
            <a:r>
              <a:rPr lang="es-ES" sz="2400" b="1" dirty="0">
                <a:solidFill>
                  <a:srgbClr val="FF0000"/>
                </a:solidFill>
                <a:latin typeface="Trebuchet MS" panose="020B0603020202020204" pitchFamily="34" charset="0"/>
              </a:rPr>
              <a:t>BENEFITS:</a:t>
            </a:r>
          </a:p>
        </p:txBody>
      </p:sp>
      <p:pic>
        <p:nvPicPr>
          <p:cNvPr id="2050" name="Picture 2" descr="Resultado de imagen de benef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3105" y="140531"/>
            <a:ext cx="2064080" cy="1251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16585" y="2721840"/>
            <a:ext cx="8520600" cy="3262432"/>
          </a:xfrm>
          <a:prstGeom prst="rect">
            <a:avLst/>
          </a:prstGeom>
        </p:spPr>
        <p:txBody>
          <a:bodyPr wrap="square">
            <a:spAutoFit/>
          </a:bodyPr>
          <a:lstStyle/>
          <a:p>
            <a:r>
              <a:rPr lang="en-US" sz="2000" b="1" dirty="0">
                <a:solidFill>
                  <a:srgbClr val="3958A7"/>
                </a:solidFill>
                <a:latin typeface="Trebuchet MS" panose="020B0603020202020204" pitchFamily="34" charset="0"/>
              </a:rPr>
              <a:t>4. Generate Knowledge Transfer and Retention</a:t>
            </a:r>
          </a:p>
          <a:p>
            <a:endParaRPr lang="en-US"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The ongoing retirement of Baby Boomers makes it is crucial for organizations to retain the knowledge and experience of seasoned employees. </a:t>
            </a:r>
          </a:p>
          <a:p>
            <a:endParaRPr lang="en-US" sz="1800"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Career development initiatives aimed at retaining experienced talent provide direct opportunities for knowledge sharing. </a:t>
            </a:r>
          </a:p>
          <a:p>
            <a:endParaRPr lang="en-US" sz="1800"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This promotes enhancing and tapping into knowledge capital within an organization and ensuring that such valuable knowledge is not lost.</a:t>
            </a:r>
          </a:p>
          <a:p>
            <a:br>
              <a:rPr lang="en-US" dirty="0">
                <a:solidFill>
                  <a:srgbClr val="444444"/>
                </a:solidFill>
                <a:latin typeface="Trebuchet MS" panose="020B0603020202020204" pitchFamily="34" charset="0"/>
              </a:rPr>
            </a:br>
            <a:endParaRPr lang="en-US" dirty="0">
              <a:solidFill>
                <a:srgbClr val="444444"/>
              </a:solidFill>
              <a:latin typeface="Trebuchet MS" panose="020B0603020202020204" pitchFamily="34" charset="0"/>
            </a:endParaRPr>
          </a:p>
        </p:txBody>
      </p:sp>
    </p:spTree>
    <p:extLst>
      <p:ext uri="{BB962C8B-B14F-4D97-AF65-F5344CB8AC3E}">
        <p14:creationId xmlns:p14="http://schemas.microsoft.com/office/powerpoint/2010/main" val="50253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idx="4294967295"/>
          </p:nvPr>
        </p:nvSpPr>
        <p:spPr>
          <a:xfrm>
            <a:off x="316585" y="1566500"/>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2800" b="1" dirty="0">
                <a:solidFill>
                  <a:schemeClr val="lt1"/>
                </a:solidFill>
                <a:latin typeface="Trebuchet MS" panose="020B0603020202020204" pitchFamily="34" charset="0"/>
              </a:rPr>
              <a:t>Benefits of a Career Development Plan</a:t>
            </a:r>
            <a:endParaRPr sz="2800" b="1" dirty="0">
              <a:solidFill>
                <a:schemeClr val="lt1"/>
              </a:solidFill>
              <a:latin typeface="Trebuchet MS" panose="020B0603020202020204" pitchFamily="34" charset="0"/>
            </a:endParaRPr>
          </a:p>
        </p:txBody>
      </p:sp>
      <p:sp>
        <p:nvSpPr>
          <p:cNvPr id="2" name="CuadroTexto 1">
            <a:extLst>
              <a:ext uri="{FF2B5EF4-FFF2-40B4-BE49-F238E27FC236}">
                <a16:creationId xmlns:a16="http://schemas.microsoft.com/office/drawing/2014/main" id="{6170D4EE-9061-6249-9352-76D9709626B9}"/>
              </a:ext>
            </a:extLst>
          </p:cNvPr>
          <p:cNvSpPr txBox="1"/>
          <p:nvPr/>
        </p:nvSpPr>
        <p:spPr>
          <a:xfrm>
            <a:off x="316586" y="2166391"/>
            <a:ext cx="6304931" cy="461665"/>
          </a:xfrm>
          <a:prstGeom prst="rect">
            <a:avLst/>
          </a:prstGeom>
          <a:noFill/>
        </p:spPr>
        <p:txBody>
          <a:bodyPr wrap="square" rtlCol="0">
            <a:spAutoFit/>
          </a:bodyPr>
          <a:lstStyle/>
          <a:p>
            <a:r>
              <a:rPr lang="es-ES" sz="2400" b="1" dirty="0">
                <a:solidFill>
                  <a:srgbClr val="FF0000"/>
                </a:solidFill>
                <a:latin typeface="Trebuchet MS" panose="020B0603020202020204" pitchFamily="34" charset="0"/>
              </a:rPr>
              <a:t>BENEFITS:</a:t>
            </a:r>
          </a:p>
        </p:txBody>
      </p:sp>
      <p:pic>
        <p:nvPicPr>
          <p:cNvPr id="2050" name="Picture 2" descr="Resultado de imagen de benef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3105" y="140531"/>
            <a:ext cx="2064080" cy="1251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16585" y="2628056"/>
            <a:ext cx="8700415" cy="3485570"/>
          </a:xfrm>
          <a:prstGeom prst="rect">
            <a:avLst/>
          </a:prstGeom>
        </p:spPr>
        <p:txBody>
          <a:bodyPr wrap="square">
            <a:spAutoFit/>
          </a:bodyPr>
          <a:lstStyle/>
          <a:p>
            <a:br>
              <a:rPr lang="en-US" sz="1050" dirty="0">
                <a:latin typeface="Trebuchet MS" panose="020B0603020202020204" pitchFamily="34" charset="0"/>
              </a:rPr>
            </a:br>
            <a:r>
              <a:rPr lang="en-US" sz="2000" b="1" dirty="0">
                <a:solidFill>
                  <a:srgbClr val="3958A7"/>
                </a:solidFill>
                <a:latin typeface="Trebuchet MS" panose="020B0603020202020204" pitchFamily="34" charset="0"/>
              </a:rPr>
              <a:t>5. Fill Internal Skill and Role Gaps</a:t>
            </a:r>
          </a:p>
          <a:p>
            <a:endParaRPr lang="en-US" dirty="0">
              <a:solidFill>
                <a:srgbClr val="444444"/>
              </a:solidFill>
              <a:latin typeface="Trebuchet MS" panose="020B0603020202020204" pitchFamily="34" charset="0"/>
            </a:endParaRPr>
          </a:p>
          <a:p>
            <a:r>
              <a:rPr lang="en-US" sz="1600" dirty="0">
                <a:solidFill>
                  <a:srgbClr val="444444"/>
                </a:solidFill>
                <a:latin typeface="Trebuchet MS" panose="020B0603020202020204" pitchFamily="34" charset="0"/>
              </a:rPr>
              <a:t>Skill and competency gaps are becoming more common as roles become more demanding and the demands of leadership grow increasingly complex. </a:t>
            </a:r>
          </a:p>
          <a:p>
            <a:endParaRPr lang="en-US" sz="1600" dirty="0">
              <a:solidFill>
                <a:srgbClr val="444444"/>
              </a:solidFill>
              <a:latin typeface="Trebuchet MS" panose="020B0603020202020204" pitchFamily="34" charset="0"/>
            </a:endParaRPr>
          </a:p>
          <a:p>
            <a:r>
              <a:rPr lang="en-US" sz="1600" dirty="0">
                <a:solidFill>
                  <a:srgbClr val="444444"/>
                </a:solidFill>
                <a:latin typeface="Trebuchet MS" panose="020B0603020202020204" pitchFamily="34" charset="0"/>
              </a:rPr>
              <a:t>Creating a culture that facilitates internal mobility is one of the best ways to fill these gaps from within the organization.</a:t>
            </a:r>
          </a:p>
          <a:p>
            <a:endParaRPr lang="en-US" sz="1600" dirty="0">
              <a:solidFill>
                <a:srgbClr val="444444"/>
              </a:solidFill>
              <a:latin typeface="Trebuchet MS" panose="020B0603020202020204" pitchFamily="34" charset="0"/>
            </a:endParaRPr>
          </a:p>
          <a:p>
            <a:r>
              <a:rPr lang="en-US" sz="1600" dirty="0">
                <a:solidFill>
                  <a:srgbClr val="444444"/>
                </a:solidFill>
                <a:latin typeface="Trebuchet MS" panose="020B0603020202020204" pitchFamily="34" charset="0"/>
              </a:rPr>
              <a:t>An internal mobility framework enables qualified employees to find roles most suited to them.</a:t>
            </a:r>
          </a:p>
          <a:p>
            <a:endParaRPr lang="en-US" sz="1600" dirty="0">
              <a:solidFill>
                <a:srgbClr val="444444"/>
              </a:solidFill>
              <a:latin typeface="Trebuchet MS" panose="020B0603020202020204" pitchFamily="34" charset="0"/>
            </a:endParaRPr>
          </a:p>
          <a:p>
            <a:r>
              <a:rPr lang="en-US" sz="1600" dirty="0">
                <a:solidFill>
                  <a:srgbClr val="444444"/>
                </a:solidFill>
                <a:latin typeface="Trebuchet MS" panose="020B0603020202020204" pitchFamily="34" charset="0"/>
              </a:rPr>
              <a:t>It also enables the organization to fill such roles without the extensive costs associated with hiring, training, and onboarding outside hires.</a:t>
            </a:r>
          </a:p>
        </p:txBody>
      </p:sp>
    </p:spTree>
    <p:extLst>
      <p:ext uri="{BB962C8B-B14F-4D97-AF65-F5344CB8AC3E}">
        <p14:creationId xmlns:p14="http://schemas.microsoft.com/office/powerpoint/2010/main" val="192308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idx="4294967295"/>
          </p:nvPr>
        </p:nvSpPr>
        <p:spPr>
          <a:xfrm>
            <a:off x="316585" y="1566500"/>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2800" b="1" dirty="0">
                <a:solidFill>
                  <a:schemeClr val="lt1"/>
                </a:solidFill>
                <a:latin typeface="Trebuchet MS" panose="020B0603020202020204" pitchFamily="34" charset="0"/>
              </a:rPr>
              <a:t>Benefits of a Career Development Plan</a:t>
            </a:r>
            <a:endParaRPr sz="2800" b="1" dirty="0">
              <a:solidFill>
                <a:schemeClr val="lt1"/>
              </a:solidFill>
              <a:latin typeface="Trebuchet MS" panose="020B0603020202020204" pitchFamily="34" charset="0"/>
            </a:endParaRPr>
          </a:p>
        </p:txBody>
      </p:sp>
      <p:sp>
        <p:nvSpPr>
          <p:cNvPr id="2" name="CuadroTexto 1">
            <a:extLst>
              <a:ext uri="{FF2B5EF4-FFF2-40B4-BE49-F238E27FC236}">
                <a16:creationId xmlns:a16="http://schemas.microsoft.com/office/drawing/2014/main" id="{6170D4EE-9061-6249-9352-76D9709626B9}"/>
              </a:ext>
            </a:extLst>
          </p:cNvPr>
          <p:cNvSpPr txBox="1"/>
          <p:nvPr/>
        </p:nvSpPr>
        <p:spPr>
          <a:xfrm>
            <a:off x="316586" y="2166391"/>
            <a:ext cx="6304931" cy="461665"/>
          </a:xfrm>
          <a:prstGeom prst="rect">
            <a:avLst/>
          </a:prstGeom>
          <a:noFill/>
        </p:spPr>
        <p:txBody>
          <a:bodyPr wrap="square" rtlCol="0">
            <a:spAutoFit/>
          </a:bodyPr>
          <a:lstStyle/>
          <a:p>
            <a:r>
              <a:rPr lang="es-ES" sz="2400" b="1" dirty="0">
                <a:solidFill>
                  <a:srgbClr val="FF0000"/>
                </a:solidFill>
                <a:latin typeface="Trebuchet MS" panose="020B0603020202020204" pitchFamily="34" charset="0"/>
              </a:rPr>
              <a:t>BENEFITS:</a:t>
            </a:r>
          </a:p>
        </p:txBody>
      </p:sp>
      <p:pic>
        <p:nvPicPr>
          <p:cNvPr id="2050" name="Picture 2" descr="Resultado de imagen de benef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3105" y="140531"/>
            <a:ext cx="2064080" cy="1251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16585" y="2628056"/>
            <a:ext cx="8611515" cy="2716128"/>
          </a:xfrm>
          <a:prstGeom prst="rect">
            <a:avLst/>
          </a:prstGeom>
        </p:spPr>
        <p:txBody>
          <a:bodyPr wrap="square">
            <a:spAutoFit/>
          </a:bodyPr>
          <a:lstStyle/>
          <a:p>
            <a:br>
              <a:rPr lang="en-US" sz="1050" dirty="0">
                <a:latin typeface="Trebuchet MS" panose="020B0603020202020204" pitchFamily="34" charset="0"/>
              </a:rPr>
            </a:br>
            <a:r>
              <a:rPr lang="en-US" sz="2000" b="1" dirty="0">
                <a:solidFill>
                  <a:srgbClr val="3958A7"/>
                </a:solidFill>
                <a:latin typeface="Trebuchet MS" panose="020B0603020202020204" pitchFamily="34" charset="0"/>
              </a:rPr>
              <a:t>6. Create Positive Employer Branding</a:t>
            </a:r>
          </a:p>
          <a:p>
            <a:endParaRPr lang="en-US"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Organizations that achieve sustainable success are those that attract the best people to develop their strategies and achieve their goals. </a:t>
            </a:r>
          </a:p>
          <a:p>
            <a:endParaRPr lang="en-US" sz="1800"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An effective career development initiative brands your organization as one that truly cares about its employees. </a:t>
            </a:r>
          </a:p>
          <a:p>
            <a:endParaRPr lang="en-US" sz="1800"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This helps your organization attract the best people for the roles you need.</a:t>
            </a:r>
          </a:p>
        </p:txBody>
      </p:sp>
    </p:spTree>
    <p:extLst>
      <p:ext uri="{BB962C8B-B14F-4D97-AF65-F5344CB8AC3E}">
        <p14:creationId xmlns:p14="http://schemas.microsoft.com/office/powerpoint/2010/main" val="163270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5" name="Imagen 4">
            <a:extLst>
              <a:ext uri="{FF2B5EF4-FFF2-40B4-BE49-F238E27FC236}">
                <a16:creationId xmlns:a16="http://schemas.microsoft.com/office/drawing/2014/main" id="{A7C9DF26-A5CB-D446-8178-62C500B5E8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71531" y="2324338"/>
            <a:ext cx="5363788" cy="3546615"/>
          </a:xfrm>
          <a:prstGeom prst="rect">
            <a:avLst/>
          </a:prstGeom>
        </p:spPr>
      </p:pic>
      <p:sp>
        <p:nvSpPr>
          <p:cNvPr id="166" name="Google Shape;166;p20"/>
          <p:cNvSpPr>
            <a:spLocks noGrp="1"/>
          </p:cNvSpPr>
          <p:nvPr>
            <p:ph type="ctrTitle" idx="4294967295"/>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200" b="1" dirty="0">
                <a:solidFill>
                  <a:schemeClr val="bg1"/>
                </a:solidFill>
              </a:rPr>
              <a:t>How to create a PLAN of CD</a:t>
            </a:r>
          </a:p>
        </p:txBody>
      </p:sp>
      <p:sp>
        <p:nvSpPr>
          <p:cNvPr id="168" name="Google Shape;168;p20"/>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9" name="Google Shape;169;p20"/>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1" name="Google Shape;171;p2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a:spLocks noGrp="1"/>
          </p:cNvSpPr>
          <p:nvPr>
            <p:ph type="ctrTitle" idx="4294967295"/>
          </p:nvPr>
        </p:nvSpPr>
        <p:spPr>
          <a:xfrm>
            <a:off x="316585" y="149623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200" b="1" dirty="0">
                <a:solidFill>
                  <a:schemeClr val="bg1"/>
                </a:solidFill>
              </a:rPr>
              <a:t>How to create a PLAN of CD</a:t>
            </a:r>
          </a:p>
        </p:txBody>
      </p:sp>
      <p:sp>
        <p:nvSpPr>
          <p:cNvPr id="168" name="Google Shape;168;p20"/>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9" name="Google Shape;169;p20"/>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1" name="Google Shape;171;p2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 name="CuadroTexto 2">
            <a:extLst>
              <a:ext uri="{FF2B5EF4-FFF2-40B4-BE49-F238E27FC236}">
                <a16:creationId xmlns:a16="http://schemas.microsoft.com/office/drawing/2014/main" id="{2B1FA0AF-D639-2F4E-AB32-96BFE0B7736B}"/>
              </a:ext>
            </a:extLst>
          </p:cNvPr>
          <p:cNvSpPr txBox="1"/>
          <p:nvPr/>
        </p:nvSpPr>
        <p:spPr>
          <a:xfrm>
            <a:off x="316586" y="1984507"/>
            <a:ext cx="8520599" cy="4431983"/>
          </a:xfrm>
          <a:prstGeom prst="rect">
            <a:avLst/>
          </a:prstGeom>
          <a:noFill/>
        </p:spPr>
        <p:txBody>
          <a:bodyPr wrap="square" rtlCol="0">
            <a:spAutoFit/>
          </a:bodyPr>
          <a:lstStyle/>
          <a:p>
            <a:r>
              <a:rPr lang="en-US" sz="1600" b="1" dirty="0">
                <a:solidFill>
                  <a:srgbClr val="FF0000"/>
                </a:solidFill>
                <a:latin typeface="Trebuchet MS" panose="020B0703020202090204" pitchFamily="34" charset="0"/>
              </a:rPr>
              <a:t>1. Identify employees that you think are ready for career advancement</a:t>
            </a:r>
          </a:p>
          <a:p>
            <a:endParaRPr lang="en-US" b="1" dirty="0"/>
          </a:p>
          <a:p>
            <a:r>
              <a:rPr lang="en-US" sz="1600" dirty="0">
                <a:latin typeface="Trebuchet MS" panose="020B0703020202090204" pitchFamily="34" charset="0"/>
              </a:rPr>
              <a:t>List employees that you think are ready for the next step in their career</a:t>
            </a:r>
          </a:p>
          <a:p>
            <a:pPr marL="539750" indent="-269875">
              <a:buFont typeface="Arial" panose="020B0604020202020204" pitchFamily="34" charset="0"/>
              <a:buChar char="•"/>
            </a:pPr>
            <a:r>
              <a:rPr lang="en-US" sz="1600" dirty="0">
                <a:latin typeface="Trebuchet MS" panose="020B0703020202090204" pitchFamily="34" charset="0"/>
              </a:rPr>
              <a:t>high-performers </a:t>
            </a:r>
          </a:p>
          <a:p>
            <a:pPr marL="539750" indent="-269875">
              <a:buFont typeface="Arial" panose="020B0604020202020204" pitchFamily="34" charset="0"/>
              <a:buChar char="•"/>
            </a:pPr>
            <a:r>
              <a:rPr lang="en-US" sz="1600" dirty="0">
                <a:latin typeface="Trebuchet MS" panose="020B0703020202090204" pitchFamily="34" charset="0"/>
              </a:rPr>
              <a:t>employees that have shown a great deal of potential. </a:t>
            </a:r>
          </a:p>
          <a:p>
            <a:r>
              <a:rPr lang="en-US" sz="1600" dirty="0">
                <a:latin typeface="Trebuchet MS" panose="020B0703020202090204" pitchFamily="34" charset="0"/>
              </a:rPr>
              <a:t>You can ask managers of each department to help you.</a:t>
            </a:r>
          </a:p>
          <a:p>
            <a:r>
              <a:rPr lang="en-US" sz="1600" dirty="0">
                <a:latin typeface="Trebuchet MS" panose="020B0703020202090204" pitchFamily="34" charset="0"/>
              </a:rPr>
              <a:t>Once you have a list of employees you should be focusing on, it’s time to create a tailored career development plan to fit each of their needs.</a:t>
            </a:r>
          </a:p>
          <a:p>
            <a:endParaRPr lang="en-US" dirty="0">
              <a:solidFill>
                <a:srgbClr val="FF0000"/>
              </a:solidFill>
              <a:latin typeface="Trebuchet MS" panose="020B0703020202090204" pitchFamily="34" charset="0"/>
            </a:endParaRPr>
          </a:p>
          <a:p>
            <a:r>
              <a:rPr lang="en-US" sz="1600" b="1" dirty="0">
                <a:solidFill>
                  <a:srgbClr val="FF0000"/>
                </a:solidFill>
                <a:latin typeface="Trebuchet MS" panose="020B0703020202090204" pitchFamily="34" charset="0"/>
              </a:rPr>
              <a:t>2. Set a meeting and expectations with your employee</a:t>
            </a:r>
          </a:p>
          <a:p>
            <a:endParaRPr lang="en-US" sz="1600" b="1" dirty="0">
              <a:latin typeface="Trebuchet MS" panose="020B0703020202090204" pitchFamily="34" charset="0"/>
            </a:endParaRPr>
          </a:p>
          <a:p>
            <a:r>
              <a:rPr lang="en-US" sz="1600" dirty="0">
                <a:latin typeface="Trebuchet MS" panose="020B0703020202090204" pitchFamily="34" charset="0"/>
              </a:rPr>
              <a:t>Once you’ve created a list of employees that are ready for some personalized career planning, you’ll want to alert them of the process. </a:t>
            </a:r>
          </a:p>
          <a:p>
            <a:pPr marL="539750" indent="-269875">
              <a:buFont typeface="Arial" panose="020B0604020202020204" pitchFamily="34" charset="0"/>
              <a:buChar char="•"/>
            </a:pPr>
            <a:r>
              <a:rPr lang="en-US" sz="1600" dirty="0">
                <a:latin typeface="Trebuchet MS" panose="020B0703020202090204" pitchFamily="34" charset="0"/>
              </a:rPr>
              <a:t>Send the employee an email </a:t>
            </a:r>
          </a:p>
          <a:p>
            <a:pPr marL="539750" indent="-269875">
              <a:buFont typeface="Arial" panose="020B0604020202020204" pitchFamily="34" charset="0"/>
              <a:buChar char="•"/>
            </a:pPr>
            <a:r>
              <a:rPr lang="en-US" sz="1600" dirty="0">
                <a:latin typeface="Trebuchet MS" panose="020B0703020202090204" pitchFamily="34" charset="0"/>
              </a:rPr>
              <a:t>Schedule a quick 15 minute meeting to go over your plans for their employee development plan. During this first meeting you should recommend some ways the employee can begin preparing for their career development plan.</a:t>
            </a:r>
          </a:p>
          <a:p>
            <a:endParaRPr lang="en-US" dirty="0">
              <a:latin typeface="Trebuchet MS" panose="020B0703020202090204" pitchFamily="34" charset="0"/>
            </a:endParaRPr>
          </a:p>
        </p:txBody>
      </p:sp>
    </p:spTree>
    <p:extLst>
      <p:ext uri="{BB962C8B-B14F-4D97-AF65-F5344CB8AC3E}">
        <p14:creationId xmlns:p14="http://schemas.microsoft.com/office/powerpoint/2010/main" val="341455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a:spLocks noGrp="1"/>
          </p:cNvSpPr>
          <p:nvPr>
            <p:ph type="ctrTitle" idx="4294967295"/>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200" b="1" dirty="0">
                <a:solidFill>
                  <a:schemeClr val="bg1"/>
                </a:solidFill>
              </a:rPr>
              <a:t>How to create a PLAN of CD</a:t>
            </a:r>
          </a:p>
        </p:txBody>
      </p:sp>
      <p:sp>
        <p:nvSpPr>
          <p:cNvPr id="168" name="Google Shape;168;p20"/>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9" name="Google Shape;169;p20"/>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1" name="Google Shape;171;p2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 name="CuadroTexto 2">
            <a:extLst>
              <a:ext uri="{FF2B5EF4-FFF2-40B4-BE49-F238E27FC236}">
                <a16:creationId xmlns:a16="http://schemas.microsoft.com/office/drawing/2014/main" id="{2B1FA0AF-D639-2F4E-AB32-96BFE0B7736B}"/>
              </a:ext>
            </a:extLst>
          </p:cNvPr>
          <p:cNvSpPr txBox="1"/>
          <p:nvPr/>
        </p:nvSpPr>
        <p:spPr>
          <a:xfrm>
            <a:off x="316585" y="2399587"/>
            <a:ext cx="8520600" cy="3939540"/>
          </a:xfrm>
          <a:prstGeom prst="rect">
            <a:avLst/>
          </a:prstGeom>
          <a:noFill/>
        </p:spPr>
        <p:txBody>
          <a:bodyPr wrap="square" rtlCol="0">
            <a:spAutoFit/>
          </a:bodyPr>
          <a:lstStyle/>
          <a:p>
            <a:r>
              <a:rPr lang="en-US" sz="1600" b="1" dirty="0">
                <a:solidFill>
                  <a:srgbClr val="FF0000"/>
                </a:solidFill>
                <a:latin typeface="Trebuchet MS" panose="020B0703020202090204" pitchFamily="34" charset="0"/>
              </a:rPr>
              <a:t>3. Personalize each plan based on the individual employee</a:t>
            </a:r>
          </a:p>
          <a:p>
            <a:endParaRPr lang="en-US" sz="1600" b="1" dirty="0">
              <a:solidFill>
                <a:srgbClr val="FF0000"/>
              </a:solidFill>
              <a:latin typeface="Trebuchet MS" panose="020B0703020202090204" pitchFamily="34" charset="0"/>
            </a:endParaRPr>
          </a:p>
          <a:p>
            <a:r>
              <a:rPr lang="en-US" sz="1600" dirty="0">
                <a:latin typeface="Trebuchet MS" panose="020B0703020202090204" pitchFamily="34" charset="0"/>
              </a:rPr>
              <a:t>The most important thing is to </a:t>
            </a:r>
            <a:r>
              <a:rPr lang="en-US" sz="1600" b="1" dirty="0">
                <a:latin typeface="Trebuchet MS" panose="020B0703020202090204" pitchFamily="34" charset="0"/>
              </a:rPr>
              <a:t>personalize</a:t>
            </a:r>
            <a:r>
              <a:rPr lang="en-US" sz="1600" dirty="0">
                <a:latin typeface="Trebuchet MS" panose="020B0703020202090204" pitchFamily="34" charset="0"/>
              </a:rPr>
              <a:t> it for each employee. </a:t>
            </a:r>
          </a:p>
          <a:p>
            <a:pPr marL="539750" indent="-269875">
              <a:buFont typeface="Arial" panose="020B0604020202020204" pitchFamily="34" charset="0"/>
              <a:buChar char="•"/>
            </a:pPr>
            <a:r>
              <a:rPr lang="en-US" sz="1600" dirty="0">
                <a:latin typeface="Trebuchet MS" panose="020B0703020202090204" pitchFamily="34" charset="0"/>
              </a:rPr>
              <a:t>Set professional and personal goals </a:t>
            </a:r>
          </a:p>
          <a:p>
            <a:r>
              <a:rPr lang="en-US" sz="1600" dirty="0">
                <a:latin typeface="Trebuchet MS" panose="020B0703020202090204" pitchFamily="34" charset="0"/>
              </a:rPr>
              <a:t>These should be tailored to their current position and experience level.</a:t>
            </a:r>
          </a:p>
          <a:p>
            <a:endParaRPr lang="en-US" sz="1600" dirty="0">
              <a:latin typeface="Trebuchet MS" panose="020B0703020202090204" pitchFamily="34" charset="0"/>
            </a:endParaRPr>
          </a:p>
          <a:p>
            <a:r>
              <a:rPr lang="en-US" sz="1600" b="1" dirty="0">
                <a:solidFill>
                  <a:srgbClr val="FF0000"/>
                </a:solidFill>
                <a:latin typeface="Trebuchet MS" panose="020B0703020202090204" pitchFamily="34" charset="0"/>
              </a:rPr>
              <a:t>4. Be prepared to be flexible</a:t>
            </a:r>
          </a:p>
          <a:p>
            <a:endParaRPr lang="en-US" dirty="0"/>
          </a:p>
          <a:p>
            <a:r>
              <a:rPr lang="en-US" sz="1600" dirty="0">
                <a:latin typeface="Trebuchet MS" panose="020B0703020202090204" pitchFamily="34" charset="0"/>
              </a:rPr>
              <a:t>You should come prepared with a list of ideas and career development goals that are generic enough that they will help anyone with their career planning. For example, leadership courses, writing workshops, etc. </a:t>
            </a:r>
          </a:p>
          <a:p>
            <a:endParaRPr lang="en-US" sz="1600" dirty="0">
              <a:latin typeface="Trebuchet MS" panose="020B0703020202090204" pitchFamily="34" charset="0"/>
            </a:endParaRPr>
          </a:p>
          <a:p>
            <a:r>
              <a:rPr lang="en-US" sz="1600" dirty="0">
                <a:latin typeface="Trebuchet MS" panose="020B0703020202090204" pitchFamily="34" charset="0"/>
              </a:rPr>
              <a:t>This way you can continue on with your career planning process while you restructure your plan to fit the employee’s career aspirations.</a:t>
            </a:r>
          </a:p>
          <a:p>
            <a:endParaRPr lang="en-US" dirty="0">
              <a:latin typeface="Trebuchet MS" panose="020B0703020202090204" pitchFamily="34" charset="0"/>
            </a:endParaRPr>
          </a:p>
          <a:p>
            <a:endParaRPr lang="en-US" dirty="0">
              <a:latin typeface="Trebuchet MS" panose="020B0703020202090204" pitchFamily="34" charset="0"/>
            </a:endParaRPr>
          </a:p>
        </p:txBody>
      </p:sp>
    </p:spTree>
    <p:extLst>
      <p:ext uri="{BB962C8B-B14F-4D97-AF65-F5344CB8AC3E}">
        <p14:creationId xmlns:p14="http://schemas.microsoft.com/office/powerpoint/2010/main" val="300468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a:spLocks noGrp="1"/>
          </p:cNvSpPr>
          <p:nvPr>
            <p:ph type="ctrTitle" idx="4294967295"/>
          </p:nvPr>
        </p:nvSpPr>
        <p:spPr>
          <a:xfrm>
            <a:off x="311700" y="146278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200" b="1" dirty="0">
                <a:solidFill>
                  <a:schemeClr val="bg1"/>
                </a:solidFill>
              </a:rPr>
              <a:t>How to create a PLAN of CD</a:t>
            </a:r>
          </a:p>
        </p:txBody>
      </p:sp>
      <p:sp>
        <p:nvSpPr>
          <p:cNvPr id="168" name="Google Shape;168;p20"/>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9" name="Google Shape;169;p20"/>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1" name="Google Shape;171;p2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 name="CuadroTexto 2">
            <a:extLst>
              <a:ext uri="{FF2B5EF4-FFF2-40B4-BE49-F238E27FC236}">
                <a16:creationId xmlns:a16="http://schemas.microsoft.com/office/drawing/2014/main" id="{2B1FA0AF-D639-2F4E-AB32-96BFE0B7736B}"/>
              </a:ext>
            </a:extLst>
          </p:cNvPr>
          <p:cNvSpPr txBox="1"/>
          <p:nvPr/>
        </p:nvSpPr>
        <p:spPr>
          <a:xfrm>
            <a:off x="380876" y="2098724"/>
            <a:ext cx="8392017" cy="4431983"/>
          </a:xfrm>
          <a:prstGeom prst="rect">
            <a:avLst/>
          </a:prstGeom>
          <a:noFill/>
        </p:spPr>
        <p:txBody>
          <a:bodyPr wrap="square" rtlCol="0">
            <a:spAutoFit/>
          </a:bodyPr>
          <a:lstStyle/>
          <a:p>
            <a:r>
              <a:rPr lang="en-US" sz="1600" b="1" dirty="0">
                <a:solidFill>
                  <a:srgbClr val="FF0000"/>
                </a:solidFill>
                <a:latin typeface="Trebuchet MS" panose="020B0703020202090204" pitchFamily="34" charset="0"/>
              </a:rPr>
              <a:t>5. Create an actionable plan and follow through</a:t>
            </a:r>
          </a:p>
          <a:p>
            <a:endParaRPr lang="en-US" dirty="0">
              <a:latin typeface="Trebuchet MS" panose="020B0703020202090204" pitchFamily="34" charset="0"/>
            </a:endParaRPr>
          </a:p>
          <a:p>
            <a:r>
              <a:rPr lang="en-US" sz="1600" dirty="0">
                <a:latin typeface="Trebuchet MS" panose="020B0703020202090204" pitchFamily="34" charset="0"/>
              </a:rPr>
              <a:t>Once you have an agreed career development plan, it’s time to put it into action. </a:t>
            </a:r>
          </a:p>
          <a:p>
            <a:endParaRPr lang="en-US" sz="1600" dirty="0">
              <a:latin typeface="Trebuchet MS" panose="020B0703020202090204" pitchFamily="34" charset="0"/>
            </a:endParaRPr>
          </a:p>
          <a:p>
            <a:r>
              <a:rPr lang="en-US" sz="1600" dirty="0">
                <a:latin typeface="Trebuchet MS" panose="020B0703020202090204" pitchFamily="34" charset="0"/>
              </a:rPr>
              <a:t>It is advisable be accessible for employees to discuss ideas they have for their career development.</a:t>
            </a:r>
          </a:p>
          <a:p>
            <a:endParaRPr lang="en-US" sz="1600" dirty="0">
              <a:latin typeface="Trebuchet MS" panose="020B0703020202090204" pitchFamily="34" charset="0"/>
            </a:endParaRPr>
          </a:p>
          <a:p>
            <a:r>
              <a:rPr lang="en-US" sz="1600" dirty="0">
                <a:latin typeface="Trebuchet MS" panose="020B0703020202090204" pitchFamily="34" charset="0"/>
              </a:rPr>
              <a:t>It is important to follow up the career development plan every quarter to discuss the progress.</a:t>
            </a:r>
          </a:p>
          <a:p>
            <a:endParaRPr lang="en-US" sz="1600" dirty="0">
              <a:latin typeface="Trebuchet MS" panose="020B0703020202090204" pitchFamily="34" charset="0"/>
            </a:endParaRPr>
          </a:p>
          <a:p>
            <a:r>
              <a:rPr lang="en-US" sz="1600" dirty="0">
                <a:latin typeface="Trebuchet MS" panose="020B0703020202090204" pitchFamily="34" charset="0"/>
              </a:rPr>
              <a:t>It’s key to track the progress of employees who take their career development plan seriously and ensure that the right managers know about their progress. </a:t>
            </a:r>
          </a:p>
          <a:p>
            <a:endParaRPr lang="en-US" sz="1600" dirty="0">
              <a:latin typeface="Trebuchet MS" panose="020B0703020202090204" pitchFamily="34" charset="0"/>
            </a:endParaRPr>
          </a:p>
          <a:p>
            <a:r>
              <a:rPr lang="en-US" sz="1600" b="1" dirty="0">
                <a:latin typeface="Trebuchet MS" panose="020B0703020202090204" pitchFamily="34" charset="0"/>
              </a:rPr>
              <a:t>You cannot promise a promotion or raise to an employee for their participation in a career development plan, but you can let the right people know that they deserve one</a:t>
            </a:r>
            <a:r>
              <a:rPr lang="en-US" sz="1600" dirty="0">
                <a:latin typeface="Trebuchet MS" panose="020B0703020202090204" pitchFamily="34" charset="0"/>
              </a:rPr>
              <a:t>.</a:t>
            </a:r>
          </a:p>
          <a:p>
            <a:endParaRPr lang="en-US" dirty="0">
              <a:latin typeface="Trebuchet MS" panose="020B0703020202090204" pitchFamily="34" charset="0"/>
            </a:endParaRPr>
          </a:p>
          <a:p>
            <a:endParaRPr lang="en-US" dirty="0">
              <a:latin typeface="Trebuchet MS" panose="020B0703020202090204" pitchFamily="34" charset="0"/>
            </a:endParaRPr>
          </a:p>
        </p:txBody>
      </p:sp>
    </p:spTree>
    <p:extLst>
      <p:ext uri="{BB962C8B-B14F-4D97-AF65-F5344CB8AC3E}">
        <p14:creationId xmlns:p14="http://schemas.microsoft.com/office/powerpoint/2010/main" val="2882798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a:spLocks noGrp="1"/>
          </p:cNvSpPr>
          <p:nvPr>
            <p:ph type="ctrTitle" idx="4294967295"/>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dirty="0">
                <a:solidFill>
                  <a:schemeClr val="lt2"/>
                </a:solidFill>
                <a:latin typeface="Trebuchet MS"/>
                <a:ea typeface="Trebuchet MS"/>
                <a:cs typeface="Trebuchet MS"/>
                <a:sym typeface="Trebuchet MS"/>
              </a:rPr>
              <a:t>Exercises</a:t>
            </a:r>
            <a:endParaRPr sz="3060" b="1" dirty="0">
              <a:solidFill>
                <a:schemeClr val="lt2"/>
              </a:solidFill>
            </a:endParaRPr>
          </a:p>
        </p:txBody>
      </p:sp>
      <p:sp>
        <p:nvSpPr>
          <p:cNvPr id="264" name="Google Shape;264;p29"/>
          <p:cNvSpPr txBox="1">
            <a:spLocks noGrp="1"/>
          </p:cNvSpPr>
          <p:nvPr>
            <p:ph type="subTitle" idx="4294967295"/>
          </p:nvPr>
        </p:nvSpPr>
        <p:spPr>
          <a:xfrm>
            <a:off x="227186" y="2171331"/>
            <a:ext cx="8689628" cy="3599882"/>
          </a:xfrm>
          <a:prstGeom prst="rect">
            <a:avLst/>
          </a:prstGeom>
          <a:noFill/>
          <a:ln>
            <a:noFill/>
          </a:ln>
        </p:spPr>
        <p:txBody>
          <a:bodyPr spcFirstLastPara="1" wrap="square" lIns="91425" tIns="91425" rIns="91425" bIns="91425" anchor="t" anchorCtr="0">
            <a:noAutofit/>
          </a:bodyPr>
          <a:lstStyle/>
          <a:p>
            <a:pPr marL="342900" lvl="0" indent="-342900" algn="l">
              <a:lnSpc>
                <a:spcPct val="150000"/>
              </a:lnSpc>
              <a:buAutoNum type="arabicPeriod"/>
            </a:pPr>
            <a:r>
              <a:rPr lang="en-US" dirty="0"/>
              <a:t>Many employees assume that if they want to advance, they need to go somewhere else instead of staying at their company. </a:t>
            </a:r>
          </a:p>
          <a:p>
            <a:pPr marL="342900" indent="-342900">
              <a:lnSpc>
                <a:spcPct val="150000"/>
              </a:lnSpc>
            </a:pPr>
            <a:r>
              <a:rPr lang="en-US" dirty="0"/>
              <a:t>Do you think this reasoning is accurate? </a:t>
            </a:r>
          </a:p>
          <a:p>
            <a:pPr marL="342900" indent="-342900">
              <a:lnSpc>
                <a:spcPct val="150000"/>
              </a:lnSpc>
            </a:pPr>
            <a:r>
              <a:rPr lang="en-US" dirty="0"/>
              <a:t>What do you think are the benefits of staying in the same company? </a:t>
            </a:r>
          </a:p>
          <a:p>
            <a:pPr lvl="0" indent="-457200" algn="l">
              <a:lnSpc>
                <a:spcPct val="150000"/>
              </a:lnSpc>
              <a:buAutoNum type="arabicPeriod" startAt="2"/>
            </a:pPr>
            <a:r>
              <a:rPr lang="en-US" dirty="0"/>
              <a:t>“Career Services are only for seniors” </a:t>
            </a:r>
          </a:p>
          <a:p>
            <a:pPr marL="342900" indent="-342900">
              <a:lnSpc>
                <a:spcPct val="150000"/>
              </a:lnSpc>
            </a:pPr>
            <a:r>
              <a:rPr lang="en-US" dirty="0"/>
              <a:t>Do you agree? </a:t>
            </a:r>
          </a:p>
        </p:txBody>
      </p:sp>
      <p:sp>
        <p:nvSpPr>
          <p:cNvPr id="266" name="Google Shape;266;p2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63;p29"/>
          <p:cNvSpPr txBox="1">
            <a:spLocks/>
          </p:cNvSpPr>
          <p:nvPr/>
        </p:nvSpPr>
        <p:spPr>
          <a:xfrm>
            <a:off x="311700" y="1642466"/>
            <a:ext cx="8520600" cy="953589"/>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3060" b="1" dirty="0">
                <a:solidFill>
                  <a:schemeClr val="lt2"/>
                </a:solidFill>
                <a:latin typeface="Trebuchet MS" panose="020B0603020202020204" pitchFamily="34" charset="0"/>
              </a:rPr>
              <a:t>2 mistakes to avoid when creating a career development plan</a:t>
            </a:r>
          </a:p>
        </p:txBody>
      </p:sp>
      <p:sp>
        <p:nvSpPr>
          <p:cNvPr id="6" name="Rectángulo 5"/>
          <p:cNvSpPr/>
          <p:nvPr/>
        </p:nvSpPr>
        <p:spPr>
          <a:xfrm>
            <a:off x="311700" y="2897484"/>
            <a:ext cx="8222700" cy="2554545"/>
          </a:xfrm>
          <a:prstGeom prst="rect">
            <a:avLst/>
          </a:prstGeom>
        </p:spPr>
        <p:txBody>
          <a:bodyPr wrap="square">
            <a:spAutoFit/>
          </a:bodyPr>
          <a:lstStyle/>
          <a:p>
            <a:r>
              <a:rPr lang="en-US" sz="2400" b="1" dirty="0">
                <a:solidFill>
                  <a:srgbClr val="3958A7"/>
                </a:solidFill>
                <a:latin typeface="Trebuchet MS" panose="020B0603020202020204" pitchFamily="34" charset="0"/>
              </a:rPr>
              <a:t>1. Don’t make any promises</a:t>
            </a:r>
          </a:p>
          <a:p>
            <a:endParaRPr lang="en-US" sz="1600" dirty="0">
              <a:solidFill>
                <a:srgbClr val="26313D"/>
              </a:solidFill>
              <a:latin typeface="Trebuchet MS" panose="020B0603020202020204" pitchFamily="34" charset="0"/>
            </a:endParaRPr>
          </a:p>
          <a:p>
            <a:r>
              <a:rPr lang="en-US" sz="2000" dirty="0">
                <a:solidFill>
                  <a:srgbClr val="26313D"/>
                </a:solidFill>
                <a:latin typeface="Trebuchet MS" panose="020B0603020202020204" pitchFamily="34" charset="0"/>
              </a:rPr>
              <a:t>Don’t make any promises you can’t keep.</a:t>
            </a:r>
          </a:p>
          <a:p>
            <a:endParaRPr lang="en-US" sz="2000" dirty="0">
              <a:solidFill>
                <a:srgbClr val="26313D"/>
              </a:solidFill>
              <a:latin typeface="Trebuchet MS" panose="020B0603020202020204" pitchFamily="34" charset="0"/>
            </a:endParaRPr>
          </a:p>
          <a:p>
            <a:r>
              <a:rPr lang="en-US" sz="2000" dirty="0">
                <a:solidFill>
                  <a:srgbClr val="26313D"/>
                </a:solidFill>
                <a:latin typeface="Trebuchet MS" panose="020B0603020202020204" pitchFamily="34" charset="0"/>
              </a:rPr>
              <a:t>Instead, focus on short-term goals that show their progress in their career advancement. This gives your employee something tangible they can work on and allows you to make changes with flexibility if future plans change.</a:t>
            </a:r>
          </a:p>
        </p:txBody>
      </p:sp>
    </p:spTree>
    <p:extLst>
      <p:ext uri="{BB962C8B-B14F-4D97-AF65-F5344CB8AC3E}">
        <p14:creationId xmlns:p14="http://schemas.microsoft.com/office/powerpoint/2010/main" val="372738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 name="Imagen 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r="10575" b="-1149"/>
          <a:stretch/>
        </p:blipFill>
        <p:spPr>
          <a:xfrm>
            <a:off x="1" y="1424066"/>
            <a:ext cx="9144000" cy="4347147"/>
          </a:xfrm>
          <a:prstGeom prst="rect">
            <a:avLst/>
          </a:prstGeom>
        </p:spPr>
      </p:pic>
      <p:sp>
        <p:nvSpPr>
          <p:cNvPr id="113" name="Google Shape;113;p15"/>
          <p:cNvSpPr txBox="1">
            <a:spLocks noGrp="1"/>
          </p:cNvSpPr>
          <p:nvPr>
            <p:ph type="ctrTitle" idx="4294967295"/>
          </p:nvPr>
        </p:nvSpPr>
        <p:spPr>
          <a:xfrm>
            <a:off x="489373" y="3139699"/>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Trebuchet MS"/>
              <a:buNone/>
            </a:pPr>
            <a:br>
              <a:rPr lang="en-US" b="1" dirty="0">
                <a:solidFill>
                  <a:schemeClr val="bg1"/>
                </a:solidFill>
              </a:rPr>
            </a:br>
            <a:r>
              <a:rPr lang="en-US" sz="3600" b="1" dirty="0">
                <a:solidFill>
                  <a:schemeClr val="bg1"/>
                </a:solidFill>
              </a:rPr>
              <a:t>M5: How to retain your Employees</a:t>
            </a:r>
            <a:br>
              <a:rPr lang="en-US" b="1" dirty="0">
                <a:solidFill>
                  <a:schemeClr val="bg1"/>
                </a:solidFill>
              </a:rPr>
            </a:br>
            <a:r>
              <a:rPr lang="en-US" sz="2800" b="1" dirty="0">
                <a:solidFill>
                  <a:schemeClr val="bg1"/>
                </a:solidFill>
              </a:rPr>
              <a:t>Unit 2: Career </a:t>
            </a:r>
            <a:r>
              <a:rPr lang="en-US" sz="2800" b="1">
                <a:solidFill>
                  <a:schemeClr val="bg1"/>
                </a:solidFill>
              </a:rPr>
              <a:t>Development Plan</a:t>
            </a:r>
            <a:endParaRPr sz="2800" b="1" dirty="0">
              <a:solidFill>
                <a:schemeClr val="bg1"/>
              </a:solidFill>
            </a:endParaRPr>
          </a:p>
        </p:txBody>
      </p:sp>
      <p:sp>
        <p:nvSpPr>
          <p:cNvPr id="114" name="Google Shape;114;p15"/>
          <p:cNvSpPr txBox="1">
            <a:spLocks noGrp="1"/>
          </p:cNvSpPr>
          <p:nvPr>
            <p:ph type="subTitle" idx="4294967295"/>
          </p:nvPr>
        </p:nvSpPr>
        <p:spPr>
          <a:xfrm>
            <a:off x="192900" y="4096333"/>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US" sz="2400" b="1" dirty="0">
                <a:solidFill>
                  <a:schemeClr val="bg1"/>
                </a:solidFill>
              </a:rPr>
              <a:t>Prepared by FVEM, Spain</a:t>
            </a:r>
            <a:endParaRPr sz="24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63;p29"/>
          <p:cNvSpPr txBox="1">
            <a:spLocks/>
          </p:cNvSpPr>
          <p:nvPr/>
        </p:nvSpPr>
        <p:spPr>
          <a:xfrm>
            <a:off x="311700" y="1477574"/>
            <a:ext cx="8520600" cy="953589"/>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3060" b="1" dirty="0">
                <a:solidFill>
                  <a:schemeClr val="lt2"/>
                </a:solidFill>
                <a:latin typeface="Trebuchet MS" panose="020B0603020202020204" pitchFamily="34" charset="0"/>
              </a:rPr>
              <a:t>2 mistakes to avoid when creating a career development plan</a:t>
            </a:r>
          </a:p>
        </p:txBody>
      </p:sp>
      <p:sp>
        <p:nvSpPr>
          <p:cNvPr id="6" name="Rectángulo 5"/>
          <p:cNvSpPr/>
          <p:nvPr/>
        </p:nvSpPr>
        <p:spPr>
          <a:xfrm>
            <a:off x="311700" y="2431163"/>
            <a:ext cx="8520600" cy="3662541"/>
          </a:xfrm>
          <a:prstGeom prst="rect">
            <a:avLst/>
          </a:prstGeom>
        </p:spPr>
        <p:txBody>
          <a:bodyPr wrap="square">
            <a:spAutoFit/>
          </a:bodyPr>
          <a:lstStyle/>
          <a:p>
            <a:r>
              <a:rPr lang="en-US" sz="2000" b="1" dirty="0">
                <a:solidFill>
                  <a:srgbClr val="3958A7"/>
                </a:solidFill>
                <a:latin typeface="Trebuchet MS" panose="020B0603020202020204" pitchFamily="34" charset="0"/>
              </a:rPr>
              <a:t>2. Don’t do the work for them</a:t>
            </a:r>
          </a:p>
          <a:p>
            <a:endParaRPr lang="en-US" dirty="0">
              <a:solidFill>
                <a:srgbClr val="26313D"/>
              </a:solidFill>
              <a:latin typeface="Trebuchet MS" panose="020B0603020202020204" pitchFamily="34" charset="0"/>
            </a:endParaRPr>
          </a:p>
          <a:p>
            <a:r>
              <a:rPr lang="en-US" sz="1800" dirty="0">
                <a:solidFill>
                  <a:srgbClr val="26313D"/>
                </a:solidFill>
                <a:latin typeface="Trebuchet MS" panose="020B0603020202020204" pitchFamily="34" charset="0"/>
              </a:rPr>
              <a:t>Empower your employees to take their career into their own hands </a:t>
            </a:r>
          </a:p>
          <a:p>
            <a:endParaRPr lang="en-US" sz="1800" dirty="0">
              <a:solidFill>
                <a:srgbClr val="26313D"/>
              </a:solidFill>
              <a:latin typeface="Trebuchet MS" panose="020B0603020202020204" pitchFamily="34" charset="0"/>
            </a:endParaRPr>
          </a:p>
          <a:p>
            <a:r>
              <a:rPr lang="en-US" sz="1800" dirty="0">
                <a:solidFill>
                  <a:srgbClr val="26313D"/>
                </a:solidFill>
                <a:latin typeface="Trebuchet MS" panose="020B0603020202020204" pitchFamily="34" charset="0"/>
              </a:rPr>
              <a:t>Allow them to take charge of how their career planning.</a:t>
            </a:r>
          </a:p>
          <a:p>
            <a:endParaRPr lang="en-US" sz="1800" dirty="0">
              <a:solidFill>
                <a:srgbClr val="26313D"/>
              </a:solidFill>
              <a:latin typeface="Trebuchet MS" panose="020B0603020202020204" pitchFamily="34" charset="0"/>
            </a:endParaRPr>
          </a:p>
          <a:p>
            <a:r>
              <a:rPr lang="en-US" sz="1800" dirty="0">
                <a:solidFill>
                  <a:srgbClr val="26313D"/>
                </a:solidFill>
                <a:latin typeface="Trebuchet MS" panose="020B0603020202020204" pitchFamily="34" charset="0"/>
              </a:rPr>
              <a:t>Each employee is the only responsible of their own career development. </a:t>
            </a:r>
          </a:p>
          <a:p>
            <a:pPr marL="539750" indent="-360363">
              <a:buFont typeface="Arial" panose="020B0604020202020204" pitchFamily="34" charset="0"/>
              <a:buChar char="•"/>
            </a:pPr>
            <a:r>
              <a:rPr lang="en-US" sz="1800" dirty="0">
                <a:solidFill>
                  <a:srgbClr val="26313D"/>
                </a:solidFill>
                <a:latin typeface="Trebuchet MS" panose="020B0603020202020204" pitchFamily="34" charset="0"/>
              </a:rPr>
              <a:t>Finding seminars and workshops for the employee</a:t>
            </a:r>
          </a:p>
          <a:p>
            <a:pPr marL="539750" indent="-360363">
              <a:buFont typeface="Arial" panose="020B0604020202020204" pitchFamily="34" charset="0"/>
              <a:buChar char="•"/>
            </a:pPr>
            <a:r>
              <a:rPr lang="en-US" sz="1800" dirty="0">
                <a:solidFill>
                  <a:srgbClr val="26313D"/>
                </a:solidFill>
                <a:latin typeface="Trebuchet MS" panose="020B0603020202020204" pitchFamily="34" charset="0"/>
              </a:rPr>
              <a:t>Schedule meetings with the manager</a:t>
            </a:r>
          </a:p>
          <a:p>
            <a:pPr marL="539750" indent="-360363">
              <a:buFont typeface="Arial" panose="020B0604020202020204" pitchFamily="34" charset="0"/>
              <a:buChar char="•"/>
            </a:pPr>
            <a:r>
              <a:rPr lang="en-US" sz="1800" dirty="0">
                <a:solidFill>
                  <a:srgbClr val="26313D"/>
                </a:solidFill>
                <a:latin typeface="Trebuchet MS" panose="020B0603020202020204" pitchFamily="34" charset="0"/>
              </a:rPr>
              <a:t>…</a:t>
            </a:r>
          </a:p>
          <a:p>
            <a:endParaRPr lang="en-US" sz="1800" dirty="0">
              <a:solidFill>
                <a:srgbClr val="26313D"/>
              </a:solidFill>
              <a:latin typeface="Trebuchet MS" panose="020B0603020202020204" pitchFamily="34" charset="0"/>
            </a:endParaRPr>
          </a:p>
          <a:p>
            <a:r>
              <a:rPr lang="en-US" sz="1800" b="1" dirty="0">
                <a:solidFill>
                  <a:srgbClr val="26313D"/>
                </a:solidFill>
                <a:latin typeface="Trebuchet MS" panose="020B0603020202020204" pitchFamily="34" charset="0"/>
              </a:rPr>
              <a:t>An employee that is focused on career advancement won't need hand-holding in order to get the job done.</a:t>
            </a:r>
          </a:p>
        </p:txBody>
      </p:sp>
    </p:spTree>
    <p:extLst>
      <p:ext uri="{BB962C8B-B14F-4D97-AF65-F5344CB8AC3E}">
        <p14:creationId xmlns:p14="http://schemas.microsoft.com/office/powerpoint/2010/main" val="2554903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3;p29"/>
          <p:cNvSpPr txBox="1">
            <a:spLocks/>
          </p:cNvSpPr>
          <p:nvPr/>
        </p:nvSpPr>
        <p:spPr>
          <a:xfrm>
            <a:off x="311700" y="1431130"/>
            <a:ext cx="8520600" cy="882868"/>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2"/>
                </a:solidFill>
                <a:latin typeface="Trebuchet MS" panose="020B0603020202020204" pitchFamily="34" charset="0"/>
              </a:rPr>
              <a:t>How to follow up a career development plan: Performance Management Process</a:t>
            </a:r>
          </a:p>
        </p:txBody>
      </p:sp>
      <p:graphicFrame>
        <p:nvGraphicFramePr>
          <p:cNvPr id="2" name="Diagrama 1"/>
          <p:cNvGraphicFramePr/>
          <p:nvPr>
            <p:extLst>
              <p:ext uri="{D42A27DB-BD31-4B8C-83A1-F6EECF244321}">
                <p14:modId xmlns:p14="http://schemas.microsoft.com/office/powerpoint/2010/main" val="623505827"/>
              </p:ext>
            </p:extLst>
          </p:nvPr>
        </p:nvGraphicFramePr>
        <p:xfrm>
          <a:off x="1841378" y="2511269"/>
          <a:ext cx="5461243" cy="35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767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3;p29"/>
          <p:cNvSpPr txBox="1">
            <a:spLocks/>
          </p:cNvSpPr>
          <p:nvPr/>
        </p:nvSpPr>
        <p:spPr>
          <a:xfrm>
            <a:off x="311700" y="1446120"/>
            <a:ext cx="8520600" cy="735724"/>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2"/>
                </a:solidFill>
                <a:latin typeface="Trebuchet MS" panose="020B0603020202020204" pitchFamily="34" charset="0"/>
              </a:rPr>
              <a:t>How to follow up a career development plan: Performance Management Process</a:t>
            </a:r>
          </a:p>
        </p:txBody>
      </p:sp>
      <p:sp>
        <p:nvSpPr>
          <p:cNvPr id="3" name="Rectángulo 2"/>
          <p:cNvSpPr/>
          <p:nvPr/>
        </p:nvSpPr>
        <p:spPr>
          <a:xfrm>
            <a:off x="311700" y="2331747"/>
            <a:ext cx="8520600" cy="3724096"/>
          </a:xfrm>
          <a:prstGeom prst="rect">
            <a:avLst/>
          </a:prstGeom>
        </p:spPr>
        <p:txBody>
          <a:bodyPr wrap="square">
            <a:spAutoFit/>
          </a:bodyPr>
          <a:lstStyle/>
          <a:p>
            <a:r>
              <a:rPr lang="es-ES" sz="2000" b="1" dirty="0">
                <a:solidFill>
                  <a:srgbClr val="3958A7"/>
                </a:solidFill>
                <a:latin typeface="Trebuchet MS" panose="020B0603020202020204" pitchFamily="34" charset="0"/>
              </a:rPr>
              <a:t>1. Set </a:t>
            </a:r>
            <a:r>
              <a:rPr lang="es-ES" sz="2000" b="1" dirty="0" err="1">
                <a:solidFill>
                  <a:srgbClr val="3958A7"/>
                </a:solidFill>
                <a:latin typeface="Trebuchet MS" panose="020B0603020202020204" pitchFamily="34" charset="0"/>
              </a:rPr>
              <a:t>goals</a:t>
            </a:r>
            <a:r>
              <a:rPr lang="es-ES" sz="2000" b="1" dirty="0">
                <a:solidFill>
                  <a:srgbClr val="3958A7"/>
                </a:solidFill>
                <a:latin typeface="Trebuchet MS" panose="020B0603020202020204" pitchFamily="34" charset="0"/>
              </a:rPr>
              <a:t> </a:t>
            </a:r>
            <a:r>
              <a:rPr lang="es-ES" sz="2000" b="1" dirty="0" err="1">
                <a:solidFill>
                  <a:srgbClr val="3958A7"/>
                </a:solidFill>
                <a:latin typeface="Trebuchet MS" panose="020B0603020202020204" pitchFamily="34" charset="0"/>
              </a:rPr>
              <a:t>effectively</a:t>
            </a:r>
            <a:r>
              <a:rPr lang="es-ES" sz="2000" b="1" dirty="0">
                <a:solidFill>
                  <a:srgbClr val="3958A7"/>
                </a:solidFill>
                <a:latin typeface="Trebuchet MS" panose="020B0603020202020204" pitchFamily="34" charset="0"/>
              </a:rPr>
              <a:t>:</a:t>
            </a:r>
            <a:endParaRPr lang="en-US" dirty="0">
              <a:latin typeface="Trebuchet MS" panose="020B0603020202020204" pitchFamily="34" charset="0"/>
            </a:endParaRPr>
          </a:p>
          <a:p>
            <a:r>
              <a:rPr lang="en-US" dirty="0">
                <a:latin typeface="Trebuchet MS" panose="020B0603020202020204" pitchFamily="34" charset="0"/>
              </a:rPr>
              <a:t>Making a goal specific, measurable, and time bound contributes to the ability to make progress on the goal and track that progress.</a:t>
            </a:r>
          </a:p>
          <a:p>
            <a:r>
              <a:rPr lang="en-US" b="1" dirty="0">
                <a:latin typeface="Trebuchet MS" panose="020B0603020202020204" pitchFamily="34" charset="0"/>
              </a:rPr>
              <a:t>S – Specific</a:t>
            </a:r>
          </a:p>
          <a:p>
            <a:r>
              <a:rPr lang="en-US" b="1" dirty="0">
                <a:latin typeface="Trebuchet MS" panose="020B0603020202020204" pitchFamily="34" charset="0"/>
              </a:rPr>
              <a:t>M – Measurable</a:t>
            </a:r>
          </a:p>
          <a:p>
            <a:r>
              <a:rPr lang="en-US" b="1" dirty="0">
                <a:latin typeface="Trebuchet MS" panose="020B0603020202020204" pitchFamily="34" charset="0"/>
              </a:rPr>
              <a:t>A – Achievable/Attainable</a:t>
            </a:r>
          </a:p>
          <a:p>
            <a:r>
              <a:rPr lang="en-US" b="1" dirty="0">
                <a:latin typeface="Trebuchet MS" panose="020B0603020202020204" pitchFamily="34" charset="0"/>
              </a:rPr>
              <a:t>R – Results-Oriented/Realistic/Relevant</a:t>
            </a:r>
          </a:p>
          <a:p>
            <a:r>
              <a:rPr lang="en-US" b="1" dirty="0">
                <a:latin typeface="Trebuchet MS" panose="020B0603020202020204" pitchFamily="34" charset="0"/>
              </a:rPr>
              <a:t>T – Time-Bound</a:t>
            </a:r>
          </a:p>
          <a:p>
            <a:endParaRPr lang="en-US" dirty="0">
              <a:latin typeface="Trebuchet MS" panose="020B0603020202020204" pitchFamily="34" charset="0"/>
            </a:endParaRPr>
          </a:p>
          <a:p>
            <a:r>
              <a:rPr lang="en-US" sz="2000" b="1" dirty="0">
                <a:solidFill>
                  <a:srgbClr val="3958A7"/>
                </a:solidFill>
                <a:latin typeface="Trebuchet MS" panose="020B0603020202020204" pitchFamily="34" charset="0"/>
              </a:rPr>
              <a:t>2. Begin with performance planning</a:t>
            </a:r>
            <a:endParaRPr lang="en-US" dirty="0">
              <a:latin typeface="Trebuchet MS" panose="020B0603020202020204" pitchFamily="34" charset="0"/>
            </a:endParaRPr>
          </a:p>
          <a:p>
            <a:r>
              <a:rPr lang="en-US" dirty="0">
                <a:latin typeface="Trebuchet MS" panose="020B0603020202020204" pitchFamily="34" charset="0"/>
              </a:rPr>
              <a:t>Using the performance plan as a reference document, the employee and manager then should regularly monitor progress against goals, problem-solve roadblocks, re-assess goals, change goals as business direction changes, and re-evaluate training and resource needs. This is where the conversation is critical and often where the follow-through sometimes falls down. Performance planning and ongoing performance feedback are critical because they facilitate continuous improvement and aid open communication.</a:t>
            </a:r>
            <a:endParaRPr lang="es-ES" dirty="0">
              <a:latin typeface="Trebuchet MS" panose="020B0603020202020204" pitchFamily="34" charset="0"/>
            </a:endParaRPr>
          </a:p>
        </p:txBody>
      </p:sp>
    </p:spTree>
    <p:extLst>
      <p:ext uri="{BB962C8B-B14F-4D97-AF65-F5344CB8AC3E}">
        <p14:creationId xmlns:p14="http://schemas.microsoft.com/office/powerpoint/2010/main" val="170520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1700" y="2371259"/>
            <a:ext cx="8520600" cy="4247317"/>
          </a:xfrm>
          <a:prstGeom prst="rect">
            <a:avLst/>
          </a:prstGeom>
        </p:spPr>
        <p:txBody>
          <a:bodyPr wrap="square">
            <a:spAutoFit/>
          </a:bodyPr>
          <a:lstStyle/>
          <a:p>
            <a:r>
              <a:rPr lang="en-US" sz="2000" b="1" dirty="0">
                <a:solidFill>
                  <a:srgbClr val="3958A7"/>
                </a:solidFill>
                <a:latin typeface="Trebuchet MS" panose="020B0603020202020204" pitchFamily="34" charset="0"/>
              </a:rPr>
              <a:t>3. Create an ongoing process: </a:t>
            </a:r>
          </a:p>
          <a:p>
            <a:r>
              <a:rPr lang="en-US" dirty="0">
                <a:latin typeface="Trebuchet MS" panose="020B0603020202020204" pitchFamily="34" charset="0"/>
              </a:rPr>
              <a:t>Performance management – including goal setting, performance planning, performance monitoring, feedback and coaching – should be an ongoing and continuous process, not a once or twice-yearly event.</a:t>
            </a:r>
          </a:p>
          <a:p>
            <a:endParaRPr lang="en-US" dirty="0">
              <a:latin typeface="Trebuchet MS" panose="020B0603020202020204" pitchFamily="34" charset="0"/>
            </a:endParaRPr>
          </a:p>
          <a:p>
            <a:r>
              <a:rPr lang="en-US" sz="2000" b="1" dirty="0">
                <a:solidFill>
                  <a:srgbClr val="3958A7"/>
                </a:solidFill>
                <a:latin typeface="Trebuchet MS" panose="020B0603020202020204" pitchFamily="34" charset="0"/>
              </a:rPr>
              <a:t>4. Improve productivity through better goal management: </a:t>
            </a:r>
          </a:p>
          <a:p>
            <a:r>
              <a:rPr lang="en-US" dirty="0">
                <a:latin typeface="Trebuchet MS" panose="020B0603020202020204" pitchFamily="34" charset="0"/>
              </a:rPr>
              <a:t>Regular goal tracking allows for the opportunity to provide feedback as needed, make adjustments to performance plans, tackle obstacles and prepare contingencies for missed deadlines.</a:t>
            </a:r>
          </a:p>
          <a:p>
            <a:endParaRPr lang="en-US" dirty="0">
              <a:latin typeface="Trebuchet MS" panose="020B0603020202020204" pitchFamily="34" charset="0"/>
            </a:endParaRPr>
          </a:p>
          <a:p>
            <a:r>
              <a:rPr lang="es-ES" sz="2000" b="1" dirty="0">
                <a:solidFill>
                  <a:srgbClr val="3958A7"/>
                </a:solidFill>
                <a:latin typeface="Trebuchet MS" panose="020B0603020202020204" pitchFamily="34" charset="0"/>
              </a:rPr>
              <a:t>5. </a:t>
            </a:r>
            <a:r>
              <a:rPr lang="es-ES" sz="2000" b="1" dirty="0" err="1">
                <a:solidFill>
                  <a:srgbClr val="3958A7"/>
                </a:solidFill>
                <a:latin typeface="Trebuchet MS" panose="020B0603020202020204" pitchFamily="34" charset="0"/>
              </a:rPr>
              <a:t>Gather</a:t>
            </a:r>
            <a:r>
              <a:rPr lang="es-ES" sz="2000" b="1" dirty="0">
                <a:solidFill>
                  <a:srgbClr val="3958A7"/>
                </a:solidFill>
                <a:latin typeface="Trebuchet MS" panose="020B0603020202020204" pitchFamily="34" charset="0"/>
              </a:rPr>
              <a:t> </a:t>
            </a:r>
            <a:r>
              <a:rPr lang="es-ES" sz="2000" b="1" dirty="0" err="1">
                <a:solidFill>
                  <a:srgbClr val="3958A7"/>
                </a:solidFill>
                <a:latin typeface="Trebuchet MS" panose="020B0603020202020204" pitchFamily="34" charset="0"/>
              </a:rPr>
              <a:t>information</a:t>
            </a:r>
            <a:r>
              <a:rPr lang="es-ES" sz="2000" b="1" dirty="0">
                <a:solidFill>
                  <a:srgbClr val="3958A7"/>
                </a:solidFill>
                <a:latin typeface="Trebuchet MS" panose="020B0603020202020204" pitchFamily="34" charset="0"/>
              </a:rPr>
              <a:t> </a:t>
            </a:r>
            <a:r>
              <a:rPr lang="es-ES" sz="2000" b="1" dirty="0" err="1">
                <a:solidFill>
                  <a:srgbClr val="3958A7"/>
                </a:solidFill>
                <a:latin typeface="Trebuchet MS" panose="020B0603020202020204" pitchFamily="34" charset="0"/>
              </a:rPr>
              <a:t>from</a:t>
            </a:r>
            <a:r>
              <a:rPr lang="es-ES" sz="2000" b="1" dirty="0">
                <a:solidFill>
                  <a:srgbClr val="3958A7"/>
                </a:solidFill>
                <a:latin typeface="Trebuchet MS" panose="020B0603020202020204" pitchFamily="34" charset="0"/>
              </a:rPr>
              <a:t> </a:t>
            </a:r>
            <a:r>
              <a:rPr lang="es-ES" sz="2000" b="1" dirty="0" err="1">
                <a:solidFill>
                  <a:srgbClr val="3958A7"/>
                </a:solidFill>
                <a:latin typeface="Trebuchet MS" panose="020B0603020202020204" pitchFamily="34" charset="0"/>
              </a:rPr>
              <a:t>multiple</a:t>
            </a:r>
            <a:r>
              <a:rPr lang="es-ES" sz="2000" b="1" dirty="0">
                <a:solidFill>
                  <a:srgbClr val="3958A7"/>
                </a:solidFill>
                <a:latin typeface="Trebuchet MS" panose="020B0603020202020204" pitchFamily="34" charset="0"/>
              </a:rPr>
              <a:t> </a:t>
            </a:r>
            <a:r>
              <a:rPr lang="es-ES" sz="2000" b="1" dirty="0" err="1">
                <a:solidFill>
                  <a:srgbClr val="3958A7"/>
                </a:solidFill>
                <a:latin typeface="Trebuchet MS" panose="020B0603020202020204" pitchFamily="34" charset="0"/>
              </a:rPr>
              <a:t>sources</a:t>
            </a:r>
            <a:r>
              <a:rPr lang="es-ES" sz="2000" b="1" dirty="0">
                <a:solidFill>
                  <a:srgbClr val="3958A7"/>
                </a:solidFill>
                <a:latin typeface="Trebuchet MS" panose="020B0603020202020204" pitchFamily="34" charset="0"/>
              </a:rPr>
              <a:t>: </a:t>
            </a:r>
          </a:p>
          <a:p>
            <a:r>
              <a:rPr lang="en-US" dirty="0">
                <a:latin typeface="Trebuchet MS" panose="020B0603020202020204" pitchFamily="34" charset="0"/>
              </a:rPr>
              <a:t>Organizations will often use a 360° feedback process. Along with the completion of a self-assessment, selected peers, subordinates, and manager(s) are asked to contribute feedback around pre-identified areas. The feedback is based upon specifically identified skills or competencies and the final results are compared against the employee's self-assessment. This type of feedback increases self-awareness and in some cases is used to support the performance evaluation process.</a:t>
            </a:r>
          </a:p>
          <a:p>
            <a:endParaRPr lang="en-US" dirty="0">
              <a:latin typeface="Trebuchet MS" panose="020B0603020202020204" pitchFamily="34" charset="0"/>
            </a:endParaRPr>
          </a:p>
          <a:p>
            <a:endParaRPr lang="en-US" dirty="0">
              <a:latin typeface="Trebuchet MS" panose="020B0603020202020204" pitchFamily="34" charset="0"/>
            </a:endParaRPr>
          </a:p>
          <a:p>
            <a:endParaRPr lang="en-US" dirty="0">
              <a:latin typeface="Trebuchet MS" panose="020B0603020202020204" pitchFamily="34" charset="0"/>
            </a:endParaRPr>
          </a:p>
        </p:txBody>
      </p:sp>
      <p:sp>
        <p:nvSpPr>
          <p:cNvPr id="5" name="Google Shape;263;p29"/>
          <p:cNvSpPr txBox="1">
            <a:spLocks/>
          </p:cNvSpPr>
          <p:nvPr/>
        </p:nvSpPr>
        <p:spPr>
          <a:xfrm>
            <a:off x="311700" y="1566042"/>
            <a:ext cx="8520600" cy="735724"/>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2"/>
                </a:solidFill>
              </a:rPr>
              <a:t>How to follow up a career development plan: Performance Management Process</a:t>
            </a:r>
          </a:p>
        </p:txBody>
      </p:sp>
    </p:spTree>
    <p:extLst>
      <p:ext uri="{BB962C8B-B14F-4D97-AF65-F5344CB8AC3E}">
        <p14:creationId xmlns:p14="http://schemas.microsoft.com/office/powerpoint/2010/main" val="194711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1700" y="2091904"/>
            <a:ext cx="8520600" cy="4985980"/>
          </a:xfrm>
          <a:prstGeom prst="rect">
            <a:avLst/>
          </a:prstGeom>
        </p:spPr>
        <p:txBody>
          <a:bodyPr wrap="square">
            <a:spAutoFit/>
          </a:bodyPr>
          <a:lstStyle/>
          <a:p>
            <a:r>
              <a:rPr lang="en-US" sz="2000" b="1" dirty="0">
                <a:solidFill>
                  <a:srgbClr val="3958A7"/>
                </a:solidFill>
                <a:latin typeface="Trebuchet MS" panose="020B0603020202020204" pitchFamily="34" charset="0"/>
              </a:rPr>
              <a:t>6. Document, document, document</a:t>
            </a:r>
            <a:endParaRPr lang="en-US" sz="1200" dirty="0">
              <a:latin typeface="Trebuchet MS" panose="020B0603020202020204" pitchFamily="34" charset="0"/>
            </a:endParaRPr>
          </a:p>
          <a:p>
            <a:r>
              <a:rPr lang="en-US" dirty="0">
                <a:latin typeface="Trebuchet MS" panose="020B0603020202020204" pitchFamily="34" charset="0"/>
              </a:rPr>
              <a:t>Note-taking must be consistent and include all significant occurrences, positive or negative. Documentation is important to support performance decisions, and notes should be written with the intent to share. </a:t>
            </a:r>
          </a:p>
          <a:p>
            <a:endParaRPr lang="es-ES" sz="2000" dirty="0">
              <a:latin typeface="Trebuchet MS" panose="020B0603020202020204" pitchFamily="34" charset="0"/>
            </a:endParaRPr>
          </a:p>
          <a:p>
            <a:r>
              <a:rPr lang="en-US" sz="2000" b="1" dirty="0">
                <a:solidFill>
                  <a:srgbClr val="3958A7"/>
                </a:solidFill>
                <a:latin typeface="Trebuchet MS" panose="020B0603020202020204" pitchFamily="34" charset="0"/>
              </a:rPr>
              <a:t>7. Prepare and train your managers</a:t>
            </a:r>
          </a:p>
          <a:p>
            <a:r>
              <a:rPr lang="en-US" dirty="0">
                <a:latin typeface="Trebuchet MS" panose="020B0603020202020204" pitchFamily="34" charset="0"/>
              </a:rPr>
              <a:t>Training may be required to ensure managers feel adequately prepared to effectively complete all the tasks related to performance management. </a:t>
            </a:r>
          </a:p>
          <a:p>
            <a:r>
              <a:rPr lang="en-US" dirty="0">
                <a:latin typeface="Trebuchet MS" panose="020B0603020202020204" pitchFamily="34" charset="0"/>
              </a:rPr>
              <a:t>Managers need to understand human behavior, how to motivate, how to develop, provide coaching and deal with conflict.</a:t>
            </a:r>
          </a:p>
          <a:p>
            <a:endParaRPr lang="en-US" dirty="0">
              <a:latin typeface="Trebuchet MS" panose="020B0603020202020204" pitchFamily="34" charset="0"/>
            </a:endParaRPr>
          </a:p>
          <a:p>
            <a:r>
              <a:rPr lang="en-US" sz="2000" b="1" dirty="0">
                <a:solidFill>
                  <a:srgbClr val="3958A7"/>
                </a:solidFill>
                <a:latin typeface="Trebuchet MS" panose="020B0603020202020204" pitchFamily="34" charset="0"/>
              </a:rPr>
              <a:t>8. Perfect the performance review</a:t>
            </a:r>
            <a:endParaRPr lang="en-US" dirty="0">
              <a:latin typeface="Trebuchet MS" panose="020B0603020202020204" pitchFamily="34" charset="0"/>
            </a:endParaRPr>
          </a:p>
          <a:p>
            <a:r>
              <a:rPr lang="en-US" dirty="0">
                <a:latin typeface="Trebuchet MS" panose="020B0603020202020204" pitchFamily="34" charset="0"/>
              </a:rPr>
              <a:t>The employee performance appraisal or review should be a summary of all that has been discussed. Based upon job expectations and key areas of contribution, and previously discussed goals and evaluation methods, the appraisal should be a written confirmation of what has already been discussed with the employee.</a:t>
            </a:r>
          </a:p>
          <a:p>
            <a:endParaRPr lang="en-US" dirty="0">
              <a:latin typeface="Trebuchet MS" panose="020B0603020202020204" pitchFamily="34" charset="0"/>
            </a:endParaRPr>
          </a:p>
          <a:p>
            <a:endParaRPr lang="en-US" dirty="0">
              <a:latin typeface="Trebuchet MS" panose="020B0603020202020204" pitchFamily="34" charset="0"/>
            </a:endParaRPr>
          </a:p>
          <a:p>
            <a:br>
              <a:rPr lang="en-US" dirty="0">
                <a:latin typeface="Trebuchet MS" panose="020B0603020202020204" pitchFamily="34" charset="0"/>
              </a:rPr>
            </a:br>
            <a:endParaRPr lang="en-US" dirty="0">
              <a:latin typeface="Trebuchet MS" panose="020B0603020202020204" pitchFamily="34" charset="0"/>
            </a:endParaRPr>
          </a:p>
          <a:p>
            <a:endParaRPr lang="en-US" dirty="0">
              <a:latin typeface="Trebuchet MS" panose="020B0603020202020204" pitchFamily="34" charset="0"/>
            </a:endParaRPr>
          </a:p>
        </p:txBody>
      </p:sp>
      <p:sp>
        <p:nvSpPr>
          <p:cNvPr id="5" name="Google Shape;263;p29"/>
          <p:cNvSpPr txBox="1">
            <a:spLocks/>
          </p:cNvSpPr>
          <p:nvPr/>
        </p:nvSpPr>
        <p:spPr>
          <a:xfrm>
            <a:off x="311700" y="1356180"/>
            <a:ext cx="8520600" cy="735724"/>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2"/>
                </a:solidFill>
                <a:latin typeface="Trebuchet MS" panose="020B0603020202020204" pitchFamily="34" charset="0"/>
              </a:rPr>
              <a:t>How to follow up a career development plan: Performance Management Process</a:t>
            </a:r>
          </a:p>
        </p:txBody>
      </p:sp>
    </p:spTree>
    <p:extLst>
      <p:ext uri="{BB962C8B-B14F-4D97-AF65-F5344CB8AC3E}">
        <p14:creationId xmlns:p14="http://schemas.microsoft.com/office/powerpoint/2010/main" val="4048596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1700" y="2281318"/>
            <a:ext cx="8520600" cy="4308872"/>
          </a:xfrm>
          <a:prstGeom prst="rect">
            <a:avLst/>
          </a:prstGeom>
        </p:spPr>
        <p:txBody>
          <a:bodyPr wrap="square">
            <a:spAutoFit/>
          </a:bodyPr>
          <a:lstStyle/>
          <a:p>
            <a:r>
              <a:rPr lang="en-US" sz="2000" b="1" dirty="0">
                <a:solidFill>
                  <a:srgbClr val="3958A7"/>
                </a:solidFill>
                <a:latin typeface="Trebuchet MS" panose="020B0603020202020204" pitchFamily="34" charset="0"/>
              </a:rPr>
              <a:t>9. Link performance with rewards and recognition. </a:t>
            </a:r>
          </a:p>
          <a:p>
            <a:endParaRPr lang="en-US" sz="2000" b="1" dirty="0">
              <a:solidFill>
                <a:srgbClr val="3958A7"/>
              </a:solidFill>
              <a:latin typeface="Trebuchet MS" panose="020B0603020202020204" pitchFamily="34" charset="0"/>
            </a:endParaRPr>
          </a:p>
          <a:p>
            <a:r>
              <a:rPr lang="en-US" dirty="0">
                <a:latin typeface="Trebuchet MS" panose="020B0603020202020204" pitchFamily="34" charset="0"/>
              </a:rPr>
              <a:t>Organizations are linking performance to compensation. This link, however, cannot effectively be established without the existence of sound performance management processes that are seen as fair and equitable.</a:t>
            </a:r>
          </a:p>
          <a:p>
            <a:r>
              <a:rPr lang="en-US" dirty="0">
                <a:latin typeface="Trebuchet MS" panose="020B0603020202020204" pitchFamily="34" charset="0"/>
              </a:rPr>
              <a:t>For example, some companies use </a:t>
            </a:r>
            <a:r>
              <a:rPr lang="es-ES" b="1" dirty="0">
                <a:latin typeface="Trebuchet MS" panose="020B0603020202020204" pitchFamily="34" charset="0"/>
              </a:rPr>
              <a:t>Motivosity social platform </a:t>
            </a:r>
            <a:r>
              <a:rPr lang="es-ES" dirty="0">
                <a:latin typeface="Trebuchet MS" panose="020B0603020202020204" pitchFamily="34" charset="0"/>
              </a:rPr>
              <a:t>(</a:t>
            </a:r>
            <a:r>
              <a:rPr lang="es-ES" dirty="0">
                <a:latin typeface="Trebuchet MS" panose="020B0603020202020204" pitchFamily="34" charset="0"/>
                <a:hlinkClick r:id="rId2"/>
              </a:rPr>
              <a:t>www.motivosity.com</a:t>
            </a:r>
            <a:r>
              <a:rPr lang="es-ES" dirty="0">
                <a:latin typeface="Trebuchet MS" panose="020B0603020202020204" pitchFamily="34" charset="0"/>
              </a:rPr>
              <a:t>), </a:t>
            </a:r>
            <a:r>
              <a:rPr lang="en-US" dirty="0">
                <a:latin typeface="Trebuchet MS" panose="020B0603020202020204" pitchFamily="34" charset="0"/>
              </a:rPr>
              <a:t>a social platform where employees can give each other small monetary bonuses for doing great things. Motivosity provides an easy way for employees and managers to thank each other with small monetary rewards for the great work that is being done.</a:t>
            </a:r>
          </a:p>
          <a:p>
            <a:endParaRPr lang="en-US" sz="2000" b="1" dirty="0">
              <a:solidFill>
                <a:srgbClr val="3958A7"/>
              </a:solidFill>
              <a:latin typeface="Trebuchet MS" panose="020B0603020202020204" pitchFamily="34" charset="0"/>
            </a:endParaRPr>
          </a:p>
          <a:p>
            <a:r>
              <a:rPr lang="en-US" sz="2000" b="1" dirty="0">
                <a:solidFill>
                  <a:srgbClr val="3958A7"/>
                </a:solidFill>
                <a:latin typeface="Trebuchet MS" panose="020B0603020202020204" pitchFamily="34" charset="0"/>
              </a:rPr>
              <a:t>10. Encourage full participation and success. </a:t>
            </a:r>
          </a:p>
          <a:p>
            <a:r>
              <a:rPr lang="en-US" dirty="0">
                <a:latin typeface="Trebuchet MS" panose="020B0603020202020204" pitchFamily="34" charset="0"/>
              </a:rPr>
              <a:t>The performance management process must add value, otherwise problems with resistance and non-participation will surface. In addition, the process itself must be as efficient and simple as possible. Automated reminders and scheduling tools can help keep the process on track.</a:t>
            </a:r>
          </a:p>
          <a:p>
            <a:endParaRPr lang="en-US" sz="1200" dirty="0">
              <a:latin typeface="Trebuchet MS" panose="020B0603020202020204" pitchFamily="34" charset="0"/>
            </a:endParaRPr>
          </a:p>
          <a:p>
            <a:br>
              <a:rPr lang="en-US" dirty="0">
                <a:latin typeface="Trebuchet MS" panose="020B0603020202020204" pitchFamily="34" charset="0"/>
              </a:rPr>
            </a:br>
            <a:endParaRPr lang="en-US" dirty="0">
              <a:latin typeface="Trebuchet MS" panose="020B0603020202020204" pitchFamily="34" charset="0"/>
            </a:endParaRPr>
          </a:p>
          <a:p>
            <a:endParaRPr lang="en-US" dirty="0">
              <a:latin typeface="Trebuchet MS" panose="020B0603020202020204" pitchFamily="34" charset="0"/>
            </a:endParaRPr>
          </a:p>
        </p:txBody>
      </p:sp>
      <p:sp>
        <p:nvSpPr>
          <p:cNvPr id="5" name="Google Shape;263;p29"/>
          <p:cNvSpPr txBox="1">
            <a:spLocks/>
          </p:cNvSpPr>
          <p:nvPr/>
        </p:nvSpPr>
        <p:spPr>
          <a:xfrm>
            <a:off x="311700" y="1401150"/>
            <a:ext cx="8520600" cy="735724"/>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2"/>
                </a:solidFill>
                <a:latin typeface="Trebuchet MS" panose="020B0603020202020204" pitchFamily="34" charset="0"/>
              </a:rPr>
              <a:t>How to follow up a career development plan: Performance Management Process</a:t>
            </a:r>
          </a:p>
        </p:txBody>
      </p:sp>
    </p:spTree>
    <p:extLst>
      <p:ext uri="{BB962C8B-B14F-4D97-AF65-F5344CB8AC3E}">
        <p14:creationId xmlns:p14="http://schemas.microsoft.com/office/powerpoint/2010/main" val="47233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1700" y="2191638"/>
            <a:ext cx="8664134" cy="3754874"/>
          </a:xfrm>
          <a:prstGeom prst="rect">
            <a:avLst/>
          </a:prstGeom>
        </p:spPr>
        <p:txBody>
          <a:bodyPr wrap="square">
            <a:spAutoFit/>
          </a:bodyPr>
          <a:lstStyle/>
          <a:p>
            <a:pPr algn="just">
              <a:lnSpc>
                <a:spcPct val="150000"/>
              </a:lnSpc>
            </a:pPr>
            <a:r>
              <a:rPr lang="en-US" sz="2400" b="1" dirty="0">
                <a:solidFill>
                  <a:srgbClr val="212529"/>
                </a:solidFill>
                <a:latin typeface="Trebuchet MS" panose="020B0603020202020204" pitchFamily="34" charset="0"/>
                <a:ea typeface="Times New Roman" panose="02020603050405020304" pitchFamily="18" charset="0"/>
              </a:rPr>
              <a:t>7Geese</a:t>
            </a:r>
            <a:endParaRPr lang="es-ES" sz="3600" b="1" dirty="0">
              <a:latin typeface="Trebuchet MS" panose="020B0603020202020204" pitchFamily="34" charset="0"/>
              <a:ea typeface="Times New Roman" panose="02020603050405020304" pitchFamily="18" charset="0"/>
            </a:endParaRPr>
          </a:p>
          <a:p>
            <a:pPr algn="just">
              <a:lnSpc>
                <a:spcPct val="150000"/>
              </a:lnSpc>
            </a:pPr>
            <a:r>
              <a:rPr lang="en-US" dirty="0">
                <a:solidFill>
                  <a:srgbClr val="212529"/>
                </a:solidFill>
                <a:latin typeface="Trebuchet MS" panose="020B0603020202020204" pitchFamily="34" charset="0"/>
                <a:ea typeface="Times New Roman" panose="02020603050405020304" pitchFamily="18" charset="0"/>
              </a:rPr>
              <a:t> </a:t>
            </a:r>
            <a:r>
              <a:rPr lang="es-ES" dirty="0">
                <a:solidFill>
                  <a:srgbClr val="0000FF"/>
                </a:solidFill>
                <a:latin typeface="Trebuchet MS" panose="020B0603020202020204" pitchFamily="34" charset="0"/>
                <a:ea typeface="Times New Roman" panose="02020603050405020304" pitchFamily="18" charset="0"/>
                <a:hlinkClick r:id="rId2"/>
              </a:rPr>
              <a:t>https://7geese.com/</a:t>
            </a:r>
            <a:endParaRPr lang="es-ES" dirty="0">
              <a:solidFill>
                <a:srgbClr val="0000FF"/>
              </a:solidFill>
              <a:latin typeface="Trebuchet MS" panose="020B0603020202020204" pitchFamily="34" charset="0"/>
              <a:ea typeface="Times New Roman" panose="02020603050405020304" pitchFamily="18" charset="0"/>
            </a:endParaRPr>
          </a:p>
          <a:p>
            <a:pPr algn="just">
              <a:lnSpc>
                <a:spcPct val="150000"/>
              </a:lnSpc>
            </a:pPr>
            <a:endParaRPr lang="en-US" dirty="0">
              <a:latin typeface="Trebuchet MS" panose="020B0603020202020204" pitchFamily="34" charset="0"/>
              <a:ea typeface="Times New Roman" panose="02020603050405020304" pitchFamily="18" charset="0"/>
            </a:endParaRPr>
          </a:p>
          <a:p>
            <a:pPr algn="just">
              <a:spcAft>
                <a:spcPts val="1875"/>
              </a:spcAft>
            </a:pPr>
            <a:r>
              <a:rPr lang="en-US" sz="1600" dirty="0">
                <a:latin typeface="Trebuchet MS" panose="020B0603020202020204" pitchFamily="34" charset="0"/>
                <a:ea typeface="Times New Roman" panose="02020603050405020304" pitchFamily="18" charset="0"/>
              </a:rPr>
              <a:t>7Geese is an Objectives and Key Results (OKRs) and Performance Management application. The integrated platform merges goal-setting with sustained 360 feedback, coaching, and core values -based recognition in order to help organizations boost employee performance. This application has powerful and effective tools to help users monitor and manage individual, team, and organization performances in real time. A peer-driven social recognition program intends to advocate a supportive and fun environment at work. The integration with top human resource applications allows users to streamline employee management workflows.  Organizations are assured that all their data is kept secure through 7Geese’s 256-bit encryption. The application is also scalable so that companies can keep using the software as their business grows.</a:t>
            </a:r>
            <a:endParaRPr lang="es-ES" sz="1600" dirty="0">
              <a:latin typeface="Trebuchet MS" panose="020B0603020202020204" pitchFamily="34" charset="0"/>
              <a:ea typeface="Times New Roman" panose="02020603050405020304" pitchFamily="18" charset="0"/>
            </a:endParaRPr>
          </a:p>
        </p:txBody>
      </p:sp>
      <p:sp>
        <p:nvSpPr>
          <p:cNvPr id="8" name="Google Shape;263;p29"/>
          <p:cNvSpPr txBox="1">
            <a:spLocks/>
          </p:cNvSpPr>
          <p:nvPr/>
        </p:nvSpPr>
        <p:spPr>
          <a:xfrm>
            <a:off x="311700" y="1566042"/>
            <a:ext cx="8520600" cy="735724"/>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2"/>
                </a:solidFill>
                <a:latin typeface="Trebuchet MS" panose="020B0603020202020204" pitchFamily="34" charset="0"/>
              </a:rPr>
              <a:t>How to follow up a career development plan: Performance Management Process</a:t>
            </a:r>
          </a:p>
        </p:txBody>
      </p:sp>
    </p:spTree>
    <p:extLst>
      <p:ext uri="{BB962C8B-B14F-4D97-AF65-F5344CB8AC3E}">
        <p14:creationId xmlns:p14="http://schemas.microsoft.com/office/powerpoint/2010/main" val="3298151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9592" y="1610149"/>
            <a:ext cx="7984815" cy="3996172"/>
          </a:xfrm>
          <a:prstGeom prst="rect">
            <a:avLst/>
          </a:prstGeom>
        </p:spPr>
      </p:pic>
      <p:sp>
        <p:nvSpPr>
          <p:cNvPr id="5" name="Rectángulo 4"/>
          <p:cNvSpPr/>
          <p:nvPr/>
        </p:nvSpPr>
        <p:spPr>
          <a:xfrm>
            <a:off x="3088849" y="345805"/>
            <a:ext cx="2966302" cy="1114601"/>
          </a:xfrm>
          <a:prstGeom prst="rect">
            <a:avLst/>
          </a:prstGeom>
        </p:spPr>
        <p:txBody>
          <a:bodyPr wrap="square">
            <a:spAutoFit/>
          </a:bodyPr>
          <a:lstStyle/>
          <a:p>
            <a:pPr algn="ctr">
              <a:lnSpc>
                <a:spcPct val="150000"/>
              </a:lnSpc>
            </a:pPr>
            <a:r>
              <a:rPr lang="en-US" sz="3200" b="1" dirty="0">
                <a:solidFill>
                  <a:srgbClr val="212529"/>
                </a:solidFill>
                <a:latin typeface="Trebuchet MS" panose="020B0603020202020204" pitchFamily="34" charset="0"/>
                <a:ea typeface="Times New Roman" panose="02020603050405020304" pitchFamily="18" charset="0"/>
              </a:rPr>
              <a:t>7Geese</a:t>
            </a:r>
            <a:endParaRPr lang="es-ES" sz="4400" b="1" dirty="0">
              <a:latin typeface="Trebuchet MS" panose="020B0603020202020204" pitchFamily="34" charset="0"/>
              <a:ea typeface="Times New Roman" panose="02020603050405020304" pitchFamily="18" charset="0"/>
            </a:endParaRPr>
          </a:p>
          <a:p>
            <a:pPr algn="ctr">
              <a:lnSpc>
                <a:spcPct val="150000"/>
              </a:lnSpc>
            </a:pPr>
            <a:r>
              <a:rPr lang="en-US" dirty="0">
                <a:solidFill>
                  <a:srgbClr val="212529"/>
                </a:solidFill>
                <a:latin typeface="Trebuchet MS" panose="020B0603020202020204" pitchFamily="34" charset="0"/>
                <a:ea typeface="Times New Roman" panose="02020603050405020304" pitchFamily="18" charset="0"/>
              </a:rPr>
              <a:t> </a:t>
            </a:r>
            <a:r>
              <a:rPr lang="es-ES" dirty="0">
                <a:solidFill>
                  <a:srgbClr val="0000FF"/>
                </a:solidFill>
                <a:latin typeface="Trebuchet MS" panose="020B0603020202020204" pitchFamily="34" charset="0"/>
                <a:ea typeface="Times New Roman" panose="02020603050405020304" pitchFamily="18" charset="0"/>
                <a:hlinkClick r:id="rId3"/>
              </a:rPr>
              <a:t>https://7geese.com/</a:t>
            </a:r>
            <a:endParaRPr lang="en-US" dirty="0">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44005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72;p30"/>
          <p:cNvSpPr txBox="1">
            <a:spLocks/>
          </p:cNvSpPr>
          <p:nvPr/>
        </p:nvSpPr>
        <p:spPr>
          <a:xfrm>
            <a:off x="311700" y="1379095"/>
            <a:ext cx="8520600" cy="680933"/>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2"/>
                </a:solidFill>
              </a:rPr>
              <a:t>Video: You're Always On - Your Career Development Cycle</a:t>
            </a:r>
            <a:endParaRPr lang="en-US" sz="2800" dirty="0"/>
          </a:p>
        </p:txBody>
      </p:sp>
      <p:pic>
        <p:nvPicPr>
          <p:cNvPr id="10" name="22LGzSisSLY"/>
          <p:cNvPicPr>
            <a:picLocks noRot="1" noChangeAspect="1"/>
          </p:cNvPicPr>
          <p:nvPr>
            <a:videoFile r:link="rId1"/>
          </p:nvPr>
        </p:nvPicPr>
        <p:blipFill>
          <a:blip r:embed="rId3"/>
          <a:stretch>
            <a:fillRect/>
          </a:stretch>
        </p:blipFill>
        <p:spPr>
          <a:xfrm>
            <a:off x="311700" y="2396359"/>
            <a:ext cx="6040051" cy="3397529"/>
          </a:xfrm>
          <a:prstGeom prst="rect">
            <a:avLst/>
          </a:prstGeom>
        </p:spPr>
      </p:pic>
      <p:sp>
        <p:nvSpPr>
          <p:cNvPr id="11" name="CuadroTexto 10">
            <a:extLst>
              <a:ext uri="{FF2B5EF4-FFF2-40B4-BE49-F238E27FC236}">
                <a16:creationId xmlns:a16="http://schemas.microsoft.com/office/drawing/2014/main" id="{358251A1-8519-F041-B3E4-5210EAAF6EB7}"/>
              </a:ext>
            </a:extLst>
          </p:cNvPr>
          <p:cNvSpPr txBox="1"/>
          <p:nvPr/>
        </p:nvSpPr>
        <p:spPr>
          <a:xfrm>
            <a:off x="6526924" y="2699617"/>
            <a:ext cx="2305376" cy="2246769"/>
          </a:xfrm>
          <a:prstGeom prst="rect">
            <a:avLst/>
          </a:prstGeom>
          <a:noFill/>
        </p:spPr>
        <p:txBody>
          <a:bodyPr wrap="square" rtlCol="0">
            <a:spAutoFit/>
          </a:bodyPr>
          <a:lstStyle/>
          <a:p>
            <a:r>
              <a:rPr lang="en-US" sz="2000" dirty="0">
                <a:latin typeface="Trebuchet MS" panose="020B0703020202090204" pitchFamily="34" charset="0"/>
              </a:rPr>
              <a:t>Discussion: </a:t>
            </a:r>
            <a:br>
              <a:rPr lang="en-US" sz="2000" dirty="0">
                <a:latin typeface="Trebuchet MS" panose="020B0703020202090204" pitchFamily="34" charset="0"/>
              </a:rPr>
            </a:br>
            <a:endParaRPr lang="en-US" sz="2000" dirty="0">
              <a:latin typeface="Trebuchet MS" panose="020B0703020202090204" pitchFamily="34" charset="0"/>
            </a:endParaRPr>
          </a:p>
          <a:p>
            <a:r>
              <a:rPr lang="en-US" sz="2000" dirty="0">
                <a:latin typeface="Trebuchet MS" panose="020B0703020202090204" pitchFamily="34" charset="0"/>
              </a:rPr>
              <a:t>To what extend is employee responsibility his/her career development?</a:t>
            </a:r>
          </a:p>
        </p:txBody>
      </p:sp>
    </p:spTree>
    <p:extLst>
      <p:ext uri="{BB962C8B-B14F-4D97-AF65-F5344CB8AC3E}">
        <p14:creationId xmlns:p14="http://schemas.microsoft.com/office/powerpoint/2010/main" val="2656739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a:spLocks noGrp="1"/>
          </p:cNvSpPr>
          <p:nvPr>
            <p:ph type="ctrTitle" idx="4294967295"/>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Summary/Conclusion</a:t>
            </a:r>
            <a:endParaRPr/>
          </a:p>
        </p:txBody>
      </p:sp>
      <p:sp>
        <p:nvSpPr>
          <p:cNvPr id="275" name="Google Shape;275;p3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5" name="CuadroTexto 4">
            <a:extLst>
              <a:ext uri="{FF2B5EF4-FFF2-40B4-BE49-F238E27FC236}">
                <a16:creationId xmlns:a16="http://schemas.microsoft.com/office/drawing/2014/main" id="{358251A1-8519-F041-B3E4-5210EAAF6EB7}"/>
              </a:ext>
            </a:extLst>
          </p:cNvPr>
          <p:cNvSpPr txBox="1"/>
          <p:nvPr/>
        </p:nvSpPr>
        <p:spPr>
          <a:xfrm>
            <a:off x="586682" y="2699617"/>
            <a:ext cx="8245618" cy="3170099"/>
          </a:xfrm>
          <a:prstGeom prst="rect">
            <a:avLst/>
          </a:prstGeom>
          <a:noFill/>
        </p:spPr>
        <p:txBody>
          <a:bodyPr wrap="square" rtlCol="0">
            <a:spAutoFit/>
          </a:bodyPr>
          <a:lstStyle/>
          <a:p>
            <a:r>
              <a:rPr lang="en-US" sz="2000" dirty="0">
                <a:latin typeface="Trebuchet MS" panose="020B0703020202090204" pitchFamily="34" charset="0"/>
              </a:rPr>
              <a:t>Career development is a vital exercise that cannot be ignored. Current technological innovation and globalization, with prevailing competitor among corporate organizations have made the world of work excessively active, requiring up-to-date attitudes, knowledge and skills.</a:t>
            </a:r>
          </a:p>
          <a:p>
            <a:endParaRPr lang="en-US" sz="2000" dirty="0">
              <a:latin typeface="Trebuchet MS" panose="020B0703020202090204" pitchFamily="34" charset="0"/>
            </a:endParaRPr>
          </a:p>
          <a:p>
            <a:r>
              <a:rPr lang="en-US" sz="2000" dirty="0">
                <a:latin typeface="Trebuchet MS" panose="020B0703020202090204" pitchFamily="34" charset="0"/>
              </a:rPr>
              <a:t>To survive in the world of work, the organization and the employee must not leave career development to chance, Career development is a joint activity between the individual employee and the organization.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a:spLocks noGrp="1"/>
          </p:cNvSpPr>
          <p:nvPr>
            <p:ph type="ctrTitle" idx="4294967295"/>
          </p:nvPr>
        </p:nvSpPr>
        <p:spPr>
          <a:xfrm>
            <a:off x="311700" y="1445252"/>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dirty="0">
                <a:solidFill>
                  <a:schemeClr val="lt2"/>
                </a:solidFill>
                <a:latin typeface="Trebuchet MS"/>
                <a:ea typeface="Trebuchet MS"/>
                <a:cs typeface="Trebuchet MS"/>
                <a:sym typeface="Trebuchet MS"/>
              </a:rPr>
              <a:t>Learning Outcomes</a:t>
            </a:r>
            <a:endParaRPr dirty="0"/>
          </a:p>
        </p:txBody>
      </p:sp>
      <p:sp>
        <p:nvSpPr>
          <p:cNvPr id="123" name="Google Shape;123;p16"/>
          <p:cNvSpPr txBox="1">
            <a:spLocks noGrp="1"/>
          </p:cNvSpPr>
          <p:nvPr>
            <p:ph type="subTitle" idx="4294967295"/>
          </p:nvPr>
        </p:nvSpPr>
        <p:spPr>
          <a:xfrm>
            <a:off x="311700" y="1974117"/>
            <a:ext cx="8520600" cy="3859906"/>
          </a:xfrm>
          <a:prstGeom prst="rect">
            <a:avLst/>
          </a:prstGeom>
          <a:noFill/>
          <a:ln>
            <a:noFill/>
          </a:ln>
        </p:spPr>
        <p:txBody>
          <a:bodyPr spcFirstLastPara="1" wrap="square" lIns="91425" tIns="91425" rIns="91425" bIns="91425" anchor="t" anchorCtr="0">
            <a:noAutofit/>
          </a:bodyPr>
          <a:lstStyle/>
          <a:p>
            <a:pPr marL="0" lvl="0" indent="0" algn="l">
              <a:buSzPts val="2000"/>
              <a:buNone/>
            </a:pPr>
            <a:r>
              <a:rPr lang="en-US" sz="2200" dirty="0"/>
              <a:t>This module has the objective to help and guide learners in the following points: </a:t>
            </a:r>
          </a:p>
          <a:p>
            <a:pPr marL="0" lvl="0" indent="0" algn="l">
              <a:buSzPts val="2000"/>
            </a:pPr>
            <a:endParaRPr lang="en-US" sz="2200" dirty="0"/>
          </a:p>
          <a:p>
            <a:pPr marL="685800" lvl="1" algn="l">
              <a:lnSpc>
                <a:spcPct val="150000"/>
              </a:lnSpc>
              <a:buSzPts val="2000"/>
              <a:buFont typeface="Trebuchet MS"/>
              <a:buAutoNum type="arabicPeriod"/>
            </a:pPr>
            <a:r>
              <a:rPr lang="en-US" sz="2200" dirty="0"/>
              <a:t>Why career development is so important.</a:t>
            </a:r>
          </a:p>
          <a:p>
            <a:pPr marL="685800" lvl="1" algn="l">
              <a:lnSpc>
                <a:spcPct val="150000"/>
              </a:lnSpc>
              <a:buSzPts val="2000"/>
              <a:buFont typeface="Trebuchet MS"/>
              <a:buAutoNum type="arabicPeriod"/>
            </a:pPr>
            <a:r>
              <a:rPr lang="en-US" sz="2200" dirty="0"/>
              <a:t>Career development related to performance management in the company.</a:t>
            </a:r>
          </a:p>
          <a:p>
            <a:pPr marL="685800" lvl="1" algn="l">
              <a:lnSpc>
                <a:spcPct val="150000"/>
              </a:lnSpc>
              <a:buSzPts val="2000"/>
              <a:buFont typeface="Trebuchet MS"/>
              <a:buAutoNum type="arabicPeriod"/>
            </a:pPr>
            <a:r>
              <a:rPr lang="en-US" sz="2200" dirty="0"/>
              <a:t>Ways of developing workers' talents.</a:t>
            </a:r>
            <a:endParaRPr sz="2200" dirty="0"/>
          </a:p>
        </p:txBody>
      </p:sp>
      <p:sp>
        <p:nvSpPr>
          <p:cNvPr id="125" name="Google Shape;125;p1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a:spLocks noGrp="1"/>
          </p:cNvSpPr>
          <p:nvPr>
            <p:ph type="ctrTitle" idx="4294967295"/>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dirty="0">
                <a:solidFill>
                  <a:schemeClr val="lt2"/>
                </a:solidFill>
                <a:latin typeface="Trebuchet MS"/>
                <a:ea typeface="Trebuchet MS"/>
                <a:cs typeface="Trebuchet MS"/>
                <a:sym typeface="Trebuchet MS"/>
              </a:rPr>
              <a:t>Resources and working materials</a:t>
            </a:r>
            <a:endParaRPr dirty="0"/>
          </a:p>
        </p:txBody>
      </p:sp>
      <p:sp>
        <p:nvSpPr>
          <p:cNvPr id="275" name="Google Shape;275;p3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5" name="CuadroTexto 4">
            <a:extLst>
              <a:ext uri="{FF2B5EF4-FFF2-40B4-BE49-F238E27FC236}">
                <a16:creationId xmlns:a16="http://schemas.microsoft.com/office/drawing/2014/main" id="{358251A1-8519-F041-B3E4-5210EAAF6EB7}"/>
              </a:ext>
            </a:extLst>
          </p:cNvPr>
          <p:cNvSpPr txBox="1"/>
          <p:nvPr/>
        </p:nvSpPr>
        <p:spPr>
          <a:xfrm>
            <a:off x="387925" y="2388060"/>
            <a:ext cx="7759650" cy="646331"/>
          </a:xfrm>
          <a:prstGeom prst="rect">
            <a:avLst/>
          </a:prstGeom>
          <a:noFill/>
        </p:spPr>
        <p:txBody>
          <a:bodyPr wrap="square" rtlCol="0">
            <a:spAutoFit/>
          </a:bodyPr>
          <a:lstStyle/>
          <a:p>
            <a:r>
              <a:rPr lang="en-US" sz="1800" dirty="0">
                <a:latin typeface="Trebuchet MS" panose="020B0703020202090204" pitchFamily="34" charset="0"/>
              </a:rPr>
              <a:t>ECVET;</a:t>
            </a:r>
          </a:p>
          <a:p>
            <a:pPr marL="285750" indent="-285750">
              <a:buFont typeface="Arial" panose="020B0604020202020204" pitchFamily="34" charset="0"/>
              <a:buChar char="•"/>
            </a:pPr>
            <a:endParaRPr lang="en-US" sz="1800" dirty="0">
              <a:latin typeface="Trebuchet MS" panose="020B0703020202090204" pitchFamily="34" charset="0"/>
            </a:endParaRPr>
          </a:p>
        </p:txBody>
      </p:sp>
      <p:sp>
        <p:nvSpPr>
          <p:cNvPr id="6" name="Rectángulo 5"/>
          <p:cNvSpPr/>
          <p:nvPr/>
        </p:nvSpPr>
        <p:spPr>
          <a:xfrm>
            <a:off x="311700" y="2739211"/>
            <a:ext cx="8444375" cy="3293209"/>
          </a:xfrm>
          <a:prstGeom prst="rect">
            <a:avLst/>
          </a:prstGeom>
        </p:spPr>
        <p:txBody>
          <a:bodyPr wrap="square">
            <a:spAutoFit/>
          </a:bodyPr>
          <a:lstStyle/>
          <a:p>
            <a:pPr marL="285750" lvl="0" indent="-285750">
              <a:buFont typeface="Arial" panose="020B0604020202020204" pitchFamily="34" charset="0"/>
              <a:buChar char="•"/>
            </a:pPr>
            <a:r>
              <a:rPr lang="es-ES"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3"/>
              </a:rPr>
              <a:t>https://nsucurrent.nova.edu/2017/11/28/debunking-the-myths-of-career-development-services/</a:t>
            </a:r>
            <a:r>
              <a:rPr lang="es-ES" sz="1600" dirty="0">
                <a:latin typeface="Trebuchet MS" panose="020B0603020202020204" pitchFamily="34" charset="0"/>
                <a:ea typeface="Calibri" panose="020F0502020204030204" pitchFamily="34"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600" dirty="0" err="1">
                <a:latin typeface="Trebuchet MS" panose="020B0603020202020204" pitchFamily="34" charset="0"/>
                <a:ea typeface="Times New Roman" panose="02020603050405020304" pitchFamily="18" charset="0"/>
                <a:cs typeface="Times New Roman" panose="02020603050405020304" pitchFamily="18" charset="0"/>
              </a:rPr>
              <a:t>Gyansah</a:t>
            </a:r>
            <a:r>
              <a:rPr lang="en-GB" sz="1600" dirty="0">
                <a:latin typeface="Trebuchet MS" panose="020B0603020202020204" pitchFamily="34" charset="0"/>
                <a:ea typeface="Times New Roman" panose="02020603050405020304" pitchFamily="18" charset="0"/>
                <a:cs typeface="Times New Roman" panose="02020603050405020304" pitchFamily="18" charset="0"/>
              </a:rPr>
              <a:t>, S. T., &amp; </a:t>
            </a:r>
            <a:r>
              <a:rPr lang="en-GB" sz="1600" dirty="0" err="1">
                <a:latin typeface="Trebuchet MS" panose="020B0603020202020204" pitchFamily="34" charset="0"/>
                <a:ea typeface="Times New Roman" panose="02020603050405020304" pitchFamily="18" charset="0"/>
                <a:cs typeface="Times New Roman" panose="02020603050405020304" pitchFamily="18" charset="0"/>
              </a:rPr>
              <a:t>Guantai</a:t>
            </a:r>
            <a:r>
              <a:rPr lang="en-GB" sz="1600" dirty="0">
                <a:latin typeface="Trebuchet MS" panose="020B0603020202020204" pitchFamily="34" charset="0"/>
                <a:ea typeface="Times New Roman" panose="02020603050405020304" pitchFamily="18" charset="0"/>
                <a:cs typeface="Times New Roman" panose="02020603050405020304" pitchFamily="18" charset="0"/>
              </a:rPr>
              <a:t>, H. K. (2018). Career development in organisations: Placing the organisation and the employee on the same pedestal to enhance maximum productivity. </a:t>
            </a:r>
            <a:r>
              <a:rPr lang="es-ES" sz="1600" i="1" dirty="0" err="1">
                <a:latin typeface="Trebuchet MS" panose="020B0603020202020204" pitchFamily="34" charset="0"/>
                <a:ea typeface="Times New Roman" panose="02020603050405020304" pitchFamily="18" charset="0"/>
                <a:cs typeface="Times New Roman" panose="02020603050405020304" pitchFamily="18" charset="0"/>
              </a:rPr>
              <a:t>European</a:t>
            </a:r>
            <a:r>
              <a:rPr lang="es-ES" sz="1600" i="1" dirty="0">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err="1">
                <a:latin typeface="Trebuchet MS" panose="020B0603020202020204" pitchFamily="34" charset="0"/>
                <a:ea typeface="Times New Roman" panose="02020603050405020304" pitchFamily="18" charset="0"/>
                <a:cs typeface="Times New Roman" panose="02020603050405020304" pitchFamily="18" charset="0"/>
              </a:rPr>
              <a:t>Journal</a:t>
            </a:r>
            <a:r>
              <a:rPr lang="es-ES" sz="1600" i="1" dirty="0">
                <a:latin typeface="Trebuchet MS" panose="020B0603020202020204" pitchFamily="34" charset="0"/>
                <a:ea typeface="Times New Roman" panose="02020603050405020304" pitchFamily="18" charset="0"/>
                <a:cs typeface="Times New Roman" panose="02020603050405020304" pitchFamily="18" charset="0"/>
              </a:rPr>
              <a:t> of Business and Management</a:t>
            </a:r>
            <a:r>
              <a:rPr lang="es-ES" sz="1600" dirty="0">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a:latin typeface="Trebuchet MS" panose="020B0603020202020204" pitchFamily="34" charset="0"/>
                <a:ea typeface="Times New Roman" panose="02020603050405020304" pitchFamily="18" charset="0"/>
                <a:cs typeface="Times New Roman" panose="02020603050405020304" pitchFamily="18" charset="0"/>
              </a:rPr>
              <a:t>10</a:t>
            </a:r>
            <a:r>
              <a:rPr lang="es-ES" sz="1600" dirty="0">
                <a:latin typeface="Trebuchet MS" panose="020B0603020202020204" pitchFamily="34" charset="0"/>
                <a:ea typeface="Times New Roman" panose="02020603050405020304" pitchFamily="18" charset="0"/>
                <a:cs typeface="Times New Roman" panose="02020603050405020304" pitchFamily="18" charset="0"/>
              </a:rPr>
              <a:t>(14), 40-45.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S"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4"/>
              </a:rPr>
              <a:t>https://www.linkedin.com/pulse/career-development-vs-performance-management-ed-smith/</a:t>
            </a:r>
            <a:r>
              <a:rPr lang="es-ES" sz="1600" dirty="0">
                <a:latin typeface="Trebuchet MS" panose="020B0603020202020204" pitchFamily="34" charset="0"/>
                <a:ea typeface="Calibri" panose="020F0502020204030204" pitchFamily="34" charset="0"/>
                <a:cs typeface="Times New Roman" panose="02020603050405020304" pitchFamily="18" charset="0"/>
              </a:rPr>
              <a:t> </a:t>
            </a:r>
            <a:r>
              <a:rPr lang="es-ES"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5"/>
              </a:rPr>
              <a:t>https://www.ukessays.com/essays/management/purpose-and-benefits-of-career-development-management-essay.php</a:t>
            </a:r>
            <a:r>
              <a:rPr lang="es-ES" sz="1600" dirty="0">
                <a:latin typeface="Trebuchet MS" panose="020B0603020202020204" pitchFamily="34" charset="0"/>
                <a:ea typeface="Calibri" panose="020F0502020204030204" pitchFamily="34"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S"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6"/>
              </a:rPr>
              <a:t>https://learn.g2.com/career-development-plan</a:t>
            </a:r>
            <a:r>
              <a:rPr lang="es-ES" sz="1600" dirty="0">
                <a:latin typeface="Trebuchet MS" panose="020B0603020202020204" pitchFamily="34" charset="0"/>
                <a:ea typeface="Calibri" panose="020F0502020204030204" pitchFamily="34"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600" dirty="0">
                <a:latin typeface="Trebuchet MS" panose="020B0603020202020204" pitchFamily="34" charset="0"/>
                <a:ea typeface="Times New Roman" panose="02020603050405020304" pitchFamily="18" charset="0"/>
                <a:cs typeface="Times New Roman" panose="02020603050405020304" pitchFamily="18" charset="0"/>
              </a:rPr>
              <a:t>Abbott, J. A., Klein, B., Hamilton, C., &amp; Rosenthal, A. J. (2009). The impact of online resilience training for sales managers on wellbeing and performance. </a:t>
            </a:r>
            <a:r>
              <a:rPr lang="es-ES" sz="1600" i="1" dirty="0">
                <a:latin typeface="Trebuchet MS" panose="020B0603020202020204" pitchFamily="34" charset="0"/>
                <a:ea typeface="Times New Roman" panose="02020603050405020304" pitchFamily="18" charset="0"/>
                <a:cs typeface="Times New Roman" panose="02020603050405020304" pitchFamily="18" charset="0"/>
              </a:rPr>
              <a:t>Sensoria: A </a:t>
            </a:r>
            <a:r>
              <a:rPr lang="es-ES" sz="1600" i="1" dirty="0" err="1">
                <a:latin typeface="Trebuchet MS" panose="020B0603020202020204" pitchFamily="34" charset="0"/>
                <a:ea typeface="Times New Roman" panose="02020603050405020304" pitchFamily="18" charset="0"/>
                <a:cs typeface="Times New Roman" panose="02020603050405020304" pitchFamily="18" charset="0"/>
              </a:rPr>
              <a:t>Journal</a:t>
            </a:r>
            <a:r>
              <a:rPr lang="es-ES" sz="1600" i="1" dirty="0">
                <a:latin typeface="Trebuchet MS" panose="020B0603020202020204" pitchFamily="34" charset="0"/>
                <a:ea typeface="Times New Roman" panose="02020603050405020304" pitchFamily="18" charset="0"/>
                <a:cs typeface="Times New Roman" panose="02020603050405020304" pitchFamily="18" charset="0"/>
              </a:rPr>
              <a:t> of </a:t>
            </a:r>
            <a:r>
              <a:rPr lang="es-ES" sz="1600" i="1" dirty="0" err="1">
                <a:latin typeface="Trebuchet MS" panose="020B0603020202020204" pitchFamily="34" charset="0"/>
                <a:ea typeface="Times New Roman" panose="02020603050405020304" pitchFamily="18" charset="0"/>
                <a:cs typeface="Times New Roman" panose="02020603050405020304" pitchFamily="18" charset="0"/>
              </a:rPr>
              <a:t>Mind</a:t>
            </a:r>
            <a:r>
              <a:rPr lang="es-ES" sz="1600" i="1" dirty="0">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err="1">
                <a:latin typeface="Trebuchet MS" panose="020B0603020202020204" pitchFamily="34" charset="0"/>
                <a:ea typeface="Times New Roman" panose="02020603050405020304" pitchFamily="18" charset="0"/>
                <a:cs typeface="Times New Roman" panose="02020603050405020304" pitchFamily="18" charset="0"/>
              </a:rPr>
              <a:t>Brain</a:t>
            </a:r>
            <a:r>
              <a:rPr lang="es-ES" sz="1600" i="1" dirty="0">
                <a:latin typeface="Trebuchet MS" panose="020B0603020202020204" pitchFamily="34" charset="0"/>
                <a:ea typeface="Times New Roman" panose="02020603050405020304" pitchFamily="18" charset="0"/>
                <a:cs typeface="Times New Roman" panose="02020603050405020304" pitchFamily="18" charset="0"/>
              </a:rPr>
              <a:t> &amp; Culture</a:t>
            </a:r>
            <a:r>
              <a:rPr lang="es-ES" sz="1600" dirty="0">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a:latin typeface="Trebuchet MS" panose="020B0603020202020204" pitchFamily="34" charset="0"/>
                <a:ea typeface="Times New Roman" panose="02020603050405020304" pitchFamily="18" charset="0"/>
                <a:cs typeface="Times New Roman" panose="02020603050405020304" pitchFamily="18" charset="0"/>
              </a:rPr>
              <a:t>5</a:t>
            </a:r>
            <a:r>
              <a:rPr lang="es-ES" sz="1600" dirty="0">
                <a:latin typeface="Trebuchet MS" panose="020B0603020202020204" pitchFamily="34" charset="0"/>
                <a:ea typeface="Times New Roman" panose="02020603050405020304" pitchFamily="18" charset="0"/>
                <a:cs typeface="Times New Roman" panose="02020603050405020304" pitchFamily="18" charset="0"/>
              </a:rPr>
              <a:t>(1), 89-95.</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r>
              <a:rPr lang="es-ES" sz="1600" dirty="0">
                <a:latin typeface="Trebuchet MS" panose="020B0603020202020204" pitchFamily="34" charset="0"/>
                <a:ea typeface="Calibri" panose="020F0502020204030204" pitchFamily="34" charset="0"/>
                <a:cs typeface="Times New Roman" panose="02020603050405020304" pitchFamily="18" charset="0"/>
              </a:rPr>
              <a:t> </a:t>
            </a:r>
            <a:endParaRPr lang="es-ES" sz="2400"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274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 name="Group 1">
            <a:extLst>
              <a:ext uri="{FF2B5EF4-FFF2-40B4-BE49-F238E27FC236}">
                <a16:creationId xmlns:a16="http://schemas.microsoft.com/office/drawing/2014/main" id="{BE0D48F8-7301-4C69-A11B-5932E2D1ED5C}"/>
              </a:ext>
            </a:extLst>
          </p:cNvPr>
          <p:cNvGrpSpPr/>
          <p:nvPr/>
        </p:nvGrpSpPr>
        <p:grpSpPr>
          <a:xfrm>
            <a:off x="2068642" y="392463"/>
            <a:ext cx="6909553" cy="731799"/>
            <a:chOff x="311700" y="5859710"/>
            <a:chExt cx="6505575" cy="404813"/>
          </a:xfrm>
        </p:grpSpPr>
        <p:pic>
          <p:nvPicPr>
            <p:cNvPr id="283" name="Google Shape;283;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1700" y="5859710"/>
              <a:ext cx="1439863" cy="398463"/>
            </a:xfrm>
            <a:prstGeom prst="rect">
              <a:avLst/>
            </a:prstGeom>
            <a:noFill/>
            <a:ln>
              <a:noFill/>
            </a:ln>
          </p:spPr>
        </p:pic>
        <p:pic>
          <p:nvPicPr>
            <p:cNvPr id="284" name="Google Shape;284;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94425" y="5859710"/>
              <a:ext cx="792163" cy="404813"/>
            </a:xfrm>
            <a:prstGeom prst="rect">
              <a:avLst/>
            </a:prstGeom>
            <a:noFill/>
            <a:ln>
              <a:noFill/>
            </a:ln>
          </p:spPr>
        </p:pic>
        <p:pic>
          <p:nvPicPr>
            <p:cNvPr id="285" name="Google Shape;285;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97713" y="5859710"/>
              <a:ext cx="822325" cy="361950"/>
            </a:xfrm>
            <a:prstGeom prst="rect">
              <a:avLst/>
            </a:prstGeom>
            <a:noFill/>
            <a:ln>
              <a:noFill/>
            </a:ln>
          </p:spPr>
        </p:pic>
        <p:pic>
          <p:nvPicPr>
            <p:cNvPr id="286" name="Google Shape;286;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72425" y="5859710"/>
              <a:ext cx="1390650" cy="323850"/>
            </a:xfrm>
            <a:prstGeom prst="rect">
              <a:avLst/>
            </a:prstGeom>
            <a:noFill/>
            <a:ln>
              <a:noFill/>
            </a:ln>
          </p:spPr>
        </p:pic>
        <p:pic>
          <p:nvPicPr>
            <p:cNvPr id="287" name="Google Shape;287;p3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029750" y="5859710"/>
              <a:ext cx="752475" cy="333375"/>
            </a:xfrm>
            <a:prstGeom prst="rect">
              <a:avLst/>
            </a:prstGeom>
            <a:noFill/>
            <a:ln>
              <a:noFill/>
            </a:ln>
          </p:spPr>
        </p:pic>
        <p:pic>
          <p:nvPicPr>
            <p:cNvPr id="288" name="Google Shape;288;p3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858425" y="5859710"/>
              <a:ext cx="342900" cy="306388"/>
            </a:xfrm>
            <a:prstGeom prst="rect">
              <a:avLst/>
            </a:prstGeom>
            <a:noFill/>
            <a:ln>
              <a:noFill/>
            </a:ln>
          </p:spPr>
        </p:pic>
        <p:pic>
          <p:nvPicPr>
            <p:cNvPr id="289" name="Google Shape;289;p3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291813" y="5859710"/>
              <a:ext cx="525462" cy="369888"/>
            </a:xfrm>
            <a:prstGeom prst="rect">
              <a:avLst/>
            </a:prstGeom>
            <a:noFill/>
            <a:ln>
              <a:noFill/>
            </a:ln>
          </p:spPr>
        </p:pic>
      </p:grpSp>
      <p:sp>
        <p:nvSpPr>
          <p:cNvPr id="290" name="Google Shape;290;p3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050" name="Picture 2" descr="Image result for thanks for watchi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20655" b="19723"/>
          <a:stretch/>
        </p:blipFill>
        <p:spPr bwMode="auto">
          <a:xfrm>
            <a:off x="0" y="1484026"/>
            <a:ext cx="9144000" cy="4182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idx="4294967295"/>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Introduction</a:t>
            </a:r>
            <a:endParaRPr sz="3060" b="1">
              <a:solidFill>
                <a:schemeClr val="lt2"/>
              </a:solidFill>
            </a:endParaRPr>
          </a:p>
        </p:txBody>
      </p:sp>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7" name="Rectángulo 6"/>
          <p:cNvSpPr/>
          <p:nvPr/>
        </p:nvSpPr>
        <p:spPr>
          <a:xfrm>
            <a:off x="311700" y="2443397"/>
            <a:ext cx="8380355" cy="3355483"/>
          </a:xfrm>
          <a:prstGeom prst="rect">
            <a:avLst/>
          </a:prstGeom>
          <a:noFill/>
          <a:ln>
            <a:noFill/>
          </a:ln>
        </p:spPr>
        <p:txBody>
          <a:bodyPr spcFirstLastPara="1" wrap="square" lIns="91425" tIns="91425" rIns="91425" bIns="91425" anchor="t" anchorCtr="0">
            <a:noAutofit/>
          </a:bodyPr>
          <a:lstStyle/>
          <a:p>
            <a:pPr>
              <a:spcBef>
                <a:spcPts val="750"/>
              </a:spcBef>
              <a:buClr>
                <a:schemeClr val="dk1"/>
              </a:buClr>
              <a:buSzPts val="2000"/>
            </a:pPr>
            <a:r>
              <a:rPr lang="en-US" sz="2200" dirty="0">
                <a:solidFill>
                  <a:schemeClr val="dk1"/>
                </a:solidFill>
                <a:latin typeface="Trebuchet MS"/>
                <a:ea typeface="Trebuchet MS"/>
                <a:cs typeface="Trebuchet MS"/>
                <a:sym typeface="Trebuchet MS"/>
              </a:rPr>
              <a:t>As your company grows, your employees should grow with it. </a:t>
            </a:r>
          </a:p>
          <a:p>
            <a:pPr>
              <a:spcBef>
                <a:spcPts val="750"/>
              </a:spcBef>
              <a:buClr>
                <a:schemeClr val="dk1"/>
              </a:buClr>
              <a:buSzPts val="2000"/>
            </a:pPr>
            <a:r>
              <a:rPr lang="en-US" sz="2200" dirty="0">
                <a:solidFill>
                  <a:schemeClr val="dk1"/>
                </a:solidFill>
                <a:latin typeface="Trebuchet MS"/>
                <a:ea typeface="Trebuchet MS"/>
                <a:cs typeface="Trebuchet MS"/>
                <a:sym typeface="Trebuchet MS"/>
              </a:rPr>
              <a:t>With the job market as competitive as it is, it’s more important than ever to invest back in the people who helped you reach your success in the first place. </a:t>
            </a:r>
          </a:p>
          <a:p>
            <a:pPr>
              <a:spcBef>
                <a:spcPts val="750"/>
              </a:spcBef>
              <a:buClr>
                <a:schemeClr val="dk1"/>
              </a:buClr>
              <a:buSzPts val="2000"/>
            </a:pPr>
            <a:endParaRPr lang="en-US" sz="2200" dirty="0">
              <a:solidFill>
                <a:schemeClr val="dk1"/>
              </a:solidFill>
              <a:latin typeface="Trebuchet MS"/>
              <a:ea typeface="Trebuchet MS"/>
              <a:cs typeface="Trebuchet MS"/>
              <a:sym typeface="Trebuchet MS"/>
            </a:endParaRPr>
          </a:p>
          <a:p>
            <a:pPr>
              <a:spcBef>
                <a:spcPts val="750"/>
              </a:spcBef>
              <a:buClr>
                <a:schemeClr val="dk1"/>
              </a:buClr>
              <a:buSzPts val="2000"/>
            </a:pPr>
            <a:r>
              <a:rPr lang="en-US" sz="2200" dirty="0">
                <a:solidFill>
                  <a:schemeClr val="dk1"/>
                </a:solidFill>
                <a:latin typeface="Trebuchet MS"/>
                <a:ea typeface="Trebuchet MS"/>
                <a:cs typeface="Trebuchet MS"/>
                <a:sym typeface="Trebuchet MS"/>
              </a:rPr>
              <a:t>One of the most popular ways to do this is to create and implement a career development plan for your employees.</a:t>
            </a:r>
            <a:endParaRPr lang="es-ES" sz="2200"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59870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idx="4294967295"/>
          </p:nvPr>
        </p:nvSpPr>
        <p:spPr>
          <a:xfrm>
            <a:off x="316585" y="1566500"/>
            <a:ext cx="8520600" cy="592084"/>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2800" b="1" dirty="0">
                <a:solidFill>
                  <a:schemeClr val="lt1"/>
                </a:solidFill>
                <a:latin typeface="Trebuchet MS"/>
                <a:ea typeface="Trebuchet MS"/>
                <a:cs typeface="Trebuchet MS"/>
                <a:sym typeface="Trebuchet MS"/>
              </a:rPr>
              <a:t>Defining </a:t>
            </a:r>
            <a:r>
              <a:rPr lang="en-US" sz="2800" b="1" dirty="0">
                <a:solidFill>
                  <a:schemeClr val="lt1"/>
                </a:solidFill>
              </a:rPr>
              <a:t>Career Development</a:t>
            </a:r>
            <a:endParaRPr sz="2800" b="1" dirty="0">
              <a:solidFill>
                <a:schemeClr val="lt1"/>
              </a:solidFill>
            </a:endParaRPr>
          </a:p>
        </p:txBody>
      </p:sp>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panose="020B0603020202020204" pitchFamily="34" charset="0"/>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panose="020B0603020202020204" pitchFamily="34" charset="0"/>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1" name="Rectángulo 10"/>
          <p:cNvSpPr/>
          <p:nvPr/>
        </p:nvSpPr>
        <p:spPr>
          <a:xfrm>
            <a:off x="316585" y="2266245"/>
            <a:ext cx="8520600" cy="3170099"/>
          </a:xfrm>
          <a:prstGeom prst="rect">
            <a:avLst/>
          </a:prstGeom>
        </p:spPr>
        <p:txBody>
          <a:bodyPr wrap="square">
            <a:spAutoFit/>
          </a:bodyPr>
          <a:lstStyle/>
          <a:p>
            <a:r>
              <a:rPr lang="en-US" sz="2000" b="1" dirty="0">
                <a:solidFill>
                  <a:srgbClr val="3086B8"/>
                </a:solidFill>
                <a:latin typeface="Trebuchet MS" panose="020B0603020202020204" pitchFamily="34" charset="0"/>
              </a:rPr>
              <a:t>Career development plan definition </a:t>
            </a:r>
          </a:p>
          <a:p>
            <a:endParaRPr lang="en-US" sz="1800" dirty="0">
              <a:solidFill>
                <a:schemeClr val="tx1"/>
              </a:solidFill>
              <a:latin typeface="Trebuchet MS" panose="020B0603020202020204" pitchFamily="34" charset="0"/>
            </a:endParaRPr>
          </a:p>
          <a:p>
            <a:r>
              <a:rPr lang="en-US" sz="1800" dirty="0">
                <a:solidFill>
                  <a:schemeClr val="tx1"/>
                </a:solidFill>
                <a:latin typeface="Trebuchet MS" panose="020B0603020202020204" pitchFamily="34" charset="0"/>
              </a:rPr>
              <a:t>A career development plan is a personalized strategy used to assist employees in achieving their career goals. A career development plan consists of short and long-term goals related to the employee’s job and should incorporate employee’s strengths and future career aspirations.</a:t>
            </a:r>
          </a:p>
          <a:p>
            <a:endParaRPr lang="en-US" sz="1800" dirty="0">
              <a:solidFill>
                <a:schemeClr val="tx1"/>
              </a:solidFill>
              <a:latin typeface="Trebuchet MS" panose="020B0603020202020204" pitchFamily="34" charset="0"/>
            </a:endParaRPr>
          </a:p>
          <a:p>
            <a:r>
              <a:rPr lang="en-US" sz="1800" dirty="0">
                <a:solidFill>
                  <a:schemeClr val="tx1"/>
                </a:solidFill>
                <a:latin typeface="Trebuchet MS" panose="020B0603020202020204" pitchFamily="34" charset="0"/>
              </a:rPr>
              <a:t>An easy way to discover which of your employees want to prioritize their career development is to use an </a:t>
            </a:r>
            <a:r>
              <a:rPr lang="en-US" sz="1800" dirty="0">
                <a:solidFill>
                  <a:schemeClr val="tx1"/>
                </a:solidFill>
                <a:latin typeface="Trebuchet MS" panose="020B0603020202020204" pitchFamily="34" charset="0"/>
                <a:hlinkClick r:id="rId3"/>
              </a:rPr>
              <a:t>employee satisfaction survey</a:t>
            </a:r>
            <a:r>
              <a:rPr lang="en-US" sz="1800" dirty="0">
                <a:solidFill>
                  <a:schemeClr val="tx1"/>
                </a:solidFill>
                <a:latin typeface="Trebuchet MS" panose="020B0603020202020204" pitchFamily="34" charset="0"/>
              </a:rPr>
              <a:t>. Asking specific questions about career planning during a survey can give you invaluable insight into what your employees are really after.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idx="4294967295"/>
          </p:nvPr>
        </p:nvSpPr>
        <p:spPr>
          <a:xfrm>
            <a:off x="316585" y="1566500"/>
            <a:ext cx="8520600" cy="63067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2800" b="1" dirty="0">
                <a:solidFill>
                  <a:schemeClr val="lt1"/>
                </a:solidFill>
                <a:latin typeface="Trebuchet MS"/>
                <a:ea typeface="Trebuchet MS"/>
                <a:cs typeface="Trebuchet MS"/>
                <a:sym typeface="Trebuchet MS"/>
              </a:rPr>
              <a:t>Defining </a:t>
            </a:r>
            <a:r>
              <a:rPr lang="en-US" sz="2800" b="1" dirty="0">
                <a:solidFill>
                  <a:schemeClr val="lt1"/>
                </a:solidFill>
              </a:rPr>
              <a:t>Career Development</a:t>
            </a:r>
            <a:endParaRPr sz="2800" b="1" dirty="0">
              <a:solidFill>
                <a:schemeClr val="lt1"/>
              </a:solidFill>
            </a:endParaRPr>
          </a:p>
        </p:txBody>
      </p:sp>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9" name="Rectángulo 8"/>
          <p:cNvSpPr/>
          <p:nvPr/>
        </p:nvSpPr>
        <p:spPr>
          <a:xfrm>
            <a:off x="316585" y="2371315"/>
            <a:ext cx="8520600" cy="3662541"/>
          </a:xfrm>
          <a:prstGeom prst="rect">
            <a:avLst/>
          </a:prstGeom>
        </p:spPr>
        <p:txBody>
          <a:bodyPr wrap="square">
            <a:spAutoFit/>
          </a:bodyPr>
          <a:lstStyle/>
          <a:p>
            <a:r>
              <a:rPr lang="en-US" sz="2000" b="1" dirty="0">
                <a:solidFill>
                  <a:srgbClr val="3086B8"/>
                </a:solidFill>
                <a:latin typeface="Trebuchet MS" panose="020B0603020202020204" pitchFamily="34" charset="0"/>
              </a:rPr>
              <a:t>Why should you invest in your employees?</a:t>
            </a:r>
          </a:p>
          <a:p>
            <a:endParaRPr lang="en-US" dirty="0">
              <a:solidFill>
                <a:srgbClr val="26313D"/>
              </a:solidFill>
              <a:latin typeface="Trebuchet MS" panose="020B0603020202020204" pitchFamily="34" charset="0"/>
            </a:endParaRPr>
          </a:p>
          <a:p>
            <a:r>
              <a:rPr lang="en-US" sz="1800" b="1" dirty="0">
                <a:solidFill>
                  <a:srgbClr val="FF492C"/>
                </a:solidFill>
                <a:latin typeface="Trebuchet MS" panose="020B0603020202020204" pitchFamily="34" charset="0"/>
                <a:hlinkClick r:id="rId3"/>
              </a:rPr>
              <a:t>30% of employees feel undervalued</a:t>
            </a:r>
            <a:r>
              <a:rPr lang="en-US" sz="1800" dirty="0">
                <a:solidFill>
                  <a:srgbClr val="26313D"/>
                </a:solidFill>
                <a:latin typeface="Trebuchet MS" panose="020B0603020202020204" pitchFamily="34" charset="0"/>
              </a:rPr>
              <a:t> in their current position. </a:t>
            </a:r>
          </a:p>
          <a:p>
            <a:endParaRPr lang="en-US" sz="1800" dirty="0">
              <a:solidFill>
                <a:srgbClr val="26313D"/>
              </a:solidFill>
              <a:latin typeface="Trebuchet MS" panose="020B0603020202020204" pitchFamily="34" charset="0"/>
            </a:endParaRPr>
          </a:p>
          <a:p>
            <a:r>
              <a:rPr lang="en-US" sz="1800" dirty="0">
                <a:solidFill>
                  <a:srgbClr val="26313D"/>
                </a:solidFill>
                <a:latin typeface="Trebuchet MS" panose="020B0603020202020204" pitchFamily="34" charset="0"/>
              </a:rPr>
              <a:t>That's a large portion of the workforce that doesn't feel as though they're being heard.</a:t>
            </a:r>
          </a:p>
          <a:p>
            <a:endParaRPr lang="en-US" sz="1800" dirty="0">
              <a:solidFill>
                <a:srgbClr val="26313D"/>
              </a:solidFill>
              <a:latin typeface="Trebuchet MS" panose="020B0603020202020204" pitchFamily="34" charset="0"/>
            </a:endParaRPr>
          </a:p>
          <a:p>
            <a:r>
              <a:rPr lang="en-US" sz="1800" dirty="0">
                <a:solidFill>
                  <a:srgbClr val="26313D"/>
                </a:solidFill>
                <a:latin typeface="Trebuchet MS" panose="020B0603020202020204" pitchFamily="34" charset="0"/>
              </a:rPr>
              <a:t>And according to research from </a:t>
            </a:r>
            <a:r>
              <a:rPr lang="en-US" sz="1800" b="1" dirty="0">
                <a:solidFill>
                  <a:srgbClr val="FF492C"/>
                </a:solidFill>
                <a:latin typeface="Trebuchet MS" panose="020B0603020202020204" pitchFamily="34" charset="0"/>
                <a:hlinkClick r:id="rId4"/>
              </a:rPr>
              <a:t>Work Institute</a:t>
            </a:r>
            <a:r>
              <a:rPr lang="en-US" sz="1800" dirty="0">
                <a:solidFill>
                  <a:srgbClr val="26313D"/>
                </a:solidFill>
                <a:latin typeface="Trebuchet MS" panose="020B0603020202020204" pitchFamily="34" charset="0"/>
              </a:rPr>
              <a:t>, those feelings of not being appreciated can have serious consequences. </a:t>
            </a:r>
          </a:p>
          <a:p>
            <a:endParaRPr lang="en-US" sz="1800" dirty="0">
              <a:solidFill>
                <a:srgbClr val="26313D"/>
              </a:solidFill>
              <a:latin typeface="Trebuchet MS" panose="020B0603020202020204" pitchFamily="34" charset="0"/>
            </a:endParaRPr>
          </a:p>
          <a:p>
            <a:r>
              <a:rPr lang="en-US" sz="1800" dirty="0">
                <a:solidFill>
                  <a:srgbClr val="26313D"/>
                </a:solidFill>
                <a:latin typeface="Trebuchet MS" panose="020B0603020202020204" pitchFamily="34" charset="0"/>
              </a:rPr>
              <a:t>Their research shows that the second most popular reason employees give for quitting their job is lack of </a:t>
            </a:r>
            <a:r>
              <a:rPr lang="en-US" sz="1800" b="1" dirty="0">
                <a:solidFill>
                  <a:srgbClr val="FF492C"/>
                </a:solidFill>
                <a:latin typeface="Trebuchet MS" panose="020B0603020202020204" pitchFamily="34" charset="0"/>
                <a:hlinkClick r:id="rId5"/>
              </a:rPr>
              <a:t>professional development</a:t>
            </a:r>
            <a:r>
              <a:rPr lang="en-US" sz="1800" dirty="0">
                <a:solidFill>
                  <a:srgbClr val="26313D"/>
                </a:solidFill>
                <a:latin typeface="Trebuchet MS" panose="020B0603020202020204" pitchFamily="34" charset="0"/>
              </a:rPr>
              <a:t> and opportunities for growth.</a:t>
            </a:r>
          </a:p>
        </p:txBody>
      </p:sp>
    </p:spTree>
    <p:extLst>
      <p:ext uri="{BB962C8B-B14F-4D97-AF65-F5344CB8AC3E}">
        <p14:creationId xmlns:p14="http://schemas.microsoft.com/office/powerpoint/2010/main" val="274064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idx="4294967295"/>
          </p:nvPr>
        </p:nvSpPr>
        <p:spPr>
          <a:xfrm>
            <a:off x="316585" y="1566499"/>
            <a:ext cx="8520600" cy="599891"/>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2800" b="1" dirty="0">
                <a:solidFill>
                  <a:schemeClr val="lt1"/>
                </a:solidFill>
              </a:rPr>
              <a:t>Benefits of a Career Development Plan</a:t>
            </a:r>
            <a:endParaRPr sz="2800" b="1" dirty="0">
              <a:solidFill>
                <a:schemeClr val="lt1"/>
              </a:solidFill>
            </a:endParaRPr>
          </a:p>
        </p:txBody>
      </p:sp>
      <p:sp>
        <p:nvSpPr>
          <p:cNvPr id="2" name="CuadroTexto 1">
            <a:extLst>
              <a:ext uri="{FF2B5EF4-FFF2-40B4-BE49-F238E27FC236}">
                <a16:creationId xmlns:a16="http://schemas.microsoft.com/office/drawing/2014/main" id="{6170D4EE-9061-6249-9352-76D9709626B9}"/>
              </a:ext>
            </a:extLst>
          </p:cNvPr>
          <p:cNvSpPr txBox="1"/>
          <p:nvPr/>
        </p:nvSpPr>
        <p:spPr>
          <a:xfrm>
            <a:off x="316585" y="2343256"/>
            <a:ext cx="6304931" cy="461665"/>
          </a:xfrm>
          <a:prstGeom prst="rect">
            <a:avLst/>
          </a:prstGeom>
          <a:noFill/>
        </p:spPr>
        <p:txBody>
          <a:bodyPr wrap="square" rtlCol="0">
            <a:spAutoFit/>
          </a:bodyPr>
          <a:lstStyle/>
          <a:p>
            <a:r>
              <a:rPr lang="es-ES" sz="2400" b="1" dirty="0">
                <a:solidFill>
                  <a:srgbClr val="FF0000"/>
                </a:solidFill>
                <a:latin typeface="Trebuchet MS" panose="020B0603020202020204" pitchFamily="34" charset="0"/>
              </a:rPr>
              <a:t>BENEFITS:</a:t>
            </a:r>
          </a:p>
        </p:txBody>
      </p:sp>
      <p:pic>
        <p:nvPicPr>
          <p:cNvPr id="2050" name="Picture 2" descr="Resultado de imagen de benef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3105" y="140531"/>
            <a:ext cx="2064080" cy="1251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60566" y="3170371"/>
            <a:ext cx="7569034" cy="2308324"/>
          </a:xfrm>
          <a:prstGeom prst="rect">
            <a:avLst/>
          </a:prstGeom>
        </p:spPr>
        <p:txBody>
          <a:bodyPr wrap="square">
            <a:spAutoFit/>
          </a:bodyPr>
          <a:lstStyle/>
          <a:p>
            <a:pPr marL="342900" indent="-342900">
              <a:buClr>
                <a:srgbClr val="0070C0"/>
              </a:buClr>
              <a:buFont typeface="+mj-lt"/>
              <a:buAutoNum type="arabicPeriod"/>
            </a:pPr>
            <a:r>
              <a:rPr lang="en-US" sz="2400" b="1" dirty="0">
                <a:solidFill>
                  <a:schemeClr val="accent5"/>
                </a:solidFill>
                <a:latin typeface="Trebuchet MS" panose="020B0603020202020204" pitchFamily="34" charset="0"/>
              </a:rPr>
              <a:t>Retain Top Talent. </a:t>
            </a:r>
          </a:p>
          <a:p>
            <a:pPr marL="342900" indent="-342900">
              <a:buClr>
                <a:srgbClr val="0070C0"/>
              </a:buClr>
              <a:buFont typeface="+mj-lt"/>
              <a:buAutoNum type="arabicPeriod"/>
            </a:pPr>
            <a:r>
              <a:rPr lang="en-US" sz="2400" b="1" dirty="0">
                <a:solidFill>
                  <a:schemeClr val="accent5"/>
                </a:solidFill>
                <a:latin typeface="Trebuchet MS" panose="020B0603020202020204" pitchFamily="34" charset="0"/>
              </a:rPr>
              <a:t>Improve Employee Engagement and Productivity</a:t>
            </a:r>
          </a:p>
          <a:p>
            <a:pPr marL="342900" indent="-342900">
              <a:buClr>
                <a:srgbClr val="0070C0"/>
              </a:buClr>
              <a:buFont typeface="+mj-lt"/>
              <a:buAutoNum type="arabicPeriod"/>
            </a:pPr>
            <a:r>
              <a:rPr lang="en-US" sz="2400" b="1" dirty="0">
                <a:solidFill>
                  <a:schemeClr val="accent5"/>
                </a:solidFill>
                <a:latin typeface="Trebuchet MS" panose="020B0603020202020204" pitchFamily="34" charset="0"/>
              </a:rPr>
              <a:t>Strengthen the Succession Pipeline</a:t>
            </a:r>
          </a:p>
          <a:p>
            <a:pPr marL="342900" indent="-342900">
              <a:buClr>
                <a:srgbClr val="0070C0"/>
              </a:buClr>
              <a:buFont typeface="+mj-lt"/>
              <a:buAutoNum type="arabicPeriod"/>
            </a:pPr>
            <a:r>
              <a:rPr lang="en-US" sz="2400" b="1" dirty="0">
                <a:solidFill>
                  <a:schemeClr val="accent5"/>
                </a:solidFill>
                <a:latin typeface="Trebuchet MS" panose="020B0603020202020204" pitchFamily="34" charset="0"/>
              </a:rPr>
              <a:t>Generate Knowledge Transfer and Retention</a:t>
            </a:r>
          </a:p>
          <a:p>
            <a:pPr marL="342900" indent="-342900">
              <a:buClr>
                <a:srgbClr val="0070C0"/>
              </a:buClr>
              <a:buFont typeface="+mj-lt"/>
              <a:buAutoNum type="arabicPeriod"/>
            </a:pPr>
            <a:r>
              <a:rPr lang="en-US" sz="2400" b="1" dirty="0">
                <a:solidFill>
                  <a:schemeClr val="accent5"/>
                </a:solidFill>
                <a:latin typeface="Trebuchet MS" panose="020B0603020202020204" pitchFamily="34" charset="0"/>
              </a:rPr>
              <a:t>Fill Internal Skill and Role Gaps</a:t>
            </a:r>
          </a:p>
          <a:p>
            <a:pPr marL="342900" indent="-342900">
              <a:buClr>
                <a:srgbClr val="0070C0"/>
              </a:buClr>
              <a:buFont typeface="+mj-lt"/>
              <a:buAutoNum type="arabicPeriod"/>
            </a:pPr>
            <a:r>
              <a:rPr lang="en-US" sz="2400" b="1" dirty="0">
                <a:solidFill>
                  <a:schemeClr val="accent5"/>
                </a:solidFill>
                <a:latin typeface="Trebuchet MS" panose="020B0603020202020204" pitchFamily="34" charset="0"/>
              </a:rPr>
              <a:t>Create Positive Employer Branding</a:t>
            </a:r>
          </a:p>
        </p:txBody>
      </p:sp>
    </p:spTree>
    <p:extLst>
      <p:ext uri="{BB962C8B-B14F-4D97-AF65-F5344CB8AC3E}">
        <p14:creationId xmlns:p14="http://schemas.microsoft.com/office/powerpoint/2010/main" val="153366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idx="4294967295"/>
          </p:nvPr>
        </p:nvSpPr>
        <p:spPr>
          <a:xfrm>
            <a:off x="316585" y="1566499"/>
            <a:ext cx="8520600" cy="599891"/>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2800" b="1" dirty="0">
                <a:solidFill>
                  <a:schemeClr val="lt1"/>
                </a:solidFill>
              </a:rPr>
              <a:t>Benefits of a Career Development Plan</a:t>
            </a:r>
            <a:endParaRPr sz="2800" b="1" dirty="0">
              <a:solidFill>
                <a:schemeClr val="lt1"/>
              </a:solidFill>
            </a:endParaRPr>
          </a:p>
        </p:txBody>
      </p:sp>
      <p:sp>
        <p:nvSpPr>
          <p:cNvPr id="2" name="CuadroTexto 1">
            <a:extLst>
              <a:ext uri="{FF2B5EF4-FFF2-40B4-BE49-F238E27FC236}">
                <a16:creationId xmlns:a16="http://schemas.microsoft.com/office/drawing/2014/main" id="{6170D4EE-9061-6249-9352-76D9709626B9}"/>
              </a:ext>
            </a:extLst>
          </p:cNvPr>
          <p:cNvSpPr txBox="1"/>
          <p:nvPr/>
        </p:nvSpPr>
        <p:spPr>
          <a:xfrm>
            <a:off x="316585" y="2180723"/>
            <a:ext cx="6304931" cy="461665"/>
          </a:xfrm>
          <a:prstGeom prst="rect">
            <a:avLst/>
          </a:prstGeom>
          <a:noFill/>
        </p:spPr>
        <p:txBody>
          <a:bodyPr wrap="square" rtlCol="0">
            <a:spAutoFit/>
          </a:bodyPr>
          <a:lstStyle/>
          <a:p>
            <a:r>
              <a:rPr lang="es-ES" sz="2400" b="1" dirty="0">
                <a:solidFill>
                  <a:srgbClr val="FF0000"/>
                </a:solidFill>
                <a:latin typeface="Trebuchet MS" panose="020B0603020202020204" pitchFamily="34" charset="0"/>
              </a:rPr>
              <a:t>BENEFITS:</a:t>
            </a:r>
          </a:p>
        </p:txBody>
      </p:sp>
      <p:pic>
        <p:nvPicPr>
          <p:cNvPr id="2050" name="Picture 2" descr="Resultado de imagen de benef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3105" y="140531"/>
            <a:ext cx="2064080" cy="1251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16585" y="2617843"/>
            <a:ext cx="8405897" cy="3477875"/>
          </a:xfrm>
          <a:prstGeom prst="rect">
            <a:avLst/>
          </a:prstGeom>
        </p:spPr>
        <p:txBody>
          <a:bodyPr wrap="square">
            <a:spAutoFit/>
          </a:bodyPr>
          <a:lstStyle/>
          <a:p>
            <a:r>
              <a:rPr lang="en-US" sz="2000" b="1" dirty="0">
                <a:solidFill>
                  <a:srgbClr val="3958A7"/>
                </a:solidFill>
                <a:latin typeface="Trebuchet MS" panose="020B0603020202020204" pitchFamily="34" charset="0"/>
              </a:rPr>
              <a:t>1. Retain Top Talent</a:t>
            </a:r>
          </a:p>
          <a:p>
            <a:endParaRPr lang="en-US" dirty="0">
              <a:solidFill>
                <a:srgbClr val="444444"/>
              </a:solidFill>
              <a:latin typeface="Trebuchet MS" panose="020B0603020202020204" pitchFamily="34" charset="0"/>
            </a:endParaRPr>
          </a:p>
          <a:p>
            <a:r>
              <a:rPr lang="en-US" sz="1600" dirty="0">
                <a:solidFill>
                  <a:schemeClr val="tx1"/>
                </a:solidFill>
                <a:latin typeface="Trebuchet MS" panose="020B0603020202020204" pitchFamily="34" charset="0"/>
              </a:rPr>
              <a:t>Top class organizations understand the need to retain their top talent. But the cost of retaining top talent can run in the hundreds of thousands of euros of company expenses. Additional costs associated with retaining talent include:</a:t>
            </a:r>
          </a:p>
          <a:p>
            <a:endParaRPr lang="en-US" sz="1600" dirty="0">
              <a:solidFill>
                <a:schemeClr val="tx1"/>
              </a:solidFill>
              <a:latin typeface="Trebuchet MS" panose="020B0603020202020204" pitchFamily="34" charset="0"/>
            </a:endParaRPr>
          </a:p>
          <a:p>
            <a:pPr marL="533400" indent="-177800">
              <a:buClr>
                <a:srgbClr val="3086B8"/>
              </a:buClr>
              <a:buFont typeface="Arial" panose="020B0604020202020204" pitchFamily="34" charset="0"/>
              <a:buChar char="•"/>
            </a:pPr>
            <a:r>
              <a:rPr lang="en-US" sz="1600" dirty="0">
                <a:solidFill>
                  <a:schemeClr val="tx1"/>
                </a:solidFill>
                <a:latin typeface="Trebuchet MS" panose="020B0603020202020204" pitchFamily="34" charset="0"/>
              </a:rPr>
              <a:t>The loss of company knowledge</a:t>
            </a:r>
          </a:p>
          <a:p>
            <a:pPr marL="533400" indent="-177800">
              <a:buClr>
                <a:srgbClr val="3086B8"/>
              </a:buClr>
              <a:buFont typeface="Arial" panose="020B0604020202020204" pitchFamily="34" charset="0"/>
              <a:buChar char="•"/>
            </a:pPr>
            <a:r>
              <a:rPr lang="en-US" sz="1600" dirty="0">
                <a:solidFill>
                  <a:schemeClr val="tx1"/>
                </a:solidFill>
                <a:latin typeface="Trebuchet MS" panose="020B0603020202020204" pitchFamily="34" charset="0"/>
              </a:rPr>
              <a:t>The disruption of customer service</a:t>
            </a:r>
          </a:p>
          <a:p>
            <a:pPr marL="533400" indent="-177800">
              <a:buClr>
                <a:srgbClr val="3086B8"/>
              </a:buClr>
              <a:buFont typeface="Arial" panose="020B0604020202020204" pitchFamily="34" charset="0"/>
              <a:buChar char="•"/>
            </a:pPr>
            <a:r>
              <a:rPr lang="en-US" sz="1600" dirty="0">
                <a:solidFill>
                  <a:schemeClr val="tx1"/>
                </a:solidFill>
                <a:latin typeface="Trebuchet MS" panose="020B0603020202020204" pitchFamily="34" charset="0"/>
              </a:rPr>
              <a:t>The loss of employee engagement</a:t>
            </a:r>
          </a:p>
          <a:p>
            <a:endParaRPr lang="en-US" sz="1600" dirty="0">
              <a:solidFill>
                <a:schemeClr val="tx1"/>
              </a:solidFill>
              <a:latin typeface="Trebuchet MS" panose="020B0603020202020204" pitchFamily="34" charset="0"/>
            </a:endParaRPr>
          </a:p>
          <a:p>
            <a:r>
              <a:rPr lang="en-US" sz="1600" dirty="0">
                <a:solidFill>
                  <a:schemeClr val="tx1"/>
                </a:solidFill>
                <a:latin typeface="Trebuchet MS" panose="020B0603020202020204" pitchFamily="34" charset="0"/>
              </a:rPr>
              <a:t>Career development opportunities ensures that valuable individuals are more likely to look within the organization when they desire a job shift.</a:t>
            </a:r>
          </a:p>
          <a:p>
            <a:br>
              <a:rPr lang="en-US" dirty="0">
                <a:latin typeface="Trebuchet MS" panose="020B0603020202020204" pitchFamily="34" charset="0"/>
              </a:rPr>
            </a:br>
            <a:endParaRPr lang="en-US" dirty="0">
              <a:solidFill>
                <a:srgbClr val="444444"/>
              </a:solidFill>
              <a:latin typeface="Trebuchet MS" panose="020B0603020202020204" pitchFamily="34" charset="0"/>
            </a:endParaRPr>
          </a:p>
        </p:txBody>
      </p:sp>
    </p:spTree>
    <p:extLst>
      <p:ext uri="{BB962C8B-B14F-4D97-AF65-F5344CB8AC3E}">
        <p14:creationId xmlns:p14="http://schemas.microsoft.com/office/powerpoint/2010/main" val="320341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idx="4294967295"/>
          </p:nvPr>
        </p:nvSpPr>
        <p:spPr>
          <a:xfrm>
            <a:off x="316585" y="1566500"/>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2800" b="1" dirty="0">
                <a:solidFill>
                  <a:schemeClr val="lt1"/>
                </a:solidFill>
              </a:rPr>
              <a:t>Benefits of a Career Development Plan</a:t>
            </a:r>
            <a:endParaRPr sz="2800" b="1" dirty="0">
              <a:solidFill>
                <a:schemeClr val="lt1"/>
              </a:solidFill>
            </a:endParaRPr>
          </a:p>
        </p:txBody>
      </p:sp>
      <p:sp>
        <p:nvSpPr>
          <p:cNvPr id="2" name="CuadroTexto 1">
            <a:extLst>
              <a:ext uri="{FF2B5EF4-FFF2-40B4-BE49-F238E27FC236}">
                <a16:creationId xmlns:a16="http://schemas.microsoft.com/office/drawing/2014/main" id="{6170D4EE-9061-6249-9352-76D9709626B9}"/>
              </a:ext>
            </a:extLst>
          </p:cNvPr>
          <p:cNvSpPr txBox="1"/>
          <p:nvPr/>
        </p:nvSpPr>
        <p:spPr>
          <a:xfrm>
            <a:off x="316586" y="2166391"/>
            <a:ext cx="6304931" cy="461665"/>
          </a:xfrm>
          <a:prstGeom prst="rect">
            <a:avLst/>
          </a:prstGeom>
          <a:noFill/>
        </p:spPr>
        <p:txBody>
          <a:bodyPr wrap="square" rtlCol="0">
            <a:spAutoFit/>
          </a:bodyPr>
          <a:lstStyle/>
          <a:p>
            <a:r>
              <a:rPr lang="es-ES" sz="2400" b="1" dirty="0">
                <a:solidFill>
                  <a:srgbClr val="FF0000"/>
                </a:solidFill>
                <a:latin typeface="Trebuchet MS" panose="020B0603020202020204" pitchFamily="34" charset="0"/>
              </a:rPr>
              <a:t>BENEFITS:</a:t>
            </a:r>
          </a:p>
        </p:txBody>
      </p:sp>
      <p:pic>
        <p:nvPicPr>
          <p:cNvPr id="2050" name="Picture 2" descr="Resultado de imagen de benef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3105" y="140531"/>
            <a:ext cx="2064080" cy="1251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16584" y="2628056"/>
            <a:ext cx="8520601" cy="3424014"/>
          </a:xfrm>
          <a:prstGeom prst="rect">
            <a:avLst/>
          </a:prstGeom>
        </p:spPr>
        <p:txBody>
          <a:bodyPr wrap="square">
            <a:spAutoFit/>
          </a:bodyPr>
          <a:lstStyle/>
          <a:p>
            <a:br>
              <a:rPr lang="en-US" sz="1050" dirty="0">
                <a:latin typeface="Trebuchet MS" panose="020B0603020202020204" pitchFamily="34" charset="0"/>
              </a:rPr>
            </a:br>
            <a:r>
              <a:rPr lang="en-US" sz="2000" b="1" dirty="0">
                <a:solidFill>
                  <a:srgbClr val="3958A7"/>
                </a:solidFill>
                <a:latin typeface="Trebuchet MS" panose="020B0603020202020204" pitchFamily="34" charset="0"/>
              </a:rPr>
              <a:t>2. Improve Employee Engagement and Productivity</a:t>
            </a:r>
          </a:p>
          <a:p>
            <a:endParaRPr lang="en-US"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Today's employees expect to find meaning and direction in their day-to-day work. They are not simply looking for jobs and tasks, but also meaningful careers and career goals.</a:t>
            </a:r>
          </a:p>
          <a:p>
            <a:endParaRPr lang="en-US" sz="1800" dirty="0">
              <a:solidFill>
                <a:srgbClr val="444444"/>
              </a:solidFill>
              <a:latin typeface="Trebuchet MS" panose="020B0603020202020204" pitchFamily="34" charset="0"/>
            </a:endParaRPr>
          </a:p>
          <a:p>
            <a:r>
              <a:rPr lang="en-US" sz="1800" dirty="0">
                <a:solidFill>
                  <a:srgbClr val="444444"/>
                </a:solidFill>
                <a:latin typeface="Trebuchet MS" panose="020B0603020202020204" pitchFamily="34" charset="0"/>
              </a:rPr>
              <a:t>Employees who have access to career development processes, resources and tools feel much more engaged and supported by the organization. In addition, employees who drive their own development are more likely to be motivated and productive on a consistent basis.</a:t>
            </a:r>
          </a:p>
          <a:p>
            <a:br>
              <a:rPr lang="en-US" dirty="0">
                <a:solidFill>
                  <a:srgbClr val="444444"/>
                </a:solidFill>
                <a:latin typeface="Trebuchet MS" panose="020B0603020202020204" pitchFamily="34" charset="0"/>
              </a:rPr>
            </a:br>
            <a:endParaRPr lang="en-US" dirty="0">
              <a:solidFill>
                <a:srgbClr val="444444"/>
              </a:solidFill>
              <a:latin typeface="Trebuchet MS" panose="020B0603020202020204" pitchFamily="34" charset="0"/>
            </a:endParaRPr>
          </a:p>
        </p:txBody>
      </p:sp>
    </p:spTree>
    <p:extLst>
      <p:ext uri="{BB962C8B-B14F-4D97-AF65-F5344CB8AC3E}">
        <p14:creationId xmlns:p14="http://schemas.microsoft.com/office/powerpoint/2010/main" val="3206879040"/>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2619</Words>
  <Application>Microsoft Office PowerPoint</Application>
  <PresentationFormat>Presentación en pantalla (4:3)</PresentationFormat>
  <Paragraphs>252</Paragraphs>
  <Slides>31</Slides>
  <Notes>21</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Trebuchet MS</vt:lpstr>
      <vt:lpstr>Office</vt:lpstr>
      <vt:lpstr>Talent 4.0 –  Talent Management for SMEs Training Programme</vt:lpstr>
      <vt:lpstr> M5: How to retain your Employees Unit 2: Career Development Plan</vt:lpstr>
      <vt:lpstr>Learning Outcomes</vt:lpstr>
      <vt:lpstr>Introduction</vt:lpstr>
      <vt:lpstr>Defining Career Development</vt:lpstr>
      <vt:lpstr>Defining Career Development</vt:lpstr>
      <vt:lpstr>Benefits of a Career Development Plan</vt:lpstr>
      <vt:lpstr>Benefits of a Career Development Plan</vt:lpstr>
      <vt:lpstr>Benefits of a Career Development Plan</vt:lpstr>
      <vt:lpstr>Benefits of a Career Development Plan</vt:lpstr>
      <vt:lpstr>Benefits of a Career Development Plan</vt:lpstr>
      <vt:lpstr>Benefits of a Career Development Plan</vt:lpstr>
      <vt:lpstr>Benefits of a Career Development Plan</vt:lpstr>
      <vt:lpstr>How to create a PLAN of CD</vt:lpstr>
      <vt:lpstr>How to create a PLAN of CD</vt:lpstr>
      <vt:lpstr>How to create a PLAN of CD</vt:lpstr>
      <vt:lpstr>How to create a PLAN of CD</vt:lpstr>
      <vt:lpstr>Exercises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Summary/Conclusion</vt:lpstr>
      <vt:lpstr>Resources and working materials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Talent Management for SMEs Training Programme</dc:title>
  <dc:creator>usuario</dc:creator>
  <cp:lastModifiedBy>FVEM–Joseba Sainz de Baranda</cp:lastModifiedBy>
  <cp:revision>80</cp:revision>
  <dcterms:modified xsi:type="dcterms:W3CDTF">2020-09-15T08:18:34Z</dcterms:modified>
</cp:coreProperties>
</file>