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3" name="Google Shape;10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7" name="Google Shape;217;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0" name="Google Shape;230;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1" name="Google Shape;241;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3" name="Google Shape;253;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5" name="Google Shape;265;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2" name="Google Shape;282;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2" name="Google Shape;302;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1" name="Google Shape;311;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7" name="Google Shape;327;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5" name="Google Shape;335;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1" name="Google Shape;111;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1" name="Google Shape;351;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1" name="Google Shape;361;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1" name="Google Shape;371;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5" name="Google Shape;385;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2" name="Google Shape;122;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1" name="Google Shape;131;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0" name="Google Shape;140;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9" name="Google Shape;149;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9" name="Google Shape;159;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9" name="Google Shape;179;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8" name="Google Shape;198;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6.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6.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6.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6.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6.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1143000" y="1577555"/>
            <a:ext cx="6858000" cy="1932407"/>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4500"/>
              <a:buFont typeface="Trebuchet MS"/>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18" name="Google Shape;18;p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de-DE"/>
              <a:t>‹#›</a:t>
            </a:fld>
            <a:endParaRPr/>
          </a:p>
        </p:txBody>
      </p:sp>
      <p:pic>
        <p:nvPicPr>
          <p:cNvPr id="21" name="Google Shape;21;p2"/>
          <p:cNvPicPr preferRelativeResize="0"/>
          <p:nvPr/>
        </p:nvPicPr>
        <p:blipFill rotWithShape="1">
          <a:blip r:embed="rId2">
            <a:alphaModFix/>
          </a:blip>
          <a:srcRect b="0" l="0" r="0" t="0"/>
          <a:stretch/>
        </p:blipFill>
        <p:spPr>
          <a:xfrm>
            <a:off x="213681" y="160803"/>
            <a:ext cx="2067702" cy="1313163"/>
          </a:xfrm>
          <a:prstGeom prst="rect">
            <a:avLst/>
          </a:prstGeom>
          <a:noFill/>
          <a:ln>
            <a:noFill/>
          </a:ln>
        </p:spPr>
      </p:pic>
      <p:pic>
        <p:nvPicPr>
          <p:cNvPr id="22" name="Google Shape;22;p2"/>
          <p:cNvPicPr preferRelativeResize="0"/>
          <p:nvPr/>
        </p:nvPicPr>
        <p:blipFill rotWithShape="1">
          <a:blip r:embed="rId3">
            <a:alphaModFix/>
          </a:blip>
          <a:srcRect b="0" l="0" r="0" t="0"/>
          <a:stretch/>
        </p:blipFill>
        <p:spPr>
          <a:xfrm>
            <a:off x="7113006" y="5845567"/>
            <a:ext cx="1896967" cy="407194"/>
          </a:xfrm>
          <a:prstGeom prst="rect">
            <a:avLst/>
          </a:prstGeom>
          <a:noFill/>
          <a:ln>
            <a:noFill/>
          </a:ln>
        </p:spPr>
      </p:pic>
      <p:sp>
        <p:nvSpPr>
          <p:cNvPr id="23" name="Google Shape;23;p2"/>
          <p:cNvSpPr txBox="1"/>
          <p:nvPr/>
        </p:nvSpPr>
        <p:spPr>
          <a:xfrm>
            <a:off x="5836144" y="6238917"/>
            <a:ext cx="3216275" cy="670560"/>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Clr>
                <a:srgbClr val="000000"/>
              </a:buClr>
              <a:buSzPts val="700"/>
              <a:buFont typeface="Arial"/>
              <a:buNone/>
            </a:pPr>
            <a:r>
              <a:rPr b="0" i="0" lang="de-DE" sz="700" u="none" cap="none" strike="noStrike">
                <a:solidFill>
                  <a:schemeClr val="dk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b="0" i="0" sz="1100" u="none" cap="none" strike="noStrike">
              <a:solidFill>
                <a:schemeClr val="dk1"/>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vertikaler Text" type="vertTx">
  <p:cSld name="VERTICAL_TEXT">
    <p:spTree>
      <p:nvGrpSpPr>
        <p:cNvPr id="80" name="Shape 80"/>
        <p:cNvGrpSpPr/>
        <p:nvPr/>
      </p:nvGrpSpPr>
      <p:grpSpPr>
        <a:xfrm>
          <a:off x="0" y="0"/>
          <a:ext cx="0" cy="0"/>
          <a:chOff x="0" y="0"/>
          <a:chExt cx="0" cy="0"/>
        </a:xfrm>
      </p:grpSpPr>
      <p:sp>
        <p:nvSpPr>
          <p:cNvPr id="81" name="Google Shape;81;p1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11"/>
          <p:cNvSpPr txBox="1"/>
          <p:nvPr>
            <p:ph idx="1" type="body"/>
          </p:nvPr>
        </p:nvSpPr>
        <p:spPr>
          <a:xfrm rot="5400000">
            <a:off x="2396331" y="57944"/>
            <a:ext cx="4351338" cy="78867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83" name="Google Shape;83;p1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1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1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kaler Titel und Text" type="vertTitleAndTx">
  <p:cSld name="VERTICAL_TITLE_AND_VERTICAL_TEXT">
    <p:spTree>
      <p:nvGrpSpPr>
        <p:cNvPr id="86" name="Shape 86"/>
        <p:cNvGrpSpPr/>
        <p:nvPr/>
      </p:nvGrpSpPr>
      <p:grpSpPr>
        <a:xfrm>
          <a:off x="0" y="0"/>
          <a:ext cx="0" cy="0"/>
          <a:chOff x="0" y="0"/>
          <a:chExt cx="0" cy="0"/>
        </a:xfrm>
      </p:grpSpPr>
      <p:sp>
        <p:nvSpPr>
          <p:cNvPr id="87" name="Google Shape;87;p12"/>
          <p:cNvSpPr txBox="1"/>
          <p:nvPr>
            <p:ph type="title"/>
          </p:nvPr>
        </p:nvSpPr>
        <p:spPr>
          <a:xfrm rot="5400000">
            <a:off x="4623593" y="2285206"/>
            <a:ext cx="5811838" cy="197167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12"/>
          <p:cNvSpPr txBox="1"/>
          <p:nvPr>
            <p:ph idx="1" type="body"/>
          </p:nvPr>
        </p:nvSpPr>
        <p:spPr>
          <a:xfrm rot="5400000">
            <a:off x="623093" y="370681"/>
            <a:ext cx="5811838" cy="5800725"/>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89" name="Google Shape;89;p1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1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1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elfolie">
  <p:cSld name="1_Titelfolie">
    <p:spTree>
      <p:nvGrpSpPr>
        <p:cNvPr id="92" name="Shape 92"/>
        <p:cNvGrpSpPr/>
        <p:nvPr/>
      </p:nvGrpSpPr>
      <p:grpSpPr>
        <a:xfrm>
          <a:off x="0" y="0"/>
          <a:ext cx="0" cy="0"/>
          <a:chOff x="0" y="0"/>
          <a:chExt cx="0" cy="0"/>
        </a:xfrm>
      </p:grpSpPr>
      <p:sp>
        <p:nvSpPr>
          <p:cNvPr id="93" name="Google Shape;93;p13"/>
          <p:cNvSpPr txBox="1"/>
          <p:nvPr>
            <p:ph type="ctrTitle"/>
          </p:nvPr>
        </p:nvSpPr>
        <p:spPr>
          <a:xfrm>
            <a:off x="685800" y="1560945"/>
            <a:ext cx="7772400" cy="1949018"/>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Trebuchet M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13"/>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750"/>
              </a:spcBef>
              <a:spcAft>
                <a:spcPts val="0"/>
              </a:spcAft>
              <a:buClr>
                <a:schemeClr val="dk1"/>
              </a:buClr>
              <a:buSzPts val="2400"/>
              <a:buNone/>
              <a:defRPr sz="2400"/>
            </a:lvl1pPr>
            <a:lvl2pPr lvl="1" algn="ctr">
              <a:lnSpc>
                <a:spcPct val="90000"/>
              </a:lnSpc>
              <a:spcBef>
                <a:spcPts val="375"/>
              </a:spcBef>
              <a:spcAft>
                <a:spcPts val="0"/>
              </a:spcAft>
              <a:buClr>
                <a:schemeClr val="dk1"/>
              </a:buClr>
              <a:buSzPts val="2000"/>
              <a:buNone/>
              <a:defRPr sz="2000"/>
            </a:lvl2pPr>
            <a:lvl3pPr lvl="2" algn="ctr">
              <a:lnSpc>
                <a:spcPct val="90000"/>
              </a:lnSpc>
              <a:spcBef>
                <a:spcPts val="375"/>
              </a:spcBef>
              <a:spcAft>
                <a:spcPts val="0"/>
              </a:spcAft>
              <a:buClr>
                <a:schemeClr val="dk1"/>
              </a:buClr>
              <a:buSzPts val="1800"/>
              <a:buNone/>
              <a:defRPr sz="1800"/>
            </a:lvl3pPr>
            <a:lvl4pPr lvl="3" algn="ctr">
              <a:lnSpc>
                <a:spcPct val="90000"/>
              </a:lnSpc>
              <a:spcBef>
                <a:spcPts val="375"/>
              </a:spcBef>
              <a:spcAft>
                <a:spcPts val="0"/>
              </a:spcAft>
              <a:buClr>
                <a:schemeClr val="dk1"/>
              </a:buClr>
              <a:buSzPts val="1600"/>
              <a:buNone/>
              <a:defRPr sz="1600"/>
            </a:lvl4pPr>
            <a:lvl5pPr lvl="4" algn="ctr">
              <a:lnSpc>
                <a:spcPct val="90000"/>
              </a:lnSpc>
              <a:spcBef>
                <a:spcPts val="375"/>
              </a:spcBef>
              <a:spcAft>
                <a:spcPts val="0"/>
              </a:spcAft>
              <a:buClr>
                <a:schemeClr val="dk1"/>
              </a:buClr>
              <a:buSzPts val="1600"/>
              <a:buNone/>
              <a:defRPr sz="1600"/>
            </a:lvl5pPr>
            <a:lvl6pPr lvl="5" algn="ctr">
              <a:lnSpc>
                <a:spcPct val="90000"/>
              </a:lnSpc>
              <a:spcBef>
                <a:spcPts val="375"/>
              </a:spcBef>
              <a:spcAft>
                <a:spcPts val="0"/>
              </a:spcAft>
              <a:buClr>
                <a:schemeClr val="dk1"/>
              </a:buClr>
              <a:buSzPts val="1600"/>
              <a:buNone/>
              <a:defRPr sz="1600"/>
            </a:lvl6pPr>
            <a:lvl7pPr lvl="6" algn="ctr">
              <a:lnSpc>
                <a:spcPct val="90000"/>
              </a:lnSpc>
              <a:spcBef>
                <a:spcPts val="375"/>
              </a:spcBef>
              <a:spcAft>
                <a:spcPts val="0"/>
              </a:spcAft>
              <a:buClr>
                <a:schemeClr val="dk1"/>
              </a:buClr>
              <a:buSzPts val="1600"/>
              <a:buNone/>
              <a:defRPr sz="1600"/>
            </a:lvl7pPr>
            <a:lvl8pPr lvl="7" algn="ctr">
              <a:lnSpc>
                <a:spcPct val="90000"/>
              </a:lnSpc>
              <a:spcBef>
                <a:spcPts val="375"/>
              </a:spcBef>
              <a:spcAft>
                <a:spcPts val="0"/>
              </a:spcAft>
              <a:buClr>
                <a:schemeClr val="dk1"/>
              </a:buClr>
              <a:buSzPts val="1600"/>
              <a:buNone/>
              <a:defRPr sz="1600"/>
            </a:lvl8pPr>
            <a:lvl9pPr lvl="8" algn="ctr">
              <a:lnSpc>
                <a:spcPct val="90000"/>
              </a:lnSpc>
              <a:spcBef>
                <a:spcPts val="375"/>
              </a:spcBef>
              <a:spcAft>
                <a:spcPts val="0"/>
              </a:spcAft>
              <a:buClr>
                <a:schemeClr val="dk1"/>
              </a:buClr>
              <a:buSzPts val="1600"/>
              <a:buNone/>
              <a:defRPr sz="1600"/>
            </a:lvl9pPr>
          </a:lstStyle>
          <a:p/>
        </p:txBody>
      </p:sp>
      <p:sp>
        <p:nvSpPr>
          <p:cNvPr id="95" name="Google Shape;95;p13"/>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p13"/>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1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de-DE"/>
              <a:t>‹#›</a:t>
            </a:fld>
            <a:endParaRPr/>
          </a:p>
        </p:txBody>
      </p:sp>
      <p:pic>
        <p:nvPicPr>
          <p:cNvPr id="98" name="Google Shape;98;p13"/>
          <p:cNvPicPr preferRelativeResize="0"/>
          <p:nvPr/>
        </p:nvPicPr>
        <p:blipFill rotWithShape="1">
          <a:blip r:embed="rId2">
            <a:alphaModFix/>
          </a:blip>
          <a:srcRect b="0" l="0" r="0" t="0"/>
          <a:stretch/>
        </p:blipFill>
        <p:spPr>
          <a:xfrm>
            <a:off x="213681" y="160803"/>
            <a:ext cx="2067702" cy="1313163"/>
          </a:xfrm>
          <a:prstGeom prst="rect">
            <a:avLst/>
          </a:prstGeom>
          <a:noFill/>
          <a:ln>
            <a:noFill/>
          </a:ln>
        </p:spPr>
      </p:pic>
      <p:pic>
        <p:nvPicPr>
          <p:cNvPr id="99" name="Google Shape;99;p13"/>
          <p:cNvPicPr preferRelativeResize="0"/>
          <p:nvPr/>
        </p:nvPicPr>
        <p:blipFill rotWithShape="1">
          <a:blip r:embed="rId3">
            <a:alphaModFix/>
          </a:blip>
          <a:srcRect b="0" l="0" r="0" t="0"/>
          <a:stretch/>
        </p:blipFill>
        <p:spPr>
          <a:xfrm>
            <a:off x="7113006" y="5845567"/>
            <a:ext cx="1896967" cy="407194"/>
          </a:xfrm>
          <a:prstGeom prst="rect">
            <a:avLst/>
          </a:prstGeom>
          <a:noFill/>
          <a:ln>
            <a:noFill/>
          </a:ln>
        </p:spPr>
      </p:pic>
      <p:sp>
        <p:nvSpPr>
          <p:cNvPr id="100" name="Google Shape;100;p13"/>
          <p:cNvSpPr txBox="1"/>
          <p:nvPr/>
        </p:nvSpPr>
        <p:spPr>
          <a:xfrm>
            <a:off x="5836144" y="6238917"/>
            <a:ext cx="3216275" cy="670560"/>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Clr>
                <a:srgbClr val="000000"/>
              </a:buClr>
              <a:buSzPts val="700"/>
              <a:buFont typeface="Arial"/>
              <a:buNone/>
            </a:pPr>
            <a:r>
              <a:rPr b="0" i="0" lang="de-DE" sz="700" u="none" cap="none" strike="noStrike">
                <a:solidFill>
                  <a:schemeClr val="dk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b="0" i="0" sz="1100" u="none" cap="none" strike="noStrike">
              <a:solidFill>
                <a:schemeClr val="dk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Inhalt" type="obj">
  <p:cSld name="OBJECT">
    <p:spTree>
      <p:nvGrpSpPr>
        <p:cNvPr id="24" name="Shape 24"/>
        <p:cNvGrpSpPr/>
        <p:nvPr/>
      </p:nvGrpSpPr>
      <p:grpSpPr>
        <a:xfrm>
          <a:off x="0" y="0"/>
          <a:ext cx="0" cy="0"/>
          <a:chOff x="0" y="0"/>
          <a:chExt cx="0" cy="0"/>
        </a:xfrm>
      </p:grpSpPr>
      <p:sp>
        <p:nvSpPr>
          <p:cNvPr id="25" name="Google Shape;25;p3"/>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
          <p:cNvSpPr txBox="1"/>
          <p:nvPr>
            <p:ph idx="1" type="body"/>
          </p:nvPr>
        </p:nvSpPr>
        <p:spPr>
          <a:xfrm>
            <a:off x="628650" y="1825625"/>
            <a:ext cx="7886700" cy="413408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7" name="Google Shape;27;p3"/>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de-DE"/>
              <a:t>‹#›</a:t>
            </a:fld>
            <a:endParaRPr/>
          </a:p>
        </p:txBody>
      </p:sp>
      <p:pic>
        <p:nvPicPr>
          <p:cNvPr id="29" name="Google Shape;29;p3"/>
          <p:cNvPicPr preferRelativeResize="0"/>
          <p:nvPr/>
        </p:nvPicPr>
        <p:blipFill rotWithShape="1">
          <a:blip r:embed="rId2">
            <a:alphaModFix/>
          </a:blip>
          <a:srcRect b="0" l="0" r="0" t="0"/>
          <a:stretch/>
        </p:blipFill>
        <p:spPr>
          <a:xfrm>
            <a:off x="7760370" y="6094641"/>
            <a:ext cx="1097880" cy="697245"/>
          </a:xfrm>
          <a:prstGeom prst="rect">
            <a:avLst/>
          </a:prstGeom>
          <a:noFill/>
          <a:ln>
            <a:noFill/>
          </a:ln>
        </p:spPr>
      </p:pic>
      <p:pic>
        <p:nvPicPr>
          <p:cNvPr id="30" name="Google Shape;30;p3"/>
          <p:cNvPicPr preferRelativeResize="0"/>
          <p:nvPr/>
        </p:nvPicPr>
        <p:blipFill rotWithShape="1">
          <a:blip r:embed="rId3">
            <a:alphaModFix/>
          </a:blip>
          <a:srcRect b="0" l="0" r="0" t="0"/>
          <a:stretch/>
        </p:blipFill>
        <p:spPr>
          <a:xfrm>
            <a:off x="123035" y="6299200"/>
            <a:ext cx="1967228" cy="42227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bschnitts-&#10;überschrift" type="secHead">
  <p:cSld name="SECTION_HEADER">
    <p:spTree>
      <p:nvGrpSpPr>
        <p:cNvPr id="31" name="Shape 31"/>
        <p:cNvGrpSpPr/>
        <p:nvPr/>
      </p:nvGrpSpPr>
      <p:grpSpPr>
        <a:xfrm>
          <a:off x="0" y="0"/>
          <a:ext cx="0" cy="0"/>
          <a:chOff x="0" y="0"/>
          <a:chExt cx="0" cy="0"/>
        </a:xfrm>
      </p:grpSpPr>
      <p:sp>
        <p:nvSpPr>
          <p:cNvPr id="32" name="Google Shape;32;p4"/>
          <p:cNvSpPr txBox="1"/>
          <p:nvPr>
            <p:ph type="title"/>
          </p:nvPr>
        </p:nvSpPr>
        <p:spPr>
          <a:xfrm>
            <a:off x="623888" y="1709739"/>
            <a:ext cx="78867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4500"/>
              <a:buFont typeface="Trebuchet MS"/>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4"/>
          <p:cNvSpPr txBox="1"/>
          <p:nvPr>
            <p:ph idx="1" type="body"/>
          </p:nvPr>
        </p:nvSpPr>
        <p:spPr>
          <a:xfrm>
            <a:off x="623888" y="4589464"/>
            <a:ext cx="78867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888888"/>
              </a:buClr>
              <a:buSzPts val="1800"/>
              <a:buNone/>
              <a:defRPr sz="1800">
                <a:solidFill>
                  <a:srgbClr val="888888"/>
                </a:solidFill>
              </a:defRPr>
            </a:lvl1pPr>
            <a:lvl2pPr indent="-228600" lvl="1" marL="914400" algn="l">
              <a:lnSpc>
                <a:spcPct val="90000"/>
              </a:lnSpc>
              <a:spcBef>
                <a:spcPts val="375"/>
              </a:spcBef>
              <a:spcAft>
                <a:spcPts val="0"/>
              </a:spcAft>
              <a:buClr>
                <a:srgbClr val="888888"/>
              </a:buClr>
              <a:buSzPts val="1500"/>
              <a:buNone/>
              <a:defRPr sz="1500">
                <a:solidFill>
                  <a:srgbClr val="888888"/>
                </a:solidFill>
              </a:defRPr>
            </a:lvl2pPr>
            <a:lvl3pPr indent="-228600" lvl="2" marL="1371600" algn="l">
              <a:lnSpc>
                <a:spcPct val="90000"/>
              </a:lnSpc>
              <a:spcBef>
                <a:spcPts val="375"/>
              </a:spcBef>
              <a:spcAft>
                <a:spcPts val="0"/>
              </a:spcAft>
              <a:buClr>
                <a:srgbClr val="888888"/>
              </a:buClr>
              <a:buSzPts val="1350"/>
              <a:buNone/>
              <a:defRPr sz="1350">
                <a:solidFill>
                  <a:srgbClr val="888888"/>
                </a:solidFill>
              </a:defRPr>
            </a:lvl3pPr>
            <a:lvl4pPr indent="-228600" lvl="3" marL="1828800" algn="l">
              <a:lnSpc>
                <a:spcPct val="90000"/>
              </a:lnSpc>
              <a:spcBef>
                <a:spcPts val="375"/>
              </a:spcBef>
              <a:spcAft>
                <a:spcPts val="0"/>
              </a:spcAft>
              <a:buClr>
                <a:srgbClr val="888888"/>
              </a:buClr>
              <a:buSzPts val="1200"/>
              <a:buNone/>
              <a:defRPr sz="1200">
                <a:solidFill>
                  <a:srgbClr val="888888"/>
                </a:solidFill>
              </a:defRPr>
            </a:lvl4pPr>
            <a:lvl5pPr indent="-228600" lvl="4" marL="2286000" algn="l">
              <a:lnSpc>
                <a:spcPct val="90000"/>
              </a:lnSpc>
              <a:spcBef>
                <a:spcPts val="375"/>
              </a:spcBef>
              <a:spcAft>
                <a:spcPts val="0"/>
              </a:spcAft>
              <a:buClr>
                <a:srgbClr val="888888"/>
              </a:buClr>
              <a:buSzPts val="1200"/>
              <a:buNone/>
              <a:defRPr sz="1200">
                <a:solidFill>
                  <a:srgbClr val="888888"/>
                </a:solidFill>
              </a:defRPr>
            </a:lvl5pPr>
            <a:lvl6pPr indent="-228600" lvl="5" marL="2743200" algn="l">
              <a:lnSpc>
                <a:spcPct val="90000"/>
              </a:lnSpc>
              <a:spcBef>
                <a:spcPts val="375"/>
              </a:spcBef>
              <a:spcAft>
                <a:spcPts val="0"/>
              </a:spcAft>
              <a:buClr>
                <a:srgbClr val="888888"/>
              </a:buClr>
              <a:buSzPts val="1200"/>
              <a:buNone/>
              <a:defRPr sz="1200">
                <a:solidFill>
                  <a:srgbClr val="888888"/>
                </a:solidFill>
              </a:defRPr>
            </a:lvl6pPr>
            <a:lvl7pPr indent="-228600" lvl="6" marL="3200400" algn="l">
              <a:lnSpc>
                <a:spcPct val="90000"/>
              </a:lnSpc>
              <a:spcBef>
                <a:spcPts val="375"/>
              </a:spcBef>
              <a:spcAft>
                <a:spcPts val="0"/>
              </a:spcAft>
              <a:buClr>
                <a:srgbClr val="888888"/>
              </a:buClr>
              <a:buSzPts val="1200"/>
              <a:buNone/>
              <a:defRPr sz="1200">
                <a:solidFill>
                  <a:srgbClr val="888888"/>
                </a:solidFill>
              </a:defRPr>
            </a:lvl7pPr>
            <a:lvl8pPr indent="-228600" lvl="7" marL="3657600" algn="l">
              <a:lnSpc>
                <a:spcPct val="90000"/>
              </a:lnSpc>
              <a:spcBef>
                <a:spcPts val="375"/>
              </a:spcBef>
              <a:spcAft>
                <a:spcPts val="0"/>
              </a:spcAft>
              <a:buClr>
                <a:srgbClr val="888888"/>
              </a:buClr>
              <a:buSzPts val="1200"/>
              <a:buNone/>
              <a:defRPr sz="1200">
                <a:solidFill>
                  <a:srgbClr val="888888"/>
                </a:solidFill>
              </a:defRPr>
            </a:lvl8pPr>
            <a:lvl9pPr indent="-228600" lvl="8" marL="4114800" algn="l">
              <a:lnSpc>
                <a:spcPct val="90000"/>
              </a:lnSpc>
              <a:spcBef>
                <a:spcPts val="375"/>
              </a:spcBef>
              <a:spcAft>
                <a:spcPts val="0"/>
              </a:spcAft>
              <a:buClr>
                <a:srgbClr val="888888"/>
              </a:buClr>
              <a:buSzPts val="1200"/>
              <a:buNone/>
              <a:defRPr sz="1200">
                <a:solidFill>
                  <a:srgbClr val="888888"/>
                </a:solidFill>
              </a:defRPr>
            </a:lvl9pPr>
          </a:lstStyle>
          <a:p/>
        </p:txBody>
      </p:sp>
      <p:sp>
        <p:nvSpPr>
          <p:cNvPr id="34" name="Google Shape;34;p4"/>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de-DE"/>
              <a:t>‹#›</a:t>
            </a:fld>
            <a:endParaRPr/>
          </a:p>
        </p:txBody>
      </p:sp>
      <p:pic>
        <p:nvPicPr>
          <p:cNvPr id="36" name="Google Shape;36;p4"/>
          <p:cNvPicPr preferRelativeResize="0"/>
          <p:nvPr/>
        </p:nvPicPr>
        <p:blipFill rotWithShape="1">
          <a:blip r:embed="rId2">
            <a:alphaModFix/>
          </a:blip>
          <a:srcRect b="0" l="0" r="0" t="0"/>
          <a:stretch/>
        </p:blipFill>
        <p:spPr>
          <a:xfrm>
            <a:off x="213681" y="160803"/>
            <a:ext cx="2067702" cy="1313163"/>
          </a:xfrm>
          <a:prstGeom prst="rect">
            <a:avLst/>
          </a:prstGeom>
          <a:noFill/>
          <a:ln>
            <a:noFill/>
          </a:ln>
        </p:spPr>
      </p:pic>
      <p:pic>
        <p:nvPicPr>
          <p:cNvPr id="37" name="Google Shape;37;p4"/>
          <p:cNvPicPr preferRelativeResize="0"/>
          <p:nvPr/>
        </p:nvPicPr>
        <p:blipFill rotWithShape="1">
          <a:blip r:embed="rId3">
            <a:alphaModFix/>
          </a:blip>
          <a:srcRect b="0" l="0" r="0" t="0"/>
          <a:stretch/>
        </p:blipFill>
        <p:spPr>
          <a:xfrm>
            <a:off x="123035" y="6299200"/>
            <a:ext cx="1967228" cy="42227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wei Inhalte" type="twoObj">
  <p:cSld name="TWO_OBJECTS">
    <p:spTree>
      <p:nvGrpSpPr>
        <p:cNvPr id="38" name="Shape 38"/>
        <p:cNvGrpSpPr/>
        <p:nvPr/>
      </p:nvGrpSpPr>
      <p:grpSpPr>
        <a:xfrm>
          <a:off x="0" y="0"/>
          <a:ext cx="0" cy="0"/>
          <a:chOff x="0" y="0"/>
          <a:chExt cx="0" cy="0"/>
        </a:xfrm>
      </p:grpSpPr>
      <p:sp>
        <p:nvSpPr>
          <p:cNvPr id="39" name="Google Shape;39;p5"/>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5"/>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1" name="Google Shape;41;p5"/>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2" name="Google Shape;42;p5"/>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de-DE"/>
              <a:t>‹#›</a:t>
            </a:fld>
            <a:endParaRPr/>
          </a:p>
        </p:txBody>
      </p:sp>
      <p:pic>
        <p:nvPicPr>
          <p:cNvPr id="44" name="Google Shape;44;p5"/>
          <p:cNvPicPr preferRelativeResize="0"/>
          <p:nvPr/>
        </p:nvPicPr>
        <p:blipFill rotWithShape="1">
          <a:blip r:embed="rId2">
            <a:alphaModFix/>
          </a:blip>
          <a:srcRect b="0" l="0" r="0" t="0"/>
          <a:stretch/>
        </p:blipFill>
        <p:spPr>
          <a:xfrm>
            <a:off x="7760370" y="6094641"/>
            <a:ext cx="1097880" cy="697245"/>
          </a:xfrm>
          <a:prstGeom prst="rect">
            <a:avLst/>
          </a:prstGeom>
          <a:noFill/>
          <a:ln>
            <a:noFill/>
          </a:ln>
        </p:spPr>
      </p:pic>
      <p:pic>
        <p:nvPicPr>
          <p:cNvPr id="45" name="Google Shape;45;p5"/>
          <p:cNvPicPr preferRelativeResize="0"/>
          <p:nvPr/>
        </p:nvPicPr>
        <p:blipFill rotWithShape="1">
          <a:blip r:embed="rId3">
            <a:alphaModFix/>
          </a:blip>
          <a:srcRect b="0" l="0" r="0" t="0"/>
          <a:stretch/>
        </p:blipFill>
        <p:spPr>
          <a:xfrm>
            <a:off x="123035" y="6299200"/>
            <a:ext cx="1967228" cy="422276"/>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gleich" type="twoTxTwoObj">
  <p:cSld name="TWO_OBJECTS_WITH_TEXT">
    <p:spTree>
      <p:nvGrpSpPr>
        <p:cNvPr id="46" name="Shape 46"/>
        <p:cNvGrpSpPr/>
        <p:nvPr/>
      </p:nvGrpSpPr>
      <p:grpSpPr>
        <a:xfrm>
          <a:off x="0" y="0"/>
          <a:ext cx="0" cy="0"/>
          <a:chOff x="0" y="0"/>
          <a:chExt cx="0" cy="0"/>
        </a:xfrm>
      </p:grpSpPr>
      <p:sp>
        <p:nvSpPr>
          <p:cNvPr id="47" name="Google Shape;47;p6"/>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6"/>
          <p:cNvSpPr txBox="1"/>
          <p:nvPr>
            <p:ph idx="1" type="body"/>
          </p:nvPr>
        </p:nvSpPr>
        <p:spPr>
          <a:xfrm>
            <a:off x="629842" y="1681163"/>
            <a:ext cx="3868340"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49" name="Google Shape;49;p6"/>
          <p:cNvSpPr txBox="1"/>
          <p:nvPr>
            <p:ph idx="2" type="body"/>
          </p:nvPr>
        </p:nvSpPr>
        <p:spPr>
          <a:xfrm>
            <a:off x="629842" y="2505075"/>
            <a:ext cx="3868340"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0" name="Google Shape;50;p6"/>
          <p:cNvSpPr txBox="1"/>
          <p:nvPr>
            <p:ph idx="3" type="body"/>
          </p:nvPr>
        </p:nvSpPr>
        <p:spPr>
          <a:xfrm>
            <a:off x="4629150" y="1681163"/>
            <a:ext cx="3887391"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51" name="Google Shape;51;p6"/>
          <p:cNvSpPr txBox="1"/>
          <p:nvPr>
            <p:ph idx="4" type="body"/>
          </p:nvPr>
        </p:nvSpPr>
        <p:spPr>
          <a:xfrm>
            <a:off x="4629150" y="2505075"/>
            <a:ext cx="3887391"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2" name="Google Shape;52;p6"/>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de-DE"/>
              <a:t>‹#›</a:t>
            </a:fld>
            <a:endParaRPr/>
          </a:p>
        </p:txBody>
      </p:sp>
      <p:pic>
        <p:nvPicPr>
          <p:cNvPr id="54" name="Google Shape;54;p6"/>
          <p:cNvPicPr preferRelativeResize="0"/>
          <p:nvPr/>
        </p:nvPicPr>
        <p:blipFill rotWithShape="1">
          <a:blip r:embed="rId2">
            <a:alphaModFix/>
          </a:blip>
          <a:srcRect b="0" l="0" r="0" t="0"/>
          <a:stretch/>
        </p:blipFill>
        <p:spPr>
          <a:xfrm>
            <a:off x="7760370" y="6094641"/>
            <a:ext cx="1097880" cy="697245"/>
          </a:xfrm>
          <a:prstGeom prst="rect">
            <a:avLst/>
          </a:prstGeom>
          <a:noFill/>
          <a:ln>
            <a:noFill/>
          </a:ln>
        </p:spPr>
      </p:pic>
      <p:pic>
        <p:nvPicPr>
          <p:cNvPr id="55" name="Google Shape;55;p6"/>
          <p:cNvPicPr preferRelativeResize="0"/>
          <p:nvPr/>
        </p:nvPicPr>
        <p:blipFill rotWithShape="1">
          <a:blip r:embed="rId3">
            <a:alphaModFix/>
          </a:blip>
          <a:srcRect b="0" l="0" r="0" t="0"/>
          <a:stretch/>
        </p:blipFill>
        <p:spPr>
          <a:xfrm>
            <a:off x="123035" y="6299200"/>
            <a:ext cx="1967228" cy="422276"/>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r Titel" type="titleOnly">
  <p:cSld name="TITLE_ONLY">
    <p:spTree>
      <p:nvGrpSpPr>
        <p:cNvPr id="56" name="Shape 56"/>
        <p:cNvGrpSpPr/>
        <p:nvPr/>
      </p:nvGrpSpPr>
      <p:grpSpPr>
        <a:xfrm>
          <a:off x="0" y="0"/>
          <a:ext cx="0" cy="0"/>
          <a:chOff x="0" y="0"/>
          <a:chExt cx="0" cy="0"/>
        </a:xfrm>
      </p:grpSpPr>
      <p:sp>
        <p:nvSpPr>
          <p:cNvPr id="57" name="Google Shape;57;p7"/>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7"/>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de-DE"/>
              <a:t>‹#›</a:t>
            </a:fld>
            <a:endParaRPr/>
          </a:p>
        </p:txBody>
      </p:sp>
      <p:pic>
        <p:nvPicPr>
          <p:cNvPr id="60" name="Google Shape;60;p7"/>
          <p:cNvPicPr preferRelativeResize="0"/>
          <p:nvPr/>
        </p:nvPicPr>
        <p:blipFill rotWithShape="1">
          <a:blip r:embed="rId2">
            <a:alphaModFix/>
          </a:blip>
          <a:srcRect b="0" l="0" r="0" t="0"/>
          <a:stretch/>
        </p:blipFill>
        <p:spPr>
          <a:xfrm>
            <a:off x="7760370" y="6094641"/>
            <a:ext cx="1097880" cy="697245"/>
          </a:xfrm>
          <a:prstGeom prst="rect">
            <a:avLst/>
          </a:prstGeom>
          <a:noFill/>
          <a:ln>
            <a:noFill/>
          </a:ln>
        </p:spPr>
      </p:pic>
      <p:pic>
        <p:nvPicPr>
          <p:cNvPr id="61" name="Google Shape;61;p7"/>
          <p:cNvPicPr preferRelativeResize="0"/>
          <p:nvPr/>
        </p:nvPicPr>
        <p:blipFill rotWithShape="1">
          <a:blip r:embed="rId3">
            <a:alphaModFix/>
          </a:blip>
          <a:srcRect b="0" l="0" r="0" t="0"/>
          <a:stretch/>
        </p:blipFill>
        <p:spPr>
          <a:xfrm>
            <a:off x="123035" y="6299200"/>
            <a:ext cx="1967228" cy="42227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er" type="blank">
  <p:cSld name="BLANK">
    <p:spTree>
      <p:nvGrpSpPr>
        <p:cNvPr id="62" name="Shape 62"/>
        <p:cNvGrpSpPr/>
        <p:nvPr/>
      </p:nvGrpSpPr>
      <p:grpSpPr>
        <a:xfrm>
          <a:off x="0" y="0"/>
          <a:ext cx="0" cy="0"/>
          <a:chOff x="0" y="0"/>
          <a:chExt cx="0" cy="0"/>
        </a:xfrm>
      </p:grpSpPr>
      <p:sp>
        <p:nvSpPr>
          <p:cNvPr id="63" name="Google Shape;63;p8"/>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8"/>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halt mit Überschrift" type="objTx">
  <p:cSld name="OBJECT_WITH_CAPTION_TEXT">
    <p:spTree>
      <p:nvGrpSpPr>
        <p:cNvPr id="66" name="Shape 66"/>
        <p:cNvGrpSpPr/>
        <p:nvPr/>
      </p:nvGrpSpPr>
      <p:grpSpPr>
        <a:xfrm>
          <a:off x="0" y="0"/>
          <a:ext cx="0" cy="0"/>
          <a:chOff x="0" y="0"/>
          <a:chExt cx="0" cy="0"/>
        </a:xfrm>
      </p:grpSpPr>
      <p:sp>
        <p:nvSpPr>
          <p:cNvPr id="67" name="Google Shape;67;p9"/>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2400"/>
              <a:buFont typeface="Trebuchet MS"/>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9"/>
          <p:cNvSpPr txBox="1"/>
          <p:nvPr>
            <p:ph idx="1" type="body"/>
          </p:nvPr>
        </p:nvSpPr>
        <p:spPr>
          <a:xfrm>
            <a:off x="3887391" y="987426"/>
            <a:ext cx="4629150" cy="4873625"/>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750"/>
              </a:spcBef>
              <a:spcAft>
                <a:spcPts val="0"/>
              </a:spcAft>
              <a:buClr>
                <a:schemeClr val="dk1"/>
              </a:buClr>
              <a:buSzPts val="2400"/>
              <a:buChar char="•"/>
              <a:defRPr sz="2400"/>
            </a:lvl1pPr>
            <a:lvl2pPr indent="-361950" lvl="1" marL="914400" algn="l">
              <a:lnSpc>
                <a:spcPct val="90000"/>
              </a:lnSpc>
              <a:spcBef>
                <a:spcPts val="375"/>
              </a:spcBef>
              <a:spcAft>
                <a:spcPts val="0"/>
              </a:spcAft>
              <a:buClr>
                <a:schemeClr val="dk1"/>
              </a:buClr>
              <a:buSzPts val="2100"/>
              <a:buChar char="•"/>
              <a:defRPr sz="2100"/>
            </a:lvl2pPr>
            <a:lvl3pPr indent="-342900" lvl="2" marL="1371600" algn="l">
              <a:lnSpc>
                <a:spcPct val="90000"/>
              </a:lnSpc>
              <a:spcBef>
                <a:spcPts val="375"/>
              </a:spcBef>
              <a:spcAft>
                <a:spcPts val="0"/>
              </a:spcAft>
              <a:buClr>
                <a:schemeClr val="dk1"/>
              </a:buClr>
              <a:buSzPts val="1800"/>
              <a:buChar char="•"/>
              <a:defRPr sz="1800"/>
            </a:lvl3pPr>
            <a:lvl4pPr indent="-323850" lvl="3" marL="1828800" algn="l">
              <a:lnSpc>
                <a:spcPct val="90000"/>
              </a:lnSpc>
              <a:spcBef>
                <a:spcPts val="375"/>
              </a:spcBef>
              <a:spcAft>
                <a:spcPts val="0"/>
              </a:spcAft>
              <a:buClr>
                <a:schemeClr val="dk1"/>
              </a:buClr>
              <a:buSzPts val="1500"/>
              <a:buChar char="•"/>
              <a:defRPr sz="1500"/>
            </a:lvl4pPr>
            <a:lvl5pPr indent="-323850" lvl="4" marL="2286000" algn="l">
              <a:lnSpc>
                <a:spcPct val="90000"/>
              </a:lnSpc>
              <a:spcBef>
                <a:spcPts val="375"/>
              </a:spcBef>
              <a:spcAft>
                <a:spcPts val="0"/>
              </a:spcAft>
              <a:buClr>
                <a:schemeClr val="dk1"/>
              </a:buClr>
              <a:buSzPts val="1500"/>
              <a:buChar char="•"/>
              <a:defRPr sz="1500"/>
            </a:lvl5pPr>
            <a:lvl6pPr indent="-323850" lvl="5" marL="2743200" algn="l">
              <a:lnSpc>
                <a:spcPct val="90000"/>
              </a:lnSpc>
              <a:spcBef>
                <a:spcPts val="375"/>
              </a:spcBef>
              <a:spcAft>
                <a:spcPts val="0"/>
              </a:spcAft>
              <a:buClr>
                <a:schemeClr val="dk1"/>
              </a:buClr>
              <a:buSzPts val="1500"/>
              <a:buChar char="•"/>
              <a:defRPr sz="1500"/>
            </a:lvl6pPr>
            <a:lvl7pPr indent="-323850" lvl="6" marL="3200400" algn="l">
              <a:lnSpc>
                <a:spcPct val="90000"/>
              </a:lnSpc>
              <a:spcBef>
                <a:spcPts val="375"/>
              </a:spcBef>
              <a:spcAft>
                <a:spcPts val="0"/>
              </a:spcAft>
              <a:buClr>
                <a:schemeClr val="dk1"/>
              </a:buClr>
              <a:buSzPts val="1500"/>
              <a:buChar char="•"/>
              <a:defRPr sz="1500"/>
            </a:lvl7pPr>
            <a:lvl8pPr indent="-323850" lvl="7" marL="3657600" algn="l">
              <a:lnSpc>
                <a:spcPct val="90000"/>
              </a:lnSpc>
              <a:spcBef>
                <a:spcPts val="375"/>
              </a:spcBef>
              <a:spcAft>
                <a:spcPts val="0"/>
              </a:spcAft>
              <a:buClr>
                <a:schemeClr val="dk1"/>
              </a:buClr>
              <a:buSzPts val="1500"/>
              <a:buChar char="•"/>
              <a:defRPr sz="1500"/>
            </a:lvl8pPr>
            <a:lvl9pPr indent="-323850" lvl="8" marL="4114800" algn="l">
              <a:lnSpc>
                <a:spcPct val="90000"/>
              </a:lnSpc>
              <a:spcBef>
                <a:spcPts val="375"/>
              </a:spcBef>
              <a:spcAft>
                <a:spcPts val="0"/>
              </a:spcAft>
              <a:buClr>
                <a:schemeClr val="dk1"/>
              </a:buClr>
              <a:buSzPts val="1500"/>
              <a:buChar char="•"/>
              <a:defRPr sz="1500"/>
            </a:lvl9pPr>
          </a:lstStyle>
          <a:p/>
        </p:txBody>
      </p:sp>
      <p:sp>
        <p:nvSpPr>
          <p:cNvPr id="69" name="Google Shape;69;p9"/>
          <p:cNvSpPr txBox="1"/>
          <p:nvPr>
            <p:ph idx="2" type="body"/>
          </p:nvPr>
        </p:nvSpPr>
        <p:spPr>
          <a:xfrm>
            <a:off x="629841" y="2057400"/>
            <a:ext cx="2949178"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70" name="Google Shape;70;p9"/>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9"/>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ld mit Überschrift" type="picTx">
  <p:cSld name="PICTURE_WITH_CAPTION_TEXT">
    <p:spTree>
      <p:nvGrpSpPr>
        <p:cNvPr id="73" name="Shape 73"/>
        <p:cNvGrpSpPr/>
        <p:nvPr/>
      </p:nvGrpSpPr>
      <p:grpSpPr>
        <a:xfrm>
          <a:off x="0" y="0"/>
          <a:ext cx="0" cy="0"/>
          <a:chOff x="0" y="0"/>
          <a:chExt cx="0" cy="0"/>
        </a:xfrm>
      </p:grpSpPr>
      <p:sp>
        <p:nvSpPr>
          <p:cNvPr id="74" name="Google Shape;74;p10"/>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2400"/>
              <a:buFont typeface="Trebuchet MS"/>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10"/>
          <p:cNvSpPr/>
          <p:nvPr>
            <p:ph idx="2" type="pic"/>
          </p:nvPr>
        </p:nvSpPr>
        <p:spPr>
          <a:xfrm>
            <a:off x="3887391" y="987426"/>
            <a:ext cx="462915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750"/>
              </a:spcBef>
              <a:spcAft>
                <a:spcPts val="0"/>
              </a:spcAft>
              <a:buClr>
                <a:schemeClr val="dk1"/>
              </a:buClr>
              <a:buSzPts val="2400"/>
              <a:buFont typeface="Arial"/>
              <a:buNone/>
              <a:defRPr b="0" i="0" sz="2400" u="none" cap="none" strike="noStrike">
                <a:solidFill>
                  <a:schemeClr val="dk1"/>
                </a:solidFill>
                <a:latin typeface="Trebuchet MS"/>
                <a:ea typeface="Trebuchet MS"/>
                <a:cs typeface="Trebuchet MS"/>
                <a:sym typeface="Trebuchet MS"/>
              </a:defRPr>
            </a:lvl1pPr>
            <a:lvl2pPr lvl="1" marR="0" rtl="0" algn="l">
              <a:lnSpc>
                <a:spcPct val="90000"/>
              </a:lnSpc>
              <a:spcBef>
                <a:spcPts val="375"/>
              </a:spcBef>
              <a:spcAft>
                <a:spcPts val="0"/>
              </a:spcAft>
              <a:buClr>
                <a:schemeClr val="dk1"/>
              </a:buClr>
              <a:buSzPts val="2100"/>
              <a:buFont typeface="Arial"/>
              <a:buNone/>
              <a:defRPr b="0" i="0" sz="2100" u="none" cap="none" strike="noStrike">
                <a:solidFill>
                  <a:schemeClr val="dk1"/>
                </a:solidFill>
                <a:latin typeface="Trebuchet MS"/>
                <a:ea typeface="Trebuchet MS"/>
                <a:cs typeface="Trebuchet MS"/>
                <a:sym typeface="Trebuchet MS"/>
              </a:defRPr>
            </a:lvl2pPr>
            <a:lvl3pPr lvl="2" marR="0" rtl="0" algn="l">
              <a:lnSpc>
                <a:spcPct val="90000"/>
              </a:lnSpc>
              <a:spcBef>
                <a:spcPts val="375"/>
              </a:spcBef>
              <a:spcAft>
                <a:spcPts val="0"/>
              </a:spcAft>
              <a:buClr>
                <a:schemeClr val="dk1"/>
              </a:buClr>
              <a:buSzPts val="1800"/>
              <a:buFont typeface="Arial"/>
              <a:buNone/>
              <a:defRPr b="0" i="0" sz="1800" u="none" cap="none" strike="noStrike">
                <a:solidFill>
                  <a:schemeClr val="dk1"/>
                </a:solidFill>
                <a:latin typeface="Trebuchet MS"/>
                <a:ea typeface="Trebuchet MS"/>
                <a:cs typeface="Trebuchet MS"/>
                <a:sym typeface="Trebuchet MS"/>
              </a:defRPr>
            </a:lvl3pPr>
            <a:lvl4pPr lvl="3"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Trebuchet MS"/>
                <a:ea typeface="Trebuchet MS"/>
                <a:cs typeface="Trebuchet MS"/>
                <a:sym typeface="Trebuchet MS"/>
              </a:defRPr>
            </a:lvl4pPr>
            <a:lvl5pPr lvl="4"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Trebuchet MS"/>
                <a:ea typeface="Trebuchet MS"/>
                <a:cs typeface="Trebuchet MS"/>
                <a:sym typeface="Trebuchet MS"/>
              </a:defRPr>
            </a:lvl5pPr>
            <a:lvl6pPr lvl="5"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Trebuchet MS"/>
                <a:ea typeface="Trebuchet MS"/>
                <a:cs typeface="Trebuchet MS"/>
                <a:sym typeface="Trebuchet MS"/>
              </a:defRPr>
            </a:lvl6pPr>
            <a:lvl7pPr lvl="6"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Trebuchet MS"/>
                <a:ea typeface="Trebuchet MS"/>
                <a:cs typeface="Trebuchet MS"/>
                <a:sym typeface="Trebuchet MS"/>
              </a:defRPr>
            </a:lvl7pPr>
            <a:lvl8pPr lvl="7"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Trebuchet MS"/>
                <a:ea typeface="Trebuchet MS"/>
                <a:cs typeface="Trebuchet MS"/>
                <a:sym typeface="Trebuchet MS"/>
              </a:defRPr>
            </a:lvl8pPr>
            <a:lvl9pPr lvl="8"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Trebuchet MS"/>
                <a:ea typeface="Trebuchet MS"/>
                <a:cs typeface="Trebuchet MS"/>
                <a:sym typeface="Trebuchet MS"/>
              </a:defRPr>
            </a:lvl9pPr>
          </a:lstStyle>
          <a:p/>
        </p:txBody>
      </p:sp>
      <p:sp>
        <p:nvSpPr>
          <p:cNvPr id="76" name="Google Shape;76;p10"/>
          <p:cNvSpPr txBox="1"/>
          <p:nvPr>
            <p:ph idx="1" type="body"/>
          </p:nvPr>
        </p:nvSpPr>
        <p:spPr>
          <a:xfrm>
            <a:off x="629841" y="2057400"/>
            <a:ext cx="2949178"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77" name="Google Shape;77;p10"/>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0"/>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3300"/>
              <a:buFont typeface="Trebuchet MS"/>
              <a:buNone/>
              <a:defRPr b="0" i="0" sz="3300" u="none" cap="none" strike="noStrike">
                <a:solidFill>
                  <a:schemeClr val="dk1"/>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Trebuchet MS"/>
                <a:ea typeface="Trebuchet MS"/>
                <a:cs typeface="Trebuchet MS"/>
                <a:sym typeface="Trebuchet MS"/>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Trebuchet MS"/>
                <a:ea typeface="Trebuchet MS"/>
                <a:cs typeface="Trebuchet MS"/>
                <a:sym typeface="Trebuchet MS"/>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9pPr>
          </a:lstStyle>
          <a:p/>
        </p:txBody>
      </p:sp>
      <p:sp>
        <p:nvSpPr>
          <p:cNvPr id="12" name="Google Shape;12;p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rgbClr val="888888"/>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9pPr>
          </a:lstStyle>
          <a:p/>
        </p:txBody>
      </p:sp>
      <p:sp>
        <p:nvSpPr>
          <p:cNvPr id="13" name="Google Shape;13;p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900" u="none" cap="none" strike="noStrike">
                <a:solidFill>
                  <a:srgbClr val="888888"/>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9pPr>
          </a:lstStyle>
          <a:p/>
        </p:txBody>
      </p:sp>
      <p:sp>
        <p:nvSpPr>
          <p:cNvPr id="14" name="Google Shape;14;p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de-DE"/>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t4lent.eu/" TargetMode="Externa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7.png"/><Relationship Id="rId4" Type="http://schemas.openxmlformats.org/officeDocument/2006/relationships/image" Target="../media/image16.png"/><Relationship Id="rId5" Type="http://schemas.openxmlformats.org/officeDocument/2006/relationships/image" Target="../media/image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7.pn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7.pn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7.png"/><Relationship Id="rId4" Type="http://schemas.openxmlformats.org/officeDocument/2006/relationships/image" Target="../media/image18.png"/><Relationship Id="rId5" Type="http://schemas.openxmlformats.org/officeDocument/2006/relationships/image" Target="../media/image8.jpg"/><Relationship Id="rId6" Type="http://schemas.openxmlformats.org/officeDocument/2006/relationships/image" Target="../media/image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7.png"/><Relationship Id="rId4" Type="http://schemas.openxmlformats.org/officeDocument/2006/relationships/hyperlink" Target="https://www.shrm.org/ResourcesAndTools/hr-topics/behavioral-competencies/global-and-cultural-effectiveness/Pages/Motivating-Generations-Infographic.aspx" TargetMode="External"/><Relationship Id="rId5" Type="http://schemas.openxmlformats.org/officeDocument/2006/relationships/image" Target="../media/image1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7.png"/><Relationship Id="rId4" Type="http://schemas.openxmlformats.org/officeDocument/2006/relationships/hyperlink" Target="https://hackman.socialpsychology.org/" TargetMode="External"/><Relationship Id="rId5" Type="http://schemas.openxmlformats.org/officeDocument/2006/relationships/hyperlink" Target="https://www.business.illinois.edu/faculty/oldham.html" TargetMode="External"/><Relationship Id="rId6" Type="http://schemas.openxmlformats.org/officeDocument/2006/relationships/hyperlink" Target="https://www.toolshero.com/human-resources-hr/job-characteristics-model/" TargetMode="External"/><Relationship Id="rId7" Type="http://schemas.openxmlformats.org/officeDocument/2006/relationships/image" Target="../media/image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hyperlink" Target="https://businessjargons.com/alderfers-erg-theory.html" TargetMode="External"/><Relationship Id="rId4" Type="http://schemas.openxmlformats.org/officeDocument/2006/relationships/image" Target="../media/image7.png"/><Relationship Id="rId5" Type="http://schemas.openxmlformats.org/officeDocument/2006/relationships/image" Target="../media/image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7.png"/><Relationship Id="rId4" Type="http://schemas.openxmlformats.org/officeDocument/2006/relationships/hyperlink" Target="https://www.businessballs.com/improving-workplace-performance/vrooms-expectancy-theory/" TargetMode="External"/><Relationship Id="rId5" Type="http://schemas.openxmlformats.org/officeDocument/2006/relationships/image" Target="../media/image8.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7.png"/><Relationship Id="rId4" Type="http://schemas.openxmlformats.org/officeDocument/2006/relationships/image" Target="../media/image24.png"/><Relationship Id="rId5" Type="http://schemas.openxmlformats.org/officeDocument/2006/relationships/hyperlink" Target="https://www.thebalancecareers.com/how-great-managers-motivate-their-employees-1918772"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7.png"/><Relationship Id="rId4" Type="http://schemas.openxmlformats.org/officeDocument/2006/relationships/image" Target="../media/image5.jpg"/><Relationship Id="rId5" Type="http://schemas.openxmlformats.org/officeDocument/2006/relationships/image" Target="../media/image8.jpg"/><Relationship Id="rId6" Type="http://schemas.openxmlformats.org/officeDocument/2006/relationships/hyperlink" Target="https://www.pinterest.de/cornerstoneinc/cornerstone-2013-u-s-employee-repor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hyperlink" Target="http://www.ihk-projekt.de/" TargetMode="External"/><Relationship Id="rId4" Type="http://schemas.openxmlformats.org/officeDocument/2006/relationships/image" Target="../media/image7.png"/><Relationship Id="rId5" Type="http://schemas.openxmlformats.org/officeDocument/2006/relationships/hyperlink" Target="https://www.youtube.com/watch?reload=9&amp;v=1T3l2qkE9Qg" TargetMode="External"/><Relationship Id="rId6" Type="http://schemas.openxmlformats.org/officeDocument/2006/relationships/image" Target="../media/image8.jpg"/><Relationship Id="rId7" Type="http://schemas.openxmlformats.org/officeDocument/2006/relationships/image" Target="../media/image5.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7.png"/><Relationship Id="rId4" Type="http://schemas.openxmlformats.org/officeDocument/2006/relationships/image" Target="../media/image22.png"/><Relationship Id="rId5" Type="http://schemas.openxmlformats.org/officeDocument/2006/relationships/image" Target="../media/image5.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hyperlink" Target="https://saylordotorg.github.io/text_organizational-behavior-v1.1/s09-theories-of-motivation.html" TargetMode="External"/><Relationship Id="rId4" Type="http://schemas.openxmlformats.org/officeDocument/2006/relationships/image" Target="../media/image7.png"/><Relationship Id="rId5" Type="http://schemas.openxmlformats.org/officeDocument/2006/relationships/image" Target="../media/image26.jpg"/><Relationship Id="rId6" Type="http://schemas.openxmlformats.org/officeDocument/2006/relationships/image" Target="../media/image5.jpg"/></Relationships>
</file>

<file path=ppt/slides/_rels/slide22.xml.rels><?xml version="1.0" encoding="UTF-8" standalone="yes"?><Relationships xmlns="http://schemas.openxmlformats.org/package/2006/relationships"><Relationship Id="rId10" Type="http://schemas.openxmlformats.org/officeDocument/2006/relationships/image" Target="../media/image25.jpg"/><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7.png"/><Relationship Id="rId4" Type="http://schemas.openxmlformats.org/officeDocument/2006/relationships/image" Target="../media/image20.jpg"/><Relationship Id="rId9" Type="http://schemas.openxmlformats.org/officeDocument/2006/relationships/image" Target="../media/image27.jpg"/><Relationship Id="rId5" Type="http://schemas.openxmlformats.org/officeDocument/2006/relationships/image" Target="../media/image10.png"/><Relationship Id="rId6" Type="http://schemas.openxmlformats.org/officeDocument/2006/relationships/image" Target="../media/image9.png"/><Relationship Id="rId7" Type="http://schemas.openxmlformats.org/officeDocument/2006/relationships/image" Target="../media/image19.jpg"/><Relationship Id="rId8" Type="http://schemas.openxmlformats.org/officeDocument/2006/relationships/image" Target="../media/image17.png"/></Relationships>
</file>

<file path=ppt/slides/_rels/slide23.xml.rels><?xml version="1.0" encoding="UTF-8" standalone="yes"?><Relationships xmlns="http://schemas.openxmlformats.org/package/2006/relationships"><Relationship Id="rId11" Type="http://schemas.openxmlformats.org/officeDocument/2006/relationships/image" Target="../media/image7.png"/><Relationship Id="rId10" Type="http://schemas.openxmlformats.org/officeDocument/2006/relationships/hyperlink" Target="https://pixabay.com/de/?utm_source=link-attribution&amp;utm_medium=referral&amp;utm_campaign=image&amp;utm_content=1013968" TargetMode="External"/><Relationship Id="rId13" Type="http://schemas.openxmlformats.org/officeDocument/2006/relationships/image" Target="../media/image10.png"/><Relationship Id="rId12" Type="http://schemas.openxmlformats.org/officeDocument/2006/relationships/image" Target="../media/image20.jpg"/><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hyperlink" Target="https://pixabay.com/de/users/Alexas_Fotos-686414/?utm_source=link-attribution&amp;utm_medium=referral&amp;utm_campaign=image&amp;utm_content=2121044" TargetMode="External"/><Relationship Id="rId4" Type="http://schemas.openxmlformats.org/officeDocument/2006/relationships/hyperlink" Target="https://pixabay.com/de/?utm_source=link-attribution&amp;utm_medium=referral&amp;utm_campaign=image&amp;utm_content=2121044" TargetMode="External"/><Relationship Id="rId9" Type="http://schemas.openxmlformats.org/officeDocument/2006/relationships/hyperlink" Target="https://pixabay.com/de/users/Peggy_Marco-1553824/?utm_source=link-attribution&amp;utm_medium=referral&amp;utm_campaign=image&amp;utm_content=1013968" TargetMode="External"/><Relationship Id="rId15" Type="http://schemas.openxmlformats.org/officeDocument/2006/relationships/image" Target="../media/image19.jpg"/><Relationship Id="rId14" Type="http://schemas.openxmlformats.org/officeDocument/2006/relationships/image" Target="../media/image9.png"/><Relationship Id="rId17" Type="http://schemas.openxmlformats.org/officeDocument/2006/relationships/image" Target="../media/image27.jpg"/><Relationship Id="rId16" Type="http://schemas.openxmlformats.org/officeDocument/2006/relationships/image" Target="../media/image17.png"/><Relationship Id="rId5" Type="http://schemas.openxmlformats.org/officeDocument/2006/relationships/hyperlink" Target="https://pixabay.com/de/users/geralt-9301/?utm_source=link-attribution&amp;utm_medium=referral&amp;utm_campaign=image&amp;utm_content=3227624" TargetMode="External"/><Relationship Id="rId6" Type="http://schemas.openxmlformats.org/officeDocument/2006/relationships/hyperlink" Target="https://pixabay.com/de/?utm_source=link-attribution&amp;utm_medium=referral&amp;utm_campaign=image&amp;utm_content=3227624" TargetMode="External"/><Relationship Id="rId18" Type="http://schemas.openxmlformats.org/officeDocument/2006/relationships/image" Target="../media/image25.jpg"/><Relationship Id="rId7" Type="http://schemas.openxmlformats.org/officeDocument/2006/relationships/hyperlink" Target="https://pixabay.com/de/users/geralt-9301/?utm_source=link-attribution&amp;utm_medium=referral&amp;utm_campaign=image&amp;utm_content=2470506" TargetMode="External"/><Relationship Id="rId8" Type="http://schemas.openxmlformats.org/officeDocument/2006/relationships/hyperlink" Target="https://pixabay.com/de/?utm_source=link-attribution&amp;utm_medium=referral&amp;utm_campaign=image&amp;utm_content=2470506"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11" Type="http://schemas.openxmlformats.org/officeDocument/2006/relationships/image" Target="../media/image12.png"/><Relationship Id="rId10" Type="http://schemas.openxmlformats.org/officeDocument/2006/relationships/image" Target="../media/image23.jpg"/><Relationship Id="rId13" Type="http://schemas.openxmlformats.org/officeDocument/2006/relationships/hyperlink" Target="https://www.managementstudyguide.com/role_of_a_leader.htm" TargetMode="External"/><Relationship Id="rId12" Type="http://schemas.openxmlformats.org/officeDocument/2006/relationships/hyperlink" Target="https://www.managementstudyguide.com/what_is_motivation.htm" TargetMode="External"/><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13.jpg"/><Relationship Id="rId9" Type="http://schemas.openxmlformats.org/officeDocument/2006/relationships/image" Target="../media/image21.jpg"/><Relationship Id="rId15" Type="http://schemas.openxmlformats.org/officeDocument/2006/relationships/image" Target="../media/image5.jpg"/><Relationship Id="rId14" Type="http://schemas.openxmlformats.org/officeDocument/2006/relationships/image" Target="../media/image8.jpg"/><Relationship Id="rId5" Type="http://schemas.openxmlformats.org/officeDocument/2006/relationships/image" Target="../media/image10.png"/><Relationship Id="rId6" Type="http://schemas.openxmlformats.org/officeDocument/2006/relationships/image" Target="../media/image9.png"/><Relationship Id="rId7" Type="http://schemas.openxmlformats.org/officeDocument/2006/relationships/image" Target="../media/image11.jpg"/><Relationship Id="rId8"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pn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7.pn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4"/>
          <p:cNvSpPr txBox="1"/>
          <p:nvPr>
            <p:ph type="ctrTitle"/>
          </p:nvPr>
        </p:nvSpPr>
        <p:spPr>
          <a:xfrm>
            <a:off x="421100" y="2889422"/>
            <a:ext cx="8520600" cy="860799"/>
          </a:xfrm>
          <a:prstGeom prst="rect">
            <a:avLst/>
          </a:prstGeom>
          <a:noFill/>
          <a:ln>
            <a:noFill/>
          </a:ln>
        </p:spPr>
        <p:txBody>
          <a:bodyPr anchorCtr="0" anchor="b" bIns="91425" lIns="91425" spcFirstLastPara="1" rIns="91425" wrap="square" tIns="91425">
            <a:noAutofit/>
          </a:bodyPr>
          <a:lstStyle/>
          <a:p>
            <a:pPr indent="0" lvl="0" marL="0" rtl="0" algn="ctr">
              <a:lnSpc>
                <a:spcPct val="90000"/>
              </a:lnSpc>
              <a:spcBef>
                <a:spcPts val="0"/>
              </a:spcBef>
              <a:spcAft>
                <a:spcPts val="0"/>
              </a:spcAft>
              <a:buClr>
                <a:schemeClr val="dk1"/>
              </a:buClr>
              <a:buSzPts val="4600"/>
              <a:buFont typeface="Trebuchet MS"/>
              <a:buNone/>
            </a:pPr>
            <a:r>
              <a:rPr b="1" lang="de-DE" sz="4600"/>
              <a:t>Talent 4.0 – </a:t>
            </a:r>
            <a:br>
              <a:rPr b="1" lang="de-DE" sz="4600"/>
            </a:br>
            <a:r>
              <a:rPr b="1" lang="de-DE" sz="4600"/>
              <a:t>Talent Management for SMEs</a:t>
            </a:r>
            <a:br>
              <a:rPr b="1" lang="de-DE" sz="4600"/>
            </a:br>
            <a:r>
              <a:rPr b="1" lang="de-DE" sz="4600"/>
              <a:t>Training Programme</a:t>
            </a:r>
            <a:endParaRPr b="1" sz="4800"/>
          </a:p>
        </p:txBody>
      </p:sp>
      <p:sp>
        <p:nvSpPr>
          <p:cNvPr id="106" name="Google Shape;106;p14"/>
          <p:cNvSpPr txBox="1"/>
          <p:nvPr/>
        </p:nvSpPr>
        <p:spPr>
          <a:xfrm>
            <a:off x="3322040" y="4446165"/>
            <a:ext cx="2147582" cy="3693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de-DE" sz="1800" u="sng" cap="none" strike="noStrike">
                <a:solidFill>
                  <a:schemeClr val="hlink"/>
                </a:solidFill>
                <a:latin typeface="Trebuchet MS"/>
                <a:ea typeface="Trebuchet MS"/>
                <a:cs typeface="Trebuchet MS"/>
                <a:sym typeface="Trebuchet MS"/>
                <a:hlinkClick r:id="rId3"/>
              </a:rPr>
              <a:t>https://t4lent.eu/</a:t>
            </a:r>
            <a:endParaRPr b="0" i="0" sz="1800" u="none" cap="none" strike="noStrike">
              <a:solidFill>
                <a:schemeClr val="dk1"/>
              </a:solidFill>
              <a:latin typeface="Trebuchet MS"/>
              <a:ea typeface="Trebuchet MS"/>
              <a:cs typeface="Trebuchet MS"/>
              <a:sym typeface="Trebuchet MS"/>
            </a:endParaRPr>
          </a:p>
        </p:txBody>
      </p:sp>
      <p:pic>
        <p:nvPicPr>
          <p:cNvPr descr="A close up of a logo&#10;&#10;Description automatically generated" id="107" name="Google Shape;107;p14"/>
          <p:cNvPicPr preferRelativeResize="0"/>
          <p:nvPr/>
        </p:nvPicPr>
        <p:blipFill rotWithShape="1">
          <a:blip r:embed="rId4">
            <a:alphaModFix/>
          </a:blip>
          <a:srcRect b="0" l="0" r="0" t="0"/>
          <a:stretch/>
        </p:blipFill>
        <p:spPr>
          <a:xfrm>
            <a:off x="524425" y="6307332"/>
            <a:ext cx="1710047" cy="408041"/>
          </a:xfrm>
          <a:prstGeom prst="rect">
            <a:avLst/>
          </a:prstGeom>
          <a:noFill/>
          <a:ln>
            <a:noFill/>
          </a:ln>
        </p:spPr>
      </p:pic>
      <p:sp>
        <p:nvSpPr>
          <p:cNvPr id="108" name="Google Shape;108;p14"/>
          <p:cNvSpPr/>
          <p:nvPr/>
        </p:nvSpPr>
        <p:spPr>
          <a:xfrm>
            <a:off x="2771988" y="6346041"/>
            <a:ext cx="2991525" cy="36933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de-DE" sz="1800" u="none" cap="none" strike="noStrike">
                <a:solidFill>
                  <a:srgbClr val="000000"/>
                </a:solidFill>
                <a:latin typeface="Trebuchet MS"/>
                <a:ea typeface="Trebuchet MS"/>
                <a:cs typeface="Trebuchet MS"/>
                <a:sym typeface="Trebuchet MS"/>
              </a:rPr>
              <a:t>2018-1-AT01-KA202-039242</a:t>
            </a:r>
            <a:endParaRPr b="0" i="0" sz="1800" u="none" cap="none" strike="noStrike">
              <a:solidFill>
                <a:schemeClr val="dk1"/>
              </a:solidFill>
              <a:latin typeface="Trebuchet MS"/>
              <a:ea typeface="Trebuchet MS"/>
              <a:cs typeface="Trebuchet MS"/>
              <a:sym typeface="Trebuchet M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23"/>
          <p:cNvSpPr/>
          <p:nvPr>
            <p:ph type="ctrTitle"/>
          </p:nvPr>
        </p:nvSpPr>
        <p:spPr>
          <a:xfrm>
            <a:off x="2505807" y="527538"/>
            <a:ext cx="3869531" cy="912469"/>
          </a:xfrm>
          <a:prstGeom prst="roundRect">
            <a:avLst>
              <a:gd fmla="val 16667" name="adj"/>
            </a:avLst>
          </a:prstGeom>
          <a:solidFill>
            <a:srgbClr val="3086B8"/>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3060"/>
              <a:buFont typeface="Trebuchet MS"/>
              <a:buNone/>
            </a:pPr>
            <a:r>
              <a:rPr b="1" lang="de-DE" sz="3060">
                <a:solidFill>
                  <a:schemeClr val="lt1"/>
                </a:solidFill>
                <a:latin typeface="Trebuchet MS"/>
                <a:ea typeface="Trebuchet MS"/>
                <a:cs typeface="Trebuchet MS"/>
                <a:sym typeface="Trebuchet MS"/>
              </a:rPr>
              <a:t>Maslow’s Hierarchy of Needs</a:t>
            </a:r>
            <a:endParaRPr/>
          </a:p>
        </p:txBody>
      </p:sp>
      <p:sp>
        <p:nvSpPr>
          <p:cNvPr id="220" name="Google Shape;220;p23"/>
          <p:cNvSpPr txBox="1"/>
          <p:nvPr>
            <p:ph idx="1" type="subTitle"/>
          </p:nvPr>
        </p:nvSpPr>
        <p:spPr>
          <a:xfrm>
            <a:off x="253735" y="1593005"/>
            <a:ext cx="8520600" cy="3348889"/>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750"/>
              </a:spcBef>
              <a:spcAft>
                <a:spcPts val="0"/>
              </a:spcAft>
              <a:buClr>
                <a:schemeClr val="dk1"/>
              </a:buClr>
              <a:buSzPts val="1800"/>
              <a:buNone/>
            </a:pPr>
            <a:r>
              <a:rPr lang="de-DE"/>
              <a:t>Abraham Maslow is among the most prominent psychologists of the twentieth century. His hierarchy of needs is an image familiar to most business students and managers. The theory is based on a simple premise: Human beings have needs that are hierarchically ranked.</a:t>
            </a:r>
            <a:endParaRPr/>
          </a:p>
          <a:p>
            <a:pPr indent="0" lvl="0" marL="0" rtl="0" algn="l">
              <a:lnSpc>
                <a:spcPct val="90000"/>
              </a:lnSpc>
              <a:spcBef>
                <a:spcPts val="750"/>
              </a:spcBef>
              <a:spcAft>
                <a:spcPts val="0"/>
              </a:spcAft>
              <a:buClr>
                <a:schemeClr val="dk1"/>
              </a:buClr>
              <a:buSzPts val="1800"/>
              <a:buNone/>
            </a:pPr>
            <a:r>
              <a:t/>
            </a:r>
            <a:endParaRPr/>
          </a:p>
        </p:txBody>
      </p:sp>
      <p:sp>
        <p:nvSpPr>
          <p:cNvPr id="221" name="Google Shape;221;p23"/>
          <p:cNvSpPr/>
          <p:nvPr/>
        </p:nvSpPr>
        <p:spPr>
          <a:xfrm>
            <a:off x="524425" y="5402510"/>
            <a:ext cx="9144000" cy="457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rebuchet MS"/>
              <a:ea typeface="Trebuchet MS"/>
              <a:cs typeface="Trebuchet MS"/>
              <a:sym typeface="Trebuchet MS"/>
            </a:endParaRPr>
          </a:p>
        </p:txBody>
      </p:sp>
      <p:sp>
        <p:nvSpPr>
          <p:cNvPr id="222" name="Google Shape;222;p23"/>
          <p:cNvSpPr/>
          <p:nvPr/>
        </p:nvSpPr>
        <p:spPr>
          <a:xfrm>
            <a:off x="524425" y="5859710"/>
            <a:ext cx="9144000" cy="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rebuchet MS"/>
              <a:ea typeface="Trebuchet MS"/>
              <a:cs typeface="Trebuchet MS"/>
              <a:sym typeface="Trebuchet MS"/>
            </a:endParaRPr>
          </a:p>
        </p:txBody>
      </p:sp>
      <p:pic>
        <p:nvPicPr>
          <p:cNvPr descr="A close up of a logo&#10;&#10;Description automatically generated" id="223" name="Google Shape;223;p23"/>
          <p:cNvPicPr preferRelativeResize="0"/>
          <p:nvPr/>
        </p:nvPicPr>
        <p:blipFill rotWithShape="1">
          <a:blip r:embed="rId3">
            <a:alphaModFix/>
          </a:blip>
          <a:srcRect b="0" l="0" r="0" t="0"/>
          <a:stretch/>
        </p:blipFill>
        <p:spPr>
          <a:xfrm>
            <a:off x="524425" y="6307332"/>
            <a:ext cx="1710047" cy="408041"/>
          </a:xfrm>
          <a:prstGeom prst="rect">
            <a:avLst/>
          </a:prstGeom>
          <a:noFill/>
          <a:ln>
            <a:noFill/>
          </a:ln>
        </p:spPr>
      </p:pic>
      <p:sp>
        <p:nvSpPr>
          <p:cNvPr id="224" name="Google Shape;224;p23"/>
          <p:cNvSpPr/>
          <p:nvPr/>
        </p:nvSpPr>
        <p:spPr>
          <a:xfrm>
            <a:off x="2771988" y="6346041"/>
            <a:ext cx="2991525" cy="36933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de-DE" sz="1800" u="none" cap="none" strike="noStrike">
                <a:solidFill>
                  <a:srgbClr val="000000"/>
                </a:solidFill>
                <a:latin typeface="Trebuchet MS"/>
                <a:ea typeface="Trebuchet MS"/>
                <a:cs typeface="Trebuchet MS"/>
                <a:sym typeface="Trebuchet MS"/>
              </a:rPr>
              <a:t>2018-1-AT01-KA202-039242</a:t>
            </a:r>
            <a:endParaRPr b="0" i="0" sz="1800" u="none" cap="none" strike="noStrike">
              <a:solidFill>
                <a:schemeClr val="dk1"/>
              </a:solidFill>
              <a:latin typeface="Trebuchet MS"/>
              <a:ea typeface="Trebuchet MS"/>
              <a:cs typeface="Trebuchet MS"/>
              <a:sym typeface="Trebuchet MS"/>
            </a:endParaRPr>
          </a:p>
        </p:txBody>
      </p:sp>
      <p:pic>
        <p:nvPicPr>
          <p:cNvPr id="225" name="Google Shape;225;p23"/>
          <p:cNvPicPr preferRelativeResize="0"/>
          <p:nvPr/>
        </p:nvPicPr>
        <p:blipFill rotWithShape="1">
          <a:blip r:embed="rId4">
            <a:alphaModFix/>
          </a:blip>
          <a:srcRect b="0" l="0" r="0" t="0"/>
          <a:stretch/>
        </p:blipFill>
        <p:spPr>
          <a:xfrm>
            <a:off x="76363" y="2708032"/>
            <a:ext cx="3616406" cy="2931731"/>
          </a:xfrm>
          <a:prstGeom prst="rect">
            <a:avLst/>
          </a:prstGeom>
          <a:noFill/>
          <a:ln>
            <a:noFill/>
          </a:ln>
        </p:spPr>
      </p:pic>
      <p:sp>
        <p:nvSpPr>
          <p:cNvPr id="226" name="Google Shape;226;p23"/>
          <p:cNvSpPr/>
          <p:nvPr/>
        </p:nvSpPr>
        <p:spPr>
          <a:xfrm>
            <a:off x="3934281" y="3862164"/>
            <a:ext cx="4834843" cy="1777599"/>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1800"/>
              <a:buFont typeface="Arial"/>
              <a:buNone/>
            </a:pPr>
            <a:r>
              <a:rPr b="0" i="0" lang="de-DE" sz="1800" u="none" cap="none" strike="noStrike">
                <a:solidFill>
                  <a:schemeClr val="dk1"/>
                </a:solidFill>
                <a:latin typeface="Trebuchet MS"/>
                <a:ea typeface="Trebuchet MS"/>
                <a:cs typeface="Trebuchet MS"/>
                <a:sym typeface="Trebuchet MS"/>
              </a:rPr>
              <a:t>The most basic of Maslow’s needs are physiological needs. Physiological needs refer to the need for food, water, and other biological needs. These needs are basic because when they are lacking, the search for them may overpower all other urges.</a:t>
            </a:r>
            <a:endParaRPr b="0" i="0" sz="1800" u="none" cap="none" strike="noStrike">
              <a:solidFill>
                <a:schemeClr val="dk1"/>
              </a:solidFill>
              <a:latin typeface="Trebuchet MS"/>
              <a:ea typeface="Trebuchet MS"/>
              <a:cs typeface="Trebuchet MS"/>
              <a:sym typeface="Trebuchet MS"/>
            </a:endParaRPr>
          </a:p>
        </p:txBody>
      </p:sp>
      <p:pic>
        <p:nvPicPr>
          <p:cNvPr descr="Ein Bild, das Person, stehend, Mann, haltend enthält.&#10;&#10;Automatisch generierte Beschreibung" id="227" name="Google Shape;227;p23"/>
          <p:cNvPicPr preferRelativeResize="0"/>
          <p:nvPr/>
        </p:nvPicPr>
        <p:blipFill rotWithShape="1">
          <a:blip r:embed="rId5">
            <a:alphaModFix/>
          </a:blip>
          <a:srcRect b="0" l="0" r="0" t="0"/>
          <a:stretch/>
        </p:blipFill>
        <p:spPr>
          <a:xfrm flipH="1">
            <a:off x="7051431" y="115412"/>
            <a:ext cx="1841152" cy="137990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24"/>
          <p:cNvSpPr/>
          <p:nvPr>
            <p:ph type="ctrTitle"/>
          </p:nvPr>
        </p:nvSpPr>
        <p:spPr>
          <a:xfrm>
            <a:off x="2699238" y="642981"/>
            <a:ext cx="3745524" cy="797026"/>
          </a:xfrm>
          <a:prstGeom prst="roundRect">
            <a:avLst>
              <a:gd fmla="val 16667" name="adj"/>
            </a:avLst>
          </a:prstGeom>
          <a:solidFill>
            <a:srgbClr val="3086B8"/>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3060"/>
              <a:buFont typeface="Trebuchet MS"/>
              <a:buNone/>
            </a:pPr>
            <a:r>
              <a:rPr b="1" lang="de-DE" sz="3060">
                <a:solidFill>
                  <a:schemeClr val="lt1"/>
                </a:solidFill>
                <a:latin typeface="Trebuchet MS"/>
                <a:ea typeface="Trebuchet MS"/>
                <a:cs typeface="Trebuchet MS"/>
                <a:sym typeface="Trebuchet MS"/>
              </a:rPr>
              <a:t>Maslow’s Hierarchy of Needs</a:t>
            </a:r>
            <a:endParaRPr/>
          </a:p>
        </p:txBody>
      </p:sp>
      <p:sp>
        <p:nvSpPr>
          <p:cNvPr id="233" name="Google Shape;233;p24"/>
          <p:cNvSpPr txBox="1"/>
          <p:nvPr>
            <p:ph idx="1" type="subTitle"/>
          </p:nvPr>
        </p:nvSpPr>
        <p:spPr>
          <a:xfrm>
            <a:off x="253735" y="1926337"/>
            <a:ext cx="8520600" cy="2579916"/>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750"/>
              </a:spcBef>
              <a:spcAft>
                <a:spcPts val="0"/>
              </a:spcAft>
              <a:buClr>
                <a:schemeClr val="dk1"/>
              </a:buClr>
              <a:buSzPts val="1600"/>
              <a:buNone/>
            </a:pPr>
            <a:r>
              <a:rPr lang="de-DE"/>
              <a:t>Maslow´s hierarchy is a systematic way of thinking about the different needs employees may have at any given point and explains different reactions they may have to similar treatment.</a:t>
            </a:r>
            <a:endParaRPr/>
          </a:p>
          <a:p>
            <a:pPr indent="0" lvl="0" marL="0" rtl="0" algn="l">
              <a:lnSpc>
                <a:spcPct val="90000"/>
              </a:lnSpc>
              <a:spcBef>
                <a:spcPts val="750"/>
              </a:spcBef>
              <a:spcAft>
                <a:spcPts val="0"/>
              </a:spcAft>
              <a:buClr>
                <a:schemeClr val="dk1"/>
              </a:buClr>
              <a:buSzPts val="1600"/>
              <a:buNone/>
            </a:pPr>
            <a:r>
              <a:t/>
            </a:r>
            <a:endParaRPr sz="2000"/>
          </a:p>
          <a:p>
            <a:pPr indent="0" lvl="0" marL="0" rtl="0" algn="l">
              <a:lnSpc>
                <a:spcPct val="90000"/>
              </a:lnSpc>
              <a:spcBef>
                <a:spcPts val="750"/>
              </a:spcBef>
              <a:spcAft>
                <a:spcPts val="0"/>
              </a:spcAft>
              <a:buClr>
                <a:schemeClr val="dk1"/>
              </a:buClr>
              <a:buSzPts val="1600"/>
              <a:buNone/>
            </a:pPr>
            <a:r>
              <a:rPr lang="de-DE"/>
              <a:t>An employee who is trying to satisfy esteem needs may feel gratified when her supervisor praises an accomplishment. By making the effort to satisfy the different needs of each employee, organizations may ensure a highly motivated workforce.</a:t>
            </a:r>
            <a:endParaRPr/>
          </a:p>
          <a:p>
            <a:pPr indent="0" lvl="0" marL="0" rtl="0" algn="l">
              <a:lnSpc>
                <a:spcPct val="90000"/>
              </a:lnSpc>
              <a:spcBef>
                <a:spcPts val="750"/>
              </a:spcBef>
              <a:spcAft>
                <a:spcPts val="0"/>
              </a:spcAft>
              <a:buClr>
                <a:schemeClr val="dk1"/>
              </a:buClr>
              <a:buSzPts val="1800"/>
              <a:buNone/>
            </a:pPr>
            <a:r>
              <a:t/>
            </a:r>
            <a:endParaRPr/>
          </a:p>
        </p:txBody>
      </p:sp>
      <p:sp>
        <p:nvSpPr>
          <p:cNvPr id="234" name="Google Shape;234;p24"/>
          <p:cNvSpPr/>
          <p:nvPr/>
        </p:nvSpPr>
        <p:spPr>
          <a:xfrm>
            <a:off x="524425" y="5402510"/>
            <a:ext cx="9144000" cy="457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rebuchet MS"/>
              <a:ea typeface="Trebuchet MS"/>
              <a:cs typeface="Trebuchet MS"/>
              <a:sym typeface="Trebuchet MS"/>
            </a:endParaRPr>
          </a:p>
        </p:txBody>
      </p:sp>
      <p:sp>
        <p:nvSpPr>
          <p:cNvPr id="235" name="Google Shape;235;p24"/>
          <p:cNvSpPr/>
          <p:nvPr/>
        </p:nvSpPr>
        <p:spPr>
          <a:xfrm>
            <a:off x="524425" y="5859710"/>
            <a:ext cx="9144000" cy="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rebuchet MS"/>
              <a:ea typeface="Trebuchet MS"/>
              <a:cs typeface="Trebuchet MS"/>
              <a:sym typeface="Trebuchet MS"/>
            </a:endParaRPr>
          </a:p>
        </p:txBody>
      </p:sp>
      <p:pic>
        <p:nvPicPr>
          <p:cNvPr descr="A close up of a logo&#10;&#10;Description automatically generated" id="236" name="Google Shape;236;p24"/>
          <p:cNvPicPr preferRelativeResize="0"/>
          <p:nvPr/>
        </p:nvPicPr>
        <p:blipFill rotWithShape="1">
          <a:blip r:embed="rId3">
            <a:alphaModFix/>
          </a:blip>
          <a:srcRect b="0" l="0" r="0" t="0"/>
          <a:stretch/>
        </p:blipFill>
        <p:spPr>
          <a:xfrm>
            <a:off x="524425" y="6307332"/>
            <a:ext cx="1710047" cy="408041"/>
          </a:xfrm>
          <a:prstGeom prst="rect">
            <a:avLst/>
          </a:prstGeom>
          <a:noFill/>
          <a:ln>
            <a:noFill/>
          </a:ln>
        </p:spPr>
      </p:pic>
      <p:sp>
        <p:nvSpPr>
          <p:cNvPr id="237" name="Google Shape;237;p24"/>
          <p:cNvSpPr/>
          <p:nvPr/>
        </p:nvSpPr>
        <p:spPr>
          <a:xfrm>
            <a:off x="2771988" y="6346041"/>
            <a:ext cx="2991525" cy="36933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de-DE" sz="1800" u="none" cap="none" strike="noStrike">
                <a:solidFill>
                  <a:srgbClr val="000000"/>
                </a:solidFill>
                <a:latin typeface="Trebuchet MS"/>
                <a:ea typeface="Trebuchet MS"/>
                <a:cs typeface="Trebuchet MS"/>
                <a:sym typeface="Trebuchet MS"/>
              </a:rPr>
              <a:t>2018-1-AT01-KA202-039242</a:t>
            </a:r>
            <a:endParaRPr b="0" i="0" sz="1800" u="none" cap="none" strike="noStrike">
              <a:solidFill>
                <a:schemeClr val="dk1"/>
              </a:solidFill>
              <a:latin typeface="Trebuchet MS"/>
              <a:ea typeface="Trebuchet MS"/>
              <a:cs typeface="Trebuchet MS"/>
              <a:sym typeface="Trebuchet MS"/>
            </a:endParaRPr>
          </a:p>
        </p:txBody>
      </p:sp>
      <p:pic>
        <p:nvPicPr>
          <p:cNvPr descr="Ein Bild, das Person, stehend, Mann, haltend enthält.&#10;&#10;Automatisch generierte Beschreibung" id="238" name="Google Shape;238;p24"/>
          <p:cNvPicPr preferRelativeResize="0"/>
          <p:nvPr/>
        </p:nvPicPr>
        <p:blipFill rotWithShape="1">
          <a:blip r:embed="rId4">
            <a:alphaModFix/>
          </a:blip>
          <a:srcRect b="0" l="0" r="0" t="0"/>
          <a:stretch/>
        </p:blipFill>
        <p:spPr>
          <a:xfrm flipH="1">
            <a:off x="7051431" y="115412"/>
            <a:ext cx="1841152" cy="137990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25"/>
          <p:cNvSpPr/>
          <p:nvPr>
            <p:ph type="ctrTitle"/>
          </p:nvPr>
        </p:nvSpPr>
        <p:spPr>
          <a:xfrm>
            <a:off x="2523392" y="571500"/>
            <a:ext cx="3740966" cy="868507"/>
          </a:xfrm>
          <a:prstGeom prst="roundRect">
            <a:avLst>
              <a:gd fmla="val 16667" name="adj"/>
            </a:avLst>
          </a:prstGeom>
          <a:solidFill>
            <a:srgbClr val="3086B8"/>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3060"/>
              <a:buFont typeface="Trebuchet MS"/>
              <a:buNone/>
            </a:pPr>
            <a:r>
              <a:rPr b="1" lang="de-DE" sz="3060">
                <a:solidFill>
                  <a:schemeClr val="lt1"/>
                </a:solidFill>
                <a:latin typeface="Trebuchet MS"/>
                <a:ea typeface="Trebuchet MS"/>
                <a:cs typeface="Trebuchet MS"/>
                <a:sym typeface="Trebuchet MS"/>
              </a:rPr>
              <a:t>What motivates employees? </a:t>
            </a:r>
            <a:endParaRPr/>
          </a:p>
        </p:txBody>
      </p:sp>
      <p:sp>
        <p:nvSpPr>
          <p:cNvPr id="244" name="Google Shape;244;p25"/>
          <p:cNvSpPr txBox="1"/>
          <p:nvPr>
            <p:ph idx="1" type="subTitle"/>
          </p:nvPr>
        </p:nvSpPr>
        <p:spPr>
          <a:xfrm>
            <a:off x="306125" y="1596421"/>
            <a:ext cx="8484784" cy="3695351"/>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750"/>
              </a:spcBef>
              <a:spcAft>
                <a:spcPts val="0"/>
              </a:spcAft>
              <a:buClr>
                <a:schemeClr val="dk1"/>
              </a:buClr>
              <a:buSzPts val="1800"/>
              <a:buNone/>
            </a:pPr>
            <a:r>
              <a:rPr b="1" lang="de-DE"/>
              <a:t>What are the tools companies can use to ensure a motivated workforce?</a:t>
            </a:r>
            <a:endParaRPr/>
          </a:p>
          <a:p>
            <a:pPr indent="0" lvl="0" marL="0" rtl="0" algn="l">
              <a:lnSpc>
                <a:spcPct val="90000"/>
              </a:lnSpc>
              <a:spcBef>
                <a:spcPts val="750"/>
              </a:spcBef>
              <a:spcAft>
                <a:spcPts val="0"/>
              </a:spcAft>
              <a:buClr>
                <a:schemeClr val="dk1"/>
              </a:buClr>
              <a:buSzPts val="1800"/>
              <a:buNone/>
            </a:pPr>
            <a:r>
              <a:t/>
            </a:r>
            <a:endParaRPr b="1" sz="1100"/>
          </a:p>
          <a:p>
            <a:pPr indent="0" lvl="0" marL="0" rtl="0" algn="l">
              <a:lnSpc>
                <a:spcPct val="90000"/>
              </a:lnSpc>
              <a:spcBef>
                <a:spcPts val="750"/>
              </a:spcBef>
              <a:spcAft>
                <a:spcPts val="0"/>
              </a:spcAft>
              <a:buClr>
                <a:schemeClr val="dk1"/>
              </a:buClr>
              <a:buSzPts val="1800"/>
              <a:buNone/>
            </a:pPr>
            <a:r>
              <a:rPr lang="de-DE"/>
              <a:t>Many of us assume the most important motivator at work is pay. Yet, studies point to a different factor as the major influence over worker motivation — job design. </a:t>
            </a:r>
            <a:endParaRPr/>
          </a:p>
          <a:p>
            <a:pPr indent="0" lvl="0" marL="0" rtl="0" algn="l">
              <a:lnSpc>
                <a:spcPct val="90000"/>
              </a:lnSpc>
              <a:spcBef>
                <a:spcPts val="750"/>
              </a:spcBef>
              <a:spcAft>
                <a:spcPts val="0"/>
              </a:spcAft>
              <a:buClr>
                <a:schemeClr val="dk1"/>
              </a:buClr>
              <a:buSzPts val="1800"/>
              <a:buNone/>
            </a:pPr>
            <a:r>
              <a:t/>
            </a:r>
            <a:endParaRPr sz="1000"/>
          </a:p>
          <a:p>
            <a:pPr indent="0" lvl="0" marL="0" rtl="0" algn="l">
              <a:lnSpc>
                <a:spcPct val="90000"/>
              </a:lnSpc>
              <a:spcBef>
                <a:spcPts val="750"/>
              </a:spcBef>
              <a:spcAft>
                <a:spcPts val="0"/>
              </a:spcAft>
              <a:buClr>
                <a:schemeClr val="dk1"/>
              </a:buClr>
              <a:buSzPts val="1800"/>
              <a:buNone/>
            </a:pPr>
            <a:r>
              <a:rPr lang="de-DE"/>
              <a:t>How a job is designed has a major impact on employee motivation, job satisfaction, commitment to an organization, absenteeism and turnover.</a:t>
            </a:r>
            <a:endParaRPr/>
          </a:p>
          <a:p>
            <a:pPr indent="0" lvl="0" marL="0" rtl="0" algn="l">
              <a:lnSpc>
                <a:spcPct val="90000"/>
              </a:lnSpc>
              <a:spcBef>
                <a:spcPts val="750"/>
              </a:spcBef>
              <a:spcAft>
                <a:spcPts val="0"/>
              </a:spcAft>
              <a:buClr>
                <a:schemeClr val="dk1"/>
              </a:buClr>
              <a:buSzPts val="1800"/>
              <a:buNone/>
            </a:pPr>
            <a:r>
              <a:t/>
            </a:r>
            <a:endParaRPr sz="700"/>
          </a:p>
          <a:p>
            <a:pPr indent="0" lvl="0" marL="0" rtl="0" algn="l">
              <a:lnSpc>
                <a:spcPct val="90000"/>
              </a:lnSpc>
              <a:spcBef>
                <a:spcPts val="750"/>
              </a:spcBef>
              <a:spcAft>
                <a:spcPts val="0"/>
              </a:spcAft>
              <a:buClr>
                <a:schemeClr val="dk1"/>
              </a:buClr>
              <a:buSzPts val="1800"/>
              <a:buNone/>
            </a:pPr>
            <a:r>
              <a:t/>
            </a:r>
            <a:endParaRPr/>
          </a:p>
          <a:p>
            <a:pPr indent="0" lvl="0" marL="0" rtl="0" algn="l">
              <a:lnSpc>
                <a:spcPct val="90000"/>
              </a:lnSpc>
              <a:spcBef>
                <a:spcPts val="750"/>
              </a:spcBef>
              <a:spcAft>
                <a:spcPts val="0"/>
              </a:spcAft>
              <a:buClr>
                <a:schemeClr val="dk1"/>
              </a:buClr>
              <a:buSzPts val="1800"/>
              <a:buNone/>
            </a:pPr>
            <a:r>
              <a:t/>
            </a:r>
            <a:endParaRPr/>
          </a:p>
        </p:txBody>
      </p:sp>
      <p:sp>
        <p:nvSpPr>
          <p:cNvPr id="245" name="Google Shape;245;p25"/>
          <p:cNvSpPr/>
          <p:nvPr/>
        </p:nvSpPr>
        <p:spPr>
          <a:xfrm>
            <a:off x="524425" y="5402510"/>
            <a:ext cx="9144000" cy="457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rebuchet MS"/>
              <a:ea typeface="Trebuchet MS"/>
              <a:cs typeface="Trebuchet MS"/>
              <a:sym typeface="Trebuchet MS"/>
            </a:endParaRPr>
          </a:p>
        </p:txBody>
      </p:sp>
      <p:sp>
        <p:nvSpPr>
          <p:cNvPr id="246" name="Google Shape;246;p25"/>
          <p:cNvSpPr/>
          <p:nvPr/>
        </p:nvSpPr>
        <p:spPr>
          <a:xfrm>
            <a:off x="524425" y="5859710"/>
            <a:ext cx="9144000" cy="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rebuchet MS"/>
              <a:ea typeface="Trebuchet MS"/>
              <a:cs typeface="Trebuchet MS"/>
              <a:sym typeface="Trebuchet MS"/>
            </a:endParaRPr>
          </a:p>
        </p:txBody>
      </p:sp>
      <p:pic>
        <p:nvPicPr>
          <p:cNvPr descr="A close up of a logo&#10;&#10;Description automatically generated" id="247" name="Google Shape;247;p25"/>
          <p:cNvPicPr preferRelativeResize="0"/>
          <p:nvPr/>
        </p:nvPicPr>
        <p:blipFill rotWithShape="1">
          <a:blip r:embed="rId3">
            <a:alphaModFix/>
          </a:blip>
          <a:srcRect b="0" l="0" r="0" t="0"/>
          <a:stretch/>
        </p:blipFill>
        <p:spPr>
          <a:xfrm>
            <a:off x="524425" y="6307332"/>
            <a:ext cx="1710047" cy="408041"/>
          </a:xfrm>
          <a:prstGeom prst="rect">
            <a:avLst/>
          </a:prstGeom>
          <a:noFill/>
          <a:ln>
            <a:noFill/>
          </a:ln>
        </p:spPr>
      </p:pic>
      <p:sp>
        <p:nvSpPr>
          <p:cNvPr id="248" name="Google Shape;248;p25"/>
          <p:cNvSpPr/>
          <p:nvPr/>
        </p:nvSpPr>
        <p:spPr>
          <a:xfrm>
            <a:off x="2771988" y="6346041"/>
            <a:ext cx="2991525" cy="36933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de-DE" sz="1800" u="none" cap="none" strike="noStrike">
                <a:solidFill>
                  <a:srgbClr val="000000"/>
                </a:solidFill>
                <a:latin typeface="Trebuchet MS"/>
                <a:ea typeface="Trebuchet MS"/>
                <a:cs typeface="Trebuchet MS"/>
                <a:sym typeface="Trebuchet MS"/>
              </a:rPr>
              <a:t>2018-1-AT01-KA202-039242</a:t>
            </a:r>
            <a:endParaRPr b="0" i="0" sz="1800" u="none" cap="none" strike="noStrike">
              <a:solidFill>
                <a:schemeClr val="dk1"/>
              </a:solidFill>
              <a:latin typeface="Trebuchet MS"/>
              <a:ea typeface="Trebuchet MS"/>
              <a:cs typeface="Trebuchet MS"/>
              <a:sym typeface="Trebuchet MS"/>
            </a:endParaRPr>
          </a:p>
        </p:txBody>
      </p:sp>
      <p:sp>
        <p:nvSpPr>
          <p:cNvPr id="249" name="Google Shape;249;p25"/>
          <p:cNvSpPr txBox="1"/>
          <p:nvPr/>
        </p:nvSpPr>
        <p:spPr>
          <a:xfrm>
            <a:off x="306125" y="4119064"/>
            <a:ext cx="8332548" cy="1512046"/>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1800"/>
              <a:buFont typeface="Arial"/>
              <a:buNone/>
            </a:pPr>
            <a:r>
              <a:rPr b="0" i="0" lang="de-DE" sz="1800" u="none" cap="none" strike="noStrike">
                <a:solidFill>
                  <a:schemeClr val="dk1"/>
                </a:solidFill>
                <a:latin typeface="Trebuchet MS"/>
                <a:ea typeface="Trebuchet MS"/>
                <a:cs typeface="Trebuchet MS"/>
                <a:sym typeface="Trebuchet MS"/>
              </a:rPr>
              <a:t>The question of how to properly design jobs so that employees are more productive and more satisfied has received attention from managers and researchers since the beginning of the 20th Century.</a:t>
            </a:r>
            <a:endParaRPr b="0" i="0" sz="1400" u="none" cap="none" strike="noStrike">
              <a:solidFill>
                <a:srgbClr val="000000"/>
              </a:solidFill>
              <a:latin typeface="Arial"/>
              <a:ea typeface="Arial"/>
              <a:cs typeface="Arial"/>
              <a:sym typeface="Arial"/>
            </a:endParaRPr>
          </a:p>
        </p:txBody>
      </p:sp>
      <p:pic>
        <p:nvPicPr>
          <p:cNvPr descr="Ein Bild, das Person, stehend, Mann, haltend enthält.&#10;&#10;Automatisch generierte Beschreibung" id="250" name="Google Shape;250;p25"/>
          <p:cNvPicPr preferRelativeResize="0"/>
          <p:nvPr/>
        </p:nvPicPr>
        <p:blipFill rotWithShape="1">
          <a:blip r:embed="rId4">
            <a:alphaModFix/>
          </a:blip>
          <a:srcRect b="0" l="0" r="0" t="0"/>
          <a:stretch/>
        </p:blipFill>
        <p:spPr>
          <a:xfrm flipH="1">
            <a:off x="7051431" y="115412"/>
            <a:ext cx="1841152" cy="137990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26"/>
          <p:cNvSpPr/>
          <p:nvPr/>
        </p:nvSpPr>
        <p:spPr>
          <a:xfrm>
            <a:off x="524425" y="5402510"/>
            <a:ext cx="9144000" cy="457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rebuchet MS"/>
              <a:ea typeface="Trebuchet MS"/>
              <a:cs typeface="Trebuchet MS"/>
              <a:sym typeface="Trebuchet MS"/>
            </a:endParaRPr>
          </a:p>
        </p:txBody>
      </p:sp>
      <p:sp>
        <p:nvSpPr>
          <p:cNvPr id="256" name="Google Shape;256;p26"/>
          <p:cNvSpPr/>
          <p:nvPr/>
        </p:nvSpPr>
        <p:spPr>
          <a:xfrm>
            <a:off x="524425" y="5859710"/>
            <a:ext cx="9144000" cy="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rebuchet MS"/>
              <a:ea typeface="Trebuchet MS"/>
              <a:cs typeface="Trebuchet MS"/>
              <a:sym typeface="Trebuchet MS"/>
            </a:endParaRPr>
          </a:p>
        </p:txBody>
      </p:sp>
      <p:pic>
        <p:nvPicPr>
          <p:cNvPr descr="A close up of a logo&#10;&#10;Description automatically generated" id="257" name="Google Shape;257;p26"/>
          <p:cNvPicPr preferRelativeResize="0"/>
          <p:nvPr/>
        </p:nvPicPr>
        <p:blipFill rotWithShape="1">
          <a:blip r:embed="rId3">
            <a:alphaModFix/>
          </a:blip>
          <a:srcRect b="0" l="0" r="0" t="0"/>
          <a:stretch/>
        </p:blipFill>
        <p:spPr>
          <a:xfrm>
            <a:off x="524425" y="6307332"/>
            <a:ext cx="1710047" cy="408041"/>
          </a:xfrm>
          <a:prstGeom prst="rect">
            <a:avLst/>
          </a:prstGeom>
          <a:noFill/>
          <a:ln>
            <a:noFill/>
          </a:ln>
        </p:spPr>
      </p:pic>
      <p:sp>
        <p:nvSpPr>
          <p:cNvPr id="258" name="Google Shape;258;p26"/>
          <p:cNvSpPr/>
          <p:nvPr/>
        </p:nvSpPr>
        <p:spPr>
          <a:xfrm>
            <a:off x="2771988" y="6346041"/>
            <a:ext cx="2991525" cy="36933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de-DE" sz="1800" u="none" cap="none" strike="noStrike">
                <a:solidFill>
                  <a:srgbClr val="000000"/>
                </a:solidFill>
                <a:latin typeface="Trebuchet MS"/>
                <a:ea typeface="Trebuchet MS"/>
                <a:cs typeface="Trebuchet MS"/>
                <a:sym typeface="Trebuchet MS"/>
              </a:rPr>
              <a:t>2018-1-AT01-KA202-039242</a:t>
            </a:r>
            <a:endParaRPr b="0" i="0" sz="1800" u="none" cap="none" strike="noStrike">
              <a:solidFill>
                <a:schemeClr val="dk1"/>
              </a:solidFill>
              <a:latin typeface="Trebuchet MS"/>
              <a:ea typeface="Trebuchet MS"/>
              <a:cs typeface="Trebuchet MS"/>
              <a:sym typeface="Trebuchet MS"/>
            </a:endParaRPr>
          </a:p>
        </p:txBody>
      </p:sp>
      <p:pic>
        <p:nvPicPr>
          <p:cNvPr id="259" name="Google Shape;259;p26"/>
          <p:cNvPicPr preferRelativeResize="0"/>
          <p:nvPr/>
        </p:nvPicPr>
        <p:blipFill rotWithShape="1">
          <a:blip r:embed="rId4">
            <a:alphaModFix/>
          </a:blip>
          <a:srcRect b="0" l="0" r="0" t="0"/>
          <a:stretch/>
        </p:blipFill>
        <p:spPr>
          <a:xfrm>
            <a:off x="826477" y="1669770"/>
            <a:ext cx="7112978" cy="4007712"/>
          </a:xfrm>
          <a:prstGeom prst="rect">
            <a:avLst/>
          </a:prstGeom>
          <a:noFill/>
          <a:ln>
            <a:noFill/>
          </a:ln>
        </p:spPr>
      </p:pic>
      <p:sp>
        <p:nvSpPr>
          <p:cNvPr id="260" name="Google Shape;260;p26"/>
          <p:cNvSpPr txBox="1"/>
          <p:nvPr/>
        </p:nvSpPr>
        <p:spPr>
          <a:xfrm>
            <a:off x="799155" y="5787168"/>
            <a:ext cx="5091317" cy="2769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1" lang="de-DE" sz="1200" u="none" cap="none" strike="noStrike">
                <a:solidFill>
                  <a:srgbClr val="000000"/>
                </a:solidFill>
                <a:latin typeface="Arial"/>
                <a:ea typeface="Arial"/>
                <a:cs typeface="Arial"/>
                <a:sym typeface="Arial"/>
              </a:rPr>
              <a:t>Source : TALENT4.0 ONLINE LTTA 25.06.2020</a:t>
            </a:r>
            <a:endParaRPr/>
          </a:p>
        </p:txBody>
      </p:sp>
      <p:pic>
        <p:nvPicPr>
          <p:cNvPr descr="Ein Bild, das Person, stehend, Mann, haltend enthält.&#10;&#10;Automatisch generierte Beschreibung" id="261" name="Google Shape;261;p26"/>
          <p:cNvPicPr preferRelativeResize="0"/>
          <p:nvPr/>
        </p:nvPicPr>
        <p:blipFill rotWithShape="1">
          <a:blip r:embed="rId5">
            <a:alphaModFix/>
          </a:blip>
          <a:srcRect b="0" l="0" r="0" t="0"/>
          <a:stretch/>
        </p:blipFill>
        <p:spPr>
          <a:xfrm flipH="1">
            <a:off x="7051431" y="115412"/>
            <a:ext cx="1841152" cy="1379905"/>
          </a:xfrm>
          <a:prstGeom prst="rect">
            <a:avLst/>
          </a:prstGeom>
          <a:noFill/>
          <a:ln>
            <a:noFill/>
          </a:ln>
        </p:spPr>
      </p:pic>
      <p:pic>
        <p:nvPicPr>
          <p:cNvPr descr="Ein Bild, das Zeichnung enthält.&#10;&#10;Automatisch generierte Beschreibung" id="262" name="Google Shape;262;p26"/>
          <p:cNvPicPr preferRelativeResize="0"/>
          <p:nvPr/>
        </p:nvPicPr>
        <p:blipFill rotWithShape="1">
          <a:blip r:embed="rId6">
            <a:alphaModFix/>
          </a:blip>
          <a:srcRect b="0" l="0" r="0" t="0"/>
          <a:stretch/>
        </p:blipFill>
        <p:spPr>
          <a:xfrm>
            <a:off x="2847118" y="198751"/>
            <a:ext cx="3449763" cy="137990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27"/>
          <p:cNvSpPr/>
          <p:nvPr/>
        </p:nvSpPr>
        <p:spPr>
          <a:xfrm>
            <a:off x="524425" y="5402510"/>
            <a:ext cx="9144000" cy="457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rebuchet MS"/>
              <a:ea typeface="Trebuchet MS"/>
              <a:cs typeface="Trebuchet MS"/>
              <a:sym typeface="Trebuchet MS"/>
            </a:endParaRPr>
          </a:p>
        </p:txBody>
      </p:sp>
      <p:sp>
        <p:nvSpPr>
          <p:cNvPr id="268" name="Google Shape;268;p27"/>
          <p:cNvSpPr/>
          <p:nvPr/>
        </p:nvSpPr>
        <p:spPr>
          <a:xfrm>
            <a:off x="524425" y="5859710"/>
            <a:ext cx="9144000" cy="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rebuchet MS"/>
              <a:ea typeface="Trebuchet MS"/>
              <a:cs typeface="Trebuchet MS"/>
              <a:sym typeface="Trebuchet MS"/>
            </a:endParaRPr>
          </a:p>
        </p:txBody>
      </p:sp>
      <p:pic>
        <p:nvPicPr>
          <p:cNvPr descr="A close up of a logo&#10;&#10;Description automatically generated" id="269" name="Google Shape;269;p27"/>
          <p:cNvPicPr preferRelativeResize="0"/>
          <p:nvPr/>
        </p:nvPicPr>
        <p:blipFill rotWithShape="1">
          <a:blip r:embed="rId3">
            <a:alphaModFix/>
          </a:blip>
          <a:srcRect b="0" l="0" r="0" t="0"/>
          <a:stretch/>
        </p:blipFill>
        <p:spPr>
          <a:xfrm>
            <a:off x="524425" y="6307332"/>
            <a:ext cx="1710047" cy="408041"/>
          </a:xfrm>
          <a:prstGeom prst="rect">
            <a:avLst/>
          </a:prstGeom>
          <a:noFill/>
          <a:ln>
            <a:noFill/>
          </a:ln>
        </p:spPr>
      </p:pic>
      <p:sp>
        <p:nvSpPr>
          <p:cNvPr id="270" name="Google Shape;270;p27"/>
          <p:cNvSpPr/>
          <p:nvPr/>
        </p:nvSpPr>
        <p:spPr>
          <a:xfrm>
            <a:off x="2771988" y="6346041"/>
            <a:ext cx="2991525" cy="36933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de-DE" sz="1800" u="none" cap="none" strike="noStrike">
                <a:solidFill>
                  <a:srgbClr val="000000"/>
                </a:solidFill>
                <a:latin typeface="Trebuchet MS"/>
                <a:ea typeface="Trebuchet MS"/>
                <a:cs typeface="Trebuchet MS"/>
                <a:sym typeface="Trebuchet MS"/>
              </a:rPr>
              <a:t>2018-1-AT01-KA202-039242</a:t>
            </a:r>
            <a:endParaRPr b="0" i="0" sz="1800" u="none" cap="none" strike="noStrike">
              <a:solidFill>
                <a:schemeClr val="dk1"/>
              </a:solidFill>
              <a:latin typeface="Trebuchet MS"/>
              <a:ea typeface="Trebuchet MS"/>
              <a:cs typeface="Trebuchet MS"/>
              <a:sym typeface="Trebuchet MS"/>
            </a:endParaRPr>
          </a:p>
        </p:txBody>
      </p:sp>
      <p:sp>
        <p:nvSpPr>
          <p:cNvPr id="271" name="Google Shape;271;p27"/>
          <p:cNvSpPr/>
          <p:nvPr/>
        </p:nvSpPr>
        <p:spPr>
          <a:xfrm>
            <a:off x="485988" y="5848009"/>
            <a:ext cx="4572000" cy="33855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rPr b="0" i="0" lang="de-DE" sz="800" u="none" cap="none" strike="noStrike">
                <a:solidFill>
                  <a:srgbClr val="000000"/>
                </a:solidFill>
                <a:latin typeface="Arial"/>
                <a:ea typeface="Arial"/>
                <a:cs typeface="Arial"/>
                <a:sym typeface="Arial"/>
              </a:rPr>
              <a:t>Source: </a:t>
            </a:r>
            <a:r>
              <a:rPr b="0" i="0" lang="de-DE" sz="800" u="sng" cap="none" strike="noStrike">
                <a:solidFill>
                  <a:schemeClr val="hlink"/>
                </a:solidFill>
                <a:latin typeface="Arial"/>
                <a:ea typeface="Arial"/>
                <a:cs typeface="Arial"/>
                <a:sym typeface="Arial"/>
                <a:hlinkClick r:id="rId4"/>
              </a:rPr>
              <a:t>https://www.shrm.org/ResourcesAndTools/hr-topics/behavioral-competencies/global-and-cultural-effectiveness/Pages/Motivating-Generations-Infographic.aspx</a:t>
            </a:r>
            <a:r>
              <a:rPr b="0" i="0" lang="de-DE" sz="800" u="none" cap="none" strike="noStrike">
                <a:solidFill>
                  <a:srgbClr val="000000"/>
                </a:solidFill>
                <a:latin typeface="Arial"/>
                <a:ea typeface="Arial"/>
                <a:cs typeface="Arial"/>
                <a:sym typeface="Arial"/>
              </a:rPr>
              <a:t> </a:t>
            </a:r>
            <a:endParaRPr b="0" i="0" sz="800" u="none" cap="none" strike="noStrike">
              <a:solidFill>
                <a:srgbClr val="000000"/>
              </a:solidFill>
              <a:latin typeface="Arial"/>
              <a:ea typeface="Arial"/>
              <a:cs typeface="Arial"/>
              <a:sym typeface="Arial"/>
            </a:endParaRPr>
          </a:p>
        </p:txBody>
      </p:sp>
      <p:sp>
        <p:nvSpPr>
          <p:cNvPr id="272" name="Google Shape;272;p27"/>
          <p:cNvSpPr/>
          <p:nvPr/>
        </p:nvSpPr>
        <p:spPr>
          <a:xfrm>
            <a:off x="411592" y="2037702"/>
            <a:ext cx="5351921" cy="268431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de-DE" sz="1600" u="none" cap="none" strike="noStrike">
                <a:solidFill>
                  <a:srgbClr val="000000"/>
                </a:solidFill>
                <a:latin typeface="Arial"/>
                <a:ea typeface="Arial"/>
                <a:cs typeface="Arial"/>
                <a:sym typeface="Arial"/>
              </a:rPr>
              <a:t>Five generations work side by side in today’s workforce, making it important to create an inclusive culture that meets the varying needs of each age group.</a:t>
            </a:r>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de-DE" sz="1600" u="none" cap="none" strike="noStrike">
                <a:solidFill>
                  <a:srgbClr val="000000"/>
                </a:solidFill>
                <a:latin typeface="Arial"/>
                <a:ea typeface="Arial"/>
                <a:cs typeface="Arial"/>
                <a:sym typeface="Arial"/>
              </a:rPr>
              <a:t>Members of each generation bring a distinct set of values, attitudes and behaviors to the workplace. </a:t>
            </a:r>
            <a:endParaRPr/>
          </a:p>
          <a:p>
            <a:pPr indent="0" lvl="0" marL="0" marR="0" rtl="0" algn="l">
              <a:lnSpc>
                <a:spcPct val="100000"/>
              </a:lnSpc>
              <a:spcBef>
                <a:spcPts val="0"/>
              </a:spcBef>
              <a:spcAft>
                <a:spcPts val="0"/>
              </a:spcAft>
              <a:buClr>
                <a:srgbClr val="000000"/>
              </a:buClr>
              <a:buSzPts val="1600"/>
              <a:buFont typeface="Arial"/>
              <a:buNone/>
            </a:pPr>
            <a:r>
              <a:rPr b="0" i="0" lang="de-DE" sz="1600" u="none" cap="none" strike="noStrike">
                <a:solidFill>
                  <a:srgbClr val="000000"/>
                </a:solidFill>
                <a:latin typeface="Arial"/>
                <a:ea typeface="Arial"/>
                <a:cs typeface="Arial"/>
                <a:sym typeface="Arial"/>
              </a:rPr>
              <a:t>The multigenerational workforce requires flexible leadership, policies and programs.</a:t>
            </a:r>
            <a:endParaRPr b="0" i="0" sz="1600" u="none" cap="none" strike="noStrike">
              <a:solidFill>
                <a:srgbClr val="000000"/>
              </a:solidFill>
              <a:latin typeface="Arial"/>
              <a:ea typeface="Arial"/>
              <a:cs typeface="Arial"/>
              <a:sym typeface="Arial"/>
            </a:endParaRPr>
          </a:p>
        </p:txBody>
      </p:sp>
      <p:sp>
        <p:nvSpPr>
          <p:cNvPr id="273" name="Google Shape;273;p27"/>
          <p:cNvSpPr/>
          <p:nvPr/>
        </p:nvSpPr>
        <p:spPr>
          <a:xfrm>
            <a:off x="5871412" y="160420"/>
            <a:ext cx="3192377" cy="962527"/>
          </a:xfrm>
          <a:prstGeom prst="rect">
            <a:avLst/>
          </a:prstGeom>
          <a:solidFill>
            <a:srgbClr val="FFF2CC"/>
          </a:solidFill>
          <a:ln cap="flat" cmpd="sng" w="25400">
            <a:solidFill>
              <a:srgbClr val="4271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de-DE" sz="1400" u="sng" cap="none" strike="noStrike">
                <a:solidFill>
                  <a:schemeClr val="dk1"/>
                </a:solidFill>
                <a:latin typeface="Arial"/>
                <a:ea typeface="Arial"/>
                <a:cs typeface="Arial"/>
                <a:sym typeface="Arial"/>
              </a:rPr>
              <a:t>Traditionalists</a:t>
            </a:r>
            <a:endParaRPr b="1" i="0" sz="1400" u="sng"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br>
              <a:rPr b="0" i="0" lang="de-DE" sz="800" u="none" cap="none" strike="noStrike">
                <a:solidFill>
                  <a:schemeClr val="dk1"/>
                </a:solidFill>
                <a:latin typeface="Arial"/>
                <a:ea typeface="Arial"/>
                <a:cs typeface="Arial"/>
                <a:sym typeface="Arial"/>
              </a:rPr>
            </a:br>
            <a:r>
              <a:rPr b="0" i="0" lang="de-DE" sz="1100" u="none" cap="none" strike="noStrike">
                <a:solidFill>
                  <a:schemeClr val="dk1"/>
                </a:solidFill>
                <a:latin typeface="Arial"/>
                <a:ea typeface="Arial"/>
                <a:cs typeface="Arial"/>
                <a:sym typeface="Arial"/>
              </a:rPr>
              <a:t>Traditionalist are motivated by money, but also want to be respected.</a:t>
            </a:r>
            <a:endParaRPr b="0" i="0" sz="1100" u="none" cap="none" strike="noStrike">
              <a:solidFill>
                <a:schemeClr val="dk1"/>
              </a:solidFill>
              <a:latin typeface="Arial"/>
              <a:ea typeface="Arial"/>
              <a:cs typeface="Arial"/>
              <a:sym typeface="Arial"/>
            </a:endParaRPr>
          </a:p>
        </p:txBody>
      </p:sp>
      <p:sp>
        <p:nvSpPr>
          <p:cNvPr id="274" name="Google Shape;274;p27"/>
          <p:cNvSpPr/>
          <p:nvPr/>
        </p:nvSpPr>
        <p:spPr>
          <a:xfrm>
            <a:off x="5871411" y="1183127"/>
            <a:ext cx="3192377" cy="1149005"/>
          </a:xfrm>
          <a:prstGeom prst="rect">
            <a:avLst/>
          </a:prstGeom>
          <a:solidFill>
            <a:srgbClr val="FFF2CC"/>
          </a:solidFill>
          <a:ln cap="flat" cmpd="sng" w="25400">
            <a:solidFill>
              <a:srgbClr val="4271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de-DE" sz="1400" u="sng" cap="none" strike="noStrike">
                <a:solidFill>
                  <a:schemeClr val="dk1"/>
                </a:solidFill>
                <a:latin typeface="Arial"/>
                <a:ea typeface="Arial"/>
                <a:cs typeface="Arial"/>
                <a:sym typeface="Arial"/>
              </a:rPr>
              <a:t>Baby Boomers</a:t>
            </a:r>
            <a:endParaRPr b="1" i="0" sz="1400" u="sng"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br>
              <a:rPr b="0" i="0" lang="de-DE" sz="800" u="none" cap="none" strike="noStrike">
                <a:solidFill>
                  <a:schemeClr val="dk1"/>
                </a:solidFill>
                <a:latin typeface="Arial"/>
                <a:ea typeface="Arial"/>
                <a:cs typeface="Arial"/>
                <a:sym typeface="Arial"/>
              </a:rPr>
            </a:br>
            <a:r>
              <a:rPr b="0" i="0" lang="de-DE" sz="1100" u="none" cap="none" strike="noStrike">
                <a:solidFill>
                  <a:schemeClr val="dk1"/>
                </a:solidFill>
                <a:latin typeface="Arial"/>
                <a:ea typeface="Arial"/>
                <a:cs typeface="Arial"/>
                <a:sym typeface="Arial"/>
              </a:rPr>
              <a:t>Baby boomers prefer monetary rewards, but also value flexible retirement planning and peer recognition.</a:t>
            </a:r>
            <a:endParaRPr b="0" i="0" sz="800" u="none" cap="none" strike="noStrike">
              <a:solidFill>
                <a:schemeClr val="dk1"/>
              </a:solidFill>
              <a:latin typeface="Arial"/>
              <a:ea typeface="Arial"/>
              <a:cs typeface="Arial"/>
              <a:sym typeface="Arial"/>
            </a:endParaRPr>
          </a:p>
        </p:txBody>
      </p:sp>
      <p:sp>
        <p:nvSpPr>
          <p:cNvPr id="275" name="Google Shape;275;p27"/>
          <p:cNvSpPr/>
          <p:nvPr/>
        </p:nvSpPr>
        <p:spPr>
          <a:xfrm>
            <a:off x="5871410" y="2463794"/>
            <a:ext cx="3192377" cy="1026695"/>
          </a:xfrm>
          <a:prstGeom prst="rect">
            <a:avLst/>
          </a:prstGeom>
          <a:solidFill>
            <a:srgbClr val="FFF2CC"/>
          </a:solidFill>
          <a:ln cap="flat" cmpd="sng" w="25400">
            <a:solidFill>
              <a:srgbClr val="4271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de-DE" sz="1400" u="sng" cap="none" strike="noStrike">
                <a:solidFill>
                  <a:schemeClr val="dk1"/>
                </a:solidFill>
                <a:latin typeface="Arial"/>
                <a:ea typeface="Arial"/>
                <a:cs typeface="Arial"/>
                <a:sym typeface="Arial"/>
              </a:rPr>
              <a:t>Generation X</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br>
              <a:rPr b="0" i="0" lang="de-DE" sz="800" u="none" cap="none" strike="noStrike">
                <a:solidFill>
                  <a:schemeClr val="dk1"/>
                </a:solidFill>
                <a:latin typeface="Arial"/>
                <a:ea typeface="Arial"/>
                <a:cs typeface="Arial"/>
                <a:sym typeface="Arial"/>
              </a:rPr>
            </a:br>
            <a:r>
              <a:rPr b="0" i="0" lang="de-DE" sz="1100" u="none" cap="none" strike="noStrike">
                <a:solidFill>
                  <a:schemeClr val="dk1"/>
                </a:solidFill>
                <a:latin typeface="Arial"/>
                <a:ea typeface="Arial"/>
                <a:cs typeface="Arial"/>
                <a:sym typeface="Arial"/>
              </a:rPr>
              <a:t>Generation X values bonuses and stock as monetary rewards and workplace flexibility as a non-monetary reward.</a:t>
            </a:r>
            <a:endParaRPr b="0" i="0" sz="1100" u="none" cap="none" strike="noStrike">
              <a:solidFill>
                <a:schemeClr val="dk1"/>
              </a:solidFill>
              <a:latin typeface="Arial"/>
              <a:ea typeface="Arial"/>
              <a:cs typeface="Arial"/>
              <a:sym typeface="Arial"/>
            </a:endParaRPr>
          </a:p>
        </p:txBody>
      </p:sp>
      <p:sp>
        <p:nvSpPr>
          <p:cNvPr id="276" name="Google Shape;276;p27"/>
          <p:cNvSpPr/>
          <p:nvPr/>
        </p:nvSpPr>
        <p:spPr>
          <a:xfrm>
            <a:off x="5847350" y="3585846"/>
            <a:ext cx="3192378" cy="962092"/>
          </a:xfrm>
          <a:prstGeom prst="rect">
            <a:avLst/>
          </a:prstGeom>
          <a:solidFill>
            <a:srgbClr val="FFF2CC"/>
          </a:solidFill>
          <a:ln cap="flat" cmpd="sng" w="25400">
            <a:solidFill>
              <a:srgbClr val="4271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de-DE" sz="1400" u="sng" cap="none" strike="noStrike">
                <a:solidFill>
                  <a:schemeClr val="dk1"/>
                </a:solidFill>
                <a:latin typeface="Arial"/>
                <a:ea typeface="Arial"/>
                <a:cs typeface="Arial"/>
                <a:sym typeface="Arial"/>
              </a:rPr>
              <a:t>Generation Y</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br>
              <a:rPr b="0" i="0" lang="de-DE" sz="800" u="none" cap="none" strike="noStrike">
                <a:solidFill>
                  <a:schemeClr val="dk1"/>
                </a:solidFill>
                <a:latin typeface="Arial"/>
                <a:ea typeface="Arial"/>
                <a:cs typeface="Arial"/>
                <a:sym typeface="Arial"/>
              </a:rPr>
            </a:br>
            <a:r>
              <a:rPr b="0" i="0" lang="de-DE" sz="1100" u="none" cap="none" strike="noStrike">
                <a:solidFill>
                  <a:schemeClr val="dk1"/>
                </a:solidFill>
                <a:latin typeface="Arial"/>
                <a:ea typeface="Arial"/>
                <a:cs typeface="Arial"/>
                <a:sym typeface="Arial"/>
              </a:rPr>
              <a:t>Generation Y wants stock options as a monetary reward and values feedback as a non-monetary reward.</a:t>
            </a:r>
            <a:endParaRPr b="0" i="0" sz="1100" u="none" cap="none" strike="noStrike">
              <a:solidFill>
                <a:schemeClr val="dk1"/>
              </a:solidFill>
              <a:latin typeface="Arial"/>
              <a:ea typeface="Arial"/>
              <a:cs typeface="Arial"/>
              <a:sym typeface="Arial"/>
            </a:endParaRPr>
          </a:p>
        </p:txBody>
      </p:sp>
      <p:sp>
        <p:nvSpPr>
          <p:cNvPr id="277" name="Google Shape;277;p27"/>
          <p:cNvSpPr/>
          <p:nvPr/>
        </p:nvSpPr>
        <p:spPr>
          <a:xfrm>
            <a:off x="5847350" y="4668687"/>
            <a:ext cx="3192378" cy="1132965"/>
          </a:xfrm>
          <a:prstGeom prst="rect">
            <a:avLst/>
          </a:prstGeom>
          <a:solidFill>
            <a:srgbClr val="FFF2CC"/>
          </a:solidFill>
          <a:ln cap="flat" cmpd="sng" w="25400">
            <a:solidFill>
              <a:srgbClr val="4271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de-DE" sz="1400" u="sng" cap="none" strike="noStrike">
                <a:solidFill>
                  <a:schemeClr val="dk1"/>
                </a:solidFill>
                <a:latin typeface="Arial"/>
                <a:ea typeface="Arial"/>
                <a:cs typeface="Arial"/>
                <a:sym typeface="Arial"/>
              </a:rPr>
              <a:t>Generation Z</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br>
              <a:rPr b="0" i="0" lang="de-DE" sz="800" u="none" cap="none" strike="noStrike">
                <a:solidFill>
                  <a:schemeClr val="dk1"/>
                </a:solidFill>
                <a:latin typeface="Arial"/>
                <a:ea typeface="Arial"/>
                <a:cs typeface="Arial"/>
                <a:sym typeface="Arial"/>
              </a:rPr>
            </a:br>
            <a:r>
              <a:rPr b="0" i="0" lang="de-DE" sz="1100" u="none" cap="none" strike="noStrike">
                <a:solidFill>
                  <a:schemeClr val="dk1"/>
                </a:solidFill>
                <a:latin typeface="Arial"/>
                <a:ea typeface="Arial"/>
                <a:cs typeface="Arial"/>
                <a:sym typeface="Arial"/>
              </a:rPr>
              <a:t>Generation Z is more interested in social rewards (mentorship and constant feedback) than money, but also is motivated by meaningful work and being given responsibility.</a:t>
            </a:r>
            <a:endParaRPr b="0" i="0" sz="1100" u="none" cap="none" strike="noStrike">
              <a:solidFill>
                <a:schemeClr val="dk1"/>
              </a:solidFill>
              <a:latin typeface="Arial"/>
              <a:ea typeface="Arial"/>
              <a:cs typeface="Arial"/>
              <a:sym typeface="Arial"/>
            </a:endParaRPr>
          </a:p>
        </p:txBody>
      </p:sp>
      <p:sp>
        <p:nvSpPr>
          <p:cNvPr id="278" name="Google Shape;278;p27"/>
          <p:cNvSpPr/>
          <p:nvPr>
            <p:ph type="ctrTitle"/>
          </p:nvPr>
        </p:nvSpPr>
        <p:spPr>
          <a:xfrm>
            <a:off x="1360803" y="4287758"/>
            <a:ext cx="2406701" cy="868507"/>
          </a:xfrm>
          <a:prstGeom prst="roundRect">
            <a:avLst>
              <a:gd fmla="val 16667" name="adj"/>
            </a:avLst>
          </a:prstGeom>
          <a:solidFill>
            <a:srgbClr val="3086B8"/>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3060"/>
              <a:buFont typeface="Trebuchet MS"/>
              <a:buNone/>
            </a:pPr>
            <a:r>
              <a:rPr b="1" lang="de-DE" sz="2800">
                <a:solidFill>
                  <a:schemeClr val="lt1"/>
                </a:solidFill>
                <a:latin typeface="Trebuchet MS"/>
                <a:ea typeface="Trebuchet MS"/>
                <a:cs typeface="Trebuchet MS"/>
                <a:sym typeface="Trebuchet MS"/>
              </a:rPr>
              <a:t>Stereotypes?</a:t>
            </a:r>
            <a:endParaRPr sz="2800"/>
          </a:p>
        </p:txBody>
      </p:sp>
      <p:pic>
        <p:nvPicPr>
          <p:cNvPr descr="Ein Bild, das drinnen, orange, klein, sitzend enthält.&#10;&#10;Automatisch generierte Beschreibung" id="279" name="Google Shape;279;p27"/>
          <p:cNvPicPr preferRelativeResize="0"/>
          <p:nvPr/>
        </p:nvPicPr>
        <p:blipFill rotWithShape="1">
          <a:blip r:embed="rId5">
            <a:alphaModFix/>
          </a:blip>
          <a:srcRect b="0" l="0" r="0" t="0"/>
          <a:stretch/>
        </p:blipFill>
        <p:spPr>
          <a:xfrm>
            <a:off x="2963008" y="142627"/>
            <a:ext cx="1608992" cy="160899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28"/>
          <p:cNvSpPr/>
          <p:nvPr>
            <p:ph type="ctrTitle"/>
          </p:nvPr>
        </p:nvSpPr>
        <p:spPr>
          <a:xfrm>
            <a:off x="2624359" y="434205"/>
            <a:ext cx="3895281" cy="951927"/>
          </a:xfrm>
          <a:prstGeom prst="roundRect">
            <a:avLst>
              <a:gd fmla="val 16667" name="adj"/>
            </a:avLst>
          </a:prstGeom>
          <a:solidFill>
            <a:srgbClr val="3086B8"/>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3060"/>
              <a:buFont typeface="Trebuchet MS"/>
              <a:buNone/>
            </a:pPr>
            <a:r>
              <a:rPr b="1" lang="de-DE" sz="3060">
                <a:solidFill>
                  <a:schemeClr val="lt1"/>
                </a:solidFill>
                <a:latin typeface="Trebuchet MS"/>
                <a:ea typeface="Trebuchet MS"/>
                <a:cs typeface="Trebuchet MS"/>
                <a:sym typeface="Trebuchet MS"/>
              </a:rPr>
              <a:t>What motivates employees? </a:t>
            </a:r>
            <a:endParaRPr/>
          </a:p>
        </p:txBody>
      </p:sp>
      <p:sp>
        <p:nvSpPr>
          <p:cNvPr id="285" name="Google Shape;285;p28"/>
          <p:cNvSpPr txBox="1"/>
          <p:nvPr>
            <p:ph idx="1" type="subTitle"/>
          </p:nvPr>
        </p:nvSpPr>
        <p:spPr>
          <a:xfrm>
            <a:off x="500392" y="1763813"/>
            <a:ext cx="8520600" cy="567317"/>
          </a:xfrm>
          <a:prstGeom prst="rect">
            <a:avLst/>
          </a:prstGeom>
          <a:solidFill>
            <a:schemeClr val="lt2"/>
          </a:solidFill>
          <a:ln>
            <a:noFill/>
          </a:ln>
        </p:spPr>
        <p:txBody>
          <a:bodyPr anchorCtr="0" anchor="t" bIns="91425" lIns="91425" spcFirstLastPara="1" rIns="91425" wrap="square" tIns="91425">
            <a:noAutofit/>
          </a:bodyPr>
          <a:lstStyle/>
          <a:p>
            <a:pPr indent="0" lvl="0" marL="0" rtl="0" algn="l">
              <a:lnSpc>
                <a:spcPct val="90000"/>
              </a:lnSpc>
              <a:spcBef>
                <a:spcPts val="750"/>
              </a:spcBef>
              <a:spcAft>
                <a:spcPts val="0"/>
              </a:spcAft>
              <a:buClr>
                <a:schemeClr val="dk1"/>
              </a:buClr>
              <a:buSzPts val="1800"/>
              <a:buNone/>
            </a:pPr>
            <a:r>
              <a:rPr b="1" lang="de-DE"/>
              <a:t>What are the tools companies can use to ensure a motivated workforce?</a:t>
            </a:r>
            <a:endParaRPr b="1"/>
          </a:p>
          <a:p>
            <a:pPr indent="0" lvl="0" marL="0" rtl="0" algn="l">
              <a:lnSpc>
                <a:spcPct val="90000"/>
              </a:lnSpc>
              <a:spcBef>
                <a:spcPts val="750"/>
              </a:spcBef>
              <a:spcAft>
                <a:spcPts val="0"/>
              </a:spcAft>
              <a:buClr>
                <a:schemeClr val="dk1"/>
              </a:buClr>
              <a:buSzPts val="1800"/>
              <a:buNone/>
            </a:pPr>
            <a:r>
              <a:t/>
            </a:r>
            <a:endParaRPr/>
          </a:p>
          <a:p>
            <a:pPr indent="0" lvl="0" marL="0" rtl="0" algn="l">
              <a:lnSpc>
                <a:spcPct val="90000"/>
              </a:lnSpc>
              <a:spcBef>
                <a:spcPts val="750"/>
              </a:spcBef>
              <a:spcAft>
                <a:spcPts val="0"/>
              </a:spcAft>
              <a:buClr>
                <a:schemeClr val="dk1"/>
              </a:buClr>
              <a:buSzPts val="1800"/>
              <a:buNone/>
            </a:pPr>
            <a:r>
              <a:t/>
            </a:r>
            <a:endParaRPr/>
          </a:p>
        </p:txBody>
      </p:sp>
      <p:sp>
        <p:nvSpPr>
          <p:cNvPr id="286" name="Google Shape;286;p28"/>
          <p:cNvSpPr/>
          <p:nvPr/>
        </p:nvSpPr>
        <p:spPr>
          <a:xfrm>
            <a:off x="524425" y="5402510"/>
            <a:ext cx="9144000" cy="457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rebuchet MS"/>
              <a:ea typeface="Trebuchet MS"/>
              <a:cs typeface="Trebuchet MS"/>
              <a:sym typeface="Trebuchet MS"/>
            </a:endParaRPr>
          </a:p>
        </p:txBody>
      </p:sp>
      <p:sp>
        <p:nvSpPr>
          <p:cNvPr id="287" name="Google Shape;287;p28"/>
          <p:cNvSpPr/>
          <p:nvPr/>
        </p:nvSpPr>
        <p:spPr>
          <a:xfrm>
            <a:off x="524425" y="5859710"/>
            <a:ext cx="9144000" cy="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rebuchet MS"/>
              <a:ea typeface="Trebuchet MS"/>
              <a:cs typeface="Trebuchet MS"/>
              <a:sym typeface="Trebuchet MS"/>
            </a:endParaRPr>
          </a:p>
        </p:txBody>
      </p:sp>
      <p:pic>
        <p:nvPicPr>
          <p:cNvPr descr="A close up of a logo&#10;&#10;Description automatically generated" id="288" name="Google Shape;288;p28"/>
          <p:cNvPicPr preferRelativeResize="0"/>
          <p:nvPr/>
        </p:nvPicPr>
        <p:blipFill rotWithShape="1">
          <a:blip r:embed="rId3">
            <a:alphaModFix/>
          </a:blip>
          <a:srcRect b="0" l="0" r="0" t="0"/>
          <a:stretch/>
        </p:blipFill>
        <p:spPr>
          <a:xfrm>
            <a:off x="524425" y="6307332"/>
            <a:ext cx="1710047" cy="408041"/>
          </a:xfrm>
          <a:prstGeom prst="rect">
            <a:avLst/>
          </a:prstGeom>
          <a:noFill/>
          <a:ln>
            <a:noFill/>
          </a:ln>
        </p:spPr>
      </p:pic>
      <p:sp>
        <p:nvSpPr>
          <p:cNvPr id="289" name="Google Shape;289;p28"/>
          <p:cNvSpPr/>
          <p:nvPr/>
        </p:nvSpPr>
        <p:spPr>
          <a:xfrm>
            <a:off x="2771988" y="6346041"/>
            <a:ext cx="2991525" cy="36933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de-DE" sz="1800" u="none" cap="none" strike="noStrike">
                <a:solidFill>
                  <a:srgbClr val="000000"/>
                </a:solidFill>
                <a:latin typeface="Trebuchet MS"/>
                <a:ea typeface="Trebuchet MS"/>
                <a:cs typeface="Trebuchet MS"/>
                <a:sym typeface="Trebuchet MS"/>
              </a:rPr>
              <a:t>2018-1-AT01-KA202-039242</a:t>
            </a:r>
            <a:endParaRPr b="0" i="0" sz="1800" u="none" cap="none" strike="noStrike">
              <a:solidFill>
                <a:schemeClr val="dk1"/>
              </a:solidFill>
              <a:latin typeface="Trebuchet MS"/>
              <a:ea typeface="Trebuchet MS"/>
              <a:cs typeface="Trebuchet MS"/>
              <a:sym typeface="Trebuchet MS"/>
            </a:endParaRPr>
          </a:p>
        </p:txBody>
      </p:sp>
      <p:sp>
        <p:nvSpPr>
          <p:cNvPr id="290" name="Google Shape;290;p28"/>
          <p:cNvSpPr txBox="1"/>
          <p:nvPr/>
        </p:nvSpPr>
        <p:spPr>
          <a:xfrm>
            <a:off x="541018" y="4989244"/>
            <a:ext cx="6718036" cy="8265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de-DE" sz="1800" u="none" cap="none" strike="noStrike">
                <a:solidFill>
                  <a:schemeClr val="dk1"/>
                </a:solidFill>
                <a:latin typeface="Trebuchet MS"/>
                <a:ea typeface="Trebuchet MS"/>
                <a:cs typeface="Trebuchet MS"/>
                <a:sym typeface="Trebuchet MS"/>
              </a:rPr>
              <a:t> </a:t>
            </a:r>
            <a:r>
              <a:rPr b="0" i="1" lang="de-DE" sz="1400" u="none" cap="none" strike="noStrike">
                <a:solidFill>
                  <a:schemeClr val="dk1"/>
                </a:solidFill>
                <a:latin typeface="Trebuchet MS"/>
                <a:ea typeface="Trebuchet MS"/>
                <a:cs typeface="Trebuchet MS"/>
                <a:sym typeface="Trebuchet MS"/>
              </a:rPr>
              <a:t>The Job Characteristics Model has five core job dimensions.</a:t>
            </a:r>
            <a:br>
              <a:rPr b="0" i="1" lang="de-DE" sz="1400" u="none" cap="none" strike="noStrike">
                <a:solidFill>
                  <a:schemeClr val="dk1"/>
                </a:solidFill>
                <a:latin typeface="Trebuchet MS"/>
                <a:ea typeface="Trebuchet MS"/>
                <a:cs typeface="Trebuchet MS"/>
                <a:sym typeface="Trebuchet MS"/>
              </a:rPr>
            </a:br>
            <a:r>
              <a:rPr b="0" i="1" lang="de-DE" sz="1400" u="none" cap="none" strike="noStrike">
                <a:solidFill>
                  <a:srgbClr val="000000"/>
                </a:solidFill>
                <a:latin typeface="Arial"/>
                <a:ea typeface="Arial"/>
                <a:cs typeface="Arial"/>
                <a:sym typeface="Arial"/>
              </a:rPr>
              <a:t> </a:t>
            </a:r>
            <a:r>
              <a:rPr b="0" i="1" lang="de-DE" sz="1000" u="none" cap="none" strike="noStrike">
                <a:solidFill>
                  <a:srgbClr val="000000"/>
                </a:solidFill>
                <a:latin typeface="Arial"/>
                <a:ea typeface="Arial"/>
                <a:cs typeface="Arial"/>
                <a:sym typeface="Arial"/>
              </a:rPr>
              <a:t>In 1980, </a:t>
            </a:r>
            <a:r>
              <a:rPr b="0" i="1" lang="de-DE" sz="1000" u="sng" cap="none" strike="noStrike">
                <a:solidFill>
                  <a:schemeClr val="hlink"/>
                </a:solidFill>
                <a:latin typeface="Arial"/>
                <a:ea typeface="Arial"/>
                <a:cs typeface="Arial"/>
                <a:sym typeface="Arial"/>
                <a:hlinkClick r:id="rId4"/>
              </a:rPr>
              <a:t>Richard Hackman</a:t>
            </a:r>
            <a:r>
              <a:rPr b="0" i="1" lang="de-DE" sz="1000" u="none" cap="none" strike="noStrike">
                <a:solidFill>
                  <a:srgbClr val="000000"/>
                </a:solidFill>
                <a:latin typeface="Arial"/>
                <a:ea typeface="Arial"/>
                <a:cs typeface="Arial"/>
                <a:sym typeface="Arial"/>
              </a:rPr>
              <a:t> and </a:t>
            </a:r>
            <a:r>
              <a:rPr b="0" i="1" lang="de-DE" sz="1000" u="sng" cap="none" strike="noStrike">
                <a:solidFill>
                  <a:schemeClr val="hlink"/>
                </a:solidFill>
                <a:latin typeface="Arial"/>
                <a:ea typeface="Arial"/>
                <a:cs typeface="Arial"/>
                <a:sym typeface="Arial"/>
                <a:hlinkClick r:id="rId5"/>
              </a:rPr>
              <a:t>Greg Oldham</a:t>
            </a:r>
            <a:r>
              <a:rPr b="0" i="1" lang="de-DE" sz="1000" u="none" cap="none" strike="noStrike">
                <a:solidFill>
                  <a:srgbClr val="000000"/>
                </a:solidFill>
                <a:latin typeface="Arial"/>
                <a:ea typeface="Arial"/>
                <a:cs typeface="Arial"/>
                <a:sym typeface="Arial"/>
              </a:rPr>
              <a:t> presented the definitive form of the Job Characteristics Model in their book ‘Work Redesign’. Source: </a:t>
            </a:r>
            <a:r>
              <a:rPr b="0" i="0" lang="de-DE" sz="1000" u="sng" cap="none" strike="noStrike">
                <a:solidFill>
                  <a:schemeClr val="hlink"/>
                </a:solidFill>
                <a:latin typeface="Arial"/>
                <a:ea typeface="Arial"/>
                <a:cs typeface="Arial"/>
                <a:sym typeface="Arial"/>
                <a:hlinkClick r:id="rId6"/>
              </a:rPr>
              <a:t>https://www.toolshero.com/human-resources-hr/job-characteristics-model/</a:t>
            </a:r>
            <a:endParaRPr b="0" i="1" sz="1400" u="none" cap="none" strike="noStrike">
              <a:solidFill>
                <a:schemeClr val="dk1"/>
              </a:solidFill>
              <a:latin typeface="Trebuchet MS"/>
              <a:ea typeface="Trebuchet MS"/>
              <a:cs typeface="Trebuchet MS"/>
              <a:sym typeface="Trebuchet MS"/>
            </a:endParaRPr>
          </a:p>
        </p:txBody>
      </p:sp>
      <p:sp>
        <p:nvSpPr>
          <p:cNvPr id="291" name="Google Shape;291;p28"/>
          <p:cNvSpPr/>
          <p:nvPr/>
        </p:nvSpPr>
        <p:spPr>
          <a:xfrm>
            <a:off x="524425" y="2735179"/>
            <a:ext cx="1536986" cy="721895"/>
          </a:xfrm>
          <a:prstGeom prst="roundRect">
            <a:avLst>
              <a:gd fmla="val 16667" name="adj"/>
            </a:avLst>
          </a:prstGeom>
          <a:solidFill>
            <a:srgbClr val="E1EFD8"/>
          </a:solidFill>
          <a:ln cap="flat" cmpd="sng" w="25400">
            <a:solidFill>
              <a:srgbClr val="4271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de-DE" sz="1400" u="none" cap="none" strike="noStrike">
                <a:solidFill>
                  <a:schemeClr val="dk1"/>
                </a:solidFill>
                <a:latin typeface="Arial"/>
                <a:ea typeface="Arial"/>
                <a:cs typeface="Arial"/>
                <a:sym typeface="Arial"/>
              </a:rPr>
              <a:t>Core Job</a:t>
            </a:r>
            <a:br>
              <a:rPr b="1" i="0" lang="de-DE" sz="1400" u="none" cap="none" strike="noStrike">
                <a:solidFill>
                  <a:schemeClr val="dk1"/>
                </a:solidFill>
                <a:latin typeface="Arial"/>
                <a:ea typeface="Arial"/>
                <a:cs typeface="Arial"/>
                <a:sym typeface="Arial"/>
              </a:rPr>
            </a:br>
            <a:r>
              <a:rPr b="1" i="0" lang="de-DE" sz="1400" u="none" cap="none" strike="noStrike">
                <a:solidFill>
                  <a:schemeClr val="dk1"/>
                </a:solidFill>
                <a:latin typeface="Arial"/>
                <a:ea typeface="Arial"/>
                <a:cs typeface="Arial"/>
                <a:sym typeface="Arial"/>
              </a:rPr>
              <a:t>Characteristics</a:t>
            </a:r>
            <a:endParaRPr b="1" i="0" sz="1400" u="none" cap="none" strike="noStrike">
              <a:solidFill>
                <a:schemeClr val="dk1"/>
              </a:solidFill>
              <a:latin typeface="Arial"/>
              <a:ea typeface="Arial"/>
              <a:cs typeface="Arial"/>
              <a:sym typeface="Arial"/>
            </a:endParaRPr>
          </a:p>
        </p:txBody>
      </p:sp>
      <p:sp>
        <p:nvSpPr>
          <p:cNvPr id="292" name="Google Shape;292;p28"/>
          <p:cNvSpPr/>
          <p:nvPr/>
        </p:nvSpPr>
        <p:spPr>
          <a:xfrm>
            <a:off x="3465116" y="2735179"/>
            <a:ext cx="1515958" cy="721895"/>
          </a:xfrm>
          <a:prstGeom prst="roundRect">
            <a:avLst>
              <a:gd fmla="val 16667" name="adj"/>
            </a:avLst>
          </a:prstGeom>
          <a:solidFill>
            <a:srgbClr val="E1EFD8"/>
          </a:solidFill>
          <a:ln cap="flat" cmpd="sng" w="25400">
            <a:solidFill>
              <a:srgbClr val="4271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de-DE" sz="1400" u="none" cap="none" strike="noStrike">
                <a:solidFill>
                  <a:schemeClr val="dk1"/>
                </a:solidFill>
                <a:latin typeface="Arial"/>
                <a:ea typeface="Arial"/>
                <a:cs typeface="Arial"/>
                <a:sym typeface="Arial"/>
              </a:rPr>
              <a:t>Psychological States</a:t>
            </a:r>
            <a:endParaRPr b="1" i="0" sz="1400" u="none" cap="none" strike="noStrike">
              <a:solidFill>
                <a:schemeClr val="dk1"/>
              </a:solidFill>
              <a:latin typeface="Arial"/>
              <a:ea typeface="Arial"/>
              <a:cs typeface="Arial"/>
              <a:sym typeface="Arial"/>
            </a:endParaRPr>
          </a:p>
        </p:txBody>
      </p:sp>
      <p:sp>
        <p:nvSpPr>
          <p:cNvPr id="293" name="Google Shape;293;p28"/>
          <p:cNvSpPr/>
          <p:nvPr/>
        </p:nvSpPr>
        <p:spPr>
          <a:xfrm>
            <a:off x="6413868" y="2727157"/>
            <a:ext cx="1503116" cy="721895"/>
          </a:xfrm>
          <a:prstGeom prst="roundRect">
            <a:avLst>
              <a:gd fmla="val 16667" name="adj"/>
            </a:avLst>
          </a:prstGeom>
          <a:solidFill>
            <a:srgbClr val="E1EFD8"/>
          </a:solidFill>
          <a:ln cap="flat" cmpd="sng" w="25400">
            <a:solidFill>
              <a:srgbClr val="4271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de-DE" sz="1400" u="none" cap="none" strike="noStrike">
                <a:solidFill>
                  <a:schemeClr val="dk1"/>
                </a:solidFill>
                <a:latin typeface="Arial"/>
                <a:ea typeface="Arial"/>
                <a:cs typeface="Arial"/>
                <a:sym typeface="Arial"/>
              </a:rPr>
              <a:t>Outcomes</a:t>
            </a:r>
            <a:endParaRPr b="1" i="0" sz="1400" u="none" cap="none" strike="noStrike">
              <a:solidFill>
                <a:schemeClr val="dk1"/>
              </a:solidFill>
              <a:latin typeface="Arial"/>
              <a:ea typeface="Arial"/>
              <a:cs typeface="Arial"/>
              <a:sym typeface="Arial"/>
            </a:endParaRPr>
          </a:p>
        </p:txBody>
      </p:sp>
      <p:sp>
        <p:nvSpPr>
          <p:cNvPr id="294" name="Google Shape;294;p28"/>
          <p:cNvSpPr/>
          <p:nvPr/>
        </p:nvSpPr>
        <p:spPr>
          <a:xfrm>
            <a:off x="740898" y="3384885"/>
            <a:ext cx="1970228" cy="1339515"/>
          </a:xfrm>
          <a:prstGeom prst="roundRect">
            <a:avLst>
              <a:gd fmla="val 16667" name="adj"/>
            </a:avLst>
          </a:prstGeom>
          <a:solidFill>
            <a:srgbClr val="FFF2CC"/>
          </a:solidFill>
          <a:ln cap="flat" cmpd="sng" w="25400">
            <a:solidFill>
              <a:srgbClr val="4271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chemeClr val="dk1"/>
                </a:solidFill>
                <a:latin typeface="Arial"/>
                <a:ea typeface="Arial"/>
                <a:cs typeface="Arial"/>
                <a:sym typeface="Arial"/>
              </a:rPr>
              <a:t>- Skill variety</a:t>
            </a:r>
            <a:br>
              <a:rPr b="0" i="0" lang="de-DE" sz="1400" u="none" cap="none" strike="noStrike">
                <a:solidFill>
                  <a:schemeClr val="dk1"/>
                </a:solidFill>
                <a:latin typeface="Arial"/>
                <a:ea typeface="Arial"/>
                <a:cs typeface="Arial"/>
                <a:sym typeface="Arial"/>
              </a:rPr>
            </a:br>
            <a:r>
              <a:rPr b="0" i="0" lang="de-DE" sz="1400" u="none" cap="none" strike="noStrike">
                <a:solidFill>
                  <a:schemeClr val="dk1"/>
                </a:solidFill>
                <a:latin typeface="Arial"/>
                <a:ea typeface="Arial"/>
                <a:cs typeface="Arial"/>
                <a:sym typeface="Arial"/>
              </a:rPr>
              <a:t>- Task identity</a:t>
            </a:r>
            <a:br>
              <a:rPr b="0" i="0" lang="de-DE" sz="1400" u="none" cap="none" strike="noStrike">
                <a:solidFill>
                  <a:schemeClr val="dk1"/>
                </a:solidFill>
                <a:latin typeface="Arial"/>
                <a:ea typeface="Arial"/>
                <a:cs typeface="Arial"/>
                <a:sym typeface="Arial"/>
              </a:rPr>
            </a:br>
            <a:r>
              <a:rPr b="0" i="0" lang="de-DE" sz="1400" u="none" cap="none" strike="noStrike">
                <a:solidFill>
                  <a:schemeClr val="dk1"/>
                </a:solidFill>
                <a:latin typeface="Arial"/>
                <a:ea typeface="Arial"/>
                <a:cs typeface="Arial"/>
                <a:sym typeface="Arial"/>
              </a:rPr>
              <a:t>- Task significance</a:t>
            </a:r>
            <a:br>
              <a:rPr b="0" i="0" lang="de-DE" sz="1400" u="none" cap="none" strike="noStrike">
                <a:solidFill>
                  <a:schemeClr val="dk1"/>
                </a:solidFill>
                <a:latin typeface="Arial"/>
                <a:ea typeface="Arial"/>
                <a:cs typeface="Arial"/>
                <a:sym typeface="Arial"/>
              </a:rPr>
            </a:br>
            <a:r>
              <a:rPr b="0" i="0" lang="de-DE" sz="1400" u="none" cap="none" strike="noStrike">
                <a:solidFill>
                  <a:schemeClr val="dk1"/>
                </a:solidFill>
                <a:latin typeface="Arial"/>
                <a:ea typeface="Arial"/>
                <a:cs typeface="Arial"/>
                <a:sym typeface="Arial"/>
              </a:rPr>
              <a:t>- Autonomy</a:t>
            </a:r>
            <a:br>
              <a:rPr b="0" i="0" lang="de-DE" sz="1400" u="none" cap="none" strike="noStrike">
                <a:solidFill>
                  <a:schemeClr val="dk1"/>
                </a:solidFill>
                <a:latin typeface="Arial"/>
                <a:ea typeface="Arial"/>
                <a:cs typeface="Arial"/>
                <a:sym typeface="Arial"/>
              </a:rPr>
            </a:br>
            <a:r>
              <a:rPr b="0" i="0" lang="de-DE" sz="1400" u="none" cap="none" strike="noStrike">
                <a:solidFill>
                  <a:schemeClr val="dk1"/>
                </a:solidFill>
                <a:latin typeface="Arial"/>
                <a:ea typeface="Arial"/>
                <a:cs typeface="Arial"/>
                <a:sym typeface="Arial"/>
              </a:rPr>
              <a:t>- Feedback</a:t>
            </a:r>
            <a:endParaRPr b="0" i="0" sz="1400" u="none" cap="none" strike="noStrike">
              <a:solidFill>
                <a:schemeClr val="dk1"/>
              </a:solidFill>
              <a:latin typeface="Arial"/>
              <a:ea typeface="Arial"/>
              <a:cs typeface="Arial"/>
              <a:sym typeface="Arial"/>
            </a:endParaRPr>
          </a:p>
        </p:txBody>
      </p:sp>
      <p:sp>
        <p:nvSpPr>
          <p:cNvPr id="295" name="Google Shape;295;p28"/>
          <p:cNvSpPr/>
          <p:nvPr/>
        </p:nvSpPr>
        <p:spPr>
          <a:xfrm>
            <a:off x="3558881" y="3384884"/>
            <a:ext cx="2098237" cy="1339515"/>
          </a:xfrm>
          <a:prstGeom prst="roundRect">
            <a:avLst>
              <a:gd fmla="val 16667" name="adj"/>
            </a:avLst>
          </a:prstGeom>
          <a:solidFill>
            <a:srgbClr val="FFF2CC"/>
          </a:solidFill>
          <a:ln cap="flat" cmpd="sng" w="25400">
            <a:solidFill>
              <a:srgbClr val="4271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chemeClr val="dk1"/>
                </a:solidFill>
                <a:latin typeface="Arial"/>
                <a:ea typeface="Arial"/>
                <a:cs typeface="Arial"/>
                <a:sym typeface="Arial"/>
              </a:rPr>
              <a:t>- Meaningfulness</a:t>
            </a:r>
            <a:br>
              <a:rPr b="0" i="0" lang="de-DE" sz="1400" u="none" cap="none" strike="noStrike">
                <a:solidFill>
                  <a:schemeClr val="dk1"/>
                </a:solidFill>
                <a:latin typeface="Arial"/>
                <a:ea typeface="Arial"/>
                <a:cs typeface="Arial"/>
                <a:sym typeface="Arial"/>
              </a:rPr>
            </a:br>
            <a:r>
              <a:rPr b="0" i="0" lang="de-DE" sz="1400" u="none" cap="none" strike="noStrike">
                <a:solidFill>
                  <a:schemeClr val="dk1"/>
                </a:solidFill>
                <a:latin typeface="Arial"/>
                <a:ea typeface="Arial"/>
                <a:cs typeface="Arial"/>
                <a:sym typeface="Arial"/>
              </a:rPr>
              <a:t>- Responsibility</a:t>
            </a:r>
            <a:br>
              <a:rPr b="0" i="0" lang="de-DE" sz="1400" u="none" cap="none" strike="noStrike">
                <a:solidFill>
                  <a:schemeClr val="dk1"/>
                </a:solidFill>
                <a:latin typeface="Arial"/>
                <a:ea typeface="Arial"/>
                <a:cs typeface="Arial"/>
                <a:sym typeface="Arial"/>
              </a:rPr>
            </a:br>
            <a:r>
              <a:rPr b="0" i="0" lang="de-DE" sz="1400" u="none" cap="none" strike="noStrike">
                <a:solidFill>
                  <a:schemeClr val="dk1"/>
                </a:solidFill>
                <a:latin typeface="Arial"/>
                <a:ea typeface="Arial"/>
                <a:cs typeface="Arial"/>
                <a:sym typeface="Arial"/>
              </a:rPr>
              <a:t>- Knowledge of results</a:t>
            </a:r>
            <a:br>
              <a:rPr b="0" i="0" lang="de-DE" sz="1400" u="none" cap="none" strike="noStrike">
                <a:solidFill>
                  <a:schemeClr val="dk1"/>
                </a:solidFill>
                <a:latin typeface="Arial"/>
                <a:ea typeface="Arial"/>
                <a:cs typeface="Arial"/>
                <a:sym typeface="Arial"/>
              </a:rPr>
            </a:br>
            <a:endParaRPr b="0" i="0" sz="1400" u="none" cap="none" strike="noStrike">
              <a:solidFill>
                <a:schemeClr val="dk1"/>
              </a:solidFill>
              <a:latin typeface="Arial"/>
              <a:ea typeface="Arial"/>
              <a:cs typeface="Arial"/>
              <a:sym typeface="Arial"/>
            </a:endParaRPr>
          </a:p>
        </p:txBody>
      </p:sp>
      <p:sp>
        <p:nvSpPr>
          <p:cNvPr id="296" name="Google Shape;296;p28"/>
          <p:cNvSpPr/>
          <p:nvPr/>
        </p:nvSpPr>
        <p:spPr>
          <a:xfrm>
            <a:off x="6630437" y="3384884"/>
            <a:ext cx="2043297" cy="1339515"/>
          </a:xfrm>
          <a:prstGeom prst="roundRect">
            <a:avLst>
              <a:gd fmla="val 16667" name="adj"/>
            </a:avLst>
          </a:prstGeom>
          <a:solidFill>
            <a:srgbClr val="FFF2CC"/>
          </a:solidFill>
          <a:ln cap="flat" cmpd="sng" w="25400">
            <a:solidFill>
              <a:srgbClr val="4271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chemeClr val="dk1"/>
                </a:solidFill>
                <a:latin typeface="Arial"/>
                <a:ea typeface="Arial"/>
                <a:cs typeface="Arial"/>
                <a:sym typeface="Arial"/>
              </a:rPr>
              <a:t>- Motivation</a:t>
            </a:r>
            <a:br>
              <a:rPr b="0" i="0" lang="de-DE" sz="1400" u="none" cap="none" strike="noStrike">
                <a:solidFill>
                  <a:schemeClr val="dk1"/>
                </a:solidFill>
                <a:latin typeface="Arial"/>
                <a:ea typeface="Arial"/>
                <a:cs typeface="Arial"/>
                <a:sym typeface="Arial"/>
              </a:rPr>
            </a:br>
            <a:r>
              <a:rPr b="0" i="0" lang="de-DE" sz="1400" u="none" cap="none" strike="noStrike">
                <a:solidFill>
                  <a:schemeClr val="dk1"/>
                </a:solidFill>
                <a:latin typeface="Arial"/>
                <a:ea typeface="Arial"/>
                <a:cs typeface="Arial"/>
                <a:sym typeface="Arial"/>
              </a:rPr>
              <a:t>- Performance</a:t>
            </a:r>
            <a:br>
              <a:rPr b="0" i="0" lang="de-DE" sz="1400" u="none" cap="none" strike="noStrike">
                <a:solidFill>
                  <a:schemeClr val="dk1"/>
                </a:solidFill>
                <a:latin typeface="Arial"/>
                <a:ea typeface="Arial"/>
                <a:cs typeface="Arial"/>
                <a:sym typeface="Arial"/>
              </a:rPr>
            </a:br>
            <a:r>
              <a:rPr b="0" i="0" lang="de-DE" sz="1400" u="none" cap="none" strike="noStrike">
                <a:solidFill>
                  <a:schemeClr val="dk1"/>
                </a:solidFill>
                <a:latin typeface="Arial"/>
                <a:ea typeface="Arial"/>
                <a:cs typeface="Arial"/>
                <a:sym typeface="Arial"/>
              </a:rPr>
              <a:t>- Satisfaction</a:t>
            </a:r>
            <a:br>
              <a:rPr b="0" i="0" lang="de-DE" sz="1400" u="none" cap="none" strike="noStrike">
                <a:solidFill>
                  <a:schemeClr val="dk1"/>
                </a:solidFill>
                <a:latin typeface="Arial"/>
                <a:ea typeface="Arial"/>
                <a:cs typeface="Arial"/>
                <a:sym typeface="Arial"/>
              </a:rPr>
            </a:br>
            <a:r>
              <a:rPr b="0" i="0" lang="de-DE" sz="1400" u="none" cap="none" strike="noStrike">
                <a:solidFill>
                  <a:schemeClr val="dk1"/>
                </a:solidFill>
                <a:latin typeface="Arial"/>
                <a:ea typeface="Arial"/>
                <a:cs typeface="Arial"/>
                <a:sym typeface="Arial"/>
              </a:rPr>
              <a:t>- Absenteesim</a:t>
            </a:r>
            <a:br>
              <a:rPr b="0" i="0" lang="de-DE" sz="1400" u="none" cap="none" strike="noStrike">
                <a:solidFill>
                  <a:schemeClr val="dk1"/>
                </a:solidFill>
                <a:latin typeface="Arial"/>
                <a:ea typeface="Arial"/>
                <a:cs typeface="Arial"/>
                <a:sym typeface="Arial"/>
              </a:rPr>
            </a:br>
            <a:r>
              <a:rPr b="0" i="0" lang="de-DE" sz="1400" u="none" cap="none" strike="noStrike">
                <a:solidFill>
                  <a:schemeClr val="dk1"/>
                </a:solidFill>
                <a:latin typeface="Arial"/>
                <a:ea typeface="Arial"/>
                <a:cs typeface="Arial"/>
                <a:sym typeface="Arial"/>
              </a:rPr>
              <a:t>- Turnover</a:t>
            </a:r>
            <a:endParaRPr b="0" i="0" sz="1400" u="none" cap="none" strike="noStrike">
              <a:solidFill>
                <a:schemeClr val="dk1"/>
              </a:solidFill>
              <a:latin typeface="Arial"/>
              <a:ea typeface="Arial"/>
              <a:cs typeface="Arial"/>
              <a:sym typeface="Arial"/>
            </a:endParaRPr>
          </a:p>
        </p:txBody>
      </p:sp>
      <p:cxnSp>
        <p:nvCxnSpPr>
          <p:cNvPr id="297" name="Google Shape;297;p28"/>
          <p:cNvCxnSpPr>
            <a:stCxn id="291" idx="3"/>
            <a:endCxn id="292" idx="1"/>
          </p:cNvCxnSpPr>
          <p:nvPr/>
        </p:nvCxnSpPr>
        <p:spPr>
          <a:xfrm>
            <a:off x="2061411" y="3096126"/>
            <a:ext cx="1403700" cy="0"/>
          </a:xfrm>
          <a:prstGeom prst="straightConnector1">
            <a:avLst/>
          </a:prstGeom>
          <a:noFill/>
          <a:ln cap="flat" cmpd="sng" w="38100">
            <a:solidFill>
              <a:schemeClr val="accent1"/>
            </a:solidFill>
            <a:prstDash val="solid"/>
            <a:round/>
            <a:headEnd len="sm" w="sm" type="none"/>
            <a:tailEnd len="med" w="med" type="stealth"/>
          </a:ln>
          <a:effectLst>
            <a:outerShdw blurRad="40000" rotWithShape="0" dir="5400000" dist="23000">
              <a:srgbClr val="000000">
                <a:alpha val="34509"/>
              </a:srgbClr>
            </a:outerShdw>
          </a:effectLst>
        </p:spPr>
      </p:cxnSp>
      <p:cxnSp>
        <p:nvCxnSpPr>
          <p:cNvPr id="298" name="Google Shape;298;p28"/>
          <p:cNvCxnSpPr>
            <a:stCxn id="292" idx="3"/>
            <a:endCxn id="293" idx="1"/>
          </p:cNvCxnSpPr>
          <p:nvPr/>
        </p:nvCxnSpPr>
        <p:spPr>
          <a:xfrm flipH="1" rot="10800000">
            <a:off x="4981074" y="3088026"/>
            <a:ext cx="1432800" cy="8100"/>
          </a:xfrm>
          <a:prstGeom prst="straightConnector1">
            <a:avLst/>
          </a:prstGeom>
          <a:noFill/>
          <a:ln cap="flat" cmpd="sng" w="38100">
            <a:solidFill>
              <a:schemeClr val="accent1"/>
            </a:solidFill>
            <a:prstDash val="solid"/>
            <a:round/>
            <a:headEnd len="sm" w="sm" type="none"/>
            <a:tailEnd len="med" w="med" type="stealth"/>
          </a:ln>
          <a:effectLst>
            <a:outerShdw blurRad="40000" rotWithShape="0" dir="5400000" dist="23000">
              <a:srgbClr val="000000">
                <a:alpha val="34509"/>
              </a:srgbClr>
            </a:outerShdw>
          </a:effectLst>
        </p:spPr>
      </p:cxnSp>
      <p:pic>
        <p:nvPicPr>
          <p:cNvPr descr="Ein Bild, das Person, stehend, Mann, haltend enthält.&#10;&#10;Automatisch generierte Beschreibung" id="299" name="Google Shape;299;p28"/>
          <p:cNvPicPr preferRelativeResize="0"/>
          <p:nvPr/>
        </p:nvPicPr>
        <p:blipFill rotWithShape="1">
          <a:blip r:embed="rId7">
            <a:alphaModFix/>
          </a:blip>
          <a:srcRect b="0" l="0" r="0" t="0"/>
          <a:stretch/>
        </p:blipFill>
        <p:spPr>
          <a:xfrm flipH="1">
            <a:off x="7051431" y="115412"/>
            <a:ext cx="1841152" cy="137990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29"/>
          <p:cNvSpPr/>
          <p:nvPr>
            <p:ph type="ctrTitle"/>
          </p:nvPr>
        </p:nvSpPr>
        <p:spPr>
          <a:xfrm>
            <a:off x="2602518" y="127763"/>
            <a:ext cx="3848174" cy="1360176"/>
          </a:xfrm>
          <a:prstGeom prst="roundRect">
            <a:avLst>
              <a:gd fmla="val 16667" name="adj"/>
            </a:avLst>
          </a:prstGeom>
          <a:solidFill>
            <a:srgbClr val="3086B8"/>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3400"/>
              <a:buFont typeface="Trebuchet MS"/>
              <a:buNone/>
            </a:pPr>
            <a:r>
              <a:rPr b="1" lang="de-DE" sz="2800">
                <a:solidFill>
                  <a:schemeClr val="lt1"/>
                </a:solidFill>
                <a:latin typeface="Trebuchet MS"/>
                <a:ea typeface="Trebuchet MS"/>
                <a:cs typeface="Trebuchet MS"/>
                <a:sym typeface="Trebuchet MS"/>
              </a:rPr>
              <a:t>Classify the basic needs of employees</a:t>
            </a:r>
            <a:endParaRPr sz="2800"/>
          </a:p>
        </p:txBody>
      </p:sp>
      <p:sp>
        <p:nvSpPr>
          <p:cNvPr id="305" name="Google Shape;305;p29"/>
          <p:cNvSpPr txBox="1"/>
          <p:nvPr>
            <p:ph idx="1" type="subTitle"/>
          </p:nvPr>
        </p:nvSpPr>
        <p:spPr>
          <a:xfrm>
            <a:off x="266305" y="1701678"/>
            <a:ext cx="8520600" cy="3793721"/>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750"/>
              </a:spcBef>
              <a:spcAft>
                <a:spcPts val="0"/>
              </a:spcAft>
              <a:buClr>
                <a:schemeClr val="dk1"/>
              </a:buClr>
              <a:buSzPts val="1800"/>
              <a:buNone/>
            </a:pPr>
            <a:r>
              <a:rPr lang="de-DE"/>
              <a:t>Need-based theories describe motivated behavior as individuals’ efforts to meet their needs. The manager’s job is to identify what people need and make the work environment a means of satisfying these needs.</a:t>
            </a:r>
            <a:br>
              <a:rPr lang="de-DE"/>
            </a:br>
            <a:br>
              <a:rPr lang="de-DE" sz="1000"/>
            </a:br>
            <a:r>
              <a:rPr lang="de-DE"/>
              <a:t>Maslow’s hierarchy describes five categories of basic human needs, including physiological, safety, social, esteem, and self-actualization needs. </a:t>
            </a:r>
            <a:br>
              <a:rPr lang="de-DE"/>
            </a:br>
            <a:endParaRPr sz="1000"/>
          </a:p>
          <a:p>
            <a:pPr indent="0" lvl="0" marL="0" rtl="0" algn="l">
              <a:lnSpc>
                <a:spcPct val="90000"/>
              </a:lnSpc>
              <a:spcBef>
                <a:spcPts val="750"/>
              </a:spcBef>
              <a:spcAft>
                <a:spcPts val="0"/>
              </a:spcAft>
              <a:buSzPts val="1800"/>
              <a:buNone/>
            </a:pPr>
            <a:r>
              <a:rPr lang="de-DE"/>
              <a:t>ERG (</a:t>
            </a:r>
            <a:r>
              <a:rPr b="1" lang="de-DE"/>
              <a:t>E</a:t>
            </a:r>
            <a:r>
              <a:rPr lang="de-DE"/>
              <a:t>xistence </a:t>
            </a:r>
            <a:r>
              <a:rPr b="1" lang="de-DE"/>
              <a:t>N</a:t>
            </a:r>
            <a:r>
              <a:rPr lang="de-DE"/>
              <a:t>eeds, </a:t>
            </a:r>
            <a:r>
              <a:rPr b="1" lang="de-DE"/>
              <a:t>R</a:t>
            </a:r>
            <a:r>
              <a:rPr lang="de-DE"/>
              <a:t>elatedness Needs, and Growth Needs.) theory is a modification of Maslow’s hierarchy. The theory recognizes that when employees are frustrated while attempting to satisfy higher level needs, they may regress. </a:t>
            </a:r>
            <a:br>
              <a:rPr lang="de-DE"/>
            </a:br>
            <a:br>
              <a:rPr lang="de-DE"/>
            </a:br>
            <a:r>
              <a:rPr lang="de-DE"/>
              <a:t>Each of these theories explains characteristics of a work environment that motivates employees. </a:t>
            </a:r>
            <a:endParaRPr/>
          </a:p>
          <a:p>
            <a:pPr indent="0" lvl="0" marL="0" rtl="0" algn="l">
              <a:lnSpc>
                <a:spcPct val="90000"/>
              </a:lnSpc>
              <a:spcBef>
                <a:spcPts val="750"/>
              </a:spcBef>
              <a:spcAft>
                <a:spcPts val="0"/>
              </a:spcAft>
              <a:buSzPts val="1800"/>
              <a:buNone/>
            </a:pPr>
            <a:br>
              <a:rPr lang="de-DE" sz="1000"/>
            </a:br>
            <a:r>
              <a:rPr lang="de-DE" sz="1000"/>
              <a:t>Source: </a:t>
            </a:r>
            <a:r>
              <a:rPr lang="de-DE" sz="1000" u="sng">
                <a:solidFill>
                  <a:schemeClr val="hlink"/>
                </a:solidFill>
                <a:hlinkClick r:id="rId3"/>
              </a:rPr>
              <a:t>https://businessjargons.com/alderfers-erg-theory.html</a:t>
            </a:r>
            <a:endParaRPr sz="1000"/>
          </a:p>
          <a:p>
            <a:pPr indent="0" lvl="0" marL="0" rtl="0" algn="l">
              <a:lnSpc>
                <a:spcPct val="90000"/>
              </a:lnSpc>
              <a:spcBef>
                <a:spcPts val="750"/>
              </a:spcBef>
              <a:spcAft>
                <a:spcPts val="0"/>
              </a:spcAft>
              <a:buSzPts val="1800"/>
              <a:buNone/>
            </a:pPr>
            <a:r>
              <a:t/>
            </a:r>
            <a:endParaRPr sz="1000"/>
          </a:p>
        </p:txBody>
      </p:sp>
      <p:pic>
        <p:nvPicPr>
          <p:cNvPr descr="A close up of a logo&#10;&#10;Description automatically generated" id="306" name="Google Shape;306;p29"/>
          <p:cNvPicPr preferRelativeResize="0"/>
          <p:nvPr/>
        </p:nvPicPr>
        <p:blipFill rotWithShape="1">
          <a:blip r:embed="rId4">
            <a:alphaModFix/>
          </a:blip>
          <a:srcRect b="0" l="0" r="0" t="0"/>
          <a:stretch/>
        </p:blipFill>
        <p:spPr>
          <a:xfrm>
            <a:off x="524425" y="6307332"/>
            <a:ext cx="1710047" cy="408041"/>
          </a:xfrm>
          <a:prstGeom prst="rect">
            <a:avLst/>
          </a:prstGeom>
          <a:noFill/>
          <a:ln>
            <a:noFill/>
          </a:ln>
        </p:spPr>
      </p:pic>
      <p:sp>
        <p:nvSpPr>
          <p:cNvPr id="307" name="Google Shape;307;p29"/>
          <p:cNvSpPr/>
          <p:nvPr/>
        </p:nvSpPr>
        <p:spPr>
          <a:xfrm>
            <a:off x="2771988" y="6346041"/>
            <a:ext cx="2991525" cy="36933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de-DE" sz="1800" u="none" cap="none" strike="noStrike">
                <a:solidFill>
                  <a:srgbClr val="000000"/>
                </a:solidFill>
                <a:latin typeface="Trebuchet MS"/>
                <a:ea typeface="Trebuchet MS"/>
                <a:cs typeface="Trebuchet MS"/>
                <a:sym typeface="Trebuchet MS"/>
              </a:rPr>
              <a:t>2018-1-AT01-KA202-039242</a:t>
            </a:r>
            <a:endParaRPr b="0" i="0" sz="1800" u="none" cap="none" strike="noStrike">
              <a:solidFill>
                <a:schemeClr val="dk1"/>
              </a:solidFill>
              <a:latin typeface="Trebuchet MS"/>
              <a:ea typeface="Trebuchet MS"/>
              <a:cs typeface="Trebuchet MS"/>
              <a:sym typeface="Trebuchet MS"/>
            </a:endParaRPr>
          </a:p>
        </p:txBody>
      </p:sp>
      <p:pic>
        <p:nvPicPr>
          <p:cNvPr descr="Ein Bild, das Person, stehend, Mann, haltend enthält.&#10;&#10;Automatisch generierte Beschreibung" id="308" name="Google Shape;308;p29"/>
          <p:cNvPicPr preferRelativeResize="0"/>
          <p:nvPr/>
        </p:nvPicPr>
        <p:blipFill rotWithShape="1">
          <a:blip r:embed="rId5">
            <a:alphaModFix/>
          </a:blip>
          <a:srcRect b="0" l="0" r="0" t="0"/>
          <a:stretch/>
        </p:blipFill>
        <p:spPr>
          <a:xfrm flipH="1">
            <a:off x="7042638" y="161083"/>
            <a:ext cx="1841152" cy="137990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30"/>
          <p:cNvSpPr/>
          <p:nvPr>
            <p:ph type="ctrTitle"/>
          </p:nvPr>
        </p:nvSpPr>
        <p:spPr>
          <a:xfrm>
            <a:off x="2403764" y="472707"/>
            <a:ext cx="4285243" cy="914400"/>
          </a:xfrm>
          <a:prstGeom prst="roundRect">
            <a:avLst>
              <a:gd fmla="val 16667" name="adj"/>
            </a:avLst>
          </a:prstGeom>
          <a:solidFill>
            <a:srgbClr val="3086B8"/>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3400"/>
              <a:buFont typeface="Trebuchet MS"/>
              <a:buNone/>
            </a:pPr>
            <a:r>
              <a:rPr b="1" lang="de-DE" sz="2000">
                <a:solidFill>
                  <a:schemeClr val="lt1"/>
                </a:solidFill>
                <a:latin typeface="Trebuchet MS"/>
                <a:ea typeface="Trebuchet MS"/>
                <a:cs typeface="Trebuchet MS"/>
                <a:sym typeface="Trebuchet MS"/>
              </a:rPr>
              <a:t>Classify the basic needs of employees</a:t>
            </a:r>
            <a:endParaRPr sz="2000"/>
          </a:p>
        </p:txBody>
      </p:sp>
      <p:sp>
        <p:nvSpPr>
          <p:cNvPr id="314" name="Google Shape;314;p30"/>
          <p:cNvSpPr txBox="1"/>
          <p:nvPr>
            <p:ph idx="1" type="subTitle"/>
          </p:nvPr>
        </p:nvSpPr>
        <p:spPr>
          <a:xfrm>
            <a:off x="337462" y="1661687"/>
            <a:ext cx="8767448" cy="747406"/>
          </a:xfrm>
          <a:prstGeom prst="rect">
            <a:avLst/>
          </a:prstGeom>
          <a:solidFill>
            <a:schemeClr val="lt2"/>
          </a:solidFill>
          <a:ln>
            <a:noFill/>
          </a:ln>
        </p:spPr>
        <p:txBody>
          <a:bodyPr anchorCtr="0" anchor="t" bIns="91425" lIns="91425" spcFirstLastPara="1" rIns="91425" wrap="square" tIns="91425">
            <a:noAutofit/>
          </a:bodyPr>
          <a:lstStyle/>
          <a:p>
            <a:pPr indent="0" lvl="0" marL="0" rtl="0" algn="l">
              <a:lnSpc>
                <a:spcPct val="90000"/>
              </a:lnSpc>
              <a:spcBef>
                <a:spcPts val="750"/>
              </a:spcBef>
              <a:spcAft>
                <a:spcPts val="0"/>
              </a:spcAft>
              <a:buClr>
                <a:schemeClr val="dk1"/>
              </a:buClr>
              <a:buSzPts val="1800"/>
              <a:buNone/>
            </a:pPr>
            <a:r>
              <a:rPr lang="de-DE"/>
              <a:t>Ways in Which Managers Can Influence Expectancy, Instrumentality, and Valence</a:t>
            </a:r>
            <a:endParaRPr/>
          </a:p>
        </p:txBody>
      </p:sp>
      <p:pic>
        <p:nvPicPr>
          <p:cNvPr descr="A close up of a logo&#10;&#10;Description automatically generated" id="315" name="Google Shape;315;p30"/>
          <p:cNvPicPr preferRelativeResize="0"/>
          <p:nvPr/>
        </p:nvPicPr>
        <p:blipFill rotWithShape="1">
          <a:blip r:embed="rId3">
            <a:alphaModFix/>
          </a:blip>
          <a:srcRect b="0" l="0" r="0" t="0"/>
          <a:stretch/>
        </p:blipFill>
        <p:spPr>
          <a:xfrm>
            <a:off x="524425" y="6307332"/>
            <a:ext cx="1710047" cy="408041"/>
          </a:xfrm>
          <a:prstGeom prst="rect">
            <a:avLst/>
          </a:prstGeom>
          <a:noFill/>
          <a:ln>
            <a:noFill/>
          </a:ln>
        </p:spPr>
      </p:pic>
      <p:sp>
        <p:nvSpPr>
          <p:cNvPr id="316" name="Google Shape;316;p30"/>
          <p:cNvSpPr/>
          <p:nvPr/>
        </p:nvSpPr>
        <p:spPr>
          <a:xfrm>
            <a:off x="2771988" y="6346041"/>
            <a:ext cx="2991525" cy="36933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de-DE" sz="1800" u="none" cap="none" strike="noStrike">
                <a:solidFill>
                  <a:srgbClr val="000000"/>
                </a:solidFill>
                <a:latin typeface="Trebuchet MS"/>
                <a:ea typeface="Trebuchet MS"/>
                <a:cs typeface="Trebuchet MS"/>
                <a:sym typeface="Trebuchet MS"/>
              </a:rPr>
              <a:t>2018-1-AT01-KA202-039242</a:t>
            </a:r>
            <a:endParaRPr b="0" i="0" sz="1800" u="none" cap="none" strike="noStrike">
              <a:solidFill>
                <a:schemeClr val="dk1"/>
              </a:solidFill>
              <a:latin typeface="Trebuchet MS"/>
              <a:ea typeface="Trebuchet MS"/>
              <a:cs typeface="Trebuchet MS"/>
              <a:sym typeface="Trebuchet MS"/>
            </a:endParaRPr>
          </a:p>
        </p:txBody>
      </p:sp>
      <p:sp>
        <p:nvSpPr>
          <p:cNvPr id="317" name="Google Shape;317;p30"/>
          <p:cNvSpPr/>
          <p:nvPr/>
        </p:nvSpPr>
        <p:spPr>
          <a:xfrm>
            <a:off x="524425" y="5087860"/>
            <a:ext cx="6809876" cy="24622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de-DE" sz="1000" u="none" cap="none" strike="noStrike">
                <a:solidFill>
                  <a:srgbClr val="000000"/>
                </a:solidFill>
                <a:latin typeface="Arial"/>
                <a:ea typeface="Arial"/>
                <a:cs typeface="Arial"/>
                <a:sym typeface="Arial"/>
              </a:rPr>
              <a:t>Source: </a:t>
            </a:r>
            <a:r>
              <a:rPr b="0" i="0" lang="de-DE" sz="1000" u="sng" cap="none" strike="noStrike">
                <a:solidFill>
                  <a:schemeClr val="hlink"/>
                </a:solidFill>
                <a:latin typeface="Arial"/>
                <a:ea typeface="Arial"/>
                <a:cs typeface="Arial"/>
                <a:sym typeface="Arial"/>
                <a:hlinkClick r:id="rId4"/>
              </a:rPr>
              <a:t>https://www.businessballs.com/improving-workplace-performance/vrooms-expectancy-theory/</a:t>
            </a:r>
            <a:r>
              <a:rPr b="0" i="0" lang="de-DE" sz="1000" u="none" cap="none" strike="noStrike">
                <a:solidFill>
                  <a:srgbClr val="000000"/>
                </a:solidFill>
                <a:latin typeface="Arial"/>
                <a:ea typeface="Arial"/>
                <a:cs typeface="Arial"/>
                <a:sym typeface="Arial"/>
              </a:rPr>
              <a:t> </a:t>
            </a:r>
            <a:endParaRPr b="0" i="0" sz="1000" u="none" cap="none" strike="noStrike">
              <a:solidFill>
                <a:srgbClr val="000000"/>
              </a:solidFill>
              <a:latin typeface="Arial"/>
              <a:ea typeface="Arial"/>
              <a:cs typeface="Arial"/>
              <a:sym typeface="Arial"/>
            </a:endParaRPr>
          </a:p>
        </p:txBody>
      </p:sp>
      <p:sp>
        <p:nvSpPr>
          <p:cNvPr id="318" name="Google Shape;318;p30"/>
          <p:cNvSpPr/>
          <p:nvPr/>
        </p:nvSpPr>
        <p:spPr>
          <a:xfrm>
            <a:off x="360946" y="2530322"/>
            <a:ext cx="1873526" cy="569494"/>
          </a:xfrm>
          <a:prstGeom prst="rect">
            <a:avLst/>
          </a:prstGeom>
          <a:solidFill>
            <a:srgbClr val="EDEDED"/>
          </a:solidFill>
          <a:ln cap="flat" cmpd="sng" w="25400">
            <a:solidFill>
              <a:srgbClr val="4271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de-DE" sz="1400" u="none" cap="none" strike="noStrike">
                <a:solidFill>
                  <a:schemeClr val="dk1"/>
                </a:solidFill>
                <a:latin typeface="Arial"/>
                <a:ea typeface="Arial"/>
                <a:cs typeface="Arial"/>
                <a:sym typeface="Arial"/>
              </a:rPr>
              <a:t>Expectancy</a:t>
            </a:r>
            <a:endParaRPr b="1" i="0" sz="1400" u="none" cap="none" strike="noStrike">
              <a:solidFill>
                <a:schemeClr val="dk1"/>
              </a:solidFill>
              <a:latin typeface="Arial"/>
              <a:ea typeface="Arial"/>
              <a:cs typeface="Arial"/>
              <a:sym typeface="Arial"/>
            </a:endParaRPr>
          </a:p>
        </p:txBody>
      </p:sp>
      <p:sp>
        <p:nvSpPr>
          <p:cNvPr id="319" name="Google Shape;319;p30"/>
          <p:cNvSpPr/>
          <p:nvPr/>
        </p:nvSpPr>
        <p:spPr>
          <a:xfrm>
            <a:off x="3266818" y="2530322"/>
            <a:ext cx="1873526" cy="569494"/>
          </a:xfrm>
          <a:prstGeom prst="rect">
            <a:avLst/>
          </a:prstGeom>
          <a:solidFill>
            <a:srgbClr val="EDEDED"/>
          </a:solidFill>
          <a:ln cap="flat" cmpd="sng" w="25400">
            <a:solidFill>
              <a:srgbClr val="4271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de-DE" sz="1400" u="none" cap="none" strike="noStrike">
                <a:solidFill>
                  <a:schemeClr val="dk1"/>
                </a:solidFill>
                <a:latin typeface="Arial"/>
                <a:ea typeface="Arial"/>
                <a:cs typeface="Arial"/>
                <a:sym typeface="Arial"/>
              </a:rPr>
              <a:t>Instrumentality</a:t>
            </a:r>
            <a:endParaRPr b="1" i="0" sz="1400" u="none" cap="none" strike="noStrike">
              <a:solidFill>
                <a:schemeClr val="dk1"/>
              </a:solidFill>
              <a:latin typeface="Arial"/>
              <a:ea typeface="Arial"/>
              <a:cs typeface="Arial"/>
              <a:sym typeface="Arial"/>
            </a:endParaRPr>
          </a:p>
        </p:txBody>
      </p:sp>
      <p:sp>
        <p:nvSpPr>
          <p:cNvPr id="320" name="Google Shape;320;p30"/>
          <p:cNvSpPr/>
          <p:nvPr/>
        </p:nvSpPr>
        <p:spPr>
          <a:xfrm>
            <a:off x="6066169" y="2530322"/>
            <a:ext cx="1873526" cy="569494"/>
          </a:xfrm>
          <a:prstGeom prst="rect">
            <a:avLst/>
          </a:prstGeom>
          <a:solidFill>
            <a:srgbClr val="EDEDED"/>
          </a:solidFill>
          <a:ln cap="flat" cmpd="sng" w="25400">
            <a:solidFill>
              <a:srgbClr val="4271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de-DE" sz="1400" u="none" cap="none" strike="noStrike">
                <a:solidFill>
                  <a:schemeClr val="dk1"/>
                </a:solidFill>
                <a:latin typeface="Arial"/>
                <a:ea typeface="Arial"/>
                <a:cs typeface="Arial"/>
                <a:sym typeface="Arial"/>
              </a:rPr>
              <a:t>Valence</a:t>
            </a:r>
            <a:endParaRPr b="1" i="0" sz="1400" u="none" cap="none" strike="noStrike">
              <a:solidFill>
                <a:schemeClr val="dk1"/>
              </a:solidFill>
              <a:latin typeface="Arial"/>
              <a:ea typeface="Arial"/>
              <a:cs typeface="Arial"/>
              <a:sym typeface="Arial"/>
            </a:endParaRPr>
          </a:p>
        </p:txBody>
      </p:sp>
      <p:sp>
        <p:nvSpPr>
          <p:cNvPr id="321" name="Google Shape;321;p30"/>
          <p:cNvSpPr/>
          <p:nvPr/>
        </p:nvSpPr>
        <p:spPr>
          <a:xfrm>
            <a:off x="524425" y="3291733"/>
            <a:ext cx="2679034" cy="1604210"/>
          </a:xfrm>
          <a:prstGeom prst="rect">
            <a:avLst/>
          </a:prstGeom>
          <a:solidFill>
            <a:srgbClr val="FFF2CC"/>
          </a:solidFill>
          <a:ln cap="flat" cmpd="sng" w="25400">
            <a:solidFill>
              <a:srgbClr val="4271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chemeClr val="dk1"/>
                </a:solidFill>
                <a:latin typeface="Arial"/>
                <a:ea typeface="Arial"/>
                <a:cs typeface="Arial"/>
                <a:sym typeface="Arial"/>
              </a:rPr>
              <a:t>- Make sure employees have proper</a:t>
            </a:r>
            <a:br>
              <a:rPr b="0" i="0" lang="de-DE" sz="1200" u="none" cap="none" strike="noStrike">
                <a:solidFill>
                  <a:schemeClr val="dk1"/>
                </a:solidFill>
                <a:latin typeface="Arial"/>
                <a:ea typeface="Arial"/>
                <a:cs typeface="Arial"/>
                <a:sym typeface="Arial"/>
              </a:rPr>
            </a:br>
            <a:r>
              <a:rPr b="0" i="0" lang="de-DE" sz="1200" u="none" cap="none" strike="noStrike">
                <a:solidFill>
                  <a:schemeClr val="dk1"/>
                </a:solidFill>
                <a:latin typeface="Arial"/>
                <a:ea typeface="Arial"/>
                <a:cs typeface="Arial"/>
                <a:sym typeface="Arial"/>
              </a:rPr>
              <a:t>  skills, abilities and knowledge</a:t>
            </a:r>
            <a:br>
              <a:rPr b="0" i="0" lang="de-DE" sz="1200" u="none" cap="none" strike="noStrike">
                <a:solidFill>
                  <a:schemeClr val="dk1"/>
                </a:solidFill>
                <a:latin typeface="Arial"/>
                <a:ea typeface="Arial"/>
                <a:cs typeface="Arial"/>
                <a:sym typeface="Arial"/>
              </a:rPr>
            </a:br>
            <a:r>
              <a:rPr b="0" i="0" lang="de-DE" sz="1200" u="none" cap="none" strike="noStrike">
                <a:solidFill>
                  <a:schemeClr val="dk1"/>
                </a:solidFill>
                <a:latin typeface="Arial"/>
                <a:ea typeface="Arial"/>
                <a:cs typeface="Arial"/>
                <a:sym typeface="Arial"/>
              </a:rPr>
              <a:t>- Ensure that the environment</a:t>
            </a:r>
            <a:br>
              <a:rPr b="0" i="0" lang="de-DE" sz="1200" u="none" cap="none" strike="noStrike">
                <a:solidFill>
                  <a:schemeClr val="dk1"/>
                </a:solidFill>
                <a:latin typeface="Arial"/>
                <a:ea typeface="Arial"/>
                <a:cs typeface="Arial"/>
                <a:sym typeface="Arial"/>
              </a:rPr>
            </a:br>
            <a:r>
              <a:rPr b="0" i="0" lang="de-DE" sz="1200" u="none" cap="none" strike="noStrike">
                <a:solidFill>
                  <a:schemeClr val="dk1"/>
                </a:solidFill>
                <a:latin typeface="Arial"/>
                <a:ea typeface="Arial"/>
                <a:cs typeface="Arial"/>
                <a:sym typeface="Arial"/>
              </a:rPr>
              <a:t>  facilitates performance</a:t>
            </a:r>
            <a:br>
              <a:rPr b="0" i="0" lang="de-DE" sz="1200" u="none" cap="none" strike="noStrike">
                <a:solidFill>
                  <a:schemeClr val="dk1"/>
                </a:solidFill>
                <a:latin typeface="Arial"/>
                <a:ea typeface="Arial"/>
                <a:cs typeface="Arial"/>
                <a:sym typeface="Arial"/>
              </a:rPr>
            </a:br>
            <a:r>
              <a:rPr b="0" i="0" lang="de-DE" sz="1200" u="none" cap="none" strike="noStrike">
                <a:solidFill>
                  <a:schemeClr val="dk1"/>
                </a:solidFill>
                <a:latin typeface="Arial"/>
                <a:ea typeface="Arial"/>
                <a:cs typeface="Arial"/>
                <a:sym typeface="Arial"/>
              </a:rPr>
              <a:t>- Provide encouragement to make</a:t>
            </a:r>
            <a:br>
              <a:rPr b="0" i="0" lang="de-DE" sz="1200" u="none" cap="none" strike="noStrike">
                <a:solidFill>
                  <a:schemeClr val="dk1"/>
                </a:solidFill>
                <a:latin typeface="Arial"/>
                <a:ea typeface="Arial"/>
                <a:cs typeface="Arial"/>
                <a:sym typeface="Arial"/>
              </a:rPr>
            </a:br>
            <a:r>
              <a:rPr b="0" i="0" lang="de-DE" sz="1200" u="none" cap="none" strike="noStrike">
                <a:solidFill>
                  <a:schemeClr val="dk1"/>
                </a:solidFill>
                <a:latin typeface="Arial"/>
                <a:ea typeface="Arial"/>
                <a:cs typeface="Arial"/>
                <a:sym typeface="Arial"/>
              </a:rPr>
              <a:t>  people believe that their effort  </a:t>
            </a:r>
            <a:br>
              <a:rPr b="0" i="0" lang="de-DE" sz="1200" u="none" cap="none" strike="noStrike">
                <a:solidFill>
                  <a:schemeClr val="dk1"/>
                </a:solidFill>
                <a:latin typeface="Arial"/>
                <a:ea typeface="Arial"/>
                <a:cs typeface="Arial"/>
                <a:sym typeface="Arial"/>
              </a:rPr>
            </a:br>
            <a:r>
              <a:rPr b="0" i="0" lang="de-DE" sz="1200" u="none" cap="none" strike="noStrike">
                <a:solidFill>
                  <a:schemeClr val="dk1"/>
                </a:solidFill>
                <a:latin typeface="Arial"/>
                <a:ea typeface="Arial"/>
                <a:cs typeface="Arial"/>
                <a:sym typeface="Arial"/>
              </a:rPr>
              <a:t>  makes a difference  </a:t>
            </a:r>
            <a:endParaRPr b="0" i="0" sz="1200" u="none" cap="none" strike="noStrike">
              <a:solidFill>
                <a:schemeClr val="dk1"/>
              </a:solidFill>
              <a:latin typeface="Arial"/>
              <a:ea typeface="Arial"/>
              <a:cs typeface="Arial"/>
              <a:sym typeface="Arial"/>
            </a:endParaRPr>
          </a:p>
        </p:txBody>
      </p:sp>
      <p:sp>
        <p:nvSpPr>
          <p:cNvPr id="322" name="Google Shape;322;p30"/>
          <p:cNvSpPr/>
          <p:nvPr/>
        </p:nvSpPr>
        <p:spPr>
          <a:xfrm>
            <a:off x="3421778" y="3291733"/>
            <a:ext cx="2679034" cy="1604210"/>
          </a:xfrm>
          <a:prstGeom prst="rect">
            <a:avLst/>
          </a:prstGeom>
          <a:solidFill>
            <a:srgbClr val="FFF2CC"/>
          </a:solidFill>
          <a:ln cap="flat" cmpd="sng" w="25400">
            <a:solidFill>
              <a:srgbClr val="4271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chemeClr val="dk1"/>
                </a:solidFill>
                <a:latin typeface="Arial"/>
                <a:ea typeface="Arial"/>
                <a:cs typeface="Arial"/>
                <a:sym typeface="Arial"/>
              </a:rPr>
              <a:t>- Reward employee performance</a:t>
            </a:r>
            <a:br>
              <a:rPr b="0" i="0" lang="de-DE" sz="1200" u="none" cap="none" strike="noStrike">
                <a:solidFill>
                  <a:schemeClr val="dk1"/>
                </a:solidFill>
                <a:latin typeface="Arial"/>
                <a:ea typeface="Arial"/>
                <a:cs typeface="Arial"/>
                <a:sym typeface="Arial"/>
              </a:rPr>
            </a:br>
            <a:r>
              <a:rPr b="0" i="0" lang="de-DE" sz="1200" u="none" cap="none" strike="noStrike">
                <a:solidFill>
                  <a:schemeClr val="dk1"/>
                </a:solidFill>
                <a:latin typeface="Arial"/>
                <a:ea typeface="Arial"/>
                <a:cs typeface="Arial"/>
                <a:sym typeface="Arial"/>
              </a:rPr>
              <a:t>- Inform people on advance </a:t>
            </a:r>
            <a:br>
              <a:rPr b="0" i="0" lang="de-DE" sz="1200" u="none" cap="none" strike="noStrike">
                <a:solidFill>
                  <a:schemeClr val="dk1"/>
                </a:solidFill>
                <a:latin typeface="Arial"/>
                <a:ea typeface="Arial"/>
                <a:cs typeface="Arial"/>
                <a:sym typeface="Arial"/>
              </a:rPr>
            </a:br>
            <a:r>
              <a:rPr b="0" i="0" lang="de-DE" sz="1200" u="none" cap="none" strike="noStrike">
                <a:solidFill>
                  <a:schemeClr val="dk1"/>
                </a:solidFill>
                <a:latin typeface="Arial"/>
                <a:ea typeface="Arial"/>
                <a:cs typeface="Arial"/>
                <a:sym typeface="Arial"/>
              </a:rPr>
              <a:t>  about the rewards</a:t>
            </a:r>
            <a:br>
              <a:rPr b="0" i="0" lang="de-DE" sz="1200" u="none" cap="none" strike="noStrike">
                <a:solidFill>
                  <a:schemeClr val="dk1"/>
                </a:solidFill>
                <a:latin typeface="Arial"/>
                <a:ea typeface="Arial"/>
                <a:cs typeface="Arial"/>
                <a:sym typeface="Arial"/>
              </a:rPr>
            </a:br>
            <a:r>
              <a:rPr b="0" i="0" lang="de-DE" sz="1200" u="none" cap="none" strike="noStrike">
                <a:solidFill>
                  <a:schemeClr val="dk1"/>
                </a:solidFill>
                <a:latin typeface="Arial"/>
                <a:ea typeface="Arial"/>
                <a:cs typeface="Arial"/>
                <a:sym typeface="Arial"/>
              </a:rPr>
              <a:t>- Try to eliminate non-performance</a:t>
            </a:r>
            <a:br>
              <a:rPr b="0" i="0" lang="de-DE" sz="1200" u="none" cap="none" strike="noStrike">
                <a:solidFill>
                  <a:schemeClr val="dk1"/>
                </a:solidFill>
                <a:latin typeface="Arial"/>
                <a:ea typeface="Arial"/>
                <a:cs typeface="Arial"/>
                <a:sym typeface="Arial"/>
              </a:rPr>
            </a:br>
            <a:r>
              <a:rPr b="0" i="0" lang="de-DE" sz="1200" u="none" cap="none" strike="noStrike">
                <a:solidFill>
                  <a:schemeClr val="dk1"/>
                </a:solidFill>
                <a:latin typeface="Arial"/>
                <a:ea typeface="Arial"/>
                <a:cs typeface="Arial"/>
                <a:sym typeface="Arial"/>
              </a:rPr>
              <a:t>  influence over rewards</a:t>
            </a:r>
            <a:endParaRPr b="0" i="0" sz="1200" u="none" cap="none" strike="noStrike">
              <a:solidFill>
                <a:schemeClr val="dk1"/>
              </a:solidFill>
              <a:latin typeface="Arial"/>
              <a:ea typeface="Arial"/>
              <a:cs typeface="Arial"/>
              <a:sym typeface="Arial"/>
            </a:endParaRPr>
          </a:p>
        </p:txBody>
      </p:sp>
      <p:sp>
        <p:nvSpPr>
          <p:cNvPr id="323" name="Google Shape;323;p30"/>
          <p:cNvSpPr/>
          <p:nvPr/>
        </p:nvSpPr>
        <p:spPr>
          <a:xfrm>
            <a:off x="6319131" y="3291733"/>
            <a:ext cx="2679034" cy="1604210"/>
          </a:xfrm>
          <a:prstGeom prst="rect">
            <a:avLst/>
          </a:prstGeom>
          <a:solidFill>
            <a:srgbClr val="FFF2CC"/>
          </a:solidFill>
          <a:ln cap="flat" cmpd="sng" w="25400">
            <a:solidFill>
              <a:srgbClr val="4271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chemeClr val="dk1"/>
                </a:solidFill>
                <a:latin typeface="Arial"/>
                <a:ea typeface="Arial"/>
                <a:cs typeface="Arial"/>
                <a:sym typeface="Arial"/>
              </a:rPr>
              <a:t>- Find rewards that are </a:t>
            </a:r>
            <a:br>
              <a:rPr b="0" i="0" lang="de-DE" sz="1200" u="none" cap="none" strike="noStrike">
                <a:solidFill>
                  <a:schemeClr val="dk1"/>
                </a:solidFill>
                <a:latin typeface="Arial"/>
                <a:ea typeface="Arial"/>
                <a:cs typeface="Arial"/>
                <a:sym typeface="Arial"/>
              </a:rPr>
            </a:br>
            <a:r>
              <a:rPr b="0" i="0" lang="de-DE" sz="1200" u="none" cap="none" strike="noStrike">
                <a:solidFill>
                  <a:schemeClr val="dk1"/>
                </a:solidFill>
                <a:latin typeface="Arial"/>
                <a:ea typeface="Arial"/>
                <a:cs typeface="Arial"/>
                <a:sym typeface="Arial"/>
              </a:rPr>
              <a:t>  desirable to employess</a:t>
            </a:r>
            <a:br>
              <a:rPr b="0" i="0" lang="de-DE" sz="1200" u="none" cap="none" strike="noStrike">
                <a:solidFill>
                  <a:schemeClr val="dk1"/>
                </a:solidFill>
                <a:latin typeface="Arial"/>
                <a:ea typeface="Arial"/>
                <a:cs typeface="Arial"/>
                <a:sym typeface="Arial"/>
              </a:rPr>
            </a:br>
            <a:r>
              <a:rPr b="0" i="0" lang="de-DE" sz="1200" u="none" cap="none" strike="noStrike">
                <a:solidFill>
                  <a:schemeClr val="dk1"/>
                </a:solidFill>
                <a:latin typeface="Arial"/>
                <a:ea typeface="Arial"/>
                <a:cs typeface="Arial"/>
                <a:sym typeface="Arial"/>
              </a:rPr>
              <a:t>- Make sure that the rewards</a:t>
            </a:r>
            <a:br>
              <a:rPr b="0" i="0" lang="de-DE" sz="1200" u="none" cap="none" strike="noStrike">
                <a:solidFill>
                  <a:schemeClr val="dk1"/>
                </a:solidFill>
                <a:latin typeface="Arial"/>
                <a:ea typeface="Arial"/>
                <a:cs typeface="Arial"/>
                <a:sym typeface="Arial"/>
              </a:rPr>
            </a:br>
            <a:r>
              <a:rPr b="0" i="0" lang="de-DE" sz="1200" u="none" cap="none" strike="noStrike">
                <a:solidFill>
                  <a:schemeClr val="dk1"/>
                </a:solidFill>
                <a:latin typeface="Arial"/>
                <a:ea typeface="Arial"/>
                <a:cs typeface="Arial"/>
                <a:sym typeface="Arial"/>
              </a:rPr>
              <a:t>  are viewed as fair</a:t>
            </a:r>
            <a:br>
              <a:rPr b="0" i="0" lang="de-DE" sz="1200" u="none" cap="none" strike="noStrike">
                <a:solidFill>
                  <a:schemeClr val="dk1"/>
                </a:solidFill>
                <a:latin typeface="Arial"/>
                <a:ea typeface="Arial"/>
                <a:cs typeface="Arial"/>
                <a:sym typeface="Arial"/>
              </a:rPr>
            </a:br>
            <a:r>
              <a:rPr b="0" i="0" lang="de-DE" sz="1200" u="none" cap="none" strike="noStrike">
                <a:solidFill>
                  <a:schemeClr val="dk1"/>
                </a:solidFill>
                <a:latin typeface="Arial"/>
                <a:ea typeface="Arial"/>
                <a:cs typeface="Arial"/>
                <a:sym typeface="Arial"/>
              </a:rPr>
              <a:t>- Give employees choice</a:t>
            </a:r>
            <a:br>
              <a:rPr b="0" i="0" lang="de-DE" sz="1200" u="none" cap="none" strike="noStrike">
                <a:solidFill>
                  <a:schemeClr val="dk1"/>
                </a:solidFill>
                <a:latin typeface="Arial"/>
                <a:ea typeface="Arial"/>
                <a:cs typeface="Arial"/>
                <a:sym typeface="Arial"/>
              </a:rPr>
            </a:br>
            <a:r>
              <a:rPr b="0" i="0" lang="de-DE" sz="1200" u="none" cap="none" strike="noStrike">
                <a:solidFill>
                  <a:schemeClr val="dk1"/>
                </a:solidFill>
                <a:latin typeface="Arial"/>
                <a:ea typeface="Arial"/>
                <a:cs typeface="Arial"/>
                <a:sym typeface="Arial"/>
              </a:rPr>
              <a:t>  over rewards</a:t>
            </a:r>
            <a:endParaRPr b="0" i="0" sz="1200" u="none" cap="none" strike="noStrike">
              <a:solidFill>
                <a:schemeClr val="dk1"/>
              </a:solidFill>
              <a:latin typeface="Arial"/>
              <a:ea typeface="Arial"/>
              <a:cs typeface="Arial"/>
              <a:sym typeface="Arial"/>
            </a:endParaRPr>
          </a:p>
        </p:txBody>
      </p:sp>
      <p:pic>
        <p:nvPicPr>
          <p:cNvPr descr="Ein Bild, das Person, stehend, Mann, haltend enthält.&#10;&#10;Automatisch generierte Beschreibung" id="324" name="Google Shape;324;p30"/>
          <p:cNvPicPr preferRelativeResize="0"/>
          <p:nvPr/>
        </p:nvPicPr>
        <p:blipFill rotWithShape="1">
          <a:blip r:embed="rId5">
            <a:alphaModFix/>
          </a:blip>
          <a:srcRect b="0" l="0" r="0" t="0"/>
          <a:stretch/>
        </p:blipFill>
        <p:spPr>
          <a:xfrm flipH="1">
            <a:off x="7051431" y="115412"/>
            <a:ext cx="1841152" cy="137990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pic>
        <p:nvPicPr>
          <p:cNvPr descr="A close up of a logo&#10;&#10;Description automatically generated" id="329" name="Google Shape;329;p31"/>
          <p:cNvPicPr preferRelativeResize="0"/>
          <p:nvPr/>
        </p:nvPicPr>
        <p:blipFill rotWithShape="1">
          <a:blip r:embed="rId3">
            <a:alphaModFix/>
          </a:blip>
          <a:srcRect b="0" l="0" r="0" t="0"/>
          <a:stretch/>
        </p:blipFill>
        <p:spPr>
          <a:xfrm>
            <a:off x="524425" y="6307332"/>
            <a:ext cx="1710047" cy="408041"/>
          </a:xfrm>
          <a:prstGeom prst="rect">
            <a:avLst/>
          </a:prstGeom>
          <a:noFill/>
          <a:ln>
            <a:noFill/>
          </a:ln>
        </p:spPr>
      </p:pic>
      <p:sp>
        <p:nvSpPr>
          <p:cNvPr id="330" name="Google Shape;330;p31"/>
          <p:cNvSpPr/>
          <p:nvPr/>
        </p:nvSpPr>
        <p:spPr>
          <a:xfrm>
            <a:off x="2771988" y="6346041"/>
            <a:ext cx="2991525" cy="36933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de-DE" sz="1800" u="none" cap="none" strike="noStrike">
                <a:solidFill>
                  <a:srgbClr val="000000"/>
                </a:solidFill>
                <a:latin typeface="Trebuchet MS"/>
                <a:ea typeface="Trebuchet MS"/>
                <a:cs typeface="Trebuchet MS"/>
                <a:sym typeface="Trebuchet MS"/>
              </a:rPr>
              <a:t>2018-1-AT01-KA202-039242</a:t>
            </a:r>
            <a:endParaRPr b="0" i="0" sz="1800" u="none" cap="none" strike="noStrike">
              <a:solidFill>
                <a:schemeClr val="dk1"/>
              </a:solidFill>
              <a:latin typeface="Trebuchet MS"/>
              <a:ea typeface="Trebuchet MS"/>
              <a:cs typeface="Trebuchet MS"/>
              <a:sym typeface="Trebuchet MS"/>
            </a:endParaRPr>
          </a:p>
        </p:txBody>
      </p:sp>
      <p:pic>
        <p:nvPicPr>
          <p:cNvPr id="331" name="Google Shape;331;p31"/>
          <p:cNvPicPr preferRelativeResize="0"/>
          <p:nvPr/>
        </p:nvPicPr>
        <p:blipFill rotWithShape="1">
          <a:blip r:embed="rId4">
            <a:alphaModFix/>
          </a:blip>
          <a:srcRect b="0" l="0" r="0" t="0"/>
          <a:stretch/>
        </p:blipFill>
        <p:spPr>
          <a:xfrm>
            <a:off x="181633" y="142627"/>
            <a:ext cx="8821689" cy="5624509"/>
          </a:xfrm>
          <a:prstGeom prst="rect">
            <a:avLst/>
          </a:prstGeom>
          <a:noFill/>
          <a:ln>
            <a:noFill/>
          </a:ln>
        </p:spPr>
      </p:pic>
      <p:sp>
        <p:nvSpPr>
          <p:cNvPr id="332" name="Google Shape;332;p31"/>
          <p:cNvSpPr/>
          <p:nvPr/>
        </p:nvSpPr>
        <p:spPr>
          <a:xfrm>
            <a:off x="181634" y="5784112"/>
            <a:ext cx="7013250" cy="26161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rPr b="0" i="0" lang="de-DE" sz="1100" u="none" cap="none" strike="noStrike">
                <a:solidFill>
                  <a:srgbClr val="000000"/>
                </a:solidFill>
                <a:latin typeface="Arial"/>
                <a:ea typeface="Arial"/>
                <a:cs typeface="Arial"/>
                <a:sym typeface="Arial"/>
              </a:rPr>
              <a:t>Source : </a:t>
            </a:r>
            <a:r>
              <a:rPr b="0" i="0" lang="de-DE" sz="1100" u="sng" cap="none" strike="noStrike">
                <a:solidFill>
                  <a:schemeClr val="hlink"/>
                </a:solidFill>
                <a:latin typeface="Arial"/>
                <a:ea typeface="Arial"/>
                <a:cs typeface="Arial"/>
                <a:sym typeface="Arial"/>
                <a:hlinkClick r:id="rId5"/>
              </a:rPr>
              <a:t>https://www.thebalancecareers.com/how-great-managers-motivate-their-employees-1918772</a:t>
            </a:r>
            <a:r>
              <a:rPr b="0" i="0" lang="de-DE" sz="1100" u="none" cap="none" strike="noStrike">
                <a:solidFill>
                  <a:srgbClr val="000000"/>
                </a:solidFill>
                <a:latin typeface="Arial"/>
                <a:ea typeface="Arial"/>
                <a:cs typeface="Arial"/>
                <a:sym typeface="Arial"/>
              </a:rPr>
              <a:t> </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pic>
        <p:nvPicPr>
          <p:cNvPr descr="A close up of a logo&#10;&#10;Description automatically generated" id="337" name="Google Shape;337;p32"/>
          <p:cNvPicPr preferRelativeResize="0"/>
          <p:nvPr/>
        </p:nvPicPr>
        <p:blipFill rotWithShape="1">
          <a:blip r:embed="rId3">
            <a:alphaModFix/>
          </a:blip>
          <a:srcRect b="0" l="0" r="0" t="0"/>
          <a:stretch/>
        </p:blipFill>
        <p:spPr>
          <a:xfrm>
            <a:off x="524425" y="6307332"/>
            <a:ext cx="1710047" cy="408041"/>
          </a:xfrm>
          <a:prstGeom prst="rect">
            <a:avLst/>
          </a:prstGeom>
          <a:noFill/>
          <a:ln>
            <a:noFill/>
          </a:ln>
        </p:spPr>
      </p:pic>
      <p:sp>
        <p:nvSpPr>
          <p:cNvPr id="338" name="Google Shape;338;p32"/>
          <p:cNvSpPr/>
          <p:nvPr/>
        </p:nvSpPr>
        <p:spPr>
          <a:xfrm>
            <a:off x="2771988" y="6346041"/>
            <a:ext cx="2991525" cy="36933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de-DE" sz="1800" u="none" cap="none" strike="noStrike">
                <a:solidFill>
                  <a:srgbClr val="000000"/>
                </a:solidFill>
                <a:latin typeface="Trebuchet MS"/>
                <a:ea typeface="Trebuchet MS"/>
                <a:cs typeface="Trebuchet MS"/>
                <a:sym typeface="Trebuchet MS"/>
              </a:rPr>
              <a:t>2018-1-AT01-KA202-039242</a:t>
            </a:r>
            <a:endParaRPr b="0" i="0" sz="1800" u="none" cap="none" strike="noStrike">
              <a:solidFill>
                <a:schemeClr val="dk1"/>
              </a:solidFill>
              <a:latin typeface="Trebuchet MS"/>
              <a:ea typeface="Trebuchet MS"/>
              <a:cs typeface="Trebuchet MS"/>
              <a:sym typeface="Trebuchet MS"/>
            </a:endParaRPr>
          </a:p>
        </p:txBody>
      </p:sp>
      <p:sp>
        <p:nvSpPr>
          <p:cNvPr id="339" name="Google Shape;339;p32"/>
          <p:cNvSpPr/>
          <p:nvPr>
            <p:ph type="ctrTitle"/>
          </p:nvPr>
        </p:nvSpPr>
        <p:spPr>
          <a:xfrm>
            <a:off x="266305" y="1529985"/>
            <a:ext cx="8520600" cy="914400"/>
          </a:xfrm>
          <a:prstGeom prst="roundRect">
            <a:avLst>
              <a:gd fmla="val 16667" name="adj"/>
            </a:avLst>
          </a:prstGeom>
          <a:solidFill>
            <a:srgbClr val="3086B8"/>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3400"/>
              <a:buFont typeface="Trebuchet MS"/>
              <a:buNone/>
            </a:pPr>
            <a:r>
              <a:rPr b="1" lang="de-DE" sz="3400">
                <a:solidFill>
                  <a:schemeClr val="lt1"/>
                </a:solidFill>
                <a:latin typeface="Trebuchet MS"/>
                <a:ea typeface="Trebuchet MS"/>
                <a:cs typeface="Trebuchet MS"/>
                <a:sym typeface="Trebuchet MS"/>
              </a:rPr>
              <a:t>What motivates employees to stay ?</a:t>
            </a:r>
            <a:endParaRPr/>
          </a:p>
        </p:txBody>
      </p:sp>
      <p:sp>
        <p:nvSpPr>
          <p:cNvPr id="340" name="Google Shape;340;p32"/>
          <p:cNvSpPr/>
          <p:nvPr/>
        </p:nvSpPr>
        <p:spPr>
          <a:xfrm>
            <a:off x="657726" y="2791325"/>
            <a:ext cx="2114262" cy="1195137"/>
          </a:xfrm>
          <a:prstGeom prst="roundRect">
            <a:avLst>
              <a:gd fmla="val 16667" name="adj"/>
            </a:avLst>
          </a:prstGeom>
          <a:solidFill>
            <a:schemeClr val="accent1"/>
          </a:solidFill>
          <a:ln cap="flat" cmpd="sng" w="25400">
            <a:solidFill>
              <a:srgbClr val="4271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de-DE" sz="1600" u="none" cap="none" strike="noStrike">
                <a:solidFill>
                  <a:schemeClr val="lt1"/>
                </a:solidFill>
                <a:latin typeface="Arial"/>
                <a:ea typeface="Arial"/>
                <a:cs typeface="Arial"/>
                <a:sym typeface="Arial"/>
              </a:rPr>
              <a:t>48 % </a:t>
            </a:r>
            <a:br>
              <a:rPr b="1" i="0" lang="de-DE" sz="1600" u="none" cap="none" strike="noStrike">
                <a:solidFill>
                  <a:schemeClr val="lt1"/>
                </a:solidFill>
                <a:latin typeface="Arial"/>
                <a:ea typeface="Arial"/>
                <a:cs typeface="Arial"/>
                <a:sym typeface="Arial"/>
              </a:rPr>
            </a:br>
            <a:r>
              <a:rPr b="1" i="0" lang="de-DE" sz="1600" u="none" cap="none" strike="noStrike">
                <a:solidFill>
                  <a:schemeClr val="lt1"/>
                </a:solidFill>
                <a:latin typeface="Arial"/>
                <a:ea typeface="Arial"/>
                <a:cs typeface="Arial"/>
                <a:sym typeface="Arial"/>
              </a:rPr>
              <a:t> a good manager</a:t>
            </a:r>
            <a:endParaRPr b="1" i="0" sz="1600" u="none" cap="none" strike="noStrike">
              <a:solidFill>
                <a:schemeClr val="lt1"/>
              </a:solidFill>
              <a:latin typeface="Arial"/>
              <a:ea typeface="Arial"/>
              <a:cs typeface="Arial"/>
              <a:sym typeface="Arial"/>
            </a:endParaRPr>
          </a:p>
        </p:txBody>
      </p:sp>
      <p:sp>
        <p:nvSpPr>
          <p:cNvPr id="341" name="Google Shape;341;p32"/>
          <p:cNvSpPr/>
          <p:nvPr/>
        </p:nvSpPr>
        <p:spPr>
          <a:xfrm>
            <a:off x="3116892" y="2791325"/>
            <a:ext cx="2172035" cy="1195137"/>
          </a:xfrm>
          <a:prstGeom prst="roundRect">
            <a:avLst>
              <a:gd fmla="val 16667" name="adj"/>
            </a:avLst>
          </a:prstGeom>
          <a:solidFill>
            <a:schemeClr val="accent1"/>
          </a:solidFill>
          <a:ln cap="flat" cmpd="sng" w="25400">
            <a:solidFill>
              <a:srgbClr val="4271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de-DE" sz="1600" u="none" cap="none" strike="noStrike">
                <a:solidFill>
                  <a:schemeClr val="lt1"/>
                </a:solidFill>
                <a:latin typeface="Arial"/>
                <a:ea typeface="Arial"/>
                <a:cs typeface="Arial"/>
                <a:sym typeface="Arial"/>
              </a:rPr>
              <a:t>46 % </a:t>
            </a:r>
            <a:br>
              <a:rPr b="1" i="0" lang="de-DE" sz="1600" u="none" cap="none" strike="noStrike">
                <a:solidFill>
                  <a:schemeClr val="lt1"/>
                </a:solidFill>
                <a:latin typeface="Arial"/>
                <a:ea typeface="Arial"/>
                <a:cs typeface="Arial"/>
                <a:sym typeface="Arial"/>
              </a:rPr>
            </a:br>
            <a:r>
              <a:rPr b="1" i="0" lang="de-DE" sz="1600" u="none" cap="none" strike="noStrike">
                <a:solidFill>
                  <a:schemeClr val="lt1"/>
                </a:solidFill>
                <a:latin typeface="Arial"/>
                <a:ea typeface="Arial"/>
                <a:cs typeface="Arial"/>
                <a:sym typeface="Arial"/>
              </a:rPr>
              <a:t> feeling appreciated by employer</a:t>
            </a:r>
            <a:endParaRPr b="1" i="0" sz="1600" u="none" cap="none" strike="noStrike">
              <a:solidFill>
                <a:schemeClr val="lt1"/>
              </a:solidFill>
              <a:latin typeface="Arial"/>
              <a:ea typeface="Arial"/>
              <a:cs typeface="Arial"/>
              <a:sym typeface="Arial"/>
            </a:endParaRPr>
          </a:p>
        </p:txBody>
      </p:sp>
      <p:sp>
        <p:nvSpPr>
          <p:cNvPr id="342" name="Google Shape;342;p32"/>
          <p:cNvSpPr/>
          <p:nvPr/>
        </p:nvSpPr>
        <p:spPr>
          <a:xfrm>
            <a:off x="657726" y="4275220"/>
            <a:ext cx="2114262" cy="1195137"/>
          </a:xfrm>
          <a:prstGeom prst="roundRect">
            <a:avLst>
              <a:gd fmla="val 16667" name="adj"/>
            </a:avLst>
          </a:prstGeom>
          <a:solidFill>
            <a:schemeClr val="accent1"/>
          </a:solidFill>
          <a:ln cap="flat" cmpd="sng" w="25400">
            <a:solidFill>
              <a:srgbClr val="4271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de-DE" sz="1600" u="none" cap="none" strike="noStrike">
                <a:solidFill>
                  <a:schemeClr val="lt1"/>
                </a:solidFill>
                <a:latin typeface="Arial"/>
                <a:ea typeface="Arial"/>
                <a:cs typeface="Arial"/>
                <a:sym typeface="Arial"/>
              </a:rPr>
              <a:t>39 % </a:t>
            </a:r>
            <a:br>
              <a:rPr b="1" i="0" lang="de-DE" sz="1600" u="none" cap="none" strike="noStrike">
                <a:solidFill>
                  <a:schemeClr val="lt1"/>
                </a:solidFill>
                <a:latin typeface="Arial"/>
                <a:ea typeface="Arial"/>
                <a:cs typeface="Arial"/>
                <a:sym typeface="Arial"/>
              </a:rPr>
            </a:br>
            <a:r>
              <a:rPr b="1" i="0" lang="de-DE" sz="1600" u="none" cap="none" strike="noStrike">
                <a:solidFill>
                  <a:schemeClr val="lt1"/>
                </a:solidFill>
                <a:latin typeface="Arial"/>
                <a:ea typeface="Arial"/>
                <a:cs typeface="Arial"/>
                <a:sym typeface="Arial"/>
              </a:rPr>
              <a:t>opportunity for career growth</a:t>
            </a:r>
            <a:endParaRPr b="1" i="0" sz="1600" u="none" cap="none" strike="noStrike">
              <a:solidFill>
                <a:schemeClr val="lt1"/>
              </a:solidFill>
              <a:latin typeface="Arial"/>
              <a:ea typeface="Arial"/>
              <a:cs typeface="Arial"/>
              <a:sym typeface="Arial"/>
            </a:endParaRPr>
          </a:p>
        </p:txBody>
      </p:sp>
      <p:sp>
        <p:nvSpPr>
          <p:cNvPr id="343" name="Google Shape;343;p32"/>
          <p:cNvSpPr/>
          <p:nvPr/>
        </p:nvSpPr>
        <p:spPr>
          <a:xfrm>
            <a:off x="3237209" y="4275220"/>
            <a:ext cx="2051718" cy="1195137"/>
          </a:xfrm>
          <a:prstGeom prst="roundRect">
            <a:avLst>
              <a:gd fmla="val 16667" name="adj"/>
            </a:avLst>
          </a:prstGeom>
          <a:solidFill>
            <a:schemeClr val="accent1"/>
          </a:solidFill>
          <a:ln cap="flat" cmpd="sng" w="25400">
            <a:solidFill>
              <a:srgbClr val="4271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de-DE" sz="1600" u="none" cap="none" strike="noStrike">
                <a:solidFill>
                  <a:schemeClr val="lt1"/>
                </a:solidFill>
                <a:latin typeface="Arial"/>
                <a:ea typeface="Arial"/>
                <a:cs typeface="Arial"/>
                <a:sym typeface="Arial"/>
              </a:rPr>
              <a:t>38 % </a:t>
            </a:r>
            <a:br>
              <a:rPr b="1" i="0" lang="de-DE" sz="1600" u="none" cap="none" strike="noStrike">
                <a:solidFill>
                  <a:schemeClr val="lt1"/>
                </a:solidFill>
                <a:latin typeface="Arial"/>
                <a:ea typeface="Arial"/>
                <a:cs typeface="Arial"/>
                <a:sym typeface="Arial"/>
              </a:rPr>
            </a:br>
            <a:r>
              <a:rPr b="1" i="0" lang="de-DE" sz="1600" u="none" cap="none" strike="noStrike">
                <a:solidFill>
                  <a:schemeClr val="lt1"/>
                </a:solidFill>
                <a:latin typeface="Arial"/>
                <a:ea typeface="Arial"/>
                <a:cs typeface="Arial"/>
                <a:sym typeface="Arial"/>
              </a:rPr>
              <a:t> promotion or new title</a:t>
            </a:r>
            <a:endParaRPr b="1" i="0" sz="1600" u="none" cap="none" strike="noStrike">
              <a:solidFill>
                <a:schemeClr val="lt1"/>
              </a:solidFill>
              <a:latin typeface="Arial"/>
              <a:ea typeface="Arial"/>
              <a:cs typeface="Arial"/>
              <a:sym typeface="Arial"/>
            </a:endParaRPr>
          </a:p>
        </p:txBody>
      </p:sp>
      <p:sp>
        <p:nvSpPr>
          <p:cNvPr id="344" name="Google Shape;344;p32"/>
          <p:cNvSpPr/>
          <p:nvPr/>
        </p:nvSpPr>
        <p:spPr>
          <a:xfrm>
            <a:off x="5601749" y="2791324"/>
            <a:ext cx="2090440" cy="1195137"/>
          </a:xfrm>
          <a:prstGeom prst="roundRect">
            <a:avLst>
              <a:gd fmla="val 16667" name="adj"/>
            </a:avLst>
          </a:prstGeom>
          <a:solidFill>
            <a:schemeClr val="accent1"/>
          </a:solidFill>
          <a:ln cap="flat" cmpd="sng" w="25400">
            <a:solidFill>
              <a:srgbClr val="4271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de-DE" sz="1600" u="none" cap="none" strike="noStrike">
                <a:solidFill>
                  <a:schemeClr val="lt1"/>
                </a:solidFill>
                <a:latin typeface="Arial"/>
                <a:ea typeface="Arial"/>
                <a:cs typeface="Arial"/>
                <a:sym typeface="Arial"/>
              </a:rPr>
              <a:t>35 % </a:t>
            </a:r>
            <a:br>
              <a:rPr b="1" i="0" lang="de-DE" sz="1600" u="none" cap="none" strike="noStrike">
                <a:solidFill>
                  <a:schemeClr val="lt1"/>
                </a:solidFill>
                <a:latin typeface="Arial"/>
                <a:ea typeface="Arial"/>
                <a:cs typeface="Arial"/>
                <a:sym typeface="Arial"/>
              </a:rPr>
            </a:br>
            <a:r>
              <a:rPr b="1" i="0" lang="de-DE" sz="1600" u="none" cap="none" strike="noStrike">
                <a:solidFill>
                  <a:schemeClr val="lt1"/>
                </a:solidFill>
                <a:latin typeface="Arial"/>
                <a:ea typeface="Arial"/>
                <a:cs typeface="Arial"/>
                <a:sym typeface="Arial"/>
              </a:rPr>
              <a:t> recognition for achievements</a:t>
            </a:r>
            <a:endParaRPr b="1" i="0" sz="1600" u="none" cap="none" strike="noStrike">
              <a:solidFill>
                <a:schemeClr val="lt1"/>
              </a:solidFill>
              <a:latin typeface="Arial"/>
              <a:ea typeface="Arial"/>
              <a:cs typeface="Arial"/>
              <a:sym typeface="Arial"/>
            </a:endParaRPr>
          </a:p>
        </p:txBody>
      </p:sp>
      <p:sp>
        <p:nvSpPr>
          <p:cNvPr id="345" name="Google Shape;345;p32"/>
          <p:cNvSpPr/>
          <p:nvPr/>
        </p:nvSpPr>
        <p:spPr>
          <a:xfrm>
            <a:off x="5601749" y="4275219"/>
            <a:ext cx="2162630" cy="1195137"/>
          </a:xfrm>
          <a:prstGeom prst="roundRect">
            <a:avLst>
              <a:gd fmla="val 16667" name="adj"/>
            </a:avLst>
          </a:prstGeom>
          <a:solidFill>
            <a:schemeClr val="accent1"/>
          </a:solidFill>
          <a:ln cap="flat" cmpd="sng" w="25400">
            <a:solidFill>
              <a:srgbClr val="4271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de-DE" sz="1600" u="none" cap="none" strike="noStrike">
                <a:solidFill>
                  <a:schemeClr val="lt1"/>
                </a:solidFill>
                <a:latin typeface="Arial"/>
                <a:ea typeface="Arial"/>
                <a:cs typeface="Arial"/>
                <a:sym typeface="Arial"/>
              </a:rPr>
              <a:t>32 % </a:t>
            </a:r>
            <a:br>
              <a:rPr b="1" i="0" lang="de-DE" sz="1600" u="none" cap="none" strike="noStrike">
                <a:solidFill>
                  <a:schemeClr val="lt1"/>
                </a:solidFill>
                <a:latin typeface="Arial"/>
                <a:ea typeface="Arial"/>
                <a:cs typeface="Arial"/>
                <a:sym typeface="Arial"/>
              </a:rPr>
            </a:br>
            <a:r>
              <a:rPr b="1" i="0" lang="de-DE" sz="1600" u="none" cap="none" strike="noStrike">
                <a:solidFill>
                  <a:schemeClr val="lt1"/>
                </a:solidFill>
                <a:latin typeface="Arial"/>
                <a:ea typeface="Arial"/>
                <a:cs typeface="Arial"/>
                <a:sym typeface="Arial"/>
              </a:rPr>
              <a:t> opportunity to develop skills</a:t>
            </a:r>
            <a:endParaRPr b="1" i="0" sz="1600" u="none" cap="none" strike="noStrike">
              <a:solidFill>
                <a:schemeClr val="lt1"/>
              </a:solidFill>
              <a:latin typeface="Arial"/>
              <a:ea typeface="Arial"/>
              <a:cs typeface="Arial"/>
              <a:sym typeface="Arial"/>
            </a:endParaRPr>
          </a:p>
        </p:txBody>
      </p:sp>
      <p:pic>
        <p:nvPicPr>
          <p:cNvPr descr="Ein Bild, das Zeichnung enthält.&#10;&#10;Automatisch generierte Beschreibung" id="346" name="Google Shape;346;p32"/>
          <p:cNvPicPr preferRelativeResize="0"/>
          <p:nvPr/>
        </p:nvPicPr>
        <p:blipFill rotWithShape="1">
          <a:blip r:embed="rId4">
            <a:alphaModFix/>
          </a:blip>
          <a:srcRect b="0" l="0" r="0" t="0"/>
          <a:stretch/>
        </p:blipFill>
        <p:spPr>
          <a:xfrm>
            <a:off x="2671272" y="150544"/>
            <a:ext cx="3449763" cy="1379905"/>
          </a:xfrm>
          <a:prstGeom prst="rect">
            <a:avLst/>
          </a:prstGeom>
          <a:noFill/>
          <a:ln>
            <a:noFill/>
          </a:ln>
        </p:spPr>
      </p:pic>
      <p:pic>
        <p:nvPicPr>
          <p:cNvPr descr="Ein Bild, das Person, stehend, Mann, haltend enthält.&#10;&#10;Automatisch generierte Beschreibung" id="347" name="Google Shape;347;p32"/>
          <p:cNvPicPr preferRelativeResize="0"/>
          <p:nvPr/>
        </p:nvPicPr>
        <p:blipFill rotWithShape="1">
          <a:blip r:embed="rId5">
            <a:alphaModFix/>
          </a:blip>
          <a:srcRect b="0" l="0" r="0" t="0"/>
          <a:stretch/>
        </p:blipFill>
        <p:spPr>
          <a:xfrm flipH="1">
            <a:off x="6945753" y="70949"/>
            <a:ext cx="1841152" cy="1379905"/>
          </a:xfrm>
          <a:prstGeom prst="rect">
            <a:avLst/>
          </a:prstGeom>
          <a:noFill/>
          <a:ln>
            <a:noFill/>
          </a:ln>
        </p:spPr>
      </p:pic>
      <p:sp>
        <p:nvSpPr>
          <p:cNvPr id="348" name="Google Shape;348;p32"/>
          <p:cNvSpPr/>
          <p:nvPr/>
        </p:nvSpPr>
        <p:spPr>
          <a:xfrm>
            <a:off x="461453" y="5715601"/>
            <a:ext cx="3772188" cy="30777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de-DE" sz="1400" u="sng" cap="none" strike="noStrike">
                <a:solidFill>
                  <a:schemeClr val="hlink"/>
                </a:solidFill>
                <a:latin typeface="Arial"/>
                <a:ea typeface="Arial"/>
                <a:cs typeface="Arial"/>
                <a:sym typeface="Arial"/>
                <a:hlinkClick r:id="rId6"/>
              </a:rPr>
              <a:t>Source: Cornerstone 2013 U.S. Employee Report</a:t>
            </a:r>
            <a:endParaRPr b="1" i="0" sz="1400" u="none" cap="none" strike="noStrike">
              <a:solidFill>
                <a:srgbClr val="11111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15"/>
          <p:cNvSpPr txBox="1"/>
          <p:nvPr>
            <p:ph type="ctrTitle"/>
          </p:nvPr>
        </p:nvSpPr>
        <p:spPr>
          <a:xfrm>
            <a:off x="315267" y="2323345"/>
            <a:ext cx="8520600" cy="860799"/>
          </a:xfrm>
          <a:prstGeom prst="rect">
            <a:avLst/>
          </a:prstGeom>
          <a:noFill/>
          <a:ln>
            <a:noFill/>
          </a:ln>
        </p:spPr>
        <p:txBody>
          <a:bodyPr anchorCtr="0" anchor="b" bIns="91425" lIns="91425" spcFirstLastPara="1" rIns="91425" wrap="square" tIns="91425">
            <a:noAutofit/>
          </a:bodyPr>
          <a:lstStyle/>
          <a:p>
            <a:pPr indent="0" lvl="0" marL="0" rtl="0" algn="ctr">
              <a:lnSpc>
                <a:spcPct val="90000"/>
              </a:lnSpc>
              <a:spcBef>
                <a:spcPts val="0"/>
              </a:spcBef>
              <a:spcAft>
                <a:spcPts val="0"/>
              </a:spcAft>
              <a:buClr>
                <a:schemeClr val="dk1"/>
              </a:buClr>
              <a:buSzPts val="4500"/>
              <a:buFont typeface="Trebuchet MS"/>
              <a:buNone/>
            </a:pPr>
            <a:br>
              <a:rPr b="1" lang="de-DE"/>
            </a:br>
            <a:r>
              <a:rPr b="1" lang="de-DE" sz="3600"/>
              <a:t>M4: How to motivate your Employees</a:t>
            </a:r>
            <a:br>
              <a:rPr b="1" lang="de-DE"/>
            </a:br>
            <a:r>
              <a:rPr b="1" lang="de-DE" sz="2800"/>
              <a:t>Unit 1: Employee Motivation – in theory</a:t>
            </a:r>
            <a:endParaRPr b="1" sz="2800"/>
          </a:p>
        </p:txBody>
      </p:sp>
      <p:sp>
        <p:nvSpPr>
          <p:cNvPr id="114" name="Google Shape;114;p15"/>
          <p:cNvSpPr txBox="1"/>
          <p:nvPr>
            <p:ph idx="1" type="subTitle"/>
          </p:nvPr>
        </p:nvSpPr>
        <p:spPr>
          <a:xfrm>
            <a:off x="184108" y="4047892"/>
            <a:ext cx="8520600" cy="1153785"/>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Clr>
                <a:schemeClr val="dk1"/>
              </a:buClr>
              <a:buSzPts val="2400"/>
              <a:buNone/>
            </a:pPr>
            <a:r>
              <a:rPr b="1" lang="de-DE" sz="2400"/>
              <a:t>Prepared by IHK-Projektgesellschaft</a:t>
            </a:r>
            <a:br>
              <a:rPr b="1" lang="de-DE" sz="2400"/>
            </a:br>
            <a:r>
              <a:rPr b="1" lang="de-DE" sz="2400" u="sng">
                <a:solidFill>
                  <a:schemeClr val="hlink"/>
                </a:solidFill>
                <a:hlinkClick r:id="rId3"/>
              </a:rPr>
              <a:t>www.ihk-projekt.de</a:t>
            </a:r>
            <a:r>
              <a:rPr b="1" lang="de-DE" sz="2400"/>
              <a:t> </a:t>
            </a:r>
            <a:br>
              <a:rPr b="1" lang="de-DE" sz="2400"/>
            </a:br>
            <a:r>
              <a:rPr b="1" lang="de-DE" sz="2400"/>
              <a:t>Germany</a:t>
            </a:r>
            <a:endParaRPr b="1" sz="2400"/>
          </a:p>
        </p:txBody>
      </p:sp>
      <p:pic>
        <p:nvPicPr>
          <p:cNvPr descr="A close up of a logo&#10;&#10;Description automatically generated" id="115" name="Google Shape;115;p15"/>
          <p:cNvPicPr preferRelativeResize="0"/>
          <p:nvPr/>
        </p:nvPicPr>
        <p:blipFill rotWithShape="1">
          <a:blip r:embed="rId4">
            <a:alphaModFix/>
          </a:blip>
          <a:srcRect b="0" l="0" r="0" t="0"/>
          <a:stretch/>
        </p:blipFill>
        <p:spPr>
          <a:xfrm>
            <a:off x="524425" y="6307332"/>
            <a:ext cx="1710047" cy="408041"/>
          </a:xfrm>
          <a:prstGeom prst="rect">
            <a:avLst/>
          </a:prstGeom>
          <a:noFill/>
          <a:ln>
            <a:noFill/>
          </a:ln>
        </p:spPr>
      </p:pic>
      <p:sp>
        <p:nvSpPr>
          <p:cNvPr id="116" name="Google Shape;116;p15"/>
          <p:cNvSpPr/>
          <p:nvPr/>
        </p:nvSpPr>
        <p:spPr>
          <a:xfrm>
            <a:off x="2771988" y="6346041"/>
            <a:ext cx="2991525" cy="36933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de-DE" sz="1800" u="none" cap="none" strike="noStrike">
                <a:solidFill>
                  <a:srgbClr val="000000"/>
                </a:solidFill>
                <a:latin typeface="Trebuchet MS"/>
                <a:ea typeface="Trebuchet MS"/>
                <a:cs typeface="Trebuchet MS"/>
                <a:sym typeface="Trebuchet MS"/>
              </a:rPr>
              <a:t>2018-1-AT01-KA202-039242</a:t>
            </a:r>
            <a:endParaRPr b="0" i="0" sz="1800" u="none" cap="none" strike="noStrike">
              <a:solidFill>
                <a:schemeClr val="dk1"/>
              </a:solidFill>
              <a:latin typeface="Trebuchet MS"/>
              <a:ea typeface="Trebuchet MS"/>
              <a:cs typeface="Trebuchet MS"/>
              <a:sym typeface="Trebuchet MS"/>
            </a:endParaRPr>
          </a:p>
        </p:txBody>
      </p:sp>
      <p:sp>
        <p:nvSpPr>
          <p:cNvPr id="117" name="Google Shape;117;p15"/>
          <p:cNvSpPr/>
          <p:nvPr/>
        </p:nvSpPr>
        <p:spPr>
          <a:xfrm>
            <a:off x="1846384" y="3429000"/>
            <a:ext cx="5451231" cy="33855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de-DE" sz="1600" u="sng" cap="none" strike="noStrike">
                <a:solidFill>
                  <a:schemeClr val="hlink"/>
                </a:solidFill>
                <a:latin typeface="Arial"/>
                <a:ea typeface="Arial"/>
                <a:cs typeface="Arial"/>
                <a:sym typeface="Arial"/>
                <a:hlinkClick r:id="rId5"/>
              </a:rPr>
              <a:t>Introduction Video </a:t>
            </a:r>
            <a:endParaRPr b="1" i="0" sz="1600" u="none" cap="none" strike="noStrike">
              <a:solidFill>
                <a:srgbClr val="000000"/>
              </a:solidFill>
              <a:latin typeface="Arial"/>
              <a:ea typeface="Arial"/>
              <a:cs typeface="Arial"/>
              <a:sym typeface="Arial"/>
            </a:endParaRPr>
          </a:p>
        </p:txBody>
      </p:sp>
      <p:pic>
        <p:nvPicPr>
          <p:cNvPr descr="Ein Bild, das Person, stehend, Mann, haltend enthält.&#10;&#10;Automatisch generierte Beschreibung" id="118" name="Google Shape;118;p15"/>
          <p:cNvPicPr preferRelativeResize="0"/>
          <p:nvPr/>
        </p:nvPicPr>
        <p:blipFill rotWithShape="1">
          <a:blip r:embed="rId6">
            <a:alphaModFix/>
          </a:blip>
          <a:srcRect b="0" l="0" r="0" t="0"/>
          <a:stretch/>
        </p:blipFill>
        <p:spPr>
          <a:xfrm flipH="1">
            <a:off x="6629400" y="196978"/>
            <a:ext cx="2075308" cy="1555400"/>
          </a:xfrm>
          <a:prstGeom prst="rect">
            <a:avLst/>
          </a:prstGeom>
          <a:noFill/>
          <a:ln>
            <a:noFill/>
          </a:ln>
        </p:spPr>
      </p:pic>
      <p:pic>
        <p:nvPicPr>
          <p:cNvPr descr="Ein Bild, das Zeichnung enthält.&#10;&#10;Automatisch generierte Beschreibung" id="119" name="Google Shape;119;p15"/>
          <p:cNvPicPr preferRelativeResize="0"/>
          <p:nvPr/>
        </p:nvPicPr>
        <p:blipFill rotWithShape="1">
          <a:blip r:embed="rId7">
            <a:alphaModFix/>
          </a:blip>
          <a:srcRect b="0" l="0" r="0" t="0"/>
          <a:stretch/>
        </p:blipFill>
        <p:spPr>
          <a:xfrm>
            <a:off x="2901355" y="393704"/>
            <a:ext cx="3156547" cy="126261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33"/>
          <p:cNvSpPr/>
          <p:nvPr>
            <p:ph type="ctrTitle"/>
          </p:nvPr>
        </p:nvSpPr>
        <p:spPr>
          <a:xfrm>
            <a:off x="305530" y="1897122"/>
            <a:ext cx="8520600" cy="528865"/>
          </a:xfrm>
          <a:prstGeom prst="roundRect">
            <a:avLst>
              <a:gd fmla="val 16667" name="adj"/>
            </a:avLst>
          </a:prstGeom>
          <a:solidFill>
            <a:srgbClr val="3087B9"/>
          </a:solidFill>
          <a:ln>
            <a:noFill/>
          </a:ln>
          <a:effectLst>
            <a:outerShdw blurRad="57150" rotWithShape="0" algn="ctr" dir="5400000" dist="19050">
              <a:srgbClr val="000000">
                <a:alpha val="61960"/>
              </a:srgbClr>
            </a:outerShdw>
          </a:effectLst>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2"/>
              </a:buClr>
              <a:buSzPts val="3060"/>
              <a:buFont typeface="Trebuchet MS"/>
              <a:buNone/>
            </a:pPr>
            <a:r>
              <a:rPr b="1" lang="de-DE" sz="3060">
                <a:solidFill>
                  <a:schemeClr val="lt2"/>
                </a:solidFill>
                <a:latin typeface="Trebuchet MS"/>
                <a:ea typeface="Trebuchet MS"/>
                <a:cs typeface="Trebuchet MS"/>
                <a:sym typeface="Trebuchet MS"/>
              </a:rPr>
              <a:t>Exercises</a:t>
            </a:r>
            <a:endParaRPr b="1" sz="3060">
              <a:solidFill>
                <a:schemeClr val="lt2"/>
              </a:solidFill>
            </a:endParaRPr>
          </a:p>
        </p:txBody>
      </p:sp>
      <p:sp>
        <p:nvSpPr>
          <p:cNvPr id="354" name="Google Shape;354;p33"/>
          <p:cNvSpPr txBox="1"/>
          <p:nvPr>
            <p:ph idx="1" type="subTitle"/>
          </p:nvPr>
        </p:nvSpPr>
        <p:spPr>
          <a:xfrm>
            <a:off x="221016" y="2636414"/>
            <a:ext cx="8689628" cy="2759908"/>
          </a:xfrm>
          <a:prstGeom prst="rect">
            <a:avLst/>
          </a:prstGeom>
          <a:noFill/>
          <a:ln>
            <a:noFill/>
          </a:ln>
        </p:spPr>
        <p:txBody>
          <a:bodyPr anchorCtr="0" anchor="t" bIns="91425" lIns="91425" spcFirstLastPara="1" rIns="91425" wrap="square" tIns="91425">
            <a:noAutofit/>
          </a:bodyPr>
          <a:lstStyle/>
          <a:p>
            <a:pPr indent="-342900" lvl="0" marL="342900" rtl="0" algn="l">
              <a:lnSpc>
                <a:spcPct val="90000"/>
              </a:lnSpc>
              <a:spcBef>
                <a:spcPts val="750"/>
              </a:spcBef>
              <a:spcAft>
                <a:spcPts val="0"/>
              </a:spcAft>
              <a:buClr>
                <a:schemeClr val="dk1"/>
              </a:buClr>
              <a:buSzPts val="1800"/>
              <a:buFont typeface="Arial"/>
              <a:buChar char="•"/>
            </a:pPr>
            <a:r>
              <a:rPr lang="de-DE" sz="2000"/>
              <a:t>Many managers assume that if an employee is not performing well, the reason must be a lack of motivation. Do you think this reasoning is accurate? What is the problem with the assumption?</a:t>
            </a:r>
            <a:endParaRPr sz="2000"/>
          </a:p>
          <a:p>
            <a:pPr indent="-228600" lvl="0" marL="457200" rtl="0" algn="l">
              <a:lnSpc>
                <a:spcPct val="90000"/>
              </a:lnSpc>
              <a:spcBef>
                <a:spcPts val="750"/>
              </a:spcBef>
              <a:spcAft>
                <a:spcPts val="0"/>
              </a:spcAft>
              <a:buClr>
                <a:schemeClr val="dk1"/>
              </a:buClr>
              <a:buSzPts val="1800"/>
              <a:buFont typeface="Arial"/>
              <a:buNone/>
            </a:pPr>
            <a:r>
              <a:t/>
            </a:r>
            <a:endParaRPr sz="2000"/>
          </a:p>
          <a:p>
            <a:pPr indent="-342900" lvl="0" marL="342900" rtl="0" algn="l">
              <a:lnSpc>
                <a:spcPct val="90000"/>
              </a:lnSpc>
              <a:spcBef>
                <a:spcPts val="750"/>
              </a:spcBef>
              <a:spcAft>
                <a:spcPts val="0"/>
              </a:spcAft>
              <a:buClr>
                <a:schemeClr val="dk1"/>
              </a:buClr>
              <a:buSzPts val="1800"/>
              <a:buFont typeface="Arial"/>
              <a:buChar char="•"/>
            </a:pPr>
            <a:r>
              <a:rPr lang="de-DE" sz="2000"/>
              <a:t>How can an organization satisfy employee needs that are included in Maslow’s hierarchy?</a:t>
            </a:r>
            <a:endParaRPr sz="2000"/>
          </a:p>
        </p:txBody>
      </p:sp>
      <p:pic>
        <p:nvPicPr>
          <p:cNvPr descr="A close up of a logo&#10;&#10;Description automatically generated" id="355" name="Google Shape;355;p33"/>
          <p:cNvPicPr preferRelativeResize="0"/>
          <p:nvPr/>
        </p:nvPicPr>
        <p:blipFill rotWithShape="1">
          <a:blip r:embed="rId3">
            <a:alphaModFix/>
          </a:blip>
          <a:srcRect b="0" l="0" r="0" t="0"/>
          <a:stretch/>
        </p:blipFill>
        <p:spPr>
          <a:xfrm>
            <a:off x="524425" y="6307332"/>
            <a:ext cx="1710047" cy="408041"/>
          </a:xfrm>
          <a:prstGeom prst="rect">
            <a:avLst/>
          </a:prstGeom>
          <a:noFill/>
          <a:ln>
            <a:noFill/>
          </a:ln>
        </p:spPr>
      </p:pic>
      <p:sp>
        <p:nvSpPr>
          <p:cNvPr id="356" name="Google Shape;356;p33"/>
          <p:cNvSpPr/>
          <p:nvPr/>
        </p:nvSpPr>
        <p:spPr>
          <a:xfrm>
            <a:off x="2771988" y="6346041"/>
            <a:ext cx="2991525" cy="36933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de-DE" sz="1800" u="none" cap="none" strike="noStrike">
                <a:solidFill>
                  <a:srgbClr val="000000"/>
                </a:solidFill>
                <a:latin typeface="Trebuchet MS"/>
                <a:ea typeface="Trebuchet MS"/>
                <a:cs typeface="Trebuchet MS"/>
                <a:sym typeface="Trebuchet MS"/>
              </a:rPr>
              <a:t>2018-1-AT01-KA202-039242</a:t>
            </a:r>
            <a:endParaRPr b="0" i="0" sz="1800" u="none" cap="none" strike="noStrike">
              <a:solidFill>
                <a:schemeClr val="dk1"/>
              </a:solidFill>
              <a:latin typeface="Trebuchet MS"/>
              <a:ea typeface="Trebuchet MS"/>
              <a:cs typeface="Trebuchet MS"/>
              <a:sym typeface="Trebuchet MS"/>
            </a:endParaRPr>
          </a:p>
        </p:txBody>
      </p:sp>
      <p:pic>
        <p:nvPicPr>
          <p:cNvPr id="357" name="Google Shape;357;p33"/>
          <p:cNvPicPr preferRelativeResize="0"/>
          <p:nvPr/>
        </p:nvPicPr>
        <p:blipFill rotWithShape="1">
          <a:blip r:embed="rId4">
            <a:alphaModFix/>
          </a:blip>
          <a:srcRect b="0" l="0" r="0" t="0"/>
          <a:stretch/>
        </p:blipFill>
        <p:spPr>
          <a:xfrm>
            <a:off x="6781485" y="258495"/>
            <a:ext cx="1841152" cy="1377815"/>
          </a:xfrm>
          <a:prstGeom prst="rect">
            <a:avLst/>
          </a:prstGeom>
          <a:noFill/>
          <a:ln>
            <a:noFill/>
          </a:ln>
        </p:spPr>
      </p:pic>
      <p:pic>
        <p:nvPicPr>
          <p:cNvPr descr="Ein Bild, das Zeichnung enthält.&#10;&#10;Automatisch generierte Beschreibung" id="358" name="Google Shape;358;p33"/>
          <p:cNvPicPr preferRelativeResize="0"/>
          <p:nvPr/>
        </p:nvPicPr>
        <p:blipFill rotWithShape="1">
          <a:blip r:embed="rId5">
            <a:alphaModFix/>
          </a:blip>
          <a:srcRect b="0" l="0" r="0" t="0"/>
          <a:stretch/>
        </p:blipFill>
        <p:spPr>
          <a:xfrm>
            <a:off x="2644895" y="256405"/>
            <a:ext cx="3449763" cy="137990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34"/>
          <p:cNvSpPr/>
          <p:nvPr>
            <p:ph type="ctrTitle"/>
          </p:nvPr>
        </p:nvSpPr>
        <p:spPr>
          <a:xfrm>
            <a:off x="311700" y="1642466"/>
            <a:ext cx="8520600" cy="528865"/>
          </a:xfrm>
          <a:prstGeom prst="roundRect">
            <a:avLst>
              <a:gd fmla="val 16667" name="adj"/>
            </a:avLst>
          </a:prstGeom>
          <a:solidFill>
            <a:srgbClr val="3087B9"/>
          </a:solidFill>
          <a:ln>
            <a:noFill/>
          </a:ln>
          <a:effectLst>
            <a:outerShdw blurRad="57150" rotWithShape="0" algn="ctr" dir="5400000" dist="19050">
              <a:srgbClr val="000000">
                <a:alpha val="61960"/>
              </a:srgbClr>
            </a:outerShdw>
          </a:effectLst>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2"/>
              </a:buClr>
              <a:buSzPts val="3060"/>
              <a:buNone/>
            </a:pPr>
            <a:r>
              <a:rPr b="1" lang="de-DE" sz="3060">
                <a:solidFill>
                  <a:schemeClr val="lt2"/>
                </a:solidFill>
              </a:rPr>
              <a:t>Summary/Conclusion</a:t>
            </a:r>
            <a:endParaRPr/>
          </a:p>
        </p:txBody>
      </p:sp>
      <p:sp>
        <p:nvSpPr>
          <p:cNvPr id="364" name="Google Shape;364;p34"/>
          <p:cNvSpPr txBox="1"/>
          <p:nvPr>
            <p:ph idx="1" type="subTitle"/>
          </p:nvPr>
        </p:nvSpPr>
        <p:spPr>
          <a:xfrm>
            <a:off x="311700" y="2311460"/>
            <a:ext cx="8689628" cy="3575461"/>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750"/>
              </a:spcBef>
              <a:spcAft>
                <a:spcPts val="0"/>
              </a:spcAft>
              <a:buClr>
                <a:schemeClr val="dk1"/>
              </a:buClr>
              <a:buSzPts val="1800"/>
              <a:buNone/>
            </a:pPr>
            <a:r>
              <a:rPr lang="de-DE"/>
              <a:t>Employees respond to unfairness in their environment, they learn from the consequences of their actions and repeat the behaviors that lead to positive results, and they are motivated to exert effort if they see their actions will lead to outcomes that would get them desired rewards. </a:t>
            </a:r>
            <a:endParaRPr/>
          </a:p>
          <a:p>
            <a:pPr indent="0" lvl="0" marL="0" rtl="0" algn="just">
              <a:lnSpc>
                <a:spcPct val="100000"/>
              </a:lnSpc>
              <a:spcBef>
                <a:spcPts val="750"/>
              </a:spcBef>
              <a:spcAft>
                <a:spcPts val="0"/>
              </a:spcAft>
              <a:buClr>
                <a:schemeClr val="dk1"/>
              </a:buClr>
              <a:buSzPts val="1800"/>
              <a:buNone/>
            </a:pPr>
            <a:r>
              <a:t/>
            </a:r>
            <a:endParaRPr/>
          </a:p>
          <a:p>
            <a:pPr indent="0" lvl="0" marL="0" rtl="0" algn="just">
              <a:lnSpc>
                <a:spcPct val="90000"/>
              </a:lnSpc>
              <a:spcBef>
                <a:spcPts val="750"/>
              </a:spcBef>
              <a:spcAft>
                <a:spcPts val="0"/>
              </a:spcAft>
              <a:buClr>
                <a:schemeClr val="dk1"/>
              </a:buClr>
              <a:buSzPts val="1800"/>
              <a:buNone/>
            </a:pPr>
            <a:r>
              <a:rPr lang="de-DE"/>
              <a:t>None of the theories are complete on their own, but each theory provides us with a framework we can use to analyze, interpret, and manage employee behaviors in the workplace.</a:t>
            </a:r>
            <a:endParaRPr/>
          </a:p>
          <a:p>
            <a:pPr indent="0" lvl="0" marL="0" rtl="0" algn="l">
              <a:lnSpc>
                <a:spcPct val="90000"/>
              </a:lnSpc>
              <a:spcBef>
                <a:spcPts val="750"/>
              </a:spcBef>
              <a:spcAft>
                <a:spcPts val="0"/>
              </a:spcAft>
              <a:buClr>
                <a:schemeClr val="dk1"/>
              </a:buClr>
              <a:buSzPts val="1800"/>
              <a:buNone/>
            </a:pPr>
            <a:br>
              <a:rPr lang="de-DE"/>
            </a:br>
            <a:r>
              <a:rPr lang="de-DE" sz="1100"/>
              <a:t>Sources: </a:t>
            </a:r>
            <a:r>
              <a:rPr lang="de-DE" sz="1100" u="sng">
                <a:solidFill>
                  <a:schemeClr val="hlink"/>
                </a:solidFill>
                <a:hlinkClick r:id="rId3"/>
              </a:rPr>
              <a:t>https://saylordotorg.github.io/text_organizational-behavior-v1.1/s09-theories-of-motivation.html</a:t>
            </a:r>
            <a:r>
              <a:rPr lang="de-DE" sz="1100"/>
              <a:t> </a:t>
            </a:r>
            <a:endParaRPr sz="1100"/>
          </a:p>
          <a:p>
            <a:pPr indent="0" lvl="0" marL="0" rtl="0" algn="l">
              <a:lnSpc>
                <a:spcPct val="90000"/>
              </a:lnSpc>
              <a:spcBef>
                <a:spcPts val="750"/>
              </a:spcBef>
              <a:spcAft>
                <a:spcPts val="0"/>
              </a:spcAft>
              <a:buClr>
                <a:schemeClr val="dk1"/>
              </a:buClr>
              <a:buSzPts val="1800"/>
              <a:buNone/>
            </a:pPr>
            <a:r>
              <a:t/>
            </a:r>
            <a:endParaRPr sz="1100"/>
          </a:p>
        </p:txBody>
      </p:sp>
      <p:pic>
        <p:nvPicPr>
          <p:cNvPr descr="A close up of a logo&#10;&#10;Description automatically generated" id="365" name="Google Shape;365;p34"/>
          <p:cNvPicPr preferRelativeResize="0"/>
          <p:nvPr/>
        </p:nvPicPr>
        <p:blipFill rotWithShape="1">
          <a:blip r:embed="rId4">
            <a:alphaModFix/>
          </a:blip>
          <a:srcRect b="0" l="0" r="0" t="0"/>
          <a:stretch/>
        </p:blipFill>
        <p:spPr>
          <a:xfrm>
            <a:off x="524425" y="6307332"/>
            <a:ext cx="1710047" cy="408041"/>
          </a:xfrm>
          <a:prstGeom prst="rect">
            <a:avLst/>
          </a:prstGeom>
          <a:noFill/>
          <a:ln>
            <a:noFill/>
          </a:ln>
        </p:spPr>
      </p:pic>
      <p:sp>
        <p:nvSpPr>
          <p:cNvPr id="366" name="Google Shape;366;p34"/>
          <p:cNvSpPr/>
          <p:nvPr/>
        </p:nvSpPr>
        <p:spPr>
          <a:xfrm>
            <a:off x="2771988" y="6346041"/>
            <a:ext cx="2991525" cy="36933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de-DE" sz="1800" u="none" cap="none" strike="noStrike">
                <a:solidFill>
                  <a:srgbClr val="000000"/>
                </a:solidFill>
                <a:latin typeface="Trebuchet MS"/>
                <a:ea typeface="Trebuchet MS"/>
                <a:cs typeface="Trebuchet MS"/>
                <a:sym typeface="Trebuchet MS"/>
              </a:rPr>
              <a:t>2018-1-AT01-KA202-039242</a:t>
            </a:r>
            <a:endParaRPr b="0" i="0" sz="1800" u="none" cap="none" strike="noStrike">
              <a:solidFill>
                <a:schemeClr val="dk1"/>
              </a:solidFill>
              <a:latin typeface="Trebuchet MS"/>
              <a:ea typeface="Trebuchet MS"/>
              <a:cs typeface="Trebuchet MS"/>
              <a:sym typeface="Trebuchet MS"/>
            </a:endParaRPr>
          </a:p>
        </p:txBody>
      </p:sp>
      <p:pic>
        <p:nvPicPr>
          <p:cNvPr id="367" name="Google Shape;367;p34"/>
          <p:cNvPicPr preferRelativeResize="0"/>
          <p:nvPr/>
        </p:nvPicPr>
        <p:blipFill rotWithShape="1">
          <a:blip r:embed="rId5">
            <a:alphaModFix/>
          </a:blip>
          <a:srcRect b="0" l="0" r="0" t="0"/>
          <a:stretch/>
        </p:blipFill>
        <p:spPr>
          <a:xfrm>
            <a:off x="5974528" y="109353"/>
            <a:ext cx="2924568" cy="1462285"/>
          </a:xfrm>
          <a:prstGeom prst="rect">
            <a:avLst/>
          </a:prstGeom>
          <a:noFill/>
          <a:ln>
            <a:noFill/>
          </a:ln>
        </p:spPr>
      </p:pic>
      <p:pic>
        <p:nvPicPr>
          <p:cNvPr descr="Ein Bild, das Zeichnung enthält.&#10;&#10;Automatisch generierte Beschreibung" id="368" name="Google Shape;368;p34"/>
          <p:cNvPicPr preferRelativeResize="0"/>
          <p:nvPr/>
        </p:nvPicPr>
        <p:blipFill rotWithShape="1">
          <a:blip r:embed="rId6">
            <a:alphaModFix/>
          </a:blip>
          <a:srcRect b="0" l="0" r="0" t="0"/>
          <a:stretch/>
        </p:blipFill>
        <p:spPr>
          <a:xfrm>
            <a:off x="2425088" y="150542"/>
            <a:ext cx="3449763" cy="137990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35"/>
          <p:cNvSpPr txBox="1"/>
          <p:nvPr>
            <p:ph type="ctrTitle"/>
          </p:nvPr>
        </p:nvSpPr>
        <p:spPr>
          <a:xfrm>
            <a:off x="1143000" y="1923201"/>
            <a:ext cx="6858000" cy="1932407"/>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4320"/>
              <a:buFont typeface="Trebuchet MS"/>
              <a:buNone/>
            </a:pPr>
            <a:r>
              <a:rPr b="1" lang="de-DE" sz="4320"/>
              <a:t>Thank you for watching!</a:t>
            </a:r>
            <a:br>
              <a:rPr b="1" i="1" lang="de-DE" sz="4320">
                <a:solidFill>
                  <a:schemeClr val="accent4"/>
                </a:solidFill>
              </a:rPr>
            </a:br>
            <a:endParaRPr sz="4050"/>
          </a:p>
        </p:txBody>
      </p:sp>
      <p:pic>
        <p:nvPicPr>
          <p:cNvPr descr="A close up of a logo&#10;&#10;Description automatically generated" id="374" name="Google Shape;374;p35"/>
          <p:cNvPicPr preferRelativeResize="0"/>
          <p:nvPr/>
        </p:nvPicPr>
        <p:blipFill rotWithShape="1">
          <a:blip r:embed="rId3">
            <a:alphaModFix/>
          </a:blip>
          <a:srcRect b="0" l="0" r="0" t="0"/>
          <a:stretch/>
        </p:blipFill>
        <p:spPr>
          <a:xfrm>
            <a:off x="524425" y="6307332"/>
            <a:ext cx="1710047" cy="408041"/>
          </a:xfrm>
          <a:prstGeom prst="rect">
            <a:avLst/>
          </a:prstGeom>
          <a:noFill/>
          <a:ln>
            <a:noFill/>
          </a:ln>
        </p:spPr>
      </p:pic>
      <p:pic>
        <p:nvPicPr>
          <p:cNvPr id="375" name="Google Shape;375;p35"/>
          <p:cNvPicPr preferRelativeResize="0"/>
          <p:nvPr/>
        </p:nvPicPr>
        <p:blipFill rotWithShape="1">
          <a:blip r:embed="rId4">
            <a:alphaModFix/>
          </a:blip>
          <a:srcRect b="0" l="0" r="0" t="0"/>
          <a:stretch/>
        </p:blipFill>
        <p:spPr>
          <a:xfrm>
            <a:off x="311700" y="5859710"/>
            <a:ext cx="1439863" cy="398463"/>
          </a:xfrm>
          <a:prstGeom prst="rect">
            <a:avLst/>
          </a:prstGeom>
          <a:noFill/>
          <a:ln>
            <a:noFill/>
          </a:ln>
        </p:spPr>
      </p:pic>
      <p:pic>
        <p:nvPicPr>
          <p:cNvPr id="376" name="Google Shape;376;p35"/>
          <p:cNvPicPr preferRelativeResize="0"/>
          <p:nvPr/>
        </p:nvPicPr>
        <p:blipFill rotWithShape="1">
          <a:blip r:embed="rId5">
            <a:alphaModFix/>
          </a:blip>
          <a:srcRect b="0" l="0" r="0" t="0"/>
          <a:stretch/>
        </p:blipFill>
        <p:spPr>
          <a:xfrm>
            <a:off x="1794425" y="5859710"/>
            <a:ext cx="792163" cy="404813"/>
          </a:xfrm>
          <a:prstGeom prst="rect">
            <a:avLst/>
          </a:prstGeom>
          <a:noFill/>
          <a:ln>
            <a:noFill/>
          </a:ln>
        </p:spPr>
      </p:pic>
      <p:pic>
        <p:nvPicPr>
          <p:cNvPr id="377" name="Google Shape;377;p35"/>
          <p:cNvPicPr preferRelativeResize="0"/>
          <p:nvPr/>
        </p:nvPicPr>
        <p:blipFill rotWithShape="1">
          <a:blip r:embed="rId6">
            <a:alphaModFix/>
          </a:blip>
          <a:srcRect b="0" l="0" r="0" t="0"/>
          <a:stretch/>
        </p:blipFill>
        <p:spPr>
          <a:xfrm>
            <a:off x="2697713" y="5859710"/>
            <a:ext cx="822325" cy="361950"/>
          </a:xfrm>
          <a:prstGeom prst="rect">
            <a:avLst/>
          </a:prstGeom>
          <a:noFill/>
          <a:ln>
            <a:noFill/>
          </a:ln>
        </p:spPr>
      </p:pic>
      <p:pic>
        <p:nvPicPr>
          <p:cNvPr id="378" name="Google Shape;378;p35"/>
          <p:cNvPicPr preferRelativeResize="0"/>
          <p:nvPr/>
        </p:nvPicPr>
        <p:blipFill rotWithShape="1">
          <a:blip r:embed="rId7">
            <a:alphaModFix/>
          </a:blip>
          <a:srcRect b="0" l="0" r="0" t="0"/>
          <a:stretch/>
        </p:blipFill>
        <p:spPr>
          <a:xfrm>
            <a:off x="3572425" y="5859710"/>
            <a:ext cx="1390650" cy="323850"/>
          </a:xfrm>
          <a:prstGeom prst="rect">
            <a:avLst/>
          </a:prstGeom>
          <a:noFill/>
          <a:ln>
            <a:noFill/>
          </a:ln>
        </p:spPr>
      </p:pic>
      <p:pic>
        <p:nvPicPr>
          <p:cNvPr id="379" name="Google Shape;379;p35"/>
          <p:cNvPicPr preferRelativeResize="0"/>
          <p:nvPr/>
        </p:nvPicPr>
        <p:blipFill rotWithShape="1">
          <a:blip r:embed="rId8">
            <a:alphaModFix/>
          </a:blip>
          <a:srcRect b="0" l="0" r="0" t="0"/>
          <a:stretch/>
        </p:blipFill>
        <p:spPr>
          <a:xfrm>
            <a:off x="5029750" y="5859710"/>
            <a:ext cx="752475" cy="333375"/>
          </a:xfrm>
          <a:prstGeom prst="rect">
            <a:avLst/>
          </a:prstGeom>
          <a:noFill/>
          <a:ln>
            <a:noFill/>
          </a:ln>
        </p:spPr>
      </p:pic>
      <p:pic>
        <p:nvPicPr>
          <p:cNvPr id="380" name="Google Shape;380;p35"/>
          <p:cNvPicPr preferRelativeResize="0"/>
          <p:nvPr/>
        </p:nvPicPr>
        <p:blipFill rotWithShape="1">
          <a:blip r:embed="rId9">
            <a:alphaModFix/>
          </a:blip>
          <a:srcRect b="0" l="0" r="0" t="0"/>
          <a:stretch/>
        </p:blipFill>
        <p:spPr>
          <a:xfrm>
            <a:off x="5858425" y="5859710"/>
            <a:ext cx="342900" cy="306388"/>
          </a:xfrm>
          <a:prstGeom prst="rect">
            <a:avLst/>
          </a:prstGeom>
          <a:noFill/>
          <a:ln>
            <a:noFill/>
          </a:ln>
        </p:spPr>
      </p:pic>
      <p:pic>
        <p:nvPicPr>
          <p:cNvPr id="381" name="Google Shape;381;p35"/>
          <p:cNvPicPr preferRelativeResize="0"/>
          <p:nvPr/>
        </p:nvPicPr>
        <p:blipFill rotWithShape="1">
          <a:blip r:embed="rId10">
            <a:alphaModFix/>
          </a:blip>
          <a:srcRect b="0" l="0" r="0" t="0"/>
          <a:stretch/>
        </p:blipFill>
        <p:spPr>
          <a:xfrm>
            <a:off x="6291813" y="5859710"/>
            <a:ext cx="525462" cy="369888"/>
          </a:xfrm>
          <a:prstGeom prst="rect">
            <a:avLst/>
          </a:prstGeom>
          <a:noFill/>
          <a:ln>
            <a:noFill/>
          </a:ln>
        </p:spPr>
      </p:pic>
      <p:sp>
        <p:nvSpPr>
          <p:cNvPr id="382" name="Google Shape;382;p35"/>
          <p:cNvSpPr/>
          <p:nvPr/>
        </p:nvSpPr>
        <p:spPr>
          <a:xfrm>
            <a:off x="2771988" y="6346041"/>
            <a:ext cx="2991525" cy="36933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de-DE" sz="1800" u="none" cap="none" strike="noStrike">
                <a:solidFill>
                  <a:srgbClr val="000000"/>
                </a:solidFill>
                <a:latin typeface="Trebuchet MS"/>
                <a:ea typeface="Trebuchet MS"/>
                <a:cs typeface="Trebuchet MS"/>
                <a:sym typeface="Trebuchet MS"/>
              </a:rPr>
              <a:t>2018-1-AT01-KA202-039242</a:t>
            </a:r>
            <a:endParaRPr b="0" i="0" sz="1800" u="none" cap="none" strike="noStrike">
              <a:solidFill>
                <a:schemeClr val="dk1"/>
              </a:solidFill>
              <a:latin typeface="Trebuchet MS"/>
              <a:ea typeface="Trebuchet MS"/>
              <a:cs typeface="Trebuchet MS"/>
              <a:sym typeface="Trebuchet MS"/>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36"/>
          <p:cNvSpPr txBox="1"/>
          <p:nvPr>
            <p:ph type="ctrTitle"/>
          </p:nvPr>
        </p:nvSpPr>
        <p:spPr>
          <a:xfrm>
            <a:off x="311700" y="1818665"/>
            <a:ext cx="8489400" cy="2343331"/>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SzPts val="4320"/>
              <a:buNone/>
            </a:pPr>
            <a:r>
              <a:rPr lang="de-DE" sz="1400"/>
              <a:t>Pictures:</a:t>
            </a:r>
            <a:br>
              <a:rPr lang="de-DE" sz="1400"/>
            </a:br>
            <a:br>
              <a:rPr lang="de-DE" sz="1400"/>
            </a:br>
            <a:r>
              <a:rPr lang="de-DE" sz="1400"/>
              <a:t>1. Bild von </a:t>
            </a:r>
            <a:r>
              <a:rPr lang="de-DE" sz="1400" u="sng">
                <a:solidFill>
                  <a:schemeClr val="hlink"/>
                </a:solidFill>
                <a:hlinkClick r:id="rId3"/>
              </a:rPr>
              <a:t>Alexas_Fotos</a:t>
            </a:r>
            <a:r>
              <a:rPr lang="de-DE" sz="1400"/>
              <a:t> auf </a:t>
            </a:r>
            <a:r>
              <a:rPr lang="de-DE" sz="1400" u="sng">
                <a:solidFill>
                  <a:schemeClr val="hlink"/>
                </a:solidFill>
                <a:hlinkClick r:id="rId4"/>
              </a:rPr>
              <a:t>Pixabay</a:t>
            </a:r>
            <a:br>
              <a:rPr lang="de-DE" sz="1400" u="sng"/>
            </a:br>
            <a:r>
              <a:rPr lang="de-DE" sz="1400"/>
              <a:t>2. Bild von </a:t>
            </a:r>
            <a:r>
              <a:rPr lang="de-DE" sz="1400" u="sng">
                <a:solidFill>
                  <a:schemeClr val="hlink"/>
                </a:solidFill>
                <a:hlinkClick r:id="rId5"/>
              </a:rPr>
              <a:t>Gerd Altmann</a:t>
            </a:r>
            <a:r>
              <a:rPr lang="de-DE" sz="1400"/>
              <a:t> auf </a:t>
            </a:r>
            <a:r>
              <a:rPr lang="de-DE" sz="1400" u="sng">
                <a:solidFill>
                  <a:schemeClr val="hlink"/>
                </a:solidFill>
                <a:hlinkClick r:id="rId6"/>
              </a:rPr>
              <a:t>Pixabay</a:t>
            </a:r>
            <a:r>
              <a:rPr lang="de-DE" sz="1400"/>
              <a:t> </a:t>
            </a:r>
            <a:br>
              <a:rPr lang="de-DE" sz="1400"/>
            </a:br>
            <a:r>
              <a:rPr lang="de-DE" sz="1400"/>
              <a:t>3. Bild von </a:t>
            </a:r>
            <a:r>
              <a:rPr lang="de-DE" sz="1400" u="sng">
                <a:solidFill>
                  <a:schemeClr val="hlink"/>
                </a:solidFill>
                <a:hlinkClick r:id="rId7"/>
              </a:rPr>
              <a:t>Gerd Altmann</a:t>
            </a:r>
            <a:r>
              <a:rPr lang="de-DE" sz="1400"/>
              <a:t> auf </a:t>
            </a:r>
            <a:r>
              <a:rPr lang="de-DE" sz="1400" u="sng">
                <a:solidFill>
                  <a:schemeClr val="hlink"/>
                </a:solidFill>
                <a:hlinkClick r:id="rId8"/>
              </a:rPr>
              <a:t>Pixabay</a:t>
            </a:r>
            <a:r>
              <a:rPr lang="de-DE" sz="1400"/>
              <a:t>  </a:t>
            </a:r>
            <a:br>
              <a:rPr lang="de-DE" sz="1400"/>
            </a:br>
            <a:r>
              <a:rPr lang="de-DE" sz="1400"/>
              <a:t>4. Bild von </a:t>
            </a:r>
            <a:r>
              <a:rPr lang="de-DE" sz="1400" u="sng">
                <a:solidFill>
                  <a:schemeClr val="hlink"/>
                </a:solidFill>
                <a:hlinkClick r:id="rId9"/>
              </a:rPr>
              <a:t>Peggy und Marco Lachmann-Anke</a:t>
            </a:r>
            <a:r>
              <a:rPr lang="de-DE" sz="1400"/>
              <a:t> auf </a:t>
            </a:r>
            <a:r>
              <a:rPr lang="de-DE" sz="1400" u="sng">
                <a:solidFill>
                  <a:schemeClr val="hlink"/>
                </a:solidFill>
                <a:hlinkClick r:id="rId10"/>
              </a:rPr>
              <a:t>Pixabay</a:t>
            </a:r>
            <a:r>
              <a:rPr lang="de-DE" sz="1400"/>
              <a:t> </a:t>
            </a:r>
            <a:br>
              <a:rPr lang="de-DE" sz="1400"/>
            </a:br>
            <a:br>
              <a:rPr lang="de-DE"/>
            </a:br>
            <a:endParaRPr sz="4050"/>
          </a:p>
        </p:txBody>
      </p:sp>
      <p:pic>
        <p:nvPicPr>
          <p:cNvPr descr="A close up of a logo&#10;&#10;Description automatically generated" id="388" name="Google Shape;388;p36"/>
          <p:cNvPicPr preferRelativeResize="0"/>
          <p:nvPr/>
        </p:nvPicPr>
        <p:blipFill rotWithShape="1">
          <a:blip r:embed="rId11">
            <a:alphaModFix/>
          </a:blip>
          <a:srcRect b="0" l="0" r="0" t="0"/>
          <a:stretch/>
        </p:blipFill>
        <p:spPr>
          <a:xfrm>
            <a:off x="524425" y="6307332"/>
            <a:ext cx="1710047" cy="408041"/>
          </a:xfrm>
          <a:prstGeom prst="rect">
            <a:avLst/>
          </a:prstGeom>
          <a:noFill/>
          <a:ln>
            <a:noFill/>
          </a:ln>
        </p:spPr>
      </p:pic>
      <p:pic>
        <p:nvPicPr>
          <p:cNvPr id="389" name="Google Shape;389;p36"/>
          <p:cNvPicPr preferRelativeResize="0"/>
          <p:nvPr/>
        </p:nvPicPr>
        <p:blipFill rotWithShape="1">
          <a:blip r:embed="rId12">
            <a:alphaModFix/>
          </a:blip>
          <a:srcRect b="0" l="0" r="0" t="0"/>
          <a:stretch/>
        </p:blipFill>
        <p:spPr>
          <a:xfrm>
            <a:off x="311700" y="5859710"/>
            <a:ext cx="1439863" cy="398463"/>
          </a:xfrm>
          <a:prstGeom prst="rect">
            <a:avLst/>
          </a:prstGeom>
          <a:noFill/>
          <a:ln>
            <a:noFill/>
          </a:ln>
        </p:spPr>
      </p:pic>
      <p:pic>
        <p:nvPicPr>
          <p:cNvPr id="390" name="Google Shape;390;p36"/>
          <p:cNvPicPr preferRelativeResize="0"/>
          <p:nvPr/>
        </p:nvPicPr>
        <p:blipFill rotWithShape="1">
          <a:blip r:embed="rId13">
            <a:alphaModFix/>
          </a:blip>
          <a:srcRect b="0" l="0" r="0" t="0"/>
          <a:stretch/>
        </p:blipFill>
        <p:spPr>
          <a:xfrm>
            <a:off x="1794425" y="5859710"/>
            <a:ext cx="792163" cy="404813"/>
          </a:xfrm>
          <a:prstGeom prst="rect">
            <a:avLst/>
          </a:prstGeom>
          <a:noFill/>
          <a:ln>
            <a:noFill/>
          </a:ln>
        </p:spPr>
      </p:pic>
      <p:pic>
        <p:nvPicPr>
          <p:cNvPr id="391" name="Google Shape;391;p36"/>
          <p:cNvPicPr preferRelativeResize="0"/>
          <p:nvPr/>
        </p:nvPicPr>
        <p:blipFill rotWithShape="1">
          <a:blip r:embed="rId14">
            <a:alphaModFix/>
          </a:blip>
          <a:srcRect b="0" l="0" r="0" t="0"/>
          <a:stretch/>
        </p:blipFill>
        <p:spPr>
          <a:xfrm>
            <a:off x="2697713" y="5859710"/>
            <a:ext cx="822325" cy="361950"/>
          </a:xfrm>
          <a:prstGeom prst="rect">
            <a:avLst/>
          </a:prstGeom>
          <a:noFill/>
          <a:ln>
            <a:noFill/>
          </a:ln>
        </p:spPr>
      </p:pic>
      <p:pic>
        <p:nvPicPr>
          <p:cNvPr id="392" name="Google Shape;392;p36"/>
          <p:cNvPicPr preferRelativeResize="0"/>
          <p:nvPr/>
        </p:nvPicPr>
        <p:blipFill rotWithShape="1">
          <a:blip r:embed="rId15">
            <a:alphaModFix/>
          </a:blip>
          <a:srcRect b="0" l="0" r="0" t="0"/>
          <a:stretch/>
        </p:blipFill>
        <p:spPr>
          <a:xfrm>
            <a:off x="3572425" y="5859710"/>
            <a:ext cx="1390650" cy="323850"/>
          </a:xfrm>
          <a:prstGeom prst="rect">
            <a:avLst/>
          </a:prstGeom>
          <a:noFill/>
          <a:ln>
            <a:noFill/>
          </a:ln>
        </p:spPr>
      </p:pic>
      <p:pic>
        <p:nvPicPr>
          <p:cNvPr id="393" name="Google Shape;393;p36"/>
          <p:cNvPicPr preferRelativeResize="0"/>
          <p:nvPr/>
        </p:nvPicPr>
        <p:blipFill rotWithShape="1">
          <a:blip r:embed="rId16">
            <a:alphaModFix/>
          </a:blip>
          <a:srcRect b="0" l="0" r="0" t="0"/>
          <a:stretch/>
        </p:blipFill>
        <p:spPr>
          <a:xfrm>
            <a:off x="5029750" y="5859710"/>
            <a:ext cx="752475" cy="333375"/>
          </a:xfrm>
          <a:prstGeom prst="rect">
            <a:avLst/>
          </a:prstGeom>
          <a:noFill/>
          <a:ln>
            <a:noFill/>
          </a:ln>
        </p:spPr>
      </p:pic>
      <p:pic>
        <p:nvPicPr>
          <p:cNvPr id="394" name="Google Shape;394;p36"/>
          <p:cNvPicPr preferRelativeResize="0"/>
          <p:nvPr/>
        </p:nvPicPr>
        <p:blipFill rotWithShape="1">
          <a:blip r:embed="rId17">
            <a:alphaModFix/>
          </a:blip>
          <a:srcRect b="0" l="0" r="0" t="0"/>
          <a:stretch/>
        </p:blipFill>
        <p:spPr>
          <a:xfrm>
            <a:off x="5858425" y="5859710"/>
            <a:ext cx="342900" cy="306388"/>
          </a:xfrm>
          <a:prstGeom prst="rect">
            <a:avLst/>
          </a:prstGeom>
          <a:noFill/>
          <a:ln>
            <a:noFill/>
          </a:ln>
        </p:spPr>
      </p:pic>
      <p:pic>
        <p:nvPicPr>
          <p:cNvPr id="395" name="Google Shape;395;p36"/>
          <p:cNvPicPr preferRelativeResize="0"/>
          <p:nvPr/>
        </p:nvPicPr>
        <p:blipFill rotWithShape="1">
          <a:blip r:embed="rId18">
            <a:alphaModFix/>
          </a:blip>
          <a:srcRect b="0" l="0" r="0" t="0"/>
          <a:stretch/>
        </p:blipFill>
        <p:spPr>
          <a:xfrm>
            <a:off x="6291813" y="5859710"/>
            <a:ext cx="525462" cy="369888"/>
          </a:xfrm>
          <a:prstGeom prst="rect">
            <a:avLst/>
          </a:prstGeom>
          <a:noFill/>
          <a:ln>
            <a:noFill/>
          </a:ln>
        </p:spPr>
      </p:pic>
      <p:sp>
        <p:nvSpPr>
          <p:cNvPr id="396" name="Google Shape;396;p36"/>
          <p:cNvSpPr/>
          <p:nvPr/>
        </p:nvSpPr>
        <p:spPr>
          <a:xfrm>
            <a:off x="2771988" y="6346041"/>
            <a:ext cx="2991525" cy="36933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de-DE" sz="1800" u="none" cap="none" strike="noStrike">
                <a:solidFill>
                  <a:srgbClr val="000000"/>
                </a:solidFill>
                <a:latin typeface="Trebuchet MS"/>
                <a:ea typeface="Trebuchet MS"/>
                <a:cs typeface="Trebuchet MS"/>
                <a:sym typeface="Trebuchet MS"/>
              </a:rPr>
              <a:t>2018-1-AT01-KA202-039242</a:t>
            </a:r>
            <a:endParaRPr b="0" i="0" sz="1800" u="none" cap="none" strike="noStrike">
              <a:solidFill>
                <a:schemeClr val="dk1"/>
              </a:solidFill>
              <a:latin typeface="Trebuchet MS"/>
              <a:ea typeface="Trebuchet MS"/>
              <a:cs typeface="Trebuchet MS"/>
              <a:sym typeface="Trebuchet M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16"/>
          <p:cNvSpPr/>
          <p:nvPr>
            <p:ph type="ctrTitle"/>
          </p:nvPr>
        </p:nvSpPr>
        <p:spPr>
          <a:xfrm>
            <a:off x="2516584" y="1023977"/>
            <a:ext cx="4110831" cy="528865"/>
          </a:xfrm>
          <a:prstGeom prst="roundRect">
            <a:avLst>
              <a:gd fmla="val 16667" name="adj"/>
            </a:avLst>
          </a:prstGeom>
          <a:solidFill>
            <a:srgbClr val="3086B8"/>
          </a:solidFill>
          <a:ln>
            <a:noFill/>
          </a:ln>
          <a:effectLst>
            <a:outerShdw blurRad="57150" rotWithShape="0" algn="ctr" dir="5400000" dist="19050">
              <a:srgbClr val="000000">
                <a:alpha val="61960"/>
              </a:srgbClr>
            </a:outerShdw>
          </a:effectLst>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2"/>
              </a:buClr>
              <a:buSzPts val="3060"/>
              <a:buFont typeface="Trebuchet MS"/>
              <a:buNone/>
            </a:pPr>
            <a:r>
              <a:rPr b="1" lang="de-DE" sz="3060">
                <a:solidFill>
                  <a:schemeClr val="lt2"/>
                </a:solidFill>
                <a:latin typeface="Trebuchet MS"/>
                <a:ea typeface="Trebuchet MS"/>
                <a:cs typeface="Trebuchet MS"/>
                <a:sym typeface="Trebuchet MS"/>
              </a:rPr>
              <a:t>Learning Outcomes</a:t>
            </a:r>
            <a:endParaRPr/>
          </a:p>
        </p:txBody>
      </p:sp>
      <p:sp>
        <p:nvSpPr>
          <p:cNvPr id="125" name="Google Shape;125;p16"/>
          <p:cNvSpPr txBox="1"/>
          <p:nvPr>
            <p:ph idx="1" type="subTitle"/>
          </p:nvPr>
        </p:nvSpPr>
        <p:spPr>
          <a:xfrm>
            <a:off x="208750" y="1940349"/>
            <a:ext cx="8726502" cy="361232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750"/>
              </a:spcBef>
              <a:spcAft>
                <a:spcPts val="0"/>
              </a:spcAft>
              <a:buClr>
                <a:schemeClr val="dk1"/>
              </a:buClr>
              <a:buSzPts val="2000"/>
              <a:buNone/>
            </a:pPr>
            <a:r>
              <a:rPr lang="de-DE" sz="2000"/>
              <a:t>This module wishes to guide and help learners: </a:t>
            </a:r>
            <a:endParaRPr/>
          </a:p>
          <a:p>
            <a:pPr indent="-342900" lvl="1" marL="685800" rtl="0" algn="l">
              <a:lnSpc>
                <a:spcPct val="150000"/>
              </a:lnSpc>
              <a:spcBef>
                <a:spcPts val="375"/>
              </a:spcBef>
              <a:spcAft>
                <a:spcPts val="0"/>
              </a:spcAft>
              <a:buClr>
                <a:schemeClr val="dk1"/>
              </a:buClr>
              <a:buSzPts val="2000"/>
              <a:buFont typeface="Trebuchet MS"/>
              <a:buAutoNum type="arabicPeriod"/>
            </a:pPr>
            <a:r>
              <a:rPr lang="de-DE" sz="2000"/>
              <a:t>Understand the role of motivation in determining employee performance.</a:t>
            </a:r>
            <a:endParaRPr/>
          </a:p>
          <a:p>
            <a:pPr indent="-342900" lvl="1" marL="685800" rtl="0" algn="l">
              <a:lnSpc>
                <a:spcPct val="150000"/>
              </a:lnSpc>
              <a:spcBef>
                <a:spcPts val="375"/>
              </a:spcBef>
              <a:spcAft>
                <a:spcPts val="0"/>
              </a:spcAft>
              <a:buClr>
                <a:schemeClr val="dk1"/>
              </a:buClr>
              <a:buSzPts val="2000"/>
              <a:buFont typeface="Trebuchet MS"/>
              <a:buAutoNum type="arabicPeriod"/>
            </a:pPr>
            <a:r>
              <a:rPr lang="de-DE" sz="2000"/>
              <a:t>Abraham Maslow's hierarchy of needs</a:t>
            </a:r>
            <a:endParaRPr/>
          </a:p>
          <a:p>
            <a:pPr indent="-342900" lvl="1" marL="685800" rtl="0" algn="l">
              <a:lnSpc>
                <a:spcPct val="150000"/>
              </a:lnSpc>
              <a:spcBef>
                <a:spcPts val="375"/>
              </a:spcBef>
              <a:spcAft>
                <a:spcPts val="0"/>
              </a:spcAft>
              <a:buClr>
                <a:schemeClr val="dk1"/>
              </a:buClr>
              <a:buSzPts val="2000"/>
              <a:buFont typeface="Trebuchet MS"/>
              <a:buAutoNum type="arabicPeriod"/>
            </a:pPr>
            <a:r>
              <a:rPr lang="de-DE" sz="2000"/>
              <a:t>What motivates employees? </a:t>
            </a:r>
            <a:endParaRPr/>
          </a:p>
          <a:p>
            <a:pPr indent="-342900" lvl="1" marL="685800" rtl="0" algn="l">
              <a:lnSpc>
                <a:spcPct val="150000"/>
              </a:lnSpc>
              <a:spcBef>
                <a:spcPts val="375"/>
              </a:spcBef>
              <a:spcAft>
                <a:spcPts val="0"/>
              </a:spcAft>
              <a:buClr>
                <a:schemeClr val="dk1"/>
              </a:buClr>
              <a:buSzPts val="2000"/>
              <a:buFont typeface="Trebuchet MS"/>
              <a:buAutoNum type="arabicPeriod"/>
            </a:pPr>
            <a:r>
              <a:rPr lang="de-DE" sz="2000"/>
              <a:t>Classify the basic needs of employees</a:t>
            </a:r>
            <a:endParaRPr/>
          </a:p>
        </p:txBody>
      </p:sp>
      <p:pic>
        <p:nvPicPr>
          <p:cNvPr descr="A close up of a logo&#10;&#10;Description automatically generated" id="126" name="Google Shape;126;p16"/>
          <p:cNvPicPr preferRelativeResize="0"/>
          <p:nvPr/>
        </p:nvPicPr>
        <p:blipFill rotWithShape="1">
          <a:blip r:embed="rId3">
            <a:alphaModFix/>
          </a:blip>
          <a:srcRect b="0" l="0" r="0" t="0"/>
          <a:stretch/>
        </p:blipFill>
        <p:spPr>
          <a:xfrm>
            <a:off x="524425" y="6307332"/>
            <a:ext cx="1710047" cy="408041"/>
          </a:xfrm>
          <a:prstGeom prst="rect">
            <a:avLst/>
          </a:prstGeom>
          <a:noFill/>
          <a:ln>
            <a:noFill/>
          </a:ln>
        </p:spPr>
      </p:pic>
      <p:sp>
        <p:nvSpPr>
          <p:cNvPr id="127" name="Google Shape;127;p16"/>
          <p:cNvSpPr/>
          <p:nvPr/>
        </p:nvSpPr>
        <p:spPr>
          <a:xfrm>
            <a:off x="2771988" y="6346041"/>
            <a:ext cx="2991525" cy="36933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de-DE" sz="1800" u="none" cap="none" strike="noStrike">
                <a:solidFill>
                  <a:srgbClr val="000000"/>
                </a:solidFill>
                <a:latin typeface="Trebuchet MS"/>
                <a:ea typeface="Trebuchet MS"/>
                <a:cs typeface="Trebuchet MS"/>
                <a:sym typeface="Trebuchet MS"/>
              </a:rPr>
              <a:t>2018-1-AT01-KA202-039242</a:t>
            </a:r>
            <a:endParaRPr b="0" i="0" sz="1800" u="none" cap="none" strike="noStrike">
              <a:solidFill>
                <a:schemeClr val="dk1"/>
              </a:solidFill>
              <a:latin typeface="Trebuchet MS"/>
              <a:ea typeface="Trebuchet MS"/>
              <a:cs typeface="Trebuchet MS"/>
              <a:sym typeface="Trebuchet MS"/>
            </a:endParaRPr>
          </a:p>
        </p:txBody>
      </p:sp>
      <p:pic>
        <p:nvPicPr>
          <p:cNvPr id="128" name="Google Shape;128;p16"/>
          <p:cNvPicPr preferRelativeResize="0"/>
          <p:nvPr/>
        </p:nvPicPr>
        <p:blipFill rotWithShape="1">
          <a:blip r:embed="rId4">
            <a:alphaModFix/>
          </a:blip>
          <a:srcRect b="0" l="0" r="0" t="0"/>
          <a:stretch/>
        </p:blipFill>
        <p:spPr>
          <a:xfrm>
            <a:off x="6862430" y="209888"/>
            <a:ext cx="2072820" cy="155461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17"/>
          <p:cNvSpPr/>
          <p:nvPr>
            <p:ph type="ctrTitle"/>
          </p:nvPr>
        </p:nvSpPr>
        <p:spPr>
          <a:xfrm>
            <a:off x="2516584" y="1023977"/>
            <a:ext cx="4110831" cy="528865"/>
          </a:xfrm>
          <a:prstGeom prst="roundRect">
            <a:avLst>
              <a:gd fmla="val 16667" name="adj"/>
            </a:avLst>
          </a:prstGeom>
          <a:solidFill>
            <a:srgbClr val="3086B8"/>
          </a:solidFill>
          <a:ln>
            <a:noFill/>
          </a:ln>
          <a:effectLst>
            <a:outerShdw blurRad="57150" rotWithShape="0" algn="ctr" dir="5400000" dist="19050">
              <a:srgbClr val="000000">
                <a:alpha val="61960"/>
              </a:srgbClr>
            </a:outerShdw>
          </a:effectLst>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2"/>
              </a:buClr>
              <a:buSzPts val="3060"/>
              <a:buFont typeface="Trebuchet MS"/>
              <a:buNone/>
            </a:pPr>
            <a:r>
              <a:rPr b="1" lang="de-DE" sz="3060">
                <a:solidFill>
                  <a:schemeClr val="lt2"/>
                </a:solidFill>
                <a:latin typeface="Trebuchet MS"/>
                <a:ea typeface="Trebuchet MS"/>
                <a:cs typeface="Trebuchet MS"/>
                <a:sym typeface="Trebuchet MS"/>
              </a:rPr>
              <a:t>Learning Outcomes</a:t>
            </a:r>
            <a:endParaRPr/>
          </a:p>
        </p:txBody>
      </p:sp>
      <p:sp>
        <p:nvSpPr>
          <p:cNvPr id="134" name="Google Shape;134;p17"/>
          <p:cNvSpPr txBox="1"/>
          <p:nvPr>
            <p:ph idx="1" type="subTitle"/>
          </p:nvPr>
        </p:nvSpPr>
        <p:spPr>
          <a:xfrm>
            <a:off x="208750" y="1940349"/>
            <a:ext cx="8726502" cy="361232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750"/>
              </a:spcBef>
              <a:spcAft>
                <a:spcPts val="0"/>
              </a:spcAft>
              <a:buClr>
                <a:schemeClr val="dk1"/>
              </a:buClr>
              <a:buSzPts val="2000"/>
              <a:buNone/>
            </a:pPr>
            <a:r>
              <a:rPr lang="de-DE" sz="2000"/>
              <a:t>This module wishes to guide and help learners: </a:t>
            </a:r>
            <a:endParaRPr/>
          </a:p>
          <a:p>
            <a:pPr indent="-342900" lvl="1" marL="685800" rtl="0" algn="l">
              <a:lnSpc>
                <a:spcPct val="150000"/>
              </a:lnSpc>
              <a:spcBef>
                <a:spcPts val="375"/>
              </a:spcBef>
              <a:spcAft>
                <a:spcPts val="0"/>
              </a:spcAft>
              <a:buClr>
                <a:schemeClr val="dk1"/>
              </a:buClr>
              <a:buSzPts val="2000"/>
              <a:buFont typeface="Trebuchet MS"/>
              <a:buAutoNum type="arabicPeriod"/>
            </a:pPr>
            <a:r>
              <a:rPr lang="de-DE" sz="2000"/>
              <a:t>Understand the role of motivation in determining employee performance.</a:t>
            </a:r>
            <a:endParaRPr/>
          </a:p>
          <a:p>
            <a:pPr indent="-342900" lvl="1" marL="685800" rtl="0" algn="l">
              <a:lnSpc>
                <a:spcPct val="150000"/>
              </a:lnSpc>
              <a:spcBef>
                <a:spcPts val="375"/>
              </a:spcBef>
              <a:spcAft>
                <a:spcPts val="0"/>
              </a:spcAft>
              <a:buClr>
                <a:schemeClr val="dk1"/>
              </a:buClr>
              <a:buSzPts val="2000"/>
              <a:buFont typeface="Trebuchet MS"/>
              <a:buAutoNum type="arabicPeriod"/>
            </a:pPr>
            <a:r>
              <a:rPr lang="de-DE" sz="2000"/>
              <a:t>Abraham Maslow's hierarchy of needs</a:t>
            </a:r>
            <a:endParaRPr/>
          </a:p>
          <a:p>
            <a:pPr indent="-342900" lvl="1" marL="685800" rtl="0" algn="l">
              <a:lnSpc>
                <a:spcPct val="150000"/>
              </a:lnSpc>
              <a:spcBef>
                <a:spcPts val="375"/>
              </a:spcBef>
              <a:spcAft>
                <a:spcPts val="0"/>
              </a:spcAft>
              <a:buClr>
                <a:schemeClr val="dk1"/>
              </a:buClr>
              <a:buSzPts val="2000"/>
              <a:buFont typeface="Trebuchet MS"/>
              <a:buAutoNum type="arabicPeriod"/>
            </a:pPr>
            <a:r>
              <a:rPr lang="de-DE" sz="2000"/>
              <a:t>What motivates employees? </a:t>
            </a:r>
            <a:endParaRPr/>
          </a:p>
          <a:p>
            <a:pPr indent="-342900" lvl="1" marL="685800" rtl="0" algn="l">
              <a:lnSpc>
                <a:spcPct val="150000"/>
              </a:lnSpc>
              <a:spcBef>
                <a:spcPts val="375"/>
              </a:spcBef>
              <a:spcAft>
                <a:spcPts val="0"/>
              </a:spcAft>
              <a:buClr>
                <a:schemeClr val="dk1"/>
              </a:buClr>
              <a:buSzPts val="2000"/>
              <a:buFont typeface="Trebuchet MS"/>
              <a:buAutoNum type="arabicPeriod"/>
            </a:pPr>
            <a:r>
              <a:rPr lang="de-DE" sz="2000"/>
              <a:t>Classify the basic needs of employees</a:t>
            </a:r>
            <a:endParaRPr/>
          </a:p>
        </p:txBody>
      </p:sp>
      <p:pic>
        <p:nvPicPr>
          <p:cNvPr descr="A close up of a logo&#10;&#10;Description automatically generated" id="135" name="Google Shape;135;p17"/>
          <p:cNvPicPr preferRelativeResize="0"/>
          <p:nvPr/>
        </p:nvPicPr>
        <p:blipFill rotWithShape="1">
          <a:blip r:embed="rId3">
            <a:alphaModFix/>
          </a:blip>
          <a:srcRect b="0" l="0" r="0" t="0"/>
          <a:stretch/>
        </p:blipFill>
        <p:spPr>
          <a:xfrm>
            <a:off x="524425" y="6307332"/>
            <a:ext cx="1710047" cy="408041"/>
          </a:xfrm>
          <a:prstGeom prst="rect">
            <a:avLst/>
          </a:prstGeom>
          <a:noFill/>
          <a:ln>
            <a:noFill/>
          </a:ln>
        </p:spPr>
      </p:pic>
      <p:sp>
        <p:nvSpPr>
          <p:cNvPr id="136" name="Google Shape;136;p17"/>
          <p:cNvSpPr/>
          <p:nvPr/>
        </p:nvSpPr>
        <p:spPr>
          <a:xfrm>
            <a:off x="2771988" y="6346041"/>
            <a:ext cx="2991525" cy="36933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de-DE" sz="1800" u="none" cap="none" strike="noStrike">
                <a:solidFill>
                  <a:srgbClr val="000000"/>
                </a:solidFill>
                <a:latin typeface="Trebuchet MS"/>
                <a:ea typeface="Trebuchet MS"/>
                <a:cs typeface="Trebuchet MS"/>
                <a:sym typeface="Trebuchet MS"/>
              </a:rPr>
              <a:t>2018-1-AT01-KA202-039242</a:t>
            </a:r>
            <a:endParaRPr b="0" i="0" sz="1800" u="none" cap="none" strike="noStrike">
              <a:solidFill>
                <a:schemeClr val="dk1"/>
              </a:solidFill>
              <a:latin typeface="Trebuchet MS"/>
              <a:ea typeface="Trebuchet MS"/>
              <a:cs typeface="Trebuchet MS"/>
              <a:sym typeface="Trebuchet MS"/>
            </a:endParaRPr>
          </a:p>
        </p:txBody>
      </p:sp>
      <p:pic>
        <p:nvPicPr>
          <p:cNvPr id="137" name="Google Shape;137;p17"/>
          <p:cNvPicPr preferRelativeResize="0"/>
          <p:nvPr/>
        </p:nvPicPr>
        <p:blipFill rotWithShape="1">
          <a:blip r:embed="rId4">
            <a:alphaModFix/>
          </a:blip>
          <a:srcRect b="0" l="0" r="0" t="0"/>
          <a:stretch/>
        </p:blipFill>
        <p:spPr>
          <a:xfrm>
            <a:off x="6862430" y="209888"/>
            <a:ext cx="2072820" cy="155461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18"/>
          <p:cNvSpPr/>
          <p:nvPr>
            <p:ph type="ctrTitle"/>
          </p:nvPr>
        </p:nvSpPr>
        <p:spPr>
          <a:xfrm>
            <a:off x="2516584" y="1023977"/>
            <a:ext cx="4110831" cy="528865"/>
          </a:xfrm>
          <a:prstGeom prst="roundRect">
            <a:avLst>
              <a:gd fmla="val 16667" name="adj"/>
            </a:avLst>
          </a:prstGeom>
          <a:solidFill>
            <a:srgbClr val="3086B8"/>
          </a:solidFill>
          <a:ln>
            <a:noFill/>
          </a:ln>
          <a:effectLst>
            <a:outerShdw blurRad="57150" rotWithShape="0" algn="ctr" dir="5400000" dist="19050">
              <a:srgbClr val="000000">
                <a:alpha val="61960"/>
              </a:srgbClr>
            </a:outerShdw>
          </a:effectLst>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2"/>
              </a:buClr>
              <a:buSzPts val="3060"/>
              <a:buFont typeface="Trebuchet MS"/>
              <a:buNone/>
            </a:pPr>
            <a:r>
              <a:rPr b="1" lang="de-DE" sz="3060">
                <a:solidFill>
                  <a:schemeClr val="lt2"/>
                </a:solidFill>
                <a:latin typeface="Trebuchet MS"/>
                <a:ea typeface="Trebuchet MS"/>
                <a:cs typeface="Trebuchet MS"/>
                <a:sym typeface="Trebuchet MS"/>
              </a:rPr>
              <a:t>Learning Outcomes</a:t>
            </a:r>
            <a:endParaRPr/>
          </a:p>
        </p:txBody>
      </p:sp>
      <p:sp>
        <p:nvSpPr>
          <p:cNvPr id="143" name="Google Shape;143;p18"/>
          <p:cNvSpPr txBox="1"/>
          <p:nvPr>
            <p:ph idx="1" type="subTitle"/>
          </p:nvPr>
        </p:nvSpPr>
        <p:spPr>
          <a:xfrm>
            <a:off x="208750" y="1940349"/>
            <a:ext cx="8726502" cy="361232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750"/>
              </a:spcBef>
              <a:spcAft>
                <a:spcPts val="0"/>
              </a:spcAft>
              <a:buClr>
                <a:schemeClr val="dk1"/>
              </a:buClr>
              <a:buSzPts val="2000"/>
              <a:buNone/>
            </a:pPr>
            <a:r>
              <a:rPr lang="de-DE" sz="2000"/>
              <a:t>This module wishes to guide and help learners: </a:t>
            </a:r>
            <a:endParaRPr/>
          </a:p>
          <a:p>
            <a:pPr indent="-342900" lvl="1" marL="685800" rtl="0" algn="l">
              <a:lnSpc>
                <a:spcPct val="150000"/>
              </a:lnSpc>
              <a:spcBef>
                <a:spcPts val="375"/>
              </a:spcBef>
              <a:spcAft>
                <a:spcPts val="0"/>
              </a:spcAft>
              <a:buClr>
                <a:schemeClr val="dk1"/>
              </a:buClr>
              <a:buSzPts val="2000"/>
              <a:buFont typeface="Trebuchet MS"/>
              <a:buAutoNum type="arabicPeriod"/>
            </a:pPr>
            <a:r>
              <a:rPr lang="de-DE" sz="2000"/>
              <a:t>Understand the role of motivation in determining employee performance.</a:t>
            </a:r>
            <a:endParaRPr/>
          </a:p>
          <a:p>
            <a:pPr indent="-342900" lvl="1" marL="685800" rtl="0" algn="l">
              <a:lnSpc>
                <a:spcPct val="150000"/>
              </a:lnSpc>
              <a:spcBef>
                <a:spcPts val="375"/>
              </a:spcBef>
              <a:spcAft>
                <a:spcPts val="0"/>
              </a:spcAft>
              <a:buClr>
                <a:schemeClr val="dk1"/>
              </a:buClr>
              <a:buSzPts val="2000"/>
              <a:buFont typeface="Trebuchet MS"/>
              <a:buAutoNum type="arabicPeriod"/>
            </a:pPr>
            <a:r>
              <a:rPr lang="de-DE" sz="2000"/>
              <a:t>Abraham Maslow's hierarchy of needs</a:t>
            </a:r>
            <a:endParaRPr/>
          </a:p>
          <a:p>
            <a:pPr indent="-342900" lvl="1" marL="685800" rtl="0" algn="l">
              <a:lnSpc>
                <a:spcPct val="150000"/>
              </a:lnSpc>
              <a:spcBef>
                <a:spcPts val="375"/>
              </a:spcBef>
              <a:spcAft>
                <a:spcPts val="0"/>
              </a:spcAft>
              <a:buClr>
                <a:schemeClr val="dk1"/>
              </a:buClr>
              <a:buSzPts val="2000"/>
              <a:buFont typeface="Trebuchet MS"/>
              <a:buAutoNum type="arabicPeriod"/>
            </a:pPr>
            <a:r>
              <a:rPr lang="de-DE" sz="2000"/>
              <a:t>What motivates employees? </a:t>
            </a:r>
            <a:endParaRPr/>
          </a:p>
          <a:p>
            <a:pPr indent="-342900" lvl="1" marL="685800" rtl="0" algn="l">
              <a:lnSpc>
                <a:spcPct val="150000"/>
              </a:lnSpc>
              <a:spcBef>
                <a:spcPts val="375"/>
              </a:spcBef>
              <a:spcAft>
                <a:spcPts val="0"/>
              </a:spcAft>
              <a:buClr>
                <a:schemeClr val="dk1"/>
              </a:buClr>
              <a:buSzPts val="2000"/>
              <a:buFont typeface="Trebuchet MS"/>
              <a:buAutoNum type="arabicPeriod"/>
            </a:pPr>
            <a:r>
              <a:rPr lang="de-DE" sz="2000"/>
              <a:t>Classify the basic needs of employees</a:t>
            </a:r>
            <a:endParaRPr/>
          </a:p>
        </p:txBody>
      </p:sp>
      <p:pic>
        <p:nvPicPr>
          <p:cNvPr descr="A close up of a logo&#10;&#10;Description automatically generated" id="144" name="Google Shape;144;p18"/>
          <p:cNvPicPr preferRelativeResize="0"/>
          <p:nvPr/>
        </p:nvPicPr>
        <p:blipFill rotWithShape="1">
          <a:blip r:embed="rId3">
            <a:alphaModFix/>
          </a:blip>
          <a:srcRect b="0" l="0" r="0" t="0"/>
          <a:stretch/>
        </p:blipFill>
        <p:spPr>
          <a:xfrm>
            <a:off x="524425" y="6307332"/>
            <a:ext cx="1710047" cy="408041"/>
          </a:xfrm>
          <a:prstGeom prst="rect">
            <a:avLst/>
          </a:prstGeom>
          <a:noFill/>
          <a:ln>
            <a:noFill/>
          </a:ln>
        </p:spPr>
      </p:pic>
      <p:sp>
        <p:nvSpPr>
          <p:cNvPr id="145" name="Google Shape;145;p18"/>
          <p:cNvSpPr/>
          <p:nvPr/>
        </p:nvSpPr>
        <p:spPr>
          <a:xfrm>
            <a:off x="2771988" y="6346041"/>
            <a:ext cx="2991525" cy="36933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de-DE" sz="1800" u="none" cap="none" strike="noStrike">
                <a:solidFill>
                  <a:srgbClr val="000000"/>
                </a:solidFill>
                <a:latin typeface="Trebuchet MS"/>
                <a:ea typeface="Trebuchet MS"/>
                <a:cs typeface="Trebuchet MS"/>
                <a:sym typeface="Trebuchet MS"/>
              </a:rPr>
              <a:t>2018-1-AT01-KA202-039242</a:t>
            </a:r>
            <a:endParaRPr b="0" i="0" sz="1800" u="none" cap="none" strike="noStrike">
              <a:solidFill>
                <a:schemeClr val="dk1"/>
              </a:solidFill>
              <a:latin typeface="Trebuchet MS"/>
              <a:ea typeface="Trebuchet MS"/>
              <a:cs typeface="Trebuchet MS"/>
              <a:sym typeface="Trebuchet MS"/>
            </a:endParaRPr>
          </a:p>
        </p:txBody>
      </p:sp>
      <p:pic>
        <p:nvPicPr>
          <p:cNvPr id="146" name="Google Shape;146;p18"/>
          <p:cNvPicPr preferRelativeResize="0"/>
          <p:nvPr/>
        </p:nvPicPr>
        <p:blipFill rotWithShape="1">
          <a:blip r:embed="rId4">
            <a:alphaModFix/>
          </a:blip>
          <a:srcRect b="0" l="0" r="0" t="0"/>
          <a:stretch/>
        </p:blipFill>
        <p:spPr>
          <a:xfrm>
            <a:off x="6862430" y="209888"/>
            <a:ext cx="2072820" cy="155461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19"/>
          <p:cNvSpPr/>
          <p:nvPr>
            <p:ph type="ctrTitle"/>
          </p:nvPr>
        </p:nvSpPr>
        <p:spPr>
          <a:xfrm>
            <a:off x="2634476" y="905269"/>
            <a:ext cx="3689772" cy="528865"/>
          </a:xfrm>
          <a:prstGeom prst="roundRect">
            <a:avLst>
              <a:gd fmla="val 16667" name="adj"/>
            </a:avLst>
          </a:prstGeom>
          <a:solidFill>
            <a:srgbClr val="3086B8"/>
          </a:solidFill>
          <a:ln>
            <a:noFill/>
          </a:ln>
          <a:effectLst>
            <a:outerShdw blurRad="57150" rotWithShape="0" algn="ctr" dir="5400000" dist="19050">
              <a:srgbClr val="000000">
                <a:alpha val="62352"/>
              </a:srgbClr>
            </a:outerShdw>
          </a:effectLst>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2"/>
              </a:buClr>
              <a:buSzPts val="3060"/>
              <a:buFont typeface="Trebuchet MS"/>
              <a:buNone/>
            </a:pPr>
            <a:r>
              <a:rPr b="1" lang="de-DE" sz="3060">
                <a:solidFill>
                  <a:schemeClr val="lt2"/>
                </a:solidFill>
                <a:latin typeface="Trebuchet MS"/>
                <a:ea typeface="Trebuchet MS"/>
                <a:cs typeface="Trebuchet MS"/>
                <a:sym typeface="Trebuchet MS"/>
              </a:rPr>
              <a:t>Introduction</a:t>
            </a:r>
            <a:endParaRPr b="1" sz="3060">
              <a:solidFill>
                <a:schemeClr val="lt2"/>
              </a:solidFill>
            </a:endParaRPr>
          </a:p>
        </p:txBody>
      </p:sp>
      <p:sp>
        <p:nvSpPr>
          <p:cNvPr id="152" name="Google Shape;152;p19"/>
          <p:cNvSpPr txBox="1"/>
          <p:nvPr>
            <p:ph idx="1" type="subTitle"/>
          </p:nvPr>
        </p:nvSpPr>
        <p:spPr>
          <a:xfrm>
            <a:off x="314111" y="1879351"/>
            <a:ext cx="8515777" cy="3527918"/>
          </a:xfrm>
          <a:prstGeom prst="rect">
            <a:avLst/>
          </a:prstGeom>
          <a:noFill/>
          <a:ln>
            <a:noFill/>
          </a:ln>
        </p:spPr>
        <p:txBody>
          <a:bodyPr anchorCtr="0" anchor="t" bIns="91425" lIns="91425" spcFirstLastPara="1" rIns="91425" wrap="square" tIns="91425">
            <a:noAutofit/>
          </a:bodyPr>
          <a:lstStyle/>
          <a:p>
            <a:pPr indent="-361950" lvl="0" marL="457200" rtl="0" algn="l">
              <a:lnSpc>
                <a:spcPct val="90000"/>
              </a:lnSpc>
              <a:spcBef>
                <a:spcPts val="750"/>
              </a:spcBef>
              <a:spcAft>
                <a:spcPts val="0"/>
              </a:spcAft>
              <a:buSzPts val="1800"/>
              <a:buNone/>
            </a:pPr>
            <a:r>
              <a:rPr lang="de-DE"/>
              <a:t>When you're motivated, you feel energized. You're ready to take things on, get things done, push things forward. Projects get moved along; emails get answered; you move along with pep in your step.</a:t>
            </a:r>
            <a:br>
              <a:rPr lang="de-DE"/>
            </a:br>
            <a:endParaRPr/>
          </a:p>
          <a:p>
            <a:pPr indent="-361950" lvl="0" marL="457200" rtl="0" algn="l">
              <a:lnSpc>
                <a:spcPct val="90000"/>
              </a:lnSpc>
              <a:spcBef>
                <a:spcPts val="750"/>
              </a:spcBef>
              <a:spcAft>
                <a:spcPts val="0"/>
              </a:spcAft>
              <a:buSzPts val="1800"/>
              <a:buNone/>
            </a:pPr>
            <a:r>
              <a:rPr lang="de-DE"/>
              <a:t>When you're unmotivated, it's hard to get started. You drag your feet, push things off, and slow things down. You don't really want to do the project, write the email, or go to the meeting ... so you don't. For a long time. Maybe you don't even go at all.</a:t>
            </a:r>
            <a:br>
              <a:rPr lang="de-DE"/>
            </a:br>
            <a:endParaRPr/>
          </a:p>
          <a:p>
            <a:pPr indent="-361950" lvl="0" marL="457200" rtl="0" algn="l">
              <a:lnSpc>
                <a:spcPct val="90000"/>
              </a:lnSpc>
              <a:spcBef>
                <a:spcPts val="750"/>
              </a:spcBef>
              <a:spcAft>
                <a:spcPts val="0"/>
              </a:spcAft>
              <a:buSzPts val="1800"/>
              <a:buNone/>
            </a:pPr>
            <a:r>
              <a:rPr lang="de-DE" sz="2800"/>
              <a:t>The fact is, knowing how to motivate your team is one of the most important parts of leadership.</a:t>
            </a:r>
            <a:endParaRPr/>
          </a:p>
        </p:txBody>
      </p:sp>
      <p:pic>
        <p:nvPicPr>
          <p:cNvPr descr="A close up of a logo&#10;&#10;Description automatically generated" id="153" name="Google Shape;153;p19"/>
          <p:cNvPicPr preferRelativeResize="0"/>
          <p:nvPr/>
        </p:nvPicPr>
        <p:blipFill rotWithShape="1">
          <a:blip r:embed="rId3">
            <a:alphaModFix/>
          </a:blip>
          <a:srcRect b="0" l="0" r="0" t="0"/>
          <a:stretch/>
        </p:blipFill>
        <p:spPr>
          <a:xfrm>
            <a:off x="524425" y="6307332"/>
            <a:ext cx="1710047" cy="408041"/>
          </a:xfrm>
          <a:prstGeom prst="rect">
            <a:avLst/>
          </a:prstGeom>
          <a:noFill/>
          <a:ln>
            <a:noFill/>
          </a:ln>
        </p:spPr>
      </p:pic>
      <p:sp>
        <p:nvSpPr>
          <p:cNvPr id="154" name="Google Shape;154;p19"/>
          <p:cNvSpPr/>
          <p:nvPr/>
        </p:nvSpPr>
        <p:spPr>
          <a:xfrm>
            <a:off x="2771988" y="6346041"/>
            <a:ext cx="2991525" cy="36933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de-DE" sz="1800" u="none" cap="none" strike="noStrike">
                <a:solidFill>
                  <a:srgbClr val="000000"/>
                </a:solidFill>
                <a:latin typeface="Trebuchet MS"/>
                <a:ea typeface="Trebuchet MS"/>
                <a:cs typeface="Trebuchet MS"/>
                <a:sym typeface="Trebuchet MS"/>
              </a:rPr>
              <a:t>2018-1-AT01-KA202-039242</a:t>
            </a:r>
            <a:endParaRPr b="0" i="0" sz="1800" u="none" cap="none" strike="noStrike">
              <a:solidFill>
                <a:schemeClr val="dk1"/>
              </a:solidFill>
              <a:latin typeface="Trebuchet MS"/>
              <a:ea typeface="Trebuchet MS"/>
              <a:cs typeface="Trebuchet MS"/>
              <a:sym typeface="Trebuchet MS"/>
            </a:endParaRPr>
          </a:p>
        </p:txBody>
      </p:sp>
      <p:sp>
        <p:nvSpPr>
          <p:cNvPr id="155" name="Google Shape;155;p19"/>
          <p:cNvSpPr/>
          <p:nvPr/>
        </p:nvSpPr>
        <p:spPr>
          <a:xfrm>
            <a:off x="524425" y="5954428"/>
            <a:ext cx="6653366" cy="21544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de-DE" sz="800" u="none" cap="none" strike="noStrike">
                <a:solidFill>
                  <a:srgbClr val="000000"/>
                </a:solidFill>
                <a:latin typeface="Arial"/>
                <a:ea typeface="Arial"/>
                <a:cs typeface="Arial"/>
                <a:sym typeface="Arial"/>
              </a:rPr>
              <a:t>https://www.inc.com/melanie-curtin/what-motivates-you-at-work-when-200000-workers-were-asked-this-was-their-top-reponse.html</a:t>
            </a:r>
            <a:endParaRPr/>
          </a:p>
        </p:txBody>
      </p:sp>
      <p:pic>
        <p:nvPicPr>
          <p:cNvPr descr="Ein Bild, das Person, stehend, Mann, haltend enthält.&#10;&#10;Automatisch generierte Beschreibung" id="156" name="Google Shape;156;p19"/>
          <p:cNvPicPr preferRelativeResize="0"/>
          <p:nvPr/>
        </p:nvPicPr>
        <p:blipFill rotWithShape="1">
          <a:blip r:embed="rId4">
            <a:alphaModFix/>
          </a:blip>
          <a:srcRect b="0" l="0" r="0" t="0"/>
          <a:stretch/>
        </p:blipFill>
        <p:spPr>
          <a:xfrm flipH="1">
            <a:off x="6629400" y="196978"/>
            <a:ext cx="2075308" cy="15554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pic>
        <p:nvPicPr>
          <p:cNvPr descr="A close up of a logo&#10;&#10;Description automatically generated" id="161" name="Google Shape;161;p20"/>
          <p:cNvPicPr preferRelativeResize="0"/>
          <p:nvPr/>
        </p:nvPicPr>
        <p:blipFill rotWithShape="1">
          <a:blip r:embed="rId3">
            <a:alphaModFix/>
          </a:blip>
          <a:srcRect b="0" l="0" r="0" t="0"/>
          <a:stretch/>
        </p:blipFill>
        <p:spPr>
          <a:xfrm>
            <a:off x="524425" y="6307332"/>
            <a:ext cx="1710047" cy="408041"/>
          </a:xfrm>
          <a:prstGeom prst="rect">
            <a:avLst/>
          </a:prstGeom>
          <a:noFill/>
          <a:ln>
            <a:noFill/>
          </a:ln>
        </p:spPr>
      </p:pic>
      <p:pic>
        <p:nvPicPr>
          <p:cNvPr id="162" name="Google Shape;162;p20"/>
          <p:cNvPicPr preferRelativeResize="0"/>
          <p:nvPr/>
        </p:nvPicPr>
        <p:blipFill rotWithShape="1">
          <a:blip r:embed="rId4">
            <a:alphaModFix/>
          </a:blip>
          <a:srcRect b="0" l="0" r="0" t="0"/>
          <a:stretch/>
        </p:blipFill>
        <p:spPr>
          <a:xfrm>
            <a:off x="311700" y="5859710"/>
            <a:ext cx="1439863" cy="398463"/>
          </a:xfrm>
          <a:prstGeom prst="rect">
            <a:avLst/>
          </a:prstGeom>
          <a:noFill/>
          <a:ln>
            <a:noFill/>
          </a:ln>
        </p:spPr>
      </p:pic>
      <p:pic>
        <p:nvPicPr>
          <p:cNvPr id="163" name="Google Shape;163;p20"/>
          <p:cNvPicPr preferRelativeResize="0"/>
          <p:nvPr/>
        </p:nvPicPr>
        <p:blipFill rotWithShape="1">
          <a:blip r:embed="rId5">
            <a:alphaModFix/>
          </a:blip>
          <a:srcRect b="0" l="0" r="0" t="0"/>
          <a:stretch/>
        </p:blipFill>
        <p:spPr>
          <a:xfrm>
            <a:off x="1794425" y="5859710"/>
            <a:ext cx="792163" cy="404813"/>
          </a:xfrm>
          <a:prstGeom prst="rect">
            <a:avLst/>
          </a:prstGeom>
          <a:noFill/>
          <a:ln>
            <a:noFill/>
          </a:ln>
        </p:spPr>
      </p:pic>
      <p:pic>
        <p:nvPicPr>
          <p:cNvPr id="164" name="Google Shape;164;p20"/>
          <p:cNvPicPr preferRelativeResize="0"/>
          <p:nvPr/>
        </p:nvPicPr>
        <p:blipFill rotWithShape="1">
          <a:blip r:embed="rId6">
            <a:alphaModFix/>
          </a:blip>
          <a:srcRect b="0" l="0" r="0" t="0"/>
          <a:stretch/>
        </p:blipFill>
        <p:spPr>
          <a:xfrm>
            <a:off x="2697713" y="5859710"/>
            <a:ext cx="822325" cy="361950"/>
          </a:xfrm>
          <a:prstGeom prst="rect">
            <a:avLst/>
          </a:prstGeom>
          <a:noFill/>
          <a:ln>
            <a:noFill/>
          </a:ln>
        </p:spPr>
      </p:pic>
      <p:pic>
        <p:nvPicPr>
          <p:cNvPr id="165" name="Google Shape;165;p20"/>
          <p:cNvPicPr preferRelativeResize="0"/>
          <p:nvPr/>
        </p:nvPicPr>
        <p:blipFill rotWithShape="1">
          <a:blip r:embed="rId7">
            <a:alphaModFix/>
          </a:blip>
          <a:srcRect b="0" l="0" r="0" t="0"/>
          <a:stretch/>
        </p:blipFill>
        <p:spPr>
          <a:xfrm>
            <a:off x="3572425" y="5859710"/>
            <a:ext cx="1390650" cy="323850"/>
          </a:xfrm>
          <a:prstGeom prst="rect">
            <a:avLst/>
          </a:prstGeom>
          <a:noFill/>
          <a:ln>
            <a:noFill/>
          </a:ln>
        </p:spPr>
      </p:pic>
      <p:pic>
        <p:nvPicPr>
          <p:cNvPr id="166" name="Google Shape;166;p20"/>
          <p:cNvPicPr preferRelativeResize="0"/>
          <p:nvPr/>
        </p:nvPicPr>
        <p:blipFill rotWithShape="1">
          <a:blip r:embed="rId8">
            <a:alphaModFix/>
          </a:blip>
          <a:srcRect b="0" l="0" r="0" t="0"/>
          <a:stretch/>
        </p:blipFill>
        <p:spPr>
          <a:xfrm>
            <a:off x="5029750" y="5859710"/>
            <a:ext cx="752475" cy="333375"/>
          </a:xfrm>
          <a:prstGeom prst="rect">
            <a:avLst/>
          </a:prstGeom>
          <a:noFill/>
          <a:ln>
            <a:noFill/>
          </a:ln>
        </p:spPr>
      </p:pic>
      <p:pic>
        <p:nvPicPr>
          <p:cNvPr id="167" name="Google Shape;167;p20"/>
          <p:cNvPicPr preferRelativeResize="0"/>
          <p:nvPr/>
        </p:nvPicPr>
        <p:blipFill rotWithShape="1">
          <a:blip r:embed="rId9">
            <a:alphaModFix/>
          </a:blip>
          <a:srcRect b="0" l="0" r="0" t="0"/>
          <a:stretch/>
        </p:blipFill>
        <p:spPr>
          <a:xfrm>
            <a:off x="5858425" y="5859710"/>
            <a:ext cx="342900" cy="306388"/>
          </a:xfrm>
          <a:prstGeom prst="rect">
            <a:avLst/>
          </a:prstGeom>
          <a:noFill/>
          <a:ln>
            <a:noFill/>
          </a:ln>
        </p:spPr>
      </p:pic>
      <p:pic>
        <p:nvPicPr>
          <p:cNvPr id="168" name="Google Shape;168;p20"/>
          <p:cNvPicPr preferRelativeResize="0"/>
          <p:nvPr/>
        </p:nvPicPr>
        <p:blipFill rotWithShape="1">
          <a:blip r:embed="rId10">
            <a:alphaModFix/>
          </a:blip>
          <a:srcRect b="0" l="0" r="0" t="0"/>
          <a:stretch/>
        </p:blipFill>
        <p:spPr>
          <a:xfrm>
            <a:off x="6291813" y="5859710"/>
            <a:ext cx="525462" cy="369888"/>
          </a:xfrm>
          <a:prstGeom prst="rect">
            <a:avLst/>
          </a:prstGeom>
          <a:noFill/>
          <a:ln>
            <a:noFill/>
          </a:ln>
        </p:spPr>
      </p:pic>
      <p:sp>
        <p:nvSpPr>
          <p:cNvPr id="169" name="Google Shape;169;p20"/>
          <p:cNvSpPr/>
          <p:nvPr/>
        </p:nvSpPr>
        <p:spPr>
          <a:xfrm>
            <a:off x="2771988" y="6346041"/>
            <a:ext cx="2991525" cy="36933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de-DE" sz="1800" u="none" cap="none" strike="noStrike">
                <a:solidFill>
                  <a:srgbClr val="000000"/>
                </a:solidFill>
                <a:latin typeface="Trebuchet MS"/>
                <a:ea typeface="Trebuchet MS"/>
                <a:cs typeface="Trebuchet MS"/>
                <a:sym typeface="Trebuchet MS"/>
              </a:rPr>
              <a:t>2018-1-AT01-KA202-039242</a:t>
            </a:r>
            <a:endParaRPr b="0" i="0" sz="1800" u="none" cap="none" strike="noStrike">
              <a:solidFill>
                <a:schemeClr val="dk1"/>
              </a:solidFill>
              <a:latin typeface="Trebuchet MS"/>
              <a:ea typeface="Trebuchet MS"/>
              <a:cs typeface="Trebuchet MS"/>
              <a:sym typeface="Trebuchet MS"/>
            </a:endParaRPr>
          </a:p>
        </p:txBody>
      </p:sp>
      <p:pic>
        <p:nvPicPr>
          <p:cNvPr id="170" name="Google Shape;170;p20"/>
          <p:cNvPicPr preferRelativeResize="0"/>
          <p:nvPr/>
        </p:nvPicPr>
        <p:blipFill rotWithShape="1">
          <a:blip r:embed="rId11">
            <a:alphaModFix/>
          </a:blip>
          <a:srcRect b="0" l="0" r="0" t="0"/>
          <a:stretch/>
        </p:blipFill>
        <p:spPr>
          <a:xfrm>
            <a:off x="6173411" y="2273452"/>
            <a:ext cx="2634872" cy="2311095"/>
          </a:xfrm>
          <a:prstGeom prst="rect">
            <a:avLst/>
          </a:prstGeom>
          <a:noFill/>
          <a:ln>
            <a:noFill/>
          </a:ln>
        </p:spPr>
      </p:pic>
      <p:sp>
        <p:nvSpPr>
          <p:cNvPr id="171" name="Google Shape;171;p20"/>
          <p:cNvSpPr/>
          <p:nvPr/>
        </p:nvSpPr>
        <p:spPr>
          <a:xfrm>
            <a:off x="147526" y="1487023"/>
            <a:ext cx="8660757" cy="153888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de-DE" sz="1800" u="sng" cap="none" strike="noStrike">
                <a:solidFill>
                  <a:srgbClr val="000000"/>
                </a:solidFill>
                <a:latin typeface="Arial"/>
                <a:ea typeface="Arial"/>
                <a:cs typeface="Arial"/>
                <a:sym typeface="Arial"/>
              </a:rPr>
              <a:t>Motivation</a:t>
            </a:r>
            <a:r>
              <a:rPr b="0" i="0" lang="de-DE" sz="1800" u="none" cap="none" strike="noStrike">
                <a:solidFill>
                  <a:srgbClr val="000000"/>
                </a:solidFill>
                <a:latin typeface="Arial"/>
                <a:ea typeface="Arial"/>
                <a:cs typeface="Arial"/>
                <a:sym typeface="Arial"/>
              </a:rPr>
              <a:t> is the word derived from the word ’motive’ which means needs, desires, wants or drives within the individuals. It is the process of stimulating people to actions to accomplish the goals.</a:t>
            </a:r>
            <a:endParaRPr/>
          </a:p>
          <a:p>
            <a:pPr indent="0" lvl="0" marL="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p:txBody>
      </p:sp>
      <p:sp>
        <p:nvSpPr>
          <p:cNvPr id="172" name="Google Shape;172;p20"/>
          <p:cNvSpPr/>
          <p:nvPr/>
        </p:nvSpPr>
        <p:spPr>
          <a:xfrm>
            <a:off x="147526" y="2396969"/>
            <a:ext cx="6255363" cy="200054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de-DE" sz="1800" u="none" cap="none" strike="noStrike">
                <a:solidFill>
                  <a:srgbClr val="000000"/>
                </a:solidFill>
                <a:latin typeface="Arial"/>
                <a:ea typeface="Arial"/>
                <a:cs typeface="Arial"/>
                <a:sym typeface="Arial"/>
              </a:rPr>
              <a:t>In the work goal context the psychological factors stimulating the people’s behaviour can be</a:t>
            </a:r>
            <a:br>
              <a:rPr b="0" i="0" lang="de-DE" sz="1800" u="none" cap="none" strike="noStrike">
                <a:solidFill>
                  <a:srgbClr val="000000"/>
                </a:solidFill>
                <a:latin typeface="Arial"/>
                <a:ea typeface="Arial"/>
                <a:cs typeface="Arial"/>
                <a:sym typeface="Arial"/>
              </a:rPr>
            </a:br>
            <a:endParaRPr b="0" i="0" sz="8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600"/>
              <a:buFont typeface="Arial"/>
              <a:buChar char="•"/>
            </a:pPr>
            <a:r>
              <a:rPr b="0" i="0" lang="de-DE" sz="1600" u="none" cap="none" strike="noStrike">
                <a:solidFill>
                  <a:srgbClr val="000000"/>
                </a:solidFill>
                <a:latin typeface="Arial"/>
                <a:ea typeface="Arial"/>
                <a:cs typeface="Arial"/>
                <a:sym typeface="Arial"/>
              </a:rPr>
              <a:t>desire for money</a:t>
            </a:r>
            <a:endParaRPr/>
          </a:p>
          <a:p>
            <a:pPr indent="-285750" lvl="0" marL="285750" marR="0" rtl="0" algn="l">
              <a:lnSpc>
                <a:spcPct val="100000"/>
              </a:lnSpc>
              <a:spcBef>
                <a:spcPts val="0"/>
              </a:spcBef>
              <a:spcAft>
                <a:spcPts val="0"/>
              </a:spcAft>
              <a:buClr>
                <a:srgbClr val="000000"/>
              </a:buClr>
              <a:buSzPts val="1600"/>
              <a:buFont typeface="Arial"/>
              <a:buChar char="•"/>
            </a:pPr>
            <a:r>
              <a:rPr b="0" i="0" lang="de-DE" sz="1600" u="none" cap="none" strike="noStrike">
                <a:solidFill>
                  <a:srgbClr val="000000"/>
                </a:solidFill>
                <a:latin typeface="Arial"/>
                <a:ea typeface="Arial"/>
                <a:cs typeface="Arial"/>
                <a:sym typeface="Arial"/>
              </a:rPr>
              <a:t>success</a:t>
            </a:r>
            <a:endParaRPr/>
          </a:p>
          <a:p>
            <a:pPr indent="-285750" lvl="0" marL="285750" marR="0" rtl="0" algn="l">
              <a:lnSpc>
                <a:spcPct val="100000"/>
              </a:lnSpc>
              <a:spcBef>
                <a:spcPts val="0"/>
              </a:spcBef>
              <a:spcAft>
                <a:spcPts val="0"/>
              </a:spcAft>
              <a:buClr>
                <a:srgbClr val="000000"/>
              </a:buClr>
              <a:buSzPts val="1600"/>
              <a:buFont typeface="Arial"/>
              <a:buChar char="•"/>
            </a:pPr>
            <a:r>
              <a:rPr b="0" i="0" lang="de-DE" sz="1600" u="none" cap="none" strike="noStrike">
                <a:solidFill>
                  <a:srgbClr val="000000"/>
                </a:solidFill>
                <a:latin typeface="Arial"/>
                <a:ea typeface="Arial"/>
                <a:cs typeface="Arial"/>
                <a:sym typeface="Arial"/>
              </a:rPr>
              <a:t>recognition</a:t>
            </a:r>
            <a:endParaRPr/>
          </a:p>
          <a:p>
            <a:pPr indent="-285750" lvl="0" marL="285750" marR="0" rtl="0" algn="l">
              <a:lnSpc>
                <a:spcPct val="100000"/>
              </a:lnSpc>
              <a:spcBef>
                <a:spcPts val="0"/>
              </a:spcBef>
              <a:spcAft>
                <a:spcPts val="0"/>
              </a:spcAft>
              <a:buClr>
                <a:srgbClr val="000000"/>
              </a:buClr>
              <a:buSzPts val="1600"/>
              <a:buFont typeface="Arial"/>
              <a:buChar char="•"/>
            </a:pPr>
            <a:r>
              <a:rPr b="0" i="0" lang="de-DE" sz="1600" u="none" cap="none" strike="noStrike">
                <a:solidFill>
                  <a:srgbClr val="000000"/>
                </a:solidFill>
                <a:latin typeface="Arial"/>
                <a:ea typeface="Arial"/>
                <a:cs typeface="Arial"/>
                <a:sym typeface="Arial"/>
              </a:rPr>
              <a:t>job-satisfaction</a:t>
            </a:r>
            <a:endParaRPr/>
          </a:p>
          <a:p>
            <a:pPr indent="-285750" lvl="0" marL="285750" marR="0" rtl="0" algn="l">
              <a:lnSpc>
                <a:spcPct val="100000"/>
              </a:lnSpc>
              <a:spcBef>
                <a:spcPts val="0"/>
              </a:spcBef>
              <a:spcAft>
                <a:spcPts val="0"/>
              </a:spcAft>
              <a:buClr>
                <a:srgbClr val="000000"/>
              </a:buClr>
              <a:buSzPts val="1600"/>
              <a:buFont typeface="Arial"/>
              <a:buChar char="•"/>
            </a:pPr>
            <a:r>
              <a:rPr b="0" i="0" lang="de-DE" sz="1600" u="none" cap="none" strike="noStrike">
                <a:solidFill>
                  <a:srgbClr val="000000"/>
                </a:solidFill>
                <a:latin typeface="Arial"/>
                <a:ea typeface="Arial"/>
                <a:cs typeface="Arial"/>
                <a:sym typeface="Arial"/>
              </a:rPr>
              <a:t>team work, etc</a:t>
            </a:r>
            <a:endParaRPr b="0" i="0" sz="1400" u="none" cap="none" strike="noStrike">
              <a:solidFill>
                <a:srgbClr val="000000"/>
              </a:solidFill>
              <a:latin typeface="Arial"/>
              <a:ea typeface="Arial"/>
              <a:cs typeface="Arial"/>
              <a:sym typeface="Arial"/>
            </a:endParaRPr>
          </a:p>
        </p:txBody>
      </p:sp>
      <p:sp>
        <p:nvSpPr>
          <p:cNvPr id="173" name="Google Shape;173;p20"/>
          <p:cNvSpPr/>
          <p:nvPr/>
        </p:nvSpPr>
        <p:spPr>
          <a:xfrm>
            <a:off x="252162" y="5547638"/>
            <a:ext cx="4977163" cy="2308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de-DE" sz="900" u="sng" cap="none" strike="noStrike">
                <a:solidFill>
                  <a:schemeClr val="hlink"/>
                </a:solidFill>
                <a:latin typeface="Arial"/>
                <a:ea typeface="Arial"/>
                <a:cs typeface="Arial"/>
                <a:sym typeface="Arial"/>
                <a:hlinkClick r:id="rId12"/>
              </a:rPr>
              <a:t>Source: https://www.managementstudyguide.com/what_is_motivation.htm</a:t>
            </a:r>
            <a:r>
              <a:rPr b="0" i="0" lang="de-DE" sz="900" u="none" cap="none" strike="noStrike">
                <a:solidFill>
                  <a:srgbClr val="000000"/>
                </a:solidFill>
                <a:latin typeface="Arial"/>
                <a:ea typeface="Arial"/>
                <a:cs typeface="Arial"/>
                <a:sym typeface="Arial"/>
              </a:rPr>
              <a:t> </a:t>
            </a:r>
            <a:endParaRPr/>
          </a:p>
        </p:txBody>
      </p:sp>
      <p:sp>
        <p:nvSpPr>
          <p:cNvPr id="174" name="Google Shape;174;p20"/>
          <p:cNvSpPr/>
          <p:nvPr/>
        </p:nvSpPr>
        <p:spPr>
          <a:xfrm>
            <a:off x="185847" y="4411155"/>
            <a:ext cx="6092653" cy="107721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de-DE" sz="1600" u="none" cap="none" strike="noStrike">
                <a:solidFill>
                  <a:srgbClr val="000000"/>
                </a:solidFill>
                <a:latin typeface="Arial"/>
                <a:ea typeface="Arial"/>
                <a:cs typeface="Arial"/>
                <a:sym typeface="Arial"/>
              </a:rPr>
              <a:t>One of the most important functions of management is to create willingness amongst the employees to perform in the best of their abilities. Therefore the </a:t>
            </a:r>
            <a:r>
              <a:rPr b="0" i="0" lang="de-DE" sz="1600" u="sng" cap="none" strike="noStrike">
                <a:solidFill>
                  <a:schemeClr val="hlink"/>
                </a:solidFill>
                <a:latin typeface="Arial"/>
                <a:ea typeface="Arial"/>
                <a:cs typeface="Arial"/>
                <a:sym typeface="Arial"/>
                <a:hlinkClick r:id="rId13"/>
              </a:rPr>
              <a:t>role of a leader</a:t>
            </a:r>
            <a:r>
              <a:rPr b="0" i="0" lang="de-DE" sz="1600" u="none" cap="none" strike="noStrike">
                <a:solidFill>
                  <a:srgbClr val="000000"/>
                </a:solidFill>
                <a:latin typeface="Arial"/>
                <a:ea typeface="Arial"/>
                <a:cs typeface="Arial"/>
                <a:sym typeface="Arial"/>
              </a:rPr>
              <a:t> is to arouse interest in performance of employees in their jobs.</a:t>
            </a:r>
            <a:endParaRPr b="0" i="0" sz="1600" u="none" cap="none" strike="noStrike">
              <a:solidFill>
                <a:srgbClr val="000000"/>
              </a:solidFill>
              <a:latin typeface="Arial"/>
              <a:ea typeface="Arial"/>
              <a:cs typeface="Arial"/>
              <a:sym typeface="Arial"/>
            </a:endParaRPr>
          </a:p>
        </p:txBody>
      </p:sp>
      <p:pic>
        <p:nvPicPr>
          <p:cNvPr descr="Ein Bild, das Person, stehend, Mann, haltend enthält.&#10;&#10;Automatisch generierte Beschreibung" id="175" name="Google Shape;175;p20"/>
          <p:cNvPicPr preferRelativeResize="0"/>
          <p:nvPr/>
        </p:nvPicPr>
        <p:blipFill rotWithShape="1">
          <a:blip r:embed="rId14">
            <a:alphaModFix/>
          </a:blip>
          <a:srcRect b="0" l="0" r="0" t="0"/>
          <a:stretch/>
        </p:blipFill>
        <p:spPr>
          <a:xfrm flipH="1">
            <a:off x="7051431" y="115412"/>
            <a:ext cx="1841152" cy="1379905"/>
          </a:xfrm>
          <a:prstGeom prst="rect">
            <a:avLst/>
          </a:prstGeom>
          <a:noFill/>
          <a:ln>
            <a:noFill/>
          </a:ln>
        </p:spPr>
      </p:pic>
      <p:pic>
        <p:nvPicPr>
          <p:cNvPr descr="Ein Bild, das Zeichnung enthält.&#10;&#10;Automatisch generierte Beschreibung" id="176" name="Google Shape;176;p20"/>
          <p:cNvPicPr preferRelativeResize="0"/>
          <p:nvPr/>
        </p:nvPicPr>
        <p:blipFill rotWithShape="1">
          <a:blip r:embed="rId15">
            <a:alphaModFix/>
          </a:blip>
          <a:srcRect b="0" l="0" r="0" t="0"/>
          <a:stretch/>
        </p:blipFill>
        <p:spPr>
          <a:xfrm>
            <a:off x="2365132" y="-164469"/>
            <a:ext cx="4281854" cy="171274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21"/>
          <p:cNvSpPr/>
          <p:nvPr>
            <p:ph type="ctrTitle"/>
          </p:nvPr>
        </p:nvSpPr>
        <p:spPr>
          <a:xfrm>
            <a:off x="2558562" y="659423"/>
            <a:ext cx="3912576" cy="802083"/>
          </a:xfrm>
          <a:prstGeom prst="roundRect">
            <a:avLst>
              <a:gd fmla="val 16667" name="adj"/>
            </a:avLst>
          </a:prstGeom>
          <a:solidFill>
            <a:srgbClr val="3086B8"/>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3060"/>
              <a:buFont typeface="Trebuchet MS"/>
              <a:buNone/>
            </a:pPr>
            <a:r>
              <a:rPr b="1" lang="de-DE" sz="3060">
                <a:solidFill>
                  <a:schemeClr val="lt1"/>
                </a:solidFill>
                <a:latin typeface="Trebuchet MS"/>
                <a:ea typeface="Trebuchet MS"/>
                <a:cs typeface="Trebuchet MS"/>
                <a:sym typeface="Trebuchet MS"/>
              </a:rPr>
              <a:t>Defining Employee Motivation</a:t>
            </a:r>
            <a:endParaRPr b="1" sz="3060">
              <a:solidFill>
                <a:schemeClr val="lt1"/>
              </a:solidFill>
            </a:endParaRPr>
          </a:p>
        </p:txBody>
      </p:sp>
      <p:sp>
        <p:nvSpPr>
          <p:cNvPr id="182" name="Google Shape;182;p21"/>
          <p:cNvSpPr txBox="1"/>
          <p:nvPr>
            <p:ph idx="1" type="subTitle"/>
          </p:nvPr>
        </p:nvSpPr>
        <p:spPr>
          <a:xfrm>
            <a:off x="254550" y="1482726"/>
            <a:ext cx="8520600" cy="3855442"/>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750"/>
              </a:spcBef>
              <a:spcAft>
                <a:spcPts val="0"/>
              </a:spcAft>
              <a:buClr>
                <a:schemeClr val="dk1"/>
              </a:buClr>
              <a:buSzPts val="1800"/>
              <a:buNone/>
            </a:pPr>
            <a:r>
              <a:rPr b="1" lang="de-DE"/>
              <a:t>Motivation </a:t>
            </a:r>
            <a:r>
              <a:rPr lang="de-DE"/>
              <a:t>is one of the forces that lead to performance. </a:t>
            </a:r>
            <a:r>
              <a:rPr b="1" lang="de-DE"/>
              <a:t>Motivation</a:t>
            </a:r>
            <a:r>
              <a:rPr lang="de-DE"/>
              <a:t> is defined as the desire to achieve a goal or a certain performance level, leading to goal-directed behavior.</a:t>
            </a:r>
            <a:br>
              <a:rPr lang="de-DE"/>
            </a:br>
            <a:endParaRPr sz="800"/>
          </a:p>
          <a:p>
            <a:pPr indent="0" lvl="0" marL="0" rtl="0" algn="l">
              <a:lnSpc>
                <a:spcPct val="90000"/>
              </a:lnSpc>
              <a:spcBef>
                <a:spcPts val="750"/>
              </a:spcBef>
              <a:spcAft>
                <a:spcPts val="0"/>
              </a:spcAft>
              <a:buClr>
                <a:schemeClr val="dk1"/>
              </a:buClr>
              <a:buSzPts val="1800"/>
              <a:buNone/>
            </a:pPr>
            <a:r>
              <a:rPr lang="de-DE"/>
              <a:t>When we refer to someone as being motivated, we mean that the person is trying hard to accomplish a certain task. Motivation is clearly important if someone is to perform well; however, it is not sufficient.</a:t>
            </a:r>
            <a:br>
              <a:rPr lang="de-DE"/>
            </a:br>
            <a:endParaRPr sz="800"/>
          </a:p>
          <a:p>
            <a:pPr indent="0" lvl="0" marL="0" rtl="0" algn="l">
              <a:lnSpc>
                <a:spcPct val="90000"/>
              </a:lnSpc>
              <a:spcBef>
                <a:spcPts val="750"/>
              </a:spcBef>
              <a:spcAft>
                <a:spcPts val="0"/>
              </a:spcAft>
              <a:buClr>
                <a:schemeClr val="dk1"/>
              </a:buClr>
              <a:buSzPts val="1800"/>
              <a:buNone/>
            </a:pPr>
            <a:r>
              <a:rPr lang="de-DE"/>
              <a:t>Being motivated is not the same as being a high performer and is not the sole reason why people perform well, but it is nevertheless a key influence over our performance level. </a:t>
            </a:r>
            <a:r>
              <a:rPr b="1" lang="de-DE"/>
              <a:t>Motivation, ability, and environment are the major influences over employee performance</a:t>
            </a:r>
            <a:r>
              <a:rPr lang="de-DE"/>
              <a:t>.</a:t>
            </a:r>
            <a:endParaRPr i="1"/>
          </a:p>
          <a:p>
            <a:pPr indent="0" lvl="0" marL="0" rtl="0" algn="l">
              <a:lnSpc>
                <a:spcPct val="90000"/>
              </a:lnSpc>
              <a:spcBef>
                <a:spcPts val="750"/>
              </a:spcBef>
              <a:spcAft>
                <a:spcPts val="0"/>
              </a:spcAft>
              <a:buClr>
                <a:schemeClr val="dk1"/>
              </a:buClr>
              <a:buSzPts val="1800"/>
              <a:buNone/>
            </a:pPr>
            <a:r>
              <a:t/>
            </a:r>
            <a:endParaRPr/>
          </a:p>
        </p:txBody>
      </p:sp>
      <p:sp>
        <p:nvSpPr>
          <p:cNvPr id="183" name="Google Shape;183;p21"/>
          <p:cNvSpPr/>
          <p:nvPr/>
        </p:nvSpPr>
        <p:spPr>
          <a:xfrm>
            <a:off x="524425" y="5402510"/>
            <a:ext cx="9144000" cy="457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rebuchet MS"/>
              <a:ea typeface="Trebuchet MS"/>
              <a:cs typeface="Trebuchet MS"/>
              <a:sym typeface="Trebuchet MS"/>
            </a:endParaRPr>
          </a:p>
        </p:txBody>
      </p:sp>
      <p:sp>
        <p:nvSpPr>
          <p:cNvPr id="184" name="Google Shape;184;p21"/>
          <p:cNvSpPr/>
          <p:nvPr/>
        </p:nvSpPr>
        <p:spPr>
          <a:xfrm>
            <a:off x="524425" y="5859710"/>
            <a:ext cx="9144000" cy="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rebuchet MS"/>
              <a:ea typeface="Trebuchet MS"/>
              <a:cs typeface="Trebuchet MS"/>
              <a:sym typeface="Trebuchet MS"/>
            </a:endParaRPr>
          </a:p>
        </p:txBody>
      </p:sp>
      <p:pic>
        <p:nvPicPr>
          <p:cNvPr descr="A close up of a logo&#10;&#10;Description automatically generated" id="185" name="Google Shape;185;p21"/>
          <p:cNvPicPr preferRelativeResize="0"/>
          <p:nvPr/>
        </p:nvPicPr>
        <p:blipFill rotWithShape="1">
          <a:blip r:embed="rId3">
            <a:alphaModFix/>
          </a:blip>
          <a:srcRect b="0" l="0" r="0" t="0"/>
          <a:stretch/>
        </p:blipFill>
        <p:spPr>
          <a:xfrm>
            <a:off x="524425" y="6307332"/>
            <a:ext cx="1710047" cy="408041"/>
          </a:xfrm>
          <a:prstGeom prst="rect">
            <a:avLst/>
          </a:prstGeom>
          <a:noFill/>
          <a:ln>
            <a:noFill/>
          </a:ln>
        </p:spPr>
      </p:pic>
      <p:sp>
        <p:nvSpPr>
          <p:cNvPr id="186" name="Google Shape;186;p21"/>
          <p:cNvSpPr/>
          <p:nvPr/>
        </p:nvSpPr>
        <p:spPr>
          <a:xfrm>
            <a:off x="2771988" y="6346041"/>
            <a:ext cx="2991525" cy="36933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de-DE" sz="1800" u="none" cap="none" strike="noStrike">
                <a:solidFill>
                  <a:srgbClr val="000000"/>
                </a:solidFill>
                <a:latin typeface="Trebuchet MS"/>
                <a:ea typeface="Trebuchet MS"/>
                <a:cs typeface="Trebuchet MS"/>
                <a:sym typeface="Trebuchet MS"/>
              </a:rPr>
              <a:t>2018-1-AT01-KA202-039242</a:t>
            </a:r>
            <a:endParaRPr b="0" i="0" sz="1800" u="none" cap="none" strike="noStrike">
              <a:solidFill>
                <a:schemeClr val="dk1"/>
              </a:solidFill>
              <a:latin typeface="Trebuchet MS"/>
              <a:ea typeface="Trebuchet MS"/>
              <a:cs typeface="Trebuchet MS"/>
              <a:sym typeface="Trebuchet MS"/>
            </a:endParaRPr>
          </a:p>
        </p:txBody>
      </p:sp>
      <p:sp>
        <p:nvSpPr>
          <p:cNvPr id="187" name="Google Shape;187;p21"/>
          <p:cNvSpPr txBox="1"/>
          <p:nvPr/>
        </p:nvSpPr>
        <p:spPr>
          <a:xfrm>
            <a:off x="273360" y="5732932"/>
            <a:ext cx="6518722" cy="24622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1" lang="de-DE" sz="1000" u="none" cap="none" strike="noStrike">
                <a:solidFill>
                  <a:schemeClr val="dk1"/>
                </a:solidFill>
                <a:latin typeface="Trebuchet MS"/>
                <a:ea typeface="Trebuchet MS"/>
                <a:cs typeface="Trebuchet MS"/>
                <a:sym typeface="Trebuchet MS"/>
              </a:rPr>
              <a:t>Performance is a function of the interaction between an individual’s motivation, ability, and environment.</a:t>
            </a:r>
            <a:endParaRPr b="0" i="0" sz="1000" u="none" cap="none" strike="noStrike">
              <a:solidFill>
                <a:schemeClr val="dk1"/>
              </a:solidFill>
              <a:latin typeface="Trebuchet MS"/>
              <a:ea typeface="Trebuchet MS"/>
              <a:cs typeface="Trebuchet MS"/>
              <a:sym typeface="Trebuchet MS"/>
            </a:endParaRPr>
          </a:p>
        </p:txBody>
      </p:sp>
      <p:sp>
        <p:nvSpPr>
          <p:cNvPr id="188" name="Google Shape;188;p21"/>
          <p:cNvSpPr/>
          <p:nvPr/>
        </p:nvSpPr>
        <p:spPr>
          <a:xfrm>
            <a:off x="254550" y="4876015"/>
            <a:ext cx="1591956" cy="796009"/>
          </a:xfrm>
          <a:prstGeom prst="roundRect">
            <a:avLst>
              <a:gd fmla="val 16667" name="adj"/>
            </a:avLst>
          </a:prstGeom>
          <a:solidFill>
            <a:schemeClr val="accent1"/>
          </a:solidFill>
          <a:ln cap="flat" cmpd="sng" w="25400">
            <a:solidFill>
              <a:srgbClr val="4271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de-DE" sz="1400" u="none" cap="none" strike="noStrike">
                <a:solidFill>
                  <a:schemeClr val="lt1"/>
                </a:solidFill>
                <a:latin typeface="Arial"/>
                <a:ea typeface="Arial"/>
                <a:cs typeface="Arial"/>
                <a:sym typeface="Arial"/>
              </a:rPr>
              <a:t>Performance</a:t>
            </a:r>
            <a:endParaRPr/>
          </a:p>
        </p:txBody>
      </p:sp>
      <p:sp>
        <p:nvSpPr>
          <p:cNvPr id="189" name="Google Shape;189;p21"/>
          <p:cNvSpPr/>
          <p:nvPr/>
        </p:nvSpPr>
        <p:spPr>
          <a:xfrm>
            <a:off x="2265335" y="4884515"/>
            <a:ext cx="1485410" cy="796009"/>
          </a:xfrm>
          <a:prstGeom prst="roundRect">
            <a:avLst>
              <a:gd fmla="val 16667" name="adj"/>
            </a:avLst>
          </a:prstGeom>
          <a:solidFill>
            <a:schemeClr val="accent1"/>
          </a:solidFill>
          <a:ln cap="flat" cmpd="sng" w="25400">
            <a:solidFill>
              <a:srgbClr val="4271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de-DE" sz="1400" u="none" cap="none" strike="noStrike">
                <a:solidFill>
                  <a:schemeClr val="lt1"/>
                </a:solidFill>
                <a:latin typeface="Arial"/>
                <a:ea typeface="Arial"/>
                <a:cs typeface="Arial"/>
                <a:sym typeface="Arial"/>
              </a:rPr>
              <a:t>Motivation</a:t>
            </a:r>
            <a:endParaRPr/>
          </a:p>
        </p:txBody>
      </p:sp>
      <p:sp>
        <p:nvSpPr>
          <p:cNvPr id="190" name="Google Shape;190;p21"/>
          <p:cNvSpPr/>
          <p:nvPr/>
        </p:nvSpPr>
        <p:spPr>
          <a:xfrm>
            <a:off x="4070590" y="4876015"/>
            <a:ext cx="1421065" cy="796009"/>
          </a:xfrm>
          <a:prstGeom prst="roundRect">
            <a:avLst>
              <a:gd fmla="val 16667" name="adj"/>
            </a:avLst>
          </a:prstGeom>
          <a:solidFill>
            <a:schemeClr val="accent1"/>
          </a:solidFill>
          <a:ln cap="flat" cmpd="sng" w="25400">
            <a:solidFill>
              <a:srgbClr val="4271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de-DE" sz="1400" u="none" cap="none" strike="noStrike">
                <a:solidFill>
                  <a:schemeClr val="lt1"/>
                </a:solidFill>
                <a:latin typeface="Arial"/>
                <a:ea typeface="Arial"/>
                <a:cs typeface="Arial"/>
                <a:sym typeface="Arial"/>
              </a:rPr>
              <a:t>Ability</a:t>
            </a:r>
            <a:endParaRPr/>
          </a:p>
        </p:txBody>
      </p:sp>
      <p:sp>
        <p:nvSpPr>
          <p:cNvPr id="191" name="Google Shape;191;p21"/>
          <p:cNvSpPr/>
          <p:nvPr/>
        </p:nvSpPr>
        <p:spPr>
          <a:xfrm>
            <a:off x="5926725" y="4832710"/>
            <a:ext cx="1344493" cy="796009"/>
          </a:xfrm>
          <a:prstGeom prst="roundRect">
            <a:avLst>
              <a:gd fmla="val 16667" name="adj"/>
            </a:avLst>
          </a:prstGeom>
          <a:solidFill>
            <a:schemeClr val="accent1"/>
          </a:solidFill>
          <a:ln cap="flat" cmpd="sng" w="25400">
            <a:solidFill>
              <a:srgbClr val="4271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de-DE" sz="1400" u="none" cap="none" strike="noStrike">
                <a:solidFill>
                  <a:schemeClr val="lt1"/>
                </a:solidFill>
                <a:latin typeface="Arial"/>
                <a:ea typeface="Arial"/>
                <a:cs typeface="Arial"/>
                <a:sym typeface="Arial"/>
              </a:rPr>
              <a:t>Environment</a:t>
            </a:r>
            <a:endParaRPr/>
          </a:p>
        </p:txBody>
      </p:sp>
      <p:sp>
        <p:nvSpPr>
          <p:cNvPr id="192" name="Google Shape;192;p21"/>
          <p:cNvSpPr txBox="1"/>
          <p:nvPr/>
        </p:nvSpPr>
        <p:spPr>
          <a:xfrm>
            <a:off x="1872782" y="5051560"/>
            <a:ext cx="269875" cy="52322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de-DE" sz="2800" u="none" cap="none" strike="noStrike">
                <a:solidFill>
                  <a:srgbClr val="000000"/>
                </a:solidFill>
                <a:latin typeface="Arial"/>
                <a:ea typeface="Arial"/>
                <a:cs typeface="Arial"/>
                <a:sym typeface="Arial"/>
              </a:rPr>
              <a:t>=</a:t>
            </a:r>
            <a:endParaRPr/>
          </a:p>
        </p:txBody>
      </p:sp>
      <p:sp>
        <p:nvSpPr>
          <p:cNvPr id="193" name="Google Shape;193;p21"/>
          <p:cNvSpPr txBox="1"/>
          <p:nvPr/>
        </p:nvSpPr>
        <p:spPr>
          <a:xfrm>
            <a:off x="3757603" y="5074881"/>
            <a:ext cx="311537" cy="52322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de-DE" sz="2800" u="none" cap="none" strike="noStrike">
                <a:solidFill>
                  <a:srgbClr val="000000"/>
                </a:solidFill>
                <a:latin typeface="Arial"/>
                <a:ea typeface="Arial"/>
                <a:cs typeface="Arial"/>
                <a:sym typeface="Arial"/>
              </a:rPr>
              <a:t>+</a:t>
            </a:r>
            <a:endParaRPr/>
          </a:p>
        </p:txBody>
      </p:sp>
      <p:sp>
        <p:nvSpPr>
          <p:cNvPr id="194" name="Google Shape;194;p21"/>
          <p:cNvSpPr txBox="1"/>
          <p:nvPr/>
        </p:nvSpPr>
        <p:spPr>
          <a:xfrm>
            <a:off x="5493105" y="5020909"/>
            <a:ext cx="311537" cy="52322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de-DE" sz="2800" u="none" cap="none" strike="noStrike">
                <a:solidFill>
                  <a:srgbClr val="000000"/>
                </a:solidFill>
                <a:latin typeface="Arial"/>
                <a:ea typeface="Arial"/>
                <a:cs typeface="Arial"/>
                <a:sym typeface="Arial"/>
              </a:rPr>
              <a:t>+</a:t>
            </a:r>
            <a:endParaRPr/>
          </a:p>
        </p:txBody>
      </p:sp>
      <p:pic>
        <p:nvPicPr>
          <p:cNvPr descr="Ein Bild, das Person, stehend, Mann, haltend enthält.&#10;&#10;Automatisch generierte Beschreibung" id="195" name="Google Shape;195;p21"/>
          <p:cNvPicPr preferRelativeResize="0"/>
          <p:nvPr/>
        </p:nvPicPr>
        <p:blipFill rotWithShape="1">
          <a:blip r:embed="rId4">
            <a:alphaModFix/>
          </a:blip>
          <a:srcRect b="0" l="0" r="0" t="0"/>
          <a:stretch/>
        </p:blipFill>
        <p:spPr>
          <a:xfrm flipH="1">
            <a:off x="7051431" y="115412"/>
            <a:ext cx="1841152" cy="137990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22"/>
          <p:cNvSpPr txBox="1"/>
          <p:nvPr>
            <p:ph idx="1" type="subTitle"/>
          </p:nvPr>
        </p:nvSpPr>
        <p:spPr>
          <a:xfrm>
            <a:off x="316585" y="1675561"/>
            <a:ext cx="8520600" cy="3266524"/>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750"/>
              </a:spcBef>
              <a:spcAft>
                <a:spcPts val="0"/>
              </a:spcAft>
              <a:buClr>
                <a:schemeClr val="dk1"/>
              </a:buClr>
              <a:buSzPts val="1800"/>
              <a:buNone/>
            </a:pPr>
            <a:br>
              <a:rPr b="1" lang="de-DE"/>
            </a:br>
            <a:r>
              <a:rPr b="1" lang="de-DE"/>
              <a:t>Ability</a:t>
            </a:r>
            <a:r>
              <a:rPr lang="de-DE"/>
              <a:t>—or having the skills and knowledge required to perform the job—is also important and is sometimes the key determinant of effectiveness. </a:t>
            </a:r>
            <a:br>
              <a:rPr lang="de-DE"/>
            </a:br>
            <a:endParaRPr/>
          </a:p>
          <a:p>
            <a:pPr indent="0" lvl="0" marL="0" rtl="0" algn="l">
              <a:lnSpc>
                <a:spcPct val="90000"/>
              </a:lnSpc>
              <a:spcBef>
                <a:spcPts val="750"/>
              </a:spcBef>
              <a:spcAft>
                <a:spcPts val="0"/>
              </a:spcAft>
              <a:buClr>
                <a:schemeClr val="dk1"/>
              </a:buClr>
              <a:buSzPts val="1800"/>
              <a:buNone/>
            </a:pPr>
            <a:r>
              <a:rPr lang="de-DE"/>
              <a:t>Finally</a:t>
            </a:r>
            <a:r>
              <a:rPr b="1" lang="de-DE"/>
              <a:t>, environmental </a:t>
            </a:r>
            <a:r>
              <a:rPr lang="de-DE"/>
              <a:t>factors such as having the resources, information, and support one needs to perform well are critical to determine performance. At different times, one of these three factors may be the key to high performance.</a:t>
            </a:r>
            <a:endParaRPr/>
          </a:p>
        </p:txBody>
      </p:sp>
      <p:sp>
        <p:nvSpPr>
          <p:cNvPr id="201" name="Google Shape;201;p22"/>
          <p:cNvSpPr/>
          <p:nvPr/>
        </p:nvSpPr>
        <p:spPr>
          <a:xfrm>
            <a:off x="524425" y="5402510"/>
            <a:ext cx="9144000" cy="457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rebuchet MS"/>
              <a:ea typeface="Trebuchet MS"/>
              <a:cs typeface="Trebuchet MS"/>
              <a:sym typeface="Trebuchet MS"/>
            </a:endParaRPr>
          </a:p>
        </p:txBody>
      </p:sp>
      <p:sp>
        <p:nvSpPr>
          <p:cNvPr id="202" name="Google Shape;202;p22"/>
          <p:cNvSpPr/>
          <p:nvPr/>
        </p:nvSpPr>
        <p:spPr>
          <a:xfrm>
            <a:off x="524425" y="5859710"/>
            <a:ext cx="9144000" cy="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rebuchet MS"/>
              <a:ea typeface="Trebuchet MS"/>
              <a:cs typeface="Trebuchet MS"/>
              <a:sym typeface="Trebuchet MS"/>
            </a:endParaRPr>
          </a:p>
        </p:txBody>
      </p:sp>
      <p:pic>
        <p:nvPicPr>
          <p:cNvPr descr="A close up of a logo&#10;&#10;Description automatically generated" id="203" name="Google Shape;203;p22"/>
          <p:cNvPicPr preferRelativeResize="0"/>
          <p:nvPr/>
        </p:nvPicPr>
        <p:blipFill rotWithShape="1">
          <a:blip r:embed="rId3">
            <a:alphaModFix/>
          </a:blip>
          <a:srcRect b="0" l="0" r="0" t="0"/>
          <a:stretch/>
        </p:blipFill>
        <p:spPr>
          <a:xfrm>
            <a:off x="524425" y="6307332"/>
            <a:ext cx="1710047" cy="408041"/>
          </a:xfrm>
          <a:prstGeom prst="rect">
            <a:avLst/>
          </a:prstGeom>
          <a:noFill/>
          <a:ln>
            <a:noFill/>
          </a:ln>
        </p:spPr>
      </p:pic>
      <p:sp>
        <p:nvSpPr>
          <p:cNvPr id="204" name="Google Shape;204;p22"/>
          <p:cNvSpPr/>
          <p:nvPr/>
        </p:nvSpPr>
        <p:spPr>
          <a:xfrm>
            <a:off x="2771988" y="6346041"/>
            <a:ext cx="2991525" cy="36933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de-DE" sz="1800" u="none" cap="none" strike="noStrike">
                <a:solidFill>
                  <a:srgbClr val="000000"/>
                </a:solidFill>
                <a:latin typeface="Trebuchet MS"/>
                <a:ea typeface="Trebuchet MS"/>
                <a:cs typeface="Trebuchet MS"/>
                <a:sym typeface="Trebuchet MS"/>
              </a:rPr>
              <a:t>2018-1-AT01-KA202-039242</a:t>
            </a:r>
            <a:endParaRPr b="0" i="0" sz="1800" u="none" cap="none" strike="noStrike">
              <a:solidFill>
                <a:schemeClr val="dk1"/>
              </a:solidFill>
              <a:latin typeface="Trebuchet MS"/>
              <a:ea typeface="Trebuchet MS"/>
              <a:cs typeface="Trebuchet MS"/>
              <a:sym typeface="Trebuchet MS"/>
            </a:endParaRPr>
          </a:p>
        </p:txBody>
      </p:sp>
      <p:sp>
        <p:nvSpPr>
          <p:cNvPr id="205" name="Google Shape;205;p22"/>
          <p:cNvSpPr txBox="1"/>
          <p:nvPr/>
        </p:nvSpPr>
        <p:spPr>
          <a:xfrm>
            <a:off x="245606" y="5270861"/>
            <a:ext cx="6518722" cy="24622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1" lang="de-DE" sz="1000" u="none" cap="none" strike="noStrike">
                <a:solidFill>
                  <a:schemeClr val="dk1"/>
                </a:solidFill>
                <a:latin typeface="Trebuchet MS"/>
                <a:ea typeface="Trebuchet MS"/>
                <a:cs typeface="Trebuchet MS"/>
                <a:sym typeface="Trebuchet MS"/>
              </a:rPr>
              <a:t>Performance is a function of the interaction between an individual’s motivation, ability, and environment.</a:t>
            </a:r>
            <a:endParaRPr b="0" i="0" sz="1000" u="none" cap="none" strike="noStrike">
              <a:solidFill>
                <a:schemeClr val="dk1"/>
              </a:solidFill>
              <a:latin typeface="Trebuchet MS"/>
              <a:ea typeface="Trebuchet MS"/>
              <a:cs typeface="Trebuchet MS"/>
              <a:sym typeface="Trebuchet MS"/>
            </a:endParaRPr>
          </a:p>
        </p:txBody>
      </p:sp>
      <p:sp>
        <p:nvSpPr>
          <p:cNvPr id="206" name="Google Shape;206;p22"/>
          <p:cNvSpPr/>
          <p:nvPr/>
        </p:nvSpPr>
        <p:spPr>
          <a:xfrm>
            <a:off x="316585" y="4260628"/>
            <a:ext cx="1591956" cy="796009"/>
          </a:xfrm>
          <a:prstGeom prst="roundRect">
            <a:avLst>
              <a:gd fmla="val 16667" name="adj"/>
            </a:avLst>
          </a:prstGeom>
          <a:solidFill>
            <a:schemeClr val="accent1"/>
          </a:solidFill>
          <a:ln cap="flat" cmpd="sng" w="25400">
            <a:solidFill>
              <a:srgbClr val="4271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de-DE" sz="1400" u="none" cap="none" strike="noStrike">
                <a:solidFill>
                  <a:schemeClr val="lt1"/>
                </a:solidFill>
                <a:latin typeface="Arial"/>
                <a:ea typeface="Arial"/>
                <a:cs typeface="Arial"/>
                <a:sym typeface="Arial"/>
              </a:rPr>
              <a:t>Performance</a:t>
            </a:r>
            <a:endParaRPr/>
          </a:p>
        </p:txBody>
      </p:sp>
      <p:sp>
        <p:nvSpPr>
          <p:cNvPr id="207" name="Google Shape;207;p22"/>
          <p:cNvSpPr/>
          <p:nvPr/>
        </p:nvSpPr>
        <p:spPr>
          <a:xfrm>
            <a:off x="2336676" y="4271376"/>
            <a:ext cx="1485410" cy="796009"/>
          </a:xfrm>
          <a:prstGeom prst="roundRect">
            <a:avLst>
              <a:gd fmla="val 16667" name="adj"/>
            </a:avLst>
          </a:prstGeom>
          <a:solidFill>
            <a:schemeClr val="accent1"/>
          </a:solidFill>
          <a:ln cap="flat" cmpd="sng" w="25400">
            <a:solidFill>
              <a:srgbClr val="4271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de-DE" sz="1400" u="none" cap="none" strike="noStrike">
                <a:solidFill>
                  <a:schemeClr val="lt1"/>
                </a:solidFill>
                <a:latin typeface="Arial"/>
                <a:ea typeface="Arial"/>
                <a:cs typeface="Arial"/>
                <a:sym typeface="Arial"/>
              </a:rPr>
              <a:t>Motivation</a:t>
            </a:r>
            <a:endParaRPr/>
          </a:p>
        </p:txBody>
      </p:sp>
      <p:sp>
        <p:nvSpPr>
          <p:cNvPr id="208" name="Google Shape;208;p22"/>
          <p:cNvSpPr/>
          <p:nvPr/>
        </p:nvSpPr>
        <p:spPr>
          <a:xfrm>
            <a:off x="4133371" y="4271376"/>
            <a:ext cx="1421065" cy="796009"/>
          </a:xfrm>
          <a:prstGeom prst="roundRect">
            <a:avLst>
              <a:gd fmla="val 16667" name="adj"/>
            </a:avLst>
          </a:prstGeom>
          <a:solidFill>
            <a:schemeClr val="accent1"/>
          </a:solidFill>
          <a:ln cap="flat" cmpd="sng" w="25400">
            <a:solidFill>
              <a:srgbClr val="4271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de-DE" sz="1400" u="none" cap="none" strike="noStrike">
                <a:solidFill>
                  <a:schemeClr val="lt1"/>
                </a:solidFill>
                <a:latin typeface="Arial"/>
                <a:ea typeface="Arial"/>
                <a:cs typeface="Arial"/>
                <a:sym typeface="Arial"/>
              </a:rPr>
              <a:t>Ability</a:t>
            </a:r>
            <a:endParaRPr/>
          </a:p>
        </p:txBody>
      </p:sp>
      <p:sp>
        <p:nvSpPr>
          <p:cNvPr id="209" name="Google Shape;209;p22"/>
          <p:cNvSpPr/>
          <p:nvPr/>
        </p:nvSpPr>
        <p:spPr>
          <a:xfrm>
            <a:off x="5921515" y="4260797"/>
            <a:ext cx="1344493" cy="796009"/>
          </a:xfrm>
          <a:prstGeom prst="roundRect">
            <a:avLst>
              <a:gd fmla="val 16667" name="adj"/>
            </a:avLst>
          </a:prstGeom>
          <a:solidFill>
            <a:schemeClr val="accent1"/>
          </a:solidFill>
          <a:ln cap="flat" cmpd="sng" w="25400">
            <a:solidFill>
              <a:srgbClr val="4271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de-DE" sz="1400" u="none" cap="none" strike="noStrike">
                <a:solidFill>
                  <a:schemeClr val="lt1"/>
                </a:solidFill>
                <a:latin typeface="Arial"/>
                <a:ea typeface="Arial"/>
                <a:cs typeface="Arial"/>
                <a:sym typeface="Arial"/>
              </a:rPr>
              <a:t>Environment</a:t>
            </a:r>
            <a:endParaRPr/>
          </a:p>
        </p:txBody>
      </p:sp>
      <p:sp>
        <p:nvSpPr>
          <p:cNvPr id="210" name="Google Shape;210;p22"/>
          <p:cNvSpPr txBox="1"/>
          <p:nvPr/>
        </p:nvSpPr>
        <p:spPr>
          <a:xfrm>
            <a:off x="1939215" y="4397022"/>
            <a:ext cx="269875" cy="52322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de-DE" sz="2800" u="none" cap="none" strike="noStrike">
                <a:solidFill>
                  <a:srgbClr val="000000"/>
                </a:solidFill>
                <a:latin typeface="Arial"/>
                <a:ea typeface="Arial"/>
                <a:cs typeface="Arial"/>
                <a:sym typeface="Arial"/>
              </a:rPr>
              <a:t>=</a:t>
            </a:r>
            <a:endParaRPr/>
          </a:p>
        </p:txBody>
      </p:sp>
      <p:sp>
        <p:nvSpPr>
          <p:cNvPr id="211" name="Google Shape;211;p22"/>
          <p:cNvSpPr txBox="1"/>
          <p:nvPr/>
        </p:nvSpPr>
        <p:spPr>
          <a:xfrm>
            <a:off x="3788400" y="4411952"/>
            <a:ext cx="311537" cy="52322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de-DE" sz="2800" u="none" cap="none" strike="noStrike">
                <a:solidFill>
                  <a:srgbClr val="000000"/>
                </a:solidFill>
                <a:latin typeface="Arial"/>
                <a:ea typeface="Arial"/>
                <a:cs typeface="Arial"/>
                <a:sym typeface="Arial"/>
              </a:rPr>
              <a:t>+</a:t>
            </a:r>
            <a:endParaRPr/>
          </a:p>
        </p:txBody>
      </p:sp>
      <p:sp>
        <p:nvSpPr>
          <p:cNvPr id="212" name="Google Shape;212;p22"/>
          <p:cNvSpPr txBox="1"/>
          <p:nvPr/>
        </p:nvSpPr>
        <p:spPr>
          <a:xfrm>
            <a:off x="5541109" y="4396514"/>
            <a:ext cx="311537" cy="52322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de-DE" sz="2800" u="none" cap="none" strike="noStrike">
                <a:solidFill>
                  <a:srgbClr val="000000"/>
                </a:solidFill>
                <a:latin typeface="Arial"/>
                <a:ea typeface="Arial"/>
                <a:cs typeface="Arial"/>
                <a:sym typeface="Arial"/>
              </a:rPr>
              <a:t>+</a:t>
            </a:r>
            <a:endParaRPr/>
          </a:p>
        </p:txBody>
      </p:sp>
      <p:sp>
        <p:nvSpPr>
          <p:cNvPr id="213" name="Google Shape;213;p22"/>
          <p:cNvSpPr/>
          <p:nvPr/>
        </p:nvSpPr>
        <p:spPr>
          <a:xfrm>
            <a:off x="2558562" y="659423"/>
            <a:ext cx="3912576" cy="802083"/>
          </a:xfrm>
          <a:prstGeom prst="roundRect">
            <a:avLst>
              <a:gd fmla="val 16667" name="adj"/>
            </a:avLst>
          </a:prstGeom>
          <a:solidFill>
            <a:srgbClr val="3086B8"/>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3060"/>
              <a:buFont typeface="Trebuchet MS"/>
              <a:buNone/>
            </a:pPr>
            <a:r>
              <a:rPr b="1" i="0" lang="de-DE" sz="3060" u="none" cap="none" strike="noStrike">
                <a:solidFill>
                  <a:schemeClr val="lt1"/>
                </a:solidFill>
                <a:latin typeface="Trebuchet MS"/>
                <a:ea typeface="Trebuchet MS"/>
                <a:cs typeface="Trebuchet MS"/>
                <a:sym typeface="Trebuchet MS"/>
              </a:rPr>
              <a:t>Defining Employee Motivation</a:t>
            </a:r>
            <a:endParaRPr b="1" i="0" sz="3060" u="none" cap="none" strike="noStrike">
              <a:solidFill>
                <a:schemeClr val="lt1"/>
              </a:solidFill>
              <a:latin typeface="Trebuchet MS"/>
              <a:ea typeface="Trebuchet MS"/>
              <a:cs typeface="Trebuchet MS"/>
              <a:sym typeface="Trebuchet MS"/>
            </a:endParaRPr>
          </a:p>
        </p:txBody>
      </p:sp>
      <p:pic>
        <p:nvPicPr>
          <p:cNvPr descr="Ein Bild, das Person, stehend, Mann, haltend enthält.&#10;&#10;Automatisch generierte Beschreibung" id="214" name="Google Shape;214;p22"/>
          <p:cNvPicPr preferRelativeResize="0"/>
          <p:nvPr/>
        </p:nvPicPr>
        <p:blipFill rotWithShape="1">
          <a:blip r:embed="rId4">
            <a:alphaModFix/>
          </a:blip>
          <a:srcRect b="0" l="0" r="0" t="0"/>
          <a:stretch/>
        </p:blipFill>
        <p:spPr>
          <a:xfrm flipH="1">
            <a:off x="7051431" y="115412"/>
            <a:ext cx="1841152" cy="137990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