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76" r:id="rId9"/>
    <p:sldId id="263" r:id="rId10"/>
    <p:sldId id="265" r:id="rId11"/>
    <p:sldId id="266" r:id="rId12"/>
    <p:sldId id="267" r:id="rId13"/>
    <p:sldId id="268" r:id="rId14"/>
    <p:sldId id="269" r:id="rId15"/>
    <p:sldId id="272" r:id="rId16"/>
    <p:sldId id="274" r:id="rId17"/>
    <p:sldId id="275" r:id="rId18"/>
    <p:sldId id="273"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hyAsIAH6/rQrsbgXC96bezBUeUx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mas Tröbinger" initials="" lastIdx="10" clrIdx="0"/>
  <p:cmAuthor id="1" name="Savvas Charalambous" initials="SC" lastIdx="4" clrIdx="1">
    <p:extLst>
      <p:ext uri="{19B8F6BF-5375-455C-9EA6-DF929625EA0E}">
        <p15:presenceInfo xmlns:p15="http://schemas.microsoft.com/office/powerpoint/2012/main" userId="Savvas Charalambo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228" autoAdjust="0"/>
  </p:normalViewPr>
  <p:slideViewPr>
    <p:cSldViewPr snapToGrid="0">
      <p:cViewPr varScale="1">
        <p:scale>
          <a:sx n="81" d="100"/>
          <a:sy n="81" d="100"/>
        </p:scale>
        <p:origin x="248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91631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59463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509458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dirty="0"/>
              <a:t>To have a successful development plan, employee engagement – buy-in from your employees must play a crucial part in driving the process. They need to be consulted and their opinions and suggestions need to be taken into consideration throughout this process. This can be done via personal meetings or questionnaires through which they can also suggest activities that can help them develop.</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The key to effectively implementing an employee growth and development plan is to create a purpose for the organisation that motivates employees to be active in working towards and supporting it.</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Encouraging your staff to take ownership of this plan will allow them to respond positively when working for the business.</a:t>
            </a:r>
          </a:p>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3209276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dirty="0"/>
              <a:t>There are two main types of employee development Plans:</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Professional Growth Plans, specifically developed to help individuals in their career growth</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Performance Improvement Plans, to help employees improve their performance. In such programmes, underperforming employees are supported with an action plan to get back on track with their performance and meet their expected objectives</a:t>
            </a:r>
            <a:endParaRPr dirty="0"/>
          </a:p>
        </p:txBody>
      </p:sp>
    </p:spTree>
    <p:extLst>
      <p:ext uri="{BB962C8B-B14F-4D97-AF65-F5344CB8AC3E}">
        <p14:creationId xmlns:p14="http://schemas.microsoft.com/office/powerpoint/2010/main" val="1048968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dirty="0"/>
              <a:t>Career development goals: These goals could be growth-oriented, skills-oriented and relationship-oriented (e.g. assertiveness). The best plans will include goals in more than one area</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Work development needs: This involves an objective look at the demands of the role initially, to ensure the employee development plan is aligned to organisational goals, and also at the future demands of the role (how it will evolve) and future positions available in the organisation (for succession planning).</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An action plan: Once the alignment has been established and the areas for development identified, the path to this development needs to be mapped out.</a:t>
            </a:r>
          </a:p>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234640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dirty="0"/>
              <a:t>Step one: Think about business goals - Before you set objectives for employee development plan, try to align their development needs with your company’s business needs by considering your long- and short-term business objectives. Once you’ve identified your objectives you can identify the necessary skills, knowledge and competencies that support those goals.</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Step two: Talk to your employees - Don’t assume you know your employees’ skill level and career aspirations. Talk with each of your team members to get a better understanding of what their career goals are. You should also ask your employees to assess their own work and discuss any challenges they’re having in their current position and what type of additional training, mentoring or assignment do they feel that would benefit them. By talking to employees, you can work together to figure out what role your business can play in their plans as well as what opportunities you can offer them.</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Step three: Recognize potential vs. readiness - As you assess your staff, it’s important to remember that there’s a difference between potential and readiness. An employee may have the capacity and potential but lack the motivation and drive to undergo training and the development process to fulfil them. Readiness comes in a variety of forms, encompassing desire, skills and experience. Keep in mind that not every employee wants to – or should – move into management, no matter how good they are in their current position.</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Step four: Consider the skills and training needed by each worker - By evaluating each of your employees' abilities and experience, as well as your company's needs, it is important to explore and decide exactly what skills each person needs to acquire.</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Step Five: Explore and identify opportunities and approaches that can be used</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Having set the objectives of a development plan, it is also important to figure out how should the employee acquire their new skills. An holistic solution involves nurturing new hard skills as well as developing soft skills, and providing continuous feedback. An employee training and development plan will encompass all of this while presenting realistic, obtainable opportunities for career development and improving the employee experience through company culture and engagement. </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2489552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dirty="0"/>
              <a:t>Employee development plans are action plans, working documents used actively by both the employee and line manager to ensure that an employee is ‘growing’.</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There is no one-size-fits-all solution when it comes to learning and development plans as every employee is different. </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Conduct regular reviews of the development to assess their effectiveness and how can the development plan can be improved.</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There are two types of employee development Plans: Professional Growth Plans and performance improvement plans.</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An employee development plan should feature career development goals, Work development needs and an action plan.</a:t>
            </a:r>
          </a:p>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3904555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408524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466924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668751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012803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dirty="0"/>
              <a:t>This module aims to guide and help learners: </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Become aware and understand the process of employee development plan</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Grasp the different forms of employee development plan</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Be in a position to identify the steps that need to be taken in designing an employee development-growth plan</a:t>
            </a:r>
          </a:p>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4106231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dirty="0"/>
              <a:t>“An employee development plan, sometimes called an employee growth plan, is a process for helping individuals improve skills for their current job and acquire knowledge and skills for new roles and responsibilities in an organization.” (Peterson:2020)</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It helps ensure that the growth of employees is promoted in a ‘structured’ way, assisting them to develop their ability to achieve more in the workplace and contribute to the organisation’s goals.</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Note: If the professional development opportunities offered don’t appeal to, or benefit the employees, they’ll lose interest and disengage with the program. </a:t>
            </a:r>
          </a:p>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1305039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dirty="0"/>
              <a:t>An employee development plan operates as an action plan for the growth and empowerment of an employee and is a ‘live document’ that is being constantly evaluated and if needed, amended.  </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It lays down the steps an organization should take in order to enhance the skills of an employee and motivate him/her to acquire new knowledge and leanings.</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b="1" dirty="0"/>
              <a:t>Note: Tailoring the plan to reflect your unique workforce is critical. When developing an employee development plan it is essential that the realities and needs of the company as well as the particularities of the employee in question (e.g. his/her learning style or preferences) are taken into account</a:t>
            </a:r>
          </a:p>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101521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dirty="0"/>
              <a:t>A development plan acts as a roadmap for employees and helps to support them in their career and personal development.</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It helps a company identify key roles and needs so that it can invest in supporting its employees to grow their talent and fill skills gaps.</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It helps ensure that there is a two-way communication and dialogue, assisting both the company and the employees to achieve common goals. </a:t>
            </a:r>
          </a:p>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2358601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dirty="0"/>
              <a:t>There is no one-size-fits-all solution when it comes to learning and development plans as every employee is different. </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Scientific research such as Kolb’s learning styles theory, shows that people have different preferred ways of learning. Mumford &amp; Honey’s theory of learning styles is very similar and their learning styles questionnaire (found with this Module’s worksheets) can be a valuable tool for self-awareness and for devising an EDP</a:t>
            </a:r>
            <a:endParaRPr dirty="0"/>
          </a:p>
        </p:txBody>
      </p:sp>
    </p:spTree>
    <p:extLst>
      <p:ext uri="{BB962C8B-B14F-4D97-AF65-F5344CB8AC3E}">
        <p14:creationId xmlns:p14="http://schemas.microsoft.com/office/powerpoint/2010/main" val="912906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dirty="0"/>
              <a:t>Each employee development plan should be tailored in-line with the employee’s needs and his/her current and future role.</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It is important that employees don’t view employee development plans as separate to their daily work lives, as something to be done in their ‘free time.’ Used properly, EDPs provide development opportunities through daily work.</a:t>
            </a:r>
          </a:p>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3913339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dirty="0"/>
              <a:t>Employees should be made to work on live projects which would provide them real world experiences. This way employee learns new skills while on the job.</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Codifying the plan, using it as a working document and referring back to it helps establish its importance.</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Conduct regular reviews of the development to assess their effectiveness and how can the development plan can be improved.</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Make sure</a:t>
            </a:r>
            <a:endParaRPr dirty="0"/>
          </a:p>
        </p:txBody>
      </p:sp>
    </p:spTree>
    <p:extLst>
      <p:ext uri="{BB962C8B-B14F-4D97-AF65-F5344CB8AC3E}">
        <p14:creationId xmlns:p14="http://schemas.microsoft.com/office/powerpoint/2010/main" val="4899458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143000" y="1577555"/>
            <a:ext cx="6858000" cy="193240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Trebuchet MS"/>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21" name="Google Shape;21;p20"/>
          <p:cNvPicPr preferRelativeResize="0"/>
          <p:nvPr/>
        </p:nvPicPr>
        <p:blipFill rotWithShape="1">
          <a:blip r:embed="rId2">
            <a:alphaModFix/>
          </a:blip>
          <a:srcRect/>
          <a:stretch/>
        </p:blipFill>
        <p:spPr>
          <a:xfrm>
            <a:off x="213681" y="160803"/>
            <a:ext cx="2067702" cy="1313163"/>
          </a:xfrm>
          <a:prstGeom prst="rect">
            <a:avLst/>
          </a:prstGeom>
          <a:noFill/>
          <a:ln>
            <a:noFill/>
          </a:ln>
        </p:spPr>
      </p:pic>
      <p:pic>
        <p:nvPicPr>
          <p:cNvPr id="22" name="Google Shape;22;p20"/>
          <p:cNvPicPr preferRelativeResize="0"/>
          <p:nvPr/>
        </p:nvPicPr>
        <p:blipFill rotWithShape="1">
          <a:blip r:embed="rId3">
            <a:alphaModFix/>
          </a:blip>
          <a:srcRect t="12525" b="12326"/>
          <a:stretch/>
        </p:blipFill>
        <p:spPr>
          <a:xfrm>
            <a:off x="7113006" y="5845567"/>
            <a:ext cx="1896967" cy="407194"/>
          </a:xfrm>
          <a:prstGeom prst="rect">
            <a:avLst/>
          </a:prstGeom>
          <a:noFill/>
          <a:ln>
            <a:noFill/>
          </a:ln>
        </p:spPr>
      </p:pic>
      <p:sp>
        <p:nvSpPr>
          <p:cNvPr id="23" name="Google Shape;23;p20"/>
          <p:cNvSpPr txBox="1"/>
          <p:nvPr/>
        </p:nvSpPr>
        <p:spPr>
          <a:xfrm>
            <a:off x="5836144" y="6238917"/>
            <a:ext cx="3216275" cy="67056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GB" sz="700" b="0" i="0" u="none" strike="noStrike" cap="none">
                <a:solidFill>
                  <a:schemeClr val="dk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1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80"/>
        <p:cNvGrpSpPr/>
        <p:nvPr/>
      </p:nvGrpSpPr>
      <p:grpSpPr>
        <a:xfrm>
          <a:off x="0" y="0"/>
          <a:ext cx="0" cy="0"/>
          <a:chOff x="0" y="0"/>
          <a:chExt cx="0" cy="0"/>
        </a:xfrm>
      </p:grpSpPr>
      <p:sp>
        <p:nvSpPr>
          <p:cNvPr id="81" name="Google Shape;81;p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9"/>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3" name="Google Shape;83;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86"/>
        <p:cNvGrpSpPr/>
        <p:nvPr/>
      </p:nvGrpSpPr>
      <p:grpSpPr>
        <a:xfrm>
          <a:off x="0" y="0"/>
          <a:ext cx="0" cy="0"/>
          <a:chOff x="0" y="0"/>
          <a:chExt cx="0" cy="0"/>
        </a:xfrm>
      </p:grpSpPr>
      <p:sp>
        <p:nvSpPr>
          <p:cNvPr id="87" name="Google Shape;87;p30"/>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30"/>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 name="Google Shape;89;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elfolie">
  <p:cSld name="1_Titelfolie">
    <p:spTree>
      <p:nvGrpSpPr>
        <p:cNvPr id="1" name="Shape 92"/>
        <p:cNvGrpSpPr/>
        <p:nvPr/>
      </p:nvGrpSpPr>
      <p:grpSpPr>
        <a:xfrm>
          <a:off x="0" y="0"/>
          <a:ext cx="0" cy="0"/>
          <a:chOff x="0" y="0"/>
          <a:chExt cx="0" cy="0"/>
        </a:xfrm>
      </p:grpSpPr>
      <p:sp>
        <p:nvSpPr>
          <p:cNvPr id="93" name="Google Shape;93;p31"/>
          <p:cNvSpPr txBox="1">
            <a:spLocks noGrp="1"/>
          </p:cNvSpPr>
          <p:nvPr>
            <p:ph type="ctrTitle"/>
          </p:nvPr>
        </p:nvSpPr>
        <p:spPr>
          <a:xfrm>
            <a:off x="685800" y="1560945"/>
            <a:ext cx="7772400" cy="194901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1"/>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2400"/>
            </a:lvl1pPr>
            <a:lvl2pPr lvl="1" algn="ctr">
              <a:lnSpc>
                <a:spcPct val="90000"/>
              </a:lnSpc>
              <a:spcBef>
                <a:spcPts val="375"/>
              </a:spcBef>
              <a:spcAft>
                <a:spcPts val="0"/>
              </a:spcAft>
              <a:buClr>
                <a:schemeClr val="dk1"/>
              </a:buClr>
              <a:buSzPts val="2000"/>
              <a:buNone/>
              <a:defRPr sz="2000"/>
            </a:lvl2pPr>
            <a:lvl3pPr lvl="2" algn="ctr">
              <a:lnSpc>
                <a:spcPct val="90000"/>
              </a:lnSpc>
              <a:spcBef>
                <a:spcPts val="375"/>
              </a:spcBef>
              <a:spcAft>
                <a:spcPts val="0"/>
              </a:spcAft>
              <a:buClr>
                <a:schemeClr val="dk1"/>
              </a:buClr>
              <a:buSzPts val="1800"/>
              <a:buNone/>
              <a:defRPr sz="1800"/>
            </a:lvl3pPr>
            <a:lvl4pPr lvl="3" algn="ctr">
              <a:lnSpc>
                <a:spcPct val="90000"/>
              </a:lnSpc>
              <a:spcBef>
                <a:spcPts val="375"/>
              </a:spcBef>
              <a:spcAft>
                <a:spcPts val="0"/>
              </a:spcAft>
              <a:buClr>
                <a:schemeClr val="dk1"/>
              </a:buClr>
              <a:buSzPts val="1600"/>
              <a:buNone/>
              <a:defRPr sz="1600"/>
            </a:lvl4pPr>
            <a:lvl5pPr lvl="4" algn="ctr">
              <a:lnSpc>
                <a:spcPct val="90000"/>
              </a:lnSpc>
              <a:spcBef>
                <a:spcPts val="375"/>
              </a:spcBef>
              <a:spcAft>
                <a:spcPts val="0"/>
              </a:spcAft>
              <a:buClr>
                <a:schemeClr val="dk1"/>
              </a:buClr>
              <a:buSzPts val="1600"/>
              <a:buNone/>
              <a:defRPr sz="1600"/>
            </a:lvl5pPr>
            <a:lvl6pPr lvl="5" algn="ctr">
              <a:lnSpc>
                <a:spcPct val="90000"/>
              </a:lnSpc>
              <a:spcBef>
                <a:spcPts val="375"/>
              </a:spcBef>
              <a:spcAft>
                <a:spcPts val="0"/>
              </a:spcAft>
              <a:buClr>
                <a:schemeClr val="dk1"/>
              </a:buClr>
              <a:buSzPts val="1600"/>
              <a:buNone/>
              <a:defRPr sz="1600"/>
            </a:lvl6pPr>
            <a:lvl7pPr lvl="6" algn="ctr">
              <a:lnSpc>
                <a:spcPct val="90000"/>
              </a:lnSpc>
              <a:spcBef>
                <a:spcPts val="375"/>
              </a:spcBef>
              <a:spcAft>
                <a:spcPts val="0"/>
              </a:spcAft>
              <a:buClr>
                <a:schemeClr val="dk1"/>
              </a:buClr>
              <a:buSzPts val="1600"/>
              <a:buNone/>
              <a:defRPr sz="1600"/>
            </a:lvl7pPr>
            <a:lvl8pPr lvl="7" algn="ctr">
              <a:lnSpc>
                <a:spcPct val="90000"/>
              </a:lnSpc>
              <a:spcBef>
                <a:spcPts val="375"/>
              </a:spcBef>
              <a:spcAft>
                <a:spcPts val="0"/>
              </a:spcAft>
              <a:buClr>
                <a:schemeClr val="dk1"/>
              </a:buClr>
              <a:buSzPts val="1600"/>
              <a:buNone/>
              <a:defRPr sz="1600"/>
            </a:lvl8pPr>
            <a:lvl9pPr lvl="8" algn="ctr">
              <a:lnSpc>
                <a:spcPct val="90000"/>
              </a:lnSpc>
              <a:spcBef>
                <a:spcPts val="375"/>
              </a:spcBef>
              <a:spcAft>
                <a:spcPts val="0"/>
              </a:spcAft>
              <a:buClr>
                <a:schemeClr val="dk1"/>
              </a:buClr>
              <a:buSzPts val="1600"/>
              <a:buNone/>
              <a:defRPr sz="1600"/>
            </a:lvl9pPr>
          </a:lstStyle>
          <a:p>
            <a:endParaRPr/>
          </a:p>
        </p:txBody>
      </p:sp>
      <p:sp>
        <p:nvSpPr>
          <p:cNvPr id="95" name="Google Shape;95;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98" name="Google Shape;98;p31"/>
          <p:cNvPicPr preferRelativeResize="0"/>
          <p:nvPr/>
        </p:nvPicPr>
        <p:blipFill rotWithShape="1">
          <a:blip r:embed="rId2">
            <a:alphaModFix/>
          </a:blip>
          <a:srcRect/>
          <a:stretch/>
        </p:blipFill>
        <p:spPr>
          <a:xfrm>
            <a:off x="213681" y="160803"/>
            <a:ext cx="2067702" cy="1313163"/>
          </a:xfrm>
          <a:prstGeom prst="rect">
            <a:avLst/>
          </a:prstGeom>
          <a:noFill/>
          <a:ln>
            <a:noFill/>
          </a:ln>
        </p:spPr>
      </p:pic>
      <p:pic>
        <p:nvPicPr>
          <p:cNvPr id="99" name="Google Shape;99;p31"/>
          <p:cNvPicPr preferRelativeResize="0"/>
          <p:nvPr/>
        </p:nvPicPr>
        <p:blipFill rotWithShape="1">
          <a:blip r:embed="rId3">
            <a:alphaModFix/>
          </a:blip>
          <a:srcRect t="12525" b="12326"/>
          <a:stretch/>
        </p:blipFill>
        <p:spPr>
          <a:xfrm>
            <a:off x="7113006" y="5845567"/>
            <a:ext cx="1896967" cy="407194"/>
          </a:xfrm>
          <a:prstGeom prst="rect">
            <a:avLst/>
          </a:prstGeom>
          <a:noFill/>
          <a:ln>
            <a:noFill/>
          </a:ln>
        </p:spPr>
      </p:pic>
      <p:sp>
        <p:nvSpPr>
          <p:cNvPr id="100" name="Google Shape;100;p31"/>
          <p:cNvSpPr txBox="1"/>
          <p:nvPr/>
        </p:nvSpPr>
        <p:spPr>
          <a:xfrm>
            <a:off x="5836144" y="6238917"/>
            <a:ext cx="3216275" cy="67056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GB" sz="700">
                <a:solidFill>
                  <a:schemeClr val="dk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4"/>
        <p:cNvGrpSpPr/>
        <p:nvPr/>
      </p:nvGrpSpPr>
      <p:grpSpPr>
        <a:xfrm>
          <a:off x="0" y="0"/>
          <a:ext cx="0" cy="0"/>
          <a:chOff x="0" y="0"/>
          <a:chExt cx="0" cy="0"/>
        </a:xfrm>
      </p:grpSpPr>
      <p:sp>
        <p:nvSpPr>
          <p:cNvPr id="25" name="Google Shape;25;p2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1"/>
          <p:cNvSpPr txBox="1">
            <a:spLocks noGrp="1"/>
          </p:cNvSpPr>
          <p:nvPr>
            <p:ph type="body" idx="1"/>
          </p:nvPr>
        </p:nvSpPr>
        <p:spPr>
          <a:xfrm>
            <a:off x="628650" y="1825625"/>
            <a:ext cx="7886700" cy="41340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 name="Google Shape;27;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29" name="Google Shape;29;p21"/>
          <p:cNvPicPr preferRelativeResize="0"/>
          <p:nvPr/>
        </p:nvPicPr>
        <p:blipFill rotWithShape="1">
          <a:blip r:embed="rId2">
            <a:alphaModFix/>
          </a:blip>
          <a:srcRect/>
          <a:stretch/>
        </p:blipFill>
        <p:spPr>
          <a:xfrm>
            <a:off x="7760370" y="6094641"/>
            <a:ext cx="1097880" cy="697245"/>
          </a:xfrm>
          <a:prstGeom prst="rect">
            <a:avLst/>
          </a:prstGeom>
          <a:noFill/>
          <a:ln>
            <a:noFill/>
          </a:ln>
        </p:spPr>
      </p:pic>
      <p:pic>
        <p:nvPicPr>
          <p:cNvPr id="30" name="Google Shape;30;p21"/>
          <p:cNvPicPr preferRelativeResize="0"/>
          <p:nvPr/>
        </p:nvPicPr>
        <p:blipFill rotWithShape="1">
          <a:blip r:embed="rId3">
            <a:alphaModFix/>
          </a:blip>
          <a:srcRect t="12525" b="12326"/>
          <a:stretch/>
        </p:blipFill>
        <p:spPr>
          <a:xfrm>
            <a:off x="123035" y="6299200"/>
            <a:ext cx="1967228" cy="4222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Trebuchet MS"/>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2"/>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4" name="Google Shape;34;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36" name="Google Shape;36;p22"/>
          <p:cNvPicPr preferRelativeResize="0"/>
          <p:nvPr/>
        </p:nvPicPr>
        <p:blipFill rotWithShape="1">
          <a:blip r:embed="rId2">
            <a:alphaModFix/>
          </a:blip>
          <a:srcRect/>
          <a:stretch/>
        </p:blipFill>
        <p:spPr>
          <a:xfrm>
            <a:off x="213681" y="160803"/>
            <a:ext cx="2067702" cy="1313163"/>
          </a:xfrm>
          <a:prstGeom prst="rect">
            <a:avLst/>
          </a:prstGeom>
          <a:noFill/>
          <a:ln>
            <a:noFill/>
          </a:ln>
        </p:spPr>
      </p:pic>
      <p:pic>
        <p:nvPicPr>
          <p:cNvPr id="37" name="Google Shape;37;p22"/>
          <p:cNvPicPr preferRelativeResize="0"/>
          <p:nvPr/>
        </p:nvPicPr>
        <p:blipFill rotWithShape="1">
          <a:blip r:embed="rId3">
            <a:alphaModFix/>
          </a:blip>
          <a:srcRect t="12525" b="12326"/>
          <a:stretch/>
        </p:blipFill>
        <p:spPr>
          <a:xfrm>
            <a:off x="123035" y="6299200"/>
            <a:ext cx="1967228" cy="4222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8"/>
        <p:cNvGrpSpPr/>
        <p:nvPr/>
      </p:nvGrpSpPr>
      <p:grpSpPr>
        <a:xfrm>
          <a:off x="0" y="0"/>
          <a:ext cx="0" cy="0"/>
          <a:chOff x="0" y="0"/>
          <a:chExt cx="0" cy="0"/>
        </a:xfrm>
      </p:grpSpPr>
      <p:sp>
        <p:nvSpPr>
          <p:cNvPr id="39" name="Google Shape;39;p2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3"/>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23"/>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44" name="Google Shape;44;p23"/>
          <p:cNvPicPr preferRelativeResize="0"/>
          <p:nvPr/>
        </p:nvPicPr>
        <p:blipFill rotWithShape="1">
          <a:blip r:embed="rId2">
            <a:alphaModFix/>
          </a:blip>
          <a:srcRect/>
          <a:stretch/>
        </p:blipFill>
        <p:spPr>
          <a:xfrm>
            <a:off x="7760370" y="6094641"/>
            <a:ext cx="1097880" cy="697245"/>
          </a:xfrm>
          <a:prstGeom prst="rect">
            <a:avLst/>
          </a:prstGeom>
          <a:noFill/>
          <a:ln>
            <a:noFill/>
          </a:ln>
        </p:spPr>
      </p:pic>
      <p:pic>
        <p:nvPicPr>
          <p:cNvPr id="45" name="Google Shape;45;p23"/>
          <p:cNvPicPr preferRelativeResize="0"/>
          <p:nvPr/>
        </p:nvPicPr>
        <p:blipFill rotWithShape="1">
          <a:blip r:embed="rId3">
            <a:alphaModFix/>
          </a:blip>
          <a:srcRect t="12525" b="12326"/>
          <a:stretch/>
        </p:blipFill>
        <p:spPr>
          <a:xfrm>
            <a:off x="123035" y="6299200"/>
            <a:ext cx="1967228" cy="4222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6"/>
        <p:cNvGrpSpPr/>
        <p:nvPr/>
      </p:nvGrpSpPr>
      <p:grpSpPr>
        <a:xfrm>
          <a:off x="0" y="0"/>
          <a:ext cx="0" cy="0"/>
          <a:chOff x="0" y="0"/>
          <a:chExt cx="0" cy="0"/>
        </a:xfrm>
      </p:grpSpPr>
      <p:sp>
        <p:nvSpPr>
          <p:cNvPr id="47" name="Google Shape;47;p24"/>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4"/>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9" name="Google Shape;49;p24"/>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 name="Google Shape;50;p24"/>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1" name="Google Shape;51;p24"/>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2" name="Google Shape;52;p2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54" name="Google Shape;54;p24"/>
          <p:cNvPicPr preferRelativeResize="0"/>
          <p:nvPr/>
        </p:nvPicPr>
        <p:blipFill rotWithShape="1">
          <a:blip r:embed="rId2">
            <a:alphaModFix/>
          </a:blip>
          <a:srcRect/>
          <a:stretch/>
        </p:blipFill>
        <p:spPr>
          <a:xfrm>
            <a:off x="7760370" y="6094641"/>
            <a:ext cx="1097880" cy="697245"/>
          </a:xfrm>
          <a:prstGeom prst="rect">
            <a:avLst/>
          </a:prstGeom>
          <a:noFill/>
          <a:ln>
            <a:noFill/>
          </a:ln>
        </p:spPr>
      </p:pic>
      <p:pic>
        <p:nvPicPr>
          <p:cNvPr id="55" name="Google Shape;55;p24"/>
          <p:cNvPicPr preferRelativeResize="0"/>
          <p:nvPr/>
        </p:nvPicPr>
        <p:blipFill rotWithShape="1">
          <a:blip r:embed="rId3">
            <a:alphaModFix/>
          </a:blip>
          <a:srcRect t="12525" b="12326"/>
          <a:stretch/>
        </p:blipFill>
        <p:spPr>
          <a:xfrm>
            <a:off x="123035" y="6299200"/>
            <a:ext cx="1967228" cy="4222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6"/>
        <p:cNvGrpSpPr/>
        <p:nvPr/>
      </p:nvGrpSpPr>
      <p:grpSpPr>
        <a:xfrm>
          <a:off x="0" y="0"/>
          <a:ext cx="0" cy="0"/>
          <a:chOff x="0" y="0"/>
          <a:chExt cx="0" cy="0"/>
        </a:xfrm>
      </p:grpSpPr>
      <p:sp>
        <p:nvSpPr>
          <p:cNvPr id="57" name="Google Shape;57;p2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60" name="Google Shape;60;p25"/>
          <p:cNvPicPr preferRelativeResize="0"/>
          <p:nvPr/>
        </p:nvPicPr>
        <p:blipFill rotWithShape="1">
          <a:blip r:embed="rId2">
            <a:alphaModFix/>
          </a:blip>
          <a:srcRect/>
          <a:stretch/>
        </p:blipFill>
        <p:spPr>
          <a:xfrm>
            <a:off x="7760370" y="6094641"/>
            <a:ext cx="1097880" cy="697245"/>
          </a:xfrm>
          <a:prstGeom prst="rect">
            <a:avLst/>
          </a:prstGeom>
          <a:noFill/>
          <a:ln>
            <a:noFill/>
          </a:ln>
        </p:spPr>
      </p:pic>
      <p:pic>
        <p:nvPicPr>
          <p:cNvPr id="61" name="Google Shape;61;p25"/>
          <p:cNvPicPr preferRelativeResize="0"/>
          <p:nvPr/>
        </p:nvPicPr>
        <p:blipFill rotWithShape="1">
          <a:blip r:embed="rId3">
            <a:alphaModFix/>
          </a:blip>
          <a:srcRect t="12525" b="12326"/>
          <a:stretch/>
        </p:blipFill>
        <p:spPr>
          <a:xfrm>
            <a:off x="123035" y="6299200"/>
            <a:ext cx="1967228" cy="42227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62"/>
        <p:cNvGrpSpPr/>
        <p:nvPr/>
      </p:nvGrpSpPr>
      <p:grpSpPr>
        <a:xfrm>
          <a:off x="0" y="0"/>
          <a:ext cx="0" cy="0"/>
          <a:chOff x="0" y="0"/>
          <a:chExt cx="0" cy="0"/>
        </a:xfrm>
      </p:grpSpPr>
      <p:sp>
        <p:nvSpPr>
          <p:cNvPr id="63" name="Google Shape;63;p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66"/>
        <p:cNvGrpSpPr/>
        <p:nvPr/>
      </p:nvGrpSpPr>
      <p:grpSpPr>
        <a:xfrm>
          <a:off x="0" y="0"/>
          <a:ext cx="0" cy="0"/>
          <a:chOff x="0" y="0"/>
          <a:chExt cx="0" cy="0"/>
        </a:xfrm>
      </p:grpSpPr>
      <p:sp>
        <p:nvSpPr>
          <p:cNvPr id="67" name="Google Shape;67;p2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7"/>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9" name="Google Shape;69;p27"/>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0" name="Google Shape;70;p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73"/>
        <p:cNvGrpSpPr/>
        <p:nvPr/>
      </p:nvGrpSpPr>
      <p:grpSpPr>
        <a:xfrm>
          <a:off x="0" y="0"/>
          <a:ext cx="0" cy="0"/>
          <a:chOff x="0" y="0"/>
          <a:chExt cx="0" cy="0"/>
        </a:xfrm>
      </p:grpSpPr>
      <p:sp>
        <p:nvSpPr>
          <p:cNvPr id="74" name="Google Shape;74;p2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8"/>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Trebuchet MS"/>
                <a:ea typeface="Trebuchet MS"/>
                <a:cs typeface="Trebuchet MS"/>
                <a:sym typeface="Trebuchet MS"/>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9pPr>
          </a:lstStyle>
          <a:p>
            <a:endParaRPr/>
          </a:p>
        </p:txBody>
      </p:sp>
      <p:sp>
        <p:nvSpPr>
          <p:cNvPr id="76" name="Google Shape;76;p28"/>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7" name="Google Shape;77;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Trebuchet MS"/>
              <a:buNone/>
              <a:defRPr sz="3300" b="0" i="0" u="none" strike="noStrike" cap="none">
                <a:solidFill>
                  <a:schemeClr val="dk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 name="Google Shape;13;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 name="Google Shape;14;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0" marR="0" lvl="1" indent="0" algn="r" rtl="0">
              <a:spcBef>
                <a:spcPts val="0"/>
              </a:spcBef>
              <a:buNone/>
              <a:defRPr sz="900" b="0" i="0" u="none" strike="noStrike" cap="none">
                <a:solidFill>
                  <a:srgbClr val="888888"/>
                </a:solidFill>
                <a:latin typeface="Trebuchet MS"/>
                <a:ea typeface="Trebuchet MS"/>
                <a:cs typeface="Trebuchet MS"/>
                <a:sym typeface="Trebuchet MS"/>
              </a:defRPr>
            </a:lvl2pPr>
            <a:lvl3pPr marL="0" marR="0" lvl="2" indent="0" algn="r" rtl="0">
              <a:spcBef>
                <a:spcPts val="0"/>
              </a:spcBef>
              <a:buNone/>
              <a:defRPr sz="900" b="0" i="0" u="none" strike="noStrike" cap="none">
                <a:solidFill>
                  <a:srgbClr val="888888"/>
                </a:solidFill>
                <a:latin typeface="Trebuchet MS"/>
                <a:ea typeface="Trebuchet MS"/>
                <a:cs typeface="Trebuchet MS"/>
                <a:sym typeface="Trebuchet MS"/>
              </a:defRPr>
            </a:lvl3pPr>
            <a:lvl4pPr marL="0" marR="0" lvl="3" indent="0" algn="r" rtl="0">
              <a:spcBef>
                <a:spcPts val="0"/>
              </a:spcBef>
              <a:buNone/>
              <a:defRPr sz="900" b="0" i="0" u="none" strike="noStrike" cap="none">
                <a:solidFill>
                  <a:srgbClr val="888888"/>
                </a:solidFill>
                <a:latin typeface="Trebuchet MS"/>
                <a:ea typeface="Trebuchet MS"/>
                <a:cs typeface="Trebuchet MS"/>
                <a:sym typeface="Trebuchet MS"/>
              </a:defRPr>
            </a:lvl4pPr>
            <a:lvl5pPr marL="0" marR="0" lvl="4" indent="0" algn="r" rtl="0">
              <a:spcBef>
                <a:spcPts val="0"/>
              </a:spcBef>
              <a:buNone/>
              <a:defRPr sz="900" b="0" i="0" u="none" strike="noStrike" cap="none">
                <a:solidFill>
                  <a:srgbClr val="888888"/>
                </a:solidFill>
                <a:latin typeface="Trebuchet MS"/>
                <a:ea typeface="Trebuchet MS"/>
                <a:cs typeface="Trebuchet MS"/>
                <a:sym typeface="Trebuchet MS"/>
              </a:defRPr>
            </a:lvl5pPr>
            <a:lvl6pPr marL="0" marR="0" lvl="5" indent="0" algn="r" rtl="0">
              <a:spcBef>
                <a:spcPts val="0"/>
              </a:spcBef>
              <a:buNone/>
              <a:defRPr sz="900" b="0" i="0" u="none" strike="noStrike" cap="none">
                <a:solidFill>
                  <a:srgbClr val="888888"/>
                </a:solidFill>
                <a:latin typeface="Trebuchet MS"/>
                <a:ea typeface="Trebuchet MS"/>
                <a:cs typeface="Trebuchet MS"/>
                <a:sym typeface="Trebuchet MS"/>
              </a:defRPr>
            </a:lvl6pPr>
            <a:lvl7pPr marL="0" marR="0" lvl="6" indent="0" algn="r" rtl="0">
              <a:spcBef>
                <a:spcPts val="0"/>
              </a:spcBef>
              <a:buNone/>
              <a:defRPr sz="900" b="0" i="0" u="none" strike="noStrike" cap="none">
                <a:solidFill>
                  <a:srgbClr val="888888"/>
                </a:solidFill>
                <a:latin typeface="Trebuchet MS"/>
                <a:ea typeface="Trebuchet MS"/>
                <a:cs typeface="Trebuchet MS"/>
                <a:sym typeface="Trebuchet MS"/>
              </a:defRPr>
            </a:lvl7pPr>
            <a:lvl8pPr marL="0" marR="0" lvl="7" indent="0" algn="r" rtl="0">
              <a:spcBef>
                <a:spcPts val="0"/>
              </a:spcBef>
              <a:buNone/>
              <a:defRPr sz="900" b="0" i="0" u="none" strike="noStrike" cap="none">
                <a:solidFill>
                  <a:srgbClr val="888888"/>
                </a:solidFill>
                <a:latin typeface="Trebuchet MS"/>
                <a:ea typeface="Trebuchet MS"/>
                <a:cs typeface="Trebuchet MS"/>
                <a:sym typeface="Trebuchet MS"/>
              </a:defRPr>
            </a:lvl8pPr>
            <a:lvl9pPr marL="0" marR="0" lvl="8" indent="0" algn="r" rtl="0">
              <a:spcBef>
                <a:spcPts val="0"/>
              </a:spcBef>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4lent.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drive.google.com/file/d/1YDcvnAIK_DW9t1RnSJrfL1uxCcSLMdDC/view?usp=shari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hyperlink" Target="https://www.businessballs.com/self-awareness/kolbs-learning-styles/" TargetMode="External"/><Relationship Id="rId3" Type="http://schemas.openxmlformats.org/officeDocument/2006/relationships/hyperlink" Target="https://www.investorsinpeople.com/knowledge/employee-development-plan/" TargetMode="External"/><Relationship Id="rId7" Type="http://schemas.openxmlformats.org/officeDocument/2006/relationships/hyperlink" Target="https://www.getsmarter.com/blog/employee-development/7-steps-to-creating-an-employee-development-plan/"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www.managementstudyguide.com/employee-development-plan.htm" TargetMode="External"/><Relationship Id="rId5" Type="http://schemas.openxmlformats.org/officeDocument/2006/relationships/hyperlink" Target="https://blog.walkme.com/employee-development-plan/" TargetMode="External"/><Relationship Id="rId4" Type="http://schemas.openxmlformats.org/officeDocument/2006/relationships/hyperlink" Target="https://www.bamboohr.com/blog/employee-development-plans/" TargetMode="External"/><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hyperlink" Target="https://www.terrastaffinggroup.com/resources/blog/best-employee-development-plan-templates/" TargetMode="External"/><Relationship Id="rId3" Type="http://schemas.openxmlformats.org/officeDocument/2006/relationships/hyperlink" Target="https://www.shrm.org/resourcesandtools/tools-and-samples/toolkits/pages/developingemployees.aspx" TargetMode="External"/><Relationship Id="rId7" Type="http://schemas.openxmlformats.org/officeDocument/2006/relationships/hyperlink" Target="https://www.monster.co.uk/advertise-a-job/hr-resources/workforce-management-and-planning/performance-management/how-do-i-construct-an-employee-development-plan/"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blog.continu.co/employee-development-plan/" TargetMode="External"/><Relationship Id="rId5" Type="http://schemas.openxmlformats.org/officeDocument/2006/relationships/hyperlink" Target="https://www.insperity.com/blog/5-steps-to-creating-employee-development-plans-that-truly-work/" TargetMode="External"/><Relationship Id="rId4" Type="http://schemas.openxmlformats.org/officeDocument/2006/relationships/hyperlink" Target="https://simplicable.com/new/personal-development-plan" TargetMode="External"/><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jpg"/><Relationship Id="rId4" Type="http://schemas.openxmlformats.org/officeDocument/2006/relationships/image" Target="../media/image12.jpg"/><Relationship Id="rId9"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ctrTitle"/>
          </p:nvPr>
        </p:nvSpPr>
        <p:spPr>
          <a:xfrm>
            <a:off x="421100" y="2889422"/>
            <a:ext cx="8520600" cy="860799"/>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chemeClr val="dk1"/>
              </a:buClr>
              <a:buSzPts val="4600"/>
              <a:buFont typeface="Trebuchet MS"/>
              <a:buNone/>
            </a:pPr>
            <a:r>
              <a:rPr lang="en-GB" sz="4600" b="1"/>
              <a:t>Talent 4.0 – </a:t>
            </a:r>
            <a:br>
              <a:rPr lang="en-GB" sz="4600" b="1"/>
            </a:br>
            <a:r>
              <a:rPr lang="en-GB" sz="4600" b="1"/>
              <a:t>Talent Management for SMEs</a:t>
            </a:r>
            <a:br>
              <a:rPr lang="en-GB" sz="4600" b="1"/>
            </a:br>
            <a:r>
              <a:rPr lang="en-GB" sz="4600" b="1"/>
              <a:t>Training Programme</a:t>
            </a:r>
            <a:endParaRPr sz="4800" b="1"/>
          </a:p>
        </p:txBody>
      </p:sp>
      <p:sp>
        <p:nvSpPr>
          <p:cNvPr id="106" name="Google Shape;106;p1"/>
          <p:cNvSpPr txBox="1"/>
          <p:nvPr/>
        </p:nvSpPr>
        <p:spPr>
          <a:xfrm>
            <a:off x="3322040" y="4446165"/>
            <a:ext cx="214758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sng" strike="noStrike" cap="none">
                <a:solidFill>
                  <a:schemeClr val="dk1"/>
                </a:solidFill>
                <a:latin typeface="Trebuchet MS"/>
                <a:ea typeface="Trebuchet MS"/>
                <a:cs typeface="Trebuchet MS"/>
                <a:sym typeface="Trebuchet MS"/>
                <a:hlinkClick r:id="rId3"/>
              </a:rPr>
              <a:t>https://t4lent.eu/</a:t>
            </a:r>
            <a:endParaRPr sz="1800">
              <a:solidFill>
                <a:schemeClr val="dk1"/>
              </a:solidFill>
              <a:latin typeface="Trebuchet MS"/>
              <a:ea typeface="Trebuchet MS"/>
              <a:cs typeface="Trebuchet MS"/>
              <a:sym typeface="Trebuchet MS"/>
            </a:endParaRPr>
          </a:p>
        </p:txBody>
      </p:sp>
      <p:pic>
        <p:nvPicPr>
          <p:cNvPr id="107" name="Google Shape;107;p1" descr="A close up of a logo&#10;&#10;Description automatically generated"/>
          <p:cNvPicPr preferRelativeResize="0"/>
          <p:nvPr/>
        </p:nvPicPr>
        <p:blipFill rotWithShape="1">
          <a:blip r:embed="rId4">
            <a:alphaModFix/>
          </a:blip>
          <a:srcRect/>
          <a:stretch/>
        </p:blipFill>
        <p:spPr>
          <a:xfrm>
            <a:off x="524425" y="6307332"/>
            <a:ext cx="1710047" cy="408041"/>
          </a:xfrm>
          <a:prstGeom prst="rect">
            <a:avLst/>
          </a:prstGeom>
          <a:noFill/>
          <a:ln>
            <a:noFill/>
          </a:ln>
        </p:spPr>
      </p:pic>
      <p:sp>
        <p:nvSpPr>
          <p:cNvPr id="108" name="Google Shape;108;p1"/>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0"/>
          <p:cNvSpPr>
            <a:spLocks noGrp="1"/>
          </p:cNvSpPr>
          <p:nvPr>
            <p:ph type="ctrTitle"/>
          </p:nvPr>
        </p:nvSpPr>
        <p:spPr>
          <a:xfrm>
            <a:off x="201453" y="1667392"/>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Trebuchet MS"/>
              <a:buNone/>
            </a:pPr>
            <a:br>
              <a:rPr lang="en-GB" sz="3060" b="1">
                <a:solidFill>
                  <a:schemeClr val="lt1"/>
                </a:solidFill>
                <a:latin typeface="Trebuchet MS"/>
                <a:ea typeface="Trebuchet MS"/>
                <a:cs typeface="Trebuchet MS"/>
                <a:sym typeface="Trebuchet MS"/>
              </a:rPr>
            </a:br>
            <a:r>
              <a:rPr lang="en-GB" sz="3060" b="1">
                <a:solidFill>
                  <a:schemeClr val="lt1"/>
                </a:solidFill>
                <a:latin typeface="Trebuchet MS"/>
                <a:ea typeface="Trebuchet MS"/>
                <a:cs typeface="Trebuchet MS"/>
                <a:sym typeface="Trebuchet MS"/>
              </a:rPr>
              <a:t>Developing an Employee Development Plan</a:t>
            </a:r>
            <a:br>
              <a:rPr lang="en-GB" sz="3060" b="1">
                <a:solidFill>
                  <a:schemeClr val="lt1"/>
                </a:solidFill>
                <a:latin typeface="Trebuchet MS"/>
                <a:ea typeface="Trebuchet MS"/>
                <a:cs typeface="Trebuchet MS"/>
                <a:sym typeface="Trebuchet MS"/>
              </a:rPr>
            </a:br>
            <a:endParaRPr sz="3060" b="1">
              <a:solidFill>
                <a:schemeClr val="lt1"/>
              </a:solidFill>
            </a:endParaRPr>
          </a:p>
        </p:txBody>
      </p:sp>
      <p:sp>
        <p:nvSpPr>
          <p:cNvPr id="191" name="Google Shape;191;p10"/>
          <p:cNvSpPr txBox="1">
            <a:spLocks noGrp="1"/>
          </p:cNvSpPr>
          <p:nvPr>
            <p:ph type="subTitle" idx="1"/>
          </p:nvPr>
        </p:nvSpPr>
        <p:spPr>
          <a:xfrm>
            <a:off x="201453" y="2223813"/>
            <a:ext cx="8677941" cy="3530752"/>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1800"/>
              <a:buNone/>
            </a:pPr>
            <a:r>
              <a:rPr lang="en-GB" dirty="0"/>
              <a:t>Employee development plans should be created keeping in mind the following things:</a:t>
            </a:r>
            <a:endParaRPr dirty="0"/>
          </a:p>
          <a:p>
            <a:pPr marL="0" lvl="0" indent="0" algn="l" rtl="0">
              <a:lnSpc>
                <a:spcPct val="90000"/>
              </a:lnSpc>
              <a:spcBef>
                <a:spcPts val="750"/>
              </a:spcBef>
              <a:spcAft>
                <a:spcPts val="0"/>
              </a:spcAft>
              <a:buClr>
                <a:schemeClr val="dk1"/>
              </a:buClr>
              <a:buSzPts val="1800"/>
              <a:buNone/>
            </a:pPr>
            <a:endParaRPr dirty="0"/>
          </a:p>
          <a:p>
            <a:pPr marL="285750" lvl="0" indent="-285750" algn="l" rtl="0">
              <a:lnSpc>
                <a:spcPct val="90000"/>
              </a:lnSpc>
              <a:spcBef>
                <a:spcPts val="750"/>
              </a:spcBef>
              <a:spcAft>
                <a:spcPts val="0"/>
              </a:spcAft>
              <a:buClr>
                <a:schemeClr val="dk1"/>
              </a:buClr>
              <a:buSzPts val="1800"/>
              <a:buFont typeface="Noto Sans Symbols"/>
              <a:buChar char="▪"/>
            </a:pPr>
            <a:r>
              <a:rPr lang="en-GB" dirty="0"/>
              <a:t>What skills does the employee possess?</a:t>
            </a:r>
            <a:endParaRPr dirty="0"/>
          </a:p>
          <a:p>
            <a:pPr marL="285750" lvl="0" indent="-285750" algn="l" rtl="0">
              <a:lnSpc>
                <a:spcPct val="90000"/>
              </a:lnSpc>
              <a:spcBef>
                <a:spcPts val="750"/>
              </a:spcBef>
              <a:spcAft>
                <a:spcPts val="0"/>
              </a:spcAft>
              <a:buClr>
                <a:schemeClr val="dk1"/>
              </a:buClr>
              <a:buSzPts val="1800"/>
              <a:buFont typeface="Noto Sans Symbols"/>
              <a:buChar char="▪"/>
            </a:pPr>
            <a:r>
              <a:rPr lang="en-GB" dirty="0"/>
              <a:t>What are his his/her key responsibility areas/job responsibilities?</a:t>
            </a:r>
            <a:endParaRPr dirty="0"/>
          </a:p>
          <a:p>
            <a:pPr marL="285750" lvl="0" indent="-285750" algn="l" rtl="0">
              <a:lnSpc>
                <a:spcPct val="90000"/>
              </a:lnSpc>
              <a:spcBef>
                <a:spcPts val="750"/>
              </a:spcBef>
              <a:spcAft>
                <a:spcPts val="0"/>
              </a:spcAft>
              <a:buClr>
                <a:schemeClr val="dk1"/>
              </a:buClr>
              <a:buSzPts val="1800"/>
              <a:buFont typeface="Noto Sans Symbols"/>
              <a:buChar char="▪"/>
            </a:pPr>
            <a:r>
              <a:rPr lang="en-GB" dirty="0"/>
              <a:t>What skills does he/she need to acquire to be more productive?</a:t>
            </a:r>
            <a:endParaRPr dirty="0"/>
          </a:p>
          <a:p>
            <a:pPr marL="285750" lvl="0" indent="-285750" algn="l" rtl="0">
              <a:lnSpc>
                <a:spcPct val="90000"/>
              </a:lnSpc>
              <a:spcBef>
                <a:spcPts val="750"/>
              </a:spcBef>
              <a:spcAft>
                <a:spcPts val="0"/>
              </a:spcAft>
              <a:buClr>
                <a:schemeClr val="dk1"/>
              </a:buClr>
              <a:buSzPts val="1800"/>
              <a:buFont typeface="Noto Sans Symbols"/>
              <a:buChar char="▪"/>
            </a:pPr>
            <a:r>
              <a:rPr lang="en-GB" dirty="0"/>
              <a:t>In what aspects of the company, aside from his/her current profile can he/she contribute?</a:t>
            </a:r>
            <a:endParaRPr dirty="0"/>
          </a:p>
          <a:p>
            <a:pPr marL="285750" lvl="0" indent="-285750" algn="l" rtl="0">
              <a:lnSpc>
                <a:spcPct val="90000"/>
              </a:lnSpc>
              <a:spcBef>
                <a:spcPts val="750"/>
              </a:spcBef>
              <a:spcAft>
                <a:spcPts val="0"/>
              </a:spcAft>
              <a:buClr>
                <a:schemeClr val="dk1"/>
              </a:buClr>
              <a:buSzPts val="1800"/>
              <a:buFont typeface="Noto Sans Symbols"/>
              <a:buChar char="▪"/>
            </a:pPr>
            <a:r>
              <a:rPr lang="en-GB" dirty="0"/>
              <a:t>Not only to focus on an employee’s current job responsibilities but also think of his/her potential.</a:t>
            </a:r>
            <a:endParaRPr dirty="0"/>
          </a:p>
          <a:p>
            <a:pPr marL="285750" lvl="0" indent="-285750" algn="l" rtl="0">
              <a:lnSpc>
                <a:spcPct val="90000"/>
              </a:lnSpc>
              <a:spcBef>
                <a:spcPts val="750"/>
              </a:spcBef>
              <a:spcAft>
                <a:spcPts val="0"/>
              </a:spcAft>
              <a:buClr>
                <a:schemeClr val="dk1"/>
              </a:buClr>
              <a:buSzPts val="1800"/>
              <a:buFont typeface="Noto Sans Symbols"/>
              <a:buChar char="▪"/>
            </a:pPr>
            <a:r>
              <a:rPr lang="en-GB" dirty="0"/>
              <a:t>His/her personal and professional goals.</a:t>
            </a:r>
            <a:endParaRPr dirty="0"/>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endParaRPr dirty="0"/>
          </a:p>
        </p:txBody>
      </p:sp>
      <p:sp>
        <p:nvSpPr>
          <p:cNvPr id="192" name="Google Shape;192;p10"/>
          <p:cNvSpPr/>
          <p:nvPr/>
        </p:nvSpPr>
        <p:spPr>
          <a:xfrm>
            <a:off x="524425" y="5402510"/>
            <a:ext cx="9144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93" name="Google Shape;193;p10"/>
          <p:cNvSpPr/>
          <p:nvPr/>
        </p:nvSpPr>
        <p:spPr>
          <a:xfrm>
            <a:off x="524425" y="585971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194" name="Google Shape;194;p10"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195" name="Google Shape;195;p10"/>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1"/>
          <p:cNvSpPr>
            <a:spLocks noGrp="1"/>
          </p:cNvSpPr>
          <p:nvPr>
            <p:ph type="ctrTitle"/>
          </p:nvPr>
        </p:nvSpPr>
        <p:spPr>
          <a:xfrm>
            <a:off x="311700" y="1694969"/>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Trebuchet MS"/>
              <a:buNone/>
            </a:pPr>
            <a:r>
              <a:rPr lang="en-GB" sz="3060" b="1">
                <a:solidFill>
                  <a:schemeClr val="lt1"/>
                </a:solidFill>
                <a:latin typeface="Trebuchet MS"/>
                <a:ea typeface="Trebuchet MS"/>
                <a:cs typeface="Trebuchet MS"/>
                <a:sym typeface="Trebuchet MS"/>
              </a:rPr>
              <a:t>Developing an Employee Development Plan</a:t>
            </a:r>
            <a:endParaRPr sz="3060" b="1">
              <a:solidFill>
                <a:schemeClr val="lt1"/>
              </a:solidFill>
            </a:endParaRPr>
          </a:p>
        </p:txBody>
      </p:sp>
      <p:sp>
        <p:nvSpPr>
          <p:cNvPr id="201" name="Google Shape;201;p11"/>
          <p:cNvSpPr txBox="1">
            <a:spLocks noGrp="1"/>
          </p:cNvSpPr>
          <p:nvPr>
            <p:ph type="subTitle" idx="1"/>
          </p:nvPr>
        </p:nvSpPr>
        <p:spPr>
          <a:xfrm>
            <a:off x="311699" y="2146245"/>
            <a:ext cx="8677555" cy="3265844"/>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1800"/>
              <a:buNone/>
            </a:pPr>
            <a:r>
              <a:rPr lang="en-GB" sz="2000" dirty="0"/>
              <a:t>A successful development plan needs:</a:t>
            </a:r>
          </a:p>
          <a:p>
            <a:pPr marL="0" lvl="0" indent="0" algn="l" rtl="0">
              <a:lnSpc>
                <a:spcPct val="90000"/>
              </a:lnSpc>
              <a:spcBef>
                <a:spcPts val="750"/>
              </a:spcBef>
              <a:spcAft>
                <a:spcPts val="0"/>
              </a:spcAft>
              <a:buClr>
                <a:schemeClr val="dk1"/>
              </a:buClr>
              <a:buSzPts val="1800"/>
              <a:buNone/>
            </a:pPr>
            <a:endParaRPr lang="en-GB" sz="2000" dirty="0"/>
          </a:p>
          <a:p>
            <a:pPr marL="342900" lvl="0" indent="-342900" algn="l" rtl="0">
              <a:lnSpc>
                <a:spcPct val="90000"/>
              </a:lnSpc>
              <a:spcBef>
                <a:spcPts val="750"/>
              </a:spcBef>
              <a:spcAft>
                <a:spcPts val="0"/>
              </a:spcAft>
              <a:buClr>
                <a:schemeClr val="dk1"/>
              </a:buClr>
              <a:buSzPts val="1800"/>
              <a:buFont typeface="Arial" panose="020B0604020202020204" pitchFamily="34" charset="0"/>
              <a:buChar char="•"/>
            </a:pPr>
            <a:r>
              <a:rPr lang="en-GB" sz="2000" dirty="0"/>
              <a:t>employee engagement </a:t>
            </a:r>
          </a:p>
          <a:p>
            <a:pPr marL="0" lvl="0" indent="0" algn="l" rtl="0">
              <a:lnSpc>
                <a:spcPct val="90000"/>
              </a:lnSpc>
              <a:spcBef>
                <a:spcPts val="750"/>
              </a:spcBef>
              <a:spcAft>
                <a:spcPts val="0"/>
              </a:spcAft>
              <a:buClr>
                <a:schemeClr val="dk1"/>
              </a:buClr>
              <a:buSzPts val="1800"/>
              <a:buNone/>
            </a:pPr>
            <a:endParaRPr lang="en-GB" sz="2000" dirty="0"/>
          </a:p>
          <a:p>
            <a:pPr marL="342900" lvl="0" indent="-342900" algn="l" rtl="0">
              <a:lnSpc>
                <a:spcPct val="90000"/>
              </a:lnSpc>
              <a:spcBef>
                <a:spcPts val="750"/>
              </a:spcBef>
              <a:spcAft>
                <a:spcPts val="0"/>
              </a:spcAft>
              <a:buClr>
                <a:schemeClr val="dk1"/>
              </a:buClr>
              <a:buSzPts val="1800"/>
              <a:buFont typeface="Arial" panose="020B0604020202020204" pitchFamily="34" charset="0"/>
              <a:buChar char="•"/>
            </a:pPr>
            <a:r>
              <a:rPr lang="en-GB" sz="2000" dirty="0"/>
              <a:t>motivating organizational purpose</a:t>
            </a:r>
          </a:p>
          <a:p>
            <a:pPr marL="342900" lvl="0" indent="-342900" algn="l" rtl="0">
              <a:lnSpc>
                <a:spcPct val="90000"/>
              </a:lnSpc>
              <a:spcBef>
                <a:spcPts val="750"/>
              </a:spcBef>
              <a:spcAft>
                <a:spcPts val="0"/>
              </a:spcAft>
              <a:buClr>
                <a:schemeClr val="dk1"/>
              </a:buClr>
              <a:buSzPts val="1800"/>
              <a:buFont typeface="Arial" panose="020B0604020202020204" pitchFamily="34" charset="0"/>
              <a:buChar char="•"/>
            </a:pPr>
            <a:endParaRPr sz="2000" dirty="0"/>
          </a:p>
          <a:p>
            <a:pPr marL="342900" lvl="0" indent="-342900" algn="l" rtl="0">
              <a:lnSpc>
                <a:spcPct val="90000"/>
              </a:lnSpc>
              <a:spcBef>
                <a:spcPts val="750"/>
              </a:spcBef>
              <a:spcAft>
                <a:spcPts val="0"/>
              </a:spcAft>
              <a:buClr>
                <a:schemeClr val="dk1"/>
              </a:buClr>
              <a:buSzPts val="1800"/>
              <a:buFont typeface="Arial" panose="020B0604020202020204" pitchFamily="34" charset="0"/>
              <a:buChar char="•"/>
            </a:pPr>
            <a:r>
              <a:rPr lang="en-GB" sz="20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encouraging staff to take ownership</a:t>
            </a:r>
            <a:endParaRPr dirty="0">
              <a:solidFill>
                <a:srgbClr val="0A0A0A"/>
              </a:solidFill>
              <a:latin typeface="Avenir"/>
              <a:ea typeface="Avenir"/>
              <a:cs typeface="Avenir"/>
              <a:sym typeface="Avenir"/>
            </a:endParaRPr>
          </a:p>
          <a:p>
            <a:pPr marL="0" lvl="0" indent="0" algn="l" rtl="0">
              <a:lnSpc>
                <a:spcPct val="90000"/>
              </a:lnSpc>
              <a:spcBef>
                <a:spcPts val="750"/>
              </a:spcBef>
              <a:spcAft>
                <a:spcPts val="0"/>
              </a:spcAft>
              <a:buClr>
                <a:schemeClr val="dk1"/>
              </a:buClr>
              <a:buSzPts val="1800"/>
              <a:buNone/>
            </a:pPr>
            <a:endParaRPr dirty="0">
              <a:solidFill>
                <a:srgbClr val="0A0A0A"/>
              </a:solidFill>
              <a:latin typeface="Avenir"/>
              <a:ea typeface="Avenir"/>
              <a:cs typeface="Avenir"/>
              <a:sym typeface="Avenir"/>
            </a:endParaRPr>
          </a:p>
          <a:p>
            <a:pPr marL="0" lvl="0" indent="0" algn="l" rtl="0">
              <a:lnSpc>
                <a:spcPct val="90000"/>
              </a:lnSpc>
              <a:spcBef>
                <a:spcPts val="750"/>
              </a:spcBef>
              <a:spcAft>
                <a:spcPts val="0"/>
              </a:spcAft>
              <a:buClr>
                <a:schemeClr val="dk1"/>
              </a:buClr>
              <a:buSzPts val="1800"/>
              <a:buNone/>
            </a:pPr>
            <a:endParaRPr dirty="0"/>
          </a:p>
        </p:txBody>
      </p:sp>
      <p:sp>
        <p:nvSpPr>
          <p:cNvPr id="202" name="Google Shape;202;p11"/>
          <p:cNvSpPr/>
          <p:nvPr/>
        </p:nvSpPr>
        <p:spPr>
          <a:xfrm>
            <a:off x="524425" y="5402510"/>
            <a:ext cx="9144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203" name="Google Shape;203;p11"/>
          <p:cNvSpPr/>
          <p:nvPr/>
        </p:nvSpPr>
        <p:spPr>
          <a:xfrm>
            <a:off x="524425" y="585971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204" name="Google Shape;204;p11"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205" name="Google Shape;205;p11"/>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2" name="Picture 1">
            <a:extLst>
              <a:ext uri="{FF2B5EF4-FFF2-40B4-BE49-F238E27FC236}">
                <a16:creationId xmlns:a16="http://schemas.microsoft.com/office/drawing/2014/main" id="{4970D078-6555-4CCD-8D90-30277C2866D3}"/>
              </a:ext>
            </a:extLst>
          </p:cNvPr>
          <p:cNvPicPr>
            <a:picLocks noChangeAspect="1"/>
          </p:cNvPicPr>
          <p:nvPr/>
        </p:nvPicPr>
        <p:blipFill>
          <a:blip r:embed="rId4"/>
          <a:stretch>
            <a:fillRect/>
          </a:stretch>
        </p:blipFill>
        <p:spPr>
          <a:xfrm>
            <a:off x="5096425" y="2421827"/>
            <a:ext cx="4019550" cy="27051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2"/>
          <p:cNvSpPr>
            <a:spLocks noGrp="1"/>
          </p:cNvSpPr>
          <p:nvPr>
            <p:ph type="ctrTitle"/>
          </p:nvPr>
        </p:nvSpPr>
        <p:spPr>
          <a:xfrm>
            <a:off x="311700" y="1694969"/>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Trebuchet MS"/>
              <a:buNone/>
            </a:pPr>
            <a:r>
              <a:rPr lang="en-GB" sz="3060" b="1">
                <a:solidFill>
                  <a:schemeClr val="lt1"/>
                </a:solidFill>
                <a:latin typeface="Trebuchet MS"/>
                <a:ea typeface="Trebuchet MS"/>
                <a:cs typeface="Trebuchet MS"/>
                <a:sym typeface="Trebuchet MS"/>
              </a:rPr>
              <a:t>Types of employee development Plans</a:t>
            </a:r>
            <a:endParaRPr/>
          </a:p>
        </p:txBody>
      </p:sp>
      <p:sp>
        <p:nvSpPr>
          <p:cNvPr id="211" name="Google Shape;211;p12"/>
          <p:cNvSpPr txBox="1">
            <a:spLocks noGrp="1"/>
          </p:cNvSpPr>
          <p:nvPr>
            <p:ph type="subTitle" idx="1"/>
          </p:nvPr>
        </p:nvSpPr>
        <p:spPr>
          <a:xfrm>
            <a:off x="311701" y="2337898"/>
            <a:ext cx="8520600" cy="3330158"/>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r>
              <a:rPr lang="en-GB" sz="2000" b="1" u="sng" dirty="0"/>
              <a:t>Professional Growth Plans</a:t>
            </a:r>
            <a:r>
              <a:rPr lang="en-GB" sz="2000" i="1" dirty="0"/>
              <a:t> </a:t>
            </a:r>
            <a:r>
              <a:rPr lang="en-GB" sz="2000" dirty="0"/>
              <a:t>for career development</a:t>
            </a:r>
            <a:endParaRPr sz="2000" dirty="0"/>
          </a:p>
          <a:p>
            <a:pPr marL="0" lvl="0" indent="0" algn="l" rtl="0">
              <a:lnSpc>
                <a:spcPct val="90000"/>
              </a:lnSpc>
              <a:spcBef>
                <a:spcPts val="750"/>
              </a:spcBef>
              <a:spcAft>
                <a:spcPts val="0"/>
              </a:spcAft>
              <a:buClr>
                <a:schemeClr val="dk1"/>
              </a:buClr>
              <a:buSzPts val="1800"/>
              <a:buNone/>
            </a:pPr>
            <a:endParaRPr lang="en-GB" sz="2000" dirty="0"/>
          </a:p>
          <a:p>
            <a:pPr marL="0" lvl="0" indent="0" algn="l" rtl="0">
              <a:lnSpc>
                <a:spcPct val="90000"/>
              </a:lnSpc>
              <a:spcBef>
                <a:spcPts val="750"/>
              </a:spcBef>
              <a:spcAft>
                <a:spcPts val="0"/>
              </a:spcAft>
              <a:buClr>
                <a:schemeClr val="dk1"/>
              </a:buClr>
              <a:buSzPts val="1800"/>
              <a:buNone/>
            </a:pPr>
            <a:endParaRPr sz="2000" dirty="0"/>
          </a:p>
          <a:p>
            <a:pPr marL="0" lvl="0" indent="0" algn="l" rtl="0">
              <a:lnSpc>
                <a:spcPct val="90000"/>
              </a:lnSpc>
              <a:spcBef>
                <a:spcPts val="750"/>
              </a:spcBef>
              <a:spcAft>
                <a:spcPts val="0"/>
              </a:spcAft>
              <a:buClr>
                <a:schemeClr val="dk1"/>
              </a:buClr>
              <a:buSzPts val="1800"/>
              <a:buNone/>
            </a:pPr>
            <a:r>
              <a:rPr lang="en-GB" sz="2000" b="1" u="sng" dirty="0"/>
              <a:t>Performance Improvement Plans</a:t>
            </a:r>
            <a:r>
              <a:rPr lang="en-GB" sz="2000" dirty="0"/>
              <a:t> to help under performing employees</a:t>
            </a:r>
            <a:endParaRPr sz="2000" dirty="0"/>
          </a:p>
          <a:p>
            <a:pPr marL="0" lvl="0" indent="0" algn="l" rtl="0">
              <a:lnSpc>
                <a:spcPct val="90000"/>
              </a:lnSpc>
              <a:spcBef>
                <a:spcPts val="750"/>
              </a:spcBef>
              <a:spcAft>
                <a:spcPts val="0"/>
              </a:spcAft>
              <a:buClr>
                <a:schemeClr val="dk1"/>
              </a:buClr>
              <a:buSzPts val="1800"/>
              <a:buNone/>
            </a:pPr>
            <a:endParaRPr dirty="0">
              <a:solidFill>
                <a:srgbClr val="0A0A0A"/>
              </a:solidFill>
              <a:latin typeface="Avenir"/>
              <a:ea typeface="Avenir"/>
              <a:cs typeface="Avenir"/>
              <a:sym typeface="Avenir"/>
            </a:endParaRPr>
          </a:p>
          <a:p>
            <a:pPr marL="0" lvl="0" indent="0" algn="l" rtl="0">
              <a:lnSpc>
                <a:spcPct val="90000"/>
              </a:lnSpc>
              <a:spcBef>
                <a:spcPts val="750"/>
              </a:spcBef>
              <a:spcAft>
                <a:spcPts val="0"/>
              </a:spcAft>
              <a:buClr>
                <a:schemeClr val="dk1"/>
              </a:buClr>
              <a:buSzPts val="1800"/>
              <a:buNone/>
            </a:pPr>
            <a:endParaRPr dirty="0"/>
          </a:p>
        </p:txBody>
      </p:sp>
      <p:sp>
        <p:nvSpPr>
          <p:cNvPr id="212" name="Google Shape;212;p12"/>
          <p:cNvSpPr/>
          <p:nvPr/>
        </p:nvSpPr>
        <p:spPr>
          <a:xfrm>
            <a:off x="524425" y="5402510"/>
            <a:ext cx="9144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213" name="Google Shape;213;p12"/>
          <p:cNvSpPr/>
          <p:nvPr/>
        </p:nvSpPr>
        <p:spPr>
          <a:xfrm>
            <a:off x="524425" y="585971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214" name="Google Shape;214;p12"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215" name="Google Shape;215;p12"/>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a:spLocks noGrp="1"/>
          </p:cNvSpPr>
          <p:nvPr>
            <p:ph type="ctrTitle"/>
          </p:nvPr>
        </p:nvSpPr>
        <p:spPr>
          <a:xfrm>
            <a:off x="344468" y="1562029"/>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Trebuchet MS"/>
              <a:buNone/>
            </a:pPr>
            <a:r>
              <a:rPr lang="en-GB" sz="3060" b="1" dirty="0">
                <a:solidFill>
                  <a:schemeClr val="lt1"/>
                </a:solidFill>
                <a:latin typeface="Trebuchet MS"/>
                <a:ea typeface="Trebuchet MS"/>
                <a:cs typeface="Trebuchet MS"/>
                <a:sym typeface="Trebuchet MS"/>
              </a:rPr>
              <a:t>What should one include?</a:t>
            </a:r>
            <a:endParaRPr sz="3060" b="1" dirty="0">
              <a:solidFill>
                <a:schemeClr val="lt1"/>
              </a:solidFill>
            </a:endParaRPr>
          </a:p>
        </p:txBody>
      </p:sp>
      <p:sp>
        <p:nvSpPr>
          <p:cNvPr id="221" name="Google Shape;221;p13"/>
          <p:cNvSpPr txBox="1">
            <a:spLocks noGrp="1"/>
          </p:cNvSpPr>
          <p:nvPr>
            <p:ph type="subTitle" idx="1"/>
          </p:nvPr>
        </p:nvSpPr>
        <p:spPr>
          <a:xfrm>
            <a:off x="328084" y="2130248"/>
            <a:ext cx="8487832" cy="3933919"/>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rgbClr val="0A0A0A"/>
              </a:buClr>
              <a:buSzPts val="1800"/>
              <a:buNone/>
            </a:pPr>
            <a:r>
              <a:rPr lang="en-GB" b="1" dirty="0">
                <a:solidFill>
                  <a:srgbClr val="0A0A0A"/>
                </a:solidFill>
                <a:latin typeface="Trebuchet MS" panose="020B0603020202020204" pitchFamily="34" charset="0"/>
                <a:ea typeface="Avenir"/>
                <a:cs typeface="Avenir"/>
                <a:sym typeface="Avenir"/>
              </a:rPr>
              <a:t>Career development goals: </a:t>
            </a:r>
          </a:p>
          <a:p>
            <a:pPr marL="285750" lvl="0" indent="-285750" algn="l" rtl="0">
              <a:lnSpc>
                <a:spcPct val="90000"/>
              </a:lnSpc>
              <a:spcBef>
                <a:spcPts val="750"/>
              </a:spcBef>
              <a:spcAft>
                <a:spcPts val="0"/>
              </a:spcAft>
              <a:buClr>
                <a:srgbClr val="0A0A0A"/>
              </a:buClr>
              <a:buSzPts val="1800"/>
              <a:buFont typeface="Arial" panose="020B0604020202020204" pitchFamily="34" charset="0"/>
              <a:buChar char="•"/>
            </a:pPr>
            <a:r>
              <a:rPr lang="en-GB" dirty="0">
                <a:latin typeface="Trebuchet MS" panose="020B0603020202020204" pitchFamily="34" charset="0"/>
              </a:rPr>
              <a:t>growth-oriented</a:t>
            </a:r>
          </a:p>
          <a:p>
            <a:pPr marL="285750" lvl="0" indent="-285750" algn="l" rtl="0">
              <a:lnSpc>
                <a:spcPct val="90000"/>
              </a:lnSpc>
              <a:spcBef>
                <a:spcPts val="750"/>
              </a:spcBef>
              <a:spcAft>
                <a:spcPts val="0"/>
              </a:spcAft>
              <a:buClr>
                <a:srgbClr val="0A0A0A"/>
              </a:buClr>
              <a:buSzPts val="1800"/>
              <a:buFont typeface="Arial" panose="020B0604020202020204" pitchFamily="34" charset="0"/>
              <a:buChar char="•"/>
            </a:pPr>
            <a:r>
              <a:rPr lang="en-GB" dirty="0">
                <a:latin typeface="Trebuchet MS" panose="020B0603020202020204" pitchFamily="34" charset="0"/>
              </a:rPr>
              <a:t>skills-oriented </a:t>
            </a:r>
          </a:p>
          <a:p>
            <a:pPr marL="285750" lvl="0" indent="-285750" algn="l" rtl="0">
              <a:lnSpc>
                <a:spcPct val="90000"/>
              </a:lnSpc>
              <a:spcBef>
                <a:spcPts val="750"/>
              </a:spcBef>
              <a:spcAft>
                <a:spcPts val="0"/>
              </a:spcAft>
              <a:buClr>
                <a:srgbClr val="0A0A0A"/>
              </a:buClr>
              <a:buSzPts val="1800"/>
              <a:buFont typeface="Arial" panose="020B0604020202020204" pitchFamily="34" charset="0"/>
              <a:buChar char="•"/>
            </a:pPr>
            <a:r>
              <a:rPr lang="en-GB" dirty="0">
                <a:latin typeface="Trebuchet MS" panose="020B0603020202020204" pitchFamily="34" charset="0"/>
              </a:rPr>
              <a:t>relationship-oriented</a:t>
            </a:r>
          </a:p>
          <a:p>
            <a:pPr marL="285750" lvl="0" indent="-285750" algn="l" rtl="0">
              <a:lnSpc>
                <a:spcPct val="90000"/>
              </a:lnSpc>
              <a:spcBef>
                <a:spcPts val="750"/>
              </a:spcBef>
              <a:spcAft>
                <a:spcPts val="0"/>
              </a:spcAft>
              <a:buClr>
                <a:srgbClr val="0A0A0A"/>
              </a:buClr>
              <a:buSzPts val="1800"/>
              <a:buFont typeface="Arial" panose="020B0604020202020204" pitchFamily="34" charset="0"/>
              <a:buChar char="•"/>
            </a:pPr>
            <a:endParaRPr sz="1000" dirty="0">
              <a:solidFill>
                <a:srgbClr val="0A0A0A"/>
              </a:solidFill>
              <a:latin typeface="Trebuchet MS" panose="020B0603020202020204" pitchFamily="34" charset="0"/>
              <a:ea typeface="Avenir"/>
              <a:cs typeface="Avenir"/>
              <a:sym typeface="Avenir"/>
            </a:endParaRPr>
          </a:p>
          <a:p>
            <a:pPr marL="0" lvl="0" indent="0" algn="l" rtl="0">
              <a:lnSpc>
                <a:spcPct val="90000"/>
              </a:lnSpc>
              <a:spcBef>
                <a:spcPts val="750"/>
              </a:spcBef>
              <a:spcAft>
                <a:spcPts val="0"/>
              </a:spcAft>
              <a:buClr>
                <a:schemeClr val="dk1"/>
              </a:buClr>
              <a:buSzPts val="1800"/>
              <a:buNone/>
            </a:pPr>
            <a:r>
              <a:rPr lang="en-GB" b="1" dirty="0">
                <a:latin typeface="Trebuchet MS" panose="020B0603020202020204" pitchFamily="34" charset="0"/>
              </a:rPr>
              <a:t>Work development needs: </a:t>
            </a:r>
            <a:endParaRPr lang="en-GB" dirty="0">
              <a:latin typeface="Trebuchet MS" panose="020B0603020202020204" pitchFamily="34" charset="0"/>
            </a:endParaRPr>
          </a:p>
          <a:p>
            <a:pPr marL="285750" lvl="0" indent="-285750" algn="l" rtl="0">
              <a:lnSpc>
                <a:spcPct val="90000"/>
              </a:lnSpc>
              <a:spcBef>
                <a:spcPts val="750"/>
              </a:spcBef>
              <a:spcAft>
                <a:spcPts val="0"/>
              </a:spcAft>
              <a:buClr>
                <a:schemeClr val="dk1"/>
              </a:buClr>
              <a:buSzPts val="1800"/>
              <a:buFontTx/>
              <a:buChar char="-"/>
            </a:pPr>
            <a:r>
              <a:rPr lang="en-GB" dirty="0">
                <a:latin typeface="Trebuchet MS" panose="020B0603020202020204" pitchFamily="34" charset="0"/>
              </a:rPr>
              <a:t>What are the role demands ?</a:t>
            </a:r>
          </a:p>
          <a:p>
            <a:pPr marL="285750" lvl="0" indent="-285750" algn="l" rtl="0">
              <a:lnSpc>
                <a:spcPct val="90000"/>
              </a:lnSpc>
              <a:spcBef>
                <a:spcPts val="750"/>
              </a:spcBef>
              <a:spcAft>
                <a:spcPts val="0"/>
              </a:spcAft>
              <a:buClr>
                <a:schemeClr val="dk1"/>
              </a:buClr>
              <a:buSzPts val="1800"/>
              <a:buFontTx/>
              <a:buChar char="-"/>
            </a:pPr>
            <a:r>
              <a:rPr lang="en-GB" dirty="0">
                <a:latin typeface="Trebuchet MS" panose="020B0603020202020204" pitchFamily="34" charset="0"/>
              </a:rPr>
              <a:t>aligned to organisational goals, </a:t>
            </a:r>
          </a:p>
          <a:p>
            <a:pPr marL="285750" lvl="0" indent="-285750" algn="l" rtl="0">
              <a:lnSpc>
                <a:spcPct val="90000"/>
              </a:lnSpc>
              <a:spcBef>
                <a:spcPts val="750"/>
              </a:spcBef>
              <a:spcAft>
                <a:spcPts val="0"/>
              </a:spcAft>
              <a:buClr>
                <a:schemeClr val="dk1"/>
              </a:buClr>
              <a:buSzPts val="1800"/>
              <a:buFontTx/>
              <a:buChar char="-"/>
            </a:pPr>
            <a:r>
              <a:rPr lang="en-GB" dirty="0">
                <a:latin typeface="Trebuchet MS" panose="020B0603020202020204" pitchFamily="34" charset="0"/>
              </a:rPr>
              <a:t>future role demands </a:t>
            </a:r>
          </a:p>
          <a:p>
            <a:pPr marL="285750" lvl="0" indent="-285750" algn="l" rtl="0">
              <a:lnSpc>
                <a:spcPct val="90000"/>
              </a:lnSpc>
              <a:spcBef>
                <a:spcPts val="750"/>
              </a:spcBef>
              <a:spcAft>
                <a:spcPts val="0"/>
              </a:spcAft>
              <a:buClr>
                <a:schemeClr val="dk1"/>
              </a:buClr>
              <a:buSzPts val="1800"/>
              <a:buFontTx/>
              <a:buChar char="-"/>
            </a:pPr>
            <a:r>
              <a:rPr lang="en-GB" dirty="0">
                <a:latin typeface="Trebuchet MS" panose="020B0603020202020204" pitchFamily="34" charset="0"/>
              </a:rPr>
              <a:t>future positions available in the organisation </a:t>
            </a:r>
          </a:p>
          <a:p>
            <a:pPr marL="285750" lvl="0" indent="-285750" algn="l" rtl="0">
              <a:lnSpc>
                <a:spcPct val="90000"/>
              </a:lnSpc>
              <a:spcBef>
                <a:spcPts val="750"/>
              </a:spcBef>
              <a:spcAft>
                <a:spcPts val="0"/>
              </a:spcAft>
              <a:buClr>
                <a:schemeClr val="dk1"/>
              </a:buClr>
              <a:buSzPts val="1800"/>
              <a:buFontTx/>
              <a:buChar char="-"/>
            </a:pPr>
            <a:endParaRPr lang="en-GB" sz="1000" dirty="0">
              <a:latin typeface="Trebuchet MS" panose="020B0603020202020204" pitchFamily="34" charset="0"/>
            </a:endParaRPr>
          </a:p>
          <a:p>
            <a:pPr marL="0" lvl="0" indent="0" algn="l" rtl="0">
              <a:lnSpc>
                <a:spcPct val="90000"/>
              </a:lnSpc>
              <a:spcBef>
                <a:spcPts val="750"/>
              </a:spcBef>
              <a:spcAft>
                <a:spcPts val="0"/>
              </a:spcAft>
              <a:buClr>
                <a:schemeClr val="dk1"/>
              </a:buClr>
              <a:buSzPts val="1800"/>
              <a:buNone/>
            </a:pPr>
            <a:r>
              <a:rPr lang="en-GB" b="1" dirty="0">
                <a:latin typeface="Trebuchet MS" panose="020B0603020202020204" pitchFamily="34" charset="0"/>
              </a:rPr>
              <a:t>An action plan: </a:t>
            </a:r>
            <a:r>
              <a:rPr lang="en-GB" dirty="0">
                <a:latin typeface="Trebuchet MS" panose="020B0603020202020204" pitchFamily="34" charset="0"/>
              </a:rPr>
              <a:t>Mapping a path for the expected development</a:t>
            </a:r>
            <a:endParaRPr dirty="0"/>
          </a:p>
          <a:p>
            <a:pPr marL="0" lvl="0" indent="0" algn="l" rtl="0">
              <a:lnSpc>
                <a:spcPct val="90000"/>
              </a:lnSpc>
              <a:spcBef>
                <a:spcPts val="750"/>
              </a:spcBef>
              <a:spcAft>
                <a:spcPts val="0"/>
              </a:spcAft>
              <a:buClr>
                <a:schemeClr val="dk1"/>
              </a:buClr>
              <a:buSzPts val="1800"/>
              <a:buNone/>
            </a:pPr>
            <a:endParaRPr dirty="0">
              <a:solidFill>
                <a:srgbClr val="0A0A0A"/>
              </a:solidFill>
              <a:latin typeface="Avenir"/>
              <a:ea typeface="Avenir"/>
              <a:cs typeface="Avenir"/>
              <a:sym typeface="Avenir"/>
            </a:endParaRPr>
          </a:p>
          <a:p>
            <a:pPr marL="0" lvl="0" indent="0" algn="l" rtl="0">
              <a:lnSpc>
                <a:spcPct val="90000"/>
              </a:lnSpc>
              <a:spcBef>
                <a:spcPts val="750"/>
              </a:spcBef>
              <a:spcAft>
                <a:spcPts val="0"/>
              </a:spcAft>
              <a:buClr>
                <a:schemeClr val="dk1"/>
              </a:buClr>
              <a:buSzPts val="1800"/>
              <a:buNone/>
            </a:pPr>
            <a:endParaRPr dirty="0"/>
          </a:p>
        </p:txBody>
      </p:sp>
      <p:sp>
        <p:nvSpPr>
          <p:cNvPr id="222" name="Google Shape;222;p13"/>
          <p:cNvSpPr/>
          <p:nvPr/>
        </p:nvSpPr>
        <p:spPr>
          <a:xfrm>
            <a:off x="524425" y="5402510"/>
            <a:ext cx="9144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223" name="Google Shape;223;p13"/>
          <p:cNvSpPr/>
          <p:nvPr/>
        </p:nvSpPr>
        <p:spPr>
          <a:xfrm>
            <a:off x="524425" y="585971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224" name="Google Shape;224;p13"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225" name="Google Shape;225;p13"/>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2" name="Picture 1">
            <a:extLst>
              <a:ext uri="{FF2B5EF4-FFF2-40B4-BE49-F238E27FC236}">
                <a16:creationId xmlns:a16="http://schemas.microsoft.com/office/drawing/2014/main" id="{49D66B49-475A-44E4-A9A5-279C432D7265}"/>
              </a:ext>
            </a:extLst>
          </p:cNvPr>
          <p:cNvPicPr>
            <a:picLocks noChangeAspect="1"/>
          </p:cNvPicPr>
          <p:nvPr/>
        </p:nvPicPr>
        <p:blipFill>
          <a:blip r:embed="rId4"/>
          <a:stretch>
            <a:fillRect/>
          </a:stretch>
        </p:blipFill>
        <p:spPr>
          <a:xfrm>
            <a:off x="3972228" y="2057463"/>
            <a:ext cx="5088645" cy="29420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4"/>
          <p:cNvSpPr>
            <a:spLocks noGrp="1"/>
          </p:cNvSpPr>
          <p:nvPr>
            <p:ph type="ctrTitle"/>
          </p:nvPr>
        </p:nvSpPr>
        <p:spPr>
          <a:xfrm>
            <a:off x="207595" y="1492154"/>
            <a:ext cx="8520600" cy="860163"/>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Trebuchet MS"/>
              <a:buNone/>
            </a:pPr>
            <a:r>
              <a:rPr lang="en-GB" sz="3060" b="1">
                <a:solidFill>
                  <a:schemeClr val="lt1"/>
                </a:solidFill>
                <a:latin typeface="Trebuchet MS"/>
                <a:ea typeface="Trebuchet MS"/>
                <a:cs typeface="Trebuchet MS"/>
                <a:sym typeface="Trebuchet MS"/>
              </a:rPr>
              <a:t>Essential Steps to Creating an Employee Development Plan</a:t>
            </a:r>
            <a:endParaRPr sz="3060" b="1">
              <a:solidFill>
                <a:schemeClr val="lt1"/>
              </a:solidFill>
            </a:endParaRPr>
          </a:p>
        </p:txBody>
      </p:sp>
      <p:sp>
        <p:nvSpPr>
          <p:cNvPr id="231" name="Google Shape;231;p14"/>
          <p:cNvSpPr txBox="1">
            <a:spLocks noGrp="1"/>
          </p:cNvSpPr>
          <p:nvPr>
            <p:ph type="subTitle" idx="1"/>
          </p:nvPr>
        </p:nvSpPr>
        <p:spPr>
          <a:xfrm>
            <a:off x="415425" y="2337898"/>
            <a:ext cx="8313149" cy="3330158"/>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1800"/>
              <a:buNone/>
            </a:pPr>
            <a:endParaRPr>
              <a:solidFill>
                <a:srgbClr val="0A0A0A"/>
              </a:solidFill>
              <a:latin typeface="Avenir"/>
              <a:ea typeface="Avenir"/>
              <a:cs typeface="Avenir"/>
              <a:sym typeface="Avenir"/>
            </a:endParaRPr>
          </a:p>
          <a:p>
            <a:pPr marL="0" lvl="0" indent="0" algn="l" rtl="0">
              <a:lnSpc>
                <a:spcPct val="90000"/>
              </a:lnSpc>
              <a:spcBef>
                <a:spcPts val="750"/>
              </a:spcBef>
              <a:spcAft>
                <a:spcPts val="0"/>
              </a:spcAft>
              <a:buClr>
                <a:schemeClr val="dk1"/>
              </a:buClr>
              <a:buSzPts val="1800"/>
              <a:buNone/>
            </a:pPr>
            <a:endParaRPr>
              <a:solidFill>
                <a:srgbClr val="0A0A0A"/>
              </a:solidFill>
              <a:latin typeface="Avenir"/>
              <a:ea typeface="Avenir"/>
              <a:cs typeface="Avenir"/>
              <a:sym typeface="Avenir"/>
            </a:endParaRPr>
          </a:p>
          <a:p>
            <a:pPr marL="0" lvl="0" indent="0" algn="l" rtl="0">
              <a:lnSpc>
                <a:spcPct val="90000"/>
              </a:lnSpc>
              <a:spcBef>
                <a:spcPts val="750"/>
              </a:spcBef>
              <a:spcAft>
                <a:spcPts val="0"/>
              </a:spcAft>
              <a:buClr>
                <a:schemeClr val="dk1"/>
              </a:buClr>
              <a:buSzPts val="1800"/>
              <a:buNone/>
            </a:pPr>
            <a:endParaRPr/>
          </a:p>
        </p:txBody>
      </p:sp>
      <p:sp>
        <p:nvSpPr>
          <p:cNvPr id="232" name="Google Shape;232;p14"/>
          <p:cNvSpPr/>
          <p:nvPr/>
        </p:nvSpPr>
        <p:spPr>
          <a:xfrm>
            <a:off x="524425" y="5402510"/>
            <a:ext cx="9144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233" name="Google Shape;233;p14"/>
          <p:cNvSpPr/>
          <p:nvPr/>
        </p:nvSpPr>
        <p:spPr>
          <a:xfrm>
            <a:off x="524425" y="585971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234" name="Google Shape;234;p14"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235" name="Google Shape;235;p14"/>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236" name="Google Shape;236;p14"/>
          <p:cNvSpPr txBox="1"/>
          <p:nvPr/>
        </p:nvSpPr>
        <p:spPr>
          <a:xfrm>
            <a:off x="501620" y="2509348"/>
            <a:ext cx="8140758" cy="36932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dk1"/>
                </a:solidFill>
                <a:latin typeface="Trebuchet MS" panose="020B0603020202020204" pitchFamily="34" charset="0"/>
                <a:ea typeface="Trebuchet MS"/>
                <a:cs typeface="Trebuchet MS"/>
                <a:sym typeface="Trebuchet MS"/>
              </a:rPr>
              <a:t>Step 1: Think about business goals </a:t>
            </a:r>
          </a:p>
          <a:p>
            <a:pPr marL="0" marR="0" lvl="0" indent="0" algn="l" rtl="0">
              <a:spcBef>
                <a:spcPts val="0"/>
              </a:spcBef>
              <a:spcAft>
                <a:spcPts val="0"/>
              </a:spcAft>
              <a:buNone/>
            </a:pPr>
            <a:endParaRPr lang="en-GB" sz="1800" b="1" dirty="0">
              <a:solidFill>
                <a:schemeClr val="dk1"/>
              </a:solidFill>
              <a:latin typeface="Trebuchet MS" panose="020B0603020202020204" pitchFamily="34" charset="0"/>
              <a:ea typeface="Trebuchet MS"/>
              <a:cs typeface="Trebuchet MS"/>
              <a:sym typeface="Trebuchet MS"/>
            </a:endParaRPr>
          </a:p>
          <a:p>
            <a:pPr marL="0" marR="0" lvl="0" indent="0" algn="l" rtl="0">
              <a:spcBef>
                <a:spcPts val="0"/>
              </a:spcBef>
              <a:spcAft>
                <a:spcPts val="0"/>
              </a:spcAft>
              <a:buNone/>
            </a:pPr>
            <a:r>
              <a:rPr lang="en-GB" sz="1800" b="1" dirty="0">
                <a:solidFill>
                  <a:schemeClr val="dk1"/>
                </a:solidFill>
                <a:latin typeface="Trebuchet MS" panose="020B0603020202020204" pitchFamily="34" charset="0"/>
                <a:ea typeface="Trebuchet MS"/>
                <a:cs typeface="Trebuchet MS"/>
                <a:sym typeface="Trebuchet MS"/>
              </a:rPr>
              <a:t>Step 2: Talk to your employees</a:t>
            </a:r>
          </a:p>
          <a:p>
            <a:pPr marL="0" marR="0" lvl="0" indent="0" algn="l" rtl="0">
              <a:spcBef>
                <a:spcPts val="0"/>
              </a:spcBef>
              <a:spcAft>
                <a:spcPts val="0"/>
              </a:spcAft>
              <a:buNone/>
            </a:pPr>
            <a:endParaRPr lang="en-GB" sz="1800" b="1" dirty="0">
              <a:solidFill>
                <a:schemeClr val="dk1"/>
              </a:solidFill>
              <a:latin typeface="Trebuchet MS" panose="020B0603020202020204" pitchFamily="34" charset="0"/>
              <a:ea typeface="Trebuchet MS"/>
              <a:cs typeface="Trebuchet MS"/>
              <a:sym typeface="Trebuchet MS"/>
            </a:endParaRPr>
          </a:p>
          <a:p>
            <a:pPr marL="0" marR="0" lvl="0" indent="0" algn="l" rtl="0">
              <a:spcBef>
                <a:spcPts val="0"/>
              </a:spcBef>
              <a:spcAft>
                <a:spcPts val="0"/>
              </a:spcAft>
              <a:buNone/>
            </a:pPr>
            <a:r>
              <a:rPr lang="en-GB" sz="1800" b="1" dirty="0">
                <a:solidFill>
                  <a:schemeClr val="dk1"/>
                </a:solidFill>
                <a:latin typeface="Trebuchet MS" panose="020B0603020202020204" pitchFamily="34" charset="0"/>
                <a:ea typeface="Trebuchet MS"/>
                <a:cs typeface="Trebuchet MS"/>
                <a:sym typeface="Trebuchet MS"/>
              </a:rPr>
              <a:t>Step 3: Recognize potential vs. readiness</a:t>
            </a:r>
          </a:p>
          <a:p>
            <a:pPr marL="0" marR="0" lvl="0" indent="0" algn="l" rtl="0">
              <a:spcBef>
                <a:spcPts val="0"/>
              </a:spcBef>
              <a:spcAft>
                <a:spcPts val="0"/>
              </a:spcAft>
              <a:buNone/>
            </a:pPr>
            <a:endParaRPr lang="en-GB" sz="1800" b="1" dirty="0">
              <a:solidFill>
                <a:schemeClr val="dk1"/>
              </a:solidFill>
              <a:latin typeface="Trebuchet MS" panose="020B0603020202020204" pitchFamily="34" charset="0"/>
              <a:ea typeface="Trebuchet MS"/>
              <a:cs typeface="Trebuchet MS"/>
              <a:sym typeface="Trebuchet MS"/>
            </a:endParaRPr>
          </a:p>
          <a:p>
            <a:pPr marL="0" marR="0" lvl="0" indent="0" algn="l" rtl="0">
              <a:spcBef>
                <a:spcPts val="0"/>
              </a:spcBef>
              <a:spcAft>
                <a:spcPts val="0"/>
              </a:spcAft>
              <a:buNone/>
            </a:pPr>
            <a:r>
              <a:rPr lang="en-GB" sz="1800" b="1" dirty="0">
                <a:solidFill>
                  <a:schemeClr val="dk1"/>
                </a:solidFill>
                <a:latin typeface="Trebuchet MS" panose="020B0603020202020204" pitchFamily="34" charset="0"/>
                <a:ea typeface="Trebuchet MS"/>
                <a:cs typeface="Trebuchet MS"/>
                <a:sym typeface="Trebuchet MS"/>
              </a:rPr>
              <a:t>Step 4: Consider the skills and training needed by each worker</a:t>
            </a:r>
          </a:p>
          <a:p>
            <a:pPr marL="0" marR="0" lvl="0" indent="0" algn="l" rtl="0">
              <a:spcBef>
                <a:spcPts val="0"/>
              </a:spcBef>
              <a:spcAft>
                <a:spcPts val="0"/>
              </a:spcAft>
              <a:buNone/>
            </a:pPr>
            <a:endParaRPr lang="en-GB" sz="1800" b="1" dirty="0">
              <a:solidFill>
                <a:schemeClr val="dk1"/>
              </a:solidFill>
              <a:latin typeface="Trebuchet MS" panose="020B0603020202020204" pitchFamily="34" charset="0"/>
              <a:ea typeface="Trebuchet MS"/>
              <a:cs typeface="Trebuchet MS"/>
              <a:sym typeface="Trebuchet MS"/>
            </a:endParaRPr>
          </a:p>
          <a:p>
            <a:pPr marL="0" marR="0" lvl="0" indent="0" algn="l" rtl="0">
              <a:spcBef>
                <a:spcPts val="0"/>
              </a:spcBef>
              <a:spcAft>
                <a:spcPts val="0"/>
              </a:spcAft>
              <a:buNone/>
            </a:pPr>
            <a:r>
              <a:rPr lang="en-GB" sz="1800" b="1" dirty="0">
                <a:solidFill>
                  <a:schemeClr val="dk1"/>
                </a:solidFill>
                <a:latin typeface="Trebuchet MS" panose="020B0603020202020204" pitchFamily="34" charset="0"/>
                <a:ea typeface="Trebuchet MS"/>
                <a:cs typeface="Trebuchet MS"/>
                <a:sym typeface="Trebuchet MS"/>
              </a:rPr>
              <a:t>Step 5: Explore and identify opportunities and approaches that can be used</a:t>
            </a:r>
          </a:p>
          <a:p>
            <a:pPr marL="0" marR="0" lvl="0" indent="0" algn="l" rtl="0">
              <a:spcBef>
                <a:spcPts val="0"/>
              </a:spcBef>
              <a:spcAft>
                <a:spcPts val="0"/>
              </a:spcAft>
              <a:buNone/>
            </a:pPr>
            <a:endParaRPr lang="en-GB" sz="1800" b="1" dirty="0">
              <a:solidFill>
                <a:schemeClr val="dk1"/>
              </a:solidFill>
              <a:latin typeface="Trebuchet MS" panose="020B0603020202020204" pitchFamily="34" charset="0"/>
              <a:ea typeface="Trebuchet MS"/>
              <a:cs typeface="Trebuchet MS"/>
              <a:sym typeface="Trebuchet MS"/>
            </a:endParaRPr>
          </a:p>
          <a:p>
            <a:pPr marL="0" marR="0" lvl="0" indent="0" algn="l" rtl="0">
              <a:spcBef>
                <a:spcPts val="0"/>
              </a:spcBef>
              <a:spcAft>
                <a:spcPts val="0"/>
              </a:spcAft>
              <a:buNone/>
            </a:pPr>
            <a:endParaRPr lang="en-GB" sz="1800" b="1" dirty="0">
              <a:solidFill>
                <a:schemeClr val="dk1"/>
              </a:solidFill>
              <a:latin typeface="Trebuchet MS" panose="020B0603020202020204" pitchFamily="34" charset="0"/>
              <a:ea typeface="Trebuchet MS"/>
              <a:cs typeface="Trebuchet MS"/>
              <a:sym typeface="Trebuchet MS"/>
            </a:endParaRPr>
          </a:p>
          <a:p>
            <a:pPr marL="0" marR="0" lvl="0" indent="0" algn="l" rtl="0">
              <a:spcBef>
                <a:spcPts val="0"/>
              </a:spcBef>
              <a:spcAft>
                <a:spcPts val="0"/>
              </a:spcAft>
              <a:buNone/>
            </a:pPr>
            <a:endParaRPr sz="1800" b="1" dirty="0">
              <a:solidFill>
                <a:schemeClr val="dk1"/>
              </a:solidFill>
              <a:latin typeface="Trebuchet MS" panose="020B0603020202020204" pitchFamily="34" charset="0"/>
              <a:ea typeface="Trebuchet MS"/>
              <a:cs typeface="Trebuchet MS"/>
              <a:sym typeface="Trebuchet MS"/>
            </a:endParaRPr>
          </a:p>
        </p:txBody>
      </p:sp>
      <p:sp>
        <p:nvSpPr>
          <p:cNvPr id="7" name="Google Shape;258;p16">
            <a:extLst>
              <a:ext uri="{FF2B5EF4-FFF2-40B4-BE49-F238E27FC236}">
                <a16:creationId xmlns:a16="http://schemas.microsoft.com/office/drawing/2014/main" id="{8212A314-51FD-49EC-A940-205FF1BA37FD}"/>
              </a:ext>
            </a:extLst>
          </p:cNvPr>
          <p:cNvSpPr txBox="1"/>
          <p:nvPr/>
        </p:nvSpPr>
        <p:spPr>
          <a:xfrm>
            <a:off x="-203396" y="5160296"/>
            <a:ext cx="8599251"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en-GB" sz="1800" dirty="0">
              <a:solidFill>
                <a:schemeClr val="dk1"/>
              </a:solidFill>
              <a:latin typeface="Trebuchet MS" panose="020B0603020202020204" pitchFamily="34" charset="0"/>
              <a:ea typeface="Trebuchet MS"/>
              <a:cs typeface="Trebuchet MS"/>
              <a:sym typeface="Trebuchet MS"/>
            </a:endParaRPr>
          </a:p>
          <a:p>
            <a:pPr lvl="0" algn="r"/>
            <a:r>
              <a:rPr lang="en-US" sz="1600" b="1" dirty="0">
                <a:latin typeface="Trebuchet MS" panose="020B0603020202020204" pitchFamily="34" charset="0"/>
                <a:hlinkClick r:id="rId4"/>
              </a:rPr>
              <a:t>Employee Development Plan Checklist</a:t>
            </a:r>
            <a:r>
              <a:rPr lang="en-GB" sz="1600" b="1" dirty="0">
                <a:latin typeface="Trebuchet MS" panose="020B0603020202020204" pitchFamily="34" charset="0"/>
                <a:hlinkClick r:id="rId4"/>
              </a:rPr>
              <a:t>: 4 Winning Steps to Engaged Employees</a:t>
            </a:r>
            <a:endParaRPr sz="1600" b="1" dirty="0">
              <a:latin typeface="Trebuchet MS" panose="020B0603020202020204" pitchFamily="34" charset="0"/>
            </a:endParaRPr>
          </a:p>
          <a:p>
            <a:pPr marL="0" marR="0" lvl="0" indent="0" algn="l" rtl="0">
              <a:spcBef>
                <a:spcPts val="0"/>
              </a:spcBef>
              <a:spcAft>
                <a:spcPts val="0"/>
              </a:spcAft>
              <a:buNone/>
            </a:pPr>
            <a:endParaRPr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600" b="1"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600" b="1" dirty="0">
              <a:solidFill>
                <a:schemeClr val="dk1"/>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7"/>
          <p:cNvSpPr>
            <a:spLocks noGrp="1"/>
          </p:cNvSpPr>
          <p:nvPr>
            <p:ph type="ctrTitle"/>
          </p:nvPr>
        </p:nvSpPr>
        <p:spPr>
          <a:xfrm>
            <a:off x="311700" y="1642466"/>
            <a:ext cx="8520600" cy="528865"/>
          </a:xfrm>
          <a:prstGeom prst="roundRect">
            <a:avLst>
              <a:gd name="adj" fmla="val 16667"/>
            </a:avLst>
          </a:prstGeom>
          <a:solidFill>
            <a:srgbClr val="3087B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2"/>
              </a:buClr>
              <a:buSzPts val="3060"/>
              <a:buFont typeface="Trebuchet MS"/>
              <a:buNone/>
            </a:pPr>
            <a:r>
              <a:rPr lang="en-GB" sz="3060" b="1">
                <a:solidFill>
                  <a:schemeClr val="lt2"/>
                </a:solidFill>
                <a:latin typeface="Trebuchet MS"/>
                <a:ea typeface="Trebuchet MS"/>
                <a:cs typeface="Trebuchet MS"/>
                <a:sym typeface="Trebuchet MS"/>
              </a:rPr>
              <a:t>Summary/Conclusion</a:t>
            </a:r>
            <a:endParaRPr/>
          </a:p>
        </p:txBody>
      </p:sp>
      <p:sp>
        <p:nvSpPr>
          <p:cNvPr id="264" name="Google Shape;264;p17"/>
          <p:cNvSpPr txBox="1">
            <a:spLocks noGrp="1"/>
          </p:cNvSpPr>
          <p:nvPr>
            <p:ph type="subTitle" idx="1"/>
          </p:nvPr>
        </p:nvSpPr>
        <p:spPr>
          <a:xfrm>
            <a:off x="311700" y="2271549"/>
            <a:ext cx="8520600" cy="3891745"/>
          </a:xfrm>
          <a:prstGeom prst="rect">
            <a:avLst/>
          </a:prstGeom>
          <a:noFill/>
          <a:ln>
            <a:noFill/>
          </a:ln>
        </p:spPr>
        <p:txBody>
          <a:bodyPr spcFirstLastPara="1" wrap="square" lIns="91425" tIns="91425" rIns="91425" bIns="91425" anchor="t" anchorCtr="0">
            <a:noAutofit/>
          </a:bodyPr>
          <a:lstStyle/>
          <a:p>
            <a:pPr marL="342900" lvl="0" indent="-342900" algn="l" rtl="0">
              <a:lnSpc>
                <a:spcPct val="90000"/>
              </a:lnSpc>
              <a:spcBef>
                <a:spcPts val="750"/>
              </a:spcBef>
              <a:spcAft>
                <a:spcPts val="0"/>
              </a:spcAft>
              <a:buClr>
                <a:schemeClr val="dk1"/>
              </a:buClr>
              <a:buSzPts val="1800"/>
              <a:buFont typeface="Trebuchet MS"/>
              <a:buAutoNum type="arabicPeriod"/>
            </a:pPr>
            <a:r>
              <a:rPr lang="en-GB" dirty="0">
                <a:latin typeface="Trebuchet MS" panose="020B0603020202020204" pitchFamily="34" charset="0"/>
              </a:rPr>
              <a:t>Employee development plans are action plans.</a:t>
            </a:r>
          </a:p>
          <a:p>
            <a:pPr marL="342900" lvl="0" indent="-342900" algn="l" rtl="0">
              <a:lnSpc>
                <a:spcPct val="90000"/>
              </a:lnSpc>
              <a:spcBef>
                <a:spcPts val="750"/>
              </a:spcBef>
              <a:spcAft>
                <a:spcPts val="0"/>
              </a:spcAft>
              <a:buClr>
                <a:schemeClr val="dk1"/>
              </a:buClr>
              <a:buSzPts val="1800"/>
              <a:buFont typeface="Trebuchet MS"/>
              <a:buAutoNum type="arabicPeriod"/>
            </a:pPr>
            <a:r>
              <a:rPr lang="en-GB" dirty="0">
                <a:latin typeface="Trebuchet MS" panose="020B0603020202020204" pitchFamily="34" charset="0"/>
              </a:rPr>
              <a:t>No one-size-fits-all solution.</a:t>
            </a:r>
            <a:endParaRPr dirty="0">
              <a:latin typeface="Trebuchet MS" panose="020B0603020202020204" pitchFamily="34" charset="0"/>
            </a:endParaRPr>
          </a:p>
          <a:p>
            <a:pPr marL="342900" lvl="0" indent="-342900" algn="l" rtl="0">
              <a:lnSpc>
                <a:spcPct val="90000"/>
              </a:lnSpc>
              <a:spcBef>
                <a:spcPts val="750"/>
              </a:spcBef>
              <a:spcAft>
                <a:spcPts val="0"/>
              </a:spcAft>
              <a:buClr>
                <a:schemeClr val="dk1"/>
              </a:buClr>
              <a:buSzPts val="1800"/>
              <a:buFont typeface="Trebuchet MS"/>
              <a:buAutoNum type="arabicPeriod"/>
            </a:pPr>
            <a:r>
              <a:rPr lang="en-GB" dirty="0">
                <a:latin typeface="Trebuchet MS" panose="020B0603020202020204" pitchFamily="34" charset="0"/>
              </a:rPr>
              <a:t>Conduct regular reviews of the development to assess effectiveness of the development plan and how it can be improved.</a:t>
            </a:r>
            <a:endParaRPr dirty="0">
              <a:latin typeface="Trebuchet MS" panose="020B0603020202020204" pitchFamily="34" charset="0"/>
            </a:endParaRPr>
          </a:p>
          <a:p>
            <a:pPr marL="342900" lvl="0" indent="-342900" algn="l" rtl="0">
              <a:lnSpc>
                <a:spcPct val="90000"/>
              </a:lnSpc>
              <a:spcBef>
                <a:spcPts val="750"/>
              </a:spcBef>
              <a:spcAft>
                <a:spcPts val="0"/>
              </a:spcAft>
              <a:buClr>
                <a:schemeClr val="dk1"/>
              </a:buClr>
              <a:buSzPts val="1800"/>
              <a:buFont typeface="Trebuchet MS"/>
              <a:buAutoNum type="arabicPeriod"/>
            </a:pPr>
            <a:r>
              <a:rPr lang="en-GB" dirty="0">
                <a:latin typeface="Trebuchet MS" panose="020B0603020202020204" pitchFamily="34" charset="0"/>
              </a:rPr>
              <a:t>Two types of employee development Plans: </a:t>
            </a:r>
          </a:p>
          <a:p>
            <a:pPr marL="800100" lvl="1" algn="l">
              <a:spcBef>
                <a:spcPts val="750"/>
              </a:spcBef>
              <a:buSzPts val="1800"/>
              <a:buFont typeface="Arial" panose="020B0604020202020204" pitchFamily="34" charset="0"/>
              <a:buChar char="•"/>
            </a:pPr>
            <a:r>
              <a:rPr lang="en-GB" dirty="0">
                <a:latin typeface="Trebuchet MS" panose="020B0603020202020204" pitchFamily="34" charset="0"/>
              </a:rPr>
              <a:t>Professional Growth Plans </a:t>
            </a:r>
          </a:p>
          <a:p>
            <a:pPr marL="800100" lvl="1" algn="l">
              <a:spcBef>
                <a:spcPts val="750"/>
              </a:spcBef>
              <a:buSzPts val="1800"/>
              <a:buFont typeface="Arial" panose="020B0604020202020204" pitchFamily="34" charset="0"/>
              <a:buChar char="•"/>
            </a:pPr>
            <a:r>
              <a:rPr lang="en-GB" dirty="0">
                <a:latin typeface="Trebuchet MS" panose="020B0603020202020204" pitchFamily="34" charset="0"/>
              </a:rPr>
              <a:t>Performance improvement plans</a:t>
            </a:r>
            <a:endParaRPr dirty="0">
              <a:latin typeface="Trebuchet MS" panose="020B0603020202020204" pitchFamily="34" charset="0"/>
            </a:endParaRPr>
          </a:p>
          <a:p>
            <a:pPr marL="342900" lvl="0" indent="-342900" algn="l" rtl="0">
              <a:lnSpc>
                <a:spcPct val="90000"/>
              </a:lnSpc>
              <a:spcBef>
                <a:spcPts val="750"/>
              </a:spcBef>
              <a:spcAft>
                <a:spcPts val="0"/>
              </a:spcAft>
              <a:buClr>
                <a:schemeClr val="dk1"/>
              </a:buClr>
              <a:buSzPts val="1800"/>
              <a:buFont typeface="Trebuchet MS"/>
              <a:buAutoNum type="arabicPeriod"/>
            </a:pPr>
            <a:r>
              <a:rPr lang="en-GB" dirty="0">
                <a:latin typeface="Trebuchet MS" panose="020B0603020202020204" pitchFamily="34" charset="0"/>
              </a:rPr>
              <a:t>They must include </a:t>
            </a:r>
          </a:p>
          <a:p>
            <a:pPr marL="800100" lvl="1" algn="l">
              <a:spcBef>
                <a:spcPts val="750"/>
              </a:spcBef>
              <a:buSzPts val="1800"/>
              <a:buFont typeface="Arial" panose="020B0604020202020204" pitchFamily="34" charset="0"/>
              <a:buChar char="•"/>
            </a:pPr>
            <a:r>
              <a:rPr lang="en-GB" dirty="0">
                <a:solidFill>
                  <a:srgbClr val="0A0A0A"/>
                </a:solidFill>
                <a:latin typeface="Trebuchet MS" panose="020B0603020202020204" pitchFamily="34" charset="0"/>
                <a:ea typeface="Avenir"/>
                <a:cs typeface="Avenir"/>
                <a:sym typeface="Avenir"/>
              </a:rPr>
              <a:t>Career development goals </a:t>
            </a:r>
          </a:p>
          <a:p>
            <a:pPr marL="800100" lvl="1" algn="l">
              <a:spcBef>
                <a:spcPts val="750"/>
              </a:spcBef>
              <a:buSzPts val="1800"/>
              <a:buFont typeface="Arial" panose="020B0604020202020204" pitchFamily="34" charset="0"/>
              <a:buChar char="•"/>
            </a:pPr>
            <a:r>
              <a:rPr lang="en-GB" dirty="0">
                <a:latin typeface="Trebuchet MS" panose="020B0603020202020204" pitchFamily="34" charset="0"/>
              </a:rPr>
              <a:t>Work development needs </a:t>
            </a:r>
          </a:p>
          <a:p>
            <a:pPr marL="800100" lvl="1" algn="l">
              <a:spcBef>
                <a:spcPts val="750"/>
              </a:spcBef>
              <a:buSzPts val="1800"/>
              <a:buFont typeface="Arial" panose="020B0604020202020204" pitchFamily="34" charset="0"/>
              <a:buChar char="•"/>
            </a:pPr>
            <a:r>
              <a:rPr lang="en-GB" dirty="0">
                <a:latin typeface="Trebuchet MS" panose="020B0603020202020204" pitchFamily="34" charset="0"/>
              </a:rPr>
              <a:t>Plan for action</a:t>
            </a:r>
            <a:endParaRPr dirty="0">
              <a:latin typeface="Trebuchet MS" panose="020B0603020202020204" pitchFamily="34" charset="0"/>
            </a:endParaRPr>
          </a:p>
          <a:p>
            <a:pPr marL="342900" lvl="0" indent="-228600" algn="l" rtl="0">
              <a:lnSpc>
                <a:spcPct val="90000"/>
              </a:lnSpc>
              <a:spcBef>
                <a:spcPts val="750"/>
              </a:spcBef>
              <a:spcAft>
                <a:spcPts val="0"/>
              </a:spcAft>
              <a:buClr>
                <a:schemeClr val="dk1"/>
              </a:buClr>
              <a:buSzPts val="1800"/>
              <a:buFont typeface="Trebuchet MS"/>
              <a:buNone/>
            </a:pPr>
            <a:endParaRPr dirty="0"/>
          </a:p>
          <a:p>
            <a:pPr marL="0" lvl="0" indent="0" algn="l" rtl="0">
              <a:lnSpc>
                <a:spcPct val="90000"/>
              </a:lnSpc>
              <a:spcBef>
                <a:spcPts val="750"/>
              </a:spcBef>
              <a:spcAft>
                <a:spcPts val="0"/>
              </a:spcAft>
              <a:buClr>
                <a:schemeClr val="dk1"/>
              </a:buClr>
              <a:buSzPts val="1800"/>
              <a:buNone/>
            </a:pPr>
            <a:endParaRPr dirty="0"/>
          </a:p>
        </p:txBody>
      </p:sp>
      <p:pic>
        <p:nvPicPr>
          <p:cNvPr id="265" name="Google Shape;265;p17"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266" name="Google Shape;266;p17"/>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7"/>
          <p:cNvSpPr>
            <a:spLocks noGrp="1"/>
          </p:cNvSpPr>
          <p:nvPr>
            <p:ph type="ctrTitle"/>
          </p:nvPr>
        </p:nvSpPr>
        <p:spPr>
          <a:xfrm>
            <a:off x="311700" y="1642466"/>
            <a:ext cx="8520600" cy="528865"/>
          </a:xfrm>
          <a:prstGeom prst="roundRect">
            <a:avLst>
              <a:gd name="adj" fmla="val 16667"/>
            </a:avLst>
          </a:prstGeom>
          <a:solidFill>
            <a:srgbClr val="3087B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2"/>
              </a:buClr>
              <a:buSzPts val="3060"/>
              <a:buFont typeface="Trebuchet MS"/>
              <a:buNone/>
            </a:pPr>
            <a:r>
              <a:rPr lang="en-GB" sz="3060" b="1" dirty="0">
                <a:solidFill>
                  <a:schemeClr val="lt2"/>
                </a:solidFill>
                <a:latin typeface="Trebuchet MS"/>
                <a:ea typeface="Trebuchet MS"/>
                <a:cs typeface="Trebuchet MS"/>
                <a:sym typeface="Trebuchet MS"/>
              </a:rPr>
              <a:t>References – Additional Reading</a:t>
            </a:r>
            <a:endParaRPr dirty="0"/>
          </a:p>
        </p:txBody>
      </p:sp>
      <p:sp>
        <p:nvSpPr>
          <p:cNvPr id="264" name="Google Shape;264;p17"/>
          <p:cNvSpPr txBox="1">
            <a:spLocks noGrp="1"/>
          </p:cNvSpPr>
          <p:nvPr>
            <p:ph type="subTitle" idx="1"/>
          </p:nvPr>
        </p:nvSpPr>
        <p:spPr>
          <a:xfrm>
            <a:off x="311701" y="2377440"/>
            <a:ext cx="8621284" cy="3240766"/>
          </a:xfrm>
          <a:prstGeom prst="rect">
            <a:avLst/>
          </a:prstGeom>
          <a:noFill/>
          <a:ln>
            <a:noFill/>
          </a:ln>
        </p:spPr>
        <p:txBody>
          <a:bodyPr spcFirstLastPara="1" wrap="square" lIns="91425" tIns="91425" rIns="91425" bIns="91425" anchor="t" anchorCtr="0">
            <a:noAutofit/>
          </a:bodyPr>
          <a:lstStyle/>
          <a:p>
            <a:pPr algn="l"/>
            <a:r>
              <a:rPr lang="en-GB" dirty="0"/>
              <a:t>Investors in People </a:t>
            </a:r>
            <a:r>
              <a:rPr lang="en-GB" u="sng" dirty="0">
                <a:hlinkClick r:id="rId3"/>
              </a:rPr>
              <a:t>‘Employee Development Plan – Everything you need to know’</a:t>
            </a:r>
            <a:endParaRPr lang="en-GB" u="sng" dirty="0"/>
          </a:p>
          <a:p>
            <a:pPr algn="l"/>
            <a:r>
              <a:rPr lang="en-GB" dirty="0"/>
              <a:t>Kent Peterson (2020)</a:t>
            </a:r>
            <a:r>
              <a:rPr lang="en-GB" u="sng" dirty="0">
                <a:hlinkClick r:id="rId4"/>
              </a:rPr>
              <a:t> ‘Employee Development Plans: 4 Winning Steps to engaged employees’</a:t>
            </a:r>
            <a:r>
              <a:rPr lang="en-GB" dirty="0"/>
              <a:t> </a:t>
            </a:r>
          </a:p>
          <a:p>
            <a:pPr algn="l"/>
            <a:r>
              <a:rPr lang="en-US" dirty="0" err="1"/>
              <a:t>WalkMe</a:t>
            </a:r>
            <a:r>
              <a:rPr lang="en-US" dirty="0"/>
              <a:t> (2017) ‘</a:t>
            </a:r>
            <a:r>
              <a:rPr lang="en-US" u="sng" dirty="0">
                <a:hlinkClick r:id="rId5"/>
              </a:rPr>
              <a:t>Top 4 Employee Development Plan Examples’</a:t>
            </a:r>
            <a:endParaRPr lang="en-US" u="sng" dirty="0"/>
          </a:p>
          <a:p>
            <a:pPr algn="l"/>
            <a:r>
              <a:rPr lang="en-GB" dirty="0"/>
              <a:t>Management Guide Style </a:t>
            </a:r>
            <a:r>
              <a:rPr lang="en-GB" dirty="0">
                <a:hlinkClick r:id="rId6"/>
              </a:rPr>
              <a:t>‘Employee Development Plan’</a:t>
            </a:r>
            <a:endParaRPr lang="en-US" dirty="0"/>
          </a:p>
          <a:p>
            <a:pPr algn="l"/>
            <a:r>
              <a:rPr lang="en-GB" dirty="0"/>
              <a:t>Get Smarter (2019) </a:t>
            </a:r>
            <a:r>
              <a:rPr lang="en-GB" u="sng" dirty="0">
                <a:hlinkClick r:id="rId7"/>
              </a:rPr>
              <a:t>7 steps to creating an employee Development Plan</a:t>
            </a:r>
            <a:endParaRPr lang="en-GB" u="sng" dirty="0"/>
          </a:p>
          <a:p>
            <a:pPr algn="l"/>
            <a:endParaRPr lang="en-US" dirty="0"/>
          </a:p>
          <a:p>
            <a:pPr marL="342900" lvl="0" indent="-228600" algn="l" rtl="0">
              <a:lnSpc>
                <a:spcPct val="90000"/>
              </a:lnSpc>
              <a:spcBef>
                <a:spcPts val="750"/>
              </a:spcBef>
              <a:spcAft>
                <a:spcPts val="0"/>
              </a:spcAft>
              <a:buClr>
                <a:schemeClr val="dk1"/>
              </a:buClr>
              <a:buSzPts val="1800"/>
              <a:buFont typeface="Trebuchet MS"/>
              <a:buNone/>
            </a:pPr>
            <a:endParaRPr lang="en-GB">
              <a:solidFill>
                <a:srgbClr val="FF0000"/>
              </a:solidFill>
              <a:hlinkClick r:id="rId8"/>
            </a:endParaRPr>
          </a:p>
          <a:p>
            <a:pPr marL="342900" lvl="0" indent="-228600" algn="l" rtl="0">
              <a:lnSpc>
                <a:spcPct val="90000"/>
              </a:lnSpc>
              <a:spcBef>
                <a:spcPts val="750"/>
              </a:spcBef>
              <a:spcAft>
                <a:spcPts val="0"/>
              </a:spcAft>
              <a:buClr>
                <a:schemeClr val="dk1"/>
              </a:buClr>
              <a:buSzPts val="1800"/>
              <a:buFont typeface="Trebuchet MS"/>
              <a:buNone/>
            </a:pPr>
            <a:r>
              <a:rPr lang="en-GB">
                <a:solidFill>
                  <a:srgbClr val="FF0000"/>
                </a:solidFill>
                <a:hlinkClick r:id="rId8"/>
              </a:rPr>
              <a:t>https</a:t>
            </a:r>
            <a:r>
              <a:rPr lang="en-GB" dirty="0">
                <a:solidFill>
                  <a:srgbClr val="FF0000"/>
                </a:solidFill>
                <a:hlinkClick r:id="rId8"/>
              </a:rPr>
              <a:t>://www.businessballs.com/self-awareness/kolbs-learning-styles/</a:t>
            </a:r>
            <a:endParaRPr lang="en-GB" dirty="0">
              <a:solidFill>
                <a:srgbClr val="FF0000"/>
              </a:solidFill>
            </a:endParaRPr>
          </a:p>
          <a:p>
            <a:pPr marL="342900" lvl="0" indent="-228600" algn="l" rtl="0">
              <a:lnSpc>
                <a:spcPct val="90000"/>
              </a:lnSpc>
              <a:spcBef>
                <a:spcPts val="750"/>
              </a:spcBef>
              <a:spcAft>
                <a:spcPts val="0"/>
              </a:spcAft>
              <a:buClr>
                <a:schemeClr val="dk1"/>
              </a:buClr>
              <a:buSzPts val="1800"/>
              <a:buFont typeface="Trebuchet MS"/>
              <a:buNone/>
            </a:pPr>
            <a:endParaRPr lang="en-GB" dirty="0">
              <a:solidFill>
                <a:srgbClr val="FF0000"/>
              </a:solidFill>
            </a:endParaRPr>
          </a:p>
          <a:p>
            <a:pPr marL="342900" lvl="0" indent="-228600" algn="l" rtl="0">
              <a:lnSpc>
                <a:spcPct val="90000"/>
              </a:lnSpc>
              <a:spcBef>
                <a:spcPts val="750"/>
              </a:spcBef>
              <a:spcAft>
                <a:spcPts val="0"/>
              </a:spcAft>
              <a:buClr>
                <a:schemeClr val="dk1"/>
              </a:buClr>
              <a:buSzPts val="1800"/>
              <a:buFont typeface="Trebuchet MS"/>
              <a:buNone/>
            </a:pPr>
            <a:endParaRPr dirty="0"/>
          </a:p>
          <a:p>
            <a:pPr marL="0" lvl="0" indent="0" algn="l" rtl="0">
              <a:lnSpc>
                <a:spcPct val="90000"/>
              </a:lnSpc>
              <a:spcBef>
                <a:spcPts val="750"/>
              </a:spcBef>
              <a:spcAft>
                <a:spcPts val="0"/>
              </a:spcAft>
              <a:buClr>
                <a:schemeClr val="dk1"/>
              </a:buClr>
              <a:buSzPts val="1800"/>
              <a:buNone/>
            </a:pPr>
            <a:endParaRPr dirty="0"/>
          </a:p>
        </p:txBody>
      </p:sp>
      <p:pic>
        <p:nvPicPr>
          <p:cNvPr id="265" name="Google Shape;265;p17" descr="A close up of a logo&#10;&#10;Description automatically generated"/>
          <p:cNvPicPr preferRelativeResize="0"/>
          <p:nvPr/>
        </p:nvPicPr>
        <p:blipFill rotWithShape="1">
          <a:blip r:embed="rId9">
            <a:alphaModFix/>
          </a:blip>
          <a:srcRect/>
          <a:stretch/>
        </p:blipFill>
        <p:spPr>
          <a:xfrm>
            <a:off x="524425" y="6307332"/>
            <a:ext cx="1710047" cy="408041"/>
          </a:xfrm>
          <a:prstGeom prst="rect">
            <a:avLst/>
          </a:prstGeom>
          <a:noFill/>
          <a:ln>
            <a:noFill/>
          </a:ln>
        </p:spPr>
      </p:pic>
      <p:sp>
        <p:nvSpPr>
          <p:cNvPr id="266" name="Google Shape;266;p17"/>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860211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7"/>
          <p:cNvSpPr>
            <a:spLocks noGrp="1"/>
          </p:cNvSpPr>
          <p:nvPr>
            <p:ph type="ctrTitle"/>
          </p:nvPr>
        </p:nvSpPr>
        <p:spPr>
          <a:xfrm>
            <a:off x="311700" y="1642466"/>
            <a:ext cx="8520600" cy="528865"/>
          </a:xfrm>
          <a:prstGeom prst="roundRect">
            <a:avLst>
              <a:gd name="adj" fmla="val 16667"/>
            </a:avLst>
          </a:prstGeom>
          <a:solidFill>
            <a:srgbClr val="3087B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2"/>
              </a:buClr>
              <a:buSzPts val="3060"/>
              <a:buFont typeface="Trebuchet MS"/>
              <a:buNone/>
            </a:pPr>
            <a:r>
              <a:rPr lang="en-GB" sz="3060" b="1" dirty="0">
                <a:solidFill>
                  <a:schemeClr val="lt2"/>
                </a:solidFill>
                <a:latin typeface="Trebuchet MS"/>
                <a:ea typeface="Trebuchet MS"/>
                <a:cs typeface="Trebuchet MS"/>
                <a:sym typeface="Trebuchet MS"/>
              </a:rPr>
              <a:t>References – Additional Reading</a:t>
            </a:r>
            <a:endParaRPr dirty="0"/>
          </a:p>
        </p:txBody>
      </p:sp>
      <p:sp>
        <p:nvSpPr>
          <p:cNvPr id="264" name="Google Shape;264;p17"/>
          <p:cNvSpPr txBox="1">
            <a:spLocks noGrp="1"/>
          </p:cNvSpPr>
          <p:nvPr>
            <p:ph type="subTitle" idx="1"/>
          </p:nvPr>
        </p:nvSpPr>
        <p:spPr>
          <a:xfrm>
            <a:off x="311700" y="2461845"/>
            <a:ext cx="8520600" cy="3007203"/>
          </a:xfrm>
          <a:prstGeom prst="rect">
            <a:avLst/>
          </a:prstGeom>
          <a:noFill/>
          <a:ln>
            <a:noFill/>
          </a:ln>
        </p:spPr>
        <p:txBody>
          <a:bodyPr spcFirstLastPara="1" wrap="square" lIns="91425" tIns="91425" rIns="91425" bIns="91425" anchor="t" anchorCtr="0">
            <a:noAutofit/>
          </a:bodyPr>
          <a:lstStyle/>
          <a:p>
            <a:pPr marL="342900" indent="-228600" algn="l"/>
            <a:r>
              <a:rPr lang="en-GB" dirty="0"/>
              <a:t>Society for Human Resource Management </a:t>
            </a:r>
            <a:r>
              <a:rPr lang="en-GB" dirty="0">
                <a:hlinkClick r:id="rId3"/>
              </a:rPr>
              <a:t>‘</a:t>
            </a:r>
            <a:r>
              <a:rPr lang="en-US" dirty="0">
                <a:hlinkClick r:id="rId3"/>
              </a:rPr>
              <a:t>Developing Employees’</a:t>
            </a:r>
            <a:endParaRPr lang="en-US" dirty="0"/>
          </a:p>
          <a:p>
            <a:pPr marL="342900" lvl="0" indent="-228600" algn="l"/>
            <a:r>
              <a:rPr lang="en-GB" dirty="0"/>
              <a:t>John Spacey (2018) </a:t>
            </a:r>
            <a:r>
              <a:rPr lang="en-GB" dirty="0">
                <a:hlinkClick r:id="rId4"/>
              </a:rPr>
              <a:t>‘4 Examples of a Personal Development Plan</a:t>
            </a:r>
            <a:r>
              <a:rPr lang="en-GB" dirty="0"/>
              <a:t>’</a:t>
            </a:r>
          </a:p>
          <a:p>
            <a:pPr marL="342900" indent="-228600" algn="l"/>
            <a:r>
              <a:rPr lang="en-GB" dirty="0"/>
              <a:t>Insperity </a:t>
            </a:r>
            <a:r>
              <a:rPr lang="en-GB" dirty="0">
                <a:hlinkClick r:id="rId5"/>
              </a:rPr>
              <a:t>‘5 steps to creating career development plans that work’</a:t>
            </a:r>
            <a:endParaRPr lang="en-GB" dirty="0"/>
          </a:p>
          <a:p>
            <a:pPr marL="342900" lvl="0" indent="-228600" algn="l"/>
            <a:r>
              <a:rPr lang="en-GB" dirty="0" err="1"/>
              <a:t>Continu</a:t>
            </a:r>
            <a:r>
              <a:rPr lang="en-GB" dirty="0"/>
              <a:t> </a:t>
            </a:r>
            <a:r>
              <a:rPr lang="en-GB" dirty="0">
                <a:hlinkClick r:id="rId6"/>
              </a:rPr>
              <a:t>‘Creating an Employee Development Plan’ </a:t>
            </a:r>
            <a:endParaRPr lang="en-GB" dirty="0"/>
          </a:p>
          <a:p>
            <a:pPr marL="342900" indent="-228600" algn="l"/>
            <a:r>
              <a:rPr lang="en-GB" dirty="0"/>
              <a:t>Monster </a:t>
            </a:r>
            <a:r>
              <a:rPr lang="en-GB" dirty="0">
                <a:hlinkClick r:id="rId7"/>
              </a:rPr>
              <a:t>‘How do I construct an employee development plan?’</a:t>
            </a:r>
            <a:endParaRPr lang="en-GB" dirty="0"/>
          </a:p>
          <a:p>
            <a:pPr marL="342900" indent="-228600" algn="l"/>
            <a:r>
              <a:rPr lang="en-GB" dirty="0"/>
              <a:t>Terra Staffing </a:t>
            </a:r>
            <a:r>
              <a:rPr lang="en-GB" dirty="0">
                <a:hlinkClick r:id="rId8"/>
              </a:rPr>
              <a:t>‘The Best Employee Development Plan Templates’</a:t>
            </a:r>
            <a:endParaRPr lang="en-GB" dirty="0"/>
          </a:p>
          <a:p>
            <a:pPr marL="342900" indent="-228600" algn="l"/>
            <a:endParaRPr lang="en-GB" dirty="0"/>
          </a:p>
          <a:p>
            <a:pPr marL="342900" indent="-228600" algn="l"/>
            <a:endParaRPr lang="en-GB" dirty="0"/>
          </a:p>
          <a:p>
            <a:pPr marL="342900" lvl="0" indent="-228600" algn="l"/>
            <a:endParaRPr dirty="0"/>
          </a:p>
          <a:p>
            <a:pPr marL="0" lvl="0" indent="0" algn="l" rtl="0">
              <a:lnSpc>
                <a:spcPct val="90000"/>
              </a:lnSpc>
              <a:spcBef>
                <a:spcPts val="750"/>
              </a:spcBef>
              <a:spcAft>
                <a:spcPts val="0"/>
              </a:spcAft>
              <a:buClr>
                <a:schemeClr val="dk1"/>
              </a:buClr>
              <a:buSzPts val="1800"/>
              <a:buNone/>
            </a:pPr>
            <a:endParaRPr dirty="0"/>
          </a:p>
        </p:txBody>
      </p:sp>
      <p:pic>
        <p:nvPicPr>
          <p:cNvPr id="265" name="Google Shape;265;p17" descr="A close up of a logo&#10;&#10;Description automatically generated"/>
          <p:cNvPicPr preferRelativeResize="0"/>
          <p:nvPr/>
        </p:nvPicPr>
        <p:blipFill rotWithShape="1">
          <a:blip r:embed="rId9">
            <a:alphaModFix/>
          </a:blip>
          <a:srcRect/>
          <a:stretch/>
        </p:blipFill>
        <p:spPr>
          <a:xfrm>
            <a:off x="524425" y="6307332"/>
            <a:ext cx="1710047" cy="408041"/>
          </a:xfrm>
          <a:prstGeom prst="rect">
            <a:avLst/>
          </a:prstGeom>
          <a:noFill/>
          <a:ln>
            <a:noFill/>
          </a:ln>
        </p:spPr>
      </p:pic>
      <p:sp>
        <p:nvSpPr>
          <p:cNvPr id="266" name="Google Shape;266;p17"/>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rgbClr val="000000"/>
                </a:solidFill>
                <a:latin typeface="Trebuchet MS"/>
                <a:ea typeface="Trebuchet MS"/>
                <a:cs typeface="Trebuchet MS"/>
                <a:sym typeface="Trebuchet MS"/>
              </a:rPr>
              <a:t>2018-1-AT01-KA202-039242</a:t>
            </a:r>
            <a:endParaRPr sz="1800" dirty="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784214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8"/>
          <p:cNvSpPr txBox="1">
            <a:spLocks noGrp="1"/>
          </p:cNvSpPr>
          <p:nvPr>
            <p:ph type="ctrTitle"/>
          </p:nvPr>
        </p:nvSpPr>
        <p:spPr>
          <a:xfrm>
            <a:off x="1143000" y="1577555"/>
            <a:ext cx="6858000" cy="193240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320"/>
              <a:buFont typeface="Trebuchet MS"/>
              <a:buNone/>
            </a:pPr>
            <a:r>
              <a:rPr lang="en-GB" sz="4320" b="1"/>
              <a:t>Thank you for watching!</a:t>
            </a:r>
            <a:br>
              <a:rPr lang="en-GB" sz="4320" b="1" i="1">
                <a:solidFill>
                  <a:schemeClr val="accent4"/>
                </a:solidFill>
              </a:rPr>
            </a:br>
            <a:endParaRPr sz="4050"/>
          </a:p>
        </p:txBody>
      </p:sp>
      <p:pic>
        <p:nvPicPr>
          <p:cNvPr id="272" name="Google Shape;272;p18"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pic>
        <p:nvPicPr>
          <p:cNvPr id="273" name="Google Shape;273;p18"/>
          <p:cNvPicPr preferRelativeResize="0"/>
          <p:nvPr/>
        </p:nvPicPr>
        <p:blipFill rotWithShape="1">
          <a:blip r:embed="rId4">
            <a:alphaModFix/>
          </a:blip>
          <a:srcRect/>
          <a:stretch/>
        </p:blipFill>
        <p:spPr>
          <a:xfrm>
            <a:off x="311700" y="5859710"/>
            <a:ext cx="1439863" cy="398463"/>
          </a:xfrm>
          <a:prstGeom prst="rect">
            <a:avLst/>
          </a:prstGeom>
          <a:noFill/>
          <a:ln>
            <a:noFill/>
          </a:ln>
        </p:spPr>
      </p:pic>
      <p:pic>
        <p:nvPicPr>
          <p:cNvPr id="274" name="Google Shape;274;p18"/>
          <p:cNvPicPr preferRelativeResize="0"/>
          <p:nvPr/>
        </p:nvPicPr>
        <p:blipFill rotWithShape="1">
          <a:blip r:embed="rId5">
            <a:alphaModFix/>
          </a:blip>
          <a:srcRect/>
          <a:stretch/>
        </p:blipFill>
        <p:spPr>
          <a:xfrm>
            <a:off x="1794425" y="5859710"/>
            <a:ext cx="792163" cy="404813"/>
          </a:xfrm>
          <a:prstGeom prst="rect">
            <a:avLst/>
          </a:prstGeom>
          <a:noFill/>
          <a:ln>
            <a:noFill/>
          </a:ln>
        </p:spPr>
      </p:pic>
      <p:pic>
        <p:nvPicPr>
          <p:cNvPr id="275" name="Google Shape;275;p18"/>
          <p:cNvPicPr preferRelativeResize="0"/>
          <p:nvPr/>
        </p:nvPicPr>
        <p:blipFill rotWithShape="1">
          <a:blip r:embed="rId6">
            <a:alphaModFix/>
          </a:blip>
          <a:srcRect/>
          <a:stretch/>
        </p:blipFill>
        <p:spPr>
          <a:xfrm>
            <a:off x="2697713" y="5859710"/>
            <a:ext cx="822325" cy="361950"/>
          </a:xfrm>
          <a:prstGeom prst="rect">
            <a:avLst/>
          </a:prstGeom>
          <a:noFill/>
          <a:ln>
            <a:noFill/>
          </a:ln>
        </p:spPr>
      </p:pic>
      <p:pic>
        <p:nvPicPr>
          <p:cNvPr id="276" name="Google Shape;276;p18"/>
          <p:cNvPicPr preferRelativeResize="0"/>
          <p:nvPr/>
        </p:nvPicPr>
        <p:blipFill rotWithShape="1">
          <a:blip r:embed="rId7">
            <a:alphaModFix/>
          </a:blip>
          <a:srcRect/>
          <a:stretch/>
        </p:blipFill>
        <p:spPr>
          <a:xfrm>
            <a:off x="3572425" y="5859710"/>
            <a:ext cx="1390650" cy="323850"/>
          </a:xfrm>
          <a:prstGeom prst="rect">
            <a:avLst/>
          </a:prstGeom>
          <a:noFill/>
          <a:ln>
            <a:noFill/>
          </a:ln>
        </p:spPr>
      </p:pic>
      <p:pic>
        <p:nvPicPr>
          <p:cNvPr id="277" name="Google Shape;277;p18"/>
          <p:cNvPicPr preferRelativeResize="0"/>
          <p:nvPr/>
        </p:nvPicPr>
        <p:blipFill rotWithShape="1">
          <a:blip r:embed="rId8">
            <a:alphaModFix/>
          </a:blip>
          <a:srcRect/>
          <a:stretch/>
        </p:blipFill>
        <p:spPr>
          <a:xfrm>
            <a:off x="5029750" y="5859710"/>
            <a:ext cx="752475" cy="333375"/>
          </a:xfrm>
          <a:prstGeom prst="rect">
            <a:avLst/>
          </a:prstGeom>
          <a:noFill/>
          <a:ln>
            <a:noFill/>
          </a:ln>
        </p:spPr>
      </p:pic>
      <p:pic>
        <p:nvPicPr>
          <p:cNvPr id="278" name="Google Shape;278;p18"/>
          <p:cNvPicPr preferRelativeResize="0"/>
          <p:nvPr/>
        </p:nvPicPr>
        <p:blipFill rotWithShape="1">
          <a:blip r:embed="rId9">
            <a:alphaModFix/>
          </a:blip>
          <a:srcRect/>
          <a:stretch/>
        </p:blipFill>
        <p:spPr>
          <a:xfrm>
            <a:off x="5858425" y="5859710"/>
            <a:ext cx="342900" cy="306388"/>
          </a:xfrm>
          <a:prstGeom prst="rect">
            <a:avLst/>
          </a:prstGeom>
          <a:noFill/>
          <a:ln>
            <a:noFill/>
          </a:ln>
        </p:spPr>
      </p:pic>
      <p:pic>
        <p:nvPicPr>
          <p:cNvPr id="279" name="Google Shape;279;p18"/>
          <p:cNvPicPr preferRelativeResize="0"/>
          <p:nvPr/>
        </p:nvPicPr>
        <p:blipFill rotWithShape="1">
          <a:blip r:embed="rId10">
            <a:alphaModFix/>
          </a:blip>
          <a:srcRect/>
          <a:stretch/>
        </p:blipFill>
        <p:spPr>
          <a:xfrm>
            <a:off x="6291813" y="5859710"/>
            <a:ext cx="525462" cy="369888"/>
          </a:xfrm>
          <a:prstGeom prst="rect">
            <a:avLst/>
          </a:prstGeom>
          <a:noFill/>
          <a:ln>
            <a:noFill/>
          </a:ln>
        </p:spPr>
      </p:pic>
      <p:sp>
        <p:nvSpPr>
          <p:cNvPr id="280" name="Google Shape;280;p18"/>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a:spLocks noGrp="1"/>
          </p:cNvSpPr>
          <p:nvPr>
            <p:ph type="ctrTitle"/>
          </p:nvPr>
        </p:nvSpPr>
        <p:spPr>
          <a:xfrm>
            <a:off x="311700" y="2494097"/>
            <a:ext cx="8520600" cy="860799"/>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chemeClr val="dk1"/>
              </a:buClr>
              <a:buSzPts val="4500"/>
              <a:buFont typeface="Trebuchet MS"/>
              <a:buNone/>
            </a:pPr>
            <a:br>
              <a:rPr lang="en-GB" b="1"/>
            </a:br>
            <a:r>
              <a:rPr lang="en-GB" b="1"/>
              <a:t>Employee Development</a:t>
            </a:r>
            <a:br>
              <a:rPr lang="en-GB" b="1"/>
            </a:br>
            <a:r>
              <a:rPr lang="en-GB" sz="3200" b="1"/>
              <a:t>Unit 2: Setting up an Employee Development Plan</a:t>
            </a:r>
            <a:endParaRPr sz="2400" b="1"/>
          </a:p>
        </p:txBody>
      </p:sp>
      <p:sp>
        <p:nvSpPr>
          <p:cNvPr id="114" name="Google Shape;114;p2"/>
          <p:cNvSpPr txBox="1">
            <a:spLocks noGrp="1"/>
          </p:cNvSpPr>
          <p:nvPr>
            <p:ph type="subTitle" idx="1"/>
          </p:nvPr>
        </p:nvSpPr>
        <p:spPr>
          <a:xfrm>
            <a:off x="192900" y="3928169"/>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400"/>
              <a:buNone/>
            </a:pPr>
            <a:r>
              <a:rPr lang="en-GB" sz="2400" b="1"/>
              <a:t>Prepared by CARDET, Cyprus</a:t>
            </a:r>
            <a:endParaRPr sz="2400" b="1"/>
          </a:p>
        </p:txBody>
      </p:sp>
      <p:pic>
        <p:nvPicPr>
          <p:cNvPr id="115" name="Google Shape;115;p2"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116" name="Google Shape;116;p2"/>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a:spLocks noGrp="1"/>
          </p:cNvSpPr>
          <p:nvPr>
            <p:ph type="ctrTitle"/>
          </p:nvPr>
        </p:nvSpPr>
        <p:spPr>
          <a:xfrm>
            <a:off x="311700" y="1642466"/>
            <a:ext cx="8520600" cy="528865"/>
          </a:xfrm>
          <a:prstGeom prst="roundRect">
            <a:avLst>
              <a:gd name="adj" fmla="val 16667"/>
            </a:avLst>
          </a:prstGeom>
          <a:solidFill>
            <a:srgbClr val="3086B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2"/>
              </a:buClr>
              <a:buSzPts val="3060"/>
              <a:buFont typeface="Trebuchet MS"/>
              <a:buNone/>
            </a:pPr>
            <a:r>
              <a:rPr lang="en-GB" sz="3060" b="1">
                <a:solidFill>
                  <a:schemeClr val="lt2"/>
                </a:solidFill>
                <a:latin typeface="Trebuchet MS"/>
                <a:ea typeface="Trebuchet MS"/>
                <a:cs typeface="Trebuchet MS"/>
                <a:sym typeface="Trebuchet MS"/>
              </a:rPr>
              <a:t>Learning Outcomes</a:t>
            </a:r>
            <a:endParaRPr/>
          </a:p>
        </p:txBody>
      </p:sp>
      <p:sp>
        <p:nvSpPr>
          <p:cNvPr id="122" name="Google Shape;122;p3"/>
          <p:cNvSpPr txBox="1">
            <a:spLocks noGrp="1"/>
          </p:cNvSpPr>
          <p:nvPr>
            <p:ph type="subTitle" idx="1"/>
          </p:nvPr>
        </p:nvSpPr>
        <p:spPr>
          <a:xfrm>
            <a:off x="311700" y="2221703"/>
            <a:ext cx="8520600" cy="2978039"/>
          </a:xfrm>
          <a:prstGeom prst="rect">
            <a:avLst/>
          </a:prstGeom>
          <a:noFill/>
          <a:ln>
            <a:noFill/>
          </a:ln>
        </p:spPr>
        <p:txBody>
          <a:bodyPr spcFirstLastPara="1" wrap="square" lIns="91425" tIns="91425" rIns="91425" bIns="91425" anchor="t" anchorCtr="0">
            <a:noAutofit/>
          </a:bodyPr>
          <a:lstStyle/>
          <a:p>
            <a:pPr marL="342900" lvl="0" indent="-342900" algn="l" rtl="0">
              <a:lnSpc>
                <a:spcPct val="150000"/>
              </a:lnSpc>
              <a:spcBef>
                <a:spcPts val="750"/>
              </a:spcBef>
              <a:spcAft>
                <a:spcPts val="0"/>
              </a:spcAft>
              <a:buClr>
                <a:schemeClr val="dk1"/>
              </a:buClr>
              <a:buSzPts val="1800"/>
              <a:buFont typeface="Trebuchet MS"/>
              <a:buAutoNum type="arabicPeriod"/>
            </a:pPr>
            <a:r>
              <a:rPr lang="en-GB" dirty="0"/>
              <a:t>Understand the employee development plan process </a:t>
            </a:r>
            <a:endParaRPr dirty="0"/>
          </a:p>
          <a:p>
            <a:pPr marL="342900" lvl="0" indent="-342900" algn="l" rtl="0">
              <a:lnSpc>
                <a:spcPct val="150000"/>
              </a:lnSpc>
              <a:spcBef>
                <a:spcPts val="750"/>
              </a:spcBef>
              <a:spcAft>
                <a:spcPts val="0"/>
              </a:spcAft>
              <a:buClr>
                <a:schemeClr val="dk1"/>
              </a:buClr>
              <a:buSzPts val="1800"/>
              <a:buFont typeface="Trebuchet MS"/>
              <a:buAutoNum type="arabicPeriod"/>
            </a:pPr>
            <a:r>
              <a:rPr lang="en-GB" dirty="0"/>
              <a:t>Understand different forms of employee development plans</a:t>
            </a:r>
            <a:endParaRPr dirty="0"/>
          </a:p>
          <a:p>
            <a:pPr marL="342900" lvl="0" indent="-342900" algn="l" rtl="0">
              <a:lnSpc>
                <a:spcPct val="150000"/>
              </a:lnSpc>
              <a:spcBef>
                <a:spcPts val="750"/>
              </a:spcBef>
              <a:spcAft>
                <a:spcPts val="0"/>
              </a:spcAft>
              <a:buClr>
                <a:schemeClr val="dk1"/>
              </a:buClr>
              <a:buSzPts val="1800"/>
              <a:buFont typeface="Trebuchet MS"/>
              <a:buAutoNum type="arabicPeriod"/>
            </a:pPr>
            <a:r>
              <a:rPr lang="en-GB" dirty="0"/>
              <a:t>Identify steps in designing an employee development-growth plan</a:t>
            </a:r>
            <a:endParaRPr dirty="0"/>
          </a:p>
        </p:txBody>
      </p:sp>
      <p:pic>
        <p:nvPicPr>
          <p:cNvPr id="123" name="Google Shape;123;p3"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124" name="Google Shape;124;p3"/>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a:spLocks noGrp="1"/>
          </p:cNvSpPr>
          <p:nvPr>
            <p:ph type="ctrTitle"/>
          </p:nvPr>
        </p:nvSpPr>
        <p:spPr>
          <a:xfrm>
            <a:off x="311700" y="1694969"/>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Trebuchet MS"/>
              <a:buNone/>
            </a:pPr>
            <a:r>
              <a:rPr lang="en-GB" sz="3060" b="1">
                <a:solidFill>
                  <a:schemeClr val="lt1"/>
                </a:solidFill>
                <a:latin typeface="Trebuchet MS"/>
                <a:ea typeface="Trebuchet MS"/>
                <a:cs typeface="Trebuchet MS"/>
                <a:sym typeface="Trebuchet MS"/>
              </a:rPr>
              <a:t>What is an Employee Development Plan?</a:t>
            </a:r>
            <a:endParaRPr sz="3060" b="1">
              <a:solidFill>
                <a:schemeClr val="lt1"/>
              </a:solidFill>
            </a:endParaRPr>
          </a:p>
        </p:txBody>
      </p:sp>
      <p:sp>
        <p:nvSpPr>
          <p:cNvPr id="130" name="Google Shape;130;p4"/>
          <p:cNvSpPr txBox="1">
            <a:spLocks noGrp="1"/>
          </p:cNvSpPr>
          <p:nvPr>
            <p:ph type="subTitle" idx="1"/>
          </p:nvPr>
        </p:nvSpPr>
        <p:spPr>
          <a:xfrm>
            <a:off x="188898" y="2086958"/>
            <a:ext cx="8520600" cy="3135750"/>
          </a:xfrm>
          <a:prstGeom prst="rect">
            <a:avLst/>
          </a:prstGeom>
          <a:noFill/>
          <a:ln>
            <a:noFill/>
          </a:ln>
        </p:spPr>
        <p:txBody>
          <a:bodyPr spcFirstLastPara="1" wrap="square" lIns="91425" tIns="91425" rIns="91425" bIns="91425" anchor="t" anchorCtr="0">
            <a:noAutofit/>
          </a:bodyPr>
          <a:lstStyle/>
          <a:p>
            <a:pPr marL="0" lvl="0" indent="0" algn="l"/>
            <a:r>
              <a:rPr lang="en-GB" sz="2800" dirty="0"/>
              <a:t>“An employee development plan, sometimes called an employee growth plan, is a process for helping individuals improve skills for their current job and acquire knowledge and skills for new roles and responsibilities in an organization.” (Peterson:2020)</a:t>
            </a:r>
            <a:endParaRPr lang="en-GB" sz="2800" i="1" dirty="0"/>
          </a:p>
          <a:p>
            <a:pPr marL="0" lvl="0" indent="0" algn="l"/>
            <a:endParaRPr lang="en-GB" b="1" dirty="0"/>
          </a:p>
          <a:p>
            <a:pPr marL="0" lvl="0" indent="0" algn="l"/>
            <a:endParaRPr lang="en-GB" b="1" dirty="0"/>
          </a:p>
          <a:p>
            <a:pPr marL="0" lvl="0" indent="0" algn="l"/>
            <a:r>
              <a:rPr lang="en-GB" b="1" dirty="0"/>
              <a:t>Note: If the professional development opportunities offered don’t appeal to, or benefit the employees, they’ll lose interest and disengage with the program. </a:t>
            </a:r>
            <a:endParaRPr lang="en-GB" dirty="0"/>
          </a:p>
          <a:p>
            <a:pPr marL="0" lvl="0" indent="0" algn="l" rtl="0">
              <a:lnSpc>
                <a:spcPct val="90000"/>
              </a:lnSpc>
              <a:spcBef>
                <a:spcPts val="750"/>
              </a:spcBef>
              <a:spcAft>
                <a:spcPts val="0"/>
              </a:spcAft>
              <a:buClr>
                <a:schemeClr val="dk1"/>
              </a:buClr>
              <a:buSzPts val="1800"/>
              <a:buNone/>
            </a:pPr>
            <a:endParaRPr dirty="0"/>
          </a:p>
        </p:txBody>
      </p:sp>
      <p:sp>
        <p:nvSpPr>
          <p:cNvPr id="132" name="Google Shape;132;p4"/>
          <p:cNvSpPr/>
          <p:nvPr/>
        </p:nvSpPr>
        <p:spPr>
          <a:xfrm>
            <a:off x="524425" y="585971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133" name="Google Shape;133;p4"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134" name="Google Shape;134;p4"/>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a:spLocks noGrp="1"/>
          </p:cNvSpPr>
          <p:nvPr>
            <p:ph type="ctrTitle"/>
          </p:nvPr>
        </p:nvSpPr>
        <p:spPr>
          <a:xfrm>
            <a:off x="311700" y="1694969"/>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Trebuchet MS"/>
              <a:buNone/>
            </a:pPr>
            <a:r>
              <a:rPr lang="en-GB" sz="3060" b="1">
                <a:solidFill>
                  <a:schemeClr val="lt1"/>
                </a:solidFill>
                <a:latin typeface="Trebuchet MS"/>
                <a:ea typeface="Trebuchet MS"/>
                <a:cs typeface="Trebuchet MS"/>
                <a:sym typeface="Trebuchet MS"/>
              </a:rPr>
              <a:t>What is an Employee Development Plan?</a:t>
            </a:r>
            <a:endParaRPr sz="3060" b="1">
              <a:solidFill>
                <a:schemeClr val="lt1"/>
              </a:solidFill>
            </a:endParaRPr>
          </a:p>
        </p:txBody>
      </p:sp>
      <p:sp>
        <p:nvSpPr>
          <p:cNvPr id="141" name="Google Shape;141;p5"/>
          <p:cNvSpPr txBox="1">
            <a:spLocks noGrp="1"/>
          </p:cNvSpPr>
          <p:nvPr>
            <p:ph type="subTitle" idx="1"/>
          </p:nvPr>
        </p:nvSpPr>
        <p:spPr>
          <a:xfrm>
            <a:off x="311701" y="2208564"/>
            <a:ext cx="3975292" cy="3432575"/>
          </a:xfrm>
          <a:prstGeom prst="rect">
            <a:avLst/>
          </a:prstGeom>
          <a:noFill/>
          <a:ln>
            <a:noFill/>
          </a:ln>
        </p:spPr>
        <p:txBody>
          <a:bodyPr spcFirstLastPara="1" wrap="square" lIns="91425" tIns="91425" rIns="91425" bIns="91425" anchor="t" anchorCtr="0">
            <a:noAutofit/>
          </a:bodyPr>
          <a:lstStyle/>
          <a:p>
            <a:pPr marL="0" indent="0" algn="l"/>
            <a:r>
              <a:rPr lang="en-GB" sz="2000" dirty="0"/>
              <a:t>An action plan for employee growth and empowerment </a:t>
            </a:r>
          </a:p>
          <a:p>
            <a:pPr marL="0" indent="0" algn="l"/>
            <a:endParaRPr lang="en-GB" sz="2000" dirty="0"/>
          </a:p>
          <a:p>
            <a:pPr marL="0" indent="0" algn="l"/>
            <a:r>
              <a:rPr lang="en-GB" sz="2000" dirty="0"/>
              <a:t>A ‘live document’ constantly evaluated</a:t>
            </a:r>
          </a:p>
          <a:p>
            <a:pPr marL="0" indent="0" algn="l"/>
            <a:endParaRPr lang="en-GB" sz="20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marL="0" lvl="0" indent="0" algn="l" rtl="0">
              <a:lnSpc>
                <a:spcPct val="90000"/>
              </a:lnSpc>
              <a:spcBef>
                <a:spcPts val="750"/>
              </a:spcBef>
              <a:spcAft>
                <a:spcPts val="0"/>
              </a:spcAft>
              <a:buClr>
                <a:schemeClr val="dk1"/>
              </a:buClr>
              <a:buSzPts val="1800"/>
              <a:buNone/>
            </a:pPr>
            <a:r>
              <a:rPr lang="en-GB" sz="20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a:t>
            </a:r>
            <a:r>
              <a:rPr lang="en-GB" sz="2000" dirty="0"/>
              <a:t>teps needed by an organization to enhance employee skills and motivation for acquiring new knowledge and leaning</a:t>
            </a:r>
            <a:endParaRPr sz="2000" dirty="0"/>
          </a:p>
          <a:p>
            <a:pPr marL="0" lvl="0" indent="0" algn="l" rtl="0">
              <a:lnSpc>
                <a:spcPct val="90000"/>
              </a:lnSpc>
              <a:spcBef>
                <a:spcPts val="750"/>
              </a:spcBef>
              <a:spcAft>
                <a:spcPts val="0"/>
              </a:spcAft>
              <a:buClr>
                <a:schemeClr val="dk1"/>
              </a:buClr>
              <a:buSzPts val="1800"/>
              <a:buNone/>
            </a:pPr>
            <a:endParaRPr lang="en-GB" dirty="0"/>
          </a:p>
          <a:p>
            <a:pPr marL="0" lvl="0" indent="0" algn="l" rtl="0">
              <a:lnSpc>
                <a:spcPct val="90000"/>
              </a:lnSpc>
              <a:spcBef>
                <a:spcPts val="750"/>
              </a:spcBef>
              <a:spcAft>
                <a:spcPts val="0"/>
              </a:spcAft>
              <a:buClr>
                <a:schemeClr val="dk1"/>
              </a:buClr>
              <a:buSzPts val="1800"/>
              <a:buNone/>
            </a:pPr>
            <a:endParaRPr dirty="0"/>
          </a:p>
        </p:txBody>
      </p:sp>
      <p:sp>
        <p:nvSpPr>
          <p:cNvPr id="142" name="Google Shape;142;p5"/>
          <p:cNvSpPr/>
          <p:nvPr/>
        </p:nvSpPr>
        <p:spPr>
          <a:xfrm>
            <a:off x="524425" y="5402510"/>
            <a:ext cx="9144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43" name="Google Shape;143;p5"/>
          <p:cNvSpPr/>
          <p:nvPr/>
        </p:nvSpPr>
        <p:spPr>
          <a:xfrm>
            <a:off x="524425" y="585971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144" name="Google Shape;144;p5"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145" name="Google Shape;145;p5"/>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2" name="Picture 1">
            <a:extLst>
              <a:ext uri="{FF2B5EF4-FFF2-40B4-BE49-F238E27FC236}">
                <a16:creationId xmlns:a16="http://schemas.microsoft.com/office/drawing/2014/main" id="{57052EF3-3039-4B5A-A122-3802EDBD5EB1}"/>
              </a:ext>
            </a:extLst>
          </p:cNvPr>
          <p:cNvPicPr>
            <a:picLocks noChangeAspect="1"/>
          </p:cNvPicPr>
          <p:nvPr/>
        </p:nvPicPr>
        <p:blipFill>
          <a:blip r:embed="rId4"/>
          <a:stretch>
            <a:fillRect/>
          </a:stretch>
        </p:blipFill>
        <p:spPr>
          <a:xfrm>
            <a:off x="4170786" y="2470068"/>
            <a:ext cx="4756517" cy="317107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6"/>
          <p:cNvSpPr>
            <a:spLocks noGrp="1"/>
          </p:cNvSpPr>
          <p:nvPr>
            <p:ph type="ctrTitle"/>
          </p:nvPr>
        </p:nvSpPr>
        <p:spPr>
          <a:xfrm>
            <a:off x="201453" y="1491574"/>
            <a:ext cx="8747994" cy="875490"/>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Trebuchet MS"/>
              <a:buNone/>
            </a:pPr>
            <a:r>
              <a:rPr lang="en-GB" sz="3060" b="1">
                <a:solidFill>
                  <a:schemeClr val="lt1"/>
                </a:solidFill>
                <a:latin typeface="Trebuchet MS"/>
                <a:ea typeface="Trebuchet MS"/>
                <a:cs typeface="Trebuchet MS"/>
                <a:sym typeface="Trebuchet MS"/>
              </a:rPr>
              <a:t>Why is it important to have an Employee Development Plan?</a:t>
            </a:r>
            <a:endParaRPr sz="3060" b="1">
              <a:solidFill>
                <a:schemeClr val="lt1"/>
              </a:solidFill>
            </a:endParaRPr>
          </a:p>
        </p:txBody>
      </p:sp>
      <p:sp>
        <p:nvSpPr>
          <p:cNvPr id="151" name="Google Shape;151;p6"/>
          <p:cNvSpPr txBox="1">
            <a:spLocks noGrp="1"/>
          </p:cNvSpPr>
          <p:nvPr>
            <p:ph type="subTitle" idx="1"/>
          </p:nvPr>
        </p:nvSpPr>
        <p:spPr>
          <a:xfrm>
            <a:off x="201453" y="2533415"/>
            <a:ext cx="3943035" cy="3530752"/>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1800"/>
              <a:buNone/>
            </a:pPr>
            <a:r>
              <a:rPr lang="en-GB" dirty="0"/>
              <a:t>Acts as a roadmap </a:t>
            </a:r>
          </a:p>
          <a:p>
            <a:pPr marL="0" lvl="0" indent="0" algn="l" rtl="0">
              <a:lnSpc>
                <a:spcPct val="90000"/>
              </a:lnSpc>
              <a:spcBef>
                <a:spcPts val="750"/>
              </a:spcBef>
              <a:spcAft>
                <a:spcPts val="0"/>
              </a:spcAft>
              <a:buClr>
                <a:schemeClr val="dk1"/>
              </a:buClr>
              <a:buSzPts val="1800"/>
              <a:buNone/>
            </a:pPr>
            <a:endParaRPr lang="en-GB" dirty="0"/>
          </a:p>
          <a:p>
            <a:pPr marL="0" lvl="0" indent="0" algn="l" rtl="0">
              <a:lnSpc>
                <a:spcPct val="90000"/>
              </a:lnSpc>
              <a:spcBef>
                <a:spcPts val="750"/>
              </a:spcBef>
              <a:spcAft>
                <a:spcPts val="0"/>
              </a:spcAft>
              <a:buClr>
                <a:schemeClr val="dk1"/>
              </a:buClr>
              <a:buSzPts val="1800"/>
              <a:buNone/>
            </a:pPr>
            <a:r>
              <a:rPr lang="en-GB" dirty="0"/>
              <a:t>Supports employees with career and personal development</a:t>
            </a:r>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r>
              <a:rPr lang="en-GB" dirty="0"/>
              <a:t>Helps a company identify key roles and needs </a:t>
            </a:r>
          </a:p>
          <a:p>
            <a:pPr marL="0" lvl="0" indent="0" algn="l" rtl="0">
              <a:lnSpc>
                <a:spcPct val="90000"/>
              </a:lnSpc>
              <a:spcBef>
                <a:spcPts val="750"/>
              </a:spcBef>
              <a:spcAft>
                <a:spcPts val="0"/>
              </a:spcAft>
              <a:buClr>
                <a:schemeClr val="dk1"/>
              </a:buClr>
              <a:buSzPts val="1800"/>
              <a:buNone/>
            </a:pPr>
            <a:endParaRPr lang="en-GB" dirty="0"/>
          </a:p>
          <a:p>
            <a:pPr marL="0" lvl="0" indent="0" algn="l" rtl="0">
              <a:lnSpc>
                <a:spcPct val="90000"/>
              </a:lnSpc>
              <a:spcBef>
                <a:spcPts val="750"/>
              </a:spcBef>
              <a:spcAft>
                <a:spcPts val="0"/>
              </a:spcAft>
              <a:buClr>
                <a:schemeClr val="dk1"/>
              </a:buClr>
              <a:buSzPts val="1800"/>
              <a:buNone/>
            </a:pPr>
            <a:r>
              <a:rPr lang="en-GB" dirty="0"/>
              <a:t>Ensures a two-way communication to achieve common goals. </a:t>
            </a:r>
            <a:endParaRPr dirty="0"/>
          </a:p>
        </p:txBody>
      </p:sp>
      <p:sp>
        <p:nvSpPr>
          <p:cNvPr id="152" name="Google Shape;152;p6"/>
          <p:cNvSpPr/>
          <p:nvPr/>
        </p:nvSpPr>
        <p:spPr>
          <a:xfrm>
            <a:off x="524425" y="5402510"/>
            <a:ext cx="9144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53" name="Google Shape;153;p6"/>
          <p:cNvSpPr/>
          <p:nvPr/>
        </p:nvSpPr>
        <p:spPr>
          <a:xfrm>
            <a:off x="524425" y="585971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154" name="Google Shape;154;p6"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155" name="Google Shape;155;p6"/>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2" name="Picture 1">
            <a:extLst>
              <a:ext uri="{FF2B5EF4-FFF2-40B4-BE49-F238E27FC236}">
                <a16:creationId xmlns:a16="http://schemas.microsoft.com/office/drawing/2014/main" id="{5666155D-5B77-41D6-8714-17133229C1B4}"/>
              </a:ext>
            </a:extLst>
          </p:cNvPr>
          <p:cNvPicPr>
            <a:picLocks noChangeAspect="1"/>
          </p:cNvPicPr>
          <p:nvPr/>
        </p:nvPicPr>
        <p:blipFill>
          <a:blip r:embed="rId4"/>
          <a:stretch>
            <a:fillRect/>
          </a:stretch>
        </p:blipFill>
        <p:spPr>
          <a:xfrm>
            <a:off x="4370119" y="2648938"/>
            <a:ext cx="4634216" cy="312037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7"/>
          <p:cNvSpPr>
            <a:spLocks noGrp="1"/>
          </p:cNvSpPr>
          <p:nvPr>
            <p:ph type="ctrTitle"/>
          </p:nvPr>
        </p:nvSpPr>
        <p:spPr>
          <a:xfrm>
            <a:off x="204821" y="1530615"/>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Trebuchet MS"/>
              <a:buNone/>
            </a:pPr>
            <a:br>
              <a:rPr lang="en-GB" sz="3060" b="1" dirty="0">
                <a:solidFill>
                  <a:schemeClr val="lt1"/>
                </a:solidFill>
                <a:latin typeface="Trebuchet MS"/>
                <a:ea typeface="Trebuchet MS"/>
                <a:cs typeface="Trebuchet MS"/>
                <a:sym typeface="Trebuchet MS"/>
              </a:rPr>
            </a:br>
            <a:r>
              <a:rPr lang="en-GB" sz="3060" b="1" dirty="0">
                <a:solidFill>
                  <a:schemeClr val="lt1"/>
                </a:solidFill>
                <a:latin typeface="Trebuchet MS"/>
                <a:ea typeface="Trebuchet MS"/>
                <a:cs typeface="Trebuchet MS"/>
                <a:sym typeface="Trebuchet MS"/>
              </a:rPr>
              <a:t>Things to keep in mind</a:t>
            </a:r>
            <a:br>
              <a:rPr lang="en-GB" sz="3060" b="1" dirty="0">
                <a:solidFill>
                  <a:schemeClr val="lt1"/>
                </a:solidFill>
                <a:latin typeface="Trebuchet MS"/>
                <a:ea typeface="Trebuchet MS"/>
                <a:cs typeface="Trebuchet MS"/>
                <a:sym typeface="Trebuchet MS"/>
              </a:rPr>
            </a:br>
            <a:endParaRPr sz="3060" b="1" dirty="0">
              <a:solidFill>
                <a:schemeClr val="lt1"/>
              </a:solidFill>
            </a:endParaRPr>
          </a:p>
        </p:txBody>
      </p:sp>
      <p:sp>
        <p:nvSpPr>
          <p:cNvPr id="161" name="Google Shape;161;p7"/>
          <p:cNvSpPr txBox="1">
            <a:spLocks noGrp="1"/>
          </p:cNvSpPr>
          <p:nvPr>
            <p:ph type="subTitle" idx="1"/>
          </p:nvPr>
        </p:nvSpPr>
        <p:spPr>
          <a:xfrm>
            <a:off x="204821" y="1783326"/>
            <a:ext cx="8520600" cy="3323672"/>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1800"/>
              <a:buNone/>
            </a:pPr>
            <a:r>
              <a:rPr lang="en-GB" sz="2000" b="1" dirty="0"/>
              <a:t>No one-size-fits-all solution in learning and development plans as every employee is different. </a:t>
            </a:r>
            <a:endParaRPr sz="2000" dirty="0"/>
          </a:p>
          <a:p>
            <a:pPr marL="0" lvl="0" indent="0" algn="l" rtl="0">
              <a:lnSpc>
                <a:spcPct val="90000"/>
              </a:lnSpc>
              <a:spcBef>
                <a:spcPts val="750"/>
              </a:spcBef>
              <a:spcAft>
                <a:spcPts val="0"/>
              </a:spcAft>
              <a:buClr>
                <a:schemeClr val="dk1"/>
              </a:buClr>
              <a:buSzPts val="1800"/>
              <a:buNone/>
            </a:pPr>
            <a:endParaRPr b="1" dirty="0"/>
          </a:p>
        </p:txBody>
      </p:sp>
      <p:sp>
        <p:nvSpPr>
          <p:cNvPr id="162" name="Google Shape;162;p7"/>
          <p:cNvSpPr/>
          <p:nvPr/>
        </p:nvSpPr>
        <p:spPr>
          <a:xfrm>
            <a:off x="524425" y="5402510"/>
            <a:ext cx="9144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63" name="Google Shape;163;p7"/>
          <p:cNvSpPr/>
          <p:nvPr/>
        </p:nvSpPr>
        <p:spPr>
          <a:xfrm>
            <a:off x="524425" y="585971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164" name="Google Shape;164;p7"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165" name="Google Shape;165;p7"/>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10" name="TextBox 9">
            <a:extLst>
              <a:ext uri="{FF2B5EF4-FFF2-40B4-BE49-F238E27FC236}">
                <a16:creationId xmlns:a16="http://schemas.microsoft.com/office/drawing/2014/main" id="{678317B4-CAE2-47F9-8648-E174D201BF64}"/>
              </a:ext>
            </a:extLst>
          </p:cNvPr>
          <p:cNvSpPr txBox="1"/>
          <p:nvPr/>
        </p:nvSpPr>
        <p:spPr>
          <a:xfrm>
            <a:off x="107439" y="5732656"/>
            <a:ext cx="8320621" cy="307777"/>
          </a:xfrm>
          <a:prstGeom prst="rect">
            <a:avLst/>
          </a:prstGeom>
          <a:noFill/>
        </p:spPr>
        <p:txBody>
          <a:bodyPr wrap="square">
            <a:spAutoFit/>
          </a:bodyPr>
          <a:lstStyle/>
          <a:p>
            <a:r>
              <a:rPr lang="en-GB" dirty="0"/>
              <a:t>https://www.businessballs.com/self-awareness/kolbs-learning-styles/</a:t>
            </a:r>
          </a:p>
        </p:txBody>
      </p:sp>
      <p:pic>
        <p:nvPicPr>
          <p:cNvPr id="4" name="Picture 3">
            <a:extLst>
              <a:ext uri="{FF2B5EF4-FFF2-40B4-BE49-F238E27FC236}">
                <a16:creationId xmlns:a16="http://schemas.microsoft.com/office/drawing/2014/main" id="{40D2BF7E-6725-4354-AF94-7E842961CD3B}"/>
              </a:ext>
            </a:extLst>
          </p:cNvPr>
          <p:cNvPicPr>
            <a:picLocks noChangeAspect="1"/>
          </p:cNvPicPr>
          <p:nvPr/>
        </p:nvPicPr>
        <p:blipFill>
          <a:blip r:embed="rId4"/>
          <a:stretch>
            <a:fillRect/>
          </a:stretch>
        </p:blipFill>
        <p:spPr>
          <a:xfrm>
            <a:off x="1781299" y="2607549"/>
            <a:ext cx="5367645" cy="307143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7"/>
          <p:cNvSpPr>
            <a:spLocks noGrp="1"/>
          </p:cNvSpPr>
          <p:nvPr>
            <p:ph type="ctrTitle"/>
          </p:nvPr>
        </p:nvSpPr>
        <p:spPr>
          <a:xfrm>
            <a:off x="201453" y="1667392"/>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Trebuchet MS"/>
              <a:buNone/>
            </a:pPr>
            <a:br>
              <a:rPr lang="en-GB" sz="3060" b="1">
                <a:solidFill>
                  <a:schemeClr val="lt1"/>
                </a:solidFill>
                <a:latin typeface="Trebuchet MS"/>
                <a:ea typeface="Trebuchet MS"/>
                <a:cs typeface="Trebuchet MS"/>
                <a:sym typeface="Trebuchet MS"/>
              </a:rPr>
            </a:br>
            <a:r>
              <a:rPr lang="en-GB" sz="3060" b="1">
                <a:solidFill>
                  <a:schemeClr val="lt1"/>
                </a:solidFill>
                <a:latin typeface="Trebuchet MS"/>
                <a:ea typeface="Trebuchet MS"/>
                <a:cs typeface="Trebuchet MS"/>
                <a:sym typeface="Trebuchet MS"/>
              </a:rPr>
              <a:t>Things to keep in mind</a:t>
            </a:r>
            <a:br>
              <a:rPr lang="en-GB" sz="3060" b="1">
                <a:solidFill>
                  <a:schemeClr val="lt1"/>
                </a:solidFill>
                <a:latin typeface="Trebuchet MS"/>
                <a:ea typeface="Trebuchet MS"/>
                <a:cs typeface="Trebuchet MS"/>
                <a:sym typeface="Trebuchet MS"/>
              </a:rPr>
            </a:br>
            <a:endParaRPr sz="3060" b="1">
              <a:solidFill>
                <a:schemeClr val="lt1"/>
              </a:solidFill>
            </a:endParaRPr>
          </a:p>
        </p:txBody>
      </p:sp>
      <p:sp>
        <p:nvSpPr>
          <p:cNvPr id="161" name="Google Shape;161;p7"/>
          <p:cNvSpPr txBox="1">
            <a:spLocks noGrp="1"/>
          </p:cNvSpPr>
          <p:nvPr>
            <p:ph type="subTitle" idx="1"/>
          </p:nvPr>
        </p:nvSpPr>
        <p:spPr>
          <a:xfrm>
            <a:off x="392556" y="2396191"/>
            <a:ext cx="4096317" cy="3323672"/>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1800"/>
              <a:buNone/>
            </a:pPr>
            <a:r>
              <a:rPr lang="en-GB" sz="2400" dirty="0"/>
              <a:t>Each plan should be tailored in-line with employee’s needs and current and future role.</a:t>
            </a:r>
          </a:p>
          <a:p>
            <a:pPr marL="0" lvl="0" indent="0" algn="l" rtl="0">
              <a:lnSpc>
                <a:spcPct val="90000"/>
              </a:lnSpc>
              <a:spcBef>
                <a:spcPts val="750"/>
              </a:spcBef>
              <a:spcAft>
                <a:spcPts val="0"/>
              </a:spcAft>
              <a:buClr>
                <a:schemeClr val="dk1"/>
              </a:buClr>
              <a:buSzPts val="1800"/>
              <a:buNone/>
            </a:pPr>
            <a:endParaRPr sz="2400" b="1" dirty="0"/>
          </a:p>
          <a:p>
            <a:pPr marL="0" lvl="0" indent="0" algn="l" rtl="0">
              <a:lnSpc>
                <a:spcPct val="90000"/>
              </a:lnSpc>
              <a:spcBef>
                <a:spcPts val="750"/>
              </a:spcBef>
              <a:spcAft>
                <a:spcPts val="0"/>
              </a:spcAft>
              <a:buClr>
                <a:schemeClr val="dk1"/>
              </a:buClr>
              <a:buSzPts val="1800"/>
              <a:buNone/>
            </a:pPr>
            <a:r>
              <a:rPr lang="en-GB" sz="24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EDPs provide development opportunities through daily work.</a:t>
            </a:r>
            <a:endParaRPr sz="2400" dirty="0"/>
          </a:p>
          <a:p>
            <a:pPr marL="0" lvl="0" indent="0" algn="l" rtl="0">
              <a:lnSpc>
                <a:spcPct val="90000"/>
              </a:lnSpc>
              <a:spcBef>
                <a:spcPts val="750"/>
              </a:spcBef>
              <a:spcAft>
                <a:spcPts val="0"/>
              </a:spcAft>
              <a:buClr>
                <a:schemeClr val="dk1"/>
              </a:buClr>
              <a:buSzPts val="1800"/>
              <a:buNone/>
            </a:pPr>
            <a:endParaRPr b="1" dirty="0"/>
          </a:p>
        </p:txBody>
      </p:sp>
      <p:sp>
        <p:nvSpPr>
          <p:cNvPr id="162" name="Google Shape;162;p7"/>
          <p:cNvSpPr/>
          <p:nvPr/>
        </p:nvSpPr>
        <p:spPr>
          <a:xfrm>
            <a:off x="524425" y="5402510"/>
            <a:ext cx="9144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63" name="Google Shape;163;p7"/>
          <p:cNvSpPr/>
          <p:nvPr/>
        </p:nvSpPr>
        <p:spPr>
          <a:xfrm>
            <a:off x="524425" y="585971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164" name="Google Shape;164;p7"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165" name="Google Shape;165;p7"/>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2" name="Picture 1">
            <a:extLst>
              <a:ext uri="{FF2B5EF4-FFF2-40B4-BE49-F238E27FC236}">
                <a16:creationId xmlns:a16="http://schemas.microsoft.com/office/drawing/2014/main" id="{8251D5DD-7B26-4417-858B-FEDD7D147AC8}"/>
              </a:ext>
            </a:extLst>
          </p:cNvPr>
          <p:cNvPicPr>
            <a:picLocks noChangeAspect="1"/>
          </p:cNvPicPr>
          <p:nvPr/>
        </p:nvPicPr>
        <p:blipFill>
          <a:blip r:embed="rId4"/>
          <a:stretch>
            <a:fillRect/>
          </a:stretch>
        </p:blipFill>
        <p:spPr>
          <a:xfrm>
            <a:off x="4572000" y="2624791"/>
            <a:ext cx="4500688" cy="3006319"/>
          </a:xfrm>
          <a:prstGeom prst="rect">
            <a:avLst/>
          </a:prstGeom>
        </p:spPr>
      </p:pic>
    </p:spTree>
    <p:extLst>
      <p:ext uri="{BB962C8B-B14F-4D97-AF65-F5344CB8AC3E}">
        <p14:creationId xmlns:p14="http://schemas.microsoft.com/office/powerpoint/2010/main" val="1545918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8"/>
          <p:cNvSpPr>
            <a:spLocks noGrp="1"/>
          </p:cNvSpPr>
          <p:nvPr>
            <p:ph type="ctrTitle"/>
          </p:nvPr>
        </p:nvSpPr>
        <p:spPr>
          <a:xfrm>
            <a:off x="201453" y="1548727"/>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Trebuchet MS"/>
              <a:buNone/>
            </a:pPr>
            <a:br>
              <a:rPr lang="en-GB" sz="3060" b="1" dirty="0">
                <a:solidFill>
                  <a:schemeClr val="lt1"/>
                </a:solidFill>
                <a:latin typeface="Trebuchet MS"/>
                <a:ea typeface="Trebuchet MS"/>
                <a:cs typeface="Trebuchet MS"/>
                <a:sym typeface="Trebuchet MS"/>
              </a:rPr>
            </a:br>
            <a:r>
              <a:rPr lang="en-GB" sz="3060" b="1" dirty="0">
                <a:solidFill>
                  <a:schemeClr val="lt1"/>
                </a:solidFill>
                <a:latin typeface="Trebuchet MS"/>
                <a:ea typeface="Trebuchet MS"/>
                <a:cs typeface="Trebuchet MS"/>
                <a:sym typeface="Trebuchet MS"/>
              </a:rPr>
              <a:t>Things to keep in mind</a:t>
            </a:r>
            <a:br>
              <a:rPr lang="en-GB" sz="3060" b="1" dirty="0">
                <a:solidFill>
                  <a:schemeClr val="lt1"/>
                </a:solidFill>
                <a:latin typeface="Trebuchet MS"/>
                <a:ea typeface="Trebuchet MS"/>
                <a:cs typeface="Trebuchet MS"/>
                <a:sym typeface="Trebuchet MS"/>
              </a:rPr>
            </a:br>
            <a:endParaRPr sz="3060" b="1" dirty="0">
              <a:solidFill>
                <a:schemeClr val="lt1"/>
              </a:solidFill>
            </a:endParaRPr>
          </a:p>
        </p:txBody>
      </p:sp>
      <p:sp>
        <p:nvSpPr>
          <p:cNvPr id="171" name="Google Shape;171;p8"/>
          <p:cNvSpPr txBox="1">
            <a:spLocks noGrp="1"/>
          </p:cNvSpPr>
          <p:nvPr>
            <p:ph type="subTitle" idx="1"/>
          </p:nvPr>
        </p:nvSpPr>
        <p:spPr>
          <a:xfrm>
            <a:off x="201453" y="2052576"/>
            <a:ext cx="5106817" cy="3530752"/>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1800"/>
              <a:buNone/>
            </a:pPr>
            <a:r>
              <a:rPr lang="en-GB" dirty="0"/>
              <a:t>Provide real world experiences. </a:t>
            </a:r>
          </a:p>
          <a:p>
            <a:pPr marL="0" lvl="0" indent="0" algn="l" rtl="0">
              <a:lnSpc>
                <a:spcPct val="90000"/>
              </a:lnSpc>
              <a:spcBef>
                <a:spcPts val="750"/>
              </a:spcBef>
              <a:spcAft>
                <a:spcPts val="0"/>
              </a:spcAft>
              <a:buClr>
                <a:schemeClr val="dk1"/>
              </a:buClr>
              <a:buSzPts val="1800"/>
              <a:buNone/>
            </a:pPr>
            <a:endParaRPr lang="en-GB" sz="1000" dirty="0"/>
          </a:p>
          <a:p>
            <a:pPr marL="0" lvl="0" indent="0" algn="l" rtl="0">
              <a:lnSpc>
                <a:spcPct val="90000"/>
              </a:lnSpc>
              <a:spcBef>
                <a:spcPts val="750"/>
              </a:spcBef>
              <a:spcAft>
                <a:spcPts val="0"/>
              </a:spcAft>
              <a:buClr>
                <a:schemeClr val="dk1"/>
              </a:buClr>
              <a:buSzPts val="1800"/>
              <a:buNone/>
            </a:pPr>
            <a:r>
              <a:rPr lang="en-GB" dirty="0"/>
              <a:t>Referring back to this working document helps establish its importance.</a:t>
            </a:r>
          </a:p>
          <a:p>
            <a:pPr marL="0" lvl="0" indent="0" algn="l" rtl="0">
              <a:lnSpc>
                <a:spcPct val="90000"/>
              </a:lnSpc>
              <a:spcBef>
                <a:spcPts val="750"/>
              </a:spcBef>
              <a:spcAft>
                <a:spcPts val="0"/>
              </a:spcAft>
              <a:buClr>
                <a:schemeClr val="dk1"/>
              </a:buClr>
              <a:buSzPts val="1800"/>
              <a:buNone/>
            </a:pPr>
            <a:endParaRPr sz="1000" dirty="0"/>
          </a:p>
          <a:p>
            <a:pPr marL="0" lvl="0" indent="0" algn="l" rtl="0">
              <a:lnSpc>
                <a:spcPct val="90000"/>
              </a:lnSpc>
              <a:spcBef>
                <a:spcPts val="750"/>
              </a:spcBef>
              <a:spcAft>
                <a:spcPts val="0"/>
              </a:spcAft>
              <a:buClr>
                <a:schemeClr val="dk1"/>
              </a:buClr>
              <a:buSzPts val="1800"/>
              <a:buNone/>
            </a:pPr>
            <a:r>
              <a:rPr lang="en-GB" dirty="0"/>
              <a:t>Review the EDP regularly </a:t>
            </a:r>
          </a:p>
          <a:p>
            <a:pPr marL="0" lvl="0" indent="0" algn="l" rtl="0">
              <a:lnSpc>
                <a:spcPct val="90000"/>
              </a:lnSpc>
              <a:spcBef>
                <a:spcPts val="750"/>
              </a:spcBef>
              <a:spcAft>
                <a:spcPts val="0"/>
              </a:spcAft>
              <a:buClr>
                <a:schemeClr val="dk1"/>
              </a:buClr>
              <a:buSzPts val="1800"/>
              <a:buNone/>
            </a:pPr>
            <a:endParaRPr lang="en-GB" sz="1000" dirty="0"/>
          </a:p>
          <a:p>
            <a:pPr marL="0" lvl="0" indent="0" algn="l" rtl="0">
              <a:lnSpc>
                <a:spcPct val="90000"/>
              </a:lnSpc>
              <a:spcBef>
                <a:spcPts val="750"/>
              </a:spcBef>
              <a:spcAft>
                <a:spcPts val="0"/>
              </a:spcAft>
              <a:buClr>
                <a:schemeClr val="dk1"/>
              </a:buClr>
              <a:buSzPts val="1800"/>
              <a:buNone/>
            </a:pPr>
            <a:r>
              <a:rPr lang="en-GB" dirty="0"/>
              <a:t>Ensure employees are motivated to participate in the process</a:t>
            </a:r>
          </a:p>
          <a:p>
            <a:pPr marL="0" lvl="0" indent="0" algn="l" rtl="0">
              <a:lnSpc>
                <a:spcPct val="90000"/>
              </a:lnSpc>
              <a:spcBef>
                <a:spcPts val="750"/>
              </a:spcBef>
              <a:spcAft>
                <a:spcPts val="0"/>
              </a:spcAft>
              <a:buClr>
                <a:schemeClr val="dk1"/>
              </a:buClr>
              <a:buSzPts val="1800"/>
              <a:buNone/>
            </a:pPr>
            <a:endParaRPr lang="en-GB" sz="1000" dirty="0"/>
          </a:p>
          <a:p>
            <a:pPr marL="0" lvl="0" indent="0" algn="l" rtl="0">
              <a:lnSpc>
                <a:spcPct val="90000"/>
              </a:lnSpc>
              <a:spcBef>
                <a:spcPts val="750"/>
              </a:spcBef>
              <a:spcAft>
                <a:spcPts val="0"/>
              </a:spcAft>
              <a:buClr>
                <a:schemeClr val="dk1"/>
              </a:buClr>
              <a:buSzPts val="1800"/>
              <a:buNone/>
            </a:pPr>
            <a:r>
              <a:rPr lang="en-GB" dirty="0"/>
              <a:t>Employee-led and manager-driven. </a:t>
            </a:r>
          </a:p>
          <a:p>
            <a:pPr marL="0" lvl="0" indent="0" algn="l" rtl="0">
              <a:lnSpc>
                <a:spcPct val="90000"/>
              </a:lnSpc>
              <a:spcBef>
                <a:spcPts val="750"/>
              </a:spcBef>
              <a:spcAft>
                <a:spcPts val="0"/>
              </a:spcAft>
              <a:buClr>
                <a:schemeClr val="dk1"/>
              </a:buClr>
              <a:buSzPts val="1800"/>
              <a:buNone/>
            </a:pPr>
            <a:endParaRPr lang="en-GB" sz="1000" dirty="0"/>
          </a:p>
          <a:p>
            <a:pPr marL="0" lvl="0" indent="0" algn="l" rtl="0">
              <a:lnSpc>
                <a:spcPct val="90000"/>
              </a:lnSpc>
              <a:spcBef>
                <a:spcPts val="750"/>
              </a:spcBef>
              <a:spcAft>
                <a:spcPts val="0"/>
              </a:spcAft>
              <a:buClr>
                <a:schemeClr val="dk1"/>
              </a:buClr>
              <a:buSzPts val="1800"/>
              <a:buNone/>
            </a:pPr>
            <a:r>
              <a:rPr lang="en-GB" dirty="0"/>
              <a:t>Development doesn’t always equal formal learning. </a:t>
            </a:r>
          </a:p>
          <a:p>
            <a:pPr marL="0" lvl="0" indent="0" algn="l" rtl="0">
              <a:lnSpc>
                <a:spcPct val="90000"/>
              </a:lnSpc>
              <a:spcBef>
                <a:spcPts val="750"/>
              </a:spcBef>
              <a:spcAft>
                <a:spcPts val="0"/>
              </a:spcAft>
              <a:buClr>
                <a:schemeClr val="dk1"/>
              </a:buClr>
              <a:buSzPts val="1800"/>
              <a:buNone/>
            </a:pPr>
            <a:endParaRPr lang="en-GB" dirty="0"/>
          </a:p>
          <a:p>
            <a:pPr marL="0" lvl="0" indent="0" algn="l" rtl="0">
              <a:lnSpc>
                <a:spcPct val="90000"/>
              </a:lnSpc>
              <a:spcBef>
                <a:spcPts val="750"/>
              </a:spcBef>
              <a:spcAft>
                <a:spcPts val="0"/>
              </a:spcAft>
              <a:buClr>
                <a:schemeClr val="dk1"/>
              </a:buClr>
              <a:buSzPts val="1800"/>
              <a:buNone/>
            </a:pPr>
            <a:endParaRPr lang="en-GB" dirty="0"/>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endParaRPr dirty="0"/>
          </a:p>
        </p:txBody>
      </p:sp>
      <p:sp>
        <p:nvSpPr>
          <p:cNvPr id="173" name="Google Shape;173;p8"/>
          <p:cNvSpPr/>
          <p:nvPr/>
        </p:nvSpPr>
        <p:spPr>
          <a:xfrm>
            <a:off x="524425" y="585971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174" name="Google Shape;174;p8"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175" name="Google Shape;175;p8"/>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3" name="Picture 2">
            <a:extLst>
              <a:ext uri="{FF2B5EF4-FFF2-40B4-BE49-F238E27FC236}">
                <a16:creationId xmlns:a16="http://schemas.microsoft.com/office/drawing/2014/main" id="{3AE3C1F5-6E19-47F1-9F9F-580EE093541E}"/>
              </a:ext>
            </a:extLst>
          </p:cNvPr>
          <p:cNvPicPr>
            <a:picLocks noChangeAspect="1"/>
          </p:cNvPicPr>
          <p:nvPr/>
        </p:nvPicPr>
        <p:blipFill>
          <a:blip r:embed="rId4"/>
          <a:stretch>
            <a:fillRect/>
          </a:stretch>
        </p:blipFill>
        <p:spPr>
          <a:xfrm>
            <a:off x="5308270" y="2289440"/>
            <a:ext cx="3517697" cy="3517697"/>
          </a:xfrm>
          <a:prstGeom prst="rect">
            <a:avLst/>
          </a:prstGeom>
        </p:spPr>
      </p:pic>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TotalTime>
  <Words>2150</Words>
  <Application>Microsoft Office PowerPoint</Application>
  <PresentationFormat>On-screen Show (4:3)</PresentationFormat>
  <Paragraphs>220</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Avenir</vt:lpstr>
      <vt:lpstr>Calibri</vt:lpstr>
      <vt:lpstr>Noto Sans Symbols</vt:lpstr>
      <vt:lpstr>Trebuchet MS</vt:lpstr>
      <vt:lpstr>Office</vt:lpstr>
      <vt:lpstr>Talent 4.0 –  Talent Management for SMEs Training Programme</vt:lpstr>
      <vt:lpstr> Employee Development Unit 2: Setting up an Employee Development Plan</vt:lpstr>
      <vt:lpstr>Learning Outcomes</vt:lpstr>
      <vt:lpstr>What is an Employee Development Plan?</vt:lpstr>
      <vt:lpstr>What is an Employee Development Plan?</vt:lpstr>
      <vt:lpstr>Why is it important to have an Employee Development Plan?</vt:lpstr>
      <vt:lpstr> Things to keep in mind </vt:lpstr>
      <vt:lpstr> Things to keep in mind </vt:lpstr>
      <vt:lpstr> Things to keep in mind </vt:lpstr>
      <vt:lpstr> Developing an Employee Development Plan </vt:lpstr>
      <vt:lpstr>Developing an Employee Development Plan</vt:lpstr>
      <vt:lpstr>Types of employee development Plans</vt:lpstr>
      <vt:lpstr>What should one include?</vt:lpstr>
      <vt:lpstr>Essential Steps to Creating an Employee Development Plan</vt:lpstr>
      <vt:lpstr>Summary/Conclusion</vt:lpstr>
      <vt:lpstr>References – Additional Reading</vt:lpstr>
      <vt:lpstr>References – Additional Reading</vt:lpstr>
      <vt:lpstr>Thank you for watching!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Talent 4.0 –  Talent Management for SMEs Training Programme</dc:title>
  <dc:creator>Kenneth OE Sundin</dc:creator>
  <cp:lastModifiedBy>Kiki Kallis</cp:lastModifiedBy>
  <cp:revision>30</cp:revision>
  <dcterms:created xsi:type="dcterms:W3CDTF">2019-12-09T12:18:42Z</dcterms:created>
  <dcterms:modified xsi:type="dcterms:W3CDTF">2020-08-06T15:42:12Z</dcterms:modified>
</cp:coreProperties>
</file>