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5" r:id="rId19"/>
    <p:sldId id="276" r:id="rId20"/>
    <p:sldId id="274" r:id="rId2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25" roundtripDataSignature="AMtx7mhjQT9W8x6uWdHC0pHOE2+pHNZNd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as Tröbinger" initials="" lastIdx="3" clrIdx="0"/>
  <p:cmAuthor id="1" name="Savvas Charalambous" initials="SC" lastIdx="1" clrIdx="1">
    <p:extLst>
      <p:ext uri="{19B8F6BF-5375-455C-9EA6-DF929625EA0E}">
        <p15:presenceInfo xmlns:p15="http://schemas.microsoft.com/office/powerpoint/2012/main" userId="Savvas Charalambou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918" autoAdjust="0"/>
  </p:normalViewPr>
  <p:slideViewPr>
    <p:cSldViewPr snapToGrid="0">
      <p:cViewPr varScale="1">
        <p:scale>
          <a:sx n="84" d="100"/>
          <a:sy n="84" d="100"/>
        </p:scale>
        <p:origin x="2394" y="9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0791746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911250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 name="Google Shape;183;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dirty="0"/>
              <a:t>It helps employees overcome the gap between their current stage and where they would like to see themselves five years down the line - Employee development activities not only prepare an individual for the present but also for the future.</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It is essential for motivating and extracting the best out of employees. Every employee likes to acquire new skills and learning while on the job. A sense of pride can develop when they feel that their organization is investing time and resources to train them. </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It goes a long way in strengthening the relationship between employees. Employee development activities often promote better interactions, knowledge sharing and team building.</a:t>
            </a:r>
          </a:p>
          <a:p>
            <a:pPr marL="0" lvl="0" indent="0" algn="l" rtl="0">
              <a:spcBef>
                <a:spcPts val="0"/>
              </a:spcBef>
              <a:spcAft>
                <a:spcPts val="0"/>
              </a:spcAft>
              <a:buClr>
                <a:schemeClr val="dk1"/>
              </a:buClr>
              <a:buSzPts val="1200"/>
              <a:buFont typeface="Calibri"/>
              <a:buNone/>
            </a:pPr>
            <a:endParaRPr dirty="0"/>
          </a:p>
        </p:txBody>
      </p:sp>
    </p:spTree>
    <p:extLst>
      <p:ext uri="{BB962C8B-B14F-4D97-AF65-F5344CB8AC3E}">
        <p14:creationId xmlns:p14="http://schemas.microsoft.com/office/powerpoint/2010/main" val="3446217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1" name="Google Shape;191;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694116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dirty="0"/>
              <a:t>According to research, 74% of employees believe they are not reaching their full potential due to the lack of professional development opportunities.</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Helping employees hone their strengths and grow their skills better equips them for their role and to fulfil their career aspirations. This adds more value to the work they do for them that in return can elevate their productivity and indirectly benefit an enterprise.</a:t>
            </a:r>
          </a:p>
          <a:p>
            <a:pPr marL="0" lvl="0" indent="0" algn="l" rtl="0">
              <a:spcBef>
                <a:spcPts val="0"/>
              </a:spcBef>
              <a:spcAft>
                <a:spcPts val="0"/>
              </a:spcAft>
              <a:buClr>
                <a:schemeClr val="dk1"/>
              </a:buClr>
              <a:buSzPts val="1200"/>
              <a:buFont typeface="Calibri"/>
              <a:buNone/>
            </a:pPr>
            <a:r>
              <a:rPr lang="en-GB" dirty="0"/>
              <a:t>Employees and job seekers place great importance in development opportunities. Development opportunities can help improve employee engagement, retention and help an organization attract elite candidates.</a:t>
            </a:r>
          </a:p>
          <a:p>
            <a:pPr marL="0" lvl="0" indent="0" algn="l" rtl="0">
              <a:spcBef>
                <a:spcPts val="0"/>
              </a:spcBef>
              <a:spcAft>
                <a:spcPts val="0"/>
              </a:spcAft>
              <a:buClr>
                <a:schemeClr val="dk1"/>
              </a:buClr>
              <a:buSzPts val="1200"/>
              <a:buFont typeface="Calibri"/>
              <a:buNone/>
            </a:pPr>
            <a:endParaRPr dirty="0"/>
          </a:p>
        </p:txBody>
      </p:sp>
    </p:spTree>
    <p:extLst>
      <p:ext uri="{BB962C8B-B14F-4D97-AF65-F5344CB8AC3E}">
        <p14:creationId xmlns:p14="http://schemas.microsoft.com/office/powerpoint/2010/main" val="2463521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5" name="Google Shape;215;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7630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dirty="0"/>
              <a:t>Though the terms training and development are often used interchangeably, there are key differences between them that should influence the way company leaders think about performance improvement.</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Training refers to teaching an employee new skills to help them improve their job performance and work more efficiently. </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Development, on the other hand, refers to the improvement of existing skills, personal and professional growth.</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Training is specific to internal company goals and processes, while development extends outside of the company and can include general skills like communication, leadership and project management.</a:t>
            </a:r>
          </a:p>
          <a:p>
            <a:pPr marL="0" lvl="0" indent="0" algn="l" rtl="0">
              <a:spcBef>
                <a:spcPts val="0"/>
              </a:spcBef>
              <a:spcAft>
                <a:spcPts val="0"/>
              </a:spcAft>
              <a:buClr>
                <a:schemeClr val="dk1"/>
              </a:buClr>
              <a:buSzPts val="1200"/>
              <a:buFont typeface="Calibri"/>
              <a:buNone/>
            </a:pPr>
            <a:endParaRPr dirty="0"/>
          </a:p>
        </p:txBody>
      </p:sp>
    </p:spTree>
    <p:extLst>
      <p:ext uri="{BB962C8B-B14F-4D97-AF65-F5344CB8AC3E}">
        <p14:creationId xmlns:p14="http://schemas.microsoft.com/office/powerpoint/2010/main" val="3665223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20713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dirty="0"/>
              <a:t>“Today’s workplace landscape is a fast-paced, competitive environment, and employees are seeking a new kind of career development.” (chronus.com)</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For the new generation of employees, career development is all about progressing at a personal and professional level not just getting a promotion. Also, most organizations are moving towards flatter hierarchical structures with fewer middle managers which leads to fewer promotional opportunities.</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Not investing in employee development will lead to a turnover of employees which in turn entails a cost for the company. According to studies (such as SHRM) every time a company replaces a salaried employee, on average it suffers a cost of 6 to 9 months’ salary. And that doesn’t count the indirect costs of lost productivity?</a:t>
            </a:r>
          </a:p>
          <a:p>
            <a:pPr marL="0" lvl="0" indent="0" algn="l" rtl="0">
              <a:spcBef>
                <a:spcPts val="0"/>
              </a:spcBef>
              <a:spcAft>
                <a:spcPts val="0"/>
              </a:spcAft>
              <a:buClr>
                <a:schemeClr val="dk1"/>
              </a:buClr>
              <a:buSzPts val="1200"/>
              <a:buFont typeface="Calibri"/>
              <a:buNone/>
            </a:pPr>
            <a:endParaRPr dirty="0"/>
          </a:p>
        </p:txBody>
      </p:sp>
    </p:spTree>
    <p:extLst>
      <p:ext uri="{BB962C8B-B14F-4D97-AF65-F5344CB8AC3E}">
        <p14:creationId xmlns:p14="http://schemas.microsoft.com/office/powerpoint/2010/main" val="127723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dirty="0"/>
              <a:t>Employee Development is α strategic tool for an organization’s continuing growth, productivity and ability to retain valuable employees.</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It is a joint initiative of the employee as well as the employer to upgrade the existing skills and knowledge of an individual.</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While it’s ultimately the individual’s responsibility to own their professional development, it’s for the employer’s benefit to encourage continuing education by providing or facilitating both internal and external learning opportunities.</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Development opportunities help improve employee engagement, retention and help an organization attract elite candidate.</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The term development involves a greater array of actions than training and refers to personal and professional growth not just improving job performance.</a:t>
            </a:r>
          </a:p>
          <a:p>
            <a:pPr marL="0" lvl="0" indent="0" algn="l" rtl="0">
              <a:spcBef>
                <a:spcPts val="0"/>
              </a:spcBef>
              <a:spcAft>
                <a:spcPts val="0"/>
              </a:spcAft>
              <a:buClr>
                <a:schemeClr val="dk1"/>
              </a:buClr>
              <a:buSzPts val="1200"/>
              <a:buFont typeface="Calibri"/>
              <a:buNone/>
            </a:pPr>
            <a:endParaRPr dirty="0"/>
          </a:p>
        </p:txBody>
      </p:sp>
    </p:spTree>
    <p:extLst>
      <p:ext uri="{BB962C8B-B14F-4D97-AF65-F5344CB8AC3E}">
        <p14:creationId xmlns:p14="http://schemas.microsoft.com/office/powerpoint/2010/main" val="19975520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2875064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327806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4176787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0" name="Google Shape;250;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2993770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534591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161237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 name="Google Shape;13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dirty="0"/>
              <a:t>Employee development is a broad term covering multiple kinds of employee learning.</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It is a joint initiative of the employee as well as the employer to upgrade the existing skills and knowledge of an individual.</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It involves a wide-ranging approach focusing on employee growth and future performance, rather than an immediate job role.</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It is an attempt to improve the overall performance of the organization by imparting knowledge or increasing skill sets of the employees. </a:t>
            </a:r>
          </a:p>
          <a:p>
            <a:pPr marL="0" lvl="0" indent="0" algn="l" rtl="0">
              <a:spcBef>
                <a:spcPts val="0"/>
              </a:spcBef>
              <a:spcAft>
                <a:spcPts val="0"/>
              </a:spcAft>
              <a:buClr>
                <a:schemeClr val="dk1"/>
              </a:buClr>
              <a:buSzPts val="1200"/>
              <a:buFont typeface="Calibri"/>
              <a:buNone/>
            </a:pPr>
            <a:endParaRPr dirty="0"/>
          </a:p>
        </p:txBody>
      </p:sp>
    </p:spTree>
    <p:extLst>
      <p:ext uri="{BB962C8B-B14F-4D97-AF65-F5344CB8AC3E}">
        <p14:creationId xmlns:p14="http://schemas.microsoft.com/office/powerpoint/2010/main" val="1510626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3388863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dirty="0"/>
              <a:t>Employee development does not refer solely to optimizing an individual’s skill set for a particular role. </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It refers to continued learning that nurtures professionals and helps them progress on their individual career path. </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While it’s ultimately the individual’s responsibility for own his/her professional development, it is for the employer’s benefit to encourage continuing education by providing or facilitating both internal and external learning opportunities.</a:t>
            </a:r>
          </a:p>
          <a:p>
            <a:pPr marL="0" lvl="0" indent="0" algn="l" rtl="0">
              <a:spcBef>
                <a:spcPts val="0"/>
              </a:spcBef>
              <a:spcAft>
                <a:spcPts val="0"/>
              </a:spcAft>
              <a:buClr>
                <a:schemeClr val="dk1"/>
              </a:buClr>
              <a:buSzPts val="1200"/>
              <a:buFont typeface="Calibri"/>
              <a:buNone/>
            </a:pPr>
            <a:endParaRPr dirty="0"/>
          </a:p>
        </p:txBody>
      </p:sp>
    </p:spTree>
    <p:extLst>
      <p:ext uri="{BB962C8B-B14F-4D97-AF65-F5344CB8AC3E}">
        <p14:creationId xmlns:p14="http://schemas.microsoft.com/office/powerpoint/2010/main" val="3370279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995575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dirty="0"/>
              <a:t>Prioritizing employee development ensures that team members' skills continue to evolve in accordance with industry trends and best practices. </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It helps its employees enhance their skills and upgrade their existing knowledge in order to perform better </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It promotes both the professional and personal growth of employees. </a:t>
            </a:r>
          </a:p>
          <a:p>
            <a:pPr marL="0" lvl="0" indent="0" algn="l" rtl="0">
              <a:spcBef>
                <a:spcPts val="0"/>
              </a:spcBef>
              <a:spcAft>
                <a:spcPts val="0"/>
              </a:spcAft>
              <a:buClr>
                <a:schemeClr val="dk1"/>
              </a:buClr>
              <a:buSzPts val="1200"/>
              <a:buFont typeface="Calibri"/>
              <a:buNone/>
            </a:pPr>
            <a:endParaRPr dirty="0"/>
          </a:p>
        </p:txBody>
      </p:sp>
    </p:spTree>
    <p:extLst>
      <p:ext uri="{BB962C8B-B14F-4D97-AF65-F5344CB8AC3E}">
        <p14:creationId xmlns:p14="http://schemas.microsoft.com/office/powerpoint/2010/main" val="12699193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folie" type="title">
  <p:cSld name="TITLE">
    <p:spTree>
      <p:nvGrpSpPr>
        <p:cNvPr id="1" name="Shape 15"/>
        <p:cNvGrpSpPr/>
        <p:nvPr/>
      </p:nvGrpSpPr>
      <p:grpSpPr>
        <a:xfrm>
          <a:off x="0" y="0"/>
          <a:ext cx="0" cy="0"/>
          <a:chOff x="0" y="0"/>
          <a:chExt cx="0" cy="0"/>
        </a:xfrm>
      </p:grpSpPr>
      <p:sp>
        <p:nvSpPr>
          <p:cNvPr id="16" name="Google Shape;16;p21"/>
          <p:cNvSpPr txBox="1">
            <a:spLocks noGrp="1"/>
          </p:cNvSpPr>
          <p:nvPr>
            <p:ph type="ctrTitle"/>
          </p:nvPr>
        </p:nvSpPr>
        <p:spPr>
          <a:xfrm>
            <a:off x="1143000" y="1577555"/>
            <a:ext cx="6858000" cy="1932407"/>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500"/>
              <a:buFont typeface="Trebuchet MS"/>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1"/>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18" name="Google Shape;18;p2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pic>
        <p:nvPicPr>
          <p:cNvPr id="21" name="Google Shape;21;p21"/>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213681" y="160803"/>
            <a:ext cx="2067702" cy="1313163"/>
          </a:xfrm>
          <a:prstGeom prst="rect">
            <a:avLst/>
          </a:prstGeom>
          <a:noFill/>
          <a:ln>
            <a:noFill/>
          </a:ln>
        </p:spPr>
      </p:pic>
      <p:pic>
        <p:nvPicPr>
          <p:cNvPr id="22" name="Google Shape;22;p21"/>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7113006" y="5845567"/>
            <a:ext cx="1896967" cy="407194"/>
          </a:xfrm>
          <a:prstGeom prst="rect">
            <a:avLst/>
          </a:prstGeom>
          <a:noFill/>
          <a:ln>
            <a:noFill/>
          </a:ln>
        </p:spPr>
      </p:pic>
      <p:sp>
        <p:nvSpPr>
          <p:cNvPr id="23" name="Google Shape;23;p21"/>
          <p:cNvSpPr txBox="1"/>
          <p:nvPr/>
        </p:nvSpPr>
        <p:spPr>
          <a:xfrm>
            <a:off x="5836144" y="6238917"/>
            <a:ext cx="3216275" cy="670560"/>
          </a:xfrm>
          <a:prstGeom prst="rect">
            <a:avLst/>
          </a:prstGeom>
          <a:noFill/>
          <a:ln>
            <a:noFill/>
          </a:ln>
        </p:spPr>
        <p:txBody>
          <a:bodyPr spcFirstLastPara="1" wrap="square" lIns="91425" tIns="45700" rIns="91425" bIns="45700" anchor="t" anchorCtr="0">
            <a:spAutoFit/>
          </a:bodyPr>
          <a:lstStyle/>
          <a:p>
            <a:pPr marL="0" marR="0" lvl="0" indent="0" algn="just" rtl="0">
              <a:lnSpc>
                <a:spcPct val="107000"/>
              </a:lnSpc>
              <a:spcBef>
                <a:spcPts val="0"/>
              </a:spcBef>
              <a:spcAft>
                <a:spcPts val="0"/>
              </a:spcAft>
              <a:buNone/>
            </a:pPr>
            <a:r>
              <a:rPr lang="en-GB" sz="700" b="0" i="0" u="none" strike="noStrike" cap="none">
                <a:solidFill>
                  <a:schemeClr val="dk1"/>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100" b="0" i="0" u="none" strike="noStrike" cap="none">
              <a:solidFill>
                <a:schemeClr val="dk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el und vertikaler Text" type="vertTx">
  <p:cSld name="VERTICAL_TEXT">
    <p:spTree>
      <p:nvGrpSpPr>
        <p:cNvPr id="1" name="Shape 80"/>
        <p:cNvGrpSpPr/>
        <p:nvPr/>
      </p:nvGrpSpPr>
      <p:grpSpPr>
        <a:xfrm>
          <a:off x="0" y="0"/>
          <a:ext cx="0" cy="0"/>
          <a:chOff x="0" y="0"/>
          <a:chExt cx="0" cy="0"/>
        </a:xfrm>
      </p:grpSpPr>
      <p:sp>
        <p:nvSpPr>
          <p:cNvPr id="81" name="Google Shape;81;p30"/>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30"/>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3" name="Google Shape;83;p3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3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3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kaler Titel und Text" type="vertTitleAndTx">
  <p:cSld name="VERTICAL_TITLE_AND_VERTICAL_TEXT">
    <p:spTree>
      <p:nvGrpSpPr>
        <p:cNvPr id="1" name="Shape 86"/>
        <p:cNvGrpSpPr/>
        <p:nvPr/>
      </p:nvGrpSpPr>
      <p:grpSpPr>
        <a:xfrm>
          <a:off x="0" y="0"/>
          <a:ext cx="0" cy="0"/>
          <a:chOff x="0" y="0"/>
          <a:chExt cx="0" cy="0"/>
        </a:xfrm>
      </p:grpSpPr>
      <p:sp>
        <p:nvSpPr>
          <p:cNvPr id="87" name="Google Shape;87;p31"/>
          <p:cNvSpPr txBox="1">
            <a:spLocks noGrp="1"/>
          </p:cNvSpPr>
          <p:nvPr>
            <p:ph type="title"/>
          </p:nvPr>
        </p:nvSpPr>
        <p:spPr>
          <a:xfrm rot="5400000">
            <a:off x="4623593" y="2285206"/>
            <a:ext cx="5811838"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31"/>
          <p:cNvSpPr txBox="1">
            <a:spLocks noGrp="1"/>
          </p:cNvSpPr>
          <p:nvPr>
            <p:ph type="body" idx="1"/>
          </p:nvPr>
        </p:nvSpPr>
        <p:spPr>
          <a:xfrm rot="5400000">
            <a:off x="623093" y="370681"/>
            <a:ext cx="5811838" cy="580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9" name="Google Shape;89;p3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3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3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elfolie">
  <p:cSld name="1_Titelfolie">
    <p:spTree>
      <p:nvGrpSpPr>
        <p:cNvPr id="1" name="Shape 92"/>
        <p:cNvGrpSpPr/>
        <p:nvPr/>
      </p:nvGrpSpPr>
      <p:grpSpPr>
        <a:xfrm>
          <a:off x="0" y="0"/>
          <a:ext cx="0" cy="0"/>
          <a:chOff x="0" y="0"/>
          <a:chExt cx="0" cy="0"/>
        </a:xfrm>
      </p:grpSpPr>
      <p:sp>
        <p:nvSpPr>
          <p:cNvPr id="93" name="Google Shape;93;p32"/>
          <p:cNvSpPr txBox="1">
            <a:spLocks noGrp="1"/>
          </p:cNvSpPr>
          <p:nvPr>
            <p:ph type="ctrTitle"/>
          </p:nvPr>
        </p:nvSpPr>
        <p:spPr>
          <a:xfrm>
            <a:off x="685800" y="1560945"/>
            <a:ext cx="7772400" cy="1949018"/>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Trebuchet M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32"/>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750"/>
              </a:spcBef>
              <a:spcAft>
                <a:spcPts val="0"/>
              </a:spcAft>
              <a:buClr>
                <a:schemeClr val="dk1"/>
              </a:buClr>
              <a:buSzPts val="2400"/>
              <a:buNone/>
              <a:defRPr sz="2400"/>
            </a:lvl1pPr>
            <a:lvl2pPr lvl="1" algn="ctr">
              <a:lnSpc>
                <a:spcPct val="90000"/>
              </a:lnSpc>
              <a:spcBef>
                <a:spcPts val="375"/>
              </a:spcBef>
              <a:spcAft>
                <a:spcPts val="0"/>
              </a:spcAft>
              <a:buClr>
                <a:schemeClr val="dk1"/>
              </a:buClr>
              <a:buSzPts val="2000"/>
              <a:buNone/>
              <a:defRPr sz="2000"/>
            </a:lvl2pPr>
            <a:lvl3pPr lvl="2" algn="ctr">
              <a:lnSpc>
                <a:spcPct val="90000"/>
              </a:lnSpc>
              <a:spcBef>
                <a:spcPts val="375"/>
              </a:spcBef>
              <a:spcAft>
                <a:spcPts val="0"/>
              </a:spcAft>
              <a:buClr>
                <a:schemeClr val="dk1"/>
              </a:buClr>
              <a:buSzPts val="1800"/>
              <a:buNone/>
              <a:defRPr sz="1800"/>
            </a:lvl3pPr>
            <a:lvl4pPr lvl="3" algn="ctr">
              <a:lnSpc>
                <a:spcPct val="90000"/>
              </a:lnSpc>
              <a:spcBef>
                <a:spcPts val="375"/>
              </a:spcBef>
              <a:spcAft>
                <a:spcPts val="0"/>
              </a:spcAft>
              <a:buClr>
                <a:schemeClr val="dk1"/>
              </a:buClr>
              <a:buSzPts val="1600"/>
              <a:buNone/>
              <a:defRPr sz="1600"/>
            </a:lvl4pPr>
            <a:lvl5pPr lvl="4" algn="ctr">
              <a:lnSpc>
                <a:spcPct val="90000"/>
              </a:lnSpc>
              <a:spcBef>
                <a:spcPts val="375"/>
              </a:spcBef>
              <a:spcAft>
                <a:spcPts val="0"/>
              </a:spcAft>
              <a:buClr>
                <a:schemeClr val="dk1"/>
              </a:buClr>
              <a:buSzPts val="1600"/>
              <a:buNone/>
              <a:defRPr sz="1600"/>
            </a:lvl5pPr>
            <a:lvl6pPr lvl="5" algn="ctr">
              <a:lnSpc>
                <a:spcPct val="90000"/>
              </a:lnSpc>
              <a:spcBef>
                <a:spcPts val="375"/>
              </a:spcBef>
              <a:spcAft>
                <a:spcPts val="0"/>
              </a:spcAft>
              <a:buClr>
                <a:schemeClr val="dk1"/>
              </a:buClr>
              <a:buSzPts val="1600"/>
              <a:buNone/>
              <a:defRPr sz="1600"/>
            </a:lvl6pPr>
            <a:lvl7pPr lvl="6" algn="ctr">
              <a:lnSpc>
                <a:spcPct val="90000"/>
              </a:lnSpc>
              <a:spcBef>
                <a:spcPts val="375"/>
              </a:spcBef>
              <a:spcAft>
                <a:spcPts val="0"/>
              </a:spcAft>
              <a:buClr>
                <a:schemeClr val="dk1"/>
              </a:buClr>
              <a:buSzPts val="1600"/>
              <a:buNone/>
              <a:defRPr sz="1600"/>
            </a:lvl7pPr>
            <a:lvl8pPr lvl="7" algn="ctr">
              <a:lnSpc>
                <a:spcPct val="90000"/>
              </a:lnSpc>
              <a:spcBef>
                <a:spcPts val="375"/>
              </a:spcBef>
              <a:spcAft>
                <a:spcPts val="0"/>
              </a:spcAft>
              <a:buClr>
                <a:schemeClr val="dk1"/>
              </a:buClr>
              <a:buSzPts val="1600"/>
              <a:buNone/>
              <a:defRPr sz="1600"/>
            </a:lvl8pPr>
            <a:lvl9pPr lvl="8" algn="ctr">
              <a:lnSpc>
                <a:spcPct val="90000"/>
              </a:lnSpc>
              <a:spcBef>
                <a:spcPts val="375"/>
              </a:spcBef>
              <a:spcAft>
                <a:spcPts val="0"/>
              </a:spcAft>
              <a:buClr>
                <a:schemeClr val="dk1"/>
              </a:buClr>
              <a:buSzPts val="1600"/>
              <a:buNone/>
              <a:defRPr sz="1600"/>
            </a:lvl9pPr>
          </a:lstStyle>
          <a:p>
            <a:endParaRPr/>
          </a:p>
        </p:txBody>
      </p:sp>
      <p:sp>
        <p:nvSpPr>
          <p:cNvPr id="95" name="Google Shape;95;p3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3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3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pic>
        <p:nvPicPr>
          <p:cNvPr id="98" name="Google Shape;98;p32"/>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213681" y="160803"/>
            <a:ext cx="2067702" cy="1313163"/>
          </a:xfrm>
          <a:prstGeom prst="rect">
            <a:avLst/>
          </a:prstGeom>
          <a:noFill/>
          <a:ln>
            <a:noFill/>
          </a:ln>
        </p:spPr>
      </p:pic>
      <p:pic>
        <p:nvPicPr>
          <p:cNvPr id="99" name="Google Shape;99;p32"/>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7113006" y="5845567"/>
            <a:ext cx="1896967" cy="407194"/>
          </a:xfrm>
          <a:prstGeom prst="rect">
            <a:avLst/>
          </a:prstGeom>
          <a:noFill/>
          <a:ln>
            <a:noFill/>
          </a:ln>
        </p:spPr>
      </p:pic>
      <p:sp>
        <p:nvSpPr>
          <p:cNvPr id="100" name="Google Shape;100;p32"/>
          <p:cNvSpPr txBox="1"/>
          <p:nvPr/>
        </p:nvSpPr>
        <p:spPr>
          <a:xfrm>
            <a:off x="5836144" y="6238917"/>
            <a:ext cx="3216275" cy="670560"/>
          </a:xfrm>
          <a:prstGeom prst="rect">
            <a:avLst/>
          </a:prstGeom>
          <a:noFill/>
          <a:ln>
            <a:noFill/>
          </a:ln>
        </p:spPr>
        <p:txBody>
          <a:bodyPr spcFirstLastPara="1" wrap="square" lIns="91425" tIns="45700" rIns="91425" bIns="45700" anchor="t" anchorCtr="0">
            <a:spAutoFit/>
          </a:bodyPr>
          <a:lstStyle/>
          <a:p>
            <a:pPr marL="0" marR="0" lvl="0" indent="0" algn="just" rtl="0">
              <a:lnSpc>
                <a:spcPct val="107000"/>
              </a:lnSpc>
              <a:spcBef>
                <a:spcPts val="0"/>
              </a:spcBef>
              <a:spcAft>
                <a:spcPts val="0"/>
              </a:spcAft>
              <a:buNone/>
            </a:pPr>
            <a:r>
              <a:rPr lang="en-GB" sz="700">
                <a:solidFill>
                  <a:schemeClr val="dk1"/>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100">
              <a:solidFill>
                <a:schemeClr val="dk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24"/>
        <p:cNvGrpSpPr/>
        <p:nvPr/>
      </p:nvGrpSpPr>
      <p:grpSpPr>
        <a:xfrm>
          <a:off x="0" y="0"/>
          <a:ext cx="0" cy="0"/>
          <a:chOff x="0" y="0"/>
          <a:chExt cx="0" cy="0"/>
        </a:xfrm>
      </p:grpSpPr>
      <p:sp>
        <p:nvSpPr>
          <p:cNvPr id="25" name="Google Shape;25;p22"/>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22"/>
          <p:cNvSpPr txBox="1">
            <a:spLocks noGrp="1"/>
          </p:cNvSpPr>
          <p:nvPr>
            <p:ph type="body" idx="1"/>
          </p:nvPr>
        </p:nvSpPr>
        <p:spPr>
          <a:xfrm>
            <a:off x="628650" y="1825625"/>
            <a:ext cx="7886700" cy="413408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7" name="Google Shape;27;p2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pic>
        <p:nvPicPr>
          <p:cNvPr id="29" name="Google Shape;29;p22"/>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7760370" y="6094641"/>
            <a:ext cx="1097880" cy="697245"/>
          </a:xfrm>
          <a:prstGeom prst="rect">
            <a:avLst/>
          </a:prstGeom>
          <a:noFill/>
          <a:ln>
            <a:noFill/>
          </a:ln>
        </p:spPr>
      </p:pic>
      <p:pic>
        <p:nvPicPr>
          <p:cNvPr id="30" name="Google Shape;30;p22"/>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123035" y="6299200"/>
            <a:ext cx="1967228" cy="42227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bschnitts-&#10;überschrift" type="secHead">
  <p:cSld name="SECTION_HEADER">
    <p:spTree>
      <p:nvGrpSpPr>
        <p:cNvPr id="1" name="Shape 31"/>
        <p:cNvGrpSpPr/>
        <p:nvPr/>
      </p:nvGrpSpPr>
      <p:grpSpPr>
        <a:xfrm>
          <a:off x="0" y="0"/>
          <a:ext cx="0" cy="0"/>
          <a:chOff x="0" y="0"/>
          <a:chExt cx="0" cy="0"/>
        </a:xfrm>
      </p:grpSpPr>
      <p:sp>
        <p:nvSpPr>
          <p:cNvPr id="32" name="Google Shape;32;p23"/>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500"/>
              <a:buFont typeface="Trebuchet MS"/>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23"/>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rgbClr val="888888"/>
              </a:buClr>
              <a:buSzPts val="1800"/>
              <a:buNone/>
              <a:defRPr sz="1800">
                <a:solidFill>
                  <a:srgbClr val="888888"/>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350"/>
              <a:buNone/>
              <a:defRPr sz="135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34" name="Google Shape;34;p2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23"/>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213681" y="160803"/>
            <a:ext cx="2067702" cy="1313163"/>
          </a:xfrm>
          <a:prstGeom prst="rect">
            <a:avLst/>
          </a:prstGeom>
          <a:noFill/>
          <a:ln>
            <a:noFill/>
          </a:ln>
        </p:spPr>
      </p:pic>
      <p:pic>
        <p:nvPicPr>
          <p:cNvPr id="37" name="Google Shape;37;p23"/>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123035" y="6299200"/>
            <a:ext cx="1967228" cy="42227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Zwei Inhalte" type="twoObj">
  <p:cSld name="TWO_OBJECTS">
    <p:spTree>
      <p:nvGrpSpPr>
        <p:cNvPr id="1" name="Shape 38"/>
        <p:cNvGrpSpPr/>
        <p:nvPr/>
      </p:nvGrpSpPr>
      <p:grpSpPr>
        <a:xfrm>
          <a:off x="0" y="0"/>
          <a:ext cx="0" cy="0"/>
          <a:chOff x="0" y="0"/>
          <a:chExt cx="0" cy="0"/>
        </a:xfrm>
      </p:grpSpPr>
      <p:sp>
        <p:nvSpPr>
          <p:cNvPr id="39" name="Google Shape;39;p24"/>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24"/>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1" name="Google Shape;41;p24"/>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2" name="Google Shape;42;p2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pic>
        <p:nvPicPr>
          <p:cNvPr id="44" name="Google Shape;44;p24"/>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7760370" y="6094641"/>
            <a:ext cx="1097880" cy="697245"/>
          </a:xfrm>
          <a:prstGeom prst="rect">
            <a:avLst/>
          </a:prstGeom>
          <a:noFill/>
          <a:ln>
            <a:noFill/>
          </a:ln>
        </p:spPr>
      </p:pic>
      <p:pic>
        <p:nvPicPr>
          <p:cNvPr id="45" name="Google Shape;45;p24"/>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123035" y="6299200"/>
            <a:ext cx="1967228" cy="4222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ergleich" type="twoTxTwoObj">
  <p:cSld name="TWO_OBJECTS_WITH_TEXT">
    <p:spTree>
      <p:nvGrpSpPr>
        <p:cNvPr id="1" name="Shape 46"/>
        <p:cNvGrpSpPr/>
        <p:nvPr/>
      </p:nvGrpSpPr>
      <p:grpSpPr>
        <a:xfrm>
          <a:off x="0" y="0"/>
          <a:ext cx="0" cy="0"/>
          <a:chOff x="0" y="0"/>
          <a:chExt cx="0" cy="0"/>
        </a:xfrm>
      </p:grpSpPr>
      <p:sp>
        <p:nvSpPr>
          <p:cNvPr id="47" name="Google Shape;47;p25"/>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25"/>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9" name="Google Shape;49;p25"/>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50" name="Google Shape;50;p25"/>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51" name="Google Shape;51;p25"/>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52" name="Google Shape;52;p2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25"/>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7760370" y="6094641"/>
            <a:ext cx="1097880" cy="697245"/>
          </a:xfrm>
          <a:prstGeom prst="rect">
            <a:avLst/>
          </a:prstGeom>
          <a:noFill/>
          <a:ln>
            <a:noFill/>
          </a:ln>
        </p:spPr>
      </p:pic>
      <p:pic>
        <p:nvPicPr>
          <p:cNvPr id="55" name="Google Shape;55;p25"/>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123035" y="6299200"/>
            <a:ext cx="1967228" cy="42227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Nur Titel" type="titleOnly">
  <p:cSld name="TITLE_ONLY">
    <p:spTree>
      <p:nvGrpSpPr>
        <p:cNvPr id="1" name="Shape 56"/>
        <p:cNvGrpSpPr/>
        <p:nvPr/>
      </p:nvGrpSpPr>
      <p:grpSpPr>
        <a:xfrm>
          <a:off x="0" y="0"/>
          <a:ext cx="0" cy="0"/>
          <a:chOff x="0" y="0"/>
          <a:chExt cx="0" cy="0"/>
        </a:xfrm>
      </p:grpSpPr>
      <p:sp>
        <p:nvSpPr>
          <p:cNvPr id="57" name="Google Shape;57;p26"/>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2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pic>
        <p:nvPicPr>
          <p:cNvPr id="60" name="Google Shape;60;p26"/>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7760370" y="6094641"/>
            <a:ext cx="1097880" cy="697245"/>
          </a:xfrm>
          <a:prstGeom prst="rect">
            <a:avLst/>
          </a:prstGeom>
          <a:noFill/>
          <a:ln>
            <a:noFill/>
          </a:ln>
        </p:spPr>
      </p:pic>
      <p:pic>
        <p:nvPicPr>
          <p:cNvPr id="61" name="Google Shape;61;p26"/>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123035" y="6299200"/>
            <a:ext cx="1967228" cy="422276"/>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62"/>
        <p:cNvGrpSpPr/>
        <p:nvPr/>
      </p:nvGrpSpPr>
      <p:grpSpPr>
        <a:xfrm>
          <a:off x="0" y="0"/>
          <a:ext cx="0" cy="0"/>
          <a:chOff x="0" y="0"/>
          <a:chExt cx="0" cy="0"/>
        </a:xfrm>
      </p:grpSpPr>
      <p:sp>
        <p:nvSpPr>
          <p:cNvPr id="63" name="Google Shape;63;p2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2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nhalt mit Überschrift" type="objTx">
  <p:cSld name="OBJECT_WITH_CAPTION_TEXT">
    <p:spTree>
      <p:nvGrpSpPr>
        <p:cNvPr id="1" name="Shape 66"/>
        <p:cNvGrpSpPr/>
        <p:nvPr/>
      </p:nvGrpSpPr>
      <p:grpSpPr>
        <a:xfrm>
          <a:off x="0" y="0"/>
          <a:ext cx="0" cy="0"/>
          <a:chOff x="0" y="0"/>
          <a:chExt cx="0" cy="0"/>
        </a:xfrm>
      </p:grpSpPr>
      <p:sp>
        <p:nvSpPr>
          <p:cNvPr id="67" name="Google Shape;67;p28"/>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Trebuchet M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28"/>
          <p:cNvSpPr txBox="1">
            <a:spLocks noGrp="1"/>
          </p:cNvSpPr>
          <p:nvPr>
            <p:ph type="body" idx="1"/>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69" name="Google Shape;69;p28"/>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70" name="Google Shape;70;p2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ld mit Überschrift" type="picTx">
  <p:cSld name="PICTURE_WITH_CAPTION_TEXT">
    <p:spTree>
      <p:nvGrpSpPr>
        <p:cNvPr id="1" name="Shape 73"/>
        <p:cNvGrpSpPr/>
        <p:nvPr/>
      </p:nvGrpSpPr>
      <p:grpSpPr>
        <a:xfrm>
          <a:off x="0" y="0"/>
          <a:ext cx="0" cy="0"/>
          <a:chOff x="0" y="0"/>
          <a:chExt cx="0" cy="0"/>
        </a:xfrm>
      </p:grpSpPr>
      <p:sp>
        <p:nvSpPr>
          <p:cNvPr id="74" name="Google Shape;74;p29"/>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Trebuchet M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29"/>
          <p:cNvSpPr>
            <a:spLocks noGrp="1"/>
          </p:cNvSpPr>
          <p:nvPr>
            <p:ph type="pic" idx="2"/>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Trebuchet MS"/>
                <a:ea typeface="Trebuchet MS"/>
                <a:cs typeface="Trebuchet MS"/>
                <a:sym typeface="Trebuchet MS"/>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Trebuchet MS"/>
                <a:ea typeface="Trebuchet MS"/>
                <a:cs typeface="Trebuchet MS"/>
                <a:sym typeface="Trebuchet MS"/>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Trebuchet MS"/>
                <a:ea typeface="Trebuchet MS"/>
                <a:cs typeface="Trebuchet MS"/>
                <a:sym typeface="Trebuchet MS"/>
              </a:defRPr>
            </a:lvl9pPr>
          </a:lstStyle>
          <a:p>
            <a:endParaRPr/>
          </a:p>
        </p:txBody>
      </p:sp>
      <p:sp>
        <p:nvSpPr>
          <p:cNvPr id="76" name="Google Shape;76;p29"/>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77" name="Google Shape;77;p2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0"/>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300"/>
              <a:buFont typeface="Trebuchet MS"/>
              <a:buNone/>
              <a:defRPr sz="3300" b="0" i="0" u="none" strike="noStrike" cap="non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0"/>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Trebuchet MS"/>
                <a:ea typeface="Trebuchet MS"/>
                <a:cs typeface="Trebuchet MS"/>
                <a:sym typeface="Trebuchet MS"/>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Trebuchet MS"/>
                <a:ea typeface="Trebuchet MS"/>
                <a:cs typeface="Trebuchet MS"/>
                <a:sym typeface="Trebuchet MS"/>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Trebuchet MS"/>
                <a:ea typeface="Trebuchet MS"/>
                <a:cs typeface="Trebuchet MS"/>
                <a:sym typeface="Trebuchet MS"/>
              </a:defRPr>
            </a:lvl9pPr>
          </a:lstStyle>
          <a:p>
            <a:endParaRPr/>
          </a:p>
        </p:txBody>
      </p:sp>
      <p:sp>
        <p:nvSpPr>
          <p:cNvPr id="12" name="Google Shape;12;p2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3" name="Google Shape;13;p2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4" name="Google Shape;14;p2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0" marR="0" lvl="1" indent="0" algn="r" rtl="0">
              <a:spcBef>
                <a:spcPts val="0"/>
              </a:spcBef>
              <a:buNone/>
              <a:defRPr sz="900" b="0" i="0" u="none" strike="noStrike" cap="none">
                <a:solidFill>
                  <a:srgbClr val="888888"/>
                </a:solidFill>
                <a:latin typeface="Trebuchet MS"/>
                <a:ea typeface="Trebuchet MS"/>
                <a:cs typeface="Trebuchet MS"/>
                <a:sym typeface="Trebuchet MS"/>
              </a:defRPr>
            </a:lvl2pPr>
            <a:lvl3pPr marL="0" marR="0" lvl="2" indent="0" algn="r" rtl="0">
              <a:spcBef>
                <a:spcPts val="0"/>
              </a:spcBef>
              <a:buNone/>
              <a:defRPr sz="900" b="0" i="0" u="none" strike="noStrike" cap="none">
                <a:solidFill>
                  <a:srgbClr val="888888"/>
                </a:solidFill>
                <a:latin typeface="Trebuchet MS"/>
                <a:ea typeface="Trebuchet MS"/>
                <a:cs typeface="Trebuchet MS"/>
                <a:sym typeface="Trebuchet MS"/>
              </a:defRPr>
            </a:lvl3pPr>
            <a:lvl4pPr marL="0" marR="0" lvl="3" indent="0" algn="r" rtl="0">
              <a:spcBef>
                <a:spcPts val="0"/>
              </a:spcBef>
              <a:buNone/>
              <a:defRPr sz="900" b="0" i="0" u="none" strike="noStrike" cap="none">
                <a:solidFill>
                  <a:srgbClr val="888888"/>
                </a:solidFill>
                <a:latin typeface="Trebuchet MS"/>
                <a:ea typeface="Trebuchet MS"/>
                <a:cs typeface="Trebuchet MS"/>
                <a:sym typeface="Trebuchet MS"/>
              </a:defRPr>
            </a:lvl4pPr>
            <a:lvl5pPr marL="0" marR="0" lvl="4" indent="0" algn="r" rtl="0">
              <a:spcBef>
                <a:spcPts val="0"/>
              </a:spcBef>
              <a:buNone/>
              <a:defRPr sz="900" b="0" i="0" u="none" strike="noStrike" cap="none">
                <a:solidFill>
                  <a:srgbClr val="888888"/>
                </a:solidFill>
                <a:latin typeface="Trebuchet MS"/>
                <a:ea typeface="Trebuchet MS"/>
                <a:cs typeface="Trebuchet MS"/>
                <a:sym typeface="Trebuchet MS"/>
              </a:defRPr>
            </a:lvl5pPr>
            <a:lvl6pPr marL="0" marR="0" lvl="5" indent="0" algn="r" rtl="0">
              <a:spcBef>
                <a:spcPts val="0"/>
              </a:spcBef>
              <a:buNone/>
              <a:defRPr sz="900" b="0" i="0" u="none" strike="noStrike" cap="none">
                <a:solidFill>
                  <a:srgbClr val="888888"/>
                </a:solidFill>
                <a:latin typeface="Trebuchet MS"/>
                <a:ea typeface="Trebuchet MS"/>
                <a:cs typeface="Trebuchet MS"/>
                <a:sym typeface="Trebuchet MS"/>
              </a:defRPr>
            </a:lvl6pPr>
            <a:lvl7pPr marL="0" marR="0" lvl="6" indent="0" algn="r" rtl="0">
              <a:spcBef>
                <a:spcPts val="0"/>
              </a:spcBef>
              <a:buNone/>
              <a:defRPr sz="900" b="0" i="0" u="none" strike="noStrike" cap="none">
                <a:solidFill>
                  <a:srgbClr val="888888"/>
                </a:solidFill>
                <a:latin typeface="Trebuchet MS"/>
                <a:ea typeface="Trebuchet MS"/>
                <a:cs typeface="Trebuchet MS"/>
                <a:sym typeface="Trebuchet MS"/>
              </a:defRPr>
            </a:lvl7pPr>
            <a:lvl8pPr marL="0" marR="0" lvl="7" indent="0" algn="r" rtl="0">
              <a:spcBef>
                <a:spcPts val="0"/>
              </a:spcBef>
              <a:buNone/>
              <a:defRPr sz="900" b="0" i="0" u="none" strike="noStrike" cap="none">
                <a:solidFill>
                  <a:srgbClr val="888888"/>
                </a:solidFill>
                <a:latin typeface="Trebuchet MS"/>
                <a:ea typeface="Trebuchet MS"/>
                <a:cs typeface="Trebuchet MS"/>
                <a:sym typeface="Trebuchet MS"/>
              </a:defRPr>
            </a:lvl8pPr>
            <a:lvl9pPr marL="0" marR="0" lvl="8" indent="0" algn="r" rtl="0">
              <a:spcBef>
                <a:spcPts val="0"/>
              </a:spcBef>
              <a:buNone/>
              <a:defRPr sz="900" b="0" i="0" u="none" strike="noStrike" cap="none">
                <a:solidFill>
                  <a:srgbClr val="888888"/>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4lent.e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www.gyrus.com/the-difference-between-training-and-developmen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hyperlink" Target="https://www.gyrus.com/the-difference-between-training-and-development" TargetMode="External"/><Relationship Id="rId3" Type="http://schemas.openxmlformats.org/officeDocument/2006/relationships/hyperlink" Target="http://www.capahrconsulting.com/leadership-employee-development/" TargetMode="External"/><Relationship Id="rId7" Type="http://schemas.openxmlformats.org/officeDocument/2006/relationships/hyperlink" Target="https://hrexecutive.com/adapting-learning-and-leadership-development-to-the-digital-age/"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hyperlink" Target="https://chronus.com/employee-development" TargetMode="External"/><Relationship Id="rId5" Type="http://schemas.openxmlformats.org/officeDocument/2006/relationships/hyperlink" Target="https://www.peoplekeep.com/blog/bid/312123/employee-retention-the-real-cost-of-losing-an-employee" TargetMode="External"/><Relationship Id="rId10" Type="http://schemas.openxmlformats.org/officeDocument/2006/relationships/image" Target="../media/image5.png"/><Relationship Id="rId4" Type="http://schemas.openxmlformats.org/officeDocument/2006/relationships/hyperlink" Target="https://www.inc.com/chad-halvorson/5-reasons-you-should-be-investing-in-employee-development.html" TargetMode="External"/><Relationship Id="rId9" Type="http://schemas.openxmlformats.org/officeDocument/2006/relationships/hyperlink" Target="https://hbr.org/2018/03/the-new-rules-of-talent-management"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www.hrdive.com/news/study-turnover-costs-employers-15000-per-worker/449142/" TargetMode="External"/><Relationship Id="rId3" Type="http://schemas.openxmlformats.org/officeDocument/2006/relationships/hyperlink" Target="https://www.managementstudyguide.com/employee-development-articles.htm" TargetMode="External"/><Relationship Id="rId7" Type="http://schemas.openxmlformats.org/officeDocument/2006/relationships/hyperlink" Target="https://www.upcounsel.com/employee-development"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https://blog.logicearth.com/training-development-skills" TargetMode="External"/><Relationship Id="rId5" Type="http://schemas.openxmlformats.org/officeDocument/2006/relationships/hyperlink" Target="https://www.thebalancecareers.com/what-is-human-resource-development-hrd-1918142" TargetMode="External"/><Relationship Id="rId4" Type="http://schemas.openxmlformats.org/officeDocument/2006/relationships/hyperlink" Target="https://trainingmag.com/importance-employee-development/" TargetMode="Externa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5.png"/><Relationship Id="rId7" Type="http://schemas.openxmlformats.org/officeDocument/2006/relationships/image" Target="../media/image16.jp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jpg"/><Relationship Id="rId4" Type="http://schemas.openxmlformats.org/officeDocument/2006/relationships/image" Target="../media/image13.jpg"/><Relationship Id="rId9" Type="http://schemas.openxmlformats.org/officeDocument/2006/relationships/image" Target="../media/image18.jp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
          <p:cNvSpPr txBox="1">
            <a:spLocks noGrp="1"/>
          </p:cNvSpPr>
          <p:nvPr>
            <p:ph type="ctrTitle"/>
          </p:nvPr>
        </p:nvSpPr>
        <p:spPr>
          <a:xfrm>
            <a:off x="421100" y="2889422"/>
            <a:ext cx="8520600" cy="860799"/>
          </a:xfrm>
          <a:prstGeom prst="rect">
            <a:avLst/>
          </a:prstGeom>
          <a:noFill/>
          <a:ln>
            <a:noFill/>
          </a:ln>
        </p:spPr>
        <p:txBody>
          <a:bodyPr spcFirstLastPara="1" wrap="square" lIns="91425" tIns="91425" rIns="91425" bIns="91425" anchor="b" anchorCtr="0">
            <a:noAutofit/>
          </a:bodyPr>
          <a:lstStyle/>
          <a:p>
            <a:pPr marL="0" lvl="0" indent="0" algn="ctr" rtl="0">
              <a:lnSpc>
                <a:spcPct val="90000"/>
              </a:lnSpc>
              <a:spcBef>
                <a:spcPts val="0"/>
              </a:spcBef>
              <a:spcAft>
                <a:spcPts val="0"/>
              </a:spcAft>
              <a:buClr>
                <a:schemeClr val="dk1"/>
              </a:buClr>
              <a:buSzPts val="4600"/>
              <a:buFont typeface="Trebuchet MS"/>
              <a:buNone/>
            </a:pPr>
            <a:r>
              <a:rPr lang="en-GB" sz="4600" b="1"/>
              <a:t>Talent 4.0 – </a:t>
            </a:r>
            <a:br>
              <a:rPr lang="en-GB" sz="4600" b="1"/>
            </a:br>
            <a:r>
              <a:rPr lang="en-GB" sz="4600" b="1"/>
              <a:t>Talent Management for SMEs</a:t>
            </a:r>
            <a:br>
              <a:rPr lang="en-GB" sz="4600" b="1"/>
            </a:br>
            <a:r>
              <a:rPr lang="en-GB" sz="4600" b="1"/>
              <a:t>Training Programme</a:t>
            </a:r>
            <a:endParaRPr sz="4800" b="1"/>
          </a:p>
        </p:txBody>
      </p:sp>
      <p:sp>
        <p:nvSpPr>
          <p:cNvPr id="106" name="Google Shape;106;p1"/>
          <p:cNvSpPr txBox="1"/>
          <p:nvPr/>
        </p:nvSpPr>
        <p:spPr>
          <a:xfrm>
            <a:off x="3322040" y="4446165"/>
            <a:ext cx="214758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b="0" i="0" u="sng" strike="noStrike" cap="none">
                <a:solidFill>
                  <a:schemeClr val="dk1"/>
                </a:solidFill>
                <a:latin typeface="Trebuchet MS"/>
                <a:ea typeface="Trebuchet MS"/>
                <a:cs typeface="Trebuchet MS"/>
                <a:sym typeface="Trebuchet MS"/>
                <a:hlinkClick r:id="rId3"/>
              </a:rPr>
              <a:t>https://t4lent.eu/</a:t>
            </a:r>
            <a:endParaRPr sz="1800">
              <a:solidFill>
                <a:schemeClr val="dk1"/>
              </a:solidFill>
              <a:latin typeface="Trebuchet MS"/>
              <a:ea typeface="Trebuchet MS"/>
              <a:cs typeface="Trebuchet MS"/>
              <a:sym typeface="Trebuchet MS"/>
            </a:endParaRPr>
          </a:p>
        </p:txBody>
      </p:sp>
      <p:pic>
        <p:nvPicPr>
          <p:cNvPr id="107" name="Google Shape;107;p1" descr="A close up of a logo&#10;&#10;Description automatically generated"/>
          <p:cNvPicPr preferRelativeResize="0"/>
          <p:nvPr/>
        </p:nvPicPr>
        <p:blipFill rotWithShape="1">
          <a:blip r:embed="rId4">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108" name="Google Shape;108;p1"/>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10"/>
          <p:cNvSpPr>
            <a:spLocks noGrp="1"/>
          </p:cNvSpPr>
          <p:nvPr>
            <p:ph type="ctrTitle"/>
          </p:nvPr>
        </p:nvSpPr>
        <p:spPr>
          <a:xfrm>
            <a:off x="266305" y="1529985"/>
            <a:ext cx="8520600" cy="914400"/>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1"/>
              </a:buClr>
              <a:buSzPts val="3060"/>
              <a:buFont typeface="Trebuchet MS"/>
              <a:buNone/>
            </a:pPr>
            <a:r>
              <a:rPr lang="en-GB" sz="3060" b="1">
                <a:solidFill>
                  <a:schemeClr val="lt1"/>
                </a:solidFill>
                <a:latin typeface="Trebuchet MS"/>
                <a:ea typeface="Trebuchet MS"/>
                <a:cs typeface="Trebuchet MS"/>
                <a:sym typeface="Trebuchet MS"/>
              </a:rPr>
              <a:t>Why is Employee Development Important for an SME?</a:t>
            </a:r>
            <a:endParaRPr sz="3060" b="1">
              <a:solidFill>
                <a:schemeClr val="lt1"/>
              </a:solidFill>
            </a:endParaRPr>
          </a:p>
        </p:txBody>
      </p:sp>
      <p:sp>
        <p:nvSpPr>
          <p:cNvPr id="186" name="Google Shape;186;p10"/>
          <p:cNvSpPr txBox="1">
            <a:spLocks noGrp="1"/>
          </p:cNvSpPr>
          <p:nvPr>
            <p:ph type="subTitle" idx="1"/>
          </p:nvPr>
        </p:nvSpPr>
        <p:spPr>
          <a:xfrm>
            <a:off x="266305" y="2488470"/>
            <a:ext cx="3836296" cy="3793721"/>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750"/>
              </a:spcBef>
              <a:spcAft>
                <a:spcPts val="0"/>
              </a:spcAft>
              <a:buClr>
                <a:schemeClr val="dk1"/>
              </a:buClr>
              <a:buSzPts val="1800"/>
              <a:buNone/>
            </a:pPr>
            <a:r>
              <a:rPr lang="en-GB" sz="2000" dirty="0"/>
              <a:t>Employee development activities prepare an individual both for the present and the future.</a:t>
            </a:r>
          </a:p>
          <a:p>
            <a:pPr marL="0" lvl="0" indent="0" algn="l" rtl="0">
              <a:lnSpc>
                <a:spcPct val="90000"/>
              </a:lnSpc>
              <a:spcBef>
                <a:spcPts val="750"/>
              </a:spcBef>
              <a:spcAft>
                <a:spcPts val="0"/>
              </a:spcAft>
              <a:buClr>
                <a:schemeClr val="dk1"/>
              </a:buClr>
              <a:buSzPts val="1800"/>
              <a:buNone/>
            </a:pPr>
            <a:endParaRPr sz="1000" dirty="0"/>
          </a:p>
          <a:p>
            <a:pPr marL="0" lvl="0" indent="0" algn="l" rtl="0">
              <a:lnSpc>
                <a:spcPct val="90000"/>
              </a:lnSpc>
              <a:spcBef>
                <a:spcPts val="750"/>
              </a:spcBef>
              <a:spcAft>
                <a:spcPts val="0"/>
              </a:spcAft>
              <a:buClr>
                <a:schemeClr val="dk1"/>
              </a:buClr>
              <a:buSzPts val="1800"/>
              <a:buNone/>
            </a:pPr>
            <a:r>
              <a:rPr lang="en-GB" sz="2000" dirty="0"/>
              <a:t>Essential for motivating and extracting the best out of employees. </a:t>
            </a:r>
          </a:p>
          <a:p>
            <a:pPr marL="0" lvl="0" indent="0" algn="l" rtl="0">
              <a:lnSpc>
                <a:spcPct val="90000"/>
              </a:lnSpc>
              <a:spcBef>
                <a:spcPts val="750"/>
              </a:spcBef>
              <a:spcAft>
                <a:spcPts val="0"/>
              </a:spcAft>
              <a:buClr>
                <a:schemeClr val="dk1"/>
              </a:buClr>
              <a:buSzPts val="1800"/>
              <a:buNone/>
            </a:pPr>
            <a:endParaRPr lang="en-GB" sz="1000" dirty="0"/>
          </a:p>
          <a:p>
            <a:pPr marL="0" lvl="0" indent="0" algn="l" rtl="0">
              <a:lnSpc>
                <a:spcPct val="90000"/>
              </a:lnSpc>
              <a:spcBef>
                <a:spcPts val="750"/>
              </a:spcBef>
              <a:spcAft>
                <a:spcPts val="0"/>
              </a:spcAft>
              <a:buClr>
                <a:schemeClr val="dk1"/>
              </a:buClr>
              <a:buSzPts val="1800"/>
              <a:buNone/>
            </a:pPr>
            <a:r>
              <a:rPr lang="en-GB" sz="2000" dirty="0"/>
              <a:t>It goes a long way in strengthening employee relationships. </a:t>
            </a:r>
            <a:endParaRPr sz="2000"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p:txBody>
      </p:sp>
      <p:pic>
        <p:nvPicPr>
          <p:cNvPr id="187" name="Google Shape;187;p10"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188" name="Google Shape;188;p10"/>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 name="Picture 1">
            <a:extLst>
              <a:ext uri="{FF2B5EF4-FFF2-40B4-BE49-F238E27FC236}">
                <a16:creationId xmlns:a16="http://schemas.microsoft.com/office/drawing/2014/main" id="{E3533C94-34CA-4B35-9E7D-8403FB79B5E0}"/>
              </a:ext>
            </a:extLst>
          </p:cNvPr>
          <p:cNvPicPr>
            <a:picLocks noChangeAspect="1"/>
          </p:cNvPicPr>
          <p:nvPr/>
        </p:nvPicPr>
        <p:blipFill>
          <a:blip r:embed="rId4"/>
          <a:stretch>
            <a:fillRect/>
          </a:stretch>
        </p:blipFill>
        <p:spPr>
          <a:xfrm>
            <a:off x="3920490" y="2644140"/>
            <a:ext cx="4957205" cy="312120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1"/>
          <p:cNvSpPr>
            <a:spLocks noGrp="1"/>
          </p:cNvSpPr>
          <p:nvPr>
            <p:ph type="ctrTitle"/>
          </p:nvPr>
        </p:nvSpPr>
        <p:spPr>
          <a:xfrm>
            <a:off x="253334" y="1512563"/>
            <a:ext cx="8520600" cy="84801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1"/>
              </a:buClr>
              <a:buSzPts val="3060"/>
              <a:buFont typeface="Trebuchet MS"/>
              <a:buNone/>
            </a:pPr>
            <a:r>
              <a:rPr lang="en-GB" sz="3060" b="1">
                <a:solidFill>
                  <a:schemeClr val="lt1"/>
                </a:solidFill>
                <a:latin typeface="Trebuchet MS"/>
                <a:ea typeface="Trebuchet MS"/>
                <a:cs typeface="Trebuchet MS"/>
                <a:sym typeface="Trebuchet MS"/>
              </a:rPr>
              <a:t>What does an SME gain by investing in Employee Development</a:t>
            </a:r>
            <a:endParaRPr sz="3060" b="1">
              <a:solidFill>
                <a:schemeClr val="lt1"/>
              </a:solidFill>
            </a:endParaRPr>
          </a:p>
        </p:txBody>
      </p:sp>
      <p:sp>
        <p:nvSpPr>
          <p:cNvPr id="194" name="Google Shape;194;p11"/>
          <p:cNvSpPr txBox="1">
            <a:spLocks noGrp="1"/>
          </p:cNvSpPr>
          <p:nvPr>
            <p:ph type="subTitle" idx="1"/>
          </p:nvPr>
        </p:nvSpPr>
        <p:spPr>
          <a:xfrm>
            <a:off x="331156" y="2477377"/>
            <a:ext cx="8520600" cy="3318512"/>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750"/>
              </a:spcBef>
              <a:spcAft>
                <a:spcPts val="0"/>
              </a:spcAft>
              <a:buClr>
                <a:schemeClr val="dk1"/>
              </a:buClr>
              <a:buSzPts val="1800"/>
              <a:buNone/>
            </a:pPr>
            <a:r>
              <a:rPr lang="en-GB" dirty="0"/>
              <a:t>By devoting time and effort in the Development of its Employees, an SME can: </a:t>
            </a:r>
            <a:endParaRPr dirty="0"/>
          </a:p>
          <a:p>
            <a:pPr marL="0" lvl="0" indent="0" algn="l" rtl="0">
              <a:lnSpc>
                <a:spcPct val="90000"/>
              </a:lnSpc>
              <a:spcBef>
                <a:spcPts val="750"/>
              </a:spcBef>
              <a:spcAft>
                <a:spcPts val="0"/>
              </a:spcAft>
              <a:buClr>
                <a:schemeClr val="dk1"/>
              </a:buClr>
              <a:buSzPts val="1800"/>
              <a:buNone/>
            </a:pPr>
            <a:endParaRPr dirty="0"/>
          </a:p>
          <a:p>
            <a:pPr marL="342900" lvl="1" indent="0" algn="l" rtl="0">
              <a:lnSpc>
                <a:spcPct val="100000"/>
              </a:lnSpc>
              <a:spcBef>
                <a:spcPts val="375"/>
              </a:spcBef>
              <a:spcAft>
                <a:spcPts val="0"/>
              </a:spcAft>
              <a:buClr>
                <a:schemeClr val="dk1"/>
              </a:buClr>
              <a:buSzPts val="1800"/>
              <a:buNone/>
            </a:pPr>
            <a:r>
              <a:rPr lang="en-GB" sz="1800" dirty="0"/>
              <a:t>• Better utilize its human resources</a:t>
            </a:r>
            <a:endParaRPr sz="1800" dirty="0"/>
          </a:p>
          <a:p>
            <a:pPr marL="342900" lvl="1" indent="0" algn="l" rtl="0">
              <a:lnSpc>
                <a:spcPct val="100000"/>
              </a:lnSpc>
              <a:spcBef>
                <a:spcPts val="375"/>
              </a:spcBef>
              <a:spcAft>
                <a:spcPts val="0"/>
              </a:spcAft>
              <a:buClr>
                <a:schemeClr val="dk1"/>
              </a:buClr>
              <a:buSzPts val="1800"/>
              <a:buNone/>
            </a:pPr>
            <a:r>
              <a:rPr lang="en-GB" sz="1800" dirty="0"/>
              <a:t>• Enhance the skill development of its employees</a:t>
            </a:r>
            <a:endParaRPr sz="1800" dirty="0"/>
          </a:p>
          <a:p>
            <a:pPr marL="342900" lvl="1" indent="0" algn="l" rtl="0">
              <a:lnSpc>
                <a:spcPct val="100000"/>
              </a:lnSpc>
              <a:spcBef>
                <a:spcPts val="375"/>
              </a:spcBef>
              <a:spcAft>
                <a:spcPts val="0"/>
              </a:spcAft>
              <a:buClr>
                <a:schemeClr val="dk1"/>
              </a:buClr>
              <a:buSzPts val="1800"/>
              <a:buNone/>
            </a:pPr>
            <a:r>
              <a:rPr lang="en-GB" sz="1800" dirty="0"/>
              <a:t>• Increase the productivity of its staff</a:t>
            </a:r>
            <a:endParaRPr sz="1800" dirty="0"/>
          </a:p>
          <a:p>
            <a:pPr marL="342900" lvl="1" indent="0" algn="l" rtl="0">
              <a:lnSpc>
                <a:spcPct val="100000"/>
              </a:lnSpc>
              <a:spcBef>
                <a:spcPts val="375"/>
              </a:spcBef>
              <a:spcAft>
                <a:spcPts val="0"/>
              </a:spcAft>
              <a:buClr>
                <a:schemeClr val="dk1"/>
              </a:buClr>
              <a:buSzPts val="1800"/>
              <a:buNone/>
            </a:pPr>
            <a:r>
              <a:rPr lang="en-GB" sz="1800" dirty="0"/>
              <a:t>• Improve its organizational culture</a:t>
            </a:r>
            <a:endParaRPr dirty="0"/>
          </a:p>
          <a:p>
            <a:pPr marL="342900" lvl="1" indent="0" algn="l" rtl="0">
              <a:lnSpc>
                <a:spcPct val="100000"/>
              </a:lnSpc>
              <a:spcBef>
                <a:spcPts val="375"/>
              </a:spcBef>
              <a:spcAft>
                <a:spcPts val="0"/>
              </a:spcAft>
              <a:buClr>
                <a:schemeClr val="dk1"/>
              </a:buClr>
              <a:buSzPts val="1800"/>
              <a:buNone/>
            </a:pPr>
            <a:r>
              <a:rPr lang="en-GB" sz="1800" dirty="0"/>
              <a:t>• Improve the quality and safety of its process</a:t>
            </a:r>
            <a:endParaRPr sz="1800" dirty="0"/>
          </a:p>
          <a:p>
            <a:pPr marL="342900" lvl="1" indent="0" algn="l" rtl="0">
              <a:lnSpc>
                <a:spcPct val="100000"/>
              </a:lnSpc>
              <a:spcBef>
                <a:spcPts val="375"/>
              </a:spcBef>
              <a:spcAft>
                <a:spcPts val="0"/>
              </a:spcAft>
              <a:buClr>
                <a:schemeClr val="dk1"/>
              </a:buClr>
              <a:buSzPts val="1800"/>
              <a:buNone/>
            </a:pPr>
            <a:r>
              <a:rPr lang="en-GB" sz="1800" dirty="0"/>
              <a:t>• Increase profitability</a:t>
            </a:r>
            <a:endParaRPr dirty="0"/>
          </a:p>
          <a:p>
            <a:pPr marL="342900" lvl="1" indent="0" algn="l" rtl="0">
              <a:lnSpc>
                <a:spcPct val="100000"/>
              </a:lnSpc>
              <a:spcBef>
                <a:spcPts val="375"/>
              </a:spcBef>
              <a:spcAft>
                <a:spcPts val="0"/>
              </a:spcAft>
              <a:buClr>
                <a:schemeClr val="dk1"/>
              </a:buClr>
              <a:buSzPts val="1800"/>
              <a:buNone/>
            </a:pPr>
            <a:r>
              <a:rPr lang="en-GB" sz="1800" dirty="0"/>
              <a:t>• Improve the company's morale and corporate image</a:t>
            </a:r>
            <a:endParaRPr dirty="0"/>
          </a:p>
        </p:txBody>
      </p:sp>
      <p:pic>
        <p:nvPicPr>
          <p:cNvPr id="195" name="Google Shape;195;p11"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196" name="Google Shape;196;p11"/>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2"/>
          <p:cNvSpPr>
            <a:spLocks noGrp="1"/>
          </p:cNvSpPr>
          <p:nvPr>
            <p:ph type="ctrTitle"/>
          </p:nvPr>
        </p:nvSpPr>
        <p:spPr>
          <a:xfrm>
            <a:off x="272788" y="1512563"/>
            <a:ext cx="8417255" cy="84801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1"/>
              </a:buClr>
              <a:buSzPts val="3060"/>
              <a:buFont typeface="Trebuchet MS"/>
              <a:buNone/>
            </a:pPr>
            <a:r>
              <a:rPr lang="en-GB" sz="3060" b="1">
                <a:solidFill>
                  <a:schemeClr val="lt1"/>
                </a:solidFill>
                <a:latin typeface="Trebuchet MS"/>
                <a:ea typeface="Trebuchet MS"/>
                <a:cs typeface="Trebuchet MS"/>
                <a:sym typeface="Trebuchet MS"/>
              </a:rPr>
              <a:t>Employee Development &amp;</a:t>
            </a:r>
            <a:br>
              <a:rPr lang="en-GB" sz="3060" b="1">
                <a:solidFill>
                  <a:schemeClr val="lt1"/>
                </a:solidFill>
                <a:latin typeface="Trebuchet MS"/>
                <a:ea typeface="Trebuchet MS"/>
                <a:cs typeface="Trebuchet MS"/>
                <a:sym typeface="Trebuchet MS"/>
              </a:rPr>
            </a:br>
            <a:r>
              <a:rPr lang="en-GB" sz="3060" b="1">
                <a:solidFill>
                  <a:schemeClr val="lt1"/>
                </a:solidFill>
                <a:latin typeface="Trebuchet MS"/>
                <a:ea typeface="Trebuchet MS"/>
                <a:cs typeface="Trebuchet MS"/>
                <a:sym typeface="Trebuchet MS"/>
              </a:rPr>
              <a:t>Employee – Employer Relationship</a:t>
            </a:r>
            <a:endParaRPr sz="3060" b="1">
              <a:solidFill>
                <a:schemeClr val="lt1"/>
              </a:solidFill>
            </a:endParaRPr>
          </a:p>
        </p:txBody>
      </p:sp>
      <p:sp>
        <p:nvSpPr>
          <p:cNvPr id="202" name="Google Shape;202;p12"/>
          <p:cNvSpPr txBox="1">
            <a:spLocks noGrp="1"/>
          </p:cNvSpPr>
          <p:nvPr>
            <p:ph type="subTitle" idx="1"/>
          </p:nvPr>
        </p:nvSpPr>
        <p:spPr>
          <a:xfrm>
            <a:off x="272787" y="2522707"/>
            <a:ext cx="3316233" cy="3320308"/>
          </a:xfrm>
          <a:prstGeom prst="rect">
            <a:avLst/>
          </a:prstGeom>
          <a:noFill/>
          <a:ln>
            <a:noFill/>
          </a:ln>
        </p:spPr>
        <p:txBody>
          <a:bodyPr spcFirstLastPara="1" wrap="square" lIns="91425" tIns="91425" rIns="91425" bIns="91425" anchor="t" anchorCtr="0">
            <a:noAutofit/>
          </a:bodyPr>
          <a:lstStyle/>
          <a:p>
            <a:pPr marL="0" indent="0" algn="l"/>
            <a:r>
              <a:rPr lang="en-GB" sz="2000" dirty="0"/>
              <a:t>According to research, 74% of employees believe they are not reaching their full potential due to lack of professional development opportunities.</a:t>
            </a:r>
          </a:p>
          <a:p>
            <a:pPr marL="0" indent="0" algn="l"/>
            <a:endParaRPr lang="el-GR" sz="1000" dirty="0"/>
          </a:p>
          <a:p>
            <a:pPr marL="0" lvl="0" indent="0" algn="l" rtl="0">
              <a:lnSpc>
                <a:spcPct val="90000"/>
              </a:lnSpc>
              <a:spcBef>
                <a:spcPts val="750"/>
              </a:spcBef>
              <a:spcAft>
                <a:spcPts val="0"/>
              </a:spcAft>
              <a:buClr>
                <a:schemeClr val="dk1"/>
              </a:buClr>
              <a:buSzPts val="1800"/>
              <a:buNone/>
            </a:pPr>
            <a:r>
              <a:rPr lang="en-GB" sz="2000" dirty="0"/>
              <a:t>Employees and job seekers place great importance in development opportunities. </a:t>
            </a:r>
            <a:endParaRPr sz="2000" dirty="0"/>
          </a:p>
          <a:p>
            <a:pPr marL="0" lvl="0" indent="0" algn="l" rtl="0">
              <a:lnSpc>
                <a:spcPct val="90000"/>
              </a:lnSpc>
              <a:spcBef>
                <a:spcPts val="750"/>
              </a:spcBef>
              <a:spcAft>
                <a:spcPts val="0"/>
              </a:spcAft>
              <a:buClr>
                <a:schemeClr val="dk1"/>
              </a:buClr>
              <a:buSzPts val="1800"/>
              <a:buNone/>
            </a:pPr>
            <a:endParaRPr dirty="0"/>
          </a:p>
          <a:p>
            <a:pPr marL="628650" lvl="1" indent="-190500" algn="l" rtl="0">
              <a:lnSpc>
                <a:spcPct val="90000"/>
              </a:lnSpc>
              <a:spcBef>
                <a:spcPts val="375"/>
              </a:spcBef>
              <a:spcAft>
                <a:spcPts val="0"/>
              </a:spcAft>
              <a:buClr>
                <a:schemeClr val="dk1"/>
              </a:buClr>
              <a:buSzPts val="1500"/>
              <a:buFont typeface="Noto Sans Symbols"/>
              <a:buNone/>
            </a:pPr>
            <a:endParaRPr dirty="0"/>
          </a:p>
          <a:p>
            <a:pPr marL="0" lvl="0" indent="0" algn="l" rtl="0">
              <a:lnSpc>
                <a:spcPct val="90000"/>
              </a:lnSpc>
              <a:spcBef>
                <a:spcPts val="750"/>
              </a:spcBef>
              <a:spcAft>
                <a:spcPts val="0"/>
              </a:spcAft>
              <a:buClr>
                <a:schemeClr val="dk1"/>
              </a:buClr>
              <a:buSzPts val="1800"/>
              <a:buNone/>
            </a:pPr>
            <a:endParaRPr sz="1800" dirty="0"/>
          </a:p>
        </p:txBody>
      </p:sp>
      <p:pic>
        <p:nvPicPr>
          <p:cNvPr id="203" name="Google Shape;203;p12"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204" name="Google Shape;204;p12"/>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dirty="0">
                <a:solidFill>
                  <a:srgbClr val="000000"/>
                </a:solidFill>
                <a:latin typeface="Trebuchet MS"/>
                <a:ea typeface="Trebuchet MS"/>
                <a:cs typeface="Trebuchet MS"/>
                <a:sym typeface="Trebuchet MS"/>
              </a:rPr>
              <a:t>2018-1-AT01-KA202-039242</a:t>
            </a:r>
            <a:endParaRPr sz="1800" dirty="0">
              <a:solidFill>
                <a:schemeClr val="dk1"/>
              </a:solidFill>
              <a:latin typeface="Trebuchet MS"/>
              <a:ea typeface="Trebuchet MS"/>
              <a:cs typeface="Trebuchet MS"/>
              <a:sym typeface="Trebuchet MS"/>
            </a:endParaRPr>
          </a:p>
        </p:txBody>
      </p:sp>
      <p:pic>
        <p:nvPicPr>
          <p:cNvPr id="2" name="Picture 1">
            <a:extLst>
              <a:ext uri="{FF2B5EF4-FFF2-40B4-BE49-F238E27FC236}">
                <a16:creationId xmlns:a16="http://schemas.microsoft.com/office/drawing/2014/main" id="{D63C894D-6075-47DA-9DAD-42A1F0B9CA86}"/>
              </a:ext>
            </a:extLst>
          </p:cNvPr>
          <p:cNvPicPr>
            <a:picLocks noChangeAspect="1"/>
          </p:cNvPicPr>
          <p:nvPr/>
        </p:nvPicPr>
        <p:blipFill>
          <a:blip r:embed="rId4"/>
          <a:stretch>
            <a:fillRect/>
          </a:stretch>
        </p:blipFill>
        <p:spPr>
          <a:xfrm>
            <a:off x="3943350" y="2459735"/>
            <a:ext cx="5074920" cy="338328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7" name="Google Shape;217;p14"/>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206625" y="468724"/>
            <a:ext cx="8730749" cy="522699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15"/>
          <p:cNvSpPr>
            <a:spLocks noGrp="1"/>
          </p:cNvSpPr>
          <p:nvPr>
            <p:ph type="ctrTitle"/>
          </p:nvPr>
        </p:nvSpPr>
        <p:spPr>
          <a:xfrm>
            <a:off x="253334" y="1512563"/>
            <a:ext cx="8520600" cy="696065"/>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3400"/>
              <a:buFont typeface="Trebuchet MS"/>
              <a:buNone/>
            </a:pPr>
            <a:r>
              <a:rPr lang="en-GB" sz="3400" b="1" dirty="0">
                <a:solidFill>
                  <a:schemeClr val="lt1"/>
                </a:solidFill>
                <a:latin typeface="Trebuchet MS"/>
                <a:ea typeface="Trebuchet MS"/>
                <a:cs typeface="Trebuchet MS"/>
                <a:sym typeface="Trebuchet MS"/>
              </a:rPr>
              <a:t>Development Vs Training</a:t>
            </a:r>
            <a:endParaRPr sz="3400" b="1" dirty="0">
              <a:solidFill>
                <a:schemeClr val="lt1"/>
              </a:solidFill>
            </a:endParaRPr>
          </a:p>
        </p:txBody>
      </p:sp>
      <p:sp>
        <p:nvSpPr>
          <p:cNvPr id="223" name="Google Shape;223;p15"/>
          <p:cNvSpPr txBox="1">
            <a:spLocks noGrp="1"/>
          </p:cNvSpPr>
          <p:nvPr>
            <p:ph type="subTitle" idx="1"/>
          </p:nvPr>
        </p:nvSpPr>
        <p:spPr>
          <a:xfrm>
            <a:off x="253334" y="2208628"/>
            <a:ext cx="8520600" cy="3975002"/>
          </a:xfrm>
          <a:prstGeom prst="rect">
            <a:avLst/>
          </a:prstGeom>
          <a:noFill/>
          <a:ln>
            <a:noFill/>
          </a:ln>
        </p:spPr>
        <p:txBody>
          <a:bodyPr spcFirstLastPara="1" wrap="square" lIns="91425" tIns="91425" rIns="91425" bIns="91425" anchor="t" anchorCtr="0">
            <a:noAutofit/>
          </a:bodyPr>
          <a:lstStyle/>
          <a:p>
            <a:pPr marL="342900" lvl="1" indent="0" algn="l" rtl="0">
              <a:lnSpc>
                <a:spcPct val="90000"/>
              </a:lnSpc>
              <a:spcBef>
                <a:spcPts val="375"/>
              </a:spcBef>
              <a:spcAft>
                <a:spcPts val="0"/>
              </a:spcAft>
              <a:buClr>
                <a:schemeClr val="dk1"/>
              </a:buClr>
              <a:buSzPts val="1800"/>
              <a:buNone/>
            </a:pPr>
            <a:r>
              <a:rPr lang="en-GB" sz="2000" dirty="0"/>
              <a:t>Training and development often used interchangeably but have key differences relevant to performance improvement.</a:t>
            </a:r>
            <a:endParaRPr sz="2000" dirty="0"/>
          </a:p>
          <a:p>
            <a:pPr marL="342900" lvl="1" indent="0" algn="l" rtl="0">
              <a:lnSpc>
                <a:spcPct val="90000"/>
              </a:lnSpc>
              <a:spcBef>
                <a:spcPts val="375"/>
              </a:spcBef>
              <a:spcAft>
                <a:spcPts val="0"/>
              </a:spcAft>
              <a:buClr>
                <a:schemeClr val="dk1"/>
              </a:buClr>
              <a:buSzPts val="1800"/>
              <a:buNone/>
            </a:pPr>
            <a:endParaRPr sz="2000" dirty="0"/>
          </a:p>
          <a:p>
            <a:pPr marL="342900" lvl="1" indent="0" algn="l" rtl="0">
              <a:lnSpc>
                <a:spcPct val="90000"/>
              </a:lnSpc>
              <a:spcBef>
                <a:spcPts val="375"/>
              </a:spcBef>
              <a:spcAft>
                <a:spcPts val="0"/>
              </a:spcAft>
              <a:buClr>
                <a:schemeClr val="dk1"/>
              </a:buClr>
              <a:buSzPts val="1800"/>
              <a:buNone/>
            </a:pPr>
            <a:r>
              <a:rPr lang="en-GB" sz="2000" dirty="0"/>
              <a:t>Training refers to teaching an employee </a:t>
            </a:r>
            <a:r>
              <a:rPr lang="en-GB" sz="2000" b="1" dirty="0"/>
              <a:t>new skills </a:t>
            </a:r>
            <a:r>
              <a:rPr lang="en-GB" sz="2000" dirty="0"/>
              <a:t>to help them improve their job performance and work more efficiently. </a:t>
            </a:r>
            <a:endParaRPr sz="2000" dirty="0"/>
          </a:p>
          <a:p>
            <a:pPr marL="342900" lvl="1" indent="0" algn="l" rtl="0">
              <a:lnSpc>
                <a:spcPct val="90000"/>
              </a:lnSpc>
              <a:spcBef>
                <a:spcPts val="375"/>
              </a:spcBef>
              <a:spcAft>
                <a:spcPts val="0"/>
              </a:spcAft>
              <a:buClr>
                <a:schemeClr val="dk1"/>
              </a:buClr>
              <a:buSzPts val="1800"/>
              <a:buNone/>
            </a:pPr>
            <a:endParaRPr sz="2000" dirty="0"/>
          </a:p>
          <a:p>
            <a:pPr marL="342900" lvl="1" indent="0" algn="l" rtl="0">
              <a:lnSpc>
                <a:spcPct val="90000"/>
              </a:lnSpc>
              <a:spcBef>
                <a:spcPts val="375"/>
              </a:spcBef>
              <a:spcAft>
                <a:spcPts val="0"/>
              </a:spcAft>
              <a:buClr>
                <a:schemeClr val="dk1"/>
              </a:buClr>
              <a:buSzPts val="1800"/>
              <a:buNone/>
            </a:pPr>
            <a:r>
              <a:rPr lang="en-GB" sz="2000" dirty="0"/>
              <a:t>Development, on the other hand, refers to the </a:t>
            </a:r>
            <a:r>
              <a:rPr lang="en-GB" sz="2000" b="1" dirty="0"/>
              <a:t>improvement of existing skills</a:t>
            </a:r>
            <a:r>
              <a:rPr lang="en-GB" sz="2000" dirty="0"/>
              <a:t>, personal and professional growth.</a:t>
            </a:r>
            <a:endParaRPr sz="2000" dirty="0"/>
          </a:p>
          <a:p>
            <a:pPr marL="342900" lvl="1" indent="0" algn="l" rtl="0">
              <a:lnSpc>
                <a:spcPct val="90000"/>
              </a:lnSpc>
              <a:spcBef>
                <a:spcPts val="375"/>
              </a:spcBef>
              <a:spcAft>
                <a:spcPts val="0"/>
              </a:spcAft>
              <a:buClr>
                <a:schemeClr val="dk1"/>
              </a:buClr>
              <a:buSzPts val="1800"/>
              <a:buNone/>
            </a:pPr>
            <a:endParaRPr sz="2000" dirty="0"/>
          </a:p>
          <a:p>
            <a:pPr marL="342900" lvl="1" indent="0" algn="l" rtl="0">
              <a:lnSpc>
                <a:spcPct val="90000"/>
              </a:lnSpc>
              <a:spcBef>
                <a:spcPts val="375"/>
              </a:spcBef>
              <a:spcAft>
                <a:spcPts val="0"/>
              </a:spcAft>
              <a:buClr>
                <a:schemeClr val="dk1"/>
              </a:buClr>
              <a:buSzPts val="1800"/>
              <a:buNone/>
            </a:pPr>
            <a:r>
              <a:rPr lang="en-GB" sz="2000" dirty="0"/>
              <a:t>Training is specific to internal company goals and processes, development extends outside of the company and can include general skills</a:t>
            </a:r>
            <a:endParaRPr sz="2000" dirty="0"/>
          </a:p>
          <a:p>
            <a:pPr marL="342900" lvl="1" indent="0" algn="l" rtl="0">
              <a:lnSpc>
                <a:spcPct val="90000"/>
              </a:lnSpc>
              <a:spcBef>
                <a:spcPts val="375"/>
              </a:spcBef>
              <a:spcAft>
                <a:spcPts val="0"/>
              </a:spcAft>
              <a:buClr>
                <a:schemeClr val="dk1"/>
              </a:buClr>
              <a:buSzPts val="1800"/>
              <a:buNone/>
            </a:pPr>
            <a:endParaRPr sz="1800" dirty="0"/>
          </a:p>
        </p:txBody>
      </p:sp>
      <p:pic>
        <p:nvPicPr>
          <p:cNvPr id="224" name="Google Shape;224;p15"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225" name="Google Shape;225;p15"/>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pic>
        <p:nvPicPr>
          <p:cNvPr id="230" name="Google Shape;230;p16" descr="Image result for training vs development"/>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1230923" y="275407"/>
            <a:ext cx="6682153" cy="5764222"/>
          </a:xfrm>
          <a:prstGeom prst="rect">
            <a:avLst/>
          </a:prstGeom>
          <a:noFill/>
          <a:ln>
            <a:noFill/>
          </a:ln>
        </p:spPr>
      </p:pic>
      <p:sp>
        <p:nvSpPr>
          <p:cNvPr id="231" name="Google Shape;231;p16"/>
          <p:cNvSpPr txBox="1"/>
          <p:nvPr/>
        </p:nvSpPr>
        <p:spPr>
          <a:xfrm>
            <a:off x="1812586" y="6039629"/>
            <a:ext cx="551882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100" u="sng" dirty="0">
                <a:solidFill>
                  <a:schemeClr val="dk1"/>
                </a:solidFill>
                <a:latin typeface="Trebuchet MS"/>
                <a:ea typeface="Trebuchet MS"/>
                <a:cs typeface="Trebuchet MS"/>
                <a:sym typeface="Trebuchet MS"/>
                <a:hlinkClick r:id="rId4"/>
              </a:rPr>
              <a:t>Source: https://www.gyrus.com/the-difference-between-training-and-development</a:t>
            </a:r>
            <a:endParaRPr sz="1100" dirty="0">
              <a:solidFill>
                <a:schemeClr val="dk1"/>
              </a:solidFill>
              <a:latin typeface="Trebuchet MS"/>
              <a:ea typeface="Trebuchet MS"/>
              <a:cs typeface="Trebuchet MS"/>
              <a:sym typeface="Trebuchet M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7"/>
          <p:cNvSpPr>
            <a:spLocks noGrp="1"/>
          </p:cNvSpPr>
          <p:nvPr>
            <p:ph type="ctrTitle"/>
          </p:nvPr>
        </p:nvSpPr>
        <p:spPr>
          <a:xfrm>
            <a:off x="253333" y="1512563"/>
            <a:ext cx="8546955" cy="84801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1"/>
              </a:buClr>
              <a:buSzPts val="3240"/>
              <a:buFont typeface="Trebuchet MS"/>
              <a:buNone/>
            </a:pPr>
            <a:r>
              <a:rPr lang="en-GB" sz="3240">
                <a:solidFill>
                  <a:schemeClr val="lt1"/>
                </a:solidFill>
                <a:latin typeface="Trebuchet MS"/>
                <a:ea typeface="Trebuchet MS"/>
                <a:cs typeface="Trebuchet MS"/>
                <a:sym typeface="Trebuchet MS"/>
              </a:rPr>
              <a:t>Why is Employee Development More Important Than Ever?</a:t>
            </a:r>
            <a:endParaRPr sz="3240">
              <a:solidFill>
                <a:schemeClr val="lt1"/>
              </a:solidFill>
            </a:endParaRPr>
          </a:p>
        </p:txBody>
      </p:sp>
      <p:sp>
        <p:nvSpPr>
          <p:cNvPr id="237" name="Google Shape;237;p17"/>
          <p:cNvSpPr txBox="1">
            <a:spLocks noGrp="1"/>
          </p:cNvSpPr>
          <p:nvPr>
            <p:ph type="subTitle" idx="1"/>
          </p:nvPr>
        </p:nvSpPr>
        <p:spPr>
          <a:xfrm>
            <a:off x="146397" y="2733445"/>
            <a:ext cx="8851205" cy="3320308"/>
          </a:xfrm>
          <a:prstGeom prst="rect">
            <a:avLst/>
          </a:prstGeom>
          <a:noFill/>
          <a:ln>
            <a:noFill/>
          </a:ln>
        </p:spPr>
        <p:txBody>
          <a:bodyPr spcFirstLastPara="1" wrap="square" lIns="91425" tIns="91425" rIns="91425" bIns="91425" anchor="t" anchorCtr="0">
            <a:noAutofit/>
          </a:bodyPr>
          <a:lstStyle/>
          <a:p>
            <a:pPr marL="342900" lvl="1" indent="0" algn="l" rtl="0">
              <a:lnSpc>
                <a:spcPct val="90000"/>
              </a:lnSpc>
              <a:spcBef>
                <a:spcPts val="375"/>
              </a:spcBef>
              <a:spcAft>
                <a:spcPts val="0"/>
              </a:spcAft>
              <a:buClr>
                <a:schemeClr val="dk1"/>
              </a:buClr>
              <a:buSzPts val="1800"/>
              <a:buNone/>
            </a:pPr>
            <a:endParaRPr lang="en-GB" sz="1800" dirty="0"/>
          </a:p>
          <a:p>
            <a:pPr marL="342900" lvl="1" indent="0" algn="l" rtl="0">
              <a:lnSpc>
                <a:spcPct val="90000"/>
              </a:lnSpc>
              <a:spcBef>
                <a:spcPts val="375"/>
              </a:spcBef>
              <a:spcAft>
                <a:spcPts val="0"/>
              </a:spcAft>
              <a:buClr>
                <a:schemeClr val="dk1"/>
              </a:buClr>
              <a:buSzPts val="1800"/>
              <a:buNone/>
            </a:pPr>
            <a:endParaRPr lang="en-GB" sz="1800" dirty="0"/>
          </a:p>
          <a:p>
            <a:pPr marL="342900" lvl="1" indent="0" algn="l" rtl="0">
              <a:lnSpc>
                <a:spcPct val="90000"/>
              </a:lnSpc>
              <a:spcBef>
                <a:spcPts val="375"/>
              </a:spcBef>
              <a:spcAft>
                <a:spcPts val="0"/>
              </a:spcAft>
              <a:buClr>
                <a:schemeClr val="dk1"/>
              </a:buClr>
              <a:buSzPts val="1800"/>
              <a:buNone/>
            </a:pPr>
            <a:r>
              <a:rPr lang="en-GB" sz="2400" dirty="0"/>
              <a:t>“Today’s workplace landscape is a fast-paced, competitive environment, and employees are seeking a new kind of career development.” </a:t>
            </a:r>
          </a:p>
          <a:p>
            <a:pPr marL="342900" lvl="1" indent="0" algn="l" rtl="0">
              <a:lnSpc>
                <a:spcPct val="90000"/>
              </a:lnSpc>
              <a:spcBef>
                <a:spcPts val="375"/>
              </a:spcBef>
              <a:spcAft>
                <a:spcPts val="0"/>
              </a:spcAft>
              <a:buClr>
                <a:schemeClr val="dk1"/>
              </a:buClr>
              <a:buSzPts val="1800"/>
              <a:buNone/>
            </a:pPr>
            <a:endParaRPr lang="en-GB" sz="1800" dirty="0"/>
          </a:p>
          <a:p>
            <a:pPr marL="342900" lvl="1" indent="0" algn="r" rtl="0">
              <a:lnSpc>
                <a:spcPct val="90000"/>
              </a:lnSpc>
              <a:spcBef>
                <a:spcPts val="375"/>
              </a:spcBef>
              <a:spcAft>
                <a:spcPts val="0"/>
              </a:spcAft>
              <a:buClr>
                <a:schemeClr val="dk1"/>
              </a:buClr>
              <a:buSzPts val="1800"/>
              <a:buNone/>
            </a:pPr>
            <a:r>
              <a:rPr lang="en-GB" sz="1800" dirty="0"/>
              <a:t>chronus.com</a:t>
            </a:r>
            <a:endParaRPr dirty="0"/>
          </a:p>
          <a:p>
            <a:pPr marL="342900" lvl="1" indent="0" algn="l" rtl="0">
              <a:lnSpc>
                <a:spcPct val="90000"/>
              </a:lnSpc>
              <a:spcBef>
                <a:spcPts val="375"/>
              </a:spcBef>
              <a:spcAft>
                <a:spcPts val="0"/>
              </a:spcAft>
              <a:buClr>
                <a:schemeClr val="dk1"/>
              </a:buClr>
              <a:buSzPts val="1800"/>
              <a:buNone/>
            </a:pPr>
            <a:endParaRPr sz="1800" dirty="0"/>
          </a:p>
        </p:txBody>
      </p:sp>
      <p:pic>
        <p:nvPicPr>
          <p:cNvPr id="238" name="Google Shape;238;p17"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239" name="Google Shape;239;p17"/>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18"/>
          <p:cNvSpPr>
            <a:spLocks noGrp="1"/>
          </p:cNvSpPr>
          <p:nvPr>
            <p:ph type="ctrTitle"/>
          </p:nvPr>
        </p:nvSpPr>
        <p:spPr>
          <a:xfrm>
            <a:off x="324770" y="1493876"/>
            <a:ext cx="8520600" cy="528865"/>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2"/>
              </a:buClr>
              <a:buSzPts val="3060"/>
              <a:buFont typeface="Trebuchet MS"/>
              <a:buNone/>
            </a:pPr>
            <a:r>
              <a:rPr lang="en-GB" sz="3060" b="1">
                <a:solidFill>
                  <a:schemeClr val="lt2"/>
                </a:solidFill>
                <a:latin typeface="Trebuchet MS"/>
                <a:ea typeface="Trebuchet MS"/>
                <a:cs typeface="Trebuchet MS"/>
                <a:sym typeface="Trebuchet MS"/>
              </a:rPr>
              <a:t>Summary/Conclusion</a:t>
            </a:r>
            <a:endParaRPr/>
          </a:p>
        </p:txBody>
      </p:sp>
      <p:sp>
        <p:nvSpPr>
          <p:cNvPr id="245" name="Google Shape;245;p18"/>
          <p:cNvSpPr txBox="1">
            <a:spLocks noGrp="1"/>
          </p:cNvSpPr>
          <p:nvPr>
            <p:ph type="subTitle" idx="1"/>
          </p:nvPr>
        </p:nvSpPr>
        <p:spPr>
          <a:xfrm>
            <a:off x="324770" y="2022741"/>
            <a:ext cx="8494460" cy="2759908"/>
          </a:xfrm>
          <a:prstGeom prst="rect">
            <a:avLst/>
          </a:prstGeom>
          <a:noFill/>
          <a:ln>
            <a:noFill/>
          </a:ln>
        </p:spPr>
        <p:txBody>
          <a:bodyPr spcFirstLastPara="1" wrap="square" lIns="91425" tIns="91425" rIns="91425" bIns="91425" anchor="t" anchorCtr="0">
            <a:noAutofit/>
          </a:bodyPr>
          <a:lstStyle/>
          <a:p>
            <a:pPr marL="342900" lvl="0" indent="-342900" algn="l" rtl="0">
              <a:lnSpc>
                <a:spcPct val="90000"/>
              </a:lnSpc>
              <a:spcBef>
                <a:spcPts val="750"/>
              </a:spcBef>
              <a:spcAft>
                <a:spcPts val="0"/>
              </a:spcAft>
              <a:buClr>
                <a:schemeClr val="dk1"/>
              </a:buClr>
              <a:buSzPts val="1800"/>
              <a:buAutoNum type="arabicPeriod"/>
            </a:pPr>
            <a:r>
              <a:rPr lang="en-GB" sz="2000" dirty="0"/>
              <a:t>Strategic tool for an organization’s continuing growth, productivity and retention of valuable employees.</a:t>
            </a:r>
            <a:endParaRPr sz="2000" dirty="0"/>
          </a:p>
          <a:p>
            <a:pPr marL="342900" lvl="0" indent="-342900" algn="l" rtl="0">
              <a:lnSpc>
                <a:spcPct val="90000"/>
              </a:lnSpc>
              <a:spcBef>
                <a:spcPts val="750"/>
              </a:spcBef>
              <a:spcAft>
                <a:spcPts val="0"/>
              </a:spcAft>
              <a:buClr>
                <a:schemeClr val="dk1"/>
              </a:buClr>
              <a:buSzPts val="1800"/>
              <a:buFont typeface="Arial"/>
              <a:buAutoNum type="arabicPeriod"/>
            </a:pPr>
            <a:r>
              <a:rPr lang="en-GB" sz="2000" dirty="0"/>
              <a:t>A joint initiative aiming to upgrade individual existing skills and knowledge.</a:t>
            </a:r>
            <a:endParaRPr sz="2000" b="1" dirty="0"/>
          </a:p>
          <a:p>
            <a:pPr marL="342900" lvl="0" indent="-342900" algn="l" rtl="0">
              <a:lnSpc>
                <a:spcPct val="90000"/>
              </a:lnSpc>
              <a:spcBef>
                <a:spcPts val="750"/>
              </a:spcBef>
              <a:spcAft>
                <a:spcPts val="0"/>
              </a:spcAft>
              <a:buClr>
                <a:schemeClr val="dk1"/>
              </a:buClr>
              <a:buSzPts val="1800"/>
              <a:buFont typeface="Arial"/>
              <a:buAutoNum type="arabicPeriod"/>
            </a:pPr>
            <a:r>
              <a:rPr lang="en-GB" sz="2000" dirty="0"/>
              <a:t>It’s to the employer’s benefit to encourage continuing education by providing learning opportunities.</a:t>
            </a:r>
            <a:endParaRPr sz="2000" dirty="0"/>
          </a:p>
          <a:p>
            <a:pPr marL="342900" lvl="0" indent="-342900" algn="l" rtl="0">
              <a:lnSpc>
                <a:spcPct val="90000"/>
              </a:lnSpc>
              <a:spcBef>
                <a:spcPts val="750"/>
              </a:spcBef>
              <a:spcAft>
                <a:spcPts val="0"/>
              </a:spcAft>
              <a:buClr>
                <a:schemeClr val="dk1"/>
              </a:buClr>
              <a:buSzPts val="1800"/>
              <a:buFont typeface="Arial"/>
              <a:buAutoNum type="arabicPeriod"/>
            </a:pPr>
            <a:r>
              <a:rPr lang="en-GB" sz="2000" dirty="0"/>
              <a:t>Development opportunities help attract candidates and engage and retain employees</a:t>
            </a:r>
            <a:endParaRPr sz="2000" dirty="0"/>
          </a:p>
          <a:p>
            <a:pPr marL="342900" lvl="0" indent="-342900" algn="l" rtl="0">
              <a:lnSpc>
                <a:spcPct val="90000"/>
              </a:lnSpc>
              <a:spcBef>
                <a:spcPts val="750"/>
              </a:spcBef>
              <a:spcAft>
                <a:spcPts val="0"/>
              </a:spcAft>
              <a:buClr>
                <a:schemeClr val="dk1"/>
              </a:buClr>
              <a:buSzPts val="1800"/>
              <a:buFont typeface="Arial"/>
              <a:buAutoNum type="arabicPeriod"/>
            </a:pPr>
            <a:r>
              <a:rPr lang="en-GB" sz="2000" dirty="0"/>
              <a:t>Development is much more than training actions </a:t>
            </a:r>
          </a:p>
          <a:p>
            <a:pPr marL="342900" lvl="0" indent="-342900" algn="l" rtl="0">
              <a:lnSpc>
                <a:spcPct val="90000"/>
              </a:lnSpc>
              <a:spcBef>
                <a:spcPts val="750"/>
              </a:spcBef>
              <a:spcAft>
                <a:spcPts val="0"/>
              </a:spcAft>
              <a:buClr>
                <a:schemeClr val="dk1"/>
              </a:buClr>
              <a:buSzPts val="1800"/>
              <a:buFont typeface="Arial"/>
              <a:buAutoNum type="arabicPeriod"/>
            </a:pPr>
            <a:r>
              <a:rPr lang="en-GB" sz="2000" dirty="0"/>
              <a:t>Development refers to personal and professional growth not just improving job performance.</a:t>
            </a:r>
            <a:endParaRPr sz="2000" dirty="0"/>
          </a:p>
          <a:p>
            <a:pPr marL="342900" lvl="0" indent="-228600" algn="l" rtl="0">
              <a:lnSpc>
                <a:spcPct val="90000"/>
              </a:lnSpc>
              <a:spcBef>
                <a:spcPts val="750"/>
              </a:spcBef>
              <a:spcAft>
                <a:spcPts val="0"/>
              </a:spcAft>
              <a:buClr>
                <a:schemeClr val="dk1"/>
              </a:buClr>
              <a:buSzPts val="1800"/>
              <a:buFont typeface="Arial"/>
              <a:buNone/>
            </a:pPr>
            <a:endParaRPr dirty="0"/>
          </a:p>
        </p:txBody>
      </p:sp>
      <p:pic>
        <p:nvPicPr>
          <p:cNvPr id="246" name="Google Shape;246;p18"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247" name="Google Shape;247;p18"/>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18"/>
          <p:cNvSpPr>
            <a:spLocks noGrp="1"/>
          </p:cNvSpPr>
          <p:nvPr>
            <p:ph type="ctrTitle"/>
          </p:nvPr>
        </p:nvSpPr>
        <p:spPr>
          <a:xfrm>
            <a:off x="311700" y="1642466"/>
            <a:ext cx="8520600" cy="528865"/>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2"/>
              </a:buClr>
              <a:buSzPts val="3060"/>
              <a:buFont typeface="Trebuchet MS"/>
              <a:buNone/>
            </a:pPr>
            <a:r>
              <a:rPr lang="en-GB" sz="3060" b="1" dirty="0">
                <a:solidFill>
                  <a:schemeClr val="lt2"/>
                </a:solidFill>
                <a:latin typeface="Trebuchet MS"/>
                <a:ea typeface="Trebuchet MS"/>
                <a:cs typeface="Trebuchet MS"/>
                <a:sym typeface="Trebuchet MS"/>
              </a:rPr>
              <a:t>References – Additional Reading</a:t>
            </a:r>
            <a:endParaRPr dirty="0"/>
          </a:p>
        </p:txBody>
      </p:sp>
      <p:sp>
        <p:nvSpPr>
          <p:cNvPr id="245" name="Google Shape;245;p18"/>
          <p:cNvSpPr txBox="1">
            <a:spLocks noGrp="1"/>
          </p:cNvSpPr>
          <p:nvPr>
            <p:ph type="subTitle" idx="1"/>
          </p:nvPr>
        </p:nvSpPr>
        <p:spPr>
          <a:xfrm>
            <a:off x="311700" y="2171331"/>
            <a:ext cx="8689628" cy="3693748"/>
          </a:xfrm>
          <a:prstGeom prst="rect">
            <a:avLst/>
          </a:prstGeom>
          <a:noFill/>
          <a:ln>
            <a:noFill/>
          </a:ln>
        </p:spPr>
        <p:txBody>
          <a:bodyPr spcFirstLastPara="1" wrap="square" lIns="91425" tIns="91425" rIns="91425" bIns="91425" anchor="t" anchorCtr="0">
            <a:noAutofit/>
          </a:bodyPr>
          <a:lstStyle/>
          <a:p>
            <a:pPr marL="400050" indent="-285750" algn="l">
              <a:buFont typeface="Wingdings" panose="05000000000000000000" pitchFamily="2" charset="2"/>
              <a:buChar char="§"/>
            </a:pPr>
            <a:r>
              <a:rPr lang="en-GB" dirty="0"/>
              <a:t>CAPA HR Consulting </a:t>
            </a:r>
            <a:r>
              <a:rPr lang="en-GB" dirty="0">
                <a:hlinkClick r:id="rId3"/>
              </a:rPr>
              <a:t>‘Leadership Development – Employee Development – Team Development’</a:t>
            </a:r>
            <a:endParaRPr lang="el-GR" dirty="0"/>
          </a:p>
          <a:p>
            <a:pPr marL="400050" indent="-285750" algn="l">
              <a:buFont typeface="Wingdings" panose="05000000000000000000" pitchFamily="2" charset="2"/>
              <a:buChar char="§"/>
            </a:pPr>
            <a:r>
              <a:rPr lang="en-GB" dirty="0"/>
              <a:t>Chad Halvorson (2015) </a:t>
            </a:r>
            <a:r>
              <a:rPr lang="en-GB" dirty="0">
                <a:hlinkClick r:id="rId4"/>
              </a:rPr>
              <a:t>‘5 Reasons You Should Be Investing in Employee Development’</a:t>
            </a:r>
            <a:endParaRPr lang="el-GR" dirty="0"/>
          </a:p>
          <a:p>
            <a:pPr marL="400050" indent="-285750" algn="l">
              <a:buFont typeface="Wingdings" panose="05000000000000000000" pitchFamily="2" charset="2"/>
              <a:buChar char="§"/>
            </a:pPr>
            <a:r>
              <a:rPr lang="en-GB" dirty="0"/>
              <a:t>Christina </a:t>
            </a:r>
            <a:r>
              <a:rPr lang="en-GB" dirty="0" err="1"/>
              <a:t>Merhar</a:t>
            </a:r>
            <a:r>
              <a:rPr lang="en-GB" dirty="0"/>
              <a:t> (2016) </a:t>
            </a:r>
            <a:r>
              <a:rPr lang="en-GB" dirty="0">
                <a:hlinkClick r:id="rId5"/>
              </a:rPr>
              <a:t>‘Employee Retention - The Real Cost of Losing an Employee’ </a:t>
            </a:r>
            <a:endParaRPr lang="en-GB" dirty="0"/>
          </a:p>
          <a:p>
            <a:pPr marL="400050" indent="-285750" algn="l">
              <a:buFont typeface="Wingdings" panose="05000000000000000000" pitchFamily="2" charset="2"/>
              <a:buChar char="§"/>
            </a:pPr>
            <a:r>
              <a:rPr lang="en-GB" dirty="0" err="1"/>
              <a:t>Chronus</a:t>
            </a:r>
            <a:r>
              <a:rPr lang="en-GB" dirty="0"/>
              <a:t> </a:t>
            </a:r>
            <a:r>
              <a:rPr lang="en-GB" dirty="0">
                <a:hlinkClick r:id="rId6"/>
              </a:rPr>
              <a:t>‘Modernizing Employee Development for Today’s Workforce’</a:t>
            </a:r>
            <a:endParaRPr lang="el-GR" dirty="0"/>
          </a:p>
          <a:p>
            <a:pPr marL="400050" indent="-285750" algn="l">
              <a:buFont typeface="Wingdings" panose="05000000000000000000" pitchFamily="2" charset="2"/>
              <a:buChar char="§"/>
            </a:pPr>
            <a:r>
              <a:rPr lang="en-US" dirty="0"/>
              <a:t>Gerald C. Kane, Doug Palmer (2018)</a:t>
            </a:r>
            <a:r>
              <a:rPr lang="en-GB" dirty="0"/>
              <a:t> </a:t>
            </a:r>
            <a:r>
              <a:rPr lang="en-GB" dirty="0">
                <a:hlinkClick r:id="rId7"/>
              </a:rPr>
              <a:t>‘Learning and Leadership Development in the Digital Age’</a:t>
            </a:r>
            <a:endParaRPr lang="en-GB" dirty="0"/>
          </a:p>
          <a:p>
            <a:pPr marL="400050" indent="-285750" algn="l">
              <a:buFont typeface="Wingdings" panose="05000000000000000000" pitchFamily="2" charset="2"/>
              <a:buChar char="§"/>
            </a:pPr>
            <a:r>
              <a:rPr lang="en-GB" dirty="0"/>
              <a:t>GYRUS (2016) </a:t>
            </a:r>
            <a:r>
              <a:rPr lang="en-GB" dirty="0">
                <a:hlinkClick r:id="rId8"/>
              </a:rPr>
              <a:t>‘The Difference between Training and Development’</a:t>
            </a:r>
            <a:endParaRPr lang="en-GB" dirty="0"/>
          </a:p>
          <a:p>
            <a:pPr marL="400050" indent="-285750" algn="l">
              <a:buFont typeface="Wingdings" panose="05000000000000000000" pitchFamily="2" charset="2"/>
              <a:buChar char="§"/>
            </a:pPr>
            <a:r>
              <a:rPr lang="en-GB" dirty="0"/>
              <a:t>Harvard Business Review (March-April 2018) </a:t>
            </a:r>
            <a:r>
              <a:rPr lang="en-GB" dirty="0">
                <a:hlinkClick r:id="rId9"/>
              </a:rPr>
              <a:t>‘The new rules of Talent Management’ </a:t>
            </a:r>
            <a:endParaRPr lang="en-GB" dirty="0"/>
          </a:p>
          <a:p>
            <a:pPr marL="400050" indent="-285750" algn="l">
              <a:buFont typeface="Wingdings" panose="05000000000000000000" pitchFamily="2" charset="2"/>
              <a:buChar char="§"/>
            </a:pPr>
            <a:endParaRPr lang="en-GB" dirty="0"/>
          </a:p>
          <a:p>
            <a:pPr marL="400050" lvl="0" indent="-285750" algn="l">
              <a:buFont typeface="Wingdings" panose="05000000000000000000" pitchFamily="2" charset="2"/>
              <a:buChar char="§"/>
            </a:pPr>
            <a:endParaRPr dirty="0"/>
          </a:p>
        </p:txBody>
      </p:sp>
      <p:pic>
        <p:nvPicPr>
          <p:cNvPr id="246" name="Google Shape;246;p18" descr="A close up of a logo&#10;&#10;Description automatically generated"/>
          <p:cNvPicPr preferRelativeResize="0"/>
          <p:nvPr/>
        </p:nvPicPr>
        <p:blipFill rotWithShape="1">
          <a:blip r:embed="rId10">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247" name="Google Shape;247;p18"/>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extLst>
      <p:ext uri="{BB962C8B-B14F-4D97-AF65-F5344CB8AC3E}">
        <p14:creationId xmlns:p14="http://schemas.microsoft.com/office/powerpoint/2010/main" val="2539407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18"/>
          <p:cNvSpPr>
            <a:spLocks noGrp="1"/>
          </p:cNvSpPr>
          <p:nvPr>
            <p:ph type="ctrTitle"/>
          </p:nvPr>
        </p:nvSpPr>
        <p:spPr>
          <a:xfrm>
            <a:off x="311700" y="1642466"/>
            <a:ext cx="8520600" cy="528865"/>
          </a:xfrm>
          <a:prstGeom prst="roundRect">
            <a:avLst>
              <a:gd name="adj" fmla="val 16667"/>
            </a:avLst>
          </a:prstGeom>
          <a:solidFill>
            <a:srgbClr val="3087B9"/>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2"/>
              </a:buClr>
              <a:buSzPts val="3060"/>
              <a:buFont typeface="Trebuchet MS"/>
              <a:buNone/>
            </a:pPr>
            <a:r>
              <a:rPr lang="en-GB" sz="3060" b="1" dirty="0">
                <a:solidFill>
                  <a:schemeClr val="lt2"/>
                </a:solidFill>
                <a:latin typeface="Trebuchet MS"/>
                <a:ea typeface="Trebuchet MS"/>
                <a:cs typeface="Trebuchet MS"/>
                <a:sym typeface="Trebuchet MS"/>
              </a:rPr>
              <a:t>References – Additional Reading</a:t>
            </a:r>
            <a:endParaRPr dirty="0"/>
          </a:p>
        </p:txBody>
      </p:sp>
      <p:sp>
        <p:nvSpPr>
          <p:cNvPr id="245" name="Google Shape;245;p18"/>
          <p:cNvSpPr txBox="1">
            <a:spLocks noGrp="1"/>
          </p:cNvSpPr>
          <p:nvPr>
            <p:ph type="subTitle" idx="1"/>
          </p:nvPr>
        </p:nvSpPr>
        <p:spPr>
          <a:xfrm>
            <a:off x="311700" y="2311461"/>
            <a:ext cx="8689628" cy="3693748"/>
          </a:xfrm>
          <a:prstGeom prst="rect">
            <a:avLst/>
          </a:prstGeom>
          <a:noFill/>
          <a:ln>
            <a:noFill/>
          </a:ln>
        </p:spPr>
        <p:txBody>
          <a:bodyPr spcFirstLastPara="1" wrap="square" lIns="91425" tIns="91425" rIns="91425" bIns="91425" anchor="t" anchorCtr="0">
            <a:noAutofit/>
          </a:bodyPr>
          <a:lstStyle/>
          <a:p>
            <a:pPr marL="400050" lvl="0" indent="-285750" algn="l">
              <a:buFont typeface="Wingdings" panose="05000000000000000000" pitchFamily="2" charset="2"/>
              <a:buChar char="§"/>
            </a:pPr>
            <a:r>
              <a:rPr lang="en-GB" dirty="0"/>
              <a:t>Management Study Guide </a:t>
            </a:r>
            <a:r>
              <a:rPr lang="en-GB" dirty="0">
                <a:hlinkClick r:id="rId3"/>
              </a:rPr>
              <a:t>‘Employee Development’</a:t>
            </a:r>
            <a:endParaRPr lang="en-GB" dirty="0"/>
          </a:p>
          <a:p>
            <a:pPr marL="400050" lvl="0" indent="-285750" algn="l">
              <a:buFont typeface="Wingdings" panose="05000000000000000000" pitchFamily="2" charset="2"/>
              <a:buChar char="§"/>
            </a:pPr>
            <a:r>
              <a:rPr lang="en-GB" dirty="0"/>
              <a:t>Michael </a:t>
            </a:r>
            <a:r>
              <a:rPr lang="en-GB" dirty="0" err="1"/>
              <a:t>Zammuto</a:t>
            </a:r>
            <a:r>
              <a:rPr lang="en-GB" dirty="0"/>
              <a:t> (2019) </a:t>
            </a:r>
            <a:r>
              <a:rPr lang="en-GB" dirty="0">
                <a:hlinkClick r:id="rId4"/>
              </a:rPr>
              <a:t>‘The importance of Employee Development’ </a:t>
            </a:r>
            <a:endParaRPr lang="en-GB" dirty="0"/>
          </a:p>
          <a:p>
            <a:pPr marL="400050" lvl="0" indent="-285750" algn="l">
              <a:buFont typeface="Wingdings" panose="05000000000000000000" pitchFamily="2" charset="2"/>
              <a:buChar char="§"/>
            </a:pPr>
            <a:r>
              <a:rPr lang="en-US" dirty="0"/>
              <a:t>Susan M. </a:t>
            </a:r>
            <a:r>
              <a:rPr lang="en-US" dirty="0" err="1"/>
              <a:t>Heathfield</a:t>
            </a:r>
            <a:r>
              <a:rPr lang="en-US" dirty="0"/>
              <a:t> (2020) </a:t>
            </a:r>
            <a:r>
              <a:rPr lang="en-US" dirty="0">
                <a:hlinkClick r:id="rId5"/>
              </a:rPr>
              <a:t>‘</a:t>
            </a:r>
            <a:r>
              <a:rPr lang="en-GB" dirty="0">
                <a:hlinkClick r:id="rId5"/>
              </a:rPr>
              <a:t>What Is Human Resource Development – HRD?’</a:t>
            </a:r>
            <a:endParaRPr lang="el-GR" dirty="0"/>
          </a:p>
          <a:p>
            <a:pPr marL="400050" indent="-285750" algn="l">
              <a:buFont typeface="Wingdings" panose="05000000000000000000" pitchFamily="2" charset="2"/>
              <a:buChar char="§"/>
            </a:pPr>
            <a:r>
              <a:rPr lang="en-GB" dirty="0"/>
              <a:t>Susan Dumas </a:t>
            </a:r>
            <a:r>
              <a:rPr lang="en-GB" dirty="0">
                <a:hlinkClick r:id="rId6"/>
              </a:rPr>
              <a:t>‘Training and Development skills for the digital age’</a:t>
            </a:r>
            <a:endParaRPr lang="el-GR" dirty="0"/>
          </a:p>
          <a:p>
            <a:pPr marL="400050" indent="-285750" algn="l">
              <a:buFont typeface="Wingdings" panose="05000000000000000000" pitchFamily="2" charset="2"/>
              <a:buChar char="§"/>
            </a:pPr>
            <a:r>
              <a:rPr lang="en-GB" dirty="0" err="1"/>
              <a:t>UpCounsel</a:t>
            </a:r>
            <a:r>
              <a:rPr lang="en-GB" dirty="0"/>
              <a:t> </a:t>
            </a:r>
            <a:r>
              <a:rPr lang="en-GB" dirty="0">
                <a:hlinkClick r:id="rId7"/>
              </a:rPr>
              <a:t>‘Employee Development: Everything You Need to Know’</a:t>
            </a:r>
            <a:endParaRPr lang="en-GB" dirty="0"/>
          </a:p>
          <a:p>
            <a:pPr marL="400050" indent="-285750" algn="l">
              <a:buFont typeface="Wingdings" panose="05000000000000000000" pitchFamily="2" charset="2"/>
              <a:buChar char="§"/>
            </a:pPr>
            <a:r>
              <a:rPr lang="en-US" dirty="0"/>
              <a:t>Valerie Bolden-Barrett</a:t>
            </a:r>
            <a:r>
              <a:rPr lang="en-GB" dirty="0"/>
              <a:t> (2017) </a:t>
            </a:r>
            <a:r>
              <a:rPr lang="en-GB" dirty="0">
                <a:hlinkClick r:id="rId8"/>
              </a:rPr>
              <a:t>‘Study: Turnover costs employers $15,000 per worker’ </a:t>
            </a:r>
            <a:endParaRPr lang="en-GB" dirty="0"/>
          </a:p>
          <a:p>
            <a:pPr marL="400050" lvl="0" indent="-285750" algn="l">
              <a:buFont typeface="Wingdings" panose="05000000000000000000" pitchFamily="2" charset="2"/>
              <a:buChar char="§"/>
            </a:pPr>
            <a:endParaRPr dirty="0"/>
          </a:p>
        </p:txBody>
      </p:sp>
      <p:pic>
        <p:nvPicPr>
          <p:cNvPr id="246" name="Google Shape;246;p18" descr="A close up of a logo&#10;&#10;Description automatically generated"/>
          <p:cNvPicPr preferRelativeResize="0"/>
          <p:nvPr/>
        </p:nvPicPr>
        <p:blipFill rotWithShape="1">
          <a:blip r:embed="rId9">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247" name="Google Shape;247;p18"/>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extLst>
      <p:ext uri="{BB962C8B-B14F-4D97-AF65-F5344CB8AC3E}">
        <p14:creationId xmlns:p14="http://schemas.microsoft.com/office/powerpoint/2010/main" val="3609657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
          <p:cNvSpPr txBox="1">
            <a:spLocks noGrp="1"/>
          </p:cNvSpPr>
          <p:nvPr>
            <p:ph type="ctrTitle"/>
          </p:nvPr>
        </p:nvSpPr>
        <p:spPr>
          <a:xfrm>
            <a:off x="311700" y="2494097"/>
            <a:ext cx="8520600" cy="860799"/>
          </a:xfrm>
          <a:prstGeom prst="rect">
            <a:avLst/>
          </a:prstGeom>
          <a:noFill/>
          <a:ln>
            <a:noFill/>
          </a:ln>
        </p:spPr>
        <p:txBody>
          <a:bodyPr spcFirstLastPara="1" wrap="square" lIns="91425" tIns="91425" rIns="91425" bIns="91425" anchor="b" anchorCtr="0">
            <a:noAutofit/>
          </a:bodyPr>
          <a:lstStyle/>
          <a:p>
            <a:pPr marL="0" lvl="0" indent="0" algn="ctr" rtl="0">
              <a:lnSpc>
                <a:spcPct val="90000"/>
              </a:lnSpc>
              <a:spcBef>
                <a:spcPts val="0"/>
              </a:spcBef>
              <a:spcAft>
                <a:spcPts val="0"/>
              </a:spcAft>
              <a:buClr>
                <a:schemeClr val="dk1"/>
              </a:buClr>
              <a:buSzPts val="4500"/>
              <a:buFont typeface="Trebuchet MS"/>
              <a:buNone/>
            </a:pPr>
            <a:br>
              <a:rPr lang="en-GB" b="1"/>
            </a:br>
            <a:r>
              <a:rPr lang="en-GB" b="1"/>
              <a:t>Employee Development</a:t>
            </a:r>
            <a:br>
              <a:rPr lang="en-GB" b="1"/>
            </a:br>
            <a:r>
              <a:rPr lang="en-GB" sz="3200" b="1"/>
              <a:t>Unit 1: Defining Employee Development</a:t>
            </a:r>
            <a:endParaRPr sz="3200" b="1"/>
          </a:p>
        </p:txBody>
      </p:sp>
      <p:sp>
        <p:nvSpPr>
          <p:cNvPr id="114" name="Google Shape;114;p2"/>
          <p:cNvSpPr txBox="1">
            <a:spLocks noGrp="1"/>
          </p:cNvSpPr>
          <p:nvPr>
            <p:ph type="subTitle" idx="1"/>
          </p:nvPr>
        </p:nvSpPr>
        <p:spPr>
          <a:xfrm>
            <a:off x="192900" y="3928169"/>
            <a:ext cx="8520600" cy="7926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Clr>
                <a:schemeClr val="dk1"/>
              </a:buClr>
              <a:buSzPts val="2400"/>
              <a:buNone/>
            </a:pPr>
            <a:r>
              <a:rPr lang="en-GB" sz="2400" b="1"/>
              <a:t>Prepared by CARDET, Cyprus</a:t>
            </a:r>
            <a:endParaRPr sz="2400" b="1"/>
          </a:p>
        </p:txBody>
      </p:sp>
      <p:pic>
        <p:nvPicPr>
          <p:cNvPr id="115" name="Google Shape;115;p2"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116" name="Google Shape;116;p2"/>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19"/>
          <p:cNvSpPr txBox="1">
            <a:spLocks noGrp="1"/>
          </p:cNvSpPr>
          <p:nvPr>
            <p:ph type="ctrTitle"/>
          </p:nvPr>
        </p:nvSpPr>
        <p:spPr>
          <a:xfrm>
            <a:off x="1143000" y="1577555"/>
            <a:ext cx="6858000" cy="1932407"/>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4320"/>
              <a:buFont typeface="Trebuchet MS"/>
              <a:buNone/>
            </a:pPr>
            <a:r>
              <a:rPr lang="en-GB" sz="4320" b="1"/>
              <a:t>Thank you for watching!</a:t>
            </a:r>
            <a:br>
              <a:rPr lang="en-GB" sz="4320" b="1" i="1">
                <a:solidFill>
                  <a:schemeClr val="accent4"/>
                </a:solidFill>
              </a:rPr>
            </a:br>
            <a:endParaRPr sz="4050"/>
          </a:p>
        </p:txBody>
      </p:sp>
      <p:pic>
        <p:nvPicPr>
          <p:cNvPr id="253" name="Google Shape;253;p19"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pic>
        <p:nvPicPr>
          <p:cNvPr id="254" name="Google Shape;254;p19"/>
          <p:cNvPicPr preferRelativeResize="0"/>
          <p:nvPr/>
        </p:nvPicPr>
        <p:blipFill rotWithShape="1">
          <a:blip r:embed="rId4">
            <a:alphaModFix/>
            <a:extLst>
              <a:ext uri="{28A0092B-C50C-407E-A947-70E740481C1C}">
                <a14:useLocalDpi xmlns:a14="http://schemas.microsoft.com/office/drawing/2010/main" val="0"/>
              </a:ext>
            </a:extLst>
          </a:blip>
          <a:srcRect/>
          <a:stretch/>
        </p:blipFill>
        <p:spPr>
          <a:xfrm>
            <a:off x="311700" y="5859710"/>
            <a:ext cx="1439863" cy="398463"/>
          </a:xfrm>
          <a:prstGeom prst="rect">
            <a:avLst/>
          </a:prstGeom>
          <a:noFill/>
          <a:ln>
            <a:noFill/>
          </a:ln>
        </p:spPr>
      </p:pic>
      <p:pic>
        <p:nvPicPr>
          <p:cNvPr id="255" name="Google Shape;255;p19"/>
          <p:cNvPicPr preferRelativeResize="0"/>
          <p:nvPr/>
        </p:nvPicPr>
        <p:blipFill rotWithShape="1">
          <a:blip r:embed="rId5">
            <a:alphaModFix/>
            <a:extLst>
              <a:ext uri="{28A0092B-C50C-407E-A947-70E740481C1C}">
                <a14:useLocalDpi xmlns:a14="http://schemas.microsoft.com/office/drawing/2010/main" val="0"/>
              </a:ext>
            </a:extLst>
          </a:blip>
          <a:srcRect/>
          <a:stretch/>
        </p:blipFill>
        <p:spPr>
          <a:xfrm>
            <a:off x="1794425" y="5859710"/>
            <a:ext cx="792163" cy="404813"/>
          </a:xfrm>
          <a:prstGeom prst="rect">
            <a:avLst/>
          </a:prstGeom>
          <a:noFill/>
          <a:ln>
            <a:noFill/>
          </a:ln>
        </p:spPr>
      </p:pic>
      <p:pic>
        <p:nvPicPr>
          <p:cNvPr id="256" name="Google Shape;256;p19"/>
          <p:cNvPicPr preferRelativeResize="0"/>
          <p:nvPr/>
        </p:nvPicPr>
        <p:blipFill rotWithShape="1">
          <a:blip r:embed="rId6">
            <a:alphaModFix/>
            <a:extLst>
              <a:ext uri="{28A0092B-C50C-407E-A947-70E740481C1C}">
                <a14:useLocalDpi xmlns:a14="http://schemas.microsoft.com/office/drawing/2010/main" val="0"/>
              </a:ext>
            </a:extLst>
          </a:blip>
          <a:srcRect/>
          <a:stretch/>
        </p:blipFill>
        <p:spPr>
          <a:xfrm>
            <a:off x="2697713" y="5859710"/>
            <a:ext cx="822325" cy="361950"/>
          </a:xfrm>
          <a:prstGeom prst="rect">
            <a:avLst/>
          </a:prstGeom>
          <a:noFill/>
          <a:ln>
            <a:noFill/>
          </a:ln>
        </p:spPr>
      </p:pic>
      <p:pic>
        <p:nvPicPr>
          <p:cNvPr id="257" name="Google Shape;257;p19"/>
          <p:cNvPicPr preferRelativeResize="0"/>
          <p:nvPr/>
        </p:nvPicPr>
        <p:blipFill rotWithShape="1">
          <a:blip r:embed="rId7">
            <a:alphaModFix/>
            <a:extLst>
              <a:ext uri="{28A0092B-C50C-407E-A947-70E740481C1C}">
                <a14:useLocalDpi xmlns:a14="http://schemas.microsoft.com/office/drawing/2010/main" val="0"/>
              </a:ext>
            </a:extLst>
          </a:blip>
          <a:srcRect/>
          <a:stretch/>
        </p:blipFill>
        <p:spPr>
          <a:xfrm>
            <a:off x="3572425" y="5859710"/>
            <a:ext cx="1390650" cy="323850"/>
          </a:xfrm>
          <a:prstGeom prst="rect">
            <a:avLst/>
          </a:prstGeom>
          <a:noFill/>
          <a:ln>
            <a:noFill/>
          </a:ln>
        </p:spPr>
      </p:pic>
      <p:pic>
        <p:nvPicPr>
          <p:cNvPr id="258" name="Google Shape;258;p19"/>
          <p:cNvPicPr preferRelativeResize="0"/>
          <p:nvPr/>
        </p:nvPicPr>
        <p:blipFill rotWithShape="1">
          <a:blip r:embed="rId8">
            <a:alphaModFix/>
            <a:extLst>
              <a:ext uri="{28A0092B-C50C-407E-A947-70E740481C1C}">
                <a14:useLocalDpi xmlns:a14="http://schemas.microsoft.com/office/drawing/2010/main" val="0"/>
              </a:ext>
            </a:extLst>
          </a:blip>
          <a:srcRect/>
          <a:stretch/>
        </p:blipFill>
        <p:spPr>
          <a:xfrm>
            <a:off x="5029750" y="5859710"/>
            <a:ext cx="752475" cy="333375"/>
          </a:xfrm>
          <a:prstGeom prst="rect">
            <a:avLst/>
          </a:prstGeom>
          <a:noFill/>
          <a:ln>
            <a:noFill/>
          </a:ln>
        </p:spPr>
      </p:pic>
      <p:pic>
        <p:nvPicPr>
          <p:cNvPr id="259" name="Google Shape;259;p19"/>
          <p:cNvPicPr preferRelativeResize="0"/>
          <p:nvPr/>
        </p:nvPicPr>
        <p:blipFill rotWithShape="1">
          <a:blip r:embed="rId9">
            <a:alphaModFix/>
            <a:extLst>
              <a:ext uri="{28A0092B-C50C-407E-A947-70E740481C1C}">
                <a14:useLocalDpi xmlns:a14="http://schemas.microsoft.com/office/drawing/2010/main" val="0"/>
              </a:ext>
            </a:extLst>
          </a:blip>
          <a:srcRect/>
          <a:stretch/>
        </p:blipFill>
        <p:spPr>
          <a:xfrm>
            <a:off x="5858425" y="5859710"/>
            <a:ext cx="342900" cy="306388"/>
          </a:xfrm>
          <a:prstGeom prst="rect">
            <a:avLst/>
          </a:prstGeom>
          <a:noFill/>
          <a:ln>
            <a:noFill/>
          </a:ln>
        </p:spPr>
      </p:pic>
      <p:pic>
        <p:nvPicPr>
          <p:cNvPr id="260" name="Google Shape;260;p19"/>
          <p:cNvPicPr preferRelativeResize="0"/>
          <p:nvPr/>
        </p:nvPicPr>
        <p:blipFill rotWithShape="1">
          <a:blip r:embed="rId10">
            <a:alphaModFix/>
            <a:extLst>
              <a:ext uri="{28A0092B-C50C-407E-A947-70E740481C1C}">
                <a14:useLocalDpi xmlns:a14="http://schemas.microsoft.com/office/drawing/2010/main" val="0"/>
              </a:ext>
            </a:extLst>
          </a:blip>
          <a:srcRect/>
          <a:stretch/>
        </p:blipFill>
        <p:spPr>
          <a:xfrm>
            <a:off x="6291813" y="5859710"/>
            <a:ext cx="525462" cy="369888"/>
          </a:xfrm>
          <a:prstGeom prst="rect">
            <a:avLst/>
          </a:prstGeom>
          <a:noFill/>
          <a:ln>
            <a:noFill/>
          </a:ln>
        </p:spPr>
      </p:pic>
      <p:sp>
        <p:nvSpPr>
          <p:cNvPr id="261" name="Google Shape;261;p19"/>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3"/>
          <p:cNvSpPr>
            <a:spLocks noGrp="1"/>
          </p:cNvSpPr>
          <p:nvPr>
            <p:ph type="ctrTitle"/>
          </p:nvPr>
        </p:nvSpPr>
        <p:spPr>
          <a:xfrm>
            <a:off x="311700" y="1642466"/>
            <a:ext cx="8520600" cy="528865"/>
          </a:xfrm>
          <a:prstGeom prst="roundRect">
            <a:avLst>
              <a:gd name="adj" fmla="val 16667"/>
            </a:avLst>
          </a:prstGeom>
          <a:solidFill>
            <a:srgbClr val="3086B8"/>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2"/>
              </a:buClr>
              <a:buSzPts val="3060"/>
              <a:buFont typeface="Trebuchet MS"/>
              <a:buNone/>
            </a:pPr>
            <a:r>
              <a:rPr lang="en-GB" sz="3060" b="1">
                <a:solidFill>
                  <a:schemeClr val="lt2"/>
                </a:solidFill>
                <a:latin typeface="Trebuchet MS"/>
                <a:ea typeface="Trebuchet MS"/>
                <a:cs typeface="Trebuchet MS"/>
                <a:sym typeface="Trebuchet MS"/>
              </a:rPr>
              <a:t>Learning Outcomes</a:t>
            </a:r>
            <a:endParaRPr/>
          </a:p>
        </p:txBody>
      </p:sp>
      <p:sp>
        <p:nvSpPr>
          <p:cNvPr id="122" name="Google Shape;122;p3"/>
          <p:cNvSpPr txBox="1">
            <a:spLocks noGrp="1"/>
          </p:cNvSpPr>
          <p:nvPr>
            <p:ph type="subTitle" idx="1"/>
          </p:nvPr>
        </p:nvSpPr>
        <p:spPr>
          <a:xfrm>
            <a:off x="312420" y="2427443"/>
            <a:ext cx="8520600" cy="2978039"/>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750"/>
              </a:spcBef>
              <a:spcAft>
                <a:spcPts val="0"/>
              </a:spcAft>
              <a:buClr>
                <a:schemeClr val="dk1"/>
              </a:buClr>
              <a:buSzPts val="1800"/>
              <a:buNone/>
            </a:pPr>
            <a:r>
              <a:rPr lang="en-GB" dirty="0"/>
              <a:t>This module aims to guide and help learners to: </a:t>
            </a:r>
            <a:endParaRPr dirty="0"/>
          </a:p>
          <a:p>
            <a:pPr marL="0" lvl="0" indent="0" algn="l" rtl="0">
              <a:lnSpc>
                <a:spcPct val="90000"/>
              </a:lnSpc>
              <a:spcBef>
                <a:spcPts val="750"/>
              </a:spcBef>
              <a:spcAft>
                <a:spcPts val="0"/>
              </a:spcAft>
              <a:buClr>
                <a:schemeClr val="dk1"/>
              </a:buClr>
              <a:buSzPts val="1800"/>
              <a:buNone/>
            </a:pPr>
            <a:endParaRPr dirty="0"/>
          </a:p>
          <a:p>
            <a:pPr marL="685800" lvl="1" indent="-342900" algn="l" rtl="0">
              <a:lnSpc>
                <a:spcPct val="150000"/>
              </a:lnSpc>
              <a:spcBef>
                <a:spcPts val="375"/>
              </a:spcBef>
              <a:spcAft>
                <a:spcPts val="0"/>
              </a:spcAft>
              <a:buClr>
                <a:schemeClr val="dk1"/>
              </a:buClr>
              <a:buSzPts val="1800"/>
              <a:buFont typeface="Trebuchet MS"/>
              <a:buAutoNum type="arabicPeriod"/>
            </a:pPr>
            <a:r>
              <a:rPr lang="en-GB" sz="1800" dirty="0"/>
              <a:t>Understand what </a:t>
            </a: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0"/>
                  </a:ext>
                </a:extLst>
              </a:rPr>
              <a:t>employee development</a:t>
            </a:r>
            <a:r>
              <a:rPr lang="en-GB" sz="1800" dirty="0"/>
              <a:t> is</a:t>
            </a:r>
            <a:endParaRPr sz="1800" dirty="0"/>
          </a:p>
          <a:p>
            <a:pPr marL="685800" lvl="1" indent="-342900" algn="l" rtl="0">
              <a:lnSpc>
                <a:spcPct val="150000"/>
              </a:lnSpc>
              <a:spcBef>
                <a:spcPts val="375"/>
              </a:spcBef>
              <a:spcAft>
                <a:spcPts val="0"/>
              </a:spcAft>
              <a:buClr>
                <a:schemeClr val="dk1"/>
              </a:buClr>
              <a:buSzPts val="1800"/>
              <a:buFont typeface="Trebuchet MS"/>
              <a:buAutoNum type="arabicPeriod"/>
            </a:pPr>
            <a:r>
              <a:rPr lang="en-GB" sz="1800" dirty="0"/>
              <a:t>Comprehend its importance for an SME/Organization as part of a comprehensive Talent Management Strategy</a:t>
            </a:r>
            <a:endParaRPr sz="1800" dirty="0"/>
          </a:p>
          <a:p>
            <a:pPr marL="685800" lvl="1" indent="-342900" algn="l" rtl="0">
              <a:lnSpc>
                <a:spcPct val="150000"/>
              </a:lnSpc>
              <a:spcBef>
                <a:spcPts val="375"/>
              </a:spcBef>
              <a:spcAft>
                <a:spcPts val="0"/>
              </a:spcAft>
              <a:buClr>
                <a:schemeClr val="dk1"/>
              </a:buClr>
              <a:buSzPts val="1800"/>
              <a:buFont typeface="Trebuchet MS"/>
              <a:buAutoNum type="arabicPeriod"/>
            </a:pPr>
            <a:r>
              <a:rPr lang="en-GB" sz="1800" dirty="0"/>
              <a:t>Distinguish between employee development and training</a:t>
            </a:r>
            <a:endParaRPr sz="1800" dirty="0"/>
          </a:p>
        </p:txBody>
      </p:sp>
      <p:pic>
        <p:nvPicPr>
          <p:cNvPr id="123" name="Google Shape;123;p3"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124" name="Google Shape;124;p3"/>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4"/>
          <p:cNvSpPr>
            <a:spLocks noGrp="1"/>
          </p:cNvSpPr>
          <p:nvPr>
            <p:ph type="ctrTitle"/>
          </p:nvPr>
        </p:nvSpPr>
        <p:spPr>
          <a:xfrm>
            <a:off x="311700" y="1642466"/>
            <a:ext cx="8520600" cy="528865"/>
          </a:xfrm>
          <a:prstGeom prst="roundRect">
            <a:avLst>
              <a:gd name="adj" fmla="val 16667"/>
            </a:avLst>
          </a:prstGeom>
          <a:solidFill>
            <a:srgbClr val="3086B8"/>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2"/>
              </a:buClr>
              <a:buSzPts val="3060"/>
              <a:buFont typeface="Trebuchet MS"/>
              <a:buNone/>
            </a:pPr>
            <a:r>
              <a:rPr lang="en-GB" sz="3060" b="1">
                <a:solidFill>
                  <a:schemeClr val="lt2"/>
                </a:solidFill>
                <a:latin typeface="Trebuchet MS"/>
                <a:ea typeface="Trebuchet MS"/>
                <a:cs typeface="Trebuchet MS"/>
                <a:sym typeface="Trebuchet MS"/>
              </a:rPr>
              <a:t>Introduction</a:t>
            </a:r>
            <a:endParaRPr sz="3060" b="1">
              <a:solidFill>
                <a:schemeClr val="lt2"/>
              </a:solidFill>
            </a:endParaRPr>
          </a:p>
        </p:txBody>
      </p:sp>
      <p:sp>
        <p:nvSpPr>
          <p:cNvPr id="130" name="Google Shape;130;p4"/>
          <p:cNvSpPr txBox="1">
            <a:spLocks noGrp="1"/>
          </p:cNvSpPr>
          <p:nvPr>
            <p:ph type="subTitle" idx="1"/>
          </p:nvPr>
        </p:nvSpPr>
        <p:spPr>
          <a:xfrm>
            <a:off x="253334" y="2286554"/>
            <a:ext cx="8520600" cy="375108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750"/>
              </a:spcBef>
              <a:spcAft>
                <a:spcPts val="0"/>
              </a:spcAft>
              <a:buClr>
                <a:schemeClr val="dk1"/>
              </a:buClr>
              <a:buSzPts val="2000"/>
              <a:buNone/>
            </a:pPr>
            <a:r>
              <a:rPr lang="en-GB" sz="2000" dirty="0"/>
              <a:t>Employee Development is recognized as a strategic tool for an organization’s continuing growth, productivity and ability to retain valuable employees as part of its overall Talent Management Strategy.</a:t>
            </a:r>
            <a:endParaRPr dirty="0"/>
          </a:p>
          <a:p>
            <a:pPr marL="0" lvl="0" indent="0" algn="l" rtl="0">
              <a:lnSpc>
                <a:spcPct val="90000"/>
              </a:lnSpc>
              <a:spcBef>
                <a:spcPts val="750"/>
              </a:spcBef>
              <a:spcAft>
                <a:spcPts val="0"/>
              </a:spcAft>
              <a:buClr>
                <a:schemeClr val="dk1"/>
              </a:buClr>
              <a:buSzPts val="2000"/>
              <a:buNone/>
            </a:pPr>
            <a:endParaRPr sz="2000" dirty="0"/>
          </a:p>
          <a:p>
            <a:pPr marL="0" lvl="0" indent="0" algn="l" rtl="0">
              <a:lnSpc>
                <a:spcPct val="90000"/>
              </a:lnSpc>
              <a:spcBef>
                <a:spcPts val="750"/>
              </a:spcBef>
              <a:spcAft>
                <a:spcPts val="0"/>
              </a:spcAft>
              <a:buClr>
                <a:schemeClr val="dk1"/>
              </a:buClr>
              <a:buSzPts val="2000"/>
              <a:buNone/>
            </a:pPr>
            <a:r>
              <a:rPr lang="en-GB" sz="2000" dirty="0"/>
              <a:t>Employees are the most valuable assets and truly the backbone of an organization - Without employees in an organization, even the most powerful machinery with the latest technology would not function.</a:t>
            </a:r>
            <a:endParaRPr sz="2000" dirty="0"/>
          </a:p>
          <a:p>
            <a:pPr marL="0" lvl="0" indent="0" algn="l" rtl="0">
              <a:lnSpc>
                <a:spcPct val="90000"/>
              </a:lnSpc>
              <a:spcBef>
                <a:spcPts val="750"/>
              </a:spcBef>
              <a:spcAft>
                <a:spcPts val="0"/>
              </a:spcAft>
              <a:buClr>
                <a:schemeClr val="dk1"/>
              </a:buClr>
              <a:buSzPts val="2000"/>
              <a:buNone/>
            </a:pPr>
            <a:endParaRPr sz="2000" dirty="0"/>
          </a:p>
          <a:p>
            <a:pPr marL="0" lvl="0" indent="0" algn="l" rtl="0">
              <a:lnSpc>
                <a:spcPct val="90000"/>
              </a:lnSpc>
              <a:spcBef>
                <a:spcPts val="750"/>
              </a:spcBef>
              <a:spcAft>
                <a:spcPts val="0"/>
              </a:spcAft>
              <a:buClr>
                <a:schemeClr val="dk1"/>
              </a:buClr>
              <a:buSzPts val="2000"/>
              <a:buNone/>
            </a:pPr>
            <a:r>
              <a:rPr lang="en-GB" sz="2000" dirty="0"/>
              <a:t>Employers must invest their time and resources in training and developing their workforce for them to become indispensable resources later on.</a:t>
            </a:r>
            <a:endParaRPr sz="2000" dirty="0"/>
          </a:p>
        </p:txBody>
      </p:sp>
      <p:pic>
        <p:nvPicPr>
          <p:cNvPr id="131" name="Google Shape;131;p4"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132" name="Google Shape;132;p4"/>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5"/>
          <p:cNvSpPr>
            <a:spLocks noGrp="1"/>
          </p:cNvSpPr>
          <p:nvPr>
            <p:ph type="ctrTitle"/>
          </p:nvPr>
        </p:nvSpPr>
        <p:spPr>
          <a:xfrm>
            <a:off x="311700" y="1694969"/>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1"/>
              </a:buClr>
              <a:buSzPts val="3060"/>
              <a:buFont typeface="Trebuchet MS"/>
              <a:buNone/>
            </a:pPr>
            <a:r>
              <a:rPr lang="en-GB" sz="3060" b="1">
                <a:solidFill>
                  <a:schemeClr val="lt1"/>
                </a:solidFill>
                <a:latin typeface="Trebuchet MS"/>
                <a:ea typeface="Trebuchet MS"/>
                <a:cs typeface="Trebuchet MS"/>
                <a:sym typeface="Trebuchet MS"/>
              </a:rPr>
              <a:t>Defining Employee Development</a:t>
            </a:r>
            <a:endParaRPr sz="3060" b="1">
              <a:solidFill>
                <a:schemeClr val="lt1"/>
              </a:solidFill>
            </a:endParaRPr>
          </a:p>
        </p:txBody>
      </p:sp>
      <p:sp>
        <p:nvSpPr>
          <p:cNvPr id="138" name="Google Shape;138;p5"/>
          <p:cNvSpPr txBox="1">
            <a:spLocks noGrp="1"/>
          </p:cNvSpPr>
          <p:nvPr>
            <p:ph type="subTitle" idx="1"/>
          </p:nvPr>
        </p:nvSpPr>
        <p:spPr>
          <a:xfrm>
            <a:off x="311700" y="2276339"/>
            <a:ext cx="3917400" cy="3929908"/>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750"/>
              </a:spcBef>
              <a:spcAft>
                <a:spcPts val="0"/>
              </a:spcAft>
              <a:buClr>
                <a:schemeClr val="dk1"/>
              </a:buClr>
              <a:buSzPts val="1800"/>
              <a:buNone/>
            </a:pPr>
            <a:r>
              <a:rPr lang="en-GB" b="1" dirty="0"/>
              <a:t>Employee development is a broad term covering multiple kinds of employee learning.</a:t>
            </a:r>
          </a:p>
          <a:p>
            <a:pPr marL="0" lvl="0" indent="0" algn="l" rtl="0">
              <a:lnSpc>
                <a:spcPct val="90000"/>
              </a:lnSpc>
              <a:spcBef>
                <a:spcPts val="750"/>
              </a:spcBef>
              <a:spcAft>
                <a:spcPts val="0"/>
              </a:spcAft>
              <a:buClr>
                <a:schemeClr val="dk1"/>
              </a:buClr>
              <a:buSzPts val="1800"/>
              <a:buNone/>
            </a:pPr>
            <a:endParaRPr sz="1000" dirty="0"/>
          </a:p>
          <a:p>
            <a:pPr marL="0" lvl="0" indent="0" algn="l" rtl="0">
              <a:lnSpc>
                <a:spcPct val="90000"/>
              </a:lnSpc>
              <a:spcBef>
                <a:spcPts val="750"/>
              </a:spcBef>
              <a:spcAft>
                <a:spcPts val="0"/>
              </a:spcAft>
              <a:buClr>
                <a:schemeClr val="dk1"/>
              </a:buClr>
              <a:buSzPts val="1800"/>
              <a:buNone/>
            </a:pPr>
            <a:r>
              <a:rPr lang="en-GB" dirty="0"/>
              <a:t>A joint initiative to upgrade the existing skills and knowledge of an individual.</a:t>
            </a:r>
          </a:p>
          <a:p>
            <a:pPr marL="0" lvl="0" indent="0" algn="l" rtl="0">
              <a:lnSpc>
                <a:spcPct val="90000"/>
              </a:lnSpc>
              <a:spcBef>
                <a:spcPts val="750"/>
              </a:spcBef>
              <a:spcAft>
                <a:spcPts val="0"/>
              </a:spcAft>
              <a:buClr>
                <a:schemeClr val="dk1"/>
              </a:buClr>
              <a:buSzPts val="1800"/>
              <a:buNone/>
            </a:pPr>
            <a:endParaRPr sz="1000" dirty="0"/>
          </a:p>
          <a:p>
            <a:pPr marL="0" lvl="0" indent="0" algn="l" rtl="0">
              <a:lnSpc>
                <a:spcPct val="90000"/>
              </a:lnSpc>
              <a:spcBef>
                <a:spcPts val="750"/>
              </a:spcBef>
              <a:spcAft>
                <a:spcPts val="0"/>
              </a:spcAft>
              <a:buClr>
                <a:schemeClr val="dk1"/>
              </a:buClr>
              <a:buSzPts val="1800"/>
              <a:buNone/>
            </a:pPr>
            <a:r>
              <a:rPr lang="en-GB" dirty="0"/>
              <a:t>Involves a wide-ranging approach focusing on employee growth and future performance</a:t>
            </a:r>
          </a:p>
          <a:p>
            <a:pPr marL="0" lvl="0" indent="0" algn="l" rtl="0">
              <a:lnSpc>
                <a:spcPct val="90000"/>
              </a:lnSpc>
              <a:spcBef>
                <a:spcPts val="750"/>
              </a:spcBef>
              <a:spcAft>
                <a:spcPts val="0"/>
              </a:spcAft>
              <a:buClr>
                <a:schemeClr val="dk1"/>
              </a:buClr>
              <a:buSzPts val="1800"/>
              <a:buNone/>
            </a:pPr>
            <a:endParaRPr sz="1000" dirty="0"/>
          </a:p>
          <a:p>
            <a:pPr marL="0" lvl="0" indent="0" algn="l" rtl="0">
              <a:lnSpc>
                <a:spcPct val="90000"/>
              </a:lnSpc>
              <a:spcBef>
                <a:spcPts val="750"/>
              </a:spcBef>
              <a:spcAft>
                <a:spcPts val="0"/>
              </a:spcAft>
              <a:buClr>
                <a:schemeClr val="dk1"/>
              </a:buClr>
              <a:buSzPts val="1800"/>
              <a:buNone/>
            </a:pPr>
            <a:r>
              <a:rPr lang="en-GB" dirty="0"/>
              <a:t>An attempt to improve overall organizational performance</a:t>
            </a:r>
            <a:endParaRPr dirty="0"/>
          </a:p>
        </p:txBody>
      </p:sp>
      <p:sp>
        <p:nvSpPr>
          <p:cNvPr id="139" name="Google Shape;139;p5"/>
          <p:cNvSpPr/>
          <p:nvPr/>
        </p:nvSpPr>
        <p:spPr>
          <a:xfrm>
            <a:off x="524425" y="5402510"/>
            <a:ext cx="9144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40" name="Google Shape;140;p5"/>
          <p:cNvSpPr/>
          <p:nvPr/>
        </p:nvSpPr>
        <p:spPr>
          <a:xfrm>
            <a:off x="524425" y="585971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pic>
        <p:nvPicPr>
          <p:cNvPr id="141" name="Google Shape;141;p5"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142" name="Google Shape;142;p5"/>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3" name="Picture 2">
            <a:extLst>
              <a:ext uri="{FF2B5EF4-FFF2-40B4-BE49-F238E27FC236}">
                <a16:creationId xmlns:a16="http://schemas.microsoft.com/office/drawing/2014/main" id="{C9801118-330E-420D-8E70-FD9A34678A48}"/>
              </a:ext>
            </a:extLst>
          </p:cNvPr>
          <p:cNvPicPr>
            <a:picLocks noChangeAspect="1"/>
          </p:cNvPicPr>
          <p:nvPr/>
        </p:nvPicPr>
        <p:blipFill>
          <a:blip r:embed="rId4"/>
          <a:stretch>
            <a:fillRect/>
          </a:stretch>
        </p:blipFill>
        <p:spPr>
          <a:xfrm>
            <a:off x="4358439" y="2501219"/>
            <a:ext cx="4633362" cy="311532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6"/>
          <p:cNvSpPr>
            <a:spLocks noGrp="1"/>
          </p:cNvSpPr>
          <p:nvPr>
            <p:ph type="ctrTitle"/>
          </p:nvPr>
        </p:nvSpPr>
        <p:spPr>
          <a:xfrm>
            <a:off x="311700" y="1694969"/>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1"/>
              </a:buClr>
              <a:buSzPts val="3060"/>
              <a:buFont typeface="Trebuchet MS"/>
              <a:buNone/>
            </a:pPr>
            <a:r>
              <a:rPr lang="en-GB" sz="3060" b="1">
                <a:solidFill>
                  <a:schemeClr val="lt1"/>
                </a:solidFill>
                <a:latin typeface="Trebuchet MS"/>
                <a:ea typeface="Trebuchet MS"/>
                <a:cs typeface="Trebuchet MS"/>
                <a:sym typeface="Trebuchet MS"/>
              </a:rPr>
              <a:t>Defining Employee Development</a:t>
            </a:r>
            <a:endParaRPr sz="3060" b="1">
              <a:solidFill>
                <a:schemeClr val="lt1"/>
              </a:solidFill>
            </a:endParaRPr>
          </a:p>
        </p:txBody>
      </p:sp>
      <p:sp>
        <p:nvSpPr>
          <p:cNvPr id="148" name="Google Shape;148;p6"/>
          <p:cNvSpPr txBox="1">
            <a:spLocks noGrp="1"/>
          </p:cNvSpPr>
          <p:nvPr>
            <p:ph type="subTitle" idx="1"/>
          </p:nvPr>
        </p:nvSpPr>
        <p:spPr>
          <a:xfrm>
            <a:off x="127956" y="2277334"/>
            <a:ext cx="8704344" cy="3308797"/>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750"/>
              </a:spcBef>
              <a:spcAft>
                <a:spcPts val="0"/>
              </a:spcAft>
              <a:buClr>
                <a:schemeClr val="dk1"/>
              </a:buClr>
              <a:buSzPts val="1800"/>
              <a:buNone/>
            </a:pPr>
            <a:r>
              <a:rPr lang="en-GB" b="1" dirty="0"/>
              <a:t>Employee development is the framework for helping employees develop their personal and organizational skills, knowledge, and abilities: </a:t>
            </a:r>
            <a:endParaRPr b="1" dirty="0"/>
          </a:p>
          <a:p>
            <a:pPr marL="0" lvl="0" indent="0" algn="l" rtl="0">
              <a:lnSpc>
                <a:spcPct val="90000"/>
              </a:lnSpc>
              <a:spcBef>
                <a:spcPts val="750"/>
              </a:spcBef>
              <a:spcAft>
                <a:spcPts val="0"/>
              </a:spcAft>
              <a:buClr>
                <a:schemeClr val="dk1"/>
              </a:buClr>
              <a:buSzPts val="1800"/>
              <a:buNone/>
            </a:pPr>
            <a:endParaRPr dirty="0"/>
          </a:p>
          <a:p>
            <a:pPr marL="285750" lvl="0" indent="-285750" algn="l" rtl="0">
              <a:lnSpc>
                <a:spcPct val="90000"/>
              </a:lnSpc>
              <a:spcBef>
                <a:spcPts val="750"/>
              </a:spcBef>
              <a:spcAft>
                <a:spcPts val="0"/>
              </a:spcAft>
              <a:buClr>
                <a:schemeClr val="dk1"/>
              </a:buClr>
              <a:buSzPts val="1800"/>
              <a:buFont typeface="Noto Sans Symbols"/>
              <a:buChar char="▪"/>
            </a:pPr>
            <a:r>
              <a:rPr lang="en-GB" dirty="0"/>
              <a:t>It is a process where an employee receives support from his/her employer to enhance and expand his/her skills.</a:t>
            </a:r>
            <a:endParaRPr dirty="0"/>
          </a:p>
          <a:p>
            <a:pPr marL="285750" lvl="0" indent="-171450" algn="l" rtl="0">
              <a:lnSpc>
                <a:spcPct val="90000"/>
              </a:lnSpc>
              <a:spcBef>
                <a:spcPts val="750"/>
              </a:spcBef>
              <a:spcAft>
                <a:spcPts val="0"/>
              </a:spcAft>
              <a:buClr>
                <a:schemeClr val="dk1"/>
              </a:buClr>
              <a:buSzPts val="1800"/>
              <a:buFont typeface="Noto Sans Symbols"/>
              <a:buNone/>
            </a:pPr>
            <a:endParaRPr dirty="0"/>
          </a:p>
          <a:p>
            <a:pPr marL="285750" lvl="0" indent="-285750" algn="l" rtl="0">
              <a:lnSpc>
                <a:spcPct val="90000"/>
              </a:lnSpc>
              <a:spcBef>
                <a:spcPts val="750"/>
              </a:spcBef>
              <a:spcAft>
                <a:spcPts val="0"/>
              </a:spcAft>
              <a:buClr>
                <a:schemeClr val="dk1"/>
              </a:buClr>
              <a:buSzPts val="1800"/>
              <a:buFont typeface="Noto Sans Symbols"/>
              <a:buChar char="▪"/>
            </a:pPr>
            <a:r>
              <a:rPr lang="en-GB" dirty="0"/>
              <a:t>It facilitates the improvement and nurturing of employees for them to become reliable assets and eventually benefit the organization. </a:t>
            </a:r>
            <a:endParaRPr dirty="0"/>
          </a:p>
          <a:p>
            <a:pPr marL="285750" lvl="0" indent="-171450" algn="l" rtl="0">
              <a:lnSpc>
                <a:spcPct val="90000"/>
              </a:lnSpc>
              <a:spcBef>
                <a:spcPts val="750"/>
              </a:spcBef>
              <a:spcAft>
                <a:spcPts val="0"/>
              </a:spcAft>
              <a:buClr>
                <a:schemeClr val="dk1"/>
              </a:buClr>
              <a:buSzPts val="1800"/>
              <a:buFont typeface="Noto Sans Symbols"/>
              <a:buNone/>
            </a:pPr>
            <a:endParaRPr dirty="0"/>
          </a:p>
          <a:p>
            <a:pPr marL="285750" lvl="0" indent="-285750" algn="l" rtl="0">
              <a:lnSpc>
                <a:spcPct val="90000"/>
              </a:lnSpc>
              <a:spcBef>
                <a:spcPts val="750"/>
              </a:spcBef>
              <a:spcAft>
                <a:spcPts val="0"/>
              </a:spcAft>
              <a:buClr>
                <a:schemeClr val="dk1"/>
              </a:buClr>
              <a:buSzPts val="1800"/>
              <a:buFont typeface="Noto Sans Symbols"/>
              <a:buChar char="▪"/>
            </a:pPr>
            <a:r>
              <a:rPr lang="en-GB" dirty="0"/>
              <a:t>It also refers to the process of improvising or transforming an already existing system to match up to the current trends prevailing in the market.</a:t>
            </a: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p:txBody>
      </p:sp>
      <p:sp>
        <p:nvSpPr>
          <p:cNvPr id="149" name="Google Shape;149;p6"/>
          <p:cNvSpPr/>
          <p:nvPr/>
        </p:nvSpPr>
        <p:spPr>
          <a:xfrm>
            <a:off x="524425" y="5402510"/>
            <a:ext cx="9144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50" name="Google Shape;150;p6"/>
          <p:cNvSpPr/>
          <p:nvPr/>
        </p:nvSpPr>
        <p:spPr>
          <a:xfrm>
            <a:off x="524425" y="585971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pic>
        <p:nvPicPr>
          <p:cNvPr id="151" name="Google Shape;151;p6"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152" name="Google Shape;152;p6"/>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7"/>
          <p:cNvSpPr>
            <a:spLocks noGrp="1"/>
          </p:cNvSpPr>
          <p:nvPr>
            <p:ph type="ctrTitle"/>
          </p:nvPr>
        </p:nvSpPr>
        <p:spPr>
          <a:xfrm>
            <a:off x="311699" y="1597458"/>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1"/>
              </a:buClr>
              <a:buSzPts val="3060"/>
              <a:buFont typeface="Trebuchet MS"/>
              <a:buNone/>
            </a:pPr>
            <a:r>
              <a:rPr lang="en-GB" sz="3060" b="1">
                <a:solidFill>
                  <a:schemeClr val="lt1"/>
                </a:solidFill>
                <a:latin typeface="Trebuchet MS"/>
                <a:ea typeface="Trebuchet MS"/>
                <a:cs typeface="Trebuchet MS"/>
                <a:sym typeface="Trebuchet MS"/>
              </a:rPr>
              <a:t>Defining Employee Development</a:t>
            </a:r>
            <a:endParaRPr sz="3060" b="1">
              <a:solidFill>
                <a:schemeClr val="lt1"/>
              </a:solidFill>
            </a:endParaRPr>
          </a:p>
        </p:txBody>
      </p:sp>
      <p:sp>
        <p:nvSpPr>
          <p:cNvPr id="158" name="Google Shape;158;p7"/>
          <p:cNvSpPr txBox="1">
            <a:spLocks noGrp="1"/>
          </p:cNvSpPr>
          <p:nvPr>
            <p:ph type="subTitle" idx="1"/>
          </p:nvPr>
        </p:nvSpPr>
        <p:spPr>
          <a:xfrm>
            <a:off x="311699" y="2108277"/>
            <a:ext cx="4100281" cy="3308797"/>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750"/>
              </a:spcBef>
              <a:spcAft>
                <a:spcPts val="0"/>
              </a:spcAft>
              <a:buClr>
                <a:srgbClr val="3A3B41"/>
              </a:buClr>
              <a:buSzPts val="1800"/>
              <a:buNone/>
            </a:pPr>
            <a:r>
              <a:rPr lang="en-GB" dirty="0">
                <a:solidFill>
                  <a:schemeClr val="tx1"/>
                </a:solidFill>
              </a:rPr>
              <a:t>N</a:t>
            </a:r>
            <a:r>
              <a:rPr lang="en-GB" dirty="0">
                <a:solidFill>
                  <a:schemeClr val="tx1"/>
                </a:solidFill>
                <a:latin typeface="Trebuchet MS"/>
                <a:ea typeface="Trebuchet MS"/>
                <a:cs typeface="Trebuchet MS"/>
                <a:sym typeface="Trebuchet MS"/>
              </a:rPr>
              <a:t>ot referring solely to optimizing an individual’s skill set for a particular role</a:t>
            </a:r>
            <a:endParaRPr dirty="0">
              <a:solidFill>
                <a:schemeClr val="tx1"/>
              </a:solidFill>
              <a:latin typeface="Trebuchet MS"/>
              <a:ea typeface="Trebuchet MS"/>
              <a:cs typeface="Trebuchet MS"/>
              <a:sym typeface="Trebuchet MS"/>
            </a:endParaRPr>
          </a:p>
          <a:p>
            <a:pPr marL="0" lvl="0" indent="0" algn="l" rtl="0">
              <a:lnSpc>
                <a:spcPct val="90000"/>
              </a:lnSpc>
              <a:spcBef>
                <a:spcPts val="750"/>
              </a:spcBef>
              <a:spcAft>
                <a:spcPts val="0"/>
              </a:spcAft>
              <a:buClr>
                <a:schemeClr val="dk1"/>
              </a:buClr>
              <a:buSzPts val="1800"/>
              <a:buNone/>
            </a:pPr>
            <a:endParaRPr sz="1000" dirty="0">
              <a:solidFill>
                <a:schemeClr val="tx1"/>
              </a:solidFill>
              <a:latin typeface="Trebuchet MS"/>
              <a:ea typeface="Trebuchet MS"/>
              <a:cs typeface="Trebuchet MS"/>
              <a:sym typeface="Trebuchet MS"/>
            </a:endParaRPr>
          </a:p>
          <a:p>
            <a:pPr marL="0" lvl="0" indent="0" algn="l" rtl="0">
              <a:lnSpc>
                <a:spcPct val="90000"/>
              </a:lnSpc>
              <a:spcBef>
                <a:spcPts val="750"/>
              </a:spcBef>
              <a:spcAft>
                <a:spcPts val="0"/>
              </a:spcAft>
              <a:buClr>
                <a:srgbClr val="3A3B41"/>
              </a:buClr>
              <a:buSzPts val="1800"/>
              <a:buNone/>
            </a:pPr>
            <a:r>
              <a:rPr lang="en-GB" dirty="0">
                <a:solidFill>
                  <a:schemeClr val="tx1"/>
                </a:solidFill>
              </a:rPr>
              <a:t>R</a:t>
            </a:r>
            <a:r>
              <a:rPr lang="en-GB" dirty="0">
                <a:solidFill>
                  <a:schemeClr val="tx1"/>
                </a:solidFill>
                <a:latin typeface="Trebuchet MS"/>
                <a:ea typeface="Trebuchet MS"/>
                <a:cs typeface="Trebuchet MS"/>
                <a:sym typeface="Trebuchet MS"/>
              </a:rPr>
              <a:t>efers to continued learning to progress on their individual career path</a:t>
            </a:r>
            <a:endParaRPr dirty="0">
              <a:solidFill>
                <a:schemeClr val="tx1"/>
              </a:solidFill>
              <a:latin typeface="Trebuchet MS"/>
              <a:ea typeface="Trebuchet MS"/>
              <a:cs typeface="Trebuchet MS"/>
              <a:sym typeface="Trebuchet MS"/>
            </a:endParaRPr>
          </a:p>
          <a:p>
            <a:pPr marL="0" lvl="0" indent="0" algn="l" rtl="0">
              <a:lnSpc>
                <a:spcPct val="90000"/>
              </a:lnSpc>
              <a:spcBef>
                <a:spcPts val="750"/>
              </a:spcBef>
              <a:spcAft>
                <a:spcPts val="0"/>
              </a:spcAft>
              <a:buClr>
                <a:schemeClr val="dk1"/>
              </a:buClr>
              <a:buSzPts val="1800"/>
              <a:buNone/>
            </a:pPr>
            <a:endParaRPr sz="1000" dirty="0">
              <a:solidFill>
                <a:schemeClr val="tx1"/>
              </a:solidFill>
              <a:latin typeface="Trebuchet MS"/>
              <a:ea typeface="Trebuchet MS"/>
              <a:cs typeface="Trebuchet MS"/>
              <a:sym typeface="Trebuchet MS"/>
            </a:endParaRPr>
          </a:p>
          <a:p>
            <a:pPr marL="0" lvl="0" indent="0" algn="l" rtl="0">
              <a:lnSpc>
                <a:spcPct val="90000"/>
              </a:lnSpc>
              <a:spcBef>
                <a:spcPts val="750"/>
              </a:spcBef>
              <a:spcAft>
                <a:spcPts val="0"/>
              </a:spcAft>
              <a:buClr>
                <a:schemeClr val="dk1"/>
              </a:buClr>
              <a:buSzPts val="1800"/>
              <a:buNone/>
            </a:pPr>
            <a:r>
              <a:rPr lang="en-GB" dirty="0">
                <a:solidFill>
                  <a:schemeClr val="tx1"/>
                </a:solidFill>
              </a:rPr>
              <a:t>I</a:t>
            </a:r>
            <a:r>
              <a:rPr lang="en-GB" dirty="0">
                <a:solidFill>
                  <a:schemeClr val="tx1"/>
                </a:solidFill>
                <a:latin typeface="Trebuchet MS"/>
                <a:ea typeface="Trebuchet MS"/>
                <a:cs typeface="Trebuchet MS"/>
                <a:sym typeface="Trebuchet MS"/>
              </a:rPr>
              <a:t>ndividual has responsibility </a:t>
            </a:r>
            <a:r>
              <a:rPr lang="en-GB" dirty="0">
                <a:solidFill>
                  <a:schemeClr val="tx1"/>
                </a:solidFill>
              </a:rPr>
              <a:t>for</a:t>
            </a:r>
            <a:r>
              <a:rPr lang="en-GB" dirty="0">
                <a:solidFill>
                  <a:schemeClr val="tx1"/>
                </a:solidFill>
                <a:latin typeface="Trebuchet MS"/>
                <a:ea typeface="Trebuchet MS"/>
                <a:cs typeface="Trebuchet MS"/>
                <a:sym typeface="Trebuchet MS"/>
              </a:rPr>
              <a:t> own his/her professional development</a:t>
            </a:r>
          </a:p>
          <a:p>
            <a:pPr marL="0" lvl="0" indent="0" algn="l" rtl="0">
              <a:lnSpc>
                <a:spcPct val="90000"/>
              </a:lnSpc>
              <a:spcBef>
                <a:spcPts val="750"/>
              </a:spcBef>
              <a:spcAft>
                <a:spcPts val="0"/>
              </a:spcAft>
              <a:buClr>
                <a:schemeClr val="dk1"/>
              </a:buClr>
              <a:buSzPts val="1800"/>
              <a:buNone/>
            </a:pPr>
            <a:endParaRPr lang="en-GB" sz="1000" dirty="0">
              <a:solidFill>
                <a:schemeClr val="tx1"/>
              </a:solidFill>
              <a:latin typeface="Trebuchet MS"/>
              <a:ea typeface="Trebuchet MS"/>
              <a:cs typeface="Trebuchet MS"/>
              <a:sym typeface="Trebuchet MS"/>
            </a:endParaRPr>
          </a:p>
          <a:p>
            <a:pPr marL="0" lvl="0" indent="0" algn="l" rtl="0">
              <a:lnSpc>
                <a:spcPct val="90000"/>
              </a:lnSpc>
              <a:spcBef>
                <a:spcPts val="750"/>
              </a:spcBef>
              <a:spcAft>
                <a:spcPts val="0"/>
              </a:spcAft>
              <a:buClr>
                <a:schemeClr val="dk1"/>
              </a:buClr>
              <a:buSzPts val="1800"/>
              <a:buNone/>
            </a:pPr>
            <a:r>
              <a:rPr lang="en-GB" dirty="0">
                <a:solidFill>
                  <a:schemeClr val="tx1"/>
                </a:solidFill>
                <a:latin typeface="Trebuchet MS"/>
                <a:ea typeface="Trebuchet MS"/>
                <a:cs typeface="Trebuchet MS"/>
                <a:sym typeface="Trebuchet MS"/>
              </a:rPr>
              <a:t>To the employer’s benefit to encourage continuing education</a:t>
            </a: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p:txBody>
      </p:sp>
      <p:sp>
        <p:nvSpPr>
          <p:cNvPr id="159" name="Google Shape;159;p7"/>
          <p:cNvSpPr/>
          <p:nvPr/>
        </p:nvSpPr>
        <p:spPr>
          <a:xfrm>
            <a:off x="524425" y="5402510"/>
            <a:ext cx="9144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60" name="Google Shape;160;p7"/>
          <p:cNvSpPr/>
          <p:nvPr/>
        </p:nvSpPr>
        <p:spPr>
          <a:xfrm>
            <a:off x="524425" y="585971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pic>
        <p:nvPicPr>
          <p:cNvPr id="161" name="Google Shape;161;p7"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162" name="Google Shape;162;p7"/>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 name="Picture 1">
            <a:extLst>
              <a:ext uri="{FF2B5EF4-FFF2-40B4-BE49-F238E27FC236}">
                <a16:creationId xmlns:a16="http://schemas.microsoft.com/office/drawing/2014/main" id="{D513967B-86B8-44D3-9ADC-BEF494C6AA75}"/>
              </a:ext>
            </a:extLst>
          </p:cNvPr>
          <p:cNvPicPr>
            <a:picLocks noChangeAspect="1"/>
          </p:cNvPicPr>
          <p:nvPr/>
        </p:nvPicPr>
        <p:blipFill>
          <a:blip r:embed="rId4"/>
          <a:stretch>
            <a:fillRect/>
          </a:stretch>
        </p:blipFill>
        <p:spPr>
          <a:xfrm>
            <a:off x="4309110" y="2308860"/>
            <a:ext cx="4737347" cy="330879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8"/>
          <p:cNvSpPr>
            <a:spLocks noGrp="1"/>
          </p:cNvSpPr>
          <p:nvPr>
            <p:ph type="ctrTitle"/>
          </p:nvPr>
        </p:nvSpPr>
        <p:spPr>
          <a:xfrm>
            <a:off x="311700" y="1567943"/>
            <a:ext cx="8520600" cy="451276"/>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1"/>
              </a:buClr>
              <a:buSzPts val="3060"/>
              <a:buFont typeface="Trebuchet MS"/>
              <a:buNone/>
            </a:pPr>
            <a:r>
              <a:rPr lang="en-GB" sz="3060" b="1">
                <a:solidFill>
                  <a:schemeClr val="lt1"/>
                </a:solidFill>
                <a:latin typeface="Trebuchet MS"/>
                <a:ea typeface="Trebuchet MS"/>
                <a:cs typeface="Trebuchet MS"/>
                <a:sym typeface="Trebuchet MS"/>
              </a:rPr>
              <a:t>Defining Employee Development</a:t>
            </a:r>
            <a:endParaRPr sz="3060" b="1">
              <a:solidFill>
                <a:schemeClr val="lt1"/>
              </a:solidFill>
            </a:endParaRPr>
          </a:p>
        </p:txBody>
      </p:sp>
      <p:sp>
        <p:nvSpPr>
          <p:cNvPr id="168" name="Google Shape;168;p8"/>
          <p:cNvSpPr txBox="1">
            <a:spLocks noGrp="1"/>
          </p:cNvSpPr>
          <p:nvPr>
            <p:ph type="subTitle" idx="1"/>
          </p:nvPr>
        </p:nvSpPr>
        <p:spPr>
          <a:xfrm>
            <a:off x="219828" y="1988658"/>
            <a:ext cx="8704344" cy="4034061"/>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750"/>
              </a:spcBef>
              <a:spcAft>
                <a:spcPts val="0"/>
              </a:spcAft>
              <a:buClr>
                <a:schemeClr val="dk1"/>
              </a:buClr>
              <a:buSzPts val="1800"/>
              <a:buNone/>
            </a:pPr>
            <a:r>
              <a:rPr lang="en-GB" dirty="0"/>
              <a:t>Organizations often have many opportunities for employee development, both within and outside the workplace.</a:t>
            </a:r>
            <a:endParaRPr dirty="0"/>
          </a:p>
          <a:p>
            <a:pPr marL="0" lvl="0" indent="0" algn="l" rtl="0">
              <a:lnSpc>
                <a:spcPct val="90000"/>
              </a:lnSpc>
              <a:spcBef>
                <a:spcPts val="750"/>
              </a:spcBef>
              <a:spcAft>
                <a:spcPts val="0"/>
              </a:spcAft>
              <a:buClr>
                <a:schemeClr val="dk1"/>
              </a:buClr>
              <a:buSzPts val="1800"/>
              <a:buNone/>
            </a:pPr>
            <a:r>
              <a:rPr lang="en-GB" dirty="0"/>
              <a:t>Some examples of Actions and approaches a company can utilize to promote Employee Development:</a:t>
            </a:r>
          </a:p>
          <a:p>
            <a:pPr marL="0" lvl="0" indent="0" algn="l" rtl="0">
              <a:lnSpc>
                <a:spcPct val="90000"/>
              </a:lnSpc>
              <a:spcBef>
                <a:spcPts val="750"/>
              </a:spcBef>
              <a:spcAft>
                <a:spcPts val="0"/>
              </a:spcAft>
              <a:buClr>
                <a:schemeClr val="dk1"/>
              </a:buClr>
              <a:buSzPts val="1800"/>
              <a:buNone/>
            </a:pPr>
            <a:endParaRPr dirty="0"/>
          </a:p>
          <a:p>
            <a:pPr marL="628650" lvl="1" indent="-285750" algn="l" rtl="0">
              <a:lnSpc>
                <a:spcPct val="90000"/>
              </a:lnSpc>
              <a:spcBef>
                <a:spcPts val="375"/>
              </a:spcBef>
              <a:spcAft>
                <a:spcPts val="0"/>
              </a:spcAft>
              <a:buClr>
                <a:schemeClr val="dk1"/>
              </a:buClr>
              <a:buSzPts val="1800"/>
              <a:buFont typeface="Trebuchet MS"/>
              <a:buChar char="-"/>
            </a:pPr>
            <a:r>
              <a:rPr lang="en-GB" sz="1800" dirty="0"/>
              <a:t>Employee Training</a:t>
            </a:r>
            <a:endParaRPr dirty="0"/>
          </a:p>
          <a:p>
            <a:pPr marL="628650" lvl="1" indent="-285750" algn="l" rtl="0">
              <a:lnSpc>
                <a:spcPct val="90000"/>
              </a:lnSpc>
              <a:spcBef>
                <a:spcPts val="375"/>
              </a:spcBef>
              <a:spcAft>
                <a:spcPts val="0"/>
              </a:spcAft>
              <a:buClr>
                <a:schemeClr val="dk1"/>
              </a:buClr>
              <a:buSzPts val="1800"/>
              <a:buFont typeface="Trebuchet MS"/>
              <a:buChar char="-"/>
            </a:pPr>
            <a:r>
              <a:rPr lang="en-GB" sz="1800" dirty="0"/>
              <a:t>Employee Career Development</a:t>
            </a:r>
            <a:endParaRPr dirty="0"/>
          </a:p>
          <a:p>
            <a:pPr marL="628650" lvl="1" indent="-285750" algn="l" rtl="0">
              <a:lnSpc>
                <a:spcPct val="90000"/>
              </a:lnSpc>
              <a:spcBef>
                <a:spcPts val="375"/>
              </a:spcBef>
              <a:spcAft>
                <a:spcPts val="0"/>
              </a:spcAft>
              <a:buClr>
                <a:schemeClr val="dk1"/>
              </a:buClr>
              <a:buSzPts val="1800"/>
              <a:buFont typeface="Trebuchet MS"/>
              <a:buChar char="-"/>
            </a:pPr>
            <a:r>
              <a:rPr lang="en-GB" sz="1800" dirty="0"/>
              <a:t>Performance Management and Development</a:t>
            </a:r>
            <a:endParaRPr dirty="0"/>
          </a:p>
          <a:p>
            <a:pPr marL="628650" lvl="1" indent="-285750" algn="l" rtl="0">
              <a:lnSpc>
                <a:spcPct val="90000"/>
              </a:lnSpc>
              <a:spcBef>
                <a:spcPts val="375"/>
              </a:spcBef>
              <a:spcAft>
                <a:spcPts val="0"/>
              </a:spcAft>
              <a:buClr>
                <a:schemeClr val="dk1"/>
              </a:buClr>
              <a:buSzPts val="1800"/>
              <a:buFont typeface="Trebuchet MS"/>
              <a:buChar char="-"/>
            </a:pPr>
            <a:r>
              <a:rPr lang="en-GB" sz="1800" dirty="0"/>
              <a:t>Coaching</a:t>
            </a:r>
            <a:endParaRPr dirty="0"/>
          </a:p>
          <a:p>
            <a:pPr marL="628650" lvl="1" indent="-285750" algn="l" rtl="0">
              <a:lnSpc>
                <a:spcPct val="90000"/>
              </a:lnSpc>
              <a:spcBef>
                <a:spcPts val="375"/>
              </a:spcBef>
              <a:spcAft>
                <a:spcPts val="0"/>
              </a:spcAft>
              <a:buClr>
                <a:schemeClr val="dk1"/>
              </a:buClr>
              <a:buSzPts val="1800"/>
              <a:buFont typeface="Trebuchet MS"/>
              <a:buChar char="-"/>
            </a:pPr>
            <a:r>
              <a:rPr lang="en-GB" sz="1800" dirty="0"/>
              <a:t>Mentoring</a:t>
            </a:r>
            <a:endParaRPr dirty="0"/>
          </a:p>
          <a:p>
            <a:pPr marL="628650" lvl="1" indent="-285750" algn="l" rtl="0">
              <a:lnSpc>
                <a:spcPct val="90000"/>
              </a:lnSpc>
              <a:spcBef>
                <a:spcPts val="375"/>
              </a:spcBef>
              <a:spcAft>
                <a:spcPts val="0"/>
              </a:spcAft>
              <a:buClr>
                <a:schemeClr val="dk1"/>
              </a:buClr>
              <a:buSzPts val="1800"/>
              <a:buFont typeface="Trebuchet MS"/>
              <a:buChar char="-"/>
            </a:pPr>
            <a:r>
              <a:rPr lang="en-GB" sz="1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
                  </a:ext>
                </a:extLst>
              </a:rPr>
              <a:t>Key Employee Identification</a:t>
            </a:r>
            <a:endParaRPr dirty="0"/>
          </a:p>
          <a:p>
            <a:pPr marL="628650" lvl="1" indent="-285750" algn="l" rtl="0">
              <a:lnSpc>
                <a:spcPct val="90000"/>
              </a:lnSpc>
              <a:spcBef>
                <a:spcPts val="375"/>
              </a:spcBef>
              <a:spcAft>
                <a:spcPts val="0"/>
              </a:spcAft>
              <a:buClr>
                <a:schemeClr val="dk1"/>
              </a:buClr>
              <a:buSzPts val="1800"/>
              <a:buFont typeface="Trebuchet MS"/>
              <a:buChar char="-"/>
            </a:pPr>
            <a:r>
              <a:rPr lang="en-GB" sz="1800" dirty="0"/>
              <a:t>Tuition Assistance </a:t>
            </a: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p:txBody>
      </p:sp>
      <p:sp>
        <p:nvSpPr>
          <p:cNvPr id="169" name="Google Shape;169;p8"/>
          <p:cNvSpPr/>
          <p:nvPr/>
        </p:nvSpPr>
        <p:spPr>
          <a:xfrm>
            <a:off x="524425" y="5402510"/>
            <a:ext cx="9144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70" name="Google Shape;170;p8"/>
          <p:cNvSpPr/>
          <p:nvPr/>
        </p:nvSpPr>
        <p:spPr>
          <a:xfrm>
            <a:off x="524425" y="585971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pic>
        <p:nvPicPr>
          <p:cNvPr id="171" name="Google Shape;171;p8"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172" name="Google Shape;172;p8"/>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9"/>
          <p:cNvSpPr>
            <a:spLocks noGrp="1"/>
          </p:cNvSpPr>
          <p:nvPr>
            <p:ph type="ctrTitle"/>
          </p:nvPr>
        </p:nvSpPr>
        <p:spPr>
          <a:xfrm>
            <a:off x="266305" y="1529985"/>
            <a:ext cx="8520600" cy="914400"/>
          </a:xfrm>
          <a:prstGeom prst="roundRect">
            <a:avLst>
              <a:gd name="adj" fmla="val 16667"/>
            </a:avLst>
          </a:prstGeom>
          <a:solidFill>
            <a:srgbClr val="3086B8"/>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1"/>
              </a:buClr>
              <a:buSzPts val="3060"/>
              <a:buFont typeface="Trebuchet MS"/>
              <a:buNone/>
            </a:pPr>
            <a:r>
              <a:rPr lang="en-GB" sz="3060" b="1">
                <a:solidFill>
                  <a:schemeClr val="lt1"/>
                </a:solidFill>
                <a:latin typeface="Trebuchet MS"/>
                <a:ea typeface="Trebuchet MS"/>
                <a:cs typeface="Trebuchet MS"/>
                <a:sym typeface="Trebuchet MS"/>
              </a:rPr>
              <a:t>Why is Employee Development Important for an SME?</a:t>
            </a:r>
            <a:endParaRPr sz="3060" b="1">
              <a:solidFill>
                <a:schemeClr val="lt1"/>
              </a:solidFill>
            </a:endParaRPr>
          </a:p>
        </p:txBody>
      </p:sp>
      <p:sp>
        <p:nvSpPr>
          <p:cNvPr id="178" name="Google Shape;178;p9"/>
          <p:cNvSpPr txBox="1">
            <a:spLocks noGrp="1"/>
          </p:cNvSpPr>
          <p:nvPr>
            <p:ph type="subTitle" idx="1"/>
          </p:nvPr>
        </p:nvSpPr>
        <p:spPr>
          <a:xfrm>
            <a:off x="266305" y="2444385"/>
            <a:ext cx="3768485" cy="3793721"/>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750"/>
              </a:spcBef>
              <a:spcAft>
                <a:spcPts val="0"/>
              </a:spcAft>
              <a:buClr>
                <a:schemeClr val="dk1"/>
              </a:buClr>
              <a:buSzPts val="1800"/>
              <a:buNone/>
            </a:pPr>
            <a:r>
              <a:rPr lang="en-GB" sz="2000" dirty="0"/>
              <a:t>Ensures team members' skills evolution. </a:t>
            </a:r>
            <a:endParaRPr sz="2000" dirty="0"/>
          </a:p>
          <a:p>
            <a:pPr marL="0" lvl="0" indent="0" algn="l" rtl="0">
              <a:lnSpc>
                <a:spcPct val="90000"/>
              </a:lnSpc>
              <a:spcBef>
                <a:spcPts val="750"/>
              </a:spcBef>
              <a:spcAft>
                <a:spcPts val="0"/>
              </a:spcAft>
              <a:buClr>
                <a:schemeClr val="dk1"/>
              </a:buClr>
              <a:buSzPts val="1800"/>
              <a:buNone/>
            </a:pPr>
            <a:endParaRPr sz="1000" dirty="0"/>
          </a:p>
          <a:p>
            <a:pPr marL="0" lvl="0" indent="0" algn="l" rtl="0">
              <a:lnSpc>
                <a:spcPct val="90000"/>
              </a:lnSpc>
              <a:spcBef>
                <a:spcPts val="750"/>
              </a:spcBef>
              <a:spcAft>
                <a:spcPts val="0"/>
              </a:spcAft>
              <a:buClr>
                <a:schemeClr val="dk1"/>
              </a:buClr>
              <a:buSzPts val="1800"/>
              <a:buNone/>
            </a:pPr>
            <a:r>
              <a:rPr lang="en-GB" sz="2000" dirty="0"/>
              <a:t>Helps its employees enhance their skills and upgrade their existing knowledge.</a:t>
            </a:r>
            <a:endParaRPr sz="2000" dirty="0"/>
          </a:p>
          <a:p>
            <a:pPr marL="0" lvl="0" indent="0" algn="l" rtl="0">
              <a:lnSpc>
                <a:spcPct val="90000"/>
              </a:lnSpc>
              <a:spcBef>
                <a:spcPts val="750"/>
              </a:spcBef>
              <a:spcAft>
                <a:spcPts val="0"/>
              </a:spcAft>
              <a:buClr>
                <a:schemeClr val="dk1"/>
              </a:buClr>
              <a:buSzPts val="1800"/>
              <a:buNone/>
            </a:pPr>
            <a:endParaRPr sz="1000" dirty="0"/>
          </a:p>
          <a:p>
            <a:pPr marL="0" lvl="0" indent="0" algn="l" rtl="0">
              <a:lnSpc>
                <a:spcPct val="90000"/>
              </a:lnSpc>
              <a:spcBef>
                <a:spcPts val="750"/>
              </a:spcBef>
              <a:spcAft>
                <a:spcPts val="0"/>
              </a:spcAft>
              <a:buClr>
                <a:schemeClr val="dk1"/>
              </a:buClr>
              <a:buSzPts val="1800"/>
              <a:buNone/>
            </a:pPr>
            <a:r>
              <a:rPr lang="en-GB" sz="2000" dirty="0"/>
              <a:t>Promotes professional and personal growth of employees. </a:t>
            </a:r>
            <a:endParaRPr sz="2000" dirty="0"/>
          </a:p>
          <a:p>
            <a:pPr marL="0" lvl="0" indent="0" algn="l" rtl="0">
              <a:lnSpc>
                <a:spcPct val="90000"/>
              </a:lnSpc>
              <a:spcBef>
                <a:spcPts val="750"/>
              </a:spcBef>
              <a:spcAft>
                <a:spcPts val="0"/>
              </a:spcAft>
              <a:buClr>
                <a:schemeClr val="dk1"/>
              </a:buClr>
              <a:buSzPts val="1800"/>
              <a:buNone/>
            </a:pPr>
            <a:endParaRPr dirty="0"/>
          </a:p>
          <a:p>
            <a:pPr marL="0" lvl="0" indent="0" algn="l" rtl="0">
              <a:lnSpc>
                <a:spcPct val="90000"/>
              </a:lnSpc>
              <a:spcBef>
                <a:spcPts val="750"/>
              </a:spcBef>
              <a:spcAft>
                <a:spcPts val="0"/>
              </a:spcAft>
              <a:buClr>
                <a:schemeClr val="dk1"/>
              </a:buClr>
              <a:buSzPts val="1800"/>
              <a:buNone/>
            </a:pPr>
            <a:endParaRPr dirty="0"/>
          </a:p>
        </p:txBody>
      </p:sp>
      <p:pic>
        <p:nvPicPr>
          <p:cNvPr id="179" name="Google Shape;179;p9" descr="A close up of a logo&#10;&#10;Description automatically generated"/>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524425" y="6307332"/>
            <a:ext cx="1710047" cy="408041"/>
          </a:xfrm>
          <a:prstGeom prst="rect">
            <a:avLst/>
          </a:prstGeom>
          <a:noFill/>
          <a:ln>
            <a:noFill/>
          </a:ln>
        </p:spPr>
      </p:pic>
      <p:sp>
        <p:nvSpPr>
          <p:cNvPr id="180" name="Google Shape;180;p9"/>
          <p:cNvSpPr/>
          <p:nvPr/>
        </p:nvSpPr>
        <p:spPr>
          <a:xfrm>
            <a:off x="2771988" y="6346041"/>
            <a:ext cx="2991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rgbClr val="000000"/>
                </a:solidFill>
                <a:latin typeface="Trebuchet MS"/>
                <a:ea typeface="Trebuchet MS"/>
                <a:cs typeface="Trebuchet MS"/>
                <a:sym typeface="Trebuchet MS"/>
              </a:rPr>
              <a:t>2018-1-AT01-KA202-039242</a:t>
            </a:r>
            <a:endParaRPr sz="1800">
              <a:solidFill>
                <a:schemeClr val="dk1"/>
              </a:solidFill>
              <a:latin typeface="Trebuchet MS"/>
              <a:ea typeface="Trebuchet MS"/>
              <a:cs typeface="Trebuchet MS"/>
              <a:sym typeface="Trebuchet MS"/>
            </a:endParaRPr>
          </a:p>
        </p:txBody>
      </p:sp>
      <p:pic>
        <p:nvPicPr>
          <p:cNvPr id="2" name="Picture 1">
            <a:extLst>
              <a:ext uri="{FF2B5EF4-FFF2-40B4-BE49-F238E27FC236}">
                <a16:creationId xmlns:a16="http://schemas.microsoft.com/office/drawing/2014/main" id="{39EAA1E3-2A44-4A12-93CE-D42A11FCF1E5}"/>
              </a:ext>
            </a:extLst>
          </p:cNvPr>
          <p:cNvPicPr>
            <a:picLocks noChangeAspect="1"/>
          </p:cNvPicPr>
          <p:nvPr/>
        </p:nvPicPr>
        <p:blipFill>
          <a:blip r:embed="rId4"/>
          <a:stretch>
            <a:fillRect/>
          </a:stretch>
        </p:blipFill>
        <p:spPr>
          <a:xfrm>
            <a:off x="3919060" y="2663190"/>
            <a:ext cx="4996547" cy="2664825"/>
          </a:xfrm>
          <a:prstGeom prst="rect">
            <a:avLst/>
          </a:prstGeom>
        </p:spPr>
      </p:pic>
    </p:spTree>
  </p:cSld>
  <p:clrMapOvr>
    <a:masterClrMapping/>
  </p:clrMapOvr>
</p:sld>
</file>

<file path=ppt/theme/theme1.xml><?xml version="1.0" encoding="utf-8"?>
<a:theme xmlns:a="http://schemas.openxmlformats.org/drawingml/2006/main" name="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360</TotalTime>
  <Words>1758</Words>
  <Application>Microsoft Office PowerPoint</Application>
  <PresentationFormat>On-screen Show (4:3)</PresentationFormat>
  <Paragraphs>190</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Noto Sans Symbols</vt:lpstr>
      <vt:lpstr>Trebuchet MS</vt:lpstr>
      <vt:lpstr>Wingdings</vt:lpstr>
      <vt:lpstr>Office</vt:lpstr>
      <vt:lpstr>Talent 4.0 –  Talent Management for SMEs Training Programme</vt:lpstr>
      <vt:lpstr> Employee Development Unit 1: Defining Employee Development</vt:lpstr>
      <vt:lpstr>Learning Outcomes</vt:lpstr>
      <vt:lpstr>Introduction</vt:lpstr>
      <vt:lpstr>Defining Employee Development</vt:lpstr>
      <vt:lpstr>Defining Employee Development</vt:lpstr>
      <vt:lpstr>Defining Employee Development</vt:lpstr>
      <vt:lpstr>Defining Employee Development</vt:lpstr>
      <vt:lpstr>Why is Employee Development Important for an SME?</vt:lpstr>
      <vt:lpstr>Why is Employee Development Important for an SME?</vt:lpstr>
      <vt:lpstr>What does an SME gain by investing in Employee Development</vt:lpstr>
      <vt:lpstr>Employee Development &amp; Employee – Employer Relationship</vt:lpstr>
      <vt:lpstr>PowerPoint Presentation</vt:lpstr>
      <vt:lpstr>Development Vs Training</vt:lpstr>
      <vt:lpstr>PowerPoint Presentation</vt:lpstr>
      <vt:lpstr>Why is Employee Development More Important Than Ever?</vt:lpstr>
      <vt:lpstr>Summary/Conclusion</vt:lpstr>
      <vt:lpstr>References – Additional Reading</vt:lpstr>
      <vt:lpstr>References – Additional Reading</vt:lpstr>
      <vt:lpstr>Thank you for watching!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Talent 4.0 –  Talent Management for SMEs Training Programme</dc:title>
  <dc:creator>Kenneth OE Sundin</dc:creator>
  <cp:lastModifiedBy>Kiki Kallis</cp:lastModifiedBy>
  <cp:revision>20</cp:revision>
  <dcterms:created xsi:type="dcterms:W3CDTF">2019-12-09T12:18:42Z</dcterms:created>
  <dcterms:modified xsi:type="dcterms:W3CDTF">2020-08-06T15:54:24Z</dcterms:modified>
</cp:coreProperties>
</file>